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9"/>
  </p:notesMasterIdLst>
  <p:handoutMasterIdLst>
    <p:handoutMasterId r:id="rId130"/>
  </p:handoutMasterIdLst>
  <p:sldIdLst>
    <p:sldId id="256" r:id="rId3"/>
    <p:sldId id="762" r:id="rId4"/>
    <p:sldId id="745" r:id="rId5"/>
    <p:sldId id="746" r:id="rId6"/>
    <p:sldId id="747" r:id="rId7"/>
    <p:sldId id="748" r:id="rId8"/>
    <p:sldId id="749" r:id="rId9"/>
    <p:sldId id="750" r:id="rId10"/>
    <p:sldId id="751" r:id="rId11"/>
    <p:sldId id="752" r:id="rId12"/>
    <p:sldId id="753" r:id="rId13"/>
    <p:sldId id="754" r:id="rId14"/>
    <p:sldId id="755" r:id="rId15"/>
    <p:sldId id="756" r:id="rId16"/>
    <p:sldId id="757" r:id="rId17"/>
    <p:sldId id="705" r:id="rId18"/>
    <p:sldId id="741" r:id="rId19"/>
    <p:sldId id="269" r:id="rId20"/>
    <p:sldId id="707" r:id="rId21"/>
    <p:sldId id="309" r:id="rId22"/>
    <p:sldId id="742" r:id="rId23"/>
    <p:sldId id="384" r:id="rId24"/>
    <p:sldId id="385" r:id="rId25"/>
    <p:sldId id="305" r:id="rId26"/>
    <p:sldId id="313" r:id="rId27"/>
    <p:sldId id="314" r:id="rId28"/>
    <p:sldId id="315" r:id="rId29"/>
    <p:sldId id="316" r:id="rId30"/>
    <p:sldId id="367" r:id="rId31"/>
    <p:sldId id="366" r:id="rId32"/>
    <p:sldId id="317" r:id="rId33"/>
    <p:sldId id="318" r:id="rId34"/>
    <p:sldId id="319" r:id="rId35"/>
    <p:sldId id="379" r:id="rId36"/>
    <p:sldId id="758" r:id="rId37"/>
    <p:sldId id="399" r:id="rId38"/>
    <p:sldId id="270" r:id="rId39"/>
    <p:sldId id="400" r:id="rId40"/>
    <p:sldId id="273" r:id="rId41"/>
    <p:sldId id="387" r:id="rId42"/>
    <p:sldId id="390" r:id="rId43"/>
    <p:sldId id="391" r:id="rId44"/>
    <p:sldId id="369" r:id="rId45"/>
    <p:sldId id="375" r:id="rId46"/>
    <p:sldId id="376" r:id="rId47"/>
    <p:sldId id="370" r:id="rId48"/>
    <p:sldId id="373" r:id="rId49"/>
    <p:sldId id="371" r:id="rId50"/>
    <p:sldId id="321" r:id="rId51"/>
    <p:sldId id="322" r:id="rId52"/>
    <p:sldId id="323" r:id="rId53"/>
    <p:sldId id="324" r:id="rId54"/>
    <p:sldId id="325" r:id="rId55"/>
    <p:sldId id="374" r:id="rId56"/>
    <p:sldId id="326" r:id="rId57"/>
    <p:sldId id="327" r:id="rId58"/>
    <p:sldId id="377" r:id="rId59"/>
    <p:sldId id="378" r:id="rId60"/>
    <p:sldId id="328" r:id="rId61"/>
    <p:sldId id="372" r:id="rId62"/>
    <p:sldId id="329" r:id="rId63"/>
    <p:sldId id="330" r:id="rId64"/>
    <p:sldId id="331" r:id="rId65"/>
    <p:sldId id="386" r:id="rId66"/>
    <p:sldId id="759" r:id="rId67"/>
    <p:sldId id="388" r:id="rId68"/>
    <p:sldId id="389" r:id="rId69"/>
    <p:sldId id="402" r:id="rId70"/>
    <p:sldId id="401" r:id="rId71"/>
    <p:sldId id="380" r:id="rId72"/>
    <p:sldId id="392" r:id="rId73"/>
    <p:sldId id="395" r:id="rId74"/>
    <p:sldId id="332" r:id="rId75"/>
    <p:sldId id="333" r:id="rId76"/>
    <p:sldId id="334" r:id="rId77"/>
    <p:sldId id="335" r:id="rId78"/>
    <p:sldId id="336" r:id="rId79"/>
    <p:sldId id="337" r:id="rId80"/>
    <p:sldId id="338" r:id="rId81"/>
    <p:sldId id="339" r:id="rId82"/>
    <p:sldId id="340" r:id="rId83"/>
    <p:sldId id="341" r:id="rId84"/>
    <p:sldId id="344" r:id="rId85"/>
    <p:sldId id="342" r:id="rId86"/>
    <p:sldId id="345" r:id="rId87"/>
    <p:sldId id="346" r:id="rId88"/>
    <p:sldId id="347" r:id="rId89"/>
    <p:sldId id="348" r:id="rId90"/>
    <p:sldId id="381" r:id="rId91"/>
    <p:sldId id="760" r:id="rId92"/>
    <p:sldId id="393" r:id="rId93"/>
    <p:sldId id="403" r:id="rId94"/>
    <p:sldId id="404" r:id="rId95"/>
    <p:sldId id="394" r:id="rId96"/>
    <p:sldId id="382" r:id="rId97"/>
    <p:sldId id="398" r:id="rId98"/>
    <p:sldId id="364" r:id="rId99"/>
    <p:sldId id="349" r:id="rId100"/>
    <p:sldId id="350" r:id="rId101"/>
    <p:sldId id="351" r:id="rId102"/>
    <p:sldId id="352" r:id="rId103"/>
    <p:sldId id="353" r:id="rId104"/>
    <p:sldId id="354" r:id="rId105"/>
    <p:sldId id="355" r:id="rId106"/>
    <p:sldId id="356" r:id="rId107"/>
    <p:sldId id="357" r:id="rId108"/>
    <p:sldId id="358" r:id="rId109"/>
    <p:sldId id="360" r:id="rId110"/>
    <p:sldId id="361" r:id="rId111"/>
    <p:sldId id="383" r:id="rId112"/>
    <p:sldId id="761" r:id="rId113"/>
    <p:sldId id="396" r:id="rId114"/>
    <p:sldId id="406" r:id="rId115"/>
    <p:sldId id="407" r:id="rId116"/>
    <p:sldId id="397" r:id="rId117"/>
    <p:sldId id="732" r:id="rId118"/>
    <p:sldId id="275" r:id="rId119"/>
    <p:sldId id="264" r:id="rId120"/>
    <p:sldId id="405" r:id="rId121"/>
    <p:sldId id="408" r:id="rId122"/>
    <p:sldId id="733" r:id="rId123"/>
    <p:sldId id="743" r:id="rId124"/>
    <p:sldId id="744" r:id="rId125"/>
    <p:sldId id="267" r:id="rId126"/>
    <p:sldId id="365" r:id="rId127"/>
    <p:sldId id="283"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kumar" initials="ak" lastIdx="1" clrIdx="0">
    <p:extLst>
      <p:ext uri="{19B8F6BF-5375-455C-9EA6-DF929625EA0E}">
        <p15:presenceInfo xmlns:p15="http://schemas.microsoft.com/office/powerpoint/2012/main" xmlns="" userId="03555d8f3bf531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3842" autoAdjust="0"/>
  </p:normalViewPr>
  <p:slideViewPr>
    <p:cSldViewPr>
      <p:cViewPr varScale="1">
        <p:scale>
          <a:sx n="68" d="100"/>
          <a:sy n="68" d="100"/>
        </p:scale>
        <p:origin x="-1440" y="-108"/>
      </p:cViewPr>
      <p:guideLst>
        <p:guide orient="horz" pos="2160"/>
        <p:guide pos="2880"/>
      </p:guideLst>
    </p:cSldViewPr>
  </p:slideViewPr>
  <p:outlineViewPr>
    <p:cViewPr>
      <p:scale>
        <a:sx n="33" d="100"/>
        <a:sy n="33" d="100"/>
      </p:scale>
      <p:origin x="0" y="-33820"/>
    </p:cViewPr>
  </p:outlineViewPr>
  <p:notesTextViewPr>
    <p:cViewPr>
      <p:scale>
        <a:sx n="100" d="100"/>
        <a:sy n="100" d="100"/>
      </p:scale>
      <p:origin x="0" y="0"/>
    </p:cViewPr>
  </p:notesTextViewPr>
  <p:sorterViewPr>
    <p:cViewPr>
      <p:scale>
        <a:sx n="100" d="100"/>
        <a:sy n="100" d="100"/>
      </p:scale>
      <p:origin x="0" y="-8300"/>
    </p:cViewPr>
  </p:sorter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handoutMaster" Target="handoutMasters/handoutMaster1.xml"/><Relationship Id="rId13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5E91D980-0FBE-48D0-9189-714F88FD59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a:extLst>
              <a:ext uri="{FF2B5EF4-FFF2-40B4-BE49-F238E27FC236}">
                <a16:creationId xmlns:a16="http://schemas.microsoft.com/office/drawing/2014/main" xmlns="" id="{94598482-16F9-4BD3-9453-448D26115138}"/>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a:extLst>
              <a:ext uri="{FF2B5EF4-FFF2-40B4-BE49-F238E27FC236}">
                <a16:creationId xmlns:a16="http://schemas.microsoft.com/office/drawing/2014/main" xmlns="" id="{2EFFF04D-9C21-47D6-937B-9E9E4A9A9277}"/>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D59F6E-C319-4872-A64C-5872941960B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776187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E3CA4FED-49AC-40D0-8C18-B4224C7364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a:extLst>
              <a:ext uri="{FF2B5EF4-FFF2-40B4-BE49-F238E27FC236}">
                <a16:creationId xmlns:a16="http://schemas.microsoft.com/office/drawing/2014/main" xmlns="" id="{B834C44F-7DC8-4B42-A878-2642B30C324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xmlns="" id="{20B36D8D-90DB-458A-AEC9-7AA3A7A2FF6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43FEE9E-27FF-4153-8A63-67E2A65D90D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xmlns="" val="118619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xmlns="" val="428473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xmlns="" val="38004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xmlns="" val="413536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xmlns="" val="178341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xmlns="" val="1327543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xmlns="" val="426796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 xmlns:a16="http://schemas.microsoft.com/office/drawing/2014/main" id="{363056C6-5241-429C-B17C-3A861E46AF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1267" name="Notes Placeholder 2">
            <a:extLst>
              <a:ext uri="{FF2B5EF4-FFF2-40B4-BE49-F238E27FC236}">
                <a16:creationId xmlns="" xmlns:a16="http://schemas.microsoft.com/office/drawing/2014/main" id="{E1A25A28-7B68-42F8-8C8D-AAC1BA1C7CB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 xmlns:a16="http://schemas.microsoft.com/office/drawing/2014/main" id="{E491A403-938A-4132-BDF8-70A9BB26C111}"/>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0B62FA-BD48-4D5C-8049-93694171353C}" type="slidenum">
              <a:rPr kumimoji="0" lang="en-US" altLang="zh-TW" sz="1200" b="0" i="0" u="none" strike="noStrike" kern="1200" cap="none" spc="0" normalizeH="0" baseline="0" noProof="0" smtClean="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TW"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085" name="Date Placeholder 4">
            <a:extLst>
              <a:ext uri="{FF2B5EF4-FFF2-40B4-BE49-F238E27FC236}">
                <a16:creationId xmlns="" xmlns:a16="http://schemas.microsoft.com/office/drawing/2014/main" id="{E231D3F7-F7C5-4A96-87A0-2118125E0D17}"/>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4ED517-7748-46F1-B6FA-B442CAB38FEA}" type="datetime3">
              <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xmlns="" val="1279244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xmlns="" val="1305461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xmlns="" val="1647360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xmlns="" val="242567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xmlns="" val="4098923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xmlns="" val="2062959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xmlns="" val="2926454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xmlns="" val="2443480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xmlns="" val="28076447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xmlns="" val="161108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xmlns="" id="{3A89B061-FDA6-47BD-9BC4-F4A3387E4F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3" name="Notes Placeholder 2">
            <a:extLst>
              <a:ext uri="{FF2B5EF4-FFF2-40B4-BE49-F238E27FC236}">
                <a16:creationId xmlns:a16="http://schemas.microsoft.com/office/drawing/2014/main" xmlns="" id="{1C8D2AA0-DA8C-4E8B-9C9C-C74394734FF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xmlns="" id="{210575B1-D226-475A-8298-9813A61520F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83D00D-9A77-40CE-8B1A-0AE75226FDC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2C168F8D-57C4-4B64-BEDB-3648654BA097}"/>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28BC6A58-AED4-4450-A823-7DD4D92F2E5E}"/>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6B6CDC-46F5-4FB7-A8BC-79A5DEF50F3D}"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4268753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xmlns="" val="3524356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50</a:t>
            </a:fld>
            <a:endParaRPr lang="en-US"/>
          </a:p>
        </p:txBody>
      </p:sp>
    </p:spTree>
    <p:extLst>
      <p:ext uri="{BB962C8B-B14F-4D97-AF65-F5344CB8AC3E}">
        <p14:creationId xmlns:p14="http://schemas.microsoft.com/office/powerpoint/2010/main" xmlns="" val="26028774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xmlns="" val="3631779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xmlns="" val="41003068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xmlns="" val="538386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xmlns="" val="4233106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xmlns="" val="2405178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xmlns="" val="384973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xmlns="" val="1883546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xmlns="" val="261318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5367570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xmlns="" val="36594111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xmlns="" val="86005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xmlns="" val="2637392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xmlns="" val="3036483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xmlns="" val="1475869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xmlns="" val="3775481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xmlns="" val="40202224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xmlns="" val="881836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xmlns="" val="4186151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xmlns="" val="86104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09418C8D-AB40-4564-A4E0-B83A9FB4A3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3854D915-481B-46E6-AC9C-328518E9BD5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xmlns="" id="{F0814E0E-C645-4D51-8ADE-33D7B51D1EB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4D2E34-FF8C-4A04-AF19-4D776E1E68D1}"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xmlns="" id="{103EB0AB-ADCD-4160-9C4E-61A32FC253B5}"/>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xmlns="" id="{1819FC07-1BD7-4496-9512-25254643902C}"/>
              </a:ext>
            </a:extLst>
          </p:cNvPr>
          <p:cNvSpPr>
            <a:spLocks noGrp="1"/>
          </p:cNvSpPr>
          <p:nvPr>
            <p:ph type="dt" sz="quarter"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A4E592-2BB9-4598-A09A-BD3F142ADD11}" type="datetime3">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 April 2023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7636590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xmlns="" val="37264646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xmlns="" val="2752627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xmlns="" val="6082325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xmlns="" val="2343989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xmlns="" val="11293731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xmlns="" val="22287657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xmlns="" val="9162540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xmlns="" val="3018830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xmlns="" val="4152826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xmlns="" val="360941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229D0868-5E21-402F-B963-2B9D2C94DE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9" name="Notes Placeholder 2">
            <a:extLst>
              <a:ext uri="{FF2B5EF4-FFF2-40B4-BE49-F238E27FC236}">
                <a16:creationId xmlns:a16="http://schemas.microsoft.com/office/drawing/2014/main" xmlns="" id="{3C636D4D-3E67-4352-AB38-6250475E462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xmlns="" id="{54EFCCEA-8623-40DA-9205-53F9C6BC05BF}"/>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3557DB-1886-422B-9D40-1ED782055B2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7622375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87</a:t>
            </a:fld>
            <a:endParaRPr lang="en-US"/>
          </a:p>
        </p:txBody>
      </p:sp>
    </p:spTree>
    <p:extLst>
      <p:ext uri="{BB962C8B-B14F-4D97-AF65-F5344CB8AC3E}">
        <p14:creationId xmlns:p14="http://schemas.microsoft.com/office/powerpoint/2010/main" xmlns="" val="42165963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xmlns="" val="18928454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89</a:t>
            </a:fld>
            <a:endParaRPr lang="en-US"/>
          </a:p>
        </p:txBody>
      </p:sp>
    </p:spTree>
    <p:extLst>
      <p:ext uri="{BB962C8B-B14F-4D97-AF65-F5344CB8AC3E}">
        <p14:creationId xmlns:p14="http://schemas.microsoft.com/office/powerpoint/2010/main" xmlns="" val="130381446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xmlns="" val="320305126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98</a:t>
            </a:fld>
            <a:endParaRPr lang="en-US"/>
          </a:p>
        </p:txBody>
      </p:sp>
    </p:spTree>
    <p:extLst>
      <p:ext uri="{BB962C8B-B14F-4D97-AF65-F5344CB8AC3E}">
        <p14:creationId xmlns:p14="http://schemas.microsoft.com/office/powerpoint/2010/main" xmlns="" val="3980813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99</a:t>
            </a:fld>
            <a:endParaRPr lang="en-US"/>
          </a:p>
        </p:txBody>
      </p:sp>
    </p:spTree>
    <p:extLst>
      <p:ext uri="{BB962C8B-B14F-4D97-AF65-F5344CB8AC3E}">
        <p14:creationId xmlns:p14="http://schemas.microsoft.com/office/powerpoint/2010/main" xmlns="" val="17820030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100</a:t>
            </a:fld>
            <a:endParaRPr lang="en-US"/>
          </a:p>
        </p:txBody>
      </p:sp>
    </p:spTree>
    <p:extLst>
      <p:ext uri="{BB962C8B-B14F-4D97-AF65-F5344CB8AC3E}">
        <p14:creationId xmlns:p14="http://schemas.microsoft.com/office/powerpoint/2010/main" xmlns="" val="12297908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101</a:t>
            </a:fld>
            <a:endParaRPr lang="en-US"/>
          </a:p>
        </p:txBody>
      </p:sp>
    </p:spTree>
    <p:extLst>
      <p:ext uri="{BB962C8B-B14F-4D97-AF65-F5344CB8AC3E}">
        <p14:creationId xmlns:p14="http://schemas.microsoft.com/office/powerpoint/2010/main" xmlns="" val="26659529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102</a:t>
            </a:fld>
            <a:endParaRPr lang="en-US"/>
          </a:p>
        </p:txBody>
      </p:sp>
    </p:spTree>
    <p:extLst>
      <p:ext uri="{BB962C8B-B14F-4D97-AF65-F5344CB8AC3E}">
        <p14:creationId xmlns:p14="http://schemas.microsoft.com/office/powerpoint/2010/main" xmlns="" val="13003404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103</a:t>
            </a:fld>
            <a:endParaRPr lang="en-US"/>
          </a:p>
        </p:txBody>
      </p:sp>
    </p:spTree>
    <p:extLst>
      <p:ext uri="{BB962C8B-B14F-4D97-AF65-F5344CB8AC3E}">
        <p14:creationId xmlns:p14="http://schemas.microsoft.com/office/powerpoint/2010/main" xmlns="" val="332217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5378976C-42B0-4EC3-9B62-62FF4D49C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Notes Placeholder 2">
            <a:extLst>
              <a:ext uri="{FF2B5EF4-FFF2-40B4-BE49-F238E27FC236}">
                <a16:creationId xmlns:a16="http://schemas.microsoft.com/office/drawing/2014/main" xmlns="" id="{FB85005D-8B09-464D-9985-FE9A309DFB2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6628" name="Slide Number Placeholder 3">
            <a:extLst>
              <a:ext uri="{FF2B5EF4-FFF2-40B4-BE49-F238E27FC236}">
                <a16:creationId xmlns:a16="http://schemas.microsoft.com/office/drawing/2014/main" xmlns="" id="{807C3B4B-C270-408A-8F42-BE5F10D6EA6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CF1010-48E5-479B-9F46-8AD8083ED7B2}"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12813727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104</a:t>
            </a:fld>
            <a:endParaRPr lang="en-US"/>
          </a:p>
        </p:txBody>
      </p:sp>
    </p:spTree>
    <p:extLst>
      <p:ext uri="{BB962C8B-B14F-4D97-AF65-F5344CB8AC3E}">
        <p14:creationId xmlns:p14="http://schemas.microsoft.com/office/powerpoint/2010/main" xmlns="" val="233204630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105</a:t>
            </a:fld>
            <a:endParaRPr lang="en-US"/>
          </a:p>
        </p:txBody>
      </p:sp>
    </p:spTree>
    <p:extLst>
      <p:ext uri="{BB962C8B-B14F-4D97-AF65-F5344CB8AC3E}">
        <p14:creationId xmlns:p14="http://schemas.microsoft.com/office/powerpoint/2010/main" xmlns="" val="35228040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xmlns="" val="19774202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xmlns="" val="8836326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xmlns="" val="3616820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109</a:t>
            </a:fld>
            <a:endParaRPr lang="en-US"/>
          </a:p>
        </p:txBody>
      </p:sp>
    </p:spTree>
    <p:extLst>
      <p:ext uri="{BB962C8B-B14F-4D97-AF65-F5344CB8AC3E}">
        <p14:creationId xmlns:p14="http://schemas.microsoft.com/office/powerpoint/2010/main" xmlns="" val="54005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110</a:t>
            </a:fld>
            <a:endParaRPr lang="en-US"/>
          </a:p>
        </p:txBody>
      </p:sp>
    </p:spTree>
    <p:extLst>
      <p:ext uri="{BB962C8B-B14F-4D97-AF65-F5344CB8AC3E}">
        <p14:creationId xmlns:p14="http://schemas.microsoft.com/office/powerpoint/2010/main" xmlns="" val="9749675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xmlns="" id="{54C79611-52A3-4B0E-A2B1-6B5B3624E9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7" name="Notes Placeholder 2">
            <a:extLst>
              <a:ext uri="{FF2B5EF4-FFF2-40B4-BE49-F238E27FC236}">
                <a16:creationId xmlns:a16="http://schemas.microsoft.com/office/drawing/2014/main" xmlns="" id="{C2208902-B7DE-4510-B7CF-134B8CFC269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xmlns="" id="{8462A78B-5DED-47DF-8ED5-0072C8549C0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AA4B77-DFFE-41EB-84D0-40C3730977FA}"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0071DF51-9E07-48D5-BD36-3E29912D05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3" name="Notes Placeholder 2">
            <a:extLst>
              <a:ext uri="{FF2B5EF4-FFF2-40B4-BE49-F238E27FC236}">
                <a16:creationId xmlns:a16="http://schemas.microsoft.com/office/drawing/2014/main" xmlns="" id="{72A34760-16C1-4F3D-BE9D-6CBD3216EE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xmlns="" id="{E6176677-89C5-411B-84C3-D7D087357BB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2AB42A-61F1-4B52-AD49-9504C524623D}"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285181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xmlns="" id="{B3D111B5-E73C-431B-ADB6-CACBFC8831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Notes Placeholder 2">
            <a:extLst>
              <a:ext uri="{FF2B5EF4-FFF2-40B4-BE49-F238E27FC236}">
                <a16:creationId xmlns:a16="http://schemas.microsoft.com/office/drawing/2014/main" xmlns="" id="{EF4F3039-67E2-4094-899D-E3AF70945A71}"/>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xmlns="" id="{B7162767-7B58-4D6A-8858-5976D4E632C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087D40-5396-4385-8D52-80A188FE403C}"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xmlns="" val="2093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75BF1F-5840-4E67-B377-E1C9323F50C5}"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EAB29-73C8-4467-93EA-6C1E081E44A5}"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6DE6D4-80A5-4A65-83E4-AB4E34A13B62}"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21820F4C-67F1-45DF-AD16-402C24CFD1A5}"/>
              </a:ext>
            </a:extLst>
          </p:cNvPr>
          <p:cNvSpPr>
            <a:spLocks noGrp="1"/>
          </p:cNvSpPr>
          <p:nvPr>
            <p:ph type="dt" sz="half" idx="10"/>
          </p:nvPr>
        </p:nvSpPr>
        <p:spPr/>
        <p:txBody>
          <a:bodyPr/>
          <a:lstStyle>
            <a:lvl1pPr>
              <a:defRPr/>
            </a:lvl1pPr>
          </a:lstStyle>
          <a:p>
            <a:pPr>
              <a:defRPr/>
            </a:pPr>
            <a:fld id="{0FA9E698-957E-40A2-A4FD-8EBD676283DF}" type="datetime1">
              <a:rPr lang="en-US" smtClean="0"/>
              <a:t>4/24/2023</a:t>
            </a:fld>
            <a:endParaRPr lang="en-US"/>
          </a:p>
        </p:txBody>
      </p:sp>
      <p:sp>
        <p:nvSpPr>
          <p:cNvPr id="5" name="Footer Placeholder 4">
            <a:extLst>
              <a:ext uri="{FF2B5EF4-FFF2-40B4-BE49-F238E27FC236}">
                <a16:creationId xmlns:a16="http://schemas.microsoft.com/office/drawing/2014/main" xmlns="" id="{99367A20-576C-4643-B768-87CE49D6A433}"/>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CB362E5F-3D50-4697-9AB9-99A3D8A0DE6D}"/>
              </a:ext>
            </a:extLst>
          </p:cNvPr>
          <p:cNvSpPr>
            <a:spLocks noGrp="1"/>
          </p:cNvSpPr>
          <p:nvPr>
            <p:ph type="sldNum" sz="quarter" idx="12"/>
          </p:nvPr>
        </p:nvSpPr>
        <p:spPr/>
        <p:txBody>
          <a:bodyPr/>
          <a:lstStyle>
            <a:lvl1pPr>
              <a:defRPr/>
            </a:lvl1pPr>
          </a:lstStyle>
          <a:p>
            <a:pPr>
              <a:defRPr/>
            </a:pPr>
            <a:fld id="{911A7AC1-CF5B-4EBF-953A-92151C8B7CD8}" type="slidenum">
              <a:rPr lang="en-US" altLang="en-US"/>
              <a:pPr>
                <a:defRPr/>
              </a:pPr>
              <a:t>‹#›</a:t>
            </a:fld>
            <a:endParaRPr lang="en-US" altLang="en-US"/>
          </a:p>
        </p:txBody>
      </p:sp>
    </p:spTree>
    <p:extLst>
      <p:ext uri="{BB962C8B-B14F-4D97-AF65-F5344CB8AC3E}">
        <p14:creationId xmlns:p14="http://schemas.microsoft.com/office/powerpoint/2010/main" xmlns="" val="265379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078CE46-2F13-443A-9273-2E1ECB51C0C8}"/>
              </a:ext>
            </a:extLst>
          </p:cNvPr>
          <p:cNvSpPr>
            <a:spLocks noGrp="1"/>
          </p:cNvSpPr>
          <p:nvPr>
            <p:ph type="dt" sz="half" idx="10"/>
          </p:nvPr>
        </p:nvSpPr>
        <p:spPr/>
        <p:txBody>
          <a:bodyPr/>
          <a:lstStyle>
            <a:lvl1pPr>
              <a:defRPr/>
            </a:lvl1pPr>
          </a:lstStyle>
          <a:p>
            <a:pPr>
              <a:defRPr/>
            </a:pPr>
            <a:fld id="{B9A4DA74-89F4-4ED6-816B-F8302B12F02A}" type="datetime1">
              <a:rPr lang="en-US" smtClean="0"/>
              <a:t>4/24/2023</a:t>
            </a:fld>
            <a:endParaRPr lang="en-US"/>
          </a:p>
        </p:txBody>
      </p:sp>
      <p:sp>
        <p:nvSpPr>
          <p:cNvPr id="5" name="Footer Placeholder 4">
            <a:extLst>
              <a:ext uri="{FF2B5EF4-FFF2-40B4-BE49-F238E27FC236}">
                <a16:creationId xmlns:a16="http://schemas.microsoft.com/office/drawing/2014/main" xmlns="" id="{4B17FDB5-C59B-4A9D-855D-B10025A42D8A}"/>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F8CA6EEB-86B6-41A5-92BA-44BD96A42713}"/>
              </a:ext>
            </a:extLst>
          </p:cNvPr>
          <p:cNvSpPr>
            <a:spLocks noGrp="1"/>
          </p:cNvSpPr>
          <p:nvPr>
            <p:ph type="sldNum" sz="quarter" idx="12"/>
          </p:nvPr>
        </p:nvSpPr>
        <p:spPr/>
        <p:txBody>
          <a:bodyPr/>
          <a:lstStyle>
            <a:lvl1pPr>
              <a:defRPr/>
            </a:lvl1pPr>
          </a:lstStyle>
          <a:p>
            <a:pPr>
              <a:defRPr/>
            </a:pPr>
            <a:fld id="{05197976-8316-4117-A0E7-3241EDD864EA}" type="slidenum">
              <a:rPr lang="en-US" altLang="en-US"/>
              <a:pPr>
                <a:defRPr/>
              </a:pPr>
              <a:t>‹#›</a:t>
            </a:fld>
            <a:endParaRPr lang="en-US" altLang="en-US"/>
          </a:p>
        </p:txBody>
      </p:sp>
    </p:spTree>
    <p:extLst>
      <p:ext uri="{BB962C8B-B14F-4D97-AF65-F5344CB8AC3E}">
        <p14:creationId xmlns:p14="http://schemas.microsoft.com/office/powerpoint/2010/main" xmlns="" val="1806628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D985A6B-4E81-4E7D-B3AD-2E3CE22434E7}"/>
              </a:ext>
            </a:extLst>
          </p:cNvPr>
          <p:cNvSpPr>
            <a:spLocks noGrp="1"/>
          </p:cNvSpPr>
          <p:nvPr>
            <p:ph type="dt" sz="half" idx="10"/>
          </p:nvPr>
        </p:nvSpPr>
        <p:spPr/>
        <p:txBody>
          <a:bodyPr/>
          <a:lstStyle>
            <a:lvl1pPr>
              <a:defRPr/>
            </a:lvl1pPr>
          </a:lstStyle>
          <a:p>
            <a:pPr>
              <a:defRPr/>
            </a:pPr>
            <a:fld id="{4A7584A7-29A4-4F17-ABF0-8626997D35B7}" type="datetime1">
              <a:rPr lang="en-US" smtClean="0"/>
              <a:t>4/24/2023</a:t>
            </a:fld>
            <a:endParaRPr lang="en-US"/>
          </a:p>
        </p:txBody>
      </p:sp>
      <p:sp>
        <p:nvSpPr>
          <p:cNvPr id="5" name="Footer Placeholder 4">
            <a:extLst>
              <a:ext uri="{FF2B5EF4-FFF2-40B4-BE49-F238E27FC236}">
                <a16:creationId xmlns:a16="http://schemas.microsoft.com/office/drawing/2014/main" xmlns="" id="{4CBDF3CA-25C7-44B5-B91A-908FDBC9B6DC}"/>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797BF5E2-94DA-459C-852B-BBD435BD82D6}"/>
              </a:ext>
            </a:extLst>
          </p:cNvPr>
          <p:cNvSpPr>
            <a:spLocks noGrp="1"/>
          </p:cNvSpPr>
          <p:nvPr>
            <p:ph type="sldNum" sz="quarter" idx="12"/>
          </p:nvPr>
        </p:nvSpPr>
        <p:spPr/>
        <p:txBody>
          <a:bodyPr/>
          <a:lstStyle>
            <a:lvl1pPr>
              <a:defRPr/>
            </a:lvl1pPr>
          </a:lstStyle>
          <a:p>
            <a:pPr>
              <a:defRPr/>
            </a:pPr>
            <a:fld id="{CD0D35C9-EC6B-44B2-8C18-35C2D06C7313}" type="slidenum">
              <a:rPr lang="en-US" altLang="en-US"/>
              <a:pPr>
                <a:defRPr/>
              </a:pPr>
              <a:t>‹#›</a:t>
            </a:fld>
            <a:endParaRPr lang="en-US" altLang="en-US"/>
          </a:p>
        </p:txBody>
      </p:sp>
    </p:spTree>
    <p:extLst>
      <p:ext uri="{BB962C8B-B14F-4D97-AF65-F5344CB8AC3E}">
        <p14:creationId xmlns:p14="http://schemas.microsoft.com/office/powerpoint/2010/main" xmlns="" val="3210667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D37B8CB9-EAD4-4A42-AFA1-861C544D9234}"/>
              </a:ext>
            </a:extLst>
          </p:cNvPr>
          <p:cNvSpPr>
            <a:spLocks noGrp="1"/>
          </p:cNvSpPr>
          <p:nvPr>
            <p:ph type="dt" sz="half" idx="10"/>
          </p:nvPr>
        </p:nvSpPr>
        <p:spPr/>
        <p:txBody>
          <a:bodyPr/>
          <a:lstStyle>
            <a:lvl1pPr>
              <a:defRPr/>
            </a:lvl1pPr>
          </a:lstStyle>
          <a:p>
            <a:pPr>
              <a:defRPr/>
            </a:pPr>
            <a:fld id="{99AA6F5D-2A23-42B2-B8C1-89AFEFC5A205}" type="datetime1">
              <a:rPr lang="en-US" smtClean="0"/>
              <a:t>4/24/2023</a:t>
            </a:fld>
            <a:endParaRPr lang="en-US"/>
          </a:p>
        </p:txBody>
      </p:sp>
      <p:sp>
        <p:nvSpPr>
          <p:cNvPr id="6" name="Footer Placeholder 4">
            <a:extLst>
              <a:ext uri="{FF2B5EF4-FFF2-40B4-BE49-F238E27FC236}">
                <a16:creationId xmlns:a16="http://schemas.microsoft.com/office/drawing/2014/main" xmlns="" id="{3DB211E8-D118-48CC-A8EB-C79D2746A29D}"/>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7" name="Slide Number Placeholder 5">
            <a:extLst>
              <a:ext uri="{FF2B5EF4-FFF2-40B4-BE49-F238E27FC236}">
                <a16:creationId xmlns:a16="http://schemas.microsoft.com/office/drawing/2014/main" xmlns="" id="{63C9ACF3-088B-4B41-99EF-6B9328DF223C}"/>
              </a:ext>
            </a:extLst>
          </p:cNvPr>
          <p:cNvSpPr>
            <a:spLocks noGrp="1"/>
          </p:cNvSpPr>
          <p:nvPr>
            <p:ph type="sldNum" sz="quarter" idx="12"/>
          </p:nvPr>
        </p:nvSpPr>
        <p:spPr/>
        <p:txBody>
          <a:bodyPr/>
          <a:lstStyle>
            <a:lvl1pPr>
              <a:defRPr/>
            </a:lvl1pPr>
          </a:lstStyle>
          <a:p>
            <a:pPr>
              <a:defRPr/>
            </a:pPr>
            <a:fld id="{54E4B58A-EFE1-47B1-8628-F1B5CBC708AF}" type="slidenum">
              <a:rPr lang="en-US" altLang="en-US"/>
              <a:pPr>
                <a:defRPr/>
              </a:pPr>
              <a:t>‹#›</a:t>
            </a:fld>
            <a:endParaRPr lang="en-US" altLang="en-US"/>
          </a:p>
        </p:txBody>
      </p:sp>
    </p:spTree>
    <p:extLst>
      <p:ext uri="{BB962C8B-B14F-4D97-AF65-F5344CB8AC3E}">
        <p14:creationId xmlns:p14="http://schemas.microsoft.com/office/powerpoint/2010/main" xmlns="" val="3804111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1ABAC26D-A6ED-446B-8119-1B8699533492}"/>
              </a:ext>
            </a:extLst>
          </p:cNvPr>
          <p:cNvSpPr>
            <a:spLocks noGrp="1"/>
          </p:cNvSpPr>
          <p:nvPr>
            <p:ph type="dt" sz="half" idx="10"/>
          </p:nvPr>
        </p:nvSpPr>
        <p:spPr/>
        <p:txBody>
          <a:bodyPr/>
          <a:lstStyle>
            <a:lvl1pPr>
              <a:defRPr/>
            </a:lvl1pPr>
          </a:lstStyle>
          <a:p>
            <a:pPr>
              <a:defRPr/>
            </a:pPr>
            <a:fld id="{C132F0A4-E4AF-4DC2-A0A1-44DD231A6950}" type="datetime1">
              <a:rPr lang="en-US" smtClean="0"/>
              <a:t>4/24/2023</a:t>
            </a:fld>
            <a:endParaRPr lang="en-US"/>
          </a:p>
        </p:txBody>
      </p:sp>
      <p:sp>
        <p:nvSpPr>
          <p:cNvPr id="8" name="Footer Placeholder 4">
            <a:extLst>
              <a:ext uri="{FF2B5EF4-FFF2-40B4-BE49-F238E27FC236}">
                <a16:creationId xmlns:a16="http://schemas.microsoft.com/office/drawing/2014/main" xmlns="" id="{9CF69347-C8A5-47AA-954F-97D95180773D}"/>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9" name="Slide Number Placeholder 5">
            <a:extLst>
              <a:ext uri="{FF2B5EF4-FFF2-40B4-BE49-F238E27FC236}">
                <a16:creationId xmlns:a16="http://schemas.microsoft.com/office/drawing/2014/main" xmlns="" id="{7B965AE1-130E-43CC-884B-FA76CCCF43B6}"/>
              </a:ext>
            </a:extLst>
          </p:cNvPr>
          <p:cNvSpPr>
            <a:spLocks noGrp="1"/>
          </p:cNvSpPr>
          <p:nvPr>
            <p:ph type="sldNum" sz="quarter" idx="12"/>
          </p:nvPr>
        </p:nvSpPr>
        <p:spPr/>
        <p:txBody>
          <a:bodyPr/>
          <a:lstStyle>
            <a:lvl1pPr>
              <a:defRPr/>
            </a:lvl1pPr>
          </a:lstStyle>
          <a:p>
            <a:pPr>
              <a:defRPr/>
            </a:pPr>
            <a:fld id="{5DFD6CD8-6400-4BEC-B6FA-F64EB2399A7A}" type="slidenum">
              <a:rPr lang="en-US" altLang="en-US"/>
              <a:pPr>
                <a:defRPr/>
              </a:pPr>
              <a:t>‹#›</a:t>
            </a:fld>
            <a:endParaRPr lang="en-US" altLang="en-US"/>
          </a:p>
        </p:txBody>
      </p:sp>
    </p:spTree>
    <p:extLst>
      <p:ext uri="{BB962C8B-B14F-4D97-AF65-F5344CB8AC3E}">
        <p14:creationId xmlns:p14="http://schemas.microsoft.com/office/powerpoint/2010/main" xmlns="" val="259153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CD515906-AC86-4CCE-8ED7-97DF9598800A}"/>
              </a:ext>
            </a:extLst>
          </p:cNvPr>
          <p:cNvSpPr>
            <a:spLocks noGrp="1"/>
          </p:cNvSpPr>
          <p:nvPr>
            <p:ph type="dt" sz="half" idx="10"/>
          </p:nvPr>
        </p:nvSpPr>
        <p:spPr/>
        <p:txBody>
          <a:bodyPr/>
          <a:lstStyle>
            <a:lvl1pPr>
              <a:defRPr/>
            </a:lvl1pPr>
          </a:lstStyle>
          <a:p>
            <a:pPr>
              <a:defRPr/>
            </a:pPr>
            <a:fld id="{CB8C008A-7086-4215-8DD7-D0BE0FE0629B}" type="datetime1">
              <a:rPr lang="en-US" smtClean="0"/>
              <a:t>4/24/2023</a:t>
            </a:fld>
            <a:endParaRPr lang="en-US"/>
          </a:p>
        </p:txBody>
      </p:sp>
      <p:sp>
        <p:nvSpPr>
          <p:cNvPr id="4" name="Footer Placeholder 4">
            <a:extLst>
              <a:ext uri="{FF2B5EF4-FFF2-40B4-BE49-F238E27FC236}">
                <a16:creationId xmlns:a16="http://schemas.microsoft.com/office/drawing/2014/main" xmlns="" id="{38DEF39C-50EC-49D8-B9D4-BC7320401223}"/>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5" name="Slide Number Placeholder 5">
            <a:extLst>
              <a:ext uri="{FF2B5EF4-FFF2-40B4-BE49-F238E27FC236}">
                <a16:creationId xmlns:a16="http://schemas.microsoft.com/office/drawing/2014/main" xmlns="" id="{D21B48B2-20E6-4456-BD10-3F0AA485973B}"/>
              </a:ext>
            </a:extLst>
          </p:cNvPr>
          <p:cNvSpPr>
            <a:spLocks noGrp="1"/>
          </p:cNvSpPr>
          <p:nvPr>
            <p:ph type="sldNum" sz="quarter" idx="12"/>
          </p:nvPr>
        </p:nvSpPr>
        <p:spPr/>
        <p:txBody>
          <a:bodyPr/>
          <a:lstStyle>
            <a:lvl1pPr>
              <a:defRPr/>
            </a:lvl1pPr>
          </a:lstStyle>
          <a:p>
            <a:pPr>
              <a:defRPr/>
            </a:pPr>
            <a:fld id="{7A232A56-DEF2-4837-B5F0-C02385D9AFB6}" type="slidenum">
              <a:rPr lang="en-US" altLang="en-US"/>
              <a:pPr>
                <a:defRPr/>
              </a:pPr>
              <a:t>‹#›</a:t>
            </a:fld>
            <a:endParaRPr lang="en-US" altLang="en-US"/>
          </a:p>
        </p:txBody>
      </p:sp>
    </p:spTree>
    <p:extLst>
      <p:ext uri="{BB962C8B-B14F-4D97-AF65-F5344CB8AC3E}">
        <p14:creationId xmlns:p14="http://schemas.microsoft.com/office/powerpoint/2010/main" xmlns="" val="964481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AA5DEE1B-7689-4783-8E89-5BEDEAB36C58}"/>
              </a:ext>
            </a:extLst>
          </p:cNvPr>
          <p:cNvSpPr>
            <a:spLocks noGrp="1"/>
          </p:cNvSpPr>
          <p:nvPr>
            <p:ph type="dt" sz="half" idx="10"/>
          </p:nvPr>
        </p:nvSpPr>
        <p:spPr/>
        <p:txBody>
          <a:bodyPr/>
          <a:lstStyle>
            <a:lvl1pPr>
              <a:defRPr/>
            </a:lvl1pPr>
          </a:lstStyle>
          <a:p>
            <a:pPr>
              <a:defRPr/>
            </a:pPr>
            <a:fld id="{3BB289A7-E1B1-4577-B375-678DD2DB21D4}" type="datetime1">
              <a:rPr lang="en-US" smtClean="0"/>
              <a:t>4/24/2023</a:t>
            </a:fld>
            <a:endParaRPr lang="en-US"/>
          </a:p>
        </p:txBody>
      </p:sp>
      <p:sp>
        <p:nvSpPr>
          <p:cNvPr id="3" name="Footer Placeholder 4">
            <a:extLst>
              <a:ext uri="{FF2B5EF4-FFF2-40B4-BE49-F238E27FC236}">
                <a16:creationId xmlns:a16="http://schemas.microsoft.com/office/drawing/2014/main" xmlns="" id="{9A78B609-2119-418B-950B-7ECBB2F5A4F0}"/>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4" name="Slide Number Placeholder 5">
            <a:extLst>
              <a:ext uri="{FF2B5EF4-FFF2-40B4-BE49-F238E27FC236}">
                <a16:creationId xmlns:a16="http://schemas.microsoft.com/office/drawing/2014/main" xmlns="" id="{97E7E9EB-0867-4FAD-8C18-F036F7384F97}"/>
              </a:ext>
            </a:extLst>
          </p:cNvPr>
          <p:cNvSpPr>
            <a:spLocks noGrp="1"/>
          </p:cNvSpPr>
          <p:nvPr>
            <p:ph type="sldNum" sz="quarter" idx="12"/>
          </p:nvPr>
        </p:nvSpPr>
        <p:spPr/>
        <p:txBody>
          <a:bodyPr/>
          <a:lstStyle>
            <a:lvl1pPr>
              <a:defRPr/>
            </a:lvl1pPr>
          </a:lstStyle>
          <a:p>
            <a:pPr>
              <a:defRPr/>
            </a:pPr>
            <a:fld id="{FF2336B9-C88F-48EA-8E81-7294E1C98BD6}" type="slidenum">
              <a:rPr lang="en-US" altLang="en-US"/>
              <a:pPr>
                <a:defRPr/>
              </a:pPr>
              <a:t>‹#›</a:t>
            </a:fld>
            <a:endParaRPr lang="en-US" altLang="en-US"/>
          </a:p>
        </p:txBody>
      </p:sp>
    </p:spTree>
    <p:extLst>
      <p:ext uri="{BB962C8B-B14F-4D97-AF65-F5344CB8AC3E}">
        <p14:creationId xmlns:p14="http://schemas.microsoft.com/office/powerpoint/2010/main" xmlns="" val="2575507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44E80416-48FF-440C-B39F-EDA8BB24A7E3}"/>
              </a:ext>
            </a:extLst>
          </p:cNvPr>
          <p:cNvSpPr>
            <a:spLocks noGrp="1"/>
          </p:cNvSpPr>
          <p:nvPr>
            <p:ph type="dt" sz="half" idx="10"/>
          </p:nvPr>
        </p:nvSpPr>
        <p:spPr/>
        <p:txBody>
          <a:bodyPr/>
          <a:lstStyle>
            <a:lvl1pPr>
              <a:defRPr/>
            </a:lvl1pPr>
          </a:lstStyle>
          <a:p>
            <a:pPr>
              <a:defRPr/>
            </a:pPr>
            <a:fld id="{9504230A-1143-4DF0-A98A-DBD1AB19B774}" type="datetime1">
              <a:rPr lang="en-US" smtClean="0"/>
              <a:t>4/24/2023</a:t>
            </a:fld>
            <a:endParaRPr lang="en-US"/>
          </a:p>
        </p:txBody>
      </p:sp>
      <p:sp>
        <p:nvSpPr>
          <p:cNvPr id="6" name="Footer Placeholder 4">
            <a:extLst>
              <a:ext uri="{FF2B5EF4-FFF2-40B4-BE49-F238E27FC236}">
                <a16:creationId xmlns:a16="http://schemas.microsoft.com/office/drawing/2014/main" xmlns="" id="{15E4857E-A4A8-4C2E-BD6D-8FA9599A09F4}"/>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7" name="Slide Number Placeholder 5">
            <a:extLst>
              <a:ext uri="{FF2B5EF4-FFF2-40B4-BE49-F238E27FC236}">
                <a16:creationId xmlns:a16="http://schemas.microsoft.com/office/drawing/2014/main" xmlns="" id="{46C4B5EA-624C-4D9F-8E03-8ACD37F87B3C}"/>
              </a:ext>
            </a:extLst>
          </p:cNvPr>
          <p:cNvSpPr>
            <a:spLocks noGrp="1"/>
          </p:cNvSpPr>
          <p:nvPr>
            <p:ph type="sldNum" sz="quarter" idx="12"/>
          </p:nvPr>
        </p:nvSpPr>
        <p:spPr/>
        <p:txBody>
          <a:bodyPr/>
          <a:lstStyle>
            <a:lvl1pPr>
              <a:defRPr/>
            </a:lvl1pPr>
          </a:lstStyle>
          <a:p>
            <a:pPr>
              <a:defRPr/>
            </a:pPr>
            <a:fld id="{46180358-A890-4CDF-9067-22437EE94D96}" type="slidenum">
              <a:rPr lang="en-US" altLang="en-US"/>
              <a:pPr>
                <a:defRPr/>
              </a:pPr>
              <a:t>‹#›</a:t>
            </a:fld>
            <a:endParaRPr lang="en-US" altLang="en-US"/>
          </a:p>
        </p:txBody>
      </p:sp>
    </p:spTree>
    <p:extLst>
      <p:ext uri="{BB962C8B-B14F-4D97-AF65-F5344CB8AC3E}">
        <p14:creationId xmlns:p14="http://schemas.microsoft.com/office/powerpoint/2010/main" xmlns="" val="2700000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9E3E02-5789-4483-B5CA-1FF9ECEC6029}"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BA9AFBF6-E6FD-4AF1-AF8E-A09683C41B41}"/>
              </a:ext>
            </a:extLst>
          </p:cNvPr>
          <p:cNvSpPr>
            <a:spLocks noGrp="1"/>
          </p:cNvSpPr>
          <p:nvPr>
            <p:ph type="dt" sz="half" idx="10"/>
          </p:nvPr>
        </p:nvSpPr>
        <p:spPr/>
        <p:txBody>
          <a:bodyPr/>
          <a:lstStyle>
            <a:lvl1pPr>
              <a:defRPr/>
            </a:lvl1pPr>
          </a:lstStyle>
          <a:p>
            <a:pPr>
              <a:defRPr/>
            </a:pPr>
            <a:fld id="{78F155C3-3918-4B55-A649-F6C85128A21C}" type="datetime1">
              <a:rPr lang="en-US" smtClean="0"/>
              <a:t>4/24/2023</a:t>
            </a:fld>
            <a:endParaRPr lang="en-US"/>
          </a:p>
        </p:txBody>
      </p:sp>
      <p:sp>
        <p:nvSpPr>
          <p:cNvPr id="6" name="Footer Placeholder 4">
            <a:extLst>
              <a:ext uri="{FF2B5EF4-FFF2-40B4-BE49-F238E27FC236}">
                <a16:creationId xmlns:a16="http://schemas.microsoft.com/office/drawing/2014/main" xmlns="" id="{491E638A-9957-4D8A-8318-8086B1565D02}"/>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7" name="Slide Number Placeholder 5">
            <a:extLst>
              <a:ext uri="{FF2B5EF4-FFF2-40B4-BE49-F238E27FC236}">
                <a16:creationId xmlns:a16="http://schemas.microsoft.com/office/drawing/2014/main" xmlns="" id="{2F30D159-9B09-442F-B2A5-9DFBA3742249}"/>
              </a:ext>
            </a:extLst>
          </p:cNvPr>
          <p:cNvSpPr>
            <a:spLocks noGrp="1"/>
          </p:cNvSpPr>
          <p:nvPr>
            <p:ph type="sldNum" sz="quarter" idx="12"/>
          </p:nvPr>
        </p:nvSpPr>
        <p:spPr/>
        <p:txBody>
          <a:bodyPr/>
          <a:lstStyle>
            <a:lvl1pPr>
              <a:defRPr/>
            </a:lvl1pPr>
          </a:lstStyle>
          <a:p>
            <a:pPr>
              <a:defRPr/>
            </a:pPr>
            <a:fld id="{2727EF90-B55B-4A9F-BFE6-050D273EEB3A}" type="slidenum">
              <a:rPr lang="en-US" altLang="en-US"/>
              <a:pPr>
                <a:defRPr/>
              </a:pPr>
              <a:t>‹#›</a:t>
            </a:fld>
            <a:endParaRPr lang="en-US" altLang="en-US"/>
          </a:p>
        </p:txBody>
      </p:sp>
    </p:spTree>
    <p:extLst>
      <p:ext uri="{BB962C8B-B14F-4D97-AF65-F5344CB8AC3E}">
        <p14:creationId xmlns:p14="http://schemas.microsoft.com/office/powerpoint/2010/main" xmlns="" val="1134098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3F532ED-6B13-4329-B690-D9EC1BD26451}"/>
              </a:ext>
            </a:extLst>
          </p:cNvPr>
          <p:cNvSpPr>
            <a:spLocks noGrp="1"/>
          </p:cNvSpPr>
          <p:nvPr>
            <p:ph type="dt" sz="half" idx="10"/>
          </p:nvPr>
        </p:nvSpPr>
        <p:spPr/>
        <p:txBody>
          <a:bodyPr/>
          <a:lstStyle>
            <a:lvl1pPr>
              <a:defRPr/>
            </a:lvl1pPr>
          </a:lstStyle>
          <a:p>
            <a:pPr>
              <a:defRPr/>
            </a:pPr>
            <a:fld id="{D60B0CBD-3F3D-4340-AB1F-EFC0FECDB770}" type="datetime1">
              <a:rPr lang="en-US" smtClean="0"/>
              <a:t>4/24/2023</a:t>
            </a:fld>
            <a:endParaRPr lang="en-US"/>
          </a:p>
        </p:txBody>
      </p:sp>
      <p:sp>
        <p:nvSpPr>
          <p:cNvPr id="5" name="Footer Placeholder 4">
            <a:extLst>
              <a:ext uri="{FF2B5EF4-FFF2-40B4-BE49-F238E27FC236}">
                <a16:creationId xmlns:a16="http://schemas.microsoft.com/office/drawing/2014/main" xmlns="" id="{685AF675-E5B9-42E8-A213-588EFB698159}"/>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5803CC56-E304-44A0-A780-1E832A724D06}"/>
              </a:ext>
            </a:extLst>
          </p:cNvPr>
          <p:cNvSpPr>
            <a:spLocks noGrp="1"/>
          </p:cNvSpPr>
          <p:nvPr>
            <p:ph type="sldNum" sz="quarter" idx="12"/>
          </p:nvPr>
        </p:nvSpPr>
        <p:spPr/>
        <p:txBody>
          <a:bodyPr/>
          <a:lstStyle>
            <a:lvl1pPr>
              <a:defRPr/>
            </a:lvl1pPr>
          </a:lstStyle>
          <a:p>
            <a:pPr>
              <a:defRPr/>
            </a:pPr>
            <a:fld id="{67C7493E-CFA2-409A-A538-704D0D39B39D}" type="slidenum">
              <a:rPr lang="en-US" altLang="en-US"/>
              <a:pPr>
                <a:defRPr/>
              </a:pPr>
              <a:t>‹#›</a:t>
            </a:fld>
            <a:endParaRPr lang="en-US" altLang="en-US"/>
          </a:p>
        </p:txBody>
      </p:sp>
    </p:spTree>
    <p:extLst>
      <p:ext uri="{BB962C8B-B14F-4D97-AF65-F5344CB8AC3E}">
        <p14:creationId xmlns:p14="http://schemas.microsoft.com/office/powerpoint/2010/main" xmlns="" val="406667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951405-74F6-4F08-BA2E-80C9AEC4003E}"/>
              </a:ext>
            </a:extLst>
          </p:cNvPr>
          <p:cNvSpPr>
            <a:spLocks noGrp="1"/>
          </p:cNvSpPr>
          <p:nvPr>
            <p:ph type="dt" sz="half" idx="10"/>
          </p:nvPr>
        </p:nvSpPr>
        <p:spPr/>
        <p:txBody>
          <a:bodyPr/>
          <a:lstStyle>
            <a:lvl1pPr>
              <a:defRPr/>
            </a:lvl1pPr>
          </a:lstStyle>
          <a:p>
            <a:pPr>
              <a:defRPr/>
            </a:pPr>
            <a:fld id="{7CF3B35C-4D5B-4BE1-A286-B59BDFD88DDE}" type="datetime1">
              <a:rPr lang="en-US" smtClean="0"/>
              <a:t>4/24/2023</a:t>
            </a:fld>
            <a:endParaRPr lang="en-US"/>
          </a:p>
        </p:txBody>
      </p:sp>
      <p:sp>
        <p:nvSpPr>
          <p:cNvPr id="5" name="Footer Placeholder 4">
            <a:extLst>
              <a:ext uri="{FF2B5EF4-FFF2-40B4-BE49-F238E27FC236}">
                <a16:creationId xmlns:a16="http://schemas.microsoft.com/office/drawing/2014/main" xmlns="" id="{E1BBF154-A171-4BA0-8A74-3F0F1BEA98DC}"/>
              </a:ext>
            </a:extLst>
          </p:cNvPr>
          <p:cNvSpPr>
            <a:spLocks noGrp="1"/>
          </p:cNvSpPr>
          <p:nvPr>
            <p:ph type="ftr" sz="quarter" idx="11"/>
          </p:nvPr>
        </p:nvSpPr>
        <p:spPr/>
        <p:txBody>
          <a:bodyPr/>
          <a:lstStyle>
            <a:lvl1pPr>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27F544F9-5863-4CCD-970E-C960956386D0}"/>
              </a:ext>
            </a:extLst>
          </p:cNvPr>
          <p:cNvSpPr>
            <a:spLocks noGrp="1"/>
          </p:cNvSpPr>
          <p:nvPr>
            <p:ph type="sldNum" sz="quarter" idx="12"/>
          </p:nvPr>
        </p:nvSpPr>
        <p:spPr/>
        <p:txBody>
          <a:bodyPr/>
          <a:lstStyle>
            <a:lvl1pPr>
              <a:defRPr/>
            </a:lvl1pPr>
          </a:lstStyle>
          <a:p>
            <a:pPr>
              <a:defRPr/>
            </a:pPr>
            <a:fld id="{2EC660EE-E6FC-4660-8048-975304C5E9C6}" type="slidenum">
              <a:rPr lang="en-US" altLang="en-US"/>
              <a:pPr>
                <a:defRPr/>
              </a:pPr>
              <a:t>‹#›</a:t>
            </a:fld>
            <a:endParaRPr lang="en-US" altLang="en-US"/>
          </a:p>
        </p:txBody>
      </p:sp>
    </p:spTree>
    <p:extLst>
      <p:ext uri="{BB962C8B-B14F-4D97-AF65-F5344CB8AC3E}">
        <p14:creationId xmlns:p14="http://schemas.microsoft.com/office/powerpoint/2010/main" xmlns="" val="56908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DB4B7-1912-42DC-A175-D598A1F7F4F0}" type="datetime1">
              <a:rPr lang="en-US" smtClean="0"/>
              <a:t>4/24/2023</a:t>
            </a:fld>
            <a:endParaRPr lang="en-US"/>
          </a:p>
        </p:txBody>
      </p:sp>
      <p:sp>
        <p:nvSpPr>
          <p:cNvPr id="5" name="Footer Placeholder 4"/>
          <p:cNvSpPr>
            <a:spLocks noGrp="1"/>
          </p:cNvSpPr>
          <p:nvPr>
            <p:ph type="ftr" sz="quarter" idx="11"/>
          </p:nvPr>
        </p:nvSpPr>
        <p:spPr/>
        <p:txBody>
          <a:bodyPr/>
          <a:lstStyle/>
          <a:p>
            <a:r>
              <a:rPr lang="en-US" smtClean="0"/>
              <a:t>Mr. Arun Bhati            ESSENCE OF INDIAN TRADITIONAL  (ANC-602)              Module II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FAF241-6A1E-4A14-AB85-B749232598E1}"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902295-01FA-4B7B-9598-968E175B8D0F}" type="datetime1">
              <a:rPr lang="en-US" smtClean="0"/>
              <a:t>4/24/2023</a:t>
            </a:fld>
            <a:endParaRPr lang="en-US"/>
          </a:p>
        </p:txBody>
      </p:sp>
      <p:sp>
        <p:nvSpPr>
          <p:cNvPr id="8" name="Footer Placeholder 7"/>
          <p:cNvSpPr>
            <a:spLocks noGrp="1"/>
          </p:cNvSpPr>
          <p:nvPr>
            <p:ph type="ftr" sz="quarter" idx="11"/>
          </p:nvPr>
        </p:nvSpPr>
        <p:spPr/>
        <p:txBody>
          <a:bodyPr/>
          <a:lstStyle/>
          <a:p>
            <a:r>
              <a:rPr lang="en-US" smtClean="0"/>
              <a:t>Mr. Arun Bhati            ESSENCE OF INDIAN TRADITIONAL  (ANC-602)              Module II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C9AB0C-242F-4B4E-AC9F-30ADC6DAB71A}" type="datetime1">
              <a:rPr lang="en-US" smtClean="0"/>
              <a:t>4/24/2023</a:t>
            </a:fld>
            <a:endParaRPr lang="en-US"/>
          </a:p>
        </p:txBody>
      </p:sp>
      <p:sp>
        <p:nvSpPr>
          <p:cNvPr id="4" name="Footer Placeholder 3"/>
          <p:cNvSpPr>
            <a:spLocks noGrp="1"/>
          </p:cNvSpPr>
          <p:nvPr>
            <p:ph type="ftr" sz="quarter" idx="11"/>
          </p:nvPr>
        </p:nvSpPr>
        <p:spPr/>
        <p:txBody>
          <a:bodyPr/>
          <a:lstStyle/>
          <a:p>
            <a:r>
              <a:rPr lang="en-US" smtClean="0"/>
              <a:t>Mr. Arun Bhati            ESSENCE OF INDIAN TRADITIONAL  (ANC-602)              Module II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999F9-12C3-40B3-8B49-D54D1294F7C6}" type="datetime1">
              <a:rPr lang="en-US" smtClean="0"/>
              <a:t>4/24/2023</a:t>
            </a:fld>
            <a:endParaRPr lang="en-US"/>
          </a:p>
        </p:txBody>
      </p:sp>
      <p:sp>
        <p:nvSpPr>
          <p:cNvPr id="3" name="Footer Placeholder 2"/>
          <p:cNvSpPr>
            <a:spLocks noGrp="1"/>
          </p:cNvSpPr>
          <p:nvPr>
            <p:ph type="ftr" sz="quarter" idx="11"/>
          </p:nvPr>
        </p:nvSpPr>
        <p:spPr/>
        <p:txBody>
          <a:bodyPr/>
          <a:lstStyle/>
          <a:p>
            <a:r>
              <a:rPr lang="en-US" smtClean="0"/>
              <a:t>Mr. Arun Bhati            ESSENCE OF INDIAN TRADITIONAL  (ANC-602)              Module II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64FED8-7DD5-447D-A69E-5AE282543FF2}"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6316A1-0832-4A6F-87AE-5DDEAC31B2DF}" type="datetime1">
              <a:rPr lang="en-US" smtClean="0"/>
              <a:t>4/24/2023</a:t>
            </a:fld>
            <a:endParaRPr lang="en-US"/>
          </a:p>
        </p:txBody>
      </p:sp>
      <p:sp>
        <p:nvSpPr>
          <p:cNvPr id="6" name="Footer Placeholder 5"/>
          <p:cNvSpPr>
            <a:spLocks noGrp="1"/>
          </p:cNvSpPr>
          <p:nvPr>
            <p:ph type="ftr" sz="quarter" idx="11"/>
          </p:nvPr>
        </p:nvSpPr>
        <p:spPr/>
        <p:txBody>
          <a:bodyPr/>
          <a:lstStyle/>
          <a:p>
            <a:r>
              <a:rPr lang="en-US" smtClean="0"/>
              <a:t>Mr. Arun Bhati            ESSENCE OF INDIAN TRADITIONAL  (ANC-602)              Module II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AE66F-FDD4-4E94-8E12-FD0E54BA9ECC}" type="datetime1">
              <a:rPr lang="en-US" smtClean="0"/>
              <a:t>4/24/2023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Arun Bhati            ESSENCE OF INDIAN TRADITIONAL  (ANC-602)              Module II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13E79F29-22E9-4448-99A4-346DAD2DA40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36BA33CD-6FFA-4598-862A-F084E75EA7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818013F8-6839-456F-9C37-CAC78A39AB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4E116A8-5649-4628-93B6-DD273CD5ADB6}" type="datetime1">
              <a:rPr lang="en-US" smtClean="0"/>
              <a:t>4/24/2023</a:t>
            </a:fld>
            <a:endParaRPr lang="en-US"/>
          </a:p>
        </p:txBody>
      </p:sp>
      <p:sp>
        <p:nvSpPr>
          <p:cNvPr id="5" name="Footer Placeholder 4">
            <a:extLst>
              <a:ext uri="{FF2B5EF4-FFF2-40B4-BE49-F238E27FC236}">
                <a16:creationId xmlns:a16="http://schemas.microsoft.com/office/drawing/2014/main" xmlns="" id="{7CF141B9-9CC2-46C6-BD3B-3012EBF8C55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Mr. Arun Bhati            ESSENCE OF INDIAN TRADITIONAL  (ANC-602)              Module II</a:t>
            </a:r>
            <a:endParaRPr lang="en-US"/>
          </a:p>
        </p:txBody>
      </p:sp>
      <p:sp>
        <p:nvSpPr>
          <p:cNvPr id="6" name="Slide Number Placeholder 5">
            <a:extLst>
              <a:ext uri="{FF2B5EF4-FFF2-40B4-BE49-F238E27FC236}">
                <a16:creationId xmlns:a16="http://schemas.microsoft.com/office/drawing/2014/main" xmlns="" id="{AC4EE47D-C3C2-424A-AC4F-11DD236AA75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B01A63E-60F3-4A4A-BF0B-6A456048A27B}" type="slidenum">
              <a:rPr lang="en-US" altLang="en-US"/>
              <a:pPr>
                <a:defRPr/>
              </a:pPr>
              <a:t>‹#›</a:t>
            </a:fld>
            <a:endParaRPr lang="en-US" altLang="en-US"/>
          </a:p>
        </p:txBody>
      </p:sp>
    </p:spTree>
    <p:extLst>
      <p:ext uri="{BB962C8B-B14F-4D97-AF65-F5344CB8AC3E}">
        <p14:creationId xmlns:p14="http://schemas.microsoft.com/office/powerpoint/2010/main" xmlns="" val="3957777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https://www.youtube.com/watch?v=wWbEYt-xQ7o" TargetMode="External"/><Relationship Id="rId2" Type="http://schemas.openxmlformats.org/officeDocument/2006/relationships/hyperlink" Target="https://www.youtube.com/watch?v=tliBMV2SKmU"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4.gif"/><Relationship Id="rId1" Type="http://schemas.openxmlformats.org/officeDocument/2006/relationships/slideLayout" Target="../slideLayouts/slideLayout13.xml"/><Relationship Id="rId4" Type="http://schemas.openxmlformats.org/officeDocument/2006/relationships/hyperlink" Target="https://www.youtube.com/watch?v=UFzjpg6YvJ0" TargetMode="External"/></Relationships>
</file>

<file path=ppt/slides/_rels/slide117.xml.rels><?xml version="1.0" encoding="UTF-8" standalone="yes"?>
<Relationships xmlns="http://schemas.openxmlformats.org/package/2006/relationships"><Relationship Id="rId8" Type="http://schemas.openxmlformats.org/officeDocument/2006/relationships/hyperlink" Target="https://www.youtube.com/watch?v=tliBMV2SKmU" TargetMode="External"/><Relationship Id="rId3" Type="http://schemas.openxmlformats.org/officeDocument/2006/relationships/hyperlink" Target="https://www.youtube.com/watch?v=LVMRtp_jg_c" TargetMode="External"/><Relationship Id="rId7" Type="http://schemas.openxmlformats.org/officeDocument/2006/relationships/hyperlink" Target="https://www.youtube.com/watch?v=84QNz-0Odoo" TargetMode="External"/><Relationship Id="rId2" Type="http://schemas.openxmlformats.org/officeDocument/2006/relationships/hyperlink" Target="https://www.youtube.com/watch?v=8cDW7OgOycg" TargetMode="External"/><Relationship Id="rId1" Type="http://schemas.openxmlformats.org/officeDocument/2006/relationships/slideLayout" Target="../slideLayouts/slideLayout2.xml"/><Relationship Id="rId6" Type="http://schemas.openxmlformats.org/officeDocument/2006/relationships/hyperlink" Target="https://www.youtube.com/watch?v=xfWrDmSJ6Sk" TargetMode="External"/><Relationship Id="rId5" Type="http://schemas.openxmlformats.org/officeDocument/2006/relationships/hyperlink" Target="https://www.youtube.com/watch?v=nLUOtCftI5c" TargetMode="External"/><Relationship Id="rId10" Type="http://schemas.openxmlformats.org/officeDocument/2006/relationships/image" Target="../media/image9.jpeg"/><Relationship Id="rId4" Type="http://schemas.openxmlformats.org/officeDocument/2006/relationships/hyperlink" Target="https://www.youtube.com/watch?v=GAWKhdcKi4E" TargetMode="External"/><Relationship Id="rId9" Type="http://schemas.openxmlformats.org/officeDocument/2006/relationships/hyperlink" Target="https://www.youtube.com/watch?v=wWbEYt-xQ7o"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vedicheritage.gov.in/e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www.youtube.com/watch?v=jgQlf3DM_GU&amp;t=625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8cDW7OgOycg" TargetMode="External"/><Relationship Id="rId2" Type="http://schemas.openxmlformats.org/officeDocument/2006/relationships/hyperlink" Target="https://www.youtube.com/watch?v=UFzjpg6YvJ0" TargetMode="Externa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hyperlink" Target="https://www.youtube.com/watch?v=LVMRtp_jg_c"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hyperlink" Target="https://www.youtube.com/watch?v=GAWKhdcKi4E" TargetMode="External"/><Relationship Id="rId7" Type="http://schemas.openxmlformats.org/officeDocument/2006/relationships/hyperlink" Target="https://www.youtube.com/watch?v=nLUOtCftI5c" TargetMode="External"/><Relationship Id="rId2" Type="http://schemas.openxmlformats.org/officeDocument/2006/relationships/hyperlink" Target="https://www.youtube.com/watch?v=njd59UJN6HM" TargetMode="External"/><Relationship Id="rId1" Type="http://schemas.openxmlformats.org/officeDocument/2006/relationships/slideLayout" Target="../slideLayouts/slideLayout2.xml"/><Relationship Id="rId6" Type="http://schemas.openxmlformats.org/officeDocument/2006/relationships/hyperlink" Target="https://www.youtube.com/watch?v=NT7S3llgXMY" TargetMode="External"/><Relationship Id="rId5" Type="http://schemas.openxmlformats.org/officeDocument/2006/relationships/hyperlink" Target="https://www.youtube.com/watch?v=2jmtoOBK-ng" TargetMode="External"/><Relationship Id="rId4" Type="http://schemas.openxmlformats.org/officeDocument/2006/relationships/hyperlink" Target="https://www.youtube.com/watch?v=h7OTGE8SxuQ"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hyperlink" Target="https://www.youtube.com/watch?v=V2rMXOXdtQs" TargetMode="External"/><Relationship Id="rId7" Type="http://schemas.openxmlformats.org/officeDocument/2006/relationships/image" Target="../media/image9.jpeg"/><Relationship Id="rId2" Type="http://schemas.openxmlformats.org/officeDocument/2006/relationships/hyperlink" Target="https://www.youtube.com/watch?v=W8KzJeuCfNY" TargetMode="External"/><Relationship Id="rId1" Type="http://schemas.openxmlformats.org/officeDocument/2006/relationships/slideLayout" Target="../slideLayouts/slideLayout2.xml"/><Relationship Id="rId6" Type="http://schemas.openxmlformats.org/officeDocument/2006/relationships/hyperlink" Target="https://www.youtube.com/watch?v=84QNz-0Odoo" TargetMode="External"/><Relationship Id="rId5" Type="http://schemas.openxmlformats.org/officeDocument/2006/relationships/hyperlink" Target="https://www.youtube.com/watch?v=xfWrDmSJ6Sk" TargetMode="External"/><Relationship Id="rId4" Type="http://schemas.openxmlformats.org/officeDocument/2006/relationships/hyperlink" Target="https://www.youtube.com/watch?v=ePc_C6HICvE" TargetMode="External"/></Relationships>
</file>

<file path=ppt/slides/_rels/slide9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752600" y="906463"/>
            <a:ext cx="693420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b="1" dirty="0">
                <a:solidFill>
                  <a:schemeClr val="tx1"/>
                </a:solidFill>
              </a:rPr>
              <a:t>Indian Literature, Culture, Tradition, and Practices</a:t>
            </a:r>
          </a:p>
          <a:p>
            <a:r>
              <a:rPr lang="en-US" sz="2500" b="1" dirty="0">
                <a:solidFill>
                  <a:schemeClr val="tx1"/>
                </a:solidFill>
              </a:rPr>
              <a:t>(Module-II)</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51598FDF-D39C-47EE-B03A-1EAFE4A59B7F}" type="datetime1">
              <a:rPr lang="en-US" smtClean="0"/>
              <a:t>4/24/2023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37160" y="2535239"/>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500" dirty="0">
                <a:solidFill>
                  <a:schemeClr val="tx1"/>
                </a:solidFill>
              </a:rPr>
              <a:t>Module</a:t>
            </a:r>
            <a:r>
              <a:rPr kumimoji="0" lang="en-US" sz="2500" b="0" i="0" u="none" strike="noStrike" kern="1200" cap="none" spc="0" normalizeH="0" baseline="0" noProof="0" dirty="0">
                <a:ln>
                  <a:noFill/>
                </a:ln>
                <a:solidFill>
                  <a:schemeClr val="tx1"/>
                </a:solidFill>
                <a:effectLst/>
                <a:uLnTx/>
                <a:uFillTx/>
                <a:latin typeface="+mn-lt"/>
                <a:ea typeface="+mn-ea"/>
                <a:cs typeface="+mn-cs"/>
              </a:rPr>
              <a: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275080" y="6119019"/>
            <a:ext cx="7010400" cy="715962"/>
          </a:xfrm>
        </p:spPr>
        <p:txBody>
          <a:bodyPr/>
          <a:lstStyle/>
          <a:p>
            <a:pPr lvl="0">
              <a:spcBef>
                <a:spcPct val="20000"/>
              </a:spcBef>
              <a:defRPr/>
            </a:pPr>
            <a:r>
              <a:rPr lang="en-US" smtClean="0"/>
              <a:t>Mr. Arun Bhati            ESSENCE OF INDIAN TRADITIONAL  (ANC-602)              Module II</a:t>
            </a:r>
            <a:endParaRPr lang="en-US" dirty="0"/>
          </a:p>
        </p:txBody>
      </p:sp>
      <p:sp>
        <p:nvSpPr>
          <p:cNvPr id="14" name="Subtitle 2"/>
          <p:cNvSpPr txBox="1">
            <a:spLocks/>
          </p:cNvSpPr>
          <p:nvPr/>
        </p:nvSpPr>
        <p:spPr>
          <a:xfrm>
            <a:off x="157480" y="3284537"/>
            <a:ext cx="5143500" cy="133667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t>ESSENCE OF INDIAN TRADITIONAL KNOWLEDGE</a:t>
            </a:r>
          </a:p>
          <a:p>
            <a:pPr lvl="0"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a:t>
            </a:r>
            <a:r>
              <a:rPr lang="en-US" sz="2400" b="1" dirty="0"/>
              <a:t>ANC 0502</a:t>
            </a:r>
            <a:r>
              <a:rPr lang="en-US" sz="2400" b="1" dirty="0">
                <a:solidFill>
                  <a:schemeClr val="tx1"/>
                </a:solidFill>
                <a:latin typeface="Times New Roman" panose="02020603050405020304" pitchFamily="18" charset="0"/>
                <a:cs typeface="Times New Roman" panose="02020603050405020304" pitchFamily="18" charset="0"/>
              </a:rPr>
              <a:t>)</a:t>
            </a:r>
          </a:p>
        </p:txBody>
      </p:sp>
      <p:sp>
        <p:nvSpPr>
          <p:cNvPr id="15" name="Subtitle 2"/>
          <p:cNvSpPr txBox="1">
            <a:spLocks/>
          </p:cNvSpPr>
          <p:nvPr/>
        </p:nvSpPr>
        <p:spPr>
          <a:xfrm>
            <a:off x="152400" y="4876800"/>
            <a:ext cx="51054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solidFill>
                  <a:schemeClr val="tx1"/>
                </a:solidFill>
              </a:rPr>
              <a:t>B. Tech - VI Semester</a:t>
            </a:r>
          </a:p>
        </p:txBody>
      </p:sp>
      <p:pic>
        <p:nvPicPr>
          <p:cNvPr id="5" name="Picture 4">
            <a:extLst>
              <a:ext uri="{FF2B5EF4-FFF2-40B4-BE49-F238E27FC236}">
                <a16:creationId xmlns:a16="http://schemas.microsoft.com/office/drawing/2014/main" xmlns="" id="{8B12F7A1-FB58-40CF-A570-A21F658D053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0"/>
            <a:ext cx="1295400" cy="1371600"/>
          </a:xfrm>
          <a:prstGeom prst="rect">
            <a:avLst/>
          </a:prstGeom>
        </p:spPr>
      </p:pic>
      <p:sp>
        <p:nvSpPr>
          <p:cNvPr id="16" name="Subtitle 2"/>
          <p:cNvSpPr txBox="1">
            <a:spLocks/>
          </p:cNvSpPr>
          <p:nvPr/>
        </p:nvSpPr>
        <p:spPr>
          <a:xfrm>
            <a:off x="5791200" y="4724400"/>
            <a:ext cx="3048000" cy="990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Mr. </a:t>
            </a:r>
            <a:r>
              <a:rPr lang="en-US" sz="2400" dirty="0" err="1" smtClean="0">
                <a:solidFill>
                  <a:schemeClr val="tx1"/>
                </a:solidFill>
              </a:rPr>
              <a:t>Arun</a:t>
            </a:r>
            <a:r>
              <a:rPr lang="en-US" sz="2400" dirty="0" smtClean="0">
                <a:solidFill>
                  <a:schemeClr val="tx1"/>
                </a:solidFill>
              </a:rPr>
              <a:t> </a:t>
            </a:r>
            <a:r>
              <a:rPr lang="en-US" sz="2400" dirty="0" err="1" smtClean="0">
                <a:solidFill>
                  <a:schemeClr val="tx1"/>
                </a:solidFill>
              </a:rPr>
              <a:t>Bhati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rPr>
              <a:t>MBA</a:t>
            </a:r>
            <a:endParaRPr lang="en-US" sz="2400" dirty="0">
              <a:solidFill>
                <a:schemeClr val="tx1"/>
              </a:solidFill>
            </a:endParaRPr>
          </a:p>
        </p:txBody>
      </p:sp>
      <p:pic>
        <p:nvPicPr>
          <p:cNvPr id="17" name="Picture 2" descr="PHOTO (1)"/>
          <p:cNvPicPr>
            <a:picLocks noChangeAspect="1" noChangeArrowheads="1"/>
          </p:cNvPicPr>
          <p:nvPr/>
        </p:nvPicPr>
        <p:blipFill>
          <a:blip r:embed="rId5"/>
          <a:srcRect/>
          <a:stretch>
            <a:fillRect/>
          </a:stretch>
        </p:blipFill>
        <p:spPr bwMode="auto">
          <a:xfrm>
            <a:off x="6324600" y="2734010"/>
            <a:ext cx="1828800" cy="1872916"/>
          </a:xfrm>
          <a:prstGeom prst="rect">
            <a:avLst/>
          </a:prstGeom>
          <a:noFill/>
          <a:ln w="6350">
            <a:solidFill>
              <a:srgbClr val="000000"/>
            </a:solid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1"/>
            <a:ext cx="8534400" cy="544195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the end of this course students will able to: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Understand the basics of past Indian politics and state polity.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Understand the Vedas, Upanishads, languages &amp; literature of Indian society.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Know the different religions and religious movements in India. </a:t>
            </a: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Identify and explore the basic knowledge about the ancient history of </a:t>
            </a:r>
            <a:r>
              <a:rPr lang="en-US" sz="2400" dirty="0" smtClean="0">
                <a:latin typeface="Times New Roman" panose="02020603050405020304" pitchFamily="18" charset="0"/>
                <a:cs typeface="Times New Roman" panose="02020603050405020304" pitchFamily="18" charset="0"/>
              </a:rPr>
              <a:t>Indian agriculture</a:t>
            </a:r>
            <a:r>
              <a:rPr lang="en-US" sz="2400" dirty="0">
                <a:latin typeface="Times New Roman" panose="02020603050405020304" pitchFamily="18" charset="0"/>
                <a:cs typeface="Times New Roman" panose="02020603050405020304" pitchFamily="18" charset="0"/>
              </a:rPr>
              <a:t>, science &amp; </a:t>
            </a:r>
            <a:r>
              <a:rPr lang="en-US" sz="2400" dirty="0" smtClean="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&amp;  Ayurveda.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 </a:t>
            </a:r>
            <a:r>
              <a:rPr lang="en-US" sz="2400" dirty="0" smtClean="0">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Identify Indian dances, fairs &amp; festivals, and cinema.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551BF74-7B0F-4D80-B837-CCD980F4446A}"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FA409DDF-6D7B-40D9-A690-F9499BE322F4}"/>
              </a:ext>
            </a:extLst>
          </p:cNvPr>
          <p:cNvPicPr>
            <a:picLocks noChangeAspect="1"/>
          </p:cNvPicPr>
          <p:nvPr/>
        </p:nvPicPr>
        <p:blipFill>
          <a:blip r:embed="rId2"/>
          <a:stretch>
            <a:fillRect/>
          </a:stretch>
        </p:blipFill>
        <p:spPr>
          <a:xfrm>
            <a:off x="25400" y="-15240"/>
            <a:ext cx="1347333" cy="762066"/>
          </a:xfrm>
          <a:prstGeom prst="rect">
            <a:avLst/>
          </a:prstGeom>
        </p:spPr>
      </p:pic>
    </p:spTree>
    <p:extLst>
      <p:ext uri="{BB962C8B-B14F-4D97-AF65-F5344CB8AC3E}">
        <p14:creationId xmlns:p14="http://schemas.microsoft.com/office/powerpoint/2010/main" xmlns="" val="41338718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emerged as an independent language towards the end of the 4th century AD. </a:t>
            </a:r>
          </a:p>
          <a:p>
            <a:pPr algn="just">
              <a:lnSpc>
                <a:spcPct val="150000"/>
              </a:lnSpc>
            </a:pPr>
            <a:r>
              <a:rPr lang="en-US" sz="2200" dirty="0">
                <a:latin typeface="Times New Roman" panose="02020603050405020304" pitchFamily="18" charset="0"/>
                <a:cs typeface="Times New Roman" panose="02020603050405020304" pitchFamily="18" charset="0"/>
              </a:rPr>
              <a:t>Arabic and Persian were introduced in India with the coming of the Turks and the Mongols.</a:t>
            </a:r>
          </a:p>
          <a:p>
            <a:pPr algn="just">
              <a:lnSpc>
                <a:spcPct val="150000"/>
              </a:lnSpc>
            </a:pPr>
            <a:r>
              <a:rPr lang="en-US" sz="2200" dirty="0">
                <a:latin typeface="Times New Roman" panose="02020603050405020304" pitchFamily="18" charset="0"/>
                <a:cs typeface="Times New Roman" panose="02020603050405020304" pitchFamily="18" charset="0"/>
              </a:rPr>
              <a:t>Persian remained the court language for many centuries. </a:t>
            </a:r>
          </a:p>
          <a:p>
            <a:pPr algn="just">
              <a:lnSpc>
                <a:spcPct val="150000"/>
              </a:lnSpc>
            </a:pPr>
            <a:r>
              <a:rPr lang="en-US" sz="2200" dirty="0">
                <a:latin typeface="Times New Roman" panose="02020603050405020304" pitchFamily="18" charset="0"/>
                <a:cs typeface="Times New Roman" panose="02020603050405020304" pitchFamily="18" charset="0"/>
              </a:rPr>
              <a:t>Urdu as a language was born out of the interaction between Hindi and Persian.</a:t>
            </a:r>
          </a:p>
          <a:p>
            <a:pPr algn="just">
              <a:lnSpc>
                <a:spcPct val="150000"/>
              </a:lnSpc>
            </a:pPr>
            <a:r>
              <a:rPr lang="en-US" sz="2200" dirty="0">
                <a:latin typeface="Times New Roman" panose="02020603050405020304" pitchFamily="18" charset="0"/>
                <a:cs typeface="Times New Roman" panose="02020603050405020304" pitchFamily="18" charset="0"/>
              </a:rPr>
              <a:t>After the conquest of Delhi (1192), the Turkish people settled in this region. </a:t>
            </a:r>
          </a:p>
        </p:txBody>
      </p:sp>
      <p:sp>
        <p:nvSpPr>
          <p:cNvPr id="4" name="Date Placeholder 3"/>
          <p:cNvSpPr>
            <a:spLocks noGrp="1"/>
          </p:cNvSpPr>
          <p:nvPr>
            <p:ph type="dt" sz="half" idx="10"/>
          </p:nvPr>
        </p:nvSpPr>
        <p:spPr>
          <a:xfrm>
            <a:off x="457200" y="6356350"/>
            <a:ext cx="1066800" cy="365125"/>
          </a:xfrm>
        </p:spPr>
        <p:txBody>
          <a:bodyPr/>
          <a:lstStyle/>
          <a:p>
            <a:fld id="{60CE0FDF-0E4C-4B9C-A6A1-D742390B7A4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Urdu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0389650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was born out of the interaction of these settlers and soldiers in the barracks with the common people. </a:t>
            </a:r>
          </a:p>
          <a:p>
            <a:pPr algn="just">
              <a:lnSpc>
                <a:spcPct val="150000"/>
              </a:lnSpc>
            </a:pPr>
            <a:r>
              <a:rPr lang="en-US" sz="2200" dirty="0">
                <a:latin typeface="Times New Roman" panose="02020603050405020304" pitchFamily="18" charset="0"/>
                <a:cs typeface="Times New Roman" panose="02020603050405020304" pitchFamily="18" charset="0"/>
              </a:rPr>
              <a:t>Originally it was a dialect but slowly it acquired all the features of a formal language when the authors started using Persian script. </a:t>
            </a:r>
          </a:p>
          <a:p>
            <a:pPr algn="just">
              <a:lnSpc>
                <a:spcPct val="150000"/>
              </a:lnSpc>
            </a:pPr>
            <a:r>
              <a:rPr lang="en-US" sz="2200" dirty="0">
                <a:latin typeface="Times New Roman" panose="02020603050405020304" pitchFamily="18" charset="0"/>
                <a:cs typeface="Times New Roman" panose="02020603050405020304" pitchFamily="18" charset="0"/>
              </a:rPr>
              <a:t>It was further given an impetus by its use in Bahamani states of Ahmadnagar, Golkunda, Bijapur and Berar. Here it was even called dakshini or daccani (southern). As time passed, it became popular with the masses of Delhi. </a:t>
            </a:r>
          </a:p>
          <a:p>
            <a:pPr algn="just">
              <a:lnSpc>
                <a:spcPct val="150000"/>
              </a:lnSpc>
            </a:pPr>
            <a:r>
              <a:rPr lang="en-US" sz="2200" dirty="0">
                <a:latin typeface="Times New Roman" panose="02020603050405020304" pitchFamily="18" charset="0"/>
                <a:cs typeface="Times New Roman" panose="02020603050405020304" pitchFamily="18" charset="0"/>
              </a:rPr>
              <a:t>Urdu became more popular in the early eighteenth century. People even wrote accounts of later Mughals in Urdu</a:t>
            </a:r>
          </a:p>
        </p:txBody>
      </p:sp>
      <p:sp>
        <p:nvSpPr>
          <p:cNvPr id="4" name="Date Placeholder 3"/>
          <p:cNvSpPr>
            <a:spLocks noGrp="1"/>
          </p:cNvSpPr>
          <p:nvPr>
            <p:ph type="dt" sz="half" idx="10"/>
          </p:nvPr>
        </p:nvSpPr>
        <p:spPr>
          <a:xfrm>
            <a:off x="457200" y="6356350"/>
            <a:ext cx="1066800" cy="365125"/>
          </a:xfrm>
        </p:spPr>
        <p:txBody>
          <a:bodyPr/>
          <a:lstStyle/>
          <a:p>
            <a:fld id="{4E377F76-19FD-4EB0-BE36-59E3FA21F0B3}"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Urdu</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7295148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Urdu was given its pride of place by a large number of poets who have left inimitable poetry for posterity. </a:t>
            </a:r>
          </a:p>
          <a:p>
            <a:pPr algn="just">
              <a:lnSpc>
                <a:spcPct val="150000"/>
              </a:lnSpc>
            </a:pPr>
            <a:r>
              <a:rPr lang="en-US" sz="2200" dirty="0">
                <a:latin typeface="Times New Roman" panose="02020603050405020304" pitchFamily="18" charset="0"/>
                <a:cs typeface="Times New Roman" panose="02020603050405020304" pitchFamily="18" charset="0"/>
              </a:rPr>
              <a:t>The earliest Urdu poet is supposed to be Khusrau (1253-1325). </a:t>
            </a:r>
          </a:p>
          <a:p>
            <a:pPr algn="just">
              <a:lnSpc>
                <a:spcPct val="150000"/>
              </a:lnSpc>
            </a:pPr>
            <a:r>
              <a:rPr lang="en-US" sz="2200" dirty="0">
                <a:latin typeface="Times New Roman" panose="02020603050405020304" pitchFamily="18" charset="0"/>
                <a:cs typeface="Times New Roman" panose="02020603050405020304" pitchFamily="18" charset="0"/>
              </a:rPr>
              <a:t>He started writing as a poet in the reign of Sultan Balban and was a follower of Nizam </a:t>
            </a:r>
            <a:r>
              <a:rPr lang="en-US" sz="2200" dirty="0" err="1">
                <a:latin typeface="Times New Roman" panose="02020603050405020304" pitchFamily="18" charset="0"/>
                <a:cs typeface="Times New Roman" panose="02020603050405020304" pitchFamily="18" charset="0"/>
              </a:rPr>
              <a:t>ud</a:t>
            </a:r>
            <a:r>
              <a:rPr lang="en-US" sz="2200" dirty="0">
                <a:latin typeface="Times New Roman" panose="02020603050405020304" pitchFamily="18" charset="0"/>
                <a:cs typeface="Times New Roman" panose="02020603050405020304" pitchFamily="18" charset="0"/>
              </a:rPr>
              <a:t>-din Auliya.</a:t>
            </a:r>
          </a:p>
          <a:p>
            <a:pPr algn="just">
              <a:lnSpc>
                <a:spcPct val="150000"/>
              </a:lnSpc>
            </a:pPr>
            <a:r>
              <a:rPr lang="en-US" sz="2200" dirty="0">
                <a:latin typeface="Times New Roman" panose="02020603050405020304" pitchFamily="18" charset="0"/>
                <a:cs typeface="Times New Roman" panose="02020603050405020304" pitchFamily="18" charset="0"/>
              </a:rPr>
              <a:t>He is said to have composed </a:t>
            </a:r>
            <a:r>
              <a:rPr lang="en-US" sz="2200" dirty="0" err="1">
                <a:latin typeface="Times New Roman" panose="02020603050405020304" pitchFamily="18" charset="0"/>
                <a:cs typeface="Times New Roman" panose="02020603050405020304" pitchFamily="18" charset="0"/>
              </a:rPr>
              <a:t>ninty</a:t>
            </a:r>
            <a:r>
              <a:rPr lang="en-US" sz="2200" dirty="0">
                <a:latin typeface="Times New Roman" panose="02020603050405020304" pitchFamily="18" charset="0"/>
                <a:cs typeface="Times New Roman" panose="02020603050405020304" pitchFamily="18" charset="0"/>
              </a:rPr>
              <a:t>-nine works on separate themes and numerous verses of poetry. Among the important works composed by him are Laila Majnun and Ayina-I-</a:t>
            </a:r>
            <a:r>
              <a:rPr lang="en-US" sz="2200" dirty="0" err="1">
                <a:latin typeface="Times New Roman" panose="02020603050405020304" pitchFamily="18" charset="0"/>
                <a:cs typeface="Times New Roman" panose="02020603050405020304" pitchFamily="18" charset="0"/>
              </a:rPr>
              <a:t>Sikandari</a:t>
            </a:r>
            <a:r>
              <a:rPr lang="en-US" sz="2200" dirty="0">
                <a:latin typeface="Times New Roman" panose="02020603050405020304" pitchFamily="18" charset="0"/>
                <a:cs typeface="Times New Roman" panose="02020603050405020304" pitchFamily="18" charset="0"/>
              </a:rPr>
              <a:t> dedicated to </a:t>
            </a:r>
            <a:r>
              <a:rPr lang="en-US" sz="2200" dirty="0" err="1">
                <a:latin typeface="Times New Roman" panose="02020603050405020304" pitchFamily="18" charset="0"/>
                <a:cs typeface="Times New Roman" panose="02020603050405020304" pitchFamily="18" charset="0"/>
              </a:rPr>
              <a:t>Alau</a:t>
            </a:r>
            <a:r>
              <a:rPr lang="en-US" sz="2200" dirty="0">
                <a:latin typeface="Times New Roman" panose="02020603050405020304" pitchFamily="18" charset="0"/>
                <a:cs typeface="Times New Roman" panose="02020603050405020304" pitchFamily="18" charset="0"/>
              </a:rPr>
              <a:t>-din-</a:t>
            </a:r>
            <a:r>
              <a:rPr lang="en-US" sz="2200" dirty="0" err="1">
                <a:latin typeface="Times New Roman" panose="02020603050405020304" pitchFamily="18" charset="0"/>
                <a:cs typeface="Times New Roman" panose="02020603050405020304" pitchFamily="18" charset="0"/>
              </a:rPr>
              <a:t>Khalji</a:t>
            </a:r>
            <a:r>
              <a:rPr lang="en-US" sz="22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a:xfrm>
            <a:off x="457200" y="6356350"/>
            <a:ext cx="1066800" cy="365125"/>
          </a:xfrm>
        </p:spPr>
        <p:txBody>
          <a:bodyPr/>
          <a:lstStyle/>
          <a:p>
            <a:fld id="{803AE0C5-713E-4E0B-81CC-CFEBDD040B5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Urdu</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1092181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Among other well-known poets are Ghalib, </a:t>
            </a:r>
            <a:r>
              <a:rPr lang="en-US" sz="2200" dirty="0" err="1">
                <a:latin typeface="Times New Roman" panose="02020603050405020304" pitchFamily="18" charset="0"/>
                <a:cs typeface="Times New Roman" panose="02020603050405020304" pitchFamily="18" charset="0"/>
              </a:rPr>
              <a:t>Zauq</a:t>
            </a:r>
            <a:r>
              <a:rPr lang="en-US" sz="2200" dirty="0">
                <a:latin typeface="Times New Roman" panose="02020603050405020304" pitchFamily="18" charset="0"/>
                <a:cs typeface="Times New Roman" panose="02020603050405020304" pitchFamily="18" charset="0"/>
              </a:rPr>
              <a:t>, and Iqbal. Iqbal’s Urdu poetry is available in his collection called Bang-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dara</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His </a:t>
            </a:r>
            <a:r>
              <a:rPr lang="en-US" sz="2200" b="1" dirty="0">
                <a:latin typeface="Times New Roman" panose="02020603050405020304" pitchFamily="18" charset="0"/>
                <a:cs typeface="Times New Roman" panose="02020603050405020304" pitchFamily="18" charset="0"/>
              </a:rPr>
              <a:t>Sarejahan se achcha Hindostan hamara </a:t>
            </a:r>
            <a:r>
              <a:rPr lang="en-US" sz="2200" dirty="0">
                <a:latin typeface="Times New Roman" panose="02020603050405020304" pitchFamily="18" charset="0"/>
                <a:cs typeface="Times New Roman" panose="02020603050405020304" pitchFamily="18" charset="0"/>
              </a:rPr>
              <a:t>is sung and played at many of the national celebrations in India. No army parade is considered complete without the army band playing this tune. </a:t>
            </a:r>
          </a:p>
          <a:p>
            <a:pPr algn="just">
              <a:lnSpc>
                <a:spcPct val="150000"/>
              </a:lnSpc>
            </a:pPr>
            <a:r>
              <a:rPr lang="en-US" sz="2200" dirty="0">
                <a:latin typeface="Times New Roman" panose="02020603050405020304" pitchFamily="18" charset="0"/>
                <a:cs typeface="Times New Roman" panose="02020603050405020304" pitchFamily="18" charset="0"/>
              </a:rPr>
              <a:t>Even in the early days, Munshi Prem Chand, who is supposed to be a doyen of Hindi literature, wrote in Urdu. Urdu has given us a new form of poem that is called a </a:t>
            </a:r>
            <a:r>
              <a:rPr lang="en-US" sz="2200" dirty="0" err="1">
                <a:latin typeface="Times New Roman" panose="02020603050405020304" pitchFamily="18" charset="0"/>
                <a:cs typeface="Times New Roman" panose="02020603050405020304" pitchFamily="18" charset="0"/>
              </a:rPr>
              <a:t>nazm</a:t>
            </a:r>
            <a:r>
              <a:rPr lang="en-US" sz="2200" dirty="0">
                <a:latin typeface="Times New Roman" panose="02020603050405020304" pitchFamily="18" charset="0"/>
                <a:cs typeface="Times New Roman" panose="02020603050405020304" pitchFamily="18" charset="0"/>
              </a:rPr>
              <a:t>. Urdu was patronized by the </a:t>
            </a:r>
            <a:r>
              <a:rPr lang="en-US" sz="2200" b="1" i="1" dirty="0">
                <a:latin typeface="Times New Roman" panose="02020603050405020304" pitchFamily="18" charset="0"/>
                <a:cs typeface="Times New Roman" panose="02020603050405020304" pitchFamily="18" charset="0"/>
              </a:rPr>
              <a:t>Nawabs of Lucknow</a:t>
            </a:r>
            <a:r>
              <a:rPr lang="en-US" sz="2200" dirty="0">
                <a:latin typeface="Times New Roman" panose="02020603050405020304" pitchFamily="18" charset="0"/>
                <a:cs typeface="Times New Roman" panose="02020603050405020304" pitchFamily="18" charset="0"/>
              </a:rPr>
              <a:t>, who held symposiums in this language. Slowly it became quite popular. Pakistan has adopted Urdu as the state language.</a:t>
            </a:r>
          </a:p>
        </p:txBody>
      </p:sp>
      <p:sp>
        <p:nvSpPr>
          <p:cNvPr id="4" name="Date Placeholder 3"/>
          <p:cNvSpPr>
            <a:spLocks noGrp="1"/>
          </p:cNvSpPr>
          <p:nvPr>
            <p:ph type="dt" sz="half" idx="10"/>
          </p:nvPr>
        </p:nvSpPr>
        <p:spPr>
          <a:xfrm>
            <a:off x="457200" y="6356350"/>
            <a:ext cx="1066800" cy="365125"/>
          </a:xfrm>
        </p:spPr>
        <p:txBody>
          <a:bodyPr/>
          <a:lstStyle/>
          <a:p>
            <a:fld id="{1724585A-BF8E-4C67-ABDC-8877A692DB4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Urdu</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565267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Baber was himself a great scholar of Persian.</a:t>
            </a:r>
          </a:p>
          <a:p>
            <a:pPr algn="just">
              <a:lnSpc>
                <a:spcPct val="150000"/>
              </a:lnSpc>
            </a:pPr>
            <a:r>
              <a:rPr lang="en-US" sz="2200" dirty="0">
                <a:latin typeface="Times New Roman" panose="02020603050405020304" pitchFamily="18" charset="0"/>
                <a:cs typeface="Times New Roman" panose="02020603050405020304" pitchFamily="18" charset="0"/>
              </a:rPr>
              <a:t>As Persian was the language of the court, much of the literature produced in this period was written in Persian. Amir Khusrau and Amir Hasan Dehelvi wrote superb poetry in Persian. </a:t>
            </a:r>
          </a:p>
          <a:p>
            <a:pPr algn="just">
              <a:lnSpc>
                <a:spcPct val="150000"/>
              </a:lnSpc>
            </a:pPr>
            <a:r>
              <a:rPr lang="en-US" sz="2200" dirty="0">
                <a:latin typeface="Times New Roman" panose="02020603050405020304" pitchFamily="18" charset="0"/>
                <a:cs typeface="Times New Roman" panose="02020603050405020304" pitchFamily="18" charset="0"/>
              </a:rPr>
              <a:t>Historians like Minhas-us-Siraj and Zia Barani and Ibn Batuta who came to India during those days wrote accounts of rulers, important political events and incidents in this language. </a:t>
            </a:r>
          </a:p>
          <a:p>
            <a:pPr algn="just">
              <a:lnSpc>
                <a:spcPct val="150000"/>
              </a:lnSpc>
            </a:pPr>
            <a:r>
              <a:rPr lang="en-US" sz="2200" dirty="0">
                <a:latin typeface="Times New Roman" panose="02020603050405020304" pitchFamily="18" charset="0"/>
                <a:cs typeface="Times New Roman" panose="02020603050405020304" pitchFamily="18" charset="0"/>
              </a:rPr>
              <a:t>In the medieval period, Persian was adopted as the court language. Several historical accounts, administrative manuals and allied literature in this language have come down to us.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9D91B91-35CE-4278-991D-CE36556B4EA1}"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Persian</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479705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106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mughal rulers were great patrons of leaning and literature. Babar wrote his tuzuk (autobiography) in Turkish language, but his grandson Akbar got it translated into Persian. </a:t>
            </a:r>
          </a:p>
          <a:p>
            <a:pPr algn="just">
              <a:lnSpc>
                <a:spcPct val="150000"/>
              </a:lnSpc>
            </a:pPr>
            <a:r>
              <a:rPr lang="en-US" sz="2200" dirty="0">
                <a:latin typeface="Times New Roman" panose="02020603050405020304" pitchFamily="18" charset="0"/>
                <a:cs typeface="Times New Roman" panose="02020603050405020304" pitchFamily="18" charset="0"/>
              </a:rPr>
              <a:t>Akbar patronized many scholars. He got Mahabharata translated into Persian. Jahangir’s autobiography (Tuzuk-i-Jahangiri) is in Persian and is a unique piece of literature.</a:t>
            </a:r>
          </a:p>
          <a:p>
            <a:pPr algn="just">
              <a:lnSpc>
                <a:spcPct val="150000"/>
              </a:lnSpc>
            </a:pPr>
            <a:r>
              <a:rPr lang="en-US" sz="2200" dirty="0">
                <a:latin typeface="Times New Roman" panose="02020603050405020304" pitchFamily="18" charset="0"/>
                <a:cs typeface="Times New Roman" panose="02020603050405020304" pitchFamily="18" charset="0"/>
              </a:rPr>
              <a:t>It is said that Noorjahan was an accomplished Persian poetess. Quite a fair amount of Persian literature has been produced by the courtiers of the Mughals. Abul Fazl’s Akbarnamah and Ain-e-Akbari is a fine piece of literature.</a:t>
            </a:r>
          </a:p>
        </p:txBody>
      </p:sp>
      <p:sp>
        <p:nvSpPr>
          <p:cNvPr id="4" name="Date Placeholder 3"/>
          <p:cNvSpPr>
            <a:spLocks noGrp="1"/>
          </p:cNvSpPr>
          <p:nvPr>
            <p:ph type="dt" sz="half" idx="10"/>
          </p:nvPr>
        </p:nvSpPr>
        <p:spPr>
          <a:xfrm>
            <a:off x="457200" y="6356350"/>
            <a:ext cx="1066800" cy="365125"/>
          </a:xfrm>
        </p:spPr>
        <p:txBody>
          <a:bodyPr/>
          <a:lstStyle/>
          <a:p>
            <a:fld id="{28156F8B-720F-4763-8353-3126533422F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Persian &amp; Urdu</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2280899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6106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Prithviraj Raso is supposed to be the first book in the Hindi language.</a:t>
            </a:r>
          </a:p>
          <a:p>
            <a:pPr algn="just">
              <a:lnSpc>
                <a:spcPct val="150000"/>
              </a:lnSpc>
            </a:pPr>
            <a:r>
              <a:rPr lang="en-US" sz="2200" dirty="0">
                <a:latin typeface="Times New Roman" panose="02020603050405020304" pitchFamily="18" charset="0"/>
                <a:cs typeface="Times New Roman" panose="02020603050405020304" pitchFamily="18" charset="0"/>
              </a:rPr>
              <a:t>Hindi literature looked to Sanskrit classics for guidance and Bharata’s Natyashastra was kept in mind by Hindi writers. </a:t>
            </a:r>
          </a:p>
          <a:p>
            <a:pPr algn="just">
              <a:lnSpc>
                <a:spcPct val="150000"/>
              </a:lnSpc>
            </a:pPr>
            <a:r>
              <a:rPr lang="en-US" sz="2200" dirty="0">
                <a:latin typeface="Times New Roman" panose="02020603050405020304" pitchFamily="18" charset="0"/>
                <a:cs typeface="Times New Roman" panose="02020603050405020304" pitchFamily="18" charset="0"/>
              </a:rPr>
              <a:t>During the twelfth and thirteenth centuries there started a movement in southern India that was called the Bhakti movement.</a:t>
            </a:r>
          </a:p>
          <a:p>
            <a:pPr algn="just">
              <a:lnSpc>
                <a:spcPct val="150000"/>
              </a:lnSpc>
            </a:pPr>
            <a:r>
              <a:rPr lang="en-US" sz="2200" dirty="0">
                <a:latin typeface="Times New Roman" panose="02020603050405020304" pitchFamily="18" charset="0"/>
                <a:cs typeface="Times New Roman" panose="02020603050405020304" pitchFamily="18" charset="0"/>
              </a:rPr>
              <a:t>As its influence reached the north, it started affecting the prose and poetry that were being composed in Hindi. </a:t>
            </a:r>
          </a:p>
          <a:p>
            <a:pPr algn="just">
              <a:lnSpc>
                <a:spcPct val="150000"/>
              </a:lnSpc>
            </a:pPr>
            <a:r>
              <a:rPr lang="en-US" sz="2200" dirty="0">
                <a:latin typeface="Times New Roman" panose="02020603050405020304" pitchFamily="18" charset="0"/>
                <a:cs typeface="Times New Roman" panose="02020603050405020304" pitchFamily="18" charset="0"/>
              </a:rPr>
              <a:t>Poetry now became largely devotional in nature. </a:t>
            </a:r>
          </a:p>
        </p:txBody>
      </p:sp>
      <p:sp>
        <p:nvSpPr>
          <p:cNvPr id="4" name="Date Placeholder 3"/>
          <p:cNvSpPr>
            <a:spLocks noGrp="1"/>
          </p:cNvSpPr>
          <p:nvPr>
            <p:ph type="dt" sz="half" idx="10"/>
          </p:nvPr>
        </p:nvSpPr>
        <p:spPr>
          <a:xfrm>
            <a:off x="457200" y="6356350"/>
            <a:ext cx="1066800" cy="365125"/>
          </a:xfrm>
        </p:spPr>
        <p:txBody>
          <a:bodyPr/>
          <a:lstStyle/>
          <a:p>
            <a:fld id="{A062FD34-36AE-4237-90AA-84F113A5919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Hindi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55289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Hindi evolved during the Apabhramsa stage between the 7th and 8th centuries A.D. </a:t>
            </a:r>
          </a:p>
          <a:p>
            <a:pPr algn="just">
              <a:lnSpc>
                <a:spcPct val="150000"/>
              </a:lnSpc>
            </a:pPr>
            <a:r>
              <a:rPr lang="en-US" sz="2200" dirty="0">
                <a:latin typeface="Times New Roman" panose="02020603050405020304" pitchFamily="18" charset="0"/>
                <a:cs typeface="Times New Roman" panose="02020603050405020304" pitchFamily="18" charset="0"/>
              </a:rPr>
              <a:t>It was characterized as Veergatha Kala i.e. the age of heroic poetry or the Adi Kala (early period).</a:t>
            </a:r>
          </a:p>
          <a:p>
            <a:pPr algn="just">
              <a:lnSpc>
                <a:spcPct val="150000"/>
              </a:lnSpc>
            </a:pPr>
            <a:r>
              <a:rPr lang="en-US" sz="2200" dirty="0">
                <a:latin typeface="Times New Roman" panose="02020603050405020304" pitchFamily="18" charset="0"/>
                <a:cs typeface="Times New Roman" panose="02020603050405020304" pitchFamily="18" charset="0"/>
              </a:rPr>
              <a:t>It was patronised by the Rajput rulers as it glorified chiralry and poetry. The most famous figures from this period were Kabir and Tulsidas.</a:t>
            </a:r>
          </a:p>
          <a:p>
            <a:pPr algn="just">
              <a:lnSpc>
                <a:spcPct val="150000"/>
              </a:lnSpc>
            </a:pPr>
            <a:r>
              <a:rPr lang="en-US" sz="2200" dirty="0" err="1">
                <a:latin typeface="Times New Roman" panose="02020603050405020304" pitchFamily="18" charset="0"/>
                <a:cs typeface="Times New Roman" panose="02020603050405020304" pitchFamily="18" charset="0"/>
              </a:rPr>
              <a:t>Bharatendu</a:t>
            </a:r>
            <a:r>
              <a:rPr lang="en-US" sz="2200" dirty="0">
                <a:latin typeface="Times New Roman" panose="02020603050405020304" pitchFamily="18" charset="0"/>
                <a:cs typeface="Times New Roman" panose="02020603050405020304" pitchFamily="18" charset="0"/>
              </a:rPr>
              <a:t> Harishchandra was one of the earliest to produce dramas in Hindi which were basically translations of texts written in Sanskrit and other languages.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76103CF-685C-420A-8F51-06702C480130}"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Hindi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910354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Among other names who have enriched Hindi literature, is that of Munshi Prem Chand, who switched over from Urdu to Hindi. </a:t>
            </a:r>
          </a:p>
          <a:p>
            <a:pPr algn="just">
              <a:lnSpc>
                <a:spcPct val="150000"/>
              </a:lnSpc>
            </a:pPr>
            <a:r>
              <a:rPr lang="en-US" sz="2200" dirty="0">
                <a:latin typeface="Times New Roman" panose="02020603050405020304" pitchFamily="18" charset="0"/>
                <a:cs typeface="Times New Roman" panose="02020603050405020304" pitchFamily="18" charset="0"/>
              </a:rPr>
              <a:t>Surya Kant Tripathi, ‘</a:t>
            </a:r>
            <a:r>
              <a:rPr lang="en-US" sz="2200" dirty="0" err="1">
                <a:latin typeface="Times New Roman" panose="02020603050405020304" pitchFamily="18" charset="0"/>
                <a:cs typeface="Times New Roman" panose="02020603050405020304" pitchFamily="18" charset="0"/>
              </a:rPr>
              <a:t>Nirala</a:t>
            </a:r>
            <a:r>
              <a:rPr lang="en-US" sz="2200" dirty="0">
                <a:latin typeface="Times New Roman" panose="02020603050405020304" pitchFamily="18" charset="0"/>
                <a:cs typeface="Times New Roman" panose="02020603050405020304" pitchFamily="18" charset="0"/>
              </a:rPr>
              <a:t>’, achieves recognition because he questioned the orthodoxies in society. </a:t>
            </a:r>
          </a:p>
          <a:p>
            <a:pPr algn="just">
              <a:lnSpc>
                <a:spcPct val="150000"/>
              </a:lnSpc>
            </a:pPr>
            <a:r>
              <a:rPr lang="en-US" sz="2200" dirty="0">
                <a:latin typeface="Times New Roman" panose="02020603050405020304" pitchFamily="18" charset="0"/>
                <a:cs typeface="Times New Roman" panose="02020603050405020304" pitchFamily="18" charset="0"/>
              </a:rPr>
              <a:t>Mahadevi Verma is the first woman writer in Hindi to highlight issues related to women. Maithili Sharan </a:t>
            </a:r>
            <a:r>
              <a:rPr lang="en-US" sz="2200" dirty="0" err="1">
                <a:latin typeface="Times New Roman" panose="02020603050405020304" pitchFamily="18" charset="0"/>
                <a:cs typeface="Times New Roman" panose="02020603050405020304" pitchFamily="18" charset="0"/>
              </a:rPr>
              <a:t>Gupt</a:t>
            </a:r>
            <a:r>
              <a:rPr lang="en-US" sz="2200" dirty="0">
                <a:latin typeface="Times New Roman" panose="02020603050405020304" pitchFamily="18" charset="0"/>
                <a:cs typeface="Times New Roman" panose="02020603050405020304" pitchFamily="18" charset="0"/>
              </a:rPr>
              <a:t> is another important name. Jaishankar Prasad wrote beautiful dramas.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317BDBA-FC7F-46DC-A13A-BF0A057093C7}"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Hindi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5659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Bhartendu Harish Chandra, Mahavira Prasad Dwivedi, Ramchandra Shukla and Shyam Sunder Das were the main among the prose writers of Hindi literature.</a:t>
            </a:r>
          </a:p>
          <a:p>
            <a:pPr algn="just">
              <a:lnSpc>
                <a:spcPct val="150000"/>
              </a:lnSpc>
            </a:pPr>
            <a:r>
              <a:rPr lang="en-US" sz="2200" dirty="0">
                <a:latin typeface="Times New Roman" panose="02020603050405020304" pitchFamily="18" charset="0"/>
                <a:cs typeface="Times New Roman" panose="02020603050405020304" pitchFamily="18" charset="0"/>
              </a:rPr>
              <a:t>Jai Shanker Prasad, Maithalisharan Gupta, Sumitranandan Pant, Suryakant Tripathi ‘Nirala’, Mahadevi Verma, Ramdhari Singh ‘Dinkar’ and Haribans Rai ‘Bacchan’ made great contribution to the development of Hindi poetry. </a:t>
            </a:r>
          </a:p>
          <a:p>
            <a:pPr algn="just">
              <a:lnSpc>
                <a:spcPct val="150000"/>
              </a:lnSpc>
            </a:pPr>
            <a:r>
              <a:rPr lang="en-US" sz="2200" dirty="0">
                <a:latin typeface="Times New Roman" panose="02020603050405020304" pitchFamily="18" charset="0"/>
                <a:cs typeface="Times New Roman" panose="02020603050405020304" pitchFamily="18" charset="0"/>
              </a:rPr>
              <a:t>Similarly Prem Chand, Vrindavan lal Verma and Ellachandra Joshi wrote novels and enriched Hindi literature.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D340CEFC-FD1A-43A5-AFC2-17DEEADDAE8B}"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109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Hindi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265715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B707C-00AC-4CB9-8B5A-7931D1DB0809}"/>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Outcomes</a:t>
            </a:r>
            <a:endParaRPr lang="en-US" sz="3200" b="1" dirty="0">
              <a:latin typeface="Times New Roman" pitchFamily="18" charset="0"/>
              <a:cs typeface="Times New Roman" pitchFamily="18" charset="0"/>
            </a:endParaRPr>
          </a:p>
        </p:txBody>
      </p:sp>
      <p:pic>
        <p:nvPicPr>
          <p:cNvPr id="23555" name="Picture 2">
            <a:extLst>
              <a:ext uri="{FF2B5EF4-FFF2-40B4-BE49-F238E27FC236}">
                <a16:creationId xmlns:a16="http://schemas.microsoft.com/office/drawing/2014/main" xmlns="" id="{0A518793-2CA4-4EC9-B6C4-1907506DF47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556" name="Rectangle 11">
            <a:extLst>
              <a:ext uri="{FF2B5EF4-FFF2-40B4-BE49-F238E27FC236}">
                <a16:creationId xmlns:a16="http://schemas.microsoft.com/office/drawing/2014/main" xmlns="" id="{0EF3D63A-985D-48A9-9B33-5A0A06ECBFB0}"/>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Outcomes</a:t>
            </a: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are narrow statements that describe what the students are expected to know and would be able to do upon the graduation. </a:t>
            </a:r>
          </a:p>
          <a:p>
            <a:pPr marL="341313" marR="0" lvl="0" indent="-341313"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These relate to the skills, knowledge, and behavior that students acquire through the programmed.</a:t>
            </a:r>
          </a:p>
        </p:txBody>
      </p:sp>
      <p:sp>
        <p:nvSpPr>
          <p:cNvPr id="23557" name="Rectangle 10">
            <a:extLst>
              <a:ext uri="{FF2B5EF4-FFF2-40B4-BE49-F238E27FC236}">
                <a16:creationId xmlns:a16="http://schemas.microsoft.com/office/drawing/2014/main" xmlns="" id="{853BA3EC-3910-426D-849F-CFB343374A82}"/>
              </a:ext>
            </a:extLst>
          </p:cNvPr>
          <p:cNvSpPr>
            <a:spLocks noChangeArrowheads="1"/>
          </p:cNvSpPr>
          <p:nvPr/>
        </p:nvSpPr>
        <p:spPr bwMode="auto">
          <a:xfrm>
            <a:off x="304800" y="2587625"/>
            <a:ext cx="85344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Engineering knowledge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Problem analysis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Design/development of solutions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Conduct investigations of complex problems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Modern tool usage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The engineer and society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Environment and sustainability</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Ethics</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Individual and team work</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Communication</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Project management and finance</a:t>
            </a:r>
          </a:p>
          <a:p>
            <a:pPr marL="457200" marR="0" lvl="0" indent="-457200" algn="just" defTabSz="914400" rtl="0" eaLnBrk="1" fontAlgn="base" latinLnBrk="0" hangingPunct="1">
              <a:lnSpc>
                <a:spcPct val="100000"/>
              </a:lnSpc>
              <a:spcBef>
                <a:spcPct val="0"/>
              </a:spcBef>
              <a:spcAft>
                <a:spcPct val="0"/>
              </a:spcAft>
              <a:buClrTx/>
              <a:buSzTx/>
              <a:buFont typeface="Calibri" panose="020F0502020204030204" pitchFamily="34" charset="0"/>
              <a:buAutoNum type="arabicPeriod"/>
              <a:tabLst/>
              <a:defRPr/>
            </a:pPr>
            <a:r>
              <a:rPr kumimoji="0" lang="en-US" altLang="zh-TW" sz="20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Life-long learning</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52119CDD-DF6A-4B3B-AE9B-E3EE11A39A24}"/>
              </a:ext>
            </a:extLst>
          </p:cNvPr>
          <p:cNvSpPr>
            <a:spLocks noGrp="1"/>
          </p:cNvSpPr>
          <p:nvPr>
            <p:ph type="ftr" sz="quarter" idx="11"/>
          </p:nvPr>
        </p:nvSpPr>
        <p:spPr>
          <a:xfrm>
            <a:off x="2057400" y="6356350"/>
            <a:ext cx="6096000" cy="365125"/>
          </a:xfrm>
        </p:spPr>
        <p:txBody>
          <a:bodyPr/>
          <a:lstStyle/>
          <a:p>
            <a:pPr lvl="0">
              <a:spcBef>
                <a:spcPct val="20000"/>
              </a:spcBef>
              <a:defRPr/>
            </a:pPr>
            <a:r>
              <a:rPr lang="en-US" smtClean="0"/>
              <a:t>Mr. Arun Bhati            ESSENCE OF INDIAN TRADITIONAL  (ANC-602)              Module II</a:t>
            </a:r>
            <a:endParaRPr lang="en-US" dirty="0"/>
          </a:p>
        </p:txBody>
      </p:sp>
      <p:sp>
        <p:nvSpPr>
          <p:cNvPr id="23559" name="Slide Number Placeholder 3">
            <a:extLst>
              <a:ext uri="{FF2B5EF4-FFF2-40B4-BE49-F238E27FC236}">
                <a16:creationId xmlns:a16="http://schemas.microsoft.com/office/drawing/2014/main" xmlns="" id="{C263F602-98FC-4806-B6A3-637B4CC86169}"/>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BAC264-2D32-447A-922B-34D3E2B36B8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8B1F6FF-AC98-4F17-A441-A4E62DB84C2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DA8D0CD-E62A-49BF-A13B-D124F8AABE0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5883368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Northern Indian Languages &amp; Literature.</a:t>
            </a:r>
          </a:p>
          <a:p>
            <a:pPr algn="just">
              <a:lnSpc>
                <a:spcPct val="150000"/>
              </a:lnSpc>
            </a:pPr>
            <a:r>
              <a:rPr lang="en-US" sz="2200" dirty="0">
                <a:latin typeface="Times New Roman" panose="02020603050405020304" pitchFamily="18" charset="0"/>
                <a:cs typeface="Times New Roman" panose="02020603050405020304" pitchFamily="18" charset="0"/>
              </a:rPr>
              <a:t>We also learned, the Persian And Urdu  and Hindi Literature.</a:t>
            </a:r>
          </a:p>
        </p:txBody>
      </p:sp>
      <p:sp>
        <p:nvSpPr>
          <p:cNvPr id="4" name="Date Placeholder 3"/>
          <p:cNvSpPr>
            <a:spLocks noGrp="1"/>
          </p:cNvSpPr>
          <p:nvPr>
            <p:ph type="dt" sz="half" idx="10"/>
          </p:nvPr>
        </p:nvSpPr>
        <p:spPr>
          <a:xfrm>
            <a:off x="457200" y="6356350"/>
            <a:ext cx="1066800" cy="365125"/>
          </a:xfrm>
        </p:spPr>
        <p:txBody>
          <a:bodyPr/>
          <a:lstStyle/>
          <a:p>
            <a:fld id="{3E23753D-3D96-4EFE-8D9D-C2BAEE41C679}"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110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540307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www.youtube.com/watch?v=tliBMV2SKmU</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3"/>
              </a:rPr>
              <a:t>https</a:t>
            </a:r>
            <a:r>
              <a:rPr lang="en-US" sz="2200" dirty="0">
                <a:latin typeface="Times New Roman" panose="02020603050405020304" pitchFamily="18" charset="0"/>
                <a:cs typeface="Times New Roman" panose="02020603050405020304" pitchFamily="18" charset="0"/>
                <a:hlinkClick r:id="rId3"/>
              </a:rPr>
              <a:t>://</a:t>
            </a:r>
            <a:r>
              <a:rPr lang="en-US" sz="2200" dirty="0" smtClean="0">
                <a:latin typeface="Times New Roman" panose="02020603050405020304" pitchFamily="18" charset="0"/>
                <a:cs typeface="Times New Roman" panose="02020603050405020304" pitchFamily="18" charset="0"/>
                <a:hlinkClick r:id="rId3"/>
              </a:rPr>
              <a:t>www.youtube.com/watch?v=wWbEYt-xQ7o</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   </a:t>
            </a:r>
          </a:p>
          <a:p>
            <a:pPr>
              <a:lnSpc>
                <a:spcPct val="150000"/>
              </a:lnSpc>
            </a:pP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50B6A41-0821-4182-AEF6-DA7BC7184FA5}"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28535531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of the following has written novels in Hindi literature?</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Prem Chand</a:t>
            </a:r>
          </a:p>
          <a:p>
            <a:pPr marL="0" indent="0" algn="just">
              <a:buNone/>
            </a:pPr>
            <a:r>
              <a:rPr lang="en-US" sz="2200" dirty="0">
                <a:latin typeface="Times New Roman" panose="02020603050405020304" pitchFamily="18" charset="0"/>
                <a:cs typeface="Times New Roman" panose="02020603050405020304" pitchFamily="18" charset="0"/>
              </a:rPr>
              <a:t>     B.  Jai Shanker Prasad</a:t>
            </a:r>
          </a:p>
          <a:p>
            <a:pPr marL="0" indent="0" algn="just">
              <a:buNone/>
            </a:pPr>
            <a:r>
              <a:rPr lang="en-US" sz="2200" dirty="0">
                <a:latin typeface="Times New Roman" panose="02020603050405020304" pitchFamily="18" charset="0"/>
                <a:cs typeface="Times New Roman" panose="02020603050405020304" pitchFamily="18" charset="0"/>
              </a:rPr>
              <a:t>     C.  Maithalisharan Gupta </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Sumitranandan Pant</a:t>
            </a:r>
            <a:endParaRPr lang="en-US"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Babar wrote his autobiography in which language ?</a:t>
            </a:r>
          </a:p>
          <a:p>
            <a:pPr marL="0" indent="0" algn="just">
              <a:buNone/>
            </a:pPr>
            <a:r>
              <a:rPr lang="en-US" sz="2200" dirty="0">
                <a:latin typeface="Times New Roman" panose="02020603050405020304" pitchFamily="18" charset="0"/>
                <a:cs typeface="Times New Roman" panose="02020603050405020304" pitchFamily="18" charset="0"/>
              </a:rPr>
              <a:t>        A. Sanskrit</a:t>
            </a:r>
          </a:p>
          <a:p>
            <a:pPr marL="0" indent="0" algn="just">
              <a:buNone/>
            </a:pPr>
            <a:r>
              <a:rPr lang="en-US" sz="2200" dirty="0">
                <a:latin typeface="Times New Roman" panose="02020603050405020304" pitchFamily="18" charset="0"/>
                <a:cs typeface="Times New Roman" panose="02020603050405020304" pitchFamily="18" charset="0"/>
              </a:rPr>
              <a:t>        B.  Parsi</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Prithviraj Raso is the first book in the Hindi language.</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234364EE-0BCF-47C2-9D16-77E3913FAD07}"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4133"/>
            <a:ext cx="1347673" cy="685799"/>
          </a:xfrm>
          <a:prstGeom prst="rect">
            <a:avLst/>
          </a:prstGeom>
        </p:spPr>
      </p:pic>
    </p:spTree>
    <p:extLst>
      <p:ext uri="{BB962C8B-B14F-4D97-AF65-F5344CB8AC3E}">
        <p14:creationId xmlns:p14="http://schemas.microsoft.com/office/powerpoint/2010/main" xmlns="" val="33702935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Tuzuk-i-Jahangiri was written in _____.</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Sanskrit</a:t>
            </a:r>
          </a:p>
          <a:p>
            <a:pPr marL="0" indent="0" algn="just">
              <a:buNone/>
            </a:pPr>
            <a:r>
              <a:rPr lang="en-US" sz="2200" dirty="0">
                <a:latin typeface="Times New Roman" panose="02020603050405020304" pitchFamily="18" charset="0"/>
                <a:cs typeface="Times New Roman" panose="02020603050405020304" pitchFamily="18" charset="0"/>
              </a:rPr>
              <a:t>        B. Persian </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emerged as an independent language towards the end of the ______century AD. </a:t>
            </a:r>
          </a:p>
          <a:p>
            <a:pPr marL="0" indent="0" algn="just">
              <a:buNone/>
            </a:pPr>
            <a:r>
              <a:rPr lang="en-US" sz="2200" dirty="0">
                <a:latin typeface="Times New Roman" panose="02020603050405020304" pitchFamily="18" charset="0"/>
                <a:cs typeface="Times New Roman" panose="02020603050405020304" pitchFamily="18" charset="0"/>
              </a:rPr>
              <a:t>        A. 5</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B. 4</a:t>
            </a:r>
            <a:r>
              <a:rPr lang="en-US" sz="2200" baseline="30000" dirty="0">
                <a:latin typeface="Times New Roman" panose="02020603050405020304" pitchFamily="18" charset="0"/>
                <a:cs typeface="Times New Roman" panose="02020603050405020304" pitchFamily="18" charset="0"/>
              </a:rPr>
              <a:t>th</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became more popular in the early eighteenth century.</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4B67E4D7-9057-4F2C-B97E-5496926FE74C}"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4133"/>
            <a:ext cx="1347673" cy="685799"/>
          </a:xfrm>
          <a:prstGeom prst="rect">
            <a:avLst/>
          </a:prstGeom>
        </p:spPr>
      </p:pic>
    </p:spTree>
    <p:extLst>
      <p:ext uri="{BB962C8B-B14F-4D97-AF65-F5344CB8AC3E}">
        <p14:creationId xmlns:p14="http://schemas.microsoft.com/office/powerpoint/2010/main" xmlns="" val="19772003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229600" cy="5636417"/>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one of the following is the first woman writer in Hindi to highlight issues related to women.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Amrita Pritam</a:t>
            </a:r>
          </a:p>
          <a:p>
            <a:pPr marL="0" indent="0" algn="just">
              <a:buNone/>
            </a:pPr>
            <a:r>
              <a:rPr lang="en-US" sz="2200" dirty="0">
                <a:latin typeface="Times New Roman" panose="02020603050405020304" pitchFamily="18" charset="0"/>
                <a:cs typeface="Times New Roman" panose="02020603050405020304" pitchFamily="18" charset="0"/>
              </a:rPr>
              <a:t>        B. Anita Desai</a:t>
            </a:r>
          </a:p>
          <a:p>
            <a:pPr marL="0" indent="0" algn="just">
              <a:buNone/>
            </a:pPr>
            <a:r>
              <a:rPr lang="en-US" sz="2200" dirty="0">
                <a:latin typeface="Times New Roman" panose="02020603050405020304" pitchFamily="18" charset="0"/>
                <a:cs typeface="Times New Roman" panose="02020603050405020304" pitchFamily="18" charset="0"/>
              </a:rPr>
              <a:t>        C. Mahadevi Verma </a:t>
            </a:r>
          </a:p>
          <a:p>
            <a:pPr marL="0" indent="0" algn="just">
              <a:buNone/>
            </a:pPr>
            <a:r>
              <a:rPr lang="en-US" sz="2200" dirty="0">
                <a:latin typeface="Times New Roman" panose="02020603050405020304" pitchFamily="18" charset="0"/>
                <a:cs typeface="Times New Roman" panose="02020603050405020304" pitchFamily="18" charset="0"/>
              </a:rPr>
              <a:t>        D. Anuja Chauhan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Rajasthani is another variant or dialect of_____.</a:t>
            </a:r>
          </a:p>
          <a:p>
            <a:pPr marL="0" indent="0" algn="just">
              <a:buNone/>
            </a:pPr>
            <a:r>
              <a:rPr lang="en-US" sz="2200" dirty="0">
                <a:latin typeface="Times New Roman" panose="02020603050405020304" pitchFamily="18" charset="0"/>
                <a:cs typeface="Times New Roman" panose="02020603050405020304" pitchFamily="18" charset="0"/>
              </a:rPr>
              <a:t>        A. Sanskrit </a:t>
            </a:r>
          </a:p>
          <a:p>
            <a:pPr marL="0" indent="0" algn="just">
              <a:buNone/>
            </a:pPr>
            <a:r>
              <a:rPr lang="en-US" sz="2200" dirty="0">
                <a:latin typeface="Times New Roman" panose="02020603050405020304" pitchFamily="18" charset="0"/>
                <a:cs typeface="Times New Roman" panose="02020603050405020304" pitchFamily="18" charset="0"/>
              </a:rPr>
              <a:t>        B. Urdu</a:t>
            </a:r>
          </a:p>
          <a:p>
            <a:pPr marL="0" indent="0" algn="just">
              <a:buNone/>
            </a:pPr>
            <a:r>
              <a:rPr lang="en-US" sz="2200" dirty="0">
                <a:latin typeface="Times New Roman" panose="02020603050405020304" pitchFamily="18" charset="0"/>
                <a:cs typeface="Times New Roman" panose="02020603050405020304" pitchFamily="18" charset="0"/>
              </a:rPr>
              <a:t>        C. Hindi</a:t>
            </a:r>
          </a:p>
          <a:p>
            <a:pPr marL="0" indent="0" algn="just">
              <a:buNone/>
            </a:pPr>
            <a:r>
              <a:rPr lang="en-US" sz="2200" dirty="0">
                <a:latin typeface="Times New Roman" panose="02020603050405020304" pitchFamily="18" charset="0"/>
                <a:cs typeface="Times New Roman" panose="02020603050405020304" pitchFamily="18" charset="0"/>
              </a:rPr>
              <a:t>        D. Marathi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earliest Urdu poet is Khusrau. </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55CFD8EF-1C15-460E-9F96-C539DA42555C}"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4133"/>
            <a:ext cx="1347673" cy="685799"/>
          </a:xfrm>
          <a:prstGeom prst="rect">
            <a:avLst/>
          </a:prstGeom>
        </p:spPr>
      </p:pic>
    </p:spTree>
    <p:extLst>
      <p:ext uri="{BB962C8B-B14F-4D97-AF65-F5344CB8AC3E}">
        <p14:creationId xmlns:p14="http://schemas.microsoft.com/office/powerpoint/2010/main" xmlns="" val="17096405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How did Urdu language came into use in India?</a:t>
            </a:r>
          </a:p>
          <a:p>
            <a:pPr algn="just">
              <a:lnSpc>
                <a:spcPct val="150000"/>
              </a:lnSpc>
            </a:pPr>
            <a:r>
              <a:rPr lang="en-US" sz="2200" dirty="0">
                <a:latin typeface="Times New Roman" panose="02020603050405020304" pitchFamily="18" charset="0"/>
                <a:cs typeface="Times New Roman" panose="02020603050405020304" pitchFamily="18" charset="0"/>
              </a:rPr>
              <a:t>Briefly describe the development of Hindi language?</a:t>
            </a:r>
          </a:p>
          <a:p>
            <a:pPr algn="just">
              <a:lnSpc>
                <a:spcPct val="150000"/>
              </a:lnSpc>
            </a:pPr>
            <a:r>
              <a:rPr lang="en-US" sz="2200" dirty="0">
                <a:latin typeface="Times New Roman" panose="02020603050405020304" pitchFamily="18" charset="0"/>
                <a:cs typeface="Times New Roman" panose="02020603050405020304" pitchFamily="18" charset="0"/>
              </a:rPr>
              <a:t>Identify the contributions of Indian languages and literature in shaping of Indian society?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320D4F-A9CC-4996-A188-04F8343AB352}"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2041660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8" descr="C:\Users\DHANANJAY\Downloads\100b_0251.gif">
            <a:extLst>
              <a:ext uri="{FF2B5EF4-FFF2-40B4-BE49-F238E27FC236}">
                <a16:creationId xmlns:a16="http://schemas.microsoft.com/office/drawing/2014/main" xmlns="" id="{10F9A78A-C56F-4F53-95C0-647A5C191767}"/>
              </a:ext>
            </a:extLst>
          </p:cNvPr>
          <p:cNvPicPr>
            <a:picLocks noChangeAspect="1" noChangeArrowheads="1" noCrop="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066800"/>
            <a:ext cx="9144000" cy="3581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itle 1">
            <a:extLst>
              <a:ext uri="{FF2B5EF4-FFF2-40B4-BE49-F238E27FC236}">
                <a16:creationId xmlns:a16="http://schemas.microsoft.com/office/drawing/2014/main" xmlns="" id="{1006C90F-2443-4312-8375-11E912570B1E}"/>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Video Link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Times New Roman" pitchFamily="18" charset="0"/>
              </a:rPr>
              <a:t>(Language ,script</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b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br>
            <a:endPar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20836" name="Picture 2">
            <a:extLst>
              <a:ext uri="{FF2B5EF4-FFF2-40B4-BE49-F238E27FC236}">
                <a16:creationId xmlns:a16="http://schemas.microsoft.com/office/drawing/2014/main" xmlns="" id="{31DA0A8B-63B9-4EE5-B56D-E983CEF5B48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0837" name="TextBox 9">
            <a:extLst>
              <a:ext uri="{FF2B5EF4-FFF2-40B4-BE49-F238E27FC236}">
                <a16:creationId xmlns:a16="http://schemas.microsoft.com/office/drawing/2014/main" xmlns="" id="{CCCA3DCE-9AC8-40B1-847B-BF059DC83070}"/>
              </a:ext>
            </a:extLst>
          </p:cNvPr>
          <p:cNvSpPr txBox="1">
            <a:spLocks noChangeArrowheads="1"/>
          </p:cNvSpPr>
          <p:nvPr/>
        </p:nvSpPr>
        <p:spPr bwMode="auto">
          <a:xfrm>
            <a:off x="1828800" y="4953000"/>
            <a:ext cx="6324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0" algn="ctr" eaLnBrk="0" fontAlgn="base" hangingPunct="0">
              <a:spcBef>
                <a:spcPct val="0"/>
              </a:spcBef>
              <a:spcAft>
                <a:spcPct val="0"/>
              </a:spcAft>
              <a:buNone/>
              <a:defRPr/>
            </a:pPr>
            <a:r>
              <a:rPr lang="en-US" sz="1800" dirty="0">
                <a:solidFill>
                  <a:prstClr val="black"/>
                </a:solidFill>
                <a:latin typeface="Times New Roman" panose="02020603050405020304" pitchFamily="18" charset="0"/>
                <a:cs typeface="Times New Roman" panose="02020603050405020304" pitchFamily="18" charset="0"/>
                <a:hlinkClick r:id="rId4"/>
              </a:rPr>
              <a:t>https://</a:t>
            </a:r>
            <a:r>
              <a:rPr lang="en-US" sz="1800" dirty="0" smtClean="0">
                <a:solidFill>
                  <a:prstClr val="black"/>
                </a:solidFill>
                <a:latin typeface="Times New Roman" panose="02020603050405020304" pitchFamily="18" charset="0"/>
                <a:cs typeface="Times New Roman" panose="02020603050405020304" pitchFamily="18" charset="0"/>
                <a:hlinkClick r:id="rId4"/>
              </a:rPr>
              <a:t>www.youtube.com/watch?v=UFzjpg6YvJ0</a:t>
            </a:r>
            <a:r>
              <a:rPr lang="en-US" sz="1800" dirty="0" smtClean="0">
                <a:solidFill>
                  <a:prstClr val="black"/>
                </a:solidFill>
                <a:latin typeface="Times New Roman" panose="02020603050405020304" pitchFamily="18" charset="0"/>
                <a:cs typeface="Times New Roman" panose="02020603050405020304" pitchFamily="18" charset="0"/>
              </a:rPr>
              <a:t>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Footer Placeholder 3">
            <a:extLst>
              <a:ext uri="{FF2B5EF4-FFF2-40B4-BE49-F238E27FC236}">
                <a16:creationId xmlns:a16="http://schemas.microsoft.com/office/drawing/2014/main" xmlns="" id="{C9E66148-A79E-415F-8026-ADF15BCE728F}"/>
              </a:ext>
            </a:extLst>
          </p:cNvPr>
          <p:cNvSpPr>
            <a:spLocks noGrp="1"/>
          </p:cNvSpPr>
          <p:nvPr>
            <p:ph type="ftr" sz="quarter" idx="11"/>
          </p:nvPr>
        </p:nvSpPr>
        <p:spPr>
          <a:xfrm>
            <a:off x="1905000" y="6356350"/>
            <a:ext cx="6096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0839" name="Slide Number Placeholder 4">
            <a:extLst>
              <a:ext uri="{FF2B5EF4-FFF2-40B4-BE49-F238E27FC236}">
                <a16:creationId xmlns:a16="http://schemas.microsoft.com/office/drawing/2014/main" xmlns="" id="{FBFA8580-41D1-4002-BB73-3A7B11915AEC}"/>
              </a:ext>
            </a:extLst>
          </p:cNvPr>
          <p:cNvSpPr>
            <a:spLocks noGrp="1" noChangeArrowheads="1"/>
          </p:cNvSpPr>
          <p:nvPr>
            <p:ph type="sldNum" sz="quarter" idx="12"/>
          </p:nvPr>
        </p:nvSpPr>
        <p:spPr bwMode="auto">
          <a:xfrm>
            <a:off x="8001000" y="6356350"/>
            <a:ext cx="6858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5C432-E184-4967-BB9F-4F05D532490C}"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457B9921-447B-461F-9C57-DEB2B37D684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C12A66-947E-4C5C-BFAA-468F3109A37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2999"/>
            <a:ext cx="8229600" cy="5250259"/>
          </a:xfrm>
        </p:spPr>
        <p:txBody>
          <a:bodyPr>
            <a:normAutofit/>
          </a:bodyPr>
          <a:lstStyle/>
          <a:p>
            <a:pPr marL="0" indent="0">
              <a:lnSpc>
                <a:spcPct val="150000"/>
              </a:lnSpc>
              <a:buNone/>
            </a:pP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YouTube/other  Video Links</a:t>
            </a: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://www.youtube.com/watch?v=8cDW7OgOycg</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https://www.youtube.com/watch?v=LVMRtp_jg_c</a:t>
            </a:r>
            <a:r>
              <a:rPr lang="en-US" sz="2200"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4"/>
              </a:rPr>
              <a:t>https</a:t>
            </a:r>
            <a:r>
              <a:rPr lang="en-US" sz="2200" dirty="0">
                <a:latin typeface="Times New Roman" panose="02020603050405020304" pitchFamily="18" charset="0"/>
                <a:cs typeface="Times New Roman" panose="02020603050405020304" pitchFamily="18" charset="0"/>
                <a:hlinkClick r:id="rId4"/>
              </a:rPr>
              <a:t>://www.youtube.com/watch?v=GAWKhdcKi4E</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5"/>
              </a:rPr>
              <a:t>https</a:t>
            </a:r>
            <a:r>
              <a:rPr lang="en-US" sz="2200" dirty="0">
                <a:latin typeface="Times New Roman" panose="02020603050405020304" pitchFamily="18" charset="0"/>
                <a:cs typeface="Times New Roman" panose="02020603050405020304" pitchFamily="18" charset="0"/>
                <a:hlinkClick r:id="rId5"/>
              </a:rPr>
              <a:t>://</a:t>
            </a:r>
            <a:r>
              <a:rPr lang="en-US" sz="2200" dirty="0" smtClean="0">
                <a:latin typeface="Times New Roman" panose="02020603050405020304" pitchFamily="18" charset="0"/>
                <a:cs typeface="Times New Roman" panose="02020603050405020304" pitchFamily="18" charset="0"/>
                <a:hlinkClick r:id="rId5"/>
              </a:rPr>
              <a:t>www.youtube.com/watch?v=nLUOtCftI5c</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6"/>
              </a:rPr>
              <a:t>https</a:t>
            </a:r>
            <a:r>
              <a:rPr lang="en-US" sz="2200" dirty="0">
                <a:latin typeface="Times New Roman" panose="02020603050405020304" pitchFamily="18" charset="0"/>
                <a:cs typeface="Times New Roman" panose="02020603050405020304" pitchFamily="18" charset="0"/>
                <a:hlinkClick r:id="rId6"/>
              </a:rPr>
              <a:t>://www.youtube.com/watch?v=xfWrDmSJ6Sk</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a:t>
            </a:r>
            <a:r>
              <a:rPr lang="en-US" sz="2200" dirty="0" smtClean="0">
                <a:latin typeface="Times New Roman" panose="02020603050405020304" pitchFamily="18" charset="0"/>
                <a:cs typeface="Times New Roman" panose="02020603050405020304" pitchFamily="18" charset="0"/>
                <a:hlinkClick r:id="rId7"/>
              </a:rPr>
              <a:t>www.youtube.com/watch?v=84QNz-0Odoo</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8"/>
              </a:rPr>
              <a:t>https://www.youtube.com/watch?v=tliBMV2SKmU</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9"/>
              </a:rPr>
              <a:t>https://www.youtube.com/watch?v=wWbEYt-xQ7o</a:t>
            </a: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981034-7C26-4535-B1F4-9AC992E1D36C}"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153400" y="6356350"/>
            <a:ext cx="533400" cy="365125"/>
          </a:xfrm>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Faculty Video</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Links, YouTube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518150"/>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language of India?</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Pali</a:t>
            </a:r>
          </a:p>
          <a:p>
            <a:pPr marL="0" indent="0" algn="just">
              <a:buNone/>
            </a:pPr>
            <a:r>
              <a:rPr lang="en-US" sz="2000" dirty="0">
                <a:latin typeface="Times New Roman" panose="02020603050405020304" pitchFamily="18" charset="0"/>
                <a:cs typeface="Times New Roman" panose="02020603050405020304" pitchFamily="18" charset="0"/>
              </a:rPr>
              <a:t>     (b) Prakrit</a:t>
            </a:r>
          </a:p>
          <a:p>
            <a:pPr marL="0" indent="0" algn="just">
              <a:buNone/>
            </a:pPr>
            <a:r>
              <a:rPr lang="en-US" sz="2000" dirty="0">
                <a:latin typeface="Times New Roman" panose="02020603050405020304" pitchFamily="18" charset="0"/>
                <a:cs typeface="Times New Roman" panose="02020603050405020304" pitchFamily="18" charset="0"/>
              </a:rPr>
              <a:t>     (c) Ardha Magadhi</a:t>
            </a:r>
          </a:p>
          <a:p>
            <a:pPr marL="0" indent="0" algn="just">
              <a:buNone/>
            </a:pPr>
            <a:r>
              <a:rPr lang="en-US" sz="2000" b="1" dirty="0">
                <a:latin typeface="Times New Roman" panose="02020603050405020304" pitchFamily="18" charset="0"/>
                <a:cs typeface="Times New Roman" panose="02020603050405020304" pitchFamily="18" charset="0"/>
              </a:rPr>
              <a:t>     (d) Sanskrit</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is the largest linguistic group of India?</a:t>
            </a:r>
          </a:p>
          <a:p>
            <a:pPr marL="0" indent="0" algn="just">
              <a:buNone/>
            </a:pPr>
            <a:r>
              <a:rPr lang="en-US" sz="2000" dirty="0">
                <a:latin typeface="Times New Roman" panose="02020603050405020304" pitchFamily="18" charset="0"/>
                <a:cs typeface="Times New Roman" panose="02020603050405020304" pitchFamily="18" charset="0"/>
              </a:rPr>
              <a:t>        A. Sino-Tibetan</a:t>
            </a:r>
          </a:p>
          <a:p>
            <a:pPr marL="0" indent="0" algn="just">
              <a:buNone/>
            </a:pPr>
            <a:r>
              <a:rPr lang="en-US" sz="2000" dirty="0">
                <a:latin typeface="Times New Roman" panose="02020603050405020304" pitchFamily="18" charset="0"/>
                <a:cs typeface="Times New Roman" panose="02020603050405020304" pitchFamily="18" charset="0"/>
              </a:rPr>
              <a:t>        B.  Austric</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  Indo-Aryan</a:t>
            </a:r>
          </a:p>
          <a:p>
            <a:pPr marL="0" indent="0" algn="just">
              <a:buNone/>
            </a:pPr>
            <a:r>
              <a:rPr lang="en-US" sz="2000" dirty="0">
                <a:latin typeface="Times New Roman" panose="02020603050405020304" pitchFamily="18" charset="0"/>
                <a:cs typeface="Times New Roman" panose="02020603050405020304" pitchFamily="18" charset="0"/>
              </a:rPr>
              <a:t>        D.  Dravidian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of the following scholars of Akbar’s court translated Bhaskaracharya’s Lilavati into Persian?</a:t>
            </a:r>
          </a:p>
          <a:p>
            <a:pPr marL="0" indent="0" algn="just">
              <a:buNone/>
            </a:pPr>
            <a:r>
              <a:rPr lang="en-US" sz="2000" dirty="0">
                <a:latin typeface="Times New Roman" panose="02020603050405020304" pitchFamily="18" charset="0"/>
                <a:cs typeface="Times New Roman" panose="02020603050405020304" pitchFamily="18" charset="0"/>
              </a:rPr>
              <a:t>       A. Abul </a:t>
            </a:r>
            <a:r>
              <a:rPr lang="en-US" sz="2000" dirty="0" err="1">
                <a:latin typeface="Times New Roman" panose="02020603050405020304" pitchFamily="18" charset="0"/>
                <a:cs typeface="Times New Roman" panose="02020603050405020304" pitchFamily="18" charset="0"/>
              </a:rPr>
              <a:t>Fazl</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Faizi</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Fathullah</a:t>
            </a:r>
            <a:r>
              <a:rPr lang="en-US" sz="2000" dirty="0">
                <a:latin typeface="Times New Roman" panose="02020603050405020304" pitchFamily="18" charset="0"/>
                <a:cs typeface="Times New Roman" panose="02020603050405020304" pitchFamily="18" charset="0"/>
              </a:rPr>
              <a:t> Shirazi              D. </a:t>
            </a:r>
            <a:r>
              <a:rPr lang="en-US" sz="2000" dirty="0" err="1">
                <a:latin typeface="Times New Roman" panose="02020603050405020304" pitchFamily="18" charset="0"/>
                <a:cs typeface="Times New Roman" panose="02020603050405020304" pitchFamily="18" charset="0"/>
              </a:rPr>
              <a:t>Ataullah</a:t>
            </a:r>
            <a:r>
              <a:rPr lang="en-US" sz="2000" dirty="0">
                <a:latin typeface="Times New Roman" panose="02020603050405020304" pitchFamily="18" charset="0"/>
                <a:cs typeface="Times New Roman" panose="02020603050405020304" pitchFamily="18" charset="0"/>
              </a:rPr>
              <a:t> Rashidi</a:t>
            </a:r>
          </a:p>
        </p:txBody>
      </p:sp>
      <p:sp>
        <p:nvSpPr>
          <p:cNvPr id="4" name="Date Placeholder 3"/>
          <p:cNvSpPr>
            <a:spLocks noGrp="1"/>
          </p:cNvSpPr>
          <p:nvPr>
            <p:ph type="dt" sz="half" idx="10"/>
          </p:nvPr>
        </p:nvSpPr>
        <p:spPr/>
        <p:txBody>
          <a:bodyPr/>
          <a:lstStyle/>
          <a:p>
            <a:fld id="{C0628305-530C-42E1-A550-A14792E7635E}" type="datetime1">
              <a:rPr lang="en-US" smtClean="0"/>
              <a:t>4/24/2023</a:t>
            </a:fld>
            <a:endParaRPr lang="en-US"/>
          </a:p>
        </p:txBody>
      </p:sp>
      <p:sp>
        <p:nvSpPr>
          <p:cNvPr id="5" name="Footer Placeholder 4"/>
          <p:cNvSpPr>
            <a:spLocks noGrp="1"/>
          </p:cNvSpPr>
          <p:nvPr>
            <p:ph type="ftr" sz="quarter" idx="11"/>
          </p:nvPr>
        </p:nvSpPr>
        <p:spPr>
          <a:xfrm>
            <a:off x="1524000" y="6324601"/>
            <a:ext cx="6477000" cy="396874"/>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11983"/>
          </a:xfrm>
          <a:prstGeom prst="rect">
            <a:avLst/>
          </a:prstGeom>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by______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Ezhuthachan</a:t>
            </a:r>
          </a:p>
          <a:p>
            <a:pPr marL="0" indent="0" algn="just">
              <a:buNone/>
            </a:pPr>
            <a:r>
              <a:rPr lang="en-US" sz="2200" dirty="0">
                <a:latin typeface="Times New Roman" panose="02020603050405020304" pitchFamily="18" charset="0"/>
                <a:cs typeface="Times New Roman" panose="02020603050405020304" pitchFamily="18" charset="0"/>
              </a:rPr>
              <a:t>      B. Hala</a:t>
            </a:r>
          </a:p>
          <a:p>
            <a:pPr marL="0" indent="0" algn="just">
              <a:buNone/>
            </a:pPr>
            <a:r>
              <a:rPr lang="en-US" sz="2200" dirty="0">
                <a:latin typeface="Times New Roman" panose="02020603050405020304" pitchFamily="18" charset="0"/>
                <a:cs typeface="Times New Roman" panose="02020603050405020304" pitchFamily="18" charset="0"/>
              </a:rPr>
              <a:t>      C. Siddharasi</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Asvaghosha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in ______language.</a:t>
            </a:r>
          </a:p>
          <a:p>
            <a:pPr marL="0" indent="0" algn="just">
              <a:buNone/>
            </a:pPr>
            <a:r>
              <a:rPr lang="en-US" sz="2200" dirty="0">
                <a:latin typeface="Times New Roman" panose="02020603050405020304" pitchFamily="18" charset="0"/>
                <a:cs typeface="Times New Roman" panose="02020603050405020304" pitchFamily="18" charset="0"/>
              </a:rPr>
              <a:t>        A. Pali</a:t>
            </a:r>
          </a:p>
          <a:p>
            <a:pPr marL="0" indent="0" algn="just">
              <a:buNone/>
            </a:pPr>
            <a:r>
              <a:rPr lang="en-US" sz="2200" dirty="0">
                <a:latin typeface="Times New Roman" panose="02020603050405020304" pitchFamily="18" charset="0"/>
                <a:cs typeface="Times New Roman" panose="02020603050405020304" pitchFamily="18" charset="0"/>
              </a:rPr>
              <a:t>        B. Prakrit</a:t>
            </a:r>
          </a:p>
          <a:p>
            <a:pPr marL="0" indent="0" algn="just">
              <a:buNone/>
            </a:pPr>
            <a:r>
              <a:rPr lang="en-US" sz="2200" dirty="0">
                <a:latin typeface="Times New Roman" panose="02020603050405020304" pitchFamily="18" charset="0"/>
                <a:cs typeface="Times New Roman" panose="02020603050405020304" pitchFamily="18" charset="0"/>
              </a:rPr>
              <a:t>        C. Sanskrit</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Uttara Ramacharitam was written by _____?</a:t>
            </a:r>
          </a:p>
          <a:p>
            <a:pPr marL="0" indent="0" algn="just">
              <a:buNone/>
            </a:pPr>
            <a:r>
              <a:rPr lang="en-US" sz="2200" dirty="0">
                <a:latin typeface="Times New Roman" panose="02020603050405020304" pitchFamily="18" charset="0"/>
                <a:cs typeface="Times New Roman" panose="02020603050405020304" pitchFamily="18" charset="0"/>
              </a:rPr>
              <a:t>     A. Vishakhadutta </a:t>
            </a:r>
          </a:p>
          <a:p>
            <a:pPr marL="0" indent="0" algn="just">
              <a:buNone/>
            </a:pPr>
            <a:r>
              <a:rPr lang="en-US" sz="2200" dirty="0">
                <a:latin typeface="Times New Roman" panose="02020603050405020304" pitchFamily="18" charset="0"/>
                <a:cs typeface="Times New Roman" panose="02020603050405020304" pitchFamily="18" charset="0"/>
              </a:rPr>
              <a:t>     B. Bhavabhuti</a:t>
            </a:r>
            <a:r>
              <a:rPr lang="en-US" sz="2200" b="1"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Sudraka </a:t>
            </a:r>
          </a:p>
          <a:p>
            <a:pPr marL="0" indent="0" algn="just">
              <a:buNone/>
            </a:pPr>
            <a:r>
              <a:rPr lang="en-US" sz="2200" dirty="0">
                <a:latin typeface="Times New Roman" panose="02020603050405020304" pitchFamily="18" charset="0"/>
                <a:cs typeface="Times New Roman" panose="02020603050405020304" pitchFamily="18" charset="0"/>
              </a:rPr>
              <a:t>     D. Kalidas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9201EA1-6E25-4E53-B708-E67EEBA9AA1D}"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685799"/>
          </a:xfrm>
          <a:prstGeom prst="rect">
            <a:avLst/>
          </a:prstGeom>
        </p:spPr>
      </p:pic>
    </p:spTree>
    <p:extLst>
      <p:ext uri="{BB962C8B-B14F-4D97-AF65-F5344CB8AC3E}">
        <p14:creationId xmlns:p14="http://schemas.microsoft.com/office/powerpoint/2010/main" xmlns="" val="37983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52073-25D8-4B3E-A40F-67C8A99DA56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Specific Outcomes</a:t>
            </a:r>
            <a:endParaRPr lang="en-US" sz="3200" b="1" dirty="0">
              <a:latin typeface="Times New Roman" pitchFamily="18" charset="0"/>
              <a:cs typeface="Times New Roman" pitchFamily="18" charset="0"/>
            </a:endParaRPr>
          </a:p>
        </p:txBody>
      </p:sp>
      <p:pic>
        <p:nvPicPr>
          <p:cNvPr id="25603" name="Picture 2">
            <a:extLst>
              <a:ext uri="{FF2B5EF4-FFF2-40B4-BE49-F238E27FC236}">
                <a16:creationId xmlns:a16="http://schemas.microsoft.com/office/drawing/2014/main" xmlns="" id="{EC47A29C-1A28-4103-A633-6BF643ECB4F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4" name="Rectangle 11">
            <a:extLst>
              <a:ext uri="{FF2B5EF4-FFF2-40B4-BE49-F238E27FC236}">
                <a16:creationId xmlns:a16="http://schemas.microsoft.com/office/drawing/2014/main" xmlns="" id="{58316569-59D5-4AC0-A595-7F5254E78724}"/>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Specific Outcomes (PSOs)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xmlns="" id="{C3632E4D-4F91-438F-930B-1FEE5618061E}"/>
              </a:ext>
            </a:extLst>
          </p:cNvPr>
          <p:cNvSpPr>
            <a:spLocks noChangeArrowheads="1"/>
          </p:cNvSpPr>
          <p:nvPr/>
        </p:nvSpPr>
        <p:spPr bwMode="auto">
          <a:xfrm>
            <a:off x="0" y="1676400"/>
            <a:ext cx="9144000" cy="4746625"/>
          </a:xfrm>
          <a:prstGeom prst="rect">
            <a:avLst/>
          </a:prstGeom>
          <a:noFill/>
          <a:ln w="9525">
            <a:noFill/>
            <a:miter lim="800000"/>
            <a:headEnd/>
            <a:tailEnd/>
          </a:ln>
        </p:spPr>
        <p:txBody>
          <a:bodyPr anchor="ctr">
            <a:spAutoFit/>
          </a:bodyPr>
          <a:lstStyle/>
          <a:p>
            <a:pPr marL="341313" marR="0" lvl="0" indent="-341313"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On successful completion of B. Tech. (EC) Program, the Electronics and Communication engineering graduates will be able to:</a:t>
            </a:r>
          </a:p>
          <a:p>
            <a:pPr marL="0" marR="0" lvl="0" indent="0" algn="just" defTabSz="914400" rtl="0" eaLnBrk="1" fontAlgn="auto" latinLnBrk="0" hangingPunct="1">
              <a:lnSpc>
                <a:spcPct val="100000"/>
              </a:lnSpc>
              <a:spcBef>
                <a:spcPts val="0"/>
              </a:spcBef>
              <a:spcAft>
                <a:spcPts val="0"/>
              </a:spcAft>
              <a:buClrTx/>
              <a:buSzTx/>
              <a:buFont typeface="Arial" charset="0"/>
              <a:buChar char="•"/>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a:ea typeface="Times New Roman"/>
                <a:cs typeface="Times New Roman"/>
              </a:rPr>
              <a:t>PSO1</a:t>
            </a: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PSO2: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marR="0" lvl="0" indent="-742950" algn="just" defTabSz="914400" rtl="0" eaLnBrk="1" fontAlgn="auto" latinLnBrk="0" hangingPunct="1">
              <a:lnSpc>
                <a:spcPct val="11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endParaRPr>
          </a:p>
          <a:p>
            <a:pPr marL="742950" marR="0" lvl="0" indent="-742950" algn="just" defTabSz="914400" rtl="0" eaLnBrk="1" fontAlgn="auto" latinLnBrk="0" hangingPunct="1">
              <a:lnSpc>
                <a:spcPct val="115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PSO3: </a:t>
            </a:r>
            <a:r>
              <a:rPr kumimoji="0" lang="en-US" sz="1800" b="0" i="0" u="none" strike="noStrike" kern="1200" cap="none" spc="0" normalizeH="0" baseline="0" noProof="0" dirty="0">
                <a:ln>
                  <a:noFill/>
                </a:ln>
                <a:solidFill>
                  <a:prstClr val="black"/>
                </a:solidFill>
                <a:effectLst/>
                <a:uLnTx/>
                <a:uFillTx/>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Footer Placeholder 2">
            <a:extLst>
              <a:ext uri="{FF2B5EF4-FFF2-40B4-BE49-F238E27FC236}">
                <a16:creationId xmlns:a16="http://schemas.microsoft.com/office/drawing/2014/main" xmlns="" id="{5ABDA359-EE99-4AD6-90D1-59B163338513}"/>
              </a:ext>
            </a:extLst>
          </p:cNvPr>
          <p:cNvSpPr>
            <a:spLocks noGrp="1"/>
          </p:cNvSpPr>
          <p:nvPr>
            <p:ph type="ftr" sz="quarter" idx="11"/>
          </p:nvPr>
        </p:nvSpPr>
        <p:spPr>
          <a:xfrm>
            <a:off x="2133600" y="6389688"/>
            <a:ext cx="6019800" cy="331787"/>
          </a:xfrm>
        </p:spPr>
        <p:txBody>
          <a:bodyPr/>
          <a:lstStyle/>
          <a:p>
            <a:pPr lvl="0">
              <a:spcBef>
                <a:spcPct val="20000"/>
              </a:spcBef>
              <a:defRPr/>
            </a:pPr>
            <a:r>
              <a:rPr lang="en-US" smtClean="0"/>
              <a:t>Mr. Arun Bhati            ESSENCE OF INDIAN TRADITIONAL  (ANC-602)              Module II</a:t>
            </a:r>
            <a:endParaRPr lang="en-US" dirty="0"/>
          </a:p>
        </p:txBody>
      </p:sp>
      <p:sp>
        <p:nvSpPr>
          <p:cNvPr id="25607" name="Slide Number Placeholder 3">
            <a:extLst>
              <a:ext uri="{FF2B5EF4-FFF2-40B4-BE49-F238E27FC236}">
                <a16:creationId xmlns:a16="http://schemas.microsoft.com/office/drawing/2014/main" xmlns="" id="{1DF96689-4ADD-439D-9E43-A70F2D66E1BC}"/>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F56FD38-3074-4085-BD8A-0522BBEDB0A9}"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1E5F2723-2ECF-4FFC-B392-E73A36C76D87}"/>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0524A2-4CD6-48D8-9537-AD14CB696AF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53790629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51665"/>
            <a:ext cx="8229600" cy="567055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Tuzuk-i-Jahangiri was written in _____.</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 Sanskrit</a:t>
            </a:r>
          </a:p>
          <a:p>
            <a:pPr marL="0" indent="0" algn="just">
              <a:buNone/>
            </a:pPr>
            <a:r>
              <a:rPr lang="en-US" sz="2200" dirty="0">
                <a:latin typeface="Times New Roman" panose="02020603050405020304" pitchFamily="18" charset="0"/>
                <a:cs typeface="Times New Roman" panose="02020603050405020304" pitchFamily="18" charset="0"/>
              </a:rPr>
              <a:t>        B. Persian </a:t>
            </a:r>
          </a:p>
          <a:p>
            <a:pPr marL="0" indent="0" algn="just">
              <a:buNone/>
            </a:pPr>
            <a:r>
              <a:rPr lang="en-US" sz="2200" dirty="0">
                <a:latin typeface="Times New Roman" panose="02020603050405020304" pitchFamily="18" charset="0"/>
                <a:cs typeface="Times New Roman" panose="02020603050405020304" pitchFamily="18" charset="0"/>
              </a:rPr>
              <a:t>        C.  Tuzk</a:t>
            </a:r>
          </a:p>
          <a:p>
            <a:pPr marL="0" indent="0" algn="just">
              <a:buNone/>
            </a:pPr>
            <a:r>
              <a:rPr lang="en-US" sz="2200" dirty="0">
                <a:latin typeface="Times New Roman" panose="02020603050405020304" pitchFamily="18" charset="0"/>
                <a:cs typeface="Times New Roman" panose="02020603050405020304" pitchFamily="18" charset="0"/>
              </a:rPr>
              <a:t>        D.  Urdu</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emerged as an independent language towards the end of the ______century AD. </a:t>
            </a:r>
          </a:p>
          <a:p>
            <a:pPr marL="0" indent="0" algn="just">
              <a:buNone/>
            </a:pPr>
            <a:r>
              <a:rPr lang="en-US" sz="2200" dirty="0">
                <a:latin typeface="Times New Roman" panose="02020603050405020304" pitchFamily="18" charset="0"/>
                <a:cs typeface="Times New Roman" panose="02020603050405020304" pitchFamily="18" charset="0"/>
              </a:rPr>
              <a:t>        A. 5</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B. 4</a:t>
            </a:r>
            <a:r>
              <a:rPr lang="en-US" sz="2200" baseline="30000" dirty="0">
                <a:latin typeface="Times New Roman" panose="02020603050405020304" pitchFamily="18" charset="0"/>
                <a:cs typeface="Times New Roman" panose="02020603050405020304" pitchFamily="18" charset="0"/>
              </a:rPr>
              <a:t>th</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D. 7</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Urdu became more popular in the early eighteenth century.</a:t>
            </a:r>
          </a:p>
          <a:p>
            <a:pPr marL="0" indent="0" algn="just">
              <a:buNone/>
            </a:pPr>
            <a:r>
              <a:rPr lang="en-US" sz="2200" dirty="0">
                <a:latin typeface="Times New Roman" panose="02020603050405020304" pitchFamily="18" charset="0"/>
                <a:cs typeface="Times New Roman" panose="02020603050405020304" pitchFamily="18" charset="0"/>
              </a:rPr>
              <a:t>        A. True</a:t>
            </a:r>
          </a:p>
          <a:p>
            <a:pPr marL="0" indent="0" algn="just">
              <a:buNone/>
            </a:pPr>
            <a:r>
              <a:rPr lang="en-US" sz="2200" dirty="0">
                <a:latin typeface="Times New Roman" panose="02020603050405020304" pitchFamily="18" charset="0"/>
                <a:cs typeface="Times New Roman" panose="02020603050405020304" pitchFamily="18" charset="0"/>
              </a:rPr>
              <a:t>        B. False</a:t>
            </a:r>
          </a:p>
          <a:p>
            <a:endParaRPr lang="en-US" dirty="0"/>
          </a:p>
        </p:txBody>
      </p:sp>
      <p:sp>
        <p:nvSpPr>
          <p:cNvPr id="4" name="Date Placeholder 3"/>
          <p:cNvSpPr>
            <a:spLocks noGrp="1"/>
          </p:cNvSpPr>
          <p:nvPr>
            <p:ph type="dt" sz="half" idx="10"/>
          </p:nvPr>
        </p:nvSpPr>
        <p:spPr/>
        <p:txBody>
          <a:bodyPr/>
          <a:lstStyle/>
          <a:p>
            <a:fld id="{A53D087E-25DD-46CE-8D5B-784B5D03F526}"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120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MCQs</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4133"/>
            <a:ext cx="1347673" cy="685799"/>
          </a:xfrm>
          <a:prstGeom prst="rect">
            <a:avLst/>
          </a:prstGeom>
        </p:spPr>
      </p:pic>
    </p:spTree>
    <p:extLst>
      <p:ext uri="{BB962C8B-B14F-4D97-AF65-F5344CB8AC3E}">
        <p14:creationId xmlns:p14="http://schemas.microsoft.com/office/powerpoint/2010/main" xmlns="" val="385920764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ED053-C45D-409A-8C51-12FF2E8EF27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Glossary Questions</a:t>
            </a:r>
          </a:p>
        </p:txBody>
      </p:sp>
      <p:pic>
        <p:nvPicPr>
          <p:cNvPr id="128003" name="Picture 2">
            <a:extLst>
              <a:ext uri="{FF2B5EF4-FFF2-40B4-BE49-F238E27FC236}">
                <a16:creationId xmlns:a16="http://schemas.microsoft.com/office/drawing/2014/main" xmlns="" id="{95B2B9DB-C62D-41BC-8FE3-92B06D7AEDF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969" y="6537"/>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8004" name="Rectangle 10">
            <a:extLst>
              <a:ext uri="{FF2B5EF4-FFF2-40B4-BE49-F238E27FC236}">
                <a16:creationId xmlns:a16="http://schemas.microsoft.com/office/drawing/2014/main" xmlns="" id="{2EBC3B8D-47E8-4FEE-9309-740D2DE9CB72}"/>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8005" name="Text Box 3">
            <a:extLst>
              <a:ext uri="{FF2B5EF4-FFF2-40B4-BE49-F238E27FC236}">
                <a16:creationId xmlns:a16="http://schemas.microsoft.com/office/drawing/2014/main" xmlns="" id="{67EF2FA4-9BD1-4E71-BE8C-A499959825B1}"/>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8006" name="Text Box 2">
            <a:extLst>
              <a:ext uri="{FF2B5EF4-FFF2-40B4-BE49-F238E27FC236}">
                <a16:creationId xmlns:a16="http://schemas.microsoft.com/office/drawing/2014/main" xmlns="" id="{634C78A7-1449-4E84-9E4C-6062AE338F4E}"/>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xmlns="" id="{D56C7E4B-41CF-456A-ABA2-6BBA08729372}"/>
              </a:ext>
            </a:extLst>
          </p:cNvPr>
          <p:cNvSpPr>
            <a:spLocks noGrp="1"/>
          </p:cNvSpPr>
          <p:nvPr>
            <p:ph type="ftr" sz="quarter" idx="11"/>
          </p:nvPr>
        </p:nvSpPr>
        <p:spPr>
          <a:xfrm>
            <a:off x="1905000" y="6356350"/>
            <a:ext cx="61722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28008" name="Slide Number Placeholder 3">
            <a:extLst>
              <a:ext uri="{FF2B5EF4-FFF2-40B4-BE49-F238E27FC236}">
                <a16:creationId xmlns:a16="http://schemas.microsoft.com/office/drawing/2014/main" xmlns="" id="{23671232-6244-42AC-A018-4F9A75FF7D18}"/>
              </a:ext>
            </a:extLst>
          </p:cNvPr>
          <p:cNvSpPr>
            <a:spLocks noGrp="1" noChangeArrowheads="1"/>
          </p:cNvSpPr>
          <p:nvPr>
            <p:ph type="sldNum" sz="quarter" idx="12"/>
          </p:nvPr>
        </p:nvSpPr>
        <p:spPr bwMode="auto">
          <a:xfrm>
            <a:off x="8153400" y="6356350"/>
            <a:ext cx="5334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7632403-6559-4609-83B3-D7BE3E3B564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A12AE8B0-A472-43A8-8B98-10EEDA0C0469}"/>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70C75ED-BEB9-461E-A3AB-763B2D03E19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1" name="TextBox 10">
            <a:extLst>
              <a:ext uri="{FF2B5EF4-FFF2-40B4-BE49-F238E27FC236}">
                <a16:creationId xmlns:a16="http://schemas.microsoft.com/office/drawing/2014/main" xmlns="" id="{F4021099-108A-44D9-AD07-76FCBE6FA745}"/>
              </a:ext>
            </a:extLst>
          </p:cNvPr>
          <p:cNvSpPr txBox="1"/>
          <p:nvPr/>
        </p:nvSpPr>
        <p:spPr>
          <a:xfrm>
            <a:off x="228601" y="1306513"/>
            <a:ext cx="8839200" cy="358636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Pick the correct answer from given Glossary</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Rig Veda        </a:t>
            </a:r>
            <a:r>
              <a:rPr lang="en-US" sz="2200" dirty="0">
                <a:solidFill>
                  <a:prstClr val="black"/>
                </a:solidFill>
                <a:latin typeface="Times New Roman" panose="02020603050405020304" pitchFamily="18" charset="0"/>
                <a:cs typeface="Times New Roman" panose="02020603050405020304" pitchFamily="18" charset="0"/>
              </a:rPr>
              <a:t>Sanskrit</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Indo-Aryan           Errapragada</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lang="en-US" sz="2200" dirty="0">
                <a:solidFill>
                  <a:prstClr val="black"/>
                </a:solidFill>
                <a:latin typeface="Times New Roman" panose="02020603050405020304" pitchFamily="18" charset="0"/>
                <a:cs typeface="Times New Roman" panose="02020603050405020304" pitchFamily="18" charset="0"/>
              </a:rPr>
              <a:t>______</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the most ancient language of India.</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 is the largest linguistic group of India. </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______was the most important Telegu poet in the first half of the 14th century.</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______is the oldest existing Veda amongst the other four.</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5A431E7A-1977-4E4F-A7E3-CEE5619FD3DF}"/>
              </a:ext>
            </a:extLst>
          </p:cNvPr>
          <p:cNvPicPr>
            <a:picLocks noGrp="1" noChangeAspect="1"/>
          </p:cNvPicPr>
          <p:nvPr>
            <p:ph idx="1"/>
          </p:nvPr>
        </p:nvPicPr>
        <p:blipFill>
          <a:blip r:embed="rId2"/>
          <a:stretch>
            <a:fillRect/>
          </a:stretch>
        </p:blipFill>
        <p:spPr>
          <a:xfrm>
            <a:off x="228600" y="1022350"/>
            <a:ext cx="8610600" cy="5302250"/>
          </a:xfrm>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65F086-8BE8-4C4B-A60C-0ABCBCF7832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4601"/>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7924800" y="6356351"/>
            <a:ext cx="762000" cy="3048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2BE086-A764-4C0A-9F2C-2787B3FFF70B}"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a:xfrm>
            <a:off x="1752600" y="6321426"/>
            <a:ext cx="6248400" cy="33654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Old Question Papers</a:t>
            </a: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72309"/>
          </a:xfrm>
          <a:prstGeom prst="rect">
            <a:avLst/>
          </a:prstGeom>
        </p:spPr>
      </p:pic>
      <p:pic>
        <p:nvPicPr>
          <p:cNvPr id="11" name="Content Placeholder 10">
            <a:extLst>
              <a:ext uri="{FF2B5EF4-FFF2-40B4-BE49-F238E27FC236}">
                <a16:creationId xmlns:a16="http://schemas.microsoft.com/office/drawing/2014/main" xmlns="" id="{DF829BAB-8C8E-4979-8BF6-CAD6D7A16580}"/>
              </a:ext>
            </a:extLst>
          </p:cNvPr>
          <p:cNvPicPr>
            <a:picLocks noGrp="1" noChangeAspect="1"/>
          </p:cNvPicPr>
          <p:nvPr>
            <p:ph idx="1"/>
          </p:nvPr>
        </p:nvPicPr>
        <p:blipFill>
          <a:blip r:embed="rId3"/>
          <a:stretch>
            <a:fillRect/>
          </a:stretch>
        </p:blipFill>
        <p:spPr>
          <a:xfrm>
            <a:off x="457201" y="838200"/>
            <a:ext cx="8458200" cy="5426076"/>
          </a:xfrm>
        </p:spPr>
      </p:pic>
    </p:spTree>
    <p:extLst>
      <p:ext uri="{BB962C8B-B14F-4D97-AF65-F5344CB8AC3E}">
        <p14:creationId xmlns:p14="http://schemas.microsoft.com/office/powerpoint/2010/main" xmlns="" val="292095718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What are the popular assemblies mentioned in Atharvaveda during vedic age? Explain the function of them.</a:t>
            </a:r>
          </a:p>
          <a:p>
            <a:pPr algn="just">
              <a:lnSpc>
                <a:spcPct val="150000"/>
              </a:lnSpc>
            </a:pPr>
            <a:r>
              <a:rPr lang="en-US" sz="2200" dirty="0">
                <a:latin typeface="Times New Roman" panose="02020603050405020304" pitchFamily="18" charset="0"/>
                <a:cs typeface="Times New Roman" panose="02020603050405020304" pitchFamily="18" charset="0"/>
              </a:rPr>
              <a:t>Why Tamil literature called Sangama literature?</a:t>
            </a:r>
          </a:p>
          <a:p>
            <a:pPr algn="just">
              <a:lnSpc>
                <a:spcPct val="150000"/>
              </a:lnSpc>
            </a:pPr>
            <a:r>
              <a:rPr lang="en-US" sz="2200" dirty="0">
                <a:latin typeface="Times New Roman" panose="02020603050405020304" pitchFamily="18" charset="0"/>
                <a:cs typeface="Times New Roman" panose="02020603050405020304" pitchFamily="18" charset="0"/>
              </a:rPr>
              <a:t>What is </a:t>
            </a:r>
            <a:r>
              <a:rPr lang="en-US" sz="2200" b="1" i="1" dirty="0">
                <a:latin typeface="Times New Roman" panose="02020603050405020304" pitchFamily="18" charset="0"/>
                <a:cs typeface="Times New Roman" panose="02020603050405020304" pitchFamily="18" charset="0"/>
              </a:rPr>
              <a:t>Champu?</a:t>
            </a:r>
          </a:p>
          <a:p>
            <a:pPr algn="just">
              <a:lnSpc>
                <a:spcPct val="150000"/>
              </a:lnSpc>
            </a:pPr>
            <a:r>
              <a:rPr lang="en-US" sz="2200" dirty="0">
                <a:latin typeface="Times New Roman" panose="02020603050405020304" pitchFamily="18" charset="0"/>
                <a:cs typeface="Times New Roman" panose="02020603050405020304" pitchFamily="18" charset="0"/>
              </a:rPr>
              <a:t>How did Urdu language came into use in India?</a:t>
            </a:r>
          </a:p>
          <a:p>
            <a:pPr algn="just">
              <a:lnSpc>
                <a:spcPct val="150000"/>
              </a:lnSpc>
            </a:pPr>
            <a:r>
              <a:rPr lang="en-US" sz="2200" dirty="0">
                <a:latin typeface="Times New Roman" panose="02020603050405020304" pitchFamily="18" charset="0"/>
                <a:cs typeface="Times New Roman" panose="02020603050405020304" pitchFamily="18" charset="0"/>
              </a:rPr>
              <a:t>Briefly describe the development of Hindi language?</a:t>
            </a:r>
          </a:p>
          <a:p>
            <a:pPr algn="just">
              <a:lnSpc>
                <a:spcPct val="150000"/>
              </a:lnSpc>
            </a:pPr>
            <a:r>
              <a:rPr lang="en-US" sz="2200" dirty="0">
                <a:latin typeface="Times New Roman" panose="02020603050405020304" pitchFamily="18" charset="0"/>
                <a:cs typeface="Times New Roman" panose="02020603050405020304" pitchFamily="18" charset="0"/>
              </a:rPr>
              <a:t>Identify the contributions of Indian languages and literature in shaping of Indian society?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6F9B0D3-54E0-4F61-BF57-FFF36BC06789}" type="datetime1">
              <a:rPr lang="en-US" smtClean="0"/>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Evolution of script and languages in India: Harappan Script and Brahmi Script.</a:t>
            </a:r>
          </a:p>
          <a:p>
            <a:pPr algn="just">
              <a:lnSpc>
                <a:spcPct val="150000"/>
              </a:lnSpc>
            </a:pPr>
            <a:r>
              <a:rPr lang="en-US" sz="2200" dirty="0">
                <a:latin typeface="Times New Roman" panose="02020603050405020304" pitchFamily="18" charset="0"/>
                <a:cs typeface="Times New Roman" panose="02020603050405020304" pitchFamily="18" charset="0"/>
              </a:rPr>
              <a:t>We also studied, The Vedas, the Upanishads, the Ramayana and the Mahabharata, Puranas, Buddhist And Jain Literature in Pali, Prakrit And Sanskrit, Kautilya’s Arthashastra.</a:t>
            </a:r>
          </a:p>
          <a:p>
            <a:pPr algn="just">
              <a:lnSpc>
                <a:spcPct val="150000"/>
              </a:lnSpc>
            </a:pPr>
            <a:r>
              <a:rPr lang="en-US" sz="2200" dirty="0">
                <a:latin typeface="Times New Roman" panose="02020603050405020304" pitchFamily="18" charset="0"/>
                <a:cs typeface="Times New Roman" panose="02020603050405020304" pitchFamily="18" charset="0"/>
              </a:rPr>
              <a:t>In this unit, we learned about Famous Sanskrit Authors, Telugu Literature, Kannada Literature, Malayalam Literature.</a:t>
            </a:r>
          </a:p>
          <a:p>
            <a:pPr algn="just">
              <a:lnSpc>
                <a:spcPct val="150000"/>
              </a:lnSpc>
            </a:pPr>
            <a:r>
              <a:rPr lang="en-US" sz="2200" dirty="0">
                <a:latin typeface="Times New Roman" panose="02020603050405020304" pitchFamily="18" charset="0"/>
                <a:cs typeface="Times New Roman" panose="02020603050405020304" pitchFamily="18" charset="0"/>
              </a:rPr>
              <a:t>We also studied, Sangama Literature Northern Indian Languages &amp; Literature, Persian And Urdu  and Hindi Literature</a:t>
            </a:r>
          </a:p>
        </p:txBody>
      </p:sp>
      <p:sp>
        <p:nvSpPr>
          <p:cNvPr id="4" name="Date Placeholder 3"/>
          <p:cNvSpPr>
            <a:spLocks noGrp="1"/>
          </p:cNvSpPr>
          <p:nvPr>
            <p:ph type="dt" sz="half" idx="10"/>
          </p:nvPr>
        </p:nvSpPr>
        <p:spPr/>
        <p:txBody>
          <a:bodyPr/>
          <a:lstStyle/>
          <a:p>
            <a:fld id="{92D0753D-0249-49CF-87C5-235C0471F4AB}" type="datetime1">
              <a:rPr lang="en-US" smtClean="0"/>
              <a:t>4/24/2023</a:t>
            </a:fld>
            <a:endParaRPr lang="en-US"/>
          </a:p>
        </p:txBody>
      </p:sp>
      <p:sp>
        <p:nvSpPr>
          <p:cNvPr id="5" name="Footer Placeholder 4"/>
          <p:cNvSpPr>
            <a:spLocks noGrp="1"/>
          </p:cNvSpPr>
          <p:nvPr>
            <p:ph type="ftr" sz="quarter" idx="11"/>
          </p:nvPr>
        </p:nvSpPr>
        <p:spPr>
          <a:xfrm>
            <a:off x="1371600" y="6296024"/>
            <a:ext cx="6629400" cy="365126"/>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Recap of unit </a:t>
            </a: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7982663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52397" y="6356350"/>
            <a:ext cx="2133600" cy="365125"/>
          </a:xfrm>
        </p:spPr>
        <p:txBody>
          <a:bodyPr/>
          <a:lstStyle/>
          <a:p>
            <a:fld id="{4F738732-8B21-4109-A3AF-1B0890BBFA25}" type="datetime1">
              <a:rPr lang="en-US" smtClean="0"/>
              <a:t>4/24/2023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References</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4DA8B504-CBB8-4E66-A03A-778AF17E92C6}"/>
              </a:ext>
            </a:extLst>
          </p:cNvPr>
          <p:cNvSpPr/>
          <p:nvPr/>
        </p:nvSpPr>
        <p:spPr>
          <a:xfrm>
            <a:off x="1295399" y="3126858"/>
            <a:ext cx="6058005" cy="1107996"/>
          </a:xfrm>
          <a:prstGeom prst="rect">
            <a:avLst/>
          </a:prstGeom>
        </p:spPr>
        <p:txBody>
          <a:bodyPr wrap="square">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3" name="Content Placeholder 2">
            <a:extLst>
              <a:ext uri="{FF2B5EF4-FFF2-40B4-BE49-F238E27FC236}">
                <a16:creationId xmlns:a16="http://schemas.microsoft.com/office/drawing/2014/main" xmlns="" id="{0944005D-7802-4A60-9386-B9DAA7CABC0D}"/>
              </a:ext>
            </a:extLst>
          </p:cNvPr>
          <p:cNvSpPr>
            <a:spLocks noGrp="1"/>
          </p:cNvSpPr>
          <p:nvPr>
            <p:ph idx="1"/>
          </p:nvPr>
        </p:nvSpPr>
        <p:spPr>
          <a:xfrm>
            <a:off x="477520" y="914400"/>
            <a:ext cx="8229600" cy="5211763"/>
          </a:xfrm>
        </p:spPr>
        <p:txBody>
          <a:bodyPr>
            <a:normAutofit lnSpcReduction="10000"/>
          </a:bodyPr>
          <a:lstStyle/>
          <a:p>
            <a:pPr>
              <a:lnSpc>
                <a:spcPct val="150000"/>
              </a:lnSpc>
            </a:pPr>
            <a:r>
              <a:rPr lang="en-IN" sz="2200" dirty="0">
                <a:latin typeface="Times New Roman" panose="02020603050405020304" pitchFamily="18" charset="0"/>
                <a:cs typeface="Times New Roman" panose="02020603050405020304" pitchFamily="18" charset="0"/>
              </a:rPr>
              <a:t>V. Sivaramakrishna (Ed.), Cultural Heritage of India-Course Material, Bharatiya Vidya Bhavan, Mumbai, 5th Edition, 2014</a:t>
            </a:r>
          </a:p>
          <a:p>
            <a:pPr>
              <a:lnSpc>
                <a:spcPct val="150000"/>
              </a:lnSpc>
            </a:pPr>
            <a:r>
              <a:rPr lang="en-IN" sz="2200" dirty="0">
                <a:latin typeface="Times New Roman" panose="02020603050405020304" pitchFamily="18" charset="0"/>
                <a:cs typeface="Times New Roman" panose="02020603050405020304" pitchFamily="18" charset="0"/>
              </a:rPr>
              <a:t>S. Baliyan, Indian Art and Culture, Oxford University Press, India</a:t>
            </a:r>
          </a:p>
          <a:p>
            <a:pPr>
              <a:lnSpc>
                <a:spcPct val="150000"/>
              </a:lnSpc>
            </a:pPr>
            <a:r>
              <a:rPr lang="en-IN" sz="2200" dirty="0">
                <a:latin typeface="Times New Roman" panose="02020603050405020304" pitchFamily="18" charset="0"/>
                <a:cs typeface="Times New Roman" panose="02020603050405020304" pitchFamily="18" charset="0"/>
              </a:rPr>
              <a:t>Romila Thapar, Readings In Early Indian History Oxford University Press , India.</a:t>
            </a:r>
          </a:p>
          <a:p>
            <a:pPr>
              <a:lnSpc>
                <a:spcPct val="150000"/>
              </a:lnSpc>
            </a:pPr>
            <a:r>
              <a:rPr lang="en-IN" sz="2200" dirty="0">
                <a:latin typeface="Times New Roman" panose="02020603050405020304" pitchFamily="18" charset="0"/>
                <a:cs typeface="Times New Roman" panose="02020603050405020304" pitchFamily="18" charset="0"/>
              </a:rPr>
              <a:t>Basham, A.L., The Wonder that was India (34th impression), New Delhi, Rupa &amp; co.</a:t>
            </a:r>
          </a:p>
          <a:p>
            <a:pPr>
              <a:lnSpc>
                <a:spcPct val="150000"/>
              </a:lnSpc>
            </a:pPr>
            <a:r>
              <a:rPr lang="en-IN" sz="2200" dirty="0">
                <a:latin typeface="Times New Roman" panose="02020603050405020304" pitchFamily="18" charset="0"/>
                <a:cs typeface="Times New Roman" panose="02020603050405020304" pitchFamily="18" charset="0"/>
                <a:hlinkClick r:id="rId2"/>
              </a:rPr>
              <a:t>http://vedicheritage.gov.in/en/</a:t>
            </a: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dirty="0">
                <a:latin typeface="Times New Roman" panose="02020603050405020304" pitchFamily="18" charset="0"/>
                <a:cs typeface="Times New Roman" panose="02020603050405020304" pitchFamily="18" charset="0"/>
              </a:rPr>
              <a:t>Sharma, R.S., Aspects of Political Ideas and Institutions in Ancient India(fourth edition), Delhi, Motilal Banarsidass</a:t>
            </a:r>
          </a:p>
        </p:txBody>
      </p:sp>
      <p:pic>
        <p:nvPicPr>
          <p:cNvPr id="9" name="Picture 8">
            <a:extLst>
              <a:ext uri="{FF2B5EF4-FFF2-40B4-BE49-F238E27FC236}">
                <a16:creationId xmlns:a16="http://schemas.microsoft.com/office/drawing/2014/main" xmlns="" id="{35AD3BD4-60A1-4343-AD95-EF806AC9DF2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555220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599"/>
            <a:ext cx="8839200" cy="521335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DEB2A3-5C00-4C0C-B665-EB2D9DCA27F8}"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CO-PO and PSO Mapping</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9" name="Table 10">
            <a:extLst>
              <a:ext uri="{FF2B5EF4-FFF2-40B4-BE49-F238E27FC236}">
                <a16:creationId xmlns:a16="http://schemas.microsoft.com/office/drawing/2014/main" xmlns="" id="{1273027D-A865-48CE-9AD7-31BB6E670B47}"/>
              </a:ext>
            </a:extLst>
          </p:cNvPr>
          <p:cNvGraphicFramePr>
            <a:graphicFrameLocks noGrp="1"/>
          </p:cNvGraphicFramePr>
          <p:nvPr>
            <p:extLst/>
          </p:nvPr>
        </p:nvGraphicFramePr>
        <p:xfrm>
          <a:off x="152400" y="838198"/>
          <a:ext cx="8915408" cy="5029206"/>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xmlns="" val="1665712973"/>
                    </a:ext>
                  </a:extLst>
                </a:gridCol>
                <a:gridCol w="533400">
                  <a:extLst>
                    <a:ext uri="{9D8B030D-6E8A-4147-A177-3AD203B41FA5}">
                      <a16:colId xmlns:a16="http://schemas.microsoft.com/office/drawing/2014/main" xmlns="" val="2465218116"/>
                    </a:ext>
                  </a:extLst>
                </a:gridCol>
                <a:gridCol w="452439">
                  <a:extLst>
                    <a:ext uri="{9D8B030D-6E8A-4147-A177-3AD203B41FA5}">
                      <a16:colId xmlns:a16="http://schemas.microsoft.com/office/drawing/2014/main" xmlns="" val="3349052424"/>
                    </a:ext>
                  </a:extLst>
                </a:gridCol>
                <a:gridCol w="557213">
                  <a:extLst>
                    <a:ext uri="{9D8B030D-6E8A-4147-A177-3AD203B41FA5}">
                      <a16:colId xmlns:a16="http://schemas.microsoft.com/office/drawing/2014/main" xmlns="" val="1340706506"/>
                    </a:ext>
                  </a:extLst>
                </a:gridCol>
                <a:gridCol w="557213">
                  <a:extLst>
                    <a:ext uri="{9D8B030D-6E8A-4147-A177-3AD203B41FA5}">
                      <a16:colId xmlns:a16="http://schemas.microsoft.com/office/drawing/2014/main" xmlns="" val="927654168"/>
                    </a:ext>
                  </a:extLst>
                </a:gridCol>
                <a:gridCol w="557213">
                  <a:extLst>
                    <a:ext uri="{9D8B030D-6E8A-4147-A177-3AD203B41FA5}">
                      <a16:colId xmlns:a16="http://schemas.microsoft.com/office/drawing/2014/main" xmlns="" val="2524515247"/>
                    </a:ext>
                  </a:extLst>
                </a:gridCol>
                <a:gridCol w="557213">
                  <a:extLst>
                    <a:ext uri="{9D8B030D-6E8A-4147-A177-3AD203B41FA5}">
                      <a16:colId xmlns:a16="http://schemas.microsoft.com/office/drawing/2014/main" xmlns="" val="2520562605"/>
                    </a:ext>
                  </a:extLst>
                </a:gridCol>
                <a:gridCol w="557213">
                  <a:extLst>
                    <a:ext uri="{9D8B030D-6E8A-4147-A177-3AD203B41FA5}">
                      <a16:colId xmlns:a16="http://schemas.microsoft.com/office/drawing/2014/main" xmlns="" val="3163797862"/>
                    </a:ext>
                  </a:extLst>
                </a:gridCol>
                <a:gridCol w="557213">
                  <a:extLst>
                    <a:ext uri="{9D8B030D-6E8A-4147-A177-3AD203B41FA5}">
                      <a16:colId xmlns:a16="http://schemas.microsoft.com/office/drawing/2014/main" xmlns="" val="1322149081"/>
                    </a:ext>
                  </a:extLst>
                </a:gridCol>
                <a:gridCol w="557213">
                  <a:extLst>
                    <a:ext uri="{9D8B030D-6E8A-4147-A177-3AD203B41FA5}">
                      <a16:colId xmlns:a16="http://schemas.microsoft.com/office/drawing/2014/main" xmlns="" val="3353345378"/>
                    </a:ext>
                  </a:extLst>
                </a:gridCol>
                <a:gridCol w="557213">
                  <a:extLst>
                    <a:ext uri="{9D8B030D-6E8A-4147-A177-3AD203B41FA5}">
                      <a16:colId xmlns:a16="http://schemas.microsoft.com/office/drawing/2014/main" xmlns="" val="3905528410"/>
                    </a:ext>
                  </a:extLst>
                </a:gridCol>
                <a:gridCol w="557213">
                  <a:extLst>
                    <a:ext uri="{9D8B030D-6E8A-4147-A177-3AD203B41FA5}">
                      <a16:colId xmlns:a16="http://schemas.microsoft.com/office/drawing/2014/main" xmlns="" val="239952836"/>
                    </a:ext>
                  </a:extLst>
                </a:gridCol>
                <a:gridCol w="557213">
                  <a:extLst>
                    <a:ext uri="{9D8B030D-6E8A-4147-A177-3AD203B41FA5}">
                      <a16:colId xmlns:a16="http://schemas.microsoft.com/office/drawing/2014/main" xmlns="" val="4270521459"/>
                    </a:ext>
                  </a:extLst>
                </a:gridCol>
                <a:gridCol w="528631">
                  <a:extLst>
                    <a:ext uri="{9D8B030D-6E8A-4147-A177-3AD203B41FA5}">
                      <a16:colId xmlns:a16="http://schemas.microsoft.com/office/drawing/2014/main" xmlns="" val="1646610865"/>
                    </a:ext>
                  </a:extLst>
                </a:gridCol>
                <a:gridCol w="585795">
                  <a:extLst>
                    <a:ext uri="{9D8B030D-6E8A-4147-A177-3AD203B41FA5}">
                      <a16:colId xmlns:a16="http://schemas.microsoft.com/office/drawing/2014/main" xmlns="" val="2070743230"/>
                    </a:ext>
                  </a:extLst>
                </a:gridCol>
                <a:gridCol w="557213">
                  <a:extLst>
                    <a:ext uri="{9D8B030D-6E8A-4147-A177-3AD203B41FA5}">
                      <a16:colId xmlns:a16="http://schemas.microsoft.com/office/drawing/2014/main" xmlns="" val="98800318"/>
                    </a:ext>
                  </a:extLst>
                </a:gridCol>
              </a:tblGrid>
              <a:tr h="718458">
                <a:tc>
                  <a:txBody>
                    <a:bodyPr/>
                    <a:lstStyle/>
                    <a:p>
                      <a:pPr algn="ctr"/>
                      <a:r>
                        <a:rPr lang="en-IN" dirty="0">
                          <a:latin typeface="Times New Roman" panose="02020603050405020304" pitchFamily="18" charset="0"/>
                          <a:cs typeface="Times New Roman" panose="02020603050405020304" pitchFamily="18" charset="0"/>
                        </a:rPr>
                        <a:t>CO</a:t>
                      </a:r>
                    </a:p>
                  </a:txBody>
                  <a:tcPr/>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PO4</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PO6</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PO7</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PO8</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PO10</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PO11</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PO12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IN" sz="1800" dirty="0">
                          <a:latin typeface="Times New Roman" panose="02020603050405020304" pitchFamily="18" charset="0"/>
                          <a:cs typeface="Times New Roman" panose="02020603050405020304" pitchFamily="18" charset="0"/>
                        </a:rPr>
                        <a:t>PSO1</a:t>
                      </a:r>
                    </a:p>
                  </a:txBody>
                  <a:tcPr/>
                </a:tc>
                <a:tc>
                  <a:txBody>
                    <a:bodyPr/>
                    <a:lstStyle/>
                    <a:p>
                      <a:pPr algn="ctr"/>
                      <a:r>
                        <a:rPr lang="en-IN" sz="1800" dirty="0">
                          <a:latin typeface="Times New Roman" panose="02020603050405020304" pitchFamily="18" charset="0"/>
                          <a:cs typeface="Times New Roman" panose="02020603050405020304" pitchFamily="18" charset="0"/>
                        </a:rPr>
                        <a:t>PSO2</a:t>
                      </a:r>
                    </a:p>
                  </a:txBody>
                  <a:tcPr/>
                </a:tc>
                <a:tc>
                  <a:txBody>
                    <a:bodyPr/>
                    <a:lstStyle/>
                    <a:p>
                      <a:pPr algn="ctr"/>
                      <a:r>
                        <a:rPr lang="en-IN" sz="1800" dirty="0">
                          <a:latin typeface="Times New Roman" panose="02020603050405020304" pitchFamily="18" charset="0"/>
                          <a:cs typeface="Times New Roman" panose="02020603050405020304" pitchFamily="18" charset="0"/>
                        </a:rPr>
                        <a:t>PSO3</a:t>
                      </a:r>
                    </a:p>
                  </a:txBody>
                  <a:tcPr/>
                </a:tc>
                <a:extLst>
                  <a:ext uri="{0D108BD9-81ED-4DB2-BD59-A6C34878D82A}">
                    <a16:rowId xmlns:a16="http://schemas.microsoft.com/office/drawing/2014/main" xmlns="" val="1722387804"/>
                  </a:ext>
                </a:extLst>
              </a:tr>
              <a:tr h="718458">
                <a:tc>
                  <a:txBody>
                    <a:bodyPr/>
                    <a:lstStyle/>
                    <a:p>
                      <a:r>
                        <a:rPr lang="en-IN" b="1" dirty="0">
                          <a:latin typeface="Times New Roman" panose="02020603050405020304" pitchFamily="18" charset="0"/>
                          <a:cs typeface="Times New Roman" panose="02020603050405020304" pitchFamily="18" charset="0"/>
                        </a:rPr>
                        <a:t>CO1</a:t>
                      </a:r>
                    </a:p>
                  </a:txBody>
                  <a:tcPr/>
                </a:tc>
                <a:tc>
                  <a:txBody>
                    <a:bodyPr/>
                    <a:lstStyle/>
                    <a:p>
                      <a:pPr algn="ctr"/>
                      <a:r>
                        <a:rPr lang="en-IN" b="1" dirty="0">
                          <a:latin typeface="Times New Roman" panose="02020603050405020304" pitchFamily="18" charset="0"/>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1"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1655966544"/>
                  </a:ext>
                </a:extLst>
              </a:tr>
              <a:tr h="718458">
                <a:tc>
                  <a:txBody>
                    <a:bodyPr/>
                    <a:lstStyle/>
                    <a:p>
                      <a:r>
                        <a:rPr lang="en-IN" dirty="0">
                          <a:latin typeface="Times New Roman" panose="02020603050405020304" pitchFamily="18" charset="0"/>
                          <a:cs typeface="Times New Roman" panose="02020603050405020304" pitchFamily="18" charset="0"/>
                        </a:rPr>
                        <a:t>CO2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580436057"/>
                  </a:ext>
                </a:extLst>
              </a:tr>
              <a:tr h="718458">
                <a:tc>
                  <a:txBody>
                    <a:bodyPr/>
                    <a:lstStyle/>
                    <a:p>
                      <a:r>
                        <a:rPr lang="en-IN" b="0" dirty="0">
                          <a:latin typeface="Times New Roman" panose="02020603050405020304" pitchFamily="18" charset="0"/>
                          <a:cs typeface="Times New Roman" panose="02020603050405020304" pitchFamily="18" charset="0"/>
                        </a:rPr>
                        <a:t>CO3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b="0"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322738777"/>
                  </a:ext>
                </a:extLst>
              </a:tr>
              <a:tr h="718458">
                <a:tc>
                  <a:txBody>
                    <a:bodyPr/>
                    <a:lstStyle/>
                    <a:p>
                      <a:r>
                        <a:rPr lang="en-IN" dirty="0">
                          <a:latin typeface="Times New Roman" panose="02020603050405020304" pitchFamily="18" charset="0"/>
                          <a:cs typeface="Times New Roman" panose="02020603050405020304" pitchFamily="18" charset="0"/>
                        </a:rPr>
                        <a:t>CO4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108231131"/>
                  </a:ext>
                </a:extLst>
              </a:tr>
              <a:tr h="718458">
                <a:tc>
                  <a:txBody>
                    <a:bodyPr/>
                    <a:lstStyle/>
                    <a:p>
                      <a:r>
                        <a:rPr lang="en-IN" dirty="0">
                          <a:latin typeface="Times New Roman" panose="02020603050405020304" pitchFamily="18" charset="0"/>
                          <a:cs typeface="Times New Roman" panose="02020603050405020304" pitchFamily="18" charset="0"/>
                        </a:rPr>
                        <a:t>CO5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303682435"/>
                  </a:ext>
                </a:extLst>
              </a:tr>
              <a:tr h="718458">
                <a:tc>
                  <a:txBody>
                    <a:bodyPr/>
                    <a:lstStyle/>
                    <a:p>
                      <a:r>
                        <a:rPr lang="en-IN" dirty="0">
                          <a:latin typeface="Times New Roman" panose="02020603050405020304" pitchFamily="18" charset="0"/>
                          <a:cs typeface="Times New Roman" panose="02020603050405020304" pitchFamily="18" charset="0"/>
                        </a:rPr>
                        <a:t>Avg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xmlns="" val="2831735392"/>
                  </a:ext>
                </a:extLst>
              </a:tr>
            </a:tbl>
          </a:graphicData>
        </a:graphic>
      </p:graphicFrame>
      <p:sp>
        <p:nvSpPr>
          <p:cNvPr id="12" name="Rectangle 11">
            <a:extLst>
              <a:ext uri="{FF2B5EF4-FFF2-40B4-BE49-F238E27FC236}">
                <a16:creationId xmlns:a16="http://schemas.microsoft.com/office/drawing/2014/main" xmlns="" id="{7405178E-98F6-4EDA-A26F-A7E9E7483D45}"/>
              </a:ext>
            </a:extLst>
          </p:cNvPr>
          <p:cNvSpPr/>
          <p:nvPr/>
        </p:nvSpPr>
        <p:spPr>
          <a:xfrm>
            <a:off x="1828800" y="5991224"/>
            <a:ext cx="5715000"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*3= High 	*2= Medium              *1=Low</a:t>
            </a:r>
          </a:p>
        </p:txBody>
      </p:sp>
    </p:spTree>
    <p:extLst>
      <p:ext uri="{BB962C8B-B14F-4D97-AF65-F5344CB8AC3E}">
        <p14:creationId xmlns:p14="http://schemas.microsoft.com/office/powerpoint/2010/main" xmlns="" val="3327486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D36D8-660E-4088-890E-9E0867C27422}"/>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Educational Objectives</a:t>
            </a:r>
            <a:endParaRPr lang="en-US" sz="3200" b="1" dirty="0">
              <a:latin typeface="Times New Roman" pitchFamily="18" charset="0"/>
              <a:cs typeface="Times New Roman" pitchFamily="18" charset="0"/>
            </a:endParaRPr>
          </a:p>
        </p:txBody>
      </p:sp>
      <p:pic>
        <p:nvPicPr>
          <p:cNvPr id="29699" name="Picture 2">
            <a:extLst>
              <a:ext uri="{FF2B5EF4-FFF2-40B4-BE49-F238E27FC236}">
                <a16:creationId xmlns:a16="http://schemas.microsoft.com/office/drawing/2014/main" xmlns="" id="{C6AE5669-BAC1-442C-AD5C-3D7F0DBE729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00" name="Rectangle 3">
            <a:extLst>
              <a:ext uri="{FF2B5EF4-FFF2-40B4-BE49-F238E27FC236}">
                <a16:creationId xmlns:a16="http://schemas.microsoft.com/office/drawing/2014/main" xmlns="" id="{7C7EF55B-2601-418E-91A2-D34FA78AB794}"/>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1313" marR="0" lvl="0" indent="-341313"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Program Educational Objectives (PEOs) </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9701" name="Rectangle 10">
            <a:extLst>
              <a:ext uri="{FF2B5EF4-FFF2-40B4-BE49-F238E27FC236}">
                <a16:creationId xmlns:a16="http://schemas.microsoft.com/office/drawing/2014/main" xmlns="" id="{AF209972-4EBD-4769-98B0-CF7A8BAFD4AA}"/>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PEO1:</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have an excellent scientific and engineering breadth so as to comprehend, analyze, design and solve real-life problems using state-of-the-art technology.</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PEO2:</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lead a successful career in industries or to pursue higher studies or to understand entrepreneurial endeavours.</a:t>
            </a:r>
          </a:p>
          <a:p>
            <a:pPr marL="800100" marR="0" lvl="0" indent="-800100" algn="just" defTabSz="914400" rtl="0" eaLnBrk="1" fontAlgn="base" latinLnBrk="0" hangingPunct="1">
              <a:lnSpc>
                <a:spcPct val="115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800100" marR="0" lvl="0" indent="-800100" algn="just" defTabSz="914400" rtl="0" eaLnBrk="1" fontAlgn="base" latinLnBrk="0" hangingPunct="1">
              <a:lnSpc>
                <a:spcPct val="115000"/>
              </a:lnSpc>
              <a:spcBef>
                <a:spcPct val="0"/>
              </a:spcBef>
              <a:spcAft>
                <a:spcPct val="0"/>
              </a:spcAft>
              <a:buClrTx/>
              <a:buSzTx/>
              <a:buFontTx/>
              <a:buNone/>
              <a:tabLst/>
              <a:defRPr/>
            </a:pPr>
            <a:r>
              <a:rPr kumimoji="0" lang="en-US"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PEO3:</a:t>
            </a: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To effectively bridge the gap between industry and academics through effective communication skill, professional attitude and a desire to learn.</a:t>
            </a:r>
          </a:p>
        </p:txBody>
      </p:sp>
      <p:sp>
        <p:nvSpPr>
          <p:cNvPr id="3" name="Footer Placeholder 2">
            <a:extLst>
              <a:ext uri="{FF2B5EF4-FFF2-40B4-BE49-F238E27FC236}">
                <a16:creationId xmlns:a16="http://schemas.microsoft.com/office/drawing/2014/main" xmlns="" id="{A0253DE9-2655-4201-A4D3-C7A087A0808E}"/>
              </a:ext>
            </a:extLst>
          </p:cNvPr>
          <p:cNvSpPr>
            <a:spLocks noGrp="1"/>
          </p:cNvSpPr>
          <p:nvPr>
            <p:ph type="ftr" sz="quarter" idx="11"/>
          </p:nvPr>
        </p:nvSpPr>
        <p:spPr>
          <a:xfrm>
            <a:off x="2057400" y="6356350"/>
            <a:ext cx="6096000" cy="365125"/>
          </a:xfrm>
        </p:spPr>
        <p:txBody>
          <a:bodyPr/>
          <a:lstStyle/>
          <a:p>
            <a:pPr lvl="0">
              <a:spcBef>
                <a:spcPct val="20000"/>
              </a:spcBef>
              <a:defRPr/>
            </a:pPr>
            <a:r>
              <a:rPr lang="en-US" smtClean="0"/>
              <a:t>Mr. Arun Bhati            ESSENCE OF INDIAN TRADITIONAL  (ANC-602)              Module II</a:t>
            </a:r>
            <a:endParaRPr lang="en-US" dirty="0"/>
          </a:p>
        </p:txBody>
      </p:sp>
      <p:sp>
        <p:nvSpPr>
          <p:cNvPr id="29703" name="Slide Number Placeholder 3">
            <a:extLst>
              <a:ext uri="{FF2B5EF4-FFF2-40B4-BE49-F238E27FC236}">
                <a16:creationId xmlns:a16="http://schemas.microsoft.com/office/drawing/2014/main" xmlns="" id="{D58D3BA9-5384-44FE-B89D-6C1BE02E666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C3586-C62E-4C9E-9A60-D8E05A0C5B0E}"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A1A721D-3784-4FC3-91D5-5CA76E0E7A9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B5766E-0E30-4F89-9D81-7FAF39E6F09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133808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34E021-78D9-4498-8E0C-A52179D1A073}"/>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Result Analysis</a:t>
            </a:r>
          </a:p>
        </p:txBody>
      </p:sp>
      <p:pic>
        <p:nvPicPr>
          <p:cNvPr id="31747" name="Picture 2">
            <a:extLst>
              <a:ext uri="{FF2B5EF4-FFF2-40B4-BE49-F238E27FC236}">
                <a16:creationId xmlns:a16="http://schemas.microsoft.com/office/drawing/2014/main" xmlns="" id="{B4558BC3-6DC2-4BF6-AEEA-E7E5F7958EA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A5C6F778-4A0D-49AA-B9CD-ED4A7A4F85F8}"/>
              </a:ext>
            </a:extLst>
          </p:cNvPr>
          <p:cNvSpPr>
            <a:spLocks noGrp="1"/>
          </p:cNvSpPr>
          <p:nvPr>
            <p:ph type="ftr" sz="quarter" idx="11"/>
          </p:nvPr>
        </p:nvSpPr>
        <p:spPr>
          <a:xfrm>
            <a:off x="1828800" y="6356350"/>
            <a:ext cx="6248400" cy="365125"/>
          </a:xfrm>
        </p:spPr>
        <p:txBody>
          <a:bodyPr/>
          <a:lstStyle/>
          <a:p>
            <a:pPr lvl="0">
              <a:spcBef>
                <a:spcPct val="20000"/>
              </a:spcBef>
              <a:defRPr/>
            </a:pPr>
            <a:r>
              <a:rPr lang="en-US" smtClean="0"/>
              <a:t>Mr. Arun Bhati            ESSENCE OF INDIAN TRADITIONAL  (ANC-602)              Module II</a:t>
            </a:r>
            <a:endParaRPr lang="en-US" dirty="0"/>
          </a:p>
        </p:txBody>
      </p:sp>
      <p:sp>
        <p:nvSpPr>
          <p:cNvPr id="31749" name="Slide Number Placeholder 3">
            <a:extLst>
              <a:ext uri="{FF2B5EF4-FFF2-40B4-BE49-F238E27FC236}">
                <a16:creationId xmlns:a16="http://schemas.microsoft.com/office/drawing/2014/main" xmlns="" id="{6932427C-7BE7-4380-BED9-6565233D4AF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90357A-9D99-4C58-933C-D8E02DE1A8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F7A4B2C1-B5BC-4D52-A0FE-725F5B5DFDA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D2C3D5-2C0F-40AB-9E7C-BFC5F8E5D918}"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1751" name="Picture 6">
            <a:extLst>
              <a:ext uri="{FF2B5EF4-FFF2-40B4-BE49-F238E27FC236}">
                <a16:creationId xmlns:a16="http://schemas.microsoft.com/office/drawing/2014/main" xmlns="" id="{4A4C2398-D53C-492F-8014-9B17D71238E8}"/>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33600" y="849312"/>
            <a:ext cx="4511675"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8" name="Table 5">
            <a:extLst>
              <a:ext uri="{FF2B5EF4-FFF2-40B4-BE49-F238E27FC236}">
                <a16:creationId xmlns:a16="http://schemas.microsoft.com/office/drawing/2014/main" xmlns="" id="{5B7D20CC-7453-4B44-AA47-FD8A1E676BED}"/>
              </a:ext>
            </a:extLst>
          </p:cNvPr>
          <p:cNvGraphicFramePr>
            <a:graphicFrameLocks noGrp="1"/>
          </p:cNvGraphicFramePr>
          <p:nvPr>
            <p:extLst/>
          </p:nvPr>
        </p:nvGraphicFramePr>
        <p:xfrm>
          <a:off x="1219200" y="4592638"/>
          <a:ext cx="6858000" cy="155575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xmlns="" val="20000"/>
                    </a:ext>
                  </a:extLst>
                </a:gridCol>
                <a:gridCol w="9144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1143000">
                  <a:extLst>
                    <a:ext uri="{9D8B030D-6E8A-4147-A177-3AD203B41FA5}">
                      <a16:colId xmlns:a16="http://schemas.microsoft.com/office/drawing/2014/main" xmlns="" val="20005"/>
                    </a:ext>
                  </a:extLst>
                </a:gridCol>
              </a:tblGrid>
              <a:tr h="640597">
                <a:tc>
                  <a:txBody>
                    <a:bodyPr/>
                    <a:lstStyle/>
                    <a:p>
                      <a:r>
                        <a:rPr lang="en-IN" sz="1800" dirty="0"/>
                        <a:t>Faculty Name</a:t>
                      </a:r>
                    </a:p>
                  </a:txBody>
                  <a:tcPr marT="45742" marB="45742"/>
                </a:tc>
                <a:tc>
                  <a:txBody>
                    <a:bodyPr/>
                    <a:lstStyle/>
                    <a:p>
                      <a:r>
                        <a:rPr lang="en-IN" sz="1800" dirty="0"/>
                        <a:t>Subject Code</a:t>
                      </a:r>
                    </a:p>
                  </a:txBody>
                  <a:tcPr marT="45742" marB="45742"/>
                </a:tc>
                <a:tc>
                  <a:txBody>
                    <a:bodyPr/>
                    <a:lstStyle/>
                    <a:p>
                      <a:r>
                        <a:rPr lang="en-US" sz="1800" dirty="0"/>
                        <a:t>Section A </a:t>
                      </a:r>
                      <a:endParaRPr lang="en-IN" sz="1800" dirty="0"/>
                    </a:p>
                  </a:txBody>
                  <a:tcPr marT="45742" marB="45742"/>
                </a:tc>
                <a:tc>
                  <a:txBody>
                    <a:bodyPr/>
                    <a:lstStyle/>
                    <a:p>
                      <a:r>
                        <a:rPr lang="en-US" sz="1800" dirty="0"/>
                        <a:t>Section B</a:t>
                      </a:r>
                      <a:endParaRPr lang="en-IN" sz="1800" dirty="0"/>
                    </a:p>
                  </a:txBody>
                  <a:tcPr marT="45742" marB="45742"/>
                </a:tc>
                <a:tc>
                  <a:txBody>
                    <a:bodyPr/>
                    <a:lstStyle/>
                    <a:p>
                      <a:r>
                        <a:rPr lang="en-US" sz="1800" dirty="0"/>
                        <a:t>Section C</a:t>
                      </a:r>
                      <a:endParaRPr lang="en-IN" sz="1800" dirty="0"/>
                    </a:p>
                  </a:txBody>
                  <a:tcPr marT="45742" marB="45742"/>
                </a:tc>
                <a:tc>
                  <a:txBody>
                    <a:bodyPr/>
                    <a:lstStyle/>
                    <a:p>
                      <a:r>
                        <a:rPr lang="en-US" sz="1800" dirty="0"/>
                        <a:t>Section D</a:t>
                      </a:r>
                      <a:endParaRPr lang="en-IN" sz="1800" dirty="0"/>
                    </a:p>
                  </a:txBody>
                  <a:tcPr marT="45742" marB="45742"/>
                </a:tc>
                <a:extLst>
                  <a:ext uri="{0D108BD9-81ED-4DB2-BD59-A6C34878D82A}">
                    <a16:rowId xmlns:a16="http://schemas.microsoft.com/office/drawing/2014/main" xmlns="" val="10000"/>
                  </a:ext>
                </a:extLst>
              </a:tr>
              <a:tr h="915153">
                <a:tc>
                  <a:txBody>
                    <a:bodyPr/>
                    <a:lstStyle/>
                    <a:p>
                      <a:r>
                        <a:rPr lang="en-US" sz="1800" dirty="0"/>
                        <a:t>Mr. Anshu Kumar</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KNC 602</a:t>
                      </a:r>
                    </a:p>
                    <a:p>
                      <a:endParaRPr lang="en-IN" sz="1800" dirty="0"/>
                    </a:p>
                  </a:txBody>
                  <a:tcPr marT="45742" marB="45742"/>
                </a:tc>
                <a:tc>
                  <a:txBody>
                    <a:bodyPr/>
                    <a:lstStyle/>
                    <a:p>
                      <a:r>
                        <a:rPr lang="en-US" sz="1800" dirty="0"/>
                        <a:t>100 %</a:t>
                      </a:r>
                      <a:endParaRPr lang="en-IN" sz="1800" dirty="0"/>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100 %</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txBody>
                  <a:tcPr marT="45742" marB="45742"/>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035626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7924800" y="6356351"/>
            <a:ext cx="762000" cy="36512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C0151C-FA15-44EF-84FF-E005C38BF19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xmlns="" id="{C637548D-D6BD-44B0-AC58-CFC4681BD713}"/>
              </a:ext>
            </a:extLst>
          </p:cNvPr>
          <p:cNvPicPr>
            <a:picLocks noChangeAspect="1"/>
          </p:cNvPicPr>
          <p:nvPr/>
        </p:nvPicPr>
        <p:blipFill>
          <a:blip r:embed="rId4"/>
          <a:stretch>
            <a:fillRect/>
          </a:stretch>
        </p:blipFill>
        <p:spPr>
          <a:xfrm>
            <a:off x="0" y="750876"/>
            <a:ext cx="9144000" cy="53562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C2404-1C2D-438E-9901-C64F597E0AE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Question Paper Template (Cont……)</a:t>
            </a:r>
          </a:p>
        </p:txBody>
      </p:sp>
      <p:pic>
        <p:nvPicPr>
          <p:cNvPr id="33795" name="Picture 2">
            <a:extLst>
              <a:ext uri="{FF2B5EF4-FFF2-40B4-BE49-F238E27FC236}">
                <a16:creationId xmlns:a16="http://schemas.microsoft.com/office/drawing/2014/main" xmlns="" id="{96257923-EB45-467A-90C3-76CC5BF5BBA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1C5CF59B-8D11-41BF-B83F-87AA845278D2}"/>
              </a:ext>
            </a:extLst>
          </p:cNvPr>
          <p:cNvSpPr>
            <a:spLocks noGrp="1"/>
          </p:cNvSpPr>
          <p:nvPr>
            <p:ph type="ftr" sz="quarter" idx="11"/>
          </p:nvPr>
        </p:nvSpPr>
        <p:spPr>
          <a:xfrm>
            <a:off x="1828800" y="6356349"/>
            <a:ext cx="60960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3798" name="Slide Number Placeholder 3">
            <a:extLst>
              <a:ext uri="{FF2B5EF4-FFF2-40B4-BE49-F238E27FC236}">
                <a16:creationId xmlns:a16="http://schemas.microsoft.com/office/drawing/2014/main" xmlns="" id="{A5DDDD1E-F9E2-4160-B301-5F010456684E}"/>
              </a:ext>
            </a:extLst>
          </p:cNvPr>
          <p:cNvSpPr>
            <a:spLocks noGrp="1" noChangeArrowheads="1"/>
          </p:cNvSpPr>
          <p:nvPr>
            <p:ph type="sldNum" sz="quarter" idx="12"/>
          </p:nvPr>
        </p:nvSpPr>
        <p:spPr bwMode="auto">
          <a:xfrm>
            <a:off x="8229600" y="6356351"/>
            <a:ext cx="457200" cy="2730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7362F-ADA8-4B45-A335-A204D5EA34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DB67B937-EC8C-440D-A513-B244DD63A2B4}"/>
              </a:ext>
            </a:extLst>
          </p:cNvPr>
          <p:cNvSpPr>
            <a:spLocks noGrp="1"/>
          </p:cNvSpPr>
          <p:nvPr>
            <p:ph type="dt" sz="quarter" idx="10"/>
          </p:nvPr>
        </p:nvSpPr>
        <p:spPr>
          <a:xfrm>
            <a:off x="441960" y="6356350"/>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F047429-1521-4A6D-92D0-BC9087FC743C}"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xmlns="" id="{001A4044-D757-4B00-ABA0-92A58D700BB1}"/>
              </a:ext>
            </a:extLst>
          </p:cNvPr>
          <p:cNvPicPr>
            <a:picLocks noChangeAspect="1"/>
          </p:cNvPicPr>
          <p:nvPr/>
        </p:nvPicPr>
        <p:blipFill>
          <a:blip r:embed="rId4"/>
          <a:stretch>
            <a:fillRect/>
          </a:stretch>
        </p:blipFill>
        <p:spPr>
          <a:xfrm>
            <a:off x="304800" y="762000"/>
            <a:ext cx="8458200" cy="5594349"/>
          </a:xfrm>
          <a:prstGeom prst="rect">
            <a:avLst/>
          </a:prstGeom>
        </p:spPr>
      </p:pic>
    </p:spTree>
    <p:extLst>
      <p:ext uri="{BB962C8B-B14F-4D97-AF65-F5344CB8AC3E}">
        <p14:creationId xmlns:p14="http://schemas.microsoft.com/office/powerpoint/2010/main" xmlns="" val="2198685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7545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a:t>
            </a:r>
          </a:p>
          <a:p>
            <a:pPr algn="just">
              <a:lnSpc>
                <a:spcPct val="150000"/>
              </a:lnSpc>
            </a:pPr>
            <a:r>
              <a:rPr lang="en-US" sz="2200" dirty="0">
                <a:latin typeface="Times New Roman" panose="02020603050405020304" pitchFamily="18" charset="0"/>
                <a:cs typeface="Times New Roman" panose="02020603050405020304" pitchFamily="18" charset="0"/>
              </a:rPr>
              <a:t>Basic knowledge of manuscript and inscription.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96A83D55-74DC-4E20-9721-A8587224EA68}"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DF910-0009-4124-A1FB-64C1E84864D1}"/>
              </a:ext>
            </a:extLst>
          </p:cNvPr>
          <p:cNvSpPr>
            <a:spLocks noGrp="1"/>
          </p:cNvSpPr>
          <p:nvPr>
            <p:ph type="ctrTitle"/>
          </p:nvPr>
        </p:nvSpPr>
        <p:spPr>
          <a:xfrm>
            <a:off x="0" y="46038"/>
            <a:ext cx="9144000" cy="16303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Brief Introduction about the subject with Video</a:t>
            </a:r>
          </a:p>
        </p:txBody>
      </p:sp>
      <p:pic>
        <p:nvPicPr>
          <p:cNvPr id="41987" name="Picture 2">
            <a:extLst>
              <a:ext uri="{FF2B5EF4-FFF2-40B4-BE49-F238E27FC236}">
                <a16:creationId xmlns:a16="http://schemas.microsoft.com/office/drawing/2014/main" xmlns="" id="{48170D6C-0050-4CD1-A991-335C4062879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88" name="Rectangle 10">
            <a:extLst>
              <a:ext uri="{FF2B5EF4-FFF2-40B4-BE49-F238E27FC236}">
                <a16:creationId xmlns:a16="http://schemas.microsoft.com/office/drawing/2014/main" xmlns="" id="{230C2FD3-F89F-4804-94A3-AA9F51D5F4F7}"/>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1989" name="Text Box 3">
            <a:extLst>
              <a:ext uri="{FF2B5EF4-FFF2-40B4-BE49-F238E27FC236}">
                <a16:creationId xmlns:a16="http://schemas.microsoft.com/office/drawing/2014/main" xmlns="" id="{CA9A71F3-30DF-4CC2-9A99-7991CDBE73F0}"/>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0" name="Text Box 2">
            <a:extLst>
              <a:ext uri="{FF2B5EF4-FFF2-40B4-BE49-F238E27FC236}">
                <a16:creationId xmlns:a16="http://schemas.microsoft.com/office/drawing/2014/main" xmlns="" id="{8EEE266E-450A-4BED-B1D0-0223C872722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41991" name="Content Placeholder 2">
            <a:extLst>
              <a:ext uri="{FF2B5EF4-FFF2-40B4-BE49-F238E27FC236}">
                <a16:creationId xmlns:a16="http://schemas.microsoft.com/office/drawing/2014/main" xmlns="" id="{ABC15D51-91CF-4676-9F07-CFE0B5303BBC}"/>
              </a:ext>
            </a:extLst>
          </p:cNvPr>
          <p:cNvSpPr txBox="1">
            <a:spLocks/>
          </p:cNvSpPr>
          <p:nvPr/>
        </p:nvSpPr>
        <p:spPr bwMode="auto">
          <a:xfrm>
            <a:off x="301625" y="1676400"/>
            <a:ext cx="8689975"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course aims at imparting basic principles of thought process, reasoning and inference &amp; to identify the roots and details of some of the contemporary issues faced by our nation and try to locate possible solutions to these challenges by digging deep into our past. To enable the students to understand the importance of our surroundings and encourage the students to contribute towards sustainable development. To sensitize students towards issues related to ‘Indian’ culture, tradition and its composite character. </a:t>
            </a: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4"/>
              </a:rPr>
              <a:t>https://www.youtube.com/watch?v=jgQlf3DM_GU&amp;t=625s</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50000"/>
              </a:lnSpc>
              <a:spcBef>
                <a:spcPct val="20000"/>
              </a:spcBef>
              <a:spcAft>
                <a:spcPct val="0"/>
              </a:spcAft>
              <a:buClrTx/>
              <a:buSzTx/>
              <a:buFont typeface="Arial" panose="020B0604020202020204" pitchFamily="34" charset="0"/>
              <a:buChar char="•"/>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Footer Placeholder 2">
            <a:extLst>
              <a:ext uri="{FF2B5EF4-FFF2-40B4-BE49-F238E27FC236}">
                <a16:creationId xmlns:a16="http://schemas.microsoft.com/office/drawing/2014/main" xmlns="" id="{0BAD668A-5D8F-4B86-B48B-C5A1358909A5}"/>
              </a:ext>
            </a:extLst>
          </p:cNvPr>
          <p:cNvSpPr>
            <a:spLocks noGrp="1"/>
          </p:cNvSpPr>
          <p:nvPr>
            <p:ph type="ftr" sz="quarter" idx="11"/>
          </p:nvPr>
        </p:nvSpPr>
        <p:spPr>
          <a:xfrm>
            <a:off x="1828800" y="6311106"/>
            <a:ext cx="6172200" cy="455612"/>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1993" name="Slide Number Placeholder 3">
            <a:extLst>
              <a:ext uri="{FF2B5EF4-FFF2-40B4-BE49-F238E27FC236}">
                <a16:creationId xmlns:a16="http://schemas.microsoft.com/office/drawing/2014/main" xmlns="" id="{A326C058-4944-45CB-B261-2FA2F3BAC4D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228BEB2-4E08-43E2-92EE-57D20BD6839A}"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90A2030F-2367-48B0-AEC1-F6DACA262A3A}"/>
              </a:ext>
            </a:extLst>
          </p:cNvPr>
          <p:cNvSpPr>
            <a:spLocks noGrp="1"/>
          </p:cNvSpPr>
          <p:nvPr>
            <p:ph type="dt" sz="quarter" idx="10"/>
          </p:nvPr>
        </p:nvSpPr>
        <p:spPr>
          <a:xfrm>
            <a:off x="457200" y="6356351"/>
            <a:ext cx="1676400" cy="2730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7CA5F4-6EEC-4270-95A8-58351D65D451}"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40608BBE-86B7-4C3B-BB7D-AE31969DB666}"/>
              </a:ext>
            </a:extLst>
          </p:cNvPr>
          <p:cNvSpPr>
            <a:spLocks noGrp="1"/>
          </p:cNvSpPr>
          <p:nvPr>
            <p:ph type="ftr" sz="quarter" idx="11"/>
          </p:nvPr>
        </p:nvSpPr>
        <p:spPr>
          <a:xfrm>
            <a:off x="1767840" y="6356350"/>
            <a:ext cx="6400800" cy="365125"/>
          </a:xfrm>
        </p:spPr>
        <p:txBody>
          <a:bodyPr/>
          <a:lstStyle/>
          <a:p>
            <a:pPr marL="0" marR="0" lvl="0" indent="0" algn="ctr" defTabSz="914400" rtl="0" eaLnBrk="1" fontAlgn="auto" latinLnBrk="0" hangingPunct="1">
              <a:lnSpc>
                <a:spcPct val="100000"/>
              </a:lnSpc>
              <a:spcBef>
                <a:spcPct val="2000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 Arun Bhati            ESSENCE OF INDIAN TRADITIONAL  (ANC-602)              Module II</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10243" name="Slide Number Placeholder 4">
            <a:extLst>
              <a:ext uri="{FF2B5EF4-FFF2-40B4-BE49-F238E27FC236}">
                <a16:creationId xmlns="" xmlns:a16="http://schemas.microsoft.com/office/drawing/2014/main" id="{FB373204-3280-4B05-9C61-84065483F7CB}"/>
              </a:ext>
            </a:extLst>
          </p:cNvPr>
          <p:cNvSpPr>
            <a:spLocks noGrp="1" noChangeArrowheads="1"/>
          </p:cNvSpPr>
          <p:nvPr>
            <p:ph type="sldNum" sz="quarter" idx="12"/>
          </p:nvPr>
        </p:nvSpPr>
        <p:spPr bwMode="auto">
          <a:xfrm>
            <a:off x="8153400" y="6356350"/>
            <a:ext cx="5334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6D0124-D5D6-4AC5-898D-E6A2C2EB4134}"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 xmlns:a16="http://schemas.microsoft.com/office/drawing/2014/main" id="{71AFDFC3-B4B3-4DF8-817D-CE4888F3195D}"/>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039F013-5802-4732-8846-DD23C6C8258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0" name="Title 1">
            <a:extLst>
              <a:ext uri="{FF2B5EF4-FFF2-40B4-BE49-F238E27FC236}">
                <a16:creationId xmlns="" xmlns:a16="http://schemas.microsoft.com/office/drawing/2014/main" id="{94581FAA-E80D-43CB-ABBF-B1E4AEA4F19D}"/>
              </a:ext>
            </a:extLst>
          </p:cNvPr>
          <p:cNvSpPr>
            <a:spLocks noGrp="1"/>
          </p:cNvSpPr>
          <p:nvPr>
            <p:ph type="ctrTitle"/>
          </p:nvPr>
        </p:nvSpPr>
        <p:spPr>
          <a:xfrm>
            <a:off x="1358900" y="-11113"/>
            <a:ext cx="7772400" cy="690563"/>
          </a:xfrm>
        </p:spPr>
        <p:style>
          <a:lnRef idx="1">
            <a:schemeClr val="accent5"/>
          </a:lnRef>
          <a:fillRef idx="2">
            <a:schemeClr val="accent5"/>
          </a:fillRef>
          <a:effectRef idx="1">
            <a:schemeClr val="accent5"/>
          </a:effectRef>
          <a:fontRef idx="minor">
            <a:schemeClr val="dk1"/>
          </a:fontRef>
        </p:style>
        <p:txBody>
          <a:bodyPr>
            <a:noAutofit/>
          </a:bodyPr>
          <a:lstStyle/>
          <a:p>
            <a:pPr>
              <a:defRPr/>
            </a:pPr>
            <a:r>
              <a:rPr lang="en-US" sz="2400" dirty="0"/>
              <a:t>Noida Institute of Engineering and Technology, Greater Noida</a:t>
            </a:r>
          </a:p>
        </p:txBody>
      </p:sp>
      <p:pic>
        <p:nvPicPr>
          <p:cNvPr id="10246" name="Picture 10">
            <a:extLst>
              <a:ext uri="{FF2B5EF4-FFF2-40B4-BE49-F238E27FC236}">
                <a16:creationId xmlns="" xmlns:a16="http://schemas.microsoft.com/office/drawing/2014/main" id="{B29E2633-F09C-4337-947A-24DDF774DD9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30163"/>
            <a:ext cx="1358900" cy="696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Content Placeholder 2">
            <a:extLst>
              <a:ext uri="{FF2B5EF4-FFF2-40B4-BE49-F238E27FC236}">
                <a16:creationId xmlns="" xmlns:a16="http://schemas.microsoft.com/office/drawing/2014/main" id="{E4FD4D7C-BD3E-408A-A540-465C0DB6F66C}"/>
              </a:ext>
            </a:extLst>
          </p:cNvPr>
          <p:cNvSpPr txBox="1">
            <a:spLocks noChangeArrowheads="1"/>
          </p:cNvSpPr>
          <p:nvPr/>
        </p:nvSpPr>
        <p:spPr bwMode="auto">
          <a:xfrm>
            <a:off x="449263" y="3232150"/>
            <a:ext cx="82296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Mr.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Arun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err="1" smtClean="0">
                <a:ln>
                  <a:noFill/>
                </a:ln>
                <a:solidFill>
                  <a:prstClr val="black"/>
                </a:solidFill>
                <a:effectLst/>
                <a:uLnTx/>
                <a:uFillTx/>
                <a:latin typeface="Times New Roman" panose="02020603050405020304" pitchFamily="18" charset="0"/>
                <a:ea typeface="+mn-ea"/>
                <a:cs typeface="Times New Roman" panose="02020603050405020304" pitchFamily="18" charset="0"/>
              </a:rPr>
              <a:t>Bhati</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US" sz="2000" dirty="0" smtClean="0">
                <a:solidFill>
                  <a:prstClr val="black"/>
                </a:solidFill>
                <a:latin typeface="Times New Roman" panose="02020603050405020304" pitchFamily="18" charset="0"/>
                <a:cs typeface="Times New Roman" panose="02020603050405020304" pitchFamily="18" charset="0"/>
              </a:rPr>
              <a:t>completed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Post Graduation</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(PGDM) with International Business specialization</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(AICTE)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2011. He also completed M Com in International Business Specialization. Along with this</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he has presented various papers in national and international conferences / Seminars. He also has applied for Patent on a Management Process.</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present he is working as an Assistant Professor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MBA,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Department, NIET Greater Noida.</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has around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11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years of experience, in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Industry as well as in academic Area whereas he had taught various Graduate</a:t>
            </a:r>
            <a:r>
              <a:rPr kumimoji="0" lang="en-US" altLang="en-US" sz="2000" b="0" i="0" u="none" strike="noStrike" kern="1200" cap="none" spc="0" normalizeH="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 and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under </a:t>
            </a:r>
            <a:r>
              <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graduate students. His field of research </a:t>
            </a:r>
            <a:r>
              <a:rPr kumimoji="0" lang="en-US" alt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is International Business.</a:t>
            </a: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9" name="Picture 2" descr="PHOTO (1)"/>
          <p:cNvPicPr>
            <a:picLocks noChangeAspect="1" noChangeArrowheads="1"/>
          </p:cNvPicPr>
          <p:nvPr/>
        </p:nvPicPr>
        <p:blipFill>
          <a:blip r:embed="rId4"/>
          <a:srcRect/>
          <a:stretch>
            <a:fillRect/>
          </a:stretch>
        </p:blipFill>
        <p:spPr bwMode="auto">
          <a:xfrm>
            <a:off x="685800" y="910724"/>
            <a:ext cx="1981200" cy="2028992"/>
          </a:xfrm>
          <a:prstGeom prst="rect">
            <a:avLst/>
          </a:prstGeom>
          <a:noFill/>
          <a:ln w="6350">
            <a:solidFill>
              <a:srgbClr val="000000"/>
            </a:solid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3"/>
            <a:ext cx="8458200" cy="5355037"/>
          </a:xfrm>
        </p:spPr>
        <p:txBody>
          <a:bodyPr>
            <a:normAutofit lnSpcReduction="10000"/>
          </a:bodyPr>
          <a:lstStyle/>
          <a:p>
            <a:pPr algn="just">
              <a:lnSpc>
                <a:spcPct val="120000"/>
              </a:lnSpc>
            </a:pPr>
            <a:r>
              <a:rPr lang="en-US" sz="2200" dirty="0">
                <a:latin typeface="Times New Roman" panose="02020603050405020304" pitchFamily="18" charset="0"/>
                <a:cs typeface="Times New Roman" panose="02020603050405020304" pitchFamily="18" charset="0"/>
              </a:rPr>
              <a:t>Evolution of script and languages in India </a:t>
            </a:r>
          </a:p>
          <a:p>
            <a:pPr algn="just">
              <a:lnSpc>
                <a:spcPct val="120000"/>
              </a:lnSpc>
            </a:pPr>
            <a:r>
              <a:rPr lang="en-US" sz="2200" dirty="0">
                <a:latin typeface="Times New Roman" panose="02020603050405020304" pitchFamily="18" charset="0"/>
                <a:cs typeface="Times New Roman" panose="02020603050405020304" pitchFamily="18" charset="0"/>
              </a:rPr>
              <a:t>Harappan Script and Brahmi Script</a:t>
            </a:r>
          </a:p>
          <a:p>
            <a:pPr algn="just">
              <a:lnSpc>
                <a:spcPct val="120000"/>
              </a:lnSpc>
            </a:pPr>
            <a:r>
              <a:rPr lang="en-US" sz="2200" dirty="0">
                <a:latin typeface="Times New Roman" panose="02020603050405020304" pitchFamily="18" charset="0"/>
                <a:cs typeface="Times New Roman" panose="02020603050405020304" pitchFamily="18" charset="0"/>
              </a:rPr>
              <a:t>The Vedas, The Upanishads, </a:t>
            </a:r>
          </a:p>
          <a:p>
            <a:pPr algn="just">
              <a:lnSpc>
                <a:spcPct val="120000"/>
              </a:lnSpc>
            </a:pPr>
            <a:r>
              <a:rPr lang="en-US" sz="2200" dirty="0">
                <a:latin typeface="Times New Roman" panose="02020603050405020304" pitchFamily="18" charset="0"/>
                <a:cs typeface="Times New Roman" panose="02020603050405020304" pitchFamily="18" charset="0"/>
              </a:rPr>
              <a:t>The Ramayana &amp; the Mahabharata and Puranas, </a:t>
            </a:r>
          </a:p>
          <a:p>
            <a:pPr algn="just">
              <a:lnSpc>
                <a:spcPct val="120000"/>
              </a:lnSpc>
            </a:pPr>
            <a:r>
              <a:rPr lang="en-US" sz="2200" dirty="0">
                <a:latin typeface="Times New Roman" panose="02020603050405020304" pitchFamily="18" charset="0"/>
                <a:cs typeface="Times New Roman" panose="02020603050405020304" pitchFamily="18" charset="0"/>
              </a:rPr>
              <a:t>Buddhist And Jain Literature in Pali, Prakrit And Sanskrit,</a:t>
            </a:r>
          </a:p>
          <a:p>
            <a:pPr algn="just">
              <a:lnSpc>
                <a:spcPct val="120000"/>
              </a:lnSpc>
            </a:pPr>
            <a:r>
              <a:rPr lang="en-US" sz="2200" dirty="0">
                <a:latin typeface="Times New Roman" panose="02020603050405020304" pitchFamily="18" charset="0"/>
                <a:cs typeface="Times New Roman" panose="02020603050405020304" pitchFamily="18" charset="0"/>
              </a:rPr>
              <a:t>Kautilya’s Arthashastra</a:t>
            </a:r>
          </a:p>
          <a:p>
            <a:pPr algn="just">
              <a:lnSpc>
                <a:spcPct val="150000"/>
              </a:lnSpc>
            </a:pPr>
            <a:r>
              <a:rPr lang="en-US" sz="2200" dirty="0">
                <a:latin typeface="Times New Roman" panose="02020603050405020304" pitchFamily="18" charset="0"/>
                <a:cs typeface="Times New Roman" panose="02020603050405020304" pitchFamily="18" charset="0"/>
              </a:rPr>
              <a:t>Famous Sanskrit Authors, </a:t>
            </a:r>
          </a:p>
          <a:p>
            <a:pPr algn="just">
              <a:lnSpc>
                <a:spcPct val="150000"/>
              </a:lnSpc>
            </a:pPr>
            <a:r>
              <a:rPr lang="en-US" sz="2200" dirty="0">
                <a:latin typeface="Times New Roman" panose="02020603050405020304" pitchFamily="18" charset="0"/>
                <a:cs typeface="Times New Roman" panose="02020603050405020304" pitchFamily="18" charset="0"/>
              </a:rPr>
              <a:t>Telugu Literature, Kannada Literature,</a:t>
            </a:r>
          </a:p>
          <a:p>
            <a:pPr algn="just">
              <a:lnSpc>
                <a:spcPct val="150000"/>
              </a:lnSpc>
            </a:pPr>
            <a:r>
              <a:rPr lang="en-US" sz="2200" dirty="0">
                <a:latin typeface="Times New Roman" panose="02020603050405020304" pitchFamily="18" charset="0"/>
                <a:cs typeface="Times New Roman" panose="02020603050405020304" pitchFamily="18" charset="0"/>
              </a:rPr>
              <a:t>Malayalam Literature ,Sangama Literature </a:t>
            </a:r>
          </a:p>
          <a:p>
            <a:pPr algn="just">
              <a:lnSpc>
                <a:spcPct val="150000"/>
              </a:lnSpc>
            </a:pPr>
            <a:r>
              <a:rPr lang="en-US" sz="2200" dirty="0">
                <a:latin typeface="Times New Roman" panose="02020603050405020304" pitchFamily="18" charset="0"/>
                <a:cs typeface="Times New Roman" panose="02020603050405020304" pitchFamily="18" charset="0"/>
              </a:rPr>
              <a:t>Northern Indian Languages &amp; Literature, </a:t>
            </a:r>
          </a:p>
          <a:p>
            <a:pPr algn="just">
              <a:lnSpc>
                <a:spcPct val="150000"/>
              </a:lnSpc>
            </a:pPr>
            <a:r>
              <a:rPr lang="en-US" sz="2200" dirty="0">
                <a:latin typeface="Times New Roman" panose="02020603050405020304" pitchFamily="18" charset="0"/>
                <a:cs typeface="Times New Roman" panose="02020603050405020304" pitchFamily="18" charset="0"/>
              </a:rPr>
              <a:t>Persian And Urdu Literature &amp; </a:t>
            </a:r>
            <a:r>
              <a:rPr lang="en-IN" sz="2200" dirty="0">
                <a:latin typeface="Times New Roman" panose="02020603050405020304" pitchFamily="18" charset="0"/>
                <a:cs typeface="Times New Roman" panose="02020603050405020304" pitchFamily="18" charset="0"/>
              </a:rPr>
              <a:t>Hindi Literature </a:t>
            </a:r>
            <a:endParaRPr lang="en-US"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29AED3E1-5E37-4517-8F09-E4F81535BF31}" type="datetime1">
              <a:rPr lang="en-US" smtClean="0"/>
              <a:t>4/24/2023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Module 2 Content</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Mr. Arun Bhati            ESSENCE OF INDIAN TRADITIONAL  (ANC-602)              Module II</a:t>
            </a:r>
            <a:endParaRPr lang="en-US" dirty="0"/>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71711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93751"/>
            <a:ext cx="8458200" cy="5378450"/>
          </a:xfrm>
        </p:spPr>
        <p:txBody>
          <a:bodyPr>
            <a:normAutofit/>
          </a:bodyPr>
          <a:lstStyle/>
          <a:p>
            <a:pPr algn="just">
              <a:lnSpc>
                <a:spcPct val="12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algn="just">
              <a:lnSpc>
                <a:spcPct val="160000"/>
              </a:lnSpc>
            </a:pPr>
            <a:endParaRPr lang="en-IN" sz="2200" dirty="0">
              <a:latin typeface="Times New Roman" panose="02020603050405020304" pitchFamily="18" charset="0"/>
              <a:cs typeface="Times New Roman" panose="02020603050405020304" pitchFamily="18" charset="0"/>
            </a:endParaRPr>
          </a:p>
          <a:p>
            <a:pPr algn="just">
              <a:lnSpc>
                <a:spcPct val="160000"/>
              </a:lnSpc>
            </a:pP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7EC5208B-0E93-46F4-AAA0-D4071392358A}" type="datetime1">
              <a:rPr lang="en-US" smtClean="0"/>
              <a:t>4/24/2023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295400" y="1"/>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Module 2  Objective</a:t>
            </a:r>
          </a:p>
        </p:txBody>
      </p:sp>
      <p:sp>
        <p:nvSpPr>
          <p:cNvPr id="10" name="Footer Placeholder 9"/>
          <p:cNvSpPr>
            <a:spLocks noGrp="1"/>
          </p:cNvSpPr>
          <p:nvPr>
            <p:ph type="ftr" sz="quarter" idx="11"/>
          </p:nvPr>
        </p:nvSpPr>
        <p:spPr>
          <a:xfrm>
            <a:off x="1676400" y="6248400"/>
            <a:ext cx="6400800" cy="473075"/>
          </a:xfrm>
        </p:spPr>
        <p:txBody>
          <a:bodyPr/>
          <a:lstStyle/>
          <a:p>
            <a:pPr lvl="0">
              <a:spcBef>
                <a:spcPct val="20000"/>
              </a:spcBef>
              <a:defRPr/>
            </a:pPr>
            <a:r>
              <a:rPr lang="en-US" smtClean="0"/>
              <a:t>Mr. Arun Bhati            ESSENCE OF INDIAN TRADITIONAL  (ANC-602)              Module II</a:t>
            </a:r>
            <a:endParaRPr lang="en-US" dirty="0"/>
          </a:p>
        </p:txBody>
      </p:sp>
      <p:pic>
        <p:nvPicPr>
          <p:cNvPr id="4" name="Picture 3">
            <a:extLst>
              <a:ext uri="{FF2B5EF4-FFF2-40B4-BE49-F238E27FC236}">
                <a16:creationId xmlns:a16="http://schemas.microsoft.com/office/drawing/2014/main" xmlns="" id="{EF0A206F-4FAA-49BB-ACD7-B697CFB8482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80" y="0"/>
            <a:ext cx="1306380" cy="740963"/>
          </a:xfrm>
          <a:prstGeom prst="rect">
            <a:avLst/>
          </a:prstGeom>
        </p:spPr>
      </p:pic>
    </p:spTree>
    <p:extLst>
      <p:ext uri="{BB962C8B-B14F-4D97-AF65-F5344CB8AC3E}">
        <p14:creationId xmlns:p14="http://schemas.microsoft.com/office/powerpoint/2010/main" xmlns="" val="2654089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31162DB-C14F-4F2E-ABD6-511CB1D1687E}"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latin typeface="Times New Roman" panose="02020603050405020304" pitchFamily="18" charset="0"/>
                <a:cs typeface="Times New Roman" panose="02020603050405020304" pitchFamily="18" charset="0"/>
              </a:rPr>
              <a:t>Topic Objective </a:t>
            </a:r>
            <a:endParaRPr lang="en-US"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DFFDE747-2DD1-483C-B040-F8B4A79D3815}"/>
              </a:ext>
            </a:extLst>
          </p:cNvPr>
          <p:cNvGraphicFramePr>
            <a:graphicFrameLocks noGrp="1"/>
          </p:cNvGraphicFramePr>
          <p:nvPr>
            <p:extLst>
              <p:ext uri="{D42A27DB-BD31-4B8C-83A1-F6EECF244321}">
                <p14:modId xmlns:p14="http://schemas.microsoft.com/office/powerpoint/2010/main" xmlns="" val="2140289263"/>
              </p:ext>
            </p:extLst>
          </p:nvPr>
        </p:nvGraphicFramePr>
        <p:xfrm>
          <a:off x="304800" y="838199"/>
          <a:ext cx="8686800" cy="1893796"/>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1466735737"/>
                    </a:ext>
                  </a:extLst>
                </a:gridCol>
                <a:gridCol w="7696200">
                  <a:extLst>
                    <a:ext uri="{9D8B030D-6E8A-4147-A177-3AD203B41FA5}">
                      <a16:colId xmlns:a16="http://schemas.microsoft.com/office/drawing/2014/main" xmlns=""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lang="en-US" sz="2200" dirty="0">
                          <a:latin typeface="Times New Roman" panose="02020603050405020304" pitchFamily="18" charset="0"/>
                          <a:cs typeface="Times New Roman" panose="02020603050405020304" pitchFamily="18" charset="0"/>
                        </a:rPr>
                        <a:t>To study the Evolution of script and languages in India</a:t>
                      </a:r>
                    </a:p>
                  </a:txBody>
                  <a:tcPr/>
                </a:tc>
                <a:extLst>
                  <a:ext uri="{0D108BD9-81ED-4DB2-BD59-A6C34878D82A}">
                    <a16:rowId xmlns:a16="http://schemas.microsoft.com/office/drawing/2014/main" xmlns="" val="1216232733"/>
                  </a:ext>
                </a:extLst>
              </a:tr>
              <a:tr h="505444">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Harappan Script and Brahmi Script</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13578997"/>
                  </a:ext>
                </a:extLst>
              </a:tr>
            </a:tbl>
          </a:graphicData>
        </a:graphic>
      </p:graphicFrame>
    </p:spTree>
    <p:extLst>
      <p:ext uri="{BB962C8B-B14F-4D97-AF65-F5344CB8AC3E}">
        <p14:creationId xmlns:p14="http://schemas.microsoft.com/office/powerpoint/2010/main" xmlns="" val="4009222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C9BF7C7-2A3D-4FBE-9455-E2D1E103BD46}"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CC70155B-C629-493E-9F4D-ADF9A5AC5A2C}"/>
              </a:ext>
            </a:extLst>
          </p:cNvPr>
          <p:cNvGraphicFramePr>
            <a:graphicFrameLocks noGrp="1"/>
          </p:cNvGraphicFramePr>
          <p:nvPr>
            <p:extLst>
              <p:ext uri="{D42A27DB-BD31-4B8C-83A1-F6EECF244321}">
                <p14:modId xmlns:p14="http://schemas.microsoft.com/office/powerpoint/2010/main" xmlns="" val="112498089"/>
              </p:ext>
            </p:extLst>
          </p:nvPr>
        </p:nvGraphicFramePr>
        <p:xfrm>
          <a:off x="228600" y="838199"/>
          <a:ext cx="8686800" cy="2272019"/>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Evolution of script and languages in India</a:t>
                      </a:r>
                      <a:endParaRPr lang="en-IN" sz="2200" dirty="0">
                        <a:latin typeface="Times New Roman" panose="02020603050405020304" pitchFamily="18" charset="0"/>
                        <a:cs typeface="Times New Roman" panose="02020603050405020304" pitchFamily="18" charset="0"/>
                      </a:endParaRPr>
                    </a:p>
                  </a:txBody>
                  <a:tcPr/>
                </a:tc>
                <a:tc>
                  <a:txBody>
                    <a:bodyPr/>
                    <a:lstStyle/>
                    <a:p>
                      <a:pPr algn="ctr"/>
                      <a:r>
                        <a:rPr lang="en-IN" sz="2200" dirty="0">
                          <a:latin typeface="Times New Roman" panose="02020603050405020304" pitchFamily="18" charset="0"/>
                          <a:cs typeface="Times New Roman" panose="02020603050405020304" pitchFamily="18" charset="0"/>
                        </a:rPr>
                        <a:t>CO2 &amp; CO3</a:t>
                      </a:r>
                    </a:p>
                  </a:txBody>
                  <a:tcPr/>
                </a:tc>
                <a:extLst>
                  <a:ext uri="{0D108BD9-81ED-4DB2-BD59-A6C34878D82A}">
                    <a16:rowId xmlns:a16="http://schemas.microsoft.com/office/drawing/2014/main" xmlns="" val="2967115720"/>
                  </a:ext>
                </a:extLst>
              </a:tr>
              <a:tr h="74801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Harappan Script and Brahmi Script</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CO2 &amp; CO3</a:t>
                      </a:r>
                    </a:p>
                    <a:p>
                      <a:pPr algn="ct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23461234"/>
                  </a:ext>
                </a:extLst>
              </a:tr>
            </a:tbl>
          </a:graphicData>
        </a:graphic>
      </p:graphicFrame>
    </p:spTree>
    <p:extLst>
      <p:ext uri="{BB962C8B-B14F-4D97-AF65-F5344CB8AC3E}">
        <p14:creationId xmlns:p14="http://schemas.microsoft.com/office/powerpoint/2010/main" xmlns="" val="3695873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Language is a set of specific sounds and symbols used as a means of communication by human beings. </a:t>
            </a:r>
          </a:p>
          <a:p>
            <a:pPr algn="just">
              <a:lnSpc>
                <a:spcPct val="150000"/>
              </a:lnSpc>
            </a:pPr>
            <a:r>
              <a:rPr lang="en-US" sz="2200" dirty="0">
                <a:latin typeface="Times New Roman" panose="02020603050405020304" pitchFamily="18" charset="0"/>
                <a:cs typeface="Times New Roman" panose="02020603050405020304" pitchFamily="18" charset="0"/>
              </a:rPr>
              <a:t>Indian languages have evolved from different ethnic group belonging to the parts of eastern, western and central Asia who settled in the Indian sub-continent throughout history in different time periods. </a:t>
            </a:r>
          </a:p>
          <a:p>
            <a:pPr algn="just">
              <a:lnSpc>
                <a:spcPct val="150000"/>
              </a:lnSpc>
            </a:pPr>
            <a:r>
              <a:rPr lang="en-US" sz="2200" dirty="0">
                <a:latin typeface="Times New Roman" panose="02020603050405020304" pitchFamily="18" charset="0"/>
                <a:cs typeface="Times New Roman" panose="02020603050405020304" pitchFamily="18" charset="0"/>
              </a:rPr>
              <a:t>Culture-linguistic amalgamation of Indian and Asian elements led to the development of </a:t>
            </a:r>
            <a:r>
              <a:rPr lang="en-US" sz="2200" b="1" i="1" dirty="0" smtClean="0">
                <a:latin typeface="Times New Roman" panose="02020603050405020304" pitchFamily="18" charset="0"/>
                <a:cs typeface="Times New Roman" panose="02020603050405020304" pitchFamily="18" charset="0"/>
              </a:rPr>
              <a:t>regional language</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to certain regions of the country.</a:t>
            </a:r>
          </a:p>
          <a:p>
            <a:pPr algn="just">
              <a:lnSpc>
                <a:spcPct val="150000"/>
              </a:lnSpc>
            </a:pPr>
            <a:r>
              <a:rPr lang="en-US" sz="2200" dirty="0">
                <a:latin typeface="Times New Roman" panose="02020603050405020304" pitchFamily="18" charset="0"/>
                <a:cs typeface="Times New Roman" panose="02020603050405020304" pitchFamily="18" charset="0"/>
              </a:rPr>
              <a:t>The exact causes of the origin of language are difficult to ascertain because no direct evidence has been found.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408622D-EEE9-4CEF-B3FB-9ACE21AD4C82}" type="datetime1">
              <a:rPr lang="en-US" smtClean="0"/>
              <a:t>4/24/2023</a:t>
            </a:fld>
            <a:endParaRPr lang="en-US"/>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Evolution of script and languages in India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4730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0459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writings of the human beings during the entire era of history have reflected the culture, lifestyle, society and the polity of contemporary society.</a:t>
            </a:r>
          </a:p>
          <a:p>
            <a:pPr algn="just">
              <a:lnSpc>
                <a:spcPct val="150000"/>
              </a:lnSpc>
            </a:pPr>
            <a:r>
              <a:rPr lang="en-US" sz="2200" dirty="0">
                <a:latin typeface="Times New Roman" panose="02020603050405020304" pitchFamily="18" charset="0"/>
                <a:cs typeface="Times New Roman" panose="02020603050405020304" pitchFamily="18" charset="0"/>
              </a:rPr>
              <a:t>In this process, each culture evolved its own language and created a huge literary base. </a:t>
            </a:r>
          </a:p>
          <a:p>
            <a:pPr algn="just">
              <a:lnSpc>
                <a:spcPct val="150000"/>
              </a:lnSpc>
            </a:pPr>
            <a:r>
              <a:rPr lang="en-US" sz="2200" dirty="0">
                <a:latin typeface="Times New Roman" panose="02020603050405020304" pitchFamily="18" charset="0"/>
                <a:cs typeface="Times New Roman" panose="02020603050405020304" pitchFamily="18" charset="0"/>
              </a:rPr>
              <a:t>This enormous base of literature provides us a glimpse of the evolution of each of its languages and culture through the span of centuries.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40B3284-98AE-48CB-BBF7-82E583522AF7}" type="datetime1">
              <a:rPr lang="en-US" smtClean="0"/>
              <a:t>4/24/2023</a:t>
            </a:fld>
            <a:endParaRPr lang="en-US" dirty="0"/>
          </a:p>
        </p:txBody>
      </p:sp>
      <p:sp>
        <p:nvSpPr>
          <p:cNvPr id="5" name="Footer Placeholder 4"/>
          <p:cNvSpPr>
            <a:spLocks noGrp="1"/>
          </p:cNvSpPr>
          <p:nvPr>
            <p:ph type="ftr" sz="quarter" idx="11"/>
          </p:nvPr>
        </p:nvSpPr>
        <p:spPr>
          <a:xfrm>
            <a:off x="1447800" y="6356351"/>
            <a:ext cx="6400800" cy="43596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Evolution of script and languages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64995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Language in its literary meaning is a system of communication through speech, a collection of sounds that a group of people understand to have the same meaning.</a:t>
            </a:r>
          </a:p>
          <a:p>
            <a:pPr algn="just">
              <a:lnSpc>
                <a:spcPct val="150000"/>
              </a:lnSpc>
            </a:pPr>
            <a:r>
              <a:rPr lang="en-US" sz="2200" dirty="0">
                <a:latin typeface="Times New Roman" panose="02020603050405020304" pitchFamily="18" charset="0"/>
                <a:cs typeface="Times New Roman" panose="02020603050405020304" pitchFamily="18" charset="0"/>
              </a:rPr>
              <a:t>A </a:t>
            </a:r>
            <a:r>
              <a:rPr lang="en-US" sz="2200" b="1" i="1" dirty="0">
                <a:latin typeface="Times New Roman" panose="02020603050405020304" pitchFamily="18" charset="0"/>
                <a:cs typeface="Times New Roman" panose="02020603050405020304" pitchFamily="18" charset="0"/>
              </a:rPr>
              <a:t>language family </a:t>
            </a:r>
            <a:r>
              <a:rPr lang="en-US" sz="2200" dirty="0">
                <a:latin typeface="Times New Roman" panose="02020603050405020304" pitchFamily="18" charset="0"/>
                <a:cs typeface="Times New Roman" panose="02020603050405020304" pitchFamily="18" charset="0"/>
              </a:rPr>
              <a:t>includes individual languages related through a common ancestor that existed before the recorded history.</a:t>
            </a:r>
          </a:p>
          <a:p>
            <a:pPr algn="just">
              <a:lnSpc>
                <a:spcPct val="150000"/>
              </a:lnSpc>
            </a:pPr>
            <a:r>
              <a:rPr lang="en-US" sz="2200" b="1" i="1" dirty="0">
                <a:latin typeface="Times New Roman" panose="02020603050405020304" pitchFamily="18" charset="0"/>
                <a:cs typeface="Times New Roman" panose="02020603050405020304" pitchFamily="18" charset="0"/>
              </a:rPr>
              <a:t>Dialect </a:t>
            </a:r>
            <a:r>
              <a:rPr lang="en-US" sz="2200" dirty="0">
                <a:latin typeface="Times New Roman" panose="02020603050405020304" pitchFamily="18" charset="0"/>
                <a:cs typeface="Times New Roman" panose="02020603050405020304" pitchFamily="18" charset="0"/>
              </a:rPr>
              <a:t>is a form of language spoken in a local area. It is noteworthy that several dialects can be derived from a particular language.</a:t>
            </a:r>
          </a:p>
          <a:p>
            <a:pPr algn="just">
              <a:lnSpc>
                <a:spcPct val="150000"/>
              </a:lnSpc>
            </a:pPr>
            <a:r>
              <a:rPr lang="en-US" sz="2200" dirty="0">
                <a:latin typeface="Times New Roman" panose="02020603050405020304" pitchFamily="18" charset="0"/>
                <a:cs typeface="Times New Roman" panose="02020603050405020304" pitchFamily="18" charset="0"/>
              </a:rPr>
              <a:t>The languages spoken around the various corners of India belong to several language families, where most of them belong to the Indo-Aryan Group of  Languages.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D73C4A80-D870-4F7F-ABD1-351F88949857}"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Evolution of script and languages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914494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81950"/>
            <a:ext cx="8686800" cy="52664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A script is also known as writing system or </a:t>
            </a:r>
            <a:r>
              <a:rPr lang="en-US" sz="2000" dirty="0" smtClean="0">
                <a:latin typeface="Times New Roman" panose="02020603050405020304" pitchFamily="18" charset="0"/>
                <a:cs typeface="Times New Roman" panose="02020603050405020304" pitchFamily="18" charset="0"/>
              </a:rPr>
              <a:t>orthography (an art of writing letters).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It is a standard for representing the parts of a spoken language by making specific marks on a medium (Paper, rocks, </a:t>
            </a:r>
            <a:r>
              <a:rPr lang="en-US" sz="2000" dirty="0" err="1" smtClean="0">
                <a:latin typeface="Times New Roman" panose="02020603050405020304" pitchFamily="18" charset="0"/>
                <a:cs typeface="Times New Roman" panose="02020603050405020304" pitchFamily="18" charset="0"/>
              </a:rPr>
              <a:t>birchbark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Bhoj</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patra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etc). </a:t>
            </a:r>
          </a:p>
          <a:p>
            <a:r>
              <a:rPr lang="en-US" sz="2200" dirty="0">
                <a:latin typeface="Times New Roman" panose="02020603050405020304" pitchFamily="18" charset="0"/>
                <a:cs typeface="Times New Roman" panose="02020603050405020304" pitchFamily="18" charset="0"/>
              </a:rPr>
              <a:t>The two ancient scripts in India comprise </a:t>
            </a:r>
            <a:r>
              <a:rPr lang="en-US" sz="2200" dirty="0" err="1">
                <a:latin typeface="Times New Roman" panose="02020603050405020304" pitchFamily="18" charset="0"/>
                <a:cs typeface="Times New Roman" panose="02020603050405020304" pitchFamily="18" charset="0"/>
              </a:rPr>
              <a:t>Brahmi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script </a:t>
            </a:r>
            <a:r>
              <a:rPr lang="en-US" sz="1600" dirty="0" smtClean="0">
                <a:latin typeface="Times New Roman" panose="02020603050405020304" pitchFamily="18" charset="0"/>
                <a:cs typeface="Times New Roman" panose="02020603050405020304" pitchFamily="18" charset="0"/>
              </a:rPr>
              <a:t>- </a:t>
            </a:r>
            <a:r>
              <a:rPr lang="hi-IN" sz="1600" b="1" dirty="0" smtClean="0"/>
              <a:t>ब्राह्मी लिपि भारत की प्राचीनतम लिपियों में से एक है</a:t>
            </a:r>
            <a:r>
              <a:rPr lang="hi-IN" sz="1600" dirty="0" smtClean="0"/>
              <a:t>। इसके प्रयोग के प्राचीन उदाहरण अशोक के अभिलेखों के रूप में उपलब्ध हैं। यह बाएँ से दाएँ लिखी जाती है।</a:t>
            </a:r>
            <a:r>
              <a:rPr lang="en-US" sz="18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and </a:t>
            </a:r>
            <a:r>
              <a:rPr lang="en-US" sz="2200" dirty="0" err="1">
                <a:latin typeface="Times New Roman" panose="02020603050405020304" pitchFamily="18" charset="0"/>
                <a:cs typeface="Times New Roman" panose="02020603050405020304" pitchFamily="18" charset="0"/>
              </a:rPr>
              <a:t>Kharosthi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script- </a:t>
            </a:r>
            <a:r>
              <a:rPr lang="hi-IN" sz="1600" dirty="0" smtClean="0"/>
              <a:t>खरोष्ठी लिपि</a:t>
            </a:r>
            <a:r>
              <a:rPr lang="en-US" sz="1600" dirty="0" smtClean="0"/>
              <a:t>-</a:t>
            </a:r>
            <a:r>
              <a:rPr lang="hi-IN" sz="1600" b="1" dirty="0" smtClean="0"/>
              <a:t>भारत के पश्चिमोत्तर क्षेत्रों में प्रचलित यह लिपि दायें से बायें लिखी जाती थी</a:t>
            </a:r>
            <a:r>
              <a:rPr lang="hi-IN" sz="1600" dirty="0" smtClean="0"/>
              <a:t>। इसे विदेशी उद्गम लिपि यानी अरामाइक और सीरियाई लिपि से विकसित माना जाता है। कुल 37 वर्ण</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Most of the ancient and </a:t>
            </a:r>
            <a:r>
              <a:rPr lang="en-US" sz="2000" dirty="0" smtClean="0">
                <a:latin typeface="Times New Roman" panose="02020603050405020304" pitchFamily="18" charset="0"/>
                <a:cs typeface="Times New Roman" panose="02020603050405020304" pitchFamily="18" charset="0"/>
              </a:rPr>
              <a:t>modern </a:t>
            </a:r>
            <a:r>
              <a:rPr lang="en-US" sz="2000" dirty="0">
                <a:latin typeface="Times New Roman" panose="02020603050405020304" pitchFamily="18" charset="0"/>
                <a:cs typeface="Times New Roman" panose="02020603050405020304" pitchFamily="18" charset="0"/>
              </a:rPr>
              <a:t>scripts in India are developed from Brahmi script be it Devanagari, Tamil, Telugu, Kannada, Odia, Assamese/Bengali, etc</a:t>
            </a:r>
            <a:r>
              <a:rPr lang="en-US" sz="2000" dirty="0" smtClean="0">
                <a:latin typeface="Times New Roman" panose="02020603050405020304" pitchFamily="18" charset="0"/>
                <a:cs typeface="Times New Roman" panose="02020603050405020304" pitchFamily="18" charset="0"/>
              </a:rPr>
              <a:t>. Hence, it can very much be maintained that </a:t>
            </a:r>
            <a:r>
              <a:rPr lang="en-US" sz="2000" dirty="0" err="1" smtClean="0">
                <a:latin typeface="Times New Roman" panose="02020603050405020304" pitchFamily="18" charset="0"/>
                <a:cs typeface="Times New Roman" panose="02020603050405020304" pitchFamily="18" charset="0"/>
              </a:rPr>
              <a:t>Brahmi</a:t>
            </a:r>
            <a:r>
              <a:rPr lang="en-US" sz="2000" dirty="0" smtClean="0">
                <a:latin typeface="Times New Roman" panose="02020603050405020304" pitchFamily="18" charset="0"/>
                <a:cs typeface="Times New Roman" panose="02020603050405020304" pitchFamily="18" charset="0"/>
              </a:rPr>
              <a:t> is the mother of scripts.</a:t>
            </a:r>
          </a:p>
          <a:p>
            <a:pPr algn="just">
              <a:lnSpc>
                <a:spcPct val="150000"/>
              </a:lnSpc>
            </a:pPr>
            <a:endParaRPr lang="en-US" sz="22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C0710F9-F842-465C-856F-B91FE4C3C740}"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Evolution of script and languages in India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0849315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334000"/>
          </a:xfrm>
        </p:spPr>
        <p:txBody>
          <a:bodyPr>
            <a:noAutofit/>
          </a:bodyPr>
          <a:lstStyle/>
          <a:p>
            <a:pPr algn="just">
              <a:lnSpc>
                <a:spcPct val="15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Difference between </a:t>
            </a:r>
            <a:r>
              <a:rPr lang="en-US" sz="2200" b="1" dirty="0">
                <a:latin typeface="Times New Roman" panose="02020603050405020304" pitchFamily="18" charset="0"/>
                <a:cs typeface="Times New Roman" panose="02020603050405020304" pitchFamily="18" charset="0"/>
              </a:rPr>
              <a:t>Manuscripts &amp; Inscriptions </a:t>
            </a:r>
            <a:r>
              <a:rPr lang="en-US" sz="2200" dirty="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Manuscripts</a:t>
            </a:r>
            <a:r>
              <a:rPr lang="en-US" sz="2200" dirty="0">
                <a:latin typeface="Times New Roman" panose="02020603050405020304" pitchFamily="18" charset="0"/>
                <a:cs typeface="Times New Roman" panose="02020603050405020304" pitchFamily="18" charset="0"/>
              </a:rPr>
              <a:t> : It comes from the Latin word ‘Manu’ means Hand.</a:t>
            </a:r>
          </a:p>
          <a:p>
            <a:pPr algn="just">
              <a:lnSpc>
                <a:spcPct val="150000"/>
              </a:lnSpc>
            </a:pPr>
            <a:r>
              <a:rPr lang="en-US" sz="2200" dirty="0">
                <a:latin typeface="Times New Roman" panose="02020603050405020304" pitchFamily="18" charset="0"/>
                <a:cs typeface="Times New Roman" panose="02020603050405020304" pitchFamily="18" charset="0"/>
              </a:rPr>
              <a:t>The hand written scripts written on Palm leaf is known as Manuscript.</a:t>
            </a:r>
          </a:p>
          <a:p>
            <a:pPr algn="just">
              <a:lnSpc>
                <a:spcPct val="150000"/>
              </a:lnSpc>
            </a:pPr>
            <a:r>
              <a:rPr lang="en-US" sz="2200" dirty="0">
                <a:latin typeface="Times New Roman" panose="02020603050405020304" pitchFamily="18" charset="0"/>
                <a:cs typeface="Times New Roman" panose="02020603050405020304" pitchFamily="18" charset="0"/>
              </a:rPr>
              <a:t>It written on palm leaf or on the specially prepared bark of a tree known as the birch which grows in the Himalayas.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Inscriptions</a:t>
            </a:r>
            <a:r>
              <a:rPr lang="en-US" sz="2200" dirty="0">
                <a:latin typeface="Times New Roman" panose="02020603050405020304" pitchFamily="18" charset="0"/>
                <a:cs typeface="Times New Roman" panose="02020603050405020304" pitchFamily="18" charset="0"/>
              </a:rPr>
              <a:t> : words that are written or cut on something. These are writing on relatively hard surfaces such as stone, metal.</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Archaeology</a:t>
            </a:r>
            <a:r>
              <a:rPr lang="en-US" sz="2200" dirty="0">
                <a:latin typeface="Times New Roman" panose="02020603050405020304" pitchFamily="18" charset="0"/>
                <a:cs typeface="Times New Roman" panose="02020603050405020304" pitchFamily="18" charset="0"/>
              </a:rPr>
              <a:t> : The study of ancient time.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C4AD092-698B-4689-A308-D68EAF2DC4C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Script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3357134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47826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Historians, that is scholars who study the past, often use the word source to refer to the information found from Manuscripts, Inscriptions &amp; Archeology.</a:t>
            </a:r>
          </a:p>
          <a:p>
            <a:pPr algn="just">
              <a:lnSpc>
                <a:spcPct val="150000"/>
              </a:lnSpc>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What is Decipherment</a:t>
            </a:r>
            <a:r>
              <a:rPr lang="en-US" sz="2200" dirty="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a:t>
            </a:r>
            <a:r>
              <a:rPr lang="en-US" sz="1800" smtClean="0"/>
              <a:t>The </a:t>
            </a:r>
            <a:r>
              <a:rPr lang="en-US" sz="1800" dirty="0" smtClean="0"/>
              <a:t>activity of making clear or converting from code into </a:t>
            </a:r>
            <a:r>
              <a:rPr lang="en-US" sz="1800" smtClean="0"/>
              <a:t>plain text</a:t>
            </a:r>
            <a:r>
              <a:rPr lang="en-US" sz="2400" smtClean="0"/>
              <a:t>).</a:t>
            </a:r>
          </a:p>
          <a:p>
            <a:pPr algn="just">
              <a:lnSpc>
                <a:spcPct val="150000"/>
              </a:lnSpc>
            </a:pPr>
            <a:r>
              <a:rPr lang="en-US" sz="2200" dirty="0" smtClean="0">
                <a:latin typeface="Times New Roman" panose="02020603050405020304" pitchFamily="18" charset="0"/>
                <a:cs typeface="Times New Roman" panose="02020603050405020304" pitchFamily="18" charset="0"/>
              </a:rPr>
              <a:t>Decipherment </a:t>
            </a:r>
            <a:r>
              <a:rPr lang="en-US" sz="2200" dirty="0">
                <a:latin typeface="Times New Roman" panose="02020603050405020304" pitchFamily="18" charset="0"/>
                <a:cs typeface="Times New Roman" panose="02020603050405020304" pitchFamily="18" charset="0"/>
              </a:rPr>
              <a:t>is a process to understanding the changes of languages &amp; Scripts over time. </a:t>
            </a:r>
          </a:p>
          <a:p>
            <a:pPr algn="just">
              <a:lnSpc>
                <a:spcPct val="150000"/>
              </a:lnSpc>
            </a:pPr>
            <a:r>
              <a:rPr lang="en-US" sz="2200" dirty="0">
                <a:latin typeface="Times New Roman" panose="02020603050405020304" pitchFamily="18" charset="0"/>
                <a:cs typeface="Times New Roman" panose="02020603050405020304" pitchFamily="18" charset="0"/>
              </a:rPr>
              <a:t>All inscription contain both scripts &amp; languages. Languages which were used as well as scripts, have changed over time. </a:t>
            </a:r>
          </a:p>
          <a:p>
            <a:pPr algn="just">
              <a:lnSpc>
                <a:spcPct val="150000"/>
              </a:lnSpc>
            </a:pPr>
            <a:r>
              <a:rPr lang="en-US" sz="2200" dirty="0">
                <a:latin typeface="Times New Roman" panose="02020603050405020304" pitchFamily="18" charset="0"/>
                <a:cs typeface="Times New Roman" panose="02020603050405020304" pitchFamily="18" charset="0"/>
              </a:rPr>
              <a:t>So how do scholars understand and what was written? This can be done through a process known as Decipherment.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54DCB819-26D7-4021-A524-4BFAFD262867}"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29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 Script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759392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66800" y="54102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195302889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3437153125"/>
                  </a:ext>
                </a:extLst>
              </a:tr>
            </a:tbl>
          </a:graphicData>
        </a:graphic>
      </p:graphicFrame>
      <p:sp>
        <p:nvSpPr>
          <p:cNvPr id="2" name="Title 1">
            <a:extLst>
              <a:ext uri="{FF2B5EF4-FFF2-40B4-BE49-F238E27FC236}">
                <a16:creationId xmlns:a16="http://schemas.microsoft.com/office/drawing/2014/main" xmlns="" id="{EECBF694-36FD-44BD-9B17-2A5B665D1932}"/>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sz="2400" dirty="0">
                <a:latin typeface="Times New Roman" pitchFamily="18" charset="0"/>
                <a:cs typeface="Times New Roman" pitchFamily="18" charset="0"/>
              </a:rPr>
              <a:t>             </a:t>
            </a:r>
            <a:r>
              <a:rPr lang="en-US" sz="3200" b="1" dirty="0">
                <a:latin typeface="Times New Roman" pitchFamily="18" charset="0"/>
                <a:cs typeface="Times New Roman" pitchFamily="18" charset="0"/>
              </a:rPr>
              <a:t>Evaluation Scheme </a:t>
            </a:r>
            <a:r>
              <a:rPr lang="en-US" sz="3200" b="1" dirty="0" smtClean="0">
                <a:latin typeface="Times New Roman" pitchFamily="18" charset="0"/>
                <a:cs typeface="Times New Roman" pitchFamily="18" charset="0"/>
              </a:rPr>
              <a:t>(</a:t>
            </a:r>
            <a:r>
              <a:rPr lang="en-US" sz="3200" b="1" dirty="0" err="1" smtClean="0">
                <a:latin typeface="Times New Roman" pitchFamily="18" charset="0"/>
                <a:cs typeface="Times New Roman" pitchFamily="18" charset="0"/>
              </a:rPr>
              <a:t>B.Tech</a:t>
            </a:r>
            <a:r>
              <a:rPr lang="en-US" sz="3200" b="1" dirty="0" smtClean="0">
                <a:latin typeface="Times New Roman" pitchFamily="18" charset="0"/>
                <a:cs typeface="Times New Roman" pitchFamily="18" charset="0"/>
              </a:rPr>
              <a:t> - 6th </a:t>
            </a:r>
            <a:r>
              <a:rPr lang="en-US" sz="3200" b="1" dirty="0" err="1" smtClean="0">
                <a:latin typeface="Times New Roman" pitchFamily="18" charset="0"/>
                <a:cs typeface="Times New Roman" pitchFamily="18" charset="0"/>
              </a:rPr>
              <a:t>Sem</a:t>
            </a:r>
            <a:r>
              <a:rPr lang="en-US" sz="3200" b="1" dirty="0" smtClean="0">
                <a:latin typeface="Times New Roman" pitchFamily="18" charset="0"/>
                <a:cs typeface="Times New Roman" pitchFamily="18" charset="0"/>
              </a:rPr>
              <a:t> Non Credit)</a:t>
            </a:r>
            <a:endParaRPr lang="en-US" sz="3200" b="1" dirty="0">
              <a:latin typeface="Times New Roman" pitchFamily="18" charset="0"/>
              <a:cs typeface="Times New Roman" pitchFamily="18" charset="0"/>
            </a:endParaRPr>
          </a:p>
        </p:txBody>
      </p:sp>
      <p:pic>
        <p:nvPicPr>
          <p:cNvPr id="14339" name="Picture 3">
            <a:extLst>
              <a:ext uri="{FF2B5EF4-FFF2-40B4-BE49-F238E27FC236}">
                <a16:creationId xmlns:a16="http://schemas.microsoft.com/office/drawing/2014/main" xmlns="" id="{E397B499-703E-4533-9896-52729016890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D36371D4-B2BA-4F69-98E0-CAF862844B20}"/>
              </a:ext>
            </a:extLst>
          </p:cNvPr>
          <p:cNvSpPr>
            <a:spLocks noGrp="1"/>
          </p:cNvSpPr>
          <p:nvPr>
            <p:ph type="ftr" sz="quarter" idx="11"/>
          </p:nvPr>
        </p:nvSpPr>
        <p:spPr>
          <a:xfrm>
            <a:off x="1752600" y="6356350"/>
            <a:ext cx="6172200" cy="365125"/>
          </a:xfrm>
        </p:spPr>
        <p:txBody>
          <a:bodyPr/>
          <a:lstStyle/>
          <a:p>
            <a:pPr lvl="0">
              <a:spcBef>
                <a:spcPct val="20000"/>
              </a:spcBef>
              <a:defRPr/>
            </a:pPr>
            <a:r>
              <a:rPr lang="en-US" smtClean="0"/>
              <a:t>Mr. Arun Bhati            ESSENCE OF INDIAN TRADITIONAL  (ANC-602)              Module II</a:t>
            </a:r>
            <a:endParaRPr lang="en-US" dirty="0"/>
          </a:p>
        </p:txBody>
      </p:sp>
      <p:sp>
        <p:nvSpPr>
          <p:cNvPr id="14342" name="Slide Number Placeholder 3">
            <a:extLst>
              <a:ext uri="{FF2B5EF4-FFF2-40B4-BE49-F238E27FC236}">
                <a16:creationId xmlns:a16="http://schemas.microsoft.com/office/drawing/2014/main" xmlns="" id="{1D1F1DEE-35F4-4D1D-8C94-7E4F89ADD9F4}"/>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DB773D-15DE-405E-873B-35ECD3AC9B96}"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C30CA4A5-3A06-4327-84D8-D5CB6B888EAB}"/>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EC1C46-F6CC-4025-A8E7-2CF7638D074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8419" t="14584" r="23646" b="7292"/>
          <a:stretch/>
        </p:blipFill>
        <p:spPr>
          <a:xfrm>
            <a:off x="1" y="1006475"/>
            <a:ext cx="9144000" cy="5715000"/>
          </a:xfrm>
          <a:prstGeom prst="rect">
            <a:avLst/>
          </a:prstGeom>
        </p:spPr>
      </p:pic>
      <p:graphicFrame>
        <p:nvGraphicFramePr>
          <p:cNvPr id="9" name="Table 8"/>
          <p:cNvGraphicFramePr>
            <a:graphicFrameLocks noGrp="1"/>
          </p:cNvGraphicFramePr>
          <p:nvPr/>
        </p:nvGraphicFramePr>
        <p:xfrm>
          <a:off x="1" y="5638800"/>
          <a:ext cx="8991600" cy="625475"/>
        </p:xfrm>
        <a:graphic>
          <a:graphicData uri="http://schemas.openxmlformats.org/drawingml/2006/table">
            <a:tbl>
              <a:tblPr/>
              <a:tblGrid>
                <a:gridCol w="8991600">
                  <a:extLst>
                    <a:ext uri="{9D8B030D-6E8A-4147-A177-3AD203B41FA5}">
                      <a16:colId xmlns:a16="http://schemas.microsoft.com/office/drawing/2014/main" xmlns="" val="1257660382"/>
                    </a:ext>
                  </a:extLst>
                </a:gridCol>
              </a:tblGrid>
              <a:tr h="625475">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xmlns="" val="3486551216"/>
                  </a:ext>
                </a:extLst>
              </a:tr>
            </a:tbl>
          </a:graphicData>
        </a:graphic>
      </p:graphicFrame>
    </p:spTree>
    <p:extLst>
      <p:ext uri="{BB962C8B-B14F-4D97-AF65-F5344CB8AC3E}">
        <p14:creationId xmlns:p14="http://schemas.microsoft.com/office/powerpoint/2010/main" xmlns="" val="4224869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5"/>
            <a:ext cx="8458200" cy="547826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It is also known as Indus Script.</a:t>
            </a:r>
          </a:p>
          <a:p>
            <a:pPr algn="just">
              <a:lnSpc>
                <a:spcPct val="150000"/>
              </a:lnSpc>
            </a:pPr>
            <a:r>
              <a:rPr lang="en-US" sz="2200" dirty="0">
                <a:latin typeface="Times New Roman" panose="02020603050405020304" pitchFamily="18" charset="0"/>
                <a:cs typeface="Times New Roman" panose="02020603050405020304" pitchFamily="18" charset="0"/>
              </a:rPr>
              <a:t>The Indus Script is a </a:t>
            </a:r>
            <a:r>
              <a:rPr lang="en-US" sz="2200" dirty="0" smtClean="0">
                <a:latin typeface="Times New Roman" panose="02020603050405020304" pitchFamily="18" charset="0"/>
                <a:cs typeface="Times New Roman" panose="02020603050405020304" pitchFamily="18" charset="0"/>
              </a:rPr>
              <a:t>corpus or the main body </a:t>
            </a:r>
            <a:r>
              <a:rPr lang="en-US" sz="2200" dirty="0">
                <a:latin typeface="Times New Roman" panose="02020603050405020304" pitchFamily="18" charset="0"/>
                <a:cs typeface="Times New Roman" panose="02020603050405020304" pitchFamily="18" charset="0"/>
              </a:rPr>
              <a:t>of symbols produced by the Indus Valley Civilisation. </a:t>
            </a:r>
          </a:p>
          <a:p>
            <a:pPr algn="just">
              <a:lnSpc>
                <a:spcPct val="150000"/>
              </a:lnSpc>
            </a:pPr>
            <a:r>
              <a:rPr lang="en-US" sz="2200" dirty="0">
                <a:latin typeface="Times New Roman" panose="02020603050405020304" pitchFamily="18" charset="0"/>
                <a:cs typeface="Times New Roman" panose="02020603050405020304" pitchFamily="18" charset="0"/>
              </a:rPr>
              <a:t>Most inscriptions are extremely short and it is unclear if these symbols constitute a script used to record a language.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people of Harappan civilization used a pictographic language in which 396 different symbols were used. </a:t>
            </a:r>
          </a:p>
        </p:txBody>
      </p:sp>
      <p:sp>
        <p:nvSpPr>
          <p:cNvPr id="4" name="Date Placeholder 3"/>
          <p:cNvSpPr>
            <a:spLocks noGrp="1"/>
          </p:cNvSpPr>
          <p:nvPr>
            <p:ph type="dt" sz="half" idx="10"/>
          </p:nvPr>
        </p:nvSpPr>
        <p:spPr>
          <a:xfrm>
            <a:off x="457200" y="6356350"/>
            <a:ext cx="1066800" cy="365125"/>
          </a:xfrm>
        </p:spPr>
        <p:txBody>
          <a:bodyPr/>
          <a:lstStyle/>
          <a:p>
            <a:fld id="{EF71F022-D835-4C7D-B1E0-350453C00B25}"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Harappan Script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pic>
        <p:nvPicPr>
          <p:cNvPr id="8" name="Picture 7">
            <a:extLst>
              <a:ext uri="{FF2B5EF4-FFF2-40B4-BE49-F238E27FC236}">
                <a16:creationId xmlns:a16="http://schemas.microsoft.com/office/drawing/2014/main" xmlns="" id="{DF898E3E-B674-4125-AE9F-7AB09157FC50}"/>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362200" y="3625850"/>
            <a:ext cx="3810000" cy="762912"/>
          </a:xfrm>
          <a:prstGeom prst="rect">
            <a:avLst/>
          </a:prstGeom>
        </p:spPr>
      </p:pic>
      <p:sp>
        <p:nvSpPr>
          <p:cNvPr id="10" name="Rectangle 9">
            <a:extLst>
              <a:ext uri="{FF2B5EF4-FFF2-40B4-BE49-F238E27FC236}">
                <a16:creationId xmlns:a16="http://schemas.microsoft.com/office/drawing/2014/main" xmlns="" id="{24AECE1A-B39F-4909-A5CE-096245BF58CB}"/>
              </a:ext>
            </a:extLst>
          </p:cNvPr>
          <p:cNvSpPr/>
          <p:nvPr/>
        </p:nvSpPr>
        <p:spPr>
          <a:xfrm>
            <a:off x="2667000" y="4388762"/>
            <a:ext cx="3505200" cy="6404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Fig:- Indus script </a:t>
            </a:r>
          </a:p>
        </p:txBody>
      </p:sp>
    </p:spTree>
    <p:extLst>
      <p:ext uri="{BB962C8B-B14F-4D97-AF65-F5344CB8AC3E}">
        <p14:creationId xmlns:p14="http://schemas.microsoft.com/office/powerpoint/2010/main" xmlns="" val="4608070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Brahmi is the </a:t>
            </a:r>
            <a:r>
              <a:rPr lang="en-US" sz="2200" b="1" i="1" dirty="0">
                <a:latin typeface="Times New Roman" panose="02020603050405020304" pitchFamily="18" charset="0"/>
                <a:cs typeface="Times New Roman" panose="02020603050405020304" pitchFamily="18" charset="0"/>
              </a:rPr>
              <a:t>oldest writing systems </a:t>
            </a:r>
            <a:r>
              <a:rPr lang="en-US" sz="2200" dirty="0">
                <a:latin typeface="Times New Roman" panose="02020603050405020304" pitchFamily="18" charset="0"/>
                <a:cs typeface="Times New Roman" panose="02020603050405020304" pitchFamily="18" charset="0"/>
              </a:rPr>
              <a:t>used in the Indian </a:t>
            </a:r>
            <a:r>
              <a:rPr lang="en-US" sz="2200" dirty="0" smtClean="0">
                <a:latin typeface="Times New Roman" panose="02020603050405020304" pitchFamily="18" charset="0"/>
                <a:cs typeface="Times New Roman" panose="02020603050405020304" pitchFamily="18" charset="0"/>
              </a:rPr>
              <a:t>subcontinent.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Some believe that Brahmi was derived from contemporary Semitic Script (West Asia, North and East Africa, Malta) or Indus Script.</a:t>
            </a:r>
          </a:p>
          <a:p>
            <a:pPr algn="just">
              <a:lnSpc>
                <a:spcPct val="150000"/>
              </a:lnSpc>
            </a:pPr>
            <a:r>
              <a:rPr lang="en-US" sz="2200" dirty="0">
                <a:latin typeface="Times New Roman" panose="02020603050405020304" pitchFamily="18" charset="0"/>
                <a:cs typeface="Times New Roman" panose="02020603050405020304" pitchFamily="18" charset="0"/>
              </a:rPr>
              <a:t>It is the </a:t>
            </a:r>
            <a:r>
              <a:rPr lang="en-US" sz="2200" b="1" i="1" dirty="0">
                <a:latin typeface="Times New Roman" panose="02020603050405020304" pitchFamily="18" charset="0"/>
                <a:cs typeface="Times New Roman" panose="02020603050405020304" pitchFamily="18" charset="0"/>
              </a:rPr>
              <a:t>oldest </a:t>
            </a:r>
            <a:r>
              <a:rPr lang="en-US" sz="2200" b="1" i="1" dirty="0" smtClean="0">
                <a:latin typeface="Times New Roman" panose="02020603050405020304" pitchFamily="18" charset="0"/>
                <a:cs typeface="Times New Roman" panose="02020603050405020304" pitchFamily="18" charset="0"/>
              </a:rPr>
              <a:t>deciphered (referred) </a:t>
            </a:r>
            <a:r>
              <a:rPr lang="en-US" sz="2200" b="1" i="1" dirty="0">
                <a:latin typeface="Times New Roman" panose="02020603050405020304" pitchFamily="18" charset="0"/>
                <a:cs typeface="Times New Roman" panose="02020603050405020304" pitchFamily="18" charset="0"/>
              </a:rPr>
              <a:t>script </a:t>
            </a:r>
            <a:r>
              <a:rPr lang="en-US" sz="2200" dirty="0">
                <a:latin typeface="Times New Roman" panose="02020603050405020304" pitchFamily="18" charset="0"/>
                <a:cs typeface="Times New Roman" panose="02020603050405020304" pitchFamily="18" charset="0"/>
              </a:rPr>
              <a:t>of India. </a:t>
            </a:r>
          </a:p>
          <a:p>
            <a:pPr algn="just">
              <a:lnSpc>
                <a:spcPct val="150000"/>
              </a:lnSpc>
            </a:pPr>
            <a:r>
              <a:rPr lang="en-US" sz="2200" dirty="0">
                <a:latin typeface="Times New Roman" panose="02020603050405020304" pitchFamily="18" charset="0"/>
                <a:cs typeface="Times New Roman" panose="02020603050405020304" pitchFamily="18" charset="0"/>
              </a:rPr>
              <a:t>All surviving Indic Scripts in South East Asia are </a:t>
            </a:r>
            <a:r>
              <a:rPr lang="en-US" sz="2200" dirty="0" smtClean="0">
                <a:latin typeface="Times New Roman" panose="02020603050405020304" pitchFamily="18" charset="0"/>
                <a:cs typeface="Times New Roman" panose="02020603050405020304" pitchFamily="18" charset="0"/>
              </a:rPr>
              <a:t>descendants (referred from) </a:t>
            </a:r>
            <a:r>
              <a:rPr lang="en-US" sz="2200" dirty="0">
                <a:latin typeface="Times New Roman" panose="02020603050405020304" pitchFamily="18" charset="0"/>
                <a:cs typeface="Times New Roman" panose="02020603050405020304" pitchFamily="18" charset="0"/>
              </a:rPr>
              <a:t>of Brahmi. </a:t>
            </a:r>
          </a:p>
          <a:p>
            <a:pPr algn="just">
              <a:lnSpc>
                <a:spcPct val="150000"/>
              </a:lnSpc>
            </a:pPr>
            <a:r>
              <a:rPr lang="en-US" sz="2200" dirty="0">
                <a:latin typeface="Times New Roman" panose="02020603050405020304" pitchFamily="18" charset="0"/>
                <a:cs typeface="Times New Roman" panose="02020603050405020304" pitchFamily="18" charset="0"/>
              </a:rPr>
              <a:t>The best-known Brahmi inscriptions are the rock-cut edicts of Ashoka in North-Central India, dated 250–232 BC.</a:t>
            </a:r>
          </a:p>
        </p:txBody>
      </p:sp>
      <p:sp>
        <p:nvSpPr>
          <p:cNvPr id="4" name="Date Placeholder 3"/>
          <p:cNvSpPr>
            <a:spLocks noGrp="1"/>
          </p:cNvSpPr>
          <p:nvPr>
            <p:ph type="dt" sz="half" idx="10"/>
          </p:nvPr>
        </p:nvSpPr>
        <p:spPr>
          <a:xfrm>
            <a:off x="457200" y="6356350"/>
            <a:ext cx="1066800" cy="365125"/>
          </a:xfrm>
        </p:spPr>
        <p:txBody>
          <a:bodyPr/>
          <a:lstStyle/>
          <a:p>
            <a:fld id="{3445ADCC-449B-445B-97AE-7F9E48999C45}"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Brahmi Script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8415665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2664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Rock-cut edicts of Ashoka script (Brahmi script) was deciphered in 1837 by James Prinsep.</a:t>
            </a:r>
          </a:p>
          <a:p>
            <a:pPr algn="just">
              <a:lnSpc>
                <a:spcPct val="150000"/>
              </a:lnSpc>
            </a:pPr>
            <a:r>
              <a:rPr lang="en-US" sz="2200" dirty="0">
                <a:latin typeface="Times New Roman" panose="02020603050405020304" pitchFamily="18" charset="0"/>
                <a:cs typeface="Times New Roman" panose="02020603050405020304" pitchFamily="18" charset="0"/>
              </a:rPr>
              <a:t>This script developed into 2 major types in the regions of northern and southern India. In northern regions, the script is more angular and in southern regions, it is more circular. </a:t>
            </a:r>
          </a:p>
          <a:p>
            <a:pPr algn="just">
              <a:lnSpc>
                <a:spcPct val="150000"/>
              </a:lnSpc>
            </a:pPr>
            <a:r>
              <a:rPr lang="en-US" sz="2200" dirty="0">
                <a:latin typeface="Times New Roman" panose="02020603050405020304" pitchFamily="18" charset="0"/>
                <a:cs typeface="Times New Roman" panose="02020603050405020304" pitchFamily="18" charset="0"/>
              </a:rPr>
              <a:t>Brahmi is usually written from </a:t>
            </a:r>
            <a:r>
              <a:rPr lang="en-US" sz="2200" b="1" i="1" dirty="0">
                <a:latin typeface="Times New Roman" panose="02020603050405020304" pitchFamily="18" charset="0"/>
                <a:cs typeface="Times New Roman" panose="02020603050405020304" pitchFamily="18" charset="0"/>
              </a:rPr>
              <a:t>left to right</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Brahmi is an </a:t>
            </a:r>
            <a:r>
              <a:rPr lang="en-US" sz="2200" b="1" i="1" dirty="0">
                <a:latin typeface="Times New Roman" panose="02020603050405020304" pitchFamily="18" charset="0"/>
                <a:cs typeface="Times New Roman" panose="02020603050405020304" pitchFamily="18" charset="0"/>
              </a:rPr>
              <a:t>abugida,</a:t>
            </a:r>
            <a:r>
              <a:rPr lang="en-US" sz="2200" dirty="0">
                <a:latin typeface="Times New Roman" panose="02020603050405020304" pitchFamily="18" charset="0"/>
                <a:cs typeface="Times New Roman" panose="02020603050405020304" pitchFamily="18" charset="0"/>
              </a:rPr>
              <a:t> meaning that each unit is based on consonant and the vowel notation is secondary, except when the vowels commence a word.</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07EA1A7E-38BA-4AF3-8F6E-08E798B4039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Brahmi Script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0395374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998736"/>
            <a:ext cx="8458200" cy="5266450"/>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a:xfrm>
            <a:off x="457200" y="6356350"/>
            <a:ext cx="1066800" cy="365125"/>
          </a:xfrm>
        </p:spPr>
        <p:txBody>
          <a:bodyPr/>
          <a:lstStyle/>
          <a:p>
            <a:fld id="{6BB9A2DA-C81F-44CC-865E-31D0625FE5E2}"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Brahmi Script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pic>
        <p:nvPicPr>
          <p:cNvPr id="11" name="Picture 10">
            <a:extLst>
              <a:ext uri="{FF2B5EF4-FFF2-40B4-BE49-F238E27FC236}">
                <a16:creationId xmlns:a16="http://schemas.microsoft.com/office/drawing/2014/main" xmlns="" id="{BA0D0B17-52C2-4718-8FB1-67DCEBE8E3DB}"/>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24000" y="1143000"/>
            <a:ext cx="6248400" cy="4495800"/>
          </a:xfrm>
          <a:prstGeom prst="rect">
            <a:avLst/>
          </a:prstGeom>
        </p:spPr>
      </p:pic>
      <p:sp>
        <p:nvSpPr>
          <p:cNvPr id="12" name="Rectangle 11">
            <a:extLst>
              <a:ext uri="{FF2B5EF4-FFF2-40B4-BE49-F238E27FC236}">
                <a16:creationId xmlns:a16="http://schemas.microsoft.com/office/drawing/2014/main" xmlns="" id="{8D1DE34F-3417-4A55-9F26-1FA49CC56427}"/>
              </a:ext>
            </a:extLst>
          </p:cNvPr>
          <p:cNvSpPr/>
          <p:nvPr/>
        </p:nvSpPr>
        <p:spPr>
          <a:xfrm>
            <a:off x="2514600" y="5638800"/>
            <a:ext cx="3657600" cy="626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Fig:- </a:t>
            </a:r>
            <a:r>
              <a:rPr lang="fi-FI" b="1" dirty="0">
                <a:solidFill>
                  <a:srgbClr val="FF0000"/>
                </a:solidFill>
              </a:rPr>
              <a:t>Brahmi Script on Ashoka Pillar</a:t>
            </a:r>
            <a:r>
              <a:rPr lang="en-IN" b="1" dirty="0">
                <a:solidFill>
                  <a:srgbClr val="FF0000"/>
                </a:solidFill>
              </a:rPr>
              <a:t> </a:t>
            </a:r>
          </a:p>
        </p:txBody>
      </p:sp>
    </p:spTree>
    <p:extLst>
      <p:ext uri="{BB962C8B-B14F-4D97-AF65-F5344CB8AC3E}">
        <p14:creationId xmlns:p14="http://schemas.microsoft.com/office/powerpoint/2010/main" xmlns="" val="28977385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Evolution of script and languages in India, the Harappan Script and Brahmi Script.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C3F9DD59-B5E5-4655-946B-253DA2BDE61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366049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www.youtube.com/watch?v=UFzjpg6YvJ0</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www.youtube.com/watch?v=8cDW7OgOycg</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www.youtube.com/watch?v=LVMRtp_jg_c</a:t>
            </a: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01719F1-7EE0-4F92-9698-813769BA71B3}"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28169398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rmAutofit fontScale="92500"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 many symbols were used in Indus script?</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400</a:t>
            </a:r>
          </a:p>
          <a:p>
            <a:pPr marL="0" indent="0" algn="just">
              <a:buNone/>
            </a:pPr>
            <a:r>
              <a:rPr lang="en-US" sz="2000" dirty="0">
                <a:latin typeface="Times New Roman" panose="02020603050405020304" pitchFamily="18" charset="0"/>
                <a:cs typeface="Times New Roman" panose="02020603050405020304" pitchFamily="18" charset="0"/>
              </a:rPr>
              <a:t>       B.  426</a:t>
            </a:r>
          </a:p>
          <a:p>
            <a:pPr marL="0" indent="0" algn="just">
              <a:buNone/>
            </a:pPr>
            <a:r>
              <a:rPr lang="en-US" sz="2000" dirty="0">
                <a:latin typeface="Times New Roman" panose="02020603050405020304" pitchFamily="18" charset="0"/>
                <a:cs typeface="Times New Roman" panose="02020603050405020304" pitchFamily="18" charset="0"/>
              </a:rPr>
              <a:t>       C.  398</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396</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Rock-cut edicts of Ashoka script was deciphered in 1837 by ________.</a:t>
            </a:r>
          </a:p>
          <a:p>
            <a:pPr marL="0" indent="0" algn="just">
              <a:buNone/>
            </a:pPr>
            <a:r>
              <a:rPr lang="en-US" sz="2000" dirty="0">
                <a:latin typeface="Times New Roman" panose="02020603050405020304" pitchFamily="18" charset="0"/>
                <a:cs typeface="Times New Roman" panose="02020603050405020304" pitchFamily="18" charset="0"/>
              </a:rPr>
              <a:t>        A. A. S. Altekar</a:t>
            </a:r>
          </a:p>
          <a:p>
            <a:pPr marL="0" indent="0" algn="just">
              <a:buNone/>
            </a:pPr>
            <a:r>
              <a:rPr lang="en-US" sz="2000" dirty="0">
                <a:latin typeface="Times New Roman" panose="02020603050405020304" pitchFamily="18" charset="0"/>
                <a:cs typeface="Times New Roman" panose="02020603050405020304" pitchFamily="18" charset="0"/>
              </a:rPr>
              <a:t>        B. James Prinsep</a:t>
            </a:r>
          </a:p>
          <a:p>
            <a:pPr marL="0" indent="0" algn="just">
              <a:buNone/>
            </a:pPr>
            <a:r>
              <a:rPr lang="en-US" sz="2000" dirty="0">
                <a:latin typeface="Times New Roman" panose="02020603050405020304" pitchFamily="18" charset="0"/>
                <a:cs typeface="Times New Roman" panose="02020603050405020304" pitchFamily="18" charset="0"/>
              </a:rPr>
              <a:t>        C. James Mill</a:t>
            </a:r>
          </a:p>
          <a:p>
            <a:pPr marL="0" indent="0" algn="just">
              <a:buNone/>
            </a:pPr>
            <a:r>
              <a:rPr lang="en-US" sz="2000" dirty="0">
                <a:latin typeface="Times New Roman" panose="02020603050405020304" pitchFamily="18" charset="0"/>
                <a:cs typeface="Times New Roman" panose="02020603050405020304" pitchFamily="18" charset="0"/>
              </a:rPr>
              <a:t>        D. V. A. Smith</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Archaeology is the study of_______.</a:t>
            </a:r>
          </a:p>
          <a:p>
            <a:pPr marL="0" indent="0" algn="just">
              <a:buNone/>
            </a:pPr>
            <a:r>
              <a:rPr lang="en-US" sz="2000" dirty="0">
                <a:latin typeface="Times New Roman" panose="02020603050405020304" pitchFamily="18" charset="0"/>
                <a:cs typeface="Times New Roman" panose="02020603050405020304" pitchFamily="18" charset="0"/>
              </a:rPr>
              <a:t>      A. Modern Times</a:t>
            </a:r>
          </a:p>
          <a:p>
            <a:pPr marL="0" indent="0" algn="just">
              <a:buNone/>
            </a:pPr>
            <a:r>
              <a:rPr lang="en-US" sz="2000" dirty="0">
                <a:latin typeface="Times New Roman" panose="02020603050405020304" pitchFamily="18" charset="0"/>
                <a:cs typeface="Times New Roman" panose="02020603050405020304" pitchFamily="18" charset="0"/>
              </a:rPr>
              <a:t>      B. Contemporary time</a:t>
            </a:r>
          </a:p>
          <a:p>
            <a:pPr marL="0" indent="0" algn="just">
              <a:buNone/>
            </a:pPr>
            <a:r>
              <a:rPr lang="en-US" sz="2000" dirty="0">
                <a:latin typeface="Times New Roman" panose="02020603050405020304" pitchFamily="18" charset="0"/>
                <a:cs typeface="Times New Roman" panose="02020603050405020304" pitchFamily="18" charset="0"/>
              </a:rPr>
              <a:t>      C. Ancient Time</a:t>
            </a:r>
          </a:p>
          <a:p>
            <a:pPr marL="0" indent="0" algn="just">
              <a:buNone/>
            </a:pPr>
            <a:r>
              <a:rPr lang="en-US" sz="2000" dirty="0">
                <a:latin typeface="Times New Roman" panose="02020603050405020304" pitchFamily="18" charset="0"/>
                <a:cs typeface="Times New Roman" panose="02020603050405020304" pitchFamily="18" charset="0"/>
              </a:rPr>
              <a:t>      D. Medieval time</a:t>
            </a: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D68AC2EB-1C5D-41C6-A11E-77CE6E3B7C90}"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430725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441950"/>
          </a:xfrm>
        </p:spPr>
        <p:txBody>
          <a:bodyPr>
            <a:normAutofit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language of India?</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Pali</a:t>
            </a:r>
          </a:p>
          <a:p>
            <a:pPr marL="0" indent="0" algn="just">
              <a:buNone/>
            </a:pPr>
            <a:r>
              <a:rPr lang="en-US" sz="2000" dirty="0">
                <a:latin typeface="Times New Roman" panose="02020603050405020304" pitchFamily="18" charset="0"/>
                <a:cs typeface="Times New Roman" panose="02020603050405020304" pitchFamily="18" charset="0"/>
              </a:rPr>
              <a:t>       B. Prakrit</a:t>
            </a:r>
          </a:p>
          <a:p>
            <a:pPr marL="0" indent="0" algn="just">
              <a:buNone/>
            </a:pPr>
            <a:r>
              <a:rPr lang="en-US" sz="2000" dirty="0">
                <a:latin typeface="Times New Roman" panose="02020603050405020304" pitchFamily="18" charset="0"/>
                <a:cs typeface="Times New Roman" panose="02020603050405020304" pitchFamily="18" charset="0"/>
              </a:rPr>
              <a:t>       C.  Ardha Magadhi</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Sanskrit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Script is called the script of most Indian script?</a:t>
            </a:r>
          </a:p>
          <a:p>
            <a:pPr marL="0" indent="0" algn="just">
              <a:buNone/>
            </a:pPr>
            <a:r>
              <a:rPr lang="en-US" sz="2000" dirty="0">
                <a:latin typeface="Times New Roman" panose="02020603050405020304" pitchFamily="18" charset="0"/>
                <a:cs typeface="Times New Roman" panose="02020603050405020304" pitchFamily="18" charset="0"/>
              </a:rPr>
              <a:t>        A. Sarada</a:t>
            </a:r>
          </a:p>
          <a:p>
            <a:pPr marL="0" indent="0" algn="just">
              <a:buNone/>
            </a:pPr>
            <a:r>
              <a:rPr lang="en-US" sz="2000" dirty="0">
                <a:latin typeface="Times New Roman" panose="02020603050405020304" pitchFamily="18" charset="0"/>
                <a:cs typeface="Times New Roman" panose="02020603050405020304" pitchFamily="18" charset="0"/>
              </a:rPr>
              <a:t>        B. Gurumukhi</a:t>
            </a:r>
          </a:p>
          <a:p>
            <a:pPr marL="0" indent="0" algn="just">
              <a:buNone/>
            </a:pPr>
            <a:r>
              <a:rPr lang="en-US" sz="2000" dirty="0">
                <a:latin typeface="Times New Roman" panose="02020603050405020304" pitchFamily="18" charset="0"/>
                <a:cs typeface="Times New Roman" panose="02020603050405020304" pitchFamily="18" charset="0"/>
              </a:rPr>
              <a:t>        C. Brahmi</a:t>
            </a:r>
          </a:p>
          <a:p>
            <a:pPr marL="0" indent="0" algn="just">
              <a:buNone/>
            </a:pPr>
            <a:r>
              <a:rPr lang="en-US" sz="2000" dirty="0">
                <a:latin typeface="Times New Roman" panose="02020603050405020304" pitchFamily="18" charset="0"/>
                <a:cs typeface="Times New Roman" panose="02020603050405020304" pitchFamily="18" charset="0"/>
              </a:rPr>
              <a:t>        D. Devanagari</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script is the oldest deciphered script of India? </a:t>
            </a:r>
          </a:p>
          <a:p>
            <a:pPr marL="0" indent="0" algn="just">
              <a:buNone/>
            </a:pPr>
            <a:r>
              <a:rPr lang="en-US" sz="2000" dirty="0">
                <a:latin typeface="Times New Roman" panose="02020603050405020304" pitchFamily="18" charset="0"/>
                <a:cs typeface="Times New Roman" panose="02020603050405020304" pitchFamily="18" charset="0"/>
              </a:rPr>
              <a:t>      A. Sarada Script</a:t>
            </a:r>
          </a:p>
          <a:p>
            <a:pPr marL="0" indent="0" algn="just">
              <a:buNone/>
            </a:pPr>
            <a:r>
              <a:rPr lang="en-US" sz="2000" dirty="0">
                <a:latin typeface="Times New Roman" panose="02020603050405020304" pitchFamily="18" charset="0"/>
                <a:cs typeface="Times New Roman" panose="02020603050405020304" pitchFamily="18" charset="0"/>
              </a:rPr>
              <a:t>      B. Kharosthi Script</a:t>
            </a:r>
          </a:p>
          <a:p>
            <a:pPr marL="0" indent="0" algn="just">
              <a:buNone/>
            </a:pPr>
            <a:r>
              <a:rPr lang="en-US" sz="2000" dirty="0">
                <a:latin typeface="Times New Roman" panose="02020603050405020304" pitchFamily="18" charset="0"/>
                <a:cs typeface="Times New Roman" panose="02020603050405020304" pitchFamily="18" charset="0"/>
              </a:rPr>
              <a:t>      C. Brahmi Script</a:t>
            </a:r>
          </a:p>
          <a:p>
            <a:pPr marL="0" indent="0" algn="just">
              <a:buNone/>
            </a:pPr>
            <a:r>
              <a:rPr lang="en-US" sz="2000" dirty="0">
                <a:latin typeface="Times New Roman" panose="02020603050405020304" pitchFamily="18" charset="0"/>
                <a:cs typeface="Times New Roman" panose="02020603050405020304" pitchFamily="18" charset="0"/>
              </a:rPr>
              <a:t>      D. Nagari Script</a:t>
            </a: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57CEC2CE-09D9-4416-A68F-3AE311B10DA3}"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799"/>
            <a:ext cx="8001000" cy="5670551"/>
          </a:xfrm>
        </p:spPr>
        <p:txBody>
          <a:bodyPr>
            <a:normAutofit fontScale="55000" lnSpcReduction="20000"/>
          </a:bodyPr>
          <a:lstStyle/>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Indus script was written in Boustrophedon style.</a:t>
            </a:r>
          </a:p>
          <a:p>
            <a:pPr marL="0" indent="0" algn="just">
              <a:lnSpc>
                <a:spcPct val="120000"/>
              </a:lnSpc>
              <a:buNone/>
            </a:pPr>
            <a:r>
              <a:rPr lang="en-US" sz="3600" b="1" i="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 </a:t>
            </a:r>
          </a:p>
          <a:p>
            <a:pPr marL="0" indent="0" algn="just">
              <a:lnSpc>
                <a:spcPct val="120000"/>
              </a:lnSpc>
              <a:buNone/>
            </a:pPr>
            <a:endParaRPr lang="en-US" sz="3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Dialect is a form of language spoken in a local area.</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C. False</a:t>
            </a:r>
          </a:p>
          <a:p>
            <a:pPr marL="0" indent="0" algn="just">
              <a:lnSpc>
                <a:spcPct val="120000"/>
              </a:lnSpc>
              <a:buNone/>
            </a:pPr>
            <a:endParaRPr lang="en-US" sz="36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Devanagari script was developed around 10th Century AD.</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A</a:t>
            </a:r>
            <a:r>
              <a:rPr lang="en-US" sz="29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a:t>
            </a:r>
            <a:endParaRPr lang="en-US" sz="29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3500" dirty="0">
                <a:latin typeface="Times New Roman" panose="02020603050405020304" pitchFamily="18" charset="0"/>
                <a:cs typeface="Times New Roman" panose="02020603050405020304" pitchFamily="18" charset="0"/>
              </a:rPr>
              <a:t>Inscriptions have written on palm leaves</a:t>
            </a:r>
            <a:r>
              <a:rPr lang="en-US" sz="2900" dirty="0">
                <a:latin typeface="Times New Roman" panose="02020603050405020304" pitchFamily="18" charset="0"/>
                <a:cs typeface="Times New Roman" panose="02020603050405020304" pitchFamily="18" charset="0"/>
              </a:rPr>
              <a:t>.</a:t>
            </a:r>
          </a:p>
          <a:p>
            <a:pPr marL="0" indent="0" algn="just">
              <a:lnSpc>
                <a:spcPct val="120000"/>
              </a:lnSpc>
              <a:buNone/>
            </a:pPr>
            <a:r>
              <a:rPr lang="en-US" sz="29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 True</a:t>
            </a:r>
          </a:p>
          <a:p>
            <a:pPr marL="0" indent="0" algn="just">
              <a:lnSpc>
                <a:spcPct val="120000"/>
              </a:lnSpc>
              <a:buNone/>
            </a:pPr>
            <a:r>
              <a:rPr lang="en-US" sz="36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44364B67-C0B4-4AB9-B77F-F6947228CD0D}"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4071032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evolution of script and language in India.</a:t>
            </a:r>
          </a:p>
          <a:p>
            <a:pPr algn="just">
              <a:lnSpc>
                <a:spcPct val="150000"/>
              </a:lnSpc>
            </a:pPr>
            <a:r>
              <a:rPr lang="en-US" sz="2200" dirty="0">
                <a:latin typeface="Times New Roman" panose="02020603050405020304" pitchFamily="18" charset="0"/>
                <a:cs typeface="Times New Roman" panose="02020603050405020304" pitchFamily="18" charset="0"/>
              </a:rPr>
              <a:t>Why Brahmi script is called the mother of most Indian Script?</a:t>
            </a:r>
          </a:p>
          <a:p>
            <a:pPr algn="just">
              <a:lnSpc>
                <a:spcPct val="150000"/>
              </a:lnSpc>
            </a:pPr>
            <a:r>
              <a:rPr lang="en-US" sz="2200" dirty="0">
                <a:latin typeface="Times New Roman" panose="02020603050405020304" pitchFamily="18" charset="0"/>
                <a:cs typeface="Times New Roman" panose="02020603050405020304" pitchFamily="18" charset="0"/>
              </a:rPr>
              <a:t>Why Sanskrit is called the mother of most Indian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F4C009D-5965-47AC-A450-6FAB8FE3A4E1}"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Module II</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6097D0-463D-415D-9B1D-732EF6AF9CD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2519" t="14584" r="26574" b="14583"/>
          <a:stretch/>
        </p:blipFill>
        <p:spPr>
          <a:xfrm>
            <a:off x="7034" y="914400"/>
            <a:ext cx="9136966" cy="5441950"/>
          </a:xfrm>
          <a:prstGeom prst="rect">
            <a:avLst/>
          </a:prstGeom>
        </p:spPr>
      </p:pic>
    </p:spTree>
    <p:extLst>
      <p:ext uri="{BB962C8B-B14F-4D97-AF65-F5344CB8AC3E}">
        <p14:creationId xmlns:p14="http://schemas.microsoft.com/office/powerpoint/2010/main" xmlns="" val="4091452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a:t>
            </a:r>
          </a:p>
          <a:p>
            <a:pPr algn="just">
              <a:lnSpc>
                <a:spcPct val="150000"/>
              </a:lnSpc>
            </a:pPr>
            <a:r>
              <a:rPr lang="en-US" sz="2200" dirty="0">
                <a:latin typeface="Times New Roman" panose="02020603050405020304" pitchFamily="18" charset="0"/>
                <a:cs typeface="Times New Roman" panose="02020603050405020304" pitchFamily="18" charset="0"/>
              </a:rPr>
              <a:t>Knowledge of Vedic Text.</a:t>
            </a:r>
          </a:p>
          <a:p>
            <a:pPr algn="just">
              <a:lnSpc>
                <a:spcPct val="150000"/>
              </a:lnSpc>
            </a:pPr>
            <a:r>
              <a:rPr lang="en-US" sz="2200" dirty="0">
                <a:latin typeface="Times New Roman" panose="02020603050405020304" pitchFamily="18" charset="0"/>
                <a:cs typeface="Times New Roman" panose="02020603050405020304" pitchFamily="18" charset="0"/>
              </a:rPr>
              <a:t>Basic knowledge of script.</a:t>
            </a:r>
          </a:p>
          <a:p>
            <a:pPr marL="0" indent="0">
              <a:buNone/>
            </a:pPr>
            <a:endParaRPr lang="en-US" dirty="0"/>
          </a:p>
        </p:txBody>
      </p:sp>
      <p:sp>
        <p:nvSpPr>
          <p:cNvPr id="4" name="Date Placeholder 3"/>
          <p:cNvSpPr>
            <a:spLocks noGrp="1"/>
          </p:cNvSpPr>
          <p:nvPr>
            <p:ph type="dt" sz="half" idx="10"/>
          </p:nvPr>
        </p:nvSpPr>
        <p:spPr/>
        <p:txBody>
          <a:bodyPr/>
          <a:lstStyle/>
          <a:p>
            <a:fld id="{BCC07B91-5A75-4FCA-A650-1B54704C07F5}"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spTree>
    <p:extLst>
      <p:ext uri="{BB962C8B-B14F-4D97-AF65-F5344CB8AC3E}">
        <p14:creationId xmlns:p14="http://schemas.microsoft.com/office/powerpoint/2010/main" xmlns="" val="19757109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04FDFB-5CF5-4028-996D-5A440308D63A}"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latin typeface="Times New Roman" panose="02020603050405020304" pitchFamily="18" charset="0"/>
                <a:cs typeface="Times New Roman" panose="02020603050405020304" pitchFamily="18" charset="0"/>
              </a:rPr>
              <a:t>Topic Objective </a:t>
            </a:r>
            <a:endParaRPr lang="en-US"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DFFDE747-2DD1-483C-B040-F8B4A79D3815}"/>
              </a:ext>
            </a:extLst>
          </p:cNvPr>
          <p:cNvGraphicFramePr>
            <a:graphicFrameLocks noGrp="1"/>
          </p:cNvGraphicFramePr>
          <p:nvPr>
            <p:extLst>
              <p:ext uri="{D42A27DB-BD31-4B8C-83A1-F6EECF244321}">
                <p14:modId xmlns:p14="http://schemas.microsoft.com/office/powerpoint/2010/main" xmlns="" val="2916169689"/>
              </p:ext>
            </p:extLst>
          </p:nvPr>
        </p:nvGraphicFramePr>
        <p:xfrm>
          <a:off x="304800" y="838199"/>
          <a:ext cx="8686800" cy="1735979"/>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1466735737"/>
                    </a:ext>
                  </a:extLst>
                </a:gridCol>
                <a:gridCol w="7696200">
                  <a:extLst>
                    <a:ext uri="{9D8B030D-6E8A-4147-A177-3AD203B41FA5}">
                      <a16:colId xmlns:a16="http://schemas.microsoft.com/office/drawing/2014/main" xmlns=""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47344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a:t>
                      </a:r>
                      <a:r>
                        <a:rPr lang="en-IN" sz="2200" dirty="0">
                          <a:latin typeface="Times New Roman" panose="02020603050405020304" pitchFamily="18" charset="0"/>
                          <a:cs typeface="Times New Roman" panose="02020603050405020304" pitchFamily="18" charset="0"/>
                        </a:rPr>
                        <a:t>understand the </a:t>
                      </a:r>
                      <a:r>
                        <a:rPr lang="en-US" sz="2200" dirty="0">
                          <a:latin typeface="Times New Roman" panose="02020603050405020304" pitchFamily="18" charset="0"/>
                          <a:cs typeface="Times New Roman" panose="02020603050405020304" pitchFamily="18" charset="0"/>
                        </a:rPr>
                        <a:t>The Vedas and the Upanishads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71128258"/>
                  </a:ext>
                </a:extLst>
              </a:tr>
              <a:tr h="473449">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Ramayana, the Mahabharata &amp; Puranas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17167685"/>
                  </a:ext>
                </a:extLst>
              </a:tr>
            </a:tbl>
          </a:graphicData>
        </a:graphic>
      </p:graphicFrame>
    </p:spTree>
    <p:extLst>
      <p:ext uri="{BB962C8B-B14F-4D97-AF65-F5344CB8AC3E}">
        <p14:creationId xmlns:p14="http://schemas.microsoft.com/office/powerpoint/2010/main" xmlns="" val="33111390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7CEEBB1-CC79-43B2-93C8-E77E271258FE}"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CC70155B-C629-493E-9F4D-ADF9A5AC5A2C}"/>
              </a:ext>
            </a:extLst>
          </p:cNvPr>
          <p:cNvGraphicFramePr>
            <a:graphicFrameLocks noGrp="1"/>
          </p:cNvGraphicFramePr>
          <p:nvPr>
            <p:extLst>
              <p:ext uri="{D42A27DB-BD31-4B8C-83A1-F6EECF244321}">
                <p14:modId xmlns:p14="http://schemas.microsoft.com/office/powerpoint/2010/main" xmlns="" val="984843322"/>
              </p:ext>
            </p:extLst>
          </p:nvPr>
        </p:nvGraphicFramePr>
        <p:xfrm>
          <a:off x="228600" y="838199"/>
          <a:ext cx="8686800" cy="152400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US" sz="2200" dirty="0">
                          <a:latin typeface="Times New Roman" panose="02020603050405020304" pitchFamily="18" charset="0"/>
                          <a:cs typeface="Times New Roman" panose="02020603050405020304" pitchFamily="18" charset="0"/>
                        </a:rPr>
                        <a:t>The Vedas, the Upanishads, the Ramayana,</a:t>
                      </a:r>
                    </a:p>
                    <a:p>
                      <a:pPr algn="just"/>
                      <a:r>
                        <a:rPr lang="en-US" sz="2200" dirty="0">
                          <a:latin typeface="Times New Roman" panose="02020603050405020304" pitchFamily="18" charset="0"/>
                          <a:cs typeface="Times New Roman" panose="02020603050405020304" pitchFamily="18" charset="0"/>
                        </a:rPr>
                        <a:t>the Mahabharata and Puranas,</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xmlns="" val="1562121172"/>
                  </a:ext>
                </a:extLst>
              </a:tr>
            </a:tbl>
          </a:graphicData>
        </a:graphic>
      </p:graphicFrame>
    </p:spTree>
    <p:extLst>
      <p:ext uri="{BB962C8B-B14F-4D97-AF65-F5344CB8AC3E}">
        <p14:creationId xmlns:p14="http://schemas.microsoft.com/office/powerpoint/2010/main" xmlns="" val="3636045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8585200" cy="53657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word </a:t>
            </a:r>
            <a:r>
              <a:rPr lang="en-US" sz="2200" b="1" i="1" dirty="0">
                <a:latin typeface="Times New Roman" panose="02020603050405020304" pitchFamily="18" charset="0"/>
                <a:cs typeface="Times New Roman" panose="02020603050405020304" pitchFamily="18" charset="0"/>
              </a:rPr>
              <a:t>‘Veda’ </a:t>
            </a:r>
            <a:r>
              <a:rPr lang="en-US" sz="2200" dirty="0">
                <a:latin typeface="Times New Roman" panose="02020603050405020304" pitchFamily="18" charset="0"/>
                <a:cs typeface="Times New Roman" panose="02020603050405020304" pitchFamily="18" charset="0"/>
              </a:rPr>
              <a:t>signifies knowledge and the texts are actually about providing humans knowledge to conduct their entire life on earth and beyond. It is written in highly stylised poetic style and the language is full of symbols and myths. </a:t>
            </a:r>
          </a:p>
          <a:p>
            <a:pPr algn="just">
              <a:lnSpc>
                <a:spcPct val="150000"/>
              </a:lnSpc>
            </a:pPr>
            <a:r>
              <a:rPr lang="en-US" sz="2200" dirty="0">
                <a:latin typeface="Times New Roman" panose="02020603050405020304" pitchFamily="18" charset="0"/>
                <a:cs typeface="Times New Roman" panose="02020603050405020304" pitchFamily="18" charset="0"/>
              </a:rPr>
              <a:t>The Vedas are the source of integral wisdom, science, tradition and culture of a remarkable civilization. </a:t>
            </a:r>
          </a:p>
          <a:p>
            <a:pPr algn="just">
              <a:lnSpc>
                <a:spcPct val="150000"/>
              </a:lnSpc>
            </a:pPr>
            <a:r>
              <a:rPr lang="en-US" sz="2200" dirty="0">
                <a:latin typeface="Times New Roman" panose="02020603050405020304" pitchFamily="18" charset="0"/>
                <a:cs typeface="Times New Roman" panose="02020603050405020304" pitchFamily="18" charset="0"/>
              </a:rPr>
              <a:t>They are oral compilations of distilled wisdom of cosmic knowledge survived from the time immemorial. </a:t>
            </a:r>
          </a:p>
          <a:p>
            <a:pPr algn="just">
              <a:lnSpc>
                <a:spcPct val="150000"/>
              </a:lnSpc>
            </a:pPr>
            <a:r>
              <a:rPr lang="en-US" sz="2200" dirty="0">
                <a:latin typeface="Times New Roman" panose="02020603050405020304" pitchFamily="18" charset="0"/>
                <a:cs typeface="Times New Roman" panose="02020603050405020304" pitchFamily="18" charset="0"/>
              </a:rPr>
              <a:t>They are not only identified as scriptures, but also as the fountain head of Indian culture and human civilization.</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303F859-A8A0-4567-AB5E-2EE532D07A3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006445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213350"/>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The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Importance of the Veda </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It has been universally acknowledged that the Veda is the earliest available literature of humanity.</a:t>
            </a:r>
          </a:p>
          <a:p>
            <a:pPr algn="just">
              <a:lnSpc>
                <a:spcPct val="150000"/>
              </a:lnSpc>
            </a:pPr>
            <a:r>
              <a:rPr lang="en-US" sz="2200" dirty="0">
                <a:latin typeface="Times New Roman" panose="02020603050405020304" pitchFamily="18" charset="0"/>
                <a:cs typeface="Times New Roman" panose="02020603050405020304" pitchFamily="18" charset="0"/>
              </a:rPr>
              <a:t>The Veda contains the highest spiritual knowledge (Para vidya) as well as the knowledge of the world (Apara vidya). Thus, apart from philosophy, we find here descriptions of various aspects of the different subjects such as sciences, medicine, political science, psychology, agriculture, poetry, art, music etc.</a:t>
            </a:r>
          </a:p>
          <a:p>
            <a:pPr algn="just">
              <a:lnSpc>
                <a:spcPct val="150000"/>
              </a:lnSpc>
            </a:pPr>
            <a:r>
              <a:rPr lang="en-US" sz="2200" dirty="0">
                <a:latin typeface="Times New Roman" panose="02020603050405020304" pitchFamily="18" charset="0"/>
                <a:cs typeface="Times New Roman" panose="02020603050405020304" pitchFamily="18" charset="0"/>
              </a:rPr>
              <a:t>The Veda is unique in its purity and sanctity.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CF95790D-6E73-432B-B817-ACC16056D14C}"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64796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text of the Veda is preserved in its pure and original form without any alteration  or  interpolation  even  after  thousands  of  years.  The Veda is the only unadulterated treasure house of true knowledge. So much so that even UNESCO declared it as part of the Intangible cultural heritage of humanity. </a:t>
            </a:r>
          </a:p>
          <a:p>
            <a:pPr algn="just">
              <a:lnSpc>
                <a:spcPct val="150000"/>
              </a:lnSpc>
            </a:pPr>
            <a:r>
              <a:rPr lang="en-US" sz="2200" dirty="0">
                <a:latin typeface="Times New Roman" panose="02020603050405020304" pitchFamily="18" charset="0"/>
                <a:cs typeface="Times New Roman" panose="02020603050405020304" pitchFamily="18" charset="0"/>
              </a:rPr>
              <a:t>The   Vedic   language   is   marked   by   extreme   economy   of expression. Many times it seems to carry some deep hidden meanings indicating mystical truths. Often it makes symbolic impression. The Vedic scholars have searched for and discovered the revelation of the deepest truth in the Vedic texts differently.</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BBA3DAC-5210-4BFC-A2EA-ADE355A8171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864682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8736"/>
            <a:ext cx="8305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Vedas have been transmitted from generation to generation through oral tradition. They are called the </a:t>
            </a:r>
            <a:r>
              <a:rPr lang="en-US" sz="2200" b="1" i="1" dirty="0">
                <a:latin typeface="Times New Roman" panose="02020603050405020304" pitchFamily="18" charset="0"/>
                <a:cs typeface="Times New Roman" panose="02020603050405020304" pitchFamily="18" charset="0"/>
              </a:rPr>
              <a:t>Srutis</a:t>
            </a:r>
            <a:r>
              <a:rPr lang="en-US" sz="2200" dirty="0">
                <a:latin typeface="Times New Roman" panose="02020603050405020304" pitchFamily="18" charset="0"/>
                <a:cs typeface="Times New Roman" panose="02020603050405020304" pitchFamily="18" charset="0"/>
              </a:rPr>
              <a:t> because they were recited and ‘heard’, not written and read.</a:t>
            </a:r>
          </a:p>
          <a:p>
            <a:pPr algn="just">
              <a:lnSpc>
                <a:spcPct val="150000"/>
              </a:lnSpc>
            </a:pPr>
            <a:r>
              <a:rPr lang="en-US" sz="2200" dirty="0">
                <a:latin typeface="Times New Roman" panose="02020603050405020304" pitchFamily="18" charset="0"/>
                <a:cs typeface="Times New Roman" panose="02020603050405020304" pitchFamily="18" charset="0"/>
              </a:rPr>
              <a:t>The Veda in the form of prose and poetry in Sanskrit language, has been regarded as authoritative knowledge.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B0CF5A02-2C71-4AB3-85DE-9500D80A60E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pic>
        <p:nvPicPr>
          <p:cNvPr id="8" name="Picture 7">
            <a:extLst>
              <a:ext uri="{FF2B5EF4-FFF2-40B4-BE49-F238E27FC236}">
                <a16:creationId xmlns:a16="http://schemas.microsoft.com/office/drawing/2014/main" xmlns="" id="{CC309601-1791-4D25-B4A9-7D16CDF0D85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7200" y="3552370"/>
            <a:ext cx="8572500" cy="2143125"/>
          </a:xfrm>
          <a:prstGeom prst="rect">
            <a:avLst/>
          </a:prstGeom>
        </p:spPr>
      </p:pic>
      <p:sp>
        <p:nvSpPr>
          <p:cNvPr id="10" name="Rectangle 9">
            <a:extLst>
              <a:ext uri="{FF2B5EF4-FFF2-40B4-BE49-F238E27FC236}">
                <a16:creationId xmlns:a16="http://schemas.microsoft.com/office/drawing/2014/main" xmlns="" id="{09CEA56A-EF6B-4EAE-91E2-F67B55AFDAC8}"/>
              </a:ext>
            </a:extLst>
          </p:cNvPr>
          <p:cNvSpPr/>
          <p:nvPr/>
        </p:nvSpPr>
        <p:spPr>
          <a:xfrm>
            <a:off x="2514600" y="5867400"/>
            <a:ext cx="4038600" cy="4970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Types of Veda</a:t>
            </a:r>
          </a:p>
        </p:txBody>
      </p:sp>
    </p:spTree>
    <p:extLst>
      <p:ext uri="{BB962C8B-B14F-4D97-AF65-F5344CB8AC3E}">
        <p14:creationId xmlns:p14="http://schemas.microsoft.com/office/powerpoint/2010/main" xmlns="" val="3951837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Each of these Vedas has 4 sub parts in the form of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(1) Samhitas (2) Brahmanas (3) Aranyakas (4) Upanishads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Samhitas:</a:t>
            </a:r>
            <a:r>
              <a:rPr lang="en-US" sz="2200" dirty="0">
                <a:latin typeface="Times New Roman" panose="02020603050405020304" pitchFamily="18" charset="0"/>
                <a:cs typeface="Times New Roman" panose="02020603050405020304" pitchFamily="18" charset="0"/>
              </a:rPr>
              <a:t> Samhitas are book of hymns. They contain Vedic hymns composed by sages in Sanskrit language. These are the original creations. These Hymns were orally transferred through generations. Every Veda has its Samhita.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Brahmanas:</a:t>
            </a:r>
            <a:r>
              <a:rPr lang="en-US" sz="2200" dirty="0">
                <a:latin typeface="Times New Roman" panose="02020603050405020304" pitchFamily="18" charset="0"/>
                <a:cs typeface="Times New Roman" panose="02020603050405020304" pitchFamily="18" charset="0"/>
              </a:rPr>
              <a:t> Brahmanas contain explanation of hymns. These explanation were crested by sages so that Vedic knowledge could be comprehended and used by mankind. These are elaborate prose texts. </a:t>
            </a:r>
          </a:p>
          <a:p>
            <a:pPr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CDAE4B7-3A10-4106-90D0-0E284D1A6DD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641543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Brahmanas are also known as Liturgies (ritual texts).</a:t>
            </a:r>
          </a:p>
          <a:p>
            <a:pPr algn="just">
              <a:lnSpc>
                <a:spcPct val="150000"/>
              </a:lnSpc>
            </a:pPr>
            <a:r>
              <a:rPr lang="en-US" sz="2200" dirty="0">
                <a:latin typeface="Times New Roman" panose="02020603050405020304" pitchFamily="18" charset="0"/>
                <a:cs typeface="Times New Roman" panose="02020603050405020304" pitchFamily="18" charset="0"/>
              </a:rPr>
              <a:t>Brahmanas advocate Karma Marga for attainment of salvation.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Aranyakas:</a:t>
            </a:r>
            <a:r>
              <a:rPr lang="en-US" sz="2200" dirty="0">
                <a:latin typeface="Times New Roman" panose="02020603050405020304" pitchFamily="18" charset="0"/>
                <a:cs typeface="Times New Roman" panose="02020603050405020304" pitchFamily="18" charset="0"/>
              </a:rPr>
              <a:t> The term Aranyaka is derived from the word ‘</a:t>
            </a:r>
            <a:r>
              <a:rPr lang="en-US" sz="2200" b="1" i="1" dirty="0">
                <a:latin typeface="Times New Roman" panose="02020603050405020304" pitchFamily="18" charset="0"/>
                <a:cs typeface="Times New Roman" panose="02020603050405020304" pitchFamily="18" charset="0"/>
              </a:rPr>
              <a:t>Aranya’</a:t>
            </a:r>
            <a:r>
              <a:rPr lang="en-US" sz="2200" dirty="0">
                <a:latin typeface="Times New Roman" panose="02020603050405020304" pitchFamily="18" charset="0"/>
                <a:cs typeface="Times New Roman" panose="02020603050405020304" pitchFamily="18" charset="0"/>
              </a:rPr>
              <a:t> meaning ‘forest’. The Aranyaka texts are so-called because ‘they were works to be read in the forest’ in contradistinction to the regular Brahmanas, which were to be read in the village.</a:t>
            </a:r>
          </a:p>
          <a:p>
            <a:pPr algn="just">
              <a:lnSpc>
                <a:spcPct val="150000"/>
              </a:lnSpc>
            </a:pPr>
            <a:r>
              <a:rPr lang="en-US" sz="2200" dirty="0">
                <a:latin typeface="Times New Roman" panose="02020603050405020304" pitchFamily="18" charset="0"/>
                <a:cs typeface="Times New Roman" panose="02020603050405020304" pitchFamily="18" charset="0"/>
              </a:rPr>
              <a:t>The major contents of the Aranyakas are </a:t>
            </a:r>
            <a:r>
              <a:rPr lang="en-US" sz="2200" b="1" dirty="0">
                <a:latin typeface="Times New Roman" panose="02020603050405020304" pitchFamily="18" charset="0"/>
                <a:cs typeface="Times New Roman" panose="02020603050405020304" pitchFamily="18" charset="0"/>
              </a:rPr>
              <a:t>theosophy</a:t>
            </a:r>
            <a:r>
              <a:rPr lang="en-US" sz="2200" dirty="0">
                <a:latin typeface="Times New Roman" panose="02020603050405020304" pitchFamily="18" charset="0"/>
                <a:cs typeface="Times New Roman" panose="02020603050405020304" pitchFamily="18" charset="0"/>
              </a:rPr>
              <a:t> (Brahmavidya), </a:t>
            </a:r>
            <a:r>
              <a:rPr lang="en-US" sz="2200" b="1" dirty="0">
                <a:latin typeface="Times New Roman" panose="02020603050405020304" pitchFamily="18" charset="0"/>
                <a:cs typeface="Times New Roman" panose="02020603050405020304" pitchFamily="18" charset="0"/>
              </a:rPr>
              <a:t>meditation</a:t>
            </a:r>
            <a:r>
              <a:rPr lang="en-US" sz="2200" dirty="0">
                <a:latin typeface="Times New Roman" panose="02020603050405020304" pitchFamily="18" charset="0"/>
                <a:cs typeface="Times New Roman" panose="02020603050405020304" pitchFamily="18" charset="0"/>
              </a:rPr>
              <a:t> (Upasana) and </a:t>
            </a:r>
            <a:r>
              <a:rPr lang="en-US" sz="2200" b="1" dirty="0">
                <a:latin typeface="Times New Roman" panose="02020603050405020304" pitchFamily="18" charset="0"/>
                <a:cs typeface="Times New Roman" panose="02020603050405020304" pitchFamily="18" charset="0"/>
              </a:rPr>
              <a:t>knowledge of breath</a:t>
            </a:r>
            <a:r>
              <a:rPr lang="en-US" sz="2200" dirty="0">
                <a:latin typeface="Times New Roman" panose="02020603050405020304" pitchFamily="18" charset="0"/>
                <a:cs typeface="Times New Roman" panose="02020603050405020304" pitchFamily="18" charset="0"/>
              </a:rPr>
              <a:t> (Pranavidya). </a:t>
            </a:r>
          </a:p>
          <a:p>
            <a:pPr algn="just">
              <a:lnSpc>
                <a:spcPct val="150000"/>
              </a:lnSpc>
            </a:pPr>
            <a:r>
              <a:rPr lang="en-US" sz="2200" dirty="0">
                <a:latin typeface="Times New Roman" panose="02020603050405020304" pitchFamily="18" charset="0"/>
                <a:cs typeface="Times New Roman" panose="02020603050405020304" pitchFamily="18" charset="0"/>
              </a:rPr>
              <a:t>They describe the secret meaning of the sacrifice and the concept of Brahma as well.</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E12F6196-0545-46BE-8BCD-7FB0B9D8F7F8}"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Vedas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200044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Rig Veda is the oldest existing Veda amongst the other four. It consists of 1028 individual Sanskrit hymns. </a:t>
            </a:r>
          </a:p>
          <a:p>
            <a:pPr algn="just">
              <a:lnSpc>
                <a:spcPct val="150000"/>
              </a:lnSpc>
            </a:pPr>
            <a:r>
              <a:rPr lang="en-US" sz="2200" dirty="0">
                <a:latin typeface="Times New Roman" panose="02020603050405020304" pitchFamily="18" charset="0"/>
                <a:cs typeface="Times New Roman" panose="02020603050405020304" pitchFamily="18" charset="0"/>
              </a:rPr>
              <a:t>It is said to be one of the first extensive composition in any Indo-European language that has survived for our perusal.</a:t>
            </a:r>
          </a:p>
          <a:p>
            <a:pPr algn="just">
              <a:lnSpc>
                <a:spcPct val="150000"/>
              </a:lnSpc>
            </a:pPr>
            <a:r>
              <a:rPr lang="en-US" sz="2200" dirty="0">
                <a:latin typeface="Times New Roman" panose="02020603050405020304" pitchFamily="18" charset="0"/>
                <a:cs typeface="Times New Roman" panose="02020603050405020304" pitchFamily="18" charset="0"/>
              </a:rPr>
              <a:t>Historians argue that it was compiled around 1500-1200 BC.</a:t>
            </a:r>
          </a:p>
          <a:p>
            <a:pPr algn="just">
              <a:lnSpc>
                <a:spcPct val="150000"/>
              </a:lnSpc>
            </a:pPr>
            <a:r>
              <a:rPr lang="en-US" sz="2200" dirty="0">
                <a:latin typeface="Times New Roman" panose="02020603050405020304" pitchFamily="18" charset="0"/>
                <a:cs typeface="Times New Roman" panose="02020603050405020304" pitchFamily="18" charset="0"/>
              </a:rPr>
              <a:t>The focus of this Veda is on worldly prosperity and natural beauty.</a:t>
            </a:r>
          </a:p>
          <a:p>
            <a:pPr algn="just">
              <a:lnSpc>
                <a:spcPct val="150000"/>
              </a:lnSpc>
            </a:pPr>
            <a:r>
              <a:rPr lang="en-US" sz="2200" dirty="0">
                <a:latin typeface="Times New Roman" panose="02020603050405020304" pitchFamily="18" charset="0"/>
                <a:cs typeface="Times New Roman" panose="02020603050405020304" pitchFamily="18" charset="0"/>
              </a:rPr>
              <a:t>The text is organised in 10 books, known as Mandalas, of varying age and length.</a:t>
            </a:r>
          </a:p>
          <a:p>
            <a:pPr algn="just">
              <a:lnSpc>
                <a:spcPct val="150000"/>
              </a:lnSpc>
            </a:pPr>
            <a:r>
              <a:rPr lang="en-US" sz="2200" dirty="0">
                <a:latin typeface="Times New Roman" panose="02020603050405020304" pitchFamily="18" charset="0"/>
                <a:cs typeface="Times New Roman" panose="02020603050405020304" pitchFamily="18" charset="0"/>
              </a:rPr>
              <a:t>Furthermore, each mandala comprises of several Suktas or hymns, which are usually for sacrificial purposes.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FC9013D2-316A-4FA9-AD73-DEC50A242EA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49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Rigveda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236970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40A07-05F5-4DAD-A9D1-23EC6892B945}"/>
              </a:ext>
            </a:extLst>
          </p:cNvPr>
          <p:cNvSpPr>
            <a:spLocks noGrp="1"/>
          </p:cNvSpPr>
          <p:nvPr>
            <p:ph type="ctrTitle"/>
          </p:nvPr>
        </p:nvSpPr>
        <p:spPr>
          <a:xfrm>
            <a:off x="0" y="0"/>
            <a:ext cx="9144000" cy="914400"/>
          </a:xfrm>
        </p:spPr>
        <p:style>
          <a:lnRef idx="1">
            <a:schemeClr val="accent1"/>
          </a:lnRef>
          <a:fillRef idx="2">
            <a:schemeClr val="accent1"/>
          </a:fillRef>
          <a:effectRef idx="1">
            <a:schemeClr val="accent1"/>
          </a:effectRef>
          <a:fontRef idx="minor">
            <a:schemeClr val="dk1"/>
          </a:fontRef>
        </p:style>
        <p:txBody>
          <a:bodyPr>
            <a:normAutofit/>
          </a:bodyPr>
          <a:lstStyle/>
          <a:p>
            <a:pPr>
              <a:defRPr/>
            </a:pPr>
            <a:r>
              <a:rPr lang="en-US" sz="2400" dirty="0">
                <a:latin typeface="Times New Roman" pitchFamily="18" charset="0"/>
                <a:cs typeface="Times New Roman" pitchFamily="18" charset="0"/>
              </a:rPr>
              <a:t>             </a:t>
            </a:r>
            <a:r>
              <a:rPr lang="en-US" sz="3600" b="1" dirty="0">
                <a:latin typeface="Times New Roman" pitchFamily="18" charset="0"/>
                <a:cs typeface="Times New Roman" pitchFamily="18" charset="0"/>
              </a:rPr>
              <a:t>Syllabus(Continue….)</a:t>
            </a:r>
          </a:p>
        </p:txBody>
      </p:sp>
      <p:pic>
        <p:nvPicPr>
          <p:cNvPr id="16387" name="Picture 3">
            <a:extLst>
              <a:ext uri="{FF2B5EF4-FFF2-40B4-BE49-F238E27FC236}">
                <a16:creationId xmlns:a16="http://schemas.microsoft.com/office/drawing/2014/main" xmlns="" id="{8E42EEB9-8479-48C7-B9B9-649489931E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xmlns="" id="{2530BB13-7E47-40E4-9D2E-876D091D48EC}"/>
              </a:ext>
            </a:extLst>
          </p:cNvPr>
          <p:cNvSpPr>
            <a:spLocks noGrp="1"/>
          </p:cNvSpPr>
          <p:nvPr>
            <p:ph type="ftr" sz="quarter" idx="11"/>
          </p:nvPr>
        </p:nvSpPr>
        <p:spPr>
          <a:xfrm>
            <a:off x="1828800" y="6356350"/>
            <a:ext cx="6172200" cy="365125"/>
          </a:xfrm>
        </p:spPr>
        <p:txBody>
          <a:bodyPr/>
          <a:lstStyle/>
          <a:p>
            <a:pPr lvl="0">
              <a:spcBef>
                <a:spcPct val="20000"/>
              </a:spcBef>
              <a:defRPr/>
            </a:pPr>
            <a:r>
              <a:rPr lang="en-US" smtClean="0"/>
              <a:t>Mr. Arun Bhati            ESSENCE OF INDIAN TRADITIONAL  (ANC-602)              Module II</a:t>
            </a:r>
            <a:endParaRPr lang="en-US" dirty="0"/>
          </a:p>
        </p:txBody>
      </p:sp>
      <p:sp>
        <p:nvSpPr>
          <p:cNvPr id="16390" name="Slide Number Placeholder 3">
            <a:extLst>
              <a:ext uri="{FF2B5EF4-FFF2-40B4-BE49-F238E27FC236}">
                <a16:creationId xmlns:a16="http://schemas.microsoft.com/office/drawing/2014/main" xmlns="" id="{6DFE3AB9-9A5B-44A5-B8B1-A8B8BC73ADA0}"/>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813110-3AB5-4615-A3EB-E35F630A72B0}"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5" name="Date Placeholder 4">
            <a:extLst>
              <a:ext uri="{FF2B5EF4-FFF2-40B4-BE49-F238E27FC236}">
                <a16:creationId xmlns:a16="http://schemas.microsoft.com/office/drawing/2014/main" xmlns="" id="{2049A542-4D39-4060-858A-AD38E78AAF42}"/>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CD0241-9A63-442B-ACA4-DAFDD20691D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p:cNvPicPr>
            <a:picLocks noChangeAspect="1"/>
          </p:cNvPicPr>
          <p:nvPr/>
        </p:nvPicPr>
        <p:blipFill rotWithShape="1">
          <a:blip r:embed="rId4"/>
          <a:srcRect l="13104" t="14584" r="27159" b="34375"/>
          <a:stretch/>
        </p:blipFill>
        <p:spPr>
          <a:xfrm>
            <a:off x="0" y="914400"/>
            <a:ext cx="9144000" cy="5441950"/>
          </a:xfrm>
          <a:prstGeom prst="rect">
            <a:avLst/>
          </a:prstGeom>
        </p:spPr>
      </p:pic>
    </p:spTree>
    <p:extLst>
      <p:ext uri="{BB962C8B-B14F-4D97-AF65-F5344CB8AC3E}">
        <p14:creationId xmlns:p14="http://schemas.microsoft.com/office/powerpoint/2010/main" xmlns="" val="10240939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Most of the hymns concentrate on the themes of life, death, creation, sacrifice and for seeking godly pleasure or soma. </a:t>
            </a:r>
          </a:p>
          <a:p>
            <a:pPr algn="just">
              <a:lnSpc>
                <a:spcPct val="150000"/>
              </a:lnSpc>
            </a:pPr>
            <a:r>
              <a:rPr lang="en-US" sz="2200" dirty="0">
                <a:latin typeface="Times New Roman" panose="02020603050405020304" pitchFamily="18" charset="0"/>
                <a:cs typeface="Times New Roman" panose="02020603050405020304" pitchFamily="18" charset="0"/>
              </a:rPr>
              <a:t>The entire Rig vedic hymns are dedicated to several deities, in particular to their Chief Deity, Lord Indra.</a:t>
            </a:r>
          </a:p>
          <a:p>
            <a:pPr algn="just">
              <a:lnSpc>
                <a:spcPct val="150000"/>
              </a:lnSpc>
            </a:pPr>
            <a:r>
              <a:rPr lang="en-US" sz="2200" dirty="0">
                <a:latin typeface="Times New Roman" panose="02020603050405020304" pitchFamily="18" charset="0"/>
                <a:cs typeface="Times New Roman" panose="02020603050405020304" pitchFamily="18" charset="0"/>
              </a:rPr>
              <a:t>The other prominent Gods mentioned in the Rig Veda are Agni (God of fire), Varuna (God of water), Rudra (God of wind/storm), Aditya (A form of Sun God), Vayu (God of air) and the Ashwini twins.</a:t>
            </a:r>
          </a:p>
          <a:p>
            <a:pPr algn="just">
              <a:lnSpc>
                <a:spcPct val="150000"/>
              </a:lnSpc>
            </a:pPr>
            <a:r>
              <a:rPr lang="en-US" sz="2200" dirty="0">
                <a:latin typeface="Times New Roman" panose="02020603050405020304" pitchFamily="18" charset="0"/>
                <a:cs typeface="Times New Roman" panose="02020603050405020304" pitchFamily="18" charset="0"/>
              </a:rPr>
              <a:t>Gayatri Mantra is part of the 3</a:t>
            </a:r>
            <a:r>
              <a:rPr lang="en-US" sz="2200" baseline="30000" dirty="0">
                <a:latin typeface="Times New Roman" panose="02020603050405020304" pitchFamily="18" charset="0"/>
                <a:cs typeface="Times New Roman" panose="02020603050405020304" pitchFamily="18" charset="0"/>
              </a:rPr>
              <a:t>rd</a:t>
            </a:r>
            <a:r>
              <a:rPr lang="en-US" sz="2200" dirty="0">
                <a:latin typeface="Times New Roman" panose="02020603050405020304" pitchFamily="18" charset="0"/>
                <a:cs typeface="Times New Roman" panose="02020603050405020304" pitchFamily="18" charset="0"/>
              </a:rPr>
              <a:t> mandala of Rigveda. It was composed by Vishwamitra and it is dedicated to god savitr.</a:t>
            </a:r>
          </a:p>
        </p:txBody>
      </p:sp>
      <p:sp>
        <p:nvSpPr>
          <p:cNvPr id="4" name="Date Placeholder 3"/>
          <p:cNvSpPr>
            <a:spLocks noGrp="1"/>
          </p:cNvSpPr>
          <p:nvPr>
            <p:ph type="dt" sz="half" idx="10"/>
          </p:nvPr>
        </p:nvSpPr>
        <p:spPr>
          <a:xfrm>
            <a:off x="457200" y="6356350"/>
            <a:ext cx="1066800" cy="365125"/>
          </a:xfrm>
        </p:spPr>
        <p:txBody>
          <a:bodyPr/>
          <a:lstStyle/>
          <a:p>
            <a:fld id="{3DC8A7C3-C2AF-46C2-9A9B-EEE2703AE06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Rigveda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2067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name ‘Yajus’ signifies ‘sacrifice’ and this Veda concentrates on rites and mantras of different types of sacrifices that were prevalent in the Vedic times.</a:t>
            </a:r>
          </a:p>
          <a:p>
            <a:pPr algn="just">
              <a:lnSpc>
                <a:spcPct val="150000"/>
              </a:lnSpc>
            </a:pPr>
            <a:r>
              <a:rPr lang="en-US" sz="2200" dirty="0">
                <a:latin typeface="Times New Roman" panose="02020603050405020304" pitchFamily="18" charset="0"/>
                <a:cs typeface="Times New Roman" panose="02020603050405020304" pitchFamily="18" charset="0"/>
              </a:rPr>
              <a:t>There are two major recensions (samhita) of the Yajur Veda: Shukla (white/pure) and Krishna (black/dark). </a:t>
            </a:r>
          </a:p>
          <a:p>
            <a:pPr algn="just">
              <a:lnSpc>
                <a:spcPct val="150000"/>
              </a:lnSpc>
            </a:pPr>
            <a:r>
              <a:rPr lang="en-US" sz="2200" dirty="0">
                <a:latin typeface="Times New Roman" panose="02020603050405020304" pitchFamily="18" charset="0"/>
                <a:cs typeface="Times New Roman" panose="02020603050405020304" pitchFamily="18" charset="0"/>
              </a:rPr>
              <a:t>These samhita’s are also called: Vajasaneyi Samhita and Taittiriya Samhita. </a:t>
            </a:r>
          </a:p>
          <a:p>
            <a:pPr algn="just">
              <a:lnSpc>
                <a:spcPct val="150000"/>
              </a:lnSpc>
            </a:pPr>
            <a:r>
              <a:rPr lang="en-US" sz="2200" dirty="0">
                <a:latin typeface="Times New Roman" panose="02020603050405020304" pitchFamily="18" charset="0"/>
                <a:cs typeface="Times New Roman" panose="02020603050405020304" pitchFamily="18" charset="0"/>
              </a:rPr>
              <a:t>The Yajur Veda is predominantly a ritual Veda as it acts like a guide book for the rishis/priests who conduct sacrificial rituals.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06EA4F1C-3122-44A7-AFC2-A09D6D55F8C3}"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Yajurveda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61028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Sama Veda has been named after ‘Saman’ (melody) and it concentrates on melody or songs. While the entire text has 1875 hymns, historians argue that 75 are original and the rest have been taken from the Sakala branch of the Rigveda.</a:t>
            </a:r>
          </a:p>
          <a:p>
            <a:pPr algn="just">
              <a:lnSpc>
                <a:spcPct val="150000"/>
              </a:lnSpc>
            </a:pPr>
            <a:r>
              <a:rPr lang="en-US" sz="2200" dirty="0">
                <a:latin typeface="Times New Roman" panose="02020603050405020304" pitchFamily="18" charset="0"/>
                <a:cs typeface="Times New Roman" panose="02020603050405020304" pitchFamily="18" charset="0"/>
              </a:rPr>
              <a:t>It consists of hymns, detached verses and 16,000 raga (musical notes) and raginis. </a:t>
            </a:r>
          </a:p>
          <a:p>
            <a:pPr algn="just">
              <a:lnSpc>
                <a:spcPct val="150000"/>
              </a:lnSpc>
            </a:pPr>
            <a:r>
              <a:rPr lang="en-US" sz="2200" dirty="0">
                <a:latin typeface="Times New Roman" panose="02020603050405020304" pitchFamily="18" charset="0"/>
                <a:cs typeface="Times New Roman" panose="02020603050405020304" pitchFamily="18" charset="0"/>
              </a:rPr>
              <a:t>It is because of the lyrical nature of the text that it has also been called the ‘book of chants’. It also shows us how Indian music had developed in the Vedic period.</a:t>
            </a:r>
          </a:p>
          <a:p>
            <a:pPr algn="just">
              <a:lnSpc>
                <a:spcPct val="150000"/>
              </a:lnSpc>
            </a:pPr>
            <a:r>
              <a:rPr lang="en-US" sz="2200" dirty="0">
                <a:latin typeface="Times New Roman" panose="02020603050405020304" pitchFamily="18" charset="0"/>
                <a:cs typeface="Times New Roman" panose="02020603050405020304" pitchFamily="18" charset="0"/>
              </a:rPr>
              <a:t>Samveda is also known as the book of chanters. </a:t>
            </a:r>
          </a:p>
        </p:txBody>
      </p:sp>
      <p:sp>
        <p:nvSpPr>
          <p:cNvPr id="4" name="Date Placeholder 3"/>
          <p:cNvSpPr>
            <a:spLocks noGrp="1"/>
          </p:cNvSpPr>
          <p:nvPr>
            <p:ph type="dt" sz="half" idx="10"/>
          </p:nvPr>
        </p:nvSpPr>
        <p:spPr>
          <a:xfrm>
            <a:off x="457200" y="6356350"/>
            <a:ext cx="1066800" cy="365125"/>
          </a:xfrm>
        </p:spPr>
        <p:txBody>
          <a:bodyPr/>
          <a:lstStyle/>
          <a:p>
            <a:fld id="{5F61B043-CDB9-4069-ADAB-E0DCA5C0E7F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Samaveda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005124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Atharva-Veda consisted of brahmans (magically potent mantras) so it is called the Brahma-Veda and has been attributed to two rishis called Atharvan and Angiras, respectively. </a:t>
            </a:r>
          </a:p>
          <a:p>
            <a:pPr algn="just">
              <a:lnSpc>
                <a:spcPct val="150000"/>
              </a:lnSpc>
            </a:pPr>
            <a:r>
              <a:rPr lang="en-US" sz="2200" dirty="0">
                <a:latin typeface="Times New Roman" panose="02020603050405020304" pitchFamily="18" charset="0"/>
                <a:cs typeface="Times New Roman" panose="02020603050405020304" pitchFamily="18" charset="0"/>
              </a:rPr>
              <a:t>It is mostly concerned with peace and prosperity of the human society and covers all aspects of a man’s daily life, it specifically focuses on treatment of several ailments. </a:t>
            </a:r>
          </a:p>
          <a:p>
            <a:pPr algn="just">
              <a:lnSpc>
                <a:spcPct val="150000"/>
              </a:lnSpc>
            </a:pPr>
            <a:r>
              <a:rPr lang="en-US" sz="2200" dirty="0">
                <a:latin typeface="Times New Roman" panose="02020603050405020304" pitchFamily="18" charset="0"/>
                <a:cs typeface="Times New Roman" panose="02020603050405020304" pitchFamily="18" charset="0"/>
              </a:rPr>
              <a:t>The Atharva-Veda presents perhaps the most complete account of primitive medicine. </a:t>
            </a:r>
          </a:p>
          <a:p>
            <a:pPr algn="just">
              <a:lnSpc>
                <a:spcPct val="150000"/>
              </a:lnSpc>
            </a:pPr>
            <a:r>
              <a:rPr lang="en-US" sz="2200" dirty="0">
                <a:latin typeface="Times New Roman" panose="02020603050405020304" pitchFamily="18" charset="0"/>
                <a:cs typeface="Times New Roman" panose="02020603050405020304" pitchFamily="18" charset="0"/>
              </a:rPr>
              <a:t>The book is known to prescribe treatment for almost 99 diseases.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D7426414-18E2-4B88-A342-944AA183B9A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Atharvaveda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305858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Gopatha Brahmana and Mundaka upnishad belong to Atharvaveda.</a:t>
            </a:r>
          </a:p>
          <a:p>
            <a:pPr algn="just">
              <a:lnSpc>
                <a:spcPct val="150000"/>
              </a:lnSpc>
            </a:pPr>
            <a:r>
              <a:rPr lang="en-US" sz="2200" dirty="0">
                <a:latin typeface="Times New Roman" panose="02020603050405020304" pitchFamily="18" charset="0"/>
                <a:cs typeface="Times New Roman" panose="02020603050405020304" pitchFamily="18" charset="0"/>
              </a:rPr>
              <a:t>The phrase ‘satyameva Jayate’ is mentioned in Mundaka Upnishad.</a:t>
            </a:r>
          </a:p>
          <a:p>
            <a:pPr algn="just">
              <a:lnSpc>
                <a:spcPct val="150000"/>
              </a:lnSpc>
            </a:pPr>
            <a:r>
              <a:rPr lang="en-US" sz="2200" dirty="0">
                <a:latin typeface="Times New Roman" panose="02020603050405020304" pitchFamily="18" charset="0"/>
                <a:cs typeface="Times New Roman" panose="02020603050405020304" pitchFamily="18" charset="0"/>
              </a:rPr>
              <a:t>Vedic age popular assemblies  ‘Sabha’ and ‘Samiti’ are mentioned as twin daughters of Prajapati in Atharvaveda. </a:t>
            </a:r>
          </a:p>
          <a:p>
            <a:pPr algn="just">
              <a:lnSpc>
                <a:spcPct val="150000"/>
              </a:lnSpc>
            </a:pPr>
            <a:r>
              <a:rPr lang="en-US" sz="2200" dirty="0">
                <a:latin typeface="Times New Roman" panose="02020603050405020304" pitchFamily="18" charset="0"/>
                <a:cs typeface="Times New Roman" panose="02020603050405020304" pitchFamily="18" charset="0"/>
              </a:rPr>
              <a:t>The Gopatha Brahmana is associated with the Atharvaveda and divided into two khandas (chapters), i.e. Purvabhaga and Uttarabhaga. </a:t>
            </a:r>
          </a:p>
          <a:p>
            <a:pPr algn="just">
              <a:lnSpc>
                <a:spcPct val="150000"/>
              </a:lnSpc>
            </a:pPr>
            <a:r>
              <a:rPr lang="en-US" sz="2200" dirty="0">
                <a:latin typeface="Times New Roman" panose="02020603050405020304" pitchFamily="18" charset="0"/>
                <a:cs typeface="Times New Roman" panose="02020603050405020304" pitchFamily="18" charset="0"/>
              </a:rPr>
              <a:t>The Purvabhaga is divided into 5 prapathakas and 135 kandikas and the Uttarabhaga is divided into 6 prapathakas and 123 kandikas.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4921B030-C8F6-4BAD-98F1-BE7AC0BC8A5E}"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Atharvaveda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4091005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106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If the </a:t>
            </a:r>
            <a:r>
              <a:rPr lang="en-US" sz="2200" b="1" dirty="0">
                <a:latin typeface="Times New Roman" panose="02020603050405020304" pitchFamily="18" charset="0"/>
                <a:cs typeface="Times New Roman" panose="02020603050405020304" pitchFamily="18" charset="0"/>
              </a:rPr>
              <a:t>Samhita</a:t>
            </a:r>
            <a:r>
              <a:rPr lang="en-US" sz="2200" dirty="0">
                <a:latin typeface="Times New Roman" panose="02020603050405020304" pitchFamily="18" charset="0"/>
                <a:cs typeface="Times New Roman" panose="02020603050405020304" pitchFamily="18" charset="0"/>
              </a:rPr>
              <a:t> is likened to a tree, the </a:t>
            </a:r>
            <a:r>
              <a:rPr lang="en-US" sz="2200" b="1" dirty="0">
                <a:latin typeface="Times New Roman" panose="02020603050405020304" pitchFamily="18" charset="0"/>
                <a:cs typeface="Times New Roman" panose="02020603050405020304" pitchFamily="18" charset="0"/>
              </a:rPr>
              <a:t>Brahmanas</a:t>
            </a:r>
            <a:r>
              <a:rPr lang="en-US" sz="2200" dirty="0">
                <a:latin typeface="Times New Roman" panose="02020603050405020304" pitchFamily="18" charset="0"/>
                <a:cs typeface="Times New Roman" panose="02020603050405020304" pitchFamily="18" charset="0"/>
              </a:rPr>
              <a:t> are its flowers and the </a:t>
            </a:r>
            <a:r>
              <a:rPr lang="en-US" sz="2200" b="1" dirty="0">
                <a:latin typeface="Times New Roman" panose="02020603050405020304" pitchFamily="18" charset="0"/>
                <a:cs typeface="Times New Roman" panose="02020603050405020304" pitchFamily="18" charset="0"/>
              </a:rPr>
              <a:t>Aranyakas</a:t>
            </a:r>
            <a:r>
              <a:rPr lang="en-US" sz="2200" dirty="0">
                <a:latin typeface="Times New Roman" panose="02020603050405020304" pitchFamily="18" charset="0"/>
                <a:cs typeface="Times New Roman" panose="02020603050405020304" pitchFamily="18" charset="0"/>
              </a:rPr>
              <a:t> are its fruit yet not ripened, the </a:t>
            </a:r>
            <a:r>
              <a:rPr lang="en-US" sz="2200" b="1" dirty="0">
                <a:latin typeface="Times New Roman" panose="02020603050405020304" pitchFamily="18" charset="0"/>
                <a:cs typeface="Times New Roman" panose="02020603050405020304" pitchFamily="18" charset="0"/>
              </a:rPr>
              <a:t>Upanishads</a:t>
            </a:r>
            <a:r>
              <a:rPr lang="en-US" sz="2200" dirty="0">
                <a:latin typeface="Times New Roman" panose="02020603050405020304" pitchFamily="18" charset="0"/>
                <a:cs typeface="Times New Roman" panose="02020603050405020304" pitchFamily="18" charset="0"/>
              </a:rPr>
              <a:t> are the ripe fruits.</a:t>
            </a:r>
          </a:p>
          <a:p>
            <a:pPr algn="just">
              <a:lnSpc>
                <a:spcPct val="150000"/>
              </a:lnSpc>
            </a:pPr>
            <a:r>
              <a:rPr lang="en-US" sz="2200" dirty="0">
                <a:latin typeface="Times New Roman" panose="02020603050405020304" pitchFamily="18" charset="0"/>
                <a:cs typeface="Times New Roman" panose="02020603050405020304" pitchFamily="18" charset="0"/>
              </a:rPr>
              <a:t>Interestingly, the term Upanishad or </a:t>
            </a:r>
            <a:r>
              <a:rPr lang="en-US" sz="2200" b="1" i="1" dirty="0">
                <a:latin typeface="Times New Roman" panose="02020603050405020304" pitchFamily="18" charset="0"/>
                <a:cs typeface="Times New Roman" panose="02020603050405020304" pitchFamily="18" charset="0"/>
              </a:rPr>
              <a:t>u</a:t>
            </a:r>
            <a:r>
              <a:rPr lang="en-US" sz="2200" dirty="0">
                <a:latin typeface="Times New Roman" panose="02020603050405020304" pitchFamily="18" charset="0"/>
                <a:cs typeface="Times New Roman" panose="02020603050405020304" pitchFamily="18" charset="0"/>
              </a:rPr>
              <a:t> (at), </a:t>
            </a:r>
            <a:r>
              <a:rPr lang="en-US" sz="2200" b="1" i="1" dirty="0">
                <a:latin typeface="Times New Roman" panose="02020603050405020304" pitchFamily="18" charset="0"/>
                <a:cs typeface="Times New Roman" panose="02020603050405020304" pitchFamily="18" charset="0"/>
              </a:rPr>
              <a:t>pa</a:t>
            </a:r>
            <a:r>
              <a:rPr lang="en-US" sz="2200" dirty="0">
                <a:latin typeface="Times New Roman" panose="02020603050405020304" pitchFamily="18" charset="0"/>
                <a:cs typeface="Times New Roman" panose="02020603050405020304" pitchFamily="18" charset="0"/>
              </a:rPr>
              <a:t> (foot), </a:t>
            </a:r>
            <a:r>
              <a:rPr lang="en-US" sz="2200" b="1" i="1" dirty="0">
                <a:latin typeface="Times New Roman" panose="02020603050405020304" pitchFamily="18" charset="0"/>
                <a:cs typeface="Times New Roman" panose="02020603050405020304" pitchFamily="18" charset="0"/>
              </a:rPr>
              <a:t>ni</a:t>
            </a:r>
            <a:r>
              <a:rPr lang="en-US" sz="2200" dirty="0">
                <a:latin typeface="Times New Roman" panose="02020603050405020304" pitchFamily="18" charset="0"/>
                <a:cs typeface="Times New Roman" panose="02020603050405020304" pitchFamily="18" charset="0"/>
              </a:rPr>
              <a:t> (down) and </a:t>
            </a:r>
            <a:r>
              <a:rPr lang="en-US" sz="2200" b="1" i="1" dirty="0">
                <a:latin typeface="Times New Roman" panose="02020603050405020304" pitchFamily="18" charset="0"/>
                <a:cs typeface="Times New Roman" panose="02020603050405020304" pitchFamily="18" charset="0"/>
              </a:rPr>
              <a:t>s(h)ad </a:t>
            </a:r>
            <a:r>
              <a:rPr lang="en-US" sz="2200" dirty="0">
                <a:latin typeface="Times New Roman" panose="02020603050405020304" pitchFamily="18" charset="0"/>
                <a:cs typeface="Times New Roman" panose="02020603050405020304" pitchFamily="18" charset="0"/>
              </a:rPr>
              <a:t>(to sit), i.e. to sit down near (the teacher), describes the text completely.</a:t>
            </a:r>
          </a:p>
          <a:p>
            <a:pPr algn="just">
              <a:lnSpc>
                <a:spcPct val="150000"/>
              </a:lnSpc>
            </a:pPr>
            <a:r>
              <a:rPr lang="en-US" sz="2200" dirty="0">
                <a:latin typeface="Times New Roman" panose="02020603050405020304" pitchFamily="18" charset="0"/>
                <a:cs typeface="Times New Roman" panose="02020603050405020304" pitchFamily="18" charset="0"/>
              </a:rPr>
              <a:t>The disciples used to sit down with their teacher who imparted them Vedic knowledge. Upanishads are 108 in number.</a:t>
            </a:r>
          </a:p>
          <a:p>
            <a:pPr algn="just">
              <a:lnSpc>
                <a:spcPct val="150000"/>
              </a:lnSpc>
            </a:pPr>
            <a:r>
              <a:rPr lang="en-US" sz="2200" dirty="0">
                <a:latin typeface="Times New Roman" panose="02020603050405020304" pitchFamily="18" charset="0"/>
                <a:cs typeface="Times New Roman" panose="02020603050405020304" pitchFamily="18" charset="0"/>
              </a:rPr>
              <a:t>This tradition was part of the guru-shishya parampara.</a:t>
            </a:r>
          </a:p>
          <a:p>
            <a:pPr algn="just">
              <a:lnSpc>
                <a:spcPct val="150000"/>
              </a:lnSpc>
            </a:pPr>
            <a:r>
              <a:rPr lang="en-US" sz="2200" dirty="0">
                <a:latin typeface="Times New Roman" panose="02020603050405020304" pitchFamily="18" charset="0"/>
                <a:cs typeface="Times New Roman" panose="02020603050405020304" pitchFamily="18" charset="0"/>
              </a:rPr>
              <a:t>Upanishads deal with philosophical and metaphysical issues.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304800" y="6356351"/>
            <a:ext cx="1219200" cy="365124"/>
          </a:xfrm>
        </p:spPr>
        <p:txBody>
          <a:bodyPr/>
          <a:lstStyle/>
          <a:p>
            <a:fld id="{548D1F8A-CB8B-4295-B5F7-3FA6DFA3F932}"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Upanishads (CO2 &amp; CO3)</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2154332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earlier Upanishads such as ‘</a:t>
            </a:r>
            <a:r>
              <a:rPr lang="en-US" sz="2200" b="1" i="1" dirty="0">
                <a:latin typeface="Times New Roman" panose="02020603050405020304" pitchFamily="18" charset="0"/>
                <a:cs typeface="Times New Roman" panose="02020603050405020304" pitchFamily="18" charset="0"/>
              </a:rPr>
              <a:t>Brihadaranyaka Upanishad</a:t>
            </a:r>
            <a:r>
              <a:rPr lang="en-US" sz="2200" dirty="0">
                <a:latin typeface="Times New Roman" panose="02020603050405020304" pitchFamily="18" charset="0"/>
                <a:cs typeface="Times New Roman" panose="02020603050405020304" pitchFamily="18" charset="0"/>
              </a:rPr>
              <a:t>’ and ‘ ‘</a:t>
            </a:r>
            <a:r>
              <a:rPr lang="en-US" sz="2200" b="1" i="1" dirty="0">
                <a:latin typeface="Times New Roman" panose="02020603050405020304" pitchFamily="18" charset="0"/>
                <a:cs typeface="Times New Roman" panose="02020603050405020304" pitchFamily="18" charset="0"/>
              </a:rPr>
              <a:t>Chandogya Upanishad</a:t>
            </a:r>
            <a:r>
              <a:rPr lang="en-US" sz="2200" dirty="0">
                <a:latin typeface="Times New Roman" panose="02020603050405020304" pitchFamily="18" charset="0"/>
                <a:cs typeface="Times New Roman" panose="02020603050405020304" pitchFamily="18" charset="0"/>
              </a:rPr>
              <a:t>’ were written in prose.  Later Upanishad such as ‘</a:t>
            </a:r>
            <a:r>
              <a:rPr lang="en-US" sz="2200" b="1" i="1" dirty="0">
                <a:latin typeface="Times New Roman" panose="02020603050405020304" pitchFamily="18" charset="0"/>
                <a:cs typeface="Times New Roman" panose="02020603050405020304" pitchFamily="18" charset="0"/>
              </a:rPr>
              <a:t>Kathopanishad</a:t>
            </a:r>
            <a:r>
              <a:rPr lang="en-US" sz="2200" dirty="0">
                <a:latin typeface="Times New Roman" panose="02020603050405020304" pitchFamily="18" charset="0"/>
                <a:cs typeface="Times New Roman" panose="02020603050405020304" pitchFamily="18" charset="0"/>
              </a:rPr>
              <a:t>’ &amp; ‘</a:t>
            </a:r>
            <a:r>
              <a:rPr lang="en-US" sz="2200" b="1" i="1" dirty="0">
                <a:latin typeface="Times New Roman" panose="02020603050405020304" pitchFamily="18" charset="0"/>
                <a:cs typeface="Times New Roman" panose="02020603050405020304" pitchFamily="18" charset="0"/>
              </a:rPr>
              <a:t>Svetasvatara  Upanishad</a:t>
            </a:r>
            <a:r>
              <a:rPr lang="en-US" sz="2200" dirty="0">
                <a:latin typeface="Times New Roman" panose="02020603050405020304" pitchFamily="18" charset="0"/>
                <a:cs typeface="Times New Roman" panose="02020603050405020304" pitchFamily="18" charset="0"/>
              </a:rPr>
              <a:t>’ were in verse form.</a:t>
            </a:r>
          </a:p>
          <a:p>
            <a:pPr algn="just">
              <a:lnSpc>
                <a:spcPct val="150000"/>
              </a:lnSpc>
            </a:pPr>
            <a:r>
              <a:rPr lang="en-US" sz="2200" dirty="0">
                <a:latin typeface="Times New Roman" panose="02020603050405020304" pitchFamily="18" charset="0"/>
                <a:cs typeface="Times New Roman" panose="02020603050405020304" pitchFamily="18" charset="0"/>
              </a:rPr>
              <a:t>Upanishadic philosophy believes that individual soul is identical with supreme soul.</a:t>
            </a:r>
          </a:p>
          <a:p>
            <a:pPr algn="just">
              <a:lnSpc>
                <a:spcPct val="150000"/>
              </a:lnSpc>
            </a:pPr>
            <a:r>
              <a:rPr lang="en-US" sz="2200" dirty="0">
                <a:latin typeface="Times New Roman" panose="02020603050405020304" pitchFamily="18" charset="0"/>
                <a:cs typeface="Times New Roman" panose="02020603050405020304" pitchFamily="18" charset="0"/>
              </a:rPr>
              <a:t>The Upanishads are said to have the ‘</a:t>
            </a:r>
            <a:r>
              <a:rPr lang="en-US" sz="2200" b="1" i="1" dirty="0">
                <a:latin typeface="Times New Roman" panose="02020603050405020304" pitchFamily="18" charset="0"/>
                <a:cs typeface="Times New Roman" panose="02020603050405020304" pitchFamily="18" charset="0"/>
              </a:rPr>
              <a:t>truth</a:t>
            </a:r>
            <a:r>
              <a:rPr lang="en-US" sz="2200" dirty="0">
                <a:latin typeface="Times New Roman" panose="02020603050405020304" pitchFamily="18" charset="0"/>
                <a:cs typeface="Times New Roman" panose="02020603050405020304" pitchFamily="18" charset="0"/>
              </a:rPr>
              <a:t>’ about human life and show the way towards human salvation or moksha.</a:t>
            </a:r>
          </a:p>
          <a:p>
            <a:pPr algn="just">
              <a:lnSpc>
                <a:spcPct val="150000"/>
              </a:lnSpc>
            </a:pPr>
            <a:r>
              <a:rPr lang="en-US" sz="2200" dirty="0">
                <a:latin typeface="Times New Roman" panose="02020603050405020304" pitchFamily="18" charset="0"/>
                <a:cs typeface="Times New Roman" panose="02020603050405020304" pitchFamily="18" charset="0"/>
              </a:rPr>
              <a:t>They continue to talk about the abstract and philosophical problems faced by mankind.</a:t>
            </a:r>
          </a:p>
          <a:p>
            <a:pPr algn="just">
              <a:lnSpc>
                <a:spcPct val="150000"/>
              </a:lnSpc>
            </a:pPr>
            <a:r>
              <a:rPr lang="en-US" sz="2200" dirty="0">
                <a:latin typeface="Times New Roman" panose="02020603050405020304" pitchFamily="18" charset="0"/>
                <a:cs typeface="Times New Roman" panose="02020603050405020304" pitchFamily="18" charset="0"/>
              </a:rPr>
              <a:t>The crux of Vedic knowledge is found in the Upanishads. </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239ADD29-75E1-4FF1-B040-ADD7BF89750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Upanishads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4387815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chief reason why the Upanishads are called the ‘end of the Veda’ is that they represent the central aim of the Veda and contain the highest and ultimate goal of the Veda as they deal with Moksha or Supreme Bliss.</a:t>
            </a:r>
          </a:p>
          <a:p>
            <a:pPr algn="just">
              <a:lnSpc>
                <a:spcPct val="150000"/>
              </a:lnSpc>
            </a:pPr>
            <a:r>
              <a:rPr lang="en-US" sz="2200" dirty="0">
                <a:latin typeface="Times New Roman" panose="02020603050405020304" pitchFamily="18" charset="0"/>
                <a:cs typeface="Times New Roman" panose="02020603050405020304" pitchFamily="18" charset="0"/>
              </a:rPr>
              <a:t>According to the </a:t>
            </a:r>
            <a:r>
              <a:rPr lang="en-US" sz="2200" b="1" i="1" dirty="0">
                <a:latin typeface="Times New Roman" panose="02020603050405020304" pitchFamily="18" charset="0"/>
                <a:cs typeface="Times New Roman" panose="02020603050405020304" pitchFamily="18" charset="0"/>
              </a:rPr>
              <a:t>Muktikopanishad</a:t>
            </a:r>
            <a:r>
              <a:rPr lang="en-US" sz="2200" dirty="0">
                <a:latin typeface="Times New Roman" panose="02020603050405020304" pitchFamily="18" charset="0"/>
                <a:cs typeface="Times New Roman" panose="02020603050405020304" pitchFamily="18" charset="0"/>
              </a:rPr>
              <a:t> 108 Upanishads are divided according to four Vedas are as follows:</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10</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Rigveda</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51</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Yajurveda</a:t>
            </a:r>
            <a:r>
              <a:rPr lang="en-US" sz="2200" dirty="0">
                <a:latin typeface="Times New Roman" panose="02020603050405020304" pitchFamily="18" charset="0"/>
                <a:cs typeface="Times New Roman" panose="02020603050405020304" pitchFamily="18" charset="0"/>
              </a:rPr>
              <a:t>(19 from Shukla &amp; 32 from Krishna) </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Samaveda </a:t>
            </a:r>
            <a:r>
              <a:rPr lang="en-US" sz="2200" dirty="0">
                <a:latin typeface="Times New Roman" panose="02020603050405020304" pitchFamily="18" charset="0"/>
                <a:cs typeface="Times New Roman" panose="02020603050405020304" pitchFamily="18" charset="0"/>
              </a:rPr>
              <a:t>and</a:t>
            </a:r>
          </a:p>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31</a:t>
            </a:r>
            <a:r>
              <a:rPr lang="en-US" sz="2200" dirty="0">
                <a:latin typeface="Times New Roman" panose="02020603050405020304" pitchFamily="18" charset="0"/>
                <a:cs typeface="Times New Roman" panose="02020603050405020304" pitchFamily="18" charset="0"/>
              </a:rPr>
              <a:t> Upanishads from the </a:t>
            </a:r>
            <a:r>
              <a:rPr lang="en-US" sz="2200" b="1" dirty="0">
                <a:latin typeface="Times New Roman" panose="02020603050405020304" pitchFamily="18" charset="0"/>
                <a:cs typeface="Times New Roman" panose="02020603050405020304" pitchFamily="18" charset="0"/>
              </a:rPr>
              <a:t>Atharvaveda.</a:t>
            </a:r>
          </a:p>
        </p:txBody>
      </p:sp>
      <p:sp>
        <p:nvSpPr>
          <p:cNvPr id="4" name="Date Placeholder 3"/>
          <p:cNvSpPr>
            <a:spLocks noGrp="1"/>
          </p:cNvSpPr>
          <p:nvPr>
            <p:ph type="dt" sz="half" idx="10"/>
          </p:nvPr>
        </p:nvSpPr>
        <p:spPr>
          <a:xfrm>
            <a:off x="457200" y="6356350"/>
            <a:ext cx="1066800" cy="365125"/>
          </a:xfrm>
        </p:spPr>
        <p:txBody>
          <a:bodyPr/>
          <a:lstStyle/>
          <a:p>
            <a:fld id="{7D88EEDA-A638-4FCB-B55A-946697CFDB9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Upanishads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0141740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8736"/>
            <a:ext cx="8686800" cy="5357614"/>
          </a:xfrm>
        </p:spPr>
        <p:txBody>
          <a:bodyPr>
            <a:noAutofit/>
          </a:bodyPr>
          <a:lstStyle/>
          <a:p>
            <a:pPr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Importance of the Upanishads:</a:t>
            </a:r>
          </a:p>
          <a:p>
            <a:pPr algn="just">
              <a:lnSpc>
                <a:spcPct val="150000"/>
              </a:lnSpc>
            </a:pPr>
            <a:r>
              <a:rPr lang="en-US" sz="2200" dirty="0">
                <a:latin typeface="Times New Roman" panose="02020603050405020304" pitchFamily="18" charset="0"/>
                <a:cs typeface="Times New Roman" panose="02020603050405020304" pitchFamily="18" charset="0"/>
              </a:rPr>
              <a:t>The Upanishads occupy a unique place in the development of Indian philosophical thought. Vedanta Philosophy is directly related to the Upanishads.</a:t>
            </a:r>
          </a:p>
          <a:p>
            <a:pPr algn="just">
              <a:lnSpc>
                <a:spcPct val="150000"/>
              </a:lnSpc>
            </a:pPr>
            <a:r>
              <a:rPr lang="en-US" sz="2200" dirty="0">
                <a:latin typeface="Times New Roman" panose="02020603050405020304" pitchFamily="18" charset="0"/>
                <a:cs typeface="Times New Roman" panose="02020603050405020304" pitchFamily="18" charset="0"/>
              </a:rPr>
              <a:t>The Upanishads are associated with the Vedas and make the entire range of Vedic knowledge as complete. </a:t>
            </a:r>
          </a:p>
          <a:p>
            <a:pPr algn="just">
              <a:lnSpc>
                <a:spcPct val="150000"/>
              </a:lnSpc>
            </a:pPr>
            <a:r>
              <a:rPr lang="en-US" sz="2200" dirty="0">
                <a:latin typeface="Times New Roman" panose="02020603050405020304" pitchFamily="18" charset="0"/>
                <a:cs typeface="Times New Roman" panose="02020603050405020304" pitchFamily="18" charset="0"/>
              </a:rPr>
              <a:t>They give importance to ‘Knowledge’ alone.</a:t>
            </a:r>
          </a:p>
          <a:p>
            <a:pPr algn="just">
              <a:lnSpc>
                <a:spcPct val="150000"/>
              </a:lnSpc>
            </a:pPr>
            <a:r>
              <a:rPr lang="en-US" sz="2200" dirty="0">
                <a:latin typeface="Times New Roman" panose="02020603050405020304" pitchFamily="18" charset="0"/>
                <a:cs typeface="Times New Roman" panose="02020603050405020304" pitchFamily="18" charset="0"/>
              </a:rPr>
              <a:t>Without understanding the Upanishads, it is impossible to get an insight into Indian history and culture. Every subsequent development of philosophy and religion in India has drawn heavily on the Upanishads.</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AD7DFD34-B307-4B77-BA28-AD37FCB966C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Upanishads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944653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Ramayana and the Mahabharata represent both the ethos and the epos of ancient India.</a:t>
            </a:r>
          </a:p>
          <a:p>
            <a:pPr algn="just">
              <a:lnSpc>
                <a:spcPct val="150000"/>
              </a:lnSpc>
            </a:pPr>
            <a:r>
              <a:rPr lang="en-US" sz="2200" dirty="0">
                <a:latin typeface="Times New Roman" panose="02020603050405020304" pitchFamily="18" charset="0"/>
                <a:cs typeface="Times New Roman" panose="02020603050405020304" pitchFamily="18" charset="0"/>
              </a:rPr>
              <a:t>The most famous and revered recension of the Ramayana is by the sage Valmiki who is also called as </a:t>
            </a:r>
            <a:r>
              <a:rPr lang="en-US" sz="2200" b="1" i="1" dirty="0">
                <a:latin typeface="Times New Roman" panose="02020603050405020304" pitchFamily="18" charset="0"/>
                <a:cs typeface="Times New Roman" panose="02020603050405020304" pitchFamily="18" charset="0"/>
              </a:rPr>
              <a:t>Adikavi</a:t>
            </a:r>
            <a:r>
              <a:rPr lang="en-US" sz="2200" dirty="0">
                <a:latin typeface="Times New Roman" panose="02020603050405020304" pitchFamily="18" charset="0"/>
                <a:cs typeface="Times New Roman" panose="02020603050405020304" pitchFamily="18" charset="0"/>
              </a:rPr>
              <a:t> or the first amongst the poets. By the same logic Ramayana is called </a:t>
            </a:r>
            <a:r>
              <a:rPr lang="en-US" sz="2200" b="1" i="1" dirty="0">
                <a:latin typeface="Times New Roman" panose="02020603050405020304" pitchFamily="18" charset="0"/>
                <a:cs typeface="Times New Roman" panose="02020603050405020304" pitchFamily="18" charset="0"/>
              </a:rPr>
              <a:t>Adikavya</a:t>
            </a:r>
            <a:r>
              <a:rPr lang="en-US" sz="2200" dirty="0">
                <a:latin typeface="Times New Roman" panose="02020603050405020304" pitchFamily="18" charset="0"/>
                <a:cs typeface="Times New Roman" panose="02020603050405020304" pitchFamily="18" charset="0"/>
              </a:rPr>
              <a:t> or the first amongst the poetry.</a:t>
            </a:r>
          </a:p>
          <a:p>
            <a:pPr algn="just">
              <a:lnSpc>
                <a:spcPct val="150000"/>
              </a:lnSpc>
            </a:pPr>
            <a:r>
              <a:rPr lang="en-US" sz="2200" dirty="0">
                <a:latin typeface="Times New Roman" panose="02020603050405020304" pitchFamily="18" charset="0"/>
                <a:cs typeface="Times New Roman" panose="02020603050405020304" pitchFamily="18" charset="0"/>
              </a:rPr>
              <a:t>The epics had come into existence long before the art of writing was known. Down the centuries they were transmitted orally through, mainly, two classes of people: the </a:t>
            </a:r>
            <a:r>
              <a:rPr lang="en-US" sz="2200" b="1" i="1" dirty="0">
                <a:latin typeface="Times New Roman" panose="02020603050405020304" pitchFamily="18" charset="0"/>
                <a:cs typeface="Times New Roman" panose="02020603050405020304" pitchFamily="18" charset="0"/>
              </a:rPr>
              <a:t>sutas</a:t>
            </a:r>
            <a:r>
              <a:rPr lang="en-US" sz="2200" dirty="0">
                <a:latin typeface="Times New Roman" panose="02020603050405020304" pitchFamily="18" charset="0"/>
                <a:cs typeface="Times New Roman" panose="02020603050405020304" pitchFamily="18" charset="0"/>
              </a:rPr>
              <a:t> (bards in the royal courts); and the </a:t>
            </a:r>
            <a:r>
              <a:rPr lang="en-US" sz="2200" b="1" i="1" dirty="0">
                <a:latin typeface="Times New Roman" panose="02020603050405020304" pitchFamily="18" charset="0"/>
                <a:cs typeface="Times New Roman" panose="02020603050405020304" pitchFamily="18" charset="0"/>
              </a:rPr>
              <a:t>kusilavas</a:t>
            </a:r>
            <a:r>
              <a:rPr lang="en-US" sz="2200" dirty="0">
                <a:latin typeface="Times New Roman" panose="02020603050405020304" pitchFamily="18" charset="0"/>
                <a:cs typeface="Times New Roman" panose="02020603050405020304" pitchFamily="18" charset="0"/>
              </a:rPr>
              <a:t> (travelling singers).</a:t>
            </a:r>
          </a:p>
        </p:txBody>
      </p:sp>
      <p:sp>
        <p:nvSpPr>
          <p:cNvPr id="4" name="Date Placeholder 3"/>
          <p:cNvSpPr>
            <a:spLocks noGrp="1"/>
          </p:cNvSpPr>
          <p:nvPr>
            <p:ph type="dt" sz="half" idx="10"/>
          </p:nvPr>
        </p:nvSpPr>
        <p:spPr>
          <a:xfrm>
            <a:off x="457200" y="6356351"/>
            <a:ext cx="889002" cy="273050"/>
          </a:xfrm>
        </p:spPr>
        <p:txBody>
          <a:bodyPr/>
          <a:lstStyle/>
          <a:p>
            <a:fld id="{185DC35F-E26A-4229-BD0C-2FAE76549DCC}"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59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Ramayana (CO2 &amp; CO3)</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159374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452757-6EA9-4D00-A6CA-898CDEB72E0C}"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Text Books</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pic>
        <p:nvPicPr>
          <p:cNvPr id="3" name="Picture 2"/>
          <p:cNvPicPr>
            <a:picLocks noChangeAspect="1"/>
          </p:cNvPicPr>
          <p:nvPr/>
        </p:nvPicPr>
        <p:blipFill rotWithShape="1">
          <a:blip r:embed="rId3"/>
          <a:srcRect l="13470" t="40625" r="26207" b="28125"/>
          <a:stretch/>
        </p:blipFill>
        <p:spPr>
          <a:xfrm>
            <a:off x="0" y="1158874"/>
            <a:ext cx="9144000" cy="4860926"/>
          </a:xfrm>
          <a:prstGeom prst="rect">
            <a:avLst/>
          </a:prstGeom>
        </p:spPr>
      </p:pic>
    </p:spTree>
    <p:extLst>
      <p:ext uri="{BB962C8B-B14F-4D97-AF65-F5344CB8AC3E}">
        <p14:creationId xmlns:p14="http://schemas.microsoft.com/office/powerpoint/2010/main" xmlns="" val="19522660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Ramayana and the Mahabharata represent both the ethos and the epos of ancient India.</a:t>
            </a:r>
          </a:p>
          <a:p>
            <a:pPr algn="just">
              <a:lnSpc>
                <a:spcPct val="150000"/>
              </a:lnSpc>
            </a:pPr>
            <a:r>
              <a:rPr lang="en-US" sz="2200" dirty="0">
                <a:latin typeface="Times New Roman" panose="02020603050405020304" pitchFamily="18" charset="0"/>
                <a:cs typeface="Times New Roman" panose="02020603050405020304" pitchFamily="18" charset="0"/>
              </a:rPr>
              <a:t>The most famous and revered recension of the Ramayana is by the sage Valmiki who is also called as </a:t>
            </a:r>
            <a:r>
              <a:rPr lang="en-US" sz="2200" b="1" i="1" dirty="0">
                <a:latin typeface="Times New Roman" panose="02020603050405020304" pitchFamily="18" charset="0"/>
                <a:cs typeface="Times New Roman" panose="02020603050405020304" pitchFamily="18" charset="0"/>
              </a:rPr>
              <a:t>Adikavi</a:t>
            </a:r>
            <a:r>
              <a:rPr lang="en-US" sz="2200" dirty="0">
                <a:latin typeface="Times New Roman" panose="02020603050405020304" pitchFamily="18" charset="0"/>
                <a:cs typeface="Times New Roman" panose="02020603050405020304" pitchFamily="18" charset="0"/>
              </a:rPr>
              <a:t> or the first amongst the poets. By the same logic Ramayana is called </a:t>
            </a:r>
            <a:r>
              <a:rPr lang="en-US" sz="2200" b="1" i="1" dirty="0">
                <a:latin typeface="Times New Roman" panose="02020603050405020304" pitchFamily="18" charset="0"/>
                <a:cs typeface="Times New Roman" panose="02020603050405020304" pitchFamily="18" charset="0"/>
              </a:rPr>
              <a:t>Adikavya</a:t>
            </a:r>
            <a:r>
              <a:rPr lang="en-US" sz="2200" dirty="0">
                <a:latin typeface="Times New Roman" panose="02020603050405020304" pitchFamily="18" charset="0"/>
                <a:cs typeface="Times New Roman" panose="02020603050405020304" pitchFamily="18" charset="0"/>
              </a:rPr>
              <a:t> or the first amongst the poetry.</a:t>
            </a:r>
          </a:p>
          <a:p>
            <a:pPr algn="just">
              <a:lnSpc>
                <a:spcPct val="150000"/>
              </a:lnSpc>
            </a:pPr>
            <a:r>
              <a:rPr lang="en-US" sz="2200" dirty="0">
                <a:latin typeface="Times New Roman" panose="02020603050405020304" pitchFamily="18" charset="0"/>
                <a:cs typeface="Times New Roman" panose="02020603050405020304" pitchFamily="18" charset="0"/>
              </a:rPr>
              <a:t>Ramayana consists of 24,000 verses and is divided into seven books, called Khandas.</a:t>
            </a:r>
          </a:p>
          <a:p>
            <a:pPr algn="just">
              <a:lnSpc>
                <a:spcPct val="150000"/>
              </a:lnSpc>
            </a:pPr>
            <a:r>
              <a:rPr lang="en-US" sz="2200" dirty="0">
                <a:latin typeface="Times New Roman" panose="02020603050405020304" pitchFamily="18" charset="0"/>
                <a:cs typeface="Times New Roman" panose="02020603050405020304" pitchFamily="18" charset="0"/>
              </a:rPr>
              <a:t>Rama triumphed over Ravana and This success has been considered to be the victory of good over evil.</a:t>
            </a:r>
          </a:p>
        </p:txBody>
      </p:sp>
      <p:sp>
        <p:nvSpPr>
          <p:cNvPr id="4" name="Date Placeholder 3"/>
          <p:cNvSpPr>
            <a:spLocks noGrp="1"/>
          </p:cNvSpPr>
          <p:nvPr>
            <p:ph type="dt" sz="half" idx="10"/>
          </p:nvPr>
        </p:nvSpPr>
        <p:spPr>
          <a:xfrm>
            <a:off x="457200" y="6356350"/>
            <a:ext cx="1066800" cy="365125"/>
          </a:xfrm>
        </p:spPr>
        <p:txBody>
          <a:bodyPr/>
          <a:lstStyle/>
          <a:p>
            <a:fld id="{FD9356BD-90A2-4EA1-B3DF-A2784D9229D1}"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Ramayana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969653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Mahabharata has several versions, but the most popular one is penned by Ved Vyas. It was written in Sanskrit and initially had 8,800 verses. This version was called ‘Jaya’ or the story of ‘victory’. </a:t>
            </a:r>
          </a:p>
          <a:p>
            <a:pPr algn="just">
              <a:lnSpc>
                <a:spcPct val="150000"/>
              </a:lnSpc>
            </a:pPr>
            <a:r>
              <a:rPr lang="en-US" sz="2200" dirty="0">
                <a:latin typeface="Times New Roman" panose="02020603050405020304" pitchFamily="18" charset="0"/>
                <a:cs typeface="Times New Roman" panose="02020603050405020304" pitchFamily="18" charset="0"/>
              </a:rPr>
              <a:t>After that several stories were complied and added to this collection. The number of verses increased to 24,000 and it was renamed as ‘</a:t>
            </a:r>
            <a:r>
              <a:rPr lang="en-US" sz="2200" b="1" i="1" dirty="0">
                <a:latin typeface="Times New Roman" panose="02020603050405020304" pitchFamily="18" charset="0"/>
                <a:cs typeface="Times New Roman" panose="02020603050405020304" pitchFamily="18" charset="0"/>
              </a:rPr>
              <a:t>Bharata</a:t>
            </a:r>
            <a:r>
              <a:rPr lang="en-US" sz="2200" dirty="0">
                <a:latin typeface="Times New Roman" panose="02020603050405020304" pitchFamily="18" charset="0"/>
                <a:cs typeface="Times New Roman" panose="02020603050405020304" pitchFamily="18" charset="0"/>
              </a:rPr>
              <a:t>’ after the earliest Vedic tribes. </a:t>
            </a:r>
          </a:p>
          <a:p>
            <a:pPr algn="just">
              <a:lnSpc>
                <a:spcPct val="150000"/>
              </a:lnSpc>
            </a:pPr>
            <a:r>
              <a:rPr lang="en-US" sz="2200" dirty="0">
                <a:latin typeface="Times New Roman" panose="02020603050405020304" pitchFamily="18" charset="0"/>
                <a:cs typeface="Times New Roman" panose="02020603050405020304" pitchFamily="18" charset="0"/>
              </a:rPr>
              <a:t>The current form consists of </a:t>
            </a:r>
            <a:r>
              <a:rPr lang="en-US" sz="2200" b="1" i="1" dirty="0">
                <a:latin typeface="Times New Roman" panose="02020603050405020304" pitchFamily="18" charset="0"/>
                <a:cs typeface="Times New Roman" panose="02020603050405020304" pitchFamily="18" charset="0"/>
              </a:rPr>
              <a:t>1,00,000</a:t>
            </a:r>
            <a:r>
              <a:rPr lang="en-US" sz="2200" dirty="0">
                <a:latin typeface="Times New Roman" panose="02020603050405020304" pitchFamily="18" charset="0"/>
                <a:cs typeface="Times New Roman" panose="02020603050405020304" pitchFamily="18" charset="0"/>
              </a:rPr>
              <a:t> verses and is divided into </a:t>
            </a:r>
            <a:r>
              <a:rPr lang="en-US" sz="2200" b="1" i="1" dirty="0">
                <a:latin typeface="Times New Roman" panose="02020603050405020304" pitchFamily="18" charset="0"/>
                <a:cs typeface="Times New Roman" panose="02020603050405020304" pitchFamily="18" charset="0"/>
              </a:rPr>
              <a:t>10 </a:t>
            </a:r>
            <a:r>
              <a:rPr lang="en-US" sz="2200" dirty="0">
                <a:latin typeface="Times New Roman" panose="02020603050405020304" pitchFamily="18" charset="0"/>
                <a:cs typeface="Times New Roman" panose="02020603050405020304" pitchFamily="18" charset="0"/>
              </a:rPr>
              <a:t>parvas (chapters).</a:t>
            </a:r>
          </a:p>
          <a:p>
            <a:pPr algn="just">
              <a:lnSpc>
                <a:spcPct val="150000"/>
              </a:lnSpc>
            </a:pPr>
            <a:r>
              <a:rPr lang="en-US" sz="2200" dirty="0">
                <a:latin typeface="Times New Roman" panose="02020603050405020304" pitchFamily="18" charset="0"/>
                <a:cs typeface="Times New Roman" panose="02020603050405020304" pitchFamily="18" charset="0"/>
              </a:rPr>
              <a:t>The story is based on the conflict between the Kauravas and the Pandavas over the right to claim the throne of Hastinapur.</a:t>
            </a:r>
          </a:p>
        </p:txBody>
      </p:sp>
      <p:sp>
        <p:nvSpPr>
          <p:cNvPr id="4" name="Date Placeholder 3"/>
          <p:cNvSpPr>
            <a:spLocks noGrp="1"/>
          </p:cNvSpPr>
          <p:nvPr>
            <p:ph type="dt" sz="half" idx="10"/>
          </p:nvPr>
        </p:nvSpPr>
        <p:spPr>
          <a:xfrm>
            <a:off x="457200" y="6356350"/>
            <a:ext cx="1066800" cy="365125"/>
          </a:xfrm>
        </p:spPr>
        <p:txBody>
          <a:bodyPr/>
          <a:lstStyle/>
          <a:p>
            <a:fld id="{B7FFC521-38B6-44CB-96C3-10BA0FADEB4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Mahabharata (CO2 &amp; CO3)</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348170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 As the word ‘Purana’ suggests, these texts talk about ‘that which renews the old’.</a:t>
            </a:r>
          </a:p>
          <a:p>
            <a:pPr algn="just">
              <a:lnSpc>
                <a:spcPct val="150000"/>
              </a:lnSpc>
            </a:pPr>
            <a:r>
              <a:rPr lang="en-US" sz="2200" dirty="0">
                <a:latin typeface="Times New Roman" panose="02020603050405020304" pitchFamily="18" charset="0"/>
                <a:cs typeface="Times New Roman" panose="02020603050405020304" pitchFamily="18" charset="0"/>
              </a:rPr>
              <a:t>These are ancient Indian mythological texts, which consist of the narrative stories about the creation of the universe and illustrate its history till the supposed destruction of the universe. </a:t>
            </a:r>
          </a:p>
          <a:p>
            <a:pPr algn="just">
              <a:lnSpc>
                <a:spcPct val="150000"/>
              </a:lnSpc>
            </a:pPr>
            <a:r>
              <a:rPr lang="en-US" sz="2200" dirty="0">
                <a:latin typeface="Times New Roman" panose="02020603050405020304" pitchFamily="18" charset="0"/>
                <a:cs typeface="Times New Roman" panose="02020603050405020304" pitchFamily="18" charset="0"/>
              </a:rPr>
              <a:t>It contains the stories of the kings, heroes, sages, and demi-Gods, but it focuses on the divine trimurti or trinity/ three Gods: </a:t>
            </a:r>
            <a:r>
              <a:rPr lang="en-US" sz="2200" b="1" i="1" dirty="0">
                <a:latin typeface="Times New Roman" panose="02020603050405020304" pitchFamily="18" charset="0"/>
                <a:cs typeface="Times New Roman" panose="02020603050405020304" pitchFamily="18" charset="0"/>
              </a:rPr>
              <a:t>Brahma</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Vishnu</a:t>
            </a:r>
            <a:r>
              <a:rPr lang="en-US" sz="2200" dirty="0">
                <a:latin typeface="Times New Roman" panose="02020603050405020304" pitchFamily="18" charset="0"/>
                <a:cs typeface="Times New Roman" panose="02020603050405020304" pitchFamily="18" charset="0"/>
              </a:rPr>
              <a:t> and </a:t>
            </a:r>
            <a:r>
              <a:rPr lang="en-US" sz="2200" b="1" i="1" dirty="0">
                <a:latin typeface="Times New Roman" panose="02020603050405020304" pitchFamily="18" charset="0"/>
                <a:cs typeface="Times New Roman" panose="02020603050405020304" pitchFamily="18" charset="0"/>
              </a:rPr>
              <a:t>Mahesh.</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F6FB480B-2577-42BF-BB25-98E7271CD1EE}"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Puranas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9918767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There are 18 major Puranas (Mahapuranas) and each gives prominence to a particular deity and expound on the philosophical and religious concepts related to them. </a:t>
            </a:r>
          </a:p>
          <a:p>
            <a:pPr algn="just">
              <a:lnSpc>
                <a:spcPct val="150000"/>
              </a:lnSpc>
            </a:pPr>
            <a:r>
              <a:rPr lang="en-US" sz="2200" dirty="0">
                <a:latin typeface="Times New Roman" panose="02020603050405020304" pitchFamily="18" charset="0"/>
                <a:cs typeface="Times New Roman" panose="02020603050405020304" pitchFamily="18" charset="0"/>
              </a:rPr>
              <a:t>Some of the more prominent and well-known Puranas are </a:t>
            </a:r>
            <a:r>
              <a:rPr lang="en-US" sz="2200" b="1" i="1" dirty="0" err="1">
                <a:latin typeface="Times New Roman" panose="02020603050405020304" pitchFamily="18" charset="0"/>
                <a:cs typeface="Times New Roman" panose="02020603050405020304" pitchFamily="18" charset="0"/>
              </a:rPr>
              <a:t>Bhagvata</a:t>
            </a:r>
            <a:r>
              <a:rPr lang="en-US" sz="2200" b="1"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Brahma, Vayu, Agni, Garuda, Padma, Vishnu and </a:t>
            </a:r>
            <a:r>
              <a:rPr lang="en-US" sz="2200" b="1" i="1" dirty="0" err="1">
                <a:latin typeface="Times New Roman" panose="02020603050405020304" pitchFamily="18" charset="0"/>
                <a:cs typeface="Times New Roman" panose="02020603050405020304" pitchFamily="18" charset="0"/>
              </a:rPr>
              <a:t>Matsya</a:t>
            </a:r>
            <a:r>
              <a:rPr lang="en-US" sz="2200" b="1" i="1" dirty="0">
                <a:latin typeface="Times New Roman" panose="02020603050405020304" pitchFamily="18" charset="0"/>
                <a:cs typeface="Times New Roman" panose="02020603050405020304" pitchFamily="18" charset="0"/>
              </a:rPr>
              <a:t>.</a:t>
            </a:r>
          </a:p>
          <a:p>
            <a:pPr algn="just">
              <a:lnSpc>
                <a:spcPct val="150000"/>
              </a:lnSpc>
            </a:pPr>
            <a:r>
              <a:rPr lang="en-US" sz="2200" dirty="0">
                <a:latin typeface="Times New Roman" panose="02020603050405020304" pitchFamily="18" charset="0"/>
                <a:cs typeface="Times New Roman" panose="02020603050405020304" pitchFamily="18" charset="0"/>
              </a:rPr>
              <a:t>These contain anecdotes about the social, cultural and religious life of post-Vedic India and provide the historians with critical information about the geography, history and the dynastic genealogies.</a:t>
            </a:r>
          </a:p>
          <a:p>
            <a:pPr algn="just">
              <a:lnSpc>
                <a:spcPct val="150000"/>
              </a:lnSpc>
            </a:pPr>
            <a:r>
              <a:rPr lang="en-US" sz="2200" dirty="0">
                <a:latin typeface="Times New Roman" panose="02020603050405020304" pitchFamily="18" charset="0"/>
                <a:cs typeface="Times New Roman" panose="02020603050405020304" pitchFamily="18" charset="0"/>
              </a:rPr>
              <a:t>These Puranas are written in the form of stories.</a:t>
            </a:r>
          </a:p>
        </p:txBody>
      </p:sp>
      <p:sp>
        <p:nvSpPr>
          <p:cNvPr id="4" name="Date Placeholder 3"/>
          <p:cNvSpPr>
            <a:spLocks noGrp="1"/>
          </p:cNvSpPr>
          <p:nvPr>
            <p:ph type="dt" sz="half" idx="10"/>
          </p:nvPr>
        </p:nvSpPr>
        <p:spPr>
          <a:xfrm>
            <a:off x="457200" y="6356350"/>
            <a:ext cx="1066800" cy="365125"/>
          </a:xfrm>
        </p:spPr>
        <p:txBody>
          <a:bodyPr/>
          <a:lstStyle/>
          <a:p>
            <a:fld id="{F3ABF39B-C57E-48C5-B370-FD2A6C21274B}"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The Puranas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171481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the Evolution of script and languages in India, the Harappan Script and Brahmi Script.</a:t>
            </a:r>
          </a:p>
          <a:p>
            <a:pPr algn="just">
              <a:lnSpc>
                <a:spcPct val="150000"/>
              </a:lnSpc>
            </a:pPr>
            <a:r>
              <a:rPr lang="en-US" sz="2200" dirty="0">
                <a:latin typeface="Times New Roman" panose="02020603050405020304" pitchFamily="18" charset="0"/>
                <a:cs typeface="Times New Roman" panose="02020603050405020304" pitchFamily="18" charset="0"/>
              </a:rPr>
              <a:t>We also learned ,the Vedas and the Upanishads, the Ramayana, the Mahabharata &amp; Puranas.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863D62D-F36F-4941-BCB1-04466893E516}"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8515479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https://www.youtube.com/watch?v=CPwdUYxmER8</a:t>
            </a:r>
          </a:p>
          <a:p>
            <a:pPr>
              <a:lnSpc>
                <a:spcPct val="150000"/>
              </a:lnSpc>
            </a:pPr>
            <a:r>
              <a:rPr lang="en-US" sz="2200" dirty="0" smtClean="0">
                <a:latin typeface="Times New Roman" panose="02020603050405020304" pitchFamily="18" charset="0"/>
                <a:cs typeface="Times New Roman" panose="02020603050405020304" pitchFamily="18" charset="0"/>
                <a:hlinkClick r:id="rId2"/>
              </a:rPr>
              <a:t>https</a:t>
            </a:r>
            <a:r>
              <a:rPr lang="en-US" sz="2200" dirty="0">
                <a:latin typeface="Times New Roman" panose="02020603050405020304" pitchFamily="18" charset="0"/>
                <a:cs typeface="Times New Roman" panose="02020603050405020304" pitchFamily="18" charset="0"/>
                <a:hlinkClick r:id="rId2"/>
              </a:rPr>
              <a:t>://</a:t>
            </a:r>
            <a:r>
              <a:rPr lang="en-US" sz="2200" dirty="0" smtClean="0">
                <a:latin typeface="Times New Roman" panose="02020603050405020304" pitchFamily="18" charset="0"/>
                <a:cs typeface="Times New Roman" panose="02020603050405020304" pitchFamily="18" charset="0"/>
                <a:hlinkClick r:id="rId2"/>
              </a:rPr>
              <a:t>www.youtube.com/watch?v=njd59UJN6HM</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3"/>
              </a:rPr>
              <a:t>https://</a:t>
            </a:r>
            <a:r>
              <a:rPr lang="en-US" sz="2200" dirty="0" smtClean="0">
                <a:latin typeface="Times New Roman" panose="02020603050405020304" pitchFamily="18" charset="0"/>
                <a:cs typeface="Times New Roman" panose="02020603050405020304" pitchFamily="18" charset="0"/>
                <a:hlinkClick r:id="rId3"/>
              </a:rPr>
              <a:t>www.youtube.com/watch?v=GAWKhdcKi4E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www.youtube.com/watch?v=h7OTGE8SxuQ</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www.youtube.com/watch?v=2jmtoOBK-ng</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6"/>
              </a:rPr>
              <a:t>https</a:t>
            </a:r>
            <a:r>
              <a:rPr lang="en-US" sz="2200" dirty="0">
                <a:latin typeface="Times New Roman" panose="02020603050405020304" pitchFamily="18" charset="0"/>
                <a:cs typeface="Times New Roman" panose="02020603050405020304" pitchFamily="18" charset="0"/>
                <a:hlinkClick r:id="rId6"/>
              </a:rPr>
              <a:t>://</a:t>
            </a:r>
            <a:r>
              <a:rPr lang="en-US" sz="2200" dirty="0" smtClean="0">
                <a:latin typeface="Times New Roman" panose="02020603050405020304" pitchFamily="18" charset="0"/>
                <a:cs typeface="Times New Roman" panose="02020603050405020304" pitchFamily="18" charset="0"/>
                <a:hlinkClick r:id="rId6"/>
              </a:rPr>
              <a:t>www.youtube.com/watch?v=NT7S3llgXMY</a:t>
            </a: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7"/>
              </a:rPr>
              <a:t>https://</a:t>
            </a:r>
            <a:r>
              <a:rPr lang="en-US" sz="2200" dirty="0" smtClean="0">
                <a:latin typeface="Times New Roman" panose="02020603050405020304" pitchFamily="18" charset="0"/>
                <a:cs typeface="Times New Roman" panose="02020603050405020304" pitchFamily="18" charset="0"/>
                <a:hlinkClick r:id="rId7"/>
              </a:rPr>
              <a:t>www.youtube.com/watch?v=nLUOtCftI5c</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27B1B7B-CAFA-4147-A8C3-0780C6312483}"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10988739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799"/>
            <a:ext cx="8382000" cy="5670551"/>
          </a:xfrm>
        </p:spPr>
        <p:txBody>
          <a:bodyPr>
            <a:normAutofit fontScale="92500" lnSpcReduction="10000"/>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of the following is the most ancient Veda ?</a:t>
            </a:r>
          </a:p>
          <a:p>
            <a:pPr marL="0" indent="0" algn="just">
              <a:buNone/>
            </a:pP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Yajurveda</a:t>
            </a:r>
          </a:p>
          <a:p>
            <a:pPr marL="0" indent="0" algn="just">
              <a:buNone/>
            </a:pPr>
            <a:r>
              <a:rPr lang="en-US" sz="2000" dirty="0">
                <a:latin typeface="Times New Roman" panose="02020603050405020304" pitchFamily="18" charset="0"/>
                <a:cs typeface="Times New Roman" panose="02020603050405020304" pitchFamily="18" charset="0"/>
              </a:rPr>
              <a:t>     B.  Samveda</a:t>
            </a:r>
          </a:p>
          <a:p>
            <a:pPr marL="0" indent="0" algn="just">
              <a:buNone/>
            </a:pPr>
            <a:r>
              <a:rPr lang="en-US" sz="2000" dirty="0">
                <a:latin typeface="Times New Roman" panose="02020603050405020304" pitchFamily="18" charset="0"/>
                <a:cs typeface="Times New Roman" panose="02020603050405020304" pitchFamily="18" charset="0"/>
              </a:rPr>
              <a:t>     C. Atharvaveda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 Rigveda</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Which one is not the part of veda ?</a:t>
            </a:r>
          </a:p>
          <a:p>
            <a:pPr marL="0" indent="0" algn="just">
              <a:buNone/>
            </a:pPr>
            <a:r>
              <a:rPr lang="en-US" sz="2000" dirty="0">
                <a:latin typeface="Times New Roman" panose="02020603050405020304" pitchFamily="18" charset="0"/>
                <a:cs typeface="Times New Roman" panose="02020603050405020304" pitchFamily="18" charset="0"/>
              </a:rPr>
              <a:t>        A. Upanishad </a:t>
            </a:r>
          </a:p>
          <a:p>
            <a:pPr marL="0" indent="0" algn="just">
              <a:buNone/>
            </a:pPr>
            <a:r>
              <a:rPr lang="en-US" sz="2000" dirty="0">
                <a:latin typeface="Times New Roman" panose="02020603050405020304" pitchFamily="18" charset="0"/>
                <a:cs typeface="Times New Roman" panose="02020603050405020304" pitchFamily="18" charset="0"/>
              </a:rPr>
              <a:t>        B. Samhita</a:t>
            </a:r>
          </a:p>
          <a:p>
            <a:pPr marL="0" indent="0" algn="just">
              <a:buNone/>
            </a:pPr>
            <a:r>
              <a:rPr lang="en-US" sz="2000" dirty="0">
                <a:latin typeface="Times New Roman" panose="02020603050405020304" pitchFamily="18" charset="0"/>
                <a:cs typeface="Times New Roman" panose="02020603050405020304" pitchFamily="18" charset="0"/>
              </a:rPr>
              <a:t>        C. Puranas</a:t>
            </a:r>
          </a:p>
          <a:p>
            <a:pPr marL="0" indent="0" algn="just">
              <a:buNone/>
            </a:pPr>
            <a:r>
              <a:rPr lang="en-US" sz="2000" dirty="0">
                <a:latin typeface="Times New Roman" panose="02020603050405020304" pitchFamily="18" charset="0"/>
                <a:cs typeface="Times New Roman" panose="02020603050405020304" pitchFamily="18" charset="0"/>
              </a:rPr>
              <a:t>        D. Brahmanas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Veda is known as origin of Music ?</a:t>
            </a:r>
          </a:p>
          <a:p>
            <a:pPr marL="0" indent="0" algn="just">
              <a:buNone/>
            </a:pPr>
            <a:r>
              <a:rPr lang="en-US" sz="2200" dirty="0">
                <a:latin typeface="Times New Roman" panose="02020603050405020304" pitchFamily="18" charset="0"/>
                <a:cs typeface="Times New Roman" panose="02020603050405020304" pitchFamily="18" charset="0"/>
              </a:rPr>
              <a:t>     </a:t>
            </a:r>
            <a:r>
              <a:rPr lang="es-ES" sz="2200" dirty="0">
                <a:latin typeface="Times New Roman" panose="02020603050405020304" pitchFamily="18" charset="0"/>
                <a:cs typeface="Times New Roman" panose="02020603050405020304" pitchFamily="18" charset="0"/>
              </a:rPr>
              <a:t>A. Yajurveda</a:t>
            </a:r>
          </a:p>
          <a:p>
            <a:pPr marL="0" indent="0" algn="just">
              <a:buNone/>
            </a:pPr>
            <a:r>
              <a:rPr lang="es-ES" sz="2200" dirty="0">
                <a:latin typeface="Times New Roman" panose="02020603050405020304" pitchFamily="18" charset="0"/>
                <a:cs typeface="Times New Roman" panose="02020603050405020304" pitchFamily="18" charset="0"/>
              </a:rPr>
              <a:t>     B. Samveda</a:t>
            </a:r>
          </a:p>
          <a:p>
            <a:pPr marL="0" indent="0" algn="just">
              <a:buNone/>
            </a:pPr>
            <a:r>
              <a:rPr lang="es-ES" sz="2200" dirty="0">
                <a:latin typeface="Times New Roman" panose="02020603050405020304" pitchFamily="18" charset="0"/>
                <a:cs typeface="Times New Roman" panose="02020603050405020304" pitchFamily="18" charset="0"/>
              </a:rPr>
              <a:t>     C. Atharvaveda</a:t>
            </a:r>
          </a:p>
          <a:p>
            <a:pPr marL="0" indent="0" algn="just">
              <a:buNone/>
            </a:pPr>
            <a:r>
              <a:rPr lang="es-ES" sz="2200" dirty="0">
                <a:latin typeface="Times New Roman" panose="02020603050405020304" pitchFamily="18" charset="0"/>
                <a:cs typeface="Times New Roman" panose="02020603050405020304" pitchFamily="18" charset="0"/>
              </a:rPr>
              <a:t>     D. Rigveda</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p>
          <a:p>
            <a:endParaRPr lang="en-US" dirty="0"/>
          </a:p>
        </p:txBody>
      </p:sp>
      <p:sp>
        <p:nvSpPr>
          <p:cNvPr id="4" name="Date Placeholder 3"/>
          <p:cNvSpPr>
            <a:spLocks noGrp="1"/>
          </p:cNvSpPr>
          <p:nvPr>
            <p:ph type="dt" sz="half" idx="10"/>
          </p:nvPr>
        </p:nvSpPr>
        <p:spPr/>
        <p:txBody>
          <a:bodyPr/>
          <a:lstStyle/>
          <a:p>
            <a:fld id="{05559113-1BD5-4590-A4AF-8D01EDC19E63}"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2130188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06451"/>
            <a:ext cx="8229600" cy="5365749"/>
          </a:xfrm>
        </p:spPr>
        <p:txBody>
          <a:bodyPr>
            <a:normAutofit fontScale="77500" lnSpcReduction="20000"/>
          </a:bodyPr>
          <a:lstStyle/>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Vedanta Philosophy is directly related to the _______.</a:t>
            </a:r>
          </a:p>
          <a:p>
            <a:pPr marL="0" indent="0" algn="just">
              <a:buNone/>
            </a:pPr>
            <a:r>
              <a:rPr lang="en-US" sz="2400" dirty="0">
                <a:latin typeface="Times New Roman" panose="02020603050405020304" pitchFamily="18" charset="0"/>
                <a:cs typeface="Times New Roman" panose="02020603050405020304" pitchFamily="18" charset="0"/>
              </a:rPr>
              <a:t>     A. Samhita</a:t>
            </a:r>
          </a:p>
          <a:p>
            <a:pPr marL="0" indent="0" algn="just">
              <a:buNone/>
            </a:pPr>
            <a:r>
              <a:rPr lang="en-US" sz="2400" dirty="0">
                <a:latin typeface="Times New Roman" panose="02020603050405020304" pitchFamily="18" charset="0"/>
                <a:cs typeface="Times New Roman" panose="02020603050405020304" pitchFamily="18" charset="0"/>
              </a:rPr>
              <a:t>     B. Brahmanas</a:t>
            </a:r>
          </a:p>
          <a:p>
            <a:pPr marL="0" indent="0" algn="just">
              <a:buNone/>
            </a:pPr>
            <a:r>
              <a:rPr lang="en-US" sz="2400" dirty="0">
                <a:latin typeface="Times New Roman" panose="02020603050405020304" pitchFamily="18" charset="0"/>
                <a:cs typeface="Times New Roman" panose="02020603050405020304" pitchFamily="18" charset="0"/>
              </a:rPr>
              <a:t>     C. Puranas</a:t>
            </a:r>
          </a:p>
          <a:p>
            <a:pPr marL="0" indent="0" algn="just">
              <a:buNone/>
            </a:pPr>
            <a:r>
              <a:rPr lang="en-US" sz="2400" dirty="0">
                <a:latin typeface="Times New Roman" panose="02020603050405020304" pitchFamily="18" charset="0"/>
                <a:cs typeface="Times New Roman" panose="02020603050405020304" pitchFamily="18" charset="0"/>
              </a:rPr>
              <a:t>     D. Upanishads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Which Veda is the source of treatment of almost 99 diseases?</a:t>
            </a:r>
          </a:p>
          <a:p>
            <a:pPr marL="0" indent="0" algn="just">
              <a:buNone/>
            </a:pPr>
            <a:r>
              <a:rPr lang="en-US" sz="2400"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rPr>
              <a:t>A. Yajurveda</a:t>
            </a:r>
          </a:p>
          <a:p>
            <a:pPr marL="0" indent="0" algn="just">
              <a:buNone/>
            </a:pPr>
            <a:r>
              <a:rPr lang="es-ES" sz="2400" dirty="0">
                <a:latin typeface="Times New Roman" panose="02020603050405020304" pitchFamily="18" charset="0"/>
                <a:cs typeface="Times New Roman" panose="02020603050405020304" pitchFamily="18" charset="0"/>
              </a:rPr>
              <a:t>     B. Samveda</a:t>
            </a:r>
          </a:p>
          <a:p>
            <a:pPr marL="0" indent="0" algn="just">
              <a:buNone/>
            </a:pPr>
            <a:r>
              <a:rPr lang="es-ES" sz="2400" dirty="0">
                <a:latin typeface="Times New Roman" panose="02020603050405020304" pitchFamily="18" charset="0"/>
                <a:cs typeface="Times New Roman" panose="02020603050405020304" pitchFamily="18" charset="0"/>
              </a:rPr>
              <a:t>     C. Atharvaveda</a:t>
            </a:r>
          </a:p>
          <a:p>
            <a:pPr marL="0" indent="0" algn="just">
              <a:buNone/>
            </a:pPr>
            <a:r>
              <a:rPr lang="es-ES" sz="2400" dirty="0">
                <a:latin typeface="Times New Roman" panose="02020603050405020304" pitchFamily="18" charset="0"/>
                <a:cs typeface="Times New Roman" panose="02020603050405020304" pitchFamily="18" charset="0"/>
              </a:rPr>
              <a:t>     D. Rigveda</a:t>
            </a:r>
          </a:p>
          <a:p>
            <a:pPr marL="0" indent="0" algn="just">
              <a:buNone/>
            </a:pPr>
            <a:endParaRPr lang="es-E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sz="2400" dirty="0">
                <a:latin typeface="Times New Roman" panose="02020603050405020304" pitchFamily="18" charset="0"/>
                <a:cs typeface="Times New Roman" panose="02020603050405020304" pitchFamily="18" charset="0"/>
              </a:rPr>
              <a:t>Samhita is not the part of Vedas.</a:t>
            </a:r>
          </a:p>
          <a:p>
            <a:pPr marL="0" indent="0" algn="just">
              <a:buNone/>
            </a:pPr>
            <a:r>
              <a:rPr lang="es-ES" sz="2400" dirty="0">
                <a:latin typeface="Times New Roman" panose="02020603050405020304" pitchFamily="18" charset="0"/>
                <a:cs typeface="Times New Roman" panose="02020603050405020304" pitchFamily="18" charset="0"/>
              </a:rPr>
              <a:t>    A. True </a:t>
            </a:r>
          </a:p>
          <a:p>
            <a:pPr marL="0" indent="0" algn="just">
              <a:buNone/>
            </a:pPr>
            <a:r>
              <a:rPr lang="es-ES" sz="24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s-E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242AAF0F-F784-4C1E-84D3-C76C533E377C}"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a:t>
            </a: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 y="1"/>
            <a:ext cx="1347673" cy="806450"/>
          </a:xfrm>
          <a:prstGeom prst="rect">
            <a:avLst/>
          </a:prstGeom>
        </p:spPr>
      </p:pic>
    </p:spTree>
    <p:extLst>
      <p:ext uri="{BB962C8B-B14F-4D97-AF65-F5344CB8AC3E}">
        <p14:creationId xmlns:p14="http://schemas.microsoft.com/office/powerpoint/2010/main" xmlns="" val="709745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fontScale="85000" lnSpcReduction="20000"/>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Rigveda contains _____Upanishad.</a:t>
            </a:r>
          </a:p>
          <a:p>
            <a:pPr marL="0" indent="0" algn="just">
              <a:buNone/>
            </a:pPr>
            <a:r>
              <a:rPr lang="en-US" sz="2400" dirty="0">
                <a:latin typeface="Times New Roman" panose="02020603050405020304" pitchFamily="18" charset="0"/>
                <a:cs typeface="Times New Roman" panose="02020603050405020304" pitchFamily="18" charset="0"/>
              </a:rPr>
              <a:t>     A. 10</a:t>
            </a:r>
          </a:p>
          <a:p>
            <a:pPr marL="0" indent="0" algn="just">
              <a:buNone/>
            </a:pPr>
            <a:r>
              <a:rPr lang="en-US" sz="2400" dirty="0">
                <a:latin typeface="Times New Roman" panose="02020603050405020304" pitchFamily="18" charset="0"/>
                <a:cs typeface="Times New Roman" panose="02020603050405020304" pitchFamily="18" charset="0"/>
              </a:rPr>
              <a:t>     B. 20</a:t>
            </a:r>
          </a:p>
          <a:p>
            <a:pPr marL="0" indent="0" algn="just">
              <a:buNone/>
            </a:pPr>
            <a:r>
              <a:rPr lang="en-US" sz="2400" dirty="0">
                <a:latin typeface="Times New Roman" panose="02020603050405020304" pitchFamily="18" charset="0"/>
                <a:cs typeface="Times New Roman" panose="02020603050405020304" pitchFamily="18" charset="0"/>
              </a:rPr>
              <a:t>     C. 15</a:t>
            </a:r>
          </a:p>
          <a:p>
            <a:pPr marL="0" indent="0" algn="just">
              <a:buNone/>
            </a:pPr>
            <a:r>
              <a:rPr lang="en-US" sz="2400" dirty="0">
                <a:latin typeface="Times New Roman" panose="02020603050405020304" pitchFamily="18" charset="0"/>
                <a:cs typeface="Times New Roman" panose="02020603050405020304" pitchFamily="18" charset="0"/>
              </a:rPr>
              <a:t>     D. 5</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Samveda contains _____Upanishad.</a:t>
            </a:r>
          </a:p>
          <a:p>
            <a:pPr marL="0" indent="0" algn="just">
              <a:buNone/>
            </a:pPr>
            <a:r>
              <a:rPr lang="en-US" sz="2400" dirty="0">
                <a:latin typeface="Times New Roman" panose="02020603050405020304" pitchFamily="18" charset="0"/>
                <a:cs typeface="Times New Roman" panose="02020603050405020304" pitchFamily="18" charset="0"/>
              </a:rPr>
              <a:t>     A. 10</a:t>
            </a:r>
          </a:p>
          <a:p>
            <a:pPr marL="0" indent="0" algn="just">
              <a:buNone/>
            </a:pPr>
            <a:r>
              <a:rPr lang="en-US" sz="2400" dirty="0">
                <a:latin typeface="Times New Roman" panose="02020603050405020304" pitchFamily="18" charset="0"/>
                <a:cs typeface="Times New Roman" panose="02020603050405020304" pitchFamily="18" charset="0"/>
              </a:rPr>
              <a:t>     B. 18</a:t>
            </a:r>
          </a:p>
          <a:p>
            <a:pPr marL="0" indent="0" algn="just">
              <a:buNone/>
            </a:pPr>
            <a:r>
              <a:rPr lang="en-US" sz="2400" dirty="0">
                <a:latin typeface="Times New Roman" panose="02020603050405020304" pitchFamily="18" charset="0"/>
                <a:cs typeface="Times New Roman" panose="02020603050405020304" pitchFamily="18" charset="0"/>
              </a:rPr>
              <a:t>     C. 15</a:t>
            </a:r>
          </a:p>
          <a:p>
            <a:pPr marL="0" indent="0" algn="just">
              <a:buNone/>
            </a:pPr>
            <a:r>
              <a:rPr lang="en-US" sz="2400" dirty="0">
                <a:latin typeface="Times New Roman" panose="02020603050405020304" pitchFamily="18" charset="0"/>
                <a:cs typeface="Times New Roman" panose="02020603050405020304" pitchFamily="18" charset="0"/>
              </a:rPr>
              <a:t>     D. 16</a:t>
            </a:r>
          </a:p>
          <a:p>
            <a:pPr marL="0" indent="0" algn="just">
              <a:buNone/>
            </a:pPr>
            <a:endParaRPr lang="es-E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s-ES" sz="2400" dirty="0">
                <a:latin typeface="Times New Roman" panose="02020603050405020304" pitchFamily="18" charset="0"/>
                <a:cs typeface="Times New Roman" panose="02020603050405020304" pitchFamily="18" charset="0"/>
              </a:rPr>
              <a:t>Upanishad is the part of Vedas.</a:t>
            </a:r>
          </a:p>
          <a:p>
            <a:pPr marL="0" indent="0" algn="just">
              <a:buNone/>
            </a:pPr>
            <a:r>
              <a:rPr lang="es-ES" sz="2400" dirty="0">
                <a:latin typeface="Times New Roman" panose="02020603050405020304" pitchFamily="18" charset="0"/>
                <a:cs typeface="Times New Roman" panose="02020603050405020304" pitchFamily="18" charset="0"/>
              </a:rPr>
              <a:t>    A. True </a:t>
            </a:r>
          </a:p>
          <a:p>
            <a:pPr marL="0" indent="0" algn="just">
              <a:buNone/>
            </a:pPr>
            <a:r>
              <a:rPr lang="es-ES" sz="2400" dirty="0">
                <a:latin typeface="Times New Roman" panose="02020603050405020304" pitchFamily="18" charset="0"/>
                <a:cs typeface="Times New Roman" panose="02020603050405020304" pitchFamily="18" charset="0"/>
              </a:rPr>
              <a:t>     B. False</a:t>
            </a:r>
          </a:p>
          <a:p>
            <a:pPr algn="just">
              <a:buFont typeface="Wingdings" panose="05000000000000000000" pitchFamily="2" charset="2"/>
              <a:buChar char="Ø"/>
            </a:pPr>
            <a:endParaRPr lang="es-E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36BF3333-B4E5-4A28-8012-34C86108CF2D}"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Daily Quiz</a:t>
            </a: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 y="1"/>
            <a:ext cx="1347673" cy="806450"/>
          </a:xfrm>
          <a:prstGeom prst="rect">
            <a:avLst/>
          </a:prstGeom>
        </p:spPr>
      </p:pic>
    </p:spTree>
    <p:extLst>
      <p:ext uri="{BB962C8B-B14F-4D97-AF65-F5344CB8AC3E}">
        <p14:creationId xmlns:p14="http://schemas.microsoft.com/office/powerpoint/2010/main" xmlns="" val="382644387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Explain the contribution  of Ramayana &amp; Mahabharat in Indian Literature. </a:t>
            </a:r>
          </a:p>
          <a:p>
            <a:pPr algn="just">
              <a:lnSpc>
                <a:spcPct val="150000"/>
              </a:lnSpc>
            </a:pPr>
            <a:r>
              <a:rPr lang="en-US" sz="2200" dirty="0">
                <a:latin typeface="Times New Roman" panose="02020603050405020304" pitchFamily="18" charset="0"/>
                <a:cs typeface="Times New Roman" panose="02020603050405020304" pitchFamily="18" charset="0"/>
              </a:rPr>
              <a:t>Explain the types of Vedas and writes its importance.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36CD420-8EF5-4D68-91CF-3F31EDBB2343}"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69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90939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a:extLst>
              <a:ext uri="{FF2B5EF4-FFF2-40B4-BE49-F238E27FC236}">
                <a16:creationId xmlns:a16="http://schemas.microsoft.com/office/drawing/2014/main" xmlns="" id="{6C43C166-9AF0-49B5-A79C-4BC8293C357B}"/>
              </a:ext>
            </a:extLst>
          </p:cNvPr>
          <p:cNvSpPr>
            <a:spLocks noChangeArrowheads="1"/>
          </p:cNvSpPr>
          <p:nvPr/>
        </p:nvSpPr>
        <p:spPr bwMode="auto">
          <a:xfrm>
            <a:off x="152400" y="1554163"/>
            <a:ext cx="8763000" cy="1785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Can apply the old designing concept with blend of new trends in building construction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Learn the ancient living style </a:t>
            </a:r>
            <a:endPar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Indian Traditional knowledge modern scientific perspective</a:t>
            </a:r>
          </a:p>
          <a:p>
            <a:pPr marL="342900" marR="0" lvl="0" indent="-342900" algn="just" defTabSz="914400" rtl="0" eaLnBrk="1" fontAlgn="base" latinLnBrk="0" hangingPunct="1">
              <a:lnSpc>
                <a:spcPct val="100000"/>
              </a:lnSpc>
              <a:spcBef>
                <a:spcPct val="0"/>
              </a:spcBef>
              <a:spcAft>
                <a:spcPct val="0"/>
              </a:spcAft>
              <a:buClrTx/>
              <a:buSzTx/>
              <a:buFontTx/>
              <a:buAutoNum type="arabicPeriod"/>
              <a:tabLst/>
              <a:defRPr/>
            </a:pPr>
            <a:r>
              <a:rPr lang="en-US" altLang="en-US" sz="2200" b="1" dirty="0">
                <a:solidFill>
                  <a:prstClr val="black"/>
                </a:solidFill>
                <a:latin typeface="Times New Roman" panose="02020603050405020304" pitchFamily="18" charset="0"/>
                <a:cs typeface="Times New Roman" panose="02020603050405020304" pitchFamily="18" charset="0"/>
              </a:rPr>
              <a:t>Apply the ancient advanced architectural wonders in current trends</a:t>
            </a: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itle 1">
            <a:extLst>
              <a:ext uri="{FF2B5EF4-FFF2-40B4-BE49-F238E27FC236}">
                <a16:creationId xmlns:a16="http://schemas.microsoft.com/office/drawing/2014/main" xmlns="" id="{B0EA7BBD-922B-43E1-9505-F70F9BD12CC0}"/>
              </a:ext>
            </a:extLst>
          </p:cNvPr>
          <p:cNvSpPr txBox="1">
            <a:spLocks/>
          </p:cNvSpPr>
          <p:nvPr/>
        </p:nvSpPr>
        <p:spPr bwMode="auto">
          <a:xfrm>
            <a:off x="1295398" y="0"/>
            <a:ext cx="7848601" cy="9906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a:r>
              <a:rPr kumimoji="0" lang="en-US" sz="3200" b="1" i="0" u="none" strike="noStrike" kern="1200" cap="none" spc="0" normalizeH="0" baseline="0" noProof="0" dirty="0" smtClean="0">
                <a:ln>
                  <a:noFill/>
                </a:ln>
                <a:solidFill>
                  <a:prstClr val="black"/>
                </a:solidFill>
                <a:effectLst/>
                <a:uLnTx/>
                <a:uFillTx/>
                <a:latin typeface="Times New Roman" pitchFamily="18" charset="0"/>
                <a:ea typeface="新細明體" pitchFamily="18" charset="-120"/>
                <a:cs typeface="Times New Roman" pitchFamily="18" charset="0"/>
              </a:rPr>
              <a:t>             Applications of </a:t>
            </a:r>
            <a:r>
              <a:rPr lang="en-US" sz="3200" b="1" dirty="0" smtClean="0">
                <a:latin typeface="Times New Roman" panose="02020603050405020304" pitchFamily="18" charset="0"/>
                <a:cs typeface="Times New Roman" panose="02020603050405020304" pitchFamily="18" charset="0"/>
              </a:rPr>
              <a:t>Essence of </a:t>
            </a:r>
            <a:r>
              <a:rPr lang="en-US" sz="3200" b="1" dirty="0">
                <a:latin typeface="Times New Roman" panose="02020603050405020304" pitchFamily="18" charset="0"/>
                <a:cs typeface="Times New Roman" panose="02020603050405020304" pitchFamily="18" charset="0"/>
              </a:rPr>
              <a:t>I</a:t>
            </a:r>
            <a:r>
              <a:rPr lang="en-US" sz="3200" b="1" dirty="0" smtClean="0">
                <a:latin typeface="Times New Roman" panose="02020603050405020304" pitchFamily="18" charset="0"/>
                <a:cs typeface="Times New Roman" panose="02020603050405020304" pitchFamily="18" charset="0"/>
              </a:rPr>
              <a:t>ndian Traditional </a:t>
            </a:r>
            <a:r>
              <a:rPr lang="en-US" sz="3200" b="1" dirty="0">
                <a:latin typeface="Times New Roman" panose="02020603050405020304" pitchFamily="18" charset="0"/>
                <a:cs typeface="Times New Roman" panose="02020603050405020304" pitchFamily="18" charset="0"/>
              </a:rPr>
              <a:t>K</a:t>
            </a:r>
            <a:r>
              <a:rPr lang="en-US" sz="3200" b="1" dirty="0" smtClean="0">
                <a:latin typeface="Times New Roman" panose="02020603050405020304" pitchFamily="18" charset="0"/>
                <a:cs typeface="Times New Roman" panose="02020603050405020304" pitchFamily="18" charset="0"/>
              </a:rPr>
              <a:t>nowledge</a:t>
            </a:r>
            <a:endParaRPr kumimoji="0" lang="en-US" sz="3200" b="1" i="0" u="none" strike="noStrike" kern="1200" cap="none" spc="0" normalizeH="0" baseline="0" noProof="0" dirty="0">
              <a:ln>
                <a:noFill/>
              </a:ln>
              <a:solidFill>
                <a:prstClr val="black"/>
              </a:solidFill>
              <a:effectLst/>
              <a:uLnTx/>
              <a:uFillTx/>
              <a:latin typeface="Times New Roman" pitchFamily="18" charset="0"/>
              <a:cs typeface="Times New Roman" pitchFamily="18" charset="0"/>
            </a:endParaRPr>
          </a:p>
        </p:txBody>
      </p:sp>
      <p:pic>
        <p:nvPicPr>
          <p:cNvPr id="18436" name="Picture 2">
            <a:extLst>
              <a:ext uri="{FF2B5EF4-FFF2-40B4-BE49-F238E27FC236}">
                <a16:creationId xmlns:a16="http://schemas.microsoft.com/office/drawing/2014/main" xmlns="" id="{4C6D3769-F2C9-4AF3-91A7-1715D1A7C4A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95399"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Footer Placeholder 3">
            <a:extLst>
              <a:ext uri="{FF2B5EF4-FFF2-40B4-BE49-F238E27FC236}">
                <a16:creationId xmlns:a16="http://schemas.microsoft.com/office/drawing/2014/main" xmlns="" id="{34124F37-1A4C-4570-BFED-11784F7A0608}"/>
              </a:ext>
            </a:extLst>
          </p:cNvPr>
          <p:cNvSpPr>
            <a:spLocks noGrp="1"/>
          </p:cNvSpPr>
          <p:nvPr>
            <p:ph type="ftr" sz="quarter" idx="11"/>
          </p:nvPr>
        </p:nvSpPr>
        <p:spPr>
          <a:xfrm>
            <a:off x="1981200" y="6356350"/>
            <a:ext cx="6019800" cy="501650"/>
          </a:xfrm>
        </p:spPr>
        <p:txBody>
          <a:bodyPr/>
          <a:lstStyle/>
          <a:p>
            <a:pPr lvl="0">
              <a:spcBef>
                <a:spcPct val="20000"/>
              </a:spcBef>
              <a:defRPr/>
            </a:pPr>
            <a:r>
              <a:rPr lang="en-US" smtClean="0"/>
              <a:t>Mr. Arun Bhati            ESSENCE OF INDIAN TRADITIONAL  (ANC-602)              Module II</a:t>
            </a:r>
            <a:endParaRPr lang="en-US" dirty="0"/>
          </a:p>
        </p:txBody>
      </p:sp>
      <p:sp>
        <p:nvSpPr>
          <p:cNvPr id="18438" name="Slide Number Placeholder 4">
            <a:extLst>
              <a:ext uri="{FF2B5EF4-FFF2-40B4-BE49-F238E27FC236}">
                <a16:creationId xmlns:a16="http://schemas.microsoft.com/office/drawing/2014/main" xmlns="" id="{148E5614-2AD7-41C1-B00D-6DA4CBA8A5EB}"/>
              </a:ext>
            </a:extLst>
          </p:cNvPr>
          <p:cNvSpPr>
            <a:spLocks noGrp="1" noChangeArrowheads="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EBA2D-7EE5-418C-B21C-C6864313D24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6" name="Date Placeholder 5">
            <a:extLst>
              <a:ext uri="{FF2B5EF4-FFF2-40B4-BE49-F238E27FC236}">
                <a16:creationId xmlns:a16="http://schemas.microsoft.com/office/drawing/2014/main" xmlns="" id="{D9598B75-C714-4FFA-9D33-85345C262A90}"/>
              </a:ext>
            </a:extLst>
          </p:cNvPr>
          <p:cNvSpPr>
            <a:spLocks noGrp="1"/>
          </p:cNvSpPr>
          <p:nvPr>
            <p:ph type="dt"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B0F6B-77BA-4CDE-9D45-5CF9A4AB2D2E}"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4/24/2023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18713772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200" dirty="0">
                <a:latin typeface="Times New Roman" panose="02020603050405020304" pitchFamily="18" charset="0"/>
                <a:cs typeface="Times New Roman" panose="02020603050405020304" pitchFamily="18" charset="0"/>
              </a:rPr>
              <a:t>Basic knowledge of Indian traditions, culture.</a:t>
            </a:r>
          </a:p>
          <a:p>
            <a:pPr algn="just">
              <a:lnSpc>
                <a:spcPct val="150000"/>
              </a:lnSpc>
            </a:pPr>
            <a:r>
              <a:rPr lang="en-US" sz="2200" dirty="0">
                <a:latin typeface="Times New Roman" panose="02020603050405020304" pitchFamily="18" charset="0"/>
                <a:cs typeface="Times New Roman" panose="02020603050405020304" pitchFamily="18" charset="0"/>
              </a:rPr>
              <a:t>Basic knowledge of Buddhist and Jainism Literature.</a:t>
            </a:r>
          </a:p>
          <a:p>
            <a:pPr algn="just">
              <a:lnSpc>
                <a:spcPct val="150000"/>
              </a:lnSpc>
            </a:pPr>
            <a:r>
              <a:rPr lang="en-US" sz="2200" dirty="0">
                <a:latin typeface="Times New Roman" panose="02020603050405020304" pitchFamily="18" charset="0"/>
                <a:cs typeface="Times New Roman" panose="02020603050405020304" pitchFamily="18" charset="0"/>
              </a:rPr>
              <a:t>Basic knowledge of Sanskrit language.</a:t>
            </a:r>
          </a:p>
          <a:p>
            <a:pPr algn="just">
              <a:lnSpc>
                <a:spcPct val="200000"/>
              </a:lnSpc>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09F87C33-1872-4A6A-A5F1-D9D4E29C3476}" type="datetime1">
              <a:rPr lang="en-US" smtClean="0"/>
              <a:t>4/24/2023</a:t>
            </a:fld>
            <a:endParaRPr lang="en-US"/>
          </a:p>
        </p:txBody>
      </p:sp>
      <p:sp>
        <p:nvSpPr>
          <p:cNvPr id="5" name="Footer Placeholder 4"/>
          <p:cNvSpPr>
            <a:spLocks noGrp="1"/>
          </p:cNvSpPr>
          <p:nvPr>
            <p:ph type="ftr" sz="quarter" idx="11"/>
          </p:nvPr>
        </p:nvSpPr>
        <p:spPr>
          <a:xfrm>
            <a:off x="1524000" y="6356350"/>
            <a:ext cx="6629400" cy="365125"/>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AA58E919-2714-4BF9-9507-B0DFF51A426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spTree>
    <p:extLst>
      <p:ext uri="{BB962C8B-B14F-4D97-AF65-F5344CB8AC3E}">
        <p14:creationId xmlns:p14="http://schemas.microsoft.com/office/powerpoint/2010/main" xmlns="" val="18664621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C9EA7A8-6DA4-4064-BD64-2F0311A2713F}"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latin typeface="Times New Roman" panose="02020603050405020304" pitchFamily="18" charset="0"/>
                <a:cs typeface="Times New Roman" panose="02020603050405020304" pitchFamily="18" charset="0"/>
              </a:rPr>
              <a:t>Topic Objective </a:t>
            </a:r>
            <a:endParaRPr lang="en-US"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DFFDE747-2DD1-483C-B040-F8B4A79D3815}"/>
              </a:ext>
            </a:extLst>
          </p:cNvPr>
          <p:cNvGraphicFramePr>
            <a:graphicFrameLocks noGrp="1"/>
          </p:cNvGraphicFramePr>
          <p:nvPr>
            <p:extLst>
              <p:ext uri="{D42A27DB-BD31-4B8C-83A1-F6EECF244321}">
                <p14:modId xmlns:p14="http://schemas.microsoft.com/office/powerpoint/2010/main" xmlns="" val="3062384759"/>
              </p:ext>
            </p:extLst>
          </p:nvPr>
        </p:nvGraphicFramePr>
        <p:xfrm>
          <a:off x="228600" y="838199"/>
          <a:ext cx="8763000" cy="307508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1466735737"/>
                    </a:ext>
                  </a:extLst>
                </a:gridCol>
                <a:gridCol w="7772400">
                  <a:extLst>
                    <a:ext uri="{9D8B030D-6E8A-4147-A177-3AD203B41FA5}">
                      <a16:colId xmlns:a16="http://schemas.microsoft.com/office/drawing/2014/main" xmlns=""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lang="en-US" sz="2200" dirty="0">
                          <a:latin typeface="Times New Roman" panose="02020603050405020304" pitchFamily="18" charset="0"/>
                          <a:cs typeface="Times New Roman" panose="02020603050405020304" pitchFamily="18" charset="0"/>
                        </a:rPr>
                        <a:t>To study the Buddhist And Jain Literature in Pali, Prakrit &amp; Sanskrit</a:t>
                      </a:r>
                    </a:p>
                  </a:txBody>
                  <a:tcPr/>
                </a:tc>
                <a:extLst>
                  <a:ext uri="{0D108BD9-81ED-4DB2-BD59-A6C34878D82A}">
                    <a16:rowId xmlns:a16="http://schemas.microsoft.com/office/drawing/2014/main" xmlns="" val="1216232733"/>
                  </a:ext>
                </a:extLst>
              </a:tr>
              <a:tr h="505444">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Kautilya’s Arthashastra &amp; the Famous Sanskrit Authors</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113578997"/>
                  </a:ext>
                </a:extLst>
              </a:tr>
              <a:tr h="505444">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latin typeface="Times New Roman" panose="02020603050405020304" pitchFamily="18" charset="0"/>
                          <a:cs typeface="Times New Roman" panose="02020603050405020304" pitchFamily="18" charset="0"/>
                        </a:rPr>
                        <a:t>To study the </a:t>
                      </a:r>
                      <a:r>
                        <a:rPr lang="sv-SE" sz="2200" dirty="0">
                          <a:latin typeface="Times New Roman" panose="02020603050405020304" pitchFamily="18" charset="0"/>
                          <a:cs typeface="Times New Roman" panose="02020603050405020304" pitchFamily="18" charset="0"/>
                        </a:rPr>
                        <a:t>Telugu Literature, Kannada Literature,Malayalam Literature &amp; Sangama Literature</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553900660"/>
                  </a:ext>
                </a:extLst>
              </a:tr>
            </a:tbl>
          </a:graphicData>
        </a:graphic>
      </p:graphicFrame>
    </p:spTree>
    <p:extLst>
      <p:ext uri="{BB962C8B-B14F-4D97-AF65-F5344CB8AC3E}">
        <p14:creationId xmlns:p14="http://schemas.microsoft.com/office/powerpoint/2010/main" xmlns="" val="20835466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C9697AB-0DA7-4FB0-BBF0-69A72C39D21E}"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CC70155B-C629-493E-9F4D-ADF9A5AC5A2C}"/>
              </a:ext>
            </a:extLst>
          </p:cNvPr>
          <p:cNvGraphicFramePr>
            <a:graphicFrameLocks noGrp="1"/>
          </p:cNvGraphicFramePr>
          <p:nvPr>
            <p:extLst>
              <p:ext uri="{D42A27DB-BD31-4B8C-83A1-F6EECF244321}">
                <p14:modId xmlns:p14="http://schemas.microsoft.com/office/powerpoint/2010/main" xmlns="" val="2475489622"/>
              </p:ext>
            </p:extLst>
          </p:nvPr>
        </p:nvGraphicFramePr>
        <p:xfrm>
          <a:off x="228600" y="838199"/>
          <a:ext cx="8686800" cy="2712720"/>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748019">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pPr algn="just"/>
                      <a:r>
                        <a:rPr lang="en-IN" sz="2200" dirty="0">
                          <a:latin typeface="Times New Roman" panose="02020603050405020304" pitchFamily="18" charset="0"/>
                          <a:cs typeface="Times New Roman" panose="02020603050405020304" pitchFamily="18" charset="0"/>
                        </a:rPr>
                        <a:t>Buddhist And Jain Literature in Pali, Prakrit &amp; Sanskrit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xmlns="" val="169843952"/>
                  </a:ext>
                </a:extLst>
              </a:tr>
              <a:tr h="418891">
                <a:tc>
                  <a:txBody>
                    <a:bodyPr/>
                    <a:lstStyle/>
                    <a:p>
                      <a:pPr algn="ctr"/>
                      <a:r>
                        <a:rPr lang="en-IN" sz="2200" dirty="0">
                          <a:latin typeface="Times New Roman" panose="02020603050405020304" pitchFamily="18" charset="0"/>
                          <a:cs typeface="Times New Roman" panose="02020603050405020304" pitchFamily="18" charset="0"/>
                        </a:rPr>
                        <a:t>2</a:t>
                      </a:r>
                    </a:p>
                  </a:txBody>
                  <a:tcPr/>
                </a:tc>
                <a:tc>
                  <a:txBody>
                    <a:bodyPr/>
                    <a:lstStyle/>
                    <a:p>
                      <a:pPr algn="just"/>
                      <a:r>
                        <a:rPr lang="en-US" sz="2200" dirty="0">
                          <a:latin typeface="Times New Roman" panose="02020603050405020304" pitchFamily="18" charset="0"/>
                          <a:cs typeface="Times New Roman" panose="02020603050405020304" pitchFamily="18" charset="0"/>
                        </a:rPr>
                        <a:t>Kautilya’s Arthashastra and Famous Sanskrit Authors</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xmlns="" val="3692443000"/>
                  </a:ext>
                </a:extLst>
              </a:tr>
              <a:tr h="748019">
                <a:tc>
                  <a:txBody>
                    <a:bodyPr/>
                    <a:lstStyle/>
                    <a:p>
                      <a:pPr algn="ctr"/>
                      <a:r>
                        <a:rPr lang="en-IN" sz="2200" dirty="0">
                          <a:latin typeface="Times New Roman" panose="02020603050405020304" pitchFamily="18" charset="0"/>
                          <a:cs typeface="Times New Roman" panose="02020603050405020304" pitchFamily="18" charset="0"/>
                        </a:rPr>
                        <a:t>3</a:t>
                      </a:r>
                    </a:p>
                  </a:txBody>
                  <a:tcPr/>
                </a:tc>
                <a:tc>
                  <a:txBody>
                    <a:bodyPr/>
                    <a:lstStyle/>
                    <a:p>
                      <a:pPr algn="just"/>
                      <a:r>
                        <a:rPr lang="sv-SE" sz="2200" dirty="0">
                          <a:latin typeface="Times New Roman" panose="02020603050405020304" pitchFamily="18" charset="0"/>
                          <a:cs typeface="Times New Roman" panose="02020603050405020304" pitchFamily="18" charset="0"/>
                        </a:rPr>
                        <a:t>Telugu Literature, Kannada Literature,Malayalam Literature &amp; Sangama Literature</a:t>
                      </a:r>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a:t>
                      </a:r>
                    </a:p>
                  </a:txBody>
                  <a:tcPr/>
                </a:tc>
                <a:extLst>
                  <a:ext uri="{0D108BD9-81ED-4DB2-BD59-A6C34878D82A}">
                    <a16:rowId xmlns:a16="http://schemas.microsoft.com/office/drawing/2014/main" xmlns="" val="428816906"/>
                  </a:ext>
                </a:extLst>
              </a:tr>
            </a:tbl>
          </a:graphicData>
        </a:graphic>
      </p:graphicFrame>
    </p:spTree>
    <p:extLst>
      <p:ext uri="{BB962C8B-B14F-4D97-AF65-F5344CB8AC3E}">
        <p14:creationId xmlns:p14="http://schemas.microsoft.com/office/powerpoint/2010/main" xmlns="" val="23436657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Pali &amp; Prakrit languages gained prominence when religious literature of the Buddhists and Jains were composed.</a:t>
            </a:r>
          </a:p>
          <a:p>
            <a:pPr algn="just">
              <a:lnSpc>
                <a:spcPct val="150000"/>
              </a:lnSpc>
            </a:pPr>
            <a:r>
              <a:rPr lang="en-US" sz="2200" dirty="0">
                <a:latin typeface="Times New Roman" panose="02020603050405020304" pitchFamily="18" charset="0"/>
                <a:cs typeface="Times New Roman" panose="02020603050405020304" pitchFamily="18" charset="0"/>
              </a:rPr>
              <a:t>The Buddhist literature can be divided into Canonical and Non-canonical works. The Canonical literature consists of ‘</a:t>
            </a:r>
            <a:r>
              <a:rPr lang="en-US" sz="2200" b="1" i="1" dirty="0">
                <a:latin typeface="Times New Roman" panose="02020603050405020304" pitchFamily="18" charset="0"/>
                <a:cs typeface="Times New Roman" panose="02020603050405020304" pitchFamily="18" charset="0"/>
              </a:rPr>
              <a:t>Tripitaka’ or baskets (of knowledge) </a:t>
            </a:r>
            <a:r>
              <a:rPr lang="en-US" sz="2200" dirty="0">
                <a:latin typeface="Times New Roman" panose="02020603050405020304" pitchFamily="18" charset="0"/>
                <a:cs typeface="Times New Roman" panose="02020603050405020304" pitchFamily="18" charset="0"/>
              </a:rPr>
              <a:t>written in Pali.</a:t>
            </a:r>
          </a:p>
          <a:p>
            <a:pPr algn="just">
              <a:lnSpc>
                <a:spcPct val="150000"/>
              </a:lnSpc>
            </a:pPr>
            <a:r>
              <a:rPr lang="en-US" sz="2200" dirty="0">
                <a:latin typeface="Times New Roman" panose="02020603050405020304" pitchFamily="18" charset="0"/>
                <a:cs typeface="Times New Roman" panose="02020603050405020304" pitchFamily="18" charset="0"/>
              </a:rPr>
              <a:t>The great epic </a:t>
            </a:r>
            <a:r>
              <a:rPr lang="en-US" sz="2200" b="1" i="1" dirty="0">
                <a:latin typeface="Times New Roman" panose="02020603050405020304" pitchFamily="18" charset="0"/>
                <a:cs typeface="Times New Roman" panose="02020603050405020304" pitchFamily="18" charset="0"/>
              </a:rPr>
              <a:t>Buddhacharita</a:t>
            </a:r>
            <a:r>
              <a:rPr lang="en-US" sz="2200" dirty="0">
                <a:latin typeface="Times New Roman" panose="02020603050405020304" pitchFamily="18" charset="0"/>
                <a:cs typeface="Times New Roman" panose="02020603050405020304" pitchFamily="18" charset="0"/>
              </a:rPr>
              <a:t> by </a:t>
            </a:r>
            <a:r>
              <a:rPr lang="en-US" sz="2200" b="1" i="1" dirty="0">
                <a:latin typeface="Times New Roman" panose="02020603050405020304" pitchFamily="18" charset="0"/>
                <a:cs typeface="Times New Roman" panose="02020603050405020304" pitchFamily="18" charset="0"/>
              </a:rPr>
              <a:t>Asvaghosha</a:t>
            </a:r>
            <a:r>
              <a:rPr lang="en-US" sz="2200" dirty="0">
                <a:latin typeface="Times New Roman" panose="02020603050405020304" pitchFamily="18" charset="0"/>
                <a:cs typeface="Times New Roman" panose="02020603050405020304" pitchFamily="18" charset="0"/>
              </a:rPr>
              <a:t> is another example of Buddhist Literature in Sanskrit.</a:t>
            </a:r>
          </a:p>
          <a:p>
            <a:pPr algn="just">
              <a:lnSpc>
                <a:spcPct val="150000"/>
              </a:lnSpc>
            </a:pPr>
            <a:r>
              <a:rPr lang="en-US" sz="2200" dirty="0">
                <a:latin typeface="Times New Roman" panose="02020603050405020304" pitchFamily="18" charset="0"/>
                <a:cs typeface="Times New Roman" panose="02020603050405020304" pitchFamily="18" charset="0"/>
              </a:rPr>
              <a:t>Jainism, produced texts in Prakrit. They form the basis of the Jain canonical literature. </a:t>
            </a:r>
          </a:p>
        </p:txBody>
      </p:sp>
      <p:sp>
        <p:nvSpPr>
          <p:cNvPr id="4" name="Date Placeholder 3"/>
          <p:cNvSpPr>
            <a:spLocks noGrp="1"/>
          </p:cNvSpPr>
          <p:nvPr>
            <p:ph type="dt" sz="half" idx="10"/>
          </p:nvPr>
        </p:nvSpPr>
        <p:spPr>
          <a:xfrm>
            <a:off x="457200" y="6356350"/>
            <a:ext cx="1066800" cy="365125"/>
          </a:xfrm>
        </p:spPr>
        <p:txBody>
          <a:bodyPr/>
          <a:lstStyle/>
          <a:p>
            <a:fld id="{46719BD1-7DAF-4BAF-A7B5-DB8CDF8431A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Buddhist &amp; Jain Literature in Pali &amp; Prakrit &amp; Sanskrit (CO2 &amp; CO3)</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6068400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Some of the Jain texts were also written in Sanskrit like the </a:t>
            </a:r>
            <a:r>
              <a:rPr lang="en-US" sz="2200" b="1" i="1" dirty="0">
                <a:latin typeface="Times New Roman" panose="02020603050405020304" pitchFamily="18" charset="0"/>
                <a:cs typeface="Times New Roman" panose="02020603050405020304" pitchFamily="18" charset="0"/>
              </a:rPr>
              <a:t>Upamitibhava Prapancha Katha </a:t>
            </a:r>
            <a:r>
              <a:rPr lang="en-US" sz="2200" dirty="0">
                <a:latin typeface="Times New Roman" panose="02020603050405020304" pitchFamily="18" charset="0"/>
                <a:cs typeface="Times New Roman" panose="02020603050405020304" pitchFamily="18" charset="0"/>
              </a:rPr>
              <a:t>of Siddharasi (906 AD). The most important Jain texts written in Prakrit are the </a:t>
            </a:r>
            <a:r>
              <a:rPr lang="en-US" sz="2200" b="1" i="1" dirty="0">
                <a:latin typeface="Times New Roman" panose="02020603050405020304" pitchFamily="18" charset="0"/>
                <a:cs typeface="Times New Roman" panose="02020603050405020304" pitchFamily="18" charset="0"/>
              </a:rPr>
              <a:t>Agamas</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b="1" i="1" dirty="0">
                <a:latin typeface="Times New Roman" panose="02020603050405020304" pitchFamily="18" charset="0"/>
                <a:cs typeface="Times New Roman" panose="02020603050405020304" pitchFamily="18" charset="0"/>
              </a:rPr>
              <a:t>Shantinatha Charitra </a:t>
            </a:r>
            <a:r>
              <a:rPr lang="en-US" sz="2200" dirty="0">
                <a:latin typeface="Times New Roman" panose="02020603050405020304" pitchFamily="18" charset="0"/>
                <a:cs typeface="Times New Roman" panose="02020603050405020304" pitchFamily="18" charset="0"/>
              </a:rPr>
              <a:t>is another important jain text on 16th tirthankara Shantinatha and written in </a:t>
            </a:r>
            <a:r>
              <a:rPr lang="en-US" sz="2200" b="1" i="1" dirty="0">
                <a:latin typeface="Times New Roman" panose="02020603050405020304" pitchFamily="18" charset="0"/>
                <a:cs typeface="Times New Roman" panose="02020603050405020304" pitchFamily="18" charset="0"/>
              </a:rPr>
              <a:t>Sanskrit</a:t>
            </a:r>
            <a:r>
              <a:rPr lang="en-US" sz="2200" dirty="0">
                <a:latin typeface="Times New Roman" panose="02020603050405020304" pitchFamily="18" charset="0"/>
                <a:cs typeface="Times New Roman" panose="02020603050405020304" pitchFamily="18" charset="0"/>
              </a:rPr>
              <a:t>. UNESCO declared it a global treasure.</a:t>
            </a:r>
          </a:p>
          <a:p>
            <a:pPr algn="just">
              <a:lnSpc>
                <a:spcPct val="150000"/>
              </a:lnSpc>
            </a:pPr>
            <a:r>
              <a:rPr lang="en-US" sz="2200" dirty="0">
                <a:latin typeface="Times New Roman" panose="02020603050405020304" pitchFamily="18" charset="0"/>
                <a:cs typeface="Times New Roman" panose="02020603050405020304" pitchFamily="18" charset="0"/>
              </a:rPr>
              <a:t>Prakrit poetry has some elements of erotica through texts like the </a:t>
            </a:r>
            <a:r>
              <a:rPr lang="en-US" sz="2200" b="1" i="1" dirty="0">
                <a:latin typeface="Times New Roman" panose="02020603050405020304" pitchFamily="18" charset="0"/>
                <a:cs typeface="Times New Roman" panose="02020603050405020304" pitchFamily="18" charset="0"/>
              </a:rPr>
              <a:t>Gatha Saptasati </a:t>
            </a:r>
            <a:r>
              <a:rPr lang="en-US" sz="2200" dirty="0">
                <a:latin typeface="Times New Roman" panose="02020603050405020304" pitchFamily="18" charset="0"/>
                <a:cs typeface="Times New Roman" panose="02020603050405020304" pitchFamily="18" charset="0"/>
              </a:rPr>
              <a:t>(700 verses) by </a:t>
            </a:r>
            <a:r>
              <a:rPr lang="en-US" sz="2200" b="1" i="1" dirty="0">
                <a:latin typeface="Times New Roman" panose="02020603050405020304" pitchFamily="18" charset="0"/>
                <a:cs typeface="Times New Roman" panose="02020603050405020304" pitchFamily="18" charset="0"/>
              </a:rPr>
              <a:t>Hala.</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82D0707-CFCC-464D-9423-1BA81345DA5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Buddhist &amp; Jain Literature in Pali &amp; Prakrit &amp; Sanskrit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908198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Arthashastra was written by chankya/</a:t>
            </a:r>
            <a:r>
              <a:rPr lang="en-US" sz="2200" dirty="0" err="1">
                <a:latin typeface="Times New Roman" panose="02020603050405020304" pitchFamily="18" charset="0"/>
                <a:cs typeface="Times New Roman" panose="02020603050405020304" pitchFamily="18" charset="0"/>
              </a:rPr>
              <a:t>kautilya</a:t>
            </a:r>
            <a:r>
              <a:rPr lang="en-US" sz="2200" dirty="0">
                <a:latin typeface="Times New Roman" panose="02020603050405020304" pitchFamily="18" charset="0"/>
                <a:cs typeface="Times New Roman" panose="02020603050405020304" pitchFamily="18" charset="0"/>
              </a:rPr>
              <a:t>. He was the Prime minister of Chandragupta Maurya.</a:t>
            </a:r>
          </a:p>
          <a:p>
            <a:pPr algn="just">
              <a:lnSpc>
                <a:spcPct val="150000"/>
              </a:lnSpc>
            </a:pPr>
            <a:r>
              <a:rPr lang="en-US" sz="2200" dirty="0">
                <a:latin typeface="Times New Roman" panose="02020603050405020304" pitchFamily="18" charset="0"/>
                <a:cs typeface="Times New Roman" panose="02020603050405020304" pitchFamily="18" charset="0"/>
              </a:rPr>
              <a:t>It was written in </a:t>
            </a:r>
            <a:r>
              <a:rPr lang="en-US" sz="2200" b="1" i="1" dirty="0">
                <a:latin typeface="Times New Roman" panose="02020603050405020304" pitchFamily="18" charset="0"/>
                <a:cs typeface="Times New Roman" panose="02020603050405020304" pitchFamily="18" charset="0"/>
              </a:rPr>
              <a:t>Grantha script.</a:t>
            </a:r>
          </a:p>
          <a:p>
            <a:pPr algn="just">
              <a:lnSpc>
                <a:spcPct val="150000"/>
              </a:lnSpc>
            </a:pPr>
            <a:r>
              <a:rPr lang="en-US" sz="2200" dirty="0">
                <a:latin typeface="Times New Roman" panose="02020603050405020304" pitchFamily="18" charset="0"/>
                <a:cs typeface="Times New Roman" panose="02020603050405020304" pitchFamily="18" charset="0"/>
              </a:rPr>
              <a:t>Arthashastra deals with politico-administrative and economic issues. </a:t>
            </a:r>
          </a:p>
          <a:p>
            <a:pPr algn="just">
              <a:lnSpc>
                <a:spcPct val="150000"/>
              </a:lnSpc>
            </a:pPr>
            <a:r>
              <a:rPr lang="en-US" sz="2200" dirty="0">
                <a:latin typeface="Times New Roman" panose="02020603050405020304" pitchFamily="18" charset="0"/>
                <a:cs typeface="Times New Roman" panose="02020603050405020304" pitchFamily="18" charset="0"/>
              </a:rPr>
              <a:t>This is a book of statecraft. It teaches how to establish an empire and preserve it. </a:t>
            </a:r>
          </a:p>
          <a:p>
            <a:pPr algn="just">
              <a:lnSpc>
                <a:spcPct val="150000"/>
              </a:lnSpc>
            </a:pPr>
            <a:r>
              <a:rPr lang="en-US" sz="2200" dirty="0">
                <a:latin typeface="Times New Roman" panose="02020603050405020304" pitchFamily="18" charset="0"/>
                <a:cs typeface="Times New Roman" panose="02020603050405020304" pitchFamily="18" charset="0"/>
              </a:rPr>
              <a:t>It is divided into 15 </a:t>
            </a:r>
            <a:r>
              <a:rPr lang="en-US" sz="2200" b="1" i="1" dirty="0">
                <a:latin typeface="Times New Roman" panose="02020603050405020304" pitchFamily="18" charset="0"/>
                <a:cs typeface="Times New Roman" panose="02020603050405020304" pitchFamily="18" charset="0"/>
              </a:rPr>
              <a:t>Adhikarnas</a:t>
            </a:r>
            <a:r>
              <a:rPr lang="en-US" sz="2200" dirty="0">
                <a:latin typeface="Times New Roman" panose="02020603050405020304" pitchFamily="18" charset="0"/>
                <a:cs typeface="Times New Roman" panose="02020603050405020304" pitchFamily="18" charset="0"/>
              </a:rPr>
              <a:t> (parts). It contains 150 Prakarnas (chapters).</a:t>
            </a:r>
          </a:p>
          <a:p>
            <a:pPr algn="just">
              <a:lnSpc>
                <a:spcPct val="150000"/>
              </a:lnSpc>
            </a:pPr>
            <a:r>
              <a:rPr lang="en-US" sz="2200" dirty="0">
                <a:latin typeface="Times New Roman" panose="02020603050405020304" pitchFamily="18" charset="0"/>
                <a:cs typeface="Times New Roman" panose="02020603050405020304" pitchFamily="18" charset="0"/>
              </a:rPr>
              <a:t>It has been translated into German, French and many other languages.</a:t>
            </a:r>
          </a:p>
        </p:txBody>
      </p:sp>
      <p:sp>
        <p:nvSpPr>
          <p:cNvPr id="4" name="Date Placeholder 3"/>
          <p:cNvSpPr>
            <a:spLocks noGrp="1"/>
          </p:cNvSpPr>
          <p:nvPr>
            <p:ph type="dt" sz="half" idx="10"/>
          </p:nvPr>
        </p:nvSpPr>
        <p:spPr>
          <a:xfrm>
            <a:off x="457200" y="6356350"/>
            <a:ext cx="1066800" cy="365125"/>
          </a:xfrm>
        </p:spPr>
        <p:txBody>
          <a:bodyPr/>
          <a:lstStyle/>
          <a:p>
            <a:fld id="{2B517227-01EE-4E41-885F-F1D433651CD8}"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Kautilya’s Arthashastra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1101891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Kalidasa</a:t>
            </a:r>
            <a:r>
              <a:rPr lang="en-US" sz="2200" dirty="0">
                <a:latin typeface="Times New Roman" panose="02020603050405020304" pitchFamily="18" charset="0"/>
                <a:cs typeface="Times New Roman" panose="02020603050405020304" pitchFamily="18" charset="0"/>
              </a:rPr>
              <a:t> (His three major plays)</a:t>
            </a:r>
          </a:p>
          <a:p>
            <a:pPr algn="just">
              <a:lnSpc>
                <a:spcPct val="150000"/>
              </a:lnSpc>
            </a:pPr>
            <a:r>
              <a:rPr lang="en-US" sz="2200" dirty="0">
                <a:latin typeface="Times New Roman" panose="02020603050405020304" pitchFamily="18" charset="0"/>
                <a:cs typeface="Times New Roman" panose="02020603050405020304" pitchFamily="18" charset="0"/>
              </a:rPr>
              <a:t>Malavikagnimitra (The love story of Malavika a maiden of Queen and Agnimitra the son of Pushyamitra Shunga)</a:t>
            </a:r>
          </a:p>
          <a:p>
            <a:pPr algn="just">
              <a:lnSpc>
                <a:spcPct val="150000"/>
              </a:lnSpc>
            </a:pPr>
            <a:r>
              <a:rPr lang="en-US" sz="2200" dirty="0">
                <a:latin typeface="Times New Roman" panose="02020603050405020304" pitchFamily="18" charset="0"/>
                <a:cs typeface="Times New Roman" panose="02020603050405020304" pitchFamily="18" charset="0"/>
              </a:rPr>
              <a:t>Vikramorvasiya (Love story of Vikram and Urvasi) Abhigyana Shakuntalam (The Recognition of Shakuntala)</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Sudraka </a:t>
            </a:r>
          </a:p>
          <a:p>
            <a:pPr algn="just">
              <a:lnSpc>
                <a:spcPct val="150000"/>
              </a:lnSpc>
            </a:pPr>
            <a:r>
              <a:rPr lang="en-US" sz="2200" dirty="0">
                <a:latin typeface="Times New Roman" panose="02020603050405020304" pitchFamily="18" charset="0"/>
                <a:cs typeface="Times New Roman" panose="02020603050405020304" pitchFamily="18" charset="0"/>
              </a:rPr>
              <a:t>Mricchakatika (The Little Clay Cart) Love affair of young brahmin Charudatta with a wealthy courtesan.</a:t>
            </a:r>
          </a:p>
        </p:txBody>
      </p:sp>
      <p:sp>
        <p:nvSpPr>
          <p:cNvPr id="4" name="Date Placeholder 3"/>
          <p:cNvSpPr>
            <a:spLocks noGrp="1"/>
          </p:cNvSpPr>
          <p:nvPr>
            <p:ph type="dt" sz="half" idx="10"/>
          </p:nvPr>
        </p:nvSpPr>
        <p:spPr>
          <a:xfrm>
            <a:off x="457200" y="6356350"/>
            <a:ext cx="1066800" cy="365125"/>
          </a:xfrm>
        </p:spPr>
        <p:txBody>
          <a:bodyPr/>
          <a:lstStyle/>
          <a:p>
            <a:fld id="{BC64A862-A7C7-49F6-A1DB-3CB142B492EC}"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Famous Sanskrit Authors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8692875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Vishakhadutta </a:t>
            </a:r>
          </a:p>
          <a:p>
            <a:pPr algn="just">
              <a:lnSpc>
                <a:spcPct val="150000"/>
              </a:lnSpc>
            </a:pPr>
            <a:r>
              <a:rPr lang="en-US" sz="2200" dirty="0">
                <a:latin typeface="Times New Roman" panose="02020603050405020304" pitchFamily="18" charset="0"/>
                <a:cs typeface="Times New Roman" panose="02020603050405020304" pitchFamily="18" charset="0"/>
              </a:rPr>
              <a:t>Mudrarakshasa (Is a political drama and narrates ascent of king Chandragupta Maurya to power in India).</a:t>
            </a:r>
          </a:p>
          <a:p>
            <a:pPr algn="just">
              <a:lnSpc>
                <a:spcPct val="150000"/>
              </a:lnSpc>
            </a:pPr>
            <a:r>
              <a:rPr lang="en-US" sz="2200" dirty="0">
                <a:latin typeface="Times New Roman" panose="02020603050405020304" pitchFamily="18" charset="0"/>
                <a:cs typeface="Times New Roman" panose="02020603050405020304" pitchFamily="18" charset="0"/>
              </a:rPr>
              <a:t>Devi Chandraguptam</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Bhavabhuti </a:t>
            </a:r>
          </a:p>
          <a:p>
            <a:pPr algn="just">
              <a:lnSpc>
                <a:spcPct val="150000"/>
              </a:lnSpc>
            </a:pPr>
            <a:r>
              <a:rPr lang="en-US" sz="2200" dirty="0">
                <a:latin typeface="Times New Roman" panose="02020603050405020304" pitchFamily="18" charset="0"/>
                <a:cs typeface="Times New Roman" panose="02020603050405020304" pitchFamily="18" charset="0"/>
              </a:rPr>
              <a:t>Uttara Ramacharitam (The later life of Rama). It was written in 700 AD.</a:t>
            </a:r>
          </a:p>
        </p:txBody>
      </p:sp>
      <p:sp>
        <p:nvSpPr>
          <p:cNvPr id="4" name="Date Placeholder 3"/>
          <p:cNvSpPr>
            <a:spLocks noGrp="1"/>
          </p:cNvSpPr>
          <p:nvPr>
            <p:ph type="dt" sz="half" idx="10"/>
          </p:nvPr>
        </p:nvSpPr>
        <p:spPr>
          <a:xfrm>
            <a:off x="457200" y="6356350"/>
            <a:ext cx="1066800" cy="365125"/>
          </a:xfrm>
        </p:spPr>
        <p:txBody>
          <a:bodyPr/>
          <a:lstStyle/>
          <a:p>
            <a:fld id="{3485AB20-EAAC-4B97-83F8-BC274EB538F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Famous Sanskrit Authors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3982634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Bhasa </a:t>
            </a:r>
          </a:p>
          <a:p>
            <a:pPr algn="just">
              <a:lnSpc>
                <a:spcPct val="150000"/>
              </a:lnSpc>
            </a:pPr>
            <a:r>
              <a:rPr lang="en-US" sz="2200" dirty="0">
                <a:latin typeface="Times New Roman" panose="02020603050405020304" pitchFamily="18" charset="0"/>
                <a:cs typeface="Times New Roman" panose="02020603050405020304" pitchFamily="18" charset="0"/>
              </a:rPr>
              <a:t>Swapnavasavadatta (Vasavadatta in dream), Pancharatra, Urubhanga (Story of Duryodhana during and after his fight with Bhima.</a:t>
            </a:r>
          </a:p>
          <a:p>
            <a:pPr algn="just">
              <a:lnSpc>
                <a:spcPct val="150000"/>
              </a:lnSpc>
              <a:buFont typeface="Wingdings" panose="05000000000000000000" pitchFamily="2" charset="2"/>
              <a:buChar char="Ø"/>
            </a:pPr>
            <a:r>
              <a:rPr lang="en-US" sz="2200" b="1" i="1" dirty="0">
                <a:latin typeface="Times New Roman" panose="02020603050405020304" pitchFamily="18" charset="0"/>
                <a:cs typeface="Times New Roman" panose="02020603050405020304" pitchFamily="18" charset="0"/>
              </a:rPr>
              <a:t>Harshavardhana</a:t>
            </a:r>
          </a:p>
          <a:p>
            <a:pPr algn="just">
              <a:lnSpc>
                <a:spcPct val="150000"/>
              </a:lnSpc>
            </a:pPr>
            <a:r>
              <a:rPr lang="en-US" sz="2200" dirty="0">
                <a:latin typeface="Times New Roman" panose="02020603050405020304" pitchFamily="18" charset="0"/>
                <a:cs typeface="Times New Roman" panose="02020603050405020304" pitchFamily="18" charset="0"/>
              </a:rPr>
              <a:t>Ratnavali (About the love story of princess Ratnavali, daughter of the King of Ceylon and King Udayana. The mention of celebration of Holi for the first time can be found here).</a:t>
            </a:r>
          </a:p>
          <a:p>
            <a:pPr algn="just">
              <a:lnSpc>
                <a:spcPct val="150000"/>
              </a:lnSpc>
            </a:pPr>
            <a:r>
              <a:rPr lang="en-US" sz="2200" dirty="0">
                <a:latin typeface="Times New Roman" panose="02020603050405020304" pitchFamily="18" charset="0"/>
                <a:cs typeface="Times New Roman" panose="02020603050405020304" pitchFamily="18" charset="0"/>
              </a:rPr>
              <a:t>Nagananda (Story of how Prince Jimutavahana gives up his own body to stop a sacrifice of serpents to the divine Garuda.</a:t>
            </a:r>
          </a:p>
          <a:p>
            <a:pPr algn="just">
              <a:lnSpc>
                <a:spcPct val="150000"/>
              </a:lnSpc>
            </a:pPr>
            <a:r>
              <a:rPr lang="en-US" sz="2200" dirty="0">
                <a:latin typeface="Times New Roman" panose="02020603050405020304" pitchFamily="18" charset="0"/>
                <a:cs typeface="Times New Roman" panose="02020603050405020304" pitchFamily="18" charset="0"/>
              </a:rPr>
              <a:t>Priyadarsika (Union of Udayana and Priyadarsika)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2F51F7CE-2AF1-4C32-A337-E10BB26CA98F}"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Famous Sanskrit Authors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254657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Telugu literature is the body of works written in the Telugu language.</a:t>
            </a:r>
          </a:p>
          <a:p>
            <a:pPr algn="just">
              <a:lnSpc>
                <a:spcPct val="150000"/>
              </a:lnSpc>
            </a:pPr>
            <a:r>
              <a:rPr lang="en-US" sz="2200" dirty="0">
                <a:latin typeface="Times New Roman" panose="02020603050405020304" pitchFamily="18" charset="0"/>
                <a:cs typeface="Times New Roman" panose="02020603050405020304" pitchFamily="18" charset="0"/>
              </a:rPr>
              <a:t>Telugu literature, body of writings in Telugu, a Dravidian language majorly spoken in Andhra Pradesh and Telangana state of India.</a:t>
            </a:r>
          </a:p>
          <a:p>
            <a:pPr algn="just">
              <a:lnSpc>
                <a:spcPct val="150000"/>
              </a:lnSpc>
            </a:pPr>
            <a:r>
              <a:rPr lang="en-US" sz="2200" dirty="0">
                <a:latin typeface="Times New Roman" panose="02020603050405020304" pitchFamily="18" charset="0"/>
                <a:cs typeface="Times New Roman" panose="02020603050405020304" pitchFamily="18" charset="0"/>
              </a:rPr>
              <a:t>The literature, beginning in the 10th or 11th century, is mainly poetry and secular and religious epics, with the </a:t>
            </a:r>
            <a:r>
              <a:rPr lang="en-US" sz="2200" b="1" i="1" dirty="0">
                <a:latin typeface="Times New Roman" panose="02020603050405020304" pitchFamily="18" charset="0"/>
                <a:cs typeface="Times New Roman" panose="02020603050405020304" pitchFamily="18" charset="0"/>
              </a:rPr>
              <a:t>śataka</a:t>
            </a:r>
            <a:r>
              <a:rPr lang="en-US" sz="2200" dirty="0">
                <a:latin typeface="Times New Roman" panose="02020603050405020304" pitchFamily="18" charset="0"/>
                <a:cs typeface="Times New Roman" panose="02020603050405020304" pitchFamily="18" charset="0"/>
              </a:rPr>
              <a:t> (“century” of verses) as a very popular form. </a:t>
            </a:r>
          </a:p>
          <a:p>
            <a:pPr algn="just">
              <a:lnSpc>
                <a:spcPct val="150000"/>
              </a:lnSpc>
            </a:pPr>
            <a:r>
              <a:rPr lang="en-US" sz="2200" dirty="0">
                <a:latin typeface="Times New Roman" panose="02020603050405020304" pitchFamily="18" charset="0"/>
                <a:cs typeface="Times New Roman" panose="02020603050405020304" pitchFamily="18" charset="0"/>
              </a:rPr>
              <a:t>Literature in the Telegu language made great progress from 13</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onwards.</a:t>
            </a:r>
          </a:p>
          <a:p>
            <a:pPr algn="just">
              <a:lnSpc>
                <a:spcPct val="150000"/>
              </a:lnSpc>
            </a:pPr>
            <a:r>
              <a:rPr lang="en-US" sz="2200" dirty="0">
                <a:latin typeface="Times New Roman" panose="02020603050405020304" pitchFamily="18" charset="0"/>
                <a:cs typeface="Times New Roman" panose="02020603050405020304" pitchFamily="18" charset="0"/>
              </a:rPr>
              <a:t>During the 13th and 14th centuries ,Telugu translations and adaptations of Sanskrit works were produced. </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1DBEFA05-D40D-48D3-B88C-33957ADE33A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79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Telugu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78975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9741"/>
            <a:ext cx="8686800" cy="5385245"/>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Course Objectives: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The student will try to learn about:</a:t>
            </a:r>
          </a:p>
          <a:p>
            <a:pPr algn="just">
              <a:lnSpc>
                <a:spcPct val="150000"/>
              </a:lnSpc>
            </a:pPr>
            <a:r>
              <a:rPr lang="en-US" sz="2200" dirty="0">
                <a:latin typeface="Times New Roman" panose="02020603050405020304" pitchFamily="18" charset="0"/>
                <a:cs typeface="Times New Roman" panose="02020603050405020304" pitchFamily="18" charset="0"/>
              </a:rPr>
              <a:t>To imparting the basic principles of thought process, reasoning and inference to identify the roots and details of some of the contemporary issues faced by our nation and try to locate possible solutions to these challenges by digging deep into our past.</a:t>
            </a:r>
          </a:p>
          <a:p>
            <a:pPr algn="just">
              <a:lnSpc>
                <a:spcPct val="150000"/>
              </a:lnSpc>
            </a:pPr>
            <a:r>
              <a:rPr lang="en-US" sz="2200" dirty="0">
                <a:latin typeface="Times New Roman" panose="02020603050405020304" pitchFamily="18" charset="0"/>
                <a:cs typeface="Times New Roman" panose="02020603050405020304" pitchFamily="18" charset="0"/>
              </a:rPr>
              <a:t>To enable the students to understand the importance of our surroundings and encourage the students to contribute towards sustainable development.</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24600"/>
            <a:ext cx="1295400" cy="420290"/>
          </a:xfrm>
        </p:spPr>
        <p:txBody>
          <a:bodyPr/>
          <a:lstStyle/>
          <a:p>
            <a:fld id="{EA3B2F94-6A85-49FA-8268-BAB823FE6B30}" type="datetime1">
              <a:rPr lang="en-US" smtClean="0"/>
              <a:t>4/24/2023</a:t>
            </a:fld>
            <a:endParaRPr lang="en-US" dirty="0"/>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229600" y="6248401"/>
            <a:ext cx="533400" cy="473074"/>
          </a:xfrm>
        </p:spPr>
        <p:txBody>
          <a:bodyPr/>
          <a:lstStyle/>
          <a:p>
            <a:fld id="{B6F15528-21DE-4FAA-801E-634DDDAF4B2B}" type="slidenum">
              <a:rPr lang="en-US" smtClean="0"/>
              <a:pPr/>
              <a:t>8</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9405C7A4-663E-4C42-899E-4E3D49A787D7}"/>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13503432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most important Telegu poet in the first half of the 14</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was </a:t>
            </a:r>
            <a:r>
              <a:rPr lang="en-US" sz="2200" b="1" i="1" dirty="0">
                <a:latin typeface="Times New Roman" panose="02020603050405020304" pitchFamily="18" charset="0"/>
                <a:cs typeface="Times New Roman" panose="02020603050405020304" pitchFamily="18" charset="0"/>
              </a:rPr>
              <a:t>Errapragada</a:t>
            </a:r>
            <a:r>
              <a:rPr lang="en-US" sz="2200" dirty="0">
                <a:latin typeface="Times New Roman" panose="02020603050405020304" pitchFamily="18" charset="0"/>
                <a:cs typeface="Times New Roman" panose="02020603050405020304" pitchFamily="18" charset="0"/>
              </a:rPr>
              <a:t>. He composed Ramayana in </a:t>
            </a:r>
            <a:r>
              <a:rPr lang="en-US" sz="2200" b="1" i="1" dirty="0">
                <a:latin typeface="Times New Roman" panose="02020603050405020304" pitchFamily="18" charset="0"/>
                <a:cs typeface="Times New Roman" panose="02020603050405020304" pitchFamily="18" charset="0"/>
              </a:rPr>
              <a:t>champu</a:t>
            </a:r>
            <a:r>
              <a:rPr lang="en-US" sz="2200" dirty="0">
                <a:latin typeface="Times New Roman" panose="02020603050405020304" pitchFamily="18" charset="0"/>
                <a:cs typeface="Times New Roman" panose="02020603050405020304" pitchFamily="18" charset="0"/>
              </a:rPr>
              <a:t> genre (a mixed form of verse and prose). He translated a part of the Mahabharata and another Vaishnava Sanskrit Work, Harivamsa into Telugu.</a:t>
            </a:r>
          </a:p>
          <a:p>
            <a:pPr algn="just">
              <a:lnSpc>
                <a:spcPct val="150000"/>
              </a:lnSpc>
            </a:pPr>
            <a:r>
              <a:rPr lang="en-US" sz="2200" dirty="0">
                <a:latin typeface="Times New Roman" panose="02020603050405020304" pitchFamily="18" charset="0"/>
                <a:cs typeface="Times New Roman" panose="02020603050405020304" pitchFamily="18" charset="0"/>
              </a:rPr>
              <a:t>Srinatha was another great Telugu writer translated Sriharsha’s Naishadha Kavya into Telugu. </a:t>
            </a:r>
          </a:p>
          <a:p>
            <a:pPr algn="just">
              <a:lnSpc>
                <a:spcPct val="150000"/>
              </a:lnSpc>
            </a:pPr>
            <a:r>
              <a:rPr lang="en-US" sz="2200" dirty="0">
                <a:latin typeface="Times New Roman" panose="02020603050405020304" pitchFamily="18" charset="0"/>
                <a:cs typeface="Times New Roman" panose="02020603050405020304" pitchFamily="18" charset="0"/>
              </a:rPr>
              <a:t>The Telugu literature achieved its highest position in the 16</a:t>
            </a:r>
            <a:r>
              <a:rPr lang="en-US" sz="2200" baseline="30000" dirty="0">
                <a:latin typeface="Times New Roman" panose="02020603050405020304" pitchFamily="18" charset="0"/>
                <a:cs typeface="Times New Roman" panose="02020603050405020304" pitchFamily="18" charset="0"/>
              </a:rPr>
              <a:t>th</a:t>
            </a:r>
            <a:r>
              <a:rPr lang="en-US" sz="2200" dirty="0">
                <a:latin typeface="Times New Roman" panose="02020603050405020304" pitchFamily="18" charset="0"/>
                <a:cs typeface="Times New Roman" panose="02020603050405020304" pitchFamily="18" charset="0"/>
              </a:rPr>
              <a:t> century during the reign of Vijanagar empire Krishanand rai ,who himself was a poet in both Sanskrit and Telegu and wrote </a:t>
            </a:r>
            <a:r>
              <a:rPr lang="en-US" sz="2200" b="1" i="1" dirty="0">
                <a:latin typeface="Times New Roman" panose="02020603050405020304" pitchFamily="18" charset="0"/>
                <a:cs typeface="Times New Roman" panose="02020603050405020304" pitchFamily="18" charset="0"/>
              </a:rPr>
              <a:t>Amukta Malyadain Telugu. </a:t>
            </a:r>
            <a:r>
              <a:rPr lang="en-US" sz="2200" dirty="0">
                <a:latin typeface="Times New Roman" panose="02020603050405020304" pitchFamily="18" charset="0"/>
                <a:cs typeface="Times New Roman" panose="02020603050405020304" pitchFamily="18" charset="0"/>
              </a:rPr>
              <a:t>Telugu was the court language along with Sanskrit.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EB32988-67DA-455D-B782-B72B4EA94C95}"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80</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Telugu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146309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458200" cy="51371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Jain scholars made the first foray into the Kannada literature. </a:t>
            </a:r>
          </a:p>
          <a:p>
            <a:pPr algn="just">
              <a:lnSpc>
                <a:spcPct val="150000"/>
              </a:lnSpc>
            </a:pPr>
            <a:r>
              <a:rPr lang="en-US" sz="2200" dirty="0">
                <a:latin typeface="Times New Roman" panose="02020603050405020304" pitchFamily="18" charset="0"/>
                <a:cs typeface="Times New Roman" panose="02020603050405020304" pitchFamily="18" charset="0"/>
              </a:rPr>
              <a:t>The best example of a Jain-influenced text is </a:t>
            </a:r>
            <a:r>
              <a:rPr lang="en-US" sz="2200" b="1" i="1" dirty="0">
                <a:latin typeface="Times New Roman" panose="02020603050405020304" pitchFamily="18" charset="0"/>
                <a:cs typeface="Times New Roman" panose="02020603050405020304" pitchFamily="18" charset="0"/>
              </a:rPr>
              <a:t>Dharmanathapurana </a:t>
            </a:r>
            <a:r>
              <a:rPr lang="en-US" sz="2200" dirty="0">
                <a:latin typeface="Times New Roman" panose="02020603050405020304" pitchFamily="18" charset="0"/>
                <a:cs typeface="Times New Roman" panose="02020603050405020304" pitchFamily="18" charset="0"/>
              </a:rPr>
              <a:t>written by Madhava on the life of the 15th Tirthankara. </a:t>
            </a:r>
          </a:p>
          <a:p>
            <a:pPr algn="just">
              <a:lnSpc>
                <a:spcPct val="150000"/>
              </a:lnSpc>
            </a:pPr>
            <a:r>
              <a:rPr lang="en-US" sz="2200" dirty="0">
                <a:latin typeface="Times New Roman" panose="02020603050405020304" pitchFamily="18" charset="0"/>
                <a:cs typeface="Times New Roman" panose="02020603050405020304" pitchFamily="18" charset="0"/>
              </a:rPr>
              <a:t>Several other scholars like Uritta Vilasa wrote Dharma Parikshe on the Jain teachings of this period.</a:t>
            </a:r>
          </a:p>
          <a:p>
            <a:pPr algn="just">
              <a:lnSpc>
                <a:spcPct val="150000"/>
              </a:lnSpc>
            </a:pPr>
            <a:r>
              <a:rPr lang="en-US" sz="2200" dirty="0">
                <a:latin typeface="Times New Roman" panose="02020603050405020304" pitchFamily="18" charset="0"/>
                <a:cs typeface="Times New Roman" panose="02020603050405020304" pitchFamily="18" charset="0"/>
              </a:rPr>
              <a:t>One of the first recorded texts in Kannada is called Kavirajamarga, which was written by Amoghavarsha I, in the 9th century. </a:t>
            </a:r>
          </a:p>
          <a:p>
            <a:pPr algn="just">
              <a:lnSpc>
                <a:spcPct val="150000"/>
              </a:lnSpc>
            </a:pPr>
            <a:r>
              <a:rPr lang="en-US" sz="2200" dirty="0">
                <a:latin typeface="Times New Roman" panose="02020603050405020304" pitchFamily="18" charset="0"/>
                <a:cs typeface="Times New Roman" panose="02020603050405020304" pitchFamily="18" charset="0"/>
              </a:rPr>
              <a:t>He was also a very powerful Rashtrakuta king.</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71EC4B2D-6EB9-41B1-B61F-FBA4BACCF16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81</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Kannada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5693080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2133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Kannada language has many great poets but the ‘the three gems’ were unparalleled. They were—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Pampa (9th-10th century AD),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Ponna (9th-10th century AD) and</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Ranna (10th-11th century AD).</a:t>
            </a:r>
          </a:p>
          <a:p>
            <a:pPr algn="just">
              <a:lnSpc>
                <a:spcPct val="150000"/>
              </a:lnSpc>
            </a:pPr>
            <a:r>
              <a:rPr lang="en-US" sz="2200" dirty="0">
                <a:latin typeface="Times New Roman" panose="02020603050405020304" pitchFamily="18" charset="0"/>
                <a:cs typeface="Times New Roman" panose="02020603050405020304" pitchFamily="18" charset="0"/>
              </a:rPr>
              <a:t>It was also in the 10th century that Pampa, better known as the ‘Father of Kannada’ wrote two of his greatest poetic works, Adipurana (written in Champu style) and Vikramarjuna Vijaya.</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B7FA6BEB-CC1F-4618-A8C4-2A2F36BB65FE}"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82</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Kannada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96203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Pampa who was renowned for his mastery over the rasa involved in the poetic compositions, was attached to the court of </a:t>
            </a:r>
            <a:r>
              <a:rPr lang="en-US" sz="2200" b="1" i="1" dirty="0">
                <a:latin typeface="Times New Roman" panose="02020603050405020304" pitchFamily="18" charset="0"/>
                <a:cs typeface="Times New Roman" panose="02020603050405020304" pitchFamily="18" charset="0"/>
              </a:rPr>
              <a:t>Chalukya Arikesari. </a:t>
            </a:r>
          </a:p>
          <a:p>
            <a:pPr algn="just">
              <a:lnSpc>
                <a:spcPct val="150000"/>
              </a:lnSpc>
            </a:pPr>
            <a:r>
              <a:rPr lang="en-US" sz="2200" dirty="0">
                <a:latin typeface="Times New Roman" panose="02020603050405020304" pitchFamily="18" charset="0"/>
                <a:cs typeface="Times New Roman" panose="02020603050405020304" pitchFamily="18" charset="0"/>
              </a:rPr>
              <a:t>The second gem or Ponna has written a famous treatise, titled Shanti Purana and the third gem, Ranna has authored Ajitha Purana. </a:t>
            </a:r>
          </a:p>
          <a:p>
            <a:pPr algn="just">
              <a:lnSpc>
                <a:spcPct val="150000"/>
              </a:lnSpc>
            </a:pPr>
            <a:r>
              <a:rPr lang="en-US" sz="2200" dirty="0">
                <a:latin typeface="Times New Roman" panose="02020603050405020304" pitchFamily="18" charset="0"/>
                <a:cs typeface="Times New Roman" panose="02020603050405020304" pitchFamily="18" charset="0"/>
              </a:rPr>
              <a:t>These two poets were attached to the court of the Rashtrakuta King Krishna III.</a:t>
            </a:r>
          </a:p>
          <a:p>
            <a:pPr algn="just">
              <a:lnSpc>
                <a:spcPct val="150000"/>
              </a:lnSpc>
            </a:pPr>
            <a:r>
              <a:rPr lang="en-US" sz="2200" dirty="0">
                <a:latin typeface="Times New Roman" panose="02020603050405020304" pitchFamily="18" charset="0"/>
                <a:cs typeface="Times New Roman" panose="02020603050405020304" pitchFamily="18" charset="0"/>
              </a:rPr>
              <a:t>Although Kannada became a full-fledged language by the 10th century, but the growth of Kannada literature has been closely attributed to the patronage from Vijayanagara empire.</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8FDE5921-C720-4593-8FE8-7E3985465789}"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83</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Kannada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5100296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Malayalam is usually spoken in Kerala and surrounding areas. Two of the major Malayalam works of the medieval period are Kokasandisan and Bhasa Kautilya (a commentary on Arthashastra). </a:t>
            </a:r>
          </a:p>
          <a:p>
            <a:pPr algn="just">
              <a:lnSpc>
                <a:spcPct val="150000"/>
              </a:lnSpc>
            </a:pPr>
            <a:r>
              <a:rPr lang="en-US" sz="2200" dirty="0">
                <a:latin typeface="Times New Roman" panose="02020603050405020304" pitchFamily="18" charset="0"/>
                <a:cs typeface="Times New Roman" panose="02020603050405020304" pitchFamily="18" charset="0"/>
              </a:rPr>
              <a:t>Another major literary work in Malayalam is Ramacharitam, an epic poem written by Cheeraman in 12th century. </a:t>
            </a:r>
          </a:p>
          <a:p>
            <a:pPr algn="just">
              <a:lnSpc>
                <a:spcPct val="150000"/>
              </a:lnSpc>
            </a:pPr>
            <a:r>
              <a:rPr lang="en-US" sz="2200" b="1" i="1" dirty="0">
                <a:latin typeface="Times New Roman" panose="02020603050405020304" pitchFamily="18" charset="0"/>
                <a:cs typeface="Times New Roman" panose="02020603050405020304" pitchFamily="18" charset="0"/>
              </a:rPr>
              <a:t>Ezhuthachan</a:t>
            </a:r>
            <a:r>
              <a:rPr lang="en-US" sz="2200" dirty="0">
                <a:latin typeface="Times New Roman" panose="02020603050405020304" pitchFamily="18" charset="0"/>
                <a:cs typeface="Times New Roman" panose="02020603050405020304" pitchFamily="18" charset="0"/>
              </a:rPr>
              <a:t>, a strong proponent of Bhakti movement, is known as the Father of Malayalam Language.</a:t>
            </a:r>
          </a:p>
          <a:p>
            <a:pPr algn="just">
              <a:lnSpc>
                <a:spcPct val="150000"/>
              </a:lnSpc>
            </a:pPr>
            <a:r>
              <a:rPr lang="en-US" sz="2200" b="1" i="1" dirty="0">
                <a:latin typeface="Times New Roman" panose="02020603050405020304" pitchFamily="18" charset="0"/>
                <a:cs typeface="Times New Roman" panose="02020603050405020304" pitchFamily="18" charset="0"/>
              </a:rPr>
              <a:t>Champu</a:t>
            </a:r>
            <a:r>
              <a:rPr lang="en-US" sz="2200" dirty="0">
                <a:latin typeface="Times New Roman" panose="02020603050405020304" pitchFamily="18" charset="0"/>
                <a:cs typeface="Times New Roman" panose="02020603050405020304" pitchFamily="18" charset="0"/>
              </a:rPr>
              <a:t>:- It is a literacy style and refers to the combination of poetry and prose. This style or genre has been used in Telugu, Odia, Kannada as well as Sanskrit literature.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8CE9E8F9-E106-4A78-A44C-9BCF58DB4FD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84</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Malayalam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0728883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8736"/>
            <a:ext cx="8458200" cy="5357614"/>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Tamil literature is known as Sangama Literature.</a:t>
            </a:r>
          </a:p>
          <a:p>
            <a:pPr algn="just">
              <a:lnSpc>
                <a:spcPct val="150000"/>
              </a:lnSpc>
            </a:pPr>
            <a:r>
              <a:rPr lang="en-US" sz="2200" dirty="0">
                <a:latin typeface="Times New Roman" panose="02020603050405020304" pitchFamily="18" charset="0"/>
                <a:cs typeface="Times New Roman" panose="02020603050405020304" pitchFamily="18" charset="0"/>
              </a:rPr>
              <a:t>‘</a:t>
            </a:r>
            <a:r>
              <a:rPr lang="en-US" sz="2200" b="1" i="1" dirty="0">
                <a:latin typeface="Times New Roman" panose="02020603050405020304" pitchFamily="18" charset="0"/>
                <a:cs typeface="Times New Roman" panose="02020603050405020304" pitchFamily="18" charset="0"/>
              </a:rPr>
              <a:t>Sangam</a:t>
            </a:r>
            <a:r>
              <a:rPr lang="en-US" sz="2200" dirty="0">
                <a:latin typeface="Times New Roman" panose="02020603050405020304" pitchFamily="18" charset="0"/>
                <a:cs typeface="Times New Roman" panose="02020603050405020304" pitchFamily="18" charset="0"/>
              </a:rPr>
              <a:t>’ means fraternity and this literature was very popular amongst the masses. </a:t>
            </a:r>
          </a:p>
          <a:p>
            <a:pPr algn="just">
              <a:lnSpc>
                <a:spcPct val="150000"/>
              </a:lnSpc>
            </a:pPr>
            <a:r>
              <a:rPr lang="en-US" sz="2200" dirty="0">
                <a:latin typeface="Times New Roman" panose="02020603050405020304" pitchFamily="18" charset="0"/>
                <a:cs typeface="Times New Roman" panose="02020603050405020304" pitchFamily="18" charset="0"/>
              </a:rPr>
              <a:t>This literature is a collection of works that contains approximately 2381 poems that have been attributed to 473 poets and there is a corpus of literature written by 102 poets that remains anonymous.</a:t>
            </a:r>
          </a:p>
          <a:p>
            <a:pPr algn="just">
              <a:lnSpc>
                <a:spcPct val="150000"/>
              </a:lnSpc>
            </a:pPr>
            <a:r>
              <a:rPr lang="en-US" sz="2200" dirty="0">
                <a:latin typeface="Times New Roman" panose="02020603050405020304" pitchFamily="18" charset="0"/>
                <a:cs typeface="Times New Roman" panose="02020603050405020304" pitchFamily="18" charset="0"/>
              </a:rPr>
              <a:t>The poets included men and women from different classes of society.</a:t>
            </a:r>
          </a:p>
          <a:p>
            <a:pPr algn="just">
              <a:lnSpc>
                <a:spcPct val="150000"/>
              </a:lnSpc>
            </a:pPr>
            <a:r>
              <a:rPr lang="en-US" sz="2200" dirty="0">
                <a:latin typeface="Times New Roman" panose="02020603050405020304" pitchFamily="18" charset="0"/>
                <a:cs typeface="Times New Roman" panose="02020603050405020304" pitchFamily="18" charset="0"/>
              </a:rPr>
              <a:t>The literary tradition was so popular that the period between 300 BC and 300 AD, during which most of these were composed and compiled, is often called Sangam period.</a:t>
            </a:r>
          </a:p>
        </p:txBody>
      </p:sp>
      <p:sp>
        <p:nvSpPr>
          <p:cNvPr id="4" name="Date Placeholder 3"/>
          <p:cNvSpPr>
            <a:spLocks noGrp="1"/>
          </p:cNvSpPr>
          <p:nvPr>
            <p:ph type="dt" sz="half" idx="10"/>
          </p:nvPr>
        </p:nvSpPr>
        <p:spPr>
          <a:xfrm>
            <a:off x="457200" y="6356350"/>
            <a:ext cx="1066800" cy="365125"/>
          </a:xfrm>
        </p:spPr>
        <p:txBody>
          <a:bodyPr/>
          <a:lstStyle/>
          <a:p>
            <a:fld id="{8A53A253-2249-49B8-8D13-D676BD5B69DE}"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Sangama 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60798940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There are two major schools of Sangam literature:</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Aham/Agam which is the ‘inner field’ and concentrates on the abstract discussion of human aspects like love, sexual relations, etc.</a:t>
            </a:r>
          </a:p>
          <a:p>
            <a:pPr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second school is the ‘puram’ or the ‘outer field’ which discusses the human experiences like social life, ethics, </a:t>
            </a:r>
            <a:r>
              <a:rPr lang="en-US" sz="2200" dirty="0" err="1">
                <a:latin typeface="Times New Roman" panose="02020603050405020304" pitchFamily="18" charset="0"/>
                <a:cs typeface="Times New Roman" panose="02020603050405020304" pitchFamily="18" charset="0"/>
              </a:rPr>
              <a:t>valour</a:t>
            </a:r>
            <a:r>
              <a:rPr lang="en-US" sz="2200" dirty="0">
                <a:latin typeface="Times New Roman" panose="02020603050405020304" pitchFamily="18" charset="0"/>
                <a:cs typeface="Times New Roman" panose="02020603050405020304" pitchFamily="18" charset="0"/>
              </a:rPr>
              <a:t>, customs, etc.</a:t>
            </a:r>
          </a:p>
          <a:p>
            <a:pPr algn="just">
              <a:lnSpc>
                <a:spcPct val="150000"/>
              </a:lnSpc>
            </a:pPr>
            <a:r>
              <a:rPr lang="en-US" sz="2200" dirty="0">
                <a:latin typeface="Times New Roman" panose="02020603050405020304" pitchFamily="18" charset="0"/>
                <a:cs typeface="Times New Roman" panose="02020603050405020304" pitchFamily="18" charset="0"/>
              </a:rPr>
              <a:t>This literature bears the name ‘</a:t>
            </a:r>
            <a:r>
              <a:rPr lang="en-US" sz="2200" b="1" i="1" dirty="0">
                <a:latin typeface="Times New Roman" panose="02020603050405020304" pitchFamily="18" charset="0"/>
                <a:cs typeface="Times New Roman" panose="02020603050405020304" pitchFamily="18" charset="0"/>
              </a:rPr>
              <a:t>Sangam</a:t>
            </a:r>
            <a:r>
              <a:rPr lang="en-US" sz="2200" dirty="0">
                <a:latin typeface="Times New Roman" panose="02020603050405020304" pitchFamily="18" charset="0"/>
                <a:cs typeface="Times New Roman" panose="02020603050405020304" pitchFamily="18" charset="0"/>
              </a:rPr>
              <a:t>’ because the kingdom of Pandya organized assemblies where poets, bards and writers joined from various parts of South India and these assemblies were called ‘Sangamas’. Literature produced in the duration of these assemblies was called Sangam literature.</a:t>
            </a:r>
          </a:p>
        </p:txBody>
      </p:sp>
      <p:sp>
        <p:nvSpPr>
          <p:cNvPr id="4" name="Date Placeholder 3"/>
          <p:cNvSpPr>
            <a:spLocks noGrp="1"/>
          </p:cNvSpPr>
          <p:nvPr>
            <p:ph type="dt" sz="half" idx="10"/>
          </p:nvPr>
        </p:nvSpPr>
        <p:spPr>
          <a:xfrm>
            <a:off x="457200" y="6356350"/>
            <a:ext cx="1066800" cy="365125"/>
          </a:xfrm>
        </p:spPr>
        <p:txBody>
          <a:bodyPr/>
          <a:lstStyle/>
          <a:p>
            <a:fld id="{2F5FF48D-0E39-410B-A4E4-E5AABD081C48}"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86</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Sangama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28417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Sangam literature, around 30,000 lines of poetry, has been arranged in eight anthologies called </a:t>
            </a:r>
            <a:r>
              <a:rPr lang="en-US" sz="2200" b="1" i="1" dirty="0">
                <a:latin typeface="Times New Roman" panose="02020603050405020304" pitchFamily="18" charset="0"/>
                <a:cs typeface="Times New Roman" panose="02020603050405020304" pitchFamily="18" charset="0"/>
              </a:rPr>
              <a:t>Ettuthogai.</a:t>
            </a:r>
          </a:p>
          <a:p>
            <a:pPr algn="just">
              <a:lnSpc>
                <a:spcPct val="150000"/>
              </a:lnSpc>
            </a:pPr>
            <a:r>
              <a:rPr lang="en-US" sz="2200" dirty="0">
                <a:latin typeface="Times New Roman" panose="02020603050405020304" pitchFamily="18" charset="0"/>
                <a:cs typeface="Times New Roman" panose="02020603050405020304" pitchFamily="18" charset="0"/>
              </a:rPr>
              <a:t>The very famous and revered Tamil Saint </a:t>
            </a:r>
            <a:r>
              <a:rPr lang="en-US" sz="2200" b="1" i="1" dirty="0">
                <a:latin typeface="Times New Roman" panose="02020603050405020304" pitchFamily="18" charset="0"/>
                <a:cs typeface="Times New Roman" panose="02020603050405020304" pitchFamily="18" charset="0"/>
              </a:rPr>
              <a:t>Thiruvalluvar</a:t>
            </a:r>
            <a:r>
              <a:rPr lang="en-US" sz="2200" dirty="0">
                <a:latin typeface="Times New Roman" panose="02020603050405020304" pitchFamily="18" charset="0"/>
                <a:cs typeface="Times New Roman" panose="02020603050405020304" pitchFamily="18" charset="0"/>
              </a:rPr>
              <a:t> had contributed the ‘</a:t>
            </a:r>
            <a:r>
              <a:rPr lang="en-US" sz="2200" b="1" i="1" dirty="0">
                <a:latin typeface="Times New Roman" panose="02020603050405020304" pitchFamily="18" charset="0"/>
                <a:cs typeface="Times New Roman" panose="02020603050405020304" pitchFamily="18" charset="0"/>
              </a:rPr>
              <a:t>Tirukkural</a:t>
            </a:r>
            <a:r>
              <a:rPr lang="en-US" sz="2200" dirty="0">
                <a:latin typeface="Times New Roman" panose="02020603050405020304" pitchFamily="18" charset="0"/>
                <a:cs typeface="Times New Roman" panose="02020603050405020304" pitchFamily="18" charset="0"/>
              </a:rPr>
              <a:t>’ to the Sangam literature. </a:t>
            </a:r>
          </a:p>
          <a:p>
            <a:pPr algn="just">
              <a:lnSpc>
                <a:spcPct val="150000"/>
              </a:lnSpc>
            </a:pPr>
            <a:r>
              <a:rPr lang="en-US" sz="2200" dirty="0">
                <a:latin typeface="Times New Roman" panose="02020603050405020304" pitchFamily="18" charset="0"/>
                <a:cs typeface="Times New Roman" panose="02020603050405020304" pitchFamily="18" charset="0"/>
              </a:rPr>
              <a:t>It has been now translated in several languages and is divided into three parts which discuss the epics, polity governance and love. Another famous female Saint who contributed to Sangam literature is Avvaiyar</a:t>
            </a:r>
            <a:r>
              <a:rPr lang="en-US" sz="2200" b="1" i="1" dirty="0">
                <a:latin typeface="Times New Roman" panose="02020603050405020304" pitchFamily="18" charset="0"/>
                <a:cs typeface="Times New Roman" panose="02020603050405020304" pitchFamily="18" charset="0"/>
              </a:rPr>
              <a:t>.</a:t>
            </a:r>
          </a:p>
          <a:p>
            <a:pPr algn="just">
              <a:lnSpc>
                <a:spcPct val="150000"/>
              </a:lnSpc>
            </a:pPr>
            <a:endParaRPr lang="en-US" sz="22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6282893A-39EC-41F8-824A-B79E006F05EA}"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87</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Sangama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249887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Apart from the Sangam literature, there are many well-known texts written in Tamil. </a:t>
            </a:r>
          </a:p>
          <a:p>
            <a:pPr algn="just">
              <a:lnSpc>
                <a:spcPct val="150000"/>
              </a:lnSpc>
            </a:pPr>
            <a:r>
              <a:rPr lang="en-US" sz="2200" dirty="0">
                <a:latin typeface="Times New Roman" panose="02020603050405020304" pitchFamily="18" charset="0"/>
                <a:cs typeface="Times New Roman" panose="02020603050405020304" pitchFamily="18" charset="0"/>
              </a:rPr>
              <a:t>The Tolkappiyam was written to elaborate on the nuances of Tamil grammar and poetry. Like the twin Sanskrit epics, Ramayana and Mahabharata, even Tamil has two major texts written in 6th century AD, i.e. Silappadikaram (tale of an anklet) which was written by Ilango-</a:t>
            </a:r>
            <a:r>
              <a:rPr lang="en-US" sz="2200" dirty="0" err="1">
                <a:latin typeface="Times New Roman" panose="02020603050405020304" pitchFamily="18" charset="0"/>
                <a:cs typeface="Times New Roman" panose="02020603050405020304" pitchFamily="18" charset="0"/>
              </a:rPr>
              <a:t>Adigal</a:t>
            </a:r>
            <a:r>
              <a:rPr lang="en-US" sz="2200" dirty="0">
                <a:latin typeface="Times New Roman" panose="02020603050405020304" pitchFamily="18" charset="0"/>
                <a:cs typeface="Times New Roman" panose="02020603050405020304" pitchFamily="18" charset="0"/>
              </a:rPr>
              <a:t>.   </a:t>
            </a:r>
          </a:p>
          <a:p>
            <a:pPr algn="just">
              <a:lnSpc>
                <a:spcPct val="150000"/>
              </a:lnSpc>
            </a:pPr>
            <a:r>
              <a:rPr lang="en-US" sz="2200" dirty="0">
                <a:latin typeface="Times New Roman" panose="02020603050405020304" pitchFamily="18" charset="0"/>
                <a:cs typeface="Times New Roman" panose="02020603050405020304" pitchFamily="18" charset="0"/>
              </a:rPr>
              <a:t>The second text is </a:t>
            </a:r>
            <a:r>
              <a:rPr lang="en-US" sz="2200" b="1" i="1" dirty="0">
                <a:latin typeface="Times New Roman" panose="02020603050405020304" pitchFamily="18" charset="0"/>
                <a:cs typeface="Times New Roman" panose="02020603050405020304" pitchFamily="18" charset="0"/>
              </a:rPr>
              <a:t>Manimekalai</a:t>
            </a:r>
            <a:r>
              <a:rPr lang="en-US" sz="2200" dirty="0">
                <a:latin typeface="Times New Roman" panose="02020603050405020304" pitchFamily="18" charset="0"/>
                <a:cs typeface="Times New Roman" panose="02020603050405020304" pitchFamily="18" charset="0"/>
              </a:rPr>
              <a:t> (the story of Manimekalai) written by Satthanar. These texts focus on the Tamil society and the economic and political changes it was experiencing.</a:t>
            </a:r>
          </a:p>
        </p:txBody>
      </p:sp>
      <p:sp>
        <p:nvSpPr>
          <p:cNvPr id="4" name="Date Placeholder 3"/>
          <p:cNvSpPr>
            <a:spLocks noGrp="1"/>
          </p:cNvSpPr>
          <p:nvPr>
            <p:ph type="dt" sz="half" idx="10"/>
          </p:nvPr>
        </p:nvSpPr>
        <p:spPr>
          <a:xfrm>
            <a:off x="457200" y="6356350"/>
            <a:ext cx="1066800" cy="365125"/>
          </a:xfrm>
        </p:spPr>
        <p:txBody>
          <a:bodyPr/>
          <a:lstStyle/>
          <a:p>
            <a:fld id="{B7120E24-9DC5-4C59-9A24-4C6CB03F100D}"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Sangama 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362724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topic, We learned about Kautilya’s Arthashastra, the Famous Sanskrit Authors.</a:t>
            </a:r>
          </a:p>
          <a:p>
            <a:pPr algn="just">
              <a:lnSpc>
                <a:spcPct val="150000"/>
              </a:lnSpc>
            </a:pPr>
            <a:r>
              <a:rPr lang="en-US" sz="2200" dirty="0">
                <a:latin typeface="Times New Roman" panose="02020603050405020304" pitchFamily="18" charset="0"/>
                <a:cs typeface="Times New Roman" panose="02020603050405020304" pitchFamily="18" charset="0"/>
              </a:rPr>
              <a:t>We also learned,</a:t>
            </a:r>
            <a:r>
              <a:rPr lang="sv-SE" sz="2200" dirty="0">
                <a:latin typeface="Times New Roman" panose="02020603050405020304" pitchFamily="18" charset="0"/>
                <a:cs typeface="Times New Roman" panose="02020603050405020304" pitchFamily="18" charset="0"/>
              </a:rPr>
              <a:t>the Telugu Literature, Kannada Literature &amp; Malayalam Literature and Sangama Literature.</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457200" y="6356350"/>
            <a:ext cx="1066800" cy="365125"/>
          </a:xfrm>
        </p:spPr>
        <p:txBody>
          <a:bodyPr/>
          <a:lstStyle/>
          <a:p>
            <a:fld id="{B711A3B9-D1E0-44D5-81CC-499ED5E581F7}"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89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452539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58186"/>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sensitize students towards issues related to ‘Indian’ culture, tradition and its composite character.</a:t>
            </a:r>
          </a:p>
          <a:p>
            <a:pPr algn="just">
              <a:lnSpc>
                <a:spcPct val="150000"/>
              </a:lnSpc>
            </a:pPr>
            <a:r>
              <a:rPr lang="en-US" sz="2200" dirty="0">
                <a:latin typeface="Times New Roman" panose="02020603050405020304" pitchFamily="18" charset="0"/>
                <a:cs typeface="Times New Roman" panose="02020603050405020304" pitchFamily="18" charset="0"/>
              </a:rPr>
              <a:t>To make students aware of holistic life styles of Yogic-science and wisdom capsules in Sanskrit literature that are important in modern society with rapid technological advancements and societal disruptions.</a:t>
            </a:r>
          </a:p>
          <a:p>
            <a:pPr algn="just">
              <a:lnSpc>
                <a:spcPct val="150000"/>
              </a:lnSpc>
            </a:pPr>
            <a:r>
              <a:rPr lang="en-US" sz="2200" dirty="0">
                <a:latin typeface="Times New Roman" panose="02020603050405020304" pitchFamily="18" charset="0"/>
                <a:cs typeface="Times New Roman" panose="02020603050405020304" pitchFamily="18" charset="0"/>
              </a:rPr>
              <a:t>To acquaint students with Indian Knowledge System, Indian perspective of modern scientific world-view and basic principles of Yoga and holistic health care system.</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D07D220-FF77-48F4-A61D-A7687A110195}" type="datetime1">
              <a:rPr lang="en-US" smtClean="0"/>
              <a:t>4/24/2023</a:t>
            </a:fld>
            <a:endParaRPr lang="en-US"/>
          </a:p>
        </p:txBody>
      </p:sp>
      <p:sp>
        <p:nvSpPr>
          <p:cNvPr id="5" name="Footer Placeholder 4"/>
          <p:cNvSpPr>
            <a:spLocks noGrp="1"/>
          </p:cNvSpPr>
          <p:nvPr>
            <p:ph type="ftr" sz="quarter" idx="11"/>
          </p:nvPr>
        </p:nvSpPr>
        <p:spPr>
          <a:xfrm>
            <a:off x="1752600" y="6248401"/>
            <a:ext cx="6324600" cy="47307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Objective(Continue…)</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BBA518AF-5585-4206-BA94-D6FDACDE8BAF}"/>
              </a:ext>
            </a:extLst>
          </p:cNvPr>
          <p:cNvPicPr>
            <a:picLocks noChangeAspect="1"/>
          </p:cNvPicPr>
          <p:nvPr/>
        </p:nvPicPr>
        <p:blipFill>
          <a:blip r:embed="rId2"/>
          <a:stretch>
            <a:fillRect/>
          </a:stretch>
        </p:blipFill>
        <p:spPr>
          <a:xfrm>
            <a:off x="24267" y="-1540"/>
            <a:ext cx="1347333" cy="841281"/>
          </a:xfrm>
          <a:prstGeom prst="rect">
            <a:avLst/>
          </a:prstGeom>
        </p:spPr>
      </p:pic>
    </p:spTree>
    <p:extLst>
      <p:ext uri="{BB962C8B-B14F-4D97-AF65-F5344CB8AC3E}">
        <p14:creationId xmlns:p14="http://schemas.microsoft.com/office/powerpoint/2010/main" xmlns="" val="15290658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YouTube/other  Video </a:t>
            </a:r>
            <a:r>
              <a:rPr lang="en-US" sz="2200" b="1" dirty="0" smtClean="0">
                <a:latin typeface="Times New Roman" panose="02020603050405020304" pitchFamily="18" charset="0"/>
                <a:cs typeface="Times New Roman" panose="02020603050405020304" pitchFamily="18" charset="0"/>
              </a:rPr>
              <a:t>Links</a:t>
            </a:r>
          </a:p>
          <a:p>
            <a:pPr marL="0" indent="0">
              <a:buNone/>
            </a:pPr>
            <a:endParaRPr lang="en-US" sz="2200" b="1" dirty="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2"/>
              </a:rPr>
              <a:t>https://</a:t>
            </a:r>
            <a:r>
              <a:rPr lang="en-US" sz="2200" dirty="0" smtClean="0">
                <a:latin typeface="Times New Roman" panose="02020603050405020304" pitchFamily="18" charset="0"/>
                <a:cs typeface="Times New Roman" panose="02020603050405020304" pitchFamily="18" charset="0"/>
                <a:hlinkClick r:id="rId2"/>
              </a:rPr>
              <a:t>www.youtube.com/watch?v=W8KzJeuCfNY</a:t>
            </a:r>
            <a:endParaRPr lang="en-US" sz="2200" dirty="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hlinkClick r:id="rId3"/>
              </a:rPr>
              <a:t>https</a:t>
            </a:r>
            <a:r>
              <a:rPr lang="en-US" sz="2200" dirty="0">
                <a:latin typeface="Times New Roman" panose="02020603050405020304" pitchFamily="18" charset="0"/>
                <a:cs typeface="Times New Roman" panose="02020603050405020304" pitchFamily="18" charset="0"/>
                <a:hlinkClick r:id="rId3"/>
              </a:rPr>
              <a:t>://</a:t>
            </a:r>
            <a:r>
              <a:rPr lang="en-US" sz="2200" dirty="0" smtClean="0">
                <a:latin typeface="Times New Roman" panose="02020603050405020304" pitchFamily="18" charset="0"/>
                <a:cs typeface="Times New Roman" panose="02020603050405020304" pitchFamily="18" charset="0"/>
                <a:hlinkClick r:id="rId3"/>
              </a:rPr>
              <a:t>www.youtube.com/watch?v=V2rMXOXdtQs</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4"/>
              </a:rPr>
              <a:t>https://</a:t>
            </a:r>
            <a:r>
              <a:rPr lang="en-US" sz="2200" dirty="0" smtClean="0">
                <a:latin typeface="Times New Roman" panose="02020603050405020304" pitchFamily="18" charset="0"/>
                <a:cs typeface="Times New Roman" panose="02020603050405020304" pitchFamily="18" charset="0"/>
                <a:hlinkClick r:id="rId4"/>
              </a:rPr>
              <a:t>www.youtube.com/watch?v=ePc_C6HICvE</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5"/>
              </a:rPr>
              <a:t>https://</a:t>
            </a:r>
            <a:r>
              <a:rPr lang="en-US" sz="2200" dirty="0" smtClean="0">
                <a:latin typeface="Times New Roman" panose="02020603050405020304" pitchFamily="18" charset="0"/>
                <a:cs typeface="Times New Roman" panose="02020603050405020304" pitchFamily="18" charset="0"/>
                <a:hlinkClick r:id="rId5"/>
              </a:rPr>
              <a:t>www.youtube.com/watch?v=xfWrDmSJ6Sk</a:t>
            </a: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a:latin typeface="Times New Roman" panose="02020603050405020304" pitchFamily="18" charset="0"/>
                <a:cs typeface="Times New Roman" panose="02020603050405020304" pitchFamily="18" charset="0"/>
                <a:hlinkClick r:id="rId6"/>
              </a:rPr>
              <a:t>https://</a:t>
            </a:r>
            <a:r>
              <a:rPr lang="en-US" sz="2200" dirty="0" smtClean="0">
                <a:latin typeface="Times New Roman" panose="02020603050405020304" pitchFamily="18" charset="0"/>
                <a:cs typeface="Times New Roman" panose="02020603050405020304" pitchFamily="18" charset="0"/>
                <a:hlinkClick r:id="rId6"/>
              </a:rPr>
              <a:t>www.youtube.com/watch?v=84QNz-0Odoo</a:t>
            </a:r>
            <a:endParaRPr lang="en-US" sz="2200" dirty="0" smtClean="0">
              <a:latin typeface="Times New Roman" panose="02020603050405020304" pitchFamily="18" charset="0"/>
              <a:cs typeface="Times New Roman" panose="02020603050405020304" pitchFamily="18" charset="0"/>
            </a:endParaRPr>
          </a:p>
          <a:p>
            <a:pPr>
              <a:lnSpc>
                <a:spcPct val="150000"/>
              </a:lnSpc>
            </a:pPr>
            <a:endParaRPr lang="en-US" sz="2200" dirty="0" smtClean="0">
              <a:latin typeface="Times New Roman" panose="02020603050405020304" pitchFamily="18" charset="0"/>
              <a:cs typeface="Times New Roman" panose="02020603050405020304" pitchFamily="18" charset="0"/>
            </a:endParaRPr>
          </a:p>
          <a:p>
            <a:pPr>
              <a:lnSpc>
                <a:spcPct val="150000"/>
              </a:lnSpc>
            </a:pPr>
            <a:r>
              <a:rPr lang="en-US" sz="220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A553C04-A779-4180-9E76-C4F60A766E57}" type="datetime1">
              <a:rPr lang="en-US" smtClean="0"/>
              <a:t>4/24/2023</a:t>
            </a:fld>
            <a:endParaRPr lang="en-US"/>
          </a:p>
        </p:txBody>
      </p:sp>
      <p:sp>
        <p:nvSpPr>
          <p:cNvPr id="5" name="Footer Placeholder 4"/>
          <p:cNvSpPr>
            <a:spLocks noGrp="1"/>
          </p:cNvSpPr>
          <p:nvPr>
            <p:ph type="ftr" sz="quarter" idx="11"/>
          </p:nvPr>
        </p:nvSpPr>
        <p:spPr>
          <a:xfrm>
            <a:off x="1371600" y="6356350"/>
            <a:ext cx="67818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Topic video link</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Tree>
    <p:extLst>
      <p:ext uri="{BB962C8B-B14F-4D97-AF65-F5344CB8AC3E}">
        <p14:creationId xmlns:p14="http://schemas.microsoft.com/office/powerpoint/2010/main" xmlns="" val="29647245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of the following is the oldest Dravidian language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Buddha Charita was written by ?</a:t>
            </a:r>
          </a:p>
          <a:p>
            <a:pPr marL="0" indent="0" algn="just">
              <a:buNone/>
            </a:pPr>
            <a:r>
              <a:rPr lang="en-US" sz="2200" dirty="0">
                <a:latin typeface="Times New Roman" panose="02020603050405020304" pitchFamily="18" charset="0"/>
                <a:cs typeface="Times New Roman" panose="02020603050405020304" pitchFamily="18" charset="0"/>
              </a:rPr>
              <a:t>        A. Panini</a:t>
            </a:r>
          </a:p>
          <a:p>
            <a:pPr marL="0" indent="0" algn="just">
              <a:buNone/>
            </a:pPr>
            <a:r>
              <a:rPr lang="en-US" sz="2200" dirty="0">
                <a:latin typeface="Times New Roman" panose="02020603050405020304" pitchFamily="18" charset="0"/>
                <a:cs typeface="Times New Roman" panose="02020603050405020304" pitchFamily="18" charset="0"/>
              </a:rPr>
              <a:t>        B. Kautilya</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Thiruvalluvar is the famous saint of which language?</a:t>
            </a:r>
          </a:p>
          <a:p>
            <a:pPr marL="0" indent="0" algn="just">
              <a:buNone/>
            </a:pPr>
            <a:r>
              <a:rPr lang="en-US" sz="2200" dirty="0">
                <a:latin typeface="Times New Roman" panose="02020603050405020304" pitchFamily="18" charset="0"/>
                <a:cs typeface="Times New Roman" panose="02020603050405020304" pitchFamily="18" charset="0"/>
              </a:rPr>
              <a:t>     A. 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02519F3-C553-458A-9281-7A672AECC23C}"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685799"/>
          </a:xfrm>
          <a:prstGeom prst="rect">
            <a:avLst/>
          </a:prstGeom>
        </p:spPr>
      </p:pic>
    </p:spTree>
    <p:extLst>
      <p:ext uri="{BB962C8B-B14F-4D97-AF65-F5344CB8AC3E}">
        <p14:creationId xmlns:p14="http://schemas.microsoft.com/office/powerpoint/2010/main" xmlns="" val="6039552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Which literature is known as Sangama literature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Kannada</a:t>
            </a:r>
          </a:p>
          <a:p>
            <a:pPr marL="0" indent="0" algn="just">
              <a:buNone/>
            </a:pPr>
            <a:r>
              <a:rPr lang="en-US" sz="2200" dirty="0">
                <a:latin typeface="Times New Roman" panose="02020603050405020304" pitchFamily="18" charset="0"/>
                <a:cs typeface="Times New Roman" panose="02020603050405020304" pitchFamily="18" charset="0"/>
              </a:rPr>
              <a:t>      B.  Telegu</a:t>
            </a:r>
          </a:p>
          <a:p>
            <a:pPr marL="0" indent="0" algn="just">
              <a:buNone/>
            </a:pPr>
            <a:r>
              <a:rPr lang="en-US" sz="2200" dirty="0">
                <a:latin typeface="Times New Roman" panose="02020603050405020304" pitchFamily="18" charset="0"/>
                <a:cs typeface="Times New Roman" panose="02020603050405020304" pitchFamily="18" charset="0"/>
              </a:rPr>
              <a:t>      C.  Malayalam</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 is known as Father of Malayalam Language.</a:t>
            </a:r>
          </a:p>
          <a:p>
            <a:pPr marL="0" indent="0" algn="just">
              <a:buNone/>
            </a:pPr>
            <a:r>
              <a:rPr lang="en-US" sz="2200" dirty="0">
                <a:latin typeface="Times New Roman" panose="02020603050405020304" pitchFamily="18" charset="0"/>
                <a:cs typeface="Times New Roman" panose="02020603050405020304" pitchFamily="18" charset="0"/>
              </a:rPr>
              <a:t>        A. Panini</a:t>
            </a:r>
          </a:p>
          <a:p>
            <a:pPr marL="0" indent="0" algn="just">
              <a:buNone/>
            </a:pPr>
            <a:r>
              <a:rPr lang="en-US" sz="2200" dirty="0">
                <a:latin typeface="Times New Roman" panose="02020603050405020304" pitchFamily="18" charset="0"/>
                <a:cs typeface="Times New Roman" panose="02020603050405020304" pitchFamily="18" charset="0"/>
              </a:rPr>
              <a:t>        B. Ezhuthachan</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______has authored Ajitha Purana?</a:t>
            </a:r>
          </a:p>
          <a:p>
            <a:pPr marL="0" indent="0" algn="just">
              <a:buNone/>
            </a:pPr>
            <a:r>
              <a:rPr lang="en-US" sz="2200" dirty="0">
                <a:latin typeface="Times New Roman" panose="02020603050405020304" pitchFamily="18" charset="0"/>
                <a:cs typeface="Times New Roman" panose="02020603050405020304" pitchFamily="18" charset="0"/>
              </a:rPr>
              <a:t>     A. Ranna</a:t>
            </a:r>
          </a:p>
          <a:p>
            <a:pPr marL="0" indent="0" algn="just">
              <a:buNone/>
            </a:pPr>
            <a:r>
              <a:rPr lang="en-US" sz="2200" dirty="0">
                <a:latin typeface="Times New Roman" panose="02020603050405020304" pitchFamily="18" charset="0"/>
                <a:cs typeface="Times New Roman" panose="02020603050405020304" pitchFamily="18" charset="0"/>
              </a:rPr>
              <a:t>     B. Ezhuthachan</a:t>
            </a:r>
          </a:p>
          <a:p>
            <a:pPr marL="0" indent="0" algn="just">
              <a:buNone/>
            </a:pPr>
            <a:r>
              <a:rPr lang="en-US" sz="2200" dirty="0">
                <a:latin typeface="Times New Roman" panose="02020603050405020304" pitchFamily="18" charset="0"/>
                <a:cs typeface="Times New Roman" panose="02020603050405020304" pitchFamily="18" charset="0"/>
              </a:rPr>
              <a:t>     C. Asvaghosha</a:t>
            </a:r>
          </a:p>
          <a:p>
            <a:pPr marL="0" indent="0" algn="just">
              <a:buNone/>
            </a:pPr>
            <a:r>
              <a:rPr lang="en-US" sz="2200" dirty="0">
                <a:latin typeface="Times New Roman" panose="02020603050405020304" pitchFamily="18" charset="0"/>
                <a:cs typeface="Times New Roman" panose="02020603050405020304" pitchFamily="18" charset="0"/>
              </a:rPr>
              <a:t>     D. Kamndaka</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304DA6CE-F9DD-4747-B901-20CCC300C62A}"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685799"/>
          </a:xfrm>
          <a:prstGeom prst="rect">
            <a:avLst/>
          </a:prstGeom>
        </p:spPr>
      </p:pic>
    </p:spTree>
    <p:extLst>
      <p:ext uri="{BB962C8B-B14F-4D97-AF65-F5344CB8AC3E}">
        <p14:creationId xmlns:p14="http://schemas.microsoft.com/office/powerpoint/2010/main" xmlns="" val="8941508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08816"/>
            <a:ext cx="8229600" cy="5647534"/>
          </a:xfrm>
        </p:spPr>
        <p:txBody>
          <a:bodyPr>
            <a:normAutofit lnSpcReduction="10000"/>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by______ .</a:t>
            </a:r>
          </a:p>
          <a:p>
            <a:pPr marL="0" indent="0" algn="just">
              <a:buNone/>
            </a:pP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a:t>
            </a:r>
            <a:r>
              <a:rPr lang="en-US" sz="2200" b="1"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Ezhuthachan</a:t>
            </a:r>
          </a:p>
          <a:p>
            <a:pPr marL="0" indent="0" algn="just">
              <a:buNone/>
            </a:pPr>
            <a:r>
              <a:rPr lang="en-US" sz="2200" dirty="0">
                <a:latin typeface="Times New Roman" panose="02020603050405020304" pitchFamily="18" charset="0"/>
                <a:cs typeface="Times New Roman" panose="02020603050405020304" pitchFamily="18" charset="0"/>
              </a:rPr>
              <a:t>      B. Hala</a:t>
            </a:r>
          </a:p>
          <a:p>
            <a:pPr marL="0" indent="0" algn="just">
              <a:buNone/>
            </a:pPr>
            <a:r>
              <a:rPr lang="en-US" sz="2200" dirty="0">
                <a:latin typeface="Times New Roman" panose="02020603050405020304" pitchFamily="18" charset="0"/>
                <a:cs typeface="Times New Roman" panose="02020603050405020304" pitchFamily="18" charset="0"/>
              </a:rPr>
              <a:t>      C. Siddharasi</a:t>
            </a:r>
          </a:p>
          <a:p>
            <a:pPr marL="0" indent="0" algn="just">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 Asvaghosha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Upamitibhava Prapancha Katha was written in ______language.</a:t>
            </a:r>
          </a:p>
          <a:p>
            <a:pPr marL="0" indent="0" algn="just">
              <a:buNone/>
            </a:pPr>
            <a:r>
              <a:rPr lang="en-US" sz="2200" dirty="0">
                <a:latin typeface="Times New Roman" panose="02020603050405020304" pitchFamily="18" charset="0"/>
                <a:cs typeface="Times New Roman" panose="02020603050405020304" pitchFamily="18" charset="0"/>
              </a:rPr>
              <a:t>        A. Pali</a:t>
            </a:r>
          </a:p>
          <a:p>
            <a:pPr marL="0" indent="0" algn="just">
              <a:buNone/>
            </a:pPr>
            <a:r>
              <a:rPr lang="en-US" sz="2200" dirty="0">
                <a:latin typeface="Times New Roman" panose="02020603050405020304" pitchFamily="18" charset="0"/>
                <a:cs typeface="Times New Roman" panose="02020603050405020304" pitchFamily="18" charset="0"/>
              </a:rPr>
              <a:t>        B. Prakrit</a:t>
            </a:r>
          </a:p>
          <a:p>
            <a:pPr marL="0" indent="0" algn="just">
              <a:buNone/>
            </a:pPr>
            <a:r>
              <a:rPr lang="en-US" sz="2200" dirty="0">
                <a:latin typeface="Times New Roman" panose="02020603050405020304" pitchFamily="18" charset="0"/>
                <a:cs typeface="Times New Roman" panose="02020603050405020304" pitchFamily="18" charset="0"/>
              </a:rPr>
              <a:t>        C. Sanskrit</a:t>
            </a:r>
          </a:p>
          <a:p>
            <a:pPr marL="0" indent="0" algn="just">
              <a:buNone/>
            </a:pPr>
            <a:r>
              <a:rPr lang="en-US" sz="2200" dirty="0">
                <a:latin typeface="Times New Roman" panose="02020603050405020304" pitchFamily="18" charset="0"/>
                <a:cs typeface="Times New Roman" panose="02020603050405020304" pitchFamily="18" charset="0"/>
              </a:rPr>
              <a:t>        D. Tamil</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Uttara Ramacharitam was written by _____?</a:t>
            </a:r>
          </a:p>
          <a:p>
            <a:pPr marL="0" indent="0" algn="just">
              <a:buNone/>
            </a:pPr>
            <a:r>
              <a:rPr lang="en-US" sz="2200" dirty="0">
                <a:latin typeface="Times New Roman" panose="02020603050405020304" pitchFamily="18" charset="0"/>
                <a:cs typeface="Times New Roman" panose="02020603050405020304" pitchFamily="18" charset="0"/>
              </a:rPr>
              <a:t>     A. Vishakhadutta </a:t>
            </a:r>
          </a:p>
          <a:p>
            <a:pPr marL="0" indent="0" algn="just">
              <a:buNone/>
            </a:pPr>
            <a:r>
              <a:rPr lang="en-US" sz="2200" dirty="0">
                <a:latin typeface="Times New Roman" panose="02020603050405020304" pitchFamily="18" charset="0"/>
                <a:cs typeface="Times New Roman" panose="02020603050405020304" pitchFamily="18" charset="0"/>
              </a:rPr>
              <a:t>     B. Bhavabhuti</a:t>
            </a:r>
            <a:r>
              <a:rPr lang="en-US" sz="2200" b="1"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C. Sudraka </a:t>
            </a:r>
          </a:p>
          <a:p>
            <a:pPr marL="0" indent="0" algn="just">
              <a:buNone/>
            </a:pPr>
            <a:r>
              <a:rPr lang="en-US" sz="2200" dirty="0">
                <a:latin typeface="Times New Roman" panose="02020603050405020304" pitchFamily="18" charset="0"/>
                <a:cs typeface="Times New Roman" panose="02020603050405020304" pitchFamily="18" charset="0"/>
              </a:rPr>
              <a:t>     D. Kalidas</a:t>
            </a: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8613CFEA-55E3-4C91-AD84-A929D1ECCB34}" type="datetime1">
              <a:rPr lang="en-US" smtClean="0"/>
              <a:t>4/24/2023</a:t>
            </a:fld>
            <a:endParaRPr lang="en-US"/>
          </a:p>
        </p:txBody>
      </p:sp>
      <p:sp>
        <p:nvSpPr>
          <p:cNvPr id="5" name="Footer Placeholder 4"/>
          <p:cNvSpPr>
            <a:spLocks noGrp="1"/>
          </p:cNvSpPr>
          <p:nvPr>
            <p:ph type="ftr" sz="quarter" idx="11"/>
          </p:nvPr>
        </p:nvSpPr>
        <p:spPr>
          <a:xfrm>
            <a:off x="12954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01000" y="6356350"/>
            <a:ext cx="685800" cy="365125"/>
          </a:xfrm>
        </p:spPr>
        <p:txBody>
          <a:bodyPr/>
          <a:lstStyle/>
          <a:p>
            <a:fld id="{B6F15528-21DE-4FAA-801E-634DDDAF4B2B}" type="slidenum">
              <a:rPr lang="en-US" smtClean="0"/>
              <a:pPr/>
              <a:t>93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Daily Quiz</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23017"/>
            <a:ext cx="1347673" cy="685799"/>
          </a:xfrm>
          <a:prstGeom prst="rect">
            <a:avLst/>
          </a:prstGeom>
        </p:spPr>
      </p:pic>
    </p:spTree>
    <p:extLst>
      <p:ext uri="{BB962C8B-B14F-4D97-AF65-F5344CB8AC3E}">
        <p14:creationId xmlns:p14="http://schemas.microsoft.com/office/powerpoint/2010/main" xmlns="" val="32472155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Why Tamil literature called Sangama literature?</a:t>
            </a:r>
          </a:p>
          <a:p>
            <a:pPr algn="just">
              <a:lnSpc>
                <a:spcPct val="150000"/>
              </a:lnSpc>
            </a:pPr>
            <a:r>
              <a:rPr lang="en-US" sz="2200" dirty="0">
                <a:latin typeface="Times New Roman" panose="02020603050405020304" pitchFamily="18" charset="0"/>
                <a:cs typeface="Times New Roman" panose="02020603050405020304" pitchFamily="18" charset="0"/>
              </a:rPr>
              <a:t>What is </a:t>
            </a:r>
            <a:r>
              <a:rPr lang="en-US" sz="2200" b="1" i="1" dirty="0">
                <a:latin typeface="Times New Roman" panose="02020603050405020304" pitchFamily="18" charset="0"/>
                <a:cs typeface="Times New Roman" panose="02020603050405020304" pitchFamily="18" charset="0"/>
              </a:rPr>
              <a:t>Champu?</a:t>
            </a:r>
          </a:p>
          <a:p>
            <a:pPr algn="just">
              <a:lnSpc>
                <a:spcPct val="150000"/>
              </a:lnSpc>
            </a:pPr>
            <a:r>
              <a:rPr lang="en-US" sz="2200" dirty="0">
                <a:latin typeface="Times New Roman" panose="02020603050405020304" pitchFamily="18" charset="0"/>
                <a:cs typeface="Times New Roman" panose="02020603050405020304" pitchFamily="18" charset="0"/>
              </a:rPr>
              <a:t>Explain the Evolution of Buddhist and Jainism literature in Pali, Prakrit &amp; Sanskrit languages.</a:t>
            </a:r>
          </a:p>
          <a:p>
            <a:pPr algn="just">
              <a:lnSpc>
                <a:spcPct val="150000"/>
              </a:lnSpc>
            </a:pPr>
            <a:r>
              <a:rPr lang="en-US" sz="2200" dirty="0">
                <a:latin typeface="Times New Roman" panose="02020603050405020304" pitchFamily="18" charset="0"/>
                <a:cs typeface="Times New Roman" panose="02020603050405020304" pitchFamily="18" charset="0"/>
              </a:rPr>
              <a:t>Father of Malayalam Language</a:t>
            </a: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061B29-5CE3-42AA-B1DB-C9E146552DB6}" type="datetime1">
              <a:rPr lang="en-US" smtClean="0"/>
              <a:t>4/24/2023</a:t>
            </a:fld>
            <a:endParaRPr lang="en-US"/>
          </a:p>
        </p:txBody>
      </p:sp>
      <p:sp>
        <p:nvSpPr>
          <p:cNvPr id="5" name="Footer Placeholder 4"/>
          <p:cNvSpPr>
            <a:spLocks noGrp="1"/>
          </p:cNvSpPr>
          <p:nvPr>
            <p:ph type="ftr" sz="quarter" idx="11"/>
          </p:nvPr>
        </p:nvSpPr>
        <p:spPr>
          <a:xfrm>
            <a:off x="1371600" y="6356350"/>
            <a:ext cx="6705600" cy="365125"/>
          </a:xfrm>
        </p:spPr>
        <p:txBody>
          <a:bodyPr/>
          <a:lstStyle/>
          <a:p>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8077200" y="6356350"/>
            <a:ext cx="609600" cy="365125"/>
          </a:xfrm>
        </p:spPr>
        <p:txBody>
          <a:bodyPr/>
          <a:lstStyle/>
          <a:p>
            <a:fld id="{B6F15528-21DE-4FAA-801E-634DDDAF4B2B}" type="slidenum">
              <a:rPr lang="en-US" smtClean="0"/>
              <a:pPr/>
              <a:t>94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Weekly</a:t>
            </a:r>
            <a:r>
              <a:rPr kumimoji="0" lang="en-US" sz="32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Assignment</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492AA96B-BEAC-450C-8342-EAF1734E17E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3729523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458200" cy="50609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Basic of Indian tradition, culture &amp; Society</a:t>
            </a:r>
          </a:p>
        </p:txBody>
      </p:sp>
      <p:sp>
        <p:nvSpPr>
          <p:cNvPr id="4" name="Date Placeholder 3"/>
          <p:cNvSpPr>
            <a:spLocks noGrp="1"/>
          </p:cNvSpPr>
          <p:nvPr>
            <p:ph type="dt" sz="half" idx="10"/>
          </p:nvPr>
        </p:nvSpPr>
        <p:spPr>
          <a:xfrm>
            <a:off x="457200" y="6356350"/>
            <a:ext cx="1066800" cy="365125"/>
          </a:xfrm>
        </p:spPr>
        <p:txBody>
          <a:bodyPr/>
          <a:lstStyle/>
          <a:p>
            <a:fld id="{F0958F43-209D-4121-A805-A5D25D6201D3}"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95</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Prerequisite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78530445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6F5F99-53BF-4986-802B-D04F43848F10}"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latin typeface="Times New Roman" panose="02020603050405020304" pitchFamily="18" charset="0"/>
                <a:cs typeface="Times New Roman" panose="02020603050405020304" pitchFamily="18" charset="0"/>
              </a:rPr>
              <a:t>Topic Objective </a:t>
            </a:r>
            <a:endParaRPr lang="en-US" sz="3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DFFDE747-2DD1-483C-B040-F8B4A79D3815}"/>
              </a:ext>
            </a:extLst>
          </p:cNvPr>
          <p:cNvGraphicFramePr>
            <a:graphicFrameLocks noGrp="1"/>
          </p:cNvGraphicFramePr>
          <p:nvPr>
            <p:extLst>
              <p:ext uri="{D42A27DB-BD31-4B8C-83A1-F6EECF244321}">
                <p14:modId xmlns:p14="http://schemas.microsoft.com/office/powerpoint/2010/main" xmlns="" val="445660792"/>
              </p:ext>
            </p:extLst>
          </p:nvPr>
        </p:nvGraphicFramePr>
        <p:xfrm>
          <a:off x="304800" y="838199"/>
          <a:ext cx="8686800" cy="1551081"/>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xmlns="" val="1466735737"/>
                    </a:ext>
                  </a:extLst>
                </a:gridCol>
                <a:gridCol w="7696200">
                  <a:extLst>
                    <a:ext uri="{9D8B030D-6E8A-4147-A177-3AD203B41FA5}">
                      <a16:colId xmlns:a16="http://schemas.microsoft.com/office/drawing/2014/main" xmlns="" val="850152717"/>
                    </a:ext>
                  </a:extLst>
                </a:gridCol>
              </a:tblGrid>
              <a:tr h="789081">
                <a:tc>
                  <a:txBody>
                    <a:bodyPr/>
                    <a:lstStyle/>
                    <a:p>
                      <a:pPr algn="ctr"/>
                      <a:r>
                        <a:rPr lang="en-IN" sz="2200" dirty="0">
                          <a:latin typeface="Times New Roman" panose="02020603050405020304" pitchFamily="18" charset="0"/>
                          <a:cs typeface="Times New Roman" panose="02020603050405020304" pitchFamily="18" charset="0"/>
                        </a:rPr>
                        <a:t>Topic No.</a:t>
                      </a:r>
                    </a:p>
                  </a:txBody>
                  <a:tcPr/>
                </a:tc>
                <a:tc>
                  <a:txBody>
                    <a:bodyPr/>
                    <a:lstStyle/>
                    <a:p>
                      <a:pPr algn="ctr"/>
                      <a:r>
                        <a:rPr lang="en-IN" sz="2200" dirty="0">
                          <a:latin typeface="Times New Roman" panose="02020603050405020304" pitchFamily="18" charset="0"/>
                          <a:cs typeface="Times New Roman" panose="02020603050405020304" pitchFamily="18" charset="0"/>
                        </a:rPr>
                        <a:t>      Topic Objective </a:t>
                      </a:r>
                    </a:p>
                  </a:txBody>
                  <a:tcPr/>
                </a:tc>
                <a:extLst>
                  <a:ext uri="{0D108BD9-81ED-4DB2-BD59-A6C34878D82A}">
                    <a16:rowId xmlns:a16="http://schemas.microsoft.com/office/drawing/2014/main" xmlns="" val="1811389725"/>
                  </a:ext>
                </a:extLst>
              </a:tr>
              <a:tr h="599271">
                <a:tc>
                  <a:txBody>
                    <a:bodyPr/>
                    <a:lstStyle/>
                    <a:p>
                      <a:pPr algn="ctr"/>
                      <a:r>
                        <a:rPr lang="en-IN" sz="2200" dirty="0">
                          <a:latin typeface="Times New Roman" panose="02020603050405020304" pitchFamily="18" charset="0"/>
                          <a:cs typeface="Times New Roman" panose="02020603050405020304" pitchFamily="18" charset="0"/>
                        </a:rPr>
                        <a:t>1</a:t>
                      </a:r>
                    </a:p>
                  </a:txBody>
                  <a:tcPr/>
                </a:tc>
                <a:tc>
                  <a:txBody>
                    <a:bodyPr/>
                    <a:lstStyle/>
                    <a:p>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 study the Northern Indian Languages &amp; Literature, Persian, Urdu  and Hindi Literature </a:t>
                      </a:r>
                      <a:endParaRPr lang="en-IN"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16232733"/>
                  </a:ext>
                </a:extLst>
              </a:tr>
            </a:tbl>
          </a:graphicData>
        </a:graphic>
      </p:graphicFrame>
    </p:spTree>
    <p:extLst>
      <p:ext uri="{BB962C8B-B14F-4D97-AF65-F5344CB8AC3E}">
        <p14:creationId xmlns:p14="http://schemas.microsoft.com/office/powerpoint/2010/main" xmlns="" val="251074984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599"/>
            <a:ext cx="8229600" cy="4648201"/>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64C9A2D-0C0D-442A-B312-12262EEDE53D}" type="datetime1">
              <a:rPr lang="en-US" smtClean="0"/>
              <a:t>4/24/2023</a:t>
            </a:fld>
            <a:endParaRPr lang="en-US"/>
          </a:p>
        </p:txBody>
      </p:sp>
      <p:sp>
        <p:nvSpPr>
          <p:cNvPr id="5" name="Footer Placeholder 4"/>
          <p:cNvSpPr>
            <a:spLocks noGrp="1"/>
          </p:cNvSpPr>
          <p:nvPr>
            <p:ph type="ftr" sz="quarter" idx="11"/>
          </p:nvPr>
        </p:nvSpPr>
        <p:spPr>
          <a:xfrm>
            <a:off x="1600200" y="6356351"/>
            <a:ext cx="6248400" cy="365124"/>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346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Mapping </a:t>
            </a:r>
          </a:p>
        </p:txBody>
      </p:sp>
      <p:pic>
        <p:nvPicPr>
          <p:cNvPr id="10" name="Picture 9">
            <a:extLst>
              <a:ext uri="{FF2B5EF4-FFF2-40B4-BE49-F238E27FC236}">
                <a16:creationId xmlns:a16="http://schemas.microsoft.com/office/drawing/2014/main" xmlns="" id="{B80B9A6A-BA36-4EBB-8ED2-2D35E222FC3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1" cy="764382"/>
          </a:xfrm>
          <a:prstGeom prst="rect">
            <a:avLst/>
          </a:prstGeom>
        </p:spPr>
      </p:pic>
      <p:graphicFrame>
        <p:nvGraphicFramePr>
          <p:cNvPr id="2" name="Table 7">
            <a:extLst>
              <a:ext uri="{FF2B5EF4-FFF2-40B4-BE49-F238E27FC236}">
                <a16:creationId xmlns:a16="http://schemas.microsoft.com/office/drawing/2014/main" xmlns="" id="{CC70155B-C629-493E-9F4D-ADF9A5AC5A2C}"/>
              </a:ext>
            </a:extLst>
          </p:cNvPr>
          <p:cNvGraphicFramePr>
            <a:graphicFrameLocks noGrp="1"/>
          </p:cNvGraphicFramePr>
          <p:nvPr>
            <p:extLst>
              <p:ext uri="{D42A27DB-BD31-4B8C-83A1-F6EECF244321}">
                <p14:modId xmlns:p14="http://schemas.microsoft.com/office/powerpoint/2010/main" xmlns="" val="2115116714"/>
              </p:ext>
            </p:extLst>
          </p:nvPr>
        </p:nvGraphicFramePr>
        <p:xfrm>
          <a:off x="228600" y="838199"/>
          <a:ext cx="8686800" cy="1982743"/>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xmlns="" val="3672889621"/>
                    </a:ext>
                  </a:extLst>
                </a:gridCol>
                <a:gridCol w="6172200">
                  <a:extLst>
                    <a:ext uri="{9D8B030D-6E8A-4147-A177-3AD203B41FA5}">
                      <a16:colId xmlns:a16="http://schemas.microsoft.com/office/drawing/2014/main" xmlns="" val="1665354474"/>
                    </a:ext>
                  </a:extLst>
                </a:gridCol>
                <a:gridCol w="1676400">
                  <a:extLst>
                    <a:ext uri="{9D8B030D-6E8A-4147-A177-3AD203B41FA5}">
                      <a16:colId xmlns:a16="http://schemas.microsoft.com/office/drawing/2014/main" xmlns="" val="2573737741"/>
                    </a:ext>
                  </a:extLst>
                </a:gridCol>
              </a:tblGrid>
              <a:tr h="748019">
                <a:tc>
                  <a:txBody>
                    <a:bodyPr/>
                    <a:lstStyle/>
                    <a:p>
                      <a:pPr algn="ctr"/>
                      <a:r>
                        <a:rPr lang="en-IN" sz="2200" dirty="0">
                          <a:latin typeface="Times New Roman" panose="02020603050405020304" pitchFamily="18" charset="0"/>
                          <a:cs typeface="Times New Roman" panose="02020603050405020304" pitchFamily="18" charset="0"/>
                        </a:rPr>
                        <a:t>S.No.</a:t>
                      </a:r>
                    </a:p>
                  </a:txBody>
                  <a:tcPr/>
                </a:tc>
                <a:tc>
                  <a:txBody>
                    <a:bodyPr/>
                    <a:lstStyle/>
                    <a:p>
                      <a:pPr algn="ctr"/>
                      <a:r>
                        <a:rPr lang="en-IN" sz="2200" dirty="0">
                          <a:latin typeface="Times New Roman" panose="02020603050405020304" pitchFamily="18" charset="0"/>
                          <a:cs typeface="Times New Roman" panose="02020603050405020304" pitchFamily="18" charset="0"/>
                        </a:rPr>
                        <a:t>Topic</a:t>
                      </a:r>
                    </a:p>
                  </a:txBody>
                  <a:tcPr/>
                </a:tc>
                <a:tc>
                  <a:txBody>
                    <a:bodyPr/>
                    <a:lstStyle/>
                    <a:p>
                      <a:pPr algn="ctr"/>
                      <a:r>
                        <a:rPr lang="en-IN" sz="2200" dirty="0">
                          <a:latin typeface="Times New Roman" panose="02020603050405020304" pitchFamily="18" charset="0"/>
                          <a:cs typeface="Times New Roman" panose="02020603050405020304" pitchFamily="18" charset="0"/>
                        </a:rPr>
                        <a:t>Course Outcome</a:t>
                      </a:r>
                    </a:p>
                  </a:txBody>
                  <a:tcPr/>
                </a:tc>
                <a:extLst>
                  <a:ext uri="{0D108BD9-81ED-4DB2-BD59-A6C34878D82A}">
                    <a16:rowId xmlns:a16="http://schemas.microsoft.com/office/drawing/2014/main" xmlns="" val="395387266"/>
                  </a:ext>
                </a:extLst>
              </a:tr>
              <a:tr h="458743">
                <a:tc>
                  <a:txBody>
                    <a:bodyPr/>
                    <a:lstStyle/>
                    <a:p>
                      <a:pPr algn="ctr"/>
                      <a:r>
                        <a:rPr lang="en-IN" sz="2200" dirty="0">
                          <a:latin typeface="Times New Roman" panose="02020603050405020304" pitchFamily="18" charset="0"/>
                          <a:cs typeface="Times New Roman" panose="02020603050405020304" pitchFamily="18" charset="0"/>
                        </a:rPr>
                        <a:t>6</a:t>
                      </a:r>
                    </a:p>
                  </a:txBody>
                  <a:tcPr/>
                </a:tc>
                <a:tc>
                  <a:txBody>
                    <a:bodyPr/>
                    <a:lstStyle/>
                    <a:p>
                      <a:pPr algn="just"/>
                      <a:r>
                        <a:rPr lang="en-US" sz="2200" dirty="0">
                          <a:latin typeface="Times New Roman" panose="02020603050405020304" pitchFamily="18" charset="0"/>
                          <a:cs typeface="Times New Roman" panose="02020603050405020304" pitchFamily="18" charset="0"/>
                        </a:rPr>
                        <a:t>Northern Indian Languages &amp; Literature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xmlns="" val="1172017931"/>
                  </a:ext>
                </a:extLst>
              </a:tr>
              <a:tr h="748019">
                <a:tc>
                  <a:txBody>
                    <a:bodyPr/>
                    <a:lstStyle/>
                    <a:p>
                      <a:pPr algn="ctr"/>
                      <a:r>
                        <a:rPr lang="en-IN" sz="2200" dirty="0">
                          <a:latin typeface="Times New Roman" panose="02020603050405020304" pitchFamily="18" charset="0"/>
                          <a:cs typeface="Times New Roman" panose="02020603050405020304" pitchFamily="18" charset="0"/>
                        </a:rPr>
                        <a:t>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Persian, Urdu  and Hindi Literature </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CO2 &amp; CO3</a:t>
                      </a:r>
                    </a:p>
                  </a:txBody>
                  <a:tcPr/>
                </a:tc>
                <a:extLst>
                  <a:ext uri="{0D108BD9-81ED-4DB2-BD59-A6C34878D82A}">
                    <a16:rowId xmlns:a16="http://schemas.microsoft.com/office/drawing/2014/main" xmlns="" val="396885564"/>
                  </a:ext>
                </a:extLst>
              </a:tr>
            </a:tbl>
          </a:graphicData>
        </a:graphic>
      </p:graphicFrame>
    </p:spTree>
    <p:extLst>
      <p:ext uri="{BB962C8B-B14F-4D97-AF65-F5344CB8AC3E}">
        <p14:creationId xmlns:p14="http://schemas.microsoft.com/office/powerpoint/2010/main" xmlns="" val="16567940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458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studies have indicated that all the scripts of present northern Indian languages, except that of Urdu, have had their origin in old Brahmi. </a:t>
            </a:r>
          </a:p>
          <a:p>
            <a:pPr algn="just">
              <a:lnSpc>
                <a:spcPct val="150000"/>
              </a:lnSpc>
            </a:pPr>
            <a:r>
              <a:rPr lang="en-US" sz="2200" dirty="0">
                <a:latin typeface="Times New Roman" panose="02020603050405020304" pitchFamily="18" charset="0"/>
                <a:cs typeface="Times New Roman" panose="02020603050405020304" pitchFamily="18" charset="0"/>
              </a:rPr>
              <a:t>A long and slow process had given them this shape. If we compare the scripts of Gujarati, Hindi and Punjabi, we can easily understand this change. </a:t>
            </a:r>
          </a:p>
          <a:p>
            <a:pPr algn="just">
              <a:lnSpc>
                <a:spcPct val="150000"/>
              </a:lnSpc>
            </a:pPr>
            <a:r>
              <a:rPr lang="en-US" sz="2200" dirty="0">
                <a:latin typeface="Times New Roman" panose="02020603050405020304" pitchFamily="18" charset="0"/>
                <a:cs typeface="Times New Roman" panose="02020603050405020304" pitchFamily="18" charset="0"/>
              </a:rPr>
              <a:t>As for the spoken word, there are over 200 languages or dialects spoken in India at present.</a:t>
            </a:r>
          </a:p>
          <a:p>
            <a:pPr algn="just">
              <a:lnSpc>
                <a:spcPct val="150000"/>
              </a:lnSpc>
            </a:pPr>
            <a:r>
              <a:rPr lang="en-US" sz="2200" dirty="0">
                <a:latin typeface="Times New Roman" panose="02020603050405020304" pitchFamily="18" charset="0"/>
                <a:cs typeface="Times New Roman" panose="02020603050405020304" pitchFamily="18" charset="0"/>
              </a:rPr>
              <a:t>Some are widely used while others are limited to a particular area.</a:t>
            </a:r>
          </a:p>
        </p:txBody>
      </p:sp>
      <p:sp>
        <p:nvSpPr>
          <p:cNvPr id="4" name="Date Placeholder 3"/>
          <p:cNvSpPr>
            <a:spLocks noGrp="1"/>
          </p:cNvSpPr>
          <p:nvPr>
            <p:ph type="dt" sz="half" idx="10"/>
          </p:nvPr>
        </p:nvSpPr>
        <p:spPr>
          <a:xfrm>
            <a:off x="457200" y="6356350"/>
            <a:ext cx="1066800" cy="365125"/>
          </a:xfrm>
        </p:spPr>
        <p:txBody>
          <a:bodyPr/>
          <a:lstStyle/>
          <a:p>
            <a:fld id="{A19394E7-5739-43DE-B4E3-68E15A34E7C4}"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98</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Northern Indian Languages &amp;</a:t>
            </a:r>
          </a:p>
          <a:p>
            <a:pPr lvl="0" algn="ctr">
              <a:spcBef>
                <a:spcPct val="0"/>
              </a:spcBef>
              <a:defRPr/>
            </a:pPr>
            <a:r>
              <a:rPr lang="en-US" sz="3200" dirty="0">
                <a:latin typeface="Times New Roman" panose="02020603050405020304" pitchFamily="18" charset="0"/>
                <a:cs typeface="Times New Roman" panose="02020603050405020304" pitchFamily="18" charset="0"/>
              </a:rPr>
              <a:t>Literature (CO2)</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7348215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839200" cy="5289550"/>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A large number of people speak Hindi in its different forms that include Braj Bhasha, and Avadhi (spoken in Oudh region), Bhojpuri, Magadhi, and Maithili (spoken around Mithila), and Rajasthani and Khadi Boli (spoken around Delhi). </a:t>
            </a:r>
          </a:p>
          <a:p>
            <a:pPr algn="just">
              <a:lnSpc>
                <a:spcPct val="150000"/>
              </a:lnSpc>
            </a:pPr>
            <a:r>
              <a:rPr lang="en-US" sz="2200" dirty="0">
                <a:latin typeface="Times New Roman" panose="02020603050405020304" pitchFamily="18" charset="0"/>
                <a:cs typeface="Times New Roman" panose="02020603050405020304" pitchFamily="18" charset="0"/>
              </a:rPr>
              <a:t>Rajasthani is another variant or dialect of Hindi. This classification has been made on the basis of literature produced by great poets over a length of time.</a:t>
            </a:r>
          </a:p>
          <a:p>
            <a:pPr algn="just">
              <a:lnSpc>
                <a:spcPct val="150000"/>
              </a:lnSpc>
            </a:pPr>
            <a:r>
              <a:rPr lang="en-US" sz="2200" dirty="0">
                <a:latin typeface="Times New Roman" panose="02020603050405020304" pitchFamily="18" charset="0"/>
                <a:cs typeface="Times New Roman" panose="02020603050405020304" pitchFamily="18" charset="0"/>
              </a:rPr>
              <a:t>Thus, the language used by Surdas and Bihari has been given the name of Braj Bhasha; that used by Tulsidas in the </a:t>
            </a:r>
            <a:r>
              <a:rPr lang="en-US" sz="2200" b="1" i="1" dirty="0">
                <a:latin typeface="Times New Roman" panose="02020603050405020304" pitchFamily="18" charset="0"/>
                <a:cs typeface="Times New Roman" panose="02020603050405020304" pitchFamily="18" charset="0"/>
              </a:rPr>
              <a:t>Ramacharitamanasa</a:t>
            </a:r>
            <a:r>
              <a:rPr lang="en-US" sz="2200" dirty="0">
                <a:latin typeface="Times New Roman" panose="02020603050405020304" pitchFamily="18" charset="0"/>
                <a:cs typeface="Times New Roman" panose="02020603050405020304" pitchFamily="18" charset="0"/>
              </a:rPr>
              <a:t> is called Avadhi and the one used by Vidyapati has been termed as Maithili.</a:t>
            </a:r>
          </a:p>
        </p:txBody>
      </p:sp>
      <p:sp>
        <p:nvSpPr>
          <p:cNvPr id="4" name="Date Placeholder 3"/>
          <p:cNvSpPr>
            <a:spLocks noGrp="1"/>
          </p:cNvSpPr>
          <p:nvPr>
            <p:ph type="dt" sz="half" idx="10"/>
          </p:nvPr>
        </p:nvSpPr>
        <p:spPr>
          <a:xfrm>
            <a:off x="457200" y="6356350"/>
            <a:ext cx="1066800" cy="365125"/>
          </a:xfrm>
        </p:spPr>
        <p:txBody>
          <a:bodyPr/>
          <a:lstStyle/>
          <a:p>
            <a:fld id="{E097FBBA-806F-4BF4-902C-789F3D05CB02}" type="datetime1">
              <a:rPr lang="en-US" smtClean="0"/>
              <a:t>4/24/2023</a:t>
            </a:fld>
            <a:endParaRPr lang="en-US" dirty="0"/>
          </a:p>
        </p:txBody>
      </p:sp>
      <p:sp>
        <p:nvSpPr>
          <p:cNvPr id="5" name="Footer Placeholder 4"/>
          <p:cNvSpPr>
            <a:spLocks noGrp="1"/>
          </p:cNvSpPr>
          <p:nvPr>
            <p:ph type="ftr" sz="quarter" idx="11"/>
          </p:nvPr>
        </p:nvSpPr>
        <p:spPr>
          <a:xfrm>
            <a:off x="1676400" y="6356351"/>
            <a:ext cx="6172200" cy="456288"/>
          </a:xfrm>
        </p:spPr>
        <p:txBody>
          <a:bodyPr/>
          <a:lstStyle/>
          <a:p>
            <a:pPr lvl="0">
              <a:spcBef>
                <a:spcPct val="20000"/>
              </a:spcBef>
              <a:defRPr/>
            </a:pPr>
            <a:r>
              <a:rPr lang="en-US" smtClean="0"/>
              <a:t>Mr. Arun Bhati            ESSENCE OF INDIAN TRADITIONAL  (ANC-602)              Module II</a:t>
            </a:r>
            <a:endParaRPr lang="en-US" dirty="0"/>
          </a:p>
        </p:txBody>
      </p:sp>
      <p:sp>
        <p:nvSpPr>
          <p:cNvPr id="6" name="Slide Number Placeholder 5"/>
          <p:cNvSpPr>
            <a:spLocks noGrp="1"/>
          </p:cNvSpPr>
          <p:nvPr>
            <p:ph type="sldNum" sz="quarter" idx="12"/>
          </p:nvPr>
        </p:nvSpPr>
        <p:spPr>
          <a:xfrm>
            <a:off x="7848600" y="6356350"/>
            <a:ext cx="838200" cy="365125"/>
          </a:xfrm>
        </p:spPr>
        <p:txBody>
          <a:bodyPr/>
          <a:lstStyle/>
          <a:p>
            <a:fld id="{B6F15528-21DE-4FAA-801E-634DDDAF4B2B}" type="slidenum">
              <a:rPr lang="en-US" smtClean="0"/>
              <a:pPr/>
              <a:t>99</a:t>
            </a:fld>
            <a:endParaRPr lang="en-US" dirty="0"/>
          </a:p>
        </p:txBody>
      </p:sp>
      <p:sp>
        <p:nvSpPr>
          <p:cNvPr id="7" name="Title 1"/>
          <p:cNvSpPr txBox="1">
            <a:spLocks/>
          </p:cNvSpPr>
          <p:nvPr/>
        </p:nvSpPr>
        <p:spPr>
          <a:xfrm>
            <a:off x="1346202" y="65681"/>
            <a:ext cx="7721598" cy="92491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Northern Indian Languages &amp;</a:t>
            </a:r>
          </a:p>
          <a:p>
            <a:pPr lvl="0" algn="ctr">
              <a:spcBef>
                <a:spcPct val="0"/>
              </a:spcBef>
              <a:defRPr/>
            </a:pPr>
            <a:r>
              <a:rPr lang="en-US" sz="3200" dirty="0">
                <a:latin typeface="Times New Roman" panose="02020603050405020304" pitchFamily="18" charset="0"/>
                <a:cs typeface="Times New Roman" panose="02020603050405020304" pitchFamily="18" charset="0"/>
              </a:rPr>
              <a:t>Literature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21041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5226</TotalTime>
  <Words>10928</Words>
  <Application>Microsoft Office PowerPoint</Application>
  <PresentationFormat>On-screen Show (4:3)</PresentationFormat>
  <Paragraphs>1509</Paragraphs>
  <Slides>126</Slides>
  <Notes>77</Notes>
  <HiddenSlides>0</HiddenSlides>
  <MMClips>0</MMClips>
  <ScaleCrop>false</ScaleCrop>
  <HeadingPairs>
    <vt:vector size="4" baseType="variant">
      <vt:variant>
        <vt:lpstr>Theme</vt:lpstr>
      </vt:variant>
      <vt:variant>
        <vt:i4>2</vt:i4>
      </vt:variant>
      <vt:variant>
        <vt:lpstr>Slide Titles</vt:lpstr>
      </vt:variant>
      <vt:variant>
        <vt:i4>126</vt:i4>
      </vt:variant>
    </vt:vector>
  </HeadingPairs>
  <TitlesOfParts>
    <vt:vector size="128" baseType="lpstr">
      <vt:lpstr>Office Theme</vt:lpstr>
      <vt:lpstr>1_Office Theme</vt:lpstr>
      <vt:lpstr>Noida Institute of Engineering and Technology, Greater Noida</vt:lpstr>
      <vt:lpstr>Noida Institute of Engineering and Technology, Greater Noida</vt:lpstr>
      <vt:lpstr>             Evaluation Scheme (B.Tech - 6th Sem Non Credit)</vt:lpstr>
      <vt:lpstr>             Syllabus</vt:lpstr>
      <vt:lpstr>             Syllabus(Continue….)</vt:lpstr>
      <vt:lpstr>Slide 6</vt:lpstr>
      <vt:lpstr>Slide 7</vt:lpstr>
      <vt:lpstr>Slide 8</vt:lpstr>
      <vt:lpstr>Slide 9</vt:lpstr>
      <vt:lpstr>Slide 10</vt:lpstr>
      <vt:lpstr>Program Outcomes</vt:lpstr>
      <vt:lpstr>Program Specific Outcomes</vt:lpstr>
      <vt:lpstr>Slide 13</vt:lpstr>
      <vt:lpstr>Program Educational Objectives</vt:lpstr>
      <vt:lpstr>Result Analysis</vt:lpstr>
      <vt:lpstr>Question Paper Template</vt:lpstr>
      <vt:lpstr>Question Paper Template (Cont……)</vt:lpstr>
      <vt:lpstr>Slide 18</vt:lpstr>
      <vt:lpstr>Brief Introduction about the subject with Video</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Glossary Questions</vt:lpstr>
      <vt:lpstr>Slide 122</vt:lpstr>
      <vt:lpstr>Slide 123</vt:lpstr>
      <vt:lpstr>Slide 124</vt:lpstr>
      <vt:lpstr>Slide 125</vt:lpstr>
      <vt:lpstr>Slide 126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Arun Bhati</cp:lastModifiedBy>
  <cp:revision>1258</cp:revision>
  <dcterms:created xsi:type="dcterms:W3CDTF">2006-08-16T00:00:00Z</dcterms:created>
  <dcterms:modified xsi:type="dcterms:W3CDTF">2023-04-24T07:20:59Z</dcterms:modified>
</cp:coreProperties>
</file>