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Default Extension="gif" ContentType="image/gif"/>
  <Override PartName="/ppt/slides/slide89.xml" ContentType="application/vnd.openxmlformats-officedocument.presentationml.slide+xml"/>
  <Override PartName="/ppt/slides/slide108.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Layouts/slideLayout16.xml" ContentType="application/vnd.openxmlformats-officedocument.presentationml.slideLayout+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18"/>
  </p:notesMasterIdLst>
  <p:handoutMasterIdLst>
    <p:handoutMasterId r:id="rId119"/>
  </p:handoutMasterIdLst>
  <p:sldIdLst>
    <p:sldId id="759" r:id="rId3"/>
    <p:sldId id="760" r:id="rId4"/>
    <p:sldId id="748" r:id="rId5"/>
    <p:sldId id="749" r:id="rId6"/>
    <p:sldId id="750" r:id="rId7"/>
    <p:sldId id="751" r:id="rId8"/>
    <p:sldId id="752" r:id="rId9"/>
    <p:sldId id="753" r:id="rId10"/>
    <p:sldId id="754" r:id="rId11"/>
    <p:sldId id="755" r:id="rId12"/>
    <p:sldId id="513" r:id="rId13"/>
    <p:sldId id="517" r:id="rId14"/>
    <p:sldId id="310" r:id="rId15"/>
    <p:sldId id="518" r:id="rId16"/>
    <p:sldId id="706" r:id="rId17"/>
    <p:sldId id="705" r:id="rId18"/>
    <p:sldId id="741" r:id="rId19"/>
    <p:sldId id="269" r:id="rId20"/>
    <p:sldId id="707" r:id="rId21"/>
    <p:sldId id="309" r:id="rId22"/>
    <p:sldId id="742" r:id="rId23"/>
    <p:sldId id="376" r:id="rId24"/>
    <p:sldId id="377" r:id="rId25"/>
    <p:sldId id="305" r:id="rId26"/>
    <p:sldId id="314" r:id="rId27"/>
    <p:sldId id="315" r:id="rId28"/>
    <p:sldId id="327" r:id="rId29"/>
    <p:sldId id="316" r:id="rId30"/>
    <p:sldId id="317" r:id="rId31"/>
    <p:sldId id="318" r:id="rId32"/>
    <p:sldId id="319" r:id="rId33"/>
    <p:sldId id="320" r:id="rId34"/>
    <p:sldId id="321" r:id="rId35"/>
    <p:sldId id="322" r:id="rId36"/>
    <p:sldId id="323" r:id="rId37"/>
    <p:sldId id="324" r:id="rId38"/>
    <p:sldId id="325" r:id="rId39"/>
    <p:sldId id="326" r:id="rId40"/>
    <p:sldId id="746" r:id="rId41"/>
    <p:sldId id="745" r:id="rId42"/>
    <p:sldId id="367" r:id="rId43"/>
    <p:sldId id="756" r:id="rId44"/>
    <p:sldId id="378" r:id="rId45"/>
    <p:sldId id="386" r:id="rId46"/>
    <p:sldId id="387" r:id="rId47"/>
    <p:sldId id="273" r:id="rId48"/>
    <p:sldId id="370" r:id="rId49"/>
    <p:sldId id="380" r:id="rId50"/>
    <p:sldId id="381" r:id="rId51"/>
    <p:sldId id="328" r:id="rId52"/>
    <p:sldId id="329" r:id="rId53"/>
    <p:sldId id="330" r:id="rId54"/>
    <p:sldId id="331" r:id="rId55"/>
    <p:sldId id="332" r:id="rId56"/>
    <p:sldId id="333" r:id="rId57"/>
    <p:sldId id="334" r:id="rId58"/>
    <p:sldId id="335" r:id="rId59"/>
    <p:sldId id="336" r:id="rId60"/>
    <p:sldId id="337" r:id="rId61"/>
    <p:sldId id="338" r:id="rId62"/>
    <p:sldId id="747" r:id="rId63"/>
    <p:sldId id="373" r:id="rId64"/>
    <p:sldId id="757" r:id="rId65"/>
    <p:sldId id="270" r:id="rId66"/>
    <p:sldId id="389" r:id="rId67"/>
    <p:sldId id="390" r:id="rId68"/>
    <p:sldId id="379" r:id="rId69"/>
    <p:sldId id="372" r:id="rId70"/>
    <p:sldId id="384" r:id="rId71"/>
    <p:sldId id="385" r:id="rId72"/>
    <p:sldId id="340" r:id="rId73"/>
    <p:sldId id="341" r:id="rId74"/>
    <p:sldId id="342" r:id="rId75"/>
    <p:sldId id="343" r:id="rId76"/>
    <p:sldId id="344" r:id="rId77"/>
    <p:sldId id="345" r:id="rId78"/>
    <p:sldId id="346" r:id="rId79"/>
    <p:sldId id="347" r:id="rId80"/>
    <p:sldId id="348" r:id="rId81"/>
    <p:sldId id="349" r:id="rId82"/>
    <p:sldId id="350" r:id="rId83"/>
    <p:sldId id="351" r:id="rId84"/>
    <p:sldId id="352" r:id="rId85"/>
    <p:sldId id="353" r:id="rId86"/>
    <p:sldId id="354" r:id="rId87"/>
    <p:sldId id="355" r:id="rId88"/>
    <p:sldId id="356" r:id="rId89"/>
    <p:sldId id="357" r:id="rId90"/>
    <p:sldId id="358" r:id="rId91"/>
    <p:sldId id="359" r:id="rId92"/>
    <p:sldId id="360" r:id="rId93"/>
    <p:sldId id="361" r:id="rId94"/>
    <p:sldId id="362" r:id="rId95"/>
    <p:sldId id="363" r:id="rId96"/>
    <p:sldId id="364" r:id="rId97"/>
    <p:sldId id="365" r:id="rId98"/>
    <p:sldId id="366" r:id="rId99"/>
    <p:sldId id="375" r:id="rId100"/>
    <p:sldId id="758" r:id="rId101"/>
    <p:sldId id="382" r:id="rId102"/>
    <p:sldId id="392" r:id="rId103"/>
    <p:sldId id="393" r:id="rId104"/>
    <p:sldId id="383" r:id="rId105"/>
    <p:sldId id="732" r:id="rId106"/>
    <p:sldId id="275" r:id="rId107"/>
    <p:sldId id="391" r:id="rId108"/>
    <p:sldId id="264" r:id="rId109"/>
    <p:sldId id="388" r:id="rId110"/>
    <p:sldId id="394" r:id="rId111"/>
    <p:sldId id="733" r:id="rId112"/>
    <p:sldId id="743" r:id="rId113"/>
    <p:sldId id="744" r:id="rId114"/>
    <p:sldId id="267" r:id="rId115"/>
    <p:sldId id="313" r:id="rId116"/>
    <p:sldId id="283" r:id="rId1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465" autoAdjust="0"/>
    <p:restoredTop sz="93842" autoAdjust="0"/>
  </p:normalViewPr>
  <p:slideViewPr>
    <p:cSldViewPr>
      <p:cViewPr varScale="1">
        <p:scale>
          <a:sx n="68" d="100"/>
          <a:sy n="68" d="100"/>
        </p:scale>
        <p:origin x="-570" y="-108"/>
      </p:cViewPr>
      <p:guideLst>
        <p:guide orient="horz" pos="2160"/>
        <p:guide pos="2880"/>
      </p:guideLst>
    </p:cSldViewPr>
  </p:slideViewPr>
  <p:outlineViewPr>
    <p:cViewPr>
      <p:scale>
        <a:sx n="33" d="100"/>
        <a:sy n="33" d="100"/>
      </p:scale>
      <p:origin x="0" y="-33820"/>
    </p:cViewPr>
  </p:outlineViewPr>
  <p:notesTextViewPr>
    <p:cViewPr>
      <p:scale>
        <a:sx n="100" d="100"/>
        <a:sy n="100" d="100"/>
      </p:scale>
      <p:origin x="0" y="0"/>
    </p:cViewPr>
  </p:notesTextViewPr>
  <p:sorterViewPr>
    <p:cViewPr>
      <p:scale>
        <a:sx n="100" d="100"/>
        <a:sy n="100" d="100"/>
      </p:scale>
      <p:origin x="0" y="-8300"/>
    </p:cViewPr>
  </p:sorterViewPr>
  <p:notesViewPr>
    <p:cSldViewPr>
      <p:cViewPr varScale="1">
        <p:scale>
          <a:sx n="55" d="100"/>
          <a:sy n="55" d="100"/>
        </p:scale>
        <p:origin x="-2886"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13" Type="http://schemas.openxmlformats.org/officeDocument/2006/relationships/slide" Target="slides/slide111.xml"/><Relationship Id="rId11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slide" Target="slides/slide11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slide" Target="slides/slide112.xml"/><Relationship Id="rId119" Type="http://schemas.openxmlformats.org/officeDocument/2006/relationships/handoutMaster" Target="handoutMasters/handout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4/6/2023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4/6/2023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 xmlns:a16="http://schemas.microsoft.com/office/drawing/2014/main" id="{5E91D980-0FBE-48D0-9189-714F88FD598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4819" name="Notes Placeholder 2">
            <a:extLst>
              <a:ext uri="{FF2B5EF4-FFF2-40B4-BE49-F238E27FC236}">
                <a16:creationId xmlns="" xmlns:a16="http://schemas.microsoft.com/office/drawing/2014/main" id="{94598482-16F9-4BD3-9453-448D26115138}"/>
              </a:ext>
            </a:extLst>
          </p:cNvPr>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4820" name="Slide Number Placeholder 3">
            <a:extLst>
              <a:ext uri="{FF2B5EF4-FFF2-40B4-BE49-F238E27FC236}">
                <a16:creationId xmlns="" xmlns:a16="http://schemas.microsoft.com/office/drawing/2014/main" id="{2EFFF04D-9C21-47D6-937B-9E9E4A9A9277}"/>
              </a:ext>
            </a:extLst>
          </p:cNvPr>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CD59F6E-C319-4872-A64C-5872941960BB}"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 xmlns:a16="http://schemas.microsoft.com/office/drawing/2014/main" id="{5E91D980-0FBE-48D0-9189-714F88FD598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4819" name="Notes Placeholder 2">
            <a:extLst>
              <a:ext uri="{FF2B5EF4-FFF2-40B4-BE49-F238E27FC236}">
                <a16:creationId xmlns="" xmlns:a16="http://schemas.microsoft.com/office/drawing/2014/main" id="{94598482-16F9-4BD3-9453-448D26115138}"/>
              </a:ext>
            </a:extLst>
          </p:cNvPr>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4820" name="Slide Number Placeholder 3">
            <a:extLst>
              <a:ext uri="{FF2B5EF4-FFF2-40B4-BE49-F238E27FC236}">
                <a16:creationId xmlns="" xmlns:a16="http://schemas.microsoft.com/office/drawing/2014/main" id="{2EFFF04D-9C21-47D6-937B-9E9E4A9A9277}"/>
              </a:ext>
            </a:extLst>
          </p:cNvPr>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CD59F6E-C319-4872-A64C-5872941960BB}"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 xmlns:p14="http://schemas.microsoft.com/office/powerpoint/2010/main" val="7761875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a:extLst>
              <a:ext uri="{FF2B5EF4-FFF2-40B4-BE49-F238E27FC236}">
                <a16:creationId xmlns="" xmlns:a16="http://schemas.microsoft.com/office/drawing/2014/main" id="{E3CA4FED-49AC-40D0-8C18-B4224C7364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3011" name="Notes Placeholder 2">
            <a:extLst>
              <a:ext uri="{FF2B5EF4-FFF2-40B4-BE49-F238E27FC236}">
                <a16:creationId xmlns="" xmlns:a16="http://schemas.microsoft.com/office/drawing/2014/main" id="{B834C44F-7DC8-4B42-A878-2642B30C3244}"/>
              </a:ext>
            </a:extLst>
          </p:cNvPr>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3012" name="Slide Number Placeholder 3">
            <a:extLst>
              <a:ext uri="{FF2B5EF4-FFF2-40B4-BE49-F238E27FC236}">
                <a16:creationId xmlns="" xmlns:a16="http://schemas.microsoft.com/office/drawing/2014/main" id="{20B36D8D-90DB-458A-AEC9-7AA3A7A2FF6C}"/>
              </a:ext>
            </a:extLst>
          </p:cNvPr>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D43FEE9E-27FF-4153-8A63-67E2A65D90D8}"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20</a:t>
            </a:fld>
            <a:endParaRPr lang="en-US"/>
          </a:p>
        </p:txBody>
      </p:sp>
    </p:spTree>
    <p:extLst>
      <p:ext uri="{BB962C8B-B14F-4D97-AF65-F5344CB8AC3E}">
        <p14:creationId xmlns="" xmlns:p14="http://schemas.microsoft.com/office/powerpoint/2010/main" val="1186197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635F52E-BA8C-4FAB-BCFA-C67A14D9CE2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 xmlns:p14="http://schemas.microsoft.com/office/powerpoint/2010/main" val="42847350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36</a:t>
            </a:fld>
            <a:endParaRPr lang="en-US"/>
          </a:p>
        </p:txBody>
      </p:sp>
    </p:spTree>
    <p:extLst>
      <p:ext uri="{BB962C8B-B14F-4D97-AF65-F5344CB8AC3E}">
        <p14:creationId xmlns="" xmlns:p14="http://schemas.microsoft.com/office/powerpoint/2010/main" val="23016226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37</a:t>
            </a:fld>
            <a:endParaRPr lang="en-US"/>
          </a:p>
        </p:txBody>
      </p:sp>
    </p:spTree>
    <p:extLst>
      <p:ext uri="{BB962C8B-B14F-4D97-AF65-F5344CB8AC3E}">
        <p14:creationId xmlns="" xmlns:p14="http://schemas.microsoft.com/office/powerpoint/2010/main" val="2057381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38</a:t>
            </a:fld>
            <a:endParaRPr lang="en-US"/>
          </a:p>
        </p:txBody>
      </p:sp>
    </p:spTree>
    <p:extLst>
      <p:ext uri="{BB962C8B-B14F-4D97-AF65-F5344CB8AC3E}">
        <p14:creationId xmlns="" xmlns:p14="http://schemas.microsoft.com/office/powerpoint/2010/main" val="22517973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39</a:t>
            </a:fld>
            <a:endParaRPr lang="en-US"/>
          </a:p>
        </p:txBody>
      </p:sp>
    </p:spTree>
    <p:extLst>
      <p:ext uri="{BB962C8B-B14F-4D97-AF65-F5344CB8AC3E}">
        <p14:creationId xmlns="" xmlns:p14="http://schemas.microsoft.com/office/powerpoint/2010/main" val="6616850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40</a:t>
            </a:fld>
            <a:endParaRPr lang="en-US"/>
          </a:p>
        </p:txBody>
      </p:sp>
    </p:spTree>
    <p:extLst>
      <p:ext uri="{BB962C8B-B14F-4D97-AF65-F5344CB8AC3E}">
        <p14:creationId xmlns="" xmlns:p14="http://schemas.microsoft.com/office/powerpoint/2010/main" val="2577462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a:extLst>
              <a:ext uri="{FF2B5EF4-FFF2-40B4-BE49-F238E27FC236}">
                <a16:creationId xmlns="" xmlns:a16="http://schemas.microsoft.com/office/drawing/2014/main" id="{363056C6-5241-429C-B17C-3A861E46AFF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1267" name="Notes Placeholder 2">
            <a:extLst>
              <a:ext uri="{FF2B5EF4-FFF2-40B4-BE49-F238E27FC236}">
                <a16:creationId xmlns="" xmlns:a16="http://schemas.microsoft.com/office/drawing/2014/main" id="{E1A25A28-7B68-42F8-8C8D-AAC1BA1C7CB3}"/>
              </a:ext>
            </a:extLst>
          </p:cNvPr>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1268" name="Slide Number Placeholder 3">
            <a:extLst>
              <a:ext uri="{FF2B5EF4-FFF2-40B4-BE49-F238E27FC236}">
                <a16:creationId xmlns="" xmlns:a16="http://schemas.microsoft.com/office/drawing/2014/main" id="{E491A403-938A-4132-BDF8-70A9BB26C111}"/>
              </a:ext>
            </a:extLst>
          </p:cNvPr>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20B62FA-BD48-4D5C-8049-93694171353C}" type="slidenum">
              <a:rPr kumimoji="0" lang="en-US" altLang="zh-TW" sz="1200" b="0" i="0" u="none" strike="noStrike" kern="1200" cap="none" spc="0" normalizeH="0" baseline="0" noProof="0" smtClean="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zh-TW"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46085" name="Date Placeholder 4">
            <a:extLst>
              <a:ext uri="{FF2B5EF4-FFF2-40B4-BE49-F238E27FC236}">
                <a16:creationId xmlns="" xmlns:a16="http://schemas.microsoft.com/office/drawing/2014/main" id="{E231D3F7-F7C5-4A96-87A0-2118125E0D17}"/>
              </a:ext>
            </a:extLst>
          </p:cNvPr>
          <p:cNvSpPr>
            <a:spLocks noGrp="1"/>
          </p:cNvSpPr>
          <p:nvPr>
            <p:ph type="dt" sz="quarter"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64ED517-7748-46F1-B6FA-B442CAB38FEA}" type="datetime3">
              <a:rPr kumimoji="0" lang="en-US" altLang="zh-TW" sz="12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6 April 2023</a:t>
            </a:fld>
            <a:endParaRPr kumimoji="0" lang="en-US" altLang="zh-TW" sz="12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50</a:t>
            </a:fld>
            <a:endParaRPr lang="en-US"/>
          </a:p>
        </p:txBody>
      </p:sp>
    </p:spTree>
    <p:extLst>
      <p:ext uri="{BB962C8B-B14F-4D97-AF65-F5344CB8AC3E}">
        <p14:creationId xmlns="" xmlns:p14="http://schemas.microsoft.com/office/powerpoint/2010/main" val="37186579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51</a:t>
            </a:fld>
            <a:endParaRPr lang="en-US"/>
          </a:p>
        </p:txBody>
      </p:sp>
    </p:spTree>
    <p:extLst>
      <p:ext uri="{BB962C8B-B14F-4D97-AF65-F5344CB8AC3E}">
        <p14:creationId xmlns="" xmlns:p14="http://schemas.microsoft.com/office/powerpoint/2010/main" val="12115660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52</a:t>
            </a:fld>
            <a:endParaRPr lang="en-US"/>
          </a:p>
        </p:txBody>
      </p:sp>
    </p:spTree>
    <p:extLst>
      <p:ext uri="{BB962C8B-B14F-4D97-AF65-F5344CB8AC3E}">
        <p14:creationId xmlns="" xmlns:p14="http://schemas.microsoft.com/office/powerpoint/2010/main" val="22699259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53</a:t>
            </a:fld>
            <a:endParaRPr lang="en-US"/>
          </a:p>
        </p:txBody>
      </p:sp>
    </p:spTree>
    <p:extLst>
      <p:ext uri="{BB962C8B-B14F-4D97-AF65-F5344CB8AC3E}">
        <p14:creationId xmlns="" xmlns:p14="http://schemas.microsoft.com/office/powerpoint/2010/main" val="33185610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54</a:t>
            </a:fld>
            <a:endParaRPr lang="en-US"/>
          </a:p>
        </p:txBody>
      </p:sp>
    </p:spTree>
    <p:extLst>
      <p:ext uri="{BB962C8B-B14F-4D97-AF65-F5344CB8AC3E}">
        <p14:creationId xmlns="" xmlns:p14="http://schemas.microsoft.com/office/powerpoint/2010/main" val="3467353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55</a:t>
            </a:fld>
            <a:endParaRPr lang="en-US"/>
          </a:p>
        </p:txBody>
      </p:sp>
    </p:spTree>
    <p:extLst>
      <p:ext uri="{BB962C8B-B14F-4D97-AF65-F5344CB8AC3E}">
        <p14:creationId xmlns="" xmlns:p14="http://schemas.microsoft.com/office/powerpoint/2010/main" val="18232700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56</a:t>
            </a:fld>
            <a:endParaRPr lang="en-US"/>
          </a:p>
        </p:txBody>
      </p:sp>
    </p:spTree>
    <p:extLst>
      <p:ext uri="{BB962C8B-B14F-4D97-AF65-F5344CB8AC3E}">
        <p14:creationId xmlns="" xmlns:p14="http://schemas.microsoft.com/office/powerpoint/2010/main" val="38985393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57</a:t>
            </a:fld>
            <a:endParaRPr lang="en-US"/>
          </a:p>
        </p:txBody>
      </p:sp>
    </p:spTree>
    <p:extLst>
      <p:ext uri="{BB962C8B-B14F-4D97-AF65-F5344CB8AC3E}">
        <p14:creationId xmlns="" xmlns:p14="http://schemas.microsoft.com/office/powerpoint/2010/main" val="33897614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58</a:t>
            </a:fld>
            <a:endParaRPr lang="en-US"/>
          </a:p>
        </p:txBody>
      </p:sp>
    </p:spTree>
    <p:extLst>
      <p:ext uri="{BB962C8B-B14F-4D97-AF65-F5344CB8AC3E}">
        <p14:creationId xmlns="" xmlns:p14="http://schemas.microsoft.com/office/powerpoint/2010/main" val="30352247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59</a:t>
            </a:fld>
            <a:endParaRPr lang="en-US"/>
          </a:p>
        </p:txBody>
      </p:sp>
    </p:spTree>
    <p:extLst>
      <p:ext uri="{BB962C8B-B14F-4D97-AF65-F5344CB8AC3E}">
        <p14:creationId xmlns="" xmlns:p14="http://schemas.microsoft.com/office/powerpoint/2010/main" val="3390172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a:extLst>
              <a:ext uri="{FF2B5EF4-FFF2-40B4-BE49-F238E27FC236}">
                <a16:creationId xmlns="" xmlns:a16="http://schemas.microsoft.com/office/drawing/2014/main" id="{3A89B061-FDA6-47BD-9BC4-F4A3387E4FE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5363" name="Notes Placeholder 2">
            <a:extLst>
              <a:ext uri="{FF2B5EF4-FFF2-40B4-BE49-F238E27FC236}">
                <a16:creationId xmlns="" xmlns:a16="http://schemas.microsoft.com/office/drawing/2014/main" id="{1C8D2AA0-DA8C-4E8B-9C9C-C74394734FF4}"/>
              </a:ext>
            </a:extLst>
          </p:cNvPr>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5364" name="Slide Number Placeholder 3">
            <a:extLst>
              <a:ext uri="{FF2B5EF4-FFF2-40B4-BE49-F238E27FC236}">
                <a16:creationId xmlns="" xmlns:a16="http://schemas.microsoft.com/office/drawing/2014/main" id="{210575B1-D226-475A-8298-9813A61520FD}"/>
              </a:ext>
            </a:extLst>
          </p:cNvPr>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883D00D-9A77-40CE-8B1A-0AE75226FDCC}"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
        <p:nvSpPr>
          <p:cNvPr id="5" name="Footer Placeholder 4">
            <a:extLst>
              <a:ext uri="{FF2B5EF4-FFF2-40B4-BE49-F238E27FC236}">
                <a16:creationId xmlns="" xmlns:a16="http://schemas.microsoft.com/office/drawing/2014/main" id="{2C168F8D-57C4-4B64-BEDB-3648654BA097}"/>
              </a:ext>
            </a:extLst>
          </p:cNvPr>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Date Placeholder 5">
            <a:extLst>
              <a:ext uri="{FF2B5EF4-FFF2-40B4-BE49-F238E27FC236}">
                <a16:creationId xmlns="" xmlns:a16="http://schemas.microsoft.com/office/drawing/2014/main" id="{28BC6A58-AED4-4450-A823-7DD4D92F2E5E}"/>
              </a:ext>
            </a:extLst>
          </p:cNvPr>
          <p:cNvSpPr>
            <a:spLocks noGrp="1"/>
          </p:cNvSpPr>
          <p:nvPr>
            <p:ph type="dt" sz="quarter"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06B6CDC-46F5-4FB7-A8BC-79A5DEF50F3D}" type="datetime3">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 April 2023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 xmlns:p14="http://schemas.microsoft.com/office/powerpoint/2010/main" val="33753838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60</a:t>
            </a:fld>
            <a:endParaRPr lang="en-US"/>
          </a:p>
        </p:txBody>
      </p:sp>
    </p:spTree>
    <p:extLst>
      <p:ext uri="{BB962C8B-B14F-4D97-AF65-F5344CB8AC3E}">
        <p14:creationId xmlns="" xmlns:p14="http://schemas.microsoft.com/office/powerpoint/2010/main" val="17256819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61</a:t>
            </a:fld>
            <a:endParaRPr lang="en-US"/>
          </a:p>
        </p:txBody>
      </p:sp>
    </p:spTree>
    <p:extLst>
      <p:ext uri="{BB962C8B-B14F-4D97-AF65-F5344CB8AC3E}">
        <p14:creationId xmlns="" xmlns:p14="http://schemas.microsoft.com/office/powerpoint/2010/main" val="2449535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71</a:t>
            </a:fld>
            <a:endParaRPr lang="en-US"/>
          </a:p>
        </p:txBody>
      </p:sp>
    </p:spTree>
    <p:extLst>
      <p:ext uri="{BB962C8B-B14F-4D97-AF65-F5344CB8AC3E}">
        <p14:creationId xmlns="" xmlns:p14="http://schemas.microsoft.com/office/powerpoint/2010/main" val="8126079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72</a:t>
            </a:fld>
            <a:endParaRPr lang="en-US"/>
          </a:p>
        </p:txBody>
      </p:sp>
    </p:spTree>
    <p:extLst>
      <p:ext uri="{BB962C8B-B14F-4D97-AF65-F5344CB8AC3E}">
        <p14:creationId xmlns="" xmlns:p14="http://schemas.microsoft.com/office/powerpoint/2010/main" val="28725226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73</a:t>
            </a:fld>
            <a:endParaRPr lang="en-US"/>
          </a:p>
        </p:txBody>
      </p:sp>
    </p:spTree>
    <p:extLst>
      <p:ext uri="{BB962C8B-B14F-4D97-AF65-F5344CB8AC3E}">
        <p14:creationId xmlns="" xmlns:p14="http://schemas.microsoft.com/office/powerpoint/2010/main" val="7941783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74</a:t>
            </a:fld>
            <a:endParaRPr lang="en-US"/>
          </a:p>
        </p:txBody>
      </p:sp>
    </p:spTree>
    <p:extLst>
      <p:ext uri="{BB962C8B-B14F-4D97-AF65-F5344CB8AC3E}">
        <p14:creationId xmlns="" xmlns:p14="http://schemas.microsoft.com/office/powerpoint/2010/main" val="70859762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75</a:t>
            </a:fld>
            <a:endParaRPr lang="en-US"/>
          </a:p>
        </p:txBody>
      </p:sp>
    </p:spTree>
    <p:extLst>
      <p:ext uri="{BB962C8B-B14F-4D97-AF65-F5344CB8AC3E}">
        <p14:creationId xmlns="" xmlns:p14="http://schemas.microsoft.com/office/powerpoint/2010/main" val="32510489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76</a:t>
            </a:fld>
            <a:endParaRPr lang="en-US"/>
          </a:p>
        </p:txBody>
      </p:sp>
    </p:spTree>
    <p:extLst>
      <p:ext uri="{BB962C8B-B14F-4D97-AF65-F5344CB8AC3E}">
        <p14:creationId xmlns="" xmlns:p14="http://schemas.microsoft.com/office/powerpoint/2010/main" val="186589229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77</a:t>
            </a:fld>
            <a:endParaRPr lang="en-US"/>
          </a:p>
        </p:txBody>
      </p:sp>
    </p:spTree>
    <p:extLst>
      <p:ext uri="{BB962C8B-B14F-4D97-AF65-F5344CB8AC3E}">
        <p14:creationId xmlns="" xmlns:p14="http://schemas.microsoft.com/office/powerpoint/2010/main" val="255025619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78</a:t>
            </a:fld>
            <a:endParaRPr lang="en-US"/>
          </a:p>
        </p:txBody>
      </p:sp>
    </p:spTree>
    <p:extLst>
      <p:ext uri="{BB962C8B-B14F-4D97-AF65-F5344CB8AC3E}">
        <p14:creationId xmlns="" xmlns:p14="http://schemas.microsoft.com/office/powerpoint/2010/main" val="8126005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a:extLst>
              <a:ext uri="{FF2B5EF4-FFF2-40B4-BE49-F238E27FC236}">
                <a16:creationId xmlns="" xmlns:a16="http://schemas.microsoft.com/office/drawing/2014/main" id="{09418C8D-AB40-4564-A4E0-B83A9FB4A3F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7411" name="Notes Placeholder 2">
            <a:extLst>
              <a:ext uri="{FF2B5EF4-FFF2-40B4-BE49-F238E27FC236}">
                <a16:creationId xmlns="" xmlns:a16="http://schemas.microsoft.com/office/drawing/2014/main" id="{3854D915-481B-46E6-AC9C-328518E9BD56}"/>
              </a:ext>
            </a:extLst>
          </p:cNvPr>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7412" name="Slide Number Placeholder 3">
            <a:extLst>
              <a:ext uri="{FF2B5EF4-FFF2-40B4-BE49-F238E27FC236}">
                <a16:creationId xmlns="" xmlns:a16="http://schemas.microsoft.com/office/drawing/2014/main" id="{F0814E0E-C645-4D51-8ADE-33D7B51D1EB6}"/>
              </a:ext>
            </a:extLst>
          </p:cNvPr>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94D2E34-FF8C-4A04-AF19-4D776E1E68D1}"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
        <p:nvSpPr>
          <p:cNvPr id="5" name="Footer Placeholder 4">
            <a:extLst>
              <a:ext uri="{FF2B5EF4-FFF2-40B4-BE49-F238E27FC236}">
                <a16:creationId xmlns="" xmlns:a16="http://schemas.microsoft.com/office/drawing/2014/main" id="{103EB0AB-ADCD-4160-9C4E-61A32FC253B5}"/>
              </a:ext>
            </a:extLst>
          </p:cNvPr>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Date Placeholder 5">
            <a:extLst>
              <a:ext uri="{FF2B5EF4-FFF2-40B4-BE49-F238E27FC236}">
                <a16:creationId xmlns="" xmlns:a16="http://schemas.microsoft.com/office/drawing/2014/main" id="{1819FC07-1BD7-4496-9512-25254643902C}"/>
              </a:ext>
            </a:extLst>
          </p:cNvPr>
          <p:cNvSpPr>
            <a:spLocks noGrp="1"/>
          </p:cNvSpPr>
          <p:nvPr>
            <p:ph type="dt" sz="quarter"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A4E592-2BB9-4598-A09A-BD3F142ADD11}" type="datetime3">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 April 2023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 xmlns:p14="http://schemas.microsoft.com/office/powerpoint/2010/main" val="381318260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79</a:t>
            </a:fld>
            <a:endParaRPr lang="en-US"/>
          </a:p>
        </p:txBody>
      </p:sp>
    </p:spTree>
    <p:extLst>
      <p:ext uri="{BB962C8B-B14F-4D97-AF65-F5344CB8AC3E}">
        <p14:creationId xmlns="" xmlns:p14="http://schemas.microsoft.com/office/powerpoint/2010/main" val="172716471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80</a:t>
            </a:fld>
            <a:endParaRPr lang="en-US"/>
          </a:p>
        </p:txBody>
      </p:sp>
    </p:spTree>
    <p:extLst>
      <p:ext uri="{BB962C8B-B14F-4D97-AF65-F5344CB8AC3E}">
        <p14:creationId xmlns="" xmlns:p14="http://schemas.microsoft.com/office/powerpoint/2010/main" val="160486942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81</a:t>
            </a:fld>
            <a:endParaRPr lang="en-US"/>
          </a:p>
        </p:txBody>
      </p:sp>
    </p:spTree>
    <p:extLst>
      <p:ext uri="{BB962C8B-B14F-4D97-AF65-F5344CB8AC3E}">
        <p14:creationId xmlns="" xmlns:p14="http://schemas.microsoft.com/office/powerpoint/2010/main" val="240496823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82</a:t>
            </a:fld>
            <a:endParaRPr lang="en-US"/>
          </a:p>
        </p:txBody>
      </p:sp>
    </p:spTree>
    <p:extLst>
      <p:ext uri="{BB962C8B-B14F-4D97-AF65-F5344CB8AC3E}">
        <p14:creationId xmlns="" xmlns:p14="http://schemas.microsoft.com/office/powerpoint/2010/main" val="270756446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83</a:t>
            </a:fld>
            <a:endParaRPr lang="en-US"/>
          </a:p>
        </p:txBody>
      </p:sp>
    </p:spTree>
    <p:extLst>
      <p:ext uri="{BB962C8B-B14F-4D97-AF65-F5344CB8AC3E}">
        <p14:creationId xmlns="" xmlns:p14="http://schemas.microsoft.com/office/powerpoint/2010/main" val="258350518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84</a:t>
            </a:fld>
            <a:endParaRPr lang="en-US"/>
          </a:p>
        </p:txBody>
      </p:sp>
    </p:spTree>
    <p:extLst>
      <p:ext uri="{BB962C8B-B14F-4D97-AF65-F5344CB8AC3E}">
        <p14:creationId xmlns="" xmlns:p14="http://schemas.microsoft.com/office/powerpoint/2010/main" val="54718995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85</a:t>
            </a:fld>
            <a:endParaRPr lang="en-US"/>
          </a:p>
        </p:txBody>
      </p:sp>
    </p:spTree>
    <p:extLst>
      <p:ext uri="{BB962C8B-B14F-4D97-AF65-F5344CB8AC3E}">
        <p14:creationId xmlns="" xmlns:p14="http://schemas.microsoft.com/office/powerpoint/2010/main" val="247003573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86</a:t>
            </a:fld>
            <a:endParaRPr lang="en-US"/>
          </a:p>
        </p:txBody>
      </p:sp>
    </p:spTree>
    <p:extLst>
      <p:ext uri="{BB962C8B-B14F-4D97-AF65-F5344CB8AC3E}">
        <p14:creationId xmlns="" xmlns:p14="http://schemas.microsoft.com/office/powerpoint/2010/main" val="369415099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87</a:t>
            </a:fld>
            <a:endParaRPr lang="en-US"/>
          </a:p>
        </p:txBody>
      </p:sp>
    </p:spTree>
    <p:extLst>
      <p:ext uri="{BB962C8B-B14F-4D97-AF65-F5344CB8AC3E}">
        <p14:creationId xmlns="" xmlns:p14="http://schemas.microsoft.com/office/powerpoint/2010/main" val="368664975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88</a:t>
            </a:fld>
            <a:endParaRPr lang="en-US"/>
          </a:p>
        </p:txBody>
      </p:sp>
    </p:spTree>
    <p:extLst>
      <p:ext uri="{BB962C8B-B14F-4D97-AF65-F5344CB8AC3E}">
        <p14:creationId xmlns="" xmlns:p14="http://schemas.microsoft.com/office/powerpoint/2010/main" val="31217705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a:extLst>
              <a:ext uri="{FF2B5EF4-FFF2-40B4-BE49-F238E27FC236}">
                <a16:creationId xmlns="" xmlns:a16="http://schemas.microsoft.com/office/drawing/2014/main" id="{09418C8D-AB40-4564-A4E0-B83A9FB4A3F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7411" name="Notes Placeholder 2">
            <a:extLst>
              <a:ext uri="{FF2B5EF4-FFF2-40B4-BE49-F238E27FC236}">
                <a16:creationId xmlns="" xmlns:a16="http://schemas.microsoft.com/office/drawing/2014/main" id="{3854D915-481B-46E6-AC9C-328518E9BD56}"/>
              </a:ext>
            </a:extLst>
          </p:cNvPr>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7412" name="Slide Number Placeholder 3">
            <a:extLst>
              <a:ext uri="{FF2B5EF4-FFF2-40B4-BE49-F238E27FC236}">
                <a16:creationId xmlns="" xmlns:a16="http://schemas.microsoft.com/office/drawing/2014/main" id="{F0814E0E-C645-4D51-8ADE-33D7B51D1EB6}"/>
              </a:ext>
            </a:extLst>
          </p:cNvPr>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94D2E34-FF8C-4A04-AF19-4D776E1E68D1}"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
        <p:nvSpPr>
          <p:cNvPr id="5" name="Footer Placeholder 4">
            <a:extLst>
              <a:ext uri="{FF2B5EF4-FFF2-40B4-BE49-F238E27FC236}">
                <a16:creationId xmlns="" xmlns:a16="http://schemas.microsoft.com/office/drawing/2014/main" id="{103EB0AB-ADCD-4160-9C4E-61A32FC253B5}"/>
              </a:ext>
            </a:extLst>
          </p:cNvPr>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Date Placeholder 5">
            <a:extLst>
              <a:ext uri="{FF2B5EF4-FFF2-40B4-BE49-F238E27FC236}">
                <a16:creationId xmlns="" xmlns:a16="http://schemas.microsoft.com/office/drawing/2014/main" id="{1819FC07-1BD7-4496-9512-25254643902C}"/>
              </a:ext>
            </a:extLst>
          </p:cNvPr>
          <p:cNvSpPr>
            <a:spLocks noGrp="1"/>
          </p:cNvSpPr>
          <p:nvPr>
            <p:ph type="dt" sz="quarter"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A4E592-2BB9-4598-A09A-BD3F142ADD11}" type="datetime3">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 April 2023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 xmlns:p14="http://schemas.microsoft.com/office/powerpoint/2010/main" val="85915219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89</a:t>
            </a:fld>
            <a:endParaRPr lang="en-US"/>
          </a:p>
        </p:txBody>
      </p:sp>
    </p:spTree>
    <p:extLst>
      <p:ext uri="{BB962C8B-B14F-4D97-AF65-F5344CB8AC3E}">
        <p14:creationId xmlns="" xmlns:p14="http://schemas.microsoft.com/office/powerpoint/2010/main" val="312451066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90</a:t>
            </a:fld>
            <a:endParaRPr lang="en-US"/>
          </a:p>
        </p:txBody>
      </p:sp>
    </p:spTree>
    <p:extLst>
      <p:ext uri="{BB962C8B-B14F-4D97-AF65-F5344CB8AC3E}">
        <p14:creationId xmlns="" xmlns:p14="http://schemas.microsoft.com/office/powerpoint/2010/main" val="43611806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91</a:t>
            </a:fld>
            <a:endParaRPr lang="en-US"/>
          </a:p>
        </p:txBody>
      </p:sp>
    </p:spTree>
    <p:extLst>
      <p:ext uri="{BB962C8B-B14F-4D97-AF65-F5344CB8AC3E}">
        <p14:creationId xmlns="" xmlns:p14="http://schemas.microsoft.com/office/powerpoint/2010/main" val="423797605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92</a:t>
            </a:fld>
            <a:endParaRPr lang="en-US"/>
          </a:p>
        </p:txBody>
      </p:sp>
    </p:spTree>
    <p:extLst>
      <p:ext uri="{BB962C8B-B14F-4D97-AF65-F5344CB8AC3E}">
        <p14:creationId xmlns="" xmlns:p14="http://schemas.microsoft.com/office/powerpoint/2010/main" val="270234572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93</a:t>
            </a:fld>
            <a:endParaRPr lang="en-US"/>
          </a:p>
        </p:txBody>
      </p:sp>
    </p:spTree>
    <p:extLst>
      <p:ext uri="{BB962C8B-B14F-4D97-AF65-F5344CB8AC3E}">
        <p14:creationId xmlns="" xmlns:p14="http://schemas.microsoft.com/office/powerpoint/2010/main" val="207959688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94</a:t>
            </a:fld>
            <a:endParaRPr lang="en-US"/>
          </a:p>
        </p:txBody>
      </p:sp>
    </p:spTree>
    <p:extLst>
      <p:ext uri="{BB962C8B-B14F-4D97-AF65-F5344CB8AC3E}">
        <p14:creationId xmlns="" xmlns:p14="http://schemas.microsoft.com/office/powerpoint/2010/main" val="402097359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95</a:t>
            </a:fld>
            <a:endParaRPr lang="en-US"/>
          </a:p>
        </p:txBody>
      </p:sp>
    </p:spTree>
    <p:extLst>
      <p:ext uri="{BB962C8B-B14F-4D97-AF65-F5344CB8AC3E}">
        <p14:creationId xmlns="" xmlns:p14="http://schemas.microsoft.com/office/powerpoint/2010/main" val="428201070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96</a:t>
            </a:fld>
            <a:endParaRPr lang="en-US"/>
          </a:p>
        </p:txBody>
      </p:sp>
    </p:spTree>
    <p:extLst>
      <p:ext uri="{BB962C8B-B14F-4D97-AF65-F5344CB8AC3E}">
        <p14:creationId xmlns="" xmlns:p14="http://schemas.microsoft.com/office/powerpoint/2010/main" val="287919925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97</a:t>
            </a:fld>
            <a:endParaRPr lang="en-US"/>
          </a:p>
        </p:txBody>
      </p:sp>
    </p:spTree>
    <p:extLst>
      <p:ext uri="{BB962C8B-B14F-4D97-AF65-F5344CB8AC3E}">
        <p14:creationId xmlns="" xmlns:p14="http://schemas.microsoft.com/office/powerpoint/2010/main" val="259767809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a:extLst>
              <a:ext uri="{FF2B5EF4-FFF2-40B4-BE49-F238E27FC236}">
                <a16:creationId xmlns="" xmlns:a16="http://schemas.microsoft.com/office/drawing/2014/main" id="{54C79611-52A3-4B0E-A2B1-6B5B3624E9F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29027" name="Notes Placeholder 2">
            <a:extLst>
              <a:ext uri="{FF2B5EF4-FFF2-40B4-BE49-F238E27FC236}">
                <a16:creationId xmlns="" xmlns:a16="http://schemas.microsoft.com/office/drawing/2014/main" id="{C2208902-B7DE-4510-B7CF-134B8CFC269D}"/>
              </a:ext>
            </a:extLst>
          </p:cNvPr>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29028" name="Slide Number Placeholder 3">
            <a:extLst>
              <a:ext uri="{FF2B5EF4-FFF2-40B4-BE49-F238E27FC236}">
                <a16:creationId xmlns="" xmlns:a16="http://schemas.microsoft.com/office/drawing/2014/main" id="{8462A78B-5DED-47DF-8ED5-0072C8549C01}"/>
              </a:ext>
            </a:extLst>
          </p:cNvPr>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2AA4B77-DFFE-41EB-84D0-40C3730977FA}"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110</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a:extLst>
              <a:ext uri="{FF2B5EF4-FFF2-40B4-BE49-F238E27FC236}">
                <a16:creationId xmlns="" xmlns:a16="http://schemas.microsoft.com/office/drawing/2014/main" id="{229D0868-5E21-402F-B963-2B9D2C94DEA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24579" name="Notes Placeholder 2">
            <a:extLst>
              <a:ext uri="{FF2B5EF4-FFF2-40B4-BE49-F238E27FC236}">
                <a16:creationId xmlns="" xmlns:a16="http://schemas.microsoft.com/office/drawing/2014/main" id="{3C636D4D-3E67-4352-AB38-6250475E462D}"/>
              </a:ext>
            </a:extLst>
          </p:cNvPr>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4580" name="Slide Number Placeholder 3">
            <a:extLst>
              <a:ext uri="{FF2B5EF4-FFF2-40B4-BE49-F238E27FC236}">
                <a16:creationId xmlns="" xmlns:a16="http://schemas.microsoft.com/office/drawing/2014/main" id="{54EFCCEA-8623-40DA-9205-53F9C6BC05BF}"/>
              </a:ext>
            </a:extLst>
          </p:cNvPr>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63557DB-1886-422B-9D40-1ED782055B2B}"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 xmlns:a16="http://schemas.microsoft.com/office/drawing/2014/main" id="{5378976C-42B0-4EC3-9B62-62FF4D49CF6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26627" name="Notes Placeholder 2">
            <a:extLst>
              <a:ext uri="{FF2B5EF4-FFF2-40B4-BE49-F238E27FC236}">
                <a16:creationId xmlns="" xmlns:a16="http://schemas.microsoft.com/office/drawing/2014/main" id="{FB85005D-8B09-464D-9985-FE9A309DFB20}"/>
              </a:ext>
            </a:extLst>
          </p:cNvPr>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6628" name="Slide Number Placeholder 3">
            <a:extLst>
              <a:ext uri="{FF2B5EF4-FFF2-40B4-BE49-F238E27FC236}">
                <a16:creationId xmlns="" xmlns:a16="http://schemas.microsoft.com/office/drawing/2014/main" id="{807C3B4B-C270-408A-8F42-BE5F10D6EA66}"/>
              </a:ext>
            </a:extLst>
          </p:cNvPr>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5CF1010-48E5-479B-9F46-8AD8083ED7B2}"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a:extLst>
              <a:ext uri="{FF2B5EF4-FFF2-40B4-BE49-F238E27FC236}">
                <a16:creationId xmlns="" xmlns:a16="http://schemas.microsoft.com/office/drawing/2014/main" id="{0071DF51-9E07-48D5-BD36-3E29912D052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0723" name="Notes Placeholder 2">
            <a:extLst>
              <a:ext uri="{FF2B5EF4-FFF2-40B4-BE49-F238E27FC236}">
                <a16:creationId xmlns="" xmlns:a16="http://schemas.microsoft.com/office/drawing/2014/main" id="{72A34760-16C1-4F3D-BE9D-6CBD3216EEA0}"/>
              </a:ext>
            </a:extLst>
          </p:cNvPr>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0724" name="Slide Number Placeholder 3">
            <a:extLst>
              <a:ext uri="{FF2B5EF4-FFF2-40B4-BE49-F238E27FC236}">
                <a16:creationId xmlns="" xmlns:a16="http://schemas.microsoft.com/office/drawing/2014/main" id="{E6176677-89C5-411B-84C3-D7D087357BB0}"/>
              </a:ext>
            </a:extLst>
          </p:cNvPr>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32AB42A-61F1-4B52-AD49-9504C524623D}"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a:extLst>
              <a:ext uri="{FF2B5EF4-FFF2-40B4-BE49-F238E27FC236}">
                <a16:creationId xmlns="" xmlns:a16="http://schemas.microsoft.com/office/drawing/2014/main" id="{B3D111B5-E73C-431B-ADB6-CACBFC88317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2771" name="Notes Placeholder 2">
            <a:extLst>
              <a:ext uri="{FF2B5EF4-FFF2-40B4-BE49-F238E27FC236}">
                <a16:creationId xmlns="" xmlns:a16="http://schemas.microsoft.com/office/drawing/2014/main" id="{EF4F3039-67E2-4094-899D-E3AF70945A71}"/>
              </a:ext>
            </a:extLst>
          </p:cNvPr>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2772" name="Slide Number Placeholder 3">
            <a:extLst>
              <a:ext uri="{FF2B5EF4-FFF2-40B4-BE49-F238E27FC236}">
                <a16:creationId xmlns="" xmlns:a16="http://schemas.microsoft.com/office/drawing/2014/main" id="{B7162767-7B58-4D6A-8858-5976D4E632CE}"/>
              </a:ext>
            </a:extLst>
          </p:cNvPr>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0087D40-5396-4385-8D52-80A188FE403C}"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DA3465A-4B18-47E3-97D9-41E0CD97093E}" type="datetime1">
              <a:rPr lang="en-US" smtClean="0"/>
              <a:pPr/>
              <a:t>4/6/2023</a:t>
            </a:fld>
            <a:endParaRPr lang="en-US"/>
          </a:p>
        </p:txBody>
      </p:sp>
      <p:sp>
        <p:nvSpPr>
          <p:cNvPr id="5" name="Footer Placeholder 4"/>
          <p:cNvSpPr>
            <a:spLocks noGrp="1"/>
          </p:cNvSpPr>
          <p:nvPr>
            <p:ph type="ftr" sz="quarter" idx="11"/>
          </p:nvPr>
        </p:nvSpPr>
        <p:spPr/>
        <p:txBody>
          <a:bodyPr/>
          <a:lstStyle/>
          <a:p>
            <a:r>
              <a:rPr lang="en-US" smtClean="0"/>
              <a:t>Mr. Arun Bhati            ESSENCE OF INDIAN TRADITIONAL  (ANC-602)              SEM - 6</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CF51488-43EC-4776-9240-E9094BEE4C33}" type="datetime1">
              <a:rPr lang="en-US" smtClean="0"/>
              <a:pPr/>
              <a:t>4/6/2023</a:t>
            </a:fld>
            <a:endParaRPr lang="en-US"/>
          </a:p>
        </p:txBody>
      </p:sp>
      <p:sp>
        <p:nvSpPr>
          <p:cNvPr id="5" name="Footer Placeholder 4"/>
          <p:cNvSpPr>
            <a:spLocks noGrp="1"/>
          </p:cNvSpPr>
          <p:nvPr>
            <p:ph type="ftr" sz="quarter" idx="11"/>
          </p:nvPr>
        </p:nvSpPr>
        <p:spPr/>
        <p:txBody>
          <a:bodyPr/>
          <a:lstStyle/>
          <a:p>
            <a:r>
              <a:rPr lang="en-US" smtClean="0"/>
              <a:t>Mr. Arun Bhati            ESSENCE OF INDIAN TRADITIONAL  (ANC-602)              SEM - 6</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3B63B6-9810-4BB5-A494-11D3C7217D48}" type="datetime1">
              <a:rPr lang="en-US" smtClean="0"/>
              <a:pPr/>
              <a:t>4/6/2023</a:t>
            </a:fld>
            <a:endParaRPr lang="en-US"/>
          </a:p>
        </p:txBody>
      </p:sp>
      <p:sp>
        <p:nvSpPr>
          <p:cNvPr id="5" name="Footer Placeholder 4"/>
          <p:cNvSpPr>
            <a:spLocks noGrp="1"/>
          </p:cNvSpPr>
          <p:nvPr>
            <p:ph type="ftr" sz="quarter" idx="11"/>
          </p:nvPr>
        </p:nvSpPr>
        <p:spPr/>
        <p:txBody>
          <a:bodyPr/>
          <a:lstStyle/>
          <a:p>
            <a:r>
              <a:rPr lang="en-US" smtClean="0"/>
              <a:t>Mr. Arun Bhati            ESSENCE OF INDIAN TRADITIONAL  (ANC-602)              SEM - 6</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 xmlns:a16="http://schemas.microsoft.com/office/drawing/2014/main" id="{21820F4C-67F1-45DF-AD16-402C24CFD1A5}"/>
              </a:ext>
            </a:extLst>
          </p:cNvPr>
          <p:cNvSpPr>
            <a:spLocks noGrp="1"/>
          </p:cNvSpPr>
          <p:nvPr>
            <p:ph type="dt" sz="half" idx="10"/>
          </p:nvPr>
        </p:nvSpPr>
        <p:spPr/>
        <p:txBody>
          <a:bodyPr/>
          <a:lstStyle>
            <a:lvl1pPr>
              <a:defRPr/>
            </a:lvl1pPr>
          </a:lstStyle>
          <a:p>
            <a:pPr>
              <a:defRPr/>
            </a:pPr>
            <a:fld id="{199B30C2-1DE1-45E2-9ACE-4EAFD8A5E334}" type="datetime1">
              <a:rPr lang="en-US" smtClean="0"/>
              <a:pPr>
                <a:defRPr/>
              </a:pPr>
              <a:t>4/6/2023</a:t>
            </a:fld>
            <a:endParaRPr lang="en-US"/>
          </a:p>
        </p:txBody>
      </p:sp>
      <p:sp>
        <p:nvSpPr>
          <p:cNvPr id="5" name="Footer Placeholder 4">
            <a:extLst>
              <a:ext uri="{FF2B5EF4-FFF2-40B4-BE49-F238E27FC236}">
                <a16:creationId xmlns="" xmlns:a16="http://schemas.microsoft.com/office/drawing/2014/main" id="{99367A20-576C-4643-B768-87CE49D6A433}"/>
              </a:ext>
            </a:extLst>
          </p:cNvPr>
          <p:cNvSpPr>
            <a:spLocks noGrp="1"/>
          </p:cNvSpPr>
          <p:nvPr>
            <p:ph type="ftr" sz="quarter" idx="11"/>
          </p:nvPr>
        </p:nvSpPr>
        <p:spPr/>
        <p:txBody>
          <a:bodyPr/>
          <a:lstStyle>
            <a:lvl1pPr>
              <a:defRPr/>
            </a:lvl1pPr>
          </a:lstStyle>
          <a:p>
            <a:pPr>
              <a:defRPr/>
            </a:pPr>
            <a:r>
              <a:rPr lang="en-US" smtClean="0"/>
              <a:t>Mr. Arun Bhati            ESSENCE OF INDIAN TRADITIONAL  (ANC-602)              SEM - 6</a:t>
            </a:r>
            <a:endParaRPr lang="en-US"/>
          </a:p>
        </p:txBody>
      </p:sp>
      <p:sp>
        <p:nvSpPr>
          <p:cNvPr id="6" name="Slide Number Placeholder 5">
            <a:extLst>
              <a:ext uri="{FF2B5EF4-FFF2-40B4-BE49-F238E27FC236}">
                <a16:creationId xmlns="" xmlns:a16="http://schemas.microsoft.com/office/drawing/2014/main" id="{CB362E5F-3D50-4697-9AB9-99A3D8A0DE6D}"/>
              </a:ext>
            </a:extLst>
          </p:cNvPr>
          <p:cNvSpPr>
            <a:spLocks noGrp="1"/>
          </p:cNvSpPr>
          <p:nvPr>
            <p:ph type="sldNum" sz="quarter" idx="12"/>
          </p:nvPr>
        </p:nvSpPr>
        <p:spPr/>
        <p:txBody>
          <a:bodyPr/>
          <a:lstStyle>
            <a:lvl1pPr>
              <a:defRPr/>
            </a:lvl1pPr>
          </a:lstStyle>
          <a:p>
            <a:pPr>
              <a:defRPr/>
            </a:pPr>
            <a:fld id="{911A7AC1-CF5B-4EBF-953A-92151C8B7CD8}" type="slidenum">
              <a:rPr lang="en-US" altLang="en-US"/>
              <a:pPr>
                <a:defRPr/>
              </a:pPr>
              <a:t>‹#›</a:t>
            </a:fld>
            <a:endParaRPr lang="en-US" altLang="en-US"/>
          </a:p>
        </p:txBody>
      </p:sp>
    </p:spTree>
    <p:extLst>
      <p:ext uri="{BB962C8B-B14F-4D97-AF65-F5344CB8AC3E}">
        <p14:creationId xmlns="" xmlns:p14="http://schemas.microsoft.com/office/powerpoint/2010/main" val="12915603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6078CE46-2F13-443A-9273-2E1ECB51C0C8}"/>
              </a:ext>
            </a:extLst>
          </p:cNvPr>
          <p:cNvSpPr>
            <a:spLocks noGrp="1"/>
          </p:cNvSpPr>
          <p:nvPr>
            <p:ph type="dt" sz="half" idx="10"/>
          </p:nvPr>
        </p:nvSpPr>
        <p:spPr/>
        <p:txBody>
          <a:bodyPr/>
          <a:lstStyle>
            <a:lvl1pPr>
              <a:defRPr/>
            </a:lvl1pPr>
          </a:lstStyle>
          <a:p>
            <a:pPr>
              <a:defRPr/>
            </a:pPr>
            <a:fld id="{F24CEAD1-A04E-4B5C-9A96-22E272116776}" type="datetime1">
              <a:rPr lang="en-US" smtClean="0"/>
              <a:pPr>
                <a:defRPr/>
              </a:pPr>
              <a:t>4/6/2023</a:t>
            </a:fld>
            <a:endParaRPr lang="en-US"/>
          </a:p>
        </p:txBody>
      </p:sp>
      <p:sp>
        <p:nvSpPr>
          <p:cNvPr id="5" name="Footer Placeholder 4">
            <a:extLst>
              <a:ext uri="{FF2B5EF4-FFF2-40B4-BE49-F238E27FC236}">
                <a16:creationId xmlns="" xmlns:a16="http://schemas.microsoft.com/office/drawing/2014/main" id="{4B17FDB5-C59B-4A9D-855D-B10025A42D8A}"/>
              </a:ext>
            </a:extLst>
          </p:cNvPr>
          <p:cNvSpPr>
            <a:spLocks noGrp="1"/>
          </p:cNvSpPr>
          <p:nvPr>
            <p:ph type="ftr" sz="quarter" idx="11"/>
          </p:nvPr>
        </p:nvSpPr>
        <p:spPr/>
        <p:txBody>
          <a:bodyPr/>
          <a:lstStyle>
            <a:lvl1pPr>
              <a:defRPr/>
            </a:lvl1pPr>
          </a:lstStyle>
          <a:p>
            <a:pPr>
              <a:defRPr/>
            </a:pPr>
            <a:r>
              <a:rPr lang="en-US" smtClean="0"/>
              <a:t>Mr. Arun Bhati            ESSENCE OF INDIAN TRADITIONAL  (ANC-602)              SEM - 6</a:t>
            </a:r>
            <a:endParaRPr lang="en-US"/>
          </a:p>
        </p:txBody>
      </p:sp>
      <p:sp>
        <p:nvSpPr>
          <p:cNvPr id="6" name="Slide Number Placeholder 5">
            <a:extLst>
              <a:ext uri="{FF2B5EF4-FFF2-40B4-BE49-F238E27FC236}">
                <a16:creationId xmlns="" xmlns:a16="http://schemas.microsoft.com/office/drawing/2014/main" id="{F8CA6EEB-86B6-41A5-92BA-44BD96A42713}"/>
              </a:ext>
            </a:extLst>
          </p:cNvPr>
          <p:cNvSpPr>
            <a:spLocks noGrp="1"/>
          </p:cNvSpPr>
          <p:nvPr>
            <p:ph type="sldNum" sz="quarter" idx="12"/>
          </p:nvPr>
        </p:nvSpPr>
        <p:spPr/>
        <p:txBody>
          <a:bodyPr/>
          <a:lstStyle>
            <a:lvl1pPr>
              <a:defRPr/>
            </a:lvl1pPr>
          </a:lstStyle>
          <a:p>
            <a:pPr>
              <a:defRPr/>
            </a:pPr>
            <a:fld id="{05197976-8316-4117-A0E7-3241EDD864EA}" type="slidenum">
              <a:rPr lang="en-US" altLang="en-US"/>
              <a:pPr>
                <a:defRPr/>
              </a:pPr>
              <a:t>‹#›</a:t>
            </a:fld>
            <a:endParaRPr lang="en-US" altLang="en-US"/>
          </a:p>
        </p:txBody>
      </p:sp>
    </p:spTree>
    <p:extLst>
      <p:ext uri="{BB962C8B-B14F-4D97-AF65-F5344CB8AC3E}">
        <p14:creationId xmlns="" xmlns:p14="http://schemas.microsoft.com/office/powerpoint/2010/main" val="9243067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FD985A6B-4E81-4E7D-B3AD-2E3CE22434E7}"/>
              </a:ext>
            </a:extLst>
          </p:cNvPr>
          <p:cNvSpPr>
            <a:spLocks noGrp="1"/>
          </p:cNvSpPr>
          <p:nvPr>
            <p:ph type="dt" sz="half" idx="10"/>
          </p:nvPr>
        </p:nvSpPr>
        <p:spPr/>
        <p:txBody>
          <a:bodyPr/>
          <a:lstStyle>
            <a:lvl1pPr>
              <a:defRPr/>
            </a:lvl1pPr>
          </a:lstStyle>
          <a:p>
            <a:pPr>
              <a:defRPr/>
            </a:pPr>
            <a:fld id="{53AEA3BA-BC0C-4468-9B91-60DBCA84E573}" type="datetime1">
              <a:rPr lang="en-US" smtClean="0"/>
              <a:pPr>
                <a:defRPr/>
              </a:pPr>
              <a:t>4/6/2023</a:t>
            </a:fld>
            <a:endParaRPr lang="en-US"/>
          </a:p>
        </p:txBody>
      </p:sp>
      <p:sp>
        <p:nvSpPr>
          <p:cNvPr id="5" name="Footer Placeholder 4">
            <a:extLst>
              <a:ext uri="{FF2B5EF4-FFF2-40B4-BE49-F238E27FC236}">
                <a16:creationId xmlns="" xmlns:a16="http://schemas.microsoft.com/office/drawing/2014/main" id="{4CBDF3CA-25C7-44B5-B91A-908FDBC9B6DC}"/>
              </a:ext>
            </a:extLst>
          </p:cNvPr>
          <p:cNvSpPr>
            <a:spLocks noGrp="1"/>
          </p:cNvSpPr>
          <p:nvPr>
            <p:ph type="ftr" sz="quarter" idx="11"/>
          </p:nvPr>
        </p:nvSpPr>
        <p:spPr/>
        <p:txBody>
          <a:bodyPr/>
          <a:lstStyle>
            <a:lvl1pPr>
              <a:defRPr/>
            </a:lvl1pPr>
          </a:lstStyle>
          <a:p>
            <a:pPr>
              <a:defRPr/>
            </a:pPr>
            <a:r>
              <a:rPr lang="en-US" smtClean="0"/>
              <a:t>Mr. Arun Bhati            ESSENCE OF INDIAN TRADITIONAL  (ANC-602)              SEM - 6</a:t>
            </a:r>
            <a:endParaRPr lang="en-US"/>
          </a:p>
        </p:txBody>
      </p:sp>
      <p:sp>
        <p:nvSpPr>
          <p:cNvPr id="6" name="Slide Number Placeholder 5">
            <a:extLst>
              <a:ext uri="{FF2B5EF4-FFF2-40B4-BE49-F238E27FC236}">
                <a16:creationId xmlns="" xmlns:a16="http://schemas.microsoft.com/office/drawing/2014/main" id="{797BF5E2-94DA-459C-852B-BBD435BD82D6}"/>
              </a:ext>
            </a:extLst>
          </p:cNvPr>
          <p:cNvSpPr>
            <a:spLocks noGrp="1"/>
          </p:cNvSpPr>
          <p:nvPr>
            <p:ph type="sldNum" sz="quarter" idx="12"/>
          </p:nvPr>
        </p:nvSpPr>
        <p:spPr/>
        <p:txBody>
          <a:bodyPr/>
          <a:lstStyle>
            <a:lvl1pPr>
              <a:defRPr/>
            </a:lvl1pPr>
          </a:lstStyle>
          <a:p>
            <a:pPr>
              <a:defRPr/>
            </a:pPr>
            <a:fld id="{CD0D35C9-EC6B-44B2-8C18-35C2D06C7313}" type="slidenum">
              <a:rPr lang="en-US" altLang="en-US"/>
              <a:pPr>
                <a:defRPr/>
              </a:pPr>
              <a:t>‹#›</a:t>
            </a:fld>
            <a:endParaRPr lang="en-US" altLang="en-US"/>
          </a:p>
        </p:txBody>
      </p:sp>
    </p:spTree>
    <p:extLst>
      <p:ext uri="{BB962C8B-B14F-4D97-AF65-F5344CB8AC3E}">
        <p14:creationId xmlns="" xmlns:p14="http://schemas.microsoft.com/office/powerpoint/2010/main" val="29114941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 xmlns:a16="http://schemas.microsoft.com/office/drawing/2014/main" id="{D37B8CB9-EAD4-4A42-AFA1-861C544D9234}"/>
              </a:ext>
            </a:extLst>
          </p:cNvPr>
          <p:cNvSpPr>
            <a:spLocks noGrp="1"/>
          </p:cNvSpPr>
          <p:nvPr>
            <p:ph type="dt" sz="half" idx="10"/>
          </p:nvPr>
        </p:nvSpPr>
        <p:spPr/>
        <p:txBody>
          <a:bodyPr/>
          <a:lstStyle>
            <a:lvl1pPr>
              <a:defRPr/>
            </a:lvl1pPr>
          </a:lstStyle>
          <a:p>
            <a:pPr>
              <a:defRPr/>
            </a:pPr>
            <a:fld id="{E5CF7D6D-242A-44E8-AD6F-B2BD9A780FAC}" type="datetime1">
              <a:rPr lang="en-US" smtClean="0"/>
              <a:pPr>
                <a:defRPr/>
              </a:pPr>
              <a:t>4/6/2023</a:t>
            </a:fld>
            <a:endParaRPr lang="en-US"/>
          </a:p>
        </p:txBody>
      </p:sp>
      <p:sp>
        <p:nvSpPr>
          <p:cNvPr id="6" name="Footer Placeholder 4">
            <a:extLst>
              <a:ext uri="{FF2B5EF4-FFF2-40B4-BE49-F238E27FC236}">
                <a16:creationId xmlns="" xmlns:a16="http://schemas.microsoft.com/office/drawing/2014/main" id="{3DB211E8-D118-48CC-A8EB-C79D2746A29D}"/>
              </a:ext>
            </a:extLst>
          </p:cNvPr>
          <p:cNvSpPr>
            <a:spLocks noGrp="1"/>
          </p:cNvSpPr>
          <p:nvPr>
            <p:ph type="ftr" sz="quarter" idx="11"/>
          </p:nvPr>
        </p:nvSpPr>
        <p:spPr/>
        <p:txBody>
          <a:bodyPr/>
          <a:lstStyle>
            <a:lvl1pPr>
              <a:defRPr/>
            </a:lvl1pPr>
          </a:lstStyle>
          <a:p>
            <a:pPr>
              <a:defRPr/>
            </a:pPr>
            <a:r>
              <a:rPr lang="en-US" smtClean="0"/>
              <a:t>Mr. Arun Bhati            ESSENCE OF INDIAN TRADITIONAL  (ANC-602)              SEM - 6</a:t>
            </a:r>
            <a:endParaRPr lang="en-US"/>
          </a:p>
        </p:txBody>
      </p:sp>
      <p:sp>
        <p:nvSpPr>
          <p:cNvPr id="7" name="Slide Number Placeholder 5">
            <a:extLst>
              <a:ext uri="{FF2B5EF4-FFF2-40B4-BE49-F238E27FC236}">
                <a16:creationId xmlns="" xmlns:a16="http://schemas.microsoft.com/office/drawing/2014/main" id="{63C9ACF3-088B-4B41-99EF-6B9328DF223C}"/>
              </a:ext>
            </a:extLst>
          </p:cNvPr>
          <p:cNvSpPr>
            <a:spLocks noGrp="1"/>
          </p:cNvSpPr>
          <p:nvPr>
            <p:ph type="sldNum" sz="quarter" idx="12"/>
          </p:nvPr>
        </p:nvSpPr>
        <p:spPr/>
        <p:txBody>
          <a:bodyPr/>
          <a:lstStyle>
            <a:lvl1pPr>
              <a:defRPr/>
            </a:lvl1pPr>
          </a:lstStyle>
          <a:p>
            <a:pPr>
              <a:defRPr/>
            </a:pPr>
            <a:fld id="{54E4B58A-EFE1-47B1-8628-F1B5CBC708AF}" type="slidenum">
              <a:rPr lang="en-US" altLang="en-US"/>
              <a:pPr>
                <a:defRPr/>
              </a:pPr>
              <a:t>‹#›</a:t>
            </a:fld>
            <a:endParaRPr lang="en-US" altLang="en-US"/>
          </a:p>
        </p:txBody>
      </p:sp>
    </p:spTree>
    <p:extLst>
      <p:ext uri="{BB962C8B-B14F-4D97-AF65-F5344CB8AC3E}">
        <p14:creationId xmlns="" xmlns:p14="http://schemas.microsoft.com/office/powerpoint/2010/main" val="3073687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 xmlns:a16="http://schemas.microsoft.com/office/drawing/2014/main" id="{1ABAC26D-A6ED-446B-8119-1B8699533492}"/>
              </a:ext>
            </a:extLst>
          </p:cNvPr>
          <p:cNvSpPr>
            <a:spLocks noGrp="1"/>
          </p:cNvSpPr>
          <p:nvPr>
            <p:ph type="dt" sz="half" idx="10"/>
          </p:nvPr>
        </p:nvSpPr>
        <p:spPr/>
        <p:txBody>
          <a:bodyPr/>
          <a:lstStyle>
            <a:lvl1pPr>
              <a:defRPr/>
            </a:lvl1pPr>
          </a:lstStyle>
          <a:p>
            <a:pPr>
              <a:defRPr/>
            </a:pPr>
            <a:fld id="{1757E0BB-6613-4F58-B8D6-240D32DA322B}" type="datetime1">
              <a:rPr lang="en-US" smtClean="0"/>
              <a:pPr>
                <a:defRPr/>
              </a:pPr>
              <a:t>4/6/2023</a:t>
            </a:fld>
            <a:endParaRPr lang="en-US"/>
          </a:p>
        </p:txBody>
      </p:sp>
      <p:sp>
        <p:nvSpPr>
          <p:cNvPr id="8" name="Footer Placeholder 4">
            <a:extLst>
              <a:ext uri="{FF2B5EF4-FFF2-40B4-BE49-F238E27FC236}">
                <a16:creationId xmlns="" xmlns:a16="http://schemas.microsoft.com/office/drawing/2014/main" id="{9CF69347-C8A5-47AA-954F-97D95180773D}"/>
              </a:ext>
            </a:extLst>
          </p:cNvPr>
          <p:cNvSpPr>
            <a:spLocks noGrp="1"/>
          </p:cNvSpPr>
          <p:nvPr>
            <p:ph type="ftr" sz="quarter" idx="11"/>
          </p:nvPr>
        </p:nvSpPr>
        <p:spPr/>
        <p:txBody>
          <a:bodyPr/>
          <a:lstStyle>
            <a:lvl1pPr>
              <a:defRPr/>
            </a:lvl1pPr>
          </a:lstStyle>
          <a:p>
            <a:pPr>
              <a:defRPr/>
            </a:pPr>
            <a:r>
              <a:rPr lang="en-US" smtClean="0"/>
              <a:t>Mr. Arun Bhati            ESSENCE OF INDIAN TRADITIONAL  (ANC-602)              SEM - 6</a:t>
            </a:r>
            <a:endParaRPr lang="en-US"/>
          </a:p>
        </p:txBody>
      </p:sp>
      <p:sp>
        <p:nvSpPr>
          <p:cNvPr id="9" name="Slide Number Placeholder 5">
            <a:extLst>
              <a:ext uri="{FF2B5EF4-FFF2-40B4-BE49-F238E27FC236}">
                <a16:creationId xmlns="" xmlns:a16="http://schemas.microsoft.com/office/drawing/2014/main" id="{7B965AE1-130E-43CC-884B-FA76CCCF43B6}"/>
              </a:ext>
            </a:extLst>
          </p:cNvPr>
          <p:cNvSpPr>
            <a:spLocks noGrp="1"/>
          </p:cNvSpPr>
          <p:nvPr>
            <p:ph type="sldNum" sz="quarter" idx="12"/>
          </p:nvPr>
        </p:nvSpPr>
        <p:spPr/>
        <p:txBody>
          <a:bodyPr/>
          <a:lstStyle>
            <a:lvl1pPr>
              <a:defRPr/>
            </a:lvl1pPr>
          </a:lstStyle>
          <a:p>
            <a:pPr>
              <a:defRPr/>
            </a:pPr>
            <a:fld id="{5DFD6CD8-6400-4BEC-B6FA-F64EB2399A7A}" type="slidenum">
              <a:rPr lang="en-US" altLang="en-US"/>
              <a:pPr>
                <a:defRPr/>
              </a:pPr>
              <a:t>‹#›</a:t>
            </a:fld>
            <a:endParaRPr lang="en-US" altLang="en-US"/>
          </a:p>
        </p:txBody>
      </p:sp>
    </p:spTree>
    <p:extLst>
      <p:ext uri="{BB962C8B-B14F-4D97-AF65-F5344CB8AC3E}">
        <p14:creationId xmlns="" xmlns:p14="http://schemas.microsoft.com/office/powerpoint/2010/main" val="13867214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 xmlns:a16="http://schemas.microsoft.com/office/drawing/2014/main" id="{CD515906-AC86-4CCE-8ED7-97DF9598800A}"/>
              </a:ext>
            </a:extLst>
          </p:cNvPr>
          <p:cNvSpPr>
            <a:spLocks noGrp="1"/>
          </p:cNvSpPr>
          <p:nvPr>
            <p:ph type="dt" sz="half" idx="10"/>
          </p:nvPr>
        </p:nvSpPr>
        <p:spPr/>
        <p:txBody>
          <a:bodyPr/>
          <a:lstStyle>
            <a:lvl1pPr>
              <a:defRPr/>
            </a:lvl1pPr>
          </a:lstStyle>
          <a:p>
            <a:pPr>
              <a:defRPr/>
            </a:pPr>
            <a:fld id="{CFA3B3DF-9E11-43CA-B48E-723056DA6A2B}" type="datetime1">
              <a:rPr lang="en-US" smtClean="0"/>
              <a:pPr>
                <a:defRPr/>
              </a:pPr>
              <a:t>4/6/2023</a:t>
            </a:fld>
            <a:endParaRPr lang="en-US"/>
          </a:p>
        </p:txBody>
      </p:sp>
      <p:sp>
        <p:nvSpPr>
          <p:cNvPr id="4" name="Footer Placeholder 4">
            <a:extLst>
              <a:ext uri="{FF2B5EF4-FFF2-40B4-BE49-F238E27FC236}">
                <a16:creationId xmlns="" xmlns:a16="http://schemas.microsoft.com/office/drawing/2014/main" id="{38DEF39C-50EC-49D8-B9D4-BC7320401223}"/>
              </a:ext>
            </a:extLst>
          </p:cNvPr>
          <p:cNvSpPr>
            <a:spLocks noGrp="1"/>
          </p:cNvSpPr>
          <p:nvPr>
            <p:ph type="ftr" sz="quarter" idx="11"/>
          </p:nvPr>
        </p:nvSpPr>
        <p:spPr/>
        <p:txBody>
          <a:bodyPr/>
          <a:lstStyle>
            <a:lvl1pPr>
              <a:defRPr/>
            </a:lvl1pPr>
          </a:lstStyle>
          <a:p>
            <a:pPr>
              <a:defRPr/>
            </a:pPr>
            <a:r>
              <a:rPr lang="en-US" smtClean="0"/>
              <a:t>Mr. Arun Bhati            ESSENCE OF INDIAN TRADITIONAL  (ANC-602)              SEM - 6</a:t>
            </a:r>
            <a:endParaRPr lang="en-US"/>
          </a:p>
        </p:txBody>
      </p:sp>
      <p:sp>
        <p:nvSpPr>
          <p:cNvPr id="5" name="Slide Number Placeholder 5">
            <a:extLst>
              <a:ext uri="{FF2B5EF4-FFF2-40B4-BE49-F238E27FC236}">
                <a16:creationId xmlns="" xmlns:a16="http://schemas.microsoft.com/office/drawing/2014/main" id="{D21B48B2-20E6-4456-BD10-3F0AA485973B}"/>
              </a:ext>
            </a:extLst>
          </p:cNvPr>
          <p:cNvSpPr>
            <a:spLocks noGrp="1"/>
          </p:cNvSpPr>
          <p:nvPr>
            <p:ph type="sldNum" sz="quarter" idx="12"/>
          </p:nvPr>
        </p:nvSpPr>
        <p:spPr/>
        <p:txBody>
          <a:bodyPr/>
          <a:lstStyle>
            <a:lvl1pPr>
              <a:defRPr/>
            </a:lvl1pPr>
          </a:lstStyle>
          <a:p>
            <a:pPr>
              <a:defRPr/>
            </a:pPr>
            <a:fld id="{7A232A56-DEF2-4837-B5F0-C02385D9AFB6}" type="slidenum">
              <a:rPr lang="en-US" altLang="en-US"/>
              <a:pPr>
                <a:defRPr/>
              </a:pPr>
              <a:t>‹#›</a:t>
            </a:fld>
            <a:endParaRPr lang="en-US" altLang="en-US"/>
          </a:p>
        </p:txBody>
      </p:sp>
    </p:spTree>
    <p:extLst>
      <p:ext uri="{BB962C8B-B14F-4D97-AF65-F5344CB8AC3E}">
        <p14:creationId xmlns="" xmlns:p14="http://schemas.microsoft.com/office/powerpoint/2010/main" val="25700574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 xmlns:a16="http://schemas.microsoft.com/office/drawing/2014/main" id="{AA5DEE1B-7689-4783-8E89-5BEDEAB36C58}"/>
              </a:ext>
            </a:extLst>
          </p:cNvPr>
          <p:cNvSpPr>
            <a:spLocks noGrp="1"/>
          </p:cNvSpPr>
          <p:nvPr>
            <p:ph type="dt" sz="half" idx="10"/>
          </p:nvPr>
        </p:nvSpPr>
        <p:spPr/>
        <p:txBody>
          <a:bodyPr/>
          <a:lstStyle>
            <a:lvl1pPr>
              <a:defRPr/>
            </a:lvl1pPr>
          </a:lstStyle>
          <a:p>
            <a:pPr>
              <a:defRPr/>
            </a:pPr>
            <a:fld id="{0A27C2C2-976B-4B9D-B0EA-CCEE03FBEA3E}" type="datetime1">
              <a:rPr lang="en-US" smtClean="0"/>
              <a:pPr>
                <a:defRPr/>
              </a:pPr>
              <a:t>4/6/2023</a:t>
            </a:fld>
            <a:endParaRPr lang="en-US"/>
          </a:p>
        </p:txBody>
      </p:sp>
      <p:sp>
        <p:nvSpPr>
          <p:cNvPr id="3" name="Footer Placeholder 4">
            <a:extLst>
              <a:ext uri="{FF2B5EF4-FFF2-40B4-BE49-F238E27FC236}">
                <a16:creationId xmlns="" xmlns:a16="http://schemas.microsoft.com/office/drawing/2014/main" id="{9A78B609-2119-418B-950B-7ECBB2F5A4F0}"/>
              </a:ext>
            </a:extLst>
          </p:cNvPr>
          <p:cNvSpPr>
            <a:spLocks noGrp="1"/>
          </p:cNvSpPr>
          <p:nvPr>
            <p:ph type="ftr" sz="quarter" idx="11"/>
          </p:nvPr>
        </p:nvSpPr>
        <p:spPr/>
        <p:txBody>
          <a:bodyPr/>
          <a:lstStyle>
            <a:lvl1pPr>
              <a:defRPr/>
            </a:lvl1pPr>
          </a:lstStyle>
          <a:p>
            <a:pPr>
              <a:defRPr/>
            </a:pPr>
            <a:r>
              <a:rPr lang="en-US" smtClean="0"/>
              <a:t>Mr. Arun Bhati            ESSENCE OF INDIAN TRADITIONAL  (ANC-602)              SEM - 6</a:t>
            </a:r>
            <a:endParaRPr lang="en-US"/>
          </a:p>
        </p:txBody>
      </p:sp>
      <p:sp>
        <p:nvSpPr>
          <p:cNvPr id="4" name="Slide Number Placeholder 5">
            <a:extLst>
              <a:ext uri="{FF2B5EF4-FFF2-40B4-BE49-F238E27FC236}">
                <a16:creationId xmlns="" xmlns:a16="http://schemas.microsoft.com/office/drawing/2014/main" id="{97E7E9EB-0867-4FAD-8C18-F036F7384F97}"/>
              </a:ext>
            </a:extLst>
          </p:cNvPr>
          <p:cNvSpPr>
            <a:spLocks noGrp="1"/>
          </p:cNvSpPr>
          <p:nvPr>
            <p:ph type="sldNum" sz="quarter" idx="12"/>
          </p:nvPr>
        </p:nvSpPr>
        <p:spPr/>
        <p:txBody>
          <a:bodyPr/>
          <a:lstStyle>
            <a:lvl1pPr>
              <a:defRPr/>
            </a:lvl1pPr>
          </a:lstStyle>
          <a:p>
            <a:pPr>
              <a:defRPr/>
            </a:pPr>
            <a:fld id="{FF2336B9-C88F-48EA-8E81-7294E1C98BD6}" type="slidenum">
              <a:rPr lang="en-US" altLang="en-US"/>
              <a:pPr>
                <a:defRPr/>
              </a:pPr>
              <a:t>‹#›</a:t>
            </a:fld>
            <a:endParaRPr lang="en-US" altLang="en-US"/>
          </a:p>
        </p:txBody>
      </p:sp>
    </p:spTree>
    <p:extLst>
      <p:ext uri="{BB962C8B-B14F-4D97-AF65-F5344CB8AC3E}">
        <p14:creationId xmlns="" xmlns:p14="http://schemas.microsoft.com/office/powerpoint/2010/main" val="27673573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 xmlns:a16="http://schemas.microsoft.com/office/drawing/2014/main" id="{44E80416-48FF-440C-B39F-EDA8BB24A7E3}"/>
              </a:ext>
            </a:extLst>
          </p:cNvPr>
          <p:cNvSpPr>
            <a:spLocks noGrp="1"/>
          </p:cNvSpPr>
          <p:nvPr>
            <p:ph type="dt" sz="half" idx="10"/>
          </p:nvPr>
        </p:nvSpPr>
        <p:spPr/>
        <p:txBody>
          <a:bodyPr/>
          <a:lstStyle>
            <a:lvl1pPr>
              <a:defRPr/>
            </a:lvl1pPr>
          </a:lstStyle>
          <a:p>
            <a:pPr>
              <a:defRPr/>
            </a:pPr>
            <a:fld id="{290EF089-4139-4CBF-B13C-FF54F8560A21}" type="datetime1">
              <a:rPr lang="en-US" smtClean="0"/>
              <a:pPr>
                <a:defRPr/>
              </a:pPr>
              <a:t>4/6/2023</a:t>
            </a:fld>
            <a:endParaRPr lang="en-US"/>
          </a:p>
        </p:txBody>
      </p:sp>
      <p:sp>
        <p:nvSpPr>
          <p:cNvPr id="6" name="Footer Placeholder 4">
            <a:extLst>
              <a:ext uri="{FF2B5EF4-FFF2-40B4-BE49-F238E27FC236}">
                <a16:creationId xmlns="" xmlns:a16="http://schemas.microsoft.com/office/drawing/2014/main" id="{15E4857E-A4A8-4C2E-BD6D-8FA9599A09F4}"/>
              </a:ext>
            </a:extLst>
          </p:cNvPr>
          <p:cNvSpPr>
            <a:spLocks noGrp="1"/>
          </p:cNvSpPr>
          <p:nvPr>
            <p:ph type="ftr" sz="quarter" idx="11"/>
          </p:nvPr>
        </p:nvSpPr>
        <p:spPr/>
        <p:txBody>
          <a:bodyPr/>
          <a:lstStyle>
            <a:lvl1pPr>
              <a:defRPr/>
            </a:lvl1pPr>
          </a:lstStyle>
          <a:p>
            <a:pPr>
              <a:defRPr/>
            </a:pPr>
            <a:r>
              <a:rPr lang="en-US" smtClean="0"/>
              <a:t>Mr. Arun Bhati            ESSENCE OF INDIAN TRADITIONAL  (ANC-602)              SEM - 6</a:t>
            </a:r>
            <a:endParaRPr lang="en-US"/>
          </a:p>
        </p:txBody>
      </p:sp>
      <p:sp>
        <p:nvSpPr>
          <p:cNvPr id="7" name="Slide Number Placeholder 5">
            <a:extLst>
              <a:ext uri="{FF2B5EF4-FFF2-40B4-BE49-F238E27FC236}">
                <a16:creationId xmlns="" xmlns:a16="http://schemas.microsoft.com/office/drawing/2014/main" id="{46C4B5EA-624C-4D9F-8E03-8ACD37F87B3C}"/>
              </a:ext>
            </a:extLst>
          </p:cNvPr>
          <p:cNvSpPr>
            <a:spLocks noGrp="1"/>
          </p:cNvSpPr>
          <p:nvPr>
            <p:ph type="sldNum" sz="quarter" idx="12"/>
          </p:nvPr>
        </p:nvSpPr>
        <p:spPr/>
        <p:txBody>
          <a:bodyPr/>
          <a:lstStyle>
            <a:lvl1pPr>
              <a:defRPr/>
            </a:lvl1pPr>
          </a:lstStyle>
          <a:p>
            <a:pPr>
              <a:defRPr/>
            </a:pPr>
            <a:fld id="{46180358-A890-4CDF-9067-22437EE94D96}" type="slidenum">
              <a:rPr lang="en-US" altLang="en-US"/>
              <a:pPr>
                <a:defRPr/>
              </a:pPr>
              <a:t>‹#›</a:t>
            </a:fld>
            <a:endParaRPr lang="en-US" altLang="en-US"/>
          </a:p>
        </p:txBody>
      </p:sp>
    </p:spTree>
    <p:extLst>
      <p:ext uri="{BB962C8B-B14F-4D97-AF65-F5344CB8AC3E}">
        <p14:creationId xmlns="" xmlns:p14="http://schemas.microsoft.com/office/powerpoint/2010/main" val="2015560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B45E3F-AE82-4F73-8C1C-F93A538CB1F0}" type="datetime1">
              <a:rPr lang="en-US" smtClean="0"/>
              <a:pPr/>
              <a:t>4/6/2023</a:t>
            </a:fld>
            <a:endParaRPr lang="en-US"/>
          </a:p>
        </p:txBody>
      </p:sp>
      <p:sp>
        <p:nvSpPr>
          <p:cNvPr id="5" name="Footer Placeholder 4"/>
          <p:cNvSpPr>
            <a:spLocks noGrp="1"/>
          </p:cNvSpPr>
          <p:nvPr>
            <p:ph type="ftr" sz="quarter" idx="11"/>
          </p:nvPr>
        </p:nvSpPr>
        <p:spPr/>
        <p:txBody>
          <a:bodyPr/>
          <a:lstStyle/>
          <a:p>
            <a:r>
              <a:rPr lang="en-US" smtClean="0"/>
              <a:t>Mr. Arun Bhati            ESSENCE OF INDIAN TRADITIONAL  (ANC-602)              SEM - 6</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 xmlns:a16="http://schemas.microsoft.com/office/drawing/2014/main" id="{BA9AFBF6-E6FD-4AF1-AF8E-A09683C41B41}"/>
              </a:ext>
            </a:extLst>
          </p:cNvPr>
          <p:cNvSpPr>
            <a:spLocks noGrp="1"/>
          </p:cNvSpPr>
          <p:nvPr>
            <p:ph type="dt" sz="half" idx="10"/>
          </p:nvPr>
        </p:nvSpPr>
        <p:spPr/>
        <p:txBody>
          <a:bodyPr/>
          <a:lstStyle>
            <a:lvl1pPr>
              <a:defRPr/>
            </a:lvl1pPr>
          </a:lstStyle>
          <a:p>
            <a:pPr>
              <a:defRPr/>
            </a:pPr>
            <a:fld id="{8A50F44E-18F0-4D5C-A7CC-3C0B5DEBD1B1}" type="datetime1">
              <a:rPr lang="en-US" smtClean="0"/>
              <a:pPr>
                <a:defRPr/>
              </a:pPr>
              <a:t>4/6/2023</a:t>
            </a:fld>
            <a:endParaRPr lang="en-US"/>
          </a:p>
        </p:txBody>
      </p:sp>
      <p:sp>
        <p:nvSpPr>
          <p:cNvPr id="6" name="Footer Placeholder 4">
            <a:extLst>
              <a:ext uri="{FF2B5EF4-FFF2-40B4-BE49-F238E27FC236}">
                <a16:creationId xmlns="" xmlns:a16="http://schemas.microsoft.com/office/drawing/2014/main" id="{491E638A-9957-4D8A-8318-8086B1565D02}"/>
              </a:ext>
            </a:extLst>
          </p:cNvPr>
          <p:cNvSpPr>
            <a:spLocks noGrp="1"/>
          </p:cNvSpPr>
          <p:nvPr>
            <p:ph type="ftr" sz="quarter" idx="11"/>
          </p:nvPr>
        </p:nvSpPr>
        <p:spPr/>
        <p:txBody>
          <a:bodyPr/>
          <a:lstStyle>
            <a:lvl1pPr>
              <a:defRPr/>
            </a:lvl1pPr>
          </a:lstStyle>
          <a:p>
            <a:pPr>
              <a:defRPr/>
            </a:pPr>
            <a:r>
              <a:rPr lang="en-US" smtClean="0"/>
              <a:t>Mr. Arun Bhati            ESSENCE OF INDIAN TRADITIONAL  (ANC-602)              SEM - 6</a:t>
            </a:r>
            <a:endParaRPr lang="en-US"/>
          </a:p>
        </p:txBody>
      </p:sp>
      <p:sp>
        <p:nvSpPr>
          <p:cNvPr id="7" name="Slide Number Placeholder 5">
            <a:extLst>
              <a:ext uri="{FF2B5EF4-FFF2-40B4-BE49-F238E27FC236}">
                <a16:creationId xmlns="" xmlns:a16="http://schemas.microsoft.com/office/drawing/2014/main" id="{2F30D159-9B09-442F-B2A5-9DFBA3742249}"/>
              </a:ext>
            </a:extLst>
          </p:cNvPr>
          <p:cNvSpPr>
            <a:spLocks noGrp="1"/>
          </p:cNvSpPr>
          <p:nvPr>
            <p:ph type="sldNum" sz="quarter" idx="12"/>
          </p:nvPr>
        </p:nvSpPr>
        <p:spPr/>
        <p:txBody>
          <a:bodyPr/>
          <a:lstStyle>
            <a:lvl1pPr>
              <a:defRPr/>
            </a:lvl1pPr>
          </a:lstStyle>
          <a:p>
            <a:pPr>
              <a:defRPr/>
            </a:pPr>
            <a:fld id="{2727EF90-B55B-4A9F-BFE6-050D273EEB3A}" type="slidenum">
              <a:rPr lang="en-US" altLang="en-US"/>
              <a:pPr>
                <a:defRPr/>
              </a:pPr>
              <a:t>‹#›</a:t>
            </a:fld>
            <a:endParaRPr lang="en-US" altLang="en-US"/>
          </a:p>
        </p:txBody>
      </p:sp>
    </p:spTree>
    <p:extLst>
      <p:ext uri="{BB962C8B-B14F-4D97-AF65-F5344CB8AC3E}">
        <p14:creationId xmlns="" xmlns:p14="http://schemas.microsoft.com/office/powerpoint/2010/main" val="34507855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43F532ED-6B13-4329-B690-D9EC1BD26451}"/>
              </a:ext>
            </a:extLst>
          </p:cNvPr>
          <p:cNvSpPr>
            <a:spLocks noGrp="1"/>
          </p:cNvSpPr>
          <p:nvPr>
            <p:ph type="dt" sz="half" idx="10"/>
          </p:nvPr>
        </p:nvSpPr>
        <p:spPr/>
        <p:txBody>
          <a:bodyPr/>
          <a:lstStyle>
            <a:lvl1pPr>
              <a:defRPr/>
            </a:lvl1pPr>
          </a:lstStyle>
          <a:p>
            <a:pPr>
              <a:defRPr/>
            </a:pPr>
            <a:fld id="{229EBB7A-0C60-47A2-964A-8D1F1437AC64}" type="datetime1">
              <a:rPr lang="en-US" smtClean="0"/>
              <a:pPr>
                <a:defRPr/>
              </a:pPr>
              <a:t>4/6/2023</a:t>
            </a:fld>
            <a:endParaRPr lang="en-US"/>
          </a:p>
        </p:txBody>
      </p:sp>
      <p:sp>
        <p:nvSpPr>
          <p:cNvPr id="5" name="Footer Placeholder 4">
            <a:extLst>
              <a:ext uri="{FF2B5EF4-FFF2-40B4-BE49-F238E27FC236}">
                <a16:creationId xmlns="" xmlns:a16="http://schemas.microsoft.com/office/drawing/2014/main" id="{685AF675-E5B9-42E8-A213-588EFB698159}"/>
              </a:ext>
            </a:extLst>
          </p:cNvPr>
          <p:cNvSpPr>
            <a:spLocks noGrp="1"/>
          </p:cNvSpPr>
          <p:nvPr>
            <p:ph type="ftr" sz="quarter" idx="11"/>
          </p:nvPr>
        </p:nvSpPr>
        <p:spPr/>
        <p:txBody>
          <a:bodyPr/>
          <a:lstStyle>
            <a:lvl1pPr>
              <a:defRPr/>
            </a:lvl1pPr>
          </a:lstStyle>
          <a:p>
            <a:pPr>
              <a:defRPr/>
            </a:pPr>
            <a:r>
              <a:rPr lang="en-US" smtClean="0"/>
              <a:t>Mr. Arun Bhati            ESSENCE OF INDIAN TRADITIONAL  (ANC-602)              SEM - 6</a:t>
            </a:r>
            <a:endParaRPr lang="en-US"/>
          </a:p>
        </p:txBody>
      </p:sp>
      <p:sp>
        <p:nvSpPr>
          <p:cNvPr id="6" name="Slide Number Placeholder 5">
            <a:extLst>
              <a:ext uri="{FF2B5EF4-FFF2-40B4-BE49-F238E27FC236}">
                <a16:creationId xmlns="" xmlns:a16="http://schemas.microsoft.com/office/drawing/2014/main" id="{5803CC56-E304-44A0-A780-1E832A724D06}"/>
              </a:ext>
            </a:extLst>
          </p:cNvPr>
          <p:cNvSpPr>
            <a:spLocks noGrp="1"/>
          </p:cNvSpPr>
          <p:nvPr>
            <p:ph type="sldNum" sz="quarter" idx="12"/>
          </p:nvPr>
        </p:nvSpPr>
        <p:spPr/>
        <p:txBody>
          <a:bodyPr/>
          <a:lstStyle>
            <a:lvl1pPr>
              <a:defRPr/>
            </a:lvl1pPr>
          </a:lstStyle>
          <a:p>
            <a:pPr>
              <a:defRPr/>
            </a:pPr>
            <a:fld id="{67C7493E-CFA2-409A-A538-704D0D39B39D}" type="slidenum">
              <a:rPr lang="en-US" altLang="en-US"/>
              <a:pPr>
                <a:defRPr/>
              </a:pPr>
              <a:t>‹#›</a:t>
            </a:fld>
            <a:endParaRPr lang="en-US" altLang="en-US"/>
          </a:p>
        </p:txBody>
      </p:sp>
    </p:spTree>
    <p:extLst>
      <p:ext uri="{BB962C8B-B14F-4D97-AF65-F5344CB8AC3E}">
        <p14:creationId xmlns="" xmlns:p14="http://schemas.microsoft.com/office/powerpoint/2010/main" val="12310464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9F951405-74F6-4F08-BA2E-80C9AEC4003E}"/>
              </a:ext>
            </a:extLst>
          </p:cNvPr>
          <p:cNvSpPr>
            <a:spLocks noGrp="1"/>
          </p:cNvSpPr>
          <p:nvPr>
            <p:ph type="dt" sz="half" idx="10"/>
          </p:nvPr>
        </p:nvSpPr>
        <p:spPr/>
        <p:txBody>
          <a:bodyPr/>
          <a:lstStyle>
            <a:lvl1pPr>
              <a:defRPr/>
            </a:lvl1pPr>
          </a:lstStyle>
          <a:p>
            <a:pPr>
              <a:defRPr/>
            </a:pPr>
            <a:fld id="{74A358AC-375B-48A8-869C-830122A403AB}" type="datetime1">
              <a:rPr lang="en-US" smtClean="0"/>
              <a:pPr>
                <a:defRPr/>
              </a:pPr>
              <a:t>4/6/2023</a:t>
            </a:fld>
            <a:endParaRPr lang="en-US"/>
          </a:p>
        </p:txBody>
      </p:sp>
      <p:sp>
        <p:nvSpPr>
          <p:cNvPr id="5" name="Footer Placeholder 4">
            <a:extLst>
              <a:ext uri="{FF2B5EF4-FFF2-40B4-BE49-F238E27FC236}">
                <a16:creationId xmlns="" xmlns:a16="http://schemas.microsoft.com/office/drawing/2014/main" id="{E1BBF154-A171-4BA0-8A74-3F0F1BEA98DC}"/>
              </a:ext>
            </a:extLst>
          </p:cNvPr>
          <p:cNvSpPr>
            <a:spLocks noGrp="1"/>
          </p:cNvSpPr>
          <p:nvPr>
            <p:ph type="ftr" sz="quarter" idx="11"/>
          </p:nvPr>
        </p:nvSpPr>
        <p:spPr/>
        <p:txBody>
          <a:bodyPr/>
          <a:lstStyle>
            <a:lvl1pPr>
              <a:defRPr/>
            </a:lvl1pPr>
          </a:lstStyle>
          <a:p>
            <a:pPr>
              <a:defRPr/>
            </a:pPr>
            <a:r>
              <a:rPr lang="en-US" smtClean="0"/>
              <a:t>Mr. Arun Bhati            ESSENCE OF INDIAN TRADITIONAL  (ANC-602)              SEM - 6</a:t>
            </a:r>
            <a:endParaRPr lang="en-US"/>
          </a:p>
        </p:txBody>
      </p:sp>
      <p:sp>
        <p:nvSpPr>
          <p:cNvPr id="6" name="Slide Number Placeholder 5">
            <a:extLst>
              <a:ext uri="{FF2B5EF4-FFF2-40B4-BE49-F238E27FC236}">
                <a16:creationId xmlns="" xmlns:a16="http://schemas.microsoft.com/office/drawing/2014/main" id="{27F544F9-5863-4CCD-970E-C960956386D0}"/>
              </a:ext>
            </a:extLst>
          </p:cNvPr>
          <p:cNvSpPr>
            <a:spLocks noGrp="1"/>
          </p:cNvSpPr>
          <p:nvPr>
            <p:ph type="sldNum" sz="quarter" idx="12"/>
          </p:nvPr>
        </p:nvSpPr>
        <p:spPr/>
        <p:txBody>
          <a:bodyPr/>
          <a:lstStyle>
            <a:lvl1pPr>
              <a:defRPr/>
            </a:lvl1pPr>
          </a:lstStyle>
          <a:p>
            <a:pPr>
              <a:defRPr/>
            </a:pPr>
            <a:fld id="{2EC660EE-E6FC-4660-8048-975304C5E9C6}" type="slidenum">
              <a:rPr lang="en-US" altLang="en-US"/>
              <a:pPr>
                <a:defRPr/>
              </a:pPr>
              <a:t>‹#›</a:t>
            </a:fld>
            <a:endParaRPr lang="en-US" altLang="en-US"/>
          </a:p>
        </p:txBody>
      </p:sp>
    </p:spTree>
    <p:extLst>
      <p:ext uri="{BB962C8B-B14F-4D97-AF65-F5344CB8AC3E}">
        <p14:creationId xmlns="" xmlns:p14="http://schemas.microsoft.com/office/powerpoint/2010/main" val="2850093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526E21-BF87-40D9-AE38-D9FD04728F36}" type="datetime1">
              <a:rPr lang="en-US" smtClean="0"/>
              <a:pPr/>
              <a:t>4/6/2023</a:t>
            </a:fld>
            <a:endParaRPr lang="en-US"/>
          </a:p>
        </p:txBody>
      </p:sp>
      <p:sp>
        <p:nvSpPr>
          <p:cNvPr id="5" name="Footer Placeholder 4"/>
          <p:cNvSpPr>
            <a:spLocks noGrp="1"/>
          </p:cNvSpPr>
          <p:nvPr>
            <p:ph type="ftr" sz="quarter" idx="11"/>
          </p:nvPr>
        </p:nvSpPr>
        <p:spPr/>
        <p:txBody>
          <a:bodyPr/>
          <a:lstStyle/>
          <a:p>
            <a:r>
              <a:rPr lang="en-US" smtClean="0"/>
              <a:t>Mr. Arun Bhati            ESSENCE OF INDIAN TRADITIONAL  (ANC-602)              SEM - 6</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61AE682-07EC-4237-8C78-74268981350F}" type="datetime1">
              <a:rPr lang="en-US" smtClean="0"/>
              <a:pPr/>
              <a:t>4/6/2023</a:t>
            </a:fld>
            <a:endParaRPr lang="en-US"/>
          </a:p>
        </p:txBody>
      </p:sp>
      <p:sp>
        <p:nvSpPr>
          <p:cNvPr id="6" name="Footer Placeholder 5"/>
          <p:cNvSpPr>
            <a:spLocks noGrp="1"/>
          </p:cNvSpPr>
          <p:nvPr>
            <p:ph type="ftr" sz="quarter" idx="11"/>
          </p:nvPr>
        </p:nvSpPr>
        <p:spPr/>
        <p:txBody>
          <a:bodyPr/>
          <a:lstStyle/>
          <a:p>
            <a:r>
              <a:rPr lang="en-US" smtClean="0"/>
              <a:t>Mr. Arun Bhati            ESSENCE OF INDIAN TRADITIONAL  (ANC-602)              SEM - 6</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7E6DAE6-61C0-4399-8AE8-90683617AFCE}" type="datetime1">
              <a:rPr lang="en-US" smtClean="0"/>
              <a:pPr/>
              <a:t>4/6/2023</a:t>
            </a:fld>
            <a:endParaRPr lang="en-US"/>
          </a:p>
        </p:txBody>
      </p:sp>
      <p:sp>
        <p:nvSpPr>
          <p:cNvPr id="8" name="Footer Placeholder 7"/>
          <p:cNvSpPr>
            <a:spLocks noGrp="1"/>
          </p:cNvSpPr>
          <p:nvPr>
            <p:ph type="ftr" sz="quarter" idx="11"/>
          </p:nvPr>
        </p:nvSpPr>
        <p:spPr/>
        <p:txBody>
          <a:bodyPr/>
          <a:lstStyle/>
          <a:p>
            <a:r>
              <a:rPr lang="en-US" smtClean="0"/>
              <a:t>Mr. Arun Bhati            ESSENCE OF INDIAN TRADITIONAL  (ANC-602)              SEM - 6</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37306E7-09B5-40D3-BC49-7645E0223BF8}" type="datetime1">
              <a:rPr lang="en-US" smtClean="0"/>
              <a:pPr/>
              <a:t>4/6/2023</a:t>
            </a:fld>
            <a:endParaRPr lang="en-US"/>
          </a:p>
        </p:txBody>
      </p:sp>
      <p:sp>
        <p:nvSpPr>
          <p:cNvPr id="4" name="Footer Placeholder 3"/>
          <p:cNvSpPr>
            <a:spLocks noGrp="1"/>
          </p:cNvSpPr>
          <p:nvPr>
            <p:ph type="ftr" sz="quarter" idx="11"/>
          </p:nvPr>
        </p:nvSpPr>
        <p:spPr/>
        <p:txBody>
          <a:bodyPr/>
          <a:lstStyle/>
          <a:p>
            <a:r>
              <a:rPr lang="en-US" smtClean="0"/>
              <a:t>Mr. Arun Bhati            ESSENCE OF INDIAN TRADITIONAL  (ANC-602)              SEM - 6</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F6FBDB-443D-4B13-9E62-E5377D597C4F}" type="datetime1">
              <a:rPr lang="en-US" smtClean="0"/>
              <a:pPr/>
              <a:t>4/6/2023</a:t>
            </a:fld>
            <a:endParaRPr lang="en-US"/>
          </a:p>
        </p:txBody>
      </p:sp>
      <p:sp>
        <p:nvSpPr>
          <p:cNvPr id="3" name="Footer Placeholder 2"/>
          <p:cNvSpPr>
            <a:spLocks noGrp="1"/>
          </p:cNvSpPr>
          <p:nvPr>
            <p:ph type="ftr" sz="quarter" idx="11"/>
          </p:nvPr>
        </p:nvSpPr>
        <p:spPr/>
        <p:txBody>
          <a:bodyPr/>
          <a:lstStyle/>
          <a:p>
            <a:r>
              <a:rPr lang="en-US" smtClean="0"/>
              <a:t>Mr. Arun Bhati            ESSENCE OF INDIAN TRADITIONAL  (ANC-602)              SEM - 6</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E1D71E-8965-406B-9147-36B2E3BCD355}" type="datetime1">
              <a:rPr lang="en-US" smtClean="0"/>
              <a:pPr/>
              <a:t>4/6/2023</a:t>
            </a:fld>
            <a:endParaRPr lang="en-US"/>
          </a:p>
        </p:txBody>
      </p:sp>
      <p:sp>
        <p:nvSpPr>
          <p:cNvPr id="6" name="Footer Placeholder 5"/>
          <p:cNvSpPr>
            <a:spLocks noGrp="1"/>
          </p:cNvSpPr>
          <p:nvPr>
            <p:ph type="ftr" sz="quarter" idx="11"/>
          </p:nvPr>
        </p:nvSpPr>
        <p:spPr/>
        <p:txBody>
          <a:bodyPr/>
          <a:lstStyle/>
          <a:p>
            <a:r>
              <a:rPr lang="en-US" smtClean="0"/>
              <a:t>Mr. Arun Bhati            ESSENCE OF INDIAN TRADITIONAL  (ANC-602)              SEM - 6</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AE0B27-ECA7-4173-B61F-8030C9A01D64}" type="datetime1">
              <a:rPr lang="en-US" smtClean="0"/>
              <a:pPr/>
              <a:t>4/6/2023</a:t>
            </a:fld>
            <a:endParaRPr lang="en-US"/>
          </a:p>
        </p:txBody>
      </p:sp>
      <p:sp>
        <p:nvSpPr>
          <p:cNvPr id="6" name="Footer Placeholder 5"/>
          <p:cNvSpPr>
            <a:spLocks noGrp="1"/>
          </p:cNvSpPr>
          <p:nvPr>
            <p:ph type="ftr" sz="quarter" idx="11"/>
          </p:nvPr>
        </p:nvSpPr>
        <p:spPr/>
        <p:txBody>
          <a:bodyPr/>
          <a:lstStyle/>
          <a:p>
            <a:r>
              <a:rPr lang="en-US" smtClean="0"/>
              <a:t>Mr. Arun Bhati            ESSENCE OF INDIAN TRADITIONAL  (ANC-602)              SEM - 6</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B94F6F-D78F-4124-AD17-5177B87141C9}" type="datetime1">
              <a:rPr lang="en-US" smtClean="0"/>
              <a:pPr/>
              <a:t>4/6/2023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Mr. Arun Bhati            ESSENCE OF INDIAN TRADITIONAL  (ANC-602)              SEM - 6</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 xmlns:a16="http://schemas.microsoft.com/office/drawing/2014/main" id="{13E79F29-22E9-4448-99A4-346DAD2DA405}"/>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 xmlns:a16="http://schemas.microsoft.com/office/drawing/2014/main" id="{36BA33CD-6FFA-4598-862A-F084E75EA78F}"/>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 xmlns:a16="http://schemas.microsoft.com/office/drawing/2014/main" id="{818013F8-6839-456F-9C37-CAC78A39AB4C}"/>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FAFD3AAD-56FD-43F2-8B5A-3B965CD12C8C}" type="datetime1">
              <a:rPr lang="en-US" smtClean="0"/>
              <a:pPr>
                <a:defRPr/>
              </a:pPr>
              <a:t>4/6/2023</a:t>
            </a:fld>
            <a:endParaRPr lang="en-US"/>
          </a:p>
        </p:txBody>
      </p:sp>
      <p:sp>
        <p:nvSpPr>
          <p:cNvPr id="5" name="Footer Placeholder 4">
            <a:extLst>
              <a:ext uri="{FF2B5EF4-FFF2-40B4-BE49-F238E27FC236}">
                <a16:creationId xmlns="" xmlns:a16="http://schemas.microsoft.com/office/drawing/2014/main" id="{7CF141B9-9CC2-46C6-BD3B-3012EBF8C550}"/>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r>
              <a:rPr lang="en-US" smtClean="0"/>
              <a:t>Mr. Arun Bhati            ESSENCE OF INDIAN TRADITIONAL  (ANC-602)              SEM - 6</a:t>
            </a:r>
            <a:endParaRPr lang="en-US"/>
          </a:p>
        </p:txBody>
      </p:sp>
      <p:sp>
        <p:nvSpPr>
          <p:cNvPr id="6" name="Slide Number Placeholder 5">
            <a:extLst>
              <a:ext uri="{FF2B5EF4-FFF2-40B4-BE49-F238E27FC236}">
                <a16:creationId xmlns="" xmlns:a16="http://schemas.microsoft.com/office/drawing/2014/main" id="{AC4EE47D-C3C2-424A-AC4F-11DD236AA750}"/>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BB01A63E-60F3-4A4A-BF0B-6A456048A27B}" type="slidenum">
              <a:rPr lang="en-US" altLang="en-US"/>
              <a:pPr>
                <a:defRPr/>
              </a:pPr>
              <a:t>‹#›</a:t>
            </a:fld>
            <a:endParaRPr lang="en-US" altLang="en-US"/>
          </a:p>
        </p:txBody>
      </p:sp>
    </p:spTree>
    <p:extLst>
      <p:ext uri="{BB962C8B-B14F-4D97-AF65-F5344CB8AC3E}">
        <p14:creationId xmlns="" xmlns:p14="http://schemas.microsoft.com/office/powerpoint/2010/main" val="28848769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27.gif"/><Relationship Id="rId1" Type="http://schemas.openxmlformats.org/officeDocument/2006/relationships/slideLayout" Target="../slideLayouts/slideLayout13.xml"/><Relationship Id="rId4" Type="http://schemas.openxmlformats.org/officeDocument/2006/relationships/hyperlink" Target="https://www.youtube.com/watch?v=wjepzXnEqYo" TargetMode="External"/></Relationships>
</file>

<file path=ppt/slides/_rels/slide105.xml.rels><?xml version="1.0" encoding="UTF-8" standalone="yes"?>
<Relationships xmlns="http://schemas.openxmlformats.org/package/2006/relationships"><Relationship Id="rId8" Type="http://schemas.openxmlformats.org/officeDocument/2006/relationships/hyperlink" Target="https://www.youtube.com/watch?v=Cje-OWWcvR8" TargetMode="External"/><Relationship Id="rId3" Type="http://schemas.openxmlformats.org/officeDocument/2006/relationships/hyperlink" Target="https://www.youtube.com/watch?v=GAWKhdcKi4E" TargetMode="External"/><Relationship Id="rId7" Type="http://schemas.openxmlformats.org/officeDocument/2006/relationships/hyperlink" Target="https://www.youtube.com/watch?v=Apab9wnrkLQ" TargetMode="External"/><Relationship Id="rId2" Type="http://schemas.openxmlformats.org/officeDocument/2006/relationships/hyperlink" Target="https://www.youtube.com/watch?v=njd59UJN6HM" TargetMode="External"/><Relationship Id="rId1" Type="http://schemas.openxmlformats.org/officeDocument/2006/relationships/slideLayout" Target="../slideLayouts/slideLayout2.xml"/><Relationship Id="rId6" Type="http://schemas.openxmlformats.org/officeDocument/2006/relationships/hyperlink" Target="https://www.youtube.com/watch?v=TRCWZHGouXM" TargetMode="External"/><Relationship Id="rId5" Type="http://schemas.openxmlformats.org/officeDocument/2006/relationships/hyperlink" Target="https://www.youtube.com/watch?v=0S31SEgJtT0" TargetMode="External"/><Relationship Id="rId10" Type="http://schemas.openxmlformats.org/officeDocument/2006/relationships/image" Target="../media/image9.jpeg"/><Relationship Id="rId4" Type="http://schemas.openxmlformats.org/officeDocument/2006/relationships/hyperlink" Target="https://www.youtube.com/watch?v=Y5q6cFiahGo" TargetMode="External"/><Relationship Id="rId9" Type="http://schemas.openxmlformats.org/officeDocument/2006/relationships/hyperlink" Target="https://www.youtube.com/watch?v=iA7lkFNoOiE" TargetMode="External"/></Relationships>
</file>

<file path=ppt/slides/_rels/slide10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1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s://knowindia.gov.in/culture-and-heritage/medieval-history/bhakti-movement.php"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16.jpeg"/></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hyperlink" Target="https://www.youtube.com/watch?v=jgQlf3DM_GU&amp;t=625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2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4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www.youtube.com/watch?v=GAWKhdcKi4E" TargetMode="External"/><Relationship Id="rId2" Type="http://schemas.openxmlformats.org/officeDocument/2006/relationships/hyperlink" Target="https://www.youtube.com/watch?v=njd59UJN6HM" TargetMode="Externa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hyperlink" Target="https://www.youtube.com/watch?v=Y5q6cFiahGo" TargetMode="External"/><Relationship Id="rId4" Type="http://schemas.openxmlformats.org/officeDocument/2006/relationships/hyperlink" Target="https://www.youtube.com/watch?v=NT7S3llgXMY" TargetMode="External"/></Relationships>
</file>

<file path=ppt/slides/_rels/slide4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5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6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s://www.youtube.com/watch?v=TRCWZHGouXM" TargetMode="External"/><Relationship Id="rId2" Type="http://schemas.openxmlformats.org/officeDocument/2006/relationships/hyperlink" Target="https://www.youtube.com/watch?v=0S31SEgJtT0" TargetMode="External"/><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hyperlink" Target="https://www.youtube.com/watch?v=Apab9wnrkLQ" TargetMode="External"/></Relationships>
</file>

<file path=ppt/slides/_rels/slide6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hyperlink" Target="https://www.youtube.com/watch?v=Cje-OWWcvR8" TargetMode="External"/><Relationship Id="rId2" Type="http://schemas.openxmlformats.org/officeDocument/2006/relationships/hyperlink" Target="https://www.youtube.com/watch?v=Apab9wnrkLQ" TargetMode="External"/><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hyperlink" Target="https://www.youtube.com/watch?v=iA7lkFNoOi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
            <a:ext cx="7772400" cy="685799"/>
          </a:xfrm>
        </p:spPr>
        <p:style>
          <a:lnRef idx="1">
            <a:schemeClr val="accent5"/>
          </a:lnRef>
          <a:fillRef idx="2">
            <a:schemeClr val="accent5"/>
          </a:fillRef>
          <a:effectRef idx="1">
            <a:schemeClr val="accent5"/>
          </a:effectRef>
          <a:fontRef idx="minor">
            <a:schemeClr val="dk1"/>
          </a:fontRef>
        </p:style>
        <p:txBody>
          <a:bodyPr>
            <a:noAutofit/>
          </a:bodyPr>
          <a:lstStyle/>
          <a:p>
            <a:r>
              <a:rPr lang="en-US" sz="2400" dirty="0"/>
              <a:t>Noida Institute of Engineering and Technology, Greater Noida</a:t>
            </a:r>
          </a:p>
        </p:txBody>
      </p:sp>
      <p:sp>
        <p:nvSpPr>
          <p:cNvPr id="3" name="Subtitle 2"/>
          <p:cNvSpPr>
            <a:spLocks noGrp="1"/>
          </p:cNvSpPr>
          <p:nvPr>
            <p:ph type="subTitle" idx="1"/>
          </p:nvPr>
        </p:nvSpPr>
        <p:spPr>
          <a:xfrm>
            <a:off x="1447800" y="1295400"/>
            <a:ext cx="6934200" cy="1371600"/>
          </a:xfrm>
        </p:spPr>
        <p:style>
          <a:lnRef idx="2">
            <a:schemeClr val="accent5"/>
          </a:lnRef>
          <a:fillRef idx="1">
            <a:schemeClr val="lt1"/>
          </a:fillRef>
          <a:effectRef idx="0">
            <a:schemeClr val="accent5"/>
          </a:effectRef>
          <a:fontRef idx="minor">
            <a:schemeClr val="dk1"/>
          </a:fontRef>
        </p:style>
        <p:txBody>
          <a:bodyPr>
            <a:normAutofit/>
          </a:bodyPr>
          <a:lstStyle/>
          <a:p>
            <a:r>
              <a:rPr lang="en-US" sz="2500" b="1" dirty="0" smtClean="0">
                <a:solidFill>
                  <a:schemeClr val="tx1"/>
                </a:solidFill>
              </a:rPr>
              <a:t>Indian Religion, Philosophy, and Practices</a:t>
            </a:r>
          </a:p>
          <a:p>
            <a:r>
              <a:rPr lang="en-US" sz="2500" b="1" dirty="0" smtClean="0">
                <a:solidFill>
                  <a:schemeClr val="tx1"/>
                </a:solidFill>
              </a:rPr>
              <a:t>(Module-III)</a:t>
            </a:r>
          </a:p>
          <a:p>
            <a:endParaRPr lang="en-US" sz="2500" b="1" dirty="0">
              <a:solidFill>
                <a:schemeClr val="tx1"/>
              </a:solidFill>
            </a:endParaRPr>
          </a:p>
        </p:txBody>
      </p:sp>
      <p:sp>
        <p:nvSpPr>
          <p:cNvPr id="6" name="Subtitle 2"/>
          <p:cNvSpPr txBox="1">
            <a:spLocks/>
          </p:cNvSpPr>
          <p:nvPr/>
        </p:nvSpPr>
        <p:spPr>
          <a:xfrm>
            <a:off x="5791200" y="4724400"/>
            <a:ext cx="3048000" cy="990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400" dirty="0">
                <a:solidFill>
                  <a:schemeClr val="tx1"/>
                </a:solidFill>
              </a:rPr>
              <a:t>Mr. </a:t>
            </a:r>
            <a:r>
              <a:rPr lang="en-US" sz="2400" dirty="0" err="1" smtClean="0">
                <a:solidFill>
                  <a:schemeClr val="tx1"/>
                </a:solidFill>
              </a:rPr>
              <a:t>Arun</a:t>
            </a:r>
            <a:r>
              <a:rPr lang="en-US" sz="2400" dirty="0" smtClean="0">
                <a:solidFill>
                  <a:schemeClr val="tx1"/>
                </a:solidFill>
              </a:rPr>
              <a:t> </a:t>
            </a:r>
            <a:r>
              <a:rPr lang="en-US" sz="2400" dirty="0" err="1" smtClean="0">
                <a:solidFill>
                  <a:schemeClr val="tx1"/>
                </a:solidFill>
              </a:rPr>
              <a:t>Bhati</a:t>
            </a:r>
            <a:endParaRPr lang="en-US" sz="2400" dirty="0">
              <a:solidFill>
                <a:schemeClr val="tx1"/>
              </a:solidFill>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400" dirty="0" smtClean="0">
                <a:solidFill>
                  <a:schemeClr val="tx1"/>
                </a:solidFill>
              </a:rPr>
              <a:t>MBA</a:t>
            </a:r>
            <a:endParaRPr lang="en-US" sz="2400" dirty="0">
              <a:solidFill>
                <a:schemeClr val="tx1"/>
              </a:solidFill>
            </a:endParaRPr>
          </a:p>
        </p:txBody>
      </p:sp>
      <p:pic>
        <p:nvPicPr>
          <p:cNvPr id="1027" name="Picture 3" descr="C:\Users\Manks\Downloads\128_calendar-schedule-credit-mortgage-date-512.png"/>
          <p:cNvPicPr>
            <a:picLocks noChangeAspect="1" noChangeArrowheads="1"/>
          </p:cNvPicPr>
          <p:nvPr/>
        </p:nvPicPr>
        <p:blipFill>
          <a:blip r:embed="rId3" cstate="print"/>
          <a:srcRect/>
          <a:stretch>
            <a:fillRect/>
          </a:stretch>
        </p:blipFill>
        <p:spPr bwMode="auto">
          <a:xfrm flipH="1">
            <a:off x="381000" y="5943600"/>
            <a:ext cx="533400" cy="533400"/>
          </a:xfrm>
          <a:prstGeom prst="rect">
            <a:avLst/>
          </a:prstGeom>
          <a:noFill/>
        </p:spPr>
      </p:pic>
      <p:sp>
        <p:nvSpPr>
          <p:cNvPr id="9" name="Date Placeholder 8"/>
          <p:cNvSpPr>
            <a:spLocks noGrp="1"/>
          </p:cNvSpPr>
          <p:nvPr>
            <p:ph type="dt" sz="half" idx="10"/>
          </p:nvPr>
        </p:nvSpPr>
        <p:spPr>
          <a:xfrm>
            <a:off x="381000" y="6492875"/>
            <a:ext cx="2133600" cy="365125"/>
          </a:xfrm>
        </p:spPr>
        <p:txBody>
          <a:bodyPr/>
          <a:lstStyle/>
          <a:p>
            <a:fld id="{8AD37102-973A-43F0-B633-17649B8251F1}" type="datetime1">
              <a:rPr lang="en-US" smtClean="0"/>
              <a:pPr/>
              <a:t>4/6/2023</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a:p>
        </p:txBody>
      </p:sp>
      <p:sp>
        <p:nvSpPr>
          <p:cNvPr id="13" name="Footer Placeholder 12"/>
          <p:cNvSpPr>
            <a:spLocks noGrp="1"/>
          </p:cNvSpPr>
          <p:nvPr>
            <p:ph type="ftr" sz="quarter" idx="11"/>
          </p:nvPr>
        </p:nvSpPr>
        <p:spPr>
          <a:xfrm>
            <a:off x="1275080" y="6119019"/>
            <a:ext cx="7010400" cy="715962"/>
          </a:xfrm>
        </p:spPr>
        <p:txBody>
          <a:bodyPr/>
          <a:lstStyle/>
          <a:p>
            <a:pPr lvl="0">
              <a:spcBef>
                <a:spcPct val="20000"/>
              </a:spcBef>
              <a:defRPr/>
            </a:pPr>
            <a:r>
              <a:rPr lang="en-US" dirty="0" smtClean="0"/>
              <a:t>Mr. </a:t>
            </a:r>
            <a:r>
              <a:rPr lang="en-US" dirty="0" err="1" smtClean="0"/>
              <a:t>Arun</a:t>
            </a:r>
            <a:r>
              <a:rPr lang="en-US" dirty="0" smtClean="0"/>
              <a:t> </a:t>
            </a:r>
            <a:r>
              <a:rPr lang="en-US" dirty="0" err="1" smtClean="0"/>
              <a:t>Bhati</a:t>
            </a:r>
            <a:r>
              <a:rPr lang="en-US" dirty="0" smtClean="0"/>
              <a:t>            ESSENCE OF INDIAN TRADITIONAL  (ANC-602)              SEM - 6</a:t>
            </a:r>
            <a:endParaRPr lang="en-US" dirty="0"/>
          </a:p>
        </p:txBody>
      </p:sp>
      <p:sp>
        <p:nvSpPr>
          <p:cNvPr id="14" name="Subtitle 2"/>
          <p:cNvSpPr txBox="1">
            <a:spLocks/>
          </p:cNvSpPr>
          <p:nvPr/>
        </p:nvSpPr>
        <p:spPr>
          <a:xfrm>
            <a:off x="157480" y="2895601"/>
            <a:ext cx="5143500" cy="172561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lvl="0" algn="ctr">
              <a:spcBef>
                <a:spcPct val="20000"/>
              </a:spcBef>
              <a:defRPr/>
            </a:pPr>
            <a:r>
              <a:rPr lang="en-US" sz="2400" b="1" dirty="0"/>
              <a:t>ESSENCE OF INDIAN TRADITIONAL KNOWLEDGE</a:t>
            </a:r>
          </a:p>
          <a:p>
            <a:pPr lvl="0" algn="ctr">
              <a:spcBef>
                <a:spcPct val="20000"/>
              </a:spcBef>
              <a:defRPr/>
            </a:pPr>
            <a:r>
              <a:rPr lang="en-US" sz="2400" b="1" dirty="0">
                <a:solidFill>
                  <a:schemeClr val="tx1"/>
                </a:solidFill>
                <a:latin typeface="Times New Roman" panose="02020603050405020304" pitchFamily="18" charset="0"/>
                <a:cs typeface="Times New Roman" panose="02020603050405020304" pitchFamily="18" charset="0"/>
              </a:rPr>
              <a:t>(</a:t>
            </a:r>
            <a:r>
              <a:rPr lang="en-US" sz="2400" b="1" dirty="0"/>
              <a:t>ANC 0502</a:t>
            </a:r>
            <a:r>
              <a:rPr lang="en-US" sz="2400" b="1" dirty="0">
                <a:solidFill>
                  <a:schemeClr val="tx1"/>
                </a:solidFill>
                <a:latin typeface="Times New Roman" panose="02020603050405020304" pitchFamily="18" charset="0"/>
                <a:cs typeface="Times New Roman" panose="02020603050405020304" pitchFamily="18" charset="0"/>
              </a:rPr>
              <a:t>)</a:t>
            </a:r>
          </a:p>
        </p:txBody>
      </p:sp>
      <p:sp>
        <p:nvSpPr>
          <p:cNvPr id="15" name="Subtitle 2"/>
          <p:cNvSpPr txBox="1">
            <a:spLocks/>
          </p:cNvSpPr>
          <p:nvPr/>
        </p:nvSpPr>
        <p:spPr>
          <a:xfrm>
            <a:off x="152400" y="4876800"/>
            <a:ext cx="51054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lvl="0" algn="ctr">
              <a:spcBef>
                <a:spcPct val="20000"/>
              </a:spcBef>
              <a:defRPr/>
            </a:pPr>
            <a:r>
              <a:rPr lang="en-US" sz="2400" b="1" dirty="0">
                <a:solidFill>
                  <a:schemeClr val="tx1"/>
                </a:solidFill>
              </a:rPr>
              <a:t>B. Tech - VI Semester</a:t>
            </a:r>
          </a:p>
        </p:txBody>
      </p:sp>
      <p:pic>
        <p:nvPicPr>
          <p:cNvPr id="5" name="Picture 4">
            <a:extLst>
              <a:ext uri="{FF2B5EF4-FFF2-40B4-BE49-F238E27FC236}">
                <a16:creationId xmlns="" xmlns:a16="http://schemas.microsoft.com/office/drawing/2014/main" id="{8B12F7A1-FB58-40CF-A570-A21F658D0530}"/>
              </a:ext>
            </a:extLst>
          </p:cNvPr>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0" y="0"/>
            <a:ext cx="1295400" cy="1371600"/>
          </a:xfrm>
          <a:prstGeom prst="rect">
            <a:avLst/>
          </a:prstGeom>
        </p:spPr>
      </p:pic>
      <p:pic>
        <p:nvPicPr>
          <p:cNvPr id="1026" name="Picture 2" descr="PHOTO (1)"/>
          <p:cNvPicPr>
            <a:picLocks noChangeAspect="1" noChangeArrowheads="1"/>
          </p:cNvPicPr>
          <p:nvPr/>
        </p:nvPicPr>
        <p:blipFill>
          <a:blip r:embed="rId5"/>
          <a:srcRect/>
          <a:stretch>
            <a:fillRect/>
          </a:stretch>
        </p:blipFill>
        <p:spPr bwMode="auto">
          <a:xfrm>
            <a:off x="6324600" y="2734010"/>
            <a:ext cx="1828800" cy="1872916"/>
          </a:xfrm>
          <a:prstGeom prst="rect">
            <a:avLst/>
          </a:prstGeom>
          <a:noFill/>
          <a:ln w="6350">
            <a:solidFill>
              <a:srgbClr val="000000"/>
            </a:solid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14401"/>
            <a:ext cx="8534400" cy="5441950"/>
          </a:xfrm>
        </p:spPr>
        <p:txBody>
          <a:bodyPr>
            <a:noAutofit/>
          </a:body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 At the end of this course students will able to: </a:t>
            </a:r>
          </a:p>
          <a:p>
            <a:r>
              <a:rPr lang="en-US" sz="2400" dirty="0">
                <a:latin typeface="Times New Roman" panose="02020603050405020304" pitchFamily="18" charset="0"/>
                <a:cs typeface="Times New Roman" panose="02020603050405020304" pitchFamily="18" charset="0"/>
              </a:rPr>
              <a:t>CO </a:t>
            </a:r>
            <a:r>
              <a:rPr lang="en-US" sz="2400" dirty="0" smtClean="0">
                <a:latin typeface="Times New Roman" panose="02020603050405020304" pitchFamily="18" charset="0"/>
                <a:cs typeface="Times New Roman" panose="02020603050405020304" pitchFamily="18" charset="0"/>
              </a:rPr>
              <a:t>1: </a:t>
            </a:r>
            <a:r>
              <a:rPr lang="en-US" sz="2400" dirty="0">
                <a:latin typeface="Times New Roman" panose="02020603050405020304" pitchFamily="18" charset="0"/>
                <a:cs typeface="Times New Roman" panose="02020603050405020304" pitchFamily="18" charset="0"/>
              </a:rPr>
              <a:t>Understand the basics of past Indian politics and state polity. </a:t>
            </a:r>
          </a:p>
          <a:p>
            <a:r>
              <a:rPr lang="en-US" sz="2400" dirty="0">
                <a:latin typeface="Times New Roman" panose="02020603050405020304" pitchFamily="18" charset="0"/>
                <a:cs typeface="Times New Roman" panose="02020603050405020304" pitchFamily="18" charset="0"/>
              </a:rPr>
              <a:t>CO </a:t>
            </a:r>
            <a:r>
              <a:rPr lang="en-US" sz="2400" dirty="0" smtClean="0">
                <a:latin typeface="Times New Roman" panose="02020603050405020304" pitchFamily="18" charset="0"/>
                <a:cs typeface="Times New Roman" panose="02020603050405020304" pitchFamily="18" charset="0"/>
              </a:rPr>
              <a:t>2: </a:t>
            </a:r>
            <a:r>
              <a:rPr lang="en-US" sz="2400" dirty="0">
                <a:latin typeface="Times New Roman" panose="02020603050405020304" pitchFamily="18" charset="0"/>
                <a:cs typeface="Times New Roman" panose="02020603050405020304" pitchFamily="18" charset="0"/>
              </a:rPr>
              <a:t>Understand the Vedas, Upanishads, languages &amp; literature of Indian society. </a:t>
            </a:r>
          </a:p>
          <a:p>
            <a:r>
              <a:rPr lang="en-US" sz="2400" dirty="0">
                <a:latin typeface="Times New Roman" panose="02020603050405020304" pitchFamily="18" charset="0"/>
                <a:cs typeface="Times New Roman" panose="02020603050405020304" pitchFamily="18" charset="0"/>
              </a:rPr>
              <a:t>CO </a:t>
            </a:r>
            <a:r>
              <a:rPr lang="en-US" sz="2400" dirty="0" smtClean="0">
                <a:latin typeface="Times New Roman" panose="02020603050405020304" pitchFamily="18" charset="0"/>
                <a:cs typeface="Times New Roman" panose="02020603050405020304" pitchFamily="18" charset="0"/>
              </a:rPr>
              <a:t>3: </a:t>
            </a:r>
            <a:r>
              <a:rPr lang="en-US" sz="2400" dirty="0">
                <a:latin typeface="Times New Roman" panose="02020603050405020304" pitchFamily="18" charset="0"/>
                <a:cs typeface="Times New Roman" panose="02020603050405020304" pitchFamily="18" charset="0"/>
              </a:rPr>
              <a:t>Know the different religions and religious movements in India. </a:t>
            </a:r>
          </a:p>
          <a:p>
            <a:r>
              <a:rPr lang="en-US" sz="2400" dirty="0">
                <a:latin typeface="Times New Roman" panose="02020603050405020304" pitchFamily="18" charset="0"/>
                <a:cs typeface="Times New Roman" panose="02020603050405020304" pitchFamily="18" charset="0"/>
              </a:rPr>
              <a:t>CO </a:t>
            </a:r>
            <a:r>
              <a:rPr lang="en-US" sz="2400" dirty="0" smtClean="0">
                <a:latin typeface="Times New Roman" panose="02020603050405020304" pitchFamily="18" charset="0"/>
                <a:cs typeface="Times New Roman" panose="02020603050405020304" pitchFamily="18" charset="0"/>
              </a:rPr>
              <a:t>4: </a:t>
            </a:r>
            <a:r>
              <a:rPr lang="en-US" sz="2400" dirty="0">
                <a:latin typeface="Times New Roman" panose="02020603050405020304" pitchFamily="18" charset="0"/>
                <a:cs typeface="Times New Roman" panose="02020603050405020304" pitchFamily="18" charset="0"/>
              </a:rPr>
              <a:t>Identify and explore the basic knowledge about the ancient history of </a:t>
            </a:r>
            <a:r>
              <a:rPr lang="en-US" sz="2400" dirty="0" smtClean="0">
                <a:latin typeface="Times New Roman" panose="02020603050405020304" pitchFamily="18" charset="0"/>
                <a:cs typeface="Times New Roman" panose="02020603050405020304" pitchFamily="18" charset="0"/>
              </a:rPr>
              <a:t>Indian agriculture</a:t>
            </a:r>
            <a:r>
              <a:rPr lang="en-US" sz="2400" dirty="0">
                <a:latin typeface="Times New Roman" panose="02020603050405020304" pitchFamily="18" charset="0"/>
                <a:cs typeface="Times New Roman" panose="02020603050405020304" pitchFamily="18" charset="0"/>
              </a:rPr>
              <a:t>, science &amp; </a:t>
            </a:r>
            <a:r>
              <a:rPr lang="en-US" sz="2400" dirty="0" smtClean="0">
                <a:latin typeface="Times New Roman" panose="02020603050405020304" pitchFamily="18" charset="0"/>
                <a:cs typeface="Times New Roman" panose="02020603050405020304" pitchFamily="18" charset="0"/>
              </a:rPr>
              <a:t>technology</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&amp;  Ayurveda.</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CO </a:t>
            </a:r>
            <a:r>
              <a:rPr lang="en-US" sz="2400" dirty="0" smtClean="0">
                <a:latin typeface="Times New Roman" panose="02020603050405020304" pitchFamily="18" charset="0"/>
                <a:cs typeface="Times New Roman" panose="02020603050405020304" pitchFamily="18" charset="0"/>
              </a:rPr>
              <a:t>5: </a:t>
            </a:r>
            <a:r>
              <a:rPr lang="en-US" sz="2400" dirty="0">
                <a:latin typeface="Times New Roman" panose="02020603050405020304" pitchFamily="18" charset="0"/>
                <a:cs typeface="Times New Roman" panose="02020603050405020304" pitchFamily="18" charset="0"/>
              </a:rPr>
              <a:t>Identify Indian dances, fairs &amp; festivals, and cinema. </a:t>
            </a:r>
          </a:p>
          <a:p>
            <a:pPr algn="just">
              <a:lnSpc>
                <a:spcPct val="150000"/>
              </a:lnSpc>
            </a:pPr>
            <a:endParaRPr lang="en-US" sz="2400" dirty="0">
              <a:latin typeface="Times New Roman" panose="02020603050405020304" pitchFamily="18" charset="0"/>
              <a:cs typeface="Times New Roman" panose="02020603050405020304" pitchFamily="18" charset="0"/>
            </a:endParaRPr>
          </a:p>
          <a:p>
            <a:pPr algn="just">
              <a:lnSpc>
                <a:spcPct val="150000"/>
              </a:lnSpc>
            </a:pPr>
            <a:endParaRPr lang="en-US" sz="2400" dirty="0">
              <a:latin typeface="Times New Roman" panose="02020603050405020304" pitchFamily="18" charset="0"/>
              <a:cs typeface="Times New Roman" panose="02020603050405020304" pitchFamily="18" charset="0"/>
            </a:endParaRPr>
          </a:p>
          <a:p>
            <a:pPr algn="just">
              <a:lnSpc>
                <a:spcPct val="150000"/>
              </a:lnSpc>
            </a:pPr>
            <a:endParaRPr lang="en-US" sz="2400" dirty="0">
              <a:latin typeface="Times New Roman" panose="02020603050405020304" pitchFamily="18" charset="0"/>
              <a:cs typeface="Times New Roman" panose="02020603050405020304" pitchFamily="18" charset="0"/>
            </a:endParaRPr>
          </a:p>
          <a:p>
            <a:pPr algn="just">
              <a:lnSpc>
                <a:spcPct val="150000"/>
              </a:lnSpc>
            </a:pPr>
            <a:endParaRPr lang="en-US" sz="2400" dirty="0">
              <a:latin typeface="Times New Roman" panose="02020603050405020304" pitchFamily="18" charset="0"/>
              <a:cs typeface="Times New Roman" panose="02020603050405020304" pitchFamily="18" charset="0"/>
            </a:endParaRPr>
          </a:p>
          <a:p>
            <a:pPr algn="just">
              <a:lnSpc>
                <a:spcPct val="150000"/>
              </a:lnSpc>
            </a:pPr>
            <a:endParaRPr lang="en-US" sz="2400" dirty="0">
              <a:latin typeface="Times New Roman" panose="02020603050405020304" pitchFamily="18" charset="0"/>
              <a:cs typeface="Times New Roman" panose="02020603050405020304" pitchFamily="18" charset="0"/>
            </a:endParaRPr>
          </a:p>
          <a:p>
            <a:pPr algn="just">
              <a:lnSpc>
                <a:spcPct val="150000"/>
              </a:lnSpc>
            </a:pPr>
            <a:endParaRPr lang="en-US" sz="2400" dirty="0">
              <a:latin typeface="Times New Roman" panose="02020603050405020304" pitchFamily="18" charset="0"/>
              <a:cs typeface="Times New Roman" panose="02020603050405020304" pitchFamily="18" charset="0"/>
            </a:endParaRPr>
          </a:p>
          <a:p>
            <a:pPr algn="just">
              <a:lnSpc>
                <a:spcPct val="150000"/>
              </a:lnSpc>
            </a:pPr>
            <a:endParaRPr lang="en-US"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06970984-A571-44AD-8E1B-0D49D7983FD4}" type="datetime1">
              <a:rPr lang="en-US" smtClean="0"/>
              <a:pPr/>
              <a:t>4/6/2023</a:t>
            </a:fld>
            <a:endParaRPr lang="en-US"/>
          </a:p>
        </p:txBody>
      </p:sp>
      <p:sp>
        <p:nvSpPr>
          <p:cNvPr id="5" name="Footer Placeholder 4"/>
          <p:cNvSpPr>
            <a:spLocks noGrp="1"/>
          </p:cNvSpPr>
          <p:nvPr>
            <p:ph type="ftr" sz="quarter" idx="11"/>
          </p:nvPr>
        </p:nvSpPr>
        <p:spPr>
          <a:xfrm>
            <a:off x="1600200" y="6356351"/>
            <a:ext cx="6248400" cy="365124"/>
          </a:xfrm>
        </p:spPr>
        <p:txBody>
          <a:bodyPr/>
          <a:lstStyle/>
          <a:p>
            <a:pPr lvl="0">
              <a:spcBef>
                <a:spcPct val="20000"/>
              </a:spcBef>
              <a:defRPr/>
            </a:pPr>
            <a:r>
              <a:rPr lang="en-US" smtClean="0"/>
              <a:t>Mr. Arun Bhati            ESSENCE OF INDIAN TRADITIONAL  (ANC-602)              SEM - 6</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dirty="0"/>
          </a:p>
        </p:txBody>
      </p:sp>
      <p:sp>
        <p:nvSpPr>
          <p:cNvPr id="7" name="Title 1"/>
          <p:cNvSpPr txBox="1">
            <a:spLocks/>
          </p:cNvSpPr>
          <p:nvPr/>
        </p:nvSpPr>
        <p:spPr>
          <a:xfrm>
            <a:off x="13462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Course</a:t>
            </a:r>
            <a:r>
              <a:rPr kumimoji="0" lang="en-US" sz="3200"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 Outcome</a:t>
            </a:r>
            <a:endParaRPr kumimoji="0" lang="en-US" sz="320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 xmlns:a16="http://schemas.microsoft.com/office/drawing/2014/main" id="{FA409DDF-6D7B-40D9-A690-F9499BE322F4}"/>
              </a:ext>
            </a:extLst>
          </p:cNvPr>
          <p:cNvPicPr>
            <a:picLocks noChangeAspect="1"/>
          </p:cNvPicPr>
          <p:nvPr/>
        </p:nvPicPr>
        <p:blipFill>
          <a:blip r:embed="rId2"/>
          <a:stretch>
            <a:fillRect/>
          </a:stretch>
        </p:blipFill>
        <p:spPr>
          <a:xfrm>
            <a:off x="25400" y="-15240"/>
            <a:ext cx="1347333" cy="762066"/>
          </a:xfrm>
          <a:prstGeom prst="rect">
            <a:avLst/>
          </a:prstGeom>
        </p:spPr>
      </p:pic>
    </p:spTree>
    <p:extLst>
      <p:ext uri="{BB962C8B-B14F-4D97-AF65-F5344CB8AC3E}">
        <p14:creationId xmlns="" xmlns:p14="http://schemas.microsoft.com/office/powerpoint/2010/main" val="3977969270"/>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82650"/>
            <a:ext cx="8229600" cy="5365750"/>
          </a:xfrm>
        </p:spPr>
        <p:txBody>
          <a:bodyPr>
            <a:normAutofit/>
          </a:bodyPr>
          <a:lstStyle/>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Queen Jhali of Chittor was the disciple of _____? </a:t>
            </a:r>
          </a:p>
          <a:p>
            <a:pPr marL="0" indent="0" algn="just">
              <a:buNone/>
            </a:pPr>
            <a:r>
              <a:rPr lang="en-US" sz="2200" dirty="0">
                <a:latin typeface="Times New Roman" panose="02020603050405020304" pitchFamily="18" charset="0"/>
                <a:cs typeface="Times New Roman" panose="02020603050405020304" pitchFamily="18" charset="0"/>
              </a:rPr>
              <a:t>          A. Ramananda</a:t>
            </a:r>
          </a:p>
          <a:p>
            <a:pPr marL="0" indent="0" algn="just">
              <a:buNone/>
            </a:pP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B. Ravidas</a:t>
            </a:r>
          </a:p>
          <a:p>
            <a:pPr marL="0" indent="0" algn="just">
              <a:buNone/>
            </a:pPr>
            <a:r>
              <a:rPr lang="en-US" sz="2200" dirty="0">
                <a:latin typeface="Times New Roman" panose="02020603050405020304" pitchFamily="18" charset="0"/>
                <a:cs typeface="Times New Roman" panose="02020603050405020304" pitchFamily="18" charset="0"/>
              </a:rPr>
              <a:t>          C. Kabir</a:t>
            </a:r>
          </a:p>
          <a:p>
            <a:pPr marL="0" indent="0" algn="just">
              <a:buNone/>
            </a:pP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D. Guru Nanak</a:t>
            </a:r>
            <a:endParaRPr lang="en-US" sz="2200"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_____ was the founder of ARYA MAHILA SAMAJ .</a:t>
            </a:r>
          </a:p>
          <a:p>
            <a:pPr marL="0" indent="0" algn="just">
              <a:buNone/>
            </a:pPr>
            <a:r>
              <a:rPr lang="en-US" sz="2200" dirty="0">
                <a:latin typeface="Times New Roman" panose="02020603050405020304" pitchFamily="18" charset="0"/>
                <a:cs typeface="Times New Roman" panose="02020603050405020304" pitchFamily="18" charset="0"/>
              </a:rPr>
              <a:t>        A. Sarala Devi Chaudhurani </a:t>
            </a:r>
          </a:p>
          <a:p>
            <a:pPr marL="0" indent="0" algn="just">
              <a:buNone/>
            </a:pPr>
            <a:r>
              <a:rPr lang="en-US" sz="2200" dirty="0">
                <a:latin typeface="Times New Roman" panose="02020603050405020304" pitchFamily="18" charset="0"/>
                <a:cs typeface="Times New Roman" panose="02020603050405020304" pitchFamily="18" charset="0"/>
              </a:rPr>
              <a:t>        B.  Swami Dayanand Saraswati</a:t>
            </a:r>
          </a:p>
          <a:p>
            <a:pPr marL="0" indent="0" algn="just">
              <a:buNone/>
            </a:pPr>
            <a:r>
              <a:rPr lang="en-US" sz="2200" dirty="0">
                <a:latin typeface="Times New Roman" panose="02020603050405020304" pitchFamily="18" charset="0"/>
                <a:cs typeface="Times New Roman" panose="02020603050405020304" pitchFamily="18" charset="0"/>
              </a:rPr>
              <a:t>        C.  Ramabai</a:t>
            </a:r>
          </a:p>
          <a:p>
            <a:pPr marL="0" indent="0" algn="just">
              <a:buNone/>
            </a:pPr>
            <a:r>
              <a:rPr lang="en-US" sz="2200" dirty="0">
                <a:latin typeface="Times New Roman" panose="02020603050405020304" pitchFamily="18" charset="0"/>
                <a:cs typeface="Times New Roman" panose="02020603050405020304" pitchFamily="18" charset="0"/>
              </a:rPr>
              <a:t>        D.  Maharishi Jamini </a:t>
            </a:r>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ultimate goal of Sufism is Union with God.</a:t>
            </a:r>
          </a:p>
          <a:p>
            <a:pPr marL="0" indent="0" algn="just">
              <a:buNone/>
            </a:pPr>
            <a:r>
              <a:rPr lang="en-US" sz="2200" dirty="0">
                <a:latin typeface="Times New Roman" panose="02020603050405020304" pitchFamily="18" charset="0"/>
                <a:cs typeface="Times New Roman" panose="02020603050405020304" pitchFamily="18" charset="0"/>
              </a:rPr>
              <a:t>        A. True</a:t>
            </a:r>
          </a:p>
          <a:p>
            <a:pPr marL="0" indent="0" algn="just">
              <a:buNone/>
            </a:pPr>
            <a:r>
              <a:rPr lang="en-US" sz="2200" dirty="0">
                <a:latin typeface="Times New Roman" panose="02020603050405020304" pitchFamily="18" charset="0"/>
                <a:cs typeface="Times New Roman" panose="02020603050405020304" pitchFamily="18" charset="0"/>
              </a:rPr>
              <a:t>        B. False</a:t>
            </a:r>
          </a:p>
          <a:p>
            <a:pPr>
              <a:buFont typeface="Wingdings" panose="05000000000000000000" pitchFamily="2" charset="2"/>
              <a:buChar char="Ø"/>
            </a:pPr>
            <a:endParaRPr lang="en-US" dirty="0"/>
          </a:p>
        </p:txBody>
      </p:sp>
      <p:sp>
        <p:nvSpPr>
          <p:cNvPr id="4" name="Date Placeholder 3"/>
          <p:cNvSpPr>
            <a:spLocks noGrp="1"/>
          </p:cNvSpPr>
          <p:nvPr>
            <p:ph type="dt" sz="half" idx="10"/>
          </p:nvPr>
        </p:nvSpPr>
        <p:spPr/>
        <p:txBody>
          <a:bodyPr/>
          <a:lstStyle/>
          <a:p>
            <a:fld id="{A46DFBD3-1DFE-43A6-AC07-9A6D970FA88C}" type="datetime1">
              <a:rPr lang="en-US" smtClean="0"/>
              <a:pPr/>
              <a:t>4/6/2023</a:t>
            </a:fld>
            <a:endParaRPr lang="en-US"/>
          </a:p>
        </p:txBody>
      </p:sp>
      <p:sp>
        <p:nvSpPr>
          <p:cNvPr id="5" name="Footer Placeholder 4"/>
          <p:cNvSpPr>
            <a:spLocks noGrp="1"/>
          </p:cNvSpPr>
          <p:nvPr>
            <p:ph type="ftr" sz="quarter" idx="11"/>
          </p:nvPr>
        </p:nvSpPr>
        <p:spPr>
          <a:xfrm>
            <a:off x="1295400" y="6356350"/>
            <a:ext cx="6705600" cy="365125"/>
          </a:xfrm>
        </p:spPr>
        <p:txBody>
          <a:bodyPr/>
          <a:lstStyle/>
          <a:p>
            <a:r>
              <a:rPr lang="en-US" smtClean="0"/>
              <a:t>Mr. Arun Bhati            ESSENCE OF INDIAN TRADITIONAL  (ANC-602)              SEM - 6</a:t>
            </a:r>
            <a:endParaRPr lang="en-US" dirty="0"/>
          </a:p>
        </p:txBody>
      </p:sp>
      <p:sp>
        <p:nvSpPr>
          <p:cNvPr id="6" name="Slide Number Placeholder 5"/>
          <p:cNvSpPr>
            <a:spLocks noGrp="1"/>
          </p:cNvSpPr>
          <p:nvPr>
            <p:ph type="sldNum" sz="quarter" idx="12"/>
          </p:nvPr>
        </p:nvSpPr>
        <p:spPr>
          <a:xfrm>
            <a:off x="8001000" y="6356350"/>
            <a:ext cx="685800" cy="365125"/>
          </a:xfrm>
        </p:spPr>
        <p:txBody>
          <a:bodyPr/>
          <a:lstStyle/>
          <a:p>
            <a:fld id="{B6F15528-21DE-4FAA-801E-634DDDAF4B2B}" type="slidenum">
              <a:rPr lang="en-US" smtClean="0"/>
              <a:pPr/>
              <a:t>100</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latin typeface="Times New Roman" panose="02020603050405020304" pitchFamily="18" charset="0"/>
                <a:cs typeface="Times New Roman" panose="02020603050405020304" pitchFamily="18" charset="0"/>
              </a:rPr>
              <a:t>Daily Quiz</a:t>
            </a:r>
            <a:endParaRPr kumimoji="0" lang="en-US" sz="32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 xmlns:a16="http://schemas.microsoft.com/office/drawing/2014/main" id="{7F866A08-B8E3-40BF-A4BE-668099C3E1EA}"/>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471" y="73817"/>
            <a:ext cx="1347673" cy="808833"/>
          </a:xfrm>
          <a:prstGeom prst="rect">
            <a:avLst/>
          </a:prstGeom>
        </p:spPr>
      </p:pic>
    </p:spTree>
    <p:extLst>
      <p:ext uri="{BB962C8B-B14F-4D97-AF65-F5344CB8AC3E}">
        <p14:creationId xmlns="" xmlns:p14="http://schemas.microsoft.com/office/powerpoint/2010/main" val="159852651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82650"/>
            <a:ext cx="8229600" cy="5365750"/>
          </a:xfrm>
        </p:spPr>
        <p:txBody>
          <a:bodyPr>
            <a:normAutofit/>
          </a:bodyPr>
          <a:lstStyle/>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DEOBANDI Movement started by _______ .</a:t>
            </a:r>
          </a:p>
          <a:p>
            <a:pPr marL="0" indent="0" algn="just">
              <a:buNone/>
            </a:pPr>
            <a:r>
              <a:rPr lang="en-US" sz="2200" dirty="0">
                <a:latin typeface="Times New Roman" panose="02020603050405020304" pitchFamily="18" charset="0"/>
                <a:cs typeface="Times New Roman" panose="02020603050405020304" pitchFamily="18" charset="0"/>
              </a:rPr>
              <a:t>        A. Sarala Devi Chaudhurani </a:t>
            </a:r>
          </a:p>
          <a:p>
            <a:pPr marL="0" indent="0" algn="just">
              <a:buNone/>
            </a:pPr>
            <a:r>
              <a:rPr lang="en-US" sz="2200" dirty="0">
                <a:latin typeface="Times New Roman" panose="02020603050405020304" pitchFamily="18" charset="0"/>
                <a:cs typeface="Times New Roman" panose="02020603050405020304" pitchFamily="18" charset="0"/>
              </a:rPr>
              <a:t>        B. Rashid Ahmad Gangohi</a:t>
            </a:r>
          </a:p>
          <a:p>
            <a:pPr marL="0" indent="0" algn="just">
              <a:buNone/>
            </a:pPr>
            <a:r>
              <a:rPr lang="en-US" sz="2200" dirty="0">
                <a:latin typeface="Times New Roman" panose="02020603050405020304" pitchFamily="18" charset="0"/>
                <a:cs typeface="Times New Roman" panose="02020603050405020304" pitchFamily="18" charset="0"/>
              </a:rPr>
              <a:t>        C.  Raja Ram Mohan Roy</a:t>
            </a:r>
          </a:p>
          <a:p>
            <a:pPr marL="0" indent="0" algn="just">
              <a:buNone/>
            </a:pPr>
            <a:r>
              <a:rPr lang="en-US" sz="2200" dirty="0">
                <a:latin typeface="Times New Roman" panose="02020603050405020304" pitchFamily="18" charset="0"/>
                <a:cs typeface="Times New Roman" panose="02020603050405020304" pitchFamily="18" charset="0"/>
              </a:rPr>
              <a:t>        D.  Maharishi Jamini </a:t>
            </a:r>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_____ was the founder of BRAHMO SAMAJ .</a:t>
            </a:r>
          </a:p>
          <a:p>
            <a:pPr marL="0" indent="0" algn="just">
              <a:buNone/>
            </a:pPr>
            <a:r>
              <a:rPr lang="en-US" sz="2200" dirty="0">
                <a:latin typeface="Times New Roman" panose="02020603050405020304" pitchFamily="18" charset="0"/>
                <a:cs typeface="Times New Roman" panose="02020603050405020304" pitchFamily="18" charset="0"/>
              </a:rPr>
              <a:t>        A. Sarala Devi Chaudhurani </a:t>
            </a:r>
          </a:p>
          <a:p>
            <a:pPr marL="0" indent="0" algn="just">
              <a:buNone/>
            </a:pPr>
            <a:r>
              <a:rPr lang="en-US" sz="2200" dirty="0">
                <a:latin typeface="Times New Roman" panose="02020603050405020304" pitchFamily="18" charset="0"/>
                <a:cs typeface="Times New Roman" panose="02020603050405020304" pitchFamily="18" charset="0"/>
              </a:rPr>
              <a:t>        B.  Swami Dayanand Saraswati</a:t>
            </a:r>
          </a:p>
          <a:p>
            <a:pPr marL="0" indent="0" algn="just">
              <a:buNone/>
            </a:pPr>
            <a:r>
              <a:rPr lang="en-US" sz="2200" dirty="0">
                <a:latin typeface="Times New Roman" panose="02020603050405020304" pitchFamily="18" charset="0"/>
                <a:cs typeface="Times New Roman" panose="02020603050405020304" pitchFamily="18" charset="0"/>
              </a:rPr>
              <a:t>        C.  Raja Ram Mohan Roy</a:t>
            </a:r>
          </a:p>
          <a:p>
            <a:pPr marL="0" indent="0" algn="just">
              <a:buNone/>
            </a:pPr>
            <a:r>
              <a:rPr lang="en-US" sz="2200" dirty="0">
                <a:latin typeface="Times New Roman" panose="02020603050405020304" pitchFamily="18" charset="0"/>
                <a:cs typeface="Times New Roman" panose="02020603050405020304" pitchFamily="18" charset="0"/>
              </a:rPr>
              <a:t>        D.  Maharishi Jamini </a:t>
            </a:r>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ZOROASTRIANISM are a monotheistic religion.</a:t>
            </a:r>
          </a:p>
          <a:p>
            <a:pPr marL="0" indent="0" algn="just">
              <a:buNone/>
            </a:pPr>
            <a:r>
              <a:rPr lang="en-US" sz="2200" dirty="0">
                <a:latin typeface="Times New Roman" panose="02020603050405020304" pitchFamily="18" charset="0"/>
                <a:cs typeface="Times New Roman" panose="02020603050405020304" pitchFamily="18" charset="0"/>
              </a:rPr>
              <a:t>        A. True</a:t>
            </a:r>
          </a:p>
          <a:p>
            <a:pPr marL="0" indent="0" algn="just">
              <a:buNone/>
            </a:pPr>
            <a:r>
              <a:rPr lang="en-US" sz="2200" dirty="0">
                <a:latin typeface="Times New Roman" panose="02020603050405020304" pitchFamily="18" charset="0"/>
                <a:cs typeface="Times New Roman" panose="02020603050405020304" pitchFamily="18" charset="0"/>
              </a:rPr>
              <a:t>        B. False</a:t>
            </a:r>
          </a:p>
          <a:p>
            <a:pPr>
              <a:buFont typeface="Wingdings" panose="05000000000000000000" pitchFamily="2" charset="2"/>
              <a:buChar char="Ø"/>
            </a:pPr>
            <a:endParaRPr lang="en-US" dirty="0"/>
          </a:p>
        </p:txBody>
      </p:sp>
      <p:sp>
        <p:nvSpPr>
          <p:cNvPr id="4" name="Date Placeholder 3"/>
          <p:cNvSpPr>
            <a:spLocks noGrp="1"/>
          </p:cNvSpPr>
          <p:nvPr>
            <p:ph type="dt" sz="half" idx="10"/>
          </p:nvPr>
        </p:nvSpPr>
        <p:spPr/>
        <p:txBody>
          <a:bodyPr/>
          <a:lstStyle/>
          <a:p>
            <a:fld id="{B14BD8F7-5442-44AD-AB7B-C281FA89477B}" type="datetime1">
              <a:rPr lang="en-US" smtClean="0"/>
              <a:pPr/>
              <a:t>4/6/2023</a:t>
            </a:fld>
            <a:endParaRPr lang="en-US"/>
          </a:p>
        </p:txBody>
      </p:sp>
      <p:sp>
        <p:nvSpPr>
          <p:cNvPr id="5" name="Footer Placeholder 4"/>
          <p:cNvSpPr>
            <a:spLocks noGrp="1"/>
          </p:cNvSpPr>
          <p:nvPr>
            <p:ph type="ftr" sz="quarter" idx="11"/>
          </p:nvPr>
        </p:nvSpPr>
        <p:spPr>
          <a:xfrm>
            <a:off x="1295400" y="6356350"/>
            <a:ext cx="6705600" cy="365125"/>
          </a:xfrm>
        </p:spPr>
        <p:txBody>
          <a:bodyPr/>
          <a:lstStyle/>
          <a:p>
            <a:r>
              <a:rPr lang="en-US" smtClean="0"/>
              <a:t>Mr. Arun Bhati            ESSENCE OF INDIAN TRADITIONAL  (ANC-602)              SEM - 6</a:t>
            </a:r>
            <a:endParaRPr lang="en-US" dirty="0"/>
          </a:p>
        </p:txBody>
      </p:sp>
      <p:sp>
        <p:nvSpPr>
          <p:cNvPr id="6" name="Slide Number Placeholder 5"/>
          <p:cNvSpPr>
            <a:spLocks noGrp="1"/>
          </p:cNvSpPr>
          <p:nvPr>
            <p:ph type="sldNum" sz="quarter" idx="12"/>
          </p:nvPr>
        </p:nvSpPr>
        <p:spPr>
          <a:xfrm>
            <a:off x="8001000" y="6356350"/>
            <a:ext cx="685800" cy="365125"/>
          </a:xfrm>
        </p:spPr>
        <p:txBody>
          <a:bodyPr/>
          <a:lstStyle/>
          <a:p>
            <a:fld id="{B6F15528-21DE-4FAA-801E-634DDDAF4B2B}" type="slidenum">
              <a:rPr lang="en-US" smtClean="0"/>
              <a:pPr/>
              <a:t>101</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latin typeface="Times New Roman" panose="02020603050405020304" pitchFamily="18" charset="0"/>
                <a:cs typeface="Times New Roman" panose="02020603050405020304" pitchFamily="18" charset="0"/>
              </a:rPr>
              <a:t>Daily Quiz</a:t>
            </a:r>
            <a:endParaRPr kumimoji="0" lang="en-US" sz="32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 xmlns:a16="http://schemas.microsoft.com/office/drawing/2014/main" id="{7F866A08-B8E3-40BF-A4BE-668099C3E1EA}"/>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471" y="73817"/>
            <a:ext cx="1347673" cy="808833"/>
          </a:xfrm>
          <a:prstGeom prst="rect">
            <a:avLst/>
          </a:prstGeom>
        </p:spPr>
      </p:pic>
    </p:spTree>
    <p:extLst>
      <p:ext uri="{BB962C8B-B14F-4D97-AF65-F5344CB8AC3E}">
        <p14:creationId xmlns="" xmlns:p14="http://schemas.microsoft.com/office/powerpoint/2010/main" val="3615701366"/>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82650"/>
            <a:ext cx="8229600" cy="5365750"/>
          </a:xfrm>
        </p:spPr>
        <p:txBody>
          <a:bodyPr>
            <a:normAutofit/>
          </a:bodyPr>
          <a:lstStyle/>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The religious book of Judaism is known as ____.</a:t>
            </a:r>
          </a:p>
          <a:p>
            <a:pPr marL="0" indent="0" algn="just">
              <a:buNone/>
            </a:pPr>
            <a:r>
              <a:rPr lang="en-US" sz="2200" dirty="0">
                <a:latin typeface="Times New Roman" panose="02020603050405020304" pitchFamily="18" charset="0"/>
                <a:cs typeface="Times New Roman" panose="02020603050405020304" pitchFamily="18" charset="0"/>
              </a:rPr>
              <a:t>        A. Bhagavat Gita</a:t>
            </a:r>
          </a:p>
          <a:p>
            <a:pPr marL="0" indent="0" algn="just">
              <a:buNone/>
            </a:pPr>
            <a:r>
              <a:rPr lang="en-US" sz="2200" dirty="0">
                <a:latin typeface="Times New Roman" panose="02020603050405020304" pitchFamily="18" charset="0"/>
                <a:cs typeface="Times New Roman" panose="02020603050405020304" pitchFamily="18" charset="0"/>
              </a:rPr>
              <a:t>        B. Zend Avesta </a:t>
            </a:r>
          </a:p>
          <a:p>
            <a:pPr marL="0" indent="0" algn="just">
              <a:buNone/>
            </a:pPr>
            <a:r>
              <a:rPr lang="en-US" sz="2200" dirty="0">
                <a:latin typeface="Times New Roman" panose="02020603050405020304" pitchFamily="18" charset="0"/>
                <a:cs typeface="Times New Roman" panose="02020603050405020304" pitchFamily="18" charset="0"/>
              </a:rPr>
              <a:t>        C. Torah</a:t>
            </a:r>
          </a:p>
          <a:p>
            <a:pPr marL="0" indent="0" algn="just">
              <a:buNone/>
            </a:pPr>
            <a:r>
              <a:rPr lang="en-US" sz="2200" dirty="0">
                <a:latin typeface="Times New Roman" panose="02020603050405020304" pitchFamily="18" charset="0"/>
                <a:cs typeface="Times New Roman" panose="02020603050405020304" pitchFamily="18" charset="0"/>
              </a:rPr>
              <a:t>        D. Bible</a:t>
            </a:r>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religious book of Zoroastrianism is known as ____.</a:t>
            </a:r>
          </a:p>
          <a:p>
            <a:pPr marL="0" indent="0" algn="just">
              <a:buNone/>
            </a:pPr>
            <a:r>
              <a:rPr lang="en-US" sz="2200" dirty="0">
                <a:latin typeface="Times New Roman" panose="02020603050405020304" pitchFamily="18" charset="0"/>
                <a:cs typeface="Times New Roman" panose="02020603050405020304" pitchFamily="18" charset="0"/>
              </a:rPr>
              <a:t>        A. Bhagavat Gita</a:t>
            </a:r>
          </a:p>
          <a:p>
            <a:pPr marL="0" indent="0" algn="just">
              <a:buNone/>
            </a:pPr>
            <a:r>
              <a:rPr lang="en-US" sz="2200" dirty="0">
                <a:latin typeface="Times New Roman" panose="02020603050405020304" pitchFamily="18" charset="0"/>
                <a:cs typeface="Times New Roman" panose="02020603050405020304" pitchFamily="18" charset="0"/>
              </a:rPr>
              <a:t>        B. Zend Avesta </a:t>
            </a:r>
          </a:p>
          <a:p>
            <a:pPr marL="0" indent="0" algn="just">
              <a:buNone/>
            </a:pPr>
            <a:r>
              <a:rPr lang="en-US" sz="2200" dirty="0">
                <a:latin typeface="Times New Roman" panose="02020603050405020304" pitchFamily="18" charset="0"/>
                <a:cs typeface="Times New Roman" panose="02020603050405020304" pitchFamily="18" charset="0"/>
              </a:rPr>
              <a:t>        C. Torah</a:t>
            </a:r>
          </a:p>
          <a:p>
            <a:pPr marL="0" indent="0" algn="just">
              <a:buNone/>
            </a:pPr>
            <a:r>
              <a:rPr lang="en-US" sz="2200" dirty="0">
                <a:latin typeface="Times New Roman" panose="02020603050405020304" pitchFamily="18" charset="0"/>
                <a:cs typeface="Times New Roman" panose="02020603050405020304" pitchFamily="18" charset="0"/>
              </a:rPr>
              <a:t>        D. Bible</a:t>
            </a:r>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Zoroastrianism are a monotheistic religion.</a:t>
            </a:r>
          </a:p>
          <a:p>
            <a:pPr marL="0" indent="0" algn="just">
              <a:buNone/>
            </a:pPr>
            <a:r>
              <a:rPr lang="en-US" sz="2200" dirty="0">
                <a:latin typeface="Times New Roman" panose="02020603050405020304" pitchFamily="18" charset="0"/>
                <a:cs typeface="Times New Roman" panose="02020603050405020304" pitchFamily="18" charset="0"/>
              </a:rPr>
              <a:t>        A. True</a:t>
            </a:r>
          </a:p>
          <a:p>
            <a:pPr marL="0" indent="0" algn="just">
              <a:buNone/>
            </a:pPr>
            <a:r>
              <a:rPr lang="en-US" sz="2200" dirty="0">
                <a:latin typeface="Times New Roman" panose="02020603050405020304" pitchFamily="18" charset="0"/>
                <a:cs typeface="Times New Roman" panose="02020603050405020304" pitchFamily="18" charset="0"/>
              </a:rPr>
              <a:t>        B. False</a:t>
            </a:r>
          </a:p>
          <a:p>
            <a:pPr>
              <a:buFont typeface="Wingdings" panose="05000000000000000000" pitchFamily="2" charset="2"/>
              <a:buChar char="Ø"/>
            </a:pPr>
            <a:endParaRPr lang="en-US" dirty="0"/>
          </a:p>
        </p:txBody>
      </p:sp>
      <p:sp>
        <p:nvSpPr>
          <p:cNvPr id="4" name="Date Placeholder 3"/>
          <p:cNvSpPr>
            <a:spLocks noGrp="1"/>
          </p:cNvSpPr>
          <p:nvPr>
            <p:ph type="dt" sz="half" idx="10"/>
          </p:nvPr>
        </p:nvSpPr>
        <p:spPr/>
        <p:txBody>
          <a:bodyPr/>
          <a:lstStyle/>
          <a:p>
            <a:fld id="{4D7431CD-EC6D-4514-9596-8AC602CDBA32}" type="datetime1">
              <a:rPr lang="en-US" smtClean="0"/>
              <a:pPr/>
              <a:t>4/6/2023</a:t>
            </a:fld>
            <a:endParaRPr lang="en-US"/>
          </a:p>
        </p:txBody>
      </p:sp>
      <p:sp>
        <p:nvSpPr>
          <p:cNvPr id="5" name="Footer Placeholder 4"/>
          <p:cNvSpPr>
            <a:spLocks noGrp="1"/>
          </p:cNvSpPr>
          <p:nvPr>
            <p:ph type="ftr" sz="quarter" idx="11"/>
          </p:nvPr>
        </p:nvSpPr>
        <p:spPr>
          <a:xfrm>
            <a:off x="1295400" y="6356350"/>
            <a:ext cx="6705600" cy="365125"/>
          </a:xfrm>
        </p:spPr>
        <p:txBody>
          <a:bodyPr/>
          <a:lstStyle/>
          <a:p>
            <a:r>
              <a:rPr lang="en-US" smtClean="0"/>
              <a:t>Mr. Arun Bhati            ESSENCE OF INDIAN TRADITIONAL  (ANC-602)              SEM - 6</a:t>
            </a:r>
            <a:endParaRPr lang="en-US" dirty="0"/>
          </a:p>
        </p:txBody>
      </p:sp>
      <p:sp>
        <p:nvSpPr>
          <p:cNvPr id="6" name="Slide Number Placeholder 5"/>
          <p:cNvSpPr>
            <a:spLocks noGrp="1"/>
          </p:cNvSpPr>
          <p:nvPr>
            <p:ph type="sldNum" sz="quarter" idx="12"/>
          </p:nvPr>
        </p:nvSpPr>
        <p:spPr>
          <a:xfrm>
            <a:off x="8001000" y="6356350"/>
            <a:ext cx="685800" cy="365125"/>
          </a:xfrm>
        </p:spPr>
        <p:txBody>
          <a:bodyPr/>
          <a:lstStyle/>
          <a:p>
            <a:fld id="{B6F15528-21DE-4FAA-801E-634DDDAF4B2B}" type="slidenum">
              <a:rPr lang="en-US" smtClean="0"/>
              <a:pPr/>
              <a:t>102</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latin typeface="Times New Roman" panose="02020603050405020304" pitchFamily="18" charset="0"/>
                <a:cs typeface="Times New Roman" panose="02020603050405020304" pitchFamily="18" charset="0"/>
              </a:rPr>
              <a:t>Daily Quiz</a:t>
            </a:r>
            <a:endParaRPr kumimoji="0" lang="en-US" sz="32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 xmlns:a16="http://schemas.microsoft.com/office/drawing/2014/main" id="{7F866A08-B8E3-40BF-A4BE-668099C3E1EA}"/>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471" y="73817"/>
            <a:ext cx="1347673" cy="808833"/>
          </a:xfrm>
          <a:prstGeom prst="rect">
            <a:avLst/>
          </a:prstGeom>
        </p:spPr>
      </p:pic>
    </p:spTree>
    <p:extLst>
      <p:ext uri="{BB962C8B-B14F-4D97-AF65-F5344CB8AC3E}">
        <p14:creationId xmlns="" xmlns:p14="http://schemas.microsoft.com/office/powerpoint/2010/main" val="152870232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43000"/>
            <a:ext cx="8686800" cy="5029200"/>
          </a:xfrm>
        </p:spPr>
        <p:txBody>
          <a:bodyPr>
            <a:normAutofit/>
          </a:bodyPr>
          <a:lstStyle/>
          <a:p>
            <a:pPr algn="just">
              <a:lnSpc>
                <a:spcPct val="150000"/>
              </a:lnSpc>
            </a:pPr>
            <a:r>
              <a:rPr lang="en-US" sz="2200" dirty="0">
                <a:latin typeface="Times New Roman" panose="02020603050405020304" pitchFamily="18" charset="0"/>
                <a:cs typeface="Times New Roman" panose="02020603050405020304" pitchFamily="18" charset="0"/>
              </a:rPr>
              <a:t>Explain the social reform movement started during19</a:t>
            </a:r>
            <a:r>
              <a:rPr lang="en-US" sz="2200" baseline="30000" dirty="0">
                <a:latin typeface="Times New Roman" panose="02020603050405020304" pitchFamily="18" charset="0"/>
                <a:cs typeface="Times New Roman" panose="02020603050405020304" pitchFamily="18" charset="0"/>
              </a:rPr>
              <a:t>th</a:t>
            </a:r>
            <a:r>
              <a:rPr lang="en-US" sz="2200" dirty="0">
                <a:latin typeface="Times New Roman" panose="02020603050405020304" pitchFamily="18" charset="0"/>
                <a:cs typeface="Times New Roman" panose="02020603050405020304" pitchFamily="18" charset="0"/>
              </a:rPr>
              <a:t> century.</a:t>
            </a:r>
          </a:p>
          <a:p>
            <a:pPr algn="just">
              <a:lnSpc>
                <a:spcPct val="150000"/>
              </a:lnSpc>
            </a:pPr>
            <a:r>
              <a:rPr lang="en-US" sz="2200" dirty="0">
                <a:latin typeface="Times New Roman" panose="02020603050405020304" pitchFamily="18" charset="0"/>
                <a:cs typeface="Times New Roman" panose="02020603050405020304" pitchFamily="18" charset="0"/>
              </a:rPr>
              <a:t>Explain Bhakti and Sufi movement in detail.</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6B8753C9-3DA3-42DD-A359-0CAC853189CF}" type="datetime1">
              <a:rPr lang="en-US" smtClean="0"/>
              <a:pPr/>
              <a:t>4/6/2023</a:t>
            </a:fld>
            <a:endParaRPr lang="en-US"/>
          </a:p>
        </p:txBody>
      </p:sp>
      <p:sp>
        <p:nvSpPr>
          <p:cNvPr id="5" name="Footer Placeholder 4"/>
          <p:cNvSpPr>
            <a:spLocks noGrp="1"/>
          </p:cNvSpPr>
          <p:nvPr>
            <p:ph type="ftr" sz="quarter" idx="11"/>
          </p:nvPr>
        </p:nvSpPr>
        <p:spPr>
          <a:xfrm>
            <a:off x="1371600" y="6356350"/>
            <a:ext cx="6705600" cy="365125"/>
          </a:xfrm>
        </p:spPr>
        <p:txBody>
          <a:bodyPr/>
          <a:lstStyle/>
          <a:p>
            <a:r>
              <a:rPr lang="en-US" smtClean="0"/>
              <a:t>Mr. Arun Bhati            ESSENCE OF INDIAN TRADITIONAL  (ANC-602)              SEM - 6</a:t>
            </a:r>
            <a:endParaRPr lang="en-US" dirty="0"/>
          </a:p>
        </p:txBody>
      </p:sp>
      <p:sp>
        <p:nvSpPr>
          <p:cNvPr id="6" name="Slide Number Placeholder 5"/>
          <p:cNvSpPr>
            <a:spLocks noGrp="1"/>
          </p:cNvSpPr>
          <p:nvPr>
            <p:ph type="sldNum" sz="quarter" idx="12"/>
          </p:nvPr>
        </p:nvSpPr>
        <p:spPr>
          <a:xfrm>
            <a:off x="8077200" y="6356350"/>
            <a:ext cx="609600" cy="365125"/>
          </a:xfrm>
        </p:spPr>
        <p:txBody>
          <a:bodyPr/>
          <a:lstStyle/>
          <a:p>
            <a:fld id="{B6F15528-21DE-4FAA-801E-634DDDAF4B2B}" type="slidenum">
              <a:rPr lang="en-US" smtClean="0"/>
              <a:pPr/>
              <a:t>103</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Weekly</a:t>
            </a:r>
            <a:r>
              <a:rPr kumimoji="0" lang="en-US" sz="3200" b="0"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 Assignment</a:t>
            </a:r>
            <a:endParaRPr kumimoji="0" lang="en-US" sz="32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 xmlns:a16="http://schemas.microsoft.com/office/drawing/2014/main" id="{492AA96B-BEAC-450C-8342-EAF1734E17E5}"/>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471" y="73817"/>
            <a:ext cx="1347673" cy="916783"/>
          </a:xfrm>
          <a:prstGeom prst="rect">
            <a:avLst/>
          </a:prstGeom>
        </p:spPr>
      </p:pic>
    </p:spTree>
    <p:extLst>
      <p:ext uri="{BB962C8B-B14F-4D97-AF65-F5344CB8AC3E}">
        <p14:creationId xmlns="" xmlns:p14="http://schemas.microsoft.com/office/powerpoint/2010/main" val="166944052"/>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0834" name="Picture 8" descr="C:\Users\DHANANJAY\Downloads\100b_0251.gif">
            <a:extLst>
              <a:ext uri="{FF2B5EF4-FFF2-40B4-BE49-F238E27FC236}">
                <a16:creationId xmlns="" xmlns:a16="http://schemas.microsoft.com/office/drawing/2014/main" id="{10F9A78A-C56F-4F53-95C0-647A5C191767}"/>
              </a:ext>
            </a:extLst>
          </p:cNvPr>
          <p:cNvPicPr>
            <a:picLocks noChangeAspect="1" noChangeArrowheads="1" noCrop="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1066800"/>
            <a:ext cx="9144000" cy="3581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Title 1">
            <a:extLst>
              <a:ext uri="{FF2B5EF4-FFF2-40B4-BE49-F238E27FC236}">
                <a16:creationId xmlns="" xmlns:a16="http://schemas.microsoft.com/office/drawing/2014/main" id="{1006C90F-2443-4312-8375-11E912570B1E}"/>
              </a:ext>
            </a:extLst>
          </p:cNvPr>
          <p:cNvSpPr txBox="1">
            <a:spLocks/>
          </p:cNvSpPr>
          <p:nvPr/>
        </p:nvSpPr>
        <p:spPr>
          <a:xfrm>
            <a:off x="0" y="0"/>
            <a:ext cx="91440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Video Link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2400" b="1" i="0" u="none" strike="noStrike" kern="1200" cap="none" spc="0" normalizeH="0" baseline="0" noProof="0" dirty="0">
                <a:ln>
                  <a:noFill/>
                </a:ln>
                <a:solidFill>
                  <a:prstClr val="black"/>
                </a:solidFill>
                <a:effectLst/>
                <a:uLnTx/>
                <a:uFillTx/>
                <a:latin typeface="Times New Roman" pitchFamily="18" charset="0"/>
                <a:ea typeface="新細明體" panose="02020500000000000000" pitchFamily="18" charset="-120"/>
                <a:cs typeface="Times New Roman" pitchFamily="18" charset="0"/>
              </a:rPr>
              <a:t>(</a:t>
            </a:r>
            <a:r>
              <a:rPr lang="en-US" altLang="zh-TW" sz="2400" b="1" dirty="0">
                <a:solidFill>
                  <a:prstClr val="black"/>
                </a:solidFill>
                <a:latin typeface="Times New Roman" pitchFamily="18" charset="0"/>
                <a:ea typeface="新細明體" panose="02020500000000000000" pitchFamily="18" charset="-120"/>
                <a:cs typeface="Times New Roman" pitchFamily="18" charset="0"/>
              </a:rPr>
              <a:t>Art and Culture</a:t>
            </a:r>
            <a:r>
              <a:rPr kumimoji="0" lang="en-US" sz="2400" b="1"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 </a:t>
            </a:r>
            <a:br>
              <a:rPr kumimoji="0" lang="en-US" sz="2400" b="1"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br>
            <a:endParaRPr kumimoji="0" lang="en-US" sz="2400" b="1"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endParaRPr>
          </a:p>
        </p:txBody>
      </p:sp>
      <p:pic>
        <p:nvPicPr>
          <p:cNvPr id="120836" name="Picture 2">
            <a:extLst>
              <a:ext uri="{FF2B5EF4-FFF2-40B4-BE49-F238E27FC236}">
                <a16:creationId xmlns="" xmlns:a16="http://schemas.microsoft.com/office/drawing/2014/main" id="{31DA0A8B-63B9-4EE5-B56D-E983CEF5B48A}"/>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0" y="19050"/>
            <a:ext cx="1371600" cy="779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0837" name="TextBox 9">
            <a:extLst>
              <a:ext uri="{FF2B5EF4-FFF2-40B4-BE49-F238E27FC236}">
                <a16:creationId xmlns="" xmlns:a16="http://schemas.microsoft.com/office/drawing/2014/main" id="{CCCA3DCE-9AC8-40B1-847B-BF059DC83070}"/>
              </a:ext>
            </a:extLst>
          </p:cNvPr>
          <p:cNvSpPr txBox="1">
            <a:spLocks noChangeArrowheads="1"/>
          </p:cNvSpPr>
          <p:nvPr/>
        </p:nvSpPr>
        <p:spPr bwMode="auto">
          <a:xfrm>
            <a:off x="1828800" y="4953000"/>
            <a:ext cx="6324600"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r>
              <a:rPr lang="en-US" sz="1800" dirty="0">
                <a:latin typeface="Times New Roman" panose="02020603050405020304" pitchFamily="18" charset="0"/>
                <a:cs typeface="Times New Roman" panose="02020603050405020304" pitchFamily="18" charset="0"/>
                <a:hlinkClick r:id="rId4"/>
              </a:rPr>
              <a:t>https://www.youtube.com/watch?v=wjepzXnEqYo</a:t>
            </a:r>
            <a:endParaRPr lang="en-US" sz="18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 xmlns:a16="http://schemas.microsoft.com/office/drawing/2014/main" id="{C9E66148-A79E-415F-8026-ADF15BCE728F}"/>
              </a:ext>
            </a:extLst>
          </p:cNvPr>
          <p:cNvSpPr>
            <a:spLocks noGrp="1"/>
          </p:cNvSpPr>
          <p:nvPr>
            <p:ph type="ftr" sz="quarter" idx="11"/>
          </p:nvPr>
        </p:nvSpPr>
        <p:spPr>
          <a:xfrm>
            <a:off x="1905000" y="6356350"/>
            <a:ext cx="60960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Mr. Arun Bhati            ESSENCE OF INDIAN TRADITIONAL  (ANC-602)              SEM - 6</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120839" name="Slide Number Placeholder 4">
            <a:extLst>
              <a:ext uri="{FF2B5EF4-FFF2-40B4-BE49-F238E27FC236}">
                <a16:creationId xmlns="" xmlns:a16="http://schemas.microsoft.com/office/drawing/2014/main" id="{FBFA8580-41D1-4002-BB73-3A7B11915AEC}"/>
              </a:ext>
            </a:extLst>
          </p:cNvPr>
          <p:cNvSpPr>
            <a:spLocks noGrp="1" noChangeArrowheads="1"/>
          </p:cNvSpPr>
          <p:nvPr>
            <p:ph type="sldNum" sz="quarter" idx="12"/>
          </p:nvPr>
        </p:nvSpPr>
        <p:spPr bwMode="auto">
          <a:xfrm>
            <a:off x="8001000" y="6356350"/>
            <a:ext cx="6858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085C432-E184-4967-BB9F-4F05D532490C}"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104</a:t>
            </a:fld>
            <a:endParaRPr kumimoji="0" lang="en-US" altLang="en-US" sz="1200" b="0" i="0" u="none" strike="noStrike" kern="1200" cap="none" spc="0" normalizeH="0" baseline="0" noProof="0" dirty="0">
              <a:ln>
                <a:noFill/>
              </a:ln>
              <a:solidFill>
                <a:srgbClr val="898989"/>
              </a:solidFill>
              <a:effectLst/>
              <a:uLnTx/>
              <a:uFillTx/>
              <a:latin typeface="Calibri" panose="020F0502020204030204" pitchFamily="34" charset="0"/>
              <a:ea typeface="+mn-ea"/>
              <a:cs typeface="Arial" panose="020B0604020202020204" pitchFamily="34" charset="0"/>
            </a:endParaRPr>
          </a:p>
        </p:txBody>
      </p:sp>
      <p:sp>
        <p:nvSpPr>
          <p:cNvPr id="6" name="Date Placeholder 5">
            <a:extLst>
              <a:ext uri="{FF2B5EF4-FFF2-40B4-BE49-F238E27FC236}">
                <a16:creationId xmlns="" xmlns:a16="http://schemas.microsoft.com/office/drawing/2014/main" id="{457B9921-447B-461F-9C57-DEB2B37D684D}"/>
              </a:ext>
            </a:extLst>
          </p:cNvPr>
          <p:cNvSpPr>
            <a:spLocks noGrp="1"/>
          </p:cNvSpPr>
          <p:nvPr>
            <p:ph type="dt"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0E07F9D-8015-489A-B016-C50B41930309}"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4/6/2023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00600"/>
          </a:xfrm>
        </p:spPr>
        <p:txBody>
          <a:bodyPr>
            <a:normAutofit fontScale="92500" lnSpcReduction="10000"/>
          </a:bodyPr>
          <a:lstStyle/>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YouTube/other  Video Links</a:t>
            </a:r>
          </a:p>
          <a:p>
            <a:pPr marL="0" indent="0">
              <a:buNone/>
            </a:pPr>
            <a:r>
              <a:rPr lang="en-US" sz="2200" dirty="0">
                <a:latin typeface="Times New Roman" panose="02020603050405020304" pitchFamily="18" charset="0"/>
                <a:cs typeface="Times New Roman" panose="02020603050405020304" pitchFamily="18" charset="0"/>
              </a:rPr>
              <a:t>  </a:t>
            </a:r>
          </a:p>
          <a:p>
            <a:pPr>
              <a:lnSpc>
                <a:spcPct val="150000"/>
              </a:lnSpc>
            </a:pPr>
            <a:r>
              <a:rPr lang="en-US" sz="2200" dirty="0">
                <a:latin typeface="Times New Roman" panose="02020603050405020304" pitchFamily="18" charset="0"/>
                <a:cs typeface="Times New Roman" panose="02020603050405020304" pitchFamily="18" charset="0"/>
                <a:hlinkClick r:id="rId2"/>
              </a:rPr>
              <a:t>https://www.youtube.com/watch?v=CPwdUYxmER8</a:t>
            </a:r>
          </a:p>
          <a:p>
            <a:pPr>
              <a:lnSpc>
                <a:spcPct val="150000"/>
              </a:lnSpc>
            </a:pPr>
            <a:r>
              <a:rPr lang="en-US" sz="2200" dirty="0">
                <a:latin typeface="Times New Roman" panose="02020603050405020304" pitchFamily="18" charset="0"/>
                <a:cs typeface="Times New Roman" panose="02020603050405020304" pitchFamily="18" charset="0"/>
                <a:hlinkClick r:id="rId3"/>
              </a:rPr>
              <a:t>https://www.youtube.com/watch?v=GAWKhdcKi4E</a:t>
            </a:r>
            <a:endParaRPr lang="en-US" sz="2200" dirty="0">
              <a:latin typeface="Times New Roman" panose="02020603050405020304" pitchFamily="18" charset="0"/>
              <a:cs typeface="Times New Roman" panose="02020603050405020304" pitchFamily="18" charset="0"/>
            </a:endParaRPr>
          </a:p>
          <a:p>
            <a:pPr>
              <a:lnSpc>
                <a:spcPct val="150000"/>
              </a:lnSpc>
            </a:pPr>
            <a:r>
              <a:rPr lang="en-US" sz="2200" dirty="0" smtClean="0">
                <a:latin typeface="Times New Roman" panose="02020603050405020304" pitchFamily="18" charset="0"/>
                <a:cs typeface="Times New Roman" panose="02020603050405020304" pitchFamily="18" charset="0"/>
                <a:hlinkClick r:id="rId4"/>
              </a:rPr>
              <a:t>https</a:t>
            </a:r>
            <a:r>
              <a:rPr lang="en-US" sz="2200" dirty="0">
                <a:latin typeface="Times New Roman" panose="02020603050405020304" pitchFamily="18" charset="0"/>
                <a:cs typeface="Times New Roman" panose="02020603050405020304" pitchFamily="18" charset="0"/>
                <a:hlinkClick r:id="rId4"/>
              </a:rPr>
              <a:t>://</a:t>
            </a:r>
            <a:r>
              <a:rPr lang="en-US" sz="2200" dirty="0" smtClean="0">
                <a:latin typeface="Times New Roman" panose="02020603050405020304" pitchFamily="18" charset="0"/>
                <a:cs typeface="Times New Roman" panose="02020603050405020304" pitchFamily="18" charset="0"/>
                <a:hlinkClick r:id="rId4"/>
              </a:rPr>
              <a:t>www.youtube.com/watch?v=Y5q6cFiahGo</a:t>
            </a:r>
            <a:endParaRPr lang="en-US" sz="2200" dirty="0" smtClean="0">
              <a:latin typeface="Times New Roman" panose="02020603050405020304" pitchFamily="18" charset="0"/>
              <a:cs typeface="Times New Roman" panose="02020603050405020304" pitchFamily="18" charset="0"/>
            </a:endParaRPr>
          </a:p>
          <a:p>
            <a:pPr>
              <a:lnSpc>
                <a:spcPct val="150000"/>
              </a:lnSpc>
            </a:pPr>
            <a:r>
              <a:rPr lang="en-US" sz="2200" dirty="0">
                <a:latin typeface="Times New Roman" panose="02020603050405020304" pitchFamily="18" charset="0"/>
                <a:cs typeface="Times New Roman" panose="02020603050405020304" pitchFamily="18" charset="0"/>
                <a:hlinkClick r:id="rId5"/>
              </a:rPr>
              <a:t>https://www.youtube.com/watch?v=0S31SEgJtT0</a:t>
            </a:r>
            <a:endParaRPr lang="en-US" sz="2200" dirty="0">
              <a:latin typeface="Times New Roman" panose="02020603050405020304" pitchFamily="18" charset="0"/>
              <a:cs typeface="Times New Roman" panose="02020603050405020304" pitchFamily="18" charset="0"/>
            </a:endParaRPr>
          </a:p>
          <a:p>
            <a:pPr>
              <a:lnSpc>
                <a:spcPct val="150000"/>
              </a:lnSpc>
            </a:pPr>
            <a:r>
              <a:rPr lang="en-US" sz="2200" dirty="0">
                <a:latin typeface="Times New Roman" panose="02020603050405020304" pitchFamily="18" charset="0"/>
                <a:cs typeface="Times New Roman" panose="02020603050405020304" pitchFamily="18" charset="0"/>
                <a:hlinkClick r:id="rId6"/>
              </a:rPr>
              <a:t>https://www.youtube.com/watch?v=TRCWZHGouXM</a:t>
            </a:r>
            <a:endParaRPr lang="en-US" sz="2200" dirty="0">
              <a:latin typeface="Times New Roman" panose="02020603050405020304" pitchFamily="18" charset="0"/>
              <a:cs typeface="Times New Roman" panose="02020603050405020304" pitchFamily="18" charset="0"/>
            </a:endParaRPr>
          </a:p>
          <a:p>
            <a:pPr>
              <a:lnSpc>
                <a:spcPct val="150000"/>
              </a:lnSpc>
            </a:pPr>
            <a:r>
              <a:rPr lang="en-US" sz="2200" dirty="0">
                <a:latin typeface="Times New Roman" panose="02020603050405020304" pitchFamily="18" charset="0"/>
                <a:cs typeface="Times New Roman" panose="02020603050405020304" pitchFamily="18" charset="0"/>
                <a:hlinkClick r:id="rId7"/>
              </a:rPr>
              <a:t>https://www.youtube.com/watch?v=Apab9wnrkLQ</a:t>
            </a:r>
            <a:endParaRPr lang="en-US" sz="2200" dirty="0">
              <a:latin typeface="Times New Roman" panose="02020603050405020304" pitchFamily="18" charset="0"/>
              <a:cs typeface="Times New Roman" panose="02020603050405020304" pitchFamily="18" charset="0"/>
            </a:endParaRPr>
          </a:p>
          <a:p>
            <a:pPr>
              <a:lnSpc>
                <a:spcPct val="150000"/>
              </a:lnSpc>
            </a:pPr>
            <a:r>
              <a:rPr lang="en-US" sz="2200" dirty="0">
                <a:latin typeface="Times New Roman" panose="02020603050405020304" pitchFamily="18" charset="0"/>
                <a:cs typeface="Times New Roman" panose="02020603050405020304" pitchFamily="18" charset="0"/>
                <a:hlinkClick r:id="rId8"/>
              </a:rPr>
              <a:t>https://www.youtube.com/watch?v=Cje-OWWcvR8</a:t>
            </a:r>
            <a:endParaRPr lang="en-US" sz="2200" dirty="0">
              <a:latin typeface="Times New Roman" panose="02020603050405020304" pitchFamily="18" charset="0"/>
              <a:cs typeface="Times New Roman" panose="02020603050405020304" pitchFamily="18" charset="0"/>
            </a:endParaRPr>
          </a:p>
          <a:p>
            <a:pPr>
              <a:lnSpc>
                <a:spcPct val="150000"/>
              </a:lnSpc>
            </a:pPr>
            <a:r>
              <a:rPr lang="en-US" sz="2200" dirty="0">
                <a:latin typeface="Times New Roman" panose="02020603050405020304" pitchFamily="18" charset="0"/>
                <a:cs typeface="Times New Roman" panose="02020603050405020304" pitchFamily="18" charset="0"/>
                <a:hlinkClick r:id="rId9"/>
              </a:rPr>
              <a:t>https://</a:t>
            </a:r>
            <a:r>
              <a:rPr lang="en-US" sz="2200" dirty="0" smtClean="0">
                <a:latin typeface="Times New Roman" panose="02020603050405020304" pitchFamily="18" charset="0"/>
                <a:cs typeface="Times New Roman" panose="02020603050405020304" pitchFamily="18" charset="0"/>
                <a:hlinkClick r:id="rId9"/>
              </a:rPr>
              <a:t>www.youtube.com/watch?v=iA7lkFNoOiE</a:t>
            </a:r>
            <a:r>
              <a:rPr lang="en-US" sz="2200" dirty="0" smtClean="0">
                <a:latin typeface="Times New Roman" panose="02020603050405020304" pitchFamily="18" charset="0"/>
                <a:cs typeface="Times New Roman" panose="02020603050405020304" pitchFamily="18" charset="0"/>
              </a:rPr>
              <a:t>          </a:t>
            </a:r>
            <a:endParaRPr lang="en-US" sz="2200" b="1"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496075A1-8FF9-44D3-A015-68555C6DD2A9}" type="datetime1">
              <a:rPr lang="en-US" smtClean="0"/>
              <a:pPr/>
              <a:t>4/6/2023</a:t>
            </a:fld>
            <a:endParaRPr lang="en-US"/>
          </a:p>
        </p:txBody>
      </p:sp>
      <p:sp>
        <p:nvSpPr>
          <p:cNvPr id="5" name="Footer Placeholder 4"/>
          <p:cNvSpPr>
            <a:spLocks noGrp="1"/>
          </p:cNvSpPr>
          <p:nvPr>
            <p:ph type="ftr" sz="quarter" idx="11"/>
          </p:nvPr>
        </p:nvSpPr>
        <p:spPr>
          <a:xfrm>
            <a:off x="1371600" y="6356350"/>
            <a:ext cx="6781800" cy="365125"/>
          </a:xfrm>
        </p:spPr>
        <p:txBody>
          <a:bodyPr/>
          <a:lstStyle/>
          <a:p>
            <a:r>
              <a:rPr lang="en-US" smtClean="0"/>
              <a:t>Mr. Arun Bhati            ESSENCE OF INDIAN TRADITIONAL  (ANC-602)              SEM - 6</a:t>
            </a:r>
            <a:endParaRPr lang="en-US" dirty="0"/>
          </a:p>
        </p:txBody>
      </p:sp>
      <p:sp>
        <p:nvSpPr>
          <p:cNvPr id="6" name="Slide Number Placeholder 5"/>
          <p:cNvSpPr>
            <a:spLocks noGrp="1"/>
          </p:cNvSpPr>
          <p:nvPr>
            <p:ph type="sldNum" sz="quarter" idx="12"/>
          </p:nvPr>
        </p:nvSpPr>
        <p:spPr>
          <a:xfrm>
            <a:off x="8153400" y="6356350"/>
            <a:ext cx="533400" cy="365125"/>
          </a:xfrm>
        </p:spPr>
        <p:txBody>
          <a:bodyPr/>
          <a:lstStyle/>
          <a:p>
            <a:fld id="{B6F15528-21DE-4FAA-801E-634DDDAF4B2B}" type="slidenum">
              <a:rPr lang="en-US" smtClean="0"/>
              <a:pPr/>
              <a:t>105</a:t>
            </a:fld>
            <a:endParaRPr lang="en-US" dirty="0"/>
          </a:p>
        </p:txBody>
      </p:sp>
      <p:sp>
        <p:nvSpPr>
          <p:cNvPr id="7" name="Title 1"/>
          <p:cNvSpPr txBox="1">
            <a:spLocks/>
          </p:cNvSpPr>
          <p:nvPr/>
        </p:nvSpPr>
        <p:spPr>
          <a:xfrm>
            <a:off x="1371600" y="0"/>
            <a:ext cx="7772400" cy="9906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Faculty Video</a:t>
            </a:r>
            <a:r>
              <a:rPr kumimoji="0" lang="en-US" sz="3200" b="0"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 Links, YouTube &amp; NPTEL Video Links and Online Courses Details  </a:t>
            </a:r>
            <a:endParaRPr kumimoji="0" lang="en-US" sz="32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 xmlns:a16="http://schemas.microsoft.com/office/drawing/2014/main" id="{B3A47B81-6442-4399-9EA9-C0F7FC78139B}"/>
              </a:ext>
            </a:extLst>
          </p:cNvPr>
          <p:cNvPicPr>
            <a:picLocks noChangeAspect="1"/>
          </p:cNvPicPr>
          <p:nvPr/>
        </p:nvPicPr>
        <p:blipFill>
          <a:blip r:embed="rId10" cstate="print">
            <a:extLst>
              <a:ext uri="{28A0092B-C50C-407E-A947-70E740481C1C}">
                <a14:useLocalDpi xmlns="" xmlns:a14="http://schemas.microsoft.com/office/drawing/2010/main" val="0"/>
              </a:ext>
            </a:extLst>
          </a:blip>
          <a:stretch>
            <a:fillRect/>
          </a:stretch>
        </p:blipFill>
        <p:spPr>
          <a:xfrm>
            <a:off x="0" y="36908"/>
            <a:ext cx="1227557" cy="916783"/>
          </a:xfrm>
          <a:prstGeom prst="rect">
            <a:avLst/>
          </a:prstGeom>
        </p:spPr>
      </p:pic>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759616"/>
            <a:ext cx="8229600" cy="5596734"/>
          </a:xfrm>
        </p:spPr>
        <p:txBody>
          <a:bodyPr>
            <a:normAutofit/>
          </a:bodyPr>
          <a:lstStyle/>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_____ was the founder of Vaisheshika School of Philosophy.</a:t>
            </a:r>
          </a:p>
          <a:p>
            <a:pPr marL="0" indent="0" algn="just">
              <a:buNone/>
            </a:pPr>
            <a:r>
              <a:rPr lang="en-US" sz="2000" dirty="0">
                <a:latin typeface="Times New Roman" panose="02020603050405020304" pitchFamily="18" charset="0"/>
                <a:cs typeface="Times New Roman" panose="02020603050405020304" pitchFamily="18" charset="0"/>
              </a:rPr>
              <a:t>        A.  Uluka Kanada</a:t>
            </a:r>
          </a:p>
          <a:p>
            <a:pPr marL="0" indent="0" algn="just">
              <a:buNone/>
            </a:pPr>
            <a:r>
              <a:rPr lang="en-US" sz="2000" dirty="0">
                <a:latin typeface="Times New Roman" panose="02020603050405020304" pitchFamily="18" charset="0"/>
                <a:cs typeface="Times New Roman" panose="02020603050405020304" pitchFamily="18" charset="0"/>
              </a:rPr>
              <a:t>        B.  Patanjali </a:t>
            </a:r>
          </a:p>
          <a:p>
            <a:pPr marL="0" indent="0" algn="just">
              <a:buNone/>
            </a:pPr>
            <a:r>
              <a:rPr lang="en-US" sz="2000" dirty="0">
                <a:latin typeface="Times New Roman" panose="02020603050405020304" pitchFamily="18" charset="0"/>
                <a:cs typeface="Times New Roman" panose="02020603050405020304" pitchFamily="18" charset="0"/>
              </a:rPr>
              <a:t>        C.  Kapil Muni </a:t>
            </a:r>
          </a:p>
          <a:p>
            <a:pPr marL="0" indent="0" algn="just">
              <a:buNone/>
            </a:pPr>
            <a:r>
              <a:rPr lang="en-US" sz="2000" dirty="0">
                <a:latin typeface="Times New Roman" panose="02020603050405020304" pitchFamily="18" charset="0"/>
                <a:cs typeface="Times New Roman" panose="02020603050405020304" pitchFamily="18" charset="0"/>
              </a:rPr>
              <a:t>        D.  Maharishi Jamini </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_____ was the founder of Samkhya School of Philosophy.</a:t>
            </a:r>
          </a:p>
          <a:p>
            <a:pPr marL="0" indent="0" algn="just">
              <a:buNone/>
            </a:pPr>
            <a:r>
              <a:rPr lang="en-US" sz="2000" dirty="0">
                <a:latin typeface="Times New Roman" panose="02020603050405020304" pitchFamily="18" charset="0"/>
                <a:cs typeface="Times New Roman" panose="02020603050405020304" pitchFamily="18" charset="0"/>
              </a:rPr>
              <a:t>        A.  Uluka Kanada</a:t>
            </a:r>
          </a:p>
          <a:p>
            <a:pPr marL="0" indent="0" algn="just">
              <a:buNone/>
            </a:pPr>
            <a:r>
              <a:rPr lang="en-US" sz="2000" dirty="0">
                <a:latin typeface="Times New Roman" panose="02020603050405020304" pitchFamily="18" charset="0"/>
                <a:cs typeface="Times New Roman" panose="02020603050405020304" pitchFamily="18" charset="0"/>
              </a:rPr>
              <a:t>        B.  Patanjali </a:t>
            </a:r>
          </a:p>
          <a:p>
            <a:pPr marL="0" indent="0" algn="just">
              <a:buNone/>
            </a:pPr>
            <a:r>
              <a:rPr lang="en-US" sz="2000" dirty="0">
                <a:latin typeface="Times New Roman" panose="02020603050405020304" pitchFamily="18" charset="0"/>
                <a:cs typeface="Times New Roman" panose="02020603050405020304" pitchFamily="18" charset="0"/>
              </a:rPr>
              <a:t>        C.  Kapil Muni </a:t>
            </a:r>
          </a:p>
          <a:p>
            <a:pPr marL="0" indent="0" algn="just">
              <a:buNone/>
            </a:pPr>
            <a:r>
              <a:rPr lang="en-US" sz="2000" dirty="0">
                <a:latin typeface="Times New Roman" panose="02020603050405020304" pitchFamily="18" charset="0"/>
                <a:cs typeface="Times New Roman" panose="02020603050405020304" pitchFamily="18" charset="0"/>
              </a:rPr>
              <a:t>        D.  Maharishi Jamini </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_____ was the founder of Yoga School of Philosophy.</a:t>
            </a:r>
          </a:p>
          <a:p>
            <a:pPr marL="0" indent="0" algn="just">
              <a:buNone/>
            </a:pPr>
            <a:r>
              <a:rPr lang="en-US" sz="2000" dirty="0">
                <a:latin typeface="Times New Roman" panose="02020603050405020304" pitchFamily="18" charset="0"/>
                <a:cs typeface="Times New Roman" panose="02020603050405020304" pitchFamily="18" charset="0"/>
              </a:rPr>
              <a:t>        A.  Uluka Kanada</a:t>
            </a:r>
          </a:p>
          <a:p>
            <a:pPr marL="0" indent="0" algn="just">
              <a:buNone/>
            </a:pPr>
            <a:r>
              <a:rPr lang="en-US" sz="2000" dirty="0">
                <a:latin typeface="Times New Roman" panose="02020603050405020304" pitchFamily="18" charset="0"/>
                <a:cs typeface="Times New Roman" panose="02020603050405020304" pitchFamily="18" charset="0"/>
              </a:rPr>
              <a:t>        B.  Patanjali </a:t>
            </a:r>
          </a:p>
          <a:p>
            <a:pPr marL="0" indent="0" algn="just">
              <a:buNone/>
            </a:pPr>
            <a:r>
              <a:rPr lang="en-US" sz="2000" dirty="0">
                <a:latin typeface="Times New Roman" panose="02020603050405020304" pitchFamily="18" charset="0"/>
                <a:cs typeface="Times New Roman" panose="02020603050405020304" pitchFamily="18" charset="0"/>
              </a:rPr>
              <a:t>        C.  Kapil Muni </a:t>
            </a:r>
          </a:p>
          <a:p>
            <a:pPr marL="0" indent="0" algn="just">
              <a:buNone/>
            </a:pPr>
            <a:r>
              <a:rPr lang="en-US" sz="2000" dirty="0">
                <a:latin typeface="Times New Roman" panose="02020603050405020304" pitchFamily="18" charset="0"/>
                <a:cs typeface="Times New Roman" panose="02020603050405020304" pitchFamily="18" charset="0"/>
              </a:rPr>
              <a:t>        D.  Maharishi Jamini </a:t>
            </a:r>
          </a:p>
          <a:p>
            <a:pPr marL="0" indent="0" algn="just">
              <a:buNone/>
            </a:pPr>
            <a:endParaRPr lang="en-US" sz="2000" dirty="0">
              <a:latin typeface="Times New Roman" panose="02020603050405020304" pitchFamily="18" charset="0"/>
              <a:cs typeface="Times New Roman" panose="02020603050405020304" pitchFamily="18" charset="0"/>
            </a:endParaRPr>
          </a:p>
          <a:p>
            <a:endParaRPr lang="en-US" dirty="0"/>
          </a:p>
        </p:txBody>
      </p:sp>
      <p:sp>
        <p:nvSpPr>
          <p:cNvPr id="4" name="Date Placeholder 3"/>
          <p:cNvSpPr>
            <a:spLocks noGrp="1"/>
          </p:cNvSpPr>
          <p:nvPr>
            <p:ph type="dt" sz="half" idx="10"/>
          </p:nvPr>
        </p:nvSpPr>
        <p:spPr/>
        <p:txBody>
          <a:bodyPr/>
          <a:lstStyle/>
          <a:p>
            <a:fld id="{9419A5AC-E5A0-4F57-8495-55A00FC5EBA4}" type="datetime1">
              <a:rPr lang="en-US" smtClean="0"/>
              <a:pPr/>
              <a:t>4/6/2023</a:t>
            </a:fld>
            <a:endParaRPr lang="en-US"/>
          </a:p>
        </p:txBody>
      </p:sp>
      <p:sp>
        <p:nvSpPr>
          <p:cNvPr id="5" name="Footer Placeholder 4"/>
          <p:cNvSpPr>
            <a:spLocks noGrp="1"/>
          </p:cNvSpPr>
          <p:nvPr>
            <p:ph type="ftr" sz="quarter" idx="11"/>
          </p:nvPr>
        </p:nvSpPr>
        <p:spPr>
          <a:xfrm>
            <a:off x="1295400" y="6356350"/>
            <a:ext cx="6705600" cy="365125"/>
          </a:xfrm>
        </p:spPr>
        <p:txBody>
          <a:bodyPr/>
          <a:lstStyle/>
          <a:p>
            <a:r>
              <a:rPr lang="en-US" smtClean="0"/>
              <a:t>Mr. Arun Bhati            ESSENCE OF INDIAN TRADITIONAL  (ANC-602)              SEM - 6</a:t>
            </a:r>
            <a:endParaRPr lang="en-US" dirty="0"/>
          </a:p>
        </p:txBody>
      </p:sp>
      <p:sp>
        <p:nvSpPr>
          <p:cNvPr id="6" name="Slide Number Placeholder 5"/>
          <p:cNvSpPr>
            <a:spLocks noGrp="1"/>
          </p:cNvSpPr>
          <p:nvPr>
            <p:ph type="sldNum" sz="quarter" idx="12"/>
          </p:nvPr>
        </p:nvSpPr>
        <p:spPr>
          <a:xfrm>
            <a:off x="8001000" y="6356350"/>
            <a:ext cx="685800" cy="365125"/>
          </a:xfrm>
        </p:spPr>
        <p:txBody>
          <a:bodyPr/>
          <a:lstStyle/>
          <a:p>
            <a:fld id="{B6F15528-21DE-4FAA-801E-634DDDAF4B2B}" type="slidenum">
              <a:rPr lang="en-US" smtClean="0"/>
              <a:pPr/>
              <a:t>106</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MCQs</a:t>
            </a:r>
          </a:p>
        </p:txBody>
      </p:sp>
      <p:pic>
        <p:nvPicPr>
          <p:cNvPr id="9" name="Picture 8">
            <a:extLst>
              <a:ext uri="{FF2B5EF4-FFF2-40B4-BE49-F238E27FC236}">
                <a16:creationId xmlns="" xmlns:a16="http://schemas.microsoft.com/office/drawing/2014/main" id="{7F866A08-B8E3-40BF-A4BE-668099C3E1EA}"/>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471" y="73817"/>
            <a:ext cx="1347673" cy="685799"/>
          </a:xfrm>
          <a:prstGeom prst="rect">
            <a:avLst/>
          </a:prstGeom>
        </p:spPr>
      </p:pic>
    </p:spTree>
    <p:extLst>
      <p:ext uri="{BB962C8B-B14F-4D97-AF65-F5344CB8AC3E}">
        <p14:creationId xmlns="" xmlns:p14="http://schemas.microsoft.com/office/powerpoint/2010/main" val="289354759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2999"/>
            <a:ext cx="8229600" cy="5081987"/>
          </a:xfrm>
        </p:spPr>
        <p:txBody>
          <a:bodyPr>
            <a:normAutofit/>
          </a:bodyPr>
          <a:lstStyle/>
          <a:p>
            <a:pPr algn="just"/>
            <a:r>
              <a:rPr lang="en-US" sz="2200" dirty="0">
                <a:latin typeface="Times New Roman" panose="02020603050405020304" pitchFamily="18" charset="0"/>
                <a:cs typeface="Times New Roman" panose="02020603050405020304" pitchFamily="18" charset="0"/>
              </a:rPr>
              <a:t>In which one of the following matters does Jainism differ from Buddhism?</a:t>
            </a:r>
          </a:p>
          <a:p>
            <a:pPr marL="0" indent="0" algn="just">
              <a:buNone/>
            </a:pPr>
            <a:r>
              <a:rPr lang="en-US" sz="2200" dirty="0">
                <a:latin typeface="Times New Roman" panose="02020603050405020304" pitchFamily="18" charset="0"/>
                <a:cs typeface="Times New Roman" panose="02020603050405020304" pitchFamily="18" charset="0"/>
              </a:rPr>
              <a:t>      A. Acceptance of the doctrine of Karma </a:t>
            </a:r>
          </a:p>
          <a:p>
            <a:pPr marL="0" indent="0" algn="just">
              <a:buNone/>
            </a:pPr>
            <a:r>
              <a:rPr lang="en-US" sz="2200" dirty="0">
                <a:latin typeface="Times New Roman" panose="02020603050405020304" pitchFamily="18" charset="0"/>
                <a:cs typeface="Times New Roman" panose="02020603050405020304" pitchFamily="18" charset="0"/>
              </a:rPr>
              <a:t>      B. Rejection of the authority of the Vedas as spiritual guides</a:t>
            </a:r>
          </a:p>
          <a:p>
            <a:pPr marL="0" indent="0" algn="just">
              <a:buNone/>
            </a:pPr>
            <a:r>
              <a:rPr lang="en-US" sz="2200" dirty="0">
                <a:latin typeface="Times New Roman" panose="02020603050405020304" pitchFamily="18" charset="0"/>
                <a:cs typeface="Times New Roman" panose="02020603050405020304" pitchFamily="18" charset="0"/>
              </a:rPr>
              <a:t>      C. Emphasizing ethical rules of life</a:t>
            </a:r>
          </a:p>
          <a:p>
            <a:pPr marL="0" indent="0" algn="just">
              <a:buNone/>
            </a:pP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D. Attachment to severe asceticism </a:t>
            </a:r>
          </a:p>
          <a:p>
            <a:pPr marL="0" indent="0" algn="just">
              <a:buNone/>
            </a:pPr>
            <a:endParaRPr lang="en-US" sz="2200" b="1"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Who was the teacher of Adi Shankara? </a:t>
            </a:r>
          </a:p>
          <a:p>
            <a:pPr marL="0" indent="0" algn="just">
              <a:buNone/>
            </a:pPr>
            <a:r>
              <a:rPr lang="en-US" sz="2200" dirty="0">
                <a:latin typeface="Times New Roman" panose="02020603050405020304" pitchFamily="18" charset="0"/>
                <a:cs typeface="Times New Roman" panose="02020603050405020304" pitchFamily="18" charset="0"/>
              </a:rPr>
              <a:t>        A. Patanjali</a:t>
            </a:r>
          </a:p>
          <a:p>
            <a:pPr marL="0" indent="0" algn="just">
              <a:buNone/>
            </a:pPr>
            <a:r>
              <a:rPr lang="en-US" sz="2200" dirty="0">
                <a:latin typeface="Times New Roman" panose="02020603050405020304" pitchFamily="18" charset="0"/>
                <a:cs typeface="Times New Roman" panose="02020603050405020304" pitchFamily="18" charset="0"/>
              </a:rPr>
              <a:t>        B. Ramanujam</a:t>
            </a:r>
          </a:p>
          <a:p>
            <a:pPr marL="0" indent="0" algn="just">
              <a:buNone/>
            </a:pP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C. Govinda Bhargavatpada</a:t>
            </a:r>
          </a:p>
          <a:p>
            <a:pPr marL="0" indent="0" algn="just">
              <a:buNone/>
            </a:pPr>
            <a:r>
              <a:rPr lang="en-US" sz="2200" dirty="0">
                <a:latin typeface="Times New Roman" panose="02020603050405020304" pitchFamily="18" charset="0"/>
                <a:cs typeface="Times New Roman" panose="02020603050405020304" pitchFamily="18" charset="0"/>
              </a:rPr>
              <a:t>        D. Kapila Muni</a:t>
            </a:r>
          </a:p>
          <a:p>
            <a:pPr algn="just"/>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1491112B-A429-4B95-BF4E-D69D24A79E04}" type="datetime1">
              <a:rPr lang="en-US" smtClean="0"/>
              <a:pPr/>
              <a:t>4/6/2023</a:t>
            </a:fld>
            <a:endParaRPr lang="en-US"/>
          </a:p>
        </p:txBody>
      </p:sp>
      <p:sp>
        <p:nvSpPr>
          <p:cNvPr id="5" name="Footer Placeholder 4"/>
          <p:cNvSpPr>
            <a:spLocks noGrp="1"/>
          </p:cNvSpPr>
          <p:nvPr>
            <p:ph type="ftr" sz="quarter" idx="11"/>
          </p:nvPr>
        </p:nvSpPr>
        <p:spPr>
          <a:xfrm>
            <a:off x="1524000" y="6324601"/>
            <a:ext cx="6477000" cy="396874"/>
          </a:xfrm>
        </p:spPr>
        <p:txBody>
          <a:bodyPr/>
          <a:lstStyle/>
          <a:p>
            <a:r>
              <a:rPr lang="en-US" smtClean="0"/>
              <a:t>Mr. Arun Bhati            ESSENCE OF INDIAN TRADITIONAL  (ANC-602)              SEM - 6</a:t>
            </a:r>
            <a:endParaRPr lang="en-US" dirty="0"/>
          </a:p>
        </p:txBody>
      </p:sp>
      <p:sp>
        <p:nvSpPr>
          <p:cNvPr id="6" name="Slide Number Placeholder 5"/>
          <p:cNvSpPr>
            <a:spLocks noGrp="1"/>
          </p:cNvSpPr>
          <p:nvPr>
            <p:ph type="sldNum" sz="quarter" idx="12"/>
          </p:nvPr>
        </p:nvSpPr>
        <p:spPr>
          <a:xfrm>
            <a:off x="7848600" y="6356350"/>
            <a:ext cx="838200" cy="396874"/>
          </a:xfrm>
        </p:spPr>
        <p:txBody>
          <a:bodyPr/>
          <a:lstStyle/>
          <a:p>
            <a:fld id="{B6F15528-21DE-4FAA-801E-634DDDAF4B2B}" type="slidenum">
              <a:rPr lang="en-US" smtClean="0"/>
              <a:pPr/>
              <a:t>107</a:t>
            </a:fld>
            <a:endParaRPr lang="en-US" dirty="0"/>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MCQ</a:t>
            </a:r>
            <a:r>
              <a:rPr kumimoji="0" lang="en-US" sz="3200" b="0"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s</a:t>
            </a:r>
            <a:endParaRPr kumimoji="0" lang="en-US" sz="32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 xmlns:a16="http://schemas.microsoft.com/office/drawing/2014/main" id="{32B4248F-090C-4F05-9EB1-84DFC5F85507}"/>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471" y="73817"/>
            <a:ext cx="1347673" cy="916783"/>
          </a:xfrm>
          <a:prstGeom prst="rect">
            <a:avLst/>
          </a:prstGeom>
        </p:spPr>
      </p:pic>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799" y="801290"/>
            <a:ext cx="8382001" cy="5555060"/>
          </a:xfrm>
        </p:spPr>
        <p:txBody>
          <a:bodyPr>
            <a:normAutofit/>
          </a:bodyPr>
          <a:lstStyle/>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 male deity during Pre-Vedic times is known as_____. </a:t>
            </a:r>
          </a:p>
          <a:p>
            <a:pPr marL="0" indent="0" algn="just">
              <a:buNone/>
            </a:pPr>
            <a:r>
              <a:rPr lang="en-US" sz="2000" dirty="0">
                <a:latin typeface="Times New Roman" panose="02020603050405020304" pitchFamily="18" charset="0"/>
                <a:cs typeface="Times New Roman" panose="02020603050405020304" pitchFamily="18" charset="0"/>
              </a:rPr>
              <a:t>          A. Mother Goddess</a:t>
            </a:r>
          </a:p>
          <a:p>
            <a:pPr marL="0" indent="0" algn="just">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B. Pashupati Shiva</a:t>
            </a:r>
          </a:p>
          <a:p>
            <a:pPr marL="0" indent="0" algn="just">
              <a:buNone/>
            </a:pPr>
            <a:r>
              <a:rPr lang="en-US" sz="2000" dirty="0">
                <a:latin typeface="Times New Roman" panose="02020603050405020304" pitchFamily="18" charset="0"/>
                <a:cs typeface="Times New Roman" panose="02020603050405020304" pitchFamily="18" charset="0"/>
              </a:rPr>
              <a:t>          C. Bull</a:t>
            </a:r>
          </a:p>
          <a:p>
            <a:pPr marL="0" indent="0" algn="just">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 Pipal</a:t>
            </a:r>
            <a:endParaRPr lang="en-US" sz="2000"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Which one of the following is not the Celestial Deities during Vedic times ?</a:t>
            </a:r>
            <a:endParaRPr lang="en-US" sz="2000" b="1"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        A. Surya, </a:t>
            </a:r>
          </a:p>
          <a:p>
            <a:pPr marL="0" indent="0" algn="just">
              <a:buNone/>
            </a:pPr>
            <a:r>
              <a:rPr lang="en-US" sz="2000" dirty="0">
                <a:latin typeface="Times New Roman" panose="02020603050405020304" pitchFamily="18" charset="0"/>
                <a:cs typeface="Times New Roman" panose="02020603050405020304" pitchFamily="18" charset="0"/>
              </a:rPr>
              <a:t>        B. Marut</a:t>
            </a:r>
          </a:p>
          <a:p>
            <a:pPr marL="0" indent="0" algn="just">
              <a:buNone/>
            </a:pPr>
            <a:r>
              <a:rPr lang="en-US" sz="2000" dirty="0">
                <a:latin typeface="Times New Roman" panose="02020603050405020304" pitchFamily="18" charset="0"/>
                <a:cs typeface="Times New Roman" panose="02020603050405020304" pitchFamily="18" charset="0"/>
              </a:rPr>
              <a:t>        C. Varuna, </a:t>
            </a:r>
          </a:p>
          <a:p>
            <a:pPr marL="0" indent="0" algn="just">
              <a:buNone/>
            </a:pPr>
            <a:r>
              <a:rPr lang="en-US" sz="2000" dirty="0">
                <a:latin typeface="Times New Roman" panose="02020603050405020304" pitchFamily="18" charset="0"/>
                <a:cs typeface="Times New Roman" panose="02020603050405020304" pitchFamily="18" charset="0"/>
              </a:rPr>
              <a:t>        D. Usha</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Which one of the following is the Atmospheric Deities during Vedic times ?</a:t>
            </a:r>
          </a:p>
          <a:p>
            <a:pPr marL="0" indent="0" algn="just">
              <a:buNone/>
            </a:pPr>
            <a:r>
              <a:rPr lang="en-US" sz="2000" dirty="0">
                <a:latin typeface="Times New Roman" panose="02020603050405020304" pitchFamily="18" charset="0"/>
                <a:cs typeface="Times New Roman" panose="02020603050405020304" pitchFamily="18" charset="0"/>
              </a:rPr>
              <a:t>        A. Agni, </a:t>
            </a:r>
          </a:p>
          <a:p>
            <a:pPr marL="0" indent="0" algn="just">
              <a:buNone/>
            </a:pPr>
            <a:r>
              <a:rPr lang="en-US" sz="2000" dirty="0">
                <a:latin typeface="Times New Roman" panose="02020603050405020304" pitchFamily="18" charset="0"/>
                <a:cs typeface="Times New Roman" panose="02020603050405020304" pitchFamily="18" charset="0"/>
              </a:rPr>
              <a:t>        B. Rudra</a:t>
            </a:r>
          </a:p>
          <a:p>
            <a:pPr marL="0" indent="0" algn="just">
              <a:buNone/>
            </a:pPr>
            <a:r>
              <a:rPr lang="en-US" sz="2000" dirty="0">
                <a:latin typeface="Times New Roman" panose="02020603050405020304" pitchFamily="18" charset="0"/>
                <a:cs typeface="Times New Roman" panose="02020603050405020304" pitchFamily="18" charset="0"/>
              </a:rPr>
              <a:t>        C. Soma, </a:t>
            </a:r>
          </a:p>
          <a:p>
            <a:pPr marL="0" indent="0" algn="just">
              <a:buNone/>
            </a:pPr>
            <a:r>
              <a:rPr lang="en-US" sz="2000" dirty="0">
                <a:latin typeface="Times New Roman" panose="02020603050405020304" pitchFamily="18" charset="0"/>
                <a:cs typeface="Times New Roman" panose="02020603050405020304" pitchFamily="18" charset="0"/>
              </a:rPr>
              <a:t>        D. Prithvi </a:t>
            </a:r>
          </a:p>
          <a:p>
            <a:pPr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endParaRPr lang="en-US" dirty="0"/>
          </a:p>
        </p:txBody>
      </p:sp>
      <p:sp>
        <p:nvSpPr>
          <p:cNvPr id="4" name="Date Placeholder 3"/>
          <p:cNvSpPr>
            <a:spLocks noGrp="1"/>
          </p:cNvSpPr>
          <p:nvPr>
            <p:ph type="dt" sz="half" idx="10"/>
          </p:nvPr>
        </p:nvSpPr>
        <p:spPr/>
        <p:txBody>
          <a:bodyPr/>
          <a:lstStyle/>
          <a:p>
            <a:fld id="{ED81DD6F-0044-4DCF-A918-ADDD0A3E0DEC}" type="datetime1">
              <a:rPr lang="en-US" smtClean="0"/>
              <a:pPr/>
              <a:t>4/6/2023</a:t>
            </a:fld>
            <a:endParaRPr lang="en-US"/>
          </a:p>
        </p:txBody>
      </p:sp>
      <p:sp>
        <p:nvSpPr>
          <p:cNvPr id="5" name="Footer Placeholder 4"/>
          <p:cNvSpPr>
            <a:spLocks noGrp="1"/>
          </p:cNvSpPr>
          <p:nvPr>
            <p:ph type="ftr" sz="quarter" idx="11"/>
          </p:nvPr>
        </p:nvSpPr>
        <p:spPr>
          <a:xfrm>
            <a:off x="1295400" y="6356350"/>
            <a:ext cx="6705600" cy="365125"/>
          </a:xfrm>
        </p:spPr>
        <p:txBody>
          <a:bodyPr/>
          <a:lstStyle/>
          <a:p>
            <a:r>
              <a:rPr lang="en-US" smtClean="0"/>
              <a:t>Mr. Arun Bhati            ESSENCE OF INDIAN TRADITIONAL  (ANC-602)              SEM - 6</a:t>
            </a:r>
            <a:endParaRPr lang="en-US" dirty="0"/>
          </a:p>
        </p:txBody>
      </p:sp>
      <p:sp>
        <p:nvSpPr>
          <p:cNvPr id="6" name="Slide Number Placeholder 5"/>
          <p:cNvSpPr>
            <a:spLocks noGrp="1"/>
          </p:cNvSpPr>
          <p:nvPr>
            <p:ph type="sldNum" sz="quarter" idx="12"/>
          </p:nvPr>
        </p:nvSpPr>
        <p:spPr>
          <a:xfrm>
            <a:off x="8001000" y="6356350"/>
            <a:ext cx="685800" cy="365125"/>
          </a:xfrm>
        </p:spPr>
        <p:txBody>
          <a:bodyPr/>
          <a:lstStyle/>
          <a:p>
            <a:fld id="{B6F15528-21DE-4FAA-801E-634DDDAF4B2B}" type="slidenum">
              <a:rPr lang="en-US" smtClean="0"/>
              <a:pPr/>
              <a:t>108</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MCQs</a:t>
            </a:r>
          </a:p>
        </p:txBody>
      </p:sp>
      <p:pic>
        <p:nvPicPr>
          <p:cNvPr id="9" name="Picture 8">
            <a:extLst>
              <a:ext uri="{FF2B5EF4-FFF2-40B4-BE49-F238E27FC236}">
                <a16:creationId xmlns="" xmlns:a16="http://schemas.microsoft.com/office/drawing/2014/main" id="{7F866A08-B8E3-40BF-A4BE-668099C3E1EA}"/>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23927" y="-115493"/>
            <a:ext cx="1347673" cy="916783"/>
          </a:xfrm>
          <a:prstGeom prst="rect">
            <a:avLst/>
          </a:prstGeom>
        </p:spPr>
      </p:pic>
    </p:spTree>
    <p:extLst>
      <p:ext uri="{BB962C8B-B14F-4D97-AF65-F5344CB8AC3E}">
        <p14:creationId xmlns="" xmlns:p14="http://schemas.microsoft.com/office/powerpoint/2010/main" val="2594279161"/>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82650"/>
            <a:ext cx="8229600" cy="5365750"/>
          </a:xfrm>
        </p:spPr>
        <p:txBody>
          <a:bodyPr>
            <a:normAutofit/>
          </a:bodyPr>
          <a:lstStyle/>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DEOBANDI Movement started by _______ .</a:t>
            </a:r>
          </a:p>
          <a:p>
            <a:pPr marL="0" indent="0" algn="just">
              <a:buNone/>
            </a:pPr>
            <a:r>
              <a:rPr lang="en-US" sz="2200" dirty="0">
                <a:latin typeface="Times New Roman" panose="02020603050405020304" pitchFamily="18" charset="0"/>
                <a:cs typeface="Times New Roman" panose="02020603050405020304" pitchFamily="18" charset="0"/>
              </a:rPr>
              <a:t>        A. Sarala Devi Chaudhurani </a:t>
            </a:r>
          </a:p>
          <a:p>
            <a:pPr marL="0" indent="0" algn="just">
              <a:buNone/>
            </a:pPr>
            <a:r>
              <a:rPr lang="en-US" sz="2200" dirty="0">
                <a:latin typeface="Times New Roman" panose="02020603050405020304" pitchFamily="18" charset="0"/>
                <a:cs typeface="Times New Roman" panose="02020603050405020304" pitchFamily="18" charset="0"/>
              </a:rPr>
              <a:t>        B. Rashid Ahmad Gangohi</a:t>
            </a:r>
          </a:p>
          <a:p>
            <a:pPr marL="0" indent="0" algn="just">
              <a:buNone/>
            </a:pPr>
            <a:r>
              <a:rPr lang="en-US" sz="2200" dirty="0">
                <a:latin typeface="Times New Roman" panose="02020603050405020304" pitchFamily="18" charset="0"/>
                <a:cs typeface="Times New Roman" panose="02020603050405020304" pitchFamily="18" charset="0"/>
              </a:rPr>
              <a:t>        C.  Raja Ram Mohan Roy</a:t>
            </a:r>
          </a:p>
          <a:p>
            <a:pPr marL="0" indent="0" algn="just">
              <a:buNone/>
            </a:pPr>
            <a:r>
              <a:rPr lang="en-US" sz="2200" dirty="0">
                <a:latin typeface="Times New Roman" panose="02020603050405020304" pitchFamily="18" charset="0"/>
                <a:cs typeface="Times New Roman" panose="02020603050405020304" pitchFamily="18" charset="0"/>
              </a:rPr>
              <a:t>        D.  Maharishi Jamini </a:t>
            </a:r>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_____ was the founder of BRAHMO SAMAJ .</a:t>
            </a:r>
          </a:p>
          <a:p>
            <a:pPr marL="0" indent="0" algn="just">
              <a:buNone/>
            </a:pPr>
            <a:r>
              <a:rPr lang="en-US" sz="2200" dirty="0">
                <a:latin typeface="Times New Roman" panose="02020603050405020304" pitchFamily="18" charset="0"/>
                <a:cs typeface="Times New Roman" panose="02020603050405020304" pitchFamily="18" charset="0"/>
              </a:rPr>
              <a:t>        A. Sarala Devi Chaudhurani </a:t>
            </a:r>
          </a:p>
          <a:p>
            <a:pPr marL="0" indent="0" algn="just">
              <a:buNone/>
            </a:pPr>
            <a:r>
              <a:rPr lang="en-US" sz="2200" dirty="0">
                <a:latin typeface="Times New Roman" panose="02020603050405020304" pitchFamily="18" charset="0"/>
                <a:cs typeface="Times New Roman" panose="02020603050405020304" pitchFamily="18" charset="0"/>
              </a:rPr>
              <a:t>        B.  Swami Dayanand Saraswati</a:t>
            </a:r>
          </a:p>
          <a:p>
            <a:pPr marL="0" indent="0" algn="just">
              <a:buNone/>
            </a:pPr>
            <a:r>
              <a:rPr lang="en-US" sz="2200" dirty="0">
                <a:latin typeface="Times New Roman" panose="02020603050405020304" pitchFamily="18" charset="0"/>
                <a:cs typeface="Times New Roman" panose="02020603050405020304" pitchFamily="18" charset="0"/>
              </a:rPr>
              <a:t>        C.  Raja Ram Mohan Roy</a:t>
            </a:r>
          </a:p>
          <a:p>
            <a:pPr marL="0" indent="0" algn="just">
              <a:buNone/>
            </a:pPr>
            <a:r>
              <a:rPr lang="en-US" sz="2200" dirty="0">
                <a:latin typeface="Times New Roman" panose="02020603050405020304" pitchFamily="18" charset="0"/>
                <a:cs typeface="Times New Roman" panose="02020603050405020304" pitchFamily="18" charset="0"/>
              </a:rPr>
              <a:t>        D.  Maharishi Jamini </a:t>
            </a:r>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ZOROASTRIANISM are a monotheistic religion.</a:t>
            </a:r>
          </a:p>
          <a:p>
            <a:pPr marL="0" indent="0" algn="just">
              <a:buNone/>
            </a:pPr>
            <a:r>
              <a:rPr lang="en-US" sz="2200" dirty="0">
                <a:latin typeface="Times New Roman" panose="02020603050405020304" pitchFamily="18" charset="0"/>
                <a:cs typeface="Times New Roman" panose="02020603050405020304" pitchFamily="18" charset="0"/>
              </a:rPr>
              <a:t>        A. True</a:t>
            </a:r>
          </a:p>
          <a:p>
            <a:pPr marL="0" indent="0" algn="just">
              <a:buNone/>
            </a:pPr>
            <a:r>
              <a:rPr lang="en-US" sz="2200" dirty="0">
                <a:latin typeface="Times New Roman" panose="02020603050405020304" pitchFamily="18" charset="0"/>
                <a:cs typeface="Times New Roman" panose="02020603050405020304" pitchFamily="18" charset="0"/>
              </a:rPr>
              <a:t>        B. False</a:t>
            </a:r>
          </a:p>
          <a:p>
            <a:pPr>
              <a:buFont typeface="Wingdings" panose="05000000000000000000" pitchFamily="2" charset="2"/>
              <a:buChar char="Ø"/>
            </a:pPr>
            <a:endParaRPr lang="en-US" dirty="0"/>
          </a:p>
        </p:txBody>
      </p:sp>
      <p:sp>
        <p:nvSpPr>
          <p:cNvPr id="4" name="Date Placeholder 3"/>
          <p:cNvSpPr>
            <a:spLocks noGrp="1"/>
          </p:cNvSpPr>
          <p:nvPr>
            <p:ph type="dt" sz="half" idx="10"/>
          </p:nvPr>
        </p:nvSpPr>
        <p:spPr/>
        <p:txBody>
          <a:bodyPr/>
          <a:lstStyle/>
          <a:p>
            <a:fld id="{241529EB-01BF-4031-90A1-FBFEA79FDE64}" type="datetime1">
              <a:rPr lang="en-US" smtClean="0"/>
              <a:pPr/>
              <a:t>4/6/2023</a:t>
            </a:fld>
            <a:endParaRPr lang="en-US"/>
          </a:p>
        </p:txBody>
      </p:sp>
      <p:sp>
        <p:nvSpPr>
          <p:cNvPr id="5" name="Footer Placeholder 4"/>
          <p:cNvSpPr>
            <a:spLocks noGrp="1"/>
          </p:cNvSpPr>
          <p:nvPr>
            <p:ph type="ftr" sz="quarter" idx="11"/>
          </p:nvPr>
        </p:nvSpPr>
        <p:spPr>
          <a:xfrm>
            <a:off x="1295400" y="6356350"/>
            <a:ext cx="6705600" cy="365125"/>
          </a:xfrm>
        </p:spPr>
        <p:txBody>
          <a:bodyPr/>
          <a:lstStyle/>
          <a:p>
            <a:r>
              <a:rPr lang="en-US" smtClean="0"/>
              <a:t>Mr. Arun Bhati            ESSENCE OF INDIAN TRADITIONAL  (ANC-602)              SEM - 6</a:t>
            </a:r>
            <a:endParaRPr lang="en-US" dirty="0"/>
          </a:p>
        </p:txBody>
      </p:sp>
      <p:sp>
        <p:nvSpPr>
          <p:cNvPr id="6" name="Slide Number Placeholder 5"/>
          <p:cNvSpPr>
            <a:spLocks noGrp="1"/>
          </p:cNvSpPr>
          <p:nvPr>
            <p:ph type="sldNum" sz="quarter" idx="12"/>
          </p:nvPr>
        </p:nvSpPr>
        <p:spPr>
          <a:xfrm>
            <a:off x="8001000" y="6356350"/>
            <a:ext cx="685800" cy="365125"/>
          </a:xfrm>
        </p:spPr>
        <p:txBody>
          <a:bodyPr/>
          <a:lstStyle/>
          <a:p>
            <a:fld id="{B6F15528-21DE-4FAA-801E-634DDDAF4B2B}" type="slidenum">
              <a:rPr lang="en-US" smtClean="0"/>
              <a:pPr/>
              <a:t>109</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MCQs</a:t>
            </a:r>
          </a:p>
        </p:txBody>
      </p:sp>
      <p:pic>
        <p:nvPicPr>
          <p:cNvPr id="9" name="Picture 8">
            <a:extLst>
              <a:ext uri="{FF2B5EF4-FFF2-40B4-BE49-F238E27FC236}">
                <a16:creationId xmlns="" xmlns:a16="http://schemas.microsoft.com/office/drawing/2014/main" id="{7F866A08-B8E3-40BF-A4BE-668099C3E1EA}"/>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471" y="73817"/>
            <a:ext cx="1347673" cy="808833"/>
          </a:xfrm>
          <a:prstGeom prst="rect">
            <a:avLst/>
          </a:prstGeom>
        </p:spPr>
      </p:pic>
    </p:spTree>
    <p:extLst>
      <p:ext uri="{BB962C8B-B14F-4D97-AF65-F5344CB8AC3E}">
        <p14:creationId xmlns="" xmlns:p14="http://schemas.microsoft.com/office/powerpoint/2010/main" val="1073956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5BB707C-00AC-4CB9-8B5A-7931D1DB0809}"/>
              </a:ext>
            </a:extLst>
          </p:cNvPr>
          <p:cNvSpPr>
            <a:spLocks noGrp="1"/>
          </p:cNvSpPr>
          <p:nvPr>
            <p:ph type="ctrTitle"/>
          </p:nvPr>
        </p:nvSpPr>
        <p:spPr>
          <a:xfrm>
            <a:off x="0" y="0"/>
            <a:ext cx="9144000" cy="685800"/>
          </a:xfrm>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r>
              <a:rPr lang="en-US" sz="3200" b="1" dirty="0">
                <a:latin typeface="Times New Roman" pitchFamily="18" charset="0"/>
                <a:ea typeface="新細明體" pitchFamily="18" charset="-120"/>
                <a:cs typeface="Times New Roman" pitchFamily="18" charset="0"/>
              </a:rPr>
              <a:t>Program Outcomes</a:t>
            </a:r>
            <a:endParaRPr lang="en-US" sz="3200" b="1" dirty="0">
              <a:latin typeface="Times New Roman" pitchFamily="18" charset="0"/>
              <a:cs typeface="Times New Roman" pitchFamily="18" charset="0"/>
            </a:endParaRPr>
          </a:p>
        </p:txBody>
      </p:sp>
      <p:pic>
        <p:nvPicPr>
          <p:cNvPr id="23555" name="Picture 2">
            <a:extLst>
              <a:ext uri="{FF2B5EF4-FFF2-40B4-BE49-F238E27FC236}">
                <a16:creationId xmlns="" xmlns:a16="http://schemas.microsoft.com/office/drawing/2014/main" id="{0A518793-2CA4-4EC9-B6C4-1907506DF47A}"/>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0" y="19050"/>
            <a:ext cx="1371600" cy="779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3556" name="Rectangle 11">
            <a:extLst>
              <a:ext uri="{FF2B5EF4-FFF2-40B4-BE49-F238E27FC236}">
                <a16:creationId xmlns="" xmlns:a16="http://schemas.microsoft.com/office/drawing/2014/main" id="{0EF3D63A-985D-48A9-9B33-5A0A06ECBFB0}"/>
              </a:ext>
            </a:extLst>
          </p:cNvPr>
          <p:cNvSpPr>
            <a:spLocks noChangeArrowheads="1"/>
          </p:cNvSpPr>
          <p:nvPr/>
        </p:nvSpPr>
        <p:spPr bwMode="auto">
          <a:xfrm>
            <a:off x="0" y="685800"/>
            <a:ext cx="9144000" cy="18843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1313" indent="-34131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341313" marR="0" lvl="0" indent="-341313" algn="just" defTabSz="914400" rtl="0" eaLnBrk="1" fontAlgn="base" latinLnBrk="0" hangingPunct="1">
              <a:lnSpc>
                <a:spcPct val="150000"/>
              </a:lnSpc>
              <a:spcBef>
                <a:spcPct val="0"/>
              </a:spcBef>
              <a:spcAft>
                <a:spcPct val="0"/>
              </a:spcAft>
              <a:buClrTx/>
              <a:buSzTx/>
              <a:buFont typeface="Arial" panose="020B0604020202020204" pitchFamily="34" charset="0"/>
              <a:buChar char="•"/>
              <a:tabLst/>
              <a:defRPr/>
            </a:pPr>
            <a:r>
              <a:rPr kumimoji="0" lang="en-US" altLang="en-US" sz="2000" b="1"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Program Outcomes</a:t>
            </a:r>
            <a:r>
              <a:rPr kumimoji="0" lang="en-US" altLang="en-US" sz="20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 are narrow statements that describe what the students are expected to know and would be able to do upon the graduation. </a:t>
            </a:r>
          </a:p>
          <a:p>
            <a:pPr marL="341313" marR="0" lvl="0" indent="-341313" algn="just" defTabSz="914400" rtl="0" eaLnBrk="1" fontAlgn="base" latinLnBrk="0" hangingPunct="1">
              <a:lnSpc>
                <a:spcPct val="150000"/>
              </a:lnSpc>
              <a:spcBef>
                <a:spcPct val="0"/>
              </a:spcBef>
              <a:spcAft>
                <a:spcPct val="0"/>
              </a:spcAft>
              <a:buClrTx/>
              <a:buSzTx/>
              <a:buFont typeface="Arial" panose="020B0604020202020204" pitchFamily="34" charset="0"/>
              <a:buChar char="•"/>
              <a:tabLst/>
              <a:defRPr/>
            </a:pPr>
            <a:r>
              <a:rPr kumimoji="0" lang="en-US" altLang="en-US" sz="20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These relate to the skills, knowledge, and behavior that students acquire through the programmed.</a:t>
            </a:r>
          </a:p>
        </p:txBody>
      </p:sp>
      <p:sp>
        <p:nvSpPr>
          <p:cNvPr id="23557" name="Rectangle 10">
            <a:extLst>
              <a:ext uri="{FF2B5EF4-FFF2-40B4-BE49-F238E27FC236}">
                <a16:creationId xmlns="" xmlns:a16="http://schemas.microsoft.com/office/drawing/2014/main" id="{853BA3EC-3910-426D-849F-CFB343374A82}"/>
              </a:ext>
            </a:extLst>
          </p:cNvPr>
          <p:cNvSpPr>
            <a:spLocks noChangeArrowheads="1"/>
          </p:cNvSpPr>
          <p:nvPr/>
        </p:nvSpPr>
        <p:spPr bwMode="auto">
          <a:xfrm>
            <a:off x="304800" y="2587625"/>
            <a:ext cx="8534400" cy="3786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457200" marR="0" lvl="0" indent="-457200" algn="just" defTabSz="914400" rtl="0" eaLnBrk="1" fontAlgn="base" latinLnBrk="0" hangingPunct="1">
              <a:lnSpc>
                <a:spcPct val="100000"/>
              </a:lnSpc>
              <a:spcBef>
                <a:spcPct val="0"/>
              </a:spcBef>
              <a:spcAft>
                <a:spcPct val="0"/>
              </a:spcAft>
              <a:buClrTx/>
              <a:buSzTx/>
              <a:buFont typeface="Calibri" panose="020F0502020204030204" pitchFamily="34" charset="0"/>
              <a:buAutoNum type="arabicPeriod"/>
              <a:tabLst/>
              <a:defRPr/>
            </a:pPr>
            <a:r>
              <a:rPr kumimoji="0" lang="en-US"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Engineering knowledge</a:t>
            </a:r>
          </a:p>
          <a:p>
            <a:pPr marL="457200" marR="0" lvl="0" indent="-457200" algn="just" defTabSz="914400" rtl="0" eaLnBrk="1" fontAlgn="base" latinLnBrk="0" hangingPunct="1">
              <a:lnSpc>
                <a:spcPct val="100000"/>
              </a:lnSpc>
              <a:spcBef>
                <a:spcPct val="0"/>
              </a:spcBef>
              <a:spcAft>
                <a:spcPct val="0"/>
              </a:spcAft>
              <a:buClrTx/>
              <a:buSzTx/>
              <a:buFont typeface="Calibri" panose="020F0502020204030204" pitchFamily="34" charset="0"/>
              <a:buAutoNum type="arabicPeriod"/>
              <a:tabLst/>
              <a:defRPr/>
            </a:pPr>
            <a:r>
              <a:rPr kumimoji="0" lang="en-US"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Problem analysis</a:t>
            </a:r>
          </a:p>
          <a:p>
            <a:pPr marL="457200" marR="0" lvl="0" indent="-457200" algn="just" defTabSz="914400" rtl="0" eaLnBrk="1" fontAlgn="base" latinLnBrk="0" hangingPunct="1">
              <a:lnSpc>
                <a:spcPct val="100000"/>
              </a:lnSpc>
              <a:spcBef>
                <a:spcPct val="0"/>
              </a:spcBef>
              <a:spcAft>
                <a:spcPct val="0"/>
              </a:spcAft>
              <a:buClrTx/>
              <a:buSzTx/>
              <a:buFont typeface="Calibri" panose="020F0502020204030204" pitchFamily="34" charset="0"/>
              <a:buAutoNum type="arabicPeriod"/>
              <a:tabLst/>
              <a:defRPr/>
            </a:pPr>
            <a:r>
              <a:rPr kumimoji="0" lang="en-US"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Design/development of solutions</a:t>
            </a:r>
          </a:p>
          <a:p>
            <a:pPr marL="457200" marR="0" lvl="0" indent="-457200" algn="just" defTabSz="914400" rtl="0" eaLnBrk="1" fontAlgn="base" latinLnBrk="0" hangingPunct="1">
              <a:lnSpc>
                <a:spcPct val="100000"/>
              </a:lnSpc>
              <a:spcBef>
                <a:spcPct val="0"/>
              </a:spcBef>
              <a:spcAft>
                <a:spcPct val="0"/>
              </a:spcAft>
              <a:buClrTx/>
              <a:buSzTx/>
              <a:buFont typeface="Calibri" panose="020F0502020204030204" pitchFamily="34" charset="0"/>
              <a:buAutoNum type="arabicPeriod"/>
              <a:tabLst/>
              <a:defRPr/>
            </a:pPr>
            <a:r>
              <a:rPr kumimoji="0" lang="en-US" altLang="zh-TW" sz="2000" b="0" i="0"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Conduct investigations of complex problems</a:t>
            </a:r>
          </a:p>
          <a:p>
            <a:pPr marL="457200" marR="0" lvl="0" indent="-457200" algn="just" defTabSz="914400" rtl="0" eaLnBrk="1" fontAlgn="base" latinLnBrk="0" hangingPunct="1">
              <a:lnSpc>
                <a:spcPct val="100000"/>
              </a:lnSpc>
              <a:spcBef>
                <a:spcPct val="0"/>
              </a:spcBef>
              <a:spcAft>
                <a:spcPct val="0"/>
              </a:spcAft>
              <a:buClrTx/>
              <a:buSzTx/>
              <a:buFont typeface="Calibri" panose="020F0502020204030204" pitchFamily="34" charset="0"/>
              <a:buAutoNum type="arabicPeriod"/>
              <a:tabLst/>
              <a:defRPr/>
            </a:pPr>
            <a:r>
              <a:rPr kumimoji="0" lang="en-US" altLang="zh-TW" sz="2000" b="0" i="0"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Modern tool usage</a:t>
            </a:r>
          </a:p>
          <a:p>
            <a:pPr marL="457200" marR="0" lvl="0" indent="-457200" algn="just" defTabSz="914400" rtl="0" eaLnBrk="1" fontAlgn="base" latinLnBrk="0" hangingPunct="1">
              <a:lnSpc>
                <a:spcPct val="100000"/>
              </a:lnSpc>
              <a:spcBef>
                <a:spcPct val="0"/>
              </a:spcBef>
              <a:spcAft>
                <a:spcPct val="0"/>
              </a:spcAft>
              <a:buClrTx/>
              <a:buSzTx/>
              <a:buFont typeface="Calibri" panose="020F0502020204030204" pitchFamily="34" charset="0"/>
              <a:buAutoNum type="arabicPeriod"/>
              <a:tabLst/>
              <a:defRPr/>
            </a:pPr>
            <a:r>
              <a:rPr kumimoji="0" lang="en-US" altLang="zh-TW" sz="2000" b="0" i="0"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The engineer and society</a:t>
            </a:r>
          </a:p>
          <a:p>
            <a:pPr marL="457200" marR="0" lvl="0" indent="-457200" algn="just" defTabSz="914400" rtl="0" eaLnBrk="1" fontAlgn="base" latinLnBrk="0" hangingPunct="1">
              <a:lnSpc>
                <a:spcPct val="100000"/>
              </a:lnSpc>
              <a:spcBef>
                <a:spcPct val="0"/>
              </a:spcBef>
              <a:spcAft>
                <a:spcPct val="0"/>
              </a:spcAft>
              <a:buClrTx/>
              <a:buSzTx/>
              <a:buFont typeface="Calibri" panose="020F0502020204030204" pitchFamily="34" charset="0"/>
              <a:buAutoNum type="arabicPeriod"/>
              <a:tabLst/>
              <a:defRPr/>
            </a:pPr>
            <a:r>
              <a:rPr kumimoji="0" lang="en-US" altLang="zh-TW" sz="2000" b="0" i="0"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Environment and sustainability</a:t>
            </a:r>
          </a:p>
          <a:p>
            <a:pPr marL="457200" marR="0" lvl="0" indent="-457200" algn="just" defTabSz="914400" rtl="0" eaLnBrk="1" fontAlgn="base" latinLnBrk="0" hangingPunct="1">
              <a:lnSpc>
                <a:spcPct val="100000"/>
              </a:lnSpc>
              <a:spcBef>
                <a:spcPct val="0"/>
              </a:spcBef>
              <a:spcAft>
                <a:spcPct val="0"/>
              </a:spcAft>
              <a:buClrTx/>
              <a:buSzTx/>
              <a:buFont typeface="Calibri" panose="020F0502020204030204" pitchFamily="34" charset="0"/>
              <a:buAutoNum type="arabicPeriod"/>
              <a:tabLst/>
              <a:defRPr/>
            </a:pPr>
            <a:r>
              <a:rPr kumimoji="0" lang="en-US" altLang="zh-TW" sz="2000" b="0" i="0"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Ethics</a:t>
            </a:r>
          </a:p>
          <a:p>
            <a:pPr marL="457200" marR="0" lvl="0" indent="-457200" algn="just" defTabSz="914400" rtl="0" eaLnBrk="1" fontAlgn="base" latinLnBrk="0" hangingPunct="1">
              <a:lnSpc>
                <a:spcPct val="100000"/>
              </a:lnSpc>
              <a:spcBef>
                <a:spcPct val="0"/>
              </a:spcBef>
              <a:spcAft>
                <a:spcPct val="0"/>
              </a:spcAft>
              <a:buClrTx/>
              <a:buSzTx/>
              <a:buFont typeface="Calibri" panose="020F0502020204030204" pitchFamily="34" charset="0"/>
              <a:buAutoNum type="arabicPeriod"/>
              <a:tabLst/>
              <a:defRPr/>
            </a:pPr>
            <a:r>
              <a:rPr kumimoji="0" lang="en-US" altLang="zh-TW" sz="2000" b="0" i="0"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Individual and team work</a:t>
            </a:r>
          </a:p>
          <a:p>
            <a:pPr marL="457200" marR="0" lvl="0" indent="-457200" algn="just" defTabSz="914400" rtl="0" eaLnBrk="1" fontAlgn="base" latinLnBrk="0" hangingPunct="1">
              <a:lnSpc>
                <a:spcPct val="100000"/>
              </a:lnSpc>
              <a:spcBef>
                <a:spcPct val="0"/>
              </a:spcBef>
              <a:spcAft>
                <a:spcPct val="0"/>
              </a:spcAft>
              <a:buClrTx/>
              <a:buSzTx/>
              <a:buFont typeface="Calibri" panose="020F0502020204030204" pitchFamily="34" charset="0"/>
              <a:buAutoNum type="arabicPeriod"/>
              <a:tabLst/>
              <a:defRPr/>
            </a:pPr>
            <a:r>
              <a:rPr kumimoji="0" lang="en-US" altLang="zh-TW" sz="2000" b="0" i="0"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Communication</a:t>
            </a:r>
          </a:p>
          <a:p>
            <a:pPr marL="457200" marR="0" lvl="0" indent="-457200" algn="just" defTabSz="914400" rtl="0" eaLnBrk="1" fontAlgn="base" latinLnBrk="0" hangingPunct="1">
              <a:lnSpc>
                <a:spcPct val="100000"/>
              </a:lnSpc>
              <a:spcBef>
                <a:spcPct val="0"/>
              </a:spcBef>
              <a:spcAft>
                <a:spcPct val="0"/>
              </a:spcAft>
              <a:buClrTx/>
              <a:buSzTx/>
              <a:buFont typeface="Calibri" panose="020F0502020204030204" pitchFamily="34" charset="0"/>
              <a:buAutoNum type="arabicPeriod"/>
              <a:tabLst/>
              <a:defRPr/>
            </a:pPr>
            <a:r>
              <a:rPr kumimoji="0" lang="en-US" altLang="zh-TW" sz="2000" b="0" i="0"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Project management and finance</a:t>
            </a:r>
          </a:p>
          <a:p>
            <a:pPr marL="457200" marR="0" lvl="0" indent="-457200" algn="just" defTabSz="914400" rtl="0" eaLnBrk="1" fontAlgn="base" latinLnBrk="0" hangingPunct="1">
              <a:lnSpc>
                <a:spcPct val="100000"/>
              </a:lnSpc>
              <a:spcBef>
                <a:spcPct val="0"/>
              </a:spcBef>
              <a:spcAft>
                <a:spcPct val="0"/>
              </a:spcAft>
              <a:buClrTx/>
              <a:buSzTx/>
              <a:buFont typeface="Calibri" panose="020F0502020204030204" pitchFamily="34" charset="0"/>
              <a:buAutoNum type="arabicPeriod"/>
              <a:tabLst/>
              <a:defRPr/>
            </a:pPr>
            <a:r>
              <a:rPr kumimoji="0" lang="en-US" altLang="zh-TW" sz="2000" b="0" i="0"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Life-long learning</a:t>
            </a:r>
            <a:endParaRPr kumimoji="0" lang="en-US"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3" name="Footer Placeholder 2">
            <a:extLst>
              <a:ext uri="{FF2B5EF4-FFF2-40B4-BE49-F238E27FC236}">
                <a16:creationId xmlns="" xmlns:a16="http://schemas.microsoft.com/office/drawing/2014/main" id="{52119CDD-DF6A-4B3B-AE9B-E3EE11A39A24}"/>
              </a:ext>
            </a:extLst>
          </p:cNvPr>
          <p:cNvSpPr>
            <a:spLocks noGrp="1"/>
          </p:cNvSpPr>
          <p:nvPr>
            <p:ph type="ftr" sz="quarter" idx="11"/>
          </p:nvPr>
        </p:nvSpPr>
        <p:spPr>
          <a:xfrm>
            <a:off x="1752600" y="6356350"/>
            <a:ext cx="6400800" cy="365125"/>
          </a:xfrm>
        </p:spPr>
        <p:txBody>
          <a:bodyPr/>
          <a:lstStyle/>
          <a:p>
            <a:pPr marL="0" marR="0" lvl="0" indent="0" algn="ctr" defTabSz="914400" rtl="0" eaLnBrk="1" fontAlgn="auto" latinLnBrk="0" hangingPunct="1">
              <a:lnSpc>
                <a:spcPct val="100000"/>
              </a:lnSpc>
              <a:spcBef>
                <a:spcPct val="2000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Mr. Arun Bhati            ESSENCE OF INDIAN TRADITIONAL  (ANC-602)              SEM - 6</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23559" name="Slide Number Placeholder 3">
            <a:extLst>
              <a:ext uri="{FF2B5EF4-FFF2-40B4-BE49-F238E27FC236}">
                <a16:creationId xmlns="" xmlns:a16="http://schemas.microsoft.com/office/drawing/2014/main" id="{C263F602-98FC-4806-B6A3-637B4CC86169}"/>
              </a:ext>
            </a:extLst>
          </p:cNvPr>
          <p:cNvSpPr>
            <a:spLocks noGrp="1" noChangeArrowheads="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EBAC264-2D32-447A-922B-34D3E2B36B8C}"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
        <p:nvSpPr>
          <p:cNvPr id="5" name="Date Placeholder 4">
            <a:extLst>
              <a:ext uri="{FF2B5EF4-FFF2-40B4-BE49-F238E27FC236}">
                <a16:creationId xmlns="" xmlns:a16="http://schemas.microsoft.com/office/drawing/2014/main" id="{C8B1F6FF-AC98-4F17-A441-A4E62DB84C2D}"/>
              </a:ext>
            </a:extLst>
          </p:cNvPr>
          <p:cNvSpPr>
            <a:spLocks noGrp="1"/>
          </p:cNvSpPr>
          <p:nvPr>
            <p:ph type="dt"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A97835E-4346-4E01-AEA5-DAFD14AA4D84}"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4/6/2023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45ED053-C45D-409A-8C51-12FF2E8EF27B}"/>
              </a:ext>
            </a:extLst>
          </p:cNvPr>
          <p:cNvSpPr>
            <a:spLocks noGrp="1"/>
          </p:cNvSpPr>
          <p:nvPr>
            <p:ph type="ctrTitle"/>
          </p:nvPr>
        </p:nvSpPr>
        <p:spPr>
          <a:xfrm>
            <a:off x="0" y="0"/>
            <a:ext cx="9144000" cy="685800"/>
          </a:xfrm>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r>
              <a:rPr lang="en-US" sz="3200" b="1" dirty="0">
                <a:latin typeface="Times New Roman" pitchFamily="18" charset="0"/>
                <a:cs typeface="Times New Roman" pitchFamily="18" charset="0"/>
              </a:rPr>
              <a:t>Glossary Questions</a:t>
            </a:r>
          </a:p>
        </p:txBody>
      </p:sp>
      <p:pic>
        <p:nvPicPr>
          <p:cNvPr id="128003" name="Picture 2">
            <a:extLst>
              <a:ext uri="{FF2B5EF4-FFF2-40B4-BE49-F238E27FC236}">
                <a16:creationId xmlns="" xmlns:a16="http://schemas.microsoft.com/office/drawing/2014/main" id="{95B2B9DB-C62D-41BC-8FE3-92B06D7AEDFA}"/>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969" y="6537"/>
            <a:ext cx="1209675" cy="685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8004" name="Rectangle 10">
            <a:extLst>
              <a:ext uri="{FF2B5EF4-FFF2-40B4-BE49-F238E27FC236}">
                <a16:creationId xmlns="" xmlns:a16="http://schemas.microsoft.com/office/drawing/2014/main" id="{2EBC3B8D-47E8-4FEE-9309-740D2DE9CB72}"/>
              </a:ext>
            </a:extLst>
          </p:cNvPr>
          <p:cNvSpPr>
            <a:spLocks noChangeArrowheads="1"/>
          </p:cNvSpPr>
          <p:nvPr/>
        </p:nvSpPr>
        <p:spPr bwMode="auto">
          <a:xfrm>
            <a:off x="0" y="914400"/>
            <a:ext cx="914400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128005" name="Text Box 3">
            <a:extLst>
              <a:ext uri="{FF2B5EF4-FFF2-40B4-BE49-F238E27FC236}">
                <a16:creationId xmlns="" xmlns:a16="http://schemas.microsoft.com/office/drawing/2014/main" id="{67EF2FA4-9BD1-4E71-BE8C-A499959825B1}"/>
              </a:ext>
            </a:extLst>
          </p:cNvPr>
          <p:cNvSpPr txBox="1">
            <a:spLocks noChangeArrowheads="1"/>
          </p:cNvSpPr>
          <p:nvPr/>
        </p:nvSpPr>
        <p:spPr bwMode="auto">
          <a:xfrm>
            <a:off x="301625" y="46038"/>
            <a:ext cx="598488" cy="247650"/>
          </a:xfrm>
          <a:prstGeom prst="rect">
            <a:avLst/>
          </a:prstGeom>
          <a:solidFill>
            <a:srgbClr val="FFFFFF">
              <a:alpha val="0"/>
            </a:srgb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28006" name="Text Box 2">
            <a:extLst>
              <a:ext uri="{FF2B5EF4-FFF2-40B4-BE49-F238E27FC236}">
                <a16:creationId xmlns="" xmlns:a16="http://schemas.microsoft.com/office/drawing/2014/main" id="{634C78A7-1449-4E84-9E4C-6062AE338F4E}"/>
              </a:ext>
            </a:extLst>
          </p:cNvPr>
          <p:cNvSpPr txBox="1">
            <a:spLocks noChangeArrowheads="1"/>
          </p:cNvSpPr>
          <p:nvPr/>
        </p:nvSpPr>
        <p:spPr bwMode="auto">
          <a:xfrm>
            <a:off x="-28575" y="238125"/>
            <a:ext cx="476250" cy="247650"/>
          </a:xfrm>
          <a:prstGeom prst="rect">
            <a:avLst/>
          </a:prstGeom>
          <a:solidFill>
            <a:srgbClr val="FFFFFF">
              <a:alpha val="0"/>
            </a:srgb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3" name="Footer Placeholder 2">
            <a:extLst>
              <a:ext uri="{FF2B5EF4-FFF2-40B4-BE49-F238E27FC236}">
                <a16:creationId xmlns="" xmlns:a16="http://schemas.microsoft.com/office/drawing/2014/main" id="{D56C7E4B-41CF-456A-ABA2-6BBA08729372}"/>
              </a:ext>
            </a:extLst>
          </p:cNvPr>
          <p:cNvSpPr>
            <a:spLocks noGrp="1"/>
          </p:cNvSpPr>
          <p:nvPr>
            <p:ph type="ftr" sz="quarter" idx="11"/>
          </p:nvPr>
        </p:nvSpPr>
        <p:spPr>
          <a:xfrm>
            <a:off x="1905000" y="6356350"/>
            <a:ext cx="61722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Mr. Arun Bhati            ESSENCE OF INDIAN TRADITIONAL  (ANC-602)              SEM - 6</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128008" name="Slide Number Placeholder 3">
            <a:extLst>
              <a:ext uri="{FF2B5EF4-FFF2-40B4-BE49-F238E27FC236}">
                <a16:creationId xmlns="" xmlns:a16="http://schemas.microsoft.com/office/drawing/2014/main" id="{23671232-6244-42AC-A018-4F9A75FF7D18}"/>
              </a:ext>
            </a:extLst>
          </p:cNvPr>
          <p:cNvSpPr>
            <a:spLocks noGrp="1" noChangeArrowheads="1"/>
          </p:cNvSpPr>
          <p:nvPr>
            <p:ph type="sldNum" sz="quarter" idx="12"/>
          </p:nvPr>
        </p:nvSpPr>
        <p:spPr bwMode="auto">
          <a:xfrm>
            <a:off x="8153400" y="6356350"/>
            <a:ext cx="5334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7632403-6559-4609-83B3-D7BE3E3B5644}"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110</a:t>
            </a:fld>
            <a:endParaRPr kumimoji="0" lang="en-US" altLang="en-US" sz="1200" b="0" i="0" u="none" strike="noStrike" kern="1200" cap="none" spc="0" normalizeH="0" baseline="0" noProof="0" dirty="0">
              <a:ln>
                <a:noFill/>
              </a:ln>
              <a:solidFill>
                <a:srgbClr val="898989"/>
              </a:solidFill>
              <a:effectLst/>
              <a:uLnTx/>
              <a:uFillTx/>
              <a:latin typeface="Calibri" panose="020F0502020204030204" pitchFamily="34" charset="0"/>
              <a:ea typeface="+mn-ea"/>
              <a:cs typeface="Arial" panose="020B0604020202020204" pitchFamily="34" charset="0"/>
            </a:endParaRPr>
          </a:p>
        </p:txBody>
      </p:sp>
      <p:sp>
        <p:nvSpPr>
          <p:cNvPr id="5" name="Date Placeholder 4">
            <a:extLst>
              <a:ext uri="{FF2B5EF4-FFF2-40B4-BE49-F238E27FC236}">
                <a16:creationId xmlns="" xmlns:a16="http://schemas.microsoft.com/office/drawing/2014/main" id="{A12AE8B0-A472-43A8-8B98-10EEDA0C0469}"/>
              </a:ext>
            </a:extLst>
          </p:cNvPr>
          <p:cNvSpPr>
            <a:spLocks noGrp="1"/>
          </p:cNvSpPr>
          <p:nvPr>
            <p:ph type="dt"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A570623-95B5-434A-89E3-2E9C2D7AC09A}"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4/6/2023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11" name="TextBox 10">
            <a:extLst>
              <a:ext uri="{FF2B5EF4-FFF2-40B4-BE49-F238E27FC236}">
                <a16:creationId xmlns="" xmlns:a16="http://schemas.microsoft.com/office/drawing/2014/main" id="{F4021099-108A-44D9-AD07-76FCBE6FA745}"/>
              </a:ext>
            </a:extLst>
          </p:cNvPr>
          <p:cNvSpPr txBox="1"/>
          <p:nvPr/>
        </p:nvSpPr>
        <p:spPr>
          <a:xfrm>
            <a:off x="228601" y="1306513"/>
            <a:ext cx="8762999" cy="3078535"/>
          </a:xfrm>
          <a:prstGeom prst="rect">
            <a:avLst/>
          </a:prstGeom>
          <a:noFill/>
        </p:spPr>
        <p:txBody>
          <a:bodyPr wrap="square">
            <a:spAutoFit/>
          </a:bodyPr>
          <a:lstStyle/>
          <a:p>
            <a:pPr marL="0" marR="0" lvl="0" indent="0" algn="just" defTabSz="914400" rtl="0" eaLnBrk="0" fontAlgn="base" latinLnBrk="0" hangingPunct="0">
              <a:lnSpc>
                <a:spcPct val="150000"/>
              </a:lnSpc>
              <a:spcBef>
                <a:spcPct val="0"/>
              </a:spcBef>
              <a:spcAft>
                <a:spcPct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Pick the correct answer from given Glossary</a:t>
            </a:r>
          </a:p>
          <a:p>
            <a:pPr marL="0" marR="0" lvl="0" indent="0" algn="l" defTabSz="914400" rtl="0" eaLnBrk="0" fontAlgn="base" latinLnBrk="0" hangingPunct="0">
              <a:lnSpc>
                <a:spcPct val="150000"/>
              </a:lnSpc>
              <a:spcBef>
                <a:spcPct val="0"/>
              </a:spcBef>
              <a:spcAft>
                <a:spcPct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Uluka Kanada     Patanjali            </a:t>
            </a:r>
            <a:r>
              <a:rPr lang="en-US" sz="2200" dirty="0">
                <a:latin typeface="Times New Roman" panose="02020603050405020304" pitchFamily="18" charset="0"/>
                <a:cs typeface="Times New Roman" panose="02020603050405020304" pitchFamily="18" charset="0"/>
              </a:rPr>
              <a:t>Govinda Bhargavatpada</a:t>
            </a:r>
            <a:r>
              <a:rPr kumimoji="0" lang="en-US" sz="220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Kapil Muni</a:t>
            </a:r>
            <a:endPar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0" fontAlgn="base" latinLnBrk="0" hangingPunct="0">
              <a:lnSpc>
                <a:spcPct val="150000"/>
              </a:lnSpc>
              <a:spcBef>
                <a:spcPct val="0"/>
              </a:spcBef>
              <a:spcAft>
                <a:spcPct val="0"/>
              </a:spcAft>
              <a:buClrTx/>
              <a:buSzTx/>
              <a:buFontTx/>
              <a:buAutoNum type="arabicPeriod"/>
              <a:tabLst/>
              <a:defRPr/>
            </a:pP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______ was the teacher of Adi Shankara</a:t>
            </a:r>
            <a:r>
              <a:rPr lang="en-US" sz="2200" dirty="0">
                <a:solidFill>
                  <a:prstClr val="black"/>
                </a:solidFill>
                <a:latin typeface="Times New Roman" panose="02020603050405020304" pitchFamily="18" charset="0"/>
                <a:cs typeface="Times New Roman" panose="02020603050405020304" pitchFamily="18" charset="0"/>
              </a:rPr>
              <a:t>.</a:t>
            </a: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p>
          <a:p>
            <a:pPr marL="342900" marR="0" lvl="0" indent="-342900" algn="just" defTabSz="914400" rtl="0" eaLnBrk="0" fontAlgn="base" latinLnBrk="0" hangingPunct="0">
              <a:lnSpc>
                <a:spcPct val="150000"/>
              </a:lnSpc>
              <a:spcBef>
                <a:spcPct val="0"/>
              </a:spcBef>
              <a:spcAft>
                <a:spcPct val="0"/>
              </a:spcAft>
              <a:buClrTx/>
              <a:buSzTx/>
              <a:buFontTx/>
              <a:buAutoNum type="arabicPeriod"/>
              <a:tabLst/>
              <a:defRPr/>
            </a:pP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______ was the founder of Vaisheshika School of Philosophy.</a:t>
            </a:r>
          </a:p>
          <a:p>
            <a:pPr marL="342900" marR="0" lvl="0" indent="-342900" algn="just" defTabSz="914400" rtl="0" eaLnBrk="0" fontAlgn="base" latinLnBrk="0" hangingPunct="0">
              <a:lnSpc>
                <a:spcPct val="150000"/>
              </a:lnSpc>
              <a:spcBef>
                <a:spcPct val="0"/>
              </a:spcBef>
              <a:spcAft>
                <a:spcPct val="0"/>
              </a:spcAft>
              <a:buClrTx/>
              <a:buSzTx/>
              <a:buFontTx/>
              <a:buAutoNum type="arabicPeriod"/>
              <a:tabLst/>
              <a:defRPr/>
            </a:pP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_____ was the founder of Samkhya School of Philosophy.</a:t>
            </a:r>
          </a:p>
          <a:p>
            <a:pPr marL="342900" marR="0" lvl="0" indent="-342900" algn="just" defTabSz="914400" rtl="0" eaLnBrk="0" fontAlgn="base" latinLnBrk="0" hangingPunct="0">
              <a:lnSpc>
                <a:spcPct val="150000"/>
              </a:lnSpc>
              <a:spcBef>
                <a:spcPct val="0"/>
              </a:spcBef>
              <a:spcAft>
                <a:spcPct val="0"/>
              </a:spcAft>
              <a:buClrTx/>
              <a:buSzTx/>
              <a:buFontTx/>
              <a:buAutoNum type="arabicPeriod"/>
              <a:tabLst/>
              <a:defRPr/>
            </a:pP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_____ was the founder of Yoga School of Philosophy.</a:t>
            </a: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 xmlns:a16="http://schemas.microsoft.com/office/drawing/2014/main" id="{5A431E7A-1977-4E4F-A7E3-CEE5619FD3DF}"/>
              </a:ext>
            </a:extLst>
          </p:cNvPr>
          <p:cNvPicPr>
            <a:picLocks noGrp="1" noChangeAspect="1"/>
          </p:cNvPicPr>
          <p:nvPr>
            <p:ph idx="1"/>
          </p:nvPr>
        </p:nvPicPr>
        <p:blipFill>
          <a:blip r:embed="rId2"/>
          <a:stretch>
            <a:fillRect/>
          </a:stretch>
        </p:blipFill>
        <p:spPr>
          <a:xfrm>
            <a:off x="228600" y="1022350"/>
            <a:ext cx="8610600" cy="5302250"/>
          </a:xfrm>
        </p:spPr>
      </p:pic>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C48F28C-4D08-414A-B9D5-612197D81399}"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4/6/2023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a:xfrm>
            <a:off x="1752600" y="6324601"/>
            <a:ext cx="6248400" cy="336549"/>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Mr. Arun Bhati            ESSENCE OF INDIAN TRADITIONAL  (ANC-602)              SEM - 6</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a:xfrm>
            <a:off x="7924800" y="6356351"/>
            <a:ext cx="762000" cy="3048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111</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Old Question Papers</a:t>
            </a:r>
          </a:p>
        </p:txBody>
      </p:sp>
      <p:pic>
        <p:nvPicPr>
          <p:cNvPr id="9" name="Picture 8">
            <a:extLst>
              <a:ext uri="{FF2B5EF4-FFF2-40B4-BE49-F238E27FC236}">
                <a16:creationId xmlns="" xmlns:a16="http://schemas.microsoft.com/office/drawing/2014/main" id="{E224EE9C-B296-445B-88A4-3F443BA8127D}"/>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471" y="73817"/>
            <a:ext cx="1347673" cy="916783"/>
          </a:xfrm>
          <a:prstGeom prst="rect">
            <a:avLst/>
          </a:prstGeom>
        </p:spPr>
      </p:pic>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A8C9FA7-8FEE-4C80-A56E-DAB992D08820}"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4/6/2023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a:xfrm>
            <a:off x="1752600" y="6321426"/>
            <a:ext cx="6248400" cy="336549"/>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Mr. Arun Bhati            ESSENCE OF INDIAN TRADITIONAL  (ANC-602)              SEM - 6</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Old Question Papers</a:t>
            </a:r>
          </a:p>
        </p:txBody>
      </p:sp>
      <p:pic>
        <p:nvPicPr>
          <p:cNvPr id="9" name="Picture 8">
            <a:extLst>
              <a:ext uri="{FF2B5EF4-FFF2-40B4-BE49-F238E27FC236}">
                <a16:creationId xmlns="" xmlns:a16="http://schemas.microsoft.com/office/drawing/2014/main" id="{E224EE9C-B296-445B-88A4-3F443BA8127D}"/>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471" y="73817"/>
            <a:ext cx="1347673" cy="672309"/>
          </a:xfrm>
          <a:prstGeom prst="rect">
            <a:avLst/>
          </a:prstGeom>
        </p:spPr>
      </p:pic>
      <p:pic>
        <p:nvPicPr>
          <p:cNvPr id="11" name="Content Placeholder 10">
            <a:extLst>
              <a:ext uri="{FF2B5EF4-FFF2-40B4-BE49-F238E27FC236}">
                <a16:creationId xmlns="" xmlns:a16="http://schemas.microsoft.com/office/drawing/2014/main" id="{DF829BAB-8C8E-4979-8BF6-CAD6D7A16580}"/>
              </a:ext>
            </a:extLst>
          </p:cNvPr>
          <p:cNvPicPr>
            <a:picLocks noGrp="1" noChangeAspect="1"/>
          </p:cNvPicPr>
          <p:nvPr>
            <p:ph idx="1"/>
          </p:nvPr>
        </p:nvPicPr>
        <p:blipFill>
          <a:blip r:embed="rId3"/>
          <a:stretch>
            <a:fillRect/>
          </a:stretch>
        </p:blipFill>
        <p:spPr>
          <a:xfrm>
            <a:off x="457201" y="838200"/>
            <a:ext cx="8458200" cy="5426076"/>
          </a:xfrm>
        </p:spPr>
      </p:pic>
    </p:spTree>
    <p:extLst>
      <p:ext uri="{BB962C8B-B14F-4D97-AF65-F5344CB8AC3E}">
        <p14:creationId xmlns="" xmlns:p14="http://schemas.microsoft.com/office/powerpoint/2010/main" val="2920957186"/>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55040"/>
            <a:ext cx="8229600" cy="540131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Explain the philosophy of Shankaracharya and also explain Shanmata Sthapanacharya.</a:t>
            </a:r>
          </a:p>
          <a:p>
            <a:pPr algn="just">
              <a:lnSpc>
                <a:spcPct val="150000"/>
              </a:lnSpc>
            </a:pPr>
            <a:r>
              <a:rPr lang="en-US" sz="2200" dirty="0">
                <a:latin typeface="Times New Roman" panose="02020603050405020304" pitchFamily="18" charset="0"/>
                <a:cs typeface="Times New Roman" panose="02020603050405020304" pitchFamily="18" charset="0"/>
              </a:rPr>
              <a:t>Enlist the different philosophical doctrines and write the difference between Shankaracharya’s philosophy &amp; Ramanujacharya's philosophy.</a:t>
            </a:r>
          </a:p>
          <a:p>
            <a:pPr algn="just">
              <a:lnSpc>
                <a:spcPct val="150000"/>
              </a:lnSpc>
            </a:pPr>
            <a:r>
              <a:rPr lang="en-US" sz="2200" dirty="0">
                <a:latin typeface="Times New Roman" panose="02020603050405020304" pitchFamily="18" charset="0"/>
                <a:cs typeface="Times New Roman" panose="02020603050405020304" pitchFamily="18" charset="0"/>
              </a:rPr>
              <a:t>Discuss the four stages of a human life as indicated in Upanishads.</a:t>
            </a:r>
          </a:p>
          <a:p>
            <a:pPr algn="just">
              <a:lnSpc>
                <a:spcPct val="150000"/>
              </a:lnSpc>
            </a:pPr>
            <a:r>
              <a:rPr lang="en-US" sz="2200" dirty="0">
                <a:latin typeface="Times New Roman" panose="02020603050405020304" pitchFamily="18" charset="0"/>
                <a:cs typeface="Times New Roman" panose="02020603050405020304" pitchFamily="18" charset="0"/>
              </a:rPr>
              <a:t>Explain the social religious institutions during 19th century.</a:t>
            </a:r>
          </a:p>
          <a:p>
            <a:pPr algn="just">
              <a:lnSpc>
                <a:spcPct val="150000"/>
              </a:lnSpc>
            </a:pPr>
            <a:r>
              <a:rPr lang="en-US" sz="2200" dirty="0">
                <a:latin typeface="Times New Roman" panose="02020603050405020304" pitchFamily="18" charset="0"/>
                <a:cs typeface="Times New Roman" panose="02020603050405020304" pitchFamily="18" charset="0"/>
              </a:rPr>
              <a:t>Explain Bhakti and Sufi movement in detail.</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E14D85F6-63AB-4165-AD8D-3BF4AAB87C6D}" type="datetime1">
              <a:rPr lang="en-US" smtClean="0"/>
              <a:pPr/>
              <a:t>4/6/2023</a:t>
            </a:fld>
            <a:endParaRPr lang="en-US"/>
          </a:p>
        </p:txBody>
      </p:sp>
      <p:sp>
        <p:nvSpPr>
          <p:cNvPr id="5" name="Footer Placeholder 4"/>
          <p:cNvSpPr>
            <a:spLocks noGrp="1"/>
          </p:cNvSpPr>
          <p:nvPr>
            <p:ph type="ftr" sz="quarter" idx="11"/>
          </p:nvPr>
        </p:nvSpPr>
        <p:spPr>
          <a:xfrm>
            <a:off x="1371600" y="6296024"/>
            <a:ext cx="6629400" cy="365126"/>
          </a:xfrm>
        </p:spPr>
        <p:txBody>
          <a:bodyPr/>
          <a:lstStyle/>
          <a:p>
            <a:pPr lvl="0">
              <a:spcBef>
                <a:spcPct val="20000"/>
              </a:spcBef>
              <a:defRPr/>
            </a:pPr>
            <a:r>
              <a:rPr lang="en-US" smtClean="0"/>
              <a:t>Mr. Arun Bhati            ESSENCE OF INDIAN TRADITIONAL  (ANC-602)              SEM - 6</a:t>
            </a:r>
            <a:endParaRPr lang="en-US" dirty="0"/>
          </a:p>
        </p:txBody>
      </p:sp>
      <p:sp>
        <p:nvSpPr>
          <p:cNvPr id="6" name="Slide Number Placeholder 5"/>
          <p:cNvSpPr>
            <a:spLocks noGrp="1"/>
          </p:cNvSpPr>
          <p:nvPr>
            <p:ph type="sldNum" sz="quarter" idx="12"/>
          </p:nvPr>
        </p:nvSpPr>
        <p:spPr>
          <a:xfrm>
            <a:off x="7772400" y="6356351"/>
            <a:ext cx="914400" cy="304800"/>
          </a:xfrm>
        </p:spPr>
        <p:txBody>
          <a:bodyPr/>
          <a:lstStyle/>
          <a:p>
            <a:fld id="{B6F15528-21DE-4FAA-801E-634DDDAF4B2B}" type="slidenum">
              <a:rPr lang="en-US" smtClean="0"/>
              <a:pPr/>
              <a:t>113</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Expected Questions for University Exam </a:t>
            </a:r>
            <a:endParaRPr kumimoji="0" lang="en-US" sz="32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 xmlns:a16="http://schemas.microsoft.com/office/drawing/2014/main" id="{D368630B-AECD-4C34-A523-5CB6167DA9D8}"/>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471" y="73817"/>
            <a:ext cx="1347673" cy="916783"/>
          </a:xfrm>
          <a:prstGeom prst="rect">
            <a:avLst/>
          </a:prstGeom>
        </p:spPr>
      </p:pic>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066800"/>
            <a:ext cx="8229600" cy="480060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In this unit, we learned about Pre-Vedic and Vedic Religion.</a:t>
            </a:r>
          </a:p>
          <a:p>
            <a:pPr algn="just">
              <a:lnSpc>
                <a:spcPct val="150000"/>
              </a:lnSpc>
            </a:pPr>
            <a:r>
              <a:rPr lang="en-US" sz="2200" dirty="0">
                <a:latin typeface="Times New Roman" panose="02020603050405020304" pitchFamily="18" charset="0"/>
                <a:cs typeface="Times New Roman" panose="02020603050405020304" pitchFamily="18" charset="0"/>
              </a:rPr>
              <a:t>We also studied, Buddhism, Jainism, Six System Indian Philosophy, Shankaracharya, Various Philosophical Doctrines.</a:t>
            </a:r>
          </a:p>
          <a:p>
            <a:pPr algn="just">
              <a:lnSpc>
                <a:spcPct val="150000"/>
              </a:lnSpc>
            </a:pPr>
            <a:r>
              <a:rPr lang="en-US" sz="2200" dirty="0">
                <a:latin typeface="Times New Roman" panose="02020603050405020304" pitchFamily="18" charset="0"/>
                <a:cs typeface="Times New Roman" panose="02020603050405020304" pitchFamily="18" charset="0"/>
              </a:rPr>
              <a:t>In this unit, we learned about Other Heterodox Sects, Bhakti Movement, Sufi movement.</a:t>
            </a:r>
          </a:p>
          <a:p>
            <a:pPr algn="just">
              <a:lnSpc>
                <a:spcPct val="150000"/>
              </a:lnSpc>
            </a:pPr>
            <a:r>
              <a:rPr lang="en-US" sz="2200" dirty="0">
                <a:latin typeface="Times New Roman" panose="02020603050405020304" pitchFamily="18" charset="0"/>
                <a:cs typeface="Times New Roman" panose="02020603050405020304" pitchFamily="18" charset="0"/>
              </a:rPr>
              <a:t>We also studied, Socio religious reform movement of 19th century, Modern religious practices.</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BEED4903-043A-4D25-9057-4E55D7C39F72}" type="datetime1">
              <a:rPr lang="en-US" smtClean="0"/>
              <a:pPr/>
              <a:t>4/6/2023</a:t>
            </a:fld>
            <a:endParaRPr lang="en-US"/>
          </a:p>
        </p:txBody>
      </p:sp>
      <p:sp>
        <p:nvSpPr>
          <p:cNvPr id="5" name="Footer Placeholder 4"/>
          <p:cNvSpPr>
            <a:spLocks noGrp="1"/>
          </p:cNvSpPr>
          <p:nvPr>
            <p:ph type="ftr" sz="quarter" idx="11"/>
          </p:nvPr>
        </p:nvSpPr>
        <p:spPr>
          <a:xfrm>
            <a:off x="1371600" y="6296024"/>
            <a:ext cx="6629400" cy="365126"/>
          </a:xfrm>
        </p:spPr>
        <p:txBody>
          <a:bodyPr/>
          <a:lstStyle/>
          <a:p>
            <a:pPr lvl="0">
              <a:spcBef>
                <a:spcPct val="20000"/>
              </a:spcBef>
              <a:defRPr/>
            </a:pPr>
            <a:r>
              <a:rPr lang="en-US" smtClean="0"/>
              <a:t>Mr. Arun Bhati            ESSENCE OF INDIAN TRADITIONAL  (ANC-602)              SEM - 6</a:t>
            </a:r>
            <a:endParaRPr lang="en-US" dirty="0"/>
          </a:p>
        </p:txBody>
      </p:sp>
      <p:sp>
        <p:nvSpPr>
          <p:cNvPr id="6" name="Slide Number Placeholder 5"/>
          <p:cNvSpPr>
            <a:spLocks noGrp="1"/>
          </p:cNvSpPr>
          <p:nvPr>
            <p:ph type="sldNum" sz="quarter" idx="12"/>
          </p:nvPr>
        </p:nvSpPr>
        <p:spPr>
          <a:xfrm>
            <a:off x="8001000" y="6356350"/>
            <a:ext cx="685800" cy="365125"/>
          </a:xfrm>
        </p:spPr>
        <p:txBody>
          <a:bodyPr/>
          <a:lstStyle/>
          <a:p>
            <a:fld id="{B6F15528-21DE-4FAA-801E-634DDDAF4B2B}" type="slidenum">
              <a:rPr lang="en-US" smtClean="0"/>
              <a:pPr/>
              <a:t>114</a:t>
            </a:fld>
            <a:endParaRPr lang="en-US" dirty="0"/>
          </a:p>
        </p:txBody>
      </p:sp>
      <p:sp>
        <p:nvSpPr>
          <p:cNvPr id="7" name="Title 1"/>
          <p:cNvSpPr txBox="1">
            <a:spLocks/>
          </p:cNvSpPr>
          <p:nvPr/>
        </p:nvSpPr>
        <p:spPr>
          <a:xfrm>
            <a:off x="1371600" y="1"/>
            <a:ext cx="7696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Recap of unit</a:t>
            </a:r>
            <a:endParaRPr kumimoji="0" lang="en-US" sz="32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 xmlns:a16="http://schemas.microsoft.com/office/drawing/2014/main" id="{D368630B-AECD-4C34-A523-5CB6167DA9D8}"/>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471" y="73817"/>
            <a:ext cx="1347673" cy="916783"/>
          </a:xfrm>
          <a:prstGeom prst="rect">
            <a:avLst/>
          </a:prstGeom>
        </p:spPr>
      </p:pic>
    </p:spTree>
    <p:extLst>
      <p:ext uri="{BB962C8B-B14F-4D97-AF65-F5344CB8AC3E}">
        <p14:creationId xmlns="" xmlns:p14="http://schemas.microsoft.com/office/powerpoint/2010/main" val="3885586304"/>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552397" y="6356350"/>
            <a:ext cx="2133600" cy="365125"/>
          </a:xfrm>
        </p:spPr>
        <p:txBody>
          <a:bodyPr/>
          <a:lstStyle/>
          <a:p>
            <a:fld id="{2E517F4B-570C-4AAD-AD62-666981CDE86A}" type="datetime1">
              <a:rPr lang="en-US" smtClean="0"/>
              <a:pPr/>
              <a:t>4/6/2023</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en-US" smtClean="0"/>
              <a:t>Mr. Arun Bhati            ESSENCE OF INDIAN TRADITIONAL  (ANC-602)              SEM - 6</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115</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References</a:t>
            </a:r>
            <a:endParaRPr kumimoji="0" lang="en-US" sz="32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 xmlns:a16="http://schemas.microsoft.com/office/drawing/2014/main" id="{4DA8B504-CBB8-4E66-A03A-778AF17E92C6}"/>
              </a:ext>
            </a:extLst>
          </p:cNvPr>
          <p:cNvSpPr/>
          <p:nvPr/>
        </p:nvSpPr>
        <p:spPr>
          <a:xfrm>
            <a:off x="1295399" y="3126858"/>
            <a:ext cx="6058005" cy="1107996"/>
          </a:xfrm>
          <a:prstGeom prst="rect">
            <a:avLst/>
          </a:prstGeom>
        </p:spPr>
        <p:txBody>
          <a:bodyPr wrap="square">
            <a:spAutoFit/>
          </a:bodyPr>
          <a:lstStyle/>
          <a:p>
            <a:pPr algn="ctr">
              <a:buNone/>
            </a:pPr>
            <a:r>
              <a:rPr lang="en-US" sz="6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Thank You</a:t>
            </a:r>
          </a:p>
        </p:txBody>
      </p:sp>
      <p:sp>
        <p:nvSpPr>
          <p:cNvPr id="3" name="Content Placeholder 2">
            <a:extLst>
              <a:ext uri="{FF2B5EF4-FFF2-40B4-BE49-F238E27FC236}">
                <a16:creationId xmlns="" xmlns:a16="http://schemas.microsoft.com/office/drawing/2014/main" id="{0944005D-7802-4A60-9386-B9DAA7CABC0D}"/>
              </a:ext>
            </a:extLst>
          </p:cNvPr>
          <p:cNvSpPr>
            <a:spLocks noGrp="1"/>
          </p:cNvSpPr>
          <p:nvPr>
            <p:ph idx="1"/>
          </p:nvPr>
        </p:nvSpPr>
        <p:spPr>
          <a:xfrm>
            <a:off x="477520" y="762000"/>
            <a:ext cx="8229600" cy="5486400"/>
          </a:xfrm>
        </p:spPr>
        <p:txBody>
          <a:bodyPr>
            <a:normAutofit fontScale="92500"/>
          </a:bodyPr>
          <a:lstStyle/>
          <a:p>
            <a:pPr algn="just">
              <a:lnSpc>
                <a:spcPct val="150000"/>
              </a:lnSpc>
            </a:pPr>
            <a:r>
              <a:rPr lang="en-IN" sz="2200" dirty="0">
                <a:latin typeface="Times New Roman" panose="02020603050405020304" pitchFamily="18" charset="0"/>
                <a:cs typeface="Times New Roman" panose="02020603050405020304" pitchFamily="18" charset="0"/>
              </a:rPr>
              <a:t>V. Sivaramakrishna (Ed.), Cultural Heritage of India-Course Material, Bharatiya Vidya Bhavan, Mumbai, 5th Edition, 2014</a:t>
            </a:r>
          </a:p>
          <a:p>
            <a:pPr algn="just">
              <a:lnSpc>
                <a:spcPct val="150000"/>
              </a:lnSpc>
            </a:pPr>
            <a:r>
              <a:rPr lang="en-IN" sz="2200" dirty="0">
                <a:latin typeface="Times New Roman" panose="02020603050405020304" pitchFamily="18" charset="0"/>
                <a:cs typeface="Times New Roman" panose="02020603050405020304" pitchFamily="18" charset="0"/>
              </a:rPr>
              <a:t>S. Baliyan, Indian Art and Culture, Oxford University Press, India</a:t>
            </a:r>
          </a:p>
          <a:p>
            <a:pPr algn="just">
              <a:lnSpc>
                <a:spcPct val="150000"/>
              </a:lnSpc>
            </a:pPr>
            <a:r>
              <a:rPr lang="en-IN" sz="2200" dirty="0">
                <a:latin typeface="Times New Roman" panose="02020603050405020304" pitchFamily="18" charset="0"/>
                <a:cs typeface="Times New Roman" panose="02020603050405020304" pitchFamily="18" charset="0"/>
              </a:rPr>
              <a:t>Romila Thapar, Readings In Early Indian History Oxford University Press , India</a:t>
            </a:r>
          </a:p>
          <a:p>
            <a:pPr algn="just">
              <a:lnSpc>
                <a:spcPct val="150000"/>
              </a:lnSpc>
            </a:pPr>
            <a:r>
              <a:rPr lang="en-IN" sz="2200" dirty="0">
                <a:latin typeface="Times New Roman" panose="02020603050405020304" pitchFamily="18" charset="0"/>
                <a:cs typeface="Times New Roman" panose="02020603050405020304" pitchFamily="18" charset="0"/>
                <a:hlinkClick r:id="rId2"/>
              </a:rPr>
              <a:t>https://knowindia.gov.in/culture-and-heritage/medieval-history/bhakti-movement.php</a:t>
            </a:r>
            <a:endParaRPr lang="en-IN" sz="2200" dirty="0">
              <a:latin typeface="Times New Roman" panose="02020603050405020304" pitchFamily="18" charset="0"/>
              <a:cs typeface="Times New Roman" panose="02020603050405020304" pitchFamily="18" charset="0"/>
            </a:endParaRPr>
          </a:p>
          <a:p>
            <a:pPr algn="just">
              <a:lnSpc>
                <a:spcPct val="150000"/>
              </a:lnSpc>
            </a:pPr>
            <a:r>
              <a:rPr lang="en-IN" sz="2200" dirty="0">
                <a:latin typeface="Times New Roman" panose="02020603050405020304" pitchFamily="18" charset="0"/>
                <a:cs typeface="Times New Roman" panose="02020603050405020304" pitchFamily="18" charset="0"/>
              </a:rPr>
              <a:t>Basham, A.L., The Wonder that was India (34th impression), New Delhi, Rupa &amp; co.</a:t>
            </a:r>
          </a:p>
          <a:p>
            <a:pPr algn="just">
              <a:lnSpc>
                <a:spcPct val="150000"/>
              </a:lnSpc>
            </a:pPr>
            <a:r>
              <a:rPr lang="en-IN" sz="2200" dirty="0">
                <a:latin typeface="Times New Roman" panose="02020603050405020304" pitchFamily="18" charset="0"/>
                <a:cs typeface="Times New Roman" panose="02020603050405020304" pitchFamily="18" charset="0"/>
              </a:rPr>
              <a:t>Sharma, R.S., Aspects of Political Ideas and Institutions in Ancient India(fourth edition), Delhi, Motilal Banarsidass.</a:t>
            </a:r>
          </a:p>
        </p:txBody>
      </p:sp>
      <p:pic>
        <p:nvPicPr>
          <p:cNvPr id="9" name="Picture 8">
            <a:extLst>
              <a:ext uri="{FF2B5EF4-FFF2-40B4-BE49-F238E27FC236}">
                <a16:creationId xmlns="" xmlns:a16="http://schemas.microsoft.com/office/drawing/2014/main" id="{35AD3BD4-60A1-4343-AD95-EF806AC9DF28}"/>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5240" y="48417"/>
            <a:ext cx="1347673" cy="764383"/>
          </a:xfrm>
          <a:prstGeom prst="rect">
            <a:avLst/>
          </a:prstGeom>
        </p:spPr>
      </p:pic>
    </p:spTree>
    <p:extLst>
      <p:ext uri="{BB962C8B-B14F-4D97-AF65-F5344CB8AC3E}">
        <p14:creationId xmlns="" xmlns:p14="http://schemas.microsoft.com/office/powerpoint/2010/main" val="25552202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7D52073-25D8-4B3E-A40F-67C8A99DA56B}"/>
              </a:ext>
            </a:extLst>
          </p:cNvPr>
          <p:cNvSpPr>
            <a:spLocks noGrp="1"/>
          </p:cNvSpPr>
          <p:nvPr>
            <p:ph type="ctrTitle"/>
          </p:nvPr>
        </p:nvSpPr>
        <p:spPr>
          <a:xfrm>
            <a:off x="0" y="0"/>
            <a:ext cx="9144000" cy="685800"/>
          </a:xfrm>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r>
              <a:rPr lang="en-US" sz="3200" b="1" dirty="0">
                <a:latin typeface="Times New Roman" pitchFamily="18" charset="0"/>
                <a:ea typeface="新細明體" pitchFamily="18" charset="-120"/>
                <a:cs typeface="Times New Roman" pitchFamily="18" charset="0"/>
              </a:rPr>
              <a:t>Program Specific Outcomes</a:t>
            </a:r>
            <a:endParaRPr lang="en-US" sz="3200" b="1" dirty="0">
              <a:latin typeface="Times New Roman" pitchFamily="18" charset="0"/>
              <a:cs typeface="Times New Roman" pitchFamily="18" charset="0"/>
            </a:endParaRPr>
          </a:p>
        </p:txBody>
      </p:sp>
      <p:pic>
        <p:nvPicPr>
          <p:cNvPr id="25603" name="Picture 2">
            <a:extLst>
              <a:ext uri="{FF2B5EF4-FFF2-40B4-BE49-F238E27FC236}">
                <a16:creationId xmlns="" xmlns:a16="http://schemas.microsoft.com/office/drawing/2014/main" id="{EC47A29C-1A28-4103-A633-6BF643ECB4F1}"/>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0" y="15875"/>
            <a:ext cx="1209675" cy="685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5604" name="Rectangle 11">
            <a:extLst>
              <a:ext uri="{FF2B5EF4-FFF2-40B4-BE49-F238E27FC236}">
                <a16:creationId xmlns="" xmlns:a16="http://schemas.microsoft.com/office/drawing/2014/main" id="{58316569-59D5-4AC0-A595-7F5254E78724}"/>
              </a:ext>
            </a:extLst>
          </p:cNvPr>
          <p:cNvSpPr>
            <a:spLocks noChangeArrowheads="1"/>
          </p:cNvSpPr>
          <p:nvPr/>
        </p:nvSpPr>
        <p:spPr bwMode="auto">
          <a:xfrm>
            <a:off x="0" y="828675"/>
            <a:ext cx="9144000" cy="923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1313" indent="-34131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341313" marR="0" lvl="0" indent="-341313"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altLang="en-US" sz="1800" b="1"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Program Specific Outcomes (PSOs) </a:t>
            </a:r>
            <a:r>
              <a:rPr kumimoji="0" lang="en-US" altLang="en-US"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are what the students should be able to do at the time of graduation. The PSOs are program specific. PSOs are written by the department offering the program. </a:t>
            </a:r>
          </a:p>
        </p:txBody>
      </p:sp>
      <p:sp>
        <p:nvSpPr>
          <p:cNvPr id="11" name="Rectangle 1">
            <a:extLst>
              <a:ext uri="{FF2B5EF4-FFF2-40B4-BE49-F238E27FC236}">
                <a16:creationId xmlns="" xmlns:a16="http://schemas.microsoft.com/office/drawing/2014/main" id="{C3632E4D-4F91-438F-930B-1FEE5618061E}"/>
              </a:ext>
            </a:extLst>
          </p:cNvPr>
          <p:cNvSpPr>
            <a:spLocks noChangeArrowheads="1"/>
          </p:cNvSpPr>
          <p:nvPr/>
        </p:nvSpPr>
        <p:spPr bwMode="auto">
          <a:xfrm>
            <a:off x="0" y="1676400"/>
            <a:ext cx="9144000" cy="4746625"/>
          </a:xfrm>
          <a:prstGeom prst="rect">
            <a:avLst/>
          </a:prstGeom>
          <a:noFill/>
          <a:ln w="9525">
            <a:noFill/>
            <a:miter lim="800000"/>
            <a:headEnd/>
            <a:tailEnd/>
          </a:ln>
        </p:spPr>
        <p:txBody>
          <a:bodyPr anchor="ctr">
            <a:spAutoFit/>
          </a:bodyPr>
          <a:lstStyle/>
          <a:p>
            <a:pPr marL="341313" marR="0" lvl="0" indent="-341313" algn="just"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18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On successful completion of B. Tech. (EC) Program, the Electronics and Communication engineering graduates will be able to:</a:t>
            </a:r>
          </a:p>
          <a:p>
            <a:pPr marL="0" marR="0" lvl="0" indent="0" algn="just" defTabSz="914400" rtl="0" eaLnBrk="1" fontAlgn="auto" latinLnBrk="0" hangingPunct="1">
              <a:lnSpc>
                <a:spcPct val="100000"/>
              </a:lnSpc>
              <a:spcBef>
                <a:spcPts val="0"/>
              </a:spcBef>
              <a:spcAft>
                <a:spcPts val="0"/>
              </a:spcAft>
              <a:buClrTx/>
              <a:buSzTx/>
              <a:buFont typeface="Arial" charset="0"/>
              <a:buChar char="•"/>
              <a:tabLst/>
              <a:defRPr/>
            </a:pPr>
            <a:endParaRPr kumimoji="0" lang="en-US" sz="18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endParaRPr>
          </a:p>
          <a:p>
            <a:pPr marL="742950" marR="0" lvl="0" indent="-742950" algn="just" defTabSz="914400" rtl="0" eaLnBrk="1" fontAlgn="auto" latinLnBrk="0" hangingPunct="1">
              <a:lnSpc>
                <a:spcPct val="115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imes New Roman"/>
                <a:ea typeface="Times New Roman"/>
                <a:cs typeface="Times New Roman"/>
              </a:rPr>
              <a:t>PSO1</a:t>
            </a:r>
            <a:r>
              <a:rPr kumimoji="0" lang="en-US" sz="1800" b="1" i="0" u="none" strike="noStrike" kern="1200" cap="none" spc="0" normalizeH="0" baseline="0" noProof="0" dirty="0">
                <a:ln>
                  <a:noFill/>
                </a:ln>
                <a:solidFill>
                  <a:prstClr val="black"/>
                </a:solidFill>
                <a:effectLst/>
                <a:uLnTx/>
                <a:uFillTx/>
                <a:latin typeface="Times New Roman" pitchFamily="18" charset="0"/>
                <a:ea typeface="Times New Roman"/>
                <a:cs typeface="Times New Roman" pitchFamily="18" charset="0"/>
              </a:rPr>
              <a:t>: </a:t>
            </a:r>
            <a:r>
              <a:rPr kumimoji="0" lang="en-US" sz="1800" b="0" i="0" u="none" strike="noStrike" kern="1200" cap="none" spc="0" normalizeH="0" baseline="0" noProof="0" dirty="0">
                <a:ln>
                  <a:noFill/>
                </a:ln>
                <a:solidFill>
                  <a:prstClr val="black"/>
                </a:solidFill>
                <a:effectLst/>
                <a:uLnTx/>
                <a:uFillTx/>
                <a:latin typeface="Times New Roman" pitchFamily="18" charset="0"/>
                <a:ea typeface="Times New Roman"/>
                <a:cs typeface="Times New Roman" pitchFamily="18" charset="0"/>
              </a:rPr>
              <a:t>To apply the knowledge of mathematics, science and electronics &amp; communication engineering to work effectively in the industry based on same or related area.</a:t>
            </a:r>
          </a:p>
          <a:p>
            <a:pPr marL="742950" marR="0" lvl="0" indent="-742950" algn="just" defTabSz="914400" rtl="0" eaLnBrk="1" fontAlgn="auto" latinLnBrk="0" hangingPunct="1">
              <a:lnSpc>
                <a:spcPct val="115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itchFamily="18" charset="0"/>
              <a:ea typeface="Times New Roman"/>
              <a:cs typeface="Times New Roman" pitchFamily="18" charset="0"/>
            </a:endParaRPr>
          </a:p>
          <a:p>
            <a:pPr marL="742950" marR="0" lvl="0" indent="-742950" algn="just" defTabSz="914400" rtl="0" eaLnBrk="1" fontAlgn="auto" latinLnBrk="0" hangingPunct="1">
              <a:lnSpc>
                <a:spcPct val="115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imes New Roman" pitchFamily="18" charset="0"/>
                <a:ea typeface="Times New Roman"/>
                <a:cs typeface="Times New Roman" pitchFamily="18" charset="0"/>
              </a:rPr>
              <a:t>PSO2: </a:t>
            </a:r>
            <a:r>
              <a:rPr kumimoji="0" lang="en-US" sz="1800" b="0" i="0" u="none" strike="noStrike" kern="1200" cap="none" spc="0" normalizeH="0" baseline="0" noProof="0" dirty="0">
                <a:ln>
                  <a:noFill/>
                </a:ln>
                <a:solidFill>
                  <a:prstClr val="black"/>
                </a:solidFill>
                <a:effectLst/>
                <a:uLnTx/>
                <a:uFillTx/>
                <a:latin typeface="Times New Roman" pitchFamily="18" charset="0"/>
                <a:ea typeface="Times New Roman"/>
                <a:cs typeface="Times New Roman" pitchFamily="18" charset="0"/>
              </a:rPr>
              <a:t>To use their skills to work in modern electronics &amp; communication engineering tools, software and equipments to design solutions for complex problems in the related field that meet the specified needs of the society.</a:t>
            </a:r>
          </a:p>
          <a:p>
            <a:pPr marL="742950" marR="0" lvl="0" indent="-742950" algn="just" defTabSz="914400" rtl="0" eaLnBrk="1" fontAlgn="auto" latinLnBrk="0" hangingPunct="1">
              <a:lnSpc>
                <a:spcPct val="115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itchFamily="18" charset="0"/>
              <a:ea typeface="Times New Roman"/>
              <a:cs typeface="Times New Roman" pitchFamily="18" charset="0"/>
            </a:endParaRPr>
          </a:p>
          <a:p>
            <a:pPr marL="742950" marR="0" lvl="0" indent="-742950" algn="just" defTabSz="914400" rtl="0" eaLnBrk="1" fontAlgn="auto" latinLnBrk="0" hangingPunct="1">
              <a:lnSpc>
                <a:spcPct val="115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imes New Roman" pitchFamily="18" charset="0"/>
                <a:ea typeface="Times New Roman"/>
                <a:cs typeface="Times New Roman" pitchFamily="18" charset="0"/>
              </a:rPr>
              <a:t>PSO3: </a:t>
            </a:r>
            <a:r>
              <a:rPr kumimoji="0" lang="en-US" sz="1800" b="0" i="0" u="none" strike="noStrike" kern="1200" cap="none" spc="0" normalizeH="0" baseline="0" noProof="0" dirty="0">
                <a:ln>
                  <a:noFill/>
                </a:ln>
                <a:solidFill>
                  <a:prstClr val="black"/>
                </a:solidFill>
                <a:effectLst/>
                <a:uLnTx/>
                <a:uFillTx/>
                <a:latin typeface="Times New Roman" pitchFamily="18" charset="0"/>
                <a:ea typeface="Times New Roman"/>
                <a:cs typeface="Times New Roman" pitchFamily="18" charset="0"/>
              </a:rPr>
              <a:t>To function effectively as an individual and as a member or leader of a team by qualifying through examinations like GATE (Graduate Aptitude Test in Engineering), IES (Indian Engineering Services), PSUs (Public Sector Undertakings), TOEFL (Test of English as a Foreign Language), GMAT (Graduate Management Admission Test) and GRE (Graduate Record Examinations in US) etc.</a:t>
            </a:r>
          </a:p>
        </p:txBody>
      </p:sp>
      <p:sp>
        <p:nvSpPr>
          <p:cNvPr id="3" name="Footer Placeholder 2">
            <a:extLst>
              <a:ext uri="{FF2B5EF4-FFF2-40B4-BE49-F238E27FC236}">
                <a16:creationId xmlns="" xmlns:a16="http://schemas.microsoft.com/office/drawing/2014/main" id="{5ABDA359-EE99-4AD6-90D1-59B163338513}"/>
              </a:ext>
            </a:extLst>
          </p:cNvPr>
          <p:cNvSpPr>
            <a:spLocks noGrp="1"/>
          </p:cNvSpPr>
          <p:nvPr>
            <p:ph type="ftr" sz="quarter" idx="11"/>
          </p:nvPr>
        </p:nvSpPr>
        <p:spPr>
          <a:xfrm>
            <a:off x="1981200" y="6389688"/>
            <a:ext cx="6172200" cy="331787"/>
          </a:xfrm>
        </p:spPr>
        <p:txBody>
          <a:bodyPr/>
          <a:lstStyle/>
          <a:p>
            <a:pPr marL="0" marR="0" lvl="0" indent="0" algn="ctr" defTabSz="914400" rtl="0" eaLnBrk="1" fontAlgn="auto" latinLnBrk="0" hangingPunct="1">
              <a:lnSpc>
                <a:spcPct val="100000"/>
              </a:lnSpc>
              <a:spcBef>
                <a:spcPct val="2000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Mr. Arun Bhati            ESSENCE OF INDIAN TRADITIONAL  (ANC-602)              SEM - 6</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25607" name="Slide Number Placeholder 3">
            <a:extLst>
              <a:ext uri="{FF2B5EF4-FFF2-40B4-BE49-F238E27FC236}">
                <a16:creationId xmlns="" xmlns:a16="http://schemas.microsoft.com/office/drawing/2014/main" id="{1DF96689-4ADD-439D-9E43-A70F2D66E1BC}"/>
              </a:ext>
            </a:extLst>
          </p:cNvPr>
          <p:cNvSpPr>
            <a:spLocks noGrp="1" noChangeArrowheads="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F56FD38-3074-4085-BD8A-0522BBEDB0A9}"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
        <p:nvSpPr>
          <p:cNvPr id="5" name="Date Placeholder 4">
            <a:extLst>
              <a:ext uri="{FF2B5EF4-FFF2-40B4-BE49-F238E27FC236}">
                <a16:creationId xmlns="" xmlns:a16="http://schemas.microsoft.com/office/drawing/2014/main" id="{1E5F2723-2ECF-4FFC-B392-E73A36C76D87}"/>
              </a:ext>
            </a:extLst>
          </p:cNvPr>
          <p:cNvSpPr>
            <a:spLocks noGrp="1"/>
          </p:cNvSpPr>
          <p:nvPr>
            <p:ph type="dt"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4EFA7B9-B04A-469E-9AE2-B5A8EFE57D43}"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4/6/2023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599"/>
            <a:ext cx="8229600" cy="4648201"/>
          </a:xfrm>
        </p:spPr>
        <p:txBody>
          <a:bodyPr>
            <a:noAutofit/>
          </a:bodyPr>
          <a:lstStyle/>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FFDEE983-645F-4185-AE8C-DB7453418436}" type="datetime1">
              <a:rPr lang="en-US" smtClean="0"/>
              <a:pPr/>
              <a:t>4/6/2023</a:t>
            </a:fld>
            <a:endParaRPr lang="en-US"/>
          </a:p>
        </p:txBody>
      </p:sp>
      <p:sp>
        <p:nvSpPr>
          <p:cNvPr id="5" name="Footer Placeholder 4"/>
          <p:cNvSpPr>
            <a:spLocks noGrp="1"/>
          </p:cNvSpPr>
          <p:nvPr>
            <p:ph type="ftr" sz="quarter" idx="11"/>
          </p:nvPr>
        </p:nvSpPr>
        <p:spPr>
          <a:xfrm>
            <a:off x="1600200" y="6356351"/>
            <a:ext cx="6248400" cy="365124"/>
          </a:xfrm>
        </p:spPr>
        <p:txBody>
          <a:bodyPr/>
          <a:lstStyle/>
          <a:p>
            <a:pPr lvl="0">
              <a:spcBef>
                <a:spcPct val="20000"/>
              </a:spcBef>
              <a:defRPr/>
            </a:pPr>
            <a:r>
              <a:rPr lang="en-US" smtClean="0"/>
              <a:t>Mr. Arun Bhati            ESSENCE OF INDIAN TRADITIONAL  (ANC-602)              SEM - 6</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dirty="0"/>
          </a:p>
        </p:txBody>
      </p:sp>
      <p:sp>
        <p:nvSpPr>
          <p:cNvPr id="7" name="Title 1"/>
          <p:cNvSpPr txBox="1">
            <a:spLocks/>
          </p:cNvSpPr>
          <p:nvPr/>
        </p:nvSpPr>
        <p:spPr>
          <a:xfrm>
            <a:off x="13462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CO-PO and PSO Mapping</a:t>
            </a:r>
          </a:p>
        </p:txBody>
      </p:sp>
      <p:pic>
        <p:nvPicPr>
          <p:cNvPr id="10" name="Picture 9">
            <a:extLst>
              <a:ext uri="{FF2B5EF4-FFF2-40B4-BE49-F238E27FC236}">
                <a16:creationId xmlns="" xmlns:a16="http://schemas.microsoft.com/office/drawing/2014/main" id="{B80B9A6A-BA36-4EBB-8ED2-2D35E222FC34}"/>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471" y="73817"/>
            <a:ext cx="1347671" cy="764382"/>
          </a:xfrm>
          <a:prstGeom prst="rect">
            <a:avLst/>
          </a:prstGeom>
        </p:spPr>
      </p:pic>
      <p:graphicFrame>
        <p:nvGraphicFramePr>
          <p:cNvPr id="2" name="Table 7">
            <a:extLst>
              <a:ext uri="{FF2B5EF4-FFF2-40B4-BE49-F238E27FC236}">
                <a16:creationId xmlns="" xmlns:a16="http://schemas.microsoft.com/office/drawing/2014/main" id="{A33DA0AC-D947-4CD4-AB64-C2058B0ACBED}"/>
              </a:ext>
            </a:extLst>
          </p:cNvPr>
          <p:cNvGraphicFramePr>
            <a:graphicFrameLocks noGrp="1"/>
          </p:cNvGraphicFramePr>
          <p:nvPr>
            <p:extLst>
              <p:ext uri="{D42A27DB-BD31-4B8C-83A1-F6EECF244321}">
                <p14:modId xmlns="" xmlns:p14="http://schemas.microsoft.com/office/powerpoint/2010/main" val="675241623"/>
              </p:ext>
            </p:extLst>
          </p:nvPr>
        </p:nvGraphicFramePr>
        <p:xfrm>
          <a:off x="152400" y="912016"/>
          <a:ext cx="8839214" cy="4955387"/>
        </p:xfrm>
        <a:graphic>
          <a:graphicData uri="http://schemas.openxmlformats.org/drawingml/2006/table">
            <a:tbl>
              <a:tblPr firstRow="1" bandRow="1">
                <a:tableStyleId>{5C22544A-7EE6-4342-B048-85BDC9FD1C3A}</a:tableStyleId>
              </a:tblPr>
              <a:tblGrid>
                <a:gridCol w="685800">
                  <a:extLst>
                    <a:ext uri="{9D8B030D-6E8A-4147-A177-3AD203B41FA5}">
                      <a16:colId xmlns="" xmlns:a16="http://schemas.microsoft.com/office/drawing/2014/main" val="1909151841"/>
                    </a:ext>
                  </a:extLst>
                </a:gridCol>
                <a:gridCol w="533400">
                  <a:extLst>
                    <a:ext uri="{9D8B030D-6E8A-4147-A177-3AD203B41FA5}">
                      <a16:colId xmlns="" xmlns:a16="http://schemas.microsoft.com/office/drawing/2014/main" val="4241239114"/>
                    </a:ext>
                  </a:extLst>
                </a:gridCol>
                <a:gridCol w="609600">
                  <a:extLst>
                    <a:ext uri="{9D8B030D-6E8A-4147-A177-3AD203B41FA5}">
                      <a16:colId xmlns="" xmlns:a16="http://schemas.microsoft.com/office/drawing/2014/main" val="3407051501"/>
                    </a:ext>
                  </a:extLst>
                </a:gridCol>
                <a:gridCol w="533400">
                  <a:extLst>
                    <a:ext uri="{9D8B030D-6E8A-4147-A177-3AD203B41FA5}">
                      <a16:colId xmlns="" xmlns:a16="http://schemas.microsoft.com/office/drawing/2014/main" val="799141441"/>
                    </a:ext>
                  </a:extLst>
                </a:gridCol>
                <a:gridCol w="609600">
                  <a:extLst>
                    <a:ext uri="{9D8B030D-6E8A-4147-A177-3AD203B41FA5}">
                      <a16:colId xmlns="" xmlns:a16="http://schemas.microsoft.com/office/drawing/2014/main" val="1471520131"/>
                    </a:ext>
                  </a:extLst>
                </a:gridCol>
                <a:gridCol w="457200">
                  <a:extLst>
                    <a:ext uri="{9D8B030D-6E8A-4147-A177-3AD203B41FA5}">
                      <a16:colId xmlns="" xmlns:a16="http://schemas.microsoft.com/office/drawing/2014/main" val="1540310878"/>
                    </a:ext>
                  </a:extLst>
                </a:gridCol>
                <a:gridCol w="609600">
                  <a:extLst>
                    <a:ext uri="{9D8B030D-6E8A-4147-A177-3AD203B41FA5}">
                      <a16:colId xmlns="" xmlns:a16="http://schemas.microsoft.com/office/drawing/2014/main" val="2412454538"/>
                    </a:ext>
                  </a:extLst>
                </a:gridCol>
                <a:gridCol w="457200">
                  <a:extLst>
                    <a:ext uri="{9D8B030D-6E8A-4147-A177-3AD203B41FA5}">
                      <a16:colId xmlns="" xmlns:a16="http://schemas.microsoft.com/office/drawing/2014/main" val="3187866049"/>
                    </a:ext>
                  </a:extLst>
                </a:gridCol>
                <a:gridCol w="476257">
                  <a:extLst>
                    <a:ext uri="{9D8B030D-6E8A-4147-A177-3AD203B41FA5}">
                      <a16:colId xmlns="" xmlns:a16="http://schemas.microsoft.com/office/drawing/2014/main" val="3424075656"/>
                    </a:ext>
                  </a:extLst>
                </a:gridCol>
                <a:gridCol w="552451">
                  <a:extLst>
                    <a:ext uri="{9D8B030D-6E8A-4147-A177-3AD203B41FA5}">
                      <a16:colId xmlns="" xmlns:a16="http://schemas.microsoft.com/office/drawing/2014/main" val="137287485"/>
                    </a:ext>
                  </a:extLst>
                </a:gridCol>
                <a:gridCol w="552451">
                  <a:extLst>
                    <a:ext uri="{9D8B030D-6E8A-4147-A177-3AD203B41FA5}">
                      <a16:colId xmlns="" xmlns:a16="http://schemas.microsoft.com/office/drawing/2014/main" val="152016154"/>
                    </a:ext>
                  </a:extLst>
                </a:gridCol>
                <a:gridCol w="552451">
                  <a:extLst>
                    <a:ext uri="{9D8B030D-6E8A-4147-A177-3AD203B41FA5}">
                      <a16:colId xmlns="" xmlns:a16="http://schemas.microsoft.com/office/drawing/2014/main" val="3996356299"/>
                    </a:ext>
                  </a:extLst>
                </a:gridCol>
                <a:gridCol w="552451">
                  <a:extLst>
                    <a:ext uri="{9D8B030D-6E8A-4147-A177-3AD203B41FA5}">
                      <a16:colId xmlns="" xmlns:a16="http://schemas.microsoft.com/office/drawing/2014/main" val="3402082793"/>
                    </a:ext>
                  </a:extLst>
                </a:gridCol>
                <a:gridCol w="552451">
                  <a:extLst>
                    <a:ext uri="{9D8B030D-6E8A-4147-A177-3AD203B41FA5}">
                      <a16:colId xmlns="" xmlns:a16="http://schemas.microsoft.com/office/drawing/2014/main" val="1834056997"/>
                    </a:ext>
                  </a:extLst>
                </a:gridCol>
                <a:gridCol w="552451">
                  <a:extLst>
                    <a:ext uri="{9D8B030D-6E8A-4147-A177-3AD203B41FA5}">
                      <a16:colId xmlns="" xmlns:a16="http://schemas.microsoft.com/office/drawing/2014/main" val="72563804"/>
                    </a:ext>
                  </a:extLst>
                </a:gridCol>
                <a:gridCol w="552451">
                  <a:extLst>
                    <a:ext uri="{9D8B030D-6E8A-4147-A177-3AD203B41FA5}">
                      <a16:colId xmlns="" xmlns:a16="http://schemas.microsoft.com/office/drawing/2014/main" val="1614520952"/>
                    </a:ext>
                  </a:extLst>
                </a:gridCol>
              </a:tblGrid>
              <a:tr h="675850">
                <a:tc>
                  <a:txBody>
                    <a:bodyPr/>
                    <a:lstStyle/>
                    <a:p>
                      <a:pPr algn="ctr"/>
                      <a:r>
                        <a:rPr lang="en-IN" dirty="0">
                          <a:latin typeface="Times New Roman" panose="02020603050405020304" pitchFamily="18" charset="0"/>
                          <a:cs typeface="Times New Roman" panose="02020603050405020304" pitchFamily="18" charset="0"/>
                        </a:rPr>
                        <a:t>CO</a:t>
                      </a:r>
                    </a:p>
                  </a:txBody>
                  <a:tcPr/>
                </a:tc>
                <a:tc>
                  <a:txBody>
                    <a:bodyPr/>
                    <a:lstStyle/>
                    <a:p>
                      <a:pPr algn="ctr">
                        <a:lnSpc>
                          <a:spcPct val="115000"/>
                        </a:lnSpc>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PO1</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PO2</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PO3</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PO4</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PO5</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PO6</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PO7</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PO8</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PO9</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PO10</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PO11</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PO12</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IN" sz="1800" dirty="0">
                          <a:latin typeface="Times New Roman" panose="02020603050405020304" pitchFamily="18" charset="0"/>
                          <a:cs typeface="Times New Roman" panose="02020603050405020304" pitchFamily="18" charset="0"/>
                        </a:rPr>
                        <a:t>PSO1</a:t>
                      </a:r>
                    </a:p>
                  </a:txBody>
                  <a:tcPr/>
                </a:tc>
                <a:tc>
                  <a:txBody>
                    <a:bodyPr/>
                    <a:lstStyle/>
                    <a:p>
                      <a:pPr algn="ctr"/>
                      <a:r>
                        <a:rPr lang="en-IN" sz="1800" dirty="0">
                          <a:latin typeface="Times New Roman" panose="02020603050405020304" pitchFamily="18" charset="0"/>
                          <a:cs typeface="Times New Roman" panose="02020603050405020304" pitchFamily="18" charset="0"/>
                        </a:rPr>
                        <a:t>PSO2</a:t>
                      </a:r>
                    </a:p>
                  </a:txBody>
                  <a:tcPr/>
                </a:tc>
                <a:tc>
                  <a:txBody>
                    <a:bodyPr/>
                    <a:lstStyle/>
                    <a:p>
                      <a:pPr algn="ctr"/>
                      <a:r>
                        <a:rPr lang="en-IN" sz="1800" dirty="0">
                          <a:latin typeface="Times New Roman" panose="02020603050405020304" pitchFamily="18" charset="0"/>
                          <a:cs typeface="Times New Roman" panose="02020603050405020304" pitchFamily="18" charset="0"/>
                        </a:rPr>
                        <a:t>PSO3</a:t>
                      </a:r>
                    </a:p>
                  </a:txBody>
                  <a:tcPr/>
                </a:tc>
                <a:extLst>
                  <a:ext uri="{0D108BD9-81ED-4DB2-BD59-A6C34878D82A}">
                    <a16:rowId xmlns="" xmlns:a16="http://schemas.microsoft.com/office/drawing/2014/main" val="2316113342"/>
                  </a:ext>
                </a:extLst>
              </a:tr>
              <a:tr h="675850">
                <a:tc>
                  <a:txBody>
                    <a:bodyPr/>
                    <a:lstStyle/>
                    <a:p>
                      <a:r>
                        <a:rPr lang="en-IN" b="1" dirty="0">
                          <a:latin typeface="Times New Roman" panose="02020603050405020304" pitchFamily="18" charset="0"/>
                          <a:cs typeface="Times New Roman" panose="02020603050405020304" pitchFamily="18" charset="0"/>
                        </a:rPr>
                        <a:t>CO1</a:t>
                      </a:r>
                    </a:p>
                  </a:txBody>
                  <a:tcPr/>
                </a:tc>
                <a:tc>
                  <a:txBody>
                    <a:bodyPr/>
                    <a:lstStyle/>
                    <a:p>
                      <a:pPr algn="ctr"/>
                      <a:r>
                        <a:rPr lang="en-IN" b="1" dirty="0">
                          <a:latin typeface="Times New Roman" panose="02020603050405020304" pitchFamily="18" charset="0"/>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algn="ctr"/>
                      <a:r>
                        <a:rPr lang="en-IN" b="1" dirty="0">
                          <a:latin typeface="Times New Roman" panose="02020603050405020304" pitchFamily="18" charset="0"/>
                          <a:cs typeface="Times New Roman" panose="02020603050405020304" pitchFamily="18" charset="0"/>
                        </a:rPr>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algn="ctr"/>
                      <a:r>
                        <a:rPr lang="en-IN" b="1" dirty="0">
                          <a:latin typeface="Times New Roman" panose="02020603050405020304" pitchFamily="18" charset="0"/>
                          <a:cs typeface="Times New Roman" panose="02020603050405020304" pitchFamily="18" charset="0"/>
                        </a:rPr>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extLst>
                  <a:ext uri="{0D108BD9-81ED-4DB2-BD59-A6C34878D82A}">
                    <a16:rowId xmlns="" xmlns:a16="http://schemas.microsoft.com/office/drawing/2014/main" val="1330162976"/>
                  </a:ext>
                </a:extLst>
              </a:tr>
              <a:tr h="675850">
                <a:tc>
                  <a:txBody>
                    <a:bodyPr/>
                    <a:lstStyle/>
                    <a:p>
                      <a:r>
                        <a:rPr lang="en-IN" dirty="0">
                          <a:latin typeface="Times New Roman" panose="02020603050405020304" pitchFamily="18" charset="0"/>
                          <a:cs typeface="Times New Roman" panose="02020603050405020304" pitchFamily="18" charset="0"/>
                        </a:rPr>
                        <a:t>CO2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algn="ctr"/>
                      <a:r>
                        <a:rPr lang="en-IN" dirty="0">
                          <a:latin typeface="Times New Roman" panose="02020603050405020304" pitchFamily="18" charset="0"/>
                          <a:cs typeface="Times New Roman" panose="02020603050405020304" pitchFamily="18" charset="0"/>
                        </a:rPr>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algn="ctr"/>
                      <a:r>
                        <a:rPr lang="en-IN" dirty="0">
                          <a:latin typeface="Times New Roman" panose="02020603050405020304" pitchFamily="18" charset="0"/>
                          <a:cs typeface="Times New Roman" panose="02020603050405020304" pitchFamily="18" charset="0"/>
                        </a:rPr>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extLst>
                  <a:ext uri="{0D108BD9-81ED-4DB2-BD59-A6C34878D82A}">
                    <a16:rowId xmlns="" xmlns:a16="http://schemas.microsoft.com/office/drawing/2014/main" val="2644047732"/>
                  </a:ext>
                </a:extLst>
              </a:tr>
              <a:tr h="675850">
                <a:tc>
                  <a:txBody>
                    <a:bodyPr/>
                    <a:lstStyle/>
                    <a:p>
                      <a:r>
                        <a:rPr lang="en-IN" b="1" dirty="0">
                          <a:latin typeface="Times New Roman" panose="02020603050405020304" pitchFamily="18" charset="0"/>
                          <a:cs typeface="Times New Roman" panose="02020603050405020304" pitchFamily="18" charset="0"/>
                        </a:rPr>
                        <a:t>CO3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algn="ctr"/>
                      <a:r>
                        <a:rPr lang="en-IN" b="1" dirty="0">
                          <a:latin typeface="Times New Roman" panose="02020603050405020304" pitchFamily="18" charset="0"/>
                          <a:cs typeface="Times New Roman" panose="02020603050405020304" pitchFamily="18" charset="0"/>
                        </a:rPr>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algn="ctr"/>
                      <a:r>
                        <a:rPr lang="en-IN" b="1" dirty="0">
                          <a:latin typeface="Times New Roman" panose="02020603050405020304" pitchFamily="18" charset="0"/>
                          <a:cs typeface="Times New Roman" panose="02020603050405020304" pitchFamily="18" charset="0"/>
                        </a:rPr>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extLst>
                  <a:ext uri="{0D108BD9-81ED-4DB2-BD59-A6C34878D82A}">
                    <a16:rowId xmlns="" xmlns:a16="http://schemas.microsoft.com/office/drawing/2014/main" val="1407253047"/>
                  </a:ext>
                </a:extLst>
              </a:tr>
              <a:tr h="675850">
                <a:tc>
                  <a:txBody>
                    <a:bodyPr/>
                    <a:lstStyle/>
                    <a:p>
                      <a:r>
                        <a:rPr lang="en-IN" dirty="0">
                          <a:latin typeface="Times New Roman" panose="02020603050405020304" pitchFamily="18" charset="0"/>
                          <a:cs typeface="Times New Roman" panose="02020603050405020304" pitchFamily="18" charset="0"/>
                        </a:rPr>
                        <a:t>CO4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algn="ctr"/>
                      <a:r>
                        <a:rPr lang="en-IN" dirty="0">
                          <a:latin typeface="Times New Roman" panose="02020603050405020304" pitchFamily="18" charset="0"/>
                          <a:cs typeface="Times New Roman" panose="02020603050405020304" pitchFamily="18" charset="0"/>
                        </a:rPr>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algn="ctr"/>
                      <a:r>
                        <a:rPr lang="en-IN" dirty="0">
                          <a:latin typeface="Times New Roman" panose="02020603050405020304" pitchFamily="18" charset="0"/>
                          <a:cs typeface="Times New Roman" panose="02020603050405020304" pitchFamily="18" charset="0"/>
                        </a:rPr>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extLst>
                  <a:ext uri="{0D108BD9-81ED-4DB2-BD59-A6C34878D82A}">
                    <a16:rowId xmlns="" xmlns:a16="http://schemas.microsoft.com/office/drawing/2014/main" val="2783512844"/>
                  </a:ext>
                </a:extLst>
              </a:tr>
              <a:tr h="900287">
                <a:tc>
                  <a:txBody>
                    <a:bodyPr/>
                    <a:lstStyle/>
                    <a:p>
                      <a:r>
                        <a:rPr lang="en-IN" dirty="0">
                          <a:latin typeface="Times New Roman" panose="02020603050405020304" pitchFamily="18" charset="0"/>
                          <a:cs typeface="Times New Roman" panose="02020603050405020304" pitchFamily="18" charset="0"/>
                        </a:rPr>
                        <a:t>CO5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algn="ctr"/>
                      <a:r>
                        <a:rPr lang="en-IN" dirty="0">
                          <a:latin typeface="Times New Roman" panose="02020603050405020304" pitchFamily="18" charset="0"/>
                          <a:cs typeface="Times New Roman" panose="02020603050405020304" pitchFamily="18" charset="0"/>
                        </a:rPr>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algn="ctr"/>
                      <a:r>
                        <a:rPr lang="en-IN" dirty="0">
                          <a:latin typeface="Times New Roman" panose="02020603050405020304" pitchFamily="18" charset="0"/>
                          <a:cs typeface="Times New Roman" panose="02020603050405020304" pitchFamily="18" charset="0"/>
                        </a:rPr>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extLst>
                  <a:ext uri="{0D108BD9-81ED-4DB2-BD59-A6C34878D82A}">
                    <a16:rowId xmlns="" xmlns:a16="http://schemas.microsoft.com/office/drawing/2014/main" val="4252919587"/>
                  </a:ext>
                </a:extLst>
              </a:tr>
              <a:tr h="675850">
                <a:tc>
                  <a:txBody>
                    <a:bodyPr/>
                    <a:lstStyle/>
                    <a:p>
                      <a:r>
                        <a:rPr lang="en-IN" dirty="0">
                          <a:latin typeface="Times New Roman" panose="02020603050405020304" pitchFamily="18" charset="0"/>
                          <a:cs typeface="Times New Roman" panose="02020603050405020304" pitchFamily="18" charset="0"/>
                        </a:rPr>
                        <a:t>Avg</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algn="ctr"/>
                      <a:r>
                        <a:rPr lang="en-IN" dirty="0">
                          <a:latin typeface="Times New Roman" panose="02020603050405020304" pitchFamily="18" charset="0"/>
                          <a:cs typeface="Times New Roman" panose="02020603050405020304" pitchFamily="18" charset="0"/>
                        </a:rPr>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algn="ctr"/>
                      <a:r>
                        <a:rPr lang="en-IN" dirty="0">
                          <a:latin typeface="Times New Roman" panose="02020603050405020304" pitchFamily="18" charset="0"/>
                          <a:cs typeface="Times New Roman" panose="02020603050405020304" pitchFamily="18" charset="0"/>
                        </a:rPr>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extLst>
                  <a:ext uri="{0D108BD9-81ED-4DB2-BD59-A6C34878D82A}">
                    <a16:rowId xmlns="" xmlns:a16="http://schemas.microsoft.com/office/drawing/2014/main" val="1929404257"/>
                  </a:ext>
                </a:extLst>
              </a:tr>
            </a:tbl>
          </a:graphicData>
        </a:graphic>
      </p:graphicFrame>
      <p:sp>
        <p:nvSpPr>
          <p:cNvPr id="8" name="Rectangle 7">
            <a:extLst>
              <a:ext uri="{FF2B5EF4-FFF2-40B4-BE49-F238E27FC236}">
                <a16:creationId xmlns="" xmlns:a16="http://schemas.microsoft.com/office/drawing/2014/main" id="{112D3D7D-EE5D-40CE-B1D7-0E95D9E19F4D}"/>
              </a:ext>
            </a:extLst>
          </p:cNvPr>
          <p:cNvSpPr/>
          <p:nvPr/>
        </p:nvSpPr>
        <p:spPr>
          <a:xfrm>
            <a:off x="1828800" y="5943599"/>
            <a:ext cx="5105400" cy="4127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t>
            </a:r>
            <a:r>
              <a:rPr lang="en-US" dirty="0">
                <a:solidFill>
                  <a:schemeClr val="tx1"/>
                </a:solidFill>
              </a:rPr>
              <a:t>*3= High 	*2= Medium              *1=Low</a:t>
            </a:r>
            <a:endParaRPr lang="en-IN" dirty="0">
              <a:solidFill>
                <a:schemeClr val="tx1"/>
              </a:solidFill>
            </a:endParaRPr>
          </a:p>
        </p:txBody>
      </p:sp>
    </p:spTree>
    <p:extLst>
      <p:ext uri="{BB962C8B-B14F-4D97-AF65-F5344CB8AC3E}">
        <p14:creationId xmlns="" xmlns:p14="http://schemas.microsoft.com/office/powerpoint/2010/main" val="34382125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9D36D8-660E-4088-890E-9E0867C27422}"/>
              </a:ext>
            </a:extLst>
          </p:cNvPr>
          <p:cNvSpPr>
            <a:spLocks noGrp="1"/>
          </p:cNvSpPr>
          <p:nvPr>
            <p:ph type="ctrTitle"/>
          </p:nvPr>
        </p:nvSpPr>
        <p:spPr>
          <a:xfrm>
            <a:off x="0" y="0"/>
            <a:ext cx="9144000" cy="685800"/>
          </a:xfrm>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r>
              <a:rPr lang="en-US" sz="3200" b="1" dirty="0">
                <a:latin typeface="Times New Roman" pitchFamily="18" charset="0"/>
                <a:ea typeface="新細明體" pitchFamily="18" charset="-120"/>
                <a:cs typeface="Times New Roman" pitchFamily="18" charset="0"/>
              </a:rPr>
              <a:t>Program Educational Objectives</a:t>
            </a:r>
            <a:endParaRPr lang="en-US" sz="3200" b="1" dirty="0">
              <a:latin typeface="Times New Roman" pitchFamily="18" charset="0"/>
              <a:cs typeface="Times New Roman" pitchFamily="18" charset="0"/>
            </a:endParaRPr>
          </a:p>
        </p:txBody>
      </p:sp>
      <p:pic>
        <p:nvPicPr>
          <p:cNvPr id="29699" name="Picture 2">
            <a:extLst>
              <a:ext uri="{FF2B5EF4-FFF2-40B4-BE49-F238E27FC236}">
                <a16:creationId xmlns="" xmlns:a16="http://schemas.microsoft.com/office/drawing/2014/main" id="{C6AE5669-BAC1-442C-AD5C-3D7F0DBE729E}"/>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0" y="0"/>
            <a:ext cx="1209675" cy="685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9700" name="Rectangle 3">
            <a:extLst>
              <a:ext uri="{FF2B5EF4-FFF2-40B4-BE49-F238E27FC236}">
                <a16:creationId xmlns="" xmlns:a16="http://schemas.microsoft.com/office/drawing/2014/main" id="{7C7EF55B-2601-418E-91A2-D34FA78AB794}"/>
              </a:ext>
            </a:extLst>
          </p:cNvPr>
          <p:cNvSpPr>
            <a:spLocks noChangeArrowheads="1"/>
          </p:cNvSpPr>
          <p:nvPr/>
        </p:nvSpPr>
        <p:spPr bwMode="auto">
          <a:xfrm>
            <a:off x="0" y="1066800"/>
            <a:ext cx="9144000" cy="923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1313" indent="-34131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341313" marR="0" lvl="0" indent="-341313"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altLang="en-US"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The </a:t>
            </a:r>
            <a:r>
              <a:rPr kumimoji="0" lang="en-US" altLang="en-US" sz="1800" b="1"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Program Educational Objectives (PEOs) </a:t>
            </a:r>
            <a:r>
              <a:rPr kumimoji="0" lang="en-US" altLang="en-US"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of an engineering degree program are the statements that describe the expected achievements of graduates in their career, and what the graduates are expected to perform and achieve during the first few years after graduation.</a:t>
            </a:r>
          </a:p>
        </p:txBody>
      </p:sp>
      <p:sp>
        <p:nvSpPr>
          <p:cNvPr id="29701" name="Rectangle 10">
            <a:extLst>
              <a:ext uri="{FF2B5EF4-FFF2-40B4-BE49-F238E27FC236}">
                <a16:creationId xmlns="" xmlns:a16="http://schemas.microsoft.com/office/drawing/2014/main" id="{AF209972-4EBD-4769-98B0-CF7A8BAFD4AA}"/>
              </a:ext>
            </a:extLst>
          </p:cNvPr>
          <p:cNvSpPr>
            <a:spLocks noChangeArrowheads="1"/>
          </p:cNvSpPr>
          <p:nvPr/>
        </p:nvSpPr>
        <p:spPr bwMode="auto">
          <a:xfrm>
            <a:off x="0" y="2590800"/>
            <a:ext cx="9144000" cy="26400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800100" indent="-8001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800100" marR="0" lvl="0" indent="-800100" algn="just" defTabSz="914400" rtl="0" eaLnBrk="1" fontAlgn="base" latinLnBrk="0" hangingPunct="1">
              <a:lnSpc>
                <a:spcPct val="115000"/>
              </a:lnSpc>
              <a:spcBef>
                <a:spcPct val="0"/>
              </a:spcBef>
              <a:spcAft>
                <a:spcPct val="0"/>
              </a:spcAft>
              <a:buClrTx/>
              <a:buSzTx/>
              <a:buFontTx/>
              <a:buNone/>
              <a:tabLst/>
              <a:defRPr/>
            </a:pPr>
            <a:r>
              <a:rPr kumimoji="0" lang="en-US" altLang="en-US" sz="1800" b="1"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PEO1:</a:t>
            </a:r>
            <a:r>
              <a:rPr kumimoji="0" lang="en-US" altLang="en-US"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 To have an excellent scientific and engineering breadth so as to comprehend, analyze, design and solve real-life problems using state-of-the-art technology.</a:t>
            </a:r>
          </a:p>
          <a:p>
            <a:pPr marL="800100" marR="0" lvl="0" indent="-800100" algn="just" defTabSz="914400" rtl="0" eaLnBrk="1" fontAlgn="base" latinLnBrk="0" hangingPunct="1">
              <a:lnSpc>
                <a:spcPct val="115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800100" marR="0" lvl="0" indent="-800100" algn="just" defTabSz="914400" rtl="0" eaLnBrk="1" fontAlgn="base" latinLnBrk="0" hangingPunct="1">
              <a:lnSpc>
                <a:spcPct val="115000"/>
              </a:lnSpc>
              <a:spcBef>
                <a:spcPct val="0"/>
              </a:spcBef>
              <a:spcAft>
                <a:spcPct val="0"/>
              </a:spcAft>
              <a:buClrTx/>
              <a:buSzTx/>
              <a:buFontTx/>
              <a:buNone/>
              <a:tabLst/>
              <a:defRPr/>
            </a:pPr>
            <a:r>
              <a:rPr kumimoji="0" lang="en-US" altLang="en-US" sz="1800" b="1"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PEO2:</a:t>
            </a:r>
            <a:r>
              <a:rPr kumimoji="0" lang="en-US" altLang="en-US"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 To lead a successful career in industries or to pursue higher studies or to understand entrepreneurial endeavours.</a:t>
            </a:r>
          </a:p>
          <a:p>
            <a:pPr marL="800100" marR="0" lvl="0" indent="-800100" algn="just" defTabSz="914400" rtl="0" eaLnBrk="1" fontAlgn="base" latinLnBrk="0" hangingPunct="1">
              <a:lnSpc>
                <a:spcPct val="115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800100" marR="0" lvl="0" indent="-800100" algn="just" defTabSz="914400" rtl="0" eaLnBrk="1" fontAlgn="base" latinLnBrk="0" hangingPunct="1">
              <a:lnSpc>
                <a:spcPct val="115000"/>
              </a:lnSpc>
              <a:spcBef>
                <a:spcPct val="0"/>
              </a:spcBef>
              <a:spcAft>
                <a:spcPct val="0"/>
              </a:spcAft>
              <a:buClrTx/>
              <a:buSzTx/>
              <a:buFontTx/>
              <a:buNone/>
              <a:tabLst/>
              <a:defRPr/>
            </a:pPr>
            <a:r>
              <a:rPr kumimoji="0" lang="en-US" altLang="en-US" sz="1800" b="1"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PEO3:</a:t>
            </a:r>
            <a:r>
              <a:rPr kumimoji="0" lang="en-US" altLang="en-US"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 To effectively bridge the gap between industry and academics through effective communication skill, professional attitude and a desire to learn.</a:t>
            </a:r>
          </a:p>
        </p:txBody>
      </p:sp>
      <p:sp>
        <p:nvSpPr>
          <p:cNvPr id="3" name="Footer Placeholder 2">
            <a:extLst>
              <a:ext uri="{FF2B5EF4-FFF2-40B4-BE49-F238E27FC236}">
                <a16:creationId xmlns="" xmlns:a16="http://schemas.microsoft.com/office/drawing/2014/main" id="{A0253DE9-2655-4201-A4D3-C7A087A0808E}"/>
              </a:ext>
            </a:extLst>
          </p:cNvPr>
          <p:cNvSpPr>
            <a:spLocks noGrp="1"/>
          </p:cNvSpPr>
          <p:nvPr>
            <p:ph type="ftr" sz="quarter" idx="11"/>
          </p:nvPr>
        </p:nvSpPr>
        <p:spPr>
          <a:xfrm>
            <a:off x="1828800" y="6356350"/>
            <a:ext cx="6096000" cy="365125"/>
          </a:xfrm>
        </p:spPr>
        <p:txBody>
          <a:bodyPr/>
          <a:lstStyle/>
          <a:p>
            <a:pPr marL="0" marR="0" lvl="0" indent="0" algn="ctr" defTabSz="914400" rtl="0" eaLnBrk="1" fontAlgn="auto" latinLnBrk="0" hangingPunct="1">
              <a:lnSpc>
                <a:spcPct val="100000"/>
              </a:lnSpc>
              <a:spcBef>
                <a:spcPct val="2000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Mr. Arun Bhati            ESSENCE OF INDIAN TRADITIONAL  (ANC-602)              SEM - 6</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29703" name="Slide Number Placeholder 3">
            <a:extLst>
              <a:ext uri="{FF2B5EF4-FFF2-40B4-BE49-F238E27FC236}">
                <a16:creationId xmlns="" xmlns:a16="http://schemas.microsoft.com/office/drawing/2014/main" id="{D58D3BA9-5384-44FE-B89D-6C1BE02E666B}"/>
              </a:ext>
            </a:extLst>
          </p:cNvPr>
          <p:cNvSpPr>
            <a:spLocks noGrp="1" noChangeArrowheads="1"/>
          </p:cNvSpPr>
          <p:nvPr>
            <p:ph type="sldNum" sz="quarter" idx="12"/>
          </p:nvPr>
        </p:nvSpPr>
        <p:spPr bwMode="auto">
          <a:xfrm>
            <a:off x="7924800" y="6356350"/>
            <a:ext cx="7620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A8C3586-C62E-4C9E-9A60-D8E05A0C5B0E}"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
        <p:nvSpPr>
          <p:cNvPr id="5" name="Date Placeholder 4">
            <a:extLst>
              <a:ext uri="{FF2B5EF4-FFF2-40B4-BE49-F238E27FC236}">
                <a16:creationId xmlns="" xmlns:a16="http://schemas.microsoft.com/office/drawing/2014/main" id="{CA1A721D-3784-4FC3-91D5-5CA76E0E7A9D}"/>
              </a:ext>
            </a:extLst>
          </p:cNvPr>
          <p:cNvSpPr>
            <a:spLocks noGrp="1"/>
          </p:cNvSpPr>
          <p:nvPr>
            <p:ph type="dt"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2C16F07-09BC-451A-ABEB-7D27F91738F3}"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4/6/2023</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534E021-78D9-4498-8E0C-A52179D1A073}"/>
              </a:ext>
            </a:extLst>
          </p:cNvPr>
          <p:cNvSpPr>
            <a:spLocks noGrp="1"/>
          </p:cNvSpPr>
          <p:nvPr>
            <p:ph type="ctrTitle"/>
          </p:nvPr>
        </p:nvSpPr>
        <p:spPr>
          <a:xfrm>
            <a:off x="0" y="0"/>
            <a:ext cx="9144000" cy="685800"/>
          </a:xfrm>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r>
              <a:rPr lang="en-US" sz="3200" b="1" dirty="0">
                <a:latin typeface="Times New Roman" pitchFamily="18" charset="0"/>
                <a:cs typeface="Times New Roman" pitchFamily="18" charset="0"/>
              </a:rPr>
              <a:t>Result Analysis</a:t>
            </a:r>
          </a:p>
        </p:txBody>
      </p:sp>
      <p:pic>
        <p:nvPicPr>
          <p:cNvPr id="31747" name="Picture 2">
            <a:extLst>
              <a:ext uri="{FF2B5EF4-FFF2-40B4-BE49-F238E27FC236}">
                <a16:creationId xmlns="" xmlns:a16="http://schemas.microsoft.com/office/drawing/2014/main" id="{B4558BC3-6DC2-4BF6-AEEA-E7E5F7958EAC}"/>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80963" y="0"/>
            <a:ext cx="1209675" cy="685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Footer Placeholder 2">
            <a:extLst>
              <a:ext uri="{FF2B5EF4-FFF2-40B4-BE49-F238E27FC236}">
                <a16:creationId xmlns="" xmlns:a16="http://schemas.microsoft.com/office/drawing/2014/main" id="{A5C6F778-4A0D-49AA-B9CD-ED4A7A4F85F8}"/>
              </a:ext>
            </a:extLst>
          </p:cNvPr>
          <p:cNvSpPr>
            <a:spLocks noGrp="1"/>
          </p:cNvSpPr>
          <p:nvPr>
            <p:ph type="ftr" sz="quarter" idx="11"/>
          </p:nvPr>
        </p:nvSpPr>
        <p:spPr>
          <a:xfrm>
            <a:off x="1828800" y="6356350"/>
            <a:ext cx="6248400" cy="365125"/>
          </a:xfrm>
        </p:spPr>
        <p:txBody>
          <a:bodyPr/>
          <a:lstStyle/>
          <a:p>
            <a:pPr marL="0" marR="0" lvl="0" indent="0" algn="ctr" defTabSz="914400" rtl="0" eaLnBrk="1" fontAlgn="auto" latinLnBrk="0" hangingPunct="1">
              <a:lnSpc>
                <a:spcPct val="100000"/>
              </a:lnSpc>
              <a:spcBef>
                <a:spcPct val="2000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Mr. Arun Bhati            ESSENCE OF INDIAN TRADITIONAL  (ANC-602)              SEM - 6</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31749" name="Slide Number Placeholder 3">
            <a:extLst>
              <a:ext uri="{FF2B5EF4-FFF2-40B4-BE49-F238E27FC236}">
                <a16:creationId xmlns="" xmlns:a16="http://schemas.microsoft.com/office/drawing/2014/main" id="{6932427C-7BE7-4380-BED9-6565233D4AF4}"/>
              </a:ext>
            </a:extLst>
          </p:cNvPr>
          <p:cNvSpPr>
            <a:spLocks noGrp="1" noChangeArrowheads="1"/>
          </p:cNvSpPr>
          <p:nvPr>
            <p:ph type="sldNum" sz="quarter" idx="12"/>
          </p:nvPr>
        </p:nvSpPr>
        <p:spPr bwMode="auto">
          <a:xfrm>
            <a:off x="8077200" y="6356350"/>
            <a:ext cx="609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D90357A-9D99-4C58-933C-D8E02DE1A847}"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en-US" altLang="en-US" sz="1200" b="0" i="0" u="none" strike="noStrike" kern="1200" cap="none" spc="0" normalizeH="0" baseline="0" noProof="0" dirty="0">
              <a:ln>
                <a:noFill/>
              </a:ln>
              <a:solidFill>
                <a:srgbClr val="898989"/>
              </a:solidFill>
              <a:effectLst/>
              <a:uLnTx/>
              <a:uFillTx/>
              <a:latin typeface="Calibri" panose="020F0502020204030204" pitchFamily="34" charset="0"/>
              <a:ea typeface="+mn-ea"/>
              <a:cs typeface="Arial" panose="020B0604020202020204" pitchFamily="34" charset="0"/>
            </a:endParaRPr>
          </a:p>
        </p:txBody>
      </p:sp>
      <p:sp>
        <p:nvSpPr>
          <p:cNvPr id="5" name="Date Placeholder 4">
            <a:extLst>
              <a:ext uri="{FF2B5EF4-FFF2-40B4-BE49-F238E27FC236}">
                <a16:creationId xmlns="" xmlns:a16="http://schemas.microsoft.com/office/drawing/2014/main" id="{F7A4B2C1-B5BC-4D52-A0FE-725F5B5DFDAD}"/>
              </a:ext>
            </a:extLst>
          </p:cNvPr>
          <p:cNvSpPr>
            <a:spLocks noGrp="1"/>
          </p:cNvSpPr>
          <p:nvPr>
            <p:ph type="dt"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29301B-80AA-418D-9566-DCF598AAC250}"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4/6/2023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31751" name="Picture 6">
            <a:extLst>
              <a:ext uri="{FF2B5EF4-FFF2-40B4-BE49-F238E27FC236}">
                <a16:creationId xmlns="" xmlns:a16="http://schemas.microsoft.com/office/drawing/2014/main" id="{4A4C2398-D53C-492F-8014-9B17D71238E8}"/>
              </a:ext>
            </a:extLst>
          </p:cNvPr>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2133600" y="849312"/>
            <a:ext cx="4511675" cy="3394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aphicFrame>
        <p:nvGraphicFramePr>
          <p:cNvPr id="8" name="Table 5">
            <a:extLst>
              <a:ext uri="{FF2B5EF4-FFF2-40B4-BE49-F238E27FC236}">
                <a16:creationId xmlns="" xmlns:a16="http://schemas.microsoft.com/office/drawing/2014/main" id="{5B7D20CC-7453-4B44-AA47-FD8A1E676BED}"/>
              </a:ext>
            </a:extLst>
          </p:cNvPr>
          <p:cNvGraphicFramePr>
            <a:graphicFrameLocks noGrp="1"/>
          </p:cNvGraphicFramePr>
          <p:nvPr/>
        </p:nvGraphicFramePr>
        <p:xfrm>
          <a:off x="1219200" y="4592638"/>
          <a:ext cx="6858000" cy="1555750"/>
        </p:xfrm>
        <a:graphic>
          <a:graphicData uri="http://schemas.openxmlformats.org/drawingml/2006/table">
            <a:tbl>
              <a:tblPr firstRow="1" bandRow="1">
                <a:tableStyleId>{5C22544A-7EE6-4342-B048-85BDC9FD1C3A}</a:tableStyleId>
              </a:tblPr>
              <a:tblGrid>
                <a:gridCol w="1371600">
                  <a:extLst>
                    <a:ext uri="{9D8B030D-6E8A-4147-A177-3AD203B41FA5}">
                      <a16:colId xmlns="" xmlns:a16="http://schemas.microsoft.com/office/drawing/2014/main" val="20000"/>
                    </a:ext>
                  </a:extLst>
                </a:gridCol>
                <a:gridCol w="914400">
                  <a:extLst>
                    <a:ext uri="{9D8B030D-6E8A-4147-A177-3AD203B41FA5}">
                      <a16:colId xmlns="" xmlns:a16="http://schemas.microsoft.com/office/drawing/2014/main" val="20001"/>
                    </a:ext>
                  </a:extLst>
                </a:gridCol>
                <a:gridCol w="1143000">
                  <a:extLst>
                    <a:ext uri="{9D8B030D-6E8A-4147-A177-3AD203B41FA5}">
                      <a16:colId xmlns="" xmlns:a16="http://schemas.microsoft.com/office/drawing/2014/main" val="20002"/>
                    </a:ext>
                  </a:extLst>
                </a:gridCol>
                <a:gridCol w="1143000">
                  <a:extLst>
                    <a:ext uri="{9D8B030D-6E8A-4147-A177-3AD203B41FA5}">
                      <a16:colId xmlns="" xmlns:a16="http://schemas.microsoft.com/office/drawing/2014/main" val="20003"/>
                    </a:ext>
                  </a:extLst>
                </a:gridCol>
                <a:gridCol w="1143000">
                  <a:extLst>
                    <a:ext uri="{9D8B030D-6E8A-4147-A177-3AD203B41FA5}">
                      <a16:colId xmlns="" xmlns:a16="http://schemas.microsoft.com/office/drawing/2014/main" val="20004"/>
                    </a:ext>
                  </a:extLst>
                </a:gridCol>
                <a:gridCol w="1143000">
                  <a:extLst>
                    <a:ext uri="{9D8B030D-6E8A-4147-A177-3AD203B41FA5}">
                      <a16:colId xmlns="" xmlns:a16="http://schemas.microsoft.com/office/drawing/2014/main" val="20005"/>
                    </a:ext>
                  </a:extLst>
                </a:gridCol>
              </a:tblGrid>
              <a:tr h="640597">
                <a:tc>
                  <a:txBody>
                    <a:bodyPr/>
                    <a:lstStyle/>
                    <a:p>
                      <a:r>
                        <a:rPr lang="en-IN" sz="1800" dirty="0"/>
                        <a:t>Faculty Name</a:t>
                      </a:r>
                    </a:p>
                  </a:txBody>
                  <a:tcPr marT="45742" marB="45742"/>
                </a:tc>
                <a:tc>
                  <a:txBody>
                    <a:bodyPr/>
                    <a:lstStyle/>
                    <a:p>
                      <a:r>
                        <a:rPr lang="en-IN" sz="1800" dirty="0"/>
                        <a:t>Subject Code</a:t>
                      </a:r>
                    </a:p>
                  </a:txBody>
                  <a:tcPr marT="45742" marB="45742"/>
                </a:tc>
                <a:tc>
                  <a:txBody>
                    <a:bodyPr/>
                    <a:lstStyle/>
                    <a:p>
                      <a:r>
                        <a:rPr lang="en-US" sz="1800" dirty="0"/>
                        <a:t>Section A </a:t>
                      </a:r>
                      <a:endParaRPr lang="en-IN" sz="1800" dirty="0"/>
                    </a:p>
                  </a:txBody>
                  <a:tcPr marT="45742" marB="45742"/>
                </a:tc>
                <a:tc>
                  <a:txBody>
                    <a:bodyPr/>
                    <a:lstStyle/>
                    <a:p>
                      <a:r>
                        <a:rPr lang="en-US" sz="1800" dirty="0"/>
                        <a:t>Section B</a:t>
                      </a:r>
                      <a:endParaRPr lang="en-IN" sz="1800" dirty="0"/>
                    </a:p>
                  </a:txBody>
                  <a:tcPr marT="45742" marB="45742"/>
                </a:tc>
                <a:tc>
                  <a:txBody>
                    <a:bodyPr/>
                    <a:lstStyle/>
                    <a:p>
                      <a:r>
                        <a:rPr lang="en-US" sz="1800" dirty="0"/>
                        <a:t>Section C</a:t>
                      </a:r>
                      <a:endParaRPr lang="en-IN" sz="1800" dirty="0"/>
                    </a:p>
                  </a:txBody>
                  <a:tcPr marT="45742" marB="45742"/>
                </a:tc>
                <a:tc>
                  <a:txBody>
                    <a:bodyPr/>
                    <a:lstStyle/>
                    <a:p>
                      <a:r>
                        <a:rPr lang="en-US" sz="1800" dirty="0"/>
                        <a:t>Section D</a:t>
                      </a:r>
                      <a:endParaRPr lang="en-IN" sz="1800" dirty="0"/>
                    </a:p>
                  </a:txBody>
                  <a:tcPr marT="45742" marB="45742"/>
                </a:tc>
                <a:extLst>
                  <a:ext uri="{0D108BD9-81ED-4DB2-BD59-A6C34878D82A}">
                    <a16:rowId xmlns="" xmlns:a16="http://schemas.microsoft.com/office/drawing/2014/main" val="10000"/>
                  </a:ext>
                </a:extLst>
              </a:tr>
              <a:tr h="915153">
                <a:tc>
                  <a:txBody>
                    <a:bodyPr/>
                    <a:lstStyle/>
                    <a:p>
                      <a:r>
                        <a:rPr lang="en-US" sz="1800" dirty="0"/>
                        <a:t>Mr. Anshu Kumar</a:t>
                      </a:r>
                      <a:endParaRPr lang="en-IN" sz="1800" dirty="0"/>
                    </a:p>
                  </a:txBody>
                  <a:tcPr marT="45742" marB="45742"/>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t>KNC 602</a:t>
                      </a:r>
                    </a:p>
                    <a:p>
                      <a:endParaRPr lang="en-IN" sz="1800" dirty="0"/>
                    </a:p>
                  </a:txBody>
                  <a:tcPr marT="45742" marB="45742"/>
                </a:tc>
                <a:tc>
                  <a:txBody>
                    <a:bodyPr/>
                    <a:lstStyle/>
                    <a:p>
                      <a:r>
                        <a:rPr lang="en-US" sz="1800" dirty="0"/>
                        <a:t>100 %</a:t>
                      </a:r>
                      <a:endParaRPr lang="en-IN" sz="1800" dirty="0"/>
                    </a:p>
                  </a:txBody>
                  <a:tcPr marT="45742" marB="45742"/>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a:ea typeface="+mn-ea"/>
                          <a:cs typeface="+mn-cs"/>
                        </a:rPr>
                        <a:t>100 %</a:t>
                      </a: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a:txBody>
                  <a:tcPr marT="45742" marB="45742"/>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a:ea typeface="+mn-ea"/>
                          <a:cs typeface="+mn-cs"/>
                        </a:rPr>
                        <a:t>100 %</a:t>
                      </a: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a:txBody>
                  <a:tcPr marT="45742" marB="45742"/>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100 %</a:t>
                      </a: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a:txBody>
                  <a:tcPr marT="45742" marB="45742"/>
                </a:tc>
                <a:extLst>
                  <a:ext uri="{0D108BD9-81ED-4DB2-BD59-A6C34878D82A}">
                    <a16:rowId xmlns="" xmlns:a16="http://schemas.microsoft.com/office/drawing/2014/main" val="10001"/>
                  </a:ext>
                </a:extLst>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3FC2404-1C2D-438E-9901-C64F597E0AEB}"/>
              </a:ext>
            </a:extLst>
          </p:cNvPr>
          <p:cNvSpPr>
            <a:spLocks noGrp="1"/>
          </p:cNvSpPr>
          <p:nvPr>
            <p:ph type="ctrTitle"/>
          </p:nvPr>
        </p:nvSpPr>
        <p:spPr>
          <a:xfrm>
            <a:off x="0" y="0"/>
            <a:ext cx="9144000" cy="685800"/>
          </a:xfrm>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r>
              <a:rPr lang="en-US" sz="3200" b="1" dirty="0">
                <a:latin typeface="Times New Roman" pitchFamily="18" charset="0"/>
                <a:cs typeface="Times New Roman" pitchFamily="18" charset="0"/>
              </a:rPr>
              <a:t>Question Paper Template</a:t>
            </a:r>
          </a:p>
        </p:txBody>
      </p:sp>
      <p:pic>
        <p:nvPicPr>
          <p:cNvPr id="33795" name="Picture 2">
            <a:extLst>
              <a:ext uri="{FF2B5EF4-FFF2-40B4-BE49-F238E27FC236}">
                <a16:creationId xmlns="" xmlns:a16="http://schemas.microsoft.com/office/drawing/2014/main" id="{96257923-EB45-467A-90C3-76CC5BF5BBA7}"/>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80963" y="0"/>
            <a:ext cx="1209675" cy="685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Footer Placeholder 2">
            <a:extLst>
              <a:ext uri="{FF2B5EF4-FFF2-40B4-BE49-F238E27FC236}">
                <a16:creationId xmlns="" xmlns:a16="http://schemas.microsoft.com/office/drawing/2014/main" id="{1C5CF59B-8D11-41BF-B83F-87AA845278D2}"/>
              </a:ext>
            </a:extLst>
          </p:cNvPr>
          <p:cNvSpPr>
            <a:spLocks noGrp="1"/>
          </p:cNvSpPr>
          <p:nvPr>
            <p:ph type="ftr" sz="quarter" idx="11"/>
          </p:nvPr>
        </p:nvSpPr>
        <p:spPr>
          <a:xfrm>
            <a:off x="1828800" y="6356349"/>
            <a:ext cx="6096000" cy="365125"/>
          </a:xfrm>
        </p:spPr>
        <p:txBody>
          <a:bodyPr/>
          <a:lstStyle/>
          <a:p>
            <a:pPr marL="0" marR="0" lvl="0" indent="0" algn="ctr" defTabSz="914400" rtl="0" eaLnBrk="1" fontAlgn="auto" latinLnBrk="0" hangingPunct="1">
              <a:lnSpc>
                <a:spcPct val="100000"/>
              </a:lnSpc>
              <a:spcBef>
                <a:spcPct val="2000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Mr. Arun Bhati            ESSENCE OF INDIAN TRADITIONAL  (ANC-602)              SEM - 6</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33798" name="Slide Number Placeholder 3">
            <a:extLst>
              <a:ext uri="{FF2B5EF4-FFF2-40B4-BE49-F238E27FC236}">
                <a16:creationId xmlns="" xmlns:a16="http://schemas.microsoft.com/office/drawing/2014/main" id="{A5DDDD1E-F9E2-4160-B301-5F010456684E}"/>
              </a:ext>
            </a:extLst>
          </p:cNvPr>
          <p:cNvSpPr>
            <a:spLocks noGrp="1" noChangeArrowheads="1"/>
          </p:cNvSpPr>
          <p:nvPr>
            <p:ph type="sldNum" sz="quarter" idx="12"/>
          </p:nvPr>
        </p:nvSpPr>
        <p:spPr bwMode="auto">
          <a:xfrm>
            <a:off x="7924800" y="6356351"/>
            <a:ext cx="762000" cy="365124"/>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377362F-ADA8-4B45-A335-A204D5EA3457}"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en-US" altLang="en-US" sz="1200" b="0" i="0" u="none" strike="noStrike" kern="1200" cap="none" spc="0" normalizeH="0" baseline="0" noProof="0" dirty="0">
              <a:ln>
                <a:noFill/>
              </a:ln>
              <a:solidFill>
                <a:srgbClr val="898989"/>
              </a:solidFill>
              <a:effectLst/>
              <a:uLnTx/>
              <a:uFillTx/>
              <a:latin typeface="Calibri" panose="020F0502020204030204" pitchFamily="34" charset="0"/>
              <a:ea typeface="+mn-ea"/>
              <a:cs typeface="Arial" panose="020B0604020202020204" pitchFamily="34" charset="0"/>
            </a:endParaRPr>
          </a:p>
        </p:txBody>
      </p:sp>
      <p:sp>
        <p:nvSpPr>
          <p:cNvPr id="5" name="Date Placeholder 4">
            <a:extLst>
              <a:ext uri="{FF2B5EF4-FFF2-40B4-BE49-F238E27FC236}">
                <a16:creationId xmlns="" xmlns:a16="http://schemas.microsoft.com/office/drawing/2014/main" id="{DB67B937-EC8C-440D-A513-B244DD63A2B4}"/>
              </a:ext>
            </a:extLst>
          </p:cNvPr>
          <p:cNvSpPr>
            <a:spLocks noGrp="1"/>
          </p:cNvSpPr>
          <p:nvPr>
            <p:ph type="dt" sz="quarter" idx="10"/>
          </p:nvPr>
        </p:nvSpPr>
        <p:spPr>
          <a:xfrm>
            <a:off x="441960" y="6356350"/>
            <a:ext cx="21336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9B28A04-75D6-4690-B7E5-ABC979E6A878}"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4/6/2023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6" name="Picture 5">
            <a:extLst>
              <a:ext uri="{FF2B5EF4-FFF2-40B4-BE49-F238E27FC236}">
                <a16:creationId xmlns="" xmlns:a16="http://schemas.microsoft.com/office/drawing/2014/main" id="{C637548D-D6BD-44B0-AC58-CFC4681BD713}"/>
              </a:ext>
            </a:extLst>
          </p:cNvPr>
          <p:cNvPicPr>
            <a:picLocks noChangeAspect="1"/>
          </p:cNvPicPr>
          <p:nvPr/>
        </p:nvPicPr>
        <p:blipFill>
          <a:blip r:embed="rId4"/>
          <a:stretch>
            <a:fillRect/>
          </a:stretch>
        </p:blipFill>
        <p:spPr>
          <a:xfrm>
            <a:off x="0" y="750876"/>
            <a:ext cx="9144000" cy="5356248"/>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3FC2404-1C2D-438E-9901-C64F597E0AEB}"/>
              </a:ext>
            </a:extLst>
          </p:cNvPr>
          <p:cNvSpPr>
            <a:spLocks noGrp="1"/>
          </p:cNvSpPr>
          <p:nvPr>
            <p:ph type="ctrTitle"/>
          </p:nvPr>
        </p:nvSpPr>
        <p:spPr>
          <a:xfrm>
            <a:off x="0" y="0"/>
            <a:ext cx="9144000" cy="685800"/>
          </a:xfrm>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r>
              <a:rPr lang="en-US" sz="3200" b="1" dirty="0">
                <a:latin typeface="Times New Roman" pitchFamily="18" charset="0"/>
                <a:cs typeface="Times New Roman" pitchFamily="18" charset="0"/>
              </a:rPr>
              <a:t>Question Paper Template (Cont……)</a:t>
            </a:r>
          </a:p>
        </p:txBody>
      </p:sp>
      <p:pic>
        <p:nvPicPr>
          <p:cNvPr id="33795" name="Picture 2">
            <a:extLst>
              <a:ext uri="{FF2B5EF4-FFF2-40B4-BE49-F238E27FC236}">
                <a16:creationId xmlns="" xmlns:a16="http://schemas.microsoft.com/office/drawing/2014/main" id="{96257923-EB45-467A-90C3-76CC5BF5BBA7}"/>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0" y="0"/>
            <a:ext cx="1209675" cy="685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Footer Placeholder 2">
            <a:extLst>
              <a:ext uri="{FF2B5EF4-FFF2-40B4-BE49-F238E27FC236}">
                <a16:creationId xmlns="" xmlns:a16="http://schemas.microsoft.com/office/drawing/2014/main" id="{1C5CF59B-8D11-41BF-B83F-87AA845278D2}"/>
              </a:ext>
            </a:extLst>
          </p:cNvPr>
          <p:cNvSpPr>
            <a:spLocks noGrp="1"/>
          </p:cNvSpPr>
          <p:nvPr>
            <p:ph type="ftr" sz="quarter" idx="11"/>
          </p:nvPr>
        </p:nvSpPr>
        <p:spPr>
          <a:xfrm>
            <a:off x="1828800" y="6356349"/>
            <a:ext cx="6096000" cy="365125"/>
          </a:xfrm>
        </p:spPr>
        <p:txBody>
          <a:bodyPr/>
          <a:lstStyle/>
          <a:p>
            <a:pPr marL="0" marR="0" lvl="0" indent="0" algn="ctr" defTabSz="914400" rtl="0" eaLnBrk="1" fontAlgn="auto" latinLnBrk="0" hangingPunct="1">
              <a:lnSpc>
                <a:spcPct val="100000"/>
              </a:lnSpc>
              <a:spcBef>
                <a:spcPct val="2000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Mr. Arun Bhati            ESSENCE OF INDIAN TRADITIONAL  (ANC-602)              SEM - 6</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33798" name="Slide Number Placeholder 3">
            <a:extLst>
              <a:ext uri="{FF2B5EF4-FFF2-40B4-BE49-F238E27FC236}">
                <a16:creationId xmlns="" xmlns:a16="http://schemas.microsoft.com/office/drawing/2014/main" id="{A5DDDD1E-F9E2-4160-B301-5F010456684E}"/>
              </a:ext>
            </a:extLst>
          </p:cNvPr>
          <p:cNvSpPr>
            <a:spLocks noGrp="1" noChangeArrowheads="1"/>
          </p:cNvSpPr>
          <p:nvPr>
            <p:ph type="sldNum" sz="quarter" idx="12"/>
          </p:nvPr>
        </p:nvSpPr>
        <p:spPr bwMode="auto">
          <a:xfrm>
            <a:off x="8229600" y="6356351"/>
            <a:ext cx="457200" cy="273050"/>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377362F-ADA8-4B45-A335-A204D5EA3457}"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en-US" altLang="en-US" sz="1200" b="0" i="0" u="none" strike="noStrike" kern="1200" cap="none" spc="0" normalizeH="0" baseline="0" noProof="0" dirty="0">
              <a:ln>
                <a:noFill/>
              </a:ln>
              <a:solidFill>
                <a:srgbClr val="898989"/>
              </a:solidFill>
              <a:effectLst/>
              <a:uLnTx/>
              <a:uFillTx/>
              <a:latin typeface="Calibri" panose="020F0502020204030204" pitchFamily="34" charset="0"/>
              <a:ea typeface="+mn-ea"/>
              <a:cs typeface="Arial" panose="020B0604020202020204" pitchFamily="34" charset="0"/>
            </a:endParaRPr>
          </a:p>
        </p:txBody>
      </p:sp>
      <p:sp>
        <p:nvSpPr>
          <p:cNvPr id="5" name="Date Placeholder 4">
            <a:extLst>
              <a:ext uri="{FF2B5EF4-FFF2-40B4-BE49-F238E27FC236}">
                <a16:creationId xmlns="" xmlns:a16="http://schemas.microsoft.com/office/drawing/2014/main" id="{DB67B937-EC8C-440D-A513-B244DD63A2B4}"/>
              </a:ext>
            </a:extLst>
          </p:cNvPr>
          <p:cNvSpPr>
            <a:spLocks noGrp="1"/>
          </p:cNvSpPr>
          <p:nvPr>
            <p:ph type="dt" sz="quarter" idx="10"/>
          </p:nvPr>
        </p:nvSpPr>
        <p:spPr>
          <a:xfrm>
            <a:off x="441960" y="6356350"/>
            <a:ext cx="21336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878295A-4CDC-4444-89F9-FD0DA7477558}"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4/6/2023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7" name="Picture 6">
            <a:extLst>
              <a:ext uri="{FF2B5EF4-FFF2-40B4-BE49-F238E27FC236}">
                <a16:creationId xmlns="" xmlns:a16="http://schemas.microsoft.com/office/drawing/2014/main" id="{001A4044-D757-4B00-ABA0-92A58D700BB1}"/>
              </a:ext>
            </a:extLst>
          </p:cNvPr>
          <p:cNvPicPr>
            <a:picLocks noChangeAspect="1"/>
          </p:cNvPicPr>
          <p:nvPr/>
        </p:nvPicPr>
        <p:blipFill>
          <a:blip r:embed="rId4"/>
          <a:stretch>
            <a:fillRect/>
          </a:stretch>
        </p:blipFill>
        <p:spPr>
          <a:xfrm>
            <a:off x="304800" y="762000"/>
            <a:ext cx="8458200" cy="5594349"/>
          </a:xfrm>
          <a:prstGeom prst="rect">
            <a:avLst/>
          </a:prstGeom>
        </p:spPr>
      </p:pic>
    </p:spTree>
    <p:extLst>
      <p:ext uri="{BB962C8B-B14F-4D97-AF65-F5344CB8AC3E}">
        <p14:creationId xmlns="" xmlns:p14="http://schemas.microsoft.com/office/powerpoint/2010/main" val="21986858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38200"/>
            <a:ext cx="8229600" cy="5365750"/>
          </a:xfrm>
        </p:spPr>
        <p:txBody>
          <a:bodyPr/>
          <a:lstStyle/>
          <a:p>
            <a:pPr algn="just">
              <a:lnSpc>
                <a:spcPct val="200000"/>
              </a:lnSpc>
            </a:pPr>
            <a:r>
              <a:rPr lang="en-US" sz="2200" dirty="0">
                <a:latin typeface="Times New Roman" panose="02020603050405020304" pitchFamily="18" charset="0"/>
                <a:cs typeface="Times New Roman" panose="02020603050405020304" pitchFamily="18" charset="0"/>
              </a:rPr>
              <a:t>Basic knowledge about Ancient History.</a:t>
            </a:r>
          </a:p>
          <a:p>
            <a:pPr algn="just">
              <a:lnSpc>
                <a:spcPct val="200000"/>
              </a:lnSpc>
            </a:pPr>
            <a:r>
              <a:rPr lang="en-US" sz="2200" dirty="0">
                <a:latin typeface="Times New Roman" panose="02020603050405020304" pitchFamily="18" charset="0"/>
                <a:cs typeface="Times New Roman" panose="02020603050405020304" pitchFamily="18" charset="0"/>
              </a:rPr>
              <a:t>Basic knowledge of Indian religions.</a:t>
            </a:r>
          </a:p>
          <a:p>
            <a:pPr algn="just">
              <a:lnSpc>
                <a:spcPct val="200000"/>
              </a:lnSpc>
            </a:pPr>
            <a:endParaRPr lang="en-US" sz="2200" dirty="0">
              <a:latin typeface="Times New Roman" panose="02020603050405020304" pitchFamily="18" charset="0"/>
              <a:cs typeface="Times New Roman" panose="02020603050405020304" pitchFamily="18" charset="0"/>
            </a:endParaRPr>
          </a:p>
          <a:p>
            <a:pPr algn="just">
              <a:lnSpc>
                <a:spcPct val="200000"/>
              </a:lnSpc>
            </a:pPr>
            <a:endParaRPr lang="en-US" sz="2200"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4" name="Date Placeholder 3"/>
          <p:cNvSpPr>
            <a:spLocks noGrp="1"/>
          </p:cNvSpPr>
          <p:nvPr>
            <p:ph type="dt" sz="half" idx="10"/>
          </p:nvPr>
        </p:nvSpPr>
        <p:spPr/>
        <p:txBody>
          <a:bodyPr/>
          <a:lstStyle/>
          <a:p>
            <a:fld id="{A828BE78-9958-4155-9D1F-E99FAF7D6B91}" type="datetime1">
              <a:rPr lang="en-US" smtClean="0"/>
              <a:pPr/>
              <a:t>4/6/2023</a:t>
            </a:fld>
            <a:endParaRPr lang="en-US"/>
          </a:p>
        </p:txBody>
      </p:sp>
      <p:sp>
        <p:nvSpPr>
          <p:cNvPr id="5" name="Footer Placeholder 4"/>
          <p:cNvSpPr>
            <a:spLocks noGrp="1"/>
          </p:cNvSpPr>
          <p:nvPr>
            <p:ph type="ftr" sz="quarter" idx="11"/>
          </p:nvPr>
        </p:nvSpPr>
        <p:spPr>
          <a:xfrm>
            <a:off x="1524000" y="6356350"/>
            <a:ext cx="6629400" cy="365125"/>
          </a:xfrm>
        </p:spPr>
        <p:txBody>
          <a:bodyPr/>
          <a:lstStyle/>
          <a:p>
            <a:pPr lvl="0">
              <a:spcBef>
                <a:spcPct val="20000"/>
              </a:spcBef>
              <a:defRPr/>
            </a:pPr>
            <a:r>
              <a:rPr lang="en-US" smtClean="0"/>
              <a:t>Mr. Arun Bhati            ESSENCE OF INDIAN TRADITIONAL  (ANC-602)              SEM - 6</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Prerequisite</a:t>
            </a:r>
          </a:p>
        </p:txBody>
      </p:sp>
      <p:pic>
        <p:nvPicPr>
          <p:cNvPr id="9" name="Picture 8">
            <a:extLst>
              <a:ext uri="{FF2B5EF4-FFF2-40B4-BE49-F238E27FC236}">
                <a16:creationId xmlns="" xmlns:a16="http://schemas.microsoft.com/office/drawing/2014/main" id="{AA58E919-2714-4BF9-9507-B0DFF51A4267}"/>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471" y="73817"/>
            <a:ext cx="1347671" cy="764382"/>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C8DF910-0009-4124-A1FB-64C1E84864D1}"/>
              </a:ext>
            </a:extLst>
          </p:cNvPr>
          <p:cNvSpPr>
            <a:spLocks noGrp="1"/>
          </p:cNvSpPr>
          <p:nvPr>
            <p:ph type="ctrTitle"/>
          </p:nvPr>
        </p:nvSpPr>
        <p:spPr>
          <a:xfrm>
            <a:off x="0" y="46038"/>
            <a:ext cx="9144000" cy="1630362"/>
          </a:xfrm>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r>
              <a:rPr lang="en-US" sz="3200" b="1" dirty="0">
                <a:latin typeface="Times New Roman" pitchFamily="18" charset="0"/>
                <a:cs typeface="Times New Roman" pitchFamily="18" charset="0"/>
              </a:rPr>
              <a:t>Brief Introduction about the subject with Video</a:t>
            </a:r>
          </a:p>
        </p:txBody>
      </p:sp>
      <p:pic>
        <p:nvPicPr>
          <p:cNvPr id="41987" name="Picture 2">
            <a:extLst>
              <a:ext uri="{FF2B5EF4-FFF2-40B4-BE49-F238E27FC236}">
                <a16:creationId xmlns="" xmlns:a16="http://schemas.microsoft.com/office/drawing/2014/main" id="{48170D6C-0050-4CD1-A991-335C4062879C}"/>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80963" y="0"/>
            <a:ext cx="1209675" cy="685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1988" name="Rectangle 10">
            <a:extLst>
              <a:ext uri="{FF2B5EF4-FFF2-40B4-BE49-F238E27FC236}">
                <a16:creationId xmlns="" xmlns:a16="http://schemas.microsoft.com/office/drawing/2014/main" id="{230C2FD3-F89F-4804-94A3-AA9F51D5F4F7}"/>
              </a:ext>
            </a:extLst>
          </p:cNvPr>
          <p:cNvSpPr>
            <a:spLocks noChangeArrowheads="1"/>
          </p:cNvSpPr>
          <p:nvPr/>
        </p:nvSpPr>
        <p:spPr bwMode="auto">
          <a:xfrm>
            <a:off x="0" y="914400"/>
            <a:ext cx="914400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41989" name="Text Box 3">
            <a:extLst>
              <a:ext uri="{FF2B5EF4-FFF2-40B4-BE49-F238E27FC236}">
                <a16:creationId xmlns="" xmlns:a16="http://schemas.microsoft.com/office/drawing/2014/main" id="{CA9A71F3-30DF-4CC2-9A99-7991CDBE73F0}"/>
              </a:ext>
            </a:extLst>
          </p:cNvPr>
          <p:cNvSpPr txBox="1">
            <a:spLocks noChangeArrowheads="1"/>
          </p:cNvSpPr>
          <p:nvPr/>
        </p:nvSpPr>
        <p:spPr bwMode="auto">
          <a:xfrm>
            <a:off x="301625" y="46038"/>
            <a:ext cx="598488" cy="247650"/>
          </a:xfrm>
          <a:prstGeom prst="rect">
            <a:avLst/>
          </a:prstGeom>
          <a:solidFill>
            <a:srgbClr val="FFFFFF">
              <a:alpha val="0"/>
            </a:srgb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41990" name="Text Box 2">
            <a:extLst>
              <a:ext uri="{FF2B5EF4-FFF2-40B4-BE49-F238E27FC236}">
                <a16:creationId xmlns="" xmlns:a16="http://schemas.microsoft.com/office/drawing/2014/main" id="{8EEE266E-450A-4BED-B1D0-0223C8727224}"/>
              </a:ext>
            </a:extLst>
          </p:cNvPr>
          <p:cNvSpPr txBox="1">
            <a:spLocks noChangeArrowheads="1"/>
          </p:cNvSpPr>
          <p:nvPr/>
        </p:nvSpPr>
        <p:spPr bwMode="auto">
          <a:xfrm>
            <a:off x="-28575" y="238125"/>
            <a:ext cx="476250" cy="247650"/>
          </a:xfrm>
          <a:prstGeom prst="rect">
            <a:avLst/>
          </a:prstGeom>
          <a:solidFill>
            <a:srgbClr val="FFFFFF">
              <a:alpha val="0"/>
            </a:srgb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41991" name="Content Placeholder 2">
            <a:extLst>
              <a:ext uri="{FF2B5EF4-FFF2-40B4-BE49-F238E27FC236}">
                <a16:creationId xmlns="" xmlns:a16="http://schemas.microsoft.com/office/drawing/2014/main" id="{ABC15D51-91CF-4676-9F07-CFE0B5303BBC}"/>
              </a:ext>
            </a:extLst>
          </p:cNvPr>
          <p:cNvSpPr txBox="1">
            <a:spLocks/>
          </p:cNvSpPr>
          <p:nvPr/>
        </p:nvSpPr>
        <p:spPr bwMode="auto">
          <a:xfrm>
            <a:off x="301625" y="1676400"/>
            <a:ext cx="8689975" cy="426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just" defTabSz="914400" rtl="0" eaLnBrk="1" fontAlgn="base" latinLnBrk="0" hangingPunct="1">
              <a:lnSpc>
                <a:spcPct val="150000"/>
              </a:lnSpc>
              <a:spcBef>
                <a:spcPct val="20000"/>
              </a:spcBef>
              <a:spcAft>
                <a:spcPct val="0"/>
              </a:spcAft>
              <a:buClrTx/>
              <a:buSzTx/>
              <a:buFont typeface="Arial" panose="020B0604020202020204" pitchFamily="34" charset="0"/>
              <a:buChar char="•"/>
              <a:tabLst/>
              <a:defRPr/>
            </a:pPr>
            <a:r>
              <a:rPr kumimoji="0" lang="en-US"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The course aims at imparting basic principles of thought process, reasoning and inference &amp; to identify the roots and details of some of the contemporary issues faced by our nation and try to locate possible solutions to these challenges by digging deep into our past. To enable the students to understand the importance of our surroundings and encourage the students to contribute towards sustainable development. To sensitize students towards issues related to ‘Indian’ culture, tradition and its composite character. </a:t>
            </a:r>
          </a:p>
          <a:p>
            <a:pPr marL="0" marR="0" lvl="0" indent="0" algn="just" defTabSz="914400" rtl="0" eaLnBrk="1" fontAlgn="base" latinLnBrk="0" hangingPunct="1">
              <a:lnSpc>
                <a:spcPct val="150000"/>
              </a:lnSpc>
              <a:spcBef>
                <a:spcPct val="20000"/>
              </a:spcBef>
              <a:spcAft>
                <a:spcPct val="0"/>
              </a:spcAft>
              <a:buClrTx/>
              <a:buSzTx/>
              <a:buFont typeface="Arial" panose="020B0604020202020204" pitchFamily="34" charset="0"/>
              <a:buChar char="•"/>
              <a:tabLst/>
              <a:defRPr/>
            </a:pPr>
            <a:r>
              <a:rPr kumimoji="0" lang="en-US"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hlinkClick r:id="rId4"/>
              </a:rPr>
              <a:t>https://www.youtube.com/watch?v=jgQlf3DM_GU&amp;t=625s</a:t>
            </a:r>
            <a:endParaRPr kumimoji="0" lang="en-US"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base" latinLnBrk="0" hangingPunct="1">
              <a:lnSpc>
                <a:spcPct val="150000"/>
              </a:lnSpc>
              <a:spcBef>
                <a:spcPct val="20000"/>
              </a:spcBef>
              <a:spcAft>
                <a:spcPct val="0"/>
              </a:spcAft>
              <a:buClrTx/>
              <a:buSzTx/>
              <a:buFont typeface="Arial" panose="020B0604020202020204" pitchFamily="34" charset="0"/>
              <a:buNone/>
              <a:tabLst/>
              <a:defRPr/>
            </a:pPr>
            <a:endParaRPr kumimoji="0" lang="en-US"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base" latinLnBrk="0" hangingPunct="1">
              <a:lnSpc>
                <a:spcPct val="150000"/>
              </a:lnSpc>
              <a:spcBef>
                <a:spcPct val="20000"/>
              </a:spcBef>
              <a:spcAft>
                <a:spcPct val="0"/>
              </a:spcAft>
              <a:buClrTx/>
              <a:buSzTx/>
              <a:buFont typeface="Arial" panose="020B0604020202020204" pitchFamily="34" charset="0"/>
              <a:buChar char="•"/>
              <a:tabLst/>
              <a:defRPr/>
            </a:pPr>
            <a:endParaRPr kumimoji="0" lang="en-US"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3" name="Footer Placeholder 2">
            <a:extLst>
              <a:ext uri="{FF2B5EF4-FFF2-40B4-BE49-F238E27FC236}">
                <a16:creationId xmlns="" xmlns:a16="http://schemas.microsoft.com/office/drawing/2014/main" id="{0BAD668A-5D8F-4B86-B48B-C5A1358909A5}"/>
              </a:ext>
            </a:extLst>
          </p:cNvPr>
          <p:cNvSpPr>
            <a:spLocks noGrp="1"/>
          </p:cNvSpPr>
          <p:nvPr>
            <p:ph type="ftr" sz="quarter" idx="11"/>
          </p:nvPr>
        </p:nvSpPr>
        <p:spPr>
          <a:xfrm>
            <a:off x="1828800" y="6311106"/>
            <a:ext cx="6172200" cy="455612"/>
          </a:xfrm>
        </p:spPr>
        <p:txBody>
          <a:bodyPr/>
          <a:lstStyle/>
          <a:p>
            <a:pPr marL="0" marR="0" lvl="0" indent="0" algn="ctr" defTabSz="914400" rtl="0" eaLnBrk="1" fontAlgn="auto" latinLnBrk="0" hangingPunct="1">
              <a:lnSpc>
                <a:spcPct val="100000"/>
              </a:lnSpc>
              <a:spcBef>
                <a:spcPct val="2000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Mr. Arun Bhati            ESSENCE OF INDIAN TRADITIONAL  (ANC-602)              SEM - 6</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41993" name="Slide Number Placeholder 3">
            <a:extLst>
              <a:ext uri="{FF2B5EF4-FFF2-40B4-BE49-F238E27FC236}">
                <a16:creationId xmlns="" xmlns:a16="http://schemas.microsoft.com/office/drawing/2014/main" id="{A326C058-4944-45CB-B261-2FA2F3BAC4DB}"/>
              </a:ext>
            </a:extLst>
          </p:cNvPr>
          <p:cNvSpPr>
            <a:spLocks noGrp="1" noChangeArrowheads="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228BEB2-4E08-43E2-92EE-57D20BD6839A}"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
        <p:nvSpPr>
          <p:cNvPr id="5" name="Date Placeholder 4">
            <a:extLst>
              <a:ext uri="{FF2B5EF4-FFF2-40B4-BE49-F238E27FC236}">
                <a16:creationId xmlns="" xmlns:a16="http://schemas.microsoft.com/office/drawing/2014/main" id="{90A2030F-2367-48B0-AEC1-F6DACA262A3A}"/>
              </a:ext>
            </a:extLst>
          </p:cNvPr>
          <p:cNvSpPr>
            <a:spLocks noGrp="1"/>
          </p:cNvSpPr>
          <p:nvPr>
            <p:ph type="dt" sz="quarter" idx="10"/>
          </p:nvPr>
        </p:nvSpPr>
        <p:spPr>
          <a:xfrm>
            <a:off x="457200" y="6356351"/>
            <a:ext cx="1676400" cy="27305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E889992-2E94-4AA6-9A40-64A9480F0D12}"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4/6/2023</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 xmlns:a16="http://schemas.microsoft.com/office/drawing/2014/main" id="{40608BBE-86B7-4C3B-BB7D-AE31969DB666}"/>
              </a:ext>
            </a:extLst>
          </p:cNvPr>
          <p:cNvSpPr>
            <a:spLocks noGrp="1"/>
          </p:cNvSpPr>
          <p:nvPr>
            <p:ph type="ftr" sz="quarter" idx="11"/>
          </p:nvPr>
        </p:nvSpPr>
        <p:spPr>
          <a:xfrm>
            <a:off x="1767840" y="6356350"/>
            <a:ext cx="6400800" cy="365125"/>
          </a:xfrm>
        </p:spPr>
        <p:txBody>
          <a:bodyPr/>
          <a:lstStyle/>
          <a:p>
            <a:pPr marL="0" marR="0" lvl="0" indent="0" algn="ctr" defTabSz="914400" rtl="0" eaLnBrk="1" fontAlgn="auto" latinLnBrk="0" hangingPunct="1">
              <a:lnSpc>
                <a:spcPct val="100000"/>
              </a:lnSpc>
              <a:spcBef>
                <a:spcPct val="2000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Mr. Arun Bhati            ESSENCE OF INDIAN TRADITIONAL  (ANC-602)              SEM - 6</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10243" name="Slide Number Placeholder 4">
            <a:extLst>
              <a:ext uri="{FF2B5EF4-FFF2-40B4-BE49-F238E27FC236}">
                <a16:creationId xmlns="" xmlns:a16="http://schemas.microsoft.com/office/drawing/2014/main" id="{FB373204-3280-4B05-9C61-84065483F7CB}"/>
              </a:ext>
            </a:extLst>
          </p:cNvPr>
          <p:cNvSpPr>
            <a:spLocks noGrp="1" noChangeArrowheads="1"/>
          </p:cNvSpPr>
          <p:nvPr>
            <p:ph type="sldNum" sz="quarter" idx="12"/>
          </p:nvPr>
        </p:nvSpPr>
        <p:spPr bwMode="auto">
          <a:xfrm>
            <a:off x="8153400" y="6356350"/>
            <a:ext cx="5334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E6D0124-D5D6-4AC5-898D-E6A2C2EB4134}"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en-US" sz="1200" b="0" i="0" u="none" strike="noStrike" kern="1200" cap="none" spc="0" normalizeH="0" baseline="0" noProof="0" dirty="0">
              <a:ln>
                <a:noFill/>
              </a:ln>
              <a:solidFill>
                <a:srgbClr val="898989"/>
              </a:solidFill>
              <a:effectLst/>
              <a:uLnTx/>
              <a:uFillTx/>
              <a:latin typeface="Calibri" panose="020F0502020204030204" pitchFamily="34" charset="0"/>
              <a:ea typeface="+mn-ea"/>
              <a:cs typeface="Arial" panose="020B0604020202020204" pitchFamily="34" charset="0"/>
            </a:endParaRPr>
          </a:p>
        </p:txBody>
      </p:sp>
      <p:sp>
        <p:nvSpPr>
          <p:cNvPr id="6" name="Date Placeholder 5">
            <a:extLst>
              <a:ext uri="{FF2B5EF4-FFF2-40B4-BE49-F238E27FC236}">
                <a16:creationId xmlns="" xmlns:a16="http://schemas.microsoft.com/office/drawing/2014/main" id="{71AFDFC3-B4B3-4DF8-817D-CE4888F3195D}"/>
              </a:ext>
            </a:extLst>
          </p:cNvPr>
          <p:cNvSpPr>
            <a:spLocks noGrp="1"/>
          </p:cNvSpPr>
          <p:nvPr>
            <p:ph type="dt"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47C252C-F644-477C-92C1-D48DC66A23D0}"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4/6/2023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10" name="Title 1">
            <a:extLst>
              <a:ext uri="{FF2B5EF4-FFF2-40B4-BE49-F238E27FC236}">
                <a16:creationId xmlns="" xmlns:a16="http://schemas.microsoft.com/office/drawing/2014/main" id="{94581FAA-E80D-43CB-ABBF-B1E4AEA4F19D}"/>
              </a:ext>
            </a:extLst>
          </p:cNvPr>
          <p:cNvSpPr>
            <a:spLocks noGrp="1"/>
          </p:cNvSpPr>
          <p:nvPr>
            <p:ph type="ctrTitle"/>
          </p:nvPr>
        </p:nvSpPr>
        <p:spPr>
          <a:xfrm>
            <a:off x="1358900" y="-11113"/>
            <a:ext cx="7772400" cy="690563"/>
          </a:xfrm>
        </p:spPr>
        <p:style>
          <a:lnRef idx="1">
            <a:schemeClr val="accent5"/>
          </a:lnRef>
          <a:fillRef idx="2">
            <a:schemeClr val="accent5"/>
          </a:fillRef>
          <a:effectRef idx="1">
            <a:schemeClr val="accent5"/>
          </a:effectRef>
          <a:fontRef idx="minor">
            <a:schemeClr val="dk1"/>
          </a:fontRef>
        </p:style>
        <p:txBody>
          <a:bodyPr>
            <a:noAutofit/>
          </a:bodyPr>
          <a:lstStyle/>
          <a:p>
            <a:pPr>
              <a:defRPr/>
            </a:pPr>
            <a:r>
              <a:rPr lang="en-US" sz="2400" dirty="0"/>
              <a:t>Noida Institute of Engineering and Technology, Greater Noida</a:t>
            </a:r>
          </a:p>
        </p:txBody>
      </p:sp>
      <p:pic>
        <p:nvPicPr>
          <p:cNvPr id="10246" name="Picture 10">
            <a:extLst>
              <a:ext uri="{FF2B5EF4-FFF2-40B4-BE49-F238E27FC236}">
                <a16:creationId xmlns="" xmlns:a16="http://schemas.microsoft.com/office/drawing/2014/main" id="{B29E2633-F09C-4337-947A-24DDF774DD91}"/>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0" y="30163"/>
            <a:ext cx="1358900" cy="6969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247" name="Content Placeholder 2">
            <a:extLst>
              <a:ext uri="{FF2B5EF4-FFF2-40B4-BE49-F238E27FC236}">
                <a16:creationId xmlns="" xmlns:a16="http://schemas.microsoft.com/office/drawing/2014/main" id="{E4FD4D7C-BD3E-408A-A540-465C0DB6F66C}"/>
              </a:ext>
            </a:extLst>
          </p:cNvPr>
          <p:cNvSpPr txBox="1">
            <a:spLocks noChangeArrowheads="1"/>
          </p:cNvSpPr>
          <p:nvPr/>
        </p:nvSpPr>
        <p:spPr bwMode="auto">
          <a:xfrm>
            <a:off x="449263" y="3232150"/>
            <a:ext cx="8229600" cy="2336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en-US"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Mr. </a:t>
            </a:r>
            <a:r>
              <a:rPr kumimoji="0" lang="en-US" altLang="en-US" sz="20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mn-ea"/>
                <a:cs typeface="Times New Roman" panose="02020603050405020304" pitchFamily="18" charset="0"/>
              </a:rPr>
              <a:t>Arun</a:t>
            </a:r>
            <a:r>
              <a:rPr kumimoji="0" lang="en-US" altLang="en-US" sz="20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altLang="en-US" sz="20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mn-ea"/>
                <a:cs typeface="Times New Roman" panose="02020603050405020304" pitchFamily="18" charset="0"/>
              </a:rPr>
              <a:t>Bhati</a:t>
            </a:r>
            <a:r>
              <a:rPr kumimoji="0" lang="en-US" altLang="en-US" sz="20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lang="en-US" altLang="en-US" sz="2000" dirty="0" smtClean="0">
                <a:solidFill>
                  <a:prstClr val="black"/>
                </a:solidFill>
                <a:latin typeface="Times New Roman" panose="02020603050405020304" pitchFamily="18" charset="0"/>
                <a:cs typeface="Times New Roman" panose="02020603050405020304" pitchFamily="18" charset="0"/>
              </a:rPr>
              <a:t>completed </a:t>
            </a:r>
            <a:r>
              <a:rPr kumimoji="0" lang="en-US" altLang="en-US" sz="20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Post Graduation</a:t>
            </a:r>
            <a:r>
              <a:rPr kumimoji="0" lang="en-US" altLang="en-US" sz="2000" b="0" i="0" u="none" strike="noStrike" kern="1200" cap="none" spc="0" normalizeH="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 (PGDM) with International Business specialization</a:t>
            </a:r>
            <a:r>
              <a:rPr kumimoji="0" lang="en-US" altLang="en-US" sz="20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 (AICTE) </a:t>
            </a:r>
            <a:r>
              <a:rPr kumimoji="0" lang="en-US"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in </a:t>
            </a:r>
            <a:r>
              <a:rPr kumimoji="0" lang="en-US" altLang="en-US" sz="20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2011. He also completed M Com in International Business Specialization. Along with this</a:t>
            </a:r>
            <a:r>
              <a:rPr kumimoji="0" lang="en-US" altLang="en-US" sz="2000" b="0" i="0" u="none" strike="noStrike" kern="1200" cap="none" spc="0" normalizeH="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 he has presented various papers in national and international conferences / Seminars. He also has applied for Patent on a Management Process.</a:t>
            </a:r>
            <a:r>
              <a:rPr kumimoji="0" lang="en-US" altLang="en-US" sz="20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present he is working as an Assistant Professor in </a:t>
            </a:r>
            <a:r>
              <a:rPr kumimoji="0" lang="en-US" altLang="en-US" sz="20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MBA, </a:t>
            </a:r>
            <a:r>
              <a:rPr kumimoji="0" lang="en-US"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Department, NIET Greater Noida.</a:t>
            </a:r>
          </a:p>
          <a:p>
            <a:pPr marL="0" marR="0" lvl="0" indent="0" algn="just" defTabSz="914400" rtl="0"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en-US"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He has around </a:t>
            </a:r>
            <a:r>
              <a:rPr kumimoji="0" lang="en-US" altLang="en-US" sz="20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11 </a:t>
            </a:r>
            <a:r>
              <a:rPr kumimoji="0" lang="en-US"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years of experience, in </a:t>
            </a:r>
            <a:r>
              <a:rPr kumimoji="0" lang="en-US" altLang="en-US" sz="20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Industry as well as in academic Area whereas he had taught various Graduate</a:t>
            </a:r>
            <a:r>
              <a:rPr kumimoji="0" lang="en-US" altLang="en-US" sz="2000" b="0" i="0" u="none" strike="noStrike" kern="1200" cap="none" spc="0" normalizeH="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 and </a:t>
            </a:r>
            <a:r>
              <a:rPr kumimoji="0" lang="en-US" altLang="en-US" sz="20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under </a:t>
            </a:r>
            <a:r>
              <a:rPr kumimoji="0" lang="en-US"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graduate students. His field of research </a:t>
            </a:r>
            <a:r>
              <a:rPr kumimoji="0" lang="en-US" altLang="en-US" sz="20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is International Business.</a:t>
            </a:r>
          </a:p>
          <a:p>
            <a:pPr marL="0" marR="0" lvl="0" indent="0" algn="just" defTabSz="914400" rtl="0" eaLnBrk="1" fontAlgn="base" latinLnBrk="0" hangingPunct="1">
              <a:lnSpc>
                <a:spcPct val="100000"/>
              </a:lnSpc>
              <a:spcBef>
                <a:spcPct val="20000"/>
              </a:spcBef>
              <a:spcAft>
                <a:spcPct val="0"/>
              </a:spcAft>
              <a:buClrTx/>
              <a:buSzTx/>
              <a:buFont typeface="Arial" panose="020B0604020202020204" pitchFamily="34" charset="0"/>
              <a:buNone/>
              <a:tabLst/>
              <a:defRPr/>
            </a:pPr>
            <a:endParaRPr kumimoji="0" lang="en-US"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base" latinLnBrk="0" hangingPunct="1">
              <a:lnSpc>
                <a:spcPct val="100000"/>
              </a:lnSpc>
              <a:spcBef>
                <a:spcPct val="20000"/>
              </a:spcBef>
              <a:spcAft>
                <a:spcPct val="0"/>
              </a:spcAft>
              <a:buClrTx/>
              <a:buSzTx/>
              <a:buFont typeface="Arial" panose="020B0604020202020204" pitchFamily="34" charset="0"/>
              <a:buNone/>
              <a:tabLst/>
              <a:defRPr/>
            </a:pPr>
            <a:endParaRPr kumimoji="0" lang="en-US"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pic>
        <p:nvPicPr>
          <p:cNvPr id="9" name="Picture 2" descr="PHOTO (1)"/>
          <p:cNvPicPr>
            <a:picLocks noChangeAspect="1" noChangeArrowheads="1"/>
          </p:cNvPicPr>
          <p:nvPr/>
        </p:nvPicPr>
        <p:blipFill>
          <a:blip r:embed="rId4"/>
          <a:srcRect/>
          <a:stretch>
            <a:fillRect/>
          </a:stretch>
        </p:blipFill>
        <p:spPr bwMode="auto">
          <a:xfrm>
            <a:off x="685800" y="910724"/>
            <a:ext cx="1981200" cy="2028992"/>
          </a:xfrm>
          <a:prstGeom prst="rect">
            <a:avLst/>
          </a:prstGeom>
          <a:noFill/>
          <a:ln w="6350">
            <a:solidFill>
              <a:srgbClr val="000000"/>
            </a:solid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848913"/>
            <a:ext cx="8458200" cy="5323288"/>
          </a:xfrm>
        </p:spPr>
        <p:txBody>
          <a:bodyPr>
            <a:normAutofit fontScale="92500" lnSpcReduction="20000"/>
          </a:bodyPr>
          <a:lstStyle/>
          <a:p>
            <a:pPr algn="just">
              <a:lnSpc>
                <a:spcPct val="160000"/>
              </a:lnSpc>
            </a:pPr>
            <a:r>
              <a:rPr lang="en-IN" sz="2200" dirty="0">
                <a:latin typeface="Times New Roman" panose="02020603050405020304" pitchFamily="18" charset="0"/>
                <a:cs typeface="Times New Roman" panose="02020603050405020304" pitchFamily="18" charset="0"/>
              </a:rPr>
              <a:t>Pre-Vedic and Vedic Religion,</a:t>
            </a:r>
          </a:p>
          <a:p>
            <a:pPr algn="just">
              <a:lnSpc>
                <a:spcPct val="160000"/>
              </a:lnSpc>
            </a:pPr>
            <a:r>
              <a:rPr lang="en-IN" sz="2200" dirty="0">
                <a:latin typeface="Times New Roman" panose="02020603050405020304" pitchFamily="18" charset="0"/>
                <a:cs typeface="Times New Roman" panose="02020603050405020304" pitchFamily="18" charset="0"/>
              </a:rPr>
              <a:t>Buddhism, </a:t>
            </a:r>
          </a:p>
          <a:p>
            <a:pPr algn="just">
              <a:lnSpc>
                <a:spcPct val="160000"/>
              </a:lnSpc>
            </a:pPr>
            <a:r>
              <a:rPr lang="en-IN" sz="2200" dirty="0">
                <a:latin typeface="Times New Roman" panose="02020603050405020304" pitchFamily="18" charset="0"/>
                <a:cs typeface="Times New Roman" panose="02020603050405020304" pitchFamily="18" charset="0"/>
              </a:rPr>
              <a:t>Jainism, </a:t>
            </a:r>
          </a:p>
          <a:p>
            <a:pPr algn="just">
              <a:lnSpc>
                <a:spcPct val="160000"/>
              </a:lnSpc>
            </a:pPr>
            <a:r>
              <a:rPr lang="en-IN" sz="2200" dirty="0">
                <a:latin typeface="Times New Roman" panose="02020603050405020304" pitchFamily="18" charset="0"/>
                <a:cs typeface="Times New Roman" panose="02020603050405020304" pitchFamily="18" charset="0"/>
              </a:rPr>
              <a:t>Six System Indian Philosophy,</a:t>
            </a:r>
          </a:p>
          <a:p>
            <a:pPr algn="just">
              <a:lnSpc>
                <a:spcPct val="160000"/>
              </a:lnSpc>
            </a:pPr>
            <a:r>
              <a:rPr lang="en-IN" sz="2200" dirty="0">
                <a:latin typeface="Times New Roman" panose="02020603050405020304" pitchFamily="18" charset="0"/>
                <a:cs typeface="Times New Roman" panose="02020603050405020304" pitchFamily="18" charset="0"/>
              </a:rPr>
              <a:t>Shankaracharya, </a:t>
            </a:r>
          </a:p>
          <a:p>
            <a:pPr algn="just">
              <a:lnSpc>
                <a:spcPct val="150000"/>
              </a:lnSpc>
            </a:pPr>
            <a:r>
              <a:rPr lang="en-US" sz="2200" dirty="0">
                <a:latin typeface="Times New Roman" panose="02020603050405020304" pitchFamily="18" charset="0"/>
                <a:cs typeface="Times New Roman" panose="02020603050405020304" pitchFamily="18" charset="0"/>
              </a:rPr>
              <a:t>Various Philosophical Doctrines , </a:t>
            </a:r>
          </a:p>
          <a:p>
            <a:pPr algn="just">
              <a:lnSpc>
                <a:spcPct val="150000"/>
              </a:lnSpc>
            </a:pPr>
            <a:r>
              <a:rPr lang="en-US" sz="2200" dirty="0">
                <a:latin typeface="Times New Roman" panose="02020603050405020304" pitchFamily="18" charset="0"/>
                <a:cs typeface="Times New Roman" panose="02020603050405020304" pitchFamily="18" charset="0"/>
              </a:rPr>
              <a:t>Other Heterodox Sects, </a:t>
            </a:r>
          </a:p>
          <a:p>
            <a:pPr algn="just">
              <a:lnSpc>
                <a:spcPct val="150000"/>
              </a:lnSpc>
            </a:pPr>
            <a:r>
              <a:rPr lang="en-US" sz="2200" dirty="0">
                <a:latin typeface="Times New Roman" panose="02020603050405020304" pitchFamily="18" charset="0"/>
                <a:cs typeface="Times New Roman" panose="02020603050405020304" pitchFamily="18" charset="0"/>
              </a:rPr>
              <a:t>Bhakti Movement,</a:t>
            </a:r>
          </a:p>
          <a:p>
            <a:pPr algn="just">
              <a:lnSpc>
                <a:spcPct val="150000"/>
              </a:lnSpc>
            </a:pPr>
            <a:r>
              <a:rPr lang="en-US" sz="2200" dirty="0">
                <a:latin typeface="Times New Roman" panose="02020603050405020304" pitchFamily="18" charset="0"/>
                <a:cs typeface="Times New Roman" panose="02020603050405020304" pitchFamily="18" charset="0"/>
              </a:rPr>
              <a:t>Sufi movement,</a:t>
            </a:r>
          </a:p>
          <a:p>
            <a:pPr algn="just">
              <a:lnSpc>
                <a:spcPct val="150000"/>
              </a:lnSpc>
            </a:pPr>
            <a:r>
              <a:rPr lang="en-US" sz="2200" dirty="0">
                <a:latin typeface="Times New Roman" panose="02020603050405020304" pitchFamily="18" charset="0"/>
                <a:cs typeface="Times New Roman" panose="02020603050405020304" pitchFamily="18" charset="0"/>
              </a:rPr>
              <a:t>Socio religious reform movement of 19th century,</a:t>
            </a:r>
          </a:p>
          <a:p>
            <a:pPr algn="just">
              <a:lnSpc>
                <a:spcPct val="150000"/>
              </a:lnSpc>
            </a:pPr>
            <a:r>
              <a:rPr lang="en-US" sz="2200" dirty="0">
                <a:latin typeface="Times New Roman" panose="02020603050405020304" pitchFamily="18" charset="0"/>
                <a:cs typeface="Times New Roman" panose="02020603050405020304" pitchFamily="18" charset="0"/>
              </a:rPr>
              <a:t>Modern religious practices. </a:t>
            </a:r>
          </a:p>
        </p:txBody>
      </p:sp>
      <p:sp>
        <p:nvSpPr>
          <p:cNvPr id="6" name="Date Placeholder 5"/>
          <p:cNvSpPr>
            <a:spLocks noGrp="1"/>
          </p:cNvSpPr>
          <p:nvPr>
            <p:ph type="dt" sz="half" idx="10"/>
          </p:nvPr>
        </p:nvSpPr>
        <p:spPr/>
        <p:txBody>
          <a:bodyPr/>
          <a:lstStyle/>
          <a:p>
            <a:fld id="{CCDF980E-D602-4814-9BB4-1446309FF6D2}" type="datetime1">
              <a:rPr lang="en-US" smtClean="0"/>
              <a:pPr/>
              <a:t>4/6/2023</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20</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Content</a:t>
            </a:r>
          </a:p>
        </p:txBody>
      </p:sp>
      <p:sp>
        <p:nvSpPr>
          <p:cNvPr id="10" name="Footer Placeholder 9"/>
          <p:cNvSpPr>
            <a:spLocks noGrp="1"/>
          </p:cNvSpPr>
          <p:nvPr>
            <p:ph type="ftr" sz="quarter" idx="11"/>
          </p:nvPr>
        </p:nvSpPr>
        <p:spPr>
          <a:xfrm>
            <a:off x="1676400" y="6248400"/>
            <a:ext cx="6400800" cy="473075"/>
          </a:xfrm>
        </p:spPr>
        <p:txBody>
          <a:bodyPr/>
          <a:lstStyle/>
          <a:p>
            <a:pPr lvl="0">
              <a:spcBef>
                <a:spcPct val="20000"/>
              </a:spcBef>
              <a:defRPr/>
            </a:pPr>
            <a:r>
              <a:rPr lang="en-US" smtClean="0"/>
              <a:t>Mr. Arun Bhati            ESSENCE OF INDIAN TRADITIONAL  (ANC-602)              SEM - 6</a:t>
            </a:r>
            <a:endParaRPr lang="en-US" dirty="0"/>
          </a:p>
        </p:txBody>
      </p:sp>
      <p:pic>
        <p:nvPicPr>
          <p:cNvPr id="4" name="Picture 3">
            <a:extLst>
              <a:ext uri="{FF2B5EF4-FFF2-40B4-BE49-F238E27FC236}">
                <a16:creationId xmlns="" xmlns:a16="http://schemas.microsoft.com/office/drawing/2014/main" id="{EF0A206F-4FAA-49BB-ACD7-B697CFB84824}"/>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0980" y="0"/>
            <a:ext cx="1306380" cy="740963"/>
          </a:xfrm>
          <a:prstGeom prst="rect">
            <a:avLst/>
          </a:prstGeom>
        </p:spPr>
      </p:pic>
    </p:spTree>
    <p:extLst>
      <p:ext uri="{BB962C8B-B14F-4D97-AF65-F5344CB8AC3E}">
        <p14:creationId xmlns="" xmlns:p14="http://schemas.microsoft.com/office/powerpoint/2010/main" val="27171183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793751"/>
            <a:ext cx="8458200" cy="5378450"/>
          </a:xfrm>
        </p:spPr>
        <p:txBody>
          <a:bodyPr>
            <a:normAutofit/>
          </a:bodyPr>
          <a:lstStyle/>
          <a:p>
            <a:pPr algn="just">
              <a:lnSpc>
                <a:spcPct val="120000"/>
              </a:lnSpc>
            </a:pPr>
            <a:r>
              <a:rPr lang="en-US" sz="2200" dirty="0">
                <a:latin typeface="Times New Roman" panose="02020603050405020304" pitchFamily="18" charset="0"/>
                <a:cs typeface="Times New Roman" panose="02020603050405020304" pitchFamily="18" charset="0"/>
              </a:rPr>
              <a:t>To sensitize students towards issues related to ‘Indian’ culture, tradition and its composite character.</a:t>
            </a:r>
          </a:p>
          <a:p>
            <a:pPr marL="0" indent="0" algn="just">
              <a:lnSpc>
                <a:spcPct val="160000"/>
              </a:lnSpc>
              <a:buNone/>
            </a:pPr>
            <a:endParaRPr lang="en-IN" sz="2200" dirty="0">
              <a:latin typeface="Times New Roman" panose="02020603050405020304" pitchFamily="18" charset="0"/>
              <a:cs typeface="Times New Roman" panose="02020603050405020304" pitchFamily="18" charset="0"/>
            </a:endParaRPr>
          </a:p>
          <a:p>
            <a:pPr algn="just">
              <a:lnSpc>
                <a:spcPct val="160000"/>
              </a:lnSpc>
            </a:pPr>
            <a:endParaRPr lang="en-IN" sz="2200"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2E8AB79-3328-4A47-9871-7C08356338E8}"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4/6/2023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8" name="Title 1"/>
          <p:cNvSpPr txBox="1">
            <a:spLocks/>
          </p:cNvSpPr>
          <p:nvPr/>
        </p:nvSpPr>
        <p:spPr>
          <a:xfrm>
            <a:off x="1295400" y="1"/>
            <a:ext cx="78486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Module 3  Objective</a:t>
            </a:r>
          </a:p>
        </p:txBody>
      </p:sp>
      <p:sp>
        <p:nvSpPr>
          <p:cNvPr id="10" name="Footer Placeholder 9"/>
          <p:cNvSpPr>
            <a:spLocks noGrp="1"/>
          </p:cNvSpPr>
          <p:nvPr>
            <p:ph type="ftr" sz="quarter" idx="11"/>
          </p:nvPr>
        </p:nvSpPr>
        <p:spPr>
          <a:xfrm>
            <a:off x="1676400" y="6248400"/>
            <a:ext cx="6400800" cy="473075"/>
          </a:xfrm>
        </p:spPr>
        <p:txBody>
          <a:bodyPr/>
          <a:lstStyle/>
          <a:p>
            <a:pPr marL="0" marR="0" lvl="0" indent="0" algn="ctr" defTabSz="914400" rtl="0" eaLnBrk="1" fontAlgn="auto" latinLnBrk="0" hangingPunct="1">
              <a:lnSpc>
                <a:spcPct val="100000"/>
              </a:lnSpc>
              <a:spcBef>
                <a:spcPct val="2000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Mr. Arun Bhati            ESSENCE OF INDIAN TRADITIONAL  (ANC-602)              SEM - 6</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pic>
        <p:nvPicPr>
          <p:cNvPr id="4" name="Picture 3">
            <a:extLst>
              <a:ext uri="{FF2B5EF4-FFF2-40B4-BE49-F238E27FC236}">
                <a16:creationId xmlns="" xmlns:a16="http://schemas.microsoft.com/office/drawing/2014/main" id="{EF0A206F-4FAA-49BB-ACD7-B697CFB84824}"/>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0980" y="0"/>
            <a:ext cx="1306380" cy="740963"/>
          </a:xfrm>
          <a:prstGeom prst="rect">
            <a:avLst/>
          </a:prstGeom>
        </p:spPr>
      </p:pic>
    </p:spTree>
    <p:extLst>
      <p:ext uri="{BB962C8B-B14F-4D97-AF65-F5344CB8AC3E}">
        <p14:creationId xmlns="" xmlns:p14="http://schemas.microsoft.com/office/powerpoint/2010/main" val="26540891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599"/>
            <a:ext cx="8229600" cy="4648201"/>
          </a:xfrm>
        </p:spPr>
        <p:txBody>
          <a:bodyPr>
            <a:noAutofit/>
          </a:bodyPr>
          <a:lstStyle/>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3ACA3C0F-9FF8-4E26-AE8F-E1CDB82B95A5}" type="datetime1">
              <a:rPr lang="en-US" smtClean="0"/>
              <a:pPr/>
              <a:t>4/6/2023</a:t>
            </a:fld>
            <a:endParaRPr lang="en-US"/>
          </a:p>
        </p:txBody>
      </p:sp>
      <p:sp>
        <p:nvSpPr>
          <p:cNvPr id="5" name="Footer Placeholder 4"/>
          <p:cNvSpPr>
            <a:spLocks noGrp="1"/>
          </p:cNvSpPr>
          <p:nvPr>
            <p:ph type="ftr" sz="quarter" idx="11"/>
          </p:nvPr>
        </p:nvSpPr>
        <p:spPr>
          <a:xfrm>
            <a:off x="1600200" y="6356351"/>
            <a:ext cx="6248400" cy="365124"/>
          </a:xfrm>
        </p:spPr>
        <p:txBody>
          <a:bodyPr/>
          <a:lstStyle/>
          <a:p>
            <a:pPr lvl="0">
              <a:spcBef>
                <a:spcPct val="20000"/>
              </a:spcBef>
              <a:defRPr/>
            </a:pPr>
            <a:r>
              <a:rPr lang="en-US" smtClean="0"/>
              <a:t>Mr. Arun Bhati            ESSENCE OF INDIAN TRADITIONAL  (ANC-602)              SEM - 6</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dirty="0"/>
          </a:p>
        </p:txBody>
      </p:sp>
      <p:sp>
        <p:nvSpPr>
          <p:cNvPr id="7" name="Title 1"/>
          <p:cNvSpPr txBox="1">
            <a:spLocks/>
          </p:cNvSpPr>
          <p:nvPr/>
        </p:nvSpPr>
        <p:spPr>
          <a:xfrm>
            <a:off x="13462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Topic Objective </a:t>
            </a:r>
          </a:p>
        </p:txBody>
      </p:sp>
      <p:pic>
        <p:nvPicPr>
          <p:cNvPr id="10" name="Picture 9">
            <a:extLst>
              <a:ext uri="{FF2B5EF4-FFF2-40B4-BE49-F238E27FC236}">
                <a16:creationId xmlns="" xmlns:a16="http://schemas.microsoft.com/office/drawing/2014/main" id="{B80B9A6A-BA36-4EBB-8ED2-2D35E222FC34}"/>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471" y="73817"/>
            <a:ext cx="1347671" cy="764382"/>
          </a:xfrm>
          <a:prstGeom prst="rect">
            <a:avLst/>
          </a:prstGeom>
        </p:spPr>
      </p:pic>
      <p:graphicFrame>
        <p:nvGraphicFramePr>
          <p:cNvPr id="2" name="Table 7">
            <a:extLst>
              <a:ext uri="{FF2B5EF4-FFF2-40B4-BE49-F238E27FC236}">
                <a16:creationId xmlns="" xmlns:a16="http://schemas.microsoft.com/office/drawing/2014/main" id="{25EE481E-55A1-4D6E-8D5E-933F5044C044}"/>
              </a:ext>
            </a:extLst>
          </p:cNvPr>
          <p:cNvGraphicFramePr>
            <a:graphicFrameLocks noGrp="1"/>
          </p:cNvGraphicFramePr>
          <p:nvPr>
            <p:extLst>
              <p:ext uri="{D42A27DB-BD31-4B8C-83A1-F6EECF244321}">
                <p14:modId xmlns="" xmlns:p14="http://schemas.microsoft.com/office/powerpoint/2010/main" val="2500191476"/>
              </p:ext>
            </p:extLst>
          </p:nvPr>
        </p:nvGraphicFramePr>
        <p:xfrm>
          <a:off x="304800" y="838199"/>
          <a:ext cx="8458200" cy="2096420"/>
        </p:xfrm>
        <a:graphic>
          <a:graphicData uri="http://schemas.openxmlformats.org/drawingml/2006/table">
            <a:tbl>
              <a:tblPr firstRow="1" bandRow="1">
                <a:tableStyleId>{5C22544A-7EE6-4342-B048-85BDC9FD1C3A}</a:tableStyleId>
              </a:tblPr>
              <a:tblGrid>
                <a:gridCol w="1018117">
                  <a:extLst>
                    <a:ext uri="{9D8B030D-6E8A-4147-A177-3AD203B41FA5}">
                      <a16:colId xmlns="" xmlns:a16="http://schemas.microsoft.com/office/drawing/2014/main" val="3875486724"/>
                    </a:ext>
                  </a:extLst>
                </a:gridCol>
                <a:gridCol w="7440083">
                  <a:extLst>
                    <a:ext uri="{9D8B030D-6E8A-4147-A177-3AD203B41FA5}">
                      <a16:colId xmlns="" xmlns:a16="http://schemas.microsoft.com/office/drawing/2014/main" val="1804308435"/>
                    </a:ext>
                  </a:extLst>
                </a:gridCol>
              </a:tblGrid>
              <a:tr h="766180">
                <a:tc>
                  <a:txBody>
                    <a:bodyPr/>
                    <a:lstStyle/>
                    <a:p>
                      <a:pPr algn="ctr"/>
                      <a:r>
                        <a:rPr lang="en-IN" sz="2200" dirty="0">
                          <a:latin typeface="Times New Roman" panose="02020603050405020304" pitchFamily="18" charset="0"/>
                          <a:cs typeface="Times New Roman" panose="02020603050405020304" pitchFamily="18" charset="0"/>
                        </a:rPr>
                        <a:t>Topic No.</a:t>
                      </a:r>
                    </a:p>
                  </a:txBody>
                  <a:tcPr/>
                </a:tc>
                <a:tc>
                  <a:txBody>
                    <a:bodyPr/>
                    <a:lstStyle/>
                    <a:p>
                      <a:pPr algn="ctr"/>
                      <a:r>
                        <a:rPr lang="en-IN" sz="2200" dirty="0">
                          <a:latin typeface="Times New Roman" panose="02020603050405020304" pitchFamily="18" charset="0"/>
                          <a:cs typeface="Times New Roman" panose="02020603050405020304" pitchFamily="18" charset="0"/>
                        </a:rPr>
                        <a:t>      Topic Objective </a:t>
                      </a:r>
                    </a:p>
                  </a:txBody>
                  <a:tcPr/>
                </a:tc>
                <a:extLst>
                  <a:ext uri="{0D108BD9-81ED-4DB2-BD59-A6C34878D82A}">
                    <a16:rowId xmlns="" xmlns:a16="http://schemas.microsoft.com/office/drawing/2014/main" val="360334132"/>
                  </a:ext>
                </a:extLst>
              </a:tr>
              <a:tr h="665120">
                <a:tc>
                  <a:txBody>
                    <a:bodyPr/>
                    <a:lstStyle/>
                    <a:p>
                      <a:pPr algn="ctr"/>
                      <a:r>
                        <a:rPr lang="en-IN" sz="2200" dirty="0">
                          <a:latin typeface="Times New Roman" panose="02020603050405020304" pitchFamily="18" charset="0"/>
                          <a:cs typeface="Times New Roman" panose="02020603050405020304" pitchFamily="18" charset="0"/>
                        </a:rPr>
                        <a:t>1</a:t>
                      </a:r>
                    </a:p>
                  </a:txBody>
                  <a:tcPr/>
                </a:tc>
                <a:tc>
                  <a:txBody>
                    <a:bodyPr/>
                    <a:lstStyle/>
                    <a:p>
                      <a:pPr algn="just"/>
                      <a:r>
                        <a:rPr lang="en-US" sz="2200" dirty="0">
                          <a:latin typeface="Times New Roman" panose="02020603050405020304" pitchFamily="18" charset="0"/>
                          <a:cs typeface="Times New Roman" panose="02020603050405020304" pitchFamily="18" charset="0"/>
                        </a:rPr>
                        <a:t>To study the Pre-Vedic and Vedic Religion</a:t>
                      </a:r>
                    </a:p>
                  </a:txBody>
                  <a:tcPr/>
                </a:tc>
                <a:extLst>
                  <a:ext uri="{0D108BD9-81ED-4DB2-BD59-A6C34878D82A}">
                    <a16:rowId xmlns="" xmlns:a16="http://schemas.microsoft.com/office/drawing/2014/main" val="1794091597"/>
                  </a:ext>
                </a:extLst>
              </a:tr>
              <a:tr h="665120">
                <a:tc>
                  <a:txBody>
                    <a:bodyPr/>
                    <a:lstStyle/>
                    <a:p>
                      <a:pPr algn="ctr"/>
                      <a:r>
                        <a:rPr lang="en-IN" sz="2200" dirty="0">
                          <a:latin typeface="Times New Roman" panose="02020603050405020304" pitchFamily="18" charset="0"/>
                          <a:cs typeface="Times New Roman" panose="02020603050405020304" pitchFamily="18" charset="0"/>
                        </a:rPr>
                        <a:t>2</a:t>
                      </a:r>
                    </a:p>
                  </a:txBody>
                  <a:tcPr/>
                </a:tc>
                <a:tc>
                  <a:txBody>
                    <a:bodyPr/>
                    <a:lstStyle/>
                    <a:p>
                      <a:pPr algn="just"/>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To study the Buddhism and Jainism</a:t>
                      </a:r>
                      <a:endParaRPr lang="en-IN" sz="220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371312867"/>
                  </a:ext>
                </a:extLst>
              </a:tr>
            </a:tbl>
          </a:graphicData>
        </a:graphic>
      </p:graphicFrame>
    </p:spTree>
    <p:extLst>
      <p:ext uri="{BB962C8B-B14F-4D97-AF65-F5344CB8AC3E}">
        <p14:creationId xmlns="" xmlns:p14="http://schemas.microsoft.com/office/powerpoint/2010/main" val="38512080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599"/>
            <a:ext cx="8229600" cy="4648201"/>
          </a:xfrm>
        </p:spPr>
        <p:txBody>
          <a:bodyPr>
            <a:noAutofit/>
          </a:bodyPr>
          <a:lstStyle/>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85386E0D-61A7-4FA3-A573-82F882543A08}" type="datetime1">
              <a:rPr lang="en-US" smtClean="0"/>
              <a:pPr/>
              <a:t>4/6/2023</a:t>
            </a:fld>
            <a:endParaRPr lang="en-US"/>
          </a:p>
        </p:txBody>
      </p:sp>
      <p:sp>
        <p:nvSpPr>
          <p:cNvPr id="5" name="Footer Placeholder 4"/>
          <p:cNvSpPr>
            <a:spLocks noGrp="1"/>
          </p:cNvSpPr>
          <p:nvPr>
            <p:ph type="ftr" sz="quarter" idx="11"/>
          </p:nvPr>
        </p:nvSpPr>
        <p:spPr>
          <a:xfrm>
            <a:off x="1600200" y="6356351"/>
            <a:ext cx="6248400" cy="365124"/>
          </a:xfrm>
        </p:spPr>
        <p:txBody>
          <a:bodyPr/>
          <a:lstStyle/>
          <a:p>
            <a:pPr lvl="0">
              <a:spcBef>
                <a:spcPct val="20000"/>
              </a:spcBef>
              <a:defRPr/>
            </a:pPr>
            <a:r>
              <a:rPr lang="en-US" smtClean="0"/>
              <a:t>Mr. Arun Bhati            ESSENCE OF INDIAN TRADITIONAL  (ANC-602)              SEM - 6</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dirty="0"/>
          </a:p>
        </p:txBody>
      </p:sp>
      <p:sp>
        <p:nvSpPr>
          <p:cNvPr id="7" name="Title 1"/>
          <p:cNvSpPr txBox="1">
            <a:spLocks/>
          </p:cNvSpPr>
          <p:nvPr/>
        </p:nvSpPr>
        <p:spPr>
          <a:xfrm>
            <a:off x="13462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Topic Mapping </a:t>
            </a:r>
          </a:p>
        </p:txBody>
      </p:sp>
      <p:pic>
        <p:nvPicPr>
          <p:cNvPr id="10" name="Picture 9">
            <a:extLst>
              <a:ext uri="{FF2B5EF4-FFF2-40B4-BE49-F238E27FC236}">
                <a16:creationId xmlns="" xmlns:a16="http://schemas.microsoft.com/office/drawing/2014/main" id="{B80B9A6A-BA36-4EBB-8ED2-2D35E222FC34}"/>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471" y="73817"/>
            <a:ext cx="1347671" cy="764382"/>
          </a:xfrm>
          <a:prstGeom prst="rect">
            <a:avLst/>
          </a:prstGeom>
        </p:spPr>
      </p:pic>
      <p:graphicFrame>
        <p:nvGraphicFramePr>
          <p:cNvPr id="2" name="Table 7">
            <a:extLst>
              <a:ext uri="{FF2B5EF4-FFF2-40B4-BE49-F238E27FC236}">
                <a16:creationId xmlns="" xmlns:a16="http://schemas.microsoft.com/office/drawing/2014/main" id="{E8BFBA89-7AC0-4603-BF0A-E7CB0DDD6AD3}"/>
              </a:ext>
            </a:extLst>
          </p:cNvPr>
          <p:cNvGraphicFramePr>
            <a:graphicFrameLocks noGrp="1"/>
          </p:cNvGraphicFramePr>
          <p:nvPr>
            <p:extLst>
              <p:ext uri="{D42A27DB-BD31-4B8C-83A1-F6EECF244321}">
                <p14:modId xmlns="" xmlns:p14="http://schemas.microsoft.com/office/powerpoint/2010/main" val="4264627720"/>
              </p:ext>
            </p:extLst>
          </p:nvPr>
        </p:nvGraphicFramePr>
        <p:xfrm>
          <a:off x="838200" y="912016"/>
          <a:ext cx="7924800" cy="1983584"/>
        </p:xfrm>
        <a:graphic>
          <a:graphicData uri="http://schemas.openxmlformats.org/drawingml/2006/table">
            <a:tbl>
              <a:tblPr firstRow="1" bandRow="1">
                <a:tableStyleId>{5C22544A-7EE6-4342-B048-85BDC9FD1C3A}</a:tableStyleId>
              </a:tblPr>
              <a:tblGrid>
                <a:gridCol w="834190">
                  <a:extLst>
                    <a:ext uri="{9D8B030D-6E8A-4147-A177-3AD203B41FA5}">
                      <a16:colId xmlns="" xmlns:a16="http://schemas.microsoft.com/office/drawing/2014/main" val="1525107829"/>
                    </a:ext>
                  </a:extLst>
                </a:gridCol>
                <a:gridCol w="5144168">
                  <a:extLst>
                    <a:ext uri="{9D8B030D-6E8A-4147-A177-3AD203B41FA5}">
                      <a16:colId xmlns="" xmlns:a16="http://schemas.microsoft.com/office/drawing/2014/main" val="108046506"/>
                    </a:ext>
                  </a:extLst>
                </a:gridCol>
                <a:gridCol w="1946442">
                  <a:extLst>
                    <a:ext uri="{9D8B030D-6E8A-4147-A177-3AD203B41FA5}">
                      <a16:colId xmlns="" xmlns:a16="http://schemas.microsoft.com/office/drawing/2014/main" val="3182013371"/>
                    </a:ext>
                  </a:extLst>
                </a:gridCol>
              </a:tblGrid>
              <a:tr h="745097">
                <a:tc>
                  <a:txBody>
                    <a:bodyPr/>
                    <a:lstStyle/>
                    <a:p>
                      <a:pPr algn="ctr"/>
                      <a:r>
                        <a:rPr lang="en-IN" sz="2200" dirty="0">
                          <a:latin typeface="Times New Roman" panose="02020603050405020304" pitchFamily="18" charset="0"/>
                          <a:cs typeface="Times New Roman" panose="02020603050405020304" pitchFamily="18" charset="0"/>
                        </a:rPr>
                        <a:t>S.No.</a:t>
                      </a:r>
                    </a:p>
                  </a:txBody>
                  <a:tcPr/>
                </a:tc>
                <a:tc>
                  <a:txBody>
                    <a:bodyPr/>
                    <a:lstStyle/>
                    <a:p>
                      <a:pPr algn="ctr"/>
                      <a:r>
                        <a:rPr lang="en-IN" sz="2200" dirty="0">
                          <a:latin typeface="Times New Roman" panose="02020603050405020304" pitchFamily="18" charset="0"/>
                          <a:cs typeface="Times New Roman" panose="02020603050405020304" pitchFamily="18" charset="0"/>
                        </a:rPr>
                        <a:t>Topic</a:t>
                      </a:r>
                    </a:p>
                  </a:txBody>
                  <a:tcPr/>
                </a:tc>
                <a:tc>
                  <a:txBody>
                    <a:bodyPr/>
                    <a:lstStyle/>
                    <a:p>
                      <a:pPr algn="ctr"/>
                      <a:r>
                        <a:rPr lang="en-IN" sz="2200" dirty="0">
                          <a:latin typeface="Times New Roman" panose="02020603050405020304" pitchFamily="18" charset="0"/>
                          <a:cs typeface="Times New Roman" panose="02020603050405020304" pitchFamily="18" charset="0"/>
                        </a:rPr>
                        <a:t>Course Outcome</a:t>
                      </a:r>
                    </a:p>
                  </a:txBody>
                  <a:tcPr/>
                </a:tc>
                <a:extLst>
                  <a:ext uri="{0D108BD9-81ED-4DB2-BD59-A6C34878D82A}">
                    <a16:rowId xmlns="" xmlns:a16="http://schemas.microsoft.com/office/drawing/2014/main" val="922062227"/>
                  </a:ext>
                </a:extLst>
              </a:tr>
              <a:tr h="633623">
                <a:tc>
                  <a:txBody>
                    <a:bodyPr/>
                    <a:lstStyle/>
                    <a:p>
                      <a:pPr algn="ctr"/>
                      <a:r>
                        <a:rPr lang="en-IN" sz="2200" dirty="0">
                          <a:latin typeface="Times New Roman" panose="02020603050405020304" pitchFamily="18" charset="0"/>
                          <a:cs typeface="Times New Roman" panose="02020603050405020304" pitchFamily="18" charset="0"/>
                        </a:rPr>
                        <a:t>1</a:t>
                      </a:r>
                    </a:p>
                  </a:txBody>
                  <a:tcPr/>
                </a:tc>
                <a:tc>
                  <a:txBody>
                    <a:bodyPr/>
                    <a:lstStyle/>
                    <a:p>
                      <a:pPr algn="just"/>
                      <a:r>
                        <a:rPr lang="en-IN" sz="2200" dirty="0">
                          <a:latin typeface="Times New Roman" panose="02020603050405020304" pitchFamily="18" charset="0"/>
                          <a:cs typeface="Times New Roman" panose="02020603050405020304" pitchFamily="18" charset="0"/>
                        </a:rPr>
                        <a:t>Pre-Vedic and Vedic Religion</a:t>
                      </a:r>
                    </a:p>
                  </a:txBody>
                  <a:tcPr/>
                </a:tc>
                <a:tc>
                  <a:txBody>
                    <a:bodyPr/>
                    <a:lstStyle/>
                    <a:p>
                      <a:pPr algn="ctr"/>
                      <a:r>
                        <a:rPr lang="en-IN" sz="2200" dirty="0">
                          <a:latin typeface="Times New Roman" panose="02020603050405020304" pitchFamily="18" charset="0"/>
                          <a:cs typeface="Times New Roman" panose="02020603050405020304" pitchFamily="18" charset="0"/>
                        </a:rPr>
                        <a:t>CO3</a:t>
                      </a:r>
                    </a:p>
                  </a:txBody>
                  <a:tcPr/>
                </a:tc>
                <a:extLst>
                  <a:ext uri="{0D108BD9-81ED-4DB2-BD59-A6C34878D82A}">
                    <a16:rowId xmlns="" xmlns:a16="http://schemas.microsoft.com/office/drawing/2014/main" val="2050221934"/>
                  </a:ext>
                </a:extLst>
              </a:tr>
              <a:tr h="587961">
                <a:tc>
                  <a:txBody>
                    <a:bodyPr/>
                    <a:lstStyle/>
                    <a:p>
                      <a:pPr algn="ctr"/>
                      <a:r>
                        <a:rPr lang="en-IN" sz="2200" dirty="0">
                          <a:latin typeface="Times New Roman" panose="02020603050405020304" pitchFamily="18" charset="0"/>
                          <a:cs typeface="Times New Roman" panose="02020603050405020304" pitchFamily="18" charset="0"/>
                        </a:rPr>
                        <a:t>2</a:t>
                      </a:r>
                    </a:p>
                  </a:txBody>
                  <a:tcPr/>
                </a:tc>
                <a:tc>
                  <a:txBody>
                    <a:bodyPr/>
                    <a:lstStyle/>
                    <a:p>
                      <a:pPr algn="just"/>
                      <a:r>
                        <a:rPr lang="en-US" sz="2200" dirty="0">
                          <a:latin typeface="Times New Roman" panose="02020603050405020304" pitchFamily="18" charset="0"/>
                          <a:cs typeface="Times New Roman" panose="02020603050405020304" pitchFamily="18" charset="0"/>
                        </a:rPr>
                        <a:t>Buddhism &amp; Jainism, </a:t>
                      </a:r>
                      <a:endParaRPr lang="en-IN" sz="2200" dirty="0">
                        <a:latin typeface="Times New Roman" panose="02020603050405020304" pitchFamily="18" charset="0"/>
                        <a:cs typeface="Times New Roman" panose="02020603050405020304" pitchFamily="18" charset="0"/>
                      </a:endParaRPr>
                    </a:p>
                  </a:txBody>
                  <a:tcPr/>
                </a:tc>
                <a:tc>
                  <a:txBody>
                    <a:bodyPr/>
                    <a:lstStyle/>
                    <a:p>
                      <a:pPr algn="ctr"/>
                      <a:r>
                        <a:rPr lang="en-IN" sz="2200" dirty="0">
                          <a:latin typeface="Times New Roman" panose="02020603050405020304" pitchFamily="18" charset="0"/>
                          <a:cs typeface="Times New Roman" panose="02020603050405020304" pitchFamily="18" charset="0"/>
                        </a:rPr>
                        <a:t>CO3</a:t>
                      </a:r>
                    </a:p>
                  </a:txBody>
                  <a:tcPr/>
                </a:tc>
                <a:extLst>
                  <a:ext uri="{0D108BD9-81ED-4DB2-BD59-A6C34878D82A}">
                    <a16:rowId xmlns="" xmlns:a16="http://schemas.microsoft.com/office/drawing/2014/main" val="251658213"/>
                  </a:ext>
                </a:extLst>
              </a:tr>
            </a:tbl>
          </a:graphicData>
        </a:graphic>
      </p:graphicFrame>
    </p:spTree>
    <p:extLst>
      <p:ext uri="{BB962C8B-B14F-4D97-AF65-F5344CB8AC3E}">
        <p14:creationId xmlns="" xmlns:p14="http://schemas.microsoft.com/office/powerpoint/2010/main" val="29639752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98736"/>
            <a:ext cx="8534400" cy="526645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Religion has been an essential element of human life since the earliest of times. </a:t>
            </a:r>
          </a:p>
          <a:p>
            <a:pPr algn="just">
              <a:lnSpc>
                <a:spcPct val="150000"/>
              </a:lnSpc>
            </a:pPr>
            <a:r>
              <a:rPr lang="en-US" sz="2200" dirty="0">
                <a:latin typeface="Times New Roman" panose="02020603050405020304" pitchFamily="18" charset="0"/>
                <a:cs typeface="Times New Roman" panose="02020603050405020304" pitchFamily="18" charset="0"/>
              </a:rPr>
              <a:t>When the process of evolution of mankind commenced around 2 million years ago ,humans started encountering various complex </a:t>
            </a:r>
            <a:r>
              <a:rPr lang="en-US" sz="2200" dirty="0" smtClean="0">
                <a:latin typeface="Times New Roman" panose="02020603050405020304" pitchFamily="18" charset="0"/>
                <a:cs typeface="Times New Roman" panose="02020603050405020304" pitchFamily="18" charset="0"/>
              </a:rPr>
              <a:t>terrestrial  (Inhabitant)  developments</a:t>
            </a:r>
            <a:r>
              <a:rPr lang="en-US" sz="2200" dirty="0">
                <a:latin typeface="Times New Roman" panose="02020603050405020304" pitchFamily="18" charset="0"/>
                <a:cs typeface="Times New Roman" panose="02020603050405020304" pitchFamily="18" charset="0"/>
              </a:rPr>
              <a:t>.</a:t>
            </a:r>
          </a:p>
          <a:p>
            <a:pPr algn="just">
              <a:lnSpc>
                <a:spcPct val="150000"/>
              </a:lnSpc>
            </a:pPr>
            <a:r>
              <a:rPr lang="en-US" sz="2200" dirty="0">
                <a:latin typeface="Times New Roman" panose="02020603050405020304" pitchFamily="18" charset="0"/>
                <a:cs typeface="Times New Roman" panose="02020603050405020304" pitchFamily="18" charset="0"/>
              </a:rPr>
              <a:t>Unable to comprehend the actual causes behind these phenomena, man started  treating them divine and this led to the origin of religious and philosophical ideas. </a:t>
            </a:r>
          </a:p>
          <a:p>
            <a:pPr algn="just">
              <a:lnSpc>
                <a:spcPct val="150000"/>
              </a:lnSpc>
            </a:pPr>
            <a:r>
              <a:rPr lang="en-US" sz="2200" dirty="0" smtClean="0">
                <a:latin typeface="Times New Roman" panose="02020603050405020304" pitchFamily="18" charset="0"/>
                <a:cs typeface="Times New Roman" panose="02020603050405020304" pitchFamily="18" charset="0"/>
              </a:rPr>
              <a:t>Graves (Broken things) </a:t>
            </a:r>
            <a:r>
              <a:rPr lang="en-US" sz="2200" dirty="0">
                <a:latin typeface="Times New Roman" panose="02020603050405020304" pitchFamily="18" charset="0"/>
                <a:cs typeface="Times New Roman" panose="02020603050405020304" pitchFamily="18" charset="0"/>
              </a:rPr>
              <a:t>provide the earliest evidence about religious life of human beings. </a:t>
            </a:r>
          </a:p>
          <a:p>
            <a:pPr algn="just"/>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AC11B874-6EAB-4100-99EA-783F859A665A}" type="datetime1">
              <a:rPr lang="en-US" smtClean="0"/>
              <a:pPr/>
              <a:t>4/6/2023</a:t>
            </a:fld>
            <a:endParaRPr lang="en-US"/>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smtClean="0"/>
              <a:t>Mr. Arun Bhati            ESSENCE OF INDIAN TRADITIONAL  (ANC-602)              SEM - 6</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24</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Pre-Vedic Religion (CO3)</a:t>
            </a:r>
          </a:p>
        </p:txBody>
      </p:sp>
      <p:pic>
        <p:nvPicPr>
          <p:cNvPr id="9" name="Picture 8">
            <a:extLst>
              <a:ext uri="{FF2B5EF4-FFF2-40B4-BE49-F238E27FC236}">
                <a16:creationId xmlns="" xmlns:a16="http://schemas.microsoft.com/office/drawing/2014/main" id="{66C8E606-11F0-4D97-9990-05358B7A0BA7}"/>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471" y="73817"/>
            <a:ext cx="1347673" cy="916783"/>
          </a:xfrm>
          <a:prstGeom prst="rect">
            <a:avLst/>
          </a:prstGeom>
        </p:spPr>
      </p:pic>
    </p:spTree>
    <p:extLst>
      <p:ext uri="{BB962C8B-B14F-4D97-AF65-F5344CB8AC3E}">
        <p14:creationId xmlns="" xmlns:p14="http://schemas.microsoft.com/office/powerpoint/2010/main" val="36473032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98736"/>
            <a:ext cx="8610600" cy="526645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Religious life was well developed in India during  the days of Harappan civilization. </a:t>
            </a:r>
          </a:p>
          <a:p>
            <a:pPr algn="just">
              <a:lnSpc>
                <a:spcPct val="150000"/>
              </a:lnSpc>
            </a:pPr>
            <a:r>
              <a:rPr lang="en-US" sz="2200" dirty="0">
                <a:latin typeface="Times New Roman" panose="02020603050405020304" pitchFamily="18" charset="0"/>
                <a:cs typeface="Times New Roman" panose="02020603050405020304" pitchFamily="18" charset="0"/>
              </a:rPr>
              <a:t>The archaeological evidences provide exhaustive knowledge about religious beliefs and practices of this great civilization.</a:t>
            </a:r>
          </a:p>
          <a:p>
            <a:pPr algn="just">
              <a:lnSpc>
                <a:spcPct val="150000"/>
              </a:lnSpc>
            </a:pPr>
            <a:r>
              <a:rPr lang="en-US" sz="2200" dirty="0">
                <a:latin typeface="Times New Roman" panose="02020603050405020304" pitchFamily="18" charset="0"/>
                <a:cs typeface="Times New Roman" panose="02020603050405020304" pitchFamily="18" charset="0"/>
              </a:rPr>
              <a:t>The Vedas provide detailed information about religious ideas, beliefs and practices of Vedic Aryans.</a:t>
            </a:r>
          </a:p>
          <a:p>
            <a:pPr algn="just">
              <a:lnSpc>
                <a:spcPct val="150000"/>
              </a:lnSpc>
              <a:buFont typeface="Wingdings" panose="05000000000000000000" pitchFamily="2" charset="2"/>
              <a:buChar char="Ø"/>
            </a:pPr>
            <a:r>
              <a:rPr lang="en-US" sz="2200" b="1" i="1" dirty="0">
                <a:latin typeface="Times New Roman" panose="02020603050405020304" pitchFamily="18" charset="0"/>
                <a:cs typeface="Times New Roman" panose="02020603050405020304" pitchFamily="18" charset="0"/>
              </a:rPr>
              <a:t>Mother Goddess </a:t>
            </a:r>
            <a:r>
              <a:rPr lang="en-US" sz="2200" dirty="0">
                <a:latin typeface="Times New Roman" panose="02020603050405020304" pitchFamily="18" charset="0"/>
                <a:cs typeface="Times New Roman" panose="02020603050405020304" pitchFamily="18" charset="0"/>
              </a:rPr>
              <a:t>:- Mother goddess was the chief deity of Harappan people as revealed by discovery of large number of female figurines (small images) from Harappan settlements. </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4BF30596-1213-4475-BA72-068AA5970FA9}" type="datetime1">
              <a:rPr lang="en-US" smtClean="0"/>
              <a:pPr/>
              <a:t>4/6/2023</a:t>
            </a:fld>
            <a:endParaRPr lang="en-US"/>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smtClean="0"/>
              <a:t>Mr. Arun Bhati            ESSENCE OF INDIAN TRADITIONAL  (ANC-602)              SEM - 6</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25</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Pre-Vedic Religion</a:t>
            </a:r>
          </a:p>
        </p:txBody>
      </p:sp>
      <p:pic>
        <p:nvPicPr>
          <p:cNvPr id="9" name="Picture 8">
            <a:extLst>
              <a:ext uri="{FF2B5EF4-FFF2-40B4-BE49-F238E27FC236}">
                <a16:creationId xmlns="" xmlns:a16="http://schemas.microsoft.com/office/drawing/2014/main" id="{66C8E606-11F0-4D97-9990-05358B7A0BA7}"/>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471" y="73817"/>
            <a:ext cx="1347673" cy="916783"/>
          </a:xfrm>
          <a:prstGeom prst="rect">
            <a:avLst/>
          </a:prstGeom>
        </p:spPr>
      </p:pic>
    </p:spTree>
    <p:extLst>
      <p:ext uri="{BB962C8B-B14F-4D97-AF65-F5344CB8AC3E}">
        <p14:creationId xmlns="" xmlns:p14="http://schemas.microsoft.com/office/powerpoint/2010/main" val="25239698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66800"/>
            <a:ext cx="8534400" cy="5198386"/>
          </a:xfrm>
        </p:spPr>
        <p:txBody>
          <a:bodyPr>
            <a:noAutofit/>
          </a:bodyPr>
          <a:lstStyle/>
          <a:p>
            <a:pPr algn="just">
              <a:lnSpc>
                <a:spcPct val="150000"/>
              </a:lnSpc>
              <a:buFont typeface="Wingdings" panose="05000000000000000000" pitchFamily="2" charset="2"/>
              <a:buChar char="Ø"/>
            </a:pPr>
            <a:r>
              <a:rPr lang="en-US" sz="2200" b="1" i="1" dirty="0">
                <a:latin typeface="Times New Roman" panose="02020603050405020304" pitchFamily="18" charset="0"/>
                <a:cs typeface="Times New Roman" panose="02020603050405020304" pitchFamily="18" charset="0"/>
              </a:rPr>
              <a:t>Pashupati Shiva </a:t>
            </a:r>
            <a:r>
              <a:rPr lang="en-US" sz="2200" dirty="0">
                <a:latin typeface="Times New Roman" panose="02020603050405020304" pitchFamily="18" charset="0"/>
                <a:cs typeface="Times New Roman" panose="02020603050405020304" pitchFamily="18" charset="0"/>
              </a:rPr>
              <a:t>:- A male deity termed as Pashupati Shiva was also worshipped by the people of Harappan Civilization. This was revealed by the famous Pashupati Mahadev seal found at Mohenjo-Daro.</a:t>
            </a:r>
          </a:p>
          <a:p>
            <a:pPr algn="just">
              <a:lnSpc>
                <a:spcPct val="150000"/>
              </a:lnSpc>
              <a:buFont typeface="Wingdings" panose="05000000000000000000" pitchFamily="2" charset="2"/>
              <a:buChar char="Ø"/>
            </a:pPr>
            <a:r>
              <a:rPr lang="en-US" sz="2200" b="1" i="1" dirty="0">
                <a:latin typeface="Times New Roman" panose="02020603050405020304" pitchFamily="18" charset="0"/>
                <a:cs typeface="Times New Roman" panose="02020603050405020304" pitchFamily="18" charset="0"/>
              </a:rPr>
              <a:t>Animal worship </a:t>
            </a:r>
            <a:r>
              <a:rPr lang="en-US" sz="2200" dirty="0">
                <a:latin typeface="Times New Roman" panose="02020603050405020304" pitchFamily="18" charset="0"/>
                <a:cs typeface="Times New Roman" panose="02020603050405020304" pitchFamily="18" charset="0"/>
              </a:rPr>
              <a:t>was practised. </a:t>
            </a:r>
            <a:r>
              <a:rPr lang="en-US" sz="2200" b="1" dirty="0">
                <a:latin typeface="Times New Roman" panose="02020603050405020304" pitchFamily="18" charset="0"/>
                <a:cs typeface="Times New Roman" panose="02020603050405020304" pitchFamily="18" charset="0"/>
              </a:rPr>
              <a:t>Bull</a:t>
            </a:r>
            <a:r>
              <a:rPr lang="en-US" sz="2200" dirty="0">
                <a:latin typeface="Times New Roman" panose="02020603050405020304" pitchFamily="18" charset="0"/>
                <a:cs typeface="Times New Roman" panose="02020603050405020304" pitchFamily="18" charset="0"/>
              </a:rPr>
              <a:t> was held sacred by people of Harappan civilization. </a:t>
            </a:r>
          </a:p>
          <a:p>
            <a:pPr algn="just">
              <a:lnSpc>
                <a:spcPct val="150000"/>
              </a:lnSpc>
              <a:buFont typeface="Wingdings" panose="05000000000000000000" pitchFamily="2" charset="2"/>
              <a:buChar char="Ø"/>
            </a:pPr>
            <a:r>
              <a:rPr lang="en-US" sz="2200" b="1" i="1" dirty="0">
                <a:latin typeface="Times New Roman" panose="02020603050405020304" pitchFamily="18" charset="0"/>
                <a:cs typeface="Times New Roman" panose="02020603050405020304" pitchFamily="18" charset="0"/>
              </a:rPr>
              <a:t>Pipal tree </a:t>
            </a:r>
            <a:r>
              <a:rPr lang="en-US" sz="2200" dirty="0">
                <a:latin typeface="Times New Roman" panose="02020603050405020304" pitchFamily="18" charset="0"/>
                <a:cs typeface="Times New Roman" panose="02020603050405020304" pitchFamily="18" charset="0"/>
              </a:rPr>
              <a:t>depicted on some Harappan seals indicate that tree worship was also practised.</a:t>
            </a:r>
          </a:p>
          <a:p>
            <a:pPr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a:t>
            </a:r>
            <a:r>
              <a:rPr lang="en-US" sz="2200" b="1" i="1" dirty="0">
                <a:latin typeface="Times New Roman" panose="02020603050405020304" pitchFamily="18" charset="0"/>
                <a:cs typeface="Times New Roman" panose="02020603050405020304" pitchFamily="18" charset="0"/>
              </a:rPr>
              <a:t>Great Bath </a:t>
            </a:r>
            <a:r>
              <a:rPr lang="en-US" sz="2200" dirty="0">
                <a:latin typeface="Times New Roman" panose="02020603050405020304" pitchFamily="18" charset="0"/>
                <a:cs typeface="Times New Roman" panose="02020603050405020304" pitchFamily="18" charset="0"/>
              </a:rPr>
              <a:t>found at Mohenjodaro indicates that water worship was also common.</a:t>
            </a:r>
          </a:p>
          <a:p>
            <a:pPr algn="just">
              <a:lnSpc>
                <a:spcPct val="150000"/>
              </a:lnSpc>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55B5F2D-6868-4D46-BA6E-07EAD2B929F8}" type="datetime1">
              <a:rPr lang="en-US" smtClean="0"/>
              <a:pPr/>
              <a:t>4/6/2023</a:t>
            </a:fld>
            <a:endParaRPr lang="en-US"/>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smtClean="0"/>
              <a:t>Mr. Arun Bhati            ESSENCE OF INDIAN TRADITIONAL  (ANC-602)              SEM - 6</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26</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Pre-Vedic Religion</a:t>
            </a:r>
          </a:p>
        </p:txBody>
      </p:sp>
      <p:pic>
        <p:nvPicPr>
          <p:cNvPr id="9" name="Picture 8">
            <a:extLst>
              <a:ext uri="{FF2B5EF4-FFF2-40B4-BE49-F238E27FC236}">
                <a16:creationId xmlns="" xmlns:a16="http://schemas.microsoft.com/office/drawing/2014/main" id="{66C8E606-11F0-4D97-9990-05358B7A0BA7}"/>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471" y="73817"/>
            <a:ext cx="1347673" cy="916783"/>
          </a:xfrm>
          <a:prstGeom prst="rect">
            <a:avLst/>
          </a:prstGeom>
        </p:spPr>
      </p:pic>
    </p:spTree>
    <p:extLst>
      <p:ext uri="{BB962C8B-B14F-4D97-AF65-F5344CB8AC3E}">
        <p14:creationId xmlns="" xmlns:p14="http://schemas.microsoft.com/office/powerpoint/2010/main" val="5132153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66800"/>
            <a:ext cx="8610600" cy="5198386"/>
          </a:xfrm>
        </p:spPr>
        <p:txBody>
          <a:bodyPr>
            <a:noAutofit/>
          </a:bodyPr>
          <a:lstStyle/>
          <a:p>
            <a:pPr algn="just">
              <a:lnSpc>
                <a:spcPct val="150000"/>
              </a:lnSpc>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52D79F8D-5819-44EA-B75D-4B409696F07D}" type="datetime1">
              <a:rPr lang="en-US" smtClean="0"/>
              <a:pPr/>
              <a:t>4/6/2023</a:t>
            </a:fld>
            <a:endParaRPr lang="en-US"/>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smtClean="0"/>
              <a:t>Mr. Arun Bhati            ESSENCE OF INDIAN TRADITIONAL  (ANC-602)              SEM - 6</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27</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Pre-Vedic Religion</a:t>
            </a:r>
          </a:p>
        </p:txBody>
      </p:sp>
      <p:pic>
        <p:nvPicPr>
          <p:cNvPr id="9" name="Picture 8">
            <a:extLst>
              <a:ext uri="{FF2B5EF4-FFF2-40B4-BE49-F238E27FC236}">
                <a16:creationId xmlns="" xmlns:a16="http://schemas.microsoft.com/office/drawing/2014/main" id="{66C8E606-11F0-4D97-9990-05358B7A0BA7}"/>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471" y="73817"/>
            <a:ext cx="1347673" cy="916783"/>
          </a:xfrm>
          <a:prstGeom prst="rect">
            <a:avLst/>
          </a:prstGeom>
        </p:spPr>
      </p:pic>
      <p:pic>
        <p:nvPicPr>
          <p:cNvPr id="8" name="Picture 7">
            <a:extLst>
              <a:ext uri="{FF2B5EF4-FFF2-40B4-BE49-F238E27FC236}">
                <a16:creationId xmlns="" xmlns:a16="http://schemas.microsoft.com/office/drawing/2014/main" id="{A97F1156-575F-4FF0-9049-29721AF8AF53}"/>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57480" y="1051560"/>
            <a:ext cx="4734560" cy="4419600"/>
          </a:xfrm>
          <a:prstGeom prst="rect">
            <a:avLst/>
          </a:prstGeom>
        </p:spPr>
      </p:pic>
      <p:pic>
        <p:nvPicPr>
          <p:cNvPr id="11" name="Picture 10">
            <a:extLst>
              <a:ext uri="{FF2B5EF4-FFF2-40B4-BE49-F238E27FC236}">
                <a16:creationId xmlns="" xmlns:a16="http://schemas.microsoft.com/office/drawing/2014/main" id="{CA97F16A-F382-43A4-99C9-34C9041F798C}"/>
              </a:ext>
            </a:extLst>
          </p:cNvPr>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4958080" y="1051560"/>
            <a:ext cx="4028440" cy="4419600"/>
          </a:xfrm>
          <a:prstGeom prst="rect">
            <a:avLst/>
          </a:prstGeom>
        </p:spPr>
      </p:pic>
      <p:sp>
        <p:nvSpPr>
          <p:cNvPr id="12" name="Rectangle 11">
            <a:extLst>
              <a:ext uri="{FF2B5EF4-FFF2-40B4-BE49-F238E27FC236}">
                <a16:creationId xmlns="" xmlns:a16="http://schemas.microsoft.com/office/drawing/2014/main" id="{4314F007-59B7-40DC-A92F-0AC71878B7CD}"/>
              </a:ext>
            </a:extLst>
          </p:cNvPr>
          <p:cNvSpPr/>
          <p:nvPr/>
        </p:nvSpPr>
        <p:spPr>
          <a:xfrm>
            <a:off x="457200" y="5715000"/>
            <a:ext cx="4419600" cy="5803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Fig:- Great bath of Mohanjodaro</a:t>
            </a:r>
          </a:p>
        </p:txBody>
      </p:sp>
      <p:sp>
        <p:nvSpPr>
          <p:cNvPr id="13" name="Rectangle 12">
            <a:extLst>
              <a:ext uri="{FF2B5EF4-FFF2-40B4-BE49-F238E27FC236}">
                <a16:creationId xmlns="" xmlns:a16="http://schemas.microsoft.com/office/drawing/2014/main" id="{3F1771BC-3C7F-467F-8B91-780D8A30284C}"/>
              </a:ext>
            </a:extLst>
          </p:cNvPr>
          <p:cNvSpPr/>
          <p:nvPr/>
        </p:nvSpPr>
        <p:spPr>
          <a:xfrm>
            <a:off x="5334000" y="5714999"/>
            <a:ext cx="3505200" cy="5501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Fig:- Pashupati seal </a:t>
            </a:r>
          </a:p>
        </p:txBody>
      </p:sp>
    </p:spTree>
    <p:extLst>
      <p:ext uri="{BB962C8B-B14F-4D97-AF65-F5344CB8AC3E}">
        <p14:creationId xmlns="" xmlns:p14="http://schemas.microsoft.com/office/powerpoint/2010/main" val="11576122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66800"/>
            <a:ext cx="8610600" cy="5198386"/>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Vedic religion was primarily characterized by personification of the forces of nature. It followed naturalistic </a:t>
            </a:r>
            <a:r>
              <a:rPr lang="en-US" sz="2200" dirty="0" smtClean="0">
                <a:latin typeface="Times New Roman" panose="02020603050405020304" pitchFamily="18" charset="0"/>
                <a:cs typeface="Times New Roman" panose="02020603050405020304" pitchFamily="18" charset="0"/>
              </a:rPr>
              <a:t>polytheism (Belief in more then one god).</a:t>
            </a:r>
            <a:endParaRPr lang="en-US" sz="2200" dirty="0">
              <a:latin typeface="Times New Roman" panose="02020603050405020304" pitchFamily="18" charset="0"/>
              <a:cs typeface="Times New Roman" panose="02020603050405020304" pitchFamily="18" charset="0"/>
            </a:endParaRPr>
          </a:p>
          <a:p>
            <a:pPr algn="just">
              <a:lnSpc>
                <a:spcPct val="150000"/>
              </a:lnSpc>
            </a:pPr>
            <a:r>
              <a:rPr lang="en-US" sz="2200" dirty="0">
                <a:latin typeface="Times New Roman" panose="02020603050405020304" pitchFamily="18" charset="0"/>
                <a:cs typeface="Times New Roman" panose="02020603050405020304" pitchFamily="18" charset="0"/>
              </a:rPr>
              <a:t>The Vedic gods were divided into three categories: </a:t>
            </a:r>
          </a:p>
          <a:p>
            <a:pPr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Terrestrial Deities </a:t>
            </a:r>
            <a:r>
              <a:rPr lang="en-US" sz="2200" dirty="0">
                <a:latin typeface="Times New Roman" panose="02020603050405020304" pitchFamily="18" charset="0"/>
                <a:cs typeface="Times New Roman" panose="02020603050405020304" pitchFamily="18" charset="0"/>
              </a:rPr>
              <a:t>: Agni, Soma, Prithvi </a:t>
            </a:r>
          </a:p>
          <a:p>
            <a:pPr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Atmospheric Deities </a:t>
            </a:r>
            <a:r>
              <a:rPr lang="en-US" sz="2200" dirty="0">
                <a:latin typeface="Times New Roman" panose="02020603050405020304" pitchFamily="18" charset="0"/>
                <a:cs typeface="Times New Roman" panose="02020603050405020304" pitchFamily="18" charset="0"/>
              </a:rPr>
              <a:t>: Indra, Rudra, Marut, Parjanya, Vayu</a:t>
            </a:r>
          </a:p>
          <a:p>
            <a:pPr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Celestial  </a:t>
            </a:r>
            <a:r>
              <a:rPr lang="en-US" sz="2200" b="1" dirty="0" smtClean="0">
                <a:latin typeface="Times New Roman" panose="02020603050405020304" pitchFamily="18" charset="0"/>
                <a:cs typeface="Times New Roman" panose="02020603050405020304" pitchFamily="18" charset="0"/>
              </a:rPr>
              <a:t>Deities (Outer space) </a:t>
            </a:r>
            <a:r>
              <a:rPr lang="en-US" sz="2200" dirty="0">
                <a:latin typeface="Times New Roman" panose="02020603050405020304" pitchFamily="18" charset="0"/>
                <a:cs typeface="Times New Roman" panose="02020603050405020304" pitchFamily="18" charset="0"/>
              </a:rPr>
              <a:t>: Surya, Varuna, Usha, Vishnu, Asvins, Mitra, </a:t>
            </a:r>
            <a:r>
              <a:rPr lang="en-US" sz="2200" dirty="0" err="1">
                <a:latin typeface="Times New Roman" panose="02020603050405020304" pitchFamily="18" charset="0"/>
                <a:cs typeface="Times New Roman" panose="02020603050405020304" pitchFamily="18" charset="0"/>
              </a:rPr>
              <a:t>Savitr</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Dyaus, Pushan</a:t>
            </a:r>
          </a:p>
          <a:p>
            <a:pPr algn="just">
              <a:lnSpc>
                <a:spcPct val="150000"/>
              </a:lnSpc>
            </a:pPr>
            <a:r>
              <a:rPr lang="en-US" sz="2200" dirty="0">
                <a:latin typeface="Times New Roman" panose="02020603050405020304" pitchFamily="18" charset="0"/>
                <a:cs typeface="Times New Roman" panose="02020603050405020304" pitchFamily="18" charset="0"/>
              </a:rPr>
              <a:t>During the last phase of  later Vedic age, a new dimension became visible in religious life which has been described in Upanishads. </a:t>
            </a:r>
          </a:p>
          <a:p>
            <a:pPr algn="just">
              <a:lnSpc>
                <a:spcPct val="150000"/>
              </a:lnSpc>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B0E9C21-4082-4E3C-833C-70FCA0D320D8}" type="datetime1">
              <a:rPr lang="en-US" smtClean="0"/>
              <a:pPr/>
              <a:t>4/6/2023</a:t>
            </a:fld>
            <a:endParaRPr lang="en-US"/>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smtClean="0"/>
              <a:t>Mr. Arun Bhati            ESSENCE OF INDIAN TRADITIONAL  (ANC-602)              SEM - 6</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28</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Vedic Religion (CO3)</a:t>
            </a:r>
          </a:p>
        </p:txBody>
      </p:sp>
      <p:pic>
        <p:nvPicPr>
          <p:cNvPr id="9" name="Picture 8">
            <a:extLst>
              <a:ext uri="{FF2B5EF4-FFF2-40B4-BE49-F238E27FC236}">
                <a16:creationId xmlns="" xmlns:a16="http://schemas.microsoft.com/office/drawing/2014/main" id="{66C8E606-11F0-4D97-9990-05358B7A0BA7}"/>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471" y="73817"/>
            <a:ext cx="1347673" cy="916783"/>
          </a:xfrm>
          <a:prstGeom prst="rect">
            <a:avLst/>
          </a:prstGeom>
        </p:spPr>
      </p:pic>
    </p:spTree>
    <p:extLst>
      <p:ext uri="{BB962C8B-B14F-4D97-AF65-F5344CB8AC3E}">
        <p14:creationId xmlns="" xmlns:p14="http://schemas.microsoft.com/office/powerpoint/2010/main" val="40167099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66800"/>
            <a:ext cx="8610600" cy="5198386"/>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It is one of the major religions of the world that originated from the Indian sub-continent and has now spread to large parts of South-east Asia. </a:t>
            </a:r>
          </a:p>
          <a:p>
            <a:pPr algn="just">
              <a:lnSpc>
                <a:spcPct val="150000"/>
              </a:lnSpc>
            </a:pPr>
            <a:r>
              <a:rPr lang="en-US" sz="2200" dirty="0">
                <a:latin typeface="Times New Roman" panose="02020603050405020304" pitchFamily="18" charset="0"/>
                <a:cs typeface="Times New Roman" panose="02020603050405020304" pitchFamily="18" charset="0"/>
              </a:rPr>
              <a:t>The origin of Buddhism is attached to the story of Siddhartha who came to be known as Buddha. </a:t>
            </a:r>
          </a:p>
          <a:p>
            <a:pPr algn="just">
              <a:lnSpc>
                <a:spcPct val="150000"/>
              </a:lnSpc>
            </a:pPr>
            <a:r>
              <a:rPr lang="en-US" sz="2200" dirty="0">
                <a:latin typeface="Times New Roman" panose="02020603050405020304" pitchFamily="18" charset="0"/>
                <a:cs typeface="Times New Roman" panose="02020603050405020304" pitchFamily="18" charset="0"/>
              </a:rPr>
              <a:t>The traditions, beliefs and practices in Buddhism are attributed to Buddha. </a:t>
            </a:r>
          </a:p>
          <a:p>
            <a:pPr algn="just">
              <a:lnSpc>
                <a:spcPct val="150000"/>
              </a:lnSpc>
            </a:pPr>
            <a:r>
              <a:rPr lang="en-US" sz="2200" dirty="0">
                <a:latin typeface="Times New Roman" panose="02020603050405020304" pitchFamily="18" charset="0"/>
                <a:cs typeface="Times New Roman" panose="02020603050405020304" pitchFamily="18" charset="0"/>
              </a:rPr>
              <a:t>It is the world’s fourth largest religion after Christianity, Islam and Hinduism.</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60C09B5C-647B-4E7C-AA4C-A136F2FF0DCF}" type="datetime1">
              <a:rPr lang="en-US" smtClean="0"/>
              <a:pPr/>
              <a:t>4/6/2023</a:t>
            </a:fld>
            <a:endParaRPr lang="en-US"/>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smtClean="0"/>
              <a:t>Mr. Arun Bhati            ESSENCE OF INDIAN TRADITIONAL  (ANC-602)              SEM - 6</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29</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Buddhism (CO3)</a:t>
            </a:r>
          </a:p>
        </p:txBody>
      </p:sp>
      <p:pic>
        <p:nvPicPr>
          <p:cNvPr id="9" name="Picture 8">
            <a:extLst>
              <a:ext uri="{FF2B5EF4-FFF2-40B4-BE49-F238E27FC236}">
                <a16:creationId xmlns="" xmlns:a16="http://schemas.microsoft.com/office/drawing/2014/main" id="{66C8E606-11F0-4D97-9990-05358B7A0BA7}"/>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471" y="73817"/>
            <a:ext cx="1347673" cy="916783"/>
          </a:xfrm>
          <a:prstGeom prst="rect">
            <a:avLst/>
          </a:prstGeom>
        </p:spPr>
      </p:pic>
    </p:spTree>
    <p:extLst>
      <p:ext uri="{BB962C8B-B14F-4D97-AF65-F5344CB8AC3E}">
        <p14:creationId xmlns="" xmlns:p14="http://schemas.microsoft.com/office/powerpoint/2010/main" val="22846675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nvGraphicFramePr>
        <p:xfrm>
          <a:off x="1066800" y="5410200"/>
          <a:ext cx="6096000" cy="370840"/>
        </p:xfrm>
        <a:graphic>
          <a:graphicData uri="http://schemas.openxmlformats.org/drawingml/2006/table">
            <a:tbl>
              <a:tblPr firstRow="1" bandRow="1">
                <a:tableStyleId>{5C22544A-7EE6-4342-B048-85BDC9FD1C3A}</a:tableStyleId>
              </a:tblPr>
              <a:tblGrid>
                <a:gridCol w="6096000">
                  <a:extLst>
                    <a:ext uri="{9D8B030D-6E8A-4147-A177-3AD203B41FA5}">
                      <a16:colId xmlns="" xmlns:a16="http://schemas.microsoft.com/office/drawing/2014/main" val="1953028891"/>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 xmlns:a16="http://schemas.microsoft.com/office/drawing/2014/main" val="3437153125"/>
                  </a:ext>
                </a:extLst>
              </a:tr>
            </a:tbl>
          </a:graphicData>
        </a:graphic>
      </p:graphicFrame>
      <p:sp>
        <p:nvSpPr>
          <p:cNvPr id="2" name="Title 1">
            <a:extLst>
              <a:ext uri="{FF2B5EF4-FFF2-40B4-BE49-F238E27FC236}">
                <a16:creationId xmlns="" xmlns:a16="http://schemas.microsoft.com/office/drawing/2014/main" id="{EECBF694-36FD-44BD-9B17-2A5B665D1932}"/>
              </a:ext>
            </a:extLst>
          </p:cNvPr>
          <p:cNvSpPr>
            <a:spLocks noGrp="1"/>
          </p:cNvSpPr>
          <p:nvPr>
            <p:ph type="ctrTitle"/>
          </p:nvPr>
        </p:nvSpPr>
        <p:spPr>
          <a:xfrm>
            <a:off x="0" y="0"/>
            <a:ext cx="9144000" cy="914400"/>
          </a:xfrm>
        </p:spPr>
        <p:style>
          <a:lnRef idx="1">
            <a:schemeClr val="accent1"/>
          </a:lnRef>
          <a:fillRef idx="2">
            <a:schemeClr val="accent1"/>
          </a:fillRef>
          <a:effectRef idx="1">
            <a:schemeClr val="accent1"/>
          </a:effectRef>
          <a:fontRef idx="minor">
            <a:schemeClr val="dk1"/>
          </a:fontRef>
        </p:style>
        <p:txBody>
          <a:bodyPr>
            <a:normAutofit fontScale="90000"/>
          </a:bodyPr>
          <a:lstStyle/>
          <a:p>
            <a:pPr>
              <a:defRPr/>
            </a:pPr>
            <a:r>
              <a:rPr lang="en-US" sz="2400" dirty="0">
                <a:latin typeface="Times New Roman" pitchFamily="18" charset="0"/>
                <a:cs typeface="Times New Roman" pitchFamily="18" charset="0"/>
              </a:rPr>
              <a:t>             </a:t>
            </a:r>
            <a:r>
              <a:rPr lang="en-US" sz="3200" b="1" dirty="0">
                <a:latin typeface="Times New Roman" pitchFamily="18" charset="0"/>
                <a:cs typeface="Times New Roman" pitchFamily="18" charset="0"/>
              </a:rPr>
              <a:t>Evaluation Scheme </a:t>
            </a:r>
            <a:r>
              <a:rPr lang="en-US" sz="3200" b="1" dirty="0" smtClean="0">
                <a:latin typeface="Times New Roman" pitchFamily="18" charset="0"/>
                <a:cs typeface="Times New Roman" pitchFamily="18" charset="0"/>
              </a:rPr>
              <a:t>(</a:t>
            </a:r>
            <a:r>
              <a:rPr lang="en-US" sz="3200" b="1" dirty="0" err="1" smtClean="0">
                <a:latin typeface="Times New Roman" pitchFamily="18" charset="0"/>
                <a:cs typeface="Times New Roman" pitchFamily="18" charset="0"/>
              </a:rPr>
              <a:t>B.Tech</a:t>
            </a:r>
            <a:r>
              <a:rPr lang="en-US" sz="3200" b="1" dirty="0" smtClean="0">
                <a:latin typeface="Times New Roman" pitchFamily="18" charset="0"/>
                <a:cs typeface="Times New Roman" pitchFamily="18" charset="0"/>
              </a:rPr>
              <a:t> - 6th </a:t>
            </a:r>
            <a:r>
              <a:rPr lang="en-US" sz="3200" b="1" dirty="0" err="1" smtClean="0">
                <a:latin typeface="Times New Roman" pitchFamily="18" charset="0"/>
                <a:cs typeface="Times New Roman" pitchFamily="18" charset="0"/>
              </a:rPr>
              <a:t>Sem</a:t>
            </a:r>
            <a:r>
              <a:rPr lang="en-US" sz="3200" b="1" dirty="0" smtClean="0">
                <a:latin typeface="Times New Roman" pitchFamily="18" charset="0"/>
                <a:cs typeface="Times New Roman" pitchFamily="18" charset="0"/>
              </a:rPr>
              <a:t> Non Credit)</a:t>
            </a:r>
            <a:endParaRPr lang="en-US" sz="3200" b="1" dirty="0">
              <a:latin typeface="Times New Roman" pitchFamily="18" charset="0"/>
              <a:cs typeface="Times New Roman" pitchFamily="18" charset="0"/>
            </a:endParaRPr>
          </a:p>
        </p:txBody>
      </p:sp>
      <p:pic>
        <p:nvPicPr>
          <p:cNvPr id="14339" name="Picture 3">
            <a:extLst>
              <a:ext uri="{FF2B5EF4-FFF2-40B4-BE49-F238E27FC236}">
                <a16:creationId xmlns="" xmlns:a16="http://schemas.microsoft.com/office/drawing/2014/main" id="{E397B499-703E-4533-9896-527290168901}"/>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0" y="0"/>
            <a:ext cx="1143000" cy="914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Footer Placeholder 2">
            <a:extLst>
              <a:ext uri="{FF2B5EF4-FFF2-40B4-BE49-F238E27FC236}">
                <a16:creationId xmlns="" xmlns:a16="http://schemas.microsoft.com/office/drawing/2014/main" id="{D36371D4-B2BA-4F69-98E0-CAF862844B20}"/>
              </a:ext>
            </a:extLst>
          </p:cNvPr>
          <p:cNvSpPr>
            <a:spLocks noGrp="1"/>
          </p:cNvSpPr>
          <p:nvPr>
            <p:ph type="ftr" sz="quarter" idx="11"/>
          </p:nvPr>
        </p:nvSpPr>
        <p:spPr>
          <a:xfrm>
            <a:off x="1752600" y="6356350"/>
            <a:ext cx="6172200" cy="365125"/>
          </a:xfrm>
        </p:spPr>
        <p:txBody>
          <a:bodyPr/>
          <a:lstStyle/>
          <a:p>
            <a:pPr lvl="0">
              <a:spcBef>
                <a:spcPct val="20000"/>
              </a:spcBef>
              <a:defRPr/>
            </a:pPr>
            <a:r>
              <a:rPr lang="en-US" smtClean="0"/>
              <a:t>Mr. Arun Bhati            ESSENCE OF INDIAN TRADITIONAL  (ANC-602)              SEM - 6</a:t>
            </a:r>
            <a:endParaRPr lang="en-US" dirty="0"/>
          </a:p>
        </p:txBody>
      </p:sp>
      <p:sp>
        <p:nvSpPr>
          <p:cNvPr id="14342" name="Slide Number Placeholder 3">
            <a:extLst>
              <a:ext uri="{FF2B5EF4-FFF2-40B4-BE49-F238E27FC236}">
                <a16:creationId xmlns="" xmlns:a16="http://schemas.microsoft.com/office/drawing/2014/main" id="{1D1F1DEE-35F4-4D1D-8C94-7E4F89ADD9F4}"/>
              </a:ext>
            </a:extLst>
          </p:cNvPr>
          <p:cNvSpPr>
            <a:spLocks noGrp="1" noChangeArrowheads="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BEDB773D-15DE-405E-873B-35ECD3AC9B96}"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
        <p:nvSpPr>
          <p:cNvPr id="5" name="Date Placeholder 4">
            <a:extLst>
              <a:ext uri="{FF2B5EF4-FFF2-40B4-BE49-F238E27FC236}">
                <a16:creationId xmlns="" xmlns:a16="http://schemas.microsoft.com/office/drawing/2014/main" id="{C30CA4A5-3A06-4327-84D8-D5CB6B888EAB}"/>
              </a:ext>
            </a:extLst>
          </p:cNvPr>
          <p:cNvSpPr>
            <a:spLocks noGrp="1"/>
          </p:cNvSpPr>
          <p:nvPr>
            <p:ph type="dt"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A1C99A3-3EB1-456D-A3B7-3DFACC900652}"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4/6/2023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4" name="Picture 3"/>
          <p:cNvPicPr>
            <a:picLocks noChangeAspect="1"/>
          </p:cNvPicPr>
          <p:nvPr/>
        </p:nvPicPr>
        <p:blipFill rotWithShape="1">
          <a:blip r:embed="rId4"/>
          <a:srcRect l="8419" t="14584" r="23646" b="7292"/>
          <a:stretch/>
        </p:blipFill>
        <p:spPr>
          <a:xfrm>
            <a:off x="1" y="1006475"/>
            <a:ext cx="9144000" cy="5715000"/>
          </a:xfrm>
          <a:prstGeom prst="rect">
            <a:avLst/>
          </a:prstGeom>
        </p:spPr>
      </p:pic>
      <p:graphicFrame>
        <p:nvGraphicFramePr>
          <p:cNvPr id="9" name="Table 8"/>
          <p:cNvGraphicFramePr>
            <a:graphicFrameLocks noGrp="1"/>
          </p:cNvGraphicFramePr>
          <p:nvPr/>
        </p:nvGraphicFramePr>
        <p:xfrm>
          <a:off x="1" y="5638800"/>
          <a:ext cx="8991600" cy="625475"/>
        </p:xfrm>
        <a:graphic>
          <a:graphicData uri="http://schemas.openxmlformats.org/drawingml/2006/table">
            <a:tbl>
              <a:tblPr/>
              <a:tblGrid>
                <a:gridCol w="8991600">
                  <a:extLst>
                    <a:ext uri="{9D8B030D-6E8A-4147-A177-3AD203B41FA5}">
                      <a16:colId xmlns="" xmlns:a16="http://schemas.microsoft.com/office/drawing/2014/main" val="1257660382"/>
                    </a:ext>
                  </a:extLst>
                </a:gridCol>
              </a:tblGrid>
              <a:tr h="625475">
                <a:tc>
                  <a:txBody>
                    <a:bodyPr/>
                    <a:lstStyle/>
                    <a:p>
                      <a:endParaRPr lang="en-US" dirty="0"/>
                    </a:p>
                  </a:txBody>
                  <a:tcPr>
                    <a:lnL w="12700" cmpd="sng">
                      <a:solidFill>
                        <a:srgbClr val="FF0000"/>
                      </a:solidFill>
                      <a:prstDash val="solid"/>
                    </a:lnL>
                    <a:lnR w="12700" cmpd="sng">
                      <a:solidFill>
                        <a:srgbClr val="FF0000"/>
                      </a:solidFill>
                      <a:prstDash val="solid"/>
                    </a:lnR>
                    <a:lnT w="12700" cmpd="sng">
                      <a:solidFill>
                        <a:srgbClr val="FF0000"/>
                      </a:solidFill>
                      <a:prstDash val="solid"/>
                    </a:lnT>
                    <a:lnB w="12700" cmpd="sng">
                      <a:solidFill>
                        <a:srgbClr val="FF0000"/>
                      </a:solidFill>
                      <a:prstDash val="solid"/>
                    </a:lnB>
                  </a:tcPr>
                </a:tc>
                <a:extLst>
                  <a:ext uri="{0D108BD9-81ED-4DB2-BD59-A6C34878D82A}">
                    <a16:rowId xmlns="" xmlns:a16="http://schemas.microsoft.com/office/drawing/2014/main" val="3486551216"/>
                  </a:ext>
                </a:extLst>
              </a:tr>
            </a:tbl>
          </a:graphicData>
        </a:graphic>
      </p:graphicFrame>
    </p:spTree>
    <p:extLst>
      <p:ext uri="{BB962C8B-B14F-4D97-AF65-F5344CB8AC3E}">
        <p14:creationId xmlns="" xmlns:p14="http://schemas.microsoft.com/office/powerpoint/2010/main" val="37110128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66800"/>
            <a:ext cx="8610600" cy="5198386"/>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At the age of 35 on the same day of his birth, he attained enlightenment (Nirvana) under that pipal tree and became Buddha, the Enlightened One.</a:t>
            </a:r>
          </a:p>
          <a:p>
            <a:pPr algn="just">
              <a:lnSpc>
                <a:spcPct val="150000"/>
              </a:lnSpc>
            </a:pPr>
            <a:r>
              <a:rPr lang="en-US" sz="2200" dirty="0">
                <a:latin typeface="Times New Roman" panose="02020603050405020304" pitchFamily="18" charset="0"/>
                <a:cs typeface="Times New Roman" panose="02020603050405020304" pitchFamily="18" charset="0"/>
              </a:rPr>
              <a:t>After attaining Nirvana in Bodh Gaya, he gave his first sermon to his five companions at the Deer Park in Sarnath near Varanasi. </a:t>
            </a:r>
          </a:p>
          <a:p>
            <a:pPr algn="just">
              <a:lnSpc>
                <a:spcPct val="150000"/>
              </a:lnSpc>
            </a:pPr>
            <a:r>
              <a:rPr lang="en-US" sz="2200" dirty="0">
                <a:latin typeface="Times New Roman" panose="02020603050405020304" pitchFamily="18" charset="0"/>
                <a:cs typeface="Times New Roman" panose="02020603050405020304" pitchFamily="18" charset="0"/>
              </a:rPr>
              <a:t>This event was called Dharma-chakra-</a:t>
            </a:r>
            <a:r>
              <a:rPr lang="en-US" sz="2200" dirty="0" err="1">
                <a:latin typeface="Times New Roman" panose="02020603050405020304" pitchFamily="18" charset="0"/>
                <a:cs typeface="Times New Roman" panose="02020603050405020304" pitchFamily="18" charset="0"/>
              </a:rPr>
              <a:t>pravartana</a:t>
            </a:r>
            <a:r>
              <a:rPr lang="en-US" sz="2200" dirty="0">
                <a:latin typeface="Times New Roman" panose="02020603050405020304" pitchFamily="18" charset="0"/>
                <a:cs typeface="Times New Roman" panose="02020603050405020304" pitchFamily="18" charset="0"/>
              </a:rPr>
              <a:t> (Turning the Wheel of Law).</a:t>
            </a:r>
          </a:p>
          <a:p>
            <a:pPr algn="just">
              <a:lnSpc>
                <a:spcPct val="150000"/>
              </a:lnSpc>
            </a:pPr>
            <a:r>
              <a:rPr lang="en-US" sz="2200" dirty="0">
                <a:latin typeface="Times New Roman" panose="02020603050405020304" pitchFamily="18" charset="0"/>
                <a:cs typeface="Times New Roman" panose="02020603050405020304" pitchFamily="18" charset="0"/>
              </a:rPr>
              <a:t>First five disciples/companions of Buddha (at Sarnath)</a:t>
            </a:r>
          </a:p>
          <a:p>
            <a:pPr marL="0" indent="0" algn="just">
              <a:lnSpc>
                <a:spcPct val="150000"/>
              </a:lnSpc>
              <a:buNone/>
            </a:pPr>
            <a:r>
              <a:rPr lang="en-US" sz="2200" dirty="0">
                <a:latin typeface="Times New Roman" panose="02020603050405020304" pitchFamily="18" charset="0"/>
                <a:cs typeface="Times New Roman" panose="02020603050405020304" pitchFamily="18" charset="0"/>
              </a:rPr>
              <a:t>    1. Kaudinya 2. Bhadrika 3. Vashpa 4. Mahanaman 5. Ashvajit</a:t>
            </a:r>
          </a:p>
          <a:p>
            <a:pPr algn="just">
              <a:lnSpc>
                <a:spcPct val="150000"/>
              </a:lnSpc>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545FA6F6-6375-4412-B857-A4807BD7AD0E}" type="datetime1">
              <a:rPr lang="en-US" smtClean="0"/>
              <a:pPr/>
              <a:t>4/6/2023</a:t>
            </a:fld>
            <a:endParaRPr lang="en-US"/>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smtClean="0"/>
              <a:t>Mr. Arun Bhati            ESSENCE OF INDIAN TRADITIONAL  (ANC-602)              SEM - 6</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30</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Buddhism</a:t>
            </a:r>
          </a:p>
        </p:txBody>
      </p:sp>
      <p:pic>
        <p:nvPicPr>
          <p:cNvPr id="9" name="Picture 8">
            <a:extLst>
              <a:ext uri="{FF2B5EF4-FFF2-40B4-BE49-F238E27FC236}">
                <a16:creationId xmlns="" xmlns:a16="http://schemas.microsoft.com/office/drawing/2014/main" id="{66C8E606-11F0-4D97-9990-05358B7A0BA7}"/>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471" y="73817"/>
            <a:ext cx="1347673" cy="916783"/>
          </a:xfrm>
          <a:prstGeom prst="rect">
            <a:avLst/>
          </a:prstGeom>
        </p:spPr>
      </p:pic>
    </p:spTree>
    <p:extLst>
      <p:ext uri="{BB962C8B-B14F-4D97-AF65-F5344CB8AC3E}">
        <p14:creationId xmlns="" xmlns:p14="http://schemas.microsoft.com/office/powerpoint/2010/main" val="10788718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66800"/>
            <a:ext cx="8610600" cy="5198386"/>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The three Jewels (triratna) embraced under Buddhism are :</a:t>
            </a:r>
          </a:p>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Buddha </a:t>
            </a:r>
            <a:r>
              <a:rPr lang="en-US" sz="2200" dirty="0">
                <a:latin typeface="Times New Roman" panose="02020603050405020304" pitchFamily="18" charset="0"/>
                <a:cs typeface="Times New Roman" panose="02020603050405020304" pitchFamily="18" charset="0"/>
              </a:rPr>
              <a:t>:- The Enlightened One </a:t>
            </a:r>
          </a:p>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Dhamma</a:t>
            </a:r>
            <a:r>
              <a:rPr lang="en-US" sz="2200" dirty="0">
                <a:latin typeface="Times New Roman" panose="02020603050405020304" pitchFamily="18" charset="0"/>
                <a:cs typeface="Times New Roman" panose="02020603050405020304" pitchFamily="18" charset="0"/>
              </a:rPr>
              <a:t> :- Teachings of Buddha (doctrine)</a:t>
            </a:r>
          </a:p>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Sangha</a:t>
            </a:r>
            <a:r>
              <a:rPr lang="en-US" sz="2200" dirty="0">
                <a:latin typeface="Times New Roman" panose="02020603050405020304" pitchFamily="18" charset="0"/>
                <a:cs typeface="Times New Roman" panose="02020603050405020304" pitchFamily="18" charset="0"/>
              </a:rPr>
              <a:t> :- The Monastic Order </a:t>
            </a:r>
          </a:p>
          <a:p>
            <a:pPr algn="just">
              <a:lnSpc>
                <a:spcPct val="150000"/>
              </a:lnSpc>
            </a:pPr>
            <a:r>
              <a:rPr lang="en-US" sz="2200" dirty="0">
                <a:latin typeface="Times New Roman" panose="02020603050405020304" pitchFamily="18" charset="0"/>
                <a:cs typeface="Times New Roman" panose="02020603050405020304" pitchFamily="18" charset="0"/>
              </a:rPr>
              <a:t>Out of the three jewels or triratnas, the concept of Sangha (the Order) was initiated by Buddha at the time of giving first sermon at Sarnath.</a:t>
            </a:r>
          </a:p>
          <a:p>
            <a:pPr algn="just">
              <a:lnSpc>
                <a:spcPct val="150000"/>
              </a:lnSpc>
            </a:pPr>
            <a:r>
              <a:rPr lang="en-US" sz="2200" dirty="0">
                <a:latin typeface="Times New Roman" panose="02020603050405020304" pitchFamily="18" charset="0"/>
                <a:cs typeface="Times New Roman" panose="02020603050405020304" pitchFamily="18" charset="0"/>
              </a:rPr>
              <a:t>These five companions along with Buddha became a Sangha (a group).</a:t>
            </a:r>
          </a:p>
          <a:p>
            <a:pPr algn="just">
              <a:lnSpc>
                <a:spcPct val="150000"/>
              </a:lnSpc>
            </a:pPr>
            <a:r>
              <a:rPr lang="en-US" sz="2200" dirty="0">
                <a:latin typeface="Times New Roman" panose="02020603050405020304" pitchFamily="18" charset="0"/>
                <a:cs typeface="Times New Roman" panose="02020603050405020304" pitchFamily="18" charset="0"/>
              </a:rPr>
              <a:t>Buddha attained Mahaparinirvana at Kushinagar (Malla Mahajanapada) in Uttar Pradesh at the age of 80 in probably 483 BC.</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04FA6263-B64B-4568-9E18-DCC1D3C5E612}" type="datetime1">
              <a:rPr lang="en-US" smtClean="0"/>
              <a:pPr/>
              <a:t>4/6/2023</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smtClean="0"/>
              <a:t>Mr. Arun Bhati            ESSENCE OF INDIAN TRADITIONAL  (ANC-602)              SEM - 6</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31</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Buddhism</a:t>
            </a:r>
          </a:p>
        </p:txBody>
      </p:sp>
      <p:pic>
        <p:nvPicPr>
          <p:cNvPr id="9" name="Picture 8">
            <a:extLst>
              <a:ext uri="{FF2B5EF4-FFF2-40B4-BE49-F238E27FC236}">
                <a16:creationId xmlns="" xmlns:a16="http://schemas.microsoft.com/office/drawing/2014/main" id="{66C8E606-11F0-4D97-9990-05358B7A0BA7}"/>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471" y="73817"/>
            <a:ext cx="1347673" cy="916783"/>
          </a:xfrm>
          <a:prstGeom prst="rect">
            <a:avLst/>
          </a:prstGeom>
        </p:spPr>
      </p:pic>
    </p:spTree>
    <p:extLst>
      <p:ext uri="{BB962C8B-B14F-4D97-AF65-F5344CB8AC3E}">
        <p14:creationId xmlns="" xmlns:p14="http://schemas.microsoft.com/office/powerpoint/2010/main" val="208512950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66800"/>
            <a:ext cx="8610600" cy="5198386"/>
          </a:xfrm>
        </p:spPr>
        <p:txBody>
          <a:bodyPr>
            <a:noAutofit/>
          </a:bodyPr>
          <a:lstStyle/>
          <a:p>
            <a:pPr algn="just">
              <a:lnSpc>
                <a:spcPct val="150000"/>
              </a:lnSpc>
            </a:pPr>
            <a:r>
              <a:rPr lang="en-US" sz="2200" b="1" dirty="0">
                <a:latin typeface="Times New Roman" panose="02020603050405020304" pitchFamily="18" charset="0"/>
                <a:cs typeface="Times New Roman" panose="02020603050405020304" pitchFamily="18" charset="0"/>
              </a:rPr>
              <a:t>Four Noble truths. They are:</a:t>
            </a:r>
          </a:p>
          <a:p>
            <a:pPr marL="0" indent="0" algn="just">
              <a:lnSpc>
                <a:spcPct val="150000"/>
              </a:lnSpc>
              <a:buNone/>
            </a:pPr>
            <a:r>
              <a:rPr lang="en-US" sz="2200" dirty="0">
                <a:latin typeface="Times New Roman" panose="02020603050405020304" pitchFamily="18" charset="0"/>
                <a:cs typeface="Times New Roman" panose="02020603050405020304" pitchFamily="18" charset="0"/>
              </a:rPr>
              <a:t>     1. The truth of suffering (Dukkha)</a:t>
            </a:r>
          </a:p>
          <a:p>
            <a:pPr marL="0" indent="0" algn="just">
              <a:lnSpc>
                <a:spcPct val="150000"/>
              </a:lnSpc>
              <a:buNone/>
            </a:pPr>
            <a:r>
              <a:rPr lang="en-US" sz="2200" dirty="0">
                <a:latin typeface="Times New Roman" panose="02020603050405020304" pitchFamily="18" charset="0"/>
                <a:cs typeface="Times New Roman" panose="02020603050405020304" pitchFamily="18" charset="0"/>
              </a:rPr>
              <a:t>     2. The truth of the origin of suffering (Samudaya)</a:t>
            </a:r>
          </a:p>
          <a:p>
            <a:pPr marL="0" indent="0" algn="just">
              <a:lnSpc>
                <a:spcPct val="150000"/>
              </a:lnSpc>
              <a:buNone/>
            </a:pPr>
            <a:r>
              <a:rPr lang="en-US" sz="2200" dirty="0">
                <a:latin typeface="Times New Roman" panose="02020603050405020304" pitchFamily="18" charset="0"/>
                <a:cs typeface="Times New Roman" panose="02020603050405020304" pitchFamily="18" charset="0"/>
              </a:rPr>
              <a:t>     3. The truth of the cessation of suffering (Nirodha)</a:t>
            </a:r>
          </a:p>
          <a:p>
            <a:pPr marL="0" indent="0" algn="just">
              <a:lnSpc>
                <a:spcPct val="150000"/>
              </a:lnSpc>
              <a:buNone/>
            </a:pPr>
            <a:r>
              <a:rPr lang="en-US" sz="2200" dirty="0">
                <a:latin typeface="Times New Roman" panose="02020603050405020304" pitchFamily="18" charset="0"/>
                <a:cs typeface="Times New Roman" panose="02020603050405020304" pitchFamily="18" charset="0"/>
              </a:rPr>
              <a:t>     4. The truth of the path to the cessation of suffering (Marga) </a:t>
            </a:r>
          </a:p>
          <a:p>
            <a:pPr algn="just">
              <a:lnSpc>
                <a:spcPct val="150000"/>
              </a:lnSpc>
            </a:pPr>
            <a:r>
              <a:rPr lang="en-US" sz="2200" b="1" dirty="0">
                <a:latin typeface="Times New Roman" panose="02020603050405020304" pitchFamily="18" charset="0"/>
                <a:cs typeface="Times New Roman" panose="02020603050405020304" pitchFamily="18" charset="0"/>
              </a:rPr>
              <a:t>Noble Eightfold Path’</a:t>
            </a:r>
            <a:r>
              <a:rPr lang="en-US" sz="2200" dirty="0">
                <a:latin typeface="Times New Roman" panose="02020603050405020304" pitchFamily="18" charset="0"/>
                <a:cs typeface="Times New Roman" panose="02020603050405020304" pitchFamily="18" charset="0"/>
              </a:rPr>
              <a:t>. They include:</a:t>
            </a:r>
          </a:p>
          <a:p>
            <a:pPr marL="0" indent="0" algn="just">
              <a:lnSpc>
                <a:spcPct val="150000"/>
              </a:lnSpc>
              <a:buNone/>
            </a:pPr>
            <a:r>
              <a:rPr lang="en-US" sz="2200" dirty="0">
                <a:latin typeface="Times New Roman" panose="02020603050405020304" pitchFamily="18" charset="0"/>
                <a:cs typeface="Times New Roman" panose="02020603050405020304" pitchFamily="18" charset="0"/>
              </a:rPr>
              <a:t>    1. Kind, truthful and Right speech</a:t>
            </a:r>
          </a:p>
          <a:p>
            <a:pPr marL="0" indent="0" algn="just">
              <a:lnSpc>
                <a:spcPct val="150000"/>
              </a:lnSpc>
              <a:buNone/>
            </a:pPr>
            <a:r>
              <a:rPr lang="en-US" sz="2200" dirty="0">
                <a:latin typeface="Times New Roman" panose="02020603050405020304" pitchFamily="18" charset="0"/>
                <a:cs typeface="Times New Roman" panose="02020603050405020304" pitchFamily="18" charset="0"/>
              </a:rPr>
              <a:t>    2. Honest, peaceful and Right action</a:t>
            </a:r>
          </a:p>
          <a:p>
            <a:pPr marL="0" indent="0" algn="just">
              <a:lnSpc>
                <a:spcPct val="150000"/>
              </a:lnSpc>
              <a:buNone/>
            </a:pPr>
            <a:r>
              <a:rPr lang="en-US" sz="2200" dirty="0">
                <a:latin typeface="Times New Roman" panose="02020603050405020304" pitchFamily="18" charset="0"/>
                <a:cs typeface="Times New Roman" panose="02020603050405020304" pitchFamily="18" charset="0"/>
              </a:rPr>
              <a:t>    3. To find the right livelihood which does not harm any being</a:t>
            </a:r>
          </a:p>
          <a:p>
            <a:pPr algn="just">
              <a:lnSpc>
                <a:spcPct val="150000"/>
              </a:lnSpc>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CA9C04D3-0783-440B-9147-EBA7EE7AEA0F}" type="datetime1">
              <a:rPr lang="en-US" smtClean="0"/>
              <a:pPr/>
              <a:t>4/6/2023</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smtClean="0"/>
              <a:t>Mr. Arun Bhati            ESSENCE OF INDIAN TRADITIONAL  (ANC-602)              SEM - 6</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32</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Buddhism</a:t>
            </a:r>
          </a:p>
        </p:txBody>
      </p:sp>
      <p:pic>
        <p:nvPicPr>
          <p:cNvPr id="9" name="Picture 8">
            <a:extLst>
              <a:ext uri="{FF2B5EF4-FFF2-40B4-BE49-F238E27FC236}">
                <a16:creationId xmlns="" xmlns:a16="http://schemas.microsoft.com/office/drawing/2014/main" id="{66C8E606-11F0-4D97-9990-05358B7A0BA7}"/>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471" y="73817"/>
            <a:ext cx="1347673" cy="916783"/>
          </a:xfrm>
          <a:prstGeom prst="rect">
            <a:avLst/>
          </a:prstGeom>
        </p:spPr>
      </p:pic>
    </p:spTree>
    <p:extLst>
      <p:ext uri="{BB962C8B-B14F-4D97-AF65-F5344CB8AC3E}">
        <p14:creationId xmlns="" xmlns:p14="http://schemas.microsoft.com/office/powerpoint/2010/main" val="178435568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66800"/>
            <a:ext cx="8610600" cy="5289549"/>
          </a:xfrm>
        </p:spPr>
        <p:txBody>
          <a:bodyPr>
            <a:noAutofit/>
          </a:bodyPr>
          <a:lstStyle/>
          <a:p>
            <a:pPr marL="0" indent="0" algn="just">
              <a:lnSpc>
                <a:spcPct val="150000"/>
              </a:lnSpc>
              <a:buNone/>
            </a:pPr>
            <a:r>
              <a:rPr lang="en-US" sz="2200" dirty="0">
                <a:latin typeface="Times New Roman" panose="02020603050405020304" pitchFamily="18" charset="0"/>
                <a:cs typeface="Times New Roman" panose="02020603050405020304" pitchFamily="18" charset="0"/>
              </a:rPr>
              <a:t>  4. Right effort and cultivating self-control</a:t>
            </a:r>
          </a:p>
          <a:p>
            <a:pPr marL="0" indent="0" algn="just">
              <a:lnSpc>
                <a:spcPct val="150000"/>
              </a:lnSpc>
              <a:buNone/>
            </a:pPr>
            <a:r>
              <a:rPr lang="en-US" sz="2200" dirty="0">
                <a:latin typeface="Times New Roman" panose="02020603050405020304" pitchFamily="18" charset="0"/>
                <a:cs typeface="Times New Roman" panose="02020603050405020304" pitchFamily="18" charset="0"/>
              </a:rPr>
              <a:t>  5. Right mindfulness</a:t>
            </a:r>
          </a:p>
          <a:p>
            <a:pPr marL="0" indent="0" algn="just">
              <a:lnSpc>
                <a:spcPct val="150000"/>
              </a:lnSpc>
              <a:buNone/>
            </a:pPr>
            <a:r>
              <a:rPr lang="en-US" sz="2200" dirty="0">
                <a:latin typeface="Times New Roman" panose="02020603050405020304" pitchFamily="18" charset="0"/>
                <a:cs typeface="Times New Roman" panose="02020603050405020304" pitchFamily="18" charset="0"/>
              </a:rPr>
              <a:t>  6. Right meditation and concentrating on the meaning of life</a:t>
            </a:r>
          </a:p>
          <a:p>
            <a:pPr marL="0" indent="0" algn="just">
              <a:lnSpc>
                <a:spcPct val="150000"/>
              </a:lnSpc>
              <a:buNone/>
            </a:pPr>
            <a:r>
              <a:rPr lang="en-US" sz="2200" dirty="0">
                <a:latin typeface="Times New Roman" panose="02020603050405020304" pitchFamily="18" charset="0"/>
                <a:cs typeface="Times New Roman" panose="02020603050405020304" pitchFamily="18" charset="0"/>
              </a:rPr>
              <a:t>  7. The worth of the sincere and intelligent man is through right thoughts</a:t>
            </a:r>
          </a:p>
          <a:p>
            <a:pPr marL="0" indent="0" algn="just">
              <a:lnSpc>
                <a:spcPct val="150000"/>
              </a:lnSpc>
              <a:buNone/>
            </a:pPr>
            <a:r>
              <a:rPr lang="en-US" sz="2200" dirty="0">
                <a:latin typeface="Times New Roman" panose="02020603050405020304" pitchFamily="18" charset="0"/>
                <a:cs typeface="Times New Roman" panose="02020603050405020304" pitchFamily="18" charset="0"/>
              </a:rPr>
              <a:t>   8. Avoid superstition and cultivate right understanding</a:t>
            </a:r>
          </a:p>
          <a:p>
            <a:pPr algn="just">
              <a:lnSpc>
                <a:spcPct val="150000"/>
              </a:lnSpc>
            </a:pPr>
            <a:r>
              <a:rPr lang="en-US" sz="2200" dirty="0">
                <a:latin typeface="Times New Roman" panose="02020603050405020304" pitchFamily="18" charset="0"/>
                <a:cs typeface="Times New Roman" panose="02020603050405020304" pitchFamily="18" charset="0"/>
              </a:rPr>
              <a:t>After the death of buddha, a need to compile his teachings, and hence four Buddhist Councils were held in a span of next 500 years to collate this material into Pitakas. The result was writing of three major pitakas- </a:t>
            </a:r>
            <a:r>
              <a:rPr lang="en-US" sz="2200" b="1" i="1" dirty="0">
                <a:latin typeface="Times New Roman" panose="02020603050405020304" pitchFamily="18" charset="0"/>
                <a:cs typeface="Times New Roman" panose="02020603050405020304" pitchFamily="18" charset="0"/>
              </a:rPr>
              <a:t>Vinaya</a:t>
            </a:r>
            <a:r>
              <a:rPr lang="en-US" sz="2200" dirty="0">
                <a:latin typeface="Times New Roman" panose="02020603050405020304" pitchFamily="18" charset="0"/>
                <a:cs typeface="Times New Roman" panose="02020603050405020304" pitchFamily="18" charset="0"/>
              </a:rPr>
              <a:t>, </a:t>
            </a:r>
            <a:r>
              <a:rPr lang="en-US" sz="2200" b="1" i="1" dirty="0">
                <a:latin typeface="Times New Roman" panose="02020603050405020304" pitchFamily="18" charset="0"/>
                <a:cs typeface="Times New Roman" panose="02020603050405020304" pitchFamily="18" charset="0"/>
              </a:rPr>
              <a:t>Sutta</a:t>
            </a:r>
            <a:r>
              <a:rPr lang="en-US" sz="2200" dirty="0">
                <a:latin typeface="Times New Roman" panose="02020603050405020304" pitchFamily="18" charset="0"/>
                <a:cs typeface="Times New Roman" panose="02020603050405020304" pitchFamily="18" charset="0"/>
              </a:rPr>
              <a:t> and </a:t>
            </a:r>
            <a:r>
              <a:rPr lang="en-US" sz="2200" b="1" i="1" dirty="0">
                <a:latin typeface="Times New Roman" panose="02020603050405020304" pitchFamily="18" charset="0"/>
                <a:cs typeface="Times New Roman" panose="02020603050405020304" pitchFamily="18" charset="0"/>
              </a:rPr>
              <a:t>Abhidhamma</a:t>
            </a:r>
            <a:r>
              <a:rPr lang="en-US" sz="2200" dirty="0">
                <a:latin typeface="Times New Roman" panose="02020603050405020304" pitchFamily="18" charset="0"/>
                <a:cs typeface="Times New Roman" panose="02020603050405020304" pitchFamily="18" charset="0"/>
              </a:rPr>
              <a:t>, that when combined were called Tripitaka.</a:t>
            </a:r>
          </a:p>
          <a:p>
            <a:pPr algn="just">
              <a:lnSpc>
                <a:spcPct val="150000"/>
              </a:lnSpc>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31445A26-DA9A-48AC-8609-815948D6B652}" type="datetime1">
              <a:rPr lang="en-US" smtClean="0"/>
              <a:pPr/>
              <a:t>4/6/2023</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smtClean="0"/>
              <a:t>Mr. Arun Bhati            ESSENCE OF INDIAN TRADITIONAL  (ANC-602)              SEM - 6</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33</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Buddhism</a:t>
            </a:r>
          </a:p>
        </p:txBody>
      </p:sp>
      <p:pic>
        <p:nvPicPr>
          <p:cNvPr id="9" name="Picture 8">
            <a:extLst>
              <a:ext uri="{FF2B5EF4-FFF2-40B4-BE49-F238E27FC236}">
                <a16:creationId xmlns="" xmlns:a16="http://schemas.microsoft.com/office/drawing/2014/main" id="{66C8E606-11F0-4D97-9990-05358B7A0BA7}"/>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471" y="73817"/>
            <a:ext cx="1347673" cy="916783"/>
          </a:xfrm>
          <a:prstGeom prst="rect">
            <a:avLst/>
          </a:prstGeom>
        </p:spPr>
      </p:pic>
    </p:spTree>
    <p:extLst>
      <p:ext uri="{BB962C8B-B14F-4D97-AF65-F5344CB8AC3E}">
        <p14:creationId xmlns="" xmlns:p14="http://schemas.microsoft.com/office/powerpoint/2010/main" val="67369288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66800"/>
            <a:ext cx="8458200" cy="5289549"/>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 The word ‘Jain’ is derived from jina or jaina which means the ‘Conqueror</a:t>
            </a:r>
            <a:r>
              <a:rPr lang="en-US" sz="2200" dirty="0" smtClean="0">
                <a:latin typeface="Times New Roman" panose="02020603050405020304" pitchFamily="18" charset="0"/>
                <a:cs typeface="Times New Roman" panose="02020603050405020304" pitchFamily="18" charset="0"/>
              </a:rPr>
              <a:t>’  (winner). </a:t>
            </a:r>
            <a:endParaRPr lang="en-US" sz="2200" dirty="0">
              <a:latin typeface="Times New Roman" panose="02020603050405020304" pitchFamily="18" charset="0"/>
              <a:cs typeface="Times New Roman" panose="02020603050405020304" pitchFamily="18" charset="0"/>
            </a:endParaRPr>
          </a:p>
          <a:p>
            <a:pPr algn="just">
              <a:lnSpc>
                <a:spcPct val="150000"/>
              </a:lnSpc>
            </a:pPr>
            <a:r>
              <a:rPr lang="en-US" sz="2200" dirty="0">
                <a:latin typeface="Times New Roman" panose="02020603050405020304" pitchFamily="18" charset="0"/>
                <a:cs typeface="Times New Roman" panose="02020603050405020304" pitchFamily="18" charset="0"/>
              </a:rPr>
              <a:t>They believe that their religion is comprised of people who have managed to control and conquer their desires. Jainism does not have a single founder, instead believes that the truth comes to the world in difficult and different times by a teacher who shows the way or a Tirthankara. </a:t>
            </a:r>
          </a:p>
          <a:p>
            <a:pPr algn="just">
              <a:lnSpc>
                <a:spcPct val="150000"/>
              </a:lnSpc>
            </a:pPr>
            <a:r>
              <a:rPr lang="en-US" sz="2200" dirty="0">
                <a:latin typeface="Times New Roman" panose="02020603050405020304" pitchFamily="18" charset="0"/>
                <a:cs typeface="Times New Roman" panose="02020603050405020304" pitchFamily="18" charset="0"/>
              </a:rPr>
              <a:t>There were 23 Tirthankaras or great-learned men in Jain religion before Mahavira. </a:t>
            </a:r>
            <a:r>
              <a:rPr lang="en-US" sz="2200" b="1" dirty="0">
                <a:latin typeface="Times New Roman" panose="02020603050405020304" pitchFamily="18" charset="0"/>
                <a:cs typeface="Times New Roman" panose="02020603050405020304" pitchFamily="18" charset="0"/>
              </a:rPr>
              <a:t>It is commonly mistaken that Mahavira was the founder of Jainism, instead he was the last and 24th tirthankara.</a:t>
            </a:r>
          </a:p>
          <a:p>
            <a:pPr algn="just"/>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968A2571-F766-4F7A-8A52-27A7C72AD106}" type="datetime1">
              <a:rPr lang="en-US" smtClean="0"/>
              <a:pPr/>
              <a:t>4/6/2023</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smtClean="0"/>
              <a:t>Mr. Arun Bhati            ESSENCE OF INDIAN TRADITIONAL  (ANC-602)              SEM - 6</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34</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Jainism (CO3)</a:t>
            </a:r>
          </a:p>
        </p:txBody>
      </p:sp>
      <p:pic>
        <p:nvPicPr>
          <p:cNvPr id="9" name="Picture 8">
            <a:extLst>
              <a:ext uri="{FF2B5EF4-FFF2-40B4-BE49-F238E27FC236}">
                <a16:creationId xmlns="" xmlns:a16="http://schemas.microsoft.com/office/drawing/2014/main" id="{66C8E606-11F0-4D97-9990-05358B7A0BA7}"/>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471" y="73817"/>
            <a:ext cx="1347673" cy="916783"/>
          </a:xfrm>
          <a:prstGeom prst="rect">
            <a:avLst/>
          </a:prstGeom>
        </p:spPr>
      </p:pic>
    </p:spTree>
    <p:extLst>
      <p:ext uri="{BB962C8B-B14F-4D97-AF65-F5344CB8AC3E}">
        <p14:creationId xmlns="" xmlns:p14="http://schemas.microsoft.com/office/powerpoint/2010/main" val="153321750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382000" cy="5289549"/>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Jainism, unlike Buddhism, it believes in the existence of soul (atman).</a:t>
            </a:r>
          </a:p>
          <a:p>
            <a:pPr algn="just">
              <a:lnSpc>
                <a:spcPct val="150000"/>
              </a:lnSpc>
            </a:pPr>
            <a:r>
              <a:rPr lang="en-US" sz="2200" dirty="0">
                <a:latin typeface="Times New Roman" panose="02020603050405020304" pitchFamily="18" charset="0"/>
                <a:cs typeface="Times New Roman" panose="02020603050405020304" pitchFamily="18" charset="0"/>
              </a:rPr>
              <a:t>Soul is the core and the fundamental focus of the Jain philosophy. </a:t>
            </a:r>
          </a:p>
          <a:p>
            <a:pPr algn="just">
              <a:lnSpc>
                <a:spcPct val="150000"/>
              </a:lnSpc>
            </a:pPr>
            <a:r>
              <a:rPr lang="en-US" sz="2200" dirty="0">
                <a:latin typeface="Times New Roman" panose="02020603050405020304" pitchFamily="18" charset="0"/>
                <a:cs typeface="Times New Roman" panose="02020603050405020304" pitchFamily="18" charset="0"/>
              </a:rPr>
              <a:t>It is the soul that experiences existence and gains knowledge, not mind nor body as both are believed to be a heap of matter.</a:t>
            </a:r>
          </a:p>
          <a:p>
            <a:pPr algn="just">
              <a:lnSpc>
                <a:spcPct val="150000"/>
              </a:lnSpc>
            </a:pPr>
            <a:r>
              <a:rPr lang="en-US" sz="2200" dirty="0">
                <a:latin typeface="Times New Roman" panose="02020603050405020304" pitchFamily="18" charset="0"/>
                <a:cs typeface="Times New Roman" panose="02020603050405020304" pitchFamily="18" charset="0"/>
              </a:rPr>
              <a:t>The 24 tirthankaras under Jainism are:</a:t>
            </a:r>
          </a:p>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Rishabhanatha or Adinatha</a:t>
            </a:r>
            <a:r>
              <a:rPr lang="en-US" sz="2200" dirty="0">
                <a:latin typeface="Times New Roman" panose="02020603050405020304" pitchFamily="18" charset="0"/>
                <a:cs typeface="Times New Roman" panose="02020603050405020304" pitchFamily="18" charset="0"/>
              </a:rPr>
              <a:t>, Ajita, Sambhava, Abhinandana, Sumati, Padmaprabha, Suparshva, Chandraprabha, Suvidhi, Shital, Shreyansanath, Vasupujya, Vimala, Ananta, Dharma, Shanti, Kunthu, Ara, Malli, Muni Suvrata, Nami, Nemi, Parshvanatha and </a:t>
            </a:r>
            <a:r>
              <a:rPr lang="en-US" sz="2200" b="1" dirty="0">
                <a:latin typeface="Times New Roman" panose="02020603050405020304" pitchFamily="18" charset="0"/>
                <a:cs typeface="Times New Roman" panose="02020603050405020304" pitchFamily="18" charset="0"/>
              </a:rPr>
              <a:t>Mahavira</a:t>
            </a:r>
            <a:r>
              <a:rPr lang="en-US" sz="2200" dirty="0">
                <a:latin typeface="Times New Roman" panose="02020603050405020304" pitchFamily="18" charset="0"/>
                <a:cs typeface="Times New Roman" panose="02020603050405020304" pitchFamily="18" charset="0"/>
              </a:rPr>
              <a:t>.</a:t>
            </a:r>
          </a:p>
        </p:txBody>
      </p:sp>
      <p:sp>
        <p:nvSpPr>
          <p:cNvPr id="4" name="Date Placeholder 3"/>
          <p:cNvSpPr>
            <a:spLocks noGrp="1"/>
          </p:cNvSpPr>
          <p:nvPr>
            <p:ph type="dt" sz="half" idx="10"/>
          </p:nvPr>
        </p:nvSpPr>
        <p:spPr/>
        <p:txBody>
          <a:bodyPr/>
          <a:lstStyle/>
          <a:p>
            <a:fld id="{BFD8D8D1-AC93-43A2-BCC4-130B5040713F}" type="datetime1">
              <a:rPr lang="en-US" smtClean="0"/>
              <a:pPr/>
              <a:t>4/6/2023</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smtClean="0"/>
              <a:t>Mr. Arun Bhati            ESSENCE OF INDIAN TRADITIONAL  (ANC-602)              SEM - 6</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35</a:t>
            </a:fld>
            <a:endParaRPr lang="en-US" dirty="0"/>
          </a:p>
        </p:txBody>
      </p:sp>
      <p:sp>
        <p:nvSpPr>
          <p:cNvPr id="7" name="Title 1"/>
          <p:cNvSpPr txBox="1">
            <a:spLocks/>
          </p:cNvSpPr>
          <p:nvPr/>
        </p:nvSpPr>
        <p:spPr>
          <a:xfrm>
            <a:off x="13970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Jainism</a:t>
            </a:r>
          </a:p>
        </p:txBody>
      </p:sp>
      <p:pic>
        <p:nvPicPr>
          <p:cNvPr id="9" name="Picture 8">
            <a:extLst>
              <a:ext uri="{FF2B5EF4-FFF2-40B4-BE49-F238E27FC236}">
                <a16:creationId xmlns="" xmlns:a16="http://schemas.microsoft.com/office/drawing/2014/main" id="{66C8E606-11F0-4D97-9990-05358B7A0BA7}"/>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471" y="73817"/>
            <a:ext cx="1347673" cy="916783"/>
          </a:xfrm>
          <a:prstGeom prst="rect">
            <a:avLst/>
          </a:prstGeom>
        </p:spPr>
      </p:pic>
    </p:spTree>
    <p:extLst>
      <p:ext uri="{BB962C8B-B14F-4D97-AF65-F5344CB8AC3E}">
        <p14:creationId xmlns="" xmlns:p14="http://schemas.microsoft.com/office/powerpoint/2010/main" val="290626551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66800"/>
            <a:ext cx="8610600" cy="5289549"/>
          </a:xfrm>
        </p:spPr>
        <p:txBody>
          <a:bodyPr>
            <a:noAutofit/>
          </a:bodyPr>
          <a:lstStyle/>
          <a:p>
            <a:pPr algn="just">
              <a:lnSpc>
                <a:spcPct val="150000"/>
              </a:lnSpc>
            </a:pPr>
            <a:r>
              <a:rPr lang="en-US" sz="2200" b="1" i="1" dirty="0">
                <a:latin typeface="Times New Roman" panose="02020603050405020304" pitchFamily="18" charset="0"/>
                <a:cs typeface="Times New Roman" panose="02020603050405020304" pitchFamily="18" charset="0"/>
              </a:rPr>
              <a:t>Anekantavada</a:t>
            </a:r>
            <a:r>
              <a:rPr lang="en-US" sz="2200" dirty="0">
                <a:latin typeface="Times New Roman" panose="02020603050405020304" pitchFamily="18" charset="0"/>
                <a:cs typeface="Times New Roman" panose="02020603050405020304" pitchFamily="18" charset="0"/>
              </a:rPr>
              <a:t> is the fundamental doctrine of Jainism emphasises that the ultimate truth and reality is complex and has multiple-aspects. Hence, there exists non-absolutism, that means no single, specific statement can describe the nature of existence and the absolute truth.</a:t>
            </a:r>
          </a:p>
          <a:p>
            <a:pPr algn="just">
              <a:lnSpc>
                <a:spcPct val="150000"/>
              </a:lnSpc>
            </a:pPr>
            <a:r>
              <a:rPr lang="en-US" sz="2200" dirty="0">
                <a:latin typeface="Times New Roman" panose="02020603050405020304" pitchFamily="18" charset="0"/>
                <a:cs typeface="Times New Roman" panose="02020603050405020304" pitchFamily="18" charset="0"/>
              </a:rPr>
              <a:t>They believe that through three-jewel (fold) path of: right belief (</a:t>
            </a:r>
            <a:r>
              <a:rPr lang="en-US" sz="2200" b="1" dirty="0">
                <a:latin typeface="Times New Roman" panose="02020603050405020304" pitchFamily="18" charset="0"/>
                <a:cs typeface="Times New Roman" panose="02020603050405020304" pitchFamily="18" charset="0"/>
              </a:rPr>
              <a:t>Samyak darshana</a:t>
            </a:r>
            <a:r>
              <a:rPr lang="en-US" sz="2200" dirty="0">
                <a:latin typeface="Times New Roman" panose="02020603050405020304" pitchFamily="18" charset="0"/>
                <a:cs typeface="Times New Roman" panose="02020603050405020304" pitchFamily="18" charset="0"/>
              </a:rPr>
              <a:t>), right knowledge (</a:t>
            </a:r>
            <a:r>
              <a:rPr lang="en-US" sz="2200" b="1" dirty="0">
                <a:latin typeface="Times New Roman" panose="02020603050405020304" pitchFamily="18" charset="0"/>
                <a:cs typeface="Times New Roman" panose="02020603050405020304" pitchFamily="18" charset="0"/>
              </a:rPr>
              <a:t>Samyak gyana</a:t>
            </a:r>
            <a:r>
              <a:rPr lang="en-US" sz="2200" dirty="0">
                <a:latin typeface="Times New Roman" panose="02020603050405020304" pitchFamily="18" charset="0"/>
                <a:cs typeface="Times New Roman" panose="02020603050405020304" pitchFamily="18" charset="0"/>
              </a:rPr>
              <a:t>) and right conduct (</a:t>
            </a:r>
            <a:r>
              <a:rPr lang="en-US" sz="2200" b="1" dirty="0">
                <a:latin typeface="Times New Roman" panose="02020603050405020304" pitchFamily="18" charset="0"/>
                <a:cs typeface="Times New Roman" panose="02020603050405020304" pitchFamily="18" charset="0"/>
              </a:rPr>
              <a:t>Samyak charitra</a:t>
            </a:r>
            <a:r>
              <a:rPr lang="en-US" sz="2200" dirty="0">
                <a:latin typeface="Times New Roman" panose="02020603050405020304" pitchFamily="18" charset="0"/>
                <a:cs typeface="Times New Roman" panose="02020603050405020304" pitchFamily="18" charset="0"/>
              </a:rPr>
              <a:t>), one can get rid of the bad karma and also pull themselves out of the cycle of rebirth and achieve salvation. These three jewels or gems of Jainism are called Ratnatraya.</a:t>
            </a:r>
          </a:p>
        </p:txBody>
      </p:sp>
      <p:sp>
        <p:nvSpPr>
          <p:cNvPr id="4" name="Date Placeholder 3"/>
          <p:cNvSpPr>
            <a:spLocks noGrp="1"/>
          </p:cNvSpPr>
          <p:nvPr>
            <p:ph type="dt" sz="half" idx="10"/>
          </p:nvPr>
        </p:nvSpPr>
        <p:spPr/>
        <p:txBody>
          <a:bodyPr/>
          <a:lstStyle/>
          <a:p>
            <a:fld id="{83029584-538E-46D4-8497-955663C8D5A7}" type="datetime1">
              <a:rPr lang="en-US" smtClean="0"/>
              <a:pPr/>
              <a:t>4/6/2023</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smtClean="0"/>
              <a:t>Mr. Arun Bhati            ESSENCE OF INDIAN TRADITIONAL  (ANC-602)              SEM - 6</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36</a:t>
            </a:fld>
            <a:endParaRPr lang="en-US" dirty="0"/>
          </a:p>
        </p:txBody>
      </p:sp>
      <p:sp>
        <p:nvSpPr>
          <p:cNvPr id="7" name="Title 1"/>
          <p:cNvSpPr txBox="1">
            <a:spLocks/>
          </p:cNvSpPr>
          <p:nvPr/>
        </p:nvSpPr>
        <p:spPr>
          <a:xfrm>
            <a:off x="13970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Jainism</a:t>
            </a:r>
          </a:p>
        </p:txBody>
      </p:sp>
      <p:pic>
        <p:nvPicPr>
          <p:cNvPr id="9" name="Picture 8">
            <a:extLst>
              <a:ext uri="{FF2B5EF4-FFF2-40B4-BE49-F238E27FC236}">
                <a16:creationId xmlns="" xmlns:a16="http://schemas.microsoft.com/office/drawing/2014/main" id="{66C8E606-11F0-4D97-9990-05358B7A0BA7}"/>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471" y="73817"/>
            <a:ext cx="1347673" cy="916783"/>
          </a:xfrm>
          <a:prstGeom prst="rect">
            <a:avLst/>
          </a:prstGeom>
        </p:spPr>
      </p:pic>
    </p:spTree>
    <p:extLst>
      <p:ext uri="{BB962C8B-B14F-4D97-AF65-F5344CB8AC3E}">
        <p14:creationId xmlns="" xmlns:p14="http://schemas.microsoft.com/office/powerpoint/2010/main" val="359014914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295400"/>
            <a:ext cx="8610600" cy="4495801"/>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Jains need to follow these five constraints in life:</a:t>
            </a:r>
          </a:p>
          <a:p>
            <a:pPr marL="0" indent="0" algn="just">
              <a:lnSpc>
                <a:spcPct val="150000"/>
              </a:lnSpc>
              <a:buNone/>
            </a:pPr>
            <a:r>
              <a:rPr lang="en-US" sz="2200" dirty="0">
                <a:latin typeface="Times New Roman" panose="02020603050405020304" pitchFamily="18" charset="0"/>
                <a:cs typeface="Times New Roman" panose="02020603050405020304" pitchFamily="18" charset="0"/>
              </a:rPr>
              <a:t>    1. </a:t>
            </a:r>
            <a:r>
              <a:rPr lang="en-US" sz="2200" b="1" dirty="0">
                <a:latin typeface="Times New Roman" panose="02020603050405020304" pitchFamily="18" charset="0"/>
                <a:cs typeface="Times New Roman" panose="02020603050405020304" pitchFamily="18" charset="0"/>
              </a:rPr>
              <a:t>Ahimsa (non-violence</a:t>
            </a:r>
            <a:r>
              <a:rPr lang="en-US" sz="2200" dirty="0">
                <a:latin typeface="Times New Roman" panose="02020603050405020304" pitchFamily="18" charset="0"/>
                <a:cs typeface="Times New Roman" panose="02020603050405020304" pitchFamily="18" charset="0"/>
              </a:rPr>
              <a:t>);</a:t>
            </a:r>
          </a:p>
          <a:p>
            <a:pPr marL="0" indent="0" algn="just">
              <a:lnSpc>
                <a:spcPct val="150000"/>
              </a:lnSpc>
              <a:buNone/>
            </a:pPr>
            <a:r>
              <a:rPr lang="en-US" sz="2200" dirty="0">
                <a:latin typeface="Times New Roman" panose="02020603050405020304" pitchFamily="18" charset="0"/>
                <a:cs typeface="Times New Roman" panose="02020603050405020304" pitchFamily="18" charset="0"/>
              </a:rPr>
              <a:t>    2. </a:t>
            </a:r>
            <a:r>
              <a:rPr lang="en-US" sz="2200" b="1" dirty="0">
                <a:latin typeface="Times New Roman" panose="02020603050405020304" pitchFamily="18" charset="0"/>
                <a:cs typeface="Times New Roman" panose="02020603050405020304" pitchFamily="18" charset="0"/>
              </a:rPr>
              <a:t>Satya (truthfulness);</a:t>
            </a:r>
          </a:p>
          <a:p>
            <a:pPr marL="0" indent="0" algn="just">
              <a:lnSpc>
                <a:spcPct val="150000"/>
              </a:lnSpc>
              <a:buNone/>
            </a:pPr>
            <a:r>
              <a:rPr lang="en-US" sz="2200" dirty="0">
                <a:latin typeface="Times New Roman" panose="02020603050405020304" pitchFamily="18" charset="0"/>
                <a:cs typeface="Times New Roman" panose="02020603050405020304" pitchFamily="18" charset="0"/>
              </a:rPr>
              <a:t>    3. </a:t>
            </a:r>
            <a:r>
              <a:rPr lang="en-US" sz="2200" b="1" dirty="0">
                <a:latin typeface="Times New Roman" panose="02020603050405020304" pitchFamily="18" charset="0"/>
                <a:cs typeface="Times New Roman" panose="02020603050405020304" pitchFamily="18" charset="0"/>
              </a:rPr>
              <a:t>Asteya (not stealing);</a:t>
            </a:r>
          </a:p>
          <a:p>
            <a:pPr marL="0" indent="0" algn="just">
              <a:lnSpc>
                <a:spcPct val="150000"/>
              </a:lnSpc>
              <a:buNone/>
            </a:pPr>
            <a:r>
              <a:rPr lang="en-US" sz="2200" dirty="0">
                <a:latin typeface="Times New Roman" panose="02020603050405020304" pitchFamily="18" charset="0"/>
                <a:cs typeface="Times New Roman" panose="02020603050405020304" pitchFamily="18" charset="0"/>
              </a:rPr>
              <a:t>    4. </a:t>
            </a:r>
            <a:r>
              <a:rPr lang="en-US" sz="2200" b="1" dirty="0">
                <a:latin typeface="Times New Roman" panose="02020603050405020304" pitchFamily="18" charset="0"/>
                <a:cs typeface="Times New Roman" panose="02020603050405020304" pitchFamily="18" charset="0"/>
              </a:rPr>
              <a:t>Aparigraha (non-acquisition) and</a:t>
            </a:r>
          </a:p>
          <a:p>
            <a:pPr marL="0" indent="0" algn="just">
              <a:lnSpc>
                <a:spcPct val="150000"/>
              </a:lnSpc>
              <a:buNone/>
            </a:pPr>
            <a:r>
              <a:rPr lang="en-US" sz="2200" dirty="0">
                <a:latin typeface="Times New Roman" panose="02020603050405020304" pitchFamily="18" charset="0"/>
                <a:cs typeface="Times New Roman" panose="02020603050405020304" pitchFamily="18" charset="0"/>
              </a:rPr>
              <a:t>    5. </a:t>
            </a:r>
            <a:r>
              <a:rPr lang="en-US" sz="2200" b="1" dirty="0">
                <a:latin typeface="Times New Roman" panose="02020603050405020304" pitchFamily="18" charset="0"/>
                <a:cs typeface="Times New Roman" panose="02020603050405020304" pitchFamily="18" charset="0"/>
              </a:rPr>
              <a:t>Brahmacharya (</a:t>
            </a:r>
            <a:r>
              <a:rPr lang="en-US" sz="2200" b="1" dirty="0" smtClean="0">
                <a:latin typeface="Times New Roman" panose="02020603050405020304" pitchFamily="18" charset="0"/>
                <a:cs typeface="Times New Roman" panose="02020603050405020304" pitchFamily="18" charset="0"/>
              </a:rPr>
              <a:t>chaste or holy </a:t>
            </a:r>
            <a:r>
              <a:rPr lang="en-US" sz="2200" b="1" dirty="0">
                <a:latin typeface="Times New Roman" panose="02020603050405020304" pitchFamily="18" charset="0"/>
                <a:cs typeface="Times New Roman" panose="02020603050405020304" pitchFamily="18" charset="0"/>
              </a:rPr>
              <a:t>living).</a:t>
            </a:r>
          </a:p>
          <a:p>
            <a:pPr marL="0" indent="0" algn="just">
              <a:lnSpc>
                <a:spcPct val="150000"/>
              </a:lnSpc>
              <a:buNone/>
            </a:pPr>
            <a:endParaRPr lang="en-US" sz="2200" b="1"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62280" y="6356350"/>
            <a:ext cx="2133600" cy="365125"/>
          </a:xfrm>
        </p:spPr>
        <p:txBody>
          <a:bodyPr/>
          <a:lstStyle/>
          <a:p>
            <a:fld id="{A8D29427-B1C9-4D12-A08C-E75B1DA8D84F}" type="datetime1">
              <a:rPr lang="en-US" smtClean="0"/>
              <a:pPr/>
              <a:t>4/6/2023</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smtClean="0"/>
              <a:t>Mr. Arun Bhati            ESSENCE OF INDIAN TRADITIONAL  (ANC-602)              SEM - 6</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37</a:t>
            </a:fld>
            <a:endParaRPr lang="en-US" dirty="0"/>
          </a:p>
        </p:txBody>
      </p:sp>
      <p:sp>
        <p:nvSpPr>
          <p:cNvPr id="7" name="Title 1"/>
          <p:cNvSpPr txBox="1">
            <a:spLocks/>
          </p:cNvSpPr>
          <p:nvPr/>
        </p:nvSpPr>
        <p:spPr>
          <a:xfrm>
            <a:off x="1397002" y="65681"/>
            <a:ext cx="7721598" cy="8741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Jainism</a:t>
            </a:r>
          </a:p>
        </p:txBody>
      </p:sp>
      <p:pic>
        <p:nvPicPr>
          <p:cNvPr id="9" name="Picture 8">
            <a:extLst>
              <a:ext uri="{FF2B5EF4-FFF2-40B4-BE49-F238E27FC236}">
                <a16:creationId xmlns="" xmlns:a16="http://schemas.microsoft.com/office/drawing/2014/main" id="{66C8E606-11F0-4D97-9990-05358B7A0BA7}"/>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471" y="73817"/>
            <a:ext cx="1347673" cy="916783"/>
          </a:xfrm>
          <a:prstGeom prst="rect">
            <a:avLst/>
          </a:prstGeom>
        </p:spPr>
      </p:pic>
    </p:spTree>
    <p:extLst>
      <p:ext uri="{BB962C8B-B14F-4D97-AF65-F5344CB8AC3E}">
        <p14:creationId xmlns="" xmlns:p14="http://schemas.microsoft.com/office/powerpoint/2010/main" val="274062092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43000"/>
            <a:ext cx="8610600" cy="502920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Jainism has two major ancient sub traditions:</a:t>
            </a:r>
          </a:p>
          <a:p>
            <a:pPr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1. </a:t>
            </a:r>
            <a:r>
              <a:rPr lang="en-US" sz="2200" b="1" dirty="0" err="1">
                <a:latin typeface="Times New Roman" panose="02020603050405020304" pitchFamily="18" charset="0"/>
                <a:cs typeface="Times New Roman" panose="02020603050405020304" pitchFamily="18" charset="0"/>
              </a:rPr>
              <a:t>Digambaras</a:t>
            </a:r>
            <a:r>
              <a:rPr lang="en-US" sz="2200" dirty="0">
                <a:latin typeface="Times New Roman" panose="02020603050405020304" pitchFamily="18" charset="0"/>
                <a:cs typeface="Times New Roman" panose="02020603050405020304" pitchFamily="18" charset="0"/>
              </a:rPr>
              <a:t> [Sub-sects include Mula Sangh (original community) and Terapanthi, Taranpathi and Bispanthi (these three are modern communities)]</a:t>
            </a:r>
          </a:p>
          <a:p>
            <a:pPr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2. </a:t>
            </a:r>
            <a:r>
              <a:rPr lang="en-US" sz="2200" b="1" dirty="0">
                <a:latin typeface="Times New Roman" panose="02020603050405020304" pitchFamily="18" charset="0"/>
                <a:cs typeface="Times New Roman" panose="02020603050405020304" pitchFamily="18" charset="0"/>
              </a:rPr>
              <a:t>Svetambaras</a:t>
            </a:r>
            <a:r>
              <a:rPr lang="en-US" sz="2200" dirty="0">
                <a:latin typeface="Times New Roman" panose="02020603050405020304" pitchFamily="18" charset="0"/>
                <a:cs typeface="Times New Roman" panose="02020603050405020304" pitchFamily="18" charset="0"/>
              </a:rPr>
              <a:t> (Sub-sects include Sthanakavasi and Murtipujaka)</a:t>
            </a:r>
          </a:p>
          <a:p>
            <a:pPr algn="just">
              <a:lnSpc>
                <a:spcPct val="150000"/>
              </a:lnSpc>
            </a:pPr>
            <a:r>
              <a:rPr lang="en-US" sz="2200" dirty="0">
                <a:latin typeface="Times New Roman" panose="02020603050405020304" pitchFamily="18" charset="0"/>
                <a:cs typeface="Times New Roman" panose="02020603050405020304" pitchFamily="18" charset="0"/>
              </a:rPr>
              <a:t>Digambara Terapanthis worship the idols with ashta-dravya just like the Bispanthis, but replace flowers and fruits with dry substitutes.</a:t>
            </a:r>
          </a:p>
          <a:p>
            <a:pPr algn="just">
              <a:lnSpc>
                <a:spcPct val="150000"/>
              </a:lnSpc>
            </a:pPr>
            <a:r>
              <a:rPr lang="en-US" sz="2200" dirty="0">
                <a:latin typeface="Times New Roman" panose="02020603050405020304" pitchFamily="18" charset="0"/>
                <a:cs typeface="Times New Roman" panose="02020603050405020304" pitchFamily="18" charset="0"/>
              </a:rPr>
              <a:t>The Bispanthis worship tirthankaras as well as Yaksha and Yakshini like Bhairava and Kshetrapala.</a:t>
            </a:r>
          </a:p>
        </p:txBody>
      </p:sp>
      <p:sp>
        <p:nvSpPr>
          <p:cNvPr id="4" name="Date Placeholder 3"/>
          <p:cNvSpPr>
            <a:spLocks noGrp="1"/>
          </p:cNvSpPr>
          <p:nvPr>
            <p:ph type="dt" sz="half" idx="10"/>
          </p:nvPr>
        </p:nvSpPr>
        <p:spPr>
          <a:xfrm>
            <a:off x="462280" y="6356350"/>
            <a:ext cx="2133600" cy="365125"/>
          </a:xfrm>
        </p:spPr>
        <p:txBody>
          <a:bodyPr/>
          <a:lstStyle/>
          <a:p>
            <a:fld id="{59735EDA-7DC6-4A0F-8FA0-84351E5DB7C5}" type="datetime1">
              <a:rPr lang="en-US" smtClean="0"/>
              <a:pPr/>
              <a:t>4/6/2023</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smtClean="0"/>
              <a:t>Mr. Arun Bhati            ESSENCE OF INDIAN TRADITIONAL  (ANC-602)              SEM - 6</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38</a:t>
            </a:fld>
            <a:endParaRPr lang="en-US" dirty="0"/>
          </a:p>
        </p:txBody>
      </p:sp>
      <p:sp>
        <p:nvSpPr>
          <p:cNvPr id="7" name="Title 1"/>
          <p:cNvSpPr txBox="1">
            <a:spLocks/>
          </p:cNvSpPr>
          <p:nvPr/>
        </p:nvSpPr>
        <p:spPr>
          <a:xfrm>
            <a:off x="13970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Jainism</a:t>
            </a:r>
          </a:p>
        </p:txBody>
      </p:sp>
      <p:pic>
        <p:nvPicPr>
          <p:cNvPr id="9" name="Picture 8">
            <a:extLst>
              <a:ext uri="{FF2B5EF4-FFF2-40B4-BE49-F238E27FC236}">
                <a16:creationId xmlns="" xmlns:a16="http://schemas.microsoft.com/office/drawing/2014/main" id="{66C8E606-11F0-4D97-9990-05358B7A0BA7}"/>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471" y="73817"/>
            <a:ext cx="1347673" cy="916783"/>
          </a:xfrm>
          <a:prstGeom prst="rect">
            <a:avLst/>
          </a:prstGeom>
        </p:spPr>
      </p:pic>
    </p:spTree>
    <p:extLst>
      <p:ext uri="{BB962C8B-B14F-4D97-AF65-F5344CB8AC3E}">
        <p14:creationId xmlns="" xmlns:p14="http://schemas.microsoft.com/office/powerpoint/2010/main" val="284661481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62280" y="6356350"/>
            <a:ext cx="2133600" cy="365125"/>
          </a:xfrm>
        </p:spPr>
        <p:txBody>
          <a:bodyPr/>
          <a:lstStyle/>
          <a:p>
            <a:fld id="{7628E6B7-3D7D-484B-9B5E-1352E1C6C331}" type="datetime1">
              <a:rPr lang="en-US" smtClean="0"/>
              <a:pPr/>
              <a:t>4/6/2023</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smtClean="0"/>
              <a:t>Mr. Arun Bhati            ESSENCE OF INDIAN TRADITIONAL  (ANC-602)              SEM - 6</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39</a:t>
            </a:fld>
            <a:endParaRPr lang="en-US" dirty="0"/>
          </a:p>
        </p:txBody>
      </p:sp>
      <p:sp>
        <p:nvSpPr>
          <p:cNvPr id="7" name="Title 1"/>
          <p:cNvSpPr txBox="1">
            <a:spLocks/>
          </p:cNvSpPr>
          <p:nvPr/>
        </p:nvSpPr>
        <p:spPr>
          <a:xfrm>
            <a:off x="1397002" y="65681"/>
            <a:ext cx="7721598" cy="6201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Similarities</a:t>
            </a:r>
          </a:p>
        </p:txBody>
      </p:sp>
      <p:pic>
        <p:nvPicPr>
          <p:cNvPr id="9" name="Picture 8">
            <a:extLst>
              <a:ext uri="{FF2B5EF4-FFF2-40B4-BE49-F238E27FC236}">
                <a16:creationId xmlns="" xmlns:a16="http://schemas.microsoft.com/office/drawing/2014/main" id="{66C8E606-11F0-4D97-9990-05358B7A0BA7}"/>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471" y="73817"/>
            <a:ext cx="1347673" cy="620119"/>
          </a:xfrm>
          <a:prstGeom prst="rect">
            <a:avLst/>
          </a:prstGeom>
        </p:spPr>
      </p:pic>
      <p:pic>
        <p:nvPicPr>
          <p:cNvPr id="11" name="Content Placeholder 10" descr="Graphical user interface, text, application, email&#10;&#10;Description automatically generated">
            <a:extLst>
              <a:ext uri="{FF2B5EF4-FFF2-40B4-BE49-F238E27FC236}">
                <a16:creationId xmlns="" xmlns:a16="http://schemas.microsoft.com/office/drawing/2014/main" id="{F543A712-7C12-420C-961D-B6B184A56A94}"/>
              </a:ext>
            </a:extLst>
          </p:cNvPr>
          <p:cNvPicPr>
            <a:picLocks noGrp="1" noChangeAspect="1"/>
          </p:cNvPicPr>
          <p:nvPr>
            <p:ph idx="1"/>
          </p:nvPr>
        </p:nvPicPr>
        <p:blipFill>
          <a:blip r:embed="rId4">
            <a:extLst>
              <a:ext uri="{28A0092B-C50C-407E-A947-70E740481C1C}">
                <a14:useLocalDpi xmlns="" xmlns:a14="http://schemas.microsoft.com/office/drawing/2010/main" val="0"/>
              </a:ext>
            </a:extLst>
          </a:blip>
          <a:stretch>
            <a:fillRect/>
          </a:stretch>
        </p:blipFill>
        <p:spPr>
          <a:xfrm>
            <a:off x="457200" y="914400"/>
            <a:ext cx="8229600" cy="5371106"/>
          </a:xfrm>
        </p:spPr>
      </p:pic>
    </p:spTree>
    <p:extLst>
      <p:ext uri="{BB962C8B-B14F-4D97-AF65-F5344CB8AC3E}">
        <p14:creationId xmlns="" xmlns:p14="http://schemas.microsoft.com/office/powerpoint/2010/main" val="2828623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0240A07-05F5-4DAD-A9D1-23EC6892B945}"/>
              </a:ext>
            </a:extLst>
          </p:cNvPr>
          <p:cNvSpPr>
            <a:spLocks noGrp="1"/>
          </p:cNvSpPr>
          <p:nvPr>
            <p:ph type="ctrTitle"/>
          </p:nvPr>
        </p:nvSpPr>
        <p:spPr>
          <a:xfrm>
            <a:off x="0" y="0"/>
            <a:ext cx="9144000" cy="914400"/>
          </a:xfrm>
        </p:spPr>
        <p:style>
          <a:lnRef idx="1">
            <a:schemeClr val="accent1"/>
          </a:lnRef>
          <a:fillRef idx="2">
            <a:schemeClr val="accent1"/>
          </a:fillRef>
          <a:effectRef idx="1">
            <a:schemeClr val="accent1"/>
          </a:effectRef>
          <a:fontRef idx="minor">
            <a:schemeClr val="dk1"/>
          </a:fontRef>
        </p:style>
        <p:txBody>
          <a:bodyPr>
            <a:normAutofit/>
          </a:bodyPr>
          <a:lstStyle/>
          <a:p>
            <a:pPr>
              <a:defRPr/>
            </a:pPr>
            <a:r>
              <a:rPr lang="en-US" sz="2400" dirty="0">
                <a:latin typeface="Times New Roman" pitchFamily="18" charset="0"/>
                <a:cs typeface="Times New Roman" pitchFamily="18" charset="0"/>
              </a:rPr>
              <a:t>             </a:t>
            </a:r>
            <a:r>
              <a:rPr lang="en-US" sz="3600" b="1" dirty="0">
                <a:latin typeface="Times New Roman" pitchFamily="18" charset="0"/>
                <a:cs typeface="Times New Roman" pitchFamily="18" charset="0"/>
              </a:rPr>
              <a:t>Syllabus</a:t>
            </a:r>
          </a:p>
        </p:txBody>
      </p:sp>
      <p:pic>
        <p:nvPicPr>
          <p:cNvPr id="16387" name="Picture 3">
            <a:extLst>
              <a:ext uri="{FF2B5EF4-FFF2-40B4-BE49-F238E27FC236}">
                <a16:creationId xmlns="" xmlns:a16="http://schemas.microsoft.com/office/drawing/2014/main" id="{8E42EEB9-8479-48C7-B9B9-649489931E5B}"/>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0" y="0"/>
            <a:ext cx="1143000" cy="914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Footer Placeholder 2">
            <a:extLst>
              <a:ext uri="{FF2B5EF4-FFF2-40B4-BE49-F238E27FC236}">
                <a16:creationId xmlns="" xmlns:a16="http://schemas.microsoft.com/office/drawing/2014/main" id="{2530BB13-7E47-40E4-9D2E-876D091D48EC}"/>
              </a:ext>
            </a:extLst>
          </p:cNvPr>
          <p:cNvSpPr>
            <a:spLocks noGrp="1"/>
          </p:cNvSpPr>
          <p:nvPr>
            <p:ph type="ftr" sz="quarter" idx="11"/>
          </p:nvPr>
        </p:nvSpPr>
        <p:spPr>
          <a:xfrm>
            <a:off x="1828800" y="6356350"/>
            <a:ext cx="6172200" cy="365125"/>
          </a:xfrm>
        </p:spPr>
        <p:txBody>
          <a:bodyPr/>
          <a:lstStyle/>
          <a:p>
            <a:pPr lvl="0">
              <a:spcBef>
                <a:spcPct val="20000"/>
              </a:spcBef>
              <a:defRPr/>
            </a:pPr>
            <a:r>
              <a:rPr lang="en-US" smtClean="0"/>
              <a:t>Mr. Arun Bhati            ESSENCE OF INDIAN TRADITIONAL  (ANC-602)              SEM - 6</a:t>
            </a:r>
            <a:endParaRPr lang="en-US" dirty="0"/>
          </a:p>
        </p:txBody>
      </p:sp>
      <p:sp>
        <p:nvSpPr>
          <p:cNvPr id="16390" name="Slide Number Placeholder 3">
            <a:extLst>
              <a:ext uri="{FF2B5EF4-FFF2-40B4-BE49-F238E27FC236}">
                <a16:creationId xmlns="" xmlns:a16="http://schemas.microsoft.com/office/drawing/2014/main" id="{6DFE3AB9-9A5B-44A5-B8B1-A8B8BC73ADA0}"/>
              </a:ext>
            </a:extLst>
          </p:cNvPr>
          <p:cNvSpPr>
            <a:spLocks noGrp="1" noChangeArrowheads="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3813110-3AB5-4615-A3EB-E35F630A72B0}"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
        <p:nvSpPr>
          <p:cNvPr id="5" name="Date Placeholder 4">
            <a:extLst>
              <a:ext uri="{FF2B5EF4-FFF2-40B4-BE49-F238E27FC236}">
                <a16:creationId xmlns="" xmlns:a16="http://schemas.microsoft.com/office/drawing/2014/main" id="{2049A542-4D39-4060-858A-AD38E78AAF42}"/>
              </a:ext>
            </a:extLst>
          </p:cNvPr>
          <p:cNvSpPr>
            <a:spLocks noGrp="1"/>
          </p:cNvSpPr>
          <p:nvPr>
            <p:ph type="dt"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8C6889B-35F5-4467-AC64-0094F855CD13}"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4/6/2023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4" name="Picture 3"/>
          <p:cNvPicPr>
            <a:picLocks noChangeAspect="1"/>
          </p:cNvPicPr>
          <p:nvPr/>
        </p:nvPicPr>
        <p:blipFill rotWithShape="1">
          <a:blip r:embed="rId4"/>
          <a:srcRect l="12519" t="14584" r="26574" b="14583"/>
          <a:stretch/>
        </p:blipFill>
        <p:spPr>
          <a:xfrm>
            <a:off x="7034" y="914400"/>
            <a:ext cx="9136966" cy="5441950"/>
          </a:xfrm>
          <a:prstGeom prst="rect">
            <a:avLst/>
          </a:prstGeom>
        </p:spPr>
      </p:pic>
    </p:spTree>
    <p:extLst>
      <p:ext uri="{BB962C8B-B14F-4D97-AF65-F5344CB8AC3E}">
        <p14:creationId xmlns="" xmlns:p14="http://schemas.microsoft.com/office/powerpoint/2010/main" val="359983942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Table&#10;&#10;Description automatically generated">
            <a:extLst>
              <a:ext uri="{FF2B5EF4-FFF2-40B4-BE49-F238E27FC236}">
                <a16:creationId xmlns="" xmlns:a16="http://schemas.microsoft.com/office/drawing/2014/main" id="{19D670A1-D39F-4092-8671-FC17DF3EE893}"/>
              </a:ext>
            </a:extLst>
          </p:cNvPr>
          <p:cNvPicPr>
            <a:picLocks noGrp="1" noChangeAspect="1"/>
          </p:cNvPicPr>
          <p:nvPr>
            <p:ph idx="1"/>
          </p:nvPr>
        </p:nvPicPr>
        <p:blipFill>
          <a:blip r:embed="rId3">
            <a:extLst>
              <a:ext uri="{28A0092B-C50C-407E-A947-70E740481C1C}">
                <a14:useLocalDpi xmlns="" xmlns:a14="http://schemas.microsoft.com/office/drawing/2010/main" val="0"/>
              </a:ext>
            </a:extLst>
          </a:blip>
          <a:stretch>
            <a:fillRect/>
          </a:stretch>
        </p:blipFill>
        <p:spPr>
          <a:xfrm>
            <a:off x="685800" y="693936"/>
            <a:ext cx="8077200" cy="5670550"/>
          </a:xfrm>
        </p:spPr>
      </p:pic>
      <p:sp>
        <p:nvSpPr>
          <p:cNvPr id="4" name="Date Placeholder 3"/>
          <p:cNvSpPr>
            <a:spLocks noGrp="1"/>
          </p:cNvSpPr>
          <p:nvPr>
            <p:ph type="dt" sz="half" idx="10"/>
          </p:nvPr>
        </p:nvSpPr>
        <p:spPr>
          <a:xfrm>
            <a:off x="462280" y="6356350"/>
            <a:ext cx="2133600" cy="365125"/>
          </a:xfrm>
        </p:spPr>
        <p:txBody>
          <a:bodyPr/>
          <a:lstStyle/>
          <a:p>
            <a:fld id="{AAEEBAC7-04B3-4EF6-9FC9-9EFC9586D69C}" type="datetime1">
              <a:rPr lang="en-US" smtClean="0"/>
              <a:pPr/>
              <a:t>4/6/2023</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smtClean="0"/>
              <a:t>Mr. Arun Bhati            ESSENCE OF INDIAN TRADITIONAL  (ANC-602)              SEM - 6</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40</a:t>
            </a:fld>
            <a:endParaRPr lang="en-US" dirty="0"/>
          </a:p>
        </p:txBody>
      </p:sp>
      <p:sp>
        <p:nvSpPr>
          <p:cNvPr id="7" name="Title 1"/>
          <p:cNvSpPr txBox="1">
            <a:spLocks/>
          </p:cNvSpPr>
          <p:nvPr/>
        </p:nvSpPr>
        <p:spPr>
          <a:xfrm>
            <a:off x="1397002" y="65681"/>
            <a:ext cx="7721598" cy="6201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Buddhism Vs Jainism</a:t>
            </a:r>
          </a:p>
        </p:txBody>
      </p:sp>
      <p:pic>
        <p:nvPicPr>
          <p:cNvPr id="9" name="Picture 8">
            <a:extLst>
              <a:ext uri="{FF2B5EF4-FFF2-40B4-BE49-F238E27FC236}">
                <a16:creationId xmlns="" xmlns:a16="http://schemas.microsoft.com/office/drawing/2014/main" id="{66C8E606-11F0-4D97-9990-05358B7A0BA7}"/>
              </a:ext>
            </a:extLst>
          </p:cNvPr>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1471" y="73817"/>
            <a:ext cx="1347673" cy="620119"/>
          </a:xfrm>
          <a:prstGeom prst="rect">
            <a:avLst/>
          </a:prstGeom>
        </p:spPr>
      </p:pic>
    </p:spTree>
    <p:extLst>
      <p:ext uri="{BB962C8B-B14F-4D97-AF65-F5344CB8AC3E}">
        <p14:creationId xmlns="" xmlns:p14="http://schemas.microsoft.com/office/powerpoint/2010/main" val="135551540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219200"/>
            <a:ext cx="8610600" cy="2667000"/>
          </a:xfrm>
        </p:spPr>
        <p:txBody>
          <a:bodyPr>
            <a:noAutofit/>
          </a:bodyPr>
          <a:lstStyle/>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a:p>
            <a:pPr algn="just">
              <a:lnSpc>
                <a:spcPct val="150000"/>
              </a:lnSpc>
            </a:pPr>
            <a:r>
              <a:rPr lang="en-US" sz="2200" dirty="0">
                <a:latin typeface="Times New Roman" panose="02020603050405020304" pitchFamily="18" charset="0"/>
                <a:cs typeface="Times New Roman" panose="02020603050405020304" pitchFamily="18" charset="0"/>
              </a:rPr>
              <a:t>In this In this topic, We learned about the Pre-Vedic and Vedic Religion.</a:t>
            </a:r>
          </a:p>
          <a:p>
            <a:pPr algn="just">
              <a:lnSpc>
                <a:spcPct val="150000"/>
              </a:lnSpc>
            </a:pPr>
            <a:r>
              <a:rPr lang="en-US" sz="2200" dirty="0">
                <a:latin typeface="Times New Roman" panose="02020603050405020304" pitchFamily="18" charset="0"/>
                <a:cs typeface="Times New Roman" panose="02020603050405020304" pitchFamily="18" charset="0"/>
              </a:rPr>
              <a:t>We also learned Jainism  and Buddhism. </a:t>
            </a:r>
          </a:p>
          <a:p>
            <a:pPr algn="just">
              <a:lnSpc>
                <a:spcPct val="150000"/>
              </a:lnSpc>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6FB9DF6C-64DD-41EB-A416-6B62540705C2}" type="datetime1">
              <a:rPr lang="en-US" smtClean="0"/>
              <a:pPr/>
              <a:t>4/6/2023</a:t>
            </a:fld>
            <a:endParaRPr lang="en-US"/>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smtClean="0"/>
              <a:t>Mr. Arun Bhati            ESSENCE OF INDIAN TRADITIONAL  (ANC-602)              SEM - 6</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41</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Recap</a:t>
            </a:r>
          </a:p>
        </p:txBody>
      </p:sp>
      <p:pic>
        <p:nvPicPr>
          <p:cNvPr id="9" name="Picture 8">
            <a:extLst>
              <a:ext uri="{FF2B5EF4-FFF2-40B4-BE49-F238E27FC236}">
                <a16:creationId xmlns="" xmlns:a16="http://schemas.microsoft.com/office/drawing/2014/main" id="{66C8E606-11F0-4D97-9990-05358B7A0BA7}"/>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471" y="73817"/>
            <a:ext cx="1347673" cy="916783"/>
          </a:xfrm>
          <a:prstGeom prst="rect">
            <a:avLst/>
          </a:prstGeom>
        </p:spPr>
      </p:pic>
    </p:spTree>
    <p:extLst>
      <p:ext uri="{BB962C8B-B14F-4D97-AF65-F5344CB8AC3E}">
        <p14:creationId xmlns="" xmlns:p14="http://schemas.microsoft.com/office/powerpoint/2010/main" val="387090623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066800"/>
            <a:ext cx="7620000" cy="4953000"/>
          </a:xfrm>
        </p:spPr>
        <p:txBody>
          <a:bodyPr>
            <a:normAutofit/>
          </a:bodyPr>
          <a:lstStyle/>
          <a:p>
            <a:pPr marL="0" indent="0">
              <a:buNone/>
            </a:pPr>
            <a:r>
              <a:rPr lang="en-US" sz="2200" b="1" dirty="0">
                <a:latin typeface="Times New Roman" panose="02020603050405020304" pitchFamily="18" charset="0"/>
                <a:cs typeface="Times New Roman" panose="02020603050405020304" pitchFamily="18" charset="0"/>
              </a:rPr>
              <a:t>YouTube/other  Video </a:t>
            </a:r>
            <a:r>
              <a:rPr lang="en-US" sz="2200" b="1" dirty="0" smtClean="0">
                <a:latin typeface="Times New Roman" panose="02020603050405020304" pitchFamily="18" charset="0"/>
                <a:cs typeface="Times New Roman" panose="02020603050405020304" pitchFamily="18" charset="0"/>
              </a:rPr>
              <a:t>Links</a:t>
            </a:r>
          </a:p>
          <a:p>
            <a:pPr marL="0" indent="0">
              <a:buNone/>
            </a:pPr>
            <a:endParaRPr lang="en-US" sz="2200" b="1" dirty="0">
              <a:latin typeface="Times New Roman" panose="02020603050405020304" pitchFamily="18" charset="0"/>
              <a:cs typeface="Times New Roman" panose="02020603050405020304" pitchFamily="18" charset="0"/>
            </a:endParaRPr>
          </a:p>
          <a:p>
            <a:pPr>
              <a:lnSpc>
                <a:spcPct val="150000"/>
              </a:lnSpc>
            </a:pPr>
            <a:r>
              <a:rPr lang="en-US" sz="2200" dirty="0">
                <a:latin typeface="Times New Roman" panose="02020603050405020304" pitchFamily="18" charset="0"/>
                <a:cs typeface="Times New Roman" panose="02020603050405020304" pitchFamily="18" charset="0"/>
                <a:hlinkClick r:id="rId2"/>
              </a:rPr>
              <a:t>https://www.youtube.com/watch?v=CPwdUYxmER8</a:t>
            </a:r>
          </a:p>
          <a:p>
            <a:pPr>
              <a:lnSpc>
                <a:spcPct val="150000"/>
              </a:lnSpc>
            </a:pPr>
            <a:r>
              <a:rPr lang="en-US" sz="2200" dirty="0" smtClean="0">
                <a:latin typeface="Times New Roman" panose="02020603050405020304" pitchFamily="18" charset="0"/>
                <a:cs typeface="Times New Roman" panose="02020603050405020304" pitchFamily="18" charset="0"/>
                <a:hlinkClick r:id="rId3"/>
              </a:rPr>
              <a:t>https</a:t>
            </a:r>
            <a:r>
              <a:rPr lang="en-US" sz="2200" dirty="0">
                <a:latin typeface="Times New Roman" panose="02020603050405020304" pitchFamily="18" charset="0"/>
                <a:cs typeface="Times New Roman" panose="02020603050405020304" pitchFamily="18" charset="0"/>
                <a:hlinkClick r:id="rId3"/>
              </a:rPr>
              <a:t>://</a:t>
            </a:r>
            <a:r>
              <a:rPr lang="en-US" sz="2200" dirty="0" smtClean="0">
                <a:latin typeface="Times New Roman" panose="02020603050405020304" pitchFamily="18" charset="0"/>
                <a:cs typeface="Times New Roman" panose="02020603050405020304" pitchFamily="18" charset="0"/>
                <a:hlinkClick r:id="rId3"/>
              </a:rPr>
              <a:t>www.youtube.com/watch?v=GAWKhdcKi4E</a:t>
            </a:r>
            <a:endParaRPr lang="en-US" sz="2200" dirty="0" smtClean="0">
              <a:latin typeface="Times New Roman" panose="02020603050405020304" pitchFamily="18" charset="0"/>
              <a:cs typeface="Times New Roman" panose="02020603050405020304" pitchFamily="18" charset="0"/>
            </a:endParaRPr>
          </a:p>
          <a:p>
            <a:pPr>
              <a:lnSpc>
                <a:spcPct val="150000"/>
              </a:lnSpc>
            </a:pPr>
            <a:r>
              <a:rPr lang="en-US" sz="2200" dirty="0">
                <a:latin typeface="Times New Roman" panose="02020603050405020304" pitchFamily="18" charset="0"/>
                <a:cs typeface="Times New Roman" panose="02020603050405020304" pitchFamily="18" charset="0"/>
                <a:hlinkClick r:id="rId4"/>
              </a:rPr>
              <a:t>https://</a:t>
            </a:r>
            <a:r>
              <a:rPr lang="en-US" sz="2200" dirty="0" smtClean="0">
                <a:latin typeface="Times New Roman" panose="02020603050405020304" pitchFamily="18" charset="0"/>
                <a:cs typeface="Times New Roman" panose="02020603050405020304" pitchFamily="18" charset="0"/>
                <a:hlinkClick r:id="rId4"/>
              </a:rPr>
              <a:t>www.youtube.com/watch?v=NT7S3llgXMY</a:t>
            </a:r>
            <a:endParaRPr lang="en-US" sz="2200" dirty="0" smtClean="0">
              <a:latin typeface="Times New Roman" panose="02020603050405020304" pitchFamily="18" charset="0"/>
              <a:cs typeface="Times New Roman" panose="02020603050405020304" pitchFamily="18" charset="0"/>
            </a:endParaRPr>
          </a:p>
          <a:p>
            <a:pPr>
              <a:lnSpc>
                <a:spcPct val="150000"/>
              </a:lnSpc>
            </a:pPr>
            <a:r>
              <a:rPr lang="en-US" sz="2200" dirty="0">
                <a:latin typeface="Times New Roman" panose="02020603050405020304" pitchFamily="18" charset="0"/>
                <a:cs typeface="Times New Roman" panose="02020603050405020304" pitchFamily="18" charset="0"/>
                <a:hlinkClick r:id="rId5"/>
              </a:rPr>
              <a:t>https://</a:t>
            </a:r>
            <a:r>
              <a:rPr lang="en-US" sz="2200" dirty="0" smtClean="0">
                <a:latin typeface="Times New Roman" panose="02020603050405020304" pitchFamily="18" charset="0"/>
                <a:cs typeface="Times New Roman" panose="02020603050405020304" pitchFamily="18" charset="0"/>
                <a:hlinkClick r:id="rId5"/>
              </a:rPr>
              <a:t>www.youtube.com/watch?v=Y5q6cFiahGo</a:t>
            </a:r>
            <a:endParaRPr lang="en-US" sz="2200" dirty="0" smtClean="0">
              <a:latin typeface="Times New Roman" panose="02020603050405020304" pitchFamily="18" charset="0"/>
              <a:cs typeface="Times New Roman" panose="02020603050405020304" pitchFamily="18" charset="0"/>
            </a:endParaRPr>
          </a:p>
          <a:p>
            <a:pPr>
              <a:lnSpc>
                <a:spcPct val="150000"/>
              </a:lnSpc>
            </a:pPr>
            <a:endParaRPr lang="en-US" sz="2200" dirty="0" smtClean="0">
              <a:latin typeface="Times New Roman" panose="02020603050405020304" pitchFamily="18" charset="0"/>
              <a:cs typeface="Times New Roman" panose="02020603050405020304" pitchFamily="18" charset="0"/>
            </a:endParaRPr>
          </a:p>
          <a:p>
            <a:pPr>
              <a:lnSpc>
                <a:spcPct val="150000"/>
              </a:lnSpc>
            </a:pPr>
            <a:endParaRPr lang="en-US" sz="2200" dirty="0" smtClean="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06E69203-D6CB-416F-B79C-909C4B910867}" type="datetime1">
              <a:rPr lang="en-US" smtClean="0"/>
              <a:pPr/>
              <a:t>4/6/2023</a:t>
            </a:fld>
            <a:endParaRPr lang="en-US"/>
          </a:p>
        </p:txBody>
      </p:sp>
      <p:sp>
        <p:nvSpPr>
          <p:cNvPr id="5" name="Footer Placeholder 4"/>
          <p:cNvSpPr>
            <a:spLocks noGrp="1"/>
          </p:cNvSpPr>
          <p:nvPr>
            <p:ph type="ftr" sz="quarter" idx="11"/>
          </p:nvPr>
        </p:nvSpPr>
        <p:spPr>
          <a:xfrm>
            <a:off x="1371600" y="6356350"/>
            <a:ext cx="6781800" cy="365125"/>
          </a:xfrm>
        </p:spPr>
        <p:txBody>
          <a:bodyPr/>
          <a:lstStyle/>
          <a:p>
            <a:r>
              <a:rPr lang="en-US" smtClean="0"/>
              <a:t>Mr. Arun Bhati            ESSENCE OF INDIAN TRADITIONAL  (ANC-602)              SEM - 6</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dirty="0"/>
          </a:p>
        </p:txBody>
      </p:sp>
      <p:sp>
        <p:nvSpPr>
          <p:cNvPr id="7" name="Title 1"/>
          <p:cNvSpPr txBox="1">
            <a:spLocks/>
          </p:cNvSpPr>
          <p:nvPr/>
        </p:nvSpPr>
        <p:spPr>
          <a:xfrm>
            <a:off x="1371600" y="0"/>
            <a:ext cx="7772400" cy="9906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dirty="0" smtClean="0">
                <a:latin typeface="Times New Roman" panose="02020603050405020304" pitchFamily="18" charset="0"/>
                <a:cs typeface="Times New Roman" panose="02020603050405020304" pitchFamily="18" charset="0"/>
              </a:rPr>
              <a:t>Topic video link</a:t>
            </a:r>
            <a:endPar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 xmlns:a16="http://schemas.microsoft.com/office/drawing/2014/main" id="{B3A47B81-6442-4399-9EA9-C0F7FC78139B}"/>
              </a:ext>
            </a:extLst>
          </p:cNvPr>
          <p:cNvPicPr>
            <a:picLocks noChangeAspect="1"/>
          </p:cNvPicPr>
          <p:nvPr/>
        </p:nvPicPr>
        <p:blipFill>
          <a:blip r:embed="rId6" cstate="print">
            <a:extLst>
              <a:ext uri="{28A0092B-C50C-407E-A947-70E740481C1C}">
                <a14:useLocalDpi xmlns="" xmlns:a14="http://schemas.microsoft.com/office/drawing/2010/main" val="0"/>
              </a:ext>
            </a:extLst>
          </a:blip>
          <a:stretch>
            <a:fillRect/>
          </a:stretch>
        </p:blipFill>
        <p:spPr>
          <a:xfrm>
            <a:off x="0" y="36908"/>
            <a:ext cx="1227557" cy="916783"/>
          </a:xfrm>
          <a:prstGeom prst="rect">
            <a:avLst/>
          </a:prstGeom>
        </p:spPr>
      </p:pic>
    </p:spTree>
    <p:extLst>
      <p:ext uri="{BB962C8B-B14F-4D97-AF65-F5344CB8AC3E}">
        <p14:creationId xmlns="" xmlns:p14="http://schemas.microsoft.com/office/powerpoint/2010/main" val="43903098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801290"/>
            <a:ext cx="8534400" cy="5555060"/>
          </a:xfrm>
        </p:spPr>
        <p:txBody>
          <a:bodyPr>
            <a:normAutofit/>
          </a:bodyPr>
          <a:lstStyle/>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Which is not the part of Four Noble truths of Buddhism ? </a:t>
            </a:r>
          </a:p>
          <a:p>
            <a:pPr marL="0" indent="0" algn="just">
              <a:buNone/>
            </a:pPr>
            <a:r>
              <a:rPr lang="en-US" sz="2000" dirty="0">
                <a:latin typeface="Times New Roman" panose="02020603050405020304" pitchFamily="18" charset="0"/>
                <a:cs typeface="Times New Roman" panose="02020603050405020304" pitchFamily="18" charset="0"/>
              </a:rPr>
              <a:t>          A. Dukkha</a:t>
            </a:r>
          </a:p>
          <a:p>
            <a:pPr marL="0" indent="0" algn="just">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B. Sukkah</a:t>
            </a:r>
          </a:p>
          <a:p>
            <a:pPr marL="0" indent="0" algn="just">
              <a:buNone/>
            </a:pPr>
            <a:r>
              <a:rPr lang="en-US" sz="2000" dirty="0">
                <a:latin typeface="Times New Roman" panose="02020603050405020304" pitchFamily="18" charset="0"/>
                <a:cs typeface="Times New Roman" panose="02020603050405020304" pitchFamily="18" charset="0"/>
              </a:rPr>
              <a:t>          C. Samudaya</a:t>
            </a:r>
          </a:p>
          <a:p>
            <a:pPr marL="0" indent="0" algn="just">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 Marga</a:t>
            </a:r>
            <a:endParaRPr lang="en-US" sz="2000"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Vedic religion which of the following is not the Atmospheric Deity ?</a:t>
            </a:r>
          </a:p>
          <a:p>
            <a:pPr marL="0" indent="0" algn="just">
              <a:buNone/>
            </a:pPr>
            <a:r>
              <a:rPr lang="en-US" sz="2000" dirty="0">
                <a:latin typeface="Times New Roman" panose="02020603050405020304" pitchFamily="18" charset="0"/>
                <a:cs typeface="Times New Roman" panose="02020603050405020304" pitchFamily="18" charset="0"/>
              </a:rPr>
              <a:t>        A. Indra, </a:t>
            </a:r>
          </a:p>
          <a:p>
            <a:pPr marL="0" indent="0" algn="just">
              <a:buNone/>
            </a:pPr>
            <a:r>
              <a:rPr lang="en-US" sz="2000" dirty="0">
                <a:latin typeface="Times New Roman" panose="02020603050405020304" pitchFamily="18" charset="0"/>
                <a:cs typeface="Times New Roman" panose="02020603050405020304" pitchFamily="18" charset="0"/>
              </a:rPr>
              <a:t>        B. Rudra, </a:t>
            </a:r>
          </a:p>
          <a:p>
            <a:pPr marL="0" indent="0" algn="just">
              <a:buNone/>
            </a:pPr>
            <a:r>
              <a:rPr lang="en-US" sz="2000" dirty="0">
                <a:latin typeface="Times New Roman" panose="02020603050405020304" pitchFamily="18" charset="0"/>
                <a:cs typeface="Times New Roman" panose="02020603050405020304" pitchFamily="18" charset="0"/>
              </a:rPr>
              <a:t>        C. Soma</a:t>
            </a:r>
          </a:p>
          <a:p>
            <a:pPr marL="0" indent="0" algn="just">
              <a:buNone/>
            </a:pPr>
            <a:r>
              <a:rPr lang="en-US" sz="2000" dirty="0">
                <a:latin typeface="Times New Roman" panose="02020603050405020304" pitchFamily="18" charset="0"/>
                <a:cs typeface="Times New Roman" panose="02020603050405020304" pitchFamily="18" charset="0"/>
              </a:rPr>
              <a:t>        D. Marut</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Which one of the following is not the part of Jains constraints in life? </a:t>
            </a:r>
          </a:p>
          <a:p>
            <a:pPr marL="0" indent="0" algn="just">
              <a:buNone/>
            </a:pPr>
            <a:r>
              <a:rPr lang="en-US" sz="2000" dirty="0">
                <a:latin typeface="Times New Roman" panose="02020603050405020304" pitchFamily="18" charset="0"/>
                <a:cs typeface="Times New Roman" panose="02020603050405020304" pitchFamily="18" charset="0"/>
              </a:rPr>
              <a:t>        A. Violence </a:t>
            </a:r>
          </a:p>
          <a:p>
            <a:pPr marL="0" indent="0" algn="just">
              <a:buNone/>
            </a:pPr>
            <a:r>
              <a:rPr lang="en-US" sz="2000" dirty="0">
                <a:latin typeface="Times New Roman" panose="02020603050405020304" pitchFamily="18" charset="0"/>
                <a:cs typeface="Times New Roman" panose="02020603050405020304" pitchFamily="18" charset="0"/>
              </a:rPr>
              <a:t>        B. Truthfulness </a:t>
            </a:r>
          </a:p>
          <a:p>
            <a:pPr marL="0" indent="0" algn="just">
              <a:buNone/>
            </a:pPr>
            <a:r>
              <a:rPr lang="en-US" sz="2000" dirty="0">
                <a:latin typeface="Times New Roman" panose="02020603050405020304" pitchFamily="18" charset="0"/>
                <a:cs typeface="Times New Roman" panose="02020603050405020304" pitchFamily="18" charset="0"/>
              </a:rPr>
              <a:t>        C. Chaste living </a:t>
            </a:r>
          </a:p>
          <a:p>
            <a:pPr marL="0" indent="0" algn="just">
              <a:buNone/>
            </a:pPr>
            <a:r>
              <a:rPr lang="en-US" sz="2000" dirty="0">
                <a:latin typeface="Times New Roman" panose="02020603050405020304" pitchFamily="18" charset="0"/>
                <a:cs typeface="Times New Roman" panose="02020603050405020304" pitchFamily="18" charset="0"/>
              </a:rPr>
              <a:t>        D. Non-acquisition</a:t>
            </a:r>
          </a:p>
          <a:p>
            <a:pPr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endParaRPr lang="en-US" dirty="0"/>
          </a:p>
        </p:txBody>
      </p:sp>
      <p:sp>
        <p:nvSpPr>
          <p:cNvPr id="4" name="Date Placeholder 3"/>
          <p:cNvSpPr>
            <a:spLocks noGrp="1"/>
          </p:cNvSpPr>
          <p:nvPr>
            <p:ph type="dt" sz="half" idx="10"/>
          </p:nvPr>
        </p:nvSpPr>
        <p:spPr/>
        <p:txBody>
          <a:bodyPr/>
          <a:lstStyle/>
          <a:p>
            <a:fld id="{CF9C0384-44E4-4E56-A5A7-3AA87D9F8AE1}" type="datetime1">
              <a:rPr lang="en-US" smtClean="0"/>
              <a:pPr/>
              <a:t>4/6/2023</a:t>
            </a:fld>
            <a:endParaRPr lang="en-US"/>
          </a:p>
        </p:txBody>
      </p:sp>
      <p:sp>
        <p:nvSpPr>
          <p:cNvPr id="5" name="Footer Placeholder 4"/>
          <p:cNvSpPr>
            <a:spLocks noGrp="1"/>
          </p:cNvSpPr>
          <p:nvPr>
            <p:ph type="ftr" sz="quarter" idx="11"/>
          </p:nvPr>
        </p:nvSpPr>
        <p:spPr>
          <a:xfrm>
            <a:off x="1295400" y="6356350"/>
            <a:ext cx="6705600" cy="365125"/>
          </a:xfrm>
        </p:spPr>
        <p:txBody>
          <a:bodyPr/>
          <a:lstStyle/>
          <a:p>
            <a:r>
              <a:rPr lang="en-US" smtClean="0"/>
              <a:t>Mr. Arun Bhati            ESSENCE OF INDIAN TRADITIONAL  (ANC-602)              SEM - 6</a:t>
            </a:r>
            <a:endParaRPr lang="en-US" dirty="0"/>
          </a:p>
        </p:txBody>
      </p:sp>
      <p:sp>
        <p:nvSpPr>
          <p:cNvPr id="6" name="Slide Number Placeholder 5"/>
          <p:cNvSpPr>
            <a:spLocks noGrp="1"/>
          </p:cNvSpPr>
          <p:nvPr>
            <p:ph type="sldNum" sz="quarter" idx="12"/>
          </p:nvPr>
        </p:nvSpPr>
        <p:spPr>
          <a:xfrm>
            <a:off x="8001000" y="6356350"/>
            <a:ext cx="685800" cy="365125"/>
          </a:xfrm>
        </p:spPr>
        <p:txBody>
          <a:bodyPr/>
          <a:lstStyle/>
          <a:p>
            <a:fld id="{B6F15528-21DE-4FAA-801E-634DDDAF4B2B}" type="slidenum">
              <a:rPr lang="en-US" smtClean="0"/>
              <a:pPr/>
              <a:t>43</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latin typeface="Times New Roman" panose="02020603050405020304" pitchFamily="18" charset="0"/>
                <a:cs typeface="Times New Roman" panose="02020603050405020304" pitchFamily="18" charset="0"/>
              </a:rPr>
              <a:t>Daily Quiz</a:t>
            </a:r>
            <a:endParaRPr kumimoji="0" lang="en-US" sz="32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 xmlns:a16="http://schemas.microsoft.com/office/drawing/2014/main" id="{7F866A08-B8E3-40BF-A4BE-668099C3E1EA}"/>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23927" y="-115493"/>
            <a:ext cx="1347673" cy="916783"/>
          </a:xfrm>
          <a:prstGeom prst="rect">
            <a:avLst/>
          </a:prstGeom>
        </p:spPr>
      </p:pic>
    </p:spTree>
    <p:extLst>
      <p:ext uri="{BB962C8B-B14F-4D97-AF65-F5344CB8AC3E}">
        <p14:creationId xmlns="" xmlns:p14="http://schemas.microsoft.com/office/powerpoint/2010/main" val="417750077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801290"/>
            <a:ext cx="8534400" cy="5555060"/>
          </a:xfrm>
        </p:spPr>
        <p:txBody>
          <a:bodyPr>
            <a:normAutofit/>
          </a:bodyPr>
          <a:lstStyle/>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How many Noble Path mentioned in Buddhism? </a:t>
            </a:r>
          </a:p>
          <a:p>
            <a:pPr marL="0" indent="0" algn="just">
              <a:buNone/>
            </a:pPr>
            <a:r>
              <a:rPr lang="en-US" sz="2000" dirty="0">
                <a:latin typeface="Times New Roman" panose="02020603050405020304" pitchFamily="18" charset="0"/>
                <a:cs typeface="Times New Roman" panose="02020603050405020304" pitchFamily="18" charset="0"/>
              </a:rPr>
              <a:t>          A. Seven</a:t>
            </a:r>
          </a:p>
          <a:p>
            <a:pPr marL="0" indent="0" algn="just">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B. Six</a:t>
            </a:r>
          </a:p>
          <a:p>
            <a:pPr marL="0" indent="0" algn="just">
              <a:buNone/>
            </a:pPr>
            <a:r>
              <a:rPr lang="en-US" sz="2000" dirty="0">
                <a:latin typeface="Times New Roman" panose="02020603050405020304" pitchFamily="18" charset="0"/>
                <a:cs typeface="Times New Roman" panose="02020603050405020304" pitchFamily="18" charset="0"/>
              </a:rPr>
              <a:t>          C. Eight</a:t>
            </a:r>
          </a:p>
          <a:p>
            <a:pPr marL="0" indent="0" algn="just">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 Five</a:t>
            </a:r>
            <a:endParaRPr lang="en-US" sz="2000"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How many Noble Truth mentioned in Buddhism? </a:t>
            </a:r>
          </a:p>
          <a:p>
            <a:pPr marL="0" indent="0" algn="just">
              <a:buNone/>
            </a:pPr>
            <a:r>
              <a:rPr lang="en-US" sz="2000" dirty="0">
                <a:latin typeface="Times New Roman" panose="02020603050405020304" pitchFamily="18" charset="0"/>
                <a:cs typeface="Times New Roman" panose="02020603050405020304" pitchFamily="18" charset="0"/>
              </a:rPr>
              <a:t>        A. Six </a:t>
            </a:r>
          </a:p>
          <a:p>
            <a:pPr marL="0" indent="0" algn="just">
              <a:buNone/>
            </a:pPr>
            <a:r>
              <a:rPr lang="en-US" sz="2000" dirty="0">
                <a:latin typeface="Times New Roman" panose="02020603050405020304" pitchFamily="18" charset="0"/>
                <a:cs typeface="Times New Roman" panose="02020603050405020304" pitchFamily="18" charset="0"/>
              </a:rPr>
              <a:t>        B. Five </a:t>
            </a:r>
          </a:p>
          <a:p>
            <a:pPr marL="0" indent="0" algn="just">
              <a:buNone/>
            </a:pPr>
            <a:r>
              <a:rPr lang="en-US" sz="2000" dirty="0">
                <a:latin typeface="Times New Roman" panose="02020603050405020304" pitchFamily="18" charset="0"/>
                <a:cs typeface="Times New Roman" panose="02020603050405020304" pitchFamily="18" charset="0"/>
              </a:rPr>
              <a:t>        C. Four</a:t>
            </a:r>
          </a:p>
          <a:p>
            <a:pPr marL="0" indent="0" algn="just">
              <a:buNone/>
            </a:pPr>
            <a:r>
              <a:rPr lang="en-US" sz="2000" dirty="0">
                <a:latin typeface="Times New Roman" panose="02020603050405020304" pitchFamily="18" charset="0"/>
                <a:cs typeface="Times New Roman" panose="02020603050405020304" pitchFamily="18" charset="0"/>
              </a:rPr>
              <a:t>        D. Three</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How many  Jewels are mentioned in Buddhism?</a:t>
            </a:r>
          </a:p>
          <a:p>
            <a:pPr marL="0" indent="0" algn="just">
              <a:buNone/>
            </a:pPr>
            <a:r>
              <a:rPr lang="en-US" sz="2000" dirty="0">
                <a:latin typeface="Times New Roman" panose="02020603050405020304" pitchFamily="18" charset="0"/>
                <a:cs typeface="Times New Roman" panose="02020603050405020304" pitchFamily="18" charset="0"/>
              </a:rPr>
              <a:t>        A. Six </a:t>
            </a:r>
          </a:p>
          <a:p>
            <a:pPr marL="0" indent="0" algn="just">
              <a:buNone/>
            </a:pPr>
            <a:r>
              <a:rPr lang="en-US" sz="2000" dirty="0">
                <a:latin typeface="Times New Roman" panose="02020603050405020304" pitchFamily="18" charset="0"/>
                <a:cs typeface="Times New Roman" panose="02020603050405020304" pitchFamily="18" charset="0"/>
              </a:rPr>
              <a:t>        B. Five </a:t>
            </a:r>
          </a:p>
          <a:p>
            <a:pPr marL="0" indent="0" algn="just">
              <a:buNone/>
            </a:pPr>
            <a:r>
              <a:rPr lang="en-US" sz="2000" dirty="0">
                <a:latin typeface="Times New Roman" panose="02020603050405020304" pitchFamily="18" charset="0"/>
                <a:cs typeface="Times New Roman" panose="02020603050405020304" pitchFamily="18" charset="0"/>
              </a:rPr>
              <a:t>        C. Four</a:t>
            </a:r>
          </a:p>
          <a:p>
            <a:pPr marL="0" indent="0" algn="just">
              <a:buNone/>
            </a:pPr>
            <a:r>
              <a:rPr lang="en-US" sz="2000" dirty="0">
                <a:latin typeface="Times New Roman" panose="02020603050405020304" pitchFamily="18" charset="0"/>
                <a:cs typeface="Times New Roman" panose="02020603050405020304" pitchFamily="18" charset="0"/>
              </a:rPr>
              <a:t>        D. Three</a:t>
            </a:r>
          </a:p>
          <a:p>
            <a:pPr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endParaRPr lang="en-US" dirty="0"/>
          </a:p>
        </p:txBody>
      </p:sp>
      <p:sp>
        <p:nvSpPr>
          <p:cNvPr id="4" name="Date Placeholder 3"/>
          <p:cNvSpPr>
            <a:spLocks noGrp="1"/>
          </p:cNvSpPr>
          <p:nvPr>
            <p:ph type="dt" sz="half" idx="10"/>
          </p:nvPr>
        </p:nvSpPr>
        <p:spPr/>
        <p:txBody>
          <a:bodyPr/>
          <a:lstStyle/>
          <a:p>
            <a:fld id="{E423BECB-ED99-45BC-951F-975CB1E6C0C6}" type="datetime1">
              <a:rPr lang="en-US" smtClean="0"/>
              <a:pPr/>
              <a:t>4/6/2023</a:t>
            </a:fld>
            <a:endParaRPr lang="en-US"/>
          </a:p>
        </p:txBody>
      </p:sp>
      <p:sp>
        <p:nvSpPr>
          <p:cNvPr id="5" name="Footer Placeholder 4"/>
          <p:cNvSpPr>
            <a:spLocks noGrp="1"/>
          </p:cNvSpPr>
          <p:nvPr>
            <p:ph type="ftr" sz="quarter" idx="11"/>
          </p:nvPr>
        </p:nvSpPr>
        <p:spPr>
          <a:xfrm>
            <a:off x="1295400" y="6356350"/>
            <a:ext cx="6705600" cy="365125"/>
          </a:xfrm>
        </p:spPr>
        <p:txBody>
          <a:bodyPr/>
          <a:lstStyle/>
          <a:p>
            <a:r>
              <a:rPr lang="en-US" smtClean="0"/>
              <a:t>Mr. Arun Bhati            ESSENCE OF INDIAN TRADITIONAL  (ANC-602)              SEM - 6</a:t>
            </a:r>
            <a:endParaRPr lang="en-US" dirty="0"/>
          </a:p>
        </p:txBody>
      </p:sp>
      <p:sp>
        <p:nvSpPr>
          <p:cNvPr id="6" name="Slide Number Placeholder 5"/>
          <p:cNvSpPr>
            <a:spLocks noGrp="1"/>
          </p:cNvSpPr>
          <p:nvPr>
            <p:ph type="sldNum" sz="quarter" idx="12"/>
          </p:nvPr>
        </p:nvSpPr>
        <p:spPr>
          <a:xfrm>
            <a:off x="8001000" y="6356350"/>
            <a:ext cx="685800" cy="365125"/>
          </a:xfrm>
        </p:spPr>
        <p:txBody>
          <a:bodyPr/>
          <a:lstStyle/>
          <a:p>
            <a:fld id="{B6F15528-21DE-4FAA-801E-634DDDAF4B2B}" type="slidenum">
              <a:rPr lang="en-US" smtClean="0"/>
              <a:pPr/>
              <a:t>44</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latin typeface="Times New Roman" panose="02020603050405020304" pitchFamily="18" charset="0"/>
                <a:cs typeface="Times New Roman" panose="02020603050405020304" pitchFamily="18" charset="0"/>
              </a:rPr>
              <a:t>Daily Quiz</a:t>
            </a:r>
            <a:endParaRPr kumimoji="0" lang="en-US" sz="32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 xmlns:a16="http://schemas.microsoft.com/office/drawing/2014/main" id="{7F866A08-B8E3-40BF-A4BE-668099C3E1EA}"/>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23927" y="-115493"/>
            <a:ext cx="1347673" cy="916783"/>
          </a:xfrm>
          <a:prstGeom prst="rect">
            <a:avLst/>
          </a:prstGeom>
        </p:spPr>
      </p:pic>
    </p:spTree>
    <p:extLst>
      <p:ext uri="{BB962C8B-B14F-4D97-AF65-F5344CB8AC3E}">
        <p14:creationId xmlns="" xmlns:p14="http://schemas.microsoft.com/office/powerpoint/2010/main" val="196337814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799" y="801290"/>
            <a:ext cx="8382001" cy="5555060"/>
          </a:xfrm>
        </p:spPr>
        <p:txBody>
          <a:bodyPr>
            <a:normAutofit/>
          </a:bodyPr>
          <a:lstStyle/>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 male deity during Pre-Vedic times is known as_____. </a:t>
            </a:r>
          </a:p>
          <a:p>
            <a:pPr marL="0" indent="0" algn="just">
              <a:buNone/>
            </a:pPr>
            <a:r>
              <a:rPr lang="en-US" sz="2000" dirty="0">
                <a:latin typeface="Times New Roman" panose="02020603050405020304" pitchFamily="18" charset="0"/>
                <a:cs typeface="Times New Roman" panose="02020603050405020304" pitchFamily="18" charset="0"/>
              </a:rPr>
              <a:t>          A. Mother Goddess</a:t>
            </a:r>
          </a:p>
          <a:p>
            <a:pPr marL="0" indent="0" algn="just">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B. Pashupati Shiva</a:t>
            </a:r>
          </a:p>
          <a:p>
            <a:pPr marL="0" indent="0" algn="just">
              <a:buNone/>
            </a:pPr>
            <a:r>
              <a:rPr lang="en-US" sz="2000" dirty="0">
                <a:latin typeface="Times New Roman" panose="02020603050405020304" pitchFamily="18" charset="0"/>
                <a:cs typeface="Times New Roman" panose="02020603050405020304" pitchFamily="18" charset="0"/>
              </a:rPr>
              <a:t>          C. Bull</a:t>
            </a:r>
          </a:p>
          <a:p>
            <a:pPr marL="0" indent="0" algn="just">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 Pipal</a:t>
            </a:r>
            <a:endParaRPr lang="en-US" sz="2000"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Which one of the following is not the Celestial Deities during Vedic times ?</a:t>
            </a:r>
            <a:endParaRPr lang="en-US" sz="2000" b="1"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        A. Surya, </a:t>
            </a:r>
          </a:p>
          <a:p>
            <a:pPr marL="0" indent="0" algn="just">
              <a:buNone/>
            </a:pPr>
            <a:r>
              <a:rPr lang="en-US" sz="2000" dirty="0">
                <a:latin typeface="Times New Roman" panose="02020603050405020304" pitchFamily="18" charset="0"/>
                <a:cs typeface="Times New Roman" panose="02020603050405020304" pitchFamily="18" charset="0"/>
              </a:rPr>
              <a:t>        B. Marut</a:t>
            </a:r>
          </a:p>
          <a:p>
            <a:pPr marL="0" indent="0" algn="just">
              <a:buNone/>
            </a:pPr>
            <a:r>
              <a:rPr lang="en-US" sz="2000" dirty="0">
                <a:latin typeface="Times New Roman" panose="02020603050405020304" pitchFamily="18" charset="0"/>
                <a:cs typeface="Times New Roman" panose="02020603050405020304" pitchFamily="18" charset="0"/>
              </a:rPr>
              <a:t>        C. Varuna, </a:t>
            </a:r>
          </a:p>
          <a:p>
            <a:pPr marL="0" indent="0" algn="just">
              <a:buNone/>
            </a:pPr>
            <a:r>
              <a:rPr lang="en-US" sz="2000" dirty="0">
                <a:latin typeface="Times New Roman" panose="02020603050405020304" pitchFamily="18" charset="0"/>
                <a:cs typeface="Times New Roman" panose="02020603050405020304" pitchFamily="18" charset="0"/>
              </a:rPr>
              <a:t>        D. Usha</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Which one of the following is the Atmospheric Deities during Vedic times ?</a:t>
            </a:r>
          </a:p>
          <a:p>
            <a:pPr marL="0" indent="0" algn="just">
              <a:buNone/>
            </a:pPr>
            <a:r>
              <a:rPr lang="en-US" sz="2000" dirty="0">
                <a:latin typeface="Times New Roman" panose="02020603050405020304" pitchFamily="18" charset="0"/>
                <a:cs typeface="Times New Roman" panose="02020603050405020304" pitchFamily="18" charset="0"/>
              </a:rPr>
              <a:t>        A. Agni, </a:t>
            </a:r>
          </a:p>
          <a:p>
            <a:pPr marL="0" indent="0" algn="just">
              <a:buNone/>
            </a:pPr>
            <a:r>
              <a:rPr lang="en-US" sz="2000" dirty="0">
                <a:latin typeface="Times New Roman" panose="02020603050405020304" pitchFamily="18" charset="0"/>
                <a:cs typeface="Times New Roman" panose="02020603050405020304" pitchFamily="18" charset="0"/>
              </a:rPr>
              <a:t>        B. Rudra</a:t>
            </a:r>
          </a:p>
          <a:p>
            <a:pPr marL="0" indent="0" algn="just">
              <a:buNone/>
            </a:pPr>
            <a:r>
              <a:rPr lang="en-US" sz="2000" dirty="0">
                <a:latin typeface="Times New Roman" panose="02020603050405020304" pitchFamily="18" charset="0"/>
                <a:cs typeface="Times New Roman" panose="02020603050405020304" pitchFamily="18" charset="0"/>
              </a:rPr>
              <a:t>        C. Soma, </a:t>
            </a:r>
          </a:p>
          <a:p>
            <a:pPr marL="0" indent="0" algn="just">
              <a:buNone/>
            </a:pPr>
            <a:r>
              <a:rPr lang="en-US" sz="2000" dirty="0">
                <a:latin typeface="Times New Roman" panose="02020603050405020304" pitchFamily="18" charset="0"/>
                <a:cs typeface="Times New Roman" panose="02020603050405020304" pitchFamily="18" charset="0"/>
              </a:rPr>
              <a:t>        D. Prithvi </a:t>
            </a:r>
          </a:p>
          <a:p>
            <a:pPr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endParaRPr lang="en-US" dirty="0"/>
          </a:p>
        </p:txBody>
      </p:sp>
      <p:sp>
        <p:nvSpPr>
          <p:cNvPr id="4" name="Date Placeholder 3"/>
          <p:cNvSpPr>
            <a:spLocks noGrp="1"/>
          </p:cNvSpPr>
          <p:nvPr>
            <p:ph type="dt" sz="half" idx="10"/>
          </p:nvPr>
        </p:nvSpPr>
        <p:spPr/>
        <p:txBody>
          <a:bodyPr/>
          <a:lstStyle/>
          <a:p>
            <a:fld id="{E120DA2F-ACBD-456B-95FF-DE4755FE6605}" type="datetime1">
              <a:rPr lang="en-US" smtClean="0"/>
              <a:pPr/>
              <a:t>4/6/2023</a:t>
            </a:fld>
            <a:endParaRPr lang="en-US"/>
          </a:p>
        </p:txBody>
      </p:sp>
      <p:sp>
        <p:nvSpPr>
          <p:cNvPr id="5" name="Footer Placeholder 4"/>
          <p:cNvSpPr>
            <a:spLocks noGrp="1"/>
          </p:cNvSpPr>
          <p:nvPr>
            <p:ph type="ftr" sz="quarter" idx="11"/>
          </p:nvPr>
        </p:nvSpPr>
        <p:spPr>
          <a:xfrm>
            <a:off x="1295400" y="6356350"/>
            <a:ext cx="6705600" cy="365125"/>
          </a:xfrm>
        </p:spPr>
        <p:txBody>
          <a:bodyPr/>
          <a:lstStyle/>
          <a:p>
            <a:r>
              <a:rPr lang="en-US" smtClean="0"/>
              <a:t>Mr. Arun Bhati            ESSENCE OF INDIAN TRADITIONAL  (ANC-602)              SEM - 6</a:t>
            </a:r>
            <a:endParaRPr lang="en-US" dirty="0"/>
          </a:p>
        </p:txBody>
      </p:sp>
      <p:sp>
        <p:nvSpPr>
          <p:cNvPr id="6" name="Slide Number Placeholder 5"/>
          <p:cNvSpPr>
            <a:spLocks noGrp="1"/>
          </p:cNvSpPr>
          <p:nvPr>
            <p:ph type="sldNum" sz="quarter" idx="12"/>
          </p:nvPr>
        </p:nvSpPr>
        <p:spPr>
          <a:xfrm>
            <a:off x="8001000" y="6356350"/>
            <a:ext cx="685800" cy="365125"/>
          </a:xfrm>
        </p:spPr>
        <p:txBody>
          <a:bodyPr/>
          <a:lstStyle/>
          <a:p>
            <a:fld id="{B6F15528-21DE-4FAA-801E-634DDDAF4B2B}" type="slidenum">
              <a:rPr lang="en-US" smtClean="0"/>
              <a:pPr/>
              <a:t>45</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latin typeface="Times New Roman" panose="02020603050405020304" pitchFamily="18" charset="0"/>
                <a:cs typeface="Times New Roman" panose="02020603050405020304" pitchFamily="18" charset="0"/>
              </a:rPr>
              <a:t>Daily Quiz</a:t>
            </a:r>
            <a:endParaRPr kumimoji="0" lang="en-US" sz="32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 xmlns:a16="http://schemas.microsoft.com/office/drawing/2014/main" id="{7F866A08-B8E3-40BF-A4BE-668099C3E1EA}"/>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23927" y="-115493"/>
            <a:ext cx="1347673" cy="916783"/>
          </a:xfrm>
          <a:prstGeom prst="rect">
            <a:avLst/>
          </a:prstGeom>
        </p:spPr>
      </p:pic>
    </p:spTree>
    <p:extLst>
      <p:ext uri="{BB962C8B-B14F-4D97-AF65-F5344CB8AC3E}">
        <p14:creationId xmlns="" xmlns:p14="http://schemas.microsoft.com/office/powerpoint/2010/main" val="238573916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990600"/>
            <a:ext cx="8305800" cy="5181600"/>
          </a:xfrm>
        </p:spPr>
        <p:txBody>
          <a:bodyPr>
            <a:normAutofit/>
          </a:bodyPr>
          <a:lstStyle/>
          <a:p>
            <a:pPr algn="just">
              <a:lnSpc>
                <a:spcPct val="150000"/>
              </a:lnSpc>
            </a:pPr>
            <a:r>
              <a:rPr lang="en-US" sz="2200" dirty="0">
                <a:latin typeface="Times New Roman" panose="02020603050405020304" pitchFamily="18" charset="0"/>
                <a:cs typeface="Times New Roman" panose="02020603050405020304" pitchFamily="18" charset="0"/>
              </a:rPr>
              <a:t>Explain the Vedic religion and pre Vedic religion.</a:t>
            </a:r>
          </a:p>
          <a:p>
            <a:pPr algn="just">
              <a:lnSpc>
                <a:spcPct val="150000"/>
              </a:lnSpc>
            </a:pPr>
            <a:r>
              <a:rPr lang="en-US" sz="2200" dirty="0">
                <a:latin typeface="Times New Roman" panose="02020603050405020304" pitchFamily="18" charset="0"/>
                <a:cs typeface="Times New Roman" panose="02020603050405020304" pitchFamily="18" charset="0"/>
              </a:rPr>
              <a:t>Explain Four Noble truths of Buddhism.</a:t>
            </a:r>
          </a:p>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9F4E8B20-3D8C-4012-AE4F-78BBD97A587D}" type="datetime1">
              <a:rPr lang="en-US" smtClean="0"/>
              <a:pPr/>
              <a:t>4/6/2023</a:t>
            </a:fld>
            <a:endParaRPr lang="en-US"/>
          </a:p>
        </p:txBody>
      </p:sp>
      <p:sp>
        <p:nvSpPr>
          <p:cNvPr id="5" name="Footer Placeholder 4"/>
          <p:cNvSpPr>
            <a:spLocks noGrp="1"/>
          </p:cNvSpPr>
          <p:nvPr>
            <p:ph type="ftr" sz="quarter" idx="11"/>
          </p:nvPr>
        </p:nvSpPr>
        <p:spPr>
          <a:xfrm>
            <a:off x="1371600" y="6356350"/>
            <a:ext cx="6705600" cy="365125"/>
          </a:xfrm>
        </p:spPr>
        <p:txBody>
          <a:bodyPr/>
          <a:lstStyle/>
          <a:p>
            <a:r>
              <a:rPr lang="en-US" smtClean="0"/>
              <a:t>Mr. Arun Bhati            ESSENCE OF INDIAN TRADITIONAL  (ANC-602)              SEM - 6</a:t>
            </a:r>
            <a:endParaRPr lang="en-US" dirty="0"/>
          </a:p>
        </p:txBody>
      </p:sp>
      <p:sp>
        <p:nvSpPr>
          <p:cNvPr id="6" name="Slide Number Placeholder 5"/>
          <p:cNvSpPr>
            <a:spLocks noGrp="1"/>
          </p:cNvSpPr>
          <p:nvPr>
            <p:ph type="sldNum" sz="quarter" idx="12"/>
          </p:nvPr>
        </p:nvSpPr>
        <p:spPr>
          <a:xfrm>
            <a:off x="8077200" y="6356350"/>
            <a:ext cx="609600" cy="365125"/>
          </a:xfrm>
        </p:spPr>
        <p:txBody>
          <a:bodyPr/>
          <a:lstStyle/>
          <a:p>
            <a:fld id="{B6F15528-21DE-4FAA-801E-634DDDAF4B2B}" type="slidenum">
              <a:rPr lang="en-US" smtClean="0"/>
              <a:pPr/>
              <a:t>46</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Weekly</a:t>
            </a:r>
            <a:r>
              <a:rPr kumimoji="0" lang="en-US" sz="3200" b="0"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 Assignment</a:t>
            </a:r>
            <a:endParaRPr kumimoji="0" lang="en-US" sz="32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 xmlns:a16="http://schemas.microsoft.com/office/drawing/2014/main" id="{492AA96B-BEAC-450C-8342-EAF1734E17E5}"/>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471" y="73817"/>
            <a:ext cx="1347673" cy="916783"/>
          </a:xfrm>
          <a:prstGeom prst="rect">
            <a:avLst/>
          </a:prstGeom>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38200"/>
            <a:ext cx="8229600" cy="5365750"/>
          </a:xfrm>
        </p:spPr>
        <p:txBody>
          <a:bodyPr/>
          <a:lstStyle/>
          <a:p>
            <a:pPr algn="just">
              <a:lnSpc>
                <a:spcPct val="150000"/>
              </a:lnSpc>
            </a:pPr>
            <a:r>
              <a:rPr lang="en-US" sz="2200" dirty="0">
                <a:latin typeface="Times New Roman" panose="02020603050405020304" pitchFamily="18" charset="0"/>
                <a:cs typeface="Times New Roman" panose="02020603050405020304" pitchFamily="18" charset="0"/>
              </a:rPr>
              <a:t>Basic knowledge of Indian Religion</a:t>
            </a:r>
          </a:p>
          <a:p>
            <a:pPr algn="just">
              <a:lnSpc>
                <a:spcPct val="150000"/>
              </a:lnSpc>
            </a:pPr>
            <a:r>
              <a:rPr lang="en-US" sz="2200" dirty="0">
                <a:latin typeface="Times New Roman" panose="02020603050405020304" pitchFamily="18" charset="0"/>
                <a:cs typeface="Times New Roman" panose="02020603050405020304" pitchFamily="18" charset="0"/>
              </a:rPr>
              <a:t>Ancient History after Vedic era.</a:t>
            </a:r>
          </a:p>
          <a:p>
            <a:pPr algn="just">
              <a:lnSpc>
                <a:spcPct val="150000"/>
              </a:lnSpc>
            </a:pPr>
            <a:r>
              <a:rPr lang="en-US" sz="2200" dirty="0">
                <a:latin typeface="Times New Roman" panose="02020603050405020304" pitchFamily="18" charset="0"/>
                <a:cs typeface="Times New Roman" panose="02020603050405020304" pitchFamily="18" charset="0"/>
              </a:rPr>
              <a:t>Basic knowledge of  Philosophy. </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200000"/>
              </a:lnSpc>
            </a:pPr>
            <a:endParaRPr lang="en-US" sz="2200"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4" name="Date Placeholder 3"/>
          <p:cNvSpPr>
            <a:spLocks noGrp="1"/>
          </p:cNvSpPr>
          <p:nvPr>
            <p:ph type="dt" sz="half" idx="10"/>
          </p:nvPr>
        </p:nvSpPr>
        <p:spPr/>
        <p:txBody>
          <a:bodyPr/>
          <a:lstStyle/>
          <a:p>
            <a:fld id="{73EE397F-6EFD-4E05-ABF8-886F26BBD8FA}" type="datetime1">
              <a:rPr lang="en-US" smtClean="0"/>
              <a:pPr/>
              <a:t>4/6/2023</a:t>
            </a:fld>
            <a:endParaRPr lang="en-US"/>
          </a:p>
        </p:txBody>
      </p:sp>
      <p:sp>
        <p:nvSpPr>
          <p:cNvPr id="5" name="Footer Placeholder 4"/>
          <p:cNvSpPr>
            <a:spLocks noGrp="1"/>
          </p:cNvSpPr>
          <p:nvPr>
            <p:ph type="ftr" sz="quarter" idx="11"/>
          </p:nvPr>
        </p:nvSpPr>
        <p:spPr>
          <a:xfrm>
            <a:off x="1524000" y="6356350"/>
            <a:ext cx="6629400" cy="365125"/>
          </a:xfrm>
        </p:spPr>
        <p:txBody>
          <a:bodyPr/>
          <a:lstStyle/>
          <a:p>
            <a:pPr lvl="0">
              <a:spcBef>
                <a:spcPct val="20000"/>
              </a:spcBef>
              <a:defRPr/>
            </a:pPr>
            <a:r>
              <a:rPr lang="en-US" smtClean="0"/>
              <a:t>Mr. Arun Bhati            ESSENCE OF INDIAN TRADITIONAL  (ANC-602)              SEM - 6</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47</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Prerequisite</a:t>
            </a:r>
          </a:p>
        </p:txBody>
      </p:sp>
      <p:pic>
        <p:nvPicPr>
          <p:cNvPr id="9" name="Picture 8">
            <a:extLst>
              <a:ext uri="{FF2B5EF4-FFF2-40B4-BE49-F238E27FC236}">
                <a16:creationId xmlns="" xmlns:a16="http://schemas.microsoft.com/office/drawing/2014/main" id="{AA58E919-2714-4BF9-9507-B0DFF51A4267}"/>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471" y="73817"/>
            <a:ext cx="1347671" cy="764382"/>
          </a:xfrm>
          <a:prstGeom prst="rect">
            <a:avLst/>
          </a:prstGeom>
        </p:spPr>
      </p:pic>
    </p:spTree>
    <p:extLst>
      <p:ext uri="{BB962C8B-B14F-4D97-AF65-F5344CB8AC3E}">
        <p14:creationId xmlns="" xmlns:p14="http://schemas.microsoft.com/office/powerpoint/2010/main" val="172838137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599"/>
            <a:ext cx="8229600" cy="4648201"/>
          </a:xfrm>
        </p:spPr>
        <p:txBody>
          <a:bodyPr>
            <a:noAutofit/>
          </a:bodyPr>
          <a:lstStyle/>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D7FC7660-065D-4BB1-93A8-DD625DBEDB9E}" type="datetime1">
              <a:rPr lang="en-US" smtClean="0"/>
              <a:pPr/>
              <a:t>4/6/2023</a:t>
            </a:fld>
            <a:endParaRPr lang="en-US"/>
          </a:p>
        </p:txBody>
      </p:sp>
      <p:sp>
        <p:nvSpPr>
          <p:cNvPr id="5" name="Footer Placeholder 4"/>
          <p:cNvSpPr>
            <a:spLocks noGrp="1"/>
          </p:cNvSpPr>
          <p:nvPr>
            <p:ph type="ftr" sz="quarter" idx="11"/>
          </p:nvPr>
        </p:nvSpPr>
        <p:spPr>
          <a:xfrm>
            <a:off x="1600200" y="6356351"/>
            <a:ext cx="6248400" cy="365124"/>
          </a:xfrm>
        </p:spPr>
        <p:txBody>
          <a:bodyPr/>
          <a:lstStyle/>
          <a:p>
            <a:pPr lvl="0">
              <a:spcBef>
                <a:spcPct val="20000"/>
              </a:spcBef>
              <a:defRPr/>
            </a:pPr>
            <a:r>
              <a:rPr lang="en-US" smtClean="0"/>
              <a:t>Mr. Arun Bhati            ESSENCE OF INDIAN TRADITIONAL  (ANC-602)              SEM - 6</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48</a:t>
            </a:fld>
            <a:endParaRPr lang="en-US" dirty="0"/>
          </a:p>
        </p:txBody>
      </p:sp>
      <p:sp>
        <p:nvSpPr>
          <p:cNvPr id="7" name="Title 1"/>
          <p:cNvSpPr txBox="1">
            <a:spLocks/>
          </p:cNvSpPr>
          <p:nvPr/>
        </p:nvSpPr>
        <p:spPr>
          <a:xfrm>
            <a:off x="13462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Topic Objective </a:t>
            </a:r>
          </a:p>
        </p:txBody>
      </p:sp>
      <p:pic>
        <p:nvPicPr>
          <p:cNvPr id="10" name="Picture 9">
            <a:extLst>
              <a:ext uri="{FF2B5EF4-FFF2-40B4-BE49-F238E27FC236}">
                <a16:creationId xmlns="" xmlns:a16="http://schemas.microsoft.com/office/drawing/2014/main" id="{B80B9A6A-BA36-4EBB-8ED2-2D35E222FC34}"/>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471" y="73817"/>
            <a:ext cx="1347671" cy="764382"/>
          </a:xfrm>
          <a:prstGeom prst="rect">
            <a:avLst/>
          </a:prstGeom>
        </p:spPr>
      </p:pic>
      <p:graphicFrame>
        <p:nvGraphicFramePr>
          <p:cNvPr id="2" name="Table 7">
            <a:extLst>
              <a:ext uri="{FF2B5EF4-FFF2-40B4-BE49-F238E27FC236}">
                <a16:creationId xmlns="" xmlns:a16="http://schemas.microsoft.com/office/drawing/2014/main" id="{25EE481E-55A1-4D6E-8D5E-933F5044C044}"/>
              </a:ext>
            </a:extLst>
          </p:cNvPr>
          <p:cNvGraphicFramePr>
            <a:graphicFrameLocks noGrp="1"/>
          </p:cNvGraphicFramePr>
          <p:nvPr>
            <p:extLst>
              <p:ext uri="{D42A27DB-BD31-4B8C-83A1-F6EECF244321}">
                <p14:modId xmlns="" xmlns:p14="http://schemas.microsoft.com/office/powerpoint/2010/main" val="3947921572"/>
              </p:ext>
            </p:extLst>
          </p:nvPr>
        </p:nvGraphicFramePr>
        <p:xfrm>
          <a:off x="304800" y="838199"/>
          <a:ext cx="8458200" cy="2096420"/>
        </p:xfrm>
        <a:graphic>
          <a:graphicData uri="http://schemas.openxmlformats.org/drawingml/2006/table">
            <a:tbl>
              <a:tblPr firstRow="1" bandRow="1">
                <a:tableStyleId>{5C22544A-7EE6-4342-B048-85BDC9FD1C3A}</a:tableStyleId>
              </a:tblPr>
              <a:tblGrid>
                <a:gridCol w="1018117">
                  <a:extLst>
                    <a:ext uri="{9D8B030D-6E8A-4147-A177-3AD203B41FA5}">
                      <a16:colId xmlns="" xmlns:a16="http://schemas.microsoft.com/office/drawing/2014/main" val="3875486724"/>
                    </a:ext>
                  </a:extLst>
                </a:gridCol>
                <a:gridCol w="7440083">
                  <a:extLst>
                    <a:ext uri="{9D8B030D-6E8A-4147-A177-3AD203B41FA5}">
                      <a16:colId xmlns="" xmlns:a16="http://schemas.microsoft.com/office/drawing/2014/main" val="1804308435"/>
                    </a:ext>
                  </a:extLst>
                </a:gridCol>
              </a:tblGrid>
              <a:tr h="766180">
                <a:tc>
                  <a:txBody>
                    <a:bodyPr/>
                    <a:lstStyle/>
                    <a:p>
                      <a:pPr algn="ctr"/>
                      <a:r>
                        <a:rPr lang="en-IN" sz="2200" dirty="0">
                          <a:latin typeface="Times New Roman" panose="02020603050405020304" pitchFamily="18" charset="0"/>
                          <a:cs typeface="Times New Roman" panose="02020603050405020304" pitchFamily="18" charset="0"/>
                        </a:rPr>
                        <a:t>Topic No.</a:t>
                      </a:r>
                    </a:p>
                  </a:txBody>
                  <a:tcPr/>
                </a:tc>
                <a:tc>
                  <a:txBody>
                    <a:bodyPr/>
                    <a:lstStyle/>
                    <a:p>
                      <a:pPr algn="ctr"/>
                      <a:r>
                        <a:rPr lang="en-IN" sz="2200" dirty="0">
                          <a:latin typeface="Times New Roman" panose="02020603050405020304" pitchFamily="18" charset="0"/>
                          <a:cs typeface="Times New Roman" panose="02020603050405020304" pitchFamily="18" charset="0"/>
                        </a:rPr>
                        <a:t>      Topic Objective </a:t>
                      </a:r>
                    </a:p>
                  </a:txBody>
                  <a:tcPr/>
                </a:tc>
                <a:extLst>
                  <a:ext uri="{0D108BD9-81ED-4DB2-BD59-A6C34878D82A}">
                    <a16:rowId xmlns="" xmlns:a16="http://schemas.microsoft.com/office/drawing/2014/main" val="360334132"/>
                  </a:ext>
                </a:extLst>
              </a:tr>
              <a:tr h="665120">
                <a:tc>
                  <a:txBody>
                    <a:bodyPr/>
                    <a:lstStyle/>
                    <a:p>
                      <a:pPr algn="ctr"/>
                      <a:r>
                        <a:rPr lang="en-IN" sz="2200" dirty="0">
                          <a:latin typeface="Times New Roman" panose="02020603050405020304" pitchFamily="18" charset="0"/>
                          <a:cs typeface="Times New Roman" panose="02020603050405020304" pitchFamily="18" charset="0"/>
                        </a:rPr>
                        <a:t>1</a:t>
                      </a:r>
                    </a:p>
                  </a:txBody>
                  <a:tcPr/>
                </a:tc>
                <a:tc>
                  <a:txBody>
                    <a:bodyPr/>
                    <a:lstStyle/>
                    <a:p>
                      <a:pPr algn="just"/>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To </a:t>
                      </a:r>
                      <a:r>
                        <a:rPr lang="en-IN" sz="2200" dirty="0">
                          <a:latin typeface="Times New Roman" panose="02020603050405020304" pitchFamily="18" charset="0"/>
                          <a:cs typeface="Times New Roman" panose="02020603050405020304" pitchFamily="18" charset="0"/>
                        </a:rPr>
                        <a:t>understand the </a:t>
                      </a:r>
                      <a:r>
                        <a:rPr lang="en-US" sz="2200" dirty="0">
                          <a:latin typeface="Times New Roman" panose="02020603050405020304" pitchFamily="18" charset="0"/>
                          <a:cs typeface="Times New Roman" panose="02020603050405020304" pitchFamily="18" charset="0"/>
                        </a:rPr>
                        <a:t>Six System Indian Philosophy</a:t>
                      </a:r>
                      <a:endParaRPr lang="en-IN" sz="220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794091597"/>
                  </a:ext>
                </a:extLst>
              </a:tr>
              <a:tr h="665120">
                <a:tc>
                  <a:txBody>
                    <a:bodyPr/>
                    <a:lstStyle/>
                    <a:p>
                      <a:pPr algn="ctr"/>
                      <a:r>
                        <a:rPr lang="en-IN" sz="2200" dirty="0">
                          <a:latin typeface="Times New Roman" panose="02020603050405020304" pitchFamily="18" charset="0"/>
                          <a:cs typeface="Times New Roman" panose="02020603050405020304" pitchFamily="18" charset="0"/>
                        </a:rPr>
                        <a:t>2</a:t>
                      </a:r>
                    </a:p>
                  </a:txBody>
                  <a:tcPr/>
                </a:tc>
                <a:tc>
                  <a:txBody>
                    <a:bodyPr/>
                    <a:lstStyle/>
                    <a:p>
                      <a:pPr algn="just"/>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To study the Shankaracharya &amp; Various Philosophical Doctrines</a:t>
                      </a:r>
                      <a:endParaRPr lang="en-IN" sz="220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371312867"/>
                  </a:ext>
                </a:extLst>
              </a:tr>
            </a:tbl>
          </a:graphicData>
        </a:graphic>
      </p:graphicFrame>
    </p:spTree>
    <p:extLst>
      <p:ext uri="{BB962C8B-B14F-4D97-AF65-F5344CB8AC3E}">
        <p14:creationId xmlns="" xmlns:p14="http://schemas.microsoft.com/office/powerpoint/2010/main" val="205502909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599"/>
            <a:ext cx="8229600" cy="4648201"/>
          </a:xfrm>
        </p:spPr>
        <p:txBody>
          <a:bodyPr>
            <a:noAutofit/>
          </a:bodyPr>
          <a:lstStyle/>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F767AC9C-1DBB-4DED-8BA2-4DDF277472F6}" type="datetime1">
              <a:rPr lang="en-US" smtClean="0"/>
              <a:pPr/>
              <a:t>4/6/2023</a:t>
            </a:fld>
            <a:endParaRPr lang="en-US"/>
          </a:p>
        </p:txBody>
      </p:sp>
      <p:sp>
        <p:nvSpPr>
          <p:cNvPr id="5" name="Footer Placeholder 4"/>
          <p:cNvSpPr>
            <a:spLocks noGrp="1"/>
          </p:cNvSpPr>
          <p:nvPr>
            <p:ph type="ftr" sz="quarter" idx="11"/>
          </p:nvPr>
        </p:nvSpPr>
        <p:spPr>
          <a:xfrm>
            <a:off x="1600200" y="6356351"/>
            <a:ext cx="6248400" cy="365124"/>
          </a:xfrm>
        </p:spPr>
        <p:txBody>
          <a:bodyPr/>
          <a:lstStyle/>
          <a:p>
            <a:pPr lvl="0">
              <a:spcBef>
                <a:spcPct val="20000"/>
              </a:spcBef>
              <a:defRPr/>
            </a:pPr>
            <a:r>
              <a:rPr lang="en-US" smtClean="0"/>
              <a:t>Mr. Arun Bhati            ESSENCE OF INDIAN TRADITIONAL  (ANC-602)              SEM - 6</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dirty="0"/>
          </a:p>
        </p:txBody>
      </p:sp>
      <p:sp>
        <p:nvSpPr>
          <p:cNvPr id="7" name="Title 1"/>
          <p:cNvSpPr txBox="1">
            <a:spLocks/>
          </p:cNvSpPr>
          <p:nvPr/>
        </p:nvSpPr>
        <p:spPr>
          <a:xfrm>
            <a:off x="13462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Topic Mapping </a:t>
            </a:r>
          </a:p>
        </p:txBody>
      </p:sp>
      <p:pic>
        <p:nvPicPr>
          <p:cNvPr id="10" name="Picture 9">
            <a:extLst>
              <a:ext uri="{FF2B5EF4-FFF2-40B4-BE49-F238E27FC236}">
                <a16:creationId xmlns="" xmlns:a16="http://schemas.microsoft.com/office/drawing/2014/main" id="{B80B9A6A-BA36-4EBB-8ED2-2D35E222FC34}"/>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471" y="73817"/>
            <a:ext cx="1347671" cy="764382"/>
          </a:xfrm>
          <a:prstGeom prst="rect">
            <a:avLst/>
          </a:prstGeom>
        </p:spPr>
      </p:pic>
      <p:graphicFrame>
        <p:nvGraphicFramePr>
          <p:cNvPr id="2" name="Table 7">
            <a:extLst>
              <a:ext uri="{FF2B5EF4-FFF2-40B4-BE49-F238E27FC236}">
                <a16:creationId xmlns="" xmlns:a16="http://schemas.microsoft.com/office/drawing/2014/main" id="{E8BFBA89-7AC0-4603-BF0A-E7CB0DDD6AD3}"/>
              </a:ext>
            </a:extLst>
          </p:cNvPr>
          <p:cNvGraphicFramePr>
            <a:graphicFrameLocks noGrp="1"/>
          </p:cNvGraphicFramePr>
          <p:nvPr>
            <p:extLst>
              <p:ext uri="{D42A27DB-BD31-4B8C-83A1-F6EECF244321}">
                <p14:modId xmlns="" xmlns:p14="http://schemas.microsoft.com/office/powerpoint/2010/main" val="4250062145"/>
              </p:ext>
            </p:extLst>
          </p:nvPr>
        </p:nvGraphicFramePr>
        <p:xfrm>
          <a:off x="228600" y="912016"/>
          <a:ext cx="8686800" cy="2029246"/>
        </p:xfrm>
        <a:graphic>
          <a:graphicData uri="http://schemas.openxmlformats.org/drawingml/2006/table">
            <a:tbl>
              <a:tblPr firstRow="1" bandRow="1">
                <a:tableStyleId>{5C22544A-7EE6-4342-B048-85BDC9FD1C3A}</a:tableStyleId>
              </a:tblPr>
              <a:tblGrid>
                <a:gridCol w="914400">
                  <a:extLst>
                    <a:ext uri="{9D8B030D-6E8A-4147-A177-3AD203B41FA5}">
                      <a16:colId xmlns="" xmlns:a16="http://schemas.microsoft.com/office/drawing/2014/main" val="1525107829"/>
                    </a:ext>
                  </a:extLst>
                </a:gridCol>
                <a:gridCol w="6019800">
                  <a:extLst>
                    <a:ext uri="{9D8B030D-6E8A-4147-A177-3AD203B41FA5}">
                      <a16:colId xmlns="" xmlns:a16="http://schemas.microsoft.com/office/drawing/2014/main" val="108046506"/>
                    </a:ext>
                  </a:extLst>
                </a:gridCol>
                <a:gridCol w="1752600">
                  <a:extLst>
                    <a:ext uri="{9D8B030D-6E8A-4147-A177-3AD203B41FA5}">
                      <a16:colId xmlns="" xmlns:a16="http://schemas.microsoft.com/office/drawing/2014/main" val="3182013371"/>
                    </a:ext>
                  </a:extLst>
                </a:gridCol>
              </a:tblGrid>
              <a:tr h="745097">
                <a:tc>
                  <a:txBody>
                    <a:bodyPr/>
                    <a:lstStyle/>
                    <a:p>
                      <a:pPr algn="ctr"/>
                      <a:r>
                        <a:rPr lang="en-IN" sz="2200" dirty="0">
                          <a:latin typeface="Times New Roman" panose="02020603050405020304" pitchFamily="18" charset="0"/>
                          <a:cs typeface="Times New Roman" panose="02020603050405020304" pitchFamily="18" charset="0"/>
                        </a:rPr>
                        <a:t>S.No.</a:t>
                      </a:r>
                    </a:p>
                  </a:txBody>
                  <a:tcPr/>
                </a:tc>
                <a:tc>
                  <a:txBody>
                    <a:bodyPr/>
                    <a:lstStyle/>
                    <a:p>
                      <a:pPr algn="ctr"/>
                      <a:r>
                        <a:rPr lang="en-IN" sz="2200" dirty="0">
                          <a:latin typeface="Times New Roman" panose="02020603050405020304" pitchFamily="18" charset="0"/>
                          <a:cs typeface="Times New Roman" panose="02020603050405020304" pitchFamily="18" charset="0"/>
                        </a:rPr>
                        <a:t>Topic</a:t>
                      </a:r>
                    </a:p>
                  </a:txBody>
                  <a:tcPr/>
                </a:tc>
                <a:tc>
                  <a:txBody>
                    <a:bodyPr/>
                    <a:lstStyle/>
                    <a:p>
                      <a:pPr algn="ctr"/>
                      <a:r>
                        <a:rPr lang="en-IN" sz="2200" dirty="0">
                          <a:latin typeface="Times New Roman" panose="02020603050405020304" pitchFamily="18" charset="0"/>
                          <a:cs typeface="Times New Roman" panose="02020603050405020304" pitchFamily="18" charset="0"/>
                        </a:rPr>
                        <a:t>Course Outcome</a:t>
                      </a:r>
                    </a:p>
                  </a:txBody>
                  <a:tcPr/>
                </a:tc>
                <a:extLst>
                  <a:ext uri="{0D108BD9-81ED-4DB2-BD59-A6C34878D82A}">
                    <a16:rowId xmlns="" xmlns:a16="http://schemas.microsoft.com/office/drawing/2014/main" val="922062227"/>
                  </a:ext>
                </a:extLst>
              </a:tr>
              <a:tr h="633623">
                <a:tc>
                  <a:txBody>
                    <a:bodyPr/>
                    <a:lstStyle/>
                    <a:p>
                      <a:pPr algn="ctr"/>
                      <a:r>
                        <a:rPr lang="en-IN" sz="2200" dirty="0">
                          <a:latin typeface="Times New Roman" panose="02020603050405020304" pitchFamily="18" charset="0"/>
                          <a:cs typeface="Times New Roman" panose="02020603050405020304" pitchFamily="18" charset="0"/>
                        </a:rPr>
                        <a:t>1</a:t>
                      </a:r>
                    </a:p>
                  </a:txBody>
                  <a:tcPr/>
                </a:tc>
                <a:tc>
                  <a:txBody>
                    <a:bodyPr/>
                    <a:lstStyle/>
                    <a:p>
                      <a:pPr algn="just"/>
                      <a:r>
                        <a:rPr lang="en-IN" sz="2200" dirty="0">
                          <a:latin typeface="Times New Roman" panose="02020603050405020304" pitchFamily="18" charset="0"/>
                          <a:cs typeface="Times New Roman" panose="02020603050405020304" pitchFamily="18" charset="0"/>
                        </a:rPr>
                        <a:t>Six System Indian Philosophy</a:t>
                      </a:r>
                    </a:p>
                  </a:txBody>
                  <a:tcPr/>
                </a:tc>
                <a:tc>
                  <a:txBody>
                    <a:bodyPr/>
                    <a:lstStyle/>
                    <a:p>
                      <a:pPr algn="ctr"/>
                      <a:r>
                        <a:rPr lang="en-IN" sz="2200" dirty="0">
                          <a:latin typeface="Times New Roman" panose="02020603050405020304" pitchFamily="18" charset="0"/>
                          <a:cs typeface="Times New Roman" panose="02020603050405020304" pitchFamily="18" charset="0"/>
                        </a:rPr>
                        <a:t>CO1&amp; CO3</a:t>
                      </a:r>
                    </a:p>
                  </a:txBody>
                  <a:tcPr/>
                </a:tc>
                <a:extLst>
                  <a:ext uri="{0D108BD9-81ED-4DB2-BD59-A6C34878D82A}">
                    <a16:rowId xmlns="" xmlns:a16="http://schemas.microsoft.com/office/drawing/2014/main" val="2050221934"/>
                  </a:ext>
                </a:extLst>
              </a:tr>
              <a:tr h="633623">
                <a:tc>
                  <a:txBody>
                    <a:bodyPr/>
                    <a:lstStyle/>
                    <a:p>
                      <a:pPr algn="ctr"/>
                      <a:r>
                        <a:rPr lang="en-IN" sz="2200" dirty="0">
                          <a:latin typeface="Times New Roman" panose="02020603050405020304" pitchFamily="18" charset="0"/>
                          <a:cs typeface="Times New Roman" panose="02020603050405020304" pitchFamily="18" charset="0"/>
                        </a:rPr>
                        <a:t>2</a:t>
                      </a:r>
                    </a:p>
                  </a:txBody>
                  <a:tcPr/>
                </a:tc>
                <a:tc>
                  <a:txBody>
                    <a:bodyPr/>
                    <a:lstStyle/>
                    <a:p>
                      <a:pPr algn="just"/>
                      <a:r>
                        <a:rPr lang="en-IN" sz="2200" dirty="0">
                          <a:latin typeface="Times New Roman" panose="02020603050405020304" pitchFamily="18" charset="0"/>
                          <a:cs typeface="Times New Roman" panose="02020603050405020304" pitchFamily="18" charset="0"/>
                        </a:rPr>
                        <a:t>Shankaracharya, Various Philosophical Doctrines</a:t>
                      </a:r>
                    </a:p>
                  </a:txBody>
                  <a:tcPr/>
                </a:tc>
                <a:tc>
                  <a:txBody>
                    <a:bodyPr/>
                    <a:lstStyle/>
                    <a:p>
                      <a:pPr algn="ctr"/>
                      <a:r>
                        <a:rPr lang="en-IN" sz="2200" dirty="0">
                          <a:latin typeface="Times New Roman" panose="02020603050405020304" pitchFamily="18" charset="0"/>
                          <a:cs typeface="Times New Roman" panose="02020603050405020304" pitchFamily="18" charset="0"/>
                        </a:rPr>
                        <a:t>CO1&amp; CO3</a:t>
                      </a:r>
                    </a:p>
                  </a:txBody>
                  <a:tcPr/>
                </a:tc>
                <a:extLst>
                  <a:ext uri="{0D108BD9-81ED-4DB2-BD59-A6C34878D82A}">
                    <a16:rowId xmlns="" xmlns:a16="http://schemas.microsoft.com/office/drawing/2014/main" val="251658213"/>
                  </a:ext>
                </a:extLst>
              </a:tr>
            </a:tbl>
          </a:graphicData>
        </a:graphic>
      </p:graphicFrame>
    </p:spTree>
    <p:extLst>
      <p:ext uri="{BB962C8B-B14F-4D97-AF65-F5344CB8AC3E}">
        <p14:creationId xmlns="" xmlns:p14="http://schemas.microsoft.com/office/powerpoint/2010/main" val="10628453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0240A07-05F5-4DAD-A9D1-23EC6892B945}"/>
              </a:ext>
            </a:extLst>
          </p:cNvPr>
          <p:cNvSpPr>
            <a:spLocks noGrp="1"/>
          </p:cNvSpPr>
          <p:nvPr>
            <p:ph type="ctrTitle"/>
          </p:nvPr>
        </p:nvSpPr>
        <p:spPr>
          <a:xfrm>
            <a:off x="0" y="0"/>
            <a:ext cx="9144000" cy="914400"/>
          </a:xfrm>
        </p:spPr>
        <p:style>
          <a:lnRef idx="1">
            <a:schemeClr val="accent1"/>
          </a:lnRef>
          <a:fillRef idx="2">
            <a:schemeClr val="accent1"/>
          </a:fillRef>
          <a:effectRef idx="1">
            <a:schemeClr val="accent1"/>
          </a:effectRef>
          <a:fontRef idx="minor">
            <a:schemeClr val="dk1"/>
          </a:fontRef>
        </p:style>
        <p:txBody>
          <a:bodyPr>
            <a:normAutofit/>
          </a:bodyPr>
          <a:lstStyle/>
          <a:p>
            <a:pPr>
              <a:defRPr/>
            </a:pPr>
            <a:r>
              <a:rPr lang="en-US" sz="2400" dirty="0">
                <a:latin typeface="Times New Roman" pitchFamily="18" charset="0"/>
                <a:cs typeface="Times New Roman" pitchFamily="18" charset="0"/>
              </a:rPr>
              <a:t>             </a:t>
            </a:r>
            <a:r>
              <a:rPr lang="en-US" sz="3600" b="1" dirty="0">
                <a:latin typeface="Times New Roman" pitchFamily="18" charset="0"/>
                <a:cs typeface="Times New Roman" pitchFamily="18" charset="0"/>
              </a:rPr>
              <a:t>Syllabus(Continue….)</a:t>
            </a:r>
          </a:p>
        </p:txBody>
      </p:sp>
      <p:pic>
        <p:nvPicPr>
          <p:cNvPr id="16387" name="Picture 3">
            <a:extLst>
              <a:ext uri="{FF2B5EF4-FFF2-40B4-BE49-F238E27FC236}">
                <a16:creationId xmlns="" xmlns:a16="http://schemas.microsoft.com/office/drawing/2014/main" id="{8E42EEB9-8479-48C7-B9B9-649489931E5B}"/>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0" y="0"/>
            <a:ext cx="1143000" cy="914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Footer Placeholder 2">
            <a:extLst>
              <a:ext uri="{FF2B5EF4-FFF2-40B4-BE49-F238E27FC236}">
                <a16:creationId xmlns="" xmlns:a16="http://schemas.microsoft.com/office/drawing/2014/main" id="{2530BB13-7E47-40E4-9D2E-876D091D48EC}"/>
              </a:ext>
            </a:extLst>
          </p:cNvPr>
          <p:cNvSpPr>
            <a:spLocks noGrp="1"/>
          </p:cNvSpPr>
          <p:nvPr>
            <p:ph type="ftr" sz="quarter" idx="11"/>
          </p:nvPr>
        </p:nvSpPr>
        <p:spPr>
          <a:xfrm>
            <a:off x="1828800" y="6356350"/>
            <a:ext cx="6172200" cy="365125"/>
          </a:xfrm>
        </p:spPr>
        <p:txBody>
          <a:bodyPr/>
          <a:lstStyle/>
          <a:p>
            <a:pPr lvl="0">
              <a:spcBef>
                <a:spcPct val="20000"/>
              </a:spcBef>
              <a:defRPr/>
            </a:pPr>
            <a:r>
              <a:rPr lang="en-US" smtClean="0"/>
              <a:t>Mr. Arun Bhati            ESSENCE OF INDIAN TRADITIONAL  (ANC-602)              SEM - 6</a:t>
            </a:r>
            <a:endParaRPr lang="en-US" dirty="0"/>
          </a:p>
        </p:txBody>
      </p:sp>
      <p:sp>
        <p:nvSpPr>
          <p:cNvPr id="16390" name="Slide Number Placeholder 3">
            <a:extLst>
              <a:ext uri="{FF2B5EF4-FFF2-40B4-BE49-F238E27FC236}">
                <a16:creationId xmlns="" xmlns:a16="http://schemas.microsoft.com/office/drawing/2014/main" id="{6DFE3AB9-9A5B-44A5-B8B1-A8B8BC73ADA0}"/>
              </a:ext>
            </a:extLst>
          </p:cNvPr>
          <p:cNvSpPr>
            <a:spLocks noGrp="1" noChangeArrowheads="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3813110-3AB5-4615-A3EB-E35F630A72B0}"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
        <p:nvSpPr>
          <p:cNvPr id="5" name="Date Placeholder 4">
            <a:extLst>
              <a:ext uri="{FF2B5EF4-FFF2-40B4-BE49-F238E27FC236}">
                <a16:creationId xmlns="" xmlns:a16="http://schemas.microsoft.com/office/drawing/2014/main" id="{2049A542-4D39-4060-858A-AD38E78AAF42}"/>
              </a:ext>
            </a:extLst>
          </p:cNvPr>
          <p:cNvSpPr>
            <a:spLocks noGrp="1"/>
          </p:cNvSpPr>
          <p:nvPr>
            <p:ph type="dt"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714B153-132A-4F76-830C-ECD917C513E6}"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4/6/2023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4" name="Picture 3"/>
          <p:cNvPicPr>
            <a:picLocks noChangeAspect="1"/>
          </p:cNvPicPr>
          <p:nvPr/>
        </p:nvPicPr>
        <p:blipFill rotWithShape="1">
          <a:blip r:embed="rId4"/>
          <a:srcRect l="13104" t="14584" r="27159" b="34375"/>
          <a:stretch/>
        </p:blipFill>
        <p:spPr>
          <a:xfrm>
            <a:off x="0" y="914400"/>
            <a:ext cx="9144000" cy="5441950"/>
          </a:xfrm>
          <a:prstGeom prst="rect">
            <a:avLst/>
          </a:prstGeom>
        </p:spPr>
      </p:pic>
    </p:spTree>
    <p:extLst>
      <p:ext uri="{BB962C8B-B14F-4D97-AF65-F5344CB8AC3E}">
        <p14:creationId xmlns="" xmlns:p14="http://schemas.microsoft.com/office/powerpoint/2010/main" val="389423352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43000"/>
            <a:ext cx="8610600" cy="5029200"/>
          </a:xfrm>
        </p:spPr>
        <p:txBody>
          <a:bodyPr>
            <a:noAutofit/>
          </a:bodyPr>
          <a:lstStyle/>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Orthodox School </a:t>
            </a:r>
            <a:r>
              <a:rPr lang="en-US" sz="2200" dirty="0">
                <a:latin typeface="Times New Roman" panose="02020603050405020304" pitchFamily="18" charset="0"/>
                <a:cs typeface="Times New Roman" panose="02020603050405020304" pitchFamily="18" charset="0"/>
              </a:rPr>
              <a:t>:- </a:t>
            </a:r>
          </a:p>
          <a:p>
            <a:pPr algn="just">
              <a:lnSpc>
                <a:spcPct val="150000"/>
              </a:lnSpc>
            </a:pPr>
            <a:r>
              <a:rPr lang="en-US" sz="2200" dirty="0">
                <a:latin typeface="Times New Roman" panose="02020603050405020304" pitchFamily="18" charset="0"/>
                <a:cs typeface="Times New Roman" panose="02020603050405020304" pitchFamily="18" charset="0"/>
              </a:rPr>
              <a:t>This school believed that Vedas were the supreme revealed scriptures that hold the secrets to salvation. They did not question the authenticity of the Vedas. They had six sub schools that were called the Shada Darshana: Samkhya, Yoga, Nyaya, Veisheshika, Mimamsa and Vedanta.</a:t>
            </a:r>
          </a:p>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Heterodox School :- </a:t>
            </a:r>
          </a:p>
          <a:p>
            <a:pPr algn="just">
              <a:lnSpc>
                <a:spcPct val="150000"/>
              </a:lnSpc>
            </a:pPr>
            <a:r>
              <a:rPr lang="en-US" sz="2200" dirty="0">
                <a:latin typeface="Times New Roman" panose="02020603050405020304" pitchFamily="18" charset="0"/>
                <a:cs typeface="Times New Roman" panose="02020603050405020304" pitchFamily="18" charset="0"/>
              </a:rPr>
              <a:t>They do not believe in the originality of the Vedas and questioned the existence of God. They are divided into three major sub schools: </a:t>
            </a:r>
            <a:r>
              <a:rPr lang="en-US" sz="2200" b="1" dirty="0">
                <a:latin typeface="Times New Roman" panose="02020603050405020304" pitchFamily="18" charset="0"/>
                <a:cs typeface="Times New Roman" panose="02020603050405020304" pitchFamily="18" charset="0"/>
              </a:rPr>
              <a:t>Buddhism,</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Jainism</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Lokayata</a:t>
            </a:r>
            <a:r>
              <a:rPr lang="en-US" sz="2200" dirty="0">
                <a:latin typeface="Times New Roman" panose="02020603050405020304" pitchFamily="18" charset="0"/>
                <a:cs typeface="Times New Roman" panose="02020603050405020304" pitchFamily="18" charset="0"/>
              </a:rPr>
              <a:t>.</a:t>
            </a:r>
          </a:p>
        </p:txBody>
      </p:sp>
      <p:sp>
        <p:nvSpPr>
          <p:cNvPr id="4" name="Date Placeholder 3"/>
          <p:cNvSpPr>
            <a:spLocks noGrp="1"/>
          </p:cNvSpPr>
          <p:nvPr>
            <p:ph type="dt" sz="half" idx="10"/>
          </p:nvPr>
        </p:nvSpPr>
        <p:spPr>
          <a:xfrm>
            <a:off x="462280" y="6356350"/>
            <a:ext cx="2133600" cy="365125"/>
          </a:xfrm>
        </p:spPr>
        <p:txBody>
          <a:bodyPr/>
          <a:lstStyle/>
          <a:p>
            <a:fld id="{3F5ECCD0-7927-4A1D-9019-482D6B53C68D}" type="datetime1">
              <a:rPr lang="en-US" smtClean="0"/>
              <a:pPr/>
              <a:t>4/6/2023</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smtClean="0"/>
              <a:t>Mr. Arun Bhati            ESSENCE OF INDIAN TRADITIONAL  (ANC-602)              SEM - 6</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50</a:t>
            </a:fld>
            <a:endParaRPr lang="en-US" dirty="0"/>
          </a:p>
        </p:txBody>
      </p:sp>
      <p:sp>
        <p:nvSpPr>
          <p:cNvPr id="7" name="Title 1"/>
          <p:cNvSpPr txBox="1">
            <a:spLocks/>
          </p:cNvSpPr>
          <p:nvPr/>
        </p:nvSpPr>
        <p:spPr>
          <a:xfrm>
            <a:off x="13970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Indian Philosophy (CO3)</a:t>
            </a:r>
          </a:p>
        </p:txBody>
      </p:sp>
      <p:pic>
        <p:nvPicPr>
          <p:cNvPr id="9" name="Picture 8">
            <a:extLst>
              <a:ext uri="{FF2B5EF4-FFF2-40B4-BE49-F238E27FC236}">
                <a16:creationId xmlns="" xmlns:a16="http://schemas.microsoft.com/office/drawing/2014/main" id="{66C8E606-11F0-4D97-9990-05358B7A0BA7}"/>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471" y="73817"/>
            <a:ext cx="1347673" cy="916783"/>
          </a:xfrm>
          <a:prstGeom prst="rect">
            <a:avLst/>
          </a:prstGeom>
        </p:spPr>
      </p:pic>
    </p:spTree>
    <p:extLst>
      <p:ext uri="{BB962C8B-B14F-4D97-AF65-F5344CB8AC3E}">
        <p14:creationId xmlns="" xmlns:p14="http://schemas.microsoft.com/office/powerpoint/2010/main" val="114370968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43000"/>
            <a:ext cx="8686800" cy="5029200"/>
          </a:xfrm>
        </p:spPr>
        <p:txBody>
          <a:bodyPr>
            <a:noAutofit/>
          </a:bodyPr>
          <a:lstStyle/>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Samkhya School of Philosophy :- </a:t>
            </a:r>
          </a:p>
          <a:p>
            <a:pPr algn="just">
              <a:lnSpc>
                <a:spcPct val="150000"/>
              </a:lnSpc>
            </a:pPr>
            <a:r>
              <a:rPr lang="en-US" sz="2200" dirty="0">
                <a:latin typeface="Times New Roman" panose="02020603050405020304" pitchFamily="18" charset="0"/>
                <a:cs typeface="Times New Roman" panose="02020603050405020304" pitchFamily="18" charset="0"/>
              </a:rPr>
              <a:t>This is the oldest school of philosophy and was founded by Kapil Muni who is supposed to have written the Samkhya Sutra.</a:t>
            </a:r>
          </a:p>
          <a:p>
            <a:pPr algn="just">
              <a:lnSpc>
                <a:spcPct val="150000"/>
              </a:lnSpc>
            </a:pPr>
            <a:r>
              <a:rPr lang="en-US" sz="2200" dirty="0">
                <a:latin typeface="Times New Roman" panose="02020603050405020304" pitchFamily="18" charset="0"/>
                <a:cs typeface="Times New Roman" panose="02020603050405020304" pitchFamily="18" charset="0"/>
              </a:rPr>
              <a:t>The word ‘Samkhya’ or ‘Sankhya’ literally means ‘count’.</a:t>
            </a:r>
          </a:p>
          <a:p>
            <a:pPr algn="just">
              <a:lnSpc>
                <a:spcPct val="150000"/>
              </a:lnSpc>
            </a:pPr>
            <a:r>
              <a:rPr lang="en-US" sz="2200" dirty="0">
                <a:latin typeface="Times New Roman" panose="02020603050405020304" pitchFamily="18" charset="0"/>
                <a:cs typeface="Times New Roman" panose="02020603050405020304" pitchFamily="18" charset="0"/>
              </a:rPr>
              <a:t>Shashti-tantra written by Kapila Muni is the principal text of this school.</a:t>
            </a:r>
          </a:p>
          <a:p>
            <a:pPr algn="just">
              <a:lnSpc>
                <a:spcPct val="150000"/>
              </a:lnSpc>
            </a:pPr>
            <a:r>
              <a:rPr lang="en-US" sz="2200" dirty="0">
                <a:latin typeface="Times New Roman" panose="02020603050405020304" pitchFamily="18" charset="0"/>
                <a:cs typeface="Times New Roman" panose="02020603050405020304" pitchFamily="18" charset="0"/>
              </a:rPr>
              <a:t>Samkhya philosophy emphasizes that the world was not created by some divine agency. Nature or </a:t>
            </a:r>
            <a:r>
              <a:rPr lang="en-US" sz="2200" b="1" i="1" dirty="0">
                <a:latin typeface="Times New Roman" panose="02020603050405020304" pitchFamily="18" charset="0"/>
                <a:cs typeface="Times New Roman" panose="02020603050405020304" pitchFamily="18" charset="0"/>
              </a:rPr>
              <a:t>Prakriti</a:t>
            </a:r>
            <a:r>
              <a:rPr lang="en-US" sz="2200" dirty="0">
                <a:latin typeface="Times New Roman" panose="02020603050405020304" pitchFamily="18" charset="0"/>
                <a:cs typeface="Times New Roman" panose="02020603050405020304" pitchFamily="18" charset="0"/>
              </a:rPr>
              <a:t> created this world. </a:t>
            </a:r>
          </a:p>
          <a:p>
            <a:pPr algn="just">
              <a:lnSpc>
                <a:spcPct val="150000"/>
              </a:lnSpc>
            </a:pPr>
            <a:r>
              <a:rPr lang="en-US" sz="2200" dirty="0">
                <a:latin typeface="Times New Roman" panose="02020603050405020304" pitchFamily="18" charset="0"/>
                <a:cs typeface="Times New Roman" panose="02020603050405020304" pitchFamily="18" charset="0"/>
              </a:rPr>
              <a:t>This school believed in dualism or dvaitavada, i.e. the soul and the matter are separate entities.</a:t>
            </a: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62280" y="6356350"/>
            <a:ext cx="2133600" cy="365125"/>
          </a:xfrm>
        </p:spPr>
        <p:txBody>
          <a:bodyPr/>
          <a:lstStyle/>
          <a:p>
            <a:fld id="{80F9A586-60F3-4FC6-AF68-2685BE9E2469}" type="datetime1">
              <a:rPr lang="en-US" smtClean="0"/>
              <a:pPr/>
              <a:t>4/6/2023</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smtClean="0"/>
              <a:t>Mr. Arun Bhati            ESSENCE OF INDIAN TRADITIONAL  (ANC-602)              SEM - 6</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51</a:t>
            </a:fld>
            <a:endParaRPr lang="en-US" dirty="0"/>
          </a:p>
        </p:txBody>
      </p:sp>
      <p:sp>
        <p:nvSpPr>
          <p:cNvPr id="7" name="Title 1"/>
          <p:cNvSpPr txBox="1">
            <a:spLocks/>
          </p:cNvSpPr>
          <p:nvPr/>
        </p:nvSpPr>
        <p:spPr>
          <a:xfrm>
            <a:off x="13970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Six System Indian Philosophy</a:t>
            </a:r>
          </a:p>
          <a:p>
            <a:pPr lvl="0" algn="ctr">
              <a:spcBef>
                <a:spcPct val="0"/>
              </a:spcBef>
              <a:defRPr/>
            </a:pPr>
            <a:r>
              <a:rPr lang="en-US" sz="3200" dirty="0">
                <a:latin typeface="Times New Roman" panose="02020603050405020304" pitchFamily="18" charset="0"/>
                <a:cs typeface="Times New Roman" panose="02020603050405020304" pitchFamily="18" charset="0"/>
              </a:rPr>
              <a:t>(</a:t>
            </a:r>
            <a:r>
              <a:rPr lang="en-US" sz="3200" dirty="0" err="1">
                <a:latin typeface="Times New Roman" panose="02020603050405020304" pitchFamily="18" charset="0"/>
                <a:cs typeface="Times New Roman" panose="02020603050405020304" pitchFamily="18" charset="0"/>
              </a:rPr>
              <a:t>Shada</a:t>
            </a:r>
            <a:r>
              <a:rPr lang="en-US" sz="3200" dirty="0">
                <a:latin typeface="Times New Roman" panose="02020603050405020304" pitchFamily="18" charset="0"/>
                <a:cs typeface="Times New Roman" panose="02020603050405020304" pitchFamily="18" charset="0"/>
              </a:rPr>
              <a:t> darshana)</a:t>
            </a:r>
          </a:p>
        </p:txBody>
      </p:sp>
      <p:pic>
        <p:nvPicPr>
          <p:cNvPr id="9" name="Picture 8">
            <a:extLst>
              <a:ext uri="{FF2B5EF4-FFF2-40B4-BE49-F238E27FC236}">
                <a16:creationId xmlns="" xmlns:a16="http://schemas.microsoft.com/office/drawing/2014/main" id="{66C8E606-11F0-4D97-9990-05358B7A0BA7}"/>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471" y="73817"/>
            <a:ext cx="1347673" cy="916783"/>
          </a:xfrm>
          <a:prstGeom prst="rect">
            <a:avLst/>
          </a:prstGeom>
        </p:spPr>
      </p:pic>
    </p:spTree>
    <p:extLst>
      <p:ext uri="{BB962C8B-B14F-4D97-AF65-F5344CB8AC3E}">
        <p14:creationId xmlns="" xmlns:p14="http://schemas.microsoft.com/office/powerpoint/2010/main" val="28110815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42999"/>
            <a:ext cx="8686800" cy="5213349"/>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This school has been famous for their scientific system of inquiry. The final philosophy argued that Prakriti and Purusha are the basis of reality and they are absolute and independent. </a:t>
            </a:r>
          </a:p>
          <a:p>
            <a:pPr algn="just">
              <a:lnSpc>
                <a:spcPct val="150000"/>
              </a:lnSpc>
            </a:pPr>
            <a:r>
              <a:rPr lang="en-US" sz="2200" dirty="0">
                <a:latin typeface="Times New Roman" panose="02020603050405020304" pitchFamily="18" charset="0"/>
                <a:cs typeface="Times New Roman" panose="02020603050405020304" pitchFamily="18" charset="0"/>
              </a:rPr>
              <a:t>Prakriti consists of three major attributes: thought, movement and transformation. </a:t>
            </a:r>
            <a:endParaRPr lang="en-US" sz="2200" b="1"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Vaisheshika School of Philosophy :- </a:t>
            </a:r>
          </a:p>
          <a:p>
            <a:pPr algn="just">
              <a:lnSpc>
                <a:spcPct val="150000"/>
              </a:lnSpc>
            </a:pPr>
            <a:r>
              <a:rPr lang="en-US" sz="2200" dirty="0">
                <a:latin typeface="Times New Roman" panose="02020603050405020304" pitchFamily="18" charset="0"/>
                <a:cs typeface="Times New Roman" panose="02020603050405020304" pitchFamily="18" charset="0"/>
              </a:rPr>
              <a:t>Uluka Kanada was its founder. He was also known as Kashyapa &amp; Kanubhuk.</a:t>
            </a:r>
          </a:p>
          <a:p>
            <a:pPr algn="just">
              <a:lnSpc>
                <a:spcPct val="150000"/>
              </a:lnSpc>
            </a:pPr>
            <a:r>
              <a:rPr lang="en-US" sz="2200" dirty="0">
                <a:latin typeface="Times New Roman" panose="02020603050405020304" pitchFamily="18" charset="0"/>
                <a:cs typeface="Times New Roman" panose="02020603050405020304" pitchFamily="18" charset="0"/>
              </a:rPr>
              <a:t>Kanada Sutras is the principal test of this school.</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b="1"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62280" y="6356350"/>
            <a:ext cx="2133600" cy="365125"/>
          </a:xfrm>
        </p:spPr>
        <p:txBody>
          <a:bodyPr/>
          <a:lstStyle/>
          <a:p>
            <a:fld id="{401C09A6-0A6C-403B-8F40-209CC077B1DB}" type="datetime1">
              <a:rPr lang="en-US" smtClean="0"/>
              <a:pPr/>
              <a:t>4/6/2023</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smtClean="0"/>
              <a:t>Mr. Arun Bhati            ESSENCE OF INDIAN TRADITIONAL  (ANC-602)              SEM - 6</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52</a:t>
            </a:fld>
            <a:endParaRPr lang="en-US" dirty="0"/>
          </a:p>
        </p:txBody>
      </p:sp>
      <p:sp>
        <p:nvSpPr>
          <p:cNvPr id="7" name="Title 1"/>
          <p:cNvSpPr txBox="1">
            <a:spLocks/>
          </p:cNvSpPr>
          <p:nvPr/>
        </p:nvSpPr>
        <p:spPr>
          <a:xfrm>
            <a:off x="13970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Six System Indian Philosophy</a:t>
            </a:r>
          </a:p>
        </p:txBody>
      </p:sp>
      <p:pic>
        <p:nvPicPr>
          <p:cNvPr id="9" name="Picture 8">
            <a:extLst>
              <a:ext uri="{FF2B5EF4-FFF2-40B4-BE49-F238E27FC236}">
                <a16:creationId xmlns="" xmlns:a16="http://schemas.microsoft.com/office/drawing/2014/main" id="{66C8E606-11F0-4D97-9990-05358B7A0BA7}"/>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471" y="73817"/>
            <a:ext cx="1347673" cy="916783"/>
          </a:xfrm>
          <a:prstGeom prst="rect">
            <a:avLst/>
          </a:prstGeom>
        </p:spPr>
      </p:pic>
    </p:spTree>
    <p:extLst>
      <p:ext uri="{BB962C8B-B14F-4D97-AF65-F5344CB8AC3E}">
        <p14:creationId xmlns="" xmlns:p14="http://schemas.microsoft.com/office/powerpoint/2010/main" val="103058730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34719"/>
            <a:ext cx="8686800" cy="5421629"/>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It believes that Universe is made up of 5 fundamental atomic elements and each of these element has special characteristics(Vishesta).That is why ,this school is known as Vaisheshika. These five fundamental atomic elements are  elements: </a:t>
            </a:r>
            <a:r>
              <a:rPr lang="en-US" sz="2200" b="1" dirty="0">
                <a:latin typeface="Times New Roman" panose="02020603050405020304" pitchFamily="18" charset="0"/>
                <a:cs typeface="Times New Roman" panose="02020603050405020304" pitchFamily="18" charset="0"/>
              </a:rPr>
              <a:t>Fire</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Air</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Water</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Earth</a:t>
            </a:r>
            <a:r>
              <a:rPr lang="en-US" sz="2200" dirty="0">
                <a:latin typeface="Times New Roman" panose="02020603050405020304" pitchFamily="18" charset="0"/>
                <a:cs typeface="Times New Roman" panose="02020603050405020304" pitchFamily="18" charset="0"/>
              </a:rPr>
              <a:t> and </a:t>
            </a:r>
            <a:r>
              <a:rPr lang="en-US" sz="2200" dirty="0" smtClean="0">
                <a:latin typeface="Times New Roman" panose="02020603050405020304" pitchFamily="18" charset="0"/>
                <a:cs typeface="Times New Roman" panose="02020603050405020304" pitchFamily="18" charset="0"/>
              </a:rPr>
              <a:t>sky.</a:t>
            </a:r>
            <a:endParaRPr lang="en-US" sz="2200" dirty="0">
              <a:latin typeface="Times New Roman" panose="02020603050405020304" pitchFamily="18" charset="0"/>
              <a:cs typeface="Times New Roman" panose="02020603050405020304" pitchFamily="18" charset="0"/>
            </a:endParaRPr>
          </a:p>
          <a:p>
            <a:pPr algn="just">
              <a:lnSpc>
                <a:spcPct val="150000"/>
              </a:lnSpc>
            </a:pPr>
            <a:r>
              <a:rPr lang="en-US" sz="2200" dirty="0">
                <a:latin typeface="Times New Roman" panose="02020603050405020304" pitchFamily="18" charset="0"/>
                <a:cs typeface="Times New Roman" panose="02020603050405020304" pitchFamily="18" charset="0"/>
              </a:rPr>
              <a:t>It also recognizes existence of four fundamental non-atomic elements. These are : Time, Space, Soul &amp; Mind.  </a:t>
            </a:r>
          </a:p>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NYAYA School of Philosophy :-</a:t>
            </a:r>
          </a:p>
          <a:p>
            <a:pPr algn="just">
              <a:lnSpc>
                <a:spcPct val="150000"/>
              </a:lnSpc>
            </a:pPr>
            <a:r>
              <a:rPr lang="en-US" sz="2200" dirty="0">
                <a:latin typeface="Times New Roman" panose="02020603050405020304" pitchFamily="18" charset="0"/>
                <a:cs typeface="Times New Roman" panose="02020603050405020304" pitchFamily="18" charset="0"/>
              </a:rPr>
              <a:t>As the name of the school suggests, they believe in the technique of logical thinking to achieve salvation. </a:t>
            </a:r>
          </a:p>
          <a:p>
            <a:pPr algn="just">
              <a:lnSpc>
                <a:spcPct val="150000"/>
              </a:lnSpc>
            </a:pPr>
            <a:r>
              <a:rPr lang="en-US" sz="2200" dirty="0">
                <a:latin typeface="Times New Roman" panose="02020603050405020304" pitchFamily="18" charset="0"/>
                <a:cs typeface="Times New Roman" panose="02020603050405020304" pitchFamily="18" charset="0"/>
              </a:rPr>
              <a:t>This is also know as the school of logic and analysis. </a:t>
            </a:r>
          </a:p>
          <a:p>
            <a:pPr algn="just">
              <a:lnSpc>
                <a:spcPct val="150000"/>
              </a:lnSpc>
            </a:pPr>
            <a:endParaRPr lang="en-US" sz="2200" b="1"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b="1"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62280" y="6356350"/>
            <a:ext cx="2133600" cy="365125"/>
          </a:xfrm>
        </p:spPr>
        <p:txBody>
          <a:bodyPr/>
          <a:lstStyle/>
          <a:p>
            <a:fld id="{1D78D5DC-B5DD-410A-A033-81C9AB0F566F}" type="datetime1">
              <a:rPr lang="en-US" smtClean="0"/>
              <a:pPr/>
              <a:t>4/6/2023</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smtClean="0"/>
              <a:t>Mr. Arun Bhati            ESSENCE OF INDIAN TRADITIONAL  (ANC-602)              SEM - 6</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53</a:t>
            </a:fld>
            <a:endParaRPr lang="en-US" dirty="0"/>
          </a:p>
        </p:txBody>
      </p:sp>
      <p:sp>
        <p:nvSpPr>
          <p:cNvPr id="7" name="Title 1"/>
          <p:cNvSpPr txBox="1">
            <a:spLocks/>
          </p:cNvSpPr>
          <p:nvPr/>
        </p:nvSpPr>
        <p:spPr>
          <a:xfrm>
            <a:off x="13970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Six System Indian Philosophy</a:t>
            </a:r>
          </a:p>
        </p:txBody>
      </p:sp>
      <p:pic>
        <p:nvPicPr>
          <p:cNvPr id="9" name="Picture 8">
            <a:extLst>
              <a:ext uri="{FF2B5EF4-FFF2-40B4-BE49-F238E27FC236}">
                <a16:creationId xmlns="" xmlns:a16="http://schemas.microsoft.com/office/drawing/2014/main" id="{66C8E606-11F0-4D97-9990-05358B7A0BA7}"/>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471" y="73817"/>
            <a:ext cx="1347673" cy="916783"/>
          </a:xfrm>
          <a:prstGeom prst="rect">
            <a:avLst/>
          </a:prstGeom>
        </p:spPr>
      </p:pic>
    </p:spTree>
    <p:extLst>
      <p:ext uri="{BB962C8B-B14F-4D97-AF65-F5344CB8AC3E}">
        <p14:creationId xmlns="" xmlns:p14="http://schemas.microsoft.com/office/powerpoint/2010/main" val="404414674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90600"/>
            <a:ext cx="8686800" cy="5365748"/>
          </a:xfrm>
        </p:spPr>
        <p:txBody>
          <a:bodyPr>
            <a:noAutofit/>
          </a:bodyPr>
          <a:lstStyle/>
          <a:p>
            <a:pPr algn="just">
              <a:lnSpc>
                <a:spcPct val="150000"/>
              </a:lnSpc>
            </a:pPr>
            <a:r>
              <a:rPr lang="en-US" sz="2200" dirty="0" smtClean="0">
                <a:latin typeface="Times New Roman" panose="02020603050405020304" pitchFamily="18" charset="0"/>
                <a:cs typeface="Times New Roman" panose="02020603050405020304" pitchFamily="18" charset="0"/>
              </a:rPr>
              <a:t>Gautama </a:t>
            </a:r>
            <a:r>
              <a:rPr lang="en-US" sz="2200" dirty="0">
                <a:latin typeface="Times New Roman" panose="02020603050405020304" pitchFamily="18" charset="0"/>
                <a:cs typeface="Times New Roman" panose="02020603050405020304" pitchFamily="18" charset="0"/>
              </a:rPr>
              <a:t>was the founder of this school.</a:t>
            </a:r>
          </a:p>
          <a:p>
            <a:pPr algn="just">
              <a:lnSpc>
                <a:spcPct val="150000"/>
              </a:lnSpc>
            </a:pPr>
            <a:r>
              <a:rPr lang="en-US" sz="2200" b="1" i="1" dirty="0">
                <a:latin typeface="Times New Roman" panose="02020603050405020304" pitchFamily="18" charset="0"/>
                <a:cs typeface="Times New Roman" panose="02020603050405020304" pitchFamily="18" charset="0"/>
              </a:rPr>
              <a:t>Nyaya Sutras </a:t>
            </a:r>
            <a:r>
              <a:rPr lang="en-US" sz="2200" dirty="0">
                <a:latin typeface="Times New Roman" panose="02020603050405020304" pitchFamily="18" charset="0"/>
                <a:cs typeface="Times New Roman" panose="02020603050405020304" pitchFamily="18" charset="0"/>
              </a:rPr>
              <a:t>composed by Gautama is the principal text of this school.</a:t>
            </a:r>
          </a:p>
          <a:p>
            <a:pPr algn="just">
              <a:lnSpc>
                <a:spcPct val="150000"/>
              </a:lnSpc>
            </a:pPr>
            <a:r>
              <a:rPr lang="en-US" sz="2200" dirty="0">
                <a:latin typeface="Times New Roman" panose="02020603050405020304" pitchFamily="18" charset="0"/>
                <a:cs typeface="Times New Roman" panose="02020603050405020304" pitchFamily="18" charset="0"/>
              </a:rPr>
              <a:t>It recognizes 4 fundamental sources of knowledge. These are </a:t>
            </a:r>
          </a:p>
          <a:p>
            <a:pPr algn="just">
              <a:lnSpc>
                <a:spcPct val="150000"/>
              </a:lnSpc>
            </a:pPr>
            <a:r>
              <a:rPr lang="en-US" sz="2200" b="1" i="1" dirty="0">
                <a:latin typeface="Times New Roman" panose="02020603050405020304" pitchFamily="18" charset="0"/>
                <a:cs typeface="Times New Roman" panose="02020603050405020304" pitchFamily="18" charset="0"/>
              </a:rPr>
              <a:t>Pratyaksha</a:t>
            </a:r>
            <a:r>
              <a:rPr lang="en-US" sz="2200" dirty="0">
                <a:latin typeface="Times New Roman" panose="02020603050405020304" pitchFamily="18" charset="0"/>
                <a:cs typeface="Times New Roman" panose="02020603050405020304" pitchFamily="18" charset="0"/>
              </a:rPr>
              <a:t> (Perception), </a:t>
            </a:r>
            <a:r>
              <a:rPr lang="en-US" sz="2200" b="1" i="1" dirty="0">
                <a:latin typeface="Times New Roman" panose="02020603050405020304" pitchFamily="18" charset="0"/>
                <a:cs typeface="Times New Roman" panose="02020603050405020304" pitchFamily="18" charset="0"/>
              </a:rPr>
              <a:t>Anumana</a:t>
            </a:r>
            <a:r>
              <a:rPr lang="en-US" sz="2200" dirty="0">
                <a:latin typeface="Times New Roman" panose="02020603050405020304" pitchFamily="18" charset="0"/>
                <a:cs typeface="Times New Roman" panose="02020603050405020304" pitchFamily="18" charset="0"/>
              </a:rPr>
              <a:t>(Inference),</a:t>
            </a:r>
            <a:r>
              <a:rPr lang="en-US" sz="2200" b="1" i="1" dirty="0">
                <a:latin typeface="Times New Roman" panose="02020603050405020304" pitchFamily="18" charset="0"/>
                <a:cs typeface="Times New Roman" panose="02020603050405020304" pitchFamily="18" charset="0"/>
              </a:rPr>
              <a:t>Upamana</a:t>
            </a:r>
            <a:r>
              <a:rPr lang="en-US" sz="2200" dirty="0">
                <a:latin typeface="Times New Roman" panose="02020603050405020304" pitchFamily="18" charset="0"/>
                <a:cs typeface="Times New Roman" panose="02020603050405020304" pitchFamily="18" charset="0"/>
              </a:rPr>
              <a:t>(Comparision) &amp; </a:t>
            </a:r>
            <a:r>
              <a:rPr lang="en-US" sz="2200" b="1" i="1" dirty="0">
                <a:latin typeface="Times New Roman" panose="02020603050405020304" pitchFamily="18" charset="0"/>
                <a:cs typeface="Times New Roman" panose="02020603050405020304" pitchFamily="18" charset="0"/>
              </a:rPr>
              <a:t>Shabda</a:t>
            </a:r>
            <a:r>
              <a:rPr lang="en-US" sz="2200" dirty="0">
                <a:latin typeface="Times New Roman" panose="02020603050405020304" pitchFamily="18" charset="0"/>
                <a:cs typeface="Times New Roman" panose="02020603050405020304" pitchFamily="18" charset="0"/>
              </a:rPr>
              <a:t> (Verbal testimony). </a:t>
            </a:r>
          </a:p>
          <a:p>
            <a:pPr algn="just">
              <a:lnSpc>
                <a:spcPct val="150000"/>
              </a:lnSpc>
            </a:pPr>
            <a:r>
              <a:rPr lang="en-US" sz="2200" dirty="0">
                <a:latin typeface="Times New Roman" panose="02020603050405020304" pitchFamily="18" charset="0"/>
                <a:cs typeface="Times New Roman" panose="02020603050405020304" pitchFamily="18" charset="0"/>
              </a:rPr>
              <a:t>The school argues that by using logical tools like </a:t>
            </a:r>
            <a:r>
              <a:rPr lang="en-US" sz="2200" dirty="0" smtClean="0">
                <a:latin typeface="Times New Roman" panose="02020603050405020304" pitchFamily="18" charset="0"/>
                <a:cs typeface="Times New Roman" panose="02020603050405020304" pitchFamily="18" charset="0"/>
              </a:rPr>
              <a:t>inference (</a:t>
            </a:r>
            <a:r>
              <a:rPr lang="en-US" sz="2200" dirty="0" err="1" smtClean="0">
                <a:latin typeface="Times New Roman" panose="02020603050405020304" pitchFamily="18" charset="0"/>
                <a:cs typeface="Times New Roman" panose="02020603050405020304" pitchFamily="18" charset="0"/>
              </a:rPr>
              <a:t>anuman</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hearing and </a:t>
            </a:r>
            <a:r>
              <a:rPr lang="en-US" sz="2200" dirty="0" smtClean="0">
                <a:latin typeface="Times New Roman" panose="02020603050405020304" pitchFamily="18" charset="0"/>
                <a:cs typeface="Times New Roman" panose="02020603050405020304" pitchFamily="18" charset="0"/>
              </a:rPr>
              <a:t>analogy (</a:t>
            </a:r>
            <a:r>
              <a:rPr lang="en-US" sz="2200" dirty="0" err="1" smtClean="0">
                <a:latin typeface="Times New Roman" panose="02020603050405020304" pitchFamily="18" charset="0"/>
                <a:cs typeface="Times New Roman" panose="02020603050405020304" pitchFamily="18" charset="0"/>
              </a:rPr>
              <a:t>Comparision</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a human being could verify the truth of a proposition or statement.</a:t>
            </a:r>
          </a:p>
          <a:p>
            <a:pPr algn="just">
              <a:lnSpc>
                <a:spcPct val="150000"/>
              </a:lnSpc>
            </a:pPr>
            <a:r>
              <a:rPr lang="en-US" sz="2200" dirty="0">
                <a:latin typeface="Times New Roman" panose="02020603050405020304" pitchFamily="18" charset="0"/>
                <a:cs typeface="Times New Roman" panose="02020603050405020304" pitchFamily="18" charset="0"/>
              </a:rPr>
              <a:t>Clear thinking and logical arguments are considered essential to attain salvation.</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b="1"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62280" y="6356350"/>
            <a:ext cx="2133600" cy="365125"/>
          </a:xfrm>
        </p:spPr>
        <p:txBody>
          <a:bodyPr/>
          <a:lstStyle/>
          <a:p>
            <a:fld id="{8A9EE8EA-ED9D-4325-81AA-6C3FC2D606BC}" type="datetime1">
              <a:rPr lang="en-US" smtClean="0"/>
              <a:pPr/>
              <a:t>4/6/2023</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smtClean="0"/>
              <a:t>Mr. Arun Bhati            ESSENCE OF INDIAN TRADITIONAL  (ANC-602)              SEM - 6</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54</a:t>
            </a:fld>
            <a:endParaRPr lang="en-US" dirty="0"/>
          </a:p>
        </p:txBody>
      </p:sp>
      <p:sp>
        <p:nvSpPr>
          <p:cNvPr id="7" name="Title 1"/>
          <p:cNvSpPr txBox="1">
            <a:spLocks/>
          </p:cNvSpPr>
          <p:nvPr/>
        </p:nvSpPr>
        <p:spPr>
          <a:xfrm>
            <a:off x="13970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Six System Indian Philosophy</a:t>
            </a:r>
          </a:p>
        </p:txBody>
      </p:sp>
      <p:pic>
        <p:nvPicPr>
          <p:cNvPr id="9" name="Picture 8">
            <a:extLst>
              <a:ext uri="{FF2B5EF4-FFF2-40B4-BE49-F238E27FC236}">
                <a16:creationId xmlns="" xmlns:a16="http://schemas.microsoft.com/office/drawing/2014/main" id="{66C8E606-11F0-4D97-9990-05358B7A0BA7}"/>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471" y="73817"/>
            <a:ext cx="1347673" cy="916783"/>
          </a:xfrm>
          <a:prstGeom prst="rect">
            <a:avLst/>
          </a:prstGeom>
        </p:spPr>
      </p:pic>
    </p:spTree>
    <p:extLst>
      <p:ext uri="{BB962C8B-B14F-4D97-AF65-F5344CB8AC3E}">
        <p14:creationId xmlns="" xmlns:p14="http://schemas.microsoft.com/office/powerpoint/2010/main" val="150759615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90600"/>
            <a:ext cx="8686800" cy="5365748"/>
          </a:xfrm>
        </p:spPr>
        <p:txBody>
          <a:bodyPr>
            <a:noAutofit/>
          </a:bodyPr>
          <a:lstStyle/>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YOGA School of Philosophy:</a:t>
            </a:r>
          </a:p>
          <a:p>
            <a:pPr algn="just">
              <a:lnSpc>
                <a:spcPct val="150000"/>
              </a:lnSpc>
            </a:pPr>
            <a:r>
              <a:rPr lang="en-US" sz="2200" dirty="0">
                <a:latin typeface="Times New Roman" panose="02020603050405020304" pitchFamily="18" charset="0"/>
                <a:cs typeface="Times New Roman" panose="02020603050405020304" pitchFamily="18" charset="0"/>
              </a:rPr>
              <a:t>Patanjali was the founder of this school.</a:t>
            </a:r>
          </a:p>
          <a:p>
            <a:pPr algn="just">
              <a:lnSpc>
                <a:spcPct val="150000"/>
              </a:lnSpc>
            </a:pPr>
            <a:r>
              <a:rPr lang="en-US" sz="2200" dirty="0">
                <a:latin typeface="Times New Roman" panose="02020603050405020304" pitchFamily="18" charset="0"/>
                <a:cs typeface="Times New Roman" panose="02020603050405020304" pitchFamily="18" charset="0"/>
              </a:rPr>
              <a:t>Patanjali’s Yoga sutras is the Principal text of this school.</a:t>
            </a:r>
          </a:p>
          <a:p>
            <a:pPr algn="just">
              <a:lnSpc>
                <a:spcPct val="150000"/>
              </a:lnSpc>
            </a:pPr>
            <a:r>
              <a:rPr lang="en-US" sz="2200" dirty="0">
                <a:latin typeface="Times New Roman" panose="02020603050405020304" pitchFamily="18" charset="0"/>
                <a:cs typeface="Times New Roman" panose="02020603050405020304" pitchFamily="18" charset="0"/>
              </a:rPr>
              <a:t>Practice of control over bodily organs, pleasure and senses is central to the philosophy of this system.</a:t>
            </a:r>
          </a:p>
          <a:p>
            <a:pPr algn="just">
              <a:lnSpc>
                <a:spcPct val="150000"/>
              </a:lnSpc>
            </a:pPr>
            <a:r>
              <a:rPr lang="en-US" sz="2200" dirty="0">
                <a:latin typeface="Times New Roman" panose="02020603050405020304" pitchFamily="18" charset="0"/>
                <a:cs typeface="Times New Roman" panose="02020603050405020304" pitchFamily="18" charset="0"/>
              </a:rPr>
              <a:t>The Yoga school literally means the union of two major entities. They argue that human being can achieve salvation by combining meditation and physical training(</a:t>
            </a:r>
            <a:r>
              <a:rPr lang="en-US" sz="2200" b="1" dirty="0">
                <a:latin typeface="Times New Roman" panose="02020603050405020304" pitchFamily="18" charset="0"/>
                <a:cs typeface="Times New Roman" panose="02020603050405020304" pitchFamily="18" charset="0"/>
              </a:rPr>
              <a:t>asana</a:t>
            </a:r>
            <a:r>
              <a:rPr lang="en-US" sz="2200" dirty="0">
                <a:latin typeface="Times New Roman" panose="02020603050405020304" pitchFamily="18" charset="0"/>
                <a:cs typeface="Times New Roman" panose="02020603050405020304" pitchFamily="18" charset="0"/>
              </a:rPr>
              <a:t>) of yogic techniques.</a:t>
            </a:r>
          </a:p>
          <a:p>
            <a:pPr algn="just">
              <a:lnSpc>
                <a:spcPct val="150000"/>
              </a:lnSpc>
            </a:pPr>
            <a:r>
              <a:rPr lang="en-US" sz="2200" dirty="0">
                <a:latin typeface="Times New Roman" panose="02020603050405020304" pitchFamily="18" charset="0"/>
                <a:cs typeface="Times New Roman" panose="02020603050405020304" pitchFamily="18" charset="0"/>
              </a:rPr>
              <a:t>‘Om’ is considered as a scared symbol.</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b="1"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62280" y="6356350"/>
            <a:ext cx="2133600" cy="365125"/>
          </a:xfrm>
        </p:spPr>
        <p:txBody>
          <a:bodyPr/>
          <a:lstStyle/>
          <a:p>
            <a:fld id="{866BF482-CA6C-4A40-B6D3-A4802D79C94B}" type="datetime1">
              <a:rPr lang="en-US" smtClean="0"/>
              <a:pPr/>
              <a:t>4/6/2023</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smtClean="0"/>
              <a:t>Mr. Arun Bhati            ESSENCE OF INDIAN TRADITIONAL  (ANC-602)              SEM - 6</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55</a:t>
            </a:fld>
            <a:endParaRPr lang="en-US" dirty="0"/>
          </a:p>
        </p:txBody>
      </p:sp>
      <p:sp>
        <p:nvSpPr>
          <p:cNvPr id="7" name="Title 1"/>
          <p:cNvSpPr txBox="1">
            <a:spLocks/>
          </p:cNvSpPr>
          <p:nvPr/>
        </p:nvSpPr>
        <p:spPr>
          <a:xfrm>
            <a:off x="13970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Six System Indian Philosophy</a:t>
            </a:r>
          </a:p>
        </p:txBody>
      </p:sp>
      <p:pic>
        <p:nvPicPr>
          <p:cNvPr id="9" name="Picture 8">
            <a:extLst>
              <a:ext uri="{FF2B5EF4-FFF2-40B4-BE49-F238E27FC236}">
                <a16:creationId xmlns="" xmlns:a16="http://schemas.microsoft.com/office/drawing/2014/main" id="{66C8E606-11F0-4D97-9990-05358B7A0BA7}"/>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471" y="73817"/>
            <a:ext cx="1347673" cy="916783"/>
          </a:xfrm>
          <a:prstGeom prst="rect">
            <a:avLst/>
          </a:prstGeom>
        </p:spPr>
      </p:pic>
    </p:spTree>
    <p:extLst>
      <p:ext uri="{BB962C8B-B14F-4D97-AF65-F5344CB8AC3E}">
        <p14:creationId xmlns="" xmlns:p14="http://schemas.microsoft.com/office/powerpoint/2010/main" val="225407614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90600"/>
            <a:ext cx="8686800" cy="5365748"/>
          </a:xfrm>
        </p:spPr>
        <p:txBody>
          <a:bodyPr>
            <a:noAutofit/>
          </a:bodyPr>
          <a:lstStyle/>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MIMAMSA School of Philosophy:</a:t>
            </a:r>
          </a:p>
          <a:p>
            <a:pPr algn="just">
              <a:lnSpc>
                <a:spcPct val="150000"/>
              </a:lnSpc>
            </a:pPr>
            <a:r>
              <a:rPr lang="en-US" sz="2200" dirty="0">
                <a:latin typeface="Times New Roman" panose="02020603050405020304" pitchFamily="18" charset="0"/>
                <a:cs typeface="Times New Roman" panose="02020603050405020304" pitchFamily="18" charset="0"/>
              </a:rPr>
              <a:t>Maharishi Jaimini was the founder of this school.</a:t>
            </a:r>
          </a:p>
          <a:p>
            <a:pPr algn="just">
              <a:lnSpc>
                <a:spcPct val="150000"/>
              </a:lnSpc>
            </a:pPr>
            <a:r>
              <a:rPr lang="en-US" sz="2200" dirty="0">
                <a:latin typeface="Times New Roman" panose="02020603050405020304" pitchFamily="18" charset="0"/>
                <a:cs typeface="Times New Roman" panose="02020603050405020304" pitchFamily="18" charset="0"/>
              </a:rPr>
              <a:t>Jaimini sutras (also known as Upadesha sutras) is the principal text of this school.</a:t>
            </a:r>
          </a:p>
          <a:p>
            <a:pPr algn="just">
              <a:lnSpc>
                <a:spcPct val="150000"/>
              </a:lnSpc>
            </a:pPr>
            <a:r>
              <a:rPr lang="en-US" sz="2200" dirty="0">
                <a:latin typeface="Times New Roman" panose="02020603050405020304" pitchFamily="18" charset="0"/>
                <a:cs typeface="Times New Roman" panose="02020603050405020304" pitchFamily="18" charset="0"/>
              </a:rPr>
              <a:t>The word ‘Mimamsa’ literally means the art of reasoning, interpretation and application. This school focuses on the analysis of the texts of Samhita and Brahmana that are portions of the Vedas.</a:t>
            </a:r>
          </a:p>
          <a:p>
            <a:pPr algn="just">
              <a:lnSpc>
                <a:spcPct val="150000"/>
              </a:lnSpc>
            </a:pPr>
            <a:r>
              <a:rPr lang="en-US" sz="2200" dirty="0">
                <a:latin typeface="Times New Roman" panose="02020603050405020304" pitchFamily="18" charset="0"/>
                <a:cs typeface="Times New Roman" panose="02020603050405020304" pitchFamily="18" charset="0"/>
              </a:rPr>
              <a:t>Attaining salvation and reaching heaven is the main object of the philosophy of this school.</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b="1"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62280" y="6356350"/>
            <a:ext cx="2133600" cy="365125"/>
          </a:xfrm>
        </p:spPr>
        <p:txBody>
          <a:bodyPr/>
          <a:lstStyle/>
          <a:p>
            <a:fld id="{918C53E2-1AB3-4880-8F38-240415189B1F}" type="datetime1">
              <a:rPr lang="en-US" smtClean="0"/>
              <a:pPr/>
              <a:t>4/6/2023</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smtClean="0"/>
              <a:t>Mr. Arun Bhati            ESSENCE OF INDIAN TRADITIONAL  (ANC-602)              SEM - 6</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56</a:t>
            </a:fld>
            <a:endParaRPr lang="en-US" dirty="0"/>
          </a:p>
        </p:txBody>
      </p:sp>
      <p:sp>
        <p:nvSpPr>
          <p:cNvPr id="7" name="Title 1"/>
          <p:cNvSpPr txBox="1">
            <a:spLocks/>
          </p:cNvSpPr>
          <p:nvPr/>
        </p:nvSpPr>
        <p:spPr>
          <a:xfrm>
            <a:off x="13970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Six System Indian Philosophy</a:t>
            </a:r>
          </a:p>
        </p:txBody>
      </p:sp>
      <p:pic>
        <p:nvPicPr>
          <p:cNvPr id="9" name="Picture 8">
            <a:extLst>
              <a:ext uri="{FF2B5EF4-FFF2-40B4-BE49-F238E27FC236}">
                <a16:creationId xmlns="" xmlns:a16="http://schemas.microsoft.com/office/drawing/2014/main" id="{66C8E606-11F0-4D97-9990-05358B7A0BA7}"/>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471" y="73817"/>
            <a:ext cx="1347673" cy="916783"/>
          </a:xfrm>
          <a:prstGeom prst="rect">
            <a:avLst/>
          </a:prstGeom>
        </p:spPr>
      </p:pic>
    </p:spTree>
    <p:extLst>
      <p:ext uri="{BB962C8B-B14F-4D97-AF65-F5344CB8AC3E}">
        <p14:creationId xmlns="" xmlns:p14="http://schemas.microsoft.com/office/powerpoint/2010/main" val="307046416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90600"/>
            <a:ext cx="8686800" cy="5365748"/>
          </a:xfrm>
        </p:spPr>
        <p:txBody>
          <a:bodyPr>
            <a:noAutofit/>
          </a:bodyPr>
          <a:lstStyle/>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VEDANTA  School of Philosophy:</a:t>
            </a:r>
          </a:p>
          <a:p>
            <a:pPr algn="just">
              <a:lnSpc>
                <a:spcPct val="150000"/>
              </a:lnSpc>
            </a:pPr>
            <a:r>
              <a:rPr lang="en-US" sz="2200" dirty="0">
                <a:latin typeface="Times New Roman" panose="02020603050405020304" pitchFamily="18" charset="0"/>
                <a:cs typeface="Times New Roman" panose="02020603050405020304" pitchFamily="18" charset="0"/>
              </a:rPr>
              <a:t>Badarayana was the founder of this school.</a:t>
            </a:r>
          </a:p>
          <a:p>
            <a:pPr algn="just">
              <a:lnSpc>
                <a:spcPct val="150000"/>
              </a:lnSpc>
            </a:pPr>
            <a:r>
              <a:rPr lang="en-US" sz="2200" dirty="0">
                <a:latin typeface="Times New Roman" panose="02020603050405020304" pitchFamily="18" charset="0"/>
                <a:cs typeface="Times New Roman" panose="02020603050405020304" pitchFamily="18" charset="0"/>
              </a:rPr>
              <a:t>Badarayana’s </a:t>
            </a:r>
            <a:r>
              <a:rPr lang="en-US" sz="2200" b="1" i="1" dirty="0">
                <a:latin typeface="Times New Roman" panose="02020603050405020304" pitchFamily="18" charset="0"/>
                <a:cs typeface="Times New Roman" panose="02020603050405020304" pitchFamily="18" charset="0"/>
              </a:rPr>
              <a:t>Brahma sutra </a:t>
            </a:r>
            <a:r>
              <a:rPr lang="en-US" sz="2200" dirty="0">
                <a:latin typeface="Times New Roman" panose="02020603050405020304" pitchFamily="18" charset="0"/>
                <a:cs typeface="Times New Roman" panose="02020603050405020304" pitchFamily="18" charset="0"/>
              </a:rPr>
              <a:t>is the principal text of this school.</a:t>
            </a:r>
          </a:p>
          <a:p>
            <a:pPr algn="just">
              <a:lnSpc>
                <a:spcPct val="150000"/>
              </a:lnSpc>
            </a:pPr>
            <a:r>
              <a:rPr lang="en-US" sz="2200" dirty="0">
                <a:latin typeface="Times New Roman" panose="02020603050405020304" pitchFamily="18" charset="0"/>
                <a:cs typeface="Times New Roman" panose="02020603050405020304" pitchFamily="18" charset="0"/>
              </a:rPr>
              <a:t>Vedanta is made of two words- ‘Veda’ and ‘ant’, i.e. the end of the Vedas. This school upholds the philosophies of life as elaborated in the Upanishads. It is also known as ‘ Uttar Mimamsa’ or ‘Jnana Mimamsa’.</a:t>
            </a:r>
          </a:p>
          <a:p>
            <a:pPr algn="just">
              <a:lnSpc>
                <a:spcPct val="150000"/>
              </a:lnSpc>
            </a:pPr>
            <a:r>
              <a:rPr lang="en-US" sz="2200" dirty="0">
                <a:latin typeface="Times New Roman" panose="02020603050405020304" pitchFamily="18" charset="0"/>
                <a:cs typeface="Times New Roman" panose="02020603050405020304" pitchFamily="18" charset="0"/>
              </a:rPr>
              <a:t>But this philosophy evolved in 9th century AD through the philosophical intervention of Shankaracharya who wrote commentaries on the Upanishads and the Bhagavad Gita. His changes led to the development of Advaita Vedanta. Ramanujam was another philosopher of this school.</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b="1"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62280" y="6356350"/>
            <a:ext cx="2133600" cy="365125"/>
          </a:xfrm>
        </p:spPr>
        <p:txBody>
          <a:bodyPr/>
          <a:lstStyle/>
          <a:p>
            <a:fld id="{B93485E9-5508-4B1F-A03A-58FBAF298B6D}" type="datetime1">
              <a:rPr lang="en-US" smtClean="0"/>
              <a:pPr/>
              <a:t>4/6/2023</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smtClean="0"/>
              <a:t>Mr. Arun Bhati            ESSENCE OF INDIAN TRADITIONAL  (ANC-602)              SEM - 6</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57</a:t>
            </a:fld>
            <a:endParaRPr lang="en-US" dirty="0"/>
          </a:p>
        </p:txBody>
      </p:sp>
      <p:sp>
        <p:nvSpPr>
          <p:cNvPr id="7" name="Title 1"/>
          <p:cNvSpPr txBox="1">
            <a:spLocks/>
          </p:cNvSpPr>
          <p:nvPr/>
        </p:nvSpPr>
        <p:spPr>
          <a:xfrm>
            <a:off x="13970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Six System Indian Philosophy</a:t>
            </a:r>
          </a:p>
        </p:txBody>
      </p:sp>
      <p:pic>
        <p:nvPicPr>
          <p:cNvPr id="9" name="Picture 8">
            <a:extLst>
              <a:ext uri="{FF2B5EF4-FFF2-40B4-BE49-F238E27FC236}">
                <a16:creationId xmlns="" xmlns:a16="http://schemas.microsoft.com/office/drawing/2014/main" id="{66C8E606-11F0-4D97-9990-05358B7A0BA7}"/>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471" y="73817"/>
            <a:ext cx="1347673" cy="916783"/>
          </a:xfrm>
          <a:prstGeom prst="rect">
            <a:avLst/>
          </a:prstGeom>
        </p:spPr>
      </p:pic>
    </p:spTree>
    <p:extLst>
      <p:ext uri="{BB962C8B-B14F-4D97-AF65-F5344CB8AC3E}">
        <p14:creationId xmlns="" xmlns:p14="http://schemas.microsoft.com/office/powerpoint/2010/main" val="142105494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90600"/>
            <a:ext cx="8686800" cy="5365748"/>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The word Shankaracharya, is composed of two parts, ‘Shankara’ and ‘Acharya’. Acharya is a Sanskrit word meaning "teacher", so Shankaracharya means "teacher of the way of Shankara“.</a:t>
            </a:r>
          </a:p>
          <a:p>
            <a:pPr algn="just">
              <a:lnSpc>
                <a:spcPct val="150000"/>
              </a:lnSpc>
            </a:pPr>
            <a:r>
              <a:rPr lang="en-US" sz="2200" dirty="0">
                <a:latin typeface="Times New Roman" panose="02020603050405020304" pitchFamily="18" charset="0"/>
                <a:cs typeface="Times New Roman" panose="02020603050405020304" pitchFamily="18" charset="0"/>
              </a:rPr>
              <a:t>Shankaracharya’s philosophy is called </a:t>
            </a:r>
            <a:r>
              <a:rPr lang="en-US" sz="2200" b="1" i="1" dirty="0">
                <a:latin typeface="Times New Roman" panose="02020603050405020304" pitchFamily="18" charset="0"/>
                <a:cs typeface="Times New Roman" panose="02020603050405020304" pitchFamily="18" charset="0"/>
              </a:rPr>
              <a:t>Advaita</a:t>
            </a: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monism, </a:t>
            </a:r>
            <a:r>
              <a:rPr lang="en-US" sz="2200" dirty="0" err="1" smtClean="0">
                <a:latin typeface="Times New Roman" panose="02020603050405020304" pitchFamily="18" charset="0"/>
                <a:cs typeface="Times New Roman" panose="02020603050405020304" pitchFamily="18" charset="0"/>
              </a:rPr>
              <a:t>Singlism</a:t>
            </a:r>
            <a:r>
              <a:rPr lang="en-US"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pPr algn="just">
              <a:lnSpc>
                <a:spcPct val="150000"/>
              </a:lnSpc>
            </a:pPr>
            <a:r>
              <a:rPr lang="en-US" sz="2200" dirty="0">
                <a:latin typeface="Times New Roman" panose="02020603050405020304" pitchFamily="18" charset="0"/>
                <a:cs typeface="Times New Roman" panose="02020603050405020304" pitchFamily="18" charset="0"/>
              </a:rPr>
              <a:t>According to this philosophy Brahma is the realty. Only Brahma exists. It can be summed up in his own words ‘ </a:t>
            </a:r>
            <a:r>
              <a:rPr lang="en-US" sz="2200" b="1" i="1" dirty="0">
                <a:latin typeface="Times New Roman" panose="02020603050405020304" pitchFamily="18" charset="0"/>
                <a:cs typeface="Times New Roman" panose="02020603050405020304" pitchFamily="18" charset="0"/>
              </a:rPr>
              <a:t>Brahma Satya, Jagat Mithya</a:t>
            </a:r>
            <a:r>
              <a:rPr lang="en-US" sz="2200" dirty="0">
                <a:latin typeface="Times New Roman" panose="02020603050405020304" pitchFamily="18" charset="0"/>
                <a:cs typeface="Times New Roman" panose="02020603050405020304" pitchFamily="18" charset="0"/>
              </a:rPr>
              <a:t>’.</a:t>
            </a:r>
          </a:p>
          <a:p>
            <a:pPr algn="just">
              <a:lnSpc>
                <a:spcPct val="150000"/>
              </a:lnSpc>
            </a:pPr>
            <a:r>
              <a:rPr lang="en-US" sz="2200" dirty="0">
                <a:latin typeface="Times New Roman" panose="02020603050405020304" pitchFamily="18" charset="0"/>
                <a:cs typeface="Times New Roman" panose="02020603050405020304" pitchFamily="18" charset="0"/>
              </a:rPr>
              <a:t>Shankara considered Brahma to be without any attributes(i.e Nirguna).</a:t>
            </a:r>
          </a:p>
          <a:p>
            <a:pPr algn="just">
              <a:lnSpc>
                <a:spcPct val="150000"/>
              </a:lnSpc>
            </a:pPr>
            <a:r>
              <a:rPr lang="en-US" sz="2200" dirty="0">
                <a:latin typeface="Times New Roman" panose="02020603050405020304" pitchFamily="18" charset="0"/>
                <a:cs typeface="Times New Roman" panose="02020603050405020304" pitchFamily="18" charset="0"/>
              </a:rPr>
              <a:t>Shankara Wrote commentaries on 11 main Upanishads.</a:t>
            </a:r>
          </a:p>
          <a:p>
            <a:pPr algn="just">
              <a:lnSpc>
                <a:spcPct val="150000"/>
              </a:lnSpc>
            </a:pPr>
            <a:r>
              <a:rPr lang="en-US" sz="2200" dirty="0">
                <a:latin typeface="Times New Roman" panose="02020603050405020304" pitchFamily="18" charset="0"/>
                <a:cs typeface="Times New Roman" panose="02020603050405020304" pitchFamily="18" charset="0"/>
              </a:rPr>
              <a:t>Shankara started Panchayatana system in which 5 deities are worshipped together. </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b="1"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62280" y="6356350"/>
            <a:ext cx="2133600" cy="365125"/>
          </a:xfrm>
        </p:spPr>
        <p:txBody>
          <a:bodyPr/>
          <a:lstStyle/>
          <a:p>
            <a:fld id="{E0D061DF-797C-4037-8409-6F19C75B6A9B}" type="datetime1">
              <a:rPr lang="en-US" smtClean="0"/>
              <a:pPr/>
              <a:t>4/6/2023</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smtClean="0"/>
              <a:t>Mr. Arun Bhati            ESSENCE OF INDIAN TRADITIONAL  (ANC-602)              SEM - 6</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58</a:t>
            </a:fld>
            <a:endParaRPr lang="en-US" dirty="0"/>
          </a:p>
        </p:txBody>
      </p:sp>
      <p:sp>
        <p:nvSpPr>
          <p:cNvPr id="7" name="Title 1"/>
          <p:cNvSpPr txBox="1">
            <a:spLocks/>
          </p:cNvSpPr>
          <p:nvPr/>
        </p:nvSpPr>
        <p:spPr>
          <a:xfrm>
            <a:off x="13970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Shankaracharya (CO1&amp; CO3)</a:t>
            </a:r>
          </a:p>
        </p:txBody>
      </p:sp>
      <p:pic>
        <p:nvPicPr>
          <p:cNvPr id="9" name="Picture 8">
            <a:extLst>
              <a:ext uri="{FF2B5EF4-FFF2-40B4-BE49-F238E27FC236}">
                <a16:creationId xmlns="" xmlns:a16="http://schemas.microsoft.com/office/drawing/2014/main" id="{66C8E606-11F0-4D97-9990-05358B7A0BA7}"/>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471" y="73817"/>
            <a:ext cx="1347673" cy="916783"/>
          </a:xfrm>
          <a:prstGeom prst="rect">
            <a:avLst/>
          </a:prstGeom>
        </p:spPr>
      </p:pic>
    </p:spTree>
    <p:extLst>
      <p:ext uri="{BB962C8B-B14F-4D97-AF65-F5344CB8AC3E}">
        <p14:creationId xmlns="" xmlns:p14="http://schemas.microsoft.com/office/powerpoint/2010/main" val="390182331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14400"/>
            <a:ext cx="8686800" cy="5365748"/>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These deities are </a:t>
            </a:r>
            <a:r>
              <a:rPr lang="en-US" sz="2200" b="1" dirty="0">
                <a:latin typeface="Times New Roman" panose="02020603050405020304" pitchFamily="18" charset="0"/>
                <a:cs typeface="Times New Roman" panose="02020603050405020304" pitchFamily="18" charset="0"/>
              </a:rPr>
              <a:t>Shiva</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Parvati</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Ganesha</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Vishnu</a:t>
            </a:r>
            <a:r>
              <a:rPr lang="en-US" sz="2200" dirty="0">
                <a:latin typeface="Times New Roman" panose="02020603050405020304" pitchFamily="18" charset="0"/>
                <a:cs typeface="Times New Roman" panose="02020603050405020304" pitchFamily="18" charset="0"/>
              </a:rPr>
              <a:t> &amp; </a:t>
            </a:r>
            <a:r>
              <a:rPr lang="en-US" sz="2200" b="1" dirty="0">
                <a:latin typeface="Times New Roman" panose="02020603050405020304" pitchFamily="18" charset="0"/>
                <a:cs typeface="Times New Roman" panose="02020603050405020304" pitchFamily="18" charset="0"/>
              </a:rPr>
              <a:t>Surya</a:t>
            </a:r>
            <a:r>
              <a:rPr lang="en-US" sz="2200" dirty="0">
                <a:latin typeface="Times New Roman" panose="02020603050405020304" pitchFamily="18" charset="0"/>
                <a:cs typeface="Times New Roman" panose="02020603050405020304" pitchFamily="18" charset="0"/>
              </a:rPr>
              <a:t>.</a:t>
            </a:r>
          </a:p>
          <a:p>
            <a:pPr algn="just">
              <a:lnSpc>
                <a:spcPct val="150000"/>
              </a:lnSpc>
            </a:pPr>
            <a:r>
              <a:rPr lang="en-US" sz="2200" dirty="0">
                <a:latin typeface="Times New Roman" panose="02020603050405020304" pitchFamily="18" charset="0"/>
                <a:cs typeface="Times New Roman" panose="02020603050405020304" pitchFamily="18" charset="0"/>
              </a:rPr>
              <a:t>This helps in integration of different religious groups of India. Because of this he is referred as </a:t>
            </a:r>
            <a:r>
              <a:rPr lang="en-US" sz="2200" dirty="0" err="1">
                <a:latin typeface="Times New Roman" panose="02020603050405020304" pitchFamily="18" charset="0"/>
                <a:cs typeface="Times New Roman" panose="02020603050405020304" pitchFamily="18" charset="0"/>
              </a:rPr>
              <a:t>Shanmata</a:t>
            </a:r>
            <a:r>
              <a:rPr lang="en-US" sz="2200" dirty="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Sthapanacharya</a:t>
            </a:r>
            <a:r>
              <a:rPr lang="en-US" sz="2200" dirty="0" smtClean="0">
                <a:latin typeface="Times New Roman" panose="02020603050405020304" pitchFamily="18" charset="0"/>
                <a:cs typeface="Times New Roman" panose="02020603050405020304" pitchFamily="18" charset="0"/>
              </a:rPr>
              <a:t> (</a:t>
            </a:r>
            <a:r>
              <a:rPr lang="hi-IN" sz="1800" dirty="0" smtClean="0"/>
              <a:t>षण्मत स्थापनाचार्य</a:t>
            </a:r>
            <a:r>
              <a:rPr lang="en-US" sz="1800" dirty="0" smtClean="0"/>
              <a:t>)</a:t>
            </a:r>
            <a:r>
              <a:rPr lang="en-US"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pPr algn="just">
              <a:lnSpc>
                <a:spcPct val="150000"/>
              </a:lnSpc>
            </a:pPr>
            <a:r>
              <a:rPr lang="en-US" sz="2200" dirty="0">
                <a:latin typeface="Times New Roman" panose="02020603050405020304" pitchFamily="18" charset="0"/>
                <a:cs typeface="Times New Roman" panose="02020603050405020304" pitchFamily="18" charset="0"/>
              </a:rPr>
              <a:t>Shankara established 4 </a:t>
            </a:r>
            <a:r>
              <a:rPr lang="en-US" sz="2200" dirty="0" smtClean="0">
                <a:latin typeface="Times New Roman" panose="02020603050405020304" pitchFamily="18" charset="0"/>
                <a:cs typeface="Times New Roman" panose="02020603050405020304" pitchFamily="18" charset="0"/>
              </a:rPr>
              <a:t>monasteries (</a:t>
            </a:r>
            <a:r>
              <a:rPr lang="hi-IN" sz="2400" dirty="0" smtClean="0"/>
              <a:t>मठों</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in different corners of India. These were </a:t>
            </a:r>
          </a:p>
          <a:p>
            <a:pPr marL="0" indent="0" algn="just">
              <a:lnSpc>
                <a:spcPct val="150000"/>
              </a:lnSpc>
              <a:buNone/>
            </a:pPr>
            <a:r>
              <a:rPr lang="en-US" sz="2200" dirty="0">
                <a:latin typeface="Times New Roman" panose="02020603050405020304" pitchFamily="18" charset="0"/>
                <a:cs typeface="Times New Roman" panose="02020603050405020304" pitchFamily="18" charset="0"/>
              </a:rPr>
              <a:t>     1. </a:t>
            </a:r>
            <a:r>
              <a:rPr lang="en-US" sz="2200" b="1" dirty="0" err="1" smtClean="0">
                <a:latin typeface="Times New Roman" panose="02020603050405020304" pitchFamily="18" charset="0"/>
                <a:cs typeface="Times New Roman" panose="02020603050405020304" pitchFamily="18" charset="0"/>
              </a:rPr>
              <a:t>Kalikapeeta</a:t>
            </a:r>
            <a:r>
              <a:rPr lang="en-US" sz="2200" b="1"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t>
            </a:r>
            <a:r>
              <a:rPr lang="hi-IN" sz="2000" dirty="0" smtClean="0">
                <a:latin typeface="Times New Roman" panose="02020603050405020304" pitchFamily="18" charset="0"/>
                <a:cs typeface="Times New Roman" panose="02020603050405020304" pitchFamily="18" charset="0"/>
              </a:rPr>
              <a:t>कालका पीठ</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at Dwarka in West</a:t>
            </a:r>
          </a:p>
          <a:p>
            <a:pPr marL="0" indent="0" algn="just">
              <a:lnSpc>
                <a:spcPct val="150000"/>
              </a:lnSpc>
              <a:buNone/>
            </a:pPr>
            <a:r>
              <a:rPr lang="en-US" sz="2200" dirty="0">
                <a:latin typeface="Times New Roman" panose="02020603050405020304" pitchFamily="18" charset="0"/>
                <a:cs typeface="Times New Roman" panose="02020603050405020304" pitchFamily="18" charset="0"/>
              </a:rPr>
              <a:t>     2. </a:t>
            </a:r>
            <a:r>
              <a:rPr lang="en-US" sz="2200" b="1" dirty="0" err="1" smtClean="0">
                <a:latin typeface="Times New Roman" panose="02020603050405020304" pitchFamily="18" charset="0"/>
                <a:cs typeface="Times New Roman" panose="02020603050405020304" pitchFamily="18" charset="0"/>
              </a:rPr>
              <a:t>Jyotirmatha</a:t>
            </a:r>
            <a:r>
              <a:rPr lang="en-US" sz="2200" b="1" dirty="0" smtClean="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a:t>
            </a:r>
            <a:r>
              <a:rPr lang="hi-IN" sz="2000" dirty="0" smtClean="0"/>
              <a:t>ज्योतिर्मठ</a:t>
            </a:r>
            <a:r>
              <a:rPr lang="en-US" sz="2000" dirty="0" smtClean="0"/>
              <a:t>)</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at Badrinath in North</a:t>
            </a:r>
          </a:p>
          <a:p>
            <a:pPr marL="0" indent="0" algn="just">
              <a:lnSpc>
                <a:spcPct val="150000"/>
              </a:lnSpc>
              <a:buNone/>
            </a:pPr>
            <a:r>
              <a:rPr lang="en-US" sz="2200" dirty="0">
                <a:latin typeface="Times New Roman" panose="02020603050405020304" pitchFamily="18" charset="0"/>
                <a:cs typeface="Times New Roman" panose="02020603050405020304" pitchFamily="18" charset="0"/>
              </a:rPr>
              <a:t>     3. </a:t>
            </a:r>
            <a:r>
              <a:rPr lang="en-US" sz="2200" b="1" dirty="0" err="1" smtClean="0">
                <a:latin typeface="Times New Roman" panose="02020603050405020304" pitchFamily="18" charset="0"/>
                <a:cs typeface="Times New Roman" panose="02020603050405020304" pitchFamily="18" charset="0"/>
              </a:rPr>
              <a:t>Govardhanapeeta</a:t>
            </a:r>
            <a:r>
              <a:rPr lang="en-US" sz="2200" b="1" dirty="0" smtClean="0">
                <a:latin typeface="Times New Roman" panose="02020603050405020304" pitchFamily="18" charset="0"/>
                <a:cs typeface="Times New Roman" panose="02020603050405020304" pitchFamily="18" charset="0"/>
              </a:rPr>
              <a:t> (</a:t>
            </a:r>
            <a:r>
              <a:rPr lang="hi-IN" sz="2000" dirty="0" smtClean="0"/>
              <a:t>गोवर्धन पीठ</a:t>
            </a:r>
            <a:r>
              <a:rPr lang="en-US" sz="2200" b="1" dirty="0" smtClean="0">
                <a:latin typeface="Times New Roman" panose="02020603050405020304" pitchFamily="18" charset="0"/>
                <a:cs typeface="Times New Roman" panose="02020603050405020304" pitchFamily="18" charset="0"/>
              </a:rPr>
              <a:t>)</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at Jagannath Puri in East</a:t>
            </a:r>
          </a:p>
          <a:p>
            <a:pPr marL="0" indent="0" algn="just">
              <a:lnSpc>
                <a:spcPct val="150000"/>
              </a:lnSpc>
              <a:buNone/>
            </a:pPr>
            <a:r>
              <a:rPr lang="en-US" sz="2200" dirty="0">
                <a:latin typeface="Times New Roman" panose="02020603050405020304" pitchFamily="18" charset="0"/>
                <a:cs typeface="Times New Roman" panose="02020603050405020304" pitchFamily="18" charset="0"/>
              </a:rPr>
              <a:t>     4. </a:t>
            </a:r>
            <a:r>
              <a:rPr lang="en-US" sz="2200" b="1" dirty="0" err="1" smtClean="0">
                <a:latin typeface="Times New Roman" panose="02020603050405020304" pitchFamily="18" charset="0"/>
                <a:cs typeface="Times New Roman" panose="02020603050405020304" pitchFamily="18" charset="0"/>
              </a:rPr>
              <a:t>Sharadhapeeta</a:t>
            </a:r>
            <a:r>
              <a:rPr lang="en-US" sz="2200" dirty="0" smtClean="0">
                <a:latin typeface="Times New Roman" panose="02020603050405020304" pitchFamily="18" charset="0"/>
                <a:cs typeface="Times New Roman" panose="02020603050405020304" pitchFamily="18" charset="0"/>
              </a:rPr>
              <a:t>(</a:t>
            </a:r>
            <a:r>
              <a:rPr lang="hi-IN" sz="2000" dirty="0" smtClean="0"/>
              <a:t>शारदा पीठ</a:t>
            </a:r>
            <a:r>
              <a:rPr lang="en-US" sz="2200" dirty="0" smtClean="0">
                <a:latin typeface="Times New Roman" panose="02020603050405020304" pitchFamily="18" charset="0"/>
                <a:cs typeface="Times New Roman" panose="02020603050405020304" pitchFamily="18" charset="0"/>
              </a:rPr>
              <a:t>)at </a:t>
            </a:r>
            <a:r>
              <a:rPr lang="en-US" sz="2200" dirty="0">
                <a:latin typeface="Times New Roman" panose="02020603050405020304" pitchFamily="18" charset="0"/>
                <a:cs typeface="Times New Roman" panose="02020603050405020304" pitchFamily="18" charset="0"/>
              </a:rPr>
              <a:t>Sringeri (Chikkamagaluru, Karnataka) </a:t>
            </a:r>
            <a:r>
              <a:rPr lang="en-US" sz="2200" dirty="0" smtClean="0">
                <a:latin typeface="Times New Roman" panose="02020603050405020304" pitchFamily="18" charset="0"/>
                <a:cs typeface="Times New Roman" panose="02020603050405020304" pitchFamily="18" charset="0"/>
              </a:rPr>
              <a:t>	in </a:t>
            </a:r>
            <a:r>
              <a:rPr lang="en-US" sz="2200" dirty="0">
                <a:latin typeface="Times New Roman" panose="02020603050405020304" pitchFamily="18" charset="0"/>
                <a:cs typeface="Times New Roman" panose="02020603050405020304" pitchFamily="18" charset="0"/>
              </a:rPr>
              <a:t>South </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b="1"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62280" y="6356350"/>
            <a:ext cx="2133600" cy="365125"/>
          </a:xfrm>
        </p:spPr>
        <p:txBody>
          <a:bodyPr/>
          <a:lstStyle/>
          <a:p>
            <a:fld id="{204AB1D0-21F1-4117-BA3B-B6345717B7BB}" type="datetime1">
              <a:rPr lang="en-US" smtClean="0"/>
              <a:pPr/>
              <a:t>4/6/2023</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smtClean="0"/>
              <a:t>Mr. Arun Bhati            ESSENCE OF INDIAN TRADITIONAL  (ANC-602)              SEM - 6</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59</a:t>
            </a:fld>
            <a:endParaRPr lang="en-US" dirty="0"/>
          </a:p>
        </p:txBody>
      </p:sp>
      <p:sp>
        <p:nvSpPr>
          <p:cNvPr id="7" name="Title 1"/>
          <p:cNvSpPr txBox="1">
            <a:spLocks/>
          </p:cNvSpPr>
          <p:nvPr/>
        </p:nvSpPr>
        <p:spPr>
          <a:xfrm>
            <a:off x="13970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Shankaracharya</a:t>
            </a:r>
          </a:p>
        </p:txBody>
      </p:sp>
      <p:pic>
        <p:nvPicPr>
          <p:cNvPr id="9" name="Picture 8">
            <a:extLst>
              <a:ext uri="{FF2B5EF4-FFF2-40B4-BE49-F238E27FC236}">
                <a16:creationId xmlns="" xmlns:a16="http://schemas.microsoft.com/office/drawing/2014/main" id="{66C8E606-11F0-4D97-9990-05358B7A0BA7}"/>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471" y="73817"/>
            <a:ext cx="1347673" cy="916783"/>
          </a:xfrm>
          <a:prstGeom prst="rect">
            <a:avLst/>
          </a:prstGeom>
        </p:spPr>
      </p:pic>
    </p:spTree>
    <p:extLst>
      <p:ext uri="{BB962C8B-B14F-4D97-AF65-F5344CB8AC3E}">
        <p14:creationId xmlns="" xmlns:p14="http://schemas.microsoft.com/office/powerpoint/2010/main" val="32864090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5984EB8-2079-4B30-8EF9-4E64F8BC430C}" type="datetime1">
              <a:rPr lang="en-US" smtClean="0"/>
              <a:pPr/>
              <a:t>4/6/2023</a:t>
            </a:fld>
            <a:endParaRPr lang="en-US"/>
          </a:p>
        </p:txBody>
      </p:sp>
      <p:sp>
        <p:nvSpPr>
          <p:cNvPr id="5" name="Footer Placeholder 4"/>
          <p:cNvSpPr>
            <a:spLocks noGrp="1"/>
          </p:cNvSpPr>
          <p:nvPr>
            <p:ph type="ftr" sz="quarter" idx="11"/>
          </p:nvPr>
        </p:nvSpPr>
        <p:spPr>
          <a:xfrm>
            <a:off x="1524000" y="6356350"/>
            <a:ext cx="6629400" cy="365125"/>
          </a:xfrm>
        </p:spPr>
        <p:txBody>
          <a:bodyPr/>
          <a:lstStyle/>
          <a:p>
            <a:pPr lvl="0">
              <a:spcBef>
                <a:spcPct val="20000"/>
              </a:spcBef>
              <a:defRPr/>
            </a:pPr>
            <a:r>
              <a:rPr lang="en-US" smtClean="0"/>
              <a:t>Mr. Arun Bhati            ESSENCE OF INDIAN TRADITIONAL  (ANC-602)              SEM - 6</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Text Books</a:t>
            </a:r>
          </a:p>
        </p:txBody>
      </p:sp>
      <p:pic>
        <p:nvPicPr>
          <p:cNvPr id="9" name="Picture 8">
            <a:extLst>
              <a:ext uri="{FF2B5EF4-FFF2-40B4-BE49-F238E27FC236}">
                <a16:creationId xmlns="" xmlns:a16="http://schemas.microsoft.com/office/drawing/2014/main" id="{AA58E919-2714-4BF9-9507-B0DFF51A4267}"/>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471" y="73817"/>
            <a:ext cx="1347671" cy="764382"/>
          </a:xfrm>
          <a:prstGeom prst="rect">
            <a:avLst/>
          </a:prstGeom>
        </p:spPr>
      </p:pic>
      <p:pic>
        <p:nvPicPr>
          <p:cNvPr id="3" name="Picture 2"/>
          <p:cNvPicPr>
            <a:picLocks noChangeAspect="1"/>
          </p:cNvPicPr>
          <p:nvPr/>
        </p:nvPicPr>
        <p:blipFill rotWithShape="1">
          <a:blip r:embed="rId3"/>
          <a:srcRect l="13470" t="40625" r="26207" b="28125"/>
          <a:stretch/>
        </p:blipFill>
        <p:spPr>
          <a:xfrm>
            <a:off x="0" y="1158874"/>
            <a:ext cx="9144000" cy="4860926"/>
          </a:xfrm>
          <a:prstGeom prst="rect">
            <a:avLst/>
          </a:prstGeom>
        </p:spPr>
      </p:pic>
    </p:spTree>
    <p:extLst>
      <p:ext uri="{BB962C8B-B14F-4D97-AF65-F5344CB8AC3E}">
        <p14:creationId xmlns="" xmlns:p14="http://schemas.microsoft.com/office/powerpoint/2010/main" val="423029469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90600"/>
            <a:ext cx="8686800" cy="5365748"/>
          </a:xfrm>
        </p:spPr>
        <p:txBody>
          <a:bodyPr>
            <a:noAutofit/>
          </a:bodyPr>
          <a:lstStyle/>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b="1"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62280" y="6356350"/>
            <a:ext cx="2133600" cy="365125"/>
          </a:xfrm>
        </p:spPr>
        <p:txBody>
          <a:bodyPr/>
          <a:lstStyle/>
          <a:p>
            <a:fld id="{53FB65F3-7AA2-43BB-8EB2-EE29BC9A23B5}" type="datetime1">
              <a:rPr lang="en-US" smtClean="0"/>
              <a:pPr/>
              <a:t>4/6/2023</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smtClean="0"/>
              <a:t>Mr. Arun Bhati            ESSENCE OF INDIAN TRADITIONAL  (ANC-602)              SEM - 6</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60</a:t>
            </a:fld>
            <a:endParaRPr lang="en-US" dirty="0"/>
          </a:p>
        </p:txBody>
      </p:sp>
      <p:sp>
        <p:nvSpPr>
          <p:cNvPr id="7" name="Title 1"/>
          <p:cNvSpPr txBox="1">
            <a:spLocks/>
          </p:cNvSpPr>
          <p:nvPr/>
        </p:nvSpPr>
        <p:spPr>
          <a:xfrm>
            <a:off x="13970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Various Philosophical Doctrines </a:t>
            </a:r>
          </a:p>
          <a:p>
            <a:pPr lvl="0" algn="ctr">
              <a:spcBef>
                <a:spcPct val="0"/>
              </a:spcBef>
              <a:defRPr/>
            </a:pPr>
            <a:r>
              <a:rPr lang="en-US" sz="3200" dirty="0">
                <a:latin typeface="Times New Roman" panose="02020603050405020304" pitchFamily="18" charset="0"/>
                <a:cs typeface="Times New Roman" panose="02020603050405020304" pitchFamily="18" charset="0"/>
              </a:rPr>
              <a:t>(CO3)</a:t>
            </a:r>
          </a:p>
        </p:txBody>
      </p:sp>
      <p:pic>
        <p:nvPicPr>
          <p:cNvPr id="9" name="Picture 8">
            <a:extLst>
              <a:ext uri="{FF2B5EF4-FFF2-40B4-BE49-F238E27FC236}">
                <a16:creationId xmlns="" xmlns:a16="http://schemas.microsoft.com/office/drawing/2014/main" id="{66C8E606-11F0-4D97-9990-05358B7A0BA7}"/>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471" y="73817"/>
            <a:ext cx="1347673" cy="916783"/>
          </a:xfrm>
          <a:prstGeom prst="rect">
            <a:avLst/>
          </a:prstGeom>
        </p:spPr>
      </p:pic>
      <p:graphicFrame>
        <p:nvGraphicFramePr>
          <p:cNvPr id="2" name="Table 7">
            <a:extLst>
              <a:ext uri="{FF2B5EF4-FFF2-40B4-BE49-F238E27FC236}">
                <a16:creationId xmlns="" xmlns:a16="http://schemas.microsoft.com/office/drawing/2014/main" id="{262616DF-DC82-4F1E-802F-60DA37CA9C3C}"/>
              </a:ext>
            </a:extLst>
          </p:cNvPr>
          <p:cNvGraphicFramePr>
            <a:graphicFrameLocks noGrp="1"/>
          </p:cNvGraphicFramePr>
          <p:nvPr>
            <p:extLst>
              <p:ext uri="{D42A27DB-BD31-4B8C-83A1-F6EECF244321}">
                <p14:modId xmlns="" xmlns:p14="http://schemas.microsoft.com/office/powerpoint/2010/main" val="1333909987"/>
              </p:ext>
            </p:extLst>
          </p:nvPr>
        </p:nvGraphicFramePr>
        <p:xfrm>
          <a:off x="609600" y="1133474"/>
          <a:ext cx="8305800" cy="5120640"/>
        </p:xfrm>
        <a:graphic>
          <a:graphicData uri="http://schemas.openxmlformats.org/drawingml/2006/table">
            <a:tbl>
              <a:tblPr firstRow="1" bandRow="1">
                <a:tableStyleId>{5C22544A-7EE6-4342-B048-85BDC9FD1C3A}</a:tableStyleId>
              </a:tblPr>
              <a:tblGrid>
                <a:gridCol w="2895600">
                  <a:extLst>
                    <a:ext uri="{9D8B030D-6E8A-4147-A177-3AD203B41FA5}">
                      <a16:colId xmlns="" xmlns:a16="http://schemas.microsoft.com/office/drawing/2014/main" val="3821914167"/>
                    </a:ext>
                  </a:extLst>
                </a:gridCol>
                <a:gridCol w="5410200">
                  <a:extLst>
                    <a:ext uri="{9D8B030D-6E8A-4147-A177-3AD203B41FA5}">
                      <a16:colId xmlns="" xmlns:a16="http://schemas.microsoft.com/office/drawing/2014/main" val="944532858"/>
                    </a:ext>
                  </a:extLst>
                </a:gridCol>
              </a:tblGrid>
              <a:tr h="392007">
                <a:tc>
                  <a:txBody>
                    <a:bodyPr/>
                    <a:lstStyle/>
                    <a:p>
                      <a:r>
                        <a:rPr lang="en-IN" sz="2200" dirty="0">
                          <a:latin typeface="Times New Roman" panose="02020603050405020304" pitchFamily="18" charset="0"/>
                          <a:cs typeface="Times New Roman" panose="02020603050405020304" pitchFamily="18" charset="0"/>
                        </a:rPr>
                        <a:t>       Propounder </a:t>
                      </a:r>
                    </a:p>
                  </a:txBody>
                  <a:tcPr/>
                </a:tc>
                <a:tc>
                  <a:txBody>
                    <a:bodyPr/>
                    <a:lstStyle/>
                    <a:p>
                      <a:pPr algn="just"/>
                      <a:r>
                        <a:rPr lang="en-IN" sz="2200" dirty="0">
                          <a:latin typeface="Times New Roman" panose="02020603050405020304" pitchFamily="18" charset="0"/>
                          <a:cs typeface="Times New Roman" panose="02020603050405020304" pitchFamily="18" charset="0"/>
                        </a:rPr>
                        <a:t>                         Doctrine </a:t>
                      </a:r>
                    </a:p>
                  </a:txBody>
                  <a:tcPr/>
                </a:tc>
                <a:extLst>
                  <a:ext uri="{0D108BD9-81ED-4DB2-BD59-A6C34878D82A}">
                    <a16:rowId xmlns="" xmlns:a16="http://schemas.microsoft.com/office/drawing/2014/main" val="607909543"/>
                  </a:ext>
                </a:extLst>
              </a:tr>
              <a:tr h="392007">
                <a:tc>
                  <a:txBody>
                    <a:bodyPr/>
                    <a:lstStyle/>
                    <a:p>
                      <a:pPr algn="just"/>
                      <a:r>
                        <a:rPr lang="en-IN" sz="2200" b="1" dirty="0">
                          <a:latin typeface="Times New Roman" panose="02020603050405020304" pitchFamily="18" charset="0"/>
                          <a:cs typeface="Times New Roman" panose="02020603050405020304" pitchFamily="18" charset="0"/>
                        </a:rPr>
                        <a:t>Shankaracharya</a:t>
                      </a:r>
                    </a:p>
                  </a:txBody>
                  <a:tcPr/>
                </a:tc>
                <a:tc>
                  <a:txBody>
                    <a:bodyPr/>
                    <a:lstStyle/>
                    <a:p>
                      <a:r>
                        <a:rPr lang="en-IN" sz="2200" dirty="0">
                          <a:latin typeface="Times New Roman" panose="02020603050405020304" pitchFamily="18" charset="0"/>
                          <a:cs typeface="Times New Roman" panose="02020603050405020304" pitchFamily="18" charset="0"/>
                        </a:rPr>
                        <a:t>Advaitavada (Monism)</a:t>
                      </a:r>
                    </a:p>
                  </a:txBody>
                  <a:tcPr/>
                </a:tc>
                <a:extLst>
                  <a:ext uri="{0D108BD9-81ED-4DB2-BD59-A6C34878D82A}">
                    <a16:rowId xmlns="" xmlns:a16="http://schemas.microsoft.com/office/drawing/2014/main" val="644909704"/>
                  </a:ext>
                </a:extLst>
              </a:tr>
              <a:tr h="392007">
                <a:tc>
                  <a:txBody>
                    <a:bodyPr/>
                    <a:lstStyle/>
                    <a:p>
                      <a:pPr algn="just"/>
                      <a:r>
                        <a:rPr lang="en-IN" sz="2200" b="1" dirty="0">
                          <a:latin typeface="Times New Roman" panose="02020603050405020304" pitchFamily="18" charset="0"/>
                          <a:cs typeface="Times New Roman" panose="02020603050405020304" pitchFamily="18" charset="0"/>
                        </a:rPr>
                        <a:t>Ramanujacharya</a:t>
                      </a:r>
                    </a:p>
                  </a:txBody>
                  <a:tcPr/>
                </a:tc>
                <a:tc>
                  <a:txBody>
                    <a:bodyPr/>
                    <a:lstStyle/>
                    <a:p>
                      <a:r>
                        <a:rPr lang="en-IN" sz="2200" dirty="0">
                          <a:latin typeface="Times New Roman" panose="02020603050405020304" pitchFamily="18" charset="0"/>
                          <a:cs typeface="Times New Roman" panose="02020603050405020304" pitchFamily="18" charset="0"/>
                        </a:rPr>
                        <a:t>Vishishta Advaitavada(Qualified Monism)</a:t>
                      </a:r>
                    </a:p>
                  </a:txBody>
                  <a:tcPr/>
                </a:tc>
                <a:extLst>
                  <a:ext uri="{0D108BD9-81ED-4DB2-BD59-A6C34878D82A}">
                    <a16:rowId xmlns="" xmlns:a16="http://schemas.microsoft.com/office/drawing/2014/main" val="721359114"/>
                  </a:ext>
                </a:extLst>
              </a:tr>
              <a:tr h="392007">
                <a:tc>
                  <a:txBody>
                    <a:bodyPr/>
                    <a:lstStyle/>
                    <a:p>
                      <a:pPr algn="just"/>
                      <a:r>
                        <a:rPr lang="en-IN" sz="2200" b="1" dirty="0">
                          <a:latin typeface="Times New Roman" panose="02020603050405020304" pitchFamily="18" charset="0"/>
                          <a:cs typeface="Times New Roman" panose="02020603050405020304" pitchFamily="18" charset="0"/>
                        </a:rPr>
                        <a:t>Madhavacharya</a:t>
                      </a:r>
                    </a:p>
                  </a:txBody>
                  <a:tcPr/>
                </a:tc>
                <a:tc>
                  <a:txBody>
                    <a:bodyPr/>
                    <a:lstStyle/>
                    <a:p>
                      <a:r>
                        <a:rPr lang="en-IN" sz="2200" dirty="0">
                          <a:latin typeface="Times New Roman" panose="02020603050405020304" pitchFamily="18" charset="0"/>
                          <a:cs typeface="Times New Roman" panose="02020603050405020304" pitchFamily="18" charset="0"/>
                        </a:rPr>
                        <a:t>Dwaitvada</a:t>
                      </a:r>
                    </a:p>
                  </a:txBody>
                  <a:tcPr/>
                </a:tc>
                <a:extLst>
                  <a:ext uri="{0D108BD9-81ED-4DB2-BD59-A6C34878D82A}">
                    <a16:rowId xmlns="" xmlns:a16="http://schemas.microsoft.com/office/drawing/2014/main" val="1894853012"/>
                  </a:ext>
                </a:extLst>
              </a:tr>
              <a:tr h="392007">
                <a:tc>
                  <a:txBody>
                    <a:bodyPr/>
                    <a:lstStyle/>
                    <a:p>
                      <a:pPr algn="just"/>
                      <a:r>
                        <a:rPr lang="en-IN" sz="2200" b="1" dirty="0">
                          <a:latin typeface="Times New Roman" panose="02020603050405020304" pitchFamily="18" charset="0"/>
                          <a:cs typeface="Times New Roman" panose="02020603050405020304" pitchFamily="18" charset="0"/>
                        </a:rPr>
                        <a:t>Vallabhacharya</a:t>
                      </a:r>
                    </a:p>
                  </a:txBody>
                  <a:tcPr/>
                </a:tc>
                <a:tc>
                  <a:txBody>
                    <a:bodyPr/>
                    <a:lstStyle/>
                    <a:p>
                      <a:r>
                        <a:rPr lang="en-IN" sz="2200" dirty="0">
                          <a:latin typeface="Times New Roman" panose="02020603050405020304" pitchFamily="18" charset="0"/>
                          <a:cs typeface="Times New Roman" panose="02020603050405020304" pitchFamily="18" charset="0"/>
                        </a:rPr>
                        <a:t>Shuddh-Advaitavada (Pure Monism)</a:t>
                      </a:r>
                    </a:p>
                  </a:txBody>
                  <a:tcPr/>
                </a:tc>
                <a:extLst>
                  <a:ext uri="{0D108BD9-81ED-4DB2-BD59-A6C34878D82A}">
                    <a16:rowId xmlns="" xmlns:a16="http://schemas.microsoft.com/office/drawing/2014/main" val="2625237471"/>
                  </a:ext>
                </a:extLst>
              </a:tr>
              <a:tr h="392007">
                <a:tc>
                  <a:txBody>
                    <a:bodyPr/>
                    <a:lstStyle/>
                    <a:p>
                      <a:pPr algn="just"/>
                      <a:r>
                        <a:rPr lang="en-IN" sz="2200" b="1" dirty="0">
                          <a:latin typeface="Times New Roman" panose="02020603050405020304" pitchFamily="18" charset="0"/>
                          <a:cs typeface="Times New Roman" panose="02020603050405020304" pitchFamily="18" charset="0"/>
                        </a:rPr>
                        <a:t>Nimbarkacharya</a:t>
                      </a:r>
                    </a:p>
                  </a:txBody>
                  <a:tcPr/>
                </a:tc>
                <a:tc>
                  <a:txBody>
                    <a:bodyPr/>
                    <a:lstStyle/>
                    <a:p>
                      <a:r>
                        <a:rPr lang="en-IN" sz="2200" dirty="0">
                          <a:latin typeface="Times New Roman" panose="02020603050405020304" pitchFamily="18" charset="0"/>
                          <a:cs typeface="Times New Roman" panose="02020603050405020304" pitchFamily="18" charset="0"/>
                        </a:rPr>
                        <a:t>Vishishta Advaitavada</a:t>
                      </a:r>
                    </a:p>
                  </a:txBody>
                  <a:tcPr/>
                </a:tc>
                <a:extLst>
                  <a:ext uri="{0D108BD9-81ED-4DB2-BD59-A6C34878D82A}">
                    <a16:rowId xmlns="" xmlns:a16="http://schemas.microsoft.com/office/drawing/2014/main" val="4021087945"/>
                  </a:ext>
                </a:extLst>
              </a:tr>
              <a:tr h="392007">
                <a:tc>
                  <a:txBody>
                    <a:bodyPr/>
                    <a:lstStyle/>
                    <a:p>
                      <a:pPr algn="just"/>
                      <a:r>
                        <a:rPr lang="en-IN" sz="2200" b="1" dirty="0">
                          <a:latin typeface="Times New Roman" panose="02020603050405020304" pitchFamily="18" charset="0"/>
                          <a:cs typeface="Times New Roman" panose="02020603050405020304" pitchFamily="18" charset="0"/>
                        </a:rPr>
                        <a:t>Bhaskaracharya</a:t>
                      </a:r>
                    </a:p>
                  </a:txBody>
                  <a:tcPr/>
                </a:tc>
                <a:tc>
                  <a:txBody>
                    <a:bodyPr/>
                    <a:lstStyle/>
                    <a:p>
                      <a:r>
                        <a:rPr lang="en-IN" sz="2200" dirty="0">
                          <a:latin typeface="Times New Roman" panose="02020603050405020304" pitchFamily="18" charset="0"/>
                          <a:cs typeface="Times New Roman" panose="02020603050405020304" pitchFamily="18" charset="0"/>
                        </a:rPr>
                        <a:t>Bheda-bhedavada</a:t>
                      </a:r>
                    </a:p>
                  </a:txBody>
                  <a:tcPr/>
                </a:tc>
                <a:extLst>
                  <a:ext uri="{0D108BD9-81ED-4DB2-BD59-A6C34878D82A}">
                    <a16:rowId xmlns="" xmlns:a16="http://schemas.microsoft.com/office/drawing/2014/main" val="2676116837"/>
                  </a:ext>
                </a:extLst>
              </a:tr>
              <a:tr h="392007">
                <a:tc>
                  <a:txBody>
                    <a:bodyPr/>
                    <a:lstStyle/>
                    <a:p>
                      <a:pPr algn="just"/>
                      <a:r>
                        <a:rPr lang="en-IN" sz="2200" b="1" dirty="0">
                          <a:latin typeface="Times New Roman" panose="02020603050405020304" pitchFamily="18" charset="0"/>
                          <a:cs typeface="Times New Roman" panose="02020603050405020304" pitchFamily="18" charset="0"/>
                        </a:rPr>
                        <a:t>Chaitanya</a:t>
                      </a:r>
                    </a:p>
                  </a:txBody>
                  <a:tcPr/>
                </a:tc>
                <a:tc>
                  <a:txBody>
                    <a:bodyPr/>
                    <a:lstStyle/>
                    <a:p>
                      <a:r>
                        <a:rPr lang="en-IN" sz="2200" dirty="0">
                          <a:latin typeface="Times New Roman" panose="02020603050405020304" pitchFamily="18" charset="0"/>
                          <a:cs typeface="Times New Roman" panose="02020603050405020304" pitchFamily="18" charset="0"/>
                        </a:rPr>
                        <a:t>Achintya-Bhedabhedavada</a:t>
                      </a:r>
                    </a:p>
                  </a:txBody>
                  <a:tcPr/>
                </a:tc>
                <a:extLst>
                  <a:ext uri="{0D108BD9-81ED-4DB2-BD59-A6C34878D82A}">
                    <a16:rowId xmlns="" xmlns:a16="http://schemas.microsoft.com/office/drawing/2014/main" val="3486802351"/>
                  </a:ext>
                </a:extLst>
              </a:tr>
              <a:tr h="392007">
                <a:tc>
                  <a:txBody>
                    <a:bodyPr/>
                    <a:lstStyle/>
                    <a:p>
                      <a:pPr algn="just"/>
                      <a:r>
                        <a:rPr lang="en-IN" sz="2200" b="1" dirty="0">
                          <a:latin typeface="Times New Roman" panose="02020603050405020304" pitchFamily="18" charset="0"/>
                          <a:cs typeface="Times New Roman" panose="02020603050405020304" pitchFamily="18" charset="0"/>
                        </a:rPr>
                        <a:t>Vijnanabhikshu</a:t>
                      </a:r>
                    </a:p>
                  </a:txBody>
                  <a:tcPr/>
                </a:tc>
                <a:tc>
                  <a:txBody>
                    <a:bodyPr/>
                    <a:lstStyle/>
                    <a:p>
                      <a:r>
                        <a:rPr lang="en-IN" sz="2200" dirty="0">
                          <a:latin typeface="Times New Roman" panose="02020603050405020304" pitchFamily="18" charset="0"/>
                          <a:cs typeface="Times New Roman" panose="02020603050405020304" pitchFamily="18" charset="0"/>
                        </a:rPr>
                        <a:t>Avibhagadvaita</a:t>
                      </a:r>
                    </a:p>
                  </a:txBody>
                  <a:tcPr/>
                </a:tc>
                <a:extLst>
                  <a:ext uri="{0D108BD9-81ED-4DB2-BD59-A6C34878D82A}">
                    <a16:rowId xmlns="" xmlns:a16="http://schemas.microsoft.com/office/drawing/2014/main" val="2833505635"/>
                  </a:ext>
                </a:extLst>
              </a:tr>
              <a:tr h="392007">
                <a:tc>
                  <a:txBody>
                    <a:bodyPr/>
                    <a:lstStyle/>
                    <a:p>
                      <a:pPr algn="just"/>
                      <a:r>
                        <a:rPr lang="en-IN" sz="2200" b="1" dirty="0">
                          <a:latin typeface="Times New Roman" panose="02020603050405020304" pitchFamily="18" charset="0"/>
                          <a:cs typeface="Times New Roman" panose="02020603050405020304" pitchFamily="18" charset="0"/>
                        </a:rPr>
                        <a:t>Sripati</a:t>
                      </a:r>
                    </a:p>
                  </a:txBody>
                  <a:tcPr/>
                </a:tc>
                <a:tc>
                  <a:txBody>
                    <a:bodyPr/>
                    <a:lstStyle/>
                    <a:p>
                      <a:r>
                        <a:rPr lang="en-IN" sz="2200" dirty="0">
                          <a:latin typeface="Times New Roman" panose="02020603050405020304" pitchFamily="18" charset="0"/>
                          <a:cs typeface="Times New Roman" panose="02020603050405020304" pitchFamily="18" charset="0"/>
                        </a:rPr>
                        <a:t>Vir Shiva Vishishtadvaitavada</a:t>
                      </a:r>
                    </a:p>
                  </a:txBody>
                  <a:tcPr/>
                </a:tc>
                <a:extLst>
                  <a:ext uri="{0D108BD9-81ED-4DB2-BD59-A6C34878D82A}">
                    <a16:rowId xmlns="" xmlns:a16="http://schemas.microsoft.com/office/drawing/2014/main" val="3606102067"/>
                  </a:ext>
                </a:extLst>
              </a:tr>
              <a:tr h="392007">
                <a:tc>
                  <a:txBody>
                    <a:bodyPr/>
                    <a:lstStyle/>
                    <a:p>
                      <a:pPr algn="just"/>
                      <a:r>
                        <a:rPr lang="en-IN" sz="2200" b="1" dirty="0">
                          <a:latin typeface="Times New Roman" panose="02020603050405020304" pitchFamily="18" charset="0"/>
                          <a:cs typeface="Times New Roman" panose="02020603050405020304" pitchFamily="18" charset="0"/>
                        </a:rPr>
                        <a:t>Srikantha</a:t>
                      </a:r>
                    </a:p>
                  </a:txBody>
                  <a:tcPr/>
                </a:tc>
                <a:tc>
                  <a:txBody>
                    <a:bodyPr/>
                    <a:lstStyle/>
                    <a:p>
                      <a:r>
                        <a:rPr lang="en-IN" sz="2200" dirty="0">
                          <a:latin typeface="Times New Roman" panose="02020603050405020304" pitchFamily="18" charset="0"/>
                          <a:cs typeface="Times New Roman" panose="02020603050405020304" pitchFamily="18" charset="0"/>
                        </a:rPr>
                        <a:t> Shaiva Vishishtadvaitavada</a:t>
                      </a:r>
                    </a:p>
                  </a:txBody>
                  <a:tcPr/>
                </a:tc>
                <a:extLst>
                  <a:ext uri="{0D108BD9-81ED-4DB2-BD59-A6C34878D82A}">
                    <a16:rowId xmlns="" xmlns:a16="http://schemas.microsoft.com/office/drawing/2014/main" val="1436304987"/>
                  </a:ext>
                </a:extLst>
              </a:tr>
              <a:tr h="392007">
                <a:tc>
                  <a:txBody>
                    <a:bodyPr/>
                    <a:lstStyle/>
                    <a:p>
                      <a:pPr algn="just"/>
                      <a:r>
                        <a:rPr lang="en-IN" sz="2200" b="1" dirty="0">
                          <a:latin typeface="Times New Roman" panose="02020603050405020304" pitchFamily="18" charset="0"/>
                          <a:cs typeface="Times New Roman" panose="02020603050405020304" pitchFamily="18" charset="0"/>
                        </a:rPr>
                        <a:t>Basava</a:t>
                      </a:r>
                    </a:p>
                  </a:txBody>
                  <a:tcPr/>
                </a:tc>
                <a:tc>
                  <a:txBody>
                    <a:bodyPr/>
                    <a:lstStyle/>
                    <a:p>
                      <a:pPr algn="just"/>
                      <a:r>
                        <a:rPr lang="en-IN" sz="2200" dirty="0">
                          <a:latin typeface="Times New Roman" panose="02020603050405020304" pitchFamily="18" charset="0"/>
                          <a:cs typeface="Times New Roman" panose="02020603050405020304" pitchFamily="18" charset="0"/>
                        </a:rPr>
                        <a:t> Shakti-Vishishtadvaitavada </a:t>
                      </a:r>
                    </a:p>
                  </a:txBody>
                  <a:tcPr/>
                </a:tc>
                <a:extLst>
                  <a:ext uri="{0D108BD9-81ED-4DB2-BD59-A6C34878D82A}">
                    <a16:rowId xmlns="" xmlns:a16="http://schemas.microsoft.com/office/drawing/2014/main" val="1968309971"/>
                  </a:ext>
                </a:extLst>
              </a:tr>
            </a:tbl>
          </a:graphicData>
        </a:graphic>
      </p:graphicFrame>
    </p:spTree>
    <p:extLst>
      <p:ext uri="{BB962C8B-B14F-4D97-AF65-F5344CB8AC3E}">
        <p14:creationId xmlns="" xmlns:p14="http://schemas.microsoft.com/office/powerpoint/2010/main" val="174550073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90600"/>
            <a:ext cx="8686800" cy="5365748"/>
          </a:xfrm>
        </p:spPr>
        <p:txBody>
          <a:bodyPr>
            <a:noAutofit/>
          </a:bodyPr>
          <a:lstStyle/>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b="1"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62280" y="6356350"/>
            <a:ext cx="2133600" cy="365125"/>
          </a:xfrm>
        </p:spPr>
        <p:txBody>
          <a:bodyPr/>
          <a:lstStyle/>
          <a:p>
            <a:fld id="{BBF6AFB3-2F3F-4E9E-A351-44ECAE0CD6BD}" type="datetime1">
              <a:rPr lang="en-US" smtClean="0"/>
              <a:pPr/>
              <a:t>4/6/2023</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smtClean="0"/>
              <a:t>Mr. Arun Bhati            ESSENCE OF INDIAN TRADITIONAL  (ANC-602)              SEM - 6</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61</a:t>
            </a:fld>
            <a:endParaRPr lang="en-US" dirty="0"/>
          </a:p>
        </p:txBody>
      </p:sp>
      <p:sp>
        <p:nvSpPr>
          <p:cNvPr id="7" name="Title 1"/>
          <p:cNvSpPr txBox="1">
            <a:spLocks/>
          </p:cNvSpPr>
          <p:nvPr/>
        </p:nvSpPr>
        <p:spPr>
          <a:xfrm>
            <a:off x="13970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Various Philosophical Doctrines </a:t>
            </a:r>
          </a:p>
        </p:txBody>
      </p:sp>
      <p:pic>
        <p:nvPicPr>
          <p:cNvPr id="9" name="Picture 8">
            <a:extLst>
              <a:ext uri="{FF2B5EF4-FFF2-40B4-BE49-F238E27FC236}">
                <a16:creationId xmlns="" xmlns:a16="http://schemas.microsoft.com/office/drawing/2014/main" id="{66C8E606-11F0-4D97-9990-05358B7A0BA7}"/>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471" y="73817"/>
            <a:ext cx="1347673" cy="916783"/>
          </a:xfrm>
          <a:prstGeom prst="rect">
            <a:avLst/>
          </a:prstGeom>
        </p:spPr>
      </p:pic>
      <p:pic>
        <p:nvPicPr>
          <p:cNvPr id="12" name="Picture 11" descr="Graphical user interface, text, application, email&#10;&#10;Description automatically generated">
            <a:extLst>
              <a:ext uri="{FF2B5EF4-FFF2-40B4-BE49-F238E27FC236}">
                <a16:creationId xmlns="" xmlns:a16="http://schemas.microsoft.com/office/drawing/2014/main" id="{5EB5F584-A189-498F-AC2F-881F33A266EF}"/>
              </a:ext>
            </a:extLst>
          </p:cNvPr>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304800" y="1752600"/>
            <a:ext cx="8839200" cy="3810000"/>
          </a:xfrm>
          <a:prstGeom prst="rect">
            <a:avLst/>
          </a:prstGeom>
        </p:spPr>
      </p:pic>
    </p:spTree>
    <p:extLst>
      <p:ext uri="{BB962C8B-B14F-4D97-AF65-F5344CB8AC3E}">
        <p14:creationId xmlns="" xmlns:p14="http://schemas.microsoft.com/office/powerpoint/2010/main" val="116096277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219200"/>
            <a:ext cx="8610600" cy="335280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In this In this topic, We learned the Shankaracharya &amp; Various Philosophical Doctrines.</a:t>
            </a:r>
          </a:p>
          <a:p>
            <a:pPr algn="just">
              <a:lnSpc>
                <a:spcPct val="150000"/>
              </a:lnSpc>
            </a:pPr>
            <a:r>
              <a:rPr lang="en-US" sz="2200" dirty="0">
                <a:latin typeface="Times New Roman" panose="02020603050405020304" pitchFamily="18" charset="0"/>
                <a:cs typeface="Times New Roman" panose="02020603050405020304" pitchFamily="18" charset="0"/>
              </a:rPr>
              <a:t>We have also learned about Six System Indian Philosophy.</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D5CA53CE-FB96-43DE-BFFE-0199045E5436}" type="datetime1">
              <a:rPr lang="en-US" smtClean="0"/>
              <a:pPr/>
              <a:t>4/6/2023</a:t>
            </a:fld>
            <a:endParaRPr lang="en-US"/>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smtClean="0"/>
              <a:t>Mr. Arun Bhati            ESSENCE OF INDIAN TRADITIONAL  (ANC-602)              SEM - 6</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62</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Recap</a:t>
            </a:r>
          </a:p>
        </p:txBody>
      </p:sp>
      <p:pic>
        <p:nvPicPr>
          <p:cNvPr id="9" name="Picture 8">
            <a:extLst>
              <a:ext uri="{FF2B5EF4-FFF2-40B4-BE49-F238E27FC236}">
                <a16:creationId xmlns="" xmlns:a16="http://schemas.microsoft.com/office/drawing/2014/main" id="{66C8E606-11F0-4D97-9990-05358B7A0BA7}"/>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471" y="73817"/>
            <a:ext cx="1347673" cy="916783"/>
          </a:xfrm>
          <a:prstGeom prst="rect">
            <a:avLst/>
          </a:prstGeom>
        </p:spPr>
      </p:pic>
    </p:spTree>
    <p:extLst>
      <p:ext uri="{BB962C8B-B14F-4D97-AF65-F5344CB8AC3E}">
        <p14:creationId xmlns="" xmlns:p14="http://schemas.microsoft.com/office/powerpoint/2010/main" val="146518941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066800"/>
            <a:ext cx="7620000" cy="4953000"/>
          </a:xfrm>
        </p:spPr>
        <p:txBody>
          <a:bodyPr>
            <a:normAutofit/>
          </a:bodyPr>
          <a:lstStyle/>
          <a:p>
            <a:pPr marL="0" indent="0">
              <a:buNone/>
            </a:pPr>
            <a:r>
              <a:rPr lang="en-US" sz="2200" b="1" dirty="0">
                <a:latin typeface="Times New Roman" panose="02020603050405020304" pitchFamily="18" charset="0"/>
                <a:cs typeface="Times New Roman" panose="02020603050405020304" pitchFamily="18" charset="0"/>
              </a:rPr>
              <a:t>YouTube/other  Video </a:t>
            </a:r>
            <a:r>
              <a:rPr lang="en-US" sz="2200" b="1" dirty="0" smtClean="0">
                <a:latin typeface="Times New Roman" panose="02020603050405020304" pitchFamily="18" charset="0"/>
                <a:cs typeface="Times New Roman" panose="02020603050405020304" pitchFamily="18" charset="0"/>
              </a:rPr>
              <a:t>Links</a:t>
            </a:r>
          </a:p>
          <a:p>
            <a:pPr marL="0" indent="0">
              <a:buNone/>
            </a:pPr>
            <a:endParaRPr lang="en-US" sz="2200" b="1" dirty="0">
              <a:latin typeface="Times New Roman" panose="02020603050405020304" pitchFamily="18" charset="0"/>
              <a:cs typeface="Times New Roman" panose="02020603050405020304" pitchFamily="18" charset="0"/>
            </a:endParaRPr>
          </a:p>
          <a:p>
            <a:pPr>
              <a:lnSpc>
                <a:spcPct val="150000"/>
              </a:lnSpc>
            </a:pPr>
            <a:r>
              <a:rPr lang="en-US" sz="2200" dirty="0" smtClean="0">
                <a:latin typeface="Times New Roman" panose="02020603050405020304" pitchFamily="18" charset="0"/>
                <a:cs typeface="Times New Roman" panose="02020603050405020304" pitchFamily="18" charset="0"/>
                <a:hlinkClick r:id="rId2"/>
              </a:rPr>
              <a:t>https</a:t>
            </a:r>
            <a:r>
              <a:rPr lang="en-US" sz="2200" dirty="0">
                <a:latin typeface="Times New Roman" panose="02020603050405020304" pitchFamily="18" charset="0"/>
                <a:cs typeface="Times New Roman" panose="02020603050405020304" pitchFamily="18" charset="0"/>
                <a:hlinkClick r:id="rId2"/>
              </a:rPr>
              <a:t>://</a:t>
            </a:r>
            <a:r>
              <a:rPr lang="en-US" sz="2200" dirty="0" smtClean="0">
                <a:latin typeface="Times New Roman" panose="02020603050405020304" pitchFamily="18" charset="0"/>
                <a:cs typeface="Times New Roman" panose="02020603050405020304" pitchFamily="18" charset="0"/>
                <a:hlinkClick r:id="rId2"/>
              </a:rPr>
              <a:t>www.youtube.com/watch?v=0S31SEgJtT0</a:t>
            </a:r>
            <a:endParaRPr lang="en-US" sz="2200" dirty="0" smtClean="0">
              <a:latin typeface="Times New Roman" panose="02020603050405020304" pitchFamily="18" charset="0"/>
              <a:cs typeface="Times New Roman" panose="02020603050405020304" pitchFamily="18" charset="0"/>
            </a:endParaRPr>
          </a:p>
          <a:p>
            <a:pPr>
              <a:lnSpc>
                <a:spcPct val="150000"/>
              </a:lnSpc>
            </a:pPr>
            <a:r>
              <a:rPr lang="en-US" sz="2200" dirty="0">
                <a:latin typeface="Times New Roman" panose="02020603050405020304" pitchFamily="18" charset="0"/>
                <a:cs typeface="Times New Roman" panose="02020603050405020304" pitchFamily="18" charset="0"/>
                <a:hlinkClick r:id="rId3"/>
              </a:rPr>
              <a:t>https://</a:t>
            </a:r>
            <a:r>
              <a:rPr lang="en-US" sz="2200" dirty="0" smtClean="0">
                <a:latin typeface="Times New Roman" panose="02020603050405020304" pitchFamily="18" charset="0"/>
                <a:cs typeface="Times New Roman" panose="02020603050405020304" pitchFamily="18" charset="0"/>
                <a:hlinkClick r:id="rId3"/>
              </a:rPr>
              <a:t>www.youtube.com/watch?v=TRCWZHGouXM</a:t>
            </a:r>
            <a:endParaRPr lang="en-US" sz="2200" dirty="0" smtClean="0">
              <a:latin typeface="Times New Roman" panose="02020603050405020304" pitchFamily="18" charset="0"/>
              <a:cs typeface="Times New Roman" panose="02020603050405020304" pitchFamily="18" charset="0"/>
            </a:endParaRPr>
          </a:p>
          <a:p>
            <a:pPr>
              <a:lnSpc>
                <a:spcPct val="150000"/>
              </a:lnSpc>
            </a:pPr>
            <a:r>
              <a:rPr lang="en-US" sz="2200" dirty="0">
                <a:latin typeface="Times New Roman" panose="02020603050405020304" pitchFamily="18" charset="0"/>
                <a:cs typeface="Times New Roman" panose="02020603050405020304" pitchFamily="18" charset="0"/>
                <a:hlinkClick r:id="rId4"/>
              </a:rPr>
              <a:t>https://</a:t>
            </a:r>
            <a:r>
              <a:rPr lang="en-US" sz="2200" dirty="0" smtClean="0">
                <a:latin typeface="Times New Roman" panose="02020603050405020304" pitchFamily="18" charset="0"/>
                <a:cs typeface="Times New Roman" panose="02020603050405020304" pitchFamily="18" charset="0"/>
                <a:hlinkClick r:id="rId4"/>
              </a:rPr>
              <a:t>www.youtube.com/watch?v=Apab9wnrkLQ</a:t>
            </a:r>
            <a:endParaRPr lang="en-US" sz="2200" dirty="0" smtClean="0">
              <a:latin typeface="Times New Roman" panose="02020603050405020304" pitchFamily="18" charset="0"/>
              <a:cs typeface="Times New Roman" panose="02020603050405020304" pitchFamily="18" charset="0"/>
            </a:endParaRPr>
          </a:p>
          <a:p>
            <a:pPr>
              <a:lnSpc>
                <a:spcPct val="150000"/>
              </a:lnSpc>
            </a:pPr>
            <a:endParaRPr lang="en-US" sz="2200" dirty="0" smtClean="0">
              <a:latin typeface="Times New Roman" panose="02020603050405020304" pitchFamily="18" charset="0"/>
              <a:cs typeface="Times New Roman" panose="02020603050405020304" pitchFamily="18" charset="0"/>
            </a:endParaRPr>
          </a:p>
          <a:p>
            <a:pPr>
              <a:lnSpc>
                <a:spcPct val="150000"/>
              </a:lnSpc>
            </a:pPr>
            <a:endParaRPr lang="en-US" sz="2200" dirty="0" smtClean="0">
              <a:latin typeface="Times New Roman" panose="02020603050405020304" pitchFamily="18" charset="0"/>
              <a:cs typeface="Times New Roman" panose="02020603050405020304" pitchFamily="18" charset="0"/>
            </a:endParaRPr>
          </a:p>
          <a:p>
            <a:pPr>
              <a:lnSpc>
                <a:spcPct val="150000"/>
              </a:lnSpc>
            </a:pPr>
            <a:endParaRPr lang="en-US" sz="2200" dirty="0" smtClean="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1CF07E64-49E6-49CA-A51D-2FB34B2C4F96}" type="datetime1">
              <a:rPr lang="en-US" smtClean="0"/>
              <a:pPr/>
              <a:t>4/6/2023</a:t>
            </a:fld>
            <a:endParaRPr lang="en-US"/>
          </a:p>
        </p:txBody>
      </p:sp>
      <p:sp>
        <p:nvSpPr>
          <p:cNvPr id="5" name="Footer Placeholder 4"/>
          <p:cNvSpPr>
            <a:spLocks noGrp="1"/>
          </p:cNvSpPr>
          <p:nvPr>
            <p:ph type="ftr" sz="quarter" idx="11"/>
          </p:nvPr>
        </p:nvSpPr>
        <p:spPr>
          <a:xfrm>
            <a:off x="1371600" y="6356350"/>
            <a:ext cx="6781800" cy="365125"/>
          </a:xfrm>
        </p:spPr>
        <p:txBody>
          <a:bodyPr/>
          <a:lstStyle/>
          <a:p>
            <a:r>
              <a:rPr lang="en-US" smtClean="0"/>
              <a:t>Mr. Arun Bhati            ESSENCE OF INDIAN TRADITIONAL  (ANC-602)              SEM - 6</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63</a:t>
            </a:fld>
            <a:endParaRPr lang="en-US" dirty="0"/>
          </a:p>
        </p:txBody>
      </p:sp>
      <p:sp>
        <p:nvSpPr>
          <p:cNvPr id="7" name="Title 1"/>
          <p:cNvSpPr txBox="1">
            <a:spLocks/>
          </p:cNvSpPr>
          <p:nvPr/>
        </p:nvSpPr>
        <p:spPr>
          <a:xfrm>
            <a:off x="1371600" y="0"/>
            <a:ext cx="7772400" cy="9906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dirty="0" smtClean="0">
                <a:latin typeface="Times New Roman" panose="02020603050405020304" pitchFamily="18" charset="0"/>
                <a:cs typeface="Times New Roman" panose="02020603050405020304" pitchFamily="18" charset="0"/>
              </a:rPr>
              <a:t>Topic video link</a:t>
            </a:r>
            <a:endPar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 xmlns:a16="http://schemas.microsoft.com/office/drawing/2014/main" id="{B3A47B81-6442-4399-9EA9-C0F7FC78139B}"/>
              </a:ext>
            </a:extLst>
          </p:cNvPr>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a:xfrm>
            <a:off x="0" y="36908"/>
            <a:ext cx="1227557" cy="916783"/>
          </a:xfrm>
          <a:prstGeom prst="rect">
            <a:avLst/>
          </a:prstGeom>
        </p:spPr>
      </p:pic>
    </p:spTree>
    <p:extLst>
      <p:ext uri="{BB962C8B-B14F-4D97-AF65-F5344CB8AC3E}">
        <p14:creationId xmlns="" xmlns:p14="http://schemas.microsoft.com/office/powerpoint/2010/main" val="370405039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759616"/>
            <a:ext cx="8229600" cy="5596734"/>
          </a:xfrm>
        </p:spPr>
        <p:txBody>
          <a:bodyPr>
            <a:normAutofit/>
          </a:bodyPr>
          <a:lstStyle/>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Who was the </a:t>
            </a:r>
            <a:r>
              <a:rPr lang="en-IN" sz="2000" dirty="0">
                <a:latin typeface="Times New Roman" panose="02020603050405020304" pitchFamily="18" charset="0"/>
                <a:cs typeface="Times New Roman" panose="02020603050405020304" pitchFamily="18" charset="0"/>
              </a:rPr>
              <a:t>Propounder</a:t>
            </a:r>
            <a:r>
              <a:rPr lang="en-US" sz="2000" dirty="0">
                <a:latin typeface="Times New Roman" panose="02020603050405020304" pitchFamily="18" charset="0"/>
                <a:cs typeface="Times New Roman" panose="02020603050405020304" pitchFamily="18" charset="0"/>
              </a:rPr>
              <a:t> of Advaitavada (Monism)? </a:t>
            </a:r>
          </a:p>
          <a:p>
            <a:pPr marL="0" indent="0" algn="just">
              <a:buNone/>
            </a:pPr>
            <a:r>
              <a:rPr lang="en-US" sz="2000" dirty="0">
                <a:latin typeface="Times New Roman" panose="02020603050405020304" pitchFamily="18" charset="0"/>
                <a:cs typeface="Times New Roman" panose="02020603050405020304" pitchFamily="18" charset="0"/>
              </a:rPr>
              <a:t>          A. </a:t>
            </a:r>
            <a:r>
              <a:rPr lang="en-IN" sz="2000" dirty="0">
                <a:latin typeface="Times New Roman" panose="02020603050405020304" pitchFamily="18" charset="0"/>
                <a:cs typeface="Times New Roman" panose="02020603050405020304" pitchFamily="18" charset="0"/>
              </a:rPr>
              <a:t>Ramanujacharya</a:t>
            </a:r>
            <a:endParaRPr lang="en-US" sz="2000" dirty="0">
              <a:latin typeface="Times New Roman" panose="02020603050405020304" pitchFamily="18" charset="0"/>
              <a:cs typeface="Times New Roman" panose="02020603050405020304" pitchFamily="18" charset="0"/>
            </a:endParaRPr>
          </a:p>
          <a:p>
            <a:pPr marL="0" indent="0" algn="just">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B. </a:t>
            </a:r>
            <a:r>
              <a:rPr lang="en-IN" sz="2000" dirty="0">
                <a:latin typeface="Times New Roman" panose="02020603050405020304" pitchFamily="18" charset="0"/>
                <a:cs typeface="Times New Roman" panose="02020603050405020304" pitchFamily="18" charset="0"/>
              </a:rPr>
              <a:t>Shankaracharya</a:t>
            </a: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          C. </a:t>
            </a:r>
            <a:r>
              <a:rPr lang="en-IN" sz="2000" dirty="0">
                <a:latin typeface="Times New Roman" panose="02020603050405020304" pitchFamily="18" charset="0"/>
                <a:cs typeface="Times New Roman" panose="02020603050405020304" pitchFamily="18" charset="0"/>
              </a:rPr>
              <a:t>Chaitanya</a:t>
            </a:r>
            <a:endParaRPr lang="en-US" sz="2000" dirty="0">
              <a:latin typeface="Times New Roman" panose="02020603050405020304" pitchFamily="18" charset="0"/>
              <a:cs typeface="Times New Roman" panose="02020603050405020304" pitchFamily="18" charset="0"/>
            </a:endParaRPr>
          </a:p>
          <a:p>
            <a:pPr marL="0" indent="0" algn="just">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 </a:t>
            </a:r>
            <a:r>
              <a:rPr lang="en-IN" sz="2000" dirty="0">
                <a:latin typeface="Times New Roman" panose="02020603050405020304" pitchFamily="18" charset="0"/>
                <a:cs typeface="Times New Roman" panose="02020603050405020304" pitchFamily="18" charset="0"/>
              </a:rPr>
              <a:t>Vallabhacharya</a:t>
            </a:r>
            <a:endParaRPr lang="en-US" sz="2000"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_____ was the founder of Nyaya school of philosophy.</a:t>
            </a:r>
          </a:p>
          <a:p>
            <a:pPr marL="0" indent="0" algn="just">
              <a:buNone/>
            </a:pPr>
            <a:r>
              <a:rPr lang="en-US" sz="2000" dirty="0">
                <a:latin typeface="Times New Roman" panose="02020603050405020304" pitchFamily="18" charset="0"/>
                <a:cs typeface="Times New Roman" panose="02020603050405020304" pitchFamily="18" charset="0"/>
              </a:rPr>
              <a:t>        A. Uluka Kanada</a:t>
            </a:r>
          </a:p>
          <a:p>
            <a:pPr marL="0" indent="0" algn="just">
              <a:buNone/>
            </a:pPr>
            <a:r>
              <a:rPr lang="en-US" sz="2000" dirty="0">
                <a:latin typeface="Times New Roman" panose="02020603050405020304" pitchFamily="18" charset="0"/>
                <a:cs typeface="Times New Roman" panose="02020603050405020304" pitchFamily="18" charset="0"/>
              </a:rPr>
              <a:t>        B.  Patanjali </a:t>
            </a:r>
          </a:p>
          <a:p>
            <a:pPr marL="0" indent="0" algn="just">
              <a:buNone/>
            </a:pPr>
            <a:r>
              <a:rPr lang="en-US" sz="2000" dirty="0">
                <a:latin typeface="Times New Roman" panose="02020603050405020304" pitchFamily="18" charset="0"/>
                <a:cs typeface="Times New Roman" panose="02020603050405020304" pitchFamily="18" charset="0"/>
              </a:rPr>
              <a:t>        C.  Akshapada Gautama</a:t>
            </a:r>
          </a:p>
          <a:p>
            <a:pPr marL="0" indent="0" algn="just">
              <a:buNone/>
            </a:pPr>
            <a:r>
              <a:rPr lang="en-US" sz="2000" dirty="0">
                <a:latin typeface="Times New Roman" panose="02020603050405020304" pitchFamily="18" charset="0"/>
                <a:cs typeface="Times New Roman" panose="02020603050405020304" pitchFamily="18" charset="0"/>
              </a:rPr>
              <a:t>        D.  Maharishi Jamini </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Which one of the following is not the part of Panchayatana system?</a:t>
            </a:r>
          </a:p>
          <a:p>
            <a:pPr marL="0" indent="0" algn="just">
              <a:buNone/>
            </a:pPr>
            <a:r>
              <a:rPr lang="en-US" sz="2000" dirty="0">
                <a:latin typeface="Times New Roman" panose="02020603050405020304" pitchFamily="18" charset="0"/>
                <a:cs typeface="Times New Roman" panose="02020603050405020304" pitchFamily="18" charset="0"/>
              </a:rPr>
              <a:t>        A. Shiva, </a:t>
            </a:r>
          </a:p>
          <a:p>
            <a:pPr marL="0" indent="0" algn="just">
              <a:buNone/>
            </a:pPr>
            <a:r>
              <a:rPr lang="en-US" sz="2000" dirty="0">
                <a:latin typeface="Times New Roman" panose="02020603050405020304" pitchFamily="18" charset="0"/>
                <a:cs typeface="Times New Roman" panose="02020603050405020304" pitchFamily="18" charset="0"/>
              </a:rPr>
              <a:t>        B. Parvati</a:t>
            </a:r>
          </a:p>
          <a:p>
            <a:pPr marL="0" indent="0" algn="just">
              <a:buNone/>
            </a:pPr>
            <a:r>
              <a:rPr lang="en-US" sz="2000" dirty="0">
                <a:latin typeface="Times New Roman" panose="02020603050405020304" pitchFamily="18" charset="0"/>
                <a:cs typeface="Times New Roman" panose="02020603050405020304" pitchFamily="18" charset="0"/>
              </a:rPr>
              <a:t>        C. Ganesha</a:t>
            </a:r>
          </a:p>
          <a:p>
            <a:pPr marL="0" indent="0" algn="just">
              <a:buNone/>
            </a:pPr>
            <a:r>
              <a:rPr lang="en-US" sz="2000" dirty="0">
                <a:latin typeface="Times New Roman" panose="02020603050405020304" pitchFamily="18" charset="0"/>
                <a:cs typeface="Times New Roman" panose="02020603050405020304" pitchFamily="18" charset="0"/>
              </a:rPr>
              <a:t>        D. Jamini </a:t>
            </a:r>
          </a:p>
          <a:p>
            <a:pPr marL="0" indent="0" algn="just">
              <a:buNone/>
            </a:pPr>
            <a:endParaRPr lang="en-US" sz="2000" dirty="0">
              <a:latin typeface="Times New Roman" panose="02020603050405020304" pitchFamily="18" charset="0"/>
              <a:cs typeface="Times New Roman" panose="02020603050405020304" pitchFamily="18" charset="0"/>
            </a:endParaRPr>
          </a:p>
          <a:p>
            <a:endParaRPr lang="en-US" dirty="0"/>
          </a:p>
        </p:txBody>
      </p:sp>
      <p:sp>
        <p:nvSpPr>
          <p:cNvPr id="4" name="Date Placeholder 3"/>
          <p:cNvSpPr>
            <a:spLocks noGrp="1"/>
          </p:cNvSpPr>
          <p:nvPr>
            <p:ph type="dt" sz="half" idx="10"/>
          </p:nvPr>
        </p:nvSpPr>
        <p:spPr/>
        <p:txBody>
          <a:bodyPr/>
          <a:lstStyle/>
          <a:p>
            <a:fld id="{718EB8F2-9EFF-44B2-9A05-4E50F7738460}" type="datetime1">
              <a:rPr lang="en-US" smtClean="0"/>
              <a:pPr/>
              <a:t>4/6/2023</a:t>
            </a:fld>
            <a:endParaRPr lang="en-US"/>
          </a:p>
        </p:txBody>
      </p:sp>
      <p:sp>
        <p:nvSpPr>
          <p:cNvPr id="5" name="Footer Placeholder 4"/>
          <p:cNvSpPr>
            <a:spLocks noGrp="1"/>
          </p:cNvSpPr>
          <p:nvPr>
            <p:ph type="ftr" sz="quarter" idx="11"/>
          </p:nvPr>
        </p:nvSpPr>
        <p:spPr>
          <a:xfrm>
            <a:off x="1295400" y="6356350"/>
            <a:ext cx="6705600" cy="365125"/>
          </a:xfrm>
        </p:spPr>
        <p:txBody>
          <a:bodyPr/>
          <a:lstStyle/>
          <a:p>
            <a:r>
              <a:rPr lang="en-US" smtClean="0"/>
              <a:t>Mr. Arun Bhati            ESSENCE OF INDIAN TRADITIONAL  (ANC-602)              SEM - 6</a:t>
            </a:r>
            <a:endParaRPr lang="en-US" dirty="0"/>
          </a:p>
        </p:txBody>
      </p:sp>
      <p:sp>
        <p:nvSpPr>
          <p:cNvPr id="6" name="Slide Number Placeholder 5"/>
          <p:cNvSpPr>
            <a:spLocks noGrp="1"/>
          </p:cNvSpPr>
          <p:nvPr>
            <p:ph type="sldNum" sz="quarter" idx="12"/>
          </p:nvPr>
        </p:nvSpPr>
        <p:spPr>
          <a:xfrm>
            <a:off x="8001000" y="6356350"/>
            <a:ext cx="685800" cy="365125"/>
          </a:xfrm>
        </p:spPr>
        <p:txBody>
          <a:bodyPr/>
          <a:lstStyle/>
          <a:p>
            <a:fld id="{B6F15528-21DE-4FAA-801E-634DDDAF4B2B}" type="slidenum">
              <a:rPr lang="en-US" smtClean="0"/>
              <a:pPr/>
              <a:t>64</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latin typeface="Times New Roman" panose="02020603050405020304" pitchFamily="18" charset="0"/>
                <a:cs typeface="Times New Roman" panose="02020603050405020304" pitchFamily="18" charset="0"/>
              </a:rPr>
              <a:t>Daily Quiz</a:t>
            </a:r>
            <a:endParaRPr kumimoji="0" lang="en-US" sz="32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 xmlns:a16="http://schemas.microsoft.com/office/drawing/2014/main" id="{7F866A08-B8E3-40BF-A4BE-668099C3E1EA}"/>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471" y="73817"/>
            <a:ext cx="1347673" cy="685799"/>
          </a:xfrm>
          <a:prstGeom prst="rect">
            <a:avLst/>
          </a:prstGeom>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759616"/>
            <a:ext cx="8229600" cy="5596734"/>
          </a:xfrm>
        </p:spPr>
        <p:txBody>
          <a:bodyPr>
            <a:normAutofit/>
          </a:bodyPr>
          <a:lstStyle/>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_____ was the founder of Vaisheshika School of Philosophy.</a:t>
            </a:r>
          </a:p>
          <a:p>
            <a:pPr marL="0" indent="0" algn="just">
              <a:buNone/>
            </a:pPr>
            <a:r>
              <a:rPr lang="en-US" sz="2000" dirty="0">
                <a:latin typeface="Times New Roman" panose="02020603050405020304" pitchFamily="18" charset="0"/>
                <a:cs typeface="Times New Roman" panose="02020603050405020304" pitchFamily="18" charset="0"/>
              </a:rPr>
              <a:t>        A.  Uluka Kanada</a:t>
            </a:r>
          </a:p>
          <a:p>
            <a:pPr marL="0" indent="0" algn="just">
              <a:buNone/>
            </a:pPr>
            <a:r>
              <a:rPr lang="en-US" sz="2000" dirty="0">
                <a:latin typeface="Times New Roman" panose="02020603050405020304" pitchFamily="18" charset="0"/>
                <a:cs typeface="Times New Roman" panose="02020603050405020304" pitchFamily="18" charset="0"/>
              </a:rPr>
              <a:t>        B.  Patanjali </a:t>
            </a:r>
          </a:p>
          <a:p>
            <a:pPr marL="0" indent="0" algn="just">
              <a:buNone/>
            </a:pPr>
            <a:r>
              <a:rPr lang="en-US" sz="2000" dirty="0">
                <a:latin typeface="Times New Roman" panose="02020603050405020304" pitchFamily="18" charset="0"/>
                <a:cs typeface="Times New Roman" panose="02020603050405020304" pitchFamily="18" charset="0"/>
              </a:rPr>
              <a:t>        C.  Kapil Muni </a:t>
            </a:r>
          </a:p>
          <a:p>
            <a:pPr marL="0" indent="0" algn="just">
              <a:buNone/>
            </a:pPr>
            <a:r>
              <a:rPr lang="en-US" sz="2000" dirty="0">
                <a:latin typeface="Times New Roman" panose="02020603050405020304" pitchFamily="18" charset="0"/>
                <a:cs typeface="Times New Roman" panose="02020603050405020304" pitchFamily="18" charset="0"/>
              </a:rPr>
              <a:t>        D.  Maharishi Jamini </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_____ was the founder of Samkhya School of Philosophy.</a:t>
            </a:r>
          </a:p>
          <a:p>
            <a:pPr marL="0" indent="0" algn="just">
              <a:buNone/>
            </a:pPr>
            <a:r>
              <a:rPr lang="en-US" sz="2000" dirty="0">
                <a:latin typeface="Times New Roman" panose="02020603050405020304" pitchFamily="18" charset="0"/>
                <a:cs typeface="Times New Roman" panose="02020603050405020304" pitchFamily="18" charset="0"/>
              </a:rPr>
              <a:t>        A.  Uluka Kanada</a:t>
            </a:r>
          </a:p>
          <a:p>
            <a:pPr marL="0" indent="0" algn="just">
              <a:buNone/>
            </a:pPr>
            <a:r>
              <a:rPr lang="en-US" sz="2000" dirty="0">
                <a:latin typeface="Times New Roman" panose="02020603050405020304" pitchFamily="18" charset="0"/>
                <a:cs typeface="Times New Roman" panose="02020603050405020304" pitchFamily="18" charset="0"/>
              </a:rPr>
              <a:t>        B.  Patanjali </a:t>
            </a:r>
          </a:p>
          <a:p>
            <a:pPr marL="0" indent="0" algn="just">
              <a:buNone/>
            </a:pPr>
            <a:r>
              <a:rPr lang="en-US" sz="2000" dirty="0">
                <a:latin typeface="Times New Roman" panose="02020603050405020304" pitchFamily="18" charset="0"/>
                <a:cs typeface="Times New Roman" panose="02020603050405020304" pitchFamily="18" charset="0"/>
              </a:rPr>
              <a:t>        C.  Kapil Muni </a:t>
            </a:r>
          </a:p>
          <a:p>
            <a:pPr marL="0" indent="0" algn="just">
              <a:buNone/>
            </a:pPr>
            <a:r>
              <a:rPr lang="en-US" sz="2000" dirty="0">
                <a:latin typeface="Times New Roman" panose="02020603050405020304" pitchFamily="18" charset="0"/>
                <a:cs typeface="Times New Roman" panose="02020603050405020304" pitchFamily="18" charset="0"/>
              </a:rPr>
              <a:t>        D.  Maharishi Jamini </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_____ was the founder of Yoga School of Philosophy.</a:t>
            </a:r>
          </a:p>
          <a:p>
            <a:pPr marL="0" indent="0" algn="just">
              <a:buNone/>
            </a:pPr>
            <a:r>
              <a:rPr lang="en-US" sz="2000" dirty="0">
                <a:latin typeface="Times New Roman" panose="02020603050405020304" pitchFamily="18" charset="0"/>
                <a:cs typeface="Times New Roman" panose="02020603050405020304" pitchFamily="18" charset="0"/>
              </a:rPr>
              <a:t>        A.  Uluka Kanada</a:t>
            </a:r>
          </a:p>
          <a:p>
            <a:pPr marL="0" indent="0" algn="just">
              <a:buNone/>
            </a:pPr>
            <a:r>
              <a:rPr lang="en-US" sz="2000" dirty="0">
                <a:latin typeface="Times New Roman" panose="02020603050405020304" pitchFamily="18" charset="0"/>
                <a:cs typeface="Times New Roman" panose="02020603050405020304" pitchFamily="18" charset="0"/>
              </a:rPr>
              <a:t>        B.  Patanjali </a:t>
            </a:r>
          </a:p>
          <a:p>
            <a:pPr marL="0" indent="0" algn="just">
              <a:buNone/>
            </a:pPr>
            <a:r>
              <a:rPr lang="en-US" sz="2000" dirty="0">
                <a:latin typeface="Times New Roman" panose="02020603050405020304" pitchFamily="18" charset="0"/>
                <a:cs typeface="Times New Roman" panose="02020603050405020304" pitchFamily="18" charset="0"/>
              </a:rPr>
              <a:t>        C.  Kapil Muni </a:t>
            </a:r>
          </a:p>
          <a:p>
            <a:pPr marL="0" indent="0" algn="just">
              <a:buNone/>
            </a:pPr>
            <a:r>
              <a:rPr lang="en-US" sz="2000" dirty="0">
                <a:latin typeface="Times New Roman" panose="02020603050405020304" pitchFamily="18" charset="0"/>
                <a:cs typeface="Times New Roman" panose="02020603050405020304" pitchFamily="18" charset="0"/>
              </a:rPr>
              <a:t>        D.  Maharishi Jamini </a:t>
            </a:r>
          </a:p>
          <a:p>
            <a:pPr marL="0" indent="0" algn="just">
              <a:buNone/>
            </a:pPr>
            <a:endParaRPr lang="en-US" sz="2000" dirty="0">
              <a:latin typeface="Times New Roman" panose="02020603050405020304" pitchFamily="18" charset="0"/>
              <a:cs typeface="Times New Roman" panose="02020603050405020304" pitchFamily="18" charset="0"/>
            </a:endParaRPr>
          </a:p>
          <a:p>
            <a:endParaRPr lang="en-US" dirty="0"/>
          </a:p>
        </p:txBody>
      </p:sp>
      <p:sp>
        <p:nvSpPr>
          <p:cNvPr id="4" name="Date Placeholder 3"/>
          <p:cNvSpPr>
            <a:spLocks noGrp="1"/>
          </p:cNvSpPr>
          <p:nvPr>
            <p:ph type="dt" sz="half" idx="10"/>
          </p:nvPr>
        </p:nvSpPr>
        <p:spPr/>
        <p:txBody>
          <a:bodyPr/>
          <a:lstStyle/>
          <a:p>
            <a:fld id="{51A4D764-8FED-43FE-8E33-BA9E38A34351}" type="datetime1">
              <a:rPr lang="en-US" smtClean="0"/>
              <a:pPr/>
              <a:t>4/6/2023</a:t>
            </a:fld>
            <a:endParaRPr lang="en-US"/>
          </a:p>
        </p:txBody>
      </p:sp>
      <p:sp>
        <p:nvSpPr>
          <p:cNvPr id="5" name="Footer Placeholder 4"/>
          <p:cNvSpPr>
            <a:spLocks noGrp="1"/>
          </p:cNvSpPr>
          <p:nvPr>
            <p:ph type="ftr" sz="quarter" idx="11"/>
          </p:nvPr>
        </p:nvSpPr>
        <p:spPr>
          <a:xfrm>
            <a:off x="1295400" y="6356350"/>
            <a:ext cx="6705600" cy="365125"/>
          </a:xfrm>
        </p:spPr>
        <p:txBody>
          <a:bodyPr/>
          <a:lstStyle/>
          <a:p>
            <a:r>
              <a:rPr lang="en-US" smtClean="0"/>
              <a:t>Mr. Arun Bhati            ESSENCE OF INDIAN TRADITIONAL  (ANC-602)              SEM - 6</a:t>
            </a:r>
            <a:endParaRPr lang="en-US" dirty="0"/>
          </a:p>
        </p:txBody>
      </p:sp>
      <p:sp>
        <p:nvSpPr>
          <p:cNvPr id="6" name="Slide Number Placeholder 5"/>
          <p:cNvSpPr>
            <a:spLocks noGrp="1"/>
          </p:cNvSpPr>
          <p:nvPr>
            <p:ph type="sldNum" sz="quarter" idx="12"/>
          </p:nvPr>
        </p:nvSpPr>
        <p:spPr>
          <a:xfrm>
            <a:off x="8001000" y="6356350"/>
            <a:ext cx="685800" cy="365125"/>
          </a:xfrm>
        </p:spPr>
        <p:txBody>
          <a:bodyPr/>
          <a:lstStyle/>
          <a:p>
            <a:fld id="{B6F15528-21DE-4FAA-801E-634DDDAF4B2B}" type="slidenum">
              <a:rPr lang="en-US" smtClean="0"/>
              <a:pPr/>
              <a:t>65</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latin typeface="Times New Roman" panose="02020603050405020304" pitchFamily="18" charset="0"/>
                <a:cs typeface="Times New Roman" panose="02020603050405020304" pitchFamily="18" charset="0"/>
              </a:rPr>
              <a:t>Daily Quiz</a:t>
            </a:r>
            <a:endParaRPr kumimoji="0" lang="en-US" sz="32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 xmlns:a16="http://schemas.microsoft.com/office/drawing/2014/main" id="{7F866A08-B8E3-40BF-A4BE-668099C3E1EA}"/>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471" y="73817"/>
            <a:ext cx="1347673" cy="685799"/>
          </a:xfrm>
          <a:prstGeom prst="rect">
            <a:avLst/>
          </a:prstGeom>
        </p:spPr>
      </p:pic>
    </p:spTree>
    <p:extLst>
      <p:ext uri="{BB962C8B-B14F-4D97-AF65-F5344CB8AC3E}">
        <p14:creationId xmlns="" xmlns:p14="http://schemas.microsoft.com/office/powerpoint/2010/main" val="409781699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759616"/>
            <a:ext cx="8229600" cy="5596734"/>
          </a:xfrm>
        </p:spPr>
        <p:txBody>
          <a:bodyPr>
            <a:normAutofit/>
          </a:bodyPr>
          <a:lstStyle/>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Who was the </a:t>
            </a:r>
            <a:r>
              <a:rPr lang="en-IN" sz="2000" dirty="0">
                <a:latin typeface="Times New Roman" panose="02020603050405020304" pitchFamily="18" charset="0"/>
                <a:cs typeface="Times New Roman" panose="02020603050405020304" pitchFamily="18" charset="0"/>
              </a:rPr>
              <a:t>Propounder</a:t>
            </a:r>
            <a:r>
              <a:rPr lang="en-US" sz="2000" dirty="0">
                <a:latin typeface="Times New Roman" panose="02020603050405020304" pitchFamily="18" charset="0"/>
                <a:cs typeface="Times New Roman" panose="02020603050405020304" pitchFamily="18" charset="0"/>
              </a:rPr>
              <a:t> of </a:t>
            </a:r>
            <a:r>
              <a:rPr lang="en-IN" sz="2000" dirty="0">
                <a:latin typeface="Times New Roman" panose="02020603050405020304" pitchFamily="18" charset="0"/>
                <a:cs typeface="Times New Roman" panose="02020603050405020304" pitchFamily="18" charset="0"/>
              </a:rPr>
              <a:t>Achintya-Bhedabhedavada?</a:t>
            </a: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          A. </a:t>
            </a:r>
            <a:r>
              <a:rPr lang="en-IN" sz="2000" dirty="0">
                <a:latin typeface="Times New Roman" panose="02020603050405020304" pitchFamily="18" charset="0"/>
                <a:cs typeface="Times New Roman" panose="02020603050405020304" pitchFamily="18" charset="0"/>
              </a:rPr>
              <a:t>Ramanujacharya</a:t>
            </a:r>
            <a:endParaRPr lang="en-US" sz="2000" dirty="0">
              <a:latin typeface="Times New Roman" panose="02020603050405020304" pitchFamily="18" charset="0"/>
              <a:cs typeface="Times New Roman" panose="02020603050405020304" pitchFamily="18" charset="0"/>
            </a:endParaRPr>
          </a:p>
          <a:p>
            <a:pPr marL="0" indent="0" algn="just">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B. </a:t>
            </a:r>
            <a:r>
              <a:rPr lang="en-IN" sz="2000" dirty="0">
                <a:latin typeface="Times New Roman" panose="02020603050405020304" pitchFamily="18" charset="0"/>
                <a:cs typeface="Times New Roman" panose="02020603050405020304" pitchFamily="18" charset="0"/>
              </a:rPr>
              <a:t>Shankaracharya</a:t>
            </a: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          C. </a:t>
            </a:r>
            <a:r>
              <a:rPr lang="en-IN" sz="2000" dirty="0">
                <a:latin typeface="Times New Roman" panose="02020603050405020304" pitchFamily="18" charset="0"/>
                <a:cs typeface="Times New Roman" panose="02020603050405020304" pitchFamily="18" charset="0"/>
              </a:rPr>
              <a:t>Chaitanya</a:t>
            </a:r>
            <a:endParaRPr lang="en-US" sz="2000" dirty="0">
              <a:latin typeface="Times New Roman" panose="02020603050405020304" pitchFamily="18" charset="0"/>
              <a:cs typeface="Times New Roman" panose="02020603050405020304" pitchFamily="18" charset="0"/>
            </a:endParaRPr>
          </a:p>
          <a:p>
            <a:pPr marL="0" indent="0" algn="just">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 </a:t>
            </a:r>
            <a:r>
              <a:rPr lang="en-IN" sz="2000" dirty="0">
                <a:latin typeface="Times New Roman" panose="02020603050405020304" pitchFamily="18" charset="0"/>
                <a:cs typeface="Times New Roman" panose="02020603050405020304" pitchFamily="18" charset="0"/>
              </a:rPr>
              <a:t>Vallabhacharya</a:t>
            </a:r>
          </a:p>
          <a:p>
            <a:pPr marL="0" indent="0" algn="just">
              <a:buNone/>
            </a:pPr>
            <a:endParaRPr lang="en-US" sz="2000"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Who was the </a:t>
            </a:r>
            <a:r>
              <a:rPr lang="en-IN" sz="2000" dirty="0">
                <a:latin typeface="Times New Roman" panose="02020603050405020304" pitchFamily="18" charset="0"/>
                <a:cs typeface="Times New Roman" panose="02020603050405020304" pitchFamily="18" charset="0"/>
              </a:rPr>
              <a:t>Propounder</a:t>
            </a:r>
            <a:r>
              <a:rPr lang="en-US" sz="2000" dirty="0">
                <a:latin typeface="Times New Roman" panose="02020603050405020304" pitchFamily="18" charset="0"/>
                <a:cs typeface="Times New Roman" panose="02020603050405020304" pitchFamily="18" charset="0"/>
              </a:rPr>
              <a:t> of </a:t>
            </a:r>
            <a:r>
              <a:rPr lang="en-IN" sz="2000" dirty="0">
                <a:latin typeface="Times New Roman" panose="02020603050405020304" pitchFamily="18" charset="0"/>
                <a:cs typeface="Times New Roman" panose="02020603050405020304" pitchFamily="18" charset="0"/>
              </a:rPr>
              <a:t>Vir Shiva Vishishtadvaitavada?</a:t>
            </a: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          A. </a:t>
            </a:r>
            <a:r>
              <a:rPr lang="en-IN" sz="2000" dirty="0">
                <a:latin typeface="Times New Roman" panose="02020603050405020304" pitchFamily="18" charset="0"/>
                <a:cs typeface="Times New Roman" panose="02020603050405020304" pitchFamily="18" charset="0"/>
              </a:rPr>
              <a:t>Ramanujacharya</a:t>
            </a:r>
            <a:endParaRPr lang="en-US" sz="2000" dirty="0">
              <a:latin typeface="Times New Roman" panose="02020603050405020304" pitchFamily="18" charset="0"/>
              <a:cs typeface="Times New Roman" panose="02020603050405020304" pitchFamily="18" charset="0"/>
            </a:endParaRPr>
          </a:p>
          <a:p>
            <a:pPr marL="0" indent="0" algn="just">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B. </a:t>
            </a:r>
            <a:r>
              <a:rPr lang="en-IN" sz="2000" dirty="0">
                <a:latin typeface="Times New Roman" panose="02020603050405020304" pitchFamily="18" charset="0"/>
                <a:cs typeface="Times New Roman" panose="02020603050405020304" pitchFamily="18" charset="0"/>
              </a:rPr>
              <a:t>Shankaracharya</a:t>
            </a: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          C. </a:t>
            </a:r>
            <a:r>
              <a:rPr lang="en-IN" sz="2000" dirty="0">
                <a:latin typeface="Times New Roman" panose="02020603050405020304" pitchFamily="18" charset="0"/>
                <a:cs typeface="Times New Roman" panose="02020603050405020304" pitchFamily="18" charset="0"/>
              </a:rPr>
              <a:t>Chaitanya</a:t>
            </a:r>
            <a:endParaRPr lang="en-US" sz="2000" dirty="0">
              <a:latin typeface="Times New Roman" panose="02020603050405020304" pitchFamily="18" charset="0"/>
              <a:cs typeface="Times New Roman" panose="02020603050405020304" pitchFamily="18" charset="0"/>
            </a:endParaRPr>
          </a:p>
          <a:p>
            <a:pPr marL="0" indent="0" algn="just">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 </a:t>
            </a:r>
            <a:r>
              <a:rPr lang="en-IN" sz="2000" dirty="0">
                <a:latin typeface="Times New Roman" panose="02020603050405020304" pitchFamily="18" charset="0"/>
                <a:cs typeface="Times New Roman" panose="02020603050405020304" pitchFamily="18" charset="0"/>
              </a:rPr>
              <a:t>Sripati</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Buddhism are the part of Heterodox school of philosophy.</a:t>
            </a:r>
          </a:p>
          <a:p>
            <a:pPr marL="0" indent="0" algn="just">
              <a:buNone/>
            </a:pPr>
            <a:r>
              <a:rPr lang="en-US" sz="2000" dirty="0">
                <a:latin typeface="Times New Roman" panose="02020603050405020304" pitchFamily="18" charset="0"/>
                <a:cs typeface="Times New Roman" panose="02020603050405020304" pitchFamily="18" charset="0"/>
              </a:rPr>
              <a:t>        B.  True </a:t>
            </a:r>
          </a:p>
          <a:p>
            <a:pPr marL="0" indent="0" algn="just">
              <a:buNone/>
            </a:pPr>
            <a:r>
              <a:rPr lang="en-US" sz="2000" dirty="0">
                <a:latin typeface="Times New Roman" panose="02020603050405020304" pitchFamily="18" charset="0"/>
                <a:cs typeface="Times New Roman" panose="02020603050405020304" pitchFamily="18" charset="0"/>
              </a:rPr>
              <a:t>        C.  False</a:t>
            </a:r>
          </a:p>
          <a:p>
            <a:pPr marL="0" indent="0" algn="just">
              <a:buNone/>
            </a:pPr>
            <a:r>
              <a:rPr lang="en-US" sz="2000" dirty="0">
                <a:latin typeface="Times New Roman" panose="02020603050405020304" pitchFamily="18" charset="0"/>
                <a:cs typeface="Times New Roman" panose="02020603050405020304" pitchFamily="18" charset="0"/>
              </a:rPr>
              <a:t>        </a:t>
            </a:r>
          </a:p>
          <a:p>
            <a:pPr marL="0" indent="0" algn="just">
              <a:buNone/>
            </a:pPr>
            <a:endParaRPr lang="en-US" sz="2000" dirty="0">
              <a:latin typeface="Times New Roman" panose="02020603050405020304" pitchFamily="18" charset="0"/>
              <a:cs typeface="Times New Roman" panose="02020603050405020304" pitchFamily="18" charset="0"/>
            </a:endParaRPr>
          </a:p>
          <a:p>
            <a:endParaRPr lang="en-US" dirty="0"/>
          </a:p>
        </p:txBody>
      </p:sp>
      <p:sp>
        <p:nvSpPr>
          <p:cNvPr id="4" name="Date Placeholder 3"/>
          <p:cNvSpPr>
            <a:spLocks noGrp="1"/>
          </p:cNvSpPr>
          <p:nvPr>
            <p:ph type="dt" sz="half" idx="10"/>
          </p:nvPr>
        </p:nvSpPr>
        <p:spPr/>
        <p:txBody>
          <a:bodyPr/>
          <a:lstStyle/>
          <a:p>
            <a:fld id="{38BAEBEA-7316-4444-959D-05FDA6F5CA4C}" type="datetime1">
              <a:rPr lang="en-US" smtClean="0"/>
              <a:pPr/>
              <a:t>4/6/2023</a:t>
            </a:fld>
            <a:endParaRPr lang="en-US"/>
          </a:p>
        </p:txBody>
      </p:sp>
      <p:sp>
        <p:nvSpPr>
          <p:cNvPr id="5" name="Footer Placeholder 4"/>
          <p:cNvSpPr>
            <a:spLocks noGrp="1"/>
          </p:cNvSpPr>
          <p:nvPr>
            <p:ph type="ftr" sz="quarter" idx="11"/>
          </p:nvPr>
        </p:nvSpPr>
        <p:spPr>
          <a:xfrm>
            <a:off x="1295400" y="6356350"/>
            <a:ext cx="6705600" cy="365125"/>
          </a:xfrm>
        </p:spPr>
        <p:txBody>
          <a:bodyPr/>
          <a:lstStyle/>
          <a:p>
            <a:r>
              <a:rPr lang="en-US" smtClean="0"/>
              <a:t>Mr. Arun Bhati            ESSENCE OF INDIAN TRADITIONAL  (ANC-602)              SEM - 6</a:t>
            </a:r>
            <a:endParaRPr lang="en-US" dirty="0"/>
          </a:p>
        </p:txBody>
      </p:sp>
      <p:sp>
        <p:nvSpPr>
          <p:cNvPr id="6" name="Slide Number Placeholder 5"/>
          <p:cNvSpPr>
            <a:spLocks noGrp="1"/>
          </p:cNvSpPr>
          <p:nvPr>
            <p:ph type="sldNum" sz="quarter" idx="12"/>
          </p:nvPr>
        </p:nvSpPr>
        <p:spPr>
          <a:xfrm>
            <a:off x="8001000" y="6356350"/>
            <a:ext cx="685800" cy="365125"/>
          </a:xfrm>
        </p:spPr>
        <p:txBody>
          <a:bodyPr/>
          <a:lstStyle/>
          <a:p>
            <a:fld id="{B6F15528-21DE-4FAA-801E-634DDDAF4B2B}" type="slidenum">
              <a:rPr lang="en-US" smtClean="0"/>
              <a:pPr/>
              <a:t>66</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latin typeface="Times New Roman" panose="02020603050405020304" pitchFamily="18" charset="0"/>
                <a:cs typeface="Times New Roman" panose="02020603050405020304" pitchFamily="18" charset="0"/>
              </a:rPr>
              <a:t>Daily Quiz</a:t>
            </a:r>
            <a:endParaRPr kumimoji="0" lang="en-US" sz="32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 xmlns:a16="http://schemas.microsoft.com/office/drawing/2014/main" id="{7F866A08-B8E3-40BF-A4BE-668099C3E1EA}"/>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471" y="73817"/>
            <a:ext cx="1347673" cy="685799"/>
          </a:xfrm>
          <a:prstGeom prst="rect">
            <a:avLst/>
          </a:prstGeom>
        </p:spPr>
      </p:pic>
    </p:spTree>
    <p:extLst>
      <p:ext uri="{BB962C8B-B14F-4D97-AF65-F5344CB8AC3E}">
        <p14:creationId xmlns="" xmlns:p14="http://schemas.microsoft.com/office/powerpoint/2010/main" val="187524463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143000"/>
            <a:ext cx="8077200" cy="5029200"/>
          </a:xfrm>
        </p:spPr>
        <p:txBody>
          <a:bodyPr>
            <a:normAutofit/>
          </a:bodyPr>
          <a:lstStyle/>
          <a:p>
            <a:pPr algn="just">
              <a:lnSpc>
                <a:spcPct val="150000"/>
              </a:lnSpc>
            </a:pPr>
            <a:r>
              <a:rPr lang="en-US" sz="2200" dirty="0">
                <a:latin typeface="Times New Roman" panose="02020603050405020304" pitchFamily="18" charset="0"/>
                <a:cs typeface="Times New Roman" panose="02020603050405020304" pitchFamily="18" charset="0"/>
              </a:rPr>
              <a:t>Explain the orthodox school of philosophy of Ancient India in detail.</a:t>
            </a:r>
          </a:p>
          <a:p>
            <a:pPr algn="just">
              <a:lnSpc>
                <a:spcPct val="150000"/>
              </a:lnSpc>
            </a:pPr>
            <a:r>
              <a:rPr lang="en-US" sz="2200" dirty="0">
                <a:latin typeface="Times New Roman" panose="02020603050405020304" pitchFamily="18" charset="0"/>
                <a:cs typeface="Times New Roman" panose="02020603050405020304" pitchFamily="18" charset="0"/>
              </a:rPr>
              <a:t>What are the differences between orthodox school of philosophy and Heterodox school of philosophy?</a:t>
            </a:r>
          </a:p>
          <a:p>
            <a:pPr algn="just">
              <a:lnSpc>
                <a:spcPct val="150000"/>
              </a:lnSpc>
            </a:pPr>
            <a:r>
              <a:rPr lang="en-US" sz="2200" dirty="0">
                <a:latin typeface="Times New Roman" panose="02020603050405020304" pitchFamily="18" charset="0"/>
                <a:cs typeface="Times New Roman" panose="02020603050405020304" pitchFamily="18" charset="0"/>
              </a:rPr>
              <a:t>Explain the philosophy of Shankaracharya and also explain Shanmata Sthapanacharya.</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094694D6-0E14-4051-9590-3067670794F9}" type="datetime1">
              <a:rPr lang="en-US" smtClean="0"/>
              <a:pPr/>
              <a:t>4/6/2023</a:t>
            </a:fld>
            <a:endParaRPr lang="en-US"/>
          </a:p>
        </p:txBody>
      </p:sp>
      <p:sp>
        <p:nvSpPr>
          <p:cNvPr id="5" name="Footer Placeholder 4"/>
          <p:cNvSpPr>
            <a:spLocks noGrp="1"/>
          </p:cNvSpPr>
          <p:nvPr>
            <p:ph type="ftr" sz="quarter" idx="11"/>
          </p:nvPr>
        </p:nvSpPr>
        <p:spPr>
          <a:xfrm>
            <a:off x="1371600" y="6356350"/>
            <a:ext cx="6705600" cy="365125"/>
          </a:xfrm>
        </p:spPr>
        <p:txBody>
          <a:bodyPr/>
          <a:lstStyle/>
          <a:p>
            <a:r>
              <a:rPr lang="en-US" smtClean="0"/>
              <a:t>Mr. Arun Bhati            ESSENCE OF INDIAN TRADITIONAL  (ANC-602)              SEM - 6</a:t>
            </a:r>
            <a:endParaRPr lang="en-US" dirty="0"/>
          </a:p>
        </p:txBody>
      </p:sp>
      <p:sp>
        <p:nvSpPr>
          <p:cNvPr id="6" name="Slide Number Placeholder 5"/>
          <p:cNvSpPr>
            <a:spLocks noGrp="1"/>
          </p:cNvSpPr>
          <p:nvPr>
            <p:ph type="sldNum" sz="quarter" idx="12"/>
          </p:nvPr>
        </p:nvSpPr>
        <p:spPr>
          <a:xfrm>
            <a:off x="8077200" y="6356350"/>
            <a:ext cx="609600" cy="365125"/>
          </a:xfrm>
        </p:spPr>
        <p:txBody>
          <a:bodyPr/>
          <a:lstStyle/>
          <a:p>
            <a:fld id="{B6F15528-21DE-4FAA-801E-634DDDAF4B2B}" type="slidenum">
              <a:rPr lang="en-US" smtClean="0"/>
              <a:pPr/>
              <a:t>67</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Weekly</a:t>
            </a:r>
            <a:r>
              <a:rPr kumimoji="0" lang="en-US" sz="3200" b="0"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 Assignment</a:t>
            </a:r>
            <a:endParaRPr kumimoji="0" lang="en-US" sz="32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 xmlns:a16="http://schemas.microsoft.com/office/drawing/2014/main" id="{492AA96B-BEAC-450C-8342-EAF1734E17E5}"/>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471" y="73817"/>
            <a:ext cx="1347673" cy="916783"/>
          </a:xfrm>
          <a:prstGeom prst="rect">
            <a:avLst/>
          </a:prstGeom>
        </p:spPr>
      </p:pic>
    </p:spTree>
    <p:extLst>
      <p:ext uri="{BB962C8B-B14F-4D97-AF65-F5344CB8AC3E}">
        <p14:creationId xmlns="" xmlns:p14="http://schemas.microsoft.com/office/powerpoint/2010/main" val="276272629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algn="just">
              <a:lnSpc>
                <a:spcPct val="150000"/>
              </a:lnSpc>
            </a:pPr>
            <a:r>
              <a:rPr lang="en-US" sz="2200" dirty="0">
                <a:latin typeface="Times New Roman" panose="02020603050405020304" pitchFamily="18" charset="0"/>
                <a:cs typeface="Times New Roman" panose="02020603050405020304" pitchFamily="18" charset="0"/>
              </a:rPr>
              <a:t>Basic knowledge of Indian traditions, culture &amp; Religion.</a:t>
            </a:r>
          </a:p>
          <a:p>
            <a:pPr algn="just">
              <a:lnSpc>
                <a:spcPct val="150000"/>
              </a:lnSpc>
            </a:pPr>
            <a:r>
              <a:rPr lang="en-US" sz="2200" dirty="0">
                <a:latin typeface="Times New Roman" panose="02020603050405020304" pitchFamily="18" charset="0"/>
                <a:cs typeface="Times New Roman" panose="02020603050405020304" pitchFamily="18" charset="0"/>
              </a:rPr>
              <a:t>Basic knowledge of  reform movement</a:t>
            </a:r>
          </a:p>
          <a:p>
            <a:pPr algn="just">
              <a:lnSpc>
                <a:spcPct val="200000"/>
              </a:lnSpc>
            </a:pPr>
            <a:endParaRPr lang="en-US" sz="2200"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4" name="Date Placeholder 3"/>
          <p:cNvSpPr>
            <a:spLocks noGrp="1"/>
          </p:cNvSpPr>
          <p:nvPr>
            <p:ph type="dt" sz="half" idx="10"/>
          </p:nvPr>
        </p:nvSpPr>
        <p:spPr/>
        <p:txBody>
          <a:bodyPr/>
          <a:lstStyle/>
          <a:p>
            <a:fld id="{C52A0159-AA28-49AD-86FC-5425FB40DD2B}" type="datetime1">
              <a:rPr lang="en-US" smtClean="0"/>
              <a:pPr/>
              <a:t>4/6/2023</a:t>
            </a:fld>
            <a:endParaRPr lang="en-US"/>
          </a:p>
        </p:txBody>
      </p:sp>
      <p:sp>
        <p:nvSpPr>
          <p:cNvPr id="5" name="Footer Placeholder 4"/>
          <p:cNvSpPr>
            <a:spLocks noGrp="1"/>
          </p:cNvSpPr>
          <p:nvPr>
            <p:ph type="ftr" sz="quarter" idx="11"/>
          </p:nvPr>
        </p:nvSpPr>
        <p:spPr>
          <a:xfrm>
            <a:off x="1524000" y="6356350"/>
            <a:ext cx="6629400" cy="365125"/>
          </a:xfrm>
        </p:spPr>
        <p:txBody>
          <a:bodyPr/>
          <a:lstStyle/>
          <a:p>
            <a:pPr lvl="0">
              <a:spcBef>
                <a:spcPct val="20000"/>
              </a:spcBef>
              <a:defRPr/>
            </a:pPr>
            <a:r>
              <a:rPr lang="en-US" smtClean="0"/>
              <a:t>Mr. Arun Bhati            ESSENCE OF INDIAN TRADITIONAL  (ANC-602)              SEM - 6</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68</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Prerequisite</a:t>
            </a:r>
          </a:p>
        </p:txBody>
      </p:sp>
      <p:pic>
        <p:nvPicPr>
          <p:cNvPr id="9" name="Picture 8">
            <a:extLst>
              <a:ext uri="{FF2B5EF4-FFF2-40B4-BE49-F238E27FC236}">
                <a16:creationId xmlns="" xmlns:a16="http://schemas.microsoft.com/office/drawing/2014/main" id="{AA58E919-2714-4BF9-9507-B0DFF51A4267}"/>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471" y="73817"/>
            <a:ext cx="1347671" cy="764382"/>
          </a:xfrm>
          <a:prstGeom prst="rect">
            <a:avLst/>
          </a:prstGeom>
        </p:spPr>
      </p:pic>
    </p:spTree>
    <p:extLst>
      <p:ext uri="{BB962C8B-B14F-4D97-AF65-F5344CB8AC3E}">
        <p14:creationId xmlns="" xmlns:p14="http://schemas.microsoft.com/office/powerpoint/2010/main" val="193706540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599"/>
            <a:ext cx="8229600" cy="4648201"/>
          </a:xfrm>
        </p:spPr>
        <p:txBody>
          <a:bodyPr>
            <a:noAutofit/>
          </a:bodyPr>
          <a:lstStyle/>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3FBD9D68-7F92-4424-8748-2416F94FA918}" type="datetime1">
              <a:rPr lang="en-US" smtClean="0"/>
              <a:pPr/>
              <a:t>4/6/2023</a:t>
            </a:fld>
            <a:endParaRPr lang="en-US"/>
          </a:p>
        </p:txBody>
      </p:sp>
      <p:sp>
        <p:nvSpPr>
          <p:cNvPr id="5" name="Footer Placeholder 4"/>
          <p:cNvSpPr>
            <a:spLocks noGrp="1"/>
          </p:cNvSpPr>
          <p:nvPr>
            <p:ph type="ftr" sz="quarter" idx="11"/>
          </p:nvPr>
        </p:nvSpPr>
        <p:spPr>
          <a:xfrm>
            <a:off x="1600200" y="6356351"/>
            <a:ext cx="6248400" cy="365124"/>
          </a:xfrm>
        </p:spPr>
        <p:txBody>
          <a:bodyPr/>
          <a:lstStyle/>
          <a:p>
            <a:pPr lvl="0">
              <a:spcBef>
                <a:spcPct val="20000"/>
              </a:spcBef>
              <a:defRPr/>
            </a:pPr>
            <a:r>
              <a:rPr lang="en-US" smtClean="0"/>
              <a:t>Mr. Arun Bhati            ESSENCE OF INDIAN TRADITIONAL  (ANC-602)              SEM - 6</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69</a:t>
            </a:fld>
            <a:endParaRPr lang="en-US" dirty="0"/>
          </a:p>
        </p:txBody>
      </p:sp>
      <p:sp>
        <p:nvSpPr>
          <p:cNvPr id="7" name="Title 1"/>
          <p:cNvSpPr txBox="1">
            <a:spLocks/>
          </p:cNvSpPr>
          <p:nvPr/>
        </p:nvSpPr>
        <p:spPr>
          <a:xfrm>
            <a:off x="13462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Topic Objective </a:t>
            </a:r>
          </a:p>
        </p:txBody>
      </p:sp>
      <p:pic>
        <p:nvPicPr>
          <p:cNvPr id="10" name="Picture 9">
            <a:extLst>
              <a:ext uri="{FF2B5EF4-FFF2-40B4-BE49-F238E27FC236}">
                <a16:creationId xmlns="" xmlns:a16="http://schemas.microsoft.com/office/drawing/2014/main" id="{B80B9A6A-BA36-4EBB-8ED2-2D35E222FC34}"/>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471" y="73817"/>
            <a:ext cx="1347671" cy="764382"/>
          </a:xfrm>
          <a:prstGeom prst="rect">
            <a:avLst/>
          </a:prstGeom>
        </p:spPr>
      </p:pic>
      <p:graphicFrame>
        <p:nvGraphicFramePr>
          <p:cNvPr id="2" name="Table 7">
            <a:extLst>
              <a:ext uri="{FF2B5EF4-FFF2-40B4-BE49-F238E27FC236}">
                <a16:creationId xmlns="" xmlns:a16="http://schemas.microsoft.com/office/drawing/2014/main" id="{25EE481E-55A1-4D6E-8D5E-933F5044C044}"/>
              </a:ext>
            </a:extLst>
          </p:cNvPr>
          <p:cNvGraphicFramePr>
            <a:graphicFrameLocks noGrp="1"/>
          </p:cNvGraphicFramePr>
          <p:nvPr>
            <p:extLst>
              <p:ext uri="{D42A27DB-BD31-4B8C-83A1-F6EECF244321}">
                <p14:modId xmlns="" xmlns:p14="http://schemas.microsoft.com/office/powerpoint/2010/main" val="3342830111"/>
              </p:ext>
            </p:extLst>
          </p:nvPr>
        </p:nvGraphicFramePr>
        <p:xfrm>
          <a:off x="304800" y="838199"/>
          <a:ext cx="8458200" cy="2840081"/>
        </p:xfrm>
        <a:graphic>
          <a:graphicData uri="http://schemas.openxmlformats.org/drawingml/2006/table">
            <a:tbl>
              <a:tblPr firstRow="1" bandRow="1">
                <a:tableStyleId>{5C22544A-7EE6-4342-B048-85BDC9FD1C3A}</a:tableStyleId>
              </a:tblPr>
              <a:tblGrid>
                <a:gridCol w="1018117">
                  <a:extLst>
                    <a:ext uri="{9D8B030D-6E8A-4147-A177-3AD203B41FA5}">
                      <a16:colId xmlns="" xmlns:a16="http://schemas.microsoft.com/office/drawing/2014/main" val="3875486724"/>
                    </a:ext>
                  </a:extLst>
                </a:gridCol>
                <a:gridCol w="7440083">
                  <a:extLst>
                    <a:ext uri="{9D8B030D-6E8A-4147-A177-3AD203B41FA5}">
                      <a16:colId xmlns="" xmlns:a16="http://schemas.microsoft.com/office/drawing/2014/main" val="1804308435"/>
                    </a:ext>
                  </a:extLst>
                </a:gridCol>
              </a:tblGrid>
              <a:tr h="766180">
                <a:tc>
                  <a:txBody>
                    <a:bodyPr/>
                    <a:lstStyle/>
                    <a:p>
                      <a:pPr algn="ctr"/>
                      <a:r>
                        <a:rPr lang="en-IN" sz="2200" dirty="0">
                          <a:latin typeface="Times New Roman" panose="02020603050405020304" pitchFamily="18" charset="0"/>
                          <a:cs typeface="Times New Roman" panose="02020603050405020304" pitchFamily="18" charset="0"/>
                        </a:rPr>
                        <a:t>Topic No.</a:t>
                      </a:r>
                    </a:p>
                  </a:txBody>
                  <a:tcPr/>
                </a:tc>
                <a:tc>
                  <a:txBody>
                    <a:bodyPr/>
                    <a:lstStyle/>
                    <a:p>
                      <a:pPr algn="ctr"/>
                      <a:r>
                        <a:rPr lang="en-IN" sz="2200" dirty="0">
                          <a:latin typeface="Times New Roman" panose="02020603050405020304" pitchFamily="18" charset="0"/>
                          <a:cs typeface="Times New Roman" panose="02020603050405020304" pitchFamily="18" charset="0"/>
                        </a:rPr>
                        <a:t>      Topic Objective </a:t>
                      </a:r>
                    </a:p>
                  </a:txBody>
                  <a:tcPr/>
                </a:tc>
                <a:extLst>
                  <a:ext uri="{0D108BD9-81ED-4DB2-BD59-A6C34878D82A}">
                    <a16:rowId xmlns="" xmlns:a16="http://schemas.microsoft.com/office/drawing/2014/main" val="360334132"/>
                  </a:ext>
                </a:extLst>
              </a:tr>
              <a:tr h="665120">
                <a:tc>
                  <a:txBody>
                    <a:bodyPr/>
                    <a:lstStyle/>
                    <a:p>
                      <a:pPr algn="ctr"/>
                      <a:r>
                        <a:rPr lang="en-IN" sz="2200" dirty="0">
                          <a:latin typeface="Times New Roman" panose="02020603050405020304" pitchFamily="18" charset="0"/>
                          <a:cs typeface="Times New Roman" panose="02020603050405020304" pitchFamily="18" charset="0"/>
                        </a:rPr>
                        <a:t>1</a:t>
                      </a:r>
                    </a:p>
                  </a:txBody>
                  <a:tcPr/>
                </a:tc>
                <a:tc>
                  <a:txBody>
                    <a:bodyPr/>
                    <a:lstStyle/>
                    <a:p>
                      <a:pPr algn="just"/>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To study the Other Heterodox Sects, Bhakti Movement &amp; Sufi movement</a:t>
                      </a:r>
                      <a:endParaRPr lang="en-IN" sz="220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794091597"/>
                  </a:ext>
                </a:extLst>
              </a:tr>
              <a:tr h="665120">
                <a:tc>
                  <a:txBody>
                    <a:bodyPr/>
                    <a:lstStyle/>
                    <a:p>
                      <a:pPr algn="ctr"/>
                      <a:r>
                        <a:rPr lang="en-IN" sz="2200" dirty="0">
                          <a:latin typeface="Times New Roman" panose="02020603050405020304" pitchFamily="18" charset="0"/>
                          <a:cs typeface="Times New Roman" panose="02020603050405020304" pitchFamily="18" charset="0"/>
                        </a:rPr>
                        <a:t>2</a:t>
                      </a:r>
                    </a:p>
                  </a:txBody>
                  <a:tcPr/>
                </a:tc>
                <a:tc>
                  <a:txBody>
                    <a:bodyPr/>
                    <a:lstStyle/>
                    <a:p>
                      <a:pPr algn="just"/>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To study the Socio religious reform movement of 19th century</a:t>
                      </a:r>
                      <a:endParaRPr lang="en-IN" sz="220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371312867"/>
                  </a:ext>
                </a:extLst>
              </a:tr>
              <a:tr h="646781">
                <a:tc>
                  <a:txBody>
                    <a:bodyPr/>
                    <a:lstStyle/>
                    <a:p>
                      <a:pPr algn="ctr"/>
                      <a:r>
                        <a:rPr lang="en-IN" sz="2200" dirty="0">
                          <a:latin typeface="Times New Roman" panose="02020603050405020304" pitchFamily="18" charset="0"/>
                          <a:cs typeface="Times New Roman" panose="02020603050405020304" pitchFamily="18" charset="0"/>
                        </a:rPr>
                        <a:t>3</a:t>
                      </a:r>
                    </a:p>
                  </a:txBody>
                  <a:tcPr/>
                </a:tc>
                <a:tc>
                  <a:txBody>
                    <a:bodyPr/>
                    <a:lstStyle/>
                    <a:p>
                      <a:pPr algn="just"/>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To study the </a:t>
                      </a:r>
                      <a:r>
                        <a:rPr kumimoji="0" lang="sv-SE"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Modern religious practices</a:t>
                      </a:r>
                      <a:endParaRPr lang="en-IN" sz="220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888793002"/>
                  </a:ext>
                </a:extLst>
              </a:tr>
            </a:tbl>
          </a:graphicData>
        </a:graphic>
      </p:graphicFrame>
    </p:spTree>
    <p:extLst>
      <p:ext uri="{BB962C8B-B14F-4D97-AF65-F5344CB8AC3E}">
        <p14:creationId xmlns="" xmlns:p14="http://schemas.microsoft.com/office/powerpoint/2010/main" val="27566353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0">
            <a:extLst>
              <a:ext uri="{FF2B5EF4-FFF2-40B4-BE49-F238E27FC236}">
                <a16:creationId xmlns="" xmlns:a16="http://schemas.microsoft.com/office/drawing/2014/main" id="{6C43C166-9AF0-49B5-A79C-4BC8293C357B}"/>
              </a:ext>
            </a:extLst>
          </p:cNvPr>
          <p:cNvSpPr>
            <a:spLocks noChangeArrowheads="1"/>
          </p:cNvSpPr>
          <p:nvPr/>
        </p:nvSpPr>
        <p:spPr bwMode="auto">
          <a:xfrm>
            <a:off x="152400" y="1554163"/>
            <a:ext cx="8763000" cy="17851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342900" marR="0" lvl="0" indent="-342900" algn="just" defTabSz="914400" rtl="0" eaLnBrk="1" fontAlgn="base" latinLnBrk="0" hangingPunct="1">
              <a:lnSpc>
                <a:spcPct val="100000"/>
              </a:lnSpc>
              <a:spcBef>
                <a:spcPct val="0"/>
              </a:spcBef>
              <a:spcAft>
                <a:spcPct val="0"/>
              </a:spcAft>
              <a:buClrTx/>
              <a:buSzTx/>
              <a:buFontTx/>
              <a:buAutoNum type="arabicPeriod"/>
              <a:tabLst/>
              <a:defRPr/>
            </a:pPr>
            <a:r>
              <a:rPr lang="en-US" altLang="en-US" sz="2200" b="1" dirty="0">
                <a:solidFill>
                  <a:prstClr val="black"/>
                </a:solidFill>
                <a:latin typeface="Times New Roman" panose="02020603050405020304" pitchFamily="18" charset="0"/>
                <a:cs typeface="Times New Roman" panose="02020603050405020304" pitchFamily="18" charset="0"/>
              </a:rPr>
              <a:t>Can apply the old designing concept with blend of new trends in building construction </a:t>
            </a:r>
            <a:endParaRPr kumimoji="0" lang="en-US" altLang="en-US" sz="22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base" latinLnBrk="0" hangingPunct="1">
              <a:lnSpc>
                <a:spcPct val="100000"/>
              </a:lnSpc>
              <a:spcBef>
                <a:spcPct val="0"/>
              </a:spcBef>
              <a:spcAft>
                <a:spcPct val="0"/>
              </a:spcAft>
              <a:buClrTx/>
              <a:buSzTx/>
              <a:buFontTx/>
              <a:buAutoNum type="arabicPeriod"/>
              <a:tabLst/>
              <a:defRPr/>
            </a:pPr>
            <a:r>
              <a:rPr lang="en-US" altLang="en-US" sz="2200" b="1" dirty="0">
                <a:solidFill>
                  <a:prstClr val="black"/>
                </a:solidFill>
                <a:latin typeface="Times New Roman" panose="02020603050405020304" pitchFamily="18" charset="0"/>
                <a:cs typeface="Times New Roman" panose="02020603050405020304" pitchFamily="18" charset="0"/>
              </a:rPr>
              <a:t>Learn the ancient living style </a:t>
            </a:r>
            <a:endParaRPr kumimoji="0" lang="en-US" altLang="en-US" sz="22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base" latinLnBrk="0" hangingPunct="1">
              <a:lnSpc>
                <a:spcPct val="100000"/>
              </a:lnSpc>
              <a:spcBef>
                <a:spcPct val="0"/>
              </a:spcBef>
              <a:spcAft>
                <a:spcPct val="0"/>
              </a:spcAft>
              <a:buClrTx/>
              <a:buSzTx/>
              <a:buFontTx/>
              <a:buAutoNum type="arabicPeriod"/>
              <a:tabLst/>
              <a:defRPr/>
            </a:pPr>
            <a:r>
              <a:rPr kumimoji="0" lang="en-US" altLang="en-US" sz="22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Indian Traditional knowledge modern scientific perspective</a:t>
            </a:r>
          </a:p>
          <a:p>
            <a:pPr marL="342900" marR="0" lvl="0" indent="-342900" algn="just" defTabSz="914400" rtl="0" eaLnBrk="1" fontAlgn="base" latinLnBrk="0" hangingPunct="1">
              <a:lnSpc>
                <a:spcPct val="100000"/>
              </a:lnSpc>
              <a:spcBef>
                <a:spcPct val="0"/>
              </a:spcBef>
              <a:spcAft>
                <a:spcPct val="0"/>
              </a:spcAft>
              <a:buClrTx/>
              <a:buSzTx/>
              <a:buFontTx/>
              <a:buAutoNum type="arabicPeriod"/>
              <a:tabLst/>
              <a:defRPr/>
            </a:pPr>
            <a:r>
              <a:rPr lang="en-US" altLang="en-US" sz="2200" b="1" dirty="0">
                <a:solidFill>
                  <a:prstClr val="black"/>
                </a:solidFill>
                <a:latin typeface="Times New Roman" panose="02020603050405020304" pitchFamily="18" charset="0"/>
                <a:cs typeface="Times New Roman" panose="02020603050405020304" pitchFamily="18" charset="0"/>
              </a:rPr>
              <a:t>Apply the ancient advanced architectural wonders in current trends</a:t>
            </a:r>
            <a:r>
              <a:rPr kumimoji="0" lang="en-US" altLang="en-US" sz="22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endParaRPr kumimoji="0" lang="en-US"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8" name="Title 1">
            <a:extLst>
              <a:ext uri="{FF2B5EF4-FFF2-40B4-BE49-F238E27FC236}">
                <a16:creationId xmlns="" xmlns:a16="http://schemas.microsoft.com/office/drawing/2014/main" id="{B0EA7BBD-922B-43E1-9505-F70F9BD12CC0}"/>
              </a:ext>
            </a:extLst>
          </p:cNvPr>
          <p:cNvSpPr txBox="1">
            <a:spLocks/>
          </p:cNvSpPr>
          <p:nvPr/>
        </p:nvSpPr>
        <p:spPr bwMode="auto">
          <a:xfrm>
            <a:off x="1295398" y="0"/>
            <a:ext cx="7848601" cy="990600"/>
          </a:xfrm>
          <a:prstGeom prst="rect">
            <a:avLst/>
          </a:prstGeom>
          <a:ln w="9525" cap="flat" cmpd="sng" algn="ctr">
            <a:solidFill>
              <a:schemeClr val="accent5">
                <a:shade val="95000"/>
                <a:satMod val="105000"/>
              </a:schemeClr>
            </a:solidFill>
            <a:prstDash val="solid"/>
            <a:miter lim="800000"/>
            <a:headEnd/>
            <a:tailEnd/>
          </a:ln>
        </p:spPr>
        <p:style>
          <a:lnRef idx="1">
            <a:schemeClr val="accent5"/>
          </a:lnRef>
          <a:fillRef idx="2">
            <a:schemeClr val="accent5"/>
          </a:fillRef>
          <a:effectRef idx="1">
            <a:schemeClr val="accent5"/>
          </a:effectRef>
          <a:fontRef idx="minor">
            <a:schemeClr val="dk1"/>
          </a:fontRef>
        </p:style>
        <p:txBody>
          <a:bodyPr anchor="ctr"/>
          <a:lstStyle/>
          <a:p>
            <a:pPr algn="ctr"/>
            <a:r>
              <a:rPr kumimoji="0" lang="en-US" sz="3200" b="1" i="0" u="none" strike="noStrike" kern="1200" cap="none" spc="0" normalizeH="0" baseline="0" noProof="0" dirty="0" smtClean="0">
                <a:ln>
                  <a:noFill/>
                </a:ln>
                <a:solidFill>
                  <a:prstClr val="black"/>
                </a:solidFill>
                <a:effectLst/>
                <a:uLnTx/>
                <a:uFillTx/>
                <a:latin typeface="Times New Roman" pitchFamily="18" charset="0"/>
                <a:ea typeface="新細明體" pitchFamily="18" charset="-120"/>
                <a:cs typeface="Times New Roman" pitchFamily="18" charset="0"/>
              </a:rPr>
              <a:t>             Applications of </a:t>
            </a:r>
            <a:r>
              <a:rPr lang="en-US" sz="3200" b="1" dirty="0" smtClean="0">
                <a:latin typeface="Times New Roman" panose="02020603050405020304" pitchFamily="18" charset="0"/>
                <a:cs typeface="Times New Roman" panose="02020603050405020304" pitchFamily="18" charset="0"/>
              </a:rPr>
              <a:t>Essence of </a:t>
            </a:r>
            <a:r>
              <a:rPr lang="en-US" sz="3200" b="1" dirty="0">
                <a:latin typeface="Times New Roman" panose="02020603050405020304" pitchFamily="18" charset="0"/>
                <a:cs typeface="Times New Roman" panose="02020603050405020304" pitchFamily="18" charset="0"/>
              </a:rPr>
              <a:t>I</a:t>
            </a:r>
            <a:r>
              <a:rPr lang="en-US" sz="3200" b="1" dirty="0" smtClean="0">
                <a:latin typeface="Times New Roman" panose="02020603050405020304" pitchFamily="18" charset="0"/>
                <a:cs typeface="Times New Roman" panose="02020603050405020304" pitchFamily="18" charset="0"/>
              </a:rPr>
              <a:t>ndian Traditional </a:t>
            </a:r>
            <a:r>
              <a:rPr lang="en-US" sz="3200" b="1" dirty="0">
                <a:latin typeface="Times New Roman" panose="02020603050405020304" pitchFamily="18" charset="0"/>
                <a:cs typeface="Times New Roman" panose="02020603050405020304" pitchFamily="18" charset="0"/>
              </a:rPr>
              <a:t>K</a:t>
            </a:r>
            <a:r>
              <a:rPr lang="en-US" sz="3200" b="1" dirty="0" smtClean="0">
                <a:latin typeface="Times New Roman" panose="02020603050405020304" pitchFamily="18" charset="0"/>
                <a:cs typeface="Times New Roman" panose="02020603050405020304" pitchFamily="18" charset="0"/>
              </a:rPr>
              <a:t>nowledge</a:t>
            </a:r>
            <a:endParaRPr kumimoji="0" lang="en-US" sz="3200" b="1" i="0" u="none" strike="noStrike" kern="1200" cap="none" spc="0" normalizeH="0" baseline="0" noProof="0" dirty="0">
              <a:ln>
                <a:noFill/>
              </a:ln>
              <a:solidFill>
                <a:prstClr val="black"/>
              </a:solidFill>
              <a:effectLst/>
              <a:uLnTx/>
              <a:uFillTx/>
              <a:latin typeface="Times New Roman" pitchFamily="18" charset="0"/>
              <a:cs typeface="Times New Roman" pitchFamily="18" charset="0"/>
            </a:endParaRPr>
          </a:p>
        </p:txBody>
      </p:sp>
      <p:pic>
        <p:nvPicPr>
          <p:cNvPr id="18436" name="Picture 2">
            <a:extLst>
              <a:ext uri="{FF2B5EF4-FFF2-40B4-BE49-F238E27FC236}">
                <a16:creationId xmlns="" xmlns:a16="http://schemas.microsoft.com/office/drawing/2014/main" id="{4C6D3769-F2C9-4AF3-91A7-1715D1A7C4AF}"/>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0" y="0"/>
            <a:ext cx="1295399" cy="990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 name="Footer Placeholder 3">
            <a:extLst>
              <a:ext uri="{FF2B5EF4-FFF2-40B4-BE49-F238E27FC236}">
                <a16:creationId xmlns="" xmlns:a16="http://schemas.microsoft.com/office/drawing/2014/main" id="{34124F37-1A4C-4570-BFED-11784F7A0608}"/>
              </a:ext>
            </a:extLst>
          </p:cNvPr>
          <p:cNvSpPr>
            <a:spLocks noGrp="1"/>
          </p:cNvSpPr>
          <p:nvPr>
            <p:ph type="ftr" sz="quarter" idx="11"/>
          </p:nvPr>
        </p:nvSpPr>
        <p:spPr>
          <a:xfrm>
            <a:off x="1981200" y="6356350"/>
            <a:ext cx="6019800" cy="501650"/>
          </a:xfrm>
        </p:spPr>
        <p:txBody>
          <a:bodyPr/>
          <a:lstStyle/>
          <a:p>
            <a:pPr lvl="0">
              <a:spcBef>
                <a:spcPct val="20000"/>
              </a:spcBef>
              <a:defRPr/>
            </a:pPr>
            <a:r>
              <a:rPr lang="en-US" smtClean="0"/>
              <a:t>Mr. Arun Bhati            ESSENCE OF INDIAN TRADITIONAL  (ANC-602)              SEM - 6</a:t>
            </a:r>
            <a:endParaRPr lang="en-US" dirty="0"/>
          </a:p>
        </p:txBody>
      </p:sp>
      <p:sp>
        <p:nvSpPr>
          <p:cNvPr id="18438" name="Slide Number Placeholder 4">
            <a:extLst>
              <a:ext uri="{FF2B5EF4-FFF2-40B4-BE49-F238E27FC236}">
                <a16:creationId xmlns="" xmlns:a16="http://schemas.microsoft.com/office/drawing/2014/main" id="{148E5614-2AD7-41C1-B00D-6DA4CBA8A5EB}"/>
              </a:ext>
            </a:extLst>
          </p:cNvPr>
          <p:cNvSpPr>
            <a:spLocks noGrp="1" noChangeArrowheads="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FFEBA2D-7EE5-418C-B21C-C6864313D247}"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
        <p:nvSpPr>
          <p:cNvPr id="6" name="Date Placeholder 5">
            <a:extLst>
              <a:ext uri="{FF2B5EF4-FFF2-40B4-BE49-F238E27FC236}">
                <a16:creationId xmlns="" xmlns:a16="http://schemas.microsoft.com/office/drawing/2014/main" id="{D9598B75-C714-4FFA-9D33-85345C262A90}"/>
              </a:ext>
            </a:extLst>
          </p:cNvPr>
          <p:cNvSpPr>
            <a:spLocks noGrp="1"/>
          </p:cNvSpPr>
          <p:nvPr>
            <p:ph type="dt"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763CCCD-F357-4CBC-8E0B-803404A1E81C}"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4/6/2023</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 xmlns:p14="http://schemas.microsoft.com/office/powerpoint/2010/main" val="1910380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599"/>
            <a:ext cx="8229600" cy="4648201"/>
          </a:xfrm>
        </p:spPr>
        <p:txBody>
          <a:bodyPr>
            <a:noAutofit/>
          </a:bodyPr>
          <a:lstStyle/>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366B13D0-BD89-42B4-B99D-9E775F8E79A7}" type="datetime1">
              <a:rPr lang="en-US" smtClean="0"/>
              <a:pPr/>
              <a:t>4/6/2023</a:t>
            </a:fld>
            <a:endParaRPr lang="en-US"/>
          </a:p>
        </p:txBody>
      </p:sp>
      <p:sp>
        <p:nvSpPr>
          <p:cNvPr id="5" name="Footer Placeholder 4"/>
          <p:cNvSpPr>
            <a:spLocks noGrp="1"/>
          </p:cNvSpPr>
          <p:nvPr>
            <p:ph type="ftr" sz="quarter" idx="11"/>
          </p:nvPr>
        </p:nvSpPr>
        <p:spPr>
          <a:xfrm>
            <a:off x="1600200" y="6356351"/>
            <a:ext cx="6248400" cy="365124"/>
          </a:xfrm>
        </p:spPr>
        <p:txBody>
          <a:bodyPr/>
          <a:lstStyle/>
          <a:p>
            <a:pPr lvl="0">
              <a:spcBef>
                <a:spcPct val="20000"/>
              </a:spcBef>
              <a:defRPr/>
            </a:pPr>
            <a:r>
              <a:rPr lang="en-US" smtClean="0"/>
              <a:t>Mr. Arun Bhati            ESSENCE OF INDIAN TRADITIONAL  (ANC-602)              SEM - 6</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70</a:t>
            </a:fld>
            <a:endParaRPr lang="en-US" dirty="0"/>
          </a:p>
        </p:txBody>
      </p:sp>
      <p:sp>
        <p:nvSpPr>
          <p:cNvPr id="7" name="Title 1"/>
          <p:cNvSpPr txBox="1">
            <a:spLocks/>
          </p:cNvSpPr>
          <p:nvPr/>
        </p:nvSpPr>
        <p:spPr>
          <a:xfrm>
            <a:off x="13462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Topic Mapping </a:t>
            </a:r>
          </a:p>
        </p:txBody>
      </p:sp>
      <p:pic>
        <p:nvPicPr>
          <p:cNvPr id="10" name="Picture 9">
            <a:extLst>
              <a:ext uri="{FF2B5EF4-FFF2-40B4-BE49-F238E27FC236}">
                <a16:creationId xmlns="" xmlns:a16="http://schemas.microsoft.com/office/drawing/2014/main" id="{B80B9A6A-BA36-4EBB-8ED2-2D35E222FC34}"/>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471" y="73817"/>
            <a:ext cx="1347671" cy="764382"/>
          </a:xfrm>
          <a:prstGeom prst="rect">
            <a:avLst/>
          </a:prstGeom>
        </p:spPr>
      </p:pic>
      <p:graphicFrame>
        <p:nvGraphicFramePr>
          <p:cNvPr id="2" name="Table 7">
            <a:extLst>
              <a:ext uri="{FF2B5EF4-FFF2-40B4-BE49-F238E27FC236}">
                <a16:creationId xmlns="" xmlns:a16="http://schemas.microsoft.com/office/drawing/2014/main" id="{E8BFBA89-7AC0-4603-BF0A-E7CB0DDD6AD3}"/>
              </a:ext>
            </a:extLst>
          </p:cNvPr>
          <p:cNvGraphicFramePr>
            <a:graphicFrameLocks noGrp="1"/>
          </p:cNvGraphicFramePr>
          <p:nvPr>
            <p:extLst>
              <p:ext uri="{D42A27DB-BD31-4B8C-83A1-F6EECF244321}">
                <p14:modId xmlns="" xmlns:p14="http://schemas.microsoft.com/office/powerpoint/2010/main" val="3393330080"/>
              </p:ext>
            </p:extLst>
          </p:nvPr>
        </p:nvGraphicFramePr>
        <p:xfrm>
          <a:off x="228600" y="912016"/>
          <a:ext cx="8686800" cy="2791246"/>
        </p:xfrm>
        <a:graphic>
          <a:graphicData uri="http://schemas.openxmlformats.org/drawingml/2006/table">
            <a:tbl>
              <a:tblPr firstRow="1" bandRow="1">
                <a:tableStyleId>{5C22544A-7EE6-4342-B048-85BDC9FD1C3A}</a:tableStyleId>
              </a:tblPr>
              <a:tblGrid>
                <a:gridCol w="838200">
                  <a:extLst>
                    <a:ext uri="{9D8B030D-6E8A-4147-A177-3AD203B41FA5}">
                      <a16:colId xmlns="" xmlns:a16="http://schemas.microsoft.com/office/drawing/2014/main" val="1525107829"/>
                    </a:ext>
                  </a:extLst>
                </a:gridCol>
                <a:gridCol w="6096000">
                  <a:extLst>
                    <a:ext uri="{9D8B030D-6E8A-4147-A177-3AD203B41FA5}">
                      <a16:colId xmlns="" xmlns:a16="http://schemas.microsoft.com/office/drawing/2014/main" val="108046506"/>
                    </a:ext>
                  </a:extLst>
                </a:gridCol>
                <a:gridCol w="1752600">
                  <a:extLst>
                    <a:ext uri="{9D8B030D-6E8A-4147-A177-3AD203B41FA5}">
                      <a16:colId xmlns="" xmlns:a16="http://schemas.microsoft.com/office/drawing/2014/main" val="3182013371"/>
                    </a:ext>
                  </a:extLst>
                </a:gridCol>
              </a:tblGrid>
              <a:tr h="745097">
                <a:tc>
                  <a:txBody>
                    <a:bodyPr/>
                    <a:lstStyle/>
                    <a:p>
                      <a:pPr algn="ctr"/>
                      <a:r>
                        <a:rPr lang="en-IN" sz="2200" dirty="0">
                          <a:latin typeface="Times New Roman" panose="02020603050405020304" pitchFamily="18" charset="0"/>
                          <a:cs typeface="Times New Roman" panose="02020603050405020304" pitchFamily="18" charset="0"/>
                        </a:rPr>
                        <a:t>S.No.</a:t>
                      </a:r>
                    </a:p>
                  </a:txBody>
                  <a:tcPr/>
                </a:tc>
                <a:tc>
                  <a:txBody>
                    <a:bodyPr/>
                    <a:lstStyle/>
                    <a:p>
                      <a:pPr algn="ctr"/>
                      <a:r>
                        <a:rPr lang="en-IN" sz="2200" dirty="0">
                          <a:latin typeface="Times New Roman" panose="02020603050405020304" pitchFamily="18" charset="0"/>
                          <a:cs typeface="Times New Roman" panose="02020603050405020304" pitchFamily="18" charset="0"/>
                        </a:rPr>
                        <a:t>Topic</a:t>
                      </a:r>
                    </a:p>
                  </a:txBody>
                  <a:tcPr/>
                </a:tc>
                <a:tc>
                  <a:txBody>
                    <a:bodyPr/>
                    <a:lstStyle/>
                    <a:p>
                      <a:pPr algn="ctr"/>
                      <a:r>
                        <a:rPr lang="en-IN" sz="2200" dirty="0">
                          <a:latin typeface="Times New Roman" panose="02020603050405020304" pitchFamily="18" charset="0"/>
                          <a:cs typeface="Times New Roman" panose="02020603050405020304" pitchFamily="18" charset="0"/>
                        </a:rPr>
                        <a:t>Course Outcome</a:t>
                      </a:r>
                    </a:p>
                  </a:txBody>
                  <a:tcPr/>
                </a:tc>
                <a:extLst>
                  <a:ext uri="{0D108BD9-81ED-4DB2-BD59-A6C34878D82A}">
                    <a16:rowId xmlns="" xmlns:a16="http://schemas.microsoft.com/office/drawing/2014/main" val="922062227"/>
                  </a:ext>
                </a:extLst>
              </a:tr>
              <a:tr h="633623">
                <a:tc>
                  <a:txBody>
                    <a:bodyPr/>
                    <a:lstStyle/>
                    <a:p>
                      <a:pPr algn="ctr"/>
                      <a:r>
                        <a:rPr lang="en-IN" sz="2200" dirty="0">
                          <a:latin typeface="Times New Roman" panose="02020603050405020304" pitchFamily="18" charset="0"/>
                          <a:cs typeface="Times New Roman" panose="02020603050405020304" pitchFamily="18" charset="0"/>
                        </a:rPr>
                        <a:t>1</a:t>
                      </a:r>
                    </a:p>
                  </a:txBody>
                  <a:tcPr/>
                </a:tc>
                <a:tc>
                  <a:txBody>
                    <a:bodyPr/>
                    <a:lstStyle/>
                    <a:p>
                      <a:pPr algn="just"/>
                      <a:r>
                        <a:rPr lang="en-US" sz="2200" dirty="0">
                          <a:latin typeface="Times New Roman" panose="02020603050405020304" pitchFamily="18" charset="0"/>
                          <a:cs typeface="Times New Roman" panose="02020603050405020304" pitchFamily="18" charset="0"/>
                        </a:rPr>
                        <a:t>Other Heterodox Sects, Bhakti Movement &amp; Sufi movement</a:t>
                      </a:r>
                      <a:endParaRPr lang="en-IN" sz="2200" dirty="0">
                        <a:latin typeface="Times New Roman" panose="02020603050405020304" pitchFamily="18" charset="0"/>
                        <a:cs typeface="Times New Roman" panose="02020603050405020304" pitchFamily="18" charset="0"/>
                      </a:endParaRPr>
                    </a:p>
                  </a:txBody>
                  <a:tcPr/>
                </a:tc>
                <a:tc>
                  <a:txBody>
                    <a:bodyPr/>
                    <a:lstStyle/>
                    <a:p>
                      <a:pPr algn="ctr"/>
                      <a:r>
                        <a:rPr lang="en-IN" sz="2200" dirty="0">
                          <a:latin typeface="Times New Roman" panose="02020603050405020304" pitchFamily="18" charset="0"/>
                          <a:cs typeface="Times New Roman" panose="02020603050405020304" pitchFamily="18" charset="0"/>
                        </a:rPr>
                        <a:t>CO1&amp; CO3</a:t>
                      </a:r>
                    </a:p>
                  </a:txBody>
                  <a:tcPr/>
                </a:tc>
                <a:extLst>
                  <a:ext uri="{0D108BD9-81ED-4DB2-BD59-A6C34878D82A}">
                    <a16:rowId xmlns="" xmlns:a16="http://schemas.microsoft.com/office/drawing/2014/main" val="2050221934"/>
                  </a:ext>
                </a:extLst>
              </a:tr>
              <a:tr h="633623">
                <a:tc>
                  <a:txBody>
                    <a:bodyPr/>
                    <a:lstStyle/>
                    <a:p>
                      <a:pPr algn="ctr"/>
                      <a:r>
                        <a:rPr lang="en-IN" sz="2200" dirty="0">
                          <a:latin typeface="Times New Roman" panose="02020603050405020304" pitchFamily="18" charset="0"/>
                          <a:cs typeface="Times New Roman" panose="02020603050405020304" pitchFamily="18" charset="0"/>
                        </a:rPr>
                        <a:t>2</a:t>
                      </a:r>
                    </a:p>
                  </a:txBody>
                  <a:tcPr/>
                </a:tc>
                <a:tc>
                  <a:txBody>
                    <a:bodyPr/>
                    <a:lstStyle/>
                    <a:p>
                      <a:pPr algn="just"/>
                      <a:r>
                        <a:rPr lang="en-US" sz="2200" dirty="0">
                          <a:latin typeface="Times New Roman" panose="02020603050405020304" pitchFamily="18" charset="0"/>
                          <a:cs typeface="Times New Roman" panose="02020603050405020304" pitchFamily="18" charset="0"/>
                        </a:rPr>
                        <a:t>Socio religious reform movement of 19th century</a:t>
                      </a:r>
                      <a:endParaRPr lang="en-IN" sz="22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2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CO1&amp; CO3</a:t>
                      </a:r>
                      <a:endParaRPr kumimoji="0" lang="en-IN"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extLst>
                  <a:ext uri="{0D108BD9-81ED-4DB2-BD59-A6C34878D82A}">
                    <a16:rowId xmlns="" xmlns:a16="http://schemas.microsoft.com/office/drawing/2014/main" val="251658213"/>
                  </a:ext>
                </a:extLst>
              </a:tr>
              <a:tr h="633623">
                <a:tc>
                  <a:txBody>
                    <a:bodyPr/>
                    <a:lstStyle/>
                    <a:p>
                      <a:pPr algn="ctr"/>
                      <a:r>
                        <a:rPr lang="en-IN" sz="2200" dirty="0">
                          <a:latin typeface="Times New Roman" panose="02020603050405020304" pitchFamily="18" charset="0"/>
                          <a:cs typeface="Times New Roman" panose="02020603050405020304" pitchFamily="18" charset="0"/>
                        </a:rPr>
                        <a:t>3</a:t>
                      </a:r>
                    </a:p>
                  </a:txBody>
                  <a:tcPr/>
                </a:tc>
                <a:tc>
                  <a:txBody>
                    <a:bodyPr/>
                    <a:lstStyle/>
                    <a:p>
                      <a:pPr algn="just"/>
                      <a:r>
                        <a:rPr lang="en-IN" sz="2200" dirty="0">
                          <a:latin typeface="Times New Roman" panose="02020603050405020304" pitchFamily="18" charset="0"/>
                          <a:cs typeface="Times New Roman" panose="02020603050405020304" pitchFamily="18" charset="0"/>
                        </a:rPr>
                        <a:t>Modern religious practices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CO1&amp; CO3</a:t>
                      </a:r>
                    </a:p>
                  </a:txBody>
                  <a:tcPr/>
                </a:tc>
                <a:extLst>
                  <a:ext uri="{0D108BD9-81ED-4DB2-BD59-A6C34878D82A}">
                    <a16:rowId xmlns="" xmlns:a16="http://schemas.microsoft.com/office/drawing/2014/main" val="3767838698"/>
                  </a:ext>
                </a:extLst>
              </a:tr>
            </a:tbl>
          </a:graphicData>
        </a:graphic>
      </p:graphicFrame>
    </p:spTree>
    <p:extLst>
      <p:ext uri="{BB962C8B-B14F-4D97-AF65-F5344CB8AC3E}">
        <p14:creationId xmlns="" xmlns:p14="http://schemas.microsoft.com/office/powerpoint/2010/main" val="15753975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90600"/>
            <a:ext cx="8686800" cy="5365748"/>
          </a:xfrm>
        </p:spPr>
        <p:txBody>
          <a:bodyPr>
            <a:noAutofit/>
          </a:bodyPr>
          <a:lstStyle/>
          <a:p>
            <a:pPr algn="just">
              <a:lnSpc>
                <a:spcPct val="150000"/>
              </a:lnSpc>
              <a:buFont typeface="Wingdings" panose="05000000000000000000" pitchFamily="2" charset="2"/>
              <a:buChar char="Ø"/>
            </a:pPr>
            <a:r>
              <a:rPr lang="en-US" sz="2000" b="1" dirty="0" smtClean="0">
                <a:latin typeface="Times New Roman" panose="02020603050405020304" pitchFamily="18" charset="0"/>
                <a:cs typeface="Times New Roman" panose="02020603050405020304" pitchFamily="18" charset="0"/>
              </a:rPr>
              <a:t>UCHCHEDAVADA </a:t>
            </a:r>
            <a:r>
              <a:rPr lang="hi-IN" sz="2000" b="1" dirty="0" smtClean="0">
                <a:latin typeface="Times New Roman" panose="02020603050405020304" pitchFamily="18" charset="0"/>
                <a:cs typeface="Times New Roman" panose="02020603050405020304" pitchFamily="18" charset="0"/>
              </a:rPr>
              <a:t>उच्छेदवाद</a:t>
            </a:r>
            <a:r>
              <a:rPr lang="en-US" sz="2000" b="1" dirty="0" smtClean="0">
                <a:latin typeface="Times New Roman" panose="02020603050405020304" pitchFamily="18" charset="0"/>
                <a:cs typeface="Times New Roman" panose="02020603050405020304" pitchFamily="18" charset="0"/>
              </a:rPr>
              <a:t>- (</a:t>
            </a:r>
            <a:r>
              <a:rPr lang="en-US" sz="2000" dirty="0" smtClean="0"/>
              <a:t>absolutism)</a:t>
            </a:r>
            <a:r>
              <a:rPr lang="en-US" sz="2000" b="1" dirty="0" smtClean="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(ANNIHILATIONISM) :-</a:t>
            </a:r>
          </a:p>
          <a:p>
            <a:pPr algn="just">
              <a:lnSpc>
                <a:spcPct val="150000"/>
              </a:lnSpc>
            </a:pPr>
            <a:r>
              <a:rPr lang="en-US" sz="2200" dirty="0">
                <a:latin typeface="Times New Roman" panose="02020603050405020304" pitchFamily="18" charset="0"/>
                <a:cs typeface="Times New Roman" panose="02020603050405020304" pitchFamily="18" charset="0"/>
              </a:rPr>
              <a:t>It was founded by Ajita Kesakambalin. </a:t>
            </a:r>
          </a:p>
          <a:p>
            <a:pPr algn="just">
              <a:lnSpc>
                <a:spcPct val="150000"/>
              </a:lnSpc>
            </a:pPr>
            <a:r>
              <a:rPr lang="en-US" sz="2200" dirty="0">
                <a:latin typeface="Times New Roman" panose="02020603050405020304" pitchFamily="18" charset="0"/>
                <a:cs typeface="Times New Roman" panose="02020603050405020304" pitchFamily="18" charset="0"/>
              </a:rPr>
              <a:t>He was a </a:t>
            </a:r>
            <a:r>
              <a:rPr lang="en-US" sz="2200" dirty="0" smtClean="0">
                <a:latin typeface="Times New Roman" panose="02020603050405020304" pitchFamily="18" charset="0"/>
                <a:cs typeface="Times New Roman" panose="02020603050405020304" pitchFamily="18" charset="0"/>
              </a:rPr>
              <a:t>contemporary (same) </a:t>
            </a:r>
            <a:r>
              <a:rPr lang="en-US" sz="2200" dirty="0">
                <a:latin typeface="Times New Roman" panose="02020603050405020304" pitchFamily="18" charset="0"/>
                <a:cs typeface="Times New Roman" panose="02020603050405020304" pitchFamily="18" charset="0"/>
              </a:rPr>
              <a:t>of Mahatma Buddha.</a:t>
            </a:r>
          </a:p>
          <a:p>
            <a:pPr algn="just">
              <a:lnSpc>
                <a:spcPct val="150000"/>
              </a:lnSpc>
            </a:pPr>
            <a:r>
              <a:rPr lang="en-US" sz="2200" dirty="0">
                <a:latin typeface="Times New Roman" panose="02020603050405020304" pitchFamily="18" charset="0"/>
                <a:cs typeface="Times New Roman" panose="02020603050405020304" pitchFamily="18" charset="0"/>
              </a:rPr>
              <a:t>This Sects believed in materialistic philosophy.</a:t>
            </a:r>
          </a:p>
          <a:p>
            <a:pPr algn="just">
              <a:lnSpc>
                <a:spcPct val="150000"/>
              </a:lnSpc>
            </a:pPr>
            <a:r>
              <a:rPr lang="en-US" sz="2200" dirty="0">
                <a:latin typeface="Times New Roman" panose="02020603050405020304" pitchFamily="18" charset="0"/>
                <a:cs typeface="Times New Roman" panose="02020603050405020304" pitchFamily="18" charset="0"/>
              </a:rPr>
              <a:t>He was of the opinion that everything ends with death.</a:t>
            </a:r>
          </a:p>
          <a:p>
            <a:pPr algn="just">
              <a:lnSpc>
                <a:spcPct val="150000"/>
              </a:lnSpc>
            </a:pPr>
            <a:r>
              <a:rPr lang="en-US" sz="2200" dirty="0">
                <a:latin typeface="Times New Roman" panose="02020603050405020304" pitchFamily="18" charset="0"/>
                <a:cs typeface="Times New Roman" panose="02020603050405020304" pitchFamily="18" charset="0"/>
              </a:rPr>
              <a:t>He did not believe in idea of sin. He said that there was no sin and a person could do anything.</a:t>
            </a:r>
          </a:p>
          <a:p>
            <a:pPr algn="just">
              <a:lnSpc>
                <a:spcPct val="150000"/>
              </a:lnSpc>
            </a:pPr>
            <a:r>
              <a:rPr lang="en-US" sz="2200" dirty="0">
                <a:latin typeface="Times New Roman" panose="02020603050405020304" pitchFamily="18" charset="0"/>
                <a:cs typeface="Times New Roman" panose="02020603050405020304" pitchFamily="18" charset="0"/>
              </a:rPr>
              <a:t>He asked his follower to enjoy the pleasure of this world.</a:t>
            </a:r>
          </a:p>
          <a:p>
            <a:pPr algn="just">
              <a:lnSpc>
                <a:spcPct val="150000"/>
              </a:lnSpc>
            </a:pPr>
            <a:r>
              <a:rPr lang="en-US" sz="2200" dirty="0" err="1" smtClean="0">
                <a:latin typeface="Times New Roman" panose="02020603050405020304" pitchFamily="18" charset="0"/>
                <a:cs typeface="Times New Roman" panose="02020603050405020304" pitchFamily="18" charset="0"/>
              </a:rPr>
              <a:t>Charvaka</a:t>
            </a:r>
            <a:r>
              <a:rPr lang="en-US" sz="2200" dirty="0" smtClean="0">
                <a:latin typeface="Times New Roman" panose="02020603050405020304" pitchFamily="18" charset="0"/>
                <a:cs typeface="Times New Roman" panose="02020603050405020304" pitchFamily="18" charset="0"/>
              </a:rPr>
              <a:t> </a:t>
            </a:r>
            <a:r>
              <a:rPr lang="hi-IN" sz="2000" dirty="0" smtClean="0"/>
              <a:t>चार्वाक</a:t>
            </a:r>
            <a:r>
              <a:rPr lang="hi-IN" sz="2400" dirty="0" smtClean="0"/>
              <a:t> </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or </a:t>
            </a:r>
            <a:r>
              <a:rPr lang="en-US" sz="2200" dirty="0" err="1" smtClean="0">
                <a:latin typeface="Times New Roman" panose="02020603050405020304" pitchFamily="18" charset="0"/>
                <a:cs typeface="Times New Roman" panose="02020603050405020304" pitchFamily="18" charset="0"/>
              </a:rPr>
              <a:t>lokayata</a:t>
            </a:r>
            <a:r>
              <a:rPr lang="en-US" sz="2200" dirty="0" smtClean="0">
                <a:latin typeface="Times New Roman" panose="02020603050405020304" pitchFamily="18" charset="0"/>
                <a:cs typeface="Times New Roman" panose="02020603050405020304" pitchFamily="18" charset="0"/>
              </a:rPr>
              <a:t> </a:t>
            </a:r>
            <a:r>
              <a:rPr lang="hi-IN" sz="2000" dirty="0" smtClean="0"/>
              <a:t>लोकायत</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school emerged out of it.</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b="1"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62280" y="6356350"/>
            <a:ext cx="2133600" cy="365125"/>
          </a:xfrm>
        </p:spPr>
        <p:txBody>
          <a:bodyPr/>
          <a:lstStyle/>
          <a:p>
            <a:fld id="{199323FC-703C-4C69-9AC6-364BECA5A1A6}" type="datetime1">
              <a:rPr lang="en-US" smtClean="0"/>
              <a:pPr/>
              <a:t>4/6/2023</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smtClean="0"/>
              <a:t>Mr. Arun Bhati            ESSENCE OF INDIAN TRADITIONAL  (ANC-602)              SEM - 6</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71</a:t>
            </a:fld>
            <a:endParaRPr lang="en-US" dirty="0"/>
          </a:p>
        </p:txBody>
      </p:sp>
      <p:sp>
        <p:nvSpPr>
          <p:cNvPr id="7" name="Title 1"/>
          <p:cNvSpPr txBox="1">
            <a:spLocks/>
          </p:cNvSpPr>
          <p:nvPr/>
        </p:nvSpPr>
        <p:spPr>
          <a:xfrm>
            <a:off x="13970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Other Heterodox Sects (CO1&amp; CO3)</a:t>
            </a:r>
          </a:p>
        </p:txBody>
      </p:sp>
      <p:pic>
        <p:nvPicPr>
          <p:cNvPr id="9" name="Picture 8">
            <a:extLst>
              <a:ext uri="{FF2B5EF4-FFF2-40B4-BE49-F238E27FC236}">
                <a16:creationId xmlns="" xmlns:a16="http://schemas.microsoft.com/office/drawing/2014/main" id="{66C8E606-11F0-4D97-9990-05358B7A0BA7}"/>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471" y="73817"/>
            <a:ext cx="1347673" cy="916783"/>
          </a:xfrm>
          <a:prstGeom prst="rect">
            <a:avLst/>
          </a:prstGeom>
        </p:spPr>
      </p:pic>
    </p:spTree>
    <p:extLst>
      <p:ext uri="{BB962C8B-B14F-4D97-AF65-F5344CB8AC3E}">
        <p14:creationId xmlns="" xmlns:p14="http://schemas.microsoft.com/office/powerpoint/2010/main" val="175542895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90600"/>
            <a:ext cx="8686800" cy="5365748"/>
          </a:xfrm>
        </p:spPr>
        <p:txBody>
          <a:bodyPr>
            <a:noAutofit/>
          </a:bodyPr>
          <a:lstStyle/>
          <a:p>
            <a:pPr algn="just">
              <a:lnSpc>
                <a:spcPct val="150000"/>
              </a:lnSpc>
              <a:buFont typeface="Wingdings" panose="05000000000000000000" pitchFamily="2" charset="2"/>
              <a:buChar char="Ø"/>
            </a:pPr>
            <a:r>
              <a:rPr lang="en-US" sz="2200" b="1" dirty="0" smtClean="0">
                <a:latin typeface="Times New Roman" panose="02020603050405020304" pitchFamily="18" charset="0"/>
                <a:cs typeface="Times New Roman" panose="02020603050405020304" pitchFamily="18" charset="0"/>
              </a:rPr>
              <a:t>NIYATIVAD (</a:t>
            </a:r>
            <a:r>
              <a:rPr lang="hi-IN" sz="2200" b="1" dirty="0" smtClean="0">
                <a:latin typeface="Times New Roman" panose="02020603050405020304" pitchFamily="18" charset="0"/>
                <a:cs typeface="Times New Roman" panose="02020603050405020304" pitchFamily="18" charset="0"/>
              </a:rPr>
              <a:t>नियतिवाद</a:t>
            </a:r>
            <a:r>
              <a:rPr lang="en-US" sz="2200" b="1" dirty="0" smtClean="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OR AJIVIKAS :-</a:t>
            </a:r>
          </a:p>
          <a:p>
            <a:pPr algn="just">
              <a:lnSpc>
                <a:spcPct val="150000"/>
              </a:lnSpc>
            </a:pPr>
            <a:r>
              <a:rPr lang="en-US" sz="2200" dirty="0">
                <a:latin typeface="Times New Roman" panose="02020603050405020304" pitchFamily="18" charset="0"/>
                <a:cs typeface="Times New Roman" panose="02020603050405020304" pitchFamily="18" charset="0"/>
              </a:rPr>
              <a:t>It was established by Nanda </a:t>
            </a:r>
            <a:r>
              <a:rPr lang="en-US" sz="2200" dirty="0" err="1" smtClean="0">
                <a:latin typeface="Times New Roman" panose="02020603050405020304" pitchFamily="18" charset="0"/>
                <a:cs typeface="Times New Roman" panose="02020603050405020304" pitchFamily="18" charset="0"/>
              </a:rPr>
              <a:t>Vachch</a:t>
            </a:r>
            <a:r>
              <a:rPr lang="en-US"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pPr algn="just">
              <a:lnSpc>
                <a:spcPct val="150000"/>
              </a:lnSpc>
            </a:pPr>
            <a:r>
              <a:rPr lang="en-US" sz="2200" dirty="0">
                <a:latin typeface="Times New Roman" panose="02020603050405020304" pitchFamily="18" charset="0"/>
                <a:cs typeface="Times New Roman" panose="02020603050405020304" pitchFamily="18" charset="0"/>
              </a:rPr>
              <a:t>Makkhaliputta Gosala popularized it.</a:t>
            </a:r>
          </a:p>
          <a:p>
            <a:pPr algn="just">
              <a:lnSpc>
                <a:spcPct val="150000"/>
              </a:lnSpc>
            </a:pPr>
            <a:r>
              <a:rPr lang="en-US" sz="2200" dirty="0">
                <a:latin typeface="Times New Roman" panose="02020603050405020304" pitchFamily="18" charset="0"/>
                <a:cs typeface="Times New Roman" panose="02020603050405020304" pitchFamily="18" charset="0"/>
              </a:rPr>
              <a:t>Its philosophy was based on Niyati (Destiny).</a:t>
            </a:r>
          </a:p>
          <a:p>
            <a:pPr algn="just">
              <a:lnSpc>
                <a:spcPct val="150000"/>
              </a:lnSpc>
            </a:pPr>
            <a:r>
              <a:rPr lang="en-US" sz="2200" dirty="0">
                <a:latin typeface="Times New Roman" panose="02020603050405020304" pitchFamily="18" charset="0"/>
                <a:cs typeface="Times New Roman" panose="02020603050405020304" pitchFamily="18" charset="0"/>
              </a:rPr>
              <a:t>It rejects the theory of Karma.</a:t>
            </a:r>
          </a:p>
          <a:p>
            <a:pPr algn="just">
              <a:lnSpc>
                <a:spcPct val="150000"/>
              </a:lnSpc>
              <a:buFont typeface="Wingdings" panose="05000000000000000000" pitchFamily="2" charset="2"/>
              <a:buChar char="Ø"/>
            </a:pPr>
            <a:r>
              <a:rPr lang="en-US" sz="2200" b="1" dirty="0" smtClean="0">
                <a:latin typeface="Times New Roman" panose="02020603050405020304" pitchFamily="18" charset="0"/>
                <a:cs typeface="Times New Roman" panose="02020603050405020304" pitchFamily="18" charset="0"/>
              </a:rPr>
              <a:t>MATERIALISM/CHARVAKAS </a:t>
            </a:r>
            <a:r>
              <a:rPr lang="hi-IN" sz="2400" dirty="0" smtClean="0"/>
              <a:t>चार्वाक</a:t>
            </a:r>
            <a:r>
              <a:rPr lang="en-US" sz="2200" b="1" dirty="0" smtClean="0">
                <a:latin typeface="Times New Roman" panose="02020603050405020304" pitchFamily="18" charset="0"/>
                <a:cs typeface="Times New Roman" panose="02020603050405020304" pitchFamily="18" charset="0"/>
              </a:rPr>
              <a:t>/LOKAYATAS </a:t>
            </a:r>
            <a:r>
              <a:rPr lang="en-US" sz="2200" b="1" dirty="0">
                <a:latin typeface="Times New Roman" panose="02020603050405020304" pitchFamily="18" charset="0"/>
                <a:cs typeface="Times New Roman" panose="02020603050405020304" pitchFamily="18" charset="0"/>
              </a:rPr>
              <a:t>:-</a:t>
            </a:r>
          </a:p>
          <a:p>
            <a:pPr algn="just">
              <a:lnSpc>
                <a:spcPct val="150000"/>
              </a:lnSpc>
            </a:pPr>
            <a:r>
              <a:rPr lang="en-US" sz="2200" dirty="0">
                <a:latin typeface="Times New Roman" panose="02020603050405020304" pitchFamily="18" charset="0"/>
                <a:cs typeface="Times New Roman" panose="02020603050405020304" pitchFamily="18" charset="0"/>
              </a:rPr>
              <a:t>It was also known as </a:t>
            </a:r>
            <a:r>
              <a:rPr lang="en-US" sz="2200" b="1" i="1" dirty="0">
                <a:latin typeface="Times New Roman" panose="02020603050405020304" pitchFamily="18" charset="0"/>
                <a:cs typeface="Times New Roman" panose="02020603050405020304" pitchFamily="18" charset="0"/>
              </a:rPr>
              <a:t>Barhaspatya</a:t>
            </a:r>
            <a:r>
              <a:rPr lang="en-US" sz="2200" dirty="0">
                <a:latin typeface="Times New Roman" panose="02020603050405020304" pitchFamily="18" charset="0"/>
                <a:cs typeface="Times New Roman" panose="02020603050405020304" pitchFamily="18" charset="0"/>
              </a:rPr>
              <a:t>. Its followers were known as Charvakas or Lokayatas.</a:t>
            </a:r>
          </a:p>
          <a:p>
            <a:pPr algn="just">
              <a:lnSpc>
                <a:spcPct val="150000"/>
              </a:lnSpc>
            </a:pPr>
            <a:r>
              <a:rPr lang="en-US" sz="2200" b="1" i="1" dirty="0">
                <a:latin typeface="Times New Roman" panose="02020603050405020304" pitchFamily="18" charset="0"/>
                <a:cs typeface="Times New Roman" panose="02020603050405020304" pitchFamily="18" charset="0"/>
              </a:rPr>
              <a:t>Barhaspatya sutras </a:t>
            </a:r>
            <a:r>
              <a:rPr lang="en-US" sz="2200" dirty="0">
                <a:latin typeface="Times New Roman" panose="02020603050405020304" pitchFamily="18" charset="0"/>
                <a:cs typeface="Times New Roman" panose="02020603050405020304" pitchFamily="18" charset="0"/>
              </a:rPr>
              <a:t>is the primary literature of Charvakas.</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b="1"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62280" y="6356350"/>
            <a:ext cx="2133600" cy="365125"/>
          </a:xfrm>
        </p:spPr>
        <p:txBody>
          <a:bodyPr/>
          <a:lstStyle/>
          <a:p>
            <a:fld id="{5B090303-D31A-4DD5-AA6F-0F32D515F114}" type="datetime1">
              <a:rPr lang="en-US" smtClean="0"/>
              <a:pPr/>
              <a:t>4/6/2023</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smtClean="0"/>
              <a:t>Mr. Arun Bhati            ESSENCE OF INDIAN TRADITIONAL  (ANC-602)              SEM - 6</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72</a:t>
            </a:fld>
            <a:endParaRPr lang="en-US" dirty="0"/>
          </a:p>
        </p:txBody>
      </p:sp>
      <p:sp>
        <p:nvSpPr>
          <p:cNvPr id="7" name="Title 1"/>
          <p:cNvSpPr txBox="1">
            <a:spLocks/>
          </p:cNvSpPr>
          <p:nvPr/>
        </p:nvSpPr>
        <p:spPr>
          <a:xfrm>
            <a:off x="13970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Other Heterodox Sects</a:t>
            </a:r>
          </a:p>
        </p:txBody>
      </p:sp>
      <p:pic>
        <p:nvPicPr>
          <p:cNvPr id="9" name="Picture 8">
            <a:extLst>
              <a:ext uri="{FF2B5EF4-FFF2-40B4-BE49-F238E27FC236}">
                <a16:creationId xmlns="" xmlns:a16="http://schemas.microsoft.com/office/drawing/2014/main" id="{66C8E606-11F0-4D97-9990-05358B7A0BA7}"/>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471" y="73817"/>
            <a:ext cx="1347673" cy="916783"/>
          </a:xfrm>
          <a:prstGeom prst="rect">
            <a:avLst/>
          </a:prstGeom>
        </p:spPr>
      </p:pic>
    </p:spTree>
    <p:extLst>
      <p:ext uri="{BB962C8B-B14F-4D97-AF65-F5344CB8AC3E}">
        <p14:creationId xmlns="" xmlns:p14="http://schemas.microsoft.com/office/powerpoint/2010/main" val="348074694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90600"/>
            <a:ext cx="8686800" cy="5365748"/>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‘Live well as long as you live. Live well even by borrowing because once cremated there is no return’ – This was the fundamental belief of this sect.</a:t>
            </a:r>
          </a:p>
          <a:p>
            <a:pPr algn="just">
              <a:lnSpc>
                <a:spcPct val="150000"/>
              </a:lnSpc>
            </a:pPr>
            <a:r>
              <a:rPr lang="en-US" sz="2200" dirty="0">
                <a:latin typeface="Times New Roman" panose="02020603050405020304" pitchFamily="18" charset="0"/>
                <a:cs typeface="Times New Roman" panose="02020603050405020304" pitchFamily="18" charset="0"/>
              </a:rPr>
              <a:t>The monks of this sect were also known as </a:t>
            </a:r>
            <a:r>
              <a:rPr lang="en-US" sz="2200" dirty="0" err="1">
                <a:latin typeface="Times New Roman" panose="02020603050405020304" pitchFamily="18" charset="0"/>
                <a:cs typeface="Times New Roman" panose="02020603050405020304" pitchFamily="18" charset="0"/>
              </a:rPr>
              <a:t>Nastika</a:t>
            </a:r>
            <a:r>
              <a:rPr lang="en-US" sz="2200" dirty="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Shiromani</a:t>
            </a:r>
            <a:r>
              <a:rPr lang="en-US" sz="2200" dirty="0" smtClean="0">
                <a:latin typeface="Times New Roman" panose="02020603050405020304" pitchFamily="18" charset="0"/>
                <a:cs typeface="Times New Roman" panose="02020603050405020304" pitchFamily="18" charset="0"/>
              </a:rPr>
              <a:t> (</a:t>
            </a:r>
            <a:r>
              <a:rPr lang="hi-IN" sz="2000" dirty="0" smtClean="0"/>
              <a:t>नास्तिक शिरोमणि</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2200" b="1" dirty="0" smtClean="0">
                <a:latin typeface="Times New Roman" panose="02020603050405020304" pitchFamily="18" charset="0"/>
                <a:cs typeface="Times New Roman" panose="02020603050405020304" pitchFamily="18" charset="0"/>
              </a:rPr>
              <a:t>AKRIYAVADA (</a:t>
            </a:r>
            <a:r>
              <a:rPr lang="hi-IN" sz="2400" dirty="0" smtClean="0"/>
              <a:t>अक्रियावाद</a:t>
            </a:r>
            <a:r>
              <a:rPr lang="en-US" sz="2400" dirty="0" smtClean="0"/>
              <a:t>)</a:t>
            </a:r>
            <a:r>
              <a:rPr lang="en-US" sz="2200" b="1" dirty="0" smtClean="0">
                <a:latin typeface="Times New Roman" panose="02020603050405020304" pitchFamily="18" charset="0"/>
                <a:cs typeface="Times New Roman" panose="02020603050405020304" pitchFamily="18" charset="0"/>
              </a:rPr>
              <a:t>/ANTINOMIANISM -</a:t>
            </a:r>
            <a:r>
              <a:rPr lang="hi-IN" sz="2400" dirty="0" smtClean="0"/>
              <a:t>एंटीनोमिनिज्म</a:t>
            </a:r>
            <a:r>
              <a:rPr lang="en-US" sz="2200" b="1" dirty="0" smtClean="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a:t>
            </a:r>
          </a:p>
          <a:p>
            <a:pPr algn="just">
              <a:lnSpc>
                <a:spcPct val="150000"/>
              </a:lnSpc>
            </a:pPr>
            <a:r>
              <a:rPr lang="en-US" sz="2200" dirty="0">
                <a:latin typeface="Times New Roman" panose="02020603050405020304" pitchFamily="18" charset="0"/>
                <a:cs typeface="Times New Roman" panose="02020603050405020304" pitchFamily="18" charset="0"/>
              </a:rPr>
              <a:t>Purana Kasyapa was its founder. </a:t>
            </a:r>
          </a:p>
          <a:p>
            <a:pPr algn="just">
              <a:lnSpc>
                <a:spcPct val="150000"/>
              </a:lnSpc>
            </a:pPr>
            <a:r>
              <a:rPr lang="en-US" sz="2200" dirty="0">
                <a:latin typeface="Times New Roman" panose="02020603050405020304" pitchFamily="18" charset="0"/>
                <a:cs typeface="Times New Roman" panose="02020603050405020304" pitchFamily="18" charset="0"/>
              </a:rPr>
              <a:t>It believed that soul was different from body. The soul remains unaffected by anything that happens to the body. It believed in the doctrine of non-action.</a:t>
            </a:r>
          </a:p>
          <a:p>
            <a:pPr algn="just">
              <a:lnSpc>
                <a:spcPct val="150000"/>
              </a:lnSpc>
            </a:pPr>
            <a:r>
              <a:rPr lang="en-US" sz="2200" dirty="0">
                <a:latin typeface="Times New Roman" panose="02020603050405020304" pitchFamily="18" charset="0"/>
                <a:cs typeface="Times New Roman" panose="02020603050405020304" pitchFamily="18" charset="0"/>
              </a:rPr>
              <a:t>It emphasized that action do not result in either merit or demerit.</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b="1"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62280" y="6356350"/>
            <a:ext cx="2133600" cy="365125"/>
          </a:xfrm>
        </p:spPr>
        <p:txBody>
          <a:bodyPr/>
          <a:lstStyle/>
          <a:p>
            <a:fld id="{73F97277-EB0E-4F16-A0CD-16B470B731FB}" type="datetime1">
              <a:rPr lang="en-US" smtClean="0"/>
              <a:pPr/>
              <a:t>4/6/2023</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smtClean="0"/>
              <a:t>Mr. Arun Bhati            ESSENCE OF INDIAN TRADITIONAL  (ANC-602)              SEM - 6</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73</a:t>
            </a:fld>
            <a:endParaRPr lang="en-US" dirty="0"/>
          </a:p>
        </p:txBody>
      </p:sp>
      <p:sp>
        <p:nvSpPr>
          <p:cNvPr id="7" name="Title 1"/>
          <p:cNvSpPr txBox="1">
            <a:spLocks/>
          </p:cNvSpPr>
          <p:nvPr/>
        </p:nvSpPr>
        <p:spPr>
          <a:xfrm>
            <a:off x="13970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Other Heterodox Sects</a:t>
            </a:r>
          </a:p>
        </p:txBody>
      </p:sp>
      <p:pic>
        <p:nvPicPr>
          <p:cNvPr id="9" name="Picture 8">
            <a:extLst>
              <a:ext uri="{FF2B5EF4-FFF2-40B4-BE49-F238E27FC236}">
                <a16:creationId xmlns="" xmlns:a16="http://schemas.microsoft.com/office/drawing/2014/main" id="{66C8E606-11F0-4D97-9990-05358B7A0BA7}"/>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471" y="73817"/>
            <a:ext cx="1347673" cy="916783"/>
          </a:xfrm>
          <a:prstGeom prst="rect">
            <a:avLst/>
          </a:prstGeom>
        </p:spPr>
      </p:pic>
    </p:spTree>
    <p:extLst>
      <p:ext uri="{BB962C8B-B14F-4D97-AF65-F5344CB8AC3E}">
        <p14:creationId xmlns="" xmlns:p14="http://schemas.microsoft.com/office/powerpoint/2010/main" val="212631979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14400"/>
            <a:ext cx="8763000" cy="5441948"/>
          </a:xfrm>
        </p:spPr>
        <p:txBody>
          <a:bodyPr>
            <a:noAutofit/>
          </a:bodyPr>
          <a:lstStyle/>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AKRITTAVADA/ASASVATAVADA :-</a:t>
            </a:r>
          </a:p>
          <a:p>
            <a:pPr algn="just">
              <a:lnSpc>
                <a:spcPct val="150000"/>
              </a:lnSpc>
            </a:pPr>
            <a:r>
              <a:rPr lang="en-US" sz="2200" b="1" i="1" dirty="0">
                <a:latin typeface="Times New Roman" panose="02020603050405020304" pitchFamily="18" charset="0"/>
                <a:cs typeface="Times New Roman" panose="02020603050405020304" pitchFamily="18" charset="0"/>
              </a:rPr>
              <a:t>Pakuda Katyayana </a:t>
            </a:r>
            <a:r>
              <a:rPr lang="en-US" sz="2200" dirty="0">
                <a:latin typeface="Times New Roman" panose="02020603050405020304" pitchFamily="18" charset="0"/>
                <a:cs typeface="Times New Roman" panose="02020603050405020304" pitchFamily="18" charset="0"/>
              </a:rPr>
              <a:t>was the founder of this sect.</a:t>
            </a:r>
          </a:p>
          <a:p>
            <a:pPr algn="just">
              <a:lnSpc>
                <a:spcPct val="150000"/>
              </a:lnSpc>
            </a:pPr>
            <a:r>
              <a:rPr lang="en-US" sz="2200" dirty="0">
                <a:latin typeface="Times New Roman" panose="02020603050405020304" pitchFamily="18" charset="0"/>
                <a:cs typeface="Times New Roman" panose="02020603050405020304" pitchFamily="18" charset="0"/>
              </a:rPr>
              <a:t>According to its philosophy,7 elements(Nikayas) constitute this universe. </a:t>
            </a:r>
          </a:p>
          <a:p>
            <a:pPr algn="just">
              <a:lnSpc>
                <a:spcPct val="150000"/>
              </a:lnSpc>
            </a:pPr>
            <a:r>
              <a:rPr lang="en-US" sz="2200" dirty="0">
                <a:latin typeface="Times New Roman" panose="02020603050405020304" pitchFamily="18" charset="0"/>
                <a:cs typeface="Times New Roman" panose="02020603050405020304" pitchFamily="18" charset="0"/>
              </a:rPr>
              <a:t>These are </a:t>
            </a:r>
            <a:r>
              <a:rPr lang="en-US" sz="2200" b="1" dirty="0">
                <a:latin typeface="Times New Roman" panose="02020603050405020304" pitchFamily="18" charset="0"/>
                <a:cs typeface="Times New Roman" panose="02020603050405020304" pitchFamily="18" charset="0"/>
              </a:rPr>
              <a:t>Light</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Sorrow</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Happiness</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Earth</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Water</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Air</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Life.</a:t>
            </a:r>
          </a:p>
          <a:p>
            <a:pPr algn="just">
              <a:lnSpc>
                <a:spcPct val="150000"/>
              </a:lnSpc>
            </a:pPr>
            <a:r>
              <a:rPr lang="en-US" sz="2200" dirty="0">
                <a:latin typeface="Times New Roman" panose="02020603050405020304" pitchFamily="18" charset="0"/>
                <a:cs typeface="Times New Roman" panose="02020603050405020304" pitchFamily="18" charset="0"/>
              </a:rPr>
              <a:t>These elements are fundamental and they could neither be created nor destroyed.</a:t>
            </a:r>
          </a:p>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ANICHCHITVADA</a:t>
            </a:r>
            <a:r>
              <a:rPr lang="en-US" sz="2200" dirty="0">
                <a:latin typeface="Times New Roman" panose="02020603050405020304" pitchFamily="18" charset="0"/>
                <a:cs typeface="Times New Roman" panose="02020603050405020304" pitchFamily="18" charset="0"/>
              </a:rPr>
              <a:t> :-</a:t>
            </a:r>
          </a:p>
          <a:p>
            <a:pPr algn="just">
              <a:lnSpc>
                <a:spcPct val="150000"/>
              </a:lnSpc>
            </a:pPr>
            <a:r>
              <a:rPr lang="en-US" sz="2200" b="1" i="1" dirty="0">
                <a:latin typeface="Times New Roman" panose="02020603050405020304" pitchFamily="18" charset="0"/>
                <a:cs typeface="Times New Roman" panose="02020603050405020304" pitchFamily="18" charset="0"/>
              </a:rPr>
              <a:t>Sanjay vetiputta </a:t>
            </a:r>
            <a:r>
              <a:rPr lang="en-US" sz="2200" dirty="0">
                <a:latin typeface="Times New Roman" panose="02020603050405020304" pitchFamily="18" charset="0"/>
                <a:cs typeface="Times New Roman" panose="02020603050405020304" pitchFamily="18" charset="0"/>
              </a:rPr>
              <a:t>was the founder of this sects. The theory of uncertainty was put forward by it. The ‘ doctrine of non-denial and non –approval of existence of anything’ is associated with it.</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b="1"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62280" y="6356350"/>
            <a:ext cx="2133600" cy="365125"/>
          </a:xfrm>
        </p:spPr>
        <p:txBody>
          <a:bodyPr/>
          <a:lstStyle/>
          <a:p>
            <a:fld id="{DE6E2FF8-6C54-4988-9148-07786F043B8A}" type="datetime1">
              <a:rPr lang="en-US" smtClean="0"/>
              <a:pPr/>
              <a:t>4/6/2023</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smtClean="0"/>
              <a:t>Mr. Arun Bhati            ESSENCE OF INDIAN TRADITIONAL  (ANC-602)              SEM - 6</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74</a:t>
            </a:fld>
            <a:endParaRPr lang="en-US" dirty="0"/>
          </a:p>
        </p:txBody>
      </p:sp>
      <p:sp>
        <p:nvSpPr>
          <p:cNvPr id="7" name="Title 1"/>
          <p:cNvSpPr txBox="1">
            <a:spLocks/>
          </p:cNvSpPr>
          <p:nvPr/>
        </p:nvSpPr>
        <p:spPr>
          <a:xfrm>
            <a:off x="13970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Other Heterodox Sects</a:t>
            </a:r>
          </a:p>
        </p:txBody>
      </p:sp>
      <p:pic>
        <p:nvPicPr>
          <p:cNvPr id="9" name="Picture 8">
            <a:extLst>
              <a:ext uri="{FF2B5EF4-FFF2-40B4-BE49-F238E27FC236}">
                <a16:creationId xmlns="" xmlns:a16="http://schemas.microsoft.com/office/drawing/2014/main" id="{66C8E606-11F0-4D97-9990-05358B7A0BA7}"/>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471" y="73817"/>
            <a:ext cx="1347673" cy="916783"/>
          </a:xfrm>
          <a:prstGeom prst="rect">
            <a:avLst/>
          </a:prstGeom>
        </p:spPr>
      </p:pic>
    </p:spTree>
    <p:extLst>
      <p:ext uri="{BB962C8B-B14F-4D97-AF65-F5344CB8AC3E}">
        <p14:creationId xmlns="" xmlns:p14="http://schemas.microsoft.com/office/powerpoint/2010/main" val="5750131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763000" cy="5289548"/>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The Bhakti movement originated in the Southern parts of India, especially Tamil Nadu between 6th and 10th century AD; it slowly percolated to the Northern belt by the end of 15th century.</a:t>
            </a:r>
          </a:p>
          <a:p>
            <a:pPr algn="just">
              <a:lnSpc>
                <a:spcPct val="150000"/>
              </a:lnSpc>
            </a:pPr>
            <a:r>
              <a:rPr lang="en-US" sz="2200" dirty="0">
                <a:latin typeface="Times New Roman" panose="02020603050405020304" pitchFamily="18" charset="0"/>
                <a:cs typeface="Times New Roman" panose="02020603050405020304" pitchFamily="18" charset="0"/>
              </a:rPr>
              <a:t>Bhakti means a way of connecting to god.</a:t>
            </a:r>
          </a:p>
          <a:p>
            <a:pPr algn="just">
              <a:lnSpc>
                <a:spcPct val="150000"/>
              </a:lnSpc>
            </a:pPr>
            <a:r>
              <a:rPr lang="en-US" sz="2200" dirty="0">
                <a:latin typeface="Times New Roman" panose="02020603050405020304" pitchFamily="18" charset="0"/>
                <a:cs typeface="Times New Roman" panose="02020603050405020304" pitchFamily="18" charset="0"/>
              </a:rPr>
              <a:t>Bhakti saints like Kabir, Guru Nanak and Ravidas targeted socio-religious evils prevailing in India during that time.</a:t>
            </a:r>
          </a:p>
          <a:p>
            <a:pPr algn="just">
              <a:lnSpc>
                <a:spcPct val="150000"/>
              </a:lnSpc>
            </a:pPr>
            <a:r>
              <a:rPr lang="en-US" sz="2200" dirty="0">
                <a:latin typeface="Times New Roman" panose="02020603050405020304" pitchFamily="18" charset="0"/>
                <a:cs typeface="Times New Roman" panose="02020603050405020304" pitchFamily="18" charset="0"/>
              </a:rPr>
              <a:t>The Bhakti movement was simple, liberal and progressive in nature.</a:t>
            </a:r>
          </a:p>
          <a:p>
            <a:pPr algn="just">
              <a:lnSpc>
                <a:spcPct val="150000"/>
              </a:lnSpc>
            </a:pPr>
            <a:r>
              <a:rPr lang="en-US" sz="2200" dirty="0">
                <a:latin typeface="Times New Roman" panose="02020603050405020304" pitchFamily="18" charset="0"/>
                <a:cs typeface="Times New Roman" panose="02020603050405020304" pitchFamily="18" charset="0"/>
              </a:rPr>
              <a:t>The idea of peaceful co-existence was propagated by Bhakti saints. They believe in oneness of god. They adopted positive elements from both Hinduism and Islam.</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b="1"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62280" y="6356350"/>
            <a:ext cx="2133600" cy="365125"/>
          </a:xfrm>
        </p:spPr>
        <p:txBody>
          <a:bodyPr/>
          <a:lstStyle/>
          <a:p>
            <a:fld id="{D327D387-472F-4626-8D34-331D9D035C7C}" type="datetime1">
              <a:rPr lang="en-US" smtClean="0"/>
              <a:pPr/>
              <a:t>4/6/2023</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smtClean="0"/>
              <a:t>Mr. Arun Bhati            ESSENCE OF INDIAN TRADITIONAL  (ANC-602)              SEM - 6</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75</a:t>
            </a:fld>
            <a:endParaRPr lang="en-US" dirty="0"/>
          </a:p>
        </p:txBody>
      </p:sp>
      <p:sp>
        <p:nvSpPr>
          <p:cNvPr id="7" name="Title 1"/>
          <p:cNvSpPr txBox="1">
            <a:spLocks/>
          </p:cNvSpPr>
          <p:nvPr/>
        </p:nvSpPr>
        <p:spPr>
          <a:xfrm>
            <a:off x="13970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Bhakti Movement (CO1&amp; CO3)</a:t>
            </a:r>
          </a:p>
        </p:txBody>
      </p:sp>
      <p:pic>
        <p:nvPicPr>
          <p:cNvPr id="9" name="Picture 8">
            <a:extLst>
              <a:ext uri="{FF2B5EF4-FFF2-40B4-BE49-F238E27FC236}">
                <a16:creationId xmlns="" xmlns:a16="http://schemas.microsoft.com/office/drawing/2014/main" id="{66C8E606-11F0-4D97-9990-05358B7A0BA7}"/>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471" y="73817"/>
            <a:ext cx="1347673" cy="916783"/>
          </a:xfrm>
          <a:prstGeom prst="rect">
            <a:avLst/>
          </a:prstGeom>
        </p:spPr>
      </p:pic>
    </p:spTree>
    <p:extLst>
      <p:ext uri="{BB962C8B-B14F-4D97-AF65-F5344CB8AC3E}">
        <p14:creationId xmlns="" xmlns:p14="http://schemas.microsoft.com/office/powerpoint/2010/main" val="307752222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763000" cy="5289548"/>
          </a:xfrm>
        </p:spPr>
        <p:txBody>
          <a:bodyPr>
            <a:noAutofit/>
          </a:bodyPr>
          <a:lstStyle/>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Main Features of the Bhakti Movement</a:t>
            </a:r>
          </a:p>
          <a:p>
            <a:pPr algn="just">
              <a:lnSpc>
                <a:spcPct val="150000"/>
              </a:lnSpc>
            </a:pPr>
            <a:r>
              <a:rPr lang="en-US" sz="2200" dirty="0">
                <a:latin typeface="Times New Roman" panose="02020603050405020304" pitchFamily="18" charset="0"/>
                <a:cs typeface="Times New Roman" panose="02020603050405020304" pitchFamily="18" charset="0"/>
              </a:rPr>
              <a:t>Intense love and devotion as the means of salvation.</a:t>
            </a:r>
          </a:p>
          <a:p>
            <a:pPr algn="just">
              <a:lnSpc>
                <a:spcPct val="150000"/>
              </a:lnSpc>
            </a:pPr>
            <a:r>
              <a:rPr lang="en-US" sz="2200" dirty="0">
                <a:latin typeface="Times New Roman" panose="02020603050405020304" pitchFamily="18" charset="0"/>
                <a:cs typeface="Times New Roman" panose="02020603050405020304" pitchFamily="18" charset="0"/>
              </a:rPr>
              <a:t>Unity of God (Universalism) and repeating the one true name again and </a:t>
            </a:r>
            <a:r>
              <a:rPr lang="en-US" sz="2200" dirty="0" smtClean="0">
                <a:latin typeface="Times New Roman" panose="02020603050405020304" pitchFamily="18" charset="0"/>
                <a:cs typeface="Times New Roman" panose="02020603050405020304" pitchFamily="18" charset="0"/>
              </a:rPr>
              <a:t>again</a:t>
            </a:r>
            <a:endParaRPr lang="en-US" sz="2200" dirty="0">
              <a:latin typeface="Times New Roman" panose="02020603050405020304" pitchFamily="18" charset="0"/>
              <a:cs typeface="Times New Roman" panose="02020603050405020304" pitchFamily="18" charset="0"/>
            </a:endParaRPr>
          </a:p>
          <a:p>
            <a:pPr algn="just">
              <a:lnSpc>
                <a:spcPct val="150000"/>
              </a:lnSpc>
            </a:pPr>
            <a:r>
              <a:rPr lang="en-US" sz="2200" dirty="0">
                <a:latin typeface="Times New Roman" panose="02020603050405020304" pitchFamily="18" charset="0"/>
                <a:cs typeface="Times New Roman" panose="02020603050405020304" pitchFamily="18" charset="0"/>
              </a:rPr>
              <a:t>Rejection of rituals and ceremonies</a:t>
            </a:r>
          </a:p>
          <a:p>
            <a:pPr algn="just">
              <a:lnSpc>
                <a:spcPct val="150000"/>
              </a:lnSpc>
            </a:pPr>
            <a:r>
              <a:rPr lang="en-US" sz="2200" dirty="0">
                <a:latin typeface="Times New Roman" panose="02020603050405020304" pitchFamily="18" charset="0"/>
                <a:cs typeface="Times New Roman" panose="02020603050405020304" pitchFamily="18" charset="0"/>
              </a:rPr>
              <a:t>No caste discrimination and keeping an open mind on religious and gender issues. They allowed both men and women to seek salvation. They even took their meals together from the common kitchen. They condemned woman infanticide and Sati practice.</a:t>
            </a:r>
          </a:p>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b="1"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62280" y="6356350"/>
            <a:ext cx="2133600" cy="365125"/>
          </a:xfrm>
        </p:spPr>
        <p:txBody>
          <a:bodyPr/>
          <a:lstStyle/>
          <a:p>
            <a:fld id="{51513C0A-652C-47A8-BE75-EE3A4702F397}" type="datetime1">
              <a:rPr lang="en-US" smtClean="0"/>
              <a:pPr/>
              <a:t>4/6/2023</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smtClean="0"/>
              <a:t>Mr. Arun Bhati            ESSENCE OF INDIAN TRADITIONAL  (ANC-602)              SEM - 6</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76</a:t>
            </a:fld>
            <a:endParaRPr lang="en-US" dirty="0"/>
          </a:p>
        </p:txBody>
      </p:sp>
      <p:sp>
        <p:nvSpPr>
          <p:cNvPr id="7" name="Title 1"/>
          <p:cNvSpPr txBox="1">
            <a:spLocks/>
          </p:cNvSpPr>
          <p:nvPr/>
        </p:nvSpPr>
        <p:spPr>
          <a:xfrm>
            <a:off x="13970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Bhakti Movement</a:t>
            </a:r>
          </a:p>
        </p:txBody>
      </p:sp>
      <p:pic>
        <p:nvPicPr>
          <p:cNvPr id="9" name="Picture 8">
            <a:extLst>
              <a:ext uri="{FF2B5EF4-FFF2-40B4-BE49-F238E27FC236}">
                <a16:creationId xmlns="" xmlns:a16="http://schemas.microsoft.com/office/drawing/2014/main" id="{66C8E606-11F0-4D97-9990-05358B7A0BA7}"/>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471" y="73817"/>
            <a:ext cx="1347673" cy="916783"/>
          </a:xfrm>
          <a:prstGeom prst="rect">
            <a:avLst/>
          </a:prstGeom>
        </p:spPr>
      </p:pic>
    </p:spTree>
    <p:extLst>
      <p:ext uri="{BB962C8B-B14F-4D97-AF65-F5344CB8AC3E}">
        <p14:creationId xmlns="" xmlns:p14="http://schemas.microsoft.com/office/powerpoint/2010/main" val="2709895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763000" cy="5289548"/>
          </a:xfrm>
        </p:spPr>
        <p:txBody>
          <a:bodyPr>
            <a:noAutofit/>
          </a:bodyPr>
          <a:lstStyle/>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Main Features of the Bhakti Movement</a:t>
            </a:r>
          </a:p>
          <a:p>
            <a:pPr algn="just">
              <a:lnSpc>
                <a:spcPct val="150000"/>
              </a:lnSpc>
            </a:pPr>
            <a:r>
              <a:rPr lang="en-US" sz="2200" dirty="0">
                <a:latin typeface="Times New Roman" panose="02020603050405020304" pitchFamily="18" charset="0"/>
                <a:cs typeface="Times New Roman" panose="02020603050405020304" pitchFamily="18" charset="0"/>
              </a:rPr>
              <a:t>Using local and regional languages to spread their messages</a:t>
            </a:r>
          </a:p>
          <a:p>
            <a:pPr algn="just">
              <a:lnSpc>
                <a:spcPct val="150000"/>
              </a:lnSpc>
            </a:pPr>
            <a:r>
              <a:rPr lang="en-US" sz="2200" dirty="0">
                <a:latin typeface="Times New Roman" panose="02020603050405020304" pitchFamily="18" charset="0"/>
                <a:cs typeface="Times New Roman" panose="02020603050405020304" pitchFamily="18" charset="0"/>
              </a:rPr>
              <a:t>They stressed on the idea of a personal God</a:t>
            </a:r>
          </a:p>
          <a:p>
            <a:pPr algn="just">
              <a:lnSpc>
                <a:spcPct val="150000"/>
              </a:lnSpc>
            </a:pPr>
            <a:r>
              <a:rPr lang="en-US" sz="2200" dirty="0">
                <a:latin typeface="Times New Roman" panose="02020603050405020304" pitchFamily="18" charset="0"/>
                <a:cs typeface="Times New Roman" panose="02020603050405020304" pitchFamily="18" charset="0"/>
              </a:rPr>
              <a:t>Need of a true Guru (teacher)to realise God</a:t>
            </a:r>
          </a:p>
          <a:p>
            <a:pPr algn="just">
              <a:lnSpc>
                <a:spcPct val="150000"/>
              </a:lnSpc>
            </a:pPr>
            <a:r>
              <a:rPr lang="en-US" sz="2200" dirty="0">
                <a:latin typeface="Times New Roman" panose="02020603050405020304" pitchFamily="18" charset="0"/>
                <a:cs typeface="Times New Roman" panose="02020603050405020304" pitchFamily="18" charset="0"/>
              </a:rPr>
              <a:t>They propagated equality and spirit of brotherhood like the Sufis</a:t>
            </a:r>
          </a:p>
          <a:p>
            <a:pPr algn="just">
              <a:lnSpc>
                <a:spcPct val="150000"/>
              </a:lnSpc>
            </a:pPr>
            <a:r>
              <a:rPr lang="en-US" sz="2200" dirty="0">
                <a:latin typeface="Times New Roman" panose="02020603050405020304" pitchFamily="18" charset="0"/>
                <a:cs typeface="Times New Roman" panose="02020603050405020304" pitchFamily="18" charset="0"/>
              </a:rPr>
              <a:t>They despised priests who they thought were middlemen and instead focused on establishing a personal connection with God</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b="1"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62280" y="6356350"/>
            <a:ext cx="2133600" cy="365125"/>
          </a:xfrm>
        </p:spPr>
        <p:txBody>
          <a:bodyPr/>
          <a:lstStyle/>
          <a:p>
            <a:fld id="{89981932-93CA-4102-8B4A-7E0FD1113C2C}" type="datetime1">
              <a:rPr lang="en-US" smtClean="0"/>
              <a:pPr/>
              <a:t>4/6/2023</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smtClean="0"/>
              <a:t>Mr. Arun Bhati            ESSENCE OF INDIAN TRADITIONAL  (ANC-602)              SEM - 6</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77</a:t>
            </a:fld>
            <a:endParaRPr lang="en-US" dirty="0"/>
          </a:p>
        </p:txBody>
      </p:sp>
      <p:sp>
        <p:nvSpPr>
          <p:cNvPr id="7" name="Title 1"/>
          <p:cNvSpPr txBox="1">
            <a:spLocks/>
          </p:cNvSpPr>
          <p:nvPr/>
        </p:nvSpPr>
        <p:spPr>
          <a:xfrm>
            <a:off x="13970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Bhakti Movement</a:t>
            </a:r>
          </a:p>
        </p:txBody>
      </p:sp>
      <p:pic>
        <p:nvPicPr>
          <p:cNvPr id="9" name="Picture 8">
            <a:extLst>
              <a:ext uri="{FF2B5EF4-FFF2-40B4-BE49-F238E27FC236}">
                <a16:creationId xmlns="" xmlns:a16="http://schemas.microsoft.com/office/drawing/2014/main" id="{66C8E606-11F0-4D97-9990-05358B7A0BA7}"/>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471" y="73817"/>
            <a:ext cx="1347673" cy="916783"/>
          </a:xfrm>
          <a:prstGeom prst="rect">
            <a:avLst/>
          </a:prstGeom>
        </p:spPr>
      </p:pic>
    </p:spTree>
    <p:extLst>
      <p:ext uri="{BB962C8B-B14F-4D97-AF65-F5344CB8AC3E}">
        <p14:creationId xmlns="" xmlns:p14="http://schemas.microsoft.com/office/powerpoint/2010/main" val="35835949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763000" cy="5289548"/>
          </a:xfrm>
        </p:spPr>
        <p:txBody>
          <a:bodyPr>
            <a:noAutofit/>
          </a:bodyPr>
          <a:lstStyle/>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The two Schools of Bhakti: Saguna School/Nirguna School</a:t>
            </a:r>
          </a:p>
          <a:p>
            <a:pPr algn="just">
              <a:lnSpc>
                <a:spcPct val="150000"/>
              </a:lnSpc>
            </a:pPr>
            <a:r>
              <a:rPr lang="en-US" sz="2200" dirty="0">
                <a:latin typeface="Times New Roman" panose="02020603050405020304" pitchFamily="18" charset="0"/>
                <a:cs typeface="Times New Roman" panose="02020603050405020304" pitchFamily="18" charset="0"/>
              </a:rPr>
              <a:t>The Bhakti saints were divided into two schools depending on the way they imagined God. </a:t>
            </a:r>
          </a:p>
          <a:p>
            <a:pPr algn="just">
              <a:lnSpc>
                <a:spcPct val="150000"/>
              </a:lnSpc>
            </a:pPr>
            <a:r>
              <a:rPr lang="en-US" sz="2200" dirty="0">
                <a:latin typeface="Times New Roman" panose="02020603050405020304" pitchFamily="18" charset="0"/>
                <a:cs typeface="Times New Roman" panose="02020603050405020304" pitchFamily="18" charset="0"/>
              </a:rPr>
              <a:t>One school of thought imagined God as formless with no attributes or quality. This school of thought is the Nirguna School. They are more focused on acquiring knowledge. </a:t>
            </a:r>
          </a:p>
          <a:p>
            <a:pPr algn="just">
              <a:lnSpc>
                <a:spcPct val="150000"/>
              </a:lnSpc>
            </a:pPr>
            <a:r>
              <a:rPr lang="en-US" sz="2200" dirty="0">
                <a:latin typeface="Times New Roman" panose="02020603050405020304" pitchFamily="18" charset="0"/>
                <a:cs typeface="Times New Roman" panose="02020603050405020304" pitchFamily="18" charset="0"/>
              </a:rPr>
              <a:t>They rejected the scriptures and condemned every form of idol worship. The prominent figures of this school of thought were Kabir, Guru Nanak and Dadu Dayal.</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b="1"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62280" y="6356350"/>
            <a:ext cx="2133600" cy="365125"/>
          </a:xfrm>
        </p:spPr>
        <p:txBody>
          <a:bodyPr/>
          <a:lstStyle/>
          <a:p>
            <a:fld id="{212300D3-5E7A-4B95-9ED6-DFA239AA9CE4}" type="datetime1">
              <a:rPr lang="en-US" smtClean="0"/>
              <a:pPr/>
              <a:t>4/6/2023</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smtClean="0"/>
              <a:t>Mr. Arun Bhati            ESSENCE OF INDIAN TRADITIONAL  (ANC-602)              SEM - 6</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78</a:t>
            </a:fld>
            <a:endParaRPr lang="en-US" dirty="0"/>
          </a:p>
        </p:txBody>
      </p:sp>
      <p:sp>
        <p:nvSpPr>
          <p:cNvPr id="7" name="Title 1"/>
          <p:cNvSpPr txBox="1">
            <a:spLocks/>
          </p:cNvSpPr>
          <p:nvPr/>
        </p:nvSpPr>
        <p:spPr>
          <a:xfrm>
            <a:off x="13970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Bhakti Movement</a:t>
            </a:r>
          </a:p>
        </p:txBody>
      </p:sp>
      <p:pic>
        <p:nvPicPr>
          <p:cNvPr id="9" name="Picture 8">
            <a:extLst>
              <a:ext uri="{FF2B5EF4-FFF2-40B4-BE49-F238E27FC236}">
                <a16:creationId xmlns="" xmlns:a16="http://schemas.microsoft.com/office/drawing/2014/main" id="{66C8E606-11F0-4D97-9990-05358B7A0BA7}"/>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471" y="73817"/>
            <a:ext cx="1347673" cy="916783"/>
          </a:xfrm>
          <a:prstGeom prst="rect">
            <a:avLst/>
          </a:prstGeom>
        </p:spPr>
      </p:pic>
    </p:spTree>
    <p:extLst>
      <p:ext uri="{BB962C8B-B14F-4D97-AF65-F5344CB8AC3E}">
        <p14:creationId xmlns="" xmlns:p14="http://schemas.microsoft.com/office/powerpoint/2010/main" val="329964892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763000" cy="5289548"/>
          </a:xfrm>
        </p:spPr>
        <p:txBody>
          <a:bodyPr>
            <a:noAutofit/>
          </a:bodyPr>
          <a:lstStyle/>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The two Schools of Bhakti: Saguna School/Nirguna School</a:t>
            </a:r>
          </a:p>
          <a:p>
            <a:pPr algn="just">
              <a:lnSpc>
                <a:spcPct val="150000"/>
              </a:lnSpc>
            </a:pPr>
            <a:r>
              <a:rPr lang="en-US" sz="2200" dirty="0">
                <a:latin typeface="Times New Roman" panose="02020603050405020304" pitchFamily="18" charset="0"/>
                <a:cs typeface="Times New Roman" panose="02020603050405020304" pitchFamily="18" charset="0"/>
              </a:rPr>
              <a:t>On the other hand, the Saguna School thought of God as having a definite form, quality and positive attributes and the god manifests himself in incarnations such as Rama and Krishna. </a:t>
            </a:r>
          </a:p>
          <a:p>
            <a:pPr algn="just">
              <a:lnSpc>
                <a:spcPct val="150000"/>
              </a:lnSpc>
            </a:pPr>
            <a:r>
              <a:rPr lang="en-US" sz="2200" dirty="0">
                <a:latin typeface="Times New Roman" panose="02020603050405020304" pitchFamily="18" charset="0"/>
                <a:cs typeface="Times New Roman" panose="02020603050405020304" pitchFamily="18" charset="0"/>
              </a:rPr>
              <a:t>His spirit is to be found in the idols and images worshipped at home and in temples. The Saguna School emphasises on love and devotion.</a:t>
            </a:r>
          </a:p>
          <a:p>
            <a:pPr algn="just">
              <a:lnSpc>
                <a:spcPct val="150000"/>
              </a:lnSpc>
            </a:pPr>
            <a:r>
              <a:rPr lang="en-US" sz="2200" dirty="0">
                <a:latin typeface="Times New Roman" panose="02020603050405020304" pitchFamily="18" charset="0"/>
                <a:cs typeface="Times New Roman" panose="02020603050405020304" pitchFamily="18" charset="0"/>
              </a:rPr>
              <a:t>They accept the spiritual authority of the Vedas and the need of a human Guru as mediator between God and his devotee. </a:t>
            </a:r>
          </a:p>
          <a:p>
            <a:pPr algn="just">
              <a:lnSpc>
                <a:spcPct val="150000"/>
              </a:lnSpc>
            </a:pPr>
            <a:r>
              <a:rPr lang="en-US" sz="2200" dirty="0">
                <a:latin typeface="Times New Roman" panose="02020603050405020304" pitchFamily="18" charset="0"/>
                <a:cs typeface="Times New Roman" panose="02020603050405020304" pitchFamily="18" charset="0"/>
              </a:rPr>
              <a:t>Ramanuja, Ramananda and Chaitanya Mahaprabhu belonged to this school of thought.</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b="1"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62280" y="6356350"/>
            <a:ext cx="2133600" cy="365125"/>
          </a:xfrm>
        </p:spPr>
        <p:txBody>
          <a:bodyPr/>
          <a:lstStyle/>
          <a:p>
            <a:fld id="{80AC827F-6A9F-4122-A285-286464E1D615}" type="datetime1">
              <a:rPr lang="en-US" smtClean="0"/>
              <a:pPr/>
              <a:t>4/6/2023</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smtClean="0"/>
              <a:t>Mr. Arun Bhati            ESSENCE OF INDIAN TRADITIONAL  (ANC-602)              SEM - 6</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79</a:t>
            </a:fld>
            <a:endParaRPr lang="en-US" dirty="0"/>
          </a:p>
        </p:txBody>
      </p:sp>
      <p:sp>
        <p:nvSpPr>
          <p:cNvPr id="7" name="Title 1"/>
          <p:cNvSpPr txBox="1">
            <a:spLocks/>
          </p:cNvSpPr>
          <p:nvPr/>
        </p:nvSpPr>
        <p:spPr>
          <a:xfrm>
            <a:off x="13970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Bhakti Movement</a:t>
            </a:r>
          </a:p>
        </p:txBody>
      </p:sp>
      <p:pic>
        <p:nvPicPr>
          <p:cNvPr id="9" name="Picture 8">
            <a:extLst>
              <a:ext uri="{FF2B5EF4-FFF2-40B4-BE49-F238E27FC236}">
                <a16:creationId xmlns="" xmlns:a16="http://schemas.microsoft.com/office/drawing/2014/main" id="{66C8E606-11F0-4D97-9990-05358B7A0BA7}"/>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471" y="73817"/>
            <a:ext cx="1347673" cy="916783"/>
          </a:xfrm>
          <a:prstGeom prst="rect">
            <a:avLst/>
          </a:prstGeom>
        </p:spPr>
      </p:pic>
    </p:spTree>
    <p:extLst>
      <p:ext uri="{BB962C8B-B14F-4D97-AF65-F5344CB8AC3E}">
        <p14:creationId xmlns="" xmlns:p14="http://schemas.microsoft.com/office/powerpoint/2010/main" val="4417073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839741"/>
            <a:ext cx="8686800" cy="5385245"/>
          </a:xfrm>
        </p:spPr>
        <p:txBody>
          <a:bodyPr>
            <a:noAutofit/>
          </a:bodyPr>
          <a:lstStyle/>
          <a:p>
            <a:pPr marL="0" indent="0" algn="just">
              <a:lnSpc>
                <a:spcPct val="150000"/>
              </a:lnSpc>
              <a:buNone/>
            </a:pPr>
            <a:r>
              <a:rPr lang="en-US" sz="2200" b="1" dirty="0">
                <a:latin typeface="Times New Roman" panose="02020603050405020304" pitchFamily="18" charset="0"/>
                <a:cs typeface="Times New Roman" panose="02020603050405020304" pitchFamily="18" charset="0"/>
              </a:rPr>
              <a:t>Course Objectives:</a:t>
            </a:r>
          </a:p>
          <a:p>
            <a:pPr marL="0" indent="0" algn="just">
              <a:lnSpc>
                <a:spcPct val="150000"/>
              </a:lnSpc>
              <a:buNone/>
            </a:pPr>
            <a:r>
              <a:rPr lang="en-US" sz="2200" b="1" dirty="0">
                <a:latin typeface="Times New Roman" panose="02020603050405020304" pitchFamily="18" charset="0"/>
                <a:cs typeface="Times New Roman" panose="02020603050405020304" pitchFamily="18" charset="0"/>
              </a:rPr>
              <a:t>The student will try to learn about:</a:t>
            </a:r>
          </a:p>
          <a:p>
            <a:pPr algn="just">
              <a:lnSpc>
                <a:spcPct val="150000"/>
              </a:lnSpc>
            </a:pPr>
            <a:r>
              <a:rPr lang="en-US" sz="2200" dirty="0">
                <a:latin typeface="Times New Roman" panose="02020603050405020304" pitchFamily="18" charset="0"/>
                <a:cs typeface="Times New Roman" panose="02020603050405020304" pitchFamily="18" charset="0"/>
              </a:rPr>
              <a:t>To imparting the basic principles of thought process, reasoning and inference to identify the roots and details of some of the contemporary issues faced by our nation and try to locate possible solutions to these challenges by digging deep into our past.</a:t>
            </a:r>
          </a:p>
          <a:p>
            <a:pPr algn="just">
              <a:lnSpc>
                <a:spcPct val="150000"/>
              </a:lnSpc>
            </a:pPr>
            <a:r>
              <a:rPr lang="en-US" sz="2200" dirty="0">
                <a:latin typeface="Times New Roman" panose="02020603050405020304" pitchFamily="18" charset="0"/>
                <a:cs typeface="Times New Roman" panose="02020603050405020304" pitchFamily="18" charset="0"/>
              </a:rPr>
              <a:t>To enable the students to understand the importance of our surroundings and encourage the students to contribute towards sustainable development.</a:t>
            </a:r>
          </a:p>
          <a:p>
            <a:pPr marL="0" indent="0" algn="just">
              <a:buNone/>
            </a:pPr>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57200" y="6324600"/>
            <a:ext cx="1295400" cy="420290"/>
          </a:xfrm>
        </p:spPr>
        <p:txBody>
          <a:bodyPr/>
          <a:lstStyle/>
          <a:p>
            <a:fld id="{EF9A3EF9-8C0F-4BEA-9C86-157799999B4A}" type="datetime1">
              <a:rPr lang="en-US" smtClean="0"/>
              <a:pPr/>
              <a:t>4/6/2023</a:t>
            </a:fld>
            <a:endParaRPr lang="en-US" dirty="0"/>
          </a:p>
        </p:txBody>
      </p:sp>
      <p:sp>
        <p:nvSpPr>
          <p:cNvPr id="5" name="Footer Placeholder 4"/>
          <p:cNvSpPr>
            <a:spLocks noGrp="1"/>
          </p:cNvSpPr>
          <p:nvPr>
            <p:ph type="ftr" sz="quarter" idx="11"/>
          </p:nvPr>
        </p:nvSpPr>
        <p:spPr>
          <a:xfrm>
            <a:off x="1752600" y="6248401"/>
            <a:ext cx="6324600" cy="473074"/>
          </a:xfrm>
        </p:spPr>
        <p:txBody>
          <a:bodyPr/>
          <a:lstStyle/>
          <a:p>
            <a:pPr lvl="0">
              <a:spcBef>
                <a:spcPct val="20000"/>
              </a:spcBef>
              <a:defRPr/>
            </a:pPr>
            <a:r>
              <a:rPr lang="en-US" smtClean="0"/>
              <a:t>Mr. Arun Bhati            ESSENCE OF INDIAN TRADITIONAL  (ANC-602)              SEM - 6</a:t>
            </a:r>
            <a:endParaRPr lang="en-US" dirty="0"/>
          </a:p>
        </p:txBody>
      </p:sp>
      <p:sp>
        <p:nvSpPr>
          <p:cNvPr id="6" name="Slide Number Placeholder 5"/>
          <p:cNvSpPr>
            <a:spLocks noGrp="1"/>
          </p:cNvSpPr>
          <p:nvPr>
            <p:ph type="sldNum" sz="quarter" idx="12"/>
          </p:nvPr>
        </p:nvSpPr>
        <p:spPr>
          <a:xfrm>
            <a:off x="8229600" y="6248401"/>
            <a:ext cx="533400" cy="473074"/>
          </a:xfrm>
        </p:spPr>
        <p:txBody>
          <a:bodyPr/>
          <a:lstStyle/>
          <a:p>
            <a:fld id="{B6F15528-21DE-4FAA-801E-634DDDAF4B2B}" type="slidenum">
              <a:rPr lang="en-US" smtClean="0"/>
              <a:pPr/>
              <a:t>8</a:t>
            </a:fld>
            <a:endParaRPr lang="en-US" dirty="0"/>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Course</a:t>
            </a:r>
            <a:r>
              <a:rPr kumimoji="0" lang="en-US" sz="3200" b="0"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 Objective</a:t>
            </a:r>
            <a:endParaRPr kumimoji="0" lang="en-US" sz="32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 xmlns:a16="http://schemas.microsoft.com/office/drawing/2014/main" id="{9405C7A4-663E-4C42-899E-4E3D49A787D7}"/>
              </a:ext>
            </a:extLst>
          </p:cNvPr>
          <p:cNvPicPr>
            <a:picLocks noChangeAspect="1"/>
          </p:cNvPicPr>
          <p:nvPr/>
        </p:nvPicPr>
        <p:blipFill>
          <a:blip r:embed="rId2"/>
          <a:stretch>
            <a:fillRect/>
          </a:stretch>
        </p:blipFill>
        <p:spPr>
          <a:xfrm>
            <a:off x="24267" y="-1540"/>
            <a:ext cx="1347333" cy="841281"/>
          </a:xfrm>
          <a:prstGeom prst="rect">
            <a:avLst/>
          </a:prstGeom>
        </p:spPr>
      </p:pic>
    </p:spTree>
    <p:extLst>
      <p:ext uri="{BB962C8B-B14F-4D97-AF65-F5344CB8AC3E}">
        <p14:creationId xmlns="" xmlns:p14="http://schemas.microsoft.com/office/powerpoint/2010/main" val="391582369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763000" cy="5289548"/>
          </a:xfrm>
        </p:spPr>
        <p:txBody>
          <a:bodyPr>
            <a:noAutofit/>
          </a:bodyPr>
          <a:lstStyle/>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Prominent Bhakti Saints</a:t>
            </a: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b="1"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62280" y="6356350"/>
            <a:ext cx="2133600" cy="365125"/>
          </a:xfrm>
        </p:spPr>
        <p:txBody>
          <a:bodyPr/>
          <a:lstStyle/>
          <a:p>
            <a:fld id="{1BFEF519-EB96-4441-90DB-9E59E77779DD}" type="datetime1">
              <a:rPr lang="en-US" smtClean="0"/>
              <a:pPr/>
              <a:t>4/6/2023</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smtClean="0"/>
              <a:t>Mr. Arun Bhati            ESSENCE OF INDIAN TRADITIONAL  (ANC-602)              SEM - 6</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80</a:t>
            </a:fld>
            <a:endParaRPr lang="en-US" dirty="0"/>
          </a:p>
        </p:txBody>
      </p:sp>
      <p:sp>
        <p:nvSpPr>
          <p:cNvPr id="7" name="Title 1"/>
          <p:cNvSpPr txBox="1">
            <a:spLocks/>
          </p:cNvSpPr>
          <p:nvPr/>
        </p:nvSpPr>
        <p:spPr>
          <a:xfrm>
            <a:off x="13970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Bhakti Movement</a:t>
            </a:r>
          </a:p>
        </p:txBody>
      </p:sp>
      <p:pic>
        <p:nvPicPr>
          <p:cNvPr id="9" name="Picture 8">
            <a:extLst>
              <a:ext uri="{FF2B5EF4-FFF2-40B4-BE49-F238E27FC236}">
                <a16:creationId xmlns="" xmlns:a16="http://schemas.microsoft.com/office/drawing/2014/main" id="{66C8E606-11F0-4D97-9990-05358B7A0BA7}"/>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471" y="73817"/>
            <a:ext cx="1347673" cy="916783"/>
          </a:xfrm>
          <a:prstGeom prst="rect">
            <a:avLst/>
          </a:prstGeom>
        </p:spPr>
      </p:pic>
      <p:graphicFrame>
        <p:nvGraphicFramePr>
          <p:cNvPr id="2" name="Table 7">
            <a:extLst>
              <a:ext uri="{FF2B5EF4-FFF2-40B4-BE49-F238E27FC236}">
                <a16:creationId xmlns="" xmlns:a16="http://schemas.microsoft.com/office/drawing/2014/main" id="{7F60B097-E35A-4866-BBE8-8DFC58C5C42E}"/>
              </a:ext>
            </a:extLst>
          </p:cNvPr>
          <p:cNvGraphicFramePr>
            <a:graphicFrameLocks noGrp="1"/>
          </p:cNvGraphicFramePr>
          <p:nvPr>
            <p:extLst>
              <p:ext uri="{D42A27DB-BD31-4B8C-83A1-F6EECF244321}">
                <p14:modId xmlns="" xmlns:p14="http://schemas.microsoft.com/office/powerpoint/2010/main" val="2074029952"/>
              </p:ext>
            </p:extLst>
          </p:nvPr>
        </p:nvGraphicFramePr>
        <p:xfrm>
          <a:off x="421639" y="1548577"/>
          <a:ext cx="8453121" cy="5014205"/>
        </p:xfrm>
        <a:graphic>
          <a:graphicData uri="http://schemas.openxmlformats.org/drawingml/2006/table">
            <a:tbl>
              <a:tblPr firstRow="1" bandRow="1">
                <a:tableStyleId>{5C22544A-7EE6-4342-B048-85BDC9FD1C3A}</a:tableStyleId>
              </a:tblPr>
              <a:tblGrid>
                <a:gridCol w="1559561">
                  <a:extLst>
                    <a:ext uri="{9D8B030D-6E8A-4147-A177-3AD203B41FA5}">
                      <a16:colId xmlns="" xmlns:a16="http://schemas.microsoft.com/office/drawing/2014/main" val="4221855724"/>
                    </a:ext>
                  </a:extLst>
                </a:gridCol>
                <a:gridCol w="1371600">
                  <a:extLst>
                    <a:ext uri="{9D8B030D-6E8A-4147-A177-3AD203B41FA5}">
                      <a16:colId xmlns="" xmlns:a16="http://schemas.microsoft.com/office/drawing/2014/main" val="337783108"/>
                    </a:ext>
                  </a:extLst>
                </a:gridCol>
                <a:gridCol w="5521960">
                  <a:extLst>
                    <a:ext uri="{9D8B030D-6E8A-4147-A177-3AD203B41FA5}">
                      <a16:colId xmlns="" xmlns:a16="http://schemas.microsoft.com/office/drawing/2014/main" val="2056371469"/>
                    </a:ext>
                  </a:extLst>
                </a:gridCol>
              </a:tblGrid>
              <a:tr h="515790">
                <a:tc>
                  <a:txBody>
                    <a:bodyPr/>
                    <a:lstStyle/>
                    <a:p>
                      <a:pPr algn="ctr"/>
                      <a:r>
                        <a:rPr lang="en-IN" sz="2200" dirty="0">
                          <a:latin typeface="Times New Roman" panose="02020603050405020304" pitchFamily="18" charset="0"/>
                          <a:cs typeface="Times New Roman" panose="02020603050405020304" pitchFamily="18" charset="0"/>
                        </a:rPr>
                        <a:t>Name</a:t>
                      </a:r>
                    </a:p>
                  </a:txBody>
                  <a:tcPr/>
                </a:tc>
                <a:tc>
                  <a:txBody>
                    <a:bodyPr/>
                    <a:lstStyle/>
                    <a:p>
                      <a:pPr algn="ctr"/>
                      <a:r>
                        <a:rPr lang="en-IN" sz="2200" dirty="0">
                          <a:latin typeface="Times New Roman" panose="02020603050405020304" pitchFamily="18" charset="0"/>
                          <a:cs typeface="Times New Roman" panose="02020603050405020304" pitchFamily="18" charset="0"/>
                        </a:rPr>
                        <a:t>Year and Place</a:t>
                      </a:r>
                    </a:p>
                  </a:txBody>
                  <a:tcPr/>
                </a:tc>
                <a:tc>
                  <a:txBody>
                    <a:bodyPr/>
                    <a:lstStyle/>
                    <a:p>
                      <a:pPr algn="ctr"/>
                      <a:r>
                        <a:rPr lang="en-IN" sz="2200" dirty="0">
                          <a:latin typeface="Times New Roman" panose="02020603050405020304" pitchFamily="18" charset="0"/>
                          <a:cs typeface="Times New Roman" panose="02020603050405020304" pitchFamily="18" charset="0"/>
                        </a:rPr>
                        <a:t>Details</a:t>
                      </a:r>
                    </a:p>
                  </a:txBody>
                  <a:tcPr/>
                </a:tc>
                <a:extLst>
                  <a:ext uri="{0D108BD9-81ED-4DB2-BD59-A6C34878D82A}">
                    <a16:rowId xmlns="" xmlns:a16="http://schemas.microsoft.com/office/drawing/2014/main" val="4220110155"/>
                  </a:ext>
                </a:extLst>
              </a:tr>
              <a:tr h="2166204">
                <a:tc>
                  <a:txBody>
                    <a:bodyPr/>
                    <a:lstStyle/>
                    <a:p>
                      <a:r>
                        <a:rPr lang="en-IN" sz="2200" dirty="0">
                          <a:latin typeface="Times New Roman" panose="02020603050405020304" pitchFamily="18" charset="0"/>
                          <a:cs typeface="Times New Roman" panose="02020603050405020304" pitchFamily="18" charset="0"/>
                        </a:rPr>
                        <a:t>Ramananda</a:t>
                      </a:r>
                    </a:p>
                  </a:txBody>
                  <a:tcPr/>
                </a:tc>
                <a:tc>
                  <a:txBody>
                    <a:bodyPr/>
                    <a:lstStyle/>
                    <a:p>
                      <a:pPr algn="ctr"/>
                      <a:r>
                        <a:rPr lang="en-IN" sz="2200" dirty="0">
                          <a:latin typeface="Times New Roman" panose="02020603050405020304" pitchFamily="18" charset="0"/>
                          <a:cs typeface="Times New Roman" panose="02020603050405020304" pitchFamily="18" charset="0"/>
                        </a:rPr>
                        <a:t>1300-1380</a:t>
                      </a:r>
                    </a:p>
                    <a:p>
                      <a:pPr algn="ctr"/>
                      <a:r>
                        <a:rPr lang="en-IN" sz="2200" dirty="0">
                          <a:latin typeface="Times New Roman" panose="02020603050405020304" pitchFamily="18" charset="0"/>
                          <a:cs typeface="Times New Roman" panose="02020603050405020304" pitchFamily="18" charset="0"/>
                        </a:rPr>
                        <a:t>AD</a:t>
                      </a:r>
                    </a:p>
                    <a:p>
                      <a:pPr algn="ctr"/>
                      <a:r>
                        <a:rPr lang="en-IN" sz="2200" dirty="0">
                          <a:latin typeface="Times New Roman" panose="02020603050405020304" pitchFamily="18" charset="0"/>
                          <a:cs typeface="Times New Roman" panose="02020603050405020304" pitchFamily="18" charset="0"/>
                        </a:rPr>
                        <a:t>Uttar</a:t>
                      </a:r>
                    </a:p>
                    <a:p>
                      <a:pPr algn="ctr"/>
                      <a:r>
                        <a:rPr lang="en-IN" sz="2200" dirty="0">
                          <a:latin typeface="Times New Roman" panose="02020603050405020304" pitchFamily="18" charset="0"/>
                          <a:cs typeface="Times New Roman" panose="02020603050405020304" pitchFamily="18" charset="0"/>
                        </a:rPr>
                        <a:t>Pradesh</a:t>
                      </a:r>
                    </a:p>
                  </a:txBody>
                  <a:tcPr/>
                </a:tc>
                <a:tc>
                  <a:txBody>
                    <a:bodyPr/>
                    <a:lstStyle/>
                    <a:p>
                      <a:pPr algn="just"/>
                      <a:r>
                        <a:rPr lang="en-US" sz="2200" dirty="0">
                          <a:latin typeface="Times New Roman" panose="02020603050405020304" pitchFamily="18" charset="0"/>
                          <a:cs typeface="Times New Roman" panose="02020603050405020304" pitchFamily="18" charset="0"/>
                        </a:rPr>
                        <a:t>He was a Vaishnava saint and considered</a:t>
                      </a:r>
                    </a:p>
                    <a:p>
                      <a:pPr algn="just"/>
                      <a:r>
                        <a:rPr lang="en-US" sz="2200" dirty="0">
                          <a:latin typeface="Times New Roman" panose="02020603050405020304" pitchFamily="18" charset="0"/>
                          <a:cs typeface="Times New Roman" panose="02020603050405020304" pitchFamily="18" charset="0"/>
                        </a:rPr>
                        <a:t>to be the founder of Ramanand sampradaya which is the largest </a:t>
                      </a:r>
                      <a:r>
                        <a:rPr lang="en-US" sz="2200" dirty="0" smtClean="0">
                          <a:latin typeface="Times New Roman" panose="02020603050405020304" pitchFamily="18" charset="0"/>
                          <a:cs typeface="Times New Roman" panose="02020603050405020304" pitchFamily="18" charset="0"/>
                        </a:rPr>
                        <a:t>ascetic (</a:t>
                      </a:r>
                      <a:r>
                        <a:rPr lang="hi-IN" sz="1800" b="0" i="0" kern="1200" dirty="0" smtClean="0">
                          <a:solidFill>
                            <a:schemeClr val="dk1"/>
                          </a:solidFill>
                          <a:latin typeface="+mn-lt"/>
                          <a:ea typeface="+mn-ea"/>
                          <a:cs typeface="+mn-cs"/>
                        </a:rPr>
                        <a:t>मुनि</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community in India. He was a devotee of Lord Rama. He made an attempt towards a </a:t>
                      </a:r>
                      <a:r>
                        <a:rPr lang="en-US" sz="2200" dirty="0" smtClean="0">
                          <a:latin typeface="Times New Roman" panose="02020603050405020304" pitchFamily="18" charset="0"/>
                          <a:cs typeface="Times New Roman" panose="02020603050405020304" pitchFamily="18" charset="0"/>
                        </a:rPr>
                        <a:t>synthesis </a:t>
                      </a:r>
                      <a:r>
                        <a:rPr lang="en-US" sz="1800" b="0" i="0" kern="1200" dirty="0" smtClean="0">
                          <a:solidFill>
                            <a:schemeClr val="dk1"/>
                          </a:solidFill>
                          <a:latin typeface="+mn-lt"/>
                          <a:ea typeface="+mn-ea"/>
                          <a:cs typeface="+mn-cs"/>
                        </a:rPr>
                        <a:t>(</a:t>
                      </a:r>
                      <a:r>
                        <a:rPr lang="hi-IN" sz="1800" b="0" i="0" kern="1200" dirty="0" smtClean="0">
                          <a:solidFill>
                            <a:schemeClr val="dk1"/>
                          </a:solidFill>
                          <a:latin typeface="+mn-lt"/>
                          <a:ea typeface="+mn-ea"/>
                          <a:cs typeface="+mn-cs"/>
                        </a:rPr>
                        <a:t>संश्लेषण</a:t>
                      </a:r>
                      <a:r>
                        <a:rPr lang="en-US" sz="1800" b="0" i="0" kern="1200" dirty="0" smtClean="0">
                          <a:solidFill>
                            <a:schemeClr val="dk1"/>
                          </a:solidFill>
                          <a:latin typeface="+mn-lt"/>
                          <a:ea typeface="+mn-ea"/>
                          <a:cs typeface="+mn-cs"/>
                        </a:rPr>
                        <a:t>) </a:t>
                      </a:r>
                      <a:r>
                        <a:rPr lang="en-US" sz="2200" dirty="0">
                          <a:latin typeface="Times New Roman" panose="02020603050405020304" pitchFamily="18" charset="0"/>
                          <a:cs typeface="Times New Roman" panose="02020603050405020304" pitchFamily="18" charset="0"/>
                        </a:rPr>
                        <a:t>between Advaita Vedanta and Vaishnava bhakti.</a:t>
                      </a:r>
                      <a:endParaRPr lang="en-IN" sz="220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472244392"/>
                  </a:ext>
                </a:extLst>
              </a:tr>
              <a:tr h="1813805">
                <a:tc>
                  <a:txBody>
                    <a:bodyPr/>
                    <a:lstStyle/>
                    <a:p>
                      <a:r>
                        <a:rPr lang="en-IN" sz="2200" dirty="0">
                          <a:latin typeface="Times New Roman" panose="02020603050405020304" pitchFamily="18" charset="0"/>
                          <a:cs typeface="Times New Roman" panose="02020603050405020304" pitchFamily="18" charset="0"/>
                        </a:rPr>
                        <a:t>Kabir</a:t>
                      </a:r>
                    </a:p>
                  </a:txBody>
                  <a:tcPr/>
                </a:tc>
                <a:tc>
                  <a:txBody>
                    <a:bodyPr/>
                    <a:lstStyle/>
                    <a:p>
                      <a:pPr algn="ctr"/>
                      <a:r>
                        <a:rPr lang="en-US" sz="2200" dirty="0">
                          <a:latin typeface="Times New Roman" panose="02020603050405020304" pitchFamily="18" charset="0"/>
                          <a:cs typeface="Times New Roman" panose="02020603050405020304" pitchFamily="18" charset="0"/>
                        </a:rPr>
                        <a:t>1440AD-1510 AD</a:t>
                      </a:r>
                    </a:p>
                    <a:p>
                      <a:pPr algn="ctr"/>
                      <a:r>
                        <a:rPr lang="en-US" sz="2200" dirty="0">
                          <a:latin typeface="Times New Roman" panose="02020603050405020304" pitchFamily="18" charset="0"/>
                          <a:cs typeface="Times New Roman" panose="02020603050405020304" pitchFamily="18" charset="0"/>
                        </a:rPr>
                        <a:t>Uttar</a:t>
                      </a:r>
                    </a:p>
                    <a:p>
                      <a:pPr algn="ctr"/>
                      <a:r>
                        <a:rPr lang="en-US" sz="2200" dirty="0">
                          <a:latin typeface="Times New Roman" panose="02020603050405020304" pitchFamily="18" charset="0"/>
                          <a:cs typeface="Times New Roman" panose="02020603050405020304" pitchFamily="18" charset="0"/>
                        </a:rPr>
                        <a:t>Pradesh</a:t>
                      </a:r>
                      <a:endParaRPr lang="en-IN" sz="2200" dirty="0">
                        <a:latin typeface="Times New Roman" panose="02020603050405020304" pitchFamily="18" charset="0"/>
                        <a:cs typeface="Times New Roman" panose="02020603050405020304" pitchFamily="18" charset="0"/>
                      </a:endParaRPr>
                    </a:p>
                  </a:txBody>
                  <a:tcPr/>
                </a:tc>
                <a:tc>
                  <a:txBody>
                    <a:bodyPr/>
                    <a:lstStyle/>
                    <a:p>
                      <a:pPr algn="just"/>
                      <a:r>
                        <a:rPr lang="en-US" sz="2200" dirty="0">
                          <a:latin typeface="Times New Roman" panose="02020603050405020304" pitchFamily="18" charset="0"/>
                          <a:cs typeface="Times New Roman" panose="02020603050405020304" pitchFamily="18" charset="0"/>
                        </a:rPr>
                        <a:t>He believed in Vaishnavism and had a strong bent to monist Advaita philosophy signifying presence of God inside every person and everything. He was the disciple of Ramananda.</a:t>
                      </a:r>
                    </a:p>
                    <a:p>
                      <a:pPr algn="just"/>
                      <a:r>
                        <a:rPr lang="en-US" sz="2200" dirty="0">
                          <a:latin typeface="Times New Roman" panose="02020603050405020304" pitchFamily="18" charset="0"/>
                          <a:cs typeface="Times New Roman" panose="02020603050405020304" pitchFamily="18" charset="0"/>
                        </a:rPr>
                        <a:t>His followers are known as Kabir panthis.</a:t>
                      </a:r>
                      <a:endParaRPr lang="en-IN" sz="220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2711732343"/>
                  </a:ext>
                </a:extLst>
              </a:tr>
            </a:tbl>
          </a:graphicData>
        </a:graphic>
      </p:graphicFrame>
    </p:spTree>
    <p:extLst>
      <p:ext uri="{BB962C8B-B14F-4D97-AF65-F5344CB8AC3E}">
        <p14:creationId xmlns="" xmlns:p14="http://schemas.microsoft.com/office/powerpoint/2010/main" val="65299477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763000" cy="5289548"/>
          </a:xfrm>
        </p:spPr>
        <p:txBody>
          <a:bodyPr>
            <a:noAutofit/>
          </a:bodyPr>
          <a:lstStyle/>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Prominent Bhakti Saints</a:t>
            </a: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b="1"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62280" y="6356350"/>
            <a:ext cx="2133600" cy="365125"/>
          </a:xfrm>
        </p:spPr>
        <p:txBody>
          <a:bodyPr/>
          <a:lstStyle/>
          <a:p>
            <a:fld id="{4F48FDB0-B324-4F83-A060-7705DED4DCB0}" type="datetime1">
              <a:rPr lang="en-US" smtClean="0"/>
              <a:pPr/>
              <a:t>4/6/2023</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smtClean="0"/>
              <a:t>Mr. Arun Bhati            ESSENCE OF INDIAN TRADITIONAL  (ANC-602)              SEM - 6</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81</a:t>
            </a:fld>
            <a:endParaRPr lang="en-US" dirty="0"/>
          </a:p>
        </p:txBody>
      </p:sp>
      <p:sp>
        <p:nvSpPr>
          <p:cNvPr id="7" name="Title 1"/>
          <p:cNvSpPr txBox="1">
            <a:spLocks/>
          </p:cNvSpPr>
          <p:nvPr/>
        </p:nvSpPr>
        <p:spPr>
          <a:xfrm>
            <a:off x="13970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Bhakti Movement</a:t>
            </a:r>
          </a:p>
        </p:txBody>
      </p:sp>
      <p:pic>
        <p:nvPicPr>
          <p:cNvPr id="9" name="Picture 8">
            <a:extLst>
              <a:ext uri="{FF2B5EF4-FFF2-40B4-BE49-F238E27FC236}">
                <a16:creationId xmlns="" xmlns:a16="http://schemas.microsoft.com/office/drawing/2014/main" id="{66C8E606-11F0-4D97-9990-05358B7A0BA7}"/>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471" y="73817"/>
            <a:ext cx="1347673" cy="916783"/>
          </a:xfrm>
          <a:prstGeom prst="rect">
            <a:avLst/>
          </a:prstGeom>
        </p:spPr>
      </p:pic>
      <p:graphicFrame>
        <p:nvGraphicFramePr>
          <p:cNvPr id="2" name="Table 7">
            <a:extLst>
              <a:ext uri="{FF2B5EF4-FFF2-40B4-BE49-F238E27FC236}">
                <a16:creationId xmlns="" xmlns:a16="http://schemas.microsoft.com/office/drawing/2014/main" id="{7F60B097-E35A-4866-BBE8-8DFC58C5C42E}"/>
              </a:ext>
            </a:extLst>
          </p:cNvPr>
          <p:cNvGraphicFramePr>
            <a:graphicFrameLocks noGrp="1"/>
          </p:cNvGraphicFramePr>
          <p:nvPr>
            <p:extLst>
              <p:ext uri="{D42A27DB-BD31-4B8C-83A1-F6EECF244321}">
                <p14:modId xmlns="" xmlns:p14="http://schemas.microsoft.com/office/powerpoint/2010/main" val="1498409165"/>
              </p:ext>
            </p:extLst>
          </p:nvPr>
        </p:nvGraphicFramePr>
        <p:xfrm>
          <a:off x="421639" y="1548577"/>
          <a:ext cx="8453121" cy="4678925"/>
        </p:xfrm>
        <a:graphic>
          <a:graphicData uri="http://schemas.openxmlformats.org/drawingml/2006/table">
            <a:tbl>
              <a:tblPr firstRow="1" bandRow="1">
                <a:tableStyleId>{5C22544A-7EE6-4342-B048-85BDC9FD1C3A}</a:tableStyleId>
              </a:tblPr>
              <a:tblGrid>
                <a:gridCol w="1559561">
                  <a:extLst>
                    <a:ext uri="{9D8B030D-6E8A-4147-A177-3AD203B41FA5}">
                      <a16:colId xmlns="" xmlns:a16="http://schemas.microsoft.com/office/drawing/2014/main" val="4221855724"/>
                    </a:ext>
                  </a:extLst>
                </a:gridCol>
                <a:gridCol w="1371600">
                  <a:extLst>
                    <a:ext uri="{9D8B030D-6E8A-4147-A177-3AD203B41FA5}">
                      <a16:colId xmlns="" xmlns:a16="http://schemas.microsoft.com/office/drawing/2014/main" val="337783108"/>
                    </a:ext>
                  </a:extLst>
                </a:gridCol>
                <a:gridCol w="5521960">
                  <a:extLst>
                    <a:ext uri="{9D8B030D-6E8A-4147-A177-3AD203B41FA5}">
                      <a16:colId xmlns="" xmlns:a16="http://schemas.microsoft.com/office/drawing/2014/main" val="2056371469"/>
                    </a:ext>
                  </a:extLst>
                </a:gridCol>
              </a:tblGrid>
              <a:tr h="515790">
                <a:tc>
                  <a:txBody>
                    <a:bodyPr/>
                    <a:lstStyle/>
                    <a:p>
                      <a:pPr algn="ctr"/>
                      <a:r>
                        <a:rPr lang="en-IN" sz="2200" dirty="0">
                          <a:latin typeface="Times New Roman" panose="02020603050405020304" pitchFamily="18" charset="0"/>
                          <a:cs typeface="Times New Roman" panose="02020603050405020304" pitchFamily="18" charset="0"/>
                        </a:rPr>
                        <a:t>Name</a:t>
                      </a:r>
                    </a:p>
                  </a:txBody>
                  <a:tcPr/>
                </a:tc>
                <a:tc>
                  <a:txBody>
                    <a:bodyPr/>
                    <a:lstStyle/>
                    <a:p>
                      <a:pPr algn="ctr"/>
                      <a:r>
                        <a:rPr lang="en-IN" sz="2200" dirty="0">
                          <a:latin typeface="Times New Roman" panose="02020603050405020304" pitchFamily="18" charset="0"/>
                          <a:cs typeface="Times New Roman" panose="02020603050405020304" pitchFamily="18" charset="0"/>
                        </a:rPr>
                        <a:t>Year and Place</a:t>
                      </a:r>
                    </a:p>
                  </a:txBody>
                  <a:tcPr/>
                </a:tc>
                <a:tc>
                  <a:txBody>
                    <a:bodyPr/>
                    <a:lstStyle/>
                    <a:p>
                      <a:pPr algn="ctr"/>
                      <a:r>
                        <a:rPr lang="en-IN" sz="2200" dirty="0">
                          <a:latin typeface="Times New Roman" panose="02020603050405020304" pitchFamily="18" charset="0"/>
                          <a:cs typeface="Times New Roman" panose="02020603050405020304" pitchFamily="18" charset="0"/>
                        </a:rPr>
                        <a:t>Details</a:t>
                      </a:r>
                    </a:p>
                  </a:txBody>
                  <a:tcPr/>
                </a:tc>
                <a:extLst>
                  <a:ext uri="{0D108BD9-81ED-4DB2-BD59-A6C34878D82A}">
                    <a16:rowId xmlns="" xmlns:a16="http://schemas.microsoft.com/office/drawing/2014/main" val="4220110155"/>
                  </a:ext>
                </a:extLst>
              </a:tr>
              <a:tr h="1505326">
                <a:tc>
                  <a:txBody>
                    <a:bodyPr/>
                    <a:lstStyle/>
                    <a:p>
                      <a:r>
                        <a:rPr lang="en-IN" sz="2200" dirty="0">
                          <a:latin typeface="Times New Roman" panose="02020603050405020304" pitchFamily="18" charset="0"/>
                          <a:cs typeface="Times New Roman" panose="02020603050405020304" pitchFamily="18" charset="0"/>
                        </a:rPr>
                        <a:t>Ravidas/</a:t>
                      </a:r>
                    </a:p>
                    <a:p>
                      <a:r>
                        <a:rPr lang="en-IN" sz="2200" dirty="0">
                          <a:latin typeface="Times New Roman" panose="02020603050405020304" pitchFamily="18" charset="0"/>
                          <a:cs typeface="Times New Roman" panose="02020603050405020304" pitchFamily="18" charset="0"/>
                        </a:rPr>
                        <a:t>Raidas</a:t>
                      </a:r>
                    </a:p>
                  </a:txBody>
                  <a:tcPr/>
                </a:tc>
                <a:tc>
                  <a:txBody>
                    <a:bodyPr/>
                    <a:lstStyle/>
                    <a:p>
                      <a:pPr algn="ctr"/>
                      <a:r>
                        <a:rPr lang="en-IN" sz="2200" dirty="0">
                          <a:latin typeface="Times New Roman" panose="02020603050405020304" pitchFamily="18" charset="0"/>
                          <a:cs typeface="Times New Roman" panose="02020603050405020304" pitchFamily="18" charset="0"/>
                        </a:rPr>
                        <a:t>1398-1540</a:t>
                      </a:r>
                    </a:p>
                    <a:p>
                      <a:pPr algn="ctr"/>
                      <a:r>
                        <a:rPr lang="en-IN" sz="2200" dirty="0">
                          <a:latin typeface="Times New Roman" panose="02020603050405020304" pitchFamily="18" charset="0"/>
                          <a:cs typeface="Times New Roman" panose="02020603050405020304" pitchFamily="18" charset="0"/>
                        </a:rPr>
                        <a:t>AD</a:t>
                      </a:r>
                    </a:p>
                  </a:txBody>
                  <a:tcPr/>
                </a:tc>
                <a:tc>
                  <a:txBody>
                    <a:bodyPr/>
                    <a:lstStyle/>
                    <a:p>
                      <a:pPr algn="just"/>
                      <a:r>
                        <a:rPr lang="en-IN" sz="2200" dirty="0">
                          <a:latin typeface="Times New Roman" panose="02020603050405020304" pitchFamily="18" charset="0"/>
                          <a:cs typeface="Times New Roman" panose="02020603050405020304" pitchFamily="18" charset="0"/>
                        </a:rPr>
                        <a:t>He was the founder of Raidas Panth.</a:t>
                      </a:r>
                    </a:p>
                    <a:p>
                      <a:pPr algn="just"/>
                      <a:r>
                        <a:rPr lang="en-IN" sz="2200" dirty="0">
                          <a:latin typeface="Times New Roman" panose="02020603050405020304" pitchFamily="18" charset="0"/>
                          <a:cs typeface="Times New Roman" panose="02020603050405020304" pitchFamily="18" charset="0"/>
                        </a:rPr>
                        <a:t>He lived in Banaras.</a:t>
                      </a:r>
                    </a:p>
                    <a:p>
                      <a:pPr algn="just"/>
                      <a:r>
                        <a:rPr lang="en-IN" sz="2200" dirty="0">
                          <a:latin typeface="Times New Roman" panose="02020603050405020304" pitchFamily="18" charset="0"/>
                          <a:cs typeface="Times New Roman" panose="02020603050405020304" pitchFamily="18" charset="0"/>
                        </a:rPr>
                        <a:t>Over 30 hymns composed by him were collected in </a:t>
                      </a:r>
                      <a:r>
                        <a:rPr lang="en-IN" sz="2200" b="1" i="1" dirty="0">
                          <a:latin typeface="Times New Roman" panose="02020603050405020304" pitchFamily="18" charset="0"/>
                          <a:cs typeface="Times New Roman" panose="02020603050405020304" pitchFamily="18" charset="0"/>
                        </a:rPr>
                        <a:t>Guru Granth Sahib </a:t>
                      </a:r>
                      <a:r>
                        <a:rPr lang="en-IN" sz="2200" dirty="0">
                          <a:latin typeface="Times New Roman" panose="02020603050405020304" pitchFamily="18" charset="0"/>
                          <a:cs typeface="Times New Roman" panose="02020603050405020304" pitchFamily="18" charset="0"/>
                        </a:rPr>
                        <a:t>of the sikhs.</a:t>
                      </a:r>
                    </a:p>
                    <a:p>
                      <a:pPr algn="just"/>
                      <a:r>
                        <a:rPr lang="en-IN" sz="2200" dirty="0">
                          <a:latin typeface="Times New Roman" panose="02020603050405020304" pitchFamily="18" charset="0"/>
                          <a:cs typeface="Times New Roman" panose="02020603050405020304" pitchFamily="18" charset="0"/>
                        </a:rPr>
                        <a:t>Queen Jhali of Chittor was one of his disciples.</a:t>
                      </a:r>
                    </a:p>
                    <a:p>
                      <a:pPr algn="just"/>
                      <a:endParaRPr lang="en-IN" sz="220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472244392"/>
                  </a:ext>
                </a:extLst>
              </a:tr>
              <a:tr h="1813805">
                <a:tc>
                  <a:txBody>
                    <a:bodyPr/>
                    <a:lstStyle/>
                    <a:p>
                      <a:r>
                        <a:rPr lang="en-IN" sz="2200" dirty="0">
                          <a:latin typeface="Times New Roman" panose="02020603050405020304" pitchFamily="18" charset="0"/>
                          <a:cs typeface="Times New Roman" panose="02020603050405020304" pitchFamily="18" charset="0"/>
                        </a:rPr>
                        <a:t>Guru Nanak</a:t>
                      </a:r>
                    </a:p>
                  </a:txBody>
                  <a:tcPr/>
                </a:tc>
                <a:tc>
                  <a:txBody>
                    <a:bodyPr/>
                    <a:lstStyle/>
                    <a:p>
                      <a:pPr algn="ctr"/>
                      <a:r>
                        <a:rPr lang="en-US" sz="2200" dirty="0">
                          <a:latin typeface="Times New Roman" panose="02020603050405020304" pitchFamily="18" charset="0"/>
                          <a:cs typeface="Times New Roman" panose="02020603050405020304" pitchFamily="18" charset="0"/>
                        </a:rPr>
                        <a:t>1469-1539</a:t>
                      </a:r>
                    </a:p>
                    <a:p>
                      <a:pPr algn="ctr"/>
                      <a:r>
                        <a:rPr lang="en-US" sz="2200" dirty="0">
                          <a:latin typeface="Times New Roman" panose="02020603050405020304" pitchFamily="18" charset="0"/>
                          <a:cs typeface="Times New Roman" panose="02020603050405020304" pitchFamily="18" charset="0"/>
                        </a:rPr>
                        <a:t>AD</a:t>
                      </a:r>
                    </a:p>
                    <a:p>
                      <a:pPr algn="ctr"/>
                      <a:r>
                        <a:rPr lang="en-US" sz="2200" dirty="0">
                          <a:latin typeface="Times New Roman" panose="02020603050405020304" pitchFamily="18" charset="0"/>
                          <a:cs typeface="Times New Roman" panose="02020603050405020304" pitchFamily="18" charset="0"/>
                        </a:rPr>
                        <a:t>Punjab</a:t>
                      </a:r>
                      <a:endParaRPr lang="en-IN" sz="2200" dirty="0">
                        <a:latin typeface="Times New Roman" panose="02020603050405020304" pitchFamily="18" charset="0"/>
                        <a:cs typeface="Times New Roman" panose="02020603050405020304" pitchFamily="18" charset="0"/>
                      </a:endParaRPr>
                    </a:p>
                  </a:txBody>
                  <a:tcPr/>
                </a:tc>
                <a:tc>
                  <a:txBody>
                    <a:bodyPr/>
                    <a:lstStyle/>
                    <a:p>
                      <a:pPr algn="just"/>
                      <a:r>
                        <a:rPr lang="en-US" sz="2200" dirty="0">
                          <a:latin typeface="Times New Roman" panose="02020603050405020304" pitchFamily="18" charset="0"/>
                          <a:cs typeface="Times New Roman" panose="02020603050405020304" pitchFamily="18" charset="0"/>
                        </a:rPr>
                        <a:t>He is said to have been inspired by Kabir and belonged to Nirguna school. </a:t>
                      </a:r>
                    </a:p>
                    <a:p>
                      <a:pPr algn="just"/>
                      <a:r>
                        <a:rPr lang="en-US" sz="2200" dirty="0">
                          <a:latin typeface="Times New Roman" panose="02020603050405020304" pitchFamily="18" charset="0"/>
                          <a:cs typeface="Times New Roman" panose="02020603050405020304" pitchFamily="18" charset="0"/>
                        </a:rPr>
                        <a:t>He was the first among the 10 Sikh gurus and is the founder of Sikhism.</a:t>
                      </a:r>
                      <a:endParaRPr lang="en-IN" sz="220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2711732343"/>
                  </a:ext>
                </a:extLst>
              </a:tr>
            </a:tbl>
          </a:graphicData>
        </a:graphic>
      </p:graphicFrame>
    </p:spTree>
    <p:extLst>
      <p:ext uri="{BB962C8B-B14F-4D97-AF65-F5344CB8AC3E}">
        <p14:creationId xmlns="" xmlns:p14="http://schemas.microsoft.com/office/powerpoint/2010/main" val="413669222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763000" cy="5289548"/>
          </a:xfrm>
        </p:spPr>
        <p:txBody>
          <a:bodyPr>
            <a:noAutofit/>
          </a:bodyPr>
          <a:lstStyle/>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Prominent Bhakti Saints</a:t>
            </a: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b="1"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62280" y="6356350"/>
            <a:ext cx="2133600" cy="365125"/>
          </a:xfrm>
        </p:spPr>
        <p:txBody>
          <a:bodyPr/>
          <a:lstStyle/>
          <a:p>
            <a:fld id="{5E0956D9-C801-4CA1-9581-A0D9E8217EE5}" type="datetime1">
              <a:rPr lang="en-US" smtClean="0"/>
              <a:pPr/>
              <a:t>4/6/2023</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smtClean="0"/>
              <a:t>Mr. Arun Bhati            ESSENCE OF INDIAN TRADITIONAL  (ANC-602)              SEM - 6</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82</a:t>
            </a:fld>
            <a:endParaRPr lang="en-US" dirty="0"/>
          </a:p>
        </p:txBody>
      </p:sp>
      <p:sp>
        <p:nvSpPr>
          <p:cNvPr id="7" name="Title 1"/>
          <p:cNvSpPr txBox="1">
            <a:spLocks/>
          </p:cNvSpPr>
          <p:nvPr/>
        </p:nvSpPr>
        <p:spPr>
          <a:xfrm>
            <a:off x="13970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Bhakti Movement</a:t>
            </a:r>
          </a:p>
        </p:txBody>
      </p:sp>
      <p:pic>
        <p:nvPicPr>
          <p:cNvPr id="9" name="Picture 8">
            <a:extLst>
              <a:ext uri="{FF2B5EF4-FFF2-40B4-BE49-F238E27FC236}">
                <a16:creationId xmlns="" xmlns:a16="http://schemas.microsoft.com/office/drawing/2014/main" id="{66C8E606-11F0-4D97-9990-05358B7A0BA7}"/>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471" y="73817"/>
            <a:ext cx="1347673" cy="916783"/>
          </a:xfrm>
          <a:prstGeom prst="rect">
            <a:avLst/>
          </a:prstGeom>
        </p:spPr>
      </p:pic>
      <p:graphicFrame>
        <p:nvGraphicFramePr>
          <p:cNvPr id="2" name="Table 7">
            <a:extLst>
              <a:ext uri="{FF2B5EF4-FFF2-40B4-BE49-F238E27FC236}">
                <a16:creationId xmlns="" xmlns:a16="http://schemas.microsoft.com/office/drawing/2014/main" id="{7F60B097-E35A-4866-BBE8-8DFC58C5C42E}"/>
              </a:ext>
            </a:extLst>
          </p:cNvPr>
          <p:cNvGraphicFramePr>
            <a:graphicFrameLocks noGrp="1"/>
          </p:cNvGraphicFramePr>
          <p:nvPr>
            <p:extLst>
              <p:ext uri="{D42A27DB-BD31-4B8C-83A1-F6EECF244321}">
                <p14:modId xmlns="" xmlns:p14="http://schemas.microsoft.com/office/powerpoint/2010/main" val="2134030538"/>
              </p:ext>
            </p:extLst>
          </p:nvPr>
        </p:nvGraphicFramePr>
        <p:xfrm>
          <a:off x="421639" y="1548577"/>
          <a:ext cx="8453121" cy="4678925"/>
        </p:xfrm>
        <a:graphic>
          <a:graphicData uri="http://schemas.openxmlformats.org/drawingml/2006/table">
            <a:tbl>
              <a:tblPr firstRow="1" bandRow="1">
                <a:tableStyleId>{5C22544A-7EE6-4342-B048-85BDC9FD1C3A}</a:tableStyleId>
              </a:tblPr>
              <a:tblGrid>
                <a:gridCol w="1559561">
                  <a:extLst>
                    <a:ext uri="{9D8B030D-6E8A-4147-A177-3AD203B41FA5}">
                      <a16:colId xmlns="" xmlns:a16="http://schemas.microsoft.com/office/drawing/2014/main" val="4221855724"/>
                    </a:ext>
                  </a:extLst>
                </a:gridCol>
                <a:gridCol w="1371600">
                  <a:extLst>
                    <a:ext uri="{9D8B030D-6E8A-4147-A177-3AD203B41FA5}">
                      <a16:colId xmlns="" xmlns:a16="http://schemas.microsoft.com/office/drawing/2014/main" val="337783108"/>
                    </a:ext>
                  </a:extLst>
                </a:gridCol>
                <a:gridCol w="5521960">
                  <a:extLst>
                    <a:ext uri="{9D8B030D-6E8A-4147-A177-3AD203B41FA5}">
                      <a16:colId xmlns="" xmlns:a16="http://schemas.microsoft.com/office/drawing/2014/main" val="2056371469"/>
                    </a:ext>
                  </a:extLst>
                </a:gridCol>
              </a:tblGrid>
              <a:tr h="515790">
                <a:tc>
                  <a:txBody>
                    <a:bodyPr/>
                    <a:lstStyle/>
                    <a:p>
                      <a:pPr algn="ctr"/>
                      <a:r>
                        <a:rPr lang="en-IN" sz="2200" dirty="0">
                          <a:latin typeface="Times New Roman" panose="02020603050405020304" pitchFamily="18" charset="0"/>
                          <a:cs typeface="Times New Roman" panose="02020603050405020304" pitchFamily="18" charset="0"/>
                        </a:rPr>
                        <a:t>Name</a:t>
                      </a:r>
                    </a:p>
                  </a:txBody>
                  <a:tcPr/>
                </a:tc>
                <a:tc>
                  <a:txBody>
                    <a:bodyPr/>
                    <a:lstStyle/>
                    <a:p>
                      <a:pPr algn="ctr"/>
                      <a:r>
                        <a:rPr lang="en-IN" sz="2200" dirty="0">
                          <a:latin typeface="Times New Roman" panose="02020603050405020304" pitchFamily="18" charset="0"/>
                          <a:cs typeface="Times New Roman" panose="02020603050405020304" pitchFamily="18" charset="0"/>
                        </a:rPr>
                        <a:t>Year and Place</a:t>
                      </a:r>
                    </a:p>
                  </a:txBody>
                  <a:tcPr/>
                </a:tc>
                <a:tc>
                  <a:txBody>
                    <a:bodyPr/>
                    <a:lstStyle/>
                    <a:p>
                      <a:pPr algn="ctr"/>
                      <a:r>
                        <a:rPr lang="en-IN" sz="2200" dirty="0">
                          <a:latin typeface="Times New Roman" panose="02020603050405020304" pitchFamily="18" charset="0"/>
                          <a:cs typeface="Times New Roman" panose="02020603050405020304" pitchFamily="18" charset="0"/>
                        </a:rPr>
                        <a:t>Details</a:t>
                      </a:r>
                    </a:p>
                  </a:txBody>
                  <a:tcPr/>
                </a:tc>
                <a:extLst>
                  <a:ext uri="{0D108BD9-81ED-4DB2-BD59-A6C34878D82A}">
                    <a16:rowId xmlns="" xmlns:a16="http://schemas.microsoft.com/office/drawing/2014/main" val="4220110155"/>
                  </a:ext>
                </a:extLst>
              </a:tr>
              <a:tr h="1505326">
                <a:tc>
                  <a:txBody>
                    <a:bodyPr/>
                    <a:lstStyle/>
                    <a:p>
                      <a:r>
                        <a:rPr lang="en-IN" sz="2200" dirty="0">
                          <a:latin typeface="Times New Roman" panose="02020603050405020304" pitchFamily="18" charset="0"/>
                          <a:cs typeface="Times New Roman" panose="02020603050405020304" pitchFamily="18" charset="0"/>
                        </a:rPr>
                        <a:t>Ramanuja</a:t>
                      </a:r>
                    </a:p>
                  </a:txBody>
                  <a:tcPr/>
                </a:tc>
                <a:tc>
                  <a:txBody>
                    <a:bodyPr/>
                    <a:lstStyle/>
                    <a:p>
                      <a:pPr algn="ctr"/>
                      <a:r>
                        <a:rPr lang="en-IN" sz="2200" dirty="0">
                          <a:latin typeface="Times New Roman" panose="02020603050405020304" pitchFamily="18" charset="0"/>
                          <a:cs typeface="Times New Roman" panose="02020603050405020304" pitchFamily="18" charset="0"/>
                        </a:rPr>
                        <a:t>1017-1137</a:t>
                      </a:r>
                    </a:p>
                    <a:p>
                      <a:pPr algn="ctr"/>
                      <a:r>
                        <a:rPr lang="en-IN" sz="2200" dirty="0">
                          <a:latin typeface="Times New Roman" panose="02020603050405020304" pitchFamily="18" charset="0"/>
                          <a:cs typeface="Times New Roman" panose="02020603050405020304" pitchFamily="18" charset="0"/>
                        </a:rPr>
                        <a:t>AD</a:t>
                      </a:r>
                    </a:p>
                    <a:p>
                      <a:pPr algn="ctr"/>
                      <a:r>
                        <a:rPr lang="en-IN" sz="2200" dirty="0">
                          <a:latin typeface="Times New Roman" panose="02020603050405020304" pitchFamily="18" charset="0"/>
                          <a:cs typeface="Times New Roman" panose="02020603050405020304" pitchFamily="18" charset="0"/>
                        </a:rPr>
                        <a:t>Tamil Nadu</a:t>
                      </a:r>
                    </a:p>
                  </a:txBody>
                  <a:tcPr/>
                </a:tc>
                <a:tc>
                  <a:txBody>
                    <a:bodyPr/>
                    <a:lstStyle/>
                    <a:p>
                      <a:pPr algn="just"/>
                      <a:r>
                        <a:rPr lang="en-US" sz="2200" dirty="0">
                          <a:latin typeface="Times New Roman" panose="02020603050405020304" pitchFamily="18" charset="0"/>
                          <a:cs typeface="Times New Roman" panose="02020603050405020304" pitchFamily="18" charset="0"/>
                        </a:rPr>
                        <a:t>He was a major exponent of Sri Vaishnavism tradition and the chief proponent of the Vish-ishtadvaita sub school of Vedanta philosophy.</a:t>
                      </a:r>
                      <a:endParaRPr lang="en-IN"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Srirangam Ranganatha temple in Tamil Nadu is</a:t>
                      </a:r>
                    </a:p>
                    <a:p>
                      <a:pPr algn="just"/>
                      <a:r>
                        <a:rPr lang="en-US" sz="2200" dirty="0">
                          <a:latin typeface="Times New Roman" panose="02020603050405020304" pitchFamily="18" charset="0"/>
                          <a:cs typeface="Times New Roman" panose="02020603050405020304" pitchFamily="18" charset="0"/>
                        </a:rPr>
                        <a:t>associated with his tradition.</a:t>
                      </a:r>
                      <a:endParaRPr lang="en-IN" sz="2200" dirty="0">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472244392"/>
                  </a:ext>
                </a:extLst>
              </a:tr>
              <a:tr h="1813805">
                <a:tc>
                  <a:txBody>
                    <a:bodyPr/>
                    <a:lstStyle/>
                    <a:p>
                      <a:pPr algn="l"/>
                      <a:r>
                        <a:rPr lang="en-IN" sz="2200" dirty="0" err="1">
                          <a:latin typeface="Times New Roman" panose="02020603050405020304" pitchFamily="18" charset="0"/>
                          <a:cs typeface="Times New Roman" panose="02020603050405020304" pitchFamily="18" charset="0"/>
                        </a:rPr>
                        <a:t>Madhvach-arya</a:t>
                      </a:r>
                      <a:endParaRPr lang="en-IN" sz="2200" dirty="0">
                        <a:latin typeface="Times New Roman" panose="02020603050405020304" pitchFamily="18" charset="0"/>
                        <a:cs typeface="Times New Roman" panose="02020603050405020304" pitchFamily="18" charset="0"/>
                      </a:endParaRPr>
                    </a:p>
                    <a:p>
                      <a:pPr algn="l"/>
                      <a:r>
                        <a:rPr lang="en-IN" sz="2200" dirty="0">
                          <a:latin typeface="Times New Roman" panose="02020603050405020304" pitchFamily="18" charset="0"/>
                          <a:cs typeface="Times New Roman" panose="02020603050405020304" pitchFamily="18" charset="0"/>
                        </a:rPr>
                        <a:t>(Kannada Saint)</a:t>
                      </a:r>
                    </a:p>
                  </a:txBody>
                  <a:tcPr/>
                </a:tc>
                <a:tc>
                  <a:txBody>
                    <a:bodyPr/>
                    <a:lstStyle/>
                    <a:p>
                      <a:pPr algn="ctr"/>
                      <a:r>
                        <a:rPr lang="en-US" sz="2200" dirty="0">
                          <a:latin typeface="Times New Roman" panose="02020603050405020304" pitchFamily="18" charset="0"/>
                          <a:cs typeface="Times New Roman" panose="02020603050405020304" pitchFamily="18" charset="0"/>
                        </a:rPr>
                        <a:t>1238-1317</a:t>
                      </a:r>
                    </a:p>
                    <a:p>
                      <a:pPr algn="ctr"/>
                      <a:r>
                        <a:rPr lang="en-US" sz="2200" dirty="0">
                          <a:latin typeface="Times New Roman" panose="02020603050405020304" pitchFamily="18" charset="0"/>
                          <a:cs typeface="Times New Roman" panose="02020603050405020304" pitchFamily="18" charset="0"/>
                        </a:rPr>
                        <a:t>AD</a:t>
                      </a:r>
                    </a:p>
                    <a:p>
                      <a:pPr algn="ctr"/>
                      <a:r>
                        <a:rPr lang="en-US" sz="2200" dirty="0">
                          <a:latin typeface="Times New Roman" panose="02020603050405020304" pitchFamily="18" charset="0"/>
                          <a:cs typeface="Times New Roman" panose="02020603050405020304" pitchFamily="18" charset="0"/>
                        </a:rPr>
                        <a:t>Karnataka</a:t>
                      </a:r>
                      <a:endParaRPr lang="en-IN" sz="2200" dirty="0">
                        <a:latin typeface="Times New Roman" panose="02020603050405020304" pitchFamily="18" charset="0"/>
                        <a:cs typeface="Times New Roman" panose="02020603050405020304" pitchFamily="18" charset="0"/>
                      </a:endParaRPr>
                    </a:p>
                  </a:txBody>
                  <a:tcPr/>
                </a:tc>
                <a:tc>
                  <a:txBody>
                    <a:bodyPr/>
                    <a:lstStyle/>
                    <a:p>
                      <a:pPr algn="just"/>
                      <a:r>
                        <a:rPr lang="en-US" sz="2200" dirty="0">
                          <a:latin typeface="Times New Roman" panose="02020603050405020304" pitchFamily="18" charset="0"/>
                          <a:cs typeface="Times New Roman" panose="02020603050405020304" pitchFamily="18" charset="0"/>
                        </a:rPr>
                        <a:t>He was the chief proponent of </a:t>
                      </a:r>
                      <a:r>
                        <a:rPr lang="en-US" sz="2200" dirty="0" err="1">
                          <a:latin typeface="Times New Roman" panose="02020603050405020304" pitchFamily="18" charset="0"/>
                          <a:cs typeface="Times New Roman" panose="02020603050405020304" pitchFamily="18" charset="0"/>
                        </a:rPr>
                        <a:t>Dvaita</a:t>
                      </a:r>
                      <a:r>
                        <a:rPr lang="en-US" sz="2200" dirty="0">
                          <a:latin typeface="Times New Roman" panose="02020603050405020304" pitchFamily="18" charset="0"/>
                          <a:cs typeface="Times New Roman" panose="02020603050405020304" pitchFamily="18" charset="0"/>
                        </a:rPr>
                        <a:t> (dualism) School of Vedanta philosophy. He named his philosophy as “Tatvavada”.</a:t>
                      </a:r>
                    </a:p>
                    <a:p>
                      <a:pPr algn="just"/>
                      <a:r>
                        <a:rPr lang="en-IN" sz="2200" dirty="0">
                          <a:latin typeface="Times New Roman" panose="02020603050405020304" pitchFamily="18" charset="0"/>
                          <a:cs typeface="Times New Roman" panose="02020603050405020304" pitchFamily="18" charset="0"/>
                        </a:rPr>
                        <a:t>He was a critic of Adi </a:t>
                      </a:r>
                      <a:r>
                        <a:rPr lang="en-IN" sz="2200" dirty="0" err="1">
                          <a:latin typeface="Times New Roman" panose="02020603050405020304" pitchFamily="18" charset="0"/>
                          <a:cs typeface="Times New Roman" panose="02020603050405020304" pitchFamily="18" charset="0"/>
                        </a:rPr>
                        <a:t>Shankara’s</a:t>
                      </a: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Advaita</a:t>
                      </a:r>
                      <a:endParaRPr lang="en-IN" sz="2200" dirty="0">
                        <a:latin typeface="Times New Roman" panose="02020603050405020304" pitchFamily="18" charset="0"/>
                        <a:cs typeface="Times New Roman" panose="02020603050405020304" pitchFamily="18" charset="0"/>
                      </a:endParaRPr>
                    </a:p>
                    <a:p>
                      <a:pPr algn="just"/>
                      <a:r>
                        <a:rPr lang="en-IN" sz="2200" dirty="0">
                          <a:latin typeface="Times New Roman" panose="02020603050405020304" pitchFamily="18" charset="0"/>
                          <a:cs typeface="Times New Roman" panose="02020603050405020304" pitchFamily="18" charset="0"/>
                        </a:rPr>
                        <a:t>Vedanta &amp; Ramanuja’s </a:t>
                      </a:r>
                      <a:r>
                        <a:rPr lang="en-IN" sz="2200" dirty="0" err="1">
                          <a:latin typeface="Times New Roman" panose="02020603050405020304" pitchFamily="18" charset="0"/>
                          <a:cs typeface="Times New Roman" panose="02020603050405020304" pitchFamily="18" charset="0"/>
                        </a:rPr>
                        <a:t>VishishtadvaitaVedanta</a:t>
                      </a:r>
                      <a:r>
                        <a:rPr lang="en-IN" sz="2200" dirty="0">
                          <a:latin typeface="Times New Roman" panose="02020603050405020304" pitchFamily="18" charset="0"/>
                          <a:cs typeface="Times New Roman" panose="02020603050405020304" pitchFamily="18" charset="0"/>
                        </a:rPr>
                        <a:t>.</a:t>
                      </a:r>
                    </a:p>
                  </a:txBody>
                  <a:tcPr/>
                </a:tc>
                <a:extLst>
                  <a:ext uri="{0D108BD9-81ED-4DB2-BD59-A6C34878D82A}">
                    <a16:rowId xmlns="" xmlns:a16="http://schemas.microsoft.com/office/drawing/2014/main" val="2711732343"/>
                  </a:ext>
                </a:extLst>
              </a:tr>
            </a:tbl>
          </a:graphicData>
        </a:graphic>
      </p:graphicFrame>
    </p:spTree>
    <p:extLst>
      <p:ext uri="{BB962C8B-B14F-4D97-AF65-F5344CB8AC3E}">
        <p14:creationId xmlns="" xmlns:p14="http://schemas.microsoft.com/office/powerpoint/2010/main" val="235787291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763000" cy="5289548"/>
          </a:xfrm>
        </p:spPr>
        <p:txBody>
          <a:bodyPr>
            <a:noAutofit/>
          </a:bodyPr>
          <a:lstStyle/>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Origin</a:t>
            </a:r>
          </a:p>
          <a:p>
            <a:pPr algn="just">
              <a:lnSpc>
                <a:spcPct val="150000"/>
              </a:lnSpc>
            </a:pPr>
            <a:r>
              <a:rPr lang="en-US" sz="2200" dirty="0">
                <a:latin typeface="Times New Roman" panose="02020603050405020304" pitchFamily="18" charset="0"/>
                <a:cs typeface="Times New Roman" panose="02020603050405020304" pitchFamily="18" charset="0"/>
              </a:rPr>
              <a:t>Sufism is the mystical arm of Islam and is better known as </a:t>
            </a:r>
            <a:r>
              <a:rPr lang="en-US" sz="2200" b="1" dirty="0" err="1" smtClean="0">
                <a:latin typeface="Times New Roman" panose="02020603050405020304" pitchFamily="18" charset="0"/>
                <a:cs typeface="Times New Roman" panose="02020603050405020304" pitchFamily="18" charset="0"/>
              </a:rPr>
              <a:t>tasawwuf</a:t>
            </a:r>
            <a:r>
              <a:rPr lang="en-US" sz="2200" b="1" dirty="0" smtClean="0">
                <a:latin typeface="Times New Roman" panose="02020603050405020304" pitchFamily="18" charset="0"/>
                <a:cs typeface="Times New Roman" panose="02020603050405020304" pitchFamily="18" charset="0"/>
              </a:rPr>
              <a:t>-</a:t>
            </a:r>
            <a:r>
              <a:rPr lang="hi-IN" sz="2400" dirty="0" smtClean="0"/>
              <a:t> </a:t>
            </a:r>
            <a:r>
              <a:rPr lang="hi-IN" sz="1800" dirty="0" smtClean="0"/>
              <a:t>तसव्वुफ़</a:t>
            </a:r>
            <a:r>
              <a:rPr lang="en-US" sz="1800" dirty="0" smtClean="0">
                <a:latin typeface="Times New Roman" panose="02020603050405020304" pitchFamily="18" charset="0"/>
                <a:cs typeface="Times New Roman" panose="02020603050405020304" pitchFamily="18" charset="0"/>
              </a:rPr>
              <a:t>.</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It stresses on self realisation, tolerance, righteousness and universal love for all.</a:t>
            </a:r>
          </a:p>
          <a:p>
            <a:pPr algn="just">
              <a:lnSpc>
                <a:spcPct val="150000"/>
              </a:lnSpc>
            </a:pPr>
            <a:r>
              <a:rPr lang="en-US" sz="2200" dirty="0">
                <a:latin typeface="Times New Roman" panose="02020603050405020304" pitchFamily="18" charset="0"/>
                <a:cs typeface="Times New Roman" panose="02020603050405020304" pitchFamily="18" charset="0"/>
              </a:rPr>
              <a:t>The word finds its roots in Arabic word for wool (suf), indicative of the garments of rough wool worn by the </a:t>
            </a:r>
            <a:r>
              <a:rPr lang="en-US" sz="2200" dirty="0" smtClean="0">
                <a:latin typeface="Times New Roman" panose="02020603050405020304" pitchFamily="18" charset="0"/>
                <a:cs typeface="Times New Roman" panose="02020603050405020304" pitchFamily="18" charset="0"/>
              </a:rPr>
              <a:t>ascetics </a:t>
            </a:r>
            <a:r>
              <a:rPr lang="en-US" sz="1800" dirty="0" smtClean="0"/>
              <a:t>(</a:t>
            </a:r>
            <a:r>
              <a:rPr lang="hi-IN" sz="1800" dirty="0" smtClean="0"/>
              <a:t>तपस्वी</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and even the prophets.</a:t>
            </a:r>
          </a:p>
          <a:p>
            <a:pPr algn="just">
              <a:lnSpc>
                <a:spcPct val="150000"/>
              </a:lnSpc>
            </a:pPr>
            <a:r>
              <a:rPr lang="en-US" sz="2200" dirty="0">
                <a:latin typeface="Times New Roman" panose="02020603050405020304" pitchFamily="18" charset="0"/>
                <a:cs typeface="Times New Roman" panose="02020603050405020304" pitchFamily="18" charset="0"/>
              </a:rPr>
              <a:t>The word Sufism is sometimes also traced to root word </a:t>
            </a:r>
            <a:r>
              <a:rPr lang="en-US" sz="2200" b="1" i="1" dirty="0">
                <a:latin typeface="Times New Roman" panose="02020603050405020304" pitchFamily="18" charset="0"/>
                <a:cs typeface="Times New Roman" panose="02020603050405020304" pitchFamily="18" charset="0"/>
              </a:rPr>
              <a:t>safa</a:t>
            </a:r>
            <a:r>
              <a:rPr lang="en-US" sz="2200" dirty="0">
                <a:latin typeface="Times New Roman" panose="02020603050405020304" pitchFamily="18" charset="0"/>
                <a:cs typeface="Times New Roman" panose="02020603050405020304" pitchFamily="18" charset="0"/>
              </a:rPr>
              <a:t> which in Arabic means purity.</a:t>
            </a:r>
          </a:p>
          <a:p>
            <a:pPr algn="just">
              <a:lnSpc>
                <a:spcPct val="150000"/>
              </a:lnSpc>
            </a:pPr>
            <a:r>
              <a:rPr lang="en-US" sz="2200" dirty="0">
                <a:latin typeface="Times New Roman" panose="02020603050405020304" pitchFamily="18" charset="0"/>
                <a:cs typeface="Times New Roman" panose="02020603050405020304" pitchFamily="18" charset="0"/>
              </a:rPr>
              <a:t>Sufis emphasized divine unity by arousing spiritual facilities. </a:t>
            </a: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62280" y="6356350"/>
            <a:ext cx="2133600" cy="365125"/>
          </a:xfrm>
        </p:spPr>
        <p:txBody>
          <a:bodyPr/>
          <a:lstStyle/>
          <a:p>
            <a:fld id="{1F1285E6-B05C-4CAA-892C-8161D95B9BC3}" type="datetime1">
              <a:rPr lang="en-US" smtClean="0"/>
              <a:pPr/>
              <a:t>4/6/2023</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smtClean="0"/>
              <a:t>Mr. Arun Bhati            ESSENCE OF INDIAN TRADITIONAL  (ANC-602)              SEM - 6</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83</a:t>
            </a:fld>
            <a:endParaRPr lang="en-US" dirty="0"/>
          </a:p>
        </p:txBody>
      </p:sp>
      <p:sp>
        <p:nvSpPr>
          <p:cNvPr id="7" name="Title 1"/>
          <p:cNvSpPr txBox="1">
            <a:spLocks/>
          </p:cNvSpPr>
          <p:nvPr/>
        </p:nvSpPr>
        <p:spPr>
          <a:xfrm>
            <a:off x="13970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Sufi Movement (CO1&amp; CO3)</a:t>
            </a:r>
          </a:p>
        </p:txBody>
      </p:sp>
      <p:pic>
        <p:nvPicPr>
          <p:cNvPr id="9" name="Picture 8">
            <a:extLst>
              <a:ext uri="{FF2B5EF4-FFF2-40B4-BE49-F238E27FC236}">
                <a16:creationId xmlns="" xmlns:a16="http://schemas.microsoft.com/office/drawing/2014/main" id="{66C8E606-11F0-4D97-9990-05358B7A0BA7}"/>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471" y="73817"/>
            <a:ext cx="1347673" cy="916783"/>
          </a:xfrm>
          <a:prstGeom prst="rect">
            <a:avLst/>
          </a:prstGeom>
        </p:spPr>
      </p:pic>
    </p:spTree>
    <p:extLst>
      <p:ext uri="{BB962C8B-B14F-4D97-AF65-F5344CB8AC3E}">
        <p14:creationId xmlns="" xmlns:p14="http://schemas.microsoft.com/office/powerpoint/2010/main" val="145851590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763000" cy="5289548"/>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The Sufis tried to purify their inner self by rigid </a:t>
            </a:r>
            <a:r>
              <a:rPr lang="en-US" sz="2200" dirty="0" smtClean="0">
                <a:latin typeface="Times New Roman" panose="02020603050405020304" pitchFamily="18" charset="0"/>
                <a:cs typeface="Times New Roman" panose="02020603050405020304" pitchFamily="18" charset="0"/>
              </a:rPr>
              <a:t>self inner inspection </a:t>
            </a:r>
            <a:r>
              <a:rPr lang="en-US" sz="2200" dirty="0">
                <a:latin typeface="Times New Roman" panose="02020603050405020304" pitchFamily="18" charset="0"/>
                <a:cs typeface="Times New Roman" panose="02020603050405020304" pitchFamily="18" charset="0"/>
              </a:rPr>
              <a:t>and mental struggle so as to remove even the smallest sign of selfishness and attain ikhlas, (absolute purity of intention and act).</a:t>
            </a:r>
          </a:p>
          <a:p>
            <a:pPr algn="just">
              <a:lnSpc>
                <a:spcPct val="150000"/>
              </a:lnSpc>
            </a:pPr>
            <a:r>
              <a:rPr lang="en-US" sz="2200" dirty="0">
                <a:latin typeface="Times New Roman" panose="02020603050405020304" pitchFamily="18" charset="0"/>
                <a:cs typeface="Times New Roman" panose="02020603050405020304" pitchFamily="18" charset="0"/>
              </a:rPr>
              <a:t>The </a:t>
            </a:r>
            <a:r>
              <a:rPr lang="en-US" sz="2200" dirty="0" smtClean="0">
                <a:latin typeface="Times New Roman" panose="02020603050405020304" pitchFamily="18" charset="0"/>
                <a:cs typeface="Times New Roman" panose="02020603050405020304" pitchFamily="18" charset="0"/>
              </a:rPr>
              <a:t>mystics (</a:t>
            </a:r>
            <a:r>
              <a:rPr lang="hi-IN" sz="1800" dirty="0" smtClean="0"/>
              <a:t>आध्यात्मिक</a:t>
            </a:r>
            <a:r>
              <a:rPr lang="en-US" sz="1800" dirty="0" smtClean="0"/>
              <a:t>)</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realised that beyond the knowledge of outward sciences, intuitive knowledge was required in order to receive that </a:t>
            </a:r>
            <a:r>
              <a:rPr lang="en-US" sz="2200" dirty="0" smtClean="0">
                <a:latin typeface="Times New Roman" panose="02020603050405020304" pitchFamily="18" charset="0"/>
                <a:cs typeface="Times New Roman" panose="02020603050405020304" pitchFamily="18" charset="0"/>
              </a:rPr>
              <a:t>illumination (</a:t>
            </a:r>
            <a:r>
              <a:rPr lang="en-US" sz="2400" dirty="0" smtClean="0"/>
              <a:t>lightness</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to which reason has no access.</a:t>
            </a:r>
          </a:p>
          <a:p>
            <a:pPr algn="just">
              <a:lnSpc>
                <a:spcPct val="150000"/>
              </a:lnSpc>
            </a:pPr>
            <a:r>
              <a:rPr lang="en-US" sz="2200" dirty="0">
                <a:latin typeface="Times New Roman" panose="02020603050405020304" pitchFamily="18" charset="0"/>
                <a:cs typeface="Times New Roman" panose="02020603050405020304" pitchFamily="18" charset="0"/>
              </a:rPr>
              <a:t>Sufism strictly follow the concept of </a:t>
            </a:r>
            <a:r>
              <a:rPr lang="en-US" sz="2200" dirty="0" err="1" smtClean="0">
                <a:latin typeface="Times New Roman" panose="02020603050405020304" pitchFamily="18" charset="0"/>
                <a:cs typeface="Times New Roman" panose="02020603050405020304" pitchFamily="18" charset="0"/>
              </a:rPr>
              <a:t>pir-murshidie</a:t>
            </a:r>
            <a:r>
              <a:rPr lang="en-US" sz="2200" dirty="0" smtClean="0">
                <a:latin typeface="Times New Roman" panose="02020603050405020304" pitchFamily="18" charset="0"/>
                <a:cs typeface="Times New Roman" panose="02020603050405020304" pitchFamily="18" charset="0"/>
              </a:rPr>
              <a:t> (</a:t>
            </a:r>
            <a:r>
              <a:rPr lang="hi-IN" sz="1800" u="sng" dirty="0" smtClean="0"/>
              <a:t>पीर-ओ-मुर्शिद</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(similar to Guru- Shisya tradition).</a:t>
            </a:r>
          </a:p>
          <a:p>
            <a:pPr algn="just">
              <a:lnSpc>
                <a:spcPct val="150000"/>
              </a:lnSpc>
            </a:pPr>
            <a:r>
              <a:rPr lang="en-US" sz="2200" dirty="0">
                <a:latin typeface="Times New Roman" panose="02020603050405020304" pitchFamily="18" charset="0"/>
                <a:cs typeface="Times New Roman" panose="02020603050405020304" pitchFamily="18" charset="0"/>
              </a:rPr>
              <a:t>The ultimate goal of Sufism is Union with God.</a:t>
            </a: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62280" y="6356350"/>
            <a:ext cx="2133600" cy="365125"/>
          </a:xfrm>
        </p:spPr>
        <p:txBody>
          <a:bodyPr/>
          <a:lstStyle/>
          <a:p>
            <a:fld id="{8505D3F8-A76D-4543-AAF2-7CC5C5A6F195}" type="datetime1">
              <a:rPr lang="en-US" smtClean="0"/>
              <a:pPr/>
              <a:t>4/6/2023</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smtClean="0"/>
              <a:t>Mr. Arun Bhati            ESSENCE OF INDIAN TRADITIONAL  (ANC-602)              SEM - 6</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84</a:t>
            </a:fld>
            <a:endParaRPr lang="en-US" dirty="0"/>
          </a:p>
        </p:txBody>
      </p:sp>
      <p:sp>
        <p:nvSpPr>
          <p:cNvPr id="7" name="Title 1"/>
          <p:cNvSpPr txBox="1">
            <a:spLocks/>
          </p:cNvSpPr>
          <p:nvPr/>
        </p:nvSpPr>
        <p:spPr>
          <a:xfrm>
            <a:off x="13970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Sufi Movement</a:t>
            </a:r>
          </a:p>
        </p:txBody>
      </p:sp>
      <p:pic>
        <p:nvPicPr>
          <p:cNvPr id="9" name="Picture 8">
            <a:extLst>
              <a:ext uri="{FF2B5EF4-FFF2-40B4-BE49-F238E27FC236}">
                <a16:creationId xmlns="" xmlns:a16="http://schemas.microsoft.com/office/drawing/2014/main" id="{66C8E606-11F0-4D97-9990-05358B7A0BA7}"/>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471" y="73817"/>
            <a:ext cx="1347673" cy="916783"/>
          </a:xfrm>
          <a:prstGeom prst="rect">
            <a:avLst/>
          </a:prstGeom>
        </p:spPr>
      </p:pic>
    </p:spTree>
    <p:extLst>
      <p:ext uri="{BB962C8B-B14F-4D97-AF65-F5344CB8AC3E}">
        <p14:creationId xmlns="" xmlns:p14="http://schemas.microsoft.com/office/powerpoint/2010/main" val="280834728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763000" cy="5289548"/>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According to Sufism, Love of God meant love towards humanity and they believe service to humanity equals service of God.</a:t>
            </a:r>
          </a:p>
          <a:p>
            <a:pPr algn="just">
              <a:lnSpc>
                <a:spcPct val="150000"/>
              </a:lnSpc>
            </a:pPr>
            <a:r>
              <a:rPr lang="en-US" sz="2200" dirty="0">
                <a:latin typeface="Times New Roman" panose="02020603050405020304" pitchFamily="18" charset="0"/>
                <a:cs typeface="Times New Roman" panose="02020603050405020304" pitchFamily="18" charset="0"/>
              </a:rPr>
              <a:t>Sufism inculcated a spirit of tolerance among its followers.</a:t>
            </a:r>
          </a:p>
          <a:p>
            <a:pPr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essential characteristics of Sufism are:</a:t>
            </a:r>
          </a:p>
          <a:p>
            <a:pPr algn="just">
              <a:lnSpc>
                <a:spcPct val="150000"/>
              </a:lnSpc>
            </a:pPr>
            <a:r>
              <a:rPr lang="en-US" sz="2200" b="1" dirty="0">
                <a:latin typeface="Times New Roman" panose="02020603050405020304" pitchFamily="18" charset="0"/>
                <a:cs typeface="Times New Roman" panose="02020603050405020304" pitchFamily="18" charset="0"/>
              </a:rPr>
              <a:t>Fana</a:t>
            </a:r>
            <a:r>
              <a:rPr lang="en-US" sz="2200" dirty="0">
                <a:latin typeface="Times New Roman" panose="02020603050405020304" pitchFamily="18" charset="0"/>
                <a:cs typeface="Times New Roman" panose="02020603050405020304" pitchFamily="18" charset="0"/>
              </a:rPr>
              <a:t>: Spiritual merger of devotee with Allah</a:t>
            </a:r>
          </a:p>
          <a:p>
            <a:pPr algn="just">
              <a:lnSpc>
                <a:spcPct val="150000"/>
              </a:lnSpc>
            </a:pPr>
            <a:r>
              <a:rPr lang="en-US" sz="2200" b="1" dirty="0">
                <a:latin typeface="Times New Roman" panose="02020603050405020304" pitchFamily="18" charset="0"/>
                <a:cs typeface="Times New Roman" panose="02020603050405020304" pitchFamily="18" charset="0"/>
              </a:rPr>
              <a:t>Insan-e-</a:t>
            </a:r>
            <a:r>
              <a:rPr lang="en-US" sz="2200" b="1" dirty="0" err="1">
                <a:latin typeface="Times New Roman" panose="02020603050405020304" pitchFamily="18" charset="0"/>
                <a:cs typeface="Times New Roman" panose="02020603050405020304" pitchFamily="18" charset="0"/>
              </a:rPr>
              <a:t>kamil</a:t>
            </a:r>
            <a:r>
              <a:rPr lang="en-US" sz="2200" dirty="0">
                <a:latin typeface="Times New Roman" panose="02020603050405020304" pitchFamily="18" charset="0"/>
                <a:cs typeface="Times New Roman" panose="02020603050405020304" pitchFamily="18" charset="0"/>
              </a:rPr>
              <a:t>: Perfect human with all good virtues,</a:t>
            </a:r>
          </a:p>
          <a:p>
            <a:pPr algn="just">
              <a:lnSpc>
                <a:spcPct val="150000"/>
              </a:lnSpc>
            </a:pPr>
            <a:r>
              <a:rPr lang="en-US" sz="2200" b="1" dirty="0">
                <a:latin typeface="Times New Roman" panose="02020603050405020304" pitchFamily="18" charset="0"/>
                <a:cs typeface="Times New Roman" panose="02020603050405020304" pitchFamily="18" charset="0"/>
              </a:rPr>
              <a:t>Zikr-</a:t>
            </a:r>
            <a:r>
              <a:rPr lang="en-US" sz="2200" b="1" dirty="0" err="1">
                <a:latin typeface="Times New Roman" panose="02020603050405020304" pitchFamily="18" charset="0"/>
                <a:cs typeface="Times New Roman" panose="02020603050405020304" pitchFamily="18" charset="0"/>
              </a:rPr>
              <a:t>tauba</a:t>
            </a:r>
            <a:r>
              <a:rPr lang="en-US" sz="2200" dirty="0">
                <a:latin typeface="Times New Roman" panose="02020603050405020304" pitchFamily="18" charset="0"/>
                <a:cs typeface="Times New Roman" panose="02020603050405020304" pitchFamily="18" charset="0"/>
              </a:rPr>
              <a:t>: Remembrance of god all the time(zikr),</a:t>
            </a:r>
          </a:p>
          <a:p>
            <a:pPr algn="just">
              <a:lnSpc>
                <a:spcPct val="150000"/>
              </a:lnSpc>
            </a:pPr>
            <a:r>
              <a:rPr lang="en-US" sz="2200" dirty="0">
                <a:latin typeface="Times New Roman" panose="02020603050405020304" pitchFamily="18" charset="0"/>
                <a:cs typeface="Times New Roman" panose="02020603050405020304" pitchFamily="18" charset="0"/>
              </a:rPr>
              <a:t>Wahadat-ul-</a:t>
            </a:r>
            <a:r>
              <a:rPr lang="en-US" sz="2200" dirty="0" err="1">
                <a:latin typeface="Times New Roman" panose="02020603050405020304" pitchFamily="18" charset="0"/>
                <a:cs typeface="Times New Roman" panose="02020603050405020304" pitchFamily="18" charset="0"/>
              </a:rPr>
              <a:t>wajood</a:t>
            </a:r>
            <a:r>
              <a:rPr lang="en-US" sz="2200" dirty="0">
                <a:latin typeface="Times New Roman" panose="02020603050405020304" pitchFamily="18" charset="0"/>
                <a:cs typeface="Times New Roman" panose="02020603050405020304" pitchFamily="18" charset="0"/>
              </a:rPr>
              <a:t>: One god for entire universe; unity of god and being.</a:t>
            </a:r>
          </a:p>
          <a:p>
            <a:pPr algn="just">
              <a:lnSpc>
                <a:spcPct val="150000"/>
              </a:lnSpc>
            </a:pPr>
            <a:r>
              <a:rPr lang="en-US" sz="2200" b="1" dirty="0">
                <a:latin typeface="Times New Roman" panose="02020603050405020304" pitchFamily="18" charset="0"/>
                <a:cs typeface="Times New Roman" panose="02020603050405020304" pitchFamily="18" charset="0"/>
              </a:rPr>
              <a:t>Sama</a:t>
            </a:r>
            <a:r>
              <a:rPr lang="en-US" sz="2200" dirty="0">
                <a:latin typeface="Times New Roman" panose="02020603050405020304" pitchFamily="18" charset="0"/>
                <a:cs typeface="Times New Roman" panose="02020603050405020304" pitchFamily="18" charset="0"/>
              </a:rPr>
              <a:t>: Spiritual dance and music to promote their concepts. </a:t>
            </a:r>
          </a:p>
        </p:txBody>
      </p:sp>
      <p:sp>
        <p:nvSpPr>
          <p:cNvPr id="4" name="Date Placeholder 3"/>
          <p:cNvSpPr>
            <a:spLocks noGrp="1"/>
          </p:cNvSpPr>
          <p:nvPr>
            <p:ph type="dt" sz="half" idx="10"/>
          </p:nvPr>
        </p:nvSpPr>
        <p:spPr>
          <a:xfrm>
            <a:off x="462280" y="6356350"/>
            <a:ext cx="2133600" cy="365125"/>
          </a:xfrm>
        </p:spPr>
        <p:txBody>
          <a:bodyPr/>
          <a:lstStyle/>
          <a:p>
            <a:fld id="{9E43484C-45FC-42D3-A16D-866F36202001}" type="datetime1">
              <a:rPr lang="en-US" smtClean="0"/>
              <a:pPr/>
              <a:t>4/6/2023</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smtClean="0"/>
              <a:t>Mr. Arun Bhati            ESSENCE OF INDIAN TRADITIONAL  (ANC-602)              SEM - 6</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85</a:t>
            </a:fld>
            <a:endParaRPr lang="en-US" dirty="0"/>
          </a:p>
        </p:txBody>
      </p:sp>
      <p:sp>
        <p:nvSpPr>
          <p:cNvPr id="7" name="Title 1"/>
          <p:cNvSpPr txBox="1">
            <a:spLocks/>
          </p:cNvSpPr>
          <p:nvPr/>
        </p:nvSpPr>
        <p:spPr>
          <a:xfrm>
            <a:off x="13970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Sufi Movement</a:t>
            </a:r>
          </a:p>
        </p:txBody>
      </p:sp>
      <p:pic>
        <p:nvPicPr>
          <p:cNvPr id="9" name="Picture 8">
            <a:extLst>
              <a:ext uri="{FF2B5EF4-FFF2-40B4-BE49-F238E27FC236}">
                <a16:creationId xmlns="" xmlns:a16="http://schemas.microsoft.com/office/drawing/2014/main" id="{66C8E606-11F0-4D97-9990-05358B7A0BA7}"/>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471" y="73817"/>
            <a:ext cx="1347673" cy="916783"/>
          </a:xfrm>
          <a:prstGeom prst="rect">
            <a:avLst/>
          </a:prstGeom>
        </p:spPr>
      </p:pic>
    </p:spTree>
    <p:extLst>
      <p:ext uri="{BB962C8B-B14F-4D97-AF65-F5344CB8AC3E}">
        <p14:creationId xmlns="" xmlns:p14="http://schemas.microsoft.com/office/powerpoint/2010/main" val="272298408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763000" cy="5289548"/>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They believed in the equality of all human beings and universal brotherhood of man.</a:t>
            </a:r>
          </a:p>
          <a:p>
            <a:pPr algn="just">
              <a:lnSpc>
                <a:spcPct val="150000"/>
              </a:lnSpc>
            </a:pPr>
            <a:r>
              <a:rPr lang="en-US" sz="2200" dirty="0">
                <a:latin typeface="Times New Roman" panose="02020603050405020304" pitchFamily="18" charset="0"/>
                <a:cs typeface="Times New Roman" panose="02020603050405020304" pitchFamily="18" charset="0"/>
              </a:rPr>
              <a:t>Most of the Sufis use the vocabulary of love and intimate affection while describing their experience with god. It was a badge of honor for the Sufi to be known as the lover of god or Sufi masters.</a:t>
            </a:r>
          </a:p>
          <a:p>
            <a:pPr algn="just">
              <a:lnSpc>
                <a:spcPct val="150000"/>
              </a:lnSpc>
            </a:pPr>
            <a:r>
              <a:rPr lang="en-US" sz="2200" dirty="0">
                <a:latin typeface="Times New Roman" panose="02020603050405020304" pitchFamily="18" charset="0"/>
                <a:cs typeface="Times New Roman" panose="02020603050405020304" pitchFamily="18" charset="0"/>
              </a:rPr>
              <a:t>The Sufis came to be organised into orders or ‘silsilas’. </a:t>
            </a:r>
          </a:p>
          <a:p>
            <a:pPr algn="just">
              <a:lnSpc>
                <a:spcPct val="150000"/>
              </a:lnSpc>
            </a:pPr>
            <a:r>
              <a:rPr lang="en-US" sz="2200" dirty="0">
                <a:latin typeface="Times New Roman" panose="02020603050405020304" pitchFamily="18" charset="0"/>
                <a:cs typeface="Times New Roman" panose="02020603050405020304" pitchFamily="18" charset="0"/>
              </a:rPr>
              <a:t>Ain-I –Akbari written by Abul Fazl mentions a dozen silsilahs.</a:t>
            </a:r>
          </a:p>
          <a:p>
            <a:pPr algn="just">
              <a:lnSpc>
                <a:spcPct val="150000"/>
              </a:lnSpc>
            </a:pPr>
            <a:r>
              <a:rPr lang="en-US" sz="2200" dirty="0">
                <a:latin typeface="Times New Roman" panose="02020603050405020304" pitchFamily="18" charset="0"/>
                <a:cs typeface="Times New Roman" panose="02020603050405020304" pitchFamily="18" charset="0"/>
              </a:rPr>
              <a:t>Prominent Silsilahs or Sufi orders were – Chishti, Suhrawardi, Firdausi, Qadariya, Naqshbandi, etc.</a:t>
            </a:r>
          </a:p>
        </p:txBody>
      </p:sp>
      <p:sp>
        <p:nvSpPr>
          <p:cNvPr id="4" name="Date Placeholder 3"/>
          <p:cNvSpPr>
            <a:spLocks noGrp="1"/>
          </p:cNvSpPr>
          <p:nvPr>
            <p:ph type="dt" sz="half" idx="10"/>
          </p:nvPr>
        </p:nvSpPr>
        <p:spPr>
          <a:xfrm>
            <a:off x="462280" y="6356350"/>
            <a:ext cx="2133600" cy="365125"/>
          </a:xfrm>
        </p:spPr>
        <p:txBody>
          <a:bodyPr/>
          <a:lstStyle/>
          <a:p>
            <a:fld id="{388BB1E4-CDB1-49D6-AC67-A210F2215ADB}" type="datetime1">
              <a:rPr lang="en-US" smtClean="0"/>
              <a:pPr/>
              <a:t>4/6/2023</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smtClean="0"/>
              <a:t>Mr. Arun Bhati            ESSENCE OF INDIAN TRADITIONAL  (ANC-602)              SEM - 6</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86</a:t>
            </a:fld>
            <a:endParaRPr lang="en-US" dirty="0"/>
          </a:p>
        </p:txBody>
      </p:sp>
      <p:sp>
        <p:nvSpPr>
          <p:cNvPr id="7" name="Title 1"/>
          <p:cNvSpPr txBox="1">
            <a:spLocks/>
          </p:cNvSpPr>
          <p:nvPr/>
        </p:nvSpPr>
        <p:spPr>
          <a:xfrm>
            <a:off x="13970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Sufi Movement</a:t>
            </a:r>
          </a:p>
        </p:txBody>
      </p:sp>
      <p:pic>
        <p:nvPicPr>
          <p:cNvPr id="9" name="Picture 8">
            <a:extLst>
              <a:ext uri="{FF2B5EF4-FFF2-40B4-BE49-F238E27FC236}">
                <a16:creationId xmlns="" xmlns:a16="http://schemas.microsoft.com/office/drawing/2014/main" id="{66C8E606-11F0-4D97-9990-05358B7A0BA7}"/>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471" y="73817"/>
            <a:ext cx="1347673" cy="916783"/>
          </a:xfrm>
          <a:prstGeom prst="rect">
            <a:avLst/>
          </a:prstGeom>
        </p:spPr>
      </p:pic>
    </p:spTree>
    <p:extLst>
      <p:ext uri="{BB962C8B-B14F-4D97-AF65-F5344CB8AC3E}">
        <p14:creationId xmlns="" xmlns:p14="http://schemas.microsoft.com/office/powerpoint/2010/main" val="159423293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763000" cy="5289548"/>
          </a:xfrm>
        </p:spPr>
        <p:txBody>
          <a:bodyPr>
            <a:noAutofit/>
          </a:bodyPr>
          <a:lstStyle/>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BRAHMO SAMAJ :-  </a:t>
            </a:r>
          </a:p>
          <a:p>
            <a:pPr algn="just">
              <a:lnSpc>
                <a:spcPct val="150000"/>
              </a:lnSpc>
            </a:pPr>
            <a:r>
              <a:rPr lang="en-US" sz="2200" dirty="0">
                <a:latin typeface="Times New Roman" panose="02020603050405020304" pitchFamily="18" charset="0"/>
                <a:cs typeface="Times New Roman" panose="02020603050405020304" pitchFamily="18" charset="0"/>
              </a:rPr>
              <a:t>It was one </a:t>
            </a:r>
            <a:r>
              <a:rPr lang="en-US" sz="1800" dirty="0">
                <a:latin typeface="Times New Roman" panose="02020603050405020304" pitchFamily="18" charset="0"/>
                <a:cs typeface="Times New Roman" panose="02020603050405020304" pitchFamily="18" charset="0"/>
              </a:rPr>
              <a:t>of the earliest socio-religious reform movement in India in the 19</a:t>
            </a:r>
            <a:r>
              <a:rPr lang="en-US" sz="1800" baseline="30000" dirty="0">
                <a:latin typeface="Times New Roman" panose="02020603050405020304" pitchFamily="18" charset="0"/>
                <a:cs typeface="Times New Roman" panose="02020603050405020304" pitchFamily="18" charset="0"/>
              </a:rPr>
              <a:t>th</a:t>
            </a:r>
            <a:r>
              <a:rPr lang="en-US" sz="1800" dirty="0">
                <a:latin typeface="Times New Roman" panose="02020603050405020304" pitchFamily="18" charset="0"/>
                <a:cs typeface="Times New Roman" panose="02020603050405020304" pitchFamily="18" charset="0"/>
              </a:rPr>
              <a:t> Century. It was started by Raja Ram Mohan Roy.</a:t>
            </a:r>
          </a:p>
          <a:p>
            <a:pPr algn="just">
              <a:lnSpc>
                <a:spcPct val="150000"/>
              </a:lnSpc>
            </a:pPr>
            <a:r>
              <a:rPr lang="en-US" sz="1800" dirty="0">
                <a:latin typeface="Times New Roman" panose="02020603050405020304" pitchFamily="18" charset="0"/>
                <a:cs typeface="Times New Roman" panose="02020603050405020304" pitchFamily="18" charset="0"/>
              </a:rPr>
              <a:t>This movement laid the foundations for emergence of modern India. </a:t>
            </a:r>
          </a:p>
          <a:p>
            <a:pPr algn="just">
              <a:lnSpc>
                <a:spcPct val="150000"/>
              </a:lnSpc>
            </a:pPr>
            <a:r>
              <a:rPr lang="en-US" sz="1800" dirty="0">
                <a:latin typeface="Times New Roman" panose="02020603050405020304" pitchFamily="18" charset="0"/>
                <a:cs typeface="Times New Roman" panose="02020603050405020304" pitchFamily="18" charset="0"/>
              </a:rPr>
              <a:t>It inspired generation of Indians to fight for </a:t>
            </a:r>
            <a:r>
              <a:rPr lang="en-US" sz="1800" dirty="0" smtClean="0">
                <a:latin typeface="Times New Roman" panose="02020603050405020304" pitchFamily="18" charset="0"/>
                <a:cs typeface="Times New Roman" panose="02020603050405020304" pitchFamily="18" charset="0"/>
              </a:rPr>
              <a:t>revitalization (</a:t>
            </a:r>
            <a:r>
              <a:rPr lang="en-US" sz="1800" dirty="0" smtClean="0"/>
              <a:t>with new life)</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of Indian culture and liberation of India from British colonial rule.</a:t>
            </a:r>
          </a:p>
          <a:p>
            <a:pPr algn="just">
              <a:lnSpc>
                <a:spcPct val="150000"/>
              </a:lnSpc>
            </a:pPr>
            <a:r>
              <a:rPr lang="en-US" sz="1800" dirty="0">
                <a:latin typeface="Times New Roman" panose="02020603050405020304" pitchFamily="18" charset="0"/>
                <a:cs typeface="Times New Roman" panose="02020603050405020304" pitchFamily="18" charset="0"/>
              </a:rPr>
              <a:t>Brahmo Samajists have no faith in any </a:t>
            </a:r>
            <a:r>
              <a:rPr lang="en-US" sz="1800" dirty="0" smtClean="0">
                <a:latin typeface="Times New Roman" panose="02020603050405020304" pitchFamily="18" charset="0"/>
                <a:cs typeface="Times New Roman" panose="02020603050405020304" pitchFamily="18" charset="0"/>
              </a:rPr>
              <a:t>scripture (</a:t>
            </a:r>
            <a:r>
              <a:rPr lang="hi-IN" sz="1800" dirty="0" smtClean="0"/>
              <a:t>धर्मग्रंथ </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as an authority.</a:t>
            </a:r>
          </a:p>
          <a:p>
            <a:pPr algn="just">
              <a:lnSpc>
                <a:spcPct val="150000"/>
              </a:lnSpc>
            </a:pPr>
            <a:r>
              <a:rPr lang="en-US" sz="1800" dirty="0">
                <a:latin typeface="Times New Roman" panose="02020603050405020304" pitchFamily="18" charset="0"/>
                <a:cs typeface="Times New Roman" panose="02020603050405020304" pitchFamily="18" charset="0"/>
              </a:rPr>
              <a:t>Brahmo Samajists have no faith in Avatars</a:t>
            </a:r>
          </a:p>
          <a:p>
            <a:pPr algn="just">
              <a:lnSpc>
                <a:spcPct val="150000"/>
              </a:lnSpc>
            </a:pPr>
            <a:r>
              <a:rPr lang="en-US" sz="1800" dirty="0">
                <a:latin typeface="Times New Roman" panose="02020603050405020304" pitchFamily="18" charset="0"/>
                <a:cs typeface="Times New Roman" panose="02020603050405020304" pitchFamily="18" charset="0"/>
              </a:rPr>
              <a:t>Brahmo </a:t>
            </a:r>
            <a:r>
              <a:rPr lang="en-US" sz="1800" dirty="0" err="1">
                <a:latin typeface="Times New Roman" panose="02020603050405020304" pitchFamily="18" charset="0"/>
                <a:cs typeface="Times New Roman" panose="02020603050405020304" pitchFamily="18" charset="0"/>
              </a:rPr>
              <a:t>Samajists</a:t>
            </a: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denounce (criticize) polytheism (</a:t>
            </a:r>
            <a:r>
              <a:rPr lang="en-US" sz="1800" dirty="0" smtClean="0"/>
              <a:t>the belief in or worship of more than one god.</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and idol-worship</a:t>
            </a:r>
            <a:r>
              <a:rPr lang="en-US" sz="2200" dirty="0">
                <a:latin typeface="Times New Roman" panose="02020603050405020304" pitchFamily="18" charset="0"/>
                <a:cs typeface="Times New Roman" panose="02020603050405020304" pitchFamily="18" charset="0"/>
              </a:rPr>
              <a:t>.</a:t>
            </a: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62280" y="6356350"/>
            <a:ext cx="2133600" cy="365125"/>
          </a:xfrm>
        </p:spPr>
        <p:txBody>
          <a:bodyPr/>
          <a:lstStyle/>
          <a:p>
            <a:fld id="{61066E4B-AE1F-4951-9C3C-1F04F4982923}" type="datetime1">
              <a:rPr lang="en-US" smtClean="0"/>
              <a:pPr/>
              <a:t>4/6/2023</a:t>
            </a:fld>
            <a:endParaRPr lang="en-US" dirty="0"/>
          </a:p>
        </p:txBody>
      </p:sp>
      <p:sp>
        <p:nvSpPr>
          <p:cNvPr id="5" name="Footer Placeholder 4"/>
          <p:cNvSpPr>
            <a:spLocks noGrp="1"/>
          </p:cNvSpPr>
          <p:nvPr>
            <p:ph type="ftr" sz="quarter" idx="11"/>
          </p:nvPr>
        </p:nvSpPr>
        <p:spPr>
          <a:xfrm>
            <a:off x="1447800" y="6324600"/>
            <a:ext cx="6400800" cy="435968"/>
          </a:xfrm>
        </p:spPr>
        <p:txBody>
          <a:bodyPr/>
          <a:lstStyle/>
          <a:p>
            <a:pPr lvl="0">
              <a:spcBef>
                <a:spcPct val="20000"/>
              </a:spcBef>
              <a:defRPr/>
            </a:pPr>
            <a:r>
              <a:rPr lang="en-US" dirty="0" smtClean="0"/>
              <a:t>Mr. </a:t>
            </a:r>
            <a:r>
              <a:rPr lang="en-US" dirty="0" err="1" smtClean="0"/>
              <a:t>Arun</a:t>
            </a:r>
            <a:r>
              <a:rPr lang="en-US" dirty="0" smtClean="0"/>
              <a:t> </a:t>
            </a:r>
            <a:r>
              <a:rPr lang="en-US" dirty="0" err="1" smtClean="0"/>
              <a:t>Bhati</a:t>
            </a:r>
            <a:r>
              <a:rPr lang="en-US" dirty="0" smtClean="0"/>
              <a:t>            ESSENCE OF INDIAN TRADITIONAL  (ANC-602)              SEM - 6</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87</a:t>
            </a:fld>
            <a:endParaRPr lang="en-US" dirty="0"/>
          </a:p>
        </p:txBody>
      </p:sp>
      <p:sp>
        <p:nvSpPr>
          <p:cNvPr id="7" name="Title 1"/>
          <p:cNvSpPr txBox="1">
            <a:spLocks/>
          </p:cNvSpPr>
          <p:nvPr/>
        </p:nvSpPr>
        <p:spPr>
          <a:xfrm>
            <a:off x="13970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 Socio religious reform movement of 19th century</a:t>
            </a:r>
          </a:p>
        </p:txBody>
      </p:sp>
      <p:pic>
        <p:nvPicPr>
          <p:cNvPr id="9" name="Picture 8">
            <a:extLst>
              <a:ext uri="{FF2B5EF4-FFF2-40B4-BE49-F238E27FC236}">
                <a16:creationId xmlns="" xmlns:a16="http://schemas.microsoft.com/office/drawing/2014/main" id="{66C8E606-11F0-4D97-9990-05358B7A0BA7}"/>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471" y="73817"/>
            <a:ext cx="1347673" cy="916783"/>
          </a:xfrm>
          <a:prstGeom prst="rect">
            <a:avLst/>
          </a:prstGeom>
        </p:spPr>
      </p:pic>
    </p:spTree>
    <p:extLst>
      <p:ext uri="{BB962C8B-B14F-4D97-AF65-F5344CB8AC3E}">
        <p14:creationId xmlns="" xmlns:p14="http://schemas.microsoft.com/office/powerpoint/2010/main" val="338031679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763000" cy="5289548"/>
          </a:xfrm>
        </p:spPr>
        <p:txBody>
          <a:bodyPr>
            <a:noAutofit/>
          </a:bodyPr>
          <a:lstStyle/>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ARYA SAMAJ :-  </a:t>
            </a:r>
          </a:p>
          <a:p>
            <a:pPr algn="just">
              <a:lnSpc>
                <a:spcPct val="150000"/>
              </a:lnSpc>
            </a:pPr>
            <a:r>
              <a:rPr lang="en-US" sz="2200" dirty="0">
                <a:latin typeface="Times New Roman" panose="02020603050405020304" pitchFamily="18" charset="0"/>
                <a:cs typeface="Times New Roman" panose="02020603050405020304" pitchFamily="18" charset="0"/>
              </a:rPr>
              <a:t>Swami Dayanand Saraswati was the founder of it in 1875.</a:t>
            </a:r>
          </a:p>
          <a:p>
            <a:pPr algn="just">
              <a:lnSpc>
                <a:spcPct val="150000"/>
              </a:lnSpc>
            </a:pPr>
            <a:r>
              <a:rPr lang="en-US" sz="2200" dirty="0">
                <a:latin typeface="Times New Roman" panose="02020603050405020304" pitchFamily="18" charset="0"/>
                <a:cs typeface="Times New Roman" panose="02020603050405020304" pitchFamily="18" charset="0"/>
              </a:rPr>
              <a:t>Arya Samaj opposed socio-religious evils like untouchability, child marriage, caste discrimination, idolatry, polytheism, belief in </a:t>
            </a:r>
            <a:r>
              <a:rPr lang="en-US" sz="2200" dirty="0" smtClean="0">
                <a:latin typeface="Times New Roman" panose="02020603050405020304" pitchFamily="18" charset="0"/>
                <a:cs typeface="Times New Roman" panose="02020603050405020304" pitchFamily="18" charset="0"/>
              </a:rPr>
              <a:t>charms</a:t>
            </a:r>
            <a:r>
              <a:rPr lang="hi-IN" sz="2400" dirty="0" smtClean="0"/>
              <a:t> </a:t>
            </a:r>
            <a:r>
              <a:rPr lang="hi-IN" sz="2000" dirty="0" smtClean="0"/>
              <a:t>मायाशक्ति</a:t>
            </a:r>
            <a:r>
              <a:rPr lang="hi-IN" sz="2400" dirty="0" smtClean="0"/>
              <a:t> </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magic  and animal sacrifices.</a:t>
            </a:r>
          </a:p>
          <a:p>
            <a:pPr algn="just">
              <a:lnSpc>
                <a:spcPct val="150000"/>
              </a:lnSpc>
            </a:pPr>
            <a:r>
              <a:rPr lang="en-US" sz="2200" dirty="0">
                <a:latin typeface="Times New Roman" panose="02020603050405020304" pitchFamily="18" charset="0"/>
                <a:cs typeface="Times New Roman" panose="02020603050405020304" pitchFamily="18" charset="0"/>
              </a:rPr>
              <a:t>Between 1869 and 1873, Dayanand began his efforts to reform orthodox Hinduism in India. He established Gurukul (Vedic schools) which emphasised Vedic values, culture, Satya (virtue) and Sanatana Dharma (the essence of living). The schools gave separate educations to boys and girls based on ancient Vedic principles. </a:t>
            </a: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62280" y="6356350"/>
            <a:ext cx="2133600" cy="365125"/>
          </a:xfrm>
        </p:spPr>
        <p:txBody>
          <a:bodyPr/>
          <a:lstStyle/>
          <a:p>
            <a:fld id="{49F5E106-C4C3-46D4-9C03-9CCD8F62F402}" type="datetime1">
              <a:rPr lang="en-US" smtClean="0"/>
              <a:pPr/>
              <a:t>4/6/2023</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smtClean="0"/>
              <a:t>Mr. </a:t>
            </a:r>
            <a:r>
              <a:rPr lang="en-US" dirty="0" err="1" smtClean="0"/>
              <a:t>Arun</a:t>
            </a:r>
            <a:r>
              <a:rPr lang="en-US" dirty="0" smtClean="0"/>
              <a:t> </a:t>
            </a:r>
            <a:r>
              <a:rPr lang="en-US" dirty="0" err="1" smtClean="0"/>
              <a:t>Bhati</a:t>
            </a:r>
            <a:r>
              <a:rPr lang="en-US" dirty="0" smtClean="0"/>
              <a:t>            ESSENCE OF INDIAN TRADITIONAL  (ANC-602)              SEM - 6</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88</a:t>
            </a:fld>
            <a:endParaRPr lang="en-US" dirty="0"/>
          </a:p>
        </p:txBody>
      </p:sp>
      <p:sp>
        <p:nvSpPr>
          <p:cNvPr id="7" name="Title 1"/>
          <p:cNvSpPr txBox="1">
            <a:spLocks/>
          </p:cNvSpPr>
          <p:nvPr/>
        </p:nvSpPr>
        <p:spPr>
          <a:xfrm>
            <a:off x="13970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 Socio religious reform movement of 19th century</a:t>
            </a:r>
          </a:p>
        </p:txBody>
      </p:sp>
      <p:pic>
        <p:nvPicPr>
          <p:cNvPr id="9" name="Picture 8">
            <a:extLst>
              <a:ext uri="{FF2B5EF4-FFF2-40B4-BE49-F238E27FC236}">
                <a16:creationId xmlns="" xmlns:a16="http://schemas.microsoft.com/office/drawing/2014/main" id="{66C8E606-11F0-4D97-9990-05358B7A0BA7}"/>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471" y="73817"/>
            <a:ext cx="1347673" cy="916783"/>
          </a:xfrm>
          <a:prstGeom prst="rect">
            <a:avLst/>
          </a:prstGeom>
        </p:spPr>
      </p:pic>
    </p:spTree>
    <p:extLst>
      <p:ext uri="{BB962C8B-B14F-4D97-AF65-F5344CB8AC3E}">
        <p14:creationId xmlns="" xmlns:p14="http://schemas.microsoft.com/office/powerpoint/2010/main" val="389958933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763000" cy="5289548"/>
          </a:xfrm>
        </p:spPr>
        <p:txBody>
          <a:bodyPr>
            <a:noAutofit/>
          </a:bodyPr>
          <a:lstStyle/>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RAMAKRISHNA MISSION :-  </a:t>
            </a:r>
          </a:p>
          <a:p>
            <a:pPr algn="just">
              <a:lnSpc>
                <a:spcPct val="150000"/>
              </a:lnSpc>
            </a:pPr>
            <a:r>
              <a:rPr lang="en-US" sz="2200" dirty="0">
                <a:latin typeface="Times New Roman" panose="02020603050405020304" pitchFamily="18" charset="0"/>
                <a:cs typeface="Times New Roman" panose="02020603050405020304" pitchFamily="18" charset="0"/>
              </a:rPr>
              <a:t>Ramakrishna mission was officially established in 1896 by Swami Vivekanand. Its headquarter was located at Belur near Calcutta.</a:t>
            </a:r>
          </a:p>
          <a:p>
            <a:pPr algn="just">
              <a:lnSpc>
                <a:spcPct val="150000"/>
              </a:lnSpc>
            </a:pPr>
            <a:r>
              <a:rPr lang="en-US" sz="2200" dirty="0">
                <a:latin typeface="Times New Roman" panose="02020603050405020304" pitchFamily="18" charset="0"/>
                <a:cs typeface="Times New Roman" panose="02020603050405020304" pitchFamily="18" charset="0"/>
              </a:rPr>
              <a:t>According to Ramakrishna, it was service to man and not mercy that should be regarded as god.</a:t>
            </a:r>
          </a:p>
          <a:p>
            <a:pPr algn="just">
              <a:lnSpc>
                <a:spcPct val="150000"/>
              </a:lnSpc>
            </a:pPr>
            <a:r>
              <a:rPr lang="en-US" sz="2200" dirty="0">
                <a:latin typeface="Times New Roman" panose="02020603050405020304" pitchFamily="18" charset="0"/>
                <a:cs typeface="Times New Roman" panose="02020603050405020304" pitchFamily="18" charset="0"/>
              </a:rPr>
              <a:t>The organization mainly propagates the philosophy of Vedanta–Advaita Vedanta and four yogic ideals–jnana, bhakti, karma, and raja yoga.</a:t>
            </a:r>
          </a:p>
          <a:p>
            <a:pPr algn="just">
              <a:lnSpc>
                <a:spcPct val="150000"/>
              </a:lnSpc>
            </a:pPr>
            <a:r>
              <a:rPr lang="en-US" sz="2200" dirty="0">
                <a:latin typeface="Times New Roman" panose="02020603050405020304" pitchFamily="18" charset="0"/>
                <a:cs typeface="Times New Roman" panose="02020603050405020304" pitchFamily="18" charset="0"/>
              </a:rPr>
              <a:t>The mission's activities cover the areas such as Education, Health care, Cultural activities, Rural uplift, Tribal welfare &amp; Youth movement etc.</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62280" y="6356350"/>
            <a:ext cx="2133600" cy="365125"/>
          </a:xfrm>
        </p:spPr>
        <p:txBody>
          <a:bodyPr/>
          <a:lstStyle/>
          <a:p>
            <a:fld id="{C08C56AD-2C87-4CF6-A715-794759AA6D12}" type="datetime1">
              <a:rPr lang="en-US" smtClean="0"/>
              <a:pPr/>
              <a:t>4/6/2023</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smtClean="0"/>
              <a:t>Mr. Arun Bhati            ESSENCE OF INDIAN TRADITIONAL  (ANC-602)              SEM - 6</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89</a:t>
            </a:fld>
            <a:endParaRPr lang="en-US" dirty="0"/>
          </a:p>
        </p:txBody>
      </p:sp>
      <p:sp>
        <p:nvSpPr>
          <p:cNvPr id="7" name="Title 1"/>
          <p:cNvSpPr txBox="1">
            <a:spLocks/>
          </p:cNvSpPr>
          <p:nvPr/>
        </p:nvSpPr>
        <p:spPr>
          <a:xfrm>
            <a:off x="13970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 Socio religious reform movement of 19th century</a:t>
            </a:r>
          </a:p>
        </p:txBody>
      </p:sp>
      <p:pic>
        <p:nvPicPr>
          <p:cNvPr id="9" name="Picture 8">
            <a:extLst>
              <a:ext uri="{FF2B5EF4-FFF2-40B4-BE49-F238E27FC236}">
                <a16:creationId xmlns="" xmlns:a16="http://schemas.microsoft.com/office/drawing/2014/main" id="{66C8E606-11F0-4D97-9990-05358B7A0BA7}"/>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471" y="73817"/>
            <a:ext cx="1347673" cy="916783"/>
          </a:xfrm>
          <a:prstGeom prst="rect">
            <a:avLst/>
          </a:prstGeom>
        </p:spPr>
      </p:pic>
    </p:spTree>
    <p:extLst>
      <p:ext uri="{BB962C8B-B14F-4D97-AF65-F5344CB8AC3E}">
        <p14:creationId xmlns="" xmlns:p14="http://schemas.microsoft.com/office/powerpoint/2010/main" val="10293340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066800"/>
            <a:ext cx="8229600" cy="5158186"/>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To sensitize students towards issues related to ‘Indian’ culture, tradition and its composite character.</a:t>
            </a:r>
          </a:p>
          <a:p>
            <a:pPr algn="just">
              <a:lnSpc>
                <a:spcPct val="150000"/>
              </a:lnSpc>
            </a:pPr>
            <a:r>
              <a:rPr lang="en-US" sz="2200" dirty="0">
                <a:latin typeface="Times New Roman" panose="02020603050405020304" pitchFamily="18" charset="0"/>
                <a:cs typeface="Times New Roman" panose="02020603050405020304" pitchFamily="18" charset="0"/>
              </a:rPr>
              <a:t>To make students aware of holistic life styles of Yogic-science and wisdom capsules in Sanskrit literature that are important in modern society with rapid technological advancements and societal disruptions.</a:t>
            </a:r>
          </a:p>
          <a:p>
            <a:pPr algn="just">
              <a:lnSpc>
                <a:spcPct val="150000"/>
              </a:lnSpc>
            </a:pPr>
            <a:r>
              <a:rPr lang="en-US" sz="2200" dirty="0">
                <a:latin typeface="Times New Roman" panose="02020603050405020304" pitchFamily="18" charset="0"/>
                <a:cs typeface="Times New Roman" panose="02020603050405020304" pitchFamily="18" charset="0"/>
              </a:rPr>
              <a:t>To acquaint students with Indian Knowledge System, Indian perspective of modern scientific world-view and basic principles of Yoga and holistic health care system.</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A915923F-8A1D-4B43-B8D8-B8DB068CE128}" type="datetime1">
              <a:rPr lang="en-US" smtClean="0"/>
              <a:pPr/>
              <a:t>4/6/2023</a:t>
            </a:fld>
            <a:endParaRPr lang="en-US"/>
          </a:p>
        </p:txBody>
      </p:sp>
      <p:sp>
        <p:nvSpPr>
          <p:cNvPr id="5" name="Footer Placeholder 4"/>
          <p:cNvSpPr>
            <a:spLocks noGrp="1"/>
          </p:cNvSpPr>
          <p:nvPr>
            <p:ph type="ftr" sz="quarter" idx="11"/>
          </p:nvPr>
        </p:nvSpPr>
        <p:spPr>
          <a:xfrm>
            <a:off x="1752600" y="6248401"/>
            <a:ext cx="6324600" cy="473074"/>
          </a:xfrm>
        </p:spPr>
        <p:txBody>
          <a:bodyPr/>
          <a:lstStyle/>
          <a:p>
            <a:pPr lvl="0">
              <a:spcBef>
                <a:spcPct val="20000"/>
              </a:spcBef>
              <a:defRPr/>
            </a:pPr>
            <a:r>
              <a:rPr lang="en-US" smtClean="0"/>
              <a:t>Mr. Arun Bhati            ESSENCE OF INDIAN TRADITIONAL  (ANC-602)              SEM - 6</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Course</a:t>
            </a:r>
            <a:r>
              <a:rPr kumimoji="0" lang="en-US" sz="3200" b="0"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 Objective(Continue…)</a:t>
            </a:r>
            <a:endParaRPr kumimoji="0" lang="en-US" sz="32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 xmlns:a16="http://schemas.microsoft.com/office/drawing/2014/main" id="{BBA518AF-5585-4206-BA94-D6FDACDE8BAF}"/>
              </a:ext>
            </a:extLst>
          </p:cNvPr>
          <p:cNvPicPr>
            <a:picLocks noChangeAspect="1"/>
          </p:cNvPicPr>
          <p:nvPr/>
        </p:nvPicPr>
        <p:blipFill>
          <a:blip r:embed="rId2"/>
          <a:stretch>
            <a:fillRect/>
          </a:stretch>
        </p:blipFill>
        <p:spPr>
          <a:xfrm>
            <a:off x="24267" y="-1540"/>
            <a:ext cx="1347333" cy="841281"/>
          </a:xfrm>
          <a:prstGeom prst="rect">
            <a:avLst/>
          </a:prstGeom>
        </p:spPr>
      </p:pic>
    </p:spTree>
    <p:extLst>
      <p:ext uri="{BB962C8B-B14F-4D97-AF65-F5344CB8AC3E}">
        <p14:creationId xmlns="" xmlns:p14="http://schemas.microsoft.com/office/powerpoint/2010/main" val="3913481017"/>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763000" cy="5289548"/>
          </a:xfrm>
        </p:spPr>
        <p:txBody>
          <a:bodyPr>
            <a:noAutofit/>
          </a:bodyPr>
          <a:lstStyle/>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ALIGARH MOVEMENT :-  </a:t>
            </a:r>
          </a:p>
          <a:p>
            <a:pPr algn="just">
              <a:lnSpc>
                <a:spcPct val="150000"/>
              </a:lnSpc>
            </a:pPr>
            <a:r>
              <a:rPr lang="en-US" sz="2200" dirty="0">
                <a:latin typeface="Times New Roman" panose="02020603050405020304" pitchFamily="18" charset="0"/>
                <a:cs typeface="Times New Roman" panose="02020603050405020304" pitchFamily="18" charset="0"/>
              </a:rPr>
              <a:t>It was started by Sir Sayyid Ahmed Khan in 1864.</a:t>
            </a:r>
          </a:p>
          <a:p>
            <a:pPr algn="just">
              <a:lnSpc>
                <a:spcPct val="150000"/>
              </a:lnSpc>
            </a:pPr>
            <a:r>
              <a:rPr lang="en-US" sz="2200" dirty="0">
                <a:latin typeface="Times New Roman" panose="02020603050405020304" pitchFamily="18" charset="0"/>
                <a:cs typeface="Times New Roman" panose="02020603050405020304" pitchFamily="18" charset="0"/>
              </a:rPr>
              <a:t>This movement was guided by liberal interpretation of Quran.</a:t>
            </a:r>
          </a:p>
          <a:p>
            <a:pPr algn="just">
              <a:lnSpc>
                <a:spcPct val="150000"/>
              </a:lnSpc>
            </a:pPr>
            <a:r>
              <a:rPr lang="en-US" sz="2200" dirty="0">
                <a:latin typeface="Times New Roman" panose="02020603050405020304" pitchFamily="18" charset="0"/>
                <a:cs typeface="Times New Roman" panose="02020603050405020304" pitchFamily="18" charset="0"/>
              </a:rPr>
              <a:t>It propagated western scientific education among Muslim masses. </a:t>
            </a:r>
          </a:p>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DEOBANDI MOVEMENT </a:t>
            </a:r>
            <a:r>
              <a:rPr lang="en-US" sz="2200" dirty="0">
                <a:latin typeface="Times New Roman" panose="02020603050405020304" pitchFamily="18" charset="0"/>
                <a:cs typeface="Times New Roman" panose="02020603050405020304" pitchFamily="18" charset="0"/>
              </a:rPr>
              <a:t>:- </a:t>
            </a:r>
          </a:p>
          <a:p>
            <a:pPr algn="just">
              <a:lnSpc>
                <a:spcPct val="150000"/>
              </a:lnSpc>
            </a:pPr>
            <a:r>
              <a:rPr lang="en-US" sz="2200" dirty="0">
                <a:latin typeface="Times New Roman" panose="02020603050405020304" pitchFamily="18" charset="0"/>
                <a:cs typeface="Times New Roman" panose="02020603050405020304" pitchFamily="18" charset="0"/>
              </a:rPr>
              <a:t>It was started by Rashid Ahmad Gangohi and Muhammad Qasim Nanautavi in 1867.</a:t>
            </a:r>
          </a:p>
          <a:p>
            <a:pPr algn="just">
              <a:lnSpc>
                <a:spcPct val="150000"/>
              </a:lnSpc>
            </a:pPr>
            <a:r>
              <a:rPr lang="en-US" sz="2200" dirty="0">
                <a:latin typeface="Times New Roman" panose="02020603050405020304" pitchFamily="18" charset="0"/>
                <a:cs typeface="Times New Roman" panose="02020603050405020304" pitchFamily="18" charset="0"/>
              </a:rPr>
              <a:t>It made educational efforts to uplift Muslims.</a:t>
            </a:r>
          </a:p>
          <a:p>
            <a:pPr algn="just">
              <a:lnSpc>
                <a:spcPct val="150000"/>
              </a:lnSpc>
            </a:pPr>
            <a:r>
              <a:rPr lang="en-US" sz="2200" dirty="0">
                <a:latin typeface="Times New Roman" panose="02020603050405020304" pitchFamily="18" charset="0"/>
                <a:cs typeface="Times New Roman" panose="02020603050405020304" pitchFamily="18" charset="0"/>
              </a:rPr>
              <a:t>It was an anti-British movement.</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62280" y="6356350"/>
            <a:ext cx="2133600" cy="365125"/>
          </a:xfrm>
        </p:spPr>
        <p:txBody>
          <a:bodyPr/>
          <a:lstStyle/>
          <a:p>
            <a:fld id="{E0FB924C-D089-4741-9A5F-3387EAC4F658}" type="datetime1">
              <a:rPr lang="en-US" smtClean="0"/>
              <a:pPr/>
              <a:t>4/6/2023</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smtClean="0"/>
              <a:t>Mr. Arun Bhati            ESSENCE OF INDIAN TRADITIONAL  (ANC-602)              SEM - 6</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90</a:t>
            </a:fld>
            <a:endParaRPr lang="en-US" dirty="0"/>
          </a:p>
        </p:txBody>
      </p:sp>
      <p:sp>
        <p:nvSpPr>
          <p:cNvPr id="7" name="Title 1"/>
          <p:cNvSpPr txBox="1">
            <a:spLocks/>
          </p:cNvSpPr>
          <p:nvPr/>
        </p:nvSpPr>
        <p:spPr>
          <a:xfrm>
            <a:off x="13970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 Socio religious reform movement of 19th century</a:t>
            </a:r>
          </a:p>
        </p:txBody>
      </p:sp>
      <p:pic>
        <p:nvPicPr>
          <p:cNvPr id="9" name="Picture 8">
            <a:extLst>
              <a:ext uri="{FF2B5EF4-FFF2-40B4-BE49-F238E27FC236}">
                <a16:creationId xmlns="" xmlns:a16="http://schemas.microsoft.com/office/drawing/2014/main" id="{66C8E606-11F0-4D97-9990-05358B7A0BA7}"/>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471" y="73817"/>
            <a:ext cx="1347673" cy="916783"/>
          </a:xfrm>
          <a:prstGeom prst="rect">
            <a:avLst/>
          </a:prstGeom>
        </p:spPr>
      </p:pic>
    </p:spTree>
    <p:extLst>
      <p:ext uri="{BB962C8B-B14F-4D97-AF65-F5344CB8AC3E}">
        <p14:creationId xmlns="" xmlns:p14="http://schemas.microsoft.com/office/powerpoint/2010/main" val="290503891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763000" cy="5289548"/>
          </a:xfrm>
        </p:spPr>
        <p:txBody>
          <a:bodyPr>
            <a:noAutofit/>
          </a:bodyPr>
          <a:lstStyle/>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ARYA MAHILA SAMAJ :-  </a:t>
            </a:r>
          </a:p>
          <a:p>
            <a:pPr algn="just">
              <a:lnSpc>
                <a:spcPct val="150000"/>
              </a:lnSpc>
            </a:pPr>
            <a:r>
              <a:rPr lang="en-US" sz="2200" dirty="0">
                <a:latin typeface="Times New Roman" panose="02020603050405020304" pitchFamily="18" charset="0"/>
                <a:cs typeface="Times New Roman" panose="02020603050405020304" pitchFamily="18" charset="0"/>
              </a:rPr>
              <a:t>It was founded by Ramabai. </a:t>
            </a:r>
          </a:p>
          <a:p>
            <a:pPr algn="just">
              <a:lnSpc>
                <a:spcPct val="150000"/>
              </a:lnSpc>
            </a:pPr>
            <a:r>
              <a:rPr lang="en-US" sz="2200" dirty="0">
                <a:latin typeface="Times New Roman" panose="02020603050405020304" pitchFamily="18" charset="0"/>
                <a:cs typeface="Times New Roman" panose="02020603050405020304" pitchFamily="18" charset="0"/>
              </a:rPr>
              <a:t>Its aim was to create a support network for newly educated women.</a:t>
            </a:r>
          </a:p>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BHARAT STREE MAHAMANDAL </a:t>
            </a:r>
            <a:r>
              <a:rPr lang="en-US" sz="2200" dirty="0">
                <a:latin typeface="Times New Roman" panose="02020603050405020304" pitchFamily="18" charset="0"/>
                <a:cs typeface="Times New Roman" panose="02020603050405020304" pitchFamily="18" charset="0"/>
              </a:rPr>
              <a:t>:- </a:t>
            </a:r>
          </a:p>
          <a:p>
            <a:pPr algn="just">
              <a:lnSpc>
                <a:spcPct val="150000"/>
              </a:lnSpc>
            </a:pPr>
            <a:r>
              <a:rPr lang="en-US" sz="2200" dirty="0">
                <a:latin typeface="Times New Roman" panose="02020603050405020304" pitchFamily="18" charset="0"/>
                <a:cs typeface="Times New Roman" panose="02020603050405020304" pitchFamily="18" charset="0"/>
              </a:rPr>
              <a:t>It was founded at Allahabad in 1910.</a:t>
            </a:r>
          </a:p>
          <a:p>
            <a:pPr algn="just">
              <a:lnSpc>
                <a:spcPct val="150000"/>
              </a:lnSpc>
            </a:pPr>
            <a:r>
              <a:rPr lang="en-US" sz="2200" dirty="0">
                <a:latin typeface="Times New Roman" panose="02020603050405020304" pitchFamily="18" charset="0"/>
                <a:cs typeface="Times New Roman" panose="02020603050405020304" pitchFamily="18" charset="0"/>
              </a:rPr>
              <a:t>It was the first permanent association dedicated to the cause of Indian women.</a:t>
            </a:r>
          </a:p>
          <a:p>
            <a:pPr algn="just">
              <a:lnSpc>
                <a:spcPct val="150000"/>
              </a:lnSpc>
            </a:pPr>
            <a:r>
              <a:rPr lang="en-US" sz="2200" dirty="0">
                <a:latin typeface="Times New Roman" panose="02020603050405020304" pitchFamily="18" charset="0"/>
                <a:cs typeface="Times New Roman" panose="02020603050405020304" pitchFamily="18" charset="0"/>
              </a:rPr>
              <a:t>Sarala Devi Chaudhurani participated actively in Swadeshi Movement.</a:t>
            </a:r>
          </a:p>
          <a:p>
            <a:pPr algn="just">
              <a:lnSpc>
                <a:spcPct val="150000"/>
              </a:lnSpc>
            </a:pPr>
            <a:r>
              <a:rPr lang="en-US" sz="2200" dirty="0">
                <a:latin typeface="Times New Roman" panose="02020603050405020304" pitchFamily="18" charset="0"/>
                <a:cs typeface="Times New Roman" panose="02020603050405020304" pitchFamily="18" charset="0"/>
              </a:rPr>
              <a:t>She founded Laksmir Bhandar in 1904. Propagated hand –woven clothes.</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62280" y="6356350"/>
            <a:ext cx="2133600" cy="365125"/>
          </a:xfrm>
        </p:spPr>
        <p:txBody>
          <a:bodyPr/>
          <a:lstStyle/>
          <a:p>
            <a:fld id="{C7FE177D-C161-4853-9C3E-E028D82EC37F}" type="datetime1">
              <a:rPr lang="en-US" smtClean="0"/>
              <a:pPr/>
              <a:t>4/6/2023</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smtClean="0"/>
              <a:t>Mr. Arun Bhati            ESSENCE OF INDIAN TRADITIONAL  (ANC-602)              SEM - 6</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91</a:t>
            </a:fld>
            <a:endParaRPr lang="en-US" dirty="0"/>
          </a:p>
        </p:txBody>
      </p:sp>
      <p:sp>
        <p:nvSpPr>
          <p:cNvPr id="7" name="Title 1"/>
          <p:cNvSpPr txBox="1">
            <a:spLocks/>
          </p:cNvSpPr>
          <p:nvPr/>
        </p:nvSpPr>
        <p:spPr>
          <a:xfrm>
            <a:off x="13970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 Socio religious reform movement of 19th century</a:t>
            </a:r>
          </a:p>
        </p:txBody>
      </p:sp>
      <p:pic>
        <p:nvPicPr>
          <p:cNvPr id="9" name="Picture 8">
            <a:extLst>
              <a:ext uri="{FF2B5EF4-FFF2-40B4-BE49-F238E27FC236}">
                <a16:creationId xmlns="" xmlns:a16="http://schemas.microsoft.com/office/drawing/2014/main" id="{66C8E606-11F0-4D97-9990-05358B7A0BA7}"/>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471" y="73817"/>
            <a:ext cx="1347673" cy="916783"/>
          </a:xfrm>
          <a:prstGeom prst="rect">
            <a:avLst/>
          </a:prstGeom>
        </p:spPr>
      </p:pic>
    </p:spTree>
    <p:extLst>
      <p:ext uri="{BB962C8B-B14F-4D97-AF65-F5344CB8AC3E}">
        <p14:creationId xmlns="" xmlns:p14="http://schemas.microsoft.com/office/powerpoint/2010/main" val="103949286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763000" cy="5289548"/>
          </a:xfrm>
        </p:spPr>
        <p:txBody>
          <a:bodyPr>
            <a:noAutofit/>
          </a:bodyPr>
          <a:lstStyle/>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HINDUISM</a:t>
            </a:r>
            <a:r>
              <a:rPr lang="en-US" sz="2200" dirty="0">
                <a:latin typeface="Times New Roman" panose="02020603050405020304" pitchFamily="18" charset="0"/>
                <a:cs typeface="Times New Roman" panose="02020603050405020304" pitchFamily="18" charset="0"/>
              </a:rPr>
              <a:t>:-</a:t>
            </a:r>
          </a:p>
          <a:p>
            <a:pPr algn="just">
              <a:lnSpc>
                <a:spcPct val="150000"/>
              </a:lnSpc>
            </a:pPr>
            <a:r>
              <a:rPr lang="en-US" sz="2200" dirty="0">
                <a:latin typeface="Times New Roman" panose="02020603050405020304" pitchFamily="18" charset="0"/>
                <a:cs typeface="Times New Roman" panose="02020603050405020304" pitchFamily="18" charset="0"/>
              </a:rPr>
              <a:t>Hinduism is one of the biggest religions in this country but has a variety of cults and sects </a:t>
            </a:r>
            <a:r>
              <a:rPr lang="en-US" sz="1800" dirty="0" smtClean="0">
                <a:latin typeface="Times New Roman" panose="02020603050405020304" pitchFamily="18" charset="0"/>
                <a:cs typeface="Times New Roman" panose="02020603050405020304" pitchFamily="18" charset="0"/>
              </a:rPr>
              <a:t>(</a:t>
            </a:r>
            <a:r>
              <a:rPr lang="hi-IN" sz="1800" dirty="0" smtClean="0"/>
              <a:t>पंथ और संप्रदाय</a:t>
            </a:r>
            <a:r>
              <a:rPr lang="en-US" sz="1800" dirty="0" smtClean="0">
                <a:latin typeface="Times New Roman" panose="02020603050405020304" pitchFamily="18" charset="0"/>
                <a:cs typeface="Times New Roman" panose="02020603050405020304" pitchFamily="18" charset="0"/>
              </a:rPr>
              <a:t>)</a:t>
            </a:r>
            <a:r>
              <a:rPr lang="en-US" sz="2200" dirty="0" smtClean="0">
                <a:latin typeface="Times New Roman" panose="02020603050405020304" pitchFamily="18" charset="0"/>
                <a:cs typeface="Times New Roman" panose="02020603050405020304" pitchFamily="18" charset="0"/>
              </a:rPr>
              <a:t> within </a:t>
            </a:r>
            <a:r>
              <a:rPr lang="en-US" sz="2200" dirty="0">
                <a:latin typeface="Times New Roman" panose="02020603050405020304" pitchFamily="18" charset="0"/>
                <a:cs typeface="Times New Roman" panose="02020603050405020304" pitchFamily="18" charset="0"/>
              </a:rPr>
              <a:t>its </a:t>
            </a:r>
            <a:r>
              <a:rPr lang="en-US" sz="2200" dirty="0" smtClean="0">
                <a:latin typeface="Times New Roman" panose="02020603050405020304" pitchFamily="18" charset="0"/>
                <a:cs typeface="Times New Roman" panose="02020603050405020304" pitchFamily="18" charset="0"/>
              </a:rPr>
              <a:t>purview (</a:t>
            </a:r>
            <a:r>
              <a:rPr lang="en-US" sz="2400" dirty="0" smtClean="0"/>
              <a:t>zone</a:t>
            </a:r>
            <a:r>
              <a:rPr lang="en-US" sz="2200" dirty="0" smtClean="0">
                <a:latin typeface="Times New Roman" panose="02020603050405020304" pitchFamily="18" charset="0"/>
                <a:cs typeface="Times New Roman" panose="02020603050405020304" pitchFamily="18" charset="0"/>
              </a:rPr>
              <a:t>). </a:t>
            </a:r>
            <a:endParaRPr lang="en-US" sz="2200" dirty="0">
              <a:latin typeface="Times New Roman" panose="02020603050405020304" pitchFamily="18" charset="0"/>
              <a:cs typeface="Times New Roman" panose="02020603050405020304" pitchFamily="18" charset="0"/>
            </a:endParaRPr>
          </a:p>
          <a:p>
            <a:pPr algn="just">
              <a:lnSpc>
                <a:spcPct val="150000"/>
              </a:lnSpc>
            </a:pPr>
            <a:r>
              <a:rPr lang="en-US" sz="2200" dirty="0">
                <a:latin typeface="Times New Roman" panose="02020603050405020304" pitchFamily="18" charset="0"/>
                <a:cs typeface="Times New Roman" panose="02020603050405020304" pitchFamily="18" charset="0"/>
              </a:rPr>
              <a:t>Hinduism is a word that is drawn from ‘Hindu’, which was meant as a term to </a:t>
            </a:r>
            <a:r>
              <a:rPr lang="en-US" sz="2200" dirty="0" smtClean="0">
                <a:latin typeface="Times New Roman" panose="02020603050405020304" pitchFamily="18" charset="0"/>
                <a:cs typeface="Times New Roman" panose="02020603050405020304" pitchFamily="18" charset="0"/>
              </a:rPr>
              <a:t>denote </a:t>
            </a:r>
            <a:r>
              <a:rPr lang="en-US" sz="2200" dirty="0">
                <a:latin typeface="Times New Roman" panose="02020603050405020304" pitchFamily="18" charset="0"/>
                <a:cs typeface="Times New Roman" panose="02020603050405020304" pitchFamily="18" charset="0"/>
              </a:rPr>
              <a:t>people who lived in the geographical area around the river Indus. At the most basic level,</a:t>
            </a:r>
          </a:p>
          <a:p>
            <a:pPr algn="just">
              <a:lnSpc>
                <a:spcPct val="150000"/>
              </a:lnSpc>
            </a:pPr>
            <a:r>
              <a:rPr lang="en-US" sz="2200" dirty="0">
                <a:latin typeface="Times New Roman" panose="02020603050405020304" pitchFamily="18" charset="0"/>
                <a:cs typeface="Times New Roman" panose="02020603050405020304" pitchFamily="18" charset="0"/>
              </a:rPr>
              <a:t>Hinduism borrows its basic principles from pre-Vedic and Vedic religious philosophies.</a:t>
            </a:r>
          </a:p>
          <a:p>
            <a:pPr algn="just">
              <a:lnSpc>
                <a:spcPct val="150000"/>
              </a:lnSpc>
            </a:pPr>
            <a:r>
              <a:rPr lang="en-US" sz="2200" dirty="0">
                <a:latin typeface="Times New Roman" panose="02020603050405020304" pitchFamily="18" charset="0"/>
                <a:cs typeface="Times New Roman" panose="02020603050405020304" pitchFamily="18" charset="0"/>
              </a:rPr>
              <a:t>Veda, Upanishad, Puranas, Bhagavat Gita, Ramayana &amp; Mahabharata are the text of Hinduism.</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62280" y="6356350"/>
            <a:ext cx="2133600" cy="365125"/>
          </a:xfrm>
        </p:spPr>
        <p:txBody>
          <a:bodyPr/>
          <a:lstStyle/>
          <a:p>
            <a:fld id="{C4248F0A-F717-48AA-BE8F-1F1943FF4012}" type="datetime1">
              <a:rPr lang="en-US" smtClean="0"/>
              <a:pPr/>
              <a:t>4/6/2023</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smtClean="0"/>
              <a:t>Mr. Arun Bhati            ESSENCE OF INDIAN TRADITIONAL  (ANC-602)              SEM - 6</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92</a:t>
            </a:fld>
            <a:endParaRPr lang="en-US" dirty="0"/>
          </a:p>
        </p:txBody>
      </p:sp>
      <p:sp>
        <p:nvSpPr>
          <p:cNvPr id="7" name="Title 1"/>
          <p:cNvSpPr txBox="1">
            <a:spLocks/>
          </p:cNvSpPr>
          <p:nvPr/>
        </p:nvSpPr>
        <p:spPr>
          <a:xfrm>
            <a:off x="13970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 Modern religious practices (CO1&amp; CO3)</a:t>
            </a:r>
          </a:p>
        </p:txBody>
      </p:sp>
      <p:pic>
        <p:nvPicPr>
          <p:cNvPr id="9" name="Picture 8">
            <a:extLst>
              <a:ext uri="{FF2B5EF4-FFF2-40B4-BE49-F238E27FC236}">
                <a16:creationId xmlns="" xmlns:a16="http://schemas.microsoft.com/office/drawing/2014/main" id="{66C8E606-11F0-4D97-9990-05358B7A0BA7}"/>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471" y="73817"/>
            <a:ext cx="1347673" cy="916783"/>
          </a:xfrm>
          <a:prstGeom prst="rect">
            <a:avLst/>
          </a:prstGeom>
        </p:spPr>
      </p:pic>
    </p:spTree>
    <p:extLst>
      <p:ext uri="{BB962C8B-B14F-4D97-AF65-F5344CB8AC3E}">
        <p14:creationId xmlns="" xmlns:p14="http://schemas.microsoft.com/office/powerpoint/2010/main" val="1229376344"/>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763000" cy="5289548"/>
          </a:xfrm>
        </p:spPr>
        <p:txBody>
          <a:bodyPr>
            <a:noAutofit/>
          </a:bodyPr>
          <a:lstStyle/>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ISLAM</a:t>
            </a:r>
            <a:r>
              <a:rPr lang="en-US" sz="2200" dirty="0">
                <a:latin typeface="Times New Roman" panose="02020603050405020304" pitchFamily="18" charset="0"/>
                <a:cs typeface="Times New Roman" panose="02020603050405020304" pitchFamily="18" charset="0"/>
              </a:rPr>
              <a:t>:-</a:t>
            </a:r>
          </a:p>
          <a:p>
            <a:pPr algn="just">
              <a:lnSpc>
                <a:spcPct val="150000"/>
              </a:lnSpc>
            </a:pPr>
            <a:r>
              <a:rPr lang="en-US" sz="2200" dirty="0">
                <a:latin typeface="Times New Roman" panose="02020603050405020304" pitchFamily="18" charset="0"/>
                <a:cs typeface="Times New Roman" panose="02020603050405020304" pitchFamily="18" charset="0"/>
              </a:rPr>
              <a:t>Islam originated in the Arabian Peninsula in the 7th century AD and spread over the world through a large empire.</a:t>
            </a:r>
          </a:p>
          <a:p>
            <a:pPr algn="just">
              <a:lnSpc>
                <a:spcPct val="150000"/>
              </a:lnSpc>
            </a:pPr>
            <a:r>
              <a:rPr lang="en-US" sz="2200" dirty="0">
                <a:latin typeface="Times New Roman" panose="02020603050405020304" pitchFamily="18" charset="0"/>
                <a:cs typeface="Times New Roman" panose="02020603050405020304" pitchFamily="18" charset="0"/>
              </a:rPr>
              <a:t>The basic tenants of Islam are that there is only one Allah (manifestation of god) who sent his messenger to help the people on Earth and Prophet Muhammad was the last Prophet.</a:t>
            </a:r>
          </a:p>
          <a:p>
            <a:pPr algn="just">
              <a:lnSpc>
                <a:spcPct val="150000"/>
              </a:lnSpc>
            </a:pPr>
            <a:r>
              <a:rPr lang="en-US" sz="2200" dirty="0">
                <a:latin typeface="Times New Roman" panose="02020603050405020304" pitchFamily="18" charset="0"/>
                <a:cs typeface="Times New Roman" panose="02020603050405020304" pitchFamily="18" charset="0"/>
              </a:rPr>
              <a:t>Quran is the holy text in Islam.</a:t>
            </a:r>
          </a:p>
          <a:p>
            <a:pPr algn="just">
              <a:lnSpc>
                <a:spcPct val="150000"/>
              </a:lnSpc>
            </a:pPr>
            <a:r>
              <a:rPr lang="en-US" sz="2200" dirty="0">
                <a:latin typeface="Times New Roman" panose="02020603050405020304" pitchFamily="18" charset="0"/>
                <a:cs typeface="Times New Roman" panose="02020603050405020304" pitchFamily="18" charset="0"/>
              </a:rPr>
              <a:t>According to Prophet, one has to give a portion of their earnings to the needy and the poor and is called </a:t>
            </a:r>
            <a:r>
              <a:rPr lang="en-US" sz="2200" b="1" i="1" dirty="0">
                <a:latin typeface="Times New Roman" panose="02020603050405020304" pitchFamily="18" charset="0"/>
                <a:cs typeface="Times New Roman" panose="02020603050405020304" pitchFamily="18" charset="0"/>
              </a:rPr>
              <a:t>Zakat</a:t>
            </a:r>
            <a:r>
              <a:rPr lang="en-US" sz="2200" dirty="0">
                <a:latin typeface="Times New Roman" panose="02020603050405020304" pitchFamily="18" charset="0"/>
                <a:cs typeface="Times New Roman" panose="02020603050405020304" pitchFamily="18" charset="0"/>
              </a:rPr>
              <a:t> or charity.</a:t>
            </a: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62280" y="6356350"/>
            <a:ext cx="2133600" cy="365125"/>
          </a:xfrm>
        </p:spPr>
        <p:txBody>
          <a:bodyPr/>
          <a:lstStyle/>
          <a:p>
            <a:fld id="{FC5EA62E-CB02-43A8-8B8C-D38A0211041C}" type="datetime1">
              <a:rPr lang="en-US" smtClean="0"/>
              <a:pPr/>
              <a:t>4/6/2023</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smtClean="0"/>
              <a:t>Mr. Arun Bhati            ESSENCE OF INDIAN TRADITIONAL  (ANC-602)              SEM - 6</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93</a:t>
            </a:fld>
            <a:endParaRPr lang="en-US" dirty="0"/>
          </a:p>
        </p:txBody>
      </p:sp>
      <p:sp>
        <p:nvSpPr>
          <p:cNvPr id="7" name="Title 1"/>
          <p:cNvSpPr txBox="1">
            <a:spLocks/>
          </p:cNvSpPr>
          <p:nvPr/>
        </p:nvSpPr>
        <p:spPr>
          <a:xfrm>
            <a:off x="13970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 Modern religious practices</a:t>
            </a:r>
          </a:p>
        </p:txBody>
      </p:sp>
      <p:pic>
        <p:nvPicPr>
          <p:cNvPr id="9" name="Picture 8">
            <a:extLst>
              <a:ext uri="{FF2B5EF4-FFF2-40B4-BE49-F238E27FC236}">
                <a16:creationId xmlns="" xmlns:a16="http://schemas.microsoft.com/office/drawing/2014/main" id="{66C8E606-11F0-4D97-9990-05358B7A0BA7}"/>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471" y="73817"/>
            <a:ext cx="1347673" cy="916783"/>
          </a:xfrm>
          <a:prstGeom prst="rect">
            <a:avLst/>
          </a:prstGeom>
        </p:spPr>
      </p:pic>
    </p:spTree>
    <p:extLst>
      <p:ext uri="{BB962C8B-B14F-4D97-AF65-F5344CB8AC3E}">
        <p14:creationId xmlns="" xmlns:p14="http://schemas.microsoft.com/office/powerpoint/2010/main" val="3252099903"/>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763000" cy="5289548"/>
          </a:xfrm>
        </p:spPr>
        <p:txBody>
          <a:bodyPr>
            <a:noAutofit/>
          </a:bodyPr>
          <a:lstStyle/>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CHRISTIANITY</a:t>
            </a:r>
            <a:r>
              <a:rPr lang="en-US" sz="2200" dirty="0">
                <a:latin typeface="Times New Roman" panose="02020603050405020304" pitchFamily="18" charset="0"/>
                <a:cs typeface="Times New Roman" panose="02020603050405020304" pitchFamily="18" charset="0"/>
              </a:rPr>
              <a:t>:-</a:t>
            </a:r>
          </a:p>
          <a:p>
            <a:pPr algn="just">
              <a:lnSpc>
                <a:spcPct val="150000"/>
              </a:lnSpc>
            </a:pPr>
            <a:r>
              <a:rPr lang="en-US" sz="2200" dirty="0">
                <a:latin typeface="Times New Roman" panose="02020603050405020304" pitchFamily="18" charset="0"/>
                <a:cs typeface="Times New Roman" panose="02020603050405020304" pitchFamily="18" charset="0"/>
              </a:rPr>
              <a:t>The largest religion of the world, Christianity has a lot of followers in India.</a:t>
            </a:r>
          </a:p>
          <a:p>
            <a:pPr algn="just">
              <a:lnSpc>
                <a:spcPct val="150000"/>
              </a:lnSpc>
            </a:pPr>
            <a:r>
              <a:rPr lang="en-US" sz="2200" dirty="0">
                <a:latin typeface="Times New Roman" panose="02020603050405020304" pitchFamily="18" charset="0"/>
                <a:cs typeface="Times New Roman" panose="02020603050405020304" pitchFamily="18" charset="0"/>
              </a:rPr>
              <a:t>It was founded by Jesus Christ in Jerusalem and after his prosecution and resurrection after three days, it started to get more and more followers.</a:t>
            </a:r>
          </a:p>
          <a:p>
            <a:pPr algn="just">
              <a:lnSpc>
                <a:spcPct val="150000"/>
              </a:lnSpc>
            </a:pPr>
            <a:r>
              <a:rPr lang="en-US" sz="2200" dirty="0">
                <a:latin typeface="Times New Roman" panose="02020603050405020304" pitchFamily="18" charset="0"/>
                <a:cs typeface="Times New Roman" panose="02020603050405020304" pitchFamily="18" charset="0"/>
              </a:rPr>
              <a:t>The basis of the Roman Catholic Christianity became Vatican City.</a:t>
            </a:r>
          </a:p>
          <a:p>
            <a:pPr algn="just">
              <a:lnSpc>
                <a:spcPct val="150000"/>
              </a:lnSpc>
            </a:pPr>
            <a:r>
              <a:rPr lang="en-US" sz="2200" dirty="0">
                <a:latin typeface="Times New Roman" panose="02020603050405020304" pitchFamily="18" charset="0"/>
                <a:cs typeface="Times New Roman" panose="02020603050405020304" pitchFamily="18" charset="0"/>
              </a:rPr>
              <a:t>The basic philosophy of Christianity is the existence of one God who created the Universe.</a:t>
            </a:r>
          </a:p>
          <a:p>
            <a:pPr algn="just">
              <a:lnSpc>
                <a:spcPct val="150000"/>
              </a:lnSpc>
            </a:pPr>
            <a:r>
              <a:rPr lang="en-US" sz="2200" dirty="0">
                <a:latin typeface="Times New Roman" panose="02020603050405020304" pitchFamily="18" charset="0"/>
                <a:cs typeface="Times New Roman" panose="02020603050405020304" pitchFamily="18" charset="0"/>
              </a:rPr>
              <a:t>The sacred text of the Christians is Bible.</a:t>
            </a: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62280" y="6356350"/>
            <a:ext cx="2133600" cy="365125"/>
          </a:xfrm>
        </p:spPr>
        <p:txBody>
          <a:bodyPr/>
          <a:lstStyle/>
          <a:p>
            <a:fld id="{816212B6-1C58-4E6F-AC5C-170EF3818576}" type="datetime1">
              <a:rPr lang="en-US" smtClean="0"/>
              <a:pPr/>
              <a:t>4/6/2023</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smtClean="0"/>
              <a:t>Mr. Arun Bhati            ESSENCE OF INDIAN TRADITIONAL  (ANC-602)              SEM - 6</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94</a:t>
            </a:fld>
            <a:endParaRPr lang="en-US" dirty="0"/>
          </a:p>
        </p:txBody>
      </p:sp>
      <p:sp>
        <p:nvSpPr>
          <p:cNvPr id="7" name="Title 1"/>
          <p:cNvSpPr txBox="1">
            <a:spLocks/>
          </p:cNvSpPr>
          <p:nvPr/>
        </p:nvSpPr>
        <p:spPr>
          <a:xfrm>
            <a:off x="13970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 Modern religious practices</a:t>
            </a:r>
          </a:p>
        </p:txBody>
      </p:sp>
      <p:pic>
        <p:nvPicPr>
          <p:cNvPr id="9" name="Picture 8">
            <a:extLst>
              <a:ext uri="{FF2B5EF4-FFF2-40B4-BE49-F238E27FC236}">
                <a16:creationId xmlns="" xmlns:a16="http://schemas.microsoft.com/office/drawing/2014/main" id="{66C8E606-11F0-4D97-9990-05358B7A0BA7}"/>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471" y="73817"/>
            <a:ext cx="1347673" cy="916783"/>
          </a:xfrm>
          <a:prstGeom prst="rect">
            <a:avLst/>
          </a:prstGeom>
        </p:spPr>
      </p:pic>
    </p:spTree>
    <p:extLst>
      <p:ext uri="{BB962C8B-B14F-4D97-AF65-F5344CB8AC3E}">
        <p14:creationId xmlns="" xmlns:p14="http://schemas.microsoft.com/office/powerpoint/2010/main" val="2763349083"/>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763000" cy="5289548"/>
          </a:xfrm>
        </p:spPr>
        <p:txBody>
          <a:bodyPr>
            <a:noAutofit/>
          </a:bodyPr>
          <a:lstStyle/>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SIKHISM</a:t>
            </a:r>
            <a:r>
              <a:rPr lang="en-US" sz="2200" dirty="0">
                <a:latin typeface="Times New Roman" panose="02020603050405020304" pitchFamily="18" charset="0"/>
                <a:cs typeface="Times New Roman" panose="02020603050405020304" pitchFamily="18" charset="0"/>
              </a:rPr>
              <a:t>:-</a:t>
            </a:r>
          </a:p>
          <a:p>
            <a:pPr algn="just">
              <a:lnSpc>
                <a:spcPct val="150000"/>
              </a:lnSpc>
            </a:pPr>
            <a:r>
              <a:rPr lang="en-US" sz="2200" dirty="0">
                <a:latin typeface="Times New Roman" panose="02020603050405020304" pitchFamily="18" charset="0"/>
                <a:cs typeface="Times New Roman" panose="02020603050405020304" pitchFamily="18" charset="0"/>
              </a:rPr>
              <a:t>The history of Sikhism commences with the life, times and teachings of Guru Nanak (1469–1539). </a:t>
            </a:r>
          </a:p>
          <a:p>
            <a:pPr algn="just">
              <a:lnSpc>
                <a:spcPct val="150000"/>
              </a:lnSpc>
            </a:pPr>
            <a:r>
              <a:rPr lang="en-US" sz="2200" dirty="0">
                <a:latin typeface="Times New Roman" panose="02020603050405020304" pitchFamily="18" charset="0"/>
                <a:cs typeface="Times New Roman" panose="02020603050405020304" pitchFamily="18" charset="0"/>
              </a:rPr>
              <a:t>Guru Nanak did not merely denounce or condemn the existing social order but he gave an alternative to it.  For him, the supreme purpose of human existence was salvation which can be attained by getting relieved from the endless cycles of birth and rebirth.</a:t>
            </a:r>
          </a:p>
          <a:p>
            <a:pPr algn="just">
              <a:lnSpc>
                <a:spcPct val="150000"/>
              </a:lnSpc>
            </a:pPr>
            <a:r>
              <a:rPr lang="en-US" sz="2200" dirty="0">
                <a:latin typeface="Times New Roman" panose="02020603050405020304" pitchFamily="18" charset="0"/>
                <a:cs typeface="Times New Roman" panose="02020603050405020304" pitchFamily="18" charset="0"/>
              </a:rPr>
              <a:t>Guru Granth Sahib is the holy text in Sikhism which contain the bani of the Sikh saints.</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62280" y="6356350"/>
            <a:ext cx="2133600" cy="365125"/>
          </a:xfrm>
        </p:spPr>
        <p:txBody>
          <a:bodyPr/>
          <a:lstStyle/>
          <a:p>
            <a:fld id="{A12F89F3-9C55-4DAE-82A9-180831A3536B}" type="datetime1">
              <a:rPr lang="en-US" smtClean="0"/>
              <a:pPr/>
              <a:t>4/6/2023</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smtClean="0"/>
              <a:t>Mr. Arun Bhati            ESSENCE OF INDIAN TRADITIONAL  (ANC-602)              SEM - 6</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95</a:t>
            </a:fld>
            <a:endParaRPr lang="en-US" dirty="0"/>
          </a:p>
        </p:txBody>
      </p:sp>
      <p:sp>
        <p:nvSpPr>
          <p:cNvPr id="7" name="Title 1"/>
          <p:cNvSpPr txBox="1">
            <a:spLocks/>
          </p:cNvSpPr>
          <p:nvPr/>
        </p:nvSpPr>
        <p:spPr>
          <a:xfrm>
            <a:off x="13970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 Modern religious practices</a:t>
            </a:r>
          </a:p>
        </p:txBody>
      </p:sp>
      <p:pic>
        <p:nvPicPr>
          <p:cNvPr id="9" name="Picture 8">
            <a:extLst>
              <a:ext uri="{FF2B5EF4-FFF2-40B4-BE49-F238E27FC236}">
                <a16:creationId xmlns="" xmlns:a16="http://schemas.microsoft.com/office/drawing/2014/main" id="{66C8E606-11F0-4D97-9990-05358B7A0BA7}"/>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471" y="73817"/>
            <a:ext cx="1347673" cy="916783"/>
          </a:xfrm>
          <a:prstGeom prst="rect">
            <a:avLst/>
          </a:prstGeom>
        </p:spPr>
      </p:pic>
    </p:spTree>
    <p:extLst>
      <p:ext uri="{BB962C8B-B14F-4D97-AF65-F5344CB8AC3E}">
        <p14:creationId xmlns="" xmlns:p14="http://schemas.microsoft.com/office/powerpoint/2010/main" val="1408493275"/>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763000" cy="5289548"/>
          </a:xfrm>
        </p:spPr>
        <p:txBody>
          <a:bodyPr>
            <a:noAutofit/>
          </a:bodyPr>
          <a:lstStyle/>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ZOROASTRIANISM</a:t>
            </a:r>
            <a:r>
              <a:rPr lang="en-US" sz="2200" dirty="0">
                <a:latin typeface="Times New Roman" panose="02020603050405020304" pitchFamily="18" charset="0"/>
                <a:cs typeface="Times New Roman" panose="02020603050405020304" pitchFamily="18" charset="0"/>
              </a:rPr>
              <a:t>:-</a:t>
            </a:r>
          </a:p>
          <a:p>
            <a:pPr algn="just">
              <a:lnSpc>
                <a:spcPct val="150000"/>
              </a:lnSpc>
            </a:pPr>
            <a:r>
              <a:rPr lang="en-US" sz="2200" dirty="0">
                <a:latin typeface="Times New Roman" panose="02020603050405020304" pitchFamily="18" charset="0"/>
                <a:cs typeface="Times New Roman" panose="02020603050405020304" pitchFamily="18" charset="0"/>
              </a:rPr>
              <a:t>This religion has its origin in Persia by the prophet Zarathustra around 7</a:t>
            </a:r>
            <a:r>
              <a:rPr lang="en-US" sz="2200" baseline="30000" dirty="0">
                <a:latin typeface="Times New Roman" panose="02020603050405020304" pitchFamily="18" charset="0"/>
                <a:cs typeface="Times New Roman" panose="02020603050405020304" pitchFamily="18" charset="0"/>
              </a:rPr>
              <a:t>th</a:t>
            </a:r>
            <a:r>
              <a:rPr lang="en-US" sz="2200" dirty="0">
                <a:latin typeface="Times New Roman" panose="02020603050405020304" pitchFamily="18" charset="0"/>
                <a:cs typeface="Times New Roman" panose="02020603050405020304" pitchFamily="18" charset="0"/>
              </a:rPr>
              <a:t> century BC. They are a </a:t>
            </a:r>
            <a:r>
              <a:rPr lang="en-US" sz="2200" dirty="0" smtClean="0">
                <a:latin typeface="Times New Roman" panose="02020603050405020304" pitchFamily="18" charset="0"/>
                <a:cs typeface="Times New Roman" panose="02020603050405020304" pitchFamily="18" charset="0"/>
              </a:rPr>
              <a:t>monotheistic(</a:t>
            </a:r>
            <a:r>
              <a:rPr lang="hi-IN" sz="2400" dirty="0" smtClean="0"/>
              <a:t>एकेश्वरवादी दृष्टिकोण</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religion who believe in one </a:t>
            </a:r>
            <a:r>
              <a:rPr lang="en-US" sz="2200" dirty="0" smtClean="0">
                <a:latin typeface="Times New Roman" panose="02020603050405020304" pitchFamily="18" charset="0"/>
                <a:cs typeface="Times New Roman" panose="02020603050405020304" pitchFamily="18" charset="0"/>
              </a:rPr>
              <a:t>eternal (</a:t>
            </a:r>
            <a:r>
              <a:rPr lang="en-US" sz="2400" dirty="0" smtClean="0"/>
              <a:t>Endless</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god whose name is Ahura Mazda who is the </a:t>
            </a:r>
            <a:r>
              <a:rPr lang="en-US" sz="2200" dirty="0" smtClean="0">
                <a:latin typeface="Times New Roman" panose="02020603050405020304" pitchFamily="18" charset="0"/>
                <a:cs typeface="Times New Roman" panose="02020603050405020304" pitchFamily="18" charset="0"/>
              </a:rPr>
              <a:t>epitome (</a:t>
            </a:r>
            <a:r>
              <a:rPr lang="hi-IN" sz="2400" dirty="0" smtClean="0"/>
              <a:t>प्रतीक</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of just behaviour and goodness.</a:t>
            </a:r>
          </a:p>
          <a:p>
            <a:pPr algn="just">
              <a:lnSpc>
                <a:spcPct val="150000"/>
              </a:lnSpc>
            </a:pPr>
            <a:r>
              <a:rPr lang="en-US" sz="2200" dirty="0">
                <a:latin typeface="Times New Roman" panose="02020603050405020304" pitchFamily="18" charset="0"/>
                <a:cs typeface="Times New Roman" panose="02020603050405020304" pitchFamily="18" charset="0"/>
              </a:rPr>
              <a:t>Their sacred text called Zend Avesta is written in Old Avestan and consists of 17 sacred songs (gathas) and the Athuna Vairyo (sacred chant), which was supposedly written by Zarathustra himself.</a:t>
            </a:r>
          </a:p>
          <a:p>
            <a:pPr algn="just">
              <a:lnSpc>
                <a:spcPct val="150000"/>
              </a:lnSpc>
            </a:pPr>
            <a:r>
              <a:rPr lang="en-US" sz="2200" dirty="0">
                <a:latin typeface="Times New Roman" panose="02020603050405020304" pitchFamily="18" charset="0"/>
                <a:cs typeface="Times New Roman" panose="02020603050405020304" pitchFamily="18" charset="0"/>
              </a:rPr>
              <a:t>The translations of these texts and compiled glossaries are called Zend.</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62280" y="6356350"/>
            <a:ext cx="2133600" cy="365125"/>
          </a:xfrm>
        </p:spPr>
        <p:txBody>
          <a:bodyPr/>
          <a:lstStyle/>
          <a:p>
            <a:fld id="{86C14371-844F-4692-AD31-641F3D0B3417}" type="datetime1">
              <a:rPr lang="en-US" smtClean="0"/>
              <a:pPr/>
              <a:t>4/6/2023</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smtClean="0"/>
              <a:t>Mr. Arun Bhati            ESSENCE OF INDIAN TRADITIONAL  (ANC-602)              SEM - 6</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96</a:t>
            </a:fld>
            <a:endParaRPr lang="en-US" dirty="0"/>
          </a:p>
        </p:txBody>
      </p:sp>
      <p:sp>
        <p:nvSpPr>
          <p:cNvPr id="7" name="Title 1"/>
          <p:cNvSpPr txBox="1">
            <a:spLocks/>
          </p:cNvSpPr>
          <p:nvPr/>
        </p:nvSpPr>
        <p:spPr>
          <a:xfrm>
            <a:off x="13970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 Modern religious practices</a:t>
            </a:r>
          </a:p>
        </p:txBody>
      </p:sp>
      <p:pic>
        <p:nvPicPr>
          <p:cNvPr id="9" name="Picture 8">
            <a:extLst>
              <a:ext uri="{FF2B5EF4-FFF2-40B4-BE49-F238E27FC236}">
                <a16:creationId xmlns="" xmlns:a16="http://schemas.microsoft.com/office/drawing/2014/main" id="{66C8E606-11F0-4D97-9990-05358B7A0BA7}"/>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471" y="73817"/>
            <a:ext cx="1347673" cy="916783"/>
          </a:xfrm>
          <a:prstGeom prst="rect">
            <a:avLst/>
          </a:prstGeom>
        </p:spPr>
      </p:pic>
    </p:spTree>
    <p:extLst>
      <p:ext uri="{BB962C8B-B14F-4D97-AF65-F5344CB8AC3E}">
        <p14:creationId xmlns="" xmlns:p14="http://schemas.microsoft.com/office/powerpoint/2010/main" val="86706728"/>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14400"/>
            <a:ext cx="8763000" cy="5441948"/>
          </a:xfrm>
        </p:spPr>
        <p:txBody>
          <a:bodyPr>
            <a:noAutofit/>
          </a:bodyPr>
          <a:lstStyle/>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JUDAISM</a:t>
            </a:r>
            <a:r>
              <a:rPr lang="en-US" sz="2200" dirty="0">
                <a:latin typeface="Times New Roman" panose="02020603050405020304" pitchFamily="18" charset="0"/>
                <a:cs typeface="Times New Roman" panose="02020603050405020304" pitchFamily="18" charset="0"/>
              </a:rPr>
              <a:t>:-</a:t>
            </a:r>
          </a:p>
          <a:p>
            <a:pPr algn="just">
              <a:lnSpc>
                <a:spcPct val="150000"/>
              </a:lnSpc>
            </a:pPr>
            <a:r>
              <a:rPr lang="en-US" sz="2200" dirty="0">
                <a:latin typeface="Times New Roman" panose="02020603050405020304" pitchFamily="18" charset="0"/>
                <a:cs typeface="Times New Roman" panose="02020603050405020304" pitchFamily="18" charset="0"/>
              </a:rPr>
              <a:t>It is one of the oldest religions and yet it has </a:t>
            </a:r>
            <a:r>
              <a:rPr lang="en-US" sz="2200">
                <a:latin typeface="Times New Roman" panose="02020603050405020304" pitchFamily="18" charset="0"/>
                <a:cs typeface="Times New Roman" panose="02020603050405020304" pitchFamily="18" charset="0"/>
              </a:rPr>
              <a:t>been </a:t>
            </a:r>
            <a:r>
              <a:rPr lang="en-US" sz="2200" smtClean="0">
                <a:latin typeface="Times New Roman" panose="02020603050405020304" pitchFamily="18" charset="0"/>
                <a:cs typeface="Times New Roman" panose="02020603050405020304" pitchFamily="18" charset="0"/>
              </a:rPr>
              <a:t>prosecuted (Sued) </a:t>
            </a:r>
            <a:r>
              <a:rPr lang="en-US" sz="2200" dirty="0">
                <a:latin typeface="Times New Roman" panose="02020603050405020304" pitchFamily="18" charset="0"/>
                <a:cs typeface="Times New Roman" panose="02020603050405020304" pitchFamily="18" charset="0"/>
              </a:rPr>
              <a:t>the most.</a:t>
            </a:r>
          </a:p>
          <a:p>
            <a:pPr algn="just">
              <a:lnSpc>
                <a:spcPct val="150000"/>
              </a:lnSpc>
            </a:pPr>
            <a:r>
              <a:rPr lang="en-US" sz="2200" dirty="0">
                <a:latin typeface="Times New Roman" panose="02020603050405020304" pitchFamily="18" charset="0"/>
                <a:cs typeface="Times New Roman" panose="02020603050405020304" pitchFamily="18" charset="0"/>
              </a:rPr>
              <a:t>The followers of Judaism are called Jews and several empires had targeted them.</a:t>
            </a:r>
          </a:p>
          <a:p>
            <a:pPr algn="just">
              <a:lnSpc>
                <a:spcPct val="150000"/>
              </a:lnSpc>
            </a:pPr>
            <a:r>
              <a:rPr lang="en-US" sz="2200" dirty="0">
                <a:latin typeface="Times New Roman" panose="02020603050405020304" pitchFamily="18" charset="0"/>
                <a:cs typeface="Times New Roman" panose="02020603050405020304" pitchFamily="18" charset="0"/>
              </a:rPr>
              <a:t>The Jews believe in Yahweh or the one true God who was instituted by Abraham.</a:t>
            </a:r>
          </a:p>
          <a:p>
            <a:pPr algn="just">
              <a:lnSpc>
                <a:spcPct val="150000"/>
              </a:lnSpc>
            </a:pPr>
            <a:r>
              <a:rPr lang="en-US" sz="2200" dirty="0">
                <a:latin typeface="Times New Roman" panose="02020603050405020304" pitchFamily="18" charset="0"/>
                <a:cs typeface="Times New Roman" panose="02020603050405020304" pitchFamily="18" charset="0"/>
              </a:rPr>
              <a:t>Their religious book is called the Torah, which is also the first five books of the larger text Tanakh.</a:t>
            </a:r>
          </a:p>
          <a:p>
            <a:pPr algn="just">
              <a:lnSpc>
                <a:spcPct val="150000"/>
              </a:lnSpc>
            </a:pPr>
            <a:r>
              <a:rPr lang="en-US" sz="2200" dirty="0">
                <a:latin typeface="Times New Roman" panose="02020603050405020304" pitchFamily="18" charset="0"/>
                <a:cs typeface="Times New Roman" panose="02020603050405020304" pitchFamily="18" charset="0"/>
              </a:rPr>
              <a:t>Abraham was the ancestor of all Jews and propounded that those who followed the injunctions of God would be blessed.</a:t>
            </a:r>
          </a:p>
        </p:txBody>
      </p:sp>
      <p:sp>
        <p:nvSpPr>
          <p:cNvPr id="4" name="Date Placeholder 3"/>
          <p:cNvSpPr>
            <a:spLocks noGrp="1"/>
          </p:cNvSpPr>
          <p:nvPr>
            <p:ph type="dt" sz="half" idx="10"/>
          </p:nvPr>
        </p:nvSpPr>
        <p:spPr>
          <a:xfrm>
            <a:off x="462280" y="6356350"/>
            <a:ext cx="2133600" cy="365125"/>
          </a:xfrm>
        </p:spPr>
        <p:txBody>
          <a:bodyPr/>
          <a:lstStyle/>
          <a:p>
            <a:fld id="{9EABD10B-FABB-47EC-AFF1-F1DD656F4A46}" type="datetime1">
              <a:rPr lang="en-US" smtClean="0"/>
              <a:pPr/>
              <a:t>4/6/2023</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smtClean="0"/>
              <a:t>Mr. Arun Bhati            ESSENCE OF INDIAN TRADITIONAL  (ANC-602)              SEM - 6</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97</a:t>
            </a:fld>
            <a:endParaRPr lang="en-US" dirty="0"/>
          </a:p>
        </p:txBody>
      </p:sp>
      <p:sp>
        <p:nvSpPr>
          <p:cNvPr id="7" name="Title 1"/>
          <p:cNvSpPr txBox="1">
            <a:spLocks/>
          </p:cNvSpPr>
          <p:nvPr/>
        </p:nvSpPr>
        <p:spPr>
          <a:xfrm>
            <a:off x="13970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 Modern religious practices</a:t>
            </a:r>
          </a:p>
        </p:txBody>
      </p:sp>
      <p:pic>
        <p:nvPicPr>
          <p:cNvPr id="9" name="Picture 8">
            <a:extLst>
              <a:ext uri="{FF2B5EF4-FFF2-40B4-BE49-F238E27FC236}">
                <a16:creationId xmlns="" xmlns:a16="http://schemas.microsoft.com/office/drawing/2014/main" id="{66C8E606-11F0-4D97-9990-05358B7A0BA7}"/>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471" y="73817"/>
            <a:ext cx="1347673" cy="916783"/>
          </a:xfrm>
          <a:prstGeom prst="rect">
            <a:avLst/>
          </a:prstGeom>
        </p:spPr>
      </p:pic>
    </p:spTree>
    <p:extLst>
      <p:ext uri="{BB962C8B-B14F-4D97-AF65-F5344CB8AC3E}">
        <p14:creationId xmlns="" xmlns:p14="http://schemas.microsoft.com/office/powerpoint/2010/main" val="437806809"/>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219200"/>
            <a:ext cx="8610600" cy="3733800"/>
          </a:xfrm>
        </p:spPr>
        <p:txBody>
          <a:bodyPr>
            <a:noAutofit/>
          </a:bodyPr>
          <a:lstStyle/>
          <a:p>
            <a:pPr algn="just" fontAlgn="t">
              <a:lnSpc>
                <a:spcPct val="150000"/>
              </a:lnSpc>
              <a:spcBef>
                <a:spcPts val="0"/>
              </a:spcBef>
            </a:pPr>
            <a:r>
              <a:rPr lang="en-US" sz="2200" dirty="0">
                <a:latin typeface="Times New Roman" panose="02020603050405020304" pitchFamily="18" charset="0"/>
                <a:cs typeface="Times New Roman" panose="02020603050405020304" pitchFamily="18" charset="0"/>
              </a:rPr>
              <a:t>In this In this topic, We learned the </a:t>
            </a:r>
            <a:r>
              <a:rPr lang="en-US" sz="2200" dirty="0">
                <a:solidFill>
                  <a:srgbClr val="000000"/>
                </a:solidFill>
                <a:latin typeface="Times New Roman" panose="02020603050405020304" pitchFamily="18" charset="0"/>
                <a:cs typeface="Times New Roman" panose="02020603050405020304" pitchFamily="18" charset="0"/>
              </a:rPr>
              <a:t>Other Heterodox Sects, Bhakti</a:t>
            </a:r>
          </a:p>
          <a:p>
            <a:pPr marL="0" indent="0" algn="just" fontAlgn="t">
              <a:lnSpc>
                <a:spcPct val="150000"/>
              </a:lnSpc>
              <a:spcBef>
                <a:spcPts val="0"/>
              </a:spcBef>
              <a:buNone/>
            </a:pPr>
            <a:r>
              <a:rPr lang="en-US" sz="2200" dirty="0">
                <a:solidFill>
                  <a:srgbClr val="000000"/>
                </a:solidFill>
                <a:latin typeface="Times New Roman" panose="02020603050405020304" pitchFamily="18" charset="0"/>
                <a:cs typeface="Times New Roman" panose="02020603050405020304" pitchFamily="18" charset="0"/>
              </a:rPr>
              <a:t>     Movement &amp; Sufi movement</a:t>
            </a:r>
            <a:r>
              <a:rPr lang="en-IN" sz="1800" dirty="0">
                <a:latin typeface="Arial" panose="020B0604020202020204" pitchFamily="34" charset="0"/>
              </a:rPr>
              <a:t>  </a:t>
            </a:r>
            <a:r>
              <a:rPr lang="en-IN" sz="2200" dirty="0">
                <a:latin typeface="Times New Roman" panose="02020603050405020304" pitchFamily="18" charset="0"/>
                <a:cs typeface="Times New Roman" panose="02020603050405020304" pitchFamily="18" charset="0"/>
              </a:rPr>
              <a:t>and</a:t>
            </a:r>
            <a:r>
              <a:rPr lang="en-IN" sz="1800" dirty="0">
                <a:latin typeface="Times New Roman" panose="02020603050405020304" pitchFamily="18" charset="0"/>
                <a:cs typeface="Times New Roman" panose="02020603050405020304" pitchFamily="18" charset="0"/>
              </a:rPr>
              <a:t> </a:t>
            </a:r>
            <a:r>
              <a:rPr lang="en-US" sz="2200" dirty="0">
                <a:solidFill>
                  <a:srgbClr val="000000"/>
                </a:solidFill>
                <a:latin typeface="Times New Roman" panose="02020603050405020304" pitchFamily="18" charset="0"/>
                <a:cs typeface="Times New Roman" panose="02020603050405020304" pitchFamily="18" charset="0"/>
              </a:rPr>
              <a:t>the Socio religious reform movement</a:t>
            </a:r>
          </a:p>
          <a:p>
            <a:pPr marL="0" indent="0" algn="just" fontAlgn="t">
              <a:lnSpc>
                <a:spcPct val="150000"/>
              </a:lnSpc>
              <a:spcBef>
                <a:spcPts val="0"/>
              </a:spcBef>
              <a:buNone/>
            </a:pPr>
            <a:r>
              <a:rPr lang="en-US" sz="2200" dirty="0">
                <a:solidFill>
                  <a:srgbClr val="000000"/>
                </a:solidFill>
                <a:latin typeface="Times New Roman" panose="02020603050405020304" pitchFamily="18" charset="0"/>
                <a:cs typeface="Times New Roman" panose="02020603050405020304" pitchFamily="18" charset="0"/>
              </a:rPr>
              <a:t>     of 19th century</a:t>
            </a:r>
            <a:endParaRPr lang="en-IN" sz="1800" dirty="0">
              <a:latin typeface="Arial" panose="020B0604020202020204" pitchFamily="34" charset="0"/>
            </a:endParaRPr>
          </a:p>
          <a:p>
            <a:pPr marL="0" algn="just" fontAlgn="t">
              <a:lnSpc>
                <a:spcPct val="150000"/>
              </a:lnSpc>
              <a:spcBef>
                <a:spcPts val="0"/>
              </a:spcBef>
            </a:pPr>
            <a:r>
              <a:rPr lang="en-US" sz="2200" dirty="0">
                <a:solidFill>
                  <a:srgbClr val="000000"/>
                </a:solidFill>
                <a:latin typeface="Times New Roman" panose="02020603050405020304" pitchFamily="18" charset="0"/>
                <a:cs typeface="Times New Roman" panose="02020603050405020304" pitchFamily="18" charset="0"/>
              </a:rPr>
              <a:t>We also learned about the </a:t>
            </a:r>
            <a:r>
              <a:rPr lang="en-IN" sz="2200" dirty="0">
                <a:solidFill>
                  <a:srgbClr val="000000"/>
                </a:solidFill>
                <a:latin typeface="Times New Roman" panose="02020603050405020304" pitchFamily="18" charset="0"/>
                <a:cs typeface="Times New Roman" panose="02020603050405020304" pitchFamily="18" charset="0"/>
              </a:rPr>
              <a:t>Modern religious practices.</a:t>
            </a:r>
            <a:endParaRPr lang="en-IN" sz="1800" dirty="0">
              <a:latin typeface="Arial" panose="020B0604020202020204" pitchFamily="34"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7148CC3E-EC9E-4756-A7BB-C95A2450326A}" type="datetime1">
              <a:rPr lang="en-US" smtClean="0"/>
              <a:pPr/>
              <a:t>4/6/2023</a:t>
            </a:fld>
            <a:endParaRPr lang="en-US"/>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smtClean="0"/>
              <a:t>Mr. Arun Bhati            ESSENCE OF INDIAN TRADITIONAL  (ANC-602)              SEM - 6</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98</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Recap</a:t>
            </a:r>
          </a:p>
        </p:txBody>
      </p:sp>
      <p:pic>
        <p:nvPicPr>
          <p:cNvPr id="9" name="Picture 8">
            <a:extLst>
              <a:ext uri="{FF2B5EF4-FFF2-40B4-BE49-F238E27FC236}">
                <a16:creationId xmlns="" xmlns:a16="http://schemas.microsoft.com/office/drawing/2014/main" id="{66C8E606-11F0-4D97-9990-05358B7A0BA7}"/>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471" y="73817"/>
            <a:ext cx="1347673" cy="916783"/>
          </a:xfrm>
          <a:prstGeom prst="rect">
            <a:avLst/>
          </a:prstGeom>
        </p:spPr>
      </p:pic>
    </p:spTree>
    <p:extLst>
      <p:ext uri="{BB962C8B-B14F-4D97-AF65-F5344CB8AC3E}">
        <p14:creationId xmlns="" xmlns:p14="http://schemas.microsoft.com/office/powerpoint/2010/main" val="3965366207"/>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066800"/>
            <a:ext cx="7620000" cy="4953000"/>
          </a:xfrm>
        </p:spPr>
        <p:txBody>
          <a:bodyPr>
            <a:normAutofit/>
          </a:bodyPr>
          <a:lstStyle/>
          <a:p>
            <a:pPr marL="0" indent="0">
              <a:buNone/>
            </a:pPr>
            <a:r>
              <a:rPr lang="en-US" sz="2200" b="1" dirty="0">
                <a:latin typeface="Times New Roman" panose="02020603050405020304" pitchFamily="18" charset="0"/>
                <a:cs typeface="Times New Roman" panose="02020603050405020304" pitchFamily="18" charset="0"/>
              </a:rPr>
              <a:t>YouTube/other  Video </a:t>
            </a:r>
            <a:r>
              <a:rPr lang="en-US" sz="2200" b="1" dirty="0" smtClean="0">
                <a:latin typeface="Times New Roman" panose="02020603050405020304" pitchFamily="18" charset="0"/>
                <a:cs typeface="Times New Roman" panose="02020603050405020304" pitchFamily="18" charset="0"/>
              </a:rPr>
              <a:t>Links</a:t>
            </a:r>
          </a:p>
          <a:p>
            <a:pPr marL="0" indent="0">
              <a:buNone/>
            </a:pPr>
            <a:endParaRPr lang="en-US" sz="2200" b="1" dirty="0">
              <a:latin typeface="Times New Roman" panose="02020603050405020304" pitchFamily="18" charset="0"/>
              <a:cs typeface="Times New Roman" panose="02020603050405020304" pitchFamily="18" charset="0"/>
            </a:endParaRPr>
          </a:p>
          <a:p>
            <a:pPr>
              <a:lnSpc>
                <a:spcPct val="150000"/>
              </a:lnSpc>
            </a:pPr>
            <a:r>
              <a:rPr lang="en-US" sz="2200" dirty="0" smtClean="0">
                <a:latin typeface="Times New Roman" panose="02020603050405020304" pitchFamily="18" charset="0"/>
                <a:cs typeface="Times New Roman" panose="02020603050405020304" pitchFamily="18" charset="0"/>
                <a:hlinkClick r:id="rId2"/>
              </a:rPr>
              <a:t>https</a:t>
            </a:r>
            <a:r>
              <a:rPr lang="en-US" sz="2200" dirty="0">
                <a:latin typeface="Times New Roman" panose="02020603050405020304" pitchFamily="18" charset="0"/>
                <a:cs typeface="Times New Roman" panose="02020603050405020304" pitchFamily="18" charset="0"/>
                <a:hlinkClick r:id="rId2"/>
              </a:rPr>
              <a:t>://</a:t>
            </a:r>
            <a:r>
              <a:rPr lang="en-US" sz="2200" dirty="0" smtClean="0">
                <a:latin typeface="Times New Roman" panose="02020603050405020304" pitchFamily="18" charset="0"/>
                <a:cs typeface="Times New Roman" panose="02020603050405020304" pitchFamily="18" charset="0"/>
                <a:hlinkClick r:id="rId2"/>
              </a:rPr>
              <a:t>www.youtube.com/watch?v=Apab9wnrkLQ</a:t>
            </a:r>
            <a:endParaRPr lang="en-US" sz="2200" dirty="0" smtClean="0">
              <a:latin typeface="Times New Roman" panose="02020603050405020304" pitchFamily="18" charset="0"/>
              <a:cs typeface="Times New Roman" panose="02020603050405020304" pitchFamily="18" charset="0"/>
            </a:endParaRPr>
          </a:p>
          <a:p>
            <a:pPr>
              <a:lnSpc>
                <a:spcPct val="150000"/>
              </a:lnSpc>
            </a:pPr>
            <a:r>
              <a:rPr lang="en-US" sz="2200" dirty="0">
                <a:latin typeface="Times New Roman" panose="02020603050405020304" pitchFamily="18" charset="0"/>
                <a:cs typeface="Times New Roman" panose="02020603050405020304" pitchFamily="18" charset="0"/>
                <a:hlinkClick r:id="rId3"/>
              </a:rPr>
              <a:t>https://</a:t>
            </a:r>
            <a:r>
              <a:rPr lang="en-US" sz="2200" dirty="0" smtClean="0">
                <a:latin typeface="Times New Roman" panose="02020603050405020304" pitchFamily="18" charset="0"/>
                <a:cs typeface="Times New Roman" panose="02020603050405020304" pitchFamily="18" charset="0"/>
                <a:hlinkClick r:id="rId3"/>
              </a:rPr>
              <a:t>www.youtube.com/watch?v=Cje-OWWcvR8</a:t>
            </a:r>
            <a:endParaRPr lang="en-US" sz="2200" dirty="0" smtClean="0">
              <a:latin typeface="Times New Roman" panose="02020603050405020304" pitchFamily="18" charset="0"/>
              <a:cs typeface="Times New Roman" panose="02020603050405020304" pitchFamily="18" charset="0"/>
            </a:endParaRPr>
          </a:p>
          <a:p>
            <a:pPr>
              <a:lnSpc>
                <a:spcPct val="150000"/>
              </a:lnSpc>
            </a:pPr>
            <a:r>
              <a:rPr lang="en-US" sz="2200" dirty="0">
                <a:latin typeface="Times New Roman" panose="02020603050405020304" pitchFamily="18" charset="0"/>
                <a:cs typeface="Times New Roman" panose="02020603050405020304" pitchFamily="18" charset="0"/>
                <a:hlinkClick r:id="rId4"/>
              </a:rPr>
              <a:t>https://</a:t>
            </a:r>
            <a:r>
              <a:rPr lang="en-US" sz="2200" dirty="0" smtClean="0">
                <a:latin typeface="Times New Roman" panose="02020603050405020304" pitchFamily="18" charset="0"/>
                <a:cs typeface="Times New Roman" panose="02020603050405020304" pitchFamily="18" charset="0"/>
                <a:hlinkClick r:id="rId4"/>
              </a:rPr>
              <a:t>www.youtube.com/watch?v=iA7lkFNoOiE</a:t>
            </a:r>
            <a:endParaRPr lang="en-US" sz="2200" dirty="0" smtClean="0">
              <a:latin typeface="Times New Roman" panose="02020603050405020304" pitchFamily="18" charset="0"/>
              <a:cs typeface="Times New Roman" panose="02020603050405020304" pitchFamily="18" charset="0"/>
            </a:endParaRPr>
          </a:p>
          <a:p>
            <a:pPr>
              <a:lnSpc>
                <a:spcPct val="150000"/>
              </a:lnSpc>
            </a:pPr>
            <a:endParaRPr lang="en-US" sz="2200" dirty="0" smtClean="0">
              <a:latin typeface="Times New Roman" panose="02020603050405020304" pitchFamily="18" charset="0"/>
              <a:cs typeface="Times New Roman" panose="02020603050405020304" pitchFamily="18" charset="0"/>
            </a:endParaRPr>
          </a:p>
          <a:p>
            <a:pPr>
              <a:lnSpc>
                <a:spcPct val="150000"/>
              </a:lnSpc>
            </a:pPr>
            <a:endParaRPr lang="en-US" sz="2200" dirty="0" smtClean="0">
              <a:latin typeface="Times New Roman" panose="02020603050405020304" pitchFamily="18" charset="0"/>
              <a:cs typeface="Times New Roman" panose="02020603050405020304" pitchFamily="18" charset="0"/>
            </a:endParaRPr>
          </a:p>
          <a:p>
            <a:pPr>
              <a:lnSpc>
                <a:spcPct val="150000"/>
              </a:lnSpc>
            </a:pPr>
            <a:endParaRPr lang="en-US" sz="2200" dirty="0" smtClean="0">
              <a:latin typeface="Times New Roman" panose="02020603050405020304" pitchFamily="18" charset="0"/>
              <a:cs typeface="Times New Roman" panose="02020603050405020304" pitchFamily="18" charset="0"/>
            </a:endParaRPr>
          </a:p>
          <a:p>
            <a:pPr>
              <a:lnSpc>
                <a:spcPct val="150000"/>
              </a:lnSpc>
            </a:pPr>
            <a:endParaRPr lang="en-US" sz="2200" dirty="0" smtClean="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C7B63F6-4107-4BE2-85AB-8AA73DE2FC20}" type="datetime1">
              <a:rPr lang="en-US" smtClean="0"/>
              <a:pPr/>
              <a:t>4/6/2023</a:t>
            </a:fld>
            <a:endParaRPr lang="en-US"/>
          </a:p>
        </p:txBody>
      </p:sp>
      <p:sp>
        <p:nvSpPr>
          <p:cNvPr id="5" name="Footer Placeholder 4"/>
          <p:cNvSpPr>
            <a:spLocks noGrp="1"/>
          </p:cNvSpPr>
          <p:nvPr>
            <p:ph type="ftr" sz="quarter" idx="11"/>
          </p:nvPr>
        </p:nvSpPr>
        <p:spPr>
          <a:xfrm>
            <a:off x="1371600" y="6356350"/>
            <a:ext cx="6781800" cy="365125"/>
          </a:xfrm>
        </p:spPr>
        <p:txBody>
          <a:bodyPr/>
          <a:lstStyle/>
          <a:p>
            <a:r>
              <a:rPr lang="en-US" smtClean="0"/>
              <a:t>Mr. Arun Bhati            ESSENCE OF INDIAN TRADITIONAL  (ANC-602)              SEM - 6</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99</a:t>
            </a:fld>
            <a:endParaRPr lang="en-US" dirty="0"/>
          </a:p>
        </p:txBody>
      </p:sp>
      <p:sp>
        <p:nvSpPr>
          <p:cNvPr id="7" name="Title 1"/>
          <p:cNvSpPr txBox="1">
            <a:spLocks/>
          </p:cNvSpPr>
          <p:nvPr/>
        </p:nvSpPr>
        <p:spPr>
          <a:xfrm>
            <a:off x="1371600" y="0"/>
            <a:ext cx="7772400" cy="9906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dirty="0" smtClean="0">
                <a:latin typeface="Times New Roman" panose="02020603050405020304" pitchFamily="18" charset="0"/>
                <a:cs typeface="Times New Roman" panose="02020603050405020304" pitchFamily="18" charset="0"/>
              </a:rPr>
              <a:t>Topic video link</a:t>
            </a:r>
            <a:endPar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 xmlns:a16="http://schemas.microsoft.com/office/drawing/2014/main" id="{B3A47B81-6442-4399-9EA9-C0F7FC78139B}"/>
              </a:ext>
            </a:extLst>
          </p:cNvPr>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a:xfrm>
            <a:off x="0" y="36908"/>
            <a:ext cx="1227557" cy="916783"/>
          </a:xfrm>
          <a:prstGeom prst="rect">
            <a:avLst/>
          </a:prstGeom>
        </p:spPr>
      </p:pic>
    </p:spTree>
    <p:extLst>
      <p:ext uri="{BB962C8B-B14F-4D97-AF65-F5344CB8AC3E}">
        <p14:creationId xmlns="" xmlns:p14="http://schemas.microsoft.com/office/powerpoint/2010/main" val="25528990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4975</TotalTime>
  <Words>9590</Words>
  <Application>Microsoft Office PowerPoint</Application>
  <PresentationFormat>On-screen Show (4:3)</PresentationFormat>
  <Paragraphs>1612</Paragraphs>
  <Slides>115</Slides>
  <Notes>59</Notes>
  <HiddenSlides>0</HiddenSlides>
  <MMClips>0</MMClips>
  <ScaleCrop>false</ScaleCrop>
  <HeadingPairs>
    <vt:vector size="4" baseType="variant">
      <vt:variant>
        <vt:lpstr>Theme</vt:lpstr>
      </vt:variant>
      <vt:variant>
        <vt:i4>2</vt:i4>
      </vt:variant>
      <vt:variant>
        <vt:lpstr>Slide Titles</vt:lpstr>
      </vt:variant>
      <vt:variant>
        <vt:i4>115</vt:i4>
      </vt:variant>
    </vt:vector>
  </HeadingPairs>
  <TitlesOfParts>
    <vt:vector size="117" baseType="lpstr">
      <vt:lpstr>Office Theme</vt:lpstr>
      <vt:lpstr>1_Office Theme</vt:lpstr>
      <vt:lpstr>Noida Institute of Engineering and Technology, Greater Noida</vt:lpstr>
      <vt:lpstr>Noida Institute of Engineering and Technology, Greater Noida</vt:lpstr>
      <vt:lpstr>             Evaluation Scheme (B.Tech - 6th Sem Non Credit)</vt:lpstr>
      <vt:lpstr>             Syllabus</vt:lpstr>
      <vt:lpstr>             Syllabus(Continue….)</vt:lpstr>
      <vt:lpstr>Slide 6</vt:lpstr>
      <vt:lpstr>Slide 7</vt:lpstr>
      <vt:lpstr>Slide 8</vt:lpstr>
      <vt:lpstr>Slide 9</vt:lpstr>
      <vt:lpstr>Slide 10</vt:lpstr>
      <vt:lpstr>Program Outcomes</vt:lpstr>
      <vt:lpstr>Program Specific Outcomes</vt:lpstr>
      <vt:lpstr>Slide 13</vt:lpstr>
      <vt:lpstr>Program Educational Objectives</vt:lpstr>
      <vt:lpstr>Result Analysis</vt:lpstr>
      <vt:lpstr>Question Paper Template</vt:lpstr>
      <vt:lpstr>Question Paper Template (Cont……)</vt:lpstr>
      <vt:lpstr>Slide 18</vt:lpstr>
      <vt:lpstr>Brief Introduction about the subject with Video</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Glossary Questions</vt:lpstr>
      <vt:lpstr>Slide 111</vt:lpstr>
      <vt:lpstr>Slide 112</vt:lpstr>
      <vt:lpstr>Slide 113</vt:lpstr>
      <vt:lpstr>Slide 114</vt:lpstr>
      <vt:lpstr>Slide 115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Arun Bhati</cp:lastModifiedBy>
  <cp:revision>1258</cp:revision>
  <dcterms:created xsi:type="dcterms:W3CDTF">2006-08-16T00:00:00Z</dcterms:created>
  <dcterms:modified xsi:type="dcterms:W3CDTF">2023-04-06T06:25:52Z</dcterms:modified>
</cp:coreProperties>
</file>