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5"/>
  </p:notesMasterIdLst>
  <p:handoutMasterIdLst>
    <p:handoutMasterId r:id="rId96"/>
  </p:handoutMasterIdLst>
  <p:sldIdLst>
    <p:sldId id="256" r:id="rId3"/>
    <p:sldId id="756" r:id="rId4"/>
    <p:sldId id="745" r:id="rId5"/>
    <p:sldId id="746" r:id="rId6"/>
    <p:sldId id="747" r:id="rId7"/>
    <p:sldId id="748" r:id="rId8"/>
    <p:sldId id="749" r:id="rId9"/>
    <p:sldId id="750" r:id="rId10"/>
    <p:sldId id="751" r:id="rId11"/>
    <p:sldId id="752" r:id="rId12"/>
    <p:sldId id="513" r:id="rId13"/>
    <p:sldId id="517" r:id="rId14"/>
    <p:sldId id="310" r:id="rId15"/>
    <p:sldId id="518" r:id="rId16"/>
    <p:sldId id="706" r:id="rId17"/>
    <p:sldId id="705" r:id="rId18"/>
    <p:sldId id="741" r:id="rId19"/>
    <p:sldId id="269" r:id="rId20"/>
    <p:sldId id="707" r:id="rId21"/>
    <p:sldId id="309" r:id="rId22"/>
    <p:sldId id="742" r:id="rId23"/>
    <p:sldId id="357" r:id="rId24"/>
    <p:sldId id="358" r:id="rId25"/>
    <p:sldId id="305" r:id="rId26"/>
    <p:sldId id="314" r:id="rId27"/>
    <p:sldId id="315" r:id="rId28"/>
    <p:sldId id="316" r:id="rId29"/>
    <p:sldId id="317" r:id="rId30"/>
    <p:sldId id="319" r:id="rId31"/>
    <p:sldId id="318" r:id="rId32"/>
    <p:sldId id="320" r:id="rId33"/>
    <p:sldId id="321" r:id="rId34"/>
    <p:sldId id="322" r:id="rId35"/>
    <p:sldId id="323" r:id="rId36"/>
    <p:sldId id="324" r:id="rId37"/>
    <p:sldId id="348" r:id="rId38"/>
    <p:sldId id="753" r:id="rId39"/>
    <p:sldId id="359" r:id="rId40"/>
    <p:sldId id="367" r:id="rId41"/>
    <p:sldId id="368" r:id="rId42"/>
    <p:sldId id="360" r:id="rId43"/>
    <p:sldId id="349" r:id="rId44"/>
    <p:sldId id="361" r:id="rId45"/>
    <p:sldId id="362"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52" r:id="rId64"/>
    <p:sldId id="754" r:id="rId65"/>
    <p:sldId id="363" r:id="rId66"/>
    <p:sldId id="370" r:id="rId67"/>
    <p:sldId id="371" r:id="rId68"/>
    <p:sldId id="273" r:id="rId69"/>
    <p:sldId id="353" r:id="rId70"/>
    <p:sldId id="365" r:id="rId71"/>
    <p:sldId id="366" r:id="rId72"/>
    <p:sldId id="342" r:id="rId73"/>
    <p:sldId id="343" r:id="rId74"/>
    <p:sldId id="344" r:id="rId75"/>
    <p:sldId id="345" r:id="rId76"/>
    <p:sldId id="356" r:id="rId77"/>
    <p:sldId id="755" r:id="rId78"/>
    <p:sldId id="270" r:id="rId79"/>
    <p:sldId id="373" r:id="rId80"/>
    <p:sldId id="374" r:id="rId81"/>
    <p:sldId id="364" r:id="rId82"/>
    <p:sldId id="732" r:id="rId83"/>
    <p:sldId id="275" r:id="rId84"/>
    <p:sldId id="369" r:id="rId85"/>
    <p:sldId id="372" r:id="rId86"/>
    <p:sldId id="375" r:id="rId87"/>
    <p:sldId id="264" r:id="rId88"/>
    <p:sldId id="733" r:id="rId89"/>
    <p:sldId id="743" r:id="rId90"/>
    <p:sldId id="744" r:id="rId91"/>
    <p:sldId id="267" r:id="rId92"/>
    <p:sldId id="313" r:id="rId93"/>
    <p:sldId id="283"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636" autoAdjust="0"/>
    <p:restoredTop sz="93842" autoAdjust="0"/>
  </p:normalViewPr>
  <p:slideViewPr>
    <p:cSldViewPr>
      <p:cViewPr varScale="1">
        <p:scale>
          <a:sx n="68" d="100"/>
          <a:sy n="68" d="100"/>
        </p:scale>
        <p:origin x="-1512" y="-108"/>
      </p:cViewPr>
      <p:guideLst>
        <p:guide orient="horz" pos="2160"/>
        <p:guide pos="2880"/>
      </p:guideLst>
    </p:cSldViewPr>
  </p:slideViewPr>
  <p:outlineViewPr>
    <p:cViewPr>
      <p:scale>
        <a:sx n="33" d="100"/>
        <a:sy n="33" d="100"/>
      </p:scale>
      <p:origin x="0" y="-33820"/>
    </p:cViewPr>
  </p:outlineViewPr>
  <p:notesTextViewPr>
    <p:cViewPr>
      <p:scale>
        <a:sx n="100" d="100"/>
        <a:sy n="100" d="100"/>
      </p:scale>
      <p:origin x="0" y="0"/>
    </p:cViewPr>
  </p:notesTextViewPr>
  <p:sorterViewPr>
    <p:cViewPr>
      <p:scale>
        <a:sx n="100" d="100"/>
        <a:sy n="100" d="100"/>
      </p:scale>
      <p:origin x="0" y="-8300"/>
    </p:cViewPr>
  </p:sorter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xmlns=""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a:extLst>
              <a:ext uri="{FF2B5EF4-FFF2-40B4-BE49-F238E27FC236}">
                <a16:creationId xmlns:a16="http://schemas.microsoft.com/office/drawing/2014/main" xmlns="" id="{94598482-16F9-4BD3-9453-448D2611513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xmlns=""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xmlns=""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a:extLst>
              <a:ext uri="{FF2B5EF4-FFF2-40B4-BE49-F238E27FC236}">
                <a16:creationId xmlns:a16="http://schemas.microsoft.com/office/drawing/2014/main" xmlns="" id="{94598482-16F9-4BD3-9453-448D2611513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xmlns=""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xmlns="" val="776187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xmlns="" id="{E3CA4FED-49AC-40D0-8C18-B4224C7364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a:extLst>
              <a:ext uri="{FF2B5EF4-FFF2-40B4-BE49-F238E27FC236}">
                <a16:creationId xmlns:a16="http://schemas.microsoft.com/office/drawing/2014/main" xmlns="" id="{B834C44F-7DC8-4B42-A878-2642B30C324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xmlns="" id="{20B36D8D-90DB-458A-AEC9-7AA3A7A2FF6C}"/>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3FEE9E-27FF-4153-8A63-67E2A65D90D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xmlns="" val="11861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4284735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xmlns="" id="{54C79611-52A3-4B0E-A2B1-6B5B3624E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9027" name="Notes Placeholder 2">
            <a:extLst>
              <a:ext uri="{FF2B5EF4-FFF2-40B4-BE49-F238E27FC236}">
                <a16:creationId xmlns:a16="http://schemas.microsoft.com/office/drawing/2014/main" xmlns="" id="{C2208902-B7DE-4510-B7CF-134B8CFC269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xmlns="" id="{8462A78B-5DED-47DF-8ED5-0072C8549C0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AA4B77-DFFE-41EB-84D0-40C3730977F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 xmlns:a16="http://schemas.microsoft.com/office/drawing/2014/main" id="{363056C6-5241-429C-B17C-3A861E46AF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267" name="Notes Placeholder 2">
            <a:extLst>
              <a:ext uri="{FF2B5EF4-FFF2-40B4-BE49-F238E27FC236}">
                <a16:creationId xmlns="" xmlns:a16="http://schemas.microsoft.com/office/drawing/2014/main" id="{E1A25A28-7B68-42F8-8C8D-AAC1BA1C7CB3}"/>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8" name="Slide Number Placeholder 3">
            <a:extLst>
              <a:ext uri="{FF2B5EF4-FFF2-40B4-BE49-F238E27FC236}">
                <a16:creationId xmlns="" xmlns:a16="http://schemas.microsoft.com/office/drawing/2014/main" id="{E491A403-938A-4132-BDF8-70A9BB26C111}"/>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0B62FA-BD48-4D5C-8049-93694171353C}" type="slidenum">
              <a:rPr kumimoji="0" lang="en-US" altLang="zh-TW" sz="1200" b="0" i="0" u="none" strike="noStrike" kern="1200" cap="none" spc="0" normalizeH="0" baseline="0" noProof="0" smtClean="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TW"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085" name="Date Placeholder 4">
            <a:extLst>
              <a:ext uri="{FF2B5EF4-FFF2-40B4-BE49-F238E27FC236}">
                <a16:creationId xmlns="" xmlns:a16="http://schemas.microsoft.com/office/drawing/2014/main" id="{E231D3F7-F7C5-4A96-87A0-2118125E0D17}"/>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4ED517-7748-46F1-B6FA-B442CAB38FEA}" type="datetime3">
              <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xmlns="" id="{3A89B061-FDA6-47BD-9BC4-F4A3387E4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3" name="Notes Placeholder 2">
            <a:extLst>
              <a:ext uri="{FF2B5EF4-FFF2-40B4-BE49-F238E27FC236}">
                <a16:creationId xmlns:a16="http://schemas.microsoft.com/office/drawing/2014/main" xmlns="" id="{1C8D2AA0-DA8C-4E8B-9C9C-C74394734FF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xmlns="" id="{210575B1-D226-475A-8298-9813A61520F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83D00D-9A77-40CE-8B1A-0AE75226FDC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xmlns="" id="{2C168F8D-57C4-4B64-BEDB-3648654BA097}"/>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xmlns="" id="{28BC6A58-AED4-4450-A823-7DD4D92F2E5E}"/>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B6CDC-46F5-4FB7-A8BC-79A5DEF50F3D}"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86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xmlns=""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Notes Placeholder 2">
            <a:extLst>
              <a:ext uri="{FF2B5EF4-FFF2-40B4-BE49-F238E27FC236}">
                <a16:creationId xmlns:a16="http://schemas.microsoft.com/office/drawing/2014/main" xmlns="" id="{3854D915-481B-46E6-AC9C-328518E9BD5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xmlns=""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xmlns=""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xmlns=""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50743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xmlns=""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Notes Placeholder 2">
            <a:extLst>
              <a:ext uri="{FF2B5EF4-FFF2-40B4-BE49-F238E27FC236}">
                <a16:creationId xmlns:a16="http://schemas.microsoft.com/office/drawing/2014/main" xmlns="" id="{3854D915-481B-46E6-AC9C-328518E9BD5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xmlns=""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xmlns=""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xmlns=""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60099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xmlns="" id="{229D0868-5E21-402F-B963-2B9D2C94DE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9" name="Notes Placeholder 2">
            <a:extLst>
              <a:ext uri="{FF2B5EF4-FFF2-40B4-BE49-F238E27FC236}">
                <a16:creationId xmlns:a16="http://schemas.microsoft.com/office/drawing/2014/main" xmlns="" id="{3C636D4D-3E67-4352-AB38-6250475E462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xmlns="" id="{54EFCCEA-8623-40DA-9205-53F9C6BC05BF}"/>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3557DB-1886-422B-9D40-1ED782055B2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5378976C-42B0-4EC3-9B62-62FF4D49C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Notes Placeholder 2">
            <a:extLst>
              <a:ext uri="{FF2B5EF4-FFF2-40B4-BE49-F238E27FC236}">
                <a16:creationId xmlns:a16="http://schemas.microsoft.com/office/drawing/2014/main" xmlns="" id="{FB85005D-8B09-464D-9985-FE9A309DFB2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xmlns="" id="{807C3B4B-C270-408A-8F42-BE5F10D6EA6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CF1010-48E5-479B-9F46-8AD8083ED7B2}"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xmlns="" id="{0071DF51-9E07-48D5-BD36-3E29912D0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Notes Placeholder 2">
            <a:extLst>
              <a:ext uri="{FF2B5EF4-FFF2-40B4-BE49-F238E27FC236}">
                <a16:creationId xmlns:a16="http://schemas.microsoft.com/office/drawing/2014/main" xmlns="" id="{72A34760-16C1-4F3D-BE9D-6CBD3216EE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xmlns="" id="{E6176677-89C5-411B-84C3-D7D087357BB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2AB42A-61F1-4B52-AD49-9504C524623D}"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xmlns="" id="{B3D111B5-E73C-431B-ADB6-CACBFC8831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a:extLst>
              <a:ext uri="{FF2B5EF4-FFF2-40B4-BE49-F238E27FC236}">
                <a16:creationId xmlns:a16="http://schemas.microsoft.com/office/drawing/2014/main" xmlns="" id="{EF4F3039-67E2-4094-899D-E3AF70945A7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xmlns="" id="{B7162767-7B58-4D6A-8858-5976D4E632CE}"/>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087D40-5396-4385-8D52-80A188FE403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CC7AF9-CB04-4B1B-9E66-7875F088E277}" type="datetime1">
              <a:rPr lang="en-US" smtClean="0"/>
              <a:t>4/24/2023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Module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9322F-F780-4459-993A-0D8E9FA22443}" type="datetime1">
              <a:rPr lang="en-US" smtClean="0"/>
              <a:t>4/24/2023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Module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F9EE9-80CD-48FA-82E2-EDDF5C1FC828}" type="datetime1">
              <a:rPr lang="en-US" smtClean="0"/>
              <a:t>4/24/2023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Module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21820F4C-67F1-45DF-AD16-402C24CFD1A5}"/>
              </a:ext>
            </a:extLst>
          </p:cNvPr>
          <p:cNvSpPr>
            <a:spLocks noGrp="1"/>
          </p:cNvSpPr>
          <p:nvPr>
            <p:ph type="dt" sz="half" idx="10"/>
          </p:nvPr>
        </p:nvSpPr>
        <p:spPr/>
        <p:txBody>
          <a:bodyPr/>
          <a:lstStyle>
            <a:lvl1pPr>
              <a:defRPr/>
            </a:lvl1pPr>
          </a:lstStyle>
          <a:p>
            <a:pPr>
              <a:defRPr/>
            </a:pPr>
            <a:fld id="{8C8711D5-6B64-427C-862A-11005ADCE0CC}" type="datetime1">
              <a:rPr lang="en-US" smtClean="0"/>
              <a:t>4/24/2023</a:t>
            </a:fld>
            <a:endParaRPr lang="en-US"/>
          </a:p>
        </p:txBody>
      </p:sp>
      <p:sp>
        <p:nvSpPr>
          <p:cNvPr id="5" name="Footer Placeholder 4">
            <a:extLst>
              <a:ext uri="{FF2B5EF4-FFF2-40B4-BE49-F238E27FC236}">
                <a16:creationId xmlns:a16="http://schemas.microsoft.com/office/drawing/2014/main" xmlns="" id="{99367A20-576C-4643-B768-87CE49D6A433}"/>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6" name="Slide Number Placeholder 5">
            <a:extLst>
              <a:ext uri="{FF2B5EF4-FFF2-40B4-BE49-F238E27FC236}">
                <a16:creationId xmlns:a16="http://schemas.microsoft.com/office/drawing/2014/main" xmlns="" id="{CB362E5F-3D50-4697-9AB9-99A3D8A0DE6D}"/>
              </a:ext>
            </a:extLst>
          </p:cNvPr>
          <p:cNvSpPr>
            <a:spLocks noGrp="1"/>
          </p:cNvSpPr>
          <p:nvPr>
            <p:ph type="sldNum" sz="quarter" idx="12"/>
          </p:nvPr>
        </p:nvSpPr>
        <p:spPr/>
        <p:txBody>
          <a:bodyPr/>
          <a:lstStyle>
            <a:lvl1pPr>
              <a:defRPr/>
            </a:lvl1pPr>
          </a:lstStyle>
          <a:p>
            <a:pPr>
              <a:defRPr/>
            </a:pPr>
            <a:fld id="{911A7AC1-CF5B-4EBF-953A-92151C8B7CD8}" type="slidenum">
              <a:rPr lang="en-US" altLang="en-US"/>
              <a:pPr>
                <a:defRPr/>
              </a:pPr>
              <a:t>‹#›</a:t>
            </a:fld>
            <a:endParaRPr lang="en-US" altLang="en-US"/>
          </a:p>
        </p:txBody>
      </p:sp>
    </p:spTree>
    <p:extLst>
      <p:ext uri="{BB962C8B-B14F-4D97-AF65-F5344CB8AC3E}">
        <p14:creationId xmlns:p14="http://schemas.microsoft.com/office/powerpoint/2010/main" xmlns="" val="3560750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78CE46-2F13-443A-9273-2E1ECB51C0C8}"/>
              </a:ext>
            </a:extLst>
          </p:cNvPr>
          <p:cNvSpPr>
            <a:spLocks noGrp="1"/>
          </p:cNvSpPr>
          <p:nvPr>
            <p:ph type="dt" sz="half" idx="10"/>
          </p:nvPr>
        </p:nvSpPr>
        <p:spPr/>
        <p:txBody>
          <a:bodyPr/>
          <a:lstStyle>
            <a:lvl1pPr>
              <a:defRPr/>
            </a:lvl1pPr>
          </a:lstStyle>
          <a:p>
            <a:pPr>
              <a:defRPr/>
            </a:pPr>
            <a:fld id="{BCAC39E5-B6D4-4FA9-A89D-EFCB81A61572}" type="datetime1">
              <a:rPr lang="en-US" smtClean="0"/>
              <a:t>4/24/2023</a:t>
            </a:fld>
            <a:endParaRPr lang="en-US"/>
          </a:p>
        </p:txBody>
      </p:sp>
      <p:sp>
        <p:nvSpPr>
          <p:cNvPr id="5" name="Footer Placeholder 4">
            <a:extLst>
              <a:ext uri="{FF2B5EF4-FFF2-40B4-BE49-F238E27FC236}">
                <a16:creationId xmlns:a16="http://schemas.microsoft.com/office/drawing/2014/main" xmlns="" id="{4B17FDB5-C59B-4A9D-855D-B10025A42D8A}"/>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6" name="Slide Number Placeholder 5">
            <a:extLst>
              <a:ext uri="{FF2B5EF4-FFF2-40B4-BE49-F238E27FC236}">
                <a16:creationId xmlns:a16="http://schemas.microsoft.com/office/drawing/2014/main" xmlns="" id="{F8CA6EEB-86B6-41A5-92BA-44BD96A42713}"/>
              </a:ext>
            </a:extLst>
          </p:cNvPr>
          <p:cNvSpPr>
            <a:spLocks noGrp="1"/>
          </p:cNvSpPr>
          <p:nvPr>
            <p:ph type="sldNum" sz="quarter" idx="12"/>
          </p:nvPr>
        </p:nvSpPr>
        <p:spPr/>
        <p:txBody>
          <a:bodyPr/>
          <a:lstStyle>
            <a:lvl1pPr>
              <a:defRPr/>
            </a:lvl1pPr>
          </a:lstStyle>
          <a:p>
            <a:pPr>
              <a:defRPr/>
            </a:pPr>
            <a:fld id="{05197976-8316-4117-A0E7-3241EDD864EA}" type="slidenum">
              <a:rPr lang="en-US" altLang="en-US"/>
              <a:pPr>
                <a:defRPr/>
              </a:pPr>
              <a:t>‹#›</a:t>
            </a:fld>
            <a:endParaRPr lang="en-US" altLang="en-US"/>
          </a:p>
        </p:txBody>
      </p:sp>
    </p:spTree>
    <p:extLst>
      <p:ext uri="{BB962C8B-B14F-4D97-AF65-F5344CB8AC3E}">
        <p14:creationId xmlns:p14="http://schemas.microsoft.com/office/powerpoint/2010/main" xmlns="" val="948639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D985A6B-4E81-4E7D-B3AD-2E3CE22434E7}"/>
              </a:ext>
            </a:extLst>
          </p:cNvPr>
          <p:cNvSpPr>
            <a:spLocks noGrp="1"/>
          </p:cNvSpPr>
          <p:nvPr>
            <p:ph type="dt" sz="half" idx="10"/>
          </p:nvPr>
        </p:nvSpPr>
        <p:spPr/>
        <p:txBody>
          <a:bodyPr/>
          <a:lstStyle>
            <a:lvl1pPr>
              <a:defRPr/>
            </a:lvl1pPr>
          </a:lstStyle>
          <a:p>
            <a:pPr>
              <a:defRPr/>
            </a:pPr>
            <a:fld id="{970EAEE0-17FD-4A9F-9C2B-103A8CB79609}" type="datetime1">
              <a:rPr lang="en-US" smtClean="0"/>
              <a:t>4/24/2023</a:t>
            </a:fld>
            <a:endParaRPr lang="en-US"/>
          </a:p>
        </p:txBody>
      </p:sp>
      <p:sp>
        <p:nvSpPr>
          <p:cNvPr id="5" name="Footer Placeholder 4">
            <a:extLst>
              <a:ext uri="{FF2B5EF4-FFF2-40B4-BE49-F238E27FC236}">
                <a16:creationId xmlns:a16="http://schemas.microsoft.com/office/drawing/2014/main" xmlns="" id="{4CBDF3CA-25C7-44B5-B91A-908FDBC9B6DC}"/>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6" name="Slide Number Placeholder 5">
            <a:extLst>
              <a:ext uri="{FF2B5EF4-FFF2-40B4-BE49-F238E27FC236}">
                <a16:creationId xmlns:a16="http://schemas.microsoft.com/office/drawing/2014/main" xmlns="" id="{797BF5E2-94DA-459C-852B-BBD435BD82D6}"/>
              </a:ext>
            </a:extLst>
          </p:cNvPr>
          <p:cNvSpPr>
            <a:spLocks noGrp="1"/>
          </p:cNvSpPr>
          <p:nvPr>
            <p:ph type="sldNum" sz="quarter" idx="12"/>
          </p:nvPr>
        </p:nvSpPr>
        <p:spPr/>
        <p:txBody>
          <a:bodyPr/>
          <a:lstStyle>
            <a:lvl1pPr>
              <a:defRPr/>
            </a:lvl1pPr>
          </a:lstStyle>
          <a:p>
            <a:pPr>
              <a:defRPr/>
            </a:pPr>
            <a:fld id="{CD0D35C9-EC6B-44B2-8C18-35C2D06C7313}" type="slidenum">
              <a:rPr lang="en-US" altLang="en-US"/>
              <a:pPr>
                <a:defRPr/>
              </a:pPr>
              <a:t>‹#›</a:t>
            </a:fld>
            <a:endParaRPr lang="en-US" altLang="en-US"/>
          </a:p>
        </p:txBody>
      </p:sp>
    </p:spTree>
    <p:extLst>
      <p:ext uri="{BB962C8B-B14F-4D97-AF65-F5344CB8AC3E}">
        <p14:creationId xmlns:p14="http://schemas.microsoft.com/office/powerpoint/2010/main" xmlns="" val="2154443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D37B8CB9-EAD4-4A42-AFA1-861C544D9234}"/>
              </a:ext>
            </a:extLst>
          </p:cNvPr>
          <p:cNvSpPr>
            <a:spLocks noGrp="1"/>
          </p:cNvSpPr>
          <p:nvPr>
            <p:ph type="dt" sz="half" idx="10"/>
          </p:nvPr>
        </p:nvSpPr>
        <p:spPr/>
        <p:txBody>
          <a:bodyPr/>
          <a:lstStyle>
            <a:lvl1pPr>
              <a:defRPr/>
            </a:lvl1pPr>
          </a:lstStyle>
          <a:p>
            <a:pPr>
              <a:defRPr/>
            </a:pPr>
            <a:fld id="{A5BC011F-289B-4509-8946-A12406F379F7}" type="datetime1">
              <a:rPr lang="en-US" smtClean="0"/>
              <a:t>4/24/2023</a:t>
            </a:fld>
            <a:endParaRPr lang="en-US"/>
          </a:p>
        </p:txBody>
      </p:sp>
      <p:sp>
        <p:nvSpPr>
          <p:cNvPr id="6" name="Footer Placeholder 4">
            <a:extLst>
              <a:ext uri="{FF2B5EF4-FFF2-40B4-BE49-F238E27FC236}">
                <a16:creationId xmlns:a16="http://schemas.microsoft.com/office/drawing/2014/main" xmlns="" id="{3DB211E8-D118-48CC-A8EB-C79D2746A29D}"/>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7" name="Slide Number Placeholder 5">
            <a:extLst>
              <a:ext uri="{FF2B5EF4-FFF2-40B4-BE49-F238E27FC236}">
                <a16:creationId xmlns:a16="http://schemas.microsoft.com/office/drawing/2014/main" xmlns="" id="{63C9ACF3-088B-4B41-99EF-6B9328DF223C}"/>
              </a:ext>
            </a:extLst>
          </p:cNvPr>
          <p:cNvSpPr>
            <a:spLocks noGrp="1"/>
          </p:cNvSpPr>
          <p:nvPr>
            <p:ph type="sldNum" sz="quarter" idx="12"/>
          </p:nvPr>
        </p:nvSpPr>
        <p:spPr/>
        <p:txBody>
          <a:bodyPr/>
          <a:lstStyle>
            <a:lvl1pPr>
              <a:defRPr/>
            </a:lvl1pPr>
          </a:lstStyle>
          <a:p>
            <a:pPr>
              <a:defRPr/>
            </a:pPr>
            <a:fld id="{54E4B58A-EFE1-47B1-8628-F1B5CBC708AF}" type="slidenum">
              <a:rPr lang="en-US" altLang="en-US"/>
              <a:pPr>
                <a:defRPr/>
              </a:pPr>
              <a:t>‹#›</a:t>
            </a:fld>
            <a:endParaRPr lang="en-US" altLang="en-US"/>
          </a:p>
        </p:txBody>
      </p:sp>
    </p:spTree>
    <p:extLst>
      <p:ext uri="{BB962C8B-B14F-4D97-AF65-F5344CB8AC3E}">
        <p14:creationId xmlns:p14="http://schemas.microsoft.com/office/powerpoint/2010/main" xmlns="" val="295291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1ABAC26D-A6ED-446B-8119-1B8699533492}"/>
              </a:ext>
            </a:extLst>
          </p:cNvPr>
          <p:cNvSpPr>
            <a:spLocks noGrp="1"/>
          </p:cNvSpPr>
          <p:nvPr>
            <p:ph type="dt" sz="half" idx="10"/>
          </p:nvPr>
        </p:nvSpPr>
        <p:spPr/>
        <p:txBody>
          <a:bodyPr/>
          <a:lstStyle>
            <a:lvl1pPr>
              <a:defRPr/>
            </a:lvl1pPr>
          </a:lstStyle>
          <a:p>
            <a:pPr>
              <a:defRPr/>
            </a:pPr>
            <a:fld id="{70513161-EF15-4B28-934B-1379BCCD1F88}" type="datetime1">
              <a:rPr lang="en-US" smtClean="0"/>
              <a:t>4/24/2023</a:t>
            </a:fld>
            <a:endParaRPr lang="en-US"/>
          </a:p>
        </p:txBody>
      </p:sp>
      <p:sp>
        <p:nvSpPr>
          <p:cNvPr id="8" name="Footer Placeholder 4">
            <a:extLst>
              <a:ext uri="{FF2B5EF4-FFF2-40B4-BE49-F238E27FC236}">
                <a16:creationId xmlns:a16="http://schemas.microsoft.com/office/drawing/2014/main" xmlns="" id="{9CF69347-C8A5-47AA-954F-97D95180773D}"/>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9" name="Slide Number Placeholder 5">
            <a:extLst>
              <a:ext uri="{FF2B5EF4-FFF2-40B4-BE49-F238E27FC236}">
                <a16:creationId xmlns:a16="http://schemas.microsoft.com/office/drawing/2014/main" xmlns="" id="{7B965AE1-130E-43CC-884B-FA76CCCF43B6}"/>
              </a:ext>
            </a:extLst>
          </p:cNvPr>
          <p:cNvSpPr>
            <a:spLocks noGrp="1"/>
          </p:cNvSpPr>
          <p:nvPr>
            <p:ph type="sldNum" sz="quarter" idx="12"/>
          </p:nvPr>
        </p:nvSpPr>
        <p:spPr/>
        <p:txBody>
          <a:bodyPr/>
          <a:lstStyle>
            <a:lvl1pPr>
              <a:defRPr/>
            </a:lvl1pPr>
          </a:lstStyle>
          <a:p>
            <a:pPr>
              <a:defRPr/>
            </a:pPr>
            <a:fld id="{5DFD6CD8-6400-4BEC-B6FA-F64EB2399A7A}" type="slidenum">
              <a:rPr lang="en-US" altLang="en-US"/>
              <a:pPr>
                <a:defRPr/>
              </a:pPr>
              <a:t>‹#›</a:t>
            </a:fld>
            <a:endParaRPr lang="en-US" altLang="en-US"/>
          </a:p>
        </p:txBody>
      </p:sp>
    </p:spTree>
    <p:extLst>
      <p:ext uri="{BB962C8B-B14F-4D97-AF65-F5344CB8AC3E}">
        <p14:creationId xmlns:p14="http://schemas.microsoft.com/office/powerpoint/2010/main" xmlns="" val="35030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xmlns="" id="{CD515906-AC86-4CCE-8ED7-97DF9598800A}"/>
              </a:ext>
            </a:extLst>
          </p:cNvPr>
          <p:cNvSpPr>
            <a:spLocks noGrp="1"/>
          </p:cNvSpPr>
          <p:nvPr>
            <p:ph type="dt" sz="half" idx="10"/>
          </p:nvPr>
        </p:nvSpPr>
        <p:spPr/>
        <p:txBody>
          <a:bodyPr/>
          <a:lstStyle>
            <a:lvl1pPr>
              <a:defRPr/>
            </a:lvl1pPr>
          </a:lstStyle>
          <a:p>
            <a:pPr>
              <a:defRPr/>
            </a:pPr>
            <a:fld id="{9F8A176D-EC1E-4E24-B088-8030ACE0D980}" type="datetime1">
              <a:rPr lang="en-US" smtClean="0"/>
              <a:t>4/24/2023</a:t>
            </a:fld>
            <a:endParaRPr lang="en-US"/>
          </a:p>
        </p:txBody>
      </p:sp>
      <p:sp>
        <p:nvSpPr>
          <p:cNvPr id="4" name="Footer Placeholder 4">
            <a:extLst>
              <a:ext uri="{FF2B5EF4-FFF2-40B4-BE49-F238E27FC236}">
                <a16:creationId xmlns:a16="http://schemas.microsoft.com/office/drawing/2014/main" xmlns="" id="{38DEF39C-50EC-49D8-B9D4-BC7320401223}"/>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5" name="Slide Number Placeholder 5">
            <a:extLst>
              <a:ext uri="{FF2B5EF4-FFF2-40B4-BE49-F238E27FC236}">
                <a16:creationId xmlns:a16="http://schemas.microsoft.com/office/drawing/2014/main" xmlns="" id="{D21B48B2-20E6-4456-BD10-3F0AA485973B}"/>
              </a:ext>
            </a:extLst>
          </p:cNvPr>
          <p:cNvSpPr>
            <a:spLocks noGrp="1"/>
          </p:cNvSpPr>
          <p:nvPr>
            <p:ph type="sldNum" sz="quarter" idx="12"/>
          </p:nvPr>
        </p:nvSpPr>
        <p:spPr/>
        <p:txBody>
          <a:bodyPr/>
          <a:lstStyle>
            <a:lvl1pPr>
              <a:defRPr/>
            </a:lvl1pPr>
          </a:lstStyle>
          <a:p>
            <a:pPr>
              <a:defRPr/>
            </a:pPr>
            <a:fld id="{7A232A56-DEF2-4837-B5F0-C02385D9AFB6}" type="slidenum">
              <a:rPr lang="en-US" altLang="en-US"/>
              <a:pPr>
                <a:defRPr/>
              </a:pPr>
              <a:t>‹#›</a:t>
            </a:fld>
            <a:endParaRPr lang="en-US" altLang="en-US"/>
          </a:p>
        </p:txBody>
      </p:sp>
    </p:spTree>
    <p:extLst>
      <p:ext uri="{BB962C8B-B14F-4D97-AF65-F5344CB8AC3E}">
        <p14:creationId xmlns:p14="http://schemas.microsoft.com/office/powerpoint/2010/main" xmlns="" val="1508677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AA5DEE1B-7689-4783-8E89-5BEDEAB36C58}"/>
              </a:ext>
            </a:extLst>
          </p:cNvPr>
          <p:cNvSpPr>
            <a:spLocks noGrp="1"/>
          </p:cNvSpPr>
          <p:nvPr>
            <p:ph type="dt" sz="half" idx="10"/>
          </p:nvPr>
        </p:nvSpPr>
        <p:spPr/>
        <p:txBody>
          <a:bodyPr/>
          <a:lstStyle>
            <a:lvl1pPr>
              <a:defRPr/>
            </a:lvl1pPr>
          </a:lstStyle>
          <a:p>
            <a:pPr>
              <a:defRPr/>
            </a:pPr>
            <a:fld id="{142041A0-1F6C-4DFB-BDAE-52DE4BCB9156}" type="datetime1">
              <a:rPr lang="en-US" smtClean="0"/>
              <a:t>4/24/2023</a:t>
            </a:fld>
            <a:endParaRPr lang="en-US"/>
          </a:p>
        </p:txBody>
      </p:sp>
      <p:sp>
        <p:nvSpPr>
          <p:cNvPr id="3" name="Footer Placeholder 4">
            <a:extLst>
              <a:ext uri="{FF2B5EF4-FFF2-40B4-BE49-F238E27FC236}">
                <a16:creationId xmlns:a16="http://schemas.microsoft.com/office/drawing/2014/main" xmlns="" id="{9A78B609-2119-418B-950B-7ECBB2F5A4F0}"/>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4" name="Slide Number Placeholder 5">
            <a:extLst>
              <a:ext uri="{FF2B5EF4-FFF2-40B4-BE49-F238E27FC236}">
                <a16:creationId xmlns:a16="http://schemas.microsoft.com/office/drawing/2014/main" xmlns="" id="{97E7E9EB-0867-4FAD-8C18-F036F7384F97}"/>
              </a:ext>
            </a:extLst>
          </p:cNvPr>
          <p:cNvSpPr>
            <a:spLocks noGrp="1"/>
          </p:cNvSpPr>
          <p:nvPr>
            <p:ph type="sldNum" sz="quarter" idx="12"/>
          </p:nvPr>
        </p:nvSpPr>
        <p:spPr/>
        <p:txBody>
          <a:bodyPr/>
          <a:lstStyle>
            <a:lvl1pPr>
              <a:defRPr/>
            </a:lvl1pPr>
          </a:lstStyle>
          <a:p>
            <a:pPr>
              <a:defRPr/>
            </a:pPr>
            <a:fld id="{FF2336B9-C88F-48EA-8E81-7294E1C98BD6}" type="slidenum">
              <a:rPr lang="en-US" altLang="en-US"/>
              <a:pPr>
                <a:defRPr/>
              </a:pPr>
              <a:t>‹#›</a:t>
            </a:fld>
            <a:endParaRPr lang="en-US" altLang="en-US"/>
          </a:p>
        </p:txBody>
      </p:sp>
    </p:spTree>
    <p:extLst>
      <p:ext uri="{BB962C8B-B14F-4D97-AF65-F5344CB8AC3E}">
        <p14:creationId xmlns:p14="http://schemas.microsoft.com/office/powerpoint/2010/main" xmlns="" val="686738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44E80416-48FF-440C-B39F-EDA8BB24A7E3}"/>
              </a:ext>
            </a:extLst>
          </p:cNvPr>
          <p:cNvSpPr>
            <a:spLocks noGrp="1"/>
          </p:cNvSpPr>
          <p:nvPr>
            <p:ph type="dt" sz="half" idx="10"/>
          </p:nvPr>
        </p:nvSpPr>
        <p:spPr/>
        <p:txBody>
          <a:bodyPr/>
          <a:lstStyle>
            <a:lvl1pPr>
              <a:defRPr/>
            </a:lvl1pPr>
          </a:lstStyle>
          <a:p>
            <a:pPr>
              <a:defRPr/>
            </a:pPr>
            <a:fld id="{BE0F33D7-9A9A-4974-962B-6EAB45B86794}" type="datetime1">
              <a:rPr lang="en-US" smtClean="0"/>
              <a:t>4/24/2023</a:t>
            </a:fld>
            <a:endParaRPr lang="en-US"/>
          </a:p>
        </p:txBody>
      </p:sp>
      <p:sp>
        <p:nvSpPr>
          <p:cNvPr id="6" name="Footer Placeholder 4">
            <a:extLst>
              <a:ext uri="{FF2B5EF4-FFF2-40B4-BE49-F238E27FC236}">
                <a16:creationId xmlns:a16="http://schemas.microsoft.com/office/drawing/2014/main" xmlns="" id="{15E4857E-A4A8-4C2E-BD6D-8FA9599A09F4}"/>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7" name="Slide Number Placeholder 5">
            <a:extLst>
              <a:ext uri="{FF2B5EF4-FFF2-40B4-BE49-F238E27FC236}">
                <a16:creationId xmlns:a16="http://schemas.microsoft.com/office/drawing/2014/main" xmlns="" id="{46C4B5EA-624C-4D9F-8E03-8ACD37F87B3C}"/>
              </a:ext>
            </a:extLst>
          </p:cNvPr>
          <p:cNvSpPr>
            <a:spLocks noGrp="1"/>
          </p:cNvSpPr>
          <p:nvPr>
            <p:ph type="sldNum" sz="quarter" idx="12"/>
          </p:nvPr>
        </p:nvSpPr>
        <p:spPr/>
        <p:txBody>
          <a:bodyPr/>
          <a:lstStyle>
            <a:lvl1pPr>
              <a:defRPr/>
            </a:lvl1pPr>
          </a:lstStyle>
          <a:p>
            <a:pPr>
              <a:defRPr/>
            </a:pPr>
            <a:fld id="{46180358-A890-4CDF-9067-22437EE94D96}" type="slidenum">
              <a:rPr lang="en-US" altLang="en-US"/>
              <a:pPr>
                <a:defRPr/>
              </a:pPr>
              <a:t>‹#›</a:t>
            </a:fld>
            <a:endParaRPr lang="en-US" altLang="en-US"/>
          </a:p>
        </p:txBody>
      </p:sp>
    </p:spTree>
    <p:extLst>
      <p:ext uri="{BB962C8B-B14F-4D97-AF65-F5344CB8AC3E}">
        <p14:creationId xmlns:p14="http://schemas.microsoft.com/office/powerpoint/2010/main" xmlns="" val="103023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ABB62B-9C12-4170-A3AA-CD13BFD4076F}" type="datetime1">
              <a:rPr lang="en-US" smtClean="0"/>
              <a:t>4/24/2023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Module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BA9AFBF6-E6FD-4AF1-AF8E-A09683C41B41}"/>
              </a:ext>
            </a:extLst>
          </p:cNvPr>
          <p:cNvSpPr>
            <a:spLocks noGrp="1"/>
          </p:cNvSpPr>
          <p:nvPr>
            <p:ph type="dt" sz="half" idx="10"/>
          </p:nvPr>
        </p:nvSpPr>
        <p:spPr/>
        <p:txBody>
          <a:bodyPr/>
          <a:lstStyle>
            <a:lvl1pPr>
              <a:defRPr/>
            </a:lvl1pPr>
          </a:lstStyle>
          <a:p>
            <a:pPr>
              <a:defRPr/>
            </a:pPr>
            <a:fld id="{4E2CA6D9-0677-4573-85FC-33A372E7FF37}" type="datetime1">
              <a:rPr lang="en-US" smtClean="0"/>
              <a:t>4/24/2023</a:t>
            </a:fld>
            <a:endParaRPr lang="en-US"/>
          </a:p>
        </p:txBody>
      </p:sp>
      <p:sp>
        <p:nvSpPr>
          <p:cNvPr id="6" name="Footer Placeholder 4">
            <a:extLst>
              <a:ext uri="{FF2B5EF4-FFF2-40B4-BE49-F238E27FC236}">
                <a16:creationId xmlns:a16="http://schemas.microsoft.com/office/drawing/2014/main" xmlns="" id="{491E638A-9957-4D8A-8318-8086B1565D02}"/>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7" name="Slide Number Placeholder 5">
            <a:extLst>
              <a:ext uri="{FF2B5EF4-FFF2-40B4-BE49-F238E27FC236}">
                <a16:creationId xmlns:a16="http://schemas.microsoft.com/office/drawing/2014/main" xmlns="" id="{2F30D159-9B09-442F-B2A5-9DFBA3742249}"/>
              </a:ext>
            </a:extLst>
          </p:cNvPr>
          <p:cNvSpPr>
            <a:spLocks noGrp="1"/>
          </p:cNvSpPr>
          <p:nvPr>
            <p:ph type="sldNum" sz="quarter" idx="12"/>
          </p:nvPr>
        </p:nvSpPr>
        <p:spPr/>
        <p:txBody>
          <a:bodyPr/>
          <a:lstStyle>
            <a:lvl1pPr>
              <a:defRPr/>
            </a:lvl1pPr>
          </a:lstStyle>
          <a:p>
            <a:pPr>
              <a:defRPr/>
            </a:pPr>
            <a:fld id="{2727EF90-B55B-4A9F-BFE6-050D273EEB3A}" type="slidenum">
              <a:rPr lang="en-US" altLang="en-US"/>
              <a:pPr>
                <a:defRPr/>
              </a:pPr>
              <a:t>‹#›</a:t>
            </a:fld>
            <a:endParaRPr lang="en-US" altLang="en-US"/>
          </a:p>
        </p:txBody>
      </p:sp>
    </p:spTree>
    <p:extLst>
      <p:ext uri="{BB962C8B-B14F-4D97-AF65-F5344CB8AC3E}">
        <p14:creationId xmlns:p14="http://schemas.microsoft.com/office/powerpoint/2010/main" xmlns="" val="30032567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3F532ED-6B13-4329-B690-D9EC1BD26451}"/>
              </a:ext>
            </a:extLst>
          </p:cNvPr>
          <p:cNvSpPr>
            <a:spLocks noGrp="1"/>
          </p:cNvSpPr>
          <p:nvPr>
            <p:ph type="dt" sz="half" idx="10"/>
          </p:nvPr>
        </p:nvSpPr>
        <p:spPr/>
        <p:txBody>
          <a:bodyPr/>
          <a:lstStyle>
            <a:lvl1pPr>
              <a:defRPr/>
            </a:lvl1pPr>
          </a:lstStyle>
          <a:p>
            <a:pPr>
              <a:defRPr/>
            </a:pPr>
            <a:fld id="{9944886F-FED1-49FF-9070-E29CCB972618}" type="datetime1">
              <a:rPr lang="en-US" smtClean="0"/>
              <a:t>4/24/2023</a:t>
            </a:fld>
            <a:endParaRPr lang="en-US"/>
          </a:p>
        </p:txBody>
      </p:sp>
      <p:sp>
        <p:nvSpPr>
          <p:cNvPr id="5" name="Footer Placeholder 4">
            <a:extLst>
              <a:ext uri="{FF2B5EF4-FFF2-40B4-BE49-F238E27FC236}">
                <a16:creationId xmlns:a16="http://schemas.microsoft.com/office/drawing/2014/main" xmlns="" id="{685AF675-E5B9-42E8-A213-588EFB698159}"/>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6" name="Slide Number Placeholder 5">
            <a:extLst>
              <a:ext uri="{FF2B5EF4-FFF2-40B4-BE49-F238E27FC236}">
                <a16:creationId xmlns:a16="http://schemas.microsoft.com/office/drawing/2014/main" xmlns="" id="{5803CC56-E304-44A0-A780-1E832A724D06}"/>
              </a:ext>
            </a:extLst>
          </p:cNvPr>
          <p:cNvSpPr>
            <a:spLocks noGrp="1"/>
          </p:cNvSpPr>
          <p:nvPr>
            <p:ph type="sldNum" sz="quarter" idx="12"/>
          </p:nvPr>
        </p:nvSpPr>
        <p:spPr/>
        <p:txBody>
          <a:bodyPr/>
          <a:lstStyle>
            <a:lvl1pPr>
              <a:defRPr/>
            </a:lvl1pPr>
          </a:lstStyle>
          <a:p>
            <a:pPr>
              <a:defRPr/>
            </a:pPr>
            <a:fld id="{67C7493E-CFA2-409A-A538-704D0D39B39D}" type="slidenum">
              <a:rPr lang="en-US" altLang="en-US"/>
              <a:pPr>
                <a:defRPr/>
              </a:pPr>
              <a:t>‹#›</a:t>
            </a:fld>
            <a:endParaRPr lang="en-US" altLang="en-US"/>
          </a:p>
        </p:txBody>
      </p:sp>
    </p:spTree>
    <p:extLst>
      <p:ext uri="{BB962C8B-B14F-4D97-AF65-F5344CB8AC3E}">
        <p14:creationId xmlns:p14="http://schemas.microsoft.com/office/powerpoint/2010/main" xmlns="" val="2833254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951405-74F6-4F08-BA2E-80C9AEC4003E}"/>
              </a:ext>
            </a:extLst>
          </p:cNvPr>
          <p:cNvSpPr>
            <a:spLocks noGrp="1"/>
          </p:cNvSpPr>
          <p:nvPr>
            <p:ph type="dt" sz="half" idx="10"/>
          </p:nvPr>
        </p:nvSpPr>
        <p:spPr/>
        <p:txBody>
          <a:bodyPr/>
          <a:lstStyle>
            <a:lvl1pPr>
              <a:defRPr/>
            </a:lvl1pPr>
          </a:lstStyle>
          <a:p>
            <a:pPr>
              <a:defRPr/>
            </a:pPr>
            <a:fld id="{637F6FC5-06EC-489A-AF7B-737002D924BC}" type="datetime1">
              <a:rPr lang="en-US" smtClean="0"/>
              <a:t>4/24/2023</a:t>
            </a:fld>
            <a:endParaRPr lang="en-US"/>
          </a:p>
        </p:txBody>
      </p:sp>
      <p:sp>
        <p:nvSpPr>
          <p:cNvPr id="5" name="Footer Placeholder 4">
            <a:extLst>
              <a:ext uri="{FF2B5EF4-FFF2-40B4-BE49-F238E27FC236}">
                <a16:creationId xmlns:a16="http://schemas.microsoft.com/office/drawing/2014/main" xmlns="" id="{E1BBF154-A171-4BA0-8A74-3F0F1BEA98DC}"/>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IV</a:t>
            </a:r>
            <a:endParaRPr lang="en-US"/>
          </a:p>
        </p:txBody>
      </p:sp>
      <p:sp>
        <p:nvSpPr>
          <p:cNvPr id="6" name="Slide Number Placeholder 5">
            <a:extLst>
              <a:ext uri="{FF2B5EF4-FFF2-40B4-BE49-F238E27FC236}">
                <a16:creationId xmlns:a16="http://schemas.microsoft.com/office/drawing/2014/main" xmlns="" id="{27F544F9-5863-4CCD-970E-C960956386D0}"/>
              </a:ext>
            </a:extLst>
          </p:cNvPr>
          <p:cNvSpPr>
            <a:spLocks noGrp="1"/>
          </p:cNvSpPr>
          <p:nvPr>
            <p:ph type="sldNum" sz="quarter" idx="12"/>
          </p:nvPr>
        </p:nvSpPr>
        <p:spPr/>
        <p:txBody>
          <a:bodyPr/>
          <a:lstStyle>
            <a:lvl1pPr>
              <a:defRPr/>
            </a:lvl1pPr>
          </a:lstStyle>
          <a:p>
            <a:pPr>
              <a:defRPr/>
            </a:pPr>
            <a:fld id="{2EC660EE-E6FC-4660-8048-975304C5E9C6}" type="slidenum">
              <a:rPr lang="en-US" altLang="en-US"/>
              <a:pPr>
                <a:defRPr/>
              </a:pPr>
              <a:t>‹#›</a:t>
            </a:fld>
            <a:endParaRPr lang="en-US" altLang="en-US"/>
          </a:p>
        </p:txBody>
      </p:sp>
    </p:spTree>
    <p:extLst>
      <p:ext uri="{BB962C8B-B14F-4D97-AF65-F5344CB8AC3E}">
        <p14:creationId xmlns:p14="http://schemas.microsoft.com/office/powerpoint/2010/main" xmlns="" val="385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A833A-218D-4F27-9074-D8B960ED44BA}" type="datetime1">
              <a:rPr lang="en-US" smtClean="0"/>
              <a:t>4/24/2023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Module IV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C67B6F-040D-4ADF-81A9-1F08ADA23B2E}" type="datetime1">
              <a:rPr lang="en-US" smtClean="0"/>
              <a:t>4/24/2023</a:t>
            </a:fld>
            <a:endParaRPr lang="en-US"/>
          </a:p>
        </p:txBody>
      </p:sp>
      <p:sp>
        <p:nvSpPr>
          <p:cNvPr id="6" name="Footer Placeholder 5"/>
          <p:cNvSpPr>
            <a:spLocks noGrp="1"/>
          </p:cNvSpPr>
          <p:nvPr>
            <p:ph type="ftr" sz="quarter" idx="11"/>
          </p:nvPr>
        </p:nvSpPr>
        <p:spPr/>
        <p:txBody>
          <a:bodyPr/>
          <a:lstStyle/>
          <a:p>
            <a:r>
              <a:rPr lang="en-US" smtClean="0"/>
              <a:t>Mr. Arun Bhati            ESSENCE OF INDIAN TRADITIONAL  (ANC-602)              Module IV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6AAEA0-349D-44B4-A9D4-66D6E3CB02E6}" type="datetime1">
              <a:rPr lang="en-US" smtClean="0"/>
              <a:t>4/24/2023</a:t>
            </a:fld>
            <a:endParaRPr lang="en-US"/>
          </a:p>
        </p:txBody>
      </p:sp>
      <p:sp>
        <p:nvSpPr>
          <p:cNvPr id="8" name="Footer Placeholder 7"/>
          <p:cNvSpPr>
            <a:spLocks noGrp="1"/>
          </p:cNvSpPr>
          <p:nvPr>
            <p:ph type="ftr" sz="quarter" idx="11"/>
          </p:nvPr>
        </p:nvSpPr>
        <p:spPr/>
        <p:txBody>
          <a:bodyPr/>
          <a:lstStyle/>
          <a:p>
            <a:r>
              <a:rPr lang="en-US" smtClean="0"/>
              <a:t>Mr. Arun Bhati            ESSENCE OF INDIAN TRADITIONAL  (ANC-602)              Module IV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5446EE-3D5C-4482-83BB-A80D76FBE75D}" type="datetime1">
              <a:rPr lang="en-US" smtClean="0"/>
              <a:t>4/24/2023</a:t>
            </a:fld>
            <a:endParaRPr lang="en-US"/>
          </a:p>
        </p:txBody>
      </p:sp>
      <p:sp>
        <p:nvSpPr>
          <p:cNvPr id="4" name="Footer Placeholder 3"/>
          <p:cNvSpPr>
            <a:spLocks noGrp="1"/>
          </p:cNvSpPr>
          <p:nvPr>
            <p:ph type="ftr" sz="quarter" idx="11"/>
          </p:nvPr>
        </p:nvSpPr>
        <p:spPr/>
        <p:txBody>
          <a:bodyPr/>
          <a:lstStyle/>
          <a:p>
            <a:r>
              <a:rPr lang="en-US" smtClean="0"/>
              <a:t>Mr. Arun Bhati            ESSENCE OF INDIAN TRADITIONAL  (ANC-602)              Module IV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E3054-CEF9-4FBA-80ED-8B26F11902EE}" type="datetime1">
              <a:rPr lang="en-US" smtClean="0"/>
              <a:t>4/24/2023</a:t>
            </a:fld>
            <a:endParaRPr lang="en-US"/>
          </a:p>
        </p:txBody>
      </p:sp>
      <p:sp>
        <p:nvSpPr>
          <p:cNvPr id="3" name="Footer Placeholder 2"/>
          <p:cNvSpPr>
            <a:spLocks noGrp="1"/>
          </p:cNvSpPr>
          <p:nvPr>
            <p:ph type="ftr" sz="quarter" idx="11"/>
          </p:nvPr>
        </p:nvSpPr>
        <p:spPr/>
        <p:txBody>
          <a:bodyPr/>
          <a:lstStyle/>
          <a:p>
            <a:r>
              <a:rPr lang="en-US" smtClean="0"/>
              <a:t>Mr. Arun Bhati            ESSENCE OF INDIAN TRADITIONAL  (ANC-602)              Module IV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EDE45-45B8-4924-8F45-92FF0840CDB6}" type="datetime1">
              <a:rPr lang="en-US" smtClean="0"/>
              <a:t>4/24/2023</a:t>
            </a:fld>
            <a:endParaRPr lang="en-US"/>
          </a:p>
        </p:txBody>
      </p:sp>
      <p:sp>
        <p:nvSpPr>
          <p:cNvPr id="6" name="Footer Placeholder 5"/>
          <p:cNvSpPr>
            <a:spLocks noGrp="1"/>
          </p:cNvSpPr>
          <p:nvPr>
            <p:ph type="ftr" sz="quarter" idx="11"/>
          </p:nvPr>
        </p:nvSpPr>
        <p:spPr/>
        <p:txBody>
          <a:bodyPr/>
          <a:lstStyle/>
          <a:p>
            <a:r>
              <a:rPr lang="en-US" smtClean="0"/>
              <a:t>Mr. Arun Bhati            ESSENCE OF INDIAN TRADITIONAL  (ANC-602)              Module IV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56C3D8-A534-4A68-8A86-87AF87F33878}" type="datetime1">
              <a:rPr lang="en-US" smtClean="0"/>
              <a:t>4/24/2023</a:t>
            </a:fld>
            <a:endParaRPr lang="en-US"/>
          </a:p>
        </p:txBody>
      </p:sp>
      <p:sp>
        <p:nvSpPr>
          <p:cNvPr id="6" name="Footer Placeholder 5"/>
          <p:cNvSpPr>
            <a:spLocks noGrp="1"/>
          </p:cNvSpPr>
          <p:nvPr>
            <p:ph type="ftr" sz="quarter" idx="11"/>
          </p:nvPr>
        </p:nvSpPr>
        <p:spPr/>
        <p:txBody>
          <a:bodyPr/>
          <a:lstStyle/>
          <a:p>
            <a:r>
              <a:rPr lang="en-US" smtClean="0"/>
              <a:t>Mr. Arun Bhati            ESSENCE OF INDIAN TRADITIONAL  (ANC-602)              Module IV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6B71F-E439-4480-A3A1-0A1AA6BCD59B}" type="datetime1">
              <a:rPr lang="en-US" smtClean="0"/>
              <a:t>4/24/2023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Arun Bhati            ESSENCE OF INDIAN TRADITIONAL  (ANC-602)              Module IV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13E79F29-22E9-4448-99A4-346DAD2DA40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36BA33CD-6FFA-4598-862A-F084E75EA78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818013F8-6839-456F-9C37-CAC78A39AB4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D6BC744-10E1-49AF-BEF9-6D60C3979704}" type="datetime1">
              <a:rPr lang="en-US" smtClean="0"/>
              <a:t>4/24/2023</a:t>
            </a:fld>
            <a:endParaRPr lang="en-US"/>
          </a:p>
        </p:txBody>
      </p:sp>
      <p:sp>
        <p:nvSpPr>
          <p:cNvPr id="5" name="Footer Placeholder 4">
            <a:extLst>
              <a:ext uri="{FF2B5EF4-FFF2-40B4-BE49-F238E27FC236}">
                <a16:creationId xmlns:a16="http://schemas.microsoft.com/office/drawing/2014/main" xmlns="" id="{7CF141B9-9CC2-46C6-BD3B-3012EBF8C5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smtClean="0"/>
              <a:t>Mr. Arun Bhati            ESSENCE OF INDIAN TRADITIONAL  (ANC-602)              Module IV</a:t>
            </a:r>
            <a:endParaRPr lang="en-US"/>
          </a:p>
        </p:txBody>
      </p:sp>
      <p:sp>
        <p:nvSpPr>
          <p:cNvPr id="6" name="Slide Number Placeholder 5">
            <a:extLst>
              <a:ext uri="{FF2B5EF4-FFF2-40B4-BE49-F238E27FC236}">
                <a16:creationId xmlns:a16="http://schemas.microsoft.com/office/drawing/2014/main" xmlns="" id="{AC4EE47D-C3C2-424A-AC4F-11DD236AA75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B01A63E-60F3-4A4A-BF0B-6A456048A27B}" type="slidenum">
              <a:rPr lang="en-US" altLang="en-US"/>
              <a:pPr>
                <a:defRPr/>
              </a:pPr>
              <a:t>‹#›</a:t>
            </a:fld>
            <a:endParaRPr lang="en-US" altLang="en-US"/>
          </a:p>
        </p:txBody>
      </p:sp>
    </p:spTree>
    <p:extLst>
      <p:ext uri="{BB962C8B-B14F-4D97-AF65-F5344CB8AC3E}">
        <p14:creationId xmlns:p14="http://schemas.microsoft.com/office/powerpoint/2010/main" xmlns="" val="1719860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www.youtube.com/playlist?list=PLEq2lkfJdUybp8rxTH-UscWmSv7tSAaN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afmLTcPtF9E" TargetMode="External"/><Relationship Id="rId2" Type="http://schemas.openxmlformats.org/officeDocument/2006/relationships/hyperlink" Target="https://www.youtube.com/watch?v=eMzvGkasMjA"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www.youtube.com/watch?v=Y6phxoynC7M" TargetMode="External"/><Relationship Id="rId4" Type="http://schemas.openxmlformats.org/officeDocument/2006/relationships/hyperlink" Target="https://www.youtube.com/watch?v=f1Wo51X2q-c"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youtube.com/watch?v=dSxeoMglXYo" TargetMode="External"/><Relationship Id="rId2" Type="http://schemas.openxmlformats.org/officeDocument/2006/relationships/hyperlink" Target="https://www.youtube.com/watch?v=wPbUbmoya74"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www.youtube.com/watch?v=F20w8h3dF1I" TargetMode="External"/><Relationship Id="rId4" Type="http://schemas.openxmlformats.org/officeDocument/2006/relationships/hyperlink" Target="https://www.youtube.com/watch?v=CfVMQZOacs4"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youtube.com/watch?v=Nu3vnP2v7Kw" TargetMode="External"/><Relationship Id="rId2" Type="http://schemas.openxmlformats.org/officeDocument/2006/relationships/hyperlink" Target="https://www.youtube.com/watch?v=NYfDY3A5hcc"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3.gif"/><Relationship Id="rId1" Type="http://schemas.openxmlformats.org/officeDocument/2006/relationships/slideLayout" Target="../slideLayouts/slideLayout13.xml"/><Relationship Id="rId5" Type="http://schemas.openxmlformats.org/officeDocument/2006/relationships/hyperlink" Target="https://www.youtube.com/watch?v=wPbUbmoya74" TargetMode="External"/><Relationship Id="rId4" Type="http://schemas.openxmlformats.org/officeDocument/2006/relationships/hyperlink" Target="https://www.youtube.com/watch?v=Y6phxoynC7M" TargetMode="External"/></Relationships>
</file>

<file path=ppt/slides/_rels/slide82.xml.rels><?xml version="1.0" encoding="UTF-8" standalone="yes"?>
<Relationships xmlns="http://schemas.openxmlformats.org/package/2006/relationships"><Relationship Id="rId8" Type="http://schemas.openxmlformats.org/officeDocument/2006/relationships/hyperlink" Target="https://www.youtube.com/watch?v=CfVMQZOacs4" TargetMode="External"/><Relationship Id="rId3" Type="http://schemas.openxmlformats.org/officeDocument/2006/relationships/hyperlink" Target="https://www.youtube.com/watch?v=afmLTcPtF9E" TargetMode="External"/><Relationship Id="rId7" Type="http://schemas.openxmlformats.org/officeDocument/2006/relationships/hyperlink" Target="https://www.youtube.com/watch?v=dSxeoMglXYo" TargetMode="External"/><Relationship Id="rId12" Type="http://schemas.openxmlformats.org/officeDocument/2006/relationships/image" Target="../media/image9.jpeg"/><Relationship Id="rId2" Type="http://schemas.openxmlformats.org/officeDocument/2006/relationships/hyperlink" Target="https://www.youtube.com/watch?v=eMzvGkasMjA" TargetMode="External"/><Relationship Id="rId1" Type="http://schemas.openxmlformats.org/officeDocument/2006/relationships/slideLayout" Target="../slideLayouts/slideLayout2.xml"/><Relationship Id="rId6" Type="http://schemas.openxmlformats.org/officeDocument/2006/relationships/hyperlink" Target="https://www.youtube.com/watch?v=wPbUbmoya74" TargetMode="External"/><Relationship Id="rId11" Type="http://schemas.openxmlformats.org/officeDocument/2006/relationships/hyperlink" Target="https://www.youtube.com/watch?v=Nu3vnP2v7Kw" TargetMode="External"/><Relationship Id="rId5" Type="http://schemas.openxmlformats.org/officeDocument/2006/relationships/hyperlink" Target="https://www.youtube.com/watch?v=Y6phxoynC7M" TargetMode="External"/><Relationship Id="rId10" Type="http://schemas.openxmlformats.org/officeDocument/2006/relationships/hyperlink" Target="https://www.youtube.com/watch?v=NYfDY3A5hcc" TargetMode="External"/><Relationship Id="rId4" Type="http://schemas.openxmlformats.org/officeDocument/2006/relationships/hyperlink" Target="https://www.youtube.com/watch?v=f1Wo51X2q-c" TargetMode="External"/><Relationship Id="rId9" Type="http://schemas.openxmlformats.org/officeDocument/2006/relationships/hyperlink" Target="https://www.youtube.com/watch?v=F20w8h3dF1I"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artsandculture.google.com/partner/national-council-of-science-museums" TargetMode="External"/><Relationship Id="rId2" Type="http://schemas.openxmlformats.org/officeDocument/2006/relationships/hyperlink" Target="https://indianexpress.com/article/research/a-crackling-history-of-fireworks-in-india-4890178/"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artsandculture.google.com/exhibit/QQLyzPzKbMlEK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06463"/>
            <a:ext cx="746760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a:solidFill>
                  <a:schemeClr val="tx1"/>
                </a:solidFill>
              </a:rPr>
              <a:t>Science, Management and Indian Knowledge System</a:t>
            </a:r>
          </a:p>
          <a:p>
            <a:r>
              <a:rPr lang="en-US" sz="2500" b="1" dirty="0">
                <a:solidFill>
                  <a:schemeClr val="tx1"/>
                </a:solidFill>
              </a:rPr>
              <a:t>(Module-IV)</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5951DD6D-A014-4934-8889-037969661158}" type="datetime1">
              <a:rPr lang="en-US" smtClean="0"/>
              <a:t>4/24/2023</a:t>
            </a:fld>
            <a:endParaRPr lang="en-US" dirty="0"/>
          </a:p>
        </p:txBody>
      </p:sp>
      <p:sp>
        <p:nvSpPr>
          <p:cNvPr id="10" name="Slide Number Placeholder 9"/>
          <p:cNvSpPr>
            <a:spLocks noGrp="1"/>
          </p:cNvSpPr>
          <p:nvPr>
            <p:ph type="sldNum" sz="quarter" idx="12"/>
          </p:nvPr>
        </p:nvSpPr>
        <p:spPr>
          <a:xfrm>
            <a:off x="8153400" y="6172200"/>
            <a:ext cx="533400" cy="549275"/>
          </a:xfrm>
        </p:spPr>
        <p:txBody>
          <a:bodyPr/>
          <a:lstStyle/>
          <a:p>
            <a:fld id="{B6F15528-21DE-4FAA-801E-634DDDAF4B2B}" type="slidenum">
              <a:rPr lang="en-US" smtClean="0"/>
              <a:pPr/>
              <a:t>1</a:t>
            </a:fld>
            <a:endParaRPr lang="en-US" dirty="0"/>
          </a:p>
        </p:txBody>
      </p:sp>
      <p:sp>
        <p:nvSpPr>
          <p:cNvPr id="12" name="Subtitle 2"/>
          <p:cNvSpPr txBox="1">
            <a:spLocks/>
          </p:cNvSpPr>
          <p:nvPr/>
        </p:nvSpPr>
        <p:spPr>
          <a:xfrm>
            <a:off x="137160" y="2535239"/>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500" dirty="0">
                <a:solidFill>
                  <a:schemeClr val="tx1"/>
                </a:solidFill>
              </a:rPr>
              <a:t>Module</a:t>
            </a:r>
            <a:r>
              <a:rPr kumimoji="0" lang="en-US" sz="2500" b="0" i="0" u="none" strike="noStrike" kern="1200" cap="none" spc="0" normalizeH="0" baseline="0" noProof="0" dirty="0">
                <a:ln>
                  <a:noFill/>
                </a:ln>
                <a:solidFill>
                  <a:schemeClr val="tx1"/>
                </a:solidFill>
                <a:effectLst/>
                <a:uLnTx/>
                <a:uFillTx/>
                <a:latin typeface="+mn-lt"/>
                <a:ea typeface="+mn-ea"/>
                <a:cs typeface="+mn-cs"/>
              </a:rPr>
              <a: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4</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295400" y="6005513"/>
            <a:ext cx="7010400" cy="715962"/>
          </a:xfrm>
        </p:spPr>
        <p:txBody>
          <a:bodyPr/>
          <a:lstStyle/>
          <a:p>
            <a:pPr lvl="0">
              <a:spcBef>
                <a:spcPct val="20000"/>
              </a:spcBef>
              <a:defRPr/>
            </a:pPr>
            <a:r>
              <a:rPr lang="en-US" smtClean="0"/>
              <a:t>Mr. Arun Bhati            ESSENCE OF INDIAN TRADITIONAL  (ANC-602)              Module IV</a:t>
            </a:r>
            <a:endParaRPr lang="en-US" dirty="0"/>
          </a:p>
        </p:txBody>
      </p:sp>
      <p:sp>
        <p:nvSpPr>
          <p:cNvPr id="14" name="Subtitle 2"/>
          <p:cNvSpPr txBox="1">
            <a:spLocks/>
          </p:cNvSpPr>
          <p:nvPr/>
        </p:nvSpPr>
        <p:spPr>
          <a:xfrm>
            <a:off x="152400" y="3284537"/>
            <a:ext cx="5105400" cy="1295401"/>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b="1" dirty="0"/>
              <a:t>ESSENCE OF INDIAN TRADITIONAL KNOWLEDGE</a:t>
            </a:r>
          </a:p>
          <a:p>
            <a:pPr lvl="0" algn="ctr">
              <a:spcBef>
                <a:spcPct val="20000"/>
              </a:spcBef>
              <a:defRPr/>
            </a:pPr>
            <a:r>
              <a:rPr lang="en-US" sz="2400" b="1" dirty="0">
                <a:solidFill>
                  <a:schemeClr val="tx1"/>
                </a:solidFill>
                <a:latin typeface="Times New Roman" panose="02020603050405020304" pitchFamily="18" charset="0"/>
                <a:cs typeface="Times New Roman" panose="02020603050405020304" pitchFamily="18" charset="0"/>
              </a:rPr>
              <a:t>(</a:t>
            </a:r>
            <a:r>
              <a:rPr lang="en-US" sz="2400" b="1" dirty="0"/>
              <a:t>ANC 0502</a:t>
            </a:r>
            <a:r>
              <a:rPr lang="en-US" sz="2400" b="1" dirty="0">
                <a:solidFill>
                  <a:schemeClr val="tx1"/>
                </a:solidFill>
                <a:latin typeface="Times New Roman" panose="02020603050405020304" pitchFamily="18" charset="0"/>
                <a:cs typeface="Times New Roman" panose="02020603050405020304" pitchFamily="18" charset="0"/>
              </a:rPr>
              <a:t>)</a:t>
            </a:r>
          </a:p>
        </p:txBody>
      </p:sp>
      <p:sp>
        <p:nvSpPr>
          <p:cNvPr id="15" name="Subtitle 2"/>
          <p:cNvSpPr txBox="1">
            <a:spLocks/>
          </p:cNvSpPr>
          <p:nvPr/>
        </p:nvSpPr>
        <p:spPr>
          <a:xfrm>
            <a:off x="152400" y="4876800"/>
            <a:ext cx="51054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B.Tech</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a:ln>
                  <a:noFill/>
                </a:ln>
                <a:solidFill>
                  <a:schemeClr val="tx1"/>
                </a:solidFill>
                <a:effectLst/>
                <a:uLnTx/>
                <a:uFillTx/>
                <a:latin typeface="+mn-lt"/>
                <a:ea typeface="+mn-ea"/>
                <a:cs typeface="+mn-cs"/>
              </a:rPr>
              <a:t>VI semester</a:t>
            </a:r>
          </a:p>
        </p:txBody>
      </p:sp>
      <p:pic>
        <p:nvPicPr>
          <p:cNvPr id="5" name="Picture 4">
            <a:extLst>
              <a:ext uri="{FF2B5EF4-FFF2-40B4-BE49-F238E27FC236}">
                <a16:creationId xmlns:a16="http://schemas.microsoft.com/office/drawing/2014/main" xmlns="" id="{8B12F7A1-FB58-40CF-A570-A21F658D053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0"/>
            <a:ext cx="1295400" cy="906463"/>
          </a:xfrm>
          <a:prstGeom prst="rect">
            <a:avLst/>
          </a:prstGeom>
        </p:spPr>
      </p:pic>
      <p:sp>
        <p:nvSpPr>
          <p:cNvPr id="16" name="Subtitle 2"/>
          <p:cNvSpPr txBox="1">
            <a:spLocks/>
          </p:cNvSpPr>
          <p:nvPr/>
        </p:nvSpPr>
        <p:spPr>
          <a:xfrm>
            <a:off x="5791200" y="4724400"/>
            <a:ext cx="3048000" cy="990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Mr. </a:t>
            </a:r>
            <a:r>
              <a:rPr lang="en-US" sz="2400" dirty="0" err="1" smtClean="0">
                <a:solidFill>
                  <a:schemeClr val="tx1"/>
                </a:solidFill>
              </a:rPr>
              <a:t>Arun</a:t>
            </a:r>
            <a:r>
              <a:rPr lang="en-US" sz="2400" dirty="0" smtClean="0">
                <a:solidFill>
                  <a:schemeClr val="tx1"/>
                </a:solidFill>
              </a:rPr>
              <a:t> </a:t>
            </a:r>
            <a:r>
              <a:rPr lang="en-US" sz="2400" dirty="0" err="1" smtClean="0">
                <a:solidFill>
                  <a:schemeClr val="tx1"/>
                </a:solidFill>
              </a:rPr>
              <a:t>Bhati</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MBA</a:t>
            </a:r>
            <a:endParaRPr lang="en-US" sz="2400" dirty="0">
              <a:solidFill>
                <a:schemeClr val="tx1"/>
              </a:solidFill>
            </a:endParaRPr>
          </a:p>
        </p:txBody>
      </p:sp>
      <p:pic>
        <p:nvPicPr>
          <p:cNvPr id="17" name="Picture 2" descr="PHOTO (1)"/>
          <p:cNvPicPr>
            <a:picLocks noChangeAspect="1" noChangeArrowheads="1"/>
          </p:cNvPicPr>
          <p:nvPr/>
        </p:nvPicPr>
        <p:blipFill>
          <a:blip r:embed="rId5"/>
          <a:srcRect/>
          <a:stretch>
            <a:fillRect/>
          </a:stretch>
        </p:blipFill>
        <p:spPr bwMode="auto">
          <a:xfrm>
            <a:off x="6324600" y="2734010"/>
            <a:ext cx="1828800" cy="1872916"/>
          </a:xfrm>
          <a:prstGeom prst="rect">
            <a:avLst/>
          </a:prstGeom>
          <a:noFill/>
          <a:ln w="6350">
            <a:solidFill>
              <a:srgbClr val="000000"/>
            </a:solid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1"/>
            <a:ext cx="8534400" cy="544195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the end of this course students will able to: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Understand the basics of past Indian politics and state polity.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Understand the Vedas, Upanishads, languages &amp; literature of Indian society.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Know the different religions and religious movements in India.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Identify and explore the basic knowledge about the ancient history of </a:t>
            </a:r>
            <a:r>
              <a:rPr lang="en-US" sz="2400" dirty="0" smtClean="0">
                <a:latin typeface="Times New Roman" panose="02020603050405020304" pitchFamily="18" charset="0"/>
                <a:cs typeface="Times New Roman" panose="02020603050405020304" pitchFamily="18" charset="0"/>
              </a:rPr>
              <a:t>Indian agriculture</a:t>
            </a:r>
            <a:r>
              <a:rPr lang="en-US" sz="2400" dirty="0">
                <a:latin typeface="Times New Roman" panose="02020603050405020304" pitchFamily="18" charset="0"/>
                <a:cs typeface="Times New Roman" panose="02020603050405020304" pitchFamily="18" charset="0"/>
              </a:rPr>
              <a:t>, science &amp; </a:t>
            </a:r>
            <a:r>
              <a:rPr lang="en-US" sz="2400" dirty="0" smtClean="0">
                <a:latin typeface="Times New Roman" panose="02020603050405020304" pitchFamily="18" charset="0"/>
                <a:cs typeface="Times New Roman" panose="02020603050405020304" pitchFamily="18" charset="0"/>
              </a:rPr>
              <a:t>technology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&amp;  Ayurveda.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Identify Indian dances, fairs &amp; festivals, and cinema.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76D6199-DBAB-43D2-A443-8952A6178FBD}"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FA409DDF-6D7B-40D9-A690-F9499BE322F4}"/>
              </a:ext>
            </a:extLst>
          </p:cNvPr>
          <p:cNvPicPr>
            <a:picLocks noChangeAspect="1"/>
          </p:cNvPicPr>
          <p:nvPr/>
        </p:nvPicPr>
        <p:blipFill>
          <a:blip r:embed="rId2"/>
          <a:stretch>
            <a:fillRect/>
          </a:stretch>
        </p:blipFill>
        <p:spPr>
          <a:xfrm>
            <a:off x="25400" y="-15240"/>
            <a:ext cx="1347333" cy="762066"/>
          </a:xfrm>
          <a:prstGeom prst="rect">
            <a:avLst/>
          </a:prstGeom>
        </p:spPr>
      </p:pic>
    </p:spTree>
    <p:extLst>
      <p:ext uri="{BB962C8B-B14F-4D97-AF65-F5344CB8AC3E}">
        <p14:creationId xmlns:p14="http://schemas.microsoft.com/office/powerpoint/2010/main" xmlns="" val="2909307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BB707C-00AC-4CB9-8B5A-7931D1DB0809}"/>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Outcomes</a:t>
            </a:r>
            <a:endParaRPr lang="en-US" sz="3200" b="1" dirty="0">
              <a:latin typeface="Times New Roman" pitchFamily="18" charset="0"/>
              <a:cs typeface="Times New Roman" pitchFamily="18" charset="0"/>
            </a:endParaRPr>
          </a:p>
        </p:txBody>
      </p:sp>
      <p:pic>
        <p:nvPicPr>
          <p:cNvPr id="23555" name="Picture 2">
            <a:extLst>
              <a:ext uri="{FF2B5EF4-FFF2-40B4-BE49-F238E27FC236}">
                <a16:creationId xmlns:a16="http://schemas.microsoft.com/office/drawing/2014/main" xmlns="" id="{0A518793-2CA4-4EC9-B6C4-1907506DF47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9050"/>
            <a:ext cx="13716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6" name="Rectangle 11">
            <a:extLst>
              <a:ext uri="{FF2B5EF4-FFF2-40B4-BE49-F238E27FC236}">
                <a16:creationId xmlns:a16="http://schemas.microsoft.com/office/drawing/2014/main" xmlns="" id="{0EF3D63A-985D-48A9-9B33-5A0A06ECBFB0}"/>
              </a:ext>
            </a:extLst>
          </p:cNvPr>
          <p:cNvSpPr>
            <a:spLocks noChangeArrowheads="1"/>
          </p:cNvSpPr>
          <p:nvPr/>
        </p:nvSpPr>
        <p:spPr bwMode="auto">
          <a:xfrm>
            <a:off x="0" y="685800"/>
            <a:ext cx="9144000" cy="1884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Outcomes</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are narrow statements that describe what the students are expected to know and would be able to do upon the graduation. </a:t>
            </a:r>
          </a:p>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These relate to the skills, knowledge, and behavior that students acquire through the programmed.</a:t>
            </a:r>
          </a:p>
        </p:txBody>
      </p:sp>
      <p:sp>
        <p:nvSpPr>
          <p:cNvPr id="23557" name="Rectangle 10">
            <a:extLst>
              <a:ext uri="{FF2B5EF4-FFF2-40B4-BE49-F238E27FC236}">
                <a16:creationId xmlns:a16="http://schemas.microsoft.com/office/drawing/2014/main" xmlns="" id="{853BA3EC-3910-426D-849F-CFB343374A82}"/>
              </a:ext>
            </a:extLst>
          </p:cNvPr>
          <p:cNvSpPr>
            <a:spLocks noChangeArrowheads="1"/>
          </p:cNvSpPr>
          <p:nvPr/>
        </p:nvSpPr>
        <p:spPr bwMode="auto">
          <a:xfrm>
            <a:off x="304800" y="2587625"/>
            <a:ext cx="8534400"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Engineering knowledge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Problem analysis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Design/development of solutions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Conduct investigations of complex problems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Modern tool usage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The engineer and society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Environment and sustainability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Ethics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Individual and team work</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Communication</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Project management and finance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Life-long learning</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xmlns="" id="{52119CDD-DF6A-4B3B-AE9B-E3EE11A39A24}"/>
              </a:ext>
            </a:extLst>
          </p:cNvPr>
          <p:cNvSpPr>
            <a:spLocks noGrp="1"/>
          </p:cNvSpPr>
          <p:nvPr>
            <p:ph type="ftr" sz="quarter" idx="11"/>
          </p:nvPr>
        </p:nvSpPr>
        <p:spPr>
          <a:xfrm>
            <a:off x="1752600" y="6356350"/>
            <a:ext cx="65532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3559" name="Slide Number Placeholder 3">
            <a:extLst>
              <a:ext uri="{FF2B5EF4-FFF2-40B4-BE49-F238E27FC236}">
                <a16:creationId xmlns:a16="http://schemas.microsoft.com/office/drawing/2014/main" xmlns="" id="{C263F602-98FC-4806-B6A3-637B4CC86169}"/>
              </a:ext>
            </a:extLst>
          </p:cNvPr>
          <p:cNvSpPr>
            <a:spLocks noGrp="1" noChangeArrowheads="1"/>
          </p:cNvSpPr>
          <p:nvPr>
            <p:ph type="sldNum" sz="quarter" idx="12"/>
          </p:nvPr>
        </p:nvSpPr>
        <p:spPr bwMode="auto">
          <a:xfrm>
            <a:off x="8077200" y="6356350"/>
            <a:ext cx="609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BAC264-2D32-447A-922B-34D3E2B36B8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C8B1F6FF-AC98-4F17-A441-A4E62DB84C2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D9989E0-C149-47B2-B24A-32DD891884A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52073-25D8-4B3E-A40F-67C8A99DA56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Specific Outcomes</a:t>
            </a:r>
            <a:endParaRPr lang="en-US" sz="3200" b="1" dirty="0">
              <a:latin typeface="Times New Roman" pitchFamily="18" charset="0"/>
              <a:cs typeface="Times New Roman" pitchFamily="18" charset="0"/>
            </a:endParaRPr>
          </a:p>
        </p:txBody>
      </p:sp>
      <p:pic>
        <p:nvPicPr>
          <p:cNvPr id="25603" name="Picture 2">
            <a:extLst>
              <a:ext uri="{FF2B5EF4-FFF2-40B4-BE49-F238E27FC236}">
                <a16:creationId xmlns:a16="http://schemas.microsoft.com/office/drawing/2014/main" xmlns="" id="{EC47A29C-1A28-4103-A633-6BF643ECB4F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5875"/>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4" name="Rectangle 11">
            <a:extLst>
              <a:ext uri="{FF2B5EF4-FFF2-40B4-BE49-F238E27FC236}">
                <a16:creationId xmlns:a16="http://schemas.microsoft.com/office/drawing/2014/main" xmlns="" id="{58316569-59D5-4AC0-A595-7F5254E78724}"/>
              </a:ext>
            </a:extLst>
          </p:cNvPr>
          <p:cNvSpPr>
            <a:spLocks noChangeArrowheads="1"/>
          </p:cNvSpPr>
          <p:nvPr/>
        </p:nvSpPr>
        <p:spPr bwMode="auto">
          <a:xfrm>
            <a:off x="0" y="828675"/>
            <a:ext cx="914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Specific Outcomes (PSOs)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a16="http://schemas.microsoft.com/office/drawing/2014/main" xmlns="" id="{C3632E4D-4F91-438F-930B-1FEE5618061E}"/>
              </a:ext>
            </a:extLst>
          </p:cNvPr>
          <p:cNvSpPr>
            <a:spLocks noChangeArrowheads="1"/>
          </p:cNvSpPr>
          <p:nvPr/>
        </p:nvSpPr>
        <p:spPr bwMode="auto">
          <a:xfrm>
            <a:off x="0" y="1676400"/>
            <a:ext cx="9144000" cy="4746625"/>
          </a:xfrm>
          <a:prstGeom prst="rect">
            <a:avLst/>
          </a:prstGeom>
          <a:noFill/>
          <a:ln w="9525">
            <a:noFill/>
            <a:miter lim="800000"/>
            <a:headEnd/>
            <a:tailEnd/>
          </a:ln>
        </p:spPr>
        <p:txBody>
          <a:bodyPr anchor="ctr">
            <a:spAutoFit/>
          </a:bodyPr>
          <a:lstStyle/>
          <a:p>
            <a:pPr marL="341313" marR="0" lvl="0" indent="-341313"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On successful completion of B. Tech. (EC) Program, the Electronics and Communication engineering graduates will be able to:</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a:ea typeface="Times New Roman"/>
                <a:cs typeface="Times New Roman"/>
              </a:rPr>
              <a:t>PSO1</a:t>
            </a: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PSO2: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PSO3: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Footer Placeholder 2">
            <a:extLst>
              <a:ext uri="{FF2B5EF4-FFF2-40B4-BE49-F238E27FC236}">
                <a16:creationId xmlns:a16="http://schemas.microsoft.com/office/drawing/2014/main" xmlns="" id="{5ABDA359-EE99-4AD6-90D1-59B163338513}"/>
              </a:ext>
            </a:extLst>
          </p:cNvPr>
          <p:cNvSpPr>
            <a:spLocks noGrp="1"/>
          </p:cNvSpPr>
          <p:nvPr>
            <p:ph type="ftr" sz="quarter" idx="11"/>
          </p:nvPr>
        </p:nvSpPr>
        <p:spPr>
          <a:xfrm>
            <a:off x="1981200" y="6389688"/>
            <a:ext cx="6172200" cy="331787"/>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5607" name="Slide Number Placeholder 3">
            <a:extLst>
              <a:ext uri="{FF2B5EF4-FFF2-40B4-BE49-F238E27FC236}">
                <a16:creationId xmlns:a16="http://schemas.microsoft.com/office/drawing/2014/main" xmlns="" id="{1DF96689-4ADD-439D-9E43-A70F2D66E1BC}"/>
              </a:ext>
            </a:extLst>
          </p:cNvPr>
          <p:cNvSpPr>
            <a:spLocks noGrp="1" noChangeArrowheads="1"/>
          </p:cNvSpPr>
          <p:nvPr>
            <p:ph type="sldNum" sz="quarter" idx="12"/>
          </p:nvPr>
        </p:nvSpPr>
        <p:spPr bwMode="auto">
          <a:xfrm>
            <a:off x="8153400" y="6356350"/>
            <a:ext cx="5334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56FD38-3074-4085-BD8A-0522BBEDB0A9}"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1E5F2723-2ECF-4FFC-B392-E73A36C76D87}"/>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B6D859-C805-49FF-BA5F-CE45D998CA9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061F2EC-B04A-4E7D-92C4-EB7742DEC57E}"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CO-PO and PSO Mapping</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a16="http://schemas.microsoft.com/office/drawing/2014/main" xmlns="" id="{19A25DF5-87DC-4FFC-8B69-E238268F8369}"/>
              </a:ext>
            </a:extLst>
          </p:cNvPr>
          <p:cNvGraphicFramePr>
            <a:graphicFrameLocks noGrp="1"/>
          </p:cNvGraphicFramePr>
          <p:nvPr>
            <p:extLst>
              <p:ext uri="{D42A27DB-BD31-4B8C-83A1-F6EECF244321}">
                <p14:modId xmlns:p14="http://schemas.microsoft.com/office/powerpoint/2010/main" xmlns="" val="1161663064"/>
              </p:ext>
            </p:extLst>
          </p:nvPr>
        </p:nvGraphicFramePr>
        <p:xfrm>
          <a:off x="266696" y="765702"/>
          <a:ext cx="8763008" cy="5257146"/>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xmlns="" val="151763721"/>
                    </a:ext>
                  </a:extLst>
                </a:gridCol>
                <a:gridCol w="409576">
                  <a:extLst>
                    <a:ext uri="{9D8B030D-6E8A-4147-A177-3AD203B41FA5}">
                      <a16:colId xmlns:a16="http://schemas.microsoft.com/office/drawing/2014/main" xmlns="" val="3116645975"/>
                    </a:ext>
                  </a:extLst>
                </a:gridCol>
                <a:gridCol w="547688">
                  <a:extLst>
                    <a:ext uri="{9D8B030D-6E8A-4147-A177-3AD203B41FA5}">
                      <a16:colId xmlns:a16="http://schemas.microsoft.com/office/drawing/2014/main" xmlns="" val="425944557"/>
                    </a:ext>
                  </a:extLst>
                </a:gridCol>
                <a:gridCol w="547688">
                  <a:extLst>
                    <a:ext uri="{9D8B030D-6E8A-4147-A177-3AD203B41FA5}">
                      <a16:colId xmlns:a16="http://schemas.microsoft.com/office/drawing/2014/main" xmlns="" val="301271004"/>
                    </a:ext>
                  </a:extLst>
                </a:gridCol>
                <a:gridCol w="547688">
                  <a:extLst>
                    <a:ext uri="{9D8B030D-6E8A-4147-A177-3AD203B41FA5}">
                      <a16:colId xmlns:a16="http://schemas.microsoft.com/office/drawing/2014/main" xmlns="" val="1276648293"/>
                    </a:ext>
                  </a:extLst>
                </a:gridCol>
                <a:gridCol w="547688">
                  <a:extLst>
                    <a:ext uri="{9D8B030D-6E8A-4147-A177-3AD203B41FA5}">
                      <a16:colId xmlns:a16="http://schemas.microsoft.com/office/drawing/2014/main" xmlns="" val="2740331239"/>
                    </a:ext>
                  </a:extLst>
                </a:gridCol>
                <a:gridCol w="547688">
                  <a:extLst>
                    <a:ext uri="{9D8B030D-6E8A-4147-A177-3AD203B41FA5}">
                      <a16:colId xmlns:a16="http://schemas.microsoft.com/office/drawing/2014/main" xmlns="" val="464093583"/>
                    </a:ext>
                  </a:extLst>
                </a:gridCol>
                <a:gridCol w="547688">
                  <a:extLst>
                    <a:ext uri="{9D8B030D-6E8A-4147-A177-3AD203B41FA5}">
                      <a16:colId xmlns:a16="http://schemas.microsoft.com/office/drawing/2014/main" xmlns="" val="229415232"/>
                    </a:ext>
                  </a:extLst>
                </a:gridCol>
                <a:gridCol w="547688">
                  <a:extLst>
                    <a:ext uri="{9D8B030D-6E8A-4147-A177-3AD203B41FA5}">
                      <a16:colId xmlns:a16="http://schemas.microsoft.com/office/drawing/2014/main" xmlns="" val="2186486582"/>
                    </a:ext>
                  </a:extLst>
                </a:gridCol>
                <a:gridCol w="547688">
                  <a:extLst>
                    <a:ext uri="{9D8B030D-6E8A-4147-A177-3AD203B41FA5}">
                      <a16:colId xmlns:a16="http://schemas.microsoft.com/office/drawing/2014/main" xmlns="" val="4116412690"/>
                    </a:ext>
                  </a:extLst>
                </a:gridCol>
                <a:gridCol w="547688">
                  <a:extLst>
                    <a:ext uri="{9D8B030D-6E8A-4147-A177-3AD203B41FA5}">
                      <a16:colId xmlns:a16="http://schemas.microsoft.com/office/drawing/2014/main" xmlns="" val="4136431388"/>
                    </a:ext>
                  </a:extLst>
                </a:gridCol>
                <a:gridCol w="547688">
                  <a:extLst>
                    <a:ext uri="{9D8B030D-6E8A-4147-A177-3AD203B41FA5}">
                      <a16:colId xmlns:a16="http://schemas.microsoft.com/office/drawing/2014/main" xmlns="" val="389947855"/>
                    </a:ext>
                  </a:extLst>
                </a:gridCol>
                <a:gridCol w="547688">
                  <a:extLst>
                    <a:ext uri="{9D8B030D-6E8A-4147-A177-3AD203B41FA5}">
                      <a16:colId xmlns:a16="http://schemas.microsoft.com/office/drawing/2014/main" xmlns="" val="2916881516"/>
                    </a:ext>
                  </a:extLst>
                </a:gridCol>
                <a:gridCol w="547688">
                  <a:extLst>
                    <a:ext uri="{9D8B030D-6E8A-4147-A177-3AD203B41FA5}">
                      <a16:colId xmlns:a16="http://schemas.microsoft.com/office/drawing/2014/main" xmlns="" val="1495652680"/>
                    </a:ext>
                  </a:extLst>
                </a:gridCol>
                <a:gridCol w="547688">
                  <a:extLst>
                    <a:ext uri="{9D8B030D-6E8A-4147-A177-3AD203B41FA5}">
                      <a16:colId xmlns:a16="http://schemas.microsoft.com/office/drawing/2014/main" xmlns="" val="1302701471"/>
                    </a:ext>
                  </a:extLst>
                </a:gridCol>
                <a:gridCol w="547688">
                  <a:extLst>
                    <a:ext uri="{9D8B030D-6E8A-4147-A177-3AD203B41FA5}">
                      <a16:colId xmlns:a16="http://schemas.microsoft.com/office/drawing/2014/main" xmlns="" val="2699106564"/>
                    </a:ext>
                  </a:extLst>
                </a:gridCol>
              </a:tblGrid>
              <a:tr h="489856">
                <a:tc>
                  <a:txBody>
                    <a:bodyPr/>
                    <a:lstStyle/>
                    <a:p>
                      <a:pPr algn="ctr"/>
                      <a:r>
                        <a:rPr lang="en-IN" dirty="0">
                          <a:latin typeface="Times New Roman" panose="02020603050405020304" pitchFamily="18" charset="0"/>
                          <a:cs typeface="Times New Roman" panose="02020603050405020304" pitchFamily="18" charset="0"/>
                        </a:rPr>
                        <a:t>CO</a:t>
                      </a:r>
                    </a:p>
                  </a:txBody>
                  <a:tcPr/>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800" dirty="0">
                          <a:latin typeface="Times New Roman" panose="02020603050405020304" pitchFamily="18" charset="0"/>
                          <a:cs typeface="Times New Roman" panose="02020603050405020304" pitchFamily="18" charset="0"/>
                        </a:rPr>
                        <a:t>PSO1</a:t>
                      </a:r>
                    </a:p>
                  </a:txBody>
                  <a:tcPr/>
                </a:tc>
                <a:tc>
                  <a:txBody>
                    <a:bodyPr/>
                    <a:lstStyle/>
                    <a:p>
                      <a:pPr algn="ctr"/>
                      <a:r>
                        <a:rPr lang="en-IN" sz="1800" dirty="0">
                          <a:latin typeface="Times New Roman" panose="02020603050405020304" pitchFamily="18" charset="0"/>
                          <a:cs typeface="Times New Roman" panose="02020603050405020304" pitchFamily="18" charset="0"/>
                        </a:rPr>
                        <a:t>PSO2</a:t>
                      </a:r>
                    </a:p>
                  </a:txBody>
                  <a:tcPr/>
                </a:tc>
                <a:tc>
                  <a:txBody>
                    <a:bodyPr/>
                    <a:lstStyle/>
                    <a:p>
                      <a:pPr algn="ctr"/>
                      <a:r>
                        <a:rPr lang="en-IN" sz="1800" dirty="0">
                          <a:latin typeface="Times New Roman" panose="02020603050405020304" pitchFamily="18" charset="0"/>
                          <a:cs typeface="Times New Roman" panose="02020603050405020304" pitchFamily="18" charset="0"/>
                        </a:rPr>
                        <a:t>PSO3</a:t>
                      </a:r>
                    </a:p>
                  </a:txBody>
                  <a:tcPr/>
                </a:tc>
                <a:extLst>
                  <a:ext uri="{0D108BD9-81ED-4DB2-BD59-A6C34878D82A}">
                    <a16:rowId xmlns:a16="http://schemas.microsoft.com/office/drawing/2014/main" xmlns="" val="1349537039"/>
                  </a:ext>
                </a:extLst>
              </a:tr>
              <a:tr h="718457">
                <a:tc>
                  <a:txBody>
                    <a:bodyPr/>
                    <a:lstStyle/>
                    <a:p>
                      <a:r>
                        <a:rPr lang="en-IN" b="0" dirty="0">
                          <a:latin typeface="Times New Roman" panose="02020603050405020304" pitchFamily="18" charset="0"/>
                          <a:cs typeface="Times New Roman" panose="02020603050405020304" pitchFamily="18" charset="0"/>
                        </a:rPr>
                        <a:t>CO1</a:t>
                      </a:r>
                    </a:p>
                  </a:txBody>
                  <a:tcPr/>
                </a:tc>
                <a:tc>
                  <a:txBody>
                    <a:bodyPr/>
                    <a:lstStyle/>
                    <a:p>
                      <a:pPr algn="ctr"/>
                      <a:r>
                        <a:rPr lang="en-IN" b="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615165646"/>
                  </a:ext>
                </a:extLst>
              </a:tr>
              <a:tr h="718457">
                <a:tc>
                  <a:txBody>
                    <a:bodyPr/>
                    <a:lstStyle/>
                    <a:p>
                      <a:r>
                        <a:rPr lang="en-IN" b="1" dirty="0">
                          <a:latin typeface="Times New Roman" panose="02020603050405020304" pitchFamily="18" charset="0"/>
                          <a:cs typeface="Times New Roman" panose="02020603050405020304" pitchFamily="18" charset="0"/>
                        </a:rPr>
                        <a:t>CO2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1397776090"/>
                  </a:ext>
                </a:extLst>
              </a:tr>
              <a:tr h="718457">
                <a:tc>
                  <a:txBody>
                    <a:bodyPr/>
                    <a:lstStyle/>
                    <a:p>
                      <a:r>
                        <a:rPr lang="en-IN" b="0" dirty="0">
                          <a:latin typeface="Times New Roman" panose="02020603050405020304" pitchFamily="18" charset="0"/>
                          <a:cs typeface="Times New Roman" panose="02020603050405020304" pitchFamily="18" charset="0"/>
                        </a:rPr>
                        <a:t>CO3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928969493"/>
                  </a:ext>
                </a:extLst>
              </a:tr>
              <a:tr h="718457">
                <a:tc>
                  <a:txBody>
                    <a:bodyPr/>
                    <a:lstStyle/>
                    <a:p>
                      <a:r>
                        <a:rPr lang="en-IN" dirty="0">
                          <a:latin typeface="Times New Roman" panose="02020603050405020304" pitchFamily="18" charset="0"/>
                          <a:cs typeface="Times New Roman" panose="02020603050405020304" pitchFamily="18" charset="0"/>
                        </a:rPr>
                        <a:t>CO4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012488381"/>
                  </a:ext>
                </a:extLst>
              </a:tr>
              <a:tr h="718457">
                <a:tc>
                  <a:txBody>
                    <a:bodyPr/>
                    <a:lstStyle/>
                    <a:p>
                      <a:r>
                        <a:rPr lang="en-IN" b="1" dirty="0">
                          <a:latin typeface="Times New Roman" panose="02020603050405020304" pitchFamily="18" charset="0"/>
                          <a:cs typeface="Times New Roman" panose="02020603050405020304" pitchFamily="18" charset="0"/>
                        </a:rPr>
                        <a:t>CO5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2995179970"/>
                  </a:ext>
                </a:extLst>
              </a:tr>
              <a:tr h="718457">
                <a:tc>
                  <a:txBody>
                    <a:bodyPr/>
                    <a:lstStyle/>
                    <a:p>
                      <a:r>
                        <a:rPr lang="en-IN" dirty="0">
                          <a:latin typeface="Times New Roman" panose="02020603050405020304" pitchFamily="18" charset="0"/>
                          <a:cs typeface="Times New Roman" panose="02020603050405020304" pitchFamily="18" charset="0"/>
                        </a:rPr>
                        <a:t>Avg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1522600711"/>
                  </a:ext>
                </a:extLst>
              </a:tr>
            </a:tbl>
          </a:graphicData>
        </a:graphic>
      </p:graphicFrame>
      <p:sp>
        <p:nvSpPr>
          <p:cNvPr id="8" name="Rectangle 7">
            <a:extLst>
              <a:ext uri="{FF2B5EF4-FFF2-40B4-BE49-F238E27FC236}">
                <a16:creationId xmlns:a16="http://schemas.microsoft.com/office/drawing/2014/main" xmlns="" id="{AEF04541-E915-4029-A023-F123F7607AEE}"/>
              </a:ext>
            </a:extLst>
          </p:cNvPr>
          <p:cNvSpPr/>
          <p:nvPr/>
        </p:nvSpPr>
        <p:spPr>
          <a:xfrm>
            <a:off x="1981200" y="5808266"/>
            <a:ext cx="4876800" cy="611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 High 	*2= Medium              *1=Low</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14403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D36D8-660E-4088-890E-9E0867C27422}"/>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Educational Objectives</a:t>
            </a:r>
            <a:endParaRPr lang="en-US" sz="3200" b="1" dirty="0">
              <a:latin typeface="Times New Roman" pitchFamily="18" charset="0"/>
              <a:cs typeface="Times New Roman" pitchFamily="18" charset="0"/>
            </a:endParaRPr>
          </a:p>
        </p:txBody>
      </p:sp>
      <p:pic>
        <p:nvPicPr>
          <p:cNvPr id="29699" name="Picture 2">
            <a:extLst>
              <a:ext uri="{FF2B5EF4-FFF2-40B4-BE49-F238E27FC236}">
                <a16:creationId xmlns:a16="http://schemas.microsoft.com/office/drawing/2014/main" xmlns="" id="{C6AE5669-BAC1-442C-AD5C-3D7F0DBE729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00" name="Rectangle 3">
            <a:extLst>
              <a:ext uri="{FF2B5EF4-FFF2-40B4-BE49-F238E27FC236}">
                <a16:creationId xmlns:a16="http://schemas.microsoft.com/office/drawing/2014/main" xmlns="" id="{7C7EF55B-2601-418E-91A2-D34FA78AB794}"/>
              </a:ext>
            </a:extLst>
          </p:cNvPr>
          <p:cNvSpPr>
            <a:spLocks noChangeArrowheads="1"/>
          </p:cNvSpPr>
          <p:nvPr/>
        </p:nvSpPr>
        <p:spPr bwMode="auto">
          <a:xfrm>
            <a:off x="0" y="1066800"/>
            <a:ext cx="914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Educational Objectives (PEOs)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9701" name="Rectangle 10">
            <a:extLst>
              <a:ext uri="{FF2B5EF4-FFF2-40B4-BE49-F238E27FC236}">
                <a16:creationId xmlns:a16="http://schemas.microsoft.com/office/drawing/2014/main" xmlns="" id="{AF209972-4EBD-4769-98B0-CF7A8BAFD4AA}"/>
              </a:ext>
            </a:extLst>
          </p:cNvPr>
          <p:cNvSpPr>
            <a:spLocks noChangeArrowheads="1"/>
          </p:cNvSpPr>
          <p:nvPr/>
        </p:nvSpPr>
        <p:spPr bwMode="auto">
          <a:xfrm>
            <a:off x="0" y="2590800"/>
            <a:ext cx="9144000" cy="264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PEO1:</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have an excellent scientific and engineering breadth so as to comprehend, analyze, design and solve real-life problems using state-of-the-art technology.</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PEO2:</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lead a successful career in industries or to pursue higher studies or to understand entrepreneurial endeavours.</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PEO3:</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effectively bridge the gap between industry and academics through effective communication skill, professional attitude and a desire to learn.</a:t>
            </a:r>
          </a:p>
        </p:txBody>
      </p:sp>
      <p:sp>
        <p:nvSpPr>
          <p:cNvPr id="3" name="Footer Placeholder 2">
            <a:extLst>
              <a:ext uri="{FF2B5EF4-FFF2-40B4-BE49-F238E27FC236}">
                <a16:creationId xmlns:a16="http://schemas.microsoft.com/office/drawing/2014/main" xmlns="" id="{A0253DE9-2655-4201-A4D3-C7A087A0808E}"/>
              </a:ext>
            </a:extLst>
          </p:cNvPr>
          <p:cNvSpPr>
            <a:spLocks noGrp="1"/>
          </p:cNvSpPr>
          <p:nvPr>
            <p:ph type="ftr" sz="quarter" idx="11"/>
          </p:nvPr>
        </p:nvSpPr>
        <p:spPr>
          <a:xfrm>
            <a:off x="1828800" y="6356350"/>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9703" name="Slide Number Placeholder 3">
            <a:extLst>
              <a:ext uri="{FF2B5EF4-FFF2-40B4-BE49-F238E27FC236}">
                <a16:creationId xmlns:a16="http://schemas.microsoft.com/office/drawing/2014/main" xmlns="" id="{D58D3BA9-5384-44FE-B89D-6C1BE02E666B}"/>
              </a:ext>
            </a:extLst>
          </p:cNvPr>
          <p:cNvSpPr>
            <a:spLocks noGrp="1" noChangeArrowheads="1"/>
          </p:cNvSpPr>
          <p:nvPr>
            <p:ph type="sldNum" sz="quarter" idx="12"/>
          </p:nvPr>
        </p:nvSpPr>
        <p:spPr bwMode="auto">
          <a:xfrm>
            <a:off x="7924800" y="6356350"/>
            <a:ext cx="7620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8C3586-C62E-4C9E-9A60-D8E05A0C5B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CA1A721D-3784-4FC3-91D5-5CA76E0E7A9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C5934C-9059-4FA4-A21A-392558C9A45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4E021-78D9-4498-8E0C-A52179D1A073}"/>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Result Analysis</a:t>
            </a:r>
          </a:p>
        </p:txBody>
      </p:sp>
      <p:pic>
        <p:nvPicPr>
          <p:cNvPr id="31747" name="Picture 2">
            <a:extLst>
              <a:ext uri="{FF2B5EF4-FFF2-40B4-BE49-F238E27FC236}">
                <a16:creationId xmlns:a16="http://schemas.microsoft.com/office/drawing/2014/main" xmlns="" id="{B4558BC3-6DC2-4BF6-AEEA-E7E5F7958EA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A5C6F778-4A0D-49AA-B9CD-ED4A7A4F85F8}"/>
              </a:ext>
            </a:extLst>
          </p:cNvPr>
          <p:cNvSpPr>
            <a:spLocks noGrp="1"/>
          </p:cNvSpPr>
          <p:nvPr>
            <p:ph type="ftr" sz="quarter" idx="11"/>
          </p:nvPr>
        </p:nvSpPr>
        <p:spPr>
          <a:xfrm>
            <a:off x="1828800" y="6356350"/>
            <a:ext cx="62484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1749" name="Slide Number Placeholder 3">
            <a:extLst>
              <a:ext uri="{FF2B5EF4-FFF2-40B4-BE49-F238E27FC236}">
                <a16:creationId xmlns:a16="http://schemas.microsoft.com/office/drawing/2014/main" xmlns="" id="{6932427C-7BE7-4380-BED9-6565233D4AF4}"/>
              </a:ext>
            </a:extLst>
          </p:cNvPr>
          <p:cNvSpPr>
            <a:spLocks noGrp="1" noChangeArrowheads="1"/>
          </p:cNvSpPr>
          <p:nvPr>
            <p:ph type="sldNum" sz="quarter" idx="12"/>
          </p:nvPr>
        </p:nvSpPr>
        <p:spPr bwMode="auto">
          <a:xfrm>
            <a:off x="8077200" y="6356350"/>
            <a:ext cx="609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90357A-9D99-4C58-933C-D8E02DE1A8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F7A4B2C1-B5BC-4D52-A0FE-725F5B5DFDA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808C682-31F5-4F1F-9013-C9CA2D8671C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1751" name="Picture 6">
            <a:extLst>
              <a:ext uri="{FF2B5EF4-FFF2-40B4-BE49-F238E27FC236}">
                <a16:creationId xmlns:a16="http://schemas.microsoft.com/office/drawing/2014/main" xmlns="" id="{4A4C2398-D53C-492F-8014-9B17D71238E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33600" y="849312"/>
            <a:ext cx="4511675"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8" name="Table 5">
            <a:extLst>
              <a:ext uri="{FF2B5EF4-FFF2-40B4-BE49-F238E27FC236}">
                <a16:creationId xmlns:a16="http://schemas.microsoft.com/office/drawing/2014/main" xmlns="" id="{5B7D20CC-7453-4B44-AA47-FD8A1E676BED}"/>
              </a:ext>
            </a:extLst>
          </p:cNvPr>
          <p:cNvGraphicFramePr>
            <a:graphicFrameLocks noGrp="1"/>
          </p:cNvGraphicFramePr>
          <p:nvPr/>
        </p:nvGraphicFramePr>
        <p:xfrm>
          <a:off x="1219200" y="4592638"/>
          <a:ext cx="6858000" cy="155575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tblGrid>
              <a:tr h="640597">
                <a:tc>
                  <a:txBody>
                    <a:bodyPr/>
                    <a:lstStyle/>
                    <a:p>
                      <a:r>
                        <a:rPr lang="en-IN" sz="1800" dirty="0"/>
                        <a:t>Faculty Name</a:t>
                      </a:r>
                    </a:p>
                  </a:txBody>
                  <a:tcPr marT="45742" marB="45742"/>
                </a:tc>
                <a:tc>
                  <a:txBody>
                    <a:bodyPr/>
                    <a:lstStyle/>
                    <a:p>
                      <a:r>
                        <a:rPr lang="en-IN" sz="1800" dirty="0"/>
                        <a:t>Subject Code</a:t>
                      </a:r>
                    </a:p>
                  </a:txBody>
                  <a:tcPr marT="45742" marB="45742"/>
                </a:tc>
                <a:tc>
                  <a:txBody>
                    <a:bodyPr/>
                    <a:lstStyle/>
                    <a:p>
                      <a:r>
                        <a:rPr lang="en-US" sz="1800" dirty="0"/>
                        <a:t>Section A </a:t>
                      </a:r>
                      <a:endParaRPr lang="en-IN" sz="1800" dirty="0"/>
                    </a:p>
                  </a:txBody>
                  <a:tcPr marT="45742" marB="45742"/>
                </a:tc>
                <a:tc>
                  <a:txBody>
                    <a:bodyPr/>
                    <a:lstStyle/>
                    <a:p>
                      <a:r>
                        <a:rPr lang="en-US" sz="1800" dirty="0"/>
                        <a:t>Section B</a:t>
                      </a:r>
                      <a:endParaRPr lang="en-IN" sz="1800" dirty="0"/>
                    </a:p>
                  </a:txBody>
                  <a:tcPr marT="45742" marB="45742"/>
                </a:tc>
                <a:tc>
                  <a:txBody>
                    <a:bodyPr/>
                    <a:lstStyle/>
                    <a:p>
                      <a:r>
                        <a:rPr lang="en-US" sz="1800" dirty="0"/>
                        <a:t>Section C</a:t>
                      </a:r>
                      <a:endParaRPr lang="en-IN" sz="1800" dirty="0"/>
                    </a:p>
                  </a:txBody>
                  <a:tcPr marT="45742" marB="45742"/>
                </a:tc>
                <a:tc>
                  <a:txBody>
                    <a:bodyPr/>
                    <a:lstStyle/>
                    <a:p>
                      <a:r>
                        <a:rPr lang="en-US" sz="1800" dirty="0"/>
                        <a:t>Section D</a:t>
                      </a:r>
                      <a:endParaRPr lang="en-IN" sz="1800" dirty="0"/>
                    </a:p>
                  </a:txBody>
                  <a:tcPr marT="45742" marB="45742"/>
                </a:tc>
                <a:extLst>
                  <a:ext uri="{0D108BD9-81ED-4DB2-BD59-A6C34878D82A}">
                    <a16:rowId xmlns:a16="http://schemas.microsoft.com/office/drawing/2014/main" xmlns="" val="10000"/>
                  </a:ext>
                </a:extLst>
              </a:tr>
              <a:tr h="915153">
                <a:tc>
                  <a:txBody>
                    <a:bodyPr/>
                    <a:lstStyle/>
                    <a:p>
                      <a:r>
                        <a:rPr lang="en-US" sz="1800" dirty="0"/>
                        <a:t>Mr. Anshu Kumar</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KNC 602</a:t>
                      </a:r>
                    </a:p>
                    <a:p>
                      <a:endParaRPr lang="en-IN" sz="1800" dirty="0"/>
                    </a:p>
                  </a:txBody>
                  <a:tcPr marT="45742" marB="45742"/>
                </a:tc>
                <a:tc>
                  <a:txBody>
                    <a:bodyPr/>
                    <a:lstStyle/>
                    <a:p>
                      <a:r>
                        <a:rPr lang="en-US" sz="1800" dirty="0"/>
                        <a:t>100 %</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C2404-1C2D-438E-9901-C64F597E0AE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Question Paper Template</a:t>
            </a:r>
          </a:p>
        </p:txBody>
      </p:sp>
      <p:pic>
        <p:nvPicPr>
          <p:cNvPr id="33795" name="Picture 2">
            <a:extLst>
              <a:ext uri="{FF2B5EF4-FFF2-40B4-BE49-F238E27FC236}">
                <a16:creationId xmlns:a16="http://schemas.microsoft.com/office/drawing/2014/main" xmlns="" id="{96257923-EB45-467A-90C3-76CC5BF5BBA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1C5CF59B-8D11-41BF-B83F-87AA845278D2}"/>
              </a:ext>
            </a:extLst>
          </p:cNvPr>
          <p:cNvSpPr>
            <a:spLocks noGrp="1"/>
          </p:cNvSpPr>
          <p:nvPr>
            <p:ph type="ftr" sz="quarter" idx="11"/>
          </p:nvPr>
        </p:nvSpPr>
        <p:spPr>
          <a:xfrm>
            <a:off x="1828800" y="6356349"/>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3798" name="Slide Number Placeholder 3">
            <a:extLst>
              <a:ext uri="{FF2B5EF4-FFF2-40B4-BE49-F238E27FC236}">
                <a16:creationId xmlns:a16="http://schemas.microsoft.com/office/drawing/2014/main" xmlns="" id="{A5DDDD1E-F9E2-4160-B301-5F010456684E}"/>
              </a:ext>
            </a:extLst>
          </p:cNvPr>
          <p:cNvSpPr>
            <a:spLocks noGrp="1" noChangeArrowheads="1"/>
          </p:cNvSpPr>
          <p:nvPr>
            <p:ph type="sldNum" sz="quarter" idx="12"/>
          </p:nvPr>
        </p:nvSpPr>
        <p:spPr bwMode="auto">
          <a:xfrm>
            <a:off x="7924800" y="6356351"/>
            <a:ext cx="762000" cy="36512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89AA67-FD4C-4EF9-8A21-196A90542F6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xmlns="" id="{C637548D-D6BD-44B0-AC58-CFC4681BD713}"/>
              </a:ext>
            </a:extLst>
          </p:cNvPr>
          <p:cNvPicPr>
            <a:picLocks noChangeAspect="1"/>
          </p:cNvPicPr>
          <p:nvPr/>
        </p:nvPicPr>
        <p:blipFill>
          <a:blip r:embed="rId4"/>
          <a:stretch>
            <a:fillRect/>
          </a:stretch>
        </p:blipFill>
        <p:spPr>
          <a:xfrm>
            <a:off x="0" y="750876"/>
            <a:ext cx="9144000" cy="535624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C2404-1C2D-438E-9901-C64F597E0AE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Question Paper Template (Cont……)</a:t>
            </a:r>
          </a:p>
        </p:txBody>
      </p:sp>
      <p:pic>
        <p:nvPicPr>
          <p:cNvPr id="33795" name="Picture 2">
            <a:extLst>
              <a:ext uri="{FF2B5EF4-FFF2-40B4-BE49-F238E27FC236}">
                <a16:creationId xmlns:a16="http://schemas.microsoft.com/office/drawing/2014/main" xmlns="" id="{96257923-EB45-467A-90C3-76CC5BF5BBA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1C5CF59B-8D11-41BF-B83F-87AA845278D2}"/>
              </a:ext>
            </a:extLst>
          </p:cNvPr>
          <p:cNvSpPr>
            <a:spLocks noGrp="1"/>
          </p:cNvSpPr>
          <p:nvPr>
            <p:ph type="ftr" sz="quarter" idx="11"/>
          </p:nvPr>
        </p:nvSpPr>
        <p:spPr>
          <a:xfrm>
            <a:off x="1828800" y="6356349"/>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3798" name="Slide Number Placeholder 3">
            <a:extLst>
              <a:ext uri="{FF2B5EF4-FFF2-40B4-BE49-F238E27FC236}">
                <a16:creationId xmlns:a16="http://schemas.microsoft.com/office/drawing/2014/main" xmlns="" id="{A5DDDD1E-F9E2-4160-B301-5F010456684E}"/>
              </a:ext>
            </a:extLst>
          </p:cNvPr>
          <p:cNvSpPr>
            <a:spLocks noGrp="1" noChangeArrowheads="1"/>
          </p:cNvSpPr>
          <p:nvPr>
            <p:ph type="sldNum" sz="quarter" idx="12"/>
          </p:nvPr>
        </p:nvSpPr>
        <p:spPr bwMode="auto">
          <a:xfrm>
            <a:off x="8229600" y="6356351"/>
            <a:ext cx="457200" cy="2730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ED3165-8E66-4670-AA62-B60986F38CF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xmlns="" id="{001A4044-D757-4B00-ABA0-92A58D700BB1}"/>
              </a:ext>
            </a:extLst>
          </p:cNvPr>
          <p:cNvPicPr>
            <a:picLocks noChangeAspect="1"/>
          </p:cNvPicPr>
          <p:nvPr/>
        </p:nvPicPr>
        <p:blipFill>
          <a:blip r:embed="rId4"/>
          <a:stretch>
            <a:fillRect/>
          </a:stretch>
        </p:blipFill>
        <p:spPr>
          <a:xfrm>
            <a:off x="304800" y="762000"/>
            <a:ext cx="8458200" cy="5594349"/>
          </a:xfrm>
          <a:prstGeom prst="rect">
            <a:avLst/>
          </a:prstGeom>
        </p:spPr>
      </p:pic>
    </p:spTree>
    <p:extLst>
      <p:ext uri="{BB962C8B-B14F-4D97-AF65-F5344CB8AC3E}">
        <p14:creationId xmlns:p14="http://schemas.microsoft.com/office/powerpoint/2010/main" xmlns="" val="2198685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754564"/>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Science </a:t>
            </a:r>
          </a:p>
          <a:p>
            <a:pPr algn="just">
              <a:lnSpc>
                <a:spcPct val="150000"/>
              </a:lnSpc>
            </a:pPr>
            <a:r>
              <a:rPr lang="en-US" sz="2200" dirty="0">
                <a:latin typeface="Times New Roman" panose="02020603050405020304" pitchFamily="18" charset="0"/>
                <a:cs typeface="Times New Roman" panose="02020603050405020304" pitchFamily="18" charset="0"/>
              </a:rPr>
              <a:t>Basic knowledge of celestial bodies.</a:t>
            </a:r>
          </a:p>
          <a:p>
            <a:pPr algn="just">
              <a:lnSpc>
                <a:spcPct val="150000"/>
              </a:lnSpc>
            </a:pPr>
            <a:r>
              <a:rPr lang="en-US" sz="2200" dirty="0">
                <a:latin typeface="Times New Roman" panose="02020603050405020304" pitchFamily="18" charset="0"/>
                <a:cs typeface="Times New Roman" panose="02020603050405020304" pitchFamily="18" charset="0"/>
              </a:rPr>
              <a:t>Basic knowledge of Agriculture</a:t>
            </a:r>
          </a:p>
          <a:p>
            <a:pPr algn="just">
              <a:lnSpc>
                <a:spcPct val="200000"/>
              </a:lnSpc>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AE1C482E-F57E-49FC-A40E-F309EB94A8B2}" type="datetime1">
              <a:rPr lang="en-US" smtClean="0"/>
              <a:t>4/24/2023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a16="http://schemas.microsoft.com/office/drawing/2014/main" xmlns="" id="{AA58E919-2714-4BF9-9507-B0DFF51A42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347671" cy="76438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DF910-0009-4124-A1FB-64C1E84864D1}"/>
              </a:ext>
            </a:extLst>
          </p:cNvPr>
          <p:cNvSpPr>
            <a:spLocks noGrp="1"/>
          </p:cNvSpPr>
          <p:nvPr>
            <p:ph type="ctrTitle"/>
          </p:nvPr>
        </p:nvSpPr>
        <p:spPr>
          <a:xfrm>
            <a:off x="0" y="46038"/>
            <a:ext cx="9144000" cy="1630362"/>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Brief Introduction about the subject with Video</a:t>
            </a:r>
          </a:p>
        </p:txBody>
      </p:sp>
      <p:pic>
        <p:nvPicPr>
          <p:cNvPr id="41987" name="Picture 2">
            <a:extLst>
              <a:ext uri="{FF2B5EF4-FFF2-40B4-BE49-F238E27FC236}">
                <a16:creationId xmlns:a16="http://schemas.microsoft.com/office/drawing/2014/main" xmlns="" id="{48170D6C-0050-4CD1-A991-335C4062879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88" name="Rectangle 10">
            <a:extLst>
              <a:ext uri="{FF2B5EF4-FFF2-40B4-BE49-F238E27FC236}">
                <a16:creationId xmlns:a16="http://schemas.microsoft.com/office/drawing/2014/main" xmlns="" id="{230C2FD3-F89F-4804-94A3-AA9F51D5F4F7}"/>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1989" name="Text Box 3">
            <a:extLst>
              <a:ext uri="{FF2B5EF4-FFF2-40B4-BE49-F238E27FC236}">
                <a16:creationId xmlns:a16="http://schemas.microsoft.com/office/drawing/2014/main" xmlns="" id="{CA9A71F3-30DF-4CC2-9A99-7991CDBE73F0}"/>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0" name="Text Box 2">
            <a:extLst>
              <a:ext uri="{FF2B5EF4-FFF2-40B4-BE49-F238E27FC236}">
                <a16:creationId xmlns:a16="http://schemas.microsoft.com/office/drawing/2014/main" xmlns="" id="{8EEE266E-450A-4BED-B1D0-0223C8727224}"/>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1" name="Content Placeholder 2">
            <a:extLst>
              <a:ext uri="{FF2B5EF4-FFF2-40B4-BE49-F238E27FC236}">
                <a16:creationId xmlns:a16="http://schemas.microsoft.com/office/drawing/2014/main" xmlns="" id="{ABC15D51-91CF-4676-9F07-CFE0B5303BBC}"/>
              </a:ext>
            </a:extLst>
          </p:cNvPr>
          <p:cNvSpPr txBox="1">
            <a:spLocks/>
          </p:cNvSpPr>
          <p:nvPr/>
        </p:nvSpPr>
        <p:spPr bwMode="auto">
          <a:xfrm>
            <a:off x="301625" y="1676400"/>
            <a:ext cx="8689975"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course aims at imparting basic principles of thought process, reasoning and inference &amp; to identify the roots and details of some of the contemporary issues faced by our nation and try to locate possible solutions to these challenges by digging deep into our past. To enable the students to understand the importance of our surroundings and encourage the students to contribute towards sustainable development. To sensitize students towards issues related to ‘Indian’ culture, tradition and its composite character. </a:t>
            </a:r>
          </a:p>
          <a:p>
            <a:pPr marL="342900" indent="-342900" algn="just" fontAlgn="base">
              <a:lnSpc>
                <a:spcPct val="150000"/>
              </a:lnSpc>
              <a:spcAft>
                <a:spcPct val="0"/>
              </a:spcAft>
              <a:defRPr/>
            </a:pPr>
            <a:r>
              <a:rPr lang="en-US" altLang="en-US" sz="2400" dirty="0">
                <a:solidFill>
                  <a:prstClr val="black"/>
                </a:solidFill>
                <a:latin typeface="Times New Roman" panose="02020603050405020304" pitchFamily="18" charset="0"/>
                <a:cs typeface="Times New Roman" panose="02020603050405020304" pitchFamily="18" charset="0"/>
              </a:rPr>
              <a:t> </a:t>
            </a:r>
            <a:r>
              <a:rPr lang="en-US" altLang="en-US" sz="2000" dirty="0">
                <a:solidFill>
                  <a:prstClr val="black"/>
                </a:solidFill>
                <a:latin typeface="Times New Roman" panose="02020603050405020304" pitchFamily="18" charset="0"/>
                <a:cs typeface="Times New Roman" panose="02020603050405020304" pitchFamily="18" charset="0"/>
                <a:hlinkClick r:id="rId4"/>
              </a:rPr>
              <a:t>https://www.youtube.com/playlist?list=PLEq2lkfJdUybp8rxTH-UscWmSv7tSAaNZ</a:t>
            </a:r>
            <a:r>
              <a:rPr lang="en-US" altLang="en-US" sz="2000" dirty="0">
                <a:solidFill>
                  <a:prstClr val="black"/>
                </a:solidFill>
                <a:latin typeface="Times New Roman" panose="02020603050405020304" pitchFamily="18" charset="0"/>
                <a:cs typeface="Times New Roman" panose="02020603050405020304" pitchFamily="18" charset="0"/>
              </a:rPr>
              <a:t> </a:t>
            </a: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xmlns="" id="{0BAD668A-5D8F-4B86-B48B-C5A1358909A5}"/>
              </a:ext>
            </a:extLst>
          </p:cNvPr>
          <p:cNvSpPr>
            <a:spLocks noGrp="1"/>
          </p:cNvSpPr>
          <p:nvPr>
            <p:ph type="ftr" sz="quarter" idx="11"/>
          </p:nvPr>
        </p:nvSpPr>
        <p:spPr>
          <a:xfrm>
            <a:off x="1828800" y="6311106"/>
            <a:ext cx="6172200" cy="455612"/>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1993" name="Slide Number Placeholder 3">
            <a:extLst>
              <a:ext uri="{FF2B5EF4-FFF2-40B4-BE49-F238E27FC236}">
                <a16:creationId xmlns:a16="http://schemas.microsoft.com/office/drawing/2014/main" xmlns="" id="{A326C058-4944-45CB-B261-2FA2F3BAC4DB}"/>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28BEB2-4E08-43E2-92EE-57D20BD6839A}"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90A2030F-2367-48B0-AEC1-F6DACA262A3A}"/>
              </a:ext>
            </a:extLst>
          </p:cNvPr>
          <p:cNvSpPr>
            <a:spLocks noGrp="1"/>
          </p:cNvSpPr>
          <p:nvPr>
            <p:ph type="dt" sz="quarter" idx="10"/>
          </p:nvPr>
        </p:nvSpPr>
        <p:spPr>
          <a:xfrm>
            <a:off x="457200" y="6356351"/>
            <a:ext cx="16764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1AD8A53-97D1-4116-AB1D-243D9C11C86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608BBE-86B7-4C3B-BB7D-AE31969DB666}"/>
              </a:ext>
            </a:extLst>
          </p:cNvPr>
          <p:cNvSpPr>
            <a:spLocks noGrp="1"/>
          </p:cNvSpPr>
          <p:nvPr>
            <p:ph type="ftr" sz="quarter" idx="11"/>
          </p:nvPr>
        </p:nvSpPr>
        <p:spPr>
          <a:xfrm>
            <a:off x="1767840" y="6356350"/>
            <a:ext cx="64008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0243" name="Slide Number Placeholder 4">
            <a:extLst>
              <a:ext uri="{FF2B5EF4-FFF2-40B4-BE49-F238E27FC236}">
                <a16:creationId xmlns="" xmlns:a16="http://schemas.microsoft.com/office/drawing/2014/main" id="{FB373204-3280-4B05-9C61-84065483F7CB}"/>
              </a:ext>
            </a:extLst>
          </p:cNvPr>
          <p:cNvSpPr>
            <a:spLocks noGrp="1" noChangeArrowheads="1"/>
          </p:cNvSpPr>
          <p:nvPr>
            <p:ph type="sldNum" sz="quarter" idx="12"/>
          </p:nvPr>
        </p:nvSpPr>
        <p:spPr bwMode="auto">
          <a:xfrm>
            <a:off x="8153400" y="6356350"/>
            <a:ext cx="5334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6D0124-D5D6-4AC5-898D-E6A2C2EB413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 xmlns:a16="http://schemas.microsoft.com/office/drawing/2014/main" id="{71AFDFC3-B4B3-4DF8-817D-CE4888F3195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C324F2-0572-439F-86A6-6B3D774A014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0" name="Title 1">
            <a:extLst>
              <a:ext uri="{FF2B5EF4-FFF2-40B4-BE49-F238E27FC236}">
                <a16:creationId xmlns="" xmlns:a16="http://schemas.microsoft.com/office/drawing/2014/main" id="{94581FAA-E80D-43CB-ABBF-B1E4AEA4F19D}"/>
              </a:ext>
            </a:extLst>
          </p:cNvPr>
          <p:cNvSpPr>
            <a:spLocks noGrp="1"/>
          </p:cNvSpPr>
          <p:nvPr>
            <p:ph type="ctrTitle"/>
          </p:nvPr>
        </p:nvSpPr>
        <p:spPr>
          <a:xfrm>
            <a:off x="1358900" y="-11113"/>
            <a:ext cx="7772400" cy="690563"/>
          </a:xfrm>
        </p:spPr>
        <p:style>
          <a:lnRef idx="1">
            <a:schemeClr val="accent5"/>
          </a:lnRef>
          <a:fillRef idx="2">
            <a:schemeClr val="accent5"/>
          </a:fillRef>
          <a:effectRef idx="1">
            <a:schemeClr val="accent5"/>
          </a:effectRef>
          <a:fontRef idx="minor">
            <a:schemeClr val="dk1"/>
          </a:fontRef>
        </p:style>
        <p:txBody>
          <a:bodyPr>
            <a:noAutofit/>
          </a:bodyPr>
          <a:lstStyle/>
          <a:p>
            <a:pPr>
              <a:defRPr/>
            </a:pPr>
            <a:r>
              <a:rPr lang="en-US" sz="2400" dirty="0"/>
              <a:t>Noida Institute of Engineering and Technology, Greater Noida</a:t>
            </a:r>
          </a:p>
        </p:txBody>
      </p:sp>
      <p:pic>
        <p:nvPicPr>
          <p:cNvPr id="10246" name="Picture 10">
            <a:extLst>
              <a:ext uri="{FF2B5EF4-FFF2-40B4-BE49-F238E27FC236}">
                <a16:creationId xmlns="" xmlns:a16="http://schemas.microsoft.com/office/drawing/2014/main" id="{B29E2633-F09C-4337-947A-24DDF774DD9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30163"/>
            <a:ext cx="1358900" cy="696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7" name="Content Placeholder 2">
            <a:extLst>
              <a:ext uri="{FF2B5EF4-FFF2-40B4-BE49-F238E27FC236}">
                <a16:creationId xmlns="" xmlns:a16="http://schemas.microsoft.com/office/drawing/2014/main" id="{E4FD4D7C-BD3E-408A-A540-465C0DB6F66C}"/>
              </a:ext>
            </a:extLst>
          </p:cNvPr>
          <p:cNvSpPr txBox="1">
            <a:spLocks noChangeArrowheads="1"/>
          </p:cNvSpPr>
          <p:nvPr/>
        </p:nvSpPr>
        <p:spPr bwMode="auto">
          <a:xfrm>
            <a:off x="449263" y="3232150"/>
            <a:ext cx="8229600" cy="233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Mr. </a:t>
            </a:r>
            <a:r>
              <a:rPr kumimoji="0" lang="en-US" alt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Arun</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Bhati</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altLang="en-US" sz="2000" dirty="0" smtClean="0">
                <a:solidFill>
                  <a:prstClr val="black"/>
                </a:solidFill>
                <a:latin typeface="Times New Roman" panose="02020603050405020304" pitchFamily="18" charset="0"/>
                <a:cs typeface="Times New Roman" panose="02020603050405020304" pitchFamily="18" charset="0"/>
              </a:rPr>
              <a:t>completed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Post Graduation</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(PGDM) with International Business specialization</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(AICTE)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2011. He also completed M Com in International Business Specialization. Along with this</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he has presented various papers in national and international conferences / Seminars. He also has applied for Patent on a Management Process.</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present he is working as an Assistant Professor 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MBA,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NIET Greater Noida.</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 has around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11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years of experience, 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Industry as well as in academic Area whereas he had taught various Graduate</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and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under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graduate students. His field of research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is International Business.</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9" name="Picture 2" descr="PHOTO (1)"/>
          <p:cNvPicPr>
            <a:picLocks noChangeAspect="1" noChangeArrowheads="1"/>
          </p:cNvPicPr>
          <p:nvPr/>
        </p:nvPicPr>
        <p:blipFill>
          <a:blip r:embed="rId4"/>
          <a:srcRect/>
          <a:stretch>
            <a:fillRect/>
          </a:stretch>
        </p:blipFill>
        <p:spPr bwMode="auto">
          <a:xfrm>
            <a:off x="685800" y="910724"/>
            <a:ext cx="1981200" cy="2028992"/>
          </a:xfrm>
          <a:prstGeom prst="rect">
            <a:avLst/>
          </a:prstGeom>
          <a:noFill/>
          <a:ln w="6350">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3"/>
            <a:ext cx="8458200" cy="5355037"/>
          </a:xfrm>
        </p:spPr>
        <p:txBody>
          <a:bodyPr>
            <a:normAutofit fontScale="92500" lnSpcReduction="10000"/>
          </a:bodyPr>
          <a:lstStyle/>
          <a:p>
            <a:pPr algn="just">
              <a:lnSpc>
                <a:spcPct val="160000"/>
              </a:lnSpc>
            </a:pPr>
            <a:r>
              <a:rPr lang="en-US" sz="2200" dirty="0">
                <a:latin typeface="Times New Roman" panose="02020603050405020304" pitchFamily="18" charset="0"/>
                <a:cs typeface="Times New Roman" panose="02020603050405020304" pitchFamily="18" charset="0"/>
              </a:rPr>
              <a:t>Astronomy in India,</a:t>
            </a:r>
          </a:p>
          <a:p>
            <a:pPr algn="just">
              <a:lnSpc>
                <a:spcPct val="160000"/>
              </a:lnSpc>
            </a:pPr>
            <a:r>
              <a:rPr lang="en-US" sz="2200" dirty="0">
                <a:latin typeface="Times New Roman" panose="02020603050405020304" pitchFamily="18" charset="0"/>
                <a:cs typeface="Times New Roman" panose="02020603050405020304" pitchFamily="18" charset="0"/>
              </a:rPr>
              <a:t>Chemistry in India &amp; Mathematics in India,</a:t>
            </a:r>
          </a:p>
          <a:p>
            <a:pPr algn="just">
              <a:lnSpc>
                <a:spcPct val="160000"/>
              </a:lnSpc>
            </a:pPr>
            <a:r>
              <a:rPr lang="en-US" sz="2200" dirty="0">
                <a:latin typeface="Times New Roman" panose="02020603050405020304" pitchFamily="18" charset="0"/>
                <a:cs typeface="Times New Roman" panose="02020603050405020304" pitchFamily="18" charset="0"/>
              </a:rPr>
              <a:t>Physics in India, Agriculture in India,</a:t>
            </a:r>
          </a:p>
          <a:p>
            <a:pPr algn="just">
              <a:lnSpc>
                <a:spcPct val="160000"/>
              </a:lnSpc>
            </a:pPr>
            <a:r>
              <a:rPr lang="en-US" sz="2200" dirty="0">
                <a:latin typeface="Times New Roman" panose="02020603050405020304" pitchFamily="18" charset="0"/>
                <a:cs typeface="Times New Roman" panose="02020603050405020304" pitchFamily="18" charset="0"/>
              </a:rPr>
              <a:t>Medicine in India,</a:t>
            </a:r>
          </a:p>
          <a:p>
            <a:pPr algn="just">
              <a:lnSpc>
                <a:spcPct val="160000"/>
              </a:lnSpc>
            </a:pPr>
            <a:r>
              <a:rPr lang="en-US" sz="2200" dirty="0">
                <a:latin typeface="Times New Roman" panose="02020603050405020304" pitchFamily="18" charset="0"/>
                <a:cs typeface="Times New Roman" panose="02020603050405020304" pitchFamily="18" charset="0"/>
              </a:rPr>
              <a:t>Metallurgy in India, </a:t>
            </a:r>
          </a:p>
          <a:p>
            <a:pPr algn="just">
              <a:lnSpc>
                <a:spcPct val="150000"/>
              </a:lnSpc>
            </a:pPr>
            <a:r>
              <a:rPr lang="en-US" sz="2200" dirty="0">
                <a:latin typeface="Times New Roman" panose="02020603050405020304" pitchFamily="18" charset="0"/>
                <a:cs typeface="Times New Roman" panose="02020603050405020304" pitchFamily="18" charset="0"/>
              </a:rPr>
              <a:t>Geography, Biology, </a:t>
            </a:r>
          </a:p>
          <a:p>
            <a:pPr algn="just">
              <a:lnSpc>
                <a:spcPct val="150000"/>
              </a:lnSpc>
            </a:pPr>
            <a:r>
              <a:rPr lang="en-US" sz="2200" dirty="0">
                <a:latin typeface="Times New Roman" panose="02020603050405020304" pitchFamily="18" charset="0"/>
                <a:cs typeface="Times New Roman" panose="02020603050405020304" pitchFamily="18" charset="0"/>
              </a:rPr>
              <a:t>Harappan Technologies &amp; Water Management in India,</a:t>
            </a:r>
          </a:p>
          <a:p>
            <a:pPr algn="just">
              <a:lnSpc>
                <a:spcPct val="150000"/>
              </a:lnSpc>
            </a:pPr>
            <a:r>
              <a:rPr lang="en-US" sz="2200" dirty="0">
                <a:latin typeface="Times New Roman" panose="02020603050405020304" pitchFamily="18" charset="0"/>
                <a:cs typeface="Times New Roman" panose="02020603050405020304" pitchFamily="18" charset="0"/>
              </a:rPr>
              <a:t>Textile Technology in India &amp; Writing Technology in India</a:t>
            </a:r>
          </a:p>
          <a:p>
            <a:pPr algn="just">
              <a:lnSpc>
                <a:spcPct val="150000"/>
              </a:lnSpc>
            </a:pPr>
            <a:r>
              <a:rPr lang="en-US" sz="2200" dirty="0">
                <a:latin typeface="Times New Roman" panose="02020603050405020304" pitchFamily="18" charset="0"/>
                <a:cs typeface="Times New Roman" panose="02020603050405020304" pitchFamily="18" charset="0"/>
              </a:rPr>
              <a:t>Pyrotechnics &amp; India Trade in Ancient India,</a:t>
            </a:r>
          </a:p>
          <a:p>
            <a:pPr algn="just">
              <a:lnSpc>
                <a:spcPct val="150000"/>
              </a:lnSpc>
            </a:pPr>
            <a:r>
              <a:rPr lang="en-US" sz="2200" dirty="0">
                <a:latin typeface="Times New Roman" panose="02020603050405020304" pitchFamily="18" charset="0"/>
                <a:cs typeface="Times New Roman" panose="02020603050405020304" pitchFamily="18" charset="0"/>
              </a:rPr>
              <a:t>India’s Dominance up to Pre-colonial Times </a:t>
            </a:r>
          </a:p>
          <a:p>
            <a:pPr algn="just">
              <a:lnSpc>
                <a:spcPct val="160000"/>
              </a:lnSpc>
            </a:pPr>
            <a:endParaRPr lang="en-US"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DF796DA-CAC8-4905-A225-86DEBBBD4513}" type="datetime1">
              <a:rPr lang="en-US" smtClean="0"/>
              <a:t>4/24/2023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Content</a:t>
            </a:r>
          </a:p>
        </p:txBody>
      </p:sp>
      <p:sp>
        <p:nvSpPr>
          <p:cNvPr id="10" name="Footer Placeholder 9"/>
          <p:cNvSpPr>
            <a:spLocks noGrp="1"/>
          </p:cNvSpPr>
          <p:nvPr>
            <p:ph type="ftr" sz="quarter" idx="11"/>
          </p:nvPr>
        </p:nvSpPr>
        <p:spPr>
          <a:xfrm>
            <a:off x="1676400" y="6248400"/>
            <a:ext cx="6400800" cy="473075"/>
          </a:xfrm>
        </p:spPr>
        <p:txBody>
          <a:bodyPr/>
          <a:lstStyle/>
          <a:p>
            <a:pPr lvl="0">
              <a:spcBef>
                <a:spcPct val="20000"/>
              </a:spcBef>
              <a:defRPr/>
            </a:pPr>
            <a:r>
              <a:rPr lang="en-US" smtClean="0"/>
              <a:t>Mr. Arun Bhati            ESSENCE OF INDIAN TRADITIONAL  (ANC-602)              Module IV</a:t>
            </a:r>
            <a:endParaRPr lang="en-US" dirty="0"/>
          </a:p>
        </p:txBody>
      </p:sp>
      <p:pic>
        <p:nvPicPr>
          <p:cNvPr id="4" name="Picture 3">
            <a:extLst>
              <a:ext uri="{FF2B5EF4-FFF2-40B4-BE49-F238E27FC236}">
                <a16:creationId xmlns:a16="http://schemas.microsoft.com/office/drawing/2014/main" xmlns="" id="{EF0A206F-4FAA-49BB-ACD7-B697CFB8482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0" y="0"/>
            <a:ext cx="1306380" cy="740963"/>
          </a:xfrm>
          <a:prstGeom prst="rect">
            <a:avLst/>
          </a:prstGeom>
        </p:spPr>
      </p:pic>
    </p:spTree>
    <p:extLst>
      <p:ext uri="{BB962C8B-B14F-4D97-AF65-F5344CB8AC3E}">
        <p14:creationId xmlns:p14="http://schemas.microsoft.com/office/powerpoint/2010/main" xmlns="" val="2717118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93751"/>
            <a:ext cx="8458200" cy="5378450"/>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To make students aware of holistic life styles of Yogic-science and wisdom capsules in Sanskrit literature that are important in modern society with rapid technological advancements and societal disruptions.</a:t>
            </a:r>
          </a:p>
          <a:p>
            <a:pPr marL="0" indent="0" algn="just">
              <a:lnSpc>
                <a:spcPct val="160000"/>
              </a:lnSpc>
              <a:buNone/>
            </a:pP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95450F-6163-484D-8B84-3C88EA03A48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1295400" y="1"/>
            <a:ext cx="7848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Module </a:t>
            </a:r>
            <a:r>
              <a:rPr lang="en-US" sz="3200" dirty="0">
                <a:solidFill>
                  <a:prstClr val="black"/>
                </a:solidFill>
                <a:latin typeface="Times New Roman" panose="02020603050405020304" pitchFamily="18" charset="0"/>
                <a:cs typeface="Times New Roman" panose="02020603050405020304" pitchFamily="18" charset="0"/>
              </a:rPr>
              <a:t>5</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Objective</a:t>
            </a:r>
          </a:p>
        </p:txBody>
      </p:sp>
      <p:sp>
        <p:nvSpPr>
          <p:cNvPr id="10" name="Footer Placeholder 9"/>
          <p:cNvSpPr>
            <a:spLocks noGrp="1"/>
          </p:cNvSpPr>
          <p:nvPr>
            <p:ph type="ftr" sz="quarter" idx="11"/>
          </p:nvPr>
        </p:nvSpPr>
        <p:spPr>
          <a:xfrm>
            <a:off x="1676400" y="6248400"/>
            <a:ext cx="6400800" cy="47307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4" name="Picture 3">
            <a:extLst>
              <a:ext uri="{FF2B5EF4-FFF2-40B4-BE49-F238E27FC236}">
                <a16:creationId xmlns:a16="http://schemas.microsoft.com/office/drawing/2014/main" xmlns="" id="{EF0A206F-4FAA-49BB-ACD7-B697CFB8482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0" y="0"/>
            <a:ext cx="1306380" cy="740963"/>
          </a:xfrm>
          <a:prstGeom prst="rect">
            <a:avLst/>
          </a:prstGeom>
        </p:spPr>
      </p:pic>
    </p:spTree>
    <p:extLst>
      <p:ext uri="{BB962C8B-B14F-4D97-AF65-F5344CB8AC3E}">
        <p14:creationId xmlns:p14="http://schemas.microsoft.com/office/powerpoint/2010/main" xmlns="" val="2654089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DFD233B-D297-4AC2-8333-C5DCCE41378F}"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8" name="Table 7">
            <a:extLst>
              <a:ext uri="{FF2B5EF4-FFF2-40B4-BE49-F238E27FC236}">
                <a16:creationId xmlns:a16="http://schemas.microsoft.com/office/drawing/2014/main" xmlns="" id="{A8F793D6-4DD4-4723-855B-4536E81AEEC0}"/>
              </a:ext>
            </a:extLst>
          </p:cNvPr>
          <p:cNvGraphicFramePr>
            <a:graphicFrameLocks noGrp="1"/>
          </p:cNvGraphicFramePr>
          <p:nvPr>
            <p:extLst>
              <p:ext uri="{D42A27DB-BD31-4B8C-83A1-F6EECF244321}">
                <p14:modId xmlns:p14="http://schemas.microsoft.com/office/powerpoint/2010/main" xmlns="" val="138478100"/>
              </p:ext>
            </p:extLst>
          </p:nvPr>
        </p:nvGraphicFramePr>
        <p:xfrm>
          <a:off x="304800" y="838199"/>
          <a:ext cx="8458200" cy="2096420"/>
        </p:xfrm>
        <a:graphic>
          <a:graphicData uri="http://schemas.openxmlformats.org/drawingml/2006/table">
            <a:tbl>
              <a:tblPr firstRow="1" bandRow="1">
                <a:tableStyleId>{5C22544A-7EE6-4342-B048-85BDC9FD1C3A}</a:tableStyleId>
              </a:tblPr>
              <a:tblGrid>
                <a:gridCol w="1018117">
                  <a:extLst>
                    <a:ext uri="{9D8B030D-6E8A-4147-A177-3AD203B41FA5}">
                      <a16:colId xmlns:a16="http://schemas.microsoft.com/office/drawing/2014/main" xmlns="" val="3875486724"/>
                    </a:ext>
                  </a:extLst>
                </a:gridCol>
                <a:gridCol w="7440083">
                  <a:extLst>
                    <a:ext uri="{9D8B030D-6E8A-4147-A177-3AD203B41FA5}">
                      <a16:colId xmlns:a16="http://schemas.microsoft.com/office/drawing/2014/main" xmlns=""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xmlns=""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To study the Astronomy in India and Chemistry in India</a:t>
                      </a:r>
                    </a:p>
                  </a:txBody>
                  <a:tcPr/>
                </a:tc>
                <a:extLst>
                  <a:ext uri="{0D108BD9-81ED-4DB2-BD59-A6C34878D82A}">
                    <a16:rowId xmlns:a16="http://schemas.microsoft.com/office/drawing/2014/main" xmlns=""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Mathematics, Physics and Agriculture in India</a:t>
                      </a:r>
                    </a:p>
                  </a:txBody>
                  <a:tcPr/>
                </a:tc>
                <a:extLst>
                  <a:ext uri="{0D108BD9-81ED-4DB2-BD59-A6C34878D82A}">
                    <a16:rowId xmlns:a16="http://schemas.microsoft.com/office/drawing/2014/main" xmlns="" val="1371312867"/>
                  </a:ext>
                </a:extLst>
              </a:tr>
            </a:tbl>
          </a:graphicData>
        </a:graphic>
      </p:graphicFrame>
    </p:spTree>
    <p:extLst>
      <p:ext uri="{BB962C8B-B14F-4D97-AF65-F5344CB8AC3E}">
        <p14:creationId xmlns:p14="http://schemas.microsoft.com/office/powerpoint/2010/main" xmlns="" val="1104288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5E80F35-48C0-4E5B-A193-ECF69A115DB3}"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9" name="Table 7">
            <a:extLst>
              <a:ext uri="{FF2B5EF4-FFF2-40B4-BE49-F238E27FC236}">
                <a16:creationId xmlns:a16="http://schemas.microsoft.com/office/drawing/2014/main" xmlns="" id="{EE40F928-1041-444C-8529-B265838A6723}"/>
              </a:ext>
            </a:extLst>
          </p:cNvPr>
          <p:cNvGraphicFramePr>
            <a:graphicFrameLocks noGrp="1"/>
          </p:cNvGraphicFramePr>
          <p:nvPr>
            <p:extLst>
              <p:ext uri="{D42A27DB-BD31-4B8C-83A1-F6EECF244321}">
                <p14:modId xmlns:p14="http://schemas.microsoft.com/office/powerpoint/2010/main" xmlns="" val="2323555683"/>
              </p:ext>
            </p:extLst>
          </p:nvPr>
        </p:nvGraphicFramePr>
        <p:xfrm>
          <a:off x="111760" y="937415"/>
          <a:ext cx="8879840" cy="2029246"/>
        </p:xfrm>
        <a:graphic>
          <a:graphicData uri="http://schemas.openxmlformats.org/drawingml/2006/table">
            <a:tbl>
              <a:tblPr firstRow="1" bandRow="1">
                <a:tableStyleId>{5C22544A-7EE6-4342-B048-85BDC9FD1C3A}</a:tableStyleId>
              </a:tblPr>
              <a:tblGrid>
                <a:gridCol w="934720">
                  <a:extLst>
                    <a:ext uri="{9D8B030D-6E8A-4147-A177-3AD203B41FA5}">
                      <a16:colId xmlns:a16="http://schemas.microsoft.com/office/drawing/2014/main" xmlns="" val="1525107829"/>
                    </a:ext>
                  </a:extLst>
                </a:gridCol>
                <a:gridCol w="6192520">
                  <a:extLst>
                    <a:ext uri="{9D8B030D-6E8A-4147-A177-3AD203B41FA5}">
                      <a16:colId xmlns:a16="http://schemas.microsoft.com/office/drawing/2014/main" xmlns="" val="108046506"/>
                    </a:ext>
                  </a:extLst>
                </a:gridCol>
                <a:gridCol w="1752600">
                  <a:extLst>
                    <a:ext uri="{9D8B030D-6E8A-4147-A177-3AD203B41FA5}">
                      <a16:colId xmlns:a16="http://schemas.microsoft.com/office/drawing/2014/main" xmlns=""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xmlns=""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IN" sz="2200" dirty="0">
                          <a:latin typeface="Times New Roman" panose="02020603050405020304" pitchFamily="18" charset="0"/>
                          <a:cs typeface="Times New Roman" panose="02020603050405020304" pitchFamily="18" charset="0"/>
                        </a:rPr>
                        <a:t>Astronomy in India, Chemistry in India</a:t>
                      </a:r>
                    </a:p>
                  </a:txBody>
                  <a:tcPr/>
                </a:tc>
                <a:tc>
                  <a:txBody>
                    <a:bodyPr/>
                    <a:lstStyle/>
                    <a:p>
                      <a:pPr algn="ctr"/>
                      <a:r>
                        <a:rPr lang="en-IN" sz="2200" dirty="0">
                          <a:latin typeface="Times New Roman" panose="02020603050405020304" pitchFamily="18" charset="0"/>
                          <a:cs typeface="Times New Roman" panose="02020603050405020304" pitchFamily="18" charset="0"/>
                        </a:rPr>
                        <a:t>CO4</a:t>
                      </a:r>
                    </a:p>
                  </a:txBody>
                  <a:tcPr/>
                </a:tc>
                <a:extLst>
                  <a:ext uri="{0D108BD9-81ED-4DB2-BD59-A6C34878D82A}">
                    <a16:rowId xmlns:a16="http://schemas.microsoft.com/office/drawing/2014/main" xmlns="" val="2050221934"/>
                  </a:ext>
                </a:extLst>
              </a:tr>
              <a:tr h="63362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Mathematics, Physics , Agriculture in India</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CO4</a:t>
                      </a:r>
                    </a:p>
                  </a:txBody>
                  <a:tcPr/>
                </a:tc>
                <a:extLst>
                  <a:ext uri="{0D108BD9-81ED-4DB2-BD59-A6C34878D82A}">
                    <a16:rowId xmlns:a16="http://schemas.microsoft.com/office/drawing/2014/main" xmlns="" val="251658213"/>
                  </a:ext>
                </a:extLst>
              </a:tr>
            </a:tbl>
          </a:graphicData>
        </a:graphic>
      </p:graphicFrame>
    </p:spTree>
    <p:extLst>
      <p:ext uri="{BB962C8B-B14F-4D97-AF65-F5344CB8AC3E}">
        <p14:creationId xmlns:p14="http://schemas.microsoft.com/office/powerpoint/2010/main" xmlns="" val="1422410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5344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earliest reference of Indian interest in the field of astronomy has been found in </a:t>
            </a:r>
            <a:r>
              <a:rPr lang="en-US" sz="2200" b="1" i="1" dirty="0">
                <a:latin typeface="Times New Roman" panose="02020603050405020304" pitchFamily="18" charset="0"/>
                <a:cs typeface="Times New Roman" panose="02020603050405020304" pitchFamily="18" charset="0"/>
              </a:rPr>
              <a:t>Taittiriya Brahmana</a:t>
            </a:r>
            <a:r>
              <a:rPr lang="en-US" sz="2200" dirty="0">
                <a:latin typeface="Times New Roman" panose="02020603050405020304" pitchFamily="18" charset="0"/>
                <a:cs typeface="Times New Roman" panose="02020603050405020304" pitchFamily="18" charset="0"/>
              </a:rPr>
              <a:t>. It makes a mention of Sun, Moon, Nakshatras and seasons. There is a reference of rules of making a panchanga in vedanga jyotisha.</a:t>
            </a:r>
          </a:p>
          <a:p>
            <a:pPr algn="just">
              <a:lnSpc>
                <a:spcPct val="150000"/>
              </a:lnSpc>
            </a:pPr>
            <a:r>
              <a:rPr lang="en-US" sz="2200" dirty="0">
                <a:latin typeface="Times New Roman" panose="02020603050405020304" pitchFamily="18" charset="0"/>
                <a:cs typeface="Times New Roman" panose="02020603050405020304" pitchFamily="18" charset="0"/>
              </a:rPr>
              <a:t>Vedic people knew Jupiter and Venus. In Mahabharata Mercury, Mars and Saturn are mentioned.</a:t>
            </a:r>
          </a:p>
          <a:p>
            <a:pPr algn="just">
              <a:lnSpc>
                <a:spcPct val="150000"/>
              </a:lnSpc>
            </a:pPr>
            <a:r>
              <a:rPr lang="en-US" sz="2200" dirty="0">
                <a:latin typeface="Times New Roman" panose="02020603050405020304" pitchFamily="18" charset="0"/>
                <a:cs typeface="Times New Roman" panose="02020603050405020304" pitchFamily="18" charset="0"/>
              </a:rPr>
              <a:t>Real development in the field of astronomy began in around 500 AD. </a:t>
            </a:r>
          </a:p>
          <a:p>
            <a:pPr algn="just">
              <a:lnSpc>
                <a:spcPct val="150000"/>
              </a:lnSpc>
            </a:pPr>
            <a:r>
              <a:rPr lang="en-US" sz="2200" dirty="0">
                <a:latin typeface="Times New Roman" panose="02020603050405020304" pitchFamily="18" charset="0"/>
                <a:cs typeface="Times New Roman" panose="02020603050405020304" pitchFamily="18" charset="0"/>
              </a:rPr>
              <a:t>The first person to make significant contribution to it was Aryabhata (476 AD-550 AD) who wrote a book titled </a:t>
            </a:r>
            <a:r>
              <a:rPr lang="en-US" sz="2200" b="1" i="1" dirty="0">
                <a:latin typeface="Times New Roman" panose="02020603050405020304" pitchFamily="18" charset="0"/>
                <a:cs typeface="Times New Roman" panose="02020603050405020304" pitchFamily="18" charset="0"/>
              </a:rPr>
              <a:t>Aryabhatiyam</a:t>
            </a:r>
            <a:r>
              <a:rPr lang="en-US" sz="2200" dirty="0">
                <a:latin typeface="Times New Roman" panose="02020603050405020304" pitchFamily="18" charset="0"/>
                <a:cs typeface="Times New Roman" panose="02020603050405020304" pitchFamily="18" charset="0"/>
              </a:rPr>
              <a:t>.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C5314F0-0E0F-4C4A-A79D-76468717352D}"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Astronomy in India (CO4)</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47303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5"/>
            <a:ext cx="8534400" cy="5357613"/>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Aryabhata </a:t>
            </a:r>
            <a:r>
              <a:rPr lang="en-US" sz="2200" b="1" i="1" dirty="0">
                <a:latin typeface="Times New Roman" panose="02020603050405020304" pitchFamily="18" charset="0"/>
                <a:cs typeface="Times New Roman" panose="02020603050405020304" pitchFamily="18" charset="0"/>
              </a:rPr>
              <a:t>estimated the circumference of earth </a:t>
            </a:r>
            <a:r>
              <a:rPr lang="en-US" sz="2200" dirty="0">
                <a:latin typeface="Times New Roman" panose="02020603050405020304" pitchFamily="18" charset="0"/>
                <a:cs typeface="Times New Roman" panose="02020603050405020304" pitchFamily="18" charset="0"/>
              </a:rPr>
              <a:t>and his estimation was very close to modern calculations. He postulated a </a:t>
            </a:r>
            <a:r>
              <a:rPr lang="en-US" sz="2200" b="1" i="1" dirty="0">
                <a:latin typeface="Times New Roman" panose="02020603050405020304" pitchFamily="18" charset="0"/>
                <a:cs typeface="Times New Roman" panose="02020603050405020304" pitchFamily="18" charset="0"/>
              </a:rPr>
              <a:t>new theory that the earth was round</a:t>
            </a:r>
            <a:r>
              <a:rPr lang="en-US" sz="2200" dirty="0">
                <a:latin typeface="Times New Roman" panose="02020603050405020304" pitchFamily="18" charset="0"/>
                <a:cs typeface="Times New Roman" panose="02020603050405020304" pitchFamily="18" charset="0"/>
              </a:rPr>
              <a:t> and that it was rotating on its own axis.</a:t>
            </a:r>
          </a:p>
          <a:p>
            <a:pPr algn="just">
              <a:lnSpc>
                <a:spcPct val="150000"/>
              </a:lnSpc>
            </a:pPr>
            <a:r>
              <a:rPr lang="en-US" sz="2200" dirty="0">
                <a:latin typeface="Times New Roman" panose="02020603050405020304" pitchFamily="18" charset="0"/>
                <a:cs typeface="Times New Roman" panose="02020603050405020304" pitchFamily="18" charset="0"/>
              </a:rPr>
              <a:t>Aryabhata was also the first to explain the true causes of solar and lunar eclipses. He also put </a:t>
            </a:r>
            <a:r>
              <a:rPr lang="en-US" sz="2200" b="1" i="1" dirty="0">
                <a:latin typeface="Times New Roman" panose="02020603050405020304" pitchFamily="18" charset="0"/>
                <a:cs typeface="Times New Roman" panose="02020603050405020304" pitchFamily="18" charset="0"/>
              </a:rPr>
              <a:t>rules of planetary movement</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b="1" i="1" dirty="0">
                <a:latin typeface="Times New Roman" panose="02020603050405020304" pitchFamily="18" charset="0"/>
                <a:cs typeface="Times New Roman" panose="02020603050405020304" pitchFamily="18" charset="0"/>
              </a:rPr>
              <a:t>Varahamihira</a:t>
            </a:r>
            <a:r>
              <a:rPr lang="en-US" sz="2200" dirty="0">
                <a:latin typeface="Times New Roman" panose="02020603050405020304" pitchFamily="18" charset="0"/>
                <a:cs typeface="Times New Roman" panose="02020603050405020304" pitchFamily="18" charset="0"/>
              </a:rPr>
              <a:t> (505 AD- 587 AD) was also a great astronomer in India. He wrote Brihat samahita, yogamaya etc.</a:t>
            </a:r>
          </a:p>
          <a:p>
            <a:pPr algn="just">
              <a:lnSpc>
                <a:spcPct val="150000"/>
              </a:lnSpc>
            </a:pPr>
            <a:r>
              <a:rPr lang="en-US" sz="2200" dirty="0">
                <a:latin typeface="Times New Roman" panose="02020603050405020304" pitchFamily="18" charset="0"/>
                <a:cs typeface="Times New Roman" panose="02020603050405020304" pitchFamily="18" charset="0"/>
              </a:rPr>
              <a:t>Brahmagupta (598 AD-668 AD) wrote </a:t>
            </a:r>
            <a:r>
              <a:rPr lang="en-US" sz="2200" b="1" i="1" dirty="0">
                <a:latin typeface="Times New Roman" panose="02020603050405020304" pitchFamily="18" charset="0"/>
                <a:cs typeface="Times New Roman" panose="02020603050405020304" pitchFamily="18" charset="0"/>
              </a:rPr>
              <a:t>Brahmasphutasiddhanta </a:t>
            </a:r>
            <a:r>
              <a:rPr lang="en-US" sz="2200" dirty="0">
                <a:latin typeface="Times New Roman" panose="02020603050405020304" pitchFamily="18" charset="0"/>
                <a:cs typeface="Times New Roman" panose="02020603050405020304" pitchFamily="18" charset="0"/>
              </a:rPr>
              <a:t>and </a:t>
            </a:r>
          </a:p>
          <a:p>
            <a:pPr marL="0" indent="0" algn="just">
              <a:lnSpc>
                <a:spcPct val="150000"/>
              </a:lnSpc>
              <a:buNone/>
            </a:pPr>
            <a:r>
              <a:rPr lang="en-US" sz="2200" b="1" i="1" dirty="0">
                <a:latin typeface="Times New Roman" panose="02020603050405020304" pitchFamily="18" charset="0"/>
                <a:cs typeface="Times New Roman" panose="02020603050405020304" pitchFamily="18" charset="0"/>
              </a:rPr>
              <a:t>     Khandakhadyaka. </a:t>
            </a:r>
            <a:r>
              <a:rPr lang="en-US" sz="2200" dirty="0">
                <a:latin typeface="Times New Roman" panose="02020603050405020304" pitchFamily="18" charset="0"/>
                <a:cs typeface="Times New Roman" panose="02020603050405020304" pitchFamily="18" charset="0"/>
              </a:rPr>
              <a:t>He proclaiming that all things fall to earth</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automatically. He said that it was a law of nature.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637DD69-F41A-4D17-89BB-3618E861D6F1}"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Astronomy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7366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5"/>
            <a:ext cx="8534400" cy="5357613"/>
          </a:xfrm>
        </p:spPr>
        <p:txBody>
          <a:bodyPr>
            <a:noAutofit/>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development of Chemistry in India was in phases through experimentation. The areas of application of chemistry were:</a:t>
            </a:r>
          </a:p>
          <a:p>
            <a:pPr algn="just">
              <a:lnSpc>
                <a:spcPct val="150000"/>
              </a:lnSpc>
            </a:pPr>
            <a:r>
              <a:rPr lang="en-US" sz="2200" dirty="0">
                <a:latin typeface="Times New Roman" panose="02020603050405020304" pitchFamily="18" charset="0"/>
                <a:cs typeface="Times New Roman" panose="02020603050405020304" pitchFamily="18" charset="0"/>
              </a:rPr>
              <a:t>Metallurgy (smelting of metals)</a:t>
            </a:r>
          </a:p>
          <a:p>
            <a:pPr algn="just">
              <a:lnSpc>
                <a:spcPct val="150000"/>
              </a:lnSpc>
            </a:pPr>
            <a:r>
              <a:rPr lang="en-US" sz="2200" dirty="0">
                <a:latin typeface="Times New Roman" panose="02020603050405020304" pitchFamily="18" charset="0"/>
                <a:cs typeface="Times New Roman" panose="02020603050405020304" pitchFamily="18" charset="0"/>
              </a:rPr>
              <a:t>Distillation </a:t>
            </a:r>
            <a:r>
              <a:rPr lang="en-US" sz="2200" dirty="0" smtClean="0">
                <a:latin typeface="Times New Roman" panose="02020603050405020304" pitchFamily="18" charset="0"/>
                <a:cs typeface="Times New Roman" panose="02020603050405020304" pitchFamily="18" charset="0"/>
              </a:rPr>
              <a:t>(Purifying) of </a:t>
            </a:r>
            <a:r>
              <a:rPr lang="en-US" sz="2200" dirty="0">
                <a:latin typeface="Times New Roman" panose="02020603050405020304" pitchFamily="18" charset="0"/>
                <a:cs typeface="Times New Roman" panose="02020603050405020304" pitchFamily="18" charset="0"/>
              </a:rPr>
              <a:t>perfumes</a:t>
            </a:r>
          </a:p>
          <a:p>
            <a:pPr algn="just">
              <a:lnSpc>
                <a:spcPct val="150000"/>
              </a:lnSpc>
            </a:pPr>
            <a:r>
              <a:rPr lang="en-US" sz="2200" dirty="0">
                <a:latin typeface="Times New Roman" panose="02020603050405020304" pitchFamily="18" charset="0"/>
                <a:cs typeface="Times New Roman" panose="02020603050405020304" pitchFamily="18" charset="0"/>
              </a:rPr>
              <a:t>Making of dyes and </a:t>
            </a:r>
            <a:r>
              <a:rPr lang="en-US" sz="2200" dirty="0" smtClean="0">
                <a:latin typeface="Times New Roman" panose="02020603050405020304" pitchFamily="18" charset="0"/>
                <a:cs typeface="Times New Roman" panose="02020603050405020304" pitchFamily="18" charset="0"/>
              </a:rPr>
              <a:t>pigments (natural </a:t>
            </a:r>
            <a:r>
              <a:rPr lang="en-US" sz="2200" dirty="0" err="1" smtClean="0">
                <a:latin typeface="Times New Roman" panose="02020603050405020304" pitchFamily="18" charset="0"/>
                <a:cs typeface="Times New Roman" panose="02020603050405020304" pitchFamily="18" charset="0"/>
              </a:rPr>
              <a:t>colouring</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Extraction of sugar</a:t>
            </a:r>
          </a:p>
          <a:p>
            <a:pPr algn="just">
              <a:lnSpc>
                <a:spcPct val="150000"/>
              </a:lnSpc>
            </a:pPr>
            <a:r>
              <a:rPr lang="en-US" sz="2200" dirty="0">
                <a:latin typeface="Times New Roman" panose="02020603050405020304" pitchFamily="18" charset="0"/>
                <a:cs typeface="Times New Roman" panose="02020603050405020304" pitchFamily="18" charset="0"/>
              </a:rPr>
              <a:t>Production of paper</a:t>
            </a:r>
          </a:p>
          <a:p>
            <a:pPr algn="just">
              <a:lnSpc>
                <a:spcPct val="150000"/>
              </a:lnSpc>
            </a:pPr>
            <a:r>
              <a:rPr lang="en-US" sz="2200" dirty="0">
                <a:latin typeface="Times New Roman" panose="02020603050405020304" pitchFamily="18" charset="0"/>
                <a:cs typeface="Times New Roman" panose="02020603050405020304" pitchFamily="18" charset="0"/>
              </a:rPr>
              <a:t>Production of gunpowder</a:t>
            </a:r>
          </a:p>
          <a:p>
            <a:pPr algn="just">
              <a:lnSpc>
                <a:spcPct val="150000"/>
              </a:lnSpc>
            </a:pPr>
            <a:r>
              <a:rPr lang="en-US" sz="2200" dirty="0">
                <a:latin typeface="Times New Roman" panose="02020603050405020304" pitchFamily="18" charset="0"/>
                <a:cs typeface="Times New Roman" panose="02020603050405020304" pitchFamily="18" charset="0"/>
              </a:rPr>
              <a:t>Casting of </a:t>
            </a:r>
            <a:r>
              <a:rPr lang="en-US" sz="2200" dirty="0" smtClean="0">
                <a:latin typeface="Times New Roman" panose="02020603050405020304" pitchFamily="18" charset="0"/>
                <a:cs typeface="Times New Roman" panose="02020603050405020304" pitchFamily="18" charset="0"/>
              </a:rPr>
              <a:t>canons (General Laws) </a:t>
            </a:r>
            <a:r>
              <a:rPr lang="en-US" sz="2200" dirty="0">
                <a:latin typeface="Times New Roman" panose="02020603050405020304" pitchFamily="18" charset="0"/>
                <a:cs typeface="Times New Roman" panose="02020603050405020304" pitchFamily="18" charset="0"/>
              </a:rPr>
              <a:t>etc.</a:t>
            </a: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6DD7156-DACF-4C76-844A-585851BF9782}"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Chemistry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86874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India, Chemistry was called Rasayan Shastra, Rasatantra, Rasa Vidya and Rasakriya, all of which means science of liquids. </a:t>
            </a:r>
          </a:p>
          <a:p>
            <a:pPr algn="just">
              <a:lnSpc>
                <a:spcPct val="150000"/>
              </a:lnSpc>
            </a:pPr>
            <a:r>
              <a:rPr lang="en-US" sz="2200" dirty="0">
                <a:latin typeface="Times New Roman" panose="02020603050405020304" pitchFamily="18" charset="0"/>
                <a:cs typeface="Times New Roman" panose="02020603050405020304" pitchFamily="18" charset="0"/>
              </a:rPr>
              <a:t>Chemical laboratories were called Rasakriya Shala and a chemist was referred to as rasadanya.</a:t>
            </a:r>
          </a:p>
          <a:p>
            <a:pPr algn="just">
              <a:lnSpc>
                <a:spcPct val="150000"/>
              </a:lnSpc>
            </a:pPr>
            <a:r>
              <a:rPr lang="en-US" sz="2200" dirty="0">
                <a:latin typeface="Times New Roman" panose="02020603050405020304" pitchFamily="18" charset="0"/>
                <a:cs typeface="Times New Roman" panose="02020603050405020304" pitchFamily="18" charset="0"/>
              </a:rPr>
              <a:t>The development of metallurgy started in India from the Bronze Age. In fact, the progress from Bronze Age to Iron Age to the present owes a great contribution to developments in metallurgy.</a:t>
            </a:r>
          </a:p>
          <a:p>
            <a:pPr algn="just">
              <a:lnSpc>
                <a:spcPct val="150000"/>
              </a:lnSpc>
            </a:pPr>
            <a:r>
              <a:rPr lang="en-US" sz="2200" dirty="0">
                <a:latin typeface="Times New Roman" panose="02020603050405020304" pitchFamily="18" charset="0"/>
                <a:cs typeface="Times New Roman" panose="02020603050405020304" pitchFamily="18" charset="0"/>
              </a:rPr>
              <a:t>One of the primary chemical discoveries was that of fire; it was so important for man that fire was worshipped as God.</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CADAA31-CAF5-453B-861C-566076B6574F}"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Chemistry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073962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the area of smelting of metals, Indians had an expertise in extraction of metals from ore and its casting. </a:t>
            </a:r>
          </a:p>
          <a:p>
            <a:pPr algn="just">
              <a:lnSpc>
                <a:spcPct val="150000"/>
              </a:lnSpc>
            </a:pPr>
            <a:r>
              <a:rPr lang="en-US" sz="2200" dirty="0">
                <a:latin typeface="Times New Roman" panose="02020603050405020304" pitchFamily="18" charset="0"/>
                <a:cs typeface="Times New Roman" panose="02020603050405020304" pitchFamily="18" charset="0"/>
              </a:rPr>
              <a:t>It is possible that India had borrowed this idea form Mesopotamia. The best evidences of Indian metallurgy are Iron Pillar of Mehrauli in Delhi and an Idol of Gautama Buddha in Sultanganj, Bihar. </a:t>
            </a:r>
          </a:p>
          <a:p>
            <a:pPr algn="just">
              <a:lnSpc>
                <a:spcPct val="150000"/>
              </a:lnSpc>
            </a:pPr>
            <a:r>
              <a:rPr lang="en-US" sz="2200" dirty="0">
                <a:latin typeface="Times New Roman" panose="02020603050405020304" pitchFamily="18" charset="0"/>
                <a:cs typeface="Times New Roman" panose="02020603050405020304" pitchFamily="18" charset="0"/>
              </a:rPr>
              <a:t>They have not caught rust yet even after thousands of years later after its manufacture. </a:t>
            </a:r>
          </a:p>
          <a:p>
            <a:pPr algn="just">
              <a:lnSpc>
                <a:spcPct val="150000"/>
              </a:lnSpc>
            </a:pPr>
            <a:r>
              <a:rPr lang="en-US" sz="2200" dirty="0">
                <a:latin typeface="Times New Roman" panose="02020603050405020304" pitchFamily="18" charset="0"/>
                <a:cs typeface="Times New Roman" panose="02020603050405020304" pitchFamily="18" charset="0"/>
              </a:rPr>
              <a:t>One of the famous Metallurgist and Alchemist of ancient times was Nagarjuna. He was an expert in transforming the base metals into gold. </a:t>
            </a:r>
          </a:p>
        </p:txBody>
      </p:sp>
      <p:sp>
        <p:nvSpPr>
          <p:cNvPr id="4" name="Date Placeholder 3"/>
          <p:cNvSpPr>
            <a:spLocks noGrp="1"/>
          </p:cNvSpPr>
          <p:nvPr>
            <p:ph type="dt" sz="half" idx="10"/>
          </p:nvPr>
        </p:nvSpPr>
        <p:spPr/>
        <p:txBody>
          <a:bodyPr/>
          <a:lstStyle/>
          <a:p>
            <a:fld id="{7B495845-62C2-4E2E-8652-E9E919DC7E03}"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Chemistry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588195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Another treatise Rasaratnakara (a book on chemistry) mainly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deals with preparation of liquids (mainly mercury). </a:t>
            </a:r>
          </a:p>
          <a:p>
            <a:pPr algn="just">
              <a:lnSpc>
                <a:spcPct val="150000"/>
              </a:lnSpc>
            </a:pPr>
            <a:r>
              <a:rPr lang="en-US" sz="2200" dirty="0">
                <a:latin typeface="Times New Roman" panose="02020603050405020304" pitchFamily="18" charset="0"/>
                <a:cs typeface="Times New Roman" panose="02020603050405020304" pitchFamily="18" charset="0"/>
              </a:rPr>
              <a:t>The book also emphasised on the survey of </a:t>
            </a:r>
            <a:r>
              <a:rPr lang="en-US" sz="2200">
                <a:latin typeface="Times New Roman" panose="02020603050405020304" pitchFamily="18" charset="0"/>
                <a:cs typeface="Times New Roman" panose="02020603050405020304" pitchFamily="18" charset="0"/>
              </a:rPr>
              <a:t>metallurgy </a:t>
            </a:r>
            <a:r>
              <a:rPr lang="en-US" sz="220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 preservation of ancient literature was generally done on palm leaves. </a:t>
            </a:r>
          </a:p>
          <a:p>
            <a:pPr algn="just">
              <a:lnSpc>
                <a:spcPct val="150000"/>
              </a:lnSpc>
            </a:pPr>
            <a:r>
              <a:rPr lang="en-US" sz="2200" dirty="0">
                <a:latin typeface="Times New Roman" panose="02020603050405020304" pitchFamily="18" charset="0"/>
                <a:cs typeface="Times New Roman" panose="02020603050405020304" pitchFamily="18" charset="0"/>
              </a:rPr>
              <a:t>After the advent of Mughals, the manufacture of gunpowder and its use in guns also started in India. Saltpeter, Sulphur and charcoal were used in different ratios to produce different varieties of gunpowder. </a:t>
            </a:r>
          </a:p>
        </p:txBody>
      </p:sp>
      <p:sp>
        <p:nvSpPr>
          <p:cNvPr id="4" name="Date Placeholder 3"/>
          <p:cNvSpPr>
            <a:spLocks noGrp="1"/>
          </p:cNvSpPr>
          <p:nvPr>
            <p:ph type="dt" sz="half" idx="10"/>
          </p:nvPr>
        </p:nvSpPr>
        <p:spPr/>
        <p:txBody>
          <a:bodyPr/>
          <a:lstStyle/>
          <a:p>
            <a:fld id="{F66479B5-0855-4FBD-B17C-D51705300B3A}"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Chemistry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9655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066800" y="5410200"/>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xmlns="" val="195302889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3437153125"/>
                  </a:ext>
                </a:extLst>
              </a:tr>
            </a:tbl>
          </a:graphicData>
        </a:graphic>
      </p:graphicFrame>
      <p:sp>
        <p:nvSpPr>
          <p:cNvPr id="2" name="Title 1">
            <a:extLst>
              <a:ext uri="{FF2B5EF4-FFF2-40B4-BE49-F238E27FC236}">
                <a16:creationId xmlns:a16="http://schemas.microsoft.com/office/drawing/2014/main" xmlns="" id="{EECBF694-36FD-44BD-9B17-2A5B665D1932}"/>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fontScale="90000"/>
          </a:bodyPr>
          <a:lstStyle/>
          <a:p>
            <a:pPr>
              <a:defRPr/>
            </a:pPr>
            <a:r>
              <a:rPr lang="en-US" sz="2400" dirty="0">
                <a:latin typeface="Times New Roman" pitchFamily="18" charset="0"/>
                <a:cs typeface="Times New Roman" pitchFamily="18" charset="0"/>
              </a:rPr>
              <a:t>             </a:t>
            </a:r>
            <a:r>
              <a:rPr lang="en-US" sz="3200" b="1" dirty="0">
                <a:latin typeface="Times New Roman" pitchFamily="18" charset="0"/>
                <a:cs typeface="Times New Roman" pitchFamily="18" charset="0"/>
              </a:rPr>
              <a:t>Evaluation Scheme </a:t>
            </a:r>
            <a:r>
              <a:rPr lang="en-US" sz="3200" b="1" dirty="0" smtClean="0">
                <a:latin typeface="Times New Roman" pitchFamily="18" charset="0"/>
                <a:cs typeface="Times New Roman" pitchFamily="18" charset="0"/>
              </a:rPr>
              <a:t>(</a:t>
            </a:r>
            <a:r>
              <a:rPr lang="en-US" sz="3200" b="1" dirty="0" err="1" smtClean="0">
                <a:latin typeface="Times New Roman" pitchFamily="18" charset="0"/>
                <a:cs typeface="Times New Roman" pitchFamily="18" charset="0"/>
              </a:rPr>
              <a:t>B.Tech</a:t>
            </a:r>
            <a:r>
              <a:rPr lang="en-US" sz="3200" b="1" dirty="0" smtClean="0">
                <a:latin typeface="Times New Roman" pitchFamily="18" charset="0"/>
                <a:cs typeface="Times New Roman" pitchFamily="18" charset="0"/>
              </a:rPr>
              <a:t> - 6th </a:t>
            </a:r>
            <a:r>
              <a:rPr lang="en-US" sz="3200" b="1" dirty="0" err="1" smtClean="0">
                <a:latin typeface="Times New Roman" pitchFamily="18" charset="0"/>
                <a:cs typeface="Times New Roman" pitchFamily="18" charset="0"/>
              </a:rPr>
              <a:t>Sem</a:t>
            </a:r>
            <a:r>
              <a:rPr lang="en-US" sz="3200" b="1" dirty="0" smtClean="0">
                <a:latin typeface="Times New Roman" pitchFamily="18" charset="0"/>
                <a:cs typeface="Times New Roman" pitchFamily="18" charset="0"/>
              </a:rPr>
              <a:t> Non Credit)</a:t>
            </a:r>
            <a:endParaRPr lang="en-US" sz="3200" b="1" dirty="0">
              <a:latin typeface="Times New Roman" pitchFamily="18" charset="0"/>
              <a:cs typeface="Times New Roman" pitchFamily="18" charset="0"/>
            </a:endParaRPr>
          </a:p>
        </p:txBody>
      </p:sp>
      <p:pic>
        <p:nvPicPr>
          <p:cNvPr id="14339" name="Picture 3">
            <a:extLst>
              <a:ext uri="{FF2B5EF4-FFF2-40B4-BE49-F238E27FC236}">
                <a16:creationId xmlns:a16="http://schemas.microsoft.com/office/drawing/2014/main" xmlns="" id="{E397B499-703E-4533-9896-52729016890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D36371D4-B2BA-4F69-98E0-CAF862844B20}"/>
              </a:ext>
            </a:extLst>
          </p:cNvPr>
          <p:cNvSpPr>
            <a:spLocks noGrp="1"/>
          </p:cNvSpPr>
          <p:nvPr>
            <p:ph type="ftr" sz="quarter" idx="11"/>
          </p:nvPr>
        </p:nvSpPr>
        <p:spPr>
          <a:xfrm>
            <a:off x="1752600" y="6356350"/>
            <a:ext cx="6172200" cy="365125"/>
          </a:xfrm>
        </p:spPr>
        <p:txBody>
          <a:bodyPr/>
          <a:lstStyle/>
          <a:p>
            <a:pPr lvl="0">
              <a:spcBef>
                <a:spcPct val="20000"/>
              </a:spcBef>
              <a:defRPr/>
            </a:pPr>
            <a:r>
              <a:rPr lang="en-US" smtClean="0"/>
              <a:t>Mr. Arun Bhati            ESSENCE OF INDIAN TRADITIONAL  (ANC-602)              Module IV</a:t>
            </a:r>
            <a:endParaRPr lang="en-US" dirty="0"/>
          </a:p>
        </p:txBody>
      </p:sp>
      <p:sp>
        <p:nvSpPr>
          <p:cNvPr id="14342" name="Slide Number Placeholder 3">
            <a:extLst>
              <a:ext uri="{FF2B5EF4-FFF2-40B4-BE49-F238E27FC236}">
                <a16:creationId xmlns:a16="http://schemas.microsoft.com/office/drawing/2014/main" xmlns="" id="{1D1F1DEE-35F4-4D1D-8C94-7E4F89ADD9F4}"/>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DB773D-15DE-405E-873B-35ECD3AC9B96}"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C30CA4A5-3A06-4327-84D8-D5CB6B888EAB}"/>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0BC604-B75E-4FE5-9102-D633A0B0725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8419" t="14584" r="23646" b="7292"/>
          <a:stretch/>
        </p:blipFill>
        <p:spPr>
          <a:xfrm>
            <a:off x="1" y="1006475"/>
            <a:ext cx="9144000" cy="5715000"/>
          </a:xfrm>
          <a:prstGeom prst="rect">
            <a:avLst/>
          </a:prstGeom>
        </p:spPr>
      </p:pic>
      <p:graphicFrame>
        <p:nvGraphicFramePr>
          <p:cNvPr id="9" name="Table 8"/>
          <p:cNvGraphicFramePr>
            <a:graphicFrameLocks noGrp="1"/>
          </p:cNvGraphicFramePr>
          <p:nvPr/>
        </p:nvGraphicFramePr>
        <p:xfrm>
          <a:off x="1" y="5638800"/>
          <a:ext cx="8991600" cy="625475"/>
        </p:xfrm>
        <a:graphic>
          <a:graphicData uri="http://schemas.openxmlformats.org/drawingml/2006/table">
            <a:tbl>
              <a:tblPr/>
              <a:tblGrid>
                <a:gridCol w="8991600">
                  <a:extLst>
                    <a:ext uri="{9D8B030D-6E8A-4147-A177-3AD203B41FA5}">
                      <a16:colId xmlns:a16="http://schemas.microsoft.com/office/drawing/2014/main" xmlns="" val="1257660382"/>
                    </a:ext>
                  </a:extLst>
                </a:gridCol>
              </a:tblGrid>
              <a:tr h="625475">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xmlns="" val="3486551216"/>
                  </a:ext>
                </a:extLst>
              </a:tr>
            </a:tbl>
          </a:graphicData>
        </a:graphic>
      </p:graphicFrame>
    </p:spTree>
    <p:extLst>
      <p:ext uri="{BB962C8B-B14F-4D97-AF65-F5344CB8AC3E}">
        <p14:creationId xmlns:p14="http://schemas.microsoft.com/office/powerpoint/2010/main" xmlns="" val="2430859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between 1000 BC and 1000 AD, a number of </a:t>
            </a:r>
            <a:r>
              <a:rPr lang="en-US" sz="2200" dirty="0" smtClean="0">
                <a:latin typeface="Times New Roman" panose="02020603050405020304" pitchFamily="18" charset="0"/>
                <a:cs typeface="Times New Roman" panose="02020603050405020304" pitchFamily="18" charset="0"/>
              </a:rPr>
              <a:t>treatise (Essays &amp; Thesis) </a:t>
            </a:r>
            <a:r>
              <a:rPr lang="en-US" sz="2200" dirty="0">
                <a:latin typeface="Times New Roman" panose="02020603050405020304" pitchFamily="18" charset="0"/>
                <a:cs typeface="Times New Roman" panose="02020603050405020304" pitchFamily="18" charset="0"/>
              </a:rPr>
              <a:t>on mathematics were authored by Indian mathematicians which relate to the above mentioned areas. </a:t>
            </a:r>
          </a:p>
          <a:p>
            <a:pPr algn="just">
              <a:lnSpc>
                <a:spcPct val="150000"/>
              </a:lnSpc>
            </a:pPr>
            <a:r>
              <a:rPr lang="en-US" sz="2200" dirty="0">
                <a:latin typeface="Times New Roman" panose="02020603050405020304" pitchFamily="18" charset="0"/>
                <a:cs typeface="Times New Roman" panose="02020603050405020304" pitchFamily="18" charset="0"/>
              </a:rPr>
              <a:t>The techniques of algebra and the concept of zero probably originated in India.</a:t>
            </a:r>
          </a:p>
          <a:p>
            <a:pPr algn="just">
              <a:lnSpc>
                <a:spcPct val="150000"/>
              </a:lnSpc>
            </a:pPr>
            <a:r>
              <a:rPr lang="en-US" sz="2200" dirty="0">
                <a:latin typeface="Times New Roman" panose="02020603050405020304" pitchFamily="18" charset="0"/>
                <a:cs typeface="Times New Roman" panose="02020603050405020304" pitchFamily="18" charset="0"/>
              </a:rPr>
              <a:t>The town planning of Harappa indicates that the people in those times had a good knowledge of measurement and geometry. </a:t>
            </a:r>
          </a:p>
          <a:p>
            <a:pPr algn="just">
              <a:lnSpc>
                <a:spcPct val="150000"/>
              </a:lnSpc>
            </a:pPr>
            <a:r>
              <a:rPr lang="en-US" sz="2200" dirty="0">
                <a:latin typeface="Times New Roman" panose="02020603050405020304" pitchFamily="18" charset="0"/>
                <a:cs typeface="Times New Roman" panose="02020603050405020304" pitchFamily="18" charset="0"/>
              </a:rPr>
              <a:t>The use of geometric patterns can also be found in the temples in the form of geometrical </a:t>
            </a:r>
            <a:r>
              <a:rPr lang="en-US" sz="2200" dirty="0" smtClean="0">
                <a:latin typeface="Times New Roman" panose="02020603050405020304" pitchFamily="18" charset="0"/>
                <a:cs typeface="Times New Roman" panose="02020603050405020304" pitchFamily="18" charset="0"/>
              </a:rPr>
              <a:t>motifs or shapes.</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3F02E0-4901-49E9-8E97-03BC5C43C495}"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Mathematics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5693557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earliest book on mathematics was Shulbasutra written by Baudhayana around 6th century BC. </a:t>
            </a:r>
          </a:p>
          <a:p>
            <a:pPr algn="just">
              <a:lnSpc>
                <a:spcPct val="150000"/>
              </a:lnSpc>
            </a:pPr>
            <a:r>
              <a:rPr lang="en-US" sz="2200" dirty="0">
                <a:latin typeface="Times New Roman" panose="02020603050405020304" pitchFamily="18" charset="0"/>
                <a:cs typeface="Times New Roman" panose="02020603050405020304" pitchFamily="18" charset="0"/>
              </a:rPr>
              <a:t>There is a mention of formula for the square root of 2 and even some concepts very similar to Pythagoras Theorem in the Shulbasutra. It also contains geometry related to fire altar </a:t>
            </a: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Havan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Kund</a:t>
            </a:r>
            <a:r>
              <a:rPr lang="en-US" sz="2200" dirty="0" smtClean="0">
                <a:latin typeface="Times New Roman" panose="02020603050405020304" pitchFamily="18" charset="0"/>
                <a:cs typeface="Times New Roman" panose="02020603050405020304" pitchFamily="18" charset="0"/>
              </a:rPr>
              <a:t>)construction</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i="1" dirty="0">
                <a:latin typeface="Times New Roman" panose="02020603050405020304" pitchFamily="18" charset="0"/>
                <a:cs typeface="Times New Roman" panose="02020603050405020304" pitchFamily="18" charset="0"/>
              </a:rPr>
              <a:t>Apastamba</a:t>
            </a:r>
            <a:r>
              <a:rPr lang="en-US" sz="2200" dirty="0">
                <a:latin typeface="Times New Roman" panose="02020603050405020304" pitchFamily="18" charset="0"/>
                <a:cs typeface="Times New Roman" panose="02020603050405020304" pitchFamily="18" charset="0"/>
              </a:rPr>
              <a:t>, in the 2nd century BC, introduced the concepts of practical geometry involving acute angles, obtuse angles and right angles.</a:t>
            </a:r>
          </a:p>
          <a:p>
            <a:pPr algn="just">
              <a:lnSpc>
                <a:spcPct val="150000"/>
              </a:lnSpc>
            </a:pPr>
            <a:r>
              <a:rPr lang="en-US" sz="2200" dirty="0">
                <a:latin typeface="Times New Roman" panose="02020603050405020304" pitchFamily="18" charset="0"/>
                <a:cs typeface="Times New Roman" panose="02020603050405020304" pitchFamily="18" charset="0"/>
              </a:rPr>
              <a:t>This knowledge of angles helped in the constructions of </a:t>
            </a:r>
            <a:r>
              <a:rPr lang="en-US" sz="2200" b="1" i="1" dirty="0">
                <a:latin typeface="Times New Roman" panose="02020603050405020304" pitchFamily="18" charset="0"/>
                <a:cs typeface="Times New Roman" panose="02020603050405020304" pitchFamily="18" charset="0"/>
              </a:rPr>
              <a:t>fire altars </a:t>
            </a:r>
            <a:r>
              <a:rPr lang="en-US" sz="2200" dirty="0">
                <a:latin typeface="Times New Roman" panose="02020603050405020304" pitchFamily="18" charset="0"/>
                <a:cs typeface="Times New Roman" panose="02020603050405020304" pitchFamily="18" charset="0"/>
              </a:rPr>
              <a:t>in those times.</a:t>
            </a:r>
          </a:p>
        </p:txBody>
      </p:sp>
      <p:sp>
        <p:nvSpPr>
          <p:cNvPr id="4" name="Date Placeholder 3"/>
          <p:cNvSpPr>
            <a:spLocks noGrp="1"/>
          </p:cNvSpPr>
          <p:nvPr>
            <p:ph type="dt" sz="half" idx="10"/>
          </p:nvPr>
        </p:nvSpPr>
        <p:spPr/>
        <p:txBody>
          <a:bodyPr/>
          <a:lstStyle/>
          <a:p>
            <a:fld id="{8E6FF638-A955-4FA9-994A-E710A87B79C3}"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Mathematics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46838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Aryabhata in around 499 AD wrote Aryabhatiya in which the concepts of mathematics as well as astronomy were explicitly mentioned. </a:t>
            </a:r>
          </a:p>
          <a:p>
            <a:pPr algn="just">
              <a:lnSpc>
                <a:spcPct val="150000"/>
              </a:lnSpc>
            </a:pPr>
            <a:r>
              <a:rPr lang="en-US" sz="2200" dirty="0">
                <a:latin typeface="Times New Roman" panose="02020603050405020304" pitchFamily="18" charset="0"/>
                <a:cs typeface="Times New Roman" panose="02020603050405020304" pitchFamily="18" charset="0"/>
              </a:rPr>
              <a:t>The book written in Sanskrit, had four sections: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Method of calculating large units of time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Number theory, Geometry, Trigonometry and Bijaganita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and 4. On  Astronomy (Jyotisa)</a:t>
            </a:r>
          </a:p>
          <a:p>
            <a:pPr algn="just">
              <a:lnSpc>
                <a:spcPct val="150000"/>
              </a:lnSpc>
            </a:pPr>
            <a:r>
              <a:rPr lang="en-US" sz="2200" dirty="0">
                <a:latin typeface="Times New Roman" panose="02020603050405020304" pitchFamily="18" charset="0"/>
                <a:cs typeface="Times New Roman" panose="02020603050405020304" pitchFamily="18" charset="0"/>
              </a:rPr>
              <a:t>Brahmagupta (7th century AD) in his book </a:t>
            </a:r>
            <a:r>
              <a:rPr lang="en-US" sz="2200" b="1" i="1" dirty="0">
                <a:latin typeface="Times New Roman" panose="02020603050405020304" pitchFamily="18" charset="0"/>
                <a:cs typeface="Times New Roman" panose="02020603050405020304" pitchFamily="18" charset="0"/>
              </a:rPr>
              <a:t>Brahmasputa Siddhanta </a:t>
            </a:r>
            <a:r>
              <a:rPr lang="en-US" sz="2200" dirty="0">
                <a:latin typeface="Times New Roman" panose="02020603050405020304" pitchFamily="18" charset="0"/>
                <a:cs typeface="Times New Roman" panose="02020603050405020304" pitchFamily="18" charset="0"/>
              </a:rPr>
              <a:t>mentioned Zero as a number. In his book, he also introduced negative numbers and described them as debts and positive numbers as fortunes.</a:t>
            </a:r>
          </a:p>
        </p:txBody>
      </p:sp>
      <p:sp>
        <p:nvSpPr>
          <p:cNvPr id="4" name="Date Placeholder 3"/>
          <p:cNvSpPr>
            <a:spLocks noGrp="1"/>
          </p:cNvSpPr>
          <p:nvPr>
            <p:ph type="dt" sz="half" idx="10"/>
          </p:nvPr>
        </p:nvSpPr>
        <p:spPr/>
        <p:txBody>
          <a:bodyPr/>
          <a:lstStyle/>
          <a:p>
            <a:fld id="{54CFA176-1D36-42F0-9BF0-25E8A5E3A9F0}"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Mathematics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830107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Physics in the conventional sense started in India with the pioneering work of Jagadish Chandra Bose.</a:t>
            </a:r>
          </a:p>
          <a:p>
            <a:pPr algn="just">
              <a:lnSpc>
                <a:spcPct val="150000"/>
              </a:lnSpc>
            </a:pPr>
            <a:r>
              <a:rPr lang="en-US" sz="2200" dirty="0">
                <a:latin typeface="Times New Roman" panose="02020603050405020304" pitchFamily="18" charset="0"/>
                <a:cs typeface="Times New Roman" panose="02020603050405020304" pitchFamily="18" charset="0"/>
              </a:rPr>
              <a:t>His original investigations in physics date from 1895 when, as a professor of the Presidency College, Calcutta, he carried out a number of remarkable investigations on the generation of extremely short electric or radio waves having a wavelength of the order of a few millimeters and studied their properties.</a:t>
            </a:r>
          </a:p>
          <a:p>
            <a:pPr algn="just">
              <a:lnSpc>
                <a:spcPct val="150000"/>
              </a:lnSpc>
            </a:pPr>
            <a:r>
              <a:rPr lang="en-US" sz="2200" dirty="0">
                <a:latin typeface="Times New Roman" panose="02020603050405020304" pitchFamily="18" charset="0"/>
                <a:cs typeface="Times New Roman" panose="02020603050405020304" pitchFamily="18" charset="0"/>
              </a:rPr>
              <a:t>Sir C.V. Raman, was a pioneer in research on optical phenomena, which eventually led in 1928 to the discovery of the effect that now </a:t>
            </a:r>
            <a:r>
              <a:rPr lang="en-US" sz="2200">
                <a:latin typeface="Times New Roman" panose="02020603050405020304" pitchFamily="18" charset="0"/>
                <a:cs typeface="Times New Roman" panose="02020603050405020304" pitchFamily="18" charset="0"/>
              </a:rPr>
              <a:t>bears </a:t>
            </a:r>
            <a:r>
              <a:rPr lang="en-US" sz="2200" smtClean="0">
                <a:latin typeface="Times New Roman" panose="02020603050405020304" pitchFamily="18" charset="0"/>
                <a:cs typeface="Times New Roman" panose="02020603050405020304" pitchFamily="18" charset="0"/>
              </a:rPr>
              <a:t>his </a:t>
            </a:r>
            <a:r>
              <a:rPr lang="en-US" sz="2200" dirty="0">
                <a:latin typeface="Times New Roman" panose="02020603050405020304" pitchFamily="18" charset="0"/>
                <a:cs typeface="Times New Roman" panose="02020603050405020304" pitchFamily="18" charset="0"/>
              </a:rPr>
              <a:t>name and won him the Nobel prize in 1930.</a:t>
            </a:r>
          </a:p>
        </p:txBody>
      </p:sp>
      <p:sp>
        <p:nvSpPr>
          <p:cNvPr id="4" name="Date Placeholder 3"/>
          <p:cNvSpPr>
            <a:spLocks noGrp="1"/>
          </p:cNvSpPr>
          <p:nvPr>
            <p:ph type="dt" sz="half" idx="10"/>
          </p:nvPr>
        </p:nvSpPr>
        <p:spPr/>
        <p:txBody>
          <a:bodyPr/>
          <a:lstStyle/>
          <a:p>
            <a:fld id="{8EB0B17E-619D-4C69-B0A1-8B80720F672A}"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Physics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298945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Towards the close of the eighteenth century two events pertaining to agricultural development stood out prominently. </a:t>
            </a:r>
          </a:p>
          <a:p>
            <a:pPr algn="just">
              <a:lnSpc>
                <a:spcPct val="150000"/>
              </a:lnSpc>
            </a:pPr>
            <a:r>
              <a:rPr lang="en-US" sz="2200" dirty="0">
                <a:latin typeface="Times New Roman" panose="02020603050405020304" pitchFamily="18" charset="0"/>
                <a:cs typeface="Times New Roman" panose="02020603050405020304" pitchFamily="18" charset="0"/>
              </a:rPr>
              <a:t>In 1788 the Court of Directors of the East India Company requested its representatives in India to encourage the production and improvement of cotton. Accordingly, the East India Company brought in 1793 several American cotton experts, three of whom were sent to Bombay.</a:t>
            </a:r>
          </a:p>
          <a:p>
            <a:pPr algn="just">
              <a:lnSpc>
                <a:spcPct val="150000"/>
              </a:lnSpc>
            </a:pPr>
            <a:r>
              <a:rPr lang="en-US" sz="2200" dirty="0">
                <a:latin typeface="Times New Roman" panose="02020603050405020304" pitchFamily="18" charset="0"/>
                <a:cs typeface="Times New Roman" panose="02020603050405020304" pitchFamily="18" charset="0"/>
              </a:rPr>
              <a:t>Bengal grew sugar-cane profusely and exported sugar as early as 1674 to Europe through the East India Company. The Bengal product was as good as that of the West Indies.</a:t>
            </a:r>
          </a:p>
        </p:txBody>
      </p:sp>
      <p:sp>
        <p:nvSpPr>
          <p:cNvPr id="4" name="Date Placeholder 3"/>
          <p:cNvSpPr>
            <a:spLocks noGrp="1"/>
          </p:cNvSpPr>
          <p:nvPr>
            <p:ph type="dt" sz="half" idx="10"/>
          </p:nvPr>
        </p:nvSpPr>
        <p:spPr/>
        <p:txBody>
          <a:bodyPr/>
          <a:lstStyle/>
          <a:p>
            <a:fld id="{39ECAD59-A619-4382-B73B-F247370CB325}"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Agriculture in India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715005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Agricultural Society of India was founded by William Carey in 1820.</a:t>
            </a:r>
          </a:p>
          <a:p>
            <a:pPr algn="just">
              <a:lnSpc>
                <a:spcPct val="150000"/>
              </a:lnSpc>
            </a:pPr>
            <a:r>
              <a:rPr lang="en-US" sz="2200" dirty="0">
                <a:latin typeface="Times New Roman" panose="02020603050405020304" pitchFamily="18" charset="0"/>
                <a:cs typeface="Times New Roman" panose="02020603050405020304" pitchFamily="18" charset="0"/>
              </a:rPr>
              <a:t>The restoration of Firoz Shah’s canal on the west bank of Jamuna commenced during the administration of the Marquis of Hastings (1814-23). </a:t>
            </a:r>
          </a:p>
          <a:p>
            <a:pPr algn="just">
              <a:lnSpc>
                <a:spcPct val="150000"/>
              </a:lnSpc>
            </a:pPr>
            <a:r>
              <a:rPr lang="en-US" sz="2200" dirty="0">
                <a:latin typeface="Times New Roman" panose="02020603050405020304" pitchFamily="18" charset="0"/>
                <a:cs typeface="Times New Roman" panose="02020603050405020304" pitchFamily="18" charset="0"/>
              </a:rPr>
              <a:t>The canal was so efficiently laid out that it was capable of irrigating 500,000 acres in 1870.</a:t>
            </a:r>
          </a:p>
          <a:p>
            <a:pPr algn="just">
              <a:lnSpc>
                <a:spcPct val="150000"/>
              </a:lnSpc>
            </a:pPr>
            <a:r>
              <a:rPr lang="en-US" sz="2200" dirty="0">
                <a:latin typeface="Times New Roman" panose="02020603050405020304" pitchFamily="18" charset="0"/>
                <a:cs typeface="Times New Roman" panose="02020603050405020304" pitchFamily="18" charset="0"/>
              </a:rPr>
              <a:t>The Department of Revenue, Commerce and Agriculture was established in June 1871. </a:t>
            </a:r>
          </a:p>
        </p:txBody>
      </p:sp>
      <p:sp>
        <p:nvSpPr>
          <p:cNvPr id="4" name="Date Placeholder 3"/>
          <p:cNvSpPr>
            <a:spLocks noGrp="1"/>
          </p:cNvSpPr>
          <p:nvPr>
            <p:ph type="dt" sz="half" idx="10"/>
          </p:nvPr>
        </p:nvSpPr>
        <p:spPr/>
        <p:txBody>
          <a:bodyPr/>
          <a:lstStyle/>
          <a:p>
            <a:fld id="{945A32C8-1E3D-46D2-B473-45983D97B54B}"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Agriculture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083648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534400" cy="23622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the Astronomy in India and Chemistry in India.</a:t>
            </a:r>
          </a:p>
          <a:p>
            <a:pPr algn="just">
              <a:lnSpc>
                <a:spcPct val="150000"/>
              </a:lnSpc>
            </a:pPr>
            <a:r>
              <a:rPr lang="en-US" sz="2200" dirty="0">
                <a:latin typeface="Times New Roman" panose="02020603050405020304" pitchFamily="18" charset="0"/>
                <a:cs typeface="Times New Roman" panose="02020603050405020304" pitchFamily="18" charset="0"/>
              </a:rPr>
              <a:t>We also learned about the Mathematics, Physics and Agriculture in India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F5EEBA48-2D65-4E02-90AA-1F4E938ED2D7}"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Recap</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4384078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a:t>
            </a:r>
            <a:r>
              <a:rPr lang="en-US" sz="2200" dirty="0" smtClean="0">
                <a:latin typeface="Times New Roman" panose="02020603050405020304" pitchFamily="18" charset="0"/>
                <a:cs typeface="Times New Roman" panose="02020603050405020304" pitchFamily="18" charset="0"/>
                <a:hlinkClick r:id="rId2"/>
              </a:rPr>
              <a:t>www.youtube.com/watch?v=eMzvGkasMjA</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a:t>
            </a:r>
            <a:r>
              <a:rPr lang="en-US" sz="2200" dirty="0" smtClean="0">
                <a:latin typeface="Times New Roman" panose="02020603050405020304" pitchFamily="18" charset="0"/>
                <a:cs typeface="Times New Roman" panose="02020603050405020304" pitchFamily="18" charset="0"/>
                <a:hlinkClick r:id="rId3"/>
              </a:rPr>
              <a:t>www.youtube.com/watch?v=afmLTcPtF9E</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a:t>
            </a:r>
            <a:r>
              <a:rPr lang="en-US" sz="2200" dirty="0" smtClean="0">
                <a:latin typeface="Times New Roman" panose="02020603050405020304" pitchFamily="18" charset="0"/>
                <a:cs typeface="Times New Roman" panose="02020603050405020304" pitchFamily="18" charset="0"/>
                <a:hlinkClick r:id="rId4"/>
              </a:rPr>
              <a:t>www.youtube.com/watch?v=f1Wo51X2q-c</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a:t>
            </a:r>
            <a:r>
              <a:rPr lang="en-US" sz="2200" dirty="0" smtClean="0">
                <a:latin typeface="Times New Roman" panose="02020603050405020304" pitchFamily="18" charset="0"/>
                <a:cs typeface="Times New Roman" panose="02020603050405020304" pitchFamily="18" charset="0"/>
                <a:hlinkClick r:id="rId5"/>
              </a:rPr>
              <a:t>www.youtube.com/watch?v=Y6phxoynC7M</a:t>
            </a: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659AC58-42F1-4BB0-B6F4-54CD98226454}" type="datetime1">
              <a:rPr lang="en-US" smtClean="0"/>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extLst>
      <p:ext uri="{BB962C8B-B14F-4D97-AF65-F5344CB8AC3E}">
        <p14:creationId xmlns:p14="http://schemas.microsoft.com/office/powerpoint/2010/main" xmlns="" val="4190513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1"/>
            <a:ext cx="8229600" cy="5638799"/>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among the following propounded the theory that earth is round and that it rotates on its own axis? </a:t>
            </a:r>
          </a:p>
          <a:p>
            <a:pPr marL="0" indent="0" algn="just">
              <a:buNone/>
            </a:pPr>
            <a:r>
              <a:rPr lang="en-US" sz="2000" dirty="0">
                <a:latin typeface="Times New Roman" panose="02020603050405020304" pitchFamily="18" charset="0"/>
                <a:cs typeface="Times New Roman" panose="02020603050405020304" pitchFamily="18" charset="0"/>
              </a:rPr>
              <a:t>          A. Bhaskaracharya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Aryabhata</a:t>
            </a:r>
          </a:p>
          <a:p>
            <a:pPr marL="0" indent="0" algn="just">
              <a:buNone/>
            </a:pPr>
            <a:r>
              <a:rPr lang="en-US" sz="2000" dirty="0">
                <a:latin typeface="Times New Roman" panose="02020603050405020304" pitchFamily="18" charset="0"/>
                <a:cs typeface="Times New Roman" panose="02020603050405020304" pitchFamily="18" charset="0"/>
              </a:rPr>
              <a:t>          C. Varahamihira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Brahmagupta</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Agricultural Society of India was founded in____.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1790</a:t>
            </a:r>
          </a:p>
          <a:p>
            <a:pPr marL="0" indent="0" algn="just">
              <a:buNone/>
            </a:pPr>
            <a:r>
              <a:rPr lang="en-US" sz="2000" dirty="0">
                <a:latin typeface="Times New Roman" panose="02020603050405020304" pitchFamily="18" charset="0"/>
                <a:cs typeface="Times New Roman" panose="02020603050405020304" pitchFamily="18" charset="0"/>
              </a:rPr>
              <a:t>        B.  1800</a:t>
            </a:r>
          </a:p>
          <a:p>
            <a:pPr marL="0" indent="0" algn="just">
              <a:buNone/>
            </a:pPr>
            <a:r>
              <a:rPr lang="en-US" sz="2000" dirty="0">
                <a:latin typeface="Times New Roman" panose="02020603050405020304" pitchFamily="18" charset="0"/>
                <a:cs typeface="Times New Roman" panose="02020603050405020304" pitchFamily="18" charset="0"/>
              </a:rPr>
              <a:t>        C</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1820</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1810</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Aryabhatiyam was written by Aryabhata.</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65D8D212-CDB0-411F-A341-0CCFD3D6E3D6}"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27" y="34447"/>
            <a:ext cx="1347673" cy="727554"/>
          </a:xfrm>
          <a:prstGeom prst="rect">
            <a:avLst/>
          </a:prstGeom>
        </p:spPr>
      </p:pic>
    </p:spTree>
    <p:extLst>
      <p:ext uri="{BB962C8B-B14F-4D97-AF65-F5344CB8AC3E}">
        <p14:creationId xmlns:p14="http://schemas.microsoft.com/office/powerpoint/2010/main" xmlns="" val="1650003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1"/>
            <a:ext cx="8229600" cy="5638799"/>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Agricultural Society of India was founded by______. </a:t>
            </a:r>
          </a:p>
          <a:p>
            <a:pPr marL="0" indent="0" algn="just">
              <a:buNone/>
            </a:pPr>
            <a:r>
              <a:rPr lang="en-US" sz="2000" dirty="0">
                <a:latin typeface="Times New Roman" panose="02020603050405020304" pitchFamily="18" charset="0"/>
                <a:cs typeface="Times New Roman" panose="02020603050405020304" pitchFamily="18" charset="0"/>
              </a:rPr>
              <a:t>          A. John Mill</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William Bentick</a:t>
            </a:r>
          </a:p>
          <a:p>
            <a:pPr marL="0" indent="0" algn="just">
              <a:buNone/>
            </a:pPr>
            <a:r>
              <a:rPr lang="en-US" sz="2000" dirty="0">
                <a:latin typeface="Times New Roman" panose="02020603050405020304" pitchFamily="18" charset="0"/>
                <a:cs typeface="Times New Roman" panose="02020603050405020304" pitchFamily="18" charset="0"/>
              </a:rPr>
              <a:t>          C. William Carey</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Curzon</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earliest reference of Indian interest in the field of astronomy has been traced from______.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Gopatha Brahmana </a:t>
            </a:r>
          </a:p>
          <a:p>
            <a:pPr marL="0" indent="0" algn="just">
              <a:buNone/>
            </a:pPr>
            <a:r>
              <a:rPr lang="en-US" sz="2000" dirty="0">
                <a:latin typeface="Times New Roman" panose="02020603050405020304" pitchFamily="18" charset="0"/>
                <a:cs typeface="Times New Roman" panose="02020603050405020304" pitchFamily="18" charset="0"/>
              </a:rPr>
              <a:t>        B.  Taittiriya Brahmana</a:t>
            </a:r>
          </a:p>
          <a:p>
            <a:pPr marL="0" indent="0" algn="just">
              <a:buNone/>
            </a:pPr>
            <a:r>
              <a:rPr lang="en-US" sz="2000" dirty="0">
                <a:latin typeface="Times New Roman" panose="02020603050405020304" pitchFamily="18" charset="0"/>
                <a:cs typeface="Times New Roman" panose="02020603050405020304" pitchFamily="18" charset="0"/>
              </a:rPr>
              <a:t>        C</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Mundaka Upnishad </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Chandogya Upanishad</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Physics started in India with the pioneering work of Jagadish Chandra Bose.</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F22B8B1B-C61A-4852-BF05-0D8E6AEA5148}"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27" y="34447"/>
            <a:ext cx="1347673" cy="727554"/>
          </a:xfrm>
          <a:prstGeom prst="rect">
            <a:avLst/>
          </a:prstGeom>
        </p:spPr>
      </p:pic>
    </p:spTree>
    <p:extLst>
      <p:ext uri="{BB962C8B-B14F-4D97-AF65-F5344CB8AC3E}">
        <p14:creationId xmlns:p14="http://schemas.microsoft.com/office/powerpoint/2010/main" xmlns="" val="3595026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40A07-05F5-4DAD-A9D1-23EC6892B945}"/>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a:bodyPr>
          <a:lstStyle/>
          <a:p>
            <a:pPr>
              <a:defRPr/>
            </a:pPr>
            <a:r>
              <a:rPr lang="en-US" sz="2400" dirty="0">
                <a:latin typeface="Times New Roman" pitchFamily="18" charset="0"/>
                <a:cs typeface="Times New Roman" pitchFamily="18" charset="0"/>
              </a:rPr>
              <a:t>             </a:t>
            </a:r>
            <a:r>
              <a:rPr lang="en-US" sz="3600" b="1" dirty="0">
                <a:latin typeface="Times New Roman" pitchFamily="18" charset="0"/>
                <a:cs typeface="Times New Roman" pitchFamily="18" charset="0"/>
              </a:rPr>
              <a:t>Syllabus</a:t>
            </a:r>
          </a:p>
        </p:txBody>
      </p:sp>
      <p:pic>
        <p:nvPicPr>
          <p:cNvPr id="16387" name="Picture 3">
            <a:extLst>
              <a:ext uri="{FF2B5EF4-FFF2-40B4-BE49-F238E27FC236}">
                <a16:creationId xmlns:a16="http://schemas.microsoft.com/office/drawing/2014/main" xmlns="" id="{8E42EEB9-8479-48C7-B9B9-649489931E5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smtClean="0"/>
              <a:t>Mr. Arun Bhati            ESSENCE OF INDIAN TRADITIONAL  (ANC-602)              Module IV</a:t>
            </a:r>
            <a:endParaRPr lang="en-US" dirty="0"/>
          </a:p>
        </p:txBody>
      </p:sp>
      <p:sp>
        <p:nvSpPr>
          <p:cNvPr id="16390" name="Slide Number Placeholder 3">
            <a:extLst>
              <a:ext uri="{FF2B5EF4-FFF2-40B4-BE49-F238E27FC236}">
                <a16:creationId xmlns:a16="http://schemas.microsoft.com/office/drawing/2014/main" xmlns=""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2049A542-4D39-4060-858A-AD38E78AAF42}"/>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B7786C1-CE23-4BB1-9F97-B93AAF60644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12519" t="14584" r="26574" b="14583"/>
          <a:stretch/>
        </p:blipFill>
        <p:spPr>
          <a:xfrm>
            <a:off x="7034" y="914400"/>
            <a:ext cx="9136966" cy="5441950"/>
          </a:xfrm>
          <a:prstGeom prst="rect">
            <a:avLst/>
          </a:prstGeom>
        </p:spPr>
      </p:pic>
    </p:spTree>
    <p:extLst>
      <p:ext uri="{BB962C8B-B14F-4D97-AF65-F5344CB8AC3E}">
        <p14:creationId xmlns:p14="http://schemas.microsoft.com/office/powerpoint/2010/main" xmlns="" val="29988883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1"/>
            <a:ext cx="8229600" cy="5638799"/>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Brahmasputa Siddhanta was written by______. </a:t>
            </a:r>
          </a:p>
          <a:p>
            <a:pPr marL="0" indent="0" algn="just">
              <a:buNone/>
            </a:pPr>
            <a:r>
              <a:rPr lang="en-US" sz="2000" dirty="0">
                <a:latin typeface="Times New Roman" panose="02020603050405020304" pitchFamily="18" charset="0"/>
                <a:cs typeface="Times New Roman" panose="02020603050405020304" pitchFamily="18" charset="0"/>
              </a:rPr>
              <a:t>          A. Brahmagupta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Aryabhata</a:t>
            </a:r>
          </a:p>
          <a:p>
            <a:pPr marL="0" indent="0" algn="just">
              <a:buNone/>
            </a:pPr>
            <a:r>
              <a:rPr lang="en-US" sz="2000" dirty="0">
                <a:latin typeface="Times New Roman" panose="02020603050405020304" pitchFamily="18" charset="0"/>
                <a:cs typeface="Times New Roman" panose="02020603050405020304" pitchFamily="18" charset="0"/>
              </a:rPr>
              <a:t>          C. Varahamihira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Bhaskaracharya</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Department of Revenue, Commerce and Agriculture was established in June____.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1873</a:t>
            </a:r>
          </a:p>
          <a:p>
            <a:pPr marL="0" indent="0" algn="just">
              <a:buNone/>
            </a:pPr>
            <a:r>
              <a:rPr lang="en-US" sz="2000" dirty="0">
                <a:latin typeface="Times New Roman" panose="02020603050405020304" pitchFamily="18" charset="0"/>
                <a:cs typeface="Times New Roman" panose="02020603050405020304" pitchFamily="18" charset="0"/>
              </a:rPr>
              <a:t>        B. 1872</a:t>
            </a:r>
          </a:p>
          <a:p>
            <a:pPr marL="0" indent="0" algn="just">
              <a:buNone/>
            </a:pPr>
            <a:r>
              <a:rPr lang="en-US" sz="2000" dirty="0">
                <a:latin typeface="Times New Roman" panose="02020603050405020304" pitchFamily="18" charset="0"/>
                <a:cs typeface="Times New Roman" panose="02020603050405020304" pitchFamily="18" charset="0"/>
              </a:rPr>
              <a:t>        C</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1871</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1870</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Mahabharata Mercury, Mars and Saturn are mentioned.</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A978956C-B107-468A-9C87-7FBDECBA6588}"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27" y="34447"/>
            <a:ext cx="1347673" cy="727554"/>
          </a:xfrm>
          <a:prstGeom prst="rect">
            <a:avLst/>
          </a:prstGeom>
        </p:spPr>
      </p:pic>
    </p:spTree>
    <p:extLst>
      <p:ext uri="{BB962C8B-B14F-4D97-AF65-F5344CB8AC3E}">
        <p14:creationId xmlns:p14="http://schemas.microsoft.com/office/powerpoint/2010/main" xmlns="" val="16991019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908549"/>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contribution of India in Metallurgy to world in detail.</a:t>
            </a:r>
          </a:p>
          <a:p>
            <a:pPr algn="just">
              <a:lnSpc>
                <a:spcPct val="150000"/>
              </a:lnSpc>
            </a:pPr>
            <a:r>
              <a:rPr lang="en-US" sz="2200" dirty="0">
                <a:latin typeface="Times New Roman" panose="02020603050405020304" pitchFamily="18" charset="0"/>
                <a:cs typeface="Times New Roman" panose="02020603050405020304" pitchFamily="18" charset="0"/>
              </a:rPr>
              <a:t>Explain the progress in Mathematics in Ancient time in India.</a:t>
            </a:r>
          </a:p>
          <a:p>
            <a:pPr algn="just">
              <a:lnSpc>
                <a:spcPct val="150000"/>
              </a:lnSpc>
            </a:pPr>
            <a:r>
              <a:rPr lang="en-US" sz="2200" dirty="0">
                <a:latin typeface="Times New Roman" panose="02020603050405020304" pitchFamily="18" charset="0"/>
                <a:cs typeface="Times New Roman" panose="02020603050405020304" pitchFamily="18" charset="0"/>
              </a:rPr>
              <a:t>Explain the progress in Astronomy in Ancient time.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71E44A0-D501-4CF7-883E-8356C4EB9D12}" type="datetime1">
              <a:rPr lang="en-US" smtClean="0"/>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773348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2819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Science.</a:t>
            </a:r>
          </a:p>
          <a:p>
            <a:pPr algn="just">
              <a:lnSpc>
                <a:spcPct val="150000"/>
              </a:lnSpc>
            </a:pPr>
            <a:r>
              <a:rPr lang="en-US" sz="2200" dirty="0">
                <a:latin typeface="Times New Roman" panose="02020603050405020304" pitchFamily="18" charset="0"/>
                <a:cs typeface="Times New Roman" panose="02020603050405020304" pitchFamily="18" charset="0"/>
              </a:rPr>
              <a:t>Knowledge of Harappan Civilization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A48D6AFB-807D-4CA4-B6F2-C5DB1B18EDA4}"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4715875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3EFB00A-A380-410E-AD55-9DFF4E6B82F9}"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8" name="Table 7">
            <a:extLst>
              <a:ext uri="{FF2B5EF4-FFF2-40B4-BE49-F238E27FC236}">
                <a16:creationId xmlns:a16="http://schemas.microsoft.com/office/drawing/2014/main" xmlns="" id="{A8F793D6-4DD4-4723-855B-4536E81AEEC0}"/>
              </a:ext>
            </a:extLst>
          </p:cNvPr>
          <p:cNvGraphicFramePr>
            <a:graphicFrameLocks noGrp="1"/>
          </p:cNvGraphicFramePr>
          <p:nvPr>
            <p:extLst>
              <p:ext uri="{D42A27DB-BD31-4B8C-83A1-F6EECF244321}">
                <p14:modId xmlns:p14="http://schemas.microsoft.com/office/powerpoint/2010/main" xmlns="" val="1243728647"/>
              </p:ext>
            </p:extLst>
          </p:nvPr>
        </p:nvGraphicFramePr>
        <p:xfrm>
          <a:off x="304800" y="838199"/>
          <a:ext cx="8458200" cy="2193300"/>
        </p:xfrm>
        <a:graphic>
          <a:graphicData uri="http://schemas.openxmlformats.org/drawingml/2006/table">
            <a:tbl>
              <a:tblPr firstRow="1" bandRow="1">
                <a:tableStyleId>{5C22544A-7EE6-4342-B048-85BDC9FD1C3A}</a:tableStyleId>
              </a:tblPr>
              <a:tblGrid>
                <a:gridCol w="1018117">
                  <a:extLst>
                    <a:ext uri="{9D8B030D-6E8A-4147-A177-3AD203B41FA5}">
                      <a16:colId xmlns:a16="http://schemas.microsoft.com/office/drawing/2014/main" xmlns="" val="3875486724"/>
                    </a:ext>
                  </a:extLst>
                </a:gridCol>
                <a:gridCol w="7440083">
                  <a:extLst>
                    <a:ext uri="{9D8B030D-6E8A-4147-A177-3AD203B41FA5}">
                      <a16:colId xmlns:a16="http://schemas.microsoft.com/office/drawing/2014/main" xmlns=""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xmlns=""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study</a:t>
                      </a:r>
                      <a:r>
                        <a:rPr lang="en-IN" sz="2200" dirty="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Medicine, Metallurgy, Geography in India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Biology, Harappan Technologies,</a:t>
                      </a:r>
                    </a:p>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Water Management, Textile Technology in India</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71312867"/>
                  </a:ext>
                </a:extLst>
              </a:tr>
            </a:tbl>
          </a:graphicData>
        </a:graphic>
      </p:graphicFrame>
    </p:spTree>
    <p:extLst>
      <p:ext uri="{BB962C8B-B14F-4D97-AF65-F5344CB8AC3E}">
        <p14:creationId xmlns:p14="http://schemas.microsoft.com/office/powerpoint/2010/main" xmlns="" val="41201851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52D602A-1C3D-4A51-A55F-0DF786ED5E0C}"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9" name="Table 7">
            <a:extLst>
              <a:ext uri="{FF2B5EF4-FFF2-40B4-BE49-F238E27FC236}">
                <a16:creationId xmlns:a16="http://schemas.microsoft.com/office/drawing/2014/main" xmlns="" id="{EE40F928-1041-444C-8529-B265838A6723}"/>
              </a:ext>
            </a:extLst>
          </p:cNvPr>
          <p:cNvGraphicFramePr>
            <a:graphicFrameLocks noGrp="1"/>
          </p:cNvGraphicFramePr>
          <p:nvPr>
            <p:extLst>
              <p:ext uri="{D42A27DB-BD31-4B8C-83A1-F6EECF244321}">
                <p14:modId xmlns:p14="http://schemas.microsoft.com/office/powerpoint/2010/main" xmlns="" val="3532351351"/>
              </p:ext>
            </p:extLst>
          </p:nvPr>
        </p:nvGraphicFramePr>
        <p:xfrm>
          <a:off x="111760" y="937415"/>
          <a:ext cx="8879840" cy="2157623"/>
        </p:xfrm>
        <a:graphic>
          <a:graphicData uri="http://schemas.openxmlformats.org/drawingml/2006/table">
            <a:tbl>
              <a:tblPr firstRow="1" bandRow="1">
                <a:tableStyleId>{5C22544A-7EE6-4342-B048-85BDC9FD1C3A}</a:tableStyleId>
              </a:tblPr>
              <a:tblGrid>
                <a:gridCol w="934720">
                  <a:extLst>
                    <a:ext uri="{9D8B030D-6E8A-4147-A177-3AD203B41FA5}">
                      <a16:colId xmlns:a16="http://schemas.microsoft.com/office/drawing/2014/main" xmlns="" val="1525107829"/>
                    </a:ext>
                  </a:extLst>
                </a:gridCol>
                <a:gridCol w="6192520">
                  <a:extLst>
                    <a:ext uri="{9D8B030D-6E8A-4147-A177-3AD203B41FA5}">
                      <a16:colId xmlns:a16="http://schemas.microsoft.com/office/drawing/2014/main" xmlns="" val="108046506"/>
                    </a:ext>
                  </a:extLst>
                </a:gridCol>
                <a:gridCol w="1752600">
                  <a:extLst>
                    <a:ext uri="{9D8B030D-6E8A-4147-A177-3AD203B41FA5}">
                      <a16:colId xmlns:a16="http://schemas.microsoft.com/office/drawing/2014/main" xmlns=""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xmlns=""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IN" sz="2200" dirty="0">
                          <a:latin typeface="Times New Roman" panose="02020603050405020304" pitchFamily="18" charset="0"/>
                          <a:cs typeface="Times New Roman" panose="02020603050405020304" pitchFamily="18" charset="0"/>
                        </a:rPr>
                        <a:t>Medicine in India ,Metallurgy in India, Geography</a:t>
                      </a:r>
                    </a:p>
                  </a:txBody>
                  <a:tcPr/>
                </a:tc>
                <a:tc>
                  <a:txBody>
                    <a:bodyPr/>
                    <a:lstStyle/>
                    <a:p>
                      <a:pPr algn="ctr"/>
                      <a:r>
                        <a:rPr lang="en-IN" sz="2200" dirty="0">
                          <a:latin typeface="Times New Roman" panose="02020603050405020304" pitchFamily="18" charset="0"/>
                          <a:cs typeface="Times New Roman" panose="02020603050405020304" pitchFamily="18" charset="0"/>
                        </a:rPr>
                        <a:t>CO2 &amp; CO5</a:t>
                      </a:r>
                    </a:p>
                  </a:txBody>
                  <a:tcPr/>
                </a:tc>
                <a:extLst>
                  <a:ext uri="{0D108BD9-81ED-4DB2-BD59-A6C34878D82A}">
                    <a16:rowId xmlns:a16="http://schemas.microsoft.com/office/drawing/2014/main" xmlns="" val="2050221934"/>
                  </a:ext>
                </a:extLst>
              </a:tr>
              <a:tr h="63362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Biology, Harappan Technologies, Water Management in India, </a:t>
                      </a:r>
                      <a:r>
                        <a:rPr lang="en-US" sz="2200" dirty="0" smtClean="0">
                          <a:latin typeface="Times New Roman" panose="02020603050405020304" pitchFamily="18" charset="0"/>
                          <a:cs typeface="Times New Roman" panose="02020603050405020304" pitchFamily="18" charset="0"/>
                        </a:rPr>
                        <a:t>Textile Technology in India </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 &amp; CO5</a:t>
                      </a:r>
                    </a:p>
                  </a:txBody>
                  <a:tcPr/>
                </a:tc>
                <a:extLst>
                  <a:ext uri="{0D108BD9-81ED-4DB2-BD59-A6C34878D82A}">
                    <a16:rowId xmlns:a16="http://schemas.microsoft.com/office/drawing/2014/main" xmlns="" val="251658213"/>
                  </a:ext>
                </a:extLst>
              </a:tr>
            </a:tbl>
          </a:graphicData>
        </a:graphic>
      </p:graphicFrame>
    </p:spTree>
    <p:extLst>
      <p:ext uri="{BB962C8B-B14F-4D97-AF65-F5344CB8AC3E}">
        <p14:creationId xmlns:p14="http://schemas.microsoft.com/office/powerpoint/2010/main" xmlns="" val="58214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51371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During the Vedic times, Ashwini Kumar were the practisioners of medicine and were given the divine status. </a:t>
            </a:r>
          </a:p>
          <a:p>
            <a:pPr algn="just">
              <a:lnSpc>
                <a:spcPct val="150000"/>
              </a:lnSpc>
            </a:pPr>
            <a:r>
              <a:rPr lang="en-US" sz="2200" dirty="0">
                <a:latin typeface="Times New Roman" panose="02020603050405020304" pitchFamily="18" charset="0"/>
                <a:cs typeface="Times New Roman" panose="02020603050405020304" pitchFamily="18" charset="0"/>
              </a:rPr>
              <a:t>Dhanvantari was the God of Ayurveda Medicine.</a:t>
            </a:r>
          </a:p>
          <a:p>
            <a:pPr algn="just">
              <a:lnSpc>
                <a:spcPct val="150000"/>
              </a:lnSpc>
            </a:pPr>
            <a:r>
              <a:rPr lang="en-US" sz="2200" dirty="0">
                <a:latin typeface="Times New Roman" panose="02020603050405020304" pitchFamily="18" charset="0"/>
                <a:cs typeface="Times New Roman" panose="02020603050405020304" pitchFamily="18" charset="0"/>
              </a:rPr>
              <a:t>Atharva Veda was the first book where a mention about the diseases, its cure and medicines can be found. According to it, the diseases were caused by the demons and spirits entering into the human body and can be cured by magical charms and spells.</a:t>
            </a:r>
          </a:p>
          <a:p>
            <a:pPr algn="just">
              <a:lnSpc>
                <a:spcPct val="150000"/>
              </a:lnSpc>
            </a:pPr>
            <a:r>
              <a:rPr lang="en-US" sz="2200" dirty="0">
                <a:latin typeface="Times New Roman" panose="02020603050405020304" pitchFamily="18" charset="0"/>
                <a:cs typeface="Times New Roman" panose="02020603050405020304" pitchFamily="18" charset="0"/>
              </a:rPr>
              <a:t>Atharva Veda mentioned cure for many of the diseases which include diarrhoea, sores, cough, leprosy, fever and seizure.</a:t>
            </a:r>
          </a:p>
        </p:txBody>
      </p:sp>
      <p:sp>
        <p:nvSpPr>
          <p:cNvPr id="4" name="Date Placeholder 3"/>
          <p:cNvSpPr>
            <a:spLocks noGrp="1"/>
          </p:cNvSpPr>
          <p:nvPr>
            <p:ph type="dt" sz="half" idx="10"/>
          </p:nvPr>
        </p:nvSpPr>
        <p:spPr/>
        <p:txBody>
          <a:bodyPr/>
          <a:lstStyle/>
          <a:p>
            <a:fld id="{05C165C7-740D-4255-B756-78201BF6DB19}"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Medicine in India(CO2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5173553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era of practical and more rational cure to diseases emerged around 600 BC. Takshila and Varanasi emerged as the centres for medicinal learning.</a:t>
            </a:r>
          </a:p>
          <a:p>
            <a:pPr algn="just">
              <a:lnSpc>
                <a:spcPct val="150000"/>
              </a:lnSpc>
            </a:pPr>
            <a:r>
              <a:rPr lang="en-US" sz="2200" dirty="0">
                <a:latin typeface="Times New Roman" panose="02020603050405020304" pitchFamily="18" charset="0"/>
                <a:cs typeface="Times New Roman" panose="02020603050405020304" pitchFamily="18" charset="0"/>
              </a:rPr>
              <a:t>The two important treaties during this time were: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a:t>
            </a:r>
            <a:r>
              <a:rPr lang="en-US" sz="2200" b="1" i="1" dirty="0">
                <a:latin typeface="Times New Roman" panose="02020603050405020304" pitchFamily="18" charset="0"/>
                <a:cs typeface="Times New Roman" panose="02020603050405020304" pitchFamily="18" charset="0"/>
              </a:rPr>
              <a:t>Charak Samhita </a:t>
            </a:r>
            <a:r>
              <a:rPr lang="en-US" sz="2200" dirty="0">
                <a:latin typeface="Times New Roman" panose="02020603050405020304" pitchFamily="18" charset="0"/>
                <a:cs typeface="Times New Roman" panose="02020603050405020304" pitchFamily="18" charset="0"/>
              </a:rPr>
              <a:t>(deals with Ayurveda) by Charak, Father of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Ayurveda.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a:t>
            </a:r>
            <a:r>
              <a:rPr lang="en-US" sz="2200" b="1" i="1" dirty="0">
                <a:latin typeface="Times New Roman" panose="02020603050405020304" pitchFamily="18" charset="0"/>
                <a:cs typeface="Times New Roman" panose="02020603050405020304" pitchFamily="18" charset="0"/>
              </a:rPr>
              <a:t>Sushruta Samhita </a:t>
            </a:r>
            <a:r>
              <a:rPr lang="en-US" sz="2200" dirty="0">
                <a:latin typeface="Times New Roman" panose="02020603050405020304" pitchFamily="18" charset="0"/>
                <a:cs typeface="Times New Roman" panose="02020603050405020304" pitchFamily="18" charset="0"/>
              </a:rPr>
              <a:t>(deals with Surgery) by Sushruta, Father of</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Surgery.</a:t>
            </a:r>
          </a:p>
          <a:p>
            <a:pPr algn="just">
              <a:lnSpc>
                <a:spcPct val="150000"/>
              </a:lnSpc>
            </a:pPr>
            <a:r>
              <a:rPr lang="en-US" sz="2200" dirty="0">
                <a:latin typeface="Times New Roman" panose="02020603050405020304" pitchFamily="18" charset="0"/>
                <a:cs typeface="Times New Roman" panose="02020603050405020304" pitchFamily="18" charset="0"/>
              </a:rPr>
              <a:t>Charak Samhita mainly deals with use of plants and herbs for medicinal purposes.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B7C0549-C603-4618-A43A-2C119ABDCA09}"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Medicine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6919778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b="1" i="1" dirty="0">
                <a:latin typeface="Times New Roman" panose="02020603050405020304" pitchFamily="18" charset="0"/>
                <a:cs typeface="Times New Roman" panose="02020603050405020304" pitchFamily="18" charset="0"/>
              </a:rPr>
              <a:t>Sushruta Samhita </a:t>
            </a:r>
            <a:r>
              <a:rPr lang="en-US" sz="2200" dirty="0">
                <a:latin typeface="Times New Roman" panose="02020603050405020304" pitchFamily="18" charset="0"/>
                <a:cs typeface="Times New Roman" panose="02020603050405020304" pitchFamily="18" charset="0"/>
              </a:rPr>
              <a:t>deals with practical problems of Surgery and Obstetrics.</a:t>
            </a:r>
          </a:p>
          <a:p>
            <a:pPr algn="just">
              <a:lnSpc>
                <a:spcPct val="150000"/>
              </a:lnSpc>
            </a:pPr>
            <a:r>
              <a:rPr lang="en-US" sz="2200" dirty="0">
                <a:latin typeface="Times New Roman" panose="02020603050405020304" pitchFamily="18" charset="0"/>
                <a:cs typeface="Times New Roman" panose="02020603050405020304" pitchFamily="18" charset="0"/>
              </a:rPr>
              <a:t>Sushruta studied anatomy in great detail with the aid of a human dead body.</a:t>
            </a:r>
          </a:p>
          <a:p>
            <a:pPr algn="just">
              <a:lnSpc>
                <a:spcPct val="150000"/>
              </a:lnSpc>
            </a:pPr>
            <a:r>
              <a:rPr lang="en-US" sz="2200" dirty="0">
                <a:latin typeface="Times New Roman" panose="02020603050405020304" pitchFamily="18" charset="0"/>
                <a:cs typeface="Times New Roman" panose="02020603050405020304" pitchFamily="18" charset="0"/>
              </a:rPr>
              <a:t>Ayurveda is an Upaveda of Atharvaveda.</a:t>
            </a:r>
          </a:p>
          <a:p>
            <a:pPr algn="just">
              <a:lnSpc>
                <a:spcPct val="150000"/>
              </a:lnSpc>
            </a:pPr>
            <a:r>
              <a:rPr lang="en-US" sz="2200" dirty="0">
                <a:latin typeface="Times New Roman" panose="02020603050405020304" pitchFamily="18" charset="0"/>
                <a:cs typeface="Times New Roman" panose="02020603050405020304" pitchFamily="18" charset="0"/>
              </a:rPr>
              <a:t>The famous teacher Atreya taught medicine branch of medical science at Taxila University.</a:t>
            </a:r>
          </a:p>
          <a:p>
            <a:pPr algn="just">
              <a:lnSpc>
                <a:spcPct val="150000"/>
              </a:lnSpc>
            </a:pPr>
            <a:r>
              <a:rPr lang="en-US" sz="2200" dirty="0">
                <a:latin typeface="Times New Roman" panose="02020603050405020304" pitchFamily="18" charset="0"/>
                <a:cs typeface="Times New Roman" panose="02020603050405020304" pitchFamily="18" charset="0"/>
              </a:rPr>
              <a:t>Hastyayurveda (Ayurveda of elephants) was a book on Veterinary science. It was authored by Palakappya.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B718007-2026-412B-8291-BEF6B2634E6A}"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Medicine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096342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Buddhist monks from India took the Ayurveda System to Tibet and China. The translation of the two books also took place in Arabic language.</a:t>
            </a:r>
          </a:p>
          <a:p>
            <a:pPr algn="just">
              <a:lnSpc>
                <a:spcPct val="150000"/>
              </a:lnSpc>
            </a:pPr>
            <a:r>
              <a:rPr lang="en-US" sz="2200" dirty="0">
                <a:latin typeface="Times New Roman" panose="02020603050405020304" pitchFamily="18" charset="0"/>
                <a:cs typeface="Times New Roman" panose="02020603050405020304" pitchFamily="18" charset="0"/>
              </a:rPr>
              <a:t>Even the Greeks were influenced by the Indian medicines during the Indo-Greek rule in India in 180 BC-10 AD.</a:t>
            </a:r>
          </a:p>
          <a:p>
            <a:pPr algn="just">
              <a:lnSpc>
                <a:spcPct val="150000"/>
              </a:lnSpc>
            </a:pPr>
            <a:r>
              <a:rPr lang="en-US" sz="2200" dirty="0">
                <a:latin typeface="Times New Roman" panose="02020603050405020304" pitchFamily="18" charset="0"/>
                <a:cs typeface="Times New Roman" panose="02020603050405020304" pitchFamily="18" charset="0"/>
              </a:rPr>
              <a:t>In the medieval period, Sarangdhara Samhita written in 13th century emphasised on the use of opium in medicines and for urine examination in laboratories.</a:t>
            </a:r>
          </a:p>
          <a:p>
            <a:pPr algn="just">
              <a:lnSpc>
                <a:spcPct val="150000"/>
              </a:lnSpc>
            </a:pPr>
            <a:r>
              <a:rPr lang="en-US" sz="2200" dirty="0">
                <a:latin typeface="Times New Roman" panose="02020603050405020304" pitchFamily="18" charset="0"/>
                <a:cs typeface="Times New Roman" panose="02020603050405020304" pitchFamily="18" charset="0"/>
              </a:rPr>
              <a:t>Ras Chikitsa developed by Nagarjuna in the 2</a:t>
            </a:r>
            <a:r>
              <a:rPr lang="en-US" sz="2200" baseline="30000" dirty="0">
                <a:latin typeface="Times New Roman" panose="02020603050405020304" pitchFamily="18" charset="0"/>
                <a:cs typeface="Times New Roman" panose="02020603050405020304" pitchFamily="18" charset="0"/>
              </a:rPr>
              <a:t>nd</a:t>
            </a:r>
            <a:r>
              <a:rPr lang="en-US" sz="2200" dirty="0">
                <a:latin typeface="Times New Roman" panose="02020603050405020304" pitchFamily="18" charset="0"/>
                <a:cs typeface="Times New Roman" panose="02020603050405020304" pitchFamily="18" charset="0"/>
              </a:rPr>
              <a:t> century AD.</a:t>
            </a:r>
          </a:p>
        </p:txBody>
      </p:sp>
      <p:sp>
        <p:nvSpPr>
          <p:cNvPr id="4" name="Date Placeholder 3"/>
          <p:cNvSpPr>
            <a:spLocks noGrp="1"/>
          </p:cNvSpPr>
          <p:nvPr>
            <p:ph type="dt" sz="half" idx="10"/>
          </p:nvPr>
        </p:nvSpPr>
        <p:spPr/>
        <p:txBody>
          <a:bodyPr/>
          <a:lstStyle/>
          <a:p>
            <a:fld id="{B5D2CC4D-0F1B-44FB-96C7-17B4072EE955}"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Medicine in India(CO2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5183127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Development in the field of metallurgy can be traced back to the Harappan period. Highly developed metallurgy of Harappan is reflected in various images of copper &amp; bronze.</a:t>
            </a:r>
          </a:p>
          <a:p>
            <a:pPr algn="just">
              <a:lnSpc>
                <a:spcPct val="150000"/>
              </a:lnSpc>
            </a:pPr>
            <a:r>
              <a:rPr lang="en-US" sz="2200" dirty="0">
                <a:latin typeface="Times New Roman" panose="02020603050405020304" pitchFamily="18" charset="0"/>
                <a:cs typeface="Times New Roman" panose="02020603050405020304" pitchFamily="18" charset="0"/>
              </a:rPr>
              <a:t>Various kind of alloys like steel in India during this age. Indian steel known as </a:t>
            </a:r>
            <a:r>
              <a:rPr lang="en-US" sz="2200" b="1" i="1" dirty="0">
                <a:latin typeface="Times New Roman" panose="02020603050405020304" pitchFamily="18" charset="0"/>
                <a:cs typeface="Times New Roman" panose="02020603050405020304" pitchFamily="18" charset="0"/>
              </a:rPr>
              <a:t>wootz</a:t>
            </a:r>
            <a:r>
              <a:rPr lang="en-US" sz="2200" dirty="0">
                <a:latin typeface="Times New Roman" panose="02020603050405020304" pitchFamily="18" charset="0"/>
                <a:cs typeface="Times New Roman" panose="02020603050405020304" pitchFamily="18" charset="0"/>
              </a:rPr>
              <a:t> was world famous for its high quality and large quantity of steel was exported from India during the Ancient time.</a:t>
            </a:r>
          </a:p>
          <a:p>
            <a:pPr algn="just">
              <a:lnSpc>
                <a:spcPct val="150000"/>
              </a:lnSpc>
            </a:pPr>
            <a:r>
              <a:rPr lang="en-US" sz="2200" dirty="0">
                <a:latin typeface="Times New Roman" panose="02020603050405020304" pitchFamily="18" charset="0"/>
                <a:cs typeface="Times New Roman" panose="02020603050405020304" pitchFamily="18" charset="0"/>
              </a:rPr>
              <a:t>The Mehrauli iron pillar manufactured by Chandragupta II and Sultanganj Buddha statue made of copper are the living examples of progress in the field of metallurgy in India during the Gupta age.</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7A4F703-9490-4C00-ACD2-72A6B705D900}"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Metallurgy in India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857546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40A07-05F5-4DAD-A9D1-23EC6892B945}"/>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a:bodyPr>
          <a:lstStyle/>
          <a:p>
            <a:pPr>
              <a:defRPr/>
            </a:pPr>
            <a:r>
              <a:rPr lang="en-US" sz="2400" dirty="0">
                <a:latin typeface="Times New Roman" pitchFamily="18" charset="0"/>
                <a:cs typeface="Times New Roman" pitchFamily="18" charset="0"/>
              </a:rPr>
              <a:t>             </a:t>
            </a:r>
            <a:r>
              <a:rPr lang="en-US" sz="3600" b="1" dirty="0">
                <a:latin typeface="Times New Roman" pitchFamily="18" charset="0"/>
                <a:cs typeface="Times New Roman" pitchFamily="18" charset="0"/>
              </a:rPr>
              <a:t>Syllabus(Continue….)</a:t>
            </a:r>
          </a:p>
        </p:txBody>
      </p:sp>
      <p:pic>
        <p:nvPicPr>
          <p:cNvPr id="16387" name="Picture 3">
            <a:extLst>
              <a:ext uri="{FF2B5EF4-FFF2-40B4-BE49-F238E27FC236}">
                <a16:creationId xmlns:a16="http://schemas.microsoft.com/office/drawing/2014/main" xmlns="" id="{8E42EEB9-8479-48C7-B9B9-649489931E5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smtClean="0"/>
              <a:t>Mr. Arun Bhati            ESSENCE OF INDIAN TRADITIONAL  (ANC-602)              Module IV</a:t>
            </a:r>
            <a:endParaRPr lang="en-US" dirty="0"/>
          </a:p>
        </p:txBody>
      </p:sp>
      <p:sp>
        <p:nvSpPr>
          <p:cNvPr id="16390" name="Slide Number Placeholder 3">
            <a:extLst>
              <a:ext uri="{FF2B5EF4-FFF2-40B4-BE49-F238E27FC236}">
                <a16:creationId xmlns:a16="http://schemas.microsoft.com/office/drawing/2014/main" xmlns=""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2049A542-4D39-4060-858A-AD38E78AAF42}"/>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2B6FE2-D439-419B-A8B8-0BB5937F0DC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13104" t="14584" r="27159" b="34375"/>
          <a:stretch/>
        </p:blipFill>
        <p:spPr>
          <a:xfrm>
            <a:off x="0" y="914400"/>
            <a:ext cx="9144000" cy="5441950"/>
          </a:xfrm>
          <a:prstGeom prst="rect">
            <a:avLst/>
          </a:prstGeom>
        </p:spPr>
      </p:pic>
    </p:spTree>
    <p:extLst>
      <p:ext uri="{BB962C8B-B14F-4D97-AF65-F5344CB8AC3E}">
        <p14:creationId xmlns:p14="http://schemas.microsoft.com/office/powerpoint/2010/main" xmlns="" val="29767450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Geography as a branch of scientific study has developed as a consequence of man’s immediate need for functioning in the world around him.</a:t>
            </a:r>
          </a:p>
          <a:p>
            <a:pPr algn="just">
              <a:lnSpc>
                <a:spcPct val="150000"/>
              </a:lnSpc>
            </a:pPr>
            <a:r>
              <a:rPr lang="en-US" sz="2200" dirty="0">
                <a:latin typeface="Times New Roman" panose="02020603050405020304" pitchFamily="18" charset="0"/>
                <a:cs typeface="Times New Roman" panose="02020603050405020304" pitchFamily="18" charset="0"/>
              </a:rPr>
              <a:t>In India the earliest references to geographical data arc found in the Rigveda. </a:t>
            </a:r>
          </a:p>
          <a:p>
            <a:pPr algn="just">
              <a:lnSpc>
                <a:spcPct val="150000"/>
              </a:lnSpc>
            </a:pPr>
            <a:r>
              <a:rPr lang="en-US" sz="2200" dirty="0">
                <a:latin typeface="Times New Roman" panose="02020603050405020304" pitchFamily="18" charset="0"/>
                <a:cs typeface="Times New Roman" panose="02020603050405020304" pitchFamily="18" charset="0"/>
              </a:rPr>
              <a:t>The Puranas constitute the most detailed and comprehensive source of geographical knowledge of the post-Vedic period. They seem to have originated prior to the fifth or fourth century B.C.</a:t>
            </a:r>
          </a:p>
          <a:p>
            <a:pPr algn="just">
              <a:lnSpc>
                <a:spcPct val="150000"/>
              </a:lnSpc>
            </a:pPr>
            <a:r>
              <a:rPr lang="en-US" sz="2200" dirty="0">
                <a:latin typeface="Times New Roman" panose="02020603050405020304" pitchFamily="18" charset="0"/>
                <a:cs typeface="Times New Roman" panose="02020603050405020304" pitchFamily="18" charset="0"/>
              </a:rPr>
              <a:t>Abundant evidence of the geographical knowledge of the Indian people is available in post-Vedic literature.</a:t>
            </a:r>
          </a:p>
        </p:txBody>
      </p:sp>
      <p:sp>
        <p:nvSpPr>
          <p:cNvPr id="4" name="Date Placeholder 3"/>
          <p:cNvSpPr>
            <a:spLocks noGrp="1"/>
          </p:cNvSpPr>
          <p:nvPr>
            <p:ph type="dt" sz="half" idx="10"/>
          </p:nvPr>
        </p:nvSpPr>
        <p:spPr/>
        <p:txBody>
          <a:bodyPr/>
          <a:lstStyle/>
          <a:p>
            <a:fld id="{0C9AFF4B-F521-41F7-A3D3-4BB93732017F}"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Geography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9416189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Plant taxonomy, the oldest of botanical disciplines, developed in India even in the Vedic period.</a:t>
            </a:r>
          </a:p>
          <a:p>
            <a:pPr algn="just">
              <a:lnSpc>
                <a:spcPct val="150000"/>
              </a:lnSpc>
            </a:pPr>
            <a:r>
              <a:rPr lang="en-US" sz="2200" dirty="0">
                <a:latin typeface="Times New Roman" panose="02020603050405020304" pitchFamily="18" charset="0"/>
                <a:cs typeface="Times New Roman" panose="02020603050405020304" pitchFamily="18" charset="0"/>
              </a:rPr>
              <a:t>Later the Portuguese and Dutch, attracted by the vast potentialities of the country’s vegetation, initiated the modern study of Indian plants.</a:t>
            </a:r>
          </a:p>
          <a:p>
            <a:pPr algn="just">
              <a:lnSpc>
                <a:spcPct val="150000"/>
              </a:lnSpc>
            </a:pPr>
            <a:r>
              <a:rPr lang="en-US" sz="2200" dirty="0">
                <a:latin typeface="Times New Roman" panose="02020603050405020304" pitchFamily="18" charset="0"/>
                <a:cs typeface="Times New Roman" panose="02020603050405020304" pitchFamily="18" charset="0"/>
              </a:rPr>
              <a:t> By and by the exploratory phase entered into the systematic phase and the investigations carried out by British army, medical, and forest officers resulted in the publication of several floras. </a:t>
            </a:r>
          </a:p>
          <a:p>
            <a:pPr algn="just">
              <a:lnSpc>
                <a:spcPct val="150000"/>
              </a:lnSpc>
            </a:pPr>
            <a:r>
              <a:rPr lang="en-US" sz="2200" dirty="0">
                <a:latin typeface="Times New Roman" panose="02020603050405020304" pitchFamily="18" charset="0"/>
                <a:cs typeface="Times New Roman" panose="02020603050405020304" pitchFamily="18" charset="0"/>
              </a:rPr>
              <a:t>The appearance of Hooker’s masterpiece, </a:t>
            </a:r>
            <a:r>
              <a:rPr lang="en-US" sz="2200" b="1" i="1" dirty="0">
                <a:latin typeface="Times New Roman" panose="02020603050405020304" pitchFamily="18" charset="0"/>
                <a:cs typeface="Times New Roman" panose="02020603050405020304" pitchFamily="18" charset="0"/>
              </a:rPr>
              <a:t>Flora of British India</a:t>
            </a:r>
            <a:r>
              <a:rPr lang="en-US" sz="2200" dirty="0">
                <a:latin typeface="Times New Roman" panose="02020603050405020304" pitchFamily="18" charset="0"/>
                <a:cs typeface="Times New Roman" panose="02020603050405020304" pitchFamily="18" charset="0"/>
              </a:rPr>
              <a:t>, in the last decade of the nineteenth century gave a great fillip to taxonomic work.</a:t>
            </a:r>
          </a:p>
        </p:txBody>
      </p:sp>
      <p:sp>
        <p:nvSpPr>
          <p:cNvPr id="4" name="Date Placeholder 3"/>
          <p:cNvSpPr>
            <a:spLocks noGrp="1"/>
          </p:cNvSpPr>
          <p:nvPr>
            <p:ph type="dt" sz="half" idx="10"/>
          </p:nvPr>
        </p:nvSpPr>
        <p:spPr/>
        <p:txBody>
          <a:bodyPr/>
          <a:lstStyle/>
          <a:p>
            <a:fld id="{687388E9-AC20-489D-9576-776A6CA83154}"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Biology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9053428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major landmarks of zoology in India in the nineteenth century comprise the lasting contributions of outstanding workers in the field. </a:t>
            </a:r>
          </a:p>
          <a:p>
            <a:pPr algn="just">
              <a:lnSpc>
                <a:spcPct val="150000"/>
              </a:lnSpc>
            </a:pPr>
            <a:r>
              <a:rPr lang="en-US" sz="2200" dirty="0">
                <a:latin typeface="Times New Roman" panose="02020603050405020304" pitchFamily="18" charset="0"/>
                <a:cs typeface="Times New Roman" panose="02020603050405020304" pitchFamily="18" charset="0"/>
              </a:rPr>
              <a:t>The first to mention is Francis Buchanan, a native of Edinburgh, who came to India as an Assistant Surgeon in the East India Company’s service in Bengal in 1794 at the age of thirty-two. Soon after his arrival in Calcutta, Buchanan had to visit the Andaman Islands.</a:t>
            </a:r>
          </a:p>
          <a:p>
            <a:pPr algn="just">
              <a:lnSpc>
                <a:spcPct val="150000"/>
              </a:lnSpc>
            </a:pPr>
            <a:r>
              <a:rPr lang="en-US" sz="2200" dirty="0">
                <a:latin typeface="Times New Roman" panose="02020603050405020304" pitchFamily="18" charset="0"/>
                <a:cs typeface="Times New Roman" panose="02020603050405020304" pitchFamily="18" charset="0"/>
              </a:rPr>
              <a:t>Hamilton Buchanan alias Francis Buchman made careful observations on fish and fisheries during his assignment to make a ‘statistical survey of Bengal and certain adjacent districts in 1806</a:t>
            </a:r>
          </a:p>
        </p:txBody>
      </p:sp>
      <p:sp>
        <p:nvSpPr>
          <p:cNvPr id="4" name="Date Placeholder 3"/>
          <p:cNvSpPr>
            <a:spLocks noGrp="1"/>
          </p:cNvSpPr>
          <p:nvPr>
            <p:ph type="dt" sz="half" idx="10"/>
          </p:nvPr>
        </p:nvSpPr>
        <p:spPr/>
        <p:txBody>
          <a:bodyPr/>
          <a:lstStyle/>
          <a:p>
            <a:fld id="{CED825E0-0B97-4242-A705-019F642636AF}"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Biology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61477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Indus Valley Civilization - By the middle of the 3rd millennium BCE, a fairly developed urban culture emerged along the Indus and Saraswati rivers in the North West India. </a:t>
            </a:r>
          </a:p>
          <a:p>
            <a:pPr algn="just">
              <a:lnSpc>
                <a:spcPct val="150000"/>
              </a:lnSpc>
            </a:pPr>
            <a:r>
              <a:rPr lang="en-US" sz="2200" dirty="0">
                <a:latin typeface="Times New Roman" panose="02020603050405020304" pitchFamily="18" charset="0"/>
                <a:cs typeface="Times New Roman" panose="02020603050405020304" pitchFamily="18" charset="0"/>
              </a:rPr>
              <a:t>The Indus Valley Civilization has a distinct set of features not seen anywhere else in the ancient world. </a:t>
            </a:r>
          </a:p>
          <a:p>
            <a:pPr algn="just">
              <a:lnSpc>
                <a:spcPct val="150000"/>
              </a:lnSpc>
            </a:pPr>
            <a:r>
              <a:rPr lang="en-US" sz="2200" dirty="0">
                <a:latin typeface="Times New Roman" panose="02020603050405020304" pitchFamily="18" charset="0"/>
                <a:cs typeface="Times New Roman" panose="02020603050405020304" pitchFamily="18" charset="0"/>
              </a:rPr>
              <a:t>The most prominent features of the civilization were its town planning.</a:t>
            </a:r>
          </a:p>
          <a:p>
            <a:pPr algn="just">
              <a:lnSpc>
                <a:spcPct val="150000"/>
              </a:lnSpc>
            </a:pPr>
            <a:r>
              <a:rPr lang="en-US" sz="2200" dirty="0">
                <a:latin typeface="Times New Roman" panose="02020603050405020304" pitchFamily="18" charset="0"/>
                <a:cs typeface="Times New Roman" panose="02020603050405020304" pitchFamily="18" charset="0"/>
              </a:rPr>
              <a:t>The archaeological excavations, both at Harappan and Mohenjo-Daro have revealed very large structures, which are interpreted to be large food grain storage buildings and are referred to as the Granaries.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8F113-FC2D-4940-AC4A-50ABCD88582E}"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Harappan Technologies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6975072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presence of these structures do provide a glimpse, howsoever hazy, of the surplus wealth at the disposal of the authority in the Indus Valley Civilisation.</a:t>
            </a:r>
          </a:p>
          <a:p>
            <a:pPr algn="just">
              <a:lnSpc>
                <a:spcPct val="150000"/>
              </a:lnSpc>
            </a:pPr>
            <a:r>
              <a:rPr lang="en-US" sz="2200" dirty="0">
                <a:latin typeface="Times New Roman" panose="02020603050405020304" pitchFamily="18" charset="0"/>
                <a:cs typeface="Times New Roman" panose="02020603050405020304" pitchFamily="18" charset="0"/>
              </a:rPr>
              <a:t>Great bath where </a:t>
            </a:r>
            <a:r>
              <a:rPr lang="en-US" sz="2200" dirty="0" smtClean="0">
                <a:latin typeface="Times New Roman" panose="02020603050405020304" pitchFamily="18" charset="0"/>
                <a:cs typeface="Times New Roman" panose="02020603050405020304" pitchFamily="18" charset="0"/>
              </a:rPr>
              <a:t>bitumen (</a:t>
            </a:r>
            <a:r>
              <a:rPr lang="en-US" sz="2200" dirty="0" err="1" smtClean="0">
                <a:latin typeface="Times New Roman" panose="02020603050405020304" pitchFamily="18" charset="0"/>
                <a:cs typeface="Times New Roman" panose="02020603050405020304" pitchFamily="18" charset="0"/>
              </a:rPr>
              <a:t>Koltar</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was used for waterproofing.</a:t>
            </a:r>
          </a:p>
          <a:p>
            <a:pPr algn="just">
              <a:lnSpc>
                <a:spcPct val="150000"/>
              </a:lnSpc>
            </a:pPr>
            <a:r>
              <a:rPr lang="en-US" sz="2200" dirty="0">
                <a:latin typeface="Times New Roman" panose="02020603050405020304" pitchFamily="18" charset="0"/>
                <a:cs typeface="Times New Roman" panose="02020603050405020304" pitchFamily="18" charset="0"/>
              </a:rPr>
              <a:t>Harappan civilization people also used new techniques in Handicrafts, Seal carving, and metallurgy such as copper, bronze lead, and tin. </a:t>
            </a:r>
          </a:p>
          <a:p>
            <a:pPr algn="just">
              <a:lnSpc>
                <a:spcPct val="150000"/>
              </a:lnSpc>
            </a:pPr>
            <a:r>
              <a:rPr lang="en-US" sz="2200" dirty="0">
                <a:latin typeface="Times New Roman" panose="02020603050405020304" pitchFamily="18" charset="0"/>
                <a:cs typeface="Times New Roman" panose="02020603050405020304" pitchFamily="18" charset="0"/>
              </a:rPr>
              <a:t>The cities of the Harappan civilization were very well planned and beautifully constructed, with baked bricks used to construct houses and buildings in rows on both sides of the road. Some houses were also built in the streets.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5237AC-FF05-44C0-9A2F-3692688777C7}"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Harappan Technologies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41199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Houses built in cities used to be five feet in length and 97 feet in width. Their buildings also had two-roomed houses. Some houses had private bathrooms with pottery in the walls, which also provided water drainage. In some cases, there was a provision of a crib to sit in the toilet.</a:t>
            </a:r>
          </a:p>
          <a:p>
            <a:pPr algn="just">
              <a:lnSpc>
                <a:spcPct val="150000"/>
              </a:lnSpc>
            </a:pPr>
            <a:r>
              <a:rPr lang="en-US" sz="2200" dirty="0">
                <a:latin typeface="Times New Roman" panose="02020603050405020304" pitchFamily="18" charset="0"/>
                <a:cs typeface="Times New Roman" panose="02020603050405020304" pitchFamily="18" charset="0"/>
              </a:rPr>
              <a:t>In the Indus Valley Civilization, the drainage system was in very systematic order, the drainage system was used for the best convenience in every household. </a:t>
            </a:r>
          </a:p>
          <a:p>
            <a:pPr algn="just">
              <a:lnSpc>
                <a:spcPct val="150000"/>
              </a:lnSpc>
            </a:pPr>
            <a:r>
              <a:rPr lang="en-US" sz="2200" dirty="0">
                <a:latin typeface="Times New Roman" panose="02020603050405020304" pitchFamily="18" charset="0"/>
                <a:cs typeface="Times New Roman" panose="02020603050405020304" pitchFamily="18" charset="0"/>
              </a:rPr>
              <a:t>The location of the water drainage from each house was made of bricks.</a:t>
            </a:r>
          </a:p>
        </p:txBody>
      </p:sp>
      <p:sp>
        <p:nvSpPr>
          <p:cNvPr id="4" name="Date Placeholder 3"/>
          <p:cNvSpPr>
            <a:spLocks noGrp="1"/>
          </p:cNvSpPr>
          <p:nvPr>
            <p:ph type="dt" sz="half" idx="10"/>
          </p:nvPr>
        </p:nvSpPr>
        <p:spPr/>
        <p:txBody>
          <a:bodyPr/>
          <a:lstStyle/>
          <a:p>
            <a:fld id="{F193DCDE-771C-4F84-93CB-4A5C524F4729}"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Harappan Technologies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9040941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56388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Harappan civilization also built the world’s first tide port at the head of the Gulf of Cambay in Lothal, Gujarat, proving their high level of knowledge about the flow and flow of tides.</a:t>
            </a:r>
          </a:p>
          <a:p>
            <a:pPr algn="just">
              <a:lnSpc>
                <a:spcPct val="150000"/>
              </a:lnSpc>
            </a:pPr>
            <a:r>
              <a:rPr lang="en-US" sz="2200" dirty="0">
                <a:latin typeface="Times New Roman" panose="02020603050405020304" pitchFamily="18" charset="0"/>
                <a:cs typeface="Times New Roman" panose="02020603050405020304" pitchFamily="18" charset="0"/>
              </a:rPr>
              <a:t>The Indus Valley Civilization was aided by major advances in transportation technology. These advances may include bullock carts that are similar to the boats seen everywhere in South Asia today. </a:t>
            </a:r>
          </a:p>
          <a:p>
            <a:pPr algn="just">
              <a:lnSpc>
                <a:spcPct val="150000"/>
              </a:lnSpc>
            </a:pPr>
            <a:r>
              <a:rPr lang="en-US" sz="2200" dirty="0">
                <a:latin typeface="Times New Roman" panose="02020603050405020304" pitchFamily="18" charset="0"/>
                <a:cs typeface="Times New Roman" panose="02020603050405020304" pitchFamily="18" charset="0"/>
              </a:rPr>
              <a:t>Research published in the Journal of Archaeological Science confirms that the Indus people were the first to use complex multi-cropping strategies in both seasons, growing foods during the summer such as rice, </a:t>
            </a:r>
            <a:r>
              <a:rPr lang="en-US" sz="2200" dirty="0" smtClean="0">
                <a:latin typeface="Times New Roman" panose="02020603050405020304" pitchFamily="18" charset="0"/>
                <a:cs typeface="Times New Roman" panose="02020603050405020304" pitchFamily="18" charset="0"/>
              </a:rPr>
              <a:t>millet (</a:t>
            </a:r>
            <a:r>
              <a:rPr lang="en-US" sz="2200" dirty="0" err="1" smtClean="0">
                <a:latin typeface="Times New Roman" panose="02020603050405020304" pitchFamily="18" charset="0"/>
                <a:cs typeface="Times New Roman" panose="02020603050405020304" pitchFamily="18" charset="0"/>
              </a:rPr>
              <a:t>Bajra</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beans etc. &amp; in winter wheat, </a:t>
            </a:r>
            <a:r>
              <a:rPr lang="en-US" sz="2200" dirty="0" smtClean="0">
                <a:latin typeface="Times New Roman" panose="02020603050405020304" pitchFamily="18" charset="0"/>
                <a:cs typeface="Times New Roman" panose="02020603050405020304" pitchFamily="18" charset="0"/>
              </a:rPr>
              <a:t>barley (JOO), </a:t>
            </a:r>
            <a:r>
              <a:rPr lang="en-US" sz="2200" dirty="0">
                <a:latin typeface="Times New Roman" panose="02020603050405020304" pitchFamily="18" charset="0"/>
                <a:cs typeface="Times New Roman" panose="02020603050405020304" pitchFamily="18" charset="0"/>
              </a:rPr>
              <a:t>and pulses, which required separate sorting management.</a:t>
            </a:r>
          </a:p>
        </p:txBody>
      </p:sp>
      <p:sp>
        <p:nvSpPr>
          <p:cNvPr id="4" name="Date Placeholder 3"/>
          <p:cNvSpPr>
            <a:spLocks noGrp="1"/>
          </p:cNvSpPr>
          <p:nvPr>
            <p:ph type="dt" sz="half" idx="10"/>
          </p:nvPr>
        </p:nvSpPr>
        <p:spPr/>
        <p:txBody>
          <a:bodyPr/>
          <a:lstStyle/>
          <a:p>
            <a:fld id="{1E7DA1F2-E6E3-44C4-94FD-6F15C380B776}"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Harappan Technologies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310817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486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people of the Indus Valley civilization were technically very developed and had a good knowledge of metallurgy, they also used standardized burnt bricks, </a:t>
            </a:r>
            <a:r>
              <a:rPr lang="en-US" sz="2200" dirty="0" smtClean="0">
                <a:latin typeface="Times New Roman" panose="02020603050405020304" pitchFamily="18" charset="0"/>
                <a:cs typeface="Times New Roman" panose="02020603050405020304" pitchFamily="18" charset="0"/>
              </a:rPr>
              <a:t>precision (Purity) </a:t>
            </a:r>
            <a:r>
              <a:rPr lang="en-US" sz="2200" dirty="0">
                <a:latin typeface="Times New Roman" panose="02020603050405020304" pitchFamily="18" charset="0"/>
                <a:cs typeface="Times New Roman" panose="02020603050405020304" pitchFamily="18" charset="0"/>
              </a:rPr>
              <a:t>weights, and cotton.</a:t>
            </a:r>
          </a:p>
          <a:p>
            <a:pPr algn="just">
              <a:lnSpc>
                <a:spcPct val="150000"/>
              </a:lnSpc>
            </a:pPr>
            <a:r>
              <a:rPr lang="en-US" sz="2200" dirty="0">
                <a:latin typeface="Times New Roman" panose="02020603050405020304" pitchFamily="18" charset="0"/>
                <a:cs typeface="Times New Roman" panose="02020603050405020304" pitchFamily="18" charset="0"/>
              </a:rPr>
              <a:t>Many subdivisions also had a standardized system of weights and measurements with calibration.</a:t>
            </a:r>
          </a:p>
          <a:p>
            <a:pPr algn="just">
              <a:lnSpc>
                <a:spcPct val="150000"/>
              </a:lnSpc>
            </a:pPr>
            <a:r>
              <a:rPr lang="en-US" sz="2200" dirty="0">
                <a:latin typeface="Times New Roman" panose="02020603050405020304" pitchFamily="18" charset="0"/>
                <a:cs typeface="Times New Roman" panose="02020603050405020304" pitchFamily="18" charset="0"/>
              </a:rPr>
              <a:t>The people of Harappa developed some new techniques in metallurgy and also produced copper, bronze, lead, and tin.</a:t>
            </a:r>
          </a:p>
          <a:p>
            <a:pPr algn="just">
              <a:lnSpc>
                <a:spcPct val="150000"/>
              </a:lnSpc>
            </a:pPr>
            <a:r>
              <a:rPr lang="en-US" sz="2200" dirty="0">
                <a:latin typeface="Times New Roman" panose="02020603050405020304" pitchFamily="18" charset="0"/>
                <a:cs typeface="Times New Roman" panose="02020603050405020304" pitchFamily="18" charset="0"/>
              </a:rPr>
              <a:t>The people of the Indus civilization had achieved great accuracy in measuring length, mass, and time. They were among the first to develop a system of equal weights and measures.</a:t>
            </a:r>
          </a:p>
        </p:txBody>
      </p:sp>
      <p:sp>
        <p:nvSpPr>
          <p:cNvPr id="4" name="Date Placeholder 3"/>
          <p:cNvSpPr>
            <a:spLocks noGrp="1"/>
          </p:cNvSpPr>
          <p:nvPr>
            <p:ph type="dt" sz="half" idx="10"/>
          </p:nvPr>
        </p:nvSpPr>
        <p:spPr/>
        <p:txBody>
          <a:bodyPr/>
          <a:lstStyle/>
          <a:p>
            <a:fld id="{B741C1C3-80F9-4C32-8B2C-92BE44ED9791}"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Harappan Technologies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2955462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3340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people of the Indus Valley Civilization practiced trephination which is a kind of medical intervention, in which a hole is made in the skull to treat skull and brain disorders. </a:t>
            </a:r>
          </a:p>
          <a:p>
            <a:pPr algn="just">
              <a:lnSpc>
                <a:spcPct val="150000"/>
              </a:lnSpc>
            </a:pPr>
            <a:r>
              <a:rPr lang="en-US" sz="2200" dirty="0">
                <a:latin typeface="Times New Roman" panose="02020603050405020304" pitchFamily="18" charset="0"/>
                <a:cs typeface="Times New Roman" panose="02020603050405020304" pitchFamily="18" charset="0"/>
              </a:rPr>
              <a:t>The people of the Indus Valley were familiar with the use of wheel-drawn potters. Paintings and glazing of potters were also known. He also knew using lime as a plaster. </a:t>
            </a:r>
          </a:p>
          <a:p>
            <a:pPr algn="just">
              <a:lnSpc>
                <a:spcPct val="150000"/>
              </a:lnSpc>
            </a:pPr>
            <a:r>
              <a:rPr lang="en-US" sz="2200" dirty="0">
                <a:latin typeface="Times New Roman" panose="02020603050405020304" pitchFamily="18" charset="0"/>
                <a:cs typeface="Times New Roman" panose="02020603050405020304" pitchFamily="18" charset="0"/>
              </a:rPr>
              <a:t>The earliest clear evidence of the origin of the well is found in the Mohenjo-Daro and Dholavira in ancient India (now Pakistan), the archaeological site of the Indus Valley Civilization. </a:t>
            </a:r>
          </a:p>
        </p:txBody>
      </p:sp>
      <p:sp>
        <p:nvSpPr>
          <p:cNvPr id="4" name="Date Placeholder 3"/>
          <p:cNvSpPr>
            <a:spLocks noGrp="1"/>
          </p:cNvSpPr>
          <p:nvPr>
            <p:ph type="dt" sz="half" idx="10"/>
          </p:nvPr>
        </p:nvSpPr>
        <p:spPr/>
        <p:txBody>
          <a:bodyPr/>
          <a:lstStyle/>
          <a:p>
            <a:fld id="{A10652D4-5078-4637-A277-105A6DC621E4}"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Harappan Technologies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6449550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3340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Archaeological evidence shows that the practice of water conservation is deep rooted in the science of ancient India. </a:t>
            </a:r>
          </a:p>
          <a:p>
            <a:pPr algn="just">
              <a:lnSpc>
                <a:spcPct val="150000"/>
              </a:lnSpc>
            </a:pPr>
            <a:r>
              <a:rPr lang="en-US" sz="2200" dirty="0">
                <a:latin typeface="Times New Roman" panose="02020603050405020304" pitchFamily="18" charset="0"/>
                <a:cs typeface="Times New Roman" panose="02020603050405020304" pitchFamily="18" charset="0"/>
              </a:rPr>
              <a:t>Excavations show that the cities of the Indus Valley Civilisation had excellent systems of water harvesting and drainage. </a:t>
            </a:r>
          </a:p>
          <a:p>
            <a:pPr algn="just">
              <a:lnSpc>
                <a:spcPct val="150000"/>
              </a:lnSpc>
            </a:pPr>
            <a:r>
              <a:rPr lang="en-US" sz="2200" dirty="0">
                <a:latin typeface="Times New Roman" panose="02020603050405020304" pitchFamily="18" charset="0"/>
                <a:cs typeface="Times New Roman" panose="02020603050405020304" pitchFamily="18" charset="0"/>
              </a:rPr>
              <a:t>The settlement of Dholavira, laid out on a slope between two storm water channels, is a great example of water engineering.  Chanakya’s Arthashastra mentions irrigation using water harvesting systems. </a:t>
            </a:r>
          </a:p>
          <a:p>
            <a:pPr algn="just">
              <a:lnSpc>
                <a:spcPct val="150000"/>
              </a:lnSpc>
            </a:pPr>
            <a:r>
              <a:rPr lang="en-US" sz="2200" dirty="0">
                <a:latin typeface="Times New Roman" panose="02020603050405020304" pitchFamily="18" charset="0"/>
                <a:cs typeface="Times New Roman" panose="02020603050405020304" pitchFamily="18" charset="0"/>
              </a:rPr>
              <a:t>Sringaverapura, near Allahabad, had a sophisticated water harvesting system that used the natural slope of the land to store the floodwaters of the river Ganga. </a:t>
            </a:r>
          </a:p>
        </p:txBody>
      </p:sp>
      <p:sp>
        <p:nvSpPr>
          <p:cNvPr id="4" name="Date Placeholder 3"/>
          <p:cNvSpPr>
            <a:spLocks noGrp="1"/>
          </p:cNvSpPr>
          <p:nvPr>
            <p:ph type="dt" sz="half" idx="10"/>
          </p:nvPr>
        </p:nvSpPr>
        <p:spPr/>
        <p:txBody>
          <a:bodyPr/>
          <a:lstStyle/>
          <a:p>
            <a:fld id="{5F949C27-5F3B-41D8-A0B2-2B3D917E9E2D}"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Water Management in India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12112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9C855B-B679-4B04-8D97-98ABE913773C}" type="datetime1">
              <a:rPr lang="en-US" smtClean="0"/>
              <a:t>4/24/2023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Text Books</a:t>
            </a:r>
          </a:p>
        </p:txBody>
      </p:sp>
      <p:pic>
        <p:nvPicPr>
          <p:cNvPr id="9" name="Picture 8">
            <a:extLst>
              <a:ext uri="{FF2B5EF4-FFF2-40B4-BE49-F238E27FC236}">
                <a16:creationId xmlns:a16="http://schemas.microsoft.com/office/drawing/2014/main" xmlns="" id="{AA58E919-2714-4BF9-9507-B0DFF51A42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pic>
        <p:nvPicPr>
          <p:cNvPr id="3" name="Picture 2"/>
          <p:cNvPicPr>
            <a:picLocks noChangeAspect="1"/>
          </p:cNvPicPr>
          <p:nvPr/>
        </p:nvPicPr>
        <p:blipFill rotWithShape="1">
          <a:blip r:embed="rId3"/>
          <a:srcRect l="13470" t="40625" r="26207" b="28125"/>
          <a:stretch/>
        </p:blipFill>
        <p:spPr>
          <a:xfrm>
            <a:off x="0" y="1158874"/>
            <a:ext cx="9144000" cy="4860926"/>
          </a:xfrm>
          <a:prstGeom prst="rect">
            <a:avLst/>
          </a:prstGeom>
        </p:spPr>
      </p:pic>
    </p:spTree>
    <p:extLst>
      <p:ext uri="{BB962C8B-B14F-4D97-AF65-F5344CB8AC3E}">
        <p14:creationId xmlns:p14="http://schemas.microsoft.com/office/powerpoint/2010/main" xmlns="" val="5138812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Chola King Karikala built the Grand Anicut or Kallanai across the river Cauvery to divert water for irrigation (it is still functional) while King Bhoja of Bhopal built the largest artificial lake in India.</a:t>
            </a:r>
          </a:p>
          <a:p>
            <a:pPr algn="just">
              <a:lnSpc>
                <a:spcPct val="150000"/>
              </a:lnSpc>
            </a:pPr>
            <a:r>
              <a:rPr lang="en-US" sz="2200" dirty="0">
                <a:latin typeface="Times New Roman" panose="02020603050405020304" pitchFamily="18" charset="0"/>
                <a:cs typeface="Times New Roman" panose="02020603050405020304" pitchFamily="18" charset="0"/>
              </a:rPr>
              <a:t>India has only about 4 per cent of the world’s renewable water resources but is home to nearly 18 per cent of the world’s population.</a:t>
            </a:r>
          </a:p>
          <a:p>
            <a:pPr algn="just">
              <a:lnSpc>
                <a:spcPct val="150000"/>
              </a:lnSpc>
            </a:pPr>
            <a:r>
              <a:rPr lang="en-US" sz="2200" dirty="0">
                <a:latin typeface="Times New Roman" panose="02020603050405020304" pitchFamily="18" charset="0"/>
                <a:cs typeface="Times New Roman" panose="02020603050405020304" pitchFamily="18" charset="0"/>
              </a:rPr>
              <a:t> It receives an average annual precipitation of 4,000 billion cubic metres (BCM) which is the principle source of fresh water in the country. </a:t>
            </a:r>
          </a:p>
          <a:p>
            <a:pPr algn="just">
              <a:lnSpc>
                <a:spcPct val="150000"/>
              </a:lnSpc>
            </a:pPr>
            <a:r>
              <a:rPr lang="en-US" sz="2200" dirty="0">
                <a:latin typeface="Times New Roman" panose="02020603050405020304" pitchFamily="18" charset="0"/>
                <a:cs typeface="Times New Roman" panose="02020603050405020304" pitchFamily="18" charset="0"/>
              </a:rPr>
              <a:t>Increasing demand from a growing population, coupled with economic activity, adds pressure on already stressed water resources.</a:t>
            </a:r>
          </a:p>
        </p:txBody>
      </p:sp>
      <p:sp>
        <p:nvSpPr>
          <p:cNvPr id="4" name="Date Placeholder 3"/>
          <p:cNvSpPr>
            <a:spLocks noGrp="1"/>
          </p:cNvSpPr>
          <p:nvPr>
            <p:ph type="dt" sz="half" idx="10"/>
          </p:nvPr>
        </p:nvSpPr>
        <p:spPr/>
        <p:txBody>
          <a:bodyPr/>
          <a:lstStyle/>
          <a:p>
            <a:fld id="{4760AA8D-8389-4406-9FC6-8944B3E23403}"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Water Management in India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8302773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486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textile technology was highly developed In India. by tools is an ancient art in India.</a:t>
            </a:r>
          </a:p>
          <a:p>
            <a:pPr algn="just">
              <a:lnSpc>
                <a:spcPct val="150000"/>
              </a:lnSpc>
            </a:pPr>
            <a:r>
              <a:rPr lang="en-US" sz="2200" dirty="0">
                <a:latin typeface="Times New Roman" panose="02020603050405020304" pitchFamily="18" charset="0"/>
                <a:cs typeface="Times New Roman" panose="02020603050405020304" pitchFamily="18" charset="0"/>
              </a:rPr>
              <a:t>All the references prove that Vedic people had knowledge of weaving of cotton cloth and textile industry was a popular industry.</a:t>
            </a:r>
          </a:p>
          <a:p>
            <a:pPr algn="just">
              <a:lnSpc>
                <a:spcPct val="150000"/>
              </a:lnSpc>
            </a:pPr>
            <a:r>
              <a:rPr lang="en-US" sz="2200" dirty="0">
                <a:latin typeface="Times New Roman" panose="02020603050405020304" pitchFamily="18" charset="0"/>
                <a:cs typeface="Times New Roman" panose="02020603050405020304" pitchFamily="18" charset="0"/>
              </a:rPr>
              <a:t>Textiles became one of the major commodities of trade between India and other countries. </a:t>
            </a:r>
          </a:p>
          <a:p>
            <a:pPr algn="just">
              <a:lnSpc>
                <a:spcPct val="150000"/>
              </a:lnSpc>
            </a:pPr>
            <a:r>
              <a:rPr lang="en-US" sz="2200" dirty="0">
                <a:latin typeface="Times New Roman" panose="02020603050405020304" pitchFamily="18" charset="0"/>
                <a:cs typeface="Times New Roman" panose="02020603050405020304" pitchFamily="18" charset="0"/>
              </a:rPr>
              <a:t>Cotton was also cultivated in India before anywhere else.  </a:t>
            </a:r>
          </a:p>
          <a:p>
            <a:pPr algn="just">
              <a:lnSpc>
                <a:spcPct val="150000"/>
              </a:lnSpc>
            </a:pPr>
            <a:r>
              <a:rPr lang="en-US" sz="2200" dirty="0">
                <a:latin typeface="Times New Roman" panose="02020603050405020304" pitchFamily="18" charset="0"/>
                <a:cs typeface="Times New Roman" panose="02020603050405020304" pitchFamily="18" charset="0"/>
              </a:rPr>
              <a:t>From cotton came cloth through the development of the spinning wheel, another early contribution of India, and which dates back to over 5000 years</a:t>
            </a:r>
          </a:p>
        </p:txBody>
      </p:sp>
      <p:sp>
        <p:nvSpPr>
          <p:cNvPr id="4" name="Date Placeholder 3"/>
          <p:cNvSpPr>
            <a:spLocks noGrp="1"/>
          </p:cNvSpPr>
          <p:nvPr>
            <p:ph type="dt" sz="half" idx="10"/>
          </p:nvPr>
        </p:nvSpPr>
        <p:spPr/>
        <p:txBody>
          <a:bodyPr/>
          <a:lstStyle/>
          <a:p>
            <a:fld id="{5F84C26A-8599-4448-9715-CACE1CCD4A29}"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Textile Technology in India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9095297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534400" cy="25146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the Medicine, Metallurgy &amp; Geography in India </a:t>
            </a:r>
          </a:p>
          <a:p>
            <a:pPr algn="just">
              <a:lnSpc>
                <a:spcPct val="150000"/>
              </a:lnSpc>
            </a:pPr>
            <a:r>
              <a:rPr lang="en-US" sz="2200" dirty="0">
                <a:latin typeface="Times New Roman" panose="02020603050405020304" pitchFamily="18" charset="0"/>
                <a:cs typeface="Times New Roman" panose="02020603050405020304" pitchFamily="18" charset="0"/>
              </a:rPr>
              <a:t>We have also learned Biology, Harappan Technologies, Water Management and Textile Technology in India</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0449EDC3-4932-4722-8652-DE19CEFF37D0}"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Recap</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9376284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a:t>
            </a:r>
            <a:r>
              <a:rPr lang="en-US" sz="2200" dirty="0" smtClean="0">
                <a:latin typeface="Times New Roman" panose="02020603050405020304" pitchFamily="18" charset="0"/>
                <a:cs typeface="Times New Roman" panose="02020603050405020304" pitchFamily="18" charset="0"/>
                <a:hlinkClick r:id="rId2"/>
              </a:rPr>
              <a:t>www.youtube.com/watch?v=wPbUbmoya74</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a:t>
            </a:r>
            <a:r>
              <a:rPr lang="en-US" sz="2200" dirty="0" smtClean="0">
                <a:latin typeface="Times New Roman" panose="02020603050405020304" pitchFamily="18" charset="0"/>
                <a:cs typeface="Times New Roman" panose="02020603050405020304" pitchFamily="18" charset="0"/>
                <a:hlinkClick r:id="rId3"/>
              </a:rPr>
              <a:t>www.youtube.com/watch?v=dSxeoMglXYo</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a:t>
            </a:r>
            <a:r>
              <a:rPr lang="en-US" sz="2200" dirty="0" smtClean="0">
                <a:latin typeface="Times New Roman" panose="02020603050405020304" pitchFamily="18" charset="0"/>
                <a:cs typeface="Times New Roman" panose="02020603050405020304" pitchFamily="18" charset="0"/>
                <a:hlinkClick r:id="rId4"/>
              </a:rPr>
              <a:t>www.youtube.com/watch?v=CfVMQZOacs4</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a:t>
            </a:r>
            <a:r>
              <a:rPr lang="en-US" sz="2200" dirty="0" smtClean="0">
                <a:latin typeface="Times New Roman" panose="02020603050405020304" pitchFamily="18" charset="0"/>
                <a:cs typeface="Times New Roman" panose="02020603050405020304" pitchFamily="18" charset="0"/>
                <a:hlinkClick r:id="rId5"/>
              </a:rPr>
              <a:t>www.youtube.com/watch?v=F20w8h3dF1I</a:t>
            </a: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E8C4CA2-B783-4B23-B5A8-BAB7AC6B2FCD}" type="datetime1">
              <a:rPr lang="en-US" smtClean="0"/>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extLst>
      <p:ext uri="{BB962C8B-B14F-4D97-AF65-F5344CB8AC3E}">
        <p14:creationId xmlns:p14="http://schemas.microsoft.com/office/powerpoint/2010/main" xmlns="" val="9201010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During the Vedic time, _____ were the practitioners of medicine? </a:t>
            </a:r>
          </a:p>
          <a:p>
            <a:pPr marL="0" indent="0" algn="just">
              <a:buNone/>
            </a:pPr>
            <a:r>
              <a:rPr lang="en-US" sz="2200" dirty="0">
                <a:latin typeface="Times New Roman" panose="02020603050405020304" pitchFamily="18" charset="0"/>
                <a:cs typeface="Times New Roman" panose="02020603050405020304" pitchFamily="18" charset="0"/>
              </a:rPr>
              <a:t>          A. Bhaskaracharya</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Dhanvantari</a:t>
            </a:r>
          </a:p>
          <a:p>
            <a:pPr marL="0" indent="0" algn="just">
              <a:buNone/>
            </a:pPr>
            <a:r>
              <a:rPr lang="en-US" sz="2200" dirty="0">
                <a:latin typeface="Times New Roman" panose="02020603050405020304" pitchFamily="18" charset="0"/>
                <a:cs typeface="Times New Roman" panose="02020603050405020304" pitchFamily="18" charset="0"/>
              </a:rPr>
              <a:t>          C. Ashwini Kumar </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Brahmagupta</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During the Vedic time, _______was the God of Ayurveda Medicine.</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Dhanvantari</a:t>
            </a:r>
          </a:p>
          <a:p>
            <a:pPr marL="0" indent="0" algn="just">
              <a:buNone/>
            </a:pPr>
            <a:r>
              <a:rPr lang="en-US" sz="2200" dirty="0">
                <a:latin typeface="Times New Roman" panose="02020603050405020304" pitchFamily="18" charset="0"/>
                <a:cs typeface="Times New Roman" panose="02020603050405020304" pitchFamily="18" charset="0"/>
              </a:rPr>
              <a:t>        B. Bhaskaracharya</a:t>
            </a:r>
          </a:p>
          <a:p>
            <a:pPr marL="0" indent="0" algn="just">
              <a:buNone/>
            </a:pPr>
            <a:r>
              <a:rPr lang="en-US" sz="2200" dirty="0">
                <a:latin typeface="Times New Roman" panose="02020603050405020304" pitchFamily="18" charset="0"/>
                <a:cs typeface="Times New Roman" panose="02020603050405020304" pitchFamily="18" charset="0"/>
              </a:rPr>
              <a:t>        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Bhaskaracharya</a:t>
            </a:r>
            <a:endParaRPr lang="en-US" sz="2200" b="1"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D. Brahmagupta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Atharva Veda was the first book where a mention about the diseases.</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endParaRPr lang="en-US" dirty="0"/>
          </a:p>
        </p:txBody>
      </p:sp>
      <p:sp>
        <p:nvSpPr>
          <p:cNvPr id="4" name="Date Placeholder 3"/>
          <p:cNvSpPr>
            <a:spLocks noGrp="1"/>
          </p:cNvSpPr>
          <p:nvPr>
            <p:ph type="dt" sz="half" idx="10"/>
          </p:nvPr>
        </p:nvSpPr>
        <p:spPr/>
        <p:txBody>
          <a:bodyPr/>
          <a:lstStyle/>
          <a:p>
            <a:fld id="{A115066F-C35A-4748-BF58-3C6C4B21AFA5}"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36477220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fontScale="92500"/>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Indian steel known as ____was world famous for its high quality and large quantity of steel was exported from India during the Ancient time.</a:t>
            </a:r>
          </a:p>
          <a:p>
            <a:pPr marL="0" indent="0" algn="just">
              <a:buNone/>
            </a:pPr>
            <a:r>
              <a:rPr lang="en-US" sz="2200" dirty="0">
                <a:latin typeface="Times New Roman" panose="02020603050405020304" pitchFamily="18" charset="0"/>
                <a:cs typeface="Times New Roman" panose="02020603050405020304" pitchFamily="18" charset="0"/>
              </a:rPr>
              <a:t>          A. Footz</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Wootz</a:t>
            </a:r>
          </a:p>
          <a:p>
            <a:pPr marL="0" indent="0" algn="just">
              <a:buNone/>
            </a:pPr>
            <a:r>
              <a:rPr lang="en-US" sz="2200" dirty="0">
                <a:latin typeface="Times New Roman" panose="02020603050405020304" pitchFamily="18" charset="0"/>
                <a:cs typeface="Times New Roman" panose="02020603050405020304" pitchFamily="18" charset="0"/>
              </a:rPr>
              <a:t>          C. National Steel</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Ispat</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India the earliest references to geographical data arc found in the____.</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Atharva Veda </a:t>
            </a:r>
          </a:p>
          <a:p>
            <a:pPr marL="0" indent="0" algn="just">
              <a:buNone/>
            </a:pPr>
            <a:r>
              <a:rPr lang="en-US" sz="2200" dirty="0">
                <a:latin typeface="Times New Roman" panose="02020603050405020304" pitchFamily="18" charset="0"/>
                <a:cs typeface="Times New Roman" panose="02020603050405020304" pitchFamily="18" charset="0"/>
              </a:rPr>
              <a:t>        B. Rigveda. </a:t>
            </a:r>
          </a:p>
          <a:p>
            <a:pPr marL="0" indent="0" algn="just">
              <a:buNone/>
            </a:pPr>
            <a:r>
              <a:rPr lang="en-US" sz="2200" dirty="0">
                <a:latin typeface="Times New Roman" panose="02020603050405020304" pitchFamily="18" charset="0"/>
                <a:cs typeface="Times New Roman" panose="02020603050405020304" pitchFamily="18" charset="0"/>
              </a:rPr>
              <a:t>        C. Sam Veda</a:t>
            </a:r>
          </a:p>
          <a:p>
            <a:pPr marL="0" indent="0" algn="just">
              <a:buNone/>
            </a:pPr>
            <a:r>
              <a:rPr lang="en-US" sz="2200" dirty="0">
                <a:latin typeface="Times New Roman" panose="02020603050405020304" pitchFamily="18" charset="0"/>
                <a:cs typeface="Times New Roman" panose="02020603050405020304" pitchFamily="18" charset="0"/>
              </a:rPr>
              <a:t>        D. Yajur Veda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Atharva Veda was the first book where a mention about the diseases.</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endParaRPr lang="en-US" dirty="0"/>
          </a:p>
        </p:txBody>
      </p:sp>
      <p:sp>
        <p:nvSpPr>
          <p:cNvPr id="4" name="Date Placeholder 3"/>
          <p:cNvSpPr>
            <a:spLocks noGrp="1"/>
          </p:cNvSpPr>
          <p:nvPr>
            <p:ph type="dt" sz="half" idx="10"/>
          </p:nvPr>
        </p:nvSpPr>
        <p:spPr/>
        <p:txBody>
          <a:bodyPr/>
          <a:lstStyle/>
          <a:p>
            <a:fld id="{3C00B9D6-A4F6-4695-A9F7-030BFAE5458B}"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5197050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lnSpcReduction="10000"/>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Francis Buchanan was an employee of______.</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 Portugal East India company</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Dutch East India company</a:t>
            </a:r>
          </a:p>
          <a:p>
            <a:pPr marL="0" indent="0" algn="just">
              <a:buNone/>
            </a:pPr>
            <a:r>
              <a:rPr lang="en-US" sz="2200" dirty="0">
                <a:latin typeface="Times New Roman" panose="02020603050405020304" pitchFamily="18" charset="0"/>
                <a:cs typeface="Times New Roman" panose="02020603050405020304" pitchFamily="18" charset="0"/>
              </a:rPr>
              <a:t>          C. British East India company</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French East India company</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_____built the largest artificial lake in India.</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King Bhoja </a:t>
            </a:r>
          </a:p>
          <a:p>
            <a:pPr marL="0" indent="0" algn="just">
              <a:buNone/>
            </a:pPr>
            <a:r>
              <a:rPr lang="en-US" sz="2200" dirty="0">
                <a:latin typeface="Times New Roman" panose="02020603050405020304" pitchFamily="18" charset="0"/>
                <a:cs typeface="Times New Roman" panose="02020603050405020304" pitchFamily="18" charset="0"/>
              </a:rPr>
              <a:t>        B. King Chola</a:t>
            </a:r>
          </a:p>
          <a:p>
            <a:pPr marL="0" indent="0" algn="just">
              <a:buNone/>
            </a:pPr>
            <a:r>
              <a:rPr lang="en-US" sz="2200" dirty="0">
                <a:latin typeface="Times New Roman" panose="02020603050405020304" pitchFamily="18" charset="0"/>
                <a:cs typeface="Times New Roman" panose="02020603050405020304" pitchFamily="18" charset="0"/>
              </a:rPr>
              <a:t>        C. King Chaunkya</a:t>
            </a:r>
          </a:p>
          <a:p>
            <a:pPr marL="0" indent="0" algn="just">
              <a:buNone/>
            </a:pPr>
            <a:r>
              <a:rPr lang="en-US" sz="2200" dirty="0">
                <a:latin typeface="Times New Roman" panose="02020603050405020304" pitchFamily="18" charset="0"/>
                <a:cs typeface="Times New Roman" panose="02020603050405020304" pitchFamily="18" charset="0"/>
              </a:rPr>
              <a:t>        D. King of Vijayanagar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people of Harappa produced copper, bronze, lead, and tin.</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endParaRPr lang="en-US" dirty="0"/>
          </a:p>
        </p:txBody>
      </p:sp>
      <p:sp>
        <p:nvSpPr>
          <p:cNvPr id="4" name="Date Placeholder 3"/>
          <p:cNvSpPr>
            <a:spLocks noGrp="1"/>
          </p:cNvSpPr>
          <p:nvPr>
            <p:ph type="dt" sz="half" idx="10"/>
          </p:nvPr>
        </p:nvSpPr>
        <p:spPr/>
        <p:txBody>
          <a:bodyPr/>
          <a:lstStyle/>
          <a:p>
            <a:fld id="{10B5364B-EFAD-46C9-BAE8-D686F2DBF3B7}"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33511675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908549"/>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progress in Biology in India.</a:t>
            </a:r>
          </a:p>
          <a:p>
            <a:pPr algn="just">
              <a:lnSpc>
                <a:spcPct val="150000"/>
              </a:lnSpc>
            </a:pPr>
            <a:r>
              <a:rPr lang="en-US" sz="2200" dirty="0">
                <a:latin typeface="Times New Roman" panose="02020603050405020304" pitchFamily="18" charset="0"/>
                <a:cs typeface="Times New Roman" panose="02020603050405020304" pitchFamily="18" charset="0"/>
              </a:rPr>
              <a:t>Explain the contribution of India in Medicine and Metallurgy.</a:t>
            </a:r>
          </a:p>
          <a:p>
            <a:pPr algn="just">
              <a:lnSpc>
                <a:spcPct val="150000"/>
              </a:lnSpc>
            </a:pPr>
            <a:r>
              <a:rPr lang="en-US" sz="2200" dirty="0">
                <a:latin typeface="Times New Roman" panose="02020603050405020304" pitchFamily="18" charset="0"/>
                <a:cs typeface="Times New Roman" panose="02020603050405020304" pitchFamily="18" charset="0"/>
              </a:rPr>
              <a:t>Explain the Harappan technologies.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D42B960-BF1E-4E2A-B535-65EE3E6E817D}" type="datetime1">
              <a:rPr lang="en-US" smtClean="0"/>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534400" cy="2057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Science </a:t>
            </a:r>
          </a:p>
          <a:p>
            <a:pPr algn="just">
              <a:lnSpc>
                <a:spcPct val="150000"/>
              </a:lnSpc>
            </a:pPr>
            <a:r>
              <a:rPr lang="en-US" sz="2200" dirty="0">
                <a:latin typeface="Times New Roman" panose="02020603050405020304" pitchFamily="18" charset="0"/>
                <a:cs typeface="Times New Roman" panose="02020603050405020304" pitchFamily="18" charset="0"/>
              </a:rPr>
              <a:t>Basic knowledge of Indian subcontinent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11BDDC06-7ABB-419C-96D0-197646CAA51C}"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8330159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C56A1D2-65FD-490D-BA11-D01E8C7D3AA6}"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8" name="Table 7">
            <a:extLst>
              <a:ext uri="{FF2B5EF4-FFF2-40B4-BE49-F238E27FC236}">
                <a16:creationId xmlns:a16="http://schemas.microsoft.com/office/drawing/2014/main" xmlns="" id="{A8F793D6-4DD4-4723-855B-4536E81AEEC0}"/>
              </a:ext>
            </a:extLst>
          </p:cNvPr>
          <p:cNvGraphicFramePr>
            <a:graphicFrameLocks noGrp="1"/>
          </p:cNvGraphicFramePr>
          <p:nvPr>
            <p:extLst>
              <p:ext uri="{D42A27DB-BD31-4B8C-83A1-F6EECF244321}">
                <p14:modId xmlns:p14="http://schemas.microsoft.com/office/powerpoint/2010/main" xmlns="" val="3905203102"/>
              </p:ext>
            </p:extLst>
          </p:nvPr>
        </p:nvGraphicFramePr>
        <p:xfrm>
          <a:off x="304800" y="838199"/>
          <a:ext cx="8458200" cy="2193300"/>
        </p:xfrm>
        <a:graphic>
          <a:graphicData uri="http://schemas.openxmlformats.org/drawingml/2006/table">
            <a:tbl>
              <a:tblPr firstRow="1" bandRow="1">
                <a:tableStyleId>{5C22544A-7EE6-4342-B048-85BDC9FD1C3A}</a:tableStyleId>
              </a:tblPr>
              <a:tblGrid>
                <a:gridCol w="1018117">
                  <a:extLst>
                    <a:ext uri="{9D8B030D-6E8A-4147-A177-3AD203B41FA5}">
                      <a16:colId xmlns:a16="http://schemas.microsoft.com/office/drawing/2014/main" xmlns="" val="3875486724"/>
                    </a:ext>
                  </a:extLst>
                </a:gridCol>
                <a:gridCol w="7440083">
                  <a:extLst>
                    <a:ext uri="{9D8B030D-6E8A-4147-A177-3AD203B41FA5}">
                      <a16:colId xmlns:a16="http://schemas.microsoft.com/office/drawing/2014/main" xmlns=""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xmlns=""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Writing Technology in India, Pyrotechnics  &amp; the Trade  in India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India’s Dominance up to Pre-colonial Times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71312867"/>
                  </a:ext>
                </a:extLst>
              </a:tr>
            </a:tbl>
          </a:graphicData>
        </a:graphic>
      </p:graphicFrame>
    </p:spTree>
    <p:extLst>
      <p:ext uri="{BB962C8B-B14F-4D97-AF65-F5344CB8AC3E}">
        <p14:creationId xmlns:p14="http://schemas.microsoft.com/office/powerpoint/2010/main" xmlns="" val="586566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xmlns="" id="{6C43C166-9AF0-49B5-A79C-4BC8293C357B}"/>
              </a:ext>
            </a:extLst>
          </p:cNvPr>
          <p:cNvSpPr>
            <a:spLocks noChangeArrowheads="1"/>
          </p:cNvSpPr>
          <p:nvPr/>
        </p:nvSpPr>
        <p:spPr bwMode="auto">
          <a:xfrm>
            <a:off x="152400" y="1554163"/>
            <a:ext cx="8763000"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Can apply the old designing concept with blend of new trends in building construction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Learn the ancient living style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Indian Traditional knowledge modern scientific perspective</a:t>
            </a: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Apply the ancient advanced architectural wonders in current trends</a:t>
            </a: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itle 1">
            <a:extLst>
              <a:ext uri="{FF2B5EF4-FFF2-40B4-BE49-F238E27FC236}">
                <a16:creationId xmlns:a16="http://schemas.microsoft.com/office/drawing/2014/main" xmlns="" id="{B0EA7BBD-922B-43E1-9505-F70F9BD12CC0}"/>
              </a:ext>
            </a:extLst>
          </p:cNvPr>
          <p:cNvSpPr txBox="1">
            <a:spLocks/>
          </p:cNvSpPr>
          <p:nvPr/>
        </p:nvSpPr>
        <p:spPr bwMode="auto">
          <a:xfrm>
            <a:off x="1295398" y="0"/>
            <a:ext cx="7848601" cy="99060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r>
              <a:rPr kumimoji="0" lang="en-US" sz="3200" b="1" i="0" u="none" strike="noStrike" kern="1200" cap="none" spc="0" normalizeH="0" baseline="0" noProof="0" dirty="0" smtClean="0">
                <a:ln>
                  <a:noFill/>
                </a:ln>
                <a:solidFill>
                  <a:prstClr val="black"/>
                </a:solidFill>
                <a:effectLst/>
                <a:uLnTx/>
                <a:uFillTx/>
                <a:latin typeface="Times New Roman" pitchFamily="18" charset="0"/>
                <a:ea typeface="新細明體" pitchFamily="18" charset="-120"/>
                <a:cs typeface="Times New Roman" pitchFamily="18" charset="0"/>
              </a:rPr>
              <a:t>             Applications of </a:t>
            </a:r>
            <a:r>
              <a:rPr lang="en-US" sz="3200" b="1" dirty="0" smtClean="0">
                <a:latin typeface="Times New Roman" panose="02020603050405020304" pitchFamily="18" charset="0"/>
                <a:cs typeface="Times New Roman" panose="02020603050405020304" pitchFamily="18" charset="0"/>
              </a:rPr>
              <a:t>Essence of </a:t>
            </a:r>
            <a:r>
              <a:rPr lang="en-US" sz="3200" b="1" dirty="0">
                <a:latin typeface="Times New Roman" panose="02020603050405020304" pitchFamily="18" charset="0"/>
                <a:cs typeface="Times New Roman" panose="02020603050405020304" pitchFamily="18" charset="0"/>
              </a:rPr>
              <a:t>I</a:t>
            </a:r>
            <a:r>
              <a:rPr lang="en-US" sz="3200" b="1" dirty="0" smtClean="0">
                <a:latin typeface="Times New Roman" panose="02020603050405020304" pitchFamily="18" charset="0"/>
                <a:cs typeface="Times New Roman" panose="02020603050405020304" pitchFamily="18" charset="0"/>
              </a:rPr>
              <a:t>ndian Traditional </a:t>
            </a:r>
            <a:r>
              <a:rPr lang="en-US" sz="3200" b="1" dirty="0">
                <a:latin typeface="Times New Roman" panose="02020603050405020304" pitchFamily="18" charset="0"/>
                <a:cs typeface="Times New Roman" panose="02020603050405020304" pitchFamily="18" charset="0"/>
              </a:rPr>
              <a:t>K</a:t>
            </a:r>
            <a:r>
              <a:rPr lang="en-US" sz="3200" b="1" dirty="0" smtClean="0">
                <a:latin typeface="Times New Roman" panose="02020603050405020304" pitchFamily="18" charset="0"/>
                <a:cs typeface="Times New Roman" panose="02020603050405020304" pitchFamily="18" charset="0"/>
              </a:rPr>
              <a:t>nowledge</a:t>
            </a:r>
            <a:endParaRPr kumimoji="0" lang="en-US" sz="3200" b="1" i="0" u="none" strike="noStrike" kern="1200" cap="none" spc="0" normalizeH="0" baseline="0" noProof="0" dirty="0">
              <a:ln>
                <a:noFill/>
              </a:ln>
              <a:solidFill>
                <a:prstClr val="black"/>
              </a:solidFill>
              <a:effectLst/>
              <a:uLnTx/>
              <a:uFillTx/>
              <a:latin typeface="Times New Roman" pitchFamily="18" charset="0"/>
              <a:cs typeface="Times New Roman" pitchFamily="18" charset="0"/>
            </a:endParaRPr>
          </a:p>
        </p:txBody>
      </p:sp>
      <p:pic>
        <p:nvPicPr>
          <p:cNvPr id="18436" name="Picture 2">
            <a:extLst>
              <a:ext uri="{FF2B5EF4-FFF2-40B4-BE49-F238E27FC236}">
                <a16:creationId xmlns:a16="http://schemas.microsoft.com/office/drawing/2014/main" xmlns="" id="{4C6D3769-F2C9-4AF3-91A7-1715D1A7C4A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95399"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xmlns="" id="{34124F37-1A4C-4570-BFED-11784F7A0608}"/>
              </a:ext>
            </a:extLst>
          </p:cNvPr>
          <p:cNvSpPr>
            <a:spLocks noGrp="1"/>
          </p:cNvSpPr>
          <p:nvPr>
            <p:ph type="ftr" sz="quarter" idx="11"/>
          </p:nvPr>
        </p:nvSpPr>
        <p:spPr>
          <a:xfrm>
            <a:off x="1981200" y="6356350"/>
            <a:ext cx="6019800" cy="501650"/>
          </a:xfrm>
        </p:spPr>
        <p:txBody>
          <a:bodyPr/>
          <a:lstStyle/>
          <a:p>
            <a:pPr lvl="0">
              <a:spcBef>
                <a:spcPct val="20000"/>
              </a:spcBef>
              <a:defRPr/>
            </a:pPr>
            <a:r>
              <a:rPr lang="en-US" smtClean="0"/>
              <a:t>Mr. Arun Bhati            ESSENCE OF INDIAN TRADITIONAL  (ANC-602)              Module IV</a:t>
            </a:r>
            <a:endParaRPr lang="en-US" dirty="0"/>
          </a:p>
        </p:txBody>
      </p:sp>
      <p:sp>
        <p:nvSpPr>
          <p:cNvPr id="18438" name="Slide Number Placeholder 4">
            <a:extLst>
              <a:ext uri="{FF2B5EF4-FFF2-40B4-BE49-F238E27FC236}">
                <a16:creationId xmlns:a16="http://schemas.microsoft.com/office/drawing/2014/main" xmlns="" id="{148E5614-2AD7-41C1-B00D-6DA4CBA8A5EB}"/>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FEBA2D-7EE5-418C-B21C-C6864313D2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xmlns="" id="{D9598B75-C714-4FFA-9D33-85345C262A90}"/>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AEC82C-9038-4F4F-8D1B-7D41B2E0CE7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16520611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87F784-CCA7-4CBC-8FF8-6D689D722E36}"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9" name="Table 7">
            <a:extLst>
              <a:ext uri="{FF2B5EF4-FFF2-40B4-BE49-F238E27FC236}">
                <a16:creationId xmlns:a16="http://schemas.microsoft.com/office/drawing/2014/main" xmlns="" id="{EE40F928-1041-444C-8529-B265838A6723}"/>
              </a:ext>
            </a:extLst>
          </p:cNvPr>
          <p:cNvGraphicFramePr>
            <a:graphicFrameLocks noGrp="1"/>
          </p:cNvGraphicFramePr>
          <p:nvPr>
            <p:extLst>
              <p:ext uri="{D42A27DB-BD31-4B8C-83A1-F6EECF244321}">
                <p14:modId xmlns:p14="http://schemas.microsoft.com/office/powerpoint/2010/main" xmlns="" val="3202533535"/>
              </p:ext>
            </p:extLst>
          </p:nvPr>
        </p:nvGraphicFramePr>
        <p:xfrm>
          <a:off x="111760" y="937415"/>
          <a:ext cx="8879840" cy="2157623"/>
        </p:xfrm>
        <a:graphic>
          <a:graphicData uri="http://schemas.openxmlformats.org/drawingml/2006/table">
            <a:tbl>
              <a:tblPr firstRow="1" bandRow="1">
                <a:tableStyleId>{5C22544A-7EE6-4342-B048-85BDC9FD1C3A}</a:tableStyleId>
              </a:tblPr>
              <a:tblGrid>
                <a:gridCol w="934720">
                  <a:extLst>
                    <a:ext uri="{9D8B030D-6E8A-4147-A177-3AD203B41FA5}">
                      <a16:colId xmlns:a16="http://schemas.microsoft.com/office/drawing/2014/main" xmlns="" val="1525107829"/>
                    </a:ext>
                  </a:extLst>
                </a:gridCol>
                <a:gridCol w="6192520">
                  <a:extLst>
                    <a:ext uri="{9D8B030D-6E8A-4147-A177-3AD203B41FA5}">
                      <a16:colId xmlns:a16="http://schemas.microsoft.com/office/drawing/2014/main" xmlns="" val="108046506"/>
                    </a:ext>
                  </a:extLst>
                </a:gridCol>
                <a:gridCol w="1752600">
                  <a:extLst>
                    <a:ext uri="{9D8B030D-6E8A-4147-A177-3AD203B41FA5}">
                      <a16:colId xmlns:a16="http://schemas.microsoft.com/office/drawing/2014/main" xmlns=""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xmlns=""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Writing Technology in India &amp; Pyrotechnics ,Trade in India</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CO2 &amp; CO5</a:t>
                      </a:r>
                    </a:p>
                  </a:txBody>
                  <a:tcPr/>
                </a:tc>
                <a:extLst>
                  <a:ext uri="{0D108BD9-81ED-4DB2-BD59-A6C34878D82A}">
                    <a16:rowId xmlns:a16="http://schemas.microsoft.com/office/drawing/2014/main" xmlns="" val="2050221934"/>
                  </a:ext>
                </a:extLst>
              </a:tr>
              <a:tr h="63362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India’s Dominance up to Pre-colonial Times </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 &amp; CO5</a:t>
                      </a:r>
                    </a:p>
                  </a:txBody>
                  <a:tcPr/>
                </a:tc>
                <a:extLst>
                  <a:ext uri="{0D108BD9-81ED-4DB2-BD59-A6C34878D82A}">
                    <a16:rowId xmlns:a16="http://schemas.microsoft.com/office/drawing/2014/main" xmlns="" val="251658213"/>
                  </a:ext>
                </a:extLst>
              </a:tr>
            </a:tbl>
          </a:graphicData>
        </a:graphic>
      </p:graphicFrame>
    </p:spTree>
    <p:extLst>
      <p:ext uri="{BB962C8B-B14F-4D97-AF65-F5344CB8AC3E}">
        <p14:creationId xmlns:p14="http://schemas.microsoft.com/office/powerpoint/2010/main" xmlns="" val="38976556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486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first undisputed evidence of writing in the Indian Subcontinent apart from the Bronze Age Indus script, which is undeciphered and may not actually encode spoken or written language, are the Edicts of Ashoka from c. 250 BCE.</a:t>
            </a:r>
          </a:p>
          <a:p>
            <a:pPr algn="just">
              <a:lnSpc>
                <a:spcPct val="150000"/>
              </a:lnSpc>
            </a:pPr>
            <a:r>
              <a:rPr lang="en-US" sz="2200" dirty="0">
                <a:latin typeface="Times New Roman" panose="02020603050405020304" pitchFamily="18" charset="0"/>
                <a:cs typeface="Times New Roman" panose="02020603050405020304" pitchFamily="18" charset="0"/>
              </a:rPr>
              <a:t>The science of writing is known as Epigraphy.</a:t>
            </a:r>
          </a:p>
          <a:p>
            <a:pPr algn="just">
              <a:lnSpc>
                <a:spcPct val="150000"/>
              </a:lnSpc>
            </a:pPr>
            <a:r>
              <a:rPr lang="en-US" sz="2200" dirty="0">
                <a:latin typeface="Times New Roman" panose="02020603050405020304" pitchFamily="18" charset="0"/>
                <a:cs typeface="Times New Roman" panose="02020603050405020304" pitchFamily="18" charset="0"/>
              </a:rPr>
              <a:t>Important inscriptions include the 33 inscriptions of emperor Ashoka on the Pillars of Ashoka (272 to 231 BCE), the Sohgaura copper plate inscription.</a:t>
            </a:r>
          </a:p>
          <a:p>
            <a:pPr algn="just">
              <a:lnSpc>
                <a:spcPct val="150000"/>
              </a:lnSpc>
            </a:pP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Halmidi</a:t>
            </a:r>
            <a:r>
              <a:rPr lang="en-US" sz="2200" dirty="0">
                <a:latin typeface="Times New Roman" panose="02020603050405020304" pitchFamily="18" charset="0"/>
                <a:cs typeface="Times New Roman" panose="02020603050405020304" pitchFamily="18" charset="0"/>
              </a:rPr>
              <a:t> inscription is the oldest known inscription in the Kannada language.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ECE2070-0BEF-4D7D-83E7-FC3F7227452F}"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Writing Technology in India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4058697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3340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use of fireworks in the celebration of Diwali, which is so common in India now, must have come into existence after about 1400 AD, when gunpowder came to be used in Indian warfare,” stated late historian P K Gode in his account, “History of Fireworks in India between 1400 and 1900,” published in 1950.</a:t>
            </a:r>
          </a:p>
          <a:p>
            <a:pPr algn="just">
              <a:lnSpc>
                <a:spcPct val="150000"/>
              </a:lnSpc>
            </a:pPr>
            <a:r>
              <a:rPr lang="en-US" sz="2200" dirty="0">
                <a:latin typeface="Times New Roman" panose="02020603050405020304" pitchFamily="18" charset="0"/>
                <a:cs typeface="Times New Roman" panose="02020603050405020304" pitchFamily="18" charset="0"/>
              </a:rPr>
              <a:t>One of the earliest notes of pyrotechnical shows in India is made by Abdur Razzaq, the ambassador of the Timurid Sultan Shahrukh to the court of the Vijayanagar king Devaraya II in 1443.</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8A64D9-F18D-4D57-800F-A7AA374EC714}"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Pyrotechnics in India Trade in Ancient India (CO2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6351824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991600" cy="5638800"/>
          </a:xfrm>
        </p:spPr>
        <p:txBody>
          <a:bodyPr>
            <a:no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Chinese </a:t>
            </a:r>
            <a:r>
              <a:rPr lang="en-US" sz="2200" dirty="0">
                <a:latin typeface="Times New Roman" panose="02020603050405020304" pitchFamily="18" charset="0"/>
                <a:cs typeface="Times New Roman" panose="02020603050405020304" pitchFamily="18" charset="0"/>
              </a:rPr>
              <a:t>pyrotechnic formulas were brought to India around 1400 AD and then modified with the use of Indian substitutes for the Chinese ones not available in India.</a:t>
            </a:r>
          </a:p>
          <a:p>
            <a:pPr algn="just">
              <a:lnSpc>
                <a:spcPct val="150000"/>
              </a:lnSpc>
            </a:pPr>
            <a:r>
              <a:rPr lang="en-US" sz="2200" dirty="0">
                <a:latin typeface="Times New Roman" panose="02020603050405020304" pitchFamily="18" charset="0"/>
                <a:cs typeface="Times New Roman" panose="02020603050405020304" pitchFamily="18" charset="0"/>
              </a:rPr>
              <a:t>It is notable that Ibrahim Adil Shah, the Sultan of Bijapur, circa 1609 AD gave a lavish dowry in the wedding of his courtier’s daughter to the son to Nizam Shahi general Malik Ambar, “with Rs. 80,000 being spent on fireworks alone,” states late historian Satish Chandra in his well-known volume Medieval India: From the Sultanate to the Mughals.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88E89E2-7E24-4DE0-8E24-8817D62A1D57}"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Pyrotechnics in India Trade in Ancient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978718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29490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increase in the output of textiles and other export goods in the subcontinent in response to the secularly rising demand for these goods by the English and the Dutch East India companies would seem to have been achieved through a reallocation of resources, a fuller utilization of existing productive capacity and an increase over time in the capacity itself.</a:t>
            </a:r>
          </a:p>
          <a:p>
            <a:pPr algn="just">
              <a:lnSpc>
                <a:spcPct val="150000"/>
              </a:lnSpc>
            </a:pPr>
            <a:r>
              <a:rPr lang="en-US" sz="2200" dirty="0">
                <a:latin typeface="Times New Roman" panose="02020603050405020304" pitchFamily="18" charset="0"/>
                <a:cs typeface="Times New Roman" panose="02020603050405020304" pitchFamily="18" charset="0"/>
              </a:rPr>
              <a:t>In this scenario, the English and other European companies’ trade would have become a vehicle for an expansion in income, output and employment in the subcontinent.</a:t>
            </a:r>
          </a:p>
        </p:txBody>
      </p:sp>
      <p:sp>
        <p:nvSpPr>
          <p:cNvPr id="4" name="Date Placeholder 3"/>
          <p:cNvSpPr>
            <a:spLocks noGrp="1"/>
          </p:cNvSpPr>
          <p:nvPr>
            <p:ph type="dt" sz="half" idx="10"/>
          </p:nvPr>
        </p:nvSpPr>
        <p:spPr/>
        <p:txBody>
          <a:bodyPr/>
          <a:lstStyle/>
          <a:p>
            <a:fld id="{BA02FB6A-A0C8-4111-9F1B-96B74B224ED7}"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India’s Dominance up to Pre-colonial Times </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5361585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534400" cy="2057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Writing Technology in India &amp; Pyrotechnics in India Trade in Ancient India.</a:t>
            </a:r>
          </a:p>
          <a:p>
            <a:pPr algn="just">
              <a:lnSpc>
                <a:spcPct val="150000"/>
              </a:lnSpc>
            </a:pPr>
            <a:r>
              <a:rPr lang="en-US" sz="2200" dirty="0">
                <a:latin typeface="Times New Roman" panose="02020603050405020304" pitchFamily="18" charset="0"/>
                <a:cs typeface="Times New Roman" panose="02020603050405020304" pitchFamily="18" charset="0"/>
              </a:rPr>
              <a:t>We have also learned about India’s Dominance up to Pre-colonial Times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algn="just" fontAlgn="t">
              <a:spcBef>
                <a:spcPts val="0"/>
              </a:spcBef>
            </a:pPr>
            <a:r>
              <a:rPr lang="en-US" sz="2200" b="1" dirty="0">
                <a:solidFill>
                  <a:srgbClr val="FFFFFF"/>
                </a:solidFill>
                <a:latin typeface="Times New Roman" panose="02020603050405020304" pitchFamily="18" charset="0"/>
                <a:cs typeface="Times New Roman" panose="02020603050405020304" pitchFamily="18" charset="0"/>
              </a:rPr>
              <a:t>Trade in Ancient India</a:t>
            </a:r>
            <a:endParaRPr lang="en-IN" sz="1800" dirty="0">
              <a:latin typeface="Arial" panose="020B0604020202020204" pitchFamily="34"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70F0837A-B6E4-416B-8A88-D587E6560DFA}"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Recap</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1772769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2"/>
              </a:rPr>
              <a:t>https://www.youtube.com/watch?v=NYfDY3A5hcc</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3"/>
              </a:rPr>
              <a:t>https://www.youtube.com/watch?v=Nu3vnP2v7Kw</a:t>
            </a: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0BF69B-4FC5-4C4D-9F9D-B26EAB972932}" type="datetime1">
              <a:rPr lang="en-US" smtClean="0"/>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extLst>
      <p:ext uri="{BB962C8B-B14F-4D97-AF65-F5344CB8AC3E}">
        <p14:creationId xmlns:p14="http://schemas.microsoft.com/office/powerpoint/2010/main" xmlns="" val="25726549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199"/>
            <a:ext cx="8229600" cy="5518151"/>
          </a:xfrm>
        </p:spPr>
        <p:txBody>
          <a:bodyPr>
            <a:normAutofit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science of writing technology is known as _____.</a:t>
            </a:r>
          </a:p>
          <a:p>
            <a:pPr marL="0" indent="0" algn="just">
              <a:buNone/>
            </a:pPr>
            <a:r>
              <a:rPr lang="en-US" sz="2000" dirty="0">
                <a:latin typeface="Times New Roman" panose="02020603050405020304" pitchFamily="18" charset="0"/>
                <a:cs typeface="Times New Roman" panose="02020603050405020304" pitchFamily="18" charset="0"/>
              </a:rPr>
              <a:t>          A. Geography</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Epigraphy</a:t>
            </a:r>
          </a:p>
          <a:p>
            <a:pPr marL="0" indent="0" algn="just">
              <a:buNone/>
            </a:pPr>
            <a:r>
              <a:rPr lang="en-US" sz="2000" dirty="0">
                <a:latin typeface="Times New Roman" panose="02020603050405020304" pitchFamily="18" charset="0"/>
                <a:cs typeface="Times New Roman" panose="02020603050405020304" pitchFamily="18" charset="0"/>
              </a:rPr>
              <a:t>          C. Zoology</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Botany</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famous Sultanganj Buddha statue was discovered by whom among the following ?</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E. B. Harris </a:t>
            </a:r>
          </a:p>
          <a:p>
            <a:pPr marL="0" indent="0" algn="just">
              <a:buNone/>
            </a:pPr>
            <a:r>
              <a:rPr lang="en-US" sz="2000" dirty="0">
                <a:latin typeface="Times New Roman" panose="02020603050405020304" pitchFamily="18" charset="0"/>
                <a:cs typeface="Times New Roman" panose="02020603050405020304" pitchFamily="18" charset="0"/>
              </a:rPr>
              <a:t>        B. R. D. Banerjee</a:t>
            </a:r>
          </a:p>
          <a:p>
            <a:pPr marL="0" indent="0" algn="just">
              <a:buNone/>
            </a:pPr>
            <a:r>
              <a:rPr lang="en-US" sz="2000" dirty="0">
                <a:latin typeface="Times New Roman" panose="02020603050405020304" pitchFamily="18" charset="0"/>
                <a:cs typeface="Times New Roman" panose="02020603050405020304" pitchFamily="18" charset="0"/>
              </a:rPr>
              <a:t>        C. Alexander Cummingham </a:t>
            </a:r>
          </a:p>
          <a:p>
            <a:pPr marL="0" indent="0" algn="just">
              <a:buNone/>
            </a:pPr>
            <a:r>
              <a:rPr lang="en-US" sz="2000" dirty="0">
                <a:latin typeface="Times New Roman" panose="02020603050405020304" pitchFamily="18" charset="0"/>
                <a:cs typeface="Times New Roman" panose="02020603050405020304" pitchFamily="18" charset="0"/>
              </a:rPr>
              <a:t>        D. John Marshall.</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Kautukachintamani was written by_____.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E. B. Harris </a:t>
            </a:r>
          </a:p>
          <a:p>
            <a:pPr marL="0" indent="0" algn="just">
              <a:buNone/>
            </a:pPr>
            <a:r>
              <a:rPr lang="en-US" sz="2000" dirty="0">
                <a:latin typeface="Times New Roman" panose="02020603050405020304" pitchFamily="18" charset="0"/>
                <a:cs typeface="Times New Roman" panose="02020603050405020304" pitchFamily="18" charset="0"/>
              </a:rPr>
              <a:t>        B. R. D. Banerjee</a:t>
            </a:r>
          </a:p>
          <a:p>
            <a:pPr marL="0" indent="0" algn="just">
              <a:buNone/>
            </a:pPr>
            <a:r>
              <a:rPr lang="en-US" sz="2000" dirty="0">
                <a:latin typeface="Times New Roman" panose="02020603050405020304" pitchFamily="18" charset="0"/>
                <a:cs typeface="Times New Roman" panose="02020603050405020304" pitchFamily="18" charset="0"/>
              </a:rPr>
              <a:t>        C. Gajapati Prataparudradeva </a:t>
            </a:r>
          </a:p>
          <a:p>
            <a:pPr marL="0" indent="0" algn="just">
              <a:buNone/>
            </a:pPr>
            <a:r>
              <a:rPr lang="en-US" sz="2000" dirty="0">
                <a:latin typeface="Times New Roman" panose="02020603050405020304" pitchFamily="18" charset="0"/>
                <a:cs typeface="Times New Roman" panose="02020603050405020304" pitchFamily="18" charset="0"/>
              </a:rPr>
              <a:t>        D. John Marshall.</a:t>
            </a:r>
          </a:p>
        </p:txBody>
      </p:sp>
      <p:sp>
        <p:nvSpPr>
          <p:cNvPr id="4" name="Date Placeholder 3"/>
          <p:cNvSpPr>
            <a:spLocks noGrp="1"/>
          </p:cNvSpPr>
          <p:nvPr>
            <p:ph type="dt" sz="half" idx="10"/>
          </p:nvPr>
        </p:nvSpPr>
        <p:spPr/>
        <p:txBody>
          <a:bodyPr/>
          <a:lstStyle/>
          <a:p>
            <a:fld id="{9AF7FEDC-3E99-48CA-A3BB-88E62106B45A}"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77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23017"/>
            <a:ext cx="1347673" cy="738983"/>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199"/>
            <a:ext cx="8229600" cy="5518151"/>
          </a:xfrm>
        </p:spPr>
        <p:txBody>
          <a:bodyPr>
            <a:normAutofit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Manufacturing formulas for fireworks describing pyrotechnic mixtures are found within _____.</a:t>
            </a:r>
          </a:p>
          <a:p>
            <a:pPr marL="0" indent="0" algn="just">
              <a:buNone/>
            </a:pPr>
            <a:r>
              <a:rPr lang="en-US" sz="2000" dirty="0">
                <a:latin typeface="Times New Roman" panose="02020603050405020304" pitchFamily="18" charset="0"/>
                <a:cs typeface="Times New Roman" panose="02020603050405020304" pitchFamily="18" charset="0"/>
              </a:rPr>
              <a:t>          A. Panchatantra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Aryabhattam</a:t>
            </a:r>
          </a:p>
          <a:p>
            <a:pPr marL="0" indent="0" algn="just">
              <a:buNone/>
            </a:pPr>
            <a:r>
              <a:rPr lang="en-US" sz="2000" dirty="0">
                <a:latin typeface="Times New Roman" panose="02020603050405020304" pitchFamily="18" charset="0"/>
                <a:cs typeface="Times New Roman" panose="02020603050405020304" pitchFamily="18" charset="0"/>
              </a:rPr>
              <a:t>          C. Kautukachintamani</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Arthashastra</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Sohgaura copper plate inscription related to which King?</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Chandragupta Maurya</a:t>
            </a:r>
          </a:p>
          <a:p>
            <a:pPr marL="0" indent="0" algn="just">
              <a:buNone/>
            </a:pPr>
            <a:r>
              <a:rPr lang="en-US" sz="2000" dirty="0">
                <a:latin typeface="Times New Roman" panose="02020603050405020304" pitchFamily="18" charset="0"/>
                <a:cs typeface="Times New Roman" panose="02020603050405020304" pitchFamily="18" charset="0"/>
              </a:rPr>
              <a:t>        B. Ashoka</a:t>
            </a:r>
          </a:p>
          <a:p>
            <a:pPr marL="0" indent="0" algn="just">
              <a:buNone/>
            </a:pPr>
            <a:r>
              <a:rPr lang="en-US" sz="2000" dirty="0">
                <a:latin typeface="Times New Roman" panose="02020603050405020304" pitchFamily="18" charset="0"/>
                <a:cs typeface="Times New Roman" panose="02020603050405020304" pitchFamily="18" charset="0"/>
              </a:rPr>
              <a:t>        C. Bimbi Sar</a:t>
            </a:r>
          </a:p>
          <a:p>
            <a:pPr marL="0" indent="0" algn="just">
              <a:buNone/>
            </a:pPr>
            <a:r>
              <a:rPr lang="en-US" sz="2000" dirty="0">
                <a:latin typeface="Times New Roman" panose="02020603050405020304" pitchFamily="18" charset="0"/>
                <a:cs typeface="Times New Roman" panose="02020603050405020304" pitchFamily="18" charset="0"/>
              </a:rPr>
              <a:t>        D. King of Bhoja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English and other European companies’ trade would have become a vehicle for an expansion in income, output and employment in the Indian subcontinent</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p:txBody>
      </p:sp>
      <p:sp>
        <p:nvSpPr>
          <p:cNvPr id="4" name="Date Placeholder 3"/>
          <p:cNvSpPr>
            <a:spLocks noGrp="1"/>
          </p:cNvSpPr>
          <p:nvPr>
            <p:ph type="dt" sz="half" idx="10"/>
          </p:nvPr>
        </p:nvSpPr>
        <p:spPr/>
        <p:txBody>
          <a:bodyPr/>
          <a:lstStyle/>
          <a:p>
            <a:fld id="{86F288AA-CA6D-4F1D-9044-981A71767D1D}"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78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23017"/>
            <a:ext cx="1347673" cy="738983"/>
          </a:xfrm>
          <a:prstGeom prst="rect">
            <a:avLst/>
          </a:prstGeom>
        </p:spPr>
      </p:pic>
    </p:spTree>
    <p:extLst>
      <p:ext uri="{BB962C8B-B14F-4D97-AF65-F5344CB8AC3E}">
        <p14:creationId xmlns:p14="http://schemas.microsoft.com/office/powerpoint/2010/main" xmlns="" val="37079672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199"/>
            <a:ext cx="8229600" cy="5518151"/>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Chinese pyrotechnic formulas were brought to India around____.  </a:t>
            </a:r>
          </a:p>
          <a:p>
            <a:pPr marL="0" indent="0" algn="just">
              <a:buNone/>
            </a:pPr>
            <a:r>
              <a:rPr lang="en-US" sz="2000" dirty="0">
                <a:latin typeface="Times New Roman" panose="02020603050405020304" pitchFamily="18" charset="0"/>
                <a:cs typeface="Times New Roman" panose="02020603050405020304" pitchFamily="18" charset="0"/>
              </a:rPr>
              <a:t>          A. 1500 AD         </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1450 AD</a:t>
            </a:r>
          </a:p>
          <a:p>
            <a:pPr marL="0" indent="0" algn="just">
              <a:buNone/>
            </a:pPr>
            <a:r>
              <a:rPr lang="en-US" sz="2000" dirty="0">
                <a:latin typeface="Times New Roman" panose="02020603050405020304" pitchFamily="18" charset="0"/>
                <a:cs typeface="Times New Roman" panose="02020603050405020304" pitchFamily="18" charset="0"/>
              </a:rPr>
              <a:t>          C. 1400 AD</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1390 AD</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“History of Fireworks in India between 1400 and 1900” written by____.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Romila Thapar</a:t>
            </a:r>
          </a:p>
          <a:p>
            <a:pPr marL="0" indent="0" algn="just">
              <a:buNone/>
            </a:pPr>
            <a:r>
              <a:rPr lang="en-US" sz="2000" dirty="0">
                <a:latin typeface="Times New Roman" panose="02020603050405020304" pitchFamily="18" charset="0"/>
                <a:cs typeface="Times New Roman" panose="02020603050405020304" pitchFamily="18" charset="0"/>
              </a:rPr>
              <a:t>        B. Bipin Chandra</a:t>
            </a:r>
          </a:p>
          <a:p>
            <a:pPr marL="0" indent="0" algn="just">
              <a:buNone/>
            </a:pPr>
            <a:r>
              <a:rPr lang="en-US" sz="2000" dirty="0">
                <a:latin typeface="Times New Roman" panose="02020603050405020304" pitchFamily="18" charset="0"/>
                <a:cs typeface="Times New Roman" panose="02020603050405020304" pitchFamily="18" charset="0"/>
              </a:rPr>
              <a:t>        C. Satish Chandra </a:t>
            </a:r>
          </a:p>
          <a:p>
            <a:pPr marL="0" indent="0" algn="just">
              <a:buNone/>
            </a:pPr>
            <a:r>
              <a:rPr lang="en-US" sz="2000" dirty="0">
                <a:latin typeface="Times New Roman" panose="02020603050405020304" pitchFamily="18" charset="0"/>
                <a:cs typeface="Times New Roman" panose="02020603050405020304" pitchFamily="18" charset="0"/>
              </a:rPr>
              <a:t>        D. P K Gode </a:t>
            </a:r>
          </a:p>
          <a:p>
            <a:pPr algn="just">
              <a:lnSpc>
                <a:spcPct val="150000"/>
              </a:lnSpc>
            </a:pPr>
            <a:r>
              <a:rPr lang="en-US" sz="2000" dirty="0">
                <a:latin typeface="Times New Roman" panose="02020603050405020304" pitchFamily="18" charset="0"/>
                <a:cs typeface="Times New Roman" panose="02020603050405020304" pitchFamily="18" charset="0"/>
              </a:rPr>
              <a:t>The first undisputed evidence of writing in the Indian Subcontinent are the Edicts of Ashoka from c. 250 BCE.</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p:txBody>
      </p:sp>
      <p:sp>
        <p:nvSpPr>
          <p:cNvPr id="4" name="Date Placeholder 3"/>
          <p:cNvSpPr>
            <a:spLocks noGrp="1"/>
          </p:cNvSpPr>
          <p:nvPr>
            <p:ph type="dt" sz="half" idx="10"/>
          </p:nvPr>
        </p:nvSpPr>
        <p:spPr/>
        <p:txBody>
          <a:bodyPr/>
          <a:lstStyle/>
          <a:p>
            <a:fld id="{7E92A8A0-D6BC-4EA1-932F-95AEA900BD01}"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79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23017"/>
            <a:ext cx="1347673" cy="738983"/>
          </a:xfrm>
          <a:prstGeom prst="rect">
            <a:avLst/>
          </a:prstGeom>
        </p:spPr>
      </p:pic>
    </p:spTree>
    <p:extLst>
      <p:ext uri="{BB962C8B-B14F-4D97-AF65-F5344CB8AC3E}">
        <p14:creationId xmlns:p14="http://schemas.microsoft.com/office/powerpoint/2010/main" xmlns="" val="2948792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9741"/>
            <a:ext cx="8686800" cy="5385245"/>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Course Objectives: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The student will try to learn about:</a:t>
            </a:r>
          </a:p>
          <a:p>
            <a:pPr algn="just">
              <a:lnSpc>
                <a:spcPct val="150000"/>
              </a:lnSpc>
            </a:pPr>
            <a:r>
              <a:rPr lang="en-US" sz="2200" dirty="0">
                <a:latin typeface="Times New Roman" panose="02020603050405020304" pitchFamily="18" charset="0"/>
                <a:cs typeface="Times New Roman" panose="02020603050405020304" pitchFamily="18" charset="0"/>
              </a:rPr>
              <a:t>To imparting the basic principles of thought process, reasoning and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To enable the students to understand the importance of our surroundings and encourage the students to contribute towards sustainable development.</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24600"/>
            <a:ext cx="1295400" cy="420290"/>
          </a:xfrm>
        </p:spPr>
        <p:txBody>
          <a:bodyPr/>
          <a:lstStyle/>
          <a:p>
            <a:fld id="{A7E2F2DD-99D1-4876-A004-20DE0DB3B0AF}" type="datetime1">
              <a:rPr lang="en-US" smtClean="0"/>
              <a:t>4/24/2023</a:t>
            </a:fld>
            <a:endParaRPr lang="en-US" dirty="0"/>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229600" y="6248401"/>
            <a:ext cx="533400" cy="473074"/>
          </a:xfrm>
        </p:spPr>
        <p:txBody>
          <a:bodyPr/>
          <a:lstStyle/>
          <a:p>
            <a:fld id="{B6F15528-21DE-4FAA-801E-634DDDAF4B2B}" type="slidenum">
              <a:rPr lang="en-US" smtClean="0"/>
              <a:pPr/>
              <a:t>8</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9405C7A4-663E-4C42-899E-4E3D49A787D7}"/>
              </a:ext>
            </a:extLst>
          </p:cNvPr>
          <p:cNvPicPr>
            <a:picLocks noChangeAspect="1"/>
          </p:cNvPicPr>
          <p:nvPr/>
        </p:nvPicPr>
        <p:blipFill>
          <a:blip r:embed="rId2"/>
          <a:stretch>
            <a:fillRect/>
          </a:stretch>
        </p:blipFill>
        <p:spPr>
          <a:xfrm>
            <a:off x="24267" y="-1540"/>
            <a:ext cx="1347333" cy="841281"/>
          </a:xfrm>
          <a:prstGeom prst="rect">
            <a:avLst/>
          </a:prstGeom>
        </p:spPr>
      </p:pic>
    </p:spTree>
    <p:extLst>
      <p:ext uri="{BB962C8B-B14F-4D97-AF65-F5344CB8AC3E}">
        <p14:creationId xmlns:p14="http://schemas.microsoft.com/office/powerpoint/2010/main" xmlns="" val="11899643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908549"/>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Epigraphy in Ancient India.</a:t>
            </a:r>
          </a:p>
          <a:p>
            <a:pPr algn="just">
              <a:lnSpc>
                <a:spcPct val="150000"/>
              </a:lnSpc>
            </a:pPr>
            <a:r>
              <a:rPr lang="en-US" sz="2200" dirty="0">
                <a:latin typeface="Times New Roman" panose="02020603050405020304" pitchFamily="18" charset="0"/>
                <a:cs typeface="Times New Roman" panose="02020603050405020304" pitchFamily="18" charset="0"/>
              </a:rPr>
              <a:t>Explain the India’s Dominance up to Pre-colonial Times.</a:t>
            </a:r>
          </a:p>
          <a:p>
            <a:pPr algn="just">
              <a:lnSpc>
                <a:spcPct val="150000"/>
              </a:lnSpc>
            </a:pPr>
            <a:r>
              <a:rPr lang="en-US" sz="2200" dirty="0">
                <a:latin typeface="Times New Roman" panose="02020603050405020304" pitchFamily="18" charset="0"/>
                <a:cs typeface="Times New Roman" panose="02020603050405020304" pitchFamily="18" charset="0"/>
              </a:rPr>
              <a:t>Explain the development of Pyrotechnic in India.</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00CF2BF-8B9D-4668-AFDC-F9C33D55480F}" type="datetime1">
              <a:rPr lang="en-US" smtClean="0"/>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80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7540137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8" descr="C:\Users\DHANANJAY\Downloads\100b_0251.gif">
            <a:extLst>
              <a:ext uri="{FF2B5EF4-FFF2-40B4-BE49-F238E27FC236}">
                <a16:creationId xmlns:a16="http://schemas.microsoft.com/office/drawing/2014/main" xmlns="" id="{10F9A78A-C56F-4F53-95C0-647A5C191767}"/>
              </a:ext>
            </a:extLst>
          </p:cNvPr>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066800"/>
            <a:ext cx="914400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a:extLst>
              <a:ext uri="{FF2B5EF4-FFF2-40B4-BE49-F238E27FC236}">
                <a16:creationId xmlns:a16="http://schemas.microsoft.com/office/drawing/2014/main" xmlns="" id="{1006C90F-2443-4312-8375-11E912570B1E}"/>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Video Link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Times New Roman" pitchFamily="18" charset="0"/>
                <a:ea typeface="新細明體" panose="02020500000000000000" pitchFamily="18" charset="-120"/>
                <a:cs typeface="Times New Roman" pitchFamily="18" charset="0"/>
              </a:rPr>
              <a:t>(science in ancient India</a:t>
            </a: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b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endPar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pic>
        <p:nvPicPr>
          <p:cNvPr id="120836" name="Picture 2">
            <a:extLst>
              <a:ext uri="{FF2B5EF4-FFF2-40B4-BE49-F238E27FC236}">
                <a16:creationId xmlns:a16="http://schemas.microsoft.com/office/drawing/2014/main" xmlns="" id="{31DA0A8B-63B9-4EE5-B56D-E983CEF5B48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9050"/>
            <a:ext cx="13716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0837" name="TextBox 9">
            <a:extLst>
              <a:ext uri="{FF2B5EF4-FFF2-40B4-BE49-F238E27FC236}">
                <a16:creationId xmlns:a16="http://schemas.microsoft.com/office/drawing/2014/main" xmlns="" id="{CCCA3DCE-9AC8-40B1-847B-BF059DC83070}"/>
              </a:ext>
            </a:extLst>
          </p:cNvPr>
          <p:cNvSpPr txBox="1">
            <a:spLocks noChangeArrowheads="1"/>
          </p:cNvSpPr>
          <p:nvPr/>
        </p:nvSpPr>
        <p:spPr bwMode="auto">
          <a:xfrm>
            <a:off x="1828800" y="4953000"/>
            <a:ext cx="6324600" cy="9289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pPr>
            <a:r>
              <a:rPr lang="en-US" sz="1800" dirty="0">
                <a:latin typeface="Times New Roman" panose="02020603050405020304" pitchFamily="18" charset="0"/>
                <a:cs typeface="Times New Roman" panose="02020603050405020304" pitchFamily="18" charset="0"/>
                <a:hlinkClick r:id="rId4"/>
              </a:rPr>
              <a:t>https://www.youtube.com/watch?v=Y6phxoynC7M</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hlinkClick r:id="rId5"/>
              </a:rPr>
              <a:t>https://www.youtube.com/watch?v=wPbUbmoya74</a:t>
            </a: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C9E66148-A79E-415F-8026-ADF15BCE728F}"/>
              </a:ext>
            </a:extLst>
          </p:cNvPr>
          <p:cNvSpPr>
            <a:spLocks noGrp="1"/>
          </p:cNvSpPr>
          <p:nvPr>
            <p:ph type="ftr" sz="quarter" idx="11"/>
          </p:nvPr>
        </p:nvSpPr>
        <p:spPr>
          <a:xfrm>
            <a:off x="1905000" y="6356350"/>
            <a:ext cx="6096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0839" name="Slide Number Placeholder 4">
            <a:extLst>
              <a:ext uri="{FF2B5EF4-FFF2-40B4-BE49-F238E27FC236}">
                <a16:creationId xmlns:a16="http://schemas.microsoft.com/office/drawing/2014/main" xmlns="" id="{FBFA8580-41D1-4002-BB73-3A7B11915AEC}"/>
              </a:ext>
            </a:extLst>
          </p:cNvPr>
          <p:cNvSpPr>
            <a:spLocks noGrp="1" noChangeArrowheads="1"/>
          </p:cNvSpPr>
          <p:nvPr>
            <p:ph type="sldNum" sz="quarter" idx="12"/>
          </p:nvPr>
        </p:nvSpPr>
        <p:spPr bwMode="auto">
          <a:xfrm>
            <a:off x="8001000" y="6356350"/>
            <a:ext cx="6858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85C432-E184-4967-BB9F-4F05D532490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xmlns="" id="{457B9921-447B-461F-9C57-DEB2B37D684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19C7E39-67AD-404B-9909-A8422F713B0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763000" cy="5334000"/>
          </a:xfrm>
        </p:spPr>
        <p:txBody>
          <a:bodyPr>
            <a:normAutofit fontScale="92500" lnSpcReduction="10000"/>
          </a:bodyPr>
          <a:lstStyle/>
          <a:p>
            <a:pPr marL="0" indent="0">
              <a:buNone/>
            </a:pPr>
            <a:r>
              <a:rPr lang="en-US" sz="2200" dirty="0">
                <a:latin typeface="Times New Roman" panose="02020603050405020304" pitchFamily="18" charset="0"/>
                <a:cs typeface="Times New Roman" panose="02020603050405020304" pitchFamily="18" charset="0"/>
              </a:rPr>
              <a:t>    YouTube/other  Video </a:t>
            </a:r>
            <a:r>
              <a:rPr lang="en-US" sz="2200" dirty="0" smtClean="0">
                <a:latin typeface="Times New Roman" panose="02020603050405020304" pitchFamily="18" charset="0"/>
                <a:cs typeface="Times New Roman" panose="02020603050405020304" pitchFamily="18" charset="0"/>
              </a:rPr>
              <a:t>Links</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hlinkClick r:id="rId2"/>
              </a:rPr>
              <a:t>https</a:t>
            </a:r>
            <a:r>
              <a:rPr lang="en-US" sz="2200" dirty="0">
                <a:latin typeface="Times New Roman" panose="02020603050405020304" pitchFamily="18" charset="0"/>
                <a:cs typeface="Times New Roman" panose="02020603050405020304" pitchFamily="18" charset="0"/>
                <a:hlinkClick r:id="rId2"/>
              </a:rPr>
              <a:t>://www.youtube.com/watch?v=eMzvGkasMjA</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https://www.youtube.com/watch?v=afmLTcPtF9E</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https://www.youtube.com/watch?v=f1Wo51X2q-c</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https://www.youtube.com/watch?v=Y6phxoynC7M</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6"/>
              </a:rPr>
              <a:t>https://www.youtube.com/watch?v=wPbUbmoya74</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7"/>
              </a:rPr>
              <a:t>https://www.youtube.com/watch?v=dSxeoMglXYo</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8"/>
              </a:rPr>
              <a:t>https://www.youtube.com/watch?v=CfVMQZOacs4</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9"/>
              </a:rPr>
              <a:t>https://www.youtube.com/watch?v=F20w8h3dF1I</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10"/>
              </a:rPr>
              <a:t>https://www.youtube.com/watch?v=NYfDY3A5hcc</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11"/>
              </a:rPr>
              <a:t>https://</a:t>
            </a:r>
            <a:r>
              <a:rPr lang="en-US" sz="2200" dirty="0" smtClean="0">
                <a:latin typeface="Times New Roman" panose="02020603050405020304" pitchFamily="18" charset="0"/>
                <a:cs typeface="Times New Roman" panose="02020603050405020304" pitchFamily="18" charset="0"/>
                <a:hlinkClick r:id="rId11"/>
              </a:rPr>
              <a:t>www.youtube.com/watch?v=Nu3vnP2v7Kw</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8B5834-40F2-4807-854B-FA62CC6BF090}" type="datetime1">
              <a:rPr lang="en-US" smtClean="0"/>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Faculty Video</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Links, YouTube &amp; NPTEL Video Links and Online Courses Details  </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1"/>
            <a:ext cx="8229600" cy="5638799"/>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Brahmasputa Siddhanta was written by______. </a:t>
            </a:r>
          </a:p>
          <a:p>
            <a:pPr marL="0" indent="0" algn="just">
              <a:buNone/>
            </a:pPr>
            <a:r>
              <a:rPr lang="en-US" sz="2000" dirty="0">
                <a:latin typeface="Times New Roman" panose="02020603050405020304" pitchFamily="18" charset="0"/>
                <a:cs typeface="Times New Roman" panose="02020603050405020304" pitchFamily="18" charset="0"/>
              </a:rPr>
              <a:t>          A. Brahmagupta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Aryabhata</a:t>
            </a:r>
          </a:p>
          <a:p>
            <a:pPr marL="0" indent="0" algn="just">
              <a:buNone/>
            </a:pPr>
            <a:r>
              <a:rPr lang="en-US" sz="2000" dirty="0">
                <a:latin typeface="Times New Roman" panose="02020603050405020304" pitchFamily="18" charset="0"/>
                <a:cs typeface="Times New Roman" panose="02020603050405020304" pitchFamily="18" charset="0"/>
              </a:rPr>
              <a:t>          C. Varahamihira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Bhaskaracharya</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Department of Revenue, Commerce and Agriculture was established in June____.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1873</a:t>
            </a:r>
          </a:p>
          <a:p>
            <a:pPr marL="0" indent="0" algn="just">
              <a:buNone/>
            </a:pPr>
            <a:r>
              <a:rPr lang="en-US" sz="2000" dirty="0">
                <a:latin typeface="Times New Roman" panose="02020603050405020304" pitchFamily="18" charset="0"/>
                <a:cs typeface="Times New Roman" panose="02020603050405020304" pitchFamily="18" charset="0"/>
              </a:rPr>
              <a:t>        B. 1872</a:t>
            </a:r>
          </a:p>
          <a:p>
            <a:pPr marL="0" indent="0" algn="just">
              <a:buNone/>
            </a:pPr>
            <a:r>
              <a:rPr lang="en-US" sz="2000" dirty="0">
                <a:latin typeface="Times New Roman" panose="02020603050405020304" pitchFamily="18" charset="0"/>
                <a:cs typeface="Times New Roman" panose="02020603050405020304" pitchFamily="18" charset="0"/>
              </a:rPr>
              <a:t>        C</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1871</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1870</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Mahabharata Mercury, Mars and Saturn are mentioned.</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BE2CF489-3CF9-4EC1-B3E1-B66D754D59E0}"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83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MCQs</a:t>
            </a: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27" y="34447"/>
            <a:ext cx="1347673" cy="727554"/>
          </a:xfrm>
          <a:prstGeom prst="rect">
            <a:avLst/>
          </a:prstGeom>
        </p:spPr>
      </p:pic>
    </p:spTree>
    <p:extLst>
      <p:ext uri="{BB962C8B-B14F-4D97-AF65-F5344CB8AC3E}">
        <p14:creationId xmlns:p14="http://schemas.microsoft.com/office/powerpoint/2010/main" xmlns="" val="2980647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fontScale="92500"/>
          </a:bodyPr>
          <a:lstStyle/>
          <a:p>
            <a:pPr algn="just">
              <a:lnSpc>
                <a:spcPct val="150000"/>
              </a:lnSpc>
            </a:pPr>
            <a:r>
              <a:rPr lang="en-US" sz="2200" dirty="0">
                <a:latin typeface="Times New Roman" panose="02020603050405020304" pitchFamily="18" charset="0"/>
                <a:cs typeface="Times New Roman" panose="02020603050405020304" pitchFamily="18" charset="0"/>
              </a:rPr>
              <a:t>Indian steel known as ____was world famous for its high quality and large quantity of steel was exported from India during the Ancient time.</a:t>
            </a:r>
          </a:p>
          <a:p>
            <a:pPr marL="0" indent="0" algn="just">
              <a:buNone/>
            </a:pPr>
            <a:r>
              <a:rPr lang="en-US" sz="2200" dirty="0">
                <a:latin typeface="Times New Roman" panose="02020603050405020304" pitchFamily="18" charset="0"/>
                <a:cs typeface="Times New Roman" panose="02020603050405020304" pitchFamily="18" charset="0"/>
              </a:rPr>
              <a:t>          A. Footz</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Wootz</a:t>
            </a:r>
          </a:p>
          <a:p>
            <a:pPr marL="0" indent="0" algn="just">
              <a:buNone/>
            </a:pPr>
            <a:r>
              <a:rPr lang="en-US" sz="2200" dirty="0">
                <a:latin typeface="Times New Roman" panose="02020603050405020304" pitchFamily="18" charset="0"/>
                <a:cs typeface="Times New Roman" panose="02020603050405020304" pitchFamily="18" charset="0"/>
              </a:rPr>
              <a:t>          C. National Steel</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Ispat</a:t>
            </a:r>
            <a:endParaRPr lang="en-US" sz="2200" b="1"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In India the earliest references to geographical data arc found in the____.</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Atharva Veda </a:t>
            </a:r>
          </a:p>
          <a:p>
            <a:pPr marL="0" indent="0" algn="just">
              <a:buNone/>
            </a:pPr>
            <a:r>
              <a:rPr lang="en-US" sz="2200" dirty="0">
                <a:latin typeface="Times New Roman" panose="02020603050405020304" pitchFamily="18" charset="0"/>
                <a:cs typeface="Times New Roman" panose="02020603050405020304" pitchFamily="18" charset="0"/>
              </a:rPr>
              <a:t>        B. Rigveda. </a:t>
            </a:r>
          </a:p>
          <a:p>
            <a:pPr marL="0" indent="0" algn="just">
              <a:buNone/>
            </a:pPr>
            <a:r>
              <a:rPr lang="en-US" sz="2200" dirty="0">
                <a:latin typeface="Times New Roman" panose="02020603050405020304" pitchFamily="18" charset="0"/>
                <a:cs typeface="Times New Roman" panose="02020603050405020304" pitchFamily="18" charset="0"/>
              </a:rPr>
              <a:t>        C. Sam Veda</a:t>
            </a:r>
          </a:p>
          <a:p>
            <a:pPr marL="0" indent="0" algn="just">
              <a:buNone/>
            </a:pPr>
            <a:r>
              <a:rPr lang="en-US" sz="2200" dirty="0">
                <a:latin typeface="Times New Roman" panose="02020603050405020304" pitchFamily="18" charset="0"/>
                <a:cs typeface="Times New Roman" panose="02020603050405020304" pitchFamily="18" charset="0"/>
              </a:rPr>
              <a:t>        D. Yajur Veda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Atharva Veda was the first book where a mention about the diseases.</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endParaRPr lang="en-US" dirty="0"/>
          </a:p>
        </p:txBody>
      </p:sp>
      <p:sp>
        <p:nvSpPr>
          <p:cNvPr id="4" name="Date Placeholder 3"/>
          <p:cNvSpPr>
            <a:spLocks noGrp="1"/>
          </p:cNvSpPr>
          <p:nvPr>
            <p:ph type="dt" sz="half" idx="10"/>
          </p:nvPr>
        </p:nvSpPr>
        <p:spPr/>
        <p:txBody>
          <a:bodyPr/>
          <a:lstStyle/>
          <a:p>
            <a:fld id="{424ED274-7C59-40DF-A696-F0926EED5F84}"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84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MCQs</a:t>
            </a: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42012741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199"/>
            <a:ext cx="8229600" cy="5518151"/>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Chinese pyrotechnic formulas were brought to India around____.  </a:t>
            </a:r>
          </a:p>
          <a:p>
            <a:pPr marL="0" indent="0" algn="just">
              <a:buNone/>
            </a:pPr>
            <a:r>
              <a:rPr lang="en-US" sz="2000" dirty="0">
                <a:latin typeface="Times New Roman" panose="02020603050405020304" pitchFamily="18" charset="0"/>
                <a:cs typeface="Times New Roman" panose="02020603050405020304" pitchFamily="18" charset="0"/>
              </a:rPr>
              <a:t>          A. 1500 AD         </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1450 AD</a:t>
            </a:r>
          </a:p>
          <a:p>
            <a:pPr marL="0" indent="0" algn="just">
              <a:buNone/>
            </a:pPr>
            <a:r>
              <a:rPr lang="en-US" sz="2000" dirty="0">
                <a:latin typeface="Times New Roman" panose="02020603050405020304" pitchFamily="18" charset="0"/>
                <a:cs typeface="Times New Roman" panose="02020603050405020304" pitchFamily="18" charset="0"/>
              </a:rPr>
              <a:t>          C. 1400 AD</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1390 AD</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“History of Fireworks in India between 1400 and 1900” written by____.</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Romila Thapar</a:t>
            </a:r>
          </a:p>
          <a:p>
            <a:pPr marL="0" indent="0" algn="just">
              <a:buNone/>
            </a:pPr>
            <a:r>
              <a:rPr lang="en-US" sz="2000" dirty="0">
                <a:latin typeface="Times New Roman" panose="02020603050405020304" pitchFamily="18" charset="0"/>
                <a:cs typeface="Times New Roman" panose="02020603050405020304" pitchFamily="18" charset="0"/>
              </a:rPr>
              <a:t>        B. Bipin Chandra</a:t>
            </a:r>
          </a:p>
          <a:p>
            <a:pPr marL="0" indent="0" algn="just">
              <a:buNone/>
            </a:pPr>
            <a:r>
              <a:rPr lang="en-US" sz="2000" dirty="0">
                <a:latin typeface="Times New Roman" panose="02020603050405020304" pitchFamily="18" charset="0"/>
                <a:cs typeface="Times New Roman" panose="02020603050405020304" pitchFamily="18" charset="0"/>
              </a:rPr>
              <a:t>        C. Satish Chandra </a:t>
            </a:r>
          </a:p>
          <a:p>
            <a:pPr marL="0" indent="0" algn="just">
              <a:buNone/>
            </a:pPr>
            <a:r>
              <a:rPr lang="en-US" sz="2000" dirty="0">
                <a:latin typeface="Times New Roman" panose="02020603050405020304" pitchFamily="18" charset="0"/>
                <a:cs typeface="Times New Roman" panose="02020603050405020304" pitchFamily="18" charset="0"/>
              </a:rPr>
              <a:t>        D. P K Gode </a:t>
            </a:r>
          </a:p>
          <a:p>
            <a:pPr algn="just">
              <a:lnSpc>
                <a:spcPct val="150000"/>
              </a:lnSpc>
            </a:pPr>
            <a:r>
              <a:rPr lang="en-US" sz="2000" dirty="0">
                <a:latin typeface="Times New Roman" panose="02020603050405020304" pitchFamily="18" charset="0"/>
                <a:cs typeface="Times New Roman" panose="02020603050405020304" pitchFamily="18" charset="0"/>
              </a:rPr>
              <a:t>The first undisputed evidence of writing in the Indian Subcontinent are the Edicts of Ashoka from c. 250 BCE.</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p:txBody>
      </p:sp>
      <p:sp>
        <p:nvSpPr>
          <p:cNvPr id="4" name="Date Placeholder 3"/>
          <p:cNvSpPr>
            <a:spLocks noGrp="1"/>
          </p:cNvSpPr>
          <p:nvPr>
            <p:ph type="dt" sz="half" idx="10"/>
          </p:nvPr>
        </p:nvSpPr>
        <p:spPr/>
        <p:txBody>
          <a:bodyPr/>
          <a:lstStyle/>
          <a:p>
            <a:fld id="{5CC523E2-1936-400D-B38C-4CEC5A28A5C1}"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85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MCQs</a:t>
            </a: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23017"/>
            <a:ext cx="1347673" cy="738983"/>
          </a:xfrm>
          <a:prstGeom prst="rect">
            <a:avLst/>
          </a:prstGeom>
        </p:spPr>
      </p:pic>
    </p:spTree>
    <p:extLst>
      <p:ext uri="{BB962C8B-B14F-4D97-AF65-F5344CB8AC3E}">
        <p14:creationId xmlns:p14="http://schemas.microsoft.com/office/powerpoint/2010/main" xmlns="" val="13958606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2999"/>
            <a:ext cx="8229600" cy="5081987"/>
          </a:xfrm>
        </p:spPr>
        <p:txBody>
          <a:bodyPr>
            <a:normAutofit fontScale="92500"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Who among the following propounded the theory that earth is round and that it rotates on its own axis? </a:t>
            </a:r>
          </a:p>
          <a:p>
            <a:pPr marL="0" indent="0" algn="just">
              <a:buNone/>
            </a:pPr>
            <a:r>
              <a:rPr lang="en-US" sz="2400" dirty="0">
                <a:latin typeface="Times New Roman" panose="02020603050405020304" pitchFamily="18" charset="0"/>
                <a:cs typeface="Times New Roman" panose="02020603050405020304" pitchFamily="18" charset="0"/>
              </a:rPr>
              <a:t>               A. Bhaskaracharya</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  Aryabhata</a:t>
            </a:r>
          </a:p>
          <a:p>
            <a:pPr marL="0" indent="0" algn="just">
              <a:buNone/>
            </a:pPr>
            <a:r>
              <a:rPr lang="en-US" sz="2400" dirty="0">
                <a:latin typeface="Times New Roman" panose="02020603050405020304" pitchFamily="18" charset="0"/>
                <a:cs typeface="Times New Roman" panose="02020603050405020304" pitchFamily="18" charset="0"/>
              </a:rPr>
              <a:t>               C. Varahamihira</a:t>
            </a:r>
          </a:p>
          <a:p>
            <a:pPr marL="0" indent="0" algn="just">
              <a:buNone/>
            </a:pPr>
            <a:r>
              <a:rPr lang="en-US" sz="2400" dirty="0">
                <a:latin typeface="Times New Roman" panose="02020603050405020304" pitchFamily="18" charset="0"/>
                <a:cs typeface="Times New Roman" panose="02020603050405020304" pitchFamily="18" charset="0"/>
              </a:rPr>
              <a:t>               D.  Brahmagupta</a:t>
            </a:r>
          </a:p>
          <a:p>
            <a:pPr algn="just"/>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famous Sultanganj Buddha statue was discovered by whom among the following ?</a:t>
            </a:r>
          </a:p>
          <a:p>
            <a:pPr marL="0" indent="0" algn="just">
              <a:buNone/>
            </a:pPr>
            <a:r>
              <a:rPr lang="en-US" sz="2400" dirty="0">
                <a:latin typeface="Times New Roman" panose="02020603050405020304" pitchFamily="18" charset="0"/>
                <a:cs typeface="Times New Roman" panose="02020603050405020304" pitchFamily="18" charset="0"/>
              </a:rPr>
              <a:t>             A. Alexander Cummingham</a:t>
            </a:r>
          </a:p>
          <a:p>
            <a:pPr marL="0" indent="0" algn="just">
              <a:buNone/>
            </a:pPr>
            <a:r>
              <a:rPr lang="en-US" sz="2400" dirty="0">
                <a:latin typeface="Times New Roman" panose="02020603050405020304" pitchFamily="18" charset="0"/>
                <a:cs typeface="Times New Roman" panose="02020603050405020304" pitchFamily="18" charset="0"/>
              </a:rPr>
              <a:t>             B.  John Marshall</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  E. B. Harris </a:t>
            </a:r>
          </a:p>
          <a:p>
            <a:pPr marL="0" indent="0" algn="just">
              <a:buNone/>
            </a:pPr>
            <a:r>
              <a:rPr lang="en-US" sz="2400" dirty="0">
                <a:latin typeface="Times New Roman" panose="02020603050405020304" pitchFamily="18" charset="0"/>
                <a:cs typeface="Times New Roman" panose="02020603050405020304" pitchFamily="18" charset="0"/>
              </a:rPr>
              <a:t>             D.  R. D. Banerjee</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638B759-E44E-4A41-A995-F566068AA5B1}" type="datetime1">
              <a:rPr lang="en-US" smtClean="0"/>
              <a:t>4/24/2023</a:t>
            </a:fld>
            <a:endParaRPr lang="en-US"/>
          </a:p>
        </p:txBody>
      </p:sp>
      <p:sp>
        <p:nvSpPr>
          <p:cNvPr id="5" name="Footer Placeholder 4"/>
          <p:cNvSpPr>
            <a:spLocks noGrp="1"/>
          </p:cNvSpPr>
          <p:nvPr>
            <p:ph type="ftr" sz="quarter" idx="11"/>
          </p:nvPr>
        </p:nvSpPr>
        <p:spPr>
          <a:xfrm>
            <a:off x="1524000" y="6324601"/>
            <a:ext cx="6477000" cy="396874"/>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ED053-C45D-409A-8C51-12FF2E8EF27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Glossary Questions</a:t>
            </a:r>
          </a:p>
        </p:txBody>
      </p:sp>
      <p:pic>
        <p:nvPicPr>
          <p:cNvPr id="128003" name="Picture 2">
            <a:extLst>
              <a:ext uri="{FF2B5EF4-FFF2-40B4-BE49-F238E27FC236}">
                <a16:creationId xmlns:a16="http://schemas.microsoft.com/office/drawing/2014/main" xmlns="" id="{95B2B9DB-C62D-41BC-8FE3-92B06D7AEDF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69" y="6537"/>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004" name="Rectangle 10">
            <a:extLst>
              <a:ext uri="{FF2B5EF4-FFF2-40B4-BE49-F238E27FC236}">
                <a16:creationId xmlns:a16="http://schemas.microsoft.com/office/drawing/2014/main" xmlns="" id="{2EBC3B8D-47E8-4FEE-9309-740D2DE9CB72}"/>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8005" name="Text Box 3">
            <a:extLst>
              <a:ext uri="{FF2B5EF4-FFF2-40B4-BE49-F238E27FC236}">
                <a16:creationId xmlns:a16="http://schemas.microsoft.com/office/drawing/2014/main" xmlns="" id="{67EF2FA4-9BD1-4E71-BE8C-A499959825B1}"/>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8006" name="Text Box 2">
            <a:extLst>
              <a:ext uri="{FF2B5EF4-FFF2-40B4-BE49-F238E27FC236}">
                <a16:creationId xmlns:a16="http://schemas.microsoft.com/office/drawing/2014/main" xmlns="" id="{634C78A7-1449-4E84-9E4C-6062AE338F4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Footer Placeholder 2">
            <a:extLst>
              <a:ext uri="{FF2B5EF4-FFF2-40B4-BE49-F238E27FC236}">
                <a16:creationId xmlns:a16="http://schemas.microsoft.com/office/drawing/2014/main" xmlns="" id="{D56C7E4B-41CF-456A-ABA2-6BBA08729372}"/>
              </a:ext>
            </a:extLst>
          </p:cNvPr>
          <p:cNvSpPr>
            <a:spLocks noGrp="1"/>
          </p:cNvSpPr>
          <p:nvPr>
            <p:ph type="ftr" sz="quarter" idx="11"/>
          </p:nvPr>
        </p:nvSpPr>
        <p:spPr>
          <a:xfrm>
            <a:off x="1905000" y="6356350"/>
            <a:ext cx="6172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8008" name="Slide Number Placeholder 3">
            <a:extLst>
              <a:ext uri="{FF2B5EF4-FFF2-40B4-BE49-F238E27FC236}">
                <a16:creationId xmlns:a16="http://schemas.microsoft.com/office/drawing/2014/main" xmlns="" id="{23671232-6244-42AC-A018-4F9A75FF7D18}"/>
              </a:ext>
            </a:extLst>
          </p:cNvPr>
          <p:cNvSpPr>
            <a:spLocks noGrp="1" noChangeArrowheads="1"/>
          </p:cNvSpPr>
          <p:nvPr>
            <p:ph type="sldNum" sz="quarter" idx="12"/>
          </p:nvPr>
        </p:nvSpPr>
        <p:spPr bwMode="auto">
          <a:xfrm>
            <a:off x="8153400" y="6356350"/>
            <a:ext cx="5334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632403-6559-4609-83B3-D7BE3E3B564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A12AE8B0-A472-43A8-8B98-10EEDA0C0469}"/>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15F9F41-FAB9-4742-8DC7-0CB87CD8E5D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Box 10">
            <a:extLst>
              <a:ext uri="{FF2B5EF4-FFF2-40B4-BE49-F238E27FC236}">
                <a16:creationId xmlns:a16="http://schemas.microsoft.com/office/drawing/2014/main" xmlns="" id="{F4021099-108A-44D9-AD07-76FCBE6FA745}"/>
              </a:ext>
            </a:extLst>
          </p:cNvPr>
          <p:cNvSpPr txBox="1"/>
          <p:nvPr/>
        </p:nvSpPr>
        <p:spPr>
          <a:xfrm>
            <a:off x="228601" y="1306513"/>
            <a:ext cx="8762999" cy="326320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Pick the correct answer from given Glossary</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Gajapati Prataparudradeva      </a:t>
            </a:r>
            <a:r>
              <a:rPr lang="en-US" sz="2200" dirty="0">
                <a:latin typeface="Times New Roman" panose="02020603050405020304" pitchFamily="18" charset="0"/>
                <a:cs typeface="Times New Roman" panose="02020603050405020304" pitchFamily="18" charset="0"/>
              </a:rPr>
              <a:t>P K Gode</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Brahmagupta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Kapil Muni</a:t>
            </a:r>
          </a:p>
          <a:p>
            <a:pPr algn="just">
              <a:lnSpc>
                <a:spcPct val="150000"/>
              </a:lnSpc>
            </a:pPr>
            <a:r>
              <a:rPr lang="en-US" sz="2400"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Brahmasputa Siddhanta was written by______. </a:t>
            </a:r>
          </a:p>
          <a:p>
            <a:pPr algn="just">
              <a:lnSpc>
                <a:spcPct val="150000"/>
              </a:lnSpc>
            </a:pPr>
            <a:r>
              <a:rPr lang="en-US" sz="2400"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“History of Fireworks in India between 1400 and 1900” written by____.</a:t>
            </a:r>
          </a:p>
          <a:p>
            <a:pPr marR="0" lvl="0" algn="just" defTabSz="914400" rtl="0" eaLnBrk="0" fontAlgn="base" latinLnBrk="0" hangingPunct="0">
              <a:lnSpc>
                <a:spcPct val="150000"/>
              </a:lnSpc>
              <a:spcBef>
                <a:spcPct val="0"/>
              </a:spcBef>
              <a:spcAft>
                <a:spcPct val="0"/>
              </a:spcAft>
              <a:buClrTx/>
              <a:buSzTx/>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Kautukachintamani was written by_____. </a:t>
            </a:r>
          </a:p>
          <a:p>
            <a:pPr marR="0" lvl="0" algn="just" defTabSz="914400" rtl="0" eaLnBrk="0" fontAlgn="base" latinLnBrk="0" hangingPunct="0">
              <a:lnSpc>
                <a:spcPct val="150000"/>
              </a:lnSpc>
              <a:spcBef>
                <a:spcPct val="0"/>
              </a:spcBef>
              <a:spcAft>
                <a:spcPct val="0"/>
              </a:spcAft>
              <a:buClrTx/>
              <a:buSzTx/>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 _____ was the founder of Yoga School of Philosophy.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5A431E7A-1977-4E4F-A7E3-CEE5619FD3DF}"/>
              </a:ext>
            </a:extLst>
          </p:cNvPr>
          <p:cNvPicPr>
            <a:picLocks noGrp="1" noChangeAspect="1"/>
          </p:cNvPicPr>
          <p:nvPr>
            <p:ph idx="1"/>
          </p:nvPr>
        </p:nvPicPr>
        <p:blipFill>
          <a:blip r:embed="rId2"/>
          <a:stretch>
            <a:fillRect/>
          </a:stretch>
        </p:blipFill>
        <p:spPr>
          <a:xfrm>
            <a:off x="228600" y="1022350"/>
            <a:ext cx="8610600" cy="5302250"/>
          </a:xfr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61EA188-1767-4091-A033-5E425E79528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4601"/>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7924800" y="6356351"/>
            <a:ext cx="762000" cy="30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Old Question Papers</a:t>
            </a: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FF76C1-41D1-48DB-BC30-E371799584A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1426"/>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IV</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Old Question Papers</a:t>
            </a: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72309"/>
          </a:xfrm>
          <a:prstGeom prst="rect">
            <a:avLst/>
          </a:prstGeom>
        </p:spPr>
      </p:pic>
      <p:pic>
        <p:nvPicPr>
          <p:cNvPr id="11" name="Content Placeholder 10">
            <a:extLst>
              <a:ext uri="{FF2B5EF4-FFF2-40B4-BE49-F238E27FC236}">
                <a16:creationId xmlns:a16="http://schemas.microsoft.com/office/drawing/2014/main" xmlns="" id="{DF829BAB-8C8E-4979-8BF6-CAD6D7A16580}"/>
              </a:ext>
            </a:extLst>
          </p:cNvPr>
          <p:cNvPicPr>
            <a:picLocks noGrp="1" noChangeAspect="1"/>
          </p:cNvPicPr>
          <p:nvPr>
            <p:ph idx="1"/>
          </p:nvPr>
        </p:nvPicPr>
        <p:blipFill>
          <a:blip r:embed="rId3"/>
          <a:stretch>
            <a:fillRect/>
          </a:stretch>
        </p:blipFill>
        <p:spPr>
          <a:xfrm>
            <a:off x="457201" y="838200"/>
            <a:ext cx="8458200" cy="5426076"/>
          </a:xfrm>
        </p:spPr>
      </p:pic>
    </p:spTree>
    <p:extLst>
      <p:ext uri="{BB962C8B-B14F-4D97-AF65-F5344CB8AC3E}">
        <p14:creationId xmlns:p14="http://schemas.microsoft.com/office/powerpoint/2010/main" xmlns="" val="292095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1581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sensitize students towards issues related to ‘Indian’ culture, tradition and its composite character.</a:t>
            </a:r>
          </a:p>
          <a:p>
            <a:pPr algn="just">
              <a:lnSpc>
                <a:spcPct val="150000"/>
              </a:lnSpc>
            </a:pPr>
            <a:r>
              <a:rPr lang="en-US" sz="2200" dirty="0">
                <a:latin typeface="Times New Roman" panose="02020603050405020304" pitchFamily="18" charset="0"/>
                <a:cs typeface="Times New Roman" panose="02020603050405020304" pitchFamily="18" charset="0"/>
              </a:rPr>
              <a:t>To make students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To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12EEC67-BAB9-41CC-A437-517F500A2D55}" type="datetime1">
              <a:rPr lang="en-US" smtClean="0"/>
              <a:t>4/24/2023</a:t>
            </a:fld>
            <a:endParaRPr lang="en-US"/>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Objective(Continue…)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BBA518AF-5585-4206-BA94-D6FDACDE8BAF}"/>
              </a:ext>
            </a:extLst>
          </p:cNvPr>
          <p:cNvPicPr>
            <a:picLocks noChangeAspect="1"/>
          </p:cNvPicPr>
          <p:nvPr/>
        </p:nvPicPr>
        <p:blipFill>
          <a:blip r:embed="rId2"/>
          <a:stretch>
            <a:fillRect/>
          </a:stretch>
        </p:blipFill>
        <p:spPr>
          <a:xfrm>
            <a:off x="24267" y="-1540"/>
            <a:ext cx="1347333" cy="841281"/>
          </a:xfrm>
          <a:prstGeom prst="rect">
            <a:avLst/>
          </a:prstGeom>
        </p:spPr>
      </p:pic>
    </p:spTree>
    <p:extLst>
      <p:ext uri="{BB962C8B-B14F-4D97-AF65-F5344CB8AC3E}">
        <p14:creationId xmlns:p14="http://schemas.microsoft.com/office/powerpoint/2010/main" xmlns="" val="27644337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82000" cy="5365750"/>
          </a:xfrm>
        </p:spPr>
        <p:txBody>
          <a:bodyPr>
            <a:noAutofit/>
          </a:bodyPr>
          <a:lstStyle/>
          <a:p>
            <a:pPr algn="just"/>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Explain Epigraphy in Ancient India.</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Explain the contribution of India in Metallurgy to world in detail.</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Explain the progress in Mathematics in Ancient time in India.</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Explain the progress in Astronomy in Ancient time.</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Explain the progress in Biology in India.</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0DEC827-C803-46DB-84BF-F97DBFE93A01}" type="datetime1">
              <a:rPr lang="en-US" smtClean="0"/>
              <a:t>4/24/2023</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696200" y="6356351"/>
            <a:ext cx="990600" cy="304800"/>
          </a:xfrm>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Expected Questions for University Exam </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D368630B-AECD-4C34-A523-5CB6167DA9D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0926"/>
            <a:ext cx="8382000" cy="5305423"/>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Astronomy in India, Chemistry in India, Mathematics in India.</a:t>
            </a:r>
          </a:p>
          <a:p>
            <a:pPr algn="just">
              <a:lnSpc>
                <a:spcPct val="150000"/>
              </a:lnSpc>
            </a:pPr>
            <a:r>
              <a:rPr lang="en-US" sz="2200" dirty="0">
                <a:latin typeface="Times New Roman" panose="02020603050405020304" pitchFamily="18" charset="0"/>
                <a:cs typeface="Times New Roman" panose="02020603050405020304" pitchFamily="18" charset="0"/>
              </a:rPr>
              <a:t>We also studied, Physics in India, Agriculture in India, Medicine in India ,Metallurgy in India, Geography, Biology.</a:t>
            </a:r>
          </a:p>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Harappan Technologies, Water Management in India, Textile Technology in India.</a:t>
            </a:r>
          </a:p>
          <a:p>
            <a:pPr algn="just">
              <a:lnSpc>
                <a:spcPct val="150000"/>
              </a:lnSpc>
            </a:pPr>
            <a:r>
              <a:rPr lang="en-US" sz="2200" dirty="0">
                <a:latin typeface="Times New Roman" panose="02020603050405020304" pitchFamily="18" charset="0"/>
                <a:cs typeface="Times New Roman" panose="02020603050405020304" pitchFamily="18" charset="0"/>
              </a:rPr>
              <a:t>We also studied, Writing Technology in India, Pyrotechnics in India Trade in Ancient India and India’s Dominance up to Pre-colonial Times. </a:t>
            </a:r>
          </a:p>
        </p:txBody>
      </p:sp>
      <p:sp>
        <p:nvSpPr>
          <p:cNvPr id="4" name="Date Placeholder 3"/>
          <p:cNvSpPr>
            <a:spLocks noGrp="1"/>
          </p:cNvSpPr>
          <p:nvPr>
            <p:ph type="dt" sz="half" idx="10"/>
          </p:nvPr>
        </p:nvSpPr>
        <p:spPr/>
        <p:txBody>
          <a:bodyPr/>
          <a:lstStyle/>
          <a:p>
            <a:fld id="{45A8E3A4-3360-48F1-AE7B-0F7FF26608C1}" type="datetime1">
              <a:rPr lang="en-US" smtClean="0"/>
              <a:t>4/24/2023</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772400" y="6356351"/>
            <a:ext cx="914400" cy="304800"/>
          </a:xfrm>
        </p:spPr>
        <p:txBody>
          <a:bodyPr/>
          <a:lstStyle/>
          <a:p>
            <a:fld id="{B6F15528-21DE-4FAA-801E-634DDDAF4B2B}" type="slidenum">
              <a:rPr lang="en-US" smtClean="0"/>
              <a:pPr/>
              <a:t>91</a:t>
            </a:fld>
            <a:endParaRPr lang="en-US" dirty="0"/>
          </a:p>
        </p:txBody>
      </p:sp>
      <p:sp>
        <p:nvSpPr>
          <p:cNvPr id="7" name="Title 1"/>
          <p:cNvSpPr txBox="1">
            <a:spLocks/>
          </p:cNvSpPr>
          <p:nvPr/>
        </p:nvSpPr>
        <p:spPr>
          <a:xfrm>
            <a:off x="1336042" y="-3809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Recap of unit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D368630B-AECD-4C34-A523-5CB6167DA9D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5905686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52397" y="6356350"/>
            <a:ext cx="2133600" cy="365125"/>
          </a:xfrm>
        </p:spPr>
        <p:txBody>
          <a:bodyPr/>
          <a:lstStyle/>
          <a:p>
            <a:fld id="{4B01F998-57ED-48FA-9443-3CC41206A13B}" type="datetime1">
              <a:rPr lang="en-US" smtClean="0"/>
              <a:t>4/24/2023</a:t>
            </a:fld>
            <a:endParaRPr lang="en-US"/>
          </a:p>
        </p:txBody>
      </p:sp>
      <p:sp>
        <p:nvSpPr>
          <p:cNvPr id="5" name="Footer Placeholder 4"/>
          <p:cNvSpPr>
            <a:spLocks noGrp="1"/>
          </p:cNvSpPr>
          <p:nvPr>
            <p:ph type="ftr" sz="quarter" idx="11"/>
          </p:nvPr>
        </p:nvSpPr>
        <p:spPr>
          <a:xfrm>
            <a:off x="1600200" y="6356350"/>
            <a:ext cx="6172200" cy="365125"/>
          </a:xfrm>
        </p:spPr>
        <p:txBody>
          <a:bodyPr/>
          <a:lstStyle/>
          <a:p>
            <a:r>
              <a:rPr lang="en-US" smtClean="0"/>
              <a:t>Mr. Arun Bhati            ESSENCE OF INDIAN TRADITIONAL  (ANC-602)              Module IV</a:t>
            </a:r>
            <a:endParaRPr lang="en-US" dirty="0"/>
          </a:p>
        </p:txBody>
      </p:sp>
      <p:sp>
        <p:nvSpPr>
          <p:cNvPr id="6" name="Slide Number Placeholder 5"/>
          <p:cNvSpPr>
            <a:spLocks noGrp="1"/>
          </p:cNvSpPr>
          <p:nvPr>
            <p:ph type="sldNum" sz="quarter" idx="12"/>
          </p:nvPr>
        </p:nvSpPr>
        <p:spPr>
          <a:xfrm>
            <a:off x="7696200" y="6356351"/>
            <a:ext cx="990600" cy="273050"/>
          </a:xfrm>
        </p:spPr>
        <p:txBody>
          <a:bodyPr/>
          <a:lstStyle/>
          <a:p>
            <a:fld id="{B6F15528-21DE-4FAA-801E-634DDDAF4B2B}" type="slidenum">
              <a:rPr lang="en-US" smtClean="0"/>
              <a:pPr/>
              <a:t>92</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References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4DA8B504-CBB8-4E66-A03A-778AF17E92C6}"/>
              </a:ext>
            </a:extLst>
          </p:cNvPr>
          <p:cNvSpPr/>
          <p:nvPr/>
        </p:nvSpPr>
        <p:spPr>
          <a:xfrm>
            <a:off x="1295399" y="3126858"/>
            <a:ext cx="6058005" cy="1107996"/>
          </a:xfrm>
          <a:prstGeom prst="rect">
            <a:avLst/>
          </a:prstGeom>
        </p:spPr>
        <p:txBody>
          <a:bodyPr wrap="square">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3" name="Content Placeholder 2">
            <a:extLst>
              <a:ext uri="{FF2B5EF4-FFF2-40B4-BE49-F238E27FC236}">
                <a16:creationId xmlns:a16="http://schemas.microsoft.com/office/drawing/2014/main" xmlns="" id="{0944005D-7802-4A60-9386-B9DAA7CABC0D}"/>
              </a:ext>
            </a:extLst>
          </p:cNvPr>
          <p:cNvSpPr>
            <a:spLocks noGrp="1"/>
          </p:cNvSpPr>
          <p:nvPr>
            <p:ph idx="1"/>
          </p:nvPr>
        </p:nvSpPr>
        <p:spPr>
          <a:xfrm>
            <a:off x="477520" y="914400"/>
            <a:ext cx="8437880" cy="5334000"/>
          </a:xfrm>
        </p:spPr>
        <p:txBody>
          <a:bodyPr>
            <a:normAutofit lnSpcReduction="10000"/>
          </a:bodyPr>
          <a:lstStyle/>
          <a:p>
            <a:pPr>
              <a:lnSpc>
                <a:spcPct val="150000"/>
              </a:lnSpc>
            </a:pPr>
            <a:r>
              <a:rPr lang="en-IN" sz="2200" dirty="0">
                <a:latin typeface="Times New Roman" panose="02020603050405020304" pitchFamily="18" charset="0"/>
                <a:cs typeface="Times New Roman" panose="02020603050405020304" pitchFamily="18" charset="0"/>
              </a:rPr>
              <a:t>V. Sivaramakrishna (Ed.), Cultural Heritage of India-Course Material, Bharatiya Vidya Bhavan, Mumbai, 5th Edition, 2014</a:t>
            </a:r>
          </a:p>
          <a:p>
            <a:pPr>
              <a:lnSpc>
                <a:spcPct val="150000"/>
              </a:lnSpc>
            </a:pPr>
            <a:r>
              <a:rPr lang="en-IN" sz="2200" dirty="0">
                <a:latin typeface="Times New Roman" panose="02020603050405020304" pitchFamily="18" charset="0"/>
                <a:cs typeface="Times New Roman" panose="02020603050405020304" pitchFamily="18" charset="0"/>
              </a:rPr>
              <a:t>S. Baliyan, Indian Art and Culture, Oxford University Press, India</a:t>
            </a:r>
          </a:p>
          <a:p>
            <a:pPr>
              <a:lnSpc>
                <a:spcPct val="150000"/>
              </a:lnSpc>
            </a:pPr>
            <a:r>
              <a:rPr lang="en-IN" sz="2200" dirty="0">
                <a:latin typeface="Times New Roman" panose="02020603050405020304" pitchFamily="18" charset="0"/>
                <a:cs typeface="Times New Roman" panose="02020603050405020304" pitchFamily="18" charset="0"/>
                <a:hlinkClick r:id="rId2"/>
              </a:rPr>
              <a:t>https://indianexpress.com/article/research/a-crackling-history-of-fireworks-in-india-4890178/</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hlinkClick r:id="rId3"/>
              </a:rPr>
              <a:t>https://artsandculture.google.com/partner/national-council-of-science-museums</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hlinkClick r:id="rId4"/>
              </a:rPr>
              <a:t>https://artsandculture.google.com/exhibit/QQLyzPzKbMlEKg</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Sharma, R.S., Aspects of Political Ideas and Institutions in Ancient India(fourth edition), Delhi, Motilal Banarsidass.</a:t>
            </a:r>
          </a:p>
          <a:p>
            <a:pPr>
              <a:lnSpc>
                <a:spcPct val="150000"/>
              </a:lnSpc>
            </a:pPr>
            <a:endParaRPr lang="en-IN" sz="2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5AD3BD4-60A1-4343-AD95-EF806AC9DF28}"/>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55522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3913</TotalTime>
  <Words>7839</Words>
  <Application>Microsoft Office PowerPoint</Application>
  <PresentationFormat>On-screen Show (4:3)</PresentationFormat>
  <Paragraphs>1091</Paragraphs>
  <Slides>92</Slides>
  <Notes>15</Notes>
  <HiddenSlides>0</HiddenSlides>
  <MMClips>0</MMClips>
  <ScaleCrop>false</ScaleCrop>
  <HeadingPairs>
    <vt:vector size="4" baseType="variant">
      <vt:variant>
        <vt:lpstr>Theme</vt:lpstr>
      </vt:variant>
      <vt:variant>
        <vt:i4>2</vt:i4>
      </vt:variant>
      <vt:variant>
        <vt:lpstr>Slide Titles</vt:lpstr>
      </vt:variant>
      <vt:variant>
        <vt:i4>92</vt:i4>
      </vt:variant>
    </vt:vector>
  </HeadingPairs>
  <TitlesOfParts>
    <vt:vector size="94" baseType="lpstr">
      <vt:lpstr>Office Theme</vt:lpstr>
      <vt:lpstr>1_Office Theme</vt:lpstr>
      <vt:lpstr>Noida Institute of Engineering and Technology, Greater Noida</vt:lpstr>
      <vt:lpstr>Noida Institute of Engineering and Technology, Greater Noida</vt:lpstr>
      <vt:lpstr>             Evaluation Scheme (B.Tech - 6th Sem Non Credit)</vt:lpstr>
      <vt:lpstr>             Syllabus</vt:lpstr>
      <vt:lpstr>             Syllabus(Continue….)</vt:lpstr>
      <vt:lpstr>Slide 6</vt:lpstr>
      <vt:lpstr>Slide 7</vt:lpstr>
      <vt:lpstr>Slide 8</vt:lpstr>
      <vt:lpstr>Slide 9</vt:lpstr>
      <vt:lpstr>Slide 10</vt:lpstr>
      <vt:lpstr>Program Outcomes</vt:lpstr>
      <vt:lpstr>Program Specific Outcomes</vt:lpstr>
      <vt:lpstr>Slide 13</vt:lpstr>
      <vt:lpstr>Program Educational Objectives</vt:lpstr>
      <vt:lpstr>Result Analysis</vt:lpstr>
      <vt:lpstr>Question Paper Template</vt:lpstr>
      <vt:lpstr>Question Paper Template (Cont……)</vt:lpstr>
      <vt:lpstr>Slide 18</vt:lpstr>
      <vt:lpstr>Brief Introduction about the subject with Video</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Glossary Questions</vt:lpstr>
      <vt:lpstr>Slide 88</vt:lpstr>
      <vt:lpstr>Slide 89</vt:lpstr>
      <vt:lpstr>Slide 90</vt:lpstr>
      <vt:lpstr>Slide 91</vt:lpstr>
      <vt:lpstr>Slide 92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Arun Bhati</cp:lastModifiedBy>
  <cp:revision>1075</cp:revision>
  <dcterms:created xsi:type="dcterms:W3CDTF">2006-08-16T00:00:00Z</dcterms:created>
  <dcterms:modified xsi:type="dcterms:W3CDTF">2023-04-24T07:19:37Z</dcterms:modified>
</cp:coreProperties>
</file>