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9"/>
  </p:notesMasterIdLst>
  <p:handoutMasterIdLst>
    <p:handoutMasterId r:id="rId80"/>
  </p:handoutMasterIdLst>
  <p:sldIdLst>
    <p:sldId id="256" r:id="rId3"/>
    <p:sldId id="755" r:id="rId4"/>
    <p:sldId id="745" r:id="rId5"/>
    <p:sldId id="746" r:id="rId6"/>
    <p:sldId id="747" r:id="rId7"/>
    <p:sldId id="748" r:id="rId8"/>
    <p:sldId id="749" r:id="rId9"/>
    <p:sldId id="750" r:id="rId10"/>
    <p:sldId id="751" r:id="rId11"/>
    <p:sldId id="752" r:id="rId12"/>
    <p:sldId id="513" r:id="rId13"/>
    <p:sldId id="517" r:id="rId14"/>
    <p:sldId id="310" r:id="rId15"/>
    <p:sldId id="518" r:id="rId16"/>
    <p:sldId id="706" r:id="rId17"/>
    <p:sldId id="705" r:id="rId18"/>
    <p:sldId id="741" r:id="rId19"/>
    <p:sldId id="269" r:id="rId20"/>
    <p:sldId id="707" r:id="rId21"/>
    <p:sldId id="309" r:id="rId22"/>
    <p:sldId id="742" r:id="rId23"/>
    <p:sldId id="347" r:id="rId24"/>
    <p:sldId id="348" r:id="rId25"/>
    <p:sldId id="305" r:id="rId26"/>
    <p:sldId id="314" r:id="rId27"/>
    <p:sldId id="315" r:id="rId28"/>
    <p:sldId id="316" r:id="rId29"/>
    <p:sldId id="317" r:id="rId30"/>
    <p:sldId id="318" r:id="rId31"/>
    <p:sldId id="319" r:id="rId32"/>
    <p:sldId id="320" r:id="rId33"/>
    <p:sldId id="321" r:id="rId34"/>
    <p:sldId id="323" r:id="rId35"/>
    <p:sldId id="322" r:id="rId36"/>
    <p:sldId id="324" r:id="rId37"/>
    <p:sldId id="325" r:id="rId38"/>
    <p:sldId id="327" r:id="rId39"/>
    <p:sldId id="326" r:id="rId40"/>
    <p:sldId id="328" r:id="rId41"/>
    <p:sldId id="329" r:id="rId42"/>
    <p:sldId id="330" r:id="rId43"/>
    <p:sldId id="342" r:id="rId44"/>
    <p:sldId id="753" r:id="rId45"/>
    <p:sldId id="353" r:id="rId46"/>
    <p:sldId id="354" r:id="rId47"/>
    <p:sldId id="349" r:id="rId48"/>
    <p:sldId id="350" r:id="rId49"/>
    <p:sldId id="343" r:id="rId50"/>
    <p:sldId id="351" r:id="rId51"/>
    <p:sldId id="352" r:id="rId52"/>
    <p:sldId id="331" r:id="rId53"/>
    <p:sldId id="332" r:id="rId54"/>
    <p:sldId id="333" r:id="rId55"/>
    <p:sldId id="334" r:id="rId56"/>
    <p:sldId id="335" r:id="rId57"/>
    <p:sldId id="336" r:id="rId58"/>
    <p:sldId id="337" r:id="rId59"/>
    <p:sldId id="338" r:id="rId60"/>
    <p:sldId id="339" r:id="rId61"/>
    <p:sldId id="346" r:id="rId62"/>
    <p:sldId id="754" r:id="rId63"/>
    <p:sldId id="270" r:id="rId64"/>
    <p:sldId id="356" r:id="rId65"/>
    <p:sldId id="357" r:id="rId66"/>
    <p:sldId id="273" r:id="rId67"/>
    <p:sldId id="732" r:id="rId68"/>
    <p:sldId id="275" r:id="rId69"/>
    <p:sldId id="355" r:id="rId70"/>
    <p:sldId id="264" r:id="rId71"/>
    <p:sldId id="358" r:id="rId72"/>
    <p:sldId id="733" r:id="rId73"/>
    <p:sldId id="743" r:id="rId74"/>
    <p:sldId id="744" r:id="rId75"/>
    <p:sldId id="267" r:id="rId76"/>
    <p:sldId id="313" r:id="rId77"/>
    <p:sldId id="283"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5" autoAdjust="0"/>
    <p:restoredTop sz="93842" autoAdjust="0"/>
  </p:normalViewPr>
  <p:slideViewPr>
    <p:cSldViewPr>
      <p:cViewPr varScale="1">
        <p:scale>
          <a:sx n="68" d="100"/>
          <a:sy n="68" d="100"/>
        </p:scale>
        <p:origin x="-1440" y="-108"/>
      </p:cViewPr>
      <p:guideLst>
        <p:guide orient="horz" pos="2160"/>
        <p:guide pos="2880"/>
      </p:guideLst>
    </p:cSldViewPr>
  </p:slideViewPr>
  <p:outlineViewPr>
    <p:cViewPr>
      <p:scale>
        <a:sx n="33" d="100"/>
        <a:sy n="33" d="100"/>
      </p:scale>
      <p:origin x="0" y="-33820"/>
    </p:cViewPr>
  </p:outlineViewPr>
  <p:notesTextViewPr>
    <p:cViewPr>
      <p:scale>
        <a:sx n="100" d="100"/>
        <a:sy n="100" d="100"/>
      </p:scale>
      <p:origin x="0" y="0"/>
    </p:cViewPr>
  </p:notesTextViewPr>
  <p:sorterViewPr>
    <p:cViewPr>
      <p:scale>
        <a:sx n="100" d="100"/>
        <a:sy n="100" d="100"/>
      </p:scale>
      <p:origin x="0" y="-8300"/>
    </p:cViewPr>
  </p:sorter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xmlns=""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a:extLst>
              <a:ext uri="{FF2B5EF4-FFF2-40B4-BE49-F238E27FC236}">
                <a16:creationId xmlns:a16="http://schemas.microsoft.com/office/drawing/2014/main" xmlns="" id="{94598482-16F9-4BD3-9453-448D2611513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xmlns=""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xmlns=""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a:extLst>
              <a:ext uri="{FF2B5EF4-FFF2-40B4-BE49-F238E27FC236}">
                <a16:creationId xmlns:a16="http://schemas.microsoft.com/office/drawing/2014/main" xmlns="" id="{94598482-16F9-4BD3-9453-448D2611513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xmlns=""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xmlns="" val="776187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xmlns="" id="{E3CA4FED-49AC-40D0-8C18-B4224C7364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a:extLst>
              <a:ext uri="{FF2B5EF4-FFF2-40B4-BE49-F238E27FC236}">
                <a16:creationId xmlns:a16="http://schemas.microsoft.com/office/drawing/2014/main" xmlns="" id="{B834C44F-7DC8-4B42-A878-2642B30C324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xmlns="" id="{20B36D8D-90DB-458A-AEC9-7AA3A7A2FF6C}"/>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43FEE9E-27FF-4153-8A63-67E2A65D90D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xmlns="" val="11861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4284735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xmlns="" id="{54C79611-52A3-4B0E-A2B1-6B5B3624E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9027" name="Notes Placeholder 2">
            <a:extLst>
              <a:ext uri="{FF2B5EF4-FFF2-40B4-BE49-F238E27FC236}">
                <a16:creationId xmlns:a16="http://schemas.microsoft.com/office/drawing/2014/main" xmlns="" id="{C2208902-B7DE-4510-B7CF-134B8CFC269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xmlns="" id="{8462A78B-5DED-47DF-8ED5-0072C8549C0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AA4B77-DFFE-41EB-84D0-40C3730977F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 xmlns:a16="http://schemas.microsoft.com/office/drawing/2014/main" id="{363056C6-5241-429C-B17C-3A861E46AF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267" name="Notes Placeholder 2">
            <a:extLst>
              <a:ext uri="{FF2B5EF4-FFF2-40B4-BE49-F238E27FC236}">
                <a16:creationId xmlns="" xmlns:a16="http://schemas.microsoft.com/office/drawing/2014/main" id="{E1A25A28-7B68-42F8-8C8D-AAC1BA1C7CB3}"/>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8" name="Slide Number Placeholder 3">
            <a:extLst>
              <a:ext uri="{FF2B5EF4-FFF2-40B4-BE49-F238E27FC236}">
                <a16:creationId xmlns="" xmlns:a16="http://schemas.microsoft.com/office/drawing/2014/main" id="{E491A403-938A-4132-BDF8-70A9BB26C111}"/>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0B62FA-BD48-4D5C-8049-93694171353C}" type="slidenum">
              <a:rPr kumimoji="0" lang="en-US" altLang="zh-TW" sz="1200" b="0" i="0" u="none" strike="noStrike" kern="1200" cap="none" spc="0" normalizeH="0" baseline="0" noProof="0" smtClean="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TW"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085" name="Date Placeholder 4">
            <a:extLst>
              <a:ext uri="{FF2B5EF4-FFF2-40B4-BE49-F238E27FC236}">
                <a16:creationId xmlns="" xmlns:a16="http://schemas.microsoft.com/office/drawing/2014/main" id="{E231D3F7-F7C5-4A96-87A0-2118125E0D17}"/>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4ED517-7748-46F1-B6FA-B442CAB38FEA}" type="datetime3">
              <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xmlns="" id="{3A89B061-FDA6-47BD-9BC4-F4A3387E4F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3" name="Notes Placeholder 2">
            <a:extLst>
              <a:ext uri="{FF2B5EF4-FFF2-40B4-BE49-F238E27FC236}">
                <a16:creationId xmlns:a16="http://schemas.microsoft.com/office/drawing/2014/main" xmlns="" id="{1C8D2AA0-DA8C-4E8B-9C9C-C74394734FF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xmlns="" id="{210575B1-D226-475A-8298-9813A61520F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83D00D-9A77-40CE-8B1A-0AE75226FDC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xmlns="" id="{2C168F8D-57C4-4B64-BEDB-3648654BA097}"/>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xmlns="" id="{28BC6A58-AED4-4450-A823-7DD4D92F2E5E}"/>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B6CDC-46F5-4FB7-A8BC-79A5DEF50F3D}"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3950349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xmlns=""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Notes Placeholder 2">
            <a:extLst>
              <a:ext uri="{FF2B5EF4-FFF2-40B4-BE49-F238E27FC236}">
                <a16:creationId xmlns:a16="http://schemas.microsoft.com/office/drawing/2014/main" xmlns="" id="{3854D915-481B-46E6-AC9C-328518E9BD5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xmlns=""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xmlns=""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xmlns=""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3289460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xmlns=""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Notes Placeholder 2">
            <a:extLst>
              <a:ext uri="{FF2B5EF4-FFF2-40B4-BE49-F238E27FC236}">
                <a16:creationId xmlns:a16="http://schemas.microsoft.com/office/drawing/2014/main" xmlns="" id="{3854D915-481B-46E6-AC9C-328518E9BD5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xmlns=""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xmlns=""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xmlns=""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549972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xmlns="" id="{229D0868-5E21-402F-B963-2B9D2C94DE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79" name="Notes Placeholder 2">
            <a:extLst>
              <a:ext uri="{FF2B5EF4-FFF2-40B4-BE49-F238E27FC236}">
                <a16:creationId xmlns:a16="http://schemas.microsoft.com/office/drawing/2014/main" xmlns="" id="{3C636D4D-3E67-4352-AB38-6250475E462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xmlns="" id="{54EFCCEA-8623-40DA-9205-53F9C6BC05BF}"/>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3557DB-1886-422B-9D40-1ED782055B2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5378976C-42B0-4EC3-9B62-62FF4D49CF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Notes Placeholder 2">
            <a:extLst>
              <a:ext uri="{FF2B5EF4-FFF2-40B4-BE49-F238E27FC236}">
                <a16:creationId xmlns:a16="http://schemas.microsoft.com/office/drawing/2014/main" xmlns="" id="{FB85005D-8B09-464D-9985-FE9A309DFB2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xmlns="" id="{807C3B4B-C270-408A-8F42-BE5F10D6EA6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CF1010-48E5-479B-9F46-8AD8083ED7B2}"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xmlns="" id="{0071DF51-9E07-48D5-BD36-3E29912D05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3" name="Notes Placeholder 2">
            <a:extLst>
              <a:ext uri="{FF2B5EF4-FFF2-40B4-BE49-F238E27FC236}">
                <a16:creationId xmlns:a16="http://schemas.microsoft.com/office/drawing/2014/main" xmlns="" id="{72A34760-16C1-4F3D-BE9D-6CBD3216EE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xmlns="" id="{E6176677-89C5-411B-84C3-D7D087357BB0}"/>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2AB42A-61F1-4B52-AD49-9504C524623D}"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xmlns="" id="{B3D111B5-E73C-431B-ADB6-CACBFC8831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a:extLst>
              <a:ext uri="{FF2B5EF4-FFF2-40B4-BE49-F238E27FC236}">
                <a16:creationId xmlns:a16="http://schemas.microsoft.com/office/drawing/2014/main" xmlns="" id="{EF4F3039-67E2-4094-899D-E3AF70945A71}"/>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xmlns="" id="{B7162767-7B58-4D6A-8858-5976D4E632CE}"/>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087D40-5396-4385-8D52-80A188FE403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FEE079-0178-4D6F-8367-2438F97D17A1}" type="datetime1">
              <a:rPr lang="en-US" smtClean="0"/>
              <a:pPr/>
              <a:t>4/24/2023</a:t>
            </a:fld>
            <a:endParaRPr lang="en-US"/>
          </a:p>
        </p:txBody>
      </p:sp>
      <p:sp>
        <p:nvSpPr>
          <p:cNvPr id="5" name="Footer Placeholder 4"/>
          <p:cNvSpPr>
            <a:spLocks noGrp="1"/>
          </p:cNvSpPr>
          <p:nvPr>
            <p:ph type="ftr" sz="quarter" idx="11"/>
          </p:nvPr>
        </p:nvSpPr>
        <p:spPr/>
        <p:txBody>
          <a:bodyPr/>
          <a:lstStyle/>
          <a:p>
            <a:r>
              <a:rPr lang="en-US" smtClean="0"/>
              <a:t>Mr. Anshu Kumar             ESSENCE OF INDIAN TRADITIONAL  (ANC-602)              Module V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7D205-2661-4753-B756-63B93D433880}" type="datetime1">
              <a:rPr lang="en-US" smtClean="0"/>
              <a:pPr/>
              <a:t>4/24/2023</a:t>
            </a:fld>
            <a:endParaRPr lang="en-US"/>
          </a:p>
        </p:txBody>
      </p:sp>
      <p:sp>
        <p:nvSpPr>
          <p:cNvPr id="5" name="Footer Placeholder 4"/>
          <p:cNvSpPr>
            <a:spLocks noGrp="1"/>
          </p:cNvSpPr>
          <p:nvPr>
            <p:ph type="ftr" sz="quarter" idx="11"/>
          </p:nvPr>
        </p:nvSpPr>
        <p:spPr/>
        <p:txBody>
          <a:bodyPr/>
          <a:lstStyle/>
          <a:p>
            <a:r>
              <a:rPr lang="en-US" smtClean="0"/>
              <a:t>Mr. Anshu Kumar             ESSENCE OF INDIAN TRADITIONAL  (ANC-602)              Module V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84C665-CB16-4345-B143-18B551DCCAA8}" type="datetime1">
              <a:rPr lang="en-US" smtClean="0"/>
              <a:pPr/>
              <a:t>4/24/2023</a:t>
            </a:fld>
            <a:endParaRPr lang="en-US"/>
          </a:p>
        </p:txBody>
      </p:sp>
      <p:sp>
        <p:nvSpPr>
          <p:cNvPr id="5" name="Footer Placeholder 4"/>
          <p:cNvSpPr>
            <a:spLocks noGrp="1"/>
          </p:cNvSpPr>
          <p:nvPr>
            <p:ph type="ftr" sz="quarter" idx="11"/>
          </p:nvPr>
        </p:nvSpPr>
        <p:spPr/>
        <p:txBody>
          <a:bodyPr/>
          <a:lstStyle/>
          <a:p>
            <a:r>
              <a:rPr lang="en-US" smtClean="0"/>
              <a:t>Mr. Anshu Kumar             ESSENCE OF INDIAN TRADITIONAL  (ANC-602)              Module V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21820F4C-67F1-45DF-AD16-402C24CFD1A5}"/>
              </a:ext>
            </a:extLst>
          </p:cNvPr>
          <p:cNvSpPr>
            <a:spLocks noGrp="1"/>
          </p:cNvSpPr>
          <p:nvPr>
            <p:ph type="dt" sz="half" idx="10"/>
          </p:nvPr>
        </p:nvSpPr>
        <p:spPr/>
        <p:txBody>
          <a:bodyPr/>
          <a:lstStyle>
            <a:lvl1pPr>
              <a:defRPr/>
            </a:lvl1pPr>
          </a:lstStyle>
          <a:p>
            <a:pPr>
              <a:defRPr/>
            </a:pPr>
            <a:fld id="{42F6D7C0-C36D-4435-89AA-6E5E73B34F3A}" type="datetime1">
              <a:rPr lang="en-US" smtClean="0"/>
              <a:pPr>
                <a:defRPr/>
              </a:pPr>
              <a:t>4/24/2023</a:t>
            </a:fld>
            <a:endParaRPr lang="en-US"/>
          </a:p>
        </p:txBody>
      </p:sp>
      <p:sp>
        <p:nvSpPr>
          <p:cNvPr id="5" name="Footer Placeholder 4">
            <a:extLst>
              <a:ext uri="{FF2B5EF4-FFF2-40B4-BE49-F238E27FC236}">
                <a16:creationId xmlns:a16="http://schemas.microsoft.com/office/drawing/2014/main" xmlns="" id="{99367A20-576C-4643-B768-87CE49D6A433}"/>
              </a:ext>
            </a:extLst>
          </p:cNvPr>
          <p:cNvSpPr>
            <a:spLocks noGrp="1"/>
          </p:cNvSpPr>
          <p:nvPr>
            <p:ph type="ftr" sz="quarter" idx="11"/>
          </p:nvPr>
        </p:nvSpPr>
        <p:spPr/>
        <p:txBody>
          <a:bodyPr/>
          <a:lstStyle>
            <a:lvl1pPr>
              <a:defRPr/>
            </a:lvl1pPr>
          </a:lstStyle>
          <a:p>
            <a:pPr>
              <a:defRPr/>
            </a:pPr>
            <a:r>
              <a:rPr lang="en-US" smtClean="0"/>
              <a:t>Mr. Anshu Kumar             ESSENCE OF INDIAN TRADITIONAL  (ANC-602)              Module V </a:t>
            </a:r>
            <a:endParaRPr lang="en-US"/>
          </a:p>
        </p:txBody>
      </p:sp>
      <p:sp>
        <p:nvSpPr>
          <p:cNvPr id="6" name="Slide Number Placeholder 5">
            <a:extLst>
              <a:ext uri="{FF2B5EF4-FFF2-40B4-BE49-F238E27FC236}">
                <a16:creationId xmlns:a16="http://schemas.microsoft.com/office/drawing/2014/main" xmlns="" id="{CB362E5F-3D50-4697-9AB9-99A3D8A0DE6D}"/>
              </a:ext>
            </a:extLst>
          </p:cNvPr>
          <p:cNvSpPr>
            <a:spLocks noGrp="1"/>
          </p:cNvSpPr>
          <p:nvPr>
            <p:ph type="sldNum" sz="quarter" idx="12"/>
          </p:nvPr>
        </p:nvSpPr>
        <p:spPr/>
        <p:txBody>
          <a:bodyPr/>
          <a:lstStyle>
            <a:lvl1pPr>
              <a:defRPr/>
            </a:lvl1pPr>
          </a:lstStyle>
          <a:p>
            <a:pPr>
              <a:defRPr/>
            </a:pPr>
            <a:fld id="{911A7AC1-CF5B-4EBF-953A-92151C8B7CD8}" type="slidenum">
              <a:rPr lang="en-US" altLang="en-US"/>
              <a:pPr>
                <a:defRPr/>
              </a:pPr>
              <a:t>‹#›</a:t>
            </a:fld>
            <a:endParaRPr lang="en-US" altLang="en-US"/>
          </a:p>
        </p:txBody>
      </p:sp>
    </p:spTree>
    <p:extLst>
      <p:ext uri="{BB962C8B-B14F-4D97-AF65-F5344CB8AC3E}">
        <p14:creationId xmlns:p14="http://schemas.microsoft.com/office/powerpoint/2010/main" xmlns="" val="18605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78CE46-2F13-443A-9273-2E1ECB51C0C8}"/>
              </a:ext>
            </a:extLst>
          </p:cNvPr>
          <p:cNvSpPr>
            <a:spLocks noGrp="1"/>
          </p:cNvSpPr>
          <p:nvPr>
            <p:ph type="dt" sz="half" idx="10"/>
          </p:nvPr>
        </p:nvSpPr>
        <p:spPr/>
        <p:txBody>
          <a:bodyPr/>
          <a:lstStyle>
            <a:lvl1pPr>
              <a:defRPr/>
            </a:lvl1pPr>
          </a:lstStyle>
          <a:p>
            <a:pPr>
              <a:defRPr/>
            </a:pPr>
            <a:fld id="{4FC24DF3-4F5D-4332-A542-1B4A0ABE3709}" type="datetime1">
              <a:rPr lang="en-US" smtClean="0"/>
              <a:pPr>
                <a:defRPr/>
              </a:pPr>
              <a:t>4/24/2023</a:t>
            </a:fld>
            <a:endParaRPr lang="en-US"/>
          </a:p>
        </p:txBody>
      </p:sp>
      <p:sp>
        <p:nvSpPr>
          <p:cNvPr id="5" name="Footer Placeholder 4">
            <a:extLst>
              <a:ext uri="{FF2B5EF4-FFF2-40B4-BE49-F238E27FC236}">
                <a16:creationId xmlns:a16="http://schemas.microsoft.com/office/drawing/2014/main" xmlns="" id="{4B17FDB5-C59B-4A9D-855D-B10025A42D8A}"/>
              </a:ext>
            </a:extLst>
          </p:cNvPr>
          <p:cNvSpPr>
            <a:spLocks noGrp="1"/>
          </p:cNvSpPr>
          <p:nvPr>
            <p:ph type="ftr" sz="quarter" idx="11"/>
          </p:nvPr>
        </p:nvSpPr>
        <p:spPr/>
        <p:txBody>
          <a:bodyPr/>
          <a:lstStyle>
            <a:lvl1pPr>
              <a:defRPr/>
            </a:lvl1pPr>
          </a:lstStyle>
          <a:p>
            <a:pPr>
              <a:defRPr/>
            </a:pPr>
            <a:r>
              <a:rPr lang="en-US" smtClean="0"/>
              <a:t>Mr. Anshu Kumar             ESSENCE OF INDIAN TRADITIONAL  (ANC-602)              Module V </a:t>
            </a:r>
            <a:endParaRPr lang="en-US"/>
          </a:p>
        </p:txBody>
      </p:sp>
      <p:sp>
        <p:nvSpPr>
          <p:cNvPr id="6" name="Slide Number Placeholder 5">
            <a:extLst>
              <a:ext uri="{FF2B5EF4-FFF2-40B4-BE49-F238E27FC236}">
                <a16:creationId xmlns:a16="http://schemas.microsoft.com/office/drawing/2014/main" xmlns="" id="{F8CA6EEB-86B6-41A5-92BA-44BD96A42713}"/>
              </a:ext>
            </a:extLst>
          </p:cNvPr>
          <p:cNvSpPr>
            <a:spLocks noGrp="1"/>
          </p:cNvSpPr>
          <p:nvPr>
            <p:ph type="sldNum" sz="quarter" idx="12"/>
          </p:nvPr>
        </p:nvSpPr>
        <p:spPr/>
        <p:txBody>
          <a:bodyPr/>
          <a:lstStyle>
            <a:lvl1pPr>
              <a:defRPr/>
            </a:lvl1pPr>
          </a:lstStyle>
          <a:p>
            <a:pPr>
              <a:defRPr/>
            </a:pPr>
            <a:fld id="{05197976-8316-4117-A0E7-3241EDD864EA}" type="slidenum">
              <a:rPr lang="en-US" altLang="en-US"/>
              <a:pPr>
                <a:defRPr/>
              </a:pPr>
              <a:t>‹#›</a:t>
            </a:fld>
            <a:endParaRPr lang="en-US" altLang="en-US"/>
          </a:p>
        </p:txBody>
      </p:sp>
    </p:spTree>
    <p:extLst>
      <p:ext uri="{BB962C8B-B14F-4D97-AF65-F5344CB8AC3E}">
        <p14:creationId xmlns:p14="http://schemas.microsoft.com/office/powerpoint/2010/main" xmlns="" val="2663388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D985A6B-4E81-4E7D-B3AD-2E3CE22434E7}"/>
              </a:ext>
            </a:extLst>
          </p:cNvPr>
          <p:cNvSpPr>
            <a:spLocks noGrp="1"/>
          </p:cNvSpPr>
          <p:nvPr>
            <p:ph type="dt" sz="half" idx="10"/>
          </p:nvPr>
        </p:nvSpPr>
        <p:spPr/>
        <p:txBody>
          <a:bodyPr/>
          <a:lstStyle>
            <a:lvl1pPr>
              <a:defRPr/>
            </a:lvl1pPr>
          </a:lstStyle>
          <a:p>
            <a:pPr>
              <a:defRPr/>
            </a:pPr>
            <a:fld id="{356AB65A-75B7-4067-BF29-3E0B80C84151}" type="datetime1">
              <a:rPr lang="en-US" smtClean="0"/>
              <a:pPr>
                <a:defRPr/>
              </a:pPr>
              <a:t>4/24/2023</a:t>
            </a:fld>
            <a:endParaRPr lang="en-US"/>
          </a:p>
        </p:txBody>
      </p:sp>
      <p:sp>
        <p:nvSpPr>
          <p:cNvPr id="5" name="Footer Placeholder 4">
            <a:extLst>
              <a:ext uri="{FF2B5EF4-FFF2-40B4-BE49-F238E27FC236}">
                <a16:creationId xmlns:a16="http://schemas.microsoft.com/office/drawing/2014/main" xmlns="" id="{4CBDF3CA-25C7-44B5-B91A-908FDBC9B6DC}"/>
              </a:ext>
            </a:extLst>
          </p:cNvPr>
          <p:cNvSpPr>
            <a:spLocks noGrp="1"/>
          </p:cNvSpPr>
          <p:nvPr>
            <p:ph type="ftr" sz="quarter" idx="11"/>
          </p:nvPr>
        </p:nvSpPr>
        <p:spPr/>
        <p:txBody>
          <a:bodyPr/>
          <a:lstStyle>
            <a:lvl1pPr>
              <a:defRPr/>
            </a:lvl1pPr>
          </a:lstStyle>
          <a:p>
            <a:pPr>
              <a:defRPr/>
            </a:pPr>
            <a:r>
              <a:rPr lang="en-US" smtClean="0"/>
              <a:t>Mr. Anshu Kumar             ESSENCE OF INDIAN TRADITIONAL  (ANC-602)              Module V </a:t>
            </a:r>
            <a:endParaRPr lang="en-US"/>
          </a:p>
        </p:txBody>
      </p:sp>
      <p:sp>
        <p:nvSpPr>
          <p:cNvPr id="6" name="Slide Number Placeholder 5">
            <a:extLst>
              <a:ext uri="{FF2B5EF4-FFF2-40B4-BE49-F238E27FC236}">
                <a16:creationId xmlns:a16="http://schemas.microsoft.com/office/drawing/2014/main" xmlns="" id="{797BF5E2-94DA-459C-852B-BBD435BD82D6}"/>
              </a:ext>
            </a:extLst>
          </p:cNvPr>
          <p:cNvSpPr>
            <a:spLocks noGrp="1"/>
          </p:cNvSpPr>
          <p:nvPr>
            <p:ph type="sldNum" sz="quarter" idx="12"/>
          </p:nvPr>
        </p:nvSpPr>
        <p:spPr/>
        <p:txBody>
          <a:bodyPr/>
          <a:lstStyle>
            <a:lvl1pPr>
              <a:defRPr/>
            </a:lvl1pPr>
          </a:lstStyle>
          <a:p>
            <a:pPr>
              <a:defRPr/>
            </a:pPr>
            <a:fld id="{CD0D35C9-EC6B-44B2-8C18-35C2D06C7313}" type="slidenum">
              <a:rPr lang="en-US" altLang="en-US"/>
              <a:pPr>
                <a:defRPr/>
              </a:pPr>
              <a:t>‹#›</a:t>
            </a:fld>
            <a:endParaRPr lang="en-US" altLang="en-US"/>
          </a:p>
        </p:txBody>
      </p:sp>
    </p:spTree>
    <p:extLst>
      <p:ext uri="{BB962C8B-B14F-4D97-AF65-F5344CB8AC3E}">
        <p14:creationId xmlns:p14="http://schemas.microsoft.com/office/powerpoint/2010/main" xmlns="" val="1164533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D37B8CB9-EAD4-4A42-AFA1-861C544D9234}"/>
              </a:ext>
            </a:extLst>
          </p:cNvPr>
          <p:cNvSpPr>
            <a:spLocks noGrp="1"/>
          </p:cNvSpPr>
          <p:nvPr>
            <p:ph type="dt" sz="half" idx="10"/>
          </p:nvPr>
        </p:nvSpPr>
        <p:spPr/>
        <p:txBody>
          <a:bodyPr/>
          <a:lstStyle>
            <a:lvl1pPr>
              <a:defRPr/>
            </a:lvl1pPr>
          </a:lstStyle>
          <a:p>
            <a:pPr>
              <a:defRPr/>
            </a:pPr>
            <a:fld id="{5128A9AD-24F2-4073-9770-AC73985CDC7B}" type="datetime1">
              <a:rPr lang="en-US" smtClean="0"/>
              <a:pPr>
                <a:defRPr/>
              </a:pPr>
              <a:t>4/24/2023</a:t>
            </a:fld>
            <a:endParaRPr lang="en-US"/>
          </a:p>
        </p:txBody>
      </p:sp>
      <p:sp>
        <p:nvSpPr>
          <p:cNvPr id="6" name="Footer Placeholder 4">
            <a:extLst>
              <a:ext uri="{FF2B5EF4-FFF2-40B4-BE49-F238E27FC236}">
                <a16:creationId xmlns:a16="http://schemas.microsoft.com/office/drawing/2014/main" xmlns="" id="{3DB211E8-D118-48CC-A8EB-C79D2746A29D}"/>
              </a:ext>
            </a:extLst>
          </p:cNvPr>
          <p:cNvSpPr>
            <a:spLocks noGrp="1"/>
          </p:cNvSpPr>
          <p:nvPr>
            <p:ph type="ftr" sz="quarter" idx="11"/>
          </p:nvPr>
        </p:nvSpPr>
        <p:spPr/>
        <p:txBody>
          <a:bodyPr/>
          <a:lstStyle>
            <a:lvl1pPr>
              <a:defRPr/>
            </a:lvl1pPr>
          </a:lstStyle>
          <a:p>
            <a:pPr>
              <a:defRPr/>
            </a:pPr>
            <a:r>
              <a:rPr lang="en-US" smtClean="0"/>
              <a:t>Mr. Anshu Kumar             ESSENCE OF INDIAN TRADITIONAL  (ANC-602)              Module V </a:t>
            </a:r>
            <a:endParaRPr lang="en-US"/>
          </a:p>
        </p:txBody>
      </p:sp>
      <p:sp>
        <p:nvSpPr>
          <p:cNvPr id="7" name="Slide Number Placeholder 5">
            <a:extLst>
              <a:ext uri="{FF2B5EF4-FFF2-40B4-BE49-F238E27FC236}">
                <a16:creationId xmlns:a16="http://schemas.microsoft.com/office/drawing/2014/main" xmlns="" id="{63C9ACF3-088B-4B41-99EF-6B9328DF223C}"/>
              </a:ext>
            </a:extLst>
          </p:cNvPr>
          <p:cNvSpPr>
            <a:spLocks noGrp="1"/>
          </p:cNvSpPr>
          <p:nvPr>
            <p:ph type="sldNum" sz="quarter" idx="12"/>
          </p:nvPr>
        </p:nvSpPr>
        <p:spPr/>
        <p:txBody>
          <a:bodyPr/>
          <a:lstStyle>
            <a:lvl1pPr>
              <a:defRPr/>
            </a:lvl1pPr>
          </a:lstStyle>
          <a:p>
            <a:pPr>
              <a:defRPr/>
            </a:pPr>
            <a:fld id="{54E4B58A-EFE1-47B1-8628-F1B5CBC708AF}" type="slidenum">
              <a:rPr lang="en-US" altLang="en-US"/>
              <a:pPr>
                <a:defRPr/>
              </a:pPr>
              <a:t>‹#›</a:t>
            </a:fld>
            <a:endParaRPr lang="en-US" altLang="en-US"/>
          </a:p>
        </p:txBody>
      </p:sp>
    </p:spTree>
    <p:extLst>
      <p:ext uri="{BB962C8B-B14F-4D97-AF65-F5344CB8AC3E}">
        <p14:creationId xmlns:p14="http://schemas.microsoft.com/office/powerpoint/2010/main" xmlns="" val="2443575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1ABAC26D-A6ED-446B-8119-1B8699533492}"/>
              </a:ext>
            </a:extLst>
          </p:cNvPr>
          <p:cNvSpPr>
            <a:spLocks noGrp="1"/>
          </p:cNvSpPr>
          <p:nvPr>
            <p:ph type="dt" sz="half" idx="10"/>
          </p:nvPr>
        </p:nvSpPr>
        <p:spPr/>
        <p:txBody>
          <a:bodyPr/>
          <a:lstStyle>
            <a:lvl1pPr>
              <a:defRPr/>
            </a:lvl1pPr>
          </a:lstStyle>
          <a:p>
            <a:pPr>
              <a:defRPr/>
            </a:pPr>
            <a:fld id="{C86024C8-30E8-479E-96F9-7E25CDFF3867}" type="datetime1">
              <a:rPr lang="en-US" smtClean="0"/>
              <a:pPr>
                <a:defRPr/>
              </a:pPr>
              <a:t>4/24/2023</a:t>
            </a:fld>
            <a:endParaRPr lang="en-US"/>
          </a:p>
        </p:txBody>
      </p:sp>
      <p:sp>
        <p:nvSpPr>
          <p:cNvPr id="8" name="Footer Placeholder 4">
            <a:extLst>
              <a:ext uri="{FF2B5EF4-FFF2-40B4-BE49-F238E27FC236}">
                <a16:creationId xmlns:a16="http://schemas.microsoft.com/office/drawing/2014/main" xmlns="" id="{9CF69347-C8A5-47AA-954F-97D95180773D}"/>
              </a:ext>
            </a:extLst>
          </p:cNvPr>
          <p:cNvSpPr>
            <a:spLocks noGrp="1"/>
          </p:cNvSpPr>
          <p:nvPr>
            <p:ph type="ftr" sz="quarter" idx="11"/>
          </p:nvPr>
        </p:nvSpPr>
        <p:spPr/>
        <p:txBody>
          <a:bodyPr/>
          <a:lstStyle>
            <a:lvl1pPr>
              <a:defRPr/>
            </a:lvl1pPr>
          </a:lstStyle>
          <a:p>
            <a:pPr>
              <a:defRPr/>
            </a:pPr>
            <a:r>
              <a:rPr lang="en-US" smtClean="0"/>
              <a:t>Mr. Anshu Kumar             ESSENCE OF INDIAN TRADITIONAL  (ANC-602)              Module V </a:t>
            </a:r>
            <a:endParaRPr lang="en-US"/>
          </a:p>
        </p:txBody>
      </p:sp>
      <p:sp>
        <p:nvSpPr>
          <p:cNvPr id="9" name="Slide Number Placeholder 5">
            <a:extLst>
              <a:ext uri="{FF2B5EF4-FFF2-40B4-BE49-F238E27FC236}">
                <a16:creationId xmlns:a16="http://schemas.microsoft.com/office/drawing/2014/main" xmlns="" id="{7B965AE1-130E-43CC-884B-FA76CCCF43B6}"/>
              </a:ext>
            </a:extLst>
          </p:cNvPr>
          <p:cNvSpPr>
            <a:spLocks noGrp="1"/>
          </p:cNvSpPr>
          <p:nvPr>
            <p:ph type="sldNum" sz="quarter" idx="12"/>
          </p:nvPr>
        </p:nvSpPr>
        <p:spPr/>
        <p:txBody>
          <a:bodyPr/>
          <a:lstStyle>
            <a:lvl1pPr>
              <a:defRPr/>
            </a:lvl1pPr>
          </a:lstStyle>
          <a:p>
            <a:pPr>
              <a:defRPr/>
            </a:pPr>
            <a:fld id="{5DFD6CD8-6400-4BEC-B6FA-F64EB2399A7A}" type="slidenum">
              <a:rPr lang="en-US" altLang="en-US"/>
              <a:pPr>
                <a:defRPr/>
              </a:pPr>
              <a:t>‹#›</a:t>
            </a:fld>
            <a:endParaRPr lang="en-US" altLang="en-US"/>
          </a:p>
        </p:txBody>
      </p:sp>
    </p:spTree>
    <p:extLst>
      <p:ext uri="{BB962C8B-B14F-4D97-AF65-F5344CB8AC3E}">
        <p14:creationId xmlns:p14="http://schemas.microsoft.com/office/powerpoint/2010/main" xmlns="" val="804382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xmlns="" id="{CD515906-AC86-4CCE-8ED7-97DF9598800A}"/>
              </a:ext>
            </a:extLst>
          </p:cNvPr>
          <p:cNvSpPr>
            <a:spLocks noGrp="1"/>
          </p:cNvSpPr>
          <p:nvPr>
            <p:ph type="dt" sz="half" idx="10"/>
          </p:nvPr>
        </p:nvSpPr>
        <p:spPr/>
        <p:txBody>
          <a:bodyPr/>
          <a:lstStyle>
            <a:lvl1pPr>
              <a:defRPr/>
            </a:lvl1pPr>
          </a:lstStyle>
          <a:p>
            <a:pPr>
              <a:defRPr/>
            </a:pPr>
            <a:fld id="{080DE9D7-BB75-4C8B-A973-B9D70A383704}" type="datetime1">
              <a:rPr lang="en-US" smtClean="0"/>
              <a:pPr>
                <a:defRPr/>
              </a:pPr>
              <a:t>4/24/2023</a:t>
            </a:fld>
            <a:endParaRPr lang="en-US"/>
          </a:p>
        </p:txBody>
      </p:sp>
      <p:sp>
        <p:nvSpPr>
          <p:cNvPr id="4" name="Footer Placeholder 4">
            <a:extLst>
              <a:ext uri="{FF2B5EF4-FFF2-40B4-BE49-F238E27FC236}">
                <a16:creationId xmlns:a16="http://schemas.microsoft.com/office/drawing/2014/main" xmlns="" id="{38DEF39C-50EC-49D8-B9D4-BC7320401223}"/>
              </a:ext>
            </a:extLst>
          </p:cNvPr>
          <p:cNvSpPr>
            <a:spLocks noGrp="1"/>
          </p:cNvSpPr>
          <p:nvPr>
            <p:ph type="ftr" sz="quarter" idx="11"/>
          </p:nvPr>
        </p:nvSpPr>
        <p:spPr/>
        <p:txBody>
          <a:bodyPr/>
          <a:lstStyle>
            <a:lvl1pPr>
              <a:defRPr/>
            </a:lvl1pPr>
          </a:lstStyle>
          <a:p>
            <a:pPr>
              <a:defRPr/>
            </a:pPr>
            <a:r>
              <a:rPr lang="en-US" smtClean="0"/>
              <a:t>Mr. Anshu Kumar             ESSENCE OF INDIAN TRADITIONAL  (ANC-602)              Module V </a:t>
            </a:r>
            <a:endParaRPr lang="en-US"/>
          </a:p>
        </p:txBody>
      </p:sp>
      <p:sp>
        <p:nvSpPr>
          <p:cNvPr id="5" name="Slide Number Placeholder 5">
            <a:extLst>
              <a:ext uri="{FF2B5EF4-FFF2-40B4-BE49-F238E27FC236}">
                <a16:creationId xmlns:a16="http://schemas.microsoft.com/office/drawing/2014/main" xmlns="" id="{D21B48B2-20E6-4456-BD10-3F0AA485973B}"/>
              </a:ext>
            </a:extLst>
          </p:cNvPr>
          <p:cNvSpPr>
            <a:spLocks noGrp="1"/>
          </p:cNvSpPr>
          <p:nvPr>
            <p:ph type="sldNum" sz="quarter" idx="12"/>
          </p:nvPr>
        </p:nvSpPr>
        <p:spPr/>
        <p:txBody>
          <a:bodyPr/>
          <a:lstStyle>
            <a:lvl1pPr>
              <a:defRPr/>
            </a:lvl1pPr>
          </a:lstStyle>
          <a:p>
            <a:pPr>
              <a:defRPr/>
            </a:pPr>
            <a:fld id="{7A232A56-DEF2-4837-B5F0-C02385D9AFB6}" type="slidenum">
              <a:rPr lang="en-US" altLang="en-US"/>
              <a:pPr>
                <a:defRPr/>
              </a:pPr>
              <a:t>‹#›</a:t>
            </a:fld>
            <a:endParaRPr lang="en-US" altLang="en-US"/>
          </a:p>
        </p:txBody>
      </p:sp>
    </p:spTree>
    <p:extLst>
      <p:ext uri="{BB962C8B-B14F-4D97-AF65-F5344CB8AC3E}">
        <p14:creationId xmlns:p14="http://schemas.microsoft.com/office/powerpoint/2010/main" xmlns="" val="814224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AA5DEE1B-7689-4783-8E89-5BEDEAB36C58}"/>
              </a:ext>
            </a:extLst>
          </p:cNvPr>
          <p:cNvSpPr>
            <a:spLocks noGrp="1"/>
          </p:cNvSpPr>
          <p:nvPr>
            <p:ph type="dt" sz="half" idx="10"/>
          </p:nvPr>
        </p:nvSpPr>
        <p:spPr/>
        <p:txBody>
          <a:bodyPr/>
          <a:lstStyle>
            <a:lvl1pPr>
              <a:defRPr/>
            </a:lvl1pPr>
          </a:lstStyle>
          <a:p>
            <a:pPr>
              <a:defRPr/>
            </a:pPr>
            <a:fld id="{DBF664E9-4828-4542-9E13-0FE74940CDF0}" type="datetime1">
              <a:rPr lang="en-US" smtClean="0"/>
              <a:pPr>
                <a:defRPr/>
              </a:pPr>
              <a:t>4/24/2023</a:t>
            </a:fld>
            <a:endParaRPr lang="en-US"/>
          </a:p>
        </p:txBody>
      </p:sp>
      <p:sp>
        <p:nvSpPr>
          <p:cNvPr id="3" name="Footer Placeholder 4">
            <a:extLst>
              <a:ext uri="{FF2B5EF4-FFF2-40B4-BE49-F238E27FC236}">
                <a16:creationId xmlns:a16="http://schemas.microsoft.com/office/drawing/2014/main" xmlns="" id="{9A78B609-2119-418B-950B-7ECBB2F5A4F0}"/>
              </a:ext>
            </a:extLst>
          </p:cNvPr>
          <p:cNvSpPr>
            <a:spLocks noGrp="1"/>
          </p:cNvSpPr>
          <p:nvPr>
            <p:ph type="ftr" sz="quarter" idx="11"/>
          </p:nvPr>
        </p:nvSpPr>
        <p:spPr/>
        <p:txBody>
          <a:bodyPr/>
          <a:lstStyle>
            <a:lvl1pPr>
              <a:defRPr/>
            </a:lvl1pPr>
          </a:lstStyle>
          <a:p>
            <a:pPr>
              <a:defRPr/>
            </a:pPr>
            <a:r>
              <a:rPr lang="en-US" smtClean="0"/>
              <a:t>Mr. Anshu Kumar             ESSENCE OF INDIAN TRADITIONAL  (ANC-602)              Module V </a:t>
            </a:r>
            <a:endParaRPr lang="en-US"/>
          </a:p>
        </p:txBody>
      </p:sp>
      <p:sp>
        <p:nvSpPr>
          <p:cNvPr id="4" name="Slide Number Placeholder 5">
            <a:extLst>
              <a:ext uri="{FF2B5EF4-FFF2-40B4-BE49-F238E27FC236}">
                <a16:creationId xmlns:a16="http://schemas.microsoft.com/office/drawing/2014/main" xmlns="" id="{97E7E9EB-0867-4FAD-8C18-F036F7384F97}"/>
              </a:ext>
            </a:extLst>
          </p:cNvPr>
          <p:cNvSpPr>
            <a:spLocks noGrp="1"/>
          </p:cNvSpPr>
          <p:nvPr>
            <p:ph type="sldNum" sz="quarter" idx="12"/>
          </p:nvPr>
        </p:nvSpPr>
        <p:spPr/>
        <p:txBody>
          <a:bodyPr/>
          <a:lstStyle>
            <a:lvl1pPr>
              <a:defRPr/>
            </a:lvl1pPr>
          </a:lstStyle>
          <a:p>
            <a:pPr>
              <a:defRPr/>
            </a:pPr>
            <a:fld id="{FF2336B9-C88F-48EA-8E81-7294E1C98BD6}" type="slidenum">
              <a:rPr lang="en-US" altLang="en-US"/>
              <a:pPr>
                <a:defRPr/>
              </a:pPr>
              <a:t>‹#›</a:t>
            </a:fld>
            <a:endParaRPr lang="en-US" altLang="en-US"/>
          </a:p>
        </p:txBody>
      </p:sp>
    </p:spTree>
    <p:extLst>
      <p:ext uri="{BB962C8B-B14F-4D97-AF65-F5344CB8AC3E}">
        <p14:creationId xmlns:p14="http://schemas.microsoft.com/office/powerpoint/2010/main" xmlns="" val="1564896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44E80416-48FF-440C-B39F-EDA8BB24A7E3}"/>
              </a:ext>
            </a:extLst>
          </p:cNvPr>
          <p:cNvSpPr>
            <a:spLocks noGrp="1"/>
          </p:cNvSpPr>
          <p:nvPr>
            <p:ph type="dt" sz="half" idx="10"/>
          </p:nvPr>
        </p:nvSpPr>
        <p:spPr/>
        <p:txBody>
          <a:bodyPr/>
          <a:lstStyle>
            <a:lvl1pPr>
              <a:defRPr/>
            </a:lvl1pPr>
          </a:lstStyle>
          <a:p>
            <a:pPr>
              <a:defRPr/>
            </a:pPr>
            <a:fld id="{D9BC3F7D-5D73-484E-B964-942FC8C7D8A4}" type="datetime1">
              <a:rPr lang="en-US" smtClean="0"/>
              <a:pPr>
                <a:defRPr/>
              </a:pPr>
              <a:t>4/24/2023</a:t>
            </a:fld>
            <a:endParaRPr lang="en-US"/>
          </a:p>
        </p:txBody>
      </p:sp>
      <p:sp>
        <p:nvSpPr>
          <p:cNvPr id="6" name="Footer Placeholder 4">
            <a:extLst>
              <a:ext uri="{FF2B5EF4-FFF2-40B4-BE49-F238E27FC236}">
                <a16:creationId xmlns:a16="http://schemas.microsoft.com/office/drawing/2014/main" xmlns="" id="{15E4857E-A4A8-4C2E-BD6D-8FA9599A09F4}"/>
              </a:ext>
            </a:extLst>
          </p:cNvPr>
          <p:cNvSpPr>
            <a:spLocks noGrp="1"/>
          </p:cNvSpPr>
          <p:nvPr>
            <p:ph type="ftr" sz="quarter" idx="11"/>
          </p:nvPr>
        </p:nvSpPr>
        <p:spPr/>
        <p:txBody>
          <a:bodyPr/>
          <a:lstStyle>
            <a:lvl1pPr>
              <a:defRPr/>
            </a:lvl1pPr>
          </a:lstStyle>
          <a:p>
            <a:pPr>
              <a:defRPr/>
            </a:pPr>
            <a:r>
              <a:rPr lang="en-US" smtClean="0"/>
              <a:t>Mr. Anshu Kumar             ESSENCE OF INDIAN TRADITIONAL  (ANC-602)              Module V </a:t>
            </a:r>
            <a:endParaRPr lang="en-US"/>
          </a:p>
        </p:txBody>
      </p:sp>
      <p:sp>
        <p:nvSpPr>
          <p:cNvPr id="7" name="Slide Number Placeholder 5">
            <a:extLst>
              <a:ext uri="{FF2B5EF4-FFF2-40B4-BE49-F238E27FC236}">
                <a16:creationId xmlns:a16="http://schemas.microsoft.com/office/drawing/2014/main" xmlns="" id="{46C4B5EA-624C-4D9F-8E03-8ACD37F87B3C}"/>
              </a:ext>
            </a:extLst>
          </p:cNvPr>
          <p:cNvSpPr>
            <a:spLocks noGrp="1"/>
          </p:cNvSpPr>
          <p:nvPr>
            <p:ph type="sldNum" sz="quarter" idx="12"/>
          </p:nvPr>
        </p:nvSpPr>
        <p:spPr/>
        <p:txBody>
          <a:bodyPr/>
          <a:lstStyle>
            <a:lvl1pPr>
              <a:defRPr/>
            </a:lvl1pPr>
          </a:lstStyle>
          <a:p>
            <a:pPr>
              <a:defRPr/>
            </a:pPr>
            <a:fld id="{46180358-A890-4CDF-9067-22437EE94D96}" type="slidenum">
              <a:rPr lang="en-US" altLang="en-US"/>
              <a:pPr>
                <a:defRPr/>
              </a:pPr>
              <a:t>‹#›</a:t>
            </a:fld>
            <a:endParaRPr lang="en-US" altLang="en-US"/>
          </a:p>
        </p:txBody>
      </p:sp>
    </p:spTree>
    <p:extLst>
      <p:ext uri="{BB962C8B-B14F-4D97-AF65-F5344CB8AC3E}">
        <p14:creationId xmlns:p14="http://schemas.microsoft.com/office/powerpoint/2010/main" xmlns="" val="144723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A9677F-4790-4DB5-B3CE-87F16181ED4C}" type="datetime1">
              <a:rPr lang="en-US" smtClean="0"/>
              <a:pPr/>
              <a:t>4/24/2023</a:t>
            </a:fld>
            <a:endParaRPr lang="en-US"/>
          </a:p>
        </p:txBody>
      </p:sp>
      <p:sp>
        <p:nvSpPr>
          <p:cNvPr id="5" name="Footer Placeholder 4"/>
          <p:cNvSpPr>
            <a:spLocks noGrp="1"/>
          </p:cNvSpPr>
          <p:nvPr>
            <p:ph type="ftr" sz="quarter" idx="11"/>
          </p:nvPr>
        </p:nvSpPr>
        <p:spPr/>
        <p:txBody>
          <a:bodyPr/>
          <a:lstStyle/>
          <a:p>
            <a:r>
              <a:rPr lang="en-US" smtClean="0"/>
              <a:t>Mr. Anshu Kumar             ESSENCE OF INDIAN TRADITIONAL  (ANC-602)              Module V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BA9AFBF6-E6FD-4AF1-AF8E-A09683C41B41}"/>
              </a:ext>
            </a:extLst>
          </p:cNvPr>
          <p:cNvSpPr>
            <a:spLocks noGrp="1"/>
          </p:cNvSpPr>
          <p:nvPr>
            <p:ph type="dt" sz="half" idx="10"/>
          </p:nvPr>
        </p:nvSpPr>
        <p:spPr/>
        <p:txBody>
          <a:bodyPr/>
          <a:lstStyle>
            <a:lvl1pPr>
              <a:defRPr/>
            </a:lvl1pPr>
          </a:lstStyle>
          <a:p>
            <a:pPr>
              <a:defRPr/>
            </a:pPr>
            <a:fld id="{F69CDBD3-DFEE-4C0A-A9AF-49B99C228F68}" type="datetime1">
              <a:rPr lang="en-US" smtClean="0"/>
              <a:pPr>
                <a:defRPr/>
              </a:pPr>
              <a:t>4/24/2023</a:t>
            </a:fld>
            <a:endParaRPr lang="en-US"/>
          </a:p>
        </p:txBody>
      </p:sp>
      <p:sp>
        <p:nvSpPr>
          <p:cNvPr id="6" name="Footer Placeholder 4">
            <a:extLst>
              <a:ext uri="{FF2B5EF4-FFF2-40B4-BE49-F238E27FC236}">
                <a16:creationId xmlns:a16="http://schemas.microsoft.com/office/drawing/2014/main" xmlns="" id="{491E638A-9957-4D8A-8318-8086B1565D02}"/>
              </a:ext>
            </a:extLst>
          </p:cNvPr>
          <p:cNvSpPr>
            <a:spLocks noGrp="1"/>
          </p:cNvSpPr>
          <p:nvPr>
            <p:ph type="ftr" sz="quarter" idx="11"/>
          </p:nvPr>
        </p:nvSpPr>
        <p:spPr/>
        <p:txBody>
          <a:bodyPr/>
          <a:lstStyle>
            <a:lvl1pPr>
              <a:defRPr/>
            </a:lvl1pPr>
          </a:lstStyle>
          <a:p>
            <a:pPr>
              <a:defRPr/>
            </a:pPr>
            <a:r>
              <a:rPr lang="en-US" smtClean="0"/>
              <a:t>Mr. Anshu Kumar             ESSENCE OF INDIAN TRADITIONAL  (ANC-602)              Module V </a:t>
            </a:r>
            <a:endParaRPr lang="en-US"/>
          </a:p>
        </p:txBody>
      </p:sp>
      <p:sp>
        <p:nvSpPr>
          <p:cNvPr id="7" name="Slide Number Placeholder 5">
            <a:extLst>
              <a:ext uri="{FF2B5EF4-FFF2-40B4-BE49-F238E27FC236}">
                <a16:creationId xmlns:a16="http://schemas.microsoft.com/office/drawing/2014/main" xmlns="" id="{2F30D159-9B09-442F-B2A5-9DFBA3742249}"/>
              </a:ext>
            </a:extLst>
          </p:cNvPr>
          <p:cNvSpPr>
            <a:spLocks noGrp="1"/>
          </p:cNvSpPr>
          <p:nvPr>
            <p:ph type="sldNum" sz="quarter" idx="12"/>
          </p:nvPr>
        </p:nvSpPr>
        <p:spPr/>
        <p:txBody>
          <a:bodyPr/>
          <a:lstStyle>
            <a:lvl1pPr>
              <a:defRPr/>
            </a:lvl1pPr>
          </a:lstStyle>
          <a:p>
            <a:pPr>
              <a:defRPr/>
            </a:pPr>
            <a:fld id="{2727EF90-B55B-4A9F-BFE6-050D273EEB3A}" type="slidenum">
              <a:rPr lang="en-US" altLang="en-US"/>
              <a:pPr>
                <a:defRPr/>
              </a:pPr>
              <a:t>‹#›</a:t>
            </a:fld>
            <a:endParaRPr lang="en-US" altLang="en-US"/>
          </a:p>
        </p:txBody>
      </p:sp>
    </p:spTree>
    <p:extLst>
      <p:ext uri="{BB962C8B-B14F-4D97-AF65-F5344CB8AC3E}">
        <p14:creationId xmlns:p14="http://schemas.microsoft.com/office/powerpoint/2010/main" xmlns="" val="25447874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3F532ED-6B13-4329-B690-D9EC1BD26451}"/>
              </a:ext>
            </a:extLst>
          </p:cNvPr>
          <p:cNvSpPr>
            <a:spLocks noGrp="1"/>
          </p:cNvSpPr>
          <p:nvPr>
            <p:ph type="dt" sz="half" idx="10"/>
          </p:nvPr>
        </p:nvSpPr>
        <p:spPr/>
        <p:txBody>
          <a:bodyPr/>
          <a:lstStyle>
            <a:lvl1pPr>
              <a:defRPr/>
            </a:lvl1pPr>
          </a:lstStyle>
          <a:p>
            <a:pPr>
              <a:defRPr/>
            </a:pPr>
            <a:fld id="{6D85D03B-9502-463F-9897-4642684B5EAC}" type="datetime1">
              <a:rPr lang="en-US" smtClean="0"/>
              <a:pPr>
                <a:defRPr/>
              </a:pPr>
              <a:t>4/24/2023</a:t>
            </a:fld>
            <a:endParaRPr lang="en-US"/>
          </a:p>
        </p:txBody>
      </p:sp>
      <p:sp>
        <p:nvSpPr>
          <p:cNvPr id="5" name="Footer Placeholder 4">
            <a:extLst>
              <a:ext uri="{FF2B5EF4-FFF2-40B4-BE49-F238E27FC236}">
                <a16:creationId xmlns:a16="http://schemas.microsoft.com/office/drawing/2014/main" xmlns="" id="{685AF675-E5B9-42E8-A213-588EFB698159}"/>
              </a:ext>
            </a:extLst>
          </p:cNvPr>
          <p:cNvSpPr>
            <a:spLocks noGrp="1"/>
          </p:cNvSpPr>
          <p:nvPr>
            <p:ph type="ftr" sz="quarter" idx="11"/>
          </p:nvPr>
        </p:nvSpPr>
        <p:spPr/>
        <p:txBody>
          <a:bodyPr/>
          <a:lstStyle>
            <a:lvl1pPr>
              <a:defRPr/>
            </a:lvl1pPr>
          </a:lstStyle>
          <a:p>
            <a:pPr>
              <a:defRPr/>
            </a:pPr>
            <a:r>
              <a:rPr lang="en-US" smtClean="0"/>
              <a:t>Mr. Anshu Kumar             ESSENCE OF INDIAN TRADITIONAL  (ANC-602)              Module V </a:t>
            </a:r>
            <a:endParaRPr lang="en-US"/>
          </a:p>
        </p:txBody>
      </p:sp>
      <p:sp>
        <p:nvSpPr>
          <p:cNvPr id="6" name="Slide Number Placeholder 5">
            <a:extLst>
              <a:ext uri="{FF2B5EF4-FFF2-40B4-BE49-F238E27FC236}">
                <a16:creationId xmlns:a16="http://schemas.microsoft.com/office/drawing/2014/main" xmlns="" id="{5803CC56-E304-44A0-A780-1E832A724D06}"/>
              </a:ext>
            </a:extLst>
          </p:cNvPr>
          <p:cNvSpPr>
            <a:spLocks noGrp="1"/>
          </p:cNvSpPr>
          <p:nvPr>
            <p:ph type="sldNum" sz="quarter" idx="12"/>
          </p:nvPr>
        </p:nvSpPr>
        <p:spPr/>
        <p:txBody>
          <a:bodyPr/>
          <a:lstStyle>
            <a:lvl1pPr>
              <a:defRPr/>
            </a:lvl1pPr>
          </a:lstStyle>
          <a:p>
            <a:pPr>
              <a:defRPr/>
            </a:pPr>
            <a:fld id="{67C7493E-CFA2-409A-A538-704D0D39B39D}" type="slidenum">
              <a:rPr lang="en-US" altLang="en-US"/>
              <a:pPr>
                <a:defRPr/>
              </a:pPr>
              <a:t>‹#›</a:t>
            </a:fld>
            <a:endParaRPr lang="en-US" altLang="en-US"/>
          </a:p>
        </p:txBody>
      </p:sp>
    </p:spTree>
    <p:extLst>
      <p:ext uri="{BB962C8B-B14F-4D97-AF65-F5344CB8AC3E}">
        <p14:creationId xmlns:p14="http://schemas.microsoft.com/office/powerpoint/2010/main" xmlns="" val="1026834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951405-74F6-4F08-BA2E-80C9AEC4003E}"/>
              </a:ext>
            </a:extLst>
          </p:cNvPr>
          <p:cNvSpPr>
            <a:spLocks noGrp="1"/>
          </p:cNvSpPr>
          <p:nvPr>
            <p:ph type="dt" sz="half" idx="10"/>
          </p:nvPr>
        </p:nvSpPr>
        <p:spPr/>
        <p:txBody>
          <a:bodyPr/>
          <a:lstStyle>
            <a:lvl1pPr>
              <a:defRPr/>
            </a:lvl1pPr>
          </a:lstStyle>
          <a:p>
            <a:pPr>
              <a:defRPr/>
            </a:pPr>
            <a:fld id="{69887642-C2A0-474B-B195-0DD4C618CEA7}" type="datetime1">
              <a:rPr lang="en-US" smtClean="0"/>
              <a:pPr>
                <a:defRPr/>
              </a:pPr>
              <a:t>4/24/2023</a:t>
            </a:fld>
            <a:endParaRPr lang="en-US"/>
          </a:p>
        </p:txBody>
      </p:sp>
      <p:sp>
        <p:nvSpPr>
          <p:cNvPr id="5" name="Footer Placeholder 4">
            <a:extLst>
              <a:ext uri="{FF2B5EF4-FFF2-40B4-BE49-F238E27FC236}">
                <a16:creationId xmlns:a16="http://schemas.microsoft.com/office/drawing/2014/main" xmlns="" id="{E1BBF154-A171-4BA0-8A74-3F0F1BEA98DC}"/>
              </a:ext>
            </a:extLst>
          </p:cNvPr>
          <p:cNvSpPr>
            <a:spLocks noGrp="1"/>
          </p:cNvSpPr>
          <p:nvPr>
            <p:ph type="ftr" sz="quarter" idx="11"/>
          </p:nvPr>
        </p:nvSpPr>
        <p:spPr/>
        <p:txBody>
          <a:bodyPr/>
          <a:lstStyle>
            <a:lvl1pPr>
              <a:defRPr/>
            </a:lvl1pPr>
          </a:lstStyle>
          <a:p>
            <a:pPr>
              <a:defRPr/>
            </a:pPr>
            <a:r>
              <a:rPr lang="en-US" smtClean="0"/>
              <a:t>Mr. Anshu Kumar             ESSENCE OF INDIAN TRADITIONAL  (ANC-602)              Module V </a:t>
            </a:r>
            <a:endParaRPr lang="en-US"/>
          </a:p>
        </p:txBody>
      </p:sp>
      <p:sp>
        <p:nvSpPr>
          <p:cNvPr id="6" name="Slide Number Placeholder 5">
            <a:extLst>
              <a:ext uri="{FF2B5EF4-FFF2-40B4-BE49-F238E27FC236}">
                <a16:creationId xmlns:a16="http://schemas.microsoft.com/office/drawing/2014/main" xmlns="" id="{27F544F9-5863-4CCD-970E-C960956386D0}"/>
              </a:ext>
            </a:extLst>
          </p:cNvPr>
          <p:cNvSpPr>
            <a:spLocks noGrp="1"/>
          </p:cNvSpPr>
          <p:nvPr>
            <p:ph type="sldNum" sz="quarter" idx="12"/>
          </p:nvPr>
        </p:nvSpPr>
        <p:spPr/>
        <p:txBody>
          <a:bodyPr/>
          <a:lstStyle>
            <a:lvl1pPr>
              <a:defRPr/>
            </a:lvl1pPr>
          </a:lstStyle>
          <a:p>
            <a:pPr>
              <a:defRPr/>
            </a:pPr>
            <a:fld id="{2EC660EE-E6FC-4660-8048-975304C5E9C6}" type="slidenum">
              <a:rPr lang="en-US" altLang="en-US"/>
              <a:pPr>
                <a:defRPr/>
              </a:pPr>
              <a:t>‹#›</a:t>
            </a:fld>
            <a:endParaRPr lang="en-US" altLang="en-US"/>
          </a:p>
        </p:txBody>
      </p:sp>
    </p:spTree>
    <p:extLst>
      <p:ext uri="{BB962C8B-B14F-4D97-AF65-F5344CB8AC3E}">
        <p14:creationId xmlns:p14="http://schemas.microsoft.com/office/powerpoint/2010/main" xmlns="" val="114129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F6DE4-3877-4E4F-9BB1-28506F5F78C6}" type="datetime1">
              <a:rPr lang="en-US" smtClean="0"/>
              <a:pPr/>
              <a:t>4/24/2023</a:t>
            </a:fld>
            <a:endParaRPr lang="en-US"/>
          </a:p>
        </p:txBody>
      </p:sp>
      <p:sp>
        <p:nvSpPr>
          <p:cNvPr id="5" name="Footer Placeholder 4"/>
          <p:cNvSpPr>
            <a:spLocks noGrp="1"/>
          </p:cNvSpPr>
          <p:nvPr>
            <p:ph type="ftr" sz="quarter" idx="11"/>
          </p:nvPr>
        </p:nvSpPr>
        <p:spPr/>
        <p:txBody>
          <a:bodyPr/>
          <a:lstStyle/>
          <a:p>
            <a:r>
              <a:rPr lang="en-US" smtClean="0"/>
              <a:t>Mr. Anshu Kumar             ESSENCE OF INDIAN TRADITIONAL  (ANC-602)              Module V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65EE29-1F7E-4973-8109-D86535129A03}" type="datetime1">
              <a:rPr lang="en-US" smtClean="0"/>
              <a:pPr/>
              <a:t>4/24/2023</a:t>
            </a:fld>
            <a:endParaRPr lang="en-US"/>
          </a:p>
        </p:txBody>
      </p:sp>
      <p:sp>
        <p:nvSpPr>
          <p:cNvPr id="6" name="Footer Placeholder 5"/>
          <p:cNvSpPr>
            <a:spLocks noGrp="1"/>
          </p:cNvSpPr>
          <p:nvPr>
            <p:ph type="ftr" sz="quarter" idx="11"/>
          </p:nvPr>
        </p:nvSpPr>
        <p:spPr/>
        <p:txBody>
          <a:bodyPr/>
          <a:lstStyle/>
          <a:p>
            <a:r>
              <a:rPr lang="en-US" smtClean="0"/>
              <a:t>Mr. Anshu Kumar             ESSENCE OF INDIAN TRADITIONAL  (ANC-602)              Module V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6ABC57-980C-4BE5-8D23-C307CCD438CD}" type="datetime1">
              <a:rPr lang="en-US" smtClean="0"/>
              <a:pPr/>
              <a:t>4/24/2023</a:t>
            </a:fld>
            <a:endParaRPr lang="en-US"/>
          </a:p>
        </p:txBody>
      </p:sp>
      <p:sp>
        <p:nvSpPr>
          <p:cNvPr id="8" name="Footer Placeholder 7"/>
          <p:cNvSpPr>
            <a:spLocks noGrp="1"/>
          </p:cNvSpPr>
          <p:nvPr>
            <p:ph type="ftr" sz="quarter" idx="11"/>
          </p:nvPr>
        </p:nvSpPr>
        <p:spPr/>
        <p:txBody>
          <a:bodyPr/>
          <a:lstStyle/>
          <a:p>
            <a:r>
              <a:rPr lang="en-US" smtClean="0"/>
              <a:t>Mr. Anshu Kumar             ESSENCE OF INDIAN TRADITIONAL  (ANC-602)              Module V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44A20-4316-47EF-9B09-FADBC85676F7}" type="datetime1">
              <a:rPr lang="en-US" smtClean="0"/>
              <a:pPr/>
              <a:t>4/24/2023</a:t>
            </a:fld>
            <a:endParaRPr lang="en-US"/>
          </a:p>
        </p:txBody>
      </p:sp>
      <p:sp>
        <p:nvSpPr>
          <p:cNvPr id="4" name="Footer Placeholder 3"/>
          <p:cNvSpPr>
            <a:spLocks noGrp="1"/>
          </p:cNvSpPr>
          <p:nvPr>
            <p:ph type="ftr" sz="quarter" idx="11"/>
          </p:nvPr>
        </p:nvSpPr>
        <p:spPr/>
        <p:txBody>
          <a:bodyPr/>
          <a:lstStyle/>
          <a:p>
            <a:r>
              <a:rPr lang="en-US" smtClean="0"/>
              <a:t>Mr. Anshu Kumar             ESSENCE OF INDIAN TRADITIONAL  (ANC-602)              Module V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C982D-A9BB-457F-AC09-59878D9D48B6}" type="datetime1">
              <a:rPr lang="en-US" smtClean="0"/>
              <a:pPr/>
              <a:t>4/24/2023</a:t>
            </a:fld>
            <a:endParaRPr lang="en-US"/>
          </a:p>
        </p:txBody>
      </p:sp>
      <p:sp>
        <p:nvSpPr>
          <p:cNvPr id="3" name="Footer Placeholder 2"/>
          <p:cNvSpPr>
            <a:spLocks noGrp="1"/>
          </p:cNvSpPr>
          <p:nvPr>
            <p:ph type="ftr" sz="quarter" idx="11"/>
          </p:nvPr>
        </p:nvSpPr>
        <p:spPr/>
        <p:txBody>
          <a:bodyPr/>
          <a:lstStyle/>
          <a:p>
            <a:r>
              <a:rPr lang="en-US" smtClean="0"/>
              <a:t>Mr. Anshu Kumar             ESSENCE OF INDIAN TRADITIONAL  (ANC-602)              Module V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CD61F-7538-468B-A762-86F7FC27E7C5}" type="datetime1">
              <a:rPr lang="en-US" smtClean="0"/>
              <a:pPr/>
              <a:t>4/24/2023</a:t>
            </a:fld>
            <a:endParaRPr lang="en-US"/>
          </a:p>
        </p:txBody>
      </p:sp>
      <p:sp>
        <p:nvSpPr>
          <p:cNvPr id="6" name="Footer Placeholder 5"/>
          <p:cNvSpPr>
            <a:spLocks noGrp="1"/>
          </p:cNvSpPr>
          <p:nvPr>
            <p:ph type="ftr" sz="quarter" idx="11"/>
          </p:nvPr>
        </p:nvSpPr>
        <p:spPr/>
        <p:txBody>
          <a:bodyPr/>
          <a:lstStyle/>
          <a:p>
            <a:r>
              <a:rPr lang="en-US" smtClean="0"/>
              <a:t>Mr. Anshu Kumar             ESSENCE OF INDIAN TRADITIONAL  (ANC-602)              Module V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83078-B2D3-49E7-987C-18C6FFC33104}" type="datetime1">
              <a:rPr lang="en-US" smtClean="0"/>
              <a:pPr/>
              <a:t>4/24/2023</a:t>
            </a:fld>
            <a:endParaRPr lang="en-US"/>
          </a:p>
        </p:txBody>
      </p:sp>
      <p:sp>
        <p:nvSpPr>
          <p:cNvPr id="6" name="Footer Placeholder 5"/>
          <p:cNvSpPr>
            <a:spLocks noGrp="1"/>
          </p:cNvSpPr>
          <p:nvPr>
            <p:ph type="ftr" sz="quarter" idx="11"/>
          </p:nvPr>
        </p:nvSpPr>
        <p:spPr/>
        <p:txBody>
          <a:bodyPr/>
          <a:lstStyle/>
          <a:p>
            <a:r>
              <a:rPr lang="en-US" smtClean="0"/>
              <a:t>Mr. Anshu Kumar             ESSENCE OF INDIAN TRADITIONAL  (ANC-602)              Module V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14E49-8353-4E5E-B47A-2A533E423E76}" type="datetime1">
              <a:rPr lang="en-US" smtClean="0"/>
              <a:pPr/>
              <a:t>4/24/2023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 Anshu Kumar             ESSENCE OF INDIAN TRADITIONAL  (ANC-602)              Module V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13E79F29-22E9-4448-99A4-346DAD2DA40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36BA33CD-6FFA-4598-862A-F084E75EA78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818013F8-6839-456F-9C37-CAC78A39AB4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A25F4546-7DF0-4DD8-B618-9E5FC16F2857}" type="datetime1">
              <a:rPr lang="en-US" smtClean="0"/>
              <a:pPr>
                <a:defRPr/>
              </a:pPr>
              <a:t>4/24/2023</a:t>
            </a:fld>
            <a:endParaRPr lang="en-US"/>
          </a:p>
        </p:txBody>
      </p:sp>
      <p:sp>
        <p:nvSpPr>
          <p:cNvPr id="5" name="Footer Placeholder 4">
            <a:extLst>
              <a:ext uri="{FF2B5EF4-FFF2-40B4-BE49-F238E27FC236}">
                <a16:creationId xmlns:a16="http://schemas.microsoft.com/office/drawing/2014/main" xmlns="" id="{7CF141B9-9CC2-46C6-BD3B-3012EBF8C5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smtClean="0"/>
              <a:t>Mr. Anshu Kumar             ESSENCE OF INDIAN TRADITIONAL  (ANC-602)              Module V </a:t>
            </a:r>
            <a:endParaRPr lang="en-US"/>
          </a:p>
        </p:txBody>
      </p:sp>
      <p:sp>
        <p:nvSpPr>
          <p:cNvPr id="6" name="Slide Number Placeholder 5">
            <a:extLst>
              <a:ext uri="{FF2B5EF4-FFF2-40B4-BE49-F238E27FC236}">
                <a16:creationId xmlns:a16="http://schemas.microsoft.com/office/drawing/2014/main" xmlns="" id="{AC4EE47D-C3C2-424A-AC4F-11DD236AA75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B01A63E-60F3-4A4A-BF0B-6A456048A27B}" type="slidenum">
              <a:rPr lang="en-US" altLang="en-US"/>
              <a:pPr>
                <a:defRPr/>
              </a:pPr>
              <a:t>‹#›</a:t>
            </a:fld>
            <a:endParaRPr lang="en-US" altLang="en-US"/>
          </a:p>
        </p:txBody>
      </p:sp>
    </p:spTree>
    <p:extLst>
      <p:ext uri="{BB962C8B-B14F-4D97-AF65-F5344CB8AC3E}">
        <p14:creationId xmlns:p14="http://schemas.microsoft.com/office/powerpoint/2010/main" xmlns="" val="2326170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www.youtube.com/playlist?list=PLEq2lkfJdUybp8rxTH-UscWmSv7tSAaNZ"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www.youtube.com/watch?v=5Fthlj0gkv4" TargetMode="External"/><Relationship Id="rId3" Type="http://schemas.openxmlformats.org/officeDocument/2006/relationships/hyperlink" Target="https://www.youtube.com/watch?v=ZMF2oBc0VzI" TargetMode="External"/><Relationship Id="rId7" Type="http://schemas.openxmlformats.org/officeDocument/2006/relationships/hyperlink" Target="https://www.youtube.com/watch?v=YfswS66utPE" TargetMode="External"/><Relationship Id="rId2" Type="http://schemas.openxmlformats.org/officeDocument/2006/relationships/hyperlink" Target="https://www.youtube.com/watch?v=PNj83l3dlHg" TargetMode="External"/><Relationship Id="rId1" Type="http://schemas.openxmlformats.org/officeDocument/2006/relationships/slideLayout" Target="../slideLayouts/slideLayout2.xml"/><Relationship Id="rId6" Type="http://schemas.openxmlformats.org/officeDocument/2006/relationships/hyperlink" Target="https://www.youtube.com/watch?v=rrqgHmSebl8" TargetMode="External"/><Relationship Id="rId5" Type="http://schemas.openxmlformats.org/officeDocument/2006/relationships/hyperlink" Target="https://www.youtube.com/watch?v=cfyRXRGM9h4" TargetMode="External"/><Relationship Id="rId4" Type="http://schemas.openxmlformats.org/officeDocument/2006/relationships/hyperlink" Target="https://www.youtube.com/watch?v=a_qWYsBIX7I" TargetMode="External"/><Relationship Id="rId9" Type="http://schemas.openxmlformats.org/officeDocument/2006/relationships/image" Target="../media/image9.jpeg"/></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www.youtube.com/watch?v=DlXpn8aFs0I" TargetMode="External"/><Relationship Id="rId3" Type="http://schemas.openxmlformats.org/officeDocument/2006/relationships/hyperlink" Target="https://www.youtube.com/watch?v=VT7FLIPtWTA" TargetMode="External"/><Relationship Id="rId7" Type="http://schemas.openxmlformats.org/officeDocument/2006/relationships/hyperlink" Target="https://www.youtube.com/watch?v=-3nW57Lb0II" TargetMode="External"/><Relationship Id="rId2" Type="http://schemas.openxmlformats.org/officeDocument/2006/relationships/hyperlink" Target="https://www.youtube.com/watch?v=5Fthlj0gkv4" TargetMode="External"/><Relationship Id="rId1" Type="http://schemas.openxmlformats.org/officeDocument/2006/relationships/slideLayout" Target="../slideLayouts/slideLayout2.xml"/><Relationship Id="rId6" Type="http://schemas.openxmlformats.org/officeDocument/2006/relationships/hyperlink" Target="https://www.youtube.com/watch?v=oSCDKCNWg6g" TargetMode="External"/><Relationship Id="rId5" Type="http://schemas.openxmlformats.org/officeDocument/2006/relationships/hyperlink" Target="https://www.youtube.com/watch?v=xtKGcJTRe64" TargetMode="External"/><Relationship Id="rId10" Type="http://schemas.openxmlformats.org/officeDocument/2006/relationships/image" Target="../media/image9.jpeg"/><Relationship Id="rId4" Type="http://schemas.openxmlformats.org/officeDocument/2006/relationships/hyperlink" Target="https://www.youtube.com/watch?v=RkNwjYUpEvQ" TargetMode="External"/><Relationship Id="rId9" Type="http://schemas.openxmlformats.org/officeDocument/2006/relationships/hyperlink" Target="https://www.youtube.com/watch?v=rcdsLeSHWds&amp;t=811s"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1.gif"/><Relationship Id="rId1" Type="http://schemas.openxmlformats.org/officeDocument/2006/relationships/slideLayout" Target="../slideLayouts/slideLayout13.xml"/><Relationship Id="rId4" Type="http://schemas.openxmlformats.org/officeDocument/2006/relationships/hyperlink" Target="https://www.youtube.com/watch?v=PNj83l3dlHg" TargetMode="External"/></Relationships>
</file>

<file path=ppt/slides/_rels/slide67.xml.rels><?xml version="1.0" encoding="UTF-8" standalone="yes"?>
<Relationships xmlns="http://schemas.openxmlformats.org/package/2006/relationships"><Relationship Id="rId8" Type="http://schemas.openxmlformats.org/officeDocument/2006/relationships/hyperlink" Target="https://www.youtube.com/watch?v=DlXpn8aFs0I" TargetMode="External"/><Relationship Id="rId3" Type="http://schemas.openxmlformats.org/officeDocument/2006/relationships/hyperlink" Target="https://www.youtube.com/watch?v=ZMF2oBc0VzI" TargetMode="External"/><Relationship Id="rId7" Type="http://schemas.openxmlformats.org/officeDocument/2006/relationships/hyperlink" Target="https://www.youtube.com/watch?v=-3nW57Lb0II" TargetMode="External"/><Relationship Id="rId2" Type="http://schemas.openxmlformats.org/officeDocument/2006/relationships/hyperlink" Target="https://www.youtube.com/watch?v=PNj83l3dlHg" TargetMode="External"/><Relationship Id="rId1" Type="http://schemas.openxmlformats.org/officeDocument/2006/relationships/slideLayout" Target="../slideLayouts/slideLayout2.xml"/><Relationship Id="rId6" Type="http://schemas.openxmlformats.org/officeDocument/2006/relationships/hyperlink" Target="https://www.youtube.com/watch?v=oSCDKCNWg6g" TargetMode="External"/><Relationship Id="rId5" Type="http://schemas.openxmlformats.org/officeDocument/2006/relationships/hyperlink" Target="https://www.youtube.com/watch?v=xtKGcJTRe64" TargetMode="External"/><Relationship Id="rId10" Type="http://schemas.openxmlformats.org/officeDocument/2006/relationships/image" Target="../media/image9.jpeg"/><Relationship Id="rId4" Type="http://schemas.openxmlformats.org/officeDocument/2006/relationships/hyperlink" Target="https://www.youtube.com/watch?v=a_qWYsBIX7I" TargetMode="External"/><Relationship Id="rId9" Type="http://schemas.openxmlformats.org/officeDocument/2006/relationships/hyperlink" Target="https://www.youtube.com/watch?v=rcdsLeSHWds&amp;t=811s"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752600" y="906463"/>
            <a:ext cx="693420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a:solidFill>
                  <a:schemeClr val="tx1"/>
                </a:solidFill>
                <a:latin typeface="Times New Roman" panose="02020603050405020304" pitchFamily="18" charset="0"/>
                <a:cs typeface="Times New Roman" panose="02020603050405020304" pitchFamily="18" charset="0"/>
              </a:rPr>
              <a:t>Cultural Heritage and Performing Arts </a:t>
            </a:r>
          </a:p>
          <a:p>
            <a:r>
              <a:rPr lang="en-US" sz="2500" b="1" dirty="0">
                <a:solidFill>
                  <a:schemeClr val="tx1"/>
                </a:solidFill>
                <a:latin typeface="Times New Roman" panose="02020603050405020304" pitchFamily="18" charset="0"/>
                <a:cs typeface="Times New Roman" panose="02020603050405020304" pitchFamily="18" charset="0"/>
              </a:rPr>
              <a:t>(Module-V)</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4F611F0E-A0F2-4BD2-BA2A-504FFE6679C1}" type="datetime1">
              <a:rPr lang="en-US" smtClean="0"/>
              <a:pPr/>
              <a:t>4/24/2023</a:t>
            </a:fld>
            <a:endParaRPr lang="en-US" dirty="0"/>
          </a:p>
        </p:txBody>
      </p:sp>
      <p:sp>
        <p:nvSpPr>
          <p:cNvPr id="10" name="Slide Number Placeholder 9"/>
          <p:cNvSpPr>
            <a:spLocks noGrp="1"/>
          </p:cNvSpPr>
          <p:nvPr>
            <p:ph type="sldNum" sz="quarter" idx="12"/>
          </p:nvPr>
        </p:nvSpPr>
        <p:spPr>
          <a:xfrm>
            <a:off x="8153400" y="6264276"/>
            <a:ext cx="609600" cy="365125"/>
          </a:xfrm>
        </p:spPr>
        <p:txBody>
          <a:bodyPr/>
          <a:lstStyle/>
          <a:p>
            <a:fld id="{B6F15528-21DE-4FAA-801E-634DDDAF4B2B}" type="slidenum">
              <a:rPr lang="en-US" smtClean="0"/>
              <a:pPr/>
              <a:t>1</a:t>
            </a:fld>
            <a:endParaRPr lang="en-US"/>
          </a:p>
        </p:txBody>
      </p:sp>
      <p:sp>
        <p:nvSpPr>
          <p:cNvPr id="12" name="Subtitle 2"/>
          <p:cNvSpPr txBox="1">
            <a:spLocks/>
          </p:cNvSpPr>
          <p:nvPr/>
        </p:nvSpPr>
        <p:spPr>
          <a:xfrm>
            <a:off x="137160" y="2535239"/>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500" dirty="0">
                <a:solidFill>
                  <a:schemeClr val="tx1"/>
                </a:solidFill>
              </a:rPr>
              <a:t>Module</a:t>
            </a:r>
            <a:r>
              <a:rPr kumimoji="0" lang="en-US" sz="2500" b="0" i="0" u="none" strike="noStrike" kern="1200" cap="none" spc="0" normalizeH="0" baseline="0" noProof="0" dirty="0">
                <a:ln>
                  <a:noFill/>
                </a:ln>
                <a:solidFill>
                  <a:schemeClr val="tx1"/>
                </a:solidFill>
                <a:effectLst/>
                <a:uLnTx/>
                <a:uFillTx/>
                <a:latin typeface="+mn-lt"/>
                <a:ea typeface="+mn-ea"/>
                <a:cs typeface="+mn-cs"/>
              </a:rPr>
              <a:t>:</a:t>
            </a:r>
            <a:r>
              <a:rPr kumimoji="0" lang="en-US" sz="2500" b="0" i="0" u="none" strike="noStrike" kern="1200" cap="none" spc="0" normalizeH="0" noProof="0" dirty="0">
                <a:ln>
                  <a:noFill/>
                </a:ln>
                <a:solidFill>
                  <a:schemeClr val="tx1"/>
                </a:solidFill>
                <a:effectLst/>
                <a:uLnTx/>
                <a:uFillTx/>
                <a:latin typeface="+mn-lt"/>
                <a:ea typeface="+mn-ea"/>
                <a:cs typeface="+mn-cs"/>
              </a:rPr>
              <a:t> 5</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295400" y="6005513"/>
            <a:ext cx="7010400" cy="715962"/>
          </a:xfrm>
        </p:spPr>
        <p:txBody>
          <a:bodyPr/>
          <a:lstStyle/>
          <a:p>
            <a:pPr lvl="0">
              <a:spcBef>
                <a:spcPct val="20000"/>
              </a:spcBef>
              <a:defRPr/>
            </a:pPr>
            <a:r>
              <a:rPr lang="en-US" smtClean="0"/>
              <a:t>Mr. Anshu Kumar             ESSENCE OF INDIAN TRADITIONAL  (ANC-602)              Module V </a:t>
            </a:r>
            <a:endParaRPr lang="en-US" dirty="0"/>
          </a:p>
        </p:txBody>
      </p:sp>
      <p:sp>
        <p:nvSpPr>
          <p:cNvPr id="14" name="Subtitle 2"/>
          <p:cNvSpPr txBox="1">
            <a:spLocks/>
          </p:cNvSpPr>
          <p:nvPr/>
        </p:nvSpPr>
        <p:spPr>
          <a:xfrm>
            <a:off x="157480" y="3284537"/>
            <a:ext cx="5143500" cy="133667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b="1" dirty="0"/>
              <a:t>ESSENCE OF INDIAN TRADITIONAL KNOWLEDGE</a:t>
            </a:r>
          </a:p>
          <a:p>
            <a:pPr lvl="0" algn="ctr">
              <a:spcBef>
                <a:spcPct val="20000"/>
              </a:spcBef>
              <a:defRPr/>
            </a:pPr>
            <a:r>
              <a:rPr lang="en-US" sz="2400" b="1" dirty="0">
                <a:solidFill>
                  <a:schemeClr val="tx1"/>
                </a:solidFill>
                <a:latin typeface="Times New Roman" panose="02020603050405020304" pitchFamily="18" charset="0"/>
                <a:cs typeface="Times New Roman" panose="02020603050405020304" pitchFamily="18" charset="0"/>
              </a:rPr>
              <a:t>(</a:t>
            </a:r>
            <a:r>
              <a:rPr lang="en-US" sz="2400" b="1" dirty="0"/>
              <a:t>ANC 0502</a:t>
            </a:r>
            <a:r>
              <a:rPr lang="en-US" sz="2400" b="1" dirty="0">
                <a:solidFill>
                  <a:schemeClr val="tx1"/>
                </a:solidFill>
                <a:latin typeface="Times New Roman" panose="02020603050405020304" pitchFamily="18" charset="0"/>
                <a:cs typeface="Times New Roman" panose="02020603050405020304" pitchFamily="18" charset="0"/>
              </a:rPr>
              <a:t>)</a:t>
            </a:r>
          </a:p>
        </p:txBody>
      </p:sp>
      <p:sp>
        <p:nvSpPr>
          <p:cNvPr id="15" name="Subtitle 2"/>
          <p:cNvSpPr txBox="1">
            <a:spLocks/>
          </p:cNvSpPr>
          <p:nvPr/>
        </p:nvSpPr>
        <p:spPr>
          <a:xfrm>
            <a:off x="152400" y="4876800"/>
            <a:ext cx="51054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err="1">
                <a:ln>
                  <a:noFill/>
                </a:ln>
                <a:solidFill>
                  <a:schemeClr val="tx1"/>
                </a:solidFill>
                <a:effectLst/>
                <a:uLnTx/>
                <a:uFillTx/>
                <a:latin typeface="+mn-lt"/>
                <a:ea typeface="+mn-ea"/>
                <a:cs typeface="+mn-cs"/>
              </a:rPr>
              <a:t>B.Tech</a:t>
            </a:r>
            <a:r>
              <a:rPr kumimoji="0" lang="en-US" sz="2400" b="1" i="0" u="none" strike="noStrike" kern="1200" cap="none" spc="0" normalizeH="0" baseline="0" noProof="0" dirty="0">
                <a:ln>
                  <a:noFill/>
                </a:ln>
                <a:solidFill>
                  <a:schemeClr val="tx1"/>
                </a:solidFill>
                <a:effectLst/>
                <a:uLnTx/>
                <a:uFillTx/>
                <a:latin typeface="+mn-lt"/>
                <a:ea typeface="+mn-ea"/>
                <a:cs typeface="+mn-cs"/>
              </a:rPr>
              <a:t>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VI </a:t>
            </a:r>
            <a:r>
              <a:rPr kumimoji="0" lang="en-US" sz="2400" b="1" i="0" u="none" strike="noStrike" kern="1200" cap="none" spc="0" normalizeH="0" baseline="0" noProof="0" dirty="0">
                <a:ln>
                  <a:noFill/>
                </a:ln>
                <a:solidFill>
                  <a:schemeClr val="tx1"/>
                </a:solidFill>
                <a:effectLst/>
                <a:uLnTx/>
                <a:uFillTx/>
                <a:latin typeface="+mn-lt"/>
                <a:ea typeface="+mn-ea"/>
                <a:cs typeface="+mn-cs"/>
              </a:rPr>
              <a:t>semester</a:t>
            </a:r>
          </a:p>
        </p:txBody>
      </p:sp>
      <p:pic>
        <p:nvPicPr>
          <p:cNvPr id="5" name="Picture 4">
            <a:extLst>
              <a:ext uri="{FF2B5EF4-FFF2-40B4-BE49-F238E27FC236}">
                <a16:creationId xmlns:a16="http://schemas.microsoft.com/office/drawing/2014/main" xmlns="" id="{8B12F7A1-FB58-40CF-A570-A21F658D053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0"/>
            <a:ext cx="1295400" cy="906463"/>
          </a:xfrm>
          <a:prstGeom prst="rect">
            <a:avLst/>
          </a:prstGeom>
        </p:spPr>
      </p:pic>
      <p:sp>
        <p:nvSpPr>
          <p:cNvPr id="16" name="Subtitle 2"/>
          <p:cNvSpPr txBox="1">
            <a:spLocks/>
          </p:cNvSpPr>
          <p:nvPr/>
        </p:nvSpPr>
        <p:spPr>
          <a:xfrm>
            <a:off x="5791200" y="4724400"/>
            <a:ext cx="3048000" cy="990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Mr. </a:t>
            </a:r>
            <a:r>
              <a:rPr lang="en-US" sz="2400" dirty="0" err="1" smtClean="0">
                <a:solidFill>
                  <a:schemeClr val="tx1"/>
                </a:solidFill>
              </a:rPr>
              <a:t>Arun</a:t>
            </a:r>
            <a:r>
              <a:rPr lang="en-US" sz="2400" dirty="0" smtClean="0">
                <a:solidFill>
                  <a:schemeClr val="tx1"/>
                </a:solidFill>
              </a:rPr>
              <a:t> </a:t>
            </a:r>
            <a:r>
              <a:rPr lang="en-US" sz="2400" dirty="0" err="1" smtClean="0">
                <a:solidFill>
                  <a:schemeClr val="tx1"/>
                </a:solidFill>
              </a:rPr>
              <a:t>Bhati</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MBA</a:t>
            </a:r>
            <a:endParaRPr lang="en-US" sz="2400" dirty="0">
              <a:solidFill>
                <a:schemeClr val="tx1"/>
              </a:solidFill>
            </a:endParaRPr>
          </a:p>
        </p:txBody>
      </p:sp>
      <p:pic>
        <p:nvPicPr>
          <p:cNvPr id="17" name="Picture 2" descr="PHOTO (1)"/>
          <p:cNvPicPr>
            <a:picLocks noChangeAspect="1" noChangeArrowheads="1"/>
          </p:cNvPicPr>
          <p:nvPr/>
        </p:nvPicPr>
        <p:blipFill>
          <a:blip r:embed="rId5"/>
          <a:srcRect/>
          <a:stretch>
            <a:fillRect/>
          </a:stretch>
        </p:blipFill>
        <p:spPr bwMode="auto">
          <a:xfrm>
            <a:off x="6324600" y="2734010"/>
            <a:ext cx="1828800" cy="1872916"/>
          </a:xfrm>
          <a:prstGeom prst="rect">
            <a:avLst/>
          </a:prstGeom>
          <a:noFill/>
          <a:ln w="6350">
            <a:solidFill>
              <a:srgbClr val="000000"/>
            </a:solid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1"/>
            <a:ext cx="8534400" cy="544195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the end of this course students will able to: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Understand the basics of past Indian politics and state polity.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Understand the Vedas, Upanishads, languages &amp; literature of Indian society.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Know the different religions and religious movements in India.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Identify and explore the basic knowledge about the ancient history of </a:t>
            </a:r>
            <a:r>
              <a:rPr lang="en-US" sz="2400" dirty="0" smtClean="0">
                <a:latin typeface="Times New Roman" panose="02020603050405020304" pitchFamily="18" charset="0"/>
                <a:cs typeface="Times New Roman" panose="02020603050405020304" pitchFamily="18" charset="0"/>
              </a:rPr>
              <a:t>Indian agriculture</a:t>
            </a:r>
            <a:r>
              <a:rPr lang="en-US" sz="2400" dirty="0">
                <a:latin typeface="Times New Roman" panose="02020603050405020304" pitchFamily="18" charset="0"/>
                <a:cs typeface="Times New Roman" panose="02020603050405020304" pitchFamily="18" charset="0"/>
              </a:rPr>
              <a:t>, science &amp; </a:t>
            </a:r>
            <a:r>
              <a:rPr lang="en-US" sz="2400" dirty="0" smtClean="0">
                <a:latin typeface="Times New Roman" panose="02020603050405020304" pitchFamily="18" charset="0"/>
                <a:cs typeface="Times New Roman" panose="02020603050405020304" pitchFamily="18" charset="0"/>
              </a:rPr>
              <a:t>technology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&amp;  Ayurveda.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Identify Indian dances, fairs &amp; festivals, and cinema.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AA7CFE8-EF68-4BA5-86D9-AE3DD6E0733D}" type="datetime1">
              <a:rPr lang="en-US" smtClean="0"/>
              <a:pPr/>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FA409DDF-6D7B-40D9-A690-F9499BE322F4}"/>
              </a:ext>
            </a:extLst>
          </p:cNvPr>
          <p:cNvPicPr>
            <a:picLocks noChangeAspect="1"/>
          </p:cNvPicPr>
          <p:nvPr/>
        </p:nvPicPr>
        <p:blipFill>
          <a:blip r:embed="rId2"/>
          <a:stretch>
            <a:fillRect/>
          </a:stretch>
        </p:blipFill>
        <p:spPr>
          <a:xfrm>
            <a:off x="25400" y="-15240"/>
            <a:ext cx="1347333" cy="762066"/>
          </a:xfrm>
          <a:prstGeom prst="rect">
            <a:avLst/>
          </a:prstGeom>
        </p:spPr>
      </p:pic>
    </p:spTree>
    <p:extLst>
      <p:ext uri="{BB962C8B-B14F-4D97-AF65-F5344CB8AC3E}">
        <p14:creationId xmlns:p14="http://schemas.microsoft.com/office/powerpoint/2010/main" xmlns="" val="2543308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BB707C-00AC-4CB9-8B5A-7931D1DB0809}"/>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Outcomes</a:t>
            </a:r>
            <a:endParaRPr lang="en-US" sz="3200" b="1" dirty="0">
              <a:latin typeface="Times New Roman" pitchFamily="18" charset="0"/>
              <a:cs typeface="Times New Roman" pitchFamily="18" charset="0"/>
            </a:endParaRPr>
          </a:p>
        </p:txBody>
      </p:sp>
      <p:pic>
        <p:nvPicPr>
          <p:cNvPr id="23555" name="Picture 2">
            <a:extLst>
              <a:ext uri="{FF2B5EF4-FFF2-40B4-BE49-F238E27FC236}">
                <a16:creationId xmlns:a16="http://schemas.microsoft.com/office/drawing/2014/main" xmlns="" id="{0A518793-2CA4-4EC9-B6C4-1907506DF47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9050"/>
            <a:ext cx="13716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6" name="Rectangle 11">
            <a:extLst>
              <a:ext uri="{FF2B5EF4-FFF2-40B4-BE49-F238E27FC236}">
                <a16:creationId xmlns:a16="http://schemas.microsoft.com/office/drawing/2014/main" xmlns="" id="{0EF3D63A-985D-48A9-9B33-5A0A06ECBFB0}"/>
              </a:ext>
            </a:extLst>
          </p:cNvPr>
          <p:cNvSpPr>
            <a:spLocks noChangeArrowheads="1"/>
          </p:cNvSpPr>
          <p:nvPr/>
        </p:nvSpPr>
        <p:spPr bwMode="auto">
          <a:xfrm>
            <a:off x="0" y="685800"/>
            <a:ext cx="9144000" cy="1884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Outcomes</a:t>
            </a: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are narrow statements that describe what the students are expected to know and would be able to do upon the graduation. </a:t>
            </a:r>
          </a:p>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These relate to the skills, knowledge, and behavior that students acquire through the programmed.</a:t>
            </a:r>
          </a:p>
        </p:txBody>
      </p:sp>
      <p:sp>
        <p:nvSpPr>
          <p:cNvPr id="23557" name="Rectangle 10">
            <a:extLst>
              <a:ext uri="{FF2B5EF4-FFF2-40B4-BE49-F238E27FC236}">
                <a16:creationId xmlns:a16="http://schemas.microsoft.com/office/drawing/2014/main" xmlns="" id="{853BA3EC-3910-426D-849F-CFB343374A82}"/>
              </a:ext>
            </a:extLst>
          </p:cNvPr>
          <p:cNvSpPr>
            <a:spLocks noChangeArrowheads="1"/>
          </p:cNvSpPr>
          <p:nvPr/>
        </p:nvSpPr>
        <p:spPr bwMode="auto">
          <a:xfrm>
            <a:off x="304800" y="2587625"/>
            <a:ext cx="8534400" cy="378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Engineering knowledge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Problem analysis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Design/development of solutions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Conduct investigations of complex problems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Modern tool usage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The engineer and society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Environment and sustainability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Ethics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Individual and team work</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Communication</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Project management and finance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Life-long learning</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xmlns="" id="{52119CDD-DF6A-4B3B-AE9B-E3EE11A39A24}"/>
              </a:ext>
            </a:extLst>
          </p:cNvPr>
          <p:cNvSpPr>
            <a:spLocks noGrp="1"/>
          </p:cNvSpPr>
          <p:nvPr>
            <p:ph type="ftr" sz="quarter" idx="11"/>
          </p:nvPr>
        </p:nvSpPr>
        <p:spPr>
          <a:xfrm>
            <a:off x="1752600" y="6356350"/>
            <a:ext cx="65532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3559" name="Slide Number Placeholder 3">
            <a:extLst>
              <a:ext uri="{FF2B5EF4-FFF2-40B4-BE49-F238E27FC236}">
                <a16:creationId xmlns:a16="http://schemas.microsoft.com/office/drawing/2014/main" xmlns="" id="{C263F602-98FC-4806-B6A3-637B4CC86169}"/>
              </a:ext>
            </a:extLst>
          </p:cNvPr>
          <p:cNvSpPr>
            <a:spLocks noGrp="1" noChangeArrowheads="1"/>
          </p:cNvSpPr>
          <p:nvPr>
            <p:ph type="sldNum" sz="quarter" idx="12"/>
          </p:nvPr>
        </p:nvSpPr>
        <p:spPr bwMode="auto">
          <a:xfrm>
            <a:off x="8077200" y="6356350"/>
            <a:ext cx="609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BAC264-2D32-447A-922B-34D3E2B36B8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C8B1F6FF-AC98-4F17-A441-A4E62DB84C2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713152C-1F1A-4630-960A-C188F0B8C65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52073-25D8-4B3E-A40F-67C8A99DA56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Specific Outcomes</a:t>
            </a:r>
            <a:endParaRPr lang="en-US" sz="3200" b="1" dirty="0">
              <a:latin typeface="Times New Roman" pitchFamily="18" charset="0"/>
              <a:cs typeface="Times New Roman" pitchFamily="18" charset="0"/>
            </a:endParaRPr>
          </a:p>
        </p:txBody>
      </p:sp>
      <p:pic>
        <p:nvPicPr>
          <p:cNvPr id="25603" name="Picture 2">
            <a:extLst>
              <a:ext uri="{FF2B5EF4-FFF2-40B4-BE49-F238E27FC236}">
                <a16:creationId xmlns:a16="http://schemas.microsoft.com/office/drawing/2014/main" xmlns="" id="{EC47A29C-1A28-4103-A633-6BF643ECB4F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5875"/>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4" name="Rectangle 11">
            <a:extLst>
              <a:ext uri="{FF2B5EF4-FFF2-40B4-BE49-F238E27FC236}">
                <a16:creationId xmlns:a16="http://schemas.microsoft.com/office/drawing/2014/main" xmlns="" id="{58316569-59D5-4AC0-A595-7F5254E78724}"/>
              </a:ext>
            </a:extLst>
          </p:cNvPr>
          <p:cNvSpPr>
            <a:spLocks noChangeArrowheads="1"/>
          </p:cNvSpPr>
          <p:nvPr/>
        </p:nvSpPr>
        <p:spPr bwMode="auto">
          <a:xfrm>
            <a:off x="0" y="828675"/>
            <a:ext cx="914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Specific Outcomes (PSOs)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a16="http://schemas.microsoft.com/office/drawing/2014/main" xmlns="" id="{C3632E4D-4F91-438F-930B-1FEE5618061E}"/>
              </a:ext>
            </a:extLst>
          </p:cNvPr>
          <p:cNvSpPr>
            <a:spLocks noChangeArrowheads="1"/>
          </p:cNvSpPr>
          <p:nvPr/>
        </p:nvSpPr>
        <p:spPr bwMode="auto">
          <a:xfrm>
            <a:off x="0" y="1676400"/>
            <a:ext cx="9144000" cy="4746625"/>
          </a:xfrm>
          <a:prstGeom prst="rect">
            <a:avLst/>
          </a:prstGeom>
          <a:noFill/>
          <a:ln w="9525">
            <a:noFill/>
            <a:miter lim="800000"/>
            <a:headEnd/>
            <a:tailEnd/>
          </a:ln>
        </p:spPr>
        <p:txBody>
          <a:bodyPr anchor="ctr">
            <a:spAutoFit/>
          </a:bodyPr>
          <a:lstStyle/>
          <a:p>
            <a:pPr marL="341313" marR="0" lvl="0" indent="-341313"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On successful completion of B. Tech. (EC) Program, the Electronics and Communication engineering graduates will be able to:</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a:ea typeface="Times New Roman"/>
                <a:cs typeface="Times New Roman"/>
              </a:rPr>
              <a:t>PSO1</a:t>
            </a: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PSO2: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PSO3: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Footer Placeholder 2">
            <a:extLst>
              <a:ext uri="{FF2B5EF4-FFF2-40B4-BE49-F238E27FC236}">
                <a16:creationId xmlns:a16="http://schemas.microsoft.com/office/drawing/2014/main" xmlns="" id="{5ABDA359-EE99-4AD6-90D1-59B163338513}"/>
              </a:ext>
            </a:extLst>
          </p:cNvPr>
          <p:cNvSpPr>
            <a:spLocks noGrp="1"/>
          </p:cNvSpPr>
          <p:nvPr>
            <p:ph type="ftr" sz="quarter" idx="11"/>
          </p:nvPr>
        </p:nvSpPr>
        <p:spPr>
          <a:xfrm>
            <a:off x="1981200" y="6389688"/>
            <a:ext cx="6172200" cy="331787"/>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5607" name="Slide Number Placeholder 3">
            <a:extLst>
              <a:ext uri="{FF2B5EF4-FFF2-40B4-BE49-F238E27FC236}">
                <a16:creationId xmlns:a16="http://schemas.microsoft.com/office/drawing/2014/main" xmlns="" id="{1DF96689-4ADD-439D-9E43-A70F2D66E1BC}"/>
              </a:ext>
            </a:extLst>
          </p:cNvPr>
          <p:cNvSpPr>
            <a:spLocks noGrp="1" noChangeArrowheads="1"/>
          </p:cNvSpPr>
          <p:nvPr>
            <p:ph type="sldNum" sz="quarter" idx="12"/>
          </p:nvPr>
        </p:nvSpPr>
        <p:spPr bwMode="auto">
          <a:xfrm>
            <a:off x="8153400" y="6356350"/>
            <a:ext cx="5334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56FD38-3074-4085-BD8A-0522BBEDB0A9}"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1E5F2723-2ECF-4FFC-B392-E73A36C76D87}"/>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1D578-1738-461D-A3ED-7265340F031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FE20810-B016-4D23-B190-2358892A11F1}" type="datetime1">
              <a:rPr lang="en-US" smtClean="0"/>
              <a:pPr/>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CO-PO and PSO Mapping</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8" name="Table 7">
            <a:extLst>
              <a:ext uri="{FF2B5EF4-FFF2-40B4-BE49-F238E27FC236}">
                <a16:creationId xmlns:a16="http://schemas.microsoft.com/office/drawing/2014/main" xmlns="" id="{34CBF043-8107-449B-8D57-A8FA753E01D1}"/>
              </a:ext>
            </a:extLst>
          </p:cNvPr>
          <p:cNvGraphicFramePr>
            <a:graphicFrameLocks noGrp="1"/>
          </p:cNvGraphicFramePr>
          <p:nvPr>
            <p:extLst>
              <p:ext uri="{D42A27DB-BD31-4B8C-83A1-F6EECF244321}">
                <p14:modId xmlns:p14="http://schemas.microsoft.com/office/powerpoint/2010/main" xmlns="" val="874704236"/>
              </p:ext>
            </p:extLst>
          </p:nvPr>
        </p:nvGraphicFramePr>
        <p:xfrm>
          <a:off x="152400" y="912015"/>
          <a:ext cx="8920480" cy="4955384"/>
        </p:xfrm>
        <a:graphic>
          <a:graphicData uri="http://schemas.openxmlformats.org/drawingml/2006/table">
            <a:tbl>
              <a:tblPr firstRow="1" bandRow="1">
                <a:tableStyleId>{5C22544A-7EE6-4342-B048-85BDC9FD1C3A}</a:tableStyleId>
              </a:tblPr>
              <a:tblGrid>
                <a:gridCol w="762434">
                  <a:extLst>
                    <a:ext uri="{9D8B030D-6E8A-4147-A177-3AD203B41FA5}">
                      <a16:colId xmlns:a16="http://schemas.microsoft.com/office/drawing/2014/main" xmlns="" val="3536517784"/>
                    </a:ext>
                  </a:extLst>
                </a:gridCol>
                <a:gridCol w="457460">
                  <a:extLst>
                    <a:ext uri="{9D8B030D-6E8A-4147-A177-3AD203B41FA5}">
                      <a16:colId xmlns:a16="http://schemas.microsoft.com/office/drawing/2014/main" xmlns="" val="2871897022"/>
                    </a:ext>
                  </a:extLst>
                </a:gridCol>
                <a:gridCol w="452696">
                  <a:extLst>
                    <a:ext uri="{9D8B030D-6E8A-4147-A177-3AD203B41FA5}">
                      <a16:colId xmlns:a16="http://schemas.microsoft.com/office/drawing/2014/main" xmlns="" val="538927933"/>
                    </a:ext>
                  </a:extLst>
                </a:gridCol>
                <a:gridCol w="557530">
                  <a:extLst>
                    <a:ext uri="{9D8B030D-6E8A-4147-A177-3AD203B41FA5}">
                      <a16:colId xmlns:a16="http://schemas.microsoft.com/office/drawing/2014/main" xmlns="" val="1823828632"/>
                    </a:ext>
                  </a:extLst>
                </a:gridCol>
                <a:gridCol w="557530">
                  <a:extLst>
                    <a:ext uri="{9D8B030D-6E8A-4147-A177-3AD203B41FA5}">
                      <a16:colId xmlns:a16="http://schemas.microsoft.com/office/drawing/2014/main" xmlns="" val="3476771102"/>
                    </a:ext>
                  </a:extLst>
                </a:gridCol>
                <a:gridCol w="557530">
                  <a:extLst>
                    <a:ext uri="{9D8B030D-6E8A-4147-A177-3AD203B41FA5}">
                      <a16:colId xmlns:a16="http://schemas.microsoft.com/office/drawing/2014/main" xmlns="" val="4061475994"/>
                    </a:ext>
                  </a:extLst>
                </a:gridCol>
                <a:gridCol w="557530">
                  <a:extLst>
                    <a:ext uri="{9D8B030D-6E8A-4147-A177-3AD203B41FA5}">
                      <a16:colId xmlns:a16="http://schemas.microsoft.com/office/drawing/2014/main" xmlns="" val="3830025415"/>
                    </a:ext>
                  </a:extLst>
                </a:gridCol>
                <a:gridCol w="557530">
                  <a:extLst>
                    <a:ext uri="{9D8B030D-6E8A-4147-A177-3AD203B41FA5}">
                      <a16:colId xmlns:a16="http://schemas.microsoft.com/office/drawing/2014/main" xmlns="" val="4263152495"/>
                    </a:ext>
                  </a:extLst>
                </a:gridCol>
                <a:gridCol w="557530">
                  <a:extLst>
                    <a:ext uri="{9D8B030D-6E8A-4147-A177-3AD203B41FA5}">
                      <a16:colId xmlns:a16="http://schemas.microsoft.com/office/drawing/2014/main" xmlns="" val="175442128"/>
                    </a:ext>
                  </a:extLst>
                </a:gridCol>
                <a:gridCol w="557530">
                  <a:extLst>
                    <a:ext uri="{9D8B030D-6E8A-4147-A177-3AD203B41FA5}">
                      <a16:colId xmlns:a16="http://schemas.microsoft.com/office/drawing/2014/main" xmlns="" val="2792379487"/>
                    </a:ext>
                  </a:extLst>
                </a:gridCol>
                <a:gridCol w="557530">
                  <a:extLst>
                    <a:ext uri="{9D8B030D-6E8A-4147-A177-3AD203B41FA5}">
                      <a16:colId xmlns:a16="http://schemas.microsoft.com/office/drawing/2014/main" xmlns="" val="1666773878"/>
                    </a:ext>
                  </a:extLst>
                </a:gridCol>
                <a:gridCol w="557530">
                  <a:extLst>
                    <a:ext uri="{9D8B030D-6E8A-4147-A177-3AD203B41FA5}">
                      <a16:colId xmlns:a16="http://schemas.microsoft.com/office/drawing/2014/main" xmlns="" val="2924610547"/>
                    </a:ext>
                  </a:extLst>
                </a:gridCol>
                <a:gridCol w="557530">
                  <a:extLst>
                    <a:ext uri="{9D8B030D-6E8A-4147-A177-3AD203B41FA5}">
                      <a16:colId xmlns:a16="http://schemas.microsoft.com/office/drawing/2014/main" xmlns="" val="1062104624"/>
                    </a:ext>
                  </a:extLst>
                </a:gridCol>
                <a:gridCol w="557530">
                  <a:extLst>
                    <a:ext uri="{9D8B030D-6E8A-4147-A177-3AD203B41FA5}">
                      <a16:colId xmlns:a16="http://schemas.microsoft.com/office/drawing/2014/main" xmlns="" val="2253542480"/>
                    </a:ext>
                  </a:extLst>
                </a:gridCol>
                <a:gridCol w="557530">
                  <a:extLst>
                    <a:ext uri="{9D8B030D-6E8A-4147-A177-3AD203B41FA5}">
                      <a16:colId xmlns:a16="http://schemas.microsoft.com/office/drawing/2014/main" xmlns="" val="3021721262"/>
                    </a:ext>
                  </a:extLst>
                </a:gridCol>
                <a:gridCol w="557530">
                  <a:extLst>
                    <a:ext uri="{9D8B030D-6E8A-4147-A177-3AD203B41FA5}">
                      <a16:colId xmlns:a16="http://schemas.microsoft.com/office/drawing/2014/main" xmlns="" val="1165587716"/>
                    </a:ext>
                  </a:extLst>
                </a:gridCol>
              </a:tblGrid>
              <a:tr h="707912">
                <a:tc>
                  <a:txBody>
                    <a:bodyPr/>
                    <a:lstStyle/>
                    <a:p>
                      <a:pPr algn="ctr"/>
                      <a:r>
                        <a:rPr lang="en-IN" dirty="0">
                          <a:latin typeface="Times New Roman" panose="02020603050405020304" pitchFamily="18" charset="0"/>
                          <a:cs typeface="Times New Roman" panose="02020603050405020304" pitchFamily="18" charset="0"/>
                        </a:rPr>
                        <a:t>CO</a:t>
                      </a:r>
                    </a:p>
                  </a:txBody>
                  <a:tcPr/>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800" dirty="0">
                          <a:latin typeface="Times New Roman" panose="02020603050405020304" pitchFamily="18" charset="0"/>
                          <a:cs typeface="Times New Roman" panose="02020603050405020304" pitchFamily="18" charset="0"/>
                        </a:rPr>
                        <a:t>PSO1</a:t>
                      </a:r>
                    </a:p>
                  </a:txBody>
                  <a:tcPr/>
                </a:tc>
                <a:tc>
                  <a:txBody>
                    <a:bodyPr/>
                    <a:lstStyle/>
                    <a:p>
                      <a:pPr algn="ctr"/>
                      <a:r>
                        <a:rPr lang="en-IN" sz="1800" dirty="0">
                          <a:latin typeface="Times New Roman" panose="02020603050405020304" pitchFamily="18" charset="0"/>
                          <a:cs typeface="Times New Roman" panose="02020603050405020304" pitchFamily="18" charset="0"/>
                        </a:rPr>
                        <a:t>PSO2</a:t>
                      </a:r>
                    </a:p>
                  </a:txBody>
                  <a:tcPr/>
                </a:tc>
                <a:tc>
                  <a:txBody>
                    <a:bodyPr/>
                    <a:lstStyle/>
                    <a:p>
                      <a:pPr algn="ctr"/>
                      <a:r>
                        <a:rPr lang="en-IN" sz="1800" dirty="0">
                          <a:latin typeface="Times New Roman" panose="02020603050405020304" pitchFamily="18" charset="0"/>
                          <a:cs typeface="Times New Roman" panose="02020603050405020304" pitchFamily="18" charset="0"/>
                        </a:rPr>
                        <a:t>PSO3</a:t>
                      </a:r>
                    </a:p>
                  </a:txBody>
                  <a:tcPr/>
                </a:tc>
                <a:extLst>
                  <a:ext uri="{0D108BD9-81ED-4DB2-BD59-A6C34878D82A}">
                    <a16:rowId xmlns:a16="http://schemas.microsoft.com/office/drawing/2014/main" xmlns="" val="1794050927"/>
                  </a:ext>
                </a:extLst>
              </a:tr>
              <a:tr h="707912">
                <a:tc>
                  <a:txBody>
                    <a:bodyPr/>
                    <a:lstStyle/>
                    <a:p>
                      <a:r>
                        <a:rPr lang="en-IN" b="0" dirty="0">
                          <a:latin typeface="Times New Roman" panose="02020603050405020304" pitchFamily="18" charset="0"/>
                          <a:cs typeface="Times New Roman" panose="02020603050405020304" pitchFamily="18" charset="0"/>
                        </a:rPr>
                        <a:t>CO1</a:t>
                      </a:r>
                    </a:p>
                  </a:txBody>
                  <a:tcPr/>
                </a:tc>
                <a:tc>
                  <a:txBody>
                    <a:bodyPr/>
                    <a:lstStyle/>
                    <a:p>
                      <a:pPr algn="ctr"/>
                      <a:r>
                        <a:rPr lang="en-IN" b="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3400857888"/>
                  </a:ext>
                </a:extLst>
              </a:tr>
              <a:tr h="707912">
                <a:tc>
                  <a:txBody>
                    <a:bodyPr/>
                    <a:lstStyle/>
                    <a:p>
                      <a:r>
                        <a:rPr lang="en-IN" dirty="0">
                          <a:latin typeface="Times New Roman" panose="02020603050405020304" pitchFamily="18" charset="0"/>
                          <a:cs typeface="Times New Roman" panose="02020603050405020304" pitchFamily="18" charset="0"/>
                        </a:rPr>
                        <a:t>CO2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959807911"/>
                  </a:ext>
                </a:extLst>
              </a:tr>
              <a:tr h="707912">
                <a:tc>
                  <a:txBody>
                    <a:bodyPr/>
                    <a:lstStyle/>
                    <a:p>
                      <a:r>
                        <a:rPr lang="en-IN" b="0" dirty="0">
                          <a:latin typeface="Times New Roman" panose="02020603050405020304" pitchFamily="18" charset="0"/>
                          <a:cs typeface="Times New Roman" panose="02020603050405020304" pitchFamily="18" charset="0"/>
                        </a:rPr>
                        <a:t>CO3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4062385209"/>
                  </a:ext>
                </a:extLst>
              </a:tr>
              <a:tr h="707912">
                <a:tc>
                  <a:txBody>
                    <a:bodyPr/>
                    <a:lstStyle/>
                    <a:p>
                      <a:r>
                        <a:rPr lang="en-IN" b="1" dirty="0">
                          <a:latin typeface="Times New Roman" panose="02020603050405020304" pitchFamily="18" charset="0"/>
                          <a:cs typeface="Times New Roman" panose="02020603050405020304" pitchFamily="18" charset="0"/>
                        </a:rPr>
                        <a:t>CO4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3713594941"/>
                  </a:ext>
                </a:extLst>
              </a:tr>
              <a:tr h="707912">
                <a:tc>
                  <a:txBody>
                    <a:bodyPr/>
                    <a:lstStyle/>
                    <a:p>
                      <a:r>
                        <a:rPr lang="en-IN" b="1" dirty="0">
                          <a:latin typeface="Times New Roman" panose="02020603050405020304" pitchFamily="18" charset="0"/>
                          <a:cs typeface="Times New Roman" panose="02020603050405020304" pitchFamily="18" charset="0"/>
                        </a:rPr>
                        <a:t>CO5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597733852"/>
                  </a:ext>
                </a:extLst>
              </a:tr>
              <a:tr h="707912">
                <a:tc>
                  <a:txBody>
                    <a:bodyPr/>
                    <a:lstStyle/>
                    <a:p>
                      <a:r>
                        <a:rPr lang="en-IN" dirty="0">
                          <a:latin typeface="Times New Roman" panose="02020603050405020304" pitchFamily="18" charset="0"/>
                          <a:cs typeface="Times New Roman" panose="02020603050405020304" pitchFamily="18" charset="0"/>
                        </a:rPr>
                        <a:t>Avg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953484391"/>
                  </a:ext>
                </a:extLst>
              </a:tr>
            </a:tbl>
          </a:graphicData>
        </a:graphic>
      </p:graphicFrame>
      <p:sp>
        <p:nvSpPr>
          <p:cNvPr id="9" name="Rectangle 8">
            <a:extLst>
              <a:ext uri="{FF2B5EF4-FFF2-40B4-BE49-F238E27FC236}">
                <a16:creationId xmlns:a16="http://schemas.microsoft.com/office/drawing/2014/main" xmlns="" id="{8C842C7B-3D25-4929-AA38-C3E551631C76}"/>
              </a:ext>
            </a:extLst>
          </p:cNvPr>
          <p:cNvSpPr/>
          <p:nvPr/>
        </p:nvSpPr>
        <p:spPr>
          <a:xfrm>
            <a:off x="2133600" y="5943599"/>
            <a:ext cx="4953000" cy="488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r>
              <a:rPr lang="en-US" dirty="0">
                <a:solidFill>
                  <a:schemeClr val="tx1"/>
                </a:solidFill>
                <a:latin typeface="Times New Roman" panose="02020603050405020304" pitchFamily="18" charset="0"/>
                <a:cs typeface="Times New Roman" panose="02020603050405020304" pitchFamily="18" charset="0"/>
              </a:rPr>
              <a:t>*3= High 	*2= Medium              *1=Low</a:t>
            </a:r>
          </a:p>
          <a:p>
            <a:pPr algn="ctr"/>
            <a:r>
              <a:rPr lang="en-IN" dirty="0">
                <a:solidFill>
                  <a:srgbClr val="FF0000"/>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213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D36D8-660E-4088-890E-9E0867C27422}"/>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Educational Objectives</a:t>
            </a:r>
            <a:endParaRPr lang="en-US" sz="3200" b="1" dirty="0">
              <a:latin typeface="Times New Roman" pitchFamily="18" charset="0"/>
              <a:cs typeface="Times New Roman" pitchFamily="18" charset="0"/>
            </a:endParaRPr>
          </a:p>
        </p:txBody>
      </p:sp>
      <p:pic>
        <p:nvPicPr>
          <p:cNvPr id="29699" name="Picture 2">
            <a:extLst>
              <a:ext uri="{FF2B5EF4-FFF2-40B4-BE49-F238E27FC236}">
                <a16:creationId xmlns:a16="http://schemas.microsoft.com/office/drawing/2014/main" xmlns="" id="{C6AE5669-BAC1-442C-AD5C-3D7F0DBE729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00" name="Rectangle 3">
            <a:extLst>
              <a:ext uri="{FF2B5EF4-FFF2-40B4-BE49-F238E27FC236}">
                <a16:creationId xmlns:a16="http://schemas.microsoft.com/office/drawing/2014/main" xmlns="" id="{7C7EF55B-2601-418E-91A2-D34FA78AB794}"/>
              </a:ext>
            </a:extLst>
          </p:cNvPr>
          <p:cNvSpPr>
            <a:spLocks noChangeArrowheads="1"/>
          </p:cNvSpPr>
          <p:nvPr/>
        </p:nvSpPr>
        <p:spPr bwMode="auto">
          <a:xfrm>
            <a:off x="0" y="1066800"/>
            <a:ext cx="914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 </a:t>
            </a: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Educational Objectives (PEOs)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9701" name="Rectangle 10">
            <a:extLst>
              <a:ext uri="{FF2B5EF4-FFF2-40B4-BE49-F238E27FC236}">
                <a16:creationId xmlns:a16="http://schemas.microsoft.com/office/drawing/2014/main" xmlns="" id="{AF209972-4EBD-4769-98B0-CF7A8BAFD4AA}"/>
              </a:ext>
            </a:extLst>
          </p:cNvPr>
          <p:cNvSpPr>
            <a:spLocks noChangeArrowheads="1"/>
          </p:cNvSpPr>
          <p:nvPr/>
        </p:nvSpPr>
        <p:spPr bwMode="auto">
          <a:xfrm>
            <a:off x="0" y="2590800"/>
            <a:ext cx="9144000" cy="264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PEO1:</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have an excellent scientific and engineering breadth so as to comprehend, analyze, design and solve real-life problems using state-of-the-art technology.</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PEO2:</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lead a successful career in industries or to pursue higher studies or to understand entrepreneurial endeavours.</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PEO3:</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effectively bridge the gap between industry and academics through effective communication skill, professional attitude and a desire to learn.</a:t>
            </a:r>
          </a:p>
        </p:txBody>
      </p:sp>
      <p:sp>
        <p:nvSpPr>
          <p:cNvPr id="3" name="Footer Placeholder 2">
            <a:extLst>
              <a:ext uri="{FF2B5EF4-FFF2-40B4-BE49-F238E27FC236}">
                <a16:creationId xmlns:a16="http://schemas.microsoft.com/office/drawing/2014/main" xmlns="" id="{A0253DE9-2655-4201-A4D3-C7A087A0808E}"/>
              </a:ext>
            </a:extLst>
          </p:cNvPr>
          <p:cNvSpPr>
            <a:spLocks noGrp="1"/>
          </p:cNvSpPr>
          <p:nvPr>
            <p:ph type="ftr" sz="quarter" idx="11"/>
          </p:nvPr>
        </p:nvSpPr>
        <p:spPr>
          <a:xfrm>
            <a:off x="1828800" y="6356350"/>
            <a:ext cx="60960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9703" name="Slide Number Placeholder 3">
            <a:extLst>
              <a:ext uri="{FF2B5EF4-FFF2-40B4-BE49-F238E27FC236}">
                <a16:creationId xmlns:a16="http://schemas.microsoft.com/office/drawing/2014/main" xmlns="" id="{D58D3BA9-5384-44FE-B89D-6C1BE02E666B}"/>
              </a:ext>
            </a:extLst>
          </p:cNvPr>
          <p:cNvSpPr>
            <a:spLocks noGrp="1" noChangeArrowheads="1"/>
          </p:cNvSpPr>
          <p:nvPr>
            <p:ph type="sldNum" sz="quarter" idx="12"/>
          </p:nvPr>
        </p:nvSpPr>
        <p:spPr bwMode="auto">
          <a:xfrm>
            <a:off x="7924800" y="6356350"/>
            <a:ext cx="7620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8C3586-C62E-4C9E-9A60-D8E05A0C5B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CA1A721D-3784-4FC3-91D5-5CA76E0E7A9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FF46C1A-499A-4DEB-94A1-02EB8D4B64D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34E021-78D9-4498-8E0C-A52179D1A073}"/>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Result Analysis</a:t>
            </a:r>
          </a:p>
        </p:txBody>
      </p:sp>
      <p:pic>
        <p:nvPicPr>
          <p:cNvPr id="31747" name="Picture 2">
            <a:extLst>
              <a:ext uri="{FF2B5EF4-FFF2-40B4-BE49-F238E27FC236}">
                <a16:creationId xmlns:a16="http://schemas.microsoft.com/office/drawing/2014/main" xmlns="" id="{B4558BC3-6DC2-4BF6-AEEA-E7E5F7958EA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A5C6F778-4A0D-49AA-B9CD-ED4A7A4F85F8}"/>
              </a:ext>
            </a:extLst>
          </p:cNvPr>
          <p:cNvSpPr>
            <a:spLocks noGrp="1"/>
          </p:cNvSpPr>
          <p:nvPr>
            <p:ph type="ftr" sz="quarter" idx="11"/>
          </p:nvPr>
        </p:nvSpPr>
        <p:spPr>
          <a:xfrm>
            <a:off x="1828800" y="6356350"/>
            <a:ext cx="62484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1749" name="Slide Number Placeholder 3">
            <a:extLst>
              <a:ext uri="{FF2B5EF4-FFF2-40B4-BE49-F238E27FC236}">
                <a16:creationId xmlns:a16="http://schemas.microsoft.com/office/drawing/2014/main" xmlns="" id="{6932427C-7BE7-4380-BED9-6565233D4AF4}"/>
              </a:ext>
            </a:extLst>
          </p:cNvPr>
          <p:cNvSpPr>
            <a:spLocks noGrp="1" noChangeArrowheads="1"/>
          </p:cNvSpPr>
          <p:nvPr>
            <p:ph type="sldNum" sz="quarter" idx="12"/>
          </p:nvPr>
        </p:nvSpPr>
        <p:spPr bwMode="auto">
          <a:xfrm>
            <a:off x="8077200" y="6356350"/>
            <a:ext cx="609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90357A-9D99-4C58-933C-D8E02DE1A8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F7A4B2C1-B5BC-4D52-A0FE-725F5B5DFDA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DE9D97A-67EE-4AA6-BED4-CE8E6981B50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1751" name="Picture 6">
            <a:extLst>
              <a:ext uri="{FF2B5EF4-FFF2-40B4-BE49-F238E27FC236}">
                <a16:creationId xmlns:a16="http://schemas.microsoft.com/office/drawing/2014/main" xmlns="" id="{4A4C2398-D53C-492F-8014-9B17D71238E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33600" y="849312"/>
            <a:ext cx="4511675"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8" name="Table 5">
            <a:extLst>
              <a:ext uri="{FF2B5EF4-FFF2-40B4-BE49-F238E27FC236}">
                <a16:creationId xmlns:a16="http://schemas.microsoft.com/office/drawing/2014/main" xmlns="" id="{5B7D20CC-7453-4B44-AA47-FD8A1E676BED}"/>
              </a:ext>
            </a:extLst>
          </p:cNvPr>
          <p:cNvGraphicFramePr>
            <a:graphicFrameLocks noGrp="1"/>
          </p:cNvGraphicFramePr>
          <p:nvPr/>
        </p:nvGraphicFramePr>
        <p:xfrm>
          <a:off x="1219200" y="4592638"/>
          <a:ext cx="6858000" cy="155575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tblGrid>
              <a:tr h="640597">
                <a:tc>
                  <a:txBody>
                    <a:bodyPr/>
                    <a:lstStyle/>
                    <a:p>
                      <a:r>
                        <a:rPr lang="en-IN" sz="1800" dirty="0"/>
                        <a:t>Faculty Name</a:t>
                      </a:r>
                    </a:p>
                  </a:txBody>
                  <a:tcPr marT="45742" marB="45742"/>
                </a:tc>
                <a:tc>
                  <a:txBody>
                    <a:bodyPr/>
                    <a:lstStyle/>
                    <a:p>
                      <a:r>
                        <a:rPr lang="en-IN" sz="1800" dirty="0"/>
                        <a:t>Subject Code</a:t>
                      </a:r>
                    </a:p>
                  </a:txBody>
                  <a:tcPr marT="45742" marB="45742"/>
                </a:tc>
                <a:tc>
                  <a:txBody>
                    <a:bodyPr/>
                    <a:lstStyle/>
                    <a:p>
                      <a:r>
                        <a:rPr lang="en-US" sz="1800" dirty="0"/>
                        <a:t>Section A </a:t>
                      </a:r>
                      <a:endParaRPr lang="en-IN" sz="1800" dirty="0"/>
                    </a:p>
                  </a:txBody>
                  <a:tcPr marT="45742" marB="45742"/>
                </a:tc>
                <a:tc>
                  <a:txBody>
                    <a:bodyPr/>
                    <a:lstStyle/>
                    <a:p>
                      <a:r>
                        <a:rPr lang="en-US" sz="1800" dirty="0"/>
                        <a:t>Section B</a:t>
                      </a:r>
                      <a:endParaRPr lang="en-IN" sz="1800" dirty="0"/>
                    </a:p>
                  </a:txBody>
                  <a:tcPr marT="45742" marB="45742"/>
                </a:tc>
                <a:tc>
                  <a:txBody>
                    <a:bodyPr/>
                    <a:lstStyle/>
                    <a:p>
                      <a:r>
                        <a:rPr lang="en-US" sz="1800" dirty="0"/>
                        <a:t>Section C</a:t>
                      </a:r>
                      <a:endParaRPr lang="en-IN" sz="1800" dirty="0"/>
                    </a:p>
                  </a:txBody>
                  <a:tcPr marT="45742" marB="45742"/>
                </a:tc>
                <a:tc>
                  <a:txBody>
                    <a:bodyPr/>
                    <a:lstStyle/>
                    <a:p>
                      <a:r>
                        <a:rPr lang="en-US" sz="1800" dirty="0"/>
                        <a:t>Section D</a:t>
                      </a:r>
                      <a:endParaRPr lang="en-IN" sz="1800" dirty="0"/>
                    </a:p>
                  </a:txBody>
                  <a:tcPr marT="45742" marB="45742"/>
                </a:tc>
                <a:extLst>
                  <a:ext uri="{0D108BD9-81ED-4DB2-BD59-A6C34878D82A}">
                    <a16:rowId xmlns:a16="http://schemas.microsoft.com/office/drawing/2014/main" xmlns="" val="10000"/>
                  </a:ext>
                </a:extLst>
              </a:tr>
              <a:tr h="915153">
                <a:tc>
                  <a:txBody>
                    <a:bodyPr/>
                    <a:lstStyle/>
                    <a:p>
                      <a:r>
                        <a:rPr lang="en-US" sz="1800" dirty="0"/>
                        <a:t>Mr. Anshu Kumar</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KNC 602</a:t>
                      </a:r>
                    </a:p>
                    <a:p>
                      <a:endParaRPr lang="en-IN" sz="1800" dirty="0"/>
                    </a:p>
                  </a:txBody>
                  <a:tcPr marT="45742" marB="45742"/>
                </a:tc>
                <a:tc>
                  <a:txBody>
                    <a:bodyPr/>
                    <a:lstStyle/>
                    <a:p>
                      <a:r>
                        <a:rPr lang="en-US" sz="1800" dirty="0"/>
                        <a:t>100 %</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FC2404-1C2D-438E-9901-C64F597E0AE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Question Paper Template</a:t>
            </a:r>
          </a:p>
        </p:txBody>
      </p:sp>
      <p:pic>
        <p:nvPicPr>
          <p:cNvPr id="33795" name="Picture 2">
            <a:extLst>
              <a:ext uri="{FF2B5EF4-FFF2-40B4-BE49-F238E27FC236}">
                <a16:creationId xmlns:a16="http://schemas.microsoft.com/office/drawing/2014/main" xmlns="" id="{96257923-EB45-467A-90C3-76CC5BF5BBA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1C5CF59B-8D11-41BF-B83F-87AA845278D2}"/>
              </a:ext>
            </a:extLst>
          </p:cNvPr>
          <p:cNvSpPr>
            <a:spLocks noGrp="1"/>
          </p:cNvSpPr>
          <p:nvPr>
            <p:ph type="ftr" sz="quarter" idx="11"/>
          </p:nvPr>
        </p:nvSpPr>
        <p:spPr>
          <a:xfrm>
            <a:off x="1828800" y="6356349"/>
            <a:ext cx="60960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3798" name="Slide Number Placeholder 3">
            <a:extLst>
              <a:ext uri="{FF2B5EF4-FFF2-40B4-BE49-F238E27FC236}">
                <a16:creationId xmlns:a16="http://schemas.microsoft.com/office/drawing/2014/main" xmlns="" id="{A5DDDD1E-F9E2-4160-B301-5F010456684E}"/>
              </a:ext>
            </a:extLst>
          </p:cNvPr>
          <p:cNvSpPr>
            <a:spLocks noGrp="1" noChangeArrowheads="1"/>
          </p:cNvSpPr>
          <p:nvPr>
            <p:ph type="sldNum" sz="quarter" idx="12"/>
          </p:nvPr>
        </p:nvSpPr>
        <p:spPr bwMode="auto">
          <a:xfrm>
            <a:off x="7924800" y="6356351"/>
            <a:ext cx="762000" cy="36512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96EFD20-589E-4B04-8802-3895C34FAA3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xmlns="" id="{C637548D-D6BD-44B0-AC58-CFC4681BD713}"/>
              </a:ext>
            </a:extLst>
          </p:cNvPr>
          <p:cNvPicPr>
            <a:picLocks noChangeAspect="1"/>
          </p:cNvPicPr>
          <p:nvPr/>
        </p:nvPicPr>
        <p:blipFill>
          <a:blip r:embed="rId4"/>
          <a:stretch>
            <a:fillRect/>
          </a:stretch>
        </p:blipFill>
        <p:spPr>
          <a:xfrm>
            <a:off x="0" y="750876"/>
            <a:ext cx="9144000" cy="535624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FC2404-1C2D-438E-9901-C64F597E0AE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Question Paper Template (Cont……)</a:t>
            </a:r>
          </a:p>
        </p:txBody>
      </p:sp>
      <p:pic>
        <p:nvPicPr>
          <p:cNvPr id="33795" name="Picture 2">
            <a:extLst>
              <a:ext uri="{FF2B5EF4-FFF2-40B4-BE49-F238E27FC236}">
                <a16:creationId xmlns:a16="http://schemas.microsoft.com/office/drawing/2014/main" xmlns="" id="{96257923-EB45-467A-90C3-76CC5BF5BBA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1C5CF59B-8D11-41BF-B83F-87AA845278D2}"/>
              </a:ext>
            </a:extLst>
          </p:cNvPr>
          <p:cNvSpPr>
            <a:spLocks noGrp="1"/>
          </p:cNvSpPr>
          <p:nvPr>
            <p:ph type="ftr" sz="quarter" idx="11"/>
          </p:nvPr>
        </p:nvSpPr>
        <p:spPr>
          <a:xfrm>
            <a:off x="1828800" y="6356349"/>
            <a:ext cx="60960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3798" name="Slide Number Placeholder 3">
            <a:extLst>
              <a:ext uri="{FF2B5EF4-FFF2-40B4-BE49-F238E27FC236}">
                <a16:creationId xmlns:a16="http://schemas.microsoft.com/office/drawing/2014/main" xmlns="" id="{A5DDDD1E-F9E2-4160-B301-5F010456684E}"/>
              </a:ext>
            </a:extLst>
          </p:cNvPr>
          <p:cNvSpPr>
            <a:spLocks noGrp="1" noChangeArrowheads="1"/>
          </p:cNvSpPr>
          <p:nvPr>
            <p:ph type="sldNum" sz="quarter" idx="12"/>
          </p:nvPr>
        </p:nvSpPr>
        <p:spPr bwMode="auto">
          <a:xfrm>
            <a:off x="8229600" y="6356351"/>
            <a:ext cx="457200" cy="2730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4488340-B8F7-49D1-882E-8AE31023539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xmlns="" id="{001A4044-D757-4B00-ABA0-92A58D700BB1}"/>
              </a:ext>
            </a:extLst>
          </p:cNvPr>
          <p:cNvPicPr>
            <a:picLocks noChangeAspect="1"/>
          </p:cNvPicPr>
          <p:nvPr/>
        </p:nvPicPr>
        <p:blipFill>
          <a:blip r:embed="rId4"/>
          <a:stretch>
            <a:fillRect/>
          </a:stretch>
        </p:blipFill>
        <p:spPr>
          <a:xfrm>
            <a:off x="304800" y="762000"/>
            <a:ext cx="8458200" cy="5594349"/>
          </a:xfrm>
          <a:prstGeom prst="rect">
            <a:avLst/>
          </a:prstGeom>
        </p:spPr>
      </p:pic>
    </p:spTree>
    <p:extLst>
      <p:ext uri="{BB962C8B-B14F-4D97-AF65-F5344CB8AC3E}">
        <p14:creationId xmlns:p14="http://schemas.microsoft.com/office/powerpoint/2010/main" xmlns="" val="2198685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200000"/>
              </a:lnSpc>
            </a:pPr>
            <a:r>
              <a:rPr lang="en-US" sz="2200" dirty="0">
                <a:latin typeface="Times New Roman" panose="02020603050405020304" pitchFamily="18" charset="0"/>
                <a:cs typeface="Times New Roman" panose="02020603050405020304" pitchFamily="18" charset="0"/>
              </a:rPr>
              <a:t>Basic knowledge of Architecture </a:t>
            </a:r>
          </a:p>
          <a:p>
            <a:pPr algn="just">
              <a:lnSpc>
                <a:spcPct val="200000"/>
              </a:lnSpc>
            </a:pPr>
            <a:r>
              <a:rPr lang="en-US" sz="2200" dirty="0">
                <a:latin typeface="Times New Roman" panose="02020603050405020304" pitchFamily="18" charset="0"/>
                <a:cs typeface="Times New Roman" panose="02020603050405020304" pitchFamily="18" charset="0"/>
              </a:rPr>
              <a:t>Basic knowledge of Indian Tradition &amp; Culture.</a:t>
            </a:r>
          </a:p>
          <a:p>
            <a:pPr marL="0" indent="0">
              <a:buNone/>
            </a:pPr>
            <a:endParaRPr lang="en-US" dirty="0"/>
          </a:p>
        </p:txBody>
      </p:sp>
      <p:sp>
        <p:nvSpPr>
          <p:cNvPr id="4" name="Date Placeholder 3"/>
          <p:cNvSpPr>
            <a:spLocks noGrp="1"/>
          </p:cNvSpPr>
          <p:nvPr>
            <p:ph type="dt" sz="half" idx="10"/>
          </p:nvPr>
        </p:nvSpPr>
        <p:spPr/>
        <p:txBody>
          <a:bodyPr/>
          <a:lstStyle/>
          <a:p>
            <a:fld id="{26E3BD77-E5E4-41BA-AC02-AAD59BD328C3}" type="datetime1">
              <a:rPr lang="en-US" smtClean="0"/>
              <a:pPr/>
              <a:t>4/24/2023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a:t>
            </a:r>
          </a:p>
        </p:txBody>
      </p:sp>
      <p:pic>
        <p:nvPicPr>
          <p:cNvPr id="9" name="Picture 8">
            <a:extLst>
              <a:ext uri="{FF2B5EF4-FFF2-40B4-BE49-F238E27FC236}">
                <a16:creationId xmlns:a16="http://schemas.microsoft.com/office/drawing/2014/main" xmlns="" id="{AA58E919-2714-4BF9-9507-B0DFF51A42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DF910-0009-4124-A1FB-64C1E84864D1}"/>
              </a:ext>
            </a:extLst>
          </p:cNvPr>
          <p:cNvSpPr>
            <a:spLocks noGrp="1"/>
          </p:cNvSpPr>
          <p:nvPr>
            <p:ph type="ctrTitle"/>
          </p:nvPr>
        </p:nvSpPr>
        <p:spPr>
          <a:xfrm>
            <a:off x="0" y="46038"/>
            <a:ext cx="9144000" cy="1630362"/>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Brief Introduction about the subject with Video</a:t>
            </a:r>
          </a:p>
        </p:txBody>
      </p:sp>
      <p:pic>
        <p:nvPicPr>
          <p:cNvPr id="41987" name="Picture 2">
            <a:extLst>
              <a:ext uri="{FF2B5EF4-FFF2-40B4-BE49-F238E27FC236}">
                <a16:creationId xmlns:a16="http://schemas.microsoft.com/office/drawing/2014/main" xmlns="" id="{48170D6C-0050-4CD1-A991-335C4062879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88" name="Rectangle 10">
            <a:extLst>
              <a:ext uri="{FF2B5EF4-FFF2-40B4-BE49-F238E27FC236}">
                <a16:creationId xmlns:a16="http://schemas.microsoft.com/office/drawing/2014/main" xmlns="" id="{230C2FD3-F89F-4804-94A3-AA9F51D5F4F7}"/>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1989" name="Text Box 3">
            <a:extLst>
              <a:ext uri="{FF2B5EF4-FFF2-40B4-BE49-F238E27FC236}">
                <a16:creationId xmlns:a16="http://schemas.microsoft.com/office/drawing/2014/main" xmlns="" id="{CA9A71F3-30DF-4CC2-9A99-7991CDBE73F0}"/>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0" name="Text Box 2">
            <a:extLst>
              <a:ext uri="{FF2B5EF4-FFF2-40B4-BE49-F238E27FC236}">
                <a16:creationId xmlns:a16="http://schemas.microsoft.com/office/drawing/2014/main" xmlns="" id="{8EEE266E-450A-4BED-B1D0-0223C8727224}"/>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1" name="Content Placeholder 2">
            <a:extLst>
              <a:ext uri="{FF2B5EF4-FFF2-40B4-BE49-F238E27FC236}">
                <a16:creationId xmlns:a16="http://schemas.microsoft.com/office/drawing/2014/main" xmlns="" id="{ABC15D51-91CF-4676-9F07-CFE0B5303BBC}"/>
              </a:ext>
            </a:extLst>
          </p:cNvPr>
          <p:cNvSpPr txBox="1">
            <a:spLocks/>
          </p:cNvSpPr>
          <p:nvPr/>
        </p:nvSpPr>
        <p:spPr bwMode="auto">
          <a:xfrm>
            <a:off x="301625" y="1676400"/>
            <a:ext cx="8689975"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course aims at imparting basic principles of thought process, reasoning and inference &amp; to identify the roots and details of some of the contemporary issues faced by our nation and try to locate possible solutions to these challenges by digging deep into our past. To enable the students to understand the importance of our surroundings and encourage the students to contribute towards sustainable development. To sensitize students towards issues related to ‘Indian’ culture, tradition and its composite character. </a:t>
            </a:r>
          </a:p>
          <a:p>
            <a:pPr marL="342900" indent="-342900" algn="just" fontAlgn="base">
              <a:lnSpc>
                <a:spcPct val="150000"/>
              </a:lnSpc>
              <a:spcAft>
                <a:spcPct val="0"/>
              </a:spcAft>
              <a:defRPr/>
            </a:pPr>
            <a:r>
              <a:rPr lang="en-US" altLang="en-US" sz="2400" dirty="0">
                <a:solidFill>
                  <a:prstClr val="black"/>
                </a:solidFill>
                <a:latin typeface="Times New Roman" panose="02020603050405020304" pitchFamily="18" charset="0"/>
                <a:cs typeface="Times New Roman" panose="02020603050405020304" pitchFamily="18" charset="0"/>
              </a:rPr>
              <a:t> </a:t>
            </a:r>
            <a:r>
              <a:rPr lang="en-US" altLang="en-US" sz="2000" dirty="0">
                <a:solidFill>
                  <a:prstClr val="black"/>
                </a:solidFill>
                <a:latin typeface="Times New Roman" panose="02020603050405020304" pitchFamily="18" charset="0"/>
                <a:cs typeface="Times New Roman" panose="02020603050405020304" pitchFamily="18" charset="0"/>
                <a:hlinkClick r:id="rId4"/>
              </a:rPr>
              <a:t>https://www.youtube.com/playlist?list=PLEq2lkfJdUybp8rxTH-UscWmSv7tSAaNZ</a:t>
            </a:r>
            <a:r>
              <a:rPr lang="en-US" altLang="en-US" sz="2000" dirty="0">
                <a:solidFill>
                  <a:prstClr val="black"/>
                </a:solidFill>
                <a:latin typeface="Times New Roman" panose="02020603050405020304" pitchFamily="18" charset="0"/>
                <a:cs typeface="Times New Roman" panose="02020603050405020304" pitchFamily="18" charset="0"/>
              </a:rPr>
              <a:t> </a:t>
            </a: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xmlns="" id="{0BAD668A-5D8F-4B86-B48B-C5A1358909A5}"/>
              </a:ext>
            </a:extLst>
          </p:cNvPr>
          <p:cNvSpPr>
            <a:spLocks noGrp="1"/>
          </p:cNvSpPr>
          <p:nvPr>
            <p:ph type="ftr" sz="quarter" idx="11"/>
          </p:nvPr>
        </p:nvSpPr>
        <p:spPr>
          <a:xfrm>
            <a:off x="1828800" y="6311106"/>
            <a:ext cx="6172200" cy="455612"/>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1993" name="Slide Number Placeholder 3">
            <a:extLst>
              <a:ext uri="{FF2B5EF4-FFF2-40B4-BE49-F238E27FC236}">
                <a16:creationId xmlns:a16="http://schemas.microsoft.com/office/drawing/2014/main" xmlns="" id="{A326C058-4944-45CB-B261-2FA2F3BAC4DB}"/>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28BEB2-4E08-43E2-92EE-57D20BD6839A}"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90A2030F-2367-48B0-AEC1-F6DACA262A3A}"/>
              </a:ext>
            </a:extLst>
          </p:cNvPr>
          <p:cNvSpPr>
            <a:spLocks noGrp="1"/>
          </p:cNvSpPr>
          <p:nvPr>
            <p:ph type="dt" sz="quarter" idx="10"/>
          </p:nvPr>
        </p:nvSpPr>
        <p:spPr>
          <a:xfrm>
            <a:off x="457200" y="6356351"/>
            <a:ext cx="16764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D200A7-DB26-41DD-95B5-039038979F1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608BBE-86B7-4C3B-BB7D-AE31969DB666}"/>
              </a:ext>
            </a:extLst>
          </p:cNvPr>
          <p:cNvSpPr>
            <a:spLocks noGrp="1"/>
          </p:cNvSpPr>
          <p:nvPr>
            <p:ph type="ftr" sz="quarter" idx="11"/>
          </p:nvPr>
        </p:nvSpPr>
        <p:spPr>
          <a:xfrm>
            <a:off x="1767840" y="6356350"/>
            <a:ext cx="64008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SEM - 6</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0243" name="Slide Number Placeholder 4">
            <a:extLst>
              <a:ext uri="{FF2B5EF4-FFF2-40B4-BE49-F238E27FC236}">
                <a16:creationId xmlns="" xmlns:a16="http://schemas.microsoft.com/office/drawing/2014/main" id="{FB373204-3280-4B05-9C61-84065483F7CB}"/>
              </a:ext>
            </a:extLst>
          </p:cNvPr>
          <p:cNvSpPr>
            <a:spLocks noGrp="1" noChangeArrowheads="1"/>
          </p:cNvSpPr>
          <p:nvPr>
            <p:ph type="sldNum" sz="quarter" idx="12"/>
          </p:nvPr>
        </p:nvSpPr>
        <p:spPr bwMode="auto">
          <a:xfrm>
            <a:off x="8153400" y="6356350"/>
            <a:ext cx="5334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6D0124-D5D6-4AC5-898D-E6A2C2EB4134}"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 xmlns:a16="http://schemas.microsoft.com/office/drawing/2014/main" id="{71AFDFC3-B4B3-4DF8-817D-CE4888F3195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172CFE-00CE-4F30-ADB4-CF1EB56B7FD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0" name="Title 1">
            <a:extLst>
              <a:ext uri="{FF2B5EF4-FFF2-40B4-BE49-F238E27FC236}">
                <a16:creationId xmlns="" xmlns:a16="http://schemas.microsoft.com/office/drawing/2014/main" id="{94581FAA-E80D-43CB-ABBF-B1E4AEA4F19D}"/>
              </a:ext>
            </a:extLst>
          </p:cNvPr>
          <p:cNvSpPr>
            <a:spLocks noGrp="1"/>
          </p:cNvSpPr>
          <p:nvPr>
            <p:ph type="ctrTitle"/>
          </p:nvPr>
        </p:nvSpPr>
        <p:spPr>
          <a:xfrm>
            <a:off x="1358900" y="-11113"/>
            <a:ext cx="7772400" cy="690563"/>
          </a:xfrm>
        </p:spPr>
        <p:style>
          <a:lnRef idx="1">
            <a:schemeClr val="accent5"/>
          </a:lnRef>
          <a:fillRef idx="2">
            <a:schemeClr val="accent5"/>
          </a:fillRef>
          <a:effectRef idx="1">
            <a:schemeClr val="accent5"/>
          </a:effectRef>
          <a:fontRef idx="minor">
            <a:schemeClr val="dk1"/>
          </a:fontRef>
        </p:style>
        <p:txBody>
          <a:bodyPr>
            <a:noAutofit/>
          </a:bodyPr>
          <a:lstStyle/>
          <a:p>
            <a:pPr>
              <a:defRPr/>
            </a:pPr>
            <a:r>
              <a:rPr lang="en-US" sz="2400" dirty="0"/>
              <a:t>Noida Institute of Engineering and Technology, Greater Noida</a:t>
            </a:r>
          </a:p>
        </p:txBody>
      </p:sp>
      <p:pic>
        <p:nvPicPr>
          <p:cNvPr id="10246" name="Picture 10">
            <a:extLst>
              <a:ext uri="{FF2B5EF4-FFF2-40B4-BE49-F238E27FC236}">
                <a16:creationId xmlns="" xmlns:a16="http://schemas.microsoft.com/office/drawing/2014/main" id="{B29E2633-F09C-4337-947A-24DDF774DD91}"/>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30163"/>
            <a:ext cx="1358900" cy="696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7" name="Content Placeholder 2">
            <a:extLst>
              <a:ext uri="{FF2B5EF4-FFF2-40B4-BE49-F238E27FC236}">
                <a16:creationId xmlns="" xmlns:a16="http://schemas.microsoft.com/office/drawing/2014/main" id="{E4FD4D7C-BD3E-408A-A540-465C0DB6F66C}"/>
              </a:ext>
            </a:extLst>
          </p:cNvPr>
          <p:cNvSpPr txBox="1">
            <a:spLocks noChangeArrowheads="1"/>
          </p:cNvSpPr>
          <p:nvPr/>
        </p:nvSpPr>
        <p:spPr bwMode="auto">
          <a:xfrm>
            <a:off x="449263" y="3232150"/>
            <a:ext cx="8229600" cy="233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Mr. </a:t>
            </a:r>
            <a:r>
              <a:rPr kumimoji="0" lang="en-US" alt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Arun</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Bhati</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altLang="en-US" sz="2000" dirty="0" smtClean="0">
                <a:solidFill>
                  <a:prstClr val="black"/>
                </a:solidFill>
                <a:latin typeface="Times New Roman" panose="02020603050405020304" pitchFamily="18" charset="0"/>
                <a:cs typeface="Times New Roman" panose="02020603050405020304" pitchFamily="18" charset="0"/>
              </a:rPr>
              <a:t>completed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Post Graduation</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(PGDM) with International Business specialization</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(AICTE)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2011. He also completed M Com in International Business Specialization. Along with this</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he has presented various papers in national and international conferences / Seminars. He also has applied for Patent on a Management Process.</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present he is working as an Assistant Professor 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MBA,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NIET Greater Noida.</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 has around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11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years of experience, 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Industry as well as in academic Area whereas he had taught various Graduate</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and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under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graduate students. His field of research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is International Business.</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9" name="Picture 2" descr="PHOTO (1)"/>
          <p:cNvPicPr>
            <a:picLocks noChangeAspect="1" noChangeArrowheads="1"/>
          </p:cNvPicPr>
          <p:nvPr/>
        </p:nvPicPr>
        <p:blipFill>
          <a:blip r:embed="rId4"/>
          <a:srcRect/>
          <a:stretch>
            <a:fillRect/>
          </a:stretch>
        </p:blipFill>
        <p:spPr bwMode="auto">
          <a:xfrm>
            <a:off x="685800" y="910724"/>
            <a:ext cx="1981200" cy="2028992"/>
          </a:xfrm>
          <a:prstGeom prst="rect">
            <a:avLst/>
          </a:prstGeom>
          <a:noFill/>
          <a:ln w="6350">
            <a:solidFill>
              <a:srgbClr val="000000"/>
            </a:solid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3"/>
            <a:ext cx="8458200" cy="5539187"/>
          </a:xfrm>
        </p:spPr>
        <p:txBody>
          <a:bodyPr>
            <a:normAutofit fontScale="70000" lnSpcReduction="20000"/>
          </a:bodyPr>
          <a:lstStyle/>
          <a:p>
            <a:pPr algn="just">
              <a:lnSpc>
                <a:spcPct val="160000"/>
              </a:lnSpc>
            </a:pPr>
            <a:r>
              <a:rPr lang="en-US" sz="2400" dirty="0"/>
              <a:t>Indian Architect</a:t>
            </a:r>
            <a:r>
              <a:rPr lang="en-US" sz="2400" dirty="0" smtClean="0"/>
              <a:t>,</a:t>
            </a:r>
          </a:p>
          <a:p>
            <a:pPr algn="just">
              <a:lnSpc>
                <a:spcPct val="160000"/>
              </a:lnSpc>
            </a:pPr>
            <a:r>
              <a:rPr lang="en-US" sz="2400" dirty="0" smtClean="0"/>
              <a:t> </a:t>
            </a:r>
            <a:r>
              <a:rPr lang="en-US" sz="2400" dirty="0"/>
              <a:t>Engineering and Architecture in Ancient India, </a:t>
            </a:r>
            <a:endParaRPr lang="en-US" sz="2400" dirty="0" smtClean="0"/>
          </a:p>
          <a:p>
            <a:pPr algn="just">
              <a:lnSpc>
                <a:spcPct val="160000"/>
              </a:lnSpc>
            </a:pPr>
            <a:r>
              <a:rPr lang="en-US" sz="2400" dirty="0" smtClean="0"/>
              <a:t>Sculptures</a:t>
            </a:r>
            <a:r>
              <a:rPr lang="en-US" sz="2400" dirty="0"/>
              <a:t>, Pottery, </a:t>
            </a:r>
            <a:endParaRPr lang="en-US" sz="2400" dirty="0" smtClean="0"/>
          </a:p>
          <a:p>
            <a:pPr algn="just">
              <a:lnSpc>
                <a:spcPct val="160000"/>
              </a:lnSpc>
            </a:pPr>
            <a:r>
              <a:rPr lang="en-US" sz="2400" dirty="0" smtClean="0"/>
              <a:t>Painting</a:t>
            </a:r>
            <a:r>
              <a:rPr lang="en-US" sz="2400" dirty="0"/>
              <a:t>, Indian Handicraft, </a:t>
            </a:r>
            <a:endParaRPr lang="en-US" sz="2400" dirty="0" smtClean="0"/>
          </a:p>
          <a:p>
            <a:pPr algn="just">
              <a:lnSpc>
                <a:spcPct val="160000"/>
              </a:lnSpc>
            </a:pPr>
            <a:r>
              <a:rPr lang="en-US" sz="2400" dirty="0" smtClean="0"/>
              <a:t>UNESCO’S </a:t>
            </a:r>
            <a:r>
              <a:rPr lang="en-US" sz="2400" dirty="0"/>
              <a:t>List of World Heritage sites in India, </a:t>
            </a:r>
            <a:endParaRPr lang="en-US" sz="2400" dirty="0" smtClean="0"/>
          </a:p>
          <a:p>
            <a:pPr algn="just">
              <a:lnSpc>
                <a:spcPct val="160000"/>
              </a:lnSpc>
            </a:pPr>
            <a:r>
              <a:rPr lang="en-US" sz="2400" dirty="0" smtClean="0"/>
              <a:t>Seals</a:t>
            </a:r>
            <a:r>
              <a:rPr lang="en-US" sz="2400" dirty="0"/>
              <a:t>, coins, Puppetry, </a:t>
            </a:r>
            <a:endParaRPr lang="en-US" sz="2400" dirty="0" smtClean="0"/>
          </a:p>
          <a:p>
            <a:pPr algn="just">
              <a:lnSpc>
                <a:spcPct val="160000"/>
              </a:lnSpc>
            </a:pPr>
            <a:r>
              <a:rPr lang="en-US" sz="2400" dirty="0" smtClean="0"/>
              <a:t>Dance</a:t>
            </a:r>
            <a:r>
              <a:rPr lang="en-US" sz="2400" dirty="0"/>
              <a:t>, Music, Theatre, drama, Martial Arts Traditions, </a:t>
            </a:r>
            <a:endParaRPr lang="en-US" sz="2400" dirty="0" smtClean="0"/>
          </a:p>
          <a:p>
            <a:pPr algn="just">
              <a:lnSpc>
                <a:spcPct val="160000"/>
              </a:lnSpc>
            </a:pPr>
            <a:r>
              <a:rPr lang="en-US" sz="2400" dirty="0" smtClean="0"/>
              <a:t>Fairs </a:t>
            </a:r>
            <a:r>
              <a:rPr lang="en-US" sz="2400" dirty="0"/>
              <a:t>and Festivals, </a:t>
            </a:r>
            <a:endParaRPr lang="en-US" sz="2400" dirty="0" smtClean="0"/>
          </a:p>
          <a:p>
            <a:pPr algn="just">
              <a:lnSpc>
                <a:spcPct val="160000"/>
              </a:lnSpc>
            </a:pPr>
            <a:r>
              <a:rPr lang="en-US" sz="2400" dirty="0" smtClean="0"/>
              <a:t>UNESCO’S </a:t>
            </a:r>
            <a:r>
              <a:rPr lang="en-US" sz="2400" dirty="0"/>
              <a:t>List of Intangible Cultural Heritage, </a:t>
            </a:r>
            <a:endParaRPr lang="en-US" sz="2400" dirty="0" smtClean="0"/>
          </a:p>
          <a:p>
            <a:pPr algn="just">
              <a:lnSpc>
                <a:spcPct val="160000"/>
              </a:lnSpc>
            </a:pPr>
            <a:r>
              <a:rPr lang="en-US" sz="2400" dirty="0" err="1" smtClean="0"/>
              <a:t>Calenders</a:t>
            </a:r>
            <a:r>
              <a:rPr lang="en-US" sz="2400" dirty="0"/>
              <a:t>, Current developments in Arts and Cultural, </a:t>
            </a:r>
            <a:endParaRPr lang="en-US" sz="2400" dirty="0" smtClean="0"/>
          </a:p>
          <a:p>
            <a:pPr algn="just">
              <a:lnSpc>
                <a:spcPct val="160000"/>
              </a:lnSpc>
            </a:pPr>
            <a:r>
              <a:rPr lang="en-US" sz="2400" dirty="0" smtClean="0"/>
              <a:t>Indian’s </a:t>
            </a:r>
            <a:r>
              <a:rPr lang="en-US" sz="2400" dirty="0"/>
              <a:t>Cultural Contribution to the </a:t>
            </a:r>
            <a:r>
              <a:rPr lang="en-US" sz="2400" dirty="0" smtClean="0"/>
              <a:t>World</a:t>
            </a:r>
          </a:p>
          <a:p>
            <a:pPr algn="just">
              <a:lnSpc>
                <a:spcPct val="160000"/>
              </a:lnSpc>
            </a:pPr>
            <a:r>
              <a:rPr lang="en-US" sz="2400" dirty="0" smtClean="0"/>
              <a:t>Indian </a:t>
            </a:r>
            <a:r>
              <a:rPr lang="en-US" sz="2400" dirty="0"/>
              <a:t>Cinema.</a:t>
            </a: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EB140D0-DDF2-4E53-9C9D-C69AE3568C7D}" type="datetime1">
              <a:rPr lang="en-US" smtClean="0"/>
              <a:pPr/>
              <a:t>4/24/2023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Content</a:t>
            </a:r>
          </a:p>
        </p:txBody>
      </p:sp>
      <p:sp>
        <p:nvSpPr>
          <p:cNvPr id="10" name="Footer Placeholder 9"/>
          <p:cNvSpPr>
            <a:spLocks noGrp="1"/>
          </p:cNvSpPr>
          <p:nvPr>
            <p:ph type="ftr" sz="quarter" idx="11"/>
          </p:nvPr>
        </p:nvSpPr>
        <p:spPr>
          <a:xfrm>
            <a:off x="1676400" y="6248400"/>
            <a:ext cx="6400800" cy="473075"/>
          </a:xfrm>
        </p:spPr>
        <p:txBody>
          <a:bodyPr/>
          <a:lstStyle/>
          <a:p>
            <a:pPr lvl="0">
              <a:spcBef>
                <a:spcPct val="20000"/>
              </a:spcBef>
              <a:defRPr/>
            </a:pPr>
            <a:r>
              <a:rPr lang="en-US" smtClean="0"/>
              <a:t>Mr. Anshu Kumar             ESSENCE OF INDIAN TRADITIONAL  (ANC-602)              Module V </a:t>
            </a:r>
            <a:endParaRPr lang="en-US" dirty="0"/>
          </a:p>
        </p:txBody>
      </p:sp>
      <p:pic>
        <p:nvPicPr>
          <p:cNvPr id="4" name="Picture 3">
            <a:extLst>
              <a:ext uri="{FF2B5EF4-FFF2-40B4-BE49-F238E27FC236}">
                <a16:creationId xmlns:a16="http://schemas.microsoft.com/office/drawing/2014/main" xmlns="" id="{EF0A206F-4FAA-49BB-ACD7-B697CFB8482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0" y="0"/>
            <a:ext cx="1306380" cy="740963"/>
          </a:xfrm>
          <a:prstGeom prst="rect">
            <a:avLst/>
          </a:prstGeom>
        </p:spPr>
      </p:pic>
    </p:spTree>
    <p:extLst>
      <p:ext uri="{BB962C8B-B14F-4D97-AF65-F5344CB8AC3E}">
        <p14:creationId xmlns:p14="http://schemas.microsoft.com/office/powerpoint/2010/main" xmlns="" val="2717118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93751"/>
            <a:ext cx="8458200" cy="5378450"/>
          </a:xfrm>
        </p:spPr>
        <p:txBody>
          <a:bodyPr>
            <a:normAutofit/>
          </a:bodyPr>
          <a:lstStyle/>
          <a:p>
            <a:pPr algn="just">
              <a:lnSpc>
                <a:spcPct val="120000"/>
              </a:lnSpc>
            </a:pPr>
            <a:r>
              <a:rPr lang="en-US" sz="2200" dirty="0">
                <a:latin typeface="Times New Roman" panose="02020603050405020304" pitchFamily="18" charset="0"/>
                <a:cs typeface="Times New Roman" panose="02020603050405020304" pitchFamily="18" charset="0"/>
              </a:rPr>
              <a:t>To acquaint students with Indian Knowledge System, Indian perspective of modern scientific world-view and basic principles of Yoga and holistic health care system.</a:t>
            </a:r>
          </a:p>
          <a:p>
            <a:pPr marL="0" indent="0" algn="just">
              <a:lnSpc>
                <a:spcPct val="160000"/>
              </a:lnSpc>
              <a:buNone/>
            </a:pP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2375EB-7CA9-4554-A36C-08B76D92477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p:cNvSpPr txBox="1">
            <a:spLocks/>
          </p:cNvSpPr>
          <p:nvPr/>
        </p:nvSpPr>
        <p:spPr>
          <a:xfrm>
            <a:off x="1295400" y="1"/>
            <a:ext cx="7848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Module 5  Objective</a:t>
            </a:r>
          </a:p>
        </p:txBody>
      </p:sp>
      <p:sp>
        <p:nvSpPr>
          <p:cNvPr id="10" name="Footer Placeholder 9"/>
          <p:cNvSpPr>
            <a:spLocks noGrp="1"/>
          </p:cNvSpPr>
          <p:nvPr>
            <p:ph type="ftr" sz="quarter" idx="11"/>
          </p:nvPr>
        </p:nvSpPr>
        <p:spPr>
          <a:xfrm>
            <a:off x="1676400" y="6248400"/>
            <a:ext cx="6400800" cy="47307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4" name="Picture 3">
            <a:extLst>
              <a:ext uri="{FF2B5EF4-FFF2-40B4-BE49-F238E27FC236}">
                <a16:creationId xmlns:a16="http://schemas.microsoft.com/office/drawing/2014/main" xmlns="" id="{EF0A206F-4FAA-49BB-ACD7-B697CFB8482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0" y="0"/>
            <a:ext cx="1306380" cy="740963"/>
          </a:xfrm>
          <a:prstGeom prst="rect">
            <a:avLst/>
          </a:prstGeom>
        </p:spPr>
      </p:pic>
    </p:spTree>
    <p:extLst>
      <p:ext uri="{BB962C8B-B14F-4D97-AF65-F5344CB8AC3E}">
        <p14:creationId xmlns:p14="http://schemas.microsoft.com/office/powerpoint/2010/main" xmlns="" val="2654089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62B7961-6785-4B5F-9D73-543B981635C6}" type="datetime1">
              <a:rPr lang="en-US" smtClean="0"/>
              <a:pPr/>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772400" y="6356350"/>
            <a:ext cx="914400" cy="365125"/>
          </a:xfrm>
        </p:spPr>
        <p:txBody>
          <a:bodyPr/>
          <a:lstStyle/>
          <a:p>
            <a:fld id="{B6F15528-21DE-4FAA-801E-634DDDAF4B2B}" type="slidenum">
              <a:rPr lang="en-US" smtClean="0"/>
              <a:pPr/>
              <a:t>22</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11" name="Table 7">
            <a:extLst>
              <a:ext uri="{FF2B5EF4-FFF2-40B4-BE49-F238E27FC236}">
                <a16:creationId xmlns:a16="http://schemas.microsoft.com/office/drawing/2014/main" xmlns="" id="{52DE3814-0F72-46F6-93C6-99FE2F74A8D5}"/>
              </a:ext>
            </a:extLst>
          </p:cNvPr>
          <p:cNvGraphicFramePr>
            <a:graphicFrameLocks noGrp="1"/>
          </p:cNvGraphicFramePr>
          <p:nvPr>
            <p:extLst>
              <p:ext uri="{D42A27DB-BD31-4B8C-83A1-F6EECF244321}">
                <p14:modId xmlns:p14="http://schemas.microsoft.com/office/powerpoint/2010/main" xmlns="" val="1458325570"/>
              </p:ext>
            </p:extLst>
          </p:nvPr>
        </p:nvGraphicFramePr>
        <p:xfrm>
          <a:off x="304800" y="990598"/>
          <a:ext cx="8534400" cy="2146349"/>
        </p:xfrm>
        <a:graphic>
          <a:graphicData uri="http://schemas.openxmlformats.org/drawingml/2006/table">
            <a:tbl>
              <a:tblPr firstRow="1" bandRow="1">
                <a:tableStyleId>{5C22544A-7EE6-4342-B048-85BDC9FD1C3A}</a:tableStyleId>
              </a:tblPr>
              <a:tblGrid>
                <a:gridCol w="973221">
                  <a:extLst>
                    <a:ext uri="{9D8B030D-6E8A-4147-A177-3AD203B41FA5}">
                      <a16:colId xmlns:a16="http://schemas.microsoft.com/office/drawing/2014/main" xmlns="" val="1466735737"/>
                    </a:ext>
                  </a:extLst>
                </a:gridCol>
                <a:gridCol w="7561179">
                  <a:extLst>
                    <a:ext uri="{9D8B030D-6E8A-4147-A177-3AD203B41FA5}">
                      <a16:colId xmlns:a16="http://schemas.microsoft.com/office/drawing/2014/main" xmlns="" val="850152717"/>
                    </a:ext>
                  </a:extLst>
                </a:gridCol>
              </a:tblGrid>
              <a:tr h="814119">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xmlns="" val="1811389725"/>
                  </a:ext>
                </a:extLst>
              </a:tr>
              <a:tr h="810747">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To study the Indian Architect &amp; Engineering and Architecture in Ancient India</a:t>
                      </a:r>
                    </a:p>
                  </a:txBody>
                  <a:tcPr/>
                </a:tc>
                <a:extLst>
                  <a:ext uri="{0D108BD9-81ED-4DB2-BD59-A6C34878D82A}">
                    <a16:rowId xmlns:a16="http://schemas.microsoft.com/office/drawing/2014/main" xmlns="" val="1216232733"/>
                  </a:ext>
                </a:extLst>
              </a:tr>
              <a:tr h="52148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Sculptures, Seals, coins, Pottery, Puppetry &amp; Dance</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13578997"/>
                  </a:ext>
                </a:extLst>
              </a:tr>
            </a:tbl>
          </a:graphicData>
        </a:graphic>
      </p:graphicFrame>
    </p:spTree>
    <p:extLst>
      <p:ext uri="{BB962C8B-B14F-4D97-AF65-F5344CB8AC3E}">
        <p14:creationId xmlns:p14="http://schemas.microsoft.com/office/powerpoint/2010/main" xmlns="" val="27083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56826A1-4E77-4805-857E-80299357B359}" type="datetime1">
              <a:rPr lang="en-US" smtClean="0"/>
              <a:pPr/>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1"/>
            <a:ext cx="838200" cy="365124"/>
          </a:xfrm>
        </p:spPr>
        <p:txBody>
          <a:bodyPr/>
          <a:lstStyle/>
          <a:p>
            <a:fld id="{B6F15528-21DE-4FAA-801E-634DDDAF4B2B}" type="slidenum">
              <a:rPr lang="en-US" smtClean="0"/>
              <a:pPr/>
              <a:t>23</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12" name="Table 7">
            <a:extLst>
              <a:ext uri="{FF2B5EF4-FFF2-40B4-BE49-F238E27FC236}">
                <a16:creationId xmlns:a16="http://schemas.microsoft.com/office/drawing/2014/main" xmlns="" id="{84F8085D-10F0-4CA8-995E-7CAA25538579}"/>
              </a:ext>
            </a:extLst>
          </p:cNvPr>
          <p:cNvGraphicFramePr>
            <a:graphicFrameLocks noGrp="1"/>
          </p:cNvGraphicFramePr>
          <p:nvPr>
            <p:extLst>
              <p:ext uri="{D42A27DB-BD31-4B8C-83A1-F6EECF244321}">
                <p14:modId xmlns:p14="http://schemas.microsoft.com/office/powerpoint/2010/main" xmlns="" val="1627762794"/>
              </p:ext>
            </p:extLst>
          </p:nvPr>
        </p:nvGraphicFramePr>
        <p:xfrm>
          <a:off x="228600" y="926848"/>
          <a:ext cx="8686800" cy="2272019"/>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3672889621"/>
                    </a:ext>
                  </a:extLst>
                </a:gridCol>
                <a:gridCol w="6172200">
                  <a:extLst>
                    <a:ext uri="{9D8B030D-6E8A-4147-A177-3AD203B41FA5}">
                      <a16:colId xmlns:a16="http://schemas.microsoft.com/office/drawing/2014/main" xmlns="" val="1665354474"/>
                    </a:ext>
                  </a:extLst>
                </a:gridCol>
                <a:gridCol w="1676400">
                  <a:extLst>
                    <a:ext uri="{9D8B030D-6E8A-4147-A177-3AD203B41FA5}">
                      <a16:colId xmlns:a16="http://schemas.microsoft.com/office/drawing/2014/main" xmlns=""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xmlns="" val="395387266"/>
                  </a:ext>
                </a:extLst>
              </a:tr>
              <a:tr h="748019">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Indian Architect and Engineering and Architecture in Ancient India</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CO5</a:t>
                      </a:r>
                    </a:p>
                  </a:txBody>
                  <a:tcPr/>
                </a:tc>
                <a:extLst>
                  <a:ext uri="{0D108BD9-81ED-4DB2-BD59-A6C34878D82A}">
                    <a16:rowId xmlns:a16="http://schemas.microsoft.com/office/drawing/2014/main" xmlns="" val="2967115720"/>
                  </a:ext>
                </a:extLst>
              </a:tr>
              <a:tr h="748019">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Sculptures, Seals, coins, Pottery, Puppetry, Dance.</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CO5</a:t>
                      </a:r>
                    </a:p>
                  </a:txBody>
                  <a:tcPr/>
                </a:tc>
                <a:extLst>
                  <a:ext uri="{0D108BD9-81ED-4DB2-BD59-A6C34878D82A}">
                    <a16:rowId xmlns:a16="http://schemas.microsoft.com/office/drawing/2014/main" xmlns="" val="1562121172"/>
                  </a:ext>
                </a:extLst>
              </a:tr>
            </a:tbl>
          </a:graphicData>
        </a:graphic>
      </p:graphicFrame>
    </p:spTree>
    <p:extLst>
      <p:ext uri="{BB962C8B-B14F-4D97-AF65-F5344CB8AC3E}">
        <p14:creationId xmlns:p14="http://schemas.microsoft.com/office/powerpoint/2010/main" xmlns="" val="2633594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8736"/>
            <a:ext cx="82296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word ‘architecture’ is derived from the Latin word ‘tekton’ which means builder. When the early man began to build his shelter to live in, the science of architecture started. </a:t>
            </a:r>
          </a:p>
          <a:p>
            <a:pPr algn="just">
              <a:lnSpc>
                <a:spcPct val="150000"/>
              </a:lnSpc>
            </a:pPr>
            <a:r>
              <a:rPr lang="en-US" sz="2200" dirty="0">
                <a:latin typeface="Times New Roman" panose="02020603050405020304" pitchFamily="18" charset="0"/>
                <a:cs typeface="Times New Roman" panose="02020603050405020304" pitchFamily="18" charset="0"/>
              </a:rPr>
              <a:t>Sculpture, on the other hand, is derived from Proto-Indo-European (PIE) root ‘kel’ which means ‘to bend’. </a:t>
            </a:r>
          </a:p>
          <a:p>
            <a:pPr algn="just">
              <a:lnSpc>
                <a:spcPct val="150000"/>
              </a:lnSpc>
            </a:pPr>
            <a:r>
              <a:rPr lang="en-US" sz="2200" dirty="0">
                <a:latin typeface="Times New Roman" panose="02020603050405020304" pitchFamily="18" charset="0"/>
                <a:cs typeface="Times New Roman" panose="02020603050405020304" pitchFamily="18" charset="0"/>
              </a:rPr>
              <a:t>Sculptures are small works of art, either handmade or with tools and are more related to aesthetics than engineering and measurements.</a:t>
            </a:r>
          </a:p>
          <a:p>
            <a:pPr algn="just">
              <a:lnSpc>
                <a:spcPct val="150000"/>
              </a:lnSpc>
            </a:pPr>
            <a:r>
              <a:rPr lang="en-US" sz="2200" dirty="0">
                <a:latin typeface="Times New Roman" panose="02020603050405020304" pitchFamily="18" charset="0"/>
                <a:cs typeface="Times New Roman" panose="02020603050405020304" pitchFamily="18" charset="0"/>
              </a:rPr>
              <a:t>Architecture refers to the design and construction of building whereas Sculptures are relatively small 3-dimensional works of art.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06864E1-61DC-4D7A-8E59-6C8CFBBC636E}" type="datetime1">
              <a:rPr lang="en-US" smtClean="0"/>
              <a:pPr/>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Indian Architecture (</a:t>
            </a:r>
            <a:r>
              <a:rPr lang="en-IN" sz="3200" dirty="0">
                <a:latin typeface="Times New Roman" panose="02020603050405020304" pitchFamily="18" charset="0"/>
                <a:cs typeface="Times New Roman" panose="02020603050405020304" pitchFamily="18" charset="0"/>
              </a:rPr>
              <a:t>CO5</a:t>
            </a:r>
            <a:r>
              <a:rPr lang="en-US" sz="3200"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47303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8736"/>
            <a:ext cx="83058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Architecture uses a mixture of various type of materials like stone, wood, glass, metal, sand, etc. but a single piece of sculpture is usually made of a single type of material. </a:t>
            </a:r>
          </a:p>
          <a:p>
            <a:pPr algn="just">
              <a:lnSpc>
                <a:spcPct val="150000"/>
              </a:lnSpc>
            </a:pPr>
            <a:r>
              <a:rPr lang="en-US" sz="2200" dirty="0">
                <a:latin typeface="Times New Roman" panose="02020603050405020304" pitchFamily="18" charset="0"/>
                <a:cs typeface="Times New Roman" panose="02020603050405020304" pitchFamily="18" charset="0"/>
              </a:rPr>
              <a:t>Architecture involves study of engineering and engineering mathematics. It requires detailed and accurate measurements whereas Sculpture involves creativity and imagination and may not depend as heavily on accurate measurements.</a:t>
            </a:r>
          </a:p>
          <a:p>
            <a:pPr algn="just">
              <a:lnSpc>
                <a:spcPct val="150000"/>
              </a:lnSpc>
            </a:pPr>
            <a:r>
              <a:rPr lang="en-US" sz="2200" dirty="0">
                <a:latin typeface="Times New Roman" panose="02020603050405020304" pitchFamily="18" charset="0"/>
                <a:cs typeface="Times New Roman" panose="02020603050405020304" pitchFamily="18" charset="0"/>
              </a:rPr>
              <a:t>Example of architecture are Taj Mahal, Red Fort, etc. </a:t>
            </a:r>
          </a:p>
          <a:p>
            <a:pPr algn="just">
              <a:lnSpc>
                <a:spcPct val="150000"/>
              </a:lnSpc>
            </a:pPr>
            <a:r>
              <a:rPr lang="en-US" sz="2200" dirty="0">
                <a:latin typeface="Times New Roman" panose="02020603050405020304" pitchFamily="18" charset="0"/>
                <a:cs typeface="Times New Roman" panose="02020603050405020304" pitchFamily="18" charset="0"/>
              </a:rPr>
              <a:t>Example of Sculpture are Nataraja Image, Dancing Girl, etc.</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AE3D1C3-3EB6-4B26-B48F-DE4101255D24}" type="datetime1">
              <a:rPr lang="en-US" smtClean="0"/>
              <a:pPr/>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Indian Architecture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418611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story of Indian art and architecture is a story of evolution. From the ancient Indus Valley Civilisation to the British rule, the buildings and sculptures have a narrative of their own. </a:t>
            </a:r>
          </a:p>
          <a:p>
            <a:pPr algn="just">
              <a:lnSpc>
                <a:spcPct val="150000"/>
              </a:lnSpc>
            </a:pPr>
            <a:r>
              <a:rPr lang="en-US" sz="2200" dirty="0">
                <a:latin typeface="Times New Roman" panose="02020603050405020304" pitchFamily="18" charset="0"/>
                <a:cs typeface="Times New Roman" panose="02020603050405020304" pitchFamily="18" charset="0"/>
              </a:rPr>
              <a:t>The emergence and decay of great empires, the invasion of foreign rulers who gradually became indigenous, the confluence of different cultures and styles, etc. are all reflected in the evolution of Indian architecture and sculpture.</a:t>
            </a:r>
          </a:p>
          <a:p>
            <a:pPr algn="just">
              <a:lnSpc>
                <a:spcPct val="150000"/>
              </a:lnSpc>
            </a:pPr>
            <a:r>
              <a:rPr lang="en-US" sz="2200" dirty="0">
                <a:latin typeface="Times New Roman" panose="02020603050405020304" pitchFamily="18" charset="0"/>
                <a:cs typeface="Times New Roman" panose="02020603050405020304" pitchFamily="18" charset="0"/>
              </a:rPr>
              <a:t>Architecture is the finest expression of human  creativity.</a:t>
            </a:r>
          </a:p>
          <a:p>
            <a:pPr algn="just">
              <a:lnSpc>
                <a:spcPct val="150000"/>
              </a:lnSpc>
            </a:pPr>
            <a:r>
              <a:rPr lang="en-US" sz="2200" dirty="0">
                <a:latin typeface="Times New Roman" panose="02020603050405020304" pitchFamily="18" charset="0"/>
                <a:cs typeface="Times New Roman" panose="02020603050405020304" pitchFamily="18" charset="0"/>
              </a:rPr>
              <a:t>The monuments are living examples of the values, beliefs and thinking processes of the masses as well as the classes.</a:t>
            </a: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AAB1815-7447-430C-8EF7-114850D932E1}" type="datetime1">
              <a:rPr lang="en-US" smtClean="0"/>
              <a:pPr/>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Indian Architecture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273612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Achyut Kanvinde (1916-2002):-</a:t>
            </a:r>
          </a:p>
          <a:p>
            <a:pPr algn="just">
              <a:lnSpc>
                <a:spcPct val="150000"/>
              </a:lnSpc>
            </a:pPr>
            <a:r>
              <a:rPr lang="en-US" sz="2200" dirty="0">
                <a:latin typeface="Times New Roman" panose="02020603050405020304" pitchFamily="18" charset="0"/>
                <a:cs typeface="Times New Roman" panose="02020603050405020304" pitchFamily="18" charset="0"/>
              </a:rPr>
              <a:t>Achyut Kanvinde, who also worked with Modernist architect and Bauhaus founder Walter Gropius, dealt in proportional geometry, economical shapes, steel frames, and reinforced concrete.</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Brinda Somaya (b. 1949) :-</a:t>
            </a:r>
          </a:p>
          <a:p>
            <a:pPr algn="just">
              <a:lnSpc>
                <a:spcPct val="150000"/>
              </a:lnSpc>
            </a:pPr>
            <a:r>
              <a:rPr lang="en-US" sz="2200" dirty="0">
                <a:latin typeface="Times New Roman" panose="02020603050405020304" pitchFamily="18" charset="0"/>
                <a:cs typeface="Times New Roman" panose="02020603050405020304" pitchFamily="18" charset="0"/>
              </a:rPr>
              <a:t>To be “the conscience of the built and unbuilt environment” is the philosophy that energizes Brinda Somaya’s practice. Her work unites architecture with social equity and conservation.</a:t>
            </a:r>
          </a:p>
          <a:p>
            <a:pPr algn="just">
              <a:lnSpc>
                <a:spcPct val="150000"/>
              </a:lnSpc>
            </a:pPr>
            <a:r>
              <a:rPr lang="en-US" sz="2200" dirty="0">
                <a:latin typeface="Times New Roman" panose="02020603050405020304" pitchFamily="18" charset="0"/>
                <a:cs typeface="Times New Roman" panose="02020603050405020304" pitchFamily="18" charset="0"/>
              </a:rPr>
              <a:t>She has both built and conserved structures with attention to preserving their historic significances.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B1C6F58-E6AB-4AD4-85A0-52664685C2CA}" type="datetime1">
              <a:rPr lang="en-US" smtClean="0"/>
              <a:pPr/>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Indian Architects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739941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 V. Doshi (b. 1927) :- </a:t>
            </a:r>
          </a:p>
          <a:p>
            <a:pPr algn="just">
              <a:lnSpc>
                <a:spcPct val="150000"/>
              </a:lnSpc>
            </a:pPr>
            <a:r>
              <a:rPr lang="en-US" sz="2200" dirty="0">
                <a:latin typeface="Times New Roman" panose="02020603050405020304" pitchFamily="18" charset="0"/>
                <a:cs typeface="Times New Roman" panose="02020603050405020304" pitchFamily="18" charset="0"/>
              </a:rPr>
              <a:t>Before practicing in India, B.V. Doshi worked with </a:t>
            </a:r>
            <a:r>
              <a:rPr lang="en-US" sz="2200" dirty="0" smtClean="0">
                <a:latin typeface="Times New Roman" panose="02020603050405020304" pitchFamily="18" charset="0"/>
                <a:cs typeface="Times New Roman" panose="02020603050405020304" pitchFamily="18" charset="0"/>
              </a:rPr>
              <a:t>Modernist (Supportive of art) </a:t>
            </a:r>
            <a:r>
              <a:rPr lang="en-US" sz="2200" dirty="0">
                <a:latin typeface="Times New Roman" panose="02020603050405020304" pitchFamily="18" charset="0"/>
                <a:cs typeface="Times New Roman" panose="02020603050405020304" pitchFamily="18" charset="0"/>
              </a:rPr>
              <a:t>and contemporary giants Le Corbusier and Louis Kahn. Doshi retains a Modernist edge but adds a distinctive Indian spirit.</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Charles Correa (b. 1930) :-</a:t>
            </a:r>
          </a:p>
          <a:p>
            <a:pPr algn="just">
              <a:lnSpc>
                <a:spcPct val="150000"/>
              </a:lnSpc>
            </a:pPr>
            <a:r>
              <a:rPr lang="en-US" sz="2200" dirty="0">
                <a:latin typeface="Times New Roman" panose="02020603050405020304" pitchFamily="18" charset="0"/>
                <a:cs typeface="Times New Roman" panose="02020603050405020304" pitchFamily="18" charset="0"/>
              </a:rPr>
              <a:t>At the frontier of contemporary Indian architecture, Charles Correa is adept at sensitively meeting needs and preserving history. </a:t>
            </a:r>
          </a:p>
          <a:p>
            <a:pPr algn="just">
              <a:lnSpc>
                <a:spcPct val="150000"/>
              </a:lnSpc>
            </a:pPr>
            <a:r>
              <a:rPr lang="en-US" sz="2200" dirty="0">
                <a:latin typeface="Times New Roman" panose="02020603050405020304" pitchFamily="18" charset="0"/>
                <a:cs typeface="Times New Roman" panose="02020603050405020304" pitchFamily="18" charset="0"/>
              </a:rPr>
              <a:t>At Kanchanjunga Apartments, flats reconcile courtyards and the connected spaces of traditional living with the urban context of an apartment building.</a:t>
            </a:r>
          </a:p>
        </p:txBody>
      </p:sp>
      <p:sp>
        <p:nvSpPr>
          <p:cNvPr id="4" name="Date Placeholder 3"/>
          <p:cNvSpPr>
            <a:spLocks noGrp="1"/>
          </p:cNvSpPr>
          <p:nvPr>
            <p:ph type="dt" sz="half" idx="10"/>
          </p:nvPr>
        </p:nvSpPr>
        <p:spPr/>
        <p:txBody>
          <a:bodyPr/>
          <a:lstStyle/>
          <a:p>
            <a:fld id="{903668DB-668C-40D4-9D45-3261F80D6F55}" type="datetime1">
              <a:rPr lang="en-US" smtClean="0"/>
              <a:pPr/>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Indian Architects  </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554683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Laurie Baker (1917-2007):-</a:t>
            </a:r>
          </a:p>
          <a:p>
            <a:pPr algn="just">
              <a:lnSpc>
                <a:spcPct val="150000"/>
              </a:lnSpc>
            </a:pPr>
            <a:r>
              <a:rPr lang="en-US" sz="2200" dirty="0">
                <a:latin typeface="Times New Roman" panose="02020603050405020304" pitchFamily="18" charset="0"/>
                <a:cs typeface="Times New Roman" panose="02020603050405020304" pitchFamily="18" charset="0"/>
              </a:rPr>
              <a:t>An Englishman who gained Indian citizenship, Laurie Baker had a deep respect for spaces stored in Indian architectural methods. Because of his value for </a:t>
            </a:r>
            <a:r>
              <a:rPr lang="en-US" sz="2200" dirty="0" smtClean="0">
                <a:latin typeface="Times New Roman" panose="02020603050405020304" pitchFamily="18" charset="0"/>
                <a:cs typeface="Times New Roman" panose="02020603050405020304" pitchFamily="18" charset="0"/>
              </a:rPr>
              <a:t>vernacular (Mother language), </a:t>
            </a:r>
            <a:r>
              <a:rPr lang="en-US" sz="2200" dirty="0">
                <a:latin typeface="Times New Roman" panose="02020603050405020304" pitchFamily="18" charset="0"/>
                <a:cs typeface="Times New Roman" panose="02020603050405020304" pitchFamily="18" charset="0"/>
              </a:rPr>
              <a:t>organic, and sustainable architecture, he made use of traditional techniques and materials whilst also devising new ones.</a:t>
            </a:r>
          </a:p>
          <a:p>
            <a:pPr algn="just">
              <a:lnSpc>
                <a:spcPct val="150000"/>
              </a:lnSpc>
            </a:pPr>
            <a:r>
              <a:rPr lang="en-US" sz="2200" dirty="0">
                <a:latin typeface="Times New Roman" panose="02020603050405020304" pitchFamily="18" charset="0"/>
                <a:cs typeface="Times New Roman" panose="02020603050405020304" pitchFamily="18" charset="0"/>
              </a:rPr>
              <a:t>Through these, he would shade places from heat, permit sunlight and ventilation, minimize materials, and provide unparalleled aesthetic beauty.</a:t>
            </a:r>
          </a:p>
        </p:txBody>
      </p:sp>
      <p:sp>
        <p:nvSpPr>
          <p:cNvPr id="4" name="Date Placeholder 3"/>
          <p:cNvSpPr>
            <a:spLocks noGrp="1"/>
          </p:cNvSpPr>
          <p:nvPr>
            <p:ph type="dt" sz="half" idx="10"/>
          </p:nvPr>
        </p:nvSpPr>
        <p:spPr/>
        <p:txBody>
          <a:bodyPr/>
          <a:lstStyle/>
          <a:p>
            <a:fld id="{053623A6-398C-45D4-B574-E8871852B8D8}"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Indian Architects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647213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066800" y="5410200"/>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xmlns="" val="195302889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3437153125"/>
                  </a:ext>
                </a:extLst>
              </a:tr>
            </a:tbl>
          </a:graphicData>
        </a:graphic>
      </p:graphicFrame>
      <p:sp>
        <p:nvSpPr>
          <p:cNvPr id="2" name="Title 1">
            <a:extLst>
              <a:ext uri="{FF2B5EF4-FFF2-40B4-BE49-F238E27FC236}">
                <a16:creationId xmlns:a16="http://schemas.microsoft.com/office/drawing/2014/main" xmlns="" id="{EECBF694-36FD-44BD-9B17-2A5B665D1932}"/>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fontScale="90000"/>
          </a:bodyPr>
          <a:lstStyle/>
          <a:p>
            <a:pPr>
              <a:defRPr/>
            </a:pPr>
            <a:r>
              <a:rPr lang="en-US" sz="2400" dirty="0">
                <a:latin typeface="Times New Roman" pitchFamily="18" charset="0"/>
                <a:cs typeface="Times New Roman" pitchFamily="18" charset="0"/>
              </a:rPr>
              <a:t>             </a:t>
            </a:r>
            <a:r>
              <a:rPr lang="en-US" sz="3200" b="1" dirty="0">
                <a:latin typeface="Times New Roman" pitchFamily="18" charset="0"/>
                <a:cs typeface="Times New Roman" pitchFamily="18" charset="0"/>
              </a:rPr>
              <a:t>Evaluation Scheme </a:t>
            </a:r>
            <a:r>
              <a:rPr lang="en-US" sz="3200" b="1" dirty="0" smtClean="0">
                <a:latin typeface="Times New Roman" pitchFamily="18" charset="0"/>
                <a:cs typeface="Times New Roman" pitchFamily="18" charset="0"/>
              </a:rPr>
              <a:t>(</a:t>
            </a:r>
            <a:r>
              <a:rPr lang="en-US" sz="3200" b="1" dirty="0" err="1" smtClean="0">
                <a:latin typeface="Times New Roman" pitchFamily="18" charset="0"/>
                <a:cs typeface="Times New Roman" pitchFamily="18" charset="0"/>
              </a:rPr>
              <a:t>B.Tech</a:t>
            </a:r>
            <a:r>
              <a:rPr lang="en-US" sz="3200" b="1" dirty="0" smtClean="0">
                <a:latin typeface="Times New Roman" pitchFamily="18" charset="0"/>
                <a:cs typeface="Times New Roman" pitchFamily="18" charset="0"/>
              </a:rPr>
              <a:t> - 6th </a:t>
            </a:r>
            <a:r>
              <a:rPr lang="en-US" sz="3200" b="1" dirty="0" err="1" smtClean="0">
                <a:latin typeface="Times New Roman" pitchFamily="18" charset="0"/>
                <a:cs typeface="Times New Roman" pitchFamily="18" charset="0"/>
              </a:rPr>
              <a:t>Sem</a:t>
            </a:r>
            <a:r>
              <a:rPr lang="en-US" sz="3200" b="1" dirty="0" smtClean="0">
                <a:latin typeface="Times New Roman" pitchFamily="18" charset="0"/>
                <a:cs typeface="Times New Roman" pitchFamily="18" charset="0"/>
              </a:rPr>
              <a:t> Non Credit)</a:t>
            </a:r>
            <a:endParaRPr lang="en-US" sz="3200" b="1" dirty="0">
              <a:latin typeface="Times New Roman" pitchFamily="18" charset="0"/>
              <a:cs typeface="Times New Roman" pitchFamily="18" charset="0"/>
            </a:endParaRPr>
          </a:p>
        </p:txBody>
      </p:sp>
      <p:pic>
        <p:nvPicPr>
          <p:cNvPr id="14339" name="Picture 3">
            <a:extLst>
              <a:ext uri="{FF2B5EF4-FFF2-40B4-BE49-F238E27FC236}">
                <a16:creationId xmlns:a16="http://schemas.microsoft.com/office/drawing/2014/main" xmlns="" id="{E397B499-703E-4533-9896-52729016890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D36371D4-B2BA-4F69-98E0-CAF862844B20}"/>
              </a:ext>
            </a:extLst>
          </p:cNvPr>
          <p:cNvSpPr>
            <a:spLocks noGrp="1"/>
          </p:cNvSpPr>
          <p:nvPr>
            <p:ph type="ftr" sz="quarter" idx="11"/>
          </p:nvPr>
        </p:nvSpPr>
        <p:spPr>
          <a:xfrm>
            <a:off x="1752600" y="6356350"/>
            <a:ext cx="6172200" cy="365125"/>
          </a:xfrm>
        </p:spPr>
        <p:txBody>
          <a:bodyPr/>
          <a:lstStyle/>
          <a:p>
            <a:pPr lvl="0">
              <a:spcBef>
                <a:spcPct val="20000"/>
              </a:spcBef>
              <a:defRPr/>
            </a:pPr>
            <a:r>
              <a:rPr lang="en-US" smtClean="0"/>
              <a:t>Mr. Anshu Kumar             ESSENCE OF INDIAN TRADITIONAL  (ANC-602)              Module V </a:t>
            </a:r>
            <a:endParaRPr lang="en-US" dirty="0"/>
          </a:p>
        </p:txBody>
      </p:sp>
      <p:sp>
        <p:nvSpPr>
          <p:cNvPr id="14342" name="Slide Number Placeholder 3">
            <a:extLst>
              <a:ext uri="{FF2B5EF4-FFF2-40B4-BE49-F238E27FC236}">
                <a16:creationId xmlns:a16="http://schemas.microsoft.com/office/drawing/2014/main" xmlns="" id="{1D1F1DEE-35F4-4D1D-8C94-7E4F89ADD9F4}"/>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DB773D-15DE-405E-873B-35ECD3AC9B96}"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C30CA4A5-3A06-4327-84D8-D5CB6B888EAB}"/>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BFB333-0AAF-482A-B5D2-6D0FA2006B5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8419" t="14584" r="23646" b="7292"/>
          <a:stretch/>
        </p:blipFill>
        <p:spPr>
          <a:xfrm>
            <a:off x="1" y="1006475"/>
            <a:ext cx="9144000" cy="5715000"/>
          </a:xfrm>
          <a:prstGeom prst="rect">
            <a:avLst/>
          </a:prstGeom>
        </p:spPr>
      </p:pic>
      <p:graphicFrame>
        <p:nvGraphicFramePr>
          <p:cNvPr id="9" name="Table 8"/>
          <p:cNvGraphicFramePr>
            <a:graphicFrameLocks noGrp="1"/>
          </p:cNvGraphicFramePr>
          <p:nvPr/>
        </p:nvGraphicFramePr>
        <p:xfrm>
          <a:off x="1" y="5638800"/>
          <a:ext cx="8991600" cy="625475"/>
        </p:xfrm>
        <a:graphic>
          <a:graphicData uri="http://schemas.openxmlformats.org/drawingml/2006/table">
            <a:tbl>
              <a:tblPr/>
              <a:tblGrid>
                <a:gridCol w="8991600">
                  <a:extLst>
                    <a:ext uri="{9D8B030D-6E8A-4147-A177-3AD203B41FA5}">
                      <a16:colId xmlns:a16="http://schemas.microsoft.com/office/drawing/2014/main" xmlns="" val="1257660382"/>
                    </a:ext>
                  </a:extLst>
                </a:gridCol>
              </a:tblGrid>
              <a:tr h="625475">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xmlns="" val="3486551216"/>
                  </a:ext>
                </a:extLst>
              </a:tr>
            </a:tbl>
          </a:graphicData>
        </a:graphic>
      </p:graphicFrame>
    </p:spTree>
    <p:extLst>
      <p:ext uri="{BB962C8B-B14F-4D97-AF65-F5344CB8AC3E}">
        <p14:creationId xmlns:p14="http://schemas.microsoft.com/office/powerpoint/2010/main" xmlns="" val="317828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Architecture in Harappan Civilisation :- </a:t>
            </a:r>
          </a:p>
          <a:p>
            <a:pPr algn="just">
              <a:lnSpc>
                <a:spcPct val="150000"/>
              </a:lnSpc>
            </a:pPr>
            <a:r>
              <a:rPr lang="en-US" sz="2200" dirty="0">
                <a:latin typeface="Times New Roman" panose="02020603050405020304" pitchFamily="18" charset="0"/>
                <a:cs typeface="Times New Roman" panose="02020603050405020304" pitchFamily="18" charset="0"/>
              </a:rPr>
              <a:t>The remains of Harappa and Mohenjo-Daro reveal a remarkable sense of town planning. </a:t>
            </a:r>
          </a:p>
          <a:p>
            <a:pPr algn="just">
              <a:lnSpc>
                <a:spcPct val="150000"/>
              </a:lnSpc>
            </a:pPr>
            <a:r>
              <a:rPr lang="en-US" sz="2200" dirty="0">
                <a:latin typeface="Times New Roman" panose="02020603050405020304" pitchFamily="18" charset="0"/>
                <a:cs typeface="Times New Roman" panose="02020603050405020304" pitchFamily="18" charset="0"/>
              </a:rPr>
              <a:t>The towns were laid out in a rectangular grid pattern. </a:t>
            </a:r>
          </a:p>
          <a:p>
            <a:pPr algn="just">
              <a:lnSpc>
                <a:spcPct val="150000"/>
              </a:lnSpc>
            </a:pPr>
            <a:r>
              <a:rPr lang="en-US" sz="2200" dirty="0">
                <a:latin typeface="Times New Roman" panose="02020603050405020304" pitchFamily="18" charset="0"/>
                <a:cs typeface="Times New Roman" panose="02020603050405020304" pitchFamily="18" charset="0"/>
              </a:rPr>
              <a:t>The roads ran in north-south and east-west direction and cut each other at right angles.</a:t>
            </a:r>
          </a:p>
          <a:p>
            <a:pPr algn="just">
              <a:lnSpc>
                <a:spcPct val="150000"/>
              </a:lnSpc>
            </a:pPr>
            <a:r>
              <a:rPr lang="en-US" sz="2200" dirty="0">
                <a:latin typeface="Times New Roman" panose="02020603050405020304" pitchFamily="18" charset="0"/>
                <a:cs typeface="Times New Roman" panose="02020603050405020304" pitchFamily="18" charset="0"/>
              </a:rPr>
              <a:t>Mainly three types of buildings have been found in the excavation sites –dwelling </a:t>
            </a:r>
            <a:r>
              <a:rPr lang="en-US" sz="2200" dirty="0" smtClean="0">
                <a:latin typeface="Times New Roman" panose="02020603050405020304" pitchFamily="18" charset="0"/>
                <a:cs typeface="Times New Roman" panose="02020603050405020304" pitchFamily="18" charset="0"/>
              </a:rPr>
              <a:t>houses (Residential houses), </a:t>
            </a:r>
            <a:r>
              <a:rPr lang="en-US" sz="2200" dirty="0">
                <a:latin typeface="Times New Roman" panose="02020603050405020304" pitchFamily="18" charset="0"/>
                <a:cs typeface="Times New Roman" panose="02020603050405020304" pitchFamily="18" charset="0"/>
              </a:rPr>
              <a:t>public buildings and public baths. The Harappans used burnt mud bricks of standardised dimensions for the purpose of construction. </a:t>
            </a:r>
          </a:p>
        </p:txBody>
      </p:sp>
      <p:sp>
        <p:nvSpPr>
          <p:cNvPr id="4" name="Date Placeholder 3"/>
          <p:cNvSpPr>
            <a:spLocks noGrp="1"/>
          </p:cNvSpPr>
          <p:nvPr>
            <p:ph type="dt" sz="half" idx="10"/>
          </p:nvPr>
        </p:nvSpPr>
        <p:spPr/>
        <p:txBody>
          <a:bodyPr/>
          <a:lstStyle/>
          <a:p>
            <a:fld id="{C5A2DC5E-D496-4E67-910E-0CD6A6A39B6E}"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Engineering and Architecture in Ancient India (CO4&amp;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122702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274586"/>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Mauryan Architecture:- </a:t>
            </a:r>
          </a:p>
          <a:p>
            <a:pPr algn="just">
              <a:lnSpc>
                <a:spcPct val="150000"/>
              </a:lnSpc>
            </a:pPr>
            <a:r>
              <a:rPr lang="en-US" sz="2200" dirty="0">
                <a:latin typeface="Times New Roman" panose="02020603050405020304" pitchFamily="18" charset="0"/>
                <a:cs typeface="Times New Roman" panose="02020603050405020304" pitchFamily="18" charset="0"/>
              </a:rPr>
              <a:t>The remains of Harappa and Mohenjo-Daro reveal a remarkable sense of town planning. </a:t>
            </a:r>
          </a:p>
          <a:p>
            <a:pPr algn="just">
              <a:lnSpc>
                <a:spcPct val="150000"/>
              </a:lnSpc>
            </a:pPr>
            <a:r>
              <a:rPr lang="en-US" sz="2200" dirty="0">
                <a:latin typeface="Times New Roman" panose="02020603050405020304" pitchFamily="18" charset="0"/>
                <a:cs typeface="Times New Roman" panose="02020603050405020304" pitchFamily="18" charset="0"/>
              </a:rPr>
              <a:t>The towns were laid out in a rectangular grid pattern. </a:t>
            </a:r>
          </a:p>
          <a:p>
            <a:pPr algn="just">
              <a:lnSpc>
                <a:spcPct val="150000"/>
              </a:lnSpc>
            </a:pPr>
            <a:r>
              <a:rPr lang="en-US" sz="2200" dirty="0">
                <a:latin typeface="Times New Roman" panose="02020603050405020304" pitchFamily="18" charset="0"/>
                <a:cs typeface="Times New Roman" panose="02020603050405020304" pitchFamily="18" charset="0"/>
              </a:rPr>
              <a:t>The roads ran in north-south and east-west direction and cut each other at right angles.</a:t>
            </a:r>
          </a:p>
          <a:p>
            <a:pPr algn="just">
              <a:lnSpc>
                <a:spcPct val="150000"/>
              </a:lnSpc>
            </a:pPr>
            <a:r>
              <a:rPr lang="en-US" sz="2200" dirty="0">
                <a:latin typeface="Times New Roman" panose="02020603050405020304" pitchFamily="18" charset="0"/>
                <a:cs typeface="Times New Roman" panose="02020603050405020304" pitchFamily="18" charset="0"/>
              </a:rPr>
              <a:t>Mainly three types of buildings have been found in the excavation sites –dwelling houses, public buildings and public baths. The Harappans used burnt mud bricks of standardised dimensions for the purpose of construction. </a:t>
            </a:r>
          </a:p>
        </p:txBody>
      </p:sp>
      <p:sp>
        <p:nvSpPr>
          <p:cNvPr id="4" name="Date Placeholder 3"/>
          <p:cNvSpPr>
            <a:spLocks noGrp="1"/>
          </p:cNvSpPr>
          <p:nvPr>
            <p:ph type="dt" sz="half" idx="10"/>
          </p:nvPr>
        </p:nvSpPr>
        <p:spPr/>
        <p:txBody>
          <a:bodyPr/>
          <a:lstStyle/>
          <a:p>
            <a:fld id="{607B6797-5CC1-4C1E-B0A3-7CBE4A43AF98}"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Engineering and Architecture in Ancient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430111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Mauryan Architecture:- </a:t>
            </a:r>
          </a:p>
          <a:p>
            <a:pPr algn="just">
              <a:lnSpc>
                <a:spcPct val="150000"/>
              </a:lnSpc>
            </a:pPr>
            <a:r>
              <a:rPr lang="en-US" sz="2200" dirty="0">
                <a:latin typeface="Times New Roman" panose="02020603050405020304" pitchFamily="18" charset="0"/>
                <a:cs typeface="Times New Roman" panose="02020603050405020304" pitchFamily="18" charset="0"/>
              </a:rPr>
              <a:t>Wood was the principal building material.</a:t>
            </a:r>
          </a:p>
          <a:p>
            <a:pPr algn="just">
              <a:lnSpc>
                <a:spcPct val="150000"/>
              </a:lnSpc>
            </a:pPr>
            <a:r>
              <a:rPr lang="en-US" sz="2200" dirty="0">
                <a:latin typeface="Times New Roman" panose="02020603050405020304" pitchFamily="18" charset="0"/>
                <a:cs typeface="Times New Roman" panose="02020603050405020304" pitchFamily="18" charset="0"/>
              </a:rPr>
              <a:t>During the reign of Ashoka, the inscription on pillars – as a symbol of the State or to commemorate battle victories – assumed great significance. </a:t>
            </a:r>
          </a:p>
          <a:p>
            <a:pPr algn="just">
              <a:lnSpc>
                <a:spcPct val="150000"/>
              </a:lnSpc>
            </a:pPr>
            <a:r>
              <a:rPr lang="en-US" sz="2200" dirty="0">
                <a:latin typeface="Times New Roman" panose="02020603050405020304" pitchFamily="18" charset="0"/>
                <a:cs typeface="Times New Roman" panose="02020603050405020304" pitchFamily="18" charset="0"/>
              </a:rPr>
              <a:t>He also used pillars to propagate imperial </a:t>
            </a:r>
            <a:r>
              <a:rPr lang="en-US" sz="2200" dirty="0" smtClean="0">
                <a:latin typeface="Times New Roman" panose="02020603050405020304" pitchFamily="18" charset="0"/>
                <a:cs typeface="Times New Roman" panose="02020603050405020304" pitchFamily="18" charset="0"/>
              </a:rPr>
              <a:t>sermons (</a:t>
            </a:r>
            <a:r>
              <a:rPr lang="en-US" sz="2200" dirty="0" err="1" smtClean="0">
                <a:latin typeface="Times New Roman" panose="02020603050405020304" pitchFamily="18" charset="0"/>
                <a:cs typeface="Times New Roman" panose="02020603050405020304" pitchFamily="18" charset="0"/>
              </a:rPr>
              <a:t>Samrajya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vistaar</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as well.</a:t>
            </a:r>
          </a:p>
          <a:p>
            <a:pPr algn="just">
              <a:lnSpc>
                <a:spcPct val="150000"/>
              </a:lnSpc>
            </a:pPr>
            <a:r>
              <a:rPr lang="en-US" sz="2200" dirty="0">
                <a:latin typeface="Times New Roman" panose="02020603050405020304" pitchFamily="18" charset="0"/>
                <a:cs typeface="Times New Roman" panose="02020603050405020304" pitchFamily="18" charset="0"/>
              </a:rPr>
              <a:t>On an average of 40 ft. height, the pillars were usually made of chunar sandstone and comprised of Shaft and Capital. </a:t>
            </a:r>
          </a:p>
          <a:p>
            <a:pPr algn="just">
              <a:lnSpc>
                <a:spcPct val="150000"/>
              </a:lnSpc>
            </a:pPr>
            <a:r>
              <a:rPr lang="en-US" sz="2200" dirty="0">
                <a:latin typeface="Times New Roman" panose="02020603050405020304" pitchFamily="18" charset="0"/>
                <a:cs typeface="Times New Roman" panose="02020603050405020304" pitchFamily="18" charset="0"/>
              </a:rPr>
              <a:t>A long Shaft formed the base and was made up of a single piece of stone or monolith.</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BF02E5B-4FC9-4538-BE43-901FD49B4F94}"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Engineering and Architecture in Ancient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7044744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Stupa:</a:t>
            </a:r>
          </a:p>
          <a:p>
            <a:pPr algn="just">
              <a:lnSpc>
                <a:spcPct val="150000"/>
              </a:lnSpc>
            </a:pPr>
            <a:r>
              <a:rPr lang="en-US" sz="2200" dirty="0">
                <a:latin typeface="Times New Roman" panose="02020603050405020304" pitchFamily="18" charset="0"/>
                <a:cs typeface="Times New Roman" panose="02020603050405020304" pitchFamily="18" charset="0"/>
              </a:rPr>
              <a:t>Stupas were burial </a:t>
            </a:r>
            <a:r>
              <a:rPr lang="en-US" sz="2200" dirty="0" smtClean="0">
                <a:latin typeface="Times New Roman" panose="02020603050405020304" pitchFamily="18" charset="0"/>
                <a:cs typeface="Times New Roman" panose="02020603050405020304" pitchFamily="18" charset="0"/>
              </a:rPr>
              <a:t>mounds  </a:t>
            </a:r>
            <a:r>
              <a:rPr lang="en-US" sz="2200" dirty="0">
                <a:latin typeface="Times New Roman" panose="02020603050405020304" pitchFamily="18" charset="0"/>
                <a:cs typeface="Times New Roman" panose="02020603050405020304" pitchFamily="18" charset="0"/>
              </a:rPr>
              <a:t>prevalent in India from the Vedic period. It is a conventional representation of a funeral cumulus in which relics and ashes of the dead were kept. </a:t>
            </a:r>
          </a:p>
          <a:p>
            <a:pPr algn="just">
              <a:lnSpc>
                <a:spcPct val="150000"/>
              </a:lnSpc>
            </a:pPr>
            <a:r>
              <a:rPr lang="en-US" sz="2200" dirty="0">
                <a:latin typeface="Times New Roman" panose="02020603050405020304" pitchFamily="18" charset="0"/>
                <a:cs typeface="Times New Roman" panose="02020603050405020304" pitchFamily="18" charset="0"/>
              </a:rPr>
              <a:t>During the period of Ashoka, the art of stupas reached its climax. Almost 84,000 stupas were erected during his period. </a:t>
            </a:r>
          </a:p>
          <a:p>
            <a:pPr algn="just">
              <a:lnSpc>
                <a:spcPct val="150000"/>
              </a:lnSpc>
            </a:pPr>
            <a:r>
              <a:rPr lang="en-US" sz="2200" dirty="0">
                <a:latin typeface="Times New Roman" panose="02020603050405020304" pitchFamily="18" charset="0"/>
                <a:cs typeface="Times New Roman" panose="02020603050405020304" pitchFamily="18" charset="0"/>
              </a:rPr>
              <a:t>Although a Vedic tradition, stupas were popularised by the Buddhists. </a:t>
            </a:r>
          </a:p>
        </p:txBody>
      </p:sp>
      <p:sp>
        <p:nvSpPr>
          <p:cNvPr id="4" name="Date Placeholder 3"/>
          <p:cNvSpPr>
            <a:spLocks noGrp="1"/>
          </p:cNvSpPr>
          <p:nvPr>
            <p:ph type="dt" sz="half" idx="10"/>
          </p:nvPr>
        </p:nvSpPr>
        <p:spPr/>
        <p:txBody>
          <a:bodyPr/>
          <a:lstStyle/>
          <a:p>
            <a:fld id="{28528DA6-EB12-421E-A6BF-70E02F6BDE81}"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Engineering and Architecture in Ancient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329307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Cave Architecture:- </a:t>
            </a:r>
          </a:p>
          <a:p>
            <a:pPr algn="just">
              <a:lnSpc>
                <a:spcPct val="150000"/>
              </a:lnSpc>
            </a:pPr>
            <a:r>
              <a:rPr lang="en-US" sz="2200" dirty="0">
                <a:latin typeface="Times New Roman" panose="02020603050405020304" pitchFamily="18" charset="0"/>
                <a:cs typeface="Times New Roman" panose="02020603050405020304" pitchFamily="18" charset="0"/>
              </a:rPr>
              <a:t>Rock-cut Caves</a:t>
            </a:r>
          </a:p>
          <a:p>
            <a:pPr algn="just">
              <a:lnSpc>
                <a:spcPct val="150000"/>
              </a:lnSpc>
            </a:pPr>
            <a:r>
              <a:rPr lang="en-US" sz="2200" dirty="0">
                <a:latin typeface="Times New Roman" panose="02020603050405020304" pitchFamily="18" charset="0"/>
                <a:cs typeface="Times New Roman" panose="02020603050405020304" pitchFamily="18" charset="0"/>
              </a:rPr>
              <a:t>The construction of rock caves continued as in the Mauryan period. However, this period saw the development of two types of rock caves Chaitya and Vihar. </a:t>
            </a:r>
          </a:p>
          <a:p>
            <a:pPr algn="just">
              <a:lnSpc>
                <a:spcPct val="150000"/>
              </a:lnSpc>
            </a:pPr>
            <a:r>
              <a:rPr lang="en-US" sz="2200" dirty="0">
                <a:latin typeface="Times New Roman" panose="02020603050405020304" pitchFamily="18" charset="0"/>
                <a:cs typeface="Times New Roman" panose="02020603050405020304" pitchFamily="18" charset="0"/>
              </a:rPr>
              <a:t>While the Vihars were residential halls for the Buddhist and Jain monks and were developed during the time of the Mauryan Empire, the Chaitya halls were developed during this time. </a:t>
            </a:r>
          </a:p>
          <a:p>
            <a:pPr algn="just">
              <a:lnSpc>
                <a:spcPct val="150000"/>
              </a:lnSpc>
            </a:pPr>
            <a:r>
              <a:rPr lang="en-US" sz="2200" dirty="0">
                <a:latin typeface="Times New Roman" panose="02020603050405020304" pitchFamily="18" charset="0"/>
                <a:cs typeface="Times New Roman" panose="02020603050405020304" pitchFamily="18" charset="0"/>
              </a:rPr>
              <a:t>They were mainly quadrangular chambers with flat roofs and used as prayer halls.</a:t>
            </a:r>
          </a:p>
        </p:txBody>
      </p:sp>
      <p:sp>
        <p:nvSpPr>
          <p:cNvPr id="4" name="Date Placeholder 3"/>
          <p:cNvSpPr>
            <a:spLocks noGrp="1"/>
          </p:cNvSpPr>
          <p:nvPr>
            <p:ph type="dt" sz="half" idx="10"/>
          </p:nvPr>
        </p:nvSpPr>
        <p:spPr/>
        <p:txBody>
          <a:bodyPr/>
          <a:lstStyle/>
          <a:p>
            <a:fld id="{03D34588-BA59-4985-8DE6-950255C7C722}"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Engineering and Architecture in Ancient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2529267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art of sculpture has a glorious history in India because progress in this art form has been going on since more than 5000 years.</a:t>
            </a:r>
          </a:p>
          <a:p>
            <a:pPr algn="just">
              <a:lnSpc>
                <a:spcPct val="150000"/>
              </a:lnSpc>
            </a:pPr>
            <a:r>
              <a:rPr lang="en-US" sz="2200" dirty="0">
                <a:latin typeface="Times New Roman" panose="02020603050405020304" pitchFamily="18" charset="0"/>
                <a:cs typeface="Times New Roman" panose="02020603050405020304" pitchFamily="18" charset="0"/>
              </a:rPr>
              <a:t>The Harappan sculpture is an example of popular art because these figures have been discovered from private house.</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Stone sculptures :- </a:t>
            </a:r>
          </a:p>
          <a:p>
            <a:pPr algn="just">
              <a:lnSpc>
                <a:spcPct val="150000"/>
              </a:lnSpc>
            </a:pPr>
            <a:r>
              <a:rPr lang="en-US" sz="2200" dirty="0">
                <a:latin typeface="Times New Roman" panose="02020603050405020304" pitchFamily="18" charset="0"/>
                <a:cs typeface="Times New Roman" panose="02020603050405020304" pitchFamily="18" charset="0"/>
              </a:rPr>
              <a:t>Limestone, alabaster (gypsum like material) and steatite (soft white stone) varieties of stone were used to make sculptures. The level of refinement in them was quite high.</a:t>
            </a:r>
          </a:p>
          <a:p>
            <a:pPr algn="just">
              <a:lnSpc>
                <a:spcPct val="150000"/>
              </a:lnSpc>
            </a:pPr>
            <a:r>
              <a:rPr lang="en-US" sz="2200" dirty="0">
                <a:latin typeface="Times New Roman" panose="02020603050405020304" pitchFamily="18" charset="0"/>
                <a:cs typeface="Times New Roman" panose="02020603050405020304" pitchFamily="18" charset="0"/>
              </a:rPr>
              <a:t>Example:- dancing girl found at Harappa, bearded priest found at Mohenjo-Daro and Horse found at Lothal.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65C5925-966B-476A-BA07-6F0789F90D19}"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Sculptures (CO4&amp;CO5)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06595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Terracotta sculptures :- </a:t>
            </a:r>
          </a:p>
          <a:p>
            <a:pPr algn="just">
              <a:lnSpc>
                <a:spcPct val="150000"/>
              </a:lnSpc>
            </a:pPr>
            <a:r>
              <a:rPr lang="en-US" sz="2200" dirty="0">
                <a:latin typeface="Times New Roman" panose="02020603050405020304" pitchFamily="18" charset="0"/>
                <a:cs typeface="Times New Roman" panose="02020603050405020304" pitchFamily="18" charset="0"/>
              </a:rPr>
              <a:t>Terracotta (baked clay) was also used by Harappans to make sculptures. These figure are less sophisticated or refined when compared to metal or stone figures.</a:t>
            </a:r>
          </a:p>
          <a:p>
            <a:pPr algn="just">
              <a:lnSpc>
                <a:spcPct val="150000"/>
              </a:lnSpc>
            </a:pPr>
            <a:r>
              <a:rPr lang="en-US" sz="2200" dirty="0">
                <a:latin typeface="Times New Roman" panose="02020603050405020304" pitchFamily="18" charset="0"/>
                <a:cs typeface="Times New Roman" panose="02020603050405020304" pitchFamily="18" charset="0"/>
              </a:rPr>
              <a:t>Example:- An animal resembling horse found at Mohenjo-Daro.</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Copper and Bronze Sculptures:- </a:t>
            </a:r>
          </a:p>
          <a:p>
            <a:pPr algn="just">
              <a:lnSpc>
                <a:spcPct val="150000"/>
              </a:lnSpc>
            </a:pPr>
            <a:r>
              <a:rPr lang="en-US" sz="2200" dirty="0">
                <a:latin typeface="Times New Roman" panose="02020603050405020304" pitchFamily="18" charset="0"/>
                <a:cs typeface="Times New Roman" panose="02020603050405020304" pitchFamily="18" charset="0"/>
              </a:rPr>
              <a:t>The lost wax method was used by Harappans to make sculptures.</a:t>
            </a:r>
          </a:p>
          <a:p>
            <a:pPr algn="just">
              <a:lnSpc>
                <a:spcPct val="150000"/>
              </a:lnSpc>
            </a:pPr>
            <a:r>
              <a:rPr lang="en-US" sz="2200" dirty="0">
                <a:latin typeface="Times New Roman" panose="02020603050405020304" pitchFamily="18" charset="0"/>
                <a:cs typeface="Times New Roman" panose="02020603050405020304" pitchFamily="18" charset="0"/>
              </a:rPr>
              <a:t>The figure of the Bronze Dancing girl found at Mohenjo-Daro is one of the finest examples.</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EAAEF62-44DA-4933-8FE8-0A23891CE00A}"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Sculptures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57036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Seals were used to make a sealing, or positive imprint, like this modern resin one made from the original seal. </a:t>
            </a:r>
          </a:p>
          <a:p>
            <a:pPr algn="just">
              <a:lnSpc>
                <a:spcPct val="150000"/>
              </a:lnSpc>
            </a:pPr>
            <a:r>
              <a:rPr lang="en-US" sz="2200" dirty="0" smtClean="0">
                <a:latin typeface="Times New Roman" panose="02020603050405020304" pitchFamily="18" charset="0"/>
                <a:cs typeface="Times New Roman" panose="02020603050405020304" pitchFamily="18" charset="0"/>
              </a:rPr>
              <a:t>Numerous </a:t>
            </a:r>
            <a:r>
              <a:rPr lang="en-US" sz="2200" dirty="0">
                <a:latin typeface="Times New Roman" panose="02020603050405020304" pitchFamily="18" charset="0"/>
                <a:cs typeface="Times New Roman" panose="02020603050405020304" pitchFamily="18" charset="0"/>
              </a:rPr>
              <a:t>Indus seals have been found in ancient Mesopotamian cities. </a:t>
            </a:r>
          </a:p>
          <a:p>
            <a:pPr algn="just">
              <a:lnSpc>
                <a:spcPct val="150000"/>
              </a:lnSpc>
            </a:pPr>
            <a:r>
              <a:rPr lang="en-US" sz="2200" dirty="0">
                <a:latin typeface="Times New Roman" panose="02020603050405020304" pitchFamily="18" charset="0"/>
                <a:cs typeface="Times New Roman" panose="02020603050405020304" pitchFamily="18" charset="0"/>
              </a:rPr>
              <a:t>There is evidence for settlements of Indus valley traders in ancient Mesopotamia, in the form of Mesopotamian seals with Indus language characters.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4809C08-0956-4641-AFB9-46EF045F230F}"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Seals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3291836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305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word Coin is derived from the Latin word </a:t>
            </a:r>
            <a:r>
              <a:rPr lang="en-US" sz="2200" dirty="0" err="1" smtClean="0">
                <a:latin typeface="Times New Roman" panose="02020603050405020304" pitchFamily="18" charset="0"/>
                <a:cs typeface="Times New Roman" panose="02020603050405020304" pitchFamily="18" charset="0"/>
              </a:rPr>
              <a:t>Cuneus</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Kuneous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it is believed that the first recorded use of coins was in China and Greece around 700 BC and in India in the 6th century BC. </a:t>
            </a:r>
          </a:p>
          <a:p>
            <a:pPr algn="just">
              <a:lnSpc>
                <a:spcPct val="150000"/>
              </a:lnSpc>
            </a:pPr>
            <a:r>
              <a:rPr lang="en-US" sz="2200" dirty="0">
                <a:latin typeface="Times New Roman" panose="02020603050405020304" pitchFamily="18" charset="0"/>
                <a:cs typeface="Times New Roman" panose="02020603050405020304" pitchFamily="18" charset="0"/>
              </a:rPr>
              <a:t>The study of coins and medallions is known as Numismatics. </a:t>
            </a:r>
          </a:p>
          <a:p>
            <a:pPr algn="just">
              <a:lnSpc>
                <a:spcPct val="150000"/>
              </a:lnSpc>
            </a:pPr>
            <a:r>
              <a:rPr lang="en-US" sz="2200" dirty="0">
                <a:latin typeface="Times New Roman" panose="02020603050405020304" pitchFamily="18" charset="0"/>
                <a:cs typeface="Times New Roman" panose="02020603050405020304" pitchFamily="18" charset="0"/>
              </a:rPr>
              <a:t>The earliest coins were casted coins and were die-struck only on one side. One to five marks or symbols were incused on single side and were termed as ‘Punch Marked’ coins.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3E958EE-00C6-4C86-8E75-5E6F8BD543E2}"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Coins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9347658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3058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potteries found at the excavation sites can be broadly classified into two kinds – plain pottery and painted pottery. </a:t>
            </a:r>
          </a:p>
          <a:p>
            <a:pPr algn="just">
              <a:lnSpc>
                <a:spcPct val="150000"/>
              </a:lnSpc>
            </a:pPr>
            <a:r>
              <a:rPr lang="en-US" sz="2200" dirty="0">
                <a:latin typeface="Times New Roman" panose="02020603050405020304" pitchFamily="18" charset="0"/>
                <a:cs typeface="Times New Roman" panose="02020603050405020304" pitchFamily="18" charset="0"/>
              </a:rPr>
              <a:t>The painted pottery is also known as Red and Black Pottery as it used red colour to paint the background and glossy black paint was used to draw designs and figures on the red background.</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4CE266C-9165-4322-87FC-7D44287997B1}"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Pottery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64402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40A07-05F5-4DAD-A9D1-23EC6892B945}"/>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a:bodyPr>
          <a:lstStyle/>
          <a:p>
            <a:pPr>
              <a:defRPr/>
            </a:pPr>
            <a:r>
              <a:rPr lang="en-US" sz="2400" dirty="0">
                <a:latin typeface="Times New Roman" pitchFamily="18" charset="0"/>
                <a:cs typeface="Times New Roman" pitchFamily="18" charset="0"/>
              </a:rPr>
              <a:t>             </a:t>
            </a:r>
            <a:r>
              <a:rPr lang="en-US" sz="3600" b="1" dirty="0">
                <a:latin typeface="Times New Roman" pitchFamily="18" charset="0"/>
                <a:cs typeface="Times New Roman" pitchFamily="18" charset="0"/>
              </a:rPr>
              <a:t>Syllabus</a:t>
            </a:r>
          </a:p>
        </p:txBody>
      </p:sp>
      <p:pic>
        <p:nvPicPr>
          <p:cNvPr id="16387" name="Picture 3">
            <a:extLst>
              <a:ext uri="{FF2B5EF4-FFF2-40B4-BE49-F238E27FC236}">
                <a16:creationId xmlns:a16="http://schemas.microsoft.com/office/drawing/2014/main" xmlns="" id="{8E42EEB9-8479-48C7-B9B9-649489931E5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smtClean="0"/>
              <a:t>Mr. Anshu Kumar             ESSENCE OF INDIAN TRADITIONAL  (ANC-602)              Module V </a:t>
            </a:r>
            <a:endParaRPr lang="en-US" dirty="0"/>
          </a:p>
        </p:txBody>
      </p:sp>
      <p:sp>
        <p:nvSpPr>
          <p:cNvPr id="16390" name="Slide Number Placeholder 3">
            <a:extLst>
              <a:ext uri="{FF2B5EF4-FFF2-40B4-BE49-F238E27FC236}">
                <a16:creationId xmlns:a16="http://schemas.microsoft.com/office/drawing/2014/main" xmlns=""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2049A542-4D39-4060-858A-AD38E78AAF42}"/>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0A6523-D39B-48C3-B7AE-A4F47886928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12519" t="14584" r="26574" b="14583"/>
          <a:stretch/>
        </p:blipFill>
        <p:spPr>
          <a:xfrm>
            <a:off x="7034" y="914400"/>
            <a:ext cx="9136966" cy="5441950"/>
          </a:xfrm>
          <a:prstGeom prst="rect">
            <a:avLst/>
          </a:prstGeom>
        </p:spPr>
      </p:pic>
    </p:spTree>
    <p:extLst>
      <p:ext uri="{BB962C8B-B14F-4D97-AF65-F5344CB8AC3E}">
        <p14:creationId xmlns:p14="http://schemas.microsoft.com/office/powerpoint/2010/main" xmlns="" val="3716088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3058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Puppetry is one of the ancient forms of entertainment. </a:t>
            </a:r>
          </a:p>
          <a:p>
            <a:pPr algn="just">
              <a:lnSpc>
                <a:spcPct val="150000"/>
              </a:lnSpc>
            </a:pPr>
            <a:r>
              <a:rPr lang="en-US" sz="2200" dirty="0">
                <a:latin typeface="Times New Roman" panose="02020603050405020304" pitchFamily="18" charset="0"/>
                <a:cs typeface="Times New Roman" panose="02020603050405020304" pitchFamily="18" charset="0"/>
              </a:rPr>
              <a:t>This form of entertainment gives unrestricted freedom to the artist in design, colour and movement making it one of the most ingenious inventions of mankind.</a:t>
            </a:r>
          </a:p>
          <a:p>
            <a:pPr algn="just">
              <a:lnSpc>
                <a:spcPct val="150000"/>
              </a:lnSpc>
            </a:pPr>
            <a:r>
              <a:rPr lang="en-US" sz="2200" dirty="0">
                <a:latin typeface="Times New Roman" panose="02020603050405020304" pitchFamily="18" charset="0"/>
                <a:cs typeface="Times New Roman" panose="02020603050405020304" pitchFamily="18" charset="0"/>
              </a:rPr>
              <a:t>The excavation sites at Harappa and Mohenjo-daro have yielded puppets with sockets attached to them, which suggest the presence of puppetry as an art form even during those days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A577065-CAD1-4FA9-AC69-FED4CE72387C}"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Puppetry</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3135818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As per Natya Shastra, there are two basic aspects of Indian classical dance.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Lasya – It denotes grace, bhava, rasa and abhinaya. It is symbolic to</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the feminine features of dance as an art form.</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Tandava – This is symbolic to the male aspects of dance and has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more emphasis on rhythm and movement.  </a:t>
            </a:r>
          </a:p>
          <a:p>
            <a:pPr algn="just">
              <a:lnSpc>
                <a:spcPct val="150000"/>
              </a:lnSpc>
            </a:pPr>
            <a:r>
              <a:rPr lang="en-US" sz="2200" dirty="0" smtClean="0">
                <a:latin typeface="Times New Roman" panose="02020603050405020304" pitchFamily="18" charset="0"/>
                <a:cs typeface="Times New Roman" panose="02020603050405020304" pitchFamily="18" charset="0"/>
              </a:rPr>
              <a:t>Most </a:t>
            </a:r>
            <a:r>
              <a:rPr lang="en-US" sz="2200" dirty="0">
                <a:latin typeface="Times New Roman" panose="02020603050405020304" pitchFamily="18" charset="0"/>
                <a:cs typeface="Times New Roman" panose="02020603050405020304" pitchFamily="18" charset="0"/>
              </a:rPr>
              <a:t>of the Kuchipudi recitals are based on stories of Bhagwata purana.</a:t>
            </a:r>
          </a:p>
        </p:txBody>
      </p:sp>
      <p:sp>
        <p:nvSpPr>
          <p:cNvPr id="4" name="Date Placeholder 3"/>
          <p:cNvSpPr>
            <a:spLocks noGrp="1"/>
          </p:cNvSpPr>
          <p:nvPr>
            <p:ph type="dt" sz="half" idx="10"/>
          </p:nvPr>
        </p:nvSpPr>
        <p:spPr/>
        <p:txBody>
          <a:bodyPr/>
          <a:lstStyle/>
          <a:p>
            <a:fld id="{B9E7A4D0-BAFD-4965-BDFD-DA8A928FE0DA}"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Dance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799382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55725"/>
            <a:ext cx="8001000" cy="4511675"/>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Indian Architect, Engineering and Architecture in Ancient India.</a:t>
            </a:r>
          </a:p>
          <a:p>
            <a:pPr algn="just">
              <a:lnSpc>
                <a:spcPct val="150000"/>
              </a:lnSpc>
            </a:pPr>
            <a:r>
              <a:rPr lang="en-US" sz="2200" dirty="0">
                <a:latin typeface="Times New Roman" panose="02020603050405020304" pitchFamily="18" charset="0"/>
                <a:cs typeface="Times New Roman" panose="02020603050405020304" pitchFamily="18" charset="0"/>
              </a:rPr>
              <a:t>We also learned about Sculptures, Seals &amp; coins, Pottery, Puppetry &amp; Dance.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89C1AF-C482-4C5D-A44E-8B15A0772E55}"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Recap</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2477441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a:t>
            </a:r>
            <a:r>
              <a:rPr lang="en-US" sz="2200" dirty="0" smtClean="0">
                <a:latin typeface="Times New Roman" panose="02020603050405020304" pitchFamily="18" charset="0"/>
                <a:cs typeface="Times New Roman" panose="02020603050405020304" pitchFamily="18" charset="0"/>
                <a:hlinkClick r:id="rId2"/>
              </a:rPr>
              <a:t>www.youtube.com/watch?v=PNj83l3dlHg</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a:t>
            </a:r>
            <a:r>
              <a:rPr lang="en-US" sz="2200" dirty="0" smtClean="0">
                <a:latin typeface="Times New Roman" panose="02020603050405020304" pitchFamily="18" charset="0"/>
                <a:cs typeface="Times New Roman" panose="02020603050405020304" pitchFamily="18" charset="0"/>
                <a:hlinkClick r:id="rId3"/>
              </a:rPr>
              <a:t>www.youtube.com/watch?v=ZMF2oBc0VzI</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a:t>
            </a:r>
            <a:r>
              <a:rPr lang="en-US" sz="2200" dirty="0" smtClean="0">
                <a:latin typeface="Times New Roman" panose="02020603050405020304" pitchFamily="18" charset="0"/>
                <a:cs typeface="Times New Roman" panose="02020603050405020304" pitchFamily="18" charset="0"/>
                <a:hlinkClick r:id="rId4"/>
              </a:rPr>
              <a:t>www.youtube.com/watch?v=a_qWYsBIX7I</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a:t>
            </a:r>
            <a:r>
              <a:rPr lang="en-US" sz="2200" dirty="0" smtClean="0">
                <a:latin typeface="Times New Roman" panose="02020603050405020304" pitchFamily="18" charset="0"/>
                <a:cs typeface="Times New Roman" panose="02020603050405020304" pitchFamily="18" charset="0"/>
                <a:hlinkClick r:id="rId5"/>
              </a:rPr>
              <a:t>www.youtube.com/watch?v=cfyRXRGM9h4</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6"/>
              </a:rPr>
              <a:t>https://</a:t>
            </a:r>
            <a:r>
              <a:rPr lang="en-US" sz="2200" dirty="0" smtClean="0">
                <a:latin typeface="Times New Roman" panose="02020603050405020304" pitchFamily="18" charset="0"/>
                <a:cs typeface="Times New Roman" panose="02020603050405020304" pitchFamily="18" charset="0"/>
                <a:hlinkClick r:id="rId6"/>
              </a:rPr>
              <a:t>www.youtube.com/watch?v=rrqgHmSebl8</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7"/>
              </a:rPr>
              <a:t>https://</a:t>
            </a:r>
            <a:r>
              <a:rPr lang="en-US" sz="2200" dirty="0" smtClean="0">
                <a:latin typeface="Times New Roman" panose="02020603050405020304" pitchFamily="18" charset="0"/>
                <a:cs typeface="Times New Roman" panose="02020603050405020304" pitchFamily="18" charset="0"/>
                <a:hlinkClick r:id="rId7"/>
              </a:rPr>
              <a:t>www.youtube.com/watch?v=YfswS66utPE</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8"/>
              </a:rPr>
              <a:t>https://</a:t>
            </a:r>
            <a:r>
              <a:rPr lang="en-US" sz="2200" dirty="0" smtClean="0">
                <a:latin typeface="Times New Roman" panose="02020603050405020304" pitchFamily="18" charset="0"/>
                <a:cs typeface="Times New Roman" panose="02020603050405020304" pitchFamily="18" charset="0"/>
                <a:hlinkClick r:id="rId8"/>
              </a:rPr>
              <a:t>www.youtube.com/watch?v=5Fthlj0gkv4</a:t>
            </a: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b="1" dirty="0" smtClean="0">
              <a:latin typeface="Times New Roman" panose="02020603050405020304" pitchFamily="18" charset="0"/>
              <a:cs typeface="Times New Roman" panose="02020603050405020304" pitchFamily="18" charset="0"/>
            </a:endParaRPr>
          </a:p>
          <a:p>
            <a:pPr>
              <a:lnSpc>
                <a:spcPct val="150000"/>
              </a:lnSpc>
            </a:pPr>
            <a:endParaRPr lang="en-US" sz="2200" b="1" dirty="0" smtClean="0">
              <a:latin typeface="Times New Roman" panose="02020603050405020304" pitchFamily="18" charset="0"/>
              <a:cs typeface="Times New Roman" panose="02020603050405020304" pitchFamily="18" charset="0"/>
            </a:endParaRPr>
          </a:p>
          <a:p>
            <a:pPr>
              <a:lnSpc>
                <a:spcPct val="150000"/>
              </a:lnSpc>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7F1E6AA-4C74-4FA4-AF60-6C9046ECE52E}" type="datetime1">
              <a:rPr lang="en-US" smtClean="0"/>
              <a:pPr/>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extLst>
      <p:ext uri="{BB962C8B-B14F-4D97-AF65-F5344CB8AC3E}">
        <p14:creationId xmlns:p14="http://schemas.microsoft.com/office/powerpoint/2010/main" xmlns="" val="5704477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289550"/>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‘Jaubani’ is a dance form traditionally performed in north eastern India by the </a:t>
            </a:r>
          </a:p>
          <a:p>
            <a:pPr marL="0" indent="0" algn="just">
              <a:buNone/>
            </a:pPr>
            <a:r>
              <a:rPr lang="en-US" sz="2000" dirty="0">
                <a:latin typeface="Times New Roman" panose="02020603050405020304" pitchFamily="18" charset="0"/>
                <a:cs typeface="Times New Roman" panose="02020603050405020304" pitchFamily="18" charset="0"/>
              </a:rPr>
              <a:t>      A. Dimasas</a:t>
            </a:r>
          </a:p>
          <a:p>
            <a:pPr marL="0" indent="0" algn="just">
              <a:buNone/>
            </a:pPr>
            <a:r>
              <a:rPr lang="en-US" sz="2000" dirty="0">
                <a:latin typeface="Times New Roman" panose="02020603050405020304" pitchFamily="18" charset="0"/>
                <a:cs typeface="Times New Roman" panose="02020603050405020304" pitchFamily="18" charset="0"/>
              </a:rPr>
              <a:t>      B. Khasis</a:t>
            </a:r>
          </a:p>
          <a:p>
            <a:pPr marL="0" indent="0" algn="just">
              <a:buNone/>
            </a:pPr>
            <a:r>
              <a:rPr lang="en-US" sz="2000" dirty="0">
                <a:latin typeface="Times New Roman" panose="02020603050405020304" pitchFamily="18" charset="0"/>
                <a:cs typeface="Times New Roman" panose="02020603050405020304" pitchFamily="18" charset="0"/>
              </a:rPr>
              <a:t>      C. Mizos</a:t>
            </a:r>
          </a:p>
          <a:p>
            <a:pPr marL="0" indent="0" algn="just">
              <a:buNone/>
            </a:pPr>
            <a:r>
              <a:rPr lang="en-US" sz="2000" dirty="0">
                <a:latin typeface="Times New Roman" panose="02020603050405020304" pitchFamily="18" charset="0"/>
                <a:cs typeface="Times New Roman" panose="02020603050405020304" pitchFamily="18" charset="0"/>
              </a:rPr>
              <a:t>      D. Bodos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is the classical dance that belong to the state of Andhra Pradesh?</a:t>
            </a:r>
          </a:p>
          <a:p>
            <a:pPr marL="0" indent="0" algn="just">
              <a:buNone/>
            </a:pPr>
            <a:r>
              <a:rPr lang="en-US" sz="2000" dirty="0">
                <a:latin typeface="Times New Roman" panose="02020603050405020304" pitchFamily="18" charset="0"/>
                <a:cs typeface="Times New Roman" panose="02020603050405020304" pitchFamily="18" charset="0"/>
              </a:rPr>
              <a:t>      A. Kathakali</a:t>
            </a:r>
          </a:p>
          <a:p>
            <a:pPr marL="0" indent="0" algn="just">
              <a:buNone/>
            </a:pPr>
            <a:r>
              <a:rPr lang="en-US" sz="2000" dirty="0">
                <a:latin typeface="Times New Roman" panose="02020603050405020304" pitchFamily="18" charset="0"/>
                <a:cs typeface="Times New Roman" panose="02020603050405020304" pitchFamily="18" charset="0"/>
              </a:rPr>
              <a:t>      B. Odisi</a:t>
            </a:r>
          </a:p>
          <a:p>
            <a:pPr marL="0" indent="0" algn="just">
              <a:buNone/>
            </a:pPr>
            <a:r>
              <a:rPr lang="en-US" sz="2000" dirty="0">
                <a:latin typeface="Times New Roman" panose="02020603050405020304" pitchFamily="18" charset="0"/>
                <a:cs typeface="Times New Roman" panose="02020603050405020304" pitchFamily="18" charset="0"/>
              </a:rPr>
              <a:t>      C. Kuchipudi</a:t>
            </a:r>
          </a:p>
          <a:p>
            <a:pPr marL="0" indent="0" algn="just">
              <a:buNone/>
            </a:pPr>
            <a:r>
              <a:rPr lang="en-US" sz="2000" dirty="0">
                <a:latin typeface="Times New Roman" panose="02020603050405020304" pitchFamily="18" charset="0"/>
                <a:cs typeface="Times New Roman" panose="02020603050405020304" pitchFamily="18" charset="0"/>
              </a:rPr>
              <a:t>      D. Bharatanatyam</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‘Sattriya’ is the classical dance belonging to the state of Assam.</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7757CEF-313A-4F9D-B426-A95CCDCE2787}"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Daily Quiz</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840583"/>
          </a:xfrm>
          <a:prstGeom prst="rect">
            <a:avLst/>
          </a:prstGeom>
        </p:spPr>
      </p:pic>
    </p:spTree>
    <p:extLst>
      <p:ext uri="{BB962C8B-B14F-4D97-AF65-F5344CB8AC3E}">
        <p14:creationId xmlns:p14="http://schemas.microsoft.com/office/powerpoint/2010/main" xmlns="" val="3512974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89550"/>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‘Odishi’ is the classical dance belonging to the state of ______.</a:t>
            </a:r>
          </a:p>
          <a:p>
            <a:pPr marL="0" indent="0" algn="just">
              <a:buNone/>
            </a:pPr>
            <a:r>
              <a:rPr lang="en-US" sz="2000" dirty="0">
                <a:latin typeface="Times New Roman" panose="02020603050405020304" pitchFamily="18" charset="0"/>
                <a:cs typeface="Times New Roman" panose="02020603050405020304" pitchFamily="18" charset="0"/>
              </a:rPr>
              <a:t>      A. Tamilnadu</a:t>
            </a:r>
          </a:p>
          <a:p>
            <a:pPr marL="0" indent="0" algn="just">
              <a:buNone/>
            </a:pPr>
            <a:r>
              <a:rPr lang="en-US" sz="2000" dirty="0">
                <a:latin typeface="Times New Roman" panose="02020603050405020304" pitchFamily="18" charset="0"/>
                <a:cs typeface="Times New Roman" panose="02020603050405020304" pitchFamily="18" charset="0"/>
              </a:rPr>
              <a:t>      B. Andhra Pradesh</a:t>
            </a:r>
          </a:p>
          <a:p>
            <a:pPr marL="0" indent="0" algn="just">
              <a:buNone/>
            </a:pPr>
            <a:r>
              <a:rPr lang="en-US" sz="2000" dirty="0">
                <a:latin typeface="Times New Roman" panose="02020603050405020304" pitchFamily="18" charset="0"/>
                <a:cs typeface="Times New Roman" panose="02020603050405020304" pitchFamily="18" charset="0"/>
              </a:rPr>
              <a:t>      C. Odisha</a:t>
            </a:r>
          </a:p>
          <a:p>
            <a:pPr marL="0" indent="0" algn="just">
              <a:buNone/>
            </a:pPr>
            <a:r>
              <a:rPr lang="en-US" sz="2000" dirty="0">
                <a:latin typeface="Times New Roman" panose="02020603050405020304" pitchFamily="18" charset="0"/>
                <a:cs typeface="Times New Roman" panose="02020603050405020304" pitchFamily="18" charset="0"/>
              </a:rPr>
              <a:t>      D. Assam</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does stupa signify?</a:t>
            </a:r>
          </a:p>
          <a:p>
            <a:pPr marL="0" indent="0" algn="just">
              <a:buNone/>
            </a:pPr>
            <a:r>
              <a:rPr lang="en-US" sz="2000" dirty="0">
                <a:latin typeface="Times New Roman" panose="02020603050405020304" pitchFamily="18" charset="0"/>
                <a:cs typeface="Times New Roman" panose="02020603050405020304" pitchFamily="18" charset="0"/>
              </a:rPr>
              <a:t>      A. Death</a:t>
            </a:r>
          </a:p>
          <a:p>
            <a:pPr marL="0" indent="0" algn="just">
              <a:buNone/>
            </a:pPr>
            <a:r>
              <a:rPr lang="en-US" sz="2000" dirty="0">
                <a:latin typeface="Times New Roman" panose="02020603050405020304" pitchFamily="18" charset="0"/>
                <a:cs typeface="Times New Roman" panose="02020603050405020304" pitchFamily="18" charset="0"/>
              </a:rPr>
              <a:t>      B. Knowledge</a:t>
            </a:r>
          </a:p>
          <a:p>
            <a:pPr marL="0" indent="0" algn="just">
              <a:buNone/>
            </a:pPr>
            <a:r>
              <a:rPr lang="en-US" sz="2000" dirty="0">
                <a:latin typeface="Times New Roman" panose="02020603050405020304" pitchFamily="18" charset="0"/>
                <a:cs typeface="Times New Roman" panose="02020603050405020304" pitchFamily="18" charset="0"/>
              </a:rPr>
              <a:t>      C. Birth</a:t>
            </a:r>
          </a:p>
          <a:p>
            <a:pPr marL="0" indent="0" algn="just">
              <a:buNone/>
            </a:pPr>
            <a:r>
              <a:rPr lang="en-US" sz="2000" dirty="0">
                <a:latin typeface="Times New Roman" panose="02020603050405020304" pitchFamily="18" charset="0"/>
                <a:cs typeface="Times New Roman" panose="02020603050405020304" pitchFamily="18" charset="0"/>
              </a:rPr>
              <a:t>      D. Parinirvana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Nagara style of architecture developed and flourished mainly in north India.</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4866ED3-8B7A-4EF3-B22A-38C34DBBEC2F}"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Daily Quiz</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840583"/>
          </a:xfrm>
          <a:prstGeom prst="rect">
            <a:avLst/>
          </a:prstGeom>
        </p:spPr>
      </p:pic>
    </p:spTree>
    <p:extLst>
      <p:ext uri="{BB962C8B-B14F-4D97-AF65-F5344CB8AC3E}">
        <p14:creationId xmlns:p14="http://schemas.microsoft.com/office/powerpoint/2010/main" xmlns="" val="1165838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05800" cy="5441950"/>
          </a:xfrm>
        </p:spPr>
        <p:txBody>
          <a:bodyPr>
            <a:no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arrival of Babur into India led to the</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introduction of gunpowder in the subcontinent</a:t>
            </a:r>
          </a:p>
          <a:p>
            <a:pPr marL="0" indent="0">
              <a:buNone/>
            </a:pPr>
            <a:r>
              <a:rPr lang="en-US" sz="2200" dirty="0">
                <a:latin typeface="Times New Roman" panose="02020603050405020304" pitchFamily="18" charset="0"/>
                <a:cs typeface="Times New Roman" panose="02020603050405020304" pitchFamily="18" charset="0"/>
              </a:rPr>
              <a:t>     (ii) introduction of the arch and dome in the region’s architecture</a:t>
            </a:r>
          </a:p>
          <a:p>
            <a:pPr marL="0" indent="0">
              <a:buNone/>
            </a:pPr>
            <a:r>
              <a:rPr lang="en-US" sz="2200" dirty="0">
                <a:latin typeface="Times New Roman" panose="02020603050405020304" pitchFamily="18" charset="0"/>
                <a:cs typeface="Times New Roman" panose="02020603050405020304" pitchFamily="18" charset="0"/>
              </a:rPr>
              <a:t>     (iii) establishment of Timurid dynasty in the region</a:t>
            </a:r>
          </a:p>
          <a:p>
            <a:pPr marL="0" indent="0">
              <a:buNone/>
            </a:pPr>
            <a:r>
              <a:rPr lang="en-US" sz="2200" dirty="0">
                <a:latin typeface="Times New Roman" panose="02020603050405020304" pitchFamily="18" charset="0"/>
                <a:cs typeface="Times New Roman" panose="02020603050405020304" pitchFamily="18" charset="0"/>
              </a:rPr>
              <a:t>     Select the correct answer using the code given below.</a:t>
            </a:r>
          </a:p>
          <a:p>
            <a:pPr marL="0" indent="0">
              <a:buNone/>
            </a:pPr>
            <a:r>
              <a:rPr lang="en-US" sz="2200" dirty="0">
                <a:latin typeface="Times New Roman" panose="02020603050405020304" pitchFamily="18" charset="0"/>
                <a:cs typeface="Times New Roman" panose="02020603050405020304" pitchFamily="18" charset="0"/>
              </a:rPr>
              <a:t>     (a)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(ii) Only</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 (iii) Only</a:t>
            </a:r>
          </a:p>
          <a:p>
            <a:pPr marL="0" indent="0">
              <a:buNone/>
            </a:pPr>
            <a:r>
              <a:rPr lang="en-US" sz="2200" dirty="0">
                <a:latin typeface="Times New Roman" panose="02020603050405020304" pitchFamily="18" charset="0"/>
                <a:cs typeface="Times New Roman" panose="02020603050405020304" pitchFamily="18" charset="0"/>
              </a:rPr>
              <a:t>     (c)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(iii) Only</a:t>
            </a:r>
          </a:p>
          <a:p>
            <a:pPr marL="0" indent="0">
              <a:buNone/>
            </a:pPr>
            <a:r>
              <a:rPr lang="en-US" sz="2200" dirty="0">
                <a:latin typeface="Times New Roman" panose="02020603050405020304" pitchFamily="18" charset="0"/>
                <a:cs typeface="Times New Roman" panose="02020603050405020304" pitchFamily="18" charset="0"/>
              </a:rPr>
              <a:t>     (d)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(ii) and (iii)</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With reference to the cultural history of India, the term </a:t>
            </a:r>
            <a:r>
              <a:rPr lang="en-US" sz="2200" b="1" dirty="0">
                <a:latin typeface="Times New Roman" panose="02020603050405020304" pitchFamily="18" charset="0"/>
                <a:cs typeface="Times New Roman" panose="02020603050405020304" pitchFamily="18" charset="0"/>
              </a:rPr>
              <a:t>Panchayatan</a:t>
            </a:r>
            <a:r>
              <a:rPr lang="en-US" sz="2200" dirty="0">
                <a:latin typeface="Times New Roman" panose="02020603050405020304" pitchFamily="18" charset="0"/>
                <a:cs typeface="Times New Roman" panose="02020603050405020304" pitchFamily="18" charset="0"/>
              </a:rPr>
              <a:t> refers to?</a:t>
            </a:r>
          </a:p>
          <a:p>
            <a:pPr marL="0" indent="0">
              <a:buNone/>
            </a:pPr>
            <a:r>
              <a:rPr lang="en-US" sz="2200" dirty="0">
                <a:latin typeface="Times New Roman" panose="02020603050405020304" pitchFamily="18" charset="0"/>
                <a:cs typeface="Times New Roman" panose="02020603050405020304" pitchFamily="18" charset="0"/>
              </a:rPr>
              <a:t>    (a) An assembly of village elders       (b) A religious sect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 A style of temple construction  </a:t>
            </a:r>
            <a:r>
              <a:rPr lang="en-US" sz="2200" dirty="0">
                <a:latin typeface="Times New Roman" panose="02020603050405020304" pitchFamily="18" charset="0"/>
                <a:cs typeface="Times New Roman" panose="02020603050405020304" pitchFamily="18" charset="0"/>
              </a:rPr>
              <a:t>(d) An administrative functionary</a:t>
            </a:r>
          </a:p>
        </p:txBody>
      </p:sp>
      <p:sp>
        <p:nvSpPr>
          <p:cNvPr id="4" name="Date Placeholder 3"/>
          <p:cNvSpPr>
            <a:spLocks noGrp="1"/>
          </p:cNvSpPr>
          <p:nvPr>
            <p:ph type="dt" sz="half" idx="10"/>
          </p:nvPr>
        </p:nvSpPr>
        <p:spPr/>
        <p:txBody>
          <a:bodyPr/>
          <a:lstStyle/>
          <a:p>
            <a:fld id="{E727E35A-F6AA-4920-8BEE-404D79102252}" type="datetime1">
              <a:rPr lang="en-US" smtClean="0"/>
              <a:pPr/>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6069896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rmAutofit/>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To what extent has the urban planning and culture of the Indus Valley Civilisation provided inputs to the present day urbanisation?</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Why is Laurie Baker called “The Conscience Keeper of Indian Architecture”?</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What are the  difference between Architecture &amp; Sculpture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CD60071-D12A-43BA-8CFD-1838673490ED}" type="datetime1">
              <a:rPr lang="en-US" smtClean="0"/>
              <a:pPr/>
              <a:t>4/24/2023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492AA96B-BEAC-450C-8342-EAF1734E17E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6274664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55725"/>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Art.</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D9ADCD-093B-48E4-AF85-1FA0F5687C61}"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  </a:t>
            </a:r>
          </a:p>
          <a:p>
            <a:pPr algn="ctr">
              <a:spcBef>
                <a:spcPct val="0"/>
              </a:spcBef>
              <a:defRPr/>
            </a:pPr>
            <a:r>
              <a:rPr lang="en-US" sz="3200" dirty="0">
                <a:latin typeface="Times New Roman" panose="02020603050405020304" pitchFamily="18" charset="0"/>
                <a:cs typeface="Times New Roman" panose="02020603050405020304" pitchFamily="18" charset="0"/>
              </a:rPr>
              <a:t>Prerequisite</a:t>
            </a:r>
          </a:p>
          <a:p>
            <a:pPr lvl="0" algn="ctr">
              <a:spcBef>
                <a:spcPct val="0"/>
              </a:spcBef>
              <a:defRPr/>
            </a:pPr>
            <a:endParaRPr lang="en-US"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270299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0049E99-6675-40C3-8B4A-4CAB5914DB11}" type="datetime1">
              <a:rPr lang="en-US" smtClean="0"/>
              <a:pPr/>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772400" y="6356350"/>
            <a:ext cx="914400" cy="365125"/>
          </a:xfrm>
        </p:spPr>
        <p:txBody>
          <a:bodyPr/>
          <a:lstStyle/>
          <a:p>
            <a:fld id="{B6F15528-21DE-4FAA-801E-634DDDAF4B2B}" type="slidenum">
              <a:rPr lang="en-US" smtClean="0"/>
              <a:pPr/>
              <a:t>49</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11" name="Table 7">
            <a:extLst>
              <a:ext uri="{FF2B5EF4-FFF2-40B4-BE49-F238E27FC236}">
                <a16:creationId xmlns:a16="http://schemas.microsoft.com/office/drawing/2014/main" xmlns="" id="{52DE3814-0F72-46F6-93C6-99FE2F74A8D5}"/>
              </a:ext>
            </a:extLst>
          </p:cNvPr>
          <p:cNvGraphicFramePr>
            <a:graphicFrameLocks noGrp="1"/>
          </p:cNvGraphicFramePr>
          <p:nvPr>
            <p:extLst>
              <p:ext uri="{D42A27DB-BD31-4B8C-83A1-F6EECF244321}">
                <p14:modId xmlns:p14="http://schemas.microsoft.com/office/powerpoint/2010/main" xmlns="" val="966523427"/>
              </p:ext>
            </p:extLst>
          </p:nvPr>
        </p:nvGraphicFramePr>
        <p:xfrm>
          <a:off x="304800" y="990598"/>
          <a:ext cx="8534400" cy="2875338"/>
        </p:xfrm>
        <a:graphic>
          <a:graphicData uri="http://schemas.openxmlformats.org/drawingml/2006/table">
            <a:tbl>
              <a:tblPr firstRow="1" bandRow="1">
                <a:tableStyleId>{5C22544A-7EE6-4342-B048-85BDC9FD1C3A}</a:tableStyleId>
              </a:tblPr>
              <a:tblGrid>
                <a:gridCol w="973221">
                  <a:extLst>
                    <a:ext uri="{9D8B030D-6E8A-4147-A177-3AD203B41FA5}">
                      <a16:colId xmlns:a16="http://schemas.microsoft.com/office/drawing/2014/main" xmlns="" val="1466735737"/>
                    </a:ext>
                  </a:extLst>
                </a:gridCol>
                <a:gridCol w="7561179">
                  <a:extLst>
                    <a:ext uri="{9D8B030D-6E8A-4147-A177-3AD203B41FA5}">
                      <a16:colId xmlns:a16="http://schemas.microsoft.com/office/drawing/2014/main" xmlns="" val="850152717"/>
                    </a:ext>
                  </a:extLst>
                </a:gridCol>
              </a:tblGrid>
              <a:tr h="814119">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xmlns="" val="1811389725"/>
                  </a:ext>
                </a:extLst>
              </a:tr>
              <a:tr h="810747">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study</a:t>
                      </a:r>
                      <a:r>
                        <a:rPr lang="en-IN" sz="2200" dirty="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Music, Theatre, drama, Painting,</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Martial Arts Traditions and the  Fairs and Festivals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16232733"/>
                  </a:ext>
                </a:extLst>
              </a:tr>
              <a:tr h="52148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Current developments in Arts and Cultural and the  Indian’s Cultural Contribution to the World</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13578997"/>
                  </a:ext>
                </a:extLst>
              </a:tr>
              <a:tr h="488472">
                <a:tc>
                  <a:txBody>
                    <a:bodyPr/>
                    <a:lstStyle/>
                    <a:p>
                      <a:pPr algn="ctr"/>
                      <a:r>
                        <a:rPr lang="en-IN" sz="2200" dirty="0">
                          <a:latin typeface="Times New Roman" panose="02020603050405020304" pitchFamily="18" charset="0"/>
                          <a:cs typeface="Times New Roman" panose="02020603050405020304" pitchFamily="18" charset="0"/>
                        </a:rPr>
                        <a:t>3</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a:t>
                      </a:r>
                      <a:r>
                        <a:rPr lang="en-IN" sz="2200" dirty="0">
                          <a:latin typeface="Times New Roman" panose="02020603050405020304" pitchFamily="18" charset="0"/>
                          <a:cs typeface="Times New Roman" panose="02020603050405020304" pitchFamily="18" charset="0"/>
                        </a:rPr>
                        <a:t>Indian Cinema</a:t>
                      </a:r>
                    </a:p>
                  </a:txBody>
                  <a:tcPr/>
                </a:tc>
                <a:extLst>
                  <a:ext uri="{0D108BD9-81ED-4DB2-BD59-A6C34878D82A}">
                    <a16:rowId xmlns:a16="http://schemas.microsoft.com/office/drawing/2014/main" xmlns="" val="3771128258"/>
                  </a:ext>
                </a:extLst>
              </a:tr>
            </a:tbl>
          </a:graphicData>
        </a:graphic>
      </p:graphicFrame>
    </p:spTree>
    <p:extLst>
      <p:ext uri="{BB962C8B-B14F-4D97-AF65-F5344CB8AC3E}">
        <p14:creationId xmlns:p14="http://schemas.microsoft.com/office/powerpoint/2010/main" xmlns="" val="1312295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40A07-05F5-4DAD-A9D1-23EC6892B945}"/>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a:bodyPr>
          <a:lstStyle/>
          <a:p>
            <a:pPr>
              <a:defRPr/>
            </a:pPr>
            <a:r>
              <a:rPr lang="en-US" sz="2400" dirty="0">
                <a:latin typeface="Times New Roman" pitchFamily="18" charset="0"/>
                <a:cs typeface="Times New Roman" pitchFamily="18" charset="0"/>
              </a:rPr>
              <a:t>             </a:t>
            </a:r>
            <a:r>
              <a:rPr lang="en-US" sz="3600" b="1" dirty="0">
                <a:latin typeface="Times New Roman" pitchFamily="18" charset="0"/>
                <a:cs typeface="Times New Roman" pitchFamily="18" charset="0"/>
              </a:rPr>
              <a:t>Syllabus(Continue….)</a:t>
            </a:r>
          </a:p>
        </p:txBody>
      </p:sp>
      <p:pic>
        <p:nvPicPr>
          <p:cNvPr id="16387" name="Picture 3">
            <a:extLst>
              <a:ext uri="{FF2B5EF4-FFF2-40B4-BE49-F238E27FC236}">
                <a16:creationId xmlns:a16="http://schemas.microsoft.com/office/drawing/2014/main" xmlns="" id="{8E42EEB9-8479-48C7-B9B9-649489931E5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smtClean="0"/>
              <a:t>Mr. Anshu Kumar             ESSENCE OF INDIAN TRADITIONAL  (ANC-602)              Module V </a:t>
            </a:r>
            <a:endParaRPr lang="en-US" dirty="0"/>
          </a:p>
        </p:txBody>
      </p:sp>
      <p:sp>
        <p:nvSpPr>
          <p:cNvPr id="16390" name="Slide Number Placeholder 3">
            <a:extLst>
              <a:ext uri="{FF2B5EF4-FFF2-40B4-BE49-F238E27FC236}">
                <a16:creationId xmlns:a16="http://schemas.microsoft.com/office/drawing/2014/main" xmlns=""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2049A542-4D39-4060-858A-AD38E78AAF42}"/>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0CACE1-3AC8-4668-921F-FA4C290655B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13104" t="14584" r="27159" b="34375"/>
          <a:stretch/>
        </p:blipFill>
        <p:spPr>
          <a:xfrm>
            <a:off x="0" y="914400"/>
            <a:ext cx="9144000" cy="5441950"/>
          </a:xfrm>
          <a:prstGeom prst="rect">
            <a:avLst/>
          </a:prstGeom>
        </p:spPr>
      </p:pic>
    </p:spTree>
    <p:extLst>
      <p:ext uri="{BB962C8B-B14F-4D97-AF65-F5344CB8AC3E}">
        <p14:creationId xmlns:p14="http://schemas.microsoft.com/office/powerpoint/2010/main" xmlns="" val="22131577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2910574-1EE1-4442-B75B-FC993546A3FE}" type="datetime1">
              <a:rPr lang="en-US" smtClean="0"/>
              <a:pPr/>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1"/>
            <a:ext cx="838200" cy="365124"/>
          </a:xfrm>
        </p:spPr>
        <p:txBody>
          <a:bodyPr/>
          <a:lstStyle/>
          <a:p>
            <a:fld id="{B6F15528-21DE-4FAA-801E-634DDDAF4B2B}" type="slidenum">
              <a:rPr lang="en-US" smtClean="0"/>
              <a:pPr/>
              <a:t>50</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12" name="Table 7">
            <a:extLst>
              <a:ext uri="{FF2B5EF4-FFF2-40B4-BE49-F238E27FC236}">
                <a16:creationId xmlns:a16="http://schemas.microsoft.com/office/drawing/2014/main" xmlns="" id="{84F8085D-10F0-4CA8-995E-7CAA25538579}"/>
              </a:ext>
            </a:extLst>
          </p:cNvPr>
          <p:cNvGraphicFramePr>
            <a:graphicFrameLocks noGrp="1"/>
          </p:cNvGraphicFramePr>
          <p:nvPr>
            <p:extLst>
              <p:ext uri="{D42A27DB-BD31-4B8C-83A1-F6EECF244321}">
                <p14:modId xmlns:p14="http://schemas.microsoft.com/office/powerpoint/2010/main" xmlns="" val="59759141"/>
              </p:ext>
            </p:extLst>
          </p:nvPr>
        </p:nvGraphicFramePr>
        <p:xfrm>
          <a:off x="228600" y="926848"/>
          <a:ext cx="8686800" cy="30480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3672889621"/>
                    </a:ext>
                  </a:extLst>
                </a:gridCol>
                <a:gridCol w="6172200">
                  <a:extLst>
                    <a:ext uri="{9D8B030D-6E8A-4147-A177-3AD203B41FA5}">
                      <a16:colId xmlns:a16="http://schemas.microsoft.com/office/drawing/2014/main" xmlns="" val="1665354474"/>
                    </a:ext>
                  </a:extLst>
                </a:gridCol>
                <a:gridCol w="1676400">
                  <a:extLst>
                    <a:ext uri="{9D8B030D-6E8A-4147-A177-3AD203B41FA5}">
                      <a16:colId xmlns:a16="http://schemas.microsoft.com/office/drawing/2014/main" xmlns=""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xmlns="" val="395387266"/>
                  </a:ext>
                </a:extLst>
              </a:tr>
              <a:tr h="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Music &amp; Theatre, Drama, Painting &amp; Martial Arts Traditions, </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CO5</a:t>
                      </a:r>
                    </a:p>
                  </a:txBody>
                  <a:tcPr/>
                </a:tc>
                <a:extLst>
                  <a:ext uri="{0D108BD9-81ED-4DB2-BD59-A6C34878D82A}">
                    <a16:rowId xmlns:a16="http://schemas.microsoft.com/office/drawing/2014/main" xmlns="" val="2967115720"/>
                  </a:ext>
                </a:extLst>
              </a:tr>
              <a:tr h="748019">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Fairs and Festivals, Current developments in Arts and Cultural</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CO5</a:t>
                      </a:r>
                    </a:p>
                  </a:txBody>
                  <a:tcPr/>
                </a:tc>
                <a:extLst>
                  <a:ext uri="{0D108BD9-81ED-4DB2-BD59-A6C34878D82A}">
                    <a16:rowId xmlns:a16="http://schemas.microsoft.com/office/drawing/2014/main" xmlns="" val="1562121172"/>
                  </a:ext>
                </a:extLst>
              </a:tr>
              <a:tr h="533401">
                <a:tc>
                  <a:txBody>
                    <a:bodyPr/>
                    <a:lstStyle/>
                    <a:p>
                      <a:pPr algn="ctr"/>
                      <a:r>
                        <a:rPr lang="en-IN" sz="2200" dirty="0">
                          <a:latin typeface="Times New Roman" panose="02020603050405020304" pitchFamily="18" charset="0"/>
                          <a:cs typeface="Times New Roman" panose="02020603050405020304" pitchFamily="18" charset="0"/>
                        </a:rPr>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Indian’s Cultural Contribution to the World &amp; </a:t>
                      </a:r>
                      <a:r>
                        <a:rPr lang="en-IN" sz="2200" dirty="0">
                          <a:latin typeface="Times New Roman" panose="02020603050405020304" pitchFamily="18" charset="0"/>
                          <a:cs typeface="Times New Roman" panose="02020603050405020304" pitchFamily="18" charset="0"/>
                        </a:rPr>
                        <a:t>Indian Cinema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CO5</a:t>
                      </a:r>
                    </a:p>
                  </a:txBody>
                  <a:tcPr/>
                </a:tc>
                <a:extLst>
                  <a:ext uri="{0D108BD9-81ED-4DB2-BD59-A6C34878D82A}">
                    <a16:rowId xmlns:a16="http://schemas.microsoft.com/office/drawing/2014/main" xmlns="" val="169843952"/>
                  </a:ext>
                </a:extLst>
              </a:tr>
            </a:tbl>
          </a:graphicData>
        </a:graphic>
      </p:graphicFrame>
    </p:spTree>
    <p:extLst>
      <p:ext uri="{BB962C8B-B14F-4D97-AF65-F5344CB8AC3E}">
        <p14:creationId xmlns:p14="http://schemas.microsoft.com/office/powerpoint/2010/main" xmlns="" val="9871766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Music is the soul of any culture and India has had a long tradition of musical ingenuity.</a:t>
            </a:r>
          </a:p>
          <a:p>
            <a:pPr algn="just">
              <a:lnSpc>
                <a:spcPct val="150000"/>
              </a:lnSpc>
            </a:pPr>
            <a:r>
              <a:rPr lang="en-US" sz="2200" dirty="0">
                <a:latin typeface="Times New Roman" panose="02020603050405020304" pitchFamily="18" charset="0"/>
                <a:cs typeface="Times New Roman" panose="02020603050405020304" pitchFamily="18" charset="0"/>
              </a:rPr>
              <a:t>Literary traces of music can be found for the first time two thousand years ago in the Vedic times. All the seven notes of the raga Kharaharapriya can be found in the descending order in Sama Veda.</a:t>
            </a:r>
          </a:p>
          <a:p>
            <a:pPr algn="just">
              <a:lnSpc>
                <a:spcPct val="150000"/>
              </a:lnSpc>
            </a:pPr>
            <a:r>
              <a:rPr lang="en-US" sz="2200" dirty="0">
                <a:latin typeface="Times New Roman" panose="02020603050405020304" pitchFamily="18" charset="0"/>
                <a:cs typeface="Times New Roman" panose="02020603050405020304" pitchFamily="18" charset="0"/>
              </a:rPr>
              <a:t>There are three main pillars of Indian classical music: Raga, tala and </a:t>
            </a:r>
            <a:r>
              <a:rPr lang="en-US" sz="2200" dirty="0" err="1">
                <a:latin typeface="Times New Roman" panose="02020603050405020304" pitchFamily="18" charset="0"/>
                <a:cs typeface="Times New Roman" panose="02020603050405020304" pitchFamily="18" charset="0"/>
              </a:rPr>
              <a:t>swara</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While the historical roots of both the music types belong to the Bharata’s Natyashastra, they diverged in the 14th century. </a:t>
            </a:r>
          </a:p>
        </p:txBody>
      </p:sp>
      <p:sp>
        <p:nvSpPr>
          <p:cNvPr id="4" name="Date Placeholder 3"/>
          <p:cNvSpPr>
            <a:spLocks noGrp="1"/>
          </p:cNvSpPr>
          <p:nvPr>
            <p:ph type="dt" sz="half" idx="10"/>
          </p:nvPr>
        </p:nvSpPr>
        <p:spPr/>
        <p:txBody>
          <a:bodyPr/>
          <a:lstStyle/>
          <a:p>
            <a:fld id="{06C6ECDF-70CD-40C5-8C0F-5C7201790B61}"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Music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5157343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It has been </a:t>
            </a:r>
            <a:r>
              <a:rPr lang="en-US" sz="2200" dirty="0" smtClean="0">
                <a:latin typeface="Times New Roman" panose="02020603050405020304" pitchFamily="18" charset="0"/>
                <a:cs typeface="Times New Roman" panose="02020603050405020304" pitchFamily="18" charset="0"/>
              </a:rPr>
              <a:t>assumed </a:t>
            </a:r>
            <a:r>
              <a:rPr lang="en-US" sz="2200" dirty="0">
                <a:latin typeface="Times New Roman" panose="02020603050405020304" pitchFamily="18" charset="0"/>
                <a:cs typeface="Times New Roman" panose="02020603050405020304" pitchFamily="18" charset="0"/>
              </a:rPr>
              <a:t>that the excavated ruins at Sitabena and Jogimara caves represent the world’s oldest amphitheatres.</a:t>
            </a:r>
          </a:p>
          <a:p>
            <a:pPr algn="just">
              <a:lnSpc>
                <a:spcPct val="150000"/>
              </a:lnSpc>
            </a:pPr>
            <a:r>
              <a:rPr lang="en-US" sz="2200" dirty="0">
                <a:latin typeface="Times New Roman" panose="02020603050405020304" pitchFamily="18" charset="0"/>
                <a:cs typeface="Times New Roman" panose="02020603050405020304" pitchFamily="18" charset="0"/>
              </a:rPr>
              <a:t>Theatre in India began as a narrative art form, which encompassed a </a:t>
            </a:r>
            <a:r>
              <a:rPr lang="en-US" sz="2200" dirty="0" smtClean="0">
                <a:latin typeface="Times New Roman" panose="02020603050405020304" pitchFamily="18" charset="0"/>
                <a:cs typeface="Times New Roman" panose="02020603050405020304" pitchFamily="18" charset="0"/>
              </a:rPr>
              <a:t>concoction (Mixer) </a:t>
            </a:r>
            <a:r>
              <a:rPr lang="en-US" sz="2200" dirty="0">
                <a:latin typeface="Times New Roman" panose="02020603050405020304" pitchFamily="18" charset="0"/>
                <a:cs typeface="Times New Roman" panose="02020603050405020304" pitchFamily="18" charset="0"/>
              </a:rPr>
              <a:t>of music, dance and acting. Recitation, dance and music were integral parts of theatre. </a:t>
            </a:r>
          </a:p>
          <a:p>
            <a:pPr algn="just">
              <a:lnSpc>
                <a:spcPct val="150000"/>
              </a:lnSpc>
            </a:pPr>
            <a:r>
              <a:rPr lang="en-US" sz="2200" dirty="0">
                <a:latin typeface="Times New Roman" panose="02020603050405020304" pitchFamily="18" charset="0"/>
                <a:cs typeface="Times New Roman" panose="02020603050405020304" pitchFamily="18" charset="0"/>
              </a:rPr>
              <a:t>The Sanskrit word ‘nataka’ was derived from the root word ‘nata’ which actually meant a dancer. </a:t>
            </a:r>
          </a:p>
        </p:txBody>
      </p:sp>
      <p:sp>
        <p:nvSpPr>
          <p:cNvPr id="4" name="Date Placeholder 3"/>
          <p:cNvSpPr>
            <a:spLocks noGrp="1"/>
          </p:cNvSpPr>
          <p:nvPr>
            <p:ph type="dt" sz="half" idx="10"/>
          </p:nvPr>
        </p:nvSpPr>
        <p:spPr/>
        <p:txBody>
          <a:bodyPr/>
          <a:lstStyle/>
          <a:p>
            <a:fld id="{D090665C-7787-406F-90AA-04608D2853DD}"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Theatre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2671464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Drama is a narrative art form combining acting, music, dance etc. </a:t>
            </a:r>
          </a:p>
          <a:p>
            <a:pPr algn="just">
              <a:lnSpc>
                <a:spcPct val="150000"/>
              </a:lnSpc>
            </a:pPr>
            <a:r>
              <a:rPr lang="en-US" sz="2200" dirty="0">
                <a:latin typeface="Times New Roman" panose="02020603050405020304" pitchFamily="18" charset="0"/>
                <a:cs typeface="Times New Roman" panose="02020603050405020304" pitchFamily="18" charset="0"/>
              </a:rPr>
              <a:t>Bharat Muni, the author of Natya Shastra, is often called the father of Indian drama.</a:t>
            </a:r>
          </a:p>
          <a:p>
            <a:pPr algn="just">
              <a:lnSpc>
                <a:spcPct val="150000"/>
              </a:lnSpc>
            </a:pPr>
            <a:r>
              <a:rPr lang="en-US" sz="2200" dirty="0">
                <a:latin typeface="Times New Roman" panose="02020603050405020304" pitchFamily="18" charset="0"/>
                <a:cs typeface="Times New Roman" panose="02020603050405020304" pitchFamily="18" charset="0"/>
              </a:rPr>
              <a:t>Drama is a variant of performing art in which stories are enacted by using dialogue, dance, music and acting. </a:t>
            </a:r>
          </a:p>
          <a:p>
            <a:pPr algn="just">
              <a:lnSpc>
                <a:spcPct val="150000"/>
              </a:lnSpc>
            </a:pPr>
            <a:r>
              <a:rPr lang="en-US" sz="2200" dirty="0">
                <a:latin typeface="Times New Roman" panose="02020603050405020304" pitchFamily="18" charset="0"/>
                <a:cs typeface="Times New Roman" panose="02020603050405020304" pitchFamily="18" charset="0"/>
              </a:rPr>
              <a:t>A number of great drama writers were there in India during the ancient age. Among them Bhasa, Kalidas, </a:t>
            </a:r>
            <a:r>
              <a:rPr lang="en-US" sz="2200" dirty="0" err="1">
                <a:latin typeface="Times New Roman" panose="02020603050405020304" pitchFamily="18" charset="0"/>
                <a:cs typeface="Times New Roman" panose="02020603050405020304" pitchFamily="18" charset="0"/>
              </a:rPr>
              <a:t>Vishakhadatta</a:t>
            </a:r>
            <a:r>
              <a:rPr lang="en-US" sz="2200" dirty="0">
                <a:latin typeface="Times New Roman" panose="02020603050405020304" pitchFamily="18" charset="0"/>
                <a:cs typeface="Times New Roman" panose="02020603050405020304" pitchFamily="18" charset="0"/>
              </a:rPr>
              <a:t> were the most prominent ones. </a:t>
            </a:r>
          </a:p>
          <a:p>
            <a:pPr algn="just">
              <a:lnSpc>
                <a:spcPct val="150000"/>
              </a:lnSpc>
            </a:pPr>
            <a:r>
              <a:rPr lang="en-US" sz="2200" dirty="0">
                <a:latin typeface="Times New Roman" panose="02020603050405020304" pitchFamily="18" charset="0"/>
                <a:cs typeface="Times New Roman" panose="02020603050405020304" pitchFamily="18" charset="0"/>
              </a:rPr>
              <a:t>Ashvaghosha was the first playwright in Indian history.</a:t>
            </a:r>
          </a:p>
        </p:txBody>
      </p:sp>
      <p:sp>
        <p:nvSpPr>
          <p:cNvPr id="4" name="Date Placeholder 3"/>
          <p:cNvSpPr>
            <a:spLocks noGrp="1"/>
          </p:cNvSpPr>
          <p:nvPr>
            <p:ph type="dt" sz="half" idx="10"/>
          </p:nvPr>
        </p:nvSpPr>
        <p:spPr/>
        <p:txBody>
          <a:bodyPr/>
          <a:lstStyle/>
          <a:p>
            <a:fld id="{6F9DBD84-F121-4ABB-85F5-0DB3214E35FA}"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Drama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1531273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history of painting can be traced through the ancient and medieval period where the books were illustrated with paintings.</a:t>
            </a:r>
          </a:p>
          <a:p>
            <a:pPr algn="just">
              <a:lnSpc>
                <a:spcPct val="150000"/>
              </a:lnSpc>
            </a:pPr>
            <a:r>
              <a:rPr lang="en-US" sz="2200" dirty="0">
                <a:latin typeface="Times New Roman" panose="02020603050405020304" pitchFamily="18" charset="0"/>
                <a:cs typeface="Times New Roman" panose="02020603050405020304" pitchFamily="18" charset="0"/>
              </a:rPr>
              <a:t>The history of paintings can be known from primitive rock paintings of Bhimbetaka, Mirzapur and Panchmarhi. </a:t>
            </a:r>
          </a:p>
          <a:p>
            <a:pPr algn="just">
              <a:lnSpc>
                <a:spcPct val="150000"/>
              </a:lnSpc>
            </a:pPr>
            <a:r>
              <a:rPr lang="en-US" sz="2200" dirty="0">
                <a:latin typeface="Times New Roman" panose="02020603050405020304" pitchFamily="18" charset="0"/>
                <a:cs typeface="Times New Roman" panose="02020603050405020304" pitchFamily="18" charset="0"/>
              </a:rPr>
              <a:t>The work on the walls or a solid structure are referred to as Murals.</a:t>
            </a:r>
          </a:p>
          <a:p>
            <a:pPr algn="just">
              <a:lnSpc>
                <a:spcPct val="150000"/>
              </a:lnSpc>
            </a:pPr>
            <a:r>
              <a:rPr lang="en-US" sz="2200" dirty="0">
                <a:latin typeface="Times New Roman" panose="02020603050405020304" pitchFamily="18" charset="0"/>
                <a:cs typeface="Times New Roman" panose="02020603050405020304" pitchFamily="18" charset="0"/>
              </a:rPr>
              <a:t>These have existed in India since ancient times and can be dated between 10</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BC and 10th century AD.</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D6E141A-1BE3-4D8C-A967-11754EA6BEFF}"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Painting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984267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Martial art literally means ‘arts associated with waging of war’.</a:t>
            </a:r>
          </a:p>
          <a:p>
            <a:pPr algn="just">
              <a:lnSpc>
                <a:spcPct val="150000"/>
              </a:lnSpc>
            </a:pPr>
            <a:r>
              <a:rPr lang="en-US" sz="2200" dirty="0">
                <a:latin typeface="Times New Roman" panose="02020603050405020304" pitchFamily="18" charset="0"/>
                <a:cs typeface="Times New Roman" panose="02020603050405020304" pitchFamily="18" charset="0"/>
              </a:rPr>
              <a:t>One of the oldest martial arts in India, Kalaripayattu, although practiced in most parts of Southern India, originated in the state of Kerala around 3</a:t>
            </a:r>
            <a:r>
              <a:rPr lang="en-US" sz="2200" baseline="30000" dirty="0">
                <a:latin typeface="Times New Roman" panose="02020603050405020304" pitchFamily="18" charset="0"/>
                <a:cs typeface="Times New Roman" panose="02020603050405020304" pitchFamily="18" charset="0"/>
              </a:rPr>
              <a:t>rd</a:t>
            </a:r>
            <a:r>
              <a:rPr lang="en-US" sz="2200" dirty="0">
                <a:latin typeface="Times New Roman" panose="02020603050405020304" pitchFamily="18" charset="0"/>
                <a:cs typeface="Times New Roman" panose="02020603050405020304" pitchFamily="18" charset="0"/>
              </a:rPr>
              <a:t> century BC. </a:t>
            </a:r>
          </a:p>
          <a:p>
            <a:pPr algn="just">
              <a:lnSpc>
                <a:spcPct val="150000"/>
              </a:lnSpc>
            </a:pPr>
            <a:r>
              <a:rPr lang="en-US" sz="2200" dirty="0">
                <a:latin typeface="Times New Roman" panose="02020603050405020304" pitchFamily="18" charset="0"/>
                <a:cs typeface="Times New Roman" panose="02020603050405020304" pitchFamily="18" charset="0"/>
              </a:rPr>
              <a:t>This art form includes mock duels (armed and unarmed combat) and physical exercises. </a:t>
            </a:r>
          </a:p>
          <a:p>
            <a:pPr algn="just">
              <a:lnSpc>
                <a:spcPct val="150000"/>
              </a:lnSpc>
            </a:pPr>
            <a:r>
              <a:rPr lang="en-US" sz="2200" dirty="0">
                <a:latin typeface="Times New Roman" panose="02020603050405020304" pitchFamily="18" charset="0"/>
                <a:cs typeface="Times New Roman" panose="02020603050405020304" pitchFamily="18" charset="0"/>
              </a:rPr>
              <a:t>Silambam, a kind of staff fencing, is a modern and scientific martial art of Tamil Nadu.</a:t>
            </a:r>
          </a:p>
          <a:p>
            <a:pPr algn="just">
              <a:lnSpc>
                <a:spcPct val="150000"/>
              </a:lnSpc>
            </a:pPr>
            <a:r>
              <a:rPr lang="en-US" sz="2200" dirty="0">
                <a:latin typeface="Times New Roman" panose="02020603050405020304" pitchFamily="18" charset="0"/>
                <a:cs typeface="Times New Roman" panose="02020603050405020304" pitchFamily="18" charset="0"/>
              </a:rPr>
              <a:t>One of the most ancient martial arts of Manipur, </a:t>
            </a:r>
            <a:r>
              <a:rPr lang="en-US" sz="2200" dirty="0" err="1">
                <a:latin typeface="Times New Roman" panose="02020603050405020304" pitchFamily="18" charset="0"/>
                <a:cs typeface="Times New Roman" panose="02020603050405020304" pitchFamily="18" charset="0"/>
              </a:rPr>
              <a:t>Cheibi</a:t>
            </a:r>
            <a:r>
              <a:rPr lang="en-US" sz="2200" dirty="0">
                <a:latin typeface="Times New Roman" panose="02020603050405020304" pitchFamily="18" charset="0"/>
                <a:cs typeface="Times New Roman" panose="02020603050405020304" pitchFamily="18" charset="0"/>
              </a:rPr>
              <a:t> Gad-</a:t>
            </a:r>
            <a:r>
              <a:rPr lang="en-US" sz="2200" dirty="0" err="1">
                <a:latin typeface="Times New Roman" panose="02020603050405020304" pitchFamily="18" charset="0"/>
                <a:cs typeface="Times New Roman" panose="02020603050405020304" pitchFamily="18" charset="0"/>
              </a:rPr>
              <a:t>ga</a:t>
            </a:r>
            <a:r>
              <a:rPr lang="en-US" sz="2200" dirty="0">
                <a:latin typeface="Times New Roman" panose="02020603050405020304" pitchFamily="18" charset="0"/>
                <a:cs typeface="Times New Roman" panose="02020603050405020304" pitchFamily="18" charset="0"/>
              </a:rPr>
              <a:t> involves fighting using a sword and a shield.</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E91CE48-9164-44B4-800C-54630445B803}"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Martial Arts Traditions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8449579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Festivals and fairs forms an intrinsic part of Indian culture being an outpouring medium of our beliefs and emotions.</a:t>
            </a:r>
          </a:p>
          <a:p>
            <a:pPr algn="just">
              <a:lnSpc>
                <a:spcPct val="150000"/>
              </a:lnSpc>
            </a:pPr>
            <a:r>
              <a:rPr lang="en-US" sz="2200" dirty="0">
                <a:latin typeface="Times New Roman" panose="02020603050405020304" pitchFamily="18" charset="0"/>
                <a:cs typeface="Times New Roman" panose="02020603050405020304" pitchFamily="18" charset="0"/>
              </a:rPr>
              <a:t>Diwali or Deepawali:- It is the festival of lights celebrated on the on New moon (Amavasya) day in the month of Kartik.</a:t>
            </a:r>
          </a:p>
          <a:p>
            <a:pPr algn="just">
              <a:lnSpc>
                <a:spcPct val="150000"/>
              </a:lnSpc>
            </a:pPr>
            <a:r>
              <a:rPr lang="en-US" sz="2200" dirty="0">
                <a:latin typeface="Times New Roman" panose="02020603050405020304" pitchFamily="18" charset="0"/>
                <a:cs typeface="Times New Roman" panose="02020603050405020304" pitchFamily="18" charset="0"/>
              </a:rPr>
              <a:t>Holi It is the festival of Colours and is celebrated by people across the religion.</a:t>
            </a:r>
          </a:p>
          <a:p>
            <a:pPr algn="just">
              <a:lnSpc>
                <a:spcPct val="150000"/>
              </a:lnSpc>
            </a:pPr>
            <a:r>
              <a:rPr lang="en-US" sz="2200" dirty="0">
                <a:latin typeface="Times New Roman" panose="02020603050405020304" pitchFamily="18" charset="0"/>
                <a:cs typeface="Times New Roman" panose="02020603050405020304" pitchFamily="18" charset="0"/>
              </a:rPr>
              <a:t>Eid-ul-</a:t>
            </a:r>
            <a:r>
              <a:rPr lang="en-US" sz="2200" dirty="0" err="1">
                <a:latin typeface="Times New Roman" panose="02020603050405020304" pitchFamily="18" charset="0"/>
                <a:cs typeface="Times New Roman" panose="02020603050405020304" pitchFamily="18" charset="0"/>
              </a:rPr>
              <a:t>Fitr</a:t>
            </a:r>
            <a:r>
              <a:rPr lang="en-US" sz="2200" dirty="0">
                <a:latin typeface="Times New Roman" panose="02020603050405020304" pitchFamily="18" charset="0"/>
                <a:cs typeface="Times New Roman" panose="02020603050405020304" pitchFamily="18" charset="0"/>
              </a:rPr>
              <a:t> :- The festival falls after the last day of the holy month of Ramadan (Ramzan), which is the ninth month of the Islamic calendar. </a:t>
            </a:r>
          </a:p>
          <a:p>
            <a:pPr algn="just">
              <a:lnSpc>
                <a:spcPct val="150000"/>
              </a:lnSpc>
            </a:pPr>
            <a:r>
              <a:rPr lang="en-US" sz="2200" dirty="0">
                <a:latin typeface="Times New Roman" panose="02020603050405020304" pitchFamily="18" charset="0"/>
                <a:cs typeface="Times New Roman" panose="02020603050405020304" pitchFamily="18" charset="0"/>
              </a:rPr>
              <a:t>Christmas :- This day is celebrated all across the world as the birth anniversary of Jesus Christ.</a:t>
            </a:r>
          </a:p>
        </p:txBody>
      </p:sp>
      <p:sp>
        <p:nvSpPr>
          <p:cNvPr id="4" name="Date Placeholder 3"/>
          <p:cNvSpPr>
            <a:spLocks noGrp="1"/>
          </p:cNvSpPr>
          <p:nvPr>
            <p:ph type="dt" sz="half" idx="10"/>
          </p:nvPr>
        </p:nvSpPr>
        <p:spPr/>
        <p:txBody>
          <a:bodyPr/>
          <a:lstStyle/>
          <a:p>
            <a:fld id="{AD3DAC23-EDBA-450B-B976-66678A11F87D}"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Fairs and Festivals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9981506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Sanskriti Kumbh, a 29 days Cultural extravaganza organised at Kumbh Mela Area, Prayagraj from 10th January, 2019.</a:t>
            </a:r>
          </a:p>
          <a:p>
            <a:pPr algn="just">
              <a:lnSpc>
                <a:spcPct val="150000"/>
              </a:lnSpc>
            </a:pPr>
            <a:r>
              <a:rPr lang="en-US" sz="2200" dirty="0">
                <a:latin typeface="Times New Roman" panose="02020603050405020304" pitchFamily="18" charset="0"/>
                <a:cs typeface="Times New Roman" panose="02020603050405020304" pitchFamily="18" charset="0"/>
              </a:rPr>
              <a:t>New campus of National Museum Institute inaugurated at Noida on 30th January, 2019.</a:t>
            </a:r>
          </a:p>
          <a:p>
            <a:pPr algn="just">
              <a:lnSpc>
                <a:spcPct val="150000"/>
              </a:lnSpc>
            </a:pPr>
            <a:r>
              <a:rPr lang="en-US" sz="2200" dirty="0">
                <a:latin typeface="Times New Roman" panose="02020603050405020304" pitchFamily="18" charset="0"/>
                <a:cs typeface="Times New Roman" panose="02020603050405020304" pitchFamily="18" charset="0"/>
              </a:rPr>
              <a:t>The 20th edition of Bharat Rang Mahotsav (BRM), the international theatre festival of India, is organized by National School of Drama. </a:t>
            </a:r>
          </a:p>
          <a:p>
            <a:pPr algn="just">
              <a:lnSpc>
                <a:spcPct val="150000"/>
              </a:lnSpc>
            </a:pPr>
            <a:r>
              <a:rPr lang="en-US" sz="2200" dirty="0">
                <a:latin typeface="Times New Roman" panose="02020603050405020304" pitchFamily="18" charset="0"/>
                <a:cs typeface="Times New Roman" panose="02020603050405020304" pitchFamily="18" charset="0"/>
              </a:rPr>
              <a:t>Foundation Stone of Taj View Garden on the Taj Corridor Area between the Agra Fort and TajMahal in Agra was laid on 14thFeburary, 2019.</a:t>
            </a:r>
          </a:p>
          <a:p>
            <a:pPr algn="just">
              <a:lnSpc>
                <a:spcPct val="150000"/>
              </a:lnSpc>
            </a:pPr>
            <a:r>
              <a:rPr lang="en-US" sz="2200" dirty="0">
                <a:latin typeface="Times New Roman" panose="02020603050405020304" pitchFamily="18" charset="0"/>
                <a:cs typeface="Times New Roman" panose="02020603050405020304" pitchFamily="18" charset="0"/>
              </a:rPr>
              <a:t>The ‘Azaadi </a:t>
            </a:r>
            <a:r>
              <a:rPr lang="en-US" sz="2200" dirty="0" err="1">
                <a:latin typeface="Times New Roman" panose="02020603050405020304" pitchFamily="18" charset="0"/>
                <a:cs typeface="Times New Roman" panose="02020603050405020304" pitchFamily="18" charset="0"/>
              </a:rPr>
              <a:t>ke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Diwane</a:t>
            </a:r>
            <a:r>
              <a:rPr lang="en-US" sz="2200" dirty="0">
                <a:latin typeface="Times New Roman" panose="02020603050405020304" pitchFamily="18" charset="0"/>
                <a:cs typeface="Times New Roman" panose="02020603050405020304" pitchFamily="18" charset="0"/>
              </a:rPr>
              <a:t>’ museum was inaugurated at Red Fort, Delhi on 4th March, 2019. </a:t>
            </a:r>
          </a:p>
        </p:txBody>
      </p:sp>
      <p:sp>
        <p:nvSpPr>
          <p:cNvPr id="4" name="Date Placeholder 3"/>
          <p:cNvSpPr>
            <a:spLocks noGrp="1"/>
          </p:cNvSpPr>
          <p:nvPr>
            <p:ph type="dt" sz="half" idx="10"/>
          </p:nvPr>
        </p:nvSpPr>
        <p:spPr/>
        <p:txBody>
          <a:bodyPr/>
          <a:lstStyle/>
          <a:p>
            <a:fld id="{F8CE5808-0674-4402-839D-32406C2EC9F6}"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Current developments in Arts and Cultural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947490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Spread of Indian religion and philosophy.</a:t>
            </a:r>
          </a:p>
          <a:p>
            <a:pPr algn="just">
              <a:lnSpc>
                <a:spcPct val="150000"/>
              </a:lnSpc>
            </a:pPr>
            <a:r>
              <a:rPr lang="en-US" sz="2200" dirty="0">
                <a:latin typeface="Times New Roman" panose="02020603050405020304" pitchFamily="18" charset="0"/>
                <a:cs typeface="Times New Roman" panose="02020603050405020304" pitchFamily="18" charset="0"/>
              </a:rPr>
              <a:t>Spread of Mathematics, Astronomy and Medical science.</a:t>
            </a:r>
          </a:p>
          <a:p>
            <a:pPr algn="just">
              <a:lnSpc>
                <a:spcPct val="150000"/>
              </a:lnSpc>
            </a:pPr>
            <a:r>
              <a:rPr lang="en-US" sz="2200" dirty="0">
                <a:latin typeface="Times New Roman" panose="02020603050405020304" pitchFamily="18" charset="0"/>
                <a:cs typeface="Times New Roman" panose="02020603050405020304" pitchFamily="18" charset="0"/>
              </a:rPr>
              <a:t>Spread of Indian art and architecture.</a:t>
            </a:r>
          </a:p>
          <a:p>
            <a:pPr algn="just">
              <a:lnSpc>
                <a:spcPct val="150000"/>
              </a:lnSpc>
            </a:pPr>
            <a:r>
              <a:rPr lang="en-US" sz="2200" dirty="0">
                <a:latin typeface="Times New Roman" panose="02020603050405020304" pitchFamily="18" charset="0"/>
                <a:cs typeface="Times New Roman" panose="02020603050405020304" pitchFamily="18" charset="0"/>
              </a:rPr>
              <a:t>Spread of Indian languages.</a:t>
            </a:r>
          </a:p>
          <a:p>
            <a:pPr algn="just">
              <a:lnSpc>
                <a:spcPct val="150000"/>
              </a:lnSpc>
            </a:pPr>
            <a:r>
              <a:rPr lang="en-US" sz="2200" dirty="0">
                <a:latin typeface="Times New Roman" panose="02020603050405020304" pitchFamily="18" charset="0"/>
                <a:cs typeface="Times New Roman" panose="02020603050405020304" pitchFamily="18" charset="0"/>
              </a:rPr>
              <a:t>Spread of Indian games and leisure activities.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Chess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Ludo</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Krida-Patram</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4. Kho-Kh0</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A2DE88-2A1D-4036-A1D0-A58361B75856}"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Indian’s Cultural Contribution to the World (CO4 &amp;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7459885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Lumiere Brothers who are famous as the inventors of Cinematograph brought the concept of motion pictures to India. They exhibited six-soundless short films in Bombay in 1896, which managed to engross the audience. </a:t>
            </a:r>
          </a:p>
          <a:p>
            <a:pPr algn="just">
              <a:lnSpc>
                <a:spcPct val="150000"/>
              </a:lnSpc>
            </a:pPr>
            <a:r>
              <a:rPr lang="en-US" sz="2200" dirty="0">
                <a:latin typeface="Times New Roman" panose="02020603050405020304" pitchFamily="18" charset="0"/>
                <a:cs typeface="Times New Roman" panose="02020603050405020304" pitchFamily="18" charset="0"/>
              </a:rPr>
              <a:t>Shot by an unknown photographer in 1897, the first film was titled Coconut Fair and Our Indian Empire.</a:t>
            </a:r>
          </a:p>
          <a:p>
            <a:pPr algn="just">
              <a:lnSpc>
                <a:spcPct val="150000"/>
              </a:lnSpc>
            </a:pPr>
            <a:r>
              <a:rPr lang="en-US" sz="2200" dirty="0" err="1" smtClean="0">
                <a:latin typeface="Times New Roman" panose="02020603050405020304" pitchFamily="18" charset="0"/>
                <a:cs typeface="Times New Roman" panose="02020603050405020304" pitchFamily="18" charset="0"/>
              </a:rPr>
              <a:t>Dadasaheb</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Phalke who produced the film titled Raja Harishchandra in 1913 made the first indigenous Indian silent film.</a:t>
            </a:r>
          </a:p>
        </p:txBody>
      </p:sp>
      <p:sp>
        <p:nvSpPr>
          <p:cNvPr id="4" name="Date Placeholder 3"/>
          <p:cNvSpPr>
            <a:spLocks noGrp="1"/>
          </p:cNvSpPr>
          <p:nvPr>
            <p:ph type="dt" sz="half" idx="10"/>
          </p:nvPr>
        </p:nvSpPr>
        <p:spPr/>
        <p:txBody>
          <a:bodyPr/>
          <a:lstStyle/>
          <a:p>
            <a:fld id="{8978287D-B758-4B44-A876-91B15166166F}"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Indian Cinema (CO5)</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641725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38C07E-FF80-415E-909D-4007A42506CB}" type="datetime1">
              <a:rPr lang="en-US" smtClean="0"/>
              <a:pPr/>
              <a:t>4/24/2023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Text Books</a:t>
            </a:r>
          </a:p>
        </p:txBody>
      </p:sp>
      <p:pic>
        <p:nvPicPr>
          <p:cNvPr id="9" name="Picture 8">
            <a:extLst>
              <a:ext uri="{FF2B5EF4-FFF2-40B4-BE49-F238E27FC236}">
                <a16:creationId xmlns:a16="http://schemas.microsoft.com/office/drawing/2014/main" xmlns="" id="{AA58E919-2714-4BF9-9507-B0DFF51A42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pic>
        <p:nvPicPr>
          <p:cNvPr id="3" name="Picture 2"/>
          <p:cNvPicPr>
            <a:picLocks noChangeAspect="1"/>
          </p:cNvPicPr>
          <p:nvPr/>
        </p:nvPicPr>
        <p:blipFill rotWithShape="1">
          <a:blip r:embed="rId3"/>
          <a:srcRect l="13470" t="40625" r="26207" b="28125"/>
          <a:stretch/>
        </p:blipFill>
        <p:spPr>
          <a:xfrm>
            <a:off x="0" y="1158874"/>
            <a:ext cx="9144000" cy="4860926"/>
          </a:xfrm>
          <a:prstGeom prst="rect">
            <a:avLst/>
          </a:prstGeom>
        </p:spPr>
      </p:pic>
    </p:spTree>
    <p:extLst>
      <p:ext uri="{BB962C8B-B14F-4D97-AF65-F5344CB8AC3E}">
        <p14:creationId xmlns:p14="http://schemas.microsoft.com/office/powerpoint/2010/main" xmlns="" val="7755735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686800" cy="4984750"/>
          </a:xfrm>
        </p:spPr>
        <p:txBody>
          <a:bodyPr>
            <a:noAutofit/>
          </a:bodyPr>
          <a:lstStyle/>
          <a:p>
            <a:pPr marL="0" algn="just" fontAlgn="t">
              <a:lnSpc>
                <a:spcPct val="150000"/>
              </a:lnSpc>
              <a:spcBef>
                <a:spcPts val="0"/>
              </a:spcBef>
            </a:pPr>
            <a:r>
              <a:rPr lang="en-US" sz="2200" dirty="0">
                <a:solidFill>
                  <a:srgbClr val="000000"/>
                </a:solidFill>
                <a:latin typeface="Times New Roman" panose="02020603050405020304" pitchFamily="18" charset="0"/>
                <a:cs typeface="Times New Roman" panose="02020603050405020304" pitchFamily="18" charset="0"/>
              </a:rPr>
              <a:t>In this topic ,we learned about Music, Theatre, drama &amp;Painting, Martial</a:t>
            </a:r>
          </a:p>
          <a:p>
            <a:pPr marL="0" indent="0" algn="just" fontAlgn="t">
              <a:lnSpc>
                <a:spcPct val="150000"/>
              </a:lnSpc>
              <a:spcBef>
                <a:spcPts val="0"/>
              </a:spcBef>
              <a:buNone/>
            </a:pPr>
            <a:r>
              <a:rPr lang="en-US" sz="2200" dirty="0">
                <a:solidFill>
                  <a:srgbClr val="000000"/>
                </a:solidFill>
                <a:latin typeface="Times New Roman" panose="02020603050405020304" pitchFamily="18" charset="0"/>
                <a:cs typeface="Times New Roman" panose="02020603050405020304" pitchFamily="18" charset="0"/>
              </a:rPr>
              <a:t>     Arts Traditions</a:t>
            </a:r>
            <a:r>
              <a:rPr lang="en-IN" sz="2200" dirty="0">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the  Fairs  and Festivals</a:t>
            </a:r>
            <a:endParaRPr lang="en-IN" sz="2200" dirty="0">
              <a:latin typeface="Times New Roman" panose="02020603050405020304" pitchFamily="18" charset="0"/>
              <a:cs typeface="Times New Roman" panose="02020603050405020304" pitchFamily="18" charset="0"/>
            </a:endParaRPr>
          </a:p>
          <a:p>
            <a:pPr algn="just" fontAlgn="t">
              <a:lnSpc>
                <a:spcPct val="150000"/>
              </a:lnSpc>
              <a:spcBef>
                <a:spcPts val="0"/>
              </a:spcBef>
            </a:pPr>
            <a:r>
              <a:rPr lang="en-US" sz="2200" dirty="0">
                <a:solidFill>
                  <a:srgbClr val="000000"/>
                </a:solidFill>
                <a:latin typeface="Times New Roman" panose="02020603050405020304" pitchFamily="18" charset="0"/>
                <a:cs typeface="Times New Roman" panose="02020603050405020304" pitchFamily="18" charset="0"/>
              </a:rPr>
              <a:t>We have also learned the Current developments in Arts and Cultural</a:t>
            </a:r>
            <a:r>
              <a:rPr lang="en-IN" sz="2200" dirty="0">
                <a:latin typeface="Times New Roman" panose="02020603050405020304" pitchFamily="18" charset="0"/>
                <a:cs typeface="Times New Roman" panose="02020603050405020304" pitchFamily="18" charset="0"/>
              </a:rPr>
              <a:t>,</a:t>
            </a:r>
            <a:r>
              <a:rPr lang="en-US" sz="2200" dirty="0">
                <a:solidFill>
                  <a:srgbClr val="000000"/>
                </a:solidFill>
                <a:latin typeface="Times New Roman" panose="02020603050405020304" pitchFamily="18" charset="0"/>
                <a:cs typeface="Times New Roman" panose="02020603050405020304" pitchFamily="18" charset="0"/>
              </a:rPr>
              <a:t>the  Indian’s Cultural Contribution to the World</a:t>
            </a:r>
            <a:r>
              <a:rPr lang="en-IN" sz="2200" dirty="0">
                <a:latin typeface="Times New Roman" panose="02020603050405020304" pitchFamily="18" charset="0"/>
                <a:cs typeface="Times New Roman" panose="02020603050405020304" pitchFamily="18" charset="0"/>
              </a:rPr>
              <a:t> &amp; </a:t>
            </a:r>
            <a:r>
              <a:rPr lang="en-US" sz="2200" dirty="0">
                <a:solidFill>
                  <a:srgbClr val="000000"/>
                </a:solidFill>
                <a:latin typeface="Times New Roman" panose="02020603050405020304" pitchFamily="18" charset="0"/>
                <a:cs typeface="Times New Roman" panose="02020603050405020304" pitchFamily="18" charset="0"/>
              </a:rPr>
              <a:t>the </a:t>
            </a:r>
            <a:r>
              <a:rPr lang="en-IN" sz="2200" dirty="0">
                <a:solidFill>
                  <a:srgbClr val="000000"/>
                </a:solidFill>
                <a:latin typeface="Times New Roman" panose="02020603050405020304" pitchFamily="18" charset="0"/>
                <a:cs typeface="Times New Roman" panose="02020603050405020304" pitchFamily="18" charset="0"/>
              </a:rPr>
              <a:t>Indian Cinema.</a:t>
            </a: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42C00A7-124F-4E41-B942-57A7FF3990E5}"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Recap</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5313099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fontScale="92500"/>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https://www.youtube.com/watch?v=5Fthlj0gkv4</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https://www.youtube.com/watch?v=VT7FLIPtWTA</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https://www.youtube.com/watch?v=RkNwjYUpEvQ</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https://www.youtube.com/watch?v=xtKGcJTRe64</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6"/>
              </a:rPr>
              <a:t>https://www.youtube.com/watch?v=oSCDKCNWg6g</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7"/>
              </a:rPr>
              <a:t>https://www.youtube.com/watch?v=-3nW57Lb0II</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8"/>
              </a:rPr>
              <a:t>https://www.youtube.com/watch?v=DlXpn8aFs0I</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9"/>
              </a:rPr>
              <a:t>https://www.youtube.com/watch?v=rcdsLeSHWds&amp;t=811s</a:t>
            </a: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304E0D6-CC87-45BB-8E69-09E6EEE58580}" type="datetime1">
              <a:rPr lang="en-US" smtClean="0"/>
              <a:pPr/>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extLst>
      <p:ext uri="{BB962C8B-B14F-4D97-AF65-F5344CB8AC3E}">
        <p14:creationId xmlns:p14="http://schemas.microsoft.com/office/powerpoint/2010/main" xmlns="" val="12181272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59616"/>
            <a:ext cx="8229600" cy="5596734"/>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______was the first talkative movie.</a:t>
            </a:r>
          </a:p>
          <a:p>
            <a:pPr marL="0" indent="0">
              <a:buNone/>
            </a:pPr>
            <a:r>
              <a:rPr lang="en-US" sz="2000" dirty="0">
                <a:latin typeface="Times New Roman" panose="02020603050405020304" pitchFamily="18" charset="0"/>
                <a:cs typeface="Times New Roman" panose="02020603050405020304" pitchFamily="18" charset="0"/>
              </a:rPr>
              <a:t>    A. Harishchandra</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 Alamara </a:t>
            </a:r>
          </a:p>
          <a:p>
            <a:pPr marL="0" indent="0">
              <a:buNone/>
            </a:pPr>
            <a:r>
              <a:rPr lang="en-US" sz="2000" dirty="0">
                <a:latin typeface="Times New Roman" panose="02020603050405020304" pitchFamily="18" charset="0"/>
                <a:cs typeface="Times New Roman" panose="02020603050405020304" pitchFamily="18" charset="0"/>
              </a:rPr>
              <a:t>    C. Mother India</a:t>
            </a:r>
          </a:p>
          <a:p>
            <a:pPr marL="0" indent="0">
              <a:buNone/>
            </a:pPr>
            <a:r>
              <a:rPr lang="en-US" sz="2000" dirty="0">
                <a:latin typeface="Times New Roman" panose="02020603050405020304" pitchFamily="18" charset="0"/>
                <a:cs typeface="Times New Roman" panose="02020603050405020304" pitchFamily="18" charset="0"/>
              </a:rPr>
              <a:t>    D. Pancholi</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reference to the cultural history of India, the term </a:t>
            </a:r>
            <a:r>
              <a:rPr lang="en-US" sz="2000" b="1" dirty="0">
                <a:latin typeface="Times New Roman" panose="02020603050405020304" pitchFamily="18" charset="0"/>
                <a:cs typeface="Times New Roman" panose="02020603050405020304" pitchFamily="18" charset="0"/>
              </a:rPr>
              <a:t>Panchayatan</a:t>
            </a:r>
            <a:r>
              <a:rPr lang="en-US" sz="2000" dirty="0">
                <a:latin typeface="Times New Roman" panose="02020603050405020304" pitchFamily="18" charset="0"/>
                <a:cs typeface="Times New Roman" panose="02020603050405020304" pitchFamily="18" charset="0"/>
              </a:rPr>
              <a:t> refers to?</a:t>
            </a:r>
          </a:p>
          <a:p>
            <a:pPr marL="0" indent="0">
              <a:buNone/>
            </a:pPr>
            <a:r>
              <a:rPr lang="en-US" sz="2000" dirty="0">
                <a:latin typeface="Times New Roman" panose="02020603050405020304" pitchFamily="18" charset="0"/>
                <a:cs typeface="Times New Roman" panose="02020603050405020304" pitchFamily="18" charset="0"/>
              </a:rPr>
              <a:t>    (a) An assembly of village elders     </a:t>
            </a:r>
          </a:p>
          <a:p>
            <a:pPr marL="0" indent="0">
              <a:buNone/>
            </a:pPr>
            <a:r>
              <a:rPr lang="en-US" sz="2000" dirty="0">
                <a:latin typeface="Times New Roman" panose="02020603050405020304" pitchFamily="18" charset="0"/>
                <a:cs typeface="Times New Roman" panose="02020603050405020304" pitchFamily="18" charset="0"/>
              </a:rPr>
              <a:t>    (b) A religious sect</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 A style of temple construction  </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An administrative functionary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of the oldest martial arts in India, Kalaripayattu originated in the state of Kerala around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century BC. </a:t>
            </a:r>
          </a:p>
          <a:p>
            <a:pPr marL="0" indent="0">
              <a:buNone/>
            </a:pPr>
            <a:r>
              <a:rPr lang="en-US" sz="2000" dirty="0">
                <a:latin typeface="Times New Roman" panose="02020603050405020304" pitchFamily="18" charset="0"/>
                <a:cs typeface="Times New Roman" panose="02020603050405020304" pitchFamily="18" charset="0"/>
              </a:rPr>
              <a:t>     A. True</a:t>
            </a:r>
          </a:p>
          <a:p>
            <a:pPr marL="0" indent="0">
              <a:buNone/>
            </a:pPr>
            <a:r>
              <a:rPr lang="en-US" sz="20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0EB4D3B-B952-4198-9B6C-1A114CA854BF}" type="datetime1">
              <a:rPr lang="en-US" smtClean="0"/>
              <a:pPr/>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59616"/>
            <a:ext cx="8229600" cy="5596734"/>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which school of painting Bani-Thani was related? </a:t>
            </a:r>
          </a:p>
          <a:p>
            <a:pPr marL="0" indent="0">
              <a:buNone/>
            </a:pPr>
            <a:r>
              <a:rPr lang="en-US" sz="2000" dirty="0">
                <a:latin typeface="Times New Roman" panose="02020603050405020304" pitchFamily="18" charset="0"/>
                <a:cs typeface="Times New Roman" panose="02020603050405020304" pitchFamily="18" charset="0"/>
              </a:rPr>
              <a:t>    A. Bundi School</a:t>
            </a:r>
          </a:p>
          <a:p>
            <a:pPr marL="0" indent="0">
              <a:buNone/>
            </a:pPr>
            <a:r>
              <a:rPr lang="en-US" sz="2000" dirty="0">
                <a:latin typeface="Times New Roman" panose="02020603050405020304" pitchFamily="18" charset="0"/>
                <a:cs typeface="Times New Roman" panose="02020603050405020304" pitchFamily="18" charset="0"/>
              </a:rPr>
              <a:t>    B. Kishangarh school</a:t>
            </a:r>
          </a:p>
          <a:p>
            <a:pPr marL="0" indent="0">
              <a:buNone/>
            </a:pPr>
            <a:r>
              <a:rPr lang="en-US" sz="2000" dirty="0">
                <a:latin typeface="Times New Roman" panose="02020603050405020304" pitchFamily="18" charset="0"/>
                <a:cs typeface="Times New Roman" panose="02020603050405020304" pitchFamily="18" charset="0"/>
              </a:rPr>
              <a:t>    C. Chawand School</a:t>
            </a:r>
          </a:p>
          <a:p>
            <a:pPr marL="0" indent="0">
              <a:buNone/>
            </a:pPr>
            <a:r>
              <a:rPr lang="en-US" sz="2000" dirty="0">
                <a:latin typeface="Times New Roman" panose="02020603050405020304" pitchFamily="18" charset="0"/>
                <a:cs typeface="Times New Roman" panose="02020603050405020304" pitchFamily="18" charset="0"/>
              </a:rPr>
              <a:t>    D. Jaipur School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Puppetry is divided into ___categories.</a:t>
            </a:r>
          </a:p>
          <a:p>
            <a:pPr marL="0" indent="0">
              <a:buNone/>
            </a:pPr>
            <a:r>
              <a:rPr lang="en-US" sz="2000" dirty="0">
                <a:latin typeface="Times New Roman" panose="02020603050405020304" pitchFamily="18" charset="0"/>
                <a:cs typeface="Times New Roman" panose="02020603050405020304" pitchFamily="18" charset="0"/>
              </a:rPr>
              <a:t>    (a) 4     </a:t>
            </a:r>
          </a:p>
          <a:p>
            <a:pPr marL="0" indent="0">
              <a:buNone/>
            </a:pPr>
            <a:r>
              <a:rPr lang="en-US" sz="2000" dirty="0">
                <a:latin typeface="Times New Roman" panose="02020603050405020304" pitchFamily="18" charset="0"/>
                <a:cs typeface="Times New Roman" panose="02020603050405020304" pitchFamily="18" charset="0"/>
              </a:rPr>
              <a:t>    (b) 5</a:t>
            </a:r>
          </a:p>
          <a:p>
            <a:pPr marL="0" indent="0">
              <a:buNone/>
            </a:pPr>
            <a:r>
              <a:rPr lang="en-US" sz="2000" dirty="0">
                <a:latin typeface="Times New Roman" panose="02020603050405020304" pitchFamily="18" charset="0"/>
                <a:cs typeface="Times New Roman" panose="02020603050405020304" pitchFamily="18" charset="0"/>
              </a:rPr>
              <a:t>    (c) 3 </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2</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Lumiere Brothers brought the concept of motion pictures to India.</a:t>
            </a:r>
          </a:p>
          <a:p>
            <a:pPr marL="0" indent="0">
              <a:buNone/>
            </a:pPr>
            <a:r>
              <a:rPr lang="en-US" sz="2000" dirty="0">
                <a:latin typeface="Times New Roman" panose="02020603050405020304" pitchFamily="18" charset="0"/>
                <a:cs typeface="Times New Roman" panose="02020603050405020304" pitchFamily="18" charset="0"/>
              </a:rPr>
              <a:t>     A. True</a:t>
            </a:r>
          </a:p>
          <a:p>
            <a:pPr marL="0" indent="0">
              <a:buNone/>
            </a:pPr>
            <a:r>
              <a:rPr lang="en-US" sz="20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E878A05-769E-4024-A8AC-01FA37C0BBB6}" type="datetime1">
              <a:rPr lang="en-US" smtClean="0"/>
              <a:pPr/>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xmlns="" val="28801609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59616"/>
            <a:ext cx="8229600" cy="5596734"/>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which school of painting Bani-Thani was related? </a:t>
            </a:r>
          </a:p>
          <a:p>
            <a:pPr marL="0" indent="0">
              <a:buNone/>
            </a:pPr>
            <a:r>
              <a:rPr lang="en-US" sz="2000" dirty="0">
                <a:latin typeface="Times New Roman" panose="02020603050405020304" pitchFamily="18" charset="0"/>
                <a:cs typeface="Times New Roman" panose="02020603050405020304" pitchFamily="18" charset="0"/>
              </a:rPr>
              <a:t>    A. Bundi School</a:t>
            </a:r>
          </a:p>
          <a:p>
            <a:pPr marL="0" indent="0">
              <a:buNone/>
            </a:pPr>
            <a:r>
              <a:rPr lang="en-US" sz="2000" dirty="0">
                <a:latin typeface="Times New Roman" panose="02020603050405020304" pitchFamily="18" charset="0"/>
                <a:cs typeface="Times New Roman" panose="02020603050405020304" pitchFamily="18" charset="0"/>
              </a:rPr>
              <a:t>    B. Kishangarh school</a:t>
            </a:r>
          </a:p>
          <a:p>
            <a:pPr marL="0" indent="0">
              <a:buNone/>
            </a:pPr>
            <a:r>
              <a:rPr lang="en-US" sz="2000" dirty="0">
                <a:latin typeface="Times New Roman" panose="02020603050405020304" pitchFamily="18" charset="0"/>
                <a:cs typeface="Times New Roman" panose="02020603050405020304" pitchFamily="18" charset="0"/>
              </a:rPr>
              <a:t>    C. Chawand School</a:t>
            </a:r>
          </a:p>
          <a:p>
            <a:pPr marL="0" indent="0">
              <a:buNone/>
            </a:pPr>
            <a:r>
              <a:rPr lang="en-US" sz="2000" dirty="0">
                <a:latin typeface="Times New Roman" panose="02020603050405020304" pitchFamily="18" charset="0"/>
                <a:cs typeface="Times New Roman" panose="02020603050405020304" pitchFamily="18" charset="0"/>
              </a:rPr>
              <a:t>    D. Jaipur School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‘Gatka’ is a _____form of martial arts.</a:t>
            </a:r>
          </a:p>
          <a:p>
            <a:pPr marL="0" indent="0">
              <a:buNone/>
            </a:pPr>
            <a:r>
              <a:rPr lang="en-US" sz="2000" dirty="0">
                <a:latin typeface="Times New Roman" panose="02020603050405020304" pitchFamily="18" charset="0"/>
                <a:cs typeface="Times New Roman" panose="02020603050405020304" pitchFamily="18" charset="0"/>
              </a:rPr>
              <a:t>    (a) unarmed   </a:t>
            </a:r>
          </a:p>
          <a:p>
            <a:pPr marL="0" indent="0">
              <a:buNone/>
            </a:pPr>
            <a:r>
              <a:rPr lang="en-US" sz="2000" dirty="0">
                <a:latin typeface="Times New Roman" panose="02020603050405020304" pitchFamily="18" charset="0"/>
                <a:cs typeface="Times New Roman" panose="02020603050405020304" pitchFamily="18" charset="0"/>
              </a:rPr>
              <a:t>    (b) weapon based </a:t>
            </a:r>
          </a:p>
          <a:p>
            <a:pPr marL="0" indent="0">
              <a:buNone/>
            </a:pPr>
            <a:r>
              <a:rPr lang="en-US" sz="2000" dirty="0">
                <a:latin typeface="Times New Roman" panose="02020603050405020304" pitchFamily="18" charset="0"/>
                <a:cs typeface="Times New Roman" panose="02020603050405020304" pitchFamily="18" charset="0"/>
              </a:rPr>
              <a:t>    (c) some time weapon based and some time unarmed</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No of the above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Glove Puppets also known as Hand puppets.</a:t>
            </a:r>
          </a:p>
          <a:p>
            <a:pPr marL="0" indent="0">
              <a:buNone/>
            </a:pPr>
            <a:r>
              <a:rPr lang="en-US" sz="2000" dirty="0">
                <a:latin typeface="Times New Roman" panose="02020603050405020304" pitchFamily="18" charset="0"/>
                <a:cs typeface="Times New Roman" panose="02020603050405020304" pitchFamily="18" charset="0"/>
              </a:rPr>
              <a:t>     A. True</a:t>
            </a:r>
          </a:p>
          <a:p>
            <a:pPr marL="0" indent="0">
              <a:buNone/>
            </a:pPr>
            <a:r>
              <a:rPr lang="en-US" sz="20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793CB24-06DC-4575-9CEF-601C54C20CEB}" type="datetime1">
              <a:rPr lang="en-US" smtClean="0"/>
              <a:pPr/>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xmlns="" val="35116362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Write about the chief features of the town planning in Indus Valley Civilisation?</a:t>
            </a:r>
          </a:p>
          <a:p>
            <a:pPr algn="just">
              <a:lnSpc>
                <a:spcPct val="150000"/>
              </a:lnSpc>
            </a:pPr>
            <a:r>
              <a:rPr lang="en-US" sz="2200" dirty="0">
                <a:latin typeface="Times New Roman" panose="02020603050405020304" pitchFamily="18" charset="0"/>
                <a:cs typeface="Times New Roman" panose="02020603050405020304" pitchFamily="18" charset="0"/>
              </a:rPr>
              <a:t>Explain the development of painting in India.</a:t>
            </a:r>
          </a:p>
        </p:txBody>
      </p:sp>
      <p:sp>
        <p:nvSpPr>
          <p:cNvPr id="4" name="Date Placeholder 3"/>
          <p:cNvSpPr>
            <a:spLocks noGrp="1"/>
          </p:cNvSpPr>
          <p:nvPr>
            <p:ph type="dt" sz="half" idx="10"/>
          </p:nvPr>
        </p:nvSpPr>
        <p:spPr/>
        <p:txBody>
          <a:bodyPr/>
          <a:lstStyle/>
          <a:p>
            <a:fld id="{BD51082D-B66E-4F58-B052-D2BA12FC7919}" type="datetime1">
              <a:rPr lang="en-US" smtClean="0"/>
              <a:pPr/>
              <a:t>4/24/2023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492AA96B-BEAC-450C-8342-EAF1734E17E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8" descr="C:\Users\DHANANJAY\Downloads\100b_0251.gif">
            <a:extLst>
              <a:ext uri="{FF2B5EF4-FFF2-40B4-BE49-F238E27FC236}">
                <a16:creationId xmlns:a16="http://schemas.microsoft.com/office/drawing/2014/main" xmlns="" id="{10F9A78A-C56F-4F53-95C0-647A5C191767}"/>
              </a:ext>
            </a:extLst>
          </p:cNvPr>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066800"/>
            <a:ext cx="9144000"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a:extLst>
              <a:ext uri="{FF2B5EF4-FFF2-40B4-BE49-F238E27FC236}">
                <a16:creationId xmlns:a16="http://schemas.microsoft.com/office/drawing/2014/main" xmlns="" id="{1006C90F-2443-4312-8375-11E912570B1E}"/>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Video Link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Times New Roman" pitchFamily="18" charset="0"/>
                <a:ea typeface="新細明體" panose="02020500000000000000" pitchFamily="18" charset="-120"/>
                <a:cs typeface="Times New Roman" pitchFamily="18" charset="0"/>
              </a:rPr>
              <a:t>(Architecture</a:t>
            </a: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b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endPar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pic>
        <p:nvPicPr>
          <p:cNvPr id="120836" name="Picture 2">
            <a:extLst>
              <a:ext uri="{FF2B5EF4-FFF2-40B4-BE49-F238E27FC236}">
                <a16:creationId xmlns:a16="http://schemas.microsoft.com/office/drawing/2014/main" xmlns="" id="{31DA0A8B-63B9-4EE5-B56D-E983CEF5B48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9050"/>
            <a:ext cx="13716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0837" name="TextBox 9">
            <a:extLst>
              <a:ext uri="{FF2B5EF4-FFF2-40B4-BE49-F238E27FC236}">
                <a16:creationId xmlns:a16="http://schemas.microsoft.com/office/drawing/2014/main" xmlns="" id="{CCCA3DCE-9AC8-40B1-847B-BF059DC83070}"/>
              </a:ext>
            </a:extLst>
          </p:cNvPr>
          <p:cNvSpPr txBox="1">
            <a:spLocks noChangeArrowheads="1"/>
          </p:cNvSpPr>
          <p:nvPr/>
        </p:nvSpPr>
        <p:spPr bwMode="auto">
          <a:xfrm>
            <a:off x="1828800" y="4953000"/>
            <a:ext cx="6324600" cy="4580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pPr>
            <a:r>
              <a:rPr lang="en-US" sz="1800" dirty="0">
                <a:latin typeface="Times New Roman" panose="02020603050405020304" pitchFamily="18" charset="0"/>
                <a:cs typeface="Times New Roman" panose="02020603050405020304" pitchFamily="18" charset="0"/>
                <a:hlinkClick r:id="rId4"/>
              </a:rPr>
              <a:t>https://www.youtube.com/watch?v=PNj83l3dlHg</a:t>
            </a: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C9E66148-A79E-415F-8026-ADF15BCE728F}"/>
              </a:ext>
            </a:extLst>
          </p:cNvPr>
          <p:cNvSpPr>
            <a:spLocks noGrp="1"/>
          </p:cNvSpPr>
          <p:nvPr>
            <p:ph type="ftr" sz="quarter" idx="11"/>
          </p:nvPr>
        </p:nvSpPr>
        <p:spPr>
          <a:xfrm>
            <a:off x="1905000" y="6356350"/>
            <a:ext cx="6096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0839" name="Slide Number Placeholder 4">
            <a:extLst>
              <a:ext uri="{FF2B5EF4-FFF2-40B4-BE49-F238E27FC236}">
                <a16:creationId xmlns:a16="http://schemas.microsoft.com/office/drawing/2014/main" xmlns="" id="{FBFA8580-41D1-4002-BB73-3A7B11915AEC}"/>
              </a:ext>
            </a:extLst>
          </p:cNvPr>
          <p:cNvSpPr>
            <a:spLocks noGrp="1" noChangeArrowheads="1"/>
          </p:cNvSpPr>
          <p:nvPr>
            <p:ph type="sldNum" sz="quarter" idx="12"/>
          </p:nvPr>
        </p:nvSpPr>
        <p:spPr bwMode="auto">
          <a:xfrm>
            <a:off x="8001000" y="6356350"/>
            <a:ext cx="6858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85C432-E184-4967-BB9F-4F05D532490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xmlns="" id="{457B9921-447B-461F-9C57-DEB2B37D684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2ABF41-35B9-42F4-B8FA-AB9F7AE88A1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5492"/>
            <a:ext cx="8229600" cy="5410200"/>
          </a:xfrm>
        </p:spPr>
        <p:txBody>
          <a:bodyPr>
            <a:normAutofit/>
          </a:bodyPr>
          <a:lstStyle/>
          <a:p>
            <a:r>
              <a:rPr lang="en-US" sz="2200" dirty="0">
                <a:latin typeface="Times New Roman" panose="02020603050405020304" pitchFamily="18" charset="0"/>
                <a:cs typeface="Times New Roman" panose="02020603050405020304" pitchFamily="18" charset="0"/>
              </a:rPr>
              <a:t>YouTube/other  Video Links</a:t>
            </a:r>
          </a:p>
          <a:p>
            <a:pPr marL="0" indent="0">
              <a:buNone/>
            </a:pPr>
            <a:r>
              <a:rPr lang="en-US" sz="2200" dirty="0">
                <a:latin typeface="Times New Roman" panose="02020603050405020304" pitchFamily="18" charset="0"/>
                <a:cs typeface="Times New Roman" panose="02020603050405020304" pitchFamily="18" charset="0"/>
              </a:rPr>
              <a:t>  </a:t>
            </a:r>
          </a:p>
          <a:p>
            <a:pPr>
              <a:lnSpc>
                <a:spcPct val="150000"/>
              </a:lnSpc>
            </a:pPr>
            <a:r>
              <a:rPr lang="en-US" sz="2200" dirty="0" smtClean="0">
                <a:latin typeface="Times New Roman" panose="02020603050405020304" pitchFamily="18" charset="0"/>
                <a:cs typeface="Times New Roman" panose="02020603050405020304" pitchFamily="18" charset="0"/>
                <a:hlinkClick r:id="rId2"/>
              </a:rPr>
              <a:t>https</a:t>
            </a:r>
            <a:r>
              <a:rPr lang="en-US" sz="2200" dirty="0">
                <a:latin typeface="Times New Roman" panose="02020603050405020304" pitchFamily="18" charset="0"/>
                <a:cs typeface="Times New Roman" panose="02020603050405020304" pitchFamily="18" charset="0"/>
                <a:hlinkClick r:id="rId2"/>
              </a:rPr>
              <a:t>://www.youtube.com/watch?v=PNj83l3dlHg</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https://www.youtube.com/watch?v=ZMF2oBc0VzI</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https://www.youtube.com/watch?v=a_qWYsBIX7I</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5"/>
              </a:rPr>
              <a:t>https</a:t>
            </a:r>
            <a:r>
              <a:rPr lang="en-US" sz="2200" dirty="0">
                <a:latin typeface="Times New Roman" panose="02020603050405020304" pitchFamily="18" charset="0"/>
                <a:cs typeface="Times New Roman" panose="02020603050405020304" pitchFamily="18" charset="0"/>
                <a:hlinkClick r:id="rId5"/>
              </a:rPr>
              <a:t>://www.youtube.com/watch?v=xtKGcJTRe64</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6"/>
              </a:rPr>
              <a:t>https://www.youtube.com/watch?v=oSCDKCNWg6g</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7"/>
              </a:rPr>
              <a:t>https://www.youtube.com/watch?v=-3nW57Lb0II</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8"/>
              </a:rPr>
              <a:t>https://www.youtube.com/watch?v=DlXpn8aFs0I</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9"/>
              </a:rPr>
              <a:t>https://</a:t>
            </a:r>
            <a:r>
              <a:rPr lang="en-US" sz="2200" dirty="0" smtClean="0">
                <a:latin typeface="Times New Roman" panose="02020603050405020304" pitchFamily="18" charset="0"/>
                <a:cs typeface="Times New Roman" panose="02020603050405020304" pitchFamily="18" charset="0"/>
                <a:hlinkClick r:id="rId9"/>
              </a:rPr>
              <a:t>www.youtube.com/watch?v=rcdsLeSHWds&amp;t=811s</a:t>
            </a: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E01A14A-E262-4F15-BDC1-F3DCB7C21968}" type="datetime1">
              <a:rPr lang="en-US" smtClean="0"/>
              <a:pPr/>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Faculty Video</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Links, YouTube &amp; NPTEL Video Links and Online Courses Details  </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89550"/>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‘Odishi’ is the classical dance belonging to the state of ______.</a:t>
            </a:r>
          </a:p>
          <a:p>
            <a:pPr marL="0" indent="0" algn="just">
              <a:buNone/>
            </a:pPr>
            <a:r>
              <a:rPr lang="en-US" sz="2000" dirty="0">
                <a:latin typeface="Times New Roman" panose="02020603050405020304" pitchFamily="18" charset="0"/>
                <a:cs typeface="Times New Roman" panose="02020603050405020304" pitchFamily="18" charset="0"/>
              </a:rPr>
              <a:t>      A. Tamilnadu</a:t>
            </a:r>
          </a:p>
          <a:p>
            <a:pPr marL="0" indent="0" algn="just">
              <a:buNone/>
            </a:pPr>
            <a:r>
              <a:rPr lang="en-US" sz="2000" dirty="0">
                <a:latin typeface="Times New Roman" panose="02020603050405020304" pitchFamily="18" charset="0"/>
                <a:cs typeface="Times New Roman" panose="02020603050405020304" pitchFamily="18" charset="0"/>
              </a:rPr>
              <a:t>      B. Andhra Pradesh</a:t>
            </a:r>
          </a:p>
          <a:p>
            <a:pPr marL="0" indent="0" algn="just">
              <a:buNone/>
            </a:pPr>
            <a:r>
              <a:rPr lang="en-US" sz="2000" dirty="0">
                <a:latin typeface="Times New Roman" panose="02020603050405020304" pitchFamily="18" charset="0"/>
                <a:cs typeface="Times New Roman" panose="02020603050405020304" pitchFamily="18" charset="0"/>
              </a:rPr>
              <a:t>      C. Odisha</a:t>
            </a:r>
          </a:p>
          <a:p>
            <a:pPr marL="0" indent="0" algn="just">
              <a:buNone/>
            </a:pPr>
            <a:r>
              <a:rPr lang="en-US" sz="2000" dirty="0">
                <a:latin typeface="Times New Roman" panose="02020603050405020304" pitchFamily="18" charset="0"/>
                <a:cs typeface="Times New Roman" panose="02020603050405020304" pitchFamily="18" charset="0"/>
              </a:rPr>
              <a:t>      D. Assam</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does stupa signify?</a:t>
            </a:r>
          </a:p>
          <a:p>
            <a:pPr marL="0" indent="0" algn="just">
              <a:buNone/>
            </a:pPr>
            <a:r>
              <a:rPr lang="en-US" sz="2000" dirty="0">
                <a:latin typeface="Times New Roman" panose="02020603050405020304" pitchFamily="18" charset="0"/>
                <a:cs typeface="Times New Roman" panose="02020603050405020304" pitchFamily="18" charset="0"/>
              </a:rPr>
              <a:t>      A. Death</a:t>
            </a:r>
          </a:p>
          <a:p>
            <a:pPr marL="0" indent="0" algn="just">
              <a:buNone/>
            </a:pPr>
            <a:r>
              <a:rPr lang="en-US" sz="2000" dirty="0">
                <a:latin typeface="Times New Roman" panose="02020603050405020304" pitchFamily="18" charset="0"/>
                <a:cs typeface="Times New Roman" panose="02020603050405020304" pitchFamily="18" charset="0"/>
              </a:rPr>
              <a:t>      B. Knowledge</a:t>
            </a:r>
          </a:p>
          <a:p>
            <a:pPr marL="0" indent="0" algn="just">
              <a:buNone/>
            </a:pPr>
            <a:r>
              <a:rPr lang="en-US" sz="2000" dirty="0">
                <a:latin typeface="Times New Roman" panose="02020603050405020304" pitchFamily="18" charset="0"/>
                <a:cs typeface="Times New Roman" panose="02020603050405020304" pitchFamily="18" charset="0"/>
              </a:rPr>
              <a:t>      C. Birth</a:t>
            </a:r>
          </a:p>
          <a:p>
            <a:pPr marL="0" indent="0" algn="just">
              <a:buNone/>
            </a:pPr>
            <a:r>
              <a:rPr lang="en-US" sz="2000" dirty="0">
                <a:latin typeface="Times New Roman" panose="02020603050405020304" pitchFamily="18" charset="0"/>
                <a:cs typeface="Times New Roman" panose="02020603050405020304" pitchFamily="18" charset="0"/>
              </a:rPr>
              <a:t>      D. Parinirvana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Nagara style of architecture developed and flourished mainly in north India.</a:t>
            </a:r>
          </a:p>
          <a:p>
            <a:pPr marL="0" indent="0" algn="just">
              <a:buNone/>
            </a:pPr>
            <a:r>
              <a:rPr lang="en-US" sz="2000" dirty="0">
                <a:latin typeface="Times New Roman" panose="02020603050405020304" pitchFamily="18" charset="0"/>
                <a:cs typeface="Times New Roman" panose="02020603050405020304" pitchFamily="18" charset="0"/>
              </a:rPr>
              <a:t>      A. True</a:t>
            </a:r>
          </a:p>
          <a:p>
            <a:pPr marL="0" indent="0" algn="just">
              <a:buNone/>
            </a:pPr>
            <a:r>
              <a:rPr lang="en-US" sz="20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35B5885-A437-48C1-9925-D7301FBE6A5A}" type="datetime1">
              <a:rPr lang="en-US" smtClean="0"/>
              <a:pPr/>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 MCQs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840583"/>
          </a:xfrm>
          <a:prstGeom prst="rect">
            <a:avLst/>
          </a:prstGeom>
        </p:spPr>
      </p:pic>
    </p:spTree>
    <p:extLst>
      <p:ext uri="{BB962C8B-B14F-4D97-AF65-F5344CB8AC3E}">
        <p14:creationId xmlns:p14="http://schemas.microsoft.com/office/powerpoint/2010/main" xmlns="" val="853620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A64251-BA61-42E0-865B-74E31613D8A5}" type="datetime1">
              <a:rPr lang="en-US" smtClean="0"/>
              <a:pPr/>
              <a:t>4/24/2023</a:t>
            </a:fld>
            <a:endParaRPr lang="en-US"/>
          </a:p>
        </p:txBody>
      </p:sp>
      <p:sp>
        <p:nvSpPr>
          <p:cNvPr id="5" name="Footer Placeholder 4"/>
          <p:cNvSpPr>
            <a:spLocks noGrp="1"/>
          </p:cNvSpPr>
          <p:nvPr>
            <p:ph type="ftr" sz="quarter" idx="11"/>
          </p:nvPr>
        </p:nvSpPr>
        <p:spPr>
          <a:xfrm>
            <a:off x="1524000" y="6324601"/>
            <a:ext cx="6477000" cy="396874"/>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8001000" y="6356350"/>
            <a:ext cx="685800" cy="325835"/>
          </a:xfrm>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Content Placeholder 2">
            <a:extLst>
              <a:ext uri="{FF2B5EF4-FFF2-40B4-BE49-F238E27FC236}">
                <a16:creationId xmlns:a16="http://schemas.microsoft.com/office/drawing/2014/main" xmlns="" id="{87754002-9E26-4A06-BFAE-D4A60B26AF9F}"/>
              </a:ext>
            </a:extLst>
          </p:cNvPr>
          <p:cNvSpPr>
            <a:spLocks noGrp="1"/>
          </p:cNvSpPr>
          <p:nvPr>
            <p:ph idx="1"/>
          </p:nvPr>
        </p:nvSpPr>
        <p:spPr>
          <a:xfrm>
            <a:off x="533400" y="990600"/>
            <a:ext cx="8229600" cy="5233988"/>
          </a:xfrm>
        </p:spPr>
        <p:txBody>
          <a:bodyPr>
            <a:no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arrival of Babur into India led to the</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introduction of gunpowder in the subcontinent</a:t>
            </a:r>
          </a:p>
          <a:p>
            <a:pPr marL="0" indent="0">
              <a:buNone/>
            </a:pPr>
            <a:r>
              <a:rPr lang="en-US" sz="2200" dirty="0">
                <a:latin typeface="Times New Roman" panose="02020603050405020304" pitchFamily="18" charset="0"/>
                <a:cs typeface="Times New Roman" panose="02020603050405020304" pitchFamily="18" charset="0"/>
              </a:rPr>
              <a:t>     (ii) introduction of the arch and dome in the region’s architecture</a:t>
            </a:r>
          </a:p>
          <a:p>
            <a:pPr marL="0" indent="0">
              <a:buNone/>
            </a:pPr>
            <a:r>
              <a:rPr lang="en-US" sz="2200" dirty="0">
                <a:latin typeface="Times New Roman" panose="02020603050405020304" pitchFamily="18" charset="0"/>
                <a:cs typeface="Times New Roman" panose="02020603050405020304" pitchFamily="18" charset="0"/>
              </a:rPr>
              <a:t>     (iii) establishment of Timurid dynasty in the region</a:t>
            </a:r>
          </a:p>
          <a:p>
            <a:pPr marL="0" indent="0">
              <a:buNone/>
            </a:pPr>
            <a:r>
              <a:rPr lang="en-US" sz="2200" dirty="0">
                <a:latin typeface="Times New Roman" panose="02020603050405020304" pitchFamily="18" charset="0"/>
                <a:cs typeface="Times New Roman" panose="02020603050405020304" pitchFamily="18" charset="0"/>
              </a:rPr>
              <a:t>     Select the correct answer using the code given below.</a:t>
            </a:r>
          </a:p>
          <a:p>
            <a:pPr marL="0" indent="0">
              <a:buNone/>
            </a:pPr>
            <a:r>
              <a:rPr lang="en-US" sz="2200" dirty="0">
                <a:latin typeface="Times New Roman" panose="02020603050405020304" pitchFamily="18" charset="0"/>
                <a:cs typeface="Times New Roman" panose="02020603050405020304" pitchFamily="18" charset="0"/>
              </a:rPr>
              <a:t>     (a)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(ii) Only</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 (iii) Only</a:t>
            </a:r>
          </a:p>
          <a:p>
            <a:pPr marL="0" indent="0">
              <a:buNone/>
            </a:pPr>
            <a:r>
              <a:rPr lang="en-US" sz="2200" dirty="0">
                <a:latin typeface="Times New Roman" panose="02020603050405020304" pitchFamily="18" charset="0"/>
                <a:cs typeface="Times New Roman" panose="02020603050405020304" pitchFamily="18" charset="0"/>
              </a:rPr>
              <a:t>     (c)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(iii) Only</a:t>
            </a:r>
          </a:p>
          <a:p>
            <a:pPr marL="0" indent="0">
              <a:buNone/>
            </a:pPr>
            <a:r>
              <a:rPr lang="en-US" sz="2200" dirty="0">
                <a:latin typeface="Times New Roman" panose="02020603050405020304" pitchFamily="18" charset="0"/>
                <a:cs typeface="Times New Roman" panose="02020603050405020304" pitchFamily="18" charset="0"/>
              </a:rPr>
              <a:t>     (d)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(ii) and (iii)</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With reference to the cultural history of India, the term </a:t>
            </a:r>
            <a:r>
              <a:rPr lang="en-US" sz="2200" b="1" dirty="0">
                <a:latin typeface="Times New Roman" panose="02020603050405020304" pitchFamily="18" charset="0"/>
                <a:cs typeface="Times New Roman" panose="02020603050405020304" pitchFamily="18" charset="0"/>
              </a:rPr>
              <a:t>Panchayatan</a:t>
            </a:r>
            <a:r>
              <a:rPr lang="en-US" sz="2200" dirty="0">
                <a:latin typeface="Times New Roman" panose="02020603050405020304" pitchFamily="18" charset="0"/>
                <a:cs typeface="Times New Roman" panose="02020603050405020304" pitchFamily="18" charset="0"/>
              </a:rPr>
              <a:t> refers to?</a:t>
            </a:r>
          </a:p>
          <a:p>
            <a:pPr marL="0" indent="0">
              <a:buNone/>
            </a:pPr>
            <a:r>
              <a:rPr lang="en-US" sz="2200" dirty="0">
                <a:latin typeface="Times New Roman" panose="02020603050405020304" pitchFamily="18" charset="0"/>
                <a:cs typeface="Times New Roman" panose="02020603050405020304" pitchFamily="18" charset="0"/>
              </a:rPr>
              <a:t>   (a) An assembly of village elders  (b) A religious sect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 A style of temple construction  </a:t>
            </a:r>
            <a:r>
              <a:rPr lang="en-US" sz="2200" dirty="0">
                <a:latin typeface="Times New Roman" panose="02020603050405020304" pitchFamily="18" charset="0"/>
                <a:cs typeface="Times New Roman" panose="02020603050405020304" pitchFamily="18" charset="0"/>
              </a:rPr>
              <a:t>(d) An administrative functionary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a:extLst>
              <a:ext uri="{FF2B5EF4-FFF2-40B4-BE49-F238E27FC236}">
                <a16:creationId xmlns:a16="http://schemas.microsoft.com/office/drawing/2014/main" xmlns="" id="{6C43C166-9AF0-49B5-A79C-4BC8293C357B}"/>
              </a:ext>
            </a:extLst>
          </p:cNvPr>
          <p:cNvSpPr>
            <a:spLocks noChangeArrowheads="1"/>
          </p:cNvSpPr>
          <p:nvPr/>
        </p:nvSpPr>
        <p:spPr bwMode="auto">
          <a:xfrm>
            <a:off x="152400" y="1554163"/>
            <a:ext cx="8763000"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Can apply the old designing concept with blend of new trends in building construction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Learn the ancient living style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Indian Traditional knowledge modern scientific perspective</a:t>
            </a: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Apply the ancient advanced architectural wonders in current trends</a:t>
            </a: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itle 1">
            <a:extLst>
              <a:ext uri="{FF2B5EF4-FFF2-40B4-BE49-F238E27FC236}">
                <a16:creationId xmlns:a16="http://schemas.microsoft.com/office/drawing/2014/main" xmlns="" id="{B0EA7BBD-922B-43E1-9505-F70F9BD12CC0}"/>
              </a:ext>
            </a:extLst>
          </p:cNvPr>
          <p:cNvSpPr txBox="1">
            <a:spLocks/>
          </p:cNvSpPr>
          <p:nvPr/>
        </p:nvSpPr>
        <p:spPr bwMode="auto">
          <a:xfrm>
            <a:off x="1295398" y="0"/>
            <a:ext cx="7848601" cy="99060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r>
              <a:rPr kumimoji="0" lang="en-US" sz="3200" b="1" i="0" u="none" strike="noStrike" kern="1200" cap="none" spc="0" normalizeH="0" baseline="0" noProof="0" dirty="0" smtClean="0">
                <a:ln>
                  <a:noFill/>
                </a:ln>
                <a:solidFill>
                  <a:prstClr val="black"/>
                </a:solidFill>
                <a:effectLst/>
                <a:uLnTx/>
                <a:uFillTx/>
                <a:latin typeface="Times New Roman" pitchFamily="18" charset="0"/>
                <a:ea typeface="新細明體" pitchFamily="18" charset="-120"/>
                <a:cs typeface="Times New Roman" pitchFamily="18" charset="0"/>
              </a:rPr>
              <a:t>             Applications of </a:t>
            </a:r>
            <a:r>
              <a:rPr lang="en-US" sz="3200" b="1" dirty="0" smtClean="0">
                <a:latin typeface="Times New Roman" panose="02020603050405020304" pitchFamily="18" charset="0"/>
                <a:cs typeface="Times New Roman" panose="02020603050405020304" pitchFamily="18" charset="0"/>
              </a:rPr>
              <a:t>Essence of </a:t>
            </a:r>
            <a:r>
              <a:rPr lang="en-US" sz="3200" b="1" dirty="0">
                <a:latin typeface="Times New Roman" panose="02020603050405020304" pitchFamily="18" charset="0"/>
                <a:cs typeface="Times New Roman" panose="02020603050405020304" pitchFamily="18" charset="0"/>
              </a:rPr>
              <a:t>I</a:t>
            </a:r>
            <a:r>
              <a:rPr lang="en-US" sz="3200" b="1" dirty="0" smtClean="0">
                <a:latin typeface="Times New Roman" panose="02020603050405020304" pitchFamily="18" charset="0"/>
                <a:cs typeface="Times New Roman" panose="02020603050405020304" pitchFamily="18" charset="0"/>
              </a:rPr>
              <a:t>ndian Traditional </a:t>
            </a:r>
            <a:r>
              <a:rPr lang="en-US" sz="3200" b="1" dirty="0">
                <a:latin typeface="Times New Roman" panose="02020603050405020304" pitchFamily="18" charset="0"/>
                <a:cs typeface="Times New Roman" panose="02020603050405020304" pitchFamily="18" charset="0"/>
              </a:rPr>
              <a:t>K</a:t>
            </a:r>
            <a:r>
              <a:rPr lang="en-US" sz="3200" b="1" dirty="0" smtClean="0">
                <a:latin typeface="Times New Roman" panose="02020603050405020304" pitchFamily="18" charset="0"/>
                <a:cs typeface="Times New Roman" panose="02020603050405020304" pitchFamily="18" charset="0"/>
              </a:rPr>
              <a:t>nowledge</a:t>
            </a:r>
            <a:endParaRPr kumimoji="0" lang="en-US" sz="3200" b="1" i="0" u="none" strike="noStrike" kern="1200" cap="none" spc="0" normalizeH="0" baseline="0" noProof="0" dirty="0">
              <a:ln>
                <a:noFill/>
              </a:ln>
              <a:solidFill>
                <a:prstClr val="black"/>
              </a:solidFill>
              <a:effectLst/>
              <a:uLnTx/>
              <a:uFillTx/>
              <a:latin typeface="Times New Roman" pitchFamily="18" charset="0"/>
              <a:cs typeface="Times New Roman" pitchFamily="18" charset="0"/>
            </a:endParaRPr>
          </a:p>
        </p:txBody>
      </p:sp>
      <p:pic>
        <p:nvPicPr>
          <p:cNvPr id="18436" name="Picture 2">
            <a:extLst>
              <a:ext uri="{FF2B5EF4-FFF2-40B4-BE49-F238E27FC236}">
                <a16:creationId xmlns:a16="http://schemas.microsoft.com/office/drawing/2014/main" xmlns="" id="{4C6D3769-F2C9-4AF3-91A7-1715D1A7C4A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95399"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xmlns="" id="{34124F37-1A4C-4570-BFED-11784F7A0608}"/>
              </a:ext>
            </a:extLst>
          </p:cNvPr>
          <p:cNvSpPr>
            <a:spLocks noGrp="1"/>
          </p:cNvSpPr>
          <p:nvPr>
            <p:ph type="ftr" sz="quarter" idx="11"/>
          </p:nvPr>
        </p:nvSpPr>
        <p:spPr>
          <a:xfrm>
            <a:off x="1981200" y="6356350"/>
            <a:ext cx="6019800" cy="501650"/>
          </a:xfrm>
        </p:spPr>
        <p:txBody>
          <a:bodyPr/>
          <a:lstStyle/>
          <a:p>
            <a:pPr lvl="0">
              <a:spcBef>
                <a:spcPct val="20000"/>
              </a:spcBef>
              <a:defRPr/>
            </a:pPr>
            <a:r>
              <a:rPr lang="en-US" smtClean="0"/>
              <a:t>Mr. Anshu Kumar             ESSENCE OF INDIAN TRADITIONAL  (ANC-602)              Module V </a:t>
            </a:r>
            <a:endParaRPr lang="en-US" dirty="0"/>
          </a:p>
        </p:txBody>
      </p:sp>
      <p:sp>
        <p:nvSpPr>
          <p:cNvPr id="18438" name="Slide Number Placeholder 4">
            <a:extLst>
              <a:ext uri="{FF2B5EF4-FFF2-40B4-BE49-F238E27FC236}">
                <a16:creationId xmlns:a16="http://schemas.microsoft.com/office/drawing/2014/main" xmlns="" id="{148E5614-2AD7-41C1-B00D-6DA4CBA8A5EB}"/>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FEBA2D-7EE5-418C-B21C-C6864313D2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xmlns="" id="{D9598B75-C714-4FFA-9D33-85345C262A90}"/>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1C25C2B-3F0D-4189-AEFE-A8627E8581E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7411810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59616"/>
            <a:ext cx="8229600" cy="5596734"/>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which school of painting Bani-Thani was related? </a:t>
            </a:r>
          </a:p>
          <a:p>
            <a:pPr marL="0" indent="0">
              <a:buNone/>
            </a:pPr>
            <a:r>
              <a:rPr lang="en-US" sz="2000" dirty="0">
                <a:latin typeface="Times New Roman" panose="02020603050405020304" pitchFamily="18" charset="0"/>
                <a:cs typeface="Times New Roman" panose="02020603050405020304" pitchFamily="18" charset="0"/>
              </a:rPr>
              <a:t>    A. Bundi School</a:t>
            </a:r>
          </a:p>
          <a:p>
            <a:pPr marL="0" indent="0">
              <a:buNone/>
            </a:pPr>
            <a:r>
              <a:rPr lang="en-US" sz="2000" dirty="0">
                <a:latin typeface="Times New Roman" panose="02020603050405020304" pitchFamily="18" charset="0"/>
                <a:cs typeface="Times New Roman" panose="02020603050405020304" pitchFamily="18" charset="0"/>
              </a:rPr>
              <a:t>    B. Kishangarh school</a:t>
            </a:r>
          </a:p>
          <a:p>
            <a:pPr marL="0" indent="0">
              <a:buNone/>
            </a:pPr>
            <a:r>
              <a:rPr lang="en-US" sz="2000" dirty="0">
                <a:latin typeface="Times New Roman" panose="02020603050405020304" pitchFamily="18" charset="0"/>
                <a:cs typeface="Times New Roman" panose="02020603050405020304" pitchFamily="18" charset="0"/>
              </a:rPr>
              <a:t>    C. Chawand School</a:t>
            </a:r>
          </a:p>
          <a:p>
            <a:pPr marL="0" indent="0">
              <a:buNone/>
            </a:pPr>
            <a:r>
              <a:rPr lang="en-US" sz="2000" dirty="0">
                <a:latin typeface="Times New Roman" panose="02020603050405020304" pitchFamily="18" charset="0"/>
                <a:cs typeface="Times New Roman" panose="02020603050405020304" pitchFamily="18" charset="0"/>
              </a:rPr>
              <a:t>    D. Jaipur School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Puppetry is divided into ___categories.</a:t>
            </a:r>
          </a:p>
          <a:p>
            <a:pPr marL="0" indent="0">
              <a:buNone/>
            </a:pPr>
            <a:r>
              <a:rPr lang="en-US" sz="2000" dirty="0">
                <a:latin typeface="Times New Roman" panose="02020603050405020304" pitchFamily="18" charset="0"/>
                <a:cs typeface="Times New Roman" panose="02020603050405020304" pitchFamily="18" charset="0"/>
              </a:rPr>
              <a:t>    (a) 4     </a:t>
            </a:r>
          </a:p>
          <a:p>
            <a:pPr marL="0" indent="0">
              <a:buNone/>
            </a:pPr>
            <a:r>
              <a:rPr lang="en-US" sz="2000" dirty="0">
                <a:latin typeface="Times New Roman" panose="02020603050405020304" pitchFamily="18" charset="0"/>
                <a:cs typeface="Times New Roman" panose="02020603050405020304" pitchFamily="18" charset="0"/>
              </a:rPr>
              <a:t>    (b) 5</a:t>
            </a:r>
          </a:p>
          <a:p>
            <a:pPr marL="0" indent="0">
              <a:buNone/>
            </a:pPr>
            <a:r>
              <a:rPr lang="en-US" sz="2000" dirty="0">
                <a:latin typeface="Times New Roman" panose="02020603050405020304" pitchFamily="18" charset="0"/>
                <a:cs typeface="Times New Roman" panose="02020603050405020304" pitchFamily="18" charset="0"/>
              </a:rPr>
              <a:t>    (c) 3 </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2</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Lumiere Brothers brought the concept of motion pictures to India.</a:t>
            </a:r>
          </a:p>
          <a:p>
            <a:pPr marL="0" indent="0">
              <a:buNone/>
            </a:pPr>
            <a:r>
              <a:rPr lang="en-US" sz="2000" dirty="0">
                <a:latin typeface="Times New Roman" panose="02020603050405020304" pitchFamily="18" charset="0"/>
                <a:cs typeface="Times New Roman" panose="02020603050405020304" pitchFamily="18" charset="0"/>
              </a:rPr>
              <a:t>     A. True</a:t>
            </a:r>
          </a:p>
          <a:p>
            <a:pPr marL="0" indent="0">
              <a:buNone/>
            </a:pPr>
            <a:r>
              <a:rPr lang="en-US" sz="20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50448A0-3BFD-4E71-A4F4-9EA141B68145}" type="datetime1">
              <a:rPr lang="en-US" smtClean="0"/>
              <a:pPr/>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MCQs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xmlns="" val="15797276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ED053-C45D-409A-8C51-12FF2E8EF27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Glossary Questions</a:t>
            </a:r>
          </a:p>
        </p:txBody>
      </p:sp>
      <p:pic>
        <p:nvPicPr>
          <p:cNvPr id="128003" name="Picture 2">
            <a:extLst>
              <a:ext uri="{FF2B5EF4-FFF2-40B4-BE49-F238E27FC236}">
                <a16:creationId xmlns:a16="http://schemas.microsoft.com/office/drawing/2014/main" xmlns="" id="{95B2B9DB-C62D-41BC-8FE3-92B06D7AEDF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69" y="6537"/>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004" name="Rectangle 10">
            <a:extLst>
              <a:ext uri="{FF2B5EF4-FFF2-40B4-BE49-F238E27FC236}">
                <a16:creationId xmlns:a16="http://schemas.microsoft.com/office/drawing/2014/main" xmlns="" id="{2EBC3B8D-47E8-4FEE-9309-740D2DE9CB72}"/>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8005" name="Text Box 3">
            <a:extLst>
              <a:ext uri="{FF2B5EF4-FFF2-40B4-BE49-F238E27FC236}">
                <a16:creationId xmlns:a16="http://schemas.microsoft.com/office/drawing/2014/main" xmlns="" id="{67EF2FA4-9BD1-4E71-BE8C-A499959825B1}"/>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8006" name="Text Box 2">
            <a:extLst>
              <a:ext uri="{FF2B5EF4-FFF2-40B4-BE49-F238E27FC236}">
                <a16:creationId xmlns:a16="http://schemas.microsoft.com/office/drawing/2014/main" xmlns="" id="{634C78A7-1449-4E84-9E4C-6062AE338F4E}"/>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Footer Placeholder 2">
            <a:extLst>
              <a:ext uri="{FF2B5EF4-FFF2-40B4-BE49-F238E27FC236}">
                <a16:creationId xmlns:a16="http://schemas.microsoft.com/office/drawing/2014/main" xmlns="" id="{D56C7E4B-41CF-456A-ABA2-6BBA08729372}"/>
              </a:ext>
            </a:extLst>
          </p:cNvPr>
          <p:cNvSpPr>
            <a:spLocks noGrp="1"/>
          </p:cNvSpPr>
          <p:nvPr>
            <p:ph type="ftr" sz="quarter" idx="11"/>
          </p:nvPr>
        </p:nvSpPr>
        <p:spPr>
          <a:xfrm>
            <a:off x="1905000" y="6356350"/>
            <a:ext cx="6172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8008" name="Slide Number Placeholder 3">
            <a:extLst>
              <a:ext uri="{FF2B5EF4-FFF2-40B4-BE49-F238E27FC236}">
                <a16:creationId xmlns:a16="http://schemas.microsoft.com/office/drawing/2014/main" xmlns="" id="{23671232-6244-42AC-A018-4F9A75FF7D18}"/>
              </a:ext>
            </a:extLst>
          </p:cNvPr>
          <p:cNvSpPr>
            <a:spLocks noGrp="1" noChangeArrowheads="1"/>
          </p:cNvSpPr>
          <p:nvPr>
            <p:ph type="sldNum" sz="quarter" idx="12"/>
          </p:nvPr>
        </p:nvSpPr>
        <p:spPr bwMode="auto">
          <a:xfrm>
            <a:off x="8153400" y="6356350"/>
            <a:ext cx="5334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632403-6559-4609-83B3-D7BE3E3B5644}"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A12AE8B0-A472-43A8-8B98-10EEDA0C0469}"/>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9A3A1B-BC83-4FCD-98A3-476D9A1BB40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Box 10">
            <a:extLst>
              <a:ext uri="{FF2B5EF4-FFF2-40B4-BE49-F238E27FC236}">
                <a16:creationId xmlns:a16="http://schemas.microsoft.com/office/drawing/2014/main" xmlns="" id="{F4021099-108A-44D9-AD07-76FCBE6FA745}"/>
              </a:ext>
            </a:extLst>
          </p:cNvPr>
          <p:cNvSpPr txBox="1"/>
          <p:nvPr/>
        </p:nvSpPr>
        <p:spPr>
          <a:xfrm>
            <a:off x="228601" y="1306513"/>
            <a:ext cx="8762999" cy="326320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Pick the correct answer from given Glossary</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Gajapati Prataparudradeva      P K Gode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Brahmagupta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Kapil Muni</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Brahmasputa Siddhanta was written by______.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“History of Fireworks in India between 1400 and 1900” written by____.</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Kautukachintamani was written by_____. </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 _____ was the founder of Yoga School of Philosophy.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5A431E7A-1977-4E4F-A7E3-CEE5619FD3DF}"/>
              </a:ext>
            </a:extLst>
          </p:cNvPr>
          <p:cNvPicPr>
            <a:picLocks noGrp="1" noChangeAspect="1"/>
          </p:cNvPicPr>
          <p:nvPr>
            <p:ph idx="1"/>
          </p:nvPr>
        </p:nvPicPr>
        <p:blipFill>
          <a:blip r:embed="rId2"/>
          <a:stretch>
            <a:fillRect/>
          </a:stretch>
        </p:blipFill>
        <p:spPr>
          <a:xfrm>
            <a:off x="228600" y="1022350"/>
            <a:ext cx="8610600" cy="5302250"/>
          </a:xfr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3A97AC-2751-42ED-BC94-6E4D2C83B6B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4601"/>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7924800" y="6356351"/>
            <a:ext cx="762000" cy="3048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Old Question Papers</a:t>
            </a: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312C47-5F33-4DFA-88C4-98AC923544C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1426"/>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Anshu Kumar             ESSENCE OF INDIAN TRADITIONAL  (ANC-602)              Module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8077200" y="6356350"/>
            <a:ext cx="609600" cy="3016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Old Question Papers</a:t>
            </a: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72309"/>
          </a:xfrm>
          <a:prstGeom prst="rect">
            <a:avLst/>
          </a:prstGeom>
        </p:spPr>
      </p:pic>
      <p:pic>
        <p:nvPicPr>
          <p:cNvPr id="11" name="Content Placeholder 10">
            <a:extLst>
              <a:ext uri="{FF2B5EF4-FFF2-40B4-BE49-F238E27FC236}">
                <a16:creationId xmlns:a16="http://schemas.microsoft.com/office/drawing/2014/main" xmlns="" id="{DF829BAB-8C8E-4979-8BF6-CAD6D7A16580}"/>
              </a:ext>
            </a:extLst>
          </p:cNvPr>
          <p:cNvPicPr>
            <a:picLocks noGrp="1" noChangeAspect="1"/>
          </p:cNvPicPr>
          <p:nvPr>
            <p:ph idx="1"/>
          </p:nvPr>
        </p:nvPicPr>
        <p:blipFill>
          <a:blip r:embed="rId3"/>
          <a:stretch>
            <a:fillRect/>
          </a:stretch>
        </p:blipFill>
        <p:spPr>
          <a:xfrm>
            <a:off x="457201" y="838200"/>
            <a:ext cx="8458200" cy="5426076"/>
          </a:xfrm>
        </p:spPr>
      </p:pic>
    </p:spTree>
    <p:extLst>
      <p:ext uri="{BB962C8B-B14F-4D97-AF65-F5344CB8AC3E}">
        <p14:creationId xmlns:p14="http://schemas.microsoft.com/office/powerpoint/2010/main" xmlns="" val="2920957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Autofit/>
          </a:bodyPr>
          <a:lstStyle/>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354D38D-CB1B-4AF4-A415-7DF9F005BAD5}" type="datetime1">
              <a:rPr lang="en-US" smtClean="0"/>
              <a:pPr/>
              <a:t>4/24/2023</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Expected Questions for University Exam </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D368630B-AECD-4C34-A523-5CB6167DA9D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10" name="Content Placeholder 2">
            <a:extLst>
              <a:ext uri="{FF2B5EF4-FFF2-40B4-BE49-F238E27FC236}">
                <a16:creationId xmlns:a16="http://schemas.microsoft.com/office/drawing/2014/main" xmlns="" id="{AF45BF72-3431-4E4F-9C4E-FED573A4640B}"/>
              </a:ext>
            </a:extLst>
          </p:cNvPr>
          <p:cNvSpPr txBox="1">
            <a:spLocks/>
          </p:cNvSpPr>
          <p:nvPr/>
        </p:nvSpPr>
        <p:spPr>
          <a:xfrm>
            <a:off x="685800" y="1143000"/>
            <a:ext cx="8229600" cy="5365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To what extent has the urban planning and culture of the Indus Valley Civilisation provided inputs to the present day urbanisation?</a:t>
            </a:r>
          </a:p>
          <a:p>
            <a:pPr algn="just">
              <a:lnSpc>
                <a:spcPct val="150000"/>
              </a:lnSpc>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Why is Laurie Baker called “The Conscience Keeper of Indian Architecture”?</a:t>
            </a:r>
          </a:p>
          <a:p>
            <a:pPr algn="just">
              <a:lnSpc>
                <a:spcPct val="150000"/>
              </a:lnSpc>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What are the  difference between Architecture &amp; Sculpture ?</a:t>
            </a:r>
          </a:p>
          <a:p>
            <a:pPr algn="just">
              <a:lnSpc>
                <a:spcPct val="150000"/>
              </a:lnSpc>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Write about the chief features of the town planning in Indus Valley Civilisation?</a:t>
            </a:r>
          </a:p>
          <a:p>
            <a:pPr algn="just">
              <a:lnSpc>
                <a:spcPct val="150000"/>
              </a:lnSpc>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Architecture, with the arrival of Mughals, saw a pragmatic shift both in style as well as theme. Critically examine.</a:t>
            </a:r>
          </a:p>
          <a:p>
            <a:pPr algn="just">
              <a:lnSpc>
                <a:spcPct val="150000"/>
              </a:lnSpc>
              <a:buFont typeface="Wingdings" panose="05000000000000000000" pitchFamily="2" charset="2"/>
              <a:buChar char="Ø"/>
            </a:pPr>
            <a:endParaRPr lang="en-US" sz="220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Indian Architect, Engineering and Architecture in Ancient India</a:t>
            </a:r>
          </a:p>
          <a:p>
            <a:pPr algn="just">
              <a:lnSpc>
                <a:spcPct val="150000"/>
              </a:lnSpc>
            </a:pPr>
            <a:r>
              <a:rPr lang="en-US" sz="2200" dirty="0">
                <a:latin typeface="Times New Roman" panose="02020603050405020304" pitchFamily="18" charset="0"/>
                <a:cs typeface="Times New Roman" panose="02020603050405020304" pitchFamily="18" charset="0"/>
              </a:rPr>
              <a:t>We also studied, Sculptures, Seals, coins, Pottery, Puppetry, Dance, Music, Theatre, drama, Painting, Martial Arts Traditions.</a:t>
            </a:r>
          </a:p>
          <a:p>
            <a:pPr algn="just">
              <a:lnSpc>
                <a:spcPct val="150000"/>
              </a:lnSpc>
            </a:pPr>
            <a:r>
              <a:rPr lang="en-US" sz="2200" dirty="0">
                <a:latin typeface="Times New Roman" panose="02020603050405020304" pitchFamily="18" charset="0"/>
                <a:cs typeface="Times New Roman" panose="02020603050405020304" pitchFamily="18" charset="0"/>
              </a:rPr>
              <a:t>In this unit, Fairs and Festivals, Current developments in Arts and Cultural</a:t>
            </a:r>
          </a:p>
          <a:p>
            <a:pPr algn="just">
              <a:lnSpc>
                <a:spcPct val="150000"/>
              </a:lnSpc>
            </a:pPr>
            <a:r>
              <a:rPr lang="en-US" sz="2200" dirty="0">
                <a:latin typeface="Times New Roman" panose="02020603050405020304" pitchFamily="18" charset="0"/>
                <a:cs typeface="Times New Roman" panose="02020603050405020304" pitchFamily="18" charset="0"/>
              </a:rPr>
              <a:t>We also studied, Indian’s Cultural Contribution to the World and Indian Cinema  </a:t>
            </a: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3E1442-2028-4806-898F-B2584A38B312}" type="datetime1">
              <a:rPr lang="en-US" smtClean="0"/>
              <a:pPr/>
              <a:t>4/24/2023</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Recap of unit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D368630B-AECD-4C34-A523-5CB6167DA9D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646085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52397" y="6356350"/>
            <a:ext cx="2133600" cy="365125"/>
          </a:xfrm>
        </p:spPr>
        <p:txBody>
          <a:bodyPr/>
          <a:lstStyle/>
          <a:p>
            <a:fld id="{99B2C6AD-9B46-4C50-A8F9-8BEA60F65429}" type="datetime1">
              <a:rPr lang="en-US" smtClean="0"/>
              <a:pPr/>
              <a:t>4/24/2023</a:t>
            </a:fld>
            <a:endParaRPr lang="en-US"/>
          </a:p>
        </p:txBody>
      </p:sp>
      <p:sp>
        <p:nvSpPr>
          <p:cNvPr id="5" name="Footer Placeholder 4"/>
          <p:cNvSpPr>
            <a:spLocks noGrp="1"/>
          </p:cNvSpPr>
          <p:nvPr>
            <p:ph type="ftr" sz="quarter" idx="11"/>
          </p:nvPr>
        </p:nvSpPr>
        <p:spPr>
          <a:xfrm>
            <a:off x="1524000" y="6356350"/>
            <a:ext cx="6248400" cy="365125"/>
          </a:xfrm>
        </p:spPr>
        <p:txBody>
          <a:bodyPr/>
          <a:lstStyle/>
          <a:p>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7543800" y="6356350"/>
            <a:ext cx="1143000" cy="365125"/>
          </a:xfrm>
        </p:spPr>
        <p:txBody>
          <a:bodyPr/>
          <a:lstStyle/>
          <a:p>
            <a:fld id="{B6F15528-21DE-4FAA-801E-634DDDAF4B2B}" type="slidenum">
              <a:rPr lang="en-US" smtClean="0"/>
              <a:pPr/>
              <a:t>76</a:t>
            </a:fld>
            <a:endParaRPr lang="en-US" dirty="0"/>
          </a:p>
        </p:txBody>
      </p:sp>
      <p:sp>
        <p:nvSpPr>
          <p:cNvPr id="7" name="Title 1"/>
          <p:cNvSpPr txBox="1">
            <a:spLocks/>
          </p:cNvSpPr>
          <p:nvPr/>
        </p:nvSpPr>
        <p:spPr>
          <a:xfrm>
            <a:off x="1295399" y="7191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References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4DA8B504-CBB8-4E66-A03A-778AF17E92C6}"/>
              </a:ext>
            </a:extLst>
          </p:cNvPr>
          <p:cNvSpPr/>
          <p:nvPr/>
        </p:nvSpPr>
        <p:spPr>
          <a:xfrm>
            <a:off x="1295399" y="3126858"/>
            <a:ext cx="6058005" cy="1107996"/>
          </a:xfrm>
          <a:prstGeom prst="rect">
            <a:avLst/>
          </a:prstGeom>
        </p:spPr>
        <p:txBody>
          <a:bodyPr wrap="square">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3" name="Content Placeholder 2">
            <a:extLst>
              <a:ext uri="{FF2B5EF4-FFF2-40B4-BE49-F238E27FC236}">
                <a16:creationId xmlns:a16="http://schemas.microsoft.com/office/drawing/2014/main" xmlns="" id="{0944005D-7802-4A60-9386-B9DAA7CABC0D}"/>
              </a:ext>
            </a:extLst>
          </p:cNvPr>
          <p:cNvSpPr>
            <a:spLocks noGrp="1"/>
          </p:cNvSpPr>
          <p:nvPr>
            <p:ph idx="1"/>
          </p:nvPr>
        </p:nvSpPr>
        <p:spPr>
          <a:xfrm>
            <a:off x="477520" y="914400"/>
            <a:ext cx="8229600" cy="5211763"/>
          </a:xfrm>
        </p:spPr>
        <p:txBody>
          <a:bodyPr>
            <a:normAutofit lnSpcReduction="10000"/>
          </a:bodyPr>
          <a:lstStyle/>
          <a:p>
            <a:pPr algn="just">
              <a:lnSpc>
                <a:spcPct val="150000"/>
              </a:lnSpc>
            </a:pPr>
            <a:r>
              <a:rPr lang="en-IN" sz="2200" dirty="0">
                <a:latin typeface="Times New Roman" panose="02020603050405020304" pitchFamily="18" charset="0"/>
                <a:cs typeface="Times New Roman" panose="02020603050405020304" pitchFamily="18" charset="0"/>
              </a:rPr>
              <a:t>V. </a:t>
            </a:r>
            <a:r>
              <a:rPr lang="en-IN" sz="2200" dirty="0" err="1">
                <a:latin typeface="Times New Roman" panose="02020603050405020304" pitchFamily="18" charset="0"/>
                <a:cs typeface="Times New Roman" panose="02020603050405020304" pitchFamily="18" charset="0"/>
              </a:rPr>
              <a:t>Sivaramakrishna</a:t>
            </a:r>
            <a:r>
              <a:rPr lang="en-IN" sz="2200" dirty="0">
                <a:latin typeface="Times New Roman" panose="02020603050405020304" pitchFamily="18" charset="0"/>
                <a:cs typeface="Times New Roman" panose="02020603050405020304" pitchFamily="18" charset="0"/>
              </a:rPr>
              <a:t> (Ed.), Cultural Heritage of India-Course Material, </a:t>
            </a:r>
            <a:r>
              <a:rPr lang="en-IN" sz="2200" dirty="0" err="1">
                <a:latin typeface="Times New Roman" panose="02020603050405020304" pitchFamily="18" charset="0"/>
                <a:cs typeface="Times New Roman" panose="02020603050405020304" pitchFamily="18" charset="0"/>
              </a:rPr>
              <a:t>Bharatiya</a:t>
            </a:r>
            <a:r>
              <a:rPr lang="en-IN" sz="2200" dirty="0">
                <a:latin typeface="Times New Roman" panose="02020603050405020304" pitchFamily="18" charset="0"/>
                <a:cs typeface="Times New Roman" panose="02020603050405020304" pitchFamily="18" charset="0"/>
              </a:rPr>
              <a:t> Vidya Bhavan, Mumbai, 5th Edition, 2014</a:t>
            </a:r>
          </a:p>
          <a:p>
            <a:pPr algn="just">
              <a:lnSpc>
                <a:spcPct val="150000"/>
              </a:lnSpc>
            </a:pPr>
            <a:r>
              <a:rPr lang="en-IN" sz="2200" dirty="0">
                <a:latin typeface="Times New Roman" panose="02020603050405020304" pitchFamily="18" charset="0"/>
                <a:cs typeface="Times New Roman" panose="02020603050405020304" pitchFamily="18" charset="0"/>
              </a:rPr>
              <a:t>S. </a:t>
            </a:r>
            <a:r>
              <a:rPr lang="en-IN" sz="2200" dirty="0" err="1">
                <a:latin typeface="Times New Roman" panose="02020603050405020304" pitchFamily="18" charset="0"/>
                <a:cs typeface="Times New Roman" panose="02020603050405020304" pitchFamily="18" charset="0"/>
              </a:rPr>
              <a:t>Baliyan</a:t>
            </a:r>
            <a:r>
              <a:rPr lang="en-IN" sz="2200" dirty="0">
                <a:latin typeface="Times New Roman" panose="02020603050405020304" pitchFamily="18" charset="0"/>
                <a:cs typeface="Times New Roman" panose="02020603050405020304" pitchFamily="18" charset="0"/>
              </a:rPr>
              <a:t>, Indian Art and Culture, Oxford University Press, India</a:t>
            </a:r>
          </a:p>
          <a:p>
            <a:pPr algn="just">
              <a:lnSpc>
                <a:spcPct val="150000"/>
              </a:lnSpc>
            </a:pPr>
            <a:r>
              <a:rPr lang="en-IN" sz="2200" dirty="0" err="1">
                <a:latin typeface="Times New Roman" panose="02020603050405020304" pitchFamily="18" charset="0"/>
                <a:cs typeface="Times New Roman" panose="02020603050405020304" pitchFamily="18" charset="0"/>
              </a:rPr>
              <a:t>Romila</a:t>
            </a:r>
            <a:r>
              <a:rPr lang="en-IN" sz="2200" dirty="0">
                <a:latin typeface="Times New Roman" panose="02020603050405020304" pitchFamily="18" charset="0"/>
                <a:cs typeface="Times New Roman" panose="02020603050405020304" pitchFamily="18" charset="0"/>
              </a:rPr>
              <a:t> Thapar, Readings In Early Indian History Oxford University Press , India</a:t>
            </a:r>
          </a:p>
          <a:p>
            <a:pPr algn="just">
              <a:lnSpc>
                <a:spcPct val="150000"/>
              </a:lnSpc>
            </a:pPr>
            <a:r>
              <a:rPr lang="en-IN" sz="2200" dirty="0">
                <a:latin typeface="Times New Roman" panose="02020603050405020304" pitchFamily="18" charset="0"/>
                <a:cs typeface="Times New Roman" panose="02020603050405020304" pitchFamily="18" charset="0"/>
              </a:rPr>
              <a:t>P R Sharma ( English translation), </a:t>
            </a:r>
            <a:r>
              <a:rPr lang="en-IN" sz="2200" dirty="0" err="1">
                <a:latin typeface="Times New Roman" panose="02020603050405020304" pitchFamily="18" charset="0"/>
                <a:cs typeface="Times New Roman" panose="02020603050405020304" pitchFamily="18" charset="0"/>
              </a:rPr>
              <a:t>Shodashang</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Hridayam</a:t>
            </a:r>
            <a:endParaRPr lang="en-IN" sz="2200" dirty="0">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Basham, A.L., The Wonder that was India (34th impression), New Delhi, Rupa &amp; company</a:t>
            </a:r>
          </a:p>
          <a:p>
            <a:pPr algn="just">
              <a:lnSpc>
                <a:spcPct val="150000"/>
              </a:lnSpc>
            </a:pPr>
            <a:r>
              <a:rPr lang="en-IN" sz="2200" dirty="0">
                <a:latin typeface="Times New Roman" panose="02020603050405020304" pitchFamily="18" charset="0"/>
                <a:cs typeface="Times New Roman" panose="02020603050405020304" pitchFamily="18" charset="0"/>
              </a:rPr>
              <a:t>Sharma, R.S., Aspects of Political Ideas and Institutions in Ancient India(fourth edition), Delhi, Motilal </a:t>
            </a:r>
            <a:r>
              <a:rPr lang="en-IN" sz="2200" dirty="0" err="1">
                <a:latin typeface="Times New Roman" panose="02020603050405020304" pitchFamily="18" charset="0"/>
                <a:cs typeface="Times New Roman" panose="02020603050405020304" pitchFamily="18" charset="0"/>
              </a:rPr>
              <a:t>Banarsidass</a:t>
            </a: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35AD3BD4-60A1-4343-AD95-EF806AC9DF2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55522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9741"/>
            <a:ext cx="8686800" cy="5385245"/>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Course Objectives: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The student will try to learn about:</a:t>
            </a:r>
          </a:p>
          <a:p>
            <a:pPr algn="just">
              <a:lnSpc>
                <a:spcPct val="150000"/>
              </a:lnSpc>
            </a:pPr>
            <a:r>
              <a:rPr lang="en-US" sz="2200" dirty="0">
                <a:latin typeface="Times New Roman" panose="02020603050405020304" pitchFamily="18" charset="0"/>
                <a:cs typeface="Times New Roman" panose="02020603050405020304" pitchFamily="18" charset="0"/>
              </a:rPr>
              <a:t>To imparting the basic principles of thought process, reasoning and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To enable the students to understand the importance of our surroundings and encourage the students to contribute towards sustainable development.</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24600"/>
            <a:ext cx="1295400" cy="420290"/>
          </a:xfrm>
        </p:spPr>
        <p:txBody>
          <a:bodyPr/>
          <a:lstStyle/>
          <a:p>
            <a:fld id="{72EB3F74-7665-4F8E-9009-5226CED2139C}" type="datetime1">
              <a:rPr lang="en-US" smtClean="0"/>
              <a:pPr/>
              <a:t>4/24/2023</a:t>
            </a:fld>
            <a:endParaRPr lang="en-US" dirty="0"/>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a:xfrm>
            <a:off x="8229600" y="6248401"/>
            <a:ext cx="533400" cy="473074"/>
          </a:xfrm>
        </p:spPr>
        <p:txBody>
          <a:bodyPr/>
          <a:lstStyle/>
          <a:p>
            <a:fld id="{B6F15528-21DE-4FAA-801E-634DDDAF4B2B}" type="slidenum">
              <a:rPr lang="en-US" smtClean="0"/>
              <a:pPr/>
              <a:t>8</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9405C7A4-663E-4C42-899E-4E3D49A787D7}"/>
              </a:ext>
            </a:extLst>
          </p:cNvPr>
          <p:cNvPicPr>
            <a:picLocks noChangeAspect="1"/>
          </p:cNvPicPr>
          <p:nvPr/>
        </p:nvPicPr>
        <p:blipFill>
          <a:blip r:embed="rId2"/>
          <a:stretch>
            <a:fillRect/>
          </a:stretch>
        </p:blipFill>
        <p:spPr>
          <a:xfrm>
            <a:off x="24267" y="-1540"/>
            <a:ext cx="1347333" cy="841281"/>
          </a:xfrm>
          <a:prstGeom prst="rect">
            <a:avLst/>
          </a:prstGeom>
        </p:spPr>
      </p:pic>
    </p:spTree>
    <p:extLst>
      <p:ext uri="{BB962C8B-B14F-4D97-AF65-F5344CB8AC3E}">
        <p14:creationId xmlns:p14="http://schemas.microsoft.com/office/powerpoint/2010/main" xmlns="" val="3334083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1581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sensitize students towards issues related to ‘Indian’ culture, tradition and its composite character.</a:t>
            </a:r>
          </a:p>
          <a:p>
            <a:pPr algn="just">
              <a:lnSpc>
                <a:spcPct val="150000"/>
              </a:lnSpc>
            </a:pPr>
            <a:r>
              <a:rPr lang="en-US" sz="2200" dirty="0">
                <a:latin typeface="Times New Roman" panose="02020603050405020304" pitchFamily="18" charset="0"/>
                <a:cs typeface="Times New Roman" panose="02020603050405020304" pitchFamily="18" charset="0"/>
              </a:rPr>
              <a:t>To make students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To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9EEE673-FE41-4AF6-BE92-5F3C10490C7F}" type="datetime1">
              <a:rPr lang="en-US" smtClean="0"/>
              <a:pPr/>
              <a:t>4/24/2023</a:t>
            </a:fld>
            <a:endParaRPr lang="en-US"/>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smtClean="0"/>
              <a:t>Mr. Anshu Kumar             ESSENCE OF INDIAN TRADITIONAL  (ANC-602)              Module 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Objective(Continue…)</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BBA518AF-5585-4206-BA94-D6FDACDE8BAF}"/>
              </a:ext>
            </a:extLst>
          </p:cNvPr>
          <p:cNvPicPr>
            <a:picLocks noChangeAspect="1"/>
          </p:cNvPicPr>
          <p:nvPr/>
        </p:nvPicPr>
        <p:blipFill>
          <a:blip r:embed="rId2"/>
          <a:stretch>
            <a:fillRect/>
          </a:stretch>
        </p:blipFill>
        <p:spPr>
          <a:xfrm>
            <a:off x="24267" y="-1540"/>
            <a:ext cx="1347333" cy="841281"/>
          </a:xfrm>
          <a:prstGeom prst="rect">
            <a:avLst/>
          </a:prstGeom>
        </p:spPr>
      </p:pic>
    </p:spTree>
    <p:extLst>
      <p:ext uri="{BB962C8B-B14F-4D97-AF65-F5344CB8AC3E}">
        <p14:creationId xmlns:p14="http://schemas.microsoft.com/office/powerpoint/2010/main" xmlns="" val="1847220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3782</TotalTime>
  <Words>6422</Words>
  <Application>Microsoft Office PowerPoint</Application>
  <PresentationFormat>On-screen Show (4:3)</PresentationFormat>
  <Paragraphs>920</Paragraphs>
  <Slides>76</Slides>
  <Notes>15</Notes>
  <HiddenSlides>0</HiddenSlides>
  <MMClips>0</MMClips>
  <ScaleCrop>false</ScaleCrop>
  <HeadingPairs>
    <vt:vector size="4" baseType="variant">
      <vt:variant>
        <vt:lpstr>Theme</vt:lpstr>
      </vt:variant>
      <vt:variant>
        <vt:i4>2</vt:i4>
      </vt:variant>
      <vt:variant>
        <vt:lpstr>Slide Titles</vt:lpstr>
      </vt:variant>
      <vt:variant>
        <vt:i4>76</vt:i4>
      </vt:variant>
    </vt:vector>
  </HeadingPairs>
  <TitlesOfParts>
    <vt:vector size="78" baseType="lpstr">
      <vt:lpstr>Office Theme</vt:lpstr>
      <vt:lpstr>1_Office Theme</vt:lpstr>
      <vt:lpstr>Noida Institute of Engineering and Technology, Greater Noida</vt:lpstr>
      <vt:lpstr>Noida Institute of Engineering and Technology, Greater Noida</vt:lpstr>
      <vt:lpstr>             Evaluation Scheme (B.Tech - 6th Sem Non Credit)</vt:lpstr>
      <vt:lpstr>             Syllabus</vt:lpstr>
      <vt:lpstr>             Syllabus(Continue….)</vt:lpstr>
      <vt:lpstr>Slide 6</vt:lpstr>
      <vt:lpstr>Slide 7</vt:lpstr>
      <vt:lpstr>Slide 8</vt:lpstr>
      <vt:lpstr>Slide 9</vt:lpstr>
      <vt:lpstr>Slide 10</vt:lpstr>
      <vt:lpstr>Program Outcomes</vt:lpstr>
      <vt:lpstr>Program Specific Outcomes</vt:lpstr>
      <vt:lpstr>Slide 13</vt:lpstr>
      <vt:lpstr>Program Educational Objectives</vt:lpstr>
      <vt:lpstr>Result Analysis</vt:lpstr>
      <vt:lpstr>Question Paper Template</vt:lpstr>
      <vt:lpstr>Question Paper Template (Cont……)</vt:lpstr>
      <vt:lpstr>Slide 18</vt:lpstr>
      <vt:lpstr>Brief Introduction about the subject with Video</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Glossary Questions</vt:lpstr>
      <vt:lpstr>Slide 72</vt:lpstr>
      <vt:lpstr>Slide 73</vt:lpstr>
      <vt:lpstr>Slide 74</vt:lpstr>
      <vt:lpstr>Slide 75</vt:lpstr>
      <vt:lpstr>Slide 76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Arun Bhati</cp:lastModifiedBy>
  <cp:revision>1053</cp:revision>
  <dcterms:created xsi:type="dcterms:W3CDTF">2006-08-16T00:00:00Z</dcterms:created>
  <dcterms:modified xsi:type="dcterms:W3CDTF">2023-04-24T07:20:46Z</dcterms:modified>
</cp:coreProperties>
</file>