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1"/>
  </p:notesMasterIdLst>
  <p:handoutMasterIdLst>
    <p:handoutMasterId r:id="rId122"/>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529" r:id="rId15"/>
    <p:sldId id="530" r:id="rId16"/>
    <p:sldId id="531" r:id="rId17"/>
    <p:sldId id="532" r:id="rId18"/>
    <p:sldId id="533" r:id="rId19"/>
    <p:sldId id="639" r:id="rId20"/>
    <p:sldId id="640" r:id="rId21"/>
    <p:sldId id="641" r:id="rId22"/>
    <p:sldId id="642" r:id="rId23"/>
    <p:sldId id="643" r:id="rId24"/>
    <p:sldId id="644" r:id="rId25"/>
    <p:sldId id="645" r:id="rId26"/>
    <p:sldId id="257" r:id="rId27"/>
    <p:sldId id="581" r:id="rId28"/>
    <p:sldId id="582" r:id="rId29"/>
    <p:sldId id="649" r:id="rId30"/>
    <p:sldId id="718" r:id="rId31"/>
    <p:sldId id="771" r:id="rId32"/>
    <p:sldId id="719" r:id="rId33"/>
    <p:sldId id="772" r:id="rId34"/>
    <p:sldId id="720" r:id="rId35"/>
    <p:sldId id="721" r:id="rId36"/>
    <p:sldId id="722" r:id="rId37"/>
    <p:sldId id="723" r:id="rId38"/>
    <p:sldId id="724" r:id="rId39"/>
    <p:sldId id="725" r:id="rId40"/>
    <p:sldId id="773" r:id="rId41"/>
    <p:sldId id="774" r:id="rId42"/>
    <p:sldId id="775" r:id="rId43"/>
    <p:sldId id="726" r:id="rId44"/>
    <p:sldId id="829" r:id="rId45"/>
    <p:sldId id="830" r:id="rId46"/>
    <p:sldId id="832" r:id="rId47"/>
    <p:sldId id="828" r:id="rId48"/>
    <p:sldId id="834" r:id="rId49"/>
    <p:sldId id="835" r:id="rId50"/>
    <p:sldId id="833" r:id="rId51"/>
    <p:sldId id="838" r:id="rId52"/>
    <p:sldId id="839" r:id="rId53"/>
    <p:sldId id="837" r:id="rId54"/>
    <p:sldId id="840" r:id="rId55"/>
    <p:sldId id="842" r:id="rId56"/>
    <p:sldId id="843" r:id="rId57"/>
    <p:sldId id="844" r:id="rId58"/>
    <p:sldId id="846" r:id="rId59"/>
    <p:sldId id="847" r:id="rId60"/>
    <p:sldId id="848" r:id="rId61"/>
    <p:sldId id="849" r:id="rId62"/>
    <p:sldId id="850" r:id="rId63"/>
    <p:sldId id="851" r:id="rId64"/>
    <p:sldId id="852" r:id="rId65"/>
    <p:sldId id="841" r:id="rId66"/>
    <p:sldId id="854" r:id="rId67"/>
    <p:sldId id="855" r:id="rId68"/>
    <p:sldId id="856" r:id="rId69"/>
    <p:sldId id="857" r:id="rId70"/>
    <p:sldId id="858" r:id="rId71"/>
    <p:sldId id="871" r:id="rId72"/>
    <p:sldId id="872" r:id="rId73"/>
    <p:sldId id="853" r:id="rId74"/>
    <p:sldId id="618" r:id="rId75"/>
    <p:sldId id="727" r:id="rId76"/>
    <p:sldId id="728" r:id="rId77"/>
    <p:sldId id="729" r:id="rId78"/>
    <p:sldId id="730" r:id="rId79"/>
    <p:sldId id="731" r:id="rId80"/>
    <p:sldId id="732" r:id="rId81"/>
    <p:sldId id="733" r:id="rId82"/>
    <p:sldId id="734" r:id="rId83"/>
    <p:sldId id="735" r:id="rId84"/>
    <p:sldId id="736" r:id="rId85"/>
    <p:sldId id="859" r:id="rId86"/>
    <p:sldId id="860" r:id="rId87"/>
    <p:sldId id="861" r:id="rId88"/>
    <p:sldId id="862" r:id="rId89"/>
    <p:sldId id="863" r:id="rId90"/>
    <p:sldId id="864" r:id="rId91"/>
    <p:sldId id="737" r:id="rId92"/>
    <p:sldId id="738" r:id="rId93"/>
    <p:sldId id="739" r:id="rId94"/>
    <p:sldId id="740" r:id="rId95"/>
    <p:sldId id="741" r:id="rId96"/>
    <p:sldId id="742" r:id="rId97"/>
    <p:sldId id="743" r:id="rId98"/>
    <p:sldId id="744" r:id="rId99"/>
    <p:sldId id="867" r:id="rId100"/>
    <p:sldId id="868" r:id="rId101"/>
    <p:sldId id="869" r:id="rId102"/>
    <p:sldId id="870" r:id="rId103"/>
    <p:sldId id="750" r:id="rId104"/>
    <p:sldId id="751" r:id="rId105"/>
    <p:sldId id="752" r:id="rId106"/>
    <p:sldId id="753" r:id="rId107"/>
    <p:sldId id="754" r:id="rId108"/>
    <p:sldId id="747" r:id="rId109"/>
    <p:sldId id="760" r:id="rId110"/>
    <p:sldId id="873" r:id="rId111"/>
    <p:sldId id="761" r:id="rId112"/>
    <p:sldId id="762" r:id="rId113"/>
    <p:sldId id="763" r:id="rId114"/>
    <p:sldId id="764" r:id="rId115"/>
    <p:sldId id="765" r:id="rId116"/>
    <p:sldId id="766" r:id="rId117"/>
    <p:sldId id="767" r:id="rId118"/>
    <p:sldId id="768" r:id="rId119"/>
    <p:sldId id="769"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5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0"/>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2"/>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13"/>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14"/>
    <dgm:cxn modelId="{22A65282-467B-4D1B-B70C-0E397C12B221}" type="presOf" srcId="{FCBD3793-394C-48FC-B28C-1D09533E7BA0}" destId="{8C029958-E145-4D8C-B815-F42AE9B5E6D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15"/>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6"/>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9"/>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20"/>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21"/>
    <dgm:cxn modelId="{22A65282-467B-4D1B-B70C-0E397C12B221}" type="presOf" srcId="{FCBD3793-394C-48FC-B28C-1D09533E7BA0}" destId="{8C029958-E145-4D8C-B815-F42AE9B5E6D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2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23"/>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3"/>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4"/>
    <dgm:cxn modelId="{F4F5262D-7F4C-492A-9885-91530C6CE254}" type="presOf" srcId="{A101FA42-0C28-44AC-8614-BCD10EA95182}" destId="{94DF58AF-4B5A-40D5-876B-C773221F443C}"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6"/>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7"/>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8"/>
    <dgm:cxn modelId="{22A65282-467B-4D1B-B70C-0E397C12B221}" type="presOf" srcId="{FCBD3793-394C-48FC-B28C-1D09533E7BA0}" destId="{8C029958-E145-4D8C-B815-F42AE9B5E6D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9"/>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bwMode="white">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bwMode="white">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bwMode="white">
        <a:xfrm>
          <a:off x="0" y="88501"/>
          <a:ext cx="10134600" cy="2914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14225" y="102726"/>
        <a:ext cx="10106150" cy="2629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bwMode="white">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bwMode="white">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bwMode="white">
        <a:xfrm>
          <a:off x="0" y="896"/>
          <a:ext cx="10165080" cy="100792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9203" y="50099"/>
        <a:ext cx="10066674" cy="909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2/19/2024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2/19/2024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89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90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3E389C-EF70-4E70-9FBE-9F4612DECEE2}"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779ADD-1E85-42F8-B458-C79416105310}"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7CCB3-CAC4-416F-8C95-42E582D70980}"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E24643-D2F3-4ED2-A373-3639636821F0}"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F9C8D-910C-40A2-B295-4BF001BD8D6E}"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2EA34-76E1-4B62-A877-A3B02B9C77BC}"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24BD60-3FCB-4E1B-A3D8-3E2392186DA1}"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6AECE-8DA8-4BD5-B278-08753F341BD8}" type="datetime1">
              <a:rPr lang="en-US" smtClean="0"/>
              <a:t>2/19/2024</a:t>
            </a:fld>
            <a:endParaRPr lang="en-US"/>
          </a:p>
        </p:txBody>
      </p:sp>
      <p:sp>
        <p:nvSpPr>
          <p:cNvPr id="8" name="Footer Placeholder 7"/>
          <p:cNvSpPr>
            <a:spLocks noGrp="1"/>
          </p:cNvSpPr>
          <p:nvPr>
            <p:ph type="ftr" sz="quarter" idx="11"/>
          </p:nvPr>
        </p:nvSpPr>
        <p:spPr/>
        <p:txBody>
          <a:bodyPr/>
          <a:lstStyle/>
          <a:p>
            <a:r>
              <a:rPr lang="en-US"/>
              <a:t>Ritesh Kumar Singh                           MEAN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ACBD9C-27C6-49CF-9FF7-50951D203992}" type="datetime1">
              <a:rPr lang="en-US" smtClean="0"/>
              <a:t>2/19/2024</a:t>
            </a:fld>
            <a:endParaRPr lang="en-US"/>
          </a:p>
        </p:txBody>
      </p:sp>
      <p:sp>
        <p:nvSpPr>
          <p:cNvPr id="4" name="Footer Placeholder 3"/>
          <p:cNvSpPr>
            <a:spLocks noGrp="1"/>
          </p:cNvSpPr>
          <p:nvPr>
            <p:ph type="ftr" sz="quarter" idx="11"/>
          </p:nvPr>
        </p:nvSpPr>
        <p:spPr/>
        <p:txBody>
          <a:bodyPr/>
          <a:lstStyle/>
          <a:p>
            <a:r>
              <a:rPr lang="en-US"/>
              <a:t>Ritesh Kumar Singh                           MEAN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B2199-2CB9-4709-B171-C543C61FA87F}" type="datetime1">
              <a:rPr lang="en-US" smtClean="0"/>
              <a:t>2/19/2024</a:t>
            </a:fld>
            <a:endParaRPr lang="en-US"/>
          </a:p>
        </p:txBody>
      </p:sp>
      <p:sp>
        <p:nvSpPr>
          <p:cNvPr id="3" name="Footer Placeholder 2"/>
          <p:cNvSpPr>
            <a:spLocks noGrp="1"/>
          </p:cNvSpPr>
          <p:nvPr>
            <p:ph type="ftr" sz="quarter" idx="11"/>
          </p:nvPr>
        </p:nvSpPr>
        <p:spPr/>
        <p:txBody>
          <a:bodyPr/>
          <a:lstStyle/>
          <a:p>
            <a:r>
              <a:rPr lang="en-US"/>
              <a:t>Ritesh Kumar Singh                           MEAN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12D96-66E5-40B1-BFE1-391ECFBD7751}"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424CE0-0BE0-45B2-980C-20716163EA58}"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BD433-ACBE-490E-9C9D-89E81E165703}" type="datetime1">
              <a:rPr lang="en-US" smtClean="0"/>
              <a:t>2/19/2024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Ritesh Kumar Singh                           MEAN                       Unit 2</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p:nvPr/>
        </p:nvSpPr>
        <p:spPr>
          <a:xfrm>
            <a:off x="8382000" y="4571994"/>
            <a:ext cx="3124200" cy="131064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400" dirty="0">
                <a:solidFill>
                  <a:schemeClr val="tx1"/>
                </a:solidFill>
              </a:rPr>
              <a:t>Ritesh Kumar Singh</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F892BEF3-3293-4581-9D3A-870115DE4E93}" type="datetime1">
              <a:rPr lang="en-US" smtClean="0"/>
              <a:t>2/19/2024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dirty="0"/>
          </a:p>
        </p:txBody>
      </p:sp>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8991600" y="2871230"/>
            <a:ext cx="1524000" cy="1524000"/>
          </a:xfrm>
          <a:prstGeom prst="rect">
            <a:avLst/>
          </a:prstGeom>
          <a:noFill/>
        </p:spPr>
      </p:pic>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2</a:t>
            </a:r>
          </a:p>
        </p:txBody>
      </p:sp>
      <p:sp>
        <p:nvSpPr>
          <p:cNvPr id="13" name="Footer Placeholder 12"/>
          <p:cNvSpPr>
            <a:spLocks noGrp="1"/>
          </p:cNvSpPr>
          <p:nvPr>
            <p:ph type="ftr" sz="quarter" idx="11"/>
          </p:nvPr>
        </p:nvSpPr>
        <p:spPr>
          <a:xfrm>
            <a:off x="3616234" y="6390291"/>
            <a:ext cx="7585166" cy="365125"/>
          </a:xfrm>
        </p:spPr>
        <p:txBody>
          <a:bodyPr/>
          <a:lstStyle/>
          <a:p>
            <a:r>
              <a:rPr lang="en-US"/>
              <a:t>Ritesh Kumar Singh                           MEAN                       Unit 2</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Express Framework</a:t>
            </a: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8B2556-6255-456B-B822-C77A2FA445CE}" type="datetime1">
              <a:rPr lang="en-US" smtClean="0"/>
              <a:t>2/19/2024</a:t>
            </a:fld>
            <a:endParaRPr lang="en-US" dirty="0"/>
          </a:p>
        </p:txBody>
      </p:sp>
      <p:sp>
        <p:nvSpPr>
          <p:cNvPr id="5" name="Footer Placeholder 4"/>
          <p:cNvSpPr>
            <a:spLocks noGrp="1"/>
          </p:cNvSpPr>
          <p:nvPr>
            <p:ph type="ftr" sz="quarter" idx="11"/>
          </p:nvPr>
        </p:nvSpPr>
        <p:spPr>
          <a:xfrm>
            <a:off x="2895600" y="6356356"/>
            <a:ext cx="8153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B02F3-FD94-4C21-9D7B-1AE397C5DAF8}" type="datetime1">
              <a:rPr lang="en-US" smtClean="0"/>
              <a:t>2/19/2024</a:t>
            </a:fld>
            <a:endParaRPr lang="en-US" dirty="0"/>
          </a:p>
        </p:txBody>
      </p:sp>
      <p:sp>
        <p:nvSpPr>
          <p:cNvPr id="5" name="Footer Placeholder 4"/>
          <p:cNvSpPr>
            <a:spLocks noGrp="1"/>
          </p:cNvSpPr>
          <p:nvPr>
            <p:ph type="ftr" sz="quarter" idx="11"/>
          </p:nvPr>
        </p:nvSpPr>
        <p:spPr>
          <a:xfrm>
            <a:off x="4165600" y="6356357"/>
            <a:ext cx="50546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100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sp>
        <p:nvSpPr>
          <p:cNvPr id="10" name="Text Box 9"/>
          <p:cNvSpPr txBox="1"/>
          <p:nvPr/>
        </p:nvSpPr>
        <p:spPr>
          <a:xfrm>
            <a:off x="516890" y="824865"/>
            <a:ext cx="11466195" cy="2553335"/>
          </a:xfrm>
          <a:prstGeom prst="rect">
            <a:avLst/>
          </a:prstGeom>
          <a:noFill/>
        </p:spPr>
        <p:txBody>
          <a:bodyPr wrap="square" rtlCol="0">
            <a:spAutoFit/>
          </a:bodyPr>
          <a:lstStyle/>
          <a:p>
            <a:r>
              <a:rPr lang="en-US" sz="2000" dirty="0">
                <a:latin typeface="+mj-lt"/>
                <a:sym typeface="+mn-ea"/>
              </a:rPr>
              <a:t>Step 2: Now we will install express for that write command</a:t>
            </a:r>
          </a:p>
          <a:p>
            <a:r>
              <a:rPr lang="en-US" sz="2000" dirty="0">
                <a:solidFill>
                  <a:srgbClr val="FF0000"/>
                </a:solidFill>
                <a:effectLst>
                  <a:outerShdw blurRad="38100" dist="38100" dir="2700000" algn="tl">
                    <a:srgbClr val="000000">
                      <a:alpha val="43137"/>
                    </a:srgbClr>
                  </a:outerShdw>
                </a:effectLst>
                <a:latin typeface="+mj-lt"/>
                <a:sym typeface="+mn-ea"/>
              </a:rPr>
              <a:t>npm install express</a:t>
            </a:r>
          </a:p>
          <a:p>
            <a:r>
              <a:rPr lang="en-US" sz="2000" dirty="0">
                <a:latin typeface="+mj-lt"/>
                <a:sym typeface="+mn-ea"/>
              </a:rPr>
              <a:t>                             Express_REST_API_3</a:t>
            </a:r>
          </a:p>
          <a:p>
            <a:endParaRPr lang="en-US" sz="2000" dirty="0">
              <a:latin typeface="+mj-lt"/>
              <a:sym typeface="+mn-ea"/>
            </a:endParaRPr>
          </a:p>
          <a:p>
            <a:r>
              <a:rPr lang="en-US" sz="2000" dirty="0">
                <a:latin typeface="+mj-lt"/>
                <a:sym typeface="+mn-ea"/>
              </a:rPr>
              <a:t>This will install dependencies in the package.json file</a:t>
            </a:r>
          </a:p>
          <a:p>
            <a:r>
              <a:rPr lang="en-US" sz="2000" dirty="0">
                <a:latin typeface="+mj-lt"/>
                <a:sym typeface="+mn-ea"/>
              </a:rPr>
              <a:t>Step 3: Now we will create a new file to write all our code index.js</a:t>
            </a:r>
          </a:p>
          <a:p>
            <a:endParaRPr lang="en-US" sz="2000" dirty="0">
              <a:latin typeface="+mj-lt"/>
              <a:sym typeface="+mn-ea"/>
            </a:endParaRPr>
          </a:p>
          <a:p>
            <a:r>
              <a:rPr lang="en-US" sz="2000" dirty="0">
                <a:latin typeface="+mj-lt"/>
                <a:sym typeface="+mn-ea"/>
              </a:rPr>
              <a:t>Write a few lines of code in the first line. We will import the express packages</a:t>
            </a:r>
          </a:p>
        </p:txBody>
      </p:sp>
      <p:pic>
        <p:nvPicPr>
          <p:cNvPr id="106" name="Content Placeholder 105"/>
          <p:cNvPicPr>
            <a:picLocks noGrp="1"/>
          </p:cNvPicPr>
          <p:nvPr>
            <p:ph idx="1"/>
          </p:nvPr>
        </p:nvPicPr>
        <p:blipFill>
          <a:blip r:embed="rId2"/>
          <a:stretch>
            <a:fillRect/>
          </a:stretch>
        </p:blipFill>
        <p:spPr>
          <a:xfrm>
            <a:off x="2286000" y="3560445"/>
            <a:ext cx="7908290" cy="2798445"/>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7ED3EE-8B0C-405E-8235-F2835CCB8118}" type="datetime1">
              <a:rPr lang="en-US" smtClean="0"/>
              <a:t>2/19/2024</a:t>
            </a:fld>
            <a:endParaRPr lang="en-US" dirty="0"/>
          </a:p>
        </p:txBody>
      </p:sp>
      <p:sp>
        <p:nvSpPr>
          <p:cNvPr id="5" name="Footer Placeholder 4"/>
          <p:cNvSpPr>
            <a:spLocks noGrp="1"/>
          </p:cNvSpPr>
          <p:nvPr>
            <p:ph type="ftr" sz="quarter" idx="11"/>
          </p:nvPr>
        </p:nvSpPr>
        <p:spPr>
          <a:xfrm>
            <a:off x="4165600" y="6356357"/>
            <a:ext cx="5130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101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sp>
        <p:nvSpPr>
          <p:cNvPr id="10" name="Text Box 9"/>
          <p:cNvSpPr txBox="1"/>
          <p:nvPr/>
        </p:nvSpPr>
        <p:spPr>
          <a:xfrm>
            <a:off x="516890" y="824865"/>
            <a:ext cx="11466195" cy="2861310"/>
          </a:xfrm>
          <a:prstGeom prst="rect">
            <a:avLst/>
          </a:prstGeom>
          <a:noFill/>
        </p:spPr>
        <p:txBody>
          <a:bodyPr wrap="square" rtlCol="0">
            <a:spAutoFit/>
          </a:bodyPr>
          <a:lstStyle/>
          <a:p>
            <a:r>
              <a:rPr lang="en-US" sz="2000" dirty="0">
                <a:latin typeface="+mj-lt"/>
                <a:sym typeface="+mn-ea"/>
              </a:rPr>
              <a:t>This app.listen will respond to the server to listen on a specific port which we have defined already as a variable 4000</a:t>
            </a:r>
          </a:p>
          <a:p>
            <a:endParaRPr lang="en-US" sz="2000" dirty="0">
              <a:latin typeface="+mj-lt"/>
              <a:sym typeface="+mn-ea"/>
            </a:endParaRPr>
          </a:p>
          <a:p>
            <a:r>
              <a:rPr lang="en-US" sz="2000" dirty="0">
                <a:latin typeface="+mj-lt"/>
                <a:sym typeface="+mn-ea"/>
              </a:rPr>
              <a:t>Step 5: Then we will write a second argument as a callback to tell the API is working, now lets run this code to check our API is working or node</a:t>
            </a:r>
          </a:p>
          <a:p>
            <a:r>
              <a:rPr lang="en-US" sz="2000" dirty="0">
                <a:latin typeface="+mj-lt"/>
                <a:sym typeface="+mn-ea"/>
              </a:rPr>
              <a:t>To run this code, we will write a command node.</a:t>
            </a:r>
          </a:p>
          <a:p>
            <a:endParaRPr lang="en-US" sz="2000" dirty="0">
              <a:latin typeface="+mj-lt"/>
              <a:sym typeface="+mn-ea"/>
            </a:endParaRPr>
          </a:p>
          <a:p>
            <a:endParaRPr lang="en-US" sz="2000" dirty="0">
              <a:latin typeface="+mj-lt"/>
              <a:sym typeface="+mn-ea"/>
            </a:endParaRPr>
          </a:p>
          <a:p>
            <a:r>
              <a:rPr lang="en-US" sz="2000" dirty="0">
                <a:latin typeface="+mj-lt"/>
                <a:sym typeface="+mn-ea"/>
              </a:rPr>
              <a:t>Step 6: As our code is running fine, let's open our search engine and write localhost:4000, this will not run,</a:t>
            </a:r>
          </a:p>
        </p:txBody>
      </p:sp>
      <p:pic>
        <p:nvPicPr>
          <p:cNvPr id="2" name="Content Placeholder 1"/>
          <p:cNvPicPr>
            <a:picLocks noGrp="1" noChangeAspect="1"/>
          </p:cNvPicPr>
          <p:nvPr>
            <p:ph sz="half" idx="2"/>
          </p:nvPr>
        </p:nvPicPr>
        <p:blipFill>
          <a:blip r:embed="rId2"/>
          <a:stretch>
            <a:fillRect/>
          </a:stretch>
        </p:blipFill>
        <p:spPr>
          <a:xfrm>
            <a:off x="3276600" y="2743200"/>
            <a:ext cx="6550025" cy="46672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3E6D6-9523-45C8-8C71-5104DFF75B96}" type="datetime1">
              <a:rPr lang="en-US" smtClean="0"/>
              <a:t>2/19/2024</a:t>
            </a:fld>
            <a:endParaRPr lang="en-US" dirty="0"/>
          </a:p>
        </p:txBody>
      </p:sp>
      <p:sp>
        <p:nvSpPr>
          <p:cNvPr id="5" name="Footer Placeholder 4"/>
          <p:cNvSpPr>
            <a:spLocks noGrp="1"/>
          </p:cNvSpPr>
          <p:nvPr>
            <p:ph type="ftr" sz="quarter" idx="11"/>
          </p:nvPr>
        </p:nvSpPr>
        <p:spPr>
          <a:xfrm>
            <a:off x="4165600" y="6356357"/>
            <a:ext cx="5511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102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sp>
        <p:nvSpPr>
          <p:cNvPr id="10" name="Text Box 9"/>
          <p:cNvSpPr txBox="1"/>
          <p:nvPr/>
        </p:nvSpPr>
        <p:spPr>
          <a:xfrm>
            <a:off x="516890" y="824865"/>
            <a:ext cx="11466195" cy="4399915"/>
          </a:xfrm>
          <a:prstGeom prst="rect">
            <a:avLst/>
          </a:prstGeom>
          <a:noFill/>
        </p:spPr>
        <p:txBody>
          <a:bodyPr wrap="square" rtlCol="0">
            <a:spAutoFit/>
          </a:bodyPr>
          <a:lstStyle/>
          <a:p>
            <a:r>
              <a:rPr lang="en-US" sz="2000" dirty="0">
                <a:latin typeface="+mj-lt"/>
                <a:sym typeface="+mn-ea"/>
              </a:rPr>
              <a:t>Step 7: Now we need an add the second argument here</a:t>
            </a:r>
          </a:p>
          <a:p>
            <a:r>
              <a:rPr lang="en-US" sz="2000" dirty="0">
                <a:latin typeface="+mj-lt"/>
                <a:sym typeface="+mn-ea"/>
              </a:rPr>
              <a:t> </a:t>
            </a:r>
          </a:p>
          <a:p>
            <a:r>
              <a:rPr lang="en-US" sz="2000" dirty="0">
                <a:latin typeface="+mj-lt"/>
                <a:sym typeface="+mn-ea"/>
              </a:rPr>
              <a:t>localhost:4000/simplilearn</a:t>
            </a: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endParaRPr lang="en-US" sz="2000" dirty="0">
              <a:latin typeface="+mj-lt"/>
              <a:sym typeface="+mn-ea"/>
            </a:endParaRPr>
          </a:p>
          <a:p>
            <a:r>
              <a:rPr lang="en-US" sz="2000" dirty="0">
                <a:latin typeface="+mj-lt"/>
                <a:sym typeface="+mn-ea"/>
              </a:rPr>
              <a:t>Our Simple API is running Successfully</a:t>
            </a:r>
          </a:p>
        </p:txBody>
      </p:sp>
      <p:pic>
        <p:nvPicPr>
          <p:cNvPr id="8" name="Content Placeholder 7"/>
          <p:cNvPicPr>
            <a:picLocks noGrp="1" noChangeAspect="1"/>
          </p:cNvPicPr>
          <p:nvPr>
            <p:ph idx="1"/>
          </p:nvPr>
        </p:nvPicPr>
        <p:blipFill>
          <a:blip r:embed="rId2"/>
          <a:stretch>
            <a:fillRect/>
          </a:stretch>
        </p:blipFill>
        <p:spPr>
          <a:xfrm>
            <a:off x="807720" y="2166620"/>
            <a:ext cx="11019155" cy="240792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514D8C-750D-4EF1-898C-2EFE8D1E8007}"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Mongoose Document Model</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295400"/>
            <a:ext cx="11353800" cy="549275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latin typeface="+mj-lt"/>
              </a:rPr>
              <a:t>The Model.create() method of the Mongoose API is used to create single or many documents in the collection. Mongoose by default triggers save() internally when we use the create() method on any model.</a:t>
            </a:r>
          </a:p>
          <a:p>
            <a:pPr algn="just"/>
            <a:endParaRPr lang="en-US" sz="2700" dirty="0">
              <a:latin typeface="+mj-lt"/>
            </a:endParaRPr>
          </a:p>
          <a:p>
            <a:pPr algn="just"/>
            <a:r>
              <a:rPr lang="en-US" sz="2700" dirty="0">
                <a:latin typeface="+mj-lt"/>
              </a:rPr>
              <a:t>Syntax:</a:t>
            </a:r>
          </a:p>
          <a:p>
            <a:pPr algn="just"/>
            <a:endParaRPr lang="en-US" sz="2700" dirty="0">
              <a:latin typeface="+mj-lt"/>
            </a:endParaRPr>
          </a:p>
          <a:p>
            <a:pPr algn="just"/>
            <a:r>
              <a:rPr lang="en-US" sz="2700" dirty="0">
                <a:latin typeface="+mj-lt"/>
              </a:rPr>
              <a:t>Model.create()</a:t>
            </a:r>
          </a:p>
          <a:p>
            <a:pPr algn="just"/>
            <a:r>
              <a:rPr lang="en-US" sz="2700" dirty="0">
                <a:latin typeface="+mj-lt"/>
              </a:rPr>
              <a:t>Parameters: The Model.create() method accepts three parameters:</a:t>
            </a:r>
          </a:p>
          <a:p>
            <a:pPr algn="just"/>
            <a:endParaRPr lang="en-US" sz="2700" dirty="0">
              <a:latin typeface="+mj-lt"/>
            </a:endParaRPr>
          </a:p>
          <a:p>
            <a:pPr algn="just"/>
            <a:r>
              <a:rPr lang="en-US" sz="2700" dirty="0">
                <a:latin typeface="+mj-lt"/>
              </a:rPr>
              <a:t>docs:  It is an object of key-value pair which will be inserted into a collection.</a:t>
            </a:r>
          </a:p>
          <a:p>
            <a:pPr algn="just"/>
            <a:r>
              <a:rPr lang="en-US" sz="2700" dirty="0">
                <a:latin typeface="+mj-lt"/>
              </a:rPr>
              <a:t>options: It is an object with various properties.</a:t>
            </a:r>
          </a:p>
          <a:p>
            <a:pPr algn="just"/>
            <a:r>
              <a:rPr lang="en-US" sz="2700" dirty="0">
                <a:latin typeface="+mj-lt"/>
              </a:rPr>
              <a:t>callback: It is a callback function that will run once execution is completed.</a:t>
            </a:r>
          </a:p>
          <a:p>
            <a:pPr algn="just"/>
            <a:r>
              <a:rPr lang="en-US" sz="2700" dirty="0">
                <a:latin typeface="+mj-lt"/>
              </a:rPr>
              <a:t>Return Value: The Model.create() function returns a promise.</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4A072D-8CF5-40CC-BEFC-20B3A8CE9D80}"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Mongoose Document Model</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4246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Setting up Node.js application:</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Step 1: Create a Node.js application using the following command:</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solidFill>
                  <a:srgbClr val="FF0000"/>
                </a:solidFill>
                <a:effectLst>
                  <a:outerShdw blurRad="38100" dist="38100" dir="2700000" algn="tl">
                    <a:srgbClr val="000000">
                      <a:alpha val="43137"/>
                    </a:srgbClr>
                  </a:outerShdw>
                </a:effectLst>
                <a:latin typeface="+mj-lt"/>
              </a:rPr>
              <a:t>                                           npm init</a:t>
            </a:r>
          </a:p>
          <a:p>
            <a:pPr marL="457200" indent="-457200" algn="just">
              <a:buFont typeface="Wingdings" panose="05000000000000000000" pitchFamily="2" charset="2"/>
              <a:buChar char="Ø"/>
            </a:pPr>
            <a:r>
              <a:rPr lang="en-US" sz="2700" dirty="0">
                <a:latin typeface="+mj-lt"/>
              </a:rPr>
              <a:t>Step 2: After creating the NodeJS application, Install the required module using the following command:</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solidFill>
                  <a:srgbClr val="FF0000"/>
                </a:solidFill>
                <a:effectLst>
                  <a:outerShdw blurRad="38100" dist="38100" dir="2700000" algn="tl">
                    <a:srgbClr val="000000">
                      <a:alpha val="43137"/>
                    </a:srgbClr>
                  </a:outerShdw>
                </a:effectLst>
                <a:latin typeface="+mj-lt"/>
              </a:rPr>
              <a:t>                               npm install mongoose</a:t>
            </a:r>
          </a:p>
          <a:p>
            <a:pPr indent="0" algn="just">
              <a:buFont typeface="Wingdings" panose="05000000000000000000" pitchFamily="2" charset="2"/>
              <a:buNone/>
            </a:pPr>
            <a:endParaRPr lang="en-US" sz="2700" dirty="0">
              <a:solidFill>
                <a:srgbClr val="FF0000"/>
              </a:solidFill>
              <a:effectLst>
                <a:outerShdw blurRad="38100" dist="38100" dir="2700000" algn="tl">
                  <a:srgbClr val="000000">
                    <a:alpha val="43137"/>
                  </a:srgbClr>
                </a:outerShdw>
              </a:effectLst>
              <a:latin typeface="+mj-lt"/>
            </a:endParaRPr>
          </a:p>
        </p:txBody>
      </p:sp>
      <p:sp>
        <p:nvSpPr>
          <p:cNvPr id="5" name="Footer Placeholder 4"/>
          <p:cNvSpPr>
            <a:spLocks noGrp="1"/>
          </p:cNvSpPr>
          <p:nvPr>
            <p:ph type="ftr" sz="quarter" idx="11"/>
          </p:nvPr>
        </p:nvSpPr>
        <p:spPr>
          <a:xfrm>
            <a:off x="4165600" y="6356357"/>
            <a:ext cx="5207000" cy="365125"/>
          </a:xfrm>
        </p:spPr>
        <p:txBody>
          <a:bodyPr/>
          <a:lstStyle/>
          <a:p>
            <a:r>
              <a:rPr lang="en-US" dirty="0" err="1"/>
              <a:t>Ritesh</a:t>
            </a:r>
            <a:r>
              <a:rPr lang="en-US" dirty="0"/>
              <a:t> Kumar Singh                           MEAN                       Unit 2</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C329B5-156F-4AB9-AD8A-ACCFF6AC5A41}"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Mongoose Document Model</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0673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sym typeface="+mn-ea"/>
              </a:rPr>
              <a:t>Project Structure: The project structure will look like this:</a:t>
            </a:r>
            <a:endParaRPr lang="en-US" sz="2700" dirty="0">
              <a:latin typeface="+mj-lt"/>
            </a:endParaRPr>
          </a:p>
        </p:txBody>
      </p:sp>
      <p:sp>
        <p:nvSpPr>
          <p:cNvPr id="5" name="Footer Placeholder 4"/>
          <p:cNvSpPr>
            <a:spLocks noGrp="1"/>
          </p:cNvSpPr>
          <p:nvPr>
            <p:ph type="ftr" sz="quarter" idx="11"/>
          </p:nvPr>
        </p:nvSpPr>
        <p:spPr>
          <a:xfrm>
            <a:off x="4165600" y="6356357"/>
            <a:ext cx="5892800" cy="365125"/>
          </a:xfrm>
        </p:spPr>
        <p:txBody>
          <a:bodyPr/>
          <a:lstStyle/>
          <a:p>
            <a:r>
              <a:rPr lang="en-US" dirty="0" err="1"/>
              <a:t>Ritesh</a:t>
            </a:r>
            <a:r>
              <a:rPr lang="en-US" dirty="0"/>
              <a:t> Kumar Singh                           MEAN                       Unit 2</a:t>
            </a:r>
          </a:p>
        </p:txBody>
      </p:sp>
      <p:pic>
        <p:nvPicPr>
          <p:cNvPr id="8" name="Picture 7"/>
          <p:cNvPicPr>
            <a:picLocks noChangeAspect="1"/>
          </p:cNvPicPr>
          <p:nvPr/>
        </p:nvPicPr>
        <p:blipFill>
          <a:blip r:embed="rId2"/>
          <a:stretch>
            <a:fillRect/>
          </a:stretch>
        </p:blipFill>
        <p:spPr>
          <a:xfrm>
            <a:off x="990600" y="2423795"/>
            <a:ext cx="10559415" cy="329184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822E39-AF7A-4794-90F9-16C19F540AD9}"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Mongoose Document Model</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26224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1400" dirty="0">
                <a:solidFill>
                  <a:srgbClr val="FF0000"/>
                </a:solidFill>
                <a:latin typeface="Times New Roman" panose="02020603050405020304" pitchFamily="18" charset="0"/>
                <a:cs typeface="Times New Roman" panose="02020603050405020304" pitchFamily="18" charset="0"/>
              </a:rPr>
              <a:t>// Require mongoose module</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const mongoose = require('mongoose');</a:t>
            </a:r>
          </a:p>
          <a:p>
            <a:pPr algn="just"/>
            <a:endParaRPr lang="en-US" sz="14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US" sz="1400" dirty="0">
                <a:solidFill>
                  <a:srgbClr val="FF0000"/>
                </a:solidFill>
                <a:latin typeface="Times New Roman" panose="02020603050405020304" pitchFamily="18" charset="0"/>
                <a:cs typeface="Times New Roman" panose="02020603050405020304" pitchFamily="18" charset="0"/>
              </a:rPr>
              <a:t>// Set Up the Database connection</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mongoose.connect(</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'mongodb://localhost:27017/geeksforgeeks', {</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useNewUrlParser: true,</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useUnifiedTopology: true</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a:t>
            </a:r>
          </a:p>
          <a:p>
            <a:pPr algn="just"/>
            <a:endParaRPr lang="en-US" sz="14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US" sz="1400" dirty="0">
                <a:solidFill>
                  <a:srgbClr val="FF0000"/>
                </a:solidFill>
                <a:latin typeface="Times New Roman" panose="02020603050405020304" pitchFamily="18" charset="0"/>
                <a:cs typeface="Times New Roman" panose="02020603050405020304" pitchFamily="18" charset="0"/>
              </a:rPr>
              <a:t>// Defining customerSchema schema</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const customerSchema = new mongoose.Schema(</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 name: String, orderCount: Number }</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a:t>
            </a:r>
          </a:p>
          <a:p>
            <a:pPr algn="just"/>
            <a:endParaRPr lang="en-US" sz="14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US" sz="1400" dirty="0">
                <a:solidFill>
                  <a:srgbClr val="FF0000"/>
                </a:solidFill>
                <a:latin typeface="Times New Roman" panose="02020603050405020304" pitchFamily="18" charset="0"/>
                <a:cs typeface="Times New Roman" panose="02020603050405020304" pitchFamily="18" charset="0"/>
              </a:rPr>
              <a:t>// Defining customerSchema model</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const Customer = mongoose.model(</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'Customer', customerSchema);</a:t>
            </a:r>
          </a:p>
          <a:p>
            <a:pPr algn="just"/>
            <a:endParaRPr lang="en-US" sz="14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US" sz="1400" dirty="0">
                <a:solidFill>
                  <a:srgbClr val="FF0000"/>
                </a:solidFill>
                <a:latin typeface="Times New Roman" panose="02020603050405020304" pitchFamily="18" charset="0"/>
                <a:cs typeface="Times New Roman" panose="02020603050405020304" pitchFamily="18" charset="0"/>
              </a:rPr>
              <a:t>// creating document using create method</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Customer.create({ name: 'Rahul', orderCount: 5 })</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.then(result =&gt; {</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console.log(result)</a:t>
            </a:r>
          </a:p>
          <a:p>
            <a:pPr algn="just"/>
            <a:r>
              <a:rPr lang="en-US" sz="1400"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50F708-E663-4E48-B07A-FBCAD986DE1B}"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sym typeface="+mn-ea"/>
              </a:rPr>
              <a:t>Mongoose Document Model</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07746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b="1" dirty="0">
                <a:latin typeface="+mj-lt"/>
              </a:rPr>
              <a:t>Steps to run the program:</a:t>
            </a:r>
            <a:r>
              <a:rPr lang="en-US" sz="2700" dirty="0">
                <a:latin typeface="+mj-lt"/>
              </a:rPr>
              <a:t> </a:t>
            </a:r>
          </a:p>
          <a:p>
            <a:pPr algn="just"/>
            <a:r>
              <a:rPr lang="en-US" sz="2700" dirty="0">
                <a:latin typeface="+mj-lt"/>
              </a:rPr>
              <a:t>To run the application execute the below command from the root directory of the project:</a:t>
            </a:r>
          </a:p>
          <a:p>
            <a:pPr algn="just"/>
            <a:r>
              <a:rPr lang="en-US" sz="2700" dirty="0">
                <a:solidFill>
                  <a:srgbClr val="FF0000"/>
                </a:solidFill>
                <a:effectLst>
                  <a:outerShdw blurRad="38100" dist="38100" dir="2700000" algn="tl">
                    <a:srgbClr val="000000">
                      <a:alpha val="43137"/>
                    </a:srgbClr>
                  </a:outerShdw>
                </a:effectLst>
                <a:latin typeface="+mj-lt"/>
              </a:rPr>
              <a:t>                        node app.js</a:t>
            </a:r>
          </a:p>
          <a:p>
            <a:pPr algn="just"/>
            <a:r>
              <a:rPr lang="en-US" sz="2700" b="1" dirty="0">
                <a:latin typeface="+mj-lt"/>
              </a:rPr>
              <a:t>Output:</a:t>
            </a:r>
          </a:p>
          <a:p>
            <a:pPr algn="just"/>
            <a:endParaRPr lang="en-US" sz="2700" dirty="0">
              <a:latin typeface="+mj-lt"/>
            </a:endParaRPr>
          </a:p>
          <a:p>
            <a:pPr algn="just"/>
            <a:r>
              <a:rPr lang="en-US" sz="2700" dirty="0">
                <a:latin typeface="+mj-lt"/>
              </a:rPr>
              <a:t>{</a:t>
            </a:r>
          </a:p>
          <a:p>
            <a:pPr algn="just"/>
            <a:r>
              <a:rPr lang="en-US" sz="2700" dirty="0">
                <a:latin typeface="+mj-lt"/>
              </a:rPr>
              <a:t>  name: 'Rahul',</a:t>
            </a:r>
          </a:p>
          <a:p>
            <a:pPr algn="just"/>
            <a:r>
              <a:rPr lang="en-US" sz="2700" dirty="0">
                <a:latin typeface="+mj-lt"/>
              </a:rPr>
              <a:t>  orderCount: 5,</a:t>
            </a:r>
          </a:p>
          <a:p>
            <a:pPr algn="just"/>
            <a:r>
              <a:rPr lang="en-US" sz="2700" dirty="0">
                <a:latin typeface="+mj-lt"/>
              </a:rPr>
              <a:t>  _id: new ObjectId("6304e68407a431f560473ac2"),</a:t>
            </a:r>
          </a:p>
          <a:p>
            <a:pPr algn="just"/>
            <a:r>
              <a:rPr lang="en-US" sz="2700" dirty="0">
                <a:latin typeface="+mj-lt"/>
              </a:rPr>
              <a:t>  __v: 0</a:t>
            </a:r>
          </a:p>
          <a:p>
            <a:pPr algn="just"/>
            <a:r>
              <a:rPr lang="en-US" sz="2700" dirty="0">
                <a:latin typeface="+mj-lt"/>
              </a:rPr>
              <a:t>}</a:t>
            </a:r>
          </a:p>
        </p:txBody>
      </p:sp>
      <p:sp>
        <p:nvSpPr>
          <p:cNvPr id="5" name="Footer Placeholder 4"/>
          <p:cNvSpPr>
            <a:spLocks noGrp="1"/>
          </p:cNvSpPr>
          <p:nvPr>
            <p:ph type="ftr" sz="quarter" idx="11"/>
          </p:nvPr>
        </p:nvSpPr>
        <p:spPr>
          <a:xfrm>
            <a:off x="4165600" y="6356357"/>
            <a:ext cx="4978400" cy="365125"/>
          </a:xfrm>
        </p:spPr>
        <p:txBody>
          <a:bodyPr/>
          <a:lstStyle/>
          <a:p>
            <a:r>
              <a:rPr lang="en-US" dirty="0" err="1"/>
              <a:t>Ritesh</a:t>
            </a:r>
            <a:r>
              <a:rPr lang="en-US" dirty="0"/>
              <a:t> Kumar Singh                           MEAN                       Unit 2</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9F4896-D042-4498-8CE1-A7AD04B62C89}" type="datetime1">
              <a:rPr lang="en-US" smtClean="0"/>
              <a:t>2/19/2024</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Mongoose Document Model</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107" name="Content Placeholder 106"/>
          <p:cNvPicPr>
            <a:picLocks noGrp="1"/>
          </p:cNvPicPr>
          <p:nvPr>
            <p:ph idx="1"/>
          </p:nvPr>
        </p:nvPicPr>
        <p:blipFill>
          <a:blip r:embed="rId2"/>
          <a:stretch>
            <a:fillRect/>
          </a:stretch>
        </p:blipFill>
        <p:spPr>
          <a:xfrm>
            <a:off x="609600" y="1600200"/>
            <a:ext cx="10972800" cy="4526280"/>
          </a:xfrm>
          <a:prstGeom prst="rect">
            <a:avLst/>
          </a:prstGeom>
          <a:noFill/>
          <a:ln w="9525">
            <a:noFill/>
          </a:ln>
        </p:spPr>
      </p:pic>
      <p:sp>
        <p:nvSpPr>
          <p:cNvPr id="8" name="Text Box 7"/>
          <p:cNvSpPr txBox="1"/>
          <p:nvPr/>
        </p:nvSpPr>
        <p:spPr>
          <a:xfrm>
            <a:off x="681990" y="1084580"/>
            <a:ext cx="4535805" cy="521970"/>
          </a:xfrm>
          <a:prstGeom prst="rect">
            <a:avLst/>
          </a:prstGeom>
          <a:noFill/>
        </p:spPr>
        <p:txBody>
          <a:bodyPr wrap="square" rtlCol="0">
            <a:spAutoFit/>
          </a:bodyPr>
          <a:lstStyle/>
          <a:p>
            <a:r>
              <a:rPr lang="en-US" sz="2800" b="1"/>
              <a:t>DATABASE:</a:t>
            </a:r>
            <a:r>
              <a:rPr lang="en-US"/>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59D09B-2B73-4CB9-8709-4371785F93EB}"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39991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Which of the following command is used to check the current version of NPM?</a:t>
            </a:r>
          </a:p>
          <a:p>
            <a:pPr algn="just"/>
            <a:endParaRPr lang="en-US" sz="2000" b="1" dirty="0">
              <a:latin typeface="+mj-lt"/>
            </a:endParaRPr>
          </a:p>
          <a:p>
            <a:pPr algn="just"/>
            <a:endParaRPr lang="en-US" sz="2000" b="1" dirty="0">
              <a:latin typeface="+mj-lt"/>
            </a:endParaRPr>
          </a:p>
          <a:p>
            <a:pPr marL="457200" indent="-457200" algn="just">
              <a:buFont typeface="+mj-lt"/>
              <a:buAutoNum type="alphaLcPeriod"/>
            </a:pPr>
            <a:r>
              <a:rPr lang="en-US" sz="2000" b="1" dirty="0">
                <a:latin typeface="+mj-lt"/>
              </a:rPr>
              <a:t>nmp --ver</a:t>
            </a:r>
          </a:p>
          <a:p>
            <a:pPr marL="457200" indent="-457200" algn="just">
              <a:buFont typeface="+mj-lt"/>
              <a:buAutoNum type="alphaLcPeriod"/>
            </a:pPr>
            <a:r>
              <a:rPr lang="en-US" sz="2000" b="1" dirty="0">
                <a:latin typeface="+mj-lt"/>
              </a:rPr>
              <a:t>npm --version</a:t>
            </a:r>
          </a:p>
          <a:p>
            <a:pPr marL="457200" indent="-457200" algn="just">
              <a:buFont typeface="+mj-lt"/>
              <a:buAutoNum type="alphaLcPeriod"/>
            </a:pPr>
            <a:r>
              <a:rPr lang="en-US" sz="2000" b="1" dirty="0">
                <a:latin typeface="+mj-lt"/>
              </a:rPr>
              <a:t>npm help</a:t>
            </a:r>
          </a:p>
          <a:p>
            <a:pPr marL="457200" indent="-457200" algn="just">
              <a:buFont typeface="+mj-lt"/>
              <a:buAutoNum type="alphaLcPeriod"/>
            </a:pPr>
            <a:r>
              <a:rPr lang="en-US" sz="2000" b="1" dirty="0">
                <a:latin typeface="+mj-lt"/>
              </a:rPr>
              <a:t>None of the above</a:t>
            </a:r>
          </a:p>
          <a:p>
            <a:pPr marL="457200" indent="-457200" algn="just"/>
            <a:r>
              <a:rPr lang="en-US" sz="2000" b="1" dirty="0">
                <a:latin typeface="+mj-lt"/>
              </a:rPr>
              <a:t>2) Which of the following method requests that the server accept the data enclosed in the request to modify an existing object identified by the URI?</a:t>
            </a:r>
          </a:p>
          <a:p>
            <a:pPr algn="just"/>
            <a:endParaRPr lang="en-US" sz="2000" b="1" dirty="0">
              <a:latin typeface="+mj-lt"/>
            </a:endParaRPr>
          </a:p>
          <a:p>
            <a:pPr marL="457200" indent="-457200" algn="just">
              <a:buFont typeface="+mj-lt"/>
              <a:buAutoNum type="alphaLcPeriod"/>
            </a:pPr>
            <a:r>
              <a:rPr lang="en-US" sz="2000" b="1" dirty="0">
                <a:latin typeface="+mj-lt"/>
              </a:rPr>
              <a:t>GET</a:t>
            </a:r>
          </a:p>
          <a:p>
            <a:pPr marL="457200" indent="-457200" algn="just">
              <a:buFont typeface="+mj-lt"/>
              <a:buAutoNum type="alphaLcPeriod"/>
            </a:pPr>
            <a:r>
              <a:rPr lang="en-US" sz="2000" b="1" dirty="0">
                <a:latin typeface="+mj-lt"/>
              </a:rPr>
              <a:t>DELETE</a:t>
            </a:r>
          </a:p>
          <a:p>
            <a:pPr marL="457200" indent="-457200" algn="just">
              <a:buFont typeface="+mj-lt"/>
              <a:buAutoNum type="alphaLcPeriod"/>
            </a:pPr>
            <a:r>
              <a:rPr lang="en-US" sz="2000" b="1" dirty="0">
                <a:latin typeface="+mj-lt"/>
              </a:rPr>
              <a:t>PUT</a:t>
            </a:r>
          </a:p>
          <a:p>
            <a:pPr marL="457200" indent="-457200" algn="just">
              <a:buFont typeface="+mj-lt"/>
              <a:buAutoNum type="alphaLcPeriod"/>
            </a:pPr>
            <a:r>
              <a:rPr lang="en-US" sz="2000" b="1" dirty="0">
                <a:latin typeface="+mj-lt"/>
              </a:rPr>
              <a:t>POST</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B3A9A-A97A-4141-A170-A374FB90B621}" type="datetime1">
              <a:rPr lang="en-US" smtClean="0"/>
              <a:t>2/19/2024</a:t>
            </a:fld>
            <a:endParaRPr lang="en-US" dirty="0"/>
          </a:p>
        </p:txBody>
      </p:sp>
      <p:sp>
        <p:nvSpPr>
          <p:cNvPr id="5" name="Footer Placeholder 4"/>
          <p:cNvSpPr>
            <a:spLocks noGrp="1"/>
          </p:cNvSpPr>
          <p:nvPr>
            <p:ph type="ftr" sz="quarter" idx="11"/>
          </p:nvPr>
        </p:nvSpPr>
        <p:spPr>
          <a:xfrm>
            <a:off x="2590800" y="6356357"/>
            <a:ext cx="8458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3BCC6-6FDD-4A3C-B6FC-0A5F68098B04}"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925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3. Which of the following was the earlier name of the Pug?</a:t>
            </a:r>
          </a:p>
          <a:p>
            <a:pPr algn="just"/>
            <a:endParaRPr lang="en-US" sz="2000" b="1" dirty="0">
              <a:latin typeface="+mj-lt"/>
            </a:endParaRPr>
          </a:p>
          <a:p>
            <a:pPr marL="457200" indent="-457200" algn="just">
              <a:buFont typeface="+mj-lt"/>
              <a:buAutoNum type="alphaLcPeriod"/>
            </a:pPr>
            <a:r>
              <a:rPr lang="en-US" sz="2000" b="1" dirty="0">
                <a:latin typeface="+mj-lt"/>
              </a:rPr>
              <a:t>Terse</a:t>
            </a:r>
          </a:p>
          <a:p>
            <a:pPr marL="457200" indent="-457200" algn="just">
              <a:buFont typeface="+mj-lt"/>
              <a:buAutoNum type="alphaLcPeriod"/>
            </a:pPr>
            <a:r>
              <a:rPr lang="en-US" sz="2000" b="1" dirty="0">
                <a:latin typeface="+mj-lt"/>
              </a:rPr>
              <a:t>DRY</a:t>
            </a:r>
          </a:p>
          <a:p>
            <a:pPr marL="457200" indent="-457200" algn="just">
              <a:buFont typeface="+mj-lt"/>
              <a:buAutoNum type="alphaLcPeriod"/>
            </a:pPr>
            <a:r>
              <a:rPr lang="en-US" sz="2000" b="1" dirty="0">
                <a:latin typeface="+mj-lt"/>
              </a:rPr>
              <a:t>Express</a:t>
            </a:r>
          </a:p>
          <a:p>
            <a:pPr marL="457200" indent="-457200" algn="just">
              <a:buFont typeface="+mj-lt"/>
              <a:buAutoNum type="alphaLcPeriod"/>
            </a:pPr>
            <a:r>
              <a:rPr lang="en-US" sz="2000" b="1" dirty="0">
                <a:latin typeface="+mj-lt"/>
              </a:rPr>
              <a:t>Jade</a:t>
            </a:r>
          </a:p>
          <a:p>
            <a:pPr marL="457200" indent="-457200" algn="just"/>
            <a:r>
              <a:rPr lang="en-US" sz="2000" b="1" dirty="0">
                <a:latin typeface="+mj-lt"/>
              </a:rPr>
              <a:t> 4. Which of the following function is used to specify what to do when a get request at the given route is called?</a:t>
            </a:r>
          </a:p>
          <a:p>
            <a:pPr algn="just"/>
            <a:endParaRPr lang="en-US" sz="2000" b="1" dirty="0">
              <a:latin typeface="+mj-lt"/>
            </a:endParaRPr>
          </a:p>
          <a:p>
            <a:pPr marL="457200" indent="-457200" algn="just">
              <a:buFont typeface="+mj-lt"/>
              <a:buAutoNum type="alphaLcPeriod"/>
            </a:pPr>
            <a:r>
              <a:rPr lang="en-US" sz="2000" b="1" dirty="0">
                <a:latin typeface="+mj-lt"/>
              </a:rPr>
              <a:t>app.get(route, callback)</a:t>
            </a:r>
          </a:p>
          <a:p>
            <a:pPr marL="457200" indent="-457200" algn="just">
              <a:buFont typeface="+mj-lt"/>
              <a:buAutoNum type="alphaLcPeriod"/>
            </a:pPr>
            <a:r>
              <a:rPr lang="en-US" sz="2000" b="1" dirty="0">
                <a:latin typeface="+mj-lt"/>
              </a:rPr>
              <a:t>get(route, callback)</a:t>
            </a:r>
          </a:p>
          <a:p>
            <a:pPr marL="457200" indent="-457200" algn="just">
              <a:buFont typeface="+mj-lt"/>
              <a:buAutoNum type="alphaLcPeriod"/>
            </a:pPr>
            <a:r>
              <a:rPr lang="en-US" sz="2000" b="1" dirty="0">
                <a:latin typeface="+mj-lt"/>
              </a:rPr>
              <a:t>js.get(route, callback)</a:t>
            </a:r>
          </a:p>
          <a:p>
            <a:pPr marL="457200" indent="-457200" algn="just">
              <a:buFont typeface="+mj-lt"/>
              <a:buAutoNum type="alphaLcPeriod"/>
            </a:pPr>
            <a:r>
              <a:rPr lang="en-US" sz="2000" b="1" dirty="0">
                <a:latin typeface="+mj-lt"/>
              </a:rPr>
              <a:t>fun.get(route, callback</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A8FE1D-3613-4554-B948-B6E3063892E5}"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3200" dirty="0">
                <a:sym typeface="+mn-ea"/>
              </a:rPr>
              <a:t>Differentiate between GET and POST method.</a:t>
            </a:r>
            <a:endParaRPr lang="en-US" sz="3200" dirty="0"/>
          </a:p>
          <a:p>
            <a:pPr marL="342900" indent="-342900">
              <a:buFont typeface="+mj-lt"/>
              <a:buAutoNum type="arabicPeriod"/>
            </a:pPr>
            <a:r>
              <a:rPr lang="en-US" sz="3200" dirty="0">
                <a:sym typeface="+mn-ea"/>
              </a:rPr>
              <a:t> What do you think are the advantages of middleware function ?</a:t>
            </a:r>
            <a:endParaRPr lang="en-US" sz="3200" dirty="0"/>
          </a:p>
          <a:p>
            <a:pPr marL="342900" indent="-342900">
              <a:buFont typeface="+mj-lt"/>
              <a:buAutoNum type="arabicPeriod"/>
            </a:pPr>
            <a:r>
              <a:rPr lang="en-US" sz="3200" dirty="0">
                <a:sym typeface="+mn-ea"/>
              </a:rPr>
              <a:t>Explain documentation modelling in moongose ?</a:t>
            </a:r>
            <a:endParaRPr lang="en-US" sz="3200" dirty="0"/>
          </a:p>
          <a:p>
            <a:pPr marL="342900" indent="-342900">
              <a:buFont typeface="+mj-lt"/>
              <a:buAutoNum type="arabicPeriod"/>
            </a:pPr>
            <a:r>
              <a:rPr lang="en-US" sz="3200" dirty="0">
                <a:sym typeface="+mn-ea"/>
              </a:rPr>
              <a:t>What is FORM data ?</a:t>
            </a:r>
            <a:endParaRPr lang="en-US" sz="3200" dirty="0"/>
          </a:p>
          <a:p>
            <a:pPr marL="342900" indent="-342900">
              <a:buFont typeface="+mj-lt"/>
              <a:buAutoNum type="arabicPeriod"/>
            </a:pPr>
            <a:r>
              <a:rPr lang="en-US" sz="3200" dirty="0">
                <a:sym typeface="+mn-ea"/>
              </a:rPr>
              <a:t>Describe routing in express js .</a:t>
            </a:r>
            <a:endParaRPr lang="en-US" sz="32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6530C5-7650-4792-8A76-3A01A50E2EA7}"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437950"/>
            <a:ext cx="2844800" cy="365125"/>
          </a:xfrm>
        </p:spPr>
        <p:txBody>
          <a:bodyPr/>
          <a:lstStyle/>
          <a:p>
            <a:fld id="{060E72CA-5C6A-4E6B-B9FD-55F6B21E9F90}" type="datetime1">
              <a:rPr lang="en-US" smtClean="0"/>
              <a:t>2/19/2024</a:t>
            </a:fld>
            <a:endParaRPr lang="en-US" dirty="0"/>
          </a:p>
        </p:txBody>
      </p:sp>
      <p:sp>
        <p:nvSpPr>
          <p:cNvPr id="6" name="Slide Number Placeholder 5"/>
          <p:cNvSpPr>
            <a:spLocks noGrp="1"/>
          </p:cNvSpPr>
          <p:nvPr>
            <p:ph type="sldNum" sz="quarter" idx="12"/>
          </p:nvPr>
        </p:nvSpPr>
        <p:spPr>
          <a:xfrm>
            <a:off x="8991600" y="6427064"/>
            <a:ext cx="2844800" cy="365125"/>
          </a:xfrm>
        </p:spPr>
        <p:txBody>
          <a:bodyPr/>
          <a:lstStyle/>
          <a:p>
            <a:fld id="{B6F15528-21DE-4FAA-801E-634DDDAF4B2B}" type="slidenum">
              <a:rPr lang="en-US" smtClean="0"/>
              <a:t>113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11835" y="888365"/>
            <a:ext cx="11327765" cy="56311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Who is credited as the developer of Express.js?</a:t>
            </a:r>
          </a:p>
          <a:p>
            <a:pPr algn="just"/>
            <a:endParaRPr lang="en-US" sz="2000" b="1" dirty="0">
              <a:latin typeface="+mj-lt"/>
            </a:endParaRPr>
          </a:p>
          <a:p>
            <a:pPr marL="457200" indent="-457200" algn="just">
              <a:buFont typeface="+mj-lt"/>
              <a:buAutoNum type="alphaLcPeriod"/>
            </a:pPr>
            <a:r>
              <a:rPr lang="en-US" sz="2000" b="1" dirty="0">
                <a:latin typeface="+mj-lt"/>
              </a:rPr>
              <a:t>Larry wall</a:t>
            </a:r>
          </a:p>
          <a:p>
            <a:pPr marL="457200" indent="-457200" algn="just">
              <a:buFont typeface="+mj-lt"/>
              <a:buAutoNum type="alphaLcPeriod"/>
            </a:pPr>
            <a:r>
              <a:rPr lang="en-US" sz="2000" b="1" dirty="0">
                <a:latin typeface="+mj-lt"/>
              </a:rPr>
              <a:t>Rich Hickey</a:t>
            </a:r>
          </a:p>
          <a:p>
            <a:pPr marL="457200" indent="-457200" algn="just">
              <a:buFont typeface="+mj-lt"/>
              <a:buAutoNum type="alphaLcPeriod"/>
            </a:pPr>
            <a:r>
              <a:rPr lang="en-US" sz="2000" b="1" dirty="0">
                <a:latin typeface="+mj-lt"/>
              </a:rPr>
              <a:t>TJ Holowaychuk</a:t>
            </a:r>
          </a:p>
          <a:p>
            <a:pPr marL="457200" indent="-457200" algn="just">
              <a:buFont typeface="+mj-lt"/>
              <a:buAutoNum type="alphaLcPeriod"/>
            </a:pPr>
            <a:r>
              <a:rPr lang="en-US" sz="2000" b="1" dirty="0">
                <a:latin typeface="+mj-lt"/>
              </a:rPr>
              <a:t>Rob Pike</a:t>
            </a:r>
          </a:p>
          <a:p>
            <a:pPr marL="457200" indent="-457200" algn="just"/>
            <a:r>
              <a:rPr lang="en-US" sz="2000" b="1" dirty="0">
                <a:latin typeface="+mj-lt"/>
              </a:rPr>
              <a:t>2) Which of the following are the core features of the Express framework?</a:t>
            </a:r>
          </a:p>
          <a:p>
            <a:pPr algn="just"/>
            <a:endParaRPr lang="en-US" sz="2000" b="1" dirty="0">
              <a:latin typeface="+mj-lt"/>
            </a:endParaRPr>
          </a:p>
          <a:p>
            <a:pPr marL="457200" indent="-457200" algn="just">
              <a:buFont typeface="+mj-lt"/>
              <a:buAutoNum type="alphaLcPeriod"/>
            </a:pPr>
            <a:r>
              <a:rPr lang="en-US" sz="2000" b="1" dirty="0">
                <a:latin typeface="+mj-lt"/>
              </a:rPr>
              <a:t>It allows us to set up middleware to respond to HTTP Requests.</a:t>
            </a:r>
          </a:p>
          <a:p>
            <a:pPr marL="457200" indent="-457200" algn="just">
              <a:buFont typeface="+mj-lt"/>
              <a:buAutoNum type="alphaLcPeriod"/>
            </a:pPr>
            <a:r>
              <a:rPr lang="en-US" sz="2000" b="1" dirty="0">
                <a:latin typeface="+mj-lt"/>
              </a:rPr>
              <a:t>It defines a routing table that can work as per HTTP Method and URL.</a:t>
            </a:r>
          </a:p>
          <a:p>
            <a:pPr marL="457200" indent="-457200" algn="just">
              <a:buFont typeface="+mj-lt"/>
              <a:buAutoNum type="alphaLcPeriod"/>
            </a:pPr>
            <a:r>
              <a:rPr lang="en-US" sz="2000" b="1" dirty="0">
                <a:latin typeface="+mj-lt"/>
              </a:rPr>
              <a:t>It is used to render the HTML pages dynamically.</a:t>
            </a:r>
          </a:p>
          <a:p>
            <a:pPr marL="457200" indent="-457200" algn="just">
              <a:buFont typeface="+mj-lt"/>
              <a:buAutoNum type="alphaLcPeriod"/>
            </a:pPr>
            <a:r>
              <a:rPr lang="en-US" sz="2000" b="1" dirty="0">
                <a:latin typeface="+mj-lt"/>
              </a:rPr>
              <a:t>All of the above.</a:t>
            </a:r>
          </a:p>
          <a:p>
            <a:pPr marL="457200" indent="-457200" algn="just"/>
            <a:r>
              <a:rPr lang="en-US" sz="2000" b="1" dirty="0">
                <a:latin typeface="+mj-lt"/>
              </a:rPr>
              <a:t>3) In which of the following year was Express.js initially released?</a:t>
            </a:r>
          </a:p>
          <a:p>
            <a:pPr algn="just"/>
            <a:endParaRPr lang="en-US" sz="2000" b="1" dirty="0">
              <a:latin typeface="+mj-lt"/>
            </a:endParaRPr>
          </a:p>
          <a:p>
            <a:pPr marL="457200" indent="-457200" algn="just">
              <a:buFont typeface="+mj-lt"/>
              <a:buAutoNum type="alphaLcPeriod"/>
            </a:pPr>
            <a:r>
              <a:rPr lang="en-US" sz="2000" b="1" dirty="0">
                <a:latin typeface="+mj-lt"/>
              </a:rPr>
              <a:t>November 2010</a:t>
            </a:r>
          </a:p>
          <a:p>
            <a:pPr marL="457200" indent="-457200" algn="just">
              <a:buFont typeface="+mj-lt"/>
              <a:buAutoNum type="alphaLcPeriod"/>
            </a:pPr>
            <a:r>
              <a:rPr lang="en-US" sz="2000" b="1" dirty="0">
                <a:latin typeface="+mj-lt"/>
              </a:rPr>
              <a:t>November 2011</a:t>
            </a:r>
          </a:p>
          <a:p>
            <a:pPr marL="457200" indent="-457200" algn="just">
              <a:buFont typeface="+mj-lt"/>
              <a:buAutoNum type="alphaLcPeriod"/>
            </a:pPr>
            <a:r>
              <a:rPr lang="en-US" sz="2000" b="1" dirty="0">
                <a:latin typeface="+mj-lt"/>
              </a:rPr>
              <a:t>December 2010</a:t>
            </a:r>
          </a:p>
          <a:p>
            <a:pPr marL="457200" indent="-457200" algn="just">
              <a:buFont typeface="+mj-lt"/>
              <a:buAutoNum type="alphaLcPeriod"/>
            </a:pPr>
            <a:r>
              <a:rPr lang="en-US" sz="2000" b="1" dirty="0">
                <a:latin typeface="+mj-lt"/>
              </a:rPr>
              <a:t>December 2011</a:t>
            </a:r>
          </a:p>
        </p:txBody>
      </p:sp>
      <p:sp>
        <p:nvSpPr>
          <p:cNvPr id="8" name="Footer Placeholder 4"/>
          <p:cNvSpPr>
            <a:spLocks noGrp="1"/>
          </p:cNvSpPr>
          <p:nvPr>
            <p:ph type="ftr" sz="quarter" idx="11"/>
          </p:nvPr>
        </p:nvSpPr>
        <p:spPr>
          <a:xfrm>
            <a:off x="3733800" y="6437951"/>
            <a:ext cx="5562600" cy="365125"/>
          </a:xfrm>
        </p:spPr>
        <p:txBody>
          <a:bodyPr/>
          <a:lstStyle/>
          <a:p>
            <a:r>
              <a:rPr lang="en-US" dirty="0" err="1"/>
              <a:t>Ritesh</a:t>
            </a:r>
            <a:r>
              <a:rPr lang="en-US" dirty="0"/>
              <a:t> Kumar Singh                           MEAN                       Unit 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98D842-6D31-4C17-9833-74E66C7794E4}"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78460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4) Where are the captured values populated regarding the route parameters?</a:t>
            </a:r>
          </a:p>
          <a:p>
            <a:pPr algn="just"/>
            <a:endParaRPr lang="en-US" sz="2000" b="1" dirty="0">
              <a:latin typeface="+mj-lt"/>
            </a:endParaRPr>
          </a:p>
          <a:p>
            <a:pPr marL="457200" indent="-457200" algn="just">
              <a:buFont typeface="+mj-lt"/>
              <a:buAutoNum type="alphaLcPeriod"/>
            </a:pPr>
            <a:r>
              <a:rPr lang="en-US" sz="2000" b="1" dirty="0">
                <a:latin typeface="+mj-lt"/>
              </a:rPr>
              <a:t>req.data</a:t>
            </a:r>
          </a:p>
          <a:p>
            <a:pPr marL="457200" indent="-457200" algn="just">
              <a:buFont typeface="+mj-lt"/>
              <a:buAutoNum type="alphaLcPeriod"/>
            </a:pPr>
            <a:r>
              <a:rPr lang="en-US" sz="2000" b="1" dirty="0">
                <a:latin typeface="+mj-lt"/>
              </a:rPr>
              <a:t>app.locals</a:t>
            </a:r>
          </a:p>
          <a:p>
            <a:pPr marL="457200" indent="-457200" algn="just">
              <a:buFont typeface="+mj-lt"/>
              <a:buAutoNum type="alphaLcPeriod"/>
            </a:pPr>
            <a:r>
              <a:rPr lang="en-US" sz="2000" b="1" dirty="0">
                <a:latin typeface="+mj-lt"/>
              </a:rPr>
              <a:t>req.params</a:t>
            </a:r>
          </a:p>
          <a:p>
            <a:pPr marL="457200" indent="-457200" algn="just">
              <a:buFont typeface="+mj-lt"/>
              <a:buAutoNum type="alphaLcPeriod"/>
            </a:pPr>
            <a:r>
              <a:rPr lang="en-US" sz="2000" b="1" dirty="0">
                <a:latin typeface="+mj-lt"/>
              </a:rPr>
              <a:t>All of the above</a:t>
            </a:r>
          </a:p>
          <a:p>
            <a:pPr marL="457200" indent="-457200" algn="just"/>
            <a:r>
              <a:rPr lang="en-US" sz="2000" b="1" dirty="0">
                <a:latin typeface="+mj-lt"/>
              </a:rPr>
              <a:t>5) How is it possible to create chainable route handlers for a route path in Express.js?</a:t>
            </a:r>
          </a:p>
          <a:p>
            <a:pPr algn="just"/>
            <a:endParaRPr lang="en-US" sz="2000" b="1" dirty="0">
              <a:latin typeface="+mj-lt"/>
            </a:endParaRPr>
          </a:p>
          <a:p>
            <a:pPr marL="457200" indent="-457200" algn="just">
              <a:buFont typeface="+mj-lt"/>
              <a:buAutoNum type="alphaLcPeriod"/>
            </a:pPr>
            <a:r>
              <a:rPr lang="en-US" sz="2000" b="1" dirty="0">
                <a:latin typeface="+mj-lt"/>
              </a:rPr>
              <a:t>Using app.route()</a:t>
            </a:r>
          </a:p>
          <a:p>
            <a:pPr marL="457200" indent="-457200" algn="just">
              <a:buFont typeface="+mj-lt"/>
              <a:buAutoNum type="alphaLcPeriod"/>
            </a:pPr>
            <a:r>
              <a:rPr lang="en-US" sz="2000" b="1" dirty="0">
                <a:latin typeface="+mj-lt"/>
              </a:rPr>
              <a:t>Using app.routes()</a:t>
            </a:r>
          </a:p>
          <a:p>
            <a:pPr marL="457200" indent="-457200" algn="just">
              <a:buFont typeface="+mj-lt"/>
              <a:buAutoNum type="alphaLcPeriod"/>
            </a:pPr>
            <a:r>
              <a:rPr lang="en-US" sz="2000" b="1" dirty="0">
                <a:latin typeface="+mj-lt"/>
              </a:rPr>
              <a:t>Using app.router()</a:t>
            </a:r>
          </a:p>
          <a:p>
            <a:pPr marL="457200" indent="-457200" algn="just">
              <a:buFont typeface="+mj-lt"/>
              <a:buAutoNum type="alphaLcPeriod"/>
            </a:pPr>
            <a:r>
              <a:rPr lang="en-US" sz="2000" b="1" dirty="0">
                <a:latin typeface="+mj-lt"/>
              </a:rPr>
              <a:t>Using app.routing()</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97A119-54C2-4D16-A6FE-CFEFCE81F2C3}"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95605" y="887730"/>
            <a:ext cx="11605895" cy="5569585"/>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interview  questions </a:t>
            </a:r>
          </a:p>
          <a:p>
            <a:pPr algn="ctr"/>
            <a:endParaRPr lang="en-US" sz="2400" b="1" u="sng" dirty="0">
              <a:latin typeface="+mj-lt"/>
            </a:endParaRPr>
          </a:p>
          <a:p>
            <a:pPr marL="342900" indent="-342900">
              <a:buFont typeface="+mj-lt"/>
              <a:buAutoNum type="arabicPeriod"/>
            </a:pPr>
            <a:r>
              <a:rPr lang="en-US" sz="2800" dirty="0"/>
              <a:t>What is Express.js?</a:t>
            </a:r>
          </a:p>
          <a:p>
            <a:pPr marL="342900" indent="-342900">
              <a:buFont typeface="+mj-lt"/>
              <a:buAutoNum type="arabicPeriod"/>
            </a:pPr>
            <a:r>
              <a:rPr lang="en-US" sz="2800" dirty="0"/>
              <a:t>What are some distinctive features of Express?</a:t>
            </a:r>
          </a:p>
          <a:p>
            <a:pPr marL="342900" indent="-342900">
              <a:buFont typeface="+mj-lt"/>
              <a:buAutoNum type="arabicPeriod"/>
            </a:pPr>
            <a:r>
              <a:rPr lang="en-US" sz="2800" dirty="0"/>
              <a:t>Is Express.js front-end or backend framework?</a:t>
            </a:r>
          </a:p>
          <a:p>
            <a:pPr marL="342900" indent="-342900">
              <a:buFont typeface="+mj-lt"/>
              <a:buAutoNum type="arabicPeriod"/>
            </a:pPr>
            <a:r>
              <a:rPr lang="en-US" sz="2800" dirty="0"/>
              <a:t>Why do we use Express.js?</a:t>
            </a:r>
          </a:p>
          <a:p>
            <a:pPr marL="342900" indent="-342900">
              <a:buFont typeface="+mj-lt"/>
              <a:buAutoNum type="arabicPeriod"/>
            </a:pPr>
            <a:r>
              <a:rPr lang="en-US" sz="2800" dirty="0"/>
              <a:t>What is the difference between Express.js and Node.js?</a:t>
            </a:r>
          </a:p>
          <a:p>
            <a:pPr marL="342900" indent="-342900">
              <a:buFont typeface="+mj-lt"/>
              <a:buAutoNum type="arabicPeriod"/>
            </a:pPr>
            <a:r>
              <a:rPr lang="en-US" sz="2800" dirty="0"/>
              <a:t> Write a code to get post a query in Express.js</a:t>
            </a:r>
          </a:p>
          <a:p>
            <a:pPr marL="342900" indent="-342900">
              <a:buFont typeface="+mj-lt"/>
              <a:buAutoNum type="arabicPeriod"/>
            </a:pPr>
            <a:r>
              <a:rPr lang="en-US" sz="2800" dirty="0"/>
              <a:t>What is the difference between Express and Django</a:t>
            </a:r>
          </a:p>
          <a:p>
            <a:pPr marL="342900" indent="-342900">
              <a:buFont typeface="+mj-lt"/>
              <a:buAutoNum type="arabicPeriod"/>
            </a:pPr>
            <a:r>
              <a:rPr lang="en-US" sz="2800" dirty="0"/>
              <a:t>How can you deal with error handling in Express.js? Explain with an example</a:t>
            </a:r>
          </a:p>
          <a:p>
            <a:pPr marL="342900" indent="-342900">
              <a:buFont typeface="+mj-lt"/>
              <a:buAutoNum type="arabicPeriod"/>
            </a:pPr>
            <a:r>
              <a:rPr lang="en-US" sz="2800" dirty="0"/>
              <a:t> Write the code to start serving static files in Express.js.</a:t>
            </a:r>
          </a:p>
          <a:p>
            <a:pPr marL="342900" indent="-342900">
              <a:buFont typeface="+mj-lt"/>
              <a:buAutoNum type="arabicPeriod"/>
            </a:pPr>
            <a:r>
              <a:rPr lang="en-US" sz="2800" dirty="0"/>
              <a:t>What is Middleware in Express.js? What are the different types of Middleware?</a:t>
            </a:r>
          </a:p>
        </p:txBody>
      </p:sp>
      <p:sp>
        <p:nvSpPr>
          <p:cNvPr id="5" name="Footer Placeholder 4"/>
          <p:cNvSpPr>
            <a:spLocks noGrp="1"/>
          </p:cNvSpPr>
          <p:nvPr>
            <p:ph type="ftr" sz="quarter" idx="11"/>
          </p:nvPr>
        </p:nvSpPr>
        <p:spPr>
          <a:xfrm>
            <a:off x="4268152" y="6491249"/>
            <a:ext cx="3860800" cy="365125"/>
          </a:xfrm>
        </p:spPr>
        <p:txBody>
          <a:bodyPr/>
          <a:lstStyle/>
          <a:p>
            <a:r>
              <a:rPr lang="en-US" dirty="0" err="1"/>
              <a:t>Ritesh</a:t>
            </a:r>
            <a:r>
              <a:rPr lang="en-US" dirty="0"/>
              <a:t> Kumar Singh                           MEAN                       Unit 2</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B30435-6201-4772-B264-00EF49EFFE07}"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476948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342900" indent="-342900">
              <a:buFont typeface="+mj-lt"/>
              <a:buAutoNum type="arabicPeriod"/>
            </a:pPr>
            <a:r>
              <a:rPr lang="en-US" sz="2800" dirty="0">
                <a:sym typeface="+mn-ea"/>
              </a:rPr>
              <a:t>What is exppress framework?</a:t>
            </a:r>
            <a:endParaRPr lang="en-US" sz="2800" dirty="0"/>
          </a:p>
          <a:p>
            <a:pPr marL="342900" indent="-342900">
              <a:buFont typeface="+mj-lt"/>
              <a:buAutoNum type="arabicPeriod"/>
            </a:pPr>
            <a:r>
              <a:rPr lang="en-US" sz="2800" dirty="0">
                <a:sym typeface="+mn-ea"/>
              </a:rPr>
              <a:t>How will you install express js?</a:t>
            </a:r>
            <a:endParaRPr lang="en-US" sz="2800" dirty="0"/>
          </a:p>
          <a:p>
            <a:pPr marL="342900" indent="-342900">
              <a:buFont typeface="+mj-lt"/>
              <a:buAutoNum type="arabicPeriod"/>
            </a:pPr>
            <a:r>
              <a:rPr lang="en-US" sz="2800" dirty="0">
                <a:sym typeface="+mn-ea"/>
              </a:rPr>
              <a:t>Explain REST API .</a:t>
            </a:r>
            <a:endParaRPr lang="en-US" sz="2800" dirty="0"/>
          </a:p>
          <a:p>
            <a:pPr marL="342900" indent="-342900">
              <a:buFont typeface="+mj-lt"/>
              <a:buAutoNum type="arabicPeriod"/>
            </a:pPr>
            <a:r>
              <a:rPr lang="en-US" sz="2800" dirty="0">
                <a:sym typeface="+mn-ea"/>
              </a:rPr>
              <a:t>Describe environment variables.</a:t>
            </a:r>
            <a:endParaRPr lang="en-US" sz="2800" dirty="0"/>
          </a:p>
          <a:p>
            <a:pPr marL="342900" indent="-342900">
              <a:buFont typeface="+mj-lt"/>
              <a:buAutoNum type="arabicPeriod"/>
            </a:pPr>
            <a:r>
              <a:rPr lang="en-US" sz="2800" dirty="0">
                <a:sym typeface="+mn-ea"/>
              </a:rPr>
              <a:t>Differentiate between GET and POST method.</a:t>
            </a:r>
            <a:endParaRPr lang="en-US" sz="2800" dirty="0"/>
          </a:p>
          <a:p>
            <a:pPr marL="342900" indent="-342900">
              <a:buFont typeface="+mj-lt"/>
              <a:buAutoNum type="arabicPeriod"/>
            </a:pPr>
            <a:r>
              <a:rPr lang="en-US" sz="2800" dirty="0">
                <a:sym typeface="+mn-ea"/>
              </a:rPr>
              <a:t> What do you think are the advantages of middleware function ?</a:t>
            </a:r>
            <a:endParaRPr lang="en-US" sz="2800" dirty="0"/>
          </a:p>
          <a:p>
            <a:pPr marL="342900" indent="-342900">
              <a:buFont typeface="+mj-lt"/>
              <a:buAutoNum type="arabicPeriod"/>
            </a:pPr>
            <a:r>
              <a:rPr lang="en-US" sz="2800" dirty="0">
                <a:sym typeface="+mn-ea"/>
              </a:rPr>
              <a:t>Explain documentation modelling in moongose ?</a:t>
            </a:r>
            <a:endParaRPr lang="en-US" sz="2800" dirty="0"/>
          </a:p>
          <a:p>
            <a:pPr marL="342900" indent="-342900">
              <a:buFont typeface="+mj-lt"/>
              <a:buAutoNum type="arabicPeriod"/>
            </a:pPr>
            <a:r>
              <a:rPr lang="en-US" sz="2800" dirty="0">
                <a:sym typeface="+mn-ea"/>
              </a:rPr>
              <a:t>What is FORM data ?</a:t>
            </a:r>
            <a:endParaRPr lang="en-US" sz="2800" dirty="0"/>
          </a:p>
          <a:p>
            <a:pPr marL="342900" indent="-342900">
              <a:buFont typeface="+mj-lt"/>
              <a:buAutoNum type="arabicPeriod"/>
            </a:pPr>
            <a:r>
              <a:rPr lang="en-US" sz="2800" dirty="0">
                <a:sym typeface="+mn-ea"/>
              </a:rPr>
              <a:t>Describe routing in express js .</a:t>
            </a:r>
            <a:endParaRPr lang="en-US" sz="2800" dirty="0"/>
          </a:p>
          <a:p>
            <a:pPr marL="342900" indent="-342900">
              <a:buFont typeface="+mj-lt"/>
              <a:buAutoNum type="arabicPeriod"/>
            </a:pPr>
            <a:r>
              <a:rPr lang="en-US" sz="2800" dirty="0">
                <a:sym typeface="+mn-ea"/>
              </a:rPr>
              <a:t>What is URL binding ?</a:t>
            </a: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66E9D0-5CBE-443E-818B-89C75BA580A3}"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4831080"/>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a:t>How to Install Node.js and NPM on Windows and Mac. js can be used to design single-page, multi-page, and hybrid web applications and APIs. It allows to set up middleware to respond to HTTP/RESTful Requests.</a:t>
            </a:r>
          </a:p>
          <a:p>
            <a:r>
              <a:rPr lang="en-US" sz="2800" dirty="0"/>
              <a:t>It defines a routing table to perform different HTTP operations (method and URL).</a:t>
            </a:r>
          </a:p>
          <a:p>
            <a:r>
              <a:rPr lang="en-US" sz="2800" dirty="0"/>
              <a:t>It allows to dynamically rendering HTML Pages based on passing arguments to templates. It provides high performance because of its ultra-fast I/O. It prepares a thin layer; therefore, the performance is adequate.</a:t>
            </a:r>
          </a:p>
          <a:p>
            <a:r>
              <a:rPr lang="en-US" sz="2800" dirty="0"/>
              <a:t>Its MVC-like structure makes it organize the web application into MVC architecture. It provides good database support. It supports RDBMS as well as NoSQL databases. Its robust API makes routing easy.</a:t>
            </a:r>
          </a:p>
          <a:p>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D38D05-090D-4C37-A5F4-EF495764E565}"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p:cNvSpPr>
            <a:spLocks noGrp="1"/>
          </p:cNvSpPr>
          <p:nvPr>
            <p:ph type="ftr" sz="quarter" idx="11"/>
          </p:nvPr>
        </p:nvSpPr>
        <p:spPr>
          <a:xfrm>
            <a:off x="4180840" y="6425627"/>
            <a:ext cx="3860800" cy="365125"/>
          </a:xfrm>
        </p:spPr>
        <p:txBody>
          <a:bodyPr/>
          <a:lstStyle/>
          <a:p>
            <a:r>
              <a:rPr lang="en-US" dirty="0" err="1"/>
              <a:t>Ritesh</a:t>
            </a:r>
            <a:r>
              <a:rPr lang="en-US" dirty="0"/>
              <a:t> Kumar Singh                           MEAN                       Unit 2</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8538E5-E240-4C8E-BC86-E082A6F8EFAF}" type="datetime1">
              <a:rPr lang="en-US" smtClean="0"/>
              <a:t>2/19/2024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119</a:t>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BCF4B7-ED6F-4557-A73D-5C63A655085B}" type="datetime1">
              <a:rPr lang="en-US" smtClean="0"/>
              <a:t>2/19/2024</a:t>
            </a:fld>
            <a:endParaRPr lang="en-US" dirty="0"/>
          </a:p>
        </p:txBody>
      </p:sp>
      <p:sp>
        <p:nvSpPr>
          <p:cNvPr id="5" name="Footer Placeholder 4"/>
          <p:cNvSpPr>
            <a:spLocks noGrp="1"/>
          </p:cNvSpPr>
          <p:nvPr>
            <p:ph type="ftr" sz="quarter" idx="11"/>
          </p:nvPr>
        </p:nvSpPr>
        <p:spPr>
          <a:xfrm>
            <a:off x="2514600" y="6356357"/>
            <a:ext cx="86868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DFD6A-D457-4A2A-9BAF-06377ADC81B7}" type="datetime1">
              <a:rPr lang="en-US" smtClean="0"/>
              <a:t>2/19/2024</a:t>
            </a:fld>
            <a:endParaRPr lang="en-US" dirty="0"/>
          </a:p>
        </p:txBody>
      </p:sp>
      <p:sp>
        <p:nvSpPr>
          <p:cNvPr id="5" name="Footer Placeholder 4"/>
          <p:cNvSpPr>
            <a:spLocks noGrp="1"/>
          </p:cNvSpPr>
          <p:nvPr>
            <p:ph type="ftr" sz="quarter" idx="11"/>
          </p:nvPr>
        </p:nvSpPr>
        <p:spPr>
          <a:xfrm>
            <a:off x="2209800" y="6356357"/>
            <a:ext cx="86106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Date Placeholder 3"/>
          <p:cNvSpPr>
            <a:spLocks noGrp="1"/>
          </p:cNvSpPr>
          <p:nvPr>
            <p:ph type="dt" sz="half" idx="10"/>
          </p:nvPr>
        </p:nvSpPr>
        <p:spPr/>
        <p:txBody>
          <a:bodyPr/>
          <a:lstStyle/>
          <a:p>
            <a:fld id="{5912561B-BBA0-4F79-A833-F5540565AB06}" type="datetime1">
              <a:rPr lang="en-US" smtClean="0"/>
              <a:t>2/19/2024</a:t>
            </a:fld>
            <a:endParaRPr lang="en-US" dirty="0"/>
          </a:p>
        </p:txBody>
      </p:sp>
      <p:sp>
        <p:nvSpPr>
          <p:cNvPr id="1048677"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1048678"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104867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POs  Mapping</a:t>
            </a:r>
          </a:p>
        </p:txBody>
      </p:sp>
      <p:graphicFrame>
        <p:nvGraphicFramePr>
          <p:cNvPr id="4194330" name="Table 10"/>
          <p:cNvGraphicFramePr>
            <a:graphicFrameLocks noGrp="1"/>
          </p:cNvGraphicFramePr>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5"/>
                  </a:ext>
                </a:extLst>
              </a:tr>
              <a:tr h="378524">
                <a:tc>
                  <a:txBody>
                    <a:bodyPr/>
                    <a:lstStyle/>
                    <a:p>
                      <a:pPr algn="ctr" fontAlgn="ct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Date Placeholder 3"/>
          <p:cNvSpPr>
            <a:spLocks noGrp="1"/>
          </p:cNvSpPr>
          <p:nvPr>
            <p:ph type="dt" sz="half" idx="10"/>
          </p:nvPr>
        </p:nvSpPr>
        <p:spPr/>
        <p:txBody>
          <a:bodyPr/>
          <a:lstStyle/>
          <a:p>
            <a:fld id="{1A230553-6BEE-4CC8-958A-E12EDB110B96}" type="datetime1">
              <a:rPr lang="en-US" smtClean="0"/>
              <a:t>2/19/2024</a:t>
            </a:fld>
            <a:endParaRPr lang="en-US" dirty="0"/>
          </a:p>
        </p:txBody>
      </p:sp>
      <p:sp>
        <p:nvSpPr>
          <p:cNvPr id="1048681"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1048682"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1048683"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Specific Outcomes(PSOs)</a:t>
            </a:r>
          </a:p>
        </p:txBody>
      </p:sp>
      <p:graphicFrame>
        <p:nvGraphicFramePr>
          <p:cNvPr id="4194331" name="Table 8"/>
          <p:cNvGraphicFramePr>
            <a:graphicFrameLocks noGrp="1"/>
          </p:cNvGraphicFramePr>
          <p:nvPr/>
        </p:nvGraphicFramePr>
        <p:xfrm>
          <a:off x="1524000" y="785158"/>
          <a:ext cx="10210800" cy="5802612"/>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782378">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1228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identify, analyze real world problems and design their ethical solutions using artificial intelligence, robotics, virtual/augmented reality, data analytics, block chain technology, and cloud computing. </a:t>
                      </a: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design and develop the hardware sensor devices and related interfacing software systems for solving complex engineering problems.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understand inter-disciplinary computing techniques and to apply them in the design of advanced computing. </a:t>
                      </a:r>
                    </a:p>
                    <a:p>
                      <a:pPr marL="68580" marR="0" algn="l">
                        <a:lnSpc>
                          <a:spcPct val="100000"/>
                        </a:lnSpc>
                        <a:spcBef>
                          <a:spcPts val="0"/>
                        </a:spcBef>
                        <a:spcAft>
                          <a:spcPts val="0"/>
                        </a:spcAft>
                      </a:pPr>
                      <a:endParaRPr lang="en-US" sz="15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conduct investigation of complex problems with the help of technical, managerial, leadership qualities, and modern engineering tools provided by industry-sponsored laboratories. </a:t>
                      </a:r>
                    </a:p>
                    <a:p>
                      <a:pPr marL="67945"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1"/>
                                        </p:tgtEl>
                                        <p:attrNameLst>
                                          <p:attrName>style.visibility</p:attrName>
                                        </p:attrNameLst>
                                      </p:cBhvr>
                                      <p:to>
                                        <p:strVal val="visible"/>
                                      </p:to>
                                    </p:set>
                                    <p:animEffect transition="in" filter="fade">
                                      <p:cBhvr>
                                        <p:cTn id="7" dur="1000"/>
                                        <p:tgtEl>
                                          <p:spTgt spid="4194331"/>
                                        </p:tgtEl>
                                      </p:cBhvr>
                                    </p:animEffect>
                                    <p:anim calcmode="lin" valueType="num">
                                      <p:cBhvr>
                                        <p:cTn id="8" dur="1000" fill="hold"/>
                                        <p:tgtEl>
                                          <p:spTgt spid="4194331"/>
                                        </p:tgtEl>
                                        <p:attrNameLst>
                                          <p:attrName>ppt_x</p:attrName>
                                        </p:attrNameLst>
                                      </p:cBhvr>
                                      <p:tavLst>
                                        <p:tav tm="0">
                                          <p:val>
                                            <p:strVal val="#ppt_x"/>
                                          </p:val>
                                        </p:tav>
                                        <p:tav tm="100000">
                                          <p:val>
                                            <p:strVal val="#ppt_x"/>
                                          </p:val>
                                        </p:tav>
                                      </p:tavLst>
                                    </p:anim>
                                    <p:anim calcmode="lin" valueType="num">
                                      <p:cBhvr>
                                        <p:cTn id="9" dur="1000" fill="hold"/>
                                        <p:tgtEl>
                                          <p:spTgt spid="4194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Date Placeholder 3"/>
          <p:cNvSpPr>
            <a:spLocks noGrp="1"/>
          </p:cNvSpPr>
          <p:nvPr>
            <p:ph type="dt" sz="half" idx="10"/>
          </p:nvPr>
        </p:nvSpPr>
        <p:spPr/>
        <p:txBody>
          <a:bodyPr/>
          <a:lstStyle/>
          <a:p>
            <a:fld id="{0C225DC0-4C28-4CAF-AFB7-5D3B56878D30}" type="datetime1">
              <a:rPr lang="en-US" smtClean="0"/>
              <a:t>2/19/2024</a:t>
            </a:fld>
            <a:endParaRPr lang="en-US" dirty="0"/>
          </a:p>
        </p:txBody>
      </p:sp>
      <p:sp>
        <p:nvSpPr>
          <p:cNvPr id="104868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104868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104868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PSOs  Mapping</a:t>
            </a:r>
          </a:p>
        </p:txBody>
      </p:sp>
      <p:graphicFrame>
        <p:nvGraphicFramePr>
          <p:cNvPr id="4194332"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latin typeface="+mn-l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baseline="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94332"/>
                                        </p:tgtEl>
                                        <p:attrNameLst>
                                          <p:attrName>style.visibility</p:attrName>
                                        </p:attrNameLst>
                                      </p:cBhvr>
                                      <p:to>
                                        <p:strVal val="visible"/>
                                      </p:to>
                                    </p:set>
                                    <p:animEffect transition="in" filter="circle(in)">
                                      <p:cBhvr>
                                        <p:cTn id="7" dur="2000"/>
                                        <p:tgtEl>
                                          <p:spTgt spid="419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Date Placeholder 3"/>
          <p:cNvSpPr>
            <a:spLocks noGrp="1"/>
          </p:cNvSpPr>
          <p:nvPr>
            <p:ph type="dt" sz="half" idx="10"/>
          </p:nvPr>
        </p:nvSpPr>
        <p:spPr/>
        <p:txBody>
          <a:bodyPr/>
          <a:lstStyle/>
          <a:p>
            <a:fld id="{1F8E0A4B-76A3-46EE-BDBB-D5A08F4FD62A}" type="datetime1">
              <a:rPr lang="en-US" smtClean="0"/>
              <a:t>2/19/2024</a:t>
            </a:fld>
            <a:endParaRPr lang="en-US" dirty="0"/>
          </a:p>
        </p:txBody>
      </p:sp>
      <p:sp>
        <p:nvSpPr>
          <p:cNvPr id="1048689" name="Footer Placeholder 4"/>
          <p:cNvSpPr>
            <a:spLocks noGrp="1"/>
          </p:cNvSpPr>
          <p:nvPr>
            <p:ph type="ftr" sz="quarter" idx="11"/>
          </p:nvPr>
        </p:nvSpPr>
        <p:spPr>
          <a:xfrm>
            <a:off x="4038600" y="6356356"/>
            <a:ext cx="5029200" cy="365125"/>
          </a:xfrm>
        </p:spPr>
        <p:txBody>
          <a:bodyPr/>
          <a:lstStyle/>
          <a:p>
            <a:r>
              <a:rPr lang="en-US" dirty="0" err="1"/>
              <a:t>Ritesh</a:t>
            </a:r>
            <a:r>
              <a:rPr lang="en-US" dirty="0"/>
              <a:t> Kumar Singh                           MEAN                       Unit 2</a:t>
            </a:r>
          </a:p>
        </p:txBody>
      </p:sp>
      <p:sp>
        <p:nvSpPr>
          <p:cNvPr id="1048690"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104869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Educational Objectives (PEOs)</a:t>
            </a:r>
          </a:p>
        </p:txBody>
      </p:sp>
      <p:graphicFrame>
        <p:nvGraphicFramePr>
          <p:cNvPr id="4194333"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3"/>
                                        </p:tgtEl>
                                        <p:attrNameLst>
                                          <p:attrName>style.visibility</p:attrName>
                                        </p:attrNameLst>
                                      </p:cBhvr>
                                      <p:to>
                                        <p:strVal val="visible"/>
                                      </p:to>
                                    </p:set>
                                    <p:animEffect transition="in" filter="fade">
                                      <p:cBhvr>
                                        <p:cTn id="7" dur="1000"/>
                                        <p:tgtEl>
                                          <p:spTgt spid="4194333"/>
                                        </p:tgtEl>
                                      </p:cBhvr>
                                    </p:animEffect>
                                    <p:anim calcmode="lin" valueType="num">
                                      <p:cBhvr>
                                        <p:cTn id="8" dur="1000" fill="hold"/>
                                        <p:tgtEl>
                                          <p:spTgt spid="4194333"/>
                                        </p:tgtEl>
                                        <p:attrNameLst>
                                          <p:attrName>ppt_x</p:attrName>
                                        </p:attrNameLst>
                                      </p:cBhvr>
                                      <p:tavLst>
                                        <p:tav tm="0">
                                          <p:val>
                                            <p:strVal val="#ppt_x"/>
                                          </p:val>
                                        </p:tav>
                                        <p:tav tm="100000">
                                          <p:val>
                                            <p:strVal val="#ppt_x"/>
                                          </p:val>
                                        </p:tav>
                                      </p:tavLst>
                                    </p:anim>
                                    <p:anim calcmode="lin" valueType="num">
                                      <p:cBhvr>
                                        <p:cTn id="9" dur="1000" fill="hold"/>
                                        <p:tgtEl>
                                          <p:spTgt spid="4194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Date Placeholder 3"/>
          <p:cNvSpPr>
            <a:spLocks noGrp="1"/>
          </p:cNvSpPr>
          <p:nvPr>
            <p:ph type="dt" sz="half" idx="10"/>
          </p:nvPr>
        </p:nvSpPr>
        <p:spPr/>
        <p:txBody>
          <a:bodyPr/>
          <a:lstStyle/>
          <a:p>
            <a:fld id="{727816E2-919E-48A3-8808-0FE311A6E180}" type="datetime1">
              <a:rPr lang="en-US" smtClean="0"/>
              <a:t>2/19/2024</a:t>
            </a:fld>
            <a:endParaRPr lang="en-US" dirty="0"/>
          </a:p>
        </p:txBody>
      </p:sp>
      <p:sp>
        <p:nvSpPr>
          <p:cNvPr id="1048693"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1048694"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104869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Result Analysis(Department Result &amp; Subject Result &amp; Individual result</a:t>
            </a:r>
          </a:p>
        </p:txBody>
      </p:sp>
      <p:graphicFrame>
        <p:nvGraphicFramePr>
          <p:cNvPr id="4194334"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baseline="0" dirty="0">
                          <a:solidFill>
                            <a:schemeClr val="accent4">
                              <a:lumMod val="50000"/>
                            </a:schemeClr>
                          </a:solidFill>
                          <a:latin typeface="Times New Roman"/>
                          <a:ea typeface="Times New Roman"/>
                        </a:rPr>
                        <a:t>Result Analysis By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4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4"/>
                                        </p:tgtEl>
                                        <p:attrNameLst>
                                          <p:attrName>style.visibility</p:attrName>
                                        </p:attrNameLst>
                                      </p:cBhvr>
                                      <p:to>
                                        <p:strVal val="visible"/>
                                      </p:to>
                                    </p:set>
                                    <p:animEffect transition="in" filter="fade">
                                      <p:cBhvr>
                                        <p:cTn id="7" dur="1000"/>
                                        <p:tgtEl>
                                          <p:spTgt spid="4194334"/>
                                        </p:tgtEl>
                                      </p:cBhvr>
                                    </p:animEffect>
                                    <p:anim calcmode="lin" valueType="num">
                                      <p:cBhvr>
                                        <p:cTn id="8" dur="1000" fill="hold"/>
                                        <p:tgtEl>
                                          <p:spTgt spid="4194334"/>
                                        </p:tgtEl>
                                        <p:attrNameLst>
                                          <p:attrName>ppt_x</p:attrName>
                                        </p:attrNameLst>
                                      </p:cBhvr>
                                      <p:tavLst>
                                        <p:tav tm="0">
                                          <p:val>
                                            <p:strVal val="#ppt_x"/>
                                          </p:val>
                                        </p:tav>
                                        <p:tav tm="100000">
                                          <p:val>
                                            <p:strVal val="#ppt_x"/>
                                          </p:val>
                                        </p:tav>
                                      </p:tavLst>
                                    </p:anim>
                                    <p:anim calcmode="lin" valueType="num">
                                      <p:cBhvr>
                                        <p:cTn id="9" dur="1000" fill="hold"/>
                                        <p:tgtEl>
                                          <p:spTgt spid="4194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FF7481-4060-464E-BC13-C1C3B14BA2F8}"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6581C8-EFF3-483A-A6A2-96820C4672DB}" type="datetime1">
              <a:rPr lang="en-US" smtClean="0"/>
              <a:t>2/19/2024</a:t>
            </a:fld>
            <a:endParaRPr lang="en-US" dirty="0"/>
          </a:p>
        </p:txBody>
      </p:sp>
      <p:sp>
        <p:nvSpPr>
          <p:cNvPr id="5" name="Footer Placeholder 4"/>
          <p:cNvSpPr>
            <a:spLocks noGrp="1"/>
          </p:cNvSpPr>
          <p:nvPr>
            <p:ph type="ftr" sz="quarter" idx="11"/>
          </p:nvPr>
        </p:nvSpPr>
        <p:spPr>
          <a:xfrm>
            <a:off x="3962400" y="6356356"/>
            <a:ext cx="76200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r>
              <a:rPr lang="en-US" dirty="0"/>
              <a:t>     </a:t>
            </a:r>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1653289248"/>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Ritesh Kumar Singh</a:t>
                      </a:r>
                      <a:r>
                        <a:rPr lang="en-US" sz="2600" baseline="0" dirty="0"/>
                        <a:t> </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Tech.(CSE), PhD. Pursuing(CSE-Blockchain Technology)</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with Django, 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dirty="0">
                          <a:solidFill>
                            <a:schemeClr val="tx1"/>
                          </a:solidFill>
                          <a:latin typeface="+mn-lt"/>
                          <a:ea typeface="+mn-ea"/>
                          <a:cs typeface="+mn-cs"/>
                        </a:rPr>
                        <a:t>Database Management System.</a:t>
                      </a: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DDA588-9083-42D6-81A2-78F72D40CC54}"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742258-6B8D-44F7-88B7-791B6AA6023B}"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757994-AB90-455B-8DAB-0EFA20FFBB16}"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A54A84-3E45-4B33-9ADC-D50271149865}"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7E1A78-9EAF-4D83-9AE1-50498396FEEE}"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A8695A-E92C-44F2-BE76-11FD33B410CD}"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solidFill>
                  <a:srgbClr val="00B050"/>
                </a:solidFill>
              </a:rPr>
              <a:t>Configuring Express, Postman configuration, Environment Variables, Routing, Defining pug templates, HTTP </a:t>
            </a:r>
          </a:p>
          <a:p>
            <a:pPr>
              <a:lnSpc>
                <a:spcPct val="120000"/>
              </a:lnSpc>
            </a:pPr>
            <a:r>
              <a:rPr lang="en-US" dirty="0">
                <a:solidFill>
                  <a:srgbClr val="00B050"/>
                </a:solidFill>
              </a:rPr>
              <a:t>Method of Express, URL binding, middleware function, Serving static files, Express sessions, REST full API’s, </a:t>
            </a:r>
          </a:p>
          <a:p>
            <a:pPr>
              <a:lnSpc>
                <a:spcPct val="120000"/>
              </a:lnSpc>
            </a:pPr>
            <a:r>
              <a:rPr lang="en-US" dirty="0">
                <a:solidFill>
                  <a:srgbClr val="00B050"/>
                </a:solidFill>
              </a:rPr>
              <a:t>FORM data in Express, document modeling with Mongoose.</a:t>
            </a: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11C3A5BF-51B3-41D5-95CB-B69B531AD88C}" type="datetime1">
              <a:rPr lang="en-US" smtClean="0"/>
              <a:t>2/19/2024</a:t>
            </a:fld>
            <a:endParaRPr lang="en-US" dirty="0"/>
          </a:p>
        </p:txBody>
      </p:sp>
      <p:sp>
        <p:nvSpPr>
          <p:cNvPr id="10" name="Footer Placeholder 9"/>
          <p:cNvSpPr>
            <a:spLocks noGrp="1"/>
          </p:cNvSpPr>
          <p:nvPr>
            <p:ph type="ftr" sz="quarter" idx="11"/>
          </p:nvPr>
        </p:nvSpPr>
        <p:spPr/>
        <p:txBody>
          <a:bodyPr/>
          <a:lstStyle/>
          <a:p>
            <a:r>
              <a:rPr lang="en-US"/>
              <a:t>Ritesh Kumar Singh                           MEAN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26</a:t>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II, the students will be able to find</a:t>
            </a:r>
          </a:p>
          <a:p>
            <a:pPr algn="just"/>
            <a:r>
              <a:rPr lang="en-US" sz="2800" dirty="0"/>
              <a:t>Definitions of terms and concepts.</a:t>
            </a:r>
          </a:p>
          <a:p>
            <a:pPr algn="just"/>
            <a:r>
              <a:rPr lang="en-US" sz="2800" dirty="0"/>
              <a:t>The idea of Configuring Express</a:t>
            </a:r>
            <a:r>
              <a:rPr lang="en-IN" sz="2800" dirty="0"/>
              <a:t>.</a:t>
            </a:r>
            <a:endParaRPr lang="en-US" sz="2800" dirty="0"/>
          </a:p>
          <a:p>
            <a:pPr algn="just"/>
            <a:r>
              <a:rPr lang="en-US" sz="2800" dirty="0"/>
              <a:t>Routing, Defining pug templates.</a:t>
            </a:r>
          </a:p>
          <a:p>
            <a:pPr algn="just"/>
            <a:r>
              <a:rPr lang="en-US" sz="2800" dirty="0"/>
              <a:t>HTTP method of Express, URL binding, middleware function. </a:t>
            </a:r>
          </a:p>
          <a:p>
            <a:pPr algn="just"/>
            <a:r>
              <a:rPr lang="en-US" sz="2800" dirty="0"/>
              <a:t>Serving static files, Express sessions, REST full API’s, </a:t>
            </a:r>
          </a:p>
          <a:p>
            <a:pPr algn="just"/>
            <a:r>
              <a:rPr lang="en-US" sz="2800" dirty="0"/>
              <a:t>FORM data in Express, document modeling with Mongoose.</a:t>
            </a: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61955BF8-A41F-4EAD-86C4-B997D3BA493D}"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Configuring Express, Postman configuration, Environment Variables, Routing, Defining pug templates,</a:t>
            </a:r>
          </a:p>
          <a:p>
            <a:pPr marL="0" indent="0" algn="just">
              <a:buNone/>
            </a:pPr>
            <a:r>
              <a:rPr lang="en-US" sz="2800" dirty="0"/>
              <a:t>In this topic, the students will gain , how to install Express and POSTMAN . What are environment variables, routing and how to define pug templates.</a:t>
            </a:r>
          </a:p>
        </p:txBody>
      </p:sp>
      <p:sp>
        <p:nvSpPr>
          <p:cNvPr id="4" name="Date Placeholder 3"/>
          <p:cNvSpPr>
            <a:spLocks noGrp="1"/>
          </p:cNvSpPr>
          <p:nvPr>
            <p:ph type="dt" sz="half" idx="10"/>
          </p:nvPr>
        </p:nvSpPr>
        <p:spPr/>
        <p:txBody>
          <a:bodyPr/>
          <a:lstStyle/>
          <a:p>
            <a:fld id="{887ABC17-13DD-4B8A-98F6-4532AA17078E}"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C2C2B-D553-4ABF-942B-14F1C643D40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ym typeface="+mn-ea"/>
              </a:rPr>
              <a:t>MEAN STACK</a:t>
            </a:r>
            <a:r>
              <a:rPr lang="en-US" sz="3200" dirty="0">
                <a:sym typeface="+mn-ea"/>
              </a:rPr>
              <a: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1584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MEAN .js is designed for the developers who want to design the dynamic website and web application using Mean.js.</a:t>
            </a:r>
          </a:p>
          <a:p>
            <a:pPr indent="0" algn="just">
              <a:buFont typeface="Wingdings" panose="05000000000000000000" pitchFamily="2" charset="2"/>
              <a:buNone/>
            </a:pPr>
            <a:endParaRPr lang="en-US" sz="2800" dirty="0"/>
          </a:p>
          <a:p>
            <a:pPr marL="457200" indent="-457200" algn="just">
              <a:buFont typeface="Wingdings" panose="05000000000000000000" pitchFamily="2" charset="2"/>
              <a:buChar char="Ø"/>
            </a:pPr>
            <a:r>
              <a:rPr lang="en-US" sz="2800" dirty="0"/>
              <a:t> The Mean.js can be considered a collection of various technologies for developing a dynamic website and web application. </a:t>
            </a:r>
          </a:p>
          <a:p>
            <a:pPr indent="0" algn="just">
              <a:buFont typeface="Wingdings" panose="05000000000000000000" pitchFamily="2" charset="2"/>
              <a:buNone/>
            </a:pPr>
            <a:endParaRPr lang="en-US" sz="2800" dirty="0"/>
          </a:p>
          <a:p>
            <a:pPr marL="457200" indent="-457200" algn="just">
              <a:buFont typeface="Wingdings" panose="05000000000000000000" pitchFamily="2" charset="2"/>
              <a:buChar char="Ø"/>
            </a:pPr>
            <a:r>
              <a:rPr lang="en-US" sz="2800" dirty="0"/>
              <a:t>Mean.js is used for developing a web application where MongoDB is used as a database system, Express.js is used as a back-end web framework, node.js is used as a web server, and Angular.js is used as a front-end framework.</a:t>
            </a:r>
          </a:p>
          <a:p>
            <a:pPr marL="457200" indent="-457200" algn="just">
              <a:buFont typeface="Wingdings" panose="05000000000000000000" pitchFamily="2" charset="2"/>
              <a:buChar char="Ø"/>
            </a:pPr>
            <a:endParaRPr lang="en-US" sz="27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4E7414-4775-4CF4-9D4E-F0D0625D43E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447800" y="698869"/>
            <a:ext cx="10134600" cy="60226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B8B830-967A-47AF-BB9B-513726A40EFD}"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chemeClr val="tx1"/>
                </a:solidFill>
                <a:sym typeface="+mn-ea"/>
              </a:rPr>
              <a:t>Express.js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69950"/>
            <a:ext cx="11242040" cy="5262245"/>
          </a:xfrm>
          <a:prstGeom prst="rect">
            <a:avLst/>
          </a:prstGeom>
          <a:solidFill>
            <a:schemeClr val="accent3">
              <a:lumMod val="40000"/>
              <a:lumOff val="60000"/>
            </a:schemeClr>
          </a:solidFill>
          <a:ln w="28575">
            <a:solidFill>
              <a:schemeClr val="tx1"/>
            </a:solidFill>
          </a:ln>
        </p:spPr>
        <p:txBody>
          <a:bodyPr wrap="square">
            <a:spAutoFit/>
          </a:bodyPr>
          <a:lstStyle/>
          <a:p>
            <a:pPr algn="just"/>
            <a:endParaRPr lang="en-US" sz="2800" dirty="0"/>
          </a:p>
          <a:p>
            <a:pPr marL="457200" indent="-457200" algn="just">
              <a:buFont typeface="Wingdings" panose="05000000000000000000" charset="0"/>
              <a:buChar char="Ø"/>
            </a:pPr>
            <a:r>
              <a:rPr lang="en-US" sz="2800" dirty="0"/>
              <a:t>Express.js is a free and </a:t>
            </a:r>
            <a:r>
              <a:rPr lang="en-US" sz="2800" b="1" dirty="0"/>
              <a:t>open-source software</a:t>
            </a:r>
            <a:r>
              <a:rPr lang="en-US" sz="2800" dirty="0"/>
              <a:t> used as a </a:t>
            </a:r>
            <a:r>
              <a:rPr lang="en-US" sz="2800" b="1" dirty="0"/>
              <a:t>back-end web application framework.</a:t>
            </a:r>
          </a:p>
          <a:p>
            <a:pPr marL="457200" indent="-457200" algn="just">
              <a:buFont typeface="Wingdings" panose="05000000000000000000" charset="0"/>
              <a:buChar char="Ø"/>
            </a:pPr>
            <a:r>
              <a:rPr lang="en-US" sz="2800" dirty="0"/>
              <a:t> It is commonly used in the popular development stacks like MEAN with a MongoDB database. </a:t>
            </a:r>
          </a:p>
          <a:p>
            <a:pPr marL="457200" indent="-457200" algn="just">
              <a:buFont typeface="Wingdings" panose="05000000000000000000" charset="0"/>
              <a:buChar char="Ø"/>
            </a:pPr>
            <a:r>
              <a:rPr lang="en-US" sz="2800" dirty="0"/>
              <a:t>The Express.js was developed by</a:t>
            </a:r>
            <a:r>
              <a:rPr lang="en-US" sz="2800" b="1" dirty="0"/>
              <a:t> TJ Holowaychuk.</a:t>
            </a:r>
          </a:p>
          <a:p>
            <a:pPr marL="457200" indent="-457200" algn="just">
              <a:buFont typeface="Wingdings" panose="05000000000000000000" charset="0"/>
              <a:buChar char="Ø"/>
            </a:pPr>
            <a:r>
              <a:rPr lang="en-US" sz="2800" dirty="0"/>
              <a:t>Express is a fast, assertive, essential and moderate web framework of Node.js. </a:t>
            </a:r>
          </a:p>
          <a:p>
            <a:pPr marL="457200" indent="-457200" algn="just">
              <a:buFont typeface="Wingdings" panose="05000000000000000000" charset="0"/>
              <a:buChar char="Ø"/>
            </a:pPr>
            <a:r>
              <a:rPr lang="en-US" sz="2800" dirty="0"/>
              <a:t>We can assume express as a layer built on the top of the Node.js that helps manage a server and routes. </a:t>
            </a:r>
          </a:p>
          <a:p>
            <a:pPr marL="457200" indent="-457200" algn="just">
              <a:buFont typeface="Wingdings" panose="05000000000000000000" charset="0"/>
              <a:buChar char="Ø"/>
            </a:pPr>
            <a:r>
              <a:rPr lang="en-US" sz="2800" dirty="0"/>
              <a:t>It provides a robust set of features to develop web and mobile applications.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33429-D9FA-402B-9EFF-A09D495688F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ym typeface="+mn-ea"/>
              </a:rPr>
              <a:t>Features of Express framework:</a:t>
            </a:r>
            <a:endParaRPr lang="en-US" sz="3200" b="1" dirty="0"/>
          </a:p>
          <a:p>
            <a:pPr algn="ctr">
              <a:lnSpc>
                <a:spcPct val="20000"/>
              </a:lnSpc>
              <a:spcBef>
                <a:spcPct val="0"/>
              </a:spcBef>
              <a:defRPr/>
            </a:pPr>
            <a:endParaRPr lang="en-US" sz="3200" b="1" dirty="0">
              <a:solidFill>
                <a:schemeClr val="tx1"/>
              </a:solidFill>
              <a:sym typeface="+mn-ea"/>
            </a:endParaRP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69950"/>
            <a:ext cx="11242040" cy="4831080"/>
          </a:xfrm>
          <a:prstGeom prst="rect">
            <a:avLst/>
          </a:prstGeom>
          <a:solidFill>
            <a:schemeClr val="accent3">
              <a:lumMod val="40000"/>
              <a:lumOff val="60000"/>
            </a:schemeClr>
          </a:solidFill>
          <a:ln w="28575">
            <a:solidFill>
              <a:schemeClr val="tx1"/>
            </a:solidFill>
          </a:ln>
        </p:spPr>
        <p:txBody>
          <a:bodyPr wrap="square">
            <a:spAutoFit/>
          </a:bodyPr>
          <a:lstStyle/>
          <a:p>
            <a:pPr algn="just"/>
            <a:endParaRPr lang="en-US" sz="2800" dirty="0"/>
          </a:p>
          <a:p>
            <a:pPr marL="457200" indent="-457200" algn="just">
              <a:buFont typeface="Wingdings" panose="05000000000000000000" charset="0"/>
              <a:buChar char="Ø"/>
            </a:pPr>
            <a:r>
              <a:rPr lang="en-US" sz="2800" dirty="0"/>
              <a:t>It can be used to design single-page, multi-page and hybrid web applications.</a:t>
            </a:r>
          </a:p>
          <a:p>
            <a:pPr indent="0" algn="just">
              <a:buFont typeface="Wingdings" panose="05000000000000000000" charset="0"/>
              <a:buNone/>
            </a:pPr>
            <a:endParaRPr lang="en-US" sz="2800" dirty="0"/>
          </a:p>
          <a:p>
            <a:pPr marL="457200" indent="-457200" algn="just">
              <a:buFont typeface="Wingdings" panose="05000000000000000000" charset="0"/>
              <a:buChar char="Ø"/>
            </a:pPr>
            <a:r>
              <a:rPr lang="en-US" sz="2800" dirty="0"/>
              <a:t>It allows to setup middlewares to respond to HTTP Requests.</a:t>
            </a:r>
          </a:p>
          <a:p>
            <a:pPr indent="0" algn="just">
              <a:buFont typeface="Wingdings" panose="05000000000000000000" charset="0"/>
              <a:buNone/>
            </a:pPr>
            <a:endParaRPr lang="en-US" sz="2800" dirty="0"/>
          </a:p>
          <a:p>
            <a:pPr marL="457200" indent="-457200" algn="just">
              <a:buFont typeface="Wingdings" panose="05000000000000000000" charset="0"/>
              <a:buChar char="Ø"/>
            </a:pPr>
            <a:r>
              <a:rPr lang="en-US" sz="2800" dirty="0"/>
              <a:t>It defines a routing table which is used to perform different actions based on HTTP method and URL.</a:t>
            </a:r>
          </a:p>
          <a:p>
            <a:pPr indent="0" algn="just">
              <a:buFont typeface="Wingdings" panose="05000000000000000000" charset="0"/>
              <a:buNone/>
            </a:pPr>
            <a:endParaRPr lang="en-US" sz="2800" dirty="0"/>
          </a:p>
          <a:p>
            <a:pPr marL="457200" indent="-457200" algn="just">
              <a:buFont typeface="Wingdings" panose="05000000000000000000" charset="0"/>
              <a:buChar char="Ø"/>
            </a:pPr>
            <a:r>
              <a:rPr lang="en-US" sz="2800" dirty="0"/>
              <a:t>It allows to dynamically render HTML Pages based on passing arguments to templates.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ECBAC-418B-4EE3-B7DB-C262FD27B33F}"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ym typeface="+mn-ea"/>
              </a:rPr>
              <a:t>Use of Express.js</a:t>
            </a:r>
            <a:endParaRPr lang="en-US" sz="3200" b="1" dirty="0"/>
          </a:p>
          <a:p>
            <a:pPr algn="ctr">
              <a:lnSpc>
                <a:spcPct val="0"/>
              </a:lnSpc>
              <a:spcBef>
                <a:spcPct val="0"/>
              </a:spcBef>
              <a:defRPr/>
            </a:pPr>
            <a:endParaRPr lang="en-US" sz="3200" b="1" u="sng" dirty="0"/>
          </a:p>
          <a:p>
            <a:pPr algn="ctr">
              <a:lnSpc>
                <a:spcPct val="20000"/>
              </a:lnSpc>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2553335"/>
          </a:xfrm>
          <a:prstGeom prst="rect">
            <a:avLst/>
          </a:prstGeom>
          <a:solidFill>
            <a:schemeClr val="accent3">
              <a:lumMod val="40000"/>
              <a:lumOff val="60000"/>
            </a:schemeClr>
          </a:solidFill>
          <a:ln w="28575">
            <a:solidFill>
              <a:schemeClr val="tx1"/>
            </a:solidFill>
          </a:ln>
        </p:spPr>
        <p:txBody>
          <a:bodyPr wrap="square">
            <a:spAutoFit/>
          </a:bodyPr>
          <a:lstStyle/>
          <a:p>
            <a:pPr algn="just"/>
            <a:endParaRPr lang="en-US" sz="3200" u="sng" dirty="0"/>
          </a:p>
          <a:p>
            <a:pPr marL="457200" indent="-457200" algn="just">
              <a:buFont typeface="Wingdings" panose="05000000000000000000" charset="0"/>
              <a:buChar char="Ø"/>
            </a:pPr>
            <a:r>
              <a:rPr lang="en-US" sz="3200" dirty="0"/>
              <a:t>Ultra fast I/O</a:t>
            </a:r>
          </a:p>
          <a:p>
            <a:pPr marL="457200" indent="-457200" algn="just">
              <a:buFont typeface="Wingdings" panose="05000000000000000000" charset="0"/>
              <a:buChar char="Ø"/>
            </a:pPr>
            <a:r>
              <a:rPr lang="en-US" sz="3200" dirty="0"/>
              <a:t>Asynchronous and single threaded</a:t>
            </a:r>
          </a:p>
          <a:p>
            <a:pPr marL="457200" indent="-457200" algn="just">
              <a:buFont typeface="Wingdings" panose="05000000000000000000" charset="0"/>
              <a:buChar char="Ø"/>
            </a:pPr>
            <a:r>
              <a:rPr lang="en-US" sz="3200" dirty="0"/>
              <a:t>MVC like structure</a:t>
            </a:r>
          </a:p>
          <a:p>
            <a:pPr marL="457200" indent="-457200" algn="just">
              <a:buFont typeface="Wingdings" panose="05000000000000000000" charset="0"/>
              <a:buChar char="Ø"/>
            </a:pPr>
            <a:r>
              <a:rPr lang="en-US" sz="3200" dirty="0"/>
              <a:t>Robust API makes routing easy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4ACCB2-CEF4-42A1-A9E5-BAE93A045315}"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ym typeface="+mn-ea"/>
              </a:rPr>
              <a:t>Advantages of Express.js</a:t>
            </a:r>
            <a:endParaRPr lang="en-US" sz="3200" b="1" dirty="0"/>
          </a:p>
          <a:p>
            <a:pPr algn="ctr">
              <a:lnSpc>
                <a:spcPct val="20000"/>
              </a:lnSpc>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b="1" u="sng" dirty="0"/>
              <a:t>Advantages of Express.js</a:t>
            </a:r>
          </a:p>
          <a:p>
            <a:pPr algn="just"/>
            <a:endParaRPr lang="en-US" sz="3200" u="sng" dirty="0"/>
          </a:p>
          <a:p>
            <a:pPr marL="457200" indent="-457200" algn="just">
              <a:buFont typeface="Wingdings" panose="05000000000000000000" charset="0"/>
              <a:buChar char="Ø"/>
            </a:pPr>
            <a:r>
              <a:rPr lang="en-US" sz="2400" dirty="0"/>
              <a:t>It is simple and lightweight software. It is not heavy to get installed in the machine and make the application running.</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dirty="0"/>
              <a:t>It is easy to customize and configure as we can see it provides the flexibility that we require.</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dirty="0"/>
              <a:t>It is a better choice for creating the API as when the application requires various APIs to communicate with different people then the Express.js is a good option..</a:t>
            </a:r>
          </a:p>
          <a:p>
            <a:pPr marL="457200" indent="-457200" algn="just">
              <a:buFont typeface="Wingdings" panose="05000000000000000000" charset="0"/>
              <a:buChar char="Ø"/>
            </a:pP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D480C7-68FB-4662-B502-B073AB1FBFA5}" type="datetime1">
              <a:rPr lang="en-US" smtClean="0"/>
              <a:t>2/19/2024</a:t>
            </a:fld>
            <a:endParaRPr lang="en-US" dirty="0"/>
          </a:p>
        </p:txBody>
      </p:sp>
      <p:sp>
        <p:nvSpPr>
          <p:cNvPr id="5" name="Footer Placeholder 4"/>
          <p:cNvSpPr>
            <a:spLocks noGrp="1"/>
          </p:cNvSpPr>
          <p:nvPr>
            <p:ph type="ftr" sz="quarter" idx="11"/>
          </p:nvPr>
        </p:nvSpPr>
        <p:spPr>
          <a:xfrm>
            <a:off x="4165600" y="6356357"/>
            <a:ext cx="5130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Configure Express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11" name="Rectangle 2"/>
          <p:cNvSpPr/>
          <p:nvPr/>
        </p:nvSpPr>
        <p:spPr>
          <a:xfrm>
            <a:off x="1028065" y="838200"/>
            <a:ext cx="10206355" cy="48926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dirty="0"/>
              <a:t>Install Express.js</a:t>
            </a:r>
          </a:p>
          <a:p>
            <a:pPr algn="just"/>
            <a:endParaRPr lang="en-US" sz="2400" dirty="0"/>
          </a:p>
          <a:p>
            <a:pPr marL="457200" indent="-457200" algn="just">
              <a:buFont typeface="Wingdings" panose="05000000000000000000" charset="0"/>
              <a:buChar char="Ø"/>
            </a:pPr>
            <a:r>
              <a:rPr lang="en-US" sz="2400" dirty="0"/>
              <a:t>Use the following command to install express:</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dirty="0"/>
              <a:t>          </a:t>
            </a:r>
            <a:r>
              <a:rPr lang="en-US" sz="2400" b="1" dirty="0">
                <a:solidFill>
                  <a:srgbClr val="FF0000"/>
                </a:solidFill>
              </a:rPr>
              <a:t>npm install express --save</a:t>
            </a:r>
            <a:endParaRPr lang="en-US" sz="2400" dirty="0"/>
          </a:p>
          <a:p>
            <a:pPr indent="0" algn="just">
              <a:buFont typeface="Wingdings" panose="05000000000000000000" charset="0"/>
              <a:buNone/>
            </a:pPr>
            <a:r>
              <a:rPr lang="en-US" sz="2400" dirty="0"/>
              <a:t>  </a:t>
            </a:r>
          </a:p>
          <a:p>
            <a:pPr marL="457200" indent="-457200" algn="just">
              <a:buFont typeface="Wingdings" panose="05000000000000000000" charset="0"/>
              <a:buChar char="Ø"/>
            </a:pPr>
            <a:r>
              <a:rPr lang="en-US" sz="2400" dirty="0">
                <a:sym typeface="+mn-ea"/>
              </a:rPr>
              <a:t>The above command install express in node_module directory and create a directory named express inside the node_module. </a:t>
            </a:r>
            <a:endParaRPr lang="en-US" sz="2400" dirty="0"/>
          </a:p>
          <a:p>
            <a:pPr indent="0" algn="just">
              <a:buFont typeface="Wingdings" panose="05000000000000000000" charset="0"/>
              <a:buNone/>
            </a:pPr>
            <a:endParaRPr lang="en-US" sz="2400" dirty="0"/>
          </a:p>
          <a:p>
            <a:pPr marL="457200" indent="-457200" algn="just">
              <a:buFont typeface="Wingdings" panose="05000000000000000000" charset="0"/>
              <a:buChar char="Ø"/>
            </a:pPr>
            <a:endParaRPr lang="en-US" sz="3200" dirty="0"/>
          </a:p>
          <a:p>
            <a:pPr marL="457200" indent="-457200" algn="just"/>
            <a:r>
              <a:rPr lang="en-US" sz="3200" dirty="0"/>
              <a:t> </a:t>
            </a:r>
          </a:p>
          <a:p>
            <a:pPr algn="just"/>
            <a:endParaRPr 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263E41-F012-4B78-8661-3CD1272851E9}"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70" name="Picture 82" descr="IMG_256"/>
          <p:cNvPicPr>
            <a:picLocks noGrp="1" noChangeAspect="1"/>
          </p:cNvPicPr>
          <p:nvPr>
            <p:ph idx="1"/>
          </p:nvPr>
        </p:nvPicPr>
        <p:blipFill>
          <a:blip r:embed="rId2"/>
          <a:stretch>
            <a:fillRect/>
          </a:stretch>
        </p:blipFill>
        <p:spPr>
          <a:xfrm>
            <a:off x="1292225" y="1154430"/>
            <a:ext cx="9324975" cy="49561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75B712-CA70-4CB5-A1EE-39EE77F4040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52310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charset="0"/>
              <a:buChar char="Ø"/>
            </a:pPr>
            <a:r>
              <a:rPr lang="en-US" sz="2400" dirty="0"/>
              <a:t>You should install some other important modules along with express.</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b="1" dirty="0"/>
              <a:t> Following is the list:</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b="1" dirty="0"/>
              <a:t>body-parser</a:t>
            </a:r>
            <a:r>
              <a:rPr lang="en-US" sz="2400" dirty="0"/>
              <a:t>: This is a node.js middleware for handling JSON, Raw, Text and URL encoded form data.</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b="1" dirty="0"/>
              <a:t>cookie-parser</a:t>
            </a:r>
            <a:r>
              <a:rPr lang="en-US" sz="2400" dirty="0"/>
              <a:t>: It is used to parse Cookie header and populate req.cookies with an object keyed by the cookie names.</a:t>
            </a:r>
          </a:p>
          <a:p>
            <a:pPr indent="0" algn="just">
              <a:buFont typeface="Wingdings" panose="05000000000000000000" charset="0"/>
              <a:buNone/>
            </a:pPr>
            <a:endParaRPr lang="en-US" sz="2400" dirty="0"/>
          </a:p>
          <a:p>
            <a:pPr marL="457200" indent="-457200" algn="just">
              <a:buFont typeface="Wingdings" panose="05000000000000000000" charset="0"/>
              <a:buChar char="Ø"/>
            </a:pPr>
            <a:r>
              <a:rPr lang="en-US" sz="2400" b="1" dirty="0"/>
              <a:t>multer</a:t>
            </a:r>
            <a:r>
              <a:rPr lang="en-US" sz="2400" dirty="0"/>
              <a:t>: This is a node.js middleware for handling multipart/form-data.</a:t>
            </a:r>
          </a:p>
          <a:p>
            <a:pPr indent="0" algn="just">
              <a:buFont typeface="Wingdings" panose="05000000000000000000" charset="0"/>
              <a:buNone/>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439765-8E4F-4D72-8A2E-5A37D9408E0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249174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600" b="1" dirty="0"/>
              <a:t>body-parser</a:t>
            </a:r>
            <a:r>
              <a:rPr lang="en-US" sz="2600" dirty="0"/>
              <a:t>: This is a node.js middleware for handling JSON, Raw, Text and URL encoded form data.</a:t>
            </a:r>
          </a:p>
          <a:p>
            <a:pPr algn="just"/>
            <a:endParaRPr lang="en-US" sz="2600" dirty="0"/>
          </a:p>
          <a:p>
            <a:pPr algn="just"/>
            <a:r>
              <a:rPr lang="en-US" sz="2600" b="1" dirty="0"/>
              <a:t>COMMAND:</a:t>
            </a:r>
            <a:r>
              <a:rPr lang="en-US" sz="2600" dirty="0"/>
              <a:t> </a:t>
            </a:r>
          </a:p>
          <a:p>
            <a:pPr algn="just"/>
            <a:endParaRPr lang="en-US" sz="2600" dirty="0"/>
          </a:p>
          <a:p>
            <a:pPr algn="just"/>
            <a:r>
              <a:rPr lang="en-US" sz="2600" b="1" dirty="0">
                <a:solidFill>
                  <a:srgbClr val="FF0000"/>
                </a:solidFill>
              </a:rPr>
              <a:t>npm install body-parser --save </a:t>
            </a:r>
            <a:r>
              <a:rPr lang="en-US" sz="26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2C8636-7F18-4AE3-ACCC-14C3B47BD289}" type="datetime1">
              <a:rPr lang="en-US" smtClean="0"/>
              <a:t>2/19/2024</a:t>
            </a:fld>
            <a:endParaRPr lang="en-US" dirty="0"/>
          </a:p>
        </p:txBody>
      </p:sp>
      <p:sp>
        <p:nvSpPr>
          <p:cNvPr id="5" name="Footer Placeholder 4"/>
          <p:cNvSpPr>
            <a:spLocks noGrp="1"/>
          </p:cNvSpPr>
          <p:nvPr>
            <p:ph type="ftr" sz="quarter" idx="11"/>
          </p:nvPr>
        </p:nvSpPr>
        <p:spPr>
          <a:xfrm>
            <a:off x="4165600" y="6356357"/>
            <a:ext cx="4572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pic>
        <p:nvPicPr>
          <p:cNvPr id="72" name="Picture 83" descr="IMG_257"/>
          <p:cNvPicPr>
            <a:picLocks noGrp="1" noChangeAspect="1"/>
          </p:cNvPicPr>
          <p:nvPr>
            <p:ph idx="1"/>
          </p:nvPr>
        </p:nvPicPr>
        <p:blipFill>
          <a:blip r:embed="rId2"/>
          <a:stretch>
            <a:fillRect/>
          </a:stretch>
        </p:blipFill>
        <p:spPr>
          <a:xfrm>
            <a:off x="991870" y="1090295"/>
            <a:ext cx="9936480" cy="500570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9B71BB-8F6B-4BED-837C-8E31769CFC9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0765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600" b="1" dirty="0">
                <a:solidFill>
                  <a:schemeClr val="tx1"/>
                </a:solidFill>
              </a:rPr>
              <a:t>cookie-parser: </a:t>
            </a:r>
          </a:p>
          <a:p>
            <a:pPr algn="just"/>
            <a:r>
              <a:rPr lang="en-US" sz="2600" dirty="0">
                <a:solidFill>
                  <a:schemeClr val="tx1"/>
                </a:solidFill>
              </a:rPr>
              <a:t>It is used to parse Cookie header and populate req.cookies with an object keyed by the cookie names.</a:t>
            </a:r>
          </a:p>
          <a:p>
            <a:pPr algn="just"/>
            <a:r>
              <a:rPr lang="en-US" sz="2600" b="1" dirty="0">
                <a:solidFill>
                  <a:schemeClr val="tx1"/>
                </a:solidFill>
              </a:rPr>
              <a:t>COMMAND:</a:t>
            </a:r>
          </a:p>
          <a:p>
            <a:pPr algn="just"/>
            <a:endParaRPr lang="en-US" sz="2600" dirty="0">
              <a:solidFill>
                <a:schemeClr val="tx1"/>
              </a:solidFill>
            </a:endParaRPr>
          </a:p>
          <a:p>
            <a:pPr algn="just"/>
            <a:r>
              <a:rPr lang="en-US" sz="2600" dirty="0">
                <a:solidFill>
                  <a:schemeClr val="tx1"/>
                </a:solidFill>
              </a:rPr>
              <a:t>      </a:t>
            </a:r>
            <a:r>
              <a:rPr lang="en-US" sz="3200" b="1" dirty="0">
                <a:solidFill>
                  <a:srgbClr val="FF0000"/>
                </a:solidFill>
              </a:rPr>
              <a:t>npm install cookie-parser --save  </a:t>
            </a:r>
          </a:p>
          <a:p>
            <a:pPr algn="just"/>
            <a:endParaRPr lang="en-US" sz="32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22F37E-A666-4DAF-8187-AD42FB918CFB}"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6669" y="1117178"/>
            <a:ext cx="6172200" cy="52197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a:t>
            </a:r>
            <a:r>
              <a:rPr lang="en-US" altLang="en-IN" sz="2800" b="1" dirty="0"/>
              <a:t>I</a:t>
            </a:r>
            <a:r>
              <a:rPr lang="en-IN" sz="2800" b="1" dirty="0"/>
              <a:t>:  Introduction to Nodejs</a:t>
            </a:r>
          </a:p>
        </p:txBody>
      </p:sp>
      <p:sp>
        <p:nvSpPr>
          <p:cNvPr id="2" name="TextBox 1"/>
          <p:cNvSpPr txBox="1"/>
          <p:nvPr/>
        </p:nvSpPr>
        <p:spPr>
          <a:xfrm>
            <a:off x="1371600" y="2494239"/>
            <a:ext cx="9296400" cy="310769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a:t>
            </a:r>
          </a:p>
          <a:p>
            <a:r>
              <a:rPr lang="en-US" sz="2800" dirty="0"/>
              <a:t>Json data, Http Server and Client, Error handling with appropriate HTTP, Callback function, asynchronous </a:t>
            </a:r>
          </a:p>
          <a:p>
            <a:r>
              <a:rPr lang="en-US" sz="2800" dirty="0"/>
              <a:t>programing REST API’s(GET, POST PUT, DELETE UPDATE), GraphQL, Promises, Promise Chaining, </a:t>
            </a:r>
          </a:p>
          <a:p>
            <a:r>
              <a:rPr lang="en-US" sz="2800" dirty="0"/>
              <a:t>Introduction to template engine (EJS).</a:t>
            </a:r>
          </a:p>
        </p:txBody>
      </p:sp>
      <p:sp>
        <p:nvSpPr>
          <p:cNvPr id="12" name="Footer Placeholder 4"/>
          <p:cNvSpPr>
            <a:spLocks noGrp="1"/>
          </p:cNvSpPr>
          <p:nvPr>
            <p:ph type="ftr" sz="quarter" idx="11"/>
          </p:nvPr>
        </p:nvSpPr>
        <p:spPr>
          <a:xfrm>
            <a:off x="3962400" y="6356356"/>
            <a:ext cx="7620000" cy="365125"/>
          </a:xfrm>
        </p:spPr>
        <p:txBody>
          <a:bodyPr/>
          <a:lstStyle/>
          <a:p>
            <a:r>
              <a:rPr lang="en-US"/>
              <a:t>Ritesh Kumar Singh                           MEAN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B36B6F-E9E4-431E-BD40-653EF1E0A996}"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pic>
        <p:nvPicPr>
          <p:cNvPr id="71" name="Picture 84" descr="IMG_258"/>
          <p:cNvPicPr>
            <a:picLocks noGrp="1" noChangeAspect="1"/>
          </p:cNvPicPr>
          <p:nvPr>
            <p:ph idx="1"/>
          </p:nvPr>
        </p:nvPicPr>
        <p:blipFill>
          <a:blip r:embed="rId2"/>
          <a:stretch>
            <a:fillRect/>
          </a:stretch>
        </p:blipFill>
        <p:spPr>
          <a:xfrm>
            <a:off x="735330" y="934720"/>
            <a:ext cx="10506075" cy="515747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2391C7-621A-406D-AA86-92E94B19857D}" type="datetime1">
              <a:rPr lang="en-US" smtClean="0"/>
              <a:t>2/19/2024</a:t>
            </a:fld>
            <a:endParaRPr lang="en-US" dirty="0"/>
          </a:p>
        </p:txBody>
      </p:sp>
      <p:sp>
        <p:nvSpPr>
          <p:cNvPr id="5" name="Footer Placeholder 4"/>
          <p:cNvSpPr>
            <a:spLocks noGrp="1"/>
          </p:cNvSpPr>
          <p:nvPr>
            <p:ph type="ftr" sz="quarter" idx="11"/>
          </p:nvPr>
        </p:nvSpPr>
        <p:spPr>
          <a:xfrm>
            <a:off x="4165600" y="6356357"/>
            <a:ext cx="4572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pic>
        <p:nvPicPr>
          <p:cNvPr id="73" name="Picture 85" descr="IMG_259"/>
          <p:cNvPicPr>
            <a:picLocks noGrp="1" noChangeAspect="1"/>
          </p:cNvPicPr>
          <p:nvPr>
            <p:ph idx="1"/>
          </p:nvPr>
        </p:nvPicPr>
        <p:blipFill>
          <a:blip r:embed="rId2"/>
          <a:stretch>
            <a:fillRect/>
          </a:stretch>
        </p:blipFill>
        <p:spPr>
          <a:xfrm>
            <a:off x="446405" y="2485390"/>
            <a:ext cx="10915015" cy="3870960"/>
          </a:xfrm>
          <a:prstGeom prst="rect">
            <a:avLst/>
          </a:prstGeom>
          <a:noFill/>
          <a:ln w="9525">
            <a:noFill/>
          </a:ln>
        </p:spPr>
      </p:pic>
      <p:sp>
        <p:nvSpPr>
          <p:cNvPr id="3" name="Text Box 2"/>
          <p:cNvSpPr txBox="1"/>
          <p:nvPr/>
        </p:nvSpPr>
        <p:spPr>
          <a:xfrm>
            <a:off x="815340" y="1158240"/>
            <a:ext cx="10137140" cy="1322070"/>
          </a:xfrm>
          <a:prstGeom prst="rect">
            <a:avLst/>
          </a:prstGeom>
          <a:noFill/>
        </p:spPr>
        <p:txBody>
          <a:bodyPr wrap="square" rtlCol="0">
            <a:spAutoFit/>
          </a:bodyPr>
          <a:lstStyle/>
          <a:p>
            <a:pPr algn="l"/>
            <a:r>
              <a:rPr lang="en-US" sz="2000" b="1"/>
              <a:t>multer:</a:t>
            </a:r>
            <a:r>
              <a:rPr lang="en-US" sz="2000"/>
              <a:t> This is a node.js middleware for handling multipart/form-data.</a:t>
            </a:r>
          </a:p>
          <a:p>
            <a:pPr algn="l"/>
            <a:endParaRPr lang="en-US" sz="2000"/>
          </a:p>
          <a:p>
            <a:pPr algn="l"/>
            <a:r>
              <a:rPr lang="en-US" sz="2000"/>
              <a:t>C</a:t>
            </a:r>
            <a:r>
              <a:rPr lang="en-US" sz="2000" b="1"/>
              <a:t>OMMAND:</a:t>
            </a:r>
            <a:r>
              <a:rPr lang="en-US" sz="2000"/>
              <a:t> </a:t>
            </a:r>
          </a:p>
          <a:p>
            <a:pPr algn="l"/>
            <a:r>
              <a:rPr lang="en-US" sz="2000" b="1">
                <a:solidFill>
                  <a:srgbClr val="FF0000"/>
                </a:solidFill>
              </a:rPr>
              <a:t>                       npm install multer --save </a:t>
            </a:r>
            <a:r>
              <a:rPr lang="en-US" sz="20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34ECE1-04EE-46D5-9287-9C0D2ECD1F4A}" type="datetime1">
              <a:rPr lang="en-US" smtClean="0"/>
              <a:t>2/19/2024</a:t>
            </a:fld>
            <a:endParaRPr lang="en-US" dirty="0"/>
          </a:p>
        </p:txBody>
      </p:sp>
      <p:sp>
        <p:nvSpPr>
          <p:cNvPr id="5" name="Footer Placeholder 4"/>
          <p:cNvSpPr>
            <a:spLocks noGrp="1"/>
          </p:cNvSpPr>
          <p:nvPr>
            <p:ph type="ftr" sz="quarter" idx="11"/>
          </p:nvPr>
        </p:nvSpPr>
        <p:spPr>
          <a:xfrm>
            <a:off x="4165600" y="6356357"/>
            <a:ext cx="49784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Configure Express Conti...</a:t>
            </a:r>
            <a:endParaRPr lang="en-US" sz="3200" dirty="0"/>
          </a:p>
        </p:txBody>
      </p:sp>
      <p:pic>
        <p:nvPicPr>
          <p:cNvPr id="73" name="Picture 85" descr="IMG_259"/>
          <p:cNvPicPr>
            <a:picLocks noGrp="1" noChangeAspect="1"/>
          </p:cNvPicPr>
          <p:nvPr>
            <p:ph idx="1"/>
          </p:nvPr>
        </p:nvPicPr>
        <p:blipFill>
          <a:blip r:embed="rId2"/>
          <a:stretch>
            <a:fillRect/>
          </a:stretch>
        </p:blipFill>
        <p:spPr>
          <a:xfrm>
            <a:off x="446405" y="2485390"/>
            <a:ext cx="10915015" cy="3870960"/>
          </a:xfrm>
          <a:prstGeom prst="rect">
            <a:avLst/>
          </a:prstGeom>
          <a:noFill/>
          <a:ln w="9525">
            <a:noFill/>
          </a:ln>
        </p:spPr>
      </p:pic>
      <p:sp>
        <p:nvSpPr>
          <p:cNvPr id="3" name="Text Box 2"/>
          <p:cNvSpPr txBox="1"/>
          <p:nvPr/>
        </p:nvSpPr>
        <p:spPr>
          <a:xfrm>
            <a:off x="815340" y="1082040"/>
            <a:ext cx="10137140" cy="1322070"/>
          </a:xfrm>
          <a:prstGeom prst="rect">
            <a:avLst/>
          </a:prstGeom>
          <a:noFill/>
        </p:spPr>
        <p:txBody>
          <a:bodyPr wrap="square" rtlCol="0">
            <a:spAutoFit/>
          </a:bodyPr>
          <a:lstStyle/>
          <a:p>
            <a:pPr algn="l"/>
            <a:r>
              <a:rPr lang="en-US" sz="2000" b="1"/>
              <a:t>multer:</a:t>
            </a:r>
            <a:r>
              <a:rPr lang="en-US" sz="2000"/>
              <a:t> This is a node.js middleware for handling multipart/form-data.</a:t>
            </a:r>
          </a:p>
          <a:p>
            <a:pPr algn="l"/>
            <a:endParaRPr lang="en-US" sz="2000"/>
          </a:p>
          <a:p>
            <a:pPr algn="l"/>
            <a:r>
              <a:rPr lang="en-US" sz="2000"/>
              <a:t>C</a:t>
            </a:r>
            <a:r>
              <a:rPr lang="en-US" sz="2000" b="1"/>
              <a:t>OMMAND:</a:t>
            </a:r>
            <a:r>
              <a:rPr lang="en-US" sz="2000"/>
              <a:t> </a:t>
            </a:r>
          </a:p>
          <a:p>
            <a:pPr algn="l"/>
            <a:r>
              <a:rPr lang="en-US" sz="2000" b="1">
                <a:solidFill>
                  <a:srgbClr val="FF0000"/>
                </a:solidFill>
              </a:rPr>
              <a:t>                       npm install multer --save </a:t>
            </a:r>
            <a:r>
              <a:rPr lang="en-US" sz="20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880110"/>
            <a:ext cx="10868025" cy="5066665"/>
          </a:xfrm>
          <a:solidFill>
            <a:schemeClr val="tx2">
              <a:lumMod val="60000"/>
              <a:lumOff val="40000"/>
            </a:schemeClr>
          </a:solidFill>
          <a:ln w="19050">
            <a:solidFill>
              <a:schemeClr val="tx1"/>
            </a:solidFill>
          </a:ln>
        </p:spPr>
        <p:txBody>
          <a:bodyPr>
            <a:normAutofit fontScale="50000" lnSpcReduction="20000"/>
          </a:bodyPr>
          <a:lstStyle/>
          <a:p>
            <a:pPr marL="0" indent="0" algn="just">
              <a:buNone/>
            </a:pPr>
            <a:r>
              <a:rPr lang="en-US" sz="9000" dirty="0"/>
              <a:t> </a:t>
            </a:r>
            <a:r>
              <a:rPr lang="en-US" sz="9000" b="1" dirty="0"/>
              <a:t>Postman</a:t>
            </a:r>
            <a:r>
              <a:rPr lang="en-US" sz="9000" dirty="0"/>
              <a:t>:</a:t>
            </a:r>
          </a:p>
          <a:p>
            <a:pPr algn="just">
              <a:buFont typeface="Wingdings" panose="05000000000000000000" charset="0"/>
              <a:buChar char="Ø"/>
            </a:pPr>
            <a:r>
              <a:rPr lang="en-US" sz="4665" dirty="0"/>
              <a:t>Postman is a standalone software testing API (Application Programming Interface) platform to build, test, design, modify, and document APIs. </a:t>
            </a:r>
          </a:p>
          <a:p>
            <a:pPr algn="just">
              <a:buFont typeface="Wingdings" panose="05000000000000000000" charset="0"/>
              <a:buChar char="Ø"/>
            </a:pPr>
            <a:r>
              <a:rPr lang="en-US" sz="4665" dirty="0"/>
              <a:t>It is a simple Graphic User Interface for sending and viewing HTTP requests and responses.</a:t>
            </a:r>
          </a:p>
          <a:p>
            <a:pPr algn="just">
              <a:buFont typeface="Wingdings" panose="05000000000000000000" charset="0"/>
              <a:buChar char="Ø"/>
            </a:pPr>
            <a:r>
              <a:rPr lang="en-US" sz="4665" dirty="0"/>
              <a:t>While using Postman, for testing purposes, one doesn't need to write any HTTP client network code. Instead, we build test suites called collections and let Postman interact with the API.</a:t>
            </a:r>
          </a:p>
          <a:p>
            <a:pPr algn="just">
              <a:buFont typeface="Wingdings" panose="05000000000000000000" charset="0"/>
              <a:buChar char="Ø"/>
            </a:pPr>
            <a:r>
              <a:rPr lang="en-US" sz="4665" dirty="0"/>
              <a:t>In this tool, nearly any functionality that any developer may need is embedded.</a:t>
            </a:r>
          </a:p>
          <a:p>
            <a:pPr algn="just">
              <a:buFont typeface="Wingdings" panose="05000000000000000000" charset="0"/>
              <a:buChar char="Ø"/>
            </a:pPr>
            <a:r>
              <a:rPr lang="en-US" sz="4665" dirty="0"/>
              <a:t> This tool has the ability to make various types of HTTP requests like GET, POST, PUT, PATCH, and convert the API to code for languages like JavaScript and Python.</a:t>
            </a:r>
          </a:p>
        </p:txBody>
      </p:sp>
      <p:sp>
        <p:nvSpPr>
          <p:cNvPr id="4" name="Date Placeholder 3"/>
          <p:cNvSpPr>
            <a:spLocks noGrp="1"/>
          </p:cNvSpPr>
          <p:nvPr>
            <p:ph type="dt" sz="half" idx="10"/>
          </p:nvPr>
        </p:nvSpPr>
        <p:spPr/>
        <p:txBody>
          <a:bodyPr/>
          <a:lstStyle/>
          <a:p>
            <a:fld id="{EAA255C1-28D7-4DDD-A8BF-626C34786278}"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a:t>
            </a:r>
            <a:endParaRPr lang="en-US" sz="3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880110"/>
            <a:ext cx="10868025" cy="5066665"/>
          </a:xfrm>
          <a:solidFill>
            <a:schemeClr val="tx2">
              <a:lumMod val="60000"/>
              <a:lumOff val="40000"/>
            </a:schemeClr>
          </a:solidFill>
          <a:ln w="19050">
            <a:solidFill>
              <a:schemeClr val="tx1"/>
            </a:solidFill>
          </a:ln>
        </p:spPr>
        <p:txBody>
          <a:bodyPr>
            <a:normAutofit/>
          </a:bodyPr>
          <a:lstStyle/>
          <a:p>
            <a:pPr marL="0" indent="0" algn="just">
              <a:buNone/>
            </a:pPr>
            <a:r>
              <a:rPr lang="en-US" sz="2800" b="1" dirty="0"/>
              <a:t>Features of Postman:</a:t>
            </a:r>
          </a:p>
          <a:p>
            <a:pPr algn="just">
              <a:buFont typeface="Wingdings" panose="05000000000000000000" charset="0"/>
              <a:buChar char="Ø"/>
            </a:pPr>
            <a:r>
              <a:rPr lang="en-US" sz="2400" dirty="0"/>
              <a:t>Accessibility</a:t>
            </a:r>
          </a:p>
          <a:p>
            <a:pPr algn="just">
              <a:buFont typeface="Wingdings" panose="05000000000000000000" charset="0"/>
              <a:buChar char="Ø"/>
            </a:pPr>
            <a:r>
              <a:rPr lang="en-US" sz="2400" dirty="0"/>
              <a:t>Use Collections</a:t>
            </a:r>
          </a:p>
          <a:p>
            <a:pPr algn="just">
              <a:buFont typeface="Wingdings" panose="05000000000000000000" charset="0"/>
              <a:buChar char="Ø"/>
            </a:pPr>
            <a:r>
              <a:rPr lang="en-US" sz="2400" dirty="0"/>
              <a:t>Test development</a:t>
            </a:r>
          </a:p>
          <a:p>
            <a:pPr algn="just">
              <a:buFont typeface="Wingdings" panose="05000000000000000000" charset="0"/>
              <a:buChar char="Ø"/>
            </a:pPr>
            <a:r>
              <a:rPr lang="en-US" sz="2400" dirty="0"/>
              <a:t>Automation Testing</a:t>
            </a:r>
          </a:p>
          <a:p>
            <a:pPr algn="just">
              <a:buFont typeface="Wingdings" panose="05000000000000000000" charset="0"/>
              <a:buChar char="Ø"/>
            </a:pPr>
            <a:r>
              <a:rPr lang="en-US" sz="2400" dirty="0"/>
              <a:t>Debugging</a:t>
            </a:r>
          </a:p>
        </p:txBody>
      </p:sp>
      <p:sp>
        <p:nvSpPr>
          <p:cNvPr id="4" name="Date Placeholder 3"/>
          <p:cNvSpPr>
            <a:spLocks noGrp="1"/>
          </p:cNvSpPr>
          <p:nvPr>
            <p:ph type="dt" sz="half" idx="10"/>
          </p:nvPr>
        </p:nvSpPr>
        <p:spPr/>
        <p:txBody>
          <a:bodyPr/>
          <a:lstStyle/>
          <a:p>
            <a:fld id="{8278DDF1-99B9-43DB-BCBE-3B1AA84DFB85}"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ym typeface="+mn-ea"/>
              </a:rPr>
              <a:t>Features of Postman</a:t>
            </a:r>
            <a:r>
              <a:rPr lang="en-US" sz="3200" dirty="0">
                <a:sym typeface="+mn-ea"/>
              </a:rPr>
              <a:t> </a:t>
            </a:r>
            <a:endParaRPr 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1435735"/>
            <a:ext cx="10868025" cy="3093085"/>
          </a:xfrm>
          <a:solidFill>
            <a:schemeClr val="tx2">
              <a:lumMod val="60000"/>
              <a:lumOff val="40000"/>
            </a:schemeClr>
          </a:solidFill>
          <a:ln w="19050">
            <a:solidFill>
              <a:schemeClr val="tx1"/>
            </a:solidFill>
          </a:ln>
        </p:spPr>
        <p:txBody>
          <a:bodyPr>
            <a:normAutofit/>
          </a:bodyPr>
          <a:lstStyle/>
          <a:p>
            <a:pPr marL="0" indent="0" algn="just">
              <a:buNone/>
            </a:pPr>
            <a:r>
              <a:rPr lang="en-US" sz="2800" b="1" dirty="0"/>
              <a:t>Steps to download and install the native Postman: </a:t>
            </a:r>
          </a:p>
          <a:p>
            <a:pPr marL="0" indent="0" algn="just">
              <a:buNone/>
            </a:pPr>
            <a:r>
              <a:rPr lang="en-US" sz="2800" dirty="0"/>
              <a:t>Step-1: Go to the link https://www.postman.com/downloads/ and click download for Mac or Windows based on your operating system.</a:t>
            </a:r>
          </a:p>
          <a:p>
            <a:pPr marL="0" indent="0" algn="just">
              <a:buNone/>
            </a:pPr>
            <a:endParaRPr lang="en-US" sz="2800" dirty="0"/>
          </a:p>
          <a:p>
            <a:pPr marL="0" indent="0" algn="just">
              <a:buNone/>
            </a:pPr>
            <a:endParaRPr lang="en-US" sz="2800" dirty="0"/>
          </a:p>
          <a:p>
            <a:pPr marL="0" indent="0" algn="just">
              <a:buNone/>
            </a:pPr>
            <a:endParaRPr lang="en-US" sz="2800" dirty="0"/>
          </a:p>
        </p:txBody>
      </p:sp>
      <p:sp>
        <p:nvSpPr>
          <p:cNvPr id="4" name="Date Placeholder 3"/>
          <p:cNvSpPr>
            <a:spLocks noGrp="1"/>
          </p:cNvSpPr>
          <p:nvPr>
            <p:ph type="dt" sz="half" idx="10"/>
          </p:nvPr>
        </p:nvSpPr>
        <p:spPr/>
        <p:txBody>
          <a:bodyPr/>
          <a:lstStyle/>
          <a:p>
            <a:fld id="{4A8DADA4-0E64-4C01-96FA-52F77F4E62D6}"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a:t>
            </a:r>
            <a:endParaRPr lang="en-US" sz="3200" dirty="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14DAED-E4AE-47C6-B114-4EFE04EE2B4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Conti.... </a:t>
            </a:r>
            <a:endParaRPr lang="en-US" sz="3200" dirty="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8" name="Content Placeholder 7"/>
          <p:cNvPicPr>
            <a:picLocks noGrp="1" noChangeAspect="1"/>
          </p:cNvPicPr>
          <p:nvPr>
            <p:ph idx="1"/>
          </p:nvPr>
        </p:nvPicPr>
        <p:blipFill>
          <a:blip r:embed="rId3"/>
          <a:stretch>
            <a:fillRect/>
          </a:stretch>
        </p:blipFill>
        <p:spPr>
          <a:xfrm>
            <a:off x="829310" y="1210945"/>
            <a:ext cx="10335260" cy="48615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72185"/>
            <a:ext cx="10363200" cy="4365625"/>
          </a:xfrm>
          <a:solidFill>
            <a:schemeClr val="tx2">
              <a:lumMod val="60000"/>
              <a:lumOff val="40000"/>
            </a:schemeClr>
          </a:solidFill>
          <a:ln w="19050">
            <a:solidFill>
              <a:schemeClr val="tx1"/>
            </a:solidFill>
          </a:ln>
        </p:spPr>
        <p:txBody>
          <a:bodyPr>
            <a:normAutofit/>
          </a:bodyPr>
          <a:lstStyle/>
          <a:p>
            <a:pPr marL="0" indent="0" algn="just">
              <a:buNone/>
            </a:pPr>
            <a:r>
              <a:rPr lang="en-US" sz="2800" dirty="0"/>
              <a:t>Step-2: For downloading the app for Windows, click on the download button and select the particular version. I opted for the 64-bit version. If you are using a 32-bit OS, you can choose the 32 bit, as shown in the above image.</a:t>
            </a:r>
          </a:p>
          <a:p>
            <a:pPr marL="0" indent="0" algn="just">
              <a:buNone/>
            </a:pPr>
            <a:endParaRPr lang="en-US" sz="2800" dirty="0"/>
          </a:p>
          <a:p>
            <a:pPr marL="0" indent="0" algn="just">
              <a:buNone/>
            </a:pPr>
            <a:r>
              <a:rPr lang="en-US" sz="2800" dirty="0"/>
              <a:t>Step-3: You can check the download progress on the bottom left if you are using the Chrome browser. Once the .exe file is downloaded, you need to install the application, as shown in the below image.</a:t>
            </a:r>
          </a:p>
        </p:txBody>
      </p:sp>
      <p:sp>
        <p:nvSpPr>
          <p:cNvPr id="4" name="Date Placeholder 3"/>
          <p:cNvSpPr>
            <a:spLocks noGrp="1"/>
          </p:cNvSpPr>
          <p:nvPr>
            <p:ph type="dt" sz="half" idx="10"/>
          </p:nvPr>
        </p:nvSpPr>
        <p:spPr/>
        <p:txBody>
          <a:bodyPr/>
          <a:lstStyle/>
          <a:p>
            <a:fld id="{1E167F1F-FD81-4331-92AB-54C10F0AF93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Conti....</a:t>
            </a:r>
            <a:r>
              <a:rPr lang="en-US" sz="32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D7983-21D6-4733-8AE7-72599451C53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Conti....</a:t>
            </a:r>
            <a:endParaRPr lang="en-US" sz="3200" dirty="0"/>
          </a:p>
        </p:txBody>
      </p:sp>
      <p:pic>
        <p:nvPicPr>
          <p:cNvPr id="8" name="Content Placeholder 7"/>
          <p:cNvPicPr>
            <a:picLocks noGrp="1" noChangeAspect="1"/>
          </p:cNvPicPr>
          <p:nvPr>
            <p:ph idx="1"/>
          </p:nvPr>
        </p:nvPicPr>
        <p:blipFill>
          <a:blip r:embed="rId2"/>
          <a:stretch>
            <a:fillRect/>
          </a:stretch>
        </p:blipFill>
        <p:spPr>
          <a:xfrm>
            <a:off x="1461770" y="1203325"/>
            <a:ext cx="8602980" cy="431292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78230"/>
            <a:ext cx="10363200" cy="3563620"/>
          </a:xfrm>
          <a:solidFill>
            <a:schemeClr val="tx2">
              <a:lumMod val="60000"/>
              <a:lumOff val="40000"/>
            </a:schemeClr>
          </a:solidFill>
          <a:ln w="19050">
            <a:solidFill>
              <a:schemeClr val="tx1"/>
            </a:solidFill>
          </a:ln>
        </p:spPr>
        <p:txBody>
          <a:bodyPr>
            <a:normAutofit/>
          </a:bodyPr>
          <a:lstStyle/>
          <a:p>
            <a:pPr marL="0" indent="0" algn="just">
              <a:buNone/>
            </a:pPr>
            <a:r>
              <a:rPr lang="en-US" sz="2800" dirty="0"/>
              <a:t>Step-4: Once the installation completes, you will be redirected to a window as shown in the image where you can click on Stop signing in and take me straight to the app (as this app can also be used without logging in) or otherwise you will get a new window to sign up.</a:t>
            </a:r>
          </a:p>
          <a:p>
            <a:pPr marL="0" indent="0" algn="just">
              <a:buNone/>
            </a:pPr>
            <a:endParaRPr lang="en-US" sz="2800" dirty="0"/>
          </a:p>
          <a:p>
            <a:pPr marL="0" indent="0" algn="just">
              <a:buNone/>
            </a:pPr>
            <a:r>
              <a:rPr lang="en-US" sz="2800" dirty="0"/>
              <a:t>Step-5: Create your account with all the required details, or you can also signup with Google, as shown in the image.</a:t>
            </a:r>
          </a:p>
        </p:txBody>
      </p:sp>
      <p:sp>
        <p:nvSpPr>
          <p:cNvPr id="4" name="Date Placeholder 3"/>
          <p:cNvSpPr>
            <a:spLocks noGrp="1"/>
          </p:cNvSpPr>
          <p:nvPr>
            <p:ph type="dt" sz="half" idx="10"/>
          </p:nvPr>
        </p:nvSpPr>
        <p:spPr/>
        <p:txBody>
          <a:bodyPr/>
          <a:lstStyle/>
          <a:p>
            <a:fld id="{F1FC04F2-E882-46B3-B494-9CEDD506337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Postman Configration Conti.....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32733F-DE83-45A2-9C6B-7BE7E7736E6C}" type="datetime1">
              <a:rPr lang="en-US" smtClean="0"/>
              <a:t>2/19/2024</a:t>
            </a:fld>
            <a:endParaRPr lang="en-US" dirty="0"/>
          </a:p>
        </p:txBody>
      </p:sp>
      <p:sp>
        <p:nvSpPr>
          <p:cNvPr id="5" name="Footer Placeholder 4"/>
          <p:cNvSpPr>
            <a:spLocks noGrp="1"/>
          </p:cNvSpPr>
          <p:nvPr>
            <p:ph type="ftr" sz="quarter" idx="11"/>
          </p:nvPr>
        </p:nvSpPr>
        <p:spPr>
          <a:xfrm>
            <a:off x="3352800" y="6248406"/>
            <a:ext cx="7696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034B2A-34F1-47ED-90E0-6EE22CE444F3}"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Conti....</a:t>
            </a:r>
            <a:endParaRPr lang="en-US" sz="3200" dirty="0"/>
          </a:p>
        </p:txBody>
      </p:sp>
      <p:pic>
        <p:nvPicPr>
          <p:cNvPr id="8" name="Content Placeholder 7"/>
          <p:cNvPicPr>
            <a:picLocks noGrp="1" noChangeAspect="1"/>
          </p:cNvPicPr>
          <p:nvPr>
            <p:ph idx="1"/>
          </p:nvPr>
        </p:nvPicPr>
        <p:blipFill>
          <a:blip r:embed="rId2"/>
          <a:stretch>
            <a:fillRect/>
          </a:stretch>
        </p:blipFill>
        <p:spPr>
          <a:xfrm>
            <a:off x="1951990" y="1657985"/>
            <a:ext cx="8286750" cy="44100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964815"/>
          </a:xfrm>
          <a:solidFill>
            <a:schemeClr val="tx2">
              <a:lumMod val="60000"/>
              <a:lumOff val="40000"/>
            </a:schemeClr>
          </a:solidFill>
          <a:ln w="19050">
            <a:solidFill>
              <a:schemeClr val="tx1"/>
            </a:solidFill>
          </a:ln>
        </p:spPr>
        <p:txBody>
          <a:bodyPr>
            <a:normAutofit/>
          </a:bodyPr>
          <a:lstStyle/>
          <a:p>
            <a:pPr marL="0" indent="0" algn="just">
              <a:buNone/>
            </a:pPr>
            <a:r>
              <a:rPr lang="en-US" sz="2800" dirty="0"/>
              <a:t>Step-6: After signing in, select the workspace tools as per your requirement, and then click on, continue to get the startup screen.</a:t>
            </a:r>
          </a:p>
        </p:txBody>
      </p:sp>
      <p:sp>
        <p:nvSpPr>
          <p:cNvPr id="4" name="Date Placeholder 3"/>
          <p:cNvSpPr>
            <a:spLocks noGrp="1"/>
          </p:cNvSpPr>
          <p:nvPr>
            <p:ph type="dt" sz="half" idx="10"/>
          </p:nvPr>
        </p:nvSpPr>
        <p:spPr/>
        <p:txBody>
          <a:bodyPr/>
          <a:lstStyle/>
          <a:p>
            <a:fld id="{2C7EEEA0-3348-4233-9410-46201A7BEEA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Conti....</a:t>
            </a:r>
            <a:endParaRPr 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5EA9CB-2A01-4DF5-9E98-39FA07E7ABA8}"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Postman Configuration Conti....</a:t>
            </a:r>
            <a:endParaRPr lang="en-US" sz="3200" dirty="0"/>
          </a:p>
        </p:txBody>
      </p:sp>
      <p:pic>
        <p:nvPicPr>
          <p:cNvPr id="8" name="Content Placeholder 7"/>
          <p:cNvPicPr>
            <a:picLocks noGrp="1" noChangeAspect="1"/>
          </p:cNvPicPr>
          <p:nvPr>
            <p:ph idx="1"/>
          </p:nvPr>
        </p:nvPicPr>
        <p:blipFill>
          <a:blip r:embed="rId2"/>
          <a:stretch>
            <a:fillRect/>
          </a:stretch>
        </p:blipFill>
        <p:spPr>
          <a:xfrm>
            <a:off x="610235" y="1196975"/>
            <a:ext cx="10996295" cy="487553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600200"/>
            <a:ext cx="5421630" cy="4526280"/>
          </a:xfrm>
          <a:solidFill>
            <a:schemeClr val="tx2">
              <a:lumMod val="60000"/>
              <a:lumOff val="40000"/>
            </a:schemeClr>
          </a:solidFill>
          <a:ln w="19050">
            <a:solidFill>
              <a:schemeClr val="tx1"/>
            </a:solidFill>
          </a:ln>
        </p:spPr>
        <p:txBody>
          <a:bodyPr>
            <a:normAutofit/>
          </a:bodyPr>
          <a:lstStyle/>
          <a:p>
            <a:pPr marL="0" indent="0" algn="just">
              <a:buNone/>
            </a:pPr>
            <a:r>
              <a:rPr lang="en-US" sz="2800" dirty="0"/>
              <a:t>Step-7: You will see the following page, and then you are ready to use Postman.</a:t>
            </a:r>
          </a:p>
        </p:txBody>
      </p:sp>
      <p:sp>
        <p:nvSpPr>
          <p:cNvPr id="4" name="Date Placeholder 3"/>
          <p:cNvSpPr>
            <a:spLocks noGrp="1"/>
          </p:cNvSpPr>
          <p:nvPr>
            <p:ph type="dt" sz="half" idx="10"/>
          </p:nvPr>
        </p:nvSpPr>
        <p:spPr/>
        <p:txBody>
          <a:bodyPr/>
          <a:lstStyle/>
          <a:p>
            <a:fld id="{D4EDADC0-D6A7-4B55-B07B-4426861CDBD3}" type="datetime1">
              <a:rPr lang="en-US" smtClean="0"/>
              <a:t>2/19/2024</a:t>
            </a:fld>
            <a:endParaRPr lang="en-US" dirty="0"/>
          </a:p>
        </p:txBody>
      </p:sp>
      <p:sp>
        <p:nvSpPr>
          <p:cNvPr id="5" name="Footer Placeholder 4"/>
          <p:cNvSpPr>
            <a:spLocks noGrp="1"/>
          </p:cNvSpPr>
          <p:nvPr>
            <p:ph type="ftr" sz="quarter" idx="11"/>
          </p:nvPr>
        </p:nvSpPr>
        <p:spPr>
          <a:xfrm>
            <a:off x="4165600" y="6356357"/>
            <a:ext cx="46736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Postman Configuration </a:t>
            </a:r>
          </a:p>
        </p:txBody>
      </p:sp>
      <p:pic>
        <p:nvPicPr>
          <p:cNvPr id="101" name="Content Placeholder 100"/>
          <p:cNvPicPr>
            <a:picLocks noGrp="1"/>
          </p:cNvPicPr>
          <p:nvPr>
            <p:ph sz="half" idx="2"/>
          </p:nvPr>
        </p:nvPicPr>
        <p:blipFill>
          <a:blip r:embed="rId2"/>
          <a:stretch>
            <a:fillRect/>
          </a:stretch>
        </p:blipFill>
        <p:spPr>
          <a:xfrm>
            <a:off x="5879465" y="868045"/>
            <a:ext cx="6199505" cy="525843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975" y="895985"/>
            <a:ext cx="11020425" cy="5171440"/>
          </a:xfrm>
          <a:solidFill>
            <a:schemeClr val="tx2">
              <a:lumMod val="60000"/>
              <a:lumOff val="40000"/>
            </a:schemeClr>
          </a:solidFill>
          <a:ln w="19050">
            <a:solidFill>
              <a:schemeClr val="tx1"/>
            </a:solidFill>
          </a:ln>
        </p:spPr>
        <p:txBody>
          <a:bodyPr>
            <a:normAutofit fontScale="87500" lnSpcReduction="20000"/>
          </a:bodyPr>
          <a:lstStyle/>
          <a:p>
            <a:pPr marL="0" indent="0" algn="just">
              <a:buNone/>
            </a:pPr>
            <a:r>
              <a:rPr lang="en-US" sz="2800" b="1" dirty="0"/>
              <a:t>Environment Variable  in Postman</a:t>
            </a:r>
            <a:r>
              <a:rPr lang="en-US" sz="2800" dirty="0"/>
              <a:t>:</a:t>
            </a:r>
          </a:p>
          <a:p>
            <a:pPr algn="just">
              <a:buFont typeface="Wingdings" panose="05000000000000000000" charset="0"/>
              <a:buChar char="Ø"/>
            </a:pPr>
            <a:r>
              <a:rPr lang="en-US" sz="2800" dirty="0"/>
              <a:t>A collection of key-value pairs is called an environment. </a:t>
            </a:r>
          </a:p>
          <a:p>
            <a:pPr algn="just">
              <a:buFont typeface="Wingdings" panose="05000000000000000000" charset="0"/>
              <a:buChar char="Ø"/>
            </a:pPr>
            <a:r>
              <a:rPr lang="en-US" sz="2800" dirty="0"/>
              <a:t>Each name of the variable represents its keys. And referencing the name of the variable allows you to access its value.</a:t>
            </a:r>
          </a:p>
          <a:p>
            <a:pPr algn="just">
              <a:buFont typeface="Wingdings" panose="05000000000000000000" charset="0"/>
              <a:buChar char="Ø"/>
            </a:pPr>
            <a:r>
              <a:rPr lang="en-US" sz="2800" dirty="0"/>
              <a:t>It is a set of variables that differentiate among the requests. Such as, we can have an environment for testing, one for development and another for production. </a:t>
            </a:r>
          </a:p>
          <a:p>
            <a:pPr algn="just">
              <a:buFont typeface="Wingdings" panose="05000000000000000000" charset="0"/>
              <a:buChar char="Ø"/>
            </a:pPr>
            <a:r>
              <a:rPr lang="en-US" sz="2800" dirty="0"/>
              <a:t>We can change the value of the variables to pass the data between requests and tests.</a:t>
            </a:r>
          </a:p>
          <a:p>
            <a:pPr algn="just">
              <a:buFont typeface="Wingdings" panose="05000000000000000000" charset="0"/>
              <a:buChar char="Ø"/>
            </a:pPr>
            <a:r>
              <a:rPr lang="en-US" sz="2800" dirty="0"/>
              <a:t>Postman variables work in the same way as that of the programming variables. These are the symbols capable of taking various values. </a:t>
            </a:r>
          </a:p>
          <a:p>
            <a:pPr algn="just">
              <a:buFont typeface="Wingdings" panose="05000000000000000000" charset="0"/>
              <a:buChar char="Ø"/>
            </a:pPr>
            <a:r>
              <a:rPr lang="en-US" sz="2800" dirty="0"/>
              <a:t>You can store the values in variables and can use it throughout in requests, environments, collections, and scripts.</a:t>
            </a:r>
          </a:p>
          <a:p>
            <a:pPr algn="just">
              <a:buFont typeface="Wingdings" panose="05000000000000000000" charset="0"/>
              <a:buChar char="Ø"/>
            </a:pPr>
            <a:r>
              <a:rPr lang="en-US" sz="2800" dirty="0"/>
              <a:t>Variables in Postman increase the user's efficiency to work and decrease the errors.</a:t>
            </a:r>
          </a:p>
        </p:txBody>
      </p:sp>
      <p:sp>
        <p:nvSpPr>
          <p:cNvPr id="4" name="Date Placeholder 3"/>
          <p:cNvSpPr>
            <a:spLocks noGrp="1"/>
          </p:cNvSpPr>
          <p:nvPr>
            <p:ph type="dt" sz="half" idx="10"/>
          </p:nvPr>
        </p:nvSpPr>
        <p:spPr/>
        <p:txBody>
          <a:bodyPr/>
          <a:lstStyle/>
          <a:p>
            <a:fld id="{31211A28-82E2-4D93-A67B-641CEC25EC7E}"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975" y="895985"/>
            <a:ext cx="11020425" cy="5171440"/>
          </a:xfrm>
          <a:solidFill>
            <a:schemeClr val="tx2">
              <a:lumMod val="60000"/>
              <a:lumOff val="40000"/>
            </a:schemeClr>
          </a:solidFill>
          <a:ln w="19050">
            <a:solidFill>
              <a:schemeClr val="tx1"/>
            </a:solidFill>
          </a:ln>
        </p:spPr>
        <p:txBody>
          <a:bodyPr>
            <a:normAutofit fontScale="75000" lnSpcReduction="20000"/>
          </a:bodyPr>
          <a:lstStyle/>
          <a:p>
            <a:pPr marL="0" indent="0" algn="just">
              <a:buNone/>
            </a:pPr>
            <a:r>
              <a:rPr lang="en-US" sz="2800" b="1" dirty="0"/>
              <a:t>Types of EnvironmenVariables:</a:t>
            </a:r>
          </a:p>
          <a:p>
            <a:pPr marL="0" indent="0" algn="just">
              <a:buNone/>
            </a:pPr>
            <a:r>
              <a:rPr lang="en-US" sz="2800" b="1" dirty="0"/>
              <a:t>Local Variables</a:t>
            </a:r>
          </a:p>
          <a:p>
            <a:pPr marL="0" indent="0" algn="just">
              <a:buNone/>
            </a:pPr>
            <a:r>
              <a:rPr lang="en-US" sz="2800" dirty="0"/>
              <a:t>These are temporary variables that will only function inside the environment they were created in. When you change the environment, the variable will stop its access, and an error will occur.</a:t>
            </a:r>
          </a:p>
          <a:p>
            <a:pPr marL="0" indent="0" algn="just">
              <a:buNone/>
            </a:pPr>
            <a:r>
              <a:rPr lang="en-US" sz="2800" b="1" dirty="0"/>
              <a:t>Collection Variables</a:t>
            </a:r>
          </a:p>
          <a:p>
            <a:pPr marL="0" indent="0" algn="just">
              <a:buNone/>
            </a:pPr>
            <a:r>
              <a:rPr lang="en-US" sz="2800" dirty="0"/>
              <a:t>These are independent of environments and are available for all the requests in a collection.</a:t>
            </a:r>
          </a:p>
          <a:p>
            <a:pPr marL="0" indent="0" algn="just">
              <a:buNone/>
            </a:pPr>
            <a:r>
              <a:rPr lang="en-US" sz="2800" b="1" dirty="0"/>
              <a:t>Environment Variables</a:t>
            </a:r>
          </a:p>
          <a:p>
            <a:pPr marL="0" indent="0" algn="just">
              <a:buNone/>
            </a:pPr>
            <a:r>
              <a:rPr lang="en-US" sz="2800" dirty="0"/>
              <a:t>These are the most used variable scope in Postman. At a time, a single environment can be active. They are bound to a specified environment used to execute the request.</a:t>
            </a:r>
          </a:p>
          <a:p>
            <a:pPr marL="0" indent="0" algn="just">
              <a:buNone/>
            </a:pPr>
            <a:r>
              <a:rPr lang="en-US" sz="2800" b="1" dirty="0"/>
              <a:t>Global Variables</a:t>
            </a:r>
          </a:p>
          <a:p>
            <a:pPr marL="0" indent="0" algn="just">
              <a:buNone/>
            </a:pPr>
            <a:r>
              <a:rPr lang="en-US" sz="2800" dirty="0"/>
              <a:t>These are independent of environments and function outside the environment. Users are not required to create an environment for global variables. Through global variables, we can access data between collections, test scripts, requests, and environments.</a:t>
            </a:r>
          </a:p>
          <a:p>
            <a:pPr marL="0" indent="0" algn="just">
              <a:buNone/>
            </a:pPr>
            <a:r>
              <a:rPr lang="en-US" sz="2800" b="1" dirty="0"/>
              <a:t>Data Variables</a:t>
            </a:r>
          </a:p>
          <a:p>
            <a:pPr marL="0" indent="0" algn="just">
              <a:buNone/>
            </a:pPr>
            <a:r>
              <a:rPr lang="en-US" sz="2800" dirty="0"/>
              <a:t>Data variables come from external CSV and JSON files to define data sets</a:t>
            </a:r>
          </a:p>
        </p:txBody>
      </p:sp>
      <p:sp>
        <p:nvSpPr>
          <p:cNvPr id="4" name="Date Placeholder 3"/>
          <p:cNvSpPr>
            <a:spLocks noGrp="1"/>
          </p:cNvSpPr>
          <p:nvPr>
            <p:ph type="dt" sz="half" idx="10"/>
          </p:nvPr>
        </p:nvSpPr>
        <p:spPr/>
        <p:txBody>
          <a:bodyPr/>
          <a:lstStyle/>
          <a:p>
            <a:fld id="{116BB96F-43C6-4296-AF36-5A1E7A83B54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902970"/>
            <a:ext cx="9940925" cy="1965325"/>
          </a:xfrm>
          <a:solidFill>
            <a:schemeClr val="tx2">
              <a:lumMod val="60000"/>
              <a:lumOff val="40000"/>
            </a:schemeClr>
          </a:solidFill>
          <a:ln w="19050">
            <a:solidFill>
              <a:schemeClr val="tx1"/>
            </a:solidFill>
          </a:ln>
        </p:spPr>
        <p:txBody>
          <a:bodyPr>
            <a:normAutofit/>
          </a:bodyPr>
          <a:lstStyle/>
          <a:p>
            <a:pPr marL="0" indent="0" algn="just">
              <a:buNone/>
            </a:pPr>
            <a:r>
              <a:rPr lang="en-US" sz="2800" b="1" dirty="0"/>
              <a:t>Creating an Environment</a:t>
            </a:r>
          </a:p>
          <a:p>
            <a:pPr marL="0" indent="0" algn="just">
              <a:buNone/>
            </a:pPr>
            <a:r>
              <a:rPr lang="en-US" sz="2800" b="1" dirty="0"/>
              <a:t>To create an environment, follow the following steps:</a:t>
            </a:r>
          </a:p>
          <a:p>
            <a:pPr marL="0" indent="0" algn="just">
              <a:buNone/>
            </a:pPr>
            <a:r>
              <a:rPr lang="en-US" sz="2800" b="1" dirty="0"/>
              <a:t>Go to New -&gt; Environment.</a:t>
            </a:r>
          </a:p>
        </p:txBody>
      </p:sp>
      <p:sp>
        <p:nvSpPr>
          <p:cNvPr id="4" name="Date Placeholder 3"/>
          <p:cNvSpPr>
            <a:spLocks noGrp="1"/>
          </p:cNvSpPr>
          <p:nvPr>
            <p:ph type="dt" sz="half" idx="10"/>
          </p:nvPr>
        </p:nvSpPr>
        <p:spPr/>
        <p:txBody>
          <a:bodyPr/>
          <a:lstStyle/>
          <a:p>
            <a:fld id="{97EB8311-A43A-4745-99CE-1AB5728815F6}" type="datetime1">
              <a:rPr lang="en-US" smtClean="0"/>
              <a:t>2/19/2024</a:t>
            </a:fld>
            <a:endParaRPr lang="en-US" dirty="0"/>
          </a:p>
        </p:txBody>
      </p:sp>
      <p:sp>
        <p:nvSpPr>
          <p:cNvPr id="5" name="Footer Placeholder 4"/>
          <p:cNvSpPr>
            <a:spLocks noGrp="1"/>
          </p:cNvSpPr>
          <p:nvPr>
            <p:ph type="ftr" sz="quarter" idx="11"/>
          </p:nvPr>
        </p:nvSpPr>
        <p:spPr>
          <a:xfrm>
            <a:off x="4165600" y="6356357"/>
            <a:ext cx="4749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64C15F-9659-4203-BB89-0ED5157A2EE0}" type="datetime1">
              <a:rPr lang="en-US" smtClean="0"/>
              <a:t>2/19/2024</a:t>
            </a:fld>
            <a:endParaRPr lang="en-US" dirty="0"/>
          </a:p>
        </p:txBody>
      </p:sp>
      <p:sp>
        <p:nvSpPr>
          <p:cNvPr id="5" name="Footer Placeholder 4"/>
          <p:cNvSpPr>
            <a:spLocks noGrp="1"/>
          </p:cNvSpPr>
          <p:nvPr>
            <p:ph type="ftr" sz="quarter" idx="11"/>
          </p:nvPr>
        </p:nvSpPr>
        <p:spPr>
          <a:xfrm>
            <a:off x="4165600" y="6356357"/>
            <a:ext cx="4826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 name="Content Placeholder 9"/>
          <p:cNvPicPr>
            <a:picLocks noGrp="1" noChangeAspect="1"/>
          </p:cNvPicPr>
          <p:nvPr>
            <p:ph sz="half" idx="1"/>
          </p:nvPr>
        </p:nvPicPr>
        <p:blipFill>
          <a:blip r:embed="rId2"/>
          <a:stretch>
            <a:fillRect/>
          </a:stretch>
        </p:blipFill>
        <p:spPr>
          <a:xfrm>
            <a:off x="1361440" y="1006475"/>
            <a:ext cx="9419590" cy="51200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1681480"/>
          </a:xfrm>
          <a:solidFill>
            <a:schemeClr val="accent3">
              <a:lumMod val="60000"/>
              <a:lumOff val="40000"/>
            </a:schemeClr>
          </a:solidFill>
          <a:ln w="19050">
            <a:solidFill>
              <a:schemeClr val="tx1"/>
            </a:solidFill>
          </a:ln>
        </p:spPr>
        <p:txBody>
          <a:bodyPr>
            <a:normAutofit fontScale="92500" lnSpcReduction="10000"/>
          </a:bodyPr>
          <a:lstStyle/>
          <a:p>
            <a:pPr algn="just">
              <a:buFont typeface="Wingdings" panose="05000000000000000000" charset="0"/>
              <a:buChar char="Ø"/>
            </a:pPr>
            <a:r>
              <a:rPr lang="en-US" sz="2800" dirty="0"/>
              <a:t>Or you can create an environment from Environment quick look. </a:t>
            </a:r>
          </a:p>
          <a:p>
            <a:pPr algn="just">
              <a:buFont typeface="Wingdings" panose="05000000000000000000" charset="0"/>
              <a:buChar char="Ø"/>
            </a:pPr>
            <a:r>
              <a:rPr lang="en-US" sz="2800" dirty="0"/>
              <a:t>For that, click on Environment quick look button visible as an eye icon available in the top right corner of the builder section, as shown in the image below.</a:t>
            </a:r>
          </a:p>
        </p:txBody>
      </p:sp>
      <p:sp>
        <p:nvSpPr>
          <p:cNvPr id="4" name="Date Placeholder 3"/>
          <p:cNvSpPr>
            <a:spLocks noGrp="1"/>
          </p:cNvSpPr>
          <p:nvPr>
            <p:ph type="dt" sz="half" idx="10"/>
          </p:nvPr>
        </p:nvSpPr>
        <p:spPr/>
        <p:txBody>
          <a:bodyPr/>
          <a:lstStyle/>
          <a:p>
            <a:fld id="{9AC7AA61-67ED-4BFD-AADF-B1F26D31164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AC4550-74F2-446F-A314-19CA5E416F49}" type="datetime1">
              <a:rPr lang="en-US" smtClean="0"/>
              <a:t>2/19/2024</a:t>
            </a:fld>
            <a:endParaRPr lang="en-US" dirty="0"/>
          </a:p>
        </p:txBody>
      </p:sp>
      <p:sp>
        <p:nvSpPr>
          <p:cNvPr id="5" name="Footer Placeholder 4"/>
          <p:cNvSpPr>
            <a:spLocks noGrp="1"/>
          </p:cNvSpPr>
          <p:nvPr>
            <p:ph type="ftr" sz="quarter" idx="11"/>
          </p:nvPr>
        </p:nvSpPr>
        <p:spPr>
          <a:xfrm>
            <a:off x="4165600" y="6356357"/>
            <a:ext cx="4572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dirty="0"/>
          </a:p>
        </p:txBody>
      </p:sp>
      <p:sp>
        <p:nvSpPr>
          <p:cNvPr id="7" name="Title 1"/>
          <p:cNvSpPr txBox="1"/>
          <p:nvPr/>
        </p:nvSpPr>
        <p:spPr>
          <a:xfrm>
            <a:off x="1447800" y="15240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pic>
        <p:nvPicPr>
          <p:cNvPr id="104" name="Content Placeholder 103"/>
          <p:cNvPicPr>
            <a:picLocks noGrp="1" noChangeAspect="1"/>
          </p:cNvPicPr>
          <p:nvPr>
            <p:ph sz="half" idx="2"/>
          </p:nvPr>
        </p:nvPicPr>
        <p:blipFill>
          <a:blip r:embed="rId2"/>
          <a:stretch>
            <a:fillRect/>
          </a:stretch>
        </p:blipFill>
        <p:spPr>
          <a:xfrm>
            <a:off x="609600" y="1449705"/>
            <a:ext cx="10972800" cy="356044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6B31A4-892C-4673-A27B-9827B2ED4A5A}" type="datetime1">
              <a:rPr lang="en-US" smtClean="0"/>
              <a:t>2/19/2024</a:t>
            </a:fld>
            <a:endParaRPr lang="en-US" dirty="0"/>
          </a:p>
        </p:txBody>
      </p:sp>
      <p:sp>
        <p:nvSpPr>
          <p:cNvPr id="5" name="Footer Placeholder 4"/>
          <p:cNvSpPr>
            <a:spLocks noGrp="1"/>
          </p:cNvSpPr>
          <p:nvPr>
            <p:ph type="ftr" sz="quarter" idx="11"/>
          </p:nvPr>
        </p:nvSpPr>
        <p:spPr>
          <a:xfrm>
            <a:off x="2895600" y="6248406"/>
            <a:ext cx="75438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8D7B1-A190-4EB0-AEF0-A81518754218}"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sp>
        <p:nvSpPr>
          <p:cNvPr id="2" name="Text Box 1"/>
          <p:cNvSpPr txBox="1"/>
          <p:nvPr/>
        </p:nvSpPr>
        <p:spPr>
          <a:xfrm>
            <a:off x="685800" y="1148080"/>
            <a:ext cx="3462020" cy="460375"/>
          </a:xfrm>
          <a:prstGeom prst="rect">
            <a:avLst/>
          </a:prstGeom>
          <a:noFill/>
        </p:spPr>
        <p:txBody>
          <a:bodyPr wrap="square" rtlCol="0">
            <a:spAutoFit/>
          </a:bodyPr>
          <a:lstStyle/>
          <a:p>
            <a:pPr marL="285750" indent="-285750" algn="l">
              <a:buFont typeface="Wingdings" panose="05000000000000000000" charset="0"/>
              <a:buChar char="Ø"/>
            </a:pPr>
            <a:r>
              <a:rPr lang="en-US" sz="2400"/>
              <a:t>Now select Add</a:t>
            </a:r>
            <a:r>
              <a:rPr lang="en-US"/>
              <a:t>.</a:t>
            </a:r>
          </a:p>
        </p:txBody>
      </p:sp>
      <p:pic>
        <p:nvPicPr>
          <p:cNvPr id="8" name="Content Placeholder 7"/>
          <p:cNvPicPr>
            <a:picLocks noGrp="1" noChangeAspect="1"/>
          </p:cNvPicPr>
          <p:nvPr>
            <p:ph sz="half" idx="2"/>
          </p:nvPr>
        </p:nvPicPr>
        <p:blipFill>
          <a:blip r:embed="rId3"/>
          <a:stretch>
            <a:fillRect/>
          </a:stretch>
        </p:blipFill>
        <p:spPr>
          <a:xfrm>
            <a:off x="685800" y="1757045"/>
            <a:ext cx="10850880" cy="449643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E6CFC8-5CB8-4D01-AC47-4E648BFF49D2}" type="datetime1">
              <a:rPr lang="en-US" smtClean="0"/>
              <a:t>2/19/2024</a:t>
            </a:fld>
            <a:endParaRPr lang="en-US" dirty="0"/>
          </a:p>
        </p:txBody>
      </p:sp>
      <p:sp>
        <p:nvSpPr>
          <p:cNvPr id="5" name="Footer Placeholder 4"/>
          <p:cNvSpPr>
            <a:spLocks noGrp="1"/>
          </p:cNvSpPr>
          <p:nvPr>
            <p:ph type="ftr" sz="quarter" idx="11"/>
          </p:nvPr>
        </p:nvSpPr>
        <p:spPr>
          <a:xfrm>
            <a:off x="4165600" y="6356357"/>
            <a:ext cx="49784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sp>
        <p:nvSpPr>
          <p:cNvPr id="2" name="Text Box 1"/>
          <p:cNvSpPr txBox="1"/>
          <p:nvPr/>
        </p:nvSpPr>
        <p:spPr>
          <a:xfrm>
            <a:off x="685800" y="1148080"/>
            <a:ext cx="8007350" cy="460375"/>
          </a:xfrm>
          <a:prstGeom prst="rect">
            <a:avLst/>
          </a:prstGeom>
          <a:noFill/>
        </p:spPr>
        <p:txBody>
          <a:bodyPr wrap="square" rtlCol="0">
            <a:spAutoFit/>
          </a:bodyPr>
          <a:lstStyle/>
          <a:p>
            <a:pPr marL="285750" indent="-285750" algn="l">
              <a:buFont typeface="Wingdings" panose="05000000000000000000" charset="0"/>
              <a:buChar char="Ø"/>
            </a:pPr>
            <a:r>
              <a:rPr lang="en-US" sz="2400"/>
              <a:t>Enter the name of the  Environment and click on Add.</a:t>
            </a:r>
            <a:r>
              <a:rPr lang="en-US"/>
              <a:t>.</a:t>
            </a:r>
          </a:p>
        </p:txBody>
      </p:sp>
      <p:pic>
        <p:nvPicPr>
          <p:cNvPr id="9" name="Content Placeholder 8"/>
          <p:cNvPicPr>
            <a:picLocks noGrp="1" noChangeAspect="1"/>
          </p:cNvPicPr>
          <p:nvPr>
            <p:ph sz="half" idx="2"/>
          </p:nvPr>
        </p:nvPicPr>
        <p:blipFill>
          <a:blip r:embed="rId3"/>
          <a:stretch>
            <a:fillRect/>
          </a:stretch>
        </p:blipFill>
        <p:spPr>
          <a:xfrm>
            <a:off x="793115" y="1997075"/>
            <a:ext cx="10789285" cy="367284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94DF37-9477-4669-9006-9DC1A89FCE69}" type="datetime1">
              <a:rPr lang="en-US" smtClean="0"/>
              <a:t>2/19/2024</a:t>
            </a:fld>
            <a:endParaRPr lang="en-US" dirty="0"/>
          </a:p>
        </p:txBody>
      </p:sp>
      <p:sp>
        <p:nvSpPr>
          <p:cNvPr id="5" name="Footer Placeholder 4"/>
          <p:cNvSpPr>
            <a:spLocks noGrp="1"/>
          </p:cNvSpPr>
          <p:nvPr>
            <p:ph type="ftr" sz="quarter" idx="11"/>
          </p:nvPr>
        </p:nvSpPr>
        <p:spPr>
          <a:xfrm>
            <a:off x="4165600" y="6356357"/>
            <a:ext cx="4826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sp>
        <p:nvSpPr>
          <p:cNvPr id="2" name="Text Box 1"/>
          <p:cNvSpPr txBox="1"/>
          <p:nvPr/>
        </p:nvSpPr>
        <p:spPr>
          <a:xfrm>
            <a:off x="685800" y="1148080"/>
            <a:ext cx="8007350" cy="1691640"/>
          </a:xfrm>
          <a:prstGeom prst="rect">
            <a:avLst/>
          </a:prstGeom>
          <a:noFill/>
        </p:spPr>
        <p:txBody>
          <a:bodyPr wrap="square" rtlCol="0">
            <a:spAutoFit/>
          </a:bodyPr>
          <a:lstStyle/>
          <a:p>
            <a:pPr indent="0" algn="l">
              <a:buFont typeface="Wingdings" panose="05000000000000000000" charset="0"/>
              <a:buNone/>
            </a:pPr>
            <a:r>
              <a:rPr lang="en-US" sz="2400"/>
              <a:t>Creating an Environment Variable:</a:t>
            </a:r>
          </a:p>
          <a:p>
            <a:pPr indent="0" algn="l">
              <a:buFont typeface="Wingdings" panose="05000000000000000000" charset="0"/>
              <a:buNone/>
            </a:pPr>
            <a:r>
              <a:rPr lang="en-US" sz="2000"/>
              <a:t>To create an environment variable follow the following steps:</a:t>
            </a:r>
          </a:p>
          <a:p>
            <a:pPr marL="285750" indent="-285750" algn="l">
              <a:buFont typeface="Wingdings" panose="05000000000000000000" charset="0"/>
              <a:buChar char="Ø"/>
            </a:pPr>
            <a:endParaRPr lang="en-US" sz="2000"/>
          </a:p>
          <a:p>
            <a:pPr marL="285750" indent="-285750" algn="l">
              <a:buFont typeface="Wingdings" panose="05000000000000000000" charset="0"/>
              <a:buChar char="Ø"/>
            </a:pPr>
            <a:r>
              <a:rPr lang="en-US" sz="2000"/>
              <a:t>Go to Environment quick look button visible as an eye icon available in the top right corner of the builder section.</a:t>
            </a:r>
          </a:p>
        </p:txBody>
      </p:sp>
      <p:pic>
        <p:nvPicPr>
          <p:cNvPr id="8" name="Content Placeholder 7"/>
          <p:cNvPicPr>
            <a:picLocks noGrp="1" noChangeAspect="1"/>
          </p:cNvPicPr>
          <p:nvPr>
            <p:ph sz="half" idx="2"/>
          </p:nvPr>
        </p:nvPicPr>
        <p:blipFill>
          <a:blip r:embed="rId3"/>
          <a:stretch>
            <a:fillRect/>
          </a:stretch>
        </p:blipFill>
        <p:spPr>
          <a:xfrm>
            <a:off x="821690" y="3093720"/>
            <a:ext cx="10760710" cy="29400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9BA2C2-A3C8-49FE-9CFF-DC7E25D0CB36}"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sp>
        <p:nvSpPr>
          <p:cNvPr id="2" name="Text Box 1"/>
          <p:cNvSpPr txBox="1"/>
          <p:nvPr/>
        </p:nvSpPr>
        <p:spPr>
          <a:xfrm>
            <a:off x="685800" y="1148080"/>
            <a:ext cx="8007350" cy="460375"/>
          </a:xfrm>
          <a:prstGeom prst="rect">
            <a:avLst/>
          </a:prstGeom>
          <a:noFill/>
        </p:spPr>
        <p:txBody>
          <a:bodyPr wrap="square" rtlCol="0">
            <a:spAutoFit/>
          </a:bodyPr>
          <a:lstStyle/>
          <a:p>
            <a:pPr marL="342900" indent="-342900" algn="l">
              <a:buFont typeface="Wingdings" panose="05000000000000000000" charset="0"/>
              <a:buChar char="Ø"/>
            </a:pPr>
            <a:r>
              <a:rPr lang="en-US" sz="2400"/>
              <a:t>Select the Edit option.</a:t>
            </a:r>
          </a:p>
        </p:txBody>
      </p:sp>
      <p:pic>
        <p:nvPicPr>
          <p:cNvPr id="9" name="Content Placeholder 8"/>
          <p:cNvPicPr>
            <a:picLocks noGrp="1" noChangeAspect="1"/>
          </p:cNvPicPr>
          <p:nvPr>
            <p:ph sz="half" idx="2"/>
          </p:nvPr>
        </p:nvPicPr>
        <p:blipFill>
          <a:blip r:embed="rId3"/>
          <a:stretch>
            <a:fillRect/>
          </a:stretch>
        </p:blipFill>
        <p:spPr>
          <a:xfrm>
            <a:off x="271145" y="2051685"/>
            <a:ext cx="11311255" cy="403161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88A508-E3DA-4E4A-B614-2599ABB0760E}" type="datetime1">
              <a:rPr lang="en-US" smtClean="0"/>
              <a:t>2/19/2024</a:t>
            </a:fld>
            <a:endParaRPr lang="en-US" dirty="0"/>
          </a:p>
        </p:txBody>
      </p:sp>
      <p:sp>
        <p:nvSpPr>
          <p:cNvPr id="5" name="Footer Placeholder 4"/>
          <p:cNvSpPr>
            <a:spLocks noGrp="1"/>
          </p:cNvSpPr>
          <p:nvPr>
            <p:ph type="ftr" sz="quarter" idx="11"/>
          </p:nvPr>
        </p:nvSpPr>
        <p:spPr>
          <a:xfrm>
            <a:off x="4165600" y="6356357"/>
            <a:ext cx="4749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pic>
        <p:nvPicPr>
          <p:cNvPr id="103" name="Picture 102"/>
          <p:cNvPicPr/>
          <p:nvPr/>
        </p:nvPicPr>
        <p:blipFill>
          <a:blip r:embed="rId2"/>
          <a:stretch>
            <a:fillRect/>
          </a:stretch>
        </p:blipFill>
        <p:spPr>
          <a:xfrm>
            <a:off x="6096000" y="3429000"/>
            <a:ext cx="0" cy="0"/>
          </a:xfrm>
          <a:prstGeom prst="rect">
            <a:avLst/>
          </a:prstGeom>
          <a:noFill/>
          <a:ln w="9525">
            <a:noFill/>
          </a:ln>
        </p:spPr>
      </p:pic>
      <p:sp>
        <p:nvSpPr>
          <p:cNvPr id="2" name="Text Box 1"/>
          <p:cNvSpPr txBox="1"/>
          <p:nvPr/>
        </p:nvSpPr>
        <p:spPr>
          <a:xfrm>
            <a:off x="685800" y="1148080"/>
            <a:ext cx="10912475" cy="1938020"/>
          </a:xfrm>
          <a:prstGeom prst="rect">
            <a:avLst/>
          </a:prstGeom>
          <a:noFill/>
        </p:spPr>
        <p:txBody>
          <a:bodyPr wrap="square" rtlCol="0">
            <a:spAutoFit/>
          </a:bodyPr>
          <a:lstStyle/>
          <a:p>
            <a:pPr marL="342900" indent="-342900" algn="l">
              <a:buFont typeface="Wingdings" panose="05000000000000000000" charset="0"/>
              <a:buChar char="Ø"/>
            </a:pPr>
            <a:r>
              <a:rPr lang="en-US" sz="2400"/>
              <a:t>Enter the below mentioned key-value pairs in which Key =url and Initial Value = http://restapi.demoqa.com.</a:t>
            </a:r>
          </a:p>
          <a:p>
            <a:pPr marL="342900" indent="-342900" algn="l">
              <a:buFont typeface="Wingdings" panose="05000000000000000000" charset="0"/>
              <a:buChar char="Ø"/>
            </a:pPr>
            <a:r>
              <a:rPr lang="en-US" sz="2400"/>
              <a:t>Then select the Update button and close the Manage Environment window. Now you have an environment variable with the name 'url', and the value of the variable is the http://restapi.demoqa.com.</a:t>
            </a:r>
          </a:p>
        </p:txBody>
      </p:sp>
      <p:pic>
        <p:nvPicPr>
          <p:cNvPr id="8" name="Content Placeholder 7"/>
          <p:cNvPicPr>
            <a:picLocks noGrp="1" noChangeAspect="1"/>
          </p:cNvPicPr>
          <p:nvPr>
            <p:ph sz="half" idx="2"/>
          </p:nvPr>
        </p:nvPicPr>
        <p:blipFill>
          <a:blip r:embed="rId3"/>
          <a:stretch>
            <a:fillRect/>
          </a:stretch>
        </p:blipFill>
        <p:spPr>
          <a:xfrm>
            <a:off x="649605" y="3293110"/>
            <a:ext cx="10932795" cy="26193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650" y="931545"/>
            <a:ext cx="11248390" cy="5316855"/>
          </a:xfrm>
          <a:solidFill>
            <a:schemeClr val="accent3">
              <a:lumMod val="60000"/>
              <a:lumOff val="40000"/>
            </a:schemeClr>
          </a:solidFill>
          <a:ln w="19050">
            <a:solidFill>
              <a:schemeClr val="tx1"/>
            </a:solidFill>
          </a:ln>
        </p:spPr>
        <p:txBody>
          <a:bodyPr>
            <a:normAutofit fontScale="85000" lnSpcReduction="20000"/>
          </a:bodyPr>
          <a:lstStyle/>
          <a:p>
            <a:pPr marL="0" indent="0" algn="just">
              <a:buNone/>
            </a:pPr>
            <a:r>
              <a:rPr lang="en-US" sz="2800" dirty="0"/>
              <a:t> </a:t>
            </a:r>
            <a:r>
              <a:rPr lang="en-US" sz="2800" b="1" dirty="0"/>
              <a:t>Dynamic Variables </a:t>
            </a:r>
            <a:r>
              <a:rPr lang="en-US" sz="2800" dirty="0"/>
              <a:t>:</a:t>
            </a:r>
          </a:p>
          <a:p>
            <a:pPr marL="0" indent="0" algn="just">
              <a:buNone/>
            </a:pPr>
            <a:r>
              <a:rPr lang="en-US" sz="2800" b="1" dirty="0"/>
              <a:t>Numbers, Texts and Colors</a:t>
            </a:r>
          </a:p>
          <a:p>
            <a:pPr marL="0" indent="0" algn="just">
              <a:buNone/>
            </a:pPr>
            <a:r>
              <a:rPr lang="en-US" sz="2800" b="1" dirty="0"/>
              <a:t>Variable Name</a:t>
            </a:r>
            <a:r>
              <a:rPr lang="en-US" sz="2800" dirty="0"/>
              <a:t>	</a:t>
            </a:r>
          </a:p>
          <a:p>
            <a:pPr marL="0" indent="0" algn="just">
              <a:buNone/>
            </a:pPr>
            <a:r>
              <a:rPr lang="en-US" sz="2800" dirty="0"/>
              <a:t>$randomAlphaNumeric:	A random alphanumeric character</a:t>
            </a:r>
          </a:p>
          <a:p>
            <a:pPr marL="0" indent="0" algn="just">
              <a:buNone/>
            </a:pPr>
            <a:r>
              <a:rPr lang="en-US" sz="2800" dirty="0"/>
              <a:t>$randomInt:                          A random integer between 1 and 1000</a:t>
            </a:r>
          </a:p>
          <a:p>
            <a:pPr marL="0" indent="0" algn="just">
              <a:buNone/>
            </a:pPr>
            <a:r>
              <a:rPr lang="en-US" sz="2800" dirty="0"/>
              <a:t>$randomColor:     	A random color</a:t>
            </a:r>
          </a:p>
          <a:p>
            <a:pPr marL="0" indent="0" algn="just">
              <a:buNone/>
            </a:pPr>
            <a:r>
              <a:rPr lang="en-US" sz="2800" dirty="0"/>
              <a:t>$randomHexColor:	A random hex value</a:t>
            </a:r>
          </a:p>
          <a:p>
            <a:pPr marL="0" indent="0" algn="just">
              <a:buNone/>
            </a:pPr>
            <a:r>
              <a:rPr lang="en-US" sz="2800" dirty="0"/>
              <a:t>$randomAbbreviation:	A random abbreviation</a:t>
            </a:r>
          </a:p>
          <a:p>
            <a:pPr marL="0" indent="0" algn="just">
              <a:buNone/>
            </a:pPr>
            <a:r>
              <a:rPr lang="en-US" sz="2800" dirty="0"/>
              <a:t>$randomBoolean:	A random boolean value like true or false</a:t>
            </a:r>
          </a:p>
          <a:p>
            <a:pPr marL="0" indent="0" algn="just">
              <a:buNone/>
            </a:pPr>
            <a:r>
              <a:rPr lang="en-US" sz="2800" b="1" dirty="0"/>
              <a:t>Address, Location, Phone</a:t>
            </a:r>
          </a:p>
          <a:p>
            <a:pPr marL="0" indent="0" algn="just">
              <a:buNone/>
            </a:pPr>
            <a:r>
              <a:rPr lang="en-US" sz="2800" dirty="0"/>
              <a:t>$randomCountry: 	A random country</a:t>
            </a:r>
          </a:p>
          <a:p>
            <a:pPr marL="0" indent="0" algn="just">
              <a:buNone/>
            </a:pPr>
            <a:r>
              <a:rPr lang="en-US" sz="2800" dirty="0"/>
              <a:t>$randomCountryCode:	Random country code of two letters (ISO 3166-1 alpha-2)</a:t>
            </a:r>
          </a:p>
          <a:p>
            <a:pPr marL="0" indent="0" algn="just">
              <a:buNone/>
            </a:pPr>
            <a:r>
              <a:rPr lang="en-US" sz="2800" dirty="0"/>
              <a:t>$randomCity:        	A random city name</a:t>
            </a:r>
          </a:p>
          <a:p>
            <a:pPr marL="0" indent="0" algn="just">
              <a:buNone/>
            </a:pPr>
            <a:r>
              <a:rPr lang="en-US" sz="2800" dirty="0"/>
              <a:t>$randomStreetName:	A random street name</a:t>
            </a:r>
          </a:p>
        </p:txBody>
      </p:sp>
      <p:sp>
        <p:nvSpPr>
          <p:cNvPr id="4" name="Date Placeholder 3"/>
          <p:cNvSpPr>
            <a:spLocks noGrp="1"/>
          </p:cNvSpPr>
          <p:nvPr>
            <p:ph type="dt" sz="half" idx="10"/>
          </p:nvPr>
        </p:nvSpPr>
        <p:spPr/>
        <p:txBody>
          <a:bodyPr/>
          <a:lstStyle/>
          <a:p>
            <a:fld id="{3FBFDC62-7095-40E1-AEEA-E1FD5D1D5824}"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Environment Variable</a:t>
            </a:r>
            <a:endParaRPr 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897255"/>
            <a:ext cx="10277475" cy="5229225"/>
          </a:xfrm>
          <a:solidFill>
            <a:schemeClr val="bg1"/>
          </a:solidFill>
          <a:ln w="19050">
            <a:solidFill>
              <a:schemeClr val="tx1"/>
            </a:solidFill>
          </a:ln>
        </p:spPr>
        <p:txBody>
          <a:bodyPr>
            <a:noAutofit/>
          </a:bodyPr>
          <a:lstStyle/>
          <a:p>
            <a:pPr marL="0" indent="0" algn="just">
              <a:buNone/>
            </a:pPr>
            <a:r>
              <a:rPr lang="en-US" sz="1600" dirty="0"/>
              <a:t>Pug Template:</a:t>
            </a:r>
          </a:p>
          <a:p>
            <a:pPr algn="just">
              <a:buFont typeface="Wingdings" panose="05000000000000000000" charset="0"/>
              <a:buChar char="Ø"/>
            </a:pPr>
            <a:r>
              <a:rPr lang="en-US" sz="2000" dirty="0"/>
              <a:t>A template engine facilitates you to use static template files in your applications. At runtime, it replaces variables in a template file with actual values, and transforms the template into an HTML file sent to the client. So this approach is preferred to design HTML pages easily.</a:t>
            </a:r>
          </a:p>
          <a:p>
            <a:pPr algn="just">
              <a:buFont typeface="Wingdings" panose="05000000000000000000" charset="0"/>
              <a:buChar char="Ø"/>
            </a:pPr>
            <a:endParaRPr lang="en-US" sz="2000" dirty="0"/>
          </a:p>
          <a:p>
            <a:pPr algn="just">
              <a:buFont typeface="Wingdings" panose="05000000000000000000" charset="0"/>
              <a:buChar char="Ø"/>
            </a:pPr>
            <a:r>
              <a:rPr lang="en-US" sz="2000" dirty="0"/>
              <a:t>Express.js template engine</a:t>
            </a:r>
          </a:p>
          <a:p>
            <a:pPr algn="just">
              <a:buFont typeface="Wingdings" panose="05000000000000000000" charset="0"/>
              <a:buChar char="Ø"/>
            </a:pPr>
            <a:r>
              <a:rPr lang="en-US" sz="2000" dirty="0"/>
              <a:t>Pug template must be written inside .pug file and all .pug files must be put inside views folder in the root folder of Node.js application.</a:t>
            </a:r>
          </a:p>
          <a:p>
            <a:pPr algn="just">
              <a:buFont typeface="Wingdings" panose="05000000000000000000" charset="0"/>
              <a:buChar char="Ø"/>
            </a:pPr>
            <a:endParaRPr lang="en-US" sz="2000" dirty="0"/>
          </a:p>
          <a:p>
            <a:pPr algn="just">
              <a:buFont typeface="Wingdings" panose="05000000000000000000" charset="0"/>
              <a:buChar char="Ø"/>
            </a:pPr>
            <a:r>
              <a:rPr lang="en-US" sz="2000" dirty="0">
                <a:solidFill>
                  <a:srgbClr val="FF0000"/>
                </a:solidFill>
              </a:rPr>
              <a:t>Note:</a:t>
            </a:r>
            <a:r>
              <a:rPr lang="en-US" sz="2000" dirty="0"/>
              <a:t> By default Express.js searches all the views in the views folder under the root folder. you can also set to another folder using views property in express. For example: app.set('views','MyViews').</a:t>
            </a:r>
          </a:p>
          <a:p>
            <a:pPr algn="just">
              <a:buFont typeface="Wingdings" panose="05000000000000000000" charset="0"/>
              <a:buChar char="Ø"/>
            </a:pPr>
            <a:endParaRPr lang="en-US" sz="2000" dirty="0"/>
          </a:p>
          <a:p>
            <a:pPr algn="just">
              <a:buFont typeface="Wingdings" panose="05000000000000000000" charset="0"/>
              <a:buChar char="Ø"/>
            </a:pPr>
            <a:endParaRPr lang="en-US" sz="2000" dirty="0"/>
          </a:p>
        </p:txBody>
      </p:sp>
      <p:sp>
        <p:nvSpPr>
          <p:cNvPr id="4" name="Date Placeholder 3"/>
          <p:cNvSpPr>
            <a:spLocks noGrp="1"/>
          </p:cNvSpPr>
          <p:nvPr>
            <p:ph type="dt" sz="half" idx="10"/>
          </p:nvPr>
        </p:nvSpPr>
        <p:spPr/>
        <p:txBody>
          <a:bodyPr/>
          <a:lstStyle/>
          <a:p>
            <a:fld id="{673AB4A7-5503-4368-ADBC-57F34366094A}" type="datetime1">
              <a:rPr lang="en-US" smtClean="0"/>
              <a:t>2/19/2024</a:t>
            </a:fld>
            <a:endParaRPr lang="en-US" dirty="0"/>
          </a:p>
        </p:txBody>
      </p:sp>
      <p:sp>
        <p:nvSpPr>
          <p:cNvPr id="5" name="Footer Placeholder 4"/>
          <p:cNvSpPr>
            <a:spLocks noGrp="1"/>
          </p:cNvSpPr>
          <p:nvPr>
            <p:ph type="ftr" sz="quarter" idx="11"/>
          </p:nvPr>
        </p:nvSpPr>
        <p:spPr>
          <a:xfrm>
            <a:off x="4165600" y="6356357"/>
            <a:ext cx="5283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dirty="0">
                <a:sym typeface="+mn-ea"/>
              </a:rPr>
              <a:t>                                      Pug Template</a:t>
            </a:r>
            <a:endParaRPr lang="en-US" sz="3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3CD632-7BFD-4823-9608-1879AB8ECFA4}" type="datetime1">
              <a:rPr lang="en-US" smtClean="0"/>
              <a:t>2/19/2024</a:t>
            </a:fld>
            <a:endParaRPr lang="en-US" dirty="0"/>
          </a:p>
        </p:txBody>
      </p:sp>
      <p:sp>
        <p:nvSpPr>
          <p:cNvPr id="5" name="Footer Placeholder 4"/>
          <p:cNvSpPr>
            <a:spLocks noGrp="1"/>
          </p:cNvSpPr>
          <p:nvPr>
            <p:ph type="ftr" sz="quarter" idx="11"/>
          </p:nvPr>
        </p:nvSpPr>
        <p:spPr>
          <a:xfrm>
            <a:off x="4165600" y="6356357"/>
            <a:ext cx="50546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dirty="0">
                <a:sym typeface="+mn-ea"/>
              </a:rPr>
              <a:t>                                      Pug Template</a:t>
            </a:r>
            <a:endParaRPr lang="en-US" sz="3200" dirty="0"/>
          </a:p>
        </p:txBody>
      </p:sp>
      <p:pic>
        <p:nvPicPr>
          <p:cNvPr id="2" name="Content Placeholder 1"/>
          <p:cNvPicPr>
            <a:picLocks noGrp="1" noChangeAspect="1"/>
          </p:cNvPicPr>
          <p:nvPr>
            <p:ph sz="half" idx="2"/>
          </p:nvPr>
        </p:nvPicPr>
        <p:blipFill>
          <a:blip r:embed="rId2"/>
          <a:stretch>
            <a:fillRect/>
          </a:stretch>
        </p:blipFill>
        <p:spPr>
          <a:xfrm>
            <a:off x="1140460" y="2236470"/>
            <a:ext cx="10441940" cy="4055110"/>
          </a:xfrm>
          <a:prstGeom prst="rect">
            <a:avLst/>
          </a:prstGeom>
        </p:spPr>
      </p:pic>
      <p:sp>
        <p:nvSpPr>
          <p:cNvPr id="10" name="Text Box 9"/>
          <p:cNvSpPr txBox="1"/>
          <p:nvPr/>
        </p:nvSpPr>
        <p:spPr>
          <a:xfrm>
            <a:off x="609600" y="828040"/>
            <a:ext cx="9946640" cy="1291590"/>
          </a:xfrm>
          <a:prstGeom prst="rect">
            <a:avLst/>
          </a:prstGeom>
          <a:noFill/>
        </p:spPr>
        <p:txBody>
          <a:bodyPr wrap="square" rtlCol="0">
            <a:spAutoFit/>
          </a:bodyPr>
          <a:lstStyle/>
          <a:p>
            <a:pPr marL="0" indent="0" algn="just">
              <a:buNone/>
            </a:pPr>
            <a:r>
              <a:rPr lang="en-US" sz="2400" b="1" dirty="0">
                <a:sym typeface="+mn-ea"/>
              </a:rPr>
              <a:t>Install pug:</a:t>
            </a:r>
            <a:endParaRPr lang="en-US" sz="2400" b="1" dirty="0"/>
          </a:p>
          <a:p>
            <a:pPr marL="285750" indent="-285750" algn="just">
              <a:buFont typeface="Wingdings" panose="05000000000000000000" charset="0"/>
              <a:buChar char="Ø"/>
            </a:pPr>
            <a:r>
              <a:rPr lang="en-US" dirty="0">
                <a:sym typeface="+mn-ea"/>
              </a:rPr>
              <a:t>Execute the following command to install pug template engine:</a:t>
            </a:r>
            <a:endParaRPr lang="en-US" dirty="0"/>
          </a:p>
          <a:p>
            <a:pPr marL="285750" indent="-285750" algn="just">
              <a:buFont typeface="Wingdings" panose="05000000000000000000" charset="0"/>
              <a:buChar char="Ø"/>
            </a:pPr>
            <a:r>
              <a:rPr lang="en-US" dirty="0">
                <a:sym typeface="+mn-ea"/>
              </a:rPr>
              <a:t>npm install pug --save  </a:t>
            </a:r>
            <a:endParaRPr lang="en-US" dirty="0"/>
          </a:p>
          <a:p>
            <a:pPr marL="285750" indent="-285750">
              <a:buFont typeface="Wingdings" panose="05000000000000000000" charset="0"/>
              <a:buChar char="Ø"/>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4D0615-63AA-42C4-90E7-6D6DDA356999}"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dirty="0">
                <a:sym typeface="+mn-ea"/>
              </a:rPr>
              <a:t>                                      Pug Template</a:t>
            </a:r>
            <a:endParaRPr lang="en-US" sz="3200" dirty="0"/>
          </a:p>
        </p:txBody>
      </p:sp>
      <p:sp>
        <p:nvSpPr>
          <p:cNvPr id="10" name="Text Box 9"/>
          <p:cNvSpPr txBox="1"/>
          <p:nvPr/>
        </p:nvSpPr>
        <p:spPr>
          <a:xfrm>
            <a:off x="609600" y="828040"/>
            <a:ext cx="11316970" cy="5785485"/>
          </a:xfrm>
          <a:prstGeom prst="rect">
            <a:avLst/>
          </a:prstGeom>
          <a:noFill/>
        </p:spPr>
        <p:txBody>
          <a:bodyPr wrap="square" rtlCol="0">
            <a:spAutoFit/>
          </a:bodyPr>
          <a:lstStyle/>
          <a:p>
            <a:pPr marL="0" indent="0" algn="just">
              <a:buNone/>
            </a:pPr>
            <a:r>
              <a:rPr lang="en-US" sz="1600" b="1" dirty="0">
                <a:sym typeface="+mn-ea"/>
              </a:rPr>
              <a:t>Simple input:</a:t>
            </a:r>
          </a:p>
          <a:p>
            <a:pPr marL="0" indent="0" algn="just">
              <a:buNone/>
            </a:pPr>
            <a:r>
              <a:rPr lang="en-US" sz="1600" b="1" dirty="0">
                <a:sym typeface="+mn-ea"/>
              </a:rPr>
              <a:t>d</a:t>
            </a:r>
            <a:r>
              <a:rPr lang="en-US" sz="1600" dirty="0">
                <a:latin typeface="Times New Roman" panose="02020603050405020304" pitchFamily="18" charset="0"/>
                <a:cs typeface="Times New Roman" panose="02020603050405020304" pitchFamily="18" charset="0"/>
                <a:sym typeface="+mn-ea"/>
              </a:rPr>
              <a:t>octype html  </a:t>
            </a:r>
          </a:p>
          <a:p>
            <a:pPr marL="0" indent="0" algn="just">
              <a:buNone/>
            </a:pPr>
            <a:r>
              <a:rPr lang="en-US" sz="1600" dirty="0">
                <a:latin typeface="Times New Roman" panose="02020603050405020304" pitchFamily="18" charset="0"/>
                <a:cs typeface="Times New Roman" panose="02020603050405020304" pitchFamily="18" charset="0"/>
                <a:sym typeface="+mn-ea"/>
              </a:rPr>
              <a:t>html  </a:t>
            </a:r>
          </a:p>
          <a:p>
            <a:pPr marL="0" indent="0" algn="just">
              <a:buNone/>
            </a:pPr>
            <a:r>
              <a:rPr lang="en-US" sz="1600" dirty="0">
                <a:latin typeface="Times New Roman" panose="02020603050405020304" pitchFamily="18" charset="0"/>
                <a:cs typeface="Times New Roman" panose="02020603050405020304" pitchFamily="18" charset="0"/>
                <a:sym typeface="+mn-ea"/>
              </a:rPr>
              <a:t>    head  </a:t>
            </a:r>
          </a:p>
          <a:p>
            <a:pPr marL="0" indent="0" algn="just">
              <a:buNone/>
            </a:pPr>
            <a:r>
              <a:rPr lang="en-US" sz="1600" dirty="0">
                <a:latin typeface="Times New Roman" panose="02020603050405020304" pitchFamily="18" charset="0"/>
                <a:cs typeface="Times New Roman" panose="02020603050405020304" pitchFamily="18" charset="0"/>
                <a:sym typeface="+mn-ea"/>
              </a:rPr>
              <a:t>        title A simple pug example  </a:t>
            </a:r>
          </a:p>
          <a:p>
            <a:pPr marL="0" indent="0" algn="just">
              <a:buNone/>
            </a:pPr>
            <a:r>
              <a:rPr lang="en-US" sz="1600" dirty="0">
                <a:latin typeface="Times New Roman" panose="02020603050405020304" pitchFamily="18" charset="0"/>
                <a:cs typeface="Times New Roman" panose="02020603050405020304" pitchFamily="18" charset="0"/>
                <a:sym typeface="+mn-ea"/>
              </a:rPr>
              <a:t>    body  </a:t>
            </a:r>
          </a:p>
          <a:p>
            <a:pPr marL="0" indent="0" algn="just">
              <a:buNone/>
            </a:pPr>
            <a:r>
              <a:rPr lang="en-US" sz="1600" dirty="0">
                <a:latin typeface="Times New Roman" panose="02020603050405020304" pitchFamily="18" charset="0"/>
                <a:cs typeface="Times New Roman" panose="02020603050405020304" pitchFamily="18" charset="0"/>
                <a:sym typeface="+mn-ea"/>
              </a:rPr>
              <a:t>        h1 This page is produced by pug template engine  </a:t>
            </a:r>
          </a:p>
          <a:p>
            <a:pPr marL="0" indent="0" algn="just">
              <a:buNone/>
            </a:pPr>
            <a:r>
              <a:rPr lang="en-US" sz="1600" dirty="0">
                <a:latin typeface="Times New Roman" panose="02020603050405020304" pitchFamily="18" charset="0"/>
                <a:cs typeface="Times New Roman" panose="02020603050405020304" pitchFamily="18" charset="0"/>
                <a:sym typeface="+mn-ea"/>
              </a:rPr>
              <a:t>        p some paragraph here..   </a:t>
            </a:r>
          </a:p>
          <a:p>
            <a:pPr marL="0" indent="0" algn="just">
              <a:buNone/>
            </a:pPr>
            <a:endParaRPr lang="en-US" sz="1600"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Output produced by pug template:</a:t>
            </a:r>
          </a:p>
          <a:p>
            <a:pPr marL="0" indent="0" algn="just">
              <a:buNone/>
            </a:pPr>
            <a:endParaRPr lang="en-US" sz="1400" dirty="0">
              <a:latin typeface="Times New Roman" panose="02020603050405020304" pitchFamily="18" charset="0"/>
              <a:cs typeface="Times New Roman" panose="02020603050405020304" pitchFamily="18" charset="0"/>
              <a:sym typeface="+mn-ea"/>
            </a:endParaRPr>
          </a:p>
          <a:p>
            <a:pPr marL="0" indent="0" algn="just">
              <a:buNone/>
            </a:pPr>
            <a:r>
              <a:rPr lang="en-US" sz="1600" dirty="0">
                <a:latin typeface="Times New Roman" panose="02020603050405020304" pitchFamily="18" charset="0"/>
                <a:cs typeface="Times New Roman" panose="02020603050405020304" pitchFamily="18" charset="0"/>
                <a:sym typeface="+mn-ea"/>
              </a:rPr>
              <a:t>&lt;!DOCTYPE html&gt;  </a:t>
            </a:r>
          </a:p>
          <a:p>
            <a:pPr marL="0" indent="0" algn="just">
              <a:buNone/>
            </a:pPr>
            <a:r>
              <a:rPr lang="en-US" sz="1600" dirty="0">
                <a:latin typeface="Times New Roman" panose="02020603050405020304" pitchFamily="18" charset="0"/>
                <a:cs typeface="Times New Roman" panose="02020603050405020304" pitchFamily="18" charset="0"/>
                <a:sym typeface="+mn-ea"/>
              </a:rPr>
              <a:t>&lt;html&gt;  </a:t>
            </a:r>
          </a:p>
          <a:p>
            <a:pPr marL="0" indent="0" algn="just">
              <a:buNone/>
            </a:pPr>
            <a:r>
              <a:rPr lang="en-US" sz="1600" dirty="0">
                <a:latin typeface="Times New Roman" panose="02020603050405020304" pitchFamily="18" charset="0"/>
                <a:cs typeface="Times New Roman" panose="02020603050405020304" pitchFamily="18" charset="0"/>
                <a:sym typeface="+mn-ea"/>
              </a:rPr>
              <a:t>  &lt;head&gt;  </a:t>
            </a:r>
          </a:p>
          <a:p>
            <a:pPr marL="0" indent="0" algn="just">
              <a:buNone/>
            </a:pPr>
            <a:r>
              <a:rPr lang="en-US" sz="1600" dirty="0">
                <a:latin typeface="Times New Roman" panose="02020603050405020304" pitchFamily="18" charset="0"/>
                <a:cs typeface="Times New Roman" panose="02020603050405020304" pitchFamily="18" charset="0"/>
                <a:sym typeface="+mn-ea"/>
              </a:rPr>
              <a:t>    &lt;title&gt;A simple pug example&lt;/title&gt;  </a:t>
            </a:r>
          </a:p>
          <a:p>
            <a:pPr marL="0" indent="0" algn="just">
              <a:buNone/>
            </a:pPr>
            <a:r>
              <a:rPr lang="en-US" sz="1600" dirty="0">
                <a:latin typeface="Times New Roman" panose="02020603050405020304" pitchFamily="18" charset="0"/>
                <a:cs typeface="Times New Roman" panose="02020603050405020304" pitchFamily="18" charset="0"/>
                <a:sym typeface="+mn-ea"/>
              </a:rPr>
              <a:t>  &lt;/head&gt;  </a:t>
            </a:r>
          </a:p>
          <a:p>
            <a:pPr marL="0" indent="0" algn="just">
              <a:buNone/>
            </a:pPr>
            <a:r>
              <a:rPr lang="en-US" sz="1600" dirty="0">
                <a:latin typeface="Times New Roman" panose="02020603050405020304" pitchFamily="18" charset="0"/>
                <a:cs typeface="Times New Roman" panose="02020603050405020304" pitchFamily="18" charset="0"/>
                <a:sym typeface="+mn-ea"/>
              </a:rPr>
              <a:t>  &lt;body&gt;  </a:t>
            </a:r>
          </a:p>
          <a:p>
            <a:pPr marL="0" indent="0" algn="just">
              <a:buNone/>
            </a:pPr>
            <a:r>
              <a:rPr lang="en-US" sz="1600" dirty="0">
                <a:latin typeface="Times New Roman" panose="02020603050405020304" pitchFamily="18" charset="0"/>
                <a:cs typeface="Times New Roman" panose="02020603050405020304" pitchFamily="18" charset="0"/>
                <a:sym typeface="+mn-ea"/>
              </a:rPr>
              <a:t>    &lt;h1&gt;This page is produced by pug template engine&lt;/h1&gt;  </a:t>
            </a:r>
          </a:p>
          <a:p>
            <a:pPr marL="0" indent="0" algn="just">
              <a:buNone/>
            </a:pPr>
            <a:r>
              <a:rPr lang="en-US" sz="1600" dirty="0">
                <a:latin typeface="Times New Roman" panose="02020603050405020304" pitchFamily="18" charset="0"/>
                <a:cs typeface="Times New Roman" panose="02020603050405020304" pitchFamily="18" charset="0"/>
                <a:sym typeface="+mn-ea"/>
              </a:rPr>
              <a:t>    &lt;p&gt;some paragraph here..&lt;/p&gt;  </a:t>
            </a:r>
          </a:p>
          <a:p>
            <a:pPr marL="0" indent="0" algn="just">
              <a:buNone/>
            </a:pPr>
            <a:r>
              <a:rPr lang="en-US" sz="1600" dirty="0">
                <a:latin typeface="Times New Roman" panose="02020603050405020304" pitchFamily="18" charset="0"/>
                <a:cs typeface="Times New Roman" panose="02020603050405020304" pitchFamily="18" charset="0"/>
                <a:sym typeface="+mn-ea"/>
              </a:rPr>
              <a:t>  &lt;/body&gt;  </a:t>
            </a:r>
          </a:p>
          <a:p>
            <a:pPr marL="0" indent="0" algn="just">
              <a:buNone/>
            </a:pPr>
            <a:r>
              <a:rPr lang="en-US" sz="1600" dirty="0">
                <a:latin typeface="Times New Roman" panose="02020603050405020304" pitchFamily="18" charset="0"/>
                <a:cs typeface="Times New Roman" panose="02020603050405020304" pitchFamily="18" charset="0"/>
                <a:sym typeface="+mn-ea"/>
              </a:rPr>
              <a:t>&lt;/html&gt;  </a:t>
            </a:r>
          </a:p>
          <a:p>
            <a:pPr marL="0" indent="0" algn="just">
              <a:buNone/>
            </a:pPr>
            <a:r>
              <a:rPr lang="en-US" sz="1400" dirty="0">
                <a:latin typeface="Times New Roman" panose="02020603050405020304" pitchFamily="18" charset="0"/>
                <a:cs typeface="Times New Roman" panose="02020603050405020304" pitchFamily="18" charset="0"/>
                <a:sym typeface="+mn-ea"/>
              </a:rPr>
              <a:t>E</a:t>
            </a:r>
            <a:r>
              <a:rPr lang="en-US" dirty="0">
                <a:latin typeface="Times New Roman" panose="02020603050405020304" pitchFamily="18" charset="0"/>
                <a:cs typeface="Times New Roman" panose="02020603050405020304" pitchFamily="18" charset="0"/>
                <a:sym typeface="+mn-ea"/>
              </a:rPr>
              <a:t>xpress.js can be used with any template engine. Let's take an example to deploy how pug template creates HTML page dynamically.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D8BE5B-F024-4B31-991E-2C3A49D4C446}" type="datetime1">
              <a:rPr lang="en-US" smtClean="0"/>
              <a:t>2/19/2024</a:t>
            </a:fld>
            <a:endParaRPr lang="en-US" dirty="0"/>
          </a:p>
        </p:txBody>
      </p:sp>
      <p:sp>
        <p:nvSpPr>
          <p:cNvPr id="5" name="Footer Placeholder 4"/>
          <p:cNvSpPr>
            <a:spLocks noGrp="1"/>
          </p:cNvSpPr>
          <p:nvPr>
            <p:ph type="ftr" sz="quarter" idx="11"/>
          </p:nvPr>
        </p:nvSpPr>
        <p:spPr>
          <a:xfrm>
            <a:off x="4165600" y="6356357"/>
            <a:ext cx="4826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dirty="0">
                <a:sym typeface="+mn-ea"/>
              </a:rPr>
              <a:t>                                      Pug Template</a:t>
            </a:r>
            <a:endParaRPr lang="en-US" sz="3200" dirty="0"/>
          </a:p>
        </p:txBody>
      </p:sp>
      <p:sp>
        <p:nvSpPr>
          <p:cNvPr id="10" name="Text Box 9"/>
          <p:cNvSpPr txBox="1"/>
          <p:nvPr/>
        </p:nvSpPr>
        <p:spPr>
          <a:xfrm>
            <a:off x="609600" y="828040"/>
            <a:ext cx="11316970" cy="5662295"/>
          </a:xfrm>
          <a:prstGeom prst="rect">
            <a:avLst/>
          </a:prstGeom>
          <a:noFill/>
        </p:spPr>
        <p:txBody>
          <a:bodyPr wrap="square" rtlCol="0">
            <a:spAutoFit/>
          </a:bodyPr>
          <a:lstStyle/>
          <a:p>
            <a:pPr marL="0" indent="0" algn="just">
              <a:buNone/>
            </a:pPr>
            <a:r>
              <a:rPr lang="en-US" b="1" dirty="0">
                <a:sym typeface="+mn-ea"/>
              </a:rPr>
              <a:t>Create a file named </a:t>
            </a:r>
            <a:r>
              <a:rPr lang="en-US" b="1" dirty="0">
                <a:solidFill>
                  <a:srgbClr val="FF0000"/>
                </a:solidFill>
                <a:sym typeface="+mn-ea"/>
              </a:rPr>
              <a:t>index.pug file </a:t>
            </a:r>
            <a:r>
              <a:rPr lang="en-US" b="1" dirty="0">
                <a:sym typeface="+mn-ea"/>
              </a:rPr>
              <a:t>inside views folder and write the following pug template in it:</a:t>
            </a:r>
          </a:p>
          <a:p>
            <a:pPr marL="0" indent="0" algn="just">
              <a:buNone/>
            </a:pPr>
            <a:r>
              <a:rPr lang="en-US" dirty="0">
                <a:latin typeface="Times New Roman" panose="02020603050405020304" pitchFamily="18" charset="0"/>
                <a:cs typeface="Times New Roman" panose="02020603050405020304" pitchFamily="18" charset="0"/>
                <a:sym typeface="+mn-ea"/>
              </a:rPr>
              <a:t>doctype html  </a:t>
            </a:r>
          </a:p>
          <a:p>
            <a:pPr marL="0" indent="0" algn="just">
              <a:buNone/>
            </a:pPr>
            <a:r>
              <a:rPr lang="en-US" dirty="0">
                <a:latin typeface="Times New Roman" panose="02020603050405020304" pitchFamily="18" charset="0"/>
                <a:cs typeface="Times New Roman" panose="02020603050405020304" pitchFamily="18" charset="0"/>
                <a:sym typeface="+mn-ea"/>
              </a:rPr>
              <a:t>html  </a:t>
            </a:r>
          </a:p>
          <a:p>
            <a:pPr marL="0" indent="0" algn="just">
              <a:buNone/>
            </a:pPr>
            <a:r>
              <a:rPr lang="en-US" dirty="0">
                <a:latin typeface="Times New Roman" panose="02020603050405020304" pitchFamily="18" charset="0"/>
                <a:cs typeface="Times New Roman" panose="02020603050405020304" pitchFamily="18" charset="0"/>
                <a:sym typeface="+mn-ea"/>
              </a:rPr>
              <a:t>    head  </a:t>
            </a:r>
          </a:p>
          <a:p>
            <a:pPr marL="0" indent="0" algn="just">
              <a:buNone/>
            </a:pPr>
            <a:r>
              <a:rPr lang="en-US" dirty="0">
                <a:latin typeface="Times New Roman" panose="02020603050405020304" pitchFamily="18" charset="0"/>
                <a:cs typeface="Times New Roman" panose="02020603050405020304" pitchFamily="18" charset="0"/>
                <a:sym typeface="+mn-ea"/>
              </a:rPr>
              <a:t>        title A simple pug example  </a:t>
            </a:r>
          </a:p>
          <a:p>
            <a:pPr marL="0" indent="0" algn="just">
              <a:buNone/>
            </a:pPr>
            <a:r>
              <a:rPr lang="en-US" dirty="0">
                <a:latin typeface="Times New Roman" panose="02020603050405020304" pitchFamily="18" charset="0"/>
                <a:cs typeface="Times New Roman" panose="02020603050405020304" pitchFamily="18" charset="0"/>
                <a:sym typeface="+mn-ea"/>
              </a:rPr>
              <a:t>    body  </a:t>
            </a:r>
          </a:p>
          <a:p>
            <a:pPr marL="0" indent="0" algn="just">
              <a:buNone/>
            </a:pPr>
            <a:r>
              <a:rPr lang="en-US" dirty="0">
                <a:latin typeface="Times New Roman" panose="02020603050405020304" pitchFamily="18" charset="0"/>
                <a:cs typeface="Times New Roman" panose="02020603050405020304" pitchFamily="18" charset="0"/>
                <a:sym typeface="+mn-ea"/>
              </a:rPr>
              <a:t>        h1 This page is produced by pug template engine  </a:t>
            </a:r>
          </a:p>
          <a:p>
            <a:pPr marL="0" indent="0" algn="just">
              <a:buNone/>
            </a:pPr>
            <a:r>
              <a:rPr lang="en-US" dirty="0">
                <a:latin typeface="Times New Roman" panose="02020603050405020304" pitchFamily="18" charset="0"/>
                <a:cs typeface="Times New Roman" panose="02020603050405020304" pitchFamily="18" charset="0"/>
                <a:sym typeface="+mn-ea"/>
              </a:rPr>
              <a:t>        p some paragraph here.</a:t>
            </a:r>
            <a:r>
              <a:rPr lang="en-US" sz="1600" dirty="0">
                <a:latin typeface="Times New Roman" panose="02020603050405020304" pitchFamily="18" charset="0"/>
                <a:cs typeface="Times New Roman" panose="02020603050405020304" pitchFamily="18" charset="0"/>
                <a:sym typeface="+mn-ea"/>
              </a:rPr>
              <a:t>.   </a:t>
            </a:r>
          </a:p>
          <a:p>
            <a:pPr marL="0" indent="0" algn="just">
              <a:buNone/>
            </a:pPr>
            <a:r>
              <a:rPr lang="en-US" sz="2000" b="1" dirty="0">
                <a:solidFill>
                  <a:srgbClr val="FF0000"/>
                </a:solidFill>
                <a:sym typeface="+mn-ea"/>
              </a:rPr>
              <a:t>File: server.js</a:t>
            </a:r>
          </a:p>
          <a:p>
            <a:pPr marL="0" indent="0" algn="just">
              <a:buNone/>
            </a:pPr>
            <a:r>
              <a:rPr lang="en-US" dirty="0">
                <a:latin typeface="Times New Roman" panose="02020603050405020304" pitchFamily="18" charset="0"/>
                <a:cs typeface="Times New Roman" panose="02020603050405020304" pitchFamily="18" charset="0"/>
                <a:sym typeface="+mn-ea"/>
              </a:rPr>
              <a:t>var express = require('express');  </a:t>
            </a:r>
          </a:p>
          <a:p>
            <a:pPr marL="0" indent="0" algn="just">
              <a:buNone/>
            </a:pPr>
            <a:r>
              <a:rPr lang="en-US" dirty="0">
                <a:latin typeface="Times New Roman" panose="02020603050405020304" pitchFamily="18" charset="0"/>
                <a:cs typeface="Times New Roman" panose="02020603050405020304" pitchFamily="18" charset="0"/>
                <a:sym typeface="+mn-ea"/>
              </a:rPr>
              <a:t>var app = express();  </a:t>
            </a:r>
          </a:p>
          <a:p>
            <a:pPr marL="0" indent="0" algn="just">
              <a:buNone/>
            </a:pPr>
            <a:r>
              <a:rPr lang="en-US" dirty="0">
                <a:latin typeface="Times New Roman" panose="02020603050405020304" pitchFamily="18" charset="0"/>
                <a:cs typeface="Times New Roman" panose="02020603050405020304" pitchFamily="18" charset="0"/>
                <a:sym typeface="+mn-ea"/>
              </a:rPr>
              <a:t>//set view engine  </a:t>
            </a:r>
          </a:p>
          <a:p>
            <a:pPr marL="0" indent="0" algn="just">
              <a:buNone/>
            </a:pPr>
            <a:r>
              <a:rPr lang="en-US" dirty="0">
                <a:latin typeface="Times New Roman" panose="02020603050405020304" pitchFamily="18" charset="0"/>
                <a:cs typeface="Times New Roman" panose="02020603050405020304" pitchFamily="18" charset="0"/>
                <a:sym typeface="+mn-ea"/>
              </a:rPr>
              <a:t>app.set("view engine","pug")  </a:t>
            </a:r>
          </a:p>
          <a:p>
            <a:pPr marL="0" indent="0" algn="just">
              <a:buNone/>
            </a:pPr>
            <a:r>
              <a:rPr lang="en-US" dirty="0">
                <a:latin typeface="Times New Roman" panose="02020603050405020304" pitchFamily="18" charset="0"/>
                <a:cs typeface="Times New Roman" panose="02020603050405020304" pitchFamily="18" charset="0"/>
                <a:sym typeface="+mn-ea"/>
              </a:rPr>
              <a:t>app.get('/', function (req, res) {  </a:t>
            </a:r>
          </a:p>
          <a:p>
            <a:pPr marL="0" indent="0" algn="just">
              <a:buNone/>
            </a:pPr>
            <a:r>
              <a:rPr lang="en-US" dirty="0">
                <a:latin typeface="Times New Roman" panose="02020603050405020304" pitchFamily="18" charset="0"/>
                <a:cs typeface="Times New Roman" panose="02020603050405020304" pitchFamily="18" charset="0"/>
                <a:sym typeface="+mn-ea"/>
              </a:rPr>
              <a:t>res.render('view.pug', index);  </a:t>
            </a:r>
          </a:p>
          <a:p>
            <a:pPr marL="0" indent="0" algn="just">
              <a:buNone/>
            </a:pPr>
            <a:r>
              <a:rPr lang="en-US" dirty="0">
                <a:latin typeface="Times New Roman" panose="02020603050405020304" pitchFamily="18" charset="0"/>
                <a:cs typeface="Times New Roman" panose="02020603050405020304" pitchFamily="18" charset="0"/>
                <a:sym typeface="+mn-ea"/>
              </a:rPr>
              <a:t> res.render('index');  </a:t>
            </a:r>
          </a:p>
          <a:p>
            <a:pPr marL="0" indent="0" algn="just">
              <a:buNone/>
            </a:pPr>
            <a:r>
              <a:rPr lang="en-US" dirty="0">
                <a:latin typeface="Times New Roman" panose="02020603050405020304" pitchFamily="18" charset="0"/>
                <a:cs typeface="Times New Roman" panose="02020603050405020304" pitchFamily="18" charset="0"/>
                <a:sym typeface="+mn-ea"/>
              </a:rPr>
              <a:t>});  </a:t>
            </a:r>
          </a:p>
          <a:p>
            <a:pPr marL="0" indent="0" algn="just">
              <a:buNone/>
            </a:pPr>
            <a:r>
              <a:rPr lang="en-US" dirty="0">
                <a:latin typeface="Times New Roman" panose="02020603050405020304" pitchFamily="18" charset="0"/>
                <a:cs typeface="Times New Roman" panose="02020603050405020304" pitchFamily="18" charset="0"/>
                <a:sym typeface="+mn-ea"/>
              </a:rPr>
              <a:t>var server = app.listen(5000, function () {  </a:t>
            </a:r>
          </a:p>
          <a:p>
            <a:pPr marL="0" indent="0" algn="just">
              <a:buNone/>
            </a:pPr>
            <a:r>
              <a:rPr lang="en-US" dirty="0">
                <a:latin typeface="Times New Roman" panose="02020603050405020304" pitchFamily="18" charset="0"/>
                <a:cs typeface="Times New Roman" panose="02020603050405020304" pitchFamily="18" charset="0"/>
                <a:sym typeface="+mn-ea"/>
              </a:rPr>
              <a:t>    console.log('Node server is running..');  </a:t>
            </a:r>
          </a:p>
          <a:p>
            <a:pPr marL="0" indent="0" algn="just">
              <a:buNone/>
            </a:pPr>
            <a:r>
              <a:rPr lang="en-US" dirty="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6C95E5-F7C8-4F13-93E9-4C831A2AC7F1}" type="datetime1">
              <a:rPr lang="en-US" smtClean="0"/>
              <a:t>2/19/2024</a:t>
            </a:fld>
            <a:endParaRPr lang="en-US" dirty="0"/>
          </a:p>
        </p:txBody>
      </p:sp>
      <p:sp>
        <p:nvSpPr>
          <p:cNvPr id="5" name="Footer Placeholder 4"/>
          <p:cNvSpPr>
            <a:spLocks noGrp="1"/>
          </p:cNvSpPr>
          <p:nvPr>
            <p:ph type="ftr" sz="quarter" idx="11"/>
          </p:nvPr>
        </p:nvSpPr>
        <p:spPr>
          <a:xfrm>
            <a:off x="2643052" y="6356357"/>
            <a:ext cx="8353696"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1B21D0-9C2F-48D4-B0D7-D093FB38519F}" type="datetime1">
              <a:rPr lang="en-US" smtClean="0"/>
              <a:t>2/19/2024</a:t>
            </a:fld>
            <a:endParaRPr lang="en-US" dirty="0"/>
          </a:p>
        </p:txBody>
      </p:sp>
      <p:sp>
        <p:nvSpPr>
          <p:cNvPr id="5" name="Footer Placeholder 4"/>
          <p:cNvSpPr>
            <a:spLocks noGrp="1"/>
          </p:cNvSpPr>
          <p:nvPr>
            <p:ph type="ftr" sz="quarter" idx="11"/>
          </p:nvPr>
        </p:nvSpPr>
        <p:spPr>
          <a:xfrm>
            <a:off x="4165600" y="6356357"/>
            <a:ext cx="50546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dirty="0">
                <a:sym typeface="+mn-ea"/>
              </a:rPr>
              <a:t>                                              Routing  </a:t>
            </a:r>
            <a:endParaRPr lang="en-US" sz="3200" dirty="0"/>
          </a:p>
        </p:txBody>
      </p:sp>
      <p:sp>
        <p:nvSpPr>
          <p:cNvPr id="10" name="Text Box 9"/>
          <p:cNvSpPr txBox="1"/>
          <p:nvPr/>
        </p:nvSpPr>
        <p:spPr>
          <a:xfrm>
            <a:off x="609600" y="828040"/>
            <a:ext cx="10840720" cy="5631180"/>
          </a:xfrm>
          <a:prstGeom prst="rect">
            <a:avLst/>
          </a:prstGeom>
          <a:noFill/>
        </p:spPr>
        <p:txBody>
          <a:bodyPr wrap="square" rtlCol="0">
            <a:spAutoFit/>
          </a:bodyPr>
          <a:lstStyle/>
          <a:p>
            <a:pPr marL="0" indent="0" algn="just">
              <a:buNone/>
            </a:pPr>
            <a:r>
              <a:rPr lang="en-US" sz="2000" b="1" dirty="0">
                <a:latin typeface="Times New Roman" panose="02020603050405020304" pitchFamily="18" charset="0"/>
                <a:cs typeface="Times New Roman" panose="02020603050405020304" pitchFamily="18" charset="0"/>
                <a:sym typeface="+mn-ea"/>
              </a:rPr>
              <a:t>Express.js Routing</a:t>
            </a:r>
          </a:p>
          <a:p>
            <a:pPr marL="0" indent="0" algn="just">
              <a:buNone/>
            </a:pPr>
            <a:endParaRPr lang="en-US" sz="2000" b="1" dirty="0">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Routing is made from the word route. It is used to determine the specific behavior of an application.</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 It specifies how an application responds to a client request to a particular route, URI or path and a specific HTTP request method (GET, POST, etc.). It can handle different types of HTTP requests.</a:t>
            </a:r>
          </a:p>
          <a:p>
            <a:pPr marL="285750" indent="-285750"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Routing in ExpressJS is used to subdivide and organize the web application into multiple mini-applications each having its own functionality.</a:t>
            </a:r>
          </a:p>
          <a:p>
            <a:pPr marL="285750" indent="-285750"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 It provides more functionality by subdividing the web application rather than including all of the functionality on a single page. </a:t>
            </a:r>
          </a:p>
          <a:p>
            <a:pPr marL="285750" indent="-285750"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These mini-applications combine together to form a web application. Each route in Express responds to a client request to a particular route/endpoint and an HTTP request method (GET, POST, PUT, DELETE, UPDATE and so on).</a:t>
            </a:r>
          </a:p>
          <a:p>
            <a:pPr marL="285750" indent="-285750" algn="just">
              <a:buFont typeface="Wingdings" panose="05000000000000000000" charset="0"/>
              <a:buChar char="Ø"/>
            </a:pPr>
            <a:endParaRPr lang="en-US" sz="2000" dirty="0">
              <a:latin typeface="Times New Roman" panose="02020603050405020304" pitchFamily="18" charset="0"/>
              <a:cs typeface="Times New Roman" panose="02020603050405020304" pitchFamily="18" charset="0"/>
              <a:sym typeface="+mn-ea"/>
            </a:endParaRPr>
          </a:p>
          <a:p>
            <a:pPr marL="285750" indent="-28575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 Each route basically refers to the different URLs in the website. So when a URL.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0565" y="977265"/>
            <a:ext cx="11021695" cy="5324475"/>
          </a:xfrm>
          <a:solidFill>
            <a:schemeClr val="accent5">
              <a:lumMod val="20000"/>
              <a:lumOff val="80000"/>
            </a:schemeClr>
          </a:solidFill>
          <a:ln w="9525">
            <a:solidFill>
              <a:schemeClr val="tx1"/>
            </a:solidFill>
          </a:ln>
        </p:spPr>
        <p:txBody>
          <a:bodyPr>
            <a:noAutofit/>
          </a:bodyPr>
          <a:lstStyle/>
          <a:p>
            <a:pPr>
              <a:buNone/>
            </a:pPr>
            <a:endParaRPr lang="en-US" sz="1800" dirty="0"/>
          </a:p>
          <a:p>
            <a:pPr marL="0" indent="0">
              <a:buNone/>
            </a:pPr>
            <a:r>
              <a:rPr lang="en-US" sz="2000" dirty="0"/>
              <a:t>To use the dynamic routes, we SHOULD provide different types of routes. Using dynamic routes allows us to pass parameters and process based on them.</a:t>
            </a:r>
          </a:p>
          <a:p>
            <a:pPr marL="0" indent="0">
              <a:buNone/>
            </a:pPr>
            <a:endParaRPr lang="en-US" sz="2000" dirty="0"/>
          </a:p>
          <a:p>
            <a:pPr marL="0" indent="0">
              <a:buNone/>
            </a:pPr>
            <a:r>
              <a:rPr lang="en-US" sz="2000" b="1" dirty="0"/>
              <a:t>Here is an example of a dynamic route −</a:t>
            </a:r>
          </a:p>
          <a:p>
            <a:pPr marL="0" indent="0">
              <a:buNone/>
            </a:pPr>
            <a:endParaRPr lang="en-US" sz="2000" dirty="0"/>
          </a:p>
          <a:p>
            <a:pPr marL="0" indent="0">
              <a:buNone/>
            </a:pPr>
            <a:r>
              <a:rPr lang="en-US" sz="2000" dirty="0"/>
              <a:t>var express = require('express');</a:t>
            </a:r>
          </a:p>
          <a:p>
            <a:pPr marL="0" indent="0">
              <a:buNone/>
            </a:pPr>
            <a:r>
              <a:rPr lang="en-US" sz="2000" dirty="0"/>
              <a:t>var app = express();</a:t>
            </a:r>
          </a:p>
          <a:p>
            <a:pPr marL="0" indent="0">
              <a:buNone/>
            </a:pPr>
            <a:endParaRPr lang="en-US" sz="2000" dirty="0"/>
          </a:p>
          <a:p>
            <a:pPr marL="0" indent="0">
              <a:buNone/>
            </a:pPr>
            <a:r>
              <a:rPr lang="en-US" sz="2000" dirty="0"/>
              <a:t>app.get('/:id', function(req, res){</a:t>
            </a:r>
          </a:p>
          <a:p>
            <a:pPr marL="0" indent="0">
              <a:buNone/>
            </a:pPr>
            <a:r>
              <a:rPr lang="en-US" sz="2000" dirty="0"/>
              <a:t>   res.send('The id you specified is ' + req.params.id);</a:t>
            </a:r>
          </a:p>
          <a:p>
            <a:pPr marL="0" indent="0">
              <a:buNone/>
            </a:pPr>
            <a:r>
              <a:rPr lang="en-US" sz="2000" dirty="0"/>
              <a:t>});</a:t>
            </a:r>
          </a:p>
          <a:p>
            <a:pPr marL="0" indent="0">
              <a:buNone/>
            </a:pPr>
            <a:r>
              <a:rPr lang="en-US" sz="2000" dirty="0"/>
              <a:t>app.listen(3000);</a:t>
            </a:r>
          </a:p>
          <a:p>
            <a:pPr marL="0" indent="0">
              <a:buNone/>
            </a:pPr>
            <a:endParaRPr lang="en-US" sz="2000" dirty="0"/>
          </a:p>
        </p:txBody>
      </p:sp>
      <p:sp>
        <p:nvSpPr>
          <p:cNvPr id="4" name="Date Placeholder 3"/>
          <p:cNvSpPr>
            <a:spLocks noGrp="1"/>
          </p:cNvSpPr>
          <p:nvPr>
            <p:ph type="dt" sz="half" idx="10"/>
          </p:nvPr>
        </p:nvSpPr>
        <p:spPr/>
        <p:txBody>
          <a:bodyPr/>
          <a:lstStyle/>
          <a:p>
            <a:fld id="{BB4BBAA5-5136-4BC0-8355-92E2996420BD}"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 Routing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367CD3-FE21-477C-B6FF-DD2138C3303A}" type="datetime1">
              <a:rPr lang="en-US" smtClean="0"/>
              <a:t>2/19/2024</a:t>
            </a:fld>
            <a:endParaRPr lang="en-US" dirty="0"/>
          </a:p>
        </p:txBody>
      </p:sp>
      <p:sp>
        <p:nvSpPr>
          <p:cNvPr id="5" name="Footer Placeholder 4"/>
          <p:cNvSpPr>
            <a:spLocks noGrp="1"/>
          </p:cNvSpPr>
          <p:nvPr>
            <p:ph type="ftr" sz="quarter" idx="11"/>
          </p:nvPr>
        </p:nvSpPr>
        <p:spPr>
          <a:xfrm>
            <a:off x="4165600" y="6356357"/>
            <a:ext cx="5130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 Routing  </a:t>
            </a:r>
          </a:p>
        </p:txBody>
      </p:sp>
      <p:pic>
        <p:nvPicPr>
          <p:cNvPr id="2" name="Content Placeholder 1"/>
          <p:cNvPicPr>
            <a:picLocks noGrp="1" noChangeAspect="1"/>
          </p:cNvPicPr>
          <p:nvPr>
            <p:ph sz="half" idx="2"/>
          </p:nvPr>
        </p:nvPicPr>
        <p:blipFill>
          <a:blip r:embed="rId3"/>
          <a:stretch>
            <a:fillRect/>
          </a:stretch>
        </p:blipFill>
        <p:spPr>
          <a:xfrm>
            <a:off x="1221105" y="1898650"/>
            <a:ext cx="10361295" cy="382333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964815"/>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HTTP method of Express, URL binding, middleware function,             Serving static files, Express sessions.</a:t>
            </a:r>
          </a:p>
          <a:p>
            <a:pPr marL="0" indent="0" algn="just">
              <a:buNone/>
            </a:pPr>
            <a:endParaRPr lang="en-US" sz="2800" dirty="0"/>
          </a:p>
          <a:p>
            <a:pPr algn="just"/>
            <a:r>
              <a:rPr lang="en-US" sz="2800" dirty="0"/>
              <a:t>In this topic, the students will learn about the methods of express. What are URL binding and middleware funtion. Student will learn regarding sttic files and express session .   </a:t>
            </a:r>
          </a:p>
        </p:txBody>
      </p:sp>
      <p:sp>
        <p:nvSpPr>
          <p:cNvPr id="4" name="Date Placeholder 3"/>
          <p:cNvSpPr>
            <a:spLocks noGrp="1"/>
          </p:cNvSpPr>
          <p:nvPr>
            <p:ph type="dt" sz="half" idx="10"/>
          </p:nvPr>
        </p:nvSpPr>
        <p:spPr/>
        <p:txBody>
          <a:bodyPr/>
          <a:lstStyle/>
          <a:p>
            <a:fld id="{778DEF03-08C4-4E1C-BACD-EF8048BA8C66}"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447800" y="990600"/>
            <a:ext cx="10134600" cy="5135569"/>
          </a:xfrm>
          <a:solidFill>
            <a:schemeClr val="accent5">
              <a:lumMod val="20000"/>
              <a:lumOff val="80000"/>
            </a:schemeClr>
          </a:solidFill>
          <a:ln w="9525">
            <a:solidFill>
              <a:schemeClr val="tx1"/>
            </a:solidFill>
          </a:ln>
        </p:spPr>
        <p:txBody>
          <a:bodyPr>
            <a:normAutofit/>
          </a:bodyPr>
          <a:lstStyle/>
          <a:p>
            <a:pPr algn="just">
              <a:buFont typeface="Wingdings" panose="05000000000000000000" charset="0"/>
              <a:buChar char="Ø"/>
            </a:pPr>
            <a:r>
              <a:rPr lang="en-US" sz="2800" dirty="0"/>
              <a:t>GET and POST both are two common HTTP requests used for building REST API's.</a:t>
            </a:r>
          </a:p>
          <a:p>
            <a:pPr algn="just">
              <a:buFont typeface="Wingdings" panose="05000000000000000000" charset="0"/>
              <a:buChar char="Ø"/>
            </a:pPr>
            <a:r>
              <a:rPr lang="en-US" sz="2800" dirty="0"/>
              <a:t> GET requests are used to send only limited amount of data because data is sent into header while POST requests are used to send large amount of data because data is sent in the body.</a:t>
            </a:r>
          </a:p>
          <a:p>
            <a:pPr algn="just">
              <a:buFont typeface="Wingdings" panose="05000000000000000000" charset="0"/>
              <a:buChar char="Ø"/>
            </a:pPr>
            <a:r>
              <a:rPr lang="en-US" sz="2800" dirty="0"/>
              <a:t>Express.js facilitates you to handle GET and POST requests using the instance of express.</a:t>
            </a:r>
          </a:p>
          <a:p>
            <a:pPr algn="just">
              <a:buFont typeface="Wingdings" panose="05000000000000000000" charset="0"/>
              <a:buChar char="Ø"/>
            </a:pPr>
            <a:r>
              <a:rPr lang="en-US" sz="2800" dirty="0"/>
              <a:t>Get method facilitates you to send only limited amount of data because data is sent in the header. It is not secure because data is visible in URL bar.</a:t>
            </a:r>
          </a:p>
        </p:txBody>
      </p:sp>
      <p:sp>
        <p:nvSpPr>
          <p:cNvPr id="4" name="Date Placeholder 3"/>
          <p:cNvSpPr>
            <a:spLocks noGrp="1"/>
          </p:cNvSpPr>
          <p:nvPr>
            <p:ph type="dt" sz="half" idx="10"/>
          </p:nvPr>
        </p:nvSpPr>
        <p:spPr/>
        <p:txBody>
          <a:bodyPr/>
          <a:lstStyle/>
          <a:p>
            <a:fld id="{9E9B9725-E813-4A07-B47B-37156E3C7299}"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dirty="0"/>
          </a:p>
        </p:txBody>
      </p:sp>
      <p:sp>
        <p:nvSpPr>
          <p:cNvPr id="7" name="Title 1"/>
          <p:cNvSpPr txBox="1"/>
          <p:nvPr/>
        </p:nvSpPr>
        <p:spPr>
          <a:xfrm>
            <a:off x="1447800" y="-17774"/>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HTTP method of Express</a:t>
            </a:r>
            <a:endParaRPr lang="en-US" sz="3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fontScale="90000" lnSpcReduction="10000"/>
          </a:bodyPr>
          <a:lstStyle/>
          <a:p>
            <a:pPr marL="0" indent="0">
              <a:buNone/>
            </a:pPr>
            <a:r>
              <a:rPr lang="en-US" sz="2800" b="1" dirty="0">
                <a:solidFill>
                  <a:schemeClr val="tx1"/>
                </a:solidFill>
              </a:rPr>
              <a:t> Fetch data in paragraph format</a:t>
            </a:r>
          </a:p>
          <a:p>
            <a:pPr marL="0" indent="0">
              <a:buNone/>
            </a:pPr>
            <a:r>
              <a:rPr lang="en-US" sz="2800" b="1" dirty="0">
                <a:solidFill>
                  <a:schemeClr val="tx1"/>
                </a:solidFill>
              </a:rPr>
              <a:t>File: index.html</a:t>
            </a:r>
          </a:p>
          <a:p>
            <a:pPr marL="0" indent="0">
              <a:buNone/>
            </a:pPr>
            <a:endParaRPr lang="en-US" sz="2800" dirty="0">
              <a:solidFill>
                <a:schemeClr val="tx1"/>
              </a:solidFill>
            </a:endParaRPr>
          </a:p>
          <a:p>
            <a:pPr marL="0" indent="0">
              <a:buNone/>
            </a:pPr>
            <a:r>
              <a:rPr lang="en-US" sz="2800" dirty="0">
                <a:solidFill>
                  <a:schemeClr val="tx1"/>
                </a:solidFill>
              </a:rPr>
              <a:t>1.&lt;html&gt;  </a:t>
            </a:r>
          </a:p>
          <a:p>
            <a:pPr marL="0" indent="0">
              <a:buNone/>
            </a:pPr>
            <a:r>
              <a:rPr lang="en-US" sz="2800" dirty="0">
                <a:solidFill>
                  <a:schemeClr val="tx1"/>
                </a:solidFill>
              </a:rPr>
              <a:t>2.&lt;body&gt;  </a:t>
            </a:r>
          </a:p>
          <a:p>
            <a:pPr marL="0" indent="0">
              <a:buNone/>
            </a:pPr>
            <a:r>
              <a:rPr lang="en-US" sz="2800" dirty="0">
                <a:solidFill>
                  <a:schemeClr val="tx1"/>
                </a:solidFill>
              </a:rPr>
              <a:t>3.&lt;form action="http://127.0.0.1:8000/get_example2" method="GET"&gt;  </a:t>
            </a:r>
          </a:p>
          <a:p>
            <a:pPr marL="0" indent="0">
              <a:buNone/>
            </a:pPr>
            <a:r>
              <a:rPr lang="en-US" sz="2800" dirty="0">
                <a:solidFill>
                  <a:schemeClr val="tx1"/>
                </a:solidFill>
              </a:rPr>
              <a:t>4.First Name: &lt;input type="text" name="first_name"/&gt;  &lt;br/&gt;  </a:t>
            </a:r>
          </a:p>
          <a:p>
            <a:pPr marL="0" indent="0">
              <a:buNone/>
            </a:pPr>
            <a:r>
              <a:rPr lang="en-US" sz="2800" dirty="0">
                <a:solidFill>
                  <a:schemeClr val="tx1"/>
                </a:solidFill>
              </a:rPr>
              <a:t>5.Last Name: &lt;input type="text" name="last_name"/&gt;&lt;br/&gt;  </a:t>
            </a:r>
          </a:p>
          <a:p>
            <a:pPr marL="0" indent="0">
              <a:buNone/>
            </a:pPr>
            <a:r>
              <a:rPr lang="en-US" sz="2800" dirty="0">
                <a:solidFill>
                  <a:schemeClr val="tx1"/>
                </a:solidFill>
              </a:rPr>
              <a:t>6.&lt;input type="submit" value="Submit"/&gt;  </a:t>
            </a:r>
          </a:p>
          <a:p>
            <a:pPr marL="0" indent="0">
              <a:buNone/>
            </a:pPr>
            <a:r>
              <a:rPr lang="en-US" sz="2800" dirty="0">
                <a:solidFill>
                  <a:schemeClr val="tx1"/>
                </a:solidFill>
              </a:rPr>
              <a:t>7.&lt;/form&gt;  </a:t>
            </a:r>
          </a:p>
          <a:p>
            <a:pPr marL="0" indent="0">
              <a:buNone/>
            </a:pPr>
            <a:r>
              <a:rPr lang="en-US" sz="2800" dirty="0">
                <a:solidFill>
                  <a:schemeClr val="tx1"/>
                </a:solidFill>
              </a:rPr>
              <a:t>8.&lt;/body&gt;  </a:t>
            </a:r>
          </a:p>
          <a:p>
            <a:pPr marL="0" indent="0">
              <a:buNone/>
            </a:pPr>
            <a:r>
              <a:rPr lang="en-US" sz="2800" dirty="0">
                <a:solidFill>
                  <a:schemeClr val="tx1"/>
                </a:solidFill>
              </a:rPr>
              <a:t>9.&lt;/html&gt; </a:t>
            </a:r>
            <a:r>
              <a:rPr lang="en-US" sz="2800" u="sng" dirty="0">
                <a:solidFill>
                  <a:schemeClr val="tx1"/>
                </a:solidFill>
              </a:rPr>
              <a:t> </a:t>
            </a:r>
          </a:p>
          <a:p>
            <a:pPr marL="0" indent="0" algn="just">
              <a:buNone/>
            </a:pPr>
            <a:endParaRPr lang="en-US" sz="2800" u="sng" dirty="0">
              <a:solidFill>
                <a:schemeClr val="tx1"/>
              </a:solidFill>
            </a:endParaRPr>
          </a:p>
          <a:p>
            <a:pPr marL="0" indent="0" algn="just">
              <a:buNone/>
            </a:pPr>
            <a:endParaRPr lang="en-US" sz="2800" u="sng" dirty="0">
              <a:solidFill>
                <a:schemeClr val="tx1"/>
              </a:solidFill>
            </a:endParaRPr>
          </a:p>
        </p:txBody>
      </p:sp>
      <p:sp>
        <p:nvSpPr>
          <p:cNvPr id="4" name="Date Placeholder 3"/>
          <p:cNvSpPr>
            <a:spLocks noGrp="1"/>
          </p:cNvSpPr>
          <p:nvPr>
            <p:ph type="dt" sz="half" idx="10"/>
          </p:nvPr>
        </p:nvSpPr>
        <p:spPr/>
        <p:txBody>
          <a:bodyPr/>
          <a:lstStyle/>
          <a:p>
            <a:fld id="{FB6E4D2E-CA8F-4CE5-9BD6-D572A2B6BA07}" type="datetime1">
              <a:rPr lang="en-US" smtClean="0"/>
              <a:t>2/19/2024</a:t>
            </a:fld>
            <a:endParaRPr lang="en-US" dirty="0"/>
          </a:p>
        </p:txBody>
      </p:sp>
      <p:sp>
        <p:nvSpPr>
          <p:cNvPr id="5" name="Footer Placeholder 4"/>
          <p:cNvSpPr>
            <a:spLocks noGrp="1"/>
          </p:cNvSpPr>
          <p:nvPr>
            <p:ph type="ftr" sz="quarter" idx="11"/>
          </p:nvPr>
        </p:nvSpPr>
        <p:spPr>
          <a:xfrm>
            <a:off x="4165600" y="6356357"/>
            <a:ext cx="5207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GET METHOD EXAMPLE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fontScale="90000" lnSpcReduction="20000"/>
          </a:bodyPr>
          <a:lstStyle/>
          <a:p>
            <a:pPr marL="0" indent="0">
              <a:buNone/>
            </a:pPr>
            <a:r>
              <a:rPr lang="en-US" sz="2800" b="1" dirty="0">
                <a:solidFill>
                  <a:schemeClr val="tx1"/>
                </a:solidFill>
              </a:rPr>
              <a:t>File: get_example.js</a:t>
            </a:r>
          </a:p>
          <a:p>
            <a:pPr marL="0" indent="0">
              <a:buNone/>
            </a:pPr>
            <a:endParaRPr lang="en-US" sz="2800" dirty="0">
              <a:solidFill>
                <a:schemeClr val="tx1"/>
              </a:solidFill>
            </a:endParaRPr>
          </a:p>
          <a:p>
            <a:pPr marL="0" indent="0">
              <a:buNone/>
            </a:pPr>
            <a:r>
              <a:rPr lang="en-US" sz="2800" dirty="0">
                <a:solidFill>
                  <a:schemeClr val="tx1"/>
                </a:solidFill>
              </a:rPr>
              <a:t>1.var express = require('express');  </a:t>
            </a:r>
          </a:p>
          <a:p>
            <a:pPr marL="0" indent="0">
              <a:buNone/>
            </a:pPr>
            <a:r>
              <a:rPr lang="en-US" sz="2800" dirty="0">
                <a:solidFill>
                  <a:schemeClr val="tx1"/>
                </a:solidFill>
              </a:rPr>
              <a:t>2.var app=express();  </a:t>
            </a:r>
          </a:p>
          <a:p>
            <a:pPr marL="0" indent="0">
              <a:buNone/>
            </a:pPr>
            <a:r>
              <a:rPr lang="en-US" sz="2800" dirty="0">
                <a:solidFill>
                  <a:schemeClr val="tx1"/>
                </a:solidFill>
              </a:rPr>
              <a:t>3.app.get('/get_example2', function (req, res) {  </a:t>
            </a:r>
          </a:p>
          <a:p>
            <a:pPr marL="0" indent="0">
              <a:buNone/>
            </a:pPr>
            <a:r>
              <a:rPr lang="en-US" sz="2800" dirty="0">
                <a:solidFill>
                  <a:schemeClr val="tx1"/>
                </a:solidFill>
              </a:rPr>
              <a:t>4.res.send('&lt;p&gt;Username: ' + req.query['first_name']+'&lt;/p&gt;&lt;p&gt;Lastname: '+req.query['last_name']+'&lt;/p&gt;');  </a:t>
            </a:r>
          </a:p>
          <a:p>
            <a:pPr marL="0" indent="0">
              <a:buNone/>
            </a:pPr>
            <a:r>
              <a:rPr lang="en-US" sz="2800" dirty="0">
                <a:solidFill>
                  <a:schemeClr val="tx1"/>
                </a:solidFill>
              </a:rPr>
              <a:t>5.})  </a:t>
            </a:r>
          </a:p>
          <a:p>
            <a:pPr marL="0" indent="0">
              <a:buNone/>
            </a:pPr>
            <a:r>
              <a:rPr lang="en-US" sz="2800" dirty="0">
                <a:solidFill>
                  <a:schemeClr val="tx1"/>
                </a:solidFill>
              </a:rPr>
              <a:t>6.var server = app.listen(8000, function () {  </a:t>
            </a:r>
          </a:p>
          <a:p>
            <a:pPr marL="0" indent="0">
              <a:buNone/>
            </a:pPr>
            <a:r>
              <a:rPr lang="en-US" sz="2800" dirty="0">
                <a:solidFill>
                  <a:schemeClr val="tx1"/>
                </a:solidFill>
              </a:rPr>
              <a:t>7.  var host = server.address().address  </a:t>
            </a:r>
          </a:p>
          <a:p>
            <a:pPr marL="0" indent="0">
              <a:buNone/>
            </a:pPr>
            <a:r>
              <a:rPr lang="en-US" sz="2800" dirty="0">
                <a:solidFill>
                  <a:schemeClr val="tx1"/>
                </a:solidFill>
              </a:rPr>
              <a:t>8.  var port = server.address().port  </a:t>
            </a:r>
          </a:p>
          <a:p>
            <a:pPr marL="0" indent="0">
              <a:buNone/>
            </a:pPr>
            <a:r>
              <a:rPr lang="en-US" sz="2800" dirty="0">
                <a:solidFill>
                  <a:schemeClr val="tx1"/>
                </a:solidFill>
              </a:rPr>
              <a:t>9.  console.log("Example app listening at http://%s:%s", host, port)  </a:t>
            </a:r>
          </a:p>
          <a:p>
            <a:pPr marL="0" indent="0">
              <a:buNone/>
            </a:pPr>
            <a:r>
              <a:rPr lang="en-US" sz="2800" dirty="0">
                <a:solidFill>
                  <a:schemeClr val="tx1"/>
                </a:solidFill>
              </a:rPr>
              <a:t>10.})  </a:t>
            </a: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A24F881B-72C5-40AF-8841-CFF73348207D}"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GET Method Cont……</a:t>
            </a:r>
            <a:endParaRPr lang="en-US" sz="3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BB600A-A9B9-45F8-93FD-55F171B3C52E}" type="datetime1">
              <a:rPr lang="en-US" smtClean="0"/>
              <a:t>2/19/2024</a:t>
            </a:fld>
            <a:endParaRPr lang="en-US" dirty="0"/>
          </a:p>
        </p:txBody>
      </p:sp>
      <p:sp>
        <p:nvSpPr>
          <p:cNvPr id="5" name="Footer Placeholder 4"/>
          <p:cNvSpPr>
            <a:spLocks noGrp="1"/>
          </p:cNvSpPr>
          <p:nvPr>
            <p:ph type="ftr" sz="quarter" idx="11"/>
          </p:nvPr>
        </p:nvSpPr>
        <p:spPr>
          <a:xfrm>
            <a:off x="4165600" y="6356357"/>
            <a:ext cx="50546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GET Method Cont……</a:t>
            </a:r>
            <a:endParaRPr lang="en-US" sz="3200" dirty="0"/>
          </a:p>
        </p:txBody>
      </p:sp>
      <p:pic>
        <p:nvPicPr>
          <p:cNvPr id="75" name="Picture 86" descr="IMG_256"/>
          <p:cNvPicPr>
            <a:picLocks noGrp="1" noChangeAspect="1"/>
          </p:cNvPicPr>
          <p:nvPr>
            <p:ph sz="half" idx="1"/>
          </p:nvPr>
        </p:nvPicPr>
        <p:blipFill>
          <a:blip r:embed="rId3"/>
          <a:stretch>
            <a:fillRect/>
          </a:stretch>
        </p:blipFill>
        <p:spPr>
          <a:xfrm>
            <a:off x="609600" y="900430"/>
            <a:ext cx="5384800" cy="4089400"/>
          </a:xfrm>
          <a:prstGeom prst="rect">
            <a:avLst/>
          </a:prstGeom>
          <a:noFill/>
          <a:ln w="9525">
            <a:noFill/>
          </a:ln>
        </p:spPr>
      </p:pic>
      <p:pic>
        <p:nvPicPr>
          <p:cNvPr id="74" name="Picture 87" descr="IMG_257"/>
          <p:cNvPicPr>
            <a:picLocks noGrp="1" noChangeAspect="1"/>
          </p:cNvPicPr>
          <p:nvPr>
            <p:ph sz="half" idx="2"/>
          </p:nvPr>
        </p:nvPicPr>
        <p:blipFill>
          <a:blip r:embed="rId4"/>
          <a:stretch>
            <a:fillRect/>
          </a:stretch>
        </p:blipFill>
        <p:spPr>
          <a:xfrm>
            <a:off x="6760845" y="1587500"/>
            <a:ext cx="4856480" cy="327279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25A1BC-E91F-420C-970B-4E4C22BD3DC1}"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GET Method Cont…….</a:t>
            </a:r>
          </a:p>
        </p:txBody>
      </p:sp>
      <p:sp>
        <p:nvSpPr>
          <p:cNvPr id="2" name="Footer Placeholder 1"/>
          <p:cNvSpPr>
            <a:spLocks noGrp="1"/>
          </p:cNvSpPr>
          <p:nvPr>
            <p:ph type="ftr" sz="quarter" idx="11"/>
          </p:nvPr>
        </p:nvSpPr>
        <p:spPr>
          <a:xfrm>
            <a:off x="4165600" y="6356357"/>
            <a:ext cx="4978400" cy="365125"/>
          </a:xfrm>
        </p:spPr>
        <p:txBody>
          <a:bodyPr/>
          <a:lstStyle/>
          <a:p>
            <a:r>
              <a:rPr lang="en-US" dirty="0" err="1"/>
              <a:t>Ritesh</a:t>
            </a:r>
            <a:r>
              <a:rPr lang="en-US" dirty="0"/>
              <a:t> Kumar Singh                           MEAN                       Unit 2</a:t>
            </a:r>
          </a:p>
        </p:txBody>
      </p:sp>
      <p:pic>
        <p:nvPicPr>
          <p:cNvPr id="76" name="Picture 88" descr="IMG_258"/>
          <p:cNvPicPr>
            <a:picLocks noGrp="1" noChangeAspect="1"/>
          </p:cNvPicPr>
          <p:nvPr>
            <p:ph idx="1"/>
          </p:nvPr>
        </p:nvPicPr>
        <p:blipFill>
          <a:blip r:embed="rId3"/>
          <a:stretch>
            <a:fillRect/>
          </a:stretch>
        </p:blipFill>
        <p:spPr>
          <a:xfrm>
            <a:off x="2209800" y="2209800"/>
            <a:ext cx="7469505" cy="3034665"/>
          </a:xfrm>
          <a:prstGeom prst="rect">
            <a:avLst/>
          </a:prstGeom>
          <a:noFill/>
          <a:ln w="9525">
            <a:noFill/>
          </a:ln>
        </p:spPr>
      </p:pic>
      <p:sp>
        <p:nvSpPr>
          <p:cNvPr id="9" name="Text Box 8"/>
          <p:cNvSpPr txBox="1"/>
          <p:nvPr/>
        </p:nvSpPr>
        <p:spPr>
          <a:xfrm>
            <a:off x="2656840" y="1346200"/>
            <a:ext cx="1505585" cy="583565"/>
          </a:xfrm>
          <a:prstGeom prst="rect">
            <a:avLst/>
          </a:prstGeom>
          <a:noFill/>
        </p:spPr>
        <p:txBody>
          <a:bodyPr wrap="none" rtlCol="0">
            <a:spAutoFit/>
          </a:bodyPr>
          <a:lstStyle/>
          <a:p>
            <a:pPr algn="l"/>
            <a:r>
              <a:rPr lang="en-US" sz="3200" b="1"/>
              <a:t>Output:</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549101-E731-4FB3-B83F-3D0926910D85}"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sym typeface="+mn-ea"/>
              </a:rPr>
              <a:t>Post Method</a:t>
            </a:r>
            <a:endParaRPr lang="en-US" sz="3200" dirty="0"/>
          </a:p>
        </p:txBody>
      </p:sp>
      <p:sp>
        <p:nvSpPr>
          <p:cNvPr id="9" name="Footer Placeholder 4"/>
          <p:cNvSpPr>
            <a:spLocks noGrp="1"/>
          </p:cNvSpPr>
          <p:nvPr>
            <p:ph type="ftr" sz="quarter" idx="11"/>
          </p:nvPr>
        </p:nvSpPr>
        <p:spPr>
          <a:xfrm>
            <a:off x="3733800" y="6356356"/>
            <a:ext cx="5562600" cy="365125"/>
          </a:xfrm>
        </p:spPr>
        <p:txBody>
          <a:bodyPr/>
          <a:lstStyle/>
          <a:p>
            <a:r>
              <a:rPr lang="en-US"/>
              <a:t>Ritesh Kumar Singh                           MEAN                       Unit 2</a:t>
            </a:r>
            <a:endParaRPr lang="en-US" dirty="0"/>
          </a:p>
        </p:txBody>
      </p:sp>
      <p:sp>
        <p:nvSpPr>
          <p:cNvPr id="5" name="Text Box 4"/>
          <p:cNvSpPr txBox="1"/>
          <p:nvPr/>
        </p:nvSpPr>
        <p:spPr>
          <a:xfrm>
            <a:off x="391160" y="1524000"/>
            <a:ext cx="10632440" cy="3046095"/>
          </a:xfrm>
          <a:prstGeom prst="rect">
            <a:avLst/>
          </a:prstGeom>
          <a:noFill/>
        </p:spPr>
        <p:txBody>
          <a:bodyPr wrap="square" rtlCol="0">
            <a:spAutoFit/>
          </a:bodyPr>
          <a:lstStyle/>
          <a:p>
            <a:pPr marL="342900" indent="-342900" algn="l">
              <a:buFont typeface="Wingdings" panose="05000000000000000000" charset="0"/>
              <a:buChar char="Ø"/>
            </a:pPr>
            <a:r>
              <a:rPr lang="en-US" sz="3200"/>
              <a:t>Post method facilitates you to send large amount of data because data is send in the body.</a:t>
            </a:r>
          </a:p>
          <a:p>
            <a:pPr marL="342900" indent="-342900" algn="l">
              <a:buFont typeface="Wingdings" panose="05000000000000000000" charset="0"/>
              <a:buChar char="Ø"/>
            </a:pPr>
            <a:r>
              <a:rPr lang="en-US" sz="3200"/>
              <a:t> Post method is secure because data is not visible in URL bar but it is not used as popularly as GET method. </a:t>
            </a:r>
          </a:p>
          <a:p>
            <a:pPr marL="342900" indent="-342900" algn="l">
              <a:buFont typeface="Wingdings" panose="05000000000000000000" charset="0"/>
              <a:buChar char="Ø"/>
            </a:pPr>
            <a:r>
              <a:rPr lang="en-US" sz="3200"/>
              <a:t>On the other hand GET method is more efficient and used more than 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E32D0A-F5F5-4C36-867A-9D38CFD5721F}" type="datetime1">
              <a:rPr lang="en-US" smtClean="0"/>
              <a:t>2/19/2024</a:t>
            </a:fld>
            <a:endParaRPr lang="en-US" dirty="0"/>
          </a:p>
        </p:txBody>
      </p:sp>
      <p:sp>
        <p:nvSpPr>
          <p:cNvPr id="5" name="Footer Placeholder 4"/>
          <p:cNvSpPr>
            <a:spLocks noGrp="1"/>
          </p:cNvSpPr>
          <p:nvPr>
            <p:ph type="ftr" sz="quarter" idx="11"/>
          </p:nvPr>
        </p:nvSpPr>
        <p:spPr>
          <a:xfrm>
            <a:off x="2133600" y="6323700"/>
            <a:ext cx="8839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42595" y="1053465"/>
            <a:ext cx="11597005" cy="5135880"/>
          </a:xfrm>
          <a:solidFill>
            <a:schemeClr val="accent5">
              <a:lumMod val="20000"/>
              <a:lumOff val="80000"/>
            </a:schemeClr>
          </a:solidFill>
          <a:ln w="9525">
            <a:solidFill>
              <a:schemeClr val="tx1"/>
            </a:solidFill>
          </a:ln>
        </p:spPr>
        <p:txBody>
          <a:bodyPr>
            <a:normAutofit fontScale="92500" lnSpcReduction="10000"/>
          </a:bodyPr>
          <a:lstStyle/>
          <a:p>
            <a:pPr marL="0" indent="0">
              <a:buNone/>
            </a:pPr>
            <a:r>
              <a:rPr lang="en-US" sz="2800" b="1" dirty="0">
                <a:solidFill>
                  <a:schemeClr val="accent6">
                    <a:lumMod val="50000"/>
                  </a:schemeClr>
                </a:solidFill>
              </a:rPr>
              <a:t>File: Index.html</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1.&lt;html&gt;  </a:t>
            </a:r>
          </a:p>
          <a:p>
            <a:pPr marL="0" indent="0">
              <a:buNone/>
            </a:pPr>
            <a:r>
              <a:rPr lang="en-US" sz="2800" dirty="0">
                <a:solidFill>
                  <a:schemeClr val="accent6">
                    <a:lumMod val="50000"/>
                  </a:schemeClr>
                </a:solidFill>
              </a:rPr>
              <a:t>2.&lt;body&gt;  </a:t>
            </a:r>
          </a:p>
          <a:p>
            <a:pPr marL="0" indent="0">
              <a:buNone/>
            </a:pPr>
            <a:r>
              <a:rPr lang="en-US" sz="2800" dirty="0">
                <a:solidFill>
                  <a:schemeClr val="accent6">
                    <a:lumMod val="50000"/>
                  </a:schemeClr>
                </a:solidFill>
              </a:rPr>
              <a:t>3.&lt;form action="http://127.0.0.1:8000/process_post" method="POST"&gt;  </a:t>
            </a:r>
          </a:p>
          <a:p>
            <a:pPr marL="0" indent="0">
              <a:buNone/>
            </a:pPr>
            <a:r>
              <a:rPr lang="en-US" sz="2800" dirty="0">
                <a:solidFill>
                  <a:schemeClr val="accent6">
                    <a:lumMod val="50000"/>
                  </a:schemeClr>
                </a:solidFill>
              </a:rPr>
              <a:t>4.First Name: &lt;input type="text" name="first_name"&gt;  &lt;br&gt;  </a:t>
            </a:r>
          </a:p>
          <a:p>
            <a:pPr marL="0" indent="0">
              <a:buNone/>
            </a:pPr>
            <a:r>
              <a:rPr lang="en-US" sz="2800" dirty="0">
                <a:solidFill>
                  <a:schemeClr val="accent6">
                    <a:lumMod val="50000"/>
                  </a:schemeClr>
                </a:solidFill>
              </a:rPr>
              <a:t>5.Last Name: &lt;input type="text" name="last_name"&gt;  </a:t>
            </a:r>
          </a:p>
          <a:p>
            <a:pPr marL="0" indent="0">
              <a:buNone/>
            </a:pPr>
            <a:r>
              <a:rPr lang="en-US" sz="2800" dirty="0">
                <a:solidFill>
                  <a:schemeClr val="accent6">
                    <a:lumMod val="50000"/>
                  </a:schemeClr>
                </a:solidFill>
              </a:rPr>
              <a:t>6.&lt;input type="submit" value="Submit"&gt;  </a:t>
            </a:r>
          </a:p>
          <a:p>
            <a:pPr marL="0" indent="0">
              <a:buNone/>
            </a:pPr>
            <a:r>
              <a:rPr lang="en-US" sz="2800" dirty="0">
                <a:solidFill>
                  <a:schemeClr val="accent6">
                    <a:lumMod val="50000"/>
                  </a:schemeClr>
                </a:solidFill>
              </a:rPr>
              <a:t>7.&lt;/form&gt;  </a:t>
            </a:r>
          </a:p>
          <a:p>
            <a:pPr marL="0" indent="0">
              <a:buNone/>
            </a:pPr>
            <a:r>
              <a:rPr lang="en-US" sz="2800" dirty="0">
                <a:solidFill>
                  <a:schemeClr val="accent6">
                    <a:lumMod val="50000"/>
                  </a:schemeClr>
                </a:solidFill>
              </a:rPr>
              <a:t>8.&lt;/body&gt;  </a:t>
            </a:r>
          </a:p>
          <a:p>
            <a:pPr marL="0" indent="0">
              <a:buNone/>
            </a:pPr>
            <a:r>
              <a:rPr lang="en-US" sz="2800" dirty="0">
                <a:solidFill>
                  <a:schemeClr val="accent6">
                    <a:lumMod val="50000"/>
                  </a:schemeClr>
                </a:solidFill>
              </a:rPr>
              <a:t>9.&lt;/html&gt;  </a:t>
            </a:r>
          </a:p>
        </p:txBody>
      </p:sp>
      <p:sp>
        <p:nvSpPr>
          <p:cNvPr id="4" name="Date Placeholder 3"/>
          <p:cNvSpPr>
            <a:spLocks noGrp="1"/>
          </p:cNvSpPr>
          <p:nvPr>
            <p:ph type="dt" sz="half" idx="10"/>
          </p:nvPr>
        </p:nvSpPr>
        <p:spPr/>
        <p:txBody>
          <a:bodyPr/>
          <a:lstStyle/>
          <a:p>
            <a:fld id="{0A24872F-8F75-4052-86CB-175CDB40D36C}" type="datetime1">
              <a:rPr lang="en-US" smtClean="0"/>
              <a:t>2/19/2024</a:t>
            </a:fld>
            <a:endParaRPr lang="en-US" dirty="0"/>
          </a:p>
        </p:txBody>
      </p:sp>
      <p:sp>
        <p:nvSpPr>
          <p:cNvPr id="5" name="Footer Placeholder 4"/>
          <p:cNvSpPr>
            <a:spLocks noGrp="1"/>
          </p:cNvSpPr>
          <p:nvPr>
            <p:ph type="ftr" sz="quarter" idx="11"/>
          </p:nvPr>
        </p:nvSpPr>
        <p:spPr>
          <a:xfrm>
            <a:off x="4165600" y="6356357"/>
            <a:ext cx="5207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 Method  Cont…….</a:t>
            </a:r>
            <a:endParaRPr lang="en-US" sz="3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85800" y="953115"/>
            <a:ext cx="10668000" cy="5135569"/>
          </a:xfrm>
          <a:solidFill>
            <a:schemeClr val="accent5">
              <a:lumMod val="20000"/>
              <a:lumOff val="80000"/>
            </a:schemeClr>
          </a:solidFill>
          <a:ln w="9525">
            <a:solidFill>
              <a:schemeClr val="tx1"/>
            </a:solidFill>
          </a:ln>
        </p:spPr>
        <p:txBody>
          <a:bodyPr>
            <a:normAutofit fontScale="32500" lnSpcReduction="20000"/>
          </a:bodyPr>
          <a:lstStyle/>
          <a:p>
            <a:pPr marL="0" indent="0">
              <a:buNone/>
            </a:pPr>
            <a:r>
              <a:rPr lang="en-US" sz="4000" dirty="0">
                <a:solidFill>
                  <a:schemeClr val="accent6">
                    <a:lumMod val="50000"/>
                  </a:schemeClr>
                </a:solidFill>
              </a:rPr>
              <a:t>File: post_example1.js</a:t>
            </a:r>
          </a:p>
          <a:p>
            <a:pPr marL="0" indent="0">
              <a:buNone/>
            </a:pPr>
            <a:endParaRPr lang="en-US" sz="4000" dirty="0">
              <a:solidFill>
                <a:schemeClr val="accent6">
                  <a:lumMod val="50000"/>
                </a:schemeClr>
              </a:solidFill>
            </a:endParaRPr>
          </a:p>
          <a:p>
            <a:pPr marL="0" indent="0">
              <a:buNone/>
            </a:pPr>
            <a:r>
              <a:rPr lang="en-US" sz="4000" dirty="0">
                <a:solidFill>
                  <a:schemeClr val="accent6">
                    <a:lumMod val="50000"/>
                  </a:schemeClr>
                </a:solidFill>
              </a:rPr>
              <a:t>1.var express = require('express');  </a:t>
            </a:r>
          </a:p>
          <a:p>
            <a:pPr marL="0" indent="0">
              <a:buNone/>
            </a:pPr>
            <a:r>
              <a:rPr lang="en-US" sz="4000" dirty="0">
                <a:solidFill>
                  <a:schemeClr val="accent6">
                    <a:lumMod val="50000"/>
                  </a:schemeClr>
                </a:solidFill>
              </a:rPr>
              <a:t>2.var app = express();  </a:t>
            </a:r>
          </a:p>
          <a:p>
            <a:pPr marL="0" indent="0">
              <a:buNone/>
            </a:pPr>
            <a:r>
              <a:rPr lang="en-US" sz="4000" dirty="0">
                <a:solidFill>
                  <a:schemeClr val="accent6">
                    <a:lumMod val="50000"/>
                  </a:schemeClr>
                </a:solidFill>
              </a:rPr>
              <a:t>3.var bodyParser = require('body-parser');  </a:t>
            </a:r>
          </a:p>
          <a:p>
            <a:pPr marL="0" indent="0">
              <a:buNone/>
            </a:pPr>
            <a:r>
              <a:rPr lang="en-US" sz="4000" dirty="0">
                <a:solidFill>
                  <a:schemeClr val="accent6">
                    <a:lumMod val="50000"/>
                  </a:schemeClr>
                </a:solidFill>
              </a:rPr>
              <a:t>4.// Create application/x-www-form-urlencoded parser  </a:t>
            </a:r>
          </a:p>
          <a:p>
            <a:pPr marL="0" indent="0">
              <a:buNone/>
            </a:pPr>
            <a:r>
              <a:rPr lang="en-US" sz="4000" dirty="0">
                <a:solidFill>
                  <a:schemeClr val="accent6">
                    <a:lumMod val="50000"/>
                  </a:schemeClr>
                </a:solidFill>
              </a:rPr>
              <a:t>5.var urlencodedParser = bodyParser.urlencoded({ extended: false })  </a:t>
            </a:r>
          </a:p>
          <a:p>
            <a:pPr marL="0" indent="0">
              <a:buNone/>
            </a:pPr>
            <a:r>
              <a:rPr lang="en-US" sz="4000" dirty="0">
                <a:solidFill>
                  <a:schemeClr val="accent6">
                    <a:lumMod val="50000"/>
                  </a:schemeClr>
                </a:solidFill>
              </a:rPr>
              <a:t>6.app.use(express.static('public'));  </a:t>
            </a:r>
          </a:p>
          <a:p>
            <a:pPr marL="0" indent="0">
              <a:buNone/>
            </a:pPr>
            <a:r>
              <a:rPr lang="en-US" sz="4000" dirty="0">
                <a:solidFill>
                  <a:schemeClr val="accent6">
                    <a:lumMod val="50000"/>
                  </a:schemeClr>
                </a:solidFill>
              </a:rPr>
              <a:t>7.app.get('/index.html', function (req, res) {  </a:t>
            </a:r>
          </a:p>
          <a:p>
            <a:pPr marL="0" indent="0">
              <a:buNone/>
            </a:pPr>
            <a:r>
              <a:rPr lang="en-US" sz="4000" dirty="0">
                <a:solidFill>
                  <a:schemeClr val="accent6">
                    <a:lumMod val="50000"/>
                  </a:schemeClr>
                </a:solidFill>
              </a:rPr>
              <a:t>8.   res.sendFile( __dirname + "/" + "index.html" );  </a:t>
            </a:r>
          </a:p>
          <a:p>
            <a:pPr marL="0" indent="0">
              <a:buNone/>
            </a:pPr>
            <a:r>
              <a:rPr lang="en-US" sz="4000" dirty="0">
                <a:solidFill>
                  <a:schemeClr val="accent6">
                    <a:lumMod val="50000"/>
                  </a:schemeClr>
                </a:solidFill>
              </a:rPr>
              <a:t>9.})  </a:t>
            </a:r>
          </a:p>
          <a:p>
            <a:pPr marL="0" indent="0">
              <a:buNone/>
            </a:pPr>
            <a:r>
              <a:rPr lang="en-US" sz="4000" dirty="0">
                <a:solidFill>
                  <a:schemeClr val="accent6">
                    <a:lumMod val="50000"/>
                  </a:schemeClr>
                </a:solidFill>
              </a:rPr>
              <a:t>10.app.post('/process_post', urlencodedParser, function (req, res) {  </a:t>
            </a:r>
          </a:p>
          <a:p>
            <a:pPr marL="0" indent="0">
              <a:buNone/>
            </a:pPr>
            <a:r>
              <a:rPr lang="en-US" sz="4000" dirty="0">
                <a:solidFill>
                  <a:schemeClr val="accent6">
                    <a:lumMod val="50000"/>
                  </a:schemeClr>
                </a:solidFill>
              </a:rPr>
              <a:t>11.   // Prepare output in JSON format  </a:t>
            </a:r>
          </a:p>
          <a:p>
            <a:pPr marL="0" indent="0">
              <a:buNone/>
            </a:pPr>
            <a:r>
              <a:rPr lang="en-US" sz="4000" dirty="0">
                <a:solidFill>
                  <a:schemeClr val="accent6">
                    <a:lumMod val="50000"/>
                  </a:schemeClr>
                </a:solidFill>
              </a:rPr>
              <a:t>12.   response = {  </a:t>
            </a:r>
          </a:p>
          <a:p>
            <a:pPr marL="0" indent="0">
              <a:buNone/>
            </a:pPr>
            <a:r>
              <a:rPr lang="en-US" sz="4000" dirty="0">
                <a:solidFill>
                  <a:schemeClr val="accent6">
                    <a:lumMod val="50000"/>
                  </a:schemeClr>
                </a:solidFill>
              </a:rPr>
              <a:t>13.       first_name:req.body.first_name,  </a:t>
            </a:r>
          </a:p>
          <a:p>
            <a:pPr marL="0" indent="0">
              <a:buNone/>
            </a:pPr>
            <a:r>
              <a:rPr lang="en-US" sz="4000" dirty="0">
                <a:solidFill>
                  <a:schemeClr val="accent6">
                    <a:lumMod val="50000"/>
                  </a:schemeClr>
                </a:solidFill>
              </a:rPr>
              <a:t>14.       last_name:req.body.last_name  </a:t>
            </a:r>
          </a:p>
          <a:p>
            <a:pPr marL="0" indent="0">
              <a:buNone/>
            </a:pPr>
            <a:r>
              <a:rPr lang="en-US" sz="4000" dirty="0">
                <a:solidFill>
                  <a:schemeClr val="accent6">
                    <a:lumMod val="50000"/>
                  </a:schemeClr>
                </a:solidFill>
              </a:rPr>
              <a:t>15.   };  </a:t>
            </a:r>
          </a:p>
          <a:p>
            <a:pPr marL="0" indent="0">
              <a:buNone/>
            </a:pPr>
            <a:r>
              <a:rPr lang="en-US" sz="4000" dirty="0">
                <a:solidFill>
                  <a:schemeClr val="accent6">
                    <a:lumMod val="50000"/>
                  </a:schemeClr>
                </a:solidFill>
              </a:rPr>
              <a:t>16.   console.log(response);  </a:t>
            </a:r>
          </a:p>
          <a:p>
            <a:pPr marL="0" indent="0">
              <a:buNone/>
            </a:pPr>
            <a:r>
              <a:rPr lang="en-US" sz="4000" dirty="0">
                <a:solidFill>
                  <a:schemeClr val="accent6">
                    <a:lumMod val="50000"/>
                  </a:schemeClr>
                </a:solidFill>
              </a:rPr>
              <a:t>17.   res.end(JSON.stringify(response));  </a:t>
            </a:r>
          </a:p>
          <a:p>
            <a:pPr marL="0" indent="0">
              <a:buNone/>
            </a:pPr>
            <a:r>
              <a:rPr lang="en-US" sz="4000" dirty="0">
                <a:solidFill>
                  <a:schemeClr val="accent6">
                    <a:lumMod val="50000"/>
                  </a:schemeClr>
                </a:solidFill>
              </a:rPr>
              <a:t>18.})  </a:t>
            </a:r>
          </a:p>
          <a:p>
            <a:pPr marL="0" indent="0">
              <a:buNone/>
            </a:pPr>
            <a:r>
              <a:rPr lang="en-US" sz="4000" dirty="0">
                <a:solidFill>
                  <a:schemeClr val="accent6">
                    <a:lumMod val="50000"/>
                  </a:schemeClr>
                </a:solidFill>
              </a:rPr>
              <a:t>19.var server = app.listen(8000, function () {  </a:t>
            </a:r>
          </a:p>
          <a:p>
            <a:pPr marL="0" indent="0">
              <a:buNone/>
            </a:pPr>
            <a:r>
              <a:rPr lang="en-US" sz="4000" dirty="0">
                <a:solidFill>
                  <a:schemeClr val="accent6">
                    <a:lumMod val="50000"/>
                  </a:schemeClr>
                </a:solidFill>
              </a:rPr>
              <a:t>20.  var host = server.address().address  </a:t>
            </a:r>
          </a:p>
          <a:p>
            <a:pPr marL="0" indent="0">
              <a:buNone/>
            </a:pPr>
            <a:r>
              <a:rPr lang="en-US" sz="4000" dirty="0">
                <a:solidFill>
                  <a:schemeClr val="accent6">
                    <a:lumMod val="50000"/>
                  </a:schemeClr>
                </a:solidFill>
              </a:rPr>
              <a:t>21.  var port = server.address().port  </a:t>
            </a:r>
          </a:p>
          <a:p>
            <a:pPr marL="0" indent="0">
              <a:buNone/>
            </a:pPr>
            <a:r>
              <a:rPr lang="en-US" sz="4000" dirty="0">
                <a:solidFill>
                  <a:schemeClr val="accent6">
                    <a:lumMod val="50000"/>
                  </a:schemeClr>
                </a:solidFill>
              </a:rPr>
              <a:t>22.  console.log("Example app listening at http://%s:%s", host, port)  </a:t>
            </a:r>
          </a:p>
          <a:p>
            <a:pPr marL="0" indent="0">
              <a:buNone/>
            </a:pPr>
            <a:r>
              <a:rPr lang="en-US" sz="4000" dirty="0">
                <a:solidFill>
                  <a:schemeClr val="accent6">
                    <a:lumMod val="50000"/>
                  </a:schemeClr>
                </a:solidFill>
              </a:rPr>
              <a:t>23.})  </a:t>
            </a: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122BD087-E103-4C5E-9B9D-18D496ADAFF7}" type="datetime1">
              <a:rPr lang="en-US" smtClean="0"/>
              <a:t>2/19/2024</a:t>
            </a:fld>
            <a:endParaRPr lang="en-US" dirty="0"/>
          </a:p>
        </p:txBody>
      </p:sp>
      <p:sp>
        <p:nvSpPr>
          <p:cNvPr id="5" name="Footer Placeholder 4"/>
          <p:cNvSpPr>
            <a:spLocks noGrp="1"/>
          </p:cNvSpPr>
          <p:nvPr>
            <p:ph type="ftr" sz="quarter" idx="11"/>
          </p:nvPr>
        </p:nvSpPr>
        <p:spPr>
          <a:xfrm>
            <a:off x="4165600" y="6356357"/>
            <a:ext cx="5283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 Method  Cont…….</a:t>
            </a:r>
            <a:endParaRPr lang="en-US" sz="3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A1E9AD-0A8E-4599-B95A-DA4574E8F1F9}" type="datetime1">
              <a:rPr lang="en-US" smtClean="0"/>
              <a:t>2/19/2024</a:t>
            </a:fld>
            <a:endParaRPr lang="en-US" dirty="0"/>
          </a:p>
        </p:txBody>
      </p:sp>
      <p:sp>
        <p:nvSpPr>
          <p:cNvPr id="5" name="Footer Placeholder 4"/>
          <p:cNvSpPr>
            <a:spLocks noGrp="1"/>
          </p:cNvSpPr>
          <p:nvPr>
            <p:ph type="ftr" sz="quarter" idx="11"/>
          </p:nvPr>
        </p:nvSpPr>
        <p:spPr>
          <a:xfrm>
            <a:off x="4165600" y="6356357"/>
            <a:ext cx="5207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POST Method  Cont…….</a:t>
            </a:r>
            <a:endParaRPr lang="en-US" sz="3200" dirty="0"/>
          </a:p>
          <a:p>
            <a:pPr algn="ctr">
              <a:lnSpc>
                <a:spcPct val="20000"/>
              </a:lnSpc>
              <a:spcBef>
                <a:spcPct val="0"/>
              </a:spcBef>
              <a:defRPr/>
            </a:pPr>
            <a:endParaRPr lang="en-US" sz="3200" dirty="0"/>
          </a:p>
        </p:txBody>
      </p:sp>
      <p:pic>
        <p:nvPicPr>
          <p:cNvPr id="79" name="Picture 90" descr="IMG_256"/>
          <p:cNvPicPr>
            <a:picLocks noGrp="1" noChangeAspect="1"/>
          </p:cNvPicPr>
          <p:nvPr>
            <p:ph sz="half" idx="1"/>
          </p:nvPr>
        </p:nvPicPr>
        <p:blipFill>
          <a:blip r:embed="rId3"/>
          <a:stretch>
            <a:fillRect/>
          </a:stretch>
        </p:blipFill>
        <p:spPr>
          <a:xfrm>
            <a:off x="609600" y="1751330"/>
            <a:ext cx="5384800" cy="3894455"/>
          </a:xfrm>
          <a:prstGeom prst="rect">
            <a:avLst/>
          </a:prstGeom>
          <a:noFill/>
          <a:ln w="9525">
            <a:noFill/>
          </a:ln>
        </p:spPr>
      </p:pic>
      <p:pic>
        <p:nvPicPr>
          <p:cNvPr id="80" name="Picture 91" descr="IMG_257"/>
          <p:cNvPicPr>
            <a:picLocks noGrp="1" noChangeAspect="1"/>
          </p:cNvPicPr>
          <p:nvPr>
            <p:ph sz="half" idx="2"/>
          </p:nvPr>
        </p:nvPicPr>
        <p:blipFill>
          <a:blip r:embed="rId4"/>
          <a:stretch>
            <a:fillRect/>
          </a:stretch>
        </p:blipFill>
        <p:spPr>
          <a:xfrm>
            <a:off x="6781800" y="1676400"/>
            <a:ext cx="4371975" cy="4355465"/>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688966-4A06-4457-B76D-B454AB3C58E0}" type="datetime1">
              <a:rPr lang="en-US" smtClean="0"/>
              <a:t>2/19/2024</a:t>
            </a:fld>
            <a:endParaRPr lang="en-US" dirty="0"/>
          </a:p>
        </p:txBody>
      </p:sp>
      <p:sp>
        <p:nvSpPr>
          <p:cNvPr id="5" name="Footer Placeholder 4"/>
          <p:cNvSpPr>
            <a:spLocks noGrp="1"/>
          </p:cNvSpPr>
          <p:nvPr>
            <p:ph type="ftr" sz="quarter" idx="11"/>
          </p:nvPr>
        </p:nvSpPr>
        <p:spPr>
          <a:xfrm>
            <a:off x="4165600" y="6356357"/>
            <a:ext cx="4826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POST Method  Cont…….</a:t>
            </a:r>
          </a:p>
        </p:txBody>
      </p:sp>
      <p:pic>
        <p:nvPicPr>
          <p:cNvPr id="78" name="Picture 92" descr="IMG_258"/>
          <p:cNvPicPr>
            <a:picLocks noGrp="1" noChangeAspect="1"/>
          </p:cNvPicPr>
          <p:nvPr>
            <p:ph sz="half" idx="1"/>
          </p:nvPr>
        </p:nvPicPr>
        <p:blipFill>
          <a:blip r:embed="rId3"/>
          <a:stretch>
            <a:fillRect/>
          </a:stretch>
        </p:blipFill>
        <p:spPr>
          <a:xfrm>
            <a:off x="609600" y="1816735"/>
            <a:ext cx="5384800" cy="2652395"/>
          </a:xfrm>
          <a:prstGeom prst="rect">
            <a:avLst/>
          </a:prstGeom>
          <a:noFill/>
          <a:ln w="9525">
            <a:noFill/>
          </a:ln>
        </p:spPr>
      </p:pic>
      <p:pic>
        <p:nvPicPr>
          <p:cNvPr id="77" name="Picture 93" descr="IMG_259"/>
          <p:cNvPicPr>
            <a:picLocks noGrp="1" noChangeAspect="1"/>
          </p:cNvPicPr>
          <p:nvPr>
            <p:ph sz="half" idx="2"/>
          </p:nvPr>
        </p:nvPicPr>
        <p:blipFill>
          <a:blip r:embed="rId4"/>
          <a:stretch>
            <a:fillRect/>
          </a:stretch>
        </p:blipFill>
        <p:spPr>
          <a:xfrm>
            <a:off x="6479540" y="1000125"/>
            <a:ext cx="4819650" cy="4144645"/>
          </a:xfrm>
          <a:prstGeom prst="rect">
            <a:avLst/>
          </a:prstGeom>
          <a:noFill/>
          <a:ln w="9525">
            <a:noFill/>
          </a:ln>
        </p:spPr>
      </p:pic>
      <p:sp>
        <p:nvSpPr>
          <p:cNvPr id="10" name="Text Box 9"/>
          <p:cNvSpPr txBox="1"/>
          <p:nvPr/>
        </p:nvSpPr>
        <p:spPr>
          <a:xfrm>
            <a:off x="720725" y="1170305"/>
            <a:ext cx="2058670" cy="521970"/>
          </a:xfrm>
          <a:prstGeom prst="rect">
            <a:avLst/>
          </a:prstGeom>
          <a:noFill/>
        </p:spPr>
        <p:txBody>
          <a:bodyPr wrap="square" rtlCol="0">
            <a:spAutoFit/>
          </a:bodyPr>
          <a:lstStyle/>
          <a:p>
            <a:r>
              <a:rPr lang="en-US" sz="2800" b="1"/>
              <a:t>OUTPUT:</a:t>
            </a:r>
          </a:p>
        </p:txBody>
      </p:sp>
      <p:sp>
        <p:nvSpPr>
          <p:cNvPr id="11" name="Text Box 10"/>
          <p:cNvSpPr txBox="1"/>
          <p:nvPr/>
        </p:nvSpPr>
        <p:spPr>
          <a:xfrm>
            <a:off x="769620" y="5386070"/>
            <a:ext cx="10784840" cy="398780"/>
          </a:xfrm>
          <a:prstGeom prst="rect">
            <a:avLst/>
          </a:prstGeom>
          <a:noFill/>
        </p:spPr>
        <p:txBody>
          <a:bodyPr wrap="none" rtlCol="0">
            <a:spAutoFit/>
          </a:bodyPr>
          <a:lstStyle/>
          <a:p>
            <a:pPr algn="l"/>
            <a:r>
              <a:rPr lang="en-US" sz="2000" b="1"/>
              <a:t>Note: In the above picture, you can see that entries are not visible in the URL bar unlike GET method.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fontScale="97500" lnSpcReduction="10000"/>
          </a:bodyPr>
          <a:lstStyle/>
          <a:p>
            <a:pPr marL="0" indent="0">
              <a:buNone/>
            </a:pPr>
            <a:r>
              <a:rPr lang="en-US" sz="2400" dirty="0"/>
              <a:t>Express.js Middleware</a:t>
            </a:r>
          </a:p>
          <a:p>
            <a:pPr>
              <a:buFont typeface="Wingdings" panose="05000000000000000000" charset="0"/>
              <a:buChar char="Ø"/>
            </a:pPr>
            <a:r>
              <a:rPr lang="en-US" sz="2400" dirty="0"/>
              <a:t>Express.js Middleware are different types of functions that are invoked by the Express.js routing layer before the final request handler. </a:t>
            </a:r>
          </a:p>
          <a:p>
            <a:pPr>
              <a:buFont typeface="Wingdings" panose="05000000000000000000" charset="0"/>
              <a:buChar char="Ø"/>
            </a:pPr>
            <a:r>
              <a:rPr lang="en-US" sz="2400" dirty="0"/>
              <a:t>As the name specified, Middleware appears in the middle between an initial request and final intended route. I</a:t>
            </a:r>
          </a:p>
          <a:p>
            <a:pPr>
              <a:buFont typeface="Wingdings" panose="05000000000000000000" charset="0"/>
              <a:buChar char="Ø"/>
            </a:pPr>
            <a:r>
              <a:rPr lang="en-US" sz="2400" dirty="0"/>
              <a:t>n stack, middleware functions are always invoked in the order in which they are added.</a:t>
            </a:r>
          </a:p>
          <a:p>
            <a:pPr>
              <a:buFont typeface="Wingdings" panose="05000000000000000000" charset="0"/>
              <a:buChar char="Ø"/>
            </a:pPr>
            <a:r>
              <a:rPr lang="en-US" sz="2400" dirty="0"/>
              <a:t>Middleware is commonly used to perform tasks like body parsing for URL-encoded or JSON requests, cookie parsing for basic cookie handling, or even building JavaScript modules on the fly.</a:t>
            </a:r>
          </a:p>
          <a:p>
            <a:pPr>
              <a:buFont typeface="Wingdings" panose="05000000000000000000" charset="0"/>
              <a:buChar char="Ø"/>
            </a:pPr>
            <a:r>
              <a:rPr lang="en-US" sz="2400" b="1" dirty="0">
                <a:sym typeface="+mn-ea"/>
              </a:rPr>
              <a:t>Middleware functions are functions that have access to the request object (req), the response object (res), and the next middleware function in the application’s request-response cycle. These functions are used to modify req and res objects for tasks like parsing request bodies, adding response headers, etc.</a:t>
            </a:r>
            <a:endParaRPr lang="en-US" sz="2400" b="1" dirty="0"/>
          </a:p>
          <a:p>
            <a:pPr>
              <a:buFont typeface="Wingdings" panose="05000000000000000000" charset="0"/>
              <a:buChar char="Ø"/>
            </a:pPr>
            <a:endParaRPr lang="en-US" sz="2400" dirty="0"/>
          </a:p>
          <a:p>
            <a:pPr algn="just">
              <a:buFont typeface="Wingdings" panose="05000000000000000000" charset="0"/>
              <a:buChar char="Ø"/>
            </a:pPr>
            <a:endParaRPr lang="en-US" sz="2400" dirty="0">
              <a:solidFill>
                <a:schemeClr val="accent6">
                  <a:lumMod val="50000"/>
                </a:schemeClr>
              </a:solidFill>
            </a:endParaRPr>
          </a:p>
          <a:p>
            <a:pPr algn="just">
              <a:buNone/>
            </a:pPr>
            <a:endParaRPr lang="en-US" sz="2400" dirty="0"/>
          </a:p>
        </p:txBody>
      </p:sp>
      <p:sp>
        <p:nvSpPr>
          <p:cNvPr id="4" name="Date Placeholder 3"/>
          <p:cNvSpPr>
            <a:spLocks noGrp="1"/>
          </p:cNvSpPr>
          <p:nvPr>
            <p:ph type="dt" sz="half" idx="10"/>
          </p:nvPr>
        </p:nvSpPr>
        <p:spPr/>
        <p:txBody>
          <a:bodyPr/>
          <a:lstStyle/>
          <a:p>
            <a:fld id="{B6F9C50C-280A-4660-9724-A9A86FEA1946}" type="datetime1">
              <a:rPr lang="en-US" smtClean="0"/>
              <a:t>2/19/2024</a:t>
            </a:fld>
            <a:endParaRPr lang="en-US" dirty="0"/>
          </a:p>
        </p:txBody>
      </p:sp>
      <p:sp>
        <p:nvSpPr>
          <p:cNvPr id="5" name="Footer Placeholder 4"/>
          <p:cNvSpPr>
            <a:spLocks noGrp="1"/>
          </p:cNvSpPr>
          <p:nvPr>
            <p:ph type="ftr" sz="quarter" idx="11"/>
          </p:nvPr>
        </p:nvSpPr>
        <p:spPr>
          <a:xfrm>
            <a:off x="4165600" y="6356357"/>
            <a:ext cx="5207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Middleware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0565" y="977265"/>
            <a:ext cx="11021695" cy="5135880"/>
          </a:xfrm>
          <a:solidFill>
            <a:schemeClr val="accent5">
              <a:lumMod val="20000"/>
              <a:lumOff val="80000"/>
            </a:schemeClr>
          </a:solidFill>
          <a:ln w="9525">
            <a:solidFill>
              <a:schemeClr val="tx1"/>
            </a:solidFill>
          </a:ln>
        </p:spPr>
        <p:txBody>
          <a:bodyPr>
            <a:normAutofit fontScale="85000" lnSpcReduction="20000"/>
          </a:bodyPr>
          <a:lstStyle/>
          <a:p>
            <a:pPr marL="0" indent="0">
              <a:buNone/>
            </a:pPr>
            <a:r>
              <a:rPr lang="en-US" sz="2900" b="1" dirty="0"/>
              <a:t>Middleware function</a:t>
            </a:r>
          </a:p>
          <a:p>
            <a:pPr>
              <a:buFont typeface="Wingdings" panose="05000000000000000000" charset="0"/>
              <a:buChar char="Ø"/>
            </a:pPr>
            <a:r>
              <a:rPr lang="en-US" sz="2400" dirty="0"/>
              <a:t>Middleware functions are the functions that access to the request and response object (req, res) in request-response cycle.</a:t>
            </a:r>
          </a:p>
          <a:p>
            <a:pPr marL="0" indent="0">
              <a:buNone/>
            </a:pPr>
            <a:endParaRPr lang="en-US" sz="2400" dirty="0"/>
          </a:p>
          <a:p>
            <a:pPr marL="0" indent="0">
              <a:buNone/>
            </a:pPr>
            <a:r>
              <a:rPr lang="en-US" sz="2600" b="1" dirty="0"/>
              <a:t>A middleware function can perform the following tasks</a:t>
            </a:r>
            <a:r>
              <a:rPr lang="en-US" sz="2400" b="1" dirty="0"/>
              <a:t>:</a:t>
            </a:r>
          </a:p>
          <a:p>
            <a:pPr algn="just">
              <a:buFont typeface="Wingdings" panose="05000000000000000000" charset="0"/>
              <a:buChar char="Ø"/>
            </a:pPr>
            <a:r>
              <a:rPr lang="en-US" sz="2400" dirty="0"/>
              <a:t>It can execute any code.</a:t>
            </a:r>
          </a:p>
          <a:p>
            <a:pPr algn="just">
              <a:buFont typeface="Wingdings" panose="05000000000000000000" charset="0"/>
              <a:buChar char="Ø"/>
            </a:pPr>
            <a:r>
              <a:rPr lang="en-US" sz="2400" dirty="0"/>
              <a:t>It can make changes to the request and the response objects.</a:t>
            </a:r>
          </a:p>
          <a:p>
            <a:pPr algn="just">
              <a:buFont typeface="Wingdings" panose="05000000000000000000" charset="0"/>
              <a:buChar char="Ø"/>
            </a:pPr>
            <a:r>
              <a:rPr lang="en-US" sz="2400" dirty="0"/>
              <a:t>It can end the request-response cycle.</a:t>
            </a:r>
          </a:p>
          <a:p>
            <a:pPr algn="just">
              <a:buFont typeface="Wingdings" panose="05000000000000000000" charset="0"/>
              <a:buChar char="Ø"/>
            </a:pPr>
            <a:r>
              <a:rPr lang="en-US" sz="2400" dirty="0"/>
              <a:t>It can call the next middleware function in the stack.</a:t>
            </a:r>
          </a:p>
          <a:p>
            <a:pPr algn="just">
              <a:buNone/>
            </a:pPr>
            <a:r>
              <a:rPr lang="en-US" sz="2600" b="1" dirty="0"/>
              <a:t>Used middleware in Express.js app:</a:t>
            </a:r>
          </a:p>
          <a:p>
            <a:pPr algn="just">
              <a:buNone/>
            </a:pPr>
            <a:endParaRPr lang="en-US" sz="2400" dirty="0"/>
          </a:p>
          <a:p>
            <a:pPr algn="just">
              <a:buFont typeface="Wingdings" panose="05000000000000000000" charset="0"/>
              <a:buChar char="Ø"/>
            </a:pPr>
            <a:r>
              <a:rPr lang="en-US" sz="2400" dirty="0"/>
              <a:t>Application-level middleware</a:t>
            </a:r>
          </a:p>
          <a:p>
            <a:pPr algn="just">
              <a:buFont typeface="Wingdings" panose="05000000000000000000" charset="0"/>
              <a:buChar char="Ø"/>
            </a:pPr>
            <a:r>
              <a:rPr lang="en-US" sz="2400" dirty="0"/>
              <a:t>Router-level middleware</a:t>
            </a:r>
          </a:p>
          <a:p>
            <a:pPr algn="just">
              <a:buFont typeface="Wingdings" panose="05000000000000000000" charset="0"/>
              <a:buChar char="Ø"/>
            </a:pPr>
            <a:r>
              <a:rPr lang="en-US" sz="2400" dirty="0"/>
              <a:t>Error-handling middleware</a:t>
            </a:r>
          </a:p>
          <a:p>
            <a:pPr algn="just">
              <a:buFont typeface="Wingdings" panose="05000000000000000000" charset="0"/>
              <a:buChar char="Ø"/>
            </a:pPr>
            <a:r>
              <a:rPr lang="en-US" sz="2400" dirty="0"/>
              <a:t>Built-in middleware</a:t>
            </a:r>
          </a:p>
          <a:p>
            <a:pPr algn="just">
              <a:buFont typeface="Wingdings" panose="05000000000000000000" charset="0"/>
              <a:buChar char="Ø"/>
            </a:pPr>
            <a:r>
              <a:rPr lang="en-US" sz="2400" dirty="0"/>
              <a:t>Third-party middleware</a:t>
            </a:r>
          </a:p>
        </p:txBody>
      </p:sp>
      <p:sp>
        <p:nvSpPr>
          <p:cNvPr id="4" name="Date Placeholder 3"/>
          <p:cNvSpPr>
            <a:spLocks noGrp="1"/>
          </p:cNvSpPr>
          <p:nvPr>
            <p:ph type="dt" sz="half" idx="10"/>
          </p:nvPr>
        </p:nvSpPr>
        <p:spPr/>
        <p:txBody>
          <a:bodyPr/>
          <a:lstStyle/>
          <a:p>
            <a:fld id="{A5358ED2-3086-42DD-8F60-08B3E89416D9}" type="datetime1">
              <a:rPr lang="en-US" smtClean="0"/>
              <a:t>2/19/2024</a:t>
            </a:fld>
            <a:endParaRPr lang="en-US" dirty="0"/>
          </a:p>
        </p:txBody>
      </p:sp>
      <p:sp>
        <p:nvSpPr>
          <p:cNvPr id="5" name="Footer Placeholder 4"/>
          <p:cNvSpPr>
            <a:spLocks noGrp="1"/>
          </p:cNvSpPr>
          <p:nvPr>
            <p:ph type="ftr" sz="quarter" idx="11"/>
          </p:nvPr>
        </p:nvSpPr>
        <p:spPr>
          <a:xfrm>
            <a:off x="4165600" y="6356357"/>
            <a:ext cx="52832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Middleware Function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0565" y="977265"/>
            <a:ext cx="11021695" cy="5324475"/>
          </a:xfrm>
          <a:solidFill>
            <a:schemeClr val="accent5">
              <a:lumMod val="20000"/>
              <a:lumOff val="80000"/>
            </a:schemeClr>
          </a:solidFill>
          <a:ln w="9525">
            <a:solidFill>
              <a:schemeClr val="tx1"/>
            </a:solidFill>
          </a:ln>
        </p:spPr>
        <p:txBody>
          <a:bodyPr>
            <a:noAutofit/>
          </a:bodyPr>
          <a:lstStyle/>
          <a:p>
            <a:pPr marL="0" indent="0">
              <a:buNone/>
            </a:pPr>
            <a:r>
              <a:rPr lang="en-US" sz="1600" b="1" dirty="0"/>
              <a:t> </a:t>
            </a:r>
            <a:r>
              <a:rPr lang="en-US" sz="2000" b="1" dirty="0">
                <a:latin typeface="Times New Roman" panose="02020603050405020304" pitchFamily="18" charset="0"/>
                <a:cs typeface="Times New Roman" panose="02020603050405020304" pitchFamily="18" charset="0"/>
              </a:rPr>
              <a:t>simple example of a middleware function in action −</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var express = require('express');</a:t>
            </a:r>
          </a:p>
          <a:p>
            <a:pPr marL="0" indent="0">
              <a:buNone/>
            </a:pPr>
            <a:r>
              <a:rPr lang="en-US" sz="1500" dirty="0">
                <a:latin typeface="Times New Roman" panose="02020603050405020304" pitchFamily="18" charset="0"/>
                <a:cs typeface="Times New Roman" panose="02020603050405020304" pitchFamily="18" charset="0"/>
              </a:rPr>
              <a:t>var app = express();</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a:t>
            </a:r>
            <a:r>
              <a:rPr lang="en-US" sz="1500" dirty="0">
                <a:solidFill>
                  <a:srgbClr val="FF0000"/>
                </a:solidFill>
                <a:latin typeface="Times New Roman" panose="02020603050405020304" pitchFamily="18" charset="0"/>
                <a:cs typeface="Times New Roman" panose="02020603050405020304" pitchFamily="18" charset="0"/>
              </a:rPr>
              <a:t>Simple request time logger</a:t>
            </a: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app.use(function(req, res, next){</a:t>
            </a:r>
          </a:p>
          <a:p>
            <a:pPr marL="0" indent="0">
              <a:buNone/>
            </a:pPr>
            <a:r>
              <a:rPr lang="en-US" sz="1500" dirty="0">
                <a:latin typeface="Times New Roman" panose="02020603050405020304" pitchFamily="18" charset="0"/>
                <a:cs typeface="Times New Roman" panose="02020603050405020304" pitchFamily="18" charset="0"/>
              </a:rPr>
              <a:t>   console.log("A new request received at " + Date.now());</a:t>
            </a:r>
          </a:p>
          <a:p>
            <a:pPr marL="0" indent="0">
              <a:buNone/>
            </a:pPr>
            <a:r>
              <a:rPr lang="en-US" sz="1500" dirty="0">
                <a:latin typeface="Times New Roman" panose="02020603050405020304" pitchFamily="18" charset="0"/>
                <a:cs typeface="Times New Roman" panose="02020603050405020304" pitchFamily="18" charset="0"/>
              </a:rPr>
              <a:t>   </a:t>
            </a:r>
          </a:p>
          <a:p>
            <a:pPr marL="0" indent="0">
              <a:buNone/>
            </a:pPr>
            <a:r>
              <a:rPr lang="en-US" sz="1500" dirty="0">
                <a:latin typeface="Times New Roman" panose="02020603050405020304" pitchFamily="18" charset="0"/>
                <a:cs typeface="Times New Roman" panose="02020603050405020304" pitchFamily="18" charset="0"/>
              </a:rPr>
              <a:t>  </a:t>
            </a:r>
            <a:r>
              <a:rPr lang="en-US" sz="1500" dirty="0">
                <a:solidFill>
                  <a:srgbClr val="FF0000"/>
                </a:solidFill>
                <a:latin typeface="Times New Roman" panose="02020603050405020304" pitchFamily="18" charset="0"/>
                <a:cs typeface="Times New Roman" panose="02020603050405020304" pitchFamily="18" charset="0"/>
              </a:rPr>
              <a:t> //This function call is very important. It tells that more processing is</a:t>
            </a:r>
          </a:p>
          <a:p>
            <a:pPr marL="0" indent="0">
              <a:buNone/>
            </a:pPr>
            <a:r>
              <a:rPr lang="en-US" sz="1500" dirty="0">
                <a:solidFill>
                  <a:srgbClr val="FF0000"/>
                </a:solidFill>
                <a:latin typeface="Times New Roman" panose="02020603050405020304" pitchFamily="18" charset="0"/>
                <a:cs typeface="Times New Roman" panose="02020603050405020304" pitchFamily="18" charset="0"/>
              </a:rPr>
              <a:t>   //required for the current request and is in the next middleware</a:t>
            </a:r>
          </a:p>
          <a:p>
            <a:pPr marL="0" indent="0">
              <a:buNone/>
            </a:pPr>
            <a:r>
              <a:rPr lang="en-US" sz="1500" dirty="0">
                <a:solidFill>
                  <a:srgbClr val="FF0000"/>
                </a:solidFill>
                <a:latin typeface="Times New Roman" panose="02020603050405020304" pitchFamily="18" charset="0"/>
                <a:cs typeface="Times New Roman" panose="02020603050405020304" pitchFamily="18" charset="0"/>
              </a:rPr>
              <a:t>   function route handler.</a:t>
            </a:r>
          </a:p>
          <a:p>
            <a:pPr marL="0" indent="0">
              <a:buNone/>
            </a:pPr>
            <a:r>
              <a:rPr lang="en-US" sz="1500" dirty="0">
                <a:latin typeface="Times New Roman" panose="02020603050405020304" pitchFamily="18" charset="0"/>
                <a:cs typeface="Times New Roman" panose="02020603050405020304" pitchFamily="18" charset="0"/>
              </a:rPr>
              <a:t>   next();</a:t>
            </a:r>
          </a:p>
          <a:p>
            <a:pPr marL="0" indent="0">
              <a:buNone/>
            </a:pPr>
            <a:r>
              <a:rPr lang="en-US" sz="1500" dirty="0">
                <a:latin typeface="Times New Roman" panose="02020603050405020304" pitchFamily="18" charset="0"/>
                <a:cs typeface="Times New Roman" panose="02020603050405020304" pitchFamily="18" charset="0"/>
              </a:rPr>
              <a:t>});</a:t>
            </a:r>
          </a:p>
          <a:p>
            <a:pPr marL="0" indent="0">
              <a:buNone/>
            </a:pPr>
            <a:r>
              <a:rPr lang="en-US" sz="1500" dirty="0">
                <a:latin typeface="Times New Roman" panose="02020603050405020304" pitchFamily="18" charset="0"/>
                <a:cs typeface="Times New Roman" panose="02020603050405020304" pitchFamily="18" charset="0"/>
              </a:rPr>
              <a:t>app.listen(3000);</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above middleware is called for every request on the server. So after every request, we will get the following message in the console −</a:t>
            </a:r>
          </a:p>
          <a:p>
            <a:pPr marL="0" indent="0">
              <a:buNone/>
            </a:pPr>
            <a:r>
              <a:rPr lang="en-US" sz="1600" b="1" dirty="0">
                <a:latin typeface="Times New Roman" panose="02020603050405020304" pitchFamily="18" charset="0"/>
                <a:cs typeface="Times New Roman" panose="02020603050405020304" pitchFamily="18" charset="0"/>
              </a:rPr>
              <a:t>A new request received at 1467267512545</a:t>
            </a:r>
          </a:p>
        </p:txBody>
      </p:sp>
      <p:sp>
        <p:nvSpPr>
          <p:cNvPr id="4" name="Date Placeholder 3"/>
          <p:cNvSpPr>
            <a:spLocks noGrp="1"/>
          </p:cNvSpPr>
          <p:nvPr>
            <p:ph type="dt" sz="half" idx="10"/>
          </p:nvPr>
        </p:nvSpPr>
        <p:spPr/>
        <p:txBody>
          <a:bodyPr/>
          <a:lstStyle/>
          <a:p>
            <a:fld id="{516DC6F9-5B1C-4946-8D34-BF29DB90FA89}" type="datetime1">
              <a:rPr lang="en-US" smtClean="0"/>
              <a:t>2/19/2024</a:t>
            </a:fld>
            <a:endParaRPr lang="en-US" dirty="0"/>
          </a:p>
        </p:txBody>
      </p:sp>
      <p:sp>
        <p:nvSpPr>
          <p:cNvPr id="5" name="Footer Placeholder 4"/>
          <p:cNvSpPr>
            <a:spLocks noGrp="1"/>
          </p:cNvSpPr>
          <p:nvPr>
            <p:ph type="ftr" sz="quarter" idx="11"/>
          </p:nvPr>
        </p:nvSpPr>
        <p:spPr>
          <a:xfrm>
            <a:off x="4165600" y="6356357"/>
            <a:ext cx="5130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Middleware Function Conti....</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0565" y="977265"/>
            <a:ext cx="11021695" cy="5324475"/>
          </a:xfrm>
          <a:solidFill>
            <a:schemeClr val="accent5">
              <a:lumMod val="20000"/>
              <a:lumOff val="80000"/>
            </a:schemeClr>
          </a:solidFill>
          <a:ln w="9525">
            <a:solidFill>
              <a:schemeClr val="tx1"/>
            </a:solidFill>
          </a:ln>
        </p:spPr>
        <p:txBody>
          <a:bodyPr>
            <a:noAutofit/>
          </a:bodyPr>
          <a:lstStyle/>
          <a:p>
            <a:pPr marL="0" indent="0">
              <a:buNone/>
            </a:pPr>
            <a:r>
              <a:rPr lang="en-US" sz="1600" b="1" dirty="0"/>
              <a:t> </a:t>
            </a:r>
            <a:r>
              <a:rPr lang="en-US" sz="2000" b="1" dirty="0">
                <a:latin typeface="Times New Roman" panose="02020603050405020304" pitchFamily="18" charset="0"/>
                <a:cs typeface="Times New Roman" panose="02020603050405020304" pitchFamily="18" charset="0"/>
              </a:rPr>
              <a:t>Static files</a:t>
            </a:r>
            <a:r>
              <a:rPr lang="en-US" sz="2000" dirty="0">
                <a:latin typeface="Times New Roman" panose="02020603050405020304" pitchFamily="18" charset="0"/>
                <a:cs typeface="Times New Roman" panose="02020603050405020304" pitchFamily="18" charset="0"/>
              </a:rPr>
              <a:t> </a:t>
            </a:r>
          </a:p>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 Files that clients download as they are from the server. Create a new directory, public. Express, by default does not allow you to serve static files. </a:t>
            </a:r>
          </a:p>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You need to enable it using the following built-in middleware.</a:t>
            </a:r>
          </a:p>
          <a:p>
            <a:pPr marL="0" indent="0">
              <a:buNone/>
            </a:pPr>
            <a:r>
              <a:rPr lang="en-US"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app.use(express.static('public'));</a:t>
            </a:r>
          </a:p>
          <a:p>
            <a:pPr>
              <a:buFont typeface="Wingdings" panose="05000000000000000000" charset="0"/>
              <a:buChar char="Ø"/>
            </a:pPr>
            <a:r>
              <a:rPr lang="en-US" sz="2000" dirty="0">
                <a:solidFill>
                  <a:schemeClr val="tx1"/>
                </a:solidFill>
                <a:effectLst/>
                <a:latin typeface="Times New Roman" panose="02020603050405020304" pitchFamily="18" charset="0"/>
                <a:cs typeface="Times New Roman" panose="02020603050405020304" pitchFamily="18" charset="0"/>
              </a:rPr>
              <a:t>All static files you load will be considering public as root. </a:t>
            </a:r>
          </a:p>
          <a:p>
            <a:pPr>
              <a:buFont typeface="Wingdings" panose="05000000000000000000" charset="0"/>
              <a:buChar char="Ø"/>
            </a:pPr>
            <a:r>
              <a:rPr lang="en-US" sz="2000" dirty="0">
                <a:solidFill>
                  <a:schemeClr val="tx1"/>
                </a:solidFill>
                <a:effectLst/>
                <a:latin typeface="Times New Roman" panose="02020603050405020304" pitchFamily="18" charset="0"/>
                <a:cs typeface="Times New Roman" panose="02020603050405020304" pitchFamily="18" charset="0"/>
              </a:rPr>
              <a:t>To test that this is working fine, add any image file in your new public dir and change its name to "testimage.jpg". In your views, create a new view and include this file like −</a:t>
            </a:r>
          </a:p>
          <a:p>
            <a:pPr>
              <a:buFont typeface="Wingdings" panose="05000000000000000000" charset="0"/>
              <a:buChar char="Ø"/>
            </a:pPr>
            <a:endParaRPr lang="en-US" sz="200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effectLst/>
                <a:latin typeface="Times New Roman" panose="02020603050405020304" pitchFamily="18" charset="0"/>
                <a:cs typeface="Times New Roman" panose="02020603050405020304" pitchFamily="18" charset="0"/>
              </a:rPr>
              <a:t>html</a:t>
            </a:r>
          </a:p>
          <a:p>
            <a:pPr>
              <a:buFont typeface="Arial" panose="020B0604020202020204" pitchFamily="34" charset="0"/>
              <a:buChar char="•"/>
            </a:pPr>
            <a:r>
              <a:rPr lang="en-US" sz="2000" dirty="0">
                <a:solidFill>
                  <a:schemeClr val="tx1"/>
                </a:solidFill>
                <a:effectLst/>
                <a:latin typeface="Times New Roman" panose="02020603050405020304" pitchFamily="18" charset="0"/>
                <a:cs typeface="Times New Roman" panose="02020603050405020304" pitchFamily="18" charset="0"/>
              </a:rPr>
              <a:t>   head</a:t>
            </a:r>
          </a:p>
          <a:p>
            <a:pPr>
              <a:buFont typeface="Arial" panose="020B0604020202020204" pitchFamily="34" charset="0"/>
              <a:buChar char="•"/>
            </a:pPr>
            <a:r>
              <a:rPr lang="en-US" sz="2000" dirty="0">
                <a:solidFill>
                  <a:schemeClr val="tx1"/>
                </a:solidFill>
                <a:effectLst/>
                <a:latin typeface="Times New Roman" panose="02020603050405020304" pitchFamily="18" charset="0"/>
                <a:cs typeface="Times New Roman" panose="02020603050405020304" pitchFamily="18" charset="0"/>
              </a:rPr>
              <a:t>   body</a:t>
            </a:r>
          </a:p>
          <a:p>
            <a:pPr>
              <a:buFont typeface="Arial" panose="020B0604020202020204" pitchFamily="34" charset="0"/>
              <a:buChar char="•"/>
            </a:pPr>
            <a:r>
              <a:rPr lang="en-US" sz="2000" dirty="0">
                <a:solidFill>
                  <a:schemeClr val="tx1"/>
                </a:solidFill>
                <a:effectLst/>
                <a:latin typeface="Times New Roman" panose="02020603050405020304" pitchFamily="18" charset="0"/>
                <a:cs typeface="Times New Roman" panose="02020603050405020304" pitchFamily="18" charset="0"/>
              </a:rPr>
              <a:t>      h3 Testing static file serving:</a:t>
            </a:r>
          </a:p>
          <a:p>
            <a:pPr>
              <a:buFont typeface="Arial" panose="020B0604020202020204" pitchFamily="34" charset="0"/>
              <a:buChar char="•"/>
            </a:pPr>
            <a:r>
              <a:rPr lang="en-US" sz="2000" dirty="0">
                <a:solidFill>
                  <a:schemeClr val="tx1"/>
                </a:solidFill>
                <a:effectLst/>
                <a:latin typeface="Times New Roman" panose="02020603050405020304" pitchFamily="18" charset="0"/>
                <a:cs typeface="Times New Roman" panose="02020603050405020304" pitchFamily="18" charset="0"/>
              </a:rPr>
              <a:t>      img(src = "/testimage.jpg", alt = "Testing Image</a:t>
            </a:r>
          </a:p>
        </p:txBody>
      </p:sp>
      <p:sp>
        <p:nvSpPr>
          <p:cNvPr id="4" name="Date Placeholder 3"/>
          <p:cNvSpPr>
            <a:spLocks noGrp="1"/>
          </p:cNvSpPr>
          <p:nvPr>
            <p:ph type="dt" sz="half" idx="10"/>
          </p:nvPr>
        </p:nvSpPr>
        <p:spPr/>
        <p:txBody>
          <a:bodyPr/>
          <a:lstStyle/>
          <a:p>
            <a:fld id="{D350E648-C716-405B-BEBF-3D4CA01C98CC}" type="datetime1">
              <a:rPr lang="en-US" smtClean="0"/>
              <a:t>2/19/2024</a:t>
            </a:fld>
            <a:endParaRPr lang="en-US" dirty="0"/>
          </a:p>
        </p:txBody>
      </p:sp>
      <p:sp>
        <p:nvSpPr>
          <p:cNvPr id="5" name="Footer Placeholder 4"/>
          <p:cNvSpPr>
            <a:spLocks noGrp="1"/>
          </p:cNvSpPr>
          <p:nvPr>
            <p:ph type="ftr" sz="quarter" idx="11"/>
          </p:nvPr>
        </p:nvSpPr>
        <p:spPr>
          <a:xfrm>
            <a:off x="4165600" y="6356357"/>
            <a:ext cx="4572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 Serving static files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826C17-CFEA-42ED-A352-32735AAFADFF}" type="datetime1">
              <a:rPr lang="en-US" smtClean="0"/>
              <a:t>2/19/2024</a:t>
            </a:fld>
            <a:endParaRPr lang="en-US" dirty="0"/>
          </a:p>
        </p:txBody>
      </p:sp>
      <p:sp>
        <p:nvSpPr>
          <p:cNvPr id="5" name="Footer Placeholder 4"/>
          <p:cNvSpPr>
            <a:spLocks noGrp="1"/>
          </p:cNvSpPr>
          <p:nvPr>
            <p:ph type="ftr" sz="quarter" idx="11"/>
          </p:nvPr>
        </p:nvSpPr>
        <p:spPr>
          <a:xfrm>
            <a:off x="4165600" y="6356357"/>
            <a:ext cx="5207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 Serving static files</a:t>
            </a:r>
          </a:p>
        </p:txBody>
      </p:sp>
      <p:pic>
        <p:nvPicPr>
          <p:cNvPr id="2" name="Content Placeholder 1"/>
          <p:cNvPicPr>
            <a:picLocks noGrp="1" noChangeAspect="1"/>
          </p:cNvPicPr>
          <p:nvPr>
            <p:ph sz="half" idx="2"/>
          </p:nvPr>
        </p:nvPicPr>
        <p:blipFill>
          <a:blip r:embed="rId3"/>
          <a:stretch>
            <a:fillRect/>
          </a:stretch>
        </p:blipFill>
        <p:spPr>
          <a:xfrm>
            <a:off x="794385" y="2280920"/>
            <a:ext cx="10788015" cy="3650615"/>
          </a:xfrm>
          <a:prstGeom prst="rect">
            <a:avLst/>
          </a:prstGeom>
        </p:spPr>
      </p:pic>
      <p:sp>
        <p:nvSpPr>
          <p:cNvPr id="10" name="Text Box 9"/>
          <p:cNvSpPr txBox="1"/>
          <p:nvPr/>
        </p:nvSpPr>
        <p:spPr>
          <a:xfrm>
            <a:off x="990600" y="1271905"/>
            <a:ext cx="1726565" cy="521970"/>
          </a:xfrm>
          <a:prstGeom prst="rect">
            <a:avLst/>
          </a:prstGeom>
          <a:noFill/>
        </p:spPr>
        <p:txBody>
          <a:bodyPr wrap="square" rtlCol="0">
            <a:spAutoFit/>
          </a:bodyPr>
          <a:lstStyle/>
          <a:p>
            <a:r>
              <a:rPr lang="en-US" sz="2800" b="1"/>
              <a:t>OUTPUT: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0565" y="977265"/>
            <a:ext cx="11021695" cy="3474720"/>
          </a:xfrm>
          <a:solidFill>
            <a:schemeClr val="accent5">
              <a:lumMod val="20000"/>
              <a:lumOff val="80000"/>
            </a:schemeClr>
          </a:solidFill>
          <a:ln w="9525">
            <a:solidFill>
              <a:schemeClr val="tx1"/>
            </a:solidFill>
          </a:ln>
        </p:spPr>
        <p:txBody>
          <a:bodyPr>
            <a:noAutofit/>
          </a:bodyPr>
          <a:lstStyle/>
          <a:p>
            <a:pPr>
              <a:buFont typeface="Wingdings" panose="05000000000000000000" charset="0"/>
              <a:buChar char="Ø"/>
            </a:pPr>
            <a:r>
              <a:rPr lang="en-US" sz="2400" dirty="0"/>
              <a:t>HTTP is stateless; in order to associate a request to any other request, you need a way to store user data between HTTP requests. </a:t>
            </a:r>
          </a:p>
          <a:p>
            <a:pPr>
              <a:buFont typeface="Wingdings" panose="05000000000000000000" charset="0"/>
              <a:buChar char="Ø"/>
            </a:pPr>
            <a:r>
              <a:rPr lang="en-US" sz="2400" dirty="0"/>
              <a:t>Cookies and URL parameters are both suitable ways to transport data between the client and the server. But they are both readable and on the client side. </a:t>
            </a:r>
          </a:p>
          <a:p>
            <a:pPr>
              <a:buFont typeface="Wingdings" panose="05000000000000000000" charset="0"/>
              <a:buChar char="Ø"/>
            </a:pPr>
            <a:r>
              <a:rPr lang="en-US" sz="2400" dirty="0"/>
              <a:t>Sessions solve exactly this problem. You assign the client an ID and it makes all further requests using that ID. Information associated with the client is stored on the server linked to this ID.</a:t>
            </a:r>
          </a:p>
          <a:p>
            <a:pPr>
              <a:buNone/>
            </a:pPr>
            <a:endParaRPr lang="en-US" sz="1800" dirty="0"/>
          </a:p>
          <a:p>
            <a:pPr marL="0" indent="0">
              <a:buNone/>
            </a:pPr>
            <a:endParaRPr lang="en-US" sz="1800" dirty="0"/>
          </a:p>
        </p:txBody>
      </p:sp>
      <p:sp>
        <p:nvSpPr>
          <p:cNvPr id="4" name="Date Placeholder 3"/>
          <p:cNvSpPr>
            <a:spLocks noGrp="1"/>
          </p:cNvSpPr>
          <p:nvPr>
            <p:ph type="dt" sz="half" idx="10"/>
          </p:nvPr>
        </p:nvSpPr>
        <p:spPr/>
        <p:txBody>
          <a:bodyPr/>
          <a:lstStyle/>
          <a:p>
            <a:fld id="{1DBC157D-CD58-4CAC-8C79-560C8465C8F9}" type="datetime1">
              <a:rPr lang="en-US" smtClean="0"/>
              <a:t>2/19/2024</a:t>
            </a:fld>
            <a:endParaRPr lang="en-US" dirty="0"/>
          </a:p>
        </p:txBody>
      </p:sp>
      <p:sp>
        <p:nvSpPr>
          <p:cNvPr id="5" name="Footer Placeholder 4"/>
          <p:cNvSpPr>
            <a:spLocks noGrp="1"/>
          </p:cNvSpPr>
          <p:nvPr>
            <p:ph type="ftr" sz="quarter" idx="11"/>
          </p:nvPr>
        </p:nvSpPr>
        <p:spPr>
          <a:xfrm>
            <a:off x="4165600" y="6356357"/>
            <a:ext cx="58166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 Session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4F6A0A-4D68-4F5E-84FA-9F3E81B0DD11}" type="datetime1">
              <a:rPr lang="en-US" smtClean="0"/>
              <a:t>2/19/2024</a:t>
            </a:fld>
            <a:endParaRPr lang="en-US" dirty="0"/>
          </a:p>
        </p:txBody>
      </p:sp>
      <p:sp>
        <p:nvSpPr>
          <p:cNvPr id="5" name="Footer Placeholder 4"/>
          <p:cNvSpPr>
            <a:spLocks noGrp="1"/>
          </p:cNvSpPr>
          <p:nvPr>
            <p:ph type="ftr" sz="quarter" idx="11"/>
          </p:nvPr>
        </p:nvSpPr>
        <p:spPr>
          <a:xfrm>
            <a:off x="2971800" y="6356356"/>
            <a:ext cx="79248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91456"/>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10565" y="977265"/>
            <a:ext cx="11021695" cy="5324475"/>
          </a:xfrm>
          <a:solidFill>
            <a:schemeClr val="accent5">
              <a:lumMod val="20000"/>
              <a:lumOff val="80000"/>
            </a:schemeClr>
          </a:solidFill>
          <a:ln w="9525">
            <a:solidFill>
              <a:schemeClr val="tx1"/>
            </a:solidFill>
          </a:ln>
        </p:spPr>
        <p:txBody>
          <a:bodyPr>
            <a:noAutofit/>
          </a:bodyPr>
          <a:lstStyle/>
          <a:p>
            <a:pPr>
              <a:buNone/>
            </a:pPr>
            <a:endParaRPr lang="en-US" sz="1800" dirty="0"/>
          </a:p>
          <a:p>
            <a:pPr marL="0" indent="0">
              <a:buNone/>
            </a:pPr>
            <a:r>
              <a:rPr lang="en-US" sz="2000" b="1" dirty="0"/>
              <a:t>We will need the Express-session, so install it using the following code.</a:t>
            </a:r>
          </a:p>
          <a:p>
            <a:pPr marL="0" indent="0">
              <a:buNone/>
            </a:pPr>
            <a:endParaRPr lang="en-US" sz="1800" dirty="0"/>
          </a:p>
          <a:p>
            <a:pPr marL="0" indent="0">
              <a:buNone/>
            </a:pPr>
            <a:r>
              <a:rPr lang="en-US" sz="1800" dirty="0">
                <a:solidFill>
                  <a:srgbClr val="FF0000"/>
                </a:solidFill>
                <a:effectLst>
                  <a:outerShdw blurRad="38100" dist="38100" dir="2700000" algn="tl">
                    <a:srgbClr val="000000">
                      <a:alpha val="43137"/>
                    </a:srgbClr>
                  </a:outerShdw>
                </a:effectLst>
              </a:rPr>
              <a:t>           npm install --save express-session</a:t>
            </a:r>
          </a:p>
          <a:p>
            <a:pPr>
              <a:buFont typeface="Wingdings" panose="05000000000000000000" charset="0"/>
              <a:buChar char="Ø"/>
            </a:pPr>
            <a:r>
              <a:rPr lang="en-US" sz="1800" dirty="0"/>
              <a:t>We will put the session and cookie-parser middleware in place. In this example, we will use the default store for storing sessions, i.e., MemoryStore. Never use this in production environments.</a:t>
            </a:r>
          </a:p>
          <a:p>
            <a:pPr>
              <a:buFont typeface="Wingdings" panose="05000000000000000000" charset="0"/>
              <a:buChar char="Ø"/>
            </a:pPr>
            <a:r>
              <a:rPr lang="en-US" sz="1800" dirty="0"/>
              <a:t> The session middleware handles all things for us, i.e., creating the session, setting the session cookie and creating the session object in req object.</a:t>
            </a:r>
          </a:p>
          <a:p>
            <a:pPr>
              <a:buFont typeface="Wingdings" panose="05000000000000000000" charset="0"/>
              <a:buChar char="Ø"/>
            </a:pPr>
            <a:endParaRPr lang="en-US" sz="1800" dirty="0"/>
          </a:p>
          <a:p>
            <a:pPr>
              <a:buFont typeface="Wingdings" panose="05000000000000000000" charset="0"/>
              <a:buChar char="Ø"/>
            </a:pPr>
            <a:r>
              <a:rPr lang="en-US" sz="1800" dirty="0"/>
              <a:t>Whenever we make a request from the same client again, we will have their session information stored with us (given that the server was not restarted).</a:t>
            </a:r>
          </a:p>
          <a:p>
            <a:pPr>
              <a:buFont typeface="Wingdings" panose="05000000000000000000" charset="0"/>
              <a:buChar char="Ø"/>
            </a:pPr>
            <a:r>
              <a:rPr lang="en-US" sz="1800" dirty="0"/>
              <a:t>  when a user visits the site, it creates a new session for the user and assigns them a cookie. </a:t>
            </a:r>
          </a:p>
          <a:p>
            <a:pPr>
              <a:buFont typeface="Wingdings" panose="05000000000000000000" charset="0"/>
              <a:buChar char="Ø"/>
            </a:pPr>
            <a:r>
              <a:rPr lang="en-US" sz="1800" dirty="0"/>
              <a:t>Next time the user comes, the cookie is checked and the page_view session variable is updated accordingly.</a:t>
            </a:r>
          </a:p>
        </p:txBody>
      </p:sp>
      <p:sp>
        <p:nvSpPr>
          <p:cNvPr id="4" name="Date Placeholder 3"/>
          <p:cNvSpPr>
            <a:spLocks noGrp="1"/>
          </p:cNvSpPr>
          <p:nvPr>
            <p:ph type="dt" sz="half" idx="10"/>
          </p:nvPr>
        </p:nvSpPr>
        <p:spPr/>
        <p:txBody>
          <a:bodyPr/>
          <a:lstStyle/>
          <a:p>
            <a:fld id="{A83CBEFB-8717-4FBE-928E-119AAB3B26EC}" type="datetime1">
              <a:rPr lang="en-US" smtClean="0"/>
              <a:t>2/19/2024</a:t>
            </a:fld>
            <a:endParaRPr lang="en-US" dirty="0"/>
          </a:p>
        </p:txBody>
      </p:sp>
      <p:sp>
        <p:nvSpPr>
          <p:cNvPr id="5" name="Footer Placeholder 4"/>
          <p:cNvSpPr>
            <a:spLocks noGrp="1"/>
          </p:cNvSpPr>
          <p:nvPr>
            <p:ph type="ftr" sz="quarter" idx="11"/>
          </p:nvPr>
        </p:nvSpPr>
        <p:spPr>
          <a:xfrm>
            <a:off x="4165600" y="6356357"/>
            <a:ext cx="59690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dirty="0">
                <a:sym typeface="+mn-ea"/>
              </a:rPr>
              <a:t>ExpressJS - Session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REST full API’s, FORM data in Express, document modeling with Mongoose.</a:t>
            </a:r>
          </a:p>
          <a:p>
            <a:pPr algn="just"/>
            <a:r>
              <a:rPr lang="en-US" sz="2800" dirty="0"/>
              <a:t>In this topic, the students will gain , The idea of REST full API. FORM data usedin Express and document modeling with Mongoose  will be cover. </a:t>
            </a:r>
          </a:p>
        </p:txBody>
      </p:sp>
      <p:sp>
        <p:nvSpPr>
          <p:cNvPr id="4" name="Date Placeholder 3"/>
          <p:cNvSpPr>
            <a:spLocks noGrp="1"/>
          </p:cNvSpPr>
          <p:nvPr>
            <p:ph type="dt" sz="half" idx="10"/>
          </p:nvPr>
        </p:nvSpPr>
        <p:spPr/>
        <p:txBody>
          <a:bodyPr/>
          <a:lstStyle/>
          <a:p>
            <a:fld id="{706C6B98-2035-4F52-B7C3-81FB876E71E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DF519E-8E33-43CA-8B8D-E3C0C070BCC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 Data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 Forms are an integral part of the web. </a:t>
            </a:r>
          </a:p>
          <a:p>
            <a:pPr marL="457200" indent="-457200" algn="just">
              <a:buFont typeface="Wingdings" panose="05000000000000000000" pitchFamily="2" charset="2"/>
              <a:buChar char="Ø"/>
            </a:pPr>
            <a:r>
              <a:rPr lang="en-US" sz="2800" dirty="0"/>
              <a:t>Almost every website we visit offers us forms that submit or fetch some information for us. </a:t>
            </a:r>
          </a:p>
          <a:p>
            <a:pPr marL="457200" indent="-457200" algn="just">
              <a:buFont typeface="Wingdings" panose="05000000000000000000" pitchFamily="2" charset="2"/>
              <a:buChar char="Ø"/>
            </a:pPr>
            <a:r>
              <a:rPr lang="en-US" sz="2800" dirty="0"/>
              <a:t>To get started with forms, we will first install the body-parser(for parsing JSON and url-encoded data) and multer(for parsing multipart/form data) middleware.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To install the body-parser and multer, go to your terminal and use −</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npm install --save body-parser multer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82CADB-AF37-4C65-9873-34D66D5625A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 Data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83095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After importing the body parser and multer, we will use the body-parser for parsing json and x-www-form-urlencoded header requests, while we will use multer for parsing multipart/form-data.</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Create a new view called form.pug </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Run your server using the following.</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At console; it will show you the body of your request as a JavaScript object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1061BC-D292-4D58-AF32-7CB04DC60FB8}" type="datetime1">
              <a:rPr lang="en-US" smtClean="0"/>
              <a:t>2/19/2024</a:t>
            </a:fld>
            <a:endParaRPr lang="en-US" dirty="0"/>
          </a:p>
        </p:txBody>
      </p:sp>
      <p:sp>
        <p:nvSpPr>
          <p:cNvPr id="5" name="Footer Placeholder 4"/>
          <p:cNvSpPr>
            <a:spLocks noGrp="1"/>
          </p:cNvSpPr>
          <p:nvPr>
            <p:ph type="ftr" sz="quarter" idx="11"/>
          </p:nvPr>
        </p:nvSpPr>
        <p:spPr>
          <a:xfrm>
            <a:off x="4165600" y="6356357"/>
            <a:ext cx="49022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94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6131" y="820881"/>
            <a:ext cx="11277600" cy="341503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700" b="1" dirty="0">
                <a:latin typeface="+mj-lt"/>
              </a:rPr>
              <a:t>Introduction:</a:t>
            </a:r>
            <a:r>
              <a:rPr lang="en-US" sz="2700" dirty="0">
                <a:latin typeface="+mj-lt"/>
              </a:rPr>
              <a:t> </a:t>
            </a:r>
          </a:p>
          <a:p>
            <a:pPr marL="457200" indent="-457200" algn="just">
              <a:buFont typeface="Wingdings" panose="05000000000000000000" pitchFamily="2" charset="2"/>
              <a:buChar char="Ø"/>
            </a:pPr>
            <a:r>
              <a:rPr lang="en-US" sz="2700" dirty="0">
                <a:latin typeface="+mj-lt"/>
              </a:rPr>
              <a:t>REST API is the standard way to send and receive data for web services.</a:t>
            </a:r>
          </a:p>
          <a:p>
            <a:pPr marL="457200" indent="-457200" algn="just">
              <a:buFont typeface="Wingdings" panose="05000000000000000000" pitchFamily="2" charset="2"/>
              <a:buChar char="Ø"/>
            </a:pPr>
            <a:r>
              <a:rPr lang="en-US" sz="2700" dirty="0">
                <a:latin typeface="+mj-lt"/>
              </a:rPr>
              <a:t>A client sends a req which first goes to the rest API and then to the database to get or put the data after that, it will again go to the rest API and then to the client. </a:t>
            </a:r>
          </a:p>
          <a:p>
            <a:pPr marL="457200" indent="-457200" algn="just">
              <a:buFont typeface="Wingdings" panose="05000000000000000000" pitchFamily="2" charset="2"/>
              <a:buChar char="Ø"/>
            </a:pPr>
            <a:r>
              <a:rPr lang="en-US" sz="2700" dirty="0">
                <a:latin typeface="+mj-lt"/>
              </a:rPr>
              <a:t>Using an API is just like using a website in a browser, but instead of clicking on buttons, we write code to req data from the server.</a:t>
            </a:r>
          </a:p>
          <a:p>
            <a:pPr marL="457200" indent="-457200" algn="just">
              <a:buFont typeface="Wingdings" panose="05000000000000000000" pitchFamily="2" charset="2"/>
              <a:buChar char="Ø"/>
            </a:pPr>
            <a:r>
              <a:rPr lang="en-US" sz="2700" dirty="0">
                <a:latin typeface="+mj-lt"/>
              </a:rPr>
              <a:t> It's incredibly adaptable and can handle multiple types of requests.</a:t>
            </a:r>
          </a:p>
        </p:txBody>
      </p:sp>
      <p:pic>
        <p:nvPicPr>
          <p:cNvPr id="105" name="Content Placeholder 104"/>
          <p:cNvPicPr>
            <a:picLocks noGrp="1"/>
          </p:cNvPicPr>
          <p:nvPr>
            <p:ph idx="1"/>
          </p:nvPr>
        </p:nvPicPr>
        <p:blipFill>
          <a:blip r:embed="rId2"/>
          <a:stretch>
            <a:fillRect/>
          </a:stretch>
        </p:blipFill>
        <p:spPr>
          <a:xfrm>
            <a:off x="622300" y="4263390"/>
            <a:ext cx="11296015" cy="1819275"/>
          </a:xfrm>
          <a:prstGeom prst="rect">
            <a:avLst/>
          </a:prstGeom>
          <a:noFill/>
          <a:ln w="9525">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CAA94-EABB-4263-B6AC-2B613D06969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3954" y="1038576"/>
            <a:ext cx="11277600" cy="383095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700" b="1" dirty="0">
                <a:latin typeface="+mj-lt"/>
              </a:rPr>
              <a:t>What Is REST API?</a:t>
            </a:r>
          </a:p>
          <a:p>
            <a:pPr marL="457200" indent="-457200" algn="just">
              <a:buFont typeface="Wingdings" panose="05000000000000000000" pitchFamily="2" charset="2"/>
              <a:buChar char="Ø"/>
            </a:pPr>
            <a:r>
              <a:rPr lang="en-US" sz="2700" dirty="0">
                <a:latin typeface="+mj-lt"/>
              </a:rPr>
              <a:t>REST (Representational state transfer) is a popular architecture that is used to create web services.</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API (Application Programming Interface is a code that allows two software programs to communicate with each other.</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REST API is a software that allows two apps to communicate with one another over the internet and through numerous devices.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1F5755-CD6E-4315-B220-8F9E5897EDF8}"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466153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HTTP Request Types</a:t>
            </a:r>
          </a:p>
          <a:p>
            <a:pPr marL="457200" indent="-457200" algn="just">
              <a:buFont typeface="Wingdings" panose="05000000000000000000" pitchFamily="2" charset="2"/>
              <a:buChar char="Ø"/>
            </a:pPr>
            <a:r>
              <a:rPr lang="en-US" sz="2700" dirty="0">
                <a:latin typeface="+mj-lt"/>
              </a:rPr>
              <a:t>HTTP Requests are simply messages that are sent by the client to do some tasks on the server</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GET - Get command is used to request data from the server, but mainly this method is used to read data</a:t>
            </a:r>
          </a:p>
          <a:p>
            <a:pPr marL="457200" indent="-457200" algn="just">
              <a:buFont typeface="Wingdings" panose="05000000000000000000" pitchFamily="2" charset="2"/>
              <a:buChar char="Ø"/>
            </a:pPr>
            <a:r>
              <a:rPr lang="en-US" sz="2700" dirty="0">
                <a:latin typeface="+mj-lt"/>
              </a:rPr>
              <a:t>PATCH - This command is used to update, change or replace the data</a:t>
            </a:r>
          </a:p>
          <a:p>
            <a:pPr marL="457200" indent="-457200" algn="just">
              <a:buFont typeface="Wingdings" panose="05000000000000000000" pitchFamily="2" charset="2"/>
              <a:buChar char="Ø"/>
            </a:pPr>
            <a:r>
              <a:rPr lang="en-US" sz="2700" dirty="0">
                <a:latin typeface="+mj-lt"/>
              </a:rPr>
              <a:t>POST - The post method is used to create new or to edit already existing data</a:t>
            </a:r>
          </a:p>
          <a:p>
            <a:pPr marL="457200" indent="-457200" algn="just">
              <a:buFont typeface="Wingdings" panose="05000000000000000000" pitchFamily="2" charset="2"/>
              <a:buChar char="Ø"/>
            </a:pPr>
            <a:r>
              <a:rPr lang="en-US" sz="2700" dirty="0">
                <a:latin typeface="+mj-lt"/>
              </a:rPr>
              <a:t>Delete - This delete command is used to delete the data completely from the server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587F16-AAE2-4EBF-A781-8813875D5951}" type="datetime1">
              <a:rPr lang="en-US" smtClean="0"/>
              <a:t>2/19/2024</a:t>
            </a:fld>
            <a:endParaRPr lang="en-US" dirty="0"/>
          </a:p>
        </p:txBody>
      </p:sp>
      <p:sp>
        <p:nvSpPr>
          <p:cNvPr id="5" name="Footer Placeholder 4"/>
          <p:cNvSpPr>
            <a:spLocks noGrp="1"/>
          </p:cNvSpPr>
          <p:nvPr>
            <p:ph type="ftr" sz="quarter" idx="11"/>
          </p:nvPr>
        </p:nvSpPr>
        <p:spPr>
          <a:xfrm>
            <a:off x="4343400" y="6305984"/>
            <a:ext cx="4724400" cy="365125"/>
          </a:xfrm>
        </p:spPr>
        <p:txBody>
          <a:bodyPr/>
          <a:lstStyle/>
          <a:p>
            <a:r>
              <a:rPr lang="en-US"/>
              <a:t>Ritesh Kumar Singh                           MEAN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341503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latin typeface="+mj-lt"/>
              </a:rPr>
              <a:t>API Using Express and Its Architecture :</a:t>
            </a:r>
          </a:p>
          <a:p>
            <a:pPr algn="just"/>
            <a:endParaRPr lang="en-US" sz="2700" dirty="0">
              <a:latin typeface="+mj-lt"/>
            </a:endParaRPr>
          </a:p>
          <a:p>
            <a:pPr algn="just"/>
            <a:r>
              <a:rPr lang="en-US" sz="2700" dirty="0">
                <a:latin typeface="+mj-lt"/>
              </a:rPr>
              <a:t>A request is sent by the client in the form of a JSON file, and with the help of an HTTP request which gets a patch post and delete, it will go to the server first then, the server sends back the response to the client in the form of a message to tell what happened to your request.</a:t>
            </a:r>
          </a:p>
          <a:p>
            <a:pPr algn="just"/>
            <a:endParaRPr lang="en-US" sz="2700" dirty="0">
              <a:latin typeface="+mj-lt"/>
            </a:endParaRPr>
          </a:p>
          <a:p>
            <a:pPr algn="just"/>
            <a:r>
              <a:rPr lang="en-US" sz="2700" dirty="0">
                <a:latin typeface="+mj-lt"/>
              </a:rPr>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D14B97-74FB-4DB0-8CD2-C98EC5EC6422}" type="datetime1">
              <a:rPr lang="en-US" smtClean="0"/>
              <a:t>2/19/2024</a:t>
            </a:fld>
            <a:endParaRPr lang="en-US" dirty="0"/>
          </a:p>
        </p:txBody>
      </p:sp>
      <p:sp>
        <p:nvSpPr>
          <p:cNvPr id="5" name="Footer Placeholder 4"/>
          <p:cNvSpPr>
            <a:spLocks noGrp="1"/>
          </p:cNvSpPr>
          <p:nvPr>
            <p:ph type="ftr" sz="quarter" idx="11"/>
          </p:nvPr>
        </p:nvSpPr>
        <p:spPr>
          <a:xfrm>
            <a:off x="4165600" y="6356357"/>
            <a:ext cx="53594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98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pic>
        <p:nvPicPr>
          <p:cNvPr id="8" name="Content Placeholder 7"/>
          <p:cNvPicPr>
            <a:picLocks noGrp="1" noChangeAspect="1"/>
          </p:cNvPicPr>
          <p:nvPr>
            <p:ph idx="1"/>
          </p:nvPr>
        </p:nvPicPr>
        <p:blipFill>
          <a:blip r:embed="rId2"/>
          <a:stretch>
            <a:fillRect/>
          </a:stretch>
        </p:blipFill>
        <p:spPr>
          <a:xfrm>
            <a:off x="2362200" y="2590800"/>
            <a:ext cx="7242175" cy="3492500"/>
          </a:xfrm>
          <a:prstGeom prst="rect">
            <a:avLst/>
          </a:prstGeom>
        </p:spPr>
      </p:pic>
      <p:sp>
        <p:nvSpPr>
          <p:cNvPr id="10" name="Text Box 9"/>
          <p:cNvSpPr txBox="1"/>
          <p:nvPr/>
        </p:nvSpPr>
        <p:spPr>
          <a:xfrm>
            <a:off x="431800" y="1279525"/>
            <a:ext cx="11551285" cy="460375"/>
          </a:xfrm>
          <a:prstGeom prst="rect">
            <a:avLst/>
          </a:prstGeom>
          <a:noFill/>
        </p:spPr>
        <p:txBody>
          <a:bodyPr wrap="square" rtlCol="0">
            <a:spAutoFit/>
          </a:bodyPr>
          <a:lstStyle/>
          <a:p>
            <a:pPr algn="l"/>
            <a:r>
              <a:rPr lang="en-US" sz="2400" b="1" dirty="0">
                <a:latin typeface="+mj-lt"/>
                <a:sym typeface="+mn-ea"/>
              </a:rPr>
              <a:t>Step 1: First, open your editor. Now open your terminal and write a command npm init -y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C4170B-895E-4ABD-BACA-25719B1CF684}" type="datetime1">
              <a:rPr lang="en-US" smtClean="0"/>
              <a:t>2/19/2024</a:t>
            </a:fld>
            <a:endParaRPr lang="en-US" dirty="0"/>
          </a:p>
        </p:txBody>
      </p:sp>
      <p:sp>
        <p:nvSpPr>
          <p:cNvPr id="5" name="Footer Placeholder 4"/>
          <p:cNvSpPr>
            <a:spLocks noGrp="1"/>
          </p:cNvSpPr>
          <p:nvPr>
            <p:ph type="ftr" sz="quarter" idx="11"/>
          </p:nvPr>
        </p:nvSpPr>
        <p:spPr>
          <a:xfrm>
            <a:off x="4165600" y="6356357"/>
            <a:ext cx="5130800" cy="365125"/>
          </a:xfrm>
        </p:spPr>
        <p:txBody>
          <a:bodyPr/>
          <a:lstStyle/>
          <a:p>
            <a:r>
              <a:rPr lang="en-US" dirty="0" err="1"/>
              <a:t>Ritesh</a:t>
            </a:r>
            <a:r>
              <a:rPr lang="en-US" dirty="0"/>
              <a:t> Kumar Singh                           MEAN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t>99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sym typeface="+mn-ea"/>
              </a:rPr>
              <a:t>REST API</a:t>
            </a:r>
            <a:r>
              <a:rPr lang="en-US" sz="3200" dirty="0">
                <a:sym typeface="+mn-ea"/>
              </a:rPr>
              <a:t>  Cont……</a:t>
            </a:r>
            <a:endParaRPr lang="en-US" sz="3200" dirty="0"/>
          </a:p>
        </p:txBody>
      </p:sp>
      <p:sp>
        <p:nvSpPr>
          <p:cNvPr id="10" name="Text Box 9"/>
          <p:cNvSpPr txBox="1"/>
          <p:nvPr/>
        </p:nvSpPr>
        <p:spPr>
          <a:xfrm>
            <a:off x="431800" y="1279525"/>
            <a:ext cx="11551285" cy="829945"/>
          </a:xfrm>
          <a:prstGeom prst="rect">
            <a:avLst/>
          </a:prstGeom>
          <a:noFill/>
        </p:spPr>
        <p:txBody>
          <a:bodyPr wrap="square" rtlCol="0">
            <a:spAutoFit/>
          </a:bodyPr>
          <a:lstStyle/>
          <a:p>
            <a:pPr algn="l"/>
            <a:r>
              <a:rPr lang="en-US" sz="2400" b="1" dirty="0">
                <a:latin typeface="+mj-lt"/>
                <a:sym typeface="+mn-ea"/>
              </a:rPr>
              <a:t>Step 1: command npm init -y</a:t>
            </a:r>
          </a:p>
          <a:p>
            <a:pPr algn="l"/>
            <a:r>
              <a:rPr lang="en-US" sz="2400" b="1" dirty="0">
                <a:latin typeface="+mj-lt"/>
                <a:sym typeface="+mn-ea"/>
              </a:rPr>
              <a:t>This command will create a JSON file</a:t>
            </a:r>
          </a:p>
        </p:txBody>
      </p:sp>
      <p:pic>
        <p:nvPicPr>
          <p:cNvPr id="3" name="Content Placeholder 2"/>
          <p:cNvPicPr>
            <a:picLocks noGrp="1" noChangeAspect="1"/>
          </p:cNvPicPr>
          <p:nvPr>
            <p:ph idx="1"/>
          </p:nvPr>
        </p:nvPicPr>
        <p:blipFill>
          <a:blip r:embed="rId2"/>
          <a:stretch>
            <a:fillRect/>
          </a:stretch>
        </p:blipFill>
        <p:spPr>
          <a:xfrm>
            <a:off x="1296035" y="2124710"/>
            <a:ext cx="9980930" cy="3863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8335</Words>
  <Application>Microsoft Office PowerPoint</Application>
  <PresentationFormat>Widescreen</PresentationFormat>
  <Paragraphs>1395</Paragraphs>
  <Slides>119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119</vt:i4>
      </vt:variant>
    </vt:vector>
  </HeadingPairs>
  <TitlesOfParts>
    <vt:vector size="124"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Kumar Singh</cp:lastModifiedBy>
  <cp:revision>1335</cp:revision>
  <dcterms:created xsi:type="dcterms:W3CDTF">2006-08-16T00:00:00Z</dcterms:created>
  <dcterms:modified xsi:type="dcterms:W3CDTF">2024-02-19T04:44:44Z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635FF0113C5B41259A0FBE08048B291C</vt:lpwstr>
  </property>
  <property fmtid="{D5CDD505-2E9C-101B-9397-08002B2CF9AE}" pid="3" name="KSOProductBuildVer">
    <vt:lpwstr>1033-11.2.0.11440</vt:lpwstr>
  </property>
</Properties>
</file>