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2"/>
  </p:notesMasterIdLst>
  <p:handoutMasterIdLst>
    <p:handoutMasterId r:id="rId83"/>
  </p:handoutMasterIdLst>
  <p:sldIdLst>
    <p:sldId id="256" r:id="rId2"/>
    <p:sldId id="611" r:id="rId3"/>
    <p:sldId id="573" r:id="rId4"/>
    <p:sldId id="604" r:id="rId5"/>
    <p:sldId id="607" r:id="rId6"/>
    <p:sldId id="608" r:id="rId7"/>
    <p:sldId id="609" r:id="rId8"/>
    <p:sldId id="610" r:id="rId9"/>
    <p:sldId id="583" r:id="rId10"/>
    <p:sldId id="258" r:id="rId11"/>
    <p:sldId id="574" r:id="rId12"/>
    <p:sldId id="634" r:id="rId13"/>
    <p:sldId id="614" r:id="rId14"/>
    <p:sldId id="529" r:id="rId15"/>
    <p:sldId id="530" r:id="rId16"/>
    <p:sldId id="531" r:id="rId17"/>
    <p:sldId id="532" r:id="rId18"/>
    <p:sldId id="533" r:id="rId19"/>
    <p:sldId id="639" r:id="rId20"/>
    <p:sldId id="640" r:id="rId21"/>
    <p:sldId id="641" r:id="rId22"/>
    <p:sldId id="642" r:id="rId23"/>
    <p:sldId id="643" r:id="rId24"/>
    <p:sldId id="644" r:id="rId25"/>
    <p:sldId id="645" r:id="rId26"/>
    <p:sldId id="257" r:id="rId27"/>
    <p:sldId id="581" r:id="rId28"/>
    <p:sldId id="582" r:id="rId29"/>
    <p:sldId id="649" r:id="rId30"/>
    <p:sldId id="718" r:id="rId31"/>
    <p:sldId id="719" r:id="rId32"/>
    <p:sldId id="772" r:id="rId33"/>
    <p:sldId id="773" r:id="rId34"/>
    <p:sldId id="774" r:id="rId35"/>
    <p:sldId id="775" r:id="rId36"/>
    <p:sldId id="720" r:id="rId37"/>
    <p:sldId id="721" r:id="rId38"/>
    <p:sldId id="722" r:id="rId39"/>
    <p:sldId id="776" r:id="rId40"/>
    <p:sldId id="723" r:id="rId41"/>
    <p:sldId id="778" r:id="rId42"/>
    <p:sldId id="779" r:id="rId43"/>
    <p:sldId id="780" r:id="rId44"/>
    <p:sldId id="724" r:id="rId45"/>
    <p:sldId id="832" r:id="rId46"/>
    <p:sldId id="834" r:id="rId47"/>
    <p:sldId id="835" r:id="rId48"/>
    <p:sldId id="836" r:id="rId49"/>
    <p:sldId id="837" r:id="rId50"/>
    <p:sldId id="838" r:id="rId51"/>
    <p:sldId id="839" r:id="rId52"/>
    <p:sldId id="840" r:id="rId53"/>
    <p:sldId id="841" r:id="rId54"/>
    <p:sldId id="843" r:id="rId55"/>
    <p:sldId id="845" r:id="rId56"/>
    <p:sldId id="846" r:id="rId57"/>
    <p:sldId id="847" r:id="rId58"/>
    <p:sldId id="848" r:id="rId59"/>
    <p:sldId id="849" r:id="rId60"/>
    <p:sldId id="850" r:id="rId61"/>
    <p:sldId id="852" r:id="rId62"/>
    <p:sldId id="853" r:id="rId63"/>
    <p:sldId id="854" r:id="rId64"/>
    <p:sldId id="855" r:id="rId65"/>
    <p:sldId id="856" r:id="rId66"/>
    <p:sldId id="858" r:id="rId67"/>
    <p:sldId id="859" r:id="rId68"/>
    <p:sldId id="860" r:id="rId69"/>
    <p:sldId id="861" r:id="rId70"/>
    <p:sldId id="759" r:id="rId71"/>
    <p:sldId id="760" r:id="rId72"/>
    <p:sldId id="761" r:id="rId73"/>
    <p:sldId id="762" r:id="rId74"/>
    <p:sldId id="763" r:id="rId75"/>
    <p:sldId id="764" r:id="rId76"/>
    <p:sldId id="765" r:id="rId77"/>
    <p:sldId id="766" r:id="rId78"/>
    <p:sldId id="767" r:id="rId79"/>
    <p:sldId id="768" r:id="rId80"/>
    <p:sldId id="769"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9">
          <p15:clr>
            <a:srgbClr val="A4A3A4"/>
          </p15:clr>
        </p15:guide>
        <p15:guide id="2" pos="3840">
          <p15:clr>
            <a:srgbClr val="A4A3A4"/>
          </p15:clr>
        </p15:guide>
      </p15:sldGuideLst>
    </p:ext>
    <p:ext uri="{2D200454-40CA-4A62-9FC3-DE9A4176ACB9}">
      <p15:notesGuideLst xmlns:p15="http://schemas.microsoft.com/office/powerpoint/2012/main">
        <p15:guide id="1" orient="horz" pos="2892">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86496" autoAdjust="0"/>
  </p:normalViewPr>
  <p:slideViewPr>
    <p:cSldViewPr>
      <p:cViewPr varScale="1">
        <p:scale>
          <a:sx n="77" d="100"/>
          <a:sy n="77" d="100"/>
        </p:scale>
        <p:origin x="188" y="60"/>
      </p:cViewPr>
      <p:guideLst>
        <p:guide orient="horz" pos="2169"/>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86" y="-102"/>
      </p:cViewPr>
      <p:guideLst>
        <p:guide orient="horz" pos="2892"/>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1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1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1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1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1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2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91EB5D2-4E2C-4D1D-A447-CE86542BC42D}" type="doc">
      <dgm:prSet loTypeId="urn:microsoft.com/office/officeart/2005/8/layout/vList2#1" loCatId="list" qsTypeId="urn:microsoft.com/office/officeart/2005/8/quickstyle/3d4#1" qsCatId="3D" csTypeId="urn:microsoft.com/office/officeart/2005/8/colors/accent1_2#1" csCatId="accent1"/>
      <dgm:spPr/>
      <dgm:t>
        <a:bodyPr/>
        <a:lstStyle/>
        <a:p>
          <a:endParaRPr lang="en-IN"/>
        </a:p>
      </dgm:t>
    </dgm:pt>
    <dgm:pt modelId="{12DD1199-91E2-4078-A2C6-82ED080F9D95}">
      <dgm:prSet custT="1"/>
      <dgm:spPr/>
      <dgm:t>
        <a:bodyPr/>
        <a:lstStyle/>
        <a:p>
          <a:r>
            <a:rPr lang="en-US" sz="2800" dirty="0"/>
            <a:t>In this semester, the students will </a:t>
          </a:r>
          <a:endParaRPr lang="en-IN" sz="2800" dirty="0"/>
        </a:p>
      </dgm:t>
    </dgm:pt>
    <dgm:pt modelId="{1BCF16EB-8286-4D76-B156-7C9E1F338E83}" type="parTrans" cxnId="{B67221F2-07A7-4EC7-A28E-C8FA6BF50669}">
      <dgm:prSet/>
      <dgm:spPr/>
      <dgm:t>
        <a:bodyPr/>
        <a:lstStyle/>
        <a:p>
          <a:endParaRPr lang="en-IN" sz="2800"/>
        </a:p>
      </dgm:t>
    </dgm:pt>
    <dgm:pt modelId="{C609EA3A-F19F-4AAA-A417-1E1777A4EB5D}" type="sibTrans" cxnId="{B67221F2-07A7-4EC7-A28E-C8FA6BF50669}">
      <dgm:prSet/>
      <dgm:spPr/>
      <dgm:t>
        <a:bodyPr/>
        <a:lstStyle/>
        <a:p>
          <a:endParaRPr lang="en-IN" sz="2800"/>
        </a:p>
      </dgm:t>
    </dgm:pt>
    <dgm:pt modelId="{ECAF2DE4-29DE-45BE-A434-ACC5587D3C8F}" type="pres">
      <dgm:prSet presAssocID="{891EB5D2-4E2C-4D1D-A447-CE86542BC42D}" presName="linear" presStyleCnt="0">
        <dgm:presLayoutVars>
          <dgm:animLvl val="lvl"/>
          <dgm:resizeHandles val="exact"/>
        </dgm:presLayoutVars>
      </dgm:prSet>
      <dgm:spPr/>
    </dgm:pt>
    <dgm:pt modelId="{5018F1C8-632D-4593-8386-DC1BDD77A6F3}" type="pres">
      <dgm:prSet presAssocID="{12DD1199-91E2-4078-A2C6-82ED080F9D95}" presName="parentText" presStyleLbl="node1" presStyleIdx="0" presStyleCnt="1">
        <dgm:presLayoutVars>
          <dgm:chMax val="0"/>
          <dgm:bulletEnabled val="1"/>
        </dgm:presLayoutVars>
      </dgm:prSet>
      <dgm:spPr/>
    </dgm:pt>
  </dgm:ptLst>
  <dgm:cxnLst>
    <dgm:cxn modelId="{BB5D7B51-F01D-479D-912E-B1891F50CC59}" type="presOf" srcId="{891EB5D2-4E2C-4D1D-A447-CE86542BC42D}" destId="{ECAF2DE4-29DE-45BE-A434-ACC5587D3C8F}" srcOrd="0" destOrd="0" presId="urn:microsoft.com/office/officeart/2005/8/layout/vList2#1"/>
    <dgm:cxn modelId="{5E219689-FC35-489C-ACB4-2920C4B682D5}" type="presOf" srcId="{12DD1199-91E2-4078-A2C6-82ED080F9D95}" destId="{5018F1C8-632D-4593-8386-DC1BDD77A6F3}" srcOrd="0" destOrd="0" presId="urn:microsoft.com/office/officeart/2005/8/layout/vList2#1"/>
    <dgm:cxn modelId="{B67221F2-07A7-4EC7-A28E-C8FA6BF50669}" srcId="{891EB5D2-4E2C-4D1D-A447-CE86542BC42D}" destId="{12DD1199-91E2-4078-A2C6-82ED080F9D95}" srcOrd="0" destOrd="0" parTransId="{1BCF16EB-8286-4D76-B156-7C9E1F338E83}" sibTransId="{C609EA3A-F19F-4AAA-A417-1E1777A4EB5D}"/>
    <dgm:cxn modelId="{BFD82042-8229-4109-A8E4-298D18B9B416}" type="presParOf" srcId="{ECAF2DE4-29DE-45BE-A434-ACC5587D3C8F}" destId="{5018F1C8-632D-4593-8386-DC1BDD77A6F3}" srcOrd="0"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803BEA6-810A-46C8-899C-70229B268BB8}" type="doc">
      <dgm:prSet loTypeId="urn:microsoft.com/office/officeart/2005/8/layout/vList2#10" loCatId="list" qsTypeId="urn:microsoft.com/office/officeart/2005/8/quickstyle/simple3#7" qsCatId="simple" csTypeId="urn:microsoft.com/office/officeart/2005/8/colors/accent1_2#9" csCatId="accent1" phldr="1"/>
      <dgm:spPr/>
      <dgm:t>
        <a:bodyPr/>
        <a:lstStyle/>
        <a:p>
          <a:endParaRPr lang="en-IN"/>
        </a:p>
      </dgm:t>
    </dgm:pt>
    <dgm:pt modelId="{502B59D9-8C99-44C9-B85F-4596BFA6E16F}">
      <dgm:prSet custT="1"/>
      <dgm:spPr/>
      <dgm:t>
        <a:bodyPr/>
        <a:lstStyle/>
        <a:p>
          <a:r>
            <a:rPr lang="en-IN" sz="2000" b="1" dirty="0"/>
            <a:t>CO5 :</a:t>
          </a:r>
          <a:r>
            <a:rPr lang="en-IN" sz="2500" b="1" dirty="0"/>
            <a:t> </a:t>
          </a:r>
          <a:r>
            <a:rPr lang="en-US" sz="2000" b="1" dirty="0"/>
            <a:t>Understand the impact of web designing by database connectivity with Mongodb</a:t>
          </a:r>
          <a:endParaRPr lang="en-IN" sz="2500" b="1"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ScaleY="303218"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10"/>
    <dgm:cxn modelId="{49668B68-671F-4E13-BC55-3CC0C61BC1D0}" type="presOf" srcId="{0803BEA6-810A-46C8-899C-70229B268BB8}" destId="{E298B721-E1B9-4CD4-8B1A-4950CC157D9F}" srcOrd="0" destOrd="0" presId="urn:microsoft.com/office/officeart/2005/8/layout/vList2#10"/>
    <dgm:cxn modelId="{F33C2679-711E-46BD-9792-5F0D76896B3F}" type="presParOf" srcId="{E298B721-E1B9-4CD4-8B1A-4950CC157D9F}" destId="{3EED7F0D-5C80-4479-905C-E79E88227593}" srcOrd="0" destOrd="0" presId="urn:microsoft.com/office/officeart/2005/8/layout/vList2#10"/>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9995D18-05F5-4A4B-8F9A-27E4833C6620}" type="doc">
      <dgm:prSet loTypeId="urn:microsoft.com/office/officeart/2005/8/layout/vList2#11" loCatId="list" qsTypeId="urn:microsoft.com/office/officeart/2005/8/quickstyle/3d1#3" qsCatId="3D" csTypeId="urn:microsoft.com/office/officeart/2005/8/colors/accent1_2#10"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11"/>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11"/>
    <dgm:cxn modelId="{65E8A7CB-5EF3-4232-9A05-E7E89F91E38E}" type="presParOf" srcId="{F61E8516-DE3F-4AE9-AE50-9F42F39BFAD3}" destId="{B898B381-A99B-40FA-B837-D80DC4A60493}" srcOrd="0" destOrd="0" presId="urn:microsoft.com/office/officeart/2005/8/layout/vList2#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6AA7B5-1491-47C8-85E4-E5E8FDD6D065}" type="doc">
      <dgm:prSet loTypeId="urn:microsoft.com/office/officeart/2005/8/layout/vList2#12" loCatId="list" qsTypeId="urn:microsoft.com/office/officeart/2005/8/quickstyle/simple3#8" qsCatId="simple" csTypeId="urn:microsoft.com/office/officeart/2005/8/colors/accent1_2#11" csCatId="accent1"/>
      <dgm:spPr/>
      <dgm:t>
        <a:bodyPr/>
        <a:lstStyle/>
        <a:p>
          <a:endParaRPr lang="en-IN"/>
        </a:p>
      </dgm:t>
    </dgm:pt>
    <dgm:pt modelId="{02C141FE-9ABF-48FD-9848-42A0EFA33222}">
      <dgm:prSet/>
      <dgm:spPr/>
      <dgm:t>
        <a:bodyPr/>
        <a:lstStyle/>
        <a:p>
          <a:r>
            <a:rPr lang="en-IN" b="1" dirty="0"/>
            <a:t>PO1 : </a:t>
          </a:r>
          <a:r>
            <a:rPr lang="en-US" b="1" dirty="0"/>
            <a:t>Engineering Knowledge</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1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12"/>
    <dgm:cxn modelId="{0FAF76ED-A85B-47AF-BBC3-6A57EC537321}" type="presParOf" srcId="{685F4F69-7D82-4DED-A9A8-7071B724DF07}" destId="{AEDD9097-4AFF-4D2E-9357-46583571353B}" srcOrd="0" destOrd="0" presId="urn:microsoft.com/office/officeart/2005/8/layout/vList2#1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B644E16-AACD-4612-92E0-D46EF4ECB879}" type="doc">
      <dgm:prSet loTypeId="urn:microsoft.com/office/officeart/2005/8/layout/vList2#13" loCatId="list" qsTypeId="urn:microsoft.com/office/officeart/2005/8/quickstyle/simple3#9" qsCatId="simple" csTypeId="urn:microsoft.com/office/officeart/2005/8/colors/accent1_2#12" csCatId="accent1"/>
      <dgm:spPr/>
      <dgm:t>
        <a:bodyPr/>
        <a:lstStyle/>
        <a:p>
          <a:endParaRPr lang="en-IN"/>
        </a:p>
      </dgm:t>
    </dgm:pt>
    <dgm:pt modelId="{E7AAAF9E-D416-49AE-8611-65377A7DE939}">
      <dgm:prSet/>
      <dgm:spPr/>
      <dgm:t>
        <a:bodyPr/>
        <a:lstStyle/>
        <a:p>
          <a:r>
            <a:rPr lang="en-US" b="1" dirty="0"/>
            <a:t>PO2 : Problem Analysis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13"/>
    <dgm:cxn modelId="{0137BE35-7741-4CB7-8903-0262507EB38F}" type="presOf" srcId="{1B644E16-AACD-4612-92E0-D46EF4ECB879}" destId="{B22A3E1F-BDC2-4FC3-B056-77BC1F86A5BC}" srcOrd="0" destOrd="0" presId="urn:microsoft.com/office/officeart/2005/8/layout/vList2#13"/>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1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F45E94E-C528-4C21-A29D-573922B4ED68}" type="doc">
      <dgm:prSet loTypeId="urn:microsoft.com/office/officeart/2005/8/layout/vList2#14" loCatId="list" qsTypeId="urn:microsoft.com/office/officeart/2005/8/quickstyle/simple3#10" qsCatId="simple" csTypeId="urn:microsoft.com/office/officeart/2005/8/colors/accent1_2#13" csCatId="accent1"/>
      <dgm:spPr/>
      <dgm:t>
        <a:bodyPr/>
        <a:lstStyle/>
        <a:p>
          <a:endParaRPr lang="en-IN"/>
        </a:p>
      </dgm:t>
    </dgm:pt>
    <dgm:pt modelId="{FCBD3793-394C-48FC-B28C-1D09533E7BA0}">
      <dgm:prSet/>
      <dgm:spPr/>
      <dgm:t>
        <a:bodyPr/>
        <a:lstStyle/>
        <a:p>
          <a:r>
            <a:rPr lang="en-IN" b="1" dirty="0"/>
            <a:t>PO3 : </a:t>
          </a:r>
          <a:r>
            <a:rPr lang="en-US" b="1" dirty="0"/>
            <a:t>Design/Development of solutions</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14"/>
    <dgm:cxn modelId="{22A65282-467B-4D1B-B70C-0E397C12B221}" type="presOf" srcId="{FCBD3793-394C-48FC-B28C-1D09533E7BA0}" destId="{8C029958-E145-4D8C-B815-F42AE9B5E6DF}" srcOrd="0" destOrd="0" presId="urn:microsoft.com/office/officeart/2005/8/layout/vList2#14"/>
    <dgm:cxn modelId="{43591253-4998-4341-BF06-68B4B1D65B6C}" type="presParOf" srcId="{45C93CBB-046D-43CD-9356-3FC8771C32AF}" destId="{8C029958-E145-4D8C-B815-F42AE9B5E6DF}" srcOrd="0" destOrd="0" presId="urn:microsoft.com/office/officeart/2005/8/layout/vList2#14"/>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A3BDE70-45F2-45D1-A9F8-5ADC9B616F85}" type="doc">
      <dgm:prSet loTypeId="urn:microsoft.com/office/officeart/2005/8/layout/vList2#15" loCatId="list" qsTypeId="urn:microsoft.com/office/officeart/2005/8/quickstyle/simple3#11" qsCatId="simple" csTypeId="urn:microsoft.com/office/officeart/2005/8/colors/accent1_2#14" csCatId="accent1"/>
      <dgm:spPr/>
      <dgm:t>
        <a:bodyPr/>
        <a:lstStyle/>
        <a:p>
          <a:endParaRPr lang="en-IN"/>
        </a:p>
      </dgm:t>
    </dgm:pt>
    <dgm:pt modelId="{F2B2203F-2FAE-49B7-A1D5-9CD1B5127346}">
      <dgm:prSet/>
      <dgm:spPr/>
      <dgm:t>
        <a:bodyPr/>
        <a:lstStyle/>
        <a:p>
          <a:r>
            <a:rPr lang="en-US" b="1" dirty="0"/>
            <a:t>PO4 : Conduct Investigations of complex problems</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15"/>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15"/>
    <dgm:cxn modelId="{0F1234CC-99AD-4C66-A03B-0A28C4FEB8FB}" type="presParOf" srcId="{BAD57889-E122-4358-BE0C-A1CC3A735F9B}" destId="{54692D58-280A-4A5B-8ABB-4AA8C3D0C486}" srcOrd="0" destOrd="0" presId="urn:microsoft.com/office/officeart/2005/8/layout/vList2#15"/>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803BEA6-810A-46C8-899C-70229B268BB8}" type="doc">
      <dgm:prSet loTypeId="urn:microsoft.com/office/officeart/2005/8/layout/vList2#16" loCatId="list" qsTypeId="urn:microsoft.com/office/officeart/2005/8/quickstyle/simple3#12" qsCatId="simple" csTypeId="urn:microsoft.com/office/officeart/2005/8/colors/accent1_2#15" csCatId="accent1" phldr="1"/>
      <dgm:spPr/>
      <dgm:t>
        <a:bodyPr/>
        <a:lstStyle/>
        <a:p>
          <a:endParaRPr lang="en-IN"/>
        </a:p>
      </dgm:t>
    </dgm:pt>
    <dgm:pt modelId="{502B59D9-8C99-44C9-B85F-4596BFA6E16F}">
      <dgm:prSet/>
      <dgm:spPr/>
      <dgm:t>
        <a:bodyPr/>
        <a:lstStyle/>
        <a:p>
          <a:r>
            <a:rPr lang="en-IN" b="1" dirty="0"/>
            <a:t>PO5 : </a:t>
          </a:r>
          <a:r>
            <a:rPr lang="en-US" b="1" dirty="0"/>
            <a:t>Modern tool usage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16"/>
    <dgm:cxn modelId="{49668B68-671F-4E13-BC55-3CC0C61BC1D0}" type="presOf" srcId="{0803BEA6-810A-46C8-899C-70229B268BB8}" destId="{E298B721-E1B9-4CD4-8B1A-4950CC157D9F}" srcOrd="0" destOrd="0" presId="urn:microsoft.com/office/officeart/2005/8/layout/vList2#16"/>
    <dgm:cxn modelId="{F33C2679-711E-46BD-9792-5F0D76896B3F}" type="presParOf" srcId="{E298B721-E1B9-4CD4-8B1A-4950CC157D9F}" destId="{3EED7F0D-5C80-4479-905C-E79E88227593}" srcOrd="0" destOrd="0" presId="urn:microsoft.com/office/officeart/2005/8/layout/vList2#16"/>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BCFF2A5-481F-4662-8A7E-7E8F303E314D}" type="doc">
      <dgm:prSet loTypeId="urn:microsoft.com/office/officeart/2005/8/layout/vList2#17" loCatId="list" qsTypeId="urn:microsoft.com/office/officeart/2005/8/quickstyle/simple3#13" qsCatId="simple" csTypeId="urn:microsoft.com/office/officeart/2005/8/colors/accent1_2#16" csCatId="accent1" phldr="1"/>
      <dgm:spPr/>
      <dgm:t>
        <a:bodyPr/>
        <a:lstStyle/>
        <a:p>
          <a:endParaRPr lang="en-IN"/>
        </a:p>
      </dgm:t>
    </dgm:pt>
    <dgm:pt modelId="{FBA19F7D-578A-464D-ADE6-D3D08AEFD9D5}">
      <dgm:prSet custT="1"/>
      <dgm:spPr/>
      <dgm:t>
        <a:bodyPr/>
        <a:lstStyle/>
        <a:p>
          <a:r>
            <a:rPr lang="en-US" sz="2800" b="1" dirty="0"/>
            <a:t>PO6 : The engineer and society</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Y="4529">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17"/>
    <dgm:cxn modelId="{FA46BF76-4540-42EF-9418-14DBEB706874}" type="presOf" srcId="{FBA19F7D-578A-464D-ADE6-D3D08AEFD9D5}" destId="{6CC17462-A62E-4245-BFD1-F10DCB528333}" srcOrd="0" destOrd="0" presId="urn:microsoft.com/office/officeart/2005/8/layout/vList2#17"/>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17"/>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9995D18-05F5-4A4B-8F9A-27E4833C6620}" type="doc">
      <dgm:prSet loTypeId="urn:microsoft.com/office/officeart/2005/8/layout/vList2#18" loCatId="list" qsTypeId="urn:microsoft.com/office/officeart/2005/8/quickstyle/3d1#4" qsCatId="3D" csTypeId="urn:microsoft.com/office/officeart/2005/8/colors/accent1_2#17"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18"/>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18"/>
    <dgm:cxn modelId="{65E8A7CB-5EF3-4232-9A05-E7E89F91E38E}" type="presParOf" srcId="{F61E8516-DE3F-4AE9-AE50-9F42F39BFAD3}" destId="{B898B381-A99B-40FA-B837-D80DC4A60493}" srcOrd="0" destOrd="0" presId="urn:microsoft.com/office/officeart/2005/8/layout/vList2#1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A6AA7B5-1491-47C8-85E4-E5E8FDD6D065}" type="doc">
      <dgm:prSet loTypeId="urn:microsoft.com/office/officeart/2005/8/layout/vList2#19" loCatId="list" qsTypeId="urn:microsoft.com/office/officeart/2005/8/quickstyle/simple3#14" qsCatId="simple" csTypeId="urn:microsoft.com/office/officeart/2005/8/colors/accent1_2#18" csCatId="accent1" phldr="1"/>
      <dgm:spPr/>
      <dgm:t>
        <a:bodyPr/>
        <a:lstStyle/>
        <a:p>
          <a:endParaRPr lang="en-IN"/>
        </a:p>
      </dgm:t>
    </dgm:pt>
    <dgm:pt modelId="{02C141FE-9ABF-48FD-9848-42A0EFA33222}">
      <dgm:prSet/>
      <dgm:spPr/>
      <dgm:t>
        <a:bodyPr/>
        <a:lstStyle/>
        <a:p>
          <a:r>
            <a:rPr lang="en-IN" b="1" dirty="0">
              <a:latin typeface="+mj-lt"/>
            </a:rPr>
            <a:t>PO7 : </a:t>
          </a:r>
          <a:r>
            <a:rPr lang="en-US" b="1" dirty="0">
              <a:latin typeface="+mj-lt"/>
              <a:ea typeface="Calibri" charset="0"/>
            </a:rPr>
            <a:t>Environment and sustainability</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19"/>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19"/>
    <dgm:cxn modelId="{0FAF76ED-A85B-47AF-BBC3-6A57EC537321}" type="presParOf" srcId="{685F4F69-7D82-4DED-A9A8-7071B724DF07}" destId="{AEDD9097-4AFF-4D2E-9357-46583571353B}" srcOrd="0" destOrd="0" presId="urn:microsoft.com/office/officeart/2005/8/layout/vList2#1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087D5B-D783-472D-88B5-FF8830383D40}" type="doc">
      <dgm:prSet loTypeId="urn:microsoft.com/office/officeart/2005/8/layout/vList2#2" loCatId="list" qsTypeId="urn:microsoft.com/office/officeart/2005/8/quickstyle/simple3#1" qsCatId="simple" csTypeId="urn:microsoft.com/office/officeart/2005/8/colors/accent1_2#2" csCatId="accent1" phldr="1"/>
      <dgm:spPr/>
      <dgm:t>
        <a:bodyPr/>
        <a:lstStyle/>
        <a:p>
          <a:endParaRPr lang="en-IN"/>
        </a:p>
      </dgm:t>
    </dgm:pt>
    <dgm:pt modelId="{7BEAC6C9-E9EE-4C88-9286-99D02ED2B8F0}">
      <dgm:prSet custT="1"/>
      <dgm:spPr/>
      <dgm:t>
        <a:bodyPr/>
        <a:lstStyle/>
        <a:p>
          <a:r>
            <a:rPr lang="en-US" sz="2400" dirty="0"/>
            <a:t>Study how to design and build static as well as dynamic webpages and interactive web applications  </a:t>
          </a:r>
          <a:endParaRPr lang="en-IN" sz="2800" dirty="0"/>
        </a:p>
      </dgm:t>
    </dgm:pt>
    <dgm:pt modelId="{36912537-CFD6-44DE-AC31-6C215446DC60}" type="parTrans" cxnId="{AFC9E875-0A1B-4B46-B0D7-A4EBDAB1B21C}">
      <dgm:prSet/>
      <dgm:spPr/>
      <dgm:t>
        <a:bodyPr/>
        <a:lstStyle/>
        <a:p>
          <a:endParaRPr lang="en-IN" sz="2800"/>
        </a:p>
      </dgm:t>
    </dgm:pt>
    <dgm:pt modelId="{04E7EFA9-E153-4008-9F81-FFAA41B6F97F}" type="sibTrans" cxnId="{AFC9E875-0A1B-4B46-B0D7-A4EBDAB1B21C}">
      <dgm:prSet/>
      <dgm:spPr/>
      <dgm:t>
        <a:bodyPr/>
        <a:lstStyle/>
        <a:p>
          <a:endParaRPr lang="en-IN" sz="2800"/>
        </a:p>
      </dgm:t>
    </dgm:pt>
    <dgm:pt modelId="{BAC330DF-63D6-4D05-B05B-326D87078E16}" type="pres">
      <dgm:prSet presAssocID="{62087D5B-D783-472D-88B5-FF8830383D40}" presName="linear" presStyleCnt="0">
        <dgm:presLayoutVars>
          <dgm:animLvl val="lvl"/>
          <dgm:resizeHandles val="exact"/>
        </dgm:presLayoutVars>
      </dgm:prSet>
      <dgm:spPr/>
    </dgm:pt>
    <dgm:pt modelId="{80E7BA34-FA84-45EB-89F5-AA12E2797A41}" type="pres">
      <dgm:prSet presAssocID="{7BEAC6C9-E9EE-4C88-9286-99D02ED2B8F0}" presName="parentText" presStyleLbl="node1" presStyleIdx="0" presStyleCnt="1" custScaleY="256435" custLinFactNeighborX="-43" custLinFactNeighborY="-73833">
        <dgm:presLayoutVars>
          <dgm:chMax val="0"/>
          <dgm:bulletEnabled val="1"/>
        </dgm:presLayoutVars>
      </dgm:prSet>
      <dgm:spPr/>
    </dgm:pt>
  </dgm:ptLst>
  <dgm:cxnLst>
    <dgm:cxn modelId="{A4759718-D329-48FB-9AC0-AB5B23FB3BCA}" type="presOf" srcId="{62087D5B-D783-472D-88B5-FF8830383D40}" destId="{BAC330DF-63D6-4D05-B05B-326D87078E16}" srcOrd="0" destOrd="0" presId="urn:microsoft.com/office/officeart/2005/8/layout/vList2#2"/>
    <dgm:cxn modelId="{AFC9E875-0A1B-4B46-B0D7-A4EBDAB1B21C}" srcId="{62087D5B-D783-472D-88B5-FF8830383D40}" destId="{7BEAC6C9-E9EE-4C88-9286-99D02ED2B8F0}" srcOrd="0" destOrd="0" parTransId="{36912537-CFD6-44DE-AC31-6C215446DC60}" sibTransId="{04E7EFA9-E153-4008-9F81-FFAA41B6F97F}"/>
    <dgm:cxn modelId="{5E4E6286-FB9E-4E88-966B-BA00AAAC53F0}" type="presOf" srcId="{7BEAC6C9-E9EE-4C88-9286-99D02ED2B8F0}" destId="{80E7BA34-FA84-45EB-89F5-AA12E2797A41}" srcOrd="0" destOrd="0" presId="urn:microsoft.com/office/officeart/2005/8/layout/vList2#2"/>
    <dgm:cxn modelId="{5B626400-7C3F-4782-84D2-3C27A1C69694}" type="presParOf" srcId="{BAC330DF-63D6-4D05-B05B-326D87078E16}" destId="{80E7BA34-FA84-45EB-89F5-AA12E2797A41}" srcOrd="0" destOrd="0" presId="urn:microsoft.com/office/officeart/2005/8/layout/vList2#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B644E16-AACD-4612-92E0-D46EF4ECB879}" type="doc">
      <dgm:prSet loTypeId="urn:microsoft.com/office/officeart/2005/8/layout/vList2#20" loCatId="list" qsTypeId="urn:microsoft.com/office/officeart/2005/8/quickstyle/simple3#15" qsCatId="simple" csTypeId="urn:microsoft.com/office/officeart/2005/8/colors/accent1_2#19" csCatId="accent1" phldr="1"/>
      <dgm:spPr/>
      <dgm:t>
        <a:bodyPr/>
        <a:lstStyle/>
        <a:p>
          <a:endParaRPr lang="en-IN"/>
        </a:p>
      </dgm:t>
    </dgm:pt>
    <dgm:pt modelId="{E7AAAF9E-D416-49AE-8611-65377A7DE939}">
      <dgm:prSet/>
      <dgm:spPr/>
      <dgm:t>
        <a:bodyPr/>
        <a:lstStyle/>
        <a:p>
          <a:r>
            <a:rPr lang="en-US" b="1" dirty="0">
              <a:latin typeface="+mj-lt"/>
              <a:ea typeface="Times New Roman" panose="02020603050405020304" pitchFamily="18" charset="0"/>
              <a:cs typeface="Times New Roman" panose="02020603050405020304" pitchFamily="18" charset="0"/>
            </a:rPr>
            <a:t>PO8 : Ethics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20"/>
    <dgm:cxn modelId="{0137BE35-7741-4CB7-8903-0262507EB38F}" type="presOf" srcId="{1B644E16-AACD-4612-92E0-D46EF4ECB879}" destId="{B22A3E1F-BDC2-4FC3-B056-77BC1F86A5BC}" srcOrd="0" destOrd="0" presId="urn:microsoft.com/office/officeart/2005/8/layout/vList2#20"/>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20"/>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F45E94E-C528-4C21-A29D-573922B4ED68}" type="doc">
      <dgm:prSet loTypeId="urn:microsoft.com/office/officeart/2005/8/layout/vList2#21" loCatId="list" qsTypeId="urn:microsoft.com/office/officeart/2005/8/quickstyle/simple3#16" qsCatId="simple" csTypeId="urn:microsoft.com/office/officeart/2005/8/colors/accent1_2#20" csCatId="accent1" phldr="1"/>
      <dgm:spPr/>
      <dgm:t>
        <a:bodyPr/>
        <a:lstStyle/>
        <a:p>
          <a:endParaRPr lang="en-IN"/>
        </a:p>
      </dgm:t>
    </dgm:pt>
    <dgm:pt modelId="{FCBD3793-394C-48FC-B28C-1D09533E7BA0}">
      <dgm:prSet/>
      <dgm:spPr/>
      <dgm:t>
        <a:bodyPr/>
        <a:lstStyle/>
        <a:p>
          <a:r>
            <a:rPr lang="en-US" b="1" dirty="0">
              <a:latin typeface="+mj-lt"/>
              <a:ea typeface="Times New Roman" panose="02020603050405020304" pitchFamily="18" charset="0"/>
              <a:cs typeface="Times New Roman" panose="02020603050405020304" pitchFamily="18" charset="0"/>
            </a:rPr>
            <a:t>PO9 : Individual and teamwork</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21"/>
    <dgm:cxn modelId="{22A65282-467B-4D1B-B70C-0E397C12B221}" type="presOf" srcId="{FCBD3793-394C-48FC-B28C-1D09533E7BA0}" destId="{8C029958-E145-4D8C-B815-F42AE9B5E6DF}" srcOrd="0" destOrd="0" presId="urn:microsoft.com/office/officeart/2005/8/layout/vList2#21"/>
    <dgm:cxn modelId="{43591253-4998-4341-BF06-68B4B1D65B6C}" type="presParOf" srcId="{45C93CBB-046D-43CD-9356-3FC8771C32AF}" destId="{8C029958-E145-4D8C-B815-F42AE9B5E6DF}" srcOrd="0" destOrd="0" presId="urn:microsoft.com/office/officeart/2005/8/layout/vList2#2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A3BDE70-45F2-45D1-A9F8-5ADC9B616F85}" type="doc">
      <dgm:prSet loTypeId="urn:microsoft.com/office/officeart/2005/8/layout/vList2#22" loCatId="list" qsTypeId="urn:microsoft.com/office/officeart/2005/8/quickstyle/simple3#17" qsCatId="simple" csTypeId="urn:microsoft.com/office/officeart/2005/8/colors/accent1_2#21" csCatId="accent1" phldr="1"/>
      <dgm:spPr/>
      <dgm:t>
        <a:bodyPr/>
        <a:lstStyle/>
        <a:p>
          <a:endParaRPr lang="en-IN"/>
        </a:p>
      </dgm:t>
    </dgm:pt>
    <dgm:pt modelId="{F2B2203F-2FAE-49B7-A1D5-9CD1B5127346}">
      <dgm:prSet/>
      <dgm:spPr/>
      <dgm:t>
        <a:bodyPr/>
        <a:lstStyle/>
        <a:p>
          <a:r>
            <a:rPr lang="en-IN" b="1" dirty="0">
              <a:latin typeface="+mj-lt"/>
            </a:rPr>
            <a:t>PO10 : </a:t>
          </a:r>
          <a:r>
            <a:rPr lang="en-US" b="1" dirty="0">
              <a:latin typeface="+mj-lt"/>
              <a:ea typeface="Times New Roman" panose="02020603050405020304" pitchFamily="18" charset="0"/>
              <a:cs typeface="Times New Roman" panose="02020603050405020304" pitchFamily="18" charset="0"/>
            </a:rPr>
            <a:t>Communication</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2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22"/>
    <dgm:cxn modelId="{0F1234CC-99AD-4C66-A03B-0A28C4FEB8FB}" type="presParOf" srcId="{BAD57889-E122-4358-BE0C-A1CC3A735F9B}" destId="{54692D58-280A-4A5B-8ABB-4AA8C3D0C486}" srcOrd="0" destOrd="0" presId="urn:microsoft.com/office/officeart/2005/8/layout/vList2#2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0803BEA6-810A-46C8-899C-70229B268BB8}" type="doc">
      <dgm:prSet loTypeId="urn:microsoft.com/office/officeart/2005/8/layout/vList2#23" loCatId="list" qsTypeId="urn:microsoft.com/office/officeart/2005/8/quickstyle/simple3#18" qsCatId="simple" csTypeId="urn:microsoft.com/office/officeart/2005/8/colors/accent1_2#22" csCatId="accent1" phldr="1"/>
      <dgm:spPr/>
      <dgm:t>
        <a:bodyPr/>
        <a:lstStyle/>
        <a:p>
          <a:endParaRPr lang="en-IN"/>
        </a:p>
      </dgm:t>
    </dgm:pt>
    <dgm:pt modelId="{502B59D9-8C99-44C9-B85F-4596BFA6E16F}">
      <dgm:prSet/>
      <dgm:spPr/>
      <dgm:t>
        <a:bodyPr/>
        <a:lstStyle/>
        <a:p>
          <a:r>
            <a:rPr lang="en-US" b="1" dirty="0">
              <a:latin typeface="+mj-lt"/>
              <a:ea typeface="Times New Roman" panose="02020603050405020304" pitchFamily="18" charset="0"/>
              <a:cs typeface="Times New Roman" panose="02020603050405020304" pitchFamily="18" charset="0"/>
            </a:rPr>
            <a:t>PO11 : Project management and finance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23"/>
    <dgm:cxn modelId="{49668B68-671F-4E13-BC55-3CC0C61BC1D0}" type="presOf" srcId="{0803BEA6-810A-46C8-899C-70229B268BB8}" destId="{E298B721-E1B9-4CD4-8B1A-4950CC157D9F}" srcOrd="0" destOrd="0" presId="urn:microsoft.com/office/officeart/2005/8/layout/vList2#23"/>
    <dgm:cxn modelId="{F33C2679-711E-46BD-9792-5F0D76896B3F}" type="presParOf" srcId="{E298B721-E1B9-4CD4-8B1A-4950CC157D9F}" destId="{3EED7F0D-5C80-4479-905C-E79E88227593}" srcOrd="0" destOrd="0" presId="urn:microsoft.com/office/officeart/2005/8/layout/vList2#23"/>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BCFF2A5-481F-4662-8A7E-7E8F303E314D}" type="doc">
      <dgm:prSet loTypeId="urn:microsoft.com/office/officeart/2005/8/layout/vList2#24" loCatId="list" qsTypeId="urn:microsoft.com/office/officeart/2005/8/quickstyle/simple3#19" qsCatId="simple" csTypeId="urn:microsoft.com/office/officeart/2005/8/colors/accent1_2#23" csCatId="accent1" phldr="1"/>
      <dgm:spPr/>
      <dgm:t>
        <a:bodyPr/>
        <a:lstStyle/>
        <a:p>
          <a:endParaRPr lang="en-IN"/>
        </a:p>
      </dgm:t>
    </dgm:pt>
    <dgm:pt modelId="{FBA19F7D-578A-464D-ADE6-D3D08AEFD9D5}">
      <dgm:prSet custT="1"/>
      <dgm:spPr/>
      <dgm:t>
        <a:bodyPr/>
        <a:lstStyle/>
        <a:p>
          <a:r>
            <a:rPr lang="en-US" sz="2800" b="1" dirty="0">
              <a:latin typeface="+mj-lt"/>
              <a:ea typeface="Times New Roman" panose="02020603050405020304" pitchFamily="18" charset="0"/>
              <a:cs typeface="Times New Roman" panose="02020603050405020304" pitchFamily="18" charset="0"/>
            </a:rPr>
            <a:t>PO12 : Life-long learning</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X="-19492" custLinFactNeighborY="-87110">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24"/>
    <dgm:cxn modelId="{FA46BF76-4540-42EF-9418-14DBEB706874}" type="presOf" srcId="{FBA19F7D-578A-464D-ADE6-D3D08AEFD9D5}" destId="{6CC17462-A62E-4245-BFD1-F10DCB528333}" srcOrd="0" destOrd="0" presId="urn:microsoft.com/office/officeart/2005/8/layout/vList2#24"/>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24"/>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4877D1-03B1-4454-BEC3-DD4BDE35EAFA}" type="doc">
      <dgm:prSet loTypeId="urn:microsoft.com/office/officeart/2005/8/layout/vList2#3" loCatId="list" qsTypeId="urn:microsoft.com/office/officeart/2005/8/quickstyle/simple3#2" qsCatId="simple" csTypeId="urn:microsoft.com/office/officeart/2005/8/colors/accent1_2#3" csCatId="accent1" phldr="1"/>
      <dgm:spPr/>
      <dgm:t>
        <a:bodyPr/>
        <a:lstStyle/>
        <a:p>
          <a:endParaRPr lang="en-IN"/>
        </a:p>
      </dgm:t>
    </dgm:pt>
    <dgm:pt modelId="{0478CAB5-7AE2-456C-89C3-072C47566E3A}">
      <dgm:prSet custT="1"/>
      <dgm:spPr/>
      <dgm:t>
        <a:bodyPr/>
        <a:lstStyle/>
        <a:p>
          <a:r>
            <a:rPr lang="en-US" sz="2400" dirty="0"/>
            <a:t>Students examine advanced topics like Angular, nodejs, Mongodb for web applications. </a:t>
          </a:r>
          <a:r>
            <a:rPr lang="en-US" sz="2400" b="0" i="0" dirty="0"/>
            <a:t> </a:t>
          </a:r>
          <a:endParaRPr lang="en-IN" sz="2400" dirty="0"/>
        </a:p>
      </dgm:t>
    </dgm:pt>
    <dgm:pt modelId="{1E3B58B6-4386-4901-96BE-D5C27759E34E}" type="parTrans" cxnId="{0C91DF1C-CA80-463E-BE1F-628A0FD22D27}">
      <dgm:prSet/>
      <dgm:spPr/>
      <dgm:t>
        <a:bodyPr/>
        <a:lstStyle/>
        <a:p>
          <a:endParaRPr lang="en-IN"/>
        </a:p>
      </dgm:t>
    </dgm:pt>
    <dgm:pt modelId="{D159A1AF-39FA-45F3-9BA9-70283FB52E2F}" type="sibTrans" cxnId="{0C91DF1C-CA80-463E-BE1F-628A0FD22D27}">
      <dgm:prSet/>
      <dgm:spPr/>
      <dgm:t>
        <a:bodyPr/>
        <a:lstStyle/>
        <a:p>
          <a:endParaRPr lang="en-IN"/>
        </a:p>
      </dgm:t>
    </dgm:pt>
    <dgm:pt modelId="{A8CAAB2E-DFF4-4B46-AFF4-DC7FC380F713}" type="pres">
      <dgm:prSet presAssocID="{C04877D1-03B1-4454-BEC3-DD4BDE35EAFA}" presName="linear" presStyleCnt="0">
        <dgm:presLayoutVars>
          <dgm:animLvl val="lvl"/>
          <dgm:resizeHandles val="exact"/>
        </dgm:presLayoutVars>
      </dgm:prSet>
      <dgm:spPr/>
    </dgm:pt>
    <dgm:pt modelId="{1A3ADADF-1651-46C2-846B-A7F79BFA24CF}" type="pres">
      <dgm:prSet presAssocID="{0478CAB5-7AE2-456C-89C3-072C47566E3A}" presName="parentText" presStyleLbl="node1" presStyleIdx="0" presStyleCnt="1" custLinFactNeighborX="-3008" custLinFactNeighborY="1131">
        <dgm:presLayoutVars>
          <dgm:chMax val="0"/>
          <dgm:bulletEnabled val="1"/>
        </dgm:presLayoutVars>
      </dgm:prSet>
      <dgm:spPr/>
    </dgm:pt>
  </dgm:ptLst>
  <dgm:cxnLst>
    <dgm:cxn modelId="{0C91DF1C-CA80-463E-BE1F-628A0FD22D27}" srcId="{C04877D1-03B1-4454-BEC3-DD4BDE35EAFA}" destId="{0478CAB5-7AE2-456C-89C3-072C47566E3A}" srcOrd="0" destOrd="0" parTransId="{1E3B58B6-4386-4901-96BE-D5C27759E34E}" sibTransId="{D159A1AF-39FA-45F3-9BA9-70283FB52E2F}"/>
    <dgm:cxn modelId="{45CE6C6F-EC96-488F-BAB2-5A0128F022AB}" type="presOf" srcId="{0478CAB5-7AE2-456C-89C3-072C47566E3A}" destId="{1A3ADADF-1651-46C2-846B-A7F79BFA24CF}" srcOrd="0" destOrd="0" presId="urn:microsoft.com/office/officeart/2005/8/layout/vList2#3"/>
    <dgm:cxn modelId="{AF4CFE83-9E2D-4B66-97C8-AF93CEB80A1B}" type="presOf" srcId="{C04877D1-03B1-4454-BEC3-DD4BDE35EAFA}" destId="{A8CAAB2E-DFF4-4B46-AFF4-DC7FC380F713}" srcOrd="0" destOrd="0" presId="urn:microsoft.com/office/officeart/2005/8/layout/vList2#3"/>
    <dgm:cxn modelId="{AB585AB2-D712-4C1F-B186-7B3C1234D6CB}" type="presParOf" srcId="{A8CAAB2E-DFF4-4B46-AFF4-DC7FC380F713}" destId="{1A3ADADF-1651-46C2-846B-A7F79BFA24CF}" srcOrd="0" destOrd="0" presId="urn:microsoft.com/office/officeart/2005/8/layout/vList2#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5442EA-3D11-4D44-8E73-F6D5E0819A38}" type="doc">
      <dgm:prSet loTypeId="urn:microsoft.com/office/officeart/2005/8/layout/vList2#4" loCatId="list" qsTypeId="urn:microsoft.com/office/officeart/2005/8/quickstyle/simple3#3" qsCatId="simple" csTypeId="urn:microsoft.com/office/officeart/2005/8/colors/accent1_2#4" csCatId="accent1" phldr="1"/>
      <dgm:spPr/>
      <dgm:t>
        <a:bodyPr/>
        <a:lstStyle/>
        <a:p>
          <a:endParaRPr lang="en-IN"/>
        </a:p>
      </dgm:t>
    </dgm:pt>
    <dgm:pt modelId="{A101FA42-0C28-44AC-8614-BCD10EA95182}">
      <dgm:prSet custT="1"/>
      <dgm:spPr/>
      <dgm:t>
        <a:bodyPr/>
        <a:lstStyle/>
        <a:p>
          <a:r>
            <a:rPr lang="en-US" sz="2400" b="0" i="0" dirty="0"/>
            <a:t>Also examine </a:t>
          </a:r>
          <a:r>
            <a:rPr lang="en-US" sz="2400" dirty="0"/>
            <a:t>Express framework for interactive web applications that use rich user interfaces</a:t>
          </a:r>
          <a:r>
            <a:rPr lang="en-US" sz="2400" b="0" i="0" dirty="0"/>
            <a:t>  .</a:t>
          </a:r>
          <a:endParaRPr lang="en-IN" sz="2400" dirty="0"/>
        </a:p>
      </dgm:t>
    </dgm:pt>
    <dgm:pt modelId="{14676A68-57E3-475B-BC3C-39D366346645}" type="parTrans" cxnId="{6B6826E0-451C-41AA-A7B5-E9D2019FE3A9}">
      <dgm:prSet/>
      <dgm:spPr/>
      <dgm:t>
        <a:bodyPr/>
        <a:lstStyle/>
        <a:p>
          <a:endParaRPr lang="en-IN"/>
        </a:p>
      </dgm:t>
    </dgm:pt>
    <dgm:pt modelId="{B36A5CC8-CB01-4968-98FA-7A48EC0D37AE}" type="sibTrans" cxnId="{6B6826E0-451C-41AA-A7B5-E9D2019FE3A9}">
      <dgm:prSet/>
      <dgm:spPr/>
      <dgm:t>
        <a:bodyPr/>
        <a:lstStyle/>
        <a:p>
          <a:endParaRPr lang="en-IN"/>
        </a:p>
      </dgm:t>
    </dgm:pt>
    <dgm:pt modelId="{1582B9EB-B4CE-4A6A-916D-2795B4AC0216}" type="pres">
      <dgm:prSet presAssocID="{935442EA-3D11-4D44-8E73-F6D5E0819A38}" presName="linear" presStyleCnt="0">
        <dgm:presLayoutVars>
          <dgm:animLvl val="lvl"/>
          <dgm:resizeHandles val="exact"/>
        </dgm:presLayoutVars>
      </dgm:prSet>
      <dgm:spPr/>
    </dgm:pt>
    <dgm:pt modelId="{94DF58AF-4B5A-40D5-876B-C773221F443C}" type="pres">
      <dgm:prSet presAssocID="{A101FA42-0C28-44AC-8614-BCD10EA95182}" presName="parentText" presStyleLbl="node1" presStyleIdx="0" presStyleCnt="1" custScaleY="100496" custLinFactNeighborX="43" custLinFactNeighborY="24751">
        <dgm:presLayoutVars>
          <dgm:chMax val="0"/>
          <dgm:bulletEnabled val="1"/>
        </dgm:presLayoutVars>
      </dgm:prSet>
      <dgm:spPr/>
    </dgm:pt>
  </dgm:ptLst>
  <dgm:cxnLst>
    <dgm:cxn modelId="{3583BF19-DB75-44AD-A9E8-ABF5BE2F95EB}" type="presOf" srcId="{935442EA-3D11-4D44-8E73-F6D5E0819A38}" destId="{1582B9EB-B4CE-4A6A-916D-2795B4AC0216}" srcOrd="0" destOrd="0" presId="urn:microsoft.com/office/officeart/2005/8/layout/vList2#4"/>
    <dgm:cxn modelId="{F4F5262D-7F4C-492A-9885-91530C6CE254}" type="presOf" srcId="{A101FA42-0C28-44AC-8614-BCD10EA95182}" destId="{94DF58AF-4B5A-40D5-876B-C773221F443C}" srcOrd="0" destOrd="0" presId="urn:microsoft.com/office/officeart/2005/8/layout/vList2#4"/>
    <dgm:cxn modelId="{6B6826E0-451C-41AA-A7B5-E9D2019FE3A9}" srcId="{935442EA-3D11-4D44-8E73-F6D5E0819A38}" destId="{A101FA42-0C28-44AC-8614-BCD10EA95182}" srcOrd="0" destOrd="0" parTransId="{14676A68-57E3-475B-BC3C-39D366346645}" sibTransId="{B36A5CC8-CB01-4968-98FA-7A48EC0D37AE}"/>
    <dgm:cxn modelId="{12752157-EC82-4C99-86D1-E72A548D6E4E}" type="presParOf" srcId="{1582B9EB-B4CE-4A6A-916D-2795B4AC0216}" destId="{94DF58AF-4B5A-40D5-876B-C773221F443C}" srcOrd="0" destOrd="0" presId="urn:microsoft.com/office/officeart/2005/8/layout/vList2#4"/>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995D18-05F5-4A4B-8F9A-27E4833C6620}" type="doc">
      <dgm:prSet loTypeId="urn:microsoft.com/office/officeart/2005/8/layout/vList2#5" loCatId="list" qsTypeId="urn:microsoft.com/office/officeart/2005/8/quickstyle/3d1#1" qsCatId="3D" csTypeId="urn:microsoft.com/office/officeart/2005/8/colors/accent1_2#5"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3000" b="1" dirty="0"/>
            <a:t>At the end of course, the student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179592">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5"/>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5"/>
    <dgm:cxn modelId="{65E8A7CB-5EF3-4232-9A05-E7E89F91E38E}" type="presParOf" srcId="{F61E8516-DE3F-4AE9-AE50-9F42F39BFAD3}" destId="{B898B381-A99B-40FA-B837-D80DC4A60493}" srcOrd="0" destOrd="0" presId="urn:microsoft.com/office/officeart/2005/8/layout/vList2#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A6AA7B5-1491-47C8-85E4-E5E8FDD6D065}" type="doc">
      <dgm:prSet loTypeId="urn:microsoft.com/office/officeart/2005/8/layout/vList2#6" loCatId="list" qsTypeId="urn:microsoft.com/office/officeart/2005/8/quickstyle/3d1#2" qsCatId="3D" csTypeId="urn:microsoft.com/office/officeart/2005/8/colors/colorful2#1" csCatId="colorful" phldr="1"/>
      <dgm:spPr/>
      <dgm:t>
        <a:bodyPr/>
        <a:lstStyle/>
        <a:p>
          <a:endParaRPr lang="en-IN"/>
        </a:p>
      </dgm:t>
    </dgm:pt>
    <dgm:pt modelId="{02C141FE-9ABF-48FD-9848-42A0EFA33222}">
      <dgm:prSet/>
      <dgm:spPr>
        <a:solidFill>
          <a:schemeClr val="accent3"/>
        </a:solidFill>
      </dgm:spPr>
      <dgm:t>
        <a:bodyPr/>
        <a:lstStyle/>
        <a:p>
          <a:r>
            <a:rPr lang="en-IN" b="1" dirty="0">
              <a:solidFill>
                <a:schemeClr val="tx1"/>
              </a:solidFill>
            </a:rPr>
            <a:t>CO1 : </a:t>
          </a:r>
          <a:r>
            <a:rPr lang="en-US" b="1" dirty="0">
              <a:solidFill>
                <a:schemeClr val="tx1"/>
              </a:solidFill>
            </a:rPr>
            <a:t>Explain, analyze and apply the role of server-side scripting language like Nodejs .</a:t>
          </a:r>
          <a:endParaRPr lang="en-IN" b="1" dirty="0">
            <a:solidFill>
              <a:schemeClr val="tx1"/>
            </a:solidFill>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custScaleY="168184">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6"/>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6"/>
    <dgm:cxn modelId="{0FAF76ED-A85B-47AF-BBC3-6A57EC537321}" type="presParOf" srcId="{685F4F69-7D82-4DED-A9A8-7071B724DF07}" destId="{AEDD9097-4AFF-4D2E-9357-46583571353B}" srcOrd="0" destOrd="0" presId="urn:microsoft.com/office/officeart/2005/8/layout/vList2#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B644E16-AACD-4612-92E0-D46EF4ECB879}" type="doc">
      <dgm:prSet loTypeId="urn:microsoft.com/office/officeart/2005/8/layout/vList2#7" loCatId="list" qsTypeId="urn:microsoft.com/office/officeart/2005/8/quickstyle/simple3#4" qsCatId="simple" csTypeId="urn:microsoft.com/office/officeart/2005/8/colors/accent1_2#6" csCatId="accent1" phldr="1"/>
      <dgm:spPr/>
      <dgm:t>
        <a:bodyPr/>
        <a:lstStyle/>
        <a:p>
          <a:endParaRPr lang="en-IN"/>
        </a:p>
      </dgm:t>
    </dgm:pt>
    <dgm:pt modelId="{E7AAAF9E-D416-49AE-8611-65377A7DE939}">
      <dgm:prSet custT="1"/>
      <dgm:spPr/>
      <dgm:t>
        <a:bodyPr/>
        <a:lstStyle/>
        <a:p>
          <a:r>
            <a:rPr lang="en-US" sz="2000" b="1" dirty="0"/>
            <a:t>CO2 : Demonstrate Express framework to design and implement dynamic web pages</a:t>
          </a:r>
          <a:r>
            <a:rPr lang="en-US" sz="1900" b="1" dirty="0"/>
            <a:t>.</a:t>
          </a:r>
          <a:endParaRPr lang="en-IN" sz="1900" b="1"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custScaleY="22262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7"/>
    <dgm:cxn modelId="{0137BE35-7741-4CB7-8903-0262507EB38F}" type="presOf" srcId="{1B644E16-AACD-4612-92E0-D46EF4ECB879}" destId="{B22A3E1F-BDC2-4FC3-B056-77BC1F86A5BC}" srcOrd="0" destOrd="0" presId="urn:microsoft.com/office/officeart/2005/8/layout/vList2#7"/>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7"/>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F45E94E-C528-4C21-A29D-573922B4ED68}" type="doc">
      <dgm:prSet loTypeId="urn:microsoft.com/office/officeart/2005/8/layout/vList2#8" loCatId="list" qsTypeId="urn:microsoft.com/office/officeart/2005/8/quickstyle/simple3#5" qsCatId="simple" csTypeId="urn:microsoft.com/office/officeart/2005/8/colors/accent1_2#7" csCatId="accent1" phldr="1"/>
      <dgm:spPr/>
      <dgm:t>
        <a:bodyPr/>
        <a:lstStyle/>
        <a:p>
          <a:endParaRPr lang="en-IN"/>
        </a:p>
      </dgm:t>
    </dgm:pt>
    <dgm:pt modelId="{FCBD3793-394C-48FC-B28C-1D09533E7BA0}">
      <dgm:prSet custT="1"/>
      <dgm:spPr/>
      <dgm:t>
        <a:bodyPr/>
        <a:lstStyle/>
        <a:p>
          <a:r>
            <a:rPr lang="en-IN" sz="2200" b="1" dirty="0"/>
            <a:t>CO3 : </a:t>
          </a:r>
          <a:r>
            <a:rPr lang="en-US" sz="2000" b="1" dirty="0"/>
            <a:t>Apply the knowledge of Typescript that are vital in understanding angular js.</a:t>
          </a:r>
          <a:endParaRPr lang="en-IN" sz="2000" b="1"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custLinFactNeighborX="2941" custLinFactNeighborY="-20">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8"/>
    <dgm:cxn modelId="{22A65282-467B-4D1B-B70C-0E397C12B221}" type="presOf" srcId="{FCBD3793-394C-48FC-B28C-1D09533E7BA0}" destId="{8C029958-E145-4D8C-B815-F42AE9B5E6DF}" srcOrd="0" destOrd="0" presId="urn:microsoft.com/office/officeart/2005/8/layout/vList2#8"/>
    <dgm:cxn modelId="{43591253-4998-4341-BF06-68B4B1D65B6C}" type="presParOf" srcId="{45C93CBB-046D-43CD-9356-3FC8771C32AF}" destId="{8C029958-E145-4D8C-B815-F42AE9B5E6DF}" srcOrd="0" destOrd="0" presId="urn:microsoft.com/office/officeart/2005/8/layout/vList2#8"/>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A3BDE70-45F2-45D1-A9F8-5ADC9B616F85}" type="doc">
      <dgm:prSet loTypeId="urn:microsoft.com/office/officeart/2005/8/layout/vList2#9" loCatId="list" qsTypeId="urn:microsoft.com/office/officeart/2005/8/quickstyle/simple3#6" qsCatId="simple" csTypeId="urn:microsoft.com/office/officeart/2005/8/colors/accent1_2#8" csCatId="accent1" phldr="1"/>
      <dgm:spPr/>
      <dgm:t>
        <a:bodyPr/>
        <a:lstStyle/>
        <a:p>
          <a:endParaRPr lang="en-IN"/>
        </a:p>
      </dgm:t>
    </dgm:pt>
    <dgm:pt modelId="{F2B2203F-2FAE-49B7-A1D5-9CD1B5127346}">
      <dgm:prSet custT="1"/>
      <dgm:spPr/>
      <dgm:t>
        <a:bodyPr/>
        <a:lstStyle/>
        <a:p>
          <a:r>
            <a:rPr lang="en-US" sz="2000" b="1" dirty="0"/>
            <a:t>CO4 : Analyze build and develop single page application using client-side programming.</a:t>
          </a:r>
          <a:endParaRPr lang="en-IN" sz="2000" b="1"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9"/>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9"/>
    <dgm:cxn modelId="{0F1234CC-99AD-4C66-A03B-0A28C4FEB8FB}" type="presParOf" srcId="{BAD57889-E122-4358-BE0C-A1CC3A735F9B}" destId="{54692D58-280A-4A5B-8ABB-4AA8C3D0C486}" srcOrd="0" destOrd="0" presId="urn:microsoft.com/office/officeart/2005/8/layout/vList2#9"/>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8F1C8-632D-4593-8386-DC1BDD77A6F3}">
      <dsp:nvSpPr>
        <dsp:cNvPr id="0" name=""/>
        <dsp:cNvSpPr/>
      </dsp:nvSpPr>
      <dsp:spPr>
        <a:xfrm>
          <a:off x="0" y="176"/>
          <a:ext cx="6172199" cy="522866"/>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In this semester, the students will </a:t>
          </a:r>
          <a:endParaRPr lang="en-IN" sz="2800" kern="1200" dirty="0"/>
        </a:p>
      </dsp:txBody>
      <dsp:txXfrm>
        <a:off x="25524" y="25700"/>
        <a:ext cx="6121151" cy="4718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744"/>
          <a:ext cx="9625149" cy="76125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t>CO5 :</a:t>
          </a:r>
          <a:r>
            <a:rPr lang="en-IN" sz="2500" b="1" kern="1200" dirty="0"/>
            <a:t> </a:t>
          </a:r>
          <a:r>
            <a:rPr lang="en-US" sz="2000" b="1" kern="1200" dirty="0"/>
            <a:t>Understand the impact of web designing by database connectivity with Mongodb</a:t>
          </a:r>
          <a:endParaRPr lang="en-IN" sz="2500" b="1" kern="1200" dirty="0"/>
        </a:p>
      </dsp:txBody>
      <dsp:txXfrm>
        <a:off x="37161" y="37905"/>
        <a:ext cx="9550827" cy="68693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PO1 : </a:t>
          </a:r>
          <a:r>
            <a:rPr lang="en-US" sz="2800" b="1" kern="1200" dirty="0"/>
            <a:t>Engineering Knowledge</a:t>
          </a:r>
          <a:endParaRPr lang="en-IN" sz="2800" kern="1200" dirty="0"/>
        </a:p>
      </dsp:txBody>
      <dsp:txXfrm>
        <a:off x="32784" y="32919"/>
        <a:ext cx="7554432" cy="60601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PO2 : Problem Analysis</a:t>
          </a:r>
          <a:endParaRPr lang="en-IN" sz="2800" kern="1200" dirty="0"/>
        </a:p>
      </dsp:txBody>
      <dsp:txXfrm>
        <a:off x="32784" y="32919"/>
        <a:ext cx="7554432" cy="60601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PO3 : </a:t>
          </a:r>
          <a:r>
            <a:rPr lang="en-US" sz="2800" b="1" kern="1200" dirty="0"/>
            <a:t>Design/Development of solutions</a:t>
          </a:r>
          <a:endParaRPr lang="en-IN" sz="2800" kern="1200" dirty="0"/>
        </a:p>
      </dsp:txBody>
      <dsp:txXfrm>
        <a:off x="32784" y="32919"/>
        <a:ext cx="7554432" cy="60601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2128"/>
          <a:ext cx="7619999" cy="64759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dirty="0"/>
            <a:t>PO4 : Conduct Investigations of complex problems</a:t>
          </a:r>
          <a:endParaRPr lang="en-IN" sz="2700" kern="1200" dirty="0"/>
        </a:p>
      </dsp:txBody>
      <dsp:txXfrm>
        <a:off x="31613" y="43741"/>
        <a:ext cx="7556773" cy="58436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PO5 : </a:t>
          </a:r>
          <a:r>
            <a:rPr lang="en-US" sz="2800" b="1" kern="1200" dirty="0"/>
            <a:t>Modern tool usage</a:t>
          </a:r>
          <a:endParaRPr lang="en-IN" sz="2800" kern="1200" dirty="0"/>
        </a:p>
      </dsp:txBody>
      <dsp:txXfrm>
        <a:off x="32784" y="33054"/>
        <a:ext cx="7554432" cy="60601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656"/>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PO6 : The engineer and society</a:t>
          </a:r>
          <a:endParaRPr lang="en-IN" sz="2800" kern="1200" dirty="0"/>
        </a:p>
      </dsp:txBody>
      <dsp:txXfrm>
        <a:off x="32765" y="33421"/>
        <a:ext cx="7554470" cy="60566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PO7 : </a:t>
          </a:r>
          <a:r>
            <a:rPr lang="en-US" sz="2800" b="1" kern="1200" dirty="0">
              <a:latin typeface="+mj-lt"/>
              <a:ea typeface="Calibri" charset="0"/>
            </a:rPr>
            <a:t>Environment and sustainability</a:t>
          </a:r>
          <a:endParaRPr lang="en-IN" sz="2800" kern="1200" dirty="0"/>
        </a:p>
      </dsp:txBody>
      <dsp:txXfrm>
        <a:off x="32784" y="32919"/>
        <a:ext cx="7554432" cy="606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7BA34-FA84-45EB-89F5-AA12E2797A41}">
      <dsp:nvSpPr>
        <dsp:cNvPr id="0" name=""/>
        <dsp:cNvSpPr/>
      </dsp:nvSpPr>
      <dsp:spPr>
        <a:xfrm>
          <a:off x="0" y="0"/>
          <a:ext cx="10134600" cy="84008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Study how to design and build static as well as dynamic webpages and interactive web applications  </a:t>
          </a:r>
          <a:endParaRPr lang="en-IN" sz="2800" kern="1200" dirty="0"/>
        </a:p>
      </dsp:txBody>
      <dsp:txXfrm>
        <a:off x="41009" y="41009"/>
        <a:ext cx="10052582" cy="75806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PO8 : Ethics</a:t>
          </a:r>
          <a:endParaRPr lang="en-IN" sz="2800" kern="1200" dirty="0"/>
        </a:p>
      </dsp:txBody>
      <dsp:txXfrm>
        <a:off x="32784" y="32919"/>
        <a:ext cx="7554432" cy="60601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PO9 : Individual and teamwork</a:t>
          </a:r>
          <a:endParaRPr lang="en-IN" sz="2800" kern="1200" dirty="0"/>
        </a:p>
      </dsp:txBody>
      <dsp:txXfrm>
        <a:off x="32784" y="32919"/>
        <a:ext cx="7554432" cy="60601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35"/>
          <a:ext cx="7619999"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PO10 : </a:t>
          </a:r>
          <a:r>
            <a:rPr lang="en-US" sz="2800" b="1" kern="1200" dirty="0">
              <a:latin typeface="+mj-lt"/>
              <a:ea typeface="Times New Roman" panose="02020603050405020304" pitchFamily="18" charset="0"/>
              <a:cs typeface="Times New Roman" panose="02020603050405020304" pitchFamily="18" charset="0"/>
            </a:rPr>
            <a:t>Communication</a:t>
          </a:r>
          <a:endParaRPr lang="en-IN" sz="2800" kern="1200" dirty="0"/>
        </a:p>
      </dsp:txBody>
      <dsp:txXfrm>
        <a:off x="32784" y="32919"/>
        <a:ext cx="7554431" cy="60601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PO11 : Project management and finance</a:t>
          </a:r>
          <a:endParaRPr lang="en-IN" sz="2800" kern="1200" dirty="0"/>
        </a:p>
      </dsp:txBody>
      <dsp:txXfrm>
        <a:off x="32784" y="33054"/>
        <a:ext cx="7554432" cy="60601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0"/>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PO12 : Life-long learning</a:t>
          </a:r>
          <a:endParaRPr lang="en-IN" sz="2800" kern="1200" dirty="0"/>
        </a:p>
      </dsp:txBody>
      <dsp:txXfrm>
        <a:off x="32765" y="32765"/>
        <a:ext cx="7554470" cy="605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ADADF-1651-46C2-846B-A7F79BFA24CF}">
      <dsp:nvSpPr>
        <dsp:cNvPr id="0" name=""/>
        <dsp:cNvSpPr/>
      </dsp:nvSpPr>
      <dsp:spPr>
        <a:xfrm>
          <a:off x="0" y="328"/>
          <a:ext cx="10134600" cy="95377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Students examine advanced topics like Angular, nodejs, Mongodb for web applications. </a:t>
          </a:r>
          <a:r>
            <a:rPr lang="en-US" sz="2400" b="0" i="0" kern="1200" dirty="0"/>
            <a:t> </a:t>
          </a:r>
          <a:endParaRPr lang="en-IN" sz="2400" kern="1200" dirty="0"/>
        </a:p>
      </dsp:txBody>
      <dsp:txXfrm>
        <a:off x="46560" y="46888"/>
        <a:ext cx="10041480" cy="8606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F58AF-4B5A-40D5-876B-C773221F443C}">
      <dsp:nvSpPr>
        <dsp:cNvPr id="0" name=""/>
        <dsp:cNvSpPr/>
      </dsp:nvSpPr>
      <dsp:spPr>
        <a:xfrm>
          <a:off x="0" y="896"/>
          <a:ext cx="10165080" cy="100792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Also examine </a:t>
          </a:r>
          <a:r>
            <a:rPr lang="en-US" sz="2400" kern="1200" dirty="0"/>
            <a:t>Express framework for interactive web applications that use rich user interfaces</a:t>
          </a:r>
          <a:r>
            <a:rPr lang="en-US" sz="2400" b="0" i="0" kern="1200" dirty="0"/>
            <a:t>  .</a:t>
          </a:r>
          <a:endParaRPr lang="en-IN" sz="2400" kern="1200" dirty="0"/>
        </a:p>
      </dsp:txBody>
      <dsp:txXfrm>
        <a:off x="49203" y="50099"/>
        <a:ext cx="10066674" cy="9095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43766"/>
          <a:ext cx="9601200" cy="598264"/>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t>At the end of course, the student  will be able to</a:t>
          </a:r>
          <a:r>
            <a:rPr lang="en-US" sz="2800" kern="1200" dirty="0"/>
            <a:t>:</a:t>
          </a:r>
          <a:endParaRPr lang="en-IN" sz="2800" kern="1200" dirty="0"/>
        </a:p>
      </dsp:txBody>
      <dsp:txXfrm>
        <a:off x="29205" y="72971"/>
        <a:ext cx="9542790" cy="5398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0"/>
          <a:ext cx="9601200" cy="806778"/>
        </a:xfrm>
        <a:prstGeom prst="roundRect">
          <a:avLst/>
        </a:prstGeom>
        <a:solidFill>
          <a:schemeClr val="accent3"/>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solidFill>
                <a:schemeClr val="tx1"/>
              </a:solidFill>
            </a:rPr>
            <a:t>CO1 : </a:t>
          </a:r>
          <a:r>
            <a:rPr lang="en-US" sz="2000" b="1" kern="1200" dirty="0">
              <a:solidFill>
                <a:schemeClr val="tx1"/>
              </a:solidFill>
            </a:rPr>
            <a:t>Explain, analyze and apply the role of server-side scripting language like Nodejs .</a:t>
          </a:r>
          <a:endParaRPr lang="en-IN" sz="2000" b="1" kern="1200" dirty="0">
            <a:solidFill>
              <a:schemeClr val="tx1"/>
            </a:solidFill>
          </a:endParaRPr>
        </a:p>
      </dsp:txBody>
      <dsp:txXfrm>
        <a:off x="39384" y="39384"/>
        <a:ext cx="9522432" cy="7280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56197"/>
          <a:ext cx="9601200" cy="55945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CO2 : Demonstrate Express framework to design and implement dynamic web pages</a:t>
          </a:r>
          <a:r>
            <a:rPr lang="en-US" sz="1900" b="1" kern="1200" dirty="0"/>
            <a:t>.</a:t>
          </a:r>
          <a:endParaRPr lang="en-IN" sz="1900" b="1" kern="1200" dirty="0"/>
        </a:p>
      </dsp:txBody>
      <dsp:txXfrm>
        <a:off x="27310" y="83507"/>
        <a:ext cx="9546580" cy="50483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8194"/>
          <a:ext cx="9601200" cy="655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kern="1200" dirty="0"/>
            <a:t>CO3 : </a:t>
          </a:r>
          <a:r>
            <a:rPr lang="en-US" sz="2000" b="1" kern="1200" dirty="0"/>
            <a:t>Apply the knowledge of Typescript that are vital in understanding angular js.</a:t>
          </a:r>
          <a:endParaRPr lang="en-IN" sz="2000" b="1" kern="1200" dirty="0"/>
        </a:p>
      </dsp:txBody>
      <dsp:txXfrm>
        <a:off x="31984" y="40178"/>
        <a:ext cx="9537232" cy="59123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8325"/>
          <a:ext cx="9601201" cy="655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CO4 : Analyze build and develop single page application using client-side programming.</a:t>
          </a:r>
          <a:endParaRPr lang="en-IN" sz="2000" b="1" kern="1200" dirty="0"/>
        </a:p>
      </dsp:txBody>
      <dsp:txXfrm>
        <a:off x="31984" y="40309"/>
        <a:ext cx="9537233" cy="591232"/>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1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1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1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1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1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1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1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1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1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1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2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1">
  <dgm:title val=""/>
  <dgm:desc val=""/>
  <dgm:catLst>
    <dgm:cat type="3D" pri="11400"/>
  </dgm:catLst>
  <dgm:scene3d>
    <a:camera prst="orthographicFront"/>
    <a:lightRig rig="threePt" dir="t"/>
  </dgm:scene3d>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3d1#3">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9">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10">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1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1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13">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3d1#4">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14">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15">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1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1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1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3#19">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3">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3d1#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3d1#2">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4">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5">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2/19/2024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2/19/2024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5DAEB7-7AF6-4CCC-88AA-95147B282C00}" type="datetime1">
              <a:rPr lang="en-US" smtClean="0"/>
              <a:t>2/19/2024</a:t>
            </a:fld>
            <a:endParaRPr lang="en-US"/>
          </a:p>
        </p:txBody>
      </p:sp>
      <p:sp>
        <p:nvSpPr>
          <p:cNvPr id="5" name="Footer Placeholder 4"/>
          <p:cNvSpPr>
            <a:spLocks noGrp="1"/>
          </p:cNvSpPr>
          <p:nvPr>
            <p:ph type="ftr" sz="quarter" idx="11"/>
          </p:nvPr>
        </p:nvSpPr>
        <p:spPr/>
        <p:txBody>
          <a:bodyPr/>
          <a:lstStyle/>
          <a:p>
            <a:r>
              <a:rPr lang="en-US"/>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4C0BE9-A579-4305-9668-7FC3BBD02CAA}" type="datetime1">
              <a:rPr lang="en-US" smtClean="0"/>
              <a:t>2/19/2024</a:t>
            </a:fld>
            <a:endParaRPr lang="en-US"/>
          </a:p>
        </p:txBody>
      </p:sp>
      <p:sp>
        <p:nvSpPr>
          <p:cNvPr id="5" name="Footer Placeholder 4"/>
          <p:cNvSpPr>
            <a:spLocks noGrp="1"/>
          </p:cNvSpPr>
          <p:nvPr>
            <p:ph type="ftr" sz="quarter" idx="11"/>
          </p:nvPr>
        </p:nvSpPr>
        <p:spPr/>
        <p:txBody>
          <a:bodyPr/>
          <a:lstStyle/>
          <a:p>
            <a:r>
              <a:rPr lang="en-US"/>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5"/>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0D1C46-DF10-4F4F-93B1-8DFE22F6A30A}" type="datetime1">
              <a:rPr lang="en-US" smtClean="0"/>
              <a:t>2/19/2024</a:t>
            </a:fld>
            <a:endParaRPr lang="en-US"/>
          </a:p>
        </p:txBody>
      </p:sp>
      <p:sp>
        <p:nvSpPr>
          <p:cNvPr id="5" name="Footer Placeholder 4"/>
          <p:cNvSpPr>
            <a:spLocks noGrp="1"/>
          </p:cNvSpPr>
          <p:nvPr>
            <p:ph type="ftr" sz="quarter" idx="11"/>
          </p:nvPr>
        </p:nvSpPr>
        <p:spPr/>
        <p:txBody>
          <a:bodyPr/>
          <a:lstStyle/>
          <a:p>
            <a:r>
              <a:rPr lang="en-US"/>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7EEC32-4D77-4446-A0E3-8CF6D82D47A6}" type="datetime1">
              <a:rPr lang="en-US" smtClean="0"/>
              <a:t>2/19/2024</a:t>
            </a:fld>
            <a:endParaRPr lang="en-US"/>
          </a:p>
        </p:txBody>
      </p:sp>
      <p:sp>
        <p:nvSpPr>
          <p:cNvPr id="5" name="Footer Placeholder 4"/>
          <p:cNvSpPr>
            <a:spLocks noGrp="1"/>
          </p:cNvSpPr>
          <p:nvPr>
            <p:ph type="ftr" sz="quarter" idx="11"/>
          </p:nvPr>
        </p:nvSpPr>
        <p:spPr/>
        <p:txBody>
          <a:bodyPr/>
          <a:lstStyle/>
          <a:p>
            <a:r>
              <a:rPr lang="en-US"/>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9454B0-F643-499D-BFAF-6C14FA2C5018}" type="datetime1">
              <a:rPr lang="en-US" smtClean="0"/>
              <a:t>2/19/2024</a:t>
            </a:fld>
            <a:endParaRPr lang="en-US"/>
          </a:p>
        </p:txBody>
      </p:sp>
      <p:sp>
        <p:nvSpPr>
          <p:cNvPr id="5" name="Footer Placeholder 4"/>
          <p:cNvSpPr>
            <a:spLocks noGrp="1"/>
          </p:cNvSpPr>
          <p:nvPr>
            <p:ph type="ftr" sz="quarter" idx="11"/>
          </p:nvPr>
        </p:nvSpPr>
        <p:spPr/>
        <p:txBody>
          <a:bodyPr/>
          <a:lstStyle/>
          <a:p>
            <a:r>
              <a:rPr lang="en-US"/>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8DE65A-166C-4B6F-860D-81D171BC4401}" type="datetime1">
              <a:rPr lang="en-US" smtClean="0"/>
              <a:t>2/19/2024</a:t>
            </a:fld>
            <a:endParaRPr lang="en-US"/>
          </a:p>
        </p:txBody>
      </p:sp>
      <p:sp>
        <p:nvSpPr>
          <p:cNvPr id="6" name="Footer Placeholder 5"/>
          <p:cNvSpPr>
            <a:spLocks noGrp="1"/>
          </p:cNvSpPr>
          <p:nvPr>
            <p:ph type="ftr" sz="quarter" idx="11"/>
          </p:nvPr>
        </p:nvSpPr>
        <p:spPr/>
        <p:txBody>
          <a:bodyPr/>
          <a:lstStyle/>
          <a:p>
            <a:r>
              <a:rPr lang="en-US"/>
              <a:t>Ritesh Kumar Singh            MEAN                      Unit IV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D4946F-D3F2-4839-883D-E3ACF0AE2E2D}" type="datetime1">
              <a:rPr lang="en-US" smtClean="0"/>
              <a:t>2/19/2024</a:t>
            </a:fld>
            <a:endParaRPr lang="en-US"/>
          </a:p>
        </p:txBody>
      </p:sp>
      <p:sp>
        <p:nvSpPr>
          <p:cNvPr id="8" name="Footer Placeholder 7"/>
          <p:cNvSpPr>
            <a:spLocks noGrp="1"/>
          </p:cNvSpPr>
          <p:nvPr>
            <p:ph type="ftr" sz="quarter" idx="11"/>
          </p:nvPr>
        </p:nvSpPr>
        <p:spPr/>
        <p:txBody>
          <a:bodyPr/>
          <a:lstStyle/>
          <a:p>
            <a:r>
              <a:rPr lang="en-US"/>
              <a:t>Ritesh Kumar Singh            MEAN                      Unit IV</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0377E8-82D7-456B-AAFB-D9DD43C0A4F2}" type="datetime1">
              <a:rPr lang="en-US" smtClean="0"/>
              <a:t>2/19/2024</a:t>
            </a:fld>
            <a:endParaRPr lang="en-US"/>
          </a:p>
        </p:txBody>
      </p:sp>
      <p:sp>
        <p:nvSpPr>
          <p:cNvPr id="4" name="Footer Placeholder 3"/>
          <p:cNvSpPr>
            <a:spLocks noGrp="1"/>
          </p:cNvSpPr>
          <p:nvPr>
            <p:ph type="ftr" sz="quarter" idx="11"/>
          </p:nvPr>
        </p:nvSpPr>
        <p:spPr/>
        <p:txBody>
          <a:bodyPr/>
          <a:lstStyle/>
          <a:p>
            <a:r>
              <a:rPr lang="en-US"/>
              <a:t>Ritesh Kumar Singh            MEAN                      Unit IV</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08F1E8-5DA7-44D3-A05F-4C55C8456722}" type="datetime1">
              <a:rPr lang="en-US" smtClean="0"/>
              <a:t>2/19/2024</a:t>
            </a:fld>
            <a:endParaRPr lang="en-US"/>
          </a:p>
        </p:txBody>
      </p:sp>
      <p:sp>
        <p:nvSpPr>
          <p:cNvPr id="3" name="Footer Placeholder 2"/>
          <p:cNvSpPr>
            <a:spLocks noGrp="1"/>
          </p:cNvSpPr>
          <p:nvPr>
            <p:ph type="ftr" sz="quarter" idx="11"/>
          </p:nvPr>
        </p:nvSpPr>
        <p:spPr/>
        <p:txBody>
          <a:bodyPr/>
          <a:lstStyle/>
          <a:p>
            <a:r>
              <a:rPr lang="en-US"/>
              <a:t>Ritesh Kumar Singh            MEAN                      Unit IV</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884DCB-1B88-44A1-8C04-021A3A267725}" type="datetime1">
              <a:rPr lang="en-US" smtClean="0"/>
              <a:t>2/19/2024</a:t>
            </a:fld>
            <a:endParaRPr lang="en-US"/>
          </a:p>
        </p:txBody>
      </p:sp>
      <p:sp>
        <p:nvSpPr>
          <p:cNvPr id="6" name="Footer Placeholder 5"/>
          <p:cNvSpPr>
            <a:spLocks noGrp="1"/>
          </p:cNvSpPr>
          <p:nvPr>
            <p:ph type="ftr" sz="quarter" idx="11"/>
          </p:nvPr>
        </p:nvSpPr>
        <p:spPr/>
        <p:txBody>
          <a:bodyPr/>
          <a:lstStyle/>
          <a:p>
            <a:r>
              <a:rPr lang="en-US"/>
              <a:t>Ritesh Kumar Singh            MEAN                      Unit IV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270EFF-5F6F-4D31-98D8-43BAEB325052}" type="datetime1">
              <a:rPr lang="en-US" smtClean="0"/>
              <a:t>2/19/2024</a:t>
            </a:fld>
            <a:endParaRPr lang="en-US"/>
          </a:p>
        </p:txBody>
      </p:sp>
      <p:sp>
        <p:nvSpPr>
          <p:cNvPr id="6" name="Footer Placeholder 5"/>
          <p:cNvSpPr>
            <a:spLocks noGrp="1"/>
          </p:cNvSpPr>
          <p:nvPr>
            <p:ph type="ftr" sz="quarter" idx="11"/>
          </p:nvPr>
        </p:nvSpPr>
        <p:spPr/>
        <p:txBody>
          <a:bodyPr/>
          <a:lstStyle/>
          <a:p>
            <a:r>
              <a:rPr lang="en-US"/>
              <a:t>Ritesh Kumar Singh            MEAN                      Unit IV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964D51-CED1-444A-B61E-E8BFA82D94A1}" type="datetime1">
              <a:rPr lang="en-US" smtClean="0"/>
              <a:t>2/19/2024</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Ritesh Kumar Singh            MEAN                      Unit IV</a:t>
            </a:r>
            <a:endParaRPr lang="en-US" dirty="0"/>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9833" y="13570"/>
            <a:ext cx="1401117" cy="74843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18" Type="http://schemas.openxmlformats.org/officeDocument/2006/relationships/diagramLayout" Target="../diagrams/layout8.xml"/><Relationship Id="rId26" Type="http://schemas.microsoft.com/office/2007/relationships/diagramDrawing" Target="../diagrams/drawing9.xml"/><Relationship Id="rId3" Type="http://schemas.openxmlformats.org/officeDocument/2006/relationships/diagramLayout" Target="../diagrams/layout5.xml"/><Relationship Id="rId21" Type="http://schemas.microsoft.com/office/2007/relationships/diagramDrawing" Target="../diagrams/drawing8.xml"/><Relationship Id="rId7" Type="http://schemas.openxmlformats.org/officeDocument/2006/relationships/diagramData" Target="../diagrams/data6.xml"/><Relationship Id="rId12" Type="http://schemas.openxmlformats.org/officeDocument/2006/relationships/diagramData" Target="../diagrams/data7.xml"/><Relationship Id="rId17" Type="http://schemas.openxmlformats.org/officeDocument/2006/relationships/diagramData" Target="../diagrams/data8.xml"/><Relationship Id="rId25" Type="http://schemas.openxmlformats.org/officeDocument/2006/relationships/diagramColors" Target="../diagrams/colors9.xml"/><Relationship Id="rId2" Type="http://schemas.openxmlformats.org/officeDocument/2006/relationships/diagramData" Target="../diagrams/data5.xml"/><Relationship Id="rId16" Type="http://schemas.microsoft.com/office/2007/relationships/diagramDrawing" Target="../diagrams/drawing7.xml"/><Relationship Id="rId20" Type="http://schemas.openxmlformats.org/officeDocument/2006/relationships/diagramColors" Target="../diagrams/colors8.xml"/><Relationship Id="rId29" Type="http://schemas.openxmlformats.org/officeDocument/2006/relationships/diagramQuickStyle" Target="../diagrams/quickStyle10.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24" Type="http://schemas.openxmlformats.org/officeDocument/2006/relationships/diagramQuickStyle" Target="../diagrams/quickStyle9.xml"/><Relationship Id="rId5" Type="http://schemas.openxmlformats.org/officeDocument/2006/relationships/diagramColors" Target="../diagrams/colors5.xml"/><Relationship Id="rId15" Type="http://schemas.openxmlformats.org/officeDocument/2006/relationships/diagramColors" Target="../diagrams/colors7.xml"/><Relationship Id="rId23" Type="http://schemas.openxmlformats.org/officeDocument/2006/relationships/diagramLayout" Target="../diagrams/layout9.xml"/><Relationship Id="rId28" Type="http://schemas.openxmlformats.org/officeDocument/2006/relationships/diagramLayout" Target="../diagrams/layout10.xml"/><Relationship Id="rId10" Type="http://schemas.openxmlformats.org/officeDocument/2006/relationships/diagramColors" Target="../diagrams/colors6.xml"/><Relationship Id="rId19" Type="http://schemas.openxmlformats.org/officeDocument/2006/relationships/diagramQuickStyle" Target="../diagrams/quickStyle8.xml"/><Relationship Id="rId31" Type="http://schemas.microsoft.com/office/2007/relationships/diagramDrawing" Target="../diagrams/drawing10.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 Id="rId22" Type="http://schemas.openxmlformats.org/officeDocument/2006/relationships/diagramData" Target="../diagrams/data9.xml"/><Relationship Id="rId27" Type="http://schemas.openxmlformats.org/officeDocument/2006/relationships/diagramData" Target="../diagrams/data10.xml"/><Relationship Id="rId30" Type="http://schemas.openxmlformats.org/officeDocument/2006/relationships/diagramColors" Target="../diagrams/colors10.xml"/></Relationships>
</file>

<file path=ppt/slides/_rels/slide12.xml.rels><?xml version="1.0" encoding="UTF-8" standalone="yes"?>
<Relationships xmlns="http://schemas.openxmlformats.org/package/2006/relationships"><Relationship Id="rId13" Type="http://schemas.openxmlformats.org/officeDocument/2006/relationships/diagramLayout" Target="../diagrams/layout13.xml"/><Relationship Id="rId18" Type="http://schemas.openxmlformats.org/officeDocument/2006/relationships/diagramLayout" Target="../diagrams/layout14.xml"/><Relationship Id="rId26" Type="http://schemas.microsoft.com/office/2007/relationships/diagramDrawing" Target="../diagrams/drawing15.xml"/><Relationship Id="rId3" Type="http://schemas.openxmlformats.org/officeDocument/2006/relationships/diagramLayout" Target="../diagrams/layout11.xml"/><Relationship Id="rId21" Type="http://schemas.microsoft.com/office/2007/relationships/diagramDrawing" Target="../diagrams/drawing14.xml"/><Relationship Id="rId34" Type="http://schemas.openxmlformats.org/officeDocument/2006/relationships/diagramQuickStyle" Target="../diagrams/quickStyle17.xml"/><Relationship Id="rId7" Type="http://schemas.openxmlformats.org/officeDocument/2006/relationships/diagramData" Target="../diagrams/data12.xml"/><Relationship Id="rId12" Type="http://schemas.openxmlformats.org/officeDocument/2006/relationships/diagramData" Target="../diagrams/data13.xml"/><Relationship Id="rId17" Type="http://schemas.openxmlformats.org/officeDocument/2006/relationships/diagramData" Target="../diagrams/data14.xml"/><Relationship Id="rId25" Type="http://schemas.openxmlformats.org/officeDocument/2006/relationships/diagramColors" Target="../diagrams/colors15.xml"/><Relationship Id="rId33" Type="http://schemas.openxmlformats.org/officeDocument/2006/relationships/diagramLayout" Target="../diagrams/layout17.xml"/><Relationship Id="rId2" Type="http://schemas.openxmlformats.org/officeDocument/2006/relationships/diagramData" Target="../diagrams/data11.xml"/><Relationship Id="rId16" Type="http://schemas.microsoft.com/office/2007/relationships/diagramDrawing" Target="../diagrams/drawing13.xml"/><Relationship Id="rId20" Type="http://schemas.openxmlformats.org/officeDocument/2006/relationships/diagramColors" Target="../diagrams/colors14.xml"/><Relationship Id="rId29" Type="http://schemas.openxmlformats.org/officeDocument/2006/relationships/diagramQuickStyle" Target="../diagrams/quickStyle16.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24" Type="http://schemas.openxmlformats.org/officeDocument/2006/relationships/diagramQuickStyle" Target="../diagrams/quickStyle15.xml"/><Relationship Id="rId32" Type="http://schemas.openxmlformats.org/officeDocument/2006/relationships/diagramData" Target="../diagrams/data17.xml"/><Relationship Id="rId5" Type="http://schemas.openxmlformats.org/officeDocument/2006/relationships/diagramColors" Target="../diagrams/colors11.xml"/><Relationship Id="rId15" Type="http://schemas.openxmlformats.org/officeDocument/2006/relationships/diagramColors" Target="../diagrams/colors13.xml"/><Relationship Id="rId23" Type="http://schemas.openxmlformats.org/officeDocument/2006/relationships/diagramLayout" Target="../diagrams/layout15.xml"/><Relationship Id="rId28" Type="http://schemas.openxmlformats.org/officeDocument/2006/relationships/diagramLayout" Target="../diagrams/layout16.xml"/><Relationship Id="rId36" Type="http://schemas.microsoft.com/office/2007/relationships/diagramDrawing" Target="../diagrams/drawing17.xml"/><Relationship Id="rId10" Type="http://schemas.openxmlformats.org/officeDocument/2006/relationships/diagramColors" Target="../diagrams/colors12.xml"/><Relationship Id="rId19" Type="http://schemas.openxmlformats.org/officeDocument/2006/relationships/diagramQuickStyle" Target="../diagrams/quickStyle14.xml"/><Relationship Id="rId31" Type="http://schemas.microsoft.com/office/2007/relationships/diagramDrawing" Target="../diagrams/drawing16.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 Id="rId22" Type="http://schemas.openxmlformats.org/officeDocument/2006/relationships/diagramData" Target="../diagrams/data15.xml"/><Relationship Id="rId27" Type="http://schemas.openxmlformats.org/officeDocument/2006/relationships/diagramData" Target="../diagrams/data16.xml"/><Relationship Id="rId30" Type="http://schemas.openxmlformats.org/officeDocument/2006/relationships/diagramColors" Target="../diagrams/colors16.xml"/><Relationship Id="rId35" Type="http://schemas.openxmlformats.org/officeDocument/2006/relationships/diagramColors" Target="../diagrams/colors17.xml"/><Relationship Id="rId8" Type="http://schemas.openxmlformats.org/officeDocument/2006/relationships/diagramLayout" Target="../diagrams/layout12.xml"/></Relationships>
</file>

<file path=ppt/slides/_rels/slide13.xml.rels><?xml version="1.0" encoding="UTF-8" standalone="yes"?>
<Relationships xmlns="http://schemas.openxmlformats.org/package/2006/relationships"><Relationship Id="rId13" Type="http://schemas.openxmlformats.org/officeDocument/2006/relationships/diagramLayout" Target="../diagrams/layout20.xml"/><Relationship Id="rId18" Type="http://schemas.openxmlformats.org/officeDocument/2006/relationships/diagramLayout" Target="../diagrams/layout21.xml"/><Relationship Id="rId26" Type="http://schemas.microsoft.com/office/2007/relationships/diagramDrawing" Target="../diagrams/drawing22.xml"/><Relationship Id="rId3" Type="http://schemas.openxmlformats.org/officeDocument/2006/relationships/diagramLayout" Target="../diagrams/layout18.xml"/><Relationship Id="rId21" Type="http://schemas.microsoft.com/office/2007/relationships/diagramDrawing" Target="../diagrams/drawing21.xml"/><Relationship Id="rId34" Type="http://schemas.openxmlformats.org/officeDocument/2006/relationships/diagramQuickStyle" Target="../diagrams/quickStyle24.xml"/><Relationship Id="rId7" Type="http://schemas.openxmlformats.org/officeDocument/2006/relationships/diagramData" Target="../diagrams/data19.xml"/><Relationship Id="rId12" Type="http://schemas.openxmlformats.org/officeDocument/2006/relationships/diagramData" Target="../diagrams/data20.xml"/><Relationship Id="rId17" Type="http://schemas.openxmlformats.org/officeDocument/2006/relationships/diagramData" Target="../diagrams/data21.xml"/><Relationship Id="rId25" Type="http://schemas.openxmlformats.org/officeDocument/2006/relationships/diagramColors" Target="../diagrams/colors22.xml"/><Relationship Id="rId33" Type="http://schemas.openxmlformats.org/officeDocument/2006/relationships/diagramLayout" Target="../diagrams/layout24.xml"/><Relationship Id="rId2" Type="http://schemas.openxmlformats.org/officeDocument/2006/relationships/diagramData" Target="../diagrams/data18.xml"/><Relationship Id="rId16" Type="http://schemas.microsoft.com/office/2007/relationships/diagramDrawing" Target="../diagrams/drawing20.xml"/><Relationship Id="rId20" Type="http://schemas.openxmlformats.org/officeDocument/2006/relationships/diagramColors" Target="../diagrams/colors21.xml"/><Relationship Id="rId29" Type="http://schemas.openxmlformats.org/officeDocument/2006/relationships/diagramQuickStyle" Target="../diagrams/quickStyle23.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24" Type="http://schemas.openxmlformats.org/officeDocument/2006/relationships/diagramQuickStyle" Target="../diagrams/quickStyle22.xml"/><Relationship Id="rId32" Type="http://schemas.openxmlformats.org/officeDocument/2006/relationships/diagramData" Target="../diagrams/data24.xml"/><Relationship Id="rId5" Type="http://schemas.openxmlformats.org/officeDocument/2006/relationships/diagramColors" Target="../diagrams/colors18.xml"/><Relationship Id="rId15" Type="http://schemas.openxmlformats.org/officeDocument/2006/relationships/diagramColors" Target="../diagrams/colors20.xml"/><Relationship Id="rId23" Type="http://schemas.openxmlformats.org/officeDocument/2006/relationships/diagramLayout" Target="../diagrams/layout22.xml"/><Relationship Id="rId28" Type="http://schemas.openxmlformats.org/officeDocument/2006/relationships/diagramLayout" Target="../diagrams/layout23.xml"/><Relationship Id="rId36" Type="http://schemas.microsoft.com/office/2007/relationships/diagramDrawing" Target="../diagrams/drawing24.xml"/><Relationship Id="rId10" Type="http://schemas.openxmlformats.org/officeDocument/2006/relationships/diagramColors" Target="../diagrams/colors19.xml"/><Relationship Id="rId19" Type="http://schemas.openxmlformats.org/officeDocument/2006/relationships/diagramQuickStyle" Target="../diagrams/quickStyle21.xml"/><Relationship Id="rId31" Type="http://schemas.microsoft.com/office/2007/relationships/diagramDrawing" Target="../diagrams/drawing23.xml"/><Relationship Id="rId4" Type="http://schemas.openxmlformats.org/officeDocument/2006/relationships/diagramQuickStyle" Target="../diagrams/quickStyle18.xml"/><Relationship Id="rId9" Type="http://schemas.openxmlformats.org/officeDocument/2006/relationships/diagramQuickStyle" Target="../diagrams/quickStyle19.xml"/><Relationship Id="rId14" Type="http://schemas.openxmlformats.org/officeDocument/2006/relationships/diagramQuickStyle" Target="../diagrams/quickStyle20.xml"/><Relationship Id="rId22" Type="http://schemas.openxmlformats.org/officeDocument/2006/relationships/diagramData" Target="../diagrams/data22.xml"/><Relationship Id="rId27" Type="http://schemas.openxmlformats.org/officeDocument/2006/relationships/diagramData" Target="../diagrams/data23.xml"/><Relationship Id="rId30" Type="http://schemas.openxmlformats.org/officeDocument/2006/relationships/diagramColors" Target="../diagrams/colors23.xml"/><Relationship Id="rId35" Type="http://schemas.openxmlformats.org/officeDocument/2006/relationships/diagramColors" Target="../diagrams/colors24.xml"/><Relationship Id="rId8" Type="http://schemas.openxmlformats.org/officeDocument/2006/relationships/diagramLayout" Target="../diagrams/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7"/>
            <a:ext cx="105918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3200" dirty="0"/>
              <a:t>Noida Institute of Engineering and Technology, Greater Noida</a:t>
            </a:r>
          </a:p>
        </p:txBody>
      </p:sp>
      <p:sp>
        <p:nvSpPr>
          <p:cNvPr id="3" name="Subtitle 2"/>
          <p:cNvSpPr>
            <a:spLocks noGrp="1"/>
          </p:cNvSpPr>
          <p:nvPr>
            <p:ph type="subTitle" idx="1"/>
          </p:nvPr>
        </p:nvSpPr>
        <p:spPr>
          <a:xfrm>
            <a:off x="2971800" y="914400"/>
            <a:ext cx="6400800" cy="1752600"/>
          </a:xfrm>
        </p:spPr>
        <p:style>
          <a:lnRef idx="2">
            <a:schemeClr val="accent5"/>
          </a:lnRef>
          <a:fillRef idx="1">
            <a:schemeClr val="lt1"/>
          </a:fillRef>
          <a:effectRef idx="0">
            <a:schemeClr val="accent5"/>
          </a:effectRef>
          <a:fontRef idx="minor">
            <a:schemeClr val="dk1"/>
          </a:fontRef>
        </p:style>
        <p:txBody>
          <a:bodyPr anchor="ctr">
            <a:normAutofit/>
          </a:bodyPr>
          <a:lstStyle/>
          <a:p>
            <a:r>
              <a:rPr lang="en-US" sz="3600" dirty="0">
                <a:solidFill>
                  <a:schemeClr val="tx1"/>
                </a:solidFill>
              </a:rPr>
              <a:t>WEB DEVELOPMENT USING MEAN STACK</a:t>
            </a:r>
          </a:p>
        </p:txBody>
      </p:sp>
      <p:sp>
        <p:nvSpPr>
          <p:cNvPr id="6" name="Subtitle 2"/>
          <p:cNvSpPr txBox="1"/>
          <p:nvPr/>
        </p:nvSpPr>
        <p:spPr>
          <a:xfrm>
            <a:off x="8382000" y="4409090"/>
            <a:ext cx="3042592" cy="1382109"/>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dirty="0">
                <a:solidFill>
                  <a:schemeClr val="tx1"/>
                </a:solidFill>
              </a:rPr>
              <a:t>Ritesh Kumar Singh </a:t>
            </a:r>
          </a:p>
          <a:p>
            <a:pPr algn="ctr">
              <a:spcBef>
                <a:spcPct val="20000"/>
              </a:spcBef>
              <a:defRPr/>
            </a:pPr>
            <a:r>
              <a:rPr lang="en-US" sz="2400" dirty="0">
                <a:solidFill>
                  <a:schemeClr val="tx1"/>
                </a:solidFill>
              </a:rPr>
              <a:t>(Asst. Professor)</a:t>
            </a:r>
          </a:p>
          <a:p>
            <a:pPr algn="ctr">
              <a:spcBef>
                <a:spcPct val="20000"/>
              </a:spcBef>
              <a:defRPr/>
            </a:pPr>
            <a:r>
              <a:rPr lang="en-US" sz="2400" dirty="0">
                <a:solidFill>
                  <a:schemeClr val="tx1"/>
                </a:solidFill>
              </a:rPr>
              <a:t>CSE Department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417320" y="5897568"/>
            <a:ext cx="533400" cy="533400"/>
          </a:xfrm>
          <a:prstGeom prst="rect">
            <a:avLst/>
          </a:prstGeom>
          <a:noFill/>
        </p:spPr>
      </p:pic>
      <p:sp>
        <p:nvSpPr>
          <p:cNvPr id="9" name="Date Placeholder 8"/>
          <p:cNvSpPr>
            <a:spLocks noGrp="1"/>
          </p:cNvSpPr>
          <p:nvPr>
            <p:ph type="dt" sz="half" idx="10"/>
          </p:nvPr>
        </p:nvSpPr>
        <p:spPr>
          <a:xfrm>
            <a:off x="1482634" y="6430968"/>
            <a:ext cx="2133600" cy="365125"/>
          </a:xfrm>
        </p:spPr>
        <p:txBody>
          <a:bodyPr/>
          <a:lstStyle/>
          <a:p>
            <a:fld id="{987C9651-0E81-4AEB-9BAC-92E82573264D}" type="datetime1">
              <a:rPr lang="en-US" smtClean="0"/>
              <a:t>2/19/2024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11"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p:blipFill>
        <p:spPr bwMode="auto">
          <a:xfrm>
            <a:off x="8976320" y="2776045"/>
            <a:ext cx="1524000" cy="1524000"/>
          </a:xfrm>
          <a:prstGeom prst="rect">
            <a:avLst/>
          </a:prstGeom>
          <a:noFill/>
        </p:spPr>
      </p:pic>
      <p:sp>
        <p:nvSpPr>
          <p:cNvPr id="12" name="Subtitle 2"/>
          <p:cNvSpPr txBox="1"/>
          <p:nvPr/>
        </p:nvSpPr>
        <p:spPr>
          <a:xfrm>
            <a:off x="14478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IV</a:t>
            </a:r>
          </a:p>
        </p:txBody>
      </p:sp>
      <p:sp>
        <p:nvSpPr>
          <p:cNvPr id="13" name="Footer Placeholder 12"/>
          <p:cNvSpPr>
            <a:spLocks noGrp="1"/>
          </p:cNvSpPr>
          <p:nvPr>
            <p:ph type="ftr" sz="quarter" idx="11"/>
          </p:nvPr>
        </p:nvSpPr>
        <p:spPr>
          <a:xfrm>
            <a:off x="4267200" y="6390291"/>
            <a:ext cx="6934200" cy="365125"/>
          </a:xfrm>
        </p:spPr>
        <p:txBody>
          <a:bodyPr/>
          <a:lstStyle/>
          <a:p>
            <a:r>
              <a:rPr lang="en-US"/>
              <a:t>Ritesh Kumar Singh            MEAN                      Unit IV</a:t>
            </a:r>
            <a:endParaRPr lang="en-US" dirty="0"/>
          </a:p>
        </p:txBody>
      </p:sp>
      <p:sp>
        <p:nvSpPr>
          <p:cNvPr id="14" name="Subtitle 2"/>
          <p:cNvSpPr txBox="1"/>
          <p:nvPr/>
        </p:nvSpPr>
        <p:spPr>
          <a:xfrm>
            <a:off x="14478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r>
              <a:rPr lang="en-US" sz="2400" dirty="0"/>
              <a:t>Building Single Page App with Angular js</a:t>
            </a:r>
            <a:endParaRPr lang="en-US" sz="2300" dirty="0">
              <a:solidFill>
                <a:schemeClr val="tx1"/>
              </a:solidFill>
            </a:endParaRPr>
          </a:p>
        </p:txBody>
      </p:sp>
      <p:sp>
        <p:nvSpPr>
          <p:cNvPr id="15" name="Subtitle 2"/>
          <p:cNvSpPr txBox="1"/>
          <p:nvPr/>
        </p:nvSpPr>
        <p:spPr>
          <a:xfrm>
            <a:off x="14478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Course Details</a:t>
            </a:r>
            <a:br>
              <a:rPr lang="en-US" sz="2000" dirty="0">
                <a:solidFill>
                  <a:schemeClr val="tx1"/>
                </a:solidFill>
              </a:rPr>
            </a:br>
            <a:r>
              <a:rPr lang="en-US" sz="2000" dirty="0">
                <a:solidFill>
                  <a:schemeClr val="tx1"/>
                </a:solidFill>
              </a:rPr>
              <a:t>(B. Tech. 6</a:t>
            </a:r>
            <a:r>
              <a:rPr lang="en-US" sz="2000" baseline="30000" dirty="0">
                <a:solidFill>
                  <a:schemeClr val="tx1"/>
                </a:solidFill>
              </a:rPr>
              <a:t>th</a:t>
            </a:r>
            <a:r>
              <a:rPr lang="en-US" sz="2000" dirty="0">
                <a:solidFill>
                  <a:schemeClr val="tx1"/>
                </a:solidFill>
              </a:rPr>
              <a:t> Sem)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3B59B2-1AED-40F0-AB43-26E8BE3A9CF0}"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Objective</a:t>
            </a:r>
          </a:p>
        </p:txBody>
      </p:sp>
      <p:graphicFrame>
        <p:nvGraphicFramePr>
          <p:cNvPr id="18" name="Diagram 17"/>
          <p:cNvGraphicFramePr/>
          <p:nvPr/>
        </p:nvGraphicFramePr>
        <p:xfrm>
          <a:off x="1447800" y="990600"/>
          <a:ext cx="617220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p:cNvGraphicFramePr/>
          <p:nvPr>
            <p:extLst>
              <p:ext uri="{D42A27DB-BD31-4B8C-83A1-F6EECF244321}">
                <p14:modId xmlns:p14="http://schemas.microsoft.com/office/powerpoint/2010/main" val="1774635649"/>
              </p:ext>
            </p:extLst>
          </p:nvPr>
        </p:nvGraphicFramePr>
        <p:xfrm>
          <a:off x="1417320" y="1758140"/>
          <a:ext cx="10134600" cy="8826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1" name="Diagram 20"/>
          <p:cNvGraphicFramePr/>
          <p:nvPr/>
        </p:nvGraphicFramePr>
        <p:xfrm>
          <a:off x="1373777" y="3001941"/>
          <a:ext cx="10134600" cy="95410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4" name="Diagram 23"/>
          <p:cNvGraphicFramePr/>
          <p:nvPr/>
        </p:nvGraphicFramePr>
        <p:xfrm>
          <a:off x="1386840" y="4401374"/>
          <a:ext cx="10165080" cy="100882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648110-8CB4-4DD5-B61F-49A710C4B0DD}" type="datetime1">
              <a:rPr lang="en-US" smtClean="0"/>
              <a:t>2/19/2024</a:t>
            </a:fld>
            <a:endParaRPr lang="en-US" dirty="0"/>
          </a:p>
        </p:txBody>
      </p:sp>
      <p:sp>
        <p:nvSpPr>
          <p:cNvPr id="5" name="Footer Placeholder 4"/>
          <p:cNvSpPr>
            <a:spLocks noGrp="1"/>
          </p:cNvSpPr>
          <p:nvPr>
            <p:ph type="ftr" sz="quarter" idx="11"/>
          </p:nvPr>
        </p:nvSpPr>
        <p:spPr>
          <a:xfrm>
            <a:off x="4165600" y="6356350"/>
            <a:ext cx="4679315"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Outcomes (COs)</a:t>
            </a:r>
          </a:p>
        </p:txBody>
      </p:sp>
      <p:graphicFrame>
        <p:nvGraphicFramePr>
          <p:cNvPr id="3" name="Diagram 2"/>
          <p:cNvGraphicFramePr/>
          <p:nvPr/>
        </p:nvGraphicFramePr>
        <p:xfrm>
          <a:off x="1447800" y="915993"/>
          <a:ext cx="96012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1423851" y="1595598"/>
          <a:ext cx="9601200" cy="8067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nvGraphicFramePr>
        <p:xfrm>
          <a:off x="1447800" y="2485503"/>
          <a:ext cx="96012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p:cNvGraphicFramePr/>
          <p:nvPr/>
        </p:nvGraphicFramePr>
        <p:xfrm>
          <a:off x="1447800" y="3255316"/>
          <a:ext cx="96012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1447799" y="4043442"/>
          <a:ext cx="9601201"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p:cNvGraphicFramePr/>
          <p:nvPr/>
        </p:nvGraphicFramePr>
        <p:xfrm>
          <a:off x="1423851" y="4839380"/>
          <a:ext cx="9625149" cy="76200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29E0F04-A919-4B08-8A74-5BD1BAAFF504}" type="datetime1">
              <a:rPr lang="en-US" smtClean="0"/>
              <a:t>2/19/2024</a:t>
            </a:fld>
            <a:endParaRPr lang="en-US" dirty="0"/>
          </a:p>
        </p:txBody>
      </p:sp>
      <p:sp>
        <p:nvSpPr>
          <p:cNvPr id="5" name="Footer Placeholder 4"/>
          <p:cNvSpPr>
            <a:spLocks noGrp="1"/>
          </p:cNvSpPr>
          <p:nvPr>
            <p:ph type="ftr" sz="quarter" idx="11"/>
          </p:nvPr>
        </p:nvSpPr>
        <p:spPr>
          <a:xfrm>
            <a:off x="4165600" y="6356350"/>
            <a:ext cx="5028565"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p>
        </p:txBody>
      </p:sp>
      <p:graphicFrame>
        <p:nvGraphicFramePr>
          <p:cNvPr id="3" name="Diagram 2"/>
          <p:cNvGraphicFramePr/>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p:cNvGraphicFramePr/>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p:cNvGraphicFramePr/>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p:cNvGraphicFramePr/>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748E1B-050F-4D51-9F29-ACC0B2717BEE}" type="datetime1">
              <a:rPr lang="en-US" smtClean="0"/>
              <a:t>2/19/2024</a:t>
            </a:fld>
            <a:endParaRPr lang="en-US" dirty="0"/>
          </a:p>
        </p:txBody>
      </p:sp>
      <p:sp>
        <p:nvSpPr>
          <p:cNvPr id="5" name="Footer Placeholder 4"/>
          <p:cNvSpPr>
            <a:spLocks noGrp="1"/>
          </p:cNvSpPr>
          <p:nvPr>
            <p:ph type="ftr" sz="quarter" idx="11"/>
          </p:nvPr>
        </p:nvSpPr>
        <p:spPr>
          <a:xfrm>
            <a:off x="4165600" y="6356350"/>
            <a:ext cx="4926965"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p>
        </p:txBody>
      </p:sp>
      <p:graphicFrame>
        <p:nvGraphicFramePr>
          <p:cNvPr id="3" name="Diagram 2"/>
          <p:cNvGraphicFramePr/>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p:cNvGraphicFramePr/>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p:cNvGraphicFramePr/>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p:cNvGraphicFramePr/>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Date Placeholder 3"/>
          <p:cNvSpPr>
            <a:spLocks noGrp="1"/>
          </p:cNvSpPr>
          <p:nvPr>
            <p:ph type="dt" sz="half" idx="10"/>
          </p:nvPr>
        </p:nvSpPr>
        <p:spPr/>
        <p:txBody>
          <a:bodyPr/>
          <a:lstStyle/>
          <a:p>
            <a:fld id="{3BB0649D-775D-408A-BEF1-44EA33E953DD}" type="datetime1">
              <a:rPr lang="en-US" smtClean="0"/>
              <a:t>2/19/2024</a:t>
            </a:fld>
            <a:endParaRPr lang="en-US" dirty="0"/>
          </a:p>
        </p:txBody>
      </p:sp>
      <p:sp>
        <p:nvSpPr>
          <p:cNvPr id="1048677" name="Footer Placeholder 4"/>
          <p:cNvSpPr>
            <a:spLocks noGrp="1"/>
          </p:cNvSpPr>
          <p:nvPr>
            <p:ph type="ftr" sz="quarter" idx="11"/>
          </p:nvPr>
        </p:nvSpPr>
        <p:spPr>
          <a:xfrm>
            <a:off x="4038600" y="6356356"/>
            <a:ext cx="5029200" cy="365125"/>
          </a:xfrm>
        </p:spPr>
        <p:txBody>
          <a:bodyPr/>
          <a:lstStyle/>
          <a:p>
            <a:r>
              <a:rPr lang="en-US"/>
              <a:t>Ritesh Kumar Singh            MEAN                      Unit IV</a:t>
            </a:r>
            <a:endParaRPr lang="en-US" dirty="0"/>
          </a:p>
        </p:txBody>
      </p:sp>
      <p:sp>
        <p:nvSpPr>
          <p:cNvPr id="1048678" name="Slide Number Placeholder 5"/>
          <p:cNvSpPr>
            <a:spLocks noGrp="1"/>
          </p:cNvSpPr>
          <p:nvPr>
            <p:ph type="sldNum" sz="quarter" idx="12"/>
          </p:nvPr>
        </p:nvSpPr>
        <p:spPr/>
        <p:txBody>
          <a:bodyPr/>
          <a:lstStyle/>
          <a:p>
            <a:fld id="{B6F15528-21DE-4FAA-801E-634DDDAF4B2B}" type="slidenum">
              <a:rPr lang="en-US" smtClean="0"/>
              <a:t>14</a:t>
            </a:fld>
            <a:endParaRPr lang="en-US" dirty="0"/>
          </a:p>
        </p:txBody>
      </p:sp>
      <p:sp>
        <p:nvSpPr>
          <p:cNvPr id="1048679"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COs - POs  Mapping</a:t>
            </a:r>
          </a:p>
        </p:txBody>
      </p:sp>
      <p:graphicFrame>
        <p:nvGraphicFramePr>
          <p:cNvPr id="4194330" name="Table 10"/>
          <p:cNvGraphicFramePr>
            <a:graphicFrameLocks noGrp="1"/>
          </p:cNvGraphicFramePr>
          <p:nvPr/>
        </p:nvGraphicFramePr>
        <p:xfrm>
          <a:off x="762000" y="1066800"/>
          <a:ext cx="11049006" cy="4876802"/>
        </p:xfrm>
        <a:graphic>
          <a:graphicData uri="http://schemas.openxmlformats.org/drawingml/2006/table">
            <a:tbl>
              <a:tblPr>
                <a:effectLst>
                  <a:outerShdw blurRad="50800" dist="38100" algn="l" rotWithShape="0">
                    <a:prstClr val="black">
                      <a:alpha val="40000"/>
                    </a:prstClr>
                  </a:outerShdw>
                </a:effectLst>
                <a:tableStyleId>{35758FB7-9AC5-4552-8A53-C91805E547FA}</a:tableStyleId>
              </a:tblPr>
              <a:tblGrid>
                <a:gridCol w="1236054">
                  <a:extLst>
                    <a:ext uri="{9D8B030D-6E8A-4147-A177-3AD203B41FA5}">
                      <a16:colId xmlns:a16="http://schemas.microsoft.com/office/drawing/2014/main" val="20000"/>
                    </a:ext>
                  </a:extLst>
                </a:gridCol>
                <a:gridCol w="817746">
                  <a:extLst>
                    <a:ext uri="{9D8B030D-6E8A-4147-A177-3AD203B41FA5}">
                      <a16:colId xmlns:a16="http://schemas.microsoft.com/office/drawing/2014/main" val="20001"/>
                    </a:ext>
                  </a:extLst>
                </a:gridCol>
                <a:gridCol w="817746">
                  <a:extLst>
                    <a:ext uri="{9D8B030D-6E8A-4147-A177-3AD203B41FA5}">
                      <a16:colId xmlns:a16="http://schemas.microsoft.com/office/drawing/2014/main" val="20002"/>
                    </a:ext>
                  </a:extLst>
                </a:gridCol>
                <a:gridCol w="817746">
                  <a:extLst>
                    <a:ext uri="{9D8B030D-6E8A-4147-A177-3AD203B41FA5}">
                      <a16:colId xmlns:a16="http://schemas.microsoft.com/office/drawing/2014/main" val="20003"/>
                    </a:ext>
                  </a:extLst>
                </a:gridCol>
                <a:gridCol w="817746">
                  <a:extLst>
                    <a:ext uri="{9D8B030D-6E8A-4147-A177-3AD203B41FA5}">
                      <a16:colId xmlns:a16="http://schemas.microsoft.com/office/drawing/2014/main" val="20004"/>
                    </a:ext>
                  </a:extLst>
                </a:gridCol>
                <a:gridCol w="817746">
                  <a:extLst>
                    <a:ext uri="{9D8B030D-6E8A-4147-A177-3AD203B41FA5}">
                      <a16:colId xmlns:a16="http://schemas.microsoft.com/office/drawing/2014/main" val="20005"/>
                    </a:ext>
                  </a:extLst>
                </a:gridCol>
                <a:gridCol w="817746">
                  <a:extLst>
                    <a:ext uri="{9D8B030D-6E8A-4147-A177-3AD203B41FA5}">
                      <a16:colId xmlns:a16="http://schemas.microsoft.com/office/drawing/2014/main" val="20006"/>
                    </a:ext>
                  </a:extLst>
                </a:gridCol>
                <a:gridCol w="817746">
                  <a:extLst>
                    <a:ext uri="{9D8B030D-6E8A-4147-A177-3AD203B41FA5}">
                      <a16:colId xmlns:a16="http://schemas.microsoft.com/office/drawing/2014/main" val="20007"/>
                    </a:ext>
                  </a:extLst>
                </a:gridCol>
                <a:gridCol w="817746">
                  <a:extLst>
                    <a:ext uri="{9D8B030D-6E8A-4147-A177-3AD203B41FA5}">
                      <a16:colId xmlns:a16="http://schemas.microsoft.com/office/drawing/2014/main" val="20008"/>
                    </a:ext>
                  </a:extLst>
                </a:gridCol>
                <a:gridCol w="817746">
                  <a:extLst>
                    <a:ext uri="{9D8B030D-6E8A-4147-A177-3AD203B41FA5}">
                      <a16:colId xmlns:a16="http://schemas.microsoft.com/office/drawing/2014/main" val="20009"/>
                    </a:ext>
                  </a:extLst>
                </a:gridCol>
                <a:gridCol w="817746">
                  <a:extLst>
                    <a:ext uri="{9D8B030D-6E8A-4147-A177-3AD203B41FA5}">
                      <a16:colId xmlns:a16="http://schemas.microsoft.com/office/drawing/2014/main" val="20010"/>
                    </a:ext>
                  </a:extLst>
                </a:gridCol>
                <a:gridCol w="817746">
                  <a:extLst>
                    <a:ext uri="{9D8B030D-6E8A-4147-A177-3AD203B41FA5}">
                      <a16:colId xmlns:a16="http://schemas.microsoft.com/office/drawing/2014/main" val="20011"/>
                    </a:ext>
                  </a:extLst>
                </a:gridCol>
                <a:gridCol w="817746">
                  <a:extLst>
                    <a:ext uri="{9D8B030D-6E8A-4147-A177-3AD203B41FA5}">
                      <a16:colId xmlns:a16="http://schemas.microsoft.com/office/drawing/2014/main" val="20012"/>
                    </a:ext>
                  </a:extLst>
                </a:gridCol>
              </a:tblGrid>
              <a:tr h="748246">
                <a:tc>
                  <a:txBody>
                    <a:bodyPr/>
                    <a:lstStyle/>
                    <a:p>
                      <a:pPr algn="ctr" fontAlgn="ctr"/>
                      <a:r>
                        <a:rPr lang="en-US" sz="2100" b="1" u="none" strike="noStrike" dirty="0">
                          <a:effectLst/>
                        </a:rPr>
                        <a:t> CO.K</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PO6</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PO7</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PO8</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PO9</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PO10</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PO11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PO12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0"/>
                  </a:ext>
                </a:extLst>
              </a:tr>
              <a:tr h="757048">
                <a:tc>
                  <a:txBody>
                    <a:bodyPr/>
                    <a:lstStyle/>
                    <a:p>
                      <a:pPr algn="ctr" rtl="0" fontAlgn="ctr"/>
                      <a:r>
                        <a:rPr lang="en-US" sz="2100" b="1" u="none" strike="noStrike" dirty="0">
                          <a:effectLst/>
                        </a:rPr>
                        <a:t>CO1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Times New Roman" panose="02020603050405020304" pitchFamily="18"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1"/>
                  </a:ext>
                </a:extLst>
              </a:tr>
              <a:tr h="748246">
                <a:tc>
                  <a:txBody>
                    <a:bodyPr/>
                    <a:lstStyle/>
                    <a:p>
                      <a:pPr algn="ctr" rtl="0" fontAlgn="ctr"/>
                      <a:r>
                        <a:rPr lang="en-US" sz="2100" b="1" u="none" strike="noStrike" dirty="0">
                          <a:effectLst/>
                        </a:rPr>
                        <a:t>CO2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2"/>
                  </a:ext>
                </a:extLst>
              </a:tr>
              <a:tr h="748246">
                <a:tc>
                  <a:txBody>
                    <a:bodyPr/>
                    <a:lstStyle/>
                    <a:p>
                      <a:pPr algn="ctr" rtl="0" fontAlgn="ctr"/>
                      <a:r>
                        <a:rPr lang="en-US" sz="2100" b="1" u="none" strike="noStrike" dirty="0">
                          <a:effectLst/>
                        </a:rPr>
                        <a:t>CO3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3"/>
                  </a:ext>
                </a:extLst>
              </a:tr>
              <a:tr h="748246">
                <a:tc>
                  <a:txBody>
                    <a:bodyPr/>
                    <a:lstStyle/>
                    <a:p>
                      <a:pPr algn="ctr" rtl="0" fontAlgn="ctr"/>
                      <a:r>
                        <a:rPr lang="en-US" sz="2100" b="1" u="none" strike="noStrike" dirty="0">
                          <a:effectLst/>
                        </a:rPr>
                        <a:t>CO4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2 </a:t>
                      </a:r>
                      <a:endParaRPr lang="en-US" b="0" i="0"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4"/>
                  </a:ext>
                </a:extLst>
              </a:tr>
              <a:tr h="748246">
                <a:tc>
                  <a:txBody>
                    <a:bodyPr/>
                    <a:lstStyle/>
                    <a:p>
                      <a:pPr algn="ctr" rtl="0" fontAlgn="ctr"/>
                      <a:r>
                        <a:rPr lang="en-US" sz="2100" b="1" u="none" strike="noStrike" dirty="0">
                          <a:effectLst/>
                        </a:rPr>
                        <a:t>CO5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Times New Roman" panose="02020603050405020304" pitchFamily="18"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3 </a:t>
                      </a:r>
                      <a:endParaRPr lang="en-US" b="0" i="0"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3 </a:t>
                      </a:r>
                      <a:endParaRPr lang="en-US" b="0" i="0"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5"/>
                  </a:ext>
                </a:extLst>
              </a:tr>
              <a:tr h="378524">
                <a:tc>
                  <a:txBody>
                    <a:bodyPr/>
                    <a:lstStyle/>
                    <a:p>
                      <a:pPr algn="ctr" fontAlgn="ct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Date Placeholder 3"/>
          <p:cNvSpPr>
            <a:spLocks noGrp="1"/>
          </p:cNvSpPr>
          <p:nvPr>
            <p:ph type="dt" sz="half" idx="10"/>
          </p:nvPr>
        </p:nvSpPr>
        <p:spPr/>
        <p:txBody>
          <a:bodyPr/>
          <a:lstStyle/>
          <a:p>
            <a:fld id="{82BB841F-592A-47BB-A5FD-D620E74A85A9}" type="datetime1">
              <a:rPr lang="en-US" smtClean="0"/>
              <a:t>2/19/2024</a:t>
            </a:fld>
            <a:endParaRPr lang="en-US" dirty="0"/>
          </a:p>
        </p:txBody>
      </p:sp>
      <p:sp>
        <p:nvSpPr>
          <p:cNvPr id="1048681" name="Footer Placeholder 4"/>
          <p:cNvSpPr>
            <a:spLocks noGrp="1"/>
          </p:cNvSpPr>
          <p:nvPr>
            <p:ph type="ftr" sz="quarter" idx="11"/>
          </p:nvPr>
        </p:nvSpPr>
        <p:spPr>
          <a:xfrm>
            <a:off x="4038600" y="6356356"/>
            <a:ext cx="5029200" cy="365125"/>
          </a:xfrm>
        </p:spPr>
        <p:txBody>
          <a:bodyPr/>
          <a:lstStyle/>
          <a:p>
            <a:r>
              <a:rPr lang="en-US"/>
              <a:t>Ritesh Kumar Singh            MEAN                      Unit IV</a:t>
            </a:r>
            <a:endParaRPr lang="en-US" dirty="0"/>
          </a:p>
        </p:txBody>
      </p:sp>
      <p:sp>
        <p:nvSpPr>
          <p:cNvPr id="1048682" name="Slide Number Placeholder 5"/>
          <p:cNvSpPr>
            <a:spLocks noGrp="1"/>
          </p:cNvSpPr>
          <p:nvPr>
            <p:ph type="sldNum" sz="quarter" idx="12"/>
          </p:nvPr>
        </p:nvSpPr>
        <p:spPr/>
        <p:txBody>
          <a:bodyPr/>
          <a:lstStyle/>
          <a:p>
            <a:fld id="{B6F15528-21DE-4FAA-801E-634DDDAF4B2B}" type="slidenum">
              <a:rPr lang="en-US" smtClean="0"/>
              <a:t>15</a:t>
            </a:fld>
            <a:endParaRPr lang="en-US" dirty="0"/>
          </a:p>
        </p:txBody>
      </p:sp>
      <p:sp>
        <p:nvSpPr>
          <p:cNvPr id="1048683"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Program Specific Outcomes(PSOs)</a:t>
            </a:r>
          </a:p>
        </p:txBody>
      </p:sp>
      <p:graphicFrame>
        <p:nvGraphicFramePr>
          <p:cNvPr id="4194331" name="Table 8"/>
          <p:cNvGraphicFramePr>
            <a:graphicFrameLocks noGrp="1"/>
          </p:cNvGraphicFramePr>
          <p:nvPr/>
        </p:nvGraphicFramePr>
        <p:xfrm>
          <a:off x="1524000" y="785158"/>
          <a:ext cx="10210800" cy="5802612"/>
        </p:xfrm>
        <a:graphic>
          <a:graphicData uri="http://schemas.openxmlformats.org/drawingml/2006/table">
            <a:tbl>
              <a:tblPr firstRow="1" bandRow="1">
                <a:tableStyleId>{5C22544A-7EE6-4342-B048-85BDC9FD1C3A}</a:tableStyleId>
              </a:tblPr>
              <a:tblGrid>
                <a:gridCol w="1789622">
                  <a:extLst>
                    <a:ext uri="{9D8B030D-6E8A-4147-A177-3AD203B41FA5}">
                      <a16:colId xmlns:a16="http://schemas.microsoft.com/office/drawing/2014/main" val="20000"/>
                    </a:ext>
                  </a:extLst>
                </a:gridCol>
                <a:gridCol w="2782378">
                  <a:extLst>
                    <a:ext uri="{9D8B030D-6E8A-4147-A177-3AD203B41FA5}">
                      <a16:colId xmlns:a16="http://schemas.microsoft.com/office/drawing/2014/main" val="20001"/>
                    </a:ext>
                  </a:extLst>
                </a:gridCol>
                <a:gridCol w="5638800">
                  <a:extLst>
                    <a:ext uri="{9D8B030D-6E8A-4147-A177-3AD203B41FA5}">
                      <a16:colId xmlns:a16="http://schemas.microsoft.com/office/drawing/2014/main" val="20002"/>
                    </a:ext>
                  </a:extLst>
                </a:gridCol>
              </a:tblGrid>
              <a:tr h="911477">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 No</a:t>
                      </a:r>
                      <a:r>
                        <a:rPr lang="en-IN" sz="2000" b="0" dirty="0">
                          <a:solidFill>
                            <a:schemeClr val="accent4">
                              <a:lumMod val="50000"/>
                            </a:schemeClr>
                          </a:solidFill>
                          <a:latin typeface="Times New Roman"/>
                          <a:ea typeface="Times New Roman"/>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Specific</a:t>
                      </a:r>
                    </a:p>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Outcomes (PSO)</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1012285">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l">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l">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l">
                        <a:lnSpc>
                          <a:spcPct val="100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The ability to identify, analyze real world problems and design their ethical solutions using artificial intelligence, robotics, virtual/augmented reality, data analytics, block chain technology, and cloud computing. </a:t>
                      </a:r>
                    </a:p>
                    <a:p>
                      <a:pPr marL="68580" marR="0" algn="l">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l">
                        <a:lnSpc>
                          <a:spcPts val="1235"/>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928735">
                <a:tc>
                  <a:txBody>
                    <a:bodyPr/>
                    <a:lstStyle/>
                    <a:p>
                      <a:pPr marL="0" marR="0" algn="ctr">
                        <a:lnSpc>
                          <a:spcPct val="115000"/>
                        </a:lnSpc>
                        <a:spcBef>
                          <a:spcPts val="0"/>
                        </a:spcBef>
                        <a:spcAft>
                          <a:spcPts val="0"/>
                        </a:spcAft>
                      </a:pPr>
                      <a:r>
                        <a:rPr lang="en-US" sz="1500" b="0">
                          <a:solidFill>
                            <a:schemeClr val="accent4">
                              <a:lumMod val="50000"/>
                            </a:schemeClr>
                          </a:solidFill>
                          <a:latin typeface="Times New Roman" panose="02020603050405020304" pitchFamily="18" charset="0"/>
                          <a:ea typeface="Times New Roman"/>
                          <a:cs typeface="Times New Roman" panose="02020603050405020304" pitchFamily="18" charset="0"/>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l">
                        <a:lnSpc>
                          <a:spcPct val="100000"/>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l">
                        <a:lnSpc>
                          <a:spcPct val="100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The ability to design and develop the hardware sensor devices and related interfacing software systems for solving complex engineering problems.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2"/>
                  </a:ext>
                </a:extLst>
              </a:tr>
              <a:tr h="828952">
                <a:tc>
                  <a:txBody>
                    <a:bodyPr/>
                    <a:lstStyle/>
                    <a:p>
                      <a:pPr marL="0" marR="0" algn="ctr">
                        <a:lnSpc>
                          <a:spcPct val="115000"/>
                        </a:lnSpc>
                        <a:spcBef>
                          <a:spcPts val="0"/>
                        </a:spcBef>
                        <a:spcAft>
                          <a:spcPts val="0"/>
                        </a:spcAft>
                      </a:pPr>
                      <a:r>
                        <a:rPr lang="en-US" sz="1500" b="0">
                          <a:solidFill>
                            <a:schemeClr val="accent4">
                              <a:lumMod val="50000"/>
                            </a:schemeClr>
                          </a:solidFill>
                          <a:latin typeface="Times New Roman" panose="02020603050405020304" pitchFamily="18" charset="0"/>
                          <a:ea typeface="Times New Roman"/>
                          <a:cs typeface="Times New Roman" panose="02020603050405020304" pitchFamily="18" charset="0"/>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just">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just">
                        <a:lnSpc>
                          <a:spcPct val="100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The ability to understand inter-disciplinary computing techniques and to apply them in the design of advanced computing. </a:t>
                      </a:r>
                    </a:p>
                    <a:p>
                      <a:pPr marL="68580" marR="0" algn="l">
                        <a:lnSpc>
                          <a:spcPct val="100000"/>
                        </a:lnSpc>
                        <a:spcBef>
                          <a:spcPts val="0"/>
                        </a:spcBef>
                        <a:spcAft>
                          <a:spcPts val="0"/>
                        </a:spcAft>
                      </a:pPr>
                      <a:endParaRPr lang="en-US" sz="15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l">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just">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3"/>
                  </a:ext>
                </a:extLst>
              </a:tr>
              <a:tr h="994741">
                <a:tc>
                  <a:txBody>
                    <a:bodyPr/>
                    <a:lstStyle/>
                    <a:p>
                      <a:pPr marL="0" marR="0" algn="ctr">
                        <a:lnSpc>
                          <a:spcPct val="115000"/>
                        </a:lnSpc>
                        <a:spcBef>
                          <a:spcPts val="0"/>
                        </a:spcBef>
                        <a:spcAft>
                          <a:spcPts val="0"/>
                        </a:spcAft>
                      </a:pPr>
                      <a:r>
                        <a:rPr lang="en-US" sz="1500" b="0">
                          <a:solidFill>
                            <a:schemeClr val="accent4">
                              <a:lumMod val="50000"/>
                            </a:schemeClr>
                          </a:solidFill>
                          <a:latin typeface="Times New Roman" panose="02020603050405020304" pitchFamily="18" charset="0"/>
                          <a:ea typeface="Times New Roman"/>
                          <a:cs typeface="Times New Roman" panose="02020603050405020304" pitchFamily="18" charset="0"/>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7945" marR="0" algn="just">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7945" marR="0" algn="just">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7945" marR="0" algn="l">
                        <a:lnSpc>
                          <a:spcPct val="100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The ability to conduct investigation of complex problems with the help of technical, managerial, leadership qualities, and modern engineering tools provided by industry-sponsored laboratories. </a:t>
                      </a:r>
                    </a:p>
                    <a:p>
                      <a:pPr marL="67945" marR="0" algn="l">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7945" marR="0" algn="just">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4331"/>
                                        </p:tgtEl>
                                        <p:attrNameLst>
                                          <p:attrName>style.visibility</p:attrName>
                                        </p:attrNameLst>
                                      </p:cBhvr>
                                      <p:to>
                                        <p:strVal val="visible"/>
                                      </p:to>
                                    </p:set>
                                    <p:animEffect transition="in" filter="fade">
                                      <p:cBhvr>
                                        <p:cTn id="7" dur="1000"/>
                                        <p:tgtEl>
                                          <p:spTgt spid="4194331"/>
                                        </p:tgtEl>
                                      </p:cBhvr>
                                    </p:animEffect>
                                    <p:anim calcmode="lin" valueType="num">
                                      <p:cBhvr>
                                        <p:cTn id="8" dur="1000" fill="hold"/>
                                        <p:tgtEl>
                                          <p:spTgt spid="4194331"/>
                                        </p:tgtEl>
                                        <p:attrNameLst>
                                          <p:attrName>ppt_x</p:attrName>
                                        </p:attrNameLst>
                                      </p:cBhvr>
                                      <p:tavLst>
                                        <p:tav tm="0">
                                          <p:val>
                                            <p:strVal val="#ppt_x"/>
                                          </p:val>
                                        </p:tav>
                                        <p:tav tm="100000">
                                          <p:val>
                                            <p:strVal val="#ppt_x"/>
                                          </p:val>
                                        </p:tav>
                                      </p:tavLst>
                                    </p:anim>
                                    <p:anim calcmode="lin" valueType="num">
                                      <p:cBhvr>
                                        <p:cTn id="9" dur="1000" fill="hold"/>
                                        <p:tgtEl>
                                          <p:spTgt spid="41943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Date Placeholder 3"/>
          <p:cNvSpPr>
            <a:spLocks noGrp="1"/>
          </p:cNvSpPr>
          <p:nvPr>
            <p:ph type="dt" sz="half" idx="10"/>
          </p:nvPr>
        </p:nvSpPr>
        <p:spPr/>
        <p:txBody>
          <a:bodyPr/>
          <a:lstStyle/>
          <a:p>
            <a:fld id="{BFCF5B67-CE85-4C65-B9E9-10DE7A7B61B3}" type="datetime1">
              <a:rPr lang="en-US" smtClean="0"/>
              <a:t>2/19/2024</a:t>
            </a:fld>
            <a:endParaRPr lang="en-US" dirty="0"/>
          </a:p>
        </p:txBody>
      </p:sp>
      <p:sp>
        <p:nvSpPr>
          <p:cNvPr id="1048685" name="Footer Placeholder 4"/>
          <p:cNvSpPr>
            <a:spLocks noGrp="1"/>
          </p:cNvSpPr>
          <p:nvPr>
            <p:ph type="ftr" sz="quarter" idx="11"/>
          </p:nvPr>
        </p:nvSpPr>
        <p:spPr>
          <a:xfrm>
            <a:off x="4038600" y="6356356"/>
            <a:ext cx="5029200" cy="365125"/>
          </a:xfrm>
        </p:spPr>
        <p:txBody>
          <a:bodyPr/>
          <a:lstStyle/>
          <a:p>
            <a:r>
              <a:rPr lang="en-US"/>
              <a:t>Ritesh Kumar Singh            MEAN                      Unit IV</a:t>
            </a:r>
            <a:endParaRPr lang="en-US" dirty="0"/>
          </a:p>
        </p:txBody>
      </p:sp>
      <p:sp>
        <p:nvSpPr>
          <p:cNvPr id="1048686" name="Slide Number Placeholder 5"/>
          <p:cNvSpPr>
            <a:spLocks noGrp="1"/>
          </p:cNvSpPr>
          <p:nvPr>
            <p:ph type="sldNum" sz="quarter" idx="12"/>
          </p:nvPr>
        </p:nvSpPr>
        <p:spPr/>
        <p:txBody>
          <a:bodyPr/>
          <a:lstStyle/>
          <a:p>
            <a:fld id="{B6F15528-21DE-4FAA-801E-634DDDAF4B2B}" type="slidenum">
              <a:rPr lang="en-US" smtClean="0"/>
              <a:t>16</a:t>
            </a:fld>
            <a:endParaRPr lang="en-US" dirty="0"/>
          </a:p>
        </p:txBody>
      </p:sp>
      <p:sp>
        <p:nvSpPr>
          <p:cNvPr id="104868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COs - PSOs  Mapping</a:t>
            </a:r>
          </a:p>
        </p:txBody>
      </p:sp>
      <p:graphicFrame>
        <p:nvGraphicFramePr>
          <p:cNvPr id="4194332" name="Table 8"/>
          <p:cNvGraphicFramePr>
            <a:graphicFrameLocks noGrp="1"/>
          </p:cNvGraphicFramePr>
          <p:nvPr/>
        </p:nvGraphicFramePr>
        <p:xfrm>
          <a:off x="1447800" y="1219200"/>
          <a:ext cx="9601202" cy="4911361"/>
        </p:xfrm>
        <a:graphic>
          <a:graphicData uri="http://schemas.openxmlformats.org/drawingml/2006/table">
            <a:tbl>
              <a:tblPr firstRow="1" bandRow="1">
                <a:tableStyleId>{5C22544A-7EE6-4342-B048-85BDC9FD1C3A}</a:tableStyleId>
              </a:tblPr>
              <a:tblGrid>
                <a:gridCol w="1640541">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gridCol w="1864661">
                  <a:extLst>
                    <a:ext uri="{9D8B030D-6E8A-4147-A177-3AD203B41FA5}">
                      <a16:colId xmlns:a16="http://schemas.microsoft.com/office/drawing/2014/main" val="20004"/>
                    </a:ext>
                  </a:extLst>
                </a:gridCol>
              </a:tblGrid>
              <a:tr h="812561">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809549">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latin typeface="+mn-lt"/>
                      </a:endParaRPr>
                    </a:p>
                    <a:p>
                      <a:pPr algn="ctr" rtl="0" fontAlgn="base"/>
                      <a:r>
                        <a:rPr lang="en-US" sz="1200" b="0" i="0" dirty="0">
                          <a:solidFill>
                            <a:srgbClr val="000000"/>
                          </a:solidFill>
                          <a:effectLst/>
                          <a:latin typeface="Calibri" panose="020F0502020204030204" pitchFamily="34" charset="0"/>
                        </a:rPr>
                        <a:t>1 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2 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ctr">
                        <a:lnSpc>
                          <a:spcPts val="1235"/>
                        </a:lnSpc>
                        <a:spcBef>
                          <a:spcPts val="0"/>
                        </a:spcBef>
                        <a:spcAft>
                          <a:spcPts val="0"/>
                        </a:spcAft>
                      </a:pPr>
                      <a:r>
                        <a:rPr lang="en-US" sz="1200" b="0" baseline="0" dirty="0">
                          <a:solidFill>
                            <a:schemeClr val="accent4">
                              <a:lumMod val="50000"/>
                            </a:schemeClr>
                          </a:solidFill>
                          <a:latin typeface="+mn-lt"/>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82794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1 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ctr">
                        <a:lnSpc>
                          <a:spcPts val="1235"/>
                        </a:lnSpc>
                        <a:spcBef>
                          <a:spcPts val="0"/>
                        </a:spcBef>
                        <a:spcAft>
                          <a:spcPts val="0"/>
                        </a:spcAft>
                      </a:pPr>
                      <a:r>
                        <a:rPr lang="en-US" sz="1200" b="0" dirty="0">
                          <a:solidFill>
                            <a:schemeClr val="accent4">
                              <a:lumMod val="50000"/>
                            </a:schemeClr>
                          </a:solidFill>
                          <a:latin typeface="+mn-lt"/>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2"/>
                  </a:ext>
                </a:extLst>
              </a:tr>
              <a:tr h="687725">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2 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2 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ctr">
                        <a:lnSpc>
                          <a:spcPts val="1235"/>
                        </a:lnSpc>
                        <a:spcBef>
                          <a:spcPts val="0"/>
                        </a:spcBef>
                        <a:spcAft>
                          <a:spcPts val="0"/>
                        </a:spcAft>
                      </a:pPr>
                      <a:r>
                        <a:rPr lang="en-US" sz="1200" b="0" dirty="0">
                          <a:solidFill>
                            <a:schemeClr val="accent4">
                              <a:lumMod val="50000"/>
                            </a:schemeClr>
                          </a:solidFill>
                          <a:latin typeface="+mn-lt"/>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3"/>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1 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7945" marR="0" algn="ctr">
                        <a:lnSpc>
                          <a:spcPts val="1235"/>
                        </a:lnSpc>
                        <a:spcBef>
                          <a:spcPts val="0"/>
                        </a:spcBef>
                        <a:spcAft>
                          <a:spcPts val="0"/>
                        </a:spcAft>
                      </a:pPr>
                      <a:r>
                        <a:rPr lang="en-US" sz="1200" b="0" dirty="0">
                          <a:solidFill>
                            <a:schemeClr val="accent4">
                              <a:lumMod val="50000"/>
                            </a:schemeClr>
                          </a:solidFill>
                          <a:latin typeface="+mn-lt"/>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4"/>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1 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7945" marR="0" algn="ctr">
                        <a:lnSpc>
                          <a:spcPts val="1235"/>
                        </a:lnSpc>
                        <a:spcBef>
                          <a:spcPts val="0"/>
                        </a:spcBef>
                        <a:spcAft>
                          <a:spcPts val="0"/>
                        </a:spcAft>
                      </a:pPr>
                      <a:r>
                        <a:rPr lang="en-US" sz="1200" b="0" dirty="0">
                          <a:solidFill>
                            <a:schemeClr val="accent4">
                              <a:lumMod val="50000"/>
                            </a:schemeClr>
                          </a:solidFill>
                          <a:latin typeface="+mn-lt"/>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194332"/>
                                        </p:tgtEl>
                                        <p:attrNameLst>
                                          <p:attrName>style.visibility</p:attrName>
                                        </p:attrNameLst>
                                      </p:cBhvr>
                                      <p:to>
                                        <p:strVal val="visible"/>
                                      </p:to>
                                    </p:set>
                                    <p:animEffect transition="in" filter="circle(in)">
                                      <p:cBhvr>
                                        <p:cTn id="7" dur="2000"/>
                                        <p:tgtEl>
                                          <p:spTgt spid="4194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Date Placeholder 3"/>
          <p:cNvSpPr>
            <a:spLocks noGrp="1"/>
          </p:cNvSpPr>
          <p:nvPr>
            <p:ph type="dt" sz="half" idx="10"/>
          </p:nvPr>
        </p:nvSpPr>
        <p:spPr/>
        <p:txBody>
          <a:bodyPr/>
          <a:lstStyle/>
          <a:p>
            <a:fld id="{B36D4391-CCD3-4B3E-AEC4-C8B3E49F643F}" type="datetime1">
              <a:rPr lang="en-US" smtClean="0"/>
              <a:t>2/19/2024</a:t>
            </a:fld>
            <a:endParaRPr lang="en-US" dirty="0"/>
          </a:p>
        </p:txBody>
      </p:sp>
      <p:sp>
        <p:nvSpPr>
          <p:cNvPr id="1048689" name="Footer Placeholder 4"/>
          <p:cNvSpPr>
            <a:spLocks noGrp="1"/>
          </p:cNvSpPr>
          <p:nvPr>
            <p:ph type="ftr" sz="quarter" idx="11"/>
          </p:nvPr>
        </p:nvSpPr>
        <p:spPr>
          <a:xfrm>
            <a:off x="4038600" y="6356356"/>
            <a:ext cx="5029200" cy="365125"/>
          </a:xfrm>
        </p:spPr>
        <p:txBody>
          <a:bodyPr/>
          <a:lstStyle/>
          <a:p>
            <a:r>
              <a:rPr lang="en-US"/>
              <a:t>Ritesh Kumar Singh            MEAN                      Unit IV</a:t>
            </a:r>
            <a:endParaRPr lang="en-US" dirty="0"/>
          </a:p>
        </p:txBody>
      </p:sp>
      <p:sp>
        <p:nvSpPr>
          <p:cNvPr id="1048690" name="Slide Number Placeholder 5"/>
          <p:cNvSpPr>
            <a:spLocks noGrp="1"/>
          </p:cNvSpPr>
          <p:nvPr>
            <p:ph type="sldNum" sz="quarter" idx="12"/>
          </p:nvPr>
        </p:nvSpPr>
        <p:spPr/>
        <p:txBody>
          <a:bodyPr/>
          <a:lstStyle/>
          <a:p>
            <a:fld id="{B6F15528-21DE-4FAA-801E-634DDDAF4B2B}" type="slidenum">
              <a:rPr lang="en-US" smtClean="0"/>
              <a:t>17</a:t>
            </a:fld>
            <a:endParaRPr lang="en-US" dirty="0"/>
          </a:p>
        </p:txBody>
      </p:sp>
      <p:sp>
        <p:nvSpPr>
          <p:cNvPr id="1048691"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Program Educational Objectives (PEOs)</a:t>
            </a:r>
          </a:p>
        </p:txBody>
      </p:sp>
      <p:graphicFrame>
        <p:nvGraphicFramePr>
          <p:cNvPr id="4194333" name="Table 8"/>
          <p:cNvGraphicFramePr>
            <a:graphicFrameLocks noGrp="1"/>
          </p:cNvGraphicFramePr>
          <p:nvPr/>
        </p:nvGraphicFramePr>
        <p:xfrm>
          <a:off x="990600" y="1219200"/>
          <a:ext cx="10820400" cy="4388466"/>
        </p:xfrm>
        <a:graphic>
          <a:graphicData uri="http://schemas.openxmlformats.org/drawingml/2006/table">
            <a:tbl>
              <a:tblPr firstRow="1" bandRow="1">
                <a:tableStyleId>{5C22544A-7EE6-4342-B048-85BDC9FD1C3A}</a:tableStyleId>
              </a:tblPr>
              <a:tblGrid>
                <a:gridCol w="2787073">
                  <a:extLst>
                    <a:ext uri="{9D8B030D-6E8A-4147-A177-3AD203B41FA5}">
                      <a16:colId xmlns:a16="http://schemas.microsoft.com/office/drawing/2014/main" val="20000"/>
                    </a:ext>
                  </a:extLst>
                </a:gridCol>
                <a:gridCol w="8033327">
                  <a:extLst>
                    <a:ext uri="{9D8B030D-6E8A-4147-A177-3AD203B41FA5}">
                      <a16:colId xmlns:a16="http://schemas.microsoft.com/office/drawing/2014/main" val="20001"/>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Educational</a:t>
                      </a:r>
                      <a:r>
                        <a:rPr lang="en-US" sz="2000" b="0" baseline="0" dirty="0">
                          <a:solidFill>
                            <a:schemeClr val="accent4">
                              <a:lumMod val="50000"/>
                            </a:schemeClr>
                          </a:solidFill>
                          <a:latin typeface="Times New Roman"/>
                          <a:ea typeface="Times New Roman"/>
                        </a:rPr>
                        <a:t> Objectives</a:t>
                      </a:r>
                      <a:r>
                        <a:rPr lang="en-US" sz="2000" b="0" dirty="0">
                          <a:solidFill>
                            <a:schemeClr val="accent4">
                              <a:lumMod val="50000"/>
                            </a:schemeClr>
                          </a:solidFill>
                          <a:latin typeface="Times New Roman"/>
                          <a:ea typeface="Times New Roman"/>
                        </a:rPr>
                        <a:t> (PEOs)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l">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excellent scientific and engineering breadth so as to comprehend, analyze, design and provide sustainable solutions for real-life problems using state-of-the-art technologies.</a:t>
                      </a:r>
                      <a:endPar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88468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 successful career in industries, to pursue higher studies or to support entrepreneurial endeavors and to face the global challenges.</a:t>
                      </a:r>
                      <a:endParaRPr lang="en-US" sz="20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2"/>
                  </a:ext>
                </a:extLst>
              </a:tr>
              <a:tr h="78963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effective communication skills, professional attitude, ethical values and a desire to learn specific knowledge in emerging trends, technologies for research, innovation and product    development and contribution to society.</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3"/>
                  </a:ext>
                </a:extLst>
              </a:tr>
              <a:tr h="947558">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7945"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life-long learning for up-skilling and re-skilling for successful professional career as engineer, scientist, entrepreneur and bureaucrat for betterment of society</a:t>
                      </a:r>
                      <a:r>
                        <a:rPr lang="en-US" sz="1800" b="0" i="0" kern="1200" dirty="0">
                          <a:solidFill>
                            <a:schemeClr val="dk1"/>
                          </a:solidFill>
                          <a:effectLst/>
                          <a:latin typeface="+mn-lt"/>
                          <a:ea typeface="+mn-ea"/>
                          <a:cs typeface="+mn-cs"/>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4333"/>
                                        </p:tgtEl>
                                        <p:attrNameLst>
                                          <p:attrName>style.visibility</p:attrName>
                                        </p:attrNameLst>
                                      </p:cBhvr>
                                      <p:to>
                                        <p:strVal val="visible"/>
                                      </p:to>
                                    </p:set>
                                    <p:animEffect transition="in" filter="fade">
                                      <p:cBhvr>
                                        <p:cTn id="7" dur="1000"/>
                                        <p:tgtEl>
                                          <p:spTgt spid="4194333"/>
                                        </p:tgtEl>
                                      </p:cBhvr>
                                    </p:animEffect>
                                    <p:anim calcmode="lin" valueType="num">
                                      <p:cBhvr>
                                        <p:cTn id="8" dur="1000" fill="hold"/>
                                        <p:tgtEl>
                                          <p:spTgt spid="4194333"/>
                                        </p:tgtEl>
                                        <p:attrNameLst>
                                          <p:attrName>ppt_x</p:attrName>
                                        </p:attrNameLst>
                                      </p:cBhvr>
                                      <p:tavLst>
                                        <p:tav tm="0">
                                          <p:val>
                                            <p:strVal val="#ppt_x"/>
                                          </p:val>
                                        </p:tav>
                                        <p:tav tm="100000">
                                          <p:val>
                                            <p:strVal val="#ppt_x"/>
                                          </p:val>
                                        </p:tav>
                                      </p:tavLst>
                                    </p:anim>
                                    <p:anim calcmode="lin" valueType="num">
                                      <p:cBhvr>
                                        <p:cTn id="9" dur="1000" fill="hold"/>
                                        <p:tgtEl>
                                          <p:spTgt spid="41943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Date Placeholder 3"/>
          <p:cNvSpPr>
            <a:spLocks noGrp="1"/>
          </p:cNvSpPr>
          <p:nvPr>
            <p:ph type="dt" sz="half" idx="10"/>
          </p:nvPr>
        </p:nvSpPr>
        <p:spPr/>
        <p:txBody>
          <a:bodyPr/>
          <a:lstStyle/>
          <a:p>
            <a:fld id="{229CF1FB-F9CB-4896-8583-5B0FEED3E482}" type="datetime1">
              <a:rPr lang="en-US" smtClean="0"/>
              <a:t>2/19/2024</a:t>
            </a:fld>
            <a:endParaRPr lang="en-US" dirty="0"/>
          </a:p>
        </p:txBody>
      </p:sp>
      <p:sp>
        <p:nvSpPr>
          <p:cNvPr id="1048693" name="Footer Placeholder 4"/>
          <p:cNvSpPr>
            <a:spLocks noGrp="1"/>
          </p:cNvSpPr>
          <p:nvPr>
            <p:ph type="ftr" sz="quarter" idx="11"/>
          </p:nvPr>
        </p:nvSpPr>
        <p:spPr>
          <a:xfrm>
            <a:off x="4038600" y="6356356"/>
            <a:ext cx="5029200" cy="365125"/>
          </a:xfrm>
        </p:spPr>
        <p:txBody>
          <a:bodyPr/>
          <a:lstStyle/>
          <a:p>
            <a:r>
              <a:rPr lang="en-US"/>
              <a:t>Ritesh Kumar Singh            MEAN                      Unit IV</a:t>
            </a:r>
            <a:endParaRPr lang="en-US" dirty="0"/>
          </a:p>
        </p:txBody>
      </p:sp>
      <p:sp>
        <p:nvSpPr>
          <p:cNvPr id="1048694" name="Slide Number Placeholder 5"/>
          <p:cNvSpPr>
            <a:spLocks noGrp="1"/>
          </p:cNvSpPr>
          <p:nvPr>
            <p:ph type="sldNum" sz="quarter" idx="12"/>
          </p:nvPr>
        </p:nvSpPr>
        <p:spPr/>
        <p:txBody>
          <a:bodyPr/>
          <a:lstStyle/>
          <a:p>
            <a:fld id="{B6F15528-21DE-4FAA-801E-634DDDAF4B2B}" type="slidenum">
              <a:rPr lang="en-US" smtClean="0"/>
              <a:t>18</a:t>
            </a:fld>
            <a:endParaRPr lang="en-US" dirty="0"/>
          </a:p>
        </p:txBody>
      </p:sp>
      <p:sp>
        <p:nvSpPr>
          <p:cNvPr id="1048695"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2800" dirty="0"/>
              <a:t>Result Analysis(Department Result &amp; Subject Result &amp; Individual result</a:t>
            </a:r>
          </a:p>
        </p:txBody>
      </p:sp>
      <p:graphicFrame>
        <p:nvGraphicFramePr>
          <p:cNvPr id="4194334" name="Table 8"/>
          <p:cNvGraphicFramePr>
            <a:graphicFrameLocks noGrp="1"/>
          </p:cNvGraphicFramePr>
          <p:nvPr/>
        </p:nvGraphicFramePr>
        <p:xfrm>
          <a:off x="1143000" y="1219200"/>
          <a:ext cx="10591801" cy="1733266"/>
        </p:xfrm>
        <a:graphic>
          <a:graphicData uri="http://schemas.openxmlformats.org/drawingml/2006/table">
            <a:tbl>
              <a:tblPr firstRow="1" bandRow="1">
                <a:tableStyleId>{5C22544A-7EE6-4342-B048-85BDC9FD1C3A}</a:tableStyleId>
              </a:tblPr>
              <a:tblGrid>
                <a:gridCol w="2216227">
                  <a:extLst>
                    <a:ext uri="{9D8B030D-6E8A-4147-A177-3AD203B41FA5}">
                      <a16:colId xmlns:a16="http://schemas.microsoft.com/office/drawing/2014/main" val="20000"/>
                    </a:ext>
                  </a:extLst>
                </a:gridCol>
                <a:gridCol w="2297503">
                  <a:extLst>
                    <a:ext uri="{9D8B030D-6E8A-4147-A177-3AD203B41FA5}">
                      <a16:colId xmlns:a16="http://schemas.microsoft.com/office/drawing/2014/main" val="20001"/>
                    </a:ext>
                  </a:extLst>
                </a:gridCol>
                <a:gridCol w="6078071">
                  <a:extLst>
                    <a:ext uri="{9D8B030D-6E8A-4147-A177-3AD203B41FA5}">
                      <a16:colId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baseline="0" dirty="0">
                          <a:solidFill>
                            <a:schemeClr val="accent4">
                              <a:lumMod val="50000"/>
                            </a:schemeClr>
                          </a:solidFill>
                          <a:latin typeface="Times New Roman"/>
                          <a:ea typeface="Times New Roman"/>
                        </a:rPr>
                        <a:t>Result Analysis By </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Subject code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Result</a:t>
                      </a:r>
                      <a:r>
                        <a:rPr lang="en-US" sz="2000" b="0" baseline="0" dirty="0">
                          <a:solidFill>
                            <a:schemeClr val="accent4">
                              <a:lumMod val="50000"/>
                            </a:schemeClr>
                          </a:solidFill>
                          <a:latin typeface="Times New Roman"/>
                          <a:ea typeface="Times New Roman"/>
                        </a:rPr>
                        <a:t> % of clear passed</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Mr. Rahul</a:t>
                      </a:r>
                      <a:r>
                        <a:rPr lang="en-US" sz="2000" b="0" baseline="0" dirty="0">
                          <a:solidFill>
                            <a:schemeClr val="accent4">
                              <a:lumMod val="50000"/>
                            </a:schemeClr>
                          </a:solidFill>
                          <a:latin typeface="Times New Roman"/>
                          <a:ea typeface="Times New Roman"/>
                        </a:rPr>
                        <a:t> Kumar</a:t>
                      </a:r>
                      <a:r>
                        <a:rPr lang="en-US" sz="2000" b="0" dirty="0">
                          <a:solidFill>
                            <a:schemeClr val="accent4">
                              <a:lumMod val="50000"/>
                            </a:schemeClr>
                          </a:solidFill>
                          <a:latin typeface="Times New Roman"/>
                          <a:ea typeface="Times New Roman"/>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ACSE0614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l">
                        <a:lnSpc>
                          <a:spcPct val="100000"/>
                        </a:lnSpc>
                        <a:spcBef>
                          <a:spcPts val="0"/>
                        </a:spcBef>
                        <a:spcAft>
                          <a:spcPts val="0"/>
                        </a:spcAft>
                      </a:pPr>
                      <a:r>
                        <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rPr>
                        <a:t>                  </a:t>
                      </a:r>
                      <a:r>
                        <a:rPr lang="en-US" sz="24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rPr>
                        <a:t>98%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4334"/>
                                        </p:tgtEl>
                                        <p:attrNameLst>
                                          <p:attrName>style.visibility</p:attrName>
                                        </p:attrNameLst>
                                      </p:cBhvr>
                                      <p:to>
                                        <p:strVal val="visible"/>
                                      </p:to>
                                    </p:set>
                                    <p:animEffect transition="in" filter="fade">
                                      <p:cBhvr>
                                        <p:cTn id="7" dur="1000"/>
                                        <p:tgtEl>
                                          <p:spTgt spid="4194334"/>
                                        </p:tgtEl>
                                      </p:cBhvr>
                                    </p:animEffect>
                                    <p:anim calcmode="lin" valueType="num">
                                      <p:cBhvr>
                                        <p:cTn id="8" dur="1000" fill="hold"/>
                                        <p:tgtEl>
                                          <p:spTgt spid="4194334"/>
                                        </p:tgtEl>
                                        <p:attrNameLst>
                                          <p:attrName>ppt_x</p:attrName>
                                        </p:attrNameLst>
                                      </p:cBhvr>
                                      <p:tavLst>
                                        <p:tav tm="0">
                                          <p:val>
                                            <p:strVal val="#ppt_x"/>
                                          </p:val>
                                        </p:tav>
                                        <p:tav tm="100000">
                                          <p:val>
                                            <p:strVal val="#ppt_x"/>
                                          </p:val>
                                        </p:tav>
                                      </p:tavLst>
                                    </p:anim>
                                    <p:anim calcmode="lin" valueType="num">
                                      <p:cBhvr>
                                        <p:cTn id="9" dur="1000" fill="hold"/>
                                        <p:tgtEl>
                                          <p:spTgt spid="41943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8ED804-666F-43A2-BFA3-86BFAA573D44}" type="datetime1">
              <a:rPr lang="en-US" smtClean="0"/>
              <a:t>2/19/2024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p:cNvPicPr>
            <a:picLocks noChangeAspect="1"/>
          </p:cNvPicPr>
          <p:nvPr/>
        </p:nvPicPr>
        <p:blipFill>
          <a:blip r:embed="rId2"/>
          <a:stretch>
            <a:fillRect/>
          </a:stretch>
        </p:blipFill>
        <p:spPr>
          <a:xfrm>
            <a:off x="1181100" y="754514"/>
            <a:ext cx="10744200" cy="553313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2C37F09-242C-4641-A84B-8DF8F4DA18DE}" type="datetime1">
              <a:rPr lang="en-US" smtClean="0"/>
              <a:t>2/19/2024</a:t>
            </a:fld>
            <a:endParaRPr lang="en-US" dirty="0"/>
          </a:p>
        </p:txBody>
      </p:sp>
      <p:sp>
        <p:nvSpPr>
          <p:cNvPr id="5" name="Footer Placeholder 4"/>
          <p:cNvSpPr>
            <a:spLocks noGrp="1"/>
          </p:cNvSpPr>
          <p:nvPr>
            <p:ph type="ftr" sz="quarter" idx="11"/>
          </p:nvPr>
        </p:nvSpPr>
        <p:spPr>
          <a:xfrm>
            <a:off x="3962400" y="6356356"/>
            <a:ext cx="7620000" cy="365125"/>
          </a:xfrm>
        </p:spPr>
        <p:txBody>
          <a:bodyPr/>
          <a:lstStyle/>
          <a:p>
            <a:r>
              <a:rPr lang="en-US"/>
              <a:t>Ritesh Kumar Singh            MEAN                      Unit IV</a:t>
            </a:r>
            <a:endParaRPr lang="en-US" dirty="0"/>
          </a:p>
        </p:txBody>
      </p:sp>
      <p:sp>
        <p:nvSpPr>
          <p:cNvPr id="6" name="Slide Number Placeholder 5"/>
          <p:cNvSpPr>
            <a:spLocks noGrp="1"/>
          </p:cNvSpPr>
          <p:nvPr>
            <p:ph type="sldNum" sz="quarter" idx="12"/>
          </p:nvPr>
        </p:nvSpPr>
        <p:spPr/>
        <p:txBody>
          <a:bodyPr/>
          <a:lstStyle/>
          <a:p>
            <a:r>
              <a:rPr lang="en-US" dirty="0"/>
              <a:t>     </a:t>
            </a:r>
            <a:fld id="{B6F15528-21DE-4FAA-801E-634DDDAF4B2B}" type="slidenum">
              <a:rPr lang="en-US" smtClean="0"/>
              <a:pPr/>
              <a:t>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Faculty Introduction</a:t>
            </a:r>
          </a:p>
        </p:txBody>
      </p:sp>
      <p:graphicFrame>
        <p:nvGraphicFramePr>
          <p:cNvPr id="10" name="Table 10">
            <a:extLst>
              <a:ext uri="{FF2B5EF4-FFF2-40B4-BE49-F238E27FC236}">
                <a16:creationId xmlns:a16="http://schemas.microsoft.com/office/drawing/2014/main" id="{3A19A084-6B47-4F0B-B8EC-436AB2D3943D}"/>
              </a:ext>
            </a:extLst>
          </p:cNvPr>
          <p:cNvGraphicFramePr>
            <a:graphicFrameLocks noGrp="1"/>
          </p:cNvGraphicFramePr>
          <p:nvPr>
            <p:extLst>
              <p:ext uri="{D42A27DB-BD31-4B8C-83A1-F6EECF244321}">
                <p14:modId xmlns:p14="http://schemas.microsoft.com/office/powerpoint/2010/main" val="1211086853"/>
              </p:ext>
            </p:extLst>
          </p:nvPr>
        </p:nvGraphicFramePr>
        <p:xfrm>
          <a:off x="609600" y="1143000"/>
          <a:ext cx="11201400" cy="4748126"/>
        </p:xfrm>
        <a:graphic>
          <a:graphicData uri="http://schemas.openxmlformats.org/drawingml/2006/table">
            <a:tbl>
              <a:tblPr firstRow="1" bandRow="1">
                <a:tableStyleId>{E8B1032C-EA38-4F05-BA0D-38AFFFC7BED3}</a:tableStyleId>
              </a:tblPr>
              <a:tblGrid>
                <a:gridCol w="2419503">
                  <a:extLst>
                    <a:ext uri="{9D8B030D-6E8A-4147-A177-3AD203B41FA5}">
                      <a16:colId xmlns:a16="http://schemas.microsoft.com/office/drawing/2014/main" val="1285292769"/>
                    </a:ext>
                  </a:extLst>
                </a:gridCol>
                <a:gridCol w="8781897">
                  <a:extLst>
                    <a:ext uri="{9D8B030D-6E8A-4147-A177-3AD203B41FA5}">
                      <a16:colId xmlns:a16="http://schemas.microsoft.com/office/drawing/2014/main" val="3500576395"/>
                    </a:ext>
                  </a:extLst>
                </a:gridCol>
              </a:tblGrid>
              <a:tr h="471650">
                <a:tc>
                  <a:txBody>
                    <a:bodyPr/>
                    <a:lstStyle/>
                    <a:p>
                      <a:r>
                        <a:rPr lang="en-US" sz="2600" dirty="0"/>
                        <a:t>Name</a:t>
                      </a:r>
                      <a:endParaRPr lang="en-IN" sz="2600" dirty="0"/>
                    </a:p>
                  </a:txBody>
                  <a:tcPr/>
                </a:tc>
                <a:tc>
                  <a:txBody>
                    <a:bodyPr/>
                    <a:lstStyle/>
                    <a:p>
                      <a:r>
                        <a:rPr lang="en-US" sz="2600" dirty="0"/>
                        <a:t>Ritesh Kumar Singh</a:t>
                      </a:r>
                      <a:r>
                        <a:rPr lang="en-US" sz="2600" baseline="0" dirty="0"/>
                        <a:t> </a:t>
                      </a:r>
                      <a:endParaRPr lang="en-IN" sz="2600" dirty="0"/>
                    </a:p>
                  </a:txBody>
                  <a:tcPr/>
                </a:tc>
                <a:extLst>
                  <a:ext uri="{0D108BD9-81ED-4DB2-BD59-A6C34878D82A}">
                    <a16:rowId xmlns:a16="http://schemas.microsoft.com/office/drawing/2014/main" val="3537992421"/>
                  </a:ext>
                </a:extLst>
              </a:tr>
              <a:tr h="471650">
                <a:tc>
                  <a:txBody>
                    <a:bodyPr/>
                    <a:lstStyle/>
                    <a:p>
                      <a:r>
                        <a:rPr lang="en-US" sz="2600" dirty="0"/>
                        <a:t>Qualification</a:t>
                      </a:r>
                      <a:endParaRPr lang="en-IN" sz="2600" dirty="0"/>
                    </a:p>
                  </a:txBody>
                  <a:tcPr/>
                </a:tc>
                <a:tc>
                  <a:txBody>
                    <a:bodyPr/>
                    <a:lstStyle/>
                    <a:p>
                      <a:r>
                        <a:rPr lang="en-US" sz="2600" dirty="0"/>
                        <a:t>M. Tech.(CSE), PhD. Pursuing(CSE-Blockchain Technology)</a:t>
                      </a:r>
                      <a:endParaRPr lang="en-IN" sz="2600" dirty="0"/>
                    </a:p>
                  </a:txBody>
                  <a:tcPr/>
                </a:tc>
                <a:extLst>
                  <a:ext uri="{0D108BD9-81ED-4DB2-BD59-A6C34878D82A}">
                    <a16:rowId xmlns:a16="http://schemas.microsoft.com/office/drawing/2014/main" val="941352289"/>
                  </a:ext>
                </a:extLst>
              </a:tr>
              <a:tr h="532610">
                <a:tc>
                  <a:txBody>
                    <a:bodyPr/>
                    <a:lstStyle/>
                    <a:p>
                      <a:r>
                        <a:rPr lang="en-US" sz="2600" dirty="0"/>
                        <a:t>Designation</a:t>
                      </a:r>
                      <a:endParaRPr lang="en-IN" sz="2600" dirty="0"/>
                    </a:p>
                  </a:txBody>
                  <a:tcPr/>
                </a:tc>
                <a:tc>
                  <a:txBody>
                    <a:bodyPr/>
                    <a:lstStyle/>
                    <a:p>
                      <a:r>
                        <a:rPr lang="en-US" sz="2600" dirty="0"/>
                        <a:t>Assistant Professor</a:t>
                      </a:r>
                      <a:endParaRPr lang="en-IN" sz="2600" dirty="0"/>
                    </a:p>
                  </a:txBody>
                  <a:tcPr/>
                </a:tc>
                <a:extLst>
                  <a:ext uri="{0D108BD9-81ED-4DB2-BD59-A6C34878D82A}">
                    <a16:rowId xmlns:a16="http://schemas.microsoft.com/office/drawing/2014/main" val="1234951365"/>
                  </a:ext>
                </a:extLst>
              </a:tr>
              <a:tr h="579966">
                <a:tc>
                  <a:txBody>
                    <a:bodyPr/>
                    <a:lstStyle/>
                    <a:p>
                      <a:r>
                        <a:rPr lang="en-US" sz="2600" dirty="0"/>
                        <a:t>Department</a:t>
                      </a:r>
                      <a:endParaRPr lang="en-IN" sz="2600" dirty="0"/>
                    </a:p>
                  </a:txBody>
                  <a:tcPr/>
                </a:tc>
                <a:tc>
                  <a:txBody>
                    <a:bodyPr/>
                    <a:lstStyle/>
                    <a:p>
                      <a:r>
                        <a:rPr lang="en-IN" sz="2600" dirty="0"/>
                        <a:t>Computer</a:t>
                      </a:r>
                      <a:r>
                        <a:rPr lang="en-IN" sz="2600" baseline="0" dirty="0"/>
                        <a:t> Science &amp; Engineering</a:t>
                      </a:r>
                      <a:endParaRPr lang="en-IN" sz="2600" dirty="0"/>
                    </a:p>
                  </a:txBody>
                  <a:tcPr/>
                </a:tc>
                <a:extLst>
                  <a:ext uri="{0D108BD9-81ED-4DB2-BD59-A6C34878D82A}">
                    <a16:rowId xmlns:a16="http://schemas.microsoft.com/office/drawing/2014/main" val="532301991"/>
                  </a:ext>
                </a:extLst>
              </a:tr>
              <a:tr h="496110">
                <a:tc>
                  <a:txBody>
                    <a:bodyPr/>
                    <a:lstStyle/>
                    <a:p>
                      <a:r>
                        <a:rPr lang="en-US" sz="2600" dirty="0"/>
                        <a:t>Total Experience</a:t>
                      </a:r>
                      <a:endParaRPr lang="en-IN" sz="2600" dirty="0"/>
                    </a:p>
                  </a:txBody>
                  <a:tcPr/>
                </a:tc>
                <a:tc>
                  <a:txBody>
                    <a:bodyPr/>
                    <a:lstStyle/>
                    <a:p>
                      <a:r>
                        <a:rPr lang="en-US" sz="2600" dirty="0"/>
                        <a:t>4.5 years</a:t>
                      </a:r>
                      <a:endParaRPr lang="en-IN" sz="2600" dirty="0"/>
                    </a:p>
                  </a:txBody>
                  <a:tcPr/>
                </a:tc>
                <a:extLst>
                  <a:ext uri="{0D108BD9-81ED-4DB2-BD59-A6C34878D82A}">
                    <a16:rowId xmlns:a16="http://schemas.microsoft.com/office/drawing/2014/main" val="1606619483"/>
                  </a:ext>
                </a:extLst>
              </a:tr>
              <a:tr h="472243">
                <a:tc>
                  <a:txBody>
                    <a:bodyPr/>
                    <a:lstStyle/>
                    <a:p>
                      <a:r>
                        <a:rPr lang="en-US" sz="2600" dirty="0"/>
                        <a:t>NIET Experience</a:t>
                      </a:r>
                      <a:endParaRPr lang="en-IN" sz="26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600" baseline="0" dirty="0"/>
                        <a:t>4 </a:t>
                      </a:r>
                      <a:r>
                        <a:rPr lang="en-US" sz="2600" dirty="0"/>
                        <a:t>years</a:t>
                      </a:r>
                    </a:p>
                  </a:txBody>
                  <a:tcPr/>
                </a:tc>
                <a:extLst>
                  <a:ext uri="{0D108BD9-81ED-4DB2-BD59-A6C34878D82A}">
                    <a16:rowId xmlns:a16="http://schemas.microsoft.com/office/drawing/2014/main" val="1848610466"/>
                  </a:ext>
                </a:extLst>
              </a:tr>
              <a:tr h="1520798">
                <a:tc>
                  <a:txBody>
                    <a:bodyPr/>
                    <a:lstStyle/>
                    <a:p>
                      <a:r>
                        <a:rPr lang="en-US" sz="2600" dirty="0"/>
                        <a:t>Subject Taught</a:t>
                      </a:r>
                      <a:endParaRPr lang="en-IN" sz="2600" dirty="0"/>
                    </a:p>
                  </a:txBody>
                  <a:tcPr/>
                </a:tc>
                <a:tc>
                  <a:txBody>
                    <a:bodyPr/>
                    <a:lstStyle/>
                    <a:p>
                      <a:pPr marL="0" marR="0" lvl="0" indent="0" algn="just" defTabSz="914377" rtl="0" eaLnBrk="1" fontAlgn="auto" latinLnBrk="0" hangingPunct="1">
                        <a:lnSpc>
                          <a:spcPct val="100000"/>
                        </a:lnSpc>
                        <a:spcBef>
                          <a:spcPts val="0"/>
                        </a:spcBef>
                        <a:spcAft>
                          <a:spcPts val="0"/>
                        </a:spcAft>
                        <a:buClrTx/>
                        <a:buSzTx/>
                        <a:buFontTx/>
                        <a:buNone/>
                      </a:pPr>
                      <a:r>
                        <a:rPr lang="en-US" sz="2600" b="0" dirty="0"/>
                        <a:t>Web development using python with Django, Problem Solving using Advance Python, Problem Solving using Python, </a:t>
                      </a:r>
                      <a:r>
                        <a:rPr lang="en-IN" sz="2600" b="0" i="0" u="none" strike="noStrike" kern="1200" baseline="0" dirty="0">
                          <a:solidFill>
                            <a:schemeClr val="tx1"/>
                          </a:solidFill>
                          <a:latin typeface="+mn-lt"/>
                          <a:ea typeface="+mn-ea"/>
                          <a:cs typeface="+mn-cs"/>
                        </a:rPr>
                        <a:t>Programming for Problem Solving using C,</a:t>
                      </a:r>
                      <a:r>
                        <a:rPr lang="en-US" sz="2600" b="0" dirty="0"/>
                        <a:t> </a:t>
                      </a:r>
                      <a:r>
                        <a:rPr lang="en-IN" sz="2600" b="0" i="0" u="none" strike="noStrike" kern="1200" baseline="0">
                          <a:solidFill>
                            <a:schemeClr val="tx1"/>
                          </a:solidFill>
                          <a:latin typeface="+mn-lt"/>
                          <a:ea typeface="+mn-ea"/>
                          <a:cs typeface="+mn-cs"/>
                        </a:rPr>
                        <a:t>Database Management System.</a:t>
                      </a:r>
                      <a:endParaRPr lang="en-IN" sz="26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3013650449"/>
                  </a:ext>
                </a:extLst>
              </a:tr>
            </a:tbl>
          </a:graphicData>
        </a:graphic>
      </p:graphicFrame>
    </p:spTree>
    <p:extLst>
      <p:ext uri="{BB962C8B-B14F-4D97-AF65-F5344CB8AC3E}">
        <p14:creationId xmlns:p14="http://schemas.microsoft.com/office/powerpoint/2010/main" val="2152601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687A03-DC3F-4F8A-ACD4-DD805F34680C}" type="datetime1">
              <a:rPr lang="en-US" smtClean="0"/>
              <a:t>2/19/2024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9" name="Picture 8"/>
          <p:cNvPicPr>
            <a:picLocks noChangeAspect="1"/>
          </p:cNvPicPr>
          <p:nvPr/>
        </p:nvPicPr>
        <p:blipFill>
          <a:blip r:embed="rId2"/>
          <a:stretch>
            <a:fillRect/>
          </a:stretch>
        </p:blipFill>
        <p:spPr>
          <a:xfrm>
            <a:off x="1028700" y="793756"/>
            <a:ext cx="11049000" cy="545464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125819-D0F6-4A80-864C-23AD6212AA62}" type="datetime1">
              <a:rPr lang="en-US" smtClean="0"/>
              <a:t>2/19/2024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p:cNvPicPr>
            <a:picLocks noChangeAspect="1"/>
          </p:cNvPicPr>
          <p:nvPr/>
        </p:nvPicPr>
        <p:blipFill>
          <a:blip r:embed="rId2"/>
          <a:stretch>
            <a:fillRect/>
          </a:stretch>
        </p:blipFill>
        <p:spPr>
          <a:xfrm>
            <a:off x="623047" y="811873"/>
            <a:ext cx="11506200" cy="534669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1F98A0-7521-4D16-969A-B7BD161D7D2A}" type="datetime1">
              <a:rPr lang="en-US" smtClean="0"/>
              <a:t>2/19/2024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9" name="Picture 8"/>
          <p:cNvPicPr>
            <a:picLocks noChangeAspect="1"/>
          </p:cNvPicPr>
          <p:nvPr/>
        </p:nvPicPr>
        <p:blipFill>
          <a:blip r:embed="rId2"/>
          <a:stretch>
            <a:fillRect/>
          </a:stretch>
        </p:blipFill>
        <p:spPr>
          <a:xfrm>
            <a:off x="838200" y="849315"/>
            <a:ext cx="11353800" cy="534353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E84A08-9327-4BBC-9F90-0FD00D0AEEAD}" type="datetime1">
              <a:rPr lang="en-US" smtClean="0"/>
              <a:t>2/19/2024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p:cNvPicPr>
            <a:picLocks noChangeAspect="1"/>
          </p:cNvPicPr>
          <p:nvPr/>
        </p:nvPicPr>
        <p:blipFill>
          <a:blip r:embed="rId2"/>
          <a:stretch>
            <a:fillRect/>
          </a:stretch>
        </p:blipFill>
        <p:spPr>
          <a:xfrm>
            <a:off x="952500" y="757897"/>
            <a:ext cx="11201400" cy="545464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9B3BA7C-2A29-4962-B912-4B29CFC72A50}" type="datetime1">
              <a:rPr lang="en-US" smtClean="0"/>
              <a:t>2/19/2024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Prerequisite / Recap</a:t>
            </a:r>
          </a:p>
        </p:txBody>
      </p:sp>
      <p:sp>
        <p:nvSpPr>
          <p:cNvPr id="9" name="Content Placeholder 2"/>
          <p:cNvSpPr>
            <a:spLocks noGrp="1"/>
          </p:cNvSpPr>
          <p:nvPr>
            <p:ph idx="1"/>
          </p:nvPr>
        </p:nvSpPr>
        <p:spPr>
          <a:xfrm>
            <a:off x="914400" y="1066800"/>
            <a:ext cx="11049000" cy="4525963"/>
          </a:xfrm>
          <a:solidFill>
            <a:srgbClr val="FFFF00"/>
          </a:solidFill>
          <a:ln w="19050">
            <a:solidFill>
              <a:schemeClr val="tx1"/>
            </a:solidFill>
          </a:ln>
        </p:spPr>
        <p:txBody>
          <a:bodyPr>
            <a:normAutofit/>
          </a:bodyPr>
          <a:lstStyle/>
          <a:p>
            <a:pPr algn="just">
              <a:lnSpc>
                <a:spcPct val="200000"/>
              </a:lnSpc>
            </a:pPr>
            <a:r>
              <a:rPr lang="en-US" sz="2800" dirty="0"/>
              <a:t>Student should have knowledge of Web technology and terminology.</a:t>
            </a:r>
          </a:p>
          <a:p>
            <a:pPr algn="just">
              <a:lnSpc>
                <a:spcPct val="200000"/>
              </a:lnSpc>
            </a:pPr>
            <a:r>
              <a:rPr lang="en-US" sz="2800" dirty="0"/>
              <a:t>Knowledge of HTML ,CSS and Java Script required .</a:t>
            </a:r>
          </a:p>
          <a:p>
            <a:pPr algn="just">
              <a:lnSpc>
                <a:spcPct val="200000"/>
              </a:lnSpc>
            </a:pPr>
            <a:r>
              <a:rPr lang="en-US" sz="2800" dirty="0"/>
              <a:t>knowledge of Programing language such as C/C++/Python etc. </a:t>
            </a:r>
          </a:p>
          <a:p>
            <a:pPr algn="just">
              <a:lnSpc>
                <a:spcPct val="200000"/>
              </a:lnSpc>
            </a:pPr>
            <a:r>
              <a:rPr lang="en-US" sz="2800" dirty="0"/>
              <a:t>Good problem solving Skill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7A964D-7828-457A-8442-B9EF059DE0D6}" type="datetime1">
              <a:rPr lang="en-US" smtClean="0"/>
              <a:t>2/19/2024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Brief Introduction about the Subject with videos</a:t>
            </a:r>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p:nvPr/>
        </p:nvSpPr>
        <p:spPr>
          <a:xfrm>
            <a:off x="239486" y="1062445"/>
            <a:ext cx="11734800" cy="4525963"/>
          </a:xfrm>
          <a:prstGeom prst="rect">
            <a:avLst/>
          </a:prstGeom>
          <a:solidFill>
            <a:schemeClr val="accent3"/>
          </a:solidFill>
          <a:ln w="19050">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a:lnSpc>
                <a:spcPct val="200000"/>
              </a:lnSpc>
            </a:pPr>
            <a:r>
              <a:rPr lang="en-IN" sz="2800" dirty="0">
                <a:solidFill>
                  <a:schemeClr val="tx2"/>
                </a:solidFill>
              </a:rPr>
              <a:t>https://youtu.be/BLl32FvcdVM</a:t>
            </a:r>
          </a:p>
          <a:p>
            <a:pPr>
              <a:lnSpc>
                <a:spcPct val="200000"/>
              </a:lnSpc>
            </a:pPr>
            <a:r>
              <a:rPr lang="en-IN" sz="2800" dirty="0">
                <a:solidFill>
                  <a:schemeClr val="tx2"/>
                </a:solidFill>
              </a:rPr>
              <a:t>https://youtu.be/v9ejT8FO-7I?list=PLrhzvIcii6GNjpARdnO4ueTUAVR9eMBpc</a:t>
            </a:r>
          </a:p>
          <a:p>
            <a:pPr>
              <a:lnSpc>
                <a:spcPct val="200000"/>
              </a:lnSpc>
            </a:pPr>
            <a:r>
              <a:rPr lang="en-IN" sz="2800" dirty="0">
                <a:solidFill>
                  <a:schemeClr val="tx2"/>
                </a:solidFill>
              </a:rPr>
              <a:t>https://youtu.be/VGLjQuEQgkI?list=PLt4nG7RVVk1h9lxOYSOGI9pcP3I5oblbx</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133600" y="932245"/>
            <a:ext cx="7696200" cy="5210175"/>
          </a:xfrm>
          <a:solidFill>
            <a:schemeClr val="accent6">
              <a:lumMod val="40000"/>
              <a:lumOff val="60000"/>
            </a:schemeClr>
          </a:solidFill>
          <a:ln w="19050">
            <a:solidFill>
              <a:schemeClr val="tx1"/>
            </a:solidFill>
          </a:ln>
        </p:spPr>
        <p:txBody>
          <a:bodyPr>
            <a:normAutofit/>
          </a:bodyPr>
          <a:lstStyle/>
          <a:p>
            <a:pPr>
              <a:lnSpc>
                <a:spcPct val="120000"/>
              </a:lnSpc>
            </a:pPr>
            <a:r>
              <a:rPr lang="en-US" dirty="0">
                <a:solidFill>
                  <a:srgbClr val="00B050"/>
                </a:solidFill>
              </a:rPr>
              <a:t>MVC Architecture ,One-way and Two-way data binding.</a:t>
            </a:r>
          </a:p>
          <a:p>
            <a:pPr>
              <a:lnSpc>
                <a:spcPct val="120000"/>
              </a:lnSpc>
            </a:pPr>
            <a:r>
              <a:rPr lang="en-US" dirty="0">
                <a:solidFill>
                  <a:srgbClr val="00B050"/>
                </a:solidFill>
              </a:rPr>
              <a:t>AngularJS Expressions, AngularJS Controllers, AngularJS Modules, adding controller to a module, </a:t>
            </a:r>
          </a:p>
          <a:p>
            <a:pPr>
              <a:lnSpc>
                <a:spcPct val="120000"/>
              </a:lnSpc>
            </a:pPr>
            <a:r>
              <a:rPr lang="en-US" dirty="0">
                <a:solidFill>
                  <a:srgbClr val="00B050"/>
                </a:solidFill>
              </a:rPr>
              <a:t>Component, Dependency Injection, Filters, Tables </a:t>
            </a:r>
          </a:p>
          <a:p>
            <a:pPr>
              <a:lnSpc>
                <a:spcPct val="120000"/>
              </a:lnSpc>
            </a:pPr>
            <a:r>
              <a:rPr lang="en-US" dirty="0">
                <a:solidFill>
                  <a:srgbClr val="00B050"/>
                </a:solidFill>
              </a:rPr>
              <a:t> AngularJS Forms and Forms validation, Select using ng-option, AngularJS AJAX.</a:t>
            </a:r>
          </a:p>
          <a:p>
            <a:pPr>
              <a:lnSpc>
                <a:spcPct val="120000"/>
              </a:lnSpc>
            </a:pPr>
            <a:endParaRPr lang="en-US" dirty="0">
              <a:solidFill>
                <a:srgbClr val="00B050"/>
              </a:solidFill>
            </a:endParaRPr>
          </a:p>
          <a:p>
            <a:pPr marL="400050" lvl="1" indent="0">
              <a:buNone/>
            </a:pPr>
            <a:endParaRPr lang="en-US" dirty="0"/>
          </a:p>
          <a:p>
            <a:pPr marL="0" indent="0">
              <a:buNone/>
            </a:pPr>
            <a:endParaRPr lang="en-US" sz="400" dirty="0"/>
          </a:p>
        </p:txBody>
      </p:sp>
      <p:sp>
        <p:nvSpPr>
          <p:cNvPr id="6" name="Date Placeholder 5"/>
          <p:cNvSpPr>
            <a:spLocks noGrp="1"/>
          </p:cNvSpPr>
          <p:nvPr>
            <p:ph type="dt" sz="half" idx="10"/>
          </p:nvPr>
        </p:nvSpPr>
        <p:spPr/>
        <p:txBody>
          <a:bodyPr/>
          <a:lstStyle/>
          <a:p>
            <a:fld id="{D5D1C137-8C39-4B8B-8EB6-ACD55180140C}" type="datetime1">
              <a:rPr lang="en-US" smtClean="0"/>
              <a:t>2/19/2024</a:t>
            </a:fld>
            <a:endParaRPr lang="en-US" dirty="0"/>
          </a:p>
        </p:txBody>
      </p:sp>
      <p:sp>
        <p:nvSpPr>
          <p:cNvPr id="10" name="Footer Placeholder 9"/>
          <p:cNvSpPr>
            <a:spLocks noGrp="1"/>
          </p:cNvSpPr>
          <p:nvPr>
            <p:ph type="ftr" sz="quarter" idx="11"/>
          </p:nvPr>
        </p:nvSpPr>
        <p:spPr/>
        <p:txBody>
          <a:bodyPr/>
          <a:lstStyle/>
          <a:p>
            <a:r>
              <a:rPr lang="en-US">
                <a:sym typeface="+mn-ea"/>
              </a:rPr>
              <a:t>Ritesh Kumar Singh            MEAN                      Unit IV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26</a:t>
            </a:fld>
            <a:endParaRPr lang="en-US" dirty="0"/>
          </a:p>
        </p:txBody>
      </p:sp>
      <p:sp>
        <p:nvSpPr>
          <p:cNvPr id="8" name="Title 1"/>
          <p:cNvSpPr txBox="1"/>
          <p:nvPr/>
        </p:nvSpPr>
        <p:spPr>
          <a:xfrm>
            <a:off x="1447800" y="7"/>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IV Content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219200"/>
            <a:ext cx="10134600" cy="4719320"/>
          </a:xfrm>
          <a:solidFill>
            <a:schemeClr val="accent5">
              <a:lumMod val="40000"/>
              <a:lumOff val="60000"/>
            </a:schemeClr>
          </a:solidFill>
          <a:ln w="12700">
            <a:solidFill>
              <a:schemeClr val="tx1"/>
            </a:solidFill>
          </a:ln>
        </p:spPr>
        <p:txBody>
          <a:bodyPr>
            <a:normAutofit/>
          </a:bodyPr>
          <a:lstStyle/>
          <a:p>
            <a:pPr marL="0" indent="0" algn="just">
              <a:buNone/>
            </a:pPr>
            <a:r>
              <a:rPr lang="en-US" sz="2800" dirty="0"/>
              <a:t>In Unit IV, the students will be able to Understand</a:t>
            </a:r>
          </a:p>
          <a:p>
            <a:pPr algn="just"/>
            <a:r>
              <a:rPr lang="en-US" sz="2800" dirty="0"/>
              <a:t>Definitions of MVC and concepts of MVC.</a:t>
            </a:r>
          </a:p>
          <a:p>
            <a:pPr algn="just"/>
            <a:r>
              <a:rPr lang="en-US" altLang="en-IN" sz="2800" dirty="0"/>
              <a:t>How one way and two way data binding is done</a:t>
            </a:r>
            <a:r>
              <a:rPr lang="en-IN" sz="2800" dirty="0"/>
              <a:t>.</a:t>
            </a:r>
            <a:endParaRPr lang="en-US" sz="2800" dirty="0"/>
          </a:p>
          <a:p>
            <a:pPr algn="just"/>
            <a:r>
              <a:rPr lang="en-US" sz="2800" dirty="0"/>
              <a:t>Angular JS Introduction , </a:t>
            </a:r>
          </a:p>
          <a:p>
            <a:pPr algn="just"/>
            <a:r>
              <a:rPr lang="en-US" sz="2800" dirty="0">
                <a:sym typeface="+mn-ea"/>
              </a:rPr>
              <a:t>Angular JS  Expressions ,Controllers,Modules.</a:t>
            </a:r>
          </a:p>
          <a:p>
            <a:pPr algn="just"/>
            <a:r>
              <a:rPr lang="en-US" sz="2800" dirty="0">
                <a:sym typeface="+mn-ea"/>
              </a:rPr>
              <a:t>How we can add Controller to Model.</a:t>
            </a:r>
          </a:p>
          <a:p>
            <a:pPr algn="just"/>
            <a:r>
              <a:rPr lang="en-US" sz="2800" dirty="0">
                <a:sym typeface="+mn-ea"/>
              </a:rPr>
              <a:t>Depending Injuctions is done.</a:t>
            </a:r>
          </a:p>
          <a:p>
            <a:pPr algn="just"/>
            <a:r>
              <a:rPr lang="en-US" sz="2800" dirty="0">
                <a:sym typeface="+mn-ea"/>
              </a:rPr>
              <a:t>Angular JS forms validations </a:t>
            </a:r>
          </a:p>
          <a:p>
            <a:pPr algn="just"/>
            <a:r>
              <a:rPr lang="en-US" sz="2800" dirty="0">
                <a:sym typeface="+mn-ea"/>
              </a:rPr>
              <a:t>Using AJAX calls</a:t>
            </a:r>
          </a:p>
          <a:p>
            <a:pPr algn="just"/>
            <a:endParaRPr lang="en-US" sz="2800" dirty="0">
              <a:sym typeface="+mn-ea"/>
            </a:endParaRPr>
          </a:p>
          <a:p>
            <a:pPr marL="0" indent="0">
              <a:buNone/>
            </a:pPr>
            <a:endParaRPr lang="en-IN" sz="2800" dirty="0"/>
          </a:p>
          <a:p>
            <a:pPr marL="0" indent="0" algn="just">
              <a:buNone/>
            </a:pPr>
            <a:endParaRPr lang="en-US" sz="2800" dirty="0"/>
          </a:p>
        </p:txBody>
      </p:sp>
      <p:sp>
        <p:nvSpPr>
          <p:cNvPr id="4" name="Date Placeholder 3"/>
          <p:cNvSpPr>
            <a:spLocks noGrp="1"/>
          </p:cNvSpPr>
          <p:nvPr>
            <p:ph type="dt" sz="half" idx="10"/>
          </p:nvPr>
        </p:nvSpPr>
        <p:spPr/>
        <p:txBody>
          <a:bodyPr/>
          <a:lstStyle/>
          <a:p>
            <a:fld id="{70CDABB5-F19A-4804-98CA-8E1C5840FA5B}"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IV Objective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363200" cy="3342005"/>
          </a:xfrm>
          <a:solidFill>
            <a:schemeClr val="tx2">
              <a:lumMod val="60000"/>
              <a:lumOff val="40000"/>
            </a:schemeClr>
          </a:solidFill>
          <a:ln w="19050">
            <a:solidFill>
              <a:schemeClr val="tx1"/>
            </a:solidFill>
          </a:ln>
        </p:spPr>
        <p:txBody>
          <a:bodyPr>
            <a:normAutofit/>
          </a:bodyPr>
          <a:lstStyle/>
          <a:p>
            <a:pPr marL="0" indent="0" algn="just">
              <a:buNone/>
            </a:pPr>
            <a:r>
              <a:rPr lang="en-US" sz="2800" dirty="0"/>
              <a:t>Topic :</a:t>
            </a:r>
            <a:r>
              <a:rPr lang="en-US" sz="2800" dirty="0">
                <a:solidFill>
                  <a:srgbClr val="FF0000"/>
                </a:solidFill>
              </a:rPr>
              <a:t> </a:t>
            </a:r>
            <a:r>
              <a:rPr lang="en-US" sz="2800" dirty="0">
                <a:solidFill>
                  <a:schemeClr val="tx1"/>
                </a:solidFill>
              </a:rPr>
              <a:t>MVC</a:t>
            </a:r>
            <a:r>
              <a:rPr lang="en-US" sz="2800" dirty="0"/>
              <a:t> Architecture</a:t>
            </a:r>
          </a:p>
          <a:p>
            <a:pPr marL="0" indent="0" algn="just">
              <a:buNone/>
            </a:pPr>
            <a:r>
              <a:rPr lang="en-US" sz="2800" dirty="0"/>
              <a:t>In this topic, the students will gain , what is MVC and its Architecture.</a:t>
            </a:r>
          </a:p>
          <a:p>
            <a:pPr marL="0" indent="0" algn="just">
              <a:buNone/>
            </a:pPr>
            <a:r>
              <a:rPr lang="en-US" sz="2800" dirty="0"/>
              <a:t>How we can use MCV in AngularJS.</a:t>
            </a:r>
          </a:p>
          <a:p>
            <a:pPr marL="0" indent="0" algn="just">
              <a:buNone/>
            </a:pPr>
            <a:endParaRPr lang="en-US" sz="2800" dirty="0"/>
          </a:p>
        </p:txBody>
      </p:sp>
      <p:sp>
        <p:nvSpPr>
          <p:cNvPr id="4" name="Date Placeholder 3"/>
          <p:cNvSpPr>
            <a:spLocks noGrp="1"/>
          </p:cNvSpPr>
          <p:nvPr>
            <p:ph type="dt" sz="half" idx="10"/>
          </p:nvPr>
        </p:nvSpPr>
        <p:spPr/>
        <p:txBody>
          <a:bodyPr/>
          <a:lstStyle/>
          <a:p>
            <a:fld id="{5725DD9F-5FB3-4DCE-BDCD-49363E43A8C0}"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F8BF66-751A-4E2F-B47B-68B5042A1826}"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MVC Architecture</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95325" y="90891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pitchFamily="2" charset="2"/>
              <a:buNone/>
            </a:pPr>
            <a:r>
              <a:rPr lang="en-US" sz="2800" dirty="0"/>
              <a:t>MVC: Model View Controller.</a:t>
            </a:r>
          </a:p>
          <a:p>
            <a:pPr marL="457200" indent="-457200" algn="just">
              <a:buFont typeface="Arial" panose="02080604020202020204" pitchFamily="34" charset="0"/>
              <a:buChar char="•"/>
            </a:pPr>
            <a:endParaRPr lang="en-US" sz="2800" dirty="0"/>
          </a:p>
          <a:p>
            <a:pPr marL="457200" indent="-457200" algn="just">
              <a:buFont typeface="Arial" panose="02080604020202020204" pitchFamily="34" charset="0"/>
              <a:buChar char="•"/>
            </a:pPr>
            <a:r>
              <a:rPr lang="en-US" sz="2800" dirty="0"/>
              <a:t>The Model-View-Controller (MVC) framework is an architectural/design pattern that separates an application into three main logical components Model, View, and Controller.</a:t>
            </a:r>
          </a:p>
          <a:p>
            <a:pPr marL="457200" indent="-457200" algn="just">
              <a:buFont typeface="Arial" panose="02080604020202020204" pitchFamily="34" charset="0"/>
              <a:buChar char="•"/>
            </a:pPr>
            <a:r>
              <a:rPr lang="en-US" sz="2800" dirty="0"/>
              <a:t>Each architectural component is built to handle specific development aspects of an application.</a:t>
            </a:r>
          </a:p>
          <a:p>
            <a:pPr marL="457200" indent="-457200" algn="just">
              <a:buFont typeface="Arial" panose="02080604020202020204" pitchFamily="34" charset="0"/>
              <a:buChar char="•"/>
            </a:pPr>
            <a:r>
              <a:rPr lang="en-US" sz="2800" dirty="0"/>
              <a:t>It isolates the business logic and presentation layer from each other.</a:t>
            </a:r>
          </a:p>
          <a:p>
            <a:pPr marL="457200" indent="-457200" algn="just">
              <a:buFont typeface="Arial" panose="02080604020202020204" pitchFamily="34" charset="0"/>
              <a:buChar char="•"/>
            </a:pPr>
            <a:r>
              <a:rPr lang="en-US" sz="2800" dirty="0"/>
              <a:t>AngularJS is a MVC based framework. In this  chapters, we will see how AngularJS uses MVC methodology.</a:t>
            </a:r>
          </a:p>
          <a:p>
            <a:pPr indent="0" algn="just">
              <a:buFont typeface="Wingdings" panose="05000000000000000000" pitchFamily="2" charset="2"/>
              <a:buNone/>
            </a:pPr>
            <a:r>
              <a:rPr lang="en-US" sz="2800" dirty="0"/>
              <a:t> </a:t>
            </a:r>
            <a:endParaRPr lang="en-US" sz="27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2BF5CE-ACD4-4AEF-9361-FCE46A6F38C5}"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Evaluation Scheme</a:t>
            </a:r>
          </a:p>
        </p:txBody>
      </p:sp>
      <p:pic>
        <p:nvPicPr>
          <p:cNvPr id="3" name="Picture 2"/>
          <p:cNvPicPr>
            <a:picLocks noChangeAspect="1"/>
          </p:cNvPicPr>
          <p:nvPr/>
        </p:nvPicPr>
        <p:blipFill>
          <a:blip r:embed="rId2"/>
          <a:stretch>
            <a:fillRect/>
          </a:stretch>
        </p:blipFill>
        <p:spPr>
          <a:xfrm>
            <a:off x="1271905" y="735330"/>
            <a:ext cx="10134600" cy="533273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49B13F-1C14-4BFB-86D4-85A47396A97B}"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7" name="Title 1"/>
          <p:cNvSpPr txBox="1"/>
          <p:nvPr/>
        </p:nvSpPr>
        <p:spPr>
          <a:xfrm>
            <a:off x="1447800" y="-41910"/>
            <a:ext cx="10744200" cy="77152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MVC Architecture</a:t>
            </a:r>
            <a:r>
              <a:rPr lang="en-US" sz="3200" dirty="0"/>
              <a:t>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1124810"/>
            <a:ext cx="11277600" cy="4831080"/>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pitchFamily="2" charset="2"/>
              <a:buNone/>
            </a:pPr>
            <a:r>
              <a:rPr lang="en-US" sz="2800" dirty="0"/>
              <a:t>The MVC framework includes the following 3 components:</a:t>
            </a:r>
          </a:p>
          <a:p>
            <a:pPr indent="0" algn="just">
              <a:buFont typeface="Wingdings" panose="05000000000000000000" pitchFamily="2" charset="2"/>
              <a:buNone/>
            </a:pPr>
            <a:endParaRPr lang="en-US" sz="2800" dirty="0"/>
          </a:p>
          <a:p>
            <a:pPr marL="514350" indent="-514350" algn="just">
              <a:buFont typeface="Wingdings" panose="05000000000000000000" pitchFamily="2" charset="2"/>
              <a:buAutoNum type="arabicPeriod"/>
            </a:pPr>
            <a:r>
              <a:rPr lang="en-US" sz="2800" dirty="0"/>
              <a:t>    Controller</a:t>
            </a:r>
          </a:p>
          <a:p>
            <a:pPr marL="514350" indent="-514350" algn="just">
              <a:buFont typeface="Wingdings" panose="05000000000000000000" pitchFamily="2" charset="2"/>
              <a:buAutoNum type="arabicPeriod"/>
            </a:pPr>
            <a:r>
              <a:rPr lang="en-US" sz="2800" dirty="0"/>
              <a:t>    Model</a:t>
            </a:r>
          </a:p>
          <a:p>
            <a:pPr marL="514350" indent="-514350" algn="just">
              <a:buFont typeface="Wingdings" panose="05000000000000000000" pitchFamily="2" charset="2"/>
              <a:buAutoNum type="arabicPeriod"/>
            </a:pPr>
            <a:r>
              <a:rPr lang="en-US" sz="2800" dirty="0"/>
              <a:t>    View</a:t>
            </a:r>
          </a:p>
          <a:p>
            <a:pPr indent="0" algn="just">
              <a:buFont typeface="Wingdings" panose="05000000000000000000" pitchFamily="2" charset="2"/>
              <a:buNone/>
            </a:pPr>
            <a:endParaRPr lang="en-US" sz="2800" dirty="0"/>
          </a:p>
          <a:p>
            <a:pPr indent="0" algn="just">
              <a:buFont typeface="Wingdings" panose="05000000000000000000" pitchFamily="2" charset="2"/>
              <a:buNone/>
            </a:pPr>
            <a:endParaRPr lang="en-US" sz="2800" dirty="0"/>
          </a:p>
          <a:p>
            <a:pPr indent="0" algn="just">
              <a:buFont typeface="Wingdings" panose="05000000000000000000" pitchFamily="2" charset="2"/>
              <a:buNone/>
            </a:pPr>
            <a:endParaRPr lang="en-US" sz="2800" dirty="0"/>
          </a:p>
          <a:p>
            <a:pPr indent="0" algn="just">
              <a:buFont typeface="Wingdings" panose="05000000000000000000" pitchFamily="2" charset="2"/>
              <a:buNone/>
            </a:pPr>
            <a:endParaRPr lang="en-US" sz="2800" dirty="0"/>
          </a:p>
          <a:p>
            <a:pPr marL="514350" indent="-514350" algn="just"/>
            <a:endParaRPr lang="en-US" sz="2800" dirty="0"/>
          </a:p>
          <a:p>
            <a:pPr algn="just"/>
            <a:endParaRPr lang="en-US" sz="2800" dirty="0"/>
          </a:p>
        </p:txBody>
      </p:sp>
      <p:pic>
        <p:nvPicPr>
          <p:cNvPr id="8" name="Picture 7" descr="mvc"/>
          <p:cNvPicPr>
            <a:picLocks noChangeAspect="1"/>
          </p:cNvPicPr>
          <p:nvPr/>
        </p:nvPicPr>
        <p:blipFill>
          <a:blip r:embed="rId2"/>
          <a:stretch>
            <a:fillRect/>
          </a:stretch>
        </p:blipFill>
        <p:spPr>
          <a:xfrm>
            <a:off x="3863340" y="3284855"/>
            <a:ext cx="4704715" cy="249364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22AA80-A5A6-428B-95AD-00A096C580A0}"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MVC Architecture</a:t>
            </a:r>
            <a:r>
              <a:rPr lang="en-US" sz="3200" dirty="0"/>
              <a:t>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98638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800" b="1" u="sng" dirty="0"/>
              <a:t>Controller:</a:t>
            </a:r>
          </a:p>
          <a:p>
            <a:pPr algn="just"/>
            <a:endParaRPr lang="en-US" sz="2800" u="sng" dirty="0"/>
          </a:p>
          <a:p>
            <a:pPr marL="457200" indent="-457200" algn="just">
              <a:buFont typeface="Arial" panose="02080604020202020204" pitchFamily="34" charset="0"/>
              <a:buChar char="•"/>
            </a:pPr>
            <a:r>
              <a:rPr lang="en-US" sz="2800" dirty="0"/>
              <a:t>The controller is the component that enables the interconnection between the views and the model so it acts as an intermediary. </a:t>
            </a:r>
          </a:p>
          <a:p>
            <a:pPr marL="457200" indent="-457200" algn="just">
              <a:buFont typeface="Arial" panose="02080604020202020204" pitchFamily="34" charset="0"/>
              <a:buChar char="•"/>
            </a:pPr>
            <a:endParaRPr lang="en-US" sz="2800" dirty="0"/>
          </a:p>
          <a:p>
            <a:pPr marL="457200" indent="-457200" algn="just">
              <a:buFont typeface="Arial" panose="02080604020202020204" pitchFamily="34" charset="0"/>
              <a:buChar char="•"/>
            </a:pPr>
            <a:r>
              <a:rPr lang="en-US" sz="2800" dirty="0"/>
              <a:t>The controller doesn’t have to worry about handling data logic, it just tells the model what to do. </a:t>
            </a:r>
          </a:p>
          <a:p>
            <a:pPr marL="457200" indent="-457200" algn="just">
              <a:buFont typeface="Arial" panose="02080604020202020204" pitchFamily="34" charset="0"/>
              <a:buChar char="•"/>
            </a:pPr>
            <a:endParaRPr lang="en-US" sz="2800" dirty="0"/>
          </a:p>
          <a:p>
            <a:pPr marL="457200" indent="-457200" algn="just">
              <a:buFont typeface="Arial" panose="02080604020202020204" pitchFamily="34" charset="0"/>
              <a:buChar char="•"/>
            </a:pPr>
            <a:r>
              <a:rPr lang="en-US" sz="2800" dirty="0"/>
              <a:t>It process all the business logic and incoming requests, manipulate data using the Model component and interact with the View to render the final output.</a:t>
            </a:r>
          </a:p>
          <a:p>
            <a:pPr marL="457200" indent="-457200" algn="just"/>
            <a:endParaRPr 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00740E-D1B2-4F45-BFD9-C28CD68B276C}"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MVC Architecture </a:t>
            </a:r>
            <a:r>
              <a:rPr lang="en-US" sz="3200" dirty="0"/>
              <a:t>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986380"/>
            <a:ext cx="11277600" cy="4831080"/>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800" b="1" u="sng" dirty="0"/>
              <a:t>View:</a:t>
            </a:r>
          </a:p>
          <a:p>
            <a:pPr marL="514350" indent="-514350" algn="just">
              <a:buFont typeface="Arial" panose="02080604020202020204" pitchFamily="34" charset="0"/>
              <a:buChar char="•"/>
            </a:pPr>
            <a:endParaRPr lang="en-US" sz="2800" b="1" u="sng" dirty="0"/>
          </a:p>
          <a:p>
            <a:pPr marL="514350" indent="-514350" algn="just">
              <a:buFont typeface="Arial" panose="02080604020202020204" pitchFamily="34" charset="0"/>
              <a:buChar char="•"/>
            </a:pPr>
            <a:r>
              <a:rPr lang="en-US" sz="2800" dirty="0"/>
              <a:t>The View component is used for all the UI logic of the application.</a:t>
            </a:r>
          </a:p>
          <a:p>
            <a:pPr marL="514350" indent="-514350" algn="just">
              <a:buFont typeface="Arial" panose="02080604020202020204" pitchFamily="34" charset="0"/>
              <a:buChar char="•"/>
            </a:pPr>
            <a:endParaRPr lang="en-US" sz="2800" dirty="0"/>
          </a:p>
          <a:p>
            <a:pPr marL="514350" indent="-514350" algn="just">
              <a:buFont typeface="Arial" panose="02080604020202020204" pitchFamily="34" charset="0"/>
              <a:buChar char="•"/>
            </a:pPr>
            <a:r>
              <a:rPr lang="en-US" sz="2800" dirty="0"/>
              <a:t> It generates a user interface for the user. </a:t>
            </a:r>
          </a:p>
          <a:p>
            <a:pPr marL="514350" indent="-514350" algn="just">
              <a:buFont typeface="Arial" panose="02080604020202020204" pitchFamily="34" charset="0"/>
              <a:buChar char="•"/>
            </a:pPr>
            <a:endParaRPr lang="en-US" sz="2800" dirty="0"/>
          </a:p>
          <a:p>
            <a:pPr marL="514350" indent="-514350" algn="just">
              <a:buFont typeface="Arial" panose="02080604020202020204" pitchFamily="34" charset="0"/>
              <a:buChar char="•"/>
            </a:pPr>
            <a:r>
              <a:rPr lang="en-US" sz="2800" dirty="0"/>
              <a:t>Views are created by the data which is collected by the model component but these data aren’t taken directly but through the controller. </a:t>
            </a:r>
          </a:p>
          <a:p>
            <a:pPr marL="514350" indent="-514350" algn="just">
              <a:buFont typeface="Arial" panose="02080604020202020204" pitchFamily="34" charset="0"/>
              <a:buChar char="•"/>
            </a:pPr>
            <a:endParaRPr lang="en-US" sz="2800" dirty="0"/>
          </a:p>
          <a:p>
            <a:pPr marL="514350" indent="-514350" algn="just">
              <a:buFont typeface="Arial" panose="02080604020202020204" pitchFamily="34" charset="0"/>
              <a:buChar char="•"/>
            </a:pPr>
            <a:r>
              <a:rPr lang="en-US" sz="2800" dirty="0"/>
              <a:t>It only interacts with the controller.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11D55F-F06C-4759-AE4A-B29229227DB1}"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MVC Architecture </a:t>
            </a:r>
            <a:r>
              <a:rPr lang="en-US" sz="3200" dirty="0"/>
              <a:t>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98638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800" b="1" u="sng" dirty="0"/>
              <a:t>Model:</a:t>
            </a:r>
          </a:p>
          <a:p>
            <a:pPr algn="just"/>
            <a:endParaRPr lang="en-US" sz="2800" dirty="0"/>
          </a:p>
          <a:p>
            <a:pPr algn="just"/>
            <a:r>
              <a:rPr lang="en-US" sz="2800" dirty="0"/>
              <a:t>The Model component corresponds to all the data-related logic that the user works with. </a:t>
            </a:r>
          </a:p>
          <a:p>
            <a:pPr algn="just"/>
            <a:r>
              <a:rPr lang="en-US" sz="2800" dirty="0"/>
              <a:t>This can represent either the data that is being transferred between the View and Controller components or any other business logic-related data. </a:t>
            </a:r>
          </a:p>
          <a:p>
            <a:pPr algn="just"/>
            <a:r>
              <a:rPr lang="en-US" sz="2800" dirty="0"/>
              <a:t>It can add or retrieve data from the database.</a:t>
            </a:r>
          </a:p>
          <a:p>
            <a:pPr algn="just"/>
            <a:r>
              <a:rPr lang="en-US" sz="2800" dirty="0"/>
              <a:t> It responds to the controller’s request because the controller can’t interact with the database by itself. </a:t>
            </a:r>
          </a:p>
          <a:p>
            <a:pPr algn="just"/>
            <a:r>
              <a:rPr lang="en-US" sz="2800" dirty="0"/>
              <a:t>The model interacts with the database and gives the required data back to the controller.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C655E0-E8A7-4E7E-8C2C-08731F924E11}"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MVC Architecture </a:t>
            </a:r>
            <a:r>
              <a:rPr lang="en-US" sz="3200" dirty="0"/>
              <a:t>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986380"/>
            <a:ext cx="11277600" cy="4831080"/>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800" b="1" dirty="0"/>
              <a:t>Advantages of MVC:</a:t>
            </a:r>
          </a:p>
          <a:p>
            <a:pPr algn="just"/>
            <a:endParaRPr lang="en-US" sz="2800" b="1" dirty="0"/>
          </a:p>
          <a:p>
            <a:pPr marL="457200" indent="-457200" algn="just">
              <a:buFont typeface="Arial" panose="02080604020202020204" pitchFamily="34" charset="0"/>
              <a:buChar char="•"/>
            </a:pPr>
            <a:r>
              <a:rPr lang="en-US" sz="2800" dirty="0"/>
              <a:t>Codes are easy to maintain and they can be extended easily.</a:t>
            </a:r>
          </a:p>
          <a:p>
            <a:pPr marL="457200" indent="-457200" algn="just">
              <a:buFont typeface="Arial" panose="02080604020202020204" pitchFamily="34" charset="0"/>
              <a:buChar char="•"/>
            </a:pPr>
            <a:r>
              <a:rPr lang="en-US" sz="2800" dirty="0"/>
              <a:t>The MVC model component can be tested separately.</a:t>
            </a:r>
          </a:p>
          <a:p>
            <a:pPr marL="457200" indent="-457200" algn="just">
              <a:buFont typeface="Arial" panose="02080604020202020204" pitchFamily="34" charset="0"/>
              <a:buChar char="•"/>
            </a:pPr>
            <a:r>
              <a:rPr lang="en-US" sz="2800" dirty="0"/>
              <a:t>The components of MVC can be developed simultaneously.</a:t>
            </a:r>
          </a:p>
          <a:p>
            <a:pPr marL="457200" indent="-457200" algn="just">
              <a:buFont typeface="Arial" panose="02080604020202020204" pitchFamily="34" charset="0"/>
              <a:buChar char="•"/>
            </a:pPr>
            <a:r>
              <a:rPr lang="en-US" sz="2800" dirty="0"/>
              <a:t>It reduces complexity by dividing an application into three units. Model, view, and controller.</a:t>
            </a:r>
          </a:p>
          <a:p>
            <a:pPr marL="457200" indent="-457200" algn="just">
              <a:buFont typeface="Arial" panose="02080604020202020204" pitchFamily="34" charset="0"/>
              <a:buChar char="•"/>
            </a:pPr>
            <a:r>
              <a:rPr lang="en-US" sz="2800" dirty="0"/>
              <a:t>It supports Test Driven Development (TDD).</a:t>
            </a:r>
          </a:p>
          <a:p>
            <a:pPr marL="457200" indent="-457200" algn="just">
              <a:buFont typeface="Arial" panose="02080604020202020204" pitchFamily="34" charset="0"/>
              <a:buChar char="•"/>
            </a:pPr>
            <a:r>
              <a:rPr lang="en-US" sz="2800" dirty="0"/>
              <a:t>This architecture helps to test components independently as all classes and objects are independent of each other</a:t>
            </a:r>
          </a:p>
          <a:p>
            <a:pPr marL="457200" indent="-457200" algn="just">
              <a:buFont typeface="Arial" panose="02080604020202020204" pitchFamily="34" charset="0"/>
              <a:buChar char="•"/>
            </a:pPr>
            <a:r>
              <a:rPr lang="en-US" sz="2800" dirty="0"/>
              <a:t>Search Engine Optimization (SEO) Friendly.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EB94C96-65BE-4303-9F89-827B659D6342}"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MVC Architecture </a:t>
            </a:r>
            <a:r>
              <a:rPr lang="en-US" sz="3200" dirty="0"/>
              <a:t>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986380"/>
            <a:ext cx="11277600" cy="396938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800" b="1" dirty="0"/>
              <a:t>Disadvantages of MVC:</a:t>
            </a:r>
          </a:p>
          <a:p>
            <a:pPr algn="just"/>
            <a:endParaRPr lang="en-US" sz="2800" b="1" dirty="0"/>
          </a:p>
          <a:p>
            <a:pPr marL="457200" indent="-457200" algn="just">
              <a:buFont typeface="Arial" panose="02080604020202020204" pitchFamily="34" charset="0"/>
              <a:buChar char="•"/>
            </a:pPr>
            <a:r>
              <a:rPr lang="en-US" sz="2800" b="1" dirty="0"/>
              <a:t>  </a:t>
            </a:r>
            <a:r>
              <a:rPr lang="en-US" sz="2800" dirty="0"/>
              <a:t>It is difficult to read, change, test, and reuse this model</a:t>
            </a:r>
          </a:p>
          <a:p>
            <a:pPr marL="457200" indent="-457200" algn="just">
              <a:buFont typeface="Arial" panose="02080604020202020204" pitchFamily="34" charset="0"/>
              <a:buChar char="•"/>
            </a:pPr>
            <a:endParaRPr lang="en-US" sz="2800" dirty="0"/>
          </a:p>
          <a:p>
            <a:pPr marL="457200" indent="-457200" algn="just">
              <a:buFont typeface="Arial" panose="02080604020202020204" pitchFamily="34" charset="0"/>
              <a:buChar char="•"/>
            </a:pPr>
            <a:r>
              <a:rPr lang="en-US" sz="2800" dirty="0"/>
              <a:t>  It is not suitable for building small applications.</a:t>
            </a:r>
          </a:p>
          <a:p>
            <a:pPr marL="457200" indent="-457200" algn="just">
              <a:buFont typeface="Arial" panose="02080604020202020204" pitchFamily="34" charset="0"/>
              <a:buChar char="•"/>
            </a:pPr>
            <a:endParaRPr lang="en-US" sz="2800" dirty="0"/>
          </a:p>
          <a:p>
            <a:pPr marL="457200" indent="-457200" algn="just">
              <a:buFont typeface="Arial" panose="02080604020202020204" pitchFamily="34" charset="0"/>
              <a:buChar char="•"/>
            </a:pPr>
            <a:r>
              <a:rPr lang="en-US" sz="2800" dirty="0"/>
              <a:t>  The inefficiency of data access in view.</a:t>
            </a:r>
          </a:p>
          <a:p>
            <a:pPr marL="457200" indent="-457200" algn="just">
              <a:buFont typeface="Arial" panose="02080604020202020204" pitchFamily="34" charset="0"/>
              <a:buChar char="•"/>
            </a:pPr>
            <a:endParaRPr lang="en-US" sz="2800" dirty="0"/>
          </a:p>
          <a:p>
            <a:pPr marL="457200" indent="-457200" algn="just">
              <a:buFont typeface="Arial" panose="02080604020202020204" pitchFamily="34" charset="0"/>
              <a:buChar char="•"/>
            </a:pPr>
            <a:r>
              <a:rPr lang="en-US" sz="2800" dirty="0"/>
              <a:t>  Increased complexity and Inefficiency of data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7788CE-A1B9-4E0F-8D88-5EF882FC817C}"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AngularJS Data Binding</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501586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3200" dirty="0"/>
              <a:t>The data binding is the data synchronization processes that work between the model and view components. In Angular, model treat as source of application and view is the projection of angular model.</a:t>
            </a:r>
          </a:p>
          <a:p>
            <a:pPr algn="just"/>
            <a:r>
              <a:rPr lang="en-US" sz="3200" dirty="0"/>
              <a:t>In angularjs when model data got changed that time the view data will change automatically and vice versa.</a:t>
            </a:r>
          </a:p>
          <a:p>
            <a:pPr algn="just"/>
            <a:r>
              <a:rPr lang="en-US" sz="3200" dirty="0"/>
              <a:t>We have two types of data bindings available in angularjs those are</a:t>
            </a:r>
          </a:p>
          <a:p>
            <a:pPr algn="just"/>
            <a:r>
              <a:rPr lang="en-US" sz="3200" dirty="0"/>
              <a:t>                1. One-Way data binding</a:t>
            </a:r>
          </a:p>
          <a:p>
            <a:pPr algn="just"/>
            <a:r>
              <a:rPr lang="en-US" sz="3200" dirty="0"/>
              <a:t>                2. Two-Way data binding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43DA18F-E4A4-402E-AF1E-AA9EA7C9359D}" type="datetime1">
              <a:rPr lang="en-US" smtClean="0"/>
              <a:t>2/19/2024</a:t>
            </a:fld>
            <a:endParaRPr lang="en-US" dirty="0"/>
          </a:p>
        </p:txBody>
      </p:sp>
      <p:sp>
        <p:nvSpPr>
          <p:cNvPr id="5" name="Footer Placeholder 4"/>
          <p:cNvSpPr>
            <a:spLocks noGrp="1"/>
          </p:cNvSpPr>
          <p:nvPr>
            <p:ph type="ftr" sz="quarter" idx="11"/>
          </p:nvPr>
        </p:nvSpPr>
        <p:spPr>
          <a:xfrm>
            <a:off x="4295775" y="6394450"/>
            <a:ext cx="4724400" cy="434340"/>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AngularJS Data Binding</a:t>
            </a:r>
            <a:r>
              <a:rPr lang="en-US" sz="3200" dirty="0"/>
              <a:t> continue………</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24585"/>
            <a:ext cx="11221085" cy="526224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pitchFamily="2" charset="2"/>
              <a:buNone/>
            </a:pPr>
            <a:r>
              <a:rPr lang="en-US" sz="2800" b="1"/>
              <a:t>AngularJS One-Way Data Binding</a:t>
            </a:r>
          </a:p>
          <a:p>
            <a:pPr indent="0" algn="just">
              <a:buFont typeface="Wingdings" panose="05000000000000000000" pitchFamily="2" charset="2"/>
              <a:buNone/>
            </a:pPr>
            <a:endParaRPr lang="en-US" sz="2800" b="1"/>
          </a:p>
          <a:p>
            <a:pPr indent="0" algn="just">
              <a:buFont typeface="Wingdings" panose="05000000000000000000" pitchFamily="2" charset="2"/>
              <a:buNone/>
            </a:pPr>
            <a:r>
              <a:rPr lang="en-US" sz="2800"/>
              <a:t>In One-Way data binding, view (UI part) not updates automatically when data model changed and we need to write custom code to make it updated every time. Its not a synchronization processes and it will process data in one way </a:t>
            </a:r>
          </a:p>
          <a:p>
            <a:pPr indent="0" algn="just">
              <a:buFont typeface="Wingdings" panose="05000000000000000000" pitchFamily="2" charset="2"/>
              <a:buNone/>
            </a:pPr>
            <a:endParaRPr lang="en-US" sz="2800"/>
          </a:p>
          <a:p>
            <a:pPr indent="0" algn="just">
              <a:buFont typeface="Wingdings" panose="05000000000000000000" pitchFamily="2" charset="2"/>
              <a:buNone/>
            </a:pPr>
            <a:endParaRPr lang="en-US" sz="2800"/>
          </a:p>
          <a:p>
            <a:pPr indent="0" algn="just">
              <a:buFont typeface="Wingdings" panose="05000000000000000000" pitchFamily="2" charset="2"/>
              <a:buNone/>
            </a:pPr>
            <a:endParaRPr lang="en-US" sz="2800"/>
          </a:p>
          <a:p>
            <a:pPr indent="0" algn="just">
              <a:buFont typeface="Wingdings" panose="05000000000000000000" pitchFamily="2" charset="2"/>
              <a:buNone/>
            </a:pPr>
            <a:endParaRPr lang="en-US" sz="2800"/>
          </a:p>
          <a:p>
            <a:pPr indent="0" algn="just">
              <a:buFont typeface="Wingdings" panose="05000000000000000000" pitchFamily="2" charset="2"/>
              <a:buNone/>
            </a:pPr>
            <a:endParaRPr lang="en-US" sz="2800"/>
          </a:p>
          <a:p>
            <a:pPr indent="0" algn="just">
              <a:buFont typeface="Wingdings" panose="05000000000000000000" pitchFamily="2" charset="2"/>
              <a:buNone/>
            </a:pPr>
            <a:endParaRPr lang="en-US" sz="2800"/>
          </a:p>
        </p:txBody>
      </p:sp>
      <p:pic>
        <p:nvPicPr>
          <p:cNvPr id="8" name="Picture 7" descr="angularjs-one-way-data-binding"/>
          <p:cNvPicPr>
            <a:picLocks noChangeAspect="1"/>
          </p:cNvPicPr>
          <p:nvPr/>
        </p:nvPicPr>
        <p:blipFill>
          <a:blip r:embed="rId2"/>
          <a:stretch>
            <a:fillRect/>
          </a:stretch>
        </p:blipFill>
        <p:spPr>
          <a:xfrm>
            <a:off x="4151630" y="3860800"/>
            <a:ext cx="3810000" cy="242887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90C4A1-F33E-40E9-A103-062FBA6FFD74}" type="datetime1">
              <a:rPr lang="en-US" smtClean="0"/>
              <a:t>2/19/2024</a:t>
            </a:fld>
            <a:endParaRPr lang="en-US" dirty="0"/>
          </a:p>
        </p:txBody>
      </p:sp>
      <p:sp>
        <p:nvSpPr>
          <p:cNvPr id="5" name="Footer Placeholder 4"/>
          <p:cNvSpPr>
            <a:spLocks noGrp="1"/>
          </p:cNvSpPr>
          <p:nvPr>
            <p:ph type="ftr" sz="quarter" idx="11"/>
          </p:nvPr>
        </p:nvSpPr>
        <p:spPr>
          <a:xfrm>
            <a:off x="4368165" y="6381121"/>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7" name="Title 1"/>
          <p:cNvSpPr txBox="1"/>
          <p:nvPr/>
        </p:nvSpPr>
        <p:spPr>
          <a:xfrm>
            <a:off x="142403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AngularJS Data Binding</a:t>
            </a:r>
            <a:r>
              <a:rPr lang="en-US" sz="3200" dirty="0"/>
              <a:t>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1053055"/>
            <a:ext cx="11415754" cy="526224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pitchFamily="2" charset="2"/>
              <a:buNone/>
            </a:pPr>
            <a:r>
              <a:rPr lang="en-US" sz="2800" b="1" dirty="0"/>
              <a:t>AngularJS Two-way Data Binding</a:t>
            </a:r>
          </a:p>
          <a:p>
            <a:pPr indent="0" algn="just">
              <a:buFont typeface="Wingdings" panose="05000000000000000000" pitchFamily="2" charset="2"/>
              <a:buNone/>
            </a:pPr>
            <a:endParaRPr lang="en-US" sz="2800" b="1" dirty="0"/>
          </a:p>
          <a:p>
            <a:pPr indent="0" algn="just">
              <a:buFont typeface="Wingdings" panose="05000000000000000000" pitchFamily="2" charset="2"/>
              <a:buNone/>
            </a:pPr>
            <a:r>
              <a:rPr lang="en-US" sz="2800" dirty="0"/>
              <a:t>In Two-way data binding, view (UI part) updates automatically when data model changed. Its synchronization processes and two way data binding.</a:t>
            </a:r>
            <a:r>
              <a:rPr lang="en-US" sz="2800" b="1" dirty="0"/>
              <a:t> </a:t>
            </a:r>
          </a:p>
          <a:p>
            <a:pPr indent="0" algn="just">
              <a:buFont typeface="Wingdings" panose="05000000000000000000" pitchFamily="2" charset="2"/>
              <a:buNone/>
            </a:pPr>
            <a:r>
              <a:rPr lang="en-US" sz="2800" dirty="0"/>
              <a:t>Two-way data binding is achieved by using the </a:t>
            </a:r>
            <a:r>
              <a:rPr lang="en-US" sz="2800" b="1" dirty="0"/>
              <a:t>ng-model</a:t>
            </a:r>
            <a:r>
              <a:rPr lang="en-US" sz="2800" dirty="0"/>
              <a:t> directive</a:t>
            </a:r>
          </a:p>
          <a:p>
            <a:pPr indent="0" algn="just">
              <a:buFont typeface="Wingdings" panose="05000000000000000000" pitchFamily="2" charset="2"/>
              <a:buNone/>
            </a:pPr>
            <a:endParaRPr lang="en-US" sz="2800" b="1" dirty="0"/>
          </a:p>
          <a:p>
            <a:pPr indent="0" algn="just">
              <a:buFont typeface="Wingdings" panose="05000000000000000000" pitchFamily="2" charset="2"/>
              <a:buNone/>
            </a:pPr>
            <a:endParaRPr lang="en-US" sz="2800" b="1" dirty="0"/>
          </a:p>
          <a:p>
            <a:pPr indent="0" algn="just">
              <a:buFont typeface="Wingdings" panose="05000000000000000000" pitchFamily="2" charset="2"/>
              <a:buNone/>
            </a:pPr>
            <a:endParaRPr lang="en-US" sz="2800" b="1" dirty="0"/>
          </a:p>
          <a:p>
            <a:pPr indent="0" algn="just">
              <a:buFont typeface="Wingdings" panose="05000000000000000000" pitchFamily="2" charset="2"/>
              <a:buNone/>
            </a:pPr>
            <a:endParaRPr lang="en-US" sz="2800" b="1" dirty="0"/>
          </a:p>
          <a:p>
            <a:pPr indent="0" algn="just">
              <a:buFont typeface="Wingdings" panose="05000000000000000000" pitchFamily="2" charset="2"/>
              <a:buNone/>
            </a:pPr>
            <a:endParaRPr lang="en-US" sz="2800" b="1" dirty="0"/>
          </a:p>
          <a:p>
            <a:pPr indent="0" algn="just">
              <a:buFont typeface="Wingdings" panose="05000000000000000000" pitchFamily="2" charset="2"/>
              <a:buNone/>
            </a:pPr>
            <a:endParaRPr lang="en-US" sz="2800" b="1" dirty="0"/>
          </a:p>
        </p:txBody>
      </p:sp>
      <p:pic>
        <p:nvPicPr>
          <p:cNvPr id="8" name="Picture 7" descr="angularjs-two-way-data-binding"/>
          <p:cNvPicPr>
            <a:picLocks noChangeAspect="1"/>
          </p:cNvPicPr>
          <p:nvPr/>
        </p:nvPicPr>
        <p:blipFill>
          <a:blip r:embed="rId2"/>
          <a:stretch>
            <a:fillRect/>
          </a:stretch>
        </p:blipFill>
        <p:spPr>
          <a:xfrm>
            <a:off x="4425950" y="3860800"/>
            <a:ext cx="3810000" cy="22098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1503AC-7830-4D18-9EF6-3F55807BC54B}"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7" name="Title 1"/>
          <p:cNvSpPr txBox="1"/>
          <p:nvPr/>
        </p:nvSpPr>
        <p:spPr>
          <a:xfrm>
            <a:off x="142403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AngularJS Data Binding</a:t>
            </a:r>
            <a:r>
              <a:rPr lang="en-US" sz="3200" dirty="0"/>
              <a:t>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1094330"/>
            <a:ext cx="11415754" cy="4831080"/>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Arial" panose="02080604020202020204" pitchFamily="34" charset="0"/>
              <a:buChar char="•"/>
            </a:pPr>
            <a:r>
              <a:rPr lang="en-US" sz="2800" dirty="0"/>
              <a:t>The ng-model directive transfers data from the view to the model and from the model to the view.</a:t>
            </a:r>
          </a:p>
          <a:p>
            <a:pPr marL="457200" indent="-457200" algn="just">
              <a:buFont typeface="Arial" panose="02080604020202020204" pitchFamily="34" charset="0"/>
              <a:buChar char="•"/>
            </a:pPr>
            <a:r>
              <a:rPr lang="en-US" sz="2800" dirty="0"/>
              <a:t>How to create two way data binding</a:t>
            </a:r>
          </a:p>
          <a:p>
            <a:pPr marL="457200" indent="-457200" algn="just">
              <a:buFont typeface="Arial" panose="02080604020202020204" pitchFamily="34" charset="0"/>
              <a:buChar char="•"/>
            </a:pPr>
            <a:r>
              <a:rPr lang="en-US" sz="2800" dirty="0"/>
              <a:t>Create a module</a:t>
            </a:r>
          </a:p>
          <a:p>
            <a:pPr indent="0" algn="just">
              <a:buFont typeface="Arial" panose="02080604020202020204" pitchFamily="34" charset="0"/>
              <a:buNone/>
            </a:pPr>
            <a:r>
              <a:rPr lang="en-US" sz="2800" b="1" dirty="0"/>
              <a:t>      var app=angular.module('myApp',[])</a:t>
            </a:r>
          </a:p>
          <a:p>
            <a:pPr marL="457200" indent="-457200" algn="just">
              <a:buFont typeface="Arial" panose="02080604020202020204" pitchFamily="34" charset="0"/>
              <a:buChar char="•"/>
            </a:pPr>
            <a:r>
              <a:rPr lang="en-US" sz="2800" dirty="0"/>
              <a:t>Add a controller to the module. Here you can write the logic for updating the model as the view changes.</a:t>
            </a:r>
          </a:p>
          <a:p>
            <a:pPr marL="457200" indent="-457200" algn="just">
              <a:buFont typeface="Wingdings" panose="05000000000000000000" pitchFamily="2" charset="2"/>
              <a:buNone/>
            </a:pPr>
            <a:r>
              <a:rPr lang="en-US" sz="2800" b="1" dirty="0"/>
              <a:t>        app.controller('myCtrl',function($scope){})</a:t>
            </a:r>
          </a:p>
          <a:p>
            <a:pPr marL="457200" indent="-457200" algn="just">
              <a:buFont typeface="Arial" panose="02080604020202020204" pitchFamily="34" charset="0"/>
              <a:buChar char="•"/>
            </a:pPr>
            <a:r>
              <a:rPr lang="en-US" sz="2800" dirty="0"/>
              <a:t>Specify the ng-model directive in the element</a:t>
            </a:r>
          </a:p>
          <a:p>
            <a:pPr marL="457200" indent="-457200" algn="just">
              <a:buFont typeface="Wingdings" panose="05000000000000000000" pitchFamily="2" charset="2"/>
              <a:buNone/>
            </a:pPr>
            <a:r>
              <a:rPr lang="en-US" sz="2800" b="1" dirty="0"/>
              <a:t>          &lt;input ng-model="name"/&gt;</a:t>
            </a:r>
          </a:p>
          <a:p>
            <a:pPr indent="0" algn="just">
              <a:buFont typeface="Wingdings" panose="05000000000000000000" pitchFamily="2" charset="2"/>
              <a:buNone/>
            </a:pPr>
            <a:endParaRPr lang="en-US"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27D85D-41FC-428A-A668-A171B79259ED}"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p:cNvSpPr txBox="1"/>
          <p:nvPr/>
        </p:nvSpPr>
        <p:spPr>
          <a:xfrm>
            <a:off x="1466669" y="1117178"/>
            <a:ext cx="61722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marL="0" indent="0" algn="just">
              <a:buNone/>
            </a:pPr>
            <a:r>
              <a:rPr lang="en-IN" sz="2800" b="1" dirty="0"/>
              <a:t>UNIT-I:  Introduction to Nodejs</a:t>
            </a:r>
          </a:p>
        </p:txBody>
      </p:sp>
      <p:sp>
        <p:nvSpPr>
          <p:cNvPr id="2" name="TextBox 1"/>
          <p:cNvSpPr txBox="1"/>
          <p:nvPr/>
        </p:nvSpPr>
        <p:spPr>
          <a:xfrm>
            <a:off x="1371600" y="2494239"/>
            <a:ext cx="9296400"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Installing Nodejs, Node in-built packages (buffer, fs, http, os, path, util, url)Node.js modules, File System Module, Json data, Http Server and Client, Error handling with appropriate HTTP, Callback function, asynchronous programing REST API’s(GET, POST PUT, DELETE UPDATE), Graph, Promises, Promise Chaining, Introduction to template engine (EJS).</a:t>
            </a:r>
          </a:p>
        </p:txBody>
      </p:sp>
      <p:sp>
        <p:nvSpPr>
          <p:cNvPr id="12" name="Footer Placeholder 4"/>
          <p:cNvSpPr>
            <a:spLocks noGrp="1"/>
          </p:cNvSpPr>
          <p:nvPr>
            <p:ph type="ftr" sz="quarter" idx="11"/>
          </p:nvPr>
        </p:nvSpPr>
        <p:spPr>
          <a:xfrm>
            <a:off x="3962400" y="6356356"/>
            <a:ext cx="7620000" cy="365125"/>
          </a:xfrm>
        </p:spPr>
        <p:txBody>
          <a:bodyPr/>
          <a:lstStyle/>
          <a:p>
            <a:r>
              <a:rPr lang="en-US"/>
              <a:t>Ritesh Kumar Singh            MEAN                      Unit IV</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2C27AEA-9B7D-4FE1-82A9-E487FA9A674A}" type="datetime1">
              <a:rPr lang="en-US" smtClean="0"/>
              <a:t>2/19/2024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AngularJS Expressions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831080"/>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Arial" panose="02080604020202020204" pitchFamily="34" charset="0"/>
              <a:buChar char="•"/>
            </a:pPr>
            <a:r>
              <a:rPr lang="en-US" sz="2800"/>
              <a:t>AngularJS expressions can be written inside double braces: {{ expression }}.</a:t>
            </a:r>
          </a:p>
          <a:p>
            <a:pPr marL="457200" indent="-457200" algn="just">
              <a:buFont typeface="Arial" panose="02080604020202020204" pitchFamily="34" charset="0"/>
              <a:buChar char="•"/>
            </a:pPr>
            <a:r>
              <a:rPr lang="en-US" sz="2800"/>
              <a:t>AngularJS expressions can also be written inside a directive: ng-bind="expression".</a:t>
            </a:r>
          </a:p>
          <a:p>
            <a:pPr marL="457200" indent="-457200" algn="just">
              <a:buFont typeface="Arial" panose="02080604020202020204" pitchFamily="34" charset="0"/>
              <a:buChar char="•"/>
            </a:pPr>
            <a:r>
              <a:rPr lang="en-US" sz="2800"/>
              <a:t>AngularJS will resolve the expression, and return the result exactly where the expression is written.</a:t>
            </a:r>
          </a:p>
          <a:p>
            <a:pPr marL="457200" indent="-457200" algn="just">
              <a:buFont typeface="Arial" panose="02080604020202020204" pitchFamily="34" charset="0"/>
              <a:buChar char="•"/>
            </a:pPr>
            <a:endParaRPr lang="en-US" sz="2800"/>
          </a:p>
          <a:p>
            <a:pPr marL="457200" indent="-457200" algn="just">
              <a:buFont typeface="Arial" panose="02080604020202020204" pitchFamily="34" charset="0"/>
              <a:buChar char="•"/>
            </a:pPr>
            <a:r>
              <a:rPr lang="en-US" sz="2800"/>
              <a:t>AngularJS expressions are much like JavaScript expressions: They can contain literals, operators, and variables.</a:t>
            </a:r>
          </a:p>
          <a:p>
            <a:pPr marL="457200" indent="-457200" algn="just">
              <a:buNone/>
            </a:pPr>
            <a:endParaRPr lang="en-US" sz="2800"/>
          </a:p>
          <a:p>
            <a:pPr indent="0" algn="just">
              <a:buNone/>
            </a:pPr>
            <a:r>
              <a:rPr lang="en-US" sz="2800"/>
              <a:t>Example {{ 5 + 5 }} or {{ firstName + " " + lastName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8D18BE-BC7E-4C76-9775-71BC9EC83EE4}" type="datetime1">
              <a:rPr lang="en-US" smtClean="0"/>
              <a:t>2/19/2024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AngularJS Controllers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39991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Arial" panose="02080604020202020204" pitchFamily="34" charset="0"/>
              <a:buChar char="•"/>
            </a:pPr>
            <a:r>
              <a:rPr lang="en-US" sz="2800"/>
              <a:t>AngularJS controllers control the data of AngularJS applications.</a:t>
            </a:r>
          </a:p>
          <a:p>
            <a:pPr marL="457200" indent="-457200" algn="just">
              <a:buFont typeface="Arial" panose="02080604020202020204" pitchFamily="34" charset="0"/>
              <a:buChar char="•"/>
            </a:pPr>
            <a:endParaRPr lang="en-US" sz="2800"/>
          </a:p>
          <a:p>
            <a:pPr marL="457200" indent="-457200" algn="just">
              <a:buFont typeface="Arial" panose="02080604020202020204" pitchFamily="34" charset="0"/>
              <a:buChar char="•"/>
            </a:pPr>
            <a:r>
              <a:rPr lang="en-US" sz="2800"/>
              <a:t>AngularJS controllers are regular JavaScript Objects.</a:t>
            </a:r>
          </a:p>
          <a:p>
            <a:pPr marL="457200" indent="-457200" algn="just">
              <a:buFont typeface="Arial" panose="02080604020202020204" pitchFamily="34" charset="0"/>
              <a:buChar char="•"/>
            </a:pPr>
            <a:r>
              <a:rPr lang="en-US" sz="2800"/>
              <a:t>AngularJS applications are controlled by controllers.</a:t>
            </a:r>
          </a:p>
          <a:p>
            <a:pPr marL="457200" indent="-457200" algn="just">
              <a:buFont typeface="Arial" panose="02080604020202020204" pitchFamily="34" charset="0"/>
              <a:buChar char="•"/>
            </a:pPr>
            <a:endParaRPr lang="en-US" sz="2800"/>
          </a:p>
          <a:p>
            <a:pPr marL="457200" indent="-457200" algn="just">
              <a:buFont typeface="Arial" panose="02080604020202020204" pitchFamily="34" charset="0"/>
              <a:buChar char="•"/>
            </a:pPr>
            <a:r>
              <a:rPr lang="en-US" sz="2800"/>
              <a:t>The ng-controller directive defines the application controller.</a:t>
            </a:r>
          </a:p>
          <a:p>
            <a:pPr marL="457200" indent="-457200" algn="just">
              <a:buFont typeface="Arial" panose="02080604020202020204" pitchFamily="34" charset="0"/>
              <a:buChar char="•"/>
            </a:pPr>
            <a:endParaRPr lang="en-US" sz="2800"/>
          </a:p>
          <a:p>
            <a:pPr marL="457200" indent="-457200" algn="just">
              <a:buFont typeface="Arial" panose="02080604020202020204" pitchFamily="34" charset="0"/>
              <a:buChar char="•"/>
            </a:pPr>
            <a:r>
              <a:rPr lang="en-US" sz="2800"/>
              <a:t>A controller is a JavaScript Object, created by a standard JavaScript object constructor.</a:t>
            </a:r>
          </a:p>
          <a:p>
            <a:pPr marL="457200" indent="-457200" algn="just">
              <a:buFont typeface="Arial" panose="02080604020202020204" pitchFamily="34" charset="0"/>
              <a:buChar char="•"/>
            </a:pPr>
            <a:endParaRPr lang="en-US" sz="2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13A97E-ABFA-412C-BD28-73DB2A19031F}" type="datetime1">
              <a:rPr lang="en-US" smtClean="0"/>
              <a:t>2/19/2024</a:t>
            </a:fld>
            <a:endParaRPr lang="en-US" dirty="0"/>
          </a:p>
        </p:txBody>
      </p:sp>
      <p:sp>
        <p:nvSpPr>
          <p:cNvPr id="5" name="Footer Placeholder 4"/>
          <p:cNvSpPr>
            <a:spLocks noGrp="1"/>
          </p:cNvSpPr>
          <p:nvPr>
            <p:ph type="ftr" sz="quarter" idx="11"/>
          </p:nvPr>
        </p:nvSpPr>
        <p:spPr>
          <a:xfrm>
            <a:off x="4367530" y="6502400"/>
            <a:ext cx="4724400" cy="34226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AngularJS Controllers </a:t>
            </a:r>
            <a:r>
              <a:rPr lang="en-US" sz="3200" dirty="0">
                <a:sym typeface="+mn-ea"/>
              </a:rPr>
              <a:t>Cont………</a:t>
            </a:r>
            <a:r>
              <a:rPr lang="en-US" sz="3200" dirty="0"/>
              <a:t>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831080"/>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Arial" panose="02080604020202020204" pitchFamily="34" charset="0"/>
              <a:buChar char="•"/>
            </a:pPr>
            <a:r>
              <a:rPr lang="en-US" sz="2800"/>
              <a:t>&lt;script&gt;</a:t>
            </a:r>
          </a:p>
          <a:p>
            <a:pPr marL="457200" indent="-457200" algn="just">
              <a:buFont typeface="Arial" panose="02080604020202020204" pitchFamily="34" charset="0"/>
              <a:buChar char="•"/>
            </a:pPr>
            <a:r>
              <a:rPr lang="en-US" sz="2800"/>
              <a:t>var app = angular.module('myApp', []);</a:t>
            </a:r>
          </a:p>
          <a:p>
            <a:pPr marL="457200" indent="-457200" algn="just">
              <a:buFont typeface="Arial" panose="02080604020202020204" pitchFamily="34" charset="0"/>
              <a:buChar char="•"/>
            </a:pPr>
            <a:r>
              <a:rPr lang="en-US" sz="2800"/>
              <a:t>app.controller('myCtrl', function($scope) {</a:t>
            </a:r>
          </a:p>
          <a:p>
            <a:pPr marL="457200" indent="-457200" algn="just">
              <a:buFont typeface="Arial" panose="02080604020202020204" pitchFamily="34" charset="0"/>
              <a:buChar char="•"/>
            </a:pPr>
            <a:r>
              <a:rPr lang="en-US" sz="2800"/>
              <a:t>  $scope.firstName = "John";</a:t>
            </a:r>
          </a:p>
          <a:p>
            <a:pPr marL="457200" indent="-457200" algn="just">
              <a:buFont typeface="Arial" panose="02080604020202020204" pitchFamily="34" charset="0"/>
              <a:buChar char="•"/>
            </a:pPr>
            <a:r>
              <a:rPr lang="en-US" sz="2800"/>
              <a:t>  $scope.lastName = "Doe";</a:t>
            </a:r>
          </a:p>
          <a:p>
            <a:pPr marL="457200" indent="-457200" algn="just">
              <a:buFont typeface="Arial" panose="02080604020202020204" pitchFamily="34" charset="0"/>
              <a:buChar char="•"/>
            </a:pPr>
            <a:r>
              <a:rPr lang="en-US" sz="2800"/>
              <a:t>});</a:t>
            </a:r>
          </a:p>
          <a:p>
            <a:pPr marL="457200" indent="-457200" algn="just">
              <a:buFont typeface="Arial" panose="02080604020202020204" pitchFamily="34" charset="0"/>
              <a:buChar char="•"/>
            </a:pPr>
            <a:r>
              <a:rPr lang="en-US" sz="2800"/>
              <a:t>&lt;/script&gt;</a:t>
            </a:r>
          </a:p>
          <a:p>
            <a:pPr marL="457200" indent="-457200" algn="just">
              <a:buFont typeface="Arial" panose="02080604020202020204" pitchFamily="34" charset="0"/>
              <a:buChar char="•"/>
            </a:pPr>
            <a:endParaRPr lang="en-US" sz="2800"/>
          </a:p>
          <a:p>
            <a:pPr marL="457200" indent="-457200" algn="just">
              <a:buFont typeface="Arial" panose="02080604020202020204" pitchFamily="34" charset="0"/>
              <a:buChar char="•"/>
            </a:pPr>
            <a:r>
              <a:rPr lang="en-US" sz="2800"/>
              <a:t>The ng-controller="myCtrl" attribute is an AngularJS directive. It defines a controller.</a:t>
            </a:r>
          </a:p>
          <a:p>
            <a:pPr marL="457200" indent="-457200" algn="just">
              <a:buFont typeface="Arial" panose="02080604020202020204" pitchFamily="34" charset="0"/>
              <a:buChar char="•"/>
            </a:pPr>
            <a:endParaRPr lang="en-US" sz="2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7397C20-C757-4473-8275-328B301FCBFC}" type="datetime1">
              <a:rPr lang="en-US" smtClean="0"/>
              <a:t>2/19/2024</a:t>
            </a:fld>
            <a:endParaRPr lang="en-US" dirty="0"/>
          </a:p>
        </p:txBody>
      </p:sp>
      <p:sp>
        <p:nvSpPr>
          <p:cNvPr id="5" name="Footer Placeholder 4"/>
          <p:cNvSpPr>
            <a:spLocks noGrp="1"/>
          </p:cNvSpPr>
          <p:nvPr>
            <p:ph type="ftr" sz="quarter" idx="11"/>
          </p:nvPr>
        </p:nvSpPr>
        <p:spPr>
          <a:xfrm>
            <a:off x="4368165" y="6502400"/>
            <a:ext cx="4724400" cy="34226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AngularJS Controllers </a:t>
            </a:r>
            <a:r>
              <a:rPr lang="en-US" sz="3200" dirty="0">
                <a:sym typeface="+mn-ea"/>
              </a:rPr>
              <a:t>Cont………</a:t>
            </a:r>
            <a:r>
              <a:rPr lang="en-US" sz="3200" dirty="0"/>
              <a:t>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831080"/>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Arial" panose="02080604020202020204" pitchFamily="34" charset="0"/>
              <a:buNone/>
            </a:pPr>
            <a:r>
              <a:rPr lang="en-US" sz="2800" b="1"/>
              <a:t>Controllers In External Files</a:t>
            </a:r>
          </a:p>
          <a:p>
            <a:pPr marL="457200" indent="-457200" algn="just">
              <a:buFont typeface="Arial" panose="02080604020202020204" pitchFamily="34" charset="0"/>
              <a:buChar char="•"/>
            </a:pPr>
            <a:endParaRPr lang="en-US" sz="2800"/>
          </a:p>
          <a:p>
            <a:pPr marL="457200" indent="-457200" algn="just">
              <a:buFont typeface="Arial" panose="02080604020202020204" pitchFamily="34" charset="0"/>
              <a:buChar char="•"/>
            </a:pPr>
            <a:r>
              <a:rPr lang="en-US" sz="2800"/>
              <a:t>In larger applications, it is common to store controllers in external files.</a:t>
            </a:r>
          </a:p>
          <a:p>
            <a:pPr marL="457200" indent="-457200" algn="just">
              <a:buFont typeface="Arial" panose="02080604020202020204" pitchFamily="34" charset="0"/>
              <a:buChar char="•"/>
            </a:pPr>
            <a:endParaRPr lang="en-US" sz="2800"/>
          </a:p>
          <a:p>
            <a:pPr marL="457200" indent="-457200" algn="just">
              <a:buFont typeface="Arial" panose="02080604020202020204" pitchFamily="34" charset="0"/>
              <a:buChar char="•"/>
            </a:pPr>
            <a:r>
              <a:rPr lang="en-US" sz="2800"/>
              <a:t>Just copy the code between the &lt;script&gt; tags into an external file named personController.js:</a:t>
            </a:r>
          </a:p>
          <a:p>
            <a:pPr marL="457200" indent="-457200" algn="just">
              <a:buFont typeface="Arial" panose="02080604020202020204" pitchFamily="34" charset="0"/>
              <a:buChar char="•"/>
            </a:pPr>
            <a:endParaRPr lang="en-US" sz="2800"/>
          </a:p>
          <a:p>
            <a:pPr marL="457200" indent="-457200" algn="just">
              <a:buFont typeface="Arial" panose="02080604020202020204" pitchFamily="34" charset="0"/>
              <a:buChar char="•"/>
            </a:pPr>
            <a:r>
              <a:rPr lang="en-US" sz="2800"/>
              <a:t>&lt;script src="personController.js"&gt;&lt;/script&gt;</a:t>
            </a:r>
          </a:p>
          <a:p>
            <a:pPr marL="457200" indent="-457200" algn="just">
              <a:buFont typeface="Arial" panose="02080604020202020204" pitchFamily="34" charset="0"/>
              <a:buChar char="•"/>
            </a:pPr>
            <a:r>
              <a:rPr lang="en-US" sz="2800"/>
              <a:t>&lt;div ng-app="myApp" </a:t>
            </a:r>
            <a:r>
              <a:rPr lang="en-US" sz="2800" b="1"/>
              <a:t>ng-controller="namesCtrl"</a:t>
            </a:r>
            <a:r>
              <a:rPr lang="en-US" sz="2800"/>
              <a:t>&gt;</a:t>
            </a:r>
          </a:p>
          <a:p>
            <a:pPr marL="457200" indent="-457200" algn="just">
              <a:buFont typeface="Arial" panose="02080604020202020204" pitchFamily="34" charset="0"/>
              <a:buChar char="•"/>
            </a:pPr>
            <a:r>
              <a:rPr lang="en-US" sz="2800"/>
              <a:t>Using  controller into our div tag </a:t>
            </a:r>
          </a:p>
        </p:txBody>
      </p:sp>
      <p:sp>
        <p:nvSpPr>
          <p:cNvPr id="8" name="Text Box 7"/>
          <p:cNvSpPr txBox="1"/>
          <p:nvPr/>
        </p:nvSpPr>
        <p:spPr>
          <a:xfrm>
            <a:off x="1649095" y="3244850"/>
            <a:ext cx="9189054" cy="369332"/>
          </a:xfrm>
          <a:prstGeom prst="rect">
            <a:avLst/>
          </a:prstGeom>
          <a:noFill/>
        </p:spPr>
        <p:txBody>
          <a:bodyPr wrap="none" rtlCol="0" anchor="t">
            <a:spAutoFit/>
          </a:bodyPr>
          <a:lstStyle/>
          <a:p>
            <a:r>
              <a:rPr lang="en-US" dirty="0">
                <a:sym typeface="+mn-ea"/>
              </a:rPr>
              <a:t>Ritesh Kumar Singh                          WEB DEVELOPMENT USING MEAN STACK                         Unit IV</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64744D-2EA6-4BC6-89A3-9388FD97FED1}"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AngularJS Modules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831080"/>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buFont typeface="Arial" panose="02080604020202020204" pitchFamily="34" charset="0"/>
              <a:buChar char="•"/>
            </a:pPr>
            <a:r>
              <a:rPr lang="en-US" sz="2800" dirty="0"/>
              <a:t>An AngularJS module defines an application.</a:t>
            </a:r>
          </a:p>
          <a:p>
            <a:pPr marL="457200" indent="-457200">
              <a:buFont typeface="Arial" panose="02080604020202020204" pitchFamily="34" charset="0"/>
              <a:buChar char="•"/>
            </a:pPr>
            <a:endParaRPr lang="en-US" sz="2800" dirty="0"/>
          </a:p>
          <a:p>
            <a:pPr marL="457200" indent="-457200">
              <a:buFont typeface="Arial" panose="02080604020202020204" pitchFamily="34" charset="0"/>
              <a:buChar char="•"/>
            </a:pPr>
            <a:r>
              <a:rPr lang="en-US" sz="2800" dirty="0"/>
              <a:t>The module is a container for the different parts of an application.</a:t>
            </a:r>
          </a:p>
          <a:p>
            <a:pPr marL="457200" indent="-457200">
              <a:buFont typeface="Arial" panose="02080604020202020204" pitchFamily="34" charset="0"/>
              <a:buChar char="•"/>
            </a:pPr>
            <a:endParaRPr lang="en-US" sz="2800" dirty="0"/>
          </a:p>
          <a:p>
            <a:pPr marL="457200" indent="-457200">
              <a:buFont typeface="Arial" panose="02080604020202020204" pitchFamily="34" charset="0"/>
              <a:buChar char="•"/>
            </a:pPr>
            <a:r>
              <a:rPr lang="en-US" sz="2800" dirty="0"/>
              <a:t>The module is a container for the application controllers.</a:t>
            </a:r>
          </a:p>
          <a:p>
            <a:pPr marL="457200" indent="-457200">
              <a:buFont typeface="Arial" panose="02080604020202020204" pitchFamily="34" charset="0"/>
              <a:buChar char="•"/>
            </a:pPr>
            <a:endParaRPr lang="en-US" sz="2800" dirty="0"/>
          </a:p>
          <a:p>
            <a:pPr marL="457200" indent="-457200">
              <a:buFont typeface="Arial" panose="02080604020202020204" pitchFamily="34" charset="0"/>
              <a:buChar char="•"/>
            </a:pPr>
            <a:r>
              <a:rPr lang="en-US" sz="2800" dirty="0"/>
              <a:t>Controllers always belong to a module.</a:t>
            </a:r>
          </a:p>
          <a:p>
            <a:pPr marL="457200" indent="-457200">
              <a:buFont typeface="Arial" panose="02080604020202020204" pitchFamily="34" charset="0"/>
              <a:buChar char="•"/>
            </a:pPr>
            <a:endParaRPr lang="en-US" sz="2800" dirty="0"/>
          </a:p>
          <a:p>
            <a:pPr marL="457200" indent="-457200">
              <a:buFont typeface="Arial" panose="02080604020202020204" pitchFamily="34" charset="0"/>
              <a:buChar char="•"/>
            </a:pPr>
            <a:r>
              <a:rPr lang="en-US" sz="2800" dirty="0"/>
              <a:t>Modules are used to separate logic such as services, controllers, application etc</a:t>
            </a:r>
          </a:p>
          <a:p>
            <a:pPr marL="457200" indent="-457200"/>
            <a:endParaRPr lang="en-US"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289109-7615-475E-837D-0D8B6001616B}" type="datetime1">
              <a:rPr lang="en-US" smtClean="0"/>
              <a:t>2/19/2024</a:t>
            </a:fld>
            <a:endParaRPr lang="en-US" dirty="0"/>
          </a:p>
        </p:txBody>
      </p:sp>
      <p:sp>
        <p:nvSpPr>
          <p:cNvPr id="5" name="Footer Placeholder 4"/>
          <p:cNvSpPr>
            <a:spLocks noGrp="1"/>
          </p:cNvSpPr>
          <p:nvPr>
            <p:ph type="ftr" sz="quarter" idx="11"/>
          </p:nvPr>
        </p:nvSpPr>
        <p:spPr>
          <a:xfrm>
            <a:off x="4295775" y="6453511"/>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AngularJS Modules </a:t>
            </a:r>
            <a:r>
              <a:rPr lang="en-US" sz="3200" dirty="0">
                <a:sym typeface="+mn-ea"/>
              </a:rPr>
              <a:t>Cont………</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indent="0">
              <a:buFont typeface="Arial" panose="02080604020202020204" pitchFamily="34" charset="0"/>
              <a:buNone/>
            </a:pPr>
            <a:r>
              <a:rPr lang="en-US" sz="2800" b="1" dirty="0"/>
              <a:t>Creating a Module</a:t>
            </a:r>
          </a:p>
          <a:p>
            <a:pPr marL="457200" indent="-457200">
              <a:buFont typeface="Arial" panose="02080604020202020204" pitchFamily="34" charset="0"/>
              <a:buChar char="•"/>
            </a:pPr>
            <a:endParaRPr lang="en-US" sz="2800" dirty="0"/>
          </a:p>
          <a:p>
            <a:pPr marL="457200" indent="-457200">
              <a:buFont typeface="Arial" panose="02080604020202020204" pitchFamily="34" charset="0"/>
              <a:buChar char="•"/>
            </a:pPr>
            <a:r>
              <a:rPr lang="en-US" sz="2800" dirty="0"/>
              <a:t>A module is created by using the AngularJS function angular.module</a:t>
            </a:r>
          </a:p>
          <a:p>
            <a:pPr marL="457200" indent="-457200">
              <a:buFont typeface="Arial" panose="02080604020202020204" pitchFamily="34" charset="0"/>
              <a:buChar char="•"/>
            </a:pPr>
            <a:r>
              <a:rPr lang="en-US" sz="2800" dirty="0"/>
              <a:t>Application Module − used to initialize an application with controller(s).</a:t>
            </a:r>
          </a:p>
          <a:p>
            <a:pPr marL="457200" indent="-457200">
              <a:buFont typeface="Arial" panose="02080604020202020204" pitchFamily="34" charset="0"/>
              <a:buChar char="•"/>
            </a:pPr>
            <a:r>
              <a:rPr lang="en-US" sz="2800" dirty="0"/>
              <a:t>&lt;div ng-app="myApp"&gt;...&lt;/div&gt;</a:t>
            </a:r>
          </a:p>
          <a:p>
            <a:pPr marL="457200" indent="-457200">
              <a:buFont typeface="Arial" panose="02080604020202020204" pitchFamily="34" charset="0"/>
              <a:buChar char="•"/>
            </a:pPr>
            <a:r>
              <a:rPr lang="en-US" sz="2800" dirty="0"/>
              <a:t>&lt;script&gt;</a:t>
            </a:r>
          </a:p>
          <a:p>
            <a:pPr marL="457200" indent="-457200">
              <a:buFont typeface="Arial" panose="02080604020202020204" pitchFamily="34" charset="0"/>
              <a:buChar char="•"/>
            </a:pPr>
            <a:r>
              <a:rPr lang="en-US" sz="2800" dirty="0"/>
              <a:t>var app = angular.module("myApp", []);</a:t>
            </a:r>
          </a:p>
          <a:p>
            <a:pPr marL="457200" indent="-457200">
              <a:buFont typeface="Arial" panose="02080604020202020204" pitchFamily="34" charset="0"/>
              <a:buChar char="•"/>
            </a:pPr>
            <a:r>
              <a:rPr lang="en-US" sz="2800" dirty="0"/>
              <a:t>&lt;/script&gt;</a:t>
            </a:r>
          </a:p>
          <a:p>
            <a:pPr marL="457200" indent="-457200">
              <a:buFont typeface="Arial" panose="02080604020202020204" pitchFamily="34" charset="0"/>
              <a:buChar char="•"/>
            </a:pPr>
            <a:r>
              <a:rPr lang="en-US" sz="2800" dirty="0"/>
              <a:t>The "myApp" parameter refers to an HTML element in which the application will run.</a:t>
            </a:r>
          </a:p>
        </p:txBody>
      </p:sp>
      <p:sp>
        <p:nvSpPr>
          <p:cNvPr id="8" name="Text Box 7"/>
          <p:cNvSpPr txBox="1"/>
          <p:nvPr/>
        </p:nvSpPr>
        <p:spPr>
          <a:xfrm>
            <a:off x="1649095" y="3244850"/>
            <a:ext cx="9189054" cy="369332"/>
          </a:xfrm>
          <a:prstGeom prst="rect">
            <a:avLst/>
          </a:prstGeom>
          <a:noFill/>
        </p:spPr>
        <p:txBody>
          <a:bodyPr wrap="none" rtlCol="0" anchor="t">
            <a:spAutoFit/>
          </a:bodyPr>
          <a:lstStyle/>
          <a:p>
            <a:r>
              <a:rPr lang="en-US" dirty="0">
                <a:sym typeface="+mn-ea"/>
              </a:rPr>
              <a:t>Ritesh Kumar Singh                          WEB DEVELOPMENT USING MEAN STACK                         Unit IV</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99B1D4D-1992-4852-8868-BE7A6DB9AC06}" type="datetime1">
              <a:rPr lang="en-US" smtClean="0"/>
              <a:t>2/19/2024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AngularJS Modules </a:t>
            </a:r>
            <a:r>
              <a:rPr lang="en-US" sz="3200" dirty="0">
                <a:sym typeface="+mn-ea"/>
              </a:rPr>
              <a:t>Cont………</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98638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indent="0">
              <a:buFont typeface="Arial" panose="02080604020202020204" pitchFamily="34" charset="0"/>
              <a:buNone/>
            </a:pPr>
            <a:r>
              <a:rPr lang="en-US" sz="2800" b="1" dirty="0"/>
              <a:t>Adding controller to a module</a:t>
            </a:r>
          </a:p>
          <a:p>
            <a:pPr marL="457200" indent="-457200">
              <a:buFont typeface="Arial" panose="02080604020202020204" pitchFamily="34" charset="0"/>
              <a:buChar char="•"/>
            </a:pPr>
            <a:r>
              <a:rPr lang="en-US" sz="2800" dirty="0"/>
              <a:t>Add a controller to your application  using ng-controller directive</a:t>
            </a:r>
            <a:br>
              <a:rPr lang="en-US" sz="2800" dirty="0"/>
            </a:br>
            <a:r>
              <a:rPr lang="en-US" sz="2800" dirty="0"/>
              <a:t> &lt;div ng-app="myApp" ng-controller="myCtrl"&gt;</a:t>
            </a:r>
          </a:p>
          <a:p>
            <a:pPr marL="457200" indent="-457200">
              <a:buFont typeface="Arial" panose="02080604020202020204" pitchFamily="34" charset="0"/>
              <a:buChar char="•"/>
            </a:pPr>
            <a:r>
              <a:rPr lang="en-US" sz="2800" dirty="0"/>
              <a:t>{{ firstName + " " + lastName }}</a:t>
            </a:r>
          </a:p>
          <a:p>
            <a:pPr marL="457200" indent="-457200">
              <a:buFont typeface="Arial" panose="02080604020202020204" pitchFamily="34" charset="0"/>
              <a:buChar char="•"/>
            </a:pPr>
            <a:r>
              <a:rPr lang="en-US" sz="2800" dirty="0"/>
              <a:t>&lt;/div&gt;</a:t>
            </a:r>
          </a:p>
          <a:p>
            <a:pPr marL="457200" indent="-457200">
              <a:buFont typeface="Arial" panose="02080604020202020204" pitchFamily="34" charset="0"/>
              <a:buChar char="•"/>
            </a:pPr>
            <a:r>
              <a:rPr lang="en-US" sz="2800" dirty="0"/>
              <a:t>&lt;script&gt;</a:t>
            </a:r>
          </a:p>
          <a:p>
            <a:pPr marL="457200" indent="-457200">
              <a:buFont typeface="Arial" panose="02080604020202020204" pitchFamily="34" charset="0"/>
              <a:buChar char="•"/>
            </a:pPr>
            <a:r>
              <a:rPr lang="en-US" sz="2800" dirty="0"/>
              <a:t>var app = angular.module("myApp", []);</a:t>
            </a:r>
          </a:p>
          <a:p>
            <a:pPr marL="457200" indent="-457200">
              <a:buFont typeface="Arial" panose="02080604020202020204" pitchFamily="34" charset="0"/>
              <a:buChar char="•"/>
            </a:pPr>
            <a:r>
              <a:rPr lang="en-US" sz="2800" dirty="0"/>
              <a:t>app.controller("myCtrl", function($scope) {</a:t>
            </a:r>
          </a:p>
          <a:p>
            <a:pPr marL="457200" indent="-457200">
              <a:buFont typeface="Arial" panose="02080604020202020204" pitchFamily="34" charset="0"/>
              <a:buChar char="•"/>
            </a:pPr>
            <a:r>
              <a:rPr lang="en-US" sz="2800" dirty="0"/>
              <a:t>  $scope.firstName = "John";</a:t>
            </a:r>
          </a:p>
          <a:p>
            <a:pPr marL="457200" indent="-457200">
              <a:buFont typeface="Arial" panose="02080604020202020204" pitchFamily="34" charset="0"/>
              <a:buChar char="•"/>
            </a:pPr>
            <a:r>
              <a:rPr lang="en-US" sz="2800" dirty="0"/>
              <a:t>  $scope.lastName = "Doe";</a:t>
            </a:r>
          </a:p>
          <a:p>
            <a:pPr marL="457200" indent="-457200">
              <a:buFont typeface="Arial" panose="02080604020202020204" pitchFamily="34" charset="0"/>
              <a:buChar char="•"/>
            </a:pPr>
            <a:r>
              <a:rPr lang="en-US" sz="2800" dirty="0"/>
              <a:t>});</a:t>
            </a:r>
          </a:p>
          <a:p>
            <a:pPr marL="457200" indent="-457200">
              <a:buFont typeface="Arial" panose="02080604020202020204" pitchFamily="34" charset="0"/>
              <a:buChar char="•"/>
            </a:pPr>
            <a:r>
              <a:rPr lang="en-US" sz="2800" dirty="0"/>
              <a:t>&lt;/script&gt;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ECBB10-D059-46BB-BDB7-CC2F5EF2127B}" type="datetime1">
              <a:rPr lang="en-US" smtClean="0"/>
              <a:t>2/19/2024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Component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986380"/>
            <a:ext cx="11277600" cy="4831080"/>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buFont typeface="Arial" panose="02080604020202020204" pitchFamily="34" charset="0"/>
              <a:buChar char="•"/>
            </a:pPr>
            <a:r>
              <a:rPr lang="en-US" sz="2800" dirty="0"/>
              <a:t>A component in Angular is an isolated entity that enables reuse and maintainability of the code.</a:t>
            </a:r>
          </a:p>
          <a:p>
            <a:pPr marL="457200" indent="-457200">
              <a:buFont typeface="Arial" panose="02080604020202020204" pitchFamily="34" charset="0"/>
              <a:buChar char="•"/>
            </a:pPr>
            <a:endParaRPr lang="en-US" sz="2800" dirty="0"/>
          </a:p>
          <a:p>
            <a:pPr marL="457200" indent="-457200">
              <a:buFont typeface="Arial" panose="02080604020202020204" pitchFamily="34" charset="0"/>
              <a:buChar char="•"/>
            </a:pPr>
            <a:r>
              <a:rPr lang="en-US" sz="2800" dirty="0"/>
              <a:t> In simple terms, a component can be considered as a method/function that not only contains the controller logic required for a UI element to function but also the corresponding HTML tags to generate the element.</a:t>
            </a:r>
          </a:p>
          <a:p>
            <a:pPr marL="457200" indent="-457200">
              <a:buFont typeface="Arial" panose="02080604020202020204" pitchFamily="34" charset="0"/>
              <a:buChar char="•"/>
            </a:pPr>
            <a:endParaRPr lang="en-US" sz="2800" dirty="0"/>
          </a:p>
          <a:p>
            <a:pPr marL="457200" indent="-457200">
              <a:buFont typeface="Arial" panose="02080604020202020204" pitchFamily="34" charset="0"/>
              <a:buChar char="•"/>
            </a:pPr>
            <a:r>
              <a:rPr lang="en-US" sz="2800" dirty="0"/>
              <a:t>A component is basically a directive that uses a simpler configuration and that is suitable for a component-based architecture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81ED20-5175-4C9B-AFAE-D47F1D238378}" type="datetime1">
              <a:rPr lang="en-US" smtClean="0"/>
              <a:t>2/19/2024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Component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98638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buFont typeface="Arial" panose="02080604020202020204" pitchFamily="34" charset="0"/>
              <a:buChar char="•"/>
            </a:pPr>
            <a:r>
              <a:rPr lang="en-US" sz="2800" dirty="0"/>
              <a:t>The syntax to create a component is fairly easy. All you have to do is declare its name and pass a config object that specifies what your component should do. In our case, it will render some basic HTML:</a:t>
            </a:r>
          </a:p>
          <a:p>
            <a:pPr indent="0">
              <a:buNone/>
            </a:pPr>
            <a:r>
              <a:rPr lang="en-US" sz="2800" dirty="0"/>
              <a:t>     angular.module("myApp", [])</a:t>
            </a:r>
          </a:p>
          <a:p>
            <a:pPr indent="0">
              <a:buNone/>
            </a:pPr>
            <a:r>
              <a:rPr lang="en-US" sz="2800" dirty="0"/>
              <a:t>    .component("helloWorld",{</a:t>
            </a:r>
          </a:p>
          <a:p>
            <a:pPr indent="0">
              <a:buNone/>
            </a:pPr>
            <a:r>
              <a:rPr lang="en-US" sz="2800" dirty="0"/>
              <a:t>      template: 'Hello World!'</a:t>
            </a:r>
          </a:p>
          <a:p>
            <a:pPr indent="0">
              <a:buNone/>
            </a:pPr>
            <a:r>
              <a:rPr lang="en-US" sz="2800" dirty="0"/>
              <a:t>     });</a:t>
            </a:r>
          </a:p>
          <a:p>
            <a:pPr indent="0">
              <a:buNone/>
            </a:pPr>
            <a:r>
              <a:rPr lang="en-US" sz="2800" dirty="0"/>
              <a:t>In order to then use that component in our code, all we need is this:</a:t>
            </a:r>
          </a:p>
          <a:p>
            <a:pPr indent="0">
              <a:buNone/>
            </a:pPr>
            <a:r>
              <a:rPr lang="en-US" sz="2800" dirty="0"/>
              <a:t>&lt;div ng-app="myApp"&gt; </a:t>
            </a:r>
          </a:p>
          <a:p>
            <a:pPr indent="0">
              <a:buNone/>
            </a:pPr>
            <a:r>
              <a:rPr lang="en-US" sz="2800" dirty="0"/>
              <a:t>  &lt;hello-world&gt; &lt;/hello-world&gt;</a:t>
            </a:r>
          </a:p>
          <a:p>
            <a:pPr indent="0">
              <a:buNone/>
            </a:pPr>
            <a:r>
              <a:rPr lang="en-US" sz="2800" dirty="0"/>
              <a:t>&lt;/div&gt;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B21B8F-30D9-484D-9C0D-AE1D309985C2}" type="datetime1">
              <a:rPr lang="en-US" smtClean="0"/>
              <a:t>2/19/2024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Dependency Injection</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986380"/>
            <a:ext cx="11277600" cy="4831080"/>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buFont typeface="Arial" panose="02080604020202020204" pitchFamily="34" charset="0"/>
              <a:buChar char="•"/>
            </a:pPr>
            <a:r>
              <a:rPr lang="en-US" sz="2800" dirty="0"/>
              <a:t>Dependency Injection is a software design in which components are given their dependencies instead of hard coding them within the component. </a:t>
            </a:r>
          </a:p>
          <a:p>
            <a:pPr marL="457200" indent="-457200">
              <a:buFont typeface="Arial" panose="02080604020202020204" pitchFamily="34" charset="0"/>
              <a:buChar char="•"/>
            </a:pPr>
            <a:r>
              <a:rPr lang="en-US" sz="2800" dirty="0"/>
              <a:t>It relieves a component from locating the dependency and makes dependencies configurable.</a:t>
            </a:r>
          </a:p>
          <a:p>
            <a:pPr marL="457200" indent="-457200">
              <a:buFont typeface="Arial" panose="02080604020202020204" pitchFamily="34" charset="0"/>
              <a:buChar char="•"/>
            </a:pPr>
            <a:r>
              <a:rPr lang="en-US" sz="2800" dirty="0"/>
              <a:t>It also helps in making components reusable, maintainable and testable.</a:t>
            </a:r>
          </a:p>
          <a:p>
            <a:pPr marL="457200" indent="-457200">
              <a:buFont typeface="Arial" panose="02080604020202020204" pitchFamily="34" charset="0"/>
              <a:buChar char="•"/>
            </a:pPr>
            <a:r>
              <a:rPr lang="en-US" sz="2800" dirty="0"/>
              <a:t>AngularJS provides a supreme Dependency Injection mechanism.</a:t>
            </a:r>
          </a:p>
          <a:p>
            <a:pPr marL="457200" indent="-457200">
              <a:buFont typeface="Arial" panose="02080604020202020204" pitchFamily="34" charset="0"/>
              <a:buChar char="•"/>
            </a:pPr>
            <a:r>
              <a:rPr lang="en-US" sz="2800" dirty="0"/>
              <a:t>It provides following core components which can be injected into each other as dependencies.</a:t>
            </a:r>
          </a:p>
          <a:p>
            <a:pPr marL="457200" indent="-457200">
              <a:buFont typeface="Arial" panose="02080604020202020204" pitchFamily="34" charset="0"/>
              <a:buNone/>
            </a:pP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B1E821-F72C-415B-9326-50A145E3FBAD}"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p:cNvSpPr txBox="1"/>
          <p:nvPr/>
        </p:nvSpPr>
        <p:spPr>
          <a:xfrm>
            <a:off x="1447800" y="1162288"/>
            <a:ext cx="60960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 </a:t>
            </a:r>
            <a:r>
              <a:rPr lang="en-US" sz="2800" b="1" dirty="0"/>
              <a:t>Express Framework </a:t>
            </a:r>
            <a:r>
              <a:rPr lang="en-IN" sz="2800" b="1" dirty="0"/>
              <a:t>  </a:t>
            </a:r>
          </a:p>
        </p:txBody>
      </p:sp>
      <p:sp>
        <p:nvSpPr>
          <p:cNvPr id="2" name="TextBox 1"/>
          <p:cNvSpPr txBox="1"/>
          <p:nvPr/>
        </p:nvSpPr>
        <p:spPr>
          <a:xfrm>
            <a:off x="1447800" y="2667000"/>
            <a:ext cx="9753600"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Configuring Express, Postman configuration, Environment Variables, Routing, Defining pug templates, HTTP method of Express, URL binding, middleware function, Serving static files, Express sessions, REST full API’s, FORM data in Express, document modeling with Mongoose.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5601A0-5C48-4B9D-B199-D279B336EA56}" type="datetime1">
              <a:rPr lang="en-US" smtClean="0"/>
              <a:t>2/19/2024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Dependency Injection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37155"/>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buFont typeface="Arial" panose="02080604020202020204" pitchFamily="34" charset="0"/>
              <a:buChar char="•"/>
            </a:pPr>
            <a:r>
              <a:rPr lang="en-US" sz="2800" dirty="0"/>
              <a:t>    Value</a:t>
            </a:r>
          </a:p>
          <a:p>
            <a:pPr marL="457200" indent="-457200">
              <a:buFont typeface="Arial" panose="02080604020202020204" pitchFamily="34" charset="0"/>
              <a:buChar char="•"/>
            </a:pPr>
            <a:r>
              <a:rPr lang="en-US" sz="2800" dirty="0"/>
              <a:t>    Factory</a:t>
            </a:r>
          </a:p>
          <a:p>
            <a:pPr marL="457200" indent="-457200">
              <a:buFont typeface="Arial" panose="02080604020202020204" pitchFamily="34" charset="0"/>
              <a:buChar char="•"/>
            </a:pPr>
            <a:r>
              <a:rPr lang="en-US" sz="2800" dirty="0"/>
              <a:t>    Service etc</a:t>
            </a:r>
          </a:p>
          <a:p>
            <a:pPr indent="0">
              <a:buFont typeface="Arial" panose="02080604020202020204" pitchFamily="34" charset="0"/>
              <a:buNone/>
            </a:pPr>
            <a:r>
              <a:rPr lang="en-US" sz="2800" b="1" dirty="0"/>
              <a:t>Value</a:t>
            </a:r>
          </a:p>
          <a:p>
            <a:pPr marL="457200" indent="-457200">
              <a:buFont typeface="Arial" panose="02080604020202020204" pitchFamily="34" charset="0"/>
              <a:buChar char="•"/>
            </a:pPr>
            <a:r>
              <a:rPr lang="en-US" sz="2800" dirty="0"/>
              <a:t>Value is a simple JavaScript object, which is required to pass values to the controller during config phase</a:t>
            </a:r>
          </a:p>
          <a:p>
            <a:pPr marL="457200" indent="-457200">
              <a:buFont typeface="Arial" panose="02080604020202020204" pitchFamily="34" charset="0"/>
              <a:buChar char="•"/>
            </a:pPr>
            <a:r>
              <a:rPr lang="en-US" sz="2800" dirty="0"/>
              <a:t>var mainApp = angular.module("mainApp", []);</a:t>
            </a:r>
            <a:r>
              <a:rPr lang="en-US" sz="2800" dirty="0">
                <a:sym typeface="+mn-ea"/>
              </a:rPr>
              <a:t>//define a module</a:t>
            </a:r>
            <a:endParaRPr lang="en-US" sz="2800" dirty="0"/>
          </a:p>
          <a:p>
            <a:pPr marL="457200" indent="-457200">
              <a:buFont typeface="Arial" panose="02080604020202020204" pitchFamily="34" charset="0"/>
              <a:buChar char="•"/>
            </a:pPr>
            <a:r>
              <a:rPr lang="en-US" sz="2800" dirty="0"/>
              <a:t>//create a value object as "defaultInput" and pass it a data.</a:t>
            </a:r>
          </a:p>
          <a:p>
            <a:pPr marL="457200" indent="-457200">
              <a:buFont typeface="Arial" panose="02080604020202020204" pitchFamily="34" charset="0"/>
              <a:buChar char="•"/>
            </a:pPr>
            <a:r>
              <a:rPr lang="en-US" sz="2800" dirty="0"/>
              <a:t>mainApp.value("defaultInput", 5);</a:t>
            </a:r>
          </a:p>
          <a:p>
            <a:pPr marL="457200" indent="-457200">
              <a:buFont typeface="Arial" panose="02080604020202020204" pitchFamily="34" charset="0"/>
              <a:buChar char="•"/>
            </a:pPr>
            <a:r>
              <a:rPr lang="en-US" sz="2800" dirty="0"/>
              <a:t>//inject the value in the controller using its name "defaultInput"</a:t>
            </a:r>
          </a:p>
          <a:p>
            <a:pPr marL="457200" indent="-457200">
              <a:buFont typeface="Arial" panose="02080604020202020204" pitchFamily="34" charset="0"/>
              <a:buChar char="•"/>
            </a:pPr>
            <a:r>
              <a:rPr lang="en-US" sz="2800" dirty="0"/>
              <a:t>mainApp.controller('CalcController', function($scope, CalcService, defaultInput)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600AEF-747F-4037-A5D8-89070FA59A00}" type="datetime1">
              <a:rPr lang="en-US" smtClean="0"/>
              <a:t>2/19/2024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Dependency Injection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37155"/>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indent="0">
              <a:buFont typeface="Arial" panose="02080604020202020204" pitchFamily="34" charset="0"/>
              <a:buNone/>
            </a:pPr>
            <a:r>
              <a:rPr lang="en-US" sz="2800" b="1" dirty="0"/>
              <a:t>Factory</a:t>
            </a:r>
          </a:p>
          <a:p>
            <a:pPr indent="0">
              <a:buFont typeface="Arial" panose="02080604020202020204" pitchFamily="34" charset="0"/>
              <a:buNone/>
            </a:pPr>
            <a:r>
              <a:rPr lang="en-US" sz="2800" dirty="0"/>
              <a:t>Factory is a function which is used to return value. It creates a value on demand whenever a service or a controller requires it. It generally uses a factory function to calculate and return the value.</a:t>
            </a:r>
          </a:p>
          <a:p>
            <a:pPr indent="0">
              <a:buFont typeface="Arial" panose="02080604020202020204" pitchFamily="34" charset="0"/>
              <a:buNone/>
            </a:pPr>
            <a:r>
              <a:rPr lang="en-US" sz="2800" dirty="0"/>
              <a:t>var mainApp = angular.module("mainApp", []);</a:t>
            </a:r>
            <a:r>
              <a:rPr lang="en-US" sz="2800" dirty="0">
                <a:sym typeface="+mn-ea"/>
              </a:rPr>
              <a:t>//define a module</a:t>
            </a:r>
          </a:p>
          <a:p>
            <a:pPr indent="0">
              <a:buFont typeface="Arial" panose="02080604020202020204" pitchFamily="34" charset="0"/>
              <a:buNone/>
            </a:pPr>
            <a:r>
              <a:rPr lang="en-US" sz="2800" dirty="0"/>
              <a:t>//create a factory "MathService" which provides a method multiply to return multiplication of two numbers</a:t>
            </a:r>
          </a:p>
          <a:p>
            <a:pPr indent="0">
              <a:buFont typeface="Arial" panose="02080604020202020204" pitchFamily="34" charset="0"/>
              <a:buNone/>
            </a:pPr>
            <a:r>
              <a:rPr lang="en-US" sz="2800" dirty="0"/>
              <a:t>mainApp.factory('MathService', function() {-----}</a:t>
            </a:r>
          </a:p>
          <a:p>
            <a:pPr indent="0">
              <a:buFont typeface="Arial" panose="02080604020202020204" pitchFamily="34" charset="0"/>
              <a:buNone/>
            </a:pPr>
            <a:r>
              <a:rPr lang="en-US" sz="2800" dirty="0"/>
              <a:t>/inject the factory "MathService" in a service to utilize the multiply method of factory.</a:t>
            </a:r>
          </a:p>
          <a:p>
            <a:pPr indent="0">
              <a:buFont typeface="Arial" panose="02080604020202020204" pitchFamily="34" charset="0"/>
              <a:buNone/>
            </a:pPr>
            <a:r>
              <a:rPr lang="en-US" sz="2800" dirty="0"/>
              <a:t>mainApp.service('CalcService', function(MathService) {---}</a:t>
            </a:r>
          </a:p>
          <a:p>
            <a:pPr indent="0">
              <a:buFont typeface="Arial" panose="02080604020202020204" pitchFamily="34" charset="0"/>
              <a:buNone/>
            </a:pPr>
            <a:endParaRPr lang="en-US" sz="2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36B396-5225-4139-8E59-DFA67CF4BEBC}" type="datetime1">
              <a:rPr lang="en-US" smtClean="0"/>
              <a:t>2/19/2024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Dependency Injection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37155"/>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indent="0">
              <a:buFont typeface="Arial" panose="02080604020202020204" pitchFamily="34" charset="0"/>
              <a:buNone/>
            </a:pPr>
            <a:r>
              <a:rPr lang="en-US" sz="2800" b="1" dirty="0"/>
              <a:t>Service</a:t>
            </a:r>
          </a:p>
          <a:p>
            <a:pPr indent="0">
              <a:buFont typeface="Arial" panose="02080604020202020204" pitchFamily="34" charset="0"/>
              <a:buNone/>
            </a:pPr>
            <a:endParaRPr lang="en-US" sz="2800" b="1" dirty="0"/>
          </a:p>
          <a:p>
            <a:pPr marL="457200" indent="-457200">
              <a:buFont typeface="Arial" panose="02080604020202020204" pitchFamily="34" charset="0"/>
              <a:buChar char="•"/>
            </a:pPr>
            <a:r>
              <a:rPr lang="en-US" sz="2800" dirty="0"/>
              <a:t>Service is a singleton JavaScript object containing a set of functions to perform certain tasks. Service is defined using service() function and it is then injected into the controllers.</a:t>
            </a:r>
          </a:p>
          <a:p>
            <a:pPr marL="457200" indent="-457200">
              <a:buFont typeface="Arial" panose="02080604020202020204" pitchFamily="34" charset="0"/>
              <a:buChar char="•"/>
            </a:pPr>
            <a:r>
              <a:rPr lang="en-US" sz="2800" dirty="0"/>
              <a:t>var mainApp = angular.module("mainApp", []);</a:t>
            </a:r>
            <a:r>
              <a:rPr lang="en-US" sz="2800" dirty="0">
                <a:sym typeface="+mn-ea"/>
              </a:rPr>
              <a:t>//define a module</a:t>
            </a:r>
            <a:endParaRPr lang="en-US" sz="2800" dirty="0"/>
          </a:p>
          <a:p>
            <a:pPr marL="457200" indent="-457200">
              <a:buFont typeface="Arial" panose="02080604020202020204" pitchFamily="34" charset="0"/>
              <a:buChar char="•"/>
            </a:pPr>
            <a:r>
              <a:rPr lang="en-US" sz="2800" dirty="0"/>
              <a:t>//create a service which defines a method square to return square of a number.</a:t>
            </a:r>
          </a:p>
          <a:p>
            <a:pPr marL="457200" indent="-457200">
              <a:buFont typeface="Arial" panose="02080604020202020204" pitchFamily="34" charset="0"/>
              <a:buChar char="•"/>
            </a:pPr>
            <a:r>
              <a:rPr lang="en-US" sz="2800" dirty="0"/>
              <a:t>mainApp.service('CalcService', function(MathService) {---}</a:t>
            </a:r>
          </a:p>
          <a:p>
            <a:pPr marL="457200" indent="-457200">
              <a:buFont typeface="Arial" panose="02080604020202020204" pitchFamily="34" charset="0"/>
              <a:buChar char="•"/>
            </a:pPr>
            <a:r>
              <a:rPr lang="en-US" sz="2800" dirty="0"/>
              <a:t>//inject the service "CalcService" into the controller</a:t>
            </a:r>
          </a:p>
          <a:p>
            <a:pPr marL="457200" indent="-457200">
              <a:buFont typeface="Arial" panose="02080604020202020204" pitchFamily="34" charset="0"/>
              <a:buChar char="•"/>
            </a:pPr>
            <a:r>
              <a:rPr lang="en-US" sz="2800" dirty="0"/>
              <a:t>mainApp.controller('CalcController', function($scope, CalcService, defaultInput)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20FADC-B12C-46D4-A5F5-5C7D6873693D}" type="datetime1">
              <a:rPr lang="en-US" smtClean="0"/>
              <a:t>2/19/2024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Filters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indent="0">
              <a:buFont typeface="Arial" panose="02080604020202020204" pitchFamily="34" charset="0"/>
              <a:buNone/>
            </a:pPr>
            <a:r>
              <a:rPr lang="en-US" sz="2800" dirty="0"/>
              <a:t>AngularJS provides filters to transform data:</a:t>
            </a:r>
          </a:p>
          <a:p>
            <a:pPr indent="0">
              <a:buFont typeface="Arial" panose="02080604020202020204" pitchFamily="34" charset="0"/>
              <a:buNone/>
            </a:pPr>
            <a:endParaRPr lang="en-US" sz="2800" dirty="0"/>
          </a:p>
          <a:p>
            <a:pPr indent="0">
              <a:buFont typeface="Arial" panose="02080604020202020204" pitchFamily="34" charset="0"/>
              <a:buNone/>
            </a:pPr>
            <a:r>
              <a:rPr lang="en-US" sz="2800" dirty="0"/>
              <a:t>    </a:t>
            </a:r>
            <a:r>
              <a:rPr lang="en-US" sz="2800" b="1" dirty="0"/>
              <a:t>currency </a:t>
            </a:r>
            <a:r>
              <a:rPr lang="en-US" sz="2800" dirty="0"/>
              <a:t>Format a number to a currency format.</a:t>
            </a:r>
          </a:p>
          <a:p>
            <a:pPr indent="0">
              <a:buFont typeface="Arial" panose="02080604020202020204" pitchFamily="34" charset="0"/>
              <a:buNone/>
            </a:pPr>
            <a:r>
              <a:rPr lang="en-US" sz="2800" dirty="0"/>
              <a:t>    </a:t>
            </a:r>
            <a:r>
              <a:rPr lang="en-US" sz="2800" b="1" dirty="0"/>
              <a:t>date</a:t>
            </a:r>
            <a:r>
              <a:rPr lang="en-US" sz="2800" dirty="0"/>
              <a:t> Format a date to a specified format.</a:t>
            </a:r>
          </a:p>
          <a:p>
            <a:pPr indent="0">
              <a:buFont typeface="Arial" panose="02080604020202020204" pitchFamily="34" charset="0"/>
              <a:buNone/>
            </a:pPr>
            <a:r>
              <a:rPr lang="en-US" sz="2800" dirty="0"/>
              <a:t>    </a:t>
            </a:r>
            <a:r>
              <a:rPr lang="en-US" sz="2800" b="1" dirty="0"/>
              <a:t>filter</a:t>
            </a:r>
            <a:r>
              <a:rPr lang="en-US" sz="2800" dirty="0"/>
              <a:t> Select a subset of items from an array.</a:t>
            </a:r>
          </a:p>
          <a:p>
            <a:pPr indent="0">
              <a:buFont typeface="Arial" panose="02080604020202020204" pitchFamily="34" charset="0"/>
              <a:buNone/>
            </a:pPr>
            <a:r>
              <a:rPr lang="en-US" sz="2800" dirty="0"/>
              <a:t>   </a:t>
            </a:r>
            <a:r>
              <a:rPr lang="en-US" sz="2800" b="1" dirty="0"/>
              <a:t> json</a:t>
            </a:r>
            <a:r>
              <a:rPr lang="en-US" sz="2800" dirty="0"/>
              <a:t> Format an object to a JSON string</a:t>
            </a:r>
          </a:p>
          <a:p>
            <a:pPr indent="0">
              <a:buFont typeface="Arial" panose="02080604020202020204" pitchFamily="34" charset="0"/>
              <a:buNone/>
            </a:pPr>
            <a:r>
              <a:rPr lang="en-US" sz="2800" dirty="0"/>
              <a:t>    </a:t>
            </a:r>
            <a:r>
              <a:rPr lang="en-US" sz="2800" b="1" dirty="0"/>
              <a:t>limitTo </a:t>
            </a:r>
            <a:r>
              <a:rPr lang="en-US" sz="2800" dirty="0"/>
              <a:t>Limits an array/string, into a specified number of                 elements/characters.</a:t>
            </a:r>
          </a:p>
          <a:p>
            <a:pPr indent="0">
              <a:buFont typeface="Arial" panose="02080604020202020204" pitchFamily="34" charset="0"/>
              <a:buNone/>
            </a:pPr>
            <a:r>
              <a:rPr lang="en-US" sz="2800" dirty="0"/>
              <a:t>    </a:t>
            </a:r>
            <a:r>
              <a:rPr lang="en-US" sz="2800" b="1" dirty="0"/>
              <a:t>lowercase</a:t>
            </a:r>
            <a:r>
              <a:rPr lang="en-US" sz="2800" dirty="0"/>
              <a:t> Format a string to lower case.</a:t>
            </a:r>
          </a:p>
          <a:p>
            <a:pPr indent="0">
              <a:buFont typeface="Arial" panose="02080604020202020204" pitchFamily="34" charset="0"/>
              <a:buNone/>
            </a:pPr>
            <a:r>
              <a:rPr lang="en-US" sz="2800" dirty="0"/>
              <a:t>   </a:t>
            </a:r>
            <a:r>
              <a:rPr lang="en-US" sz="2800" b="1" dirty="0"/>
              <a:t> number </a:t>
            </a:r>
            <a:r>
              <a:rPr lang="en-US" sz="2800" dirty="0"/>
              <a:t>Format a number to a string.</a:t>
            </a:r>
          </a:p>
          <a:p>
            <a:pPr indent="0">
              <a:buFont typeface="Arial" panose="02080604020202020204" pitchFamily="34" charset="0"/>
              <a:buNone/>
            </a:pPr>
            <a:r>
              <a:rPr lang="en-US" sz="2800" dirty="0"/>
              <a:t>    </a:t>
            </a:r>
            <a:r>
              <a:rPr lang="en-US" sz="2800" b="1" dirty="0"/>
              <a:t>orderBy</a:t>
            </a:r>
            <a:r>
              <a:rPr lang="en-US" sz="2800" dirty="0"/>
              <a:t> Orders an array by an expression.</a:t>
            </a:r>
          </a:p>
          <a:p>
            <a:pPr indent="0">
              <a:buFont typeface="Arial" panose="02080604020202020204" pitchFamily="34" charset="0"/>
              <a:buNone/>
            </a:pPr>
            <a:r>
              <a:rPr lang="en-US" sz="2800" dirty="0"/>
              <a:t>    </a:t>
            </a:r>
            <a:r>
              <a:rPr lang="en-US" sz="2800" b="1" dirty="0"/>
              <a:t>uppercase </a:t>
            </a:r>
            <a:r>
              <a:rPr lang="en-US" sz="2800" dirty="0"/>
              <a:t>Format a string to upper case.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6639196-8392-40E9-A1A2-0C5ACA2B558B}" type="datetime1">
              <a:rPr lang="en-US" smtClean="0"/>
              <a:t>2/19/2024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Filters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buFont typeface="Arial" panose="02080604020202020204" pitchFamily="34" charset="0"/>
              <a:buChar char="•"/>
            </a:pPr>
            <a:r>
              <a:rPr lang="en-US" sz="2800" dirty="0"/>
              <a:t>Filters can be added to expressions by using the pipe character |, followed by a filter.</a:t>
            </a:r>
          </a:p>
          <a:p>
            <a:pPr marL="457200" indent="-457200">
              <a:buFont typeface="Arial" panose="02080604020202020204" pitchFamily="34" charset="0"/>
              <a:buChar char="•"/>
            </a:pPr>
            <a:r>
              <a:rPr lang="en-US" sz="2800" dirty="0"/>
              <a:t>The uppercase filter format strings to upper case:</a:t>
            </a:r>
          </a:p>
          <a:p>
            <a:pPr marL="457200" indent="-457200">
              <a:buFont typeface="Arial" panose="02080604020202020204" pitchFamily="34" charset="0"/>
              <a:buChar char="•"/>
            </a:pPr>
            <a:r>
              <a:rPr lang="en-US" sz="2800" dirty="0"/>
              <a:t> &lt;div ng-app="myApp" ng-controller="personCtrl"&gt;</a:t>
            </a:r>
          </a:p>
          <a:p>
            <a:pPr marL="457200" indent="-457200">
              <a:buFont typeface="Arial" panose="02080604020202020204" pitchFamily="34" charset="0"/>
              <a:buChar char="•"/>
            </a:pPr>
            <a:r>
              <a:rPr lang="en-US" sz="2800" dirty="0"/>
              <a:t>&lt;p&gt;The name is {{ lastName | uppercase }}&lt;/p&gt;</a:t>
            </a:r>
          </a:p>
          <a:p>
            <a:pPr marL="457200" indent="-457200">
              <a:buFont typeface="Arial" panose="02080604020202020204" pitchFamily="34" charset="0"/>
              <a:buChar char="•"/>
            </a:pPr>
            <a:r>
              <a:rPr lang="en-US" sz="2800" dirty="0"/>
              <a:t>&lt;/div&gt; </a:t>
            </a:r>
          </a:p>
          <a:p>
            <a:pPr marL="457200" indent="-457200">
              <a:buFont typeface="Arial" panose="02080604020202020204" pitchFamily="34" charset="0"/>
              <a:buChar char="•"/>
            </a:pPr>
            <a:r>
              <a:rPr lang="en-US" sz="2800" dirty="0"/>
              <a:t>The lowercase filter format strings to lower case:</a:t>
            </a:r>
          </a:p>
          <a:p>
            <a:pPr marL="457200" indent="-457200">
              <a:buFont typeface="Arial" panose="02080604020202020204" pitchFamily="34" charset="0"/>
              <a:buChar char="•"/>
            </a:pPr>
            <a:r>
              <a:rPr lang="en-US" sz="2800" dirty="0"/>
              <a:t>&lt;div ng-app="myApp" ng-controller="personCtrl"&gt;</a:t>
            </a:r>
          </a:p>
          <a:p>
            <a:pPr marL="457200" indent="-457200">
              <a:buFont typeface="Arial" panose="02080604020202020204" pitchFamily="34" charset="0"/>
              <a:buChar char="•"/>
            </a:pPr>
            <a:r>
              <a:rPr lang="en-US" sz="2800" dirty="0"/>
              <a:t>&lt;p&gt;The name is {{ lastName | lowercase }}&lt;/p&gt;</a:t>
            </a:r>
          </a:p>
          <a:p>
            <a:pPr marL="457200" indent="-457200">
              <a:buFont typeface="Arial" panose="02080604020202020204" pitchFamily="34" charset="0"/>
              <a:buChar char="•"/>
            </a:pPr>
            <a:r>
              <a:rPr lang="en-US" sz="2800" dirty="0"/>
              <a:t>&lt;/div&gt;</a:t>
            </a:r>
          </a:p>
          <a:p>
            <a:pPr marL="457200" indent="-457200">
              <a:buFont typeface="Arial" panose="02080604020202020204" pitchFamily="34" charset="0"/>
              <a:buChar char="•"/>
            </a:pPr>
            <a:r>
              <a:rPr lang="en-US" sz="2800" dirty="0"/>
              <a:t>Filters are added to directives, like ng-repeat, by using the pipe character |, followed by a filter.</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3C20B8-44AE-4FAD-808F-21616218E87E}" type="datetime1">
              <a:rPr lang="en-US" smtClean="0"/>
              <a:t>2/19/2024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Tables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buFont typeface="Arial" panose="02080604020202020204" pitchFamily="34" charset="0"/>
              <a:buChar char="•"/>
            </a:pPr>
            <a:r>
              <a:rPr lang="en-US" sz="2800" dirty="0"/>
              <a:t>The ng-repeat directive is perfect for displaying tables. </a:t>
            </a:r>
          </a:p>
          <a:p>
            <a:pPr marL="457200" indent="-457200">
              <a:buFont typeface="Arial" panose="02080604020202020204" pitchFamily="34" charset="0"/>
              <a:buChar char="•"/>
            </a:pPr>
            <a:r>
              <a:rPr lang="en-US" sz="2800" dirty="0"/>
              <a:t>Displaying Data in a Table</a:t>
            </a:r>
          </a:p>
          <a:p>
            <a:pPr marL="457200" indent="-457200">
              <a:buFont typeface="Arial" panose="02080604020202020204" pitchFamily="34" charset="0"/>
              <a:buChar char="•"/>
            </a:pPr>
            <a:r>
              <a:rPr lang="en-US" sz="2800" dirty="0"/>
              <a:t> &lt;div ng-app="myApp" ng-controller="customersCtrl"&gt;</a:t>
            </a:r>
          </a:p>
          <a:p>
            <a:pPr marL="457200" indent="-457200">
              <a:buFont typeface="Arial" panose="02080604020202020204" pitchFamily="34" charset="0"/>
              <a:buChar char="•"/>
            </a:pPr>
            <a:r>
              <a:rPr lang="en-US" sz="2800" dirty="0"/>
              <a:t>&lt;table&gt;</a:t>
            </a:r>
          </a:p>
          <a:p>
            <a:pPr marL="457200" indent="-457200">
              <a:buFont typeface="Arial" panose="02080604020202020204" pitchFamily="34" charset="0"/>
              <a:buChar char="•"/>
            </a:pPr>
            <a:r>
              <a:rPr lang="en-US" sz="2800" dirty="0"/>
              <a:t>  &lt;tr ng-repeat="x in names"&gt;</a:t>
            </a:r>
          </a:p>
          <a:p>
            <a:pPr marL="457200" indent="-457200">
              <a:buFont typeface="Arial" panose="02080604020202020204" pitchFamily="34" charset="0"/>
              <a:buChar char="•"/>
            </a:pPr>
            <a:r>
              <a:rPr lang="en-US" sz="2800" dirty="0"/>
              <a:t>    &lt;td&gt;{{ x.Name }}&lt;/td&gt;</a:t>
            </a:r>
          </a:p>
          <a:p>
            <a:pPr marL="457200" indent="-457200">
              <a:buFont typeface="Arial" panose="02080604020202020204" pitchFamily="34" charset="0"/>
              <a:buChar char="•"/>
            </a:pPr>
            <a:r>
              <a:rPr lang="en-US" sz="2800" dirty="0"/>
              <a:t>    &lt;td&gt;{{ x.Country }}&lt;/td&gt;</a:t>
            </a:r>
            <a:r>
              <a:rPr lang="en-US" sz="2800" dirty="0">
                <a:sym typeface="+mn-ea"/>
              </a:rPr>
              <a:t>&lt;/tr&gt;&lt;/table&gt;&lt;/div&gt;&lt;script&gt;</a:t>
            </a:r>
            <a:endParaRPr lang="en-US" sz="2800" dirty="0"/>
          </a:p>
          <a:p>
            <a:pPr marL="457200" indent="-457200">
              <a:buFont typeface="Arial" panose="02080604020202020204" pitchFamily="34" charset="0"/>
              <a:buChar char="•"/>
            </a:pPr>
            <a:r>
              <a:rPr lang="en-US" sz="2800" dirty="0"/>
              <a:t>var app = angular.module('myApp', []);</a:t>
            </a:r>
          </a:p>
          <a:p>
            <a:pPr marL="457200" indent="-457200">
              <a:buFont typeface="Arial" panose="02080604020202020204" pitchFamily="34" charset="0"/>
              <a:buChar char="•"/>
            </a:pPr>
            <a:r>
              <a:rPr lang="en-US" sz="2800" dirty="0"/>
              <a:t>app.controller('customersCtrl', function($scope, $http) {</a:t>
            </a:r>
          </a:p>
          <a:p>
            <a:pPr marL="457200" indent="-457200">
              <a:buFont typeface="Arial" panose="02080604020202020204" pitchFamily="34" charset="0"/>
              <a:buChar char="•"/>
            </a:pPr>
            <a:r>
              <a:rPr lang="en-US" sz="2800" dirty="0"/>
              <a:t>  $http.get("customers.php")</a:t>
            </a:r>
          </a:p>
          <a:p>
            <a:pPr marL="457200" indent="-457200">
              <a:buFont typeface="Arial" panose="02080604020202020204" pitchFamily="34" charset="0"/>
              <a:buChar char="•"/>
            </a:pPr>
            <a:r>
              <a:rPr lang="en-US" sz="2800" dirty="0"/>
              <a:t>  .then(function (response) {$scope.names = </a:t>
            </a:r>
            <a:r>
              <a:rPr lang="en-US" sz="2800" dirty="0">
                <a:sym typeface="+mn-ea"/>
              </a:rPr>
              <a:t>response.data.records;});});&lt;/script&gt; </a:t>
            </a:r>
            <a:endParaRPr lang="en-US" sz="28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79F0122-C6A4-4619-990E-497039604815}" type="datetime1">
              <a:rPr lang="en-US" smtClean="0"/>
              <a:t>2/19/2024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Tables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4831080"/>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buFont typeface="Arial" panose="02080604020202020204" pitchFamily="34" charset="0"/>
              <a:buChar char="•"/>
            </a:pPr>
            <a:r>
              <a:rPr lang="en-US" sz="2800" dirty="0"/>
              <a:t>To sort the table, add an orderBy filter.</a:t>
            </a:r>
          </a:p>
          <a:p>
            <a:pPr marL="457200" indent="-457200">
              <a:buFont typeface="Arial" panose="02080604020202020204" pitchFamily="34" charset="0"/>
              <a:buChar char="•"/>
            </a:pPr>
            <a:r>
              <a:rPr lang="en-US" sz="2800" dirty="0"/>
              <a:t> &lt;table&gt;</a:t>
            </a:r>
          </a:p>
          <a:p>
            <a:pPr marL="457200" indent="-457200">
              <a:buFont typeface="Arial" panose="02080604020202020204" pitchFamily="34" charset="0"/>
              <a:buChar char="•"/>
            </a:pPr>
            <a:r>
              <a:rPr lang="en-US" sz="2800" dirty="0"/>
              <a:t>  &lt;tr ng-repeat="x in names | orderBy : 'Country'"&gt;</a:t>
            </a:r>
          </a:p>
          <a:p>
            <a:pPr marL="457200" indent="-457200">
              <a:buFont typeface="Arial" panose="02080604020202020204" pitchFamily="34" charset="0"/>
              <a:buChar char="•"/>
            </a:pPr>
            <a:r>
              <a:rPr lang="en-US" sz="2800" dirty="0"/>
              <a:t>    &lt;td&gt;{{ x.Name }}&lt;/td&gt;</a:t>
            </a:r>
          </a:p>
          <a:p>
            <a:pPr marL="457200" indent="-457200">
              <a:buFont typeface="Arial" panose="02080604020202020204" pitchFamily="34" charset="0"/>
              <a:buChar char="•"/>
            </a:pPr>
            <a:r>
              <a:rPr lang="en-US" sz="2800" dirty="0"/>
              <a:t>    &lt;td&gt;{{ x.Country }}&lt;/td&gt;</a:t>
            </a:r>
            <a:r>
              <a:rPr lang="en-US" sz="2800" dirty="0">
                <a:sym typeface="+mn-ea"/>
              </a:rPr>
              <a:t>&lt;/tr&gt;&lt;/table&gt;</a:t>
            </a:r>
            <a:r>
              <a:rPr lang="en-US" sz="2800" dirty="0"/>
              <a:t>   </a:t>
            </a:r>
          </a:p>
          <a:p>
            <a:pPr marL="457200" indent="-457200">
              <a:buFont typeface="Arial" panose="02080604020202020204" pitchFamily="34" charset="0"/>
              <a:buChar char="•"/>
            </a:pPr>
            <a:r>
              <a:rPr lang="en-US" sz="2800" dirty="0"/>
              <a:t>To display uppercase, add an uppercase filter:  </a:t>
            </a:r>
          </a:p>
          <a:p>
            <a:pPr marL="457200" indent="-457200">
              <a:buFont typeface="Arial" panose="02080604020202020204" pitchFamily="34" charset="0"/>
              <a:buChar char="•"/>
            </a:pPr>
            <a:r>
              <a:rPr lang="en-US" sz="2800" dirty="0"/>
              <a:t>&lt;td&gt;{{ x.Country | uppercase }}&lt;/td&gt;</a:t>
            </a:r>
          </a:p>
          <a:p>
            <a:pPr marL="457200" indent="-457200">
              <a:buFont typeface="Arial" panose="02080604020202020204" pitchFamily="34" charset="0"/>
              <a:buChar char="•"/>
            </a:pPr>
            <a:r>
              <a:rPr lang="en-US" sz="2800" dirty="0"/>
              <a:t>To display the table index, add a &lt;td&gt; with $index:</a:t>
            </a:r>
          </a:p>
          <a:p>
            <a:pPr marL="457200" indent="-457200">
              <a:buFont typeface="Arial" panose="02080604020202020204" pitchFamily="34" charset="0"/>
              <a:buChar char="•"/>
            </a:pPr>
            <a:r>
              <a:rPr lang="en-US" sz="2800" dirty="0"/>
              <a:t>  &lt;td&gt;{{ $index + 1 }}&lt;/td&gt;</a:t>
            </a:r>
          </a:p>
          <a:p>
            <a:pPr marL="457200" indent="-457200">
              <a:buFont typeface="Arial" panose="02080604020202020204" pitchFamily="34" charset="0"/>
              <a:buChar char="•"/>
            </a:pPr>
            <a:r>
              <a:rPr lang="en-US" sz="2800" dirty="0"/>
              <a:t>Using $even and $odd </a:t>
            </a:r>
          </a:p>
          <a:p>
            <a:pPr marL="457200" indent="-457200">
              <a:buFont typeface="Arial" panose="02080604020202020204" pitchFamily="34" charset="0"/>
              <a:buChar char="•"/>
            </a:pPr>
            <a:r>
              <a:rPr lang="en-US" sz="2800" dirty="0"/>
              <a:t>&lt;td ng-if="$even"&gt;{{ x.Name }}&lt;/td&gt;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FFBE6D-A553-4508-900C-58FB89F973B2}" type="datetime1">
              <a:rPr lang="en-US" smtClean="0"/>
              <a:t>2/19/2024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AngularJS Forms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Arial" panose="02080604020202020204" pitchFamily="34" charset="0"/>
              <a:buChar char="•"/>
            </a:pPr>
            <a:r>
              <a:rPr lang="en-US" sz="2800" dirty="0"/>
              <a:t>Forms in AngularJS provides data-binding and validation of input controls.</a:t>
            </a:r>
          </a:p>
          <a:p>
            <a:pPr marL="457200" indent="-457200" algn="just">
              <a:buFont typeface="Arial" panose="02080604020202020204" pitchFamily="34" charset="0"/>
              <a:buChar char="•"/>
            </a:pPr>
            <a:r>
              <a:rPr lang="en-US" sz="2800" dirty="0"/>
              <a:t>Input controls are the HTML input elements:</a:t>
            </a:r>
          </a:p>
          <a:p>
            <a:pPr marL="457200" indent="-457200" algn="just">
              <a:buFont typeface="Arial" panose="02080604020202020204" pitchFamily="34" charset="0"/>
              <a:buChar char="•"/>
            </a:pPr>
            <a:r>
              <a:rPr lang="en-US" sz="2800" dirty="0"/>
              <a:t>input elements,</a:t>
            </a:r>
            <a:r>
              <a:rPr lang="en-US" sz="2800" dirty="0">
                <a:sym typeface="+mn-ea"/>
              </a:rPr>
              <a:t>select elements</a:t>
            </a:r>
            <a:endParaRPr lang="en-US" sz="2800" dirty="0"/>
          </a:p>
          <a:p>
            <a:pPr marL="457200" indent="-457200" algn="just">
              <a:buFont typeface="Arial" panose="02080604020202020204" pitchFamily="34" charset="0"/>
              <a:buChar char="•"/>
            </a:pPr>
            <a:r>
              <a:rPr lang="en-US" sz="2800" dirty="0"/>
              <a:t>button elements,</a:t>
            </a:r>
            <a:r>
              <a:rPr lang="en-US" sz="2800" dirty="0">
                <a:sym typeface="+mn-ea"/>
              </a:rPr>
              <a:t>textarea elements</a:t>
            </a:r>
            <a:endParaRPr lang="en-US" sz="2800" dirty="0"/>
          </a:p>
          <a:p>
            <a:pPr marL="457200" indent="-457200" algn="just">
              <a:buFont typeface="Arial" panose="02080604020202020204" pitchFamily="34" charset="0"/>
              <a:buChar char="•"/>
            </a:pPr>
            <a:r>
              <a:rPr lang="en-US" sz="2800" dirty="0"/>
              <a:t>Input controls provides data-binding by using the ng-model directive.</a:t>
            </a:r>
          </a:p>
          <a:p>
            <a:pPr marL="457200" indent="-457200" algn="just">
              <a:buFont typeface="Arial" panose="02080604020202020204" pitchFamily="34" charset="0"/>
              <a:buChar char="•"/>
            </a:pPr>
            <a:r>
              <a:rPr lang="en-US" sz="2800" dirty="0"/>
              <a:t>&lt;input type="text" ng-model="firstname"&gt;</a:t>
            </a:r>
          </a:p>
          <a:p>
            <a:pPr marL="457200" indent="-457200" algn="just">
              <a:buFont typeface="Arial" panose="02080604020202020204" pitchFamily="34" charset="0"/>
              <a:buChar char="•"/>
            </a:pPr>
            <a:r>
              <a:rPr lang="en-US" sz="2800" dirty="0"/>
              <a:t> &lt;script&gt;</a:t>
            </a:r>
          </a:p>
          <a:p>
            <a:pPr marL="457200" indent="-457200" algn="just">
              <a:buFont typeface="Arial" panose="02080604020202020204" pitchFamily="34" charset="0"/>
              <a:buChar char="•"/>
            </a:pPr>
            <a:r>
              <a:rPr lang="en-US" sz="2800" dirty="0"/>
              <a:t>var app = angular.module('myApp', []);</a:t>
            </a:r>
          </a:p>
          <a:p>
            <a:pPr marL="457200" indent="-457200" algn="just">
              <a:buFont typeface="Arial" panose="02080604020202020204" pitchFamily="34" charset="0"/>
              <a:buChar char="•"/>
            </a:pPr>
            <a:r>
              <a:rPr lang="en-US" sz="2800" dirty="0"/>
              <a:t>app.controller('formCtrl', function($scope) {</a:t>
            </a:r>
          </a:p>
          <a:p>
            <a:pPr marL="457200" indent="-457200" algn="just">
              <a:buFont typeface="Arial" panose="02080604020202020204" pitchFamily="34" charset="0"/>
              <a:buChar char="•"/>
            </a:pPr>
            <a:r>
              <a:rPr lang="en-US" sz="2800" dirty="0"/>
              <a:t>  $scope.firstname = "John";</a:t>
            </a:r>
            <a:r>
              <a:rPr lang="en-US" sz="2800" dirty="0">
                <a:sym typeface="+mn-ea"/>
              </a:rPr>
              <a:t>});&lt;/script&gt; </a:t>
            </a:r>
            <a:endParaRPr lang="en-US" sz="2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0B6C78-5A25-4C38-8ABA-2F5C97C1284B}" type="datetime1">
              <a:rPr lang="en-US" smtClean="0"/>
              <a:t>2/19/2024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AngularJS Forms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Arial" panose="02080604020202020204" pitchFamily="34" charset="0"/>
              <a:buChar char="•"/>
            </a:pPr>
            <a:r>
              <a:rPr lang="en-US" sz="2800" dirty="0"/>
              <a:t>A checkbox has the value true or false. Apply the ng-model directive to a checkbox, and use its value in your application.</a:t>
            </a:r>
          </a:p>
          <a:p>
            <a:pPr marL="457200" indent="-457200" algn="just">
              <a:buFont typeface="Arial" panose="02080604020202020204" pitchFamily="34" charset="0"/>
              <a:buChar char="•"/>
            </a:pPr>
            <a:r>
              <a:rPr lang="en-US" sz="2800" dirty="0"/>
              <a:t>&lt;form&gt;</a:t>
            </a:r>
          </a:p>
          <a:p>
            <a:pPr marL="457200" indent="-457200" algn="just">
              <a:buFont typeface="Arial" panose="02080604020202020204" pitchFamily="34" charset="0"/>
              <a:buChar char="•"/>
            </a:pPr>
            <a:r>
              <a:rPr lang="en-US" sz="2800" dirty="0"/>
              <a:t>  &lt;input type="checkbox" ng-model="myVar"&gt;</a:t>
            </a:r>
          </a:p>
          <a:p>
            <a:pPr marL="457200" indent="-457200" algn="just">
              <a:buFont typeface="Arial" panose="02080604020202020204" pitchFamily="34" charset="0"/>
              <a:buChar char="•"/>
            </a:pPr>
            <a:r>
              <a:rPr lang="en-US" sz="2800" dirty="0"/>
              <a:t>&lt;/form&gt;</a:t>
            </a:r>
          </a:p>
          <a:p>
            <a:pPr marL="457200" indent="-457200" algn="just">
              <a:buFont typeface="Arial" panose="02080604020202020204" pitchFamily="34" charset="0"/>
              <a:buChar char="•"/>
            </a:pPr>
            <a:r>
              <a:rPr lang="en-US" sz="2800" dirty="0"/>
              <a:t>&lt;h1 ng-show="myVar"&gt;My Header&lt;/h1&gt;</a:t>
            </a:r>
          </a:p>
          <a:p>
            <a:pPr marL="457200" indent="-457200" algn="just">
              <a:buFont typeface="Arial" panose="02080604020202020204" pitchFamily="34" charset="0"/>
              <a:buChar char="•"/>
            </a:pPr>
            <a:r>
              <a:rPr lang="en-US" sz="2800" dirty="0"/>
              <a:t>Bind radio buttons to your application with the ng-model directive.</a:t>
            </a:r>
          </a:p>
          <a:p>
            <a:pPr marL="457200" indent="-457200" algn="just">
              <a:buFont typeface="Arial" panose="02080604020202020204" pitchFamily="34" charset="0"/>
              <a:buChar char="•"/>
            </a:pPr>
            <a:r>
              <a:rPr lang="en-US" sz="2800" dirty="0"/>
              <a:t>Radio buttons with the same ng-model can have different values.</a:t>
            </a:r>
          </a:p>
          <a:p>
            <a:pPr marL="457200" indent="-457200" algn="just">
              <a:buFont typeface="Arial" panose="02080604020202020204" pitchFamily="34" charset="0"/>
              <a:buChar char="•"/>
            </a:pPr>
            <a:r>
              <a:rPr lang="en-US" sz="2800" dirty="0"/>
              <a:t>&lt;form&gt;</a:t>
            </a:r>
          </a:p>
          <a:p>
            <a:pPr marL="457200" indent="-457200" algn="just">
              <a:buFont typeface="Arial" panose="02080604020202020204" pitchFamily="34" charset="0"/>
              <a:buChar char="•"/>
            </a:pPr>
            <a:r>
              <a:rPr lang="en-US" sz="2800" dirty="0"/>
              <a:t> &lt;input type="radio" ng-model="myVar" value="dogs"&gt;Dogs</a:t>
            </a:r>
          </a:p>
          <a:p>
            <a:pPr marL="457200" indent="-457200" algn="just">
              <a:buFont typeface="Arial" panose="02080604020202020204" pitchFamily="34" charset="0"/>
              <a:buChar char="•"/>
            </a:pPr>
            <a:r>
              <a:rPr lang="en-US" sz="2800" dirty="0"/>
              <a:t>&lt;input type="radio" ng-model="myVar" value="tuts"&gt;Tutorials</a:t>
            </a:r>
          </a:p>
          <a:p>
            <a:pPr marL="457200" indent="-457200" algn="just">
              <a:buFont typeface="Arial" panose="02080604020202020204" pitchFamily="34" charset="0"/>
              <a:buChar char="•"/>
            </a:pPr>
            <a:r>
              <a:rPr lang="en-US" sz="2800" dirty="0"/>
              <a:t>&lt;/form&gt;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F627EE-40F9-418C-99DA-8F82485E938F}" type="datetime1">
              <a:rPr lang="en-US" smtClean="0"/>
              <a:t>2/19/2024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AngularJS Forms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Arial" panose="02080604020202020204" pitchFamily="34" charset="0"/>
              <a:buChar char="•"/>
            </a:pPr>
            <a:r>
              <a:rPr lang="en-US" sz="2800" dirty="0"/>
              <a:t>Bind select boxes to your application with the ng-model directive.</a:t>
            </a:r>
          </a:p>
          <a:p>
            <a:pPr marL="457200" indent="-457200" algn="just">
              <a:buFont typeface="Arial" panose="02080604020202020204" pitchFamily="34" charset="0"/>
              <a:buChar char="•"/>
            </a:pPr>
            <a:r>
              <a:rPr lang="en-US" sz="2800" dirty="0"/>
              <a:t>The property defined in the ng-model attribute will have the value of the selected option in the selectbox.</a:t>
            </a:r>
          </a:p>
          <a:p>
            <a:pPr marL="457200" indent="-457200" algn="just">
              <a:buFont typeface="Arial" panose="02080604020202020204" pitchFamily="34" charset="0"/>
              <a:buChar char="•"/>
            </a:pPr>
            <a:r>
              <a:rPr lang="en-US" sz="2800" dirty="0"/>
              <a:t>&lt;form&gt;</a:t>
            </a:r>
          </a:p>
          <a:p>
            <a:pPr marL="457200" indent="-457200" algn="just">
              <a:buFont typeface="Arial" panose="02080604020202020204" pitchFamily="34" charset="0"/>
              <a:buChar char="•"/>
            </a:pPr>
            <a:r>
              <a:rPr lang="en-US" sz="2800" dirty="0"/>
              <a:t>  Select a topic:</a:t>
            </a:r>
          </a:p>
          <a:p>
            <a:pPr marL="457200" indent="-457200" algn="just">
              <a:buFont typeface="Arial" panose="02080604020202020204" pitchFamily="34" charset="0"/>
              <a:buChar char="•"/>
            </a:pPr>
            <a:r>
              <a:rPr lang="en-US" sz="2800" dirty="0"/>
              <a:t>  &lt;select ng-model="myVar"&gt;</a:t>
            </a:r>
          </a:p>
          <a:p>
            <a:pPr marL="457200" indent="-457200" algn="just">
              <a:buFont typeface="Arial" panose="02080604020202020204" pitchFamily="34" charset="0"/>
              <a:buChar char="•"/>
            </a:pPr>
            <a:r>
              <a:rPr lang="en-US" sz="2800" dirty="0"/>
              <a:t>    &lt;option value="select any one" selected&gt;</a:t>
            </a:r>
          </a:p>
          <a:p>
            <a:pPr marL="457200" indent="-457200" algn="just">
              <a:buFont typeface="Arial" panose="02080604020202020204" pitchFamily="34" charset="0"/>
              <a:buChar char="•"/>
            </a:pPr>
            <a:r>
              <a:rPr lang="en-US" sz="2800" dirty="0"/>
              <a:t>    &lt;option value="dogs"&gt;Dogs</a:t>
            </a:r>
          </a:p>
          <a:p>
            <a:pPr marL="457200" indent="-457200" algn="just">
              <a:buFont typeface="Arial" panose="02080604020202020204" pitchFamily="34" charset="0"/>
              <a:buChar char="•"/>
            </a:pPr>
            <a:r>
              <a:rPr lang="en-US" sz="2800" dirty="0"/>
              <a:t>    &lt;option value="tuts"&gt;Tutorials</a:t>
            </a:r>
          </a:p>
          <a:p>
            <a:pPr marL="457200" indent="-457200" algn="just">
              <a:buFont typeface="Arial" panose="02080604020202020204" pitchFamily="34" charset="0"/>
              <a:buChar char="•"/>
            </a:pPr>
            <a:r>
              <a:rPr lang="en-US" sz="2800" dirty="0"/>
              <a:t>    &lt;option value="cars"&gt;Cars</a:t>
            </a:r>
          </a:p>
          <a:p>
            <a:pPr marL="457200" indent="-457200" algn="just">
              <a:buFont typeface="Arial" panose="02080604020202020204" pitchFamily="34" charset="0"/>
              <a:buChar char="•"/>
            </a:pPr>
            <a:r>
              <a:rPr lang="en-US" sz="2800" dirty="0"/>
              <a:t>  &lt;/select&gt;</a:t>
            </a:r>
          </a:p>
          <a:p>
            <a:pPr marL="457200" indent="-457200" algn="just">
              <a:buFont typeface="Arial" panose="02080604020202020204" pitchFamily="34" charset="0"/>
              <a:buChar char="•"/>
            </a:pPr>
            <a:r>
              <a:rPr lang="en-US" sz="2800" dirty="0"/>
              <a:t>&lt;/form&gt;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1A7F66-F407-4847-BCF0-D80E26FAD84A}"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p:cNvSpPr txBox="1"/>
          <p:nvPr/>
        </p:nvSpPr>
        <p:spPr>
          <a:xfrm>
            <a:off x="1478280" y="1162431"/>
            <a:ext cx="60960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UNIT-III: </a:t>
            </a:r>
            <a:r>
              <a:rPr lang="en-US" sz="2800" b="1" dirty="0"/>
              <a:t>Basics of Angular js </a:t>
            </a:r>
            <a:endParaRPr lang="en-IN" sz="2800" b="1" dirty="0"/>
          </a:p>
        </p:txBody>
      </p:sp>
      <p:sp>
        <p:nvSpPr>
          <p:cNvPr id="2" name="TextBox 1"/>
          <p:cNvSpPr txBox="1"/>
          <p:nvPr/>
        </p:nvSpPr>
        <p:spPr>
          <a:xfrm>
            <a:off x="1478280" y="2438400"/>
            <a:ext cx="9448800"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Typescript, Setup and installation, Power of Types , Functions Function as types Optional and default parameters, Arrow functions, Function overloading, Access modifiers, Getters and setters, Read-only &amp; static, Abstract classes, Interfaces, Extending and Implementing Interface, Import and Export modules.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6E349B-D3CF-4BD1-8338-7B2255730D5C}" type="datetime1">
              <a:rPr lang="en-US" smtClean="0"/>
              <a:t>2/19/2024</a:t>
            </a:fld>
            <a:endParaRPr lang="en-US" dirty="0"/>
          </a:p>
        </p:txBody>
      </p:sp>
      <p:sp>
        <p:nvSpPr>
          <p:cNvPr id="5" name="Footer Placeholder 4"/>
          <p:cNvSpPr>
            <a:spLocks noGrp="1"/>
          </p:cNvSpPr>
          <p:nvPr>
            <p:ph type="ftr" sz="quarter" idx="11"/>
          </p:nvPr>
        </p:nvSpPr>
        <p:spPr>
          <a:xfrm>
            <a:off x="4368165" y="635635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AngularJS Forms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Arial" panose="02080604020202020204" pitchFamily="34" charset="0"/>
              <a:buChar char="•"/>
            </a:pPr>
            <a:r>
              <a:rPr lang="en-US" sz="2800" dirty="0"/>
              <a:t>Bind select boxes to your application with the ng-model directive.</a:t>
            </a:r>
          </a:p>
          <a:p>
            <a:pPr marL="457200" indent="-457200" algn="just">
              <a:buFont typeface="Arial" panose="02080604020202020204" pitchFamily="34" charset="0"/>
              <a:buChar char="•"/>
            </a:pPr>
            <a:r>
              <a:rPr lang="en-US" sz="2800" dirty="0"/>
              <a:t>The property defined in the ng-model attribute will have the value of the selected option in the selectbox.</a:t>
            </a:r>
          </a:p>
          <a:p>
            <a:pPr marL="457200" indent="-457200" algn="just">
              <a:buFont typeface="Arial" panose="02080604020202020204" pitchFamily="34" charset="0"/>
              <a:buChar char="•"/>
            </a:pPr>
            <a:r>
              <a:rPr lang="en-US" sz="2800" dirty="0"/>
              <a:t>&lt;form&gt;</a:t>
            </a:r>
          </a:p>
          <a:p>
            <a:pPr marL="457200" indent="-457200" algn="just">
              <a:buFont typeface="Arial" panose="02080604020202020204" pitchFamily="34" charset="0"/>
              <a:buChar char="•"/>
            </a:pPr>
            <a:r>
              <a:rPr lang="en-US" sz="2800" dirty="0"/>
              <a:t>  Select a topic:</a:t>
            </a:r>
          </a:p>
          <a:p>
            <a:pPr marL="457200" indent="-457200" algn="just">
              <a:buFont typeface="Arial" panose="02080604020202020204" pitchFamily="34" charset="0"/>
              <a:buChar char="•"/>
            </a:pPr>
            <a:r>
              <a:rPr lang="en-US" sz="2800" dirty="0"/>
              <a:t>  &lt;select ng-model="myVar"&gt;</a:t>
            </a:r>
          </a:p>
          <a:p>
            <a:pPr marL="457200" indent="-457200" algn="just">
              <a:buFont typeface="Arial" panose="02080604020202020204" pitchFamily="34" charset="0"/>
              <a:buChar char="•"/>
            </a:pPr>
            <a:r>
              <a:rPr lang="en-US" sz="2800" dirty="0"/>
              <a:t>    &lt;option value="select any one" selected&gt;</a:t>
            </a:r>
          </a:p>
          <a:p>
            <a:pPr marL="457200" indent="-457200" algn="just">
              <a:buFont typeface="Arial" panose="02080604020202020204" pitchFamily="34" charset="0"/>
              <a:buChar char="•"/>
            </a:pPr>
            <a:r>
              <a:rPr lang="en-US" sz="2800" dirty="0"/>
              <a:t>    &lt;option value="dogs"&gt;Dogs</a:t>
            </a:r>
          </a:p>
          <a:p>
            <a:pPr marL="457200" indent="-457200" algn="just">
              <a:buFont typeface="Arial" panose="02080604020202020204" pitchFamily="34" charset="0"/>
              <a:buChar char="•"/>
            </a:pPr>
            <a:r>
              <a:rPr lang="en-US" sz="2800" dirty="0"/>
              <a:t>    &lt;option value="tuts"&gt;Tutorials</a:t>
            </a:r>
          </a:p>
          <a:p>
            <a:pPr marL="457200" indent="-457200" algn="just">
              <a:buFont typeface="Arial" panose="02080604020202020204" pitchFamily="34" charset="0"/>
              <a:buChar char="•"/>
            </a:pPr>
            <a:r>
              <a:rPr lang="en-US" sz="2800" dirty="0"/>
              <a:t>    &lt;option value="cars"&gt;Cars</a:t>
            </a:r>
          </a:p>
          <a:p>
            <a:pPr marL="457200" indent="-457200" algn="just">
              <a:buFont typeface="Arial" panose="02080604020202020204" pitchFamily="34" charset="0"/>
              <a:buChar char="•"/>
            </a:pPr>
            <a:r>
              <a:rPr lang="en-US" sz="2800" dirty="0"/>
              <a:t>  &lt;/select&gt;</a:t>
            </a:r>
          </a:p>
          <a:p>
            <a:pPr marL="457200" indent="-457200" algn="just">
              <a:buFont typeface="Arial" panose="02080604020202020204" pitchFamily="34" charset="0"/>
              <a:buChar char="•"/>
            </a:pPr>
            <a:r>
              <a:rPr lang="en-US" sz="2800" dirty="0"/>
              <a:t>&lt;/form&gt;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9C542A6-6338-4A8B-A109-A659BA32DC12}" type="datetime1">
              <a:rPr lang="en-US" smtClean="0"/>
              <a:t>2/19/2024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Forms validation</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Arial" panose="02080604020202020204" pitchFamily="34" charset="0"/>
              <a:buChar char="•"/>
            </a:pPr>
            <a:r>
              <a:rPr lang="en-US" sz="2800" dirty="0"/>
              <a:t>AngularJS can validate input data.</a:t>
            </a:r>
          </a:p>
          <a:p>
            <a:pPr marL="457200" indent="-457200" algn="just">
              <a:buFont typeface="Arial" panose="02080604020202020204" pitchFamily="34" charset="0"/>
              <a:buChar char="•"/>
            </a:pPr>
            <a:r>
              <a:rPr lang="en-US" sz="2800" dirty="0"/>
              <a:t>AngularJS offers client-side form validation.</a:t>
            </a:r>
          </a:p>
          <a:p>
            <a:pPr marL="457200" indent="-457200" algn="just">
              <a:buFont typeface="Arial" panose="02080604020202020204" pitchFamily="34" charset="0"/>
              <a:buChar char="•"/>
            </a:pPr>
            <a:endParaRPr lang="en-US" sz="2800" dirty="0"/>
          </a:p>
          <a:p>
            <a:pPr marL="457200" indent="-457200" algn="just">
              <a:buFont typeface="Arial" panose="02080604020202020204" pitchFamily="34" charset="0"/>
              <a:buChar char="•"/>
            </a:pPr>
            <a:r>
              <a:rPr lang="en-US" sz="2800" dirty="0"/>
              <a:t>AngularJS monitors the state of the form and input fields (input, textarea, select), and lets you notify the user about the current state.</a:t>
            </a:r>
          </a:p>
          <a:p>
            <a:pPr indent="0" algn="just">
              <a:buFont typeface="Arial" panose="02080604020202020204" pitchFamily="34" charset="0"/>
              <a:buNone/>
            </a:pPr>
            <a:endParaRPr lang="en-US" sz="2800" dirty="0"/>
          </a:p>
          <a:p>
            <a:pPr marL="457200" indent="-457200" algn="just">
              <a:buFont typeface="Arial" panose="02080604020202020204" pitchFamily="34" charset="0"/>
              <a:buChar char="•"/>
            </a:pPr>
            <a:r>
              <a:rPr lang="en-US" sz="2800" dirty="0"/>
              <a:t>AngularJS also holds information about whether they have been touched, or modified, or not.</a:t>
            </a:r>
          </a:p>
          <a:p>
            <a:pPr marL="457200" indent="-457200" algn="just">
              <a:buFont typeface="Arial" panose="02080604020202020204" pitchFamily="34" charset="0"/>
              <a:buChar char="•"/>
            </a:pPr>
            <a:endParaRPr lang="en-US" sz="2800" dirty="0"/>
          </a:p>
          <a:p>
            <a:pPr marL="457200" indent="-457200" algn="just">
              <a:buFont typeface="Arial" panose="02080604020202020204" pitchFamily="34" charset="0"/>
              <a:buChar char="•"/>
            </a:pPr>
            <a:r>
              <a:rPr lang="en-US" sz="2800" dirty="0"/>
              <a:t>You can use standard HTML5 attributes to validate input, or you can make your own validation functions.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0A6C1E-5EBC-453B-9F81-B73B81FC4320}" type="datetime1">
              <a:rPr lang="en-US" smtClean="0"/>
              <a:t>2/19/2024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Forms validation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439991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Arial" panose="02080604020202020204" pitchFamily="34" charset="0"/>
              <a:buNone/>
            </a:pPr>
            <a:r>
              <a:rPr lang="en-US" sz="2800" b="1" dirty="0"/>
              <a:t>Required</a:t>
            </a:r>
          </a:p>
          <a:p>
            <a:pPr marL="457200" indent="-457200" algn="just">
              <a:buFont typeface="Arial" panose="02080604020202020204" pitchFamily="34" charset="0"/>
              <a:buChar char="•"/>
            </a:pPr>
            <a:r>
              <a:rPr lang="en-US" sz="2800" dirty="0"/>
              <a:t>Use the HTML5 attribute required to specify that the input field must be filled out.</a:t>
            </a:r>
          </a:p>
          <a:p>
            <a:pPr marL="457200" indent="-457200" algn="just">
              <a:buFont typeface="Arial" panose="02080604020202020204" pitchFamily="34" charset="0"/>
              <a:buChar char="•"/>
            </a:pPr>
            <a:r>
              <a:rPr lang="en-US" sz="2800" dirty="0"/>
              <a:t>The input field is required:</a:t>
            </a:r>
          </a:p>
          <a:p>
            <a:pPr marL="457200" indent="-457200" algn="just">
              <a:buFont typeface="Arial" panose="02080604020202020204" pitchFamily="34" charset="0"/>
              <a:buChar char="•"/>
            </a:pPr>
            <a:r>
              <a:rPr lang="en-US" sz="2800" dirty="0"/>
              <a:t>&lt;form name="myForm"&gt;</a:t>
            </a:r>
          </a:p>
          <a:p>
            <a:pPr marL="457200" indent="-457200" algn="just">
              <a:buFont typeface="Arial" panose="02080604020202020204" pitchFamily="34" charset="0"/>
              <a:buChar char="•"/>
            </a:pPr>
            <a:r>
              <a:rPr lang="en-US" sz="2800" dirty="0"/>
              <a:t>  &lt;input name="myInput" ng-model="myInput" required&gt;</a:t>
            </a:r>
          </a:p>
          <a:p>
            <a:pPr marL="457200" indent="-457200" algn="just">
              <a:buFont typeface="Arial" panose="02080604020202020204" pitchFamily="34" charset="0"/>
              <a:buChar char="•"/>
            </a:pPr>
            <a:r>
              <a:rPr lang="en-US" sz="2800" dirty="0"/>
              <a:t>&lt;/form&gt;</a:t>
            </a:r>
          </a:p>
          <a:p>
            <a:pPr marL="457200" indent="-457200" algn="just">
              <a:buFont typeface="Arial" panose="02080604020202020204" pitchFamily="34" charset="0"/>
              <a:buChar char="•"/>
            </a:pPr>
            <a:r>
              <a:rPr lang="en-US" sz="2800" dirty="0"/>
              <a:t>&lt;p&gt;The input's valid state is:&lt;/p&gt;</a:t>
            </a:r>
          </a:p>
          <a:p>
            <a:pPr marL="457200" indent="-457200" algn="just">
              <a:buFont typeface="Arial" panose="02080604020202020204" pitchFamily="34" charset="0"/>
              <a:buChar char="•"/>
            </a:pPr>
            <a:r>
              <a:rPr lang="en-US" sz="2800" dirty="0"/>
              <a:t>&lt;h1&gt;{{myForm.myInput.$valid}}&lt;/h1&gt; </a:t>
            </a:r>
          </a:p>
          <a:p>
            <a:pPr marL="457200" indent="-457200" algn="just">
              <a:buFont typeface="Arial" panose="02080604020202020204" pitchFamily="34" charset="0"/>
              <a:buChar char="•"/>
            </a:pPr>
            <a:endParaRPr lang="en-US" sz="28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3BEA73-C723-4AB5-8048-CC109037E9AA}" type="datetime1">
              <a:rPr lang="en-US" smtClean="0"/>
              <a:t>2/19/2024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Forms validation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439991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Arial" panose="02080604020202020204" pitchFamily="34" charset="0"/>
              <a:buNone/>
            </a:pPr>
            <a:r>
              <a:rPr lang="en-US" sz="2800" b="1" dirty="0"/>
              <a:t>E-mail</a:t>
            </a:r>
          </a:p>
          <a:p>
            <a:pPr marL="457200" indent="-457200" algn="just">
              <a:buFont typeface="Arial" panose="02080604020202020204" pitchFamily="34" charset="0"/>
              <a:buChar char="•"/>
            </a:pPr>
            <a:r>
              <a:rPr lang="en-US" sz="2800" dirty="0"/>
              <a:t>Use the HTML5 type email to specify that the value must be an e-mail.</a:t>
            </a:r>
          </a:p>
          <a:p>
            <a:pPr marL="457200" indent="-457200" algn="just">
              <a:buFont typeface="Arial" panose="02080604020202020204" pitchFamily="34" charset="0"/>
              <a:buChar char="•"/>
            </a:pPr>
            <a:r>
              <a:rPr lang="en-US" sz="2800" dirty="0"/>
              <a:t>The input field has to be an e-mail.</a:t>
            </a:r>
          </a:p>
          <a:p>
            <a:pPr marL="457200" indent="-457200" algn="just">
              <a:buFont typeface="Arial" panose="02080604020202020204" pitchFamily="34" charset="0"/>
              <a:buChar char="•"/>
            </a:pPr>
            <a:r>
              <a:rPr lang="en-US" sz="2800" dirty="0"/>
              <a:t> &lt;form name="myForm"&gt;</a:t>
            </a:r>
          </a:p>
          <a:p>
            <a:pPr marL="457200" indent="-457200" algn="just">
              <a:buFont typeface="Arial" panose="02080604020202020204" pitchFamily="34" charset="0"/>
              <a:buChar char="•"/>
            </a:pPr>
            <a:r>
              <a:rPr lang="en-US" sz="2800" dirty="0"/>
              <a:t>  &lt;input name="myInput" ng-model="myInput" type="email" placeholder=”Enter your Email”&gt;</a:t>
            </a:r>
          </a:p>
          <a:p>
            <a:pPr marL="457200" indent="-457200" algn="just">
              <a:buFont typeface="Arial" panose="02080604020202020204" pitchFamily="34" charset="0"/>
              <a:buChar char="•"/>
            </a:pPr>
            <a:r>
              <a:rPr lang="en-US" sz="2800" dirty="0"/>
              <a:t>&lt;/form&gt;</a:t>
            </a:r>
          </a:p>
          <a:p>
            <a:pPr marL="457200" indent="-457200" algn="just">
              <a:buFont typeface="Arial" panose="02080604020202020204" pitchFamily="34" charset="0"/>
              <a:buChar char="•"/>
            </a:pPr>
            <a:r>
              <a:rPr lang="en-US" sz="2800" dirty="0"/>
              <a:t>&lt;p&gt;The input's valid state is:&lt;/p&gt;</a:t>
            </a:r>
          </a:p>
          <a:p>
            <a:pPr marL="457200" indent="-457200" algn="just">
              <a:buFont typeface="Arial" panose="02080604020202020204" pitchFamily="34" charset="0"/>
              <a:buChar char="•"/>
            </a:pPr>
            <a:r>
              <a:rPr lang="en-US" sz="2800" dirty="0"/>
              <a:t>&lt;h1&gt;{{myForm.myInput.$valid}}&lt;/h1&gt;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1890E11-0249-4150-876C-81C4C92BDE55}" type="datetime1">
              <a:rPr lang="en-US" smtClean="0"/>
              <a:t>2/19/2024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Forms validation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4831080"/>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Arial" panose="02080604020202020204" pitchFamily="34" charset="0"/>
              <a:buNone/>
            </a:pPr>
            <a:r>
              <a:rPr lang="en-US" sz="2800" dirty="0"/>
              <a:t>AngularJS is constantly updating the state of both the form and the input fields.</a:t>
            </a:r>
          </a:p>
          <a:p>
            <a:pPr indent="0" algn="just">
              <a:buFont typeface="Arial" panose="02080604020202020204" pitchFamily="34" charset="0"/>
              <a:buNone/>
            </a:pPr>
            <a:endParaRPr lang="en-US" sz="2800" dirty="0"/>
          </a:p>
          <a:p>
            <a:pPr indent="0" algn="just">
              <a:buFont typeface="Arial" panose="02080604020202020204" pitchFamily="34" charset="0"/>
              <a:buNone/>
            </a:pPr>
            <a:r>
              <a:rPr lang="en-US" sz="2800" dirty="0"/>
              <a:t>Input fields have the following states:</a:t>
            </a:r>
          </a:p>
          <a:p>
            <a:pPr indent="0" algn="just">
              <a:buFont typeface="Arial" panose="02080604020202020204" pitchFamily="34" charset="0"/>
              <a:buNone/>
            </a:pPr>
            <a:endParaRPr lang="en-US" sz="2800" dirty="0"/>
          </a:p>
          <a:p>
            <a:pPr indent="0" algn="just">
              <a:buFont typeface="Arial" panose="02080604020202020204" pitchFamily="34" charset="0"/>
              <a:buNone/>
            </a:pPr>
            <a:r>
              <a:rPr lang="en-US" sz="2800" dirty="0"/>
              <a:t>    $untouched The field has not been touched yet</a:t>
            </a:r>
          </a:p>
          <a:p>
            <a:pPr indent="0" algn="just">
              <a:buFont typeface="Arial" panose="02080604020202020204" pitchFamily="34" charset="0"/>
              <a:buNone/>
            </a:pPr>
            <a:r>
              <a:rPr lang="en-US" sz="2800" dirty="0"/>
              <a:t>    $touched The field has been touched</a:t>
            </a:r>
          </a:p>
          <a:p>
            <a:pPr indent="0" algn="just">
              <a:buFont typeface="Arial" panose="02080604020202020204" pitchFamily="34" charset="0"/>
              <a:buNone/>
            </a:pPr>
            <a:r>
              <a:rPr lang="en-US" sz="2800" dirty="0"/>
              <a:t>    $pristine The field has not been modified yet</a:t>
            </a:r>
          </a:p>
          <a:p>
            <a:pPr indent="0" algn="just">
              <a:buFont typeface="Arial" panose="02080604020202020204" pitchFamily="34" charset="0"/>
              <a:buNone/>
            </a:pPr>
            <a:r>
              <a:rPr lang="en-US" sz="2800" dirty="0"/>
              <a:t>    $dirty The field has been modified</a:t>
            </a:r>
          </a:p>
          <a:p>
            <a:pPr indent="0" algn="just">
              <a:buFont typeface="Arial" panose="02080604020202020204" pitchFamily="34" charset="0"/>
              <a:buNone/>
            </a:pPr>
            <a:r>
              <a:rPr lang="en-US" sz="2800" dirty="0"/>
              <a:t>    $invalid The field content is not valid</a:t>
            </a:r>
          </a:p>
          <a:p>
            <a:pPr indent="0" algn="just">
              <a:buFont typeface="Arial" panose="02080604020202020204" pitchFamily="34" charset="0"/>
              <a:buNone/>
            </a:pPr>
            <a:r>
              <a:rPr lang="en-US" sz="2800" dirty="0"/>
              <a:t>    $valid The field content is valid</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CA4D45-0BF3-495B-B43A-84591E5793B7}" type="datetime1">
              <a:rPr lang="en-US" smtClean="0"/>
              <a:t>2/19/2024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Forms validation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Arial" panose="02080604020202020204" pitchFamily="34" charset="0"/>
              <a:buChar char="•"/>
            </a:pPr>
            <a:r>
              <a:rPr lang="en-US" sz="2800" dirty="0"/>
              <a:t>They are all properties of the input field, and are either true or false.</a:t>
            </a:r>
          </a:p>
          <a:p>
            <a:pPr marL="457200" indent="-457200" algn="just">
              <a:buFont typeface="Arial" panose="02080604020202020204" pitchFamily="34" charset="0"/>
              <a:buChar char="•"/>
            </a:pPr>
            <a:endParaRPr lang="en-US" sz="2800" dirty="0"/>
          </a:p>
          <a:p>
            <a:pPr marL="457200" indent="-457200" algn="just">
              <a:buFont typeface="Arial" panose="02080604020202020204" pitchFamily="34" charset="0"/>
              <a:buChar char="•"/>
            </a:pPr>
            <a:r>
              <a:rPr lang="en-US" sz="2800" dirty="0"/>
              <a:t>Forms have the following states:</a:t>
            </a:r>
          </a:p>
          <a:p>
            <a:pPr marL="457200" indent="-457200" algn="just">
              <a:buFont typeface="Arial" panose="02080604020202020204" pitchFamily="34" charset="0"/>
              <a:buChar char="•"/>
            </a:pPr>
            <a:endParaRPr lang="en-US" sz="2800" dirty="0"/>
          </a:p>
          <a:p>
            <a:pPr indent="0" algn="just">
              <a:buNone/>
            </a:pPr>
            <a:r>
              <a:rPr lang="en-US" sz="2800" dirty="0"/>
              <a:t>    $pristine No fields have been modified yet</a:t>
            </a:r>
          </a:p>
          <a:p>
            <a:pPr indent="0" algn="just">
              <a:buNone/>
            </a:pPr>
            <a:r>
              <a:rPr lang="en-US" sz="2800" dirty="0"/>
              <a:t>    $dirty One or more have been modified</a:t>
            </a:r>
          </a:p>
          <a:p>
            <a:pPr indent="0" algn="just">
              <a:buNone/>
            </a:pPr>
            <a:r>
              <a:rPr lang="en-US" sz="2800" dirty="0"/>
              <a:t>    $invalid The form content is not valid</a:t>
            </a:r>
          </a:p>
          <a:p>
            <a:pPr indent="0" algn="just">
              <a:buNone/>
            </a:pPr>
            <a:r>
              <a:rPr lang="en-US" sz="2800" dirty="0"/>
              <a:t>    $valid The form content is valid</a:t>
            </a:r>
          </a:p>
          <a:p>
            <a:pPr indent="0" algn="just">
              <a:buNone/>
            </a:pPr>
            <a:r>
              <a:rPr lang="en-US" sz="2800" dirty="0"/>
              <a:t>    $submitted The form is submitted</a:t>
            </a:r>
          </a:p>
          <a:p>
            <a:pPr indent="0" algn="just">
              <a:buNone/>
            </a:pPr>
            <a:endParaRPr lang="en-US" sz="2800" dirty="0"/>
          </a:p>
          <a:p>
            <a:pPr marL="457200" indent="-457200" algn="just">
              <a:buFont typeface="Arial" panose="02080604020202020204" pitchFamily="34" charset="0"/>
              <a:buChar char="•"/>
            </a:pPr>
            <a:r>
              <a:rPr lang="en-US" sz="2800" dirty="0"/>
              <a:t>They are all properties of the form, and are either true or false.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0D02DA-BCA5-4663-9E78-A2A9B28E4415}" type="datetime1">
              <a:rPr lang="en-US" smtClean="0"/>
              <a:t>2/19/2024</a:t>
            </a:fld>
            <a:endParaRPr lang="en-US" dirty="0"/>
          </a:p>
        </p:txBody>
      </p:sp>
      <p:sp>
        <p:nvSpPr>
          <p:cNvPr id="5" name="Footer Placeholder 4"/>
          <p:cNvSpPr>
            <a:spLocks noGrp="1"/>
          </p:cNvSpPr>
          <p:nvPr>
            <p:ph type="ftr" sz="quarter" idx="11"/>
          </p:nvPr>
        </p:nvSpPr>
        <p:spPr>
          <a:xfrm>
            <a:off x="4368165" y="635635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using ng-option</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439991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Arial" panose="02080604020202020204" pitchFamily="34" charset="0"/>
              <a:buChar char="•"/>
            </a:pPr>
            <a:r>
              <a:rPr lang="en-US" sz="2800" dirty="0"/>
              <a:t>The ng-options Directive in AngularJS is used to build and bind HTML elements with options to a model property.</a:t>
            </a:r>
          </a:p>
          <a:p>
            <a:pPr marL="457200" indent="-457200" algn="just">
              <a:buFont typeface="Arial" panose="02080604020202020204" pitchFamily="34" charset="0"/>
              <a:buChar char="•"/>
            </a:pPr>
            <a:r>
              <a:rPr lang="en-US" sz="2800" dirty="0"/>
              <a:t> It is used to specify &lt;options&gt; in a &lt;select&gt; list.</a:t>
            </a:r>
          </a:p>
          <a:p>
            <a:pPr marL="457200" indent="-457200" algn="just">
              <a:buFont typeface="Arial" panose="02080604020202020204" pitchFamily="34" charset="0"/>
              <a:buChar char="•"/>
            </a:pPr>
            <a:r>
              <a:rPr lang="en-US" sz="2800" dirty="0"/>
              <a:t> It is designed specifically to populate the items on a dropdown list. </a:t>
            </a:r>
          </a:p>
          <a:p>
            <a:pPr marL="457200" indent="-457200" algn="just">
              <a:buFont typeface="Arial" panose="02080604020202020204" pitchFamily="34" charset="0"/>
              <a:buChar char="•"/>
            </a:pPr>
            <a:r>
              <a:rPr lang="en-US" sz="2800" dirty="0"/>
              <a:t>This directive implements an array, in order to fill the dropdown list. It is supported by the &lt;select&gt; element.</a:t>
            </a:r>
          </a:p>
          <a:p>
            <a:pPr marL="457200" indent="-457200" algn="just">
              <a:buFont typeface="Arial" panose="02080604020202020204" pitchFamily="34" charset="0"/>
              <a:buChar char="•"/>
            </a:pPr>
            <a:r>
              <a:rPr lang="en-US" sz="2800" dirty="0"/>
              <a:t>&lt;element ng-options="expression"&gt; </a:t>
            </a:r>
          </a:p>
          <a:p>
            <a:pPr marL="457200" indent="-457200" algn="just">
              <a:buFont typeface="Arial" panose="02080604020202020204" pitchFamily="34" charset="0"/>
              <a:buChar char="•"/>
            </a:pPr>
            <a:r>
              <a:rPr lang="en-US" sz="2800" dirty="0"/>
              <a:t>    Content ... </a:t>
            </a:r>
          </a:p>
          <a:p>
            <a:pPr marL="457200" indent="-457200" algn="just">
              <a:buFont typeface="Arial" panose="02080604020202020204" pitchFamily="34" charset="0"/>
              <a:buChar char="•"/>
            </a:pPr>
            <a:r>
              <a:rPr lang="en-US" sz="2800" dirty="0"/>
              <a:t>&lt;/element&gt;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8AFD6E-4A96-4B17-B329-B90E59EB9873}" type="datetime1">
              <a:rPr lang="en-US" smtClean="0"/>
              <a:t>2/19/2024</a:t>
            </a:fld>
            <a:endParaRPr lang="en-US" dirty="0"/>
          </a:p>
        </p:txBody>
      </p:sp>
      <p:sp>
        <p:nvSpPr>
          <p:cNvPr id="5" name="Footer Placeholder 4"/>
          <p:cNvSpPr>
            <a:spLocks noGrp="1"/>
          </p:cNvSpPr>
          <p:nvPr>
            <p:ph type="ftr" sz="quarter" idx="11"/>
          </p:nvPr>
        </p:nvSpPr>
        <p:spPr>
          <a:xfrm>
            <a:off x="4368165" y="635635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AngularJS AJAX</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Arial" panose="02080604020202020204" pitchFamily="34" charset="0"/>
              <a:buChar char="•"/>
            </a:pPr>
            <a:r>
              <a:rPr lang="en-US" sz="2800" dirty="0"/>
              <a:t>$http is an AngularJS service for reading data from remote servers.</a:t>
            </a:r>
          </a:p>
          <a:p>
            <a:pPr marL="457200" indent="-457200" algn="just">
              <a:buFont typeface="Arial" panose="02080604020202020204" pitchFamily="34" charset="0"/>
              <a:buChar char="•"/>
            </a:pPr>
            <a:r>
              <a:rPr lang="en-US" sz="2800" dirty="0"/>
              <a:t>The AngularJS $http service makes a request to the server, and returns a response.</a:t>
            </a:r>
          </a:p>
          <a:p>
            <a:pPr indent="0" algn="just">
              <a:buFont typeface="Arial" panose="02080604020202020204" pitchFamily="34" charset="0"/>
              <a:buNone/>
            </a:pPr>
            <a:r>
              <a:rPr lang="en-US" sz="2800" dirty="0"/>
              <a:t>    &lt;div ng-app="myApp" ng-controller="myCtrl"&gt;</a:t>
            </a:r>
          </a:p>
          <a:p>
            <a:pPr indent="0" algn="just">
              <a:buFont typeface="Arial" panose="02080604020202020204" pitchFamily="34" charset="0"/>
              <a:buNone/>
            </a:pPr>
            <a:r>
              <a:rPr lang="en-US" sz="2800" dirty="0"/>
              <a:t>    &lt;h1&gt;{{myWelcome}}&lt;/h1&gt;</a:t>
            </a:r>
            <a:r>
              <a:rPr lang="en-US" sz="2800" dirty="0">
                <a:sym typeface="+mn-ea"/>
              </a:rPr>
              <a:t>&lt;/div&gt;</a:t>
            </a:r>
            <a:endParaRPr lang="en-US" sz="2800" dirty="0"/>
          </a:p>
          <a:p>
            <a:pPr marL="457200" indent="-457200" algn="just">
              <a:buFont typeface="Arial" panose="02080604020202020204" pitchFamily="34" charset="0"/>
              <a:buChar char="•"/>
            </a:pPr>
            <a:r>
              <a:rPr lang="en-US" sz="2800" dirty="0"/>
              <a:t>&lt;script&gt;</a:t>
            </a:r>
          </a:p>
          <a:p>
            <a:pPr marL="457200" indent="-457200" algn="just">
              <a:buFont typeface="Arial" panose="02080604020202020204" pitchFamily="34" charset="0"/>
              <a:buChar char="•"/>
            </a:pPr>
            <a:r>
              <a:rPr lang="en-US" sz="2800" dirty="0"/>
              <a:t>var app = angular.module('myApp', []);</a:t>
            </a:r>
          </a:p>
          <a:p>
            <a:pPr marL="457200" indent="-457200" algn="just">
              <a:buFont typeface="Arial" panose="02080604020202020204" pitchFamily="34" charset="0"/>
              <a:buChar char="•"/>
            </a:pPr>
            <a:r>
              <a:rPr lang="en-US" sz="2800" dirty="0"/>
              <a:t>app.controller('myCtrl', function($scope, $http) {</a:t>
            </a:r>
          </a:p>
          <a:p>
            <a:pPr marL="457200" indent="-457200" algn="just">
              <a:buFont typeface="Arial" panose="02080604020202020204" pitchFamily="34" charset="0"/>
              <a:buChar char="•"/>
            </a:pPr>
            <a:r>
              <a:rPr lang="en-US" sz="2800" dirty="0"/>
              <a:t>  $http.get("https://MeanNietCse.com")</a:t>
            </a:r>
          </a:p>
          <a:p>
            <a:pPr marL="457200" indent="-457200" algn="just">
              <a:buFont typeface="Arial" panose="02080604020202020204" pitchFamily="34" charset="0"/>
              <a:buChar char="•"/>
            </a:pPr>
            <a:r>
              <a:rPr lang="en-US" sz="2800" dirty="0"/>
              <a:t>  .then(function(response) {</a:t>
            </a:r>
          </a:p>
          <a:p>
            <a:pPr marL="457200" indent="-457200" algn="just">
              <a:buFont typeface="Arial" panose="02080604020202020204" pitchFamily="34" charset="0"/>
              <a:buChar char="•"/>
            </a:pPr>
            <a:r>
              <a:rPr lang="en-US" sz="2800" dirty="0"/>
              <a:t>    $scope.myWelcome = response.data;</a:t>
            </a:r>
            <a:r>
              <a:rPr lang="en-US" sz="2800" dirty="0">
                <a:sym typeface="+mn-ea"/>
              </a:rPr>
              <a:t> });});&lt;/script&gt;</a:t>
            </a:r>
            <a:endParaRPr lang="en-US" sz="2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B625A4-EE2F-4116-B914-AB5BED95DC56}" type="datetime1">
              <a:rPr lang="en-US" smtClean="0"/>
              <a:t>2/19/2024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AngularJS AJAX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Arial" panose="02080604020202020204" pitchFamily="34" charset="0"/>
              <a:buNone/>
            </a:pPr>
            <a:r>
              <a:rPr lang="en-US" sz="2800" b="1" dirty="0"/>
              <a:t>Methods</a:t>
            </a:r>
          </a:p>
          <a:p>
            <a:pPr marL="457200" indent="-457200" algn="just">
              <a:buFont typeface="Arial" panose="02080604020202020204" pitchFamily="34" charset="0"/>
              <a:buChar char="•"/>
            </a:pPr>
            <a:r>
              <a:rPr lang="en-US" sz="2800" dirty="0"/>
              <a:t>The example above uses the .get method of the $http service.</a:t>
            </a:r>
          </a:p>
          <a:p>
            <a:pPr marL="457200" indent="-457200" algn="just">
              <a:buFont typeface="Arial" panose="02080604020202020204" pitchFamily="34" charset="0"/>
              <a:buChar char="•"/>
            </a:pPr>
            <a:r>
              <a:rPr lang="en-US" sz="2800" dirty="0"/>
              <a:t>The .get method is a shortcut method of the $http service. There are several shortcut methods:</a:t>
            </a:r>
          </a:p>
          <a:p>
            <a:pPr marL="457200" indent="-457200" algn="just">
              <a:buFont typeface="Arial" panose="02080604020202020204" pitchFamily="34" charset="0"/>
              <a:buChar char="•"/>
            </a:pPr>
            <a:r>
              <a:rPr lang="en-US" sz="2800" dirty="0"/>
              <a:t>    .delete()</a:t>
            </a:r>
          </a:p>
          <a:p>
            <a:pPr marL="457200" indent="-457200" algn="just">
              <a:buFont typeface="Arial" panose="02080604020202020204" pitchFamily="34" charset="0"/>
              <a:buChar char="•"/>
            </a:pPr>
            <a:r>
              <a:rPr lang="en-US" sz="2800" dirty="0"/>
              <a:t>    .get()</a:t>
            </a:r>
          </a:p>
          <a:p>
            <a:pPr marL="457200" indent="-457200" algn="just">
              <a:buFont typeface="Arial" panose="02080604020202020204" pitchFamily="34" charset="0"/>
              <a:buChar char="•"/>
            </a:pPr>
            <a:r>
              <a:rPr lang="en-US" sz="2800" dirty="0"/>
              <a:t>    .head()</a:t>
            </a:r>
          </a:p>
          <a:p>
            <a:pPr marL="457200" indent="-457200" algn="just">
              <a:buFont typeface="Arial" panose="02080604020202020204" pitchFamily="34" charset="0"/>
              <a:buChar char="•"/>
            </a:pPr>
            <a:r>
              <a:rPr lang="en-US" sz="2800" dirty="0"/>
              <a:t>    .jsonp()</a:t>
            </a:r>
          </a:p>
          <a:p>
            <a:pPr marL="457200" indent="-457200" algn="just">
              <a:buFont typeface="Arial" panose="02080604020202020204" pitchFamily="34" charset="0"/>
              <a:buChar char="•"/>
            </a:pPr>
            <a:r>
              <a:rPr lang="en-US" sz="2800" dirty="0"/>
              <a:t>    .patch()</a:t>
            </a:r>
          </a:p>
          <a:p>
            <a:pPr marL="457200" indent="-457200" algn="just">
              <a:buFont typeface="Arial" panose="02080604020202020204" pitchFamily="34" charset="0"/>
              <a:buChar char="•"/>
            </a:pPr>
            <a:r>
              <a:rPr lang="en-US" sz="2800" dirty="0"/>
              <a:t>    .post()</a:t>
            </a:r>
          </a:p>
          <a:p>
            <a:pPr marL="457200" indent="-457200" algn="just">
              <a:buFont typeface="Arial" panose="02080604020202020204" pitchFamily="34" charset="0"/>
              <a:buChar char="•"/>
            </a:pPr>
            <a:r>
              <a:rPr lang="en-US" sz="2800" dirty="0"/>
              <a:t>    .put()</a:t>
            </a:r>
          </a:p>
          <a:p>
            <a:pPr marL="457200" indent="-457200" algn="just">
              <a:buFont typeface="Arial" panose="02080604020202020204" pitchFamily="34" charset="0"/>
              <a:buChar char="•"/>
            </a:pPr>
            <a:r>
              <a:rPr lang="en-US" sz="2800" dirty="0"/>
              <a:t>The methods above are all shortcuts of calling the $http service.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F28A8FB-A194-471B-B803-46CE68206B0C}" type="datetime1">
              <a:rPr lang="en-US" smtClean="0"/>
              <a:t>2/19/2024</a:t>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AngularJS AJAX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Arial" panose="02080604020202020204" pitchFamily="34" charset="0"/>
              <a:buNone/>
            </a:pPr>
            <a:r>
              <a:rPr lang="en-US" sz="2800" b="1" dirty="0"/>
              <a:t>Properties</a:t>
            </a:r>
          </a:p>
          <a:p>
            <a:pPr indent="0" algn="just">
              <a:buFont typeface="Arial" panose="02080604020202020204" pitchFamily="34" charset="0"/>
              <a:buNone/>
            </a:pPr>
            <a:endParaRPr lang="en-US" sz="2800" b="1" dirty="0"/>
          </a:p>
          <a:p>
            <a:pPr indent="0" algn="just">
              <a:buFont typeface="Arial" panose="02080604020202020204" pitchFamily="34" charset="0"/>
              <a:buNone/>
            </a:pPr>
            <a:r>
              <a:rPr lang="en-US" sz="2800" dirty="0"/>
              <a:t>The response from the server is an object with these properties:</a:t>
            </a:r>
          </a:p>
          <a:p>
            <a:pPr indent="0" algn="just">
              <a:buFont typeface="Arial" panose="02080604020202020204" pitchFamily="34" charset="0"/>
              <a:buNone/>
            </a:pPr>
            <a:endParaRPr lang="en-US" sz="2800" dirty="0"/>
          </a:p>
          <a:p>
            <a:pPr indent="0" algn="just">
              <a:buFont typeface="Arial" panose="02080604020202020204" pitchFamily="34" charset="0"/>
              <a:buNone/>
            </a:pPr>
            <a:r>
              <a:rPr lang="en-US" sz="2800" dirty="0"/>
              <a:t>   </a:t>
            </a:r>
            <a:r>
              <a:rPr lang="en-US" sz="2800" b="1" dirty="0"/>
              <a:t>.config</a:t>
            </a:r>
            <a:r>
              <a:rPr lang="en-US" sz="2800" dirty="0"/>
              <a:t> the object used to generate the request.</a:t>
            </a:r>
          </a:p>
          <a:p>
            <a:pPr indent="0" algn="just">
              <a:buFont typeface="Arial" panose="02080604020202020204" pitchFamily="34" charset="0"/>
              <a:buNone/>
            </a:pPr>
            <a:r>
              <a:rPr lang="en-US" sz="2800" dirty="0"/>
              <a:t>   </a:t>
            </a:r>
            <a:r>
              <a:rPr lang="en-US" sz="2800" b="1" dirty="0"/>
              <a:t>.data</a:t>
            </a:r>
            <a:r>
              <a:rPr lang="en-US" sz="2800" dirty="0"/>
              <a:t> a string, or an object, carrying the response from the server.</a:t>
            </a:r>
          </a:p>
          <a:p>
            <a:pPr indent="0" algn="just">
              <a:buFont typeface="Arial" panose="02080604020202020204" pitchFamily="34" charset="0"/>
              <a:buNone/>
            </a:pPr>
            <a:r>
              <a:rPr lang="en-US" sz="2800" dirty="0"/>
              <a:t>   </a:t>
            </a:r>
            <a:r>
              <a:rPr lang="en-US" sz="2800" b="1" dirty="0"/>
              <a:t>.headers</a:t>
            </a:r>
            <a:r>
              <a:rPr lang="en-US" sz="2800" dirty="0"/>
              <a:t> a function to use to get header information.</a:t>
            </a:r>
          </a:p>
          <a:p>
            <a:pPr indent="0" algn="just">
              <a:buFont typeface="Arial" panose="02080604020202020204" pitchFamily="34" charset="0"/>
              <a:buNone/>
            </a:pPr>
            <a:r>
              <a:rPr lang="en-US" sz="2800" dirty="0"/>
              <a:t>   </a:t>
            </a:r>
            <a:r>
              <a:rPr lang="en-US" sz="2800" b="1" dirty="0"/>
              <a:t>.status</a:t>
            </a:r>
            <a:r>
              <a:rPr lang="en-US" sz="2800" dirty="0"/>
              <a:t> a number defining the HTTP status.</a:t>
            </a:r>
          </a:p>
          <a:p>
            <a:pPr indent="0" algn="just">
              <a:buFont typeface="Arial" panose="02080604020202020204" pitchFamily="34" charset="0"/>
              <a:buNone/>
            </a:pPr>
            <a:r>
              <a:rPr lang="en-US" sz="2800" dirty="0"/>
              <a:t>   </a:t>
            </a:r>
            <a:r>
              <a:rPr lang="en-US" sz="2800" b="1" dirty="0"/>
              <a:t>.statusText</a:t>
            </a:r>
            <a:r>
              <a:rPr lang="en-US" sz="2800" dirty="0"/>
              <a:t> a string defining the HTTP status.</a:t>
            </a:r>
          </a:p>
          <a:p>
            <a:pPr indent="0" algn="just">
              <a:buFont typeface="Arial" panose="02080604020202020204" pitchFamily="34" charset="0"/>
              <a:buNone/>
            </a:pPr>
            <a:r>
              <a:rPr lang="en-US" sz="2800" dirty="0"/>
              <a:t>    then(()=&gt;{$scope.content = response.data;</a:t>
            </a:r>
          </a:p>
          <a:p>
            <a:pPr indent="0" algn="just">
              <a:buFont typeface="Arial" panose="02080604020202020204" pitchFamily="34" charset="0"/>
              <a:buNone/>
            </a:pPr>
            <a:r>
              <a:rPr lang="en-US" sz="2800" dirty="0"/>
              <a:t>    $scope.statuscode = response.status;</a:t>
            </a:r>
          </a:p>
          <a:p>
            <a:pPr indent="0" algn="just">
              <a:buFont typeface="Arial" panose="02080604020202020204" pitchFamily="34" charset="0"/>
              <a:buNone/>
            </a:pPr>
            <a:r>
              <a:rPr lang="en-US" sz="2800" dirty="0"/>
              <a:t>    $scope.statustext = response.statusText;</a:t>
            </a:r>
            <a:r>
              <a:rPr lang="en-US" sz="2800" dirty="0">
                <a:sym typeface="+mn-ea"/>
              </a:rPr>
              <a:t>});</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CD15BB-9C69-4D69-A518-63C848835A81}"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p:cNvSpPr txBox="1"/>
          <p:nvPr/>
        </p:nvSpPr>
        <p:spPr>
          <a:xfrm>
            <a:off x="1467394" y="1245982"/>
            <a:ext cx="8286206"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UNIT-IV: </a:t>
            </a:r>
            <a:r>
              <a:rPr lang="en-US" sz="2800" b="1" dirty="0"/>
              <a:t>Building Single Page App with Angular js</a:t>
            </a:r>
            <a:endParaRPr lang="en-IN" sz="2800" b="1" dirty="0"/>
          </a:p>
        </p:txBody>
      </p:sp>
      <p:sp>
        <p:nvSpPr>
          <p:cNvPr id="2" name="TextBox 1"/>
          <p:cNvSpPr txBox="1"/>
          <p:nvPr/>
        </p:nvSpPr>
        <p:spPr>
          <a:xfrm>
            <a:off x="1467394" y="2667000"/>
            <a:ext cx="9934303"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MVC Architecture, One-way and Two-way data binding, AngularJS Expressions, AngularJS Controllers, AngularJS Modules, adding controller to a module, Component, Dependency Injection, Filters, Tables, AngularJS Forms and Forms validation, Select using ng-option, AngularJS AJAX.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C0F495-8E8B-4E33-94B9-FDB6BF83EC72}"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Daily Quiz</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4840" y="781394"/>
            <a:ext cx="11353800" cy="532320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a:latin typeface="+mj-lt"/>
              </a:rPr>
              <a:t>Q 1 - Which of the following is true about AngularJS expressions?</a:t>
            </a:r>
          </a:p>
          <a:p>
            <a:pPr algn="just"/>
            <a:endParaRPr lang="en-US" sz="2000" b="1" dirty="0">
              <a:latin typeface="+mj-lt"/>
            </a:endParaRPr>
          </a:p>
          <a:p>
            <a:pPr algn="just"/>
            <a:r>
              <a:rPr lang="en-US" sz="2000" dirty="0">
                <a:latin typeface="+mj-lt"/>
              </a:rPr>
              <a:t>A - Expressions are used to bind application data to html.</a:t>
            </a:r>
          </a:p>
          <a:p>
            <a:pPr algn="just"/>
            <a:r>
              <a:rPr lang="en-US" sz="2000" dirty="0">
                <a:latin typeface="+mj-lt"/>
              </a:rPr>
              <a:t>B - Expressions are written inside double braces like {{ expression}}.</a:t>
            </a:r>
          </a:p>
          <a:p>
            <a:pPr algn="just"/>
            <a:r>
              <a:rPr lang="en-US" sz="2000" dirty="0">
                <a:latin typeface="+mj-lt"/>
              </a:rPr>
              <a:t>C - Expressions behave in same way as ng-bind directives.</a:t>
            </a:r>
          </a:p>
          <a:p>
            <a:pPr algn="just"/>
            <a:r>
              <a:rPr lang="en-US" sz="2000" dirty="0">
                <a:latin typeface="+mj-lt"/>
              </a:rPr>
              <a:t>D - All of the above.</a:t>
            </a:r>
          </a:p>
          <a:p>
            <a:pPr algn="just"/>
            <a:r>
              <a:rPr lang="en-US" sz="2000" b="1" dirty="0">
                <a:latin typeface="+mj-lt"/>
              </a:rPr>
              <a:t>Q 2 - AngularJS application expressions are pure JavaScript expressions.</a:t>
            </a:r>
          </a:p>
          <a:p>
            <a:pPr algn="just"/>
            <a:endParaRPr lang="en-US" sz="2000" b="1" dirty="0">
              <a:latin typeface="+mj-lt"/>
            </a:endParaRPr>
          </a:p>
          <a:p>
            <a:pPr algn="just"/>
            <a:r>
              <a:rPr lang="en-US" sz="2000" b="1" dirty="0">
                <a:latin typeface="+mj-lt"/>
              </a:rPr>
              <a:t>A</a:t>
            </a:r>
            <a:r>
              <a:rPr lang="en-US" sz="2000" dirty="0">
                <a:latin typeface="+mj-lt"/>
              </a:rPr>
              <a:t> - false</a:t>
            </a:r>
          </a:p>
          <a:p>
            <a:pPr algn="just"/>
            <a:r>
              <a:rPr lang="en-US" sz="2000" b="1" dirty="0">
                <a:latin typeface="+mj-lt"/>
              </a:rPr>
              <a:t>B</a:t>
            </a:r>
            <a:r>
              <a:rPr lang="en-US" sz="2000" dirty="0">
                <a:latin typeface="+mj-lt"/>
              </a:rPr>
              <a:t> – true</a:t>
            </a:r>
          </a:p>
          <a:p>
            <a:pPr algn="just"/>
            <a:endParaRPr lang="en-US" sz="2000" dirty="0">
              <a:latin typeface="+mj-lt"/>
            </a:endParaRPr>
          </a:p>
          <a:p>
            <a:pPr algn="just"/>
            <a:r>
              <a:rPr lang="en-US" sz="2000" b="1" dirty="0">
                <a:latin typeface="+mj-lt"/>
              </a:rPr>
              <a:t>Q 3 - Which of the following is true about currency filter?</a:t>
            </a:r>
          </a:p>
          <a:p>
            <a:pPr algn="just"/>
            <a:endParaRPr lang="en-US" sz="2000" b="1" dirty="0">
              <a:latin typeface="+mj-lt"/>
            </a:endParaRPr>
          </a:p>
          <a:p>
            <a:pPr algn="just"/>
            <a:r>
              <a:rPr lang="en-US" sz="2000" dirty="0">
                <a:latin typeface="+mj-lt"/>
              </a:rPr>
              <a:t>A - Currency filter formats text in a currency format.</a:t>
            </a:r>
          </a:p>
          <a:p>
            <a:pPr algn="just"/>
            <a:r>
              <a:rPr lang="en-US" sz="2000" dirty="0">
                <a:latin typeface="+mj-lt"/>
              </a:rPr>
              <a:t>B - Currency filter is a function which takes text as input.</a:t>
            </a:r>
          </a:p>
          <a:p>
            <a:pPr algn="just"/>
            <a:r>
              <a:rPr lang="en-US" sz="2000" dirty="0">
                <a:latin typeface="+mj-lt"/>
              </a:rPr>
              <a:t>C - Both of the above.</a:t>
            </a:r>
          </a:p>
          <a:p>
            <a:pPr algn="just"/>
            <a:r>
              <a:rPr lang="en-US" sz="2000" dirty="0">
                <a:latin typeface="+mj-lt"/>
              </a:rPr>
              <a:t>D - None of the above.</a:t>
            </a:r>
          </a:p>
        </p:txBody>
      </p:sp>
      <p:sp>
        <p:nvSpPr>
          <p:cNvPr id="5" name="Text Box 4"/>
          <p:cNvSpPr txBox="1"/>
          <p:nvPr/>
        </p:nvSpPr>
        <p:spPr>
          <a:xfrm>
            <a:off x="1775460" y="6353175"/>
            <a:ext cx="8837295" cy="368300"/>
          </a:xfrm>
          <a:prstGeom prst="rect">
            <a:avLst/>
          </a:prstGeom>
          <a:noFill/>
        </p:spPr>
        <p:txBody>
          <a:bodyPr wrap="square" rtlCol="0" anchor="t">
            <a:spAutoFit/>
          </a:bodyPr>
          <a:lstStyle/>
          <a:p>
            <a:r>
              <a:rPr lang="en-US" dirty="0">
                <a:sym typeface="+mn-ea"/>
              </a:rPr>
              <a:t>                      </a:t>
            </a:r>
            <a:endParaRPr lang="en-US"/>
          </a:p>
        </p:txBody>
      </p:sp>
      <p:sp>
        <p:nvSpPr>
          <p:cNvPr id="8" name="Footer Placeholder 7"/>
          <p:cNvSpPr>
            <a:spLocks noGrp="1"/>
          </p:cNvSpPr>
          <p:nvPr>
            <p:ph type="ftr" sz="quarter" idx="11"/>
          </p:nvPr>
        </p:nvSpPr>
        <p:spPr>
          <a:xfrm>
            <a:off x="4367530" y="6356356"/>
            <a:ext cx="4724400" cy="365125"/>
          </a:xfrm>
        </p:spPr>
        <p:txBody>
          <a:bodyPr/>
          <a:lstStyle/>
          <a:p>
            <a:r>
              <a:rPr lang="en-US">
                <a:sym typeface="+mn-ea"/>
              </a:rPr>
              <a:t>Ritesh Kumar Singh            MEAN                      Unit IV</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C73DF7-3C02-4626-BDFF-A7068AEC6897}"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Daily Quiz</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255333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a:latin typeface="+mj-lt"/>
              </a:rPr>
              <a:t>Q 4 -$rootScope is the parent of all of the scope variables?</a:t>
            </a:r>
          </a:p>
          <a:p>
            <a:pPr algn="just"/>
            <a:endParaRPr lang="en-US" sz="2000" dirty="0">
              <a:latin typeface="+mj-lt"/>
            </a:endParaRPr>
          </a:p>
          <a:p>
            <a:pPr algn="just"/>
            <a:r>
              <a:rPr lang="en-US" sz="2000" dirty="0">
                <a:latin typeface="+mj-lt"/>
              </a:rPr>
              <a:t>A - true</a:t>
            </a:r>
          </a:p>
          <a:p>
            <a:pPr algn="just"/>
            <a:r>
              <a:rPr lang="en-US" sz="2000" dirty="0">
                <a:latin typeface="+mj-lt"/>
              </a:rPr>
              <a:t>B - false</a:t>
            </a:r>
          </a:p>
          <a:p>
            <a:pPr algn="just"/>
            <a:r>
              <a:rPr lang="en-US" sz="2000" b="1" dirty="0">
                <a:latin typeface="+mj-lt"/>
              </a:rPr>
              <a:t>Q 5 -  Custom directives are defined using "directive" function?</a:t>
            </a:r>
          </a:p>
          <a:p>
            <a:pPr algn="just"/>
            <a:endParaRPr lang="en-US" sz="2000" dirty="0">
              <a:latin typeface="+mj-lt"/>
            </a:endParaRPr>
          </a:p>
          <a:p>
            <a:pPr algn="just"/>
            <a:r>
              <a:rPr lang="en-US" sz="2000" dirty="0">
                <a:latin typeface="+mj-lt"/>
              </a:rPr>
              <a:t>A - true</a:t>
            </a:r>
          </a:p>
          <a:p>
            <a:pPr algn="just"/>
            <a:r>
              <a:rPr lang="en-US" sz="2000" dirty="0">
                <a:latin typeface="+mj-lt"/>
              </a:rPr>
              <a:t>B - false</a:t>
            </a:r>
          </a:p>
        </p:txBody>
      </p:sp>
      <p:sp>
        <p:nvSpPr>
          <p:cNvPr id="8" name="Footer Placeholder 4"/>
          <p:cNvSpPr>
            <a:spLocks noGrp="1"/>
          </p:cNvSpPr>
          <p:nvPr>
            <p:ph type="ftr" sz="quarter" idx="11"/>
          </p:nvPr>
        </p:nvSpPr>
        <p:spPr>
          <a:xfrm>
            <a:off x="3733800" y="6356356"/>
            <a:ext cx="5562600" cy="365125"/>
          </a:xfrm>
        </p:spPr>
        <p:txBody>
          <a:bodyPr/>
          <a:lstStyle/>
          <a:p>
            <a:r>
              <a:rPr lang="en-US">
                <a:sym typeface="+mn-ea"/>
              </a:rPr>
              <a:t>Ritesh Kumar Singh            MEAN                      Unit IV</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738502-B8DF-4B87-87BA-19B71AD83ED3}"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Weekly Assignment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255333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mj-lt"/>
              <a:buAutoNum type="arabicPeriod"/>
            </a:pPr>
            <a:r>
              <a:rPr lang="en-US" sz="3200" dirty="0">
                <a:latin typeface="+mj-lt"/>
              </a:rPr>
              <a:t>What is MVC Architecture</a:t>
            </a:r>
          </a:p>
          <a:p>
            <a:pPr marL="457200" indent="-457200" algn="just">
              <a:buFont typeface="+mj-lt"/>
              <a:buAutoNum type="arabicPeriod"/>
            </a:pPr>
            <a:r>
              <a:rPr lang="en-US" sz="3200" dirty="0"/>
              <a:t>For what resion we use two way binding in AngularJS</a:t>
            </a:r>
            <a:r>
              <a:rPr lang="en-US" sz="2800" dirty="0"/>
              <a:t>.</a:t>
            </a:r>
          </a:p>
          <a:p>
            <a:pPr marL="457200" indent="-457200" algn="just">
              <a:buFont typeface="+mj-lt"/>
              <a:buAutoNum type="arabicPeriod"/>
            </a:pPr>
            <a:r>
              <a:rPr lang="en-US" sz="3200" dirty="0">
                <a:latin typeface="+mj-lt"/>
              </a:rPr>
              <a:t>Justify AngularJS Expression with example.</a:t>
            </a:r>
          </a:p>
          <a:p>
            <a:pPr marL="457200" indent="-457200" algn="just">
              <a:buFont typeface="+mj-lt"/>
              <a:buAutoNum type="arabicPeriod"/>
            </a:pPr>
            <a:r>
              <a:rPr lang="en-US" sz="3200" dirty="0">
                <a:latin typeface="+mj-lt"/>
              </a:rPr>
              <a:t>Create student registration using Angularjs  forms.</a:t>
            </a:r>
          </a:p>
          <a:p>
            <a:pPr marL="457200" indent="-457200" algn="just">
              <a:buFont typeface="+mj-lt"/>
              <a:buAutoNum type="arabicPeriod"/>
            </a:pPr>
            <a:r>
              <a:rPr lang="en-US" sz="3200" dirty="0">
                <a:latin typeface="+mj-lt"/>
              </a:rPr>
              <a:t>Display data on UI using AJAX.</a:t>
            </a:r>
          </a:p>
        </p:txBody>
      </p:sp>
      <p:sp>
        <p:nvSpPr>
          <p:cNvPr id="8" name="Footer Placeholder 4"/>
          <p:cNvSpPr>
            <a:spLocks noGrp="1"/>
          </p:cNvSpPr>
          <p:nvPr>
            <p:ph type="ftr" sz="quarter" idx="11"/>
          </p:nvPr>
        </p:nvSpPr>
        <p:spPr>
          <a:xfrm>
            <a:off x="3733800" y="6356356"/>
            <a:ext cx="5562600" cy="365125"/>
          </a:xfrm>
        </p:spPr>
        <p:txBody>
          <a:bodyPr/>
          <a:lstStyle/>
          <a:p>
            <a:r>
              <a:rPr lang="en-US">
                <a:sym typeface="+mn-ea"/>
              </a:rPr>
              <a:t>Ritesh Kumar Singh            MEAN                      Unit IV</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6E1A07-DE2E-45D9-A3A5-33617C6675AE}" type="datetime1">
              <a:rPr lang="en-US" smtClean="0"/>
              <a:t>2/19/2024</a:t>
            </a:fld>
            <a:endParaRPr lang="en-US" dirty="0"/>
          </a:p>
        </p:txBody>
      </p:sp>
      <p:sp>
        <p:nvSpPr>
          <p:cNvPr id="5" name="Footer Placeholder 4"/>
          <p:cNvSpPr>
            <a:spLocks noGrp="1"/>
          </p:cNvSpPr>
          <p:nvPr>
            <p:ph type="ftr" sz="quarter" idx="11"/>
          </p:nvPr>
        </p:nvSpPr>
        <p:spPr>
          <a:xfrm>
            <a:off x="4079875" y="6356356"/>
            <a:ext cx="50292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Link ( YouTube &amp; NPTEL Video Links)</a:t>
            </a:r>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p:nvPr/>
        </p:nvSpPr>
        <p:spPr>
          <a:xfrm>
            <a:off x="239486" y="1062445"/>
            <a:ext cx="11734800" cy="4525963"/>
          </a:xfrm>
          <a:prstGeom prst="rect">
            <a:avLst/>
          </a:prstGeom>
          <a:solidFill>
            <a:schemeClr val="accent3"/>
          </a:solidFill>
          <a:ln w="19050">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a:lnSpc>
                <a:spcPct val="200000"/>
              </a:lnSpc>
            </a:pPr>
            <a:r>
              <a:rPr lang="en-IN" sz="2800" dirty="0">
                <a:solidFill>
                  <a:schemeClr val="tx2"/>
                </a:solidFill>
              </a:rPr>
              <a:t>https://www.youtube.com/watch?v=zKkUN-mJtPQ&amp;list=PL6n9fhu94yhWKHkcL7RJmmXyxkuFB3KSlhttps://youtu.be/v9ejT8FO-7I?list=PLrhzvIcii6GNjpARdnO4ueTUAVR9eMBpc</a:t>
            </a:r>
          </a:p>
          <a:p>
            <a:pPr>
              <a:lnSpc>
                <a:spcPct val="200000"/>
              </a:lnSpc>
            </a:pPr>
            <a:r>
              <a:rPr lang="en-IN" sz="2800" dirty="0">
                <a:solidFill>
                  <a:schemeClr val="tx2"/>
                </a:solidFill>
              </a:rPr>
              <a:t>https://www.youtube.com/watch?v=0LhBvp8qpro</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983166-9A00-446C-9A13-CB1F9F610C75}"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MCQ (End of Unit)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3784600"/>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a:latin typeface="+mj-lt"/>
              </a:rPr>
              <a:t>1. Which of the following is an in-built service in angular JS?</a:t>
            </a:r>
          </a:p>
          <a:p>
            <a:pPr marL="457200" indent="-457200" algn="just">
              <a:buFont typeface="+mj-lt"/>
              <a:buAutoNum type="alphaUcPeriod"/>
            </a:pPr>
            <a:r>
              <a:rPr lang="en-US" sz="2000" dirty="0">
                <a:latin typeface="+mj-lt"/>
              </a:rPr>
              <a:t> $http</a:t>
            </a:r>
          </a:p>
          <a:p>
            <a:pPr marL="457200" indent="-457200" algn="just">
              <a:buFont typeface="+mj-lt"/>
              <a:buAutoNum type="alphaUcPeriod"/>
            </a:pPr>
            <a:r>
              <a:rPr lang="en-US" sz="2000" dirty="0">
                <a:latin typeface="+mj-lt"/>
              </a:rPr>
              <a:t>$route</a:t>
            </a:r>
          </a:p>
          <a:p>
            <a:pPr marL="457200" indent="-457200" algn="just">
              <a:buFont typeface="+mj-lt"/>
              <a:buAutoNum type="alphaUcPeriod"/>
            </a:pPr>
            <a:r>
              <a:rPr lang="en-US" sz="2000" dirty="0">
                <a:latin typeface="+mj-lt"/>
              </a:rPr>
              <a:t>$windows</a:t>
            </a:r>
          </a:p>
          <a:p>
            <a:pPr marL="457200" indent="-457200" algn="just">
              <a:buFont typeface="+mj-lt"/>
              <a:buAutoNum type="alphaUcPeriod"/>
            </a:pPr>
            <a:r>
              <a:rPr lang="en-US" sz="2000" dirty="0">
                <a:latin typeface="+mj-lt"/>
              </a:rPr>
              <a:t>All of the above </a:t>
            </a:r>
          </a:p>
          <a:p>
            <a:pPr indent="0" algn="just">
              <a:buFont typeface="+mj-lt"/>
              <a:buNone/>
            </a:pPr>
            <a:endParaRPr lang="en-US" sz="2000" dirty="0">
              <a:latin typeface="+mj-lt"/>
            </a:endParaRPr>
          </a:p>
          <a:p>
            <a:pPr marL="457200" indent="-457200" algn="just"/>
            <a:r>
              <a:rPr lang="en-US" sz="2000" b="1" dirty="0">
                <a:latin typeface="+mj-lt"/>
              </a:rPr>
              <a:t>2. Which directive display view for various routes?. </a:t>
            </a:r>
          </a:p>
          <a:p>
            <a:pPr marL="457200" indent="-457200" algn="just">
              <a:buFont typeface="+mj-lt"/>
              <a:buAutoNum type="alphaUcPeriod"/>
            </a:pPr>
            <a:r>
              <a:rPr lang="en-US" sz="2000" dirty="0">
                <a:latin typeface="+mj-lt"/>
              </a:rPr>
              <a:t> ng-view</a:t>
            </a:r>
          </a:p>
          <a:p>
            <a:pPr marL="457200" indent="-457200" algn="just">
              <a:buFont typeface="+mj-lt"/>
              <a:buAutoNum type="alphaUcPeriod"/>
            </a:pPr>
            <a:r>
              <a:rPr lang="en-US" sz="2000" dirty="0">
                <a:latin typeface="+mj-lt"/>
              </a:rPr>
              <a:t>ng-model</a:t>
            </a:r>
          </a:p>
          <a:p>
            <a:pPr marL="457200" indent="-457200" algn="just">
              <a:buFont typeface="+mj-lt"/>
              <a:buAutoNum type="alphaUcPeriod"/>
            </a:pPr>
            <a:r>
              <a:rPr lang="en-US" sz="2000" dirty="0">
                <a:latin typeface="+mj-lt"/>
              </a:rPr>
              <a:t>ng-display</a:t>
            </a:r>
          </a:p>
          <a:p>
            <a:pPr marL="457200" indent="-457200" algn="just">
              <a:buFont typeface="+mj-lt"/>
              <a:buAutoNum type="alphaUcPeriod"/>
            </a:pPr>
            <a:r>
              <a:rPr lang="en-US" sz="2000" dirty="0">
                <a:latin typeface="+mj-lt"/>
              </a:rPr>
              <a:t>None of the above </a:t>
            </a:r>
          </a:p>
          <a:p>
            <a:pPr marL="457200" indent="-457200" algn="just"/>
            <a:endParaRPr lang="en-US" sz="2000" dirty="0">
              <a:latin typeface="+mj-lt"/>
            </a:endParaRPr>
          </a:p>
        </p:txBody>
      </p:sp>
      <p:sp>
        <p:nvSpPr>
          <p:cNvPr id="8" name="Footer Placeholder 4"/>
          <p:cNvSpPr>
            <a:spLocks noGrp="1"/>
          </p:cNvSpPr>
          <p:nvPr>
            <p:ph type="ftr" sz="quarter" idx="11"/>
          </p:nvPr>
        </p:nvSpPr>
        <p:spPr>
          <a:xfrm>
            <a:off x="3733800" y="6356356"/>
            <a:ext cx="5562600" cy="365125"/>
          </a:xfrm>
        </p:spPr>
        <p:txBody>
          <a:bodyPr/>
          <a:lstStyle/>
          <a:p>
            <a:r>
              <a:rPr lang="en-US">
                <a:sym typeface="+mn-ea"/>
              </a:rPr>
              <a:t>Ritesh Kumar Singh            MEAN                      Unit IV</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DBD4D2-2F70-431A-B97C-E919303DC4D1}"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MCQ (End of Unit)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347662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a:latin typeface="+mj-lt"/>
              </a:rPr>
              <a:t> 3. What is the priority level of directives?</a:t>
            </a:r>
          </a:p>
          <a:p>
            <a:pPr marL="457200" indent="-457200" algn="just">
              <a:buFont typeface="+mj-lt"/>
              <a:buAutoNum type="alphaUcPeriod"/>
            </a:pPr>
            <a:r>
              <a:rPr lang="en-US" sz="2000" dirty="0">
                <a:latin typeface="+mj-lt"/>
              </a:rPr>
              <a:t> Level 1</a:t>
            </a:r>
          </a:p>
          <a:p>
            <a:pPr marL="457200" indent="-457200" algn="just">
              <a:buFont typeface="+mj-lt"/>
              <a:buAutoNum type="alphaUcPeriod"/>
            </a:pPr>
            <a:r>
              <a:rPr lang="en-US" sz="2000" dirty="0">
                <a:latin typeface="+mj-lt"/>
              </a:rPr>
              <a:t>Level 2</a:t>
            </a:r>
          </a:p>
          <a:p>
            <a:pPr marL="457200" indent="-457200" algn="just">
              <a:buFont typeface="+mj-lt"/>
              <a:buAutoNum type="alphaUcPeriod"/>
            </a:pPr>
            <a:r>
              <a:rPr lang="en-US" sz="2000" dirty="0">
                <a:latin typeface="+mj-lt"/>
              </a:rPr>
              <a:t>Level 3</a:t>
            </a:r>
          </a:p>
          <a:p>
            <a:pPr marL="457200" indent="-457200" algn="just">
              <a:buFont typeface="+mj-lt"/>
              <a:buAutoNum type="alphaUcPeriod"/>
            </a:pPr>
            <a:r>
              <a:rPr lang="en-US" sz="2000" dirty="0">
                <a:latin typeface="+mj-lt"/>
              </a:rPr>
              <a:t>Level 4 </a:t>
            </a:r>
          </a:p>
          <a:p>
            <a:pPr marL="457200" indent="-457200" algn="just"/>
            <a:r>
              <a:rPr lang="en-US" sz="2000" b="1" dirty="0">
                <a:latin typeface="+mj-lt"/>
              </a:rPr>
              <a:t>4. Which service is used to communicate with remote server?</a:t>
            </a:r>
          </a:p>
          <a:p>
            <a:pPr algn="just"/>
            <a:endParaRPr lang="en-US" sz="2000" b="1" dirty="0">
              <a:latin typeface="+mj-lt"/>
            </a:endParaRPr>
          </a:p>
          <a:p>
            <a:pPr marL="457200" indent="-457200" algn="just">
              <a:buFont typeface="+mj-lt"/>
              <a:buAutoNum type="alphaUcPeriod"/>
            </a:pPr>
            <a:r>
              <a:rPr lang="en-US" sz="2000" dirty="0">
                <a:latin typeface="+mj-lt"/>
              </a:rPr>
              <a:t>$interval</a:t>
            </a:r>
          </a:p>
          <a:p>
            <a:pPr marL="457200" indent="-457200" algn="just">
              <a:buFont typeface="+mj-lt"/>
              <a:buAutoNum type="alphaUcPeriod"/>
            </a:pPr>
            <a:r>
              <a:rPr lang="en-US" sz="2000" dirty="0">
                <a:latin typeface="+mj-lt"/>
              </a:rPr>
              <a:t>$http</a:t>
            </a:r>
          </a:p>
          <a:p>
            <a:pPr marL="457200" indent="-457200" algn="just">
              <a:buFont typeface="+mj-lt"/>
              <a:buAutoNum type="alphaUcPeriod"/>
            </a:pPr>
            <a:r>
              <a:rPr lang="en-US" sz="2000" dirty="0">
                <a:latin typeface="+mj-lt"/>
              </a:rPr>
              <a:t>$animate</a:t>
            </a:r>
          </a:p>
          <a:p>
            <a:pPr marL="457200" indent="-457200" algn="just">
              <a:buFont typeface="+mj-lt"/>
              <a:buAutoNum type="alphaUcPeriod"/>
            </a:pPr>
            <a:r>
              <a:rPr lang="en-US" sz="2000" dirty="0">
                <a:latin typeface="+mj-lt"/>
              </a:rPr>
              <a:t>$timeout </a:t>
            </a:r>
          </a:p>
        </p:txBody>
      </p:sp>
      <p:sp>
        <p:nvSpPr>
          <p:cNvPr id="8" name="Footer Placeholder 4"/>
          <p:cNvSpPr>
            <a:spLocks noGrp="1"/>
          </p:cNvSpPr>
          <p:nvPr>
            <p:ph type="ftr" sz="quarter" idx="11"/>
          </p:nvPr>
        </p:nvSpPr>
        <p:spPr>
          <a:xfrm>
            <a:off x="3733800" y="6356356"/>
            <a:ext cx="5562600" cy="365125"/>
          </a:xfrm>
        </p:spPr>
        <p:txBody>
          <a:bodyPr/>
          <a:lstStyle/>
          <a:p>
            <a:r>
              <a:rPr lang="en-US">
                <a:sym typeface="+mn-ea"/>
              </a:rPr>
              <a:t>Ritesh Kumar Singh            MEAN                      Unit IV</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16AD2B-00D7-418F-B983-6115967342CD}"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Glossary Questions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5569585"/>
          </a:xfrm>
          <a:prstGeom prst="rect">
            <a:avLst/>
          </a:prstGeom>
          <a:solidFill>
            <a:schemeClr val="accent3">
              <a:lumMod val="40000"/>
              <a:lumOff val="60000"/>
            </a:schemeClr>
          </a:solidFill>
          <a:ln w="28575">
            <a:solidFill>
              <a:schemeClr val="tx1"/>
            </a:solidFill>
          </a:ln>
        </p:spPr>
        <p:txBody>
          <a:bodyPr wrap="square">
            <a:spAutoFit/>
          </a:bodyPr>
          <a:lstStyle/>
          <a:p>
            <a:pPr algn="ctr"/>
            <a:r>
              <a:rPr lang="en-US" sz="2400" b="1" u="sng" dirty="0">
                <a:latin typeface="+mj-lt"/>
              </a:rPr>
              <a:t>Top 10 design pattern interview questions </a:t>
            </a:r>
          </a:p>
          <a:p>
            <a:pPr algn="ctr"/>
            <a:endParaRPr lang="en-US" sz="2400" b="1" u="sng" dirty="0">
              <a:latin typeface="+mj-lt"/>
            </a:endParaRPr>
          </a:p>
          <a:p>
            <a:pPr marL="342900" indent="-342900">
              <a:buFont typeface="+mj-lt"/>
              <a:buAutoNum type="arabicPeriod"/>
            </a:pPr>
            <a:r>
              <a:rPr lang="en-US" sz="2800" dirty="0"/>
              <a:t>What are MVC Architecture?</a:t>
            </a:r>
          </a:p>
          <a:p>
            <a:pPr marL="342900" indent="-342900">
              <a:buFont typeface="+mj-lt"/>
              <a:buAutoNum type="arabicPeriod"/>
            </a:pPr>
            <a:r>
              <a:rPr lang="en-US" sz="2800" dirty="0"/>
              <a:t>How to one way and two way data binding works?</a:t>
            </a:r>
          </a:p>
          <a:p>
            <a:pPr marL="342900" indent="-342900">
              <a:buFont typeface="+mj-lt"/>
              <a:buAutoNum type="arabicPeriod"/>
            </a:pPr>
            <a:r>
              <a:rPr lang="en-US" sz="2800" dirty="0"/>
              <a:t>Explain AngularJS expression using exmaple.</a:t>
            </a:r>
          </a:p>
          <a:p>
            <a:pPr marL="342900" indent="-342900">
              <a:buFont typeface="+mj-lt"/>
              <a:buAutoNum type="arabicPeriod"/>
            </a:pPr>
            <a:r>
              <a:rPr lang="en-US" sz="2800" dirty="0"/>
              <a:t>Explain various Modules in AngularJS .</a:t>
            </a:r>
          </a:p>
          <a:p>
            <a:pPr marL="342900" indent="-342900">
              <a:buFont typeface="+mj-lt"/>
              <a:buAutoNum type="arabicPeriod"/>
            </a:pPr>
            <a:r>
              <a:rPr lang="en-US" sz="2800" dirty="0"/>
              <a:t>Differentiate </a:t>
            </a:r>
            <a:r>
              <a:rPr lang="en-US" sz="2800" dirty="0">
                <a:sym typeface="+mn-ea"/>
              </a:rPr>
              <a:t>one way</a:t>
            </a:r>
            <a:r>
              <a:rPr lang="en-US" sz="2800" dirty="0"/>
              <a:t> and </a:t>
            </a:r>
            <a:r>
              <a:rPr lang="en-US" sz="2800" dirty="0">
                <a:sym typeface="+mn-ea"/>
              </a:rPr>
              <a:t>two way data binding?</a:t>
            </a:r>
            <a:endParaRPr lang="en-US" sz="2800" dirty="0"/>
          </a:p>
          <a:p>
            <a:pPr marL="342900" indent="-342900">
              <a:buFont typeface="+mj-lt"/>
              <a:buAutoNum type="arabicPeriod"/>
            </a:pPr>
            <a:r>
              <a:rPr lang="en-US" sz="2800" dirty="0"/>
              <a:t>Create a Model using example?</a:t>
            </a:r>
          </a:p>
          <a:p>
            <a:pPr marL="342900" indent="-342900">
              <a:buFont typeface="+mj-lt"/>
              <a:buAutoNum type="arabicPeriod"/>
            </a:pPr>
            <a:r>
              <a:rPr lang="en-US" sz="2800" dirty="0"/>
              <a:t>What are various filters used in angularJS?</a:t>
            </a:r>
          </a:p>
          <a:p>
            <a:pPr marL="342900" indent="-342900">
              <a:buFont typeface="+mj-lt"/>
              <a:buAutoNum type="arabicPeriod"/>
            </a:pPr>
            <a:r>
              <a:rPr lang="en-US" sz="2800" dirty="0"/>
              <a:t>Explain Tables using example?</a:t>
            </a:r>
          </a:p>
          <a:p>
            <a:pPr marL="342900" indent="-342900">
              <a:buFont typeface="+mj-lt"/>
              <a:buAutoNum type="arabicPeriod"/>
            </a:pPr>
            <a:r>
              <a:rPr lang="en-US" sz="2800" dirty="0"/>
              <a:t>How to implement input field in angularJS forms.</a:t>
            </a:r>
          </a:p>
          <a:p>
            <a:pPr marL="342900" indent="-342900">
              <a:buFont typeface="+mj-lt"/>
              <a:buAutoNum type="arabicPeriod"/>
            </a:pPr>
            <a:r>
              <a:rPr lang="en-US" sz="2800" dirty="0"/>
              <a:t>What is AngularJS AJAX?</a:t>
            </a:r>
          </a:p>
          <a:p>
            <a:endParaRPr lang="en-US" sz="2800" dirty="0"/>
          </a:p>
        </p:txBody>
      </p:sp>
      <p:sp>
        <p:nvSpPr>
          <p:cNvPr id="5" name="Footer Placeholder 4"/>
          <p:cNvSpPr>
            <a:spLocks noGrp="1"/>
          </p:cNvSpPr>
          <p:nvPr>
            <p:ph type="ftr" sz="quarter" idx="11"/>
          </p:nvPr>
        </p:nvSpPr>
        <p:spPr/>
        <p:txBody>
          <a:bodyPr/>
          <a:lstStyle/>
          <a:p>
            <a:r>
              <a:rPr lang="en-US"/>
              <a:t>Ritesh Kumar Singh            MEAN                      Unit IV</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3F2CBF-4A54-416D-9CB2-43454E840D21}"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Expected Questions for University Exam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3785652"/>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buFont typeface="+mj-lt"/>
              <a:buAutoNum type="arabicPeriod"/>
            </a:pPr>
            <a:r>
              <a:rPr lang="en-US" sz="2400" dirty="0"/>
              <a:t>What are MVC Architecture?</a:t>
            </a:r>
          </a:p>
          <a:p>
            <a:pPr marL="342900" indent="-342900">
              <a:buFont typeface="+mj-lt"/>
              <a:buAutoNum type="arabicPeriod"/>
            </a:pPr>
            <a:r>
              <a:rPr lang="en-US" sz="2400" dirty="0"/>
              <a:t>How to one way and two way data binding works?</a:t>
            </a:r>
          </a:p>
          <a:p>
            <a:pPr marL="342900" indent="-342900">
              <a:buFont typeface="+mj-lt"/>
              <a:buAutoNum type="arabicPeriod"/>
            </a:pPr>
            <a:r>
              <a:rPr lang="en-US" sz="2400" dirty="0"/>
              <a:t>Explain </a:t>
            </a:r>
            <a:r>
              <a:rPr lang="en-US" sz="2400" dirty="0" err="1"/>
              <a:t>AngularJS</a:t>
            </a:r>
            <a:r>
              <a:rPr lang="en-US" sz="2400" dirty="0"/>
              <a:t> expression using </a:t>
            </a:r>
            <a:r>
              <a:rPr lang="en-US" sz="2400" dirty="0" err="1"/>
              <a:t>exmaple</a:t>
            </a:r>
            <a:r>
              <a:rPr lang="en-US" sz="2400" dirty="0"/>
              <a:t>.</a:t>
            </a:r>
          </a:p>
          <a:p>
            <a:pPr marL="342900" indent="-342900">
              <a:buFont typeface="+mj-lt"/>
              <a:buAutoNum type="arabicPeriod"/>
            </a:pPr>
            <a:r>
              <a:rPr lang="en-US" sz="2400" dirty="0"/>
              <a:t>Explain various Modules in </a:t>
            </a:r>
            <a:r>
              <a:rPr lang="en-US" sz="2400" dirty="0" err="1"/>
              <a:t>AngularJS</a:t>
            </a:r>
            <a:r>
              <a:rPr lang="en-US" sz="2400" dirty="0"/>
              <a:t> .</a:t>
            </a:r>
          </a:p>
          <a:p>
            <a:pPr marL="342900" indent="-342900">
              <a:buFont typeface="+mj-lt"/>
              <a:buAutoNum type="arabicPeriod"/>
            </a:pPr>
            <a:r>
              <a:rPr lang="en-US" sz="2400" dirty="0"/>
              <a:t>Differentiate </a:t>
            </a:r>
            <a:r>
              <a:rPr lang="en-US" sz="2400" dirty="0">
                <a:sym typeface="+mn-ea"/>
              </a:rPr>
              <a:t>one way</a:t>
            </a:r>
            <a:r>
              <a:rPr lang="en-US" sz="2400" dirty="0"/>
              <a:t> and </a:t>
            </a:r>
            <a:r>
              <a:rPr lang="en-US" sz="2400" dirty="0">
                <a:sym typeface="+mn-ea"/>
              </a:rPr>
              <a:t>two way data binding?</a:t>
            </a:r>
            <a:endParaRPr lang="en-US" sz="2400" dirty="0"/>
          </a:p>
          <a:p>
            <a:pPr marL="342900" indent="-342900">
              <a:buFont typeface="+mj-lt"/>
              <a:buAutoNum type="arabicPeriod"/>
            </a:pPr>
            <a:r>
              <a:rPr lang="en-US" sz="2400" dirty="0"/>
              <a:t>Create a Model using example?</a:t>
            </a:r>
          </a:p>
          <a:p>
            <a:pPr marL="342900" indent="-342900">
              <a:buFont typeface="+mj-lt"/>
              <a:buAutoNum type="arabicPeriod"/>
            </a:pPr>
            <a:r>
              <a:rPr lang="en-US" sz="2400" dirty="0"/>
              <a:t>What are various filters used in </a:t>
            </a:r>
            <a:r>
              <a:rPr lang="en-US" sz="2400" dirty="0" err="1"/>
              <a:t>angularJS</a:t>
            </a:r>
            <a:r>
              <a:rPr lang="en-US" sz="2400" dirty="0"/>
              <a:t>?</a:t>
            </a:r>
          </a:p>
          <a:p>
            <a:pPr marL="342900" indent="-342900">
              <a:buFont typeface="+mj-lt"/>
              <a:buAutoNum type="arabicPeriod"/>
            </a:pPr>
            <a:r>
              <a:rPr lang="en-US" sz="2400" dirty="0"/>
              <a:t>Explain Tables using example?</a:t>
            </a:r>
          </a:p>
          <a:p>
            <a:pPr marL="342900" indent="-342900">
              <a:buFont typeface="+mj-lt"/>
              <a:buAutoNum type="arabicPeriod"/>
            </a:pPr>
            <a:r>
              <a:rPr lang="en-US" sz="2400" dirty="0"/>
              <a:t>How to implement input field in </a:t>
            </a:r>
            <a:r>
              <a:rPr lang="en-US" sz="2400" dirty="0" err="1"/>
              <a:t>angularJS</a:t>
            </a:r>
            <a:r>
              <a:rPr lang="en-US" sz="2400" dirty="0"/>
              <a:t> forms.</a:t>
            </a:r>
          </a:p>
          <a:p>
            <a:pPr marL="342900" indent="-342900">
              <a:buFont typeface="+mj-lt"/>
              <a:buAutoNum type="arabicPeriod"/>
            </a:pPr>
            <a:r>
              <a:rPr lang="en-US" sz="2400" dirty="0"/>
              <a:t>What is </a:t>
            </a:r>
            <a:r>
              <a:rPr lang="en-US" sz="2400" dirty="0" err="1"/>
              <a:t>AngularJS</a:t>
            </a:r>
            <a:r>
              <a:rPr lang="en-US" sz="2400" dirty="0"/>
              <a:t> AJAX?</a:t>
            </a:r>
          </a:p>
        </p:txBody>
      </p:sp>
      <p:sp>
        <p:nvSpPr>
          <p:cNvPr id="8" name="Footer Placeholder 4"/>
          <p:cNvSpPr>
            <a:spLocks noGrp="1"/>
          </p:cNvSpPr>
          <p:nvPr>
            <p:ph type="ftr" sz="quarter" idx="11"/>
          </p:nvPr>
        </p:nvSpPr>
        <p:spPr>
          <a:xfrm>
            <a:off x="3733800" y="6356356"/>
            <a:ext cx="5562600" cy="365125"/>
          </a:xfrm>
        </p:spPr>
        <p:txBody>
          <a:bodyPr/>
          <a:lstStyle/>
          <a:p>
            <a:r>
              <a:rPr lang="en-US">
                <a:sym typeface="+mn-ea"/>
              </a:rPr>
              <a:t>Ritesh Kumar Singh            MEAN                      Unit IV</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7E18E7-152A-42CF-BC62-F79AFBF7D707}"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Summary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64522" y="1024647"/>
            <a:ext cx="11927477" cy="3538220"/>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latin typeface="+mj-lt"/>
              </a:rPr>
              <a:t>Till Now we understand, </a:t>
            </a:r>
            <a:r>
              <a:rPr lang="en-US" sz="2800" dirty="0">
                <a:latin typeface="+mj-lt"/>
              </a:rPr>
              <a:t>MVC Architecture, How can we implement MVC into our angularJS application,How one way and two way binding works,Implementing AngularJS expression into our application,How can we use Controllers and various Models in AngularJS ,Adding Dependency Injection to application,How can we make table in AngularJS,Using various filters into our application,How to create and validate </a:t>
            </a:r>
            <a:r>
              <a:rPr lang="en-US" sz="2800" dirty="0">
                <a:latin typeface="+mj-lt"/>
                <a:sym typeface="+mn-ea"/>
              </a:rPr>
              <a:t>Forms using AngularJS,Getting Data from remote server using AngularJS AJAX calls.</a:t>
            </a:r>
            <a:endParaRPr lang="en-US" sz="2800" dirty="0">
              <a:latin typeface="+mj-lt"/>
            </a:endParaRPr>
          </a:p>
        </p:txBody>
      </p:sp>
      <p:sp>
        <p:nvSpPr>
          <p:cNvPr id="8" name="Footer Placeholder 4"/>
          <p:cNvSpPr>
            <a:spLocks noGrp="1"/>
          </p:cNvSpPr>
          <p:nvPr>
            <p:ph type="ftr" sz="quarter" idx="11"/>
          </p:nvPr>
        </p:nvSpPr>
        <p:spPr>
          <a:xfrm>
            <a:off x="3733800" y="6356356"/>
            <a:ext cx="5562600" cy="365125"/>
          </a:xfrm>
        </p:spPr>
        <p:txBody>
          <a:bodyPr/>
          <a:lstStyle/>
          <a:p>
            <a:r>
              <a:rPr lang="en-US">
                <a:sym typeface="+mn-ea"/>
              </a:rPr>
              <a:t>Ritesh Kumar Singh            MEAN                      Unit IV</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2324BA-5F5F-4166-8AEF-6F9946A15237}"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References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609600" y="692343"/>
            <a:ext cx="11449050" cy="5909310"/>
          </a:xfrm>
          <a:prstGeom prst="rect">
            <a:avLst/>
          </a:prstGeom>
          <a:noFill/>
        </p:spPr>
        <p:txBody>
          <a:bodyPr wrap="square" rtlCol="0">
            <a:spAutoFit/>
          </a:bodyPr>
          <a:lstStyle/>
          <a:p>
            <a:pPr marL="971550" lvl="1" indent="-514350" algn="just">
              <a:lnSpc>
                <a:spcPct val="150000"/>
              </a:lnSpc>
              <a:buFont typeface="+mj-lt"/>
              <a:buAutoNum type="arabicPeriod"/>
            </a:pPr>
            <a:r>
              <a:rPr lang="en-US" sz="2800" dirty="0"/>
              <a:t>Simon Holmes, Clive Herber, “Getting MEAN with Mongo, Express, Angular, and Node”, 2nd Edition 2016, Addison Wesley Publication.</a:t>
            </a:r>
          </a:p>
          <a:p>
            <a:pPr marL="971550" lvl="1" indent="-514350" algn="just">
              <a:lnSpc>
                <a:spcPct val="150000"/>
              </a:lnSpc>
              <a:buFont typeface="+mj-lt"/>
              <a:buAutoNum type="arabicPeriod"/>
            </a:pPr>
            <a:r>
              <a:rPr lang="en-US" sz="2800" dirty="0"/>
              <a:t>Dhruti Shah, “Comprehensive guide to learn Node.js”, 1st Edition, 2018 BPB Publications. </a:t>
            </a:r>
          </a:p>
          <a:p>
            <a:pPr marL="971550" lvl="1" indent="-514350" algn="just">
              <a:lnSpc>
                <a:spcPct val="150000"/>
              </a:lnSpc>
              <a:buFont typeface="+mj-lt"/>
              <a:buAutoNum type="arabicPeriod"/>
            </a:pPr>
            <a:r>
              <a:rPr lang="en-US" sz="2800" dirty="0"/>
              <a:t>Christoffer,Noring,Pablo,Deeleman,“Learning Angular”,3rd Edition,2017  Packt publications. .</a:t>
            </a:r>
          </a:p>
          <a:p>
            <a:pPr marL="971550" lvl="1" indent="-514350" algn="just">
              <a:lnSpc>
                <a:spcPct val="150000"/>
              </a:lnSpc>
              <a:buFont typeface="+mj-lt"/>
              <a:buAutoNum type="arabicPeriod"/>
            </a:pPr>
            <a:r>
              <a:rPr lang="en-US" sz="2800" dirty="0"/>
              <a:t>Peter Membrey, David Hows, Eelco Plugge, “MongoDB Basics”, 2nd edition, 2018, International Publication. </a:t>
            </a:r>
          </a:p>
          <a:p>
            <a:pPr marL="971550" lvl="1" indent="-514350" algn="just">
              <a:lnSpc>
                <a:spcPct val="150000"/>
              </a:lnSpc>
              <a:buFont typeface="+mj-lt"/>
              <a:buAutoNum type="arabicPeriod"/>
            </a:pPr>
            <a:r>
              <a:rPr lang="en-US" sz="2800" dirty="0"/>
              <a:t>Christoffer Noring, Pablo Deeleman, “Learning Angular”,3rd Edition, </a:t>
            </a:r>
          </a:p>
        </p:txBody>
      </p:sp>
      <p:sp>
        <p:nvSpPr>
          <p:cNvPr id="3" name="Footer Placeholder 2"/>
          <p:cNvSpPr>
            <a:spLocks noGrp="1"/>
          </p:cNvSpPr>
          <p:nvPr>
            <p:ph type="ftr" sz="quarter" idx="11"/>
          </p:nvPr>
        </p:nvSpPr>
        <p:spPr/>
        <p:txBody>
          <a:bodyPr/>
          <a:lstStyle/>
          <a:p>
            <a:r>
              <a:rPr lang="en-US"/>
              <a:t>Ritesh Kumar Singh            MEAN                      Unit IV</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1F52C9-6DAE-4889-85C8-C2A2358D301A}"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p:cNvSpPr txBox="1"/>
          <p:nvPr/>
        </p:nvSpPr>
        <p:spPr>
          <a:xfrm>
            <a:off x="1447800" y="1213828"/>
            <a:ext cx="70104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UNIT-V: </a:t>
            </a:r>
            <a:r>
              <a:rPr lang="en-US" sz="2800" b="1" dirty="0"/>
              <a:t>Connecting Angular js with MongoDB</a:t>
            </a:r>
            <a:endParaRPr lang="en-IN" sz="2800" b="1" dirty="0"/>
          </a:p>
        </p:txBody>
      </p:sp>
      <p:sp>
        <p:nvSpPr>
          <p:cNvPr id="2" name="TextBox 1"/>
          <p:cNvSpPr txBox="1"/>
          <p:nvPr/>
        </p:nvSpPr>
        <p:spPr>
          <a:xfrm>
            <a:off x="1447800" y="2397697"/>
            <a:ext cx="9525000"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Environment Setup of Mongo dB , data modeling ,The current SQL/NoSQL landscape, Create collection in Mongo dB, CRUD Operations in MongoDB. Mongo's feature set, Introduction to Mongoose, understanding mongoose schemas and datatypes, Connecting Angular with mongo dB using API.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095725-4D8D-4248-83BC-E7C5520345C0}" type="datetime1">
              <a:rPr lang="en-US" smtClean="0"/>
              <a:t>2/19/2024</a:t>
            </a:fld>
            <a:endParaRPr lang="en-US"/>
          </a:p>
        </p:txBody>
      </p:sp>
      <p:sp>
        <p:nvSpPr>
          <p:cNvPr id="5" name="Footer Placeholder 4"/>
          <p:cNvSpPr>
            <a:spLocks noGrp="1"/>
          </p:cNvSpPr>
          <p:nvPr>
            <p:ph type="ftr" sz="quarter" idx="11"/>
          </p:nvPr>
        </p:nvSpPr>
        <p:spPr>
          <a:xfrm>
            <a:off x="3733800" y="6356356"/>
            <a:ext cx="55626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p:nvPr/>
        </p:nvSpPr>
        <p:spPr>
          <a:xfrm>
            <a:off x="1600200" y="1"/>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dirty="0"/>
          </a:p>
        </p:txBody>
      </p:sp>
      <p:sp>
        <p:nvSpPr>
          <p:cNvPr id="10" name="Rectangle 9"/>
          <p:cNvSpPr/>
          <p:nvPr/>
        </p:nvSpPr>
        <p:spPr>
          <a:xfrm>
            <a:off x="3098800" y="2438400"/>
            <a:ext cx="5638800" cy="1200329"/>
          </a:xfrm>
          <a:prstGeom prst="rect">
            <a:avLst/>
          </a:prstGeom>
          <a:noFill/>
        </p:spPr>
        <p:txBody>
          <a:bodyPr wrap="square" lIns="91440" tIns="45720" rIns="91440" bIns="45720">
            <a:spAutoFit/>
          </a:bodyPr>
          <a:lstStyle/>
          <a:p>
            <a:pPr algn="ctr"/>
            <a:r>
              <a:rPr lang="en-US"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40EDD4F-D040-4BAF-AFAE-51AC6D9B8BBE}"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sym typeface="+mn-ea"/>
              </a:rPr>
              <a:t>Ritesh Kumar Singh            MEAN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t>Branch Wise Application</a:t>
            </a:r>
            <a:endParaRPr lang="en-IN" sz="3200" dirty="0"/>
          </a:p>
        </p:txBody>
      </p:sp>
      <p:graphicFrame>
        <p:nvGraphicFramePr>
          <p:cNvPr id="9" name="Table 8"/>
          <p:cNvGraphicFramePr>
            <a:graphicFrameLocks noGrp="1"/>
          </p:cNvGraphicFramePr>
          <p:nvPr/>
        </p:nvGraphicFramePr>
        <p:xfrm>
          <a:off x="1143000" y="1317623"/>
          <a:ext cx="10134600" cy="4791456"/>
        </p:xfrm>
        <a:graphic>
          <a:graphicData uri="http://schemas.openxmlformats.org/drawingml/2006/table">
            <a:tbl>
              <a:tblPr firstRow="1" bandRow="1">
                <a:tableStyleId>{5C22544A-7EE6-4342-B048-85BDC9FD1C3A}</a:tableStyleId>
              </a:tblPr>
              <a:tblGrid>
                <a:gridCol w="10134600">
                  <a:extLst>
                    <a:ext uri="{9D8B030D-6E8A-4147-A177-3AD203B41FA5}">
                      <a16:colId xmlns:a16="http://schemas.microsoft.com/office/drawing/2014/main" val="20000"/>
                    </a:ext>
                  </a:extLst>
                </a:gridCol>
              </a:tblGrid>
              <a:tr h="370840">
                <a:tc>
                  <a:txBody>
                    <a:bodyPr/>
                    <a:lstStyle/>
                    <a:p>
                      <a:r>
                        <a:rPr lang="en-US" sz="2400" b="0" dirty="0">
                          <a:solidFill>
                            <a:schemeClr val="accent4">
                              <a:lumMod val="50000"/>
                            </a:schemeClr>
                          </a:solidFill>
                        </a:rPr>
                        <a:t>1. Real time web analytics</a:t>
                      </a:r>
                    </a:p>
                  </a:txBody>
                  <a:tcPr/>
                </a:tc>
                <a:extLst>
                  <a:ext uri="{0D108BD9-81ED-4DB2-BD59-A6C34878D82A}">
                    <a16:rowId xmlns:a16="http://schemas.microsoft.com/office/drawing/2014/main" val="10000"/>
                  </a:ext>
                </a:extLst>
              </a:tr>
              <a:tr h="370840">
                <a:tc>
                  <a:txBody>
                    <a:bodyPr/>
                    <a:lstStyle/>
                    <a:p>
                      <a:pPr marL="0" indent="0">
                        <a:lnSpc>
                          <a:spcPct val="120000"/>
                        </a:lnSpc>
                        <a:buNone/>
                      </a:pPr>
                      <a:r>
                        <a:rPr lang="en-US" sz="2400" b="0" dirty="0">
                          <a:solidFill>
                            <a:schemeClr val="accent4">
                              <a:lumMod val="50000"/>
                            </a:schemeClr>
                          </a:solidFill>
                        </a:rPr>
                        <a:t>2. Digital Advertising</a:t>
                      </a:r>
                    </a:p>
                  </a:txBody>
                  <a:tcPr/>
                </a:tc>
                <a:extLst>
                  <a:ext uri="{0D108BD9-81ED-4DB2-BD59-A6C34878D82A}">
                    <a16:rowId xmlns:a16="http://schemas.microsoft.com/office/drawing/2014/main" val="10001"/>
                  </a:ext>
                </a:extLst>
              </a:tr>
              <a:tr h="370840">
                <a:tc>
                  <a:txBody>
                    <a:bodyPr/>
                    <a:lstStyle/>
                    <a:p>
                      <a:r>
                        <a:rPr lang="en-US" sz="2400" b="0" dirty="0">
                          <a:solidFill>
                            <a:schemeClr val="accent4">
                              <a:lumMod val="50000"/>
                            </a:schemeClr>
                          </a:solidFill>
                        </a:rPr>
                        <a:t>3. E-Commerce</a:t>
                      </a: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b="0" dirty="0">
                          <a:solidFill>
                            <a:schemeClr val="accent4">
                              <a:lumMod val="50000"/>
                            </a:schemeClr>
                          </a:solidFill>
                        </a:rPr>
                        <a:t>4. Publishing</a:t>
                      </a:r>
                    </a:p>
                  </a:txBody>
                  <a:tcPr/>
                </a:tc>
                <a:extLst>
                  <a:ext uri="{0D108BD9-81ED-4DB2-BD59-A6C34878D82A}">
                    <a16:rowId xmlns:a16="http://schemas.microsoft.com/office/drawing/2014/main" val="10003"/>
                  </a:ext>
                </a:extLst>
              </a:tr>
              <a:tr h="370840">
                <a:tc>
                  <a:txBody>
                    <a:bodyPr/>
                    <a:lstStyle/>
                    <a:p>
                      <a:pPr marL="0" indent="0">
                        <a:lnSpc>
                          <a:spcPct val="120000"/>
                        </a:lnSpc>
                        <a:buNone/>
                      </a:pPr>
                      <a:r>
                        <a:rPr lang="en-US" sz="2400" b="0" dirty="0">
                          <a:solidFill>
                            <a:schemeClr val="accent4">
                              <a:lumMod val="50000"/>
                            </a:schemeClr>
                          </a:solidFill>
                        </a:rPr>
                        <a:t>5. Massively Multiplayer Online Games</a:t>
                      </a:r>
                    </a:p>
                  </a:txBody>
                  <a:tcPr/>
                </a:tc>
                <a:extLst>
                  <a:ext uri="{0D108BD9-81ED-4DB2-BD59-A6C34878D82A}">
                    <a16:rowId xmlns:a16="http://schemas.microsoft.com/office/drawing/2014/main" val="10004"/>
                  </a:ext>
                </a:extLst>
              </a:tr>
              <a:tr h="370840">
                <a:tc>
                  <a:txBody>
                    <a:bodyPr/>
                    <a:lstStyle/>
                    <a:p>
                      <a:r>
                        <a:rPr lang="en-US" sz="2400" b="0" dirty="0">
                          <a:solidFill>
                            <a:schemeClr val="accent4">
                              <a:lumMod val="50000"/>
                            </a:schemeClr>
                          </a:solidFill>
                        </a:rPr>
                        <a:t>6. Backend Services and Messaging</a:t>
                      </a:r>
                    </a:p>
                  </a:txBody>
                  <a:tcPr/>
                </a:tc>
                <a:extLst>
                  <a:ext uri="{0D108BD9-81ED-4DB2-BD59-A6C34878D82A}">
                    <a16:rowId xmlns:a16="http://schemas.microsoft.com/office/drawing/2014/main" val="10005"/>
                  </a:ext>
                </a:extLst>
              </a:tr>
              <a:tr h="370840">
                <a:tc>
                  <a:txBody>
                    <a:bodyPr/>
                    <a:lstStyle/>
                    <a:p>
                      <a:r>
                        <a:rPr lang="en-US" sz="2400" b="0" dirty="0">
                          <a:solidFill>
                            <a:schemeClr val="accent4">
                              <a:lumMod val="50000"/>
                            </a:schemeClr>
                          </a:solidFill>
                        </a:rPr>
                        <a:t>7. Project Management &amp; Collaboration</a:t>
                      </a:r>
                    </a:p>
                  </a:txBody>
                  <a:tcPr/>
                </a:tc>
                <a:extLst>
                  <a:ext uri="{0D108BD9-81ED-4DB2-BD59-A6C34878D82A}">
                    <a16:rowId xmlns:a16="http://schemas.microsoft.com/office/drawing/2014/main" val="100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b="0" dirty="0">
                          <a:solidFill>
                            <a:schemeClr val="accent4">
                              <a:lumMod val="50000"/>
                            </a:schemeClr>
                          </a:solidFill>
                        </a:rPr>
                        <a:t>8. Real time Monitoring Services</a:t>
                      </a:r>
                    </a:p>
                  </a:txBody>
                  <a:tcPr/>
                </a:tc>
                <a:extLst>
                  <a:ext uri="{0D108BD9-81ED-4DB2-BD59-A6C34878D82A}">
                    <a16:rowId xmlns:a16="http://schemas.microsoft.com/office/drawing/2014/main" val="10007"/>
                  </a:ext>
                </a:extLst>
              </a:tr>
              <a:tr h="370840">
                <a:tc>
                  <a:txBody>
                    <a:bodyPr/>
                    <a:lstStyle/>
                    <a:p>
                      <a:r>
                        <a:rPr lang="en-US" sz="2400" b="0" dirty="0">
                          <a:solidFill>
                            <a:schemeClr val="accent4">
                              <a:lumMod val="50000"/>
                            </a:schemeClr>
                          </a:solidFill>
                        </a:rPr>
                        <a:t>9.Live Charting and Graphing</a:t>
                      </a:r>
                    </a:p>
                  </a:txBody>
                  <a:tcPr/>
                </a:tc>
                <a:extLst>
                  <a:ext uri="{0D108BD9-81ED-4DB2-BD59-A6C34878D82A}">
                    <a16:rowId xmlns:a16="http://schemas.microsoft.com/office/drawing/2014/main" val="10008"/>
                  </a:ext>
                </a:extLst>
              </a:tr>
              <a:tr h="370840">
                <a:tc>
                  <a:txBody>
                    <a:bodyPr/>
                    <a:lstStyle/>
                    <a:p>
                      <a:pPr marL="0" indent="0">
                        <a:lnSpc>
                          <a:spcPct val="120000"/>
                        </a:lnSpc>
                        <a:buNone/>
                      </a:pPr>
                      <a:r>
                        <a:rPr lang="en-US" sz="2400" b="0" dirty="0">
                          <a:solidFill>
                            <a:schemeClr val="accent4">
                              <a:lumMod val="50000"/>
                            </a:schemeClr>
                          </a:solidFill>
                        </a:rPr>
                        <a:t>10. Group and Private Chat</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6133</Words>
  <Application>Microsoft Office PowerPoint</Application>
  <PresentationFormat>Widescreen</PresentationFormat>
  <Paragraphs>1090</Paragraphs>
  <Slides>80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80</vt:i4>
      </vt:variant>
    </vt:vector>
  </HeadingPairs>
  <TitlesOfParts>
    <vt:vector size="85" baseType="lpstr">
      <vt:lpstr>Arial</vt:lpstr>
      <vt:lpstr>Calibri</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Ritesh Kumar Singh</cp:lastModifiedBy>
  <cp:revision>1146</cp:revision>
  <dcterms:created xsi:type="dcterms:W3CDTF">2022-12-28T19:57:06Z</dcterms:created>
  <dcterms:modified xsi:type="dcterms:W3CDTF">2024-02-19T04:45:21Z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