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768" r:id="rId3"/>
    <p:sldId id="573" r:id="rId4"/>
    <p:sldId id="769" r:id="rId5"/>
    <p:sldId id="604" r:id="rId6"/>
    <p:sldId id="607" r:id="rId7"/>
    <p:sldId id="583" r:id="rId8"/>
    <p:sldId id="258" r:id="rId9"/>
    <p:sldId id="574" r:id="rId10"/>
    <p:sldId id="634" r:id="rId11"/>
    <p:sldId id="614" r:id="rId12"/>
    <p:sldId id="334" r:id="rId13"/>
    <p:sldId id="635" r:id="rId14"/>
    <p:sldId id="636" r:id="rId15"/>
    <p:sldId id="637" r:id="rId16"/>
    <p:sldId id="639" r:id="rId17"/>
    <p:sldId id="640" r:id="rId18"/>
    <p:sldId id="641" r:id="rId19"/>
    <p:sldId id="642" r:id="rId20"/>
    <p:sldId id="643" r:id="rId21"/>
    <p:sldId id="816" r:id="rId22"/>
    <p:sldId id="644" r:id="rId23"/>
    <p:sldId id="645" r:id="rId24"/>
    <p:sldId id="257" r:id="rId25"/>
    <p:sldId id="581" r:id="rId26"/>
    <p:sldId id="582" r:id="rId27"/>
    <p:sldId id="770" r:id="rId28"/>
    <p:sldId id="772" r:id="rId29"/>
    <p:sldId id="773" r:id="rId30"/>
    <p:sldId id="774" r:id="rId31"/>
    <p:sldId id="775" r:id="rId32"/>
    <p:sldId id="776" r:id="rId33"/>
    <p:sldId id="777" r:id="rId34"/>
    <p:sldId id="778" r:id="rId35"/>
    <p:sldId id="779" r:id="rId36"/>
    <p:sldId id="780" r:id="rId37"/>
    <p:sldId id="781" r:id="rId38"/>
    <p:sldId id="782" r:id="rId39"/>
    <p:sldId id="784" r:id="rId40"/>
    <p:sldId id="785" r:id="rId41"/>
    <p:sldId id="786" r:id="rId42"/>
    <p:sldId id="787" r:id="rId43"/>
    <p:sldId id="788" r:id="rId44"/>
    <p:sldId id="790" r:id="rId45"/>
    <p:sldId id="791" r:id="rId46"/>
    <p:sldId id="792" r:id="rId47"/>
    <p:sldId id="793" r:id="rId48"/>
    <p:sldId id="817" r:id="rId49"/>
    <p:sldId id="794" r:id="rId50"/>
    <p:sldId id="795" r:id="rId51"/>
    <p:sldId id="796" r:id="rId52"/>
    <p:sldId id="797" r:id="rId53"/>
    <p:sldId id="798" r:id="rId54"/>
    <p:sldId id="804" r:id="rId55"/>
    <p:sldId id="805" r:id="rId56"/>
    <p:sldId id="806" r:id="rId57"/>
    <p:sldId id="807" r:id="rId58"/>
    <p:sldId id="808" r:id="rId59"/>
    <p:sldId id="809" r:id="rId60"/>
    <p:sldId id="803" r:id="rId61"/>
    <p:sldId id="810" r:id="rId62"/>
    <p:sldId id="811" r:id="rId63"/>
    <p:sldId id="812" r:id="rId64"/>
    <p:sldId id="818" r:id="rId65"/>
    <p:sldId id="819" r:id="rId66"/>
    <p:sldId id="759" r:id="rId67"/>
    <p:sldId id="760" r:id="rId68"/>
    <p:sldId id="761" r:id="rId69"/>
    <p:sldId id="813" r:id="rId70"/>
    <p:sldId id="814" r:id="rId71"/>
    <p:sldId id="815" r:id="rId72"/>
    <p:sldId id="762" r:id="rId73"/>
    <p:sldId id="763" r:id="rId74"/>
    <p:sldId id="764" r:id="rId75"/>
    <p:sldId id="765" r:id="rId76"/>
    <p:sldId id="766" r:id="rId77"/>
    <p:sldId id="76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86496" autoAdjust="0"/>
  </p:normalViewPr>
  <p:slideViewPr>
    <p:cSldViewPr>
      <p:cViewPr varScale="1">
        <p:scale>
          <a:sx n="73" d="100"/>
          <a:sy n="73" d="100"/>
        </p:scale>
        <p:origin x="45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400" dirty="0"/>
            <a:t>In this semester, the students will </a:t>
          </a:r>
          <a:endParaRPr lang="en-IN" sz="24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 modelId="{5018F1C8-632D-4593-8386-DC1BDD77A6F3}" type="pres">
      <dgm:prSet presAssocID="{12DD1199-91E2-4078-A2C6-82ED080F9D95}" presName="parentText" presStyleLbl="node1" presStyleIdx="0" presStyleCnt="1">
        <dgm:presLayoutVars>
          <dgm:chMax val="0"/>
          <dgm:bulletEnabled val="1"/>
        </dgm:presLayoutVars>
      </dgm:prSet>
      <dgm:spPr/>
      <dgm:t>
        <a:bodyPr/>
        <a:lstStyle/>
        <a:p>
          <a:endParaRPr lang="en-US"/>
        </a:p>
      </dgm:t>
    </dgm:pt>
  </dgm:ptLst>
  <dgm:cxnLst>
    <dgm:cxn modelId="{B67221F2-07A7-4EC7-A28E-C8FA6BF50669}" srcId="{891EB5D2-4E2C-4D1D-A447-CE86542BC42D}" destId="{12DD1199-91E2-4078-A2C6-82ED080F9D95}" srcOrd="0" destOrd="0" parTransId="{1BCF16EB-8286-4D76-B156-7C9E1F338E83}" sibTransId="{C609EA3A-F19F-4AAA-A417-1E1777A4EB5D}"/>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custT="1"/>
      <dgm:spPr/>
      <dgm:t>
        <a:bodyPr/>
        <a:lstStyle/>
        <a:p>
          <a:r>
            <a:rPr lang="en-IN" sz="2400" b="1" dirty="0"/>
            <a:t>PO3 : </a:t>
          </a:r>
          <a:r>
            <a:rPr lang="en-US" sz="2400" b="1" dirty="0"/>
            <a:t>Design/Development of solutions</a:t>
          </a:r>
          <a:endParaRPr lang="en-IN" sz="240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custT="1"/>
      <dgm:spPr/>
      <dgm:t>
        <a:bodyPr/>
        <a:lstStyle/>
        <a:p>
          <a:r>
            <a:rPr lang="en-US" sz="2400" b="1" dirty="0"/>
            <a:t>PO4 : Conduct Investigations of complex problems</a:t>
          </a:r>
          <a:endParaRPr lang="en-IN" sz="240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2400" b="1" dirty="0"/>
            <a:t>PO5 : </a:t>
          </a:r>
          <a:r>
            <a:rPr lang="en-US" sz="2400" b="1" dirty="0"/>
            <a:t>Modern tool usage</a:t>
          </a:r>
          <a:endParaRPr lang="en-IN" sz="24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400" b="1" dirty="0"/>
            <a:t>PO6 : The engineer and society</a:t>
          </a:r>
          <a:endParaRPr lang="en-IN" sz="24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400" b="1" dirty="0"/>
            <a:t>Engineering Graduates will be able to</a:t>
          </a:r>
          <a:r>
            <a:rPr lang="en-US" sz="2400" dirty="0"/>
            <a:t>:</a:t>
          </a:r>
          <a:endParaRPr lang="en-IN" sz="24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dgm:t>
        <a:bodyPr/>
        <a:lstStyle/>
        <a:p>
          <a:r>
            <a:rPr lang="en-IN" sz="2400" b="1" dirty="0">
              <a:latin typeface="+mj-lt"/>
            </a:rPr>
            <a:t>PO7 : </a:t>
          </a:r>
          <a:r>
            <a:rPr lang="en-US" sz="2400" b="1" dirty="0">
              <a:latin typeface="+mj-lt"/>
              <a:ea typeface="Calibri" panose="020F0502020204030204" pitchFamily="34" charset="0"/>
            </a:rPr>
            <a:t>Environment and sustainability</a:t>
          </a:r>
          <a:endParaRPr lang="en-IN" sz="24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2400" b="1" dirty="0">
              <a:latin typeface="+mj-lt"/>
              <a:ea typeface="Times New Roman" panose="02020603050405020304" pitchFamily="18" charset="0"/>
              <a:cs typeface="Times New Roman" panose="02020603050405020304" pitchFamily="18" charset="0"/>
            </a:rPr>
            <a:t>PO8 : Ethics</a:t>
          </a:r>
          <a:endParaRPr lang="en-IN" sz="2400"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dgm:t>
        <a:bodyPr/>
        <a:lstStyle/>
        <a:p>
          <a:r>
            <a:rPr lang="en-US" sz="2400" b="1" dirty="0">
              <a:latin typeface="+mj-lt"/>
              <a:ea typeface="Times New Roman" panose="02020603050405020304" pitchFamily="18" charset="0"/>
              <a:cs typeface="Times New Roman" panose="02020603050405020304" pitchFamily="18" charset="0"/>
            </a:rPr>
            <a:t>PO9 : Individual and teamwork</a:t>
          </a:r>
          <a:endParaRPr lang="en-IN" sz="240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IN" sz="2400" b="1" dirty="0">
              <a:latin typeface="+mj-lt"/>
            </a:rPr>
            <a:t>PO10 : </a:t>
          </a:r>
          <a:r>
            <a:rPr lang="en-US" sz="2400" b="1" dirty="0">
              <a:latin typeface="+mj-lt"/>
              <a:ea typeface="Times New Roman" panose="02020603050405020304" pitchFamily="18" charset="0"/>
              <a:cs typeface="Times New Roman" panose="02020603050405020304" pitchFamily="18" charset="0"/>
            </a:rPr>
            <a:t>Communication</a:t>
          </a:r>
          <a:endParaRPr lang="en-IN" sz="240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US" sz="2400" b="1" dirty="0">
              <a:latin typeface="+mj-lt"/>
              <a:ea typeface="Times New Roman" panose="02020603050405020304" pitchFamily="18" charset="0"/>
              <a:cs typeface="Times New Roman" panose="02020603050405020304" pitchFamily="18" charset="0"/>
            </a:rPr>
            <a:t>PO11 : Project management and finance</a:t>
          </a:r>
          <a:endParaRPr lang="en-IN" sz="24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use PHP for multiple applications.</a:t>
          </a:r>
          <a:endParaRPr lang="en-IN" sz="24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t>
        <a:bodyPr/>
        <a:lstStyle/>
        <a:p>
          <a:endParaRPr lang="en-US"/>
        </a:p>
      </dgm:t>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400" b="1" dirty="0">
              <a:latin typeface="+mj-lt"/>
              <a:ea typeface="Times New Roman" panose="02020603050405020304" pitchFamily="18" charset="0"/>
              <a:cs typeface="Times New Roman" panose="02020603050405020304" pitchFamily="18" charset="0"/>
            </a:rPr>
            <a:t>PO12 : Life-long learning</a:t>
          </a:r>
          <a:endParaRPr lang="en-IN" sz="24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Study concepts of </a:t>
          </a:r>
          <a:r>
            <a:rPr lang="en-US" sz="2400" dirty="0" err="1"/>
            <a:t>Laravel</a:t>
          </a:r>
          <a:r>
            <a:rPr lang="en-US" sz="2400" dirty="0"/>
            <a:t> with Vue.js</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t>
        <a:bodyPr/>
        <a:lstStyle/>
        <a:p>
          <a:endParaRPr lang="en-US"/>
        </a:p>
      </dgm:t>
    </dgm:pt>
  </dgm:ptLst>
  <dgm:cxnLst>
    <dgm:cxn modelId="{45CE6C6F-EC96-488F-BAB2-5A0128F022AB}" type="presOf" srcId="{0478CAB5-7AE2-456C-89C3-072C47566E3A}" destId="{1A3ADADF-1651-46C2-846B-A7F79BFA24CF}" srcOrd="0" destOrd="0" presId="urn:microsoft.com/office/officeart/2005/8/layout/vList2"/>
    <dgm:cxn modelId="{0C91DF1C-CA80-463E-BE1F-628A0FD22D27}" srcId="{C04877D1-03B1-4454-BEC3-DD4BDE35EAFA}" destId="{0478CAB5-7AE2-456C-89C3-072C47566E3A}" srcOrd="0" destOrd="0" parTransId="{1E3B58B6-4386-4901-96BE-D5C27759E34E}" sibTransId="{D159A1AF-39FA-45F3-9BA9-70283FB52E2F}"/>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Study the concepts of </a:t>
          </a:r>
          <a:r>
            <a:rPr lang="en-US" sz="2400" b="0" i="0" dirty="0" err="1"/>
            <a:t>Laravel</a:t>
          </a:r>
          <a:r>
            <a:rPr lang="en-US" sz="2400" b="0" i="0" dirty="0"/>
            <a:t> Authentication and Faker.</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t>
        <a:bodyPr/>
        <a:lstStyle/>
        <a:p>
          <a:endParaRPr lang="en-US"/>
        </a:p>
      </dgm:t>
    </dgm:pt>
  </dgm:ptLst>
  <dgm:cxnLst>
    <dgm:cxn modelId="{F4F5262D-7F4C-492A-9885-91530C6CE254}" type="presOf" srcId="{A101FA42-0C28-44AC-8614-BCD10EA95182}" destId="{94DF58AF-4B5A-40D5-876B-C773221F443C}" srcOrd="0" destOrd="0" presId="urn:microsoft.com/office/officeart/2005/8/layout/vList2"/>
    <dgm:cxn modelId="{3583BF19-DB75-44AD-A9E8-ABF5BE2F95EB}" type="presOf" srcId="{935442EA-3D11-4D44-8E73-F6D5E0819A38}" destId="{1582B9EB-B4CE-4A6A-916D-2795B4AC0216}"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IN" sz="2400" dirty="0"/>
            <a:t>Study the concepts of </a:t>
          </a:r>
          <a:r>
            <a:rPr lang="en-IN" sz="2400" dirty="0" err="1"/>
            <a:t>Laravel</a:t>
          </a:r>
          <a:r>
            <a:rPr lang="en-IN" sz="2400" dirty="0"/>
            <a:t> Connection with database.</a:t>
          </a:r>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 modelId="{516B7FBA-CAF3-4274-AEB4-00729BD1494C}" type="pres">
      <dgm:prSet presAssocID="{6C9149EB-4966-4FC9-84A5-2B265D92C4EA}" presName="parentText" presStyleLbl="node1" presStyleIdx="0" presStyleCnt="1" custScaleY="100063">
        <dgm:presLayoutVars>
          <dgm:chMax val="0"/>
          <dgm:bulletEnabled val="1"/>
        </dgm:presLayoutVars>
      </dgm:prSet>
      <dgm:spPr/>
      <dgm:t>
        <a:bodyPr/>
        <a:lstStyle/>
        <a:p>
          <a:endParaRPr lang="en-US"/>
        </a:p>
      </dgm:t>
    </dgm:pt>
  </dgm:ptLst>
  <dgm:cxnLst>
    <dgm:cxn modelId="{F01C1A4D-2D88-46FC-AA1C-174B089A1D23}" type="presOf" srcId="{1D8AF22B-6E01-4F33-9B54-590076F38756}" destId="{6B117771-AD3E-410E-8C2D-70661DFBA6BA}"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CF4B0ED1-F244-4FCD-A238-694B98A49368}" type="presOf" srcId="{6C9149EB-4966-4FC9-84A5-2B265D92C4EA}" destId="{516B7FBA-CAF3-4274-AEB4-00729BD1494C}" srcOrd="0" destOrd="0" presId="urn:microsoft.com/office/officeart/2005/8/layout/vList2"/>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400" b="1" dirty="0"/>
            <a:t>At the end of course, the student  will be able to</a:t>
          </a:r>
          <a:r>
            <a:rPr lang="en-US" sz="2400" dirty="0"/>
            <a:t>:</a:t>
          </a:r>
          <a:endParaRPr lang="en-IN" sz="24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400" b="1" dirty="0"/>
            <a:t>Engineering Graduates will be able to</a:t>
          </a:r>
          <a:r>
            <a:rPr lang="en-US" sz="2400" dirty="0"/>
            <a:t>:</a:t>
          </a:r>
          <a:endParaRPr lang="en-IN" sz="24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custT="1"/>
      <dgm:spPr/>
      <dgm:t>
        <a:bodyPr/>
        <a:lstStyle/>
        <a:p>
          <a:r>
            <a:rPr lang="en-IN" sz="2400" b="1" dirty="0"/>
            <a:t>PO1 : </a:t>
          </a:r>
          <a:r>
            <a:rPr lang="en-US" sz="2400" b="1" dirty="0"/>
            <a:t>Engineering Knowledge</a:t>
          </a:r>
          <a:endParaRPr lang="en-IN" sz="24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custT="1"/>
      <dgm:spPr/>
      <dgm:t>
        <a:bodyPr/>
        <a:lstStyle/>
        <a:p>
          <a:r>
            <a:rPr lang="en-US" sz="2400" b="1" dirty="0"/>
            <a:t>PO2 : Problem Analysis</a:t>
          </a:r>
          <a:endParaRPr lang="en-IN" sz="2400"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245"/>
          <a:ext cx="6172199" cy="522729"/>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In this semester, the students will </a:t>
          </a:r>
          <a:endParaRPr lang="en-IN" sz="2400" kern="1200" dirty="0"/>
        </a:p>
      </dsp:txBody>
      <dsp:txXfrm>
        <a:off x="25518" y="25763"/>
        <a:ext cx="6121163" cy="4716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325"/>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PO3 : </a:t>
          </a:r>
          <a:r>
            <a:rPr lang="en-US" sz="2400" b="1" kern="1200" dirty="0"/>
            <a:t>Design/Development of solutions</a:t>
          </a:r>
          <a:endParaRPr lang="en-IN" sz="2400" kern="1200" dirty="0"/>
        </a:p>
      </dsp:txBody>
      <dsp:txXfrm>
        <a:off x="31984" y="40309"/>
        <a:ext cx="7556032" cy="5912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7619999"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PO4 : Conduct Investigations of complex problems</a:t>
          </a:r>
          <a:endParaRPr lang="en-IN" sz="2400" kern="1200" dirty="0"/>
        </a:p>
      </dsp:txBody>
      <dsp:txXfrm>
        <a:off x="31984" y="40309"/>
        <a:ext cx="7556031" cy="5912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6651"/>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PO5 : </a:t>
          </a:r>
          <a:r>
            <a:rPr lang="en-US" sz="2400" b="1" kern="1200" dirty="0"/>
            <a:t>Modern tool usage</a:t>
          </a:r>
          <a:endParaRPr lang="en-IN" sz="2400" kern="1200" dirty="0"/>
        </a:p>
      </dsp:txBody>
      <dsp:txXfrm>
        <a:off x="31984" y="48635"/>
        <a:ext cx="7556032" cy="5912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50030"/>
          <a:ext cx="7620000" cy="597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PO6 : The engineer and society</a:t>
          </a:r>
          <a:endParaRPr lang="en-IN" sz="2400" kern="1200" dirty="0"/>
        </a:p>
      </dsp:txBody>
      <dsp:txXfrm>
        <a:off x="29153" y="79183"/>
        <a:ext cx="7561694" cy="53889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8099"/>
          <a:ext cx="7620000" cy="609599"/>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Engineering Graduates will be able to</a:t>
          </a:r>
          <a:r>
            <a:rPr lang="en-US" sz="2400" kern="1200" dirty="0"/>
            <a:t>:</a:t>
          </a:r>
          <a:endParaRPr lang="en-IN" sz="2400" kern="1200" dirty="0"/>
        </a:p>
      </dsp:txBody>
      <dsp:txXfrm>
        <a:off x="29758" y="67857"/>
        <a:ext cx="7560484" cy="55008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8325"/>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latin typeface="+mj-lt"/>
            </a:rPr>
            <a:t>PO7 : </a:t>
          </a:r>
          <a:r>
            <a:rPr lang="en-US" sz="2400" b="1" kern="1200" dirty="0">
              <a:latin typeface="+mj-lt"/>
              <a:ea typeface="Calibri" panose="020F0502020204030204" pitchFamily="34" charset="0"/>
            </a:rPr>
            <a:t>Environment and sustainability</a:t>
          </a:r>
          <a:endParaRPr lang="en-IN" sz="2400" kern="1200" dirty="0"/>
        </a:p>
      </dsp:txBody>
      <dsp:txXfrm>
        <a:off x="31984" y="40309"/>
        <a:ext cx="7556032" cy="5912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8325"/>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mj-lt"/>
              <a:ea typeface="Times New Roman" panose="02020603050405020304" pitchFamily="18" charset="0"/>
              <a:cs typeface="Times New Roman" panose="02020603050405020304" pitchFamily="18" charset="0"/>
            </a:rPr>
            <a:t>PO8 : Ethics</a:t>
          </a:r>
          <a:endParaRPr lang="en-IN" sz="2400" kern="1200" dirty="0"/>
        </a:p>
      </dsp:txBody>
      <dsp:txXfrm>
        <a:off x="31984" y="40309"/>
        <a:ext cx="7556032" cy="5912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325"/>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mj-lt"/>
              <a:ea typeface="Times New Roman" panose="02020603050405020304" pitchFamily="18" charset="0"/>
              <a:cs typeface="Times New Roman" panose="02020603050405020304" pitchFamily="18" charset="0"/>
            </a:rPr>
            <a:t>PO9 : Individual and teamwork</a:t>
          </a:r>
          <a:endParaRPr lang="en-IN" sz="2400" kern="1200" dirty="0"/>
        </a:p>
      </dsp:txBody>
      <dsp:txXfrm>
        <a:off x="31984" y="40309"/>
        <a:ext cx="7556032" cy="59123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7619999"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latin typeface="+mj-lt"/>
            </a:rPr>
            <a:t>PO10 : </a:t>
          </a:r>
          <a:r>
            <a:rPr lang="en-US" sz="2400" b="1" kern="1200" dirty="0">
              <a:latin typeface="+mj-lt"/>
              <a:ea typeface="Times New Roman" panose="02020603050405020304" pitchFamily="18" charset="0"/>
              <a:cs typeface="Times New Roman" panose="02020603050405020304" pitchFamily="18" charset="0"/>
            </a:rPr>
            <a:t>Communication</a:t>
          </a:r>
          <a:endParaRPr lang="en-IN" sz="2400" kern="1200" dirty="0"/>
        </a:p>
      </dsp:txBody>
      <dsp:txXfrm>
        <a:off x="31984" y="40309"/>
        <a:ext cx="7556031" cy="59123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6651"/>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mj-lt"/>
              <a:ea typeface="Times New Roman" panose="02020603050405020304" pitchFamily="18" charset="0"/>
              <a:cs typeface="Times New Roman" panose="02020603050405020304" pitchFamily="18" charset="0"/>
            </a:rPr>
            <a:t>PO11 : Project management and finance</a:t>
          </a:r>
          <a:endParaRPr lang="en-IN" sz="2400" kern="1200" dirty="0"/>
        </a:p>
      </dsp:txBody>
      <dsp:txXfrm>
        <a:off x="31984" y="48635"/>
        <a:ext cx="7556032"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14121"/>
          <a:ext cx="10134600" cy="85440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Study how to use PHP for multiple applications.</a:t>
          </a:r>
          <a:endParaRPr lang="en-IN" sz="2400" kern="1200" dirty="0"/>
        </a:p>
      </dsp:txBody>
      <dsp:txXfrm>
        <a:off x="41709" y="55830"/>
        <a:ext cx="10051182" cy="7709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597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latin typeface="+mj-lt"/>
              <a:ea typeface="Times New Roman" panose="02020603050405020304" pitchFamily="18" charset="0"/>
              <a:cs typeface="Times New Roman" panose="02020603050405020304" pitchFamily="18" charset="0"/>
            </a:rPr>
            <a:t>PO12 : Life-long learning</a:t>
          </a:r>
          <a:endParaRPr lang="en-IN" sz="2400" kern="1200" dirty="0"/>
        </a:p>
      </dsp:txBody>
      <dsp:txXfrm>
        <a:off x="29153" y="29153"/>
        <a:ext cx="7561694" cy="538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18106"/>
          <a:ext cx="10134600" cy="936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Study concepts of </a:t>
          </a:r>
          <a:r>
            <a:rPr lang="en-US" sz="2400" kern="1200" dirty="0" err="1"/>
            <a:t>Laravel</a:t>
          </a:r>
          <a:r>
            <a:rPr lang="en-US" sz="2400" kern="1200" dirty="0"/>
            <a:t> with Vue.js</a:t>
          </a:r>
          <a:endParaRPr lang="en-IN" sz="2400" kern="1200" dirty="0"/>
        </a:p>
      </dsp:txBody>
      <dsp:txXfrm>
        <a:off x="45692" y="63798"/>
        <a:ext cx="10043216" cy="8446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313"/>
          <a:ext cx="10165080" cy="68548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a:t>Study the concepts of </a:t>
          </a:r>
          <a:r>
            <a:rPr lang="en-US" sz="2400" b="0" i="0" kern="1200" dirty="0" err="1"/>
            <a:t>Laravel</a:t>
          </a:r>
          <a:r>
            <a:rPr lang="en-US" sz="2400" b="0" i="0" kern="1200" dirty="0"/>
            <a:t> Authentication and Faker.</a:t>
          </a:r>
          <a:endParaRPr lang="en-IN" sz="2400" kern="1200" dirty="0"/>
        </a:p>
      </dsp:txBody>
      <dsp:txXfrm>
        <a:off x="33463" y="33776"/>
        <a:ext cx="10098154" cy="6185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421"/>
          <a:ext cx="10165080" cy="118413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kern="1200" dirty="0"/>
            <a:t>Study the concepts of </a:t>
          </a:r>
          <a:r>
            <a:rPr lang="en-IN" sz="2400" kern="1200" dirty="0" err="1"/>
            <a:t>Laravel</a:t>
          </a:r>
          <a:r>
            <a:rPr lang="en-IN" sz="2400" kern="1200" dirty="0"/>
            <a:t> Connection with database.</a:t>
          </a:r>
        </a:p>
      </dsp:txBody>
      <dsp:txXfrm>
        <a:off x="57805" y="58226"/>
        <a:ext cx="10049470" cy="1068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90998"/>
          <a:ext cx="9601200" cy="503801"/>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At the end of course, the student  will be able to</a:t>
          </a:r>
          <a:r>
            <a:rPr lang="en-US" sz="2400" kern="1200" dirty="0"/>
            <a:t>:</a:t>
          </a:r>
          <a:endParaRPr lang="en-IN" sz="2400" kern="1200" dirty="0"/>
        </a:p>
      </dsp:txBody>
      <dsp:txXfrm>
        <a:off x="24594" y="115592"/>
        <a:ext cx="9552012" cy="4546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8099"/>
          <a:ext cx="7620000" cy="609599"/>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Engineering Graduates will be able to</a:t>
          </a:r>
          <a:r>
            <a:rPr lang="en-US" sz="2400" kern="1200" dirty="0"/>
            <a:t>:</a:t>
          </a:r>
          <a:endParaRPr lang="en-IN" sz="2400" kern="1200" dirty="0"/>
        </a:p>
      </dsp:txBody>
      <dsp:txXfrm>
        <a:off x="29758" y="67857"/>
        <a:ext cx="7560484" cy="5500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8325"/>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PO1 : </a:t>
          </a:r>
          <a:r>
            <a:rPr lang="en-US" sz="2400" b="1" kern="1200" dirty="0"/>
            <a:t>Engineering Knowledge</a:t>
          </a:r>
          <a:endParaRPr lang="en-IN" sz="2400" kern="1200" dirty="0"/>
        </a:p>
      </dsp:txBody>
      <dsp:txXfrm>
        <a:off x="31984" y="40309"/>
        <a:ext cx="75560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8325"/>
          <a:ext cx="76200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a:t>PO2 : Problem Analysis</a:t>
          </a:r>
          <a:endParaRPr lang="en-IN" sz="2400" kern="1200" dirty="0"/>
        </a:p>
      </dsp:txBody>
      <dsp:txXfrm>
        <a:off x="31984" y="40309"/>
        <a:ext cx="7556032"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extLst>
      <p:ext uri="{BB962C8B-B14F-4D97-AF65-F5344CB8AC3E}">
        <p14:creationId xmlns:p14="http://schemas.microsoft.com/office/powerpoint/2010/main" val="315791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42355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dirty="0"/>
          </a:p>
        </p:txBody>
      </p:sp>
    </p:spTree>
    <p:extLst>
      <p:ext uri="{BB962C8B-B14F-4D97-AF65-F5344CB8AC3E}">
        <p14:creationId xmlns:p14="http://schemas.microsoft.com/office/powerpoint/2010/main" val="181236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8DEFF9-83ED-4781-91F2-514ECDDB6D9C}" type="datetime1">
              <a:rPr lang="en-US" smtClean="0"/>
              <a:t>4/29/2024</a:t>
            </a:fld>
            <a:endParaRPr lang="en-US"/>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F86895-3726-4BFE-85CD-71B13BECFBDF}" type="datetime1">
              <a:rPr lang="en-US" smtClean="0"/>
              <a:t>4/29/2024</a:t>
            </a:fld>
            <a:endParaRPr lang="en-US"/>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4A276D-21A2-493F-9EAF-643430578E9B}" type="datetime1">
              <a:rPr lang="en-US" smtClean="0"/>
              <a:t>4/29/2024</a:t>
            </a:fld>
            <a:endParaRPr lang="en-US"/>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B9D04-30EA-4B97-8333-8475CE7C79AE}" type="datetime1">
              <a:rPr lang="en-US" smtClean="0"/>
              <a:t>4/29/2024</a:t>
            </a:fld>
            <a:endParaRPr lang="en-US"/>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15C47-B09D-44BC-A531-0A1D03AFD08A}" type="datetime1">
              <a:rPr lang="en-US" smtClean="0"/>
              <a:t>4/29/2024</a:t>
            </a:fld>
            <a:endParaRPr lang="en-US"/>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EF7051-42EA-427C-8B8F-2B2078970E47}" type="datetime1">
              <a:rPr lang="en-US" smtClean="0"/>
              <a:t>4/29/2024</a:t>
            </a:fld>
            <a:endParaRPr lang="en-US"/>
          </a:p>
        </p:txBody>
      </p:sp>
      <p:sp>
        <p:nvSpPr>
          <p:cNvPr id="6" name="Footer Placeholder 5"/>
          <p:cNvSpPr>
            <a:spLocks noGrp="1"/>
          </p:cNvSpPr>
          <p:nvPr>
            <p:ph type="ftr" sz="quarter" idx="11"/>
          </p:nvPr>
        </p:nvSpPr>
        <p:spPr/>
        <p:txBody>
          <a:bodyPr/>
          <a:lstStyle/>
          <a:p>
            <a:r>
              <a:rPr lang="en-US"/>
              <a:t>Rajat Kumar                              Laravel with Vue.js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33F85D-1762-4ABB-ADFC-B99F6627103F}" type="datetime1">
              <a:rPr lang="en-US" smtClean="0"/>
              <a:t>4/29/2024</a:t>
            </a:fld>
            <a:endParaRPr lang="en-US"/>
          </a:p>
        </p:txBody>
      </p:sp>
      <p:sp>
        <p:nvSpPr>
          <p:cNvPr id="8" name="Footer Placeholder 7"/>
          <p:cNvSpPr>
            <a:spLocks noGrp="1"/>
          </p:cNvSpPr>
          <p:nvPr>
            <p:ph type="ftr" sz="quarter" idx="11"/>
          </p:nvPr>
        </p:nvSpPr>
        <p:spPr/>
        <p:txBody>
          <a:bodyPr/>
          <a:lstStyle/>
          <a:p>
            <a:r>
              <a:rPr lang="en-US"/>
              <a:t>Rajat Kumar                              Laravel with Vue.js                            Unit 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6B749C-28EE-45E4-AB2F-52D2C2209BF7}" type="datetime1">
              <a:rPr lang="en-US" smtClean="0"/>
              <a:t>4/29/2024</a:t>
            </a:fld>
            <a:endParaRPr lang="en-US"/>
          </a:p>
        </p:txBody>
      </p:sp>
      <p:sp>
        <p:nvSpPr>
          <p:cNvPr id="4" name="Footer Placeholder 3"/>
          <p:cNvSpPr>
            <a:spLocks noGrp="1"/>
          </p:cNvSpPr>
          <p:nvPr>
            <p:ph type="ftr" sz="quarter" idx="11"/>
          </p:nvPr>
        </p:nvSpPr>
        <p:spPr/>
        <p:txBody>
          <a:bodyPr/>
          <a:lstStyle/>
          <a:p>
            <a:r>
              <a:rPr lang="en-US"/>
              <a:t>Rajat Kumar                              Laravel with Vue.js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2121A-FCED-4AEB-9755-AC64D6E952FE}" type="datetime1">
              <a:rPr lang="en-US" smtClean="0"/>
              <a:t>4/29/2024</a:t>
            </a:fld>
            <a:endParaRPr lang="en-US"/>
          </a:p>
        </p:txBody>
      </p:sp>
      <p:sp>
        <p:nvSpPr>
          <p:cNvPr id="3" name="Footer Placeholder 2"/>
          <p:cNvSpPr>
            <a:spLocks noGrp="1"/>
          </p:cNvSpPr>
          <p:nvPr>
            <p:ph type="ftr" sz="quarter" idx="11"/>
          </p:nvPr>
        </p:nvSpPr>
        <p:spPr/>
        <p:txBody>
          <a:bodyPr/>
          <a:lstStyle/>
          <a:p>
            <a:r>
              <a:rPr lang="en-US"/>
              <a:t>Rajat Kumar                              Laravel with Vue.js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FCA25-BF78-4E5C-A53C-135B70EC0FF6}" type="datetime1">
              <a:rPr lang="en-US" smtClean="0"/>
              <a:t>4/29/2024</a:t>
            </a:fld>
            <a:endParaRPr lang="en-US"/>
          </a:p>
        </p:txBody>
      </p:sp>
      <p:sp>
        <p:nvSpPr>
          <p:cNvPr id="6" name="Footer Placeholder 5"/>
          <p:cNvSpPr>
            <a:spLocks noGrp="1"/>
          </p:cNvSpPr>
          <p:nvPr>
            <p:ph type="ftr" sz="quarter" idx="11"/>
          </p:nvPr>
        </p:nvSpPr>
        <p:spPr/>
        <p:txBody>
          <a:bodyPr/>
          <a:lstStyle/>
          <a:p>
            <a:r>
              <a:rPr lang="en-US"/>
              <a:t>Rajat Kumar                              Laravel with Vue.js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3F825-565C-4D7A-BD77-AACC6124E7D1}" type="datetime1">
              <a:rPr lang="en-US" smtClean="0"/>
              <a:t>4/29/2024</a:t>
            </a:fld>
            <a:endParaRPr lang="en-US"/>
          </a:p>
        </p:txBody>
      </p:sp>
      <p:sp>
        <p:nvSpPr>
          <p:cNvPr id="6" name="Footer Placeholder 5"/>
          <p:cNvSpPr>
            <a:spLocks noGrp="1"/>
          </p:cNvSpPr>
          <p:nvPr>
            <p:ph type="ftr" sz="quarter" idx="11"/>
          </p:nvPr>
        </p:nvSpPr>
        <p:spPr/>
        <p:txBody>
          <a:bodyPr/>
          <a:lstStyle/>
          <a:p>
            <a:r>
              <a:rPr lang="en-US"/>
              <a:t>Rajat Kumar                              Laravel with Vue.js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7EF19-6606-456D-B9EE-03EAD43769A0}" type="datetime1">
              <a:rPr lang="en-US" smtClean="0"/>
              <a:t>4/29/2024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Rajat Kumar                              Laravel with Vue.js                            Unit 5</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34" Type="http://schemas.openxmlformats.org/officeDocument/2006/relationships/diagramQuickStyle" Target="../diagrams/quickStyle13.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33" Type="http://schemas.openxmlformats.org/officeDocument/2006/relationships/diagramLayout" Target="../diagrams/layout13.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32" Type="http://schemas.openxmlformats.org/officeDocument/2006/relationships/diagramData" Target="../diagrams/data13.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36" Type="http://schemas.microsoft.com/office/2007/relationships/diagramDrawing" Target="../diagrams/drawing13.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 Id="rId35" Type="http://schemas.openxmlformats.org/officeDocument/2006/relationships/diagramColors" Target="../diagrams/colors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18" Type="http://schemas.openxmlformats.org/officeDocument/2006/relationships/diagramLayout" Target="../diagrams/layout17.xml"/><Relationship Id="rId26" Type="http://schemas.microsoft.com/office/2007/relationships/diagramDrawing" Target="../diagrams/drawing18.xml"/><Relationship Id="rId3" Type="http://schemas.openxmlformats.org/officeDocument/2006/relationships/diagramLayout" Target="../diagrams/layout14.xml"/><Relationship Id="rId21" Type="http://schemas.microsoft.com/office/2007/relationships/diagramDrawing" Target="../diagrams/drawing17.xml"/><Relationship Id="rId34" Type="http://schemas.openxmlformats.org/officeDocument/2006/relationships/diagramQuickStyle" Target="../diagrams/quickStyle20.xml"/><Relationship Id="rId7" Type="http://schemas.openxmlformats.org/officeDocument/2006/relationships/diagramData" Target="../diagrams/data15.xml"/><Relationship Id="rId12" Type="http://schemas.openxmlformats.org/officeDocument/2006/relationships/diagramData" Target="../diagrams/data16.xml"/><Relationship Id="rId17" Type="http://schemas.openxmlformats.org/officeDocument/2006/relationships/diagramData" Target="../diagrams/data17.xml"/><Relationship Id="rId25" Type="http://schemas.openxmlformats.org/officeDocument/2006/relationships/diagramColors" Target="../diagrams/colors18.xml"/><Relationship Id="rId33" Type="http://schemas.openxmlformats.org/officeDocument/2006/relationships/diagramLayout" Target="../diagrams/layout20.xml"/><Relationship Id="rId2" Type="http://schemas.openxmlformats.org/officeDocument/2006/relationships/diagramData" Target="../diagrams/data14.xml"/><Relationship Id="rId16" Type="http://schemas.microsoft.com/office/2007/relationships/diagramDrawing" Target="../diagrams/drawing16.xml"/><Relationship Id="rId20" Type="http://schemas.openxmlformats.org/officeDocument/2006/relationships/diagramColors" Target="../diagrams/colors17.xml"/><Relationship Id="rId29" Type="http://schemas.openxmlformats.org/officeDocument/2006/relationships/diagramQuickStyle" Target="../diagrams/quickStyle19.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24" Type="http://schemas.openxmlformats.org/officeDocument/2006/relationships/diagramQuickStyle" Target="../diagrams/quickStyle18.xml"/><Relationship Id="rId32" Type="http://schemas.openxmlformats.org/officeDocument/2006/relationships/diagramData" Target="../diagrams/data20.xml"/><Relationship Id="rId5" Type="http://schemas.openxmlformats.org/officeDocument/2006/relationships/diagramColors" Target="../diagrams/colors14.xml"/><Relationship Id="rId15" Type="http://schemas.openxmlformats.org/officeDocument/2006/relationships/diagramColors" Target="../diagrams/colors16.xml"/><Relationship Id="rId23" Type="http://schemas.openxmlformats.org/officeDocument/2006/relationships/diagramLayout" Target="../diagrams/layout18.xml"/><Relationship Id="rId28" Type="http://schemas.openxmlformats.org/officeDocument/2006/relationships/diagramLayout" Target="../diagrams/layout19.xml"/><Relationship Id="rId36" Type="http://schemas.microsoft.com/office/2007/relationships/diagramDrawing" Target="../diagrams/drawing20.xml"/><Relationship Id="rId10" Type="http://schemas.openxmlformats.org/officeDocument/2006/relationships/diagramColors" Target="../diagrams/colors15.xml"/><Relationship Id="rId19" Type="http://schemas.openxmlformats.org/officeDocument/2006/relationships/diagramQuickStyle" Target="../diagrams/quickStyle17.xml"/><Relationship Id="rId31" Type="http://schemas.microsoft.com/office/2007/relationships/diagramDrawing" Target="../diagrams/drawing19.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 Id="rId22" Type="http://schemas.openxmlformats.org/officeDocument/2006/relationships/diagramData" Target="../diagrams/data18.xml"/><Relationship Id="rId27" Type="http://schemas.openxmlformats.org/officeDocument/2006/relationships/diagramData" Target="../diagrams/data19.xml"/><Relationship Id="rId30" Type="http://schemas.openxmlformats.org/officeDocument/2006/relationships/diagramColors" Target="../diagrams/colors19.xml"/><Relationship Id="rId35" Type="http://schemas.openxmlformats.org/officeDocument/2006/relationships/diagramColors" Target="../diagrams/colors20.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php.net/manual/en/function.curl-getinfo.php" TargetMode="External"/><Relationship Id="rId13" Type="http://schemas.openxmlformats.org/officeDocument/2006/relationships/hyperlink" Target="https://www.php.net/manual/en/function.curl-multi-exec.php" TargetMode="External"/><Relationship Id="rId3" Type="http://schemas.openxmlformats.org/officeDocument/2006/relationships/hyperlink" Target="https://www.php.net/manual/en/function.curl-copy-handle.php" TargetMode="External"/><Relationship Id="rId7" Type="http://schemas.openxmlformats.org/officeDocument/2006/relationships/hyperlink" Target="https://www.php.net/manual/en/function.curl-exec.php" TargetMode="External"/><Relationship Id="rId12" Type="http://schemas.openxmlformats.org/officeDocument/2006/relationships/hyperlink" Target="https://www.php.net/manual/en/function.curl-multi-errno.php" TargetMode="External"/><Relationship Id="rId2" Type="http://schemas.openxmlformats.org/officeDocument/2006/relationships/hyperlink" Target="https://www.php.net/manual/en/function.curl-close.php" TargetMode="External"/><Relationship Id="rId1" Type="http://schemas.openxmlformats.org/officeDocument/2006/relationships/slideLayout" Target="../slideLayouts/slideLayout2.xml"/><Relationship Id="rId6" Type="http://schemas.openxmlformats.org/officeDocument/2006/relationships/hyperlink" Target="https://www.php.net/manual/en/function.curl-escape.php" TargetMode="External"/><Relationship Id="rId11" Type="http://schemas.openxmlformats.org/officeDocument/2006/relationships/hyperlink" Target="https://www.php.net/manual/en/function.curl-multi-close.php" TargetMode="External"/><Relationship Id="rId5" Type="http://schemas.openxmlformats.org/officeDocument/2006/relationships/hyperlink" Target="https://www.php.net/manual/en/function.curl-error.php" TargetMode="External"/><Relationship Id="rId10" Type="http://schemas.openxmlformats.org/officeDocument/2006/relationships/hyperlink" Target="https://www.php.net/manual/en/function.curl-multi-add-handle.php" TargetMode="External"/><Relationship Id="rId4" Type="http://schemas.openxmlformats.org/officeDocument/2006/relationships/hyperlink" Target="https://www.php.net/manual/en/function.curl-errno.php" TargetMode="External"/><Relationship Id="rId9" Type="http://schemas.openxmlformats.org/officeDocument/2006/relationships/hyperlink" Target="https://www.php.net/manual/en/function.curl-init.php"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php.net/manual/en/function.curl-multi-strerror.php" TargetMode="External"/><Relationship Id="rId13" Type="http://schemas.openxmlformats.org/officeDocument/2006/relationships/hyperlink" Target="https://www.php.net/manual/en/function.curl-share-close.php" TargetMode="External"/><Relationship Id="rId3" Type="http://schemas.openxmlformats.org/officeDocument/2006/relationships/hyperlink" Target="https://www.php.net/manual/en/function.curl-multi-info-read.php" TargetMode="External"/><Relationship Id="rId7" Type="http://schemas.openxmlformats.org/officeDocument/2006/relationships/hyperlink" Target="https://www.php.net/manual/en/function.curl-multi-setopt.php" TargetMode="External"/><Relationship Id="rId12" Type="http://schemas.openxmlformats.org/officeDocument/2006/relationships/hyperlink" Target="https://www.php.net/manual/en/function.curl-setopt.php" TargetMode="External"/><Relationship Id="rId2" Type="http://schemas.openxmlformats.org/officeDocument/2006/relationships/hyperlink" Target="https://www.php.net/manual/en/function.curl-multi-getcontent.php" TargetMode="External"/><Relationship Id="rId1" Type="http://schemas.openxmlformats.org/officeDocument/2006/relationships/slideLayout" Target="../slideLayouts/slideLayout2.xml"/><Relationship Id="rId6" Type="http://schemas.openxmlformats.org/officeDocument/2006/relationships/hyperlink" Target="https://www.php.net/manual/en/function.curl-multi-select.php" TargetMode="External"/><Relationship Id="rId11" Type="http://schemas.openxmlformats.org/officeDocument/2006/relationships/hyperlink" Target="https://www.php.net/manual/en/function.curl-setopt-array.php" TargetMode="External"/><Relationship Id="rId5" Type="http://schemas.openxmlformats.org/officeDocument/2006/relationships/hyperlink" Target="https://www.php.net/manual/en/function.curl-multi-remove-handle.php" TargetMode="External"/><Relationship Id="rId10" Type="http://schemas.openxmlformats.org/officeDocument/2006/relationships/hyperlink" Target="https://www.php.net/manual/en/function.curl-reset.php" TargetMode="External"/><Relationship Id="rId4" Type="http://schemas.openxmlformats.org/officeDocument/2006/relationships/hyperlink" Target="https://www.php.net/manual/en/function.curl-multi-init.php" TargetMode="External"/><Relationship Id="rId9" Type="http://schemas.openxmlformats.org/officeDocument/2006/relationships/hyperlink" Target="https://www.php.net/manual/en/function.curl-pause.php"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php.net/manual/en/function.curl_upkeep.php" TargetMode="External"/><Relationship Id="rId3" Type="http://schemas.openxmlformats.org/officeDocument/2006/relationships/hyperlink" Target="https://www.php.net/manual/en/function.curl-share-init.php" TargetMode="External"/><Relationship Id="rId7" Type="http://schemas.openxmlformats.org/officeDocument/2006/relationships/hyperlink" Target="https://www.php.net/manual/en/function.curl-unescape.php" TargetMode="External"/><Relationship Id="rId2" Type="http://schemas.openxmlformats.org/officeDocument/2006/relationships/hyperlink" Target="https://www.php.net/manual/en/function.curl-share-errno.php" TargetMode="External"/><Relationship Id="rId1" Type="http://schemas.openxmlformats.org/officeDocument/2006/relationships/slideLayout" Target="../slideLayouts/slideLayout2.xml"/><Relationship Id="rId6" Type="http://schemas.openxmlformats.org/officeDocument/2006/relationships/hyperlink" Target="https://www.php.net/manual/en/function.curl-strerror.php" TargetMode="External"/><Relationship Id="rId5" Type="http://schemas.openxmlformats.org/officeDocument/2006/relationships/hyperlink" Target="https://www.php.net/manual/en/function.curl-share-strerror.php" TargetMode="External"/><Relationship Id="rId4" Type="http://schemas.openxmlformats.org/officeDocument/2006/relationships/hyperlink" Target="https://www.php.net/manual/en/function.curl-share-setopt.php" TargetMode="External"/><Relationship Id="rId9" Type="http://schemas.openxmlformats.org/officeDocument/2006/relationships/hyperlink" Target="https://www.php.net/manual/en/function.curl-version.ph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www.tutorialspoint.com/php/php_function_openssl_public_decrypt.htm" TargetMode="External"/><Relationship Id="rId3" Type="http://schemas.openxmlformats.org/officeDocument/2006/relationships/hyperlink" Target="https://www.tutorialspoint.com/php/php_function_openssl_pkey_get_private.htm" TargetMode="External"/><Relationship Id="rId7" Type="http://schemas.openxmlformats.org/officeDocument/2006/relationships/hyperlink" Target="https://www.tutorialspoint.com/php/php_function_openssl_public_encrypt.htm" TargetMode="External"/><Relationship Id="rId2" Type="http://schemas.openxmlformats.org/officeDocument/2006/relationships/hyperlink" Target="https://www.tutorialspoint.com/php/php_function_openssl_pkey_new.htm" TargetMode="External"/><Relationship Id="rId1" Type="http://schemas.openxmlformats.org/officeDocument/2006/relationships/slideLayout" Target="../slideLayouts/slideLayout2.xml"/><Relationship Id="rId6" Type="http://schemas.openxmlformats.org/officeDocument/2006/relationships/hyperlink" Target="https://www.tutorialspoint.com/php/php_function_openssl_private_encrypt.htm" TargetMode="External"/><Relationship Id="rId5" Type="http://schemas.openxmlformats.org/officeDocument/2006/relationships/hyperlink" Target="https://www.tutorialspoint.com/php/php_function_openssl_pkey_export_to_file.htm" TargetMode="External"/><Relationship Id="rId4" Type="http://schemas.openxmlformats.org/officeDocument/2006/relationships/hyperlink" Target="https://www.tutorialspoint.com/php/php_function_openssl_pkey_get_public.htm" TargetMode="External"/><Relationship Id="rId9" Type="http://schemas.openxmlformats.org/officeDocument/2006/relationships/hyperlink" Target="https://www.tutorialspoint.com/php/php_function_openssl_private_decrypt.htm" TargetMode="External"/></Relationships>
</file>

<file path=ppt/slides/_rels/slide45.xml.rels><?xml version="1.0" encoding="UTF-8" standalone="yes"?>
<Relationships xmlns="http://schemas.openxmlformats.org/package/2006/relationships"><Relationship Id="rId2" Type="http://schemas.openxmlformats.org/officeDocument/2006/relationships/hyperlink" Target="https://www.php.net/manual/en/book.pcre.php#book.pcr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youtube.com/watch?v=qJq9ZMB2Was" TargetMode="External"/><Relationship Id="rId2" Type="http://schemas.openxmlformats.org/officeDocument/2006/relationships/hyperlink" Target="https://www.youtube.com/watch?v=5G1zxqFPKsA" TargetMode="External"/><Relationship Id="rId1" Type="http://schemas.openxmlformats.org/officeDocument/2006/relationships/slideLayout" Target="../slideLayouts/slideLayout2.xml"/><Relationship Id="rId4" Type="http://schemas.openxmlformats.org/officeDocument/2006/relationships/hyperlink" Target="https://www.youtube.com/watch?v=98LrR740GNU"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www.onlineinterviewquestions.com/laravel-mcq-multiple-choice-questions/#collapseUnfiled2" TargetMode="External"/><Relationship Id="rId2" Type="http://schemas.openxmlformats.org/officeDocument/2006/relationships/hyperlink" Target="https://www.onlineinterviewquestions.com/laravel-mcq-multiple-choice-questions/#collapseUnfiled1" TargetMode="External"/><Relationship Id="rId1" Type="http://schemas.openxmlformats.org/officeDocument/2006/relationships/slideLayout" Target="../slideLayouts/slideLayout2.xml"/><Relationship Id="rId4" Type="http://schemas.openxmlformats.org/officeDocument/2006/relationships/hyperlink" Target="https://www.onlineinterviewquestions.com/laravel-mcq-multiple-choice-questions/#collapseUnfiled3"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www.onlineinterviewquestions.com/laravel-mcq-multiple-choice-questions/#collapseUnfiled5" TargetMode="External"/><Relationship Id="rId2" Type="http://schemas.openxmlformats.org/officeDocument/2006/relationships/hyperlink" Target="https://www.onlineinterviewquestions.com/laravel-mcq-multiple-choice-questions/#collapseUnfiled4" TargetMode="External"/><Relationship Id="rId1" Type="http://schemas.openxmlformats.org/officeDocument/2006/relationships/slideLayout" Target="../slideLayouts/slideLayout2.xml"/><Relationship Id="rId4" Type="http://schemas.openxmlformats.org/officeDocument/2006/relationships/hyperlink" Target="https://www.onlineinterviewquestions.com/laravel-mcq-multiple-choice-questions/#collapseUnfiled6"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3048000" y="865031"/>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Full-Stack Web Development using </a:t>
            </a:r>
            <a:r>
              <a:rPr lang="en-US" sz="3600" dirty="0" err="1">
                <a:solidFill>
                  <a:schemeClr val="tx1"/>
                </a:solidFill>
              </a:rPr>
              <a:t>Laravel</a:t>
            </a:r>
            <a:r>
              <a:rPr lang="en-US" sz="3600" dirty="0">
                <a:solidFill>
                  <a:schemeClr val="tx1"/>
                </a:solidFill>
              </a:rPr>
              <a:t> with Vue.js</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Rajat Kumar</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AB1114D2-C93E-4539-ABB6-3AF999E9187A}" type="datetime1">
              <a:rPr lang="en-US" smtClean="0"/>
              <a:t>4/29/2024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5</a:t>
            </a:r>
          </a:p>
        </p:txBody>
      </p:sp>
      <p:sp>
        <p:nvSpPr>
          <p:cNvPr id="13" name="Footer Placeholder 12"/>
          <p:cNvSpPr>
            <a:spLocks noGrp="1"/>
          </p:cNvSpPr>
          <p:nvPr>
            <p:ph type="ftr" sz="quarter" idx="11"/>
          </p:nvPr>
        </p:nvSpPr>
        <p:spPr>
          <a:xfrm>
            <a:off x="4876800" y="6390291"/>
            <a:ext cx="6324600" cy="365125"/>
          </a:xfrm>
        </p:spPr>
        <p:txBody>
          <a:bodyPr/>
          <a:lstStyle/>
          <a:p>
            <a:r>
              <a:rPr lang="en-US"/>
              <a:t>Rajat Kumar                              Laravel with Vue.js                            Unit 5</a:t>
            </a:r>
            <a:endParaRPr lang="en-US" dirty="0"/>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r>
              <a:rPr lang="en-US" sz="2400" dirty="0">
                <a:solidFill>
                  <a:schemeClr val="tx1"/>
                </a:solidFill>
              </a:rPr>
              <a:t>  </a:t>
            </a:r>
            <a:r>
              <a:rPr lang="en-US" sz="2300" dirty="0">
                <a:solidFill>
                  <a:schemeClr val="tx1"/>
                </a:solidFill>
              </a:rPr>
              <a:t>Deployment </a:t>
            </a:r>
            <a:r>
              <a:rPr lang="en-US" sz="2300" dirty="0" err="1">
                <a:solidFill>
                  <a:schemeClr val="tx1"/>
                </a:solidFill>
              </a:rPr>
              <a:t>Laravel</a:t>
            </a:r>
            <a:r>
              <a:rPr lang="en-US" sz="2300" dirty="0">
                <a:solidFill>
                  <a:schemeClr val="tx1"/>
                </a:solidFill>
              </a:rPr>
              <a:t> Application to Production  </a:t>
            </a:r>
            <a:endParaRPr lang="en-US" sz="2300" b="1"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F5E9F4-D8E4-4F85-9C65-8B1BB81BB9A6}" type="datetime1">
              <a:rPr lang="en-US" smtClean="0"/>
              <a:t>4/29/2024</a:t>
            </a:fld>
            <a:endParaRPr lang="en-US" dirty="0"/>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785359026"/>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68721931"/>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460566616"/>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17380203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140678046"/>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858596607"/>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613166370"/>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64DB3A-3D61-48E3-BFC9-DFF2A6FF3B84}" type="datetime1">
              <a:rPr lang="en-US" smtClean="0"/>
              <a:t>4/29/2024</a:t>
            </a:fld>
            <a:endParaRPr lang="en-US" dirty="0"/>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3076249695"/>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4008344739"/>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996506696"/>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928654138"/>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269065845"/>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968262684"/>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49552349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72A0C9-7CF1-4451-B2AF-795D8BC52FFA}"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2492B8-6379-49D9-92C2-51273C21994A}"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4664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Program Specific Outcomes(PSOs)</a:t>
            </a:r>
          </a:p>
        </p:txBody>
      </p:sp>
      <p:graphicFrame>
        <p:nvGraphicFramePr>
          <p:cNvPr id="8" name="Table 7"/>
          <p:cNvGraphicFramePr>
            <a:graphicFrameLocks noGrp="1"/>
          </p:cNvGraphicFramePr>
          <p:nvPr>
            <p:extLst>
              <p:ext uri="{D42A27DB-BD31-4B8C-83A1-F6EECF244321}">
                <p14:modId xmlns:p14="http://schemas.microsoft.com/office/powerpoint/2010/main" val="3630334385"/>
              </p:ext>
            </p:extLst>
          </p:nvPr>
        </p:nvGraphicFramePr>
        <p:xfrm>
          <a:off x="1600200" y="1371600"/>
          <a:ext cx="8763000" cy="4038600"/>
        </p:xfrm>
        <a:graphic>
          <a:graphicData uri="http://schemas.openxmlformats.org/drawingml/2006/table">
            <a:tbl>
              <a:tblPr firstRow="1" bandRow="1">
                <a:tableStyleId>{5C22544A-7EE6-4342-B048-85BDC9FD1C3A}</a:tableStyleId>
              </a:tblPr>
              <a:tblGrid>
                <a:gridCol w="1187460">
                  <a:extLst>
                    <a:ext uri="{9D8B030D-6E8A-4147-A177-3AD203B41FA5}">
                      <a16:colId xmlns:a16="http://schemas.microsoft.com/office/drawing/2014/main" val="20000"/>
                    </a:ext>
                  </a:extLst>
                </a:gridCol>
                <a:gridCol w="7575540">
                  <a:extLst>
                    <a:ext uri="{9D8B030D-6E8A-4147-A177-3AD203B41FA5}">
                      <a16:colId xmlns:a16="http://schemas.microsoft.com/office/drawing/2014/main" val="20001"/>
                    </a:ext>
                  </a:extLst>
                </a:gridCol>
              </a:tblGrid>
              <a:tr h="43858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Sr. No.</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996231">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500" b="0" dirty="0">
                        <a:solidFill>
                          <a:schemeClr val="accent4">
                            <a:lumMod val="50000"/>
                          </a:schemeClr>
                        </a:solidFill>
                        <a:latin typeface="+mn-lt"/>
                        <a:ea typeface="Times New Roman" panose="02020603050405020304"/>
                      </a:endParaRPr>
                    </a:p>
                    <a:p>
                      <a:pPr marL="68580" marR="0" algn="l">
                        <a:lnSpc>
                          <a:spcPct val="100000"/>
                        </a:lnSpc>
                        <a:spcBef>
                          <a:spcPts val="0"/>
                        </a:spcBef>
                        <a:spcAft>
                          <a:spcPts val="0"/>
                        </a:spcAft>
                      </a:pPr>
                      <a:r>
                        <a:rPr lang="en-US" sz="1500" b="0" dirty="0" smtClean="0">
                          <a:solidFill>
                            <a:schemeClr val="accent4">
                              <a:lumMod val="50000"/>
                            </a:schemeClr>
                          </a:solidFill>
                          <a:latin typeface="+mn-lt"/>
                          <a:ea typeface="Times New Roman" panose="02020603050405020304"/>
                        </a:rPr>
                        <a:t>The ability to identify, analyze real world problems and design their ethical solutions using artificial intelligence, robotics, virtual/augmented reality, data analytics, block chain technology, and cloud computing.</a:t>
                      </a:r>
                      <a:endParaRPr lang="en-US" sz="1500" b="0" dirty="0">
                        <a:solidFill>
                          <a:schemeClr val="accent4">
                            <a:lumMod val="50000"/>
                          </a:schemeClr>
                        </a:solidFill>
                        <a:latin typeface="+mn-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69832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500" b="0" dirty="0" smtClean="0">
                          <a:solidFill>
                            <a:schemeClr val="accent4">
                              <a:lumMod val="50000"/>
                            </a:schemeClr>
                          </a:solidFill>
                          <a:latin typeface="Times New Roman" panose="02020603050405020304"/>
                          <a:ea typeface="Times New Roman" panose="02020603050405020304"/>
                        </a:rPr>
                        <a:t>The ability to design and develop the hardware sensor devices and related interfacing software systems for solving complex engineering problems.</a:t>
                      </a:r>
                      <a:endParaRPr lang="en-US" sz="1500" b="0" dirty="0">
                        <a:solidFill>
                          <a:schemeClr val="accent4">
                            <a:lumMod val="50000"/>
                          </a:schemeClr>
                        </a:solidFill>
                        <a:latin typeface="Times New Roman" panose="02020603050405020304"/>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28097">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500" b="0" baseline="0" dirty="0" smtClean="0">
                          <a:solidFill>
                            <a:schemeClr val="accent4">
                              <a:lumMod val="50000"/>
                            </a:schemeClr>
                          </a:solidFill>
                          <a:latin typeface="+mn-lt"/>
                          <a:ea typeface="Times New Roman" panose="02020603050405020304"/>
                        </a:rPr>
                        <a:t>The ability to understand inter-disciplinary computing techniques and to apply them in the design of advanced computing.</a:t>
                      </a:r>
                      <a:endParaRPr lang="en-US" sz="1500" b="0" baseline="0" dirty="0">
                        <a:solidFill>
                          <a:schemeClr val="accent4">
                            <a:lumMod val="50000"/>
                          </a:schemeClr>
                        </a:solidFill>
                        <a:latin typeface="+mn-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1177364">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a:ea typeface="Times New Roman" panose="02020603050405020304"/>
                      </a:endParaRPr>
                    </a:p>
                    <a:p>
                      <a:pPr marL="67945" marR="0" algn="l">
                        <a:lnSpc>
                          <a:spcPct val="100000"/>
                        </a:lnSpc>
                        <a:spcBef>
                          <a:spcPts val="0"/>
                        </a:spcBef>
                        <a:spcAft>
                          <a:spcPts val="0"/>
                        </a:spcAft>
                      </a:pPr>
                      <a:r>
                        <a:rPr lang="en-US" sz="1500" b="0" dirty="0" smtClean="0">
                          <a:solidFill>
                            <a:schemeClr val="accent4">
                              <a:lumMod val="50000"/>
                            </a:schemeClr>
                          </a:solidFill>
                          <a:latin typeface="+mn-lt"/>
                          <a:ea typeface="Times New Roman" panose="02020603050405020304"/>
                        </a:rPr>
                        <a:t>The ability to conduct investigation of complex problems with the help of technical, managerial, leadership qualities, and modern engineering tools provided by industry-sponsored laboratories.</a:t>
                      </a:r>
                      <a:endParaRPr lang="en-US" sz="1500" b="0" dirty="0">
                        <a:solidFill>
                          <a:schemeClr val="accent4">
                            <a:lumMod val="50000"/>
                          </a:schemeClr>
                        </a:solidFill>
                        <a:latin typeface="+mn-lt"/>
                        <a:ea typeface="Times New Roman" panose="02020603050405020304"/>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4490F9-A8EC-4437-B592-0BE1F16B95C9}"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AC7F16-298D-4726-806C-50BD8A6F10E6}"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4664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B00A35-36FF-414E-9FC8-B81C1AFF4C8D}"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Pattern of Offline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021ADC-78C4-47CE-88D6-D623BC82C9A7}"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Pattern of Offline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Tree>
    <p:extLst>
      <p:ext uri="{BB962C8B-B14F-4D97-AF65-F5344CB8AC3E}">
        <p14:creationId xmlns:p14="http://schemas.microsoft.com/office/powerpoint/2010/main" val="2011547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FAFD40-B7EE-42BC-8ECF-85AB64A95AE5}"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Pattern of Offline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Tree>
    <p:extLst>
      <p:ext uri="{BB962C8B-B14F-4D97-AF65-F5344CB8AC3E}">
        <p14:creationId xmlns:p14="http://schemas.microsoft.com/office/powerpoint/2010/main" val="291774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78A05A-A6F5-43BC-8C76-1F92BCF78879}"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Pattern of Offline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Tree>
    <p:extLst>
      <p:ext uri="{BB962C8B-B14F-4D97-AF65-F5344CB8AC3E}">
        <p14:creationId xmlns:p14="http://schemas.microsoft.com/office/powerpoint/2010/main" val="305487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115686"/>
            <a:ext cx="8534400" cy="3024764"/>
          </a:xfrm>
        </p:spPr>
        <p:txBody>
          <a:bodyPr>
            <a:normAutofit/>
          </a:bodyPr>
          <a:lstStyle/>
          <a:p>
            <a:r>
              <a:rPr lang="en-US" sz="2000" dirty="0">
                <a:latin typeface="Times New Roman" panose="02020603050405020304" pitchFamily="18" charset="0"/>
                <a:cs typeface="Times New Roman" panose="02020603050405020304" pitchFamily="18" charset="0"/>
              </a:rPr>
              <a:t>Certificate of Recognition for role as </a:t>
            </a:r>
            <a:r>
              <a:rPr lang="en-US" sz="2000" b="1" dirty="0">
                <a:latin typeface="Times New Roman" panose="02020603050405020304" pitchFamily="18" charset="0"/>
                <a:cs typeface="Times New Roman" panose="02020603050405020304" pitchFamily="18" charset="0"/>
              </a:rPr>
              <a:t>Faculty</a:t>
            </a:r>
            <a:r>
              <a:rPr lang="en-US" sz="2000" dirty="0">
                <a:latin typeface="Times New Roman" panose="02020603050405020304" pitchFamily="18" charset="0"/>
                <a:cs typeface="Times New Roman" panose="02020603050405020304" pitchFamily="18" charset="0"/>
              </a:rPr>
              <a:t> in MOOCs Course </a:t>
            </a:r>
            <a:r>
              <a:rPr lang="en-US" sz="2000" b="1" dirty="0">
                <a:latin typeface="Times New Roman" panose="02020603050405020304" pitchFamily="18" charset="0"/>
                <a:cs typeface="Times New Roman" panose="02020603050405020304" pitchFamily="18" charset="0"/>
              </a:rPr>
              <a:t>Python/CSS</a:t>
            </a:r>
            <a:r>
              <a:rPr lang="en-US" sz="2000" dirty="0">
                <a:latin typeface="Times New Roman" panose="02020603050405020304" pitchFamily="18" charset="0"/>
                <a:cs typeface="Times New Roman" panose="02020603050405020304" pitchFamily="18" charset="0"/>
              </a:rPr>
              <a:t> from </a:t>
            </a:r>
            <a:r>
              <a:rPr lang="en-US" sz="2000" b="1" dirty="0">
                <a:latin typeface="Times New Roman" panose="02020603050405020304" pitchFamily="18" charset="0"/>
                <a:cs typeface="Times New Roman" panose="02020603050405020304" pitchFamily="18" charset="0"/>
              </a:rPr>
              <a:t>E &amp; ICT Academy, IIT Kanpur</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Worked on Internet of things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technology under the topic </a:t>
            </a:r>
            <a:r>
              <a:rPr lang="en-US" sz="2000" b="1" dirty="0">
                <a:latin typeface="Times New Roman" panose="02020603050405020304" pitchFamily="18" charset="0"/>
                <a:cs typeface="Times New Roman" panose="02020603050405020304" pitchFamily="18" charset="0"/>
              </a:rPr>
              <a:t>Energy efficient technique for data aggregation </a:t>
            </a:r>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M.Tech</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Published paper in International journal of research in electronics and computer engineering </a:t>
            </a:r>
            <a:r>
              <a:rPr lang="en-US" sz="2000" b="1" dirty="0">
                <a:latin typeface="Times New Roman" panose="02020603050405020304" pitchFamily="18" charset="0"/>
                <a:cs typeface="Times New Roman" panose="02020603050405020304" pitchFamily="18" charset="0"/>
              </a:rPr>
              <a:t>(IJRECE)</a:t>
            </a:r>
            <a:r>
              <a:rPr lang="en-US" sz="2000" dirty="0">
                <a:latin typeface="Times New Roman" panose="02020603050405020304" pitchFamily="18" charset="0"/>
                <a:cs typeface="Times New Roman" panose="02020603050405020304" pitchFamily="18" charset="0"/>
              </a:rPr>
              <a:t> on </a:t>
            </a:r>
            <a:r>
              <a:rPr lang="en-US" sz="2000" b="1" dirty="0">
                <a:latin typeface="Times New Roman" panose="02020603050405020304" pitchFamily="18" charset="0"/>
                <a:cs typeface="Times New Roman" panose="02020603050405020304" pitchFamily="18" charset="0"/>
              </a:rPr>
              <a:t>“Energy efficient technique for data aggregation in </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(April-June 2019).</a:t>
            </a:r>
          </a:p>
          <a:p>
            <a:r>
              <a:rPr lang="en-US" sz="2000" b="1" dirty="0">
                <a:latin typeface="Times New Roman" panose="02020603050405020304" pitchFamily="18" charset="0"/>
                <a:cs typeface="Times New Roman" panose="02020603050405020304" pitchFamily="18" charset="0"/>
              </a:rPr>
              <a:t>Area of Interest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FullStack</a:t>
            </a:r>
            <a:r>
              <a:rPr lang="en-US" sz="2000" dirty="0">
                <a:latin typeface="Times New Roman" panose="02020603050405020304" pitchFamily="18" charset="0"/>
                <a:cs typeface="Times New Roman" panose="02020603050405020304" pitchFamily="18" charset="0"/>
              </a:rPr>
              <a:t> Development, Machine Learning, IOT</a:t>
            </a:r>
          </a:p>
        </p:txBody>
      </p:sp>
      <p:sp>
        <p:nvSpPr>
          <p:cNvPr id="6" name="Date Placeholder 5"/>
          <p:cNvSpPr>
            <a:spLocks noGrp="1"/>
          </p:cNvSpPr>
          <p:nvPr>
            <p:ph type="dt" sz="half" idx="10"/>
          </p:nvPr>
        </p:nvSpPr>
        <p:spPr/>
        <p:txBody>
          <a:bodyPr/>
          <a:lstStyle/>
          <a:p>
            <a:fld id="{1BBEFA22-9DAB-443C-8D7E-E373D3D6C81C}" type="datetime1">
              <a:rPr lang="en-US" smtClean="0"/>
              <a:t>4/29/2024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2895600" y="-2729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Brief Introduction of Faculty</a:t>
            </a:r>
          </a:p>
        </p:txBody>
      </p:sp>
      <p:sp>
        <p:nvSpPr>
          <p:cNvPr id="11" name="Footer Placeholder 12"/>
          <p:cNvSpPr>
            <a:spLocks noGrp="1"/>
          </p:cNvSpPr>
          <p:nvPr>
            <p:ph type="ftr" sz="quarter" idx="11"/>
          </p:nvPr>
        </p:nvSpPr>
        <p:spPr>
          <a:xfrm>
            <a:off x="2286000" y="6248401"/>
            <a:ext cx="7010400" cy="365125"/>
          </a:xfrm>
        </p:spPr>
        <p:txBody>
          <a:bodyPr/>
          <a:lstStyle/>
          <a:p>
            <a:r>
              <a:rPr lang="en-US"/>
              <a:t>Rajat Kumar                              Laravel with Vue.js                            Unit 5</a:t>
            </a:r>
            <a:endParaRPr lang="en-US" dirty="0"/>
          </a:p>
        </p:txBody>
      </p:sp>
      <p:graphicFrame>
        <p:nvGraphicFramePr>
          <p:cNvPr id="2" name="Table 1"/>
          <p:cNvGraphicFramePr>
            <a:graphicFrameLocks noGrp="1"/>
          </p:cNvGraphicFramePr>
          <p:nvPr/>
        </p:nvGraphicFramePr>
        <p:xfrm>
          <a:off x="1981200" y="1055388"/>
          <a:ext cx="6629400" cy="1800838"/>
        </p:xfrm>
        <a:graphic>
          <a:graphicData uri="http://schemas.openxmlformats.org/drawingml/2006/table">
            <a:tbl>
              <a:tblPr firstRow="1" firstCol="1" bandRow="1">
                <a:tableStyleId>{5C22544A-7EE6-4342-B048-85BDC9FD1C3A}</a:tableStyleId>
              </a:tblPr>
              <a:tblGrid>
                <a:gridCol w="1354583">
                  <a:extLst>
                    <a:ext uri="{9D8B030D-6E8A-4147-A177-3AD203B41FA5}">
                      <a16:colId xmlns:a16="http://schemas.microsoft.com/office/drawing/2014/main" val="20000"/>
                    </a:ext>
                  </a:extLst>
                </a:gridCol>
                <a:gridCol w="2966395">
                  <a:extLst>
                    <a:ext uri="{9D8B030D-6E8A-4147-A177-3AD203B41FA5}">
                      <a16:colId xmlns:a16="http://schemas.microsoft.com/office/drawing/2014/main" val="20001"/>
                    </a:ext>
                  </a:extLst>
                </a:gridCol>
                <a:gridCol w="2308422">
                  <a:extLst>
                    <a:ext uri="{9D8B030D-6E8A-4147-A177-3AD203B41FA5}">
                      <a16:colId xmlns:a16="http://schemas.microsoft.com/office/drawing/2014/main" val="20002"/>
                    </a:ext>
                  </a:extLst>
                </a:gridCol>
              </a:tblGrid>
              <a:tr h="706022">
                <a:tc>
                  <a:txBody>
                    <a:bodyPr/>
                    <a:lstStyle/>
                    <a:p>
                      <a:pPr marL="0" marR="0" algn="just">
                        <a:lnSpc>
                          <a:spcPct val="115000"/>
                        </a:lnSpc>
                        <a:spcBef>
                          <a:spcPts val="0"/>
                        </a:spcBef>
                        <a:spcAft>
                          <a:spcPts val="0"/>
                        </a:spcAft>
                      </a:pPr>
                      <a:r>
                        <a:rPr lang="en-US" sz="1600" dirty="0">
                          <a:effectLst/>
                        </a:rPr>
                        <a:t>COURSE</a:t>
                      </a:r>
                    </a:p>
                    <a:p>
                      <a:pPr marL="0" marR="0" algn="just">
                        <a:lnSpc>
                          <a:spcPct val="115000"/>
                        </a:lnSpc>
                        <a:spcBef>
                          <a:spcPts val="0"/>
                        </a:spcBef>
                        <a:spcAft>
                          <a:spcPts val="0"/>
                        </a:spcAft>
                      </a:pPr>
                      <a:r>
                        <a:rPr lang="en-US" sz="1600" dirty="0">
                          <a:effectLst/>
                        </a:rPr>
                        <a:t> </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BOARD/UNIVERSITY</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YEAR OF PASSING</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547408">
                <a:tc>
                  <a:txBody>
                    <a:bodyPr/>
                    <a:lstStyle/>
                    <a:p>
                      <a:pPr marL="0" marR="0" algn="just">
                        <a:lnSpc>
                          <a:spcPct val="115000"/>
                        </a:lnSpc>
                        <a:spcBef>
                          <a:spcPts val="0"/>
                        </a:spcBef>
                        <a:spcAft>
                          <a:spcPts val="0"/>
                        </a:spcAft>
                      </a:pPr>
                      <a:r>
                        <a:rPr lang="en-US" sz="1600" dirty="0">
                          <a:effectLst/>
                        </a:rPr>
                        <a:t>M.Tech</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ITM,</a:t>
                      </a:r>
                      <a:r>
                        <a:rPr lang="en-US" sz="1600" baseline="0" dirty="0">
                          <a:effectLst/>
                        </a:rPr>
                        <a:t> AKTU</a:t>
                      </a:r>
                      <a:r>
                        <a:rPr lang="en-US" sz="1600" dirty="0">
                          <a:effectLst/>
                        </a:rPr>
                        <a:t>,</a:t>
                      </a:r>
                      <a:r>
                        <a:rPr lang="en-US" sz="1600" baseline="0" dirty="0">
                          <a:effectLst/>
                        </a:rPr>
                        <a:t> Lucknow</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2020</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547408">
                <a:tc>
                  <a:txBody>
                    <a:bodyPr/>
                    <a:lstStyle/>
                    <a:p>
                      <a:pPr marL="0" marR="0" algn="just">
                        <a:lnSpc>
                          <a:spcPct val="115000"/>
                        </a:lnSpc>
                        <a:spcBef>
                          <a:spcPts val="0"/>
                        </a:spcBef>
                        <a:spcAft>
                          <a:spcPts val="0"/>
                        </a:spcAft>
                      </a:pPr>
                      <a:r>
                        <a:rPr lang="en-US" sz="1600">
                          <a:effectLst/>
                        </a:rPr>
                        <a:t>B.Tech</a:t>
                      </a:r>
                      <a:endParaRPr lang="en-US" sz="16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 ITM,</a:t>
                      </a:r>
                      <a:r>
                        <a:rPr lang="en-US" sz="1600" baseline="0" dirty="0">
                          <a:effectLst/>
                        </a:rPr>
                        <a:t> AKTU, </a:t>
                      </a:r>
                      <a:r>
                        <a:rPr lang="en-US" sz="1600" dirty="0">
                          <a:effectLst/>
                        </a:rPr>
                        <a:t>Lucknow</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2016</a:t>
                      </a: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8688" y="761683"/>
            <a:ext cx="1569744" cy="2374725"/>
          </a:xfrm>
          <a:prstGeom prst="rect">
            <a:avLst/>
          </a:prstGeom>
        </p:spPr>
      </p:pic>
    </p:spTree>
    <p:extLst>
      <p:ext uri="{BB962C8B-B14F-4D97-AF65-F5344CB8AC3E}">
        <p14:creationId xmlns:p14="http://schemas.microsoft.com/office/powerpoint/2010/main" val="3957343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62BEAB-9C4A-490F-B984-FAB6F9EC4BE9}"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Pattern of Offline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Tree>
    <p:extLst>
      <p:ext uri="{BB962C8B-B14F-4D97-AF65-F5344CB8AC3E}">
        <p14:creationId xmlns:p14="http://schemas.microsoft.com/office/powerpoint/2010/main" val="279400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E16712-CFF6-4BD2-B853-7EDCE8A81F8D}"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sp>
        <p:nvSpPr>
          <p:cNvPr id="7" name="Title 1"/>
          <p:cNvSpPr txBox="1"/>
          <p:nvPr/>
        </p:nvSpPr>
        <p:spPr>
          <a:xfrm>
            <a:off x="2066149" y="38100"/>
            <a:ext cx="10058400" cy="65556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dirty="0" smtClean="0">
                <a:latin typeface="Times New Roman" panose="02020603050405020304" pitchFamily="18" charset="0"/>
                <a:cs typeface="Times New Roman" panose="02020603050405020304" pitchFamily="18" charset="0"/>
              </a:rPr>
              <a:t>Result Analysis</a:t>
            </a:r>
            <a:endParaRPr lang="en-US" dirty="0">
              <a:latin typeface="Times New Roman" panose="02020603050405020304" pitchFamily="18" charset="0"/>
              <a:cs typeface="Times New Roman" panose="02020603050405020304" pitchFamily="18" charset="0"/>
            </a:endParaRPr>
          </a:p>
        </p:txBody>
      </p:sp>
      <p:pic>
        <p:nvPicPr>
          <p:cNvPr id="2" name="Picture 1" descr="E:\Master Folder 2017-18\Approved Logo by BOG\NIET logo_.png"/>
          <p:cNvPicPr/>
          <p:nvPr/>
        </p:nvPicPr>
        <p:blipFill>
          <a:blip r:embed="rId2"/>
          <a:srcRect/>
          <a:stretch>
            <a:fillRect/>
          </a:stretch>
        </p:blipFill>
        <p:spPr bwMode="auto">
          <a:xfrm>
            <a:off x="111760" y="38101"/>
            <a:ext cx="1717040" cy="685799"/>
          </a:xfrm>
          <a:prstGeom prst="rect">
            <a:avLst/>
          </a:prstGeom>
          <a:noFill/>
          <a:ln w="9525">
            <a:noFill/>
            <a:miter lim="800000"/>
            <a:headEnd/>
            <a:tailEnd/>
          </a:ln>
        </p:spPr>
      </p:pic>
      <p:sp>
        <p:nvSpPr>
          <p:cNvPr id="9" name="Footer Placeholder 12"/>
          <p:cNvSpPr>
            <a:spLocks noGrp="1"/>
          </p:cNvSpPr>
          <p:nvPr>
            <p:ph type="ftr" sz="quarter" idx="11"/>
          </p:nvPr>
        </p:nvSpPr>
        <p:spPr>
          <a:xfrm>
            <a:off x="3352800" y="6343818"/>
            <a:ext cx="7518400" cy="273844"/>
          </a:xfrm>
        </p:spPr>
        <p:txBody>
          <a:bodyPr/>
          <a:lstStyle/>
          <a:p>
            <a:r>
              <a:rPr lang="en-US" dirty="0" smtClean="0"/>
              <a:t>Rupendra Kaushik                                      Introduction to </a:t>
            </a:r>
            <a:r>
              <a:rPr lang="en-US" dirty="0" err="1" smtClean="0"/>
              <a:t>laravel</a:t>
            </a:r>
            <a:r>
              <a:rPr lang="en-US" dirty="0" smtClean="0"/>
              <a:t>                         </a:t>
            </a:r>
            <a:r>
              <a:rPr lang="en-US" dirty="0"/>
              <a:t>Unit I</a:t>
            </a:r>
          </a:p>
        </p:txBody>
      </p:sp>
      <p:graphicFrame>
        <p:nvGraphicFramePr>
          <p:cNvPr id="5" name="Table 4"/>
          <p:cNvGraphicFramePr>
            <a:graphicFrameLocks noGrp="1"/>
          </p:cNvGraphicFramePr>
          <p:nvPr>
            <p:extLst>
              <p:ext uri="{D42A27DB-BD31-4B8C-83A1-F6EECF244321}">
                <p14:modId xmlns:p14="http://schemas.microsoft.com/office/powerpoint/2010/main" val="488504534"/>
              </p:ext>
            </p:extLst>
          </p:nvPr>
        </p:nvGraphicFramePr>
        <p:xfrm>
          <a:off x="2235200" y="1295399"/>
          <a:ext cx="7924800" cy="1214121"/>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04707">
                <a:tc>
                  <a:txBody>
                    <a:bodyPr/>
                    <a:lstStyle/>
                    <a:p>
                      <a:r>
                        <a:rPr lang="en-US" dirty="0" smtClean="0"/>
                        <a:t>Branch</a:t>
                      </a:r>
                      <a:endParaRPr lang="en-US" dirty="0"/>
                    </a:p>
                  </a:txBody>
                  <a:tcPr marL="121920" marR="121920"/>
                </a:tc>
                <a:tc>
                  <a:txBody>
                    <a:bodyPr/>
                    <a:lstStyle/>
                    <a:p>
                      <a:r>
                        <a:rPr lang="en-US" dirty="0" smtClean="0"/>
                        <a:t>Result</a:t>
                      </a:r>
                      <a:endParaRPr lang="en-US" dirty="0"/>
                    </a:p>
                  </a:txBody>
                  <a:tcPr marL="121920" marR="121920"/>
                </a:tc>
                <a:extLst>
                  <a:ext uri="{0D108BD9-81ED-4DB2-BD59-A6C34878D82A}">
                    <a16:rowId xmlns:a16="http://schemas.microsoft.com/office/drawing/2014/main" val="10000"/>
                  </a:ext>
                </a:extLst>
              </a:tr>
              <a:tr h="404707">
                <a:tc>
                  <a:txBody>
                    <a:bodyPr/>
                    <a:lstStyle/>
                    <a:p>
                      <a:r>
                        <a:rPr lang="en-US" dirty="0" smtClean="0"/>
                        <a:t>CSE</a:t>
                      </a:r>
                      <a:endParaRPr lang="en-US" dirty="0"/>
                    </a:p>
                  </a:txBody>
                  <a:tcPr marL="121920" marR="121920"/>
                </a:tc>
                <a:tc>
                  <a:txBody>
                    <a:bodyPr/>
                    <a:lstStyle/>
                    <a:p>
                      <a:r>
                        <a:rPr lang="en-US" dirty="0" smtClean="0"/>
                        <a:t>100%</a:t>
                      </a:r>
                      <a:endParaRPr lang="en-US" dirty="0"/>
                    </a:p>
                  </a:txBody>
                  <a:tcPr marL="121920" marR="121920"/>
                </a:tc>
                <a:extLst>
                  <a:ext uri="{0D108BD9-81ED-4DB2-BD59-A6C34878D82A}">
                    <a16:rowId xmlns:a16="http://schemas.microsoft.com/office/drawing/2014/main" val="10001"/>
                  </a:ext>
                </a:extLst>
              </a:tr>
              <a:tr h="404707">
                <a:tc>
                  <a:txBody>
                    <a:bodyPr/>
                    <a:lstStyle/>
                    <a:p>
                      <a:r>
                        <a:rPr lang="en-US" dirty="0" smtClean="0"/>
                        <a:t>IT</a:t>
                      </a:r>
                      <a:endParaRPr lang="en-US" dirty="0"/>
                    </a:p>
                  </a:txBody>
                  <a:tcPr marL="121920" marR="121920"/>
                </a:tc>
                <a:tc>
                  <a:txBody>
                    <a:bodyPr/>
                    <a:lstStyle/>
                    <a:p>
                      <a:r>
                        <a:rPr lang="en-US" dirty="0" smtClean="0"/>
                        <a:t>98%</a:t>
                      </a:r>
                      <a:endParaRPr lang="en-US" dirty="0"/>
                    </a:p>
                  </a:txBody>
                  <a:tcPr marL="121920" marR="12192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5491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302AF9-80A2-4027-92F2-E867B719BD18}"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400" dirty="0"/>
              <a:t>Student should have knowledge of object oriented analysis and design.</a:t>
            </a:r>
          </a:p>
          <a:p>
            <a:pPr algn="just">
              <a:lnSpc>
                <a:spcPct val="200000"/>
              </a:lnSpc>
            </a:pPr>
            <a:r>
              <a:rPr lang="en-US" sz="2400" dirty="0"/>
              <a:t>Knowledge of Core PHP.</a:t>
            </a:r>
          </a:p>
          <a:p>
            <a:pPr algn="just">
              <a:lnSpc>
                <a:spcPct val="200000"/>
              </a:lnSpc>
            </a:pPr>
            <a:r>
              <a:rPr lang="en-US" sz="2400" dirty="0"/>
              <a:t>knowledge of Programing language such as C/C++ etc. </a:t>
            </a:r>
          </a:p>
          <a:p>
            <a:pPr algn="just">
              <a:lnSpc>
                <a:spcPct val="200000"/>
              </a:lnSpc>
            </a:pPr>
            <a:r>
              <a:rPr lang="en-US" sz="2400" dirty="0"/>
              <a:t>Good problem solving Skill .</a:t>
            </a:r>
          </a:p>
          <a:p>
            <a:pPr marL="0" indent="0" algn="just">
              <a:buNone/>
            </a:pPr>
            <a:endParaRPr lang="en-US" sz="2400" dirty="0"/>
          </a:p>
          <a:p>
            <a:pPr>
              <a:buNone/>
            </a:pPr>
            <a:endParaRPr lang="en-US" sz="2400" dirty="0"/>
          </a:p>
        </p:txBody>
      </p:sp>
    </p:spTree>
    <p:extLst>
      <p:ext uri="{BB962C8B-B14F-4D97-AF65-F5344CB8AC3E}">
        <p14:creationId xmlns:p14="http://schemas.microsoft.com/office/powerpoint/2010/main" val="405111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4A810A-37EA-48D8-8B96-37758790C6F7}"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799673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0" y="943714"/>
            <a:ext cx="6553200" cy="5210175"/>
          </a:xfrm>
          <a:solidFill>
            <a:schemeClr val="accent6">
              <a:lumMod val="40000"/>
              <a:lumOff val="60000"/>
            </a:schemeClr>
          </a:solidFill>
          <a:ln w="19050">
            <a:solidFill>
              <a:schemeClr val="tx1"/>
            </a:solidFill>
          </a:ln>
        </p:spPr>
        <p:txBody>
          <a:bodyPr>
            <a:normAutofit/>
          </a:bodyPr>
          <a:lstStyle/>
          <a:p>
            <a:pPr marL="400041" lvl="1" indent="0">
              <a:buNone/>
            </a:pPr>
            <a:r>
              <a:rPr lang="en-US" sz="2000" b="1" dirty="0"/>
              <a:t>PHP Extensions:</a:t>
            </a:r>
          </a:p>
          <a:p>
            <a:pPr marL="857241" lvl="1" indent="-457200">
              <a:buFont typeface="+mj-lt"/>
              <a:buAutoNum type="arabicPeriod"/>
            </a:pPr>
            <a:r>
              <a:rPr lang="en-US" sz="2000" dirty="0"/>
              <a:t>BC Math</a:t>
            </a:r>
          </a:p>
          <a:p>
            <a:pPr marL="857241" lvl="1" indent="-457200">
              <a:buFont typeface="+mj-lt"/>
              <a:buAutoNum type="arabicPeriod"/>
            </a:pPr>
            <a:r>
              <a:rPr lang="en-US" sz="2000" dirty="0" err="1"/>
              <a:t>Ctype</a:t>
            </a:r>
            <a:endParaRPr lang="en-US" sz="2000" dirty="0"/>
          </a:p>
          <a:p>
            <a:pPr marL="857241" lvl="1" indent="-457200">
              <a:buFont typeface="+mj-lt"/>
              <a:buAutoNum type="arabicPeriod"/>
            </a:pPr>
            <a:r>
              <a:rPr lang="en-US" sz="2000" dirty="0" err="1"/>
              <a:t>cURL</a:t>
            </a:r>
            <a:endParaRPr lang="en-US" sz="2000" dirty="0"/>
          </a:p>
          <a:p>
            <a:pPr marL="857241" lvl="1" indent="-457200">
              <a:buFont typeface="+mj-lt"/>
              <a:buAutoNum type="arabicPeriod"/>
            </a:pPr>
            <a:r>
              <a:rPr lang="en-US" sz="2000" dirty="0"/>
              <a:t>JSON</a:t>
            </a:r>
          </a:p>
          <a:p>
            <a:pPr marL="857241" lvl="1" indent="-457200">
              <a:buFont typeface="+mj-lt"/>
              <a:buAutoNum type="arabicPeriod"/>
            </a:pPr>
            <a:r>
              <a:rPr lang="en-US" sz="2000" dirty="0" err="1"/>
              <a:t>MbString</a:t>
            </a:r>
            <a:endParaRPr lang="en-US" sz="2000" dirty="0"/>
          </a:p>
          <a:p>
            <a:pPr marL="857241" lvl="1" indent="-457200">
              <a:buFont typeface="+mj-lt"/>
              <a:buAutoNum type="arabicPeriod"/>
            </a:pPr>
            <a:r>
              <a:rPr lang="en-US" sz="2000" dirty="0"/>
              <a:t>OpenSSL</a:t>
            </a:r>
          </a:p>
          <a:p>
            <a:pPr marL="857241" lvl="1" indent="-457200">
              <a:buFont typeface="+mj-lt"/>
              <a:buAutoNum type="arabicPeriod"/>
            </a:pPr>
            <a:r>
              <a:rPr lang="en-US" sz="2000" dirty="0"/>
              <a:t>PCRE</a:t>
            </a:r>
          </a:p>
          <a:p>
            <a:pPr marL="857241" lvl="1" indent="-457200">
              <a:buFont typeface="+mj-lt"/>
              <a:buAutoNum type="arabicPeriod"/>
            </a:pPr>
            <a:r>
              <a:rPr lang="en-US" sz="2000" dirty="0"/>
              <a:t>PDO Server Configuration</a:t>
            </a:r>
          </a:p>
          <a:p>
            <a:pPr marL="857241" lvl="1" indent="-457200">
              <a:buFont typeface="+mj-lt"/>
              <a:buAutoNum type="arabicPeriod"/>
            </a:pPr>
            <a:r>
              <a:rPr lang="en-US" sz="2000" dirty="0"/>
              <a:t>Nginx</a:t>
            </a:r>
          </a:p>
          <a:p>
            <a:pPr marL="857241" lvl="1" indent="-457200">
              <a:buFont typeface="+mj-lt"/>
              <a:buAutoNum type="arabicPeriod"/>
            </a:pPr>
            <a:r>
              <a:rPr lang="en-US" sz="2000" dirty="0"/>
              <a:t>Optimizing Route Loading</a:t>
            </a:r>
          </a:p>
          <a:p>
            <a:pPr marL="857241" lvl="1" indent="-457200">
              <a:buFont typeface="+mj-lt"/>
              <a:buAutoNum type="arabicPeriod"/>
            </a:pPr>
            <a:r>
              <a:rPr lang="en-US" sz="2000" dirty="0"/>
              <a:t>Optimizing View Loading</a:t>
            </a:r>
          </a:p>
          <a:p>
            <a:pPr marL="857241" lvl="1" indent="-457200">
              <a:buFont typeface="+mj-lt"/>
              <a:buAutoNum type="arabicPeriod"/>
            </a:pPr>
            <a:r>
              <a:rPr lang="en-US" sz="2000" dirty="0"/>
              <a:t>Deployment with vapor</a:t>
            </a:r>
          </a:p>
          <a:p>
            <a:pPr marL="400041" lvl="1" indent="0">
              <a:buNone/>
            </a:pPr>
            <a:endParaRPr lang="en-US" sz="2000" dirty="0"/>
          </a:p>
          <a:p>
            <a:pPr marL="0" indent="0">
              <a:buNone/>
            </a:pPr>
            <a:endParaRPr lang="en-US" sz="400" dirty="0"/>
          </a:p>
        </p:txBody>
      </p:sp>
      <p:sp>
        <p:nvSpPr>
          <p:cNvPr id="6" name="Date Placeholder 5"/>
          <p:cNvSpPr>
            <a:spLocks noGrp="1"/>
          </p:cNvSpPr>
          <p:nvPr>
            <p:ph type="dt" sz="half" idx="10"/>
          </p:nvPr>
        </p:nvSpPr>
        <p:spPr/>
        <p:txBody>
          <a:bodyPr/>
          <a:lstStyle/>
          <a:p>
            <a:fld id="{F62A7CCD-1D13-4FF9-AF93-969FF25AB1E9}" type="datetime1">
              <a:rPr lang="en-US" smtClean="0"/>
              <a:t>4/29/2024</a:t>
            </a:fld>
            <a:endParaRPr lang="en-US" dirty="0"/>
          </a:p>
        </p:txBody>
      </p:sp>
      <p:sp>
        <p:nvSpPr>
          <p:cNvPr id="10" name="Footer Placeholder 9"/>
          <p:cNvSpPr>
            <a:spLocks noGrp="1"/>
          </p:cNvSpPr>
          <p:nvPr>
            <p:ph type="ftr" sz="quarter" idx="11"/>
          </p:nvPr>
        </p:nvSpPr>
        <p:spPr/>
        <p:txBody>
          <a:bodyPr/>
          <a:lstStyle/>
          <a:p>
            <a:r>
              <a:rPr lang="en-US"/>
              <a:t>Rajat Kumar                              Laravel with Vue.js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Unit Content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584331"/>
            <a:ext cx="9220200" cy="1828800"/>
          </a:xfrm>
          <a:solidFill>
            <a:schemeClr val="accent5">
              <a:lumMod val="40000"/>
              <a:lumOff val="60000"/>
            </a:schemeClr>
          </a:solidFill>
          <a:ln w="12700">
            <a:solidFill>
              <a:schemeClr val="tx1"/>
            </a:solidFill>
          </a:ln>
        </p:spPr>
        <p:txBody>
          <a:bodyPr>
            <a:normAutofit/>
          </a:bodyPr>
          <a:lstStyle/>
          <a:p>
            <a:pPr marL="0" indent="0" algn="just">
              <a:buNone/>
            </a:pPr>
            <a:r>
              <a:rPr lang="en-US" sz="2400" dirty="0"/>
              <a:t>In Unit , the students will be able to find</a:t>
            </a:r>
          </a:p>
          <a:p>
            <a:pPr algn="just"/>
            <a:r>
              <a:rPr lang="en-US" sz="2400" dirty="0"/>
              <a:t>Definitions of terms and concepts.</a:t>
            </a:r>
          </a:p>
          <a:p>
            <a:pPr algn="just"/>
            <a:r>
              <a:rPr lang="en-US" sz="2400" dirty="0"/>
              <a:t>The idea of Laravel deployment</a:t>
            </a:r>
            <a:r>
              <a:rPr lang="en-IN" sz="2400" dirty="0"/>
              <a:t>.</a:t>
            </a:r>
            <a:endParaRPr lang="en-US" sz="2400" dirty="0"/>
          </a:p>
          <a:p>
            <a:pPr algn="just"/>
            <a:r>
              <a:rPr lang="en-US" sz="2400" dirty="0"/>
              <a:t>Various PHP Extensions.</a:t>
            </a:r>
          </a:p>
          <a:p>
            <a:pPr marL="0" indent="0" algn="just">
              <a:buNone/>
            </a:pPr>
            <a:endParaRPr lang="en-US" sz="2400" dirty="0"/>
          </a:p>
        </p:txBody>
      </p:sp>
      <p:sp>
        <p:nvSpPr>
          <p:cNvPr id="4" name="Date Placeholder 3"/>
          <p:cNvSpPr>
            <a:spLocks noGrp="1"/>
          </p:cNvSpPr>
          <p:nvPr>
            <p:ph type="dt" sz="half" idx="10"/>
          </p:nvPr>
        </p:nvSpPr>
        <p:spPr/>
        <p:txBody>
          <a:bodyPr/>
          <a:lstStyle/>
          <a:p>
            <a:fld id="{788E792E-49D2-4FF0-9BBC-DF67ECC4A815}"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Unit Objective</a:t>
            </a:r>
          </a:p>
        </p:txBody>
      </p:sp>
    </p:spTree>
    <p:extLst>
      <p:ext uri="{BB962C8B-B14F-4D97-AF65-F5344CB8AC3E}">
        <p14:creationId xmlns:p14="http://schemas.microsoft.com/office/powerpoint/2010/main" val="611296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400" dirty="0"/>
              <a:t>Topic :</a:t>
            </a:r>
            <a:r>
              <a:rPr lang="en-US" sz="2400" dirty="0">
                <a:solidFill>
                  <a:srgbClr val="FF0000"/>
                </a:solidFill>
              </a:rPr>
              <a:t> PHP Extensions</a:t>
            </a:r>
            <a:endParaRPr lang="en-US" sz="2400" dirty="0"/>
          </a:p>
          <a:p>
            <a:pPr marL="0" indent="0" algn="just">
              <a:buNone/>
            </a:pPr>
            <a:endParaRPr lang="en-US" sz="2400" dirty="0"/>
          </a:p>
          <a:p>
            <a:pPr algn="just"/>
            <a:r>
              <a:rPr lang="en-US" sz="2400" dirty="0"/>
              <a:t>In this topic, the students will gain the idea of various PHP extensions and deployment of Laravel with configuration management.</a:t>
            </a:r>
            <a:endParaRPr lang="en-IN" sz="2400" dirty="0"/>
          </a:p>
          <a:p>
            <a:pPr algn="just"/>
            <a:endParaRPr lang="en-US" sz="2800" dirty="0"/>
          </a:p>
        </p:txBody>
      </p:sp>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Topic Objective</a:t>
            </a:r>
          </a:p>
        </p:txBody>
      </p:sp>
    </p:spTree>
    <p:extLst>
      <p:ext uri="{BB962C8B-B14F-4D97-AF65-F5344CB8AC3E}">
        <p14:creationId xmlns:p14="http://schemas.microsoft.com/office/powerpoint/2010/main" val="605079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PHP Extension: </a:t>
            </a:r>
            <a:r>
              <a:rPr lang="en-US" sz="2400" b="1" dirty="0" err="1"/>
              <a:t>BCMath</a:t>
            </a:r>
            <a:endParaRPr lang="en-US" sz="2400" b="1" dirty="0"/>
          </a:p>
        </p:txBody>
      </p:sp>
      <p:sp>
        <p:nvSpPr>
          <p:cNvPr id="8" name="Rectangle 7"/>
          <p:cNvSpPr/>
          <p:nvPr/>
        </p:nvSpPr>
        <p:spPr>
          <a:xfrm>
            <a:off x="1447800" y="1143001"/>
            <a:ext cx="10287000" cy="6740307"/>
          </a:xfrm>
          <a:prstGeom prst="rect">
            <a:avLst/>
          </a:prstGeom>
        </p:spPr>
        <p:txBody>
          <a:bodyPr wrap="square">
            <a:spAutoFit/>
          </a:bodyPr>
          <a:lstStyle/>
          <a:p>
            <a:r>
              <a:rPr lang="en-US" dirty="0"/>
              <a:t>The </a:t>
            </a:r>
            <a:r>
              <a:rPr lang="en-US" dirty="0" err="1"/>
              <a:t>BCMath</a:t>
            </a:r>
            <a:r>
              <a:rPr lang="en-US" dirty="0"/>
              <a:t> extension in PHP stands for "Binary Calculator Math" and is used for arbitrary precision arithmetic. It allows PHP developers to perform mathematical operations on numbers with very high precision, which is especially useful when dealing with financial calculations or other scenarios where precision matters.</a:t>
            </a:r>
          </a:p>
          <a:p>
            <a:endParaRPr lang="en-US" dirty="0"/>
          </a:p>
          <a:p>
            <a:r>
              <a:rPr lang="en-US" dirty="0" err="1"/>
              <a:t>BCMath</a:t>
            </a:r>
            <a:r>
              <a:rPr lang="en-US" dirty="0"/>
              <a:t> provides functions for arithmetic operations like addition, subtraction, multiplication, and division, as well as functions for more complex operations like exponentiation and square roots. Unlike standard arithmetic operators in PHP, </a:t>
            </a:r>
            <a:r>
              <a:rPr lang="en-US" dirty="0" err="1"/>
              <a:t>BCMath</a:t>
            </a:r>
            <a:r>
              <a:rPr lang="en-US" dirty="0"/>
              <a:t> functions operate on strings representing numbers, allowing for arbitrary precision calculations</a:t>
            </a:r>
            <a:r>
              <a:rPr lang="en-US" dirty="0" smtClean="0"/>
              <a:t>.</a:t>
            </a:r>
          </a:p>
          <a:p>
            <a:endParaRPr lang="en-US" dirty="0"/>
          </a:p>
          <a:p>
            <a:endParaRPr lang="en-US" dirty="0" smtClean="0"/>
          </a:p>
          <a:p>
            <a:r>
              <a:rPr lang="en-US" dirty="0"/>
              <a:t>&lt;?</a:t>
            </a:r>
            <a:r>
              <a:rPr lang="en-US" dirty="0" err="1"/>
              <a:t>php</a:t>
            </a:r>
            <a:endParaRPr lang="en-US" dirty="0"/>
          </a:p>
          <a:p>
            <a:r>
              <a:rPr lang="en-US" dirty="0" smtClean="0"/>
              <a:t>$</a:t>
            </a:r>
            <a:r>
              <a:rPr lang="en-US" dirty="0"/>
              <a:t>num1 = '12345678901234567890.1234567890';</a:t>
            </a:r>
          </a:p>
          <a:p>
            <a:r>
              <a:rPr lang="en-US" dirty="0"/>
              <a:t>$num2 = '98765432109876543210.0987654321';</a:t>
            </a:r>
          </a:p>
          <a:p>
            <a:endParaRPr lang="en-US" dirty="0"/>
          </a:p>
          <a:p>
            <a:r>
              <a:rPr lang="en-US" dirty="0"/>
              <a:t>$result = </a:t>
            </a:r>
            <a:r>
              <a:rPr lang="en-US" dirty="0" err="1"/>
              <a:t>bcadd</a:t>
            </a:r>
            <a:r>
              <a:rPr lang="en-US" dirty="0"/>
              <a:t>($num1, $num2); // Add two numbers</a:t>
            </a:r>
          </a:p>
          <a:p>
            <a:r>
              <a:rPr lang="en-US" dirty="0"/>
              <a:t>echo $result; // Output: 111111111011111111100.2222222211</a:t>
            </a:r>
          </a:p>
          <a:p>
            <a:r>
              <a:rPr lang="en-US" dirty="0"/>
              <a:t>?&gt;</a:t>
            </a:r>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645381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114293"/>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BCMath</a:t>
            </a:r>
            <a:endParaRPr lang="en-US" sz="2400" b="1" dirty="0"/>
          </a:p>
        </p:txBody>
      </p:sp>
      <p:sp>
        <p:nvSpPr>
          <p:cNvPr id="8" name="Rectangle 7"/>
          <p:cNvSpPr/>
          <p:nvPr/>
        </p:nvSpPr>
        <p:spPr>
          <a:xfrm>
            <a:off x="1447800" y="1143000"/>
            <a:ext cx="10363200" cy="923330"/>
          </a:xfrm>
          <a:prstGeom prst="rect">
            <a:avLst/>
          </a:prstGeom>
        </p:spPr>
        <p:txBody>
          <a:bodyPr wrap="square">
            <a:spAutoFit/>
          </a:bodyPr>
          <a:lstStyle/>
          <a:p>
            <a:r>
              <a:rPr lang="en-US" dirty="0"/>
              <a:t>To use </a:t>
            </a:r>
            <a:r>
              <a:rPr lang="en-US" dirty="0" err="1"/>
              <a:t>BCMath</a:t>
            </a:r>
            <a:r>
              <a:rPr lang="en-US" dirty="0"/>
              <a:t> in PHP, you need to make sure it's enabled in your PHP configuration. This typically involves uncommenting or adding the line extension=bcmath.so (for Linux) or extension=php_bcmath.dll (for Windows) in your php.ini file and then restarting your web server or PHP service.</a:t>
            </a:r>
          </a:p>
        </p:txBody>
      </p:sp>
    </p:spTree>
    <p:extLst>
      <p:ext uri="{BB962C8B-B14F-4D97-AF65-F5344CB8AC3E}">
        <p14:creationId xmlns:p14="http://schemas.microsoft.com/office/powerpoint/2010/main" val="155873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Ctype</a:t>
            </a:r>
            <a:endParaRPr lang="en-US" sz="2400" b="1" dirty="0"/>
          </a:p>
        </p:txBody>
      </p:sp>
      <p:sp>
        <p:nvSpPr>
          <p:cNvPr id="8" name="Rectangle 7"/>
          <p:cNvSpPr/>
          <p:nvPr/>
        </p:nvSpPr>
        <p:spPr>
          <a:xfrm>
            <a:off x="1447800" y="1219200"/>
            <a:ext cx="10134600" cy="3323987"/>
          </a:xfrm>
          <a:prstGeom prst="rect">
            <a:avLst/>
          </a:prstGeom>
        </p:spPr>
        <p:txBody>
          <a:bodyPr wrap="square">
            <a:spAutoFit/>
          </a:bodyPr>
          <a:lstStyle/>
          <a:p>
            <a:r>
              <a:rPr lang="en-US" sz="2400" dirty="0"/>
              <a:t>The </a:t>
            </a:r>
            <a:r>
              <a:rPr lang="en-US" sz="2400" dirty="0" err="1"/>
              <a:t>ctype</a:t>
            </a:r>
            <a:r>
              <a:rPr lang="en-US" sz="2400" dirty="0"/>
              <a:t> PHP extension provides functions for testing the character types of strings. These functions are useful for tasks such as data validation, input sanitization, and character manipulation. The extension contains functions for checking whether a character or a string contains certain types of characters, such as alphabetic characters, digits, whitespace, punctuation, etc</a:t>
            </a:r>
            <a:r>
              <a:rPr lang="en-US" sz="2400" dirty="0" smtClean="0"/>
              <a: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195064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527B0D-43B4-4DC8-BAC3-3F637B10C6F5}"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4664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Evaluation Scheme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873" y="742788"/>
            <a:ext cx="9948863" cy="5386387"/>
          </a:xfrm>
          <a:prstGeom prst="rect">
            <a:avLst/>
          </a:prstGeom>
        </p:spPr>
      </p:pic>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Ctype</a:t>
            </a:r>
            <a:endParaRPr lang="en-US" sz="2400" b="1" dirty="0"/>
          </a:p>
        </p:txBody>
      </p:sp>
      <p:sp>
        <p:nvSpPr>
          <p:cNvPr id="8" name="Rectangle 7"/>
          <p:cNvSpPr/>
          <p:nvPr/>
        </p:nvSpPr>
        <p:spPr>
          <a:xfrm>
            <a:off x="1452562" y="652468"/>
            <a:ext cx="10439400" cy="5262979"/>
          </a:xfrm>
          <a:prstGeom prst="rect">
            <a:avLst/>
          </a:prstGeom>
        </p:spPr>
        <p:txBody>
          <a:bodyPr wrap="square">
            <a:spAutoFit/>
          </a:bodyPr>
          <a:lstStyle/>
          <a:p>
            <a:r>
              <a:rPr lang="en-US" sz="2400" dirty="0"/>
              <a:t>Here are some common functions provided by the </a:t>
            </a:r>
            <a:r>
              <a:rPr lang="en-US" sz="2400" dirty="0" err="1"/>
              <a:t>ctype</a:t>
            </a:r>
            <a:r>
              <a:rPr lang="en-US" sz="2400" dirty="0"/>
              <a:t> extension:</a:t>
            </a:r>
          </a:p>
          <a:p>
            <a:endParaRPr lang="en-US" sz="2400" dirty="0"/>
          </a:p>
          <a:p>
            <a:r>
              <a:rPr lang="en-US" sz="2400" dirty="0" err="1"/>
              <a:t>ctype_alnum</a:t>
            </a:r>
            <a:r>
              <a:rPr lang="en-US" sz="2400" dirty="0"/>
              <a:t>: Checks if all characters in a string are alphanumeric.</a:t>
            </a:r>
          </a:p>
          <a:p>
            <a:r>
              <a:rPr lang="en-US" sz="2400" dirty="0" err="1"/>
              <a:t>ctype_alpha</a:t>
            </a:r>
            <a:r>
              <a:rPr lang="en-US" sz="2400" dirty="0"/>
              <a:t>: Checks if all characters in a string are alphabetic.</a:t>
            </a:r>
          </a:p>
          <a:p>
            <a:r>
              <a:rPr lang="en-US" sz="2400" dirty="0" err="1"/>
              <a:t>ctype_cntrl</a:t>
            </a:r>
            <a:r>
              <a:rPr lang="en-US" sz="2400" dirty="0"/>
              <a:t>: Checks if all characters in a string are control characters.</a:t>
            </a:r>
          </a:p>
          <a:p>
            <a:r>
              <a:rPr lang="en-US" sz="2400" dirty="0" err="1"/>
              <a:t>ctype_digit</a:t>
            </a:r>
            <a:r>
              <a:rPr lang="en-US" sz="2400" dirty="0"/>
              <a:t>: Checks if all characters in a string are decimal digits.</a:t>
            </a:r>
          </a:p>
          <a:p>
            <a:r>
              <a:rPr lang="en-US" sz="2400" dirty="0" err="1"/>
              <a:t>ctype_graph</a:t>
            </a:r>
            <a:r>
              <a:rPr lang="en-US" sz="2400" dirty="0"/>
              <a:t>: Checks if all characters in a string are printable, excluding whitespace.</a:t>
            </a:r>
          </a:p>
          <a:p>
            <a:r>
              <a:rPr lang="en-US" sz="2400" dirty="0" err="1"/>
              <a:t>ctype_lower</a:t>
            </a:r>
            <a:r>
              <a:rPr lang="en-US" sz="2400" dirty="0"/>
              <a:t>: Checks if all characters in a string are lowercase letters.</a:t>
            </a:r>
          </a:p>
          <a:p>
            <a:r>
              <a:rPr lang="en-US" sz="2400" dirty="0" err="1"/>
              <a:t>ctype_print</a:t>
            </a:r>
            <a:r>
              <a:rPr lang="en-US" sz="2400" dirty="0"/>
              <a:t>: Checks if all characters in a string are printable.</a:t>
            </a:r>
          </a:p>
          <a:p>
            <a:r>
              <a:rPr lang="en-US" sz="2400" dirty="0" err="1"/>
              <a:t>ctype_punct</a:t>
            </a:r>
            <a:r>
              <a:rPr lang="en-US" sz="2400" dirty="0"/>
              <a:t>: Checks if all characters in a string are punctuation characters.</a:t>
            </a:r>
          </a:p>
          <a:p>
            <a:r>
              <a:rPr lang="en-US" sz="2400" dirty="0" err="1"/>
              <a:t>ctype_space</a:t>
            </a:r>
            <a:r>
              <a:rPr lang="en-US" sz="2400" dirty="0"/>
              <a:t>: Checks if all characters in a string are whitespace characters.</a:t>
            </a:r>
          </a:p>
          <a:p>
            <a:r>
              <a:rPr lang="en-US" sz="2400" dirty="0" err="1"/>
              <a:t>ctype_upper</a:t>
            </a:r>
            <a:r>
              <a:rPr lang="en-US" sz="2400" dirty="0"/>
              <a:t>: Checks if all characters in a string are uppercase letters.</a:t>
            </a:r>
          </a:p>
          <a:p>
            <a:r>
              <a:rPr lang="en-US" sz="2400" dirty="0" err="1"/>
              <a:t>ctype_xdigit</a:t>
            </a:r>
            <a:r>
              <a:rPr lang="en-US" sz="2400" dirty="0"/>
              <a:t>: Checks if all characters in a string are hexadecimal digits.</a:t>
            </a:r>
          </a:p>
        </p:txBody>
      </p:sp>
    </p:spTree>
    <p:extLst>
      <p:ext uri="{BB962C8B-B14F-4D97-AF65-F5344CB8AC3E}">
        <p14:creationId xmlns:p14="http://schemas.microsoft.com/office/powerpoint/2010/main" val="27451956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Ctype</a:t>
            </a:r>
            <a:endParaRPr lang="en-US" sz="2400" b="1" dirty="0"/>
          </a:p>
        </p:txBody>
      </p:sp>
      <p:sp>
        <p:nvSpPr>
          <p:cNvPr id="8" name="Rectangle 7"/>
          <p:cNvSpPr/>
          <p:nvPr/>
        </p:nvSpPr>
        <p:spPr>
          <a:xfrm>
            <a:off x="1447800" y="1166843"/>
            <a:ext cx="9525000" cy="4247317"/>
          </a:xfrm>
          <a:prstGeom prst="rect">
            <a:avLst/>
          </a:prstGeom>
        </p:spPr>
        <p:txBody>
          <a:bodyPr wrap="square">
            <a:spAutoFit/>
          </a:bodyPr>
          <a:lstStyle/>
          <a:p>
            <a:r>
              <a:rPr lang="en-US" dirty="0"/>
              <a:t>&lt;?</a:t>
            </a:r>
            <a:r>
              <a:rPr lang="en-US" dirty="0" err="1"/>
              <a:t>php</a:t>
            </a:r>
            <a:endParaRPr lang="en-US" dirty="0"/>
          </a:p>
          <a:p>
            <a:r>
              <a:rPr lang="en-US" dirty="0"/>
              <a:t>$string = "Hello123";</a:t>
            </a:r>
          </a:p>
          <a:p>
            <a:endParaRPr lang="en-US" dirty="0"/>
          </a:p>
          <a:p>
            <a:r>
              <a:rPr lang="en-US" dirty="0"/>
              <a:t>if (</a:t>
            </a:r>
            <a:r>
              <a:rPr lang="en-US" dirty="0" err="1"/>
              <a:t>ctype_alnum</a:t>
            </a:r>
            <a:r>
              <a:rPr lang="en-US" dirty="0"/>
              <a:t>($string)) {</a:t>
            </a:r>
          </a:p>
          <a:p>
            <a:r>
              <a:rPr lang="en-US" dirty="0"/>
              <a:t>    echo "The string contains only alphanumeric characters.";</a:t>
            </a:r>
          </a:p>
          <a:p>
            <a:r>
              <a:rPr lang="en-US" dirty="0"/>
              <a:t>}</a:t>
            </a:r>
          </a:p>
          <a:p>
            <a:endParaRPr lang="en-US" dirty="0"/>
          </a:p>
          <a:p>
            <a:r>
              <a:rPr lang="en-US" dirty="0"/>
              <a:t>if (</a:t>
            </a:r>
            <a:r>
              <a:rPr lang="en-US" dirty="0" err="1"/>
              <a:t>ctype_upper</a:t>
            </a:r>
            <a:r>
              <a:rPr lang="en-US" dirty="0"/>
              <a:t>($string)) {</a:t>
            </a:r>
          </a:p>
          <a:p>
            <a:r>
              <a:rPr lang="en-US" dirty="0"/>
              <a:t>    echo "The string contains only uppercase letters.";</a:t>
            </a:r>
          </a:p>
          <a:p>
            <a:r>
              <a:rPr lang="en-US" dirty="0"/>
              <a:t>} </a:t>
            </a:r>
            <a:r>
              <a:rPr lang="en-US" dirty="0" err="1"/>
              <a:t>elseif</a:t>
            </a:r>
            <a:r>
              <a:rPr lang="en-US" dirty="0"/>
              <a:t> (</a:t>
            </a:r>
            <a:r>
              <a:rPr lang="en-US" dirty="0" err="1"/>
              <a:t>ctype_lower</a:t>
            </a:r>
            <a:r>
              <a:rPr lang="en-US" dirty="0"/>
              <a:t>($string)) {</a:t>
            </a:r>
          </a:p>
          <a:p>
            <a:r>
              <a:rPr lang="en-US" dirty="0"/>
              <a:t>    echo "The string contains only lowercase letters.";</a:t>
            </a:r>
          </a:p>
          <a:p>
            <a:r>
              <a:rPr lang="en-US" dirty="0"/>
              <a:t>} else {</a:t>
            </a:r>
          </a:p>
          <a:p>
            <a:r>
              <a:rPr lang="en-US" dirty="0"/>
              <a:t>    echo "The string contains both uppercase and lowercase letters.";</a:t>
            </a:r>
          </a:p>
          <a:p>
            <a:r>
              <a:rPr lang="en-US" dirty="0"/>
              <a:t>}</a:t>
            </a:r>
          </a:p>
          <a:p>
            <a:r>
              <a:rPr lang="en-US" dirty="0"/>
              <a:t>?&gt;</a:t>
            </a:r>
          </a:p>
        </p:txBody>
      </p:sp>
    </p:spTree>
    <p:extLst>
      <p:ext uri="{BB962C8B-B14F-4D97-AF65-F5344CB8AC3E}">
        <p14:creationId xmlns:p14="http://schemas.microsoft.com/office/powerpoint/2010/main" val="2265577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114293"/>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Ctype</a:t>
            </a:r>
            <a:endParaRPr lang="en-US" sz="2400" b="1" dirty="0"/>
          </a:p>
        </p:txBody>
      </p:sp>
      <p:sp>
        <p:nvSpPr>
          <p:cNvPr id="8" name="Rectangle 7"/>
          <p:cNvSpPr/>
          <p:nvPr/>
        </p:nvSpPr>
        <p:spPr>
          <a:xfrm>
            <a:off x="1447800" y="1219200"/>
            <a:ext cx="9906000" cy="1938992"/>
          </a:xfrm>
          <a:prstGeom prst="rect">
            <a:avLst/>
          </a:prstGeom>
        </p:spPr>
        <p:txBody>
          <a:bodyPr wrap="square">
            <a:spAutoFit/>
          </a:bodyPr>
          <a:lstStyle/>
          <a:p>
            <a:r>
              <a:rPr lang="en-US" sz="2400" dirty="0"/>
              <a:t>To use the </a:t>
            </a:r>
            <a:r>
              <a:rPr lang="en-US" sz="2400" dirty="0" err="1"/>
              <a:t>ctype</a:t>
            </a:r>
            <a:r>
              <a:rPr lang="en-US" sz="2400" dirty="0"/>
              <a:t> extension in PHP, it's usually enabled by default as part of the core PHP installation. However, if you need to explicitly enable it, you can do so by ensuring that extension=ctype.so (for Linux) or extension=php_ctype.dll (for Windows) is uncommented in your php.ini file and then restarting your web server or PHP service</a:t>
            </a:r>
          </a:p>
        </p:txBody>
      </p:sp>
    </p:spTree>
    <p:extLst>
      <p:ext uri="{BB962C8B-B14F-4D97-AF65-F5344CB8AC3E}">
        <p14:creationId xmlns:p14="http://schemas.microsoft.com/office/powerpoint/2010/main" val="1830870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cURL</a:t>
            </a:r>
            <a:endParaRPr lang="en-US" sz="2400" b="1" dirty="0"/>
          </a:p>
        </p:txBody>
      </p:sp>
      <p:sp>
        <p:nvSpPr>
          <p:cNvPr id="8" name="Rectangle 7"/>
          <p:cNvSpPr/>
          <p:nvPr/>
        </p:nvSpPr>
        <p:spPr>
          <a:xfrm>
            <a:off x="1333500" y="1136692"/>
            <a:ext cx="10744200" cy="4524315"/>
          </a:xfrm>
          <a:prstGeom prst="rect">
            <a:avLst/>
          </a:prstGeom>
        </p:spPr>
        <p:txBody>
          <a:bodyPr wrap="square">
            <a:spAutoFit/>
          </a:bodyPr>
          <a:lstStyle/>
          <a:p>
            <a:r>
              <a:rPr lang="en-US" dirty="0"/>
              <a:t>The </a:t>
            </a:r>
            <a:r>
              <a:rPr lang="en-US" dirty="0" err="1"/>
              <a:t>cURL</a:t>
            </a:r>
            <a:r>
              <a:rPr lang="en-US" dirty="0"/>
              <a:t> PHP extension provides an interface to the </a:t>
            </a:r>
            <a:r>
              <a:rPr lang="en-US" dirty="0" err="1"/>
              <a:t>cURL</a:t>
            </a:r>
            <a:r>
              <a:rPr lang="en-US" dirty="0"/>
              <a:t> library, allowing PHP developers to make HTTP requests and interact with other network protocols like FTP, SMTP, and more. </a:t>
            </a:r>
            <a:r>
              <a:rPr lang="en-US" dirty="0" err="1"/>
              <a:t>cURL</a:t>
            </a:r>
            <a:r>
              <a:rPr lang="en-US" dirty="0"/>
              <a:t> stands for "Client URL Library", and it's widely used for sending and receiving data over various network protocols.</a:t>
            </a:r>
          </a:p>
          <a:p>
            <a:endParaRPr lang="en-US" dirty="0"/>
          </a:p>
          <a:p>
            <a:r>
              <a:rPr lang="en-US" dirty="0"/>
              <a:t>Here are some common tasks you can perform using the </a:t>
            </a:r>
            <a:r>
              <a:rPr lang="en-US" dirty="0" err="1"/>
              <a:t>cURL</a:t>
            </a:r>
            <a:r>
              <a:rPr lang="en-US" dirty="0"/>
              <a:t> extension in PHP:</a:t>
            </a:r>
          </a:p>
          <a:p>
            <a:endParaRPr lang="en-US" dirty="0"/>
          </a:p>
          <a:p>
            <a:r>
              <a:rPr lang="en-US" b="1" dirty="0"/>
              <a:t>Sending HTTP requests</a:t>
            </a:r>
            <a:r>
              <a:rPr lang="en-US" dirty="0"/>
              <a:t>: You can send GET, POST, PUT, DELETE, and other types of HTTP requests to interact with web servers and APIs.</a:t>
            </a:r>
          </a:p>
          <a:p>
            <a:r>
              <a:rPr lang="en-US" b="1" dirty="0"/>
              <a:t>Handling response data</a:t>
            </a:r>
            <a:r>
              <a:rPr lang="en-US" dirty="0"/>
              <a:t>: You can retrieve response headers, response bodies, and other information returned by the server.</a:t>
            </a:r>
          </a:p>
          <a:p>
            <a:r>
              <a:rPr lang="en-US" b="1" dirty="0"/>
              <a:t>Handling cookies</a:t>
            </a:r>
            <a:r>
              <a:rPr lang="en-US" dirty="0"/>
              <a:t>: </a:t>
            </a:r>
            <a:r>
              <a:rPr lang="en-US" dirty="0" err="1"/>
              <a:t>cURL</a:t>
            </a:r>
            <a:r>
              <a:rPr lang="en-US" dirty="0"/>
              <a:t> allows you to send and receive cookies, making it possible to maintain sessions across multiple HTTP requests.</a:t>
            </a:r>
          </a:p>
          <a:p>
            <a:r>
              <a:rPr lang="en-US" b="1" dirty="0"/>
              <a:t>Handling authentication</a:t>
            </a:r>
            <a:r>
              <a:rPr lang="en-US" dirty="0"/>
              <a:t>: You can perform basic authentication, digest authentication, and other types of authentication supported by </a:t>
            </a:r>
            <a:r>
              <a:rPr lang="en-US" dirty="0" err="1"/>
              <a:t>cURL</a:t>
            </a:r>
            <a:r>
              <a:rPr lang="en-US" dirty="0"/>
              <a:t>.</a:t>
            </a:r>
          </a:p>
          <a:p>
            <a:r>
              <a:rPr lang="en-US" b="1" dirty="0"/>
              <a:t>Uploading files: </a:t>
            </a:r>
            <a:r>
              <a:rPr lang="en-US" dirty="0"/>
              <a:t>You can upload files to a server using HTTP POST requests with </a:t>
            </a:r>
            <a:r>
              <a:rPr lang="en-US" dirty="0" err="1"/>
              <a:t>cURL</a:t>
            </a:r>
            <a:r>
              <a:rPr lang="en-US" dirty="0"/>
              <a:t>.</a:t>
            </a:r>
          </a:p>
          <a:p>
            <a:r>
              <a:rPr lang="en-US" b="1" dirty="0"/>
              <a:t>Downloading files</a:t>
            </a:r>
            <a:r>
              <a:rPr lang="en-US" dirty="0"/>
              <a:t>: You can download files from remote servers using HTTP GET requests with </a:t>
            </a:r>
            <a:r>
              <a:rPr lang="en-US" dirty="0" err="1"/>
              <a:t>cURL</a:t>
            </a:r>
            <a:r>
              <a:rPr lang="en-US" dirty="0"/>
              <a:t>.</a:t>
            </a:r>
          </a:p>
        </p:txBody>
      </p:sp>
    </p:spTree>
    <p:extLst>
      <p:ext uri="{BB962C8B-B14F-4D97-AF65-F5344CB8AC3E}">
        <p14:creationId xmlns:p14="http://schemas.microsoft.com/office/powerpoint/2010/main" val="2968835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cURL</a:t>
            </a:r>
            <a:r>
              <a:rPr lang="en-US" sz="2400" b="1" dirty="0"/>
              <a:t> Functions</a:t>
            </a:r>
          </a:p>
        </p:txBody>
      </p:sp>
      <p:sp>
        <p:nvSpPr>
          <p:cNvPr id="2" name="Content Placeholder 1"/>
          <p:cNvSpPr>
            <a:spLocks noGrp="1"/>
          </p:cNvSpPr>
          <p:nvPr>
            <p:ph idx="1"/>
          </p:nvPr>
        </p:nvSpPr>
        <p:spPr>
          <a:xfrm>
            <a:off x="609600" y="1287083"/>
            <a:ext cx="10972800" cy="4525963"/>
          </a:xfrm>
        </p:spPr>
        <p:txBody>
          <a:bodyPr>
            <a:normAutofit fontScale="70000" lnSpcReduction="20000"/>
          </a:bodyPr>
          <a:lstStyle/>
          <a:p>
            <a:r>
              <a:rPr lang="en-US" sz="3400" dirty="0" err="1">
                <a:hlinkClick r:id="rId2"/>
              </a:rPr>
              <a:t>curl_close</a:t>
            </a:r>
            <a:r>
              <a:rPr lang="en-US" sz="3400" dirty="0"/>
              <a:t> — Close a </a:t>
            </a:r>
            <a:r>
              <a:rPr lang="en-US" sz="3400" dirty="0" err="1"/>
              <a:t>cURL</a:t>
            </a:r>
            <a:r>
              <a:rPr lang="en-US" sz="3400" dirty="0"/>
              <a:t> session</a:t>
            </a:r>
          </a:p>
          <a:p>
            <a:r>
              <a:rPr lang="en-US" sz="3400" dirty="0" err="1">
                <a:hlinkClick r:id="rId3"/>
              </a:rPr>
              <a:t>curl_copy_handle</a:t>
            </a:r>
            <a:r>
              <a:rPr lang="en-US" sz="3400" dirty="0"/>
              <a:t> — Copy a </a:t>
            </a:r>
            <a:r>
              <a:rPr lang="en-US" sz="3400" dirty="0" err="1"/>
              <a:t>cURL</a:t>
            </a:r>
            <a:r>
              <a:rPr lang="en-US" sz="3400" dirty="0"/>
              <a:t> handle along with all of its preferences</a:t>
            </a:r>
          </a:p>
          <a:p>
            <a:r>
              <a:rPr lang="en-US" sz="3400" dirty="0" err="1">
                <a:hlinkClick r:id="rId4"/>
              </a:rPr>
              <a:t>curl_errno</a:t>
            </a:r>
            <a:r>
              <a:rPr lang="en-US" sz="3400" dirty="0"/>
              <a:t> — Return the last error number</a:t>
            </a:r>
          </a:p>
          <a:p>
            <a:r>
              <a:rPr lang="en-US" sz="3400" dirty="0" err="1">
                <a:hlinkClick r:id="rId5"/>
              </a:rPr>
              <a:t>curl_error</a:t>
            </a:r>
            <a:r>
              <a:rPr lang="en-US" sz="3400" dirty="0"/>
              <a:t> — Return a string containing the last error for the current session</a:t>
            </a:r>
          </a:p>
          <a:p>
            <a:r>
              <a:rPr lang="en-US" sz="3400" dirty="0" err="1">
                <a:hlinkClick r:id="rId6"/>
              </a:rPr>
              <a:t>curl_escape</a:t>
            </a:r>
            <a:r>
              <a:rPr lang="en-US" sz="3400" dirty="0"/>
              <a:t> — URL encodes the given string</a:t>
            </a:r>
          </a:p>
          <a:p>
            <a:r>
              <a:rPr lang="en-US" sz="3400" dirty="0" err="1">
                <a:hlinkClick r:id="rId7"/>
              </a:rPr>
              <a:t>curl_exec</a:t>
            </a:r>
            <a:r>
              <a:rPr lang="en-US" sz="3400" dirty="0"/>
              <a:t> — Perform a </a:t>
            </a:r>
            <a:r>
              <a:rPr lang="en-US" sz="3400" dirty="0" err="1"/>
              <a:t>cURL</a:t>
            </a:r>
            <a:r>
              <a:rPr lang="en-US" sz="3400" dirty="0"/>
              <a:t> session</a:t>
            </a:r>
          </a:p>
          <a:p>
            <a:r>
              <a:rPr lang="en-US" sz="3400" dirty="0" err="1">
                <a:hlinkClick r:id="rId8"/>
              </a:rPr>
              <a:t>curl_getinfo</a:t>
            </a:r>
            <a:r>
              <a:rPr lang="en-US" sz="3400" dirty="0"/>
              <a:t> — Get information regarding a specific transfer</a:t>
            </a:r>
          </a:p>
          <a:p>
            <a:r>
              <a:rPr lang="en-US" sz="3400" dirty="0" err="1">
                <a:hlinkClick r:id="rId9"/>
              </a:rPr>
              <a:t>curl_init</a:t>
            </a:r>
            <a:r>
              <a:rPr lang="en-US" sz="3400" dirty="0"/>
              <a:t> — Initialize a </a:t>
            </a:r>
            <a:r>
              <a:rPr lang="en-US" sz="3400" dirty="0" err="1"/>
              <a:t>cURL</a:t>
            </a:r>
            <a:r>
              <a:rPr lang="en-US" sz="3400" dirty="0"/>
              <a:t> session</a:t>
            </a:r>
          </a:p>
          <a:p>
            <a:r>
              <a:rPr lang="en-US" sz="3400" dirty="0" err="1">
                <a:hlinkClick r:id="rId10"/>
              </a:rPr>
              <a:t>curl_multi_add_handle</a:t>
            </a:r>
            <a:r>
              <a:rPr lang="en-US" sz="3400" dirty="0"/>
              <a:t> — Add a normal </a:t>
            </a:r>
            <a:r>
              <a:rPr lang="en-US" sz="3400" dirty="0" err="1"/>
              <a:t>cURL</a:t>
            </a:r>
            <a:r>
              <a:rPr lang="en-US" sz="3400" dirty="0"/>
              <a:t> handle to a </a:t>
            </a:r>
            <a:r>
              <a:rPr lang="en-US" sz="3400" dirty="0" err="1"/>
              <a:t>cURL</a:t>
            </a:r>
            <a:r>
              <a:rPr lang="en-US" sz="3400" dirty="0"/>
              <a:t> multi handle</a:t>
            </a:r>
          </a:p>
          <a:p>
            <a:r>
              <a:rPr lang="en-US" sz="3400" dirty="0" err="1">
                <a:hlinkClick r:id="rId11"/>
              </a:rPr>
              <a:t>curl_multi_close</a:t>
            </a:r>
            <a:r>
              <a:rPr lang="en-US" sz="3400" dirty="0"/>
              <a:t> — Close a set of </a:t>
            </a:r>
            <a:r>
              <a:rPr lang="en-US" sz="3400" dirty="0" err="1"/>
              <a:t>cURL</a:t>
            </a:r>
            <a:r>
              <a:rPr lang="en-US" sz="3400" dirty="0"/>
              <a:t> handles</a:t>
            </a:r>
          </a:p>
          <a:p>
            <a:r>
              <a:rPr lang="en-US" sz="3400" dirty="0" err="1">
                <a:hlinkClick r:id="rId12"/>
              </a:rPr>
              <a:t>curl_multi_errno</a:t>
            </a:r>
            <a:r>
              <a:rPr lang="en-US" sz="3400" dirty="0"/>
              <a:t> — Return the last multi curl error number</a:t>
            </a:r>
          </a:p>
          <a:p>
            <a:r>
              <a:rPr lang="en-US" sz="3400" dirty="0" err="1">
                <a:hlinkClick r:id="rId13"/>
              </a:rPr>
              <a:t>curl_multi_exec</a:t>
            </a:r>
            <a:r>
              <a:rPr lang="en-US" sz="3400" dirty="0"/>
              <a:t> — Run the sub-connections of the current </a:t>
            </a:r>
            <a:r>
              <a:rPr lang="en-US" sz="3400" dirty="0" err="1"/>
              <a:t>cURL</a:t>
            </a:r>
            <a:r>
              <a:rPr lang="en-US" sz="3400" dirty="0"/>
              <a:t> handle</a:t>
            </a:r>
          </a:p>
          <a:p>
            <a:endParaRPr lang="en-US" dirty="0"/>
          </a:p>
        </p:txBody>
      </p:sp>
    </p:spTree>
    <p:extLst>
      <p:ext uri="{BB962C8B-B14F-4D97-AF65-F5344CB8AC3E}">
        <p14:creationId xmlns:p14="http://schemas.microsoft.com/office/powerpoint/2010/main" val="194846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cURL</a:t>
            </a:r>
            <a:r>
              <a:rPr lang="en-US" sz="2400" b="1" dirty="0"/>
              <a:t> Functions</a:t>
            </a:r>
          </a:p>
        </p:txBody>
      </p:sp>
      <p:sp>
        <p:nvSpPr>
          <p:cNvPr id="9" name="Rectangle 8"/>
          <p:cNvSpPr/>
          <p:nvPr/>
        </p:nvSpPr>
        <p:spPr>
          <a:xfrm>
            <a:off x="1625600" y="1115722"/>
            <a:ext cx="8534400" cy="5632311"/>
          </a:xfrm>
          <a:prstGeom prst="rect">
            <a:avLst/>
          </a:prstGeom>
        </p:spPr>
        <p:txBody>
          <a:bodyPr wrap="square">
            <a:spAutoFit/>
          </a:bodyPr>
          <a:lstStyle/>
          <a:p>
            <a:pPr>
              <a:buFont typeface="Arial" panose="020B0604020202020204" pitchFamily="34" charset="0"/>
              <a:buChar char="•"/>
            </a:pPr>
            <a:r>
              <a:rPr lang="en-US" sz="2400" dirty="0" err="1">
                <a:solidFill>
                  <a:srgbClr val="336699"/>
                </a:solidFill>
                <a:latin typeface="+mj-lt"/>
                <a:hlinkClick r:id="rId2"/>
              </a:rPr>
              <a:t>curl_multi_getcontent</a:t>
            </a:r>
            <a:r>
              <a:rPr lang="en-US" sz="2400" dirty="0">
                <a:solidFill>
                  <a:srgbClr val="333333"/>
                </a:solidFill>
                <a:latin typeface="+mj-lt"/>
              </a:rPr>
              <a:t> — Return the content of a </a:t>
            </a:r>
            <a:r>
              <a:rPr lang="en-US" sz="2400" dirty="0" err="1">
                <a:solidFill>
                  <a:srgbClr val="333333"/>
                </a:solidFill>
                <a:latin typeface="+mj-lt"/>
              </a:rPr>
              <a:t>cURL</a:t>
            </a:r>
            <a:r>
              <a:rPr lang="en-US" sz="2400" dirty="0">
                <a:solidFill>
                  <a:srgbClr val="333333"/>
                </a:solidFill>
                <a:latin typeface="+mj-lt"/>
              </a:rPr>
              <a:t> handle if CURLOPT_RETURNTRANSFER is set</a:t>
            </a:r>
          </a:p>
          <a:p>
            <a:pPr>
              <a:buFont typeface="Arial" panose="020B0604020202020204" pitchFamily="34" charset="0"/>
              <a:buChar char="•"/>
            </a:pPr>
            <a:r>
              <a:rPr lang="en-US" sz="2400" dirty="0" err="1">
                <a:solidFill>
                  <a:srgbClr val="336699"/>
                </a:solidFill>
                <a:latin typeface="+mj-lt"/>
                <a:hlinkClick r:id="rId3"/>
              </a:rPr>
              <a:t>curl_multi_info_read</a:t>
            </a:r>
            <a:r>
              <a:rPr lang="en-US" sz="2400" dirty="0">
                <a:solidFill>
                  <a:srgbClr val="333333"/>
                </a:solidFill>
                <a:latin typeface="+mj-lt"/>
              </a:rPr>
              <a:t> — Get information about the current transfers</a:t>
            </a:r>
          </a:p>
          <a:p>
            <a:pPr>
              <a:buFont typeface="Arial" panose="020B0604020202020204" pitchFamily="34" charset="0"/>
              <a:buChar char="•"/>
            </a:pPr>
            <a:r>
              <a:rPr lang="en-US" sz="2400" dirty="0" err="1">
                <a:solidFill>
                  <a:srgbClr val="336699"/>
                </a:solidFill>
                <a:latin typeface="+mj-lt"/>
                <a:hlinkClick r:id="rId4"/>
              </a:rPr>
              <a:t>curl_multi_init</a:t>
            </a:r>
            <a:r>
              <a:rPr lang="en-US" sz="2400" dirty="0">
                <a:solidFill>
                  <a:srgbClr val="333333"/>
                </a:solidFill>
                <a:latin typeface="+mj-lt"/>
              </a:rPr>
              <a:t> — Returns a new </a:t>
            </a:r>
            <a:r>
              <a:rPr lang="en-US" sz="2400" dirty="0" err="1">
                <a:solidFill>
                  <a:srgbClr val="333333"/>
                </a:solidFill>
                <a:latin typeface="+mj-lt"/>
              </a:rPr>
              <a:t>cURL</a:t>
            </a:r>
            <a:r>
              <a:rPr lang="en-US" sz="2400" dirty="0">
                <a:solidFill>
                  <a:srgbClr val="333333"/>
                </a:solidFill>
                <a:latin typeface="+mj-lt"/>
              </a:rPr>
              <a:t> multi handle</a:t>
            </a:r>
          </a:p>
          <a:p>
            <a:pPr>
              <a:buFont typeface="Arial" panose="020B0604020202020204" pitchFamily="34" charset="0"/>
              <a:buChar char="•"/>
            </a:pPr>
            <a:r>
              <a:rPr lang="en-US" sz="2400" dirty="0" err="1">
                <a:solidFill>
                  <a:srgbClr val="336699"/>
                </a:solidFill>
                <a:latin typeface="+mj-lt"/>
                <a:hlinkClick r:id="rId5"/>
              </a:rPr>
              <a:t>curl_multi_remove_handle</a:t>
            </a:r>
            <a:r>
              <a:rPr lang="en-US" sz="2400" dirty="0">
                <a:solidFill>
                  <a:srgbClr val="333333"/>
                </a:solidFill>
                <a:latin typeface="+mj-lt"/>
              </a:rPr>
              <a:t> — Remove a multi handle from a set of </a:t>
            </a:r>
            <a:r>
              <a:rPr lang="en-US" sz="2400" dirty="0" err="1">
                <a:solidFill>
                  <a:srgbClr val="333333"/>
                </a:solidFill>
                <a:latin typeface="+mj-lt"/>
              </a:rPr>
              <a:t>cURL</a:t>
            </a:r>
            <a:r>
              <a:rPr lang="en-US" sz="2400" dirty="0">
                <a:solidFill>
                  <a:srgbClr val="333333"/>
                </a:solidFill>
                <a:latin typeface="+mj-lt"/>
              </a:rPr>
              <a:t> handles</a:t>
            </a:r>
          </a:p>
          <a:p>
            <a:pPr>
              <a:buFont typeface="Arial" panose="020B0604020202020204" pitchFamily="34" charset="0"/>
              <a:buChar char="•"/>
            </a:pPr>
            <a:r>
              <a:rPr lang="en-US" sz="2400" dirty="0" err="1">
                <a:solidFill>
                  <a:srgbClr val="336699"/>
                </a:solidFill>
                <a:latin typeface="+mj-lt"/>
                <a:hlinkClick r:id="rId6"/>
              </a:rPr>
              <a:t>curl_multi_select</a:t>
            </a:r>
            <a:r>
              <a:rPr lang="en-US" sz="2400" dirty="0">
                <a:solidFill>
                  <a:srgbClr val="333333"/>
                </a:solidFill>
                <a:latin typeface="+mj-lt"/>
              </a:rPr>
              <a:t> — Wait for activity on any </a:t>
            </a:r>
            <a:r>
              <a:rPr lang="en-US" sz="2400" dirty="0" err="1">
                <a:solidFill>
                  <a:srgbClr val="333333"/>
                </a:solidFill>
                <a:latin typeface="+mj-lt"/>
              </a:rPr>
              <a:t>curl_multi</a:t>
            </a:r>
            <a:r>
              <a:rPr lang="en-US" sz="2400" dirty="0">
                <a:solidFill>
                  <a:srgbClr val="333333"/>
                </a:solidFill>
                <a:latin typeface="+mj-lt"/>
              </a:rPr>
              <a:t> connection</a:t>
            </a:r>
          </a:p>
          <a:p>
            <a:pPr>
              <a:buFont typeface="Arial" panose="020B0604020202020204" pitchFamily="34" charset="0"/>
              <a:buChar char="•"/>
            </a:pPr>
            <a:r>
              <a:rPr lang="en-US" sz="2400" dirty="0" err="1">
                <a:solidFill>
                  <a:srgbClr val="336699"/>
                </a:solidFill>
                <a:latin typeface="+mj-lt"/>
                <a:hlinkClick r:id="rId7"/>
              </a:rPr>
              <a:t>curl_multi_setopt</a:t>
            </a:r>
            <a:r>
              <a:rPr lang="en-US" sz="2400" dirty="0">
                <a:solidFill>
                  <a:srgbClr val="333333"/>
                </a:solidFill>
                <a:latin typeface="+mj-lt"/>
              </a:rPr>
              <a:t> — Set an option for the </a:t>
            </a:r>
            <a:r>
              <a:rPr lang="en-US" sz="2400" dirty="0" err="1">
                <a:solidFill>
                  <a:srgbClr val="333333"/>
                </a:solidFill>
                <a:latin typeface="+mj-lt"/>
              </a:rPr>
              <a:t>cURL</a:t>
            </a:r>
            <a:r>
              <a:rPr lang="en-US" sz="2400" dirty="0">
                <a:solidFill>
                  <a:srgbClr val="333333"/>
                </a:solidFill>
                <a:latin typeface="+mj-lt"/>
              </a:rPr>
              <a:t> multi handle</a:t>
            </a:r>
          </a:p>
          <a:p>
            <a:pPr>
              <a:buFont typeface="Arial" panose="020B0604020202020204" pitchFamily="34" charset="0"/>
              <a:buChar char="•"/>
            </a:pPr>
            <a:r>
              <a:rPr lang="en-US" sz="2400" dirty="0" err="1">
                <a:solidFill>
                  <a:srgbClr val="336699"/>
                </a:solidFill>
                <a:latin typeface="+mj-lt"/>
                <a:hlinkClick r:id="rId8"/>
              </a:rPr>
              <a:t>curl_multi_strerror</a:t>
            </a:r>
            <a:r>
              <a:rPr lang="en-US" sz="2400" dirty="0">
                <a:solidFill>
                  <a:srgbClr val="333333"/>
                </a:solidFill>
                <a:latin typeface="+mj-lt"/>
              </a:rPr>
              <a:t> — Return string describing error code</a:t>
            </a:r>
          </a:p>
          <a:p>
            <a:pPr>
              <a:buFont typeface="Arial" panose="020B0604020202020204" pitchFamily="34" charset="0"/>
              <a:buChar char="•"/>
            </a:pPr>
            <a:r>
              <a:rPr lang="en-US" sz="2400" dirty="0" err="1">
                <a:solidFill>
                  <a:srgbClr val="336699"/>
                </a:solidFill>
                <a:latin typeface="+mj-lt"/>
                <a:hlinkClick r:id="rId9"/>
              </a:rPr>
              <a:t>curl_pause</a:t>
            </a:r>
            <a:r>
              <a:rPr lang="en-US" sz="2400" dirty="0">
                <a:solidFill>
                  <a:srgbClr val="333333"/>
                </a:solidFill>
                <a:latin typeface="+mj-lt"/>
              </a:rPr>
              <a:t> — Pause and </a:t>
            </a:r>
            <a:r>
              <a:rPr lang="en-US" sz="2400" dirty="0" err="1">
                <a:solidFill>
                  <a:srgbClr val="333333"/>
                </a:solidFill>
                <a:latin typeface="+mj-lt"/>
              </a:rPr>
              <a:t>unpause</a:t>
            </a:r>
            <a:r>
              <a:rPr lang="en-US" sz="2400" dirty="0">
                <a:solidFill>
                  <a:srgbClr val="333333"/>
                </a:solidFill>
                <a:latin typeface="+mj-lt"/>
              </a:rPr>
              <a:t> a connection</a:t>
            </a:r>
          </a:p>
          <a:p>
            <a:pPr>
              <a:buFont typeface="Arial" panose="020B0604020202020204" pitchFamily="34" charset="0"/>
              <a:buChar char="•"/>
            </a:pPr>
            <a:r>
              <a:rPr lang="en-US" sz="2400" dirty="0" err="1">
                <a:solidFill>
                  <a:srgbClr val="336699"/>
                </a:solidFill>
                <a:latin typeface="+mj-lt"/>
                <a:hlinkClick r:id="rId10"/>
              </a:rPr>
              <a:t>curl_reset</a:t>
            </a:r>
            <a:r>
              <a:rPr lang="en-US" sz="2400" dirty="0">
                <a:solidFill>
                  <a:srgbClr val="333333"/>
                </a:solidFill>
                <a:latin typeface="+mj-lt"/>
              </a:rPr>
              <a:t> — Reset all options of a </a:t>
            </a:r>
            <a:r>
              <a:rPr lang="en-US" sz="2400" dirty="0" err="1">
                <a:solidFill>
                  <a:srgbClr val="333333"/>
                </a:solidFill>
                <a:latin typeface="+mj-lt"/>
              </a:rPr>
              <a:t>libcurl</a:t>
            </a:r>
            <a:r>
              <a:rPr lang="en-US" sz="2400" dirty="0">
                <a:solidFill>
                  <a:srgbClr val="333333"/>
                </a:solidFill>
                <a:latin typeface="+mj-lt"/>
              </a:rPr>
              <a:t> session handle</a:t>
            </a:r>
          </a:p>
          <a:p>
            <a:pPr>
              <a:buFont typeface="Arial" panose="020B0604020202020204" pitchFamily="34" charset="0"/>
              <a:buChar char="•"/>
            </a:pPr>
            <a:r>
              <a:rPr lang="en-US" sz="2400" dirty="0" err="1">
                <a:solidFill>
                  <a:srgbClr val="336699"/>
                </a:solidFill>
                <a:latin typeface="+mj-lt"/>
                <a:hlinkClick r:id="rId11"/>
              </a:rPr>
              <a:t>curl_setopt_array</a:t>
            </a:r>
            <a:r>
              <a:rPr lang="en-US" sz="2400" dirty="0">
                <a:solidFill>
                  <a:srgbClr val="333333"/>
                </a:solidFill>
                <a:latin typeface="+mj-lt"/>
              </a:rPr>
              <a:t> — Set multiple options for a </a:t>
            </a:r>
            <a:r>
              <a:rPr lang="en-US" sz="2400" dirty="0" err="1">
                <a:solidFill>
                  <a:srgbClr val="333333"/>
                </a:solidFill>
                <a:latin typeface="+mj-lt"/>
              </a:rPr>
              <a:t>cURL</a:t>
            </a:r>
            <a:r>
              <a:rPr lang="en-US" sz="2400" dirty="0">
                <a:solidFill>
                  <a:srgbClr val="333333"/>
                </a:solidFill>
                <a:latin typeface="+mj-lt"/>
              </a:rPr>
              <a:t> transfer</a:t>
            </a:r>
          </a:p>
          <a:p>
            <a:pPr>
              <a:buFont typeface="Arial" panose="020B0604020202020204" pitchFamily="34" charset="0"/>
              <a:buChar char="•"/>
            </a:pPr>
            <a:r>
              <a:rPr lang="en-US" sz="2400" dirty="0" err="1">
                <a:solidFill>
                  <a:srgbClr val="336699"/>
                </a:solidFill>
                <a:latin typeface="+mj-lt"/>
                <a:hlinkClick r:id="rId12"/>
              </a:rPr>
              <a:t>curl_setopt</a:t>
            </a:r>
            <a:r>
              <a:rPr lang="en-US" sz="2400" dirty="0">
                <a:solidFill>
                  <a:srgbClr val="333333"/>
                </a:solidFill>
                <a:latin typeface="+mj-lt"/>
              </a:rPr>
              <a:t> — Set an option for a </a:t>
            </a:r>
            <a:r>
              <a:rPr lang="en-US" sz="2400" dirty="0" err="1">
                <a:solidFill>
                  <a:srgbClr val="333333"/>
                </a:solidFill>
                <a:latin typeface="+mj-lt"/>
              </a:rPr>
              <a:t>cURL</a:t>
            </a:r>
            <a:r>
              <a:rPr lang="en-US" sz="2400" dirty="0">
                <a:solidFill>
                  <a:srgbClr val="333333"/>
                </a:solidFill>
                <a:latin typeface="+mj-lt"/>
              </a:rPr>
              <a:t> transfer</a:t>
            </a:r>
          </a:p>
          <a:p>
            <a:pPr>
              <a:buFont typeface="Arial" panose="020B0604020202020204" pitchFamily="34" charset="0"/>
              <a:buChar char="•"/>
            </a:pPr>
            <a:r>
              <a:rPr lang="en-US" sz="2400" dirty="0" err="1">
                <a:solidFill>
                  <a:srgbClr val="336699"/>
                </a:solidFill>
                <a:latin typeface="+mj-lt"/>
                <a:hlinkClick r:id="rId13"/>
              </a:rPr>
              <a:t>curl_share_close</a:t>
            </a:r>
            <a:r>
              <a:rPr lang="en-US" sz="2400" dirty="0">
                <a:solidFill>
                  <a:srgbClr val="333333"/>
                </a:solidFill>
                <a:latin typeface="+mj-lt"/>
              </a:rPr>
              <a:t> — Close a </a:t>
            </a:r>
            <a:r>
              <a:rPr lang="en-US" sz="2400" dirty="0" err="1">
                <a:solidFill>
                  <a:srgbClr val="333333"/>
                </a:solidFill>
                <a:latin typeface="+mj-lt"/>
              </a:rPr>
              <a:t>cURL</a:t>
            </a:r>
            <a:r>
              <a:rPr lang="en-US" sz="2400" dirty="0">
                <a:solidFill>
                  <a:srgbClr val="333333"/>
                </a:solidFill>
                <a:latin typeface="+mj-lt"/>
              </a:rPr>
              <a:t> share handle</a:t>
            </a:r>
            <a:endParaRPr lang="en-US" sz="2400" b="0" i="0" dirty="0">
              <a:solidFill>
                <a:srgbClr val="333333"/>
              </a:solidFill>
              <a:effectLst/>
              <a:latin typeface="+mj-lt"/>
            </a:endParaRPr>
          </a:p>
        </p:txBody>
      </p:sp>
    </p:spTree>
    <p:extLst>
      <p:ext uri="{BB962C8B-B14F-4D97-AF65-F5344CB8AC3E}">
        <p14:creationId xmlns:p14="http://schemas.microsoft.com/office/powerpoint/2010/main" val="1797756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cURL</a:t>
            </a:r>
            <a:r>
              <a:rPr lang="en-US" sz="2400" b="1" dirty="0"/>
              <a:t> Functions</a:t>
            </a:r>
          </a:p>
        </p:txBody>
      </p:sp>
      <p:sp>
        <p:nvSpPr>
          <p:cNvPr id="3" name="Rectangle 2"/>
          <p:cNvSpPr/>
          <p:nvPr/>
        </p:nvSpPr>
        <p:spPr>
          <a:xfrm>
            <a:off x="1447800" y="889592"/>
            <a:ext cx="8534400" cy="5262979"/>
          </a:xfrm>
          <a:prstGeom prst="rect">
            <a:avLst/>
          </a:prstGeom>
        </p:spPr>
        <p:txBody>
          <a:bodyPr wrap="square">
            <a:spAutoFit/>
          </a:bodyPr>
          <a:lstStyle/>
          <a:p>
            <a:pPr>
              <a:buFont typeface="Arial" panose="020B0604020202020204" pitchFamily="34" charset="0"/>
              <a:buChar char="•"/>
            </a:pPr>
            <a:r>
              <a:rPr lang="en-US" sz="2800" dirty="0" err="1">
                <a:solidFill>
                  <a:srgbClr val="336699"/>
                </a:solidFill>
                <a:latin typeface="+mj-lt"/>
                <a:hlinkClick r:id="rId2"/>
              </a:rPr>
              <a:t>curl_share_errno</a:t>
            </a:r>
            <a:r>
              <a:rPr lang="en-US" sz="2800" dirty="0">
                <a:solidFill>
                  <a:srgbClr val="333333"/>
                </a:solidFill>
                <a:latin typeface="+mj-lt"/>
              </a:rPr>
              <a:t> — Return the last share curl error number</a:t>
            </a:r>
          </a:p>
          <a:p>
            <a:pPr>
              <a:buFont typeface="Arial" panose="020B0604020202020204" pitchFamily="34" charset="0"/>
              <a:buChar char="•"/>
            </a:pPr>
            <a:r>
              <a:rPr lang="en-US" sz="2800" dirty="0" err="1">
                <a:solidFill>
                  <a:srgbClr val="336699"/>
                </a:solidFill>
                <a:latin typeface="+mj-lt"/>
                <a:hlinkClick r:id="rId3"/>
              </a:rPr>
              <a:t>curl_share_init</a:t>
            </a:r>
            <a:r>
              <a:rPr lang="en-US" sz="2800" dirty="0">
                <a:solidFill>
                  <a:srgbClr val="333333"/>
                </a:solidFill>
                <a:latin typeface="+mj-lt"/>
              </a:rPr>
              <a:t> — Initialize a </a:t>
            </a:r>
            <a:r>
              <a:rPr lang="en-US" sz="2800" dirty="0" err="1">
                <a:solidFill>
                  <a:srgbClr val="333333"/>
                </a:solidFill>
                <a:latin typeface="+mj-lt"/>
              </a:rPr>
              <a:t>cURL</a:t>
            </a:r>
            <a:r>
              <a:rPr lang="en-US" sz="2800" dirty="0">
                <a:solidFill>
                  <a:srgbClr val="333333"/>
                </a:solidFill>
                <a:latin typeface="+mj-lt"/>
              </a:rPr>
              <a:t> share handle</a:t>
            </a:r>
          </a:p>
          <a:p>
            <a:pPr>
              <a:buFont typeface="Arial" panose="020B0604020202020204" pitchFamily="34" charset="0"/>
              <a:buChar char="•"/>
            </a:pPr>
            <a:r>
              <a:rPr lang="en-US" sz="2800" dirty="0" err="1">
                <a:solidFill>
                  <a:srgbClr val="336699"/>
                </a:solidFill>
                <a:latin typeface="+mj-lt"/>
                <a:hlinkClick r:id="rId4"/>
              </a:rPr>
              <a:t>curl_share_setopt</a:t>
            </a:r>
            <a:r>
              <a:rPr lang="en-US" sz="2800" dirty="0">
                <a:solidFill>
                  <a:srgbClr val="333333"/>
                </a:solidFill>
                <a:latin typeface="+mj-lt"/>
              </a:rPr>
              <a:t> — Set an option for a </a:t>
            </a:r>
            <a:r>
              <a:rPr lang="en-US" sz="2800" dirty="0" err="1">
                <a:solidFill>
                  <a:srgbClr val="333333"/>
                </a:solidFill>
                <a:latin typeface="+mj-lt"/>
              </a:rPr>
              <a:t>cURL</a:t>
            </a:r>
            <a:r>
              <a:rPr lang="en-US" sz="2800" dirty="0">
                <a:solidFill>
                  <a:srgbClr val="333333"/>
                </a:solidFill>
                <a:latin typeface="+mj-lt"/>
              </a:rPr>
              <a:t> share handle</a:t>
            </a:r>
          </a:p>
          <a:p>
            <a:pPr>
              <a:buFont typeface="Arial" panose="020B0604020202020204" pitchFamily="34" charset="0"/>
              <a:buChar char="•"/>
            </a:pPr>
            <a:r>
              <a:rPr lang="en-US" sz="2800" dirty="0" err="1">
                <a:solidFill>
                  <a:srgbClr val="336699"/>
                </a:solidFill>
                <a:latin typeface="+mj-lt"/>
                <a:hlinkClick r:id="rId5"/>
              </a:rPr>
              <a:t>curl_share_strerror</a:t>
            </a:r>
            <a:r>
              <a:rPr lang="en-US" sz="2800" dirty="0">
                <a:solidFill>
                  <a:srgbClr val="333333"/>
                </a:solidFill>
                <a:latin typeface="+mj-lt"/>
              </a:rPr>
              <a:t> — Return string describing the given error code</a:t>
            </a:r>
          </a:p>
          <a:p>
            <a:pPr>
              <a:buFont typeface="Arial" panose="020B0604020202020204" pitchFamily="34" charset="0"/>
              <a:buChar char="•"/>
            </a:pPr>
            <a:r>
              <a:rPr lang="en-US" sz="2800" dirty="0" err="1">
                <a:solidFill>
                  <a:srgbClr val="336699"/>
                </a:solidFill>
                <a:latin typeface="+mj-lt"/>
                <a:hlinkClick r:id="rId6"/>
              </a:rPr>
              <a:t>curl_strerror</a:t>
            </a:r>
            <a:r>
              <a:rPr lang="en-US" sz="2800" dirty="0">
                <a:solidFill>
                  <a:srgbClr val="333333"/>
                </a:solidFill>
                <a:latin typeface="+mj-lt"/>
              </a:rPr>
              <a:t> — Return string describing the given error code</a:t>
            </a:r>
          </a:p>
          <a:p>
            <a:pPr>
              <a:buFont typeface="Arial" panose="020B0604020202020204" pitchFamily="34" charset="0"/>
              <a:buChar char="•"/>
            </a:pPr>
            <a:r>
              <a:rPr lang="en-US" sz="2800" dirty="0" err="1">
                <a:solidFill>
                  <a:srgbClr val="336699"/>
                </a:solidFill>
                <a:latin typeface="+mj-lt"/>
                <a:hlinkClick r:id="rId7"/>
              </a:rPr>
              <a:t>curl_unescape</a:t>
            </a:r>
            <a:r>
              <a:rPr lang="en-US" sz="2800" dirty="0">
                <a:solidFill>
                  <a:srgbClr val="333333"/>
                </a:solidFill>
                <a:latin typeface="+mj-lt"/>
              </a:rPr>
              <a:t> — Decodes the given URL encoded string</a:t>
            </a:r>
          </a:p>
          <a:p>
            <a:pPr>
              <a:buFont typeface="Arial" panose="020B0604020202020204" pitchFamily="34" charset="0"/>
              <a:buChar char="•"/>
            </a:pPr>
            <a:r>
              <a:rPr lang="en-US" sz="2800" dirty="0" err="1">
                <a:solidFill>
                  <a:srgbClr val="336699"/>
                </a:solidFill>
                <a:latin typeface="+mj-lt"/>
                <a:hlinkClick r:id="rId8"/>
              </a:rPr>
              <a:t>curl_upkeep</a:t>
            </a:r>
            <a:r>
              <a:rPr lang="en-US" sz="2800" dirty="0">
                <a:solidFill>
                  <a:srgbClr val="333333"/>
                </a:solidFill>
                <a:latin typeface="+mj-lt"/>
              </a:rPr>
              <a:t> — Performs any connection upkeep checks</a:t>
            </a:r>
          </a:p>
          <a:p>
            <a:pPr>
              <a:buFont typeface="Arial" panose="020B0604020202020204" pitchFamily="34" charset="0"/>
              <a:buChar char="•"/>
            </a:pPr>
            <a:r>
              <a:rPr lang="en-US" sz="2800" dirty="0" err="1">
                <a:solidFill>
                  <a:srgbClr val="336699"/>
                </a:solidFill>
                <a:latin typeface="+mj-lt"/>
                <a:hlinkClick r:id="rId9"/>
              </a:rPr>
              <a:t>curl_version</a:t>
            </a:r>
            <a:r>
              <a:rPr lang="en-US" sz="2800" dirty="0">
                <a:solidFill>
                  <a:srgbClr val="333333"/>
                </a:solidFill>
                <a:latin typeface="+mj-lt"/>
              </a:rPr>
              <a:t> — Gets </a:t>
            </a:r>
            <a:r>
              <a:rPr lang="en-US" sz="2800" dirty="0" err="1">
                <a:solidFill>
                  <a:srgbClr val="333333"/>
                </a:solidFill>
                <a:latin typeface="+mj-lt"/>
              </a:rPr>
              <a:t>cURL</a:t>
            </a:r>
            <a:r>
              <a:rPr lang="en-US" sz="2800" dirty="0">
                <a:solidFill>
                  <a:srgbClr val="333333"/>
                </a:solidFill>
                <a:latin typeface="+mj-lt"/>
              </a:rPr>
              <a:t> version information</a:t>
            </a:r>
            <a:endParaRPr lang="en-US" sz="2800" b="0" i="0" dirty="0">
              <a:solidFill>
                <a:srgbClr val="333333"/>
              </a:solidFill>
              <a:effectLst/>
              <a:latin typeface="+mj-lt"/>
            </a:endParaRPr>
          </a:p>
        </p:txBody>
      </p:sp>
    </p:spTree>
    <p:extLst>
      <p:ext uri="{BB962C8B-B14F-4D97-AF65-F5344CB8AC3E}">
        <p14:creationId xmlns:p14="http://schemas.microsoft.com/office/powerpoint/2010/main" val="1644277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a:t>JSON </a:t>
            </a:r>
            <a:endParaRPr lang="en-US" sz="2400" b="1" dirty="0"/>
          </a:p>
        </p:txBody>
      </p:sp>
      <p:sp>
        <p:nvSpPr>
          <p:cNvPr id="2" name="Rectangle 1"/>
          <p:cNvSpPr/>
          <p:nvPr/>
        </p:nvSpPr>
        <p:spPr>
          <a:xfrm>
            <a:off x="1447800" y="1720840"/>
            <a:ext cx="9753600" cy="3785652"/>
          </a:xfrm>
          <a:prstGeom prst="rect">
            <a:avLst/>
          </a:prstGeom>
        </p:spPr>
        <p:txBody>
          <a:bodyPr wrap="square">
            <a:spAutoFit/>
          </a:bodyPr>
          <a:lstStyle/>
          <a:p>
            <a:r>
              <a:rPr lang="en-US" sz="2400" dirty="0"/>
              <a:t>The JSON PHP extension provides functions to work with JSON data within PHP. JSON (JavaScript Object Notation) is a lightweight data interchange format widely used for data exchange between a server and a web client, as well as for storing configuration data and transmitting structured data between different systems.</a:t>
            </a:r>
          </a:p>
          <a:p>
            <a:endParaRPr lang="en-US" sz="2400" dirty="0"/>
          </a:p>
          <a:p>
            <a:r>
              <a:rPr lang="en-US" sz="2400" dirty="0"/>
              <a:t>The JSON extension in PHP provides functions for encoding PHP data structures into JSON format and decoding JSON-encoded data back into PHP data types. This facilitates communication between PHP scripts and other systems or services that use JSON for data exchange.</a:t>
            </a:r>
          </a:p>
        </p:txBody>
      </p:sp>
    </p:spTree>
    <p:extLst>
      <p:ext uri="{BB962C8B-B14F-4D97-AF65-F5344CB8AC3E}">
        <p14:creationId xmlns:p14="http://schemas.microsoft.com/office/powerpoint/2010/main" val="33852037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JSON PHP</a:t>
            </a:r>
          </a:p>
        </p:txBody>
      </p:sp>
      <p:sp>
        <p:nvSpPr>
          <p:cNvPr id="3" name="Rectangle 2"/>
          <p:cNvSpPr/>
          <p:nvPr/>
        </p:nvSpPr>
        <p:spPr>
          <a:xfrm>
            <a:off x="1447800" y="1997839"/>
            <a:ext cx="9144000" cy="3416320"/>
          </a:xfrm>
          <a:prstGeom prst="rect">
            <a:avLst/>
          </a:prstGeom>
        </p:spPr>
        <p:txBody>
          <a:bodyPr wrap="square">
            <a:spAutoFit/>
          </a:bodyPr>
          <a:lstStyle/>
          <a:p>
            <a:r>
              <a:rPr lang="en-US" sz="2400" dirty="0"/>
              <a:t>Here are some common functions provided by the JSON extension:</a:t>
            </a:r>
          </a:p>
          <a:p>
            <a:endParaRPr lang="en-US" sz="2400" dirty="0"/>
          </a:p>
          <a:p>
            <a:r>
              <a:rPr lang="en-US" sz="2400" b="1" dirty="0" err="1"/>
              <a:t>json_encode</a:t>
            </a:r>
            <a:r>
              <a:rPr lang="en-US" sz="2400" b="1" dirty="0"/>
              <a:t>: </a:t>
            </a:r>
            <a:r>
              <a:rPr lang="en-US" sz="2400" dirty="0"/>
              <a:t>Encodes a PHP value into a JSON string.</a:t>
            </a:r>
          </a:p>
          <a:p>
            <a:r>
              <a:rPr lang="en-US" sz="2400" b="1" dirty="0" err="1"/>
              <a:t>json_decode</a:t>
            </a:r>
            <a:r>
              <a:rPr lang="en-US" sz="2400" b="1" dirty="0"/>
              <a:t>: </a:t>
            </a:r>
            <a:r>
              <a:rPr lang="en-US" sz="2400" dirty="0"/>
              <a:t>Decodes a JSON string into a PHP value (object, array, string, etc.).</a:t>
            </a:r>
          </a:p>
          <a:p>
            <a:r>
              <a:rPr lang="en-US" sz="2400" b="1" dirty="0" err="1"/>
              <a:t>json_last_error</a:t>
            </a:r>
            <a:r>
              <a:rPr lang="en-US" sz="2400" b="1" dirty="0"/>
              <a:t>: </a:t>
            </a:r>
            <a:r>
              <a:rPr lang="en-US" sz="2400" dirty="0"/>
              <a:t>Returns the last error occurred during JSON encoding or decoding.</a:t>
            </a:r>
          </a:p>
          <a:p>
            <a:r>
              <a:rPr lang="en-US" sz="2400" b="1" dirty="0" err="1"/>
              <a:t>json_last_error_msg</a:t>
            </a:r>
            <a:r>
              <a:rPr lang="en-US" sz="2400" b="1" dirty="0"/>
              <a:t>: </a:t>
            </a:r>
            <a:r>
              <a:rPr lang="en-US" sz="2400" dirty="0"/>
              <a:t>Returns a string description of the last error occurred during JSON encoding or decoding.</a:t>
            </a:r>
          </a:p>
        </p:txBody>
      </p:sp>
    </p:spTree>
    <p:extLst>
      <p:ext uri="{BB962C8B-B14F-4D97-AF65-F5344CB8AC3E}">
        <p14:creationId xmlns:p14="http://schemas.microsoft.com/office/powerpoint/2010/main" val="256845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Mbstring</a:t>
            </a:r>
            <a:endParaRPr lang="en-US" sz="2400" b="1" dirty="0"/>
          </a:p>
        </p:txBody>
      </p:sp>
      <p:sp>
        <p:nvSpPr>
          <p:cNvPr id="2" name="Rectangle 1"/>
          <p:cNvSpPr/>
          <p:nvPr/>
        </p:nvSpPr>
        <p:spPr>
          <a:xfrm>
            <a:off x="1447800" y="1295401"/>
            <a:ext cx="9296400" cy="4524315"/>
          </a:xfrm>
          <a:prstGeom prst="rect">
            <a:avLst/>
          </a:prstGeom>
        </p:spPr>
        <p:txBody>
          <a:bodyPr wrap="square">
            <a:spAutoFit/>
          </a:bodyPr>
          <a:lstStyle/>
          <a:p>
            <a:r>
              <a:rPr lang="en-US" sz="2400" dirty="0"/>
              <a:t>The </a:t>
            </a:r>
            <a:r>
              <a:rPr lang="en-US" sz="2400" dirty="0" err="1"/>
              <a:t>mbstring</a:t>
            </a:r>
            <a:r>
              <a:rPr lang="en-US" sz="2400" dirty="0"/>
              <a:t> extension in PHP stands for "</a:t>
            </a:r>
            <a:r>
              <a:rPr lang="en-US" sz="2400" dirty="0" err="1"/>
              <a:t>multibyte</a:t>
            </a:r>
            <a:r>
              <a:rPr lang="en-US" sz="2400" dirty="0"/>
              <a:t> string" and is used for handling </a:t>
            </a:r>
            <a:r>
              <a:rPr lang="en-US" sz="2400" dirty="0" err="1"/>
              <a:t>multibyte</a:t>
            </a:r>
            <a:r>
              <a:rPr lang="en-US" sz="2400" dirty="0"/>
              <a:t> encodings such as UTF-8, which is crucial for supporting a wide range of languages and characters beyond the ASCII character set. This extension provides functions to manipulate </a:t>
            </a:r>
            <a:r>
              <a:rPr lang="en-US" sz="2400" dirty="0" err="1"/>
              <a:t>multibyte</a:t>
            </a:r>
            <a:r>
              <a:rPr lang="en-US" sz="2400" dirty="0"/>
              <a:t> strings in PHP, including functions for string encoding, decoding, splitting, and case conversion.</a:t>
            </a:r>
          </a:p>
          <a:p>
            <a:endParaRPr lang="en-US" sz="2400" dirty="0"/>
          </a:p>
          <a:p>
            <a:r>
              <a:rPr lang="en-US" sz="2400" dirty="0"/>
              <a:t>If you're working with multilingual text or text containing characters beyond the ASCII range, it's important to have the </a:t>
            </a:r>
            <a:r>
              <a:rPr lang="en-US" sz="2400" dirty="0" err="1"/>
              <a:t>mbstring</a:t>
            </a:r>
            <a:r>
              <a:rPr lang="en-US" sz="2400" dirty="0"/>
              <a:t> extension enabled in your PHP configuration. You can typically enable it by uncommenting or adding the following line in your php.ini configuration file:</a:t>
            </a:r>
          </a:p>
        </p:txBody>
      </p:sp>
    </p:spTree>
    <p:extLst>
      <p:ext uri="{BB962C8B-B14F-4D97-AF65-F5344CB8AC3E}">
        <p14:creationId xmlns:p14="http://schemas.microsoft.com/office/powerpoint/2010/main" val="74929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527B0D-43B4-4DC8-BAC3-3F637B10C6F5}"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Evaluation Scheme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328737"/>
            <a:ext cx="8686799" cy="4614863"/>
          </a:xfrm>
          <a:prstGeom prst="rect">
            <a:avLst/>
          </a:prstGeom>
        </p:spPr>
      </p:pic>
    </p:spTree>
    <p:extLst>
      <p:ext uri="{BB962C8B-B14F-4D97-AF65-F5344CB8AC3E}">
        <p14:creationId xmlns:p14="http://schemas.microsoft.com/office/powerpoint/2010/main" val="3828242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Mbstring</a:t>
            </a:r>
            <a:endParaRPr lang="en-US" sz="2400" b="1" dirty="0"/>
          </a:p>
        </p:txBody>
      </p:sp>
      <p:sp>
        <p:nvSpPr>
          <p:cNvPr id="3" name="Rectangle 2"/>
          <p:cNvSpPr/>
          <p:nvPr/>
        </p:nvSpPr>
        <p:spPr>
          <a:xfrm>
            <a:off x="1447800" y="1514024"/>
            <a:ext cx="10058400" cy="4524315"/>
          </a:xfrm>
          <a:prstGeom prst="rect">
            <a:avLst/>
          </a:prstGeom>
        </p:spPr>
        <p:txBody>
          <a:bodyPr wrap="square">
            <a:spAutoFit/>
          </a:bodyPr>
          <a:lstStyle/>
          <a:p>
            <a:r>
              <a:rPr lang="en-US" sz="2400" dirty="0">
                <a:solidFill>
                  <a:srgbClr val="333333"/>
                </a:solidFill>
                <a:latin typeface="+mj-lt"/>
              </a:rPr>
              <a:t>While there are many languages in which every necessary character can be represented by a one-to-one mapping to an 8-bit value, </a:t>
            </a:r>
          </a:p>
          <a:p>
            <a:endParaRPr lang="en-US" sz="2400" dirty="0">
              <a:solidFill>
                <a:srgbClr val="333333"/>
              </a:solidFill>
              <a:latin typeface="+mj-lt"/>
            </a:endParaRPr>
          </a:p>
          <a:p>
            <a:r>
              <a:rPr lang="en-US" sz="2400" dirty="0">
                <a:solidFill>
                  <a:srgbClr val="333333"/>
                </a:solidFill>
                <a:latin typeface="+mj-lt"/>
              </a:rPr>
              <a:t>there are also several languages which require so many characters for written communication that they cannot be contained within the range a mere byte can code (A byte is made up of eight bits. </a:t>
            </a:r>
          </a:p>
          <a:p>
            <a:endParaRPr lang="en-US" sz="2400" dirty="0">
              <a:solidFill>
                <a:srgbClr val="333333"/>
              </a:solidFill>
              <a:latin typeface="+mj-lt"/>
            </a:endParaRPr>
          </a:p>
          <a:p>
            <a:r>
              <a:rPr lang="en-US" sz="2400" dirty="0">
                <a:solidFill>
                  <a:srgbClr val="333333"/>
                </a:solidFill>
                <a:latin typeface="+mj-lt"/>
              </a:rPr>
              <a:t>Each bit can contain only two distinct values, one or zero. Because of this, a byte can only represent 256 unique values (two to the power of eight)). </a:t>
            </a:r>
          </a:p>
          <a:p>
            <a:endParaRPr lang="en-US" sz="2400" dirty="0">
              <a:solidFill>
                <a:srgbClr val="333333"/>
              </a:solidFill>
              <a:latin typeface="+mj-lt"/>
            </a:endParaRPr>
          </a:p>
          <a:p>
            <a:r>
              <a:rPr lang="en-US" sz="2400" dirty="0" err="1">
                <a:solidFill>
                  <a:srgbClr val="333333"/>
                </a:solidFill>
                <a:latin typeface="+mj-lt"/>
              </a:rPr>
              <a:t>Multibyte</a:t>
            </a:r>
            <a:r>
              <a:rPr lang="en-US" sz="2400" dirty="0">
                <a:solidFill>
                  <a:srgbClr val="333333"/>
                </a:solidFill>
                <a:latin typeface="+mj-lt"/>
              </a:rPr>
              <a:t> character encoding schemes were developed to express more than 256 characters in the regular </a:t>
            </a:r>
            <a:r>
              <a:rPr lang="en-US" sz="2400" dirty="0" err="1">
                <a:solidFill>
                  <a:srgbClr val="333333"/>
                </a:solidFill>
                <a:latin typeface="+mj-lt"/>
              </a:rPr>
              <a:t>bytewise</a:t>
            </a:r>
            <a:r>
              <a:rPr lang="en-US" sz="2400" dirty="0">
                <a:solidFill>
                  <a:srgbClr val="333333"/>
                </a:solidFill>
                <a:latin typeface="+mj-lt"/>
              </a:rPr>
              <a:t> coding system.</a:t>
            </a:r>
            <a:endParaRPr lang="en-US" sz="2400" dirty="0">
              <a:latin typeface="+mj-lt"/>
            </a:endParaRPr>
          </a:p>
        </p:txBody>
      </p:sp>
    </p:spTree>
    <p:extLst>
      <p:ext uri="{BB962C8B-B14F-4D97-AF65-F5344CB8AC3E}">
        <p14:creationId xmlns:p14="http://schemas.microsoft.com/office/powerpoint/2010/main" val="26629406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err="1"/>
              <a:t>Mbstring</a:t>
            </a:r>
            <a:endParaRPr lang="en-US" sz="2400" dirty="0"/>
          </a:p>
        </p:txBody>
      </p:sp>
      <p:sp>
        <p:nvSpPr>
          <p:cNvPr id="2" name="Rectangle 1"/>
          <p:cNvSpPr/>
          <p:nvPr/>
        </p:nvSpPr>
        <p:spPr>
          <a:xfrm>
            <a:off x="1451690" y="1185723"/>
            <a:ext cx="9753600" cy="1754326"/>
          </a:xfrm>
          <a:prstGeom prst="rect">
            <a:avLst/>
          </a:prstGeom>
        </p:spPr>
        <p:txBody>
          <a:bodyPr wrap="square">
            <a:spAutoFit/>
          </a:bodyPr>
          <a:lstStyle/>
          <a:p>
            <a:r>
              <a:rPr lang="en-US" dirty="0">
                <a:solidFill>
                  <a:srgbClr val="333333"/>
                </a:solidFill>
                <a:latin typeface="+mj-lt"/>
              </a:rPr>
              <a:t>When you manipulate (trim, split, splice, etc.) strings encoded in a multibyte encoding, </a:t>
            </a:r>
          </a:p>
          <a:p>
            <a:r>
              <a:rPr lang="en-US" dirty="0">
                <a:solidFill>
                  <a:srgbClr val="333333"/>
                </a:solidFill>
                <a:latin typeface="+mj-lt"/>
              </a:rPr>
              <a:t>you need to use special functions since two or more consecutive bytes may represent a single character in such encoding schemes. Otherwise, if you apply a non-multibyte-aware string function to the string, </a:t>
            </a:r>
          </a:p>
          <a:p>
            <a:r>
              <a:rPr lang="en-US" dirty="0">
                <a:solidFill>
                  <a:srgbClr val="333333"/>
                </a:solidFill>
                <a:latin typeface="+mj-lt"/>
              </a:rPr>
              <a:t>it probably fails to detect the beginning or ending of the multibyte character and ends up with a corrupted garbage string that most likely loses its original meaning.</a:t>
            </a:r>
            <a:endParaRPr lang="en-US" dirty="0">
              <a:latin typeface="+mj-lt"/>
            </a:endParaRPr>
          </a:p>
        </p:txBody>
      </p:sp>
      <p:sp>
        <p:nvSpPr>
          <p:cNvPr id="11" name="Rectangle 10"/>
          <p:cNvSpPr/>
          <p:nvPr/>
        </p:nvSpPr>
        <p:spPr>
          <a:xfrm>
            <a:off x="1447800" y="3170875"/>
            <a:ext cx="9753600" cy="1477328"/>
          </a:xfrm>
          <a:prstGeom prst="rect">
            <a:avLst/>
          </a:prstGeom>
        </p:spPr>
        <p:txBody>
          <a:bodyPr wrap="square">
            <a:spAutoFit/>
          </a:bodyPr>
          <a:lstStyle/>
          <a:p>
            <a:r>
              <a:rPr lang="en-US" dirty="0" err="1">
                <a:latin typeface="+mj-lt"/>
              </a:rPr>
              <a:t>mbstring</a:t>
            </a:r>
            <a:r>
              <a:rPr lang="en-US" dirty="0">
                <a:latin typeface="+mj-lt"/>
              </a:rPr>
              <a:t> provides </a:t>
            </a:r>
            <a:r>
              <a:rPr lang="en-US" dirty="0" err="1">
                <a:latin typeface="+mj-lt"/>
              </a:rPr>
              <a:t>multibyte</a:t>
            </a:r>
            <a:r>
              <a:rPr lang="en-US" dirty="0">
                <a:latin typeface="+mj-lt"/>
              </a:rPr>
              <a:t> specific string functions that</a:t>
            </a:r>
          </a:p>
          <a:p>
            <a:r>
              <a:rPr lang="en-US" dirty="0">
                <a:latin typeface="+mj-lt"/>
              </a:rPr>
              <a:t>help you deal with </a:t>
            </a:r>
            <a:r>
              <a:rPr lang="en-US" dirty="0" err="1">
                <a:latin typeface="+mj-lt"/>
              </a:rPr>
              <a:t>multibyte</a:t>
            </a:r>
            <a:r>
              <a:rPr lang="en-US" dirty="0">
                <a:latin typeface="+mj-lt"/>
              </a:rPr>
              <a:t> encodings in PHP. In addition to that, </a:t>
            </a:r>
          </a:p>
          <a:p>
            <a:r>
              <a:rPr lang="en-US" dirty="0" err="1">
                <a:latin typeface="+mj-lt"/>
              </a:rPr>
              <a:t>mbstring</a:t>
            </a:r>
            <a:r>
              <a:rPr lang="en-US" dirty="0">
                <a:latin typeface="+mj-lt"/>
              </a:rPr>
              <a:t> handles character encoding conversion between the possible encoding pairs. </a:t>
            </a:r>
          </a:p>
          <a:p>
            <a:r>
              <a:rPr lang="en-US" dirty="0" err="1">
                <a:latin typeface="+mj-lt"/>
              </a:rPr>
              <a:t>mbstring</a:t>
            </a:r>
            <a:r>
              <a:rPr lang="en-US" dirty="0">
                <a:latin typeface="+mj-lt"/>
              </a:rPr>
              <a:t> is designed to handle  Unicode-based encodings such as</a:t>
            </a:r>
          </a:p>
          <a:p>
            <a:r>
              <a:rPr lang="en-US" dirty="0">
                <a:latin typeface="+mj-lt"/>
              </a:rPr>
              <a:t> UTF-8 and UCS-2 and many single-byte encodings for convenience</a:t>
            </a:r>
          </a:p>
        </p:txBody>
      </p:sp>
    </p:spTree>
    <p:extLst>
      <p:ext uri="{BB962C8B-B14F-4D97-AF65-F5344CB8AC3E}">
        <p14:creationId xmlns:p14="http://schemas.microsoft.com/office/powerpoint/2010/main" val="9961845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err="1"/>
              <a:t>OpenSSL</a:t>
            </a:r>
            <a:endParaRPr lang="en-US" sz="2400" dirty="0"/>
          </a:p>
        </p:txBody>
      </p:sp>
      <p:sp>
        <p:nvSpPr>
          <p:cNvPr id="2" name="Rectangle 1"/>
          <p:cNvSpPr/>
          <p:nvPr/>
        </p:nvSpPr>
        <p:spPr>
          <a:xfrm>
            <a:off x="1447800" y="1143000"/>
            <a:ext cx="9601200" cy="3785652"/>
          </a:xfrm>
          <a:prstGeom prst="rect">
            <a:avLst/>
          </a:prstGeom>
        </p:spPr>
        <p:txBody>
          <a:bodyPr wrap="square">
            <a:spAutoFit/>
          </a:bodyPr>
          <a:lstStyle/>
          <a:p>
            <a:r>
              <a:rPr lang="en-US" sz="2400" dirty="0"/>
              <a:t>The OpenSSL PHP extension provides an interface to the OpenSSL library, allowing PHP developers to perform various cryptographic operations such as encryption, decryption, digital signature generation and verification, secure connections over HTTPS, and more.</a:t>
            </a:r>
          </a:p>
          <a:p>
            <a:endParaRPr lang="en-US" sz="2400" dirty="0"/>
          </a:p>
          <a:p>
            <a:r>
              <a:rPr lang="en-US" sz="2400" dirty="0"/>
              <a:t>This extension is essential for applications that require secure communication over networks, handling encrypted data, implementing secure authentication mechanisms, and ensuring data integrity</a:t>
            </a:r>
            <a:r>
              <a:rPr lang="en-US" sz="2400" dirty="0" smtClean="0"/>
              <a:t>.</a:t>
            </a:r>
          </a:p>
          <a:p>
            <a:endParaRPr lang="en-US" sz="2400" dirty="0"/>
          </a:p>
          <a:p>
            <a:endParaRPr lang="en-US" sz="2400" dirty="0"/>
          </a:p>
        </p:txBody>
      </p:sp>
    </p:spTree>
    <p:extLst>
      <p:ext uri="{BB962C8B-B14F-4D97-AF65-F5344CB8AC3E}">
        <p14:creationId xmlns:p14="http://schemas.microsoft.com/office/powerpoint/2010/main" val="3574880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114293"/>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latin typeface="+mj-lt"/>
              </a:rPr>
              <a:t>OpenSSL</a:t>
            </a:r>
            <a:r>
              <a:rPr lang="en-US" sz="2400" b="1" dirty="0">
                <a:latin typeface="+mj-lt"/>
              </a:rPr>
              <a:t> Configuration</a:t>
            </a:r>
          </a:p>
        </p:txBody>
      </p:sp>
      <p:sp>
        <p:nvSpPr>
          <p:cNvPr id="2" name="Rectangle 1"/>
          <p:cNvSpPr/>
          <p:nvPr/>
        </p:nvSpPr>
        <p:spPr>
          <a:xfrm>
            <a:off x="1447800" y="1143000"/>
            <a:ext cx="10744200" cy="4401205"/>
          </a:xfrm>
          <a:prstGeom prst="rect">
            <a:avLst/>
          </a:prstGeom>
        </p:spPr>
        <p:txBody>
          <a:bodyPr wrap="square">
            <a:spAutoFit/>
          </a:bodyPr>
          <a:lstStyle/>
          <a:p>
            <a:r>
              <a:rPr lang="en-US" sz="2000" dirty="0"/>
              <a:t>To enable the OpenSSL extension in PHP, you typically need to:</a:t>
            </a:r>
          </a:p>
          <a:p>
            <a:endParaRPr lang="en-US" sz="2000" dirty="0"/>
          </a:p>
          <a:p>
            <a:r>
              <a:rPr lang="en-US" sz="2000" dirty="0"/>
              <a:t>Ensure that the OpenSSL library is installed on your system. This library is usually installed by default on most Unix-like systems (e.g., Linux, </a:t>
            </a:r>
            <a:r>
              <a:rPr lang="en-US" sz="2000" dirty="0" err="1"/>
              <a:t>macOS</a:t>
            </a:r>
            <a:r>
              <a:rPr lang="en-US" sz="2000" dirty="0"/>
              <a:t>), but you might need to install it manually on some platforms.</a:t>
            </a:r>
          </a:p>
          <a:p>
            <a:r>
              <a:rPr lang="en-US" sz="2000" dirty="0"/>
              <a:t>Enable the OpenSSL extension in your PHP configuration. You can typically do this by uncommenting or adding the following line in your php.ini configuration file</a:t>
            </a:r>
            <a:r>
              <a:rPr lang="en-US" sz="2000" dirty="0" smtClean="0"/>
              <a:t>:</a:t>
            </a:r>
          </a:p>
          <a:p>
            <a:endParaRPr lang="en-US" sz="2000" dirty="0"/>
          </a:p>
          <a:p>
            <a:r>
              <a:rPr lang="en-US" sz="2000" dirty="0" smtClean="0"/>
              <a:t>After </a:t>
            </a:r>
            <a:r>
              <a:rPr lang="en-US" sz="2000" dirty="0"/>
              <a:t>making changes to the php.ini file, you may need to restart your web server for the changes to take effect.</a:t>
            </a:r>
          </a:p>
          <a:p>
            <a:r>
              <a:rPr lang="en-US" sz="2000" dirty="0"/>
              <a:t>Once the OpenSSL extension is enabled, you can use PHP's built-in functions provided by the extension to perform various cryptographic operations. For example, you can use functions like </a:t>
            </a:r>
            <a:r>
              <a:rPr lang="en-US" sz="2000" dirty="0" err="1"/>
              <a:t>openssl_encrypt</a:t>
            </a:r>
            <a:r>
              <a:rPr lang="en-US" sz="2000" dirty="0"/>
              <a:t>() and </a:t>
            </a:r>
            <a:r>
              <a:rPr lang="en-US" sz="2000" dirty="0" err="1"/>
              <a:t>openssl_decrypt</a:t>
            </a:r>
            <a:r>
              <a:rPr lang="en-US" sz="2000" dirty="0"/>
              <a:t>() for symmetric encryption, </a:t>
            </a:r>
            <a:r>
              <a:rPr lang="en-US" sz="2000" dirty="0" err="1"/>
              <a:t>openssl_sign</a:t>
            </a:r>
            <a:r>
              <a:rPr lang="en-US" sz="2000" dirty="0"/>
              <a:t>() and </a:t>
            </a:r>
            <a:r>
              <a:rPr lang="en-US" sz="2000" dirty="0" err="1"/>
              <a:t>openssl_verify</a:t>
            </a:r>
            <a:r>
              <a:rPr lang="en-US" sz="2000" dirty="0"/>
              <a:t>() for digital signatures, and </a:t>
            </a:r>
            <a:r>
              <a:rPr lang="en-US" sz="2000" dirty="0" err="1"/>
              <a:t>openssl_pkey_new</a:t>
            </a:r>
            <a:r>
              <a:rPr lang="en-US" sz="2000" dirty="0"/>
              <a:t>() for generating cryptographic key pairs.</a:t>
            </a:r>
          </a:p>
        </p:txBody>
      </p:sp>
    </p:spTree>
    <p:extLst>
      <p:ext uri="{BB962C8B-B14F-4D97-AF65-F5344CB8AC3E}">
        <p14:creationId xmlns:p14="http://schemas.microsoft.com/office/powerpoint/2010/main" val="1302897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OpenSSL</a:t>
            </a:r>
            <a:r>
              <a:rPr lang="en-US" sz="2400" b="1" dirty="0"/>
              <a:t> Functions</a:t>
            </a:r>
          </a:p>
        </p:txBody>
      </p:sp>
      <p:graphicFrame>
        <p:nvGraphicFramePr>
          <p:cNvPr id="2" name="Table 1"/>
          <p:cNvGraphicFramePr>
            <a:graphicFrameLocks noGrp="1"/>
          </p:cNvGraphicFramePr>
          <p:nvPr>
            <p:extLst>
              <p:ext uri="{D42A27DB-BD31-4B8C-83A1-F6EECF244321}">
                <p14:modId xmlns:p14="http://schemas.microsoft.com/office/powerpoint/2010/main" val="2985945851"/>
              </p:ext>
            </p:extLst>
          </p:nvPr>
        </p:nvGraphicFramePr>
        <p:xfrm>
          <a:off x="2362200" y="990599"/>
          <a:ext cx="7467600" cy="5341136"/>
        </p:xfrm>
        <a:graphic>
          <a:graphicData uri="http://schemas.openxmlformats.org/drawingml/2006/table">
            <a:tbl>
              <a:tblPr/>
              <a:tblGrid>
                <a:gridCol w="746760">
                  <a:extLst>
                    <a:ext uri="{9D8B030D-6E8A-4147-A177-3AD203B41FA5}">
                      <a16:colId xmlns:a16="http://schemas.microsoft.com/office/drawing/2014/main" val="20000"/>
                    </a:ext>
                  </a:extLst>
                </a:gridCol>
                <a:gridCol w="504444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52560">
                <a:tc>
                  <a:txBody>
                    <a:bodyPr/>
                    <a:lstStyle/>
                    <a:p>
                      <a:pPr algn="l" fontAlgn="t"/>
                      <a:r>
                        <a:rPr lang="en-US" sz="1800" dirty="0" err="1">
                          <a:effectLst/>
                        </a:rPr>
                        <a:t>Sr.No</a:t>
                      </a:r>
                      <a:endParaRPr lang="en-US" sz="1800" dirty="0">
                        <a:effectLst/>
                      </a:endParaRP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a:effectLst/>
                        </a:rPr>
                        <a:t>Function &amp; Description</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dirty="0">
                          <a:effectLst/>
                        </a:rPr>
                        <a:t>Version</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806736">
                <a:tc>
                  <a:txBody>
                    <a:bodyPr/>
                    <a:lstStyle/>
                    <a:p>
                      <a:pPr fontAlgn="t"/>
                      <a:r>
                        <a:rPr lang="en-US" sz="1800">
                          <a:effectLst/>
                        </a:rPr>
                        <a:t>1</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dirty="0" err="1">
                          <a:solidFill>
                            <a:srgbClr val="313131"/>
                          </a:solidFill>
                          <a:effectLst/>
                          <a:hlinkClick r:id="rId2"/>
                        </a:rPr>
                        <a:t>openssl_pkey_new</a:t>
                      </a:r>
                      <a:r>
                        <a:rPr lang="en-US" sz="1800" b="0" u="none" strike="noStrike" dirty="0">
                          <a:solidFill>
                            <a:srgbClr val="313131"/>
                          </a:solidFill>
                          <a:effectLst/>
                          <a:hlinkClick r:id="rId2"/>
                        </a:rPr>
                        <a:t>()</a:t>
                      </a:r>
                      <a:r>
                        <a:rPr lang="en-US" sz="1800" dirty="0">
                          <a:solidFill>
                            <a:srgbClr val="000000"/>
                          </a:solidFill>
                          <a:effectLst/>
                        </a:rPr>
                        <a:t>Returns a resource identifier that has new private and public key pair</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52560">
                <a:tc>
                  <a:txBody>
                    <a:bodyPr/>
                    <a:lstStyle/>
                    <a:p>
                      <a:pPr fontAlgn="t"/>
                      <a:r>
                        <a:rPr lang="en-US" sz="1800">
                          <a:effectLst/>
                        </a:rPr>
                        <a:t>2</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dirty="0" err="1">
                          <a:solidFill>
                            <a:srgbClr val="313131"/>
                          </a:solidFill>
                          <a:effectLst/>
                          <a:hlinkClick r:id="rId3"/>
                        </a:rPr>
                        <a:t>openssl_pkey_get_private</a:t>
                      </a:r>
                      <a:r>
                        <a:rPr lang="en-US" sz="1800" b="0" u="none" strike="noStrike" dirty="0">
                          <a:solidFill>
                            <a:srgbClr val="313131"/>
                          </a:solidFill>
                          <a:effectLst/>
                          <a:hlinkClick r:id="rId3"/>
                        </a:rPr>
                        <a:t>()</a:t>
                      </a:r>
                      <a:r>
                        <a:rPr lang="en-US" sz="1800" dirty="0">
                          <a:solidFill>
                            <a:srgbClr val="000000"/>
                          </a:solidFill>
                          <a:effectLst/>
                        </a:rPr>
                        <a:t>Returns the private key</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52560">
                <a:tc>
                  <a:txBody>
                    <a:bodyPr/>
                    <a:lstStyle/>
                    <a:p>
                      <a:pPr fontAlgn="t"/>
                      <a:r>
                        <a:rPr lang="en-US" sz="1800">
                          <a:effectLst/>
                        </a:rPr>
                        <a:t>3</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dirty="0" err="1">
                          <a:solidFill>
                            <a:srgbClr val="313131"/>
                          </a:solidFill>
                          <a:effectLst/>
                          <a:hlinkClick r:id="rId4"/>
                        </a:rPr>
                        <a:t>openssl_pkey_get_public</a:t>
                      </a:r>
                      <a:r>
                        <a:rPr lang="en-US" sz="1800" b="0" u="none" strike="noStrike" dirty="0">
                          <a:solidFill>
                            <a:srgbClr val="313131"/>
                          </a:solidFill>
                          <a:effectLst/>
                          <a:hlinkClick r:id="rId4"/>
                        </a:rPr>
                        <a:t>()</a:t>
                      </a:r>
                      <a:r>
                        <a:rPr lang="en-US" sz="1800" dirty="0">
                          <a:solidFill>
                            <a:srgbClr val="000000"/>
                          </a:solidFill>
                          <a:effectLst/>
                        </a:rPr>
                        <a:t>Returns the public key</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52560">
                <a:tc>
                  <a:txBody>
                    <a:bodyPr/>
                    <a:lstStyle/>
                    <a:p>
                      <a:pPr fontAlgn="t"/>
                      <a:r>
                        <a:rPr lang="en-US" sz="1800">
                          <a:effectLst/>
                        </a:rPr>
                        <a:t>4</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effectLst/>
                          <a:hlinkClick r:id="rId5"/>
                        </a:rPr>
                        <a:t>openssl_​pkey_​export_​to_​file()</a:t>
                      </a:r>
                      <a:r>
                        <a:rPr lang="en-US" sz="1800">
                          <a:solidFill>
                            <a:srgbClr val="000000"/>
                          </a:solidFill>
                          <a:effectLst/>
                        </a:rPr>
                        <a:t>Exports the key to a file</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629647">
                <a:tc>
                  <a:txBody>
                    <a:bodyPr/>
                    <a:lstStyle/>
                    <a:p>
                      <a:pPr fontAlgn="t"/>
                      <a:r>
                        <a:rPr lang="en-US" sz="1800">
                          <a:effectLst/>
                        </a:rPr>
                        <a:t>5</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effectLst/>
                          <a:hlinkClick r:id="rId6"/>
                        </a:rPr>
                        <a:t>openssl_private_encrypt()</a:t>
                      </a:r>
                      <a:r>
                        <a:rPr lang="en-US" sz="1800">
                          <a:solidFill>
                            <a:srgbClr val="000000"/>
                          </a:solidFill>
                          <a:effectLst/>
                        </a:rPr>
                        <a:t>Encrypts the data with the private key</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629647">
                <a:tc>
                  <a:txBody>
                    <a:bodyPr/>
                    <a:lstStyle/>
                    <a:p>
                      <a:pPr fontAlgn="t"/>
                      <a:r>
                        <a:rPr lang="en-US" sz="1800">
                          <a:effectLst/>
                        </a:rPr>
                        <a:t>6</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effectLst/>
                          <a:hlinkClick r:id="rId7"/>
                        </a:rPr>
                        <a:t>openssl_public_encrypt()</a:t>
                      </a:r>
                      <a:r>
                        <a:rPr lang="en-US" sz="1800">
                          <a:solidFill>
                            <a:srgbClr val="000000"/>
                          </a:solidFill>
                          <a:effectLst/>
                        </a:rPr>
                        <a:t>Encrypts the data with public key</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629647">
                <a:tc>
                  <a:txBody>
                    <a:bodyPr/>
                    <a:lstStyle/>
                    <a:p>
                      <a:pPr fontAlgn="t"/>
                      <a:r>
                        <a:rPr lang="en-US" sz="1800">
                          <a:effectLst/>
                        </a:rPr>
                        <a:t>7</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effectLst/>
                          <a:hlinkClick r:id="rId8"/>
                        </a:rPr>
                        <a:t>openssl_public_decrypt()</a:t>
                      </a:r>
                      <a:r>
                        <a:rPr lang="en-US" sz="1800">
                          <a:solidFill>
                            <a:srgbClr val="000000"/>
                          </a:solidFill>
                          <a:effectLst/>
                        </a:rPr>
                        <a:t>Decrypts the data with the public key</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629647">
                <a:tc>
                  <a:txBody>
                    <a:bodyPr/>
                    <a:lstStyle/>
                    <a:p>
                      <a:pPr fontAlgn="t"/>
                      <a:r>
                        <a:rPr lang="en-US" sz="1800">
                          <a:effectLst/>
                        </a:rPr>
                        <a:t>8</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effectLst/>
                          <a:hlinkClick r:id="rId9"/>
                        </a:rPr>
                        <a:t>openssl_private_decrypt()</a:t>
                      </a:r>
                      <a:r>
                        <a:rPr lang="en-US" sz="1800">
                          <a:solidFill>
                            <a:srgbClr val="000000"/>
                          </a:solidFill>
                          <a:effectLst/>
                        </a:rPr>
                        <a:t>Decrypts the data with the private key</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5.0.0</a:t>
                      </a:r>
                    </a:p>
                  </a:txBody>
                  <a:tcPr marL="43352" marR="43352" marT="43352" marB="433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684412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p>
          <a:p>
            <a:pPr algn="ctr">
              <a:spcBef>
                <a:spcPct val="0"/>
              </a:spcBef>
              <a:defRPr/>
            </a:pPr>
            <a:r>
              <a:rPr lang="en-US" sz="2400" b="1" dirty="0"/>
              <a:t>PCRE [Regular Expressions (Perl-Compatible)]</a:t>
            </a:r>
            <a:r>
              <a:rPr lang="en-US" sz="2400" b="1" dirty="0">
                <a:hlinkClick r:id="rId2"/>
              </a:rPr>
              <a:t> </a:t>
            </a:r>
            <a:endParaRPr lang="en-US" sz="2400" b="1" dirty="0"/>
          </a:p>
          <a:p>
            <a:pPr algn="ctr">
              <a:spcBef>
                <a:spcPct val="0"/>
              </a:spcBef>
              <a:defRPr/>
            </a:pPr>
            <a:endParaRPr lang="en-US" sz="2400" b="1" dirty="0"/>
          </a:p>
        </p:txBody>
      </p:sp>
      <p:sp>
        <p:nvSpPr>
          <p:cNvPr id="2" name="Rectangle 1"/>
          <p:cNvSpPr/>
          <p:nvPr/>
        </p:nvSpPr>
        <p:spPr>
          <a:xfrm>
            <a:off x="1219200" y="1066800"/>
            <a:ext cx="10591800" cy="4154984"/>
          </a:xfrm>
          <a:prstGeom prst="rect">
            <a:avLst/>
          </a:prstGeom>
        </p:spPr>
        <p:txBody>
          <a:bodyPr wrap="square">
            <a:spAutoFit/>
          </a:bodyPr>
          <a:lstStyle/>
          <a:p>
            <a:r>
              <a:rPr lang="en-US" sz="2400" dirty="0"/>
              <a:t>The PCRE (Perl Compatible Regular Expressions) PHP extension provides a powerful set of functions for working with regular expressions in PHP. Regular expressions are patterns used to match character combinations in strings, allowing for advanced text processing and manipulation.</a:t>
            </a:r>
          </a:p>
          <a:p>
            <a:endParaRPr lang="en-US" sz="2400" dirty="0"/>
          </a:p>
          <a:p>
            <a:r>
              <a:rPr lang="en-US" sz="2400" dirty="0"/>
              <a:t>PCRE is particularly useful when you need to perform tasks such as:</a:t>
            </a:r>
          </a:p>
          <a:p>
            <a:endParaRPr lang="en-US" sz="2400" dirty="0"/>
          </a:p>
          <a:p>
            <a:r>
              <a:rPr lang="en-US" sz="2400" dirty="0"/>
              <a:t>Searching for patterns within strings.</a:t>
            </a:r>
          </a:p>
          <a:p>
            <a:r>
              <a:rPr lang="en-US" sz="2400" dirty="0"/>
              <a:t>Replacing substrings based on patterns.</a:t>
            </a:r>
          </a:p>
          <a:p>
            <a:r>
              <a:rPr lang="en-US" sz="2400" dirty="0"/>
              <a:t>Validating input data against specific patterns or formats.</a:t>
            </a:r>
          </a:p>
          <a:p>
            <a:r>
              <a:rPr lang="en-US" sz="2400" dirty="0"/>
              <a:t>Extracting data from strings based on patterns.</a:t>
            </a:r>
          </a:p>
        </p:txBody>
      </p:sp>
    </p:spTree>
    <p:extLst>
      <p:ext uri="{BB962C8B-B14F-4D97-AF65-F5344CB8AC3E}">
        <p14:creationId xmlns:p14="http://schemas.microsoft.com/office/powerpoint/2010/main" val="159807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Cont</a:t>
            </a:r>
            <a:r>
              <a:rPr lang="en-US" sz="2400" b="1" dirty="0"/>
              <a:t>…</a:t>
            </a:r>
          </a:p>
        </p:txBody>
      </p:sp>
      <p:sp>
        <p:nvSpPr>
          <p:cNvPr id="8" name="Rectangle 7"/>
          <p:cNvSpPr/>
          <p:nvPr/>
        </p:nvSpPr>
        <p:spPr>
          <a:xfrm>
            <a:off x="1447800" y="1443841"/>
            <a:ext cx="9906000" cy="4154984"/>
          </a:xfrm>
          <a:prstGeom prst="rect">
            <a:avLst/>
          </a:prstGeom>
        </p:spPr>
        <p:txBody>
          <a:bodyPr wrap="square">
            <a:spAutoFit/>
          </a:bodyPr>
          <a:lstStyle/>
          <a:p>
            <a:r>
              <a:rPr lang="en-US" sz="2400" dirty="0"/>
              <a:t>If you encounter any issues related to PCRE functions not being available, it may indicate a problem with your PHP installation, and you may need to recompile PHP with PCRE support or install the PCRE library on your system.</a:t>
            </a:r>
          </a:p>
          <a:p>
            <a:endParaRPr lang="en-US" sz="2400" dirty="0"/>
          </a:p>
          <a:p>
            <a:r>
              <a:rPr lang="en-US" sz="2400" dirty="0"/>
              <a:t>Once the PCRE extension is enabled, you can use PHP's PCRE functions like </a:t>
            </a:r>
            <a:r>
              <a:rPr lang="en-US" sz="2400" dirty="0" err="1"/>
              <a:t>preg_match</a:t>
            </a:r>
            <a:r>
              <a:rPr lang="en-US" sz="2400" dirty="0"/>
              <a:t>(), </a:t>
            </a:r>
            <a:r>
              <a:rPr lang="en-US" sz="2400" dirty="0" err="1"/>
              <a:t>preg_replace</a:t>
            </a:r>
            <a:r>
              <a:rPr lang="en-US" sz="2400" dirty="0"/>
              <a:t>(), </a:t>
            </a:r>
            <a:r>
              <a:rPr lang="en-US" sz="2400" dirty="0" err="1"/>
              <a:t>preg_split</a:t>
            </a:r>
            <a:r>
              <a:rPr lang="en-US" sz="2400" dirty="0"/>
              <a:t>(), and others to perform a wide range of text processing tasks using regular expressions.</a:t>
            </a:r>
          </a:p>
          <a:p>
            <a:endParaRPr lang="en-US" sz="2400" dirty="0"/>
          </a:p>
          <a:p>
            <a:r>
              <a:rPr lang="en-US" sz="2400" dirty="0"/>
              <a:t>Regular expressions are a powerful tool for string manipulation, but they can also be complex and tricky to get right. It's essential to understand regular expression syntax and best practices to effectively use PCRE functions in PHP.</a:t>
            </a:r>
          </a:p>
        </p:txBody>
      </p:sp>
    </p:spTree>
    <p:extLst>
      <p:ext uri="{BB962C8B-B14F-4D97-AF65-F5344CB8AC3E}">
        <p14:creationId xmlns:p14="http://schemas.microsoft.com/office/powerpoint/2010/main" val="2382547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91321" y="3810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PDO Server Configuration</a:t>
            </a:r>
          </a:p>
        </p:txBody>
      </p:sp>
      <p:sp>
        <p:nvSpPr>
          <p:cNvPr id="2" name="Rectangle 1"/>
          <p:cNvSpPr/>
          <p:nvPr/>
        </p:nvSpPr>
        <p:spPr>
          <a:xfrm>
            <a:off x="1391321" y="1305342"/>
            <a:ext cx="10648279" cy="4524315"/>
          </a:xfrm>
          <a:prstGeom prst="rect">
            <a:avLst/>
          </a:prstGeom>
        </p:spPr>
        <p:txBody>
          <a:bodyPr wrap="square">
            <a:spAutoFit/>
          </a:bodyPr>
          <a:lstStyle/>
          <a:p>
            <a:r>
              <a:rPr lang="en-US" sz="2400" dirty="0"/>
              <a:t>Configuring PDO (PHP Data Objects) for server-side usage involves setting up both the PDO extension in PHP and configuring the database server.</a:t>
            </a:r>
          </a:p>
          <a:p>
            <a:endParaRPr lang="en-US" sz="2400" dirty="0"/>
          </a:p>
          <a:p>
            <a:r>
              <a:rPr lang="en-US" sz="2400" b="1" dirty="0"/>
              <a:t>PHP PDO Extension Configuration:</a:t>
            </a:r>
          </a:p>
          <a:p>
            <a:r>
              <a:rPr lang="en-US" sz="2400" b="1" dirty="0"/>
              <a:t>Ensure PDO Extension is Enabled: </a:t>
            </a:r>
            <a:r>
              <a:rPr lang="en-US" sz="2400" dirty="0"/>
              <a:t>Make sure that the PDO extension is enabled in your PHP installation. You can check this by creating a PHP file with </a:t>
            </a:r>
            <a:r>
              <a:rPr lang="en-US" sz="2400" dirty="0" err="1"/>
              <a:t>phpinfo</a:t>
            </a:r>
            <a:r>
              <a:rPr lang="en-US" sz="2400" dirty="0"/>
              <a:t>() function and accessing it through a web browser. Look for the PDO section to confirm if it's enabled.</a:t>
            </a:r>
          </a:p>
          <a:p>
            <a:r>
              <a:rPr lang="en-US" sz="2400" b="1" dirty="0"/>
              <a:t>Database Driver: </a:t>
            </a:r>
            <a:r>
              <a:rPr lang="en-US" sz="2400" dirty="0"/>
              <a:t>Decide which database driver you'll be using with PDO (e.g., MySQL, PostgreSQL, SQLite). Ensure that the corresponding PDO driver is installed and enabled in your PHP configuration. For example, if you're using MySQL, you need the </a:t>
            </a:r>
            <a:r>
              <a:rPr lang="en-US" sz="2400" dirty="0" err="1"/>
              <a:t>pdo_mysql</a:t>
            </a:r>
            <a:r>
              <a:rPr lang="en-US" sz="2400" dirty="0"/>
              <a:t> extension enabled.</a:t>
            </a:r>
          </a:p>
        </p:txBody>
      </p:sp>
    </p:spTree>
    <p:extLst>
      <p:ext uri="{BB962C8B-B14F-4D97-AF65-F5344CB8AC3E}">
        <p14:creationId xmlns:p14="http://schemas.microsoft.com/office/powerpoint/2010/main" val="2868135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2121A-FCED-4AEB-9755-AC64D6E952FE}" type="datetime1">
              <a:rPr lang="en-US" smtClean="0"/>
              <a:t>4/29/2024</a:t>
            </a:fld>
            <a:endParaRPr lang="en-US"/>
          </a:p>
        </p:txBody>
      </p:sp>
      <p:sp>
        <p:nvSpPr>
          <p:cNvPr id="3" name="Footer Placeholder 2"/>
          <p:cNvSpPr>
            <a:spLocks noGrp="1"/>
          </p:cNvSpPr>
          <p:nvPr>
            <p:ph type="ftr" sz="quarter" idx="11"/>
          </p:nvPr>
        </p:nvSpPr>
        <p:spPr/>
        <p:txBody>
          <a:bodyPr/>
          <a:lstStyle/>
          <a:p>
            <a:r>
              <a:rPr lang="en-US" smtClean="0"/>
              <a:t>Rajat Kumar                              Laravel with Vue.js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Rectangle 4"/>
          <p:cNvSpPr/>
          <p:nvPr/>
        </p:nvSpPr>
        <p:spPr>
          <a:xfrm>
            <a:off x="1295400" y="1066800"/>
            <a:ext cx="10515600" cy="5016758"/>
          </a:xfrm>
          <a:prstGeom prst="rect">
            <a:avLst/>
          </a:prstGeom>
        </p:spPr>
        <p:txBody>
          <a:bodyPr wrap="square">
            <a:spAutoFit/>
          </a:bodyPr>
          <a:lstStyle/>
          <a:p>
            <a:r>
              <a:rPr lang="en-US" sz="2000" b="1" dirty="0"/>
              <a:t>Connection Parameters: </a:t>
            </a:r>
            <a:r>
              <a:rPr lang="en-US" sz="2000" dirty="0"/>
              <a:t>Set up the connection parameters for your database. These typically include the database hostname or IP address, port number, database name, username, and password.</a:t>
            </a:r>
          </a:p>
          <a:p>
            <a:r>
              <a:rPr lang="en-US" sz="2000" b="1" dirty="0"/>
              <a:t>PDO DSN (Data Source Name): </a:t>
            </a:r>
            <a:r>
              <a:rPr lang="en-US" sz="2000" dirty="0"/>
              <a:t>Construct a PDO DSN string that specifies the database driver, host, port, and database name. For example, for MySQL, the DSN might look like </a:t>
            </a:r>
            <a:r>
              <a:rPr lang="en-US" sz="2000" dirty="0" err="1"/>
              <a:t>mysql:host</a:t>
            </a:r>
            <a:r>
              <a:rPr lang="en-US" sz="2000" dirty="0"/>
              <a:t>=</a:t>
            </a:r>
            <a:r>
              <a:rPr lang="en-US" sz="2000" dirty="0" err="1"/>
              <a:t>localhost;port</a:t>
            </a:r>
            <a:r>
              <a:rPr lang="en-US" sz="2000" dirty="0"/>
              <a:t>=3306;dbname=</a:t>
            </a:r>
            <a:r>
              <a:rPr lang="en-US" sz="2000" dirty="0" err="1"/>
              <a:t>mydatabase</a:t>
            </a:r>
            <a:r>
              <a:rPr lang="en-US" sz="2000" dirty="0"/>
              <a:t>.</a:t>
            </a:r>
          </a:p>
          <a:p>
            <a:r>
              <a:rPr lang="en-US" sz="2000" b="1" dirty="0"/>
              <a:t>Database Server Configuration:</a:t>
            </a:r>
          </a:p>
          <a:p>
            <a:r>
              <a:rPr lang="en-US" sz="2000" b="1" dirty="0"/>
              <a:t>Database Setup: </a:t>
            </a:r>
            <a:r>
              <a:rPr lang="en-US" sz="2000" dirty="0"/>
              <a:t>Ensure that the database server is installed and running. If not, install and </a:t>
            </a:r>
            <a:r>
              <a:rPr lang="en-US" sz="2000" b="1" dirty="0"/>
              <a:t>configure the database server software (e.g., MySQL, PostgreSQL).</a:t>
            </a:r>
          </a:p>
          <a:p>
            <a:r>
              <a:rPr lang="en-US" sz="2000" b="1" dirty="0"/>
              <a:t>Database User: </a:t>
            </a:r>
            <a:r>
              <a:rPr lang="en-US" sz="2000" dirty="0"/>
              <a:t>Create a database user with appropriate privileges to access the database. It's a security best practice to grant only the necessary permissions required by your application.</a:t>
            </a:r>
          </a:p>
          <a:p>
            <a:r>
              <a:rPr lang="en-US" sz="2000" b="1" dirty="0"/>
              <a:t>Firewall Configuration: </a:t>
            </a:r>
            <a:r>
              <a:rPr lang="en-US" sz="2000" dirty="0"/>
              <a:t>If your database server is running on a separate machine, ensure that the firewall settings allow incoming connections on the database port.</a:t>
            </a:r>
          </a:p>
          <a:p>
            <a:r>
              <a:rPr lang="en-US" sz="2000" b="1" dirty="0"/>
              <a:t>Network Configuration: </a:t>
            </a:r>
            <a:r>
              <a:rPr lang="en-US" sz="2000" dirty="0"/>
              <a:t>Configure your database server to accept connections from the PHP server. This might involve configuring network settings, such as binding the database server to a specific IP address or allowing remote connections.</a:t>
            </a:r>
          </a:p>
        </p:txBody>
      </p:sp>
      <p:sp>
        <p:nvSpPr>
          <p:cNvPr id="6" name="Title 1"/>
          <p:cNvSpPr txBox="1">
            <a:spLocks/>
          </p:cNvSpPr>
          <p:nvPr/>
        </p:nvSpPr>
        <p:spPr>
          <a:xfrm>
            <a:off x="1391321" y="3810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PDO Server Configuration</a:t>
            </a:r>
          </a:p>
        </p:txBody>
      </p:sp>
    </p:spTree>
    <p:extLst>
      <p:ext uri="{BB962C8B-B14F-4D97-AF65-F5344CB8AC3E}">
        <p14:creationId xmlns:p14="http://schemas.microsoft.com/office/powerpoint/2010/main" val="1127655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Nginx</a:t>
            </a:r>
            <a:endParaRPr lang="en-US" sz="2400" b="1" dirty="0"/>
          </a:p>
        </p:txBody>
      </p:sp>
      <p:sp>
        <p:nvSpPr>
          <p:cNvPr id="9" name="Rectangle 8"/>
          <p:cNvSpPr/>
          <p:nvPr/>
        </p:nvSpPr>
        <p:spPr>
          <a:xfrm>
            <a:off x="1447800" y="858109"/>
            <a:ext cx="10363200" cy="5755422"/>
          </a:xfrm>
          <a:prstGeom prst="rect">
            <a:avLst/>
          </a:prstGeom>
        </p:spPr>
        <p:txBody>
          <a:bodyPr wrap="square">
            <a:spAutoFit/>
          </a:bodyPr>
          <a:lstStyle/>
          <a:p>
            <a:r>
              <a:rPr lang="en-US" sz="2000" dirty="0"/>
              <a:t>In </a:t>
            </a:r>
            <a:r>
              <a:rPr lang="en-US" sz="2000" dirty="0" err="1"/>
              <a:t>Laravel</a:t>
            </a:r>
            <a:r>
              <a:rPr lang="en-US" sz="2000" dirty="0"/>
              <a:t> deployment, Nginx serves as the web server that handles incoming HTTP requests and routes them to your </a:t>
            </a:r>
            <a:r>
              <a:rPr lang="en-US" sz="2000" dirty="0" err="1"/>
              <a:t>Laravel</a:t>
            </a:r>
            <a:r>
              <a:rPr lang="en-US" sz="2000" dirty="0"/>
              <a:t> application for processing. Nginx is responsible for efficiently serving static files, managing client connections, and directing PHP requests to the PHP interpreter for dynamic content generation</a:t>
            </a:r>
            <a:r>
              <a:rPr lang="en-US" sz="1600" dirty="0" smtClean="0"/>
              <a:t>.</a:t>
            </a:r>
          </a:p>
          <a:p>
            <a:endParaRPr lang="en-US" dirty="0"/>
          </a:p>
          <a:p>
            <a:endParaRPr lang="en-US" dirty="0" smtClean="0"/>
          </a:p>
          <a:p>
            <a:endParaRPr lang="en-US" dirty="0" smtClean="0"/>
          </a:p>
          <a:p>
            <a:r>
              <a:rPr lang="en-US" b="1" dirty="0"/>
              <a:t>Receiving Requests: </a:t>
            </a:r>
            <a:r>
              <a:rPr lang="en-US" dirty="0"/>
              <a:t>When a user accesses your </a:t>
            </a:r>
            <a:r>
              <a:rPr lang="en-US" dirty="0" err="1"/>
              <a:t>Laravel</a:t>
            </a:r>
            <a:r>
              <a:rPr lang="en-US" dirty="0"/>
              <a:t> application through a web browser or an API client, their request is sent to the Nginx server.</a:t>
            </a:r>
          </a:p>
          <a:p>
            <a:r>
              <a:rPr lang="en-US" b="1" dirty="0"/>
              <a:t>Routing Requests: </a:t>
            </a:r>
            <a:r>
              <a:rPr lang="en-US" dirty="0"/>
              <a:t>Nginx examines the request URL and determines how to handle it based on the server configuration. For </a:t>
            </a:r>
            <a:r>
              <a:rPr lang="en-US" dirty="0" err="1"/>
              <a:t>Laravel</a:t>
            </a:r>
            <a:r>
              <a:rPr lang="en-US" dirty="0"/>
              <a:t> applications, Nginx typically routes requests to the </a:t>
            </a:r>
            <a:r>
              <a:rPr lang="en-US" dirty="0" err="1"/>
              <a:t>Laravel</a:t>
            </a:r>
            <a:r>
              <a:rPr lang="en-US" dirty="0"/>
              <a:t> application's entry point, which is usually the </a:t>
            </a:r>
            <a:r>
              <a:rPr lang="en-US" dirty="0" err="1"/>
              <a:t>index.php</a:t>
            </a:r>
            <a:r>
              <a:rPr lang="en-US" dirty="0"/>
              <a:t> file in the public directory.</a:t>
            </a:r>
          </a:p>
          <a:p>
            <a:r>
              <a:rPr lang="en-US" b="1" dirty="0"/>
              <a:t>Serving Static Files: </a:t>
            </a:r>
            <a:r>
              <a:rPr lang="en-US" dirty="0"/>
              <a:t>Nginx efficiently serves static files such as images, CSS, JavaScript, and other assets directly to clients without involving the PHP interpreter. This helps improve performance and reduce server load.</a:t>
            </a:r>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061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174928-B577-4864-931F-76F6FD66F828}"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676400" y="57156"/>
            <a:ext cx="10058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Syllabus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850906"/>
            <a:ext cx="8610600" cy="5451475"/>
          </a:xfrm>
          <a:prstGeom prst="rect">
            <a:avLst/>
          </a:prstGeom>
        </p:spPr>
      </p:pic>
    </p:spTree>
    <p:extLst>
      <p:ext uri="{BB962C8B-B14F-4D97-AF65-F5344CB8AC3E}">
        <p14:creationId xmlns:p14="http://schemas.microsoft.com/office/powerpoint/2010/main" val="35446389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 </a:t>
            </a:r>
            <a:r>
              <a:rPr lang="en-US" sz="2400" b="1" dirty="0"/>
              <a:t>Nginx</a:t>
            </a:r>
          </a:p>
        </p:txBody>
      </p:sp>
      <p:sp>
        <p:nvSpPr>
          <p:cNvPr id="8" name="Rectangle 7"/>
          <p:cNvSpPr/>
          <p:nvPr/>
        </p:nvSpPr>
        <p:spPr>
          <a:xfrm>
            <a:off x="1447800" y="1582341"/>
            <a:ext cx="10668000" cy="3477875"/>
          </a:xfrm>
          <a:prstGeom prst="rect">
            <a:avLst/>
          </a:prstGeom>
        </p:spPr>
        <p:txBody>
          <a:bodyPr wrap="square">
            <a:spAutoFit/>
          </a:bodyPr>
          <a:lstStyle/>
          <a:p>
            <a:r>
              <a:rPr lang="en-US" sz="2000" b="1" dirty="0"/>
              <a:t>Processing PHP Requests</a:t>
            </a:r>
            <a:r>
              <a:rPr lang="en-US" sz="2000" dirty="0"/>
              <a:t>: When Nginx encounters a request for a PHP file, it passes the request to the PHP </a:t>
            </a:r>
            <a:r>
              <a:rPr lang="en-US" sz="2000" dirty="0" err="1"/>
              <a:t>FastCGI</a:t>
            </a:r>
            <a:r>
              <a:rPr lang="en-US" sz="2000" dirty="0"/>
              <a:t> Process Manager (FPM). PHP-FPM is responsible for executing PHP code and generating dynamic content</a:t>
            </a:r>
            <a:r>
              <a:rPr lang="en-US" sz="2000" dirty="0" smtClean="0"/>
              <a:t>.</a:t>
            </a:r>
          </a:p>
          <a:p>
            <a:endParaRPr lang="en-US" sz="2000" dirty="0"/>
          </a:p>
          <a:p>
            <a:r>
              <a:rPr lang="en-US" sz="2000" b="1" dirty="0"/>
              <a:t>Interacting with </a:t>
            </a:r>
            <a:r>
              <a:rPr lang="en-US" sz="2000" b="1" dirty="0" err="1"/>
              <a:t>Laravel</a:t>
            </a:r>
            <a:r>
              <a:rPr lang="en-US" sz="2000" b="1" dirty="0"/>
              <a:t>: </a:t>
            </a:r>
            <a:r>
              <a:rPr lang="en-US" sz="2000" dirty="0"/>
              <a:t>Once PHP-FPM receives a PHP request, it loads the </a:t>
            </a:r>
            <a:r>
              <a:rPr lang="en-US" sz="2000" dirty="0" err="1"/>
              <a:t>Laravel</a:t>
            </a:r>
            <a:r>
              <a:rPr lang="en-US" sz="2000" dirty="0"/>
              <a:t> framework and routes the request to the appropriate controller or route defined in your </a:t>
            </a:r>
            <a:r>
              <a:rPr lang="en-US" sz="2000" dirty="0" err="1"/>
              <a:t>Laravel</a:t>
            </a:r>
            <a:r>
              <a:rPr lang="en-US" sz="2000" dirty="0"/>
              <a:t> application. </a:t>
            </a:r>
            <a:r>
              <a:rPr lang="en-US" sz="2000" dirty="0" err="1"/>
              <a:t>Laravel</a:t>
            </a:r>
            <a:r>
              <a:rPr lang="en-US" sz="2000" dirty="0"/>
              <a:t> processes the request, interacts with the database, and generates the response</a:t>
            </a:r>
            <a:r>
              <a:rPr lang="en-US" sz="2000" dirty="0" smtClean="0"/>
              <a:t>.</a:t>
            </a:r>
          </a:p>
          <a:p>
            <a:endParaRPr lang="en-US" sz="2000" dirty="0"/>
          </a:p>
          <a:p>
            <a:r>
              <a:rPr lang="en-US" sz="2000" b="1" dirty="0"/>
              <a:t>Returning Responses: </a:t>
            </a:r>
            <a:r>
              <a:rPr lang="en-US" sz="2000" dirty="0"/>
              <a:t>After processing the request, </a:t>
            </a:r>
            <a:r>
              <a:rPr lang="en-US" sz="2000" dirty="0" err="1"/>
              <a:t>Laravel</a:t>
            </a:r>
            <a:r>
              <a:rPr lang="en-US" sz="2000" dirty="0"/>
              <a:t> sends the response back to PHP-FPM, which passes it back to Nginx. Nginx then sends the response to the client that made the initial request.</a:t>
            </a:r>
          </a:p>
        </p:txBody>
      </p:sp>
    </p:spTree>
    <p:extLst>
      <p:ext uri="{BB962C8B-B14F-4D97-AF65-F5344CB8AC3E}">
        <p14:creationId xmlns:p14="http://schemas.microsoft.com/office/powerpoint/2010/main" val="1698557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Autoloader Optimization</a:t>
            </a:r>
          </a:p>
        </p:txBody>
      </p:sp>
      <p:sp>
        <p:nvSpPr>
          <p:cNvPr id="10" name="Rectangle 9"/>
          <p:cNvSpPr/>
          <p:nvPr/>
        </p:nvSpPr>
        <p:spPr>
          <a:xfrm>
            <a:off x="1333500" y="889592"/>
            <a:ext cx="10744200" cy="4093428"/>
          </a:xfrm>
          <a:prstGeom prst="rect">
            <a:avLst/>
          </a:prstGeom>
        </p:spPr>
        <p:txBody>
          <a:bodyPr wrap="square">
            <a:spAutoFit/>
          </a:bodyPr>
          <a:lstStyle/>
          <a:p>
            <a:r>
              <a:rPr lang="en-US" sz="2000" dirty="0"/>
              <a:t>Autoloader optimization in </a:t>
            </a:r>
            <a:r>
              <a:rPr lang="en-US" sz="2000" dirty="0" err="1"/>
              <a:t>Laravel</a:t>
            </a:r>
            <a:r>
              <a:rPr lang="en-US" sz="2000" dirty="0"/>
              <a:t> deployment refers to the process of optimizing the </a:t>
            </a:r>
            <a:r>
              <a:rPr lang="en-US" sz="2000" dirty="0" err="1"/>
              <a:t>autoloading</a:t>
            </a:r>
            <a:r>
              <a:rPr lang="en-US" sz="2000" dirty="0"/>
              <a:t> mechanism provided by Composer, which is the PHP dependency manager used by </a:t>
            </a:r>
            <a:r>
              <a:rPr lang="en-US" sz="2000" dirty="0" err="1"/>
              <a:t>Laravel</a:t>
            </a:r>
            <a:r>
              <a:rPr lang="en-US" sz="2000" dirty="0"/>
              <a:t>.</a:t>
            </a:r>
          </a:p>
          <a:p>
            <a:endParaRPr lang="en-US" sz="2000" dirty="0"/>
          </a:p>
          <a:p>
            <a:r>
              <a:rPr lang="en-US" sz="2000" dirty="0"/>
              <a:t>In </a:t>
            </a:r>
            <a:r>
              <a:rPr lang="en-US" sz="2000" dirty="0" err="1"/>
              <a:t>Laravel</a:t>
            </a:r>
            <a:r>
              <a:rPr lang="en-US" sz="2000" dirty="0"/>
              <a:t> applications, Composer manages the </a:t>
            </a:r>
            <a:r>
              <a:rPr lang="en-US" sz="2000" dirty="0" err="1"/>
              <a:t>autoload</a:t>
            </a:r>
            <a:r>
              <a:rPr lang="en-US" sz="2000" dirty="0"/>
              <a:t> process by generating an optimized autoloader file based on the class mappings defined in the </a:t>
            </a:r>
            <a:r>
              <a:rPr lang="en-US" sz="2000" dirty="0" err="1"/>
              <a:t>composer.json</a:t>
            </a:r>
            <a:r>
              <a:rPr lang="en-US" sz="2000" dirty="0"/>
              <a:t> file and the vendor directory where Composer installs dependencies</a:t>
            </a:r>
            <a:r>
              <a:rPr lang="en-US" sz="2000" dirty="0" smtClean="0"/>
              <a:t>.</a:t>
            </a:r>
          </a:p>
          <a:p>
            <a:endParaRPr lang="en-US" sz="2000" dirty="0"/>
          </a:p>
          <a:p>
            <a:endParaRPr lang="en-US" sz="2000" dirty="0" smtClean="0"/>
          </a:p>
          <a:p>
            <a:endParaRPr lang="en-US" sz="2000" dirty="0"/>
          </a:p>
          <a:p>
            <a:r>
              <a:rPr lang="en-US" sz="2000" dirty="0"/>
              <a:t>Autoloader optimization is essential for improving the performance of your </a:t>
            </a:r>
            <a:r>
              <a:rPr lang="en-US" sz="2000" dirty="0" err="1"/>
              <a:t>Laravel</a:t>
            </a:r>
            <a:r>
              <a:rPr lang="en-US" sz="2000" dirty="0"/>
              <a:t> application, especially in production environments where response time and server resources are critical. By optimizing the autoloader, you can reduce the time it takes for PHP to locate and load classes, leading to faster response times and improved overall performance.</a:t>
            </a:r>
          </a:p>
        </p:txBody>
      </p:sp>
    </p:spTree>
    <p:extLst>
      <p:ext uri="{BB962C8B-B14F-4D97-AF65-F5344CB8AC3E}">
        <p14:creationId xmlns:p14="http://schemas.microsoft.com/office/powerpoint/2010/main" val="3558178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numCol="2" rtlCol="0" anchor="ctr">
            <a:noAutofit/>
          </a:bodyPr>
          <a:lstStyle/>
          <a:p>
            <a:pPr algn="ctr"/>
            <a:r>
              <a:rPr lang="en-US" sz="2400" b="1" dirty="0"/>
              <a:t>     		</a:t>
            </a:r>
            <a:r>
              <a:rPr lang="en-US" sz="2400" b="1" dirty="0" smtClean="0"/>
              <a:t>   Autoloader Optimization</a:t>
            </a:r>
            <a:endParaRPr lang="en-US" sz="2400" b="1" dirty="0"/>
          </a:p>
        </p:txBody>
      </p:sp>
      <p:sp>
        <p:nvSpPr>
          <p:cNvPr id="8" name="Rectangle 7"/>
          <p:cNvSpPr/>
          <p:nvPr/>
        </p:nvSpPr>
        <p:spPr>
          <a:xfrm>
            <a:off x="1447800" y="914400"/>
            <a:ext cx="10668000" cy="4401205"/>
          </a:xfrm>
          <a:prstGeom prst="rect">
            <a:avLst/>
          </a:prstGeom>
        </p:spPr>
        <p:txBody>
          <a:bodyPr wrap="square">
            <a:spAutoFit/>
          </a:bodyPr>
          <a:lstStyle/>
          <a:p>
            <a:r>
              <a:rPr lang="en-US" sz="2000" dirty="0"/>
              <a:t>Here's how autoloader optimization works in </a:t>
            </a:r>
            <a:r>
              <a:rPr lang="en-US" sz="2000" dirty="0" err="1"/>
              <a:t>Laravel</a:t>
            </a:r>
            <a:r>
              <a:rPr lang="en-US" sz="2000" dirty="0"/>
              <a:t> deployment:</a:t>
            </a:r>
          </a:p>
          <a:p>
            <a:endParaRPr lang="en-US" sz="2000" dirty="0"/>
          </a:p>
          <a:p>
            <a:r>
              <a:rPr lang="en-US" sz="2000" b="1" dirty="0"/>
              <a:t>Composer </a:t>
            </a:r>
            <a:r>
              <a:rPr lang="en-US" sz="2000" b="1" dirty="0" err="1"/>
              <a:t>Autoload</a:t>
            </a:r>
            <a:r>
              <a:rPr lang="en-US" sz="2000" b="1" dirty="0"/>
              <a:t> Optimization: </a:t>
            </a:r>
            <a:r>
              <a:rPr lang="en-US" sz="2000" dirty="0" err="1"/>
              <a:t>Laravel</a:t>
            </a:r>
            <a:r>
              <a:rPr lang="en-US" sz="2000" dirty="0"/>
              <a:t> provides an Artisan command named optimize that you can run to optimize the Composer autoloader. This command performs several tasks, including </a:t>
            </a:r>
            <a:r>
              <a:rPr lang="en-US" sz="2000" dirty="0" err="1"/>
              <a:t>classmap</a:t>
            </a:r>
            <a:r>
              <a:rPr lang="en-US" sz="2000" dirty="0"/>
              <a:t> generation and optimizing the Composer autoloader configuration</a:t>
            </a:r>
            <a:r>
              <a:rPr lang="en-US" sz="2000" dirty="0" smtClean="0"/>
              <a:t>.</a:t>
            </a:r>
          </a:p>
          <a:p>
            <a:endParaRPr lang="en-US" sz="2000" dirty="0"/>
          </a:p>
          <a:p>
            <a:r>
              <a:rPr lang="en-US" sz="2000" dirty="0" smtClean="0"/>
              <a:t>       </a:t>
            </a:r>
            <a:r>
              <a:rPr lang="en-US" sz="2000" dirty="0" err="1" smtClean="0"/>
              <a:t>php</a:t>
            </a:r>
            <a:r>
              <a:rPr lang="en-US" sz="2000" dirty="0" smtClean="0"/>
              <a:t> </a:t>
            </a:r>
            <a:r>
              <a:rPr lang="en-US" sz="2000" dirty="0"/>
              <a:t>artisan </a:t>
            </a:r>
            <a:r>
              <a:rPr lang="en-US" sz="2000" dirty="0" smtClean="0"/>
              <a:t>optimize</a:t>
            </a:r>
          </a:p>
          <a:p>
            <a:endParaRPr lang="en-US" sz="2000" dirty="0"/>
          </a:p>
          <a:p>
            <a:r>
              <a:rPr lang="en-US" sz="2000" dirty="0"/>
              <a:t>This command generates a bootstrap/cache/</a:t>
            </a:r>
            <a:r>
              <a:rPr lang="en-US" sz="2000" dirty="0" err="1"/>
              <a:t>compiled.php</a:t>
            </a:r>
            <a:r>
              <a:rPr lang="en-US" sz="2000" dirty="0"/>
              <a:t> file that contains a class map of all the classes used in your application. This class map helps PHP locate classes more efficiently, reducing the overhead of </a:t>
            </a:r>
            <a:r>
              <a:rPr lang="en-US" sz="2000" dirty="0" err="1"/>
              <a:t>autoloading</a:t>
            </a:r>
            <a:r>
              <a:rPr lang="en-US" sz="2000" dirty="0"/>
              <a:t> individual files.</a:t>
            </a:r>
          </a:p>
          <a:p>
            <a:r>
              <a:rPr lang="en-US" sz="2000" b="1" dirty="0" err="1"/>
              <a:t>Classmap</a:t>
            </a:r>
            <a:r>
              <a:rPr lang="en-US" sz="2000" b="1" dirty="0"/>
              <a:t> Generation: </a:t>
            </a:r>
            <a:r>
              <a:rPr lang="en-US" sz="2000" dirty="0"/>
              <a:t>The optimize command generates a class map that maps each class name to its corresponding file path. This class map is then used by PHP's autoloader to quickly locate and load classes when they are referenced in your application.</a:t>
            </a:r>
          </a:p>
        </p:txBody>
      </p:sp>
    </p:spTree>
    <p:extLst>
      <p:ext uri="{BB962C8B-B14F-4D97-AF65-F5344CB8AC3E}">
        <p14:creationId xmlns:p14="http://schemas.microsoft.com/office/powerpoint/2010/main" val="2333662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Cont</a:t>
            </a:r>
            <a:r>
              <a:rPr lang="en-US" sz="2400" b="1" dirty="0"/>
              <a:t>…</a:t>
            </a:r>
          </a:p>
        </p:txBody>
      </p:sp>
      <p:sp>
        <p:nvSpPr>
          <p:cNvPr id="9" name="Rectangle 8"/>
          <p:cNvSpPr/>
          <p:nvPr/>
        </p:nvSpPr>
        <p:spPr>
          <a:xfrm>
            <a:off x="1447800" y="1066800"/>
            <a:ext cx="10668000" cy="2677656"/>
          </a:xfrm>
          <a:prstGeom prst="rect">
            <a:avLst/>
          </a:prstGeom>
        </p:spPr>
        <p:txBody>
          <a:bodyPr wrap="square">
            <a:spAutoFit/>
          </a:bodyPr>
          <a:lstStyle/>
          <a:p>
            <a:r>
              <a:rPr lang="en-US" sz="2400" b="1" dirty="0"/>
              <a:t>Caching </a:t>
            </a:r>
            <a:r>
              <a:rPr lang="en-US" sz="2400" b="1" dirty="0" err="1"/>
              <a:t>Autoload</a:t>
            </a:r>
            <a:r>
              <a:rPr lang="en-US" sz="2400" b="1" dirty="0"/>
              <a:t> Files: </a:t>
            </a:r>
            <a:r>
              <a:rPr lang="en-US" sz="2400" dirty="0"/>
              <a:t>Additionally, </a:t>
            </a:r>
            <a:r>
              <a:rPr lang="en-US" sz="2400" dirty="0" err="1"/>
              <a:t>Laravel</a:t>
            </a:r>
            <a:r>
              <a:rPr lang="en-US" sz="2400" dirty="0"/>
              <a:t> caches the optimized autoloader files in the bootstrap/cache directory. This cached autoloader file is loaded automatically when your application starts, eliminating the need for Composer to parse and process the </a:t>
            </a:r>
            <a:r>
              <a:rPr lang="en-US" sz="2400" dirty="0" err="1"/>
              <a:t>composer.json</a:t>
            </a:r>
            <a:r>
              <a:rPr lang="en-US" sz="2400" dirty="0"/>
              <a:t> file and </a:t>
            </a:r>
            <a:r>
              <a:rPr lang="en-US" sz="2400" dirty="0" err="1"/>
              <a:t>autoload</a:t>
            </a:r>
            <a:r>
              <a:rPr lang="en-US" sz="2400" dirty="0"/>
              <a:t> files on every request.</a:t>
            </a:r>
          </a:p>
          <a:p>
            <a:r>
              <a:rPr lang="en-US" sz="2400" b="1" dirty="0"/>
              <a:t>Improved Performance: </a:t>
            </a:r>
            <a:r>
              <a:rPr lang="en-US" sz="2400" dirty="0"/>
              <a:t>By optimizing the autoloader, </a:t>
            </a:r>
            <a:r>
              <a:rPr lang="en-US" sz="2400" dirty="0" err="1"/>
              <a:t>Laravel</a:t>
            </a:r>
            <a:r>
              <a:rPr lang="en-US" sz="2400" dirty="0"/>
              <a:t> reduces the number of file system operations required to load classes, resulting in faster application startup times and improved response times for incoming requests.</a:t>
            </a:r>
          </a:p>
        </p:txBody>
      </p:sp>
    </p:spTree>
    <p:extLst>
      <p:ext uri="{BB962C8B-B14F-4D97-AF65-F5344CB8AC3E}">
        <p14:creationId xmlns:p14="http://schemas.microsoft.com/office/powerpoint/2010/main" val="2267066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Optimizing Route Loading</a:t>
            </a:r>
          </a:p>
        </p:txBody>
      </p:sp>
      <p:sp>
        <p:nvSpPr>
          <p:cNvPr id="2" name="Rectangle 1"/>
          <p:cNvSpPr/>
          <p:nvPr/>
        </p:nvSpPr>
        <p:spPr>
          <a:xfrm>
            <a:off x="1828800" y="1219200"/>
            <a:ext cx="9395138" cy="2031325"/>
          </a:xfrm>
          <a:prstGeom prst="rect">
            <a:avLst/>
          </a:prstGeom>
        </p:spPr>
        <p:txBody>
          <a:bodyPr wrap="square">
            <a:spAutoFit/>
          </a:bodyPr>
          <a:lstStyle/>
          <a:p>
            <a:r>
              <a:rPr lang="en-US" dirty="0">
                <a:solidFill>
                  <a:srgbClr val="3D3D4E"/>
                </a:solidFill>
                <a:latin typeface="+mj-lt"/>
              </a:rPr>
              <a:t>To optimize or improve the speed of your application you will also need to optimize your route loading. This is very important, especially for applications with many routes</a:t>
            </a:r>
            <a:r>
              <a:rPr lang="en-US" dirty="0" smtClean="0">
                <a:solidFill>
                  <a:srgbClr val="3D3D4E"/>
                </a:solidFill>
                <a:latin typeface="+mj-lt"/>
              </a:rPr>
              <a:t>.</a:t>
            </a:r>
          </a:p>
          <a:p>
            <a:endParaRPr lang="en-US" dirty="0">
              <a:solidFill>
                <a:srgbClr val="3D3D4E"/>
              </a:solidFill>
              <a:latin typeface="+mj-lt"/>
            </a:endParaRPr>
          </a:p>
          <a:p>
            <a:r>
              <a:rPr lang="en-US" dirty="0"/>
              <a:t>Optimizing route loading in </a:t>
            </a:r>
            <a:r>
              <a:rPr lang="en-US" dirty="0" err="1"/>
              <a:t>Laravel</a:t>
            </a:r>
            <a:r>
              <a:rPr lang="en-US" dirty="0"/>
              <a:t> deployment refers to the process of improving the performance and efficiency of how </a:t>
            </a:r>
            <a:r>
              <a:rPr lang="en-US" dirty="0" err="1"/>
              <a:t>Laravel</a:t>
            </a:r>
            <a:r>
              <a:rPr lang="en-US" dirty="0"/>
              <a:t> loads and processes routes within your application. Routes in </a:t>
            </a:r>
            <a:r>
              <a:rPr lang="en-US" dirty="0" err="1"/>
              <a:t>Laravel</a:t>
            </a:r>
            <a:r>
              <a:rPr lang="en-US" dirty="0"/>
              <a:t> define the entry points for incoming HTTP requests and map them to specific controller actions or closures.</a:t>
            </a:r>
            <a:endParaRPr lang="en-US" dirty="0">
              <a:latin typeface="+mj-lt"/>
            </a:endParaRPr>
          </a:p>
        </p:txBody>
      </p:sp>
      <p:sp>
        <p:nvSpPr>
          <p:cNvPr id="3" name="Rectangle 2"/>
          <p:cNvSpPr/>
          <p:nvPr/>
        </p:nvSpPr>
        <p:spPr>
          <a:xfrm>
            <a:off x="1783806" y="4203277"/>
            <a:ext cx="1519775" cy="369332"/>
          </a:xfrm>
          <a:prstGeom prst="rect">
            <a:avLst/>
          </a:prstGeom>
        </p:spPr>
        <p:txBody>
          <a:bodyPr wrap="none">
            <a:spAutoFit/>
          </a:bodyPr>
          <a:lstStyle/>
          <a:p>
            <a:r>
              <a:rPr lang="en-US" b="1" dirty="0">
                <a:latin typeface="+mj-lt"/>
              </a:rPr>
              <a:t>Route caching</a:t>
            </a:r>
            <a:endParaRPr lang="en-US" b="1" i="0" dirty="0">
              <a:effectLst/>
              <a:latin typeface="+mj-lt"/>
            </a:endParaRPr>
          </a:p>
        </p:txBody>
      </p:sp>
      <p:sp>
        <p:nvSpPr>
          <p:cNvPr id="8" name="Rectangle 7"/>
          <p:cNvSpPr/>
          <p:nvPr/>
        </p:nvSpPr>
        <p:spPr>
          <a:xfrm>
            <a:off x="1767840" y="4610348"/>
            <a:ext cx="9067800" cy="646331"/>
          </a:xfrm>
          <a:prstGeom prst="rect">
            <a:avLst/>
          </a:prstGeom>
        </p:spPr>
        <p:txBody>
          <a:bodyPr wrap="square">
            <a:spAutoFit/>
          </a:bodyPr>
          <a:lstStyle/>
          <a:p>
            <a:r>
              <a:rPr lang="en-US" dirty="0">
                <a:solidFill>
                  <a:srgbClr val="3D3D4E"/>
                </a:solidFill>
                <a:latin typeface="+mj-lt"/>
              </a:rPr>
              <a:t>To optimize route loading, you will need to run the following command while deploying your application to the live server:</a:t>
            </a:r>
            <a:endParaRPr lang="en-US" dirty="0">
              <a:latin typeface="+mj-lt"/>
            </a:endParaRPr>
          </a:p>
        </p:txBody>
      </p:sp>
      <p:sp>
        <p:nvSpPr>
          <p:cNvPr id="9" name="Rectangle 1"/>
          <p:cNvSpPr>
            <a:spLocks noChangeArrowheads="1"/>
          </p:cNvSpPr>
          <p:nvPr/>
        </p:nvSpPr>
        <p:spPr bwMode="auto">
          <a:xfrm>
            <a:off x="3962400" y="5416274"/>
            <a:ext cx="3913031" cy="6898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D4D4D4"/>
                </a:solidFill>
                <a:latin typeface="+mj-lt"/>
              </a:rPr>
              <a:t>        </a:t>
            </a:r>
            <a:r>
              <a:rPr kumimoji="0" lang="en-US" sz="2400" b="0" i="0" u="none" strike="noStrike" cap="none" normalizeH="0" baseline="0" dirty="0" err="1">
                <a:ln>
                  <a:noFill/>
                </a:ln>
                <a:solidFill>
                  <a:srgbClr val="D4D4D4"/>
                </a:solidFill>
                <a:effectLst/>
                <a:latin typeface="+mj-lt"/>
              </a:rPr>
              <a:t>php</a:t>
            </a:r>
            <a:r>
              <a:rPr kumimoji="0" lang="en-US" sz="2400" b="0" i="0" u="none" strike="noStrike" cap="none" normalizeH="0" baseline="0" dirty="0">
                <a:ln>
                  <a:noFill/>
                </a:ln>
                <a:solidFill>
                  <a:srgbClr val="D4D4D4"/>
                </a:solidFill>
                <a:effectLst/>
                <a:latin typeface="+mj-lt"/>
              </a:rPr>
              <a:t> artisan </a:t>
            </a:r>
            <a:r>
              <a:rPr kumimoji="0" lang="en-US" sz="2400" b="0" i="0" u="none" strike="noStrike" cap="none" normalizeH="0" baseline="0" dirty="0" err="1">
                <a:ln>
                  <a:noFill/>
                </a:ln>
                <a:solidFill>
                  <a:srgbClr val="D4D4D4"/>
                </a:solidFill>
                <a:effectLst/>
                <a:latin typeface="+mj-lt"/>
              </a:rPr>
              <a:t>route:cache</a:t>
            </a:r>
            <a:r>
              <a:rPr kumimoji="0" lang="en-US" sz="24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716487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114293"/>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err="1"/>
              <a:t>Cont</a:t>
            </a:r>
            <a:r>
              <a:rPr lang="en-US" sz="2400" dirty="0"/>
              <a:t>…</a:t>
            </a:r>
          </a:p>
        </p:txBody>
      </p:sp>
      <p:sp>
        <p:nvSpPr>
          <p:cNvPr id="2" name="Rectangle 1"/>
          <p:cNvSpPr/>
          <p:nvPr/>
        </p:nvSpPr>
        <p:spPr>
          <a:xfrm>
            <a:off x="1412382" y="1371600"/>
            <a:ext cx="9484217" cy="646331"/>
          </a:xfrm>
          <a:prstGeom prst="rect">
            <a:avLst/>
          </a:prstGeom>
        </p:spPr>
        <p:txBody>
          <a:bodyPr wrap="square">
            <a:spAutoFit/>
          </a:bodyPr>
          <a:lstStyle/>
          <a:p>
            <a:r>
              <a:rPr lang="en-US" dirty="0">
                <a:solidFill>
                  <a:srgbClr val="3D3D4E"/>
                </a:solidFill>
                <a:latin typeface="+mj-lt"/>
              </a:rPr>
              <a:t>This above command makes all your hundreds of routes into a single method in a cached file, and thereby boosts the registration performance of hundreds of routes.</a:t>
            </a:r>
            <a:endParaRPr lang="en-US" dirty="0">
              <a:latin typeface="+mj-lt"/>
            </a:endParaRPr>
          </a:p>
        </p:txBody>
      </p:sp>
      <p:sp>
        <p:nvSpPr>
          <p:cNvPr id="3" name="Rectangle 2"/>
          <p:cNvSpPr/>
          <p:nvPr/>
        </p:nvSpPr>
        <p:spPr>
          <a:xfrm>
            <a:off x="1447800" y="2573128"/>
            <a:ext cx="9677400" cy="369332"/>
          </a:xfrm>
          <a:prstGeom prst="rect">
            <a:avLst/>
          </a:prstGeom>
        </p:spPr>
        <p:txBody>
          <a:bodyPr wrap="square">
            <a:spAutoFit/>
          </a:bodyPr>
          <a:lstStyle/>
          <a:p>
            <a:r>
              <a:rPr lang="en-US" dirty="0">
                <a:solidFill>
                  <a:srgbClr val="3D3D4E"/>
                </a:solidFill>
                <a:latin typeface="+mj-lt"/>
              </a:rPr>
              <a:t>Note: You must convert closure routes to controller classes if you want to use route caching.</a:t>
            </a:r>
            <a:endParaRPr lang="en-US" dirty="0">
              <a:latin typeface="+mj-lt"/>
            </a:endParaRPr>
          </a:p>
        </p:txBody>
      </p:sp>
      <p:sp>
        <p:nvSpPr>
          <p:cNvPr id="8" name="Rectangle 7"/>
          <p:cNvSpPr/>
          <p:nvPr/>
        </p:nvSpPr>
        <p:spPr>
          <a:xfrm>
            <a:off x="1447800" y="3163672"/>
            <a:ext cx="9144000" cy="369332"/>
          </a:xfrm>
          <a:prstGeom prst="rect">
            <a:avLst/>
          </a:prstGeom>
        </p:spPr>
        <p:txBody>
          <a:bodyPr wrap="square">
            <a:spAutoFit/>
          </a:bodyPr>
          <a:lstStyle/>
          <a:p>
            <a:r>
              <a:rPr lang="en-US" dirty="0">
                <a:solidFill>
                  <a:srgbClr val="3D3D4E"/>
                </a:solidFill>
                <a:latin typeface="+mj-lt"/>
              </a:rPr>
              <a:t>If you want to clear the route cache, you can run the following command:</a:t>
            </a:r>
            <a:endParaRPr lang="en-US" dirty="0">
              <a:latin typeface="+mj-lt"/>
            </a:endParaRPr>
          </a:p>
        </p:txBody>
      </p:sp>
      <p:sp>
        <p:nvSpPr>
          <p:cNvPr id="9" name="Rectangle 1"/>
          <p:cNvSpPr>
            <a:spLocks noChangeArrowheads="1"/>
          </p:cNvSpPr>
          <p:nvPr/>
        </p:nvSpPr>
        <p:spPr bwMode="auto">
          <a:xfrm>
            <a:off x="3276600" y="4043502"/>
            <a:ext cx="6553200" cy="6898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D4D4D4"/>
                </a:solidFill>
                <a:effectLst/>
                <a:latin typeface="+mj-lt"/>
              </a:rPr>
              <a:t>		</a:t>
            </a:r>
            <a:r>
              <a:rPr kumimoji="0" lang="en-US" sz="2400" b="0" i="0" u="none" strike="noStrike" cap="none" normalizeH="0" baseline="0" dirty="0" err="1">
                <a:ln>
                  <a:noFill/>
                </a:ln>
                <a:solidFill>
                  <a:srgbClr val="D4D4D4"/>
                </a:solidFill>
                <a:effectLst/>
                <a:latin typeface="+mj-lt"/>
              </a:rPr>
              <a:t>php</a:t>
            </a:r>
            <a:r>
              <a:rPr kumimoji="0" lang="en-US" sz="2400" b="0" i="0" u="none" strike="noStrike" cap="none" normalizeH="0" baseline="0" dirty="0">
                <a:ln>
                  <a:noFill/>
                </a:ln>
                <a:solidFill>
                  <a:srgbClr val="D4D4D4"/>
                </a:solidFill>
                <a:effectLst/>
                <a:latin typeface="+mj-lt"/>
              </a:rPr>
              <a:t> artisan </a:t>
            </a:r>
            <a:r>
              <a:rPr kumimoji="0" lang="en-US" sz="2400" b="0" i="0" u="none" strike="noStrike" cap="none" normalizeH="0" baseline="0" dirty="0" err="1">
                <a:ln>
                  <a:noFill/>
                </a:ln>
                <a:solidFill>
                  <a:srgbClr val="D4D4D4"/>
                </a:solidFill>
                <a:effectLst/>
                <a:latin typeface="+mj-lt"/>
              </a:rPr>
              <a:t>route:clear</a:t>
            </a:r>
            <a:r>
              <a:rPr kumimoji="0" lang="en-US" sz="24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619008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Optimizing View Loading </a:t>
            </a:r>
          </a:p>
        </p:txBody>
      </p:sp>
      <p:sp>
        <p:nvSpPr>
          <p:cNvPr id="2" name="Rectangle 1"/>
          <p:cNvSpPr/>
          <p:nvPr/>
        </p:nvSpPr>
        <p:spPr>
          <a:xfrm>
            <a:off x="1412383" y="1100927"/>
            <a:ext cx="9372600" cy="646331"/>
          </a:xfrm>
          <a:prstGeom prst="rect">
            <a:avLst/>
          </a:prstGeom>
        </p:spPr>
        <p:txBody>
          <a:bodyPr wrap="square">
            <a:spAutoFit/>
          </a:bodyPr>
          <a:lstStyle/>
          <a:p>
            <a:r>
              <a:rPr lang="en-US" dirty="0">
                <a:solidFill>
                  <a:srgbClr val="3D3D4E"/>
                </a:solidFill>
                <a:latin typeface="+mj-lt"/>
              </a:rPr>
              <a:t>When it comes to the deployment of a </a:t>
            </a:r>
            <a:r>
              <a:rPr lang="en-US" dirty="0" err="1">
                <a:solidFill>
                  <a:srgbClr val="3D3D4E"/>
                </a:solidFill>
                <a:latin typeface="+mj-lt"/>
              </a:rPr>
              <a:t>Laravel</a:t>
            </a:r>
            <a:r>
              <a:rPr lang="en-US" dirty="0">
                <a:solidFill>
                  <a:srgbClr val="3D3D4E"/>
                </a:solidFill>
                <a:latin typeface="+mj-lt"/>
              </a:rPr>
              <a:t> application to a live server, there are a few things you need to do. One of these is optimizing how the view will load.</a:t>
            </a:r>
            <a:endParaRPr lang="en-US" dirty="0">
              <a:latin typeface="+mj-lt"/>
            </a:endParaRPr>
          </a:p>
        </p:txBody>
      </p:sp>
      <p:sp>
        <p:nvSpPr>
          <p:cNvPr id="3" name="Rectangle 2"/>
          <p:cNvSpPr/>
          <p:nvPr/>
        </p:nvSpPr>
        <p:spPr>
          <a:xfrm>
            <a:off x="1447800" y="1902624"/>
            <a:ext cx="1165704" cy="369332"/>
          </a:xfrm>
          <a:prstGeom prst="rect">
            <a:avLst/>
          </a:prstGeom>
        </p:spPr>
        <p:txBody>
          <a:bodyPr wrap="none">
            <a:spAutoFit/>
          </a:bodyPr>
          <a:lstStyle/>
          <a:p>
            <a:r>
              <a:rPr lang="en-US" b="1" dirty="0">
                <a:latin typeface="+mj-lt"/>
              </a:rPr>
              <a:t>Command</a:t>
            </a:r>
            <a:endParaRPr lang="en-US" b="1" i="0" dirty="0">
              <a:effectLst/>
              <a:latin typeface="+mj-lt"/>
            </a:endParaRPr>
          </a:p>
        </p:txBody>
      </p:sp>
      <p:sp>
        <p:nvSpPr>
          <p:cNvPr id="9" name="Rectangle 8"/>
          <p:cNvSpPr/>
          <p:nvPr/>
        </p:nvSpPr>
        <p:spPr>
          <a:xfrm>
            <a:off x="1524000" y="2433642"/>
            <a:ext cx="8915400" cy="646331"/>
          </a:xfrm>
          <a:prstGeom prst="rect">
            <a:avLst/>
          </a:prstGeom>
        </p:spPr>
        <p:txBody>
          <a:bodyPr wrap="square">
            <a:spAutoFit/>
          </a:bodyPr>
          <a:lstStyle/>
          <a:p>
            <a:r>
              <a:rPr lang="en-US" dirty="0"/>
              <a:t>When sending your application to a live server, you need to ensure you run the </a:t>
            </a:r>
            <a:r>
              <a:rPr lang="en-US" dirty="0" err="1"/>
              <a:t>view:cache</a:t>
            </a:r>
            <a:r>
              <a:rPr lang="en-US" dirty="0"/>
              <a:t> artisan command amid your deployment process:</a:t>
            </a:r>
          </a:p>
        </p:txBody>
      </p:sp>
      <p:sp>
        <p:nvSpPr>
          <p:cNvPr id="10" name="Rectangle 2"/>
          <p:cNvSpPr>
            <a:spLocks noChangeArrowheads="1"/>
          </p:cNvSpPr>
          <p:nvPr/>
        </p:nvSpPr>
        <p:spPr bwMode="auto">
          <a:xfrm>
            <a:off x="4572000" y="3300683"/>
            <a:ext cx="2895600" cy="59749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D4D4D4"/>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err="1">
                <a:ln>
                  <a:noFill/>
                </a:ln>
                <a:solidFill>
                  <a:srgbClr val="D4D4D4"/>
                </a:solidFill>
                <a:effectLst/>
                <a:latin typeface="Times New Roman" panose="02020603050405020304" pitchFamily="18" charset="0"/>
                <a:cs typeface="Times New Roman" panose="02020603050405020304" pitchFamily="18" charset="0"/>
              </a:rPr>
              <a:t>php</a:t>
            </a:r>
            <a:r>
              <a:rPr kumimoji="0" lang="en-US" sz="1600" b="0" i="0" u="none" strike="noStrike" cap="none" normalizeH="0" baseline="0" dirty="0">
                <a:ln>
                  <a:noFill/>
                </a:ln>
                <a:solidFill>
                  <a:srgbClr val="D4D4D4"/>
                </a:solidFill>
                <a:effectLst/>
                <a:latin typeface="Times New Roman" panose="02020603050405020304" pitchFamily="18" charset="0"/>
                <a:cs typeface="Times New Roman" panose="02020603050405020304" pitchFamily="18" charset="0"/>
              </a:rPr>
              <a:t> artisan </a:t>
            </a:r>
            <a:r>
              <a:rPr kumimoji="0" lang="en-US" sz="1600" b="0" i="0" u="none" strike="noStrike" cap="none" normalizeH="0" baseline="0" dirty="0" err="1">
                <a:ln>
                  <a:noFill/>
                </a:ln>
                <a:solidFill>
                  <a:srgbClr val="D4D4D4"/>
                </a:solidFill>
                <a:effectLst/>
                <a:latin typeface="Times New Roman" panose="02020603050405020304" pitchFamily="18" charset="0"/>
                <a:cs typeface="Times New Roman" panose="02020603050405020304" pitchFamily="18" charset="0"/>
              </a:rPr>
              <a:t>view:cache</a:t>
            </a: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10"/>
          <p:cNvSpPr/>
          <p:nvPr/>
        </p:nvSpPr>
        <p:spPr>
          <a:xfrm>
            <a:off x="1412383" y="4267964"/>
            <a:ext cx="9601200" cy="1200329"/>
          </a:xfrm>
          <a:prstGeom prst="rect">
            <a:avLst/>
          </a:prstGeom>
        </p:spPr>
        <p:txBody>
          <a:bodyPr wrap="square">
            <a:spAutoFit/>
          </a:bodyPr>
          <a:lstStyle/>
          <a:p>
            <a:r>
              <a:rPr lang="en-US" dirty="0">
                <a:latin typeface="+mj-lt"/>
              </a:rPr>
              <a:t>This command precompiles all your Blade views so they are not compiled on demand, which improves the performance of each request that returns a view. It also clears the previous view cache to recompile new views. In other words, this quick and simple process will enhance the performance of your application.</a:t>
            </a:r>
          </a:p>
        </p:txBody>
      </p:sp>
    </p:spTree>
    <p:extLst>
      <p:ext uri="{BB962C8B-B14F-4D97-AF65-F5344CB8AC3E}">
        <p14:creationId xmlns:p14="http://schemas.microsoft.com/office/powerpoint/2010/main" val="231426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Debug Mode</a:t>
            </a:r>
          </a:p>
        </p:txBody>
      </p:sp>
      <p:sp>
        <p:nvSpPr>
          <p:cNvPr id="11" name="Rectangle 10"/>
          <p:cNvSpPr/>
          <p:nvPr/>
        </p:nvSpPr>
        <p:spPr>
          <a:xfrm>
            <a:off x="1447800" y="1066800"/>
            <a:ext cx="9677400" cy="2308324"/>
          </a:xfrm>
          <a:prstGeom prst="rect">
            <a:avLst/>
          </a:prstGeom>
        </p:spPr>
        <p:txBody>
          <a:bodyPr wrap="square">
            <a:spAutoFit/>
          </a:bodyPr>
          <a:lstStyle/>
          <a:p>
            <a:r>
              <a:rPr lang="en-US" sz="2400" dirty="0"/>
              <a:t>In </a:t>
            </a:r>
            <a:r>
              <a:rPr lang="en-US" sz="2400" dirty="0" err="1"/>
              <a:t>Laravel</a:t>
            </a:r>
            <a:r>
              <a:rPr lang="en-US" sz="2400" dirty="0"/>
              <a:t> deployment, Debug Mode refers to the configuration setting that controls whether detailed error messages and stack traces are displayed to the user when an error occurs. Debug Mode is typically enabled during development to aid in identifying and fixing issues quickly. However, it should be disabled in production environments for security and performance reasons.</a:t>
            </a:r>
          </a:p>
        </p:txBody>
      </p:sp>
    </p:spTree>
    <p:extLst>
      <p:ext uri="{BB962C8B-B14F-4D97-AF65-F5344CB8AC3E}">
        <p14:creationId xmlns:p14="http://schemas.microsoft.com/office/powerpoint/2010/main" val="741364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Cont</a:t>
            </a:r>
            <a:r>
              <a:rPr lang="en-US" sz="2400" b="1" dirty="0"/>
              <a:t>…</a:t>
            </a:r>
          </a:p>
        </p:txBody>
      </p:sp>
      <p:sp>
        <p:nvSpPr>
          <p:cNvPr id="2" name="Rectangle 1"/>
          <p:cNvSpPr/>
          <p:nvPr/>
        </p:nvSpPr>
        <p:spPr>
          <a:xfrm>
            <a:off x="1371600" y="1066800"/>
            <a:ext cx="1499128" cy="369332"/>
          </a:xfrm>
          <a:prstGeom prst="rect">
            <a:avLst/>
          </a:prstGeom>
        </p:spPr>
        <p:txBody>
          <a:bodyPr wrap="none">
            <a:spAutoFit/>
          </a:bodyPr>
          <a:lstStyle/>
          <a:p>
            <a:r>
              <a:rPr lang="en-US" b="1" dirty="0">
                <a:solidFill>
                  <a:srgbClr val="171717"/>
                </a:solidFill>
                <a:latin typeface="+mj-lt"/>
              </a:rPr>
              <a:t>Enable Debug</a:t>
            </a:r>
            <a:endParaRPr lang="en-US" b="1" i="0" dirty="0">
              <a:solidFill>
                <a:srgbClr val="171717"/>
              </a:solidFill>
              <a:effectLst/>
              <a:latin typeface="+mj-lt"/>
            </a:endParaRPr>
          </a:p>
        </p:txBody>
      </p:sp>
      <p:sp>
        <p:nvSpPr>
          <p:cNvPr id="3" name="Rectangle 2"/>
          <p:cNvSpPr/>
          <p:nvPr/>
        </p:nvSpPr>
        <p:spPr>
          <a:xfrm>
            <a:off x="1371600" y="1600200"/>
            <a:ext cx="9601200" cy="646331"/>
          </a:xfrm>
          <a:prstGeom prst="rect">
            <a:avLst/>
          </a:prstGeom>
        </p:spPr>
        <p:txBody>
          <a:bodyPr wrap="square">
            <a:spAutoFit/>
          </a:bodyPr>
          <a:lstStyle/>
          <a:p>
            <a:r>
              <a:rPr lang="en-US" dirty="0" err="1">
                <a:solidFill>
                  <a:srgbClr val="171717"/>
                </a:solidFill>
                <a:latin typeface="+mj-lt"/>
              </a:rPr>
              <a:t>Laravel</a:t>
            </a:r>
            <a:r>
              <a:rPr lang="en-US" dirty="0">
                <a:solidFill>
                  <a:srgbClr val="171717"/>
                </a:solidFill>
                <a:latin typeface="+mj-lt"/>
              </a:rPr>
              <a:t> provides APP_DEBUG flag in .</a:t>
            </a:r>
            <a:r>
              <a:rPr lang="en-US" dirty="0" err="1">
                <a:solidFill>
                  <a:srgbClr val="171717"/>
                </a:solidFill>
                <a:latin typeface="+mj-lt"/>
              </a:rPr>
              <a:t>env</a:t>
            </a:r>
            <a:r>
              <a:rPr lang="en-US" dirty="0">
                <a:solidFill>
                  <a:srgbClr val="171717"/>
                </a:solidFill>
                <a:latin typeface="+mj-lt"/>
              </a:rPr>
              <a:t> file to handle application debug mode, default it true and when you change to false it means you are disabling debug mode.</a:t>
            </a:r>
            <a:endParaRPr lang="en-US" dirty="0">
              <a:latin typeface="+mj-lt"/>
            </a:endParaRPr>
          </a:p>
        </p:txBody>
      </p:sp>
      <p:sp>
        <p:nvSpPr>
          <p:cNvPr id="8" name="Rectangle 7"/>
          <p:cNvSpPr/>
          <p:nvPr/>
        </p:nvSpPr>
        <p:spPr>
          <a:xfrm>
            <a:off x="1371600" y="2500843"/>
            <a:ext cx="9372600" cy="646331"/>
          </a:xfrm>
          <a:prstGeom prst="rect">
            <a:avLst/>
          </a:prstGeom>
        </p:spPr>
        <p:txBody>
          <a:bodyPr wrap="square">
            <a:spAutoFit/>
          </a:bodyPr>
          <a:lstStyle/>
          <a:p>
            <a:r>
              <a:rPr lang="en-US" dirty="0">
                <a:solidFill>
                  <a:srgbClr val="171717"/>
                </a:solidFill>
                <a:latin typeface="+mj-lt"/>
              </a:rPr>
              <a:t>Search APP_DEBUG key in .</a:t>
            </a:r>
            <a:r>
              <a:rPr lang="en-US" dirty="0" err="1">
                <a:solidFill>
                  <a:srgbClr val="171717"/>
                </a:solidFill>
                <a:latin typeface="+mj-lt"/>
              </a:rPr>
              <a:t>env</a:t>
            </a:r>
            <a:r>
              <a:rPr lang="en-US" dirty="0">
                <a:solidFill>
                  <a:srgbClr val="171717"/>
                </a:solidFill>
                <a:latin typeface="+mj-lt"/>
              </a:rPr>
              <a:t> file and change true to enable debug mode and false for disable debug mode.</a:t>
            </a:r>
            <a:endParaRPr lang="en-US" dirty="0">
              <a:latin typeface="+mj-lt"/>
            </a:endParaRPr>
          </a:p>
        </p:txBody>
      </p:sp>
      <p:sp>
        <p:nvSpPr>
          <p:cNvPr id="10" name="TextBox 9"/>
          <p:cNvSpPr txBox="1"/>
          <p:nvPr/>
        </p:nvSpPr>
        <p:spPr>
          <a:xfrm>
            <a:off x="4305837" y="3505200"/>
            <a:ext cx="2743200" cy="2031325"/>
          </a:xfrm>
          <a:prstGeom prst="rect">
            <a:avLst/>
          </a:prstGeom>
          <a:solidFill>
            <a:schemeClr val="bg2"/>
          </a:solidFill>
        </p:spPr>
        <p:txBody>
          <a:bodyPr wrap="square" rtlCol="0">
            <a:spAutoFit/>
          </a:bodyPr>
          <a:lstStyle/>
          <a:p>
            <a:r>
              <a:rPr lang="en-US" dirty="0"/>
              <a:t>APP_NAME=</a:t>
            </a:r>
            <a:r>
              <a:rPr lang="en-US" dirty="0" err="1"/>
              <a:t>Laravel</a:t>
            </a:r>
            <a:endParaRPr lang="en-US" dirty="0"/>
          </a:p>
          <a:p>
            <a:r>
              <a:rPr lang="en-US" dirty="0"/>
              <a:t>APP_ENV=local</a:t>
            </a:r>
          </a:p>
          <a:p>
            <a:r>
              <a:rPr lang="en-US" dirty="0"/>
              <a:t>APP_KEY=</a:t>
            </a:r>
          </a:p>
          <a:p>
            <a:r>
              <a:rPr lang="en-US" dirty="0"/>
              <a:t>APP_DEBUG=true</a:t>
            </a:r>
          </a:p>
          <a:p>
            <a:r>
              <a:rPr lang="en-US" dirty="0"/>
              <a:t>APP_URL=http://localhost</a:t>
            </a:r>
          </a:p>
          <a:p>
            <a:endParaRPr lang="en-US" dirty="0"/>
          </a:p>
          <a:p>
            <a:r>
              <a:rPr lang="en-US" dirty="0"/>
              <a:t>LOG_CHANNEL=single</a:t>
            </a:r>
          </a:p>
        </p:txBody>
      </p:sp>
    </p:spTree>
    <p:extLst>
      <p:ext uri="{BB962C8B-B14F-4D97-AF65-F5344CB8AC3E}">
        <p14:creationId xmlns:p14="http://schemas.microsoft.com/office/powerpoint/2010/main" val="17152733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Cont</a:t>
            </a:r>
            <a:r>
              <a:rPr lang="en-US" sz="2400" b="1" dirty="0"/>
              <a:t>…</a:t>
            </a:r>
          </a:p>
        </p:txBody>
      </p:sp>
      <p:sp>
        <p:nvSpPr>
          <p:cNvPr id="2" name="Rectangle 1"/>
          <p:cNvSpPr/>
          <p:nvPr/>
        </p:nvSpPr>
        <p:spPr>
          <a:xfrm>
            <a:off x="1609859" y="1568029"/>
            <a:ext cx="1556836" cy="369332"/>
          </a:xfrm>
          <a:prstGeom prst="rect">
            <a:avLst/>
          </a:prstGeom>
        </p:spPr>
        <p:txBody>
          <a:bodyPr wrap="none">
            <a:spAutoFit/>
          </a:bodyPr>
          <a:lstStyle/>
          <a:p>
            <a:r>
              <a:rPr lang="en-US" b="1" dirty="0">
                <a:solidFill>
                  <a:srgbClr val="171717"/>
                </a:solidFill>
                <a:latin typeface="+mj-lt"/>
              </a:rPr>
              <a:t>Disable Debug</a:t>
            </a:r>
            <a:endParaRPr lang="en-US" b="1" i="0" dirty="0">
              <a:solidFill>
                <a:srgbClr val="171717"/>
              </a:solidFill>
              <a:effectLst/>
              <a:latin typeface="+mj-lt"/>
            </a:endParaRPr>
          </a:p>
        </p:txBody>
      </p:sp>
      <p:sp>
        <p:nvSpPr>
          <p:cNvPr id="3" name="Rectangle 2"/>
          <p:cNvSpPr/>
          <p:nvPr/>
        </p:nvSpPr>
        <p:spPr>
          <a:xfrm>
            <a:off x="1600200" y="2176422"/>
            <a:ext cx="9753600" cy="369332"/>
          </a:xfrm>
          <a:prstGeom prst="rect">
            <a:avLst/>
          </a:prstGeom>
        </p:spPr>
        <p:txBody>
          <a:bodyPr wrap="square">
            <a:spAutoFit/>
          </a:bodyPr>
          <a:lstStyle/>
          <a:p>
            <a:r>
              <a:rPr lang="en-US" dirty="0">
                <a:solidFill>
                  <a:srgbClr val="171717"/>
                </a:solidFill>
                <a:latin typeface="+mj-lt"/>
              </a:rPr>
              <a:t>Set the APP_DEBUG environment variable value to false in the .</a:t>
            </a:r>
            <a:r>
              <a:rPr lang="en-US" dirty="0" err="1">
                <a:solidFill>
                  <a:srgbClr val="171717"/>
                </a:solidFill>
                <a:latin typeface="+mj-lt"/>
              </a:rPr>
              <a:t>env</a:t>
            </a:r>
            <a:r>
              <a:rPr lang="en-US" dirty="0">
                <a:solidFill>
                  <a:srgbClr val="171717"/>
                </a:solidFill>
                <a:latin typeface="+mj-lt"/>
              </a:rPr>
              <a:t> environment configuration file.</a:t>
            </a:r>
            <a:endParaRPr lang="en-US" dirty="0">
              <a:latin typeface="+mj-lt"/>
            </a:endParaRPr>
          </a:p>
        </p:txBody>
      </p:sp>
      <p:sp>
        <p:nvSpPr>
          <p:cNvPr id="9" name="TextBox 8"/>
          <p:cNvSpPr txBox="1"/>
          <p:nvPr/>
        </p:nvSpPr>
        <p:spPr>
          <a:xfrm>
            <a:off x="4951620" y="3429000"/>
            <a:ext cx="2632195" cy="2031325"/>
          </a:xfrm>
          <a:prstGeom prst="rect">
            <a:avLst/>
          </a:prstGeom>
          <a:solidFill>
            <a:schemeClr val="bg2"/>
          </a:solidFill>
        </p:spPr>
        <p:txBody>
          <a:bodyPr wrap="none" rtlCol="0">
            <a:spAutoFit/>
          </a:bodyPr>
          <a:lstStyle/>
          <a:p>
            <a:r>
              <a:rPr lang="en-US" dirty="0"/>
              <a:t>APP_NAME=</a:t>
            </a:r>
            <a:r>
              <a:rPr lang="en-US" dirty="0" err="1"/>
              <a:t>Laravel</a:t>
            </a:r>
            <a:endParaRPr lang="en-US" dirty="0"/>
          </a:p>
          <a:p>
            <a:r>
              <a:rPr lang="en-US" dirty="0"/>
              <a:t>APP_ENV=local</a:t>
            </a:r>
          </a:p>
          <a:p>
            <a:r>
              <a:rPr lang="en-US" dirty="0"/>
              <a:t>APP_KEY=</a:t>
            </a:r>
          </a:p>
          <a:p>
            <a:r>
              <a:rPr lang="en-US" dirty="0"/>
              <a:t>APP_DEBUG=false</a:t>
            </a:r>
          </a:p>
          <a:p>
            <a:r>
              <a:rPr lang="en-US" dirty="0"/>
              <a:t>APP_URL=http://localhost</a:t>
            </a:r>
          </a:p>
          <a:p>
            <a:endParaRPr lang="en-US" dirty="0"/>
          </a:p>
          <a:p>
            <a:r>
              <a:rPr lang="en-US" dirty="0"/>
              <a:t>LOG_CHANNEL=single</a:t>
            </a:r>
          </a:p>
        </p:txBody>
      </p:sp>
    </p:spTree>
    <p:extLst>
      <p:ext uri="{BB962C8B-B14F-4D97-AF65-F5344CB8AC3E}">
        <p14:creationId xmlns:p14="http://schemas.microsoft.com/office/powerpoint/2010/main" val="418615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3514E9-A285-47C3-8D16-720CFC3899AF}"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Syllabus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47712"/>
            <a:ext cx="8382001" cy="5362575"/>
          </a:xfrm>
          <a:prstGeom prst="rect">
            <a:avLst/>
          </a:prstGeom>
        </p:spPr>
      </p:pic>
    </p:spTree>
    <p:extLst>
      <p:ext uri="{BB962C8B-B14F-4D97-AF65-F5344CB8AC3E}">
        <p14:creationId xmlns:p14="http://schemas.microsoft.com/office/powerpoint/2010/main" val="856223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Cont</a:t>
            </a:r>
            <a:r>
              <a:rPr lang="en-US" sz="2400" b="1" dirty="0"/>
              <a:t>…</a:t>
            </a:r>
          </a:p>
        </p:txBody>
      </p:sp>
      <p:sp>
        <p:nvSpPr>
          <p:cNvPr id="2" name="Rectangle 1"/>
          <p:cNvSpPr/>
          <p:nvPr/>
        </p:nvSpPr>
        <p:spPr>
          <a:xfrm>
            <a:off x="1447800" y="990600"/>
            <a:ext cx="4611199" cy="369332"/>
          </a:xfrm>
          <a:prstGeom prst="rect">
            <a:avLst/>
          </a:prstGeom>
        </p:spPr>
        <p:txBody>
          <a:bodyPr wrap="none">
            <a:spAutoFit/>
          </a:bodyPr>
          <a:lstStyle/>
          <a:p>
            <a:r>
              <a:rPr lang="en-US" b="1" dirty="0">
                <a:solidFill>
                  <a:srgbClr val="171717"/>
                </a:solidFill>
                <a:latin typeface="Times New Roman" panose="02020603050405020304" pitchFamily="18" charset="0"/>
                <a:cs typeface="Times New Roman" panose="02020603050405020304" pitchFamily="18" charset="0"/>
              </a:rPr>
              <a:t>Enable or disable debug mode using </a:t>
            </a:r>
            <a:r>
              <a:rPr lang="en-US" b="1" dirty="0" err="1">
                <a:solidFill>
                  <a:srgbClr val="171717"/>
                </a:solidFill>
                <a:latin typeface="Times New Roman" panose="02020603050405020304" pitchFamily="18" charset="0"/>
                <a:cs typeface="Times New Roman" panose="02020603050405020304" pitchFamily="18" charset="0"/>
              </a:rPr>
              <a:t>app.php</a:t>
            </a:r>
            <a:endParaRPr lang="en-US" b="1" i="0" dirty="0">
              <a:solidFill>
                <a:srgbClr val="171717"/>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478924" y="1592251"/>
            <a:ext cx="10027276" cy="646331"/>
          </a:xfrm>
          <a:prstGeom prst="rect">
            <a:avLst/>
          </a:prstGeom>
        </p:spPr>
        <p:txBody>
          <a:bodyPr wrap="square">
            <a:spAutoFit/>
          </a:bodyPr>
          <a:lstStyle/>
          <a:p>
            <a:r>
              <a:rPr lang="en-US" dirty="0">
                <a:solidFill>
                  <a:srgbClr val="171717"/>
                </a:solidFill>
                <a:latin typeface="+mj-lt"/>
              </a:rPr>
              <a:t>Open the </a:t>
            </a:r>
            <a:r>
              <a:rPr lang="en-US" dirty="0" err="1">
                <a:solidFill>
                  <a:srgbClr val="171717"/>
                </a:solidFill>
                <a:latin typeface="+mj-lt"/>
              </a:rPr>
              <a:t>app.php</a:t>
            </a:r>
            <a:r>
              <a:rPr lang="en-US" dirty="0">
                <a:solidFill>
                  <a:srgbClr val="171717"/>
                </a:solidFill>
                <a:latin typeface="+mj-lt"/>
              </a:rPr>
              <a:t> file located in your </a:t>
            </a:r>
            <a:r>
              <a:rPr lang="en-US" dirty="0" err="1">
                <a:solidFill>
                  <a:srgbClr val="171717"/>
                </a:solidFill>
                <a:latin typeface="+mj-lt"/>
              </a:rPr>
              <a:t>config</a:t>
            </a:r>
            <a:r>
              <a:rPr lang="en-US" dirty="0">
                <a:solidFill>
                  <a:srgbClr val="171717"/>
                </a:solidFill>
                <a:latin typeface="+mj-lt"/>
              </a:rPr>
              <a:t>/</a:t>
            </a:r>
            <a:r>
              <a:rPr lang="en-US" dirty="0" err="1">
                <a:solidFill>
                  <a:srgbClr val="171717"/>
                </a:solidFill>
                <a:latin typeface="+mj-lt"/>
              </a:rPr>
              <a:t>app.php</a:t>
            </a:r>
            <a:r>
              <a:rPr lang="en-US" dirty="0">
                <a:solidFill>
                  <a:srgbClr val="171717"/>
                </a:solidFill>
                <a:latin typeface="+mj-lt"/>
              </a:rPr>
              <a:t> </a:t>
            </a:r>
            <a:r>
              <a:rPr lang="en-US" dirty="0" err="1">
                <a:solidFill>
                  <a:srgbClr val="171717"/>
                </a:solidFill>
                <a:latin typeface="+mj-lt"/>
              </a:rPr>
              <a:t>laravel</a:t>
            </a:r>
            <a:r>
              <a:rPr lang="en-US" dirty="0">
                <a:solidFill>
                  <a:srgbClr val="171717"/>
                </a:solidFill>
                <a:latin typeface="+mj-lt"/>
              </a:rPr>
              <a:t> project. Search for debug key and change true to enable debug mode and false for disabling debug mode default it will show false.</a:t>
            </a:r>
            <a:endParaRPr lang="en-US" dirty="0">
              <a:latin typeface="+mj-lt"/>
            </a:endParaRPr>
          </a:p>
        </p:txBody>
      </p:sp>
      <p:sp>
        <p:nvSpPr>
          <p:cNvPr id="8" name="Rectangle 7"/>
          <p:cNvSpPr/>
          <p:nvPr/>
        </p:nvSpPr>
        <p:spPr>
          <a:xfrm>
            <a:off x="4317467" y="2630020"/>
            <a:ext cx="3557064" cy="369332"/>
          </a:xfrm>
          <a:prstGeom prst="rect">
            <a:avLst/>
          </a:prstGeom>
          <a:solidFill>
            <a:schemeClr val="bg2"/>
          </a:solidFill>
        </p:spPr>
        <p:txBody>
          <a:bodyPr wrap="none">
            <a:spAutoFit/>
          </a:bodyPr>
          <a:lstStyle/>
          <a:p>
            <a:r>
              <a:rPr lang="en-US" dirty="0"/>
              <a:t>'debug' =&gt; </a:t>
            </a:r>
            <a:r>
              <a:rPr lang="en-US" dirty="0" err="1"/>
              <a:t>env</a:t>
            </a:r>
            <a:r>
              <a:rPr lang="en-US" dirty="0"/>
              <a:t>('APP_DEBUG', false),</a:t>
            </a:r>
          </a:p>
        </p:txBody>
      </p:sp>
      <p:sp>
        <p:nvSpPr>
          <p:cNvPr id="9" name="Rectangle 8"/>
          <p:cNvSpPr/>
          <p:nvPr/>
        </p:nvSpPr>
        <p:spPr>
          <a:xfrm>
            <a:off x="1447800" y="3145027"/>
            <a:ext cx="1499128" cy="369332"/>
          </a:xfrm>
          <a:prstGeom prst="rect">
            <a:avLst/>
          </a:prstGeom>
        </p:spPr>
        <p:txBody>
          <a:bodyPr wrap="none">
            <a:spAutoFit/>
          </a:bodyPr>
          <a:lstStyle/>
          <a:p>
            <a:r>
              <a:rPr lang="en-US" b="1" dirty="0">
                <a:solidFill>
                  <a:srgbClr val="171717"/>
                </a:solidFill>
                <a:latin typeface="+mj-lt"/>
              </a:rPr>
              <a:t>Enable Debug</a:t>
            </a:r>
            <a:endParaRPr lang="en-US" b="1" i="0" dirty="0">
              <a:solidFill>
                <a:srgbClr val="171717"/>
              </a:solidFill>
              <a:effectLst/>
              <a:latin typeface="+mj-lt"/>
            </a:endParaRPr>
          </a:p>
        </p:txBody>
      </p:sp>
      <p:sp>
        <p:nvSpPr>
          <p:cNvPr id="10" name="Rectangle 9"/>
          <p:cNvSpPr/>
          <p:nvPr/>
        </p:nvSpPr>
        <p:spPr>
          <a:xfrm>
            <a:off x="4306198" y="3678443"/>
            <a:ext cx="3516668" cy="369332"/>
          </a:xfrm>
          <a:prstGeom prst="rect">
            <a:avLst/>
          </a:prstGeom>
          <a:solidFill>
            <a:schemeClr val="bg2"/>
          </a:solidFill>
        </p:spPr>
        <p:txBody>
          <a:bodyPr wrap="none">
            <a:spAutoFit/>
          </a:bodyPr>
          <a:lstStyle/>
          <a:p>
            <a:r>
              <a:rPr lang="en-US" dirty="0"/>
              <a:t>'debug' =&gt; </a:t>
            </a:r>
            <a:r>
              <a:rPr lang="en-US" dirty="0" err="1"/>
              <a:t>env</a:t>
            </a:r>
            <a:r>
              <a:rPr lang="en-US" dirty="0"/>
              <a:t>('APP_DEBUG', true),</a:t>
            </a:r>
          </a:p>
        </p:txBody>
      </p:sp>
      <p:sp>
        <p:nvSpPr>
          <p:cNvPr id="11" name="Rectangle 10"/>
          <p:cNvSpPr/>
          <p:nvPr/>
        </p:nvSpPr>
        <p:spPr>
          <a:xfrm>
            <a:off x="1478924" y="4236138"/>
            <a:ext cx="1556836" cy="369332"/>
          </a:xfrm>
          <a:prstGeom prst="rect">
            <a:avLst/>
          </a:prstGeom>
        </p:spPr>
        <p:txBody>
          <a:bodyPr wrap="none">
            <a:spAutoFit/>
          </a:bodyPr>
          <a:lstStyle/>
          <a:p>
            <a:r>
              <a:rPr lang="en-US" b="1" dirty="0"/>
              <a:t>Disable Debug</a:t>
            </a:r>
          </a:p>
        </p:txBody>
      </p:sp>
      <p:sp>
        <p:nvSpPr>
          <p:cNvPr id="12" name="Rectangle 11"/>
          <p:cNvSpPr/>
          <p:nvPr/>
        </p:nvSpPr>
        <p:spPr>
          <a:xfrm>
            <a:off x="4286000" y="4952101"/>
            <a:ext cx="3557064" cy="369332"/>
          </a:xfrm>
          <a:prstGeom prst="rect">
            <a:avLst/>
          </a:prstGeom>
          <a:solidFill>
            <a:schemeClr val="bg2"/>
          </a:solidFill>
        </p:spPr>
        <p:txBody>
          <a:bodyPr wrap="none">
            <a:spAutoFit/>
          </a:bodyPr>
          <a:lstStyle/>
          <a:p>
            <a:r>
              <a:rPr lang="en-US" dirty="0"/>
              <a:t>'debug' =&gt; </a:t>
            </a:r>
            <a:r>
              <a:rPr lang="en-US" dirty="0" err="1"/>
              <a:t>env</a:t>
            </a:r>
            <a:r>
              <a:rPr lang="en-US" dirty="0"/>
              <a:t>('APP_DEBUG', false),</a:t>
            </a:r>
          </a:p>
        </p:txBody>
      </p:sp>
    </p:spTree>
    <p:extLst>
      <p:ext uri="{BB962C8B-B14F-4D97-AF65-F5344CB8AC3E}">
        <p14:creationId xmlns:p14="http://schemas.microsoft.com/office/powerpoint/2010/main" val="3889293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Deploying to </a:t>
            </a:r>
            <a:r>
              <a:rPr lang="en-US" sz="2400" b="1" dirty="0" err="1"/>
              <a:t>Laravel</a:t>
            </a:r>
            <a:r>
              <a:rPr lang="en-US" sz="2400" b="1" dirty="0"/>
              <a:t> Vapor</a:t>
            </a:r>
          </a:p>
        </p:txBody>
      </p:sp>
      <p:sp>
        <p:nvSpPr>
          <p:cNvPr id="3" name="Rectangle 2"/>
          <p:cNvSpPr/>
          <p:nvPr/>
        </p:nvSpPr>
        <p:spPr>
          <a:xfrm>
            <a:off x="1524000" y="1828800"/>
            <a:ext cx="9067800" cy="2585323"/>
          </a:xfrm>
          <a:prstGeom prst="rect">
            <a:avLst/>
          </a:prstGeom>
        </p:spPr>
        <p:txBody>
          <a:bodyPr wrap="square">
            <a:spAutoFit/>
          </a:bodyPr>
          <a:lstStyle/>
          <a:p>
            <a:r>
              <a:rPr lang="en-US" dirty="0" err="1"/>
              <a:t>Laravel</a:t>
            </a:r>
            <a:r>
              <a:rPr lang="en-US" dirty="0"/>
              <a:t> Vapor has its own CLI command that will let you deploy your various Vapor environments.</a:t>
            </a:r>
          </a:p>
          <a:p>
            <a:endParaRPr lang="en-US" dirty="0"/>
          </a:p>
          <a:p>
            <a:r>
              <a:rPr lang="en-US" dirty="0"/>
              <a:t>Chipper CI does not install the vapor command globally. </a:t>
            </a:r>
          </a:p>
          <a:p>
            <a:endParaRPr lang="en-US" dirty="0"/>
          </a:p>
          <a:p>
            <a:r>
              <a:rPr lang="en-US" dirty="0"/>
              <a:t>We assume instead that most projects include Vapor as a composer dependency. </a:t>
            </a:r>
          </a:p>
          <a:p>
            <a:endParaRPr lang="en-US" dirty="0"/>
          </a:p>
          <a:p>
            <a:r>
              <a:rPr lang="en-US" dirty="0"/>
              <a:t>For most projects, this means that you can simply use the vapor command as it's likely present at ./vendor/bin/vapor (remember, ./vendor/bin is set in $PATH).</a:t>
            </a:r>
          </a:p>
        </p:txBody>
      </p:sp>
    </p:spTree>
    <p:extLst>
      <p:ext uri="{BB962C8B-B14F-4D97-AF65-F5344CB8AC3E}">
        <p14:creationId xmlns:p14="http://schemas.microsoft.com/office/powerpoint/2010/main" val="1615929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Cont</a:t>
            </a:r>
            <a:r>
              <a:rPr lang="en-US" sz="2400" b="1" dirty="0"/>
              <a:t>…</a:t>
            </a:r>
          </a:p>
        </p:txBody>
      </p:sp>
      <p:sp>
        <p:nvSpPr>
          <p:cNvPr id="3" name="Rectangle 2"/>
          <p:cNvSpPr/>
          <p:nvPr/>
        </p:nvSpPr>
        <p:spPr>
          <a:xfrm>
            <a:off x="1446726" y="1181100"/>
            <a:ext cx="9907073" cy="1477328"/>
          </a:xfrm>
          <a:prstGeom prst="rect">
            <a:avLst/>
          </a:prstGeom>
        </p:spPr>
        <p:txBody>
          <a:bodyPr wrap="square">
            <a:spAutoFit/>
          </a:bodyPr>
          <a:lstStyle/>
          <a:p>
            <a:r>
              <a:rPr lang="en-US" dirty="0"/>
              <a:t>Deploying from Vapor in Chipper CI has two steps:</a:t>
            </a:r>
          </a:p>
          <a:p>
            <a:endParaRPr lang="en-US" dirty="0"/>
          </a:p>
          <a:p>
            <a:r>
              <a:rPr lang="en-US" dirty="0"/>
              <a:t>Set a VAPOR_API_TOKEN environment variable in the project settings</a:t>
            </a:r>
          </a:p>
          <a:p>
            <a:r>
              <a:rPr lang="en-US" dirty="0"/>
              <a:t>This can be generated within the Vapor API settings dashboard</a:t>
            </a:r>
          </a:p>
          <a:p>
            <a:r>
              <a:rPr lang="en-US" dirty="0"/>
              <a:t>Within your build pipeline, run one of the following commands</a:t>
            </a:r>
          </a:p>
        </p:txBody>
      </p:sp>
      <p:sp>
        <p:nvSpPr>
          <p:cNvPr id="8" name="Rectangle 7"/>
          <p:cNvSpPr/>
          <p:nvPr/>
        </p:nvSpPr>
        <p:spPr>
          <a:xfrm>
            <a:off x="2956775" y="3276600"/>
            <a:ext cx="6096000" cy="1754326"/>
          </a:xfrm>
          <a:prstGeom prst="rect">
            <a:avLst/>
          </a:prstGeom>
          <a:solidFill>
            <a:schemeClr val="bg2"/>
          </a:solidFill>
        </p:spPr>
        <p:txBody>
          <a:bodyPr>
            <a:spAutoFit/>
          </a:bodyPr>
          <a:lstStyle/>
          <a:p>
            <a:r>
              <a:rPr lang="en-US" dirty="0"/>
              <a:t># Most simply, deploy your "production" environment</a:t>
            </a:r>
          </a:p>
          <a:p>
            <a:r>
              <a:rPr lang="en-US" dirty="0"/>
              <a:t>vapor deploy production</a:t>
            </a:r>
          </a:p>
          <a:p>
            <a:endParaRPr lang="en-US" dirty="0"/>
          </a:p>
          <a:p>
            <a:r>
              <a:rPr lang="en-US" dirty="0"/>
              <a:t># Optionally, add some related data to the deployment</a:t>
            </a:r>
          </a:p>
          <a:p>
            <a:r>
              <a:rPr lang="en-US" dirty="0"/>
              <a:t>vapor deploy production --commit="${CI_COMMIT_SHA}" --message="${CI_COMMIT_MESSAGE}"</a:t>
            </a:r>
          </a:p>
        </p:txBody>
      </p:sp>
    </p:spTree>
    <p:extLst>
      <p:ext uri="{BB962C8B-B14F-4D97-AF65-F5344CB8AC3E}">
        <p14:creationId xmlns:p14="http://schemas.microsoft.com/office/powerpoint/2010/main" val="7763416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B204E-F8B2-4AC9-84EB-6ABCFB34B6DE}"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Cont</a:t>
            </a:r>
            <a:r>
              <a:rPr lang="en-US" sz="2400" dirty="0"/>
              <a:t>…</a:t>
            </a:r>
          </a:p>
        </p:txBody>
      </p:sp>
      <p:sp>
        <p:nvSpPr>
          <p:cNvPr id="2" name="Rectangle 1"/>
          <p:cNvSpPr/>
          <p:nvPr/>
        </p:nvSpPr>
        <p:spPr>
          <a:xfrm>
            <a:off x="1447800" y="1143000"/>
            <a:ext cx="2517099" cy="369332"/>
          </a:xfrm>
          <a:prstGeom prst="rect">
            <a:avLst/>
          </a:prstGeom>
        </p:spPr>
        <p:txBody>
          <a:bodyPr wrap="none">
            <a:spAutoFit/>
          </a:bodyPr>
          <a:lstStyle/>
          <a:p>
            <a:r>
              <a:rPr lang="en-US" b="1" dirty="0">
                <a:solidFill>
                  <a:srgbClr val="161E2E"/>
                </a:solidFill>
                <a:latin typeface="+mj-lt"/>
              </a:rPr>
              <a:t>Deploying Environments</a:t>
            </a:r>
            <a:endParaRPr lang="en-US" b="1" i="0" dirty="0">
              <a:solidFill>
                <a:srgbClr val="161E2E"/>
              </a:solidFill>
              <a:effectLst/>
              <a:latin typeface="+mj-lt"/>
            </a:endParaRPr>
          </a:p>
        </p:txBody>
      </p:sp>
      <p:sp>
        <p:nvSpPr>
          <p:cNvPr id="3" name="Rectangle 2"/>
          <p:cNvSpPr/>
          <p:nvPr/>
        </p:nvSpPr>
        <p:spPr>
          <a:xfrm>
            <a:off x="1447800" y="1781805"/>
            <a:ext cx="9753600" cy="923330"/>
          </a:xfrm>
          <a:prstGeom prst="rect">
            <a:avLst/>
          </a:prstGeom>
        </p:spPr>
        <p:txBody>
          <a:bodyPr wrap="square">
            <a:spAutoFit/>
          </a:bodyPr>
          <a:lstStyle/>
          <a:p>
            <a:r>
              <a:rPr lang="en-US" dirty="0">
                <a:solidFill>
                  <a:srgbClr val="4B5563"/>
                </a:solidFill>
                <a:latin typeface="+mj-lt"/>
              </a:rPr>
              <a:t>If you would like to deploy to different Vapor environments depending on the branch, tag, or even commit message you can use some custom logic within your pipeline.</a:t>
            </a:r>
          </a:p>
          <a:p>
            <a:r>
              <a:rPr lang="en-US" dirty="0">
                <a:solidFill>
                  <a:srgbClr val="4B5563"/>
                </a:solidFill>
                <a:latin typeface="+mj-lt"/>
              </a:rPr>
              <a:t>For example, here's a way to deploy to production versus staging:</a:t>
            </a:r>
            <a:endParaRPr lang="en-US" b="0" i="0" dirty="0">
              <a:solidFill>
                <a:srgbClr val="4B5563"/>
              </a:solidFill>
              <a:effectLst/>
              <a:latin typeface="+mj-lt"/>
            </a:endParaRPr>
          </a:p>
        </p:txBody>
      </p:sp>
      <p:sp>
        <p:nvSpPr>
          <p:cNvPr id="8" name="Rectangle 7"/>
          <p:cNvSpPr/>
          <p:nvPr/>
        </p:nvSpPr>
        <p:spPr>
          <a:xfrm>
            <a:off x="3276600" y="3186157"/>
            <a:ext cx="6096000" cy="2585323"/>
          </a:xfrm>
          <a:prstGeom prst="rect">
            <a:avLst/>
          </a:prstGeom>
          <a:solidFill>
            <a:schemeClr val="bg2"/>
          </a:solidFill>
        </p:spPr>
        <p:txBody>
          <a:bodyPr>
            <a:spAutoFit/>
          </a:bodyPr>
          <a:lstStyle/>
          <a:p>
            <a:r>
              <a:rPr lang="en-US" dirty="0"/>
              <a:t># Deploy to a different environment depending on the branch</a:t>
            </a:r>
          </a:p>
          <a:p>
            <a:endParaRPr lang="en-US" dirty="0"/>
          </a:p>
          <a:p>
            <a:r>
              <a:rPr lang="en-US" dirty="0"/>
              <a:t>if [[ $CI_COMMIT_BRANCH == 'master' ]]; then</a:t>
            </a:r>
          </a:p>
          <a:p>
            <a:r>
              <a:rPr lang="en-US" dirty="0"/>
              <a:t>    vapor deploy production</a:t>
            </a:r>
          </a:p>
          <a:p>
            <a:r>
              <a:rPr lang="en-US" dirty="0"/>
              <a:t>fi</a:t>
            </a:r>
          </a:p>
          <a:p>
            <a:endParaRPr lang="en-US" dirty="0"/>
          </a:p>
          <a:p>
            <a:r>
              <a:rPr lang="en-US" dirty="0"/>
              <a:t>if [[ $CI_COMMIT_BRANCH == 'develop' ]]; then</a:t>
            </a:r>
          </a:p>
          <a:p>
            <a:r>
              <a:rPr lang="en-US" dirty="0"/>
              <a:t>    vapor deploy staging</a:t>
            </a:r>
          </a:p>
          <a:p>
            <a:r>
              <a:rPr lang="en-US" dirty="0"/>
              <a:t>fi</a:t>
            </a:r>
          </a:p>
        </p:txBody>
      </p:sp>
    </p:spTree>
    <p:extLst>
      <p:ext uri="{BB962C8B-B14F-4D97-AF65-F5344CB8AC3E}">
        <p14:creationId xmlns:p14="http://schemas.microsoft.com/office/powerpoint/2010/main" val="3293584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2121A-FCED-4AEB-9755-AC64D6E952FE}" type="datetime1">
              <a:rPr lang="en-US" smtClean="0"/>
              <a:t>4/29/2024</a:t>
            </a:fld>
            <a:endParaRPr lang="en-US"/>
          </a:p>
        </p:txBody>
      </p:sp>
      <p:sp>
        <p:nvSpPr>
          <p:cNvPr id="3" name="Footer Placeholder 2"/>
          <p:cNvSpPr>
            <a:spLocks noGrp="1"/>
          </p:cNvSpPr>
          <p:nvPr>
            <p:ph type="ftr" sz="quarter" idx="11"/>
          </p:nvPr>
        </p:nvSpPr>
        <p:spPr/>
        <p:txBody>
          <a:bodyPr/>
          <a:lstStyle/>
          <a:p>
            <a:r>
              <a:rPr lang="en-US" smtClean="0"/>
              <a:t>Rajat Kumar                              Laravel with Vue.js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5"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smtClean="0"/>
              <a:t>Laravel</a:t>
            </a:r>
            <a:r>
              <a:rPr lang="en-US" sz="2400" b="1" dirty="0" smtClean="0"/>
              <a:t> forge</a:t>
            </a:r>
            <a:endParaRPr lang="en-US" sz="2400" dirty="0"/>
          </a:p>
        </p:txBody>
      </p:sp>
      <p:sp>
        <p:nvSpPr>
          <p:cNvPr id="6" name="Rectangle 5"/>
          <p:cNvSpPr/>
          <p:nvPr/>
        </p:nvSpPr>
        <p:spPr>
          <a:xfrm>
            <a:off x="1447800" y="1066800"/>
            <a:ext cx="9982200" cy="3416320"/>
          </a:xfrm>
          <a:prstGeom prst="rect">
            <a:avLst/>
          </a:prstGeom>
        </p:spPr>
        <p:txBody>
          <a:bodyPr wrap="square">
            <a:spAutoFit/>
          </a:bodyPr>
          <a:lstStyle/>
          <a:p>
            <a:r>
              <a:rPr lang="en-US" dirty="0" err="1"/>
              <a:t>Laravel</a:t>
            </a:r>
            <a:r>
              <a:rPr lang="en-US" dirty="0"/>
              <a:t> Forge is a service provided by </a:t>
            </a:r>
            <a:r>
              <a:rPr lang="en-US" dirty="0" err="1"/>
              <a:t>Laravel</a:t>
            </a:r>
            <a:r>
              <a:rPr lang="en-US" dirty="0"/>
              <a:t> that simplifies the process of deploying and managing </a:t>
            </a:r>
            <a:r>
              <a:rPr lang="en-US" dirty="0" err="1"/>
              <a:t>Laravel</a:t>
            </a:r>
            <a:r>
              <a:rPr lang="en-US" dirty="0"/>
              <a:t> applications on cloud servers. It is designed to make server provisioning, deployment, and maintenance easier for developers, particularly those who are not specialized in server administration</a:t>
            </a:r>
            <a:r>
              <a:rPr lang="en-US" dirty="0" smtClean="0"/>
              <a:t>.</a:t>
            </a:r>
          </a:p>
          <a:p>
            <a:endParaRPr lang="en-US" dirty="0"/>
          </a:p>
          <a:p>
            <a:r>
              <a:rPr lang="en-US" dirty="0"/>
              <a:t>Key features and functionalities of </a:t>
            </a:r>
            <a:r>
              <a:rPr lang="en-US" dirty="0" err="1"/>
              <a:t>Laravel</a:t>
            </a:r>
            <a:r>
              <a:rPr lang="en-US" dirty="0"/>
              <a:t> Forge include:</a:t>
            </a:r>
          </a:p>
          <a:p>
            <a:r>
              <a:rPr lang="en-US" b="1" dirty="0"/>
              <a:t>Server Provisioning</a:t>
            </a:r>
            <a:r>
              <a:rPr lang="en-US" dirty="0"/>
              <a:t>: Forge allows you to provision servers on popular cloud platforms such as </a:t>
            </a:r>
            <a:r>
              <a:rPr lang="en-US" dirty="0" err="1"/>
              <a:t>DigitalOcean</a:t>
            </a:r>
            <a:r>
              <a:rPr lang="en-US" dirty="0"/>
              <a:t>, AWS, </a:t>
            </a:r>
            <a:r>
              <a:rPr lang="en-US" dirty="0" err="1"/>
              <a:t>Linode</a:t>
            </a:r>
            <a:r>
              <a:rPr lang="en-US" dirty="0"/>
              <a:t>, and others. You can select your preferred server size, location, and operating system directly from the Forge dashboard.</a:t>
            </a:r>
          </a:p>
          <a:p>
            <a:r>
              <a:rPr lang="en-US" b="1" dirty="0"/>
              <a:t>Deployment</a:t>
            </a:r>
            <a:r>
              <a:rPr lang="en-US" dirty="0"/>
              <a:t>: Forge supports automated deployment of </a:t>
            </a:r>
            <a:r>
              <a:rPr lang="en-US" dirty="0" err="1"/>
              <a:t>Laravel</a:t>
            </a:r>
            <a:r>
              <a:rPr lang="en-US" dirty="0"/>
              <a:t> applications from popular version control systems like </a:t>
            </a:r>
            <a:r>
              <a:rPr lang="en-US" dirty="0" err="1"/>
              <a:t>Git</a:t>
            </a:r>
            <a:r>
              <a:rPr lang="en-US" dirty="0"/>
              <a:t> repositories (GitHub, </a:t>
            </a:r>
            <a:r>
              <a:rPr lang="en-US" dirty="0" err="1"/>
              <a:t>GitLab</a:t>
            </a:r>
            <a:r>
              <a:rPr lang="en-US" dirty="0"/>
              <a:t>, </a:t>
            </a:r>
            <a:r>
              <a:rPr lang="en-US" dirty="0" err="1"/>
              <a:t>Bitbucket</a:t>
            </a:r>
            <a:r>
              <a:rPr lang="en-US" dirty="0"/>
              <a:t>). Once a server is provisioned, Forge can automatically pull your code and set up the necessary environment for your </a:t>
            </a:r>
            <a:r>
              <a:rPr lang="en-US" dirty="0" err="1"/>
              <a:t>Laravel</a:t>
            </a:r>
            <a:r>
              <a:rPr lang="en-US" dirty="0"/>
              <a:t> application.</a:t>
            </a:r>
          </a:p>
          <a:p>
            <a:endParaRPr lang="en-US" dirty="0"/>
          </a:p>
        </p:txBody>
      </p:sp>
    </p:spTree>
    <p:extLst>
      <p:ext uri="{BB962C8B-B14F-4D97-AF65-F5344CB8AC3E}">
        <p14:creationId xmlns:p14="http://schemas.microsoft.com/office/powerpoint/2010/main" val="3306949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2121A-FCED-4AEB-9755-AC64D6E952FE}" type="datetime1">
              <a:rPr lang="en-US" smtClean="0"/>
              <a:t>4/29/2024</a:t>
            </a:fld>
            <a:endParaRPr lang="en-US"/>
          </a:p>
        </p:txBody>
      </p:sp>
      <p:sp>
        <p:nvSpPr>
          <p:cNvPr id="3" name="Footer Placeholder 2"/>
          <p:cNvSpPr>
            <a:spLocks noGrp="1"/>
          </p:cNvSpPr>
          <p:nvPr>
            <p:ph type="ftr" sz="quarter" idx="11"/>
          </p:nvPr>
        </p:nvSpPr>
        <p:spPr/>
        <p:txBody>
          <a:bodyPr/>
          <a:lstStyle/>
          <a:p>
            <a:r>
              <a:rPr lang="en-US" smtClean="0"/>
              <a:t>Rajat Kumar                              Laravel with Vue.js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smtClean="0"/>
              <a:t>Laravel</a:t>
            </a:r>
            <a:r>
              <a:rPr lang="en-US" sz="2400" b="1" dirty="0" smtClean="0"/>
              <a:t> forge</a:t>
            </a:r>
            <a:endParaRPr lang="en-US" sz="2400" dirty="0"/>
          </a:p>
        </p:txBody>
      </p:sp>
      <p:sp>
        <p:nvSpPr>
          <p:cNvPr id="6" name="Rectangle 5"/>
          <p:cNvSpPr/>
          <p:nvPr/>
        </p:nvSpPr>
        <p:spPr>
          <a:xfrm>
            <a:off x="1447800" y="1720840"/>
            <a:ext cx="10515600" cy="3970318"/>
          </a:xfrm>
          <a:prstGeom prst="rect">
            <a:avLst/>
          </a:prstGeom>
        </p:spPr>
        <p:txBody>
          <a:bodyPr wrap="square">
            <a:spAutoFit/>
          </a:bodyPr>
          <a:lstStyle/>
          <a:p>
            <a:r>
              <a:rPr lang="en-US" b="1" dirty="0"/>
              <a:t>SSL Certificate Management: </a:t>
            </a:r>
            <a:r>
              <a:rPr lang="en-US" dirty="0"/>
              <a:t>Forge simplifies the process of securing your application with SSL certificates. It can automatically obtain and configure Let's Encrypt SSL certificates for your domain names.</a:t>
            </a:r>
          </a:p>
          <a:p>
            <a:r>
              <a:rPr lang="en-US" b="1" dirty="0"/>
              <a:t>Database Management: </a:t>
            </a:r>
            <a:r>
              <a:rPr lang="en-US" dirty="0"/>
              <a:t>Forge integrates with popular database services like MySQL, PostgreSQL, and </a:t>
            </a:r>
            <a:r>
              <a:rPr lang="en-US" dirty="0" err="1"/>
              <a:t>MariaDB</a:t>
            </a:r>
            <a:r>
              <a:rPr lang="en-US" dirty="0"/>
              <a:t>. It allows you to easily create and manage databases for your application from the Forge dashboard.</a:t>
            </a:r>
          </a:p>
          <a:p>
            <a:r>
              <a:rPr lang="en-US" b="1" dirty="0"/>
              <a:t>Queue Workers and Scheduler: </a:t>
            </a:r>
            <a:r>
              <a:rPr lang="en-US" dirty="0"/>
              <a:t>Forge provides tools to manage queue workers (using tools like </a:t>
            </a:r>
            <a:r>
              <a:rPr lang="en-US" dirty="0" err="1"/>
              <a:t>Redis</a:t>
            </a:r>
            <a:r>
              <a:rPr lang="en-US" dirty="0"/>
              <a:t> or </a:t>
            </a:r>
            <a:r>
              <a:rPr lang="en-US" dirty="0" err="1"/>
              <a:t>Beanstalkd</a:t>
            </a:r>
            <a:r>
              <a:rPr lang="en-US" dirty="0"/>
              <a:t>) and schedule tasks (using </a:t>
            </a:r>
            <a:r>
              <a:rPr lang="en-US" dirty="0" err="1"/>
              <a:t>Laravel's</a:t>
            </a:r>
            <a:r>
              <a:rPr lang="en-US" dirty="0"/>
              <a:t> task scheduler) directly from the dashboard</a:t>
            </a:r>
            <a:r>
              <a:rPr lang="en-US" dirty="0" smtClean="0"/>
              <a:t>.</a:t>
            </a:r>
          </a:p>
          <a:p>
            <a:endParaRPr lang="en-US" dirty="0"/>
          </a:p>
          <a:p>
            <a:r>
              <a:rPr lang="en-US" b="1" dirty="0"/>
              <a:t>Monitoring and Notifications</a:t>
            </a:r>
            <a:r>
              <a:rPr lang="en-US" dirty="0"/>
              <a:t>: Forge provides basic server monitoring and alerting features. It can notify you via email or Slack when certain events occur, such as server downtime or high resource usage.</a:t>
            </a:r>
          </a:p>
          <a:p>
            <a:r>
              <a:rPr lang="en-US" b="1" dirty="0"/>
              <a:t>Server Configuration</a:t>
            </a:r>
            <a:r>
              <a:rPr lang="en-US" dirty="0"/>
              <a:t>: Forge handles server configuration tasks such as setting up Nginx or Apache web servers, PHP versions, and other necessary dependencies for </a:t>
            </a:r>
            <a:r>
              <a:rPr lang="en-US" dirty="0" err="1"/>
              <a:t>Laravel</a:t>
            </a:r>
            <a:r>
              <a:rPr lang="en-US" dirty="0"/>
              <a:t> applications.</a:t>
            </a:r>
          </a:p>
          <a:p>
            <a:r>
              <a:rPr lang="en-US" b="1" dirty="0"/>
              <a:t>Collaboration and Team Access</a:t>
            </a:r>
            <a:r>
              <a:rPr lang="en-US" dirty="0"/>
              <a:t>: Forge supports team collaboration by allowing multiple users to access and manage servers. You can control user permissions and access levels.</a:t>
            </a:r>
          </a:p>
          <a:p>
            <a:endParaRPr lang="en-US" dirty="0"/>
          </a:p>
        </p:txBody>
      </p:sp>
    </p:spTree>
    <p:extLst>
      <p:ext uri="{BB962C8B-B14F-4D97-AF65-F5344CB8AC3E}">
        <p14:creationId xmlns:p14="http://schemas.microsoft.com/office/powerpoint/2010/main" val="1774654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607F46-CDE8-471A-ACB6-870DBC6FBC55}"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781394"/>
            <a:ext cx="11353800" cy="5632311"/>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i="0" dirty="0">
                <a:solidFill>
                  <a:srgbClr val="333333"/>
                </a:solidFill>
                <a:effectLst/>
                <a:latin typeface="+mj-lt"/>
              </a:rPr>
              <a:t>Q1. </a:t>
            </a:r>
            <a:r>
              <a:rPr lang="en-US" sz="2000" b="0" i="0" dirty="0">
                <a:solidFill>
                  <a:srgbClr val="333333"/>
                </a:solidFill>
                <a:effectLst/>
                <a:latin typeface="+mj-lt"/>
              </a:rPr>
              <a:t>Which company invented Vue.js?</a:t>
            </a:r>
            <a:endParaRPr lang="en-US" sz="2000" dirty="0">
              <a:latin typeface="+mj-lt"/>
            </a:endParaRPr>
          </a:p>
          <a:p>
            <a:pPr algn="just">
              <a:buFont typeface="+mj-lt"/>
              <a:buAutoNum type="arabicPeriod"/>
            </a:pPr>
            <a:r>
              <a:rPr lang="en-IN" sz="2000" b="0" i="0" dirty="0">
                <a:solidFill>
                  <a:srgbClr val="000000"/>
                </a:solidFill>
                <a:effectLst/>
                <a:latin typeface="+mj-lt"/>
              </a:rPr>
              <a:t>Facebook</a:t>
            </a:r>
          </a:p>
          <a:p>
            <a:pPr algn="just">
              <a:buFont typeface="+mj-lt"/>
              <a:buAutoNum type="arabicPeriod"/>
            </a:pPr>
            <a:r>
              <a:rPr lang="en-IN" sz="2000" b="1" i="0" dirty="0">
                <a:solidFill>
                  <a:srgbClr val="000000"/>
                </a:solidFill>
                <a:effectLst/>
                <a:latin typeface="+mj-lt"/>
              </a:rPr>
              <a:t>Google</a:t>
            </a:r>
          </a:p>
          <a:p>
            <a:pPr algn="just">
              <a:buFont typeface="+mj-lt"/>
              <a:buAutoNum type="arabicPeriod"/>
            </a:pPr>
            <a:r>
              <a:rPr lang="en-IN" sz="2000" b="0" i="0" dirty="0">
                <a:solidFill>
                  <a:srgbClr val="000000"/>
                </a:solidFill>
                <a:effectLst/>
                <a:latin typeface="+mj-lt"/>
              </a:rPr>
              <a:t>Oracle</a:t>
            </a:r>
          </a:p>
          <a:p>
            <a:pPr algn="just">
              <a:buFont typeface="+mj-lt"/>
              <a:buAutoNum type="arabicPeriod"/>
            </a:pPr>
            <a:r>
              <a:rPr lang="en-IN" sz="2000" b="0" i="0" dirty="0">
                <a:solidFill>
                  <a:srgbClr val="000000"/>
                </a:solidFill>
                <a:effectLst/>
                <a:latin typeface="+mj-lt"/>
              </a:rPr>
              <a:t>Twitter</a:t>
            </a:r>
          </a:p>
          <a:p>
            <a:pPr algn="just"/>
            <a:endParaRPr lang="en-US" sz="2000" dirty="0">
              <a:latin typeface="+mj-lt"/>
            </a:endParaRPr>
          </a:p>
          <a:p>
            <a:pPr algn="just"/>
            <a:r>
              <a:rPr lang="en-US" sz="2000" b="1" dirty="0">
                <a:latin typeface="+mj-lt"/>
              </a:rPr>
              <a:t>Q 2 - </a:t>
            </a:r>
            <a:r>
              <a:rPr lang="en-US" sz="2000" b="0" i="0" dirty="0">
                <a:solidFill>
                  <a:srgbClr val="333333"/>
                </a:solidFill>
                <a:effectLst/>
                <a:latin typeface="+mj-lt"/>
              </a:rPr>
              <a:t>Which of the following data binding interpolation is also known as "Mustache" syntax?</a:t>
            </a:r>
            <a:endParaRPr lang="en-US" sz="2000" dirty="0">
              <a:latin typeface="+mj-lt"/>
            </a:endParaRPr>
          </a:p>
          <a:p>
            <a:pPr algn="just">
              <a:buFont typeface="+mj-lt"/>
              <a:buAutoNum type="arabicPeriod"/>
            </a:pPr>
            <a:r>
              <a:rPr lang="en-IN" sz="2000" b="0" i="0" dirty="0">
                <a:solidFill>
                  <a:srgbClr val="000000"/>
                </a:solidFill>
                <a:effectLst/>
                <a:latin typeface="+mj-lt"/>
              </a:rPr>
              <a:t>v-on</a:t>
            </a:r>
          </a:p>
          <a:p>
            <a:pPr algn="just">
              <a:buFont typeface="+mj-lt"/>
              <a:buAutoNum type="arabicPeriod"/>
            </a:pPr>
            <a:r>
              <a:rPr lang="en-IN" sz="2000" b="0" i="0" dirty="0">
                <a:solidFill>
                  <a:srgbClr val="000000"/>
                </a:solidFill>
                <a:effectLst/>
                <a:latin typeface="+mj-lt"/>
              </a:rPr>
              <a:t>v-model</a:t>
            </a:r>
          </a:p>
          <a:p>
            <a:pPr algn="just">
              <a:buFont typeface="+mj-lt"/>
              <a:buAutoNum type="arabicPeriod"/>
            </a:pPr>
            <a:r>
              <a:rPr lang="en-IN" sz="2000" b="1" i="0" dirty="0">
                <a:solidFill>
                  <a:srgbClr val="000000"/>
                </a:solidFill>
                <a:effectLst/>
                <a:latin typeface="+mj-lt"/>
              </a:rPr>
              <a:t>{{}}</a:t>
            </a:r>
          </a:p>
          <a:p>
            <a:pPr algn="just">
              <a:buFont typeface="+mj-lt"/>
              <a:buAutoNum type="arabicPeriod"/>
            </a:pPr>
            <a:r>
              <a:rPr lang="en-IN" sz="2000" b="0" i="0" dirty="0">
                <a:solidFill>
                  <a:srgbClr val="000000"/>
                </a:solidFill>
                <a:effectLst/>
                <a:latin typeface="+mj-lt"/>
              </a:rPr>
              <a:t>[]</a:t>
            </a:r>
          </a:p>
          <a:p>
            <a:pPr algn="just"/>
            <a:endParaRPr lang="en-US" sz="2000" dirty="0">
              <a:latin typeface="+mj-lt"/>
            </a:endParaRPr>
          </a:p>
          <a:p>
            <a:pPr algn="just"/>
            <a:r>
              <a:rPr lang="en-US" sz="2000" b="1" dirty="0">
                <a:latin typeface="+mj-lt"/>
              </a:rPr>
              <a:t>Q 3 - </a:t>
            </a:r>
            <a:r>
              <a:rPr lang="en-US" sz="2000" b="0" i="0" dirty="0">
                <a:solidFill>
                  <a:srgbClr val="333333"/>
                </a:solidFill>
                <a:effectLst/>
                <a:latin typeface="+mj-lt"/>
              </a:rPr>
              <a:t>Which of the following is the correct way to install Vue.js in your project?</a:t>
            </a:r>
          </a:p>
          <a:p>
            <a:pPr algn="just">
              <a:buFont typeface="+mj-lt"/>
              <a:buAutoNum type="arabicPeriod"/>
            </a:pPr>
            <a:r>
              <a:rPr lang="en-US" sz="2000" b="0" i="0" dirty="0">
                <a:solidFill>
                  <a:srgbClr val="000000"/>
                </a:solidFill>
                <a:effectLst/>
                <a:latin typeface="+mj-lt"/>
              </a:rPr>
              <a:t>We can install Vue.js by using CDN by including &lt;script&gt; tag in HTML file.</a:t>
            </a:r>
          </a:p>
          <a:p>
            <a:pPr algn="just">
              <a:buFont typeface="+mj-lt"/>
              <a:buAutoNum type="arabicPeriod"/>
            </a:pPr>
            <a:r>
              <a:rPr lang="en-US" sz="2000" b="0" i="0" dirty="0">
                <a:solidFill>
                  <a:srgbClr val="000000"/>
                </a:solidFill>
                <a:effectLst/>
                <a:latin typeface="+mj-lt"/>
              </a:rPr>
              <a:t>We can install Vue.js by using Node Package Manager (NPM).</a:t>
            </a:r>
          </a:p>
          <a:p>
            <a:pPr algn="just">
              <a:buFont typeface="+mj-lt"/>
              <a:buAutoNum type="arabicPeriod"/>
            </a:pPr>
            <a:r>
              <a:rPr lang="en-US" sz="2000" b="0" i="0" dirty="0">
                <a:solidFill>
                  <a:srgbClr val="000000"/>
                </a:solidFill>
                <a:effectLst/>
                <a:latin typeface="+mj-lt"/>
              </a:rPr>
              <a:t>You can install Vue.js using Bower.</a:t>
            </a:r>
          </a:p>
          <a:p>
            <a:pPr algn="just">
              <a:buFont typeface="+mj-lt"/>
              <a:buAutoNum type="arabicPeriod"/>
            </a:pPr>
            <a:r>
              <a:rPr lang="en-US" sz="2000" b="1" i="0" dirty="0">
                <a:solidFill>
                  <a:srgbClr val="000000"/>
                </a:solidFill>
                <a:effectLst/>
                <a:latin typeface="+mj-lt"/>
              </a:rPr>
              <a:t>All of the above.</a:t>
            </a:r>
          </a:p>
          <a:p>
            <a:pPr algn="just"/>
            <a:endParaRPr lang="en-US" sz="2000" b="1" dirty="0">
              <a:latin typeface="+mj-lt"/>
            </a:endParaRP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3115413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7250DE-EC57-42C9-937A-BC609D6DC166}"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93428"/>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Q 4 </a:t>
            </a:r>
            <a:r>
              <a:rPr lang="en-US" sz="2000" b="0" i="0" dirty="0">
                <a:solidFill>
                  <a:srgbClr val="333333"/>
                </a:solidFill>
                <a:effectLst/>
                <a:latin typeface="Times New Roman" panose="02020603050405020304" pitchFamily="18" charset="0"/>
                <a:cs typeface="Times New Roman" panose="02020603050405020304" pitchFamily="18" charset="0"/>
              </a:rPr>
              <a:t>Which of the following is the correct syntax to use for loop in Vue.js?</a:t>
            </a:r>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err="1">
                <a:solidFill>
                  <a:srgbClr val="000000"/>
                </a:solidFill>
                <a:effectLst/>
                <a:latin typeface="Times New Roman" panose="02020603050405020304" pitchFamily="18" charset="0"/>
                <a:cs typeface="Times New Roman" panose="02020603050405020304" pitchFamily="18" charset="0"/>
              </a:rPr>
              <a:t>vFor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v-for</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*v-for</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None of the above.</a:t>
            </a:r>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Q 5 - </a:t>
            </a:r>
            <a:r>
              <a:rPr lang="en-US" sz="2000" b="0" i="0" dirty="0">
                <a:solidFill>
                  <a:srgbClr val="333333"/>
                </a:solidFill>
                <a:effectLst/>
                <a:latin typeface="Times New Roman" panose="02020603050405020304" pitchFamily="18" charset="0"/>
                <a:cs typeface="Times New Roman" panose="02020603050405020304" pitchFamily="18" charset="0"/>
              </a:rPr>
              <a:t>Which of the following syntax is correct for creating a Vue.js instance?</a:t>
            </a:r>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var text = new object ({//options})</a:t>
            </a:r>
          </a:p>
          <a:p>
            <a:pPr algn="just">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var text = new class ({//options})</a:t>
            </a:r>
          </a:p>
          <a:p>
            <a:pPr algn="just">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var text = new text ({//options})</a:t>
            </a:r>
          </a:p>
          <a:p>
            <a:pPr algn="just">
              <a:buFont typeface="+mj-lt"/>
              <a:buAutoNum type="arabicPeriod"/>
            </a:pPr>
            <a:r>
              <a:rPr lang="en-IN" sz="2000" b="1" i="0" dirty="0">
                <a:solidFill>
                  <a:srgbClr val="000000"/>
                </a:solidFill>
                <a:effectLst/>
                <a:latin typeface="Times New Roman" panose="02020603050405020304" pitchFamily="18" charset="0"/>
                <a:cs typeface="Times New Roman" panose="02020603050405020304" pitchFamily="18" charset="0"/>
              </a:rPr>
              <a:t>var text = new Vue({// options })</a:t>
            </a:r>
          </a:p>
          <a:p>
            <a:pPr algn="just"/>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1919772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7F0A91-83AF-4CD4-B20B-1A64569D824C}"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347167" y="1824866"/>
            <a:ext cx="7848600" cy="2308324"/>
          </a:xfrm>
          <a:prstGeom prst="rect">
            <a:avLst/>
          </a:prstGeom>
          <a:solidFill>
            <a:schemeClr val="accent3">
              <a:lumMod val="40000"/>
              <a:lumOff val="60000"/>
            </a:schemeClr>
          </a:solidFill>
          <a:ln w="28575">
            <a:solidFill>
              <a:schemeClr val="tx1"/>
            </a:solidFill>
          </a:ln>
        </p:spPr>
        <p:txBody>
          <a:bodyPr wrap="square">
            <a:spAutoFit/>
          </a:bodyPr>
          <a:lstStyle/>
          <a:p>
            <a:pPr marL="514350" indent="-514350" algn="just">
              <a:buAutoNum type="arabicPeriod"/>
            </a:pPr>
            <a:r>
              <a:rPr lang="en-US" sz="2400" dirty="0">
                <a:latin typeface="+mj-lt"/>
              </a:rPr>
              <a:t>Elaborate the term </a:t>
            </a:r>
            <a:r>
              <a:rPr lang="en-US" sz="2400" dirty="0" err="1">
                <a:latin typeface="+mj-lt"/>
              </a:rPr>
              <a:t>BCMath</a:t>
            </a:r>
            <a:r>
              <a:rPr lang="en-US" sz="2400" dirty="0">
                <a:latin typeface="+mj-lt"/>
              </a:rPr>
              <a:t> and </a:t>
            </a:r>
            <a:r>
              <a:rPr lang="en-US" sz="2400" dirty="0" err="1">
                <a:latin typeface="+mj-lt"/>
              </a:rPr>
              <a:t>Ctype</a:t>
            </a:r>
            <a:r>
              <a:rPr lang="en-US" sz="2400" dirty="0">
                <a:latin typeface="+mj-lt"/>
              </a:rPr>
              <a:t>.</a:t>
            </a:r>
          </a:p>
          <a:p>
            <a:pPr marL="514350" indent="-514350" algn="just">
              <a:buAutoNum type="arabicPeriod"/>
            </a:pPr>
            <a:r>
              <a:rPr lang="en-US" sz="2400" dirty="0">
                <a:latin typeface="+mj-lt"/>
              </a:rPr>
              <a:t>Explain the concept of </a:t>
            </a:r>
            <a:r>
              <a:rPr lang="en-US" sz="2400" dirty="0" err="1">
                <a:latin typeface="+mj-lt"/>
              </a:rPr>
              <a:t>cURL</a:t>
            </a:r>
            <a:r>
              <a:rPr lang="en-US" sz="2400" dirty="0">
                <a:latin typeface="+mj-lt"/>
              </a:rPr>
              <a:t> and JSON.</a:t>
            </a:r>
          </a:p>
          <a:p>
            <a:pPr marL="514350" indent="-514350" algn="just">
              <a:buAutoNum type="arabicPeriod"/>
            </a:pPr>
            <a:r>
              <a:rPr lang="en-US" sz="2400" dirty="0">
                <a:latin typeface="+mj-lt"/>
              </a:rPr>
              <a:t>Discuss about PDO Server Configuration.</a:t>
            </a:r>
          </a:p>
          <a:p>
            <a:pPr marL="514350" indent="-514350" algn="just">
              <a:buAutoNum type="arabicPeriod"/>
            </a:pPr>
            <a:r>
              <a:rPr lang="en-US" sz="2400" dirty="0">
                <a:latin typeface="+mj-lt"/>
              </a:rPr>
              <a:t>Elaborate Nginx and Laravel server management.</a:t>
            </a:r>
          </a:p>
          <a:p>
            <a:pPr marL="514350" indent="-514350" algn="just">
              <a:buAutoNum type="arabicPeriod"/>
            </a:pPr>
            <a:r>
              <a:rPr lang="en-US" sz="2400" dirty="0">
                <a:latin typeface="+mj-lt"/>
              </a:rPr>
              <a:t>Show your understanding about Debug mode and Deployment with Vapor</a:t>
            </a: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870848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50264E-5E7A-4AC2-9035-F19CF20D926F}"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447800" y="15"/>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smtClean="0">
                <a:latin typeface="Times New Roman" pitchFamily="18" charset="0"/>
                <a:cs typeface="Times New Roman" pitchFamily="18" charset="0"/>
              </a:rPr>
              <a:t>Old Question Paper </a:t>
            </a:r>
            <a:endParaRPr lang="en-US" sz="2400" dirty="0">
              <a:latin typeface="Times New Roman" pitchFamily="18" charset="0"/>
              <a:cs typeface="Times New Roman" pitchFamily="18" charset="0"/>
            </a:endParaRPr>
          </a:p>
        </p:txBody>
      </p:sp>
      <p:sp>
        <p:nvSpPr>
          <p:cNvPr id="8" name="Footer Placeholder 12"/>
          <p:cNvSpPr>
            <a:spLocks noGrp="1"/>
          </p:cNvSpPr>
          <p:nvPr>
            <p:ph type="ftr" sz="quarter" idx="11"/>
          </p:nvPr>
        </p:nvSpPr>
        <p:spPr>
          <a:xfrm>
            <a:off x="3429000" y="6248401"/>
            <a:ext cx="5867400" cy="365134"/>
          </a:xfrm>
        </p:spPr>
        <p:txBody>
          <a:bodyPr/>
          <a:lstStyle/>
          <a:p>
            <a:r>
              <a:rPr lang="en-US" dirty="0" smtClean="0"/>
              <a:t>Rupendra  kaushik                            </a:t>
            </a:r>
            <a:r>
              <a:rPr lang="en-US" dirty="0" err="1" smtClean="0"/>
              <a:t>laravel</a:t>
            </a:r>
            <a:r>
              <a:rPr lang="en-US" dirty="0" smtClean="0"/>
              <a:t> with </a:t>
            </a:r>
            <a:r>
              <a:rPr lang="en-US" dirty="0" err="1" smtClean="0"/>
              <a:t>vuejs</a:t>
            </a:r>
            <a:r>
              <a:rPr lang="en-US" dirty="0" smtClean="0"/>
              <a:t>                            Unit II</a:t>
            </a:r>
            <a:endParaRPr lang="en-US" dirty="0"/>
          </a:p>
        </p:txBody>
      </p:sp>
      <p:pic>
        <p:nvPicPr>
          <p:cNvPr id="1026" name="Picture 2" descr="C:\Users\GOLU\Downloads\Files_Online2PDF\LARAVEL WITH VUE.JS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4574" y="685814"/>
            <a:ext cx="9344025" cy="53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95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EA5517-58BD-455A-A74A-1A8C28CB8E45}"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Branch Wise Application</a:t>
            </a:r>
            <a:endParaRPr lang="en-IN" sz="2400" dirty="0"/>
          </a:p>
        </p:txBody>
      </p:sp>
      <p:graphicFrame>
        <p:nvGraphicFramePr>
          <p:cNvPr id="9" name="Table 8"/>
          <p:cNvGraphicFramePr>
            <a:graphicFrameLocks noGrp="1"/>
          </p:cNvGraphicFramePr>
          <p:nvPr>
            <p:extLst>
              <p:ext uri="{D42A27DB-BD31-4B8C-83A1-F6EECF244321}">
                <p14:modId xmlns:p14="http://schemas.microsoft.com/office/powerpoint/2010/main" val="1942199342"/>
              </p:ext>
            </p:extLst>
          </p:nvPr>
        </p:nvGraphicFramePr>
        <p:xfrm>
          <a:off x="1143000" y="1317623"/>
          <a:ext cx="10134600" cy="4145280"/>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000" b="0" dirty="0">
                          <a:solidFill>
                            <a:schemeClr val="accent4">
                              <a:lumMod val="50000"/>
                            </a:schemeClr>
                          </a:solidFill>
                        </a:rPr>
                        <a:t>1. Real time web analytics</a:t>
                      </a:r>
                    </a:p>
                  </a:txBody>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000" b="0" dirty="0">
                          <a:solidFill>
                            <a:schemeClr val="accent4">
                              <a:lumMod val="50000"/>
                            </a:schemeClr>
                          </a:solidFill>
                        </a:rPr>
                        <a:t>2. Digital Advertising</a:t>
                      </a:r>
                    </a:p>
                  </a:txBody>
                  <a:tcPr/>
                </a:tc>
                <a:extLst>
                  <a:ext uri="{0D108BD9-81ED-4DB2-BD59-A6C34878D82A}">
                    <a16:rowId xmlns:a16="http://schemas.microsoft.com/office/drawing/2014/main" val="4237819354"/>
                  </a:ext>
                </a:extLst>
              </a:tr>
              <a:tr h="370840">
                <a:tc>
                  <a:txBody>
                    <a:bodyPr/>
                    <a:lstStyle/>
                    <a:p>
                      <a:r>
                        <a:rPr lang="en-US" sz="2000" b="0" dirty="0">
                          <a:solidFill>
                            <a:schemeClr val="accent4">
                              <a:lumMod val="50000"/>
                            </a:schemeClr>
                          </a:solidFill>
                        </a:rPr>
                        <a:t>3. E-Commerce</a:t>
                      </a:r>
                    </a:p>
                  </a:txBody>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b="0" dirty="0">
                          <a:solidFill>
                            <a:schemeClr val="accent4">
                              <a:lumMod val="50000"/>
                            </a:schemeClr>
                          </a:solidFill>
                        </a:rPr>
                        <a:t>4. Publishing</a:t>
                      </a:r>
                    </a:p>
                  </a:txBody>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000" b="0" dirty="0">
                          <a:solidFill>
                            <a:schemeClr val="accent4">
                              <a:lumMod val="50000"/>
                            </a:schemeClr>
                          </a:solidFill>
                        </a:rPr>
                        <a:t>5. Massively Multiplayer Online Games</a:t>
                      </a:r>
                    </a:p>
                  </a:txBody>
                  <a:tcPr/>
                </a:tc>
                <a:extLst>
                  <a:ext uri="{0D108BD9-81ED-4DB2-BD59-A6C34878D82A}">
                    <a16:rowId xmlns:a16="http://schemas.microsoft.com/office/drawing/2014/main" val="3838202114"/>
                  </a:ext>
                </a:extLst>
              </a:tr>
              <a:tr h="370840">
                <a:tc>
                  <a:txBody>
                    <a:bodyPr/>
                    <a:lstStyle/>
                    <a:p>
                      <a:r>
                        <a:rPr lang="en-US" sz="2000" b="0" dirty="0">
                          <a:solidFill>
                            <a:schemeClr val="accent4">
                              <a:lumMod val="50000"/>
                            </a:schemeClr>
                          </a:solidFill>
                        </a:rPr>
                        <a:t>6. Backend Services and Messaging</a:t>
                      </a:r>
                    </a:p>
                  </a:txBody>
                  <a:tcPr/>
                </a:tc>
                <a:extLst>
                  <a:ext uri="{0D108BD9-81ED-4DB2-BD59-A6C34878D82A}">
                    <a16:rowId xmlns:a16="http://schemas.microsoft.com/office/drawing/2014/main" val="2179510869"/>
                  </a:ext>
                </a:extLst>
              </a:tr>
              <a:tr h="370840">
                <a:tc>
                  <a:txBody>
                    <a:bodyPr/>
                    <a:lstStyle/>
                    <a:p>
                      <a:r>
                        <a:rPr lang="en-US" sz="2000" b="0" dirty="0">
                          <a:solidFill>
                            <a:schemeClr val="accent4">
                              <a:lumMod val="50000"/>
                            </a:schemeClr>
                          </a:solidFill>
                        </a:rPr>
                        <a:t>7. Project Management &amp; Collaboration</a:t>
                      </a:r>
                    </a:p>
                  </a:txBody>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b="0" dirty="0">
                          <a:solidFill>
                            <a:schemeClr val="accent4">
                              <a:lumMod val="50000"/>
                            </a:schemeClr>
                          </a:solidFill>
                        </a:rPr>
                        <a:t>8. Real time Monitoring Services</a:t>
                      </a:r>
                    </a:p>
                  </a:txBody>
                  <a:tcPr/>
                </a:tc>
                <a:extLst>
                  <a:ext uri="{0D108BD9-81ED-4DB2-BD59-A6C34878D82A}">
                    <a16:rowId xmlns:a16="http://schemas.microsoft.com/office/drawing/2014/main" val="2668177381"/>
                  </a:ext>
                </a:extLst>
              </a:tr>
              <a:tr h="370840">
                <a:tc>
                  <a:txBody>
                    <a:bodyPr/>
                    <a:lstStyle/>
                    <a:p>
                      <a:r>
                        <a:rPr lang="en-US" sz="2000" b="0" dirty="0">
                          <a:solidFill>
                            <a:schemeClr val="accent4">
                              <a:lumMod val="50000"/>
                            </a:schemeClr>
                          </a:solidFill>
                        </a:rPr>
                        <a:t>9.Live Charting and Graphing</a:t>
                      </a:r>
                    </a:p>
                  </a:txBody>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000" b="0" dirty="0">
                          <a:solidFill>
                            <a:schemeClr val="accent4">
                              <a:lumMod val="50000"/>
                            </a:schemeClr>
                          </a:solidFill>
                        </a:rPr>
                        <a:t>10. Group and Private Chat</a:t>
                      </a:r>
                    </a:p>
                  </a:txBody>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50264E-5E7A-4AC2-9035-F19CF20D926F}"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447800" y="15"/>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smtClean="0">
                <a:latin typeface="Times New Roman" pitchFamily="18" charset="0"/>
                <a:cs typeface="Times New Roman" pitchFamily="18" charset="0"/>
              </a:rPr>
              <a:t>Old Question Paper </a:t>
            </a:r>
            <a:endParaRPr lang="en-US" sz="2400" dirty="0">
              <a:latin typeface="Times New Roman" pitchFamily="18" charset="0"/>
              <a:cs typeface="Times New Roman" pitchFamily="18" charset="0"/>
            </a:endParaRPr>
          </a:p>
        </p:txBody>
      </p:sp>
      <p:sp>
        <p:nvSpPr>
          <p:cNvPr id="8" name="Footer Placeholder 12"/>
          <p:cNvSpPr>
            <a:spLocks noGrp="1"/>
          </p:cNvSpPr>
          <p:nvPr>
            <p:ph type="ftr" sz="quarter" idx="11"/>
          </p:nvPr>
        </p:nvSpPr>
        <p:spPr>
          <a:xfrm>
            <a:off x="3429000" y="6248401"/>
            <a:ext cx="5867400" cy="365134"/>
          </a:xfrm>
        </p:spPr>
        <p:txBody>
          <a:bodyPr/>
          <a:lstStyle/>
          <a:p>
            <a:r>
              <a:rPr lang="en-US" dirty="0" smtClean="0"/>
              <a:t>Rupendra  kaushik                            </a:t>
            </a:r>
            <a:r>
              <a:rPr lang="en-US" dirty="0" err="1" smtClean="0"/>
              <a:t>laravel</a:t>
            </a:r>
            <a:r>
              <a:rPr lang="en-US" dirty="0" smtClean="0"/>
              <a:t> with </a:t>
            </a:r>
            <a:r>
              <a:rPr lang="en-US" dirty="0" err="1" smtClean="0"/>
              <a:t>vuejs</a:t>
            </a:r>
            <a:r>
              <a:rPr lang="en-US" dirty="0" smtClean="0"/>
              <a:t>                            Unit II</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142999"/>
            <a:ext cx="9525000" cy="54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6452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50264E-5E7A-4AC2-9035-F19CF20D926F}"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447800" y="15"/>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smtClean="0">
                <a:latin typeface="Times New Roman" pitchFamily="18" charset="0"/>
                <a:cs typeface="Times New Roman" pitchFamily="18" charset="0"/>
              </a:rPr>
              <a:t>Old Question Paper </a:t>
            </a:r>
            <a:endParaRPr lang="en-US" sz="2400" dirty="0">
              <a:latin typeface="Times New Roman" pitchFamily="18" charset="0"/>
              <a:cs typeface="Times New Roman" pitchFamily="18" charset="0"/>
            </a:endParaRPr>
          </a:p>
        </p:txBody>
      </p:sp>
      <p:sp>
        <p:nvSpPr>
          <p:cNvPr id="8" name="Footer Placeholder 12"/>
          <p:cNvSpPr>
            <a:spLocks noGrp="1"/>
          </p:cNvSpPr>
          <p:nvPr>
            <p:ph type="ftr" sz="quarter" idx="11"/>
          </p:nvPr>
        </p:nvSpPr>
        <p:spPr>
          <a:xfrm>
            <a:off x="3429000" y="6248401"/>
            <a:ext cx="5867400" cy="365134"/>
          </a:xfrm>
        </p:spPr>
        <p:txBody>
          <a:bodyPr/>
          <a:lstStyle/>
          <a:p>
            <a:r>
              <a:rPr lang="en-US" dirty="0" smtClean="0"/>
              <a:t>Rupendra  kaushik                            </a:t>
            </a:r>
            <a:r>
              <a:rPr lang="en-US" dirty="0" err="1" smtClean="0"/>
              <a:t>laravel</a:t>
            </a:r>
            <a:r>
              <a:rPr lang="en-US" dirty="0" smtClean="0"/>
              <a:t> with </a:t>
            </a:r>
            <a:r>
              <a:rPr lang="en-US" dirty="0" err="1" smtClean="0"/>
              <a:t>vuejs</a:t>
            </a:r>
            <a:r>
              <a:rPr lang="en-US" dirty="0" smtClean="0"/>
              <a:t>                            Unit II</a:t>
            </a:r>
            <a:endParaRPr lang="en-US" dirty="0"/>
          </a:p>
        </p:txBody>
      </p:sp>
      <p:pic>
        <p:nvPicPr>
          <p:cNvPr id="3074" name="Picture 2" descr="C:\Users\GOLU\Downloads\Files_Online2PDF\LARAVEL WITH VUE.JS_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685814"/>
            <a:ext cx="8429625" cy="571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018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ECC6DC-A144-4432-B157-854B6E52A755}" type="datetime1">
              <a:rPr lang="en-US" smtClean="0"/>
              <a:t>4/29/2024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400" u="sng" dirty="0"/>
              <a:t>YouTube  /other  Video Links</a:t>
            </a:r>
          </a:p>
          <a:p>
            <a:pPr marL="0" indent="0">
              <a:lnSpc>
                <a:spcPct val="200000"/>
              </a:lnSpc>
              <a:buNone/>
            </a:pPr>
            <a:r>
              <a:rPr lang="en-US" sz="2400" u="sng" dirty="0">
                <a:hlinkClick r:id="rId2"/>
              </a:rPr>
              <a:t>https://www.youtube.com/watch?v=5G1zxqFPKsA</a:t>
            </a:r>
            <a:endParaRPr lang="en-US" sz="2400" u="sng" dirty="0"/>
          </a:p>
          <a:p>
            <a:pPr marL="0" indent="0">
              <a:lnSpc>
                <a:spcPct val="200000"/>
              </a:lnSpc>
              <a:buNone/>
            </a:pPr>
            <a:r>
              <a:rPr lang="en-US" sz="2400" u="sng" dirty="0">
                <a:hlinkClick r:id="rId3"/>
              </a:rPr>
              <a:t>https://www.youtube.com/watch?v=qJq9ZMB2Was</a:t>
            </a:r>
            <a:endParaRPr lang="en-US" sz="2400" u="sng" dirty="0"/>
          </a:p>
          <a:p>
            <a:pPr marL="0" indent="0">
              <a:lnSpc>
                <a:spcPct val="200000"/>
              </a:lnSpc>
              <a:buNone/>
            </a:pPr>
            <a:r>
              <a:rPr lang="en-US" sz="2400" u="sng" dirty="0">
                <a:hlinkClick r:id="rId4"/>
              </a:rPr>
              <a:t>https://www.youtube.com/watch?v=98LrR740GNU</a:t>
            </a:r>
            <a:endParaRPr lang="en-US" sz="2400" u="sng" dirty="0"/>
          </a:p>
          <a:p>
            <a:pPr marL="0" indent="0">
              <a:lnSpc>
                <a:spcPct val="200000"/>
              </a:lnSpc>
              <a:buNone/>
            </a:pPr>
            <a:endParaRPr lang="en-US" sz="2400" u="sng" dirty="0"/>
          </a:p>
        </p:txBody>
      </p:sp>
    </p:spTree>
    <p:extLst>
      <p:ext uri="{BB962C8B-B14F-4D97-AF65-F5344CB8AC3E}">
        <p14:creationId xmlns:p14="http://schemas.microsoft.com/office/powerpoint/2010/main" val="32440730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CBD732-1ADF-4E06-B88E-F442331E7BB6}"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8200"/>
            <a:ext cx="11353800" cy="5632311"/>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l">
              <a:buAutoNum type="arabicPeriod"/>
            </a:pPr>
            <a:r>
              <a:rPr lang="en-US" b="0" i="0" strike="noStrike" dirty="0">
                <a:solidFill>
                  <a:srgbClr val="000000"/>
                </a:solidFill>
                <a:effectLst/>
                <a:latin typeface="+mj-lt"/>
              </a:rPr>
              <a:t>Which method returns the average value of a given </a:t>
            </a:r>
            <a:r>
              <a:rPr lang="en-US" b="0" i="0" u="none" strike="noStrike" dirty="0">
                <a:solidFill>
                  <a:srgbClr val="000000"/>
                </a:solidFill>
                <a:effectLst/>
                <a:latin typeface="+mj-lt"/>
              </a:rPr>
              <a:t>key ?</a:t>
            </a:r>
            <a:endParaRPr lang="en-US" b="0" i="0" u="none" strike="noStrike" dirty="0">
              <a:solidFill>
                <a:srgbClr val="000000"/>
              </a:solidFill>
              <a:effectLst/>
              <a:latin typeface="+mj-lt"/>
              <a:hlinkClick r:id="rId2"/>
            </a:endParaRPr>
          </a:p>
          <a:p>
            <a:pPr algn="l">
              <a:buFont typeface="Arial" panose="020B0604020202020204" pitchFamily="34" charset="0"/>
              <a:buChar char="•"/>
            </a:pPr>
            <a:r>
              <a:rPr lang="en-IN" b="0" i="0" dirty="0">
                <a:solidFill>
                  <a:srgbClr val="212529"/>
                </a:solidFill>
                <a:effectLst/>
                <a:latin typeface="+mj-lt"/>
              </a:rPr>
              <a:t> average()</a:t>
            </a:r>
          </a:p>
          <a:p>
            <a:pPr algn="l">
              <a:buFont typeface="Arial" panose="020B0604020202020204" pitchFamily="34" charset="0"/>
              <a:buChar char="•"/>
            </a:pPr>
            <a:r>
              <a:rPr lang="en-IN" b="0" i="0" dirty="0">
                <a:solidFill>
                  <a:srgbClr val="212529"/>
                </a:solidFill>
                <a:effectLst/>
                <a:latin typeface="+mj-lt"/>
              </a:rPr>
              <a:t> </a:t>
            </a:r>
            <a:r>
              <a:rPr lang="en-IN" b="1" i="0" dirty="0" err="1">
                <a:solidFill>
                  <a:srgbClr val="212529"/>
                </a:solidFill>
                <a:effectLst/>
                <a:latin typeface="+mj-lt"/>
              </a:rPr>
              <a:t>avg</a:t>
            </a:r>
            <a:r>
              <a:rPr lang="en-IN" b="1" i="0" dirty="0">
                <a:solidFill>
                  <a:srgbClr val="212529"/>
                </a:solidFill>
                <a:effectLst/>
                <a:latin typeface="+mj-lt"/>
              </a:rPr>
              <a:t>()</a:t>
            </a:r>
          </a:p>
          <a:p>
            <a:pPr algn="l">
              <a:buFont typeface="Arial" panose="020B0604020202020204" pitchFamily="34" charset="0"/>
              <a:buChar char="•"/>
            </a:pPr>
            <a:r>
              <a:rPr lang="en-IN" b="0" i="0" dirty="0">
                <a:solidFill>
                  <a:srgbClr val="212529"/>
                </a:solidFill>
                <a:effectLst/>
                <a:latin typeface="+mj-lt"/>
              </a:rPr>
              <a:t> median()</a:t>
            </a:r>
          </a:p>
          <a:p>
            <a:pPr algn="l">
              <a:buFont typeface="Arial" panose="020B0604020202020204" pitchFamily="34" charset="0"/>
              <a:buChar char="•"/>
            </a:pPr>
            <a:r>
              <a:rPr lang="en-IN" b="0" i="0" dirty="0">
                <a:solidFill>
                  <a:srgbClr val="212529"/>
                </a:solidFill>
                <a:effectLst/>
                <a:latin typeface="+mj-lt"/>
              </a:rPr>
              <a:t> </a:t>
            </a:r>
            <a:r>
              <a:rPr lang="en-IN" b="0" i="0" dirty="0" err="1">
                <a:solidFill>
                  <a:srgbClr val="212529"/>
                </a:solidFill>
                <a:effectLst/>
                <a:latin typeface="+mj-lt"/>
              </a:rPr>
              <a:t>avg_val</a:t>
            </a:r>
            <a:r>
              <a:rPr lang="en-IN" b="0" i="0" dirty="0">
                <a:solidFill>
                  <a:srgbClr val="212529"/>
                </a:solidFill>
                <a:effectLst/>
                <a:latin typeface="+mj-lt"/>
              </a:rPr>
              <a:t>()</a:t>
            </a:r>
          </a:p>
          <a:p>
            <a:pPr algn="l"/>
            <a:endParaRPr lang="en-US" dirty="0">
              <a:solidFill>
                <a:srgbClr val="000000"/>
              </a:solidFill>
              <a:latin typeface="+mj-lt"/>
            </a:endParaRPr>
          </a:p>
          <a:p>
            <a:r>
              <a:rPr lang="en-US" dirty="0">
                <a:solidFill>
                  <a:srgbClr val="000000"/>
                </a:solidFill>
                <a:latin typeface="+mj-lt"/>
              </a:rPr>
              <a:t> 2. Bootstrap directory in Laravel is used to</a:t>
            </a:r>
            <a:endParaRPr lang="en-US" dirty="0">
              <a:solidFill>
                <a:srgbClr val="000000"/>
              </a:solidFill>
              <a:latin typeface="+mj-lt"/>
              <a:hlinkClick r:id="rId3"/>
            </a:endParaRPr>
          </a:p>
          <a:p>
            <a:pPr algn="l">
              <a:buFont typeface="Arial" panose="020B0604020202020204" pitchFamily="34" charset="0"/>
              <a:buChar char="•"/>
            </a:pPr>
            <a:r>
              <a:rPr lang="en-US" b="0" i="0" dirty="0">
                <a:solidFill>
                  <a:srgbClr val="212529"/>
                </a:solidFill>
                <a:effectLst/>
                <a:latin typeface="+mj-lt"/>
              </a:rPr>
              <a:t> </a:t>
            </a:r>
            <a:r>
              <a:rPr lang="en-US" b="1" i="0" dirty="0">
                <a:solidFill>
                  <a:srgbClr val="212529"/>
                </a:solidFill>
                <a:effectLst/>
                <a:latin typeface="+mj-lt"/>
              </a:rPr>
              <a:t>Initialize a </a:t>
            </a:r>
            <a:r>
              <a:rPr lang="en-US" b="1" i="0" dirty="0" err="1">
                <a:solidFill>
                  <a:srgbClr val="212529"/>
                </a:solidFill>
                <a:effectLst/>
                <a:latin typeface="+mj-lt"/>
              </a:rPr>
              <a:t>Laraval</a:t>
            </a:r>
            <a:r>
              <a:rPr lang="en-US" b="1" i="0" dirty="0">
                <a:solidFill>
                  <a:srgbClr val="212529"/>
                </a:solidFill>
                <a:effectLst/>
                <a:latin typeface="+mj-lt"/>
              </a:rPr>
              <a:t> application</a:t>
            </a:r>
          </a:p>
          <a:p>
            <a:pPr algn="l">
              <a:buFont typeface="Arial" panose="020B0604020202020204" pitchFamily="34" charset="0"/>
              <a:buChar char="•"/>
            </a:pPr>
            <a:r>
              <a:rPr lang="en-US" b="0" i="0" dirty="0">
                <a:solidFill>
                  <a:srgbClr val="212529"/>
                </a:solidFill>
                <a:effectLst/>
                <a:latin typeface="+mj-lt"/>
              </a:rPr>
              <a:t> Call </a:t>
            </a:r>
            <a:r>
              <a:rPr lang="en-US" b="0" i="0" dirty="0" err="1">
                <a:solidFill>
                  <a:srgbClr val="212529"/>
                </a:solidFill>
                <a:effectLst/>
                <a:latin typeface="+mj-lt"/>
              </a:rPr>
              <a:t>laravel</a:t>
            </a:r>
            <a:r>
              <a:rPr lang="en-US" b="0" i="0" dirty="0">
                <a:solidFill>
                  <a:srgbClr val="212529"/>
                </a:solidFill>
                <a:effectLst/>
                <a:latin typeface="+mj-lt"/>
              </a:rPr>
              <a:t> library functions</a:t>
            </a:r>
          </a:p>
          <a:p>
            <a:pPr algn="l">
              <a:buFont typeface="Arial" panose="020B0604020202020204" pitchFamily="34" charset="0"/>
              <a:buChar char="•"/>
            </a:pPr>
            <a:r>
              <a:rPr lang="en-US" b="0" i="0" dirty="0">
                <a:solidFill>
                  <a:srgbClr val="212529"/>
                </a:solidFill>
                <a:effectLst/>
                <a:latin typeface="+mj-lt"/>
              </a:rPr>
              <a:t> Load the configuration files</a:t>
            </a:r>
          </a:p>
          <a:p>
            <a:pPr algn="l">
              <a:buFont typeface="Arial" panose="020B0604020202020204" pitchFamily="34" charset="0"/>
              <a:buChar char="•"/>
            </a:pPr>
            <a:r>
              <a:rPr lang="en-US" b="0" i="0" dirty="0">
                <a:solidFill>
                  <a:srgbClr val="212529"/>
                </a:solidFill>
                <a:effectLst/>
                <a:latin typeface="+mj-lt"/>
              </a:rPr>
              <a:t> Load </a:t>
            </a:r>
            <a:r>
              <a:rPr lang="en-US" b="0" i="0" dirty="0" err="1">
                <a:solidFill>
                  <a:srgbClr val="212529"/>
                </a:solidFill>
                <a:effectLst/>
                <a:latin typeface="+mj-lt"/>
              </a:rPr>
              <a:t>laravel</a:t>
            </a:r>
            <a:r>
              <a:rPr lang="en-US" b="0" i="0" dirty="0">
                <a:solidFill>
                  <a:srgbClr val="212529"/>
                </a:solidFill>
                <a:effectLst/>
                <a:latin typeface="+mj-lt"/>
              </a:rPr>
              <a:t> classes and models</a:t>
            </a:r>
          </a:p>
          <a:p>
            <a:pPr algn="l"/>
            <a:endParaRPr lang="en-US" dirty="0">
              <a:solidFill>
                <a:srgbClr val="212529"/>
              </a:solidFill>
              <a:latin typeface="+mj-lt"/>
            </a:endParaRPr>
          </a:p>
          <a:p>
            <a:r>
              <a:rPr lang="en-US" b="0" i="0" u="none" strike="noStrike" dirty="0">
                <a:solidFill>
                  <a:srgbClr val="000000"/>
                </a:solidFill>
                <a:effectLst/>
                <a:latin typeface="+mj-lt"/>
              </a:rPr>
              <a:t>3. Which artisan command is used to remove the compiled class file.</a:t>
            </a:r>
            <a:endParaRPr lang="en-US" b="0" i="0" u="none" strike="noStrike" dirty="0">
              <a:solidFill>
                <a:srgbClr val="000000"/>
              </a:solidFill>
              <a:effectLst/>
              <a:latin typeface="+mj-lt"/>
              <a:hlinkClick r:id="rId4"/>
            </a:endParaRPr>
          </a:p>
          <a:p>
            <a:pPr algn="l">
              <a:buFont typeface="Arial" panose="020B0604020202020204" pitchFamily="34" charset="0"/>
              <a:buChar char="•"/>
            </a:pPr>
            <a:r>
              <a:rPr lang="en-US" b="1" i="0" dirty="0">
                <a:solidFill>
                  <a:srgbClr val="212529"/>
                </a:solidFill>
                <a:effectLst/>
                <a:latin typeface="+mj-lt"/>
              </a:rPr>
              <a:t>clear-compiled</a:t>
            </a:r>
          </a:p>
          <a:p>
            <a:pPr algn="l">
              <a:buFont typeface="Arial" panose="020B0604020202020204" pitchFamily="34" charset="0"/>
              <a:buChar char="•"/>
            </a:pPr>
            <a:r>
              <a:rPr lang="en-US" b="0" i="0" dirty="0">
                <a:solidFill>
                  <a:srgbClr val="212529"/>
                </a:solidFill>
                <a:effectLst/>
                <a:latin typeface="+mj-lt"/>
              </a:rPr>
              <a:t> clear compiled</a:t>
            </a:r>
          </a:p>
          <a:p>
            <a:pPr algn="l">
              <a:buFont typeface="Arial" panose="020B0604020202020204" pitchFamily="34" charset="0"/>
              <a:buChar char="•"/>
            </a:pPr>
            <a:r>
              <a:rPr lang="en-US" b="0" i="0" dirty="0">
                <a:solidFill>
                  <a:srgbClr val="212529"/>
                </a:solidFill>
                <a:effectLst/>
                <a:latin typeface="+mj-lt"/>
              </a:rPr>
              <a:t> </a:t>
            </a:r>
            <a:r>
              <a:rPr lang="en-US" b="0" i="0" dirty="0" err="1">
                <a:solidFill>
                  <a:srgbClr val="212529"/>
                </a:solidFill>
                <a:effectLst/>
                <a:latin typeface="+mj-lt"/>
              </a:rPr>
              <a:t>compiled:clear</a:t>
            </a:r>
            <a:endParaRPr lang="en-US" b="0" i="0" dirty="0">
              <a:solidFill>
                <a:srgbClr val="212529"/>
              </a:solidFill>
              <a:effectLst/>
              <a:latin typeface="+mj-lt"/>
            </a:endParaRPr>
          </a:p>
          <a:p>
            <a:pPr algn="l">
              <a:buFont typeface="Arial" panose="020B0604020202020204" pitchFamily="34" charset="0"/>
              <a:buChar char="•"/>
            </a:pPr>
            <a:r>
              <a:rPr lang="en-US" b="0" i="0" dirty="0">
                <a:solidFill>
                  <a:srgbClr val="212529"/>
                </a:solidFill>
                <a:effectLst/>
                <a:latin typeface="+mj-lt"/>
              </a:rPr>
              <a:t> </a:t>
            </a:r>
            <a:r>
              <a:rPr lang="en-US" b="0" i="0" dirty="0" err="1">
                <a:solidFill>
                  <a:srgbClr val="212529"/>
                </a:solidFill>
                <a:effectLst/>
                <a:latin typeface="+mj-lt"/>
              </a:rPr>
              <a:t>clear:all</a:t>
            </a:r>
            <a:endParaRPr lang="en-US" b="0" i="0" dirty="0">
              <a:solidFill>
                <a:srgbClr val="212529"/>
              </a:solidFill>
              <a:effectLst/>
              <a:latin typeface="+mj-lt"/>
            </a:endParaRPr>
          </a:p>
          <a:p>
            <a:pPr algn="l"/>
            <a:endParaRPr lang="en-US" b="0" i="0" dirty="0">
              <a:solidFill>
                <a:srgbClr val="212529"/>
              </a:solidFill>
              <a:effectLst/>
              <a:latin typeface="+mj-lt"/>
            </a:endParaRPr>
          </a:p>
          <a:p>
            <a:endParaRPr lang="en-US" dirty="0">
              <a:solidFill>
                <a:srgbClr val="000000"/>
              </a:solidFill>
              <a:latin typeface="+mj-lt"/>
              <a:hlinkClick r:id="rId3"/>
            </a:endParaRPr>
          </a:p>
          <a:p>
            <a:pPr algn="l"/>
            <a:endParaRPr lang="en-US" b="0" i="0" u="none" strike="noStrike" dirty="0">
              <a:solidFill>
                <a:srgbClr val="000000"/>
              </a:solidFill>
              <a:effectLst/>
              <a:latin typeface="+mj-lt"/>
              <a:hlinkClick r:id="rId2"/>
            </a:endParaRP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442866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2C50B4-91B2-49CE-B513-146E532E94D2}"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33400" y="835499"/>
            <a:ext cx="11353800" cy="5909310"/>
          </a:xfrm>
          <a:prstGeom prst="rect">
            <a:avLst/>
          </a:prstGeom>
          <a:solidFill>
            <a:schemeClr val="accent3">
              <a:lumMod val="40000"/>
              <a:lumOff val="60000"/>
            </a:schemeClr>
          </a:solidFill>
          <a:ln w="28575">
            <a:solidFill>
              <a:schemeClr val="tx1"/>
            </a:solidFill>
          </a:ln>
        </p:spPr>
        <p:txBody>
          <a:bodyPr wrap="square">
            <a:spAutoFit/>
          </a:bodyPr>
          <a:lstStyle/>
          <a:p>
            <a:pPr algn="l"/>
            <a:r>
              <a:rPr lang="en-US" b="0" i="0" u="none" strike="noStrike" dirty="0">
                <a:solidFill>
                  <a:srgbClr val="000000"/>
                </a:solidFill>
                <a:effectLst/>
                <a:latin typeface="+mj-lt"/>
              </a:rPr>
              <a:t>4. Which method breaks the collection into multiple, smaller collections of a given size</a:t>
            </a:r>
            <a:endParaRPr lang="en-US" b="0" i="0" u="none" strike="noStrike" dirty="0">
              <a:solidFill>
                <a:srgbClr val="000000"/>
              </a:solidFill>
              <a:effectLst/>
              <a:latin typeface="+mj-lt"/>
              <a:hlinkClick r:id="rId2"/>
            </a:endParaRPr>
          </a:p>
          <a:p>
            <a:pPr algn="l">
              <a:buFont typeface="Arial" panose="020B0604020202020204" pitchFamily="34" charset="0"/>
              <a:buChar char="•"/>
            </a:pPr>
            <a:r>
              <a:rPr lang="en-US" dirty="0">
                <a:solidFill>
                  <a:srgbClr val="000000"/>
                </a:solidFill>
                <a:latin typeface="+mj-lt"/>
                <a:hlinkClick r:id="rId2"/>
              </a:rPr>
              <a:t> </a:t>
            </a:r>
            <a:r>
              <a:rPr lang="en-IN" b="0" i="0" dirty="0">
                <a:solidFill>
                  <a:srgbClr val="212529"/>
                </a:solidFill>
                <a:effectLst/>
                <a:latin typeface="+mj-lt"/>
              </a:rPr>
              <a:t>split()</a:t>
            </a:r>
          </a:p>
          <a:p>
            <a:pPr algn="l">
              <a:buFont typeface="Arial" panose="020B0604020202020204" pitchFamily="34" charset="0"/>
              <a:buChar char="•"/>
            </a:pPr>
            <a:r>
              <a:rPr lang="en-IN" b="0" i="0" dirty="0">
                <a:solidFill>
                  <a:srgbClr val="212529"/>
                </a:solidFill>
                <a:effectLst/>
                <a:latin typeface="+mj-lt"/>
              </a:rPr>
              <a:t> </a:t>
            </a:r>
            <a:r>
              <a:rPr lang="en-IN" b="1" i="0" dirty="0">
                <a:solidFill>
                  <a:srgbClr val="212529"/>
                </a:solidFill>
                <a:effectLst/>
                <a:latin typeface="+mj-lt"/>
              </a:rPr>
              <a:t>chunk()</a:t>
            </a:r>
          </a:p>
          <a:p>
            <a:pPr algn="l">
              <a:buFont typeface="Arial" panose="020B0604020202020204" pitchFamily="34" charset="0"/>
              <a:buChar char="•"/>
            </a:pPr>
            <a:r>
              <a:rPr lang="en-IN" b="0" i="0" dirty="0">
                <a:solidFill>
                  <a:srgbClr val="212529"/>
                </a:solidFill>
                <a:effectLst/>
                <a:latin typeface="+mj-lt"/>
              </a:rPr>
              <a:t> explode()</a:t>
            </a:r>
          </a:p>
          <a:p>
            <a:pPr algn="l">
              <a:buFont typeface="Arial" panose="020B0604020202020204" pitchFamily="34" charset="0"/>
              <a:buChar char="•"/>
            </a:pPr>
            <a:r>
              <a:rPr lang="en-IN" b="0" i="0" dirty="0">
                <a:solidFill>
                  <a:srgbClr val="212529"/>
                </a:solidFill>
                <a:effectLst/>
                <a:latin typeface="+mj-lt"/>
              </a:rPr>
              <a:t> break()</a:t>
            </a:r>
          </a:p>
          <a:p>
            <a:pPr algn="l"/>
            <a:endParaRPr lang="en-IN" dirty="0">
              <a:solidFill>
                <a:srgbClr val="212529"/>
              </a:solidFill>
              <a:latin typeface="+mj-lt"/>
            </a:endParaRPr>
          </a:p>
          <a:p>
            <a:r>
              <a:rPr lang="en-US" b="0" i="0" u="none" strike="noStrike" dirty="0">
                <a:solidFill>
                  <a:srgbClr val="000000"/>
                </a:solidFill>
                <a:effectLst/>
                <a:latin typeface="+mj-lt"/>
              </a:rPr>
              <a:t>5. Artisan command to flush the application cache:</a:t>
            </a:r>
            <a:endParaRPr lang="en-US" b="0" i="0" u="none" strike="noStrike" dirty="0">
              <a:solidFill>
                <a:srgbClr val="000000"/>
              </a:solidFill>
              <a:effectLst/>
              <a:latin typeface="+mj-lt"/>
              <a:hlinkClick r:id="rId3"/>
            </a:endParaRPr>
          </a:p>
          <a:p>
            <a:pPr algn="l">
              <a:buFont typeface="Arial" panose="020B0604020202020204" pitchFamily="34" charset="0"/>
              <a:buChar char="•"/>
            </a:pPr>
            <a:r>
              <a:rPr lang="en-US" b="0" i="0" dirty="0">
                <a:solidFill>
                  <a:srgbClr val="212529"/>
                </a:solidFill>
                <a:effectLst/>
                <a:latin typeface="+mj-lt"/>
              </a:rPr>
              <a:t> </a:t>
            </a:r>
            <a:r>
              <a:rPr lang="en-US" b="0" i="0" dirty="0" err="1">
                <a:solidFill>
                  <a:srgbClr val="212529"/>
                </a:solidFill>
                <a:effectLst/>
                <a:latin typeface="+mj-lt"/>
              </a:rPr>
              <a:t>cache:flush</a:t>
            </a:r>
            <a:endParaRPr lang="en-US" b="0" i="0" dirty="0">
              <a:solidFill>
                <a:srgbClr val="212529"/>
              </a:solidFill>
              <a:effectLst/>
              <a:latin typeface="+mj-lt"/>
            </a:endParaRPr>
          </a:p>
          <a:p>
            <a:pPr algn="l">
              <a:buFont typeface="Arial" panose="020B0604020202020204" pitchFamily="34" charset="0"/>
              <a:buChar char="•"/>
            </a:pPr>
            <a:r>
              <a:rPr lang="en-US" b="1" i="0" dirty="0">
                <a:solidFill>
                  <a:srgbClr val="212529"/>
                </a:solidFill>
                <a:effectLst/>
                <a:latin typeface="+mj-lt"/>
              </a:rPr>
              <a:t> </a:t>
            </a:r>
            <a:r>
              <a:rPr lang="en-US" b="1" i="0" dirty="0" err="1">
                <a:solidFill>
                  <a:srgbClr val="212529"/>
                </a:solidFill>
                <a:effectLst/>
                <a:latin typeface="+mj-lt"/>
              </a:rPr>
              <a:t>cache:clear</a:t>
            </a:r>
            <a:endParaRPr lang="en-US" b="1" i="0" dirty="0">
              <a:solidFill>
                <a:srgbClr val="212529"/>
              </a:solidFill>
              <a:effectLst/>
              <a:latin typeface="+mj-lt"/>
            </a:endParaRPr>
          </a:p>
          <a:p>
            <a:pPr algn="l">
              <a:buFont typeface="Arial" panose="020B0604020202020204" pitchFamily="34" charset="0"/>
              <a:buChar char="•"/>
            </a:pPr>
            <a:r>
              <a:rPr lang="en-US" b="0" i="0" dirty="0">
                <a:solidFill>
                  <a:srgbClr val="212529"/>
                </a:solidFill>
                <a:effectLst/>
                <a:latin typeface="+mj-lt"/>
              </a:rPr>
              <a:t> </a:t>
            </a:r>
            <a:r>
              <a:rPr lang="en-US" b="0" i="0" dirty="0" err="1">
                <a:solidFill>
                  <a:srgbClr val="212529"/>
                </a:solidFill>
                <a:effectLst/>
                <a:latin typeface="+mj-lt"/>
              </a:rPr>
              <a:t>cache:forget</a:t>
            </a:r>
            <a:endParaRPr lang="en-US" b="0" i="0" dirty="0">
              <a:solidFill>
                <a:srgbClr val="212529"/>
              </a:solidFill>
              <a:effectLst/>
              <a:latin typeface="+mj-lt"/>
            </a:endParaRPr>
          </a:p>
          <a:p>
            <a:pPr algn="l">
              <a:buFont typeface="Arial" panose="020B0604020202020204" pitchFamily="34" charset="0"/>
              <a:buChar char="•"/>
            </a:pPr>
            <a:r>
              <a:rPr lang="en-US" b="0" i="0" dirty="0">
                <a:solidFill>
                  <a:srgbClr val="212529"/>
                </a:solidFill>
                <a:effectLst/>
                <a:latin typeface="+mj-lt"/>
              </a:rPr>
              <a:t> </a:t>
            </a:r>
            <a:r>
              <a:rPr lang="en-US" b="0" i="0" dirty="0" err="1">
                <a:solidFill>
                  <a:srgbClr val="212529"/>
                </a:solidFill>
                <a:effectLst/>
                <a:latin typeface="+mj-lt"/>
              </a:rPr>
              <a:t>cache:remove</a:t>
            </a:r>
            <a:endParaRPr lang="en-US" b="0" i="0" dirty="0">
              <a:solidFill>
                <a:srgbClr val="212529"/>
              </a:solidFill>
              <a:effectLst/>
              <a:latin typeface="+mj-lt"/>
            </a:endParaRPr>
          </a:p>
          <a:p>
            <a:pPr algn="l">
              <a:buFont typeface="Arial" panose="020B0604020202020204" pitchFamily="34" charset="0"/>
              <a:buChar char="•"/>
            </a:pPr>
            <a:endParaRPr lang="en-US" dirty="0">
              <a:solidFill>
                <a:srgbClr val="212529"/>
              </a:solidFill>
              <a:latin typeface="+mj-lt"/>
            </a:endParaRPr>
          </a:p>
          <a:p>
            <a:r>
              <a:rPr lang="en-US" b="0" i="0" u="none" strike="noStrike" dirty="0">
                <a:solidFill>
                  <a:srgbClr val="000000"/>
                </a:solidFill>
                <a:effectLst/>
                <a:latin typeface="+mj-lt"/>
              </a:rPr>
              <a:t>6. The vendor directory contains</a:t>
            </a:r>
            <a:endParaRPr lang="en-US" b="0" i="0" u="none" strike="noStrike" dirty="0">
              <a:solidFill>
                <a:srgbClr val="000000"/>
              </a:solidFill>
              <a:effectLst/>
              <a:latin typeface="+mj-lt"/>
              <a:hlinkClick r:id="rId4"/>
            </a:endParaRPr>
          </a:p>
          <a:p>
            <a:pPr algn="l">
              <a:buFont typeface="Arial" panose="020B0604020202020204" pitchFamily="34" charset="0"/>
              <a:buChar char="•"/>
            </a:pPr>
            <a:r>
              <a:rPr lang="en-IN" b="0" i="0" dirty="0">
                <a:solidFill>
                  <a:srgbClr val="212529"/>
                </a:solidFill>
                <a:effectLst/>
                <a:latin typeface="+mj-lt"/>
              </a:rPr>
              <a:t> Laravel Framework code</a:t>
            </a:r>
          </a:p>
          <a:p>
            <a:pPr algn="l">
              <a:buFont typeface="Arial" panose="020B0604020202020204" pitchFamily="34" charset="0"/>
              <a:buChar char="•"/>
            </a:pPr>
            <a:r>
              <a:rPr lang="en-IN" b="0" i="0" dirty="0">
                <a:solidFill>
                  <a:srgbClr val="212529"/>
                </a:solidFill>
                <a:effectLst/>
                <a:latin typeface="+mj-lt"/>
              </a:rPr>
              <a:t> Assets</a:t>
            </a:r>
          </a:p>
          <a:p>
            <a:pPr algn="l">
              <a:buFont typeface="Arial" panose="020B0604020202020204" pitchFamily="34" charset="0"/>
              <a:buChar char="•"/>
            </a:pPr>
            <a:r>
              <a:rPr lang="en-IN" b="0" i="0" dirty="0">
                <a:solidFill>
                  <a:srgbClr val="212529"/>
                </a:solidFill>
                <a:effectLst/>
                <a:latin typeface="+mj-lt"/>
              </a:rPr>
              <a:t> </a:t>
            </a:r>
            <a:r>
              <a:rPr lang="en-IN" b="1" i="0" dirty="0">
                <a:solidFill>
                  <a:srgbClr val="212529"/>
                </a:solidFill>
                <a:effectLst/>
                <a:latin typeface="+mj-lt"/>
              </a:rPr>
              <a:t>Third-party code</a:t>
            </a:r>
          </a:p>
          <a:p>
            <a:pPr algn="l">
              <a:buFont typeface="Arial" panose="020B0604020202020204" pitchFamily="34" charset="0"/>
              <a:buChar char="•"/>
            </a:pPr>
            <a:r>
              <a:rPr lang="en-IN" b="0" i="0" dirty="0">
                <a:solidFill>
                  <a:srgbClr val="212529"/>
                </a:solidFill>
                <a:effectLst/>
                <a:latin typeface="+mj-lt"/>
              </a:rPr>
              <a:t> Configuration files</a:t>
            </a:r>
          </a:p>
          <a:p>
            <a:r>
              <a:rPr lang="en-IN" dirty="0">
                <a:latin typeface="+mj-lt"/>
              </a:rPr>
              <a:t/>
            </a:r>
            <a:br>
              <a:rPr lang="en-IN" dirty="0">
                <a:latin typeface="+mj-lt"/>
              </a:rPr>
            </a:br>
            <a:endParaRPr lang="en-US" b="0" i="0" dirty="0">
              <a:solidFill>
                <a:srgbClr val="212529"/>
              </a:solidFill>
              <a:effectLst/>
              <a:latin typeface="+mj-lt"/>
            </a:endParaRPr>
          </a:p>
          <a:p>
            <a:pPr algn="l"/>
            <a:endParaRPr lang="en-IN" b="0" i="0" dirty="0">
              <a:solidFill>
                <a:srgbClr val="212529"/>
              </a:solidFill>
              <a:effectLst/>
              <a:latin typeface="+mj-lt"/>
            </a:endParaRPr>
          </a:p>
          <a:p>
            <a:pPr algn="l"/>
            <a:endParaRPr lang="en-US" b="0" i="0" u="none" strike="noStrike" dirty="0">
              <a:solidFill>
                <a:srgbClr val="000000"/>
              </a:solidFill>
              <a:effectLst/>
              <a:latin typeface="+mj-lt"/>
              <a:hlinkClick r:id="rId2"/>
            </a:endParaRP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20686868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4FEFD1-5C17-4687-8C17-9DC6DCA9AB65}"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952500" y="1351331"/>
            <a:ext cx="10287000" cy="4093428"/>
          </a:xfrm>
          <a:prstGeom prst="rect">
            <a:avLst/>
          </a:prstGeom>
          <a:solidFill>
            <a:schemeClr val="accent3">
              <a:lumMod val="40000"/>
              <a:lumOff val="60000"/>
            </a:schemeClr>
          </a:solidFill>
          <a:ln w="28575">
            <a:solidFill>
              <a:schemeClr val="tx1"/>
            </a:solidFill>
          </a:ln>
        </p:spPr>
        <p:txBody>
          <a:bodyPr wrap="square">
            <a:spAutoFit/>
          </a:bodyPr>
          <a:lstStyle/>
          <a:p>
            <a:pPr marL="514350" indent="-514350">
              <a:buAutoNum type="arabicPeriod"/>
            </a:pPr>
            <a:r>
              <a:rPr lang="en-US" sz="2000" b="0" i="0" dirty="0">
                <a:solidFill>
                  <a:srgbClr val="24292F"/>
                </a:solidFill>
                <a:effectLst/>
                <a:latin typeface="+mj-lt"/>
              </a:rPr>
              <a:t>What type of problems did you have working with Laravel or </a:t>
            </a:r>
            <a:r>
              <a:rPr lang="en-US" sz="2000" b="0" i="0" dirty="0" err="1">
                <a:solidFill>
                  <a:srgbClr val="24292F"/>
                </a:solidFill>
                <a:effectLst/>
                <a:latin typeface="+mj-lt"/>
              </a:rPr>
              <a:t>VueJS</a:t>
            </a:r>
            <a:r>
              <a:rPr lang="en-US" sz="2000" b="0" i="0" dirty="0">
                <a:solidFill>
                  <a:srgbClr val="24292F"/>
                </a:solidFill>
                <a:effectLst/>
                <a:latin typeface="+mj-lt"/>
              </a:rPr>
              <a:t> projects and how did you solve them?</a:t>
            </a:r>
          </a:p>
          <a:p>
            <a:pPr marL="514350" indent="-514350">
              <a:buFontTx/>
              <a:buAutoNum type="arabicPeriod"/>
            </a:pPr>
            <a:r>
              <a:rPr lang="en-US" sz="2000" b="0" i="0" dirty="0">
                <a:solidFill>
                  <a:srgbClr val="24292F"/>
                </a:solidFill>
                <a:effectLst/>
                <a:latin typeface="+mj-lt"/>
              </a:rPr>
              <a:t>What is Laravel Eloquent? Why is it nice to have for development?</a:t>
            </a:r>
          </a:p>
          <a:p>
            <a:pPr marL="514350" indent="-514350">
              <a:buFontTx/>
              <a:buAutoNum type="arabicPeriod"/>
            </a:pPr>
            <a:r>
              <a:rPr lang="en-US" sz="2000" b="0" i="0" dirty="0">
                <a:solidFill>
                  <a:srgbClr val="24292F"/>
                </a:solidFill>
                <a:effectLst/>
                <a:latin typeface="+mj-lt"/>
              </a:rPr>
              <a:t>How is the Vue Js Browser support these days?</a:t>
            </a:r>
          </a:p>
          <a:p>
            <a:pPr marL="514350" indent="-514350">
              <a:buFontTx/>
              <a:buAutoNum type="arabicPeriod"/>
            </a:pPr>
            <a:r>
              <a:rPr lang="en-US" sz="2000" b="0" i="0" dirty="0">
                <a:solidFill>
                  <a:srgbClr val="24292F"/>
                </a:solidFill>
                <a:effectLst/>
                <a:latin typeface="+mj-lt"/>
              </a:rPr>
              <a:t>What is your favorite feature of Laravel?</a:t>
            </a:r>
          </a:p>
          <a:p>
            <a:pPr marL="514350" indent="-514350">
              <a:buFontTx/>
              <a:buAutoNum type="arabicPeriod"/>
            </a:pPr>
            <a:r>
              <a:rPr lang="en-US" sz="2000" b="0" i="0" dirty="0">
                <a:solidFill>
                  <a:srgbClr val="24292F"/>
                </a:solidFill>
                <a:effectLst/>
                <a:latin typeface="+mj-lt"/>
              </a:rPr>
              <a:t>A project is using Laravel 6 and with </a:t>
            </a:r>
            <a:r>
              <a:rPr lang="en-US" sz="2000" b="0" i="0" dirty="0" err="1">
                <a:solidFill>
                  <a:srgbClr val="24292F"/>
                </a:solidFill>
                <a:effectLst/>
                <a:latin typeface="+mj-lt"/>
              </a:rPr>
              <a:t>LaravelShift</a:t>
            </a:r>
            <a:r>
              <a:rPr lang="en-US" sz="2000" b="0" i="0" dirty="0">
                <a:solidFill>
                  <a:srgbClr val="24292F"/>
                </a:solidFill>
                <a:effectLst/>
                <a:latin typeface="+mj-lt"/>
              </a:rPr>
              <a:t> could move to 7. Should it?</a:t>
            </a:r>
          </a:p>
          <a:p>
            <a:pPr marL="514350" indent="-514350">
              <a:buFontTx/>
              <a:buAutoNum type="arabicPeriod"/>
            </a:pPr>
            <a:r>
              <a:rPr lang="en-US" sz="2000" b="0" i="0" dirty="0">
                <a:solidFill>
                  <a:srgbClr val="24292F"/>
                </a:solidFill>
                <a:effectLst/>
                <a:latin typeface="+mj-lt"/>
              </a:rPr>
              <a:t>What is your favorite feature of Laravel?</a:t>
            </a:r>
          </a:p>
          <a:p>
            <a:pPr marL="514350" indent="-514350">
              <a:buFontTx/>
              <a:buAutoNum type="arabicPeriod"/>
            </a:pPr>
            <a:r>
              <a:rPr lang="en-US" sz="2000" b="0" i="0" dirty="0">
                <a:solidFill>
                  <a:srgbClr val="24292F"/>
                </a:solidFill>
                <a:effectLst/>
                <a:latin typeface="+mj-lt"/>
              </a:rPr>
              <a:t>Database Migrations - What is so useful about them?</a:t>
            </a:r>
          </a:p>
          <a:p>
            <a:pPr marL="514350" indent="-514350">
              <a:buFontTx/>
              <a:buAutoNum type="arabicPeriod"/>
            </a:pPr>
            <a:r>
              <a:rPr lang="en-US" sz="2000" b="0" i="0" dirty="0">
                <a:solidFill>
                  <a:srgbClr val="24292F"/>
                </a:solidFill>
                <a:effectLst/>
                <a:latin typeface="+mj-lt"/>
              </a:rPr>
              <a:t>What are Laravel Service Providers used for? Give an example in one of your projects?</a:t>
            </a:r>
          </a:p>
          <a:p>
            <a:pPr marL="514350" indent="-514350">
              <a:buFontTx/>
              <a:buAutoNum type="arabicPeriod"/>
            </a:pPr>
            <a:r>
              <a:rPr lang="en-US" sz="2000" b="0" i="0" dirty="0">
                <a:solidFill>
                  <a:srgbClr val="24292F"/>
                </a:solidFill>
                <a:effectLst/>
                <a:latin typeface="+mj-lt"/>
              </a:rPr>
              <a:t>What is your favorite feature of Laravel?</a:t>
            </a:r>
          </a:p>
          <a:p>
            <a:pPr marL="514350" indent="-514350">
              <a:buFontTx/>
              <a:buAutoNum type="arabicPeriod"/>
            </a:pPr>
            <a:r>
              <a:rPr lang="en-US" sz="2000" b="0" i="0" dirty="0" err="1">
                <a:solidFill>
                  <a:srgbClr val="24292F"/>
                </a:solidFill>
                <a:effectLst/>
                <a:latin typeface="+mj-lt"/>
              </a:rPr>
              <a:t>Axios</a:t>
            </a:r>
            <a:r>
              <a:rPr lang="en-US" sz="2000" b="0" i="0" dirty="0">
                <a:solidFill>
                  <a:srgbClr val="24292F"/>
                </a:solidFill>
                <a:effectLst/>
                <a:latin typeface="+mj-lt"/>
              </a:rPr>
              <a:t> Errors - How do you debug them? What tools do you use for it?</a:t>
            </a:r>
          </a:p>
          <a:p>
            <a:pPr marL="514350" indent="-514350">
              <a:buAutoNum type="arabicPeriod"/>
            </a:pPr>
            <a:endParaRPr lang="en-US" sz="2000" b="0" i="0" dirty="0">
              <a:solidFill>
                <a:srgbClr val="24292F"/>
              </a:solidFill>
              <a:effectLst/>
              <a:latin typeface="+mj-lt"/>
            </a:endParaRPr>
          </a:p>
          <a:p>
            <a:endParaRPr lang="en-US" sz="2000" dirty="0">
              <a:latin typeface="+mj-lt"/>
            </a:endParaRP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1506254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B6B884-D3D2-418F-8AFE-D36715D3930E}"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4664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Expected Questions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905000" y="1648414"/>
            <a:ext cx="8153400" cy="2462213"/>
          </a:xfrm>
          <a:prstGeom prst="rect">
            <a:avLst/>
          </a:prstGeom>
          <a:solidFill>
            <a:schemeClr val="accent3">
              <a:lumMod val="40000"/>
              <a:lumOff val="60000"/>
            </a:schemeClr>
          </a:solidFill>
          <a:ln w="28575">
            <a:solidFill>
              <a:schemeClr val="tx1"/>
            </a:solidFill>
          </a:ln>
        </p:spPr>
        <p:txBody>
          <a:bodyPr wrap="square">
            <a:spAutoFit/>
          </a:bodyPr>
          <a:lstStyle/>
          <a:p>
            <a:pPr marL="514350" indent="-514350">
              <a:buAutoNum type="arabicPeriod"/>
            </a:pPr>
            <a:r>
              <a:rPr lang="en-US" sz="2200" dirty="0"/>
              <a:t>Explain the term PHP Extension.</a:t>
            </a:r>
          </a:p>
          <a:p>
            <a:pPr marL="514350" indent="-514350">
              <a:buAutoNum type="arabicPeriod"/>
            </a:pPr>
            <a:r>
              <a:rPr lang="en-US" sz="2200" dirty="0"/>
              <a:t>Write down in detail about </a:t>
            </a:r>
            <a:r>
              <a:rPr lang="en-US" sz="2200" dirty="0" err="1"/>
              <a:t>BCMath</a:t>
            </a:r>
            <a:r>
              <a:rPr lang="en-US" sz="2200" dirty="0"/>
              <a:t> and </a:t>
            </a:r>
            <a:r>
              <a:rPr lang="en-US" sz="2200" dirty="0" err="1"/>
              <a:t>Ctype</a:t>
            </a:r>
            <a:r>
              <a:rPr lang="en-US" sz="2200" dirty="0"/>
              <a:t>.</a:t>
            </a:r>
          </a:p>
          <a:p>
            <a:pPr marL="514350" indent="-514350">
              <a:buAutoNum type="arabicPeriod"/>
            </a:pPr>
            <a:r>
              <a:rPr lang="en-US" sz="2200" dirty="0"/>
              <a:t>Explain the term </a:t>
            </a:r>
            <a:r>
              <a:rPr lang="en-US" sz="2200" dirty="0" err="1"/>
              <a:t>Mbstring</a:t>
            </a:r>
            <a:r>
              <a:rPr lang="en-US" sz="2200" dirty="0"/>
              <a:t> and OpenSSL.</a:t>
            </a:r>
          </a:p>
          <a:p>
            <a:pPr marL="514350" indent="-514350">
              <a:buAutoNum type="arabicPeriod"/>
            </a:pPr>
            <a:r>
              <a:rPr lang="en-US" sz="2200" dirty="0"/>
              <a:t>Elaborate PCRE and PDO Server Configuration.</a:t>
            </a:r>
          </a:p>
          <a:p>
            <a:pPr marL="514350" indent="-514350">
              <a:buAutoNum type="arabicPeriod"/>
            </a:pPr>
            <a:r>
              <a:rPr lang="en-US" sz="2200" dirty="0"/>
              <a:t>Write the need Route Loading.</a:t>
            </a:r>
          </a:p>
          <a:p>
            <a:pPr marL="514350" indent="-514350">
              <a:buAutoNum type="arabicPeriod"/>
            </a:pPr>
            <a:r>
              <a:rPr lang="en-US" sz="2200" dirty="0"/>
              <a:t>Explain the term View loading.</a:t>
            </a:r>
          </a:p>
          <a:p>
            <a:pPr marL="514350" indent="-514350">
              <a:buAutoNum type="arabicPeriod"/>
            </a:pPr>
            <a:r>
              <a:rPr lang="en-US" sz="2200" dirty="0"/>
              <a:t>Explain Autoloader Optimization in detail.</a:t>
            </a: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35134861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3A107A-96BB-4902-8588-7CD24058BB7B}" type="datetime1">
              <a:rPr lang="en-US" smtClean="0"/>
              <a:t>4/29/2024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Recap  of Unit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752600" y="1663965"/>
            <a:ext cx="9127412" cy="3170099"/>
          </a:xfrm>
          <a:prstGeom prst="rect">
            <a:avLst/>
          </a:prstGeom>
          <a:solidFill>
            <a:schemeClr val="accent3">
              <a:lumMod val="40000"/>
              <a:lumOff val="60000"/>
            </a:schemeClr>
          </a:solidFill>
          <a:ln w="28575">
            <a:solidFill>
              <a:schemeClr val="tx1"/>
            </a:solidFill>
          </a:ln>
        </p:spPr>
        <p:txBody>
          <a:bodyPr wrap="square">
            <a:spAutoFit/>
          </a:bodyPr>
          <a:lstStyle/>
          <a:p>
            <a:r>
              <a:rPr lang="en-US" sz="2000" dirty="0"/>
              <a:t>In this unit we studied about the deployment of Laravel Application for the production purposes.</a:t>
            </a:r>
          </a:p>
          <a:p>
            <a:endParaRPr lang="en-US" sz="2000" dirty="0"/>
          </a:p>
          <a:p>
            <a:r>
              <a:rPr lang="en-US" sz="2000" dirty="0"/>
              <a:t>We studied about the various types of PHP extensions like </a:t>
            </a:r>
            <a:r>
              <a:rPr lang="en-US" sz="2000" dirty="0" err="1"/>
              <a:t>BCMath</a:t>
            </a:r>
            <a:r>
              <a:rPr lang="en-US" sz="2000" dirty="0"/>
              <a:t>, </a:t>
            </a:r>
            <a:r>
              <a:rPr lang="en-US" sz="2000" dirty="0" err="1"/>
              <a:t>Ctype</a:t>
            </a:r>
            <a:r>
              <a:rPr lang="en-US" sz="2000" dirty="0"/>
              <a:t>, </a:t>
            </a:r>
            <a:r>
              <a:rPr lang="en-US" sz="2000" dirty="0" err="1"/>
              <a:t>cURL</a:t>
            </a:r>
            <a:r>
              <a:rPr lang="en-US" sz="2000" dirty="0"/>
              <a:t>, JSON and </a:t>
            </a:r>
            <a:r>
              <a:rPr lang="en-US" sz="2000" dirty="0" err="1"/>
              <a:t>MBString</a:t>
            </a:r>
            <a:r>
              <a:rPr lang="en-US" sz="2000" dirty="0"/>
              <a:t> etc.</a:t>
            </a:r>
          </a:p>
          <a:p>
            <a:endParaRPr lang="en-US" sz="2000" dirty="0"/>
          </a:p>
          <a:p>
            <a:r>
              <a:rPr lang="en-US" sz="2000" dirty="0"/>
              <a:t>We studied the concept of Laravel Server Management, </a:t>
            </a:r>
          </a:p>
          <a:p>
            <a:r>
              <a:rPr lang="en-US" sz="2000" dirty="0"/>
              <a:t>And optimization of view loading.</a:t>
            </a:r>
          </a:p>
          <a:p>
            <a:endParaRPr lang="en-US" sz="2000" dirty="0"/>
          </a:p>
          <a:p>
            <a:r>
              <a:rPr lang="en-US" sz="2000" dirty="0"/>
              <a:t>We studied how deployment with vapor takes place.</a:t>
            </a:r>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Tree>
    <p:extLst>
      <p:ext uri="{BB962C8B-B14F-4D97-AF65-F5344CB8AC3E}">
        <p14:creationId xmlns:p14="http://schemas.microsoft.com/office/powerpoint/2010/main" val="256520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80F5FF-8F35-4F4E-967A-AA5FE022B624}" type="datetime1">
              <a:rPr lang="en-US" smtClean="0"/>
              <a:t>4/29/2024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1987984963"/>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2425321983"/>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637097128"/>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3281308447"/>
              </p:ext>
            </p:extLst>
          </p:nvPr>
        </p:nvGraphicFramePr>
        <p:xfrm>
          <a:off x="1417320" y="3810000"/>
          <a:ext cx="10165080" cy="68580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152291644"/>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3417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E9A9C3-7269-4E24-91B7-7E042C8DCE80}" type="datetime1">
              <a:rPr lang="en-US" smtClean="0"/>
              <a:t>4/29/2024</a:t>
            </a:fld>
            <a:endParaRPr lang="en-US" dirty="0"/>
          </a:p>
        </p:txBody>
      </p:sp>
      <p:sp>
        <p:nvSpPr>
          <p:cNvPr id="5" name="Footer Placeholder 4"/>
          <p:cNvSpPr>
            <a:spLocks noGrp="1"/>
          </p:cNvSpPr>
          <p:nvPr>
            <p:ph type="ftr" sz="quarter" idx="11"/>
          </p:nvPr>
        </p:nvSpPr>
        <p:spPr/>
        <p:txBody>
          <a:bodyPr/>
          <a:lstStyle/>
          <a:p>
            <a:r>
              <a:rPr lang="en-US"/>
              <a:t>Rajat Kumar                              Laravel with Vue.js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4190747891"/>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788831" y="1741047"/>
            <a:ext cx="10210800" cy="923330"/>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CO 1</a:t>
            </a:r>
            <a:r>
              <a:rPr lang="en-US" dirty="0">
                <a:solidFill>
                  <a:srgbClr val="000000"/>
                </a:solidFill>
                <a:latin typeface="Times New Roman" panose="02020603050405020304" pitchFamily="18" charset="0"/>
                <a:ea typeface="Times New Roman" panose="02020603050405020304" pitchFamily="18" charset="0"/>
              </a:rPr>
              <a:t>: Apply the knowledge of PHP that are vital in understanding </a:t>
            </a:r>
            <a:r>
              <a:rPr lang="en-US" dirty="0" err="1">
                <a:solidFill>
                  <a:srgbClr val="000000"/>
                </a:solidFill>
                <a:latin typeface="Times New Roman" panose="02020603050405020304" pitchFamily="18" charset="0"/>
                <a:ea typeface="Times New Roman" panose="02020603050405020304" pitchFamily="18" charset="0"/>
              </a:rPr>
              <a:t>Laravel</a:t>
            </a:r>
            <a:r>
              <a:rPr lang="en-US" dirty="0">
                <a:solidFill>
                  <a:srgbClr val="000000"/>
                </a:solidFill>
                <a:latin typeface="Times New Roman" panose="02020603050405020304" pitchFamily="18" charset="0"/>
                <a:ea typeface="Times New Roman" panose="02020603050405020304" pitchFamily="18" charset="0"/>
              </a:rPr>
              <a:t> application and analyze the concepts, principles and methods in current Server-side technology to implement </a:t>
            </a:r>
            <a:r>
              <a:rPr lang="en-US" dirty="0" err="1">
                <a:solidFill>
                  <a:srgbClr val="000000"/>
                </a:solidFill>
                <a:latin typeface="Times New Roman" panose="02020603050405020304" pitchFamily="18" charset="0"/>
                <a:ea typeface="Times New Roman" panose="02020603050405020304" pitchFamily="18" charset="0"/>
              </a:rPr>
              <a:t>Laravel</a:t>
            </a:r>
            <a:r>
              <a:rPr lang="en-US" dirty="0">
                <a:solidFill>
                  <a:srgbClr val="000000"/>
                </a:solidFill>
                <a:latin typeface="Times New Roman" panose="02020603050405020304" pitchFamily="18" charset="0"/>
                <a:ea typeface="Times New Roman" panose="02020603050405020304" pitchFamily="18" charset="0"/>
              </a:rPr>
              <a:t> application over the web.</a:t>
            </a:r>
            <a:endParaRPr lang="en-US" dirty="0"/>
          </a:p>
        </p:txBody>
      </p:sp>
      <p:sp>
        <p:nvSpPr>
          <p:cNvPr id="9" name="Rectangle 8"/>
          <p:cNvSpPr/>
          <p:nvPr/>
        </p:nvSpPr>
        <p:spPr>
          <a:xfrm>
            <a:off x="785611" y="2676819"/>
            <a:ext cx="10136746" cy="646331"/>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CO 2:</a:t>
            </a:r>
            <a:r>
              <a:rPr lang="en-US" dirty="0">
                <a:solidFill>
                  <a:srgbClr val="000000"/>
                </a:solidFill>
                <a:latin typeface="Times New Roman" panose="02020603050405020304" pitchFamily="18" charset="0"/>
                <a:ea typeface="Times New Roman" panose="02020603050405020304" pitchFamily="18" charset="0"/>
              </a:rPr>
              <a:t> Explain, analyze and apply the role of Client-side scripting language like </a:t>
            </a:r>
            <a:r>
              <a:rPr lang="en-US" dirty="0" err="1">
                <a:solidFill>
                  <a:srgbClr val="000000"/>
                </a:solidFill>
                <a:latin typeface="Times New Roman" panose="02020603050405020304" pitchFamily="18" charset="0"/>
                <a:ea typeface="Times New Roman" panose="02020603050405020304" pitchFamily="18" charset="0"/>
              </a:rPr>
              <a:t>Vuejs</a:t>
            </a:r>
            <a:r>
              <a:rPr lang="en-US" dirty="0">
                <a:solidFill>
                  <a:srgbClr val="000000"/>
                </a:solidFill>
                <a:latin typeface="Times New Roman" panose="02020603050405020304" pitchFamily="18" charset="0"/>
                <a:ea typeface="Times New Roman" panose="02020603050405020304" pitchFamily="18" charset="0"/>
              </a:rPr>
              <a:t> in the workings of the web and web applications. </a:t>
            </a:r>
            <a:endParaRPr lang="en-US" dirty="0"/>
          </a:p>
        </p:txBody>
      </p:sp>
      <p:sp>
        <p:nvSpPr>
          <p:cNvPr id="10" name="Rectangle 9"/>
          <p:cNvSpPr/>
          <p:nvPr/>
        </p:nvSpPr>
        <p:spPr>
          <a:xfrm>
            <a:off x="804929" y="3374813"/>
            <a:ext cx="9448800"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CO 3: </a:t>
            </a:r>
            <a:r>
              <a:rPr lang="en-US" dirty="0">
                <a:solidFill>
                  <a:srgbClr val="000000"/>
                </a:solidFill>
                <a:latin typeface="Times New Roman" panose="02020603050405020304" pitchFamily="18" charset="0"/>
                <a:ea typeface="Times New Roman" panose="02020603050405020304" pitchFamily="18" charset="0"/>
              </a:rPr>
              <a:t>Implementing and analyzing the concept of </a:t>
            </a:r>
            <a:r>
              <a:rPr lang="en-US" dirty="0" err="1">
                <a:solidFill>
                  <a:srgbClr val="000000"/>
                </a:solidFill>
                <a:latin typeface="Times New Roman" panose="02020603050405020304" pitchFamily="18" charset="0"/>
                <a:ea typeface="Times New Roman" panose="02020603050405020304" pitchFamily="18" charset="0"/>
              </a:rPr>
              <a:t>Larvel</a:t>
            </a:r>
            <a:r>
              <a:rPr lang="en-US" dirty="0">
                <a:solidFill>
                  <a:srgbClr val="000000"/>
                </a:solidFill>
                <a:latin typeface="Times New Roman" panose="02020603050405020304" pitchFamily="18" charset="0"/>
                <a:ea typeface="Times New Roman" panose="02020603050405020304" pitchFamily="18" charset="0"/>
              </a:rPr>
              <a:t> Faker and Authentication on </a:t>
            </a:r>
            <a:r>
              <a:rPr lang="en-US" dirty="0" err="1">
                <a:solidFill>
                  <a:srgbClr val="000000"/>
                </a:solidFill>
                <a:latin typeface="Times New Roman" panose="02020603050405020304" pitchFamily="18" charset="0"/>
                <a:ea typeface="Times New Roman" panose="02020603050405020304" pitchFamily="18" charset="0"/>
              </a:rPr>
              <a:t>Laravel</a:t>
            </a:r>
            <a:r>
              <a:rPr lang="en-US" dirty="0">
                <a:solidFill>
                  <a:srgbClr val="000000"/>
                </a:solidFill>
                <a:latin typeface="Times New Roman" panose="02020603050405020304" pitchFamily="18" charset="0"/>
                <a:ea typeface="Times New Roman" panose="02020603050405020304" pitchFamily="18" charset="0"/>
              </a:rPr>
              <a:t>. </a:t>
            </a:r>
            <a:endParaRPr lang="en-US" dirty="0"/>
          </a:p>
        </p:txBody>
      </p:sp>
      <p:sp>
        <p:nvSpPr>
          <p:cNvPr id="11" name="Rectangle 10"/>
          <p:cNvSpPr/>
          <p:nvPr/>
        </p:nvSpPr>
        <p:spPr>
          <a:xfrm>
            <a:off x="759854" y="4010088"/>
            <a:ext cx="11051146" cy="646331"/>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CO 4: </a:t>
            </a:r>
            <a:r>
              <a:rPr lang="en-US" dirty="0">
                <a:solidFill>
                  <a:srgbClr val="000000"/>
                </a:solidFill>
                <a:latin typeface="Times New Roman" panose="02020603050405020304" pitchFamily="18" charset="0"/>
                <a:ea typeface="Times New Roman" panose="02020603050405020304" pitchFamily="18" charset="0"/>
              </a:rPr>
              <a:t>Understand the impact of web designing by database connectivity with different databases in the current market place where everyone use to prefer electronic medium for shopping, commerce, and even social life also. </a:t>
            </a:r>
            <a:endParaRPr lang="en-US" dirty="0"/>
          </a:p>
        </p:txBody>
      </p:sp>
      <p:sp>
        <p:nvSpPr>
          <p:cNvPr id="13" name="Rectangle 12"/>
          <p:cNvSpPr/>
          <p:nvPr/>
        </p:nvSpPr>
        <p:spPr>
          <a:xfrm>
            <a:off x="759854" y="4922362"/>
            <a:ext cx="10858500" cy="646331"/>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CO 5:</a:t>
            </a:r>
            <a:r>
              <a:rPr lang="en-US" dirty="0">
                <a:solidFill>
                  <a:srgbClr val="000000"/>
                </a:solidFill>
                <a:latin typeface="Times New Roman" panose="02020603050405020304" pitchFamily="18" charset="0"/>
                <a:ea typeface="Times New Roman" panose="02020603050405020304" pitchFamily="18" charset="0"/>
              </a:rPr>
              <a:t> </a:t>
            </a:r>
            <a:r>
              <a:rPr lang="en-US" dirty="0" err="1">
                <a:solidFill>
                  <a:srgbClr val="000000"/>
                </a:solidFill>
                <a:latin typeface="Times New Roman" panose="02020603050405020304" pitchFamily="18" charset="0"/>
                <a:ea typeface="Times New Roman" panose="02020603050405020304" pitchFamily="18" charset="0"/>
              </a:rPr>
              <a:t>Analysing</a:t>
            </a:r>
            <a:r>
              <a:rPr lang="en-US" dirty="0">
                <a:solidFill>
                  <a:srgbClr val="000000"/>
                </a:solidFill>
                <a:latin typeface="Times New Roman" panose="02020603050405020304" pitchFamily="18" charset="0"/>
                <a:ea typeface="Times New Roman" panose="02020603050405020304" pitchFamily="18" charset="0"/>
              </a:rPr>
              <a:t> and Creating a functional website using </a:t>
            </a:r>
            <a:r>
              <a:rPr lang="en-US" dirty="0" err="1">
                <a:solidFill>
                  <a:srgbClr val="000000"/>
                </a:solidFill>
                <a:latin typeface="Times New Roman" panose="02020603050405020304" pitchFamily="18" charset="0"/>
                <a:ea typeface="Times New Roman" panose="02020603050405020304" pitchFamily="18" charset="0"/>
              </a:rPr>
              <a:t>Laravel</a:t>
            </a:r>
            <a:r>
              <a:rPr lang="en-US" dirty="0">
                <a:solidFill>
                  <a:srgbClr val="000000"/>
                </a:solidFill>
                <a:latin typeface="Times New Roman" panose="02020603050405020304" pitchFamily="18" charset="0"/>
                <a:ea typeface="Times New Roman" panose="02020603050405020304" pitchFamily="18" charset="0"/>
              </a:rPr>
              <a:t> and </a:t>
            </a:r>
            <a:r>
              <a:rPr lang="en-US" dirty="0" err="1">
                <a:solidFill>
                  <a:srgbClr val="000000"/>
                </a:solidFill>
                <a:latin typeface="Times New Roman" panose="02020603050405020304" pitchFamily="18" charset="0"/>
                <a:ea typeface="Times New Roman" panose="02020603050405020304" pitchFamily="18" charset="0"/>
              </a:rPr>
              <a:t>Vuejs</a:t>
            </a:r>
            <a:r>
              <a:rPr lang="en-US" dirty="0">
                <a:solidFill>
                  <a:srgbClr val="000000"/>
                </a:solidFill>
                <a:latin typeface="Times New Roman" panose="02020603050405020304" pitchFamily="18" charset="0"/>
                <a:ea typeface="Times New Roman" panose="02020603050405020304" pitchFamily="18" charset="0"/>
              </a:rPr>
              <a:t> and Deploying and Optimizing Web Application using Forge / Vapor. </a:t>
            </a:r>
            <a:endParaRPr lang="en-US" dirty="0"/>
          </a:p>
        </p:txBody>
      </p:sp>
    </p:spTree>
    <p:extLst>
      <p:ext uri="{BB962C8B-B14F-4D97-AF65-F5344CB8AC3E}">
        <p14:creationId xmlns:p14="http://schemas.microsoft.com/office/powerpoint/2010/main" val="143936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40016</TotalTime>
  <Words>6194</Words>
  <Application>Microsoft Office PowerPoint</Application>
  <PresentationFormat>Widescreen</PresentationFormat>
  <Paragraphs>943</Paragraphs>
  <Slides>77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Mangal</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1261</cp:revision>
  <dcterms:created xsi:type="dcterms:W3CDTF">2006-08-16T00:00:00Z</dcterms:created>
  <dcterms:modified xsi:type="dcterms:W3CDTF">2024-04-29T05:21:47Z</dcterms:modified>
</cp:coreProperties>
</file>