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heme/themeOverride1.xml" ContentType="application/vnd.openxmlformats-officedocument.themeOverr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2"/>
  </p:notesMasterIdLst>
  <p:handoutMasterIdLst>
    <p:handoutMasterId r:id="rId143"/>
  </p:handoutMasterIdLst>
  <p:sldIdLst>
    <p:sldId id="587" r:id="rId2"/>
    <p:sldId id="588" r:id="rId3"/>
    <p:sldId id="522" r:id="rId4"/>
    <p:sldId id="523" r:id="rId5"/>
    <p:sldId id="524" r:id="rId6"/>
    <p:sldId id="525" r:id="rId7"/>
    <p:sldId id="527" r:id="rId8"/>
    <p:sldId id="528" r:id="rId9"/>
    <p:sldId id="529" r:id="rId10"/>
    <p:sldId id="531" r:id="rId11"/>
    <p:sldId id="530" r:id="rId12"/>
    <p:sldId id="532" r:id="rId13"/>
    <p:sldId id="533" r:id="rId14"/>
    <p:sldId id="589" r:id="rId15"/>
    <p:sldId id="607" r:id="rId16"/>
    <p:sldId id="575" r:id="rId17"/>
    <p:sldId id="576" r:id="rId18"/>
    <p:sldId id="586" r:id="rId19"/>
    <p:sldId id="534" r:id="rId20"/>
    <p:sldId id="577" r:id="rId21"/>
    <p:sldId id="257" r:id="rId22"/>
    <p:sldId id="535" r:id="rId23"/>
    <p:sldId id="536" r:id="rId24"/>
    <p:sldId id="578" r:id="rId25"/>
    <p:sldId id="276" r:id="rId26"/>
    <p:sldId id="277" r:id="rId27"/>
    <p:sldId id="278" r:id="rId28"/>
    <p:sldId id="279" r:id="rId29"/>
    <p:sldId id="594" r:id="rId30"/>
    <p:sldId id="281" r:id="rId31"/>
    <p:sldId id="282" r:id="rId32"/>
    <p:sldId id="283" r:id="rId33"/>
    <p:sldId id="284" r:id="rId34"/>
    <p:sldId id="285" r:id="rId35"/>
    <p:sldId id="286" r:id="rId36"/>
    <p:sldId id="625" r:id="rId37"/>
    <p:sldId id="627" r:id="rId38"/>
    <p:sldId id="629" r:id="rId39"/>
    <p:sldId id="621" r:id="rId40"/>
    <p:sldId id="623" r:id="rId41"/>
    <p:sldId id="624" r:id="rId42"/>
    <p:sldId id="543" r:id="rId43"/>
    <p:sldId id="544" r:id="rId44"/>
    <p:sldId id="545" r:id="rId45"/>
    <p:sldId id="546" r:id="rId46"/>
    <p:sldId id="547" r:id="rId47"/>
    <p:sldId id="548" r:id="rId48"/>
    <p:sldId id="549" r:id="rId49"/>
    <p:sldId id="395" r:id="rId50"/>
    <p:sldId id="260" r:id="rId51"/>
    <p:sldId id="550" r:id="rId52"/>
    <p:sldId id="631" r:id="rId53"/>
    <p:sldId id="552" r:id="rId54"/>
    <p:sldId id="551" r:id="rId55"/>
    <p:sldId id="553" r:id="rId56"/>
    <p:sldId id="554" r:id="rId57"/>
    <p:sldId id="555" r:id="rId58"/>
    <p:sldId id="556" r:id="rId59"/>
    <p:sldId id="557" r:id="rId60"/>
    <p:sldId id="558" r:id="rId61"/>
    <p:sldId id="560" r:id="rId62"/>
    <p:sldId id="559" r:id="rId63"/>
    <p:sldId id="561" r:id="rId64"/>
    <p:sldId id="562" r:id="rId65"/>
    <p:sldId id="563" r:id="rId66"/>
    <p:sldId id="564" r:id="rId67"/>
    <p:sldId id="287" r:id="rId68"/>
    <p:sldId id="288" r:id="rId69"/>
    <p:sldId id="289" r:id="rId70"/>
    <p:sldId id="290" r:id="rId71"/>
    <p:sldId id="291" r:id="rId72"/>
    <p:sldId id="292" r:id="rId73"/>
    <p:sldId id="297" r:id="rId74"/>
    <p:sldId id="298" r:id="rId75"/>
    <p:sldId id="299" r:id="rId76"/>
    <p:sldId id="300" r:id="rId77"/>
    <p:sldId id="301" r:id="rId78"/>
    <p:sldId id="302" r:id="rId79"/>
    <p:sldId id="303" r:id="rId80"/>
    <p:sldId id="304" r:id="rId81"/>
    <p:sldId id="596" r:id="rId82"/>
    <p:sldId id="597" r:id="rId83"/>
    <p:sldId id="598" r:id="rId84"/>
    <p:sldId id="599" r:id="rId85"/>
    <p:sldId id="600" r:id="rId86"/>
    <p:sldId id="601" r:id="rId87"/>
    <p:sldId id="602" r:id="rId88"/>
    <p:sldId id="603" r:id="rId89"/>
    <p:sldId id="313" r:id="rId90"/>
    <p:sldId id="314" r:id="rId91"/>
    <p:sldId id="315" r:id="rId92"/>
    <p:sldId id="316" r:id="rId93"/>
    <p:sldId id="317" r:id="rId94"/>
    <p:sldId id="318" r:id="rId95"/>
    <p:sldId id="319" r:id="rId96"/>
    <p:sldId id="320" r:id="rId97"/>
    <p:sldId id="321" r:id="rId98"/>
    <p:sldId id="604" r:id="rId99"/>
    <p:sldId id="605" r:id="rId100"/>
    <p:sldId id="606" r:id="rId101"/>
    <p:sldId id="325" r:id="rId102"/>
    <p:sldId id="326" r:id="rId103"/>
    <p:sldId id="327" r:id="rId104"/>
    <p:sldId id="328" r:id="rId105"/>
    <p:sldId id="329" r:id="rId106"/>
    <p:sldId id="573" r:id="rId107"/>
    <p:sldId id="574" r:id="rId108"/>
    <p:sldId id="466" r:id="rId109"/>
    <p:sldId id="465" r:id="rId110"/>
    <p:sldId id="467" r:id="rId111"/>
    <p:sldId id="468" r:id="rId112"/>
    <p:sldId id="335" r:id="rId113"/>
    <p:sldId id="609" r:id="rId114"/>
    <p:sldId id="632" r:id="rId115"/>
    <p:sldId id="633" r:id="rId116"/>
    <p:sldId id="634" r:id="rId117"/>
    <p:sldId id="635" r:id="rId118"/>
    <p:sldId id="610" r:id="rId119"/>
    <p:sldId id="613" r:id="rId120"/>
    <p:sldId id="620" r:id="rId121"/>
    <p:sldId id="615" r:id="rId122"/>
    <p:sldId id="611" r:id="rId123"/>
    <p:sldId id="617" r:id="rId124"/>
    <p:sldId id="619" r:id="rId125"/>
    <p:sldId id="422" r:id="rId126"/>
    <p:sldId id="592" r:id="rId127"/>
    <p:sldId id="593" r:id="rId128"/>
    <p:sldId id="507" r:id="rId129"/>
    <p:sldId id="508" r:id="rId130"/>
    <p:sldId id="571" r:id="rId131"/>
    <p:sldId id="572" r:id="rId132"/>
    <p:sldId id="342" r:id="rId133"/>
    <p:sldId id="424" r:id="rId134"/>
    <p:sldId id="510" r:id="rId135"/>
    <p:sldId id="509" r:id="rId136"/>
    <p:sldId id="608" r:id="rId137"/>
    <p:sldId id="438" r:id="rId138"/>
    <p:sldId id="591" r:id="rId139"/>
    <p:sldId id="413" r:id="rId140"/>
    <p:sldId id="511" r:id="rId1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60F92-D12D-7038-00D8-324F94C76D96}" v="19" dt="2024-01-04T13:46:45.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0" autoAdjust="0"/>
    <p:restoredTop sz="94660"/>
  </p:normalViewPr>
  <p:slideViewPr>
    <p:cSldViewPr>
      <p:cViewPr varScale="1">
        <p:scale>
          <a:sx n="62" d="100"/>
          <a:sy n="62" d="100"/>
        </p:scale>
        <p:origin x="1404"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4096"/>
    </p:cViewPr>
  </p:sorter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handoutMaster" Target="handoutMasters/handoutMaster1.xml"/><Relationship Id="rId14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2/20/2024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257392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152719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7088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54</a:t>
            </a:fld>
            <a:endParaRPr lang="en-US"/>
          </a:p>
        </p:txBody>
      </p:sp>
    </p:spTree>
    <p:extLst>
      <p:ext uri="{BB962C8B-B14F-4D97-AF65-F5344CB8AC3E}">
        <p14:creationId xmlns:p14="http://schemas.microsoft.com/office/powerpoint/2010/main" val="4294839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3" name="Google Shape;56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35826938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1" name="Google Shape;611;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 name="Google Shape;622;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4" name="Google Shape;644;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7" name="Google Shape;677;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9" name="Google Shape;689;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1" name="Google Shape;701;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extLst>
      <p:ext uri="{BB962C8B-B14F-4D97-AF65-F5344CB8AC3E}">
        <p14:creationId xmlns:p14="http://schemas.microsoft.com/office/powerpoint/2010/main" val="37367505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3" name="Google Shape;713;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4" name="Google Shape;724;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6" name="Google Shape;746;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7" name="Google Shape;757;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9" name="Google Shape;779;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0" name="Google Shape;790;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1" name="Google Shape;801;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2" name="Google Shape;812;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extLst>
      <p:ext uri="{BB962C8B-B14F-4D97-AF65-F5344CB8AC3E}">
        <p14:creationId xmlns:p14="http://schemas.microsoft.com/office/powerpoint/2010/main" val="26908271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3" name="Google Shape;823;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4" name="Google Shape;834;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5" name="Google Shape;845;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6" name="Google Shape;856;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7" name="Google Shape;867;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8" name="Google Shape;878;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9" name="Google Shape;889;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0" name="Google Shape;900;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8889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38856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87039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91098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8" name="Google Shape;988;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9" name="Google Shape;999;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3" name="Google Shape;1043;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DA1198-6E94-461D-83BF-EFC0A508BF89}" type="datetime1">
              <a:rPr lang="en-US" smtClean="0"/>
              <a:t>2/20/2024</a:t>
            </a:fld>
            <a:endParaRPr lang="en-US"/>
          </a:p>
        </p:txBody>
      </p:sp>
      <p:sp>
        <p:nvSpPr>
          <p:cNvPr id="5" name="Footer Placeholder 4"/>
          <p:cNvSpPr>
            <a:spLocks noGrp="1"/>
          </p:cNvSpPr>
          <p:nvPr>
            <p:ph type="ftr" sz="quarter" idx="11"/>
          </p:nvPr>
        </p:nvSpPr>
        <p:spPr/>
        <p:txBody>
          <a:bodyPr/>
          <a:lstStyle/>
          <a:p>
            <a:r>
              <a:rPr lang="en-US"/>
              <a:t>Dr. Poornima Tyagi    Software Engineering ACSE0603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A670DD-9017-4986-9895-994FB2084563}" type="datetime1">
              <a:rPr lang="en-US" smtClean="0"/>
              <a:t>2/20/2024</a:t>
            </a:fld>
            <a:endParaRPr lang="en-US"/>
          </a:p>
        </p:txBody>
      </p:sp>
      <p:sp>
        <p:nvSpPr>
          <p:cNvPr id="5" name="Footer Placeholder 4"/>
          <p:cNvSpPr>
            <a:spLocks noGrp="1"/>
          </p:cNvSpPr>
          <p:nvPr>
            <p:ph type="ftr" sz="quarter" idx="11"/>
          </p:nvPr>
        </p:nvSpPr>
        <p:spPr/>
        <p:txBody>
          <a:bodyPr/>
          <a:lstStyle/>
          <a:p>
            <a:r>
              <a:rPr lang="en-US"/>
              <a:t>Dr. Poornima Tyagi    Software Engineering ACSE0603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51F312-5BDF-46A5-89B3-59F06FFF0AA0}" type="datetime1">
              <a:rPr lang="en-US" smtClean="0"/>
              <a:t>2/20/2024</a:t>
            </a:fld>
            <a:endParaRPr lang="en-US"/>
          </a:p>
        </p:txBody>
      </p:sp>
      <p:sp>
        <p:nvSpPr>
          <p:cNvPr id="5" name="Footer Placeholder 4"/>
          <p:cNvSpPr>
            <a:spLocks noGrp="1"/>
          </p:cNvSpPr>
          <p:nvPr>
            <p:ph type="ftr" sz="quarter" idx="11"/>
          </p:nvPr>
        </p:nvSpPr>
        <p:spPr/>
        <p:txBody>
          <a:bodyPr/>
          <a:lstStyle/>
          <a:p>
            <a:r>
              <a:rPr lang="en-US"/>
              <a:t>Dr. Poornima Tyagi    Software Engineering ACSE0603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17B587-A462-47ED-A351-666863308CEB}" type="datetime1">
              <a:rPr lang="en-US" smtClean="0"/>
              <a:t>2/20/2024</a:t>
            </a:fld>
            <a:endParaRPr lang="en-US"/>
          </a:p>
        </p:txBody>
      </p:sp>
      <p:sp>
        <p:nvSpPr>
          <p:cNvPr id="5" name="Footer Placeholder 4"/>
          <p:cNvSpPr>
            <a:spLocks noGrp="1"/>
          </p:cNvSpPr>
          <p:nvPr>
            <p:ph type="ftr" sz="quarter" idx="11"/>
          </p:nvPr>
        </p:nvSpPr>
        <p:spPr/>
        <p:txBody>
          <a:bodyPr/>
          <a:lstStyle/>
          <a:p>
            <a:r>
              <a:rPr lang="en-US"/>
              <a:t>Dr. Poornima Tyagi    Software Engineering ACSE0603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2" descr="NIET"/>
          <p:cNvPicPr>
            <a:picLocks noChangeAspect="1" noChangeArrowheads="1"/>
          </p:cNvPicPr>
          <p:nvPr userDrawn="1"/>
        </p:nvPicPr>
        <p:blipFill>
          <a:blip r:embed="rId2"/>
          <a:srcRect/>
          <a:stretch>
            <a:fillRect/>
          </a:stretch>
        </p:blipFill>
        <p:spPr bwMode="auto">
          <a:xfrm>
            <a:off x="0" y="0"/>
            <a:ext cx="1438242" cy="847725"/>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56572B-55C2-421B-A3D7-9148BA0FCD1A}" type="datetime1">
              <a:rPr lang="en-US" smtClean="0"/>
              <a:t>2/20/2024</a:t>
            </a:fld>
            <a:endParaRPr lang="en-US"/>
          </a:p>
        </p:txBody>
      </p:sp>
      <p:sp>
        <p:nvSpPr>
          <p:cNvPr id="5" name="Footer Placeholder 4"/>
          <p:cNvSpPr>
            <a:spLocks noGrp="1"/>
          </p:cNvSpPr>
          <p:nvPr>
            <p:ph type="ftr" sz="quarter" idx="11"/>
          </p:nvPr>
        </p:nvSpPr>
        <p:spPr/>
        <p:txBody>
          <a:bodyPr/>
          <a:lstStyle/>
          <a:p>
            <a:r>
              <a:rPr lang="en-US"/>
              <a:t>Dr. Poornima Tyagi    Software Engineering ACSE0603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6F4606-4AA7-4308-A0C4-F83502C5D166}" type="datetime1">
              <a:rPr lang="en-US" smtClean="0"/>
              <a:t>2/20/2024</a:t>
            </a:fld>
            <a:endParaRPr lang="en-US"/>
          </a:p>
        </p:txBody>
      </p:sp>
      <p:sp>
        <p:nvSpPr>
          <p:cNvPr id="6" name="Footer Placeholder 5"/>
          <p:cNvSpPr>
            <a:spLocks noGrp="1"/>
          </p:cNvSpPr>
          <p:nvPr>
            <p:ph type="ftr" sz="quarter" idx="11"/>
          </p:nvPr>
        </p:nvSpPr>
        <p:spPr/>
        <p:txBody>
          <a:bodyPr/>
          <a:lstStyle/>
          <a:p>
            <a:r>
              <a:rPr lang="en-US"/>
              <a:t>Dr. Poornima Tyagi    Software Engineering ACSE0603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FB65C2-334C-4014-BACB-D8ADABD146A7}" type="datetime1">
              <a:rPr lang="en-US" smtClean="0"/>
              <a:t>2/20/2024</a:t>
            </a:fld>
            <a:endParaRPr lang="en-US"/>
          </a:p>
        </p:txBody>
      </p:sp>
      <p:sp>
        <p:nvSpPr>
          <p:cNvPr id="8" name="Footer Placeholder 7"/>
          <p:cNvSpPr>
            <a:spLocks noGrp="1"/>
          </p:cNvSpPr>
          <p:nvPr>
            <p:ph type="ftr" sz="quarter" idx="11"/>
          </p:nvPr>
        </p:nvSpPr>
        <p:spPr/>
        <p:txBody>
          <a:bodyPr/>
          <a:lstStyle/>
          <a:p>
            <a:r>
              <a:rPr lang="en-US"/>
              <a:t>Dr. Poornima Tyagi    Software Engineering ACSE0603        Unit 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F259DB-697C-4BCD-B8E2-47FD72C90C11}" type="datetime1">
              <a:rPr lang="en-US" smtClean="0"/>
              <a:t>2/20/2024</a:t>
            </a:fld>
            <a:endParaRPr lang="en-US"/>
          </a:p>
        </p:txBody>
      </p:sp>
      <p:sp>
        <p:nvSpPr>
          <p:cNvPr id="4" name="Footer Placeholder 3"/>
          <p:cNvSpPr>
            <a:spLocks noGrp="1"/>
          </p:cNvSpPr>
          <p:nvPr>
            <p:ph type="ftr" sz="quarter" idx="11"/>
          </p:nvPr>
        </p:nvSpPr>
        <p:spPr/>
        <p:txBody>
          <a:bodyPr/>
          <a:lstStyle/>
          <a:p>
            <a:r>
              <a:rPr lang="en-US"/>
              <a:t>Dr. Poornima Tyagi    Software Engineering ACSE0603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0AC7C8-2B72-438E-BD15-A6293CA352C5}" type="datetime1">
              <a:rPr lang="en-US" smtClean="0"/>
              <a:t>2/20/2024</a:t>
            </a:fld>
            <a:endParaRPr lang="en-US"/>
          </a:p>
        </p:txBody>
      </p:sp>
      <p:sp>
        <p:nvSpPr>
          <p:cNvPr id="3" name="Footer Placeholder 2"/>
          <p:cNvSpPr>
            <a:spLocks noGrp="1"/>
          </p:cNvSpPr>
          <p:nvPr>
            <p:ph type="ftr" sz="quarter" idx="11"/>
          </p:nvPr>
        </p:nvSpPr>
        <p:spPr/>
        <p:txBody>
          <a:bodyPr/>
          <a:lstStyle/>
          <a:p>
            <a:r>
              <a:rPr lang="en-US"/>
              <a:t>Dr. Poornima Tyagi    Software Engineering ACSE0603        Unit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DEA4-420A-4BF0-8398-912FF141BF04}" type="datetime1">
              <a:rPr lang="en-US" smtClean="0"/>
              <a:t>2/20/2024</a:t>
            </a:fld>
            <a:endParaRPr lang="en-US"/>
          </a:p>
        </p:txBody>
      </p:sp>
      <p:sp>
        <p:nvSpPr>
          <p:cNvPr id="6" name="Footer Placeholder 5"/>
          <p:cNvSpPr>
            <a:spLocks noGrp="1"/>
          </p:cNvSpPr>
          <p:nvPr>
            <p:ph type="ftr" sz="quarter" idx="11"/>
          </p:nvPr>
        </p:nvSpPr>
        <p:spPr/>
        <p:txBody>
          <a:bodyPr/>
          <a:lstStyle/>
          <a:p>
            <a:r>
              <a:rPr lang="en-US"/>
              <a:t>Dr. Poornima Tyagi    Software Engineering ACSE0603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82A710-DE4D-49B4-934D-399CA48523C5}" type="datetime1">
              <a:rPr lang="en-US" smtClean="0"/>
              <a:t>2/20/2024</a:t>
            </a:fld>
            <a:endParaRPr lang="en-US"/>
          </a:p>
        </p:txBody>
      </p:sp>
      <p:sp>
        <p:nvSpPr>
          <p:cNvPr id="6" name="Footer Placeholder 5"/>
          <p:cNvSpPr>
            <a:spLocks noGrp="1"/>
          </p:cNvSpPr>
          <p:nvPr>
            <p:ph type="ftr" sz="quarter" idx="11"/>
          </p:nvPr>
        </p:nvSpPr>
        <p:spPr/>
        <p:txBody>
          <a:bodyPr/>
          <a:lstStyle/>
          <a:p>
            <a:r>
              <a:rPr lang="en-US"/>
              <a:t>Dr. Poornima Tyagi    Software Engineering ACSE0603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8ED8E3-26B0-4507-821F-008BF824BC50}" type="datetime1">
              <a:rPr lang="en-US" smtClean="0"/>
              <a:t>2/20/2024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Poornima Tyagi    Software Engineering ACSE0603        Unit 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0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02.xml.rels><?xml version="1.0" encoding="UTF-8" standalone="yes"?>
<Relationships xmlns="http://schemas.openxmlformats.org/package/2006/relationships"><Relationship Id="rId3" Type="http://schemas.openxmlformats.org/officeDocument/2006/relationships/hyperlink" Target="https://artoftesting.com/iterative-model"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10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9.jpg"/></Relationships>
</file>

<file path=ppt/slides/_rels/slide10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0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0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9.jpg"/></Relationships>
</file>

<file path=ppt/slides/_rels/slide1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hyperlink" Target="https://www.knowledgehut.com/tutorials/scrum-tutorial/product-owner"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8" Type="http://schemas.openxmlformats.org/officeDocument/2006/relationships/hyperlink" Target="https://www.youtube.com/watch?v=rvTejAg_fbY" TargetMode="External"/><Relationship Id="rId3" Type="http://schemas.openxmlformats.org/officeDocument/2006/relationships/hyperlink" Target="https://nptel.ac.in/courses/106/105/106105182/" TargetMode="External"/><Relationship Id="rId7" Type="http://schemas.openxmlformats.org/officeDocument/2006/relationships/hyperlink" Target="https://www.youtube.com/watch?v=a7jDv_A25ZA" TargetMode="External"/><Relationship Id="rId2" Type="http://schemas.openxmlformats.org/officeDocument/2006/relationships/hyperlink" Target="https://www.youtube.com/watch?v=Z6f9ckEElsU&amp;list=PL8751DA481F0F0D17" TargetMode="External"/><Relationship Id="rId1" Type="http://schemas.openxmlformats.org/officeDocument/2006/relationships/slideLayout" Target="../slideLayouts/slideLayout2.xml"/><Relationship Id="rId6" Type="http://schemas.openxmlformats.org/officeDocument/2006/relationships/hyperlink" Target="https://www.youtube.com/watch?v=e6HjDcd4U6U" TargetMode="External"/><Relationship Id="rId5" Type="http://schemas.openxmlformats.org/officeDocument/2006/relationships/hyperlink" Target="https://www.youtube.com/watch?v=TcxA-h8o5P4" TargetMode="External"/><Relationship Id="rId4" Type="http://schemas.openxmlformats.org/officeDocument/2006/relationships/hyperlink" Target="https://www.youtube.com/watch?v=fhKwJbmaCEg" TargetMode="External"/></Relationships>
</file>

<file path=ppt/slides/_rels/slide1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WxkP5KR_Emk" TargetMode="External"/><Relationship Id="rId2" Type="http://schemas.openxmlformats.org/officeDocument/2006/relationships/hyperlink" Target="https://www.youtube.com/watch?v=kcvEiMFOco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9.jpg"/></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7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9.jpg"/></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image" Target="../media/image8.png"/></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9.jpg"/></Relationships>
</file>

<file path=ppt/slides/_rels/slide87.xml.rels><?xml version="1.0" encoding="UTF-8" standalone="yes"?>
<Relationships xmlns="http://schemas.openxmlformats.org/package/2006/relationships"><Relationship Id="rId3" Type="http://schemas.openxmlformats.org/officeDocument/2006/relationships/hyperlink" Target="https://artoftesting.com/waterfall-mode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9.jpg"/><Relationship Id="rId4" Type="http://schemas.openxmlformats.org/officeDocument/2006/relationships/image" Target="../media/image8.png"/></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9.jpg"/></Relationships>
</file>

<file path=ppt/slides/_rels/slide9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9.jpg"/></Relationships>
</file>

<file path=ppt/slides/_rels/slide9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9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00166" y="928670"/>
            <a:ext cx="5957894" cy="1128730"/>
          </a:xfrm>
        </p:spPr>
        <p:style>
          <a:lnRef idx="2">
            <a:schemeClr val="accent5"/>
          </a:lnRef>
          <a:fillRef idx="1">
            <a:schemeClr val="lt1"/>
          </a:fillRef>
          <a:effectRef idx="0">
            <a:schemeClr val="accent5"/>
          </a:effectRef>
          <a:fontRef idx="minor">
            <a:schemeClr val="dk1"/>
          </a:fontRef>
        </p:style>
        <p:txBody>
          <a:bodyPr>
            <a:normAutofit lnSpcReduction="10000"/>
          </a:bodyPr>
          <a:lstStyle/>
          <a:p>
            <a:endParaRPr lang="en-IN" sz="2500" dirty="0">
              <a:solidFill>
                <a:schemeClr val="accent6"/>
              </a:solidFill>
            </a:endParaRPr>
          </a:p>
          <a:p>
            <a:r>
              <a:rPr lang="en-IN" sz="4000" dirty="0">
                <a:solidFill>
                  <a:schemeClr val="tx1"/>
                </a:solidFill>
              </a:rPr>
              <a:t>Introduction </a:t>
            </a:r>
            <a:endParaRPr lang="en-US" sz="4000" dirty="0">
              <a:solidFill>
                <a:schemeClr val="tx1"/>
              </a:solidFill>
            </a:endParaRPr>
          </a:p>
          <a:p>
            <a:endParaRPr lang="en-US" sz="4000" dirty="0">
              <a:solidFill>
                <a:schemeClr val="tx1"/>
              </a:solidFill>
            </a:endParaRPr>
          </a:p>
        </p:txBody>
      </p:sp>
      <p:sp>
        <p:nvSpPr>
          <p:cNvPr id="6" name="Subtitle 2"/>
          <p:cNvSpPr txBox="1">
            <a:spLocks/>
          </p:cNvSpPr>
          <p:nvPr/>
        </p:nvSpPr>
        <p:spPr>
          <a:xfrm>
            <a:off x="5715000" y="3962400"/>
            <a:ext cx="3105472"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p>
            <a:pPr algn="ctr">
              <a:spcBef>
                <a:spcPct val="20000"/>
              </a:spcBef>
              <a:defRPr/>
            </a:pPr>
            <a:r>
              <a:rPr lang="en-US" sz="2400" dirty="0">
                <a:solidFill>
                  <a:schemeClr val="tx1"/>
                </a:solidFill>
              </a:rPr>
              <a:t>Dr Poornima Tyagi</a:t>
            </a:r>
          </a:p>
          <a:p>
            <a:pPr lvl="0"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 (CSE)</a:t>
            </a:r>
            <a:endParaRPr lang="en-US" sz="2400" dirty="0">
              <a:solidFill>
                <a:schemeClr val="tx1"/>
              </a:solidFill>
              <a:cs typeface="Calibri"/>
            </a:endParaRPr>
          </a:p>
          <a:p>
            <a:pPr lvl="0" algn="ctr">
              <a:spcBef>
                <a:spcPct val="20000"/>
              </a:spcBef>
              <a:defRPr/>
            </a:pPr>
            <a:endParaRPr lang="en-US" sz="2400"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07E02C1D-998A-40F0-8A75-8ECFEC8822C3}" type="datetime1">
              <a:rPr lang="en-US" smtClean="0"/>
              <a:t>2/20/2024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1</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428860" y="6278585"/>
            <a:ext cx="5029200" cy="365125"/>
          </a:xfrm>
        </p:spPr>
        <p:txBody>
          <a:bodyPr/>
          <a:lstStyle/>
          <a:p>
            <a:r>
              <a:rPr lang="en-US"/>
              <a:t>Dr. Poornima Tyagi    Software Engineering ACSE0603        Unit 1</a:t>
            </a:r>
            <a:endParaRPr lang="en-US" dirty="0"/>
          </a:p>
        </p:txBody>
      </p:sp>
      <p:sp>
        <p:nvSpPr>
          <p:cNvPr id="14" name="Subtitle 2"/>
          <p:cNvSpPr txBox="1">
            <a:spLocks/>
          </p:cNvSpPr>
          <p:nvPr/>
        </p:nvSpPr>
        <p:spPr>
          <a:xfrm>
            <a:off x="251520" y="38100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Software Engineering</a:t>
            </a:r>
          </a:p>
          <a:p>
            <a:pPr marL="0" marR="0" lvl="0" indent="0" algn="ctr" defTabSz="914400">
              <a:lnSpc>
                <a:spcPct val="100000"/>
              </a:lnSpc>
              <a:spcBef>
                <a:spcPct val="20000"/>
              </a:spcBef>
              <a:spcAft>
                <a:spcPts val="0"/>
              </a:spcAft>
              <a:buNone/>
              <a:tabLst/>
              <a:defRPr/>
            </a:pPr>
            <a:r>
              <a:rPr lang="en-US" b="1" dirty="0">
                <a:ea typeface="+mn-lt"/>
                <a:cs typeface="+mn-lt"/>
              </a:rPr>
              <a:t>ACSE0603</a:t>
            </a:r>
            <a:endParaRPr lang="en-US" b="1" dirty="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22860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noProof="0" dirty="0">
                <a:ln>
                  <a:noFill/>
                </a:ln>
                <a:solidFill>
                  <a:schemeClr val="tx1"/>
                </a:solidFill>
                <a:effectLst/>
                <a:uLnTx/>
                <a:uFillTx/>
                <a:latin typeface="+mn-lt"/>
                <a:ea typeface="+mn-ea"/>
                <a:cs typeface="+mn-cs"/>
              </a:rPr>
              <a:t>(B Tech </a:t>
            </a:r>
            <a:r>
              <a:rPr lang="en-US" sz="2000" b="1" dirty="0" err="1">
                <a:solidFill>
                  <a:schemeClr val="tx1"/>
                </a:solidFill>
              </a:rPr>
              <a:t>VI</a:t>
            </a:r>
            <a:r>
              <a:rPr lang="en-US" sz="2000" b="1" baseline="30000" dirty="0" err="1">
                <a:solidFill>
                  <a:schemeClr val="tx1"/>
                </a:solidFill>
              </a:rPr>
              <a:t>th</a:t>
            </a:r>
            <a:r>
              <a:rPr kumimoji="0" lang="en-US" sz="2000" b="1" i="0" u="none" strike="noStrike" kern="1200" cap="none" spc="0" normalizeH="0" noProof="0" dirty="0">
                <a:ln>
                  <a:noFill/>
                </a:ln>
                <a:solidFill>
                  <a:schemeClr val="tx1"/>
                </a:solidFill>
                <a:effectLst/>
                <a:uLnTx/>
                <a:uFillTx/>
                <a:latin typeface="+mn-lt"/>
                <a:ea typeface="+mn-ea"/>
                <a:cs typeface="+mn-cs"/>
              </a:rPr>
              <a:t> Sem</a:t>
            </a:r>
            <a:r>
              <a:rPr kumimoji="0" lang="en-US" sz="2000" b="0" i="0" u="none" strike="noStrike" kern="1200" cap="none" spc="0" normalizeH="0" noProof="0" dirty="0">
                <a:ln>
                  <a:noFill/>
                </a:ln>
                <a:solidFill>
                  <a:schemeClr val="tx1"/>
                </a:solidFill>
                <a:effectLst/>
                <a:uLnTx/>
                <a:uFillTx/>
                <a:latin typeface="+mn-lt"/>
                <a:ea typeface="+mn-ea"/>
                <a:cs typeface="+mn-cs"/>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6" name="Picture 15">
            <a:extLst>
              <a:ext uri="{FF2B5EF4-FFF2-40B4-BE49-F238E27FC236}">
                <a16:creationId xmlns:a16="http://schemas.microsoft.com/office/drawing/2014/main" id="{D6B0188F-13A4-4C04-8B15-47BCF5A49B36}"/>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6660232" y="2300270"/>
            <a:ext cx="1524000" cy="15843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3B01C4-6164-453C-A463-D6A94E51207B}" type="datetime1">
              <a:rPr lang="en-US" smtClean="0"/>
              <a:t>2/20/2024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latin typeface="Times New Roman" pitchFamily="18" charset="0"/>
                <a:cs typeface="Times New Roman" pitchFamily="18" charset="0"/>
              </a:rPr>
              <a:t>CO-PO Mapping</a:t>
            </a:r>
          </a:p>
        </p:txBody>
      </p:sp>
      <p:sp>
        <p:nvSpPr>
          <p:cNvPr id="9" name="Rectangle 1">
            <a:extLst>
              <a:ext uri="{FF2B5EF4-FFF2-40B4-BE49-F238E27FC236}">
                <a16:creationId xmlns:a16="http://schemas.microsoft.com/office/drawing/2014/main" id="{14071140-551B-4E51-A134-31A277FE296E}"/>
              </a:ext>
            </a:extLst>
          </p:cNvPr>
          <p:cNvSpPr>
            <a:spLocks noChangeArrowheads="1"/>
          </p:cNvSpPr>
          <p:nvPr/>
        </p:nvSpPr>
        <p:spPr bwMode="auto">
          <a:xfrm>
            <a:off x="251520" y="1041500"/>
            <a:ext cx="835908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CO-PO Correlation Matrices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Correlation levels are taken 1, 2 and 3 as defined below:</a:t>
            </a:r>
            <a:endParaRPr kumimoji="0" lang="en-US" altLang="en-US" sz="22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1: Slight (Low)	2: Moderate (Medium)	3: Substantial (High) </a:t>
            </a:r>
            <a:endParaRPr kumimoji="0" lang="en-US" altLang="en-US" sz="2200" i="0" u="none" strike="noStrike" cap="none" normalizeH="0" baseline="0" dirty="0">
              <a:ln>
                <a:noFill/>
              </a:ln>
              <a:solidFill>
                <a:schemeClr val="tx1"/>
              </a:solidFill>
              <a:effectLst/>
            </a:endParaRPr>
          </a:p>
        </p:txBody>
      </p:sp>
      <p:graphicFrame>
        <p:nvGraphicFramePr>
          <p:cNvPr id="10" name="Table 9"/>
          <p:cNvGraphicFramePr>
            <a:graphicFrameLocks noGrp="1"/>
          </p:cNvGraphicFramePr>
          <p:nvPr>
            <p:extLst>
              <p:ext uri="{D42A27DB-BD31-4B8C-83A1-F6EECF244321}">
                <p14:modId xmlns:p14="http://schemas.microsoft.com/office/powerpoint/2010/main" val="1459426393"/>
              </p:ext>
            </p:extLst>
          </p:nvPr>
        </p:nvGraphicFramePr>
        <p:xfrm>
          <a:off x="642910" y="2636912"/>
          <a:ext cx="7848595" cy="3009570"/>
        </p:xfrm>
        <a:graphic>
          <a:graphicData uri="http://schemas.openxmlformats.org/drawingml/2006/table">
            <a:tbl>
              <a:tblPr/>
              <a:tblGrid>
                <a:gridCol w="1179336">
                  <a:extLst>
                    <a:ext uri="{9D8B030D-6E8A-4147-A177-3AD203B41FA5}">
                      <a16:colId xmlns:a16="http://schemas.microsoft.com/office/drawing/2014/main" val="2437879057"/>
                    </a:ext>
                  </a:extLst>
                </a:gridCol>
                <a:gridCol w="501809">
                  <a:extLst>
                    <a:ext uri="{9D8B030D-6E8A-4147-A177-3AD203B41FA5}">
                      <a16:colId xmlns:a16="http://schemas.microsoft.com/office/drawing/2014/main" val="696798631"/>
                    </a:ext>
                  </a:extLst>
                </a:gridCol>
                <a:gridCol w="500066">
                  <a:extLst>
                    <a:ext uri="{9D8B030D-6E8A-4147-A177-3AD203B41FA5}">
                      <a16:colId xmlns:a16="http://schemas.microsoft.com/office/drawing/2014/main" val="638483705"/>
                    </a:ext>
                  </a:extLst>
                </a:gridCol>
                <a:gridCol w="500066">
                  <a:extLst>
                    <a:ext uri="{9D8B030D-6E8A-4147-A177-3AD203B41FA5}">
                      <a16:colId xmlns:a16="http://schemas.microsoft.com/office/drawing/2014/main" val="249210939"/>
                    </a:ext>
                  </a:extLst>
                </a:gridCol>
                <a:gridCol w="500066">
                  <a:extLst>
                    <a:ext uri="{9D8B030D-6E8A-4147-A177-3AD203B41FA5}">
                      <a16:colId xmlns:a16="http://schemas.microsoft.com/office/drawing/2014/main" val="3126271395"/>
                    </a:ext>
                  </a:extLst>
                </a:gridCol>
                <a:gridCol w="642942">
                  <a:extLst>
                    <a:ext uri="{9D8B030D-6E8A-4147-A177-3AD203B41FA5}">
                      <a16:colId xmlns:a16="http://schemas.microsoft.com/office/drawing/2014/main" val="4072300083"/>
                    </a:ext>
                  </a:extLst>
                </a:gridCol>
                <a:gridCol w="571504">
                  <a:extLst>
                    <a:ext uri="{9D8B030D-6E8A-4147-A177-3AD203B41FA5}">
                      <a16:colId xmlns:a16="http://schemas.microsoft.com/office/drawing/2014/main" val="3676486126"/>
                    </a:ext>
                  </a:extLst>
                </a:gridCol>
                <a:gridCol w="500066">
                  <a:extLst>
                    <a:ext uri="{9D8B030D-6E8A-4147-A177-3AD203B41FA5}">
                      <a16:colId xmlns:a16="http://schemas.microsoft.com/office/drawing/2014/main" val="569063562"/>
                    </a:ext>
                  </a:extLst>
                </a:gridCol>
                <a:gridCol w="500066">
                  <a:extLst>
                    <a:ext uri="{9D8B030D-6E8A-4147-A177-3AD203B41FA5}">
                      <a16:colId xmlns:a16="http://schemas.microsoft.com/office/drawing/2014/main" val="1296368971"/>
                    </a:ext>
                  </a:extLst>
                </a:gridCol>
                <a:gridCol w="500066">
                  <a:extLst>
                    <a:ext uri="{9D8B030D-6E8A-4147-A177-3AD203B41FA5}">
                      <a16:colId xmlns:a16="http://schemas.microsoft.com/office/drawing/2014/main" val="1948887522"/>
                    </a:ext>
                  </a:extLst>
                </a:gridCol>
                <a:gridCol w="642942">
                  <a:extLst>
                    <a:ext uri="{9D8B030D-6E8A-4147-A177-3AD203B41FA5}">
                      <a16:colId xmlns:a16="http://schemas.microsoft.com/office/drawing/2014/main" val="2735111776"/>
                    </a:ext>
                  </a:extLst>
                </a:gridCol>
                <a:gridCol w="642942">
                  <a:extLst>
                    <a:ext uri="{9D8B030D-6E8A-4147-A177-3AD203B41FA5}">
                      <a16:colId xmlns:a16="http://schemas.microsoft.com/office/drawing/2014/main" val="2930219400"/>
                    </a:ext>
                  </a:extLst>
                </a:gridCol>
                <a:gridCol w="666724">
                  <a:extLst>
                    <a:ext uri="{9D8B030D-6E8A-4147-A177-3AD203B41FA5}">
                      <a16:colId xmlns:a16="http://schemas.microsoft.com/office/drawing/2014/main" val="3766458990"/>
                    </a:ext>
                  </a:extLst>
                </a:gridCol>
              </a:tblGrid>
              <a:tr h="499482">
                <a:tc gridSpan="9">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lang="en-US" sz="1600" b="1" dirty="0">
                          <a:effectLst/>
                          <a:latin typeface="Calibri" panose="020F0502020204030204" pitchFamily="34" charset="0"/>
                          <a:ea typeface="Calibri" panose="020F0502020204030204" pitchFamily="34" charset="0"/>
                          <a:cs typeface="Mangal" panose="02040503050203030202" pitchFamily="18" charset="0"/>
                        </a:rPr>
                        <a:t>                                 Software Engineering (Code:</a:t>
                      </a:r>
                      <a:r>
                        <a:rPr lang="en-US" sz="1600" b="1" baseline="0" dirty="0">
                          <a:effectLst/>
                          <a:latin typeface="Calibri" panose="020F0502020204030204" pitchFamily="34" charset="0"/>
                          <a:ea typeface="Calibri" panose="020F0502020204030204" pitchFamily="34" charset="0"/>
                          <a:cs typeface="Mangal" panose="02040503050203030202" pitchFamily="18" charset="0"/>
                        </a:rPr>
                        <a:t> AIT0401)</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15000"/>
                        </a:lnSpc>
                        <a:spcAft>
                          <a:spcPts val="1000"/>
                        </a:spcAft>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88163219"/>
                  </a:ext>
                </a:extLst>
              </a:tr>
              <a:tr h="418348">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CO</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PO3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PO6</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PO8</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PO9</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PO10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PO11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PO12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2527103"/>
                  </a:ext>
                </a:extLst>
              </a:tr>
              <a:tr h="418348">
                <a:tc>
                  <a:txBody>
                    <a:bodyPr/>
                    <a:lstStyle/>
                    <a:p>
                      <a:pPr algn="ct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AIT0401.1</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257388475"/>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AIT0401.2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1577624"/>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AIT0401.3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649090"/>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AIT0401.4</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2196322"/>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AIT0401.5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0037840"/>
                  </a:ext>
                </a:extLst>
              </a:tr>
            </a:tbl>
          </a:graphicData>
        </a:graphic>
      </p:graphicFrame>
    </p:spTree>
    <p:extLst>
      <p:ext uri="{BB962C8B-B14F-4D97-AF65-F5344CB8AC3E}">
        <p14:creationId xmlns:p14="http://schemas.microsoft.com/office/powerpoint/2010/main" val="37664917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69"/>
          <p:cNvSpPr txBox="1">
            <a:spLocks noGrp="1"/>
          </p:cNvSpPr>
          <p:nvPr>
            <p:ph type="body" idx="1"/>
          </p:nvPr>
        </p:nvSpPr>
        <p:spPr>
          <a:xfrm>
            <a:off x="457200" y="1700808"/>
            <a:ext cx="8291264" cy="500479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rgbClr val="C00000"/>
              </a:buClr>
              <a:buSzPts val="2200"/>
              <a:buNone/>
            </a:pPr>
            <a:r>
              <a:rPr lang="en-US" sz="2200">
                <a:solidFill>
                  <a:srgbClr val="C00000"/>
                </a:solidFill>
              </a:rPr>
              <a:t>Advantage:</a:t>
            </a:r>
            <a:endParaRPr/>
          </a:p>
          <a:p>
            <a:pPr marL="342900" lvl="0" indent="-342900" algn="just" rtl="0">
              <a:spcBef>
                <a:spcPts val="440"/>
              </a:spcBef>
              <a:spcAft>
                <a:spcPts val="0"/>
              </a:spcAft>
              <a:buClr>
                <a:schemeClr val="dk1"/>
              </a:buClr>
              <a:buSzPts val="2200"/>
              <a:buChar char="•"/>
            </a:pPr>
            <a:r>
              <a:rPr lang="en-US" sz="2200"/>
              <a:t>Used when it is not necessary to provide minimal version of the system quickly.</a:t>
            </a:r>
            <a:endParaRPr/>
          </a:p>
          <a:p>
            <a:pPr marL="342900" lvl="0" indent="-342900" algn="just" rtl="0">
              <a:spcBef>
                <a:spcPts val="440"/>
              </a:spcBef>
              <a:spcAft>
                <a:spcPts val="0"/>
              </a:spcAft>
              <a:buClr>
                <a:schemeClr val="dk1"/>
              </a:buClr>
              <a:buSzPts val="2200"/>
              <a:buChar char="•"/>
            </a:pPr>
            <a:r>
              <a:rPr lang="en-US" sz="2200"/>
              <a:t>Model are useful for project using new technology that is not well understood.</a:t>
            </a:r>
            <a:endParaRPr/>
          </a:p>
          <a:p>
            <a:pPr marL="342900" lvl="0" indent="-342900" algn="just" rtl="0">
              <a:spcBef>
                <a:spcPts val="440"/>
              </a:spcBef>
              <a:spcAft>
                <a:spcPts val="0"/>
              </a:spcAft>
              <a:buClr>
                <a:schemeClr val="dk1"/>
              </a:buClr>
              <a:buSzPts val="2200"/>
              <a:buChar char="•"/>
            </a:pPr>
            <a:r>
              <a:rPr lang="en-US" sz="2200"/>
              <a:t>Used for complex project where all functionality must be delivered at one time, but requirements are unstable or not well understood at the beginning.</a:t>
            </a:r>
            <a:endParaRPr/>
          </a:p>
          <a:p>
            <a:pPr marL="742950" lvl="1" indent="-107950" algn="l" rtl="0">
              <a:spcBef>
                <a:spcPts val="560"/>
              </a:spcBef>
              <a:spcAft>
                <a:spcPts val="0"/>
              </a:spcAft>
              <a:buClr>
                <a:schemeClr val="dk1"/>
              </a:buClr>
              <a:buSzPts val="2800"/>
              <a:buNone/>
            </a:pPr>
            <a:endParaRPr/>
          </a:p>
          <a:p>
            <a:pPr marL="742950" lvl="1" indent="-107950" algn="l" rtl="0">
              <a:spcBef>
                <a:spcPts val="560"/>
              </a:spcBef>
              <a:spcAft>
                <a:spcPts val="0"/>
              </a:spcAft>
              <a:buClr>
                <a:schemeClr val="dk1"/>
              </a:buClr>
              <a:buSzPts val="2800"/>
              <a:buNone/>
            </a:pPr>
            <a:endParaRPr/>
          </a:p>
          <a:p>
            <a:pPr marL="742950" lvl="1" indent="-107950" algn="l" rtl="0">
              <a:spcBef>
                <a:spcPts val="560"/>
              </a:spcBef>
              <a:spcAft>
                <a:spcPts val="0"/>
              </a:spcAft>
              <a:buClr>
                <a:schemeClr val="dk1"/>
              </a:buClr>
              <a:buSzPts val="2800"/>
              <a:buNone/>
            </a:pPr>
            <a:endParaRPr/>
          </a:p>
          <a:p>
            <a:pPr marL="742950" lvl="1" indent="-107950" algn="l" rtl="0">
              <a:spcBef>
                <a:spcPts val="560"/>
              </a:spcBef>
              <a:spcAft>
                <a:spcPts val="0"/>
              </a:spcAft>
              <a:buClr>
                <a:schemeClr val="dk1"/>
              </a:buClr>
              <a:buSzPts val="2800"/>
              <a:buNone/>
            </a:pPr>
            <a:endParaRPr/>
          </a:p>
        </p:txBody>
      </p:sp>
      <p:sp>
        <p:nvSpPr>
          <p:cNvPr id="848" name="Google Shape;848;p69"/>
          <p:cNvSpPr txBox="1">
            <a:spLocks noGrp="1"/>
          </p:cNvSpPr>
          <p:nvPr>
            <p:ph type="ftr" idx="11"/>
          </p:nvPr>
        </p:nvSpPr>
        <p:spPr>
          <a:xfrm>
            <a:off x="1981200" y="6356350"/>
            <a:ext cx="4876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849" name="Google Shape;849;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100</a:t>
            </a:fld>
            <a:endParaRPr/>
          </a:p>
        </p:txBody>
      </p:sp>
      <p:sp>
        <p:nvSpPr>
          <p:cNvPr id="850" name="Google Shape;850;p6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B1B858E-ABA7-41C1-BB9E-BCC36EABDAE6}" type="datetime1">
              <a:rPr lang="en-US" smtClean="0"/>
              <a:t>2/20/2024</a:t>
            </a:fld>
            <a:endParaRPr/>
          </a:p>
        </p:txBody>
      </p:sp>
      <p:sp>
        <p:nvSpPr>
          <p:cNvPr id="851" name="Google Shape;851;p69"/>
          <p:cNvSpPr txBox="1"/>
          <p:nvPr/>
        </p:nvSpPr>
        <p:spPr>
          <a:xfrm>
            <a:off x="1447800" y="61740"/>
            <a:ext cx="7239000" cy="85266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Evolutionary development Model</a:t>
            </a:r>
            <a:endParaRPr/>
          </a:p>
        </p:txBody>
      </p:sp>
      <p:pic>
        <p:nvPicPr>
          <p:cNvPr id="852" name="Google Shape;852;p69" descr="E:\NIET\Project\xLogo11.png.pagespeed.ic.pydHLuCQEZ.png"/>
          <p:cNvPicPr preferRelativeResize="0"/>
          <p:nvPr/>
        </p:nvPicPr>
        <p:blipFill rotWithShape="1">
          <a:blip r:embed="rId3">
            <a:alphaModFix/>
          </a:blip>
          <a:srcRect/>
          <a:stretch/>
        </p:blipFill>
        <p:spPr>
          <a:xfrm>
            <a:off x="0" y="61740"/>
            <a:ext cx="1447800" cy="852660"/>
          </a:xfrm>
          <a:prstGeom prst="rect">
            <a:avLst/>
          </a:prstGeom>
          <a:noFill/>
          <a:ln>
            <a:noFill/>
          </a:ln>
        </p:spPr>
      </p:pic>
      <p:pic>
        <p:nvPicPr>
          <p:cNvPr id="853" name="Google Shape;853;p69"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70"/>
          <p:cNvSpPr txBox="1">
            <a:spLocks noGrp="1"/>
          </p:cNvSpPr>
          <p:nvPr>
            <p:ph type="body" idx="1"/>
          </p:nvPr>
        </p:nvSpPr>
        <p:spPr>
          <a:xfrm>
            <a:off x="457200" y="1484784"/>
            <a:ext cx="8229600" cy="5220816"/>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rgbClr val="C00000"/>
              </a:buClr>
              <a:buSzPts val="2200"/>
              <a:buNone/>
            </a:pPr>
            <a:r>
              <a:rPr lang="en-US" sz="2200">
                <a:solidFill>
                  <a:srgbClr val="C00000"/>
                </a:solidFill>
              </a:rPr>
              <a:t>Disadvantage:</a:t>
            </a:r>
            <a:endParaRPr/>
          </a:p>
          <a:p>
            <a:pPr marL="342900" lvl="0" indent="-342900" algn="just" rtl="0">
              <a:spcBef>
                <a:spcPts val="440"/>
              </a:spcBef>
              <a:spcAft>
                <a:spcPts val="0"/>
              </a:spcAft>
              <a:buClr>
                <a:schemeClr val="dk1"/>
              </a:buClr>
              <a:buSzPts val="2200"/>
              <a:buChar char="•"/>
            </a:pPr>
            <a:r>
              <a:rPr lang="en-US" sz="2200"/>
              <a:t>Not possible to develop fixed cost estimates and static schedule due to uncertainty.</a:t>
            </a:r>
            <a:endParaRPr/>
          </a:p>
          <a:p>
            <a:pPr marL="342900" lvl="0" indent="-342900" algn="just" rtl="0">
              <a:spcBef>
                <a:spcPts val="440"/>
              </a:spcBef>
              <a:spcAft>
                <a:spcPts val="0"/>
              </a:spcAft>
              <a:buClr>
                <a:schemeClr val="dk1"/>
              </a:buClr>
              <a:buSzPts val="2200"/>
              <a:buChar char="•"/>
            </a:pPr>
            <a:r>
              <a:rPr lang="en-US" sz="2200"/>
              <a:t>Developer don’t have the sufficient knowledge to understand and implement the software.</a:t>
            </a:r>
            <a:endParaRPr/>
          </a:p>
          <a:p>
            <a:pPr marL="342900" lvl="0" indent="-342900" algn="just" rtl="0">
              <a:spcBef>
                <a:spcPts val="440"/>
              </a:spcBef>
              <a:spcAft>
                <a:spcPts val="0"/>
              </a:spcAft>
              <a:buClr>
                <a:schemeClr val="dk1"/>
              </a:buClr>
              <a:buSzPts val="2200"/>
              <a:buChar char="•"/>
            </a:pPr>
            <a:r>
              <a:rPr lang="en-US" sz="2200"/>
              <a:t>It is hard to split the problem into several versions that would be acceptable to the customer and which can be incrementally implemented and delivered.</a:t>
            </a:r>
            <a:endParaRPr/>
          </a:p>
          <a:p>
            <a:pPr marL="742950" lvl="1" indent="-107950" algn="l" rtl="0">
              <a:spcBef>
                <a:spcPts val="560"/>
              </a:spcBef>
              <a:spcAft>
                <a:spcPts val="0"/>
              </a:spcAft>
              <a:buClr>
                <a:schemeClr val="dk1"/>
              </a:buClr>
              <a:buSzPts val="2800"/>
              <a:buNone/>
            </a:pPr>
            <a:endParaRPr/>
          </a:p>
          <a:p>
            <a:pPr marL="742950" lvl="1" indent="-107950" algn="l" rtl="0">
              <a:spcBef>
                <a:spcPts val="560"/>
              </a:spcBef>
              <a:spcAft>
                <a:spcPts val="0"/>
              </a:spcAft>
              <a:buClr>
                <a:schemeClr val="dk1"/>
              </a:buClr>
              <a:buSzPts val="2800"/>
              <a:buNone/>
            </a:pPr>
            <a:endParaRPr/>
          </a:p>
          <a:p>
            <a:pPr marL="742950" lvl="1" indent="-107950" algn="l" rtl="0">
              <a:spcBef>
                <a:spcPts val="560"/>
              </a:spcBef>
              <a:spcAft>
                <a:spcPts val="0"/>
              </a:spcAft>
              <a:buClr>
                <a:schemeClr val="dk1"/>
              </a:buClr>
              <a:buSzPts val="2800"/>
              <a:buNone/>
            </a:pPr>
            <a:endParaRPr/>
          </a:p>
          <a:p>
            <a:pPr marL="742950" lvl="1" indent="-107950" algn="l" rtl="0">
              <a:spcBef>
                <a:spcPts val="560"/>
              </a:spcBef>
              <a:spcAft>
                <a:spcPts val="0"/>
              </a:spcAft>
              <a:buClr>
                <a:schemeClr val="dk1"/>
              </a:buClr>
              <a:buSzPts val="2800"/>
              <a:buNone/>
            </a:pPr>
            <a:endParaRPr/>
          </a:p>
        </p:txBody>
      </p:sp>
      <p:sp>
        <p:nvSpPr>
          <p:cNvPr id="859" name="Google Shape;859;p70"/>
          <p:cNvSpPr txBox="1">
            <a:spLocks noGrp="1"/>
          </p:cNvSpPr>
          <p:nvPr>
            <p:ph type="ftr" idx="11"/>
          </p:nvPr>
        </p:nvSpPr>
        <p:spPr>
          <a:xfrm>
            <a:off x="1981200" y="6356350"/>
            <a:ext cx="4876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860" name="Google Shape;860;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101</a:t>
            </a:fld>
            <a:endParaRPr/>
          </a:p>
        </p:txBody>
      </p:sp>
      <p:sp>
        <p:nvSpPr>
          <p:cNvPr id="861" name="Google Shape;861;p7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5368156-03BE-49A3-B888-880237D0873A}" type="datetime1">
              <a:rPr lang="en-US" smtClean="0"/>
              <a:t>2/20/2024</a:t>
            </a:fld>
            <a:endParaRPr/>
          </a:p>
        </p:txBody>
      </p:sp>
      <p:sp>
        <p:nvSpPr>
          <p:cNvPr id="862" name="Google Shape;862;p70"/>
          <p:cNvSpPr txBox="1"/>
          <p:nvPr/>
        </p:nvSpPr>
        <p:spPr>
          <a:xfrm>
            <a:off x="1447800" y="61740"/>
            <a:ext cx="7239000" cy="85266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Evolutionary development Model</a:t>
            </a:r>
            <a:endParaRPr/>
          </a:p>
        </p:txBody>
      </p:sp>
      <p:pic>
        <p:nvPicPr>
          <p:cNvPr id="863" name="Google Shape;863;p70" descr="E:\NIET\Project\xLogo11.png.pagespeed.ic.pydHLuCQEZ.png"/>
          <p:cNvPicPr preferRelativeResize="0"/>
          <p:nvPr/>
        </p:nvPicPr>
        <p:blipFill rotWithShape="1">
          <a:blip r:embed="rId3">
            <a:alphaModFix/>
          </a:blip>
          <a:srcRect/>
          <a:stretch/>
        </p:blipFill>
        <p:spPr>
          <a:xfrm>
            <a:off x="0" y="61740"/>
            <a:ext cx="1447800" cy="852660"/>
          </a:xfrm>
          <a:prstGeom prst="rect">
            <a:avLst/>
          </a:prstGeom>
          <a:noFill/>
          <a:ln>
            <a:noFill/>
          </a:ln>
        </p:spPr>
      </p:pic>
      <p:pic>
        <p:nvPicPr>
          <p:cNvPr id="864" name="Google Shape;864;p70"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71"/>
          <p:cNvSpPr txBox="1">
            <a:spLocks noGrp="1"/>
          </p:cNvSpPr>
          <p:nvPr>
            <p:ph type="body" idx="1"/>
          </p:nvPr>
        </p:nvSpPr>
        <p:spPr>
          <a:xfrm>
            <a:off x="533400" y="1700808"/>
            <a:ext cx="8229600" cy="3968155"/>
          </a:xfrm>
          <a:prstGeom prst="rect">
            <a:avLst/>
          </a:prstGeom>
          <a:noFill/>
          <a:ln>
            <a:noFill/>
          </a:ln>
        </p:spPr>
        <p:txBody>
          <a:bodyPr spcFirstLastPara="1" wrap="square" lIns="91425" tIns="45700" rIns="91425" bIns="45700" anchor="t" anchorCtr="0">
            <a:normAutofit/>
          </a:bodyPr>
          <a:lstStyle/>
          <a:p>
            <a:pPr marL="342900" lvl="0" indent="-342900" algn="just" rtl="0">
              <a:lnSpc>
                <a:spcPct val="80000"/>
              </a:lnSpc>
              <a:spcBef>
                <a:spcPts val="0"/>
              </a:spcBef>
              <a:spcAft>
                <a:spcPts val="0"/>
              </a:spcAft>
              <a:buClr>
                <a:schemeClr val="dk1"/>
              </a:buClr>
              <a:buSzPts val="2200"/>
              <a:buChar char="•"/>
            </a:pPr>
            <a:r>
              <a:rPr lang="en-US" sz="2200"/>
              <a:t>In the case of the </a:t>
            </a:r>
            <a:r>
              <a:rPr lang="en-US" sz="2200" u="sng">
                <a:solidFill>
                  <a:schemeClr val="hlink"/>
                </a:solidFill>
                <a:hlinkClick r:id="rId3"/>
              </a:rPr>
              <a:t>Iterative model</a:t>
            </a:r>
            <a:r>
              <a:rPr lang="en-US" sz="2200"/>
              <a:t>, we start with the implementation of a small set of software requirements to develop the first version of the software. </a:t>
            </a:r>
            <a:endParaRPr/>
          </a:p>
          <a:p>
            <a:pPr marL="0" lvl="0" indent="0" algn="just" rtl="0">
              <a:lnSpc>
                <a:spcPct val="80000"/>
              </a:lnSpc>
              <a:spcBef>
                <a:spcPts val="440"/>
              </a:spcBef>
              <a:spcAft>
                <a:spcPts val="0"/>
              </a:spcAft>
              <a:buClr>
                <a:schemeClr val="dk1"/>
              </a:buClr>
              <a:buSzPts val="2200"/>
              <a:buNone/>
            </a:pPr>
            <a:endParaRPr sz="2200"/>
          </a:p>
          <a:p>
            <a:pPr marL="342900" lvl="0" indent="-342900" algn="just" rtl="0">
              <a:lnSpc>
                <a:spcPct val="80000"/>
              </a:lnSpc>
              <a:spcBef>
                <a:spcPts val="440"/>
              </a:spcBef>
              <a:spcAft>
                <a:spcPts val="0"/>
              </a:spcAft>
              <a:buClr>
                <a:schemeClr val="dk1"/>
              </a:buClr>
              <a:buSzPts val="2200"/>
              <a:buChar char="•"/>
            </a:pPr>
            <a:r>
              <a:rPr lang="en-US" sz="2200"/>
              <a:t>After that, we iteratively implement and incorporate new changes resulting in the creation of new versions of the software until the complete system gets created and deployed.</a:t>
            </a:r>
            <a:endParaRPr/>
          </a:p>
          <a:p>
            <a:pPr marL="342900" lvl="0" indent="-342900" algn="just" rtl="0">
              <a:lnSpc>
                <a:spcPct val="80000"/>
              </a:lnSpc>
              <a:spcBef>
                <a:spcPts val="280"/>
              </a:spcBef>
              <a:spcAft>
                <a:spcPts val="0"/>
              </a:spcAft>
              <a:buClr>
                <a:schemeClr val="dk1"/>
              </a:buClr>
              <a:buSzPts val="1400"/>
              <a:buNone/>
            </a:pPr>
            <a:endParaRPr sz="1400" b="0" i="0">
              <a:solidFill>
                <a:srgbClr val="282829"/>
              </a:solidFill>
              <a:latin typeface="Quattrocento Sans"/>
              <a:ea typeface="Quattrocento Sans"/>
              <a:cs typeface="Quattrocento Sans"/>
              <a:sym typeface="Quattrocento Sans"/>
            </a:endParaRPr>
          </a:p>
        </p:txBody>
      </p:sp>
      <p:sp>
        <p:nvSpPr>
          <p:cNvPr id="870" name="Google Shape;870;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CBC86A3-C6A2-40C2-8A91-0AE87FC0B4D0}" type="datetime1">
              <a:rPr lang="en-US" smtClean="0"/>
              <a:t>2/20/2024</a:t>
            </a:fld>
            <a:endParaRPr/>
          </a:p>
        </p:txBody>
      </p:sp>
      <p:sp>
        <p:nvSpPr>
          <p:cNvPr id="871" name="Google Shape;871;p71"/>
          <p:cNvSpPr txBox="1">
            <a:spLocks noGrp="1"/>
          </p:cNvSpPr>
          <p:nvPr>
            <p:ph type="ftr" idx="11"/>
          </p:nvPr>
        </p:nvSpPr>
        <p:spPr>
          <a:xfrm>
            <a:off x="2209800" y="6356350"/>
            <a:ext cx="5562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872" name="Google Shape;872;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102</a:t>
            </a:fld>
            <a:endParaRPr/>
          </a:p>
        </p:txBody>
      </p:sp>
      <p:sp>
        <p:nvSpPr>
          <p:cNvPr id="873" name="Google Shape;873;p71"/>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Iterative Enhancement Model (CO1)</a:t>
            </a:r>
            <a:endParaRPr sz="2400" b="1" i="0" u="none" strike="noStrike" cap="none">
              <a:solidFill>
                <a:schemeClr val="dk1"/>
              </a:solidFill>
              <a:latin typeface="Calibri"/>
              <a:ea typeface="Calibri"/>
              <a:cs typeface="Calibri"/>
              <a:sym typeface="Calibri"/>
            </a:endParaRPr>
          </a:p>
        </p:txBody>
      </p:sp>
      <p:pic>
        <p:nvPicPr>
          <p:cNvPr id="874" name="Google Shape;874;p71" descr="E:\NIET\Project\xLogo11.png.pagespeed.ic.pydHLuCQEZ.png"/>
          <p:cNvPicPr preferRelativeResize="0"/>
          <p:nvPr/>
        </p:nvPicPr>
        <p:blipFill rotWithShape="1">
          <a:blip r:embed="rId4">
            <a:alphaModFix/>
          </a:blip>
          <a:srcRect/>
          <a:stretch/>
        </p:blipFill>
        <p:spPr>
          <a:xfrm>
            <a:off x="0" y="0"/>
            <a:ext cx="1447800" cy="817163"/>
          </a:xfrm>
          <a:prstGeom prst="rect">
            <a:avLst/>
          </a:prstGeom>
          <a:noFill/>
          <a:ln>
            <a:noFill/>
          </a:ln>
        </p:spPr>
      </p:pic>
      <p:pic>
        <p:nvPicPr>
          <p:cNvPr id="875" name="Google Shape;875;p71" descr="E:\NIET\SoftwareEngineering\PPT\Biswarup.Unit1\PHOTO\Logo.jpg"/>
          <p:cNvPicPr preferRelativeResize="0"/>
          <p:nvPr/>
        </p:nvPicPr>
        <p:blipFill rotWithShape="1">
          <a:blip r:embed="rId5">
            <a:alphaModFix/>
          </a:blip>
          <a:srcRect/>
          <a:stretch/>
        </p:blipFill>
        <p:spPr>
          <a:xfrm>
            <a:off x="0" y="0"/>
            <a:ext cx="1357290" cy="84772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0DF9076-3A91-45FE-82B8-8778620FB0D5}" type="datetime1">
              <a:rPr lang="en-US" smtClean="0"/>
              <a:t>2/20/2024</a:t>
            </a:fld>
            <a:endParaRPr/>
          </a:p>
        </p:txBody>
      </p:sp>
      <p:sp>
        <p:nvSpPr>
          <p:cNvPr id="881" name="Google Shape;881;p72"/>
          <p:cNvSpPr txBox="1">
            <a:spLocks noGrp="1"/>
          </p:cNvSpPr>
          <p:nvPr>
            <p:ph type="ftr" idx="11"/>
          </p:nvPr>
        </p:nvSpPr>
        <p:spPr>
          <a:xfrm>
            <a:off x="2209800" y="6356350"/>
            <a:ext cx="5562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882" name="Google Shape;882;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103</a:t>
            </a:fld>
            <a:endParaRPr/>
          </a:p>
        </p:txBody>
      </p:sp>
      <p:sp>
        <p:nvSpPr>
          <p:cNvPr id="883" name="Google Shape;883;p72"/>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Iterative Enhancement Model</a:t>
            </a:r>
            <a:endParaRPr sz="2400" b="1" i="0" u="none" strike="noStrike" cap="none">
              <a:solidFill>
                <a:schemeClr val="dk1"/>
              </a:solidFill>
              <a:latin typeface="Calibri"/>
              <a:ea typeface="Calibri"/>
              <a:cs typeface="Calibri"/>
              <a:sym typeface="Calibri"/>
            </a:endParaRPr>
          </a:p>
        </p:txBody>
      </p:sp>
      <p:pic>
        <p:nvPicPr>
          <p:cNvPr id="884" name="Google Shape;884;p72"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885" name="Google Shape;885;p72"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pic>
        <p:nvPicPr>
          <p:cNvPr id="886" name="Google Shape;886;p72"/>
          <p:cNvPicPr preferRelativeResize="0">
            <a:picLocks noGrp="1"/>
          </p:cNvPicPr>
          <p:nvPr>
            <p:ph type="body" idx="1"/>
          </p:nvPr>
        </p:nvPicPr>
        <p:blipFill rotWithShape="1">
          <a:blip r:embed="rId5">
            <a:alphaModFix/>
          </a:blip>
          <a:srcRect/>
          <a:stretch/>
        </p:blipFill>
        <p:spPr>
          <a:xfrm>
            <a:off x="835015" y="2106719"/>
            <a:ext cx="7473969" cy="2761084"/>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73"/>
          <p:cNvSpPr txBox="1">
            <a:spLocks noGrp="1"/>
          </p:cNvSpPr>
          <p:nvPr>
            <p:ph type="body" idx="1"/>
          </p:nvPr>
        </p:nvSpPr>
        <p:spPr>
          <a:xfrm>
            <a:off x="533400" y="11430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200"/>
              <a:buNone/>
            </a:pPr>
            <a:r>
              <a:rPr lang="en-US" sz="2200" b="1"/>
              <a:t>Iterative Model Advantages</a:t>
            </a:r>
            <a:endParaRPr/>
          </a:p>
          <a:p>
            <a:pPr marL="0" lvl="0" indent="0" algn="l" rtl="0">
              <a:spcBef>
                <a:spcPts val="440"/>
              </a:spcBef>
              <a:spcAft>
                <a:spcPts val="0"/>
              </a:spcAft>
              <a:buClr>
                <a:schemeClr val="dk1"/>
              </a:buClr>
              <a:buSzPts val="2200"/>
              <a:buNone/>
            </a:pPr>
            <a:endParaRPr sz="2200" b="1"/>
          </a:p>
          <a:p>
            <a:pPr marL="342900" lvl="0" indent="-342900" algn="l" rtl="0">
              <a:spcBef>
                <a:spcPts val="440"/>
              </a:spcBef>
              <a:spcAft>
                <a:spcPts val="0"/>
              </a:spcAft>
              <a:buClr>
                <a:schemeClr val="dk1"/>
              </a:buClr>
              <a:buSzPts val="2200"/>
              <a:buFont typeface="Arial"/>
              <a:buChar char="•"/>
            </a:pPr>
            <a:r>
              <a:rPr lang="en-US" sz="2200"/>
              <a:t>Working functionality can be developed very quickly.</a:t>
            </a:r>
            <a:endParaRPr/>
          </a:p>
          <a:p>
            <a:pPr marL="342900" lvl="0" indent="-342900" algn="l" rtl="0">
              <a:spcBef>
                <a:spcPts val="440"/>
              </a:spcBef>
              <a:spcAft>
                <a:spcPts val="0"/>
              </a:spcAft>
              <a:buClr>
                <a:schemeClr val="dk1"/>
              </a:buClr>
              <a:buSzPts val="2200"/>
              <a:buFont typeface="Arial"/>
              <a:buChar char="•"/>
            </a:pPr>
            <a:r>
              <a:rPr lang="en-US" sz="2200"/>
              <a:t>It is easier to test and develop due to smaller iterations.</a:t>
            </a:r>
            <a:endParaRPr/>
          </a:p>
          <a:p>
            <a:pPr marL="342900" lvl="0" indent="-342900" algn="l" rtl="0">
              <a:spcBef>
                <a:spcPts val="440"/>
              </a:spcBef>
              <a:spcAft>
                <a:spcPts val="0"/>
              </a:spcAft>
              <a:buClr>
                <a:schemeClr val="dk1"/>
              </a:buClr>
              <a:buSzPts val="2200"/>
              <a:buFont typeface="Arial"/>
              <a:buChar char="•"/>
            </a:pPr>
            <a:r>
              <a:rPr lang="en-US" sz="2200"/>
              <a:t>Customer’s feedback can be incorporated easily in the new versions.</a:t>
            </a:r>
            <a:endParaRPr/>
          </a:p>
          <a:p>
            <a:pPr marL="342900" lvl="0" indent="-342900" algn="l" rtl="0">
              <a:spcBef>
                <a:spcPts val="440"/>
              </a:spcBef>
              <a:spcAft>
                <a:spcPts val="0"/>
              </a:spcAft>
              <a:buClr>
                <a:schemeClr val="dk1"/>
              </a:buClr>
              <a:buSzPts val="2200"/>
              <a:buFont typeface="Arial"/>
              <a:buChar char="•"/>
            </a:pPr>
            <a:r>
              <a:rPr lang="en-US" sz="2200"/>
              <a:t>Risks can be identified and resolved during iterations.</a:t>
            </a:r>
            <a:br>
              <a:rPr lang="en-US" sz="1000" b="0" i="0">
                <a:solidFill>
                  <a:srgbClr val="282829"/>
                </a:solidFill>
                <a:latin typeface="Quattrocento Sans"/>
                <a:ea typeface="Quattrocento Sans"/>
                <a:cs typeface="Quattrocento Sans"/>
                <a:sym typeface="Quattrocento Sans"/>
              </a:rPr>
            </a:br>
            <a:endParaRPr sz="1000" b="0" i="0">
              <a:solidFill>
                <a:srgbClr val="282829"/>
              </a:solidFill>
              <a:latin typeface="Quattrocento Sans"/>
              <a:ea typeface="Quattrocento Sans"/>
              <a:cs typeface="Quattrocento Sans"/>
              <a:sym typeface="Quattrocento Sans"/>
            </a:endParaRPr>
          </a:p>
        </p:txBody>
      </p:sp>
      <p:sp>
        <p:nvSpPr>
          <p:cNvPr id="892" name="Google Shape;892;p7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9869407-CECB-4C50-9EB4-1F8FD7019646}" type="datetime1">
              <a:rPr lang="en-US" smtClean="0"/>
              <a:t>2/20/2024</a:t>
            </a:fld>
            <a:endParaRPr/>
          </a:p>
        </p:txBody>
      </p:sp>
      <p:sp>
        <p:nvSpPr>
          <p:cNvPr id="893" name="Google Shape;893;p73"/>
          <p:cNvSpPr txBox="1">
            <a:spLocks noGrp="1"/>
          </p:cNvSpPr>
          <p:nvPr>
            <p:ph type="ftr" idx="11"/>
          </p:nvPr>
        </p:nvSpPr>
        <p:spPr>
          <a:xfrm>
            <a:off x="2209800" y="6356350"/>
            <a:ext cx="5562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894" name="Google Shape;894;p7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104</a:t>
            </a:fld>
            <a:endParaRPr/>
          </a:p>
        </p:txBody>
      </p:sp>
      <p:sp>
        <p:nvSpPr>
          <p:cNvPr id="895" name="Google Shape;895;p73"/>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Iterative Enhancement Model (CO1)</a:t>
            </a:r>
            <a:endParaRPr sz="2400" b="1" i="0" u="none" strike="noStrike" cap="none">
              <a:solidFill>
                <a:schemeClr val="dk1"/>
              </a:solidFill>
              <a:latin typeface="Calibri"/>
              <a:ea typeface="Calibri"/>
              <a:cs typeface="Calibri"/>
              <a:sym typeface="Calibri"/>
            </a:endParaRPr>
          </a:p>
        </p:txBody>
      </p:sp>
      <p:pic>
        <p:nvPicPr>
          <p:cNvPr id="896" name="Google Shape;896;p73"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897" name="Google Shape;897;p73"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74"/>
          <p:cNvSpPr txBox="1">
            <a:spLocks noGrp="1"/>
          </p:cNvSpPr>
          <p:nvPr>
            <p:ph type="body" idx="1"/>
          </p:nvPr>
        </p:nvSpPr>
        <p:spPr>
          <a:xfrm>
            <a:off x="533400" y="11430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80000"/>
              </a:lnSpc>
              <a:spcBef>
                <a:spcPts val="0"/>
              </a:spcBef>
              <a:spcAft>
                <a:spcPts val="0"/>
              </a:spcAft>
              <a:buClr>
                <a:srgbClr val="282829"/>
              </a:buClr>
              <a:buSzPts val="1000"/>
              <a:buNone/>
            </a:pPr>
            <a:br>
              <a:rPr lang="en-US" sz="1000" b="0" i="0">
                <a:solidFill>
                  <a:srgbClr val="282829"/>
                </a:solidFill>
                <a:latin typeface="Quattrocento Sans"/>
                <a:ea typeface="Quattrocento Sans"/>
                <a:cs typeface="Quattrocento Sans"/>
                <a:sym typeface="Quattrocento Sans"/>
              </a:rPr>
            </a:br>
            <a:endParaRPr sz="1000" b="0" i="0">
              <a:solidFill>
                <a:srgbClr val="282829"/>
              </a:solidFill>
              <a:latin typeface="Quattrocento Sans"/>
              <a:ea typeface="Quattrocento Sans"/>
              <a:cs typeface="Quattrocento Sans"/>
              <a:sym typeface="Quattrocento Sans"/>
            </a:endParaRPr>
          </a:p>
          <a:p>
            <a:pPr marL="0" lvl="0" indent="0" algn="l" rtl="0">
              <a:spcBef>
                <a:spcPts val="440"/>
              </a:spcBef>
              <a:spcAft>
                <a:spcPts val="0"/>
              </a:spcAft>
              <a:buClr>
                <a:schemeClr val="dk1"/>
              </a:buClr>
              <a:buSzPts val="2200"/>
              <a:buNone/>
            </a:pPr>
            <a:r>
              <a:rPr lang="en-US" sz="2200" b="1"/>
              <a:t>Iterative Model Disadvantages</a:t>
            </a:r>
            <a:endParaRPr/>
          </a:p>
          <a:p>
            <a:pPr marL="0" lvl="0" indent="0" algn="l" rtl="0">
              <a:spcBef>
                <a:spcPts val="440"/>
              </a:spcBef>
              <a:spcAft>
                <a:spcPts val="0"/>
              </a:spcAft>
              <a:buClr>
                <a:schemeClr val="dk1"/>
              </a:buClr>
              <a:buSzPts val="2200"/>
              <a:buNone/>
            </a:pPr>
            <a:endParaRPr sz="2200" b="1"/>
          </a:p>
          <a:p>
            <a:pPr marL="342900" lvl="0" indent="-342900" algn="l" rtl="0">
              <a:spcBef>
                <a:spcPts val="440"/>
              </a:spcBef>
              <a:spcAft>
                <a:spcPts val="0"/>
              </a:spcAft>
              <a:buClr>
                <a:schemeClr val="dk1"/>
              </a:buClr>
              <a:buSzPts val="2200"/>
              <a:buChar char="•"/>
            </a:pPr>
            <a:r>
              <a:rPr lang="en-US" sz="2200"/>
              <a:t>Comparatively more resources are required in this model.</a:t>
            </a:r>
            <a:endParaRPr/>
          </a:p>
          <a:p>
            <a:pPr marL="342900" lvl="0" indent="-342900" algn="l" rtl="0">
              <a:spcBef>
                <a:spcPts val="440"/>
              </a:spcBef>
              <a:spcAft>
                <a:spcPts val="0"/>
              </a:spcAft>
              <a:buClr>
                <a:schemeClr val="dk1"/>
              </a:buClr>
              <a:buSzPts val="2200"/>
              <a:buChar char="•"/>
            </a:pPr>
            <a:r>
              <a:rPr lang="en-US" sz="2200"/>
              <a:t>It is not advisable to use this model in smaller projects.</a:t>
            </a:r>
            <a:endParaRPr/>
          </a:p>
          <a:p>
            <a:pPr marL="342900" lvl="0" indent="-342900" algn="l" rtl="0">
              <a:spcBef>
                <a:spcPts val="440"/>
              </a:spcBef>
              <a:spcAft>
                <a:spcPts val="0"/>
              </a:spcAft>
              <a:buClr>
                <a:schemeClr val="dk1"/>
              </a:buClr>
              <a:buSzPts val="2200"/>
              <a:buChar char="•"/>
            </a:pPr>
            <a:r>
              <a:rPr lang="en-US" sz="2200"/>
              <a:t>Adherence to the project deadline is very difficult because of the multiple versions due to either change in requirements or due incorporation of the client’s feedback.</a:t>
            </a:r>
            <a:endParaRPr/>
          </a:p>
        </p:txBody>
      </p:sp>
      <p:sp>
        <p:nvSpPr>
          <p:cNvPr id="903" name="Google Shape;903;p7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21CFD148-DCD3-40D2-B35A-7BC178F3FBF4}" type="datetime1">
              <a:rPr lang="en-US" smtClean="0"/>
              <a:t>2/20/2024</a:t>
            </a:fld>
            <a:endParaRPr/>
          </a:p>
        </p:txBody>
      </p:sp>
      <p:sp>
        <p:nvSpPr>
          <p:cNvPr id="904" name="Google Shape;904;p74"/>
          <p:cNvSpPr txBox="1">
            <a:spLocks noGrp="1"/>
          </p:cNvSpPr>
          <p:nvPr>
            <p:ph type="ftr" idx="11"/>
          </p:nvPr>
        </p:nvSpPr>
        <p:spPr>
          <a:xfrm>
            <a:off x="2209800" y="6356350"/>
            <a:ext cx="5562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905" name="Google Shape;905;p7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105</a:t>
            </a:fld>
            <a:endParaRPr/>
          </a:p>
        </p:txBody>
      </p:sp>
      <p:sp>
        <p:nvSpPr>
          <p:cNvPr id="906" name="Google Shape;906;p74"/>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Iterative Enhancement Model(CO1)</a:t>
            </a:r>
            <a:endParaRPr sz="2400" b="1" i="0" u="none" strike="noStrike" cap="none">
              <a:solidFill>
                <a:schemeClr val="dk1"/>
              </a:solidFill>
              <a:latin typeface="Calibri"/>
              <a:ea typeface="Calibri"/>
              <a:cs typeface="Calibri"/>
              <a:sym typeface="Calibri"/>
            </a:endParaRPr>
          </a:p>
        </p:txBody>
      </p:sp>
      <p:pic>
        <p:nvPicPr>
          <p:cNvPr id="907" name="Google Shape;907;p74"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908" name="Google Shape;908;p74"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28596" y="1285860"/>
            <a:ext cx="8258204" cy="4525963"/>
          </a:xfrm>
        </p:spPr>
        <p:txBody>
          <a:bodyPr>
            <a:normAutofit/>
          </a:bodyPr>
          <a:lstStyle/>
          <a:p>
            <a:pPr algn="just"/>
            <a:r>
              <a:rPr lang="en-IN" sz="2000" dirty="0">
                <a:latin typeface="Times New Roman" pitchFamily="18" charset="0"/>
                <a:cs typeface="Times New Roman" pitchFamily="18" charset="0"/>
              </a:rPr>
              <a:t>V-Model also referred to as the Verification and Validation Model. In this, each phase of SDLC must complete before the next phase starts. It follows a sequential design process same as the waterfall model. Testing of the device is planned in parallel with a corresponding stage of development.</a:t>
            </a:r>
          </a:p>
        </p:txBody>
      </p:sp>
      <p:sp>
        <p:nvSpPr>
          <p:cNvPr id="5" name="Date Placeholder 4"/>
          <p:cNvSpPr>
            <a:spLocks noGrp="1"/>
          </p:cNvSpPr>
          <p:nvPr>
            <p:ph type="dt" sz="half" idx="10"/>
          </p:nvPr>
        </p:nvSpPr>
        <p:spPr/>
        <p:txBody>
          <a:bodyPr/>
          <a:lstStyle/>
          <a:p>
            <a:fld id="{A88C631B-4C3A-40FB-BCA2-5E0CF61AE673}" type="datetime1">
              <a:rPr lang="en-US" smtClean="0"/>
              <a:t>2/20/2024</a:t>
            </a:fld>
            <a:endParaRPr lang="en-US"/>
          </a:p>
        </p:txBody>
      </p:sp>
      <p:sp>
        <p:nvSpPr>
          <p:cNvPr id="6" name="Footer Placeholder 5"/>
          <p:cNvSpPr>
            <a:spLocks noGrp="1"/>
          </p:cNvSpPr>
          <p:nvPr>
            <p:ph type="ftr" sz="quarter" idx="11"/>
          </p:nvPr>
        </p:nvSpPr>
        <p:spPr>
          <a:xfrm>
            <a:off x="3124200" y="6356350"/>
            <a:ext cx="4948262" cy="365125"/>
          </a:xfrm>
        </p:spPr>
        <p:txBody>
          <a:bodyPr/>
          <a:lstStyle/>
          <a:p>
            <a:r>
              <a:rPr lang="en-US"/>
              <a:t>Dr. Poornima Tyagi    Software Engineering ACSE0603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106</a:t>
            </a:fld>
            <a:endParaRPr lang="en-US"/>
          </a:p>
        </p:txBody>
      </p:sp>
      <p:pic>
        <p:nvPicPr>
          <p:cNvPr id="8" name="Picture 2" descr="NIET"/>
          <p:cNvPicPr>
            <a:picLocks noChangeAspect="1" noChangeArrowheads="1"/>
          </p:cNvPicPr>
          <p:nvPr/>
        </p:nvPicPr>
        <p:blipFill>
          <a:blip r:embed="rId2"/>
          <a:srcRect/>
          <a:stretch>
            <a:fillRect/>
          </a:stretch>
        </p:blipFill>
        <p:spPr bwMode="auto">
          <a:xfrm>
            <a:off x="0" y="0"/>
            <a:ext cx="1438242" cy="847725"/>
          </a:xfrm>
          <a:prstGeom prst="rect">
            <a:avLst/>
          </a:prstGeom>
          <a:noFill/>
        </p:spPr>
      </p:pic>
      <p:sp>
        <p:nvSpPr>
          <p:cNvPr id="9" name="Title 1"/>
          <p:cNvSpPr txBox="1">
            <a:spLocks/>
          </p:cNvSpPr>
          <p:nvPr/>
        </p:nvSpPr>
        <p:spPr>
          <a:xfrm>
            <a:off x="1500166" y="0"/>
            <a:ext cx="7643834" cy="85266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latin typeface="Times New Roman" pitchFamily="18" charset="0"/>
                <a:cs typeface="Times New Roman" pitchFamily="18" charset="0"/>
              </a:rPr>
              <a:t>V Process Model(CO1)</a:t>
            </a:r>
          </a:p>
        </p:txBody>
      </p:sp>
      <p:pic>
        <p:nvPicPr>
          <p:cNvPr id="10" name="Picture 9" descr="V Model.PNG"/>
          <p:cNvPicPr>
            <a:picLocks noChangeAspect="1"/>
          </p:cNvPicPr>
          <p:nvPr/>
        </p:nvPicPr>
        <p:blipFill>
          <a:blip r:embed="rId3"/>
          <a:stretch>
            <a:fillRect/>
          </a:stretch>
        </p:blipFill>
        <p:spPr>
          <a:xfrm>
            <a:off x="1928794" y="2928934"/>
            <a:ext cx="5857916" cy="3214710"/>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115328" cy="4525963"/>
          </a:xfrm>
        </p:spPr>
        <p:txBody>
          <a:bodyPr>
            <a:normAutofit/>
          </a:bodyPr>
          <a:lstStyle/>
          <a:p>
            <a:pPr algn="just"/>
            <a:r>
              <a:rPr lang="en-IN" sz="2000" b="1" dirty="0">
                <a:latin typeface="Times New Roman" pitchFamily="18" charset="0"/>
                <a:cs typeface="Times New Roman" pitchFamily="18" charset="0"/>
              </a:rPr>
              <a:t>Verification:</a:t>
            </a:r>
            <a:r>
              <a:rPr lang="en-IN" sz="2000" dirty="0">
                <a:latin typeface="Times New Roman" pitchFamily="18" charset="0"/>
                <a:cs typeface="Times New Roman" pitchFamily="18" charset="0"/>
              </a:rPr>
              <a:t> It involves a static analysis method (review) done without executing code. It is the process of evaluation of the product development process to find whether specified requirements meet with help inspections, reviews and walk- through.</a:t>
            </a:r>
          </a:p>
          <a:p>
            <a:pPr algn="just">
              <a:buNone/>
            </a:pPr>
            <a:endParaRPr lang="en-IN" sz="2000" dirty="0">
              <a:latin typeface="Times New Roman" pitchFamily="18" charset="0"/>
              <a:cs typeface="Times New Roman" pitchFamily="18" charset="0"/>
            </a:endParaRPr>
          </a:p>
          <a:p>
            <a:pPr algn="just"/>
            <a:r>
              <a:rPr lang="en-IN" sz="2000" b="1" dirty="0">
                <a:latin typeface="Times New Roman" pitchFamily="18" charset="0"/>
                <a:cs typeface="Times New Roman" pitchFamily="18" charset="0"/>
              </a:rPr>
              <a:t>Validation:</a:t>
            </a:r>
            <a:r>
              <a:rPr lang="en-IN" sz="2000" dirty="0">
                <a:latin typeface="Times New Roman" pitchFamily="18" charset="0"/>
                <a:cs typeface="Times New Roman" pitchFamily="18" charset="0"/>
              </a:rPr>
              <a:t> It involves dynamic analysis method (functional, non-functional), testing is done by executing code. Validation is the process to classify the software after the completion of the development process to determine whether the software meets the customer expectations and requirements</a:t>
            </a:r>
          </a:p>
          <a:p>
            <a:endParaRPr lang="en-IN" dirty="0"/>
          </a:p>
        </p:txBody>
      </p:sp>
      <p:sp>
        <p:nvSpPr>
          <p:cNvPr id="5" name="Date Placeholder 4"/>
          <p:cNvSpPr>
            <a:spLocks noGrp="1"/>
          </p:cNvSpPr>
          <p:nvPr>
            <p:ph type="dt" sz="half" idx="10"/>
          </p:nvPr>
        </p:nvSpPr>
        <p:spPr/>
        <p:txBody>
          <a:bodyPr/>
          <a:lstStyle/>
          <a:p>
            <a:fld id="{28AB6FB4-7105-45FE-B7AD-C5FD248D346C}" type="datetime1">
              <a:rPr lang="en-US" smtClean="0"/>
              <a:t>2/20/2024</a:t>
            </a:fld>
            <a:endParaRPr lang="en-US"/>
          </a:p>
        </p:txBody>
      </p:sp>
      <p:sp>
        <p:nvSpPr>
          <p:cNvPr id="6" name="Footer Placeholder 5"/>
          <p:cNvSpPr>
            <a:spLocks noGrp="1"/>
          </p:cNvSpPr>
          <p:nvPr>
            <p:ph type="ftr" sz="quarter" idx="11"/>
          </p:nvPr>
        </p:nvSpPr>
        <p:spPr>
          <a:xfrm>
            <a:off x="3124200" y="6356350"/>
            <a:ext cx="4948262" cy="365125"/>
          </a:xfrm>
        </p:spPr>
        <p:txBody>
          <a:bodyPr/>
          <a:lstStyle/>
          <a:p>
            <a:r>
              <a:rPr lang="en-US"/>
              <a:t>Dr. Poornima Tyagi    Software Engineering ACSE0603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107</a:t>
            </a:fld>
            <a:endParaRPr lang="en-US"/>
          </a:p>
        </p:txBody>
      </p:sp>
      <p:pic>
        <p:nvPicPr>
          <p:cNvPr id="8" name="Picture 2" descr="NIET"/>
          <p:cNvPicPr>
            <a:picLocks noChangeAspect="1" noChangeArrowheads="1"/>
          </p:cNvPicPr>
          <p:nvPr/>
        </p:nvPicPr>
        <p:blipFill>
          <a:blip r:embed="rId2"/>
          <a:srcRect/>
          <a:stretch>
            <a:fillRect/>
          </a:stretch>
        </p:blipFill>
        <p:spPr bwMode="auto">
          <a:xfrm>
            <a:off x="0" y="0"/>
            <a:ext cx="1438242" cy="847725"/>
          </a:xfrm>
          <a:prstGeom prst="rect">
            <a:avLst/>
          </a:prstGeom>
          <a:noFill/>
        </p:spPr>
      </p:pic>
      <p:sp>
        <p:nvSpPr>
          <p:cNvPr id="9" name="Title 1"/>
          <p:cNvSpPr txBox="1">
            <a:spLocks/>
          </p:cNvSpPr>
          <p:nvPr/>
        </p:nvSpPr>
        <p:spPr>
          <a:xfrm>
            <a:off x="1500166" y="0"/>
            <a:ext cx="7643834" cy="85266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latin typeface="Times New Roman" pitchFamily="18" charset="0"/>
                <a:cs typeface="Times New Roman" pitchFamily="18" charset="0"/>
              </a:rPr>
              <a:t>V Process Model(CO1)</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763000" cy="5791200"/>
          </a:xfrm>
        </p:spPr>
        <p:txBody>
          <a:bodyPr>
            <a:normAutofit fontScale="92500" lnSpcReduction="20000"/>
          </a:bodyPr>
          <a:lstStyle/>
          <a:p>
            <a:pPr algn="just"/>
            <a:r>
              <a:rPr lang="en-US" sz="2400" b="1" dirty="0">
                <a:solidFill>
                  <a:srgbClr val="002060"/>
                </a:solidFill>
              </a:rPr>
              <a:t>SDLC includes the following phases</a:t>
            </a:r>
          </a:p>
          <a:p>
            <a:pPr marL="914400" lvl="1" indent="-457200">
              <a:buFont typeface="+mj-lt"/>
              <a:buAutoNum type="arabicPeriod"/>
            </a:pPr>
            <a:r>
              <a:rPr lang="en-US" sz="2400" dirty="0">
                <a:solidFill>
                  <a:srgbClr val="C00000"/>
                </a:solidFill>
              </a:rPr>
              <a:t>Project initiation and planning/ recognition of need/ preliminary investigation </a:t>
            </a:r>
          </a:p>
          <a:p>
            <a:pPr marL="914400" lvl="1" indent="-457200">
              <a:buFont typeface="+mj-lt"/>
              <a:buAutoNum type="arabicPeriod"/>
            </a:pPr>
            <a:r>
              <a:rPr lang="en-US" sz="2400" dirty="0">
                <a:solidFill>
                  <a:srgbClr val="C00000"/>
                </a:solidFill>
              </a:rPr>
              <a:t>Project identification and selection/ feasibility study.</a:t>
            </a:r>
          </a:p>
          <a:p>
            <a:pPr marL="1828800" lvl="3" indent="-514350">
              <a:buFont typeface="+mj-lt"/>
              <a:buAutoNum type="romanUcPeriod"/>
            </a:pPr>
            <a:r>
              <a:rPr lang="en-US" sz="2400" dirty="0"/>
              <a:t>Organizational feasibility.</a:t>
            </a:r>
          </a:p>
          <a:p>
            <a:pPr marL="1828800" lvl="3" indent="-514350">
              <a:buFont typeface="+mj-lt"/>
              <a:buAutoNum type="romanUcPeriod"/>
            </a:pPr>
            <a:r>
              <a:rPr lang="en-US" sz="2400" dirty="0"/>
              <a:t>Economic feasibility.</a:t>
            </a:r>
          </a:p>
          <a:p>
            <a:pPr marL="1828800" lvl="3" indent="-514350">
              <a:buFont typeface="+mj-lt"/>
              <a:buAutoNum type="romanUcPeriod"/>
            </a:pPr>
            <a:r>
              <a:rPr lang="en-US" sz="2400" dirty="0"/>
              <a:t>Technical feasibility.</a:t>
            </a:r>
          </a:p>
          <a:p>
            <a:pPr marL="1828800" lvl="3" indent="-514350">
              <a:buFont typeface="+mj-lt"/>
              <a:buAutoNum type="romanUcPeriod"/>
            </a:pPr>
            <a:r>
              <a:rPr lang="en-US" sz="2400" dirty="0"/>
              <a:t>Operational feasibility.</a:t>
            </a:r>
          </a:p>
          <a:p>
            <a:pPr marL="914400" lvl="1" indent="-457200">
              <a:buFont typeface="+mj-lt"/>
              <a:buAutoNum type="arabicPeriod"/>
            </a:pPr>
            <a:r>
              <a:rPr lang="en-US" sz="2400" dirty="0">
                <a:solidFill>
                  <a:srgbClr val="C00000"/>
                </a:solidFill>
              </a:rPr>
              <a:t>Project analysis. </a:t>
            </a:r>
          </a:p>
          <a:p>
            <a:pPr marL="914400" lvl="1" indent="-457200">
              <a:buFont typeface="+mj-lt"/>
              <a:buAutoNum type="arabicPeriod"/>
            </a:pPr>
            <a:r>
              <a:rPr lang="en-US" sz="2400" dirty="0">
                <a:solidFill>
                  <a:srgbClr val="C00000"/>
                </a:solidFill>
              </a:rPr>
              <a:t>System design</a:t>
            </a:r>
            <a:r>
              <a:rPr lang="en-US" sz="2400" dirty="0"/>
              <a:t>. </a:t>
            </a:r>
          </a:p>
          <a:p>
            <a:pPr marL="1771650" lvl="3" indent="-457200">
              <a:buFont typeface="+mj-lt"/>
              <a:buAutoNum type="romanUcPeriod"/>
            </a:pPr>
            <a:r>
              <a:rPr lang="en-US" sz="2400" dirty="0"/>
              <a:t>Output design.</a:t>
            </a:r>
          </a:p>
          <a:p>
            <a:pPr marL="1771650" lvl="3" indent="-457200">
              <a:buFont typeface="+mj-lt"/>
              <a:buAutoNum type="romanUcPeriod"/>
            </a:pPr>
            <a:r>
              <a:rPr lang="en-US" sz="2400" dirty="0"/>
              <a:t>Input design.</a:t>
            </a:r>
          </a:p>
          <a:p>
            <a:pPr marL="1771650" lvl="3" indent="-457200">
              <a:buFont typeface="+mj-lt"/>
              <a:buAutoNum type="romanUcPeriod"/>
            </a:pPr>
            <a:r>
              <a:rPr lang="en-US" sz="2400" dirty="0"/>
              <a:t>File design.</a:t>
            </a:r>
          </a:p>
          <a:p>
            <a:pPr marL="1771650" lvl="3" indent="-457200">
              <a:buFont typeface="+mj-lt"/>
              <a:buAutoNum type="romanUcPeriod"/>
            </a:pPr>
            <a:r>
              <a:rPr lang="en-US" sz="2400" dirty="0"/>
              <a:t>Processing design.</a:t>
            </a:r>
          </a:p>
          <a:p>
            <a:pPr marL="1771650" lvl="3" indent="-457200">
              <a:buFont typeface="+mj-lt"/>
              <a:buAutoNum type="romanUcPeriod"/>
            </a:pPr>
            <a:r>
              <a:rPr lang="en-US" sz="2400" dirty="0"/>
              <a:t>Detailed system documentation.</a:t>
            </a:r>
          </a:p>
          <a:p>
            <a:pPr marL="914400" lvl="1" indent="-457200">
              <a:buFont typeface="+mj-lt"/>
              <a:buAutoNum type="arabicPeriod"/>
            </a:pPr>
            <a:r>
              <a:rPr lang="en-US" sz="2400" dirty="0">
                <a:solidFill>
                  <a:srgbClr val="C00000"/>
                </a:solidFill>
              </a:rPr>
              <a:t>Coding. </a:t>
            </a:r>
          </a:p>
          <a:p>
            <a:pPr marL="1771650" lvl="3" indent="-457200">
              <a:buFont typeface="+mj-lt"/>
              <a:buAutoNum type="romanUcPeriod"/>
            </a:pPr>
            <a:endParaRPr lang="en-US" sz="1600" dirty="0"/>
          </a:p>
          <a:p>
            <a:endParaRPr lang="en-US" dirty="0"/>
          </a:p>
        </p:txBody>
      </p:sp>
      <p:sp>
        <p:nvSpPr>
          <p:cNvPr id="4" name="Footer Placeholder 3"/>
          <p:cNvSpPr>
            <a:spLocks noGrp="1"/>
          </p:cNvSpPr>
          <p:nvPr>
            <p:ph type="ftr" sz="quarter" idx="11"/>
          </p:nvPr>
        </p:nvSpPr>
        <p:spPr/>
        <p:txBody>
          <a:bodyPr/>
          <a:lstStyle/>
          <a:p>
            <a:r>
              <a:rPr lang="en-US"/>
              <a:t>Dr. Poornima Tyagi    Software Engineering ACSE0603        Unit 1</a:t>
            </a:r>
          </a:p>
        </p:txBody>
      </p:sp>
      <p:sp>
        <p:nvSpPr>
          <p:cNvPr id="5" name="Slide Number Placeholder 4"/>
          <p:cNvSpPr>
            <a:spLocks noGrp="1"/>
          </p:cNvSpPr>
          <p:nvPr>
            <p:ph type="sldNum" sz="quarter" idx="12"/>
          </p:nvPr>
        </p:nvSpPr>
        <p:spPr/>
        <p:txBody>
          <a:bodyPr/>
          <a:lstStyle/>
          <a:p>
            <a:fld id="{F6730210-60EE-406A-922A-4A98804D28A4}" type="slidenum">
              <a:rPr lang="en-US" smtClean="0"/>
              <a:pPr/>
              <a:t>108</a:t>
            </a:fld>
            <a:endParaRPr lang="en-US"/>
          </a:p>
        </p:txBody>
      </p:sp>
      <p:sp>
        <p:nvSpPr>
          <p:cNvPr id="6" name="Date Placeholder 5"/>
          <p:cNvSpPr>
            <a:spLocks noGrp="1"/>
          </p:cNvSpPr>
          <p:nvPr>
            <p:ph type="dt" sz="half" idx="10"/>
          </p:nvPr>
        </p:nvSpPr>
        <p:spPr/>
        <p:txBody>
          <a:bodyPr/>
          <a:lstStyle/>
          <a:p>
            <a:fld id="{74A47459-BBC2-4FDE-9413-BAA347CF3577}" type="datetime1">
              <a:rPr lang="en-US" smtClean="0"/>
              <a:t>2/20/2024</a:t>
            </a:fld>
            <a:endParaRPr lang="en-US"/>
          </a:p>
        </p:txBody>
      </p:sp>
      <p:sp>
        <p:nvSpPr>
          <p:cNvPr id="9" name="Title 1"/>
          <p:cNvSpPr txBox="1">
            <a:spLocks/>
          </p:cNvSpPr>
          <p:nvPr/>
        </p:nvSpPr>
        <p:spPr>
          <a:xfrm>
            <a:off x="1643042" y="0"/>
            <a:ext cx="7500958" cy="85266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latin typeface="Times New Roman" pitchFamily="18" charset="0"/>
                <a:cs typeface="Times New Roman" pitchFamily="18" charset="0"/>
              </a:rPr>
              <a:t>SDLC(CO1)</a:t>
            </a:r>
          </a:p>
        </p:txBody>
      </p:sp>
    </p:spTree>
    <p:extLst>
      <p:ext uri="{BB962C8B-B14F-4D97-AF65-F5344CB8AC3E}">
        <p14:creationId xmlns:p14="http://schemas.microsoft.com/office/powerpoint/2010/main" val="12390633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algn="just"/>
            <a:r>
              <a:rPr lang="en-US" sz="2200" dirty="0"/>
              <a:t>It is used to facilitate the development of large s/w product in a systematic, well defined and cost effective manner.</a:t>
            </a:r>
          </a:p>
          <a:p>
            <a:pPr algn="just"/>
            <a:r>
              <a:rPr lang="en-US" sz="2200" dirty="0">
                <a:solidFill>
                  <a:srgbClr val="002060"/>
                </a:solidFill>
              </a:rPr>
              <a:t>It is the period of time that start when a software product is conceived and end when the product is no longer available for use.</a:t>
            </a:r>
          </a:p>
          <a:p>
            <a:pPr algn="just"/>
            <a:r>
              <a:rPr lang="en-US" sz="2200" b="1" dirty="0">
                <a:solidFill>
                  <a:srgbClr val="C00000"/>
                </a:solidFill>
              </a:rPr>
              <a:t>Purpose of SDLC</a:t>
            </a:r>
          </a:p>
          <a:p>
            <a:pPr marL="914400" lvl="1" indent="-514350" algn="just">
              <a:buFont typeface="+mj-lt"/>
              <a:buAutoNum type="arabicPeriod"/>
            </a:pPr>
            <a:r>
              <a:rPr lang="en-US" sz="2200" dirty="0"/>
              <a:t>Help to understand entire process.</a:t>
            </a:r>
          </a:p>
          <a:p>
            <a:pPr marL="914400" lvl="1" indent="-514350" algn="just">
              <a:buFont typeface="+mj-lt"/>
              <a:buAutoNum type="arabicPeriod"/>
            </a:pPr>
            <a:r>
              <a:rPr lang="en-US" sz="2200" dirty="0"/>
              <a:t>Enforces a structured approach to development.</a:t>
            </a:r>
          </a:p>
          <a:p>
            <a:pPr marL="914400" lvl="1" indent="-514350" algn="just">
              <a:buFont typeface="+mj-lt"/>
              <a:buAutoNum type="arabicPeriod"/>
            </a:pPr>
            <a:r>
              <a:rPr lang="en-US" sz="2200" dirty="0"/>
              <a:t>Enables planning of resources in advance.</a:t>
            </a:r>
          </a:p>
          <a:p>
            <a:pPr marL="914400" lvl="1" indent="-514350" algn="just">
              <a:buFont typeface="+mj-lt"/>
              <a:buAutoNum type="arabicPeriod"/>
            </a:pPr>
            <a:r>
              <a:rPr lang="en-US" sz="2200" dirty="0"/>
              <a:t>Enables subsequent controls of them.</a:t>
            </a:r>
          </a:p>
          <a:p>
            <a:pPr marL="914400" lvl="1" indent="-514350" algn="just">
              <a:buFont typeface="+mj-lt"/>
              <a:buAutoNum type="arabicPeriod"/>
            </a:pPr>
            <a:r>
              <a:rPr lang="en-US" sz="2200" dirty="0"/>
              <a:t>Aids mgmt. to track progress of system.</a:t>
            </a:r>
          </a:p>
          <a:p>
            <a:pPr marL="514350" indent="-514350" algn="just"/>
            <a:r>
              <a:rPr lang="en-US" sz="2200" dirty="0"/>
              <a:t>SDLC can be decided min. 5 and max. 9 phases. Each phase identified  along  with Entry and Exit Criteria</a:t>
            </a:r>
            <a:r>
              <a:rPr lang="en-US" sz="2400" dirty="0"/>
              <a:t>.</a:t>
            </a:r>
          </a:p>
          <a:p>
            <a:pPr marL="1314450" lvl="2" indent="-514350" algn="just">
              <a:buFont typeface="+mj-lt"/>
              <a:buAutoNum type="arabicPeriod"/>
            </a:pPr>
            <a:endParaRPr lang="en-US" dirty="0">
              <a:solidFill>
                <a:srgbClr val="C00000"/>
              </a:solidFill>
            </a:endParaRPr>
          </a:p>
          <a:p>
            <a:pPr algn="just">
              <a:buNone/>
            </a:pPr>
            <a:r>
              <a:rPr lang="en-US" sz="2800" dirty="0"/>
              <a:t> </a:t>
            </a:r>
            <a:endParaRPr lang="en-US" sz="2400" dirty="0"/>
          </a:p>
          <a:p>
            <a:pPr marL="914400" lvl="1" indent="-457200">
              <a:buFont typeface="+mj-lt"/>
              <a:buAutoNum type="arabicPeriod"/>
            </a:pPr>
            <a:endParaRPr lang="en-US" sz="2400" dirty="0"/>
          </a:p>
        </p:txBody>
      </p:sp>
      <p:sp>
        <p:nvSpPr>
          <p:cNvPr id="4" name="Footer Placeholder 3"/>
          <p:cNvSpPr>
            <a:spLocks noGrp="1"/>
          </p:cNvSpPr>
          <p:nvPr>
            <p:ph type="ftr" sz="quarter" idx="11"/>
          </p:nvPr>
        </p:nvSpPr>
        <p:spPr/>
        <p:txBody>
          <a:bodyPr/>
          <a:lstStyle/>
          <a:p>
            <a:r>
              <a:rPr lang="en-US"/>
              <a:t>Dr. Poornima Tyagi    Software Engineering ACSE0603        Unit 1</a:t>
            </a:r>
          </a:p>
        </p:txBody>
      </p:sp>
      <p:sp>
        <p:nvSpPr>
          <p:cNvPr id="5" name="Slide Number Placeholder 4"/>
          <p:cNvSpPr>
            <a:spLocks noGrp="1"/>
          </p:cNvSpPr>
          <p:nvPr>
            <p:ph type="sldNum" sz="quarter" idx="12"/>
          </p:nvPr>
        </p:nvSpPr>
        <p:spPr/>
        <p:txBody>
          <a:bodyPr/>
          <a:lstStyle/>
          <a:p>
            <a:fld id="{F6730210-60EE-406A-922A-4A98804D28A4}" type="slidenum">
              <a:rPr lang="en-US" smtClean="0"/>
              <a:pPr/>
              <a:t>109</a:t>
            </a:fld>
            <a:endParaRPr lang="en-US"/>
          </a:p>
        </p:txBody>
      </p:sp>
      <p:sp>
        <p:nvSpPr>
          <p:cNvPr id="6" name="Date Placeholder 5"/>
          <p:cNvSpPr>
            <a:spLocks noGrp="1"/>
          </p:cNvSpPr>
          <p:nvPr>
            <p:ph type="dt" sz="half" idx="10"/>
          </p:nvPr>
        </p:nvSpPr>
        <p:spPr/>
        <p:txBody>
          <a:bodyPr/>
          <a:lstStyle/>
          <a:p>
            <a:fld id="{EE389BF3-5BAF-49E2-B09D-1EE2B4DADAA5}" type="datetime1">
              <a:rPr lang="en-US" smtClean="0"/>
              <a:t>2/20/2024</a:t>
            </a:fld>
            <a:endParaRPr lang="en-US"/>
          </a:p>
        </p:txBody>
      </p:sp>
      <p:sp>
        <p:nvSpPr>
          <p:cNvPr id="7" name="Title 1"/>
          <p:cNvSpPr txBox="1">
            <a:spLocks/>
          </p:cNvSpPr>
          <p:nvPr/>
        </p:nvSpPr>
        <p:spPr>
          <a:xfrm>
            <a:off x="1500166" y="0"/>
            <a:ext cx="7643834" cy="85266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latin typeface="Times New Roman" pitchFamily="18" charset="0"/>
                <a:cs typeface="Times New Roman" pitchFamily="18" charset="0"/>
              </a:rPr>
              <a:t>Software Development Life Cycle (CO1) </a:t>
            </a:r>
          </a:p>
        </p:txBody>
      </p:sp>
    </p:spTree>
    <p:extLst>
      <p:ext uri="{BB962C8B-B14F-4D97-AF65-F5344CB8AC3E}">
        <p14:creationId xmlns:p14="http://schemas.microsoft.com/office/powerpoint/2010/main" val="1487975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0D8AC9-F58D-4E6F-A2F0-3B8B2F06CA6B}" type="datetime1">
              <a:rPr lang="en-US" smtClean="0"/>
              <a:t>2/20/2024</a:t>
            </a:fld>
            <a:endParaRPr lang="en-US"/>
          </a:p>
        </p:txBody>
      </p:sp>
      <p:sp>
        <p:nvSpPr>
          <p:cNvPr id="5" name="Footer Placeholder 4"/>
          <p:cNvSpPr>
            <a:spLocks noGrp="1"/>
          </p:cNvSpPr>
          <p:nvPr>
            <p:ph type="ftr" sz="quarter" idx="11"/>
          </p:nvPr>
        </p:nvSpPr>
        <p:spPr>
          <a:xfrm>
            <a:off x="3124200" y="6356350"/>
            <a:ext cx="4591072"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9" name="Title 1"/>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itchFamily="18" charset="0"/>
                <a:cs typeface="Times New Roman" pitchFamily="18" charset="0"/>
              </a:rPr>
              <a:t>Program Specific Outcomes(PSO)</a:t>
            </a:r>
            <a:endParaRPr kumimoji="0" lang="en-US" sz="24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10" name="Content Placeholder 2"/>
          <p:cNvSpPr txBox="1">
            <a:spLocks/>
          </p:cNvSpPr>
          <p:nvPr/>
        </p:nvSpPr>
        <p:spPr>
          <a:xfrm>
            <a:off x="323528" y="1196752"/>
            <a:ext cx="8363272" cy="4734288"/>
          </a:xfrm>
          <a:prstGeom prst="rect">
            <a:avLst/>
          </a:prstGeom>
        </p:spPr>
        <p:txBody>
          <a:bodyPr vert="horz" lIns="91440" tIns="45720" rIns="91440" bIns="45720" rtlCol="0">
            <a:noAutofit/>
          </a:bodyPr>
          <a:lstStyle/>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On successful completion of graduation degree the Engineering</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graduates will be able to:</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PSO1: </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identify, analyze real world problems and design</a:t>
            </a:r>
          </a:p>
          <a:p>
            <a:pPr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their ethical solutions using artificial intelligence, robotics, </a:t>
            </a:r>
          </a:p>
          <a:p>
            <a:pPr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virtual/augmented reality, data analytics, block chain technology,   </a:t>
            </a:r>
          </a:p>
          <a:p>
            <a:pPr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and cloud computing.</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PSO2:</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design and develop the hardware sensor devices </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and related interfacing software systems for solving complex </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engineering problems.</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PSO3:</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understand inter disciplinary computing</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techniques and to apply them in the design of advanced computing.</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PSO4: </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conduct investigation of complex problem with </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the help of technical, managerial, leadership qualities, and modern</a:t>
            </a:r>
            <a:r>
              <a:rPr kumimoji="0" lang="en-US" sz="2000" b="0" i="0" u="none" strike="noStrike" kern="1200" cap="none" spc="0" normalizeH="0" noProof="0" dirty="0">
                <a:ln>
                  <a:noFill/>
                </a:ln>
                <a:solidFill>
                  <a:schemeClr val="tx1"/>
                </a:solidFill>
                <a:effectLst/>
                <a:uLnTx/>
                <a:uFillTx/>
                <a:latin typeface="Times New Roman" pitchFamily="18" charset="0"/>
                <a:cs typeface="Times New Roman" pitchFamily="18" charset="0"/>
              </a:rPr>
              <a:t> </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engineering tools provided by industry sponsored laboratories.</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12" name="Picture 2" descr="NIET"/>
          <p:cNvPicPr>
            <a:picLocks noChangeAspect="1" noChangeArrowheads="1"/>
          </p:cNvPicPr>
          <p:nvPr/>
        </p:nvPicPr>
        <p:blipFill>
          <a:blip r:embed="rId2"/>
          <a:srcRect/>
          <a:stretch>
            <a:fillRect/>
          </a:stretch>
        </p:blipFill>
        <p:spPr bwMode="auto">
          <a:xfrm>
            <a:off x="0" y="0"/>
            <a:ext cx="1438242" cy="847725"/>
          </a:xfrm>
          <a:prstGeom prst="rect">
            <a:avLst/>
          </a:prstGeom>
          <a:noFill/>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18473" y="1143000"/>
            <a:ext cx="9144000" cy="4647426"/>
          </a:xfrm>
          <a:prstGeom prst="rect">
            <a:avLst/>
          </a:prstGeom>
        </p:spPr>
        <p:txBody>
          <a:bodyPr wrap="square">
            <a:spAutoFit/>
          </a:bodyPr>
          <a:lstStyle/>
          <a:p>
            <a:pPr marL="914400" lvl="1" indent="-457200"/>
            <a:r>
              <a:rPr lang="en-US" sz="2200" dirty="0">
                <a:solidFill>
                  <a:srgbClr val="C00000"/>
                </a:solidFill>
              </a:rPr>
              <a:t>6.	Testing.</a:t>
            </a:r>
            <a:endParaRPr lang="en-US" sz="2200" dirty="0"/>
          </a:p>
          <a:p>
            <a:pPr marL="1771650" lvl="3" indent="-457200">
              <a:buFont typeface="+mj-lt"/>
              <a:buAutoNum type="romanUcPeriod"/>
            </a:pPr>
            <a:r>
              <a:rPr lang="en-US" sz="2200" dirty="0"/>
              <a:t>Unit Testing (testing each module isolation from other modules)</a:t>
            </a:r>
          </a:p>
          <a:p>
            <a:pPr marL="1771650" lvl="3" indent="-457200">
              <a:buFont typeface="+mj-lt"/>
              <a:buAutoNum type="romanUcPeriod"/>
            </a:pPr>
            <a:r>
              <a:rPr lang="en-US" sz="2200" dirty="0"/>
              <a:t>System Testing</a:t>
            </a:r>
          </a:p>
          <a:p>
            <a:pPr marL="2228850" lvl="4" indent="-457200">
              <a:buFont typeface="Wingdings" pitchFamily="2" charset="2"/>
              <a:buChar char="Ø"/>
            </a:pPr>
            <a:r>
              <a:rPr lang="en-US" sz="2200" dirty="0"/>
              <a:t>Alpha Testing (performed by development Team)</a:t>
            </a:r>
          </a:p>
          <a:p>
            <a:pPr marL="2228850" lvl="4" indent="-457200">
              <a:buFont typeface="Wingdings" pitchFamily="2" charset="2"/>
              <a:buChar char="Ø"/>
            </a:pPr>
            <a:r>
              <a:rPr lang="en-US" sz="2200" dirty="0"/>
              <a:t>Beta Testing (performed by friendly set of customers)</a:t>
            </a:r>
          </a:p>
          <a:p>
            <a:pPr marL="2228850" lvl="4" indent="-457200">
              <a:buFont typeface="Wingdings" pitchFamily="2" charset="2"/>
              <a:buChar char="Ø"/>
            </a:pPr>
            <a:r>
              <a:rPr lang="en-US" sz="2200" dirty="0"/>
              <a:t>Acceptance Testing  (performed by customer himself)</a:t>
            </a:r>
          </a:p>
          <a:p>
            <a:pPr marL="857250" lvl="1" indent="-457200"/>
            <a:r>
              <a:rPr lang="en-US" sz="2200" dirty="0">
                <a:solidFill>
                  <a:srgbClr val="C00000"/>
                </a:solidFill>
              </a:rPr>
              <a:t>7. Implementation</a:t>
            </a:r>
          </a:p>
          <a:p>
            <a:pPr marL="914400" lvl="1" indent="-457200"/>
            <a:r>
              <a:rPr lang="en-US" sz="2200" dirty="0">
                <a:solidFill>
                  <a:srgbClr val="C00000"/>
                </a:solidFill>
              </a:rPr>
              <a:t>8.   Maintenance</a:t>
            </a:r>
            <a:r>
              <a:rPr lang="en-US" sz="2200" dirty="0"/>
              <a:t>. </a:t>
            </a:r>
          </a:p>
          <a:p>
            <a:pPr marL="1771650" lvl="3" indent="-457200">
              <a:buFont typeface="+mj-lt"/>
              <a:buAutoNum type="romanUcPeriod"/>
            </a:pPr>
            <a:r>
              <a:rPr lang="en-US" sz="2200" dirty="0"/>
              <a:t>Corrective maintenance.</a:t>
            </a:r>
          </a:p>
          <a:p>
            <a:pPr marL="1771650" lvl="3" indent="-457200">
              <a:buFont typeface="+mj-lt"/>
              <a:buAutoNum type="romanUcPeriod"/>
            </a:pPr>
            <a:r>
              <a:rPr lang="en-US" sz="2200" dirty="0"/>
              <a:t>Adaptive maintenance.</a:t>
            </a:r>
          </a:p>
          <a:p>
            <a:pPr marL="1771650" lvl="3" indent="-457200">
              <a:buFont typeface="+mj-lt"/>
              <a:buAutoNum type="romanUcPeriod"/>
            </a:pPr>
            <a:r>
              <a:rPr lang="en-US" sz="2200" dirty="0"/>
              <a:t>Perfective maintenance.</a:t>
            </a:r>
          </a:p>
          <a:p>
            <a:pPr marL="1771650" lvl="3" indent="-457200">
              <a:buFont typeface="+mj-lt"/>
              <a:buAutoNum type="romanUcPeriod"/>
            </a:pPr>
            <a:r>
              <a:rPr lang="en-US" sz="2200" dirty="0"/>
              <a:t>Preventive maintenance</a:t>
            </a:r>
            <a:r>
              <a:rPr lang="en-US" sz="2000" b="1" dirty="0"/>
              <a:t>.</a:t>
            </a:r>
          </a:p>
        </p:txBody>
      </p:sp>
      <p:sp>
        <p:nvSpPr>
          <p:cNvPr id="5" name="Date Placeholder 4"/>
          <p:cNvSpPr>
            <a:spLocks noGrp="1"/>
          </p:cNvSpPr>
          <p:nvPr>
            <p:ph type="dt" sz="half" idx="10"/>
          </p:nvPr>
        </p:nvSpPr>
        <p:spPr/>
        <p:txBody>
          <a:bodyPr/>
          <a:lstStyle/>
          <a:p>
            <a:fld id="{CBABDCD3-8DB3-4334-8C30-8FDE87E23579}" type="datetime1">
              <a:rPr lang="en-US" smtClean="0"/>
              <a:t>2/20/2024</a:t>
            </a:fld>
            <a:endParaRPr lang="en-US"/>
          </a:p>
        </p:txBody>
      </p:sp>
      <p:sp>
        <p:nvSpPr>
          <p:cNvPr id="3" name="Footer Placeholder 2"/>
          <p:cNvSpPr>
            <a:spLocks noGrp="1"/>
          </p:cNvSpPr>
          <p:nvPr>
            <p:ph type="ftr" sz="quarter" idx="11"/>
          </p:nvPr>
        </p:nvSpPr>
        <p:spPr>
          <a:xfrm>
            <a:off x="3124200" y="6356350"/>
            <a:ext cx="4419600" cy="365125"/>
          </a:xfrm>
        </p:spPr>
        <p:txBody>
          <a:bodyPr/>
          <a:lstStyle/>
          <a:p>
            <a:r>
              <a:rPr lang="en-US"/>
              <a:t>Dr. Poornima Tyagi    Software Engineering ACSE0603        Unit 1</a:t>
            </a:r>
            <a:endParaRPr lang="en-US" dirty="0"/>
          </a:p>
        </p:txBody>
      </p:sp>
      <p:sp>
        <p:nvSpPr>
          <p:cNvPr id="4" name="Slide Number Placeholder 3"/>
          <p:cNvSpPr>
            <a:spLocks noGrp="1"/>
          </p:cNvSpPr>
          <p:nvPr>
            <p:ph type="sldNum" sz="quarter" idx="12"/>
          </p:nvPr>
        </p:nvSpPr>
        <p:spPr/>
        <p:txBody>
          <a:bodyPr/>
          <a:lstStyle/>
          <a:p>
            <a:fld id="{F6730210-60EE-406A-922A-4A98804D28A4}" type="slidenum">
              <a:rPr lang="en-US" smtClean="0"/>
              <a:pPr/>
              <a:t>110</a:t>
            </a:fld>
            <a:endParaRPr lang="en-US"/>
          </a:p>
        </p:txBody>
      </p:sp>
      <p:sp>
        <p:nvSpPr>
          <p:cNvPr id="6" name="Title 1"/>
          <p:cNvSpPr txBox="1">
            <a:spLocks/>
          </p:cNvSpPr>
          <p:nvPr/>
        </p:nvSpPr>
        <p:spPr>
          <a:xfrm>
            <a:off x="1500166" y="0"/>
            <a:ext cx="7500990" cy="85266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latin typeface="Times New Roman" pitchFamily="18" charset="0"/>
                <a:cs typeface="Times New Roman" pitchFamily="18" charset="0"/>
              </a:rPr>
              <a:t>SDLC(CO1)</a:t>
            </a:r>
          </a:p>
        </p:txBody>
      </p:sp>
      <p:pic>
        <p:nvPicPr>
          <p:cNvPr id="8" name="Picture 2" descr="NIET"/>
          <p:cNvPicPr>
            <a:picLocks noChangeAspect="1" noChangeArrowheads="1"/>
          </p:cNvPicPr>
          <p:nvPr/>
        </p:nvPicPr>
        <p:blipFill>
          <a:blip r:embed="rId3"/>
          <a:srcRect/>
          <a:stretch>
            <a:fillRect/>
          </a:stretch>
        </p:blipFill>
        <p:spPr bwMode="auto">
          <a:xfrm>
            <a:off x="0" y="0"/>
            <a:ext cx="1438242" cy="847725"/>
          </a:xfrm>
          <a:prstGeom prst="rect">
            <a:avLst/>
          </a:prstGeom>
          <a:noFill/>
        </p:spPr>
      </p:pic>
    </p:spTree>
    <p:extLst>
      <p:ext uri="{BB962C8B-B14F-4D97-AF65-F5344CB8AC3E}">
        <p14:creationId xmlns:p14="http://schemas.microsoft.com/office/powerpoint/2010/main" val="2241403344"/>
      </p:ext>
    </p:extLst>
  </p:cSld>
  <p:clrMapOvr>
    <a:overrideClrMapping bg1="lt1" tx1="dk1" bg2="lt2" tx2="dk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1646237"/>
            <a:ext cx="8991600" cy="1096963"/>
          </a:xfrm>
        </p:spPr>
        <p:txBody>
          <a:bodyPr>
            <a:normAutofit lnSpcReduction="10000"/>
          </a:bodyPr>
          <a:lstStyle/>
          <a:p>
            <a:r>
              <a:rPr lang="en-US" sz="2200" dirty="0"/>
              <a:t>Maintenance Phase requires max.(60%) effort.</a:t>
            </a:r>
          </a:p>
          <a:p>
            <a:r>
              <a:rPr lang="en-US" sz="2200" dirty="0"/>
              <a:t>In development phases Integration and System Testing requires max. effort</a:t>
            </a:r>
          </a:p>
        </p:txBody>
      </p:sp>
      <p:pic>
        <p:nvPicPr>
          <p:cNvPr id="1026" name="Picture 2"/>
          <p:cNvPicPr>
            <a:picLocks noGrp="1" noChangeAspect="1" noChangeArrowheads="1"/>
          </p:cNvPicPr>
          <p:nvPr>
            <p:ph sz="half" idx="2"/>
          </p:nvPr>
        </p:nvPicPr>
        <p:blipFill>
          <a:blip r:embed="rId2"/>
          <a:srcRect/>
          <a:stretch>
            <a:fillRect/>
          </a:stretch>
        </p:blipFill>
        <p:spPr bwMode="auto">
          <a:xfrm>
            <a:off x="2286000" y="2743200"/>
            <a:ext cx="4495800" cy="3124200"/>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a:t>Dr. Poornima Tyagi    Software Engineering ACSE0603        Unit 1</a:t>
            </a:r>
          </a:p>
        </p:txBody>
      </p:sp>
      <p:sp>
        <p:nvSpPr>
          <p:cNvPr id="5" name="Slide Number Placeholder 4"/>
          <p:cNvSpPr>
            <a:spLocks noGrp="1"/>
          </p:cNvSpPr>
          <p:nvPr>
            <p:ph type="sldNum" sz="quarter" idx="12"/>
          </p:nvPr>
        </p:nvSpPr>
        <p:spPr/>
        <p:txBody>
          <a:bodyPr/>
          <a:lstStyle/>
          <a:p>
            <a:fld id="{F6730210-60EE-406A-922A-4A98804D28A4}" type="slidenum">
              <a:rPr lang="en-US" smtClean="0"/>
              <a:pPr/>
              <a:t>111</a:t>
            </a:fld>
            <a:endParaRPr lang="en-US"/>
          </a:p>
        </p:txBody>
      </p:sp>
      <p:sp>
        <p:nvSpPr>
          <p:cNvPr id="6" name="Date Placeholder 5"/>
          <p:cNvSpPr>
            <a:spLocks noGrp="1"/>
          </p:cNvSpPr>
          <p:nvPr>
            <p:ph type="dt" sz="half" idx="10"/>
          </p:nvPr>
        </p:nvSpPr>
        <p:spPr/>
        <p:txBody>
          <a:bodyPr/>
          <a:lstStyle/>
          <a:p>
            <a:fld id="{C7BFC5D9-72E3-464B-B5DA-27DFAEF0C934}" type="datetime1">
              <a:rPr lang="en-US" smtClean="0"/>
              <a:t>2/20/2024</a:t>
            </a:fld>
            <a:endParaRPr lang="en-US"/>
          </a:p>
        </p:txBody>
      </p:sp>
      <p:sp>
        <p:nvSpPr>
          <p:cNvPr id="8" name="Title 1"/>
          <p:cNvSpPr txBox="1">
            <a:spLocks/>
          </p:cNvSpPr>
          <p:nvPr/>
        </p:nvSpPr>
        <p:spPr>
          <a:xfrm>
            <a:off x="1500166" y="0"/>
            <a:ext cx="7429552" cy="85266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lvl="0" algn="ctr">
              <a:spcBef>
                <a:spcPct val="0"/>
              </a:spcBef>
              <a:defRPr sz="24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latin typeface="Times New Roman" pitchFamily="18" charset="0"/>
                <a:cs typeface="Times New Roman" pitchFamily="18" charset="0"/>
              </a:rPr>
              <a:t>% Effort Involved in SDLC Phases(CO1)</a:t>
            </a:r>
          </a:p>
        </p:txBody>
      </p:sp>
      <p:sp>
        <p:nvSpPr>
          <p:cNvPr id="2" name="Rectangle 1"/>
          <p:cNvSpPr/>
          <p:nvPr/>
        </p:nvSpPr>
        <p:spPr>
          <a:xfrm>
            <a:off x="304800" y="5742543"/>
            <a:ext cx="3836178" cy="338554"/>
          </a:xfrm>
          <a:prstGeom prst="rect">
            <a:avLst/>
          </a:prstGeom>
        </p:spPr>
        <p:txBody>
          <a:bodyPr wrap="none">
            <a:spAutoFit/>
          </a:bodyPr>
          <a:lstStyle/>
          <a:p>
            <a:r>
              <a:rPr lang="en-US" sz="1600" dirty="0">
                <a:solidFill>
                  <a:schemeClr val="bg1">
                    <a:lumMod val="50000"/>
                  </a:schemeClr>
                </a:solidFill>
              </a:rPr>
              <a:t>Source: Software </a:t>
            </a:r>
            <a:r>
              <a:rPr lang="en-US" sz="1600" dirty="0" err="1">
                <a:solidFill>
                  <a:schemeClr val="bg1">
                    <a:lumMod val="50000"/>
                  </a:schemeClr>
                </a:solidFill>
              </a:rPr>
              <a:t>Engg</a:t>
            </a:r>
            <a:r>
              <a:rPr lang="en-US" sz="1600" dirty="0">
                <a:solidFill>
                  <a:schemeClr val="bg1">
                    <a:lumMod val="50000"/>
                  </a:schemeClr>
                </a:solidFill>
              </a:rPr>
              <a:t>. Book by Rajeev Mall</a:t>
            </a:r>
            <a:endParaRPr lang="en-IN" sz="1600" dirty="0">
              <a:solidFill>
                <a:schemeClr val="bg1">
                  <a:lumMod val="50000"/>
                </a:schemeClr>
              </a:solidFill>
            </a:endParaRPr>
          </a:p>
        </p:txBody>
      </p:sp>
      <p:pic>
        <p:nvPicPr>
          <p:cNvPr id="10" name="Picture 2" descr="NIET"/>
          <p:cNvPicPr>
            <a:picLocks noChangeAspect="1" noChangeArrowheads="1"/>
          </p:cNvPicPr>
          <p:nvPr/>
        </p:nvPicPr>
        <p:blipFill>
          <a:blip r:embed="rId3"/>
          <a:srcRect/>
          <a:stretch>
            <a:fillRect/>
          </a:stretch>
        </p:blipFill>
        <p:spPr bwMode="auto">
          <a:xfrm>
            <a:off x="0" y="0"/>
            <a:ext cx="1438242" cy="847725"/>
          </a:xfrm>
          <a:prstGeom prst="rect">
            <a:avLst/>
          </a:prstGeom>
          <a:noFill/>
        </p:spPr>
      </p:pic>
    </p:spTree>
    <p:extLst>
      <p:ext uri="{BB962C8B-B14F-4D97-AF65-F5344CB8AC3E}">
        <p14:creationId xmlns:p14="http://schemas.microsoft.com/office/powerpoint/2010/main" val="13339049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80"/>
          <p:cNvSpPr txBox="1">
            <a:spLocks noGrp="1"/>
          </p:cNvSpPr>
          <p:nvPr>
            <p:ph type="body" idx="1"/>
          </p:nvPr>
        </p:nvSpPr>
        <p:spPr>
          <a:xfrm>
            <a:off x="533400" y="1628800"/>
            <a:ext cx="8229600" cy="40401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000"/>
              <a:buChar char="•"/>
            </a:pPr>
            <a:r>
              <a:rPr lang="en-US" sz="2000" b="0" i="0">
                <a:latin typeface="Quattrocento Sans"/>
                <a:ea typeface="Quattrocento Sans"/>
                <a:cs typeface="Quattrocento Sans"/>
                <a:sym typeface="Quattrocento Sans"/>
              </a:rPr>
              <a:t>Software development models have evolved over the years from the initial “build and fix” model to Spiral and Agile models, which are more suited for the complex business needs and processes.</a:t>
            </a:r>
            <a:endParaRPr/>
          </a:p>
          <a:p>
            <a:pPr marL="342900" lvl="0" indent="-342900" algn="just" rtl="0">
              <a:spcBef>
                <a:spcPts val="400"/>
              </a:spcBef>
              <a:spcAft>
                <a:spcPts val="0"/>
              </a:spcAft>
              <a:buClr>
                <a:schemeClr val="dk1"/>
              </a:buClr>
              <a:buSzPts val="2000"/>
              <a:buChar char="•"/>
            </a:pPr>
            <a:r>
              <a:rPr lang="en-US" sz="2000" b="0" i="0">
                <a:latin typeface="Quattrocento Sans"/>
                <a:ea typeface="Quattrocento Sans"/>
                <a:cs typeface="Quattrocento Sans"/>
                <a:sym typeface="Quattrocento Sans"/>
              </a:rPr>
              <a:t> So, depending on the budget, requirement, risk and time, we can choose between the available models.</a:t>
            </a:r>
            <a:endParaRPr/>
          </a:p>
          <a:p>
            <a:pPr marL="342900" lvl="0" indent="-203200" algn="just" rtl="0">
              <a:lnSpc>
                <a:spcPct val="90000"/>
              </a:lnSpc>
              <a:spcBef>
                <a:spcPts val="440"/>
              </a:spcBef>
              <a:spcAft>
                <a:spcPts val="0"/>
              </a:spcAft>
              <a:buClr>
                <a:schemeClr val="dk1"/>
              </a:buClr>
              <a:buSzPts val="2200"/>
              <a:buNone/>
            </a:pPr>
            <a:endParaRPr sz="2200"/>
          </a:p>
        </p:txBody>
      </p:sp>
      <p:sp>
        <p:nvSpPr>
          <p:cNvPr id="969" name="Google Shape;969;p8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241FA5EC-174E-4D79-8212-2C126FC2B1F8}" type="datetime1">
              <a:rPr lang="en-US" smtClean="0"/>
              <a:t>2/20/2024</a:t>
            </a:fld>
            <a:endParaRPr/>
          </a:p>
        </p:txBody>
      </p:sp>
      <p:sp>
        <p:nvSpPr>
          <p:cNvPr id="970" name="Google Shape;970;p80"/>
          <p:cNvSpPr txBox="1">
            <a:spLocks noGrp="1"/>
          </p:cNvSpPr>
          <p:nvPr>
            <p:ph type="ftr" idx="11"/>
          </p:nvPr>
        </p:nvSpPr>
        <p:spPr>
          <a:xfrm>
            <a:off x="2209800" y="6356350"/>
            <a:ext cx="5562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971" name="Google Shape;971;p8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112</a:t>
            </a:fld>
            <a:endParaRPr/>
          </a:p>
        </p:txBody>
      </p:sp>
      <p:sp>
        <p:nvSpPr>
          <p:cNvPr id="972" name="Google Shape;972;p80"/>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Conclusion about SDLC models</a:t>
            </a:r>
            <a:endParaRPr/>
          </a:p>
        </p:txBody>
      </p:sp>
      <p:pic>
        <p:nvPicPr>
          <p:cNvPr id="973" name="Google Shape;973;p80"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974" name="Google Shape;974;p80"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5D58C-2D45-4FB1-B370-79B65F2C041C}"/>
              </a:ext>
            </a:extLst>
          </p:cNvPr>
          <p:cNvSpPr>
            <a:spLocks noGrp="1"/>
          </p:cNvSpPr>
          <p:nvPr>
            <p:ph idx="1"/>
          </p:nvPr>
        </p:nvSpPr>
        <p:spPr>
          <a:xfrm>
            <a:off x="457200" y="1196752"/>
            <a:ext cx="8229600" cy="4929411"/>
          </a:xfrm>
        </p:spPr>
        <p:txBody>
          <a:bodyPr>
            <a:normAutofit/>
          </a:bodyPr>
          <a:lstStyle/>
          <a:p>
            <a:pPr marL="0" indent="0">
              <a:buNone/>
            </a:pPr>
            <a:r>
              <a:rPr lang="en-IN" sz="1800" b="1" dirty="0"/>
              <a:t>Agility</a:t>
            </a:r>
          </a:p>
          <a:p>
            <a:r>
              <a:rPr lang="en-IN" sz="1800" dirty="0"/>
              <a:t>Agility is the capability to efficiently and effectively adapt to </a:t>
            </a:r>
            <a:r>
              <a:rPr lang="en-IN" sz="1800" dirty="0">
                <a:highlight>
                  <a:srgbClr val="FFFF00"/>
                </a:highlight>
              </a:rPr>
              <a:t>an ever changing environment.</a:t>
            </a:r>
          </a:p>
          <a:p>
            <a:r>
              <a:rPr lang="en-IN" sz="1800" dirty="0"/>
              <a:t>Agility can be defined at different levels: personal, departmental or organizational.</a:t>
            </a:r>
          </a:p>
          <a:p>
            <a:r>
              <a:rPr lang="en-IN" sz="1800" dirty="0"/>
              <a:t>Note that it is not possible to implement agility directly. Agility is a property of a system that is present to some varying extent, depending on how the system operates.</a:t>
            </a:r>
          </a:p>
          <a:p>
            <a:r>
              <a:rPr lang="en-IN" sz="1800" dirty="0"/>
              <a:t>One can identify three drivers which will cause a system to become more agile: flow, learning and collaboration.</a:t>
            </a:r>
          </a:p>
          <a:p>
            <a:pPr marL="0" indent="0">
              <a:buNone/>
            </a:pPr>
            <a:r>
              <a:rPr lang="en-IN" sz="1800" dirty="0"/>
              <a:t>Agile emphasizes </a:t>
            </a:r>
            <a:r>
              <a:rPr lang="en-IN" sz="1800" dirty="0">
                <a:highlight>
                  <a:srgbClr val="FFFF00"/>
                </a:highlight>
              </a:rPr>
              <a:t>iterative development, frequent feedback, and continuous improvement</a:t>
            </a:r>
            <a:r>
              <a:rPr lang="en-IN" sz="1800" dirty="0"/>
              <a:t> to deliver high-quality software that meets customer needs effectively. Here are the key characteristics and principles of agile methodology:</a:t>
            </a:r>
            <a:endParaRPr lang="en-IN" sz="1200" b="1" dirty="0"/>
          </a:p>
          <a:p>
            <a:endParaRPr lang="en-IN" sz="1800" dirty="0"/>
          </a:p>
          <a:p>
            <a:pPr marL="0" indent="0">
              <a:buNone/>
            </a:pPr>
            <a:endParaRPr lang="en-IN" dirty="0"/>
          </a:p>
        </p:txBody>
      </p:sp>
      <p:sp>
        <p:nvSpPr>
          <p:cNvPr id="4" name="Date Placeholder 3">
            <a:extLst>
              <a:ext uri="{FF2B5EF4-FFF2-40B4-BE49-F238E27FC236}">
                <a16:creationId xmlns:a16="http://schemas.microsoft.com/office/drawing/2014/main" id="{3597D820-BE75-491A-9D03-92FB0C54B9FE}"/>
              </a:ext>
            </a:extLst>
          </p:cNvPr>
          <p:cNvSpPr>
            <a:spLocks noGrp="1"/>
          </p:cNvSpPr>
          <p:nvPr>
            <p:ph type="dt" sz="half" idx="10"/>
          </p:nvPr>
        </p:nvSpPr>
        <p:spPr/>
        <p:txBody>
          <a:bodyPr/>
          <a:lstStyle/>
          <a:p>
            <a:fld id="{2617B587-A462-47ED-A351-666863308CEB}" type="datetime1">
              <a:rPr lang="en-US" smtClean="0"/>
              <a:t>2/20/2024</a:t>
            </a:fld>
            <a:endParaRPr lang="en-US"/>
          </a:p>
        </p:txBody>
      </p:sp>
      <p:sp>
        <p:nvSpPr>
          <p:cNvPr id="5" name="Footer Placeholder 4">
            <a:extLst>
              <a:ext uri="{FF2B5EF4-FFF2-40B4-BE49-F238E27FC236}">
                <a16:creationId xmlns:a16="http://schemas.microsoft.com/office/drawing/2014/main" id="{6B0D56F8-6F50-4C86-834A-956D3F654ADD}"/>
              </a:ext>
            </a:extLst>
          </p:cNvPr>
          <p:cNvSpPr>
            <a:spLocks noGrp="1"/>
          </p:cNvSpPr>
          <p:nvPr>
            <p:ph type="ftr" sz="quarter" idx="11"/>
          </p:nvPr>
        </p:nvSpPr>
        <p:spPr/>
        <p:txBody>
          <a:bodyPr/>
          <a:lstStyle/>
          <a:p>
            <a:r>
              <a:rPr lang="en-US"/>
              <a:t>Dr. Poornima Tyagi    Software Engineering ACSE0603        Unit 1</a:t>
            </a:r>
          </a:p>
        </p:txBody>
      </p:sp>
      <p:sp>
        <p:nvSpPr>
          <p:cNvPr id="6" name="Slide Number Placeholder 5">
            <a:extLst>
              <a:ext uri="{FF2B5EF4-FFF2-40B4-BE49-F238E27FC236}">
                <a16:creationId xmlns:a16="http://schemas.microsoft.com/office/drawing/2014/main" id="{279E043B-4A68-404C-8DF3-0E06D79744EC}"/>
              </a:ext>
            </a:extLst>
          </p:cNvPr>
          <p:cNvSpPr>
            <a:spLocks noGrp="1"/>
          </p:cNvSpPr>
          <p:nvPr>
            <p:ph type="sldNum" sz="quarter" idx="12"/>
          </p:nvPr>
        </p:nvSpPr>
        <p:spPr/>
        <p:txBody>
          <a:bodyPr/>
          <a:lstStyle/>
          <a:p>
            <a:fld id="{B6F15528-21DE-4FAA-801E-634DDDAF4B2B}" type="slidenum">
              <a:rPr lang="en-US" smtClean="0"/>
              <a:pPr/>
              <a:t>113</a:t>
            </a:fld>
            <a:endParaRPr lang="en-US"/>
          </a:p>
        </p:txBody>
      </p:sp>
      <p:sp>
        <p:nvSpPr>
          <p:cNvPr id="7" name="Google Shape;972;p80">
            <a:extLst>
              <a:ext uri="{FF2B5EF4-FFF2-40B4-BE49-F238E27FC236}">
                <a16:creationId xmlns:a16="http://schemas.microsoft.com/office/drawing/2014/main" id="{171D9824-9BEA-470C-ACE2-037847E1B5C6}"/>
              </a:ext>
            </a:extLst>
          </p:cNvPr>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lvl="0" algn="ctr"/>
            <a:r>
              <a:rPr lang="en-IN" sz="3200" dirty="0"/>
              <a:t>Agile Methodology</a:t>
            </a:r>
            <a:endParaRPr sz="3200" dirty="0"/>
          </a:p>
        </p:txBody>
      </p:sp>
    </p:spTree>
    <p:extLst>
      <p:ext uri="{BB962C8B-B14F-4D97-AF65-F5344CB8AC3E}">
        <p14:creationId xmlns:p14="http://schemas.microsoft.com/office/powerpoint/2010/main" val="19230771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2C9DB-E163-401C-9916-92E79B6D78B8}"/>
              </a:ext>
            </a:extLst>
          </p:cNvPr>
          <p:cNvSpPr>
            <a:spLocks noGrp="1"/>
          </p:cNvSpPr>
          <p:nvPr>
            <p:ph idx="1"/>
          </p:nvPr>
        </p:nvSpPr>
        <p:spPr/>
        <p:txBody>
          <a:bodyPr/>
          <a:lstStyle/>
          <a:p>
            <a:r>
              <a:rPr lang="en-IN" dirty="0"/>
              <a:t>Agile emphasizes </a:t>
            </a:r>
            <a:r>
              <a:rPr lang="en-IN" dirty="0">
                <a:highlight>
                  <a:srgbClr val="FFFF00"/>
                </a:highlight>
              </a:rPr>
              <a:t>iterative development, frequent feedback, and continuous improvement</a:t>
            </a:r>
            <a:r>
              <a:rPr lang="en-IN" dirty="0"/>
              <a:t> to deliver high-quality software that meets customer needs effectively. Here are the key characteristics and principles of agile methodology:</a:t>
            </a:r>
            <a:endParaRPr lang="en-IN" sz="2000" b="1" dirty="0"/>
          </a:p>
          <a:p>
            <a:endParaRPr lang="en-IN" dirty="0"/>
          </a:p>
        </p:txBody>
      </p:sp>
      <p:sp>
        <p:nvSpPr>
          <p:cNvPr id="4" name="Date Placeholder 3">
            <a:extLst>
              <a:ext uri="{FF2B5EF4-FFF2-40B4-BE49-F238E27FC236}">
                <a16:creationId xmlns:a16="http://schemas.microsoft.com/office/drawing/2014/main" id="{ADC62885-113E-466E-9D1F-411D470BBD1D}"/>
              </a:ext>
            </a:extLst>
          </p:cNvPr>
          <p:cNvSpPr>
            <a:spLocks noGrp="1"/>
          </p:cNvSpPr>
          <p:nvPr>
            <p:ph type="dt" sz="half" idx="10"/>
          </p:nvPr>
        </p:nvSpPr>
        <p:spPr/>
        <p:txBody>
          <a:bodyPr/>
          <a:lstStyle/>
          <a:p>
            <a:fld id="{2617B587-A462-47ED-A351-666863308CEB}" type="datetime1">
              <a:rPr lang="en-US" smtClean="0"/>
              <a:t>2/20/2024</a:t>
            </a:fld>
            <a:endParaRPr lang="en-US"/>
          </a:p>
        </p:txBody>
      </p:sp>
      <p:sp>
        <p:nvSpPr>
          <p:cNvPr id="5" name="Footer Placeholder 4">
            <a:extLst>
              <a:ext uri="{FF2B5EF4-FFF2-40B4-BE49-F238E27FC236}">
                <a16:creationId xmlns:a16="http://schemas.microsoft.com/office/drawing/2014/main" id="{BFEF8156-98DC-4F40-8B6D-53024519B684}"/>
              </a:ext>
            </a:extLst>
          </p:cNvPr>
          <p:cNvSpPr>
            <a:spLocks noGrp="1"/>
          </p:cNvSpPr>
          <p:nvPr>
            <p:ph type="ftr" sz="quarter" idx="11"/>
          </p:nvPr>
        </p:nvSpPr>
        <p:spPr/>
        <p:txBody>
          <a:bodyPr/>
          <a:lstStyle/>
          <a:p>
            <a:r>
              <a:rPr lang="en-US"/>
              <a:t>Dr. Poornima Tyagi    Software Engineering ACSE0603        Unit 1</a:t>
            </a:r>
          </a:p>
        </p:txBody>
      </p:sp>
      <p:sp>
        <p:nvSpPr>
          <p:cNvPr id="6" name="Slide Number Placeholder 5">
            <a:extLst>
              <a:ext uri="{FF2B5EF4-FFF2-40B4-BE49-F238E27FC236}">
                <a16:creationId xmlns:a16="http://schemas.microsoft.com/office/drawing/2014/main" id="{6796FDE1-8406-46B7-A872-EE237D136B18}"/>
              </a:ext>
            </a:extLst>
          </p:cNvPr>
          <p:cNvSpPr>
            <a:spLocks noGrp="1"/>
          </p:cNvSpPr>
          <p:nvPr>
            <p:ph type="sldNum" sz="quarter" idx="12"/>
          </p:nvPr>
        </p:nvSpPr>
        <p:spPr/>
        <p:txBody>
          <a:bodyPr/>
          <a:lstStyle/>
          <a:p>
            <a:fld id="{B6F15528-21DE-4FAA-801E-634DDDAF4B2B}" type="slidenum">
              <a:rPr lang="en-US" smtClean="0"/>
              <a:pPr/>
              <a:t>114</a:t>
            </a:fld>
            <a:endParaRPr lang="en-US"/>
          </a:p>
        </p:txBody>
      </p:sp>
    </p:spTree>
    <p:extLst>
      <p:ext uri="{BB962C8B-B14F-4D97-AF65-F5344CB8AC3E}">
        <p14:creationId xmlns:p14="http://schemas.microsoft.com/office/powerpoint/2010/main" val="167448428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74B36-0BDB-44A5-94BC-16F68E398513}"/>
              </a:ext>
            </a:extLst>
          </p:cNvPr>
          <p:cNvSpPr>
            <a:spLocks noGrp="1"/>
          </p:cNvSpPr>
          <p:nvPr>
            <p:ph idx="1"/>
          </p:nvPr>
        </p:nvSpPr>
        <p:spPr>
          <a:xfrm>
            <a:off x="827584" y="562248"/>
            <a:ext cx="8229600" cy="5976664"/>
          </a:xfrm>
        </p:spPr>
        <p:txBody>
          <a:bodyPr>
            <a:normAutofit fontScale="47500" lnSpcReduction="20000"/>
          </a:bodyPr>
          <a:lstStyle/>
          <a:p>
            <a:r>
              <a:rPr lang="en-IN" b="1" dirty="0"/>
              <a:t>Iterative Development</a:t>
            </a:r>
            <a:r>
              <a:rPr lang="en-IN" dirty="0"/>
              <a:t>: Agile projects are typically divided into small iterations, with each iteration typically lasting from one to four weeks. During each iteration, a small portion of the overall project functionality is developed, tested, and delivered.</a:t>
            </a:r>
          </a:p>
          <a:p>
            <a:r>
              <a:rPr lang="en-IN" b="1" dirty="0"/>
              <a:t>Incremental Delivery</a:t>
            </a:r>
            <a:r>
              <a:rPr lang="en-IN" dirty="0"/>
              <a:t>: Instead of delivering the entire product at once, agile teams deliver working increments of the product at the end of each iteration. This allows stakeholders to see progress, provide feedback, and adapt requirements as the project evolves.</a:t>
            </a:r>
          </a:p>
          <a:p>
            <a:r>
              <a:rPr lang="en-IN" b="1" dirty="0"/>
              <a:t>Customer Collaboration</a:t>
            </a:r>
            <a:r>
              <a:rPr lang="en-IN" dirty="0"/>
              <a:t>: Agile teams prioritize close collaboration with customers and stakeholders throughout the development process. Customer feedback is solicited early and often, helping to ensure that the final product meets the customer's needs and expectations.</a:t>
            </a:r>
          </a:p>
          <a:p>
            <a:r>
              <a:rPr lang="en-IN" b="1" dirty="0"/>
              <a:t>Flexible and Adaptive</a:t>
            </a:r>
            <a:r>
              <a:rPr lang="en-IN" dirty="0"/>
              <a:t>: Agile methodologies embrace change and uncertainty, recognizing that requirements and priorities may evolve over the course of the project. Agile teams are responsive to changing requirements, and they adapt their plans and priorities accordingly.</a:t>
            </a:r>
          </a:p>
          <a:p>
            <a:r>
              <a:rPr lang="en-IN" b="1" dirty="0"/>
              <a:t>Cross-Functional Teams</a:t>
            </a:r>
            <a:r>
              <a:rPr lang="en-IN" dirty="0"/>
              <a:t>: Agile teams are typically cross-functional, with members from different disciplines (e.g., development, testing, design) working together collaboratively. This encourages communication, knowledge sharing, and a shared sense of ownership of the project.</a:t>
            </a:r>
          </a:p>
          <a:p>
            <a:r>
              <a:rPr lang="en-IN" b="1" dirty="0"/>
              <a:t>Continuous Integration and Testing</a:t>
            </a:r>
            <a:r>
              <a:rPr lang="en-IN" dirty="0"/>
              <a:t>: Agile teams practice continuous integration, where code changes are integrated into the main codebase frequently (often daily). Automated testing is also emphasized to ensure that new code changes do not introduce regressions or defects.</a:t>
            </a:r>
          </a:p>
          <a:p>
            <a:r>
              <a:rPr lang="en-IN" b="1" dirty="0"/>
              <a:t>Self-Organizing Teams</a:t>
            </a:r>
            <a:r>
              <a:rPr lang="en-IN" dirty="0"/>
              <a:t>: Agile teams are self-organizing, meaning they have the autonomy to determine how best to accomplish their goals. Team members are empowered to make decisions, solve problems, and continuously improve their processes.</a:t>
            </a:r>
          </a:p>
          <a:p>
            <a:r>
              <a:rPr lang="en-IN" b="1" dirty="0"/>
              <a:t>Emphasis on Individuals and Interactions</a:t>
            </a:r>
            <a:r>
              <a:rPr lang="en-IN" dirty="0"/>
              <a:t>: Agile methodologies value individuals and interactions over processes and tools. Close collaboration, communication, and trust among team members are essential for the success of agile projects.</a:t>
            </a:r>
          </a:p>
          <a:p>
            <a:r>
              <a:rPr lang="en-IN" b="1" dirty="0"/>
              <a:t>Regular Reflection and Improvement</a:t>
            </a:r>
            <a:r>
              <a:rPr lang="en-IN" dirty="0"/>
              <a:t>: Agile teams regularly reflect on their processes, practices, and outcomes to identify areas for improvement. This may include holding retrospectives at the end of each iteration to discuss what went well, what didn't, and how the team can improve in the next iteration.</a:t>
            </a:r>
          </a:p>
          <a:p>
            <a:endParaRPr lang="en-IN" dirty="0"/>
          </a:p>
        </p:txBody>
      </p:sp>
      <p:sp>
        <p:nvSpPr>
          <p:cNvPr id="4" name="Date Placeholder 3">
            <a:extLst>
              <a:ext uri="{FF2B5EF4-FFF2-40B4-BE49-F238E27FC236}">
                <a16:creationId xmlns:a16="http://schemas.microsoft.com/office/drawing/2014/main" id="{1FAFF5B7-3896-43E6-9186-DC3160EC2B31}"/>
              </a:ext>
            </a:extLst>
          </p:cNvPr>
          <p:cNvSpPr>
            <a:spLocks noGrp="1"/>
          </p:cNvSpPr>
          <p:nvPr>
            <p:ph type="dt" sz="half" idx="10"/>
          </p:nvPr>
        </p:nvSpPr>
        <p:spPr/>
        <p:txBody>
          <a:bodyPr/>
          <a:lstStyle/>
          <a:p>
            <a:fld id="{2617B587-A462-47ED-A351-666863308CEB}" type="datetime1">
              <a:rPr lang="en-US" smtClean="0"/>
              <a:t>2/20/2024</a:t>
            </a:fld>
            <a:endParaRPr lang="en-US"/>
          </a:p>
        </p:txBody>
      </p:sp>
      <p:sp>
        <p:nvSpPr>
          <p:cNvPr id="5" name="Footer Placeholder 4">
            <a:extLst>
              <a:ext uri="{FF2B5EF4-FFF2-40B4-BE49-F238E27FC236}">
                <a16:creationId xmlns:a16="http://schemas.microsoft.com/office/drawing/2014/main" id="{948A256A-724F-4AE4-A970-04EFACD2FE71}"/>
              </a:ext>
            </a:extLst>
          </p:cNvPr>
          <p:cNvSpPr>
            <a:spLocks noGrp="1"/>
          </p:cNvSpPr>
          <p:nvPr>
            <p:ph type="ftr" sz="quarter" idx="11"/>
          </p:nvPr>
        </p:nvSpPr>
        <p:spPr/>
        <p:txBody>
          <a:bodyPr/>
          <a:lstStyle/>
          <a:p>
            <a:r>
              <a:rPr lang="en-US"/>
              <a:t>Dr. Poornima Tyagi    Software Engineering ACSE0603        Unit 1</a:t>
            </a:r>
          </a:p>
        </p:txBody>
      </p:sp>
      <p:sp>
        <p:nvSpPr>
          <p:cNvPr id="6" name="Slide Number Placeholder 5">
            <a:extLst>
              <a:ext uri="{FF2B5EF4-FFF2-40B4-BE49-F238E27FC236}">
                <a16:creationId xmlns:a16="http://schemas.microsoft.com/office/drawing/2014/main" id="{666DFD43-B1DA-43CE-9B84-35B9CA47F7D8}"/>
              </a:ext>
            </a:extLst>
          </p:cNvPr>
          <p:cNvSpPr>
            <a:spLocks noGrp="1"/>
          </p:cNvSpPr>
          <p:nvPr>
            <p:ph type="sldNum" sz="quarter" idx="12"/>
          </p:nvPr>
        </p:nvSpPr>
        <p:spPr/>
        <p:txBody>
          <a:bodyPr/>
          <a:lstStyle/>
          <a:p>
            <a:fld id="{B6F15528-21DE-4FAA-801E-634DDDAF4B2B}" type="slidenum">
              <a:rPr lang="en-US" smtClean="0"/>
              <a:pPr/>
              <a:t>115</a:t>
            </a:fld>
            <a:endParaRPr lang="en-US"/>
          </a:p>
        </p:txBody>
      </p:sp>
    </p:spTree>
    <p:extLst>
      <p:ext uri="{BB962C8B-B14F-4D97-AF65-F5344CB8AC3E}">
        <p14:creationId xmlns:p14="http://schemas.microsoft.com/office/powerpoint/2010/main" val="41741788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2E4B86-3D58-424B-8B31-E1D6434C9386}"/>
              </a:ext>
            </a:extLst>
          </p:cNvPr>
          <p:cNvSpPr>
            <a:spLocks noGrp="1"/>
          </p:cNvSpPr>
          <p:nvPr>
            <p:ph idx="1"/>
          </p:nvPr>
        </p:nvSpPr>
        <p:spPr>
          <a:xfrm>
            <a:off x="457200" y="764704"/>
            <a:ext cx="8229600" cy="5361459"/>
          </a:xfrm>
        </p:spPr>
        <p:txBody>
          <a:bodyPr>
            <a:normAutofit fontScale="70000" lnSpcReduction="20000"/>
          </a:bodyPr>
          <a:lstStyle/>
          <a:p>
            <a:pPr marL="0" indent="0">
              <a:buNone/>
            </a:pPr>
            <a:r>
              <a:rPr lang="en-IN" dirty="0"/>
              <a:t>Common Agile Frameworks and Methodologies:</a:t>
            </a:r>
          </a:p>
          <a:p>
            <a:r>
              <a:rPr lang="en-IN" b="1" dirty="0"/>
              <a:t>Scrum</a:t>
            </a:r>
            <a:r>
              <a:rPr lang="en-IN" dirty="0"/>
              <a:t>: Scrum is one of the most widely used agile frameworks, featuring roles such as Product Owner, Scrum Master, and Development Team. It emphasizes short, time-boxed iterations called "sprints" and includes ceremonies like Sprint Planning, Daily </a:t>
            </a:r>
            <a:r>
              <a:rPr lang="en-IN" dirty="0" err="1"/>
              <a:t>Standups</a:t>
            </a:r>
            <a:r>
              <a:rPr lang="en-IN" dirty="0"/>
              <a:t>, Sprint Review, and Sprint Retrospective.</a:t>
            </a:r>
          </a:p>
          <a:p>
            <a:r>
              <a:rPr lang="en-IN" b="1" dirty="0"/>
              <a:t>Kanban</a:t>
            </a:r>
            <a:r>
              <a:rPr lang="en-IN" dirty="0"/>
              <a:t>: Kanban is a visual management method for agile teams, often represented as a board with columns representing different stages of work. Work items (e.g., user stories or tasks) are represented as cards that move through the columns as work progresses. Kanban emphasizes continuous flow and limiting work in progress (WIP).</a:t>
            </a:r>
          </a:p>
          <a:p>
            <a:r>
              <a:rPr lang="en-IN" b="1" dirty="0"/>
              <a:t>Extreme Programming (XP)</a:t>
            </a:r>
            <a:r>
              <a:rPr lang="en-IN" dirty="0"/>
              <a:t>: XP is an agile methodology that emphasizes technical excellence and customer involvement. It includes practices such as Test-Driven Development (TDD), Pair Programming, Continuous Integration, and Collective Code Ownership.</a:t>
            </a:r>
          </a:p>
          <a:p>
            <a:endParaRPr lang="en-IN" dirty="0"/>
          </a:p>
        </p:txBody>
      </p:sp>
      <p:sp>
        <p:nvSpPr>
          <p:cNvPr id="4" name="Date Placeholder 3">
            <a:extLst>
              <a:ext uri="{FF2B5EF4-FFF2-40B4-BE49-F238E27FC236}">
                <a16:creationId xmlns:a16="http://schemas.microsoft.com/office/drawing/2014/main" id="{1AADE23F-7D99-4B8A-9BC2-B2D08E4119CD}"/>
              </a:ext>
            </a:extLst>
          </p:cNvPr>
          <p:cNvSpPr>
            <a:spLocks noGrp="1"/>
          </p:cNvSpPr>
          <p:nvPr>
            <p:ph type="dt" sz="half" idx="10"/>
          </p:nvPr>
        </p:nvSpPr>
        <p:spPr/>
        <p:txBody>
          <a:bodyPr/>
          <a:lstStyle/>
          <a:p>
            <a:fld id="{2617B587-A462-47ED-A351-666863308CEB}" type="datetime1">
              <a:rPr lang="en-US" smtClean="0"/>
              <a:t>2/20/2024</a:t>
            </a:fld>
            <a:endParaRPr lang="en-US"/>
          </a:p>
        </p:txBody>
      </p:sp>
      <p:sp>
        <p:nvSpPr>
          <p:cNvPr id="5" name="Footer Placeholder 4">
            <a:extLst>
              <a:ext uri="{FF2B5EF4-FFF2-40B4-BE49-F238E27FC236}">
                <a16:creationId xmlns:a16="http://schemas.microsoft.com/office/drawing/2014/main" id="{5E22A4A4-0840-4097-A8A5-CD21918584B1}"/>
              </a:ext>
            </a:extLst>
          </p:cNvPr>
          <p:cNvSpPr>
            <a:spLocks noGrp="1"/>
          </p:cNvSpPr>
          <p:nvPr>
            <p:ph type="ftr" sz="quarter" idx="11"/>
          </p:nvPr>
        </p:nvSpPr>
        <p:spPr/>
        <p:txBody>
          <a:bodyPr/>
          <a:lstStyle/>
          <a:p>
            <a:r>
              <a:rPr lang="en-US"/>
              <a:t>Dr. Poornima Tyagi    Software Engineering ACSE0603        Unit 1</a:t>
            </a:r>
          </a:p>
        </p:txBody>
      </p:sp>
      <p:sp>
        <p:nvSpPr>
          <p:cNvPr id="6" name="Slide Number Placeholder 5">
            <a:extLst>
              <a:ext uri="{FF2B5EF4-FFF2-40B4-BE49-F238E27FC236}">
                <a16:creationId xmlns:a16="http://schemas.microsoft.com/office/drawing/2014/main" id="{EA61D921-55AE-4AA5-8462-32A596555947}"/>
              </a:ext>
            </a:extLst>
          </p:cNvPr>
          <p:cNvSpPr>
            <a:spLocks noGrp="1"/>
          </p:cNvSpPr>
          <p:nvPr>
            <p:ph type="sldNum" sz="quarter" idx="12"/>
          </p:nvPr>
        </p:nvSpPr>
        <p:spPr/>
        <p:txBody>
          <a:bodyPr/>
          <a:lstStyle/>
          <a:p>
            <a:fld id="{B6F15528-21DE-4FAA-801E-634DDDAF4B2B}" type="slidenum">
              <a:rPr lang="en-US" smtClean="0"/>
              <a:pPr/>
              <a:t>116</a:t>
            </a:fld>
            <a:endParaRPr lang="en-US"/>
          </a:p>
        </p:txBody>
      </p:sp>
    </p:spTree>
    <p:extLst>
      <p:ext uri="{BB962C8B-B14F-4D97-AF65-F5344CB8AC3E}">
        <p14:creationId xmlns:p14="http://schemas.microsoft.com/office/powerpoint/2010/main" val="5978386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AD3345-24BF-4AF8-A6CC-621DC2A58E7C}"/>
              </a:ext>
            </a:extLst>
          </p:cNvPr>
          <p:cNvSpPr>
            <a:spLocks noGrp="1"/>
          </p:cNvSpPr>
          <p:nvPr>
            <p:ph idx="1"/>
          </p:nvPr>
        </p:nvSpPr>
        <p:spPr>
          <a:xfrm>
            <a:off x="539552" y="582141"/>
            <a:ext cx="8229600" cy="5956771"/>
          </a:xfrm>
        </p:spPr>
        <p:txBody>
          <a:bodyPr>
            <a:normAutofit fontScale="25000" lnSpcReduction="20000"/>
          </a:bodyPr>
          <a:lstStyle/>
          <a:p>
            <a:r>
              <a:rPr lang="en-IN" sz="4400" dirty="0"/>
              <a:t>the key components and roles within the Scrum framework:</a:t>
            </a:r>
          </a:p>
          <a:p>
            <a:r>
              <a:rPr lang="en-IN" sz="4400" b="1" dirty="0"/>
              <a:t>Scrum Team</a:t>
            </a:r>
            <a:r>
              <a:rPr lang="en-IN" sz="4400" dirty="0"/>
              <a:t>:</a:t>
            </a:r>
          </a:p>
          <a:p>
            <a:pPr lvl="1"/>
            <a:r>
              <a:rPr lang="en-IN" sz="4000" dirty="0"/>
              <a:t>The core unit of Scrum is the Scrum Team, which typically consists of 5-9 members, including developers, testers, designers, and any other roles necessary to deliver the product increment.</a:t>
            </a:r>
          </a:p>
          <a:p>
            <a:pPr lvl="1"/>
            <a:r>
              <a:rPr lang="en-IN" sz="4000" dirty="0"/>
              <a:t>The Scrum Team is self-organizing and cross-functional, meaning they have the autonomy to determine how best to accomplish their goals and have all the skills necessary to deliver a potentially shippable product increment at the end of each sprint.</a:t>
            </a:r>
          </a:p>
          <a:p>
            <a:r>
              <a:rPr lang="en-IN" sz="4400" b="1" dirty="0"/>
              <a:t>Product Owner</a:t>
            </a:r>
            <a:r>
              <a:rPr lang="en-IN" sz="4400" dirty="0"/>
              <a:t>:</a:t>
            </a:r>
          </a:p>
          <a:p>
            <a:pPr lvl="1"/>
            <a:r>
              <a:rPr lang="en-IN" sz="4000" dirty="0"/>
              <a:t>The Product Owner represents the stakeholders and is responsible for maximizing the value of the product by prioritizing and managing the product backlog.</a:t>
            </a:r>
          </a:p>
          <a:p>
            <a:pPr lvl="1"/>
            <a:r>
              <a:rPr lang="en-IN" sz="4000" dirty="0"/>
              <a:t>The Product Owner collaborates closely with stakeholders to understand their needs, define the product vision, and maintain a well-groomed product backlog that contains a prioritized list of features, enhancements, and fixes.</a:t>
            </a:r>
          </a:p>
          <a:p>
            <a:r>
              <a:rPr lang="en-IN" sz="4400" b="1" dirty="0"/>
              <a:t>Scrum Master</a:t>
            </a:r>
            <a:r>
              <a:rPr lang="en-IN" sz="4400" dirty="0"/>
              <a:t>:</a:t>
            </a:r>
          </a:p>
          <a:p>
            <a:pPr lvl="1"/>
            <a:r>
              <a:rPr lang="en-IN" sz="4000" dirty="0"/>
              <a:t>The Scrum Master is a servant-leader who facilitates and supports the Scrum Team and ensures that the Scrum framework is understood and followed.</a:t>
            </a:r>
          </a:p>
          <a:p>
            <a:pPr lvl="1"/>
            <a:r>
              <a:rPr lang="en-IN" sz="4000" dirty="0"/>
              <a:t>The Scrum Master removes impediments that hinder the team's progress, facilitates Scrum events (e.g., sprint planning, daily </a:t>
            </a:r>
            <a:r>
              <a:rPr lang="en-IN" sz="4000" dirty="0" err="1"/>
              <a:t>standup</a:t>
            </a:r>
            <a:r>
              <a:rPr lang="en-IN" sz="4000" dirty="0"/>
              <a:t>, sprint review, sprint retrospective), and coaches the team to continuously improve.</a:t>
            </a:r>
          </a:p>
          <a:p>
            <a:r>
              <a:rPr lang="en-IN" sz="4400" b="1" dirty="0"/>
              <a:t>Product Backlog</a:t>
            </a:r>
            <a:r>
              <a:rPr lang="en-IN" sz="4400" dirty="0"/>
              <a:t>:</a:t>
            </a:r>
          </a:p>
          <a:p>
            <a:pPr lvl="1"/>
            <a:r>
              <a:rPr lang="en-IN" sz="4000" dirty="0"/>
              <a:t>The Product Backlog is a prioritized list of all the features, enhancements, and fixes that are needed for the product. It is owned and managed by the Product Owner.</a:t>
            </a:r>
          </a:p>
          <a:p>
            <a:pPr lvl="1"/>
            <a:r>
              <a:rPr lang="en-IN" sz="4000" dirty="0"/>
              <a:t>The Product Backlog is dynamic and evolves over time as new requirements emerge, priorities change, and stakeholders provide feedback.</a:t>
            </a:r>
          </a:p>
          <a:p>
            <a:r>
              <a:rPr lang="en-IN" sz="4400" b="1" dirty="0"/>
              <a:t>Sprint</a:t>
            </a:r>
            <a:r>
              <a:rPr lang="en-IN" sz="4400" dirty="0"/>
              <a:t>:</a:t>
            </a:r>
          </a:p>
          <a:p>
            <a:pPr lvl="1"/>
            <a:r>
              <a:rPr lang="en-IN" sz="4000" dirty="0"/>
              <a:t>A Sprint is a time-boxed iteration in Scrum, typically lasting 2-4 weeks, during which a potentially shippable product increment is developed.</a:t>
            </a:r>
          </a:p>
          <a:p>
            <a:pPr lvl="1"/>
            <a:r>
              <a:rPr lang="en-IN" sz="4000" dirty="0"/>
              <a:t>At the beginning of each sprint, the Scrum Team selects a set of items from the product backlog that they commit to completing by the end of the sprint.</a:t>
            </a:r>
          </a:p>
          <a:p>
            <a:r>
              <a:rPr lang="en-IN" sz="4400" b="1" dirty="0"/>
              <a:t>Sprint Planning</a:t>
            </a:r>
            <a:r>
              <a:rPr lang="en-IN" sz="4400" dirty="0"/>
              <a:t>:</a:t>
            </a:r>
          </a:p>
          <a:p>
            <a:pPr lvl="1"/>
            <a:r>
              <a:rPr lang="en-IN" sz="4000" dirty="0"/>
              <a:t>Sprint Planning is a collaborative event where the Scrum Team determines the work that will be done during the sprint.</a:t>
            </a:r>
          </a:p>
          <a:p>
            <a:pPr lvl="1"/>
            <a:r>
              <a:rPr lang="en-IN" sz="4000" dirty="0"/>
              <a:t>The Product Owner presents the top items from the product backlog, and the Scrum Team discusses and estimates the effort required to complete them. The team then creates a sprint backlog, which is a list of tasks necessary to accomplish the selected product backlog items.</a:t>
            </a:r>
          </a:p>
          <a:p>
            <a:r>
              <a:rPr lang="en-IN" sz="4400" b="1" dirty="0"/>
              <a:t>Daily </a:t>
            </a:r>
            <a:r>
              <a:rPr lang="en-IN" sz="4400" b="1" dirty="0" err="1"/>
              <a:t>Standup</a:t>
            </a:r>
            <a:r>
              <a:rPr lang="en-IN" sz="4400" b="1" dirty="0"/>
              <a:t> (Daily Scrum)</a:t>
            </a:r>
            <a:r>
              <a:rPr lang="en-IN" sz="4400" dirty="0"/>
              <a:t>:</a:t>
            </a:r>
          </a:p>
          <a:p>
            <a:pPr lvl="1"/>
            <a:r>
              <a:rPr lang="en-IN" sz="4000" dirty="0"/>
              <a:t>The Daily </a:t>
            </a:r>
            <a:r>
              <a:rPr lang="en-IN" sz="4000" dirty="0" err="1"/>
              <a:t>Standup</a:t>
            </a:r>
            <a:r>
              <a:rPr lang="en-IN" sz="4000" dirty="0"/>
              <a:t> is a short (usually 15 minutes) daily meeting where the Scrum Team synchronizes activities and plans for the day.</a:t>
            </a:r>
          </a:p>
          <a:p>
            <a:pPr lvl="1"/>
            <a:r>
              <a:rPr lang="en-IN" sz="4000" dirty="0"/>
              <a:t>Each team member answers three questions: What did I do yesterday? What will I do today? Are there any impediments blocking my progress?</a:t>
            </a:r>
          </a:p>
          <a:p>
            <a:r>
              <a:rPr lang="en-IN" sz="4400" b="1" dirty="0"/>
              <a:t>Sprint Review</a:t>
            </a:r>
            <a:r>
              <a:rPr lang="en-IN" sz="4400" dirty="0"/>
              <a:t>:</a:t>
            </a:r>
          </a:p>
          <a:p>
            <a:pPr lvl="1"/>
            <a:r>
              <a:rPr lang="en-IN" sz="4000" dirty="0"/>
              <a:t>The Sprint Review is held at the end of each sprint to inspect the increment and gather feedback from stakeholders.</a:t>
            </a:r>
          </a:p>
          <a:p>
            <a:pPr lvl="1"/>
            <a:r>
              <a:rPr lang="en-IN" sz="4000" dirty="0"/>
              <a:t>The Scrum Team presents the completed work, demonstrates the functionality, and discusses what was done and what still needs to be done.</a:t>
            </a:r>
          </a:p>
          <a:p>
            <a:r>
              <a:rPr lang="en-IN" sz="4400" b="1" dirty="0"/>
              <a:t>Sprint Retrospective</a:t>
            </a:r>
            <a:r>
              <a:rPr lang="en-IN" sz="4400" dirty="0"/>
              <a:t>:</a:t>
            </a:r>
          </a:p>
          <a:p>
            <a:pPr lvl="1"/>
            <a:r>
              <a:rPr lang="en-IN" sz="4000" dirty="0"/>
              <a:t>The Sprint Retrospective is held at the end of each sprint to reflect on the team's process and identify opportunities for improvement.</a:t>
            </a:r>
          </a:p>
          <a:p>
            <a:pPr lvl="1"/>
            <a:r>
              <a:rPr lang="en-IN" sz="4000" dirty="0"/>
              <a:t>The Scrum Team discusses what went well, what didn't, and what actions can be taken to improve their processes and practices in the next sprint.</a:t>
            </a:r>
          </a:p>
          <a:p>
            <a:endParaRPr lang="en-IN" dirty="0"/>
          </a:p>
        </p:txBody>
      </p:sp>
      <p:sp>
        <p:nvSpPr>
          <p:cNvPr id="4" name="Date Placeholder 3">
            <a:extLst>
              <a:ext uri="{FF2B5EF4-FFF2-40B4-BE49-F238E27FC236}">
                <a16:creationId xmlns:a16="http://schemas.microsoft.com/office/drawing/2014/main" id="{E986F454-18AD-4F8F-B5E1-660E78D77122}"/>
              </a:ext>
            </a:extLst>
          </p:cNvPr>
          <p:cNvSpPr>
            <a:spLocks noGrp="1"/>
          </p:cNvSpPr>
          <p:nvPr>
            <p:ph type="dt" sz="half" idx="10"/>
          </p:nvPr>
        </p:nvSpPr>
        <p:spPr/>
        <p:txBody>
          <a:bodyPr/>
          <a:lstStyle/>
          <a:p>
            <a:fld id="{2617B587-A462-47ED-A351-666863308CEB}" type="datetime1">
              <a:rPr lang="en-US" smtClean="0"/>
              <a:t>2/20/2024</a:t>
            </a:fld>
            <a:endParaRPr lang="en-US"/>
          </a:p>
        </p:txBody>
      </p:sp>
      <p:sp>
        <p:nvSpPr>
          <p:cNvPr id="5" name="Footer Placeholder 4">
            <a:extLst>
              <a:ext uri="{FF2B5EF4-FFF2-40B4-BE49-F238E27FC236}">
                <a16:creationId xmlns:a16="http://schemas.microsoft.com/office/drawing/2014/main" id="{53AB8BF6-F23E-4EAD-A44F-22D0983D0145}"/>
              </a:ext>
            </a:extLst>
          </p:cNvPr>
          <p:cNvSpPr>
            <a:spLocks noGrp="1"/>
          </p:cNvSpPr>
          <p:nvPr>
            <p:ph type="ftr" sz="quarter" idx="11"/>
          </p:nvPr>
        </p:nvSpPr>
        <p:spPr/>
        <p:txBody>
          <a:bodyPr/>
          <a:lstStyle/>
          <a:p>
            <a:r>
              <a:rPr lang="en-US"/>
              <a:t>Dr. Poornima Tyagi    Software Engineering ACSE0603        Unit 1</a:t>
            </a:r>
          </a:p>
        </p:txBody>
      </p:sp>
      <p:sp>
        <p:nvSpPr>
          <p:cNvPr id="6" name="Slide Number Placeholder 5">
            <a:extLst>
              <a:ext uri="{FF2B5EF4-FFF2-40B4-BE49-F238E27FC236}">
                <a16:creationId xmlns:a16="http://schemas.microsoft.com/office/drawing/2014/main" id="{A7DD8AC5-BEAD-4606-A059-5C35019A9BAF}"/>
              </a:ext>
            </a:extLst>
          </p:cNvPr>
          <p:cNvSpPr>
            <a:spLocks noGrp="1"/>
          </p:cNvSpPr>
          <p:nvPr>
            <p:ph type="sldNum" sz="quarter" idx="12"/>
          </p:nvPr>
        </p:nvSpPr>
        <p:spPr/>
        <p:txBody>
          <a:bodyPr/>
          <a:lstStyle/>
          <a:p>
            <a:fld id="{B6F15528-21DE-4FAA-801E-634DDDAF4B2B}" type="slidenum">
              <a:rPr lang="en-US" smtClean="0"/>
              <a:pPr/>
              <a:t>117</a:t>
            </a:fld>
            <a:endParaRPr lang="en-US"/>
          </a:p>
        </p:txBody>
      </p:sp>
    </p:spTree>
    <p:extLst>
      <p:ext uri="{BB962C8B-B14F-4D97-AF65-F5344CB8AC3E}">
        <p14:creationId xmlns:p14="http://schemas.microsoft.com/office/powerpoint/2010/main" val="210744365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9" name="Google Shape;969;p8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241FA5EC-174E-4D79-8212-2C126FC2B1F8}" type="datetime1">
              <a:rPr lang="en-US" smtClean="0"/>
              <a:t>2/20/2024</a:t>
            </a:fld>
            <a:endParaRPr/>
          </a:p>
        </p:txBody>
      </p:sp>
      <p:sp>
        <p:nvSpPr>
          <p:cNvPr id="970" name="Google Shape;970;p80"/>
          <p:cNvSpPr txBox="1">
            <a:spLocks noGrp="1"/>
          </p:cNvSpPr>
          <p:nvPr>
            <p:ph type="ftr" idx="11"/>
          </p:nvPr>
        </p:nvSpPr>
        <p:spPr>
          <a:xfrm>
            <a:off x="2209800" y="6356350"/>
            <a:ext cx="5562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971" name="Google Shape;971;p8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118</a:t>
            </a:fld>
            <a:endParaRPr/>
          </a:p>
        </p:txBody>
      </p:sp>
      <p:pic>
        <p:nvPicPr>
          <p:cNvPr id="973" name="Google Shape;973;p80"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974" name="Google Shape;974;p80"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
        <p:nvSpPr>
          <p:cNvPr id="3" name="Content Placeholder 2">
            <a:extLst>
              <a:ext uri="{FF2B5EF4-FFF2-40B4-BE49-F238E27FC236}">
                <a16:creationId xmlns:a16="http://schemas.microsoft.com/office/drawing/2014/main" id="{FAB83208-B4FA-4D70-9DB9-7635C7EF674C}"/>
              </a:ext>
            </a:extLst>
          </p:cNvPr>
          <p:cNvSpPr>
            <a:spLocks noGrp="1"/>
          </p:cNvSpPr>
          <p:nvPr>
            <p:ph idx="1"/>
          </p:nvPr>
        </p:nvSpPr>
        <p:spPr>
          <a:xfrm>
            <a:off x="457200" y="1196752"/>
            <a:ext cx="8229600" cy="4929411"/>
          </a:xfrm>
        </p:spPr>
        <p:txBody>
          <a:bodyPr>
            <a:normAutofit/>
          </a:bodyPr>
          <a:lstStyle/>
          <a:p>
            <a:pPr fontAlgn="base"/>
            <a:r>
              <a:rPr lang="en-IN" sz="2000" b="1" dirty="0"/>
              <a:t>Scrum</a:t>
            </a:r>
            <a:r>
              <a:rPr lang="en-IN" sz="2000" dirty="0"/>
              <a:t> is the type of </a:t>
            </a:r>
            <a:r>
              <a:rPr lang="en-IN" sz="2000" b="1" dirty="0"/>
              <a:t>Agile framework</a:t>
            </a:r>
            <a:r>
              <a:rPr lang="en-IN" sz="2000" dirty="0"/>
              <a:t>. It is a framework within which people can address complex adaptive problem while productivity and creativity of delivering product is at highest possible values. Scrum uses </a:t>
            </a:r>
            <a:r>
              <a:rPr lang="en-IN" sz="2000" b="1" dirty="0"/>
              <a:t>Iterative process</a:t>
            </a:r>
            <a:r>
              <a:rPr lang="en-IN" sz="2000" dirty="0"/>
              <a:t>. </a:t>
            </a:r>
          </a:p>
          <a:p>
            <a:pPr marL="0" indent="0" fontAlgn="base">
              <a:buNone/>
            </a:pPr>
            <a:r>
              <a:rPr lang="en-IN" sz="2000" b="1" dirty="0"/>
              <a:t>Silent features of Scrum are:</a:t>
            </a:r>
            <a:endParaRPr lang="en-IN" sz="2000" dirty="0"/>
          </a:p>
          <a:p>
            <a:pPr fontAlgn="base"/>
            <a:r>
              <a:rPr lang="en-IN" sz="2000" dirty="0"/>
              <a:t>Scrum is light-weighted framework</a:t>
            </a:r>
          </a:p>
          <a:p>
            <a:pPr fontAlgn="base"/>
            <a:r>
              <a:rPr lang="en-IN" sz="2000" dirty="0"/>
              <a:t>Scrum emphasizes self-organization</a:t>
            </a:r>
          </a:p>
          <a:p>
            <a:pPr fontAlgn="base"/>
            <a:r>
              <a:rPr lang="en-IN" sz="2000" dirty="0"/>
              <a:t>Scrum is simple to understand</a:t>
            </a:r>
          </a:p>
          <a:p>
            <a:pPr fontAlgn="base"/>
            <a:r>
              <a:rPr lang="en-IN" sz="2000" dirty="0"/>
              <a:t>Scrum framework help the team to work together</a:t>
            </a:r>
          </a:p>
          <a:p>
            <a:endParaRPr lang="en-IN" dirty="0"/>
          </a:p>
        </p:txBody>
      </p:sp>
      <p:sp>
        <p:nvSpPr>
          <p:cNvPr id="11" name="Google Shape;972;p80">
            <a:extLst>
              <a:ext uri="{FF2B5EF4-FFF2-40B4-BE49-F238E27FC236}">
                <a16:creationId xmlns:a16="http://schemas.microsoft.com/office/drawing/2014/main" id="{A371AF4F-2525-4076-A032-BCC31B4F9F17}"/>
              </a:ext>
            </a:extLst>
          </p:cNvPr>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lvl="0" algn="ctr"/>
            <a:r>
              <a:rPr lang="en-IN" sz="3200" dirty="0"/>
              <a:t>Agile Methodology</a:t>
            </a:r>
            <a:endParaRPr sz="3200" dirty="0"/>
          </a:p>
        </p:txBody>
      </p:sp>
    </p:spTree>
    <p:extLst>
      <p:ext uri="{BB962C8B-B14F-4D97-AF65-F5344CB8AC3E}">
        <p14:creationId xmlns:p14="http://schemas.microsoft.com/office/powerpoint/2010/main" val="54897961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9" name="Google Shape;969;p8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241FA5EC-174E-4D79-8212-2C126FC2B1F8}" type="datetime1">
              <a:rPr lang="en-US" smtClean="0"/>
              <a:t>2/20/2024</a:t>
            </a:fld>
            <a:endParaRPr/>
          </a:p>
        </p:txBody>
      </p:sp>
      <p:sp>
        <p:nvSpPr>
          <p:cNvPr id="970" name="Google Shape;970;p80"/>
          <p:cNvSpPr txBox="1">
            <a:spLocks noGrp="1"/>
          </p:cNvSpPr>
          <p:nvPr>
            <p:ph type="ftr" idx="11"/>
          </p:nvPr>
        </p:nvSpPr>
        <p:spPr>
          <a:xfrm>
            <a:off x="2209800" y="6356350"/>
            <a:ext cx="5562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971" name="Google Shape;971;p8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119</a:t>
            </a:fld>
            <a:endParaRPr/>
          </a:p>
        </p:txBody>
      </p:sp>
      <p:sp>
        <p:nvSpPr>
          <p:cNvPr id="972" name="Google Shape;972;p80"/>
          <p:cNvSpPr txBox="1"/>
          <p:nvPr/>
        </p:nvSpPr>
        <p:spPr>
          <a:xfrm>
            <a:off x="14478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a:solidFill>
                  <a:schemeClr val="dk1"/>
                </a:solidFill>
                <a:latin typeface="Calibri"/>
                <a:ea typeface="Calibri"/>
                <a:cs typeface="Calibri"/>
                <a:sym typeface="Calibri"/>
              </a:rPr>
              <a:t>Sprint</a:t>
            </a:r>
            <a:endParaRPr dirty="0"/>
          </a:p>
        </p:txBody>
      </p:sp>
      <p:pic>
        <p:nvPicPr>
          <p:cNvPr id="973" name="Google Shape;973;p80"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974" name="Google Shape;974;p80"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
        <p:nvSpPr>
          <p:cNvPr id="3" name="Content Placeholder 2">
            <a:extLst>
              <a:ext uri="{FF2B5EF4-FFF2-40B4-BE49-F238E27FC236}">
                <a16:creationId xmlns:a16="http://schemas.microsoft.com/office/drawing/2014/main" id="{FAB83208-B4FA-4D70-9DB9-7635C7EF674C}"/>
              </a:ext>
            </a:extLst>
          </p:cNvPr>
          <p:cNvSpPr>
            <a:spLocks noGrp="1"/>
          </p:cNvSpPr>
          <p:nvPr>
            <p:ph idx="1"/>
          </p:nvPr>
        </p:nvSpPr>
        <p:spPr>
          <a:xfrm>
            <a:off x="457200" y="1052736"/>
            <a:ext cx="8229600" cy="5073427"/>
          </a:xfrm>
        </p:spPr>
        <p:txBody>
          <a:bodyPr>
            <a:normAutofit lnSpcReduction="10000"/>
          </a:bodyPr>
          <a:lstStyle/>
          <a:p>
            <a:r>
              <a:rPr lang="en-IN" sz="1800" b="1" dirty="0"/>
              <a:t>Sprint:</a:t>
            </a:r>
            <a:r>
              <a:rPr lang="en-IN" sz="1800" dirty="0"/>
              <a:t> A Sprint is a time box of one month or less. A new Sprint starts immediately after the completion of the previous Sprint. </a:t>
            </a:r>
          </a:p>
          <a:p>
            <a:r>
              <a:rPr lang="en-IN" sz="1800" b="1" dirty="0"/>
              <a:t>Release:</a:t>
            </a:r>
            <a:r>
              <a:rPr lang="en-IN" sz="1800" dirty="0"/>
              <a:t> When the product is completed, it goes to the Release stage.</a:t>
            </a:r>
            <a:endParaRPr lang="en-IN" sz="1800" u="sng" dirty="0"/>
          </a:p>
          <a:p>
            <a:r>
              <a:rPr lang="en-IN" sz="1800" b="1" dirty="0"/>
              <a:t>Sprint Review:</a:t>
            </a:r>
            <a:r>
              <a:rPr lang="en-IN" sz="1800" dirty="0"/>
              <a:t> If the product still has some non-achievable features, it will be checked in this stage and then passed to the Sprint Retrospective stage. </a:t>
            </a:r>
          </a:p>
          <a:p>
            <a:r>
              <a:rPr lang="en-IN" sz="1800" b="1" dirty="0"/>
              <a:t>Sprint Retrospective:</a:t>
            </a:r>
            <a:r>
              <a:rPr lang="en-IN" sz="1800" dirty="0"/>
              <a:t> In this stage quality or status of the product is checked. </a:t>
            </a:r>
          </a:p>
          <a:p>
            <a:r>
              <a:rPr lang="en-IN" sz="1800" b="1" dirty="0"/>
              <a:t>Product Backlog:</a:t>
            </a:r>
            <a:r>
              <a:rPr lang="en-IN" sz="1800" dirty="0"/>
              <a:t> According to the prioritize features the product is organized. </a:t>
            </a:r>
          </a:p>
          <a:p>
            <a:r>
              <a:rPr lang="en-IN" sz="1800" b="1" dirty="0"/>
              <a:t>Sprint Backlog:</a:t>
            </a:r>
            <a:r>
              <a:rPr lang="en-IN" sz="1800" dirty="0"/>
              <a:t> Sprint Backlog is divided into two parts Product assigned features to sprint and Sprint planning meeting.</a:t>
            </a:r>
          </a:p>
          <a:p>
            <a:pPr marL="0" indent="0" fontAlgn="base">
              <a:buNone/>
            </a:pPr>
            <a:r>
              <a:rPr lang="en-IN" sz="1800" b="1" dirty="0"/>
              <a:t>Advantage of using Scrum framework:</a:t>
            </a:r>
            <a:endParaRPr lang="en-IN" sz="1800" dirty="0"/>
          </a:p>
          <a:p>
            <a:pPr fontAlgn="base"/>
            <a:r>
              <a:rPr lang="en-IN" sz="1800" dirty="0"/>
              <a:t>Scrum framework is fast moving and money efficient.</a:t>
            </a:r>
          </a:p>
          <a:p>
            <a:pPr fontAlgn="base"/>
            <a:r>
              <a:rPr lang="en-IN" sz="1800" dirty="0"/>
              <a:t>Scrum framework works by dividing the large product into small sub-products. It’s like a divide and conquer strategy</a:t>
            </a:r>
          </a:p>
          <a:p>
            <a:pPr fontAlgn="base"/>
            <a:r>
              <a:rPr lang="en-IN" sz="1800" dirty="0"/>
              <a:t>In Scrum customer satisfaction is very important.</a:t>
            </a:r>
          </a:p>
          <a:p>
            <a:pPr fontAlgn="base"/>
            <a:r>
              <a:rPr lang="en-IN" sz="1800" dirty="0"/>
              <a:t>Scrum is adaptive in nature because it have short sprint.</a:t>
            </a:r>
          </a:p>
          <a:p>
            <a:pPr fontAlgn="base"/>
            <a:r>
              <a:rPr lang="en-IN" sz="1800" dirty="0"/>
              <a:t>As Scrum framework rely on constant feedback therefore the quality of product increases in less amount of time</a:t>
            </a:r>
          </a:p>
          <a:p>
            <a:endParaRPr lang="en-IN" sz="1800" dirty="0"/>
          </a:p>
        </p:txBody>
      </p:sp>
    </p:spTree>
    <p:extLst>
      <p:ext uri="{BB962C8B-B14F-4D97-AF65-F5344CB8AC3E}">
        <p14:creationId xmlns:p14="http://schemas.microsoft.com/office/powerpoint/2010/main" val="81024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F21A15-3A9E-463B-B5FF-1DB6029F1467}" type="datetime1">
              <a:rPr lang="en-US" smtClean="0"/>
              <a:t>2/20/2024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CO-PO and PSO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316638"/>
            <a:ext cx="7786742" cy="323165"/>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b="1" dirty="0"/>
              <a:t>Program Specific Outcomes and Course Outcomes Mapping </a:t>
            </a:r>
            <a:endParaRPr kumimoji="0" lang="en-US"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817897210"/>
              </p:ext>
            </p:extLst>
          </p:nvPr>
        </p:nvGraphicFramePr>
        <p:xfrm>
          <a:off x="1071538" y="2000240"/>
          <a:ext cx="6929485" cy="2766143"/>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23323">
                <a:tc>
                  <a:txBody>
                    <a:bodyPr/>
                    <a:lstStyle/>
                    <a:p>
                      <a:pPr algn="ctr">
                        <a:lnSpc>
                          <a:spcPct val="115000"/>
                        </a:lnSpc>
                        <a:spcAft>
                          <a:spcPts val="0"/>
                        </a:spcAft>
                      </a:pPr>
                      <a:r>
                        <a:rPr lang="en-US" sz="1800" b="1" dirty="0">
                          <a:latin typeface="+mn-lt"/>
                          <a:ea typeface="Calibri"/>
                          <a:cs typeface="Times New Roman"/>
                        </a:rPr>
                        <a:t>CO</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PSO1</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a:latin typeface="+mn-lt"/>
                          <a:ea typeface="Calibri"/>
                          <a:cs typeface="Times New Roman"/>
                        </a:rPr>
                        <a:t>PSO2</a:t>
                      </a:r>
                      <a:endParaRPr lang="en-IN" sz="18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a:latin typeface="+mn-lt"/>
                          <a:ea typeface="Calibri"/>
                          <a:cs typeface="Times New Roman"/>
                        </a:rPr>
                        <a:t>PSO3</a:t>
                      </a:r>
                      <a:endParaRPr lang="en-IN" sz="18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a:latin typeface="+mn-lt"/>
                          <a:ea typeface="Calibri"/>
                          <a:cs typeface="Times New Roman"/>
                        </a:rPr>
                        <a:t>PSO4</a:t>
                      </a:r>
                      <a:endParaRPr lang="en-IN" sz="18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0"/>
                        </a:spcAft>
                      </a:pPr>
                      <a:r>
                        <a:rPr lang="en-US" sz="1800" b="1" dirty="0">
                          <a:latin typeface="+mn-lt"/>
                          <a:ea typeface="Calibri"/>
                          <a:cs typeface="Times New Roman"/>
                        </a:rPr>
                        <a:t>CO1</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0"/>
                        </a:spcAft>
                      </a:pPr>
                      <a:r>
                        <a:rPr lang="en-US" sz="1800" dirty="0">
                          <a:latin typeface="+mn-lt"/>
                          <a:ea typeface="Calibri"/>
                          <a:cs typeface="Times New Roman"/>
                        </a:rPr>
                        <a:t>-</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448564">
                <a:tc>
                  <a:txBody>
                    <a:bodyPr/>
                    <a:lstStyle/>
                    <a:p>
                      <a:pPr algn="ctr">
                        <a:lnSpc>
                          <a:spcPct val="115000"/>
                        </a:lnSpc>
                        <a:spcAft>
                          <a:spcPts val="0"/>
                        </a:spcAft>
                      </a:pPr>
                      <a:r>
                        <a:rPr lang="en-US" sz="1800" b="1" dirty="0">
                          <a:latin typeface="+mn-lt"/>
                          <a:ea typeface="Calibri"/>
                          <a:cs typeface="Times New Roman"/>
                        </a:rPr>
                        <a:t>CO2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Calibri"/>
                          <a:cs typeface="Times New Roman"/>
                        </a:rPr>
                        <a:t>2</a:t>
                      </a:r>
                      <a:endParaRPr lang="en-IN" sz="18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Calibri"/>
                          <a:cs typeface="Times New Roman"/>
                        </a:rPr>
                        <a:t>3</a:t>
                      </a:r>
                      <a:endParaRPr lang="en-IN" sz="18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8564">
                <a:tc>
                  <a:txBody>
                    <a:bodyPr/>
                    <a:lstStyle/>
                    <a:p>
                      <a:pPr algn="ctr">
                        <a:lnSpc>
                          <a:spcPct val="115000"/>
                        </a:lnSpc>
                        <a:spcAft>
                          <a:spcPts val="0"/>
                        </a:spcAft>
                      </a:pPr>
                      <a:r>
                        <a:rPr lang="en-US" sz="1800" b="1" dirty="0">
                          <a:latin typeface="+mn-lt"/>
                          <a:ea typeface="Calibri"/>
                          <a:cs typeface="Times New Roman"/>
                        </a:rPr>
                        <a:t>CO3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Calibri"/>
                          <a:cs typeface="Times New Roman"/>
                        </a:rPr>
                        <a:t>3</a:t>
                      </a:r>
                      <a:endParaRPr lang="en-IN" sz="18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8564">
                <a:tc>
                  <a:txBody>
                    <a:bodyPr/>
                    <a:lstStyle/>
                    <a:p>
                      <a:pPr algn="ctr">
                        <a:lnSpc>
                          <a:spcPct val="115000"/>
                        </a:lnSpc>
                        <a:spcAft>
                          <a:spcPts val="0"/>
                        </a:spcAft>
                      </a:pPr>
                      <a:r>
                        <a:rPr lang="en-US" sz="1800" b="1" dirty="0">
                          <a:latin typeface="+mn-lt"/>
                          <a:ea typeface="Calibri"/>
                          <a:cs typeface="Times New Roman"/>
                        </a:rPr>
                        <a:t>CO4</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Calibri"/>
                          <a:cs typeface="Times New Roman"/>
                        </a:rPr>
                        <a:t>3</a:t>
                      </a:r>
                      <a:endParaRPr lang="en-IN" sz="18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8564">
                <a:tc>
                  <a:txBody>
                    <a:bodyPr/>
                    <a:lstStyle/>
                    <a:p>
                      <a:pPr algn="ctr">
                        <a:lnSpc>
                          <a:spcPct val="115000"/>
                        </a:lnSpc>
                        <a:spcAft>
                          <a:spcPts val="0"/>
                        </a:spcAft>
                      </a:pPr>
                      <a:r>
                        <a:rPr lang="en-US" sz="1800" b="1" dirty="0">
                          <a:latin typeface="+mn-lt"/>
                          <a:ea typeface="Calibri"/>
                          <a:cs typeface="Times New Roman"/>
                        </a:rPr>
                        <a:t>CO5</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Calibri"/>
                          <a:cs typeface="Times New Roman"/>
                        </a:rPr>
                        <a:t>3</a:t>
                      </a:r>
                      <a:endParaRPr lang="en-IN" sz="18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1</a:t>
            </a:r>
            <a:endParaRPr lang="en-US" dirty="0"/>
          </a:p>
        </p:txBody>
      </p:sp>
    </p:spTree>
    <p:extLst>
      <p:ext uri="{BB962C8B-B14F-4D97-AF65-F5344CB8AC3E}">
        <p14:creationId xmlns:p14="http://schemas.microsoft.com/office/powerpoint/2010/main" val="288772082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9" name="Google Shape;969;p8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241FA5EC-174E-4D79-8212-2C126FC2B1F8}" type="datetime1">
              <a:rPr lang="en-US" smtClean="0"/>
              <a:t>2/20/2024</a:t>
            </a:fld>
            <a:endParaRPr/>
          </a:p>
        </p:txBody>
      </p:sp>
      <p:sp>
        <p:nvSpPr>
          <p:cNvPr id="970" name="Google Shape;970;p80"/>
          <p:cNvSpPr txBox="1">
            <a:spLocks noGrp="1"/>
          </p:cNvSpPr>
          <p:nvPr>
            <p:ph type="ftr" idx="11"/>
          </p:nvPr>
        </p:nvSpPr>
        <p:spPr>
          <a:xfrm>
            <a:off x="2209800" y="6356350"/>
            <a:ext cx="5562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971" name="Google Shape;971;p8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120</a:t>
            </a:fld>
            <a:endParaRPr/>
          </a:p>
        </p:txBody>
      </p:sp>
      <p:sp>
        <p:nvSpPr>
          <p:cNvPr id="972" name="Google Shape;972;p80"/>
          <p:cNvSpPr txBox="1"/>
          <p:nvPr/>
        </p:nvSpPr>
        <p:spPr>
          <a:xfrm>
            <a:off x="1435926" y="46038"/>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dirty="0">
                <a:solidFill>
                  <a:schemeClr val="dk1"/>
                </a:solidFill>
                <a:latin typeface="Calibri"/>
                <a:ea typeface="Calibri"/>
                <a:cs typeface="Calibri"/>
                <a:sym typeface="Calibri"/>
              </a:rPr>
              <a:t>SCRUM</a:t>
            </a:r>
            <a:endParaRPr dirty="0"/>
          </a:p>
        </p:txBody>
      </p:sp>
      <p:pic>
        <p:nvPicPr>
          <p:cNvPr id="973" name="Google Shape;973;p80"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974" name="Google Shape;974;p80"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pic>
        <p:nvPicPr>
          <p:cNvPr id="4" name="Content Placeholder 3">
            <a:extLst>
              <a:ext uri="{FF2B5EF4-FFF2-40B4-BE49-F238E27FC236}">
                <a16:creationId xmlns:a16="http://schemas.microsoft.com/office/drawing/2014/main" id="{258CA84F-4A9A-4AC5-AE9C-013E4B153984}"/>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971600" y="1340768"/>
            <a:ext cx="7715199" cy="4464496"/>
          </a:xfrm>
        </p:spPr>
      </p:pic>
    </p:spTree>
    <p:extLst>
      <p:ext uri="{BB962C8B-B14F-4D97-AF65-F5344CB8AC3E}">
        <p14:creationId xmlns:p14="http://schemas.microsoft.com/office/powerpoint/2010/main" val="31517727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9" name="Google Shape;969;p8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241FA5EC-174E-4D79-8212-2C126FC2B1F8}" type="datetime1">
              <a:rPr lang="en-US" smtClean="0"/>
              <a:t>2/20/2024</a:t>
            </a:fld>
            <a:endParaRPr/>
          </a:p>
        </p:txBody>
      </p:sp>
      <p:sp>
        <p:nvSpPr>
          <p:cNvPr id="970" name="Google Shape;970;p80"/>
          <p:cNvSpPr txBox="1">
            <a:spLocks noGrp="1"/>
          </p:cNvSpPr>
          <p:nvPr>
            <p:ph type="ftr" idx="11"/>
          </p:nvPr>
        </p:nvSpPr>
        <p:spPr>
          <a:xfrm>
            <a:off x="2209800" y="6356350"/>
            <a:ext cx="5562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971" name="Google Shape;971;p80"/>
          <p:cNvSpPr txBox="1">
            <a:spLocks noGrp="1"/>
          </p:cNvSpPr>
          <p:nvPr>
            <p:ph type="sldNum" idx="12"/>
          </p:nvPr>
        </p:nvSpPr>
        <p:spPr>
          <a:xfrm>
            <a:off x="4283968" y="685800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121</a:t>
            </a:fld>
            <a:endParaRPr/>
          </a:p>
        </p:txBody>
      </p:sp>
      <p:pic>
        <p:nvPicPr>
          <p:cNvPr id="973" name="Google Shape;973;p80"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974" name="Google Shape;974;p80"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
        <p:nvSpPr>
          <p:cNvPr id="3" name="Content Placeholder 2">
            <a:extLst>
              <a:ext uri="{FF2B5EF4-FFF2-40B4-BE49-F238E27FC236}">
                <a16:creationId xmlns:a16="http://schemas.microsoft.com/office/drawing/2014/main" id="{FAB83208-B4FA-4D70-9DB9-7635C7EF674C}"/>
              </a:ext>
            </a:extLst>
          </p:cNvPr>
          <p:cNvSpPr>
            <a:spLocks noGrp="1"/>
          </p:cNvSpPr>
          <p:nvPr>
            <p:ph idx="1"/>
          </p:nvPr>
        </p:nvSpPr>
        <p:spPr>
          <a:xfrm>
            <a:off x="457200" y="1196752"/>
            <a:ext cx="8229600" cy="4929411"/>
          </a:xfrm>
        </p:spPr>
        <p:txBody>
          <a:bodyPr>
            <a:normAutofit/>
          </a:bodyPr>
          <a:lstStyle/>
          <a:p>
            <a:pPr marL="0" indent="0" fontAlgn="base">
              <a:buNone/>
            </a:pPr>
            <a:r>
              <a:rPr lang="en-IN" sz="2000" b="1" dirty="0"/>
              <a:t>Disadvantage of using Scrum framework:</a:t>
            </a:r>
          </a:p>
          <a:p>
            <a:pPr fontAlgn="base"/>
            <a:r>
              <a:rPr lang="en-IN" sz="2000" dirty="0"/>
              <a:t>Scrum framework do not allow changes into their sprint.</a:t>
            </a:r>
          </a:p>
          <a:p>
            <a:pPr fontAlgn="base"/>
            <a:r>
              <a:rPr lang="en-IN" sz="2000" dirty="0"/>
              <a:t>Scrum framework is not fully described model. If you </a:t>
            </a:r>
            <a:r>
              <a:rPr lang="en-IN" sz="2000" dirty="0" err="1"/>
              <a:t>wanna</a:t>
            </a:r>
            <a:r>
              <a:rPr lang="en-IN" sz="2000" dirty="0"/>
              <a:t> adopt it you need to fill in the framework with your own details like Extreme Programming(XP), Kanban, DSDM.</a:t>
            </a:r>
          </a:p>
          <a:p>
            <a:pPr fontAlgn="base"/>
            <a:r>
              <a:rPr lang="en-IN" sz="2000" dirty="0"/>
              <a:t>It can be difficult for the Scrum to plan, structure and organize a project that lacks a clear definition.</a:t>
            </a:r>
          </a:p>
          <a:p>
            <a:pPr fontAlgn="base"/>
            <a:r>
              <a:rPr lang="en-IN" sz="2000" dirty="0"/>
              <a:t>The daily Scrum meetings and frequent reviews require substantial resources.</a:t>
            </a:r>
          </a:p>
          <a:p>
            <a:pPr marL="0" indent="0" fontAlgn="base">
              <a:buNone/>
            </a:pPr>
            <a:endParaRPr lang="en-IN" dirty="0"/>
          </a:p>
        </p:txBody>
      </p:sp>
      <p:sp>
        <p:nvSpPr>
          <p:cNvPr id="11" name="Google Shape;972;p80">
            <a:extLst>
              <a:ext uri="{FF2B5EF4-FFF2-40B4-BE49-F238E27FC236}">
                <a16:creationId xmlns:a16="http://schemas.microsoft.com/office/drawing/2014/main" id="{A371AF4F-2525-4076-A032-BCC31B4F9F17}"/>
              </a:ext>
            </a:extLst>
          </p:cNvPr>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lvl="0" algn="ctr"/>
            <a:r>
              <a:rPr lang="en-IN" sz="3200" b="1" dirty="0"/>
              <a:t>Scrum framework</a:t>
            </a:r>
            <a:endParaRPr sz="3200" dirty="0"/>
          </a:p>
        </p:txBody>
      </p:sp>
    </p:spTree>
    <p:extLst>
      <p:ext uri="{BB962C8B-B14F-4D97-AF65-F5344CB8AC3E}">
        <p14:creationId xmlns:p14="http://schemas.microsoft.com/office/powerpoint/2010/main" val="348132521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CC78E-E02E-4B1D-91F9-C4F0F665D29C}"/>
              </a:ext>
            </a:extLst>
          </p:cNvPr>
          <p:cNvSpPr>
            <a:spLocks noGrp="1"/>
          </p:cNvSpPr>
          <p:nvPr>
            <p:ph idx="1"/>
          </p:nvPr>
        </p:nvSpPr>
        <p:spPr>
          <a:xfrm>
            <a:off x="457200" y="1124744"/>
            <a:ext cx="8229600" cy="5001419"/>
          </a:xfrm>
        </p:spPr>
        <p:txBody>
          <a:bodyPr>
            <a:normAutofit/>
          </a:bodyPr>
          <a:lstStyle/>
          <a:p>
            <a:pPr marL="0" indent="0">
              <a:buNone/>
            </a:pPr>
            <a:r>
              <a:rPr lang="en-IN" sz="2200" dirty="0"/>
              <a:t>Scrum Master acts as the heart of the Scrum project. They need to perform responsibilities like:</a:t>
            </a:r>
          </a:p>
          <a:p>
            <a:r>
              <a:rPr lang="en-IN" sz="1900" dirty="0"/>
              <a:t>Assure that the team meets its business objectives.</a:t>
            </a:r>
          </a:p>
          <a:p>
            <a:r>
              <a:rPr lang="en-IN" sz="1900" dirty="0"/>
              <a:t>Foster a collaborative environment in the team.</a:t>
            </a:r>
          </a:p>
          <a:p>
            <a:r>
              <a:rPr lang="en-IN" sz="1900" dirty="0"/>
              <a:t>Do the planning, team backlog grooming, sprint demo, and sprint retrospective.</a:t>
            </a:r>
          </a:p>
          <a:p>
            <a:r>
              <a:rPr lang="en-IN" sz="1900" dirty="0"/>
              <a:t>Guide Scrum processes and help to maintain the integrity of Scrum values.</a:t>
            </a:r>
          </a:p>
          <a:p>
            <a:r>
              <a:rPr lang="en-IN" sz="1900" dirty="0"/>
              <a:t>Promote improved engineering practices like TDD, automated testing, and continuous integration.</a:t>
            </a:r>
          </a:p>
          <a:p>
            <a:r>
              <a:rPr lang="en-IN" sz="1900" dirty="0"/>
              <a:t>Make sure that every stakeholder should be present at the meeting at the given time.</a:t>
            </a:r>
          </a:p>
          <a:p>
            <a:r>
              <a:rPr lang="en-IN" sz="1900" dirty="0"/>
              <a:t>Work with other team members to ensure that dependencies and risks are distributed across Scrum teams.</a:t>
            </a:r>
          </a:p>
          <a:p>
            <a:r>
              <a:rPr lang="en-IN" sz="1900" dirty="0"/>
              <a:t>Conduct feasibility studies, write &amp; validate specifications </a:t>
            </a:r>
          </a:p>
          <a:p>
            <a:endParaRPr lang="en-IN" sz="1900" dirty="0"/>
          </a:p>
          <a:p>
            <a:endParaRPr lang="en-IN" dirty="0"/>
          </a:p>
        </p:txBody>
      </p:sp>
      <p:sp>
        <p:nvSpPr>
          <p:cNvPr id="4" name="Date Placeholder 3">
            <a:extLst>
              <a:ext uri="{FF2B5EF4-FFF2-40B4-BE49-F238E27FC236}">
                <a16:creationId xmlns:a16="http://schemas.microsoft.com/office/drawing/2014/main" id="{210BCAC1-E0B2-4B98-BB1D-8D7C8C9E1337}"/>
              </a:ext>
            </a:extLst>
          </p:cNvPr>
          <p:cNvSpPr>
            <a:spLocks noGrp="1"/>
          </p:cNvSpPr>
          <p:nvPr>
            <p:ph type="dt" sz="half" idx="10"/>
          </p:nvPr>
        </p:nvSpPr>
        <p:spPr/>
        <p:txBody>
          <a:bodyPr/>
          <a:lstStyle/>
          <a:p>
            <a:fld id="{2617B587-A462-47ED-A351-666863308CEB}" type="datetime1">
              <a:rPr lang="en-US" smtClean="0"/>
              <a:t>2/20/2024</a:t>
            </a:fld>
            <a:endParaRPr lang="en-US"/>
          </a:p>
        </p:txBody>
      </p:sp>
      <p:sp>
        <p:nvSpPr>
          <p:cNvPr id="5" name="Footer Placeholder 4">
            <a:extLst>
              <a:ext uri="{FF2B5EF4-FFF2-40B4-BE49-F238E27FC236}">
                <a16:creationId xmlns:a16="http://schemas.microsoft.com/office/drawing/2014/main" id="{88159C0B-2C2D-420F-A2D2-C3C68D4F9C41}"/>
              </a:ext>
            </a:extLst>
          </p:cNvPr>
          <p:cNvSpPr>
            <a:spLocks noGrp="1"/>
          </p:cNvSpPr>
          <p:nvPr>
            <p:ph type="ftr" sz="quarter" idx="11"/>
          </p:nvPr>
        </p:nvSpPr>
        <p:spPr/>
        <p:txBody>
          <a:bodyPr/>
          <a:lstStyle/>
          <a:p>
            <a:r>
              <a:rPr lang="en-US"/>
              <a:t>Dr. Poornima Tyagi    Software Engineering ACSE0603        Unit 1</a:t>
            </a:r>
          </a:p>
        </p:txBody>
      </p:sp>
      <p:sp>
        <p:nvSpPr>
          <p:cNvPr id="6" name="Slide Number Placeholder 5">
            <a:extLst>
              <a:ext uri="{FF2B5EF4-FFF2-40B4-BE49-F238E27FC236}">
                <a16:creationId xmlns:a16="http://schemas.microsoft.com/office/drawing/2014/main" id="{F4C1333F-EB4B-4001-86C3-79183B3C0D6C}"/>
              </a:ext>
            </a:extLst>
          </p:cNvPr>
          <p:cNvSpPr>
            <a:spLocks noGrp="1"/>
          </p:cNvSpPr>
          <p:nvPr>
            <p:ph type="sldNum" sz="quarter" idx="12"/>
          </p:nvPr>
        </p:nvSpPr>
        <p:spPr/>
        <p:txBody>
          <a:bodyPr/>
          <a:lstStyle/>
          <a:p>
            <a:fld id="{B6F15528-21DE-4FAA-801E-634DDDAF4B2B}" type="slidenum">
              <a:rPr lang="en-US" smtClean="0"/>
              <a:pPr/>
              <a:t>122</a:t>
            </a:fld>
            <a:endParaRPr lang="en-US"/>
          </a:p>
        </p:txBody>
      </p:sp>
      <p:sp>
        <p:nvSpPr>
          <p:cNvPr id="7" name="Google Shape;972;p80">
            <a:extLst>
              <a:ext uri="{FF2B5EF4-FFF2-40B4-BE49-F238E27FC236}">
                <a16:creationId xmlns:a16="http://schemas.microsoft.com/office/drawing/2014/main" id="{E1969BEB-F0A6-4BEB-82FC-EB0237F643C4}"/>
              </a:ext>
            </a:extLst>
          </p:cNvPr>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lvl="0" algn="ctr"/>
            <a:r>
              <a:rPr lang="en-IN" sz="3200" dirty="0"/>
              <a:t>Scrum Master</a:t>
            </a:r>
            <a:endParaRPr sz="3200" dirty="0"/>
          </a:p>
        </p:txBody>
      </p:sp>
    </p:spTree>
    <p:extLst>
      <p:ext uri="{BB962C8B-B14F-4D97-AF65-F5344CB8AC3E}">
        <p14:creationId xmlns:p14="http://schemas.microsoft.com/office/powerpoint/2010/main" val="140204719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CC78E-E02E-4B1D-91F9-C4F0F665D29C}"/>
              </a:ext>
            </a:extLst>
          </p:cNvPr>
          <p:cNvSpPr>
            <a:spLocks noGrp="1"/>
          </p:cNvSpPr>
          <p:nvPr>
            <p:ph idx="1"/>
          </p:nvPr>
        </p:nvSpPr>
        <p:spPr>
          <a:xfrm>
            <a:off x="457200" y="1124744"/>
            <a:ext cx="8229600" cy="5001419"/>
          </a:xfrm>
        </p:spPr>
        <p:txBody>
          <a:bodyPr>
            <a:normAutofit/>
          </a:bodyPr>
          <a:lstStyle/>
          <a:p>
            <a:r>
              <a:rPr lang="en-IN" sz="2000" dirty="0"/>
              <a:t>The Scrum Master is not a project manager. Both roles are different in the agile process. They will not guide a team in every phase of development. They are neither responsible for any technical decision nor for managing the business with clients. They will never lead the team or make decisions on behalf of the team.</a:t>
            </a:r>
          </a:p>
          <a:p>
            <a:r>
              <a:rPr lang="en-IN" sz="2000" dirty="0"/>
              <a:t>Scrum Master must have multiple skills, including technical, Scrum process, and soft skills. They must know different techniques and practices to manage self-organizing teams. They should show honesty, integrity, trust, and respect for the team. They should have expertise in Agile, IT coaching, and presentation. Moreover, Scrum Master should be able to schedule meetings in such a way that it doesn’t affect the regular work of the team members.</a:t>
            </a:r>
          </a:p>
          <a:p>
            <a:endParaRPr lang="en-IN" sz="1900" dirty="0"/>
          </a:p>
          <a:p>
            <a:endParaRPr lang="en-IN" dirty="0"/>
          </a:p>
        </p:txBody>
      </p:sp>
      <p:sp>
        <p:nvSpPr>
          <p:cNvPr id="4" name="Date Placeholder 3">
            <a:extLst>
              <a:ext uri="{FF2B5EF4-FFF2-40B4-BE49-F238E27FC236}">
                <a16:creationId xmlns:a16="http://schemas.microsoft.com/office/drawing/2014/main" id="{210BCAC1-E0B2-4B98-BB1D-8D7C8C9E1337}"/>
              </a:ext>
            </a:extLst>
          </p:cNvPr>
          <p:cNvSpPr>
            <a:spLocks noGrp="1"/>
          </p:cNvSpPr>
          <p:nvPr>
            <p:ph type="dt" sz="half" idx="10"/>
          </p:nvPr>
        </p:nvSpPr>
        <p:spPr/>
        <p:txBody>
          <a:bodyPr/>
          <a:lstStyle/>
          <a:p>
            <a:fld id="{2617B587-A462-47ED-A351-666863308CEB}" type="datetime1">
              <a:rPr lang="en-US" smtClean="0"/>
              <a:t>2/20/2024</a:t>
            </a:fld>
            <a:endParaRPr lang="en-US"/>
          </a:p>
        </p:txBody>
      </p:sp>
      <p:sp>
        <p:nvSpPr>
          <p:cNvPr id="5" name="Footer Placeholder 4">
            <a:extLst>
              <a:ext uri="{FF2B5EF4-FFF2-40B4-BE49-F238E27FC236}">
                <a16:creationId xmlns:a16="http://schemas.microsoft.com/office/drawing/2014/main" id="{88159C0B-2C2D-420F-A2D2-C3C68D4F9C41}"/>
              </a:ext>
            </a:extLst>
          </p:cNvPr>
          <p:cNvSpPr>
            <a:spLocks noGrp="1"/>
          </p:cNvSpPr>
          <p:nvPr>
            <p:ph type="ftr" sz="quarter" idx="11"/>
          </p:nvPr>
        </p:nvSpPr>
        <p:spPr/>
        <p:txBody>
          <a:bodyPr/>
          <a:lstStyle/>
          <a:p>
            <a:r>
              <a:rPr lang="en-US"/>
              <a:t>Dr. Poornima Tyagi    Software Engineering ACSE0603        Unit 1</a:t>
            </a:r>
          </a:p>
        </p:txBody>
      </p:sp>
      <p:sp>
        <p:nvSpPr>
          <p:cNvPr id="6" name="Slide Number Placeholder 5">
            <a:extLst>
              <a:ext uri="{FF2B5EF4-FFF2-40B4-BE49-F238E27FC236}">
                <a16:creationId xmlns:a16="http://schemas.microsoft.com/office/drawing/2014/main" id="{F4C1333F-EB4B-4001-86C3-79183B3C0D6C}"/>
              </a:ext>
            </a:extLst>
          </p:cNvPr>
          <p:cNvSpPr>
            <a:spLocks noGrp="1"/>
          </p:cNvSpPr>
          <p:nvPr>
            <p:ph type="sldNum" sz="quarter" idx="12"/>
          </p:nvPr>
        </p:nvSpPr>
        <p:spPr/>
        <p:txBody>
          <a:bodyPr/>
          <a:lstStyle/>
          <a:p>
            <a:fld id="{B6F15528-21DE-4FAA-801E-634DDDAF4B2B}" type="slidenum">
              <a:rPr lang="en-US" smtClean="0"/>
              <a:pPr/>
              <a:t>123</a:t>
            </a:fld>
            <a:endParaRPr lang="en-US"/>
          </a:p>
        </p:txBody>
      </p:sp>
      <p:sp>
        <p:nvSpPr>
          <p:cNvPr id="7" name="Google Shape;972;p80">
            <a:extLst>
              <a:ext uri="{FF2B5EF4-FFF2-40B4-BE49-F238E27FC236}">
                <a16:creationId xmlns:a16="http://schemas.microsoft.com/office/drawing/2014/main" id="{E1969BEB-F0A6-4BEB-82FC-EB0237F643C4}"/>
              </a:ext>
            </a:extLst>
          </p:cNvPr>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lvl="0" algn="ctr"/>
            <a:r>
              <a:rPr lang="en-IN" sz="3200" dirty="0"/>
              <a:t>Scrum Master</a:t>
            </a:r>
            <a:endParaRPr sz="3200" dirty="0"/>
          </a:p>
        </p:txBody>
      </p:sp>
    </p:spTree>
    <p:extLst>
      <p:ext uri="{BB962C8B-B14F-4D97-AF65-F5344CB8AC3E}">
        <p14:creationId xmlns:p14="http://schemas.microsoft.com/office/powerpoint/2010/main" val="219071982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CC78E-E02E-4B1D-91F9-C4F0F665D29C}"/>
              </a:ext>
            </a:extLst>
          </p:cNvPr>
          <p:cNvSpPr>
            <a:spLocks noGrp="1"/>
          </p:cNvSpPr>
          <p:nvPr>
            <p:ph idx="1"/>
          </p:nvPr>
        </p:nvSpPr>
        <p:spPr>
          <a:xfrm>
            <a:off x="457200" y="1124744"/>
            <a:ext cx="8229600" cy="5001419"/>
          </a:xfrm>
        </p:spPr>
        <p:txBody>
          <a:bodyPr>
            <a:normAutofit fontScale="92500" lnSpcReduction="10000"/>
          </a:bodyPr>
          <a:lstStyle/>
          <a:p>
            <a:pPr marL="0" indent="0">
              <a:buNone/>
            </a:pPr>
            <a:r>
              <a:rPr lang="en-IN" sz="2200" dirty="0"/>
              <a:t>A </a:t>
            </a:r>
            <a:r>
              <a:rPr lang="en-IN" sz="2200" b="1" dirty="0"/>
              <a:t>Product Owner</a:t>
            </a:r>
            <a:r>
              <a:rPr lang="en-IN" sz="2200" dirty="0"/>
              <a:t> is a person who is responsible for maximizing the value of the product resulting from the work of the Development Team. They are the primary stakeholders of the project and are responsible for defining the product vision, creating and maintaining the product backlog, and ensuring that the team understands the items in the product backlog to the level expected</a:t>
            </a:r>
          </a:p>
          <a:p>
            <a:r>
              <a:rPr lang="en-IN" sz="2200" dirty="0"/>
              <a:t>The Product Owner is the sole person responsible for managing the product backlog. They are responsible for ensuring that the product backlog is in good shape and that it is ready for the next sprint </a:t>
            </a:r>
            <a:r>
              <a:rPr lang="en-IN" sz="2200" baseline="30000" dirty="0">
                <a:hlinkClick r:id="rId2"/>
              </a:rPr>
              <a:t>1</a:t>
            </a:r>
            <a:r>
              <a:rPr lang="en-IN" sz="2200" dirty="0"/>
              <a:t>.</a:t>
            </a:r>
          </a:p>
          <a:p>
            <a:r>
              <a:rPr lang="en-IN" sz="2200" dirty="0"/>
              <a:t>The Product Owner is responsible for defining the product vision and ensuring that the team understands it. They are responsible for communicating the vision to the team and ensuring that the team is aligned with the vision.</a:t>
            </a:r>
          </a:p>
          <a:p>
            <a:r>
              <a:rPr lang="en-IN" sz="2200" dirty="0"/>
              <a:t>The Product Owner is responsible for prioritizing the items in the product backlog. They are responsible for ensuring that the items in the product backlog are prioritized based on their value to the customer. </a:t>
            </a:r>
          </a:p>
          <a:p>
            <a:endParaRPr lang="en-IN" sz="1900" dirty="0"/>
          </a:p>
          <a:p>
            <a:endParaRPr lang="en-IN" dirty="0"/>
          </a:p>
        </p:txBody>
      </p:sp>
      <p:sp>
        <p:nvSpPr>
          <p:cNvPr id="4" name="Date Placeholder 3">
            <a:extLst>
              <a:ext uri="{FF2B5EF4-FFF2-40B4-BE49-F238E27FC236}">
                <a16:creationId xmlns:a16="http://schemas.microsoft.com/office/drawing/2014/main" id="{210BCAC1-E0B2-4B98-BB1D-8D7C8C9E1337}"/>
              </a:ext>
            </a:extLst>
          </p:cNvPr>
          <p:cNvSpPr>
            <a:spLocks noGrp="1"/>
          </p:cNvSpPr>
          <p:nvPr>
            <p:ph type="dt" sz="half" idx="10"/>
          </p:nvPr>
        </p:nvSpPr>
        <p:spPr/>
        <p:txBody>
          <a:bodyPr/>
          <a:lstStyle/>
          <a:p>
            <a:fld id="{2617B587-A462-47ED-A351-666863308CEB}" type="datetime1">
              <a:rPr lang="en-US" smtClean="0"/>
              <a:t>2/20/2024</a:t>
            </a:fld>
            <a:endParaRPr lang="en-US"/>
          </a:p>
        </p:txBody>
      </p:sp>
      <p:sp>
        <p:nvSpPr>
          <p:cNvPr id="5" name="Footer Placeholder 4">
            <a:extLst>
              <a:ext uri="{FF2B5EF4-FFF2-40B4-BE49-F238E27FC236}">
                <a16:creationId xmlns:a16="http://schemas.microsoft.com/office/drawing/2014/main" id="{88159C0B-2C2D-420F-A2D2-C3C68D4F9C41}"/>
              </a:ext>
            </a:extLst>
          </p:cNvPr>
          <p:cNvSpPr>
            <a:spLocks noGrp="1"/>
          </p:cNvSpPr>
          <p:nvPr>
            <p:ph type="ftr" sz="quarter" idx="11"/>
          </p:nvPr>
        </p:nvSpPr>
        <p:spPr/>
        <p:txBody>
          <a:bodyPr/>
          <a:lstStyle/>
          <a:p>
            <a:r>
              <a:rPr lang="en-US"/>
              <a:t>Dr. Poornima Tyagi    Software Engineering ACSE0603        Unit 1</a:t>
            </a:r>
          </a:p>
        </p:txBody>
      </p:sp>
      <p:sp>
        <p:nvSpPr>
          <p:cNvPr id="6" name="Slide Number Placeholder 5">
            <a:extLst>
              <a:ext uri="{FF2B5EF4-FFF2-40B4-BE49-F238E27FC236}">
                <a16:creationId xmlns:a16="http://schemas.microsoft.com/office/drawing/2014/main" id="{F4C1333F-EB4B-4001-86C3-79183B3C0D6C}"/>
              </a:ext>
            </a:extLst>
          </p:cNvPr>
          <p:cNvSpPr>
            <a:spLocks noGrp="1"/>
          </p:cNvSpPr>
          <p:nvPr>
            <p:ph type="sldNum" sz="quarter" idx="12"/>
          </p:nvPr>
        </p:nvSpPr>
        <p:spPr/>
        <p:txBody>
          <a:bodyPr/>
          <a:lstStyle/>
          <a:p>
            <a:fld id="{B6F15528-21DE-4FAA-801E-634DDDAF4B2B}" type="slidenum">
              <a:rPr lang="en-US" smtClean="0"/>
              <a:pPr/>
              <a:t>124</a:t>
            </a:fld>
            <a:endParaRPr lang="en-US"/>
          </a:p>
        </p:txBody>
      </p:sp>
      <p:sp>
        <p:nvSpPr>
          <p:cNvPr id="7" name="Google Shape;972;p80">
            <a:extLst>
              <a:ext uri="{FF2B5EF4-FFF2-40B4-BE49-F238E27FC236}">
                <a16:creationId xmlns:a16="http://schemas.microsoft.com/office/drawing/2014/main" id="{E1969BEB-F0A6-4BEB-82FC-EB0237F643C4}"/>
              </a:ext>
            </a:extLst>
          </p:cNvPr>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lvl="0" algn="ctr"/>
            <a:r>
              <a:rPr lang="en-IN" sz="3200" dirty="0"/>
              <a:t>Product Owner</a:t>
            </a:r>
            <a:endParaRPr sz="3200" dirty="0"/>
          </a:p>
        </p:txBody>
      </p:sp>
    </p:spTree>
    <p:extLst>
      <p:ext uri="{BB962C8B-B14F-4D97-AF65-F5344CB8AC3E}">
        <p14:creationId xmlns:p14="http://schemas.microsoft.com/office/powerpoint/2010/main" val="82603264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US" sz="2000" dirty="0" err="1"/>
              <a:t>Youtube</a:t>
            </a:r>
            <a:r>
              <a:rPr lang="en-US" sz="2000" dirty="0"/>
              <a:t>/other  Video Links</a:t>
            </a:r>
          </a:p>
          <a:p>
            <a:endParaRPr lang="en-IN" sz="2000" dirty="0">
              <a:hlinkClick r:id="rId2"/>
            </a:endParaRPr>
          </a:p>
          <a:p>
            <a:r>
              <a:rPr lang="en-US" sz="2000" dirty="0">
                <a:hlinkClick r:id="rId3"/>
              </a:rPr>
              <a:t>https://nptel.ac.in/courses/106/105/106105182/</a:t>
            </a:r>
            <a:endParaRPr lang="en-US" sz="2000" dirty="0"/>
          </a:p>
          <a:p>
            <a:r>
              <a:rPr lang="en-IN" sz="2000" dirty="0">
                <a:hlinkClick r:id="rId2"/>
              </a:rPr>
              <a:t>https://www.youtube.com/watch?v=Z6f9ckEElsU&amp;list=PL8751DA481F0F0D17</a:t>
            </a:r>
            <a:endParaRPr lang="en-IN" sz="2000" dirty="0">
              <a:hlinkClick r:id="rId4"/>
            </a:endParaRPr>
          </a:p>
          <a:p>
            <a:r>
              <a:rPr lang="en-IN" sz="2000" dirty="0">
                <a:hlinkClick r:id="rId4"/>
              </a:rPr>
              <a:t>https://www.youtube.com/watch?v=fhKwJbmaCEg</a:t>
            </a:r>
            <a:endParaRPr lang="en-IN" sz="2000" dirty="0"/>
          </a:p>
          <a:p>
            <a:r>
              <a:rPr lang="en-IN" sz="2000" dirty="0">
                <a:hlinkClick r:id="rId5"/>
              </a:rPr>
              <a:t>https://www.youtube.com/watch?v=TcxA-h8o5P4</a:t>
            </a:r>
            <a:endParaRPr lang="en-US" sz="2000" dirty="0"/>
          </a:p>
          <a:p>
            <a:pPr algn="just"/>
            <a:r>
              <a:rPr lang="en-US" sz="2000" dirty="0">
                <a:hlinkClick r:id="rId6"/>
              </a:rPr>
              <a:t>https://www.youtube.com/watch?v=e6HjDcd4U6U</a:t>
            </a:r>
            <a:endParaRPr lang="en-US" sz="2000" dirty="0"/>
          </a:p>
          <a:p>
            <a:pPr algn="just"/>
            <a:r>
              <a:rPr lang="en-US" sz="2000" dirty="0">
                <a:hlinkClick r:id="rId7"/>
              </a:rPr>
              <a:t>https://www.youtube.com/watch?v=a7jDv_A25ZA</a:t>
            </a:r>
            <a:endParaRPr lang="en-US" sz="2000" dirty="0"/>
          </a:p>
          <a:p>
            <a:pPr algn="just"/>
            <a:r>
              <a:rPr lang="en-US" sz="2000" dirty="0">
                <a:hlinkClick r:id="rId8"/>
              </a:rPr>
              <a:t>https://www.youtube.com/watch?v=rvTejAg_fbY</a:t>
            </a:r>
            <a:endParaRPr lang="en-US" sz="2000" dirty="0"/>
          </a:p>
          <a:p>
            <a:endParaRPr lang="en-US" sz="2000" dirty="0"/>
          </a:p>
        </p:txBody>
      </p:sp>
      <p:sp>
        <p:nvSpPr>
          <p:cNvPr id="4" name="Date Placeholder 3"/>
          <p:cNvSpPr>
            <a:spLocks noGrp="1"/>
          </p:cNvSpPr>
          <p:nvPr>
            <p:ph type="dt" sz="half" idx="10"/>
          </p:nvPr>
        </p:nvSpPr>
        <p:spPr/>
        <p:txBody>
          <a:bodyPr/>
          <a:lstStyle/>
          <a:p>
            <a:fld id="{F3BDD5F7-901F-4B46-8899-AFEFDC72C959}" type="datetime1">
              <a:rPr lang="en-US" smtClean="0"/>
              <a:t>2/20/2024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Faculty Video</a:t>
            </a:r>
            <a:r>
              <a:rPr kumimoji="0" lang="en-US" sz="2400" i="0" u="none" strike="noStrike" kern="1200" cap="none" spc="0" normalizeH="0" noProof="0" dirty="0">
                <a:ln>
                  <a:noFill/>
                </a:ln>
                <a:solidFill>
                  <a:schemeClr val="dk1"/>
                </a:solidFill>
                <a:effectLst/>
                <a:uLnTx/>
                <a:uFillTx/>
                <a:latin typeface="Times New Roman" pitchFamily="18" charset="0"/>
                <a:cs typeface="Times New Roman" pitchFamily="18" charset="0"/>
              </a:rPr>
              <a:t> Links, </a:t>
            </a:r>
            <a:r>
              <a:rPr kumimoji="0" lang="en-US" sz="2400" i="0" u="none" strike="noStrike" kern="1200" cap="none" spc="0" normalizeH="0" noProof="0" dirty="0" err="1">
                <a:ln>
                  <a:noFill/>
                </a:ln>
                <a:solidFill>
                  <a:schemeClr val="dk1"/>
                </a:solidFill>
                <a:effectLst/>
                <a:uLnTx/>
                <a:uFillTx/>
                <a:latin typeface="Times New Roman" pitchFamily="18" charset="0"/>
                <a:cs typeface="Times New Roman" pitchFamily="18" charset="0"/>
              </a:rPr>
              <a:t>Youtube</a:t>
            </a:r>
            <a:r>
              <a:rPr kumimoji="0" lang="en-US" sz="2400" i="0" u="none" strike="noStrike" kern="1200" cap="none" spc="0" normalizeH="0" noProof="0" dirty="0">
                <a:ln>
                  <a:noFill/>
                </a:ln>
                <a:solidFill>
                  <a:schemeClr val="dk1"/>
                </a:solidFill>
                <a:effectLst/>
                <a:uLnTx/>
                <a:uFillTx/>
                <a:latin typeface="Times New Roman" pitchFamily="18" charset="0"/>
                <a:cs typeface="Times New Roman" pitchFamily="18" charset="0"/>
              </a:rPr>
              <a:t> &amp; NPTEL Video Links and Online Courses Details  </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7066400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82"/>
          <p:cNvSpPr txBox="1">
            <a:spLocks noGrp="1"/>
          </p:cNvSpPr>
          <p:nvPr>
            <p:ph type="body" idx="1"/>
          </p:nvPr>
        </p:nvSpPr>
        <p:spPr>
          <a:xfrm>
            <a:off x="533400" y="1143000"/>
            <a:ext cx="8229600" cy="4525963"/>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20000"/>
              </a:lnSpc>
              <a:spcBef>
                <a:spcPts val="0"/>
              </a:spcBef>
              <a:spcAft>
                <a:spcPts val="0"/>
              </a:spcAft>
              <a:buClr>
                <a:schemeClr val="dk1"/>
              </a:buClr>
              <a:buSzPct val="100000"/>
              <a:buNone/>
            </a:pPr>
            <a:r>
              <a:rPr lang="en-US" sz="7200"/>
              <a:t>1) Software is</a:t>
            </a:r>
            <a:endParaRPr sz="7200"/>
          </a:p>
          <a:p>
            <a:pPr marL="0" lvl="0" indent="0" algn="l" rtl="0">
              <a:lnSpc>
                <a:spcPct val="120000"/>
              </a:lnSpc>
              <a:spcBef>
                <a:spcPts val="360"/>
              </a:spcBef>
              <a:spcAft>
                <a:spcPts val="0"/>
              </a:spcAft>
              <a:buClr>
                <a:schemeClr val="dk1"/>
              </a:buClr>
              <a:buSzPct val="100000"/>
              <a:buNone/>
            </a:pPr>
            <a:r>
              <a:rPr lang="en-US" sz="7200"/>
              <a:t>	</a:t>
            </a:r>
            <a:r>
              <a:rPr lang="en-US" sz="7200" b="1"/>
              <a:t>(a) Superset of programs </a:t>
            </a:r>
            <a:r>
              <a:rPr lang="en-US" sz="7200"/>
              <a:t>	(b) subset of programs</a:t>
            </a:r>
            <a:endParaRPr/>
          </a:p>
          <a:p>
            <a:pPr marL="0" lvl="0" indent="0" algn="l" rtl="0">
              <a:lnSpc>
                <a:spcPct val="120000"/>
              </a:lnSpc>
              <a:spcBef>
                <a:spcPts val="360"/>
              </a:spcBef>
              <a:spcAft>
                <a:spcPts val="0"/>
              </a:spcAft>
              <a:buClr>
                <a:schemeClr val="dk1"/>
              </a:buClr>
              <a:buSzPct val="100000"/>
              <a:buNone/>
            </a:pPr>
            <a:r>
              <a:rPr lang="en-US" sz="7200"/>
              <a:t>	(c) Set of programs             	(d) none of the above</a:t>
            </a:r>
            <a:endParaRPr/>
          </a:p>
          <a:p>
            <a:pPr marL="0" lvl="0" indent="0" algn="l" rtl="0">
              <a:lnSpc>
                <a:spcPct val="120000"/>
              </a:lnSpc>
              <a:spcBef>
                <a:spcPts val="360"/>
              </a:spcBef>
              <a:spcAft>
                <a:spcPts val="0"/>
              </a:spcAft>
              <a:buClr>
                <a:schemeClr val="dk1"/>
              </a:buClr>
              <a:buSzPct val="100000"/>
              <a:buNone/>
            </a:pPr>
            <a:endParaRPr sz="7200"/>
          </a:p>
          <a:p>
            <a:pPr marL="0" lvl="0" indent="0" algn="l" rtl="0">
              <a:lnSpc>
                <a:spcPct val="120000"/>
              </a:lnSpc>
              <a:spcBef>
                <a:spcPts val="360"/>
              </a:spcBef>
              <a:spcAft>
                <a:spcPts val="0"/>
              </a:spcAft>
              <a:buClr>
                <a:schemeClr val="dk1"/>
              </a:buClr>
              <a:buSzPct val="100000"/>
              <a:buNone/>
            </a:pPr>
            <a:r>
              <a:rPr lang="en-US" sz="7200"/>
              <a:t> 2) Which is NOT the part of operating procedure manuals?</a:t>
            </a:r>
            <a:endParaRPr sz="7200"/>
          </a:p>
          <a:p>
            <a:pPr marL="0" lvl="0" indent="0" algn="l" rtl="0">
              <a:lnSpc>
                <a:spcPct val="120000"/>
              </a:lnSpc>
              <a:spcBef>
                <a:spcPts val="360"/>
              </a:spcBef>
              <a:spcAft>
                <a:spcPts val="0"/>
              </a:spcAft>
              <a:buClr>
                <a:schemeClr val="dk1"/>
              </a:buClr>
              <a:buSzPct val="100000"/>
              <a:buNone/>
            </a:pPr>
            <a:r>
              <a:rPr lang="en-US" sz="7200"/>
              <a:t>	(a) User manuals 		(b) Operational manuals</a:t>
            </a:r>
            <a:endParaRPr/>
          </a:p>
          <a:p>
            <a:pPr marL="0" lvl="0" indent="0" algn="l" rtl="0">
              <a:lnSpc>
                <a:spcPct val="120000"/>
              </a:lnSpc>
              <a:spcBef>
                <a:spcPts val="360"/>
              </a:spcBef>
              <a:spcAft>
                <a:spcPts val="0"/>
              </a:spcAft>
              <a:buClr>
                <a:schemeClr val="dk1"/>
              </a:buClr>
              <a:buSzPct val="100000"/>
              <a:buNone/>
            </a:pPr>
            <a:r>
              <a:rPr lang="en-US" sz="7200"/>
              <a:t>	</a:t>
            </a:r>
            <a:r>
              <a:rPr lang="en-US" sz="7200" b="1"/>
              <a:t>(c) Documentation manuals </a:t>
            </a:r>
            <a:r>
              <a:rPr lang="en-US" sz="7200"/>
              <a:t>	(d) Installation manuals</a:t>
            </a:r>
            <a:endParaRPr/>
          </a:p>
          <a:p>
            <a:pPr marL="0" lvl="0" indent="0" algn="l" rtl="0">
              <a:lnSpc>
                <a:spcPct val="120000"/>
              </a:lnSpc>
              <a:spcBef>
                <a:spcPts val="360"/>
              </a:spcBef>
              <a:spcAft>
                <a:spcPts val="0"/>
              </a:spcAft>
              <a:buClr>
                <a:schemeClr val="dk1"/>
              </a:buClr>
              <a:buSzPct val="100000"/>
              <a:buNone/>
            </a:pPr>
            <a:endParaRPr sz="7200"/>
          </a:p>
          <a:p>
            <a:pPr marL="0" lvl="0" indent="0" algn="l" rtl="0">
              <a:lnSpc>
                <a:spcPct val="120000"/>
              </a:lnSpc>
              <a:spcBef>
                <a:spcPts val="360"/>
              </a:spcBef>
              <a:spcAft>
                <a:spcPts val="0"/>
              </a:spcAft>
              <a:buClr>
                <a:schemeClr val="dk1"/>
              </a:buClr>
              <a:buSzPct val="100000"/>
              <a:buNone/>
            </a:pPr>
            <a:r>
              <a:rPr lang="en-US" sz="7200"/>
              <a:t> 3) Product is</a:t>
            </a:r>
            <a:endParaRPr sz="7200"/>
          </a:p>
          <a:p>
            <a:pPr marL="0" lvl="0" indent="0" algn="l" rtl="0">
              <a:lnSpc>
                <a:spcPct val="120000"/>
              </a:lnSpc>
              <a:spcBef>
                <a:spcPts val="360"/>
              </a:spcBef>
              <a:spcAft>
                <a:spcPts val="0"/>
              </a:spcAft>
              <a:buClr>
                <a:schemeClr val="dk1"/>
              </a:buClr>
              <a:buSzPct val="100000"/>
              <a:buNone/>
            </a:pPr>
            <a:r>
              <a:rPr lang="en-US" sz="7200"/>
              <a:t>	</a:t>
            </a:r>
            <a:r>
              <a:rPr lang="en-US" sz="7200" b="1"/>
              <a:t>(a) Deliverables </a:t>
            </a:r>
            <a:r>
              <a:rPr lang="en-US" sz="7200"/>
              <a:t>		            (b) User expectations</a:t>
            </a:r>
            <a:endParaRPr sz="7200"/>
          </a:p>
          <a:p>
            <a:pPr marL="0" lvl="0" indent="0" algn="l" rtl="0">
              <a:lnSpc>
                <a:spcPct val="120000"/>
              </a:lnSpc>
              <a:spcBef>
                <a:spcPts val="360"/>
              </a:spcBef>
              <a:spcAft>
                <a:spcPts val="0"/>
              </a:spcAft>
              <a:buClr>
                <a:schemeClr val="dk1"/>
              </a:buClr>
              <a:buSzPct val="100000"/>
              <a:buNone/>
            </a:pPr>
            <a:r>
              <a:rPr lang="en-US" sz="7200"/>
              <a:t>	(c) Organization's effort in development (d) none of the above</a:t>
            </a:r>
            <a:endParaRPr/>
          </a:p>
          <a:p>
            <a:pPr marL="0" lvl="0" indent="0" algn="l" rtl="0">
              <a:lnSpc>
                <a:spcPct val="120000"/>
              </a:lnSpc>
              <a:spcBef>
                <a:spcPts val="360"/>
              </a:spcBef>
              <a:spcAft>
                <a:spcPts val="0"/>
              </a:spcAft>
              <a:buClr>
                <a:schemeClr val="dk1"/>
              </a:buClr>
              <a:buSzPct val="100000"/>
              <a:buNone/>
            </a:pPr>
            <a:endParaRPr sz="7200"/>
          </a:p>
          <a:p>
            <a:pPr marL="0" lvl="0" indent="0" algn="l" rtl="0">
              <a:lnSpc>
                <a:spcPct val="120000"/>
              </a:lnSpc>
              <a:spcBef>
                <a:spcPts val="360"/>
              </a:spcBef>
              <a:spcAft>
                <a:spcPts val="0"/>
              </a:spcAft>
              <a:buClr>
                <a:schemeClr val="dk1"/>
              </a:buClr>
              <a:buSzPct val="100000"/>
              <a:buNone/>
            </a:pPr>
            <a:r>
              <a:rPr lang="en-US" sz="7200"/>
              <a:t> 4) To produce a good quality product, process should be</a:t>
            </a:r>
            <a:endParaRPr sz="7200"/>
          </a:p>
          <a:p>
            <a:pPr marL="0" lvl="0" indent="0" algn="l" rtl="0">
              <a:lnSpc>
                <a:spcPct val="120000"/>
              </a:lnSpc>
              <a:spcBef>
                <a:spcPts val="360"/>
              </a:spcBef>
              <a:spcAft>
                <a:spcPts val="0"/>
              </a:spcAft>
              <a:buClr>
                <a:schemeClr val="dk1"/>
              </a:buClr>
              <a:buSzPct val="100000"/>
              <a:buNone/>
            </a:pPr>
            <a:r>
              <a:rPr lang="en-US" sz="7200"/>
              <a:t>	(a) Complex 		</a:t>
            </a:r>
            <a:r>
              <a:rPr lang="en-US" sz="7200" b="1"/>
              <a:t>(b) Efficient</a:t>
            </a:r>
            <a:r>
              <a:rPr lang="en-US" sz="7200"/>
              <a:t>		</a:t>
            </a:r>
            <a:endParaRPr/>
          </a:p>
          <a:p>
            <a:pPr marL="0" lvl="0" indent="0" algn="l" rtl="0">
              <a:lnSpc>
                <a:spcPct val="120000"/>
              </a:lnSpc>
              <a:spcBef>
                <a:spcPts val="360"/>
              </a:spcBef>
              <a:spcAft>
                <a:spcPts val="0"/>
              </a:spcAft>
              <a:buClr>
                <a:schemeClr val="dk1"/>
              </a:buClr>
              <a:buSzPct val="100000"/>
              <a:buNone/>
            </a:pPr>
            <a:r>
              <a:rPr lang="en-US" sz="7200"/>
              <a:t>                    (c) Rigorous 		(d) none of the above</a:t>
            </a:r>
            <a:endParaRPr sz="7200"/>
          </a:p>
          <a:p>
            <a:pPr marL="0" lvl="0" indent="0" algn="l" rtl="0">
              <a:lnSpc>
                <a:spcPct val="120000"/>
              </a:lnSpc>
              <a:spcBef>
                <a:spcPts val="310"/>
              </a:spcBef>
              <a:spcAft>
                <a:spcPts val="0"/>
              </a:spcAft>
              <a:buClr>
                <a:schemeClr val="dk1"/>
              </a:buClr>
              <a:buSzPct val="100000"/>
              <a:buNone/>
            </a:pPr>
            <a:r>
              <a:rPr lang="en-US" sz="6200"/>
              <a:t>	 </a:t>
            </a:r>
            <a:endParaRPr sz="6200"/>
          </a:p>
          <a:p>
            <a:pPr marL="0" lvl="0" indent="0" algn="l" rtl="0">
              <a:spcBef>
                <a:spcPts val="110"/>
              </a:spcBef>
              <a:spcAft>
                <a:spcPts val="0"/>
              </a:spcAft>
              <a:buClr>
                <a:schemeClr val="dk1"/>
              </a:buClr>
              <a:buSzPct val="100000"/>
              <a:buNone/>
            </a:pPr>
            <a:endParaRPr sz="2200" b="1"/>
          </a:p>
        </p:txBody>
      </p:sp>
      <p:sp>
        <p:nvSpPr>
          <p:cNvPr id="991" name="Google Shape;991;p8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0DE4BCA-EF71-408B-800E-188AD0A07EF3}" type="datetime1">
              <a:rPr lang="en-US" smtClean="0"/>
              <a:t>2/20/2024</a:t>
            </a:fld>
            <a:endParaRPr/>
          </a:p>
        </p:txBody>
      </p:sp>
      <p:sp>
        <p:nvSpPr>
          <p:cNvPr id="992" name="Google Shape;992;p82"/>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993" name="Google Shape;993;p8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126</a:t>
            </a:fld>
            <a:endParaRPr/>
          </a:p>
        </p:txBody>
      </p:sp>
      <p:sp>
        <p:nvSpPr>
          <p:cNvPr id="994" name="Google Shape;994;p82"/>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Daily Quiz</a:t>
            </a:r>
            <a:endParaRPr sz="2400" b="1" i="0" u="none" strike="noStrike" cap="none">
              <a:solidFill>
                <a:schemeClr val="dk1"/>
              </a:solidFill>
              <a:latin typeface="Calibri"/>
              <a:ea typeface="Calibri"/>
              <a:cs typeface="Calibri"/>
              <a:sym typeface="Calibri"/>
            </a:endParaRPr>
          </a:p>
        </p:txBody>
      </p:sp>
      <p:pic>
        <p:nvPicPr>
          <p:cNvPr id="995" name="Google Shape;995;p82"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996" name="Google Shape;996;p82"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83"/>
          <p:cNvSpPr txBox="1">
            <a:spLocks noGrp="1"/>
          </p:cNvSpPr>
          <p:nvPr>
            <p:ph type="body" idx="1"/>
          </p:nvPr>
        </p:nvSpPr>
        <p:spPr>
          <a:xfrm>
            <a:off x="533400" y="1340768"/>
            <a:ext cx="8229600" cy="4328195"/>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spcBef>
                <a:spcPts val="0"/>
              </a:spcBef>
              <a:spcAft>
                <a:spcPts val="0"/>
              </a:spcAft>
              <a:buClr>
                <a:schemeClr val="dk1"/>
              </a:buClr>
              <a:buSzPct val="100000"/>
              <a:buNone/>
            </a:pPr>
            <a:r>
              <a:rPr lang="en-US" sz="7200"/>
              <a:t>5) Project risk factor is considered in</a:t>
            </a:r>
            <a:endParaRPr sz="7200"/>
          </a:p>
          <a:p>
            <a:pPr marL="0" lvl="0" indent="0" algn="l" rtl="0">
              <a:spcBef>
                <a:spcPts val="360"/>
              </a:spcBef>
              <a:spcAft>
                <a:spcPts val="0"/>
              </a:spcAft>
              <a:buClr>
                <a:schemeClr val="dk1"/>
              </a:buClr>
              <a:buSzPct val="100000"/>
              <a:buNone/>
            </a:pPr>
            <a:r>
              <a:rPr lang="en-US" sz="7200"/>
              <a:t>	(a) Waterfall model             		(b) Prototyping model</a:t>
            </a:r>
            <a:endParaRPr sz="7200"/>
          </a:p>
          <a:p>
            <a:pPr marL="0" lvl="0" indent="0" algn="l" rtl="0">
              <a:spcBef>
                <a:spcPts val="360"/>
              </a:spcBef>
              <a:spcAft>
                <a:spcPts val="0"/>
              </a:spcAft>
              <a:buClr>
                <a:schemeClr val="dk1"/>
              </a:buClr>
              <a:buSzPct val="100000"/>
              <a:buNone/>
            </a:pPr>
            <a:r>
              <a:rPr lang="en-US" sz="7200"/>
              <a:t>	</a:t>
            </a:r>
            <a:r>
              <a:rPr lang="en-US" sz="7200" b="1"/>
              <a:t>(c) Spiral model                   </a:t>
            </a:r>
            <a:r>
              <a:rPr lang="en-US" sz="7200"/>
              <a:t>		(d) Iterative enhancement model</a:t>
            </a:r>
            <a:endParaRPr/>
          </a:p>
          <a:p>
            <a:pPr marL="0" lvl="0" indent="0" algn="l" rtl="0">
              <a:spcBef>
                <a:spcPts val="360"/>
              </a:spcBef>
              <a:spcAft>
                <a:spcPts val="0"/>
              </a:spcAft>
              <a:buClr>
                <a:schemeClr val="dk1"/>
              </a:buClr>
              <a:buSzPct val="100000"/>
              <a:buNone/>
            </a:pPr>
            <a:endParaRPr sz="7200"/>
          </a:p>
          <a:p>
            <a:pPr marL="0" lvl="0" indent="0" algn="l" rtl="0">
              <a:spcBef>
                <a:spcPts val="360"/>
              </a:spcBef>
              <a:spcAft>
                <a:spcPts val="0"/>
              </a:spcAft>
              <a:buClr>
                <a:schemeClr val="dk1"/>
              </a:buClr>
              <a:buSzPct val="100000"/>
              <a:buNone/>
            </a:pPr>
            <a:r>
              <a:rPr lang="en-US" sz="7200"/>
              <a:t>6) SDLC stands for</a:t>
            </a:r>
            <a:endParaRPr sz="7200"/>
          </a:p>
          <a:p>
            <a:pPr marL="0" lvl="0" indent="0" algn="l" rtl="0">
              <a:spcBef>
                <a:spcPts val="360"/>
              </a:spcBef>
              <a:spcAft>
                <a:spcPts val="0"/>
              </a:spcAft>
              <a:buClr>
                <a:schemeClr val="dk1"/>
              </a:buClr>
              <a:buSzPct val="100000"/>
              <a:buNone/>
            </a:pPr>
            <a:r>
              <a:rPr lang="en-US" sz="7200"/>
              <a:t>	(a) Software design life cycle           	</a:t>
            </a:r>
            <a:r>
              <a:rPr lang="en-US" sz="7200" b="1"/>
              <a:t>(b) Software development life cycle</a:t>
            </a:r>
            <a:endParaRPr sz="7200" b="1"/>
          </a:p>
          <a:p>
            <a:pPr marL="0" lvl="0" indent="0" algn="l" rtl="0">
              <a:spcBef>
                <a:spcPts val="360"/>
              </a:spcBef>
              <a:spcAft>
                <a:spcPts val="0"/>
              </a:spcAft>
              <a:buClr>
                <a:schemeClr val="dk1"/>
              </a:buClr>
              <a:buSzPct val="100000"/>
              <a:buNone/>
            </a:pPr>
            <a:r>
              <a:rPr lang="en-US" sz="7200"/>
              <a:t>	(c) System development life cycle   	(d) System design life cycle</a:t>
            </a:r>
            <a:endParaRPr/>
          </a:p>
          <a:p>
            <a:pPr marL="0" lvl="0" indent="0" algn="l" rtl="0">
              <a:spcBef>
                <a:spcPts val="360"/>
              </a:spcBef>
              <a:spcAft>
                <a:spcPts val="0"/>
              </a:spcAft>
              <a:buClr>
                <a:schemeClr val="dk1"/>
              </a:buClr>
              <a:buSzPct val="100000"/>
              <a:buNone/>
            </a:pPr>
            <a:endParaRPr sz="7200"/>
          </a:p>
          <a:p>
            <a:pPr marL="0" lvl="0" indent="0" algn="l" rtl="0">
              <a:spcBef>
                <a:spcPts val="360"/>
              </a:spcBef>
              <a:spcAft>
                <a:spcPts val="0"/>
              </a:spcAft>
              <a:buClr>
                <a:schemeClr val="dk1"/>
              </a:buClr>
              <a:buSzPct val="100000"/>
              <a:buNone/>
            </a:pPr>
            <a:r>
              <a:rPr lang="en-US" sz="7200"/>
              <a:t>8) Build and fix model has</a:t>
            </a:r>
            <a:endParaRPr sz="7200"/>
          </a:p>
          <a:p>
            <a:pPr marL="0" lvl="0" indent="0" algn="l" rtl="0">
              <a:spcBef>
                <a:spcPts val="360"/>
              </a:spcBef>
              <a:spcAft>
                <a:spcPts val="0"/>
              </a:spcAft>
              <a:buClr>
                <a:schemeClr val="dk1"/>
              </a:buClr>
              <a:buSzPct val="100000"/>
              <a:buNone/>
            </a:pPr>
            <a:r>
              <a:rPr lang="en-US" sz="7200"/>
              <a:t>	(a) 3 phases			(b) 1 phase</a:t>
            </a:r>
            <a:endParaRPr/>
          </a:p>
          <a:p>
            <a:pPr marL="0" lvl="0" indent="0" algn="l" rtl="0">
              <a:spcBef>
                <a:spcPts val="360"/>
              </a:spcBef>
              <a:spcAft>
                <a:spcPts val="0"/>
              </a:spcAft>
              <a:buClr>
                <a:schemeClr val="dk1"/>
              </a:buClr>
              <a:buSzPct val="100000"/>
              <a:buNone/>
            </a:pPr>
            <a:r>
              <a:rPr lang="en-US" sz="7200"/>
              <a:t>	</a:t>
            </a:r>
            <a:r>
              <a:rPr lang="en-US" sz="7200" b="1"/>
              <a:t>(c) 2 phases		</a:t>
            </a:r>
            <a:r>
              <a:rPr lang="en-US" sz="7200"/>
              <a:t>	(d) 4 phases 	 </a:t>
            </a:r>
            <a:endParaRPr/>
          </a:p>
          <a:p>
            <a:pPr marL="0" lvl="0" indent="0" algn="l" rtl="0">
              <a:spcBef>
                <a:spcPts val="360"/>
              </a:spcBef>
              <a:spcAft>
                <a:spcPts val="0"/>
              </a:spcAft>
              <a:buClr>
                <a:schemeClr val="dk1"/>
              </a:buClr>
              <a:buSzPct val="100000"/>
              <a:buNone/>
            </a:pPr>
            <a:endParaRPr sz="7200"/>
          </a:p>
          <a:p>
            <a:pPr marL="0" lvl="0" indent="0" algn="l" rtl="0">
              <a:spcBef>
                <a:spcPts val="360"/>
              </a:spcBef>
              <a:spcAft>
                <a:spcPts val="0"/>
              </a:spcAft>
              <a:buClr>
                <a:schemeClr val="dk1"/>
              </a:buClr>
              <a:buSzPct val="100000"/>
              <a:buNone/>
            </a:pPr>
            <a:r>
              <a:rPr lang="en-US" sz="7200"/>
              <a:t>9) Waterfall model is not suitable for</a:t>
            </a:r>
            <a:endParaRPr sz="7200"/>
          </a:p>
          <a:p>
            <a:pPr marL="0" lvl="0" indent="0" algn="l" rtl="0">
              <a:spcBef>
                <a:spcPts val="360"/>
              </a:spcBef>
              <a:spcAft>
                <a:spcPts val="0"/>
              </a:spcAft>
              <a:buClr>
                <a:schemeClr val="dk1"/>
              </a:buClr>
              <a:buSzPct val="100000"/>
              <a:buNone/>
            </a:pPr>
            <a:r>
              <a:rPr lang="en-US" sz="7200"/>
              <a:t>	(a) small projects              		(b) requirement change with time</a:t>
            </a:r>
            <a:endParaRPr sz="7200"/>
          </a:p>
          <a:p>
            <a:pPr marL="0" lvl="0" indent="0" algn="l" rtl="0">
              <a:spcBef>
                <a:spcPts val="360"/>
              </a:spcBef>
              <a:spcAft>
                <a:spcPts val="0"/>
              </a:spcAft>
              <a:buClr>
                <a:schemeClr val="dk1"/>
              </a:buClr>
              <a:buSzPct val="100000"/>
              <a:buNone/>
            </a:pPr>
            <a:r>
              <a:rPr lang="en-US" sz="7200"/>
              <a:t>	(c) complex projects         		</a:t>
            </a:r>
            <a:r>
              <a:rPr lang="en-US" sz="7200" b="1"/>
              <a:t>(d) both b and c</a:t>
            </a:r>
            <a:endParaRPr sz="7200" b="1"/>
          </a:p>
          <a:p>
            <a:pPr marL="0" lvl="0" indent="0" algn="l" rtl="0">
              <a:spcBef>
                <a:spcPts val="320"/>
              </a:spcBef>
              <a:spcAft>
                <a:spcPts val="0"/>
              </a:spcAft>
              <a:buClr>
                <a:schemeClr val="dk1"/>
              </a:buClr>
              <a:buSzPct val="100000"/>
              <a:buNone/>
            </a:pPr>
            <a:r>
              <a:rPr lang="en-US" sz="6400"/>
              <a:t>	</a:t>
            </a:r>
            <a:endParaRPr sz="6400"/>
          </a:p>
          <a:p>
            <a:pPr marL="0" lvl="0" indent="0" algn="l" rtl="0">
              <a:spcBef>
                <a:spcPts val="250"/>
              </a:spcBef>
              <a:spcAft>
                <a:spcPts val="0"/>
              </a:spcAft>
              <a:buClr>
                <a:schemeClr val="dk1"/>
              </a:buClr>
              <a:buSzPct val="100000"/>
              <a:buNone/>
            </a:pPr>
            <a:endParaRPr sz="5000" b="1"/>
          </a:p>
        </p:txBody>
      </p:sp>
      <p:sp>
        <p:nvSpPr>
          <p:cNvPr id="1002" name="Google Shape;1002;p8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1F2B48B-930C-403E-BE3E-DE7AD4447C93}" type="datetime1">
              <a:rPr lang="en-US" smtClean="0"/>
              <a:t>2/20/2024</a:t>
            </a:fld>
            <a:endParaRPr/>
          </a:p>
        </p:txBody>
      </p:sp>
      <p:sp>
        <p:nvSpPr>
          <p:cNvPr id="1003" name="Google Shape;1003;p83"/>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1004" name="Google Shape;1004;p8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127</a:t>
            </a:fld>
            <a:endParaRPr/>
          </a:p>
        </p:txBody>
      </p:sp>
      <p:sp>
        <p:nvSpPr>
          <p:cNvPr id="1005" name="Google Shape;1005;p83"/>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Daily Quiz</a:t>
            </a:r>
            <a:endParaRPr sz="2400" b="1" i="0" u="none" strike="noStrike" cap="none">
              <a:solidFill>
                <a:schemeClr val="dk1"/>
              </a:solidFill>
              <a:latin typeface="Calibri"/>
              <a:ea typeface="Calibri"/>
              <a:cs typeface="Calibri"/>
              <a:sym typeface="Calibri"/>
            </a:endParaRPr>
          </a:p>
        </p:txBody>
      </p:sp>
      <p:pic>
        <p:nvPicPr>
          <p:cNvPr id="1006" name="Google Shape;1006;p83"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1007" name="Google Shape;1007;p83"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a:buNone/>
            </a:pPr>
            <a:r>
              <a:rPr lang="en-US" sz="2000" dirty="0"/>
              <a:t>1. Software is considered to be collection of ____________.</a:t>
            </a:r>
          </a:p>
          <a:p>
            <a:pPr marL="457200" indent="-457200">
              <a:buAutoNum type="alphaUcPeriod"/>
            </a:pPr>
            <a:r>
              <a:rPr lang="en-US" sz="2000" dirty="0"/>
              <a:t>programming code</a:t>
            </a:r>
          </a:p>
          <a:p>
            <a:pPr marL="457200" indent="-457200">
              <a:buAutoNum type="alphaUcPeriod"/>
            </a:pPr>
            <a:r>
              <a:rPr lang="en-US" sz="2000" dirty="0"/>
              <a:t> associated libraries</a:t>
            </a:r>
          </a:p>
          <a:p>
            <a:pPr marL="457200" indent="-457200">
              <a:buAutoNum type="alphaUcPeriod"/>
            </a:pPr>
            <a:r>
              <a:rPr lang="en-US" sz="2000" dirty="0"/>
              <a:t> documentations</a:t>
            </a:r>
          </a:p>
          <a:p>
            <a:pPr marL="457200" indent="-457200">
              <a:buAutoNum type="alphaUcPeriod"/>
            </a:pPr>
            <a:r>
              <a:rPr lang="en-US" sz="2000" dirty="0"/>
              <a:t> </a:t>
            </a:r>
            <a:r>
              <a:rPr lang="en-US" sz="2000" b="1" dirty="0"/>
              <a:t>All of the above</a:t>
            </a:r>
          </a:p>
          <a:p>
            <a:pPr>
              <a:buNone/>
            </a:pPr>
            <a:r>
              <a:rPr lang="en-US" sz="2000" dirty="0"/>
              <a:t>2. Which of the following is the Characteristics of good software?</a:t>
            </a:r>
          </a:p>
          <a:p>
            <a:pPr marL="0" indent="0">
              <a:buNone/>
            </a:pPr>
            <a:r>
              <a:rPr lang="en-US" sz="2000" dirty="0"/>
              <a:t>A. Transitional</a:t>
            </a:r>
          </a:p>
          <a:p>
            <a:pPr marL="0" indent="0">
              <a:buNone/>
            </a:pPr>
            <a:r>
              <a:rPr lang="en-US" sz="2000" dirty="0"/>
              <a:t>B. Operational</a:t>
            </a:r>
          </a:p>
          <a:p>
            <a:pPr marL="0" indent="0">
              <a:buNone/>
            </a:pPr>
            <a:r>
              <a:rPr lang="en-US" sz="2000" dirty="0"/>
              <a:t>C. Maintenance</a:t>
            </a:r>
          </a:p>
          <a:p>
            <a:pPr marL="0" indent="0">
              <a:buNone/>
            </a:pPr>
            <a:r>
              <a:rPr lang="en-US" sz="2000" dirty="0"/>
              <a:t>D. </a:t>
            </a:r>
            <a:r>
              <a:rPr lang="en-US" sz="2000" b="1" dirty="0"/>
              <a:t>All of the above</a:t>
            </a:r>
          </a:p>
          <a:p>
            <a:pPr>
              <a:buNone/>
            </a:pPr>
            <a:r>
              <a:rPr lang="en-US" sz="2000" dirty="0"/>
              <a:t>3. Where there is a need of Software Engineering?</a:t>
            </a:r>
          </a:p>
          <a:p>
            <a:pPr marL="0" indent="0">
              <a:buNone/>
            </a:pPr>
            <a:r>
              <a:rPr lang="en-US" sz="2000" dirty="0"/>
              <a:t>A. For Large Software</a:t>
            </a:r>
          </a:p>
          <a:p>
            <a:pPr marL="0" indent="0">
              <a:buNone/>
            </a:pPr>
            <a:r>
              <a:rPr lang="en-US" sz="2000" dirty="0"/>
              <a:t>B. To reduce Cost</a:t>
            </a:r>
          </a:p>
          <a:p>
            <a:pPr marL="0" indent="0">
              <a:buNone/>
            </a:pPr>
            <a:r>
              <a:rPr lang="en-US" sz="2000" dirty="0"/>
              <a:t>C. Software Quality Management</a:t>
            </a:r>
          </a:p>
          <a:p>
            <a:pPr marL="0" indent="0">
              <a:buNone/>
            </a:pPr>
            <a:r>
              <a:rPr lang="en-US" sz="2000" b="1" dirty="0"/>
              <a:t>D. All of the above</a:t>
            </a:r>
          </a:p>
        </p:txBody>
      </p:sp>
      <p:sp>
        <p:nvSpPr>
          <p:cNvPr id="4" name="Date Placeholder 3"/>
          <p:cNvSpPr>
            <a:spLocks noGrp="1"/>
          </p:cNvSpPr>
          <p:nvPr>
            <p:ph type="dt" sz="half" idx="10"/>
          </p:nvPr>
        </p:nvSpPr>
        <p:spPr/>
        <p:txBody>
          <a:bodyPr/>
          <a:lstStyle/>
          <a:p>
            <a:fld id="{FDF171B0-5C7D-4401-BC8C-FB946B014619}" type="datetime1">
              <a:rPr lang="en-US" smtClean="0"/>
              <a:t>2/20/2024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MCQ(CO1)</a:t>
            </a:r>
          </a:p>
        </p:txBody>
      </p:sp>
      <p:sp>
        <p:nvSpPr>
          <p:cNvPr id="9"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1</a:t>
            </a:r>
            <a:endParaRPr lang="en-US" dirty="0"/>
          </a:p>
        </p:txBody>
      </p:sp>
    </p:spTree>
    <p:extLst>
      <p:ext uri="{BB962C8B-B14F-4D97-AF65-F5344CB8AC3E}">
        <p14:creationId xmlns:p14="http://schemas.microsoft.com/office/powerpoint/2010/main" val="390047575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6"/>
          </a:xfrm>
        </p:spPr>
        <p:txBody>
          <a:bodyPr>
            <a:normAutofit fontScale="92500" lnSpcReduction="10000"/>
          </a:bodyPr>
          <a:lstStyle/>
          <a:p>
            <a:pPr>
              <a:buNone/>
            </a:pPr>
            <a:r>
              <a:rPr lang="en-US" sz="2000" dirty="0"/>
              <a:t>4. Which of the following is the first step in SDLC framework?</a:t>
            </a:r>
          </a:p>
          <a:p>
            <a:pPr marL="0" indent="0">
              <a:buNone/>
            </a:pPr>
            <a:r>
              <a:rPr lang="en-US" sz="2000" dirty="0"/>
              <a:t>A. Feasibility Study</a:t>
            </a:r>
          </a:p>
          <a:p>
            <a:pPr marL="0" indent="0">
              <a:buNone/>
            </a:pPr>
            <a:r>
              <a:rPr lang="en-US" sz="2000" dirty="0"/>
              <a:t>B. Requirement Gathering</a:t>
            </a:r>
          </a:p>
          <a:p>
            <a:pPr marL="0" indent="0">
              <a:buNone/>
            </a:pPr>
            <a:r>
              <a:rPr lang="en-US" sz="2000" dirty="0"/>
              <a:t>C. </a:t>
            </a:r>
            <a:r>
              <a:rPr lang="en-US" sz="2000" b="1" dirty="0"/>
              <a:t>Communication</a:t>
            </a:r>
          </a:p>
          <a:p>
            <a:pPr marL="0" indent="0">
              <a:buNone/>
            </a:pPr>
            <a:r>
              <a:rPr lang="en-US" sz="2000" dirty="0"/>
              <a:t>D. System Analysis</a:t>
            </a:r>
          </a:p>
          <a:p>
            <a:pPr>
              <a:buNone/>
            </a:pPr>
            <a:r>
              <a:rPr lang="en-US" sz="2100" dirty="0"/>
              <a:t>5. Waterfall model is not suitable for?</a:t>
            </a:r>
          </a:p>
          <a:p>
            <a:pPr>
              <a:buNone/>
            </a:pPr>
            <a:r>
              <a:rPr lang="en-US" sz="2100" dirty="0"/>
              <a:t>A. Small projects</a:t>
            </a:r>
          </a:p>
          <a:p>
            <a:pPr>
              <a:buNone/>
            </a:pPr>
            <a:r>
              <a:rPr lang="en-US" sz="2100" dirty="0"/>
              <a:t>B. Complex projects</a:t>
            </a:r>
          </a:p>
          <a:p>
            <a:pPr>
              <a:buNone/>
            </a:pPr>
            <a:r>
              <a:rPr lang="en-US" sz="2100" dirty="0"/>
              <a:t>C. Accommodating changes</a:t>
            </a:r>
          </a:p>
          <a:p>
            <a:pPr>
              <a:buNone/>
            </a:pPr>
            <a:r>
              <a:rPr lang="en-US" sz="2100" dirty="0"/>
              <a:t>D. Maintenance Projects</a:t>
            </a:r>
          </a:p>
          <a:p>
            <a:pPr>
              <a:buNone/>
            </a:pPr>
            <a:r>
              <a:rPr lang="en-US" sz="2100" dirty="0"/>
              <a:t>6. Which one of the following is a functional requirement?</a:t>
            </a:r>
          </a:p>
          <a:p>
            <a:pPr marL="0" indent="0">
              <a:buNone/>
            </a:pPr>
            <a:r>
              <a:rPr lang="en-US" sz="2100" dirty="0"/>
              <a:t>A. Maintainability</a:t>
            </a:r>
          </a:p>
          <a:p>
            <a:pPr marL="0" indent="0">
              <a:buNone/>
            </a:pPr>
            <a:r>
              <a:rPr lang="en-US" sz="2100" dirty="0"/>
              <a:t>B. Portability</a:t>
            </a:r>
          </a:p>
          <a:p>
            <a:pPr marL="0" indent="0">
              <a:buNone/>
            </a:pPr>
            <a:r>
              <a:rPr lang="en-US" sz="2100" dirty="0"/>
              <a:t>C. Business needs</a:t>
            </a:r>
          </a:p>
          <a:p>
            <a:pPr marL="0" indent="0">
              <a:buNone/>
            </a:pPr>
            <a:r>
              <a:rPr lang="en-US" sz="2100" dirty="0"/>
              <a:t>D. Reliability</a:t>
            </a:r>
          </a:p>
        </p:txBody>
      </p:sp>
      <p:sp>
        <p:nvSpPr>
          <p:cNvPr id="4" name="Date Placeholder 3"/>
          <p:cNvSpPr>
            <a:spLocks noGrp="1"/>
          </p:cNvSpPr>
          <p:nvPr>
            <p:ph type="dt" sz="half" idx="10"/>
          </p:nvPr>
        </p:nvSpPr>
        <p:spPr/>
        <p:txBody>
          <a:bodyPr/>
          <a:lstStyle/>
          <a:p>
            <a:fld id="{849F8108-4D57-45B2-AEC1-592BDB43C50A}" type="datetime1">
              <a:rPr lang="en-US" smtClean="0"/>
              <a:t>2/20/2024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1428728" y="0"/>
            <a:ext cx="7715272"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MCQ(CO1)</a:t>
            </a:r>
          </a:p>
        </p:txBody>
      </p:sp>
      <p:sp>
        <p:nvSpPr>
          <p:cNvPr id="9"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1</a:t>
            </a:r>
            <a:endParaRPr lang="en-US" dirty="0"/>
          </a:p>
        </p:txBody>
      </p:sp>
    </p:spTree>
    <p:extLst>
      <p:ext uri="{BB962C8B-B14F-4D97-AF65-F5344CB8AC3E}">
        <p14:creationId xmlns:p14="http://schemas.microsoft.com/office/powerpoint/2010/main" val="97663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IN" sz="2400" dirty="0">
                <a:latin typeface="Times New Roman" pitchFamily="18" charset="0"/>
                <a:cs typeface="Times New Roman" pitchFamily="18" charset="0"/>
              </a:rPr>
              <a:t>PEO 1: Apply sound knowledge in the field of Information Technology to full the needs of IT industry.</a:t>
            </a:r>
          </a:p>
          <a:p>
            <a:pPr algn="just">
              <a:buNone/>
            </a:pPr>
            <a:r>
              <a:rPr lang="en-IN" sz="2400" dirty="0">
                <a:latin typeface="Times New Roman" pitchFamily="18" charset="0"/>
                <a:cs typeface="Times New Roman" pitchFamily="18" charset="0"/>
              </a:rPr>
              <a:t>PEO 2: Design innovative and interdisciplinary systems through latest digital technologies.</a:t>
            </a:r>
          </a:p>
          <a:p>
            <a:pPr algn="just">
              <a:buNone/>
            </a:pPr>
            <a:r>
              <a:rPr lang="en-IN" sz="2400" dirty="0">
                <a:latin typeface="Times New Roman" pitchFamily="18" charset="0"/>
                <a:cs typeface="Times New Roman" pitchFamily="18" charset="0"/>
              </a:rPr>
              <a:t>PEO 3: Inculcate professional – social ethics, team work and leadership for serving the society.</a:t>
            </a:r>
          </a:p>
          <a:p>
            <a:pPr algn="just">
              <a:buNone/>
            </a:pPr>
            <a:r>
              <a:rPr lang="en-IN" sz="2400" dirty="0">
                <a:latin typeface="Times New Roman" pitchFamily="18" charset="0"/>
                <a:cs typeface="Times New Roman" pitchFamily="18" charset="0"/>
              </a:rPr>
              <a:t>PEO 4: Inculcate lifelong learning in the field of computing for successful career in organizations and R&amp;D sectors.</a:t>
            </a:r>
          </a:p>
        </p:txBody>
      </p:sp>
      <p:sp>
        <p:nvSpPr>
          <p:cNvPr id="4" name="Date Placeholder 3"/>
          <p:cNvSpPr>
            <a:spLocks noGrp="1"/>
          </p:cNvSpPr>
          <p:nvPr>
            <p:ph type="dt" sz="half" idx="10"/>
          </p:nvPr>
        </p:nvSpPr>
        <p:spPr/>
        <p:txBody>
          <a:bodyPr/>
          <a:lstStyle/>
          <a:p>
            <a:fld id="{CB1A8DA6-5D5F-4B5C-B26F-36342BFE79B3}" type="datetime1">
              <a:rPr lang="en-US" smtClean="0"/>
              <a:t>2/20/2024</a:t>
            </a:fld>
            <a:endParaRPr lang="en-US"/>
          </a:p>
        </p:txBody>
      </p:sp>
      <p:sp>
        <p:nvSpPr>
          <p:cNvPr id="5" name="Footer Placeholder 4"/>
          <p:cNvSpPr>
            <a:spLocks noGrp="1"/>
          </p:cNvSpPr>
          <p:nvPr>
            <p:ph type="ftr" sz="quarter" idx="11"/>
          </p:nvPr>
        </p:nvSpPr>
        <p:spPr>
          <a:xfrm>
            <a:off x="3124200" y="6356350"/>
            <a:ext cx="4591072"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Program</a:t>
            </a:r>
            <a:r>
              <a:rPr kumimoji="0" lang="en-US" sz="2400" b="0" i="0" u="none" strike="noStrike" kern="1200" cap="none" spc="0" normalizeH="0" noProof="0" dirty="0">
                <a:ln>
                  <a:noFill/>
                </a:ln>
                <a:solidFill>
                  <a:schemeClr val="dk1"/>
                </a:solidFill>
                <a:effectLst/>
                <a:uLnTx/>
                <a:uFillTx/>
                <a:latin typeface="Times New Roman" pitchFamily="18" charset="0"/>
                <a:cs typeface="Times New Roman" pitchFamily="18" charset="0"/>
              </a:rPr>
              <a:t> Educational Objectives (PEOs)</a:t>
            </a:r>
            <a:endParaRPr kumimoji="0" lang="en-US" sz="24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575D8E-84A8-430E-8CD4-FA7E4992C71A}" type="datetime1">
              <a:rPr lang="en-US" smtClean="0"/>
              <a:t>2/20/2024</a:t>
            </a:fld>
            <a:endParaRPr lang="en-US"/>
          </a:p>
        </p:txBody>
      </p:sp>
      <p:sp>
        <p:nvSpPr>
          <p:cNvPr id="5" name="Footer Placeholder 4"/>
          <p:cNvSpPr>
            <a:spLocks noGrp="1"/>
          </p:cNvSpPr>
          <p:nvPr>
            <p:ph type="ftr" sz="quarter" idx="11"/>
          </p:nvPr>
        </p:nvSpPr>
        <p:spPr>
          <a:xfrm>
            <a:off x="3124200" y="6356350"/>
            <a:ext cx="4733948"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428728" y="0"/>
            <a:ext cx="7715272"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MCQ(CO1)</a:t>
            </a:r>
          </a:p>
        </p:txBody>
      </p:sp>
      <p:sp>
        <p:nvSpPr>
          <p:cNvPr id="8" name="Title 1"/>
          <p:cNvSpPr>
            <a:spLocks noGrp="1"/>
          </p:cNvSpPr>
          <p:nvPr>
            <p:ph idx="1"/>
          </p:nvPr>
        </p:nvSpPr>
        <p:spPr>
          <a:xfrm>
            <a:off x="500034" y="1214422"/>
            <a:ext cx="8229600" cy="4525963"/>
          </a:xfrm>
        </p:spPr>
        <p:txBody>
          <a:bodyPr>
            <a:normAutofit/>
          </a:bodyPr>
          <a:lstStyle/>
          <a:p>
            <a:pPr>
              <a:buNone/>
            </a:pPr>
            <a:r>
              <a:rPr lang="en-IN" sz="1800" dirty="0">
                <a:latin typeface="Times New Roman" pitchFamily="18" charset="0"/>
                <a:cs typeface="Times New Roman" pitchFamily="18" charset="0"/>
              </a:rPr>
              <a:t>7.Agile Software Development is based on</a:t>
            </a:r>
          </a:p>
          <a:p>
            <a:pPr>
              <a:buAutoNum type="alphaUcPeriod"/>
            </a:pPr>
            <a:r>
              <a:rPr lang="en-IN" sz="1800" dirty="0">
                <a:latin typeface="Times New Roman" pitchFamily="18" charset="0"/>
                <a:cs typeface="Times New Roman" pitchFamily="18" charset="0"/>
              </a:rPr>
              <a:t>Incremental Development</a:t>
            </a:r>
          </a:p>
          <a:p>
            <a:pPr>
              <a:buAutoNum type="alphaUcPeriod"/>
            </a:pPr>
            <a:r>
              <a:rPr lang="en-IN" sz="1800" dirty="0">
                <a:latin typeface="Times New Roman" pitchFamily="18" charset="0"/>
                <a:cs typeface="Times New Roman" pitchFamily="18" charset="0"/>
              </a:rPr>
              <a:t>Iterative Development</a:t>
            </a:r>
          </a:p>
          <a:p>
            <a:pPr>
              <a:buAutoNum type="alphaUcPeriod"/>
            </a:pPr>
            <a:r>
              <a:rPr lang="en-IN" sz="1800" dirty="0">
                <a:latin typeface="Times New Roman" pitchFamily="18" charset="0"/>
                <a:cs typeface="Times New Roman" pitchFamily="18" charset="0"/>
              </a:rPr>
              <a:t> Linear Development</a:t>
            </a:r>
          </a:p>
          <a:p>
            <a:pPr>
              <a:buAutoNum type="alphaUcPeriod"/>
            </a:pP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Both Incremental and Iterative Development</a:t>
            </a:r>
          </a:p>
          <a:p>
            <a:pPr>
              <a:buNone/>
            </a:pPr>
            <a:r>
              <a:rPr lang="en-IN" sz="1800" dirty="0">
                <a:latin typeface="Times New Roman" pitchFamily="18" charset="0"/>
                <a:cs typeface="Times New Roman" pitchFamily="18" charset="0"/>
              </a:rPr>
              <a:t>8</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Agility is defined as the ability of a project team to respond rapidly to a change.</a:t>
            </a:r>
          </a:p>
          <a:p>
            <a:pPr>
              <a:buAutoNum type="alphaLcParenR"/>
            </a:pPr>
            <a:r>
              <a:rPr lang="en-IN" sz="1800" b="1" dirty="0">
                <a:latin typeface="Times New Roman" pitchFamily="18" charset="0"/>
                <a:cs typeface="Times New Roman" pitchFamily="18" charset="0"/>
              </a:rPr>
              <a:t>True</a:t>
            </a:r>
          </a:p>
          <a:p>
            <a:pPr>
              <a:buAutoNum type="alphaLcParenR"/>
            </a:pPr>
            <a:r>
              <a:rPr lang="en-IN" sz="1800" dirty="0">
                <a:latin typeface="Times New Roman" pitchFamily="18" charset="0"/>
                <a:cs typeface="Times New Roman" pitchFamily="18" charset="0"/>
              </a:rPr>
              <a:t>False</a:t>
            </a:r>
          </a:p>
          <a:p>
            <a:pPr>
              <a:buNone/>
            </a:pPr>
            <a:r>
              <a:rPr lang="en-IN" sz="1800" b="1" dirty="0">
                <a:latin typeface="Times New Roman" pitchFamily="18" charset="0"/>
                <a:cs typeface="Times New Roman" pitchFamily="18" charset="0"/>
              </a:rPr>
              <a:t>9. </a:t>
            </a:r>
            <a:r>
              <a:rPr lang="en-IN" sz="1800" dirty="0">
                <a:latin typeface="Times New Roman" pitchFamily="18" charset="0"/>
                <a:cs typeface="Times New Roman" pitchFamily="18" charset="0"/>
              </a:rPr>
              <a:t> Which of the following does not apply to agility to a software process?</a:t>
            </a:r>
          </a:p>
          <a:p>
            <a:pPr>
              <a:buAutoNum type="alphaUcPeriod"/>
            </a:pPr>
            <a:r>
              <a:rPr lang="en-IN" sz="1800" dirty="0">
                <a:latin typeface="Times New Roman" pitchFamily="18" charset="0"/>
                <a:cs typeface="Times New Roman" pitchFamily="18" charset="0"/>
              </a:rPr>
              <a:t>Uses incremental product delivery strategy</a:t>
            </a:r>
          </a:p>
          <a:p>
            <a:pPr>
              <a:buAutoNum type="alphaUcPeriod"/>
            </a:pPr>
            <a:r>
              <a:rPr lang="en-IN" sz="1800" dirty="0">
                <a:latin typeface="Times New Roman" pitchFamily="18" charset="0"/>
                <a:cs typeface="Times New Roman" pitchFamily="18" charset="0"/>
              </a:rPr>
              <a:t> Only essential work products are produced</a:t>
            </a:r>
          </a:p>
          <a:p>
            <a:pPr>
              <a:buAutoNum type="alphaUcPeriod"/>
            </a:pPr>
            <a:r>
              <a:rPr lang="en-IN" sz="1800" b="1" dirty="0">
                <a:latin typeface="Times New Roman" pitchFamily="18" charset="0"/>
                <a:cs typeface="Times New Roman" pitchFamily="18" charset="0"/>
              </a:rPr>
              <a:t> Eliminate the use of project planning and testing</a:t>
            </a:r>
          </a:p>
          <a:p>
            <a:pPr>
              <a:buAutoNum type="alphaUcPeriod"/>
            </a:pPr>
            <a:r>
              <a:rPr lang="en-IN" sz="1800" dirty="0">
                <a:latin typeface="Times New Roman" pitchFamily="18" charset="0"/>
                <a:cs typeface="Times New Roman" pitchFamily="18" charset="0"/>
              </a:rPr>
              <a:t> All of the mentioned</a:t>
            </a:r>
            <a:endParaRPr lang="en-IN" sz="1800" b="1" dirty="0">
              <a:latin typeface="Times New Roman" pitchFamily="18" charset="0"/>
              <a:cs typeface="Times New Roman" pitchFamily="18"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1800" dirty="0">
                <a:latin typeface="Times New Roman" pitchFamily="18" charset="0"/>
                <a:cs typeface="Times New Roman" pitchFamily="18" charset="0"/>
              </a:rPr>
              <a:t>10.What is the first step in the software development lifecycle?</a:t>
            </a:r>
          </a:p>
          <a:p>
            <a:pPr>
              <a:buNone/>
            </a:pPr>
            <a:r>
              <a:rPr lang="en-IN" sz="1800" dirty="0">
                <a:latin typeface="Times New Roman" pitchFamily="18" charset="0"/>
                <a:cs typeface="Times New Roman" pitchFamily="18" charset="0"/>
              </a:rPr>
              <a:t>A. System Design</a:t>
            </a:r>
          </a:p>
          <a:p>
            <a:pPr>
              <a:buNone/>
            </a:pPr>
            <a:r>
              <a:rPr lang="en-IN" sz="1800" dirty="0">
                <a:latin typeface="Times New Roman" pitchFamily="18" charset="0"/>
                <a:cs typeface="Times New Roman" pitchFamily="18" charset="0"/>
              </a:rPr>
              <a:t>B. Coding</a:t>
            </a:r>
          </a:p>
          <a:p>
            <a:pPr>
              <a:buNone/>
            </a:pPr>
            <a:r>
              <a:rPr lang="en-IN" sz="1800" dirty="0">
                <a:latin typeface="Times New Roman" pitchFamily="18" charset="0"/>
                <a:cs typeface="Times New Roman" pitchFamily="18" charset="0"/>
              </a:rPr>
              <a:t>C. System Testing</a:t>
            </a:r>
          </a:p>
          <a:p>
            <a:pPr>
              <a:buNone/>
            </a:pPr>
            <a:r>
              <a:rPr lang="en-IN" sz="1800" b="1" dirty="0">
                <a:latin typeface="Times New Roman" pitchFamily="18" charset="0"/>
                <a:cs typeface="Times New Roman" pitchFamily="18" charset="0"/>
              </a:rPr>
              <a:t>D. Preliminary Investigation and Analysis</a:t>
            </a:r>
          </a:p>
          <a:p>
            <a:endParaRPr lang="en-IN" dirty="0"/>
          </a:p>
        </p:txBody>
      </p:sp>
      <p:sp>
        <p:nvSpPr>
          <p:cNvPr id="4" name="Date Placeholder 3"/>
          <p:cNvSpPr>
            <a:spLocks noGrp="1"/>
          </p:cNvSpPr>
          <p:nvPr>
            <p:ph type="dt" sz="half" idx="10"/>
          </p:nvPr>
        </p:nvSpPr>
        <p:spPr/>
        <p:txBody>
          <a:bodyPr/>
          <a:lstStyle/>
          <a:p>
            <a:fld id="{55F327E1-9322-44BE-81E4-A84950BB31BD}" type="datetime1">
              <a:rPr lang="en-US" smtClean="0"/>
              <a:t>2/20/2024</a:t>
            </a:fld>
            <a:endParaRPr lang="en-US"/>
          </a:p>
        </p:txBody>
      </p:sp>
      <p:sp>
        <p:nvSpPr>
          <p:cNvPr id="5" name="Footer Placeholder 4"/>
          <p:cNvSpPr>
            <a:spLocks noGrp="1"/>
          </p:cNvSpPr>
          <p:nvPr>
            <p:ph type="ftr" sz="quarter" idx="11"/>
          </p:nvPr>
        </p:nvSpPr>
        <p:spPr>
          <a:xfrm>
            <a:off x="3124200" y="6356350"/>
            <a:ext cx="4948262"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428728" y="0"/>
            <a:ext cx="7715272"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MCQ(CO1)</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8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br>
              <a:rPr lang="en-US">
                <a:latin typeface="Times New Roman"/>
                <a:ea typeface="Times New Roman"/>
                <a:cs typeface="Times New Roman"/>
                <a:sym typeface="Times New Roman"/>
              </a:rPr>
            </a:br>
            <a:endParaRPr/>
          </a:p>
        </p:txBody>
      </p:sp>
      <p:sp>
        <p:nvSpPr>
          <p:cNvPr id="1046" name="Google Shape;1046;p8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200"/>
              <a:buNone/>
            </a:pPr>
            <a:r>
              <a:rPr lang="en-US" sz="2200">
                <a:latin typeface="Calibri"/>
                <a:ea typeface="Calibri"/>
                <a:cs typeface="Calibri"/>
                <a:sym typeface="Calibri"/>
              </a:rPr>
              <a:t>Software engineering </a:t>
            </a:r>
            <a:endParaRPr/>
          </a:p>
          <a:p>
            <a:pPr marL="342900" lvl="0" indent="-342900" algn="l" rtl="0">
              <a:spcBef>
                <a:spcPts val="440"/>
              </a:spcBef>
              <a:spcAft>
                <a:spcPts val="0"/>
              </a:spcAft>
              <a:buClr>
                <a:schemeClr val="dk1"/>
              </a:buClr>
              <a:buSzPts val="2200"/>
              <a:buNone/>
            </a:pPr>
            <a:r>
              <a:rPr lang="en-US" sz="2200"/>
              <a:t>Software Components</a:t>
            </a:r>
            <a:endParaRPr/>
          </a:p>
          <a:p>
            <a:pPr marL="342900" lvl="0" indent="-342900" algn="l" rtl="0">
              <a:spcBef>
                <a:spcPts val="440"/>
              </a:spcBef>
              <a:spcAft>
                <a:spcPts val="0"/>
              </a:spcAft>
              <a:buClr>
                <a:schemeClr val="dk1"/>
              </a:buClr>
              <a:buSzPts val="2200"/>
              <a:buNone/>
            </a:pPr>
            <a:r>
              <a:rPr lang="en-US" sz="2200"/>
              <a:t>Software Crisis</a:t>
            </a:r>
            <a:endParaRPr/>
          </a:p>
          <a:p>
            <a:pPr marL="342900" lvl="0" indent="-342900" algn="l" rtl="0">
              <a:spcBef>
                <a:spcPts val="440"/>
              </a:spcBef>
              <a:spcAft>
                <a:spcPts val="0"/>
              </a:spcAft>
              <a:buClr>
                <a:schemeClr val="dk1"/>
              </a:buClr>
              <a:buSzPts val="2200"/>
              <a:buNone/>
            </a:pPr>
            <a:r>
              <a:rPr lang="en-US" sz="2200"/>
              <a:t>Software Engineering  Processes</a:t>
            </a:r>
            <a:endParaRPr sz="2200">
              <a:latin typeface="Calibri"/>
              <a:ea typeface="Calibri"/>
              <a:cs typeface="Calibri"/>
              <a:sym typeface="Calibri"/>
            </a:endParaRPr>
          </a:p>
          <a:p>
            <a:pPr marL="342900" lvl="0" indent="-342900" algn="l" rtl="0">
              <a:spcBef>
                <a:spcPts val="440"/>
              </a:spcBef>
              <a:spcAft>
                <a:spcPts val="0"/>
              </a:spcAft>
              <a:buClr>
                <a:schemeClr val="dk1"/>
              </a:buClr>
              <a:buSzPts val="2200"/>
              <a:buNone/>
            </a:pPr>
            <a:r>
              <a:rPr lang="en-US" sz="2200"/>
              <a:t>Software Quality Attributes</a:t>
            </a:r>
            <a:endParaRPr sz="2200">
              <a:latin typeface="Calibri"/>
              <a:ea typeface="Calibri"/>
              <a:cs typeface="Calibri"/>
              <a:sym typeface="Calibri"/>
            </a:endParaRPr>
          </a:p>
          <a:p>
            <a:pPr marL="514350" lvl="0" indent="-514350" algn="just" rtl="0">
              <a:spcBef>
                <a:spcPts val="440"/>
              </a:spcBef>
              <a:spcAft>
                <a:spcPts val="0"/>
              </a:spcAft>
              <a:buClr>
                <a:schemeClr val="dk1"/>
              </a:buClr>
              <a:buSzPts val="2200"/>
              <a:buNone/>
            </a:pPr>
            <a:r>
              <a:rPr lang="en-US" sz="2200"/>
              <a:t>Deliverables</a:t>
            </a:r>
            <a:endParaRPr/>
          </a:p>
          <a:p>
            <a:pPr marL="514350" lvl="0" indent="-514350" algn="just" rtl="0">
              <a:spcBef>
                <a:spcPts val="440"/>
              </a:spcBef>
              <a:spcAft>
                <a:spcPts val="0"/>
              </a:spcAft>
              <a:buClr>
                <a:schemeClr val="dk1"/>
              </a:buClr>
              <a:buSzPts val="2200"/>
              <a:buNone/>
            </a:pPr>
            <a:r>
              <a:rPr lang="en-US" sz="2200"/>
              <a:t>Milestones </a:t>
            </a:r>
            <a:endParaRPr/>
          </a:p>
          <a:p>
            <a:pPr marL="514350" lvl="0" indent="-514350" algn="just" rtl="0">
              <a:spcBef>
                <a:spcPts val="440"/>
              </a:spcBef>
              <a:spcAft>
                <a:spcPts val="0"/>
              </a:spcAft>
              <a:buClr>
                <a:schemeClr val="dk1"/>
              </a:buClr>
              <a:buSzPts val="2200"/>
              <a:buNone/>
            </a:pPr>
            <a:r>
              <a:rPr lang="en-US" sz="2200"/>
              <a:t>Productivity Metrics</a:t>
            </a:r>
            <a:endParaRPr/>
          </a:p>
          <a:p>
            <a:pPr marL="514350" lvl="0" indent="-514350" algn="just" rtl="0">
              <a:spcBef>
                <a:spcPts val="480"/>
              </a:spcBef>
              <a:spcAft>
                <a:spcPts val="0"/>
              </a:spcAft>
              <a:buClr>
                <a:schemeClr val="dk1"/>
              </a:buClr>
              <a:buSzPts val="2400"/>
              <a:buNone/>
            </a:pPr>
            <a:endParaRPr sz="2400">
              <a:latin typeface="Calibri"/>
              <a:ea typeface="Calibri"/>
              <a:cs typeface="Calibri"/>
              <a:sym typeface="Calibri"/>
            </a:endParaRPr>
          </a:p>
          <a:p>
            <a:pPr marL="514350" lvl="0" indent="-311150" algn="just" rtl="0">
              <a:spcBef>
                <a:spcPts val="640"/>
              </a:spcBef>
              <a:spcAft>
                <a:spcPts val="0"/>
              </a:spcAft>
              <a:buClr>
                <a:schemeClr val="dk1"/>
              </a:buClr>
              <a:buSzPts val="3200"/>
              <a:buFont typeface="Calibri"/>
              <a:buNone/>
            </a:pPr>
            <a:endParaRPr>
              <a:latin typeface="Calibri"/>
              <a:ea typeface="Calibri"/>
              <a:cs typeface="Calibri"/>
              <a:sym typeface="Calibri"/>
            </a:endParaRPr>
          </a:p>
          <a:p>
            <a:pPr marL="0" lvl="0" indent="0" algn="just" rtl="0">
              <a:lnSpc>
                <a:spcPct val="115000"/>
              </a:lnSpc>
              <a:spcBef>
                <a:spcPts val="0"/>
              </a:spcBef>
              <a:spcAft>
                <a:spcPts val="0"/>
              </a:spcAft>
              <a:buClr>
                <a:schemeClr val="dk1"/>
              </a:buClr>
              <a:buSzPts val="3200"/>
              <a:buNone/>
            </a:pPr>
            <a:endParaRPr/>
          </a:p>
          <a:p>
            <a:pPr marL="342900" lvl="0" indent="-139700" algn="just" rtl="0">
              <a:lnSpc>
                <a:spcPct val="115000"/>
              </a:lnSpc>
              <a:spcBef>
                <a:spcPts val="0"/>
              </a:spcBef>
              <a:spcAft>
                <a:spcPts val="0"/>
              </a:spcAft>
              <a:buClr>
                <a:schemeClr val="dk1"/>
              </a:buClr>
              <a:buSzPts val="3200"/>
              <a:buFont typeface="Calibri"/>
              <a:buNone/>
            </a:pPr>
            <a:endParaRPr/>
          </a:p>
        </p:txBody>
      </p:sp>
      <p:sp>
        <p:nvSpPr>
          <p:cNvPr id="1047" name="Google Shape;1047;p8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AFAD0B6-07DB-4AAC-81DD-5A903C2DEA15}" type="datetime1">
              <a:rPr lang="en-US" smtClean="0"/>
              <a:t>2/20/2024</a:t>
            </a:fld>
            <a:endParaRPr/>
          </a:p>
        </p:txBody>
      </p:sp>
      <p:sp>
        <p:nvSpPr>
          <p:cNvPr id="1048" name="Google Shape;1048;p87"/>
          <p:cNvSpPr txBox="1">
            <a:spLocks noGrp="1"/>
          </p:cNvSpPr>
          <p:nvPr>
            <p:ph type="ftr" idx="11"/>
          </p:nvPr>
        </p:nvSpPr>
        <p:spPr>
          <a:xfrm>
            <a:off x="2362200" y="6356350"/>
            <a:ext cx="4800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1049" name="Google Shape;1049;p8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132</a:t>
            </a:fld>
            <a:endParaRPr/>
          </a:p>
        </p:txBody>
      </p:sp>
      <p:sp>
        <p:nvSpPr>
          <p:cNvPr id="1050" name="Google Shape;1050;p87"/>
          <p:cNvSpPr txBox="1"/>
          <p:nvPr/>
        </p:nvSpPr>
        <p:spPr>
          <a:xfrm>
            <a:off x="1869830" y="185249"/>
            <a:ext cx="7086600" cy="930275"/>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Glossary Questions</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Font typeface="+mj-lt"/>
              <a:buAutoNum type="arabicPeriod"/>
            </a:pPr>
            <a:r>
              <a:rPr lang="en-US" sz="1800" dirty="0"/>
              <a:t>Explain software crisis. Given an example.</a:t>
            </a:r>
          </a:p>
          <a:p>
            <a:pPr marL="457200" indent="-457200">
              <a:buFont typeface="+mj-lt"/>
              <a:buAutoNum type="arabicPeriod"/>
            </a:pPr>
            <a:r>
              <a:rPr lang="en-US" sz="1800" dirty="0"/>
              <a:t>Explain the different component of software? </a:t>
            </a:r>
            <a:endParaRPr lang="en-IN" sz="1800" dirty="0"/>
          </a:p>
          <a:p>
            <a:pPr marL="457200" indent="-457200">
              <a:buFont typeface="+mj-lt"/>
              <a:buAutoNum type="arabicPeriod"/>
            </a:pPr>
            <a:r>
              <a:rPr lang="en-US" sz="1800" dirty="0"/>
              <a:t>Describe the characteristics of Software? Explain with suitable diagram.</a:t>
            </a:r>
          </a:p>
          <a:p>
            <a:pPr marL="457200" indent="-457200">
              <a:buFont typeface="+mj-lt"/>
              <a:buAutoNum type="arabicPeriod"/>
            </a:pPr>
            <a:r>
              <a:rPr lang="en-US" sz="1800" dirty="0"/>
              <a:t>What do you mean by Software Development Life Cycle? Discuss all the phases of waterfall model with suitable diagram and compare its requirements with others models.</a:t>
            </a:r>
          </a:p>
          <a:p>
            <a:pPr marL="457200" indent="-457200">
              <a:buFont typeface="+mj-lt"/>
              <a:buAutoNum type="arabicPeriod"/>
            </a:pPr>
            <a:r>
              <a:rPr lang="en-US" sz="1800" dirty="0"/>
              <a:t>Discuss the iterative enhancement software ware development model</a:t>
            </a:r>
          </a:p>
          <a:p>
            <a:pPr marL="457200" indent="-457200">
              <a:buFont typeface="+mj-lt"/>
              <a:buAutoNum type="arabicPeriod"/>
            </a:pPr>
            <a:r>
              <a:rPr lang="en-US" sz="1800" dirty="0"/>
              <a:t>Define following software terminologies: Deliverables, milestones, metrics, Productivity</a:t>
            </a:r>
          </a:p>
          <a:p>
            <a:pPr marL="457200" indent="-457200">
              <a:buFont typeface="+mj-lt"/>
              <a:buAutoNum type="arabicPeriod"/>
            </a:pPr>
            <a:r>
              <a:rPr lang="en-US" sz="1800" dirty="0"/>
              <a:t>How does “project risk” factor affect spiral model of software development?</a:t>
            </a:r>
          </a:p>
          <a:p>
            <a:pPr marL="457200" indent="-457200">
              <a:buFont typeface="+mj-lt"/>
              <a:buAutoNum type="arabicPeriod"/>
            </a:pPr>
            <a:r>
              <a:rPr lang="en-US" sz="1800" dirty="0"/>
              <a:t>What do mean by software process model? Discuss spiral model in details with suitable diagram and also explain its merits and demerits.</a:t>
            </a:r>
          </a:p>
          <a:p>
            <a:pPr marL="457200" indent="-457200">
              <a:buFont typeface="+mj-lt"/>
              <a:buAutoNum type="arabicPeriod"/>
            </a:pPr>
            <a:r>
              <a:rPr lang="en-US" sz="1800" dirty="0"/>
              <a:t>How does “project risk” factor affect spiral model of software development?</a:t>
            </a:r>
          </a:p>
          <a:p>
            <a:pPr marL="0" indent="0">
              <a:buNone/>
            </a:pPr>
            <a:endParaRPr lang="en-US" sz="1800" dirty="0"/>
          </a:p>
        </p:txBody>
      </p:sp>
      <p:sp>
        <p:nvSpPr>
          <p:cNvPr id="4" name="Date Placeholder 3"/>
          <p:cNvSpPr>
            <a:spLocks noGrp="1"/>
          </p:cNvSpPr>
          <p:nvPr>
            <p:ph type="dt" sz="half" idx="10"/>
          </p:nvPr>
        </p:nvSpPr>
        <p:spPr/>
        <p:txBody>
          <a:bodyPr/>
          <a:lstStyle/>
          <a:p>
            <a:fld id="{C30BE8D8-1AA9-4EF0-B1FB-0DF430A746C3}" type="datetime1">
              <a:rPr lang="en-US" smtClean="0"/>
              <a:t>2/20/2024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Weekly</a:t>
            </a:r>
            <a:r>
              <a:rPr kumimoji="0" lang="en-US" sz="2400" i="0" u="none" strike="noStrike" kern="1200" cap="none" spc="0" normalizeH="0" noProof="0" dirty="0">
                <a:ln>
                  <a:noFill/>
                </a:ln>
                <a:solidFill>
                  <a:schemeClr val="dk1"/>
                </a:solidFill>
                <a:effectLst/>
                <a:uLnTx/>
                <a:uFillTx/>
                <a:latin typeface="Times New Roman" pitchFamily="18" charset="0"/>
                <a:cs typeface="Times New Roman" pitchFamily="18" charset="0"/>
              </a:rPr>
              <a:t> Assignment(CO1)</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36691009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676544" y="6538912"/>
            <a:ext cx="6700838" cy="365125"/>
          </a:xfrm>
        </p:spPr>
        <p:txBody>
          <a:bodyPr/>
          <a:lstStyle/>
          <a:p>
            <a:r>
              <a:rPr lang="en-US"/>
              <a:t>Dr. Poornima Tyagi    Software Engineering ACSE0603        Unit 1</a:t>
            </a:r>
          </a:p>
        </p:txBody>
      </p:sp>
      <p:sp>
        <p:nvSpPr>
          <p:cNvPr id="5" name="Slide Number Placeholder 4"/>
          <p:cNvSpPr>
            <a:spLocks noGrp="1"/>
          </p:cNvSpPr>
          <p:nvPr>
            <p:ph type="sldNum" sz="quarter" idx="12"/>
          </p:nvPr>
        </p:nvSpPr>
        <p:spPr/>
        <p:txBody>
          <a:bodyPr/>
          <a:lstStyle/>
          <a:p>
            <a:fld id="{F6730210-60EE-406A-922A-4A98804D28A4}" type="slidenum">
              <a:rPr lang="en-US" smtClean="0"/>
              <a:pPr/>
              <a:t>134</a:t>
            </a:fld>
            <a:endParaRPr lang="en-US"/>
          </a:p>
        </p:txBody>
      </p:sp>
      <p:sp>
        <p:nvSpPr>
          <p:cNvPr id="6" name="Date Placeholder 5"/>
          <p:cNvSpPr>
            <a:spLocks noGrp="1"/>
          </p:cNvSpPr>
          <p:nvPr>
            <p:ph type="dt" sz="half" idx="10"/>
          </p:nvPr>
        </p:nvSpPr>
        <p:spPr/>
        <p:txBody>
          <a:bodyPr/>
          <a:lstStyle/>
          <a:p>
            <a:fld id="{C312269F-8616-4387-8CFD-8C4FBD76E2C6}" type="datetime1">
              <a:rPr lang="en-US" smtClean="0"/>
              <a:t>2/20/2024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3" name="Picture 2">
            <a:extLst>
              <a:ext uri="{FF2B5EF4-FFF2-40B4-BE49-F238E27FC236}">
                <a16:creationId xmlns:a16="http://schemas.microsoft.com/office/drawing/2014/main" id="{D1B005EB-D196-4074-9789-725D9CA8D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544" y="868360"/>
            <a:ext cx="6063807" cy="5487990"/>
          </a:xfrm>
          <a:prstGeom prst="rect">
            <a:avLst/>
          </a:prstGeom>
        </p:spPr>
      </p:pic>
    </p:spTree>
    <p:extLst>
      <p:ext uri="{BB962C8B-B14F-4D97-AF65-F5344CB8AC3E}">
        <p14:creationId xmlns:p14="http://schemas.microsoft.com/office/powerpoint/2010/main" val="51756025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a:t>Dr. Poornima Tyagi    Software Engineering ACSE0603        Unit 1</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135</a:t>
            </a:fld>
            <a:endParaRPr lang="en-US"/>
          </a:p>
        </p:txBody>
      </p:sp>
      <p:sp>
        <p:nvSpPr>
          <p:cNvPr id="6" name="Date Placeholder 5"/>
          <p:cNvSpPr>
            <a:spLocks noGrp="1"/>
          </p:cNvSpPr>
          <p:nvPr>
            <p:ph type="dt" sz="half" idx="10"/>
          </p:nvPr>
        </p:nvSpPr>
        <p:spPr/>
        <p:txBody>
          <a:bodyPr/>
          <a:lstStyle/>
          <a:p>
            <a:fld id="{987259D9-A963-4C71-A7FA-230645F9450E}" type="datetime1">
              <a:rPr lang="en-US" smtClean="0"/>
              <a:t>2/20/2024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3" name="Picture 2">
            <a:extLst>
              <a:ext uri="{FF2B5EF4-FFF2-40B4-BE49-F238E27FC236}">
                <a16:creationId xmlns:a16="http://schemas.microsoft.com/office/drawing/2014/main" id="{93D0987F-8B3F-4DA4-A2DD-67812F25A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644" y="1063572"/>
            <a:ext cx="5109700" cy="711237"/>
          </a:xfrm>
          <a:prstGeom prst="rect">
            <a:avLst/>
          </a:prstGeom>
        </p:spPr>
      </p:pic>
      <p:pic>
        <p:nvPicPr>
          <p:cNvPr id="10" name="Picture 9">
            <a:extLst>
              <a:ext uri="{FF2B5EF4-FFF2-40B4-BE49-F238E27FC236}">
                <a16:creationId xmlns:a16="http://schemas.microsoft.com/office/drawing/2014/main" id="{AE36B65C-B6A9-49BC-8BD2-B7C182B2F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542" y="1774374"/>
            <a:ext cx="5147802" cy="920797"/>
          </a:xfrm>
          <a:prstGeom prst="rect">
            <a:avLst/>
          </a:prstGeom>
        </p:spPr>
      </p:pic>
      <p:pic>
        <p:nvPicPr>
          <p:cNvPr id="12" name="Picture 11">
            <a:extLst>
              <a:ext uri="{FF2B5EF4-FFF2-40B4-BE49-F238E27FC236}">
                <a16:creationId xmlns:a16="http://schemas.microsoft.com/office/drawing/2014/main" id="{811AD932-C64C-416F-87DD-7268A26188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0542" y="2695171"/>
            <a:ext cx="5147802" cy="3326117"/>
          </a:xfrm>
          <a:prstGeom prst="rect">
            <a:avLst/>
          </a:prstGeom>
        </p:spPr>
      </p:pic>
    </p:spTree>
    <p:extLst>
      <p:ext uri="{BB962C8B-B14F-4D97-AF65-F5344CB8AC3E}">
        <p14:creationId xmlns:p14="http://schemas.microsoft.com/office/powerpoint/2010/main" val="150787404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a:t>Dr. Poornima Tyagi    Software Engineering ACSE0603        Unit 1</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136</a:t>
            </a:fld>
            <a:endParaRPr lang="en-US"/>
          </a:p>
        </p:txBody>
      </p:sp>
      <p:sp>
        <p:nvSpPr>
          <p:cNvPr id="6" name="Date Placeholder 5"/>
          <p:cNvSpPr>
            <a:spLocks noGrp="1"/>
          </p:cNvSpPr>
          <p:nvPr>
            <p:ph type="dt" sz="half" idx="10"/>
          </p:nvPr>
        </p:nvSpPr>
        <p:spPr/>
        <p:txBody>
          <a:bodyPr/>
          <a:lstStyle/>
          <a:p>
            <a:fld id="{987259D9-A963-4C71-A7FA-230645F9450E}" type="datetime1">
              <a:rPr lang="en-US" smtClean="0"/>
              <a:t>2/20/2024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7" name="Picture 6">
            <a:extLst>
              <a:ext uri="{FF2B5EF4-FFF2-40B4-BE49-F238E27FC236}">
                <a16:creationId xmlns:a16="http://schemas.microsoft.com/office/drawing/2014/main" id="{718DA188-B9EB-4E16-91CC-5FFB360ED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114" y="1052736"/>
            <a:ext cx="5329237" cy="4968551"/>
          </a:xfrm>
          <a:prstGeom prst="rect">
            <a:avLst/>
          </a:prstGeom>
        </p:spPr>
      </p:pic>
    </p:spTree>
    <p:extLst>
      <p:ext uri="{BB962C8B-B14F-4D97-AF65-F5344CB8AC3E}">
        <p14:creationId xmlns:p14="http://schemas.microsoft.com/office/powerpoint/2010/main" val="375624700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94312"/>
          </a:xfrm>
        </p:spPr>
        <p:txBody>
          <a:bodyPr>
            <a:normAutofit fontScale="85000" lnSpcReduction="10000"/>
          </a:bodyPr>
          <a:lstStyle/>
          <a:p>
            <a:pPr marL="0" indent="0">
              <a:buNone/>
            </a:pPr>
            <a:endParaRPr lang="en-US" sz="1800" dirty="0"/>
          </a:p>
          <a:p>
            <a:pPr marL="457200" indent="-457200">
              <a:buFont typeface="+mj-lt"/>
              <a:buAutoNum type="arabicPeriod"/>
            </a:pPr>
            <a:r>
              <a:rPr lang="en-US" sz="2200" dirty="0"/>
              <a:t>What is  SDLC?</a:t>
            </a:r>
          </a:p>
          <a:p>
            <a:pPr marL="457200" indent="-457200">
              <a:buFont typeface="+mj-lt"/>
              <a:buAutoNum type="arabicPeriod"/>
            </a:pPr>
            <a:r>
              <a:rPr lang="en-US" sz="2200" dirty="0"/>
              <a:t>Explain the role of TSP in software development?</a:t>
            </a:r>
          </a:p>
          <a:p>
            <a:pPr marL="457200" indent="-457200">
              <a:buFont typeface="+mj-lt"/>
              <a:buAutoNum type="arabicPeriod"/>
            </a:pPr>
            <a:r>
              <a:rPr lang="en-US" sz="2200" dirty="0"/>
              <a:t>What do you  understand  by software product, software project and software process.</a:t>
            </a:r>
          </a:p>
          <a:p>
            <a:pPr marL="457200" indent="-457200">
              <a:buFont typeface="+mj-lt"/>
              <a:buAutoNum type="arabicPeriod"/>
            </a:pPr>
            <a:r>
              <a:rPr lang="en-US" sz="2200" dirty="0"/>
              <a:t>How does “project risk” factor affect spiral model of software development?</a:t>
            </a:r>
          </a:p>
          <a:p>
            <a:pPr marL="457200" indent="-457200">
              <a:buFont typeface="+mj-lt"/>
              <a:buAutoNum type="arabicPeriod"/>
            </a:pPr>
            <a:r>
              <a:rPr lang="en-US" sz="2200" dirty="0"/>
              <a:t> What is the need for software emergence.</a:t>
            </a:r>
          </a:p>
          <a:p>
            <a:pPr marL="457200" indent="-457200">
              <a:buFont typeface="+mj-lt"/>
              <a:buAutoNum type="arabicPeriod"/>
            </a:pPr>
            <a:r>
              <a:rPr lang="en-US" sz="2400" dirty="0"/>
              <a:t>Discuss the iterative enhancement software ware development model</a:t>
            </a:r>
          </a:p>
          <a:p>
            <a:pPr marL="457200" indent="-457200">
              <a:buFont typeface="+mj-lt"/>
              <a:buAutoNum type="arabicPeriod"/>
            </a:pPr>
            <a:r>
              <a:rPr lang="en-US" sz="2400" dirty="0"/>
              <a:t>Define following software terminologies: Deliverables, milestones, metrics, Productivity</a:t>
            </a:r>
          </a:p>
          <a:p>
            <a:pPr marL="457200" indent="-457200">
              <a:buFont typeface="+mj-lt"/>
              <a:buAutoNum type="arabicPeriod"/>
            </a:pPr>
            <a:r>
              <a:rPr lang="en-US" sz="2400" dirty="0"/>
              <a:t>How does “project risk” factor affect spiral model of software development?</a:t>
            </a:r>
          </a:p>
          <a:p>
            <a:pPr marL="457200" indent="-457200">
              <a:buFont typeface="+mj-lt"/>
              <a:buAutoNum type="arabicPeriod"/>
            </a:pPr>
            <a:r>
              <a:rPr lang="en-US" sz="2400" dirty="0"/>
              <a:t>What do mean by software process model? Discuss spiral model in details with suitable diagram and also explain its merits and demerits.</a:t>
            </a:r>
          </a:p>
          <a:p>
            <a:pPr marL="457200" indent="-457200">
              <a:buFont typeface="+mj-lt"/>
              <a:buAutoNum type="arabicPeriod"/>
            </a:pPr>
            <a:r>
              <a:rPr lang="en-US" sz="2400" dirty="0"/>
              <a:t>How does “project risk” factor affect spiral model of software development?</a:t>
            </a:r>
          </a:p>
          <a:p>
            <a:pPr marL="457200" indent="-457200">
              <a:buFont typeface="+mj-lt"/>
              <a:buAutoNum type="arabicPeriod"/>
            </a:pPr>
            <a:endParaRPr lang="en-US" sz="2200" dirty="0"/>
          </a:p>
          <a:p>
            <a:pPr marL="457200" indent="-457200">
              <a:buFont typeface="+mj-lt"/>
              <a:buAutoNum type="arabicPeriod"/>
            </a:pPr>
            <a:endParaRPr lang="en-IN" sz="2200" dirty="0"/>
          </a:p>
          <a:p>
            <a:pPr marL="457200" indent="-457200">
              <a:buFont typeface="+mj-lt"/>
              <a:buAutoNum type="arabicPeriod"/>
            </a:pPr>
            <a:endParaRPr lang="en-IN" sz="2200" dirty="0"/>
          </a:p>
          <a:p>
            <a:endParaRPr lang="en-US" sz="2200" dirty="0"/>
          </a:p>
          <a:p>
            <a:endParaRPr lang="en-US" sz="2200" dirty="0"/>
          </a:p>
          <a:p>
            <a:endParaRPr lang="en-US" dirty="0"/>
          </a:p>
        </p:txBody>
      </p:sp>
      <p:sp>
        <p:nvSpPr>
          <p:cNvPr id="4" name="Date Placeholder 3"/>
          <p:cNvSpPr>
            <a:spLocks noGrp="1"/>
          </p:cNvSpPr>
          <p:nvPr>
            <p:ph type="dt" sz="half" idx="10"/>
          </p:nvPr>
        </p:nvSpPr>
        <p:spPr/>
        <p:txBody>
          <a:bodyPr/>
          <a:lstStyle/>
          <a:p>
            <a:fld id="{594C96F3-C1CB-4B8A-AD3A-F9927F2661AD}" type="datetime1">
              <a:rPr lang="en-US" smtClean="0"/>
              <a:t>2/20/2024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Expected Questions for University Exam(CO1) </a:t>
            </a:r>
          </a:p>
        </p:txBody>
      </p:sp>
    </p:spTree>
    <p:extLst>
      <p:ext uri="{BB962C8B-B14F-4D97-AF65-F5344CB8AC3E}">
        <p14:creationId xmlns:p14="http://schemas.microsoft.com/office/powerpoint/2010/main" val="136691009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IN" sz="2200" dirty="0"/>
              <a:t>In this unit we get to know about Software and its Components and characteristics.</a:t>
            </a:r>
          </a:p>
          <a:p>
            <a:pPr algn="just"/>
            <a:r>
              <a:rPr lang="en-IN" sz="2200" dirty="0"/>
              <a:t>Software Crisis and Software Engineering Processes</a:t>
            </a:r>
          </a:p>
          <a:p>
            <a:pPr algn="just"/>
            <a:r>
              <a:rPr lang="en-IN" sz="2200" dirty="0"/>
              <a:t>Similarity and Differences from Conventional Engineering Processes </a:t>
            </a:r>
          </a:p>
          <a:p>
            <a:pPr algn="just"/>
            <a:r>
              <a:rPr lang="en-IN" sz="2200" dirty="0"/>
              <a:t>Software Quality Attributes</a:t>
            </a:r>
          </a:p>
          <a:p>
            <a:pPr marL="0" indent="0" algn="just">
              <a:buNone/>
            </a:pPr>
            <a:endParaRPr lang="en-IN" sz="2200" dirty="0"/>
          </a:p>
          <a:p>
            <a:pPr algn="just"/>
            <a:r>
              <a:rPr lang="en-IN" sz="2200" dirty="0"/>
              <a:t>Software Development Life Cycle (SDLC) Models</a:t>
            </a:r>
          </a:p>
          <a:p>
            <a:pPr algn="just"/>
            <a:r>
              <a:rPr lang="en-IN" sz="2200" dirty="0"/>
              <a:t>Water Fall Model, </a:t>
            </a:r>
          </a:p>
          <a:p>
            <a:pPr algn="just"/>
            <a:r>
              <a:rPr lang="en-IN" sz="2200" dirty="0"/>
              <a:t>Prototype Model,</a:t>
            </a:r>
          </a:p>
          <a:p>
            <a:pPr algn="just"/>
            <a:r>
              <a:rPr lang="en-IN" sz="2200" dirty="0"/>
              <a:t>Spiral Model, Evolutionary Development Models, </a:t>
            </a:r>
          </a:p>
          <a:p>
            <a:pPr algn="just"/>
            <a:r>
              <a:rPr lang="en-IN" sz="2200" dirty="0"/>
              <a:t>Iterative Enhancement Models</a:t>
            </a:r>
          </a:p>
          <a:p>
            <a:endParaRPr lang="en-US" sz="2200" dirty="0"/>
          </a:p>
        </p:txBody>
      </p:sp>
      <p:sp>
        <p:nvSpPr>
          <p:cNvPr id="4" name="Date Placeholder 3"/>
          <p:cNvSpPr>
            <a:spLocks noGrp="1"/>
          </p:cNvSpPr>
          <p:nvPr>
            <p:ph type="dt" sz="half" idx="10"/>
          </p:nvPr>
        </p:nvSpPr>
        <p:spPr/>
        <p:txBody>
          <a:bodyPr/>
          <a:lstStyle/>
          <a:p>
            <a:fld id="{76D16BD4-4F65-43DD-BC99-AF58BF84415B}" type="datetime1">
              <a:rPr lang="en-US" smtClean="0"/>
              <a:t>2/20/2024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Recap </a:t>
            </a:r>
          </a:p>
        </p:txBody>
      </p:sp>
    </p:spTree>
    <p:extLst>
      <p:ext uri="{BB962C8B-B14F-4D97-AF65-F5344CB8AC3E}">
        <p14:creationId xmlns:p14="http://schemas.microsoft.com/office/powerpoint/2010/main" val="7714553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IN" sz="1800" dirty="0"/>
              <a:t>Software Components</a:t>
            </a:r>
          </a:p>
          <a:p>
            <a:r>
              <a:rPr lang="en-IN" sz="1800" dirty="0"/>
              <a:t>Software Characteristics</a:t>
            </a:r>
          </a:p>
          <a:p>
            <a:r>
              <a:rPr lang="en-IN" sz="1800" dirty="0"/>
              <a:t> Software Crisis</a:t>
            </a:r>
          </a:p>
          <a:p>
            <a:r>
              <a:rPr lang="en-IN" sz="1800" dirty="0"/>
              <a:t>Software Engineering Processes</a:t>
            </a:r>
          </a:p>
          <a:p>
            <a:r>
              <a:rPr lang="en-IN" sz="1800" dirty="0"/>
              <a:t>Similarity and Differences from Conventional Engineering Processes </a:t>
            </a:r>
          </a:p>
          <a:p>
            <a:r>
              <a:rPr lang="en-IN" sz="1800" dirty="0"/>
              <a:t>Software Quality Attributes</a:t>
            </a:r>
          </a:p>
          <a:p>
            <a:r>
              <a:rPr lang="en-IN" sz="1800" dirty="0"/>
              <a:t>Software Development Life Cycle (SDLC) Models</a:t>
            </a:r>
          </a:p>
          <a:p>
            <a:r>
              <a:rPr lang="en-IN" sz="1800" dirty="0"/>
              <a:t>Water Fall Model, </a:t>
            </a:r>
          </a:p>
          <a:p>
            <a:r>
              <a:rPr lang="en-IN" sz="1800" dirty="0"/>
              <a:t>Prototype Model,</a:t>
            </a:r>
          </a:p>
          <a:p>
            <a:r>
              <a:rPr lang="en-IN" sz="1800" dirty="0"/>
              <a:t>Spiral Model, Evolutionary Development Models, </a:t>
            </a:r>
          </a:p>
          <a:p>
            <a:r>
              <a:rPr lang="en-IN" sz="1800" dirty="0"/>
              <a:t>Iterative Enhancement Models</a:t>
            </a:r>
          </a:p>
        </p:txBody>
      </p:sp>
      <p:sp>
        <p:nvSpPr>
          <p:cNvPr id="4" name="Date Placeholder 3"/>
          <p:cNvSpPr>
            <a:spLocks noGrp="1"/>
          </p:cNvSpPr>
          <p:nvPr>
            <p:ph type="dt" sz="half" idx="10"/>
          </p:nvPr>
        </p:nvSpPr>
        <p:spPr/>
        <p:txBody>
          <a:bodyPr/>
          <a:lstStyle/>
          <a:p>
            <a:fld id="{B720C29F-1DF2-4829-BA7B-9EF8D57DB09D}" type="datetime1">
              <a:rPr lang="en-US" smtClean="0"/>
              <a:t>2/20/2024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139</a:t>
            </a:fld>
            <a:endParaRPr lang="en-US"/>
          </a:p>
        </p:txBody>
      </p:sp>
      <p:sp>
        <p:nvSpPr>
          <p:cNvPr id="7" name="Title 1"/>
          <p:cNvSpPr txBox="1">
            <a:spLocks/>
          </p:cNvSpPr>
          <p:nvPr/>
        </p:nvSpPr>
        <p:spPr>
          <a:xfrm>
            <a:off x="1371600" y="1670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Summary</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432909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B85D66-4CBD-4586-8C2D-FD91666415B1}" type="datetime1">
              <a:rPr lang="en-US" smtClean="0"/>
              <a:t>2/20/2024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CO-PEO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316638"/>
            <a:ext cx="7786742" cy="323165"/>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b="1" dirty="0"/>
              <a:t>Program Educational Objectives and Course Outcomes Mapping </a:t>
            </a:r>
            <a:endParaRPr kumimoji="0" lang="en-US"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152856873"/>
              </p:ext>
            </p:extLst>
          </p:nvPr>
        </p:nvGraphicFramePr>
        <p:xfrm>
          <a:off x="1071538" y="2000240"/>
          <a:ext cx="6929485" cy="2807484"/>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64664">
                <a:tc>
                  <a:txBody>
                    <a:bodyPr/>
                    <a:lstStyle/>
                    <a:p>
                      <a:pPr algn="ctr">
                        <a:lnSpc>
                          <a:spcPct val="115000"/>
                        </a:lnSpc>
                        <a:spcAft>
                          <a:spcPts val="0"/>
                        </a:spcAft>
                      </a:pPr>
                      <a:r>
                        <a:rPr lang="en-US" sz="1800" b="1" dirty="0">
                          <a:latin typeface="+mn-lt"/>
                          <a:ea typeface="Calibri"/>
                          <a:cs typeface="Times New Roman"/>
                        </a:rPr>
                        <a:t>CO</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PEO1</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PEO4</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0"/>
                        </a:spcAft>
                      </a:pPr>
                      <a:r>
                        <a:rPr lang="en-US" sz="1800" b="1" dirty="0">
                          <a:latin typeface="+mn-lt"/>
                          <a:ea typeface="Calibri"/>
                          <a:cs typeface="Times New Roman"/>
                        </a:rPr>
                        <a:t>CO1</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0"/>
                        </a:spcAft>
                      </a:pPr>
                      <a:r>
                        <a:rPr lang="en-US" sz="1800" dirty="0">
                          <a:latin typeface="+mn-lt"/>
                          <a:ea typeface="Calibri"/>
                          <a:cs typeface="Times New Roman"/>
                        </a:rPr>
                        <a:t>-</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448564">
                <a:tc>
                  <a:txBody>
                    <a:bodyPr/>
                    <a:lstStyle/>
                    <a:p>
                      <a:pPr algn="ctr">
                        <a:lnSpc>
                          <a:spcPct val="115000"/>
                        </a:lnSpc>
                        <a:spcAft>
                          <a:spcPts val="0"/>
                        </a:spcAft>
                      </a:pPr>
                      <a:r>
                        <a:rPr lang="en-US" sz="1800" b="1" dirty="0">
                          <a:latin typeface="+mn-lt"/>
                          <a:ea typeface="Calibri"/>
                          <a:cs typeface="Times New Roman"/>
                        </a:rPr>
                        <a:t>CO2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Calibri"/>
                          <a:cs typeface="Times New Roman"/>
                        </a:rPr>
                        <a:t>2</a:t>
                      </a:r>
                      <a:endParaRPr lang="en-IN" sz="18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Calibri"/>
                          <a:cs typeface="Times New Roman"/>
                        </a:rPr>
                        <a:t>3</a:t>
                      </a:r>
                      <a:endParaRPr lang="en-IN" sz="18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8564">
                <a:tc>
                  <a:txBody>
                    <a:bodyPr/>
                    <a:lstStyle/>
                    <a:p>
                      <a:pPr algn="ctr">
                        <a:lnSpc>
                          <a:spcPct val="115000"/>
                        </a:lnSpc>
                        <a:spcAft>
                          <a:spcPts val="0"/>
                        </a:spcAft>
                      </a:pPr>
                      <a:r>
                        <a:rPr lang="en-US" sz="1800" b="1" dirty="0">
                          <a:latin typeface="+mn-lt"/>
                          <a:ea typeface="Calibri"/>
                          <a:cs typeface="Times New Roman"/>
                        </a:rPr>
                        <a:t>CO3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8564">
                <a:tc>
                  <a:txBody>
                    <a:bodyPr/>
                    <a:lstStyle/>
                    <a:p>
                      <a:pPr algn="ctr">
                        <a:lnSpc>
                          <a:spcPct val="115000"/>
                        </a:lnSpc>
                        <a:spcAft>
                          <a:spcPts val="0"/>
                        </a:spcAft>
                      </a:pPr>
                      <a:r>
                        <a:rPr lang="en-US" sz="1800" b="1" dirty="0">
                          <a:latin typeface="+mn-lt"/>
                          <a:ea typeface="Calibri"/>
                          <a:cs typeface="Times New Roman"/>
                        </a:rPr>
                        <a:t>CO4</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Calibri"/>
                          <a:cs typeface="Times New Roman"/>
                        </a:rPr>
                        <a:t>3</a:t>
                      </a:r>
                      <a:endParaRPr lang="en-IN" sz="18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1</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8564">
                <a:tc>
                  <a:txBody>
                    <a:bodyPr/>
                    <a:lstStyle/>
                    <a:p>
                      <a:pPr algn="ctr">
                        <a:lnSpc>
                          <a:spcPct val="115000"/>
                        </a:lnSpc>
                        <a:spcAft>
                          <a:spcPts val="0"/>
                        </a:spcAft>
                      </a:pPr>
                      <a:r>
                        <a:rPr lang="en-US" sz="1800" b="1" dirty="0">
                          <a:latin typeface="+mn-lt"/>
                          <a:ea typeface="Calibri"/>
                          <a:cs typeface="Times New Roman"/>
                        </a:rPr>
                        <a:t>CO5</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Calibri"/>
                          <a:cs typeface="Times New Roman"/>
                        </a:rPr>
                        <a:t>3</a:t>
                      </a:r>
                      <a:endParaRPr lang="en-IN" sz="18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1</a:t>
            </a:r>
            <a:endParaRPr lang="en-US" dirty="0"/>
          </a:p>
        </p:txBody>
      </p:sp>
    </p:spTree>
    <p:extLst>
      <p:ext uri="{BB962C8B-B14F-4D97-AF65-F5344CB8AC3E}">
        <p14:creationId xmlns:p14="http://schemas.microsoft.com/office/powerpoint/2010/main" val="9285095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DEAAA28E-51BC-4312-9890-A6B5880CF2C6}" type="datetime1">
              <a:rPr lang="en-US" smtClean="0"/>
              <a:t>2/20/2024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References</a:t>
            </a:r>
          </a:p>
        </p:txBody>
      </p:sp>
      <p:sp>
        <p:nvSpPr>
          <p:cNvPr id="10" name="Rectangle 9">
            <a:extLst>
              <a:ext uri="{FF2B5EF4-FFF2-40B4-BE49-F238E27FC236}">
                <a16:creationId xmlns:a16="http://schemas.microsoft.com/office/drawing/2014/main" id="{BF75C2C7-5AE2-4811-BD7F-4ED702BC5A3C}"/>
              </a:ext>
            </a:extLst>
          </p:cNvPr>
          <p:cNvSpPr/>
          <p:nvPr/>
        </p:nvSpPr>
        <p:spPr>
          <a:xfrm>
            <a:off x="457200" y="1305342"/>
            <a:ext cx="8305800" cy="4247317"/>
          </a:xfrm>
          <a:prstGeom prst="rect">
            <a:avLst/>
          </a:prstGeom>
        </p:spPr>
        <p:txBody>
          <a:bodyPr wrap="square">
            <a:spAutoFit/>
          </a:bodyPr>
          <a:lstStyle/>
          <a:p>
            <a:pPr algn="just"/>
            <a:r>
              <a:rPr lang="en-IN" b="1" dirty="0"/>
              <a:t>Text books:</a:t>
            </a:r>
          </a:p>
          <a:p>
            <a:pPr marL="342900" indent="-342900" algn="just">
              <a:buAutoNum type="arabicPeriod"/>
            </a:pPr>
            <a:r>
              <a:rPr lang="en-IN" dirty="0"/>
              <a:t>KK Aggarwal and Yogesh Singh, Software Engineering, New Age International Publishers 3RDEdition(December 11, 2008)</a:t>
            </a:r>
          </a:p>
          <a:p>
            <a:pPr marL="342900" indent="-342900" algn="just">
              <a:buAutoNum type="arabicPeriod"/>
            </a:pPr>
            <a:r>
              <a:rPr lang="en-IN" dirty="0"/>
              <a:t>2. RS Pressman, Software Engineering: A Practitioners Approach, McGraw Hill. 7thEdition.(14-Jan-2022)</a:t>
            </a:r>
          </a:p>
          <a:p>
            <a:pPr marL="342900" indent="-342900" algn="just">
              <a:buAutoNum type="arabicPeriod"/>
            </a:pPr>
            <a:r>
              <a:rPr lang="en-IN" dirty="0"/>
              <a:t>3. </a:t>
            </a:r>
            <a:r>
              <a:rPr lang="en-IN" dirty="0" err="1"/>
              <a:t>Rajib</a:t>
            </a:r>
            <a:r>
              <a:rPr lang="en-IN" dirty="0"/>
              <a:t> Mall, Fundamentals of Software Engineering, PHI Publication.4th Edition.(1 January 2014)</a:t>
            </a:r>
          </a:p>
          <a:p>
            <a:pPr algn="just"/>
            <a:endParaRPr lang="en-IN" dirty="0"/>
          </a:p>
          <a:p>
            <a:pPr algn="just"/>
            <a:r>
              <a:rPr lang="en-IN" b="1" dirty="0"/>
              <a:t>Reference Books:</a:t>
            </a:r>
          </a:p>
          <a:p>
            <a:pPr marL="342900" indent="-342900" algn="just">
              <a:buAutoNum type="arabicPeriod"/>
            </a:pPr>
            <a:r>
              <a:rPr lang="en-IN" dirty="0"/>
              <a:t>Pankaj </a:t>
            </a:r>
            <a:r>
              <a:rPr lang="en-IN" dirty="0" err="1"/>
              <a:t>Jalote</a:t>
            </a:r>
            <a:r>
              <a:rPr lang="en-IN" dirty="0"/>
              <a:t>, Software Engineering, Wiley. (1 January 2010)</a:t>
            </a:r>
          </a:p>
          <a:p>
            <a:pPr marL="342900" indent="-342900" algn="just">
              <a:buAutoNum type="arabicPeriod"/>
            </a:pPr>
            <a:r>
              <a:rPr lang="en-IN" dirty="0"/>
              <a:t>2. </a:t>
            </a:r>
            <a:r>
              <a:rPr lang="en-IN" dirty="0" err="1"/>
              <a:t>Ghezzi</a:t>
            </a:r>
            <a:r>
              <a:rPr lang="en-IN" dirty="0"/>
              <a:t>, M. </a:t>
            </a:r>
            <a:r>
              <a:rPr lang="en-IN" dirty="0" err="1"/>
              <a:t>Jarayeri</a:t>
            </a:r>
            <a:r>
              <a:rPr lang="en-IN" dirty="0"/>
              <a:t>, D. </a:t>
            </a:r>
            <a:r>
              <a:rPr lang="en-IN" dirty="0" err="1"/>
              <a:t>Manodrioli</a:t>
            </a:r>
            <a:r>
              <a:rPr lang="en-IN" dirty="0"/>
              <a:t>, Fundamentals of Software Engineering, PHI Publication. 2nd Edition. (1January 2007)</a:t>
            </a:r>
          </a:p>
          <a:p>
            <a:pPr marL="342900" indent="-342900" algn="just">
              <a:buAutoNum type="arabicPeriod"/>
            </a:pPr>
            <a:r>
              <a:rPr lang="en-IN" dirty="0"/>
              <a:t>3. Kassem Saleh, “Software Engineering”, Cengage Learning. (2009)</a:t>
            </a:r>
          </a:p>
          <a:p>
            <a:pPr marL="342900" indent="-342900" algn="just">
              <a:buAutoNum type="arabicPeriod"/>
            </a:pPr>
            <a:r>
              <a:rPr lang="en-IN" dirty="0"/>
              <a:t>4. Ian Summerville, Software Engineering, Addison Wesley. 9th Edition.(29 October 2017</a:t>
            </a:r>
          </a:p>
        </p:txBody>
      </p:sp>
    </p:spTree>
    <p:extLst>
      <p:ext uri="{BB962C8B-B14F-4D97-AF65-F5344CB8AC3E}">
        <p14:creationId xmlns:p14="http://schemas.microsoft.com/office/powerpoint/2010/main" val="1481624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IN" sz="2400" dirty="0">
                <a:latin typeface="Times New Roman" pitchFamily="18" charset="0"/>
                <a:cs typeface="Times New Roman" pitchFamily="18" charset="0"/>
              </a:rPr>
              <a:t>Subject Result = 100%</a:t>
            </a:r>
          </a:p>
        </p:txBody>
      </p:sp>
      <p:sp>
        <p:nvSpPr>
          <p:cNvPr id="4" name="Date Placeholder 3"/>
          <p:cNvSpPr>
            <a:spLocks noGrp="1"/>
          </p:cNvSpPr>
          <p:nvPr>
            <p:ph type="dt" sz="half" idx="10"/>
          </p:nvPr>
        </p:nvSpPr>
        <p:spPr/>
        <p:txBody>
          <a:bodyPr/>
          <a:lstStyle/>
          <a:p>
            <a:fld id="{34C40607-979B-4D95-A1B9-3A14A4A6ABCD}" type="datetime1">
              <a:rPr lang="en-US" smtClean="0"/>
              <a:t>2/20/2024</a:t>
            </a:fld>
            <a:endParaRPr lang="en-US"/>
          </a:p>
        </p:txBody>
      </p:sp>
      <p:sp>
        <p:nvSpPr>
          <p:cNvPr id="5" name="Footer Placeholder 4"/>
          <p:cNvSpPr>
            <a:spLocks noGrp="1"/>
          </p:cNvSpPr>
          <p:nvPr>
            <p:ph type="ftr" sz="quarter" idx="11"/>
          </p:nvPr>
        </p:nvSpPr>
        <p:spPr>
          <a:xfrm>
            <a:off x="3124200" y="6356350"/>
            <a:ext cx="4591072"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Result Analysis</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16098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7C106E-5D12-4BEA-87EC-6341DFBF8DAA}" type="datetime1">
              <a:rPr lang="en-US" smtClean="0"/>
              <a:t>2/20/2024</a:t>
            </a:fld>
            <a:endParaRPr lang="en-US"/>
          </a:p>
        </p:txBody>
      </p:sp>
      <p:sp>
        <p:nvSpPr>
          <p:cNvPr id="5" name="Footer Placeholder 4"/>
          <p:cNvSpPr>
            <a:spLocks noGrp="1"/>
          </p:cNvSpPr>
          <p:nvPr>
            <p:ph type="ftr" sz="quarter" idx="11"/>
          </p:nvPr>
        </p:nvSpPr>
        <p:spPr>
          <a:xfrm>
            <a:off x="3124200" y="6356350"/>
            <a:ext cx="4876824"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Google Shape;109;p2"/>
          <p:cNvSpPr txBox="1"/>
          <p:nvPr/>
        </p:nvSpPr>
        <p:spPr>
          <a:xfrm>
            <a:off x="1500166" y="0"/>
            <a:ext cx="7643834"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2400" dirty="0">
                <a:solidFill>
                  <a:schemeClr val="dk1"/>
                </a:solidFill>
                <a:latin typeface="Times New Roman" pitchFamily="18" charset="0"/>
                <a:ea typeface="Calibri"/>
                <a:cs typeface="Times New Roman" pitchFamily="18" charset="0"/>
                <a:sym typeface="Calibri"/>
              </a:rPr>
              <a:t>End Semester Question Paper Templates</a:t>
            </a:r>
            <a:endParaRPr sz="2400" i="0" u="none" strike="noStrike" cap="none" dirty="0">
              <a:solidFill>
                <a:schemeClr val="dk1"/>
              </a:solidFill>
              <a:latin typeface="Times New Roman" pitchFamily="18" charset="0"/>
              <a:ea typeface="Calibri"/>
              <a:cs typeface="Times New Roman" pitchFamily="18" charset="0"/>
              <a:sym typeface="Calibri"/>
            </a:endParaRPr>
          </a:p>
        </p:txBody>
      </p:sp>
      <p:sp>
        <p:nvSpPr>
          <p:cNvPr id="10"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873918"/>
            <a:ext cx="8229600" cy="5106196"/>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SOFTWARE ENGINEERING</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1 x 10 = 10</a:t>
            </a:r>
          </a:p>
          <a:p>
            <a:pPr marL="0" indent="0">
              <a:buFont typeface="Arial" panose="020B0604020202020204" pitchFamily="34" charset="0"/>
              <a:buNone/>
              <a:defRPr/>
            </a:pPr>
            <a:endParaRPr lang="en-IN" sz="2000" b="1" i="1" dirty="0">
              <a:sym typeface="Arial"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989040426"/>
              </p:ext>
            </p:extLst>
          </p:nvPr>
        </p:nvGraphicFramePr>
        <p:xfrm>
          <a:off x="473612" y="3933057"/>
          <a:ext cx="8130835" cy="2047060"/>
        </p:xfrm>
        <a:graphic>
          <a:graphicData uri="http://schemas.openxmlformats.org/drawingml/2006/table">
            <a:tbl>
              <a:tblPr firstRow="1" bandRow="1">
                <a:tableStyleId>{5C22544A-7EE6-4342-B048-85BDC9FD1C3A}</a:tableStyleId>
              </a:tblPr>
              <a:tblGrid>
                <a:gridCol w="938173">
                  <a:extLst>
                    <a:ext uri="{9D8B030D-6E8A-4147-A177-3AD203B41FA5}">
                      <a16:colId xmlns:a16="http://schemas.microsoft.com/office/drawing/2014/main" val="3643768886"/>
                    </a:ext>
                  </a:extLst>
                </a:gridCol>
                <a:gridCol w="5472678">
                  <a:extLst>
                    <a:ext uri="{9D8B030D-6E8A-4147-A177-3AD203B41FA5}">
                      <a16:colId xmlns:a16="http://schemas.microsoft.com/office/drawing/2014/main" val="278574399"/>
                    </a:ext>
                  </a:extLst>
                </a:gridCol>
                <a:gridCol w="859992">
                  <a:extLst>
                    <a:ext uri="{9D8B030D-6E8A-4147-A177-3AD203B41FA5}">
                      <a16:colId xmlns:a16="http://schemas.microsoft.com/office/drawing/2014/main" val="940069892"/>
                    </a:ext>
                  </a:extLst>
                </a:gridCol>
                <a:gridCol w="859992">
                  <a:extLst>
                    <a:ext uri="{9D8B030D-6E8A-4147-A177-3AD203B41FA5}">
                      <a16:colId xmlns:a16="http://schemas.microsoft.com/office/drawing/2014/main" val="828976497"/>
                    </a:ext>
                  </a:extLst>
                </a:gridCol>
              </a:tblGrid>
              <a:tr h="409412">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5888388"/>
                  </a:ext>
                </a:extLst>
              </a:tr>
              <a:tr h="409412">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2011363"/>
                  </a:ext>
                </a:extLst>
              </a:tr>
              <a:tr h="409412">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7527221"/>
                  </a:ext>
                </a:extLst>
              </a:tr>
              <a:tr h="409412">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5040361"/>
                  </a:ext>
                </a:extLst>
              </a:tr>
              <a:tr h="409412">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3866257"/>
                  </a:ext>
                </a:extLst>
              </a:tr>
            </a:tbl>
          </a:graphicData>
        </a:graphic>
      </p:graphicFrame>
    </p:spTree>
    <p:extLst>
      <p:ext uri="{BB962C8B-B14F-4D97-AF65-F5344CB8AC3E}">
        <p14:creationId xmlns:p14="http://schemas.microsoft.com/office/powerpoint/2010/main" val="113882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E9AD9F-3D59-4721-AEA4-4E437D5B3ABC}" type="datetime1">
              <a:rPr lang="en-US" smtClean="0"/>
              <a:t>2/20/2024</a:t>
            </a:fld>
            <a:endParaRPr lang="en-US"/>
          </a:p>
        </p:txBody>
      </p:sp>
      <p:sp>
        <p:nvSpPr>
          <p:cNvPr id="5" name="Footer Placeholder 4"/>
          <p:cNvSpPr>
            <a:spLocks noGrp="1"/>
          </p:cNvSpPr>
          <p:nvPr>
            <p:ph type="ftr" sz="quarter" idx="11"/>
          </p:nvPr>
        </p:nvSpPr>
        <p:spPr>
          <a:xfrm>
            <a:off x="3124200" y="6356350"/>
            <a:ext cx="4953000"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a:xfrm>
            <a:off x="1857356" y="6356350"/>
            <a:ext cx="6829444" cy="365125"/>
          </a:xfrm>
        </p:spPr>
        <p:txBody>
          <a:bodyPr/>
          <a:lstStyle/>
          <a:p>
            <a:fld id="{B6F15528-21DE-4FAA-801E-634DDDAF4B2B}" type="slidenum">
              <a:rPr lang="en-US" smtClean="0"/>
              <a:pPr/>
              <a:t>17</a:t>
            </a:fld>
            <a:endParaRPr lang="en-US" dirty="0"/>
          </a:p>
        </p:txBody>
      </p:sp>
      <p:sp>
        <p:nvSpPr>
          <p:cNvPr id="7" name="Google Shape;109;p2"/>
          <p:cNvSpPr txBox="1"/>
          <p:nvPr/>
        </p:nvSpPr>
        <p:spPr>
          <a:xfrm>
            <a:off x="1500166" y="0"/>
            <a:ext cx="7643834"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2400" dirty="0">
                <a:solidFill>
                  <a:schemeClr val="dk1"/>
                </a:solidFill>
                <a:latin typeface="Times New Roman" pitchFamily="18" charset="0"/>
                <a:ea typeface="Calibri"/>
                <a:cs typeface="Times New Roman" pitchFamily="18" charset="0"/>
                <a:sym typeface="Calibri"/>
              </a:rPr>
              <a:t>End Semester Question Paper Templates</a:t>
            </a:r>
            <a:endParaRPr sz="2400" i="0" u="none" strike="noStrike" cap="none" dirty="0">
              <a:solidFill>
                <a:schemeClr val="dk1"/>
              </a:solidFill>
              <a:latin typeface="Times New Roman" pitchFamily="18" charset="0"/>
              <a:ea typeface="Calibri"/>
              <a:cs typeface="Times New Roman" pitchFamily="18" charset="0"/>
              <a:sym typeface="Calibri"/>
            </a:endParaRPr>
          </a:p>
        </p:txBody>
      </p:sp>
      <p:sp>
        <p:nvSpPr>
          <p:cNvPr id="8"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b="1" dirty="0">
                <a:sym typeface="Arial" charset="0"/>
              </a:rPr>
              <a:t>SECTION A </a:t>
            </a:r>
          </a:p>
          <a:p>
            <a:pPr marL="0" indent="0">
              <a:buNone/>
              <a:defRPr/>
            </a:pPr>
            <a:r>
              <a:rPr lang="en-IN" sz="2000" b="1" dirty="0">
                <a:sym typeface="Arial" charset="0"/>
              </a:rPr>
              <a:t>2.     Attempt all questions in brief.                                                        2 x 5 = 10</a:t>
            </a:r>
          </a:p>
          <a:p>
            <a:pPr marL="0" indent="0">
              <a:buFont typeface="Arial" panose="020B0604020202020204" pitchFamily="34" charset="0"/>
              <a:buNone/>
              <a:defRPr/>
            </a:pPr>
            <a:endParaRPr lang="en-IN" sz="2000" b="1" i="1" dirty="0">
              <a:sym typeface="Arial"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613834346"/>
              </p:ext>
            </p:extLst>
          </p:nvPr>
        </p:nvGraphicFramePr>
        <p:xfrm>
          <a:off x="609600" y="2132856"/>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3589889237"/>
                    </a:ext>
                  </a:extLst>
                </a:gridCol>
                <a:gridCol w="5334000">
                  <a:extLst>
                    <a:ext uri="{9D8B030D-6E8A-4147-A177-3AD203B41FA5}">
                      <a16:colId xmlns:a16="http://schemas.microsoft.com/office/drawing/2014/main" val="3621367927"/>
                    </a:ext>
                  </a:extLst>
                </a:gridCol>
                <a:gridCol w="838200">
                  <a:extLst>
                    <a:ext uri="{9D8B030D-6E8A-4147-A177-3AD203B41FA5}">
                      <a16:colId xmlns:a16="http://schemas.microsoft.com/office/drawing/2014/main" val="1091816336"/>
                    </a:ext>
                  </a:extLst>
                </a:gridCol>
                <a:gridCol w="838200">
                  <a:extLst>
                    <a:ext uri="{9D8B030D-6E8A-4147-A177-3AD203B41FA5}">
                      <a16:colId xmlns:a16="http://schemas.microsoft.com/office/drawing/2014/main" val="2620853037"/>
                    </a:ext>
                  </a:extLst>
                </a:gridCol>
              </a:tblGrid>
              <a:tr h="288032">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0666377"/>
                  </a:ext>
                </a:extLst>
              </a:tr>
              <a:tr h="288032">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1553853"/>
                  </a:ext>
                </a:extLst>
              </a:tr>
              <a:tr h="288032">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2429885"/>
                  </a:ext>
                </a:extLst>
              </a:tr>
              <a:tr h="288032">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0461969"/>
                  </a:ext>
                </a:extLst>
              </a:tr>
              <a:tr h="288032">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7925393"/>
                  </a:ext>
                </a:extLst>
              </a:tr>
            </a:tbl>
          </a:graphicData>
        </a:graphic>
      </p:graphicFrame>
    </p:spTree>
    <p:extLst>
      <p:ext uri="{BB962C8B-B14F-4D97-AF65-F5344CB8AC3E}">
        <p14:creationId xmlns:p14="http://schemas.microsoft.com/office/powerpoint/2010/main" val="2050283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6536A4-CE94-4B30-8C25-B8D77C236187}" type="datetime1">
              <a:rPr lang="en-US" smtClean="0"/>
              <a:t>2/20/2024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547664" y="-19664"/>
            <a:ext cx="7367736" cy="69269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8"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9"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980728"/>
            <a:ext cx="8229600" cy="4999385"/>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3. Attempt any five of the following:                               5 x 6 = 30</a:t>
            </a: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4. Attempt any one part of the following:                          1 x 10 = 10    </a:t>
            </a:r>
            <a:endParaRPr lang="en-IN" altLang="en-US" sz="2000" b="1"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3BD8A6D9-09A0-45D8-BC21-C175B99CE0F0}"/>
              </a:ext>
            </a:extLst>
          </p:cNvPr>
          <p:cNvGraphicFramePr>
            <a:graphicFrameLocks noGrp="1"/>
          </p:cNvGraphicFramePr>
          <p:nvPr>
            <p:extLst>
              <p:ext uri="{D42A27DB-BD31-4B8C-83A1-F6EECF244321}">
                <p14:modId xmlns:p14="http://schemas.microsoft.com/office/powerpoint/2010/main" val="3491944040"/>
              </p:ext>
            </p:extLst>
          </p:nvPr>
        </p:nvGraphicFramePr>
        <p:xfrm>
          <a:off x="835025" y="1772816"/>
          <a:ext cx="7839075" cy="2016225"/>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403245">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03245">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3245">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03245">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03245">
                <a:tc>
                  <a:txBody>
                    <a:bodyPr/>
                    <a:lstStyle/>
                    <a:p>
                      <a:r>
                        <a:rPr lang="en-IN" dirty="0"/>
                        <a:t>7</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994835263"/>
              </p:ext>
            </p:extLst>
          </p:nvPr>
        </p:nvGraphicFramePr>
        <p:xfrm>
          <a:off x="835025" y="4581129"/>
          <a:ext cx="7839074" cy="1512168"/>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5808924"/>
                    </a:ext>
                  </a:extLst>
                </a:gridCol>
                <a:gridCol w="5276301">
                  <a:extLst>
                    <a:ext uri="{9D8B030D-6E8A-4147-A177-3AD203B41FA5}">
                      <a16:colId xmlns:a16="http://schemas.microsoft.com/office/drawing/2014/main" val="798617310"/>
                    </a:ext>
                  </a:extLst>
                </a:gridCol>
                <a:gridCol w="829132">
                  <a:extLst>
                    <a:ext uri="{9D8B030D-6E8A-4147-A177-3AD203B41FA5}">
                      <a16:colId xmlns:a16="http://schemas.microsoft.com/office/drawing/2014/main" val="3558529266"/>
                    </a:ext>
                  </a:extLst>
                </a:gridCol>
                <a:gridCol w="829132">
                  <a:extLst>
                    <a:ext uri="{9D8B030D-6E8A-4147-A177-3AD203B41FA5}">
                      <a16:colId xmlns:a16="http://schemas.microsoft.com/office/drawing/2014/main" val="4283658578"/>
                    </a:ext>
                  </a:extLst>
                </a:gridCol>
              </a:tblGrid>
              <a:tr h="705714">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854660"/>
                  </a:ext>
                </a:extLst>
              </a:tr>
              <a:tr h="40322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2331960"/>
                  </a:ext>
                </a:extLst>
              </a:tr>
              <a:tr h="40322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7752371"/>
                  </a:ext>
                </a:extLst>
              </a:tr>
            </a:tbl>
          </a:graphicData>
        </a:graphic>
      </p:graphicFrame>
      <p:sp>
        <p:nvSpPr>
          <p:cNvPr id="2" name="Footer Placeholder 1">
            <a:extLst>
              <a:ext uri="{FF2B5EF4-FFF2-40B4-BE49-F238E27FC236}">
                <a16:creationId xmlns:a16="http://schemas.microsoft.com/office/drawing/2014/main" id="{8F8BDC02-63FC-CBC5-E4C5-F9486F160C19}"/>
              </a:ext>
            </a:extLst>
          </p:cNvPr>
          <p:cNvSpPr>
            <a:spLocks noGrp="1"/>
          </p:cNvSpPr>
          <p:nvPr>
            <p:ph type="ftr" sz="quarter" idx="11"/>
          </p:nvPr>
        </p:nvSpPr>
        <p:spPr/>
        <p:txBody>
          <a:bodyPr/>
          <a:lstStyle/>
          <a:p>
            <a:r>
              <a:rPr lang="en-US"/>
              <a:t>Dr. Poornima Tyagi    Software Engineering ACSE0603        Unit 1</a:t>
            </a:r>
          </a:p>
        </p:txBody>
      </p:sp>
    </p:spTree>
    <p:extLst>
      <p:ext uri="{BB962C8B-B14F-4D97-AF65-F5344CB8AC3E}">
        <p14:creationId xmlns:p14="http://schemas.microsoft.com/office/powerpoint/2010/main" val="1445042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r>
              <a:rPr lang="en-IN" sz="2400" dirty="0">
                <a:latin typeface="Times New Roman" pitchFamily="18" charset="0"/>
                <a:cs typeface="Times New Roman" pitchFamily="18" charset="0"/>
              </a:rPr>
              <a:t>Basic knowledge about software and its types. </a:t>
            </a:r>
          </a:p>
          <a:p>
            <a:pPr marL="0" indent="0" algn="just"/>
            <a:r>
              <a:rPr lang="en-IN" sz="2400" dirty="0">
                <a:latin typeface="Times New Roman" pitchFamily="18" charset="0"/>
                <a:cs typeface="Times New Roman" pitchFamily="18" charset="0"/>
              </a:rPr>
              <a:t>Basic knowledge of any programming language.</a:t>
            </a: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D128B7E-3EE5-49B1-A193-A2C593876593}" type="datetime1">
              <a:rPr lang="en-US" smtClean="0"/>
              <a:t>2/20/2024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Prerequisite and Recap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A615CB8-67EF-41B7-8B6D-2594399B48F1}" type="datetime1">
              <a:rPr lang="en-US" smtClean="0"/>
              <a:t>2/20/2024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547664" y="1"/>
            <a:ext cx="759633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Faculty</a:t>
            </a:r>
            <a:r>
              <a:rPr kumimoji="0" lang="en-US" sz="3000" b="0" i="0" u="none" strike="noStrike" kern="1200" cap="none" spc="0" normalizeH="0" noProof="0" dirty="0">
                <a:ln>
                  <a:noFill/>
                </a:ln>
                <a:solidFill>
                  <a:schemeClr val="dk1"/>
                </a:solidFill>
                <a:effectLst/>
                <a:uLnTx/>
                <a:uFillTx/>
                <a:latin typeface="+mn-lt"/>
                <a:ea typeface="+mn-ea"/>
                <a:cs typeface="+mn-cs"/>
              </a:rPr>
              <a:t> Profile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1</a:t>
            </a:r>
            <a:endParaRPr lang="en-US" dirty="0"/>
          </a:p>
        </p:txBody>
      </p:sp>
      <p:sp>
        <p:nvSpPr>
          <p:cNvPr id="10" name="TextBox 9"/>
          <p:cNvSpPr txBox="1"/>
          <p:nvPr/>
        </p:nvSpPr>
        <p:spPr>
          <a:xfrm>
            <a:off x="762000" y="1447800"/>
            <a:ext cx="5867400" cy="3139321"/>
          </a:xfrm>
          <a:prstGeom prst="rect">
            <a:avLst/>
          </a:prstGeom>
          <a:noFill/>
        </p:spPr>
        <p:txBody>
          <a:bodyPr wrap="square" rtlCol="0">
            <a:spAutoFit/>
          </a:bodyPr>
          <a:lstStyle/>
          <a:p>
            <a:pPr algn="just"/>
            <a:r>
              <a:rPr lang="en-US" b="1" dirty="0">
                <a:latin typeface="Times New Roman" pitchFamily="18" charset="0"/>
                <a:cs typeface="Times New Roman" pitchFamily="18" charset="0"/>
              </a:rPr>
              <a:t>FACULTY PROFILE</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Name of Faculty: Dr. Poornima Tyagi</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Designation &amp; Department: </a:t>
            </a:r>
            <a:r>
              <a:rPr lang="en-US" dirty="0">
                <a:latin typeface="Times New Roman" pitchFamily="18" charset="0"/>
                <a:cs typeface="Times New Roman" pitchFamily="18" charset="0"/>
              </a:rPr>
              <a:t>Assistant Professor, CSE Dept.</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Qualification: </a:t>
            </a:r>
            <a:r>
              <a:rPr lang="en-US" dirty="0">
                <a:latin typeface="Times New Roman" pitchFamily="18" charset="0"/>
                <a:cs typeface="Times New Roman" pitchFamily="18" charset="0"/>
              </a:rPr>
              <a:t>MCA, MTech &amp; PhD </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Experience: </a:t>
            </a:r>
            <a:r>
              <a:rPr lang="en-US" dirty="0">
                <a:latin typeface="Times New Roman" pitchFamily="18" charset="0"/>
                <a:cs typeface="Times New Roman" pitchFamily="18" charset="0"/>
              </a:rPr>
              <a:t>Have 12 years experience of teaching subjects such as Cyber Security, DBMS, Software Engineering, Software Project management.</a:t>
            </a:r>
            <a:endParaRPr lang="en-US" dirty="0"/>
          </a:p>
        </p:txBody>
      </p:sp>
      <p:pic>
        <p:nvPicPr>
          <p:cNvPr id="3" name="Picture 2">
            <a:extLst>
              <a:ext uri="{FF2B5EF4-FFF2-40B4-BE49-F238E27FC236}">
                <a16:creationId xmlns:a16="http://schemas.microsoft.com/office/drawing/2014/main" id="{30C2207B-1E7F-4AC6-A9AD-504CC36AC79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6907860" y="1105796"/>
            <a:ext cx="1800200" cy="235216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96752"/>
            <a:ext cx="8507288" cy="4929411"/>
          </a:xfrm>
        </p:spPr>
        <p:txBody>
          <a:bodyPr>
            <a:normAutofit fontScale="77500" lnSpcReduction="20000"/>
          </a:bodyPr>
          <a:lstStyle/>
          <a:p>
            <a:pPr marL="342900" lvl="0" indent="-342900" algn="just" rtl="0">
              <a:lnSpc>
                <a:spcPct val="120000"/>
              </a:lnSpc>
              <a:spcBef>
                <a:spcPts val="0"/>
              </a:spcBef>
              <a:spcAft>
                <a:spcPts val="0"/>
              </a:spcAft>
              <a:buClr>
                <a:schemeClr val="dk1"/>
              </a:buClr>
              <a:buSzPct val="100000"/>
              <a:buChar char="•"/>
            </a:pPr>
            <a:r>
              <a:rPr lang="en-US" sz="3200" dirty="0"/>
              <a:t>Software Engineering is a systematic, disciplined, quantifiable study and approach to the design, development, operation, and maintenance of a software system.</a:t>
            </a:r>
            <a:endParaRPr lang="en-US" dirty="0"/>
          </a:p>
          <a:p>
            <a:pPr marL="342900" lvl="0" indent="-342900" algn="just" rtl="0">
              <a:lnSpc>
                <a:spcPct val="120000"/>
              </a:lnSpc>
              <a:spcBef>
                <a:spcPts val="476"/>
              </a:spcBef>
              <a:spcAft>
                <a:spcPts val="0"/>
              </a:spcAft>
              <a:buClr>
                <a:schemeClr val="dk1"/>
              </a:buClr>
              <a:buSzPct val="100000"/>
              <a:buChar char="•"/>
            </a:pPr>
            <a:r>
              <a:rPr lang="en-US" sz="3200" dirty="0"/>
              <a:t>Software engineering applications are new idea, device or process. Innovations are the application of better solutions that meet new requirements, </a:t>
            </a:r>
            <a:r>
              <a:rPr lang="en-US" sz="3200" dirty="0" err="1"/>
              <a:t>inarticulated</a:t>
            </a:r>
            <a:r>
              <a:rPr lang="en-US" sz="3200" dirty="0"/>
              <a:t> needs or existing market needs.</a:t>
            </a:r>
            <a:endParaRPr lang="en-US" dirty="0"/>
          </a:p>
          <a:p>
            <a:pPr marL="0" lvl="0" indent="0" algn="just" rtl="0">
              <a:spcBef>
                <a:spcPts val="340"/>
              </a:spcBef>
              <a:spcAft>
                <a:spcPts val="0"/>
              </a:spcAft>
              <a:buClr>
                <a:schemeClr val="dk1"/>
              </a:buClr>
              <a:buSzPct val="100000"/>
              <a:buNone/>
            </a:pPr>
            <a:endParaRPr lang="en-US" sz="2400" dirty="0"/>
          </a:p>
          <a:p>
            <a:pPr marL="0" lvl="0" indent="0" algn="just" rtl="0">
              <a:spcBef>
                <a:spcPts val="493"/>
              </a:spcBef>
              <a:spcAft>
                <a:spcPts val="0"/>
              </a:spcAft>
              <a:buClr>
                <a:schemeClr val="dk1"/>
              </a:buClr>
              <a:buSzPct val="100000"/>
              <a:buNone/>
            </a:pPr>
            <a:r>
              <a:rPr lang="en-US" sz="3600" u="sng" dirty="0">
                <a:solidFill>
                  <a:schemeClr val="hlink"/>
                </a:solidFill>
                <a:hlinkClick r:id="rId2"/>
              </a:rPr>
              <a:t>https://www.youtube.com/watch?v=kcvEiMFOcoE</a:t>
            </a:r>
            <a:endParaRPr lang="en-US" sz="3600" dirty="0"/>
          </a:p>
          <a:p>
            <a:pPr marL="0" lvl="0" indent="0" algn="just" rtl="0">
              <a:spcBef>
                <a:spcPts val="493"/>
              </a:spcBef>
              <a:spcAft>
                <a:spcPts val="0"/>
              </a:spcAft>
              <a:buClr>
                <a:schemeClr val="dk1"/>
              </a:buClr>
              <a:buSzPct val="100000"/>
              <a:buNone/>
            </a:pPr>
            <a:r>
              <a:rPr lang="en-US" sz="3600" u="sng" dirty="0">
                <a:solidFill>
                  <a:schemeClr val="hlink"/>
                </a:solidFill>
                <a:hlinkClick r:id="rId3"/>
              </a:rPr>
              <a:t>https://www.youtube.com/watch?v=WxkP5KR_Emk</a:t>
            </a:r>
            <a:endParaRPr lang="en-US" sz="3600" dirty="0"/>
          </a:p>
          <a:p>
            <a:pPr marL="0" lvl="0" indent="0" algn="just" rtl="0">
              <a:spcBef>
                <a:spcPts val="374"/>
              </a:spcBef>
              <a:spcAft>
                <a:spcPts val="0"/>
              </a:spcAft>
              <a:buClr>
                <a:schemeClr val="dk1"/>
              </a:buClr>
              <a:buSzPct val="100000"/>
              <a:buNone/>
            </a:pPr>
            <a:endParaRPr lang="en-US" sz="2800" dirty="0"/>
          </a:p>
          <a:p>
            <a:pPr marL="342900" lvl="0" indent="-224155" algn="just" rtl="0">
              <a:spcBef>
                <a:spcPts val="374"/>
              </a:spcBef>
              <a:spcAft>
                <a:spcPts val="0"/>
              </a:spcAft>
              <a:buClr>
                <a:schemeClr val="dk1"/>
              </a:buClr>
              <a:buSzPct val="100000"/>
              <a:buNone/>
            </a:pPr>
            <a:endParaRPr lang="en-US" sz="2800" dirty="0"/>
          </a:p>
          <a:p>
            <a:pPr marL="0" algn="just">
              <a:buNone/>
            </a:pP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F2A9822-718C-4367-A0B6-8FD383017FC9}" type="datetime1">
              <a:rPr lang="en-US" smtClean="0"/>
              <a:t>2/20/2024</a:t>
            </a:fld>
            <a:endParaRPr lang="en-US"/>
          </a:p>
        </p:txBody>
      </p:sp>
      <p:sp>
        <p:nvSpPr>
          <p:cNvPr id="5" name="Footer Placeholder 4"/>
          <p:cNvSpPr>
            <a:spLocks noGrp="1"/>
          </p:cNvSpPr>
          <p:nvPr>
            <p:ph type="ftr" sz="quarter" idx="11"/>
          </p:nvPr>
        </p:nvSpPr>
        <p:spPr/>
        <p:txBody>
          <a:bodyPr/>
          <a:lstStyle/>
          <a:p>
            <a:r>
              <a:rPr lang="en-US"/>
              <a:t>Dr. Poornima Tyagi    Software Engineering ACSE0603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ea typeface="Calibri"/>
              <a:cs typeface="Calibri"/>
              <a:sym typeface="Calibri"/>
            </a:endParaRPr>
          </a:p>
          <a:p>
            <a:pPr algn="ctr">
              <a:spcBef>
                <a:spcPct val="0"/>
              </a:spcBef>
              <a:defRPr/>
            </a:pPr>
            <a:r>
              <a:rPr lang="en-US" sz="2400" dirty="0">
                <a:latin typeface="Times New Roman" pitchFamily="18" charset="0"/>
                <a:ea typeface="Calibri"/>
                <a:cs typeface="Times New Roman" pitchFamily="18" charset="0"/>
                <a:sym typeface="Calibri"/>
              </a:rPr>
              <a:t>Brief Introduction about the subject with Video</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4724400"/>
          </a:xfrm>
        </p:spPr>
        <p:txBody>
          <a:bodyPr>
            <a:noAutofit/>
          </a:bodyPr>
          <a:lstStyle/>
          <a:p>
            <a:pPr>
              <a:buFont typeface="Wingdings" panose="05000000000000000000" pitchFamily="2" charset="2"/>
              <a:buChar char="Ø"/>
              <a:defRPr/>
            </a:pPr>
            <a:r>
              <a:rPr lang="en-IN" sz="2400" dirty="0">
                <a:latin typeface="Times New Roman" pitchFamily="18" charset="0"/>
                <a:cs typeface="Times New Roman" pitchFamily="18" charset="0"/>
              </a:rPr>
              <a:t>Introduction: </a:t>
            </a:r>
          </a:p>
          <a:p>
            <a:pPr>
              <a:buNone/>
              <a:defRPr/>
            </a:pPr>
            <a:r>
              <a:rPr lang="en-IN" sz="2400" dirty="0">
                <a:latin typeface="Times New Roman" pitchFamily="18" charset="0"/>
                <a:cs typeface="Times New Roman" pitchFamily="18" charset="0"/>
              </a:rPr>
              <a:t>       Evolving role of Software</a:t>
            </a:r>
          </a:p>
          <a:p>
            <a:pPr>
              <a:buNone/>
              <a:defRPr/>
            </a:pPr>
            <a:r>
              <a:rPr lang="en-IN" sz="2400" dirty="0">
                <a:latin typeface="Times New Roman" pitchFamily="18" charset="0"/>
                <a:cs typeface="Times New Roman" pitchFamily="18" charset="0"/>
              </a:rPr>
              <a:t>       Software Characteristics</a:t>
            </a:r>
          </a:p>
          <a:p>
            <a:pPr>
              <a:buNone/>
              <a:defRPr/>
            </a:pPr>
            <a:r>
              <a:rPr lang="en-IN" sz="2400" dirty="0">
                <a:latin typeface="Times New Roman" pitchFamily="18" charset="0"/>
                <a:cs typeface="Times New Roman" pitchFamily="18" charset="0"/>
              </a:rPr>
              <a:t>       Software Crisis </a:t>
            </a:r>
          </a:p>
          <a:p>
            <a:pPr>
              <a:buNone/>
              <a:defRPr/>
            </a:pPr>
            <a:r>
              <a:rPr lang="en-IN" sz="2400" dirty="0">
                <a:latin typeface="Times New Roman" pitchFamily="18" charset="0"/>
                <a:cs typeface="Times New Roman" pitchFamily="18" charset="0"/>
              </a:rPr>
              <a:t>       Silver Bullet</a:t>
            </a:r>
          </a:p>
          <a:p>
            <a:pPr>
              <a:buNone/>
              <a:defRPr/>
            </a:pPr>
            <a:r>
              <a:rPr lang="en-IN" sz="2400" dirty="0">
                <a:latin typeface="Times New Roman" pitchFamily="18" charset="0"/>
                <a:cs typeface="Times New Roman" pitchFamily="18" charset="0"/>
              </a:rPr>
              <a:t>       Software Myths</a:t>
            </a:r>
          </a:p>
          <a:p>
            <a:pPr>
              <a:buNone/>
              <a:defRPr/>
            </a:pPr>
            <a:r>
              <a:rPr lang="en-IN" sz="2400" dirty="0">
                <a:latin typeface="Times New Roman" pitchFamily="18" charset="0"/>
                <a:cs typeface="Times New Roman" pitchFamily="18" charset="0"/>
              </a:rPr>
              <a:t>       Software Process</a:t>
            </a:r>
          </a:p>
          <a:p>
            <a:pPr>
              <a:buNone/>
              <a:defRPr/>
            </a:pPr>
            <a:r>
              <a:rPr lang="en-IN" sz="2400" dirty="0">
                <a:latin typeface="Times New Roman" pitchFamily="18" charset="0"/>
                <a:cs typeface="Times New Roman" pitchFamily="18" charset="0"/>
              </a:rPr>
              <a:t>       Software Engineering Phases</a:t>
            </a:r>
          </a:p>
          <a:p>
            <a:pPr>
              <a:buNone/>
              <a:defRPr/>
            </a:pPr>
            <a:r>
              <a:rPr lang="en-IN" sz="2400" dirty="0">
                <a:latin typeface="Times New Roman" pitchFamily="18" charset="0"/>
                <a:cs typeface="Times New Roman" pitchFamily="18" charset="0"/>
              </a:rPr>
              <a:t>       Team Software Process (TSP)</a:t>
            </a:r>
          </a:p>
          <a:p>
            <a:pPr>
              <a:buNone/>
              <a:defRPr/>
            </a:pPr>
            <a:r>
              <a:rPr lang="en-IN" sz="2400" dirty="0">
                <a:latin typeface="Times New Roman" pitchFamily="18" charset="0"/>
                <a:cs typeface="Times New Roman" pitchFamily="18" charset="0"/>
              </a:rPr>
              <a:t>       Emergence of Software Engineering</a:t>
            </a:r>
          </a:p>
          <a:p>
            <a:pPr>
              <a:buNone/>
              <a:defRPr/>
            </a:pPr>
            <a:r>
              <a:rPr lang="en-IN" sz="2400" dirty="0">
                <a:latin typeface="Times New Roman" pitchFamily="18" charset="0"/>
                <a:cs typeface="Times New Roman" pitchFamily="18" charset="0"/>
              </a:rPr>
              <a:t>       Software process, Project and Product. </a:t>
            </a:r>
            <a:endParaRPr lang="en-IN" sz="2200"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7FC0F559-CAD1-435C-88BC-16644BC933BC}" type="datetime1">
              <a:rPr lang="en-US" smtClean="0"/>
              <a:t>2/20/2024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a:xfrm>
            <a:off x="1500166" y="1"/>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itchFamily="18" charset="0"/>
                <a:cs typeface="Times New Roman" pitchFamily="18" charset="0"/>
              </a:rPr>
              <a:t>Unit </a:t>
            </a: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Content</a:t>
            </a:r>
          </a:p>
        </p:txBody>
      </p:sp>
      <p:sp>
        <p:nvSpPr>
          <p:cNvPr id="10" name="Footer Placeholder 9"/>
          <p:cNvSpPr>
            <a:spLocks noGrp="1"/>
          </p:cNvSpPr>
          <p:nvPr>
            <p:ph type="ftr" sz="quarter" idx="11"/>
          </p:nvPr>
        </p:nvSpPr>
        <p:spPr>
          <a:xfrm>
            <a:off x="2514600" y="6356350"/>
            <a:ext cx="5029200" cy="365125"/>
          </a:xfrm>
        </p:spPr>
        <p:txBody>
          <a:bodyPr/>
          <a:lstStyle/>
          <a:p>
            <a:r>
              <a:rPr lang="en-US"/>
              <a:t>Dr. Poornima Tyagi    Software Engineering ACSE0603        Unit 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357298"/>
            <a:ext cx="8229600" cy="4525963"/>
          </a:xfrm>
        </p:spPr>
        <p:txBody>
          <a:bodyPr>
            <a:normAutofit/>
          </a:bodyPr>
          <a:lstStyle/>
          <a:p>
            <a:pPr>
              <a:buFont typeface="Wingdings" pitchFamily="2" charset="2"/>
              <a:buChar char="Ø"/>
            </a:pPr>
            <a:r>
              <a:rPr lang="en-IN" sz="2400" dirty="0">
                <a:latin typeface="Times New Roman" pitchFamily="18" charset="0"/>
                <a:cs typeface="Times New Roman" pitchFamily="18" charset="0"/>
              </a:rPr>
              <a:t>Software Process Models:</a:t>
            </a:r>
          </a:p>
          <a:p>
            <a:pPr>
              <a:buNone/>
            </a:pPr>
            <a:r>
              <a:rPr lang="en-IN" sz="2400" dirty="0">
                <a:latin typeface="Times New Roman" pitchFamily="18" charset="0"/>
                <a:cs typeface="Times New Roman" pitchFamily="18" charset="0"/>
              </a:rPr>
              <a:t>       SDLC</a:t>
            </a:r>
          </a:p>
          <a:p>
            <a:pPr>
              <a:buNone/>
            </a:pPr>
            <a:r>
              <a:rPr lang="en-IN" sz="2400" dirty="0">
                <a:latin typeface="Times New Roman" pitchFamily="18" charset="0"/>
                <a:cs typeface="Times New Roman" pitchFamily="18" charset="0"/>
              </a:rPr>
              <a:t>     Waterfall Model</a:t>
            </a:r>
          </a:p>
          <a:p>
            <a:pPr>
              <a:buNone/>
            </a:pPr>
            <a:r>
              <a:rPr lang="en-IN" sz="2400" dirty="0">
                <a:latin typeface="Times New Roman" pitchFamily="18" charset="0"/>
                <a:cs typeface="Times New Roman" pitchFamily="18" charset="0"/>
              </a:rPr>
              <a:t>     Prototype Model</a:t>
            </a:r>
          </a:p>
          <a:p>
            <a:pPr>
              <a:buNone/>
            </a:pPr>
            <a:r>
              <a:rPr lang="en-IN" sz="2400" dirty="0">
                <a:latin typeface="Times New Roman" pitchFamily="18" charset="0"/>
                <a:cs typeface="Times New Roman" pitchFamily="18" charset="0"/>
              </a:rPr>
              <a:t>     Spiral Model </a:t>
            </a:r>
          </a:p>
          <a:p>
            <a:pPr>
              <a:buNone/>
            </a:pPr>
            <a:r>
              <a:rPr lang="en-IN" sz="2400" dirty="0">
                <a:latin typeface="Times New Roman" pitchFamily="18" charset="0"/>
                <a:cs typeface="Times New Roman" pitchFamily="18" charset="0"/>
              </a:rPr>
              <a:t>     Iterative Model</a:t>
            </a:r>
          </a:p>
          <a:p>
            <a:pPr>
              <a:buNone/>
            </a:pPr>
            <a:r>
              <a:rPr lang="en-IN" sz="2400" dirty="0">
                <a:latin typeface="Times New Roman" pitchFamily="18" charset="0"/>
                <a:cs typeface="Times New Roman" pitchFamily="18" charset="0"/>
              </a:rPr>
              <a:t>     Incremental Model</a:t>
            </a:r>
          </a:p>
          <a:p>
            <a:pPr>
              <a:buNone/>
            </a:pPr>
            <a:r>
              <a:rPr lang="en-IN" sz="2400" dirty="0">
                <a:latin typeface="Times New Roman" pitchFamily="18" charset="0"/>
                <a:cs typeface="Times New Roman" pitchFamily="18" charset="0"/>
              </a:rPr>
              <a:t>     V Process Model</a:t>
            </a:r>
          </a:p>
          <a:p>
            <a:pPr>
              <a:buNone/>
            </a:pPr>
            <a:r>
              <a:rPr lang="en-IN" sz="2400" dirty="0">
                <a:latin typeface="Times New Roman" pitchFamily="18" charset="0"/>
                <a:cs typeface="Times New Roman" pitchFamily="18" charset="0"/>
              </a:rPr>
              <a:t>     Agile Methodology</a:t>
            </a:r>
          </a:p>
        </p:txBody>
      </p:sp>
      <p:sp>
        <p:nvSpPr>
          <p:cNvPr id="4" name="Date Placeholder 3"/>
          <p:cNvSpPr>
            <a:spLocks noGrp="1"/>
          </p:cNvSpPr>
          <p:nvPr>
            <p:ph type="dt" sz="half" idx="10"/>
          </p:nvPr>
        </p:nvSpPr>
        <p:spPr/>
        <p:txBody>
          <a:bodyPr/>
          <a:lstStyle/>
          <a:p>
            <a:fld id="{4EF3A132-34CE-416E-888C-2C3CCA29A2C6}" type="datetime1">
              <a:rPr lang="en-US" smtClean="0"/>
              <a:t>2/20/2024</a:t>
            </a:fld>
            <a:endParaRPr lang="en-US"/>
          </a:p>
        </p:txBody>
      </p:sp>
      <p:sp>
        <p:nvSpPr>
          <p:cNvPr id="5" name="Footer Placeholder 4"/>
          <p:cNvSpPr>
            <a:spLocks noGrp="1"/>
          </p:cNvSpPr>
          <p:nvPr>
            <p:ph type="ftr" sz="quarter" idx="11"/>
          </p:nvPr>
        </p:nvSpPr>
        <p:spPr>
          <a:xfrm>
            <a:off x="3124200" y="6356350"/>
            <a:ext cx="5091138"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500166" y="1"/>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itchFamily="18" charset="0"/>
                <a:cs typeface="Times New Roman" pitchFamily="18" charset="0"/>
              </a:rPr>
              <a:t>Unit </a:t>
            </a: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Content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1071546"/>
            <a:ext cx="8229600" cy="4525963"/>
          </a:xfrm>
        </p:spPr>
        <p:txBody>
          <a:bodyPr/>
          <a:lstStyle/>
          <a:p>
            <a:pPr algn="just"/>
            <a:r>
              <a:rPr lang="en-IN" sz="2400" dirty="0">
                <a:latin typeface="Times New Roman" pitchFamily="18" charset="0"/>
                <a:cs typeface="Times New Roman" pitchFamily="18" charset="0"/>
              </a:rPr>
              <a:t>In this unit, students will gain the understanding the basic concept of software engineering and its application. A general understanding of software development life cycle such as waterfall, prototype, spiral model. An ability to identify, formulate and solve engineering problems.</a:t>
            </a:r>
          </a:p>
          <a:p>
            <a:endParaRPr lang="en-IN" dirty="0"/>
          </a:p>
        </p:txBody>
      </p:sp>
      <p:sp>
        <p:nvSpPr>
          <p:cNvPr id="4" name="Date Placeholder 3"/>
          <p:cNvSpPr>
            <a:spLocks noGrp="1"/>
          </p:cNvSpPr>
          <p:nvPr>
            <p:ph type="dt" sz="half" idx="10"/>
          </p:nvPr>
        </p:nvSpPr>
        <p:spPr/>
        <p:txBody>
          <a:bodyPr/>
          <a:lstStyle/>
          <a:p>
            <a:fld id="{DF490D63-77AF-43AD-8799-E47EA9E07943}" type="datetime1">
              <a:rPr lang="en-US" smtClean="0"/>
              <a:t>2/20/2024</a:t>
            </a:fld>
            <a:endParaRPr lang="en-US"/>
          </a:p>
        </p:txBody>
      </p:sp>
      <p:sp>
        <p:nvSpPr>
          <p:cNvPr id="5" name="Footer Placeholder 4"/>
          <p:cNvSpPr>
            <a:spLocks noGrp="1"/>
          </p:cNvSpPr>
          <p:nvPr>
            <p:ph type="ftr" sz="quarter" idx="11"/>
          </p:nvPr>
        </p:nvSpPr>
        <p:spPr>
          <a:xfrm>
            <a:off x="3124200" y="6356350"/>
            <a:ext cx="4948262"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500166" y="1"/>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itchFamily="18" charset="0"/>
                <a:cs typeface="Times New Roman" pitchFamily="18" charset="0"/>
              </a:rPr>
              <a:t>Unit Objective</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505C6B-7CEE-4B94-B161-62DBC78239CF}" type="datetime1">
              <a:rPr lang="en-US" smtClean="0"/>
              <a:t>2/20/2024</a:t>
            </a:fld>
            <a:endParaRPr lang="en-US"/>
          </a:p>
        </p:txBody>
      </p:sp>
      <p:sp>
        <p:nvSpPr>
          <p:cNvPr id="5" name="Footer Placeholder 4"/>
          <p:cNvSpPr>
            <a:spLocks noGrp="1"/>
          </p:cNvSpPr>
          <p:nvPr>
            <p:ph type="ftr" sz="quarter" idx="11"/>
          </p:nvPr>
        </p:nvSpPr>
        <p:spPr>
          <a:xfrm>
            <a:off x="2428860" y="6356350"/>
            <a:ext cx="5357850"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500166" y="1"/>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itchFamily="18" charset="0"/>
                <a:cs typeface="Times New Roman" pitchFamily="18" charset="0"/>
              </a:rPr>
              <a:t>Topic Objective</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graphicFrame>
        <p:nvGraphicFramePr>
          <p:cNvPr id="10" name="Content Placeholder 9"/>
          <p:cNvGraphicFramePr>
            <a:graphicFrameLocks noGrp="1"/>
          </p:cNvGraphicFramePr>
          <p:nvPr>
            <p:ph idx="1"/>
          </p:nvPr>
        </p:nvGraphicFramePr>
        <p:xfrm>
          <a:off x="457200" y="1600200"/>
          <a:ext cx="8229600" cy="2960376"/>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80074">
                <a:tc>
                  <a:txBody>
                    <a:bodyPr/>
                    <a:lstStyle/>
                    <a:p>
                      <a:r>
                        <a:rPr lang="en-IN" dirty="0"/>
                        <a:t>Topic</a:t>
                      </a:r>
                    </a:p>
                  </a:txBody>
                  <a:tcPr/>
                </a:tc>
                <a:tc>
                  <a:txBody>
                    <a:bodyPr/>
                    <a:lstStyle/>
                    <a:p>
                      <a:r>
                        <a:rPr lang="en-IN" dirty="0"/>
                        <a:t>Objective</a:t>
                      </a:r>
                    </a:p>
                  </a:txBody>
                  <a:tcPr/>
                </a:tc>
                <a:extLst>
                  <a:ext uri="{0D108BD9-81ED-4DB2-BD59-A6C34878D82A}">
                    <a16:rowId xmlns:a16="http://schemas.microsoft.com/office/drawing/2014/main" val="10000"/>
                  </a:ext>
                </a:extLst>
              </a:tr>
              <a:tr h="580074">
                <a:tc>
                  <a:txBody>
                    <a:bodyPr/>
                    <a:lstStyle/>
                    <a:p>
                      <a:r>
                        <a:rPr lang="en-IN" dirty="0"/>
                        <a:t>Software Crisis</a:t>
                      </a:r>
                    </a:p>
                  </a:txBody>
                  <a:tcPr/>
                </a:tc>
                <a:tc>
                  <a:txBody>
                    <a:bodyPr/>
                    <a:lstStyle/>
                    <a:p>
                      <a:r>
                        <a:rPr lang="en-IN" dirty="0"/>
                        <a:t>To</a:t>
                      </a:r>
                      <a:r>
                        <a:rPr lang="en-IN" baseline="0" dirty="0"/>
                        <a:t> understand the software crisis</a:t>
                      </a:r>
                      <a:endParaRPr lang="en-IN" dirty="0"/>
                    </a:p>
                  </a:txBody>
                  <a:tcPr/>
                </a:tc>
                <a:extLst>
                  <a:ext uri="{0D108BD9-81ED-4DB2-BD59-A6C34878D82A}">
                    <a16:rowId xmlns:a16="http://schemas.microsoft.com/office/drawing/2014/main" val="10001"/>
                  </a:ext>
                </a:extLst>
              </a:tr>
              <a:tr h="580074">
                <a:tc>
                  <a:txBody>
                    <a:bodyPr/>
                    <a:lstStyle/>
                    <a:p>
                      <a:r>
                        <a:rPr lang="en-IN" dirty="0"/>
                        <a:t>Software</a:t>
                      </a:r>
                      <a:r>
                        <a:rPr lang="en-IN" baseline="0" dirty="0"/>
                        <a:t> Emergence</a:t>
                      </a:r>
                      <a:endParaRPr lang="en-IN" dirty="0"/>
                    </a:p>
                  </a:txBody>
                  <a:tcPr/>
                </a:tc>
                <a:tc>
                  <a:txBody>
                    <a:bodyPr/>
                    <a:lstStyle/>
                    <a:p>
                      <a:r>
                        <a:rPr lang="en-IN" dirty="0"/>
                        <a:t>To</a:t>
                      </a:r>
                      <a:r>
                        <a:rPr lang="en-IN" baseline="0" dirty="0"/>
                        <a:t> study the software emergence</a:t>
                      </a:r>
                      <a:endParaRPr lang="en-IN" dirty="0"/>
                    </a:p>
                  </a:txBody>
                  <a:tcPr/>
                </a:tc>
                <a:extLst>
                  <a:ext uri="{0D108BD9-81ED-4DB2-BD59-A6C34878D82A}">
                    <a16:rowId xmlns:a16="http://schemas.microsoft.com/office/drawing/2014/main" val="10002"/>
                  </a:ext>
                </a:extLst>
              </a:tr>
              <a:tr h="580074">
                <a:tc>
                  <a:txBody>
                    <a:bodyPr/>
                    <a:lstStyle/>
                    <a:p>
                      <a:r>
                        <a:rPr lang="en-IN" dirty="0"/>
                        <a:t>SDLC</a:t>
                      </a:r>
                    </a:p>
                  </a:txBody>
                  <a:tcPr/>
                </a:tc>
                <a:tc>
                  <a:txBody>
                    <a:bodyPr/>
                    <a:lstStyle/>
                    <a:p>
                      <a:r>
                        <a:rPr lang="en-IN" dirty="0"/>
                        <a:t>To</a:t>
                      </a:r>
                      <a:r>
                        <a:rPr lang="en-IN" baseline="0" dirty="0"/>
                        <a:t> draw the SDLC diagrams</a:t>
                      </a:r>
                      <a:endParaRPr lang="en-IN" dirty="0"/>
                    </a:p>
                  </a:txBody>
                  <a:tcPr/>
                </a:tc>
                <a:extLst>
                  <a:ext uri="{0D108BD9-81ED-4DB2-BD59-A6C34878D82A}">
                    <a16:rowId xmlns:a16="http://schemas.microsoft.com/office/drawing/2014/main" val="10003"/>
                  </a:ext>
                </a:extLst>
              </a:tr>
              <a:tr h="580074">
                <a:tc>
                  <a:txBody>
                    <a:bodyPr/>
                    <a:lstStyle/>
                    <a:p>
                      <a:r>
                        <a:rPr lang="en-IN" dirty="0"/>
                        <a:t>Agile Methodology</a:t>
                      </a:r>
                    </a:p>
                  </a:txBody>
                  <a:tcPr/>
                </a:tc>
                <a:tc>
                  <a:txBody>
                    <a:bodyPr/>
                    <a:lstStyle/>
                    <a:p>
                      <a:r>
                        <a:rPr lang="en-IN" dirty="0"/>
                        <a:t>To study the different Agile Methodologies</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body" idx="1"/>
          </p:nvPr>
        </p:nvSpPr>
        <p:spPr>
          <a:xfrm>
            <a:off x="533400" y="1193800"/>
            <a:ext cx="8229600" cy="4525963"/>
          </a:xfrm>
          <a:prstGeom prst="rect">
            <a:avLst/>
          </a:prstGeom>
          <a:noFill/>
          <a:ln>
            <a:noFill/>
          </a:ln>
        </p:spPr>
        <p:txBody>
          <a:bodyPr spcFirstLastPara="1" wrap="square" lIns="91425" tIns="45700" rIns="91425" bIns="45700" anchor="t" anchorCtr="0">
            <a:normAutofit/>
          </a:bodyPr>
          <a:lstStyle/>
          <a:p>
            <a:pPr marL="0" lvl="0" indent="0" algn="just" rtl="0">
              <a:lnSpc>
                <a:spcPct val="80000"/>
              </a:lnSpc>
              <a:spcBef>
                <a:spcPts val="0"/>
              </a:spcBef>
              <a:spcAft>
                <a:spcPts val="0"/>
              </a:spcAft>
              <a:buClr>
                <a:srgbClr val="FF0000"/>
              </a:buClr>
              <a:buSzPts val="2200"/>
              <a:buNone/>
            </a:pPr>
            <a:r>
              <a:rPr lang="en-US" sz="2200">
                <a:solidFill>
                  <a:srgbClr val="FF0000"/>
                </a:solidFill>
              </a:rPr>
              <a:t>Software is</a:t>
            </a:r>
            <a:endParaRPr sz="2200"/>
          </a:p>
          <a:p>
            <a:pPr marL="0" lvl="0" indent="0" algn="just" rtl="0">
              <a:lnSpc>
                <a:spcPct val="150000"/>
              </a:lnSpc>
              <a:spcBef>
                <a:spcPts val="440"/>
              </a:spcBef>
              <a:spcAft>
                <a:spcPts val="0"/>
              </a:spcAft>
              <a:buClr>
                <a:schemeClr val="dk1"/>
              </a:buClr>
              <a:buSzPts val="2200"/>
              <a:buNone/>
            </a:pPr>
            <a:r>
              <a:rPr lang="en-US" sz="2200"/>
              <a:t>A program along with proper documentation (requirement analysis, design, coding, testing) and user manuals which includes installation guide and other manuals.</a:t>
            </a:r>
            <a:endParaRPr/>
          </a:p>
        </p:txBody>
      </p:sp>
      <p:sp>
        <p:nvSpPr>
          <p:cNvPr id="308" name="Google Shape;30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7319C45-42D5-4DC5-BA63-FFC5ED64E4C4}" type="datetime1">
              <a:rPr lang="en-US" smtClean="0"/>
              <a:t>2/20/2024</a:t>
            </a:fld>
            <a:endParaRPr/>
          </a:p>
        </p:txBody>
      </p:sp>
      <p:sp>
        <p:nvSpPr>
          <p:cNvPr id="309" name="Google Shape;309;p21"/>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310" name="Google Shape;31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11" name="Google Shape;311;p21"/>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a:solidFill>
                  <a:schemeClr val="dk1"/>
                </a:solidFill>
                <a:latin typeface="Calibri"/>
                <a:ea typeface="Calibri"/>
                <a:cs typeface="Calibri"/>
                <a:sym typeface="Calibri"/>
              </a:rPr>
              <a:t>What is Software (CO1) </a:t>
            </a:r>
            <a:endParaRPr sz="2800" b="1" i="0" u="none" strike="noStrike" cap="none">
              <a:solidFill>
                <a:schemeClr val="dk1"/>
              </a:solidFill>
              <a:latin typeface="Calibri"/>
              <a:ea typeface="Calibri"/>
              <a:cs typeface="Calibri"/>
              <a:sym typeface="Calibri"/>
            </a:endParaRPr>
          </a:p>
        </p:txBody>
      </p:sp>
      <p:pic>
        <p:nvPicPr>
          <p:cNvPr id="312" name="Google Shape;312;p21"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313" name="Google Shape;313;p21"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2"/>
          <p:cNvSpPr txBox="1">
            <a:spLocks noGrp="1"/>
          </p:cNvSpPr>
          <p:nvPr>
            <p:ph type="body" idx="1"/>
          </p:nvPr>
        </p:nvSpPr>
        <p:spPr>
          <a:xfrm>
            <a:off x="533400" y="2564904"/>
            <a:ext cx="8229600" cy="3104059"/>
          </a:xfrm>
          <a:prstGeom prst="rect">
            <a:avLst/>
          </a:prstGeom>
          <a:noFill/>
          <a:ln>
            <a:noFill/>
          </a:ln>
        </p:spPr>
        <p:txBody>
          <a:bodyPr spcFirstLastPara="1" wrap="square" lIns="91425" tIns="45700" rIns="91425" bIns="45700" anchor="t" anchorCtr="0">
            <a:normAutofit/>
          </a:bodyPr>
          <a:lstStyle/>
          <a:p>
            <a:pPr marL="609600" lvl="0" indent="-609600" algn="just" rtl="0">
              <a:spcBef>
                <a:spcPts val="0"/>
              </a:spcBef>
              <a:spcAft>
                <a:spcPts val="0"/>
              </a:spcAft>
              <a:buClr>
                <a:srgbClr val="C00000"/>
              </a:buClr>
              <a:buSzPts val="2200"/>
              <a:buNone/>
            </a:pPr>
            <a:r>
              <a:rPr lang="en-US" sz="2200">
                <a:solidFill>
                  <a:srgbClr val="C00000"/>
                </a:solidFill>
              </a:rPr>
              <a:t>IEEE definition of Software:-</a:t>
            </a:r>
            <a:endParaRPr/>
          </a:p>
          <a:p>
            <a:pPr marL="609600" lvl="0" indent="-609600" algn="just" rtl="0">
              <a:spcBef>
                <a:spcPts val="440"/>
              </a:spcBef>
              <a:spcAft>
                <a:spcPts val="0"/>
              </a:spcAft>
              <a:buClr>
                <a:schemeClr val="dk1"/>
              </a:buClr>
              <a:buSzPts val="2200"/>
              <a:buNone/>
            </a:pPr>
            <a:r>
              <a:rPr lang="en-US" sz="2200"/>
              <a:t>	Software is the collection of computer programs procedures, rules and associated documentation and data.</a:t>
            </a:r>
            <a:endParaRPr/>
          </a:p>
          <a:p>
            <a:pPr marL="609600" lvl="0" indent="-609600" algn="just" rtl="0">
              <a:spcBef>
                <a:spcPts val="440"/>
              </a:spcBef>
              <a:spcAft>
                <a:spcPts val="0"/>
              </a:spcAft>
              <a:buClr>
                <a:schemeClr val="dk1"/>
              </a:buClr>
              <a:buSzPts val="2200"/>
              <a:buNone/>
            </a:pPr>
            <a:endParaRPr sz="2200"/>
          </a:p>
          <a:p>
            <a:pPr marL="609600" lvl="0" indent="-609600" algn="just" rtl="0">
              <a:spcBef>
                <a:spcPts val="440"/>
              </a:spcBef>
              <a:spcAft>
                <a:spcPts val="0"/>
              </a:spcAft>
              <a:buClr>
                <a:schemeClr val="dk1"/>
              </a:buClr>
              <a:buSzPts val="2200"/>
              <a:buNone/>
            </a:pPr>
            <a:r>
              <a:rPr lang="en-US" sz="2200"/>
              <a:t> </a:t>
            </a:r>
            <a:endParaRPr/>
          </a:p>
          <a:p>
            <a:pPr marL="609600" lvl="0" indent="-609600" algn="ctr" rtl="0">
              <a:spcBef>
                <a:spcPts val="440"/>
              </a:spcBef>
              <a:spcAft>
                <a:spcPts val="0"/>
              </a:spcAft>
              <a:buClr>
                <a:srgbClr val="00B050"/>
              </a:buClr>
              <a:buSzPts val="2200"/>
              <a:buNone/>
            </a:pPr>
            <a:r>
              <a:rPr lang="en-US" sz="2200">
                <a:solidFill>
                  <a:srgbClr val="00B050"/>
                </a:solidFill>
              </a:rPr>
              <a:t>“IEEE : Institute of Electrical and Electronics Engineers”</a:t>
            </a:r>
            <a:endParaRPr/>
          </a:p>
        </p:txBody>
      </p:sp>
      <p:sp>
        <p:nvSpPr>
          <p:cNvPr id="319" name="Google Shape;319;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14574B3-5C8A-4E1C-88A9-EDB0E8DEE903}" type="datetime1">
              <a:rPr lang="en-US" smtClean="0"/>
              <a:t>2/20/2024</a:t>
            </a:fld>
            <a:endParaRPr/>
          </a:p>
        </p:txBody>
      </p:sp>
      <p:sp>
        <p:nvSpPr>
          <p:cNvPr id="320" name="Google Shape;320;p22"/>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321" name="Google Shape;321;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22" name="Google Shape;322;p22"/>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a:solidFill>
                  <a:schemeClr val="dk1"/>
                </a:solidFill>
                <a:latin typeface="Calibri"/>
                <a:ea typeface="Calibri"/>
                <a:cs typeface="Calibri"/>
                <a:sym typeface="Calibri"/>
              </a:rPr>
              <a:t>What is Software? IEEE Definition </a:t>
            </a:r>
            <a:endParaRPr/>
          </a:p>
        </p:txBody>
      </p:sp>
      <p:pic>
        <p:nvPicPr>
          <p:cNvPr id="323" name="Google Shape;323;p22"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324" name="Google Shape;324;p22"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3"/>
          <p:cNvSpPr txBox="1">
            <a:spLocks noGrp="1"/>
          </p:cNvSpPr>
          <p:nvPr>
            <p:ph type="body" idx="1"/>
          </p:nvPr>
        </p:nvSpPr>
        <p:spPr>
          <a:xfrm>
            <a:off x="533400" y="1143000"/>
            <a:ext cx="8229600" cy="4525963"/>
          </a:xfrm>
          <a:prstGeom prst="rect">
            <a:avLst/>
          </a:prstGeom>
          <a:noFill/>
          <a:ln>
            <a:noFill/>
          </a:ln>
        </p:spPr>
        <p:txBody>
          <a:bodyPr spcFirstLastPara="1" wrap="square" lIns="91425" tIns="45700" rIns="91425" bIns="45700" anchor="t" anchorCtr="0">
            <a:normAutofit/>
          </a:bodyPr>
          <a:lstStyle/>
          <a:p>
            <a:pPr marL="990600" lvl="1" indent="-533400" algn="just" rtl="0">
              <a:spcBef>
                <a:spcPts val="0"/>
              </a:spcBef>
              <a:spcAft>
                <a:spcPts val="0"/>
              </a:spcAft>
              <a:buClr>
                <a:schemeClr val="dk1"/>
              </a:buClr>
              <a:buSzPts val="2200"/>
              <a:buFont typeface="Calibri"/>
              <a:buChar char="•"/>
            </a:pPr>
            <a:r>
              <a:rPr lang="en-US" sz="2200"/>
              <a:t>It has become a driving force.</a:t>
            </a:r>
            <a:endParaRPr/>
          </a:p>
          <a:p>
            <a:pPr marL="990600" lvl="1" indent="-533400" algn="just" rtl="0">
              <a:spcBef>
                <a:spcPts val="440"/>
              </a:spcBef>
              <a:spcAft>
                <a:spcPts val="0"/>
              </a:spcAft>
              <a:buClr>
                <a:schemeClr val="dk1"/>
              </a:buClr>
              <a:buSzPts val="2200"/>
              <a:buFont typeface="Calibri"/>
              <a:buChar char="•"/>
            </a:pPr>
            <a:r>
              <a:rPr lang="en-US" sz="2200"/>
              <a:t>It is engine that drive business decision making.</a:t>
            </a:r>
            <a:endParaRPr/>
          </a:p>
          <a:p>
            <a:pPr marL="990600" lvl="1" indent="-533400" algn="just" rtl="0">
              <a:spcBef>
                <a:spcPts val="440"/>
              </a:spcBef>
              <a:spcAft>
                <a:spcPts val="0"/>
              </a:spcAft>
              <a:buClr>
                <a:schemeClr val="dk1"/>
              </a:buClr>
              <a:buSzPts val="2200"/>
              <a:buFont typeface="Calibri"/>
              <a:buChar char="•"/>
            </a:pPr>
            <a:r>
              <a:rPr lang="en-US" sz="2200"/>
              <a:t>It serve as the basis for modern scientific investigation and engineering problem solving.</a:t>
            </a:r>
            <a:endParaRPr/>
          </a:p>
          <a:p>
            <a:pPr marL="990600" lvl="1" indent="-533400" algn="just" rtl="0">
              <a:spcBef>
                <a:spcPts val="440"/>
              </a:spcBef>
              <a:spcAft>
                <a:spcPts val="0"/>
              </a:spcAft>
              <a:buClr>
                <a:schemeClr val="dk1"/>
              </a:buClr>
              <a:buSzPts val="2200"/>
              <a:buFont typeface="Calibri"/>
              <a:buChar char="•"/>
            </a:pPr>
            <a:r>
              <a:rPr lang="en-US" sz="2200"/>
              <a:t>It is embedded in all kind of systems like transportation , medical, telecommunications, military, industrial process, entertainment, office products</a:t>
            </a:r>
            <a:endParaRPr/>
          </a:p>
          <a:p>
            <a:pPr marL="990600" lvl="1" indent="-533400" algn="l" rtl="0">
              <a:spcBef>
                <a:spcPts val="560"/>
              </a:spcBef>
              <a:spcAft>
                <a:spcPts val="0"/>
              </a:spcAft>
              <a:buClr>
                <a:schemeClr val="dk1"/>
              </a:buClr>
              <a:buSzPts val="2800"/>
              <a:buNone/>
            </a:pPr>
            <a:endParaRPr/>
          </a:p>
        </p:txBody>
      </p:sp>
      <p:sp>
        <p:nvSpPr>
          <p:cNvPr id="330" name="Google Shape;33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EE29F87-9043-46F4-9904-FD017D5BB45E}" type="datetime1">
              <a:rPr lang="en-US" smtClean="0"/>
              <a:t>2/20/2024</a:t>
            </a:fld>
            <a:endParaRPr/>
          </a:p>
        </p:txBody>
      </p:sp>
      <p:sp>
        <p:nvSpPr>
          <p:cNvPr id="331" name="Google Shape;331;p23"/>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332" name="Google Shape;33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33" name="Google Shape;333;p23"/>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a:solidFill>
                  <a:schemeClr val="dk1"/>
                </a:solidFill>
                <a:latin typeface="Calibri"/>
                <a:ea typeface="Calibri"/>
                <a:cs typeface="Calibri"/>
                <a:sym typeface="Calibri"/>
              </a:rPr>
              <a:t>Importance of Software</a:t>
            </a:r>
            <a:endParaRPr/>
          </a:p>
        </p:txBody>
      </p:sp>
      <p:pic>
        <p:nvPicPr>
          <p:cNvPr id="334" name="Google Shape;334;p23"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335" name="Google Shape;335;p23"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body" idx="1"/>
          </p:nvPr>
        </p:nvSpPr>
        <p:spPr>
          <a:xfrm>
            <a:off x="533400" y="11430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200"/>
              <a:buChar char="•"/>
            </a:pPr>
            <a:r>
              <a:rPr lang="en-US" sz="2200"/>
              <a:t>It affects nearly every aspect of our lives and has become pervasive in our commerce, our culture and our  every 	day activities software impact on our society and culture is significant .</a:t>
            </a:r>
            <a:endParaRPr/>
          </a:p>
          <a:p>
            <a:pPr marL="342900" lvl="0" indent="-342900" algn="just" rtl="0">
              <a:spcBef>
                <a:spcPts val="440"/>
              </a:spcBef>
              <a:spcAft>
                <a:spcPts val="0"/>
              </a:spcAft>
              <a:buClr>
                <a:schemeClr val="dk1"/>
              </a:buClr>
              <a:buSzPts val="2200"/>
              <a:buChar char="•"/>
            </a:pPr>
            <a:r>
              <a:rPr lang="en-US" sz="2200"/>
              <a:t> As software importance grows, the software community continually attempts to develop technologies that will make it easier faster and less expensive to build high quality computer programs.</a:t>
            </a:r>
            <a:endParaRPr/>
          </a:p>
          <a:p>
            <a:pPr marL="990600" lvl="1" indent="-533400" algn="l" rtl="0">
              <a:spcBef>
                <a:spcPts val="440"/>
              </a:spcBef>
              <a:spcAft>
                <a:spcPts val="0"/>
              </a:spcAft>
              <a:buClr>
                <a:schemeClr val="dk1"/>
              </a:buClr>
              <a:buSzPts val="2200"/>
              <a:buNone/>
            </a:pPr>
            <a:endParaRPr sz="2200"/>
          </a:p>
        </p:txBody>
      </p:sp>
      <p:sp>
        <p:nvSpPr>
          <p:cNvPr id="341" name="Google Shape;34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DA69CBB-6DBE-4006-846E-4E1C6331FFA2}" type="datetime1">
              <a:rPr lang="en-US" smtClean="0"/>
              <a:t>2/20/2024</a:t>
            </a:fld>
            <a:endParaRPr/>
          </a:p>
        </p:txBody>
      </p:sp>
      <p:sp>
        <p:nvSpPr>
          <p:cNvPr id="342" name="Google Shape;342;p24"/>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343" name="Google Shape;34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44" name="Google Shape;344;p24"/>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a:solidFill>
                  <a:schemeClr val="dk1"/>
                </a:solidFill>
                <a:latin typeface="Calibri"/>
                <a:ea typeface="Calibri"/>
                <a:cs typeface="Calibri"/>
                <a:sym typeface="Calibri"/>
              </a:rPr>
              <a:t>Importance of Software</a:t>
            </a:r>
            <a:endParaRPr/>
          </a:p>
        </p:txBody>
      </p:sp>
      <p:pic>
        <p:nvPicPr>
          <p:cNvPr id="345" name="Google Shape;345;p24"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346" name="Google Shape;346;p24"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5"/>
          <p:cNvSpPr txBox="1">
            <a:spLocks noGrp="1"/>
          </p:cNvSpPr>
          <p:nvPr>
            <p:ph type="body" idx="1"/>
          </p:nvPr>
        </p:nvSpPr>
        <p:spPr>
          <a:xfrm>
            <a:off x="533400" y="11430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2200"/>
              <a:buChar char="•"/>
            </a:pPr>
            <a:r>
              <a:rPr lang="en-US" sz="2200"/>
              <a:t>IEEE Definition:-</a:t>
            </a:r>
            <a:endParaRPr/>
          </a:p>
          <a:p>
            <a:pPr marL="342900" lvl="0" indent="-342900" algn="just" rtl="0">
              <a:lnSpc>
                <a:spcPct val="90000"/>
              </a:lnSpc>
              <a:spcBef>
                <a:spcPts val="440"/>
              </a:spcBef>
              <a:spcAft>
                <a:spcPts val="0"/>
              </a:spcAft>
              <a:buClr>
                <a:schemeClr val="dk1"/>
              </a:buClr>
              <a:buSzPts val="2200"/>
              <a:buNone/>
            </a:pPr>
            <a:r>
              <a:rPr lang="en-US" sz="2200"/>
              <a:t>	 Software Engineering is the application of systematic, disciplined, quantifiable approach to the development, operation and maintenance of software.</a:t>
            </a:r>
            <a:endParaRPr/>
          </a:p>
          <a:p>
            <a:pPr marL="342900" lvl="0" indent="-342900" algn="just" rtl="0">
              <a:lnSpc>
                <a:spcPct val="90000"/>
              </a:lnSpc>
              <a:spcBef>
                <a:spcPts val="440"/>
              </a:spcBef>
              <a:spcAft>
                <a:spcPts val="0"/>
              </a:spcAft>
              <a:buClr>
                <a:schemeClr val="dk1"/>
              </a:buClr>
              <a:buSzPts val="2200"/>
              <a:buNone/>
            </a:pPr>
            <a:r>
              <a:rPr lang="en-US" sz="2200"/>
              <a:t>					or</a:t>
            </a:r>
            <a:endParaRPr/>
          </a:p>
          <a:p>
            <a:pPr marL="342900" lvl="0" indent="-342900" algn="just" rtl="0">
              <a:lnSpc>
                <a:spcPct val="90000"/>
              </a:lnSpc>
              <a:spcBef>
                <a:spcPts val="440"/>
              </a:spcBef>
              <a:spcAft>
                <a:spcPts val="0"/>
              </a:spcAft>
              <a:buClr>
                <a:schemeClr val="dk1"/>
              </a:buClr>
              <a:buSzPts val="2200"/>
              <a:buNone/>
            </a:pPr>
            <a:r>
              <a:rPr lang="en-US" sz="2200"/>
              <a:t>   Software Engineering Is an Engineering  discipline which is concerned with all aspects of software production.</a:t>
            </a:r>
            <a:endParaRPr/>
          </a:p>
          <a:p>
            <a:pPr marL="342900" lvl="0" indent="-139700" algn="l" rtl="0">
              <a:spcBef>
                <a:spcPts val="640"/>
              </a:spcBef>
              <a:spcAft>
                <a:spcPts val="0"/>
              </a:spcAft>
              <a:buClr>
                <a:schemeClr val="dk1"/>
              </a:buClr>
              <a:buSzPts val="3200"/>
              <a:buNone/>
            </a:pPr>
            <a:endParaRPr/>
          </a:p>
        </p:txBody>
      </p:sp>
      <p:sp>
        <p:nvSpPr>
          <p:cNvPr id="352" name="Google Shape;352;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62FE6C1E-D2B3-49E3-B717-585523BE4C76}" type="datetime1">
              <a:rPr lang="en-US" smtClean="0"/>
              <a:t>2/20/2024</a:t>
            </a:fld>
            <a:endParaRPr/>
          </a:p>
        </p:txBody>
      </p:sp>
      <p:sp>
        <p:nvSpPr>
          <p:cNvPr id="353" name="Google Shape;353;p25"/>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354" name="Google Shape;354;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55" name="Google Shape;355;p25"/>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a:solidFill>
                  <a:schemeClr val="dk1"/>
                </a:solidFill>
                <a:latin typeface="Calibri"/>
                <a:ea typeface="Calibri"/>
                <a:cs typeface="Calibri"/>
                <a:sym typeface="Calibri"/>
              </a:rPr>
              <a:t>Introduction to Software Engineering</a:t>
            </a:r>
            <a:endParaRPr sz="2800" b="1" i="0" u="none" strike="noStrike" cap="none">
              <a:solidFill>
                <a:schemeClr val="dk1"/>
              </a:solidFill>
              <a:latin typeface="Calibri"/>
              <a:ea typeface="Calibri"/>
              <a:cs typeface="Calibri"/>
              <a:sym typeface="Calibri"/>
            </a:endParaRPr>
          </a:p>
        </p:txBody>
      </p:sp>
      <p:pic>
        <p:nvPicPr>
          <p:cNvPr id="356" name="Google Shape;356;p25"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357" name="Google Shape;357;p25"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A0BF51-D75C-4D9C-819B-036F9953B69B}" type="datetime1">
              <a:rPr lang="en-US" smtClean="0"/>
              <a:t>2/20/2024</a:t>
            </a:fld>
            <a:endParaRPr lang="en-US"/>
          </a:p>
        </p:txBody>
      </p:sp>
      <p:sp>
        <p:nvSpPr>
          <p:cNvPr id="5" name="Footer Placeholder 4"/>
          <p:cNvSpPr>
            <a:spLocks noGrp="1"/>
          </p:cNvSpPr>
          <p:nvPr>
            <p:ph type="ftr" sz="quarter" idx="11"/>
          </p:nvPr>
        </p:nvSpPr>
        <p:spPr>
          <a:xfrm>
            <a:off x="2500298" y="6356350"/>
            <a:ext cx="4786346"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571604" y="1"/>
            <a:ext cx="757239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itchFamily="18" charset="0"/>
                <a:cs typeface="Times New Roman" pitchFamily="18" charset="0"/>
              </a:rPr>
              <a:t>Evaluation Scheme</a:t>
            </a:r>
            <a:endParaRPr kumimoji="0" lang="en-US" sz="24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E6BDBE19-549B-433F-83C7-C3D789585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908720"/>
            <a:ext cx="7413997" cy="468052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6"/>
          <p:cNvSpPr txBox="1">
            <a:spLocks noGrp="1"/>
          </p:cNvSpPr>
          <p:nvPr>
            <p:ph type="body" idx="1"/>
          </p:nvPr>
        </p:nvSpPr>
        <p:spPr>
          <a:xfrm>
            <a:off x="533400" y="1143000"/>
            <a:ext cx="8229600" cy="4525963"/>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200"/>
              <a:buNone/>
            </a:pPr>
            <a:r>
              <a:rPr lang="en-US" sz="2200"/>
              <a:t>Software components  comprises of these 3 components :</a:t>
            </a:r>
            <a:endParaRPr/>
          </a:p>
        </p:txBody>
      </p:sp>
      <p:sp>
        <p:nvSpPr>
          <p:cNvPr id="363" name="Google Shape;363;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93808E47-7F17-4E57-BA2C-460A522C2A3A}" type="datetime1">
              <a:rPr lang="en-US" smtClean="0"/>
              <a:t>2/20/2024</a:t>
            </a:fld>
            <a:endParaRPr/>
          </a:p>
        </p:txBody>
      </p:sp>
      <p:sp>
        <p:nvSpPr>
          <p:cNvPr id="364" name="Google Shape;364;p26"/>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365" name="Google Shape;365;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66" name="Google Shape;366;p26"/>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Software Components</a:t>
            </a:r>
            <a:endParaRPr sz="2400" b="1" i="0" u="none" strike="noStrike" cap="none">
              <a:solidFill>
                <a:schemeClr val="dk1"/>
              </a:solidFill>
              <a:latin typeface="Calibri"/>
              <a:ea typeface="Calibri"/>
              <a:cs typeface="Calibri"/>
              <a:sym typeface="Calibri"/>
            </a:endParaRPr>
          </a:p>
        </p:txBody>
      </p:sp>
      <p:pic>
        <p:nvPicPr>
          <p:cNvPr id="367" name="Google Shape;367;p26"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368" name="Google Shape;368;p26"/>
          <p:cNvPicPr preferRelativeResize="0"/>
          <p:nvPr/>
        </p:nvPicPr>
        <p:blipFill rotWithShape="1">
          <a:blip r:embed="rId4">
            <a:alphaModFix/>
          </a:blip>
          <a:srcRect/>
          <a:stretch/>
        </p:blipFill>
        <p:spPr>
          <a:xfrm>
            <a:off x="2267744" y="1957387"/>
            <a:ext cx="4191000" cy="2943225"/>
          </a:xfrm>
          <a:prstGeom prst="rect">
            <a:avLst/>
          </a:prstGeom>
          <a:noFill/>
          <a:ln>
            <a:noFill/>
          </a:ln>
        </p:spPr>
      </p:pic>
      <p:pic>
        <p:nvPicPr>
          <p:cNvPr id="369" name="Google Shape;369;p26" descr="E:\NIET\SoftwareEngineering\PPT\Biswarup.Unit1\PHOTO\Logo.jpg"/>
          <p:cNvPicPr preferRelativeResize="0"/>
          <p:nvPr/>
        </p:nvPicPr>
        <p:blipFill rotWithShape="1">
          <a:blip r:embed="rId5">
            <a:alphaModFix/>
          </a:blip>
          <a:srcRect/>
          <a:stretch/>
        </p:blipFill>
        <p:spPr>
          <a:xfrm>
            <a:off x="0" y="0"/>
            <a:ext cx="1357290" cy="847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txBox="1">
            <a:spLocks noGrp="1"/>
          </p:cNvSpPr>
          <p:nvPr>
            <p:ph type="body" idx="1"/>
          </p:nvPr>
        </p:nvSpPr>
        <p:spPr>
          <a:xfrm>
            <a:off x="533400" y="1143000"/>
            <a:ext cx="8229600" cy="4525963"/>
          </a:xfrm>
          <a:prstGeom prst="rect">
            <a:avLst/>
          </a:prstGeom>
          <a:noFill/>
          <a:ln>
            <a:noFill/>
          </a:ln>
        </p:spPr>
        <p:txBody>
          <a:bodyPr spcFirstLastPara="1" wrap="square" lIns="91425" tIns="45700" rIns="91425" bIns="45700" anchor="t" anchorCtr="0">
            <a:normAutofit/>
          </a:bodyPr>
          <a:lstStyle/>
          <a:p>
            <a:pPr marL="609600" lvl="0" indent="-609600" algn="just" rtl="0">
              <a:lnSpc>
                <a:spcPct val="150000"/>
              </a:lnSpc>
              <a:spcBef>
                <a:spcPts val="0"/>
              </a:spcBef>
              <a:spcAft>
                <a:spcPts val="0"/>
              </a:spcAft>
              <a:buClr>
                <a:schemeClr val="dk1"/>
              </a:buClr>
              <a:buSzPts val="2200"/>
              <a:buChar char="•"/>
            </a:pPr>
            <a:r>
              <a:rPr lang="en-US" sz="2200"/>
              <a:t>The basic </a:t>
            </a:r>
            <a:r>
              <a:rPr lang="en-US" sz="2200">
                <a:solidFill>
                  <a:srgbClr val="C00000"/>
                </a:solidFill>
              </a:rPr>
              <a:t>objective of software engineering</a:t>
            </a:r>
            <a:r>
              <a:rPr lang="en-US" sz="2200"/>
              <a:t> is to develop methods and procedures for </a:t>
            </a:r>
            <a:r>
              <a:rPr lang="en-US" sz="2200">
                <a:solidFill>
                  <a:srgbClr val="C00000"/>
                </a:solidFill>
              </a:rPr>
              <a:t>software</a:t>
            </a:r>
            <a:r>
              <a:rPr lang="en-US" sz="2200"/>
              <a:t> development that can scale up for large systems and that can be used consistently to produce high-quality software at low cost and with a small cycle of time</a:t>
            </a:r>
            <a:endParaRPr/>
          </a:p>
        </p:txBody>
      </p:sp>
      <p:sp>
        <p:nvSpPr>
          <p:cNvPr id="375" name="Google Shape;375;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51EC41C-1832-4CE5-B0CE-044BAD50243A}" type="datetime1">
              <a:rPr lang="en-US" smtClean="0"/>
              <a:t>2/20/2024</a:t>
            </a:fld>
            <a:endParaRPr/>
          </a:p>
        </p:txBody>
      </p:sp>
      <p:sp>
        <p:nvSpPr>
          <p:cNvPr id="376" name="Google Shape;376;p27"/>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377" name="Google Shape;37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378" name="Google Shape;378;p27"/>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Objective of software Engineering</a:t>
            </a:r>
            <a:endParaRPr sz="2400" b="1" i="0" u="none" strike="noStrike" cap="none">
              <a:solidFill>
                <a:schemeClr val="dk1"/>
              </a:solidFill>
              <a:latin typeface="Calibri"/>
              <a:ea typeface="Calibri"/>
              <a:cs typeface="Calibri"/>
              <a:sym typeface="Calibri"/>
            </a:endParaRPr>
          </a:p>
        </p:txBody>
      </p:sp>
      <p:pic>
        <p:nvPicPr>
          <p:cNvPr id="379" name="Google Shape;379;p27"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380" name="Google Shape;380;p27"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8"/>
          <p:cNvSpPr txBox="1">
            <a:spLocks noGrp="1"/>
          </p:cNvSpPr>
          <p:nvPr>
            <p:ph type="body" idx="1"/>
          </p:nvPr>
        </p:nvSpPr>
        <p:spPr>
          <a:xfrm>
            <a:off x="486616" y="1484784"/>
            <a:ext cx="8229600" cy="3900780"/>
          </a:xfrm>
          <a:prstGeom prst="rect">
            <a:avLst/>
          </a:prstGeom>
          <a:noFill/>
          <a:ln>
            <a:noFill/>
          </a:ln>
        </p:spPr>
        <p:txBody>
          <a:bodyPr spcFirstLastPara="1" wrap="square" lIns="91425" tIns="45700" rIns="91425" bIns="45700" anchor="t" anchorCtr="0">
            <a:normAutofit/>
          </a:bodyPr>
          <a:lstStyle/>
          <a:p>
            <a:pPr marL="0" lvl="0" indent="0" algn="just" rtl="0">
              <a:lnSpc>
                <a:spcPct val="80000"/>
              </a:lnSpc>
              <a:spcBef>
                <a:spcPts val="0"/>
              </a:spcBef>
              <a:spcAft>
                <a:spcPts val="0"/>
              </a:spcAft>
              <a:buClr>
                <a:schemeClr val="dk1"/>
              </a:buClr>
              <a:buSzPts val="2200"/>
              <a:buNone/>
            </a:pPr>
            <a:r>
              <a:rPr lang="en-US" sz="2200" dirty="0"/>
              <a:t>The key characteristics of software are -</a:t>
            </a:r>
            <a:endParaRPr dirty="0"/>
          </a:p>
          <a:p>
            <a:pPr marL="0" lvl="0" indent="0" algn="just" rtl="0">
              <a:lnSpc>
                <a:spcPct val="80000"/>
              </a:lnSpc>
              <a:spcBef>
                <a:spcPts val="440"/>
              </a:spcBef>
              <a:spcAft>
                <a:spcPts val="0"/>
              </a:spcAft>
              <a:buClr>
                <a:schemeClr val="dk1"/>
              </a:buClr>
              <a:buSzPts val="2200"/>
              <a:buNone/>
            </a:pPr>
            <a:endParaRPr sz="2200" dirty="0"/>
          </a:p>
          <a:p>
            <a:pPr algn="just">
              <a:lnSpc>
                <a:spcPct val="80000"/>
              </a:lnSpc>
              <a:spcBef>
                <a:spcPts val="440"/>
              </a:spcBef>
              <a:buClr>
                <a:schemeClr val="dk1"/>
              </a:buClr>
              <a:buSzPts val="2200"/>
            </a:pPr>
            <a:r>
              <a:rPr lang="en-US" sz="2200" dirty="0"/>
              <a:t>Most software is custom built, rather than being assembled from existing components.</a:t>
            </a:r>
            <a:endParaRPr dirty="0"/>
          </a:p>
          <a:p>
            <a:pPr marL="482600" algn="just">
              <a:lnSpc>
                <a:spcPct val="80000"/>
              </a:lnSpc>
              <a:spcBef>
                <a:spcPts val="440"/>
              </a:spcBef>
              <a:buClr>
                <a:schemeClr val="dk1"/>
              </a:buClr>
              <a:buSzPts val="2200"/>
            </a:pPr>
            <a:endParaRPr sz="2200" dirty="0"/>
          </a:p>
          <a:p>
            <a:pPr algn="just">
              <a:lnSpc>
                <a:spcPct val="80000"/>
              </a:lnSpc>
              <a:spcBef>
                <a:spcPts val="440"/>
              </a:spcBef>
              <a:buClr>
                <a:schemeClr val="dk1"/>
              </a:buClr>
              <a:buSzPts val="2200"/>
            </a:pPr>
            <a:r>
              <a:rPr lang="en-US" sz="2200" dirty="0"/>
              <a:t>Software is developed or engineered; It is not manufactured in the classical sense.</a:t>
            </a:r>
            <a:endParaRPr dirty="0"/>
          </a:p>
          <a:p>
            <a:pPr marL="482600" algn="just">
              <a:lnSpc>
                <a:spcPct val="80000"/>
              </a:lnSpc>
              <a:spcBef>
                <a:spcPts val="440"/>
              </a:spcBef>
              <a:buClr>
                <a:schemeClr val="dk1"/>
              </a:buClr>
              <a:buSzPts val="2200"/>
            </a:pPr>
            <a:endParaRPr sz="2200" dirty="0"/>
          </a:p>
          <a:p>
            <a:pPr algn="just">
              <a:lnSpc>
                <a:spcPct val="80000"/>
              </a:lnSpc>
              <a:spcBef>
                <a:spcPts val="440"/>
              </a:spcBef>
              <a:buClr>
                <a:schemeClr val="dk1"/>
              </a:buClr>
              <a:buSzPts val="2200"/>
            </a:pPr>
            <a:r>
              <a:rPr lang="en-US" sz="2200" dirty="0"/>
              <a:t>Software is flexible and new functionalities can be added on later.</a:t>
            </a:r>
            <a:endParaRPr dirty="0"/>
          </a:p>
          <a:p>
            <a:pPr marL="482600" algn="just">
              <a:lnSpc>
                <a:spcPct val="80000"/>
              </a:lnSpc>
              <a:spcBef>
                <a:spcPts val="440"/>
              </a:spcBef>
              <a:buClr>
                <a:schemeClr val="dk1"/>
              </a:buClr>
              <a:buSzPts val="2200"/>
            </a:pPr>
            <a:endParaRPr sz="2200" dirty="0"/>
          </a:p>
          <a:p>
            <a:pPr algn="just">
              <a:lnSpc>
                <a:spcPct val="80000"/>
              </a:lnSpc>
              <a:spcBef>
                <a:spcPts val="440"/>
              </a:spcBef>
              <a:buClr>
                <a:schemeClr val="dk1"/>
              </a:buClr>
              <a:buSzPts val="2200"/>
            </a:pPr>
            <a:r>
              <a:rPr lang="en-US" sz="2200" dirty="0"/>
              <a:t>Software doesn’t wear out.</a:t>
            </a:r>
            <a:endParaRPr dirty="0"/>
          </a:p>
        </p:txBody>
      </p:sp>
      <p:sp>
        <p:nvSpPr>
          <p:cNvPr id="386" name="Google Shape;386;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3884B0B3-CBFF-47D9-B811-58DFD4E6DD8E}" type="datetime1">
              <a:rPr lang="en-US" smtClean="0"/>
              <a:t>2/20/2024</a:t>
            </a:fld>
            <a:endParaRPr/>
          </a:p>
        </p:txBody>
      </p:sp>
      <p:sp>
        <p:nvSpPr>
          <p:cNvPr id="387" name="Google Shape;387;p28"/>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388" name="Google Shape;388;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389" name="Google Shape;389;p28"/>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Software Characteristics (CO1)</a:t>
            </a:r>
            <a:endParaRPr sz="1800" b="1" i="0" u="none" strike="noStrike" cap="none">
              <a:solidFill>
                <a:schemeClr val="dk1"/>
              </a:solidFill>
              <a:latin typeface="Calibri"/>
              <a:ea typeface="Calibri"/>
              <a:cs typeface="Calibri"/>
              <a:sym typeface="Calibri"/>
            </a:endParaRPr>
          </a:p>
        </p:txBody>
      </p:sp>
      <p:pic>
        <p:nvPicPr>
          <p:cNvPr id="390" name="Google Shape;390;p28"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391" name="Google Shape;391;p28"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6FBDF9F-287F-406C-A0E7-EEE0B04448CB}" type="datetime1">
              <a:rPr lang="en-US" smtClean="0"/>
              <a:t>2/20/2024</a:t>
            </a:fld>
            <a:endParaRPr/>
          </a:p>
        </p:txBody>
      </p:sp>
      <p:sp>
        <p:nvSpPr>
          <p:cNvPr id="397" name="Google Shape;397;p29"/>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398" name="Google Shape;398;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399" name="Google Shape;399;p29"/>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Software vs Hardware</a:t>
            </a:r>
            <a:endParaRPr sz="1800" b="1" i="0" u="none" strike="noStrike" cap="none">
              <a:solidFill>
                <a:schemeClr val="dk1"/>
              </a:solidFill>
              <a:latin typeface="Calibri"/>
              <a:ea typeface="Calibri"/>
              <a:cs typeface="Calibri"/>
              <a:sym typeface="Calibri"/>
            </a:endParaRPr>
          </a:p>
        </p:txBody>
      </p:sp>
      <p:pic>
        <p:nvPicPr>
          <p:cNvPr id="400" name="Google Shape;400;p29"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sp>
        <p:nvSpPr>
          <p:cNvPr id="401" name="Google Shape;401;p29"/>
          <p:cNvSpPr/>
          <p:nvPr/>
        </p:nvSpPr>
        <p:spPr>
          <a:xfrm>
            <a:off x="999735" y="1343897"/>
            <a:ext cx="4725204"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0" i="0" u="none" strike="noStrike" cap="none">
                <a:solidFill>
                  <a:schemeClr val="dk1"/>
                </a:solidFill>
                <a:latin typeface="Calibri"/>
                <a:ea typeface="Calibri"/>
                <a:cs typeface="Calibri"/>
                <a:sym typeface="Calibri"/>
              </a:rPr>
              <a:t>Software does not have wear out phase</a:t>
            </a:r>
            <a:endParaRPr/>
          </a:p>
        </p:txBody>
      </p:sp>
      <p:sp>
        <p:nvSpPr>
          <p:cNvPr id="402" name="Google Shape;402;p29"/>
          <p:cNvSpPr/>
          <p:nvPr/>
        </p:nvSpPr>
        <p:spPr>
          <a:xfrm>
            <a:off x="1905000" y="5292765"/>
            <a:ext cx="404559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Figure: Software does not have wear out </a:t>
            </a:r>
            <a:endParaRPr/>
          </a:p>
        </p:txBody>
      </p:sp>
      <p:pic>
        <p:nvPicPr>
          <p:cNvPr id="403" name="Google Shape;403;p29"/>
          <p:cNvPicPr preferRelativeResize="0">
            <a:picLocks noGrp="1"/>
          </p:cNvPicPr>
          <p:nvPr>
            <p:ph type="body" idx="4294967295"/>
          </p:nvPr>
        </p:nvPicPr>
        <p:blipFill rotWithShape="1">
          <a:blip r:embed="rId4">
            <a:alphaModFix/>
          </a:blip>
          <a:srcRect/>
          <a:stretch/>
        </p:blipFill>
        <p:spPr>
          <a:xfrm>
            <a:off x="1524000" y="1981200"/>
            <a:ext cx="5105400" cy="3124200"/>
          </a:xfrm>
          <a:prstGeom prst="rect">
            <a:avLst/>
          </a:prstGeom>
          <a:noFill/>
          <a:ln>
            <a:noFill/>
          </a:ln>
        </p:spPr>
      </p:pic>
      <p:pic>
        <p:nvPicPr>
          <p:cNvPr id="404" name="Google Shape;404;p29" descr="E:\NIET\SoftwareEngineering\PPT\Biswarup.Unit1\PHOTO\Logo.jpg"/>
          <p:cNvPicPr preferRelativeResize="0"/>
          <p:nvPr/>
        </p:nvPicPr>
        <p:blipFill rotWithShape="1">
          <a:blip r:embed="rId5">
            <a:alphaModFix/>
          </a:blip>
          <a:srcRect/>
          <a:stretch/>
        </p:blipFill>
        <p:spPr>
          <a:xfrm>
            <a:off x="0" y="0"/>
            <a:ext cx="1357290" cy="847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4734660-0284-460B-A8D5-EF81B1FFEB70}" type="datetime1">
              <a:rPr lang="en-US" smtClean="0"/>
              <a:t>2/20/2024</a:t>
            </a:fld>
            <a:endParaRPr/>
          </a:p>
        </p:txBody>
      </p:sp>
      <p:sp>
        <p:nvSpPr>
          <p:cNvPr id="410" name="Google Shape;410;p30"/>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411" name="Google Shape;411;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12" name="Google Shape;412;p30"/>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800" b="1"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1" i="0" u="none" strike="noStrike" cap="none">
                <a:solidFill>
                  <a:schemeClr val="dk1"/>
                </a:solidFill>
                <a:latin typeface="Calibri"/>
                <a:ea typeface="Calibri"/>
                <a:cs typeface="Calibri"/>
                <a:sym typeface="Calibri"/>
              </a:rPr>
              <a:t>Software vs Hardware</a:t>
            </a:r>
            <a:endParaRPr/>
          </a:p>
          <a:p>
            <a:pPr marL="0" marR="0" lvl="0" indent="0" algn="ctr"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pic>
        <p:nvPicPr>
          <p:cNvPr id="413" name="Google Shape;413;p30"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sp>
        <p:nvSpPr>
          <p:cNvPr id="414" name="Google Shape;414;p30"/>
          <p:cNvSpPr/>
          <p:nvPr/>
        </p:nvSpPr>
        <p:spPr>
          <a:xfrm>
            <a:off x="999735" y="1343897"/>
            <a:ext cx="2929263"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0" i="0" u="none" strike="noStrike" cap="none">
                <a:solidFill>
                  <a:schemeClr val="dk1"/>
                </a:solidFill>
                <a:latin typeface="Calibri"/>
                <a:ea typeface="Calibri"/>
                <a:cs typeface="Calibri"/>
                <a:sym typeface="Calibri"/>
              </a:rPr>
              <a:t>Failure rate of hardware</a:t>
            </a:r>
            <a:endParaRPr/>
          </a:p>
        </p:txBody>
      </p:sp>
      <p:pic>
        <p:nvPicPr>
          <p:cNvPr id="415" name="Google Shape;415;p30" descr="untitled"/>
          <p:cNvPicPr preferRelativeResize="0"/>
          <p:nvPr/>
        </p:nvPicPr>
        <p:blipFill rotWithShape="1">
          <a:blip r:embed="rId4">
            <a:alphaModFix/>
          </a:blip>
          <a:srcRect/>
          <a:stretch/>
        </p:blipFill>
        <p:spPr>
          <a:xfrm>
            <a:off x="2057400" y="2438399"/>
            <a:ext cx="4267200" cy="3140591"/>
          </a:xfrm>
          <a:prstGeom prst="rect">
            <a:avLst/>
          </a:prstGeom>
          <a:noFill/>
          <a:ln>
            <a:noFill/>
          </a:ln>
        </p:spPr>
      </p:pic>
      <p:sp>
        <p:nvSpPr>
          <p:cNvPr id="416" name="Google Shape;416;p30"/>
          <p:cNvSpPr/>
          <p:nvPr/>
        </p:nvSpPr>
        <p:spPr>
          <a:xfrm>
            <a:off x="2743200" y="5420599"/>
            <a:ext cx="31343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Figure: Failure rate of hardware</a:t>
            </a:r>
            <a:endParaRPr/>
          </a:p>
        </p:txBody>
      </p:sp>
      <p:pic>
        <p:nvPicPr>
          <p:cNvPr id="417" name="Google Shape;417;p30" descr="E:\NIET\SoftwareEngineering\PPT\Biswarup.Unit1\PHOTO\Logo.jpg"/>
          <p:cNvPicPr preferRelativeResize="0"/>
          <p:nvPr/>
        </p:nvPicPr>
        <p:blipFill rotWithShape="1">
          <a:blip r:embed="rId5">
            <a:alphaModFix/>
          </a:blip>
          <a:srcRect/>
          <a:stretch/>
        </p:blipFill>
        <p:spPr>
          <a:xfrm>
            <a:off x="0" y="0"/>
            <a:ext cx="1357290" cy="847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99FCB8B-40B8-4A4F-BD40-C35E0C243F0D}" type="datetime1">
              <a:rPr lang="en-US" smtClean="0"/>
              <a:t>2/20/2024</a:t>
            </a:fld>
            <a:endParaRPr/>
          </a:p>
        </p:txBody>
      </p:sp>
      <p:sp>
        <p:nvSpPr>
          <p:cNvPr id="423" name="Google Shape;423;p31"/>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424" name="Google Shape;424;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425" name="Google Shape;425;p31"/>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Software vs Hardware</a:t>
            </a:r>
            <a:endParaRPr/>
          </a:p>
        </p:txBody>
      </p:sp>
      <p:pic>
        <p:nvPicPr>
          <p:cNvPr id="426" name="Google Shape;426;p31"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sp>
        <p:nvSpPr>
          <p:cNvPr id="427" name="Google Shape;427;p31"/>
          <p:cNvSpPr/>
          <p:nvPr/>
        </p:nvSpPr>
        <p:spPr>
          <a:xfrm>
            <a:off x="578345" y="1295400"/>
            <a:ext cx="8032255" cy="3139321"/>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We don’t have this phase for the software as it does not wear out.</a:t>
            </a:r>
            <a:endParaRPr/>
          </a:p>
          <a:p>
            <a:pPr marL="0" marR="0" lvl="0" indent="0" algn="just" rtl="0">
              <a:spcBef>
                <a:spcPts val="0"/>
              </a:spcBef>
              <a:spcAft>
                <a:spcPts val="0"/>
              </a:spcAft>
              <a:buNone/>
            </a:pPr>
            <a:endParaRPr sz="2200" b="0" i="0" u="none" strike="noStrike" cap="none">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Important point is software becomes reliable overtime instead of wearing out</a:t>
            </a:r>
            <a:endParaRPr/>
          </a:p>
          <a:p>
            <a:pPr marL="0" marR="0" lvl="0" indent="0" algn="just" rtl="0">
              <a:spcBef>
                <a:spcPts val="0"/>
              </a:spcBef>
              <a:spcAft>
                <a:spcPts val="0"/>
              </a:spcAft>
              <a:buNone/>
            </a:pPr>
            <a:endParaRPr sz="2200" b="0" i="0" u="none" strike="noStrike" cap="none">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It becomes obsolete.</a:t>
            </a:r>
            <a:endParaRPr/>
          </a:p>
          <a:p>
            <a:pPr marL="0" marR="0" lvl="0" indent="0" algn="just" rtl="0">
              <a:spcBef>
                <a:spcPts val="0"/>
              </a:spcBef>
              <a:spcAft>
                <a:spcPts val="0"/>
              </a:spcAft>
              <a:buNone/>
            </a:pPr>
            <a:endParaRPr sz="2200" b="0" i="0" u="none" strike="noStrike" cap="none">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 Software may be retired due to environmental changes , new requirement and new expectation </a:t>
            </a:r>
            <a:endParaRPr/>
          </a:p>
        </p:txBody>
      </p:sp>
      <p:pic>
        <p:nvPicPr>
          <p:cNvPr id="428" name="Google Shape;428;p31"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99FCB8B-40B8-4A4F-BD40-C35E0C243F0D}" type="datetime1">
              <a:rPr lang="en-US" smtClean="0"/>
              <a:t>2/20/2024</a:t>
            </a:fld>
            <a:endParaRPr/>
          </a:p>
        </p:txBody>
      </p:sp>
      <p:sp>
        <p:nvSpPr>
          <p:cNvPr id="423" name="Google Shape;423;p31"/>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424" name="Google Shape;424;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425" name="Google Shape;425;p31"/>
          <p:cNvSpPr txBox="1"/>
          <p:nvPr/>
        </p:nvSpPr>
        <p:spPr>
          <a:xfrm>
            <a:off x="1357290" y="7268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3200" b="1" dirty="0"/>
              <a:t>Software Crisis</a:t>
            </a:r>
            <a:endParaRPr sz="3200" b="1" dirty="0"/>
          </a:p>
        </p:txBody>
      </p:sp>
      <p:pic>
        <p:nvPicPr>
          <p:cNvPr id="426" name="Google Shape;426;p31"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428" name="Google Shape;428;p31"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
        <p:nvSpPr>
          <p:cNvPr id="2" name="TextBox 1">
            <a:extLst>
              <a:ext uri="{FF2B5EF4-FFF2-40B4-BE49-F238E27FC236}">
                <a16:creationId xmlns:a16="http://schemas.microsoft.com/office/drawing/2014/main" id="{66DED353-52D8-4014-B993-014965BCBB49}"/>
              </a:ext>
            </a:extLst>
          </p:cNvPr>
          <p:cNvSpPr txBox="1"/>
          <p:nvPr/>
        </p:nvSpPr>
        <p:spPr>
          <a:xfrm>
            <a:off x="323528" y="920405"/>
            <a:ext cx="8640960" cy="3724096"/>
          </a:xfrm>
          <a:prstGeom prst="rect">
            <a:avLst/>
          </a:prstGeom>
          <a:noFill/>
        </p:spPr>
        <p:txBody>
          <a:bodyPr wrap="square" rtlCol="0">
            <a:spAutoFit/>
          </a:bodyPr>
          <a:lstStyle/>
          <a:p>
            <a:r>
              <a:rPr lang="en-IN" b="1" dirty="0"/>
              <a:t>The software crisis in software engineering</a:t>
            </a:r>
            <a:r>
              <a:rPr lang="en-IN" dirty="0"/>
              <a:t> refers to challenges that emerged as software development outpaced methodologies and tools. In the </a:t>
            </a:r>
            <a:r>
              <a:rPr lang="en-IN" b="1" dirty="0"/>
              <a:t>1960s</a:t>
            </a:r>
            <a:r>
              <a:rPr lang="en-IN" dirty="0"/>
              <a:t>, growing complexity led to missed deadlines, budget overruns, and buggy systems.</a:t>
            </a:r>
          </a:p>
          <a:p>
            <a:r>
              <a:rPr lang="en-IN" b="1" dirty="0"/>
              <a:t>Reasons for Software Crisis in Software Engineering</a:t>
            </a:r>
          </a:p>
          <a:p>
            <a:pPr marL="285750" indent="-285750">
              <a:buFont typeface="Arial" panose="020B0604020202020204" pitchFamily="34" charset="0"/>
              <a:buChar char="•"/>
            </a:pPr>
            <a:r>
              <a:rPr lang="en-IN" b="1" dirty="0"/>
              <a:t>Complexity Overload:</a:t>
            </a:r>
          </a:p>
          <a:p>
            <a:pPr marL="285750" indent="-285750">
              <a:buFont typeface="Arial" panose="020B0604020202020204" pitchFamily="34" charset="0"/>
              <a:buChar char="•"/>
            </a:pPr>
            <a:r>
              <a:rPr lang="en-IN" b="1" dirty="0"/>
              <a:t>Lack of Formalization:</a:t>
            </a:r>
          </a:p>
          <a:p>
            <a:pPr marL="285750" indent="-285750">
              <a:buFont typeface="Arial" panose="020B0604020202020204" pitchFamily="34" charset="0"/>
              <a:buChar char="•"/>
            </a:pPr>
            <a:r>
              <a:rPr lang="en-IN" b="1" dirty="0"/>
              <a:t>Changing Requirements:</a:t>
            </a:r>
          </a:p>
          <a:p>
            <a:pPr marL="285750" indent="-285750">
              <a:buFont typeface="Arial" panose="020B0604020202020204" pitchFamily="34" charset="0"/>
              <a:buChar char="•"/>
            </a:pPr>
            <a:r>
              <a:rPr lang="en-IN" b="1" dirty="0"/>
              <a:t>Insufficient Quality Assurance:</a:t>
            </a:r>
          </a:p>
          <a:p>
            <a:pPr marL="285750" indent="-285750">
              <a:buFont typeface="Arial" panose="020B0604020202020204" pitchFamily="34" charset="0"/>
              <a:buChar char="•"/>
            </a:pPr>
            <a:r>
              <a:rPr lang="en-IN" b="1" dirty="0"/>
              <a:t>Limited Reusability:</a:t>
            </a:r>
          </a:p>
          <a:p>
            <a:pPr marL="285750" indent="-285750">
              <a:buFont typeface="Arial" panose="020B0604020202020204" pitchFamily="34" charset="0"/>
              <a:buChar char="•"/>
            </a:pPr>
            <a:r>
              <a:rPr lang="en-IN" b="1" dirty="0"/>
              <a:t>Poor Project Management:</a:t>
            </a:r>
          </a:p>
          <a:p>
            <a:pPr marL="285750" indent="-285750">
              <a:buFont typeface="Arial" panose="020B0604020202020204" pitchFamily="34" charset="0"/>
              <a:buChar char="•"/>
            </a:pPr>
            <a:r>
              <a:rPr lang="en-IN" b="1" dirty="0"/>
              <a:t>Rapid Technological Advancements:</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1105785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950D6-2A27-4529-829F-50B7668501B0}"/>
              </a:ext>
            </a:extLst>
          </p:cNvPr>
          <p:cNvSpPr>
            <a:spLocks noGrp="1"/>
          </p:cNvSpPr>
          <p:nvPr>
            <p:ph idx="1"/>
          </p:nvPr>
        </p:nvSpPr>
        <p:spPr>
          <a:xfrm>
            <a:off x="457200" y="892286"/>
            <a:ext cx="8229600" cy="5073427"/>
          </a:xfrm>
        </p:spPr>
        <p:txBody>
          <a:bodyPr>
            <a:normAutofit/>
          </a:bodyPr>
          <a:lstStyle/>
          <a:p>
            <a:pPr marL="0" indent="0">
              <a:buNone/>
            </a:pPr>
            <a:r>
              <a:rPr lang="en-IN" sz="2000" b="1" dirty="0"/>
              <a:t>Factors Contributing to Software Crisis</a:t>
            </a:r>
          </a:p>
          <a:p>
            <a:r>
              <a:rPr lang="en-IN" sz="1800" b="1" dirty="0"/>
              <a:t>Increasing Complexity:</a:t>
            </a:r>
          </a:p>
          <a:p>
            <a:r>
              <a:rPr lang="en-IN" sz="1800" b="1" dirty="0">
                <a:latin typeface="+mj-lt"/>
              </a:rPr>
              <a:t>Lack of Formal Methods:</a:t>
            </a:r>
          </a:p>
          <a:p>
            <a:r>
              <a:rPr lang="en-IN" sz="1800" b="1" dirty="0">
                <a:latin typeface="+mj-lt"/>
              </a:rPr>
              <a:t>Changing Requirements:</a:t>
            </a:r>
          </a:p>
          <a:p>
            <a:r>
              <a:rPr lang="en-IN" sz="1900" b="1" dirty="0"/>
              <a:t>Limited Reusability:</a:t>
            </a:r>
          </a:p>
          <a:p>
            <a:r>
              <a:rPr lang="en-IN" sz="1900" b="1" dirty="0"/>
              <a:t>Poor Quality Assurance:</a:t>
            </a:r>
          </a:p>
          <a:p>
            <a:r>
              <a:rPr lang="en-IN" sz="1900" b="1" dirty="0"/>
              <a:t>Lack of Collaboration:</a:t>
            </a:r>
          </a:p>
          <a:p>
            <a:r>
              <a:rPr lang="en-IN" sz="1900" b="1" dirty="0"/>
              <a:t>Rapid Technological Changes:</a:t>
            </a:r>
          </a:p>
          <a:p>
            <a:r>
              <a:rPr lang="en-IN" sz="1900" b="1" dirty="0"/>
              <a:t>Inadequate Project Management:</a:t>
            </a:r>
          </a:p>
          <a:p>
            <a:r>
              <a:rPr lang="en-IN" sz="1900" b="1" dirty="0"/>
              <a:t>Absence of Standards:</a:t>
            </a:r>
          </a:p>
          <a:p>
            <a:endParaRPr lang="en-IN" sz="1900" b="1" dirty="0"/>
          </a:p>
          <a:p>
            <a:endParaRPr lang="en-IN" sz="1900" b="1" dirty="0"/>
          </a:p>
          <a:p>
            <a:endParaRPr lang="en-IN" sz="1900" b="1" dirty="0"/>
          </a:p>
          <a:p>
            <a:endParaRPr lang="en-IN" sz="1900" b="1" dirty="0"/>
          </a:p>
          <a:p>
            <a:pPr marL="400050" lvl="1" indent="0">
              <a:buNone/>
            </a:pPr>
            <a:endParaRPr lang="en-IN" sz="1400" dirty="0">
              <a:latin typeface="+mj-lt"/>
            </a:endParaRPr>
          </a:p>
          <a:p>
            <a:endParaRPr lang="en-IN" dirty="0"/>
          </a:p>
        </p:txBody>
      </p:sp>
      <p:sp>
        <p:nvSpPr>
          <p:cNvPr id="4" name="Date Placeholder 3">
            <a:extLst>
              <a:ext uri="{FF2B5EF4-FFF2-40B4-BE49-F238E27FC236}">
                <a16:creationId xmlns:a16="http://schemas.microsoft.com/office/drawing/2014/main" id="{0DB27F3D-28FF-4B6D-9997-AEB458913E37}"/>
              </a:ext>
            </a:extLst>
          </p:cNvPr>
          <p:cNvSpPr>
            <a:spLocks noGrp="1"/>
          </p:cNvSpPr>
          <p:nvPr>
            <p:ph type="dt" sz="half" idx="10"/>
          </p:nvPr>
        </p:nvSpPr>
        <p:spPr/>
        <p:txBody>
          <a:bodyPr/>
          <a:lstStyle/>
          <a:p>
            <a:fld id="{2617B587-A462-47ED-A351-666863308CEB}" type="datetime1">
              <a:rPr lang="en-US" smtClean="0"/>
              <a:t>2/20/2024</a:t>
            </a:fld>
            <a:endParaRPr lang="en-US"/>
          </a:p>
        </p:txBody>
      </p:sp>
      <p:sp>
        <p:nvSpPr>
          <p:cNvPr id="5" name="Footer Placeholder 4">
            <a:extLst>
              <a:ext uri="{FF2B5EF4-FFF2-40B4-BE49-F238E27FC236}">
                <a16:creationId xmlns:a16="http://schemas.microsoft.com/office/drawing/2014/main" id="{B369FC59-9D8D-4695-8EE6-F5168F586565}"/>
              </a:ext>
            </a:extLst>
          </p:cNvPr>
          <p:cNvSpPr>
            <a:spLocks noGrp="1"/>
          </p:cNvSpPr>
          <p:nvPr>
            <p:ph type="ftr" sz="quarter" idx="11"/>
          </p:nvPr>
        </p:nvSpPr>
        <p:spPr/>
        <p:txBody>
          <a:bodyPr/>
          <a:lstStyle/>
          <a:p>
            <a:r>
              <a:rPr lang="en-US"/>
              <a:t>Dr. Poornima Tyagi    Software Engineering ACSE0603        Unit 1</a:t>
            </a:r>
          </a:p>
        </p:txBody>
      </p:sp>
      <p:sp>
        <p:nvSpPr>
          <p:cNvPr id="6" name="Slide Number Placeholder 5">
            <a:extLst>
              <a:ext uri="{FF2B5EF4-FFF2-40B4-BE49-F238E27FC236}">
                <a16:creationId xmlns:a16="http://schemas.microsoft.com/office/drawing/2014/main" id="{0A126077-B5AB-4FDA-8361-235E4520BA14}"/>
              </a:ext>
            </a:extLst>
          </p:cNvPr>
          <p:cNvSpPr>
            <a:spLocks noGrp="1"/>
          </p:cNvSpPr>
          <p:nvPr>
            <p:ph type="sldNum" sz="quarter" idx="12"/>
          </p:nvPr>
        </p:nvSpPr>
        <p:spPr/>
        <p:txBody>
          <a:bodyPr/>
          <a:lstStyle/>
          <a:p>
            <a:fld id="{B6F15528-21DE-4FAA-801E-634DDDAF4B2B}" type="slidenum">
              <a:rPr lang="en-US" smtClean="0"/>
              <a:pPr/>
              <a:t>37</a:t>
            </a:fld>
            <a:endParaRPr lang="en-US"/>
          </a:p>
        </p:txBody>
      </p:sp>
      <p:sp>
        <p:nvSpPr>
          <p:cNvPr id="7" name="Google Shape;425;p31">
            <a:extLst>
              <a:ext uri="{FF2B5EF4-FFF2-40B4-BE49-F238E27FC236}">
                <a16:creationId xmlns:a16="http://schemas.microsoft.com/office/drawing/2014/main" id="{DF5E5BCC-4B54-4853-B4C4-5CDAA9363E73}"/>
              </a:ext>
            </a:extLst>
          </p:cNvPr>
          <p:cNvSpPr txBox="1">
            <a:spLocks noGrp="1"/>
          </p:cNvSpPr>
          <p:nvPr>
            <p:ph type="title"/>
          </p:nvPr>
        </p:nvSpPr>
        <p:spPr>
          <a:xfrm>
            <a:off x="1455908" y="34794"/>
            <a:ext cx="7580588" cy="69704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3200" b="1" dirty="0"/>
              <a:t>Software Crisis</a:t>
            </a:r>
            <a:endParaRPr sz="3200" b="1" dirty="0"/>
          </a:p>
        </p:txBody>
      </p:sp>
    </p:spTree>
    <p:extLst>
      <p:ext uri="{BB962C8B-B14F-4D97-AF65-F5344CB8AC3E}">
        <p14:creationId xmlns:p14="http://schemas.microsoft.com/office/powerpoint/2010/main" val="3334876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950D6-2A27-4529-829F-50B7668501B0}"/>
              </a:ext>
            </a:extLst>
          </p:cNvPr>
          <p:cNvSpPr>
            <a:spLocks noGrp="1"/>
          </p:cNvSpPr>
          <p:nvPr>
            <p:ph idx="1"/>
          </p:nvPr>
        </p:nvSpPr>
        <p:spPr>
          <a:xfrm>
            <a:off x="457200" y="892286"/>
            <a:ext cx="8229600" cy="5073427"/>
          </a:xfrm>
        </p:spPr>
        <p:txBody>
          <a:bodyPr>
            <a:normAutofit/>
          </a:bodyPr>
          <a:lstStyle/>
          <a:p>
            <a:pPr marL="0" indent="0">
              <a:buNone/>
            </a:pPr>
            <a:r>
              <a:rPr lang="en-IN" sz="2000" b="1" dirty="0"/>
              <a:t>Solutions to the Software Crisis</a:t>
            </a:r>
          </a:p>
          <a:p>
            <a:r>
              <a:rPr lang="en-IN" sz="2000" dirty="0"/>
              <a:t>Structured Methodologies:</a:t>
            </a:r>
          </a:p>
          <a:p>
            <a:r>
              <a:rPr lang="en-IN" sz="2000" dirty="0"/>
              <a:t>Formal Software Development:</a:t>
            </a:r>
          </a:p>
          <a:p>
            <a:r>
              <a:rPr lang="en-IN" sz="2000" dirty="0"/>
              <a:t>Requirements Engineering:</a:t>
            </a:r>
          </a:p>
          <a:p>
            <a:r>
              <a:rPr lang="en-IN" sz="2000" dirty="0"/>
              <a:t>Quality Assurance and Testing:</a:t>
            </a:r>
          </a:p>
          <a:p>
            <a:r>
              <a:rPr lang="en-IN" sz="2000" dirty="0"/>
              <a:t>Code Reusability:</a:t>
            </a:r>
          </a:p>
          <a:p>
            <a:r>
              <a:rPr lang="en-IN" sz="2000" dirty="0"/>
              <a:t>Improved Project Management:</a:t>
            </a:r>
          </a:p>
          <a:p>
            <a:r>
              <a:rPr lang="en-IN" sz="2000" dirty="0"/>
              <a:t>Standardization and Best Practices:</a:t>
            </a:r>
          </a:p>
          <a:p>
            <a:endParaRPr lang="en-IN" sz="2000" dirty="0"/>
          </a:p>
          <a:p>
            <a:endParaRPr lang="en-IN" sz="2000" dirty="0"/>
          </a:p>
          <a:p>
            <a:endParaRPr lang="en-IN" sz="2000" dirty="0"/>
          </a:p>
          <a:p>
            <a:pPr marL="400050" lvl="1" indent="0">
              <a:buNone/>
            </a:pPr>
            <a:endParaRPr lang="en-IN" sz="1050" dirty="0">
              <a:latin typeface="+mj-lt"/>
            </a:endParaRPr>
          </a:p>
          <a:p>
            <a:endParaRPr lang="en-IN" dirty="0"/>
          </a:p>
        </p:txBody>
      </p:sp>
      <p:sp>
        <p:nvSpPr>
          <p:cNvPr id="4" name="Date Placeholder 3">
            <a:extLst>
              <a:ext uri="{FF2B5EF4-FFF2-40B4-BE49-F238E27FC236}">
                <a16:creationId xmlns:a16="http://schemas.microsoft.com/office/drawing/2014/main" id="{0DB27F3D-28FF-4B6D-9997-AEB458913E37}"/>
              </a:ext>
            </a:extLst>
          </p:cNvPr>
          <p:cNvSpPr>
            <a:spLocks noGrp="1"/>
          </p:cNvSpPr>
          <p:nvPr>
            <p:ph type="dt" sz="half" idx="10"/>
          </p:nvPr>
        </p:nvSpPr>
        <p:spPr/>
        <p:txBody>
          <a:bodyPr/>
          <a:lstStyle/>
          <a:p>
            <a:fld id="{2617B587-A462-47ED-A351-666863308CEB}" type="datetime1">
              <a:rPr lang="en-US" smtClean="0"/>
              <a:t>2/20/2024</a:t>
            </a:fld>
            <a:endParaRPr lang="en-US"/>
          </a:p>
        </p:txBody>
      </p:sp>
      <p:sp>
        <p:nvSpPr>
          <p:cNvPr id="5" name="Footer Placeholder 4">
            <a:extLst>
              <a:ext uri="{FF2B5EF4-FFF2-40B4-BE49-F238E27FC236}">
                <a16:creationId xmlns:a16="http://schemas.microsoft.com/office/drawing/2014/main" id="{B369FC59-9D8D-4695-8EE6-F5168F586565}"/>
              </a:ext>
            </a:extLst>
          </p:cNvPr>
          <p:cNvSpPr>
            <a:spLocks noGrp="1"/>
          </p:cNvSpPr>
          <p:nvPr>
            <p:ph type="ftr" sz="quarter" idx="11"/>
          </p:nvPr>
        </p:nvSpPr>
        <p:spPr/>
        <p:txBody>
          <a:bodyPr/>
          <a:lstStyle/>
          <a:p>
            <a:r>
              <a:rPr lang="en-US"/>
              <a:t>Dr. Poornima Tyagi    Software Engineering ACSE0603        Unit 1</a:t>
            </a:r>
          </a:p>
        </p:txBody>
      </p:sp>
      <p:sp>
        <p:nvSpPr>
          <p:cNvPr id="6" name="Slide Number Placeholder 5">
            <a:extLst>
              <a:ext uri="{FF2B5EF4-FFF2-40B4-BE49-F238E27FC236}">
                <a16:creationId xmlns:a16="http://schemas.microsoft.com/office/drawing/2014/main" id="{0A126077-B5AB-4FDA-8361-235E4520BA14}"/>
              </a:ext>
            </a:extLst>
          </p:cNvPr>
          <p:cNvSpPr>
            <a:spLocks noGrp="1"/>
          </p:cNvSpPr>
          <p:nvPr>
            <p:ph type="sldNum" sz="quarter" idx="12"/>
          </p:nvPr>
        </p:nvSpPr>
        <p:spPr/>
        <p:txBody>
          <a:bodyPr/>
          <a:lstStyle/>
          <a:p>
            <a:fld id="{B6F15528-21DE-4FAA-801E-634DDDAF4B2B}" type="slidenum">
              <a:rPr lang="en-US" smtClean="0"/>
              <a:pPr/>
              <a:t>38</a:t>
            </a:fld>
            <a:endParaRPr lang="en-US"/>
          </a:p>
        </p:txBody>
      </p:sp>
      <p:sp>
        <p:nvSpPr>
          <p:cNvPr id="7" name="Google Shape;425;p31">
            <a:extLst>
              <a:ext uri="{FF2B5EF4-FFF2-40B4-BE49-F238E27FC236}">
                <a16:creationId xmlns:a16="http://schemas.microsoft.com/office/drawing/2014/main" id="{DF5E5BCC-4B54-4853-B4C4-5CDAA9363E73}"/>
              </a:ext>
            </a:extLst>
          </p:cNvPr>
          <p:cNvSpPr txBox="1">
            <a:spLocks noGrp="1"/>
          </p:cNvSpPr>
          <p:nvPr>
            <p:ph type="title"/>
          </p:nvPr>
        </p:nvSpPr>
        <p:spPr>
          <a:xfrm>
            <a:off x="1455908" y="34794"/>
            <a:ext cx="7580588" cy="697043"/>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3200" b="1" dirty="0"/>
              <a:t>Software Crisis</a:t>
            </a:r>
            <a:endParaRPr sz="3200" b="1" dirty="0"/>
          </a:p>
        </p:txBody>
      </p:sp>
    </p:spTree>
    <p:extLst>
      <p:ext uri="{BB962C8B-B14F-4D97-AF65-F5344CB8AC3E}">
        <p14:creationId xmlns:p14="http://schemas.microsoft.com/office/powerpoint/2010/main" val="2749147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173DFD-92E4-454D-BFEF-1F4CDC2630C1}" type="datetime1">
              <a:rPr lang="en-US" smtClean="0"/>
              <a:t>2/20/2024</a:t>
            </a:fld>
            <a:endParaRPr lang="en-US"/>
          </a:p>
        </p:txBody>
      </p:sp>
      <p:sp>
        <p:nvSpPr>
          <p:cNvPr id="5" name="Footer Placeholder 4"/>
          <p:cNvSpPr>
            <a:spLocks noGrp="1"/>
          </p:cNvSpPr>
          <p:nvPr>
            <p:ph type="ftr" sz="quarter" idx="11"/>
          </p:nvPr>
        </p:nvSpPr>
        <p:spPr>
          <a:xfrm>
            <a:off x="2339752" y="6356350"/>
            <a:ext cx="5688632"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571604" y="0"/>
            <a:ext cx="757239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2400" dirty="0">
                <a:latin typeface="Times New Roman" pitchFamily="18" charset="0"/>
                <a:cs typeface="Times New Roman" pitchFamily="18" charset="0"/>
              </a:rPr>
              <a:t>No Silver Bullet(CO1)</a:t>
            </a:r>
            <a:endParaRPr lang="en-US" sz="2400" dirty="0">
              <a:latin typeface="Times New Roman" pitchFamily="18" charset="0"/>
              <a:cs typeface="Times New Roman" pitchFamily="18" charset="0"/>
            </a:endParaRPr>
          </a:p>
        </p:txBody>
      </p:sp>
      <p:sp>
        <p:nvSpPr>
          <p:cNvPr id="8" name="Content Placeholder 7">
            <a:extLst>
              <a:ext uri="{FF2B5EF4-FFF2-40B4-BE49-F238E27FC236}">
                <a16:creationId xmlns:a16="http://schemas.microsoft.com/office/drawing/2014/main" id="{AC182F75-C3F7-4AE8-AAE0-F1CDAF910D25}"/>
              </a:ext>
            </a:extLst>
          </p:cNvPr>
          <p:cNvSpPr>
            <a:spLocks noGrp="1"/>
          </p:cNvSpPr>
          <p:nvPr>
            <p:ph idx="1"/>
          </p:nvPr>
        </p:nvSpPr>
        <p:spPr/>
        <p:txBody>
          <a:bodyPr>
            <a:normAutofit/>
          </a:bodyPr>
          <a:lstStyle/>
          <a:p>
            <a:pPr marL="0" indent="0">
              <a:buNone/>
            </a:pPr>
            <a:r>
              <a:rPr lang="en-IN" sz="2400" dirty="0"/>
              <a:t>The term "silver bullet" in software engineering refers to the idea of a simple and universally applicable solution that can solve a complex problem effortlessly and efficiently. </a:t>
            </a:r>
          </a:p>
          <a:p>
            <a:pPr marL="0" indent="0">
              <a:buNone/>
            </a:pPr>
            <a:r>
              <a:rPr lang="en-IN" sz="2400" dirty="0"/>
              <a:t>“There is no single development, in either technology or management technique, which by itself promises even one order-of-magnitude improvement within a decade in productivity, in reliability, in simplicity.”• — Fred Brooks, 1986</a:t>
            </a:r>
          </a:p>
        </p:txBody>
      </p:sp>
    </p:spTree>
    <p:extLst>
      <p:ext uri="{BB962C8B-B14F-4D97-AF65-F5344CB8AC3E}">
        <p14:creationId xmlns:p14="http://schemas.microsoft.com/office/powerpoint/2010/main" val="93551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4B58C7-77A1-4D00-8FCA-A335ED93A8B5}" type="datetime1">
              <a:rPr lang="en-US" smtClean="0"/>
              <a:t>2/20/2024</a:t>
            </a:fld>
            <a:endParaRPr lang="en-US"/>
          </a:p>
        </p:txBody>
      </p:sp>
      <p:sp>
        <p:nvSpPr>
          <p:cNvPr id="5" name="Footer Placeholder 4"/>
          <p:cNvSpPr>
            <a:spLocks noGrp="1"/>
          </p:cNvSpPr>
          <p:nvPr>
            <p:ph type="ftr" sz="quarter" idx="11"/>
          </p:nvPr>
        </p:nvSpPr>
        <p:spPr>
          <a:xfrm>
            <a:off x="3124200" y="6356350"/>
            <a:ext cx="4591072"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571604" y="1"/>
            <a:ext cx="757239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Syllabus</a:t>
            </a:r>
          </a:p>
        </p:txBody>
      </p:sp>
      <p:pic>
        <p:nvPicPr>
          <p:cNvPr id="9" name="Content Placeholder 8">
            <a:extLst>
              <a:ext uri="{FF2B5EF4-FFF2-40B4-BE49-F238E27FC236}">
                <a16:creationId xmlns:a16="http://schemas.microsoft.com/office/drawing/2014/main" id="{85A3B8C3-A1F3-4FED-9536-055D4B2B19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240" y="803845"/>
            <a:ext cx="7931224" cy="5361459"/>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173DFD-92E4-454D-BFEF-1F4CDC2630C1}" type="datetime1">
              <a:rPr lang="en-US" smtClean="0"/>
              <a:t>2/20/2024</a:t>
            </a:fld>
            <a:endParaRPr lang="en-US"/>
          </a:p>
        </p:txBody>
      </p:sp>
      <p:sp>
        <p:nvSpPr>
          <p:cNvPr id="5" name="Footer Placeholder 4"/>
          <p:cNvSpPr>
            <a:spLocks noGrp="1"/>
          </p:cNvSpPr>
          <p:nvPr>
            <p:ph type="ftr" sz="quarter" idx="11"/>
          </p:nvPr>
        </p:nvSpPr>
        <p:spPr>
          <a:xfrm>
            <a:off x="2339752" y="6356350"/>
            <a:ext cx="5688632"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571604" y="0"/>
            <a:ext cx="757239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2400" dirty="0">
                <a:latin typeface="Times New Roman" pitchFamily="18" charset="0"/>
                <a:cs typeface="Times New Roman" pitchFamily="18" charset="0"/>
              </a:rPr>
              <a:t>No Silver Bullet(CO1)</a:t>
            </a:r>
            <a:endParaRPr lang="en-US" sz="2400" dirty="0">
              <a:latin typeface="Times New Roman" pitchFamily="18" charset="0"/>
              <a:cs typeface="Times New Roman" pitchFamily="18" charset="0"/>
            </a:endParaRPr>
          </a:p>
        </p:txBody>
      </p:sp>
      <p:sp>
        <p:nvSpPr>
          <p:cNvPr id="8" name="Content Placeholder 7">
            <a:extLst>
              <a:ext uri="{FF2B5EF4-FFF2-40B4-BE49-F238E27FC236}">
                <a16:creationId xmlns:a16="http://schemas.microsoft.com/office/drawing/2014/main" id="{AC182F75-C3F7-4AE8-AAE0-F1CDAF910D25}"/>
              </a:ext>
            </a:extLst>
          </p:cNvPr>
          <p:cNvSpPr>
            <a:spLocks noGrp="1"/>
          </p:cNvSpPr>
          <p:nvPr>
            <p:ph idx="1"/>
          </p:nvPr>
        </p:nvSpPr>
        <p:spPr>
          <a:xfrm>
            <a:off x="683568" y="980728"/>
            <a:ext cx="8003232" cy="5184576"/>
          </a:xfrm>
        </p:spPr>
        <p:txBody>
          <a:bodyPr>
            <a:normAutofit fontScale="92500"/>
          </a:bodyPr>
          <a:lstStyle/>
          <a:p>
            <a:pPr marL="0" indent="0">
              <a:buNone/>
            </a:pPr>
            <a:r>
              <a:rPr lang="en-IN" sz="2400" dirty="0"/>
              <a:t>Brooks divides the problems facing software engineering into two categories</a:t>
            </a:r>
          </a:p>
          <a:p>
            <a:pPr marL="0" indent="0">
              <a:buNone/>
            </a:pPr>
            <a:r>
              <a:rPr lang="en-IN" sz="2400" dirty="0"/>
              <a:t>• </a:t>
            </a:r>
            <a:r>
              <a:rPr lang="en-IN" sz="2400" b="1" dirty="0"/>
              <a:t>essence: </a:t>
            </a:r>
            <a:r>
              <a:rPr lang="en-IN" sz="2400" dirty="0"/>
              <a:t>difficulties inherent, or intrinsic, in the nature of software</a:t>
            </a:r>
          </a:p>
          <a:p>
            <a:pPr marL="0" indent="0">
              <a:buNone/>
            </a:pPr>
            <a:r>
              <a:rPr lang="en-IN" sz="2400" dirty="0"/>
              <a:t>• </a:t>
            </a:r>
            <a:r>
              <a:rPr lang="en-IN" sz="2400" b="1" dirty="0"/>
              <a:t>accidents: </a:t>
            </a:r>
            <a:r>
              <a:rPr lang="en-IN" sz="2400" dirty="0"/>
              <a:t>difficulties related to the production of software </a:t>
            </a:r>
          </a:p>
          <a:p>
            <a:pPr marL="0" indent="0">
              <a:buNone/>
            </a:pPr>
            <a:r>
              <a:rPr lang="en-IN" sz="2400" dirty="0"/>
              <a:t>Brooks argues that most techniques attack the </a:t>
            </a:r>
            <a:r>
              <a:rPr lang="en-IN" sz="2400" b="1" dirty="0"/>
              <a:t>accidents</a:t>
            </a:r>
            <a:r>
              <a:rPr lang="en-IN" sz="2400" dirty="0"/>
              <a:t> of software engineering</a:t>
            </a:r>
          </a:p>
          <a:p>
            <a:pPr marL="0" indent="0">
              <a:buNone/>
            </a:pPr>
            <a:endParaRPr lang="en-IN" sz="2400" dirty="0"/>
          </a:p>
          <a:p>
            <a:pPr marL="0" indent="0">
              <a:buNone/>
            </a:pPr>
            <a:r>
              <a:rPr lang="en-IN" sz="2400" b="1" dirty="0"/>
              <a:t>An Order of Magnitude</a:t>
            </a:r>
          </a:p>
          <a:p>
            <a:pPr marL="0" indent="0">
              <a:buNone/>
            </a:pPr>
            <a:r>
              <a:rPr lang="en-IN" sz="2400" dirty="0"/>
              <a:t>In order to improve software development by a factor of 10</a:t>
            </a:r>
          </a:p>
          <a:p>
            <a:pPr marL="0" indent="0">
              <a:buNone/>
            </a:pPr>
            <a:r>
              <a:rPr lang="en-IN" sz="2400" dirty="0"/>
              <a:t>• first, the accidents of software engineering would have to </a:t>
            </a:r>
            <a:r>
              <a:rPr lang="en-IN" sz="2400"/>
              <a:t>account for 90</a:t>
            </a:r>
            <a:r>
              <a:rPr lang="en-IN" sz="2400" dirty="0"/>
              <a:t>% of the overall effort</a:t>
            </a:r>
          </a:p>
          <a:p>
            <a:pPr marL="0" indent="0">
              <a:buNone/>
            </a:pPr>
            <a:r>
              <a:rPr lang="en-IN" sz="2400" dirty="0"/>
              <a:t>• second, tools would have to reduce accidental problems to zero</a:t>
            </a:r>
          </a:p>
        </p:txBody>
      </p:sp>
    </p:spTree>
    <p:extLst>
      <p:ext uri="{BB962C8B-B14F-4D97-AF65-F5344CB8AC3E}">
        <p14:creationId xmlns:p14="http://schemas.microsoft.com/office/powerpoint/2010/main" val="2149816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173DFD-92E4-454D-BFEF-1F4CDC2630C1}" type="datetime1">
              <a:rPr lang="en-US" smtClean="0"/>
              <a:t>2/20/2024</a:t>
            </a:fld>
            <a:endParaRPr lang="en-US"/>
          </a:p>
        </p:txBody>
      </p:sp>
      <p:sp>
        <p:nvSpPr>
          <p:cNvPr id="5" name="Footer Placeholder 4"/>
          <p:cNvSpPr>
            <a:spLocks noGrp="1"/>
          </p:cNvSpPr>
          <p:nvPr>
            <p:ph type="ftr" sz="quarter" idx="11"/>
          </p:nvPr>
        </p:nvSpPr>
        <p:spPr>
          <a:xfrm>
            <a:off x="2339752" y="6356350"/>
            <a:ext cx="5688632"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571604" y="0"/>
            <a:ext cx="757239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2400" dirty="0">
                <a:latin typeface="Times New Roman" pitchFamily="18" charset="0"/>
                <a:cs typeface="Times New Roman" pitchFamily="18" charset="0"/>
              </a:rPr>
              <a:t>No Silver Bullet(CO1)</a:t>
            </a:r>
            <a:endParaRPr lang="en-US" sz="2400" dirty="0">
              <a:latin typeface="Times New Roman" pitchFamily="18" charset="0"/>
              <a:cs typeface="Times New Roman" pitchFamily="18" charset="0"/>
            </a:endParaRPr>
          </a:p>
        </p:txBody>
      </p:sp>
      <p:sp>
        <p:nvSpPr>
          <p:cNvPr id="8" name="Content Placeholder 7">
            <a:extLst>
              <a:ext uri="{FF2B5EF4-FFF2-40B4-BE49-F238E27FC236}">
                <a16:creationId xmlns:a16="http://schemas.microsoft.com/office/drawing/2014/main" id="{AC182F75-C3F7-4AE8-AAE0-F1CDAF910D25}"/>
              </a:ext>
            </a:extLst>
          </p:cNvPr>
          <p:cNvSpPr>
            <a:spLocks noGrp="1"/>
          </p:cNvSpPr>
          <p:nvPr>
            <p:ph idx="1"/>
          </p:nvPr>
        </p:nvSpPr>
        <p:spPr>
          <a:xfrm>
            <a:off x="683568" y="980728"/>
            <a:ext cx="8003232" cy="5184576"/>
          </a:xfrm>
        </p:spPr>
        <p:txBody>
          <a:bodyPr>
            <a:normAutofit/>
          </a:bodyPr>
          <a:lstStyle/>
          <a:p>
            <a:pPr marL="0" indent="0">
              <a:buNone/>
            </a:pPr>
            <a:r>
              <a:rPr lang="en-IN" sz="2400" dirty="0"/>
              <a:t>Brooks divides the essence into four subcategories</a:t>
            </a:r>
          </a:p>
          <a:p>
            <a:pPr marL="0" indent="0">
              <a:buNone/>
            </a:pPr>
            <a:r>
              <a:rPr lang="en-IN" sz="2400" dirty="0"/>
              <a:t>• complexity</a:t>
            </a:r>
          </a:p>
          <a:p>
            <a:pPr marL="0" indent="0">
              <a:buNone/>
            </a:pPr>
            <a:r>
              <a:rPr lang="en-IN" sz="2400" dirty="0"/>
              <a:t>• conformity</a:t>
            </a:r>
          </a:p>
          <a:p>
            <a:pPr marL="0" indent="0">
              <a:buNone/>
            </a:pPr>
            <a:r>
              <a:rPr lang="en-IN" sz="2400" dirty="0"/>
              <a:t>• changeability</a:t>
            </a:r>
          </a:p>
          <a:p>
            <a:pPr marL="0" indent="0">
              <a:buNone/>
            </a:pPr>
            <a:r>
              <a:rPr lang="en-IN" sz="2400" dirty="0"/>
              <a:t>• invisibility</a:t>
            </a:r>
          </a:p>
          <a:p>
            <a:pPr marL="0" indent="0">
              <a:buNone/>
            </a:pPr>
            <a:r>
              <a:rPr lang="en-IN" sz="1800" b="1" dirty="0"/>
              <a:t>Complexity</a:t>
            </a:r>
            <a:r>
              <a:rPr lang="en-IN" sz="1800" dirty="0"/>
              <a:t> of software systems is rather interesting as it is desired and not accidental and yet constitutes most of the monstrosity of software systems. </a:t>
            </a:r>
          </a:p>
          <a:p>
            <a:pPr marL="0" indent="0">
              <a:buNone/>
            </a:pPr>
            <a:r>
              <a:rPr lang="en-IN" sz="1800" b="1" dirty="0"/>
              <a:t>Conformity</a:t>
            </a:r>
            <a:r>
              <a:rPr lang="en-IN" sz="1800" dirty="0"/>
              <a:t> is a necessary evil and normally has no logic to it but, for organizational restrictions.</a:t>
            </a:r>
          </a:p>
          <a:p>
            <a:pPr marL="0" indent="0">
              <a:buNone/>
            </a:pPr>
            <a:r>
              <a:rPr lang="en-IN" sz="1800" b="1" dirty="0"/>
              <a:t>Changeability</a:t>
            </a:r>
            <a:r>
              <a:rPr lang="en-IN" sz="1800" dirty="0"/>
              <a:t> again is a constant sword hanging over software systems.</a:t>
            </a:r>
          </a:p>
          <a:p>
            <a:pPr marL="0" indent="0">
              <a:buNone/>
            </a:pPr>
            <a:r>
              <a:rPr lang="en-IN" sz="1800" b="1" dirty="0"/>
              <a:t>Invisibility</a:t>
            </a:r>
            <a:r>
              <a:rPr lang="en-IN" sz="1800" dirty="0"/>
              <a:t> refers to the fact that there isn’t any tool that can physically and convincingly represent a software system and this limits us mostly.</a:t>
            </a:r>
          </a:p>
          <a:p>
            <a:pPr marL="0" indent="0">
              <a:buNone/>
            </a:pPr>
            <a:endParaRPr lang="en-IN" sz="700" dirty="0"/>
          </a:p>
        </p:txBody>
      </p:sp>
    </p:spTree>
    <p:extLst>
      <p:ext uri="{BB962C8B-B14F-4D97-AF65-F5344CB8AC3E}">
        <p14:creationId xmlns:p14="http://schemas.microsoft.com/office/powerpoint/2010/main" val="858705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4911741"/>
          </a:xfrm>
        </p:spPr>
        <p:txBody>
          <a:bodyPr/>
          <a:lstStyle/>
          <a:p>
            <a:pPr>
              <a:buNone/>
            </a:pPr>
            <a:r>
              <a:rPr lang="en-IN" sz="2200" b="1" dirty="0">
                <a:latin typeface="Times New Roman" pitchFamily="18" charset="0"/>
                <a:cs typeface="Times New Roman" pitchFamily="18" charset="0"/>
              </a:rPr>
              <a:t>What is Software Myth?</a:t>
            </a:r>
          </a:p>
          <a:p>
            <a:pPr marL="0" algn="just">
              <a:buNone/>
            </a:pPr>
            <a:r>
              <a:rPr lang="en-IN" sz="2200" dirty="0">
                <a:latin typeface="Times New Roman" pitchFamily="18" charset="0"/>
                <a:cs typeface="Times New Roman" pitchFamily="18" charset="0"/>
              </a:rPr>
              <a:t>Beliefs about software and the process used to build it. Software myths are misleading attitudes that have caused serious problems for managers and technical people alike. Software myths propagate misinformation and confusion.</a:t>
            </a:r>
          </a:p>
          <a:p>
            <a:pPr marL="0" algn="just">
              <a:buNone/>
            </a:pPr>
            <a:endParaRPr lang="en-IN" sz="2200" dirty="0">
              <a:latin typeface="Times New Roman" pitchFamily="18" charset="0"/>
              <a:cs typeface="Times New Roman" pitchFamily="18" charset="0"/>
            </a:endParaRPr>
          </a:p>
          <a:p>
            <a:pPr marL="0" algn="just">
              <a:buNone/>
            </a:pPr>
            <a:r>
              <a:rPr lang="en-IN" sz="2200" b="1" dirty="0">
                <a:latin typeface="Times New Roman" pitchFamily="18" charset="0"/>
                <a:cs typeface="Times New Roman" pitchFamily="18" charset="0"/>
              </a:rPr>
              <a:t>Types of Software Myth-</a:t>
            </a:r>
          </a:p>
          <a:p>
            <a:pPr marL="0" algn="just">
              <a:buNone/>
            </a:pPr>
            <a:r>
              <a:rPr lang="en-IN" sz="2200" dirty="0">
                <a:latin typeface="Times New Roman" pitchFamily="18" charset="0"/>
                <a:cs typeface="Times New Roman" pitchFamily="18" charset="0"/>
              </a:rPr>
              <a:t>There are 3 types of Software Myth-</a:t>
            </a:r>
          </a:p>
          <a:p>
            <a:pPr marL="114300" indent="-457200" algn="just">
              <a:buFont typeface="+mj-lt"/>
              <a:buAutoNum type="arabicPeriod"/>
            </a:pPr>
            <a:r>
              <a:rPr lang="en-IN" sz="2200" dirty="0">
                <a:latin typeface="Times New Roman" pitchFamily="18" charset="0"/>
                <a:cs typeface="Times New Roman" pitchFamily="18" charset="0"/>
              </a:rPr>
              <a:t>Management Myth</a:t>
            </a:r>
          </a:p>
          <a:p>
            <a:pPr marL="114300" indent="-457200" algn="just">
              <a:buFont typeface="+mj-lt"/>
              <a:buAutoNum type="arabicPeriod"/>
            </a:pPr>
            <a:r>
              <a:rPr lang="en-IN" sz="2200" dirty="0">
                <a:latin typeface="Times New Roman" pitchFamily="18" charset="0"/>
                <a:cs typeface="Times New Roman" pitchFamily="18" charset="0"/>
              </a:rPr>
              <a:t>Customer Myth</a:t>
            </a:r>
          </a:p>
          <a:p>
            <a:pPr marL="114300" indent="-457200" algn="just">
              <a:buFont typeface="+mj-lt"/>
              <a:buAutoNum type="arabicPeriod"/>
            </a:pPr>
            <a:r>
              <a:rPr lang="en-IN" sz="2200" dirty="0">
                <a:latin typeface="Times New Roman" pitchFamily="18" charset="0"/>
                <a:cs typeface="Times New Roman" pitchFamily="18" charset="0"/>
              </a:rPr>
              <a:t>Practitioner’s Myth</a:t>
            </a:r>
          </a:p>
          <a:p>
            <a:pPr marL="0" algn="just">
              <a:buNone/>
            </a:pP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1BC1D0E-036D-4D20-83F8-5AA0E65DCE43}" type="datetime1">
              <a:rPr lang="en-US" smtClean="0"/>
              <a:t>2/20/2024</a:t>
            </a:fld>
            <a:endParaRPr lang="en-US"/>
          </a:p>
        </p:txBody>
      </p:sp>
      <p:sp>
        <p:nvSpPr>
          <p:cNvPr id="5" name="Footer Placeholder 4"/>
          <p:cNvSpPr>
            <a:spLocks noGrp="1"/>
          </p:cNvSpPr>
          <p:nvPr>
            <p:ph type="ftr" sz="quarter" idx="11"/>
          </p:nvPr>
        </p:nvSpPr>
        <p:spPr/>
        <p:txBody>
          <a:bodyPr/>
          <a:lstStyle/>
          <a:p>
            <a:r>
              <a:rPr lang="en-US"/>
              <a:t>Dr. Poornima Tyagi    Software Engineering ACSE0603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571604" y="0"/>
            <a:ext cx="757239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2400" dirty="0">
                <a:latin typeface="Times New Roman" pitchFamily="18" charset="0"/>
                <a:cs typeface="Times New Roman" pitchFamily="18" charset="0"/>
              </a:rPr>
              <a:t>Software Myth (CO1)</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46523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Myths.PNG"/>
          <p:cNvPicPr>
            <a:picLocks noGrp="1" noChangeAspect="1"/>
          </p:cNvPicPr>
          <p:nvPr>
            <p:ph idx="1"/>
          </p:nvPr>
        </p:nvPicPr>
        <p:blipFill>
          <a:blip r:embed="rId2"/>
          <a:stretch>
            <a:fillRect/>
          </a:stretch>
        </p:blipFill>
        <p:spPr>
          <a:xfrm>
            <a:off x="1928794" y="1714488"/>
            <a:ext cx="6072229" cy="3649052"/>
          </a:xfrm>
        </p:spPr>
      </p:pic>
      <p:sp>
        <p:nvSpPr>
          <p:cNvPr id="4" name="Date Placeholder 3"/>
          <p:cNvSpPr>
            <a:spLocks noGrp="1"/>
          </p:cNvSpPr>
          <p:nvPr>
            <p:ph type="dt" sz="half" idx="10"/>
          </p:nvPr>
        </p:nvSpPr>
        <p:spPr/>
        <p:txBody>
          <a:bodyPr/>
          <a:lstStyle/>
          <a:p>
            <a:fld id="{ED8C2121-5FBA-4063-9120-AAA981D3CEE3}" type="datetime1">
              <a:rPr lang="en-US" smtClean="0"/>
              <a:t>2/20/2024</a:t>
            </a:fld>
            <a:endParaRPr lang="en-US"/>
          </a:p>
        </p:txBody>
      </p:sp>
      <p:sp>
        <p:nvSpPr>
          <p:cNvPr id="5" name="Footer Placeholder 4"/>
          <p:cNvSpPr>
            <a:spLocks noGrp="1"/>
          </p:cNvSpPr>
          <p:nvPr>
            <p:ph type="ftr" sz="quarter" idx="11"/>
          </p:nvPr>
        </p:nvSpPr>
        <p:spPr>
          <a:xfrm>
            <a:off x="3124200" y="6356350"/>
            <a:ext cx="4591072"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571604" y="0"/>
            <a:ext cx="757239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2400" dirty="0">
                <a:latin typeface="Times New Roman" pitchFamily="18" charset="0"/>
                <a:cs typeface="Times New Roman" pitchFamily="18" charset="0"/>
              </a:rPr>
              <a:t>Software Myth (CO1)</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34094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AutoNum type="arabicPeriod"/>
            </a:pPr>
            <a:r>
              <a:rPr lang="en-IN" sz="2200" b="1" dirty="0">
                <a:latin typeface="Times New Roman" panose="02020603050405020304" pitchFamily="18" charset="0"/>
                <a:cs typeface="Times New Roman" pitchFamily="18" charset="0"/>
              </a:rPr>
              <a:t>Management Myths :</a:t>
            </a:r>
          </a:p>
          <a:p>
            <a:pPr marL="0" indent="0" algn="just" fontAlgn="base">
              <a:buNone/>
            </a:pPr>
            <a:r>
              <a:rPr lang="en-IN" sz="2200" dirty="0">
                <a:latin typeface="Times New Roman" panose="02020603050405020304" pitchFamily="18" charset="0"/>
                <a:cs typeface="Times New Roman" panose="02020603050405020304" pitchFamily="18" charset="0"/>
              </a:rPr>
              <a:t>Myth 1:</a:t>
            </a:r>
          </a:p>
          <a:p>
            <a:pPr algn="just" fontAlgn="base"/>
            <a:r>
              <a:rPr lang="en-IN" sz="2200" dirty="0">
                <a:latin typeface="Times New Roman" panose="02020603050405020304" pitchFamily="18" charset="0"/>
                <a:cs typeface="Times New Roman" panose="02020603050405020304" pitchFamily="18" charset="0"/>
              </a:rPr>
              <a:t>We have all the standards and procedures available for software development i.e. the software developer has all the requirements.</a:t>
            </a:r>
          </a:p>
          <a:p>
            <a:pPr algn="just" fontAlgn="base">
              <a:buFont typeface="Wingdings" pitchFamily="2" charset="2"/>
              <a:buChar char="Ø"/>
            </a:pPr>
            <a:r>
              <a:rPr lang="en-IN" sz="2200" dirty="0">
                <a:latin typeface="Times New Roman" panose="02020603050405020304" pitchFamily="18" charset="0"/>
                <a:cs typeface="Times New Roman" panose="02020603050405020304" pitchFamily="18" charset="0"/>
              </a:rPr>
              <a:t>Fact :</a:t>
            </a:r>
          </a:p>
          <a:p>
            <a:pPr algn="just" fontAlgn="base"/>
            <a:r>
              <a:rPr lang="en-IN" sz="2000" dirty="0"/>
              <a:t>Software experts do not know all the requirements for software development</a:t>
            </a:r>
            <a:r>
              <a:rPr lang="en-IN" sz="1600" dirty="0">
                <a:latin typeface="Times New Roman" panose="02020603050405020304" pitchFamily="18" charset="0"/>
                <a:cs typeface="Times New Roman" panose="02020603050405020304" pitchFamily="18" charset="0"/>
              </a:rPr>
              <a:t>.</a:t>
            </a:r>
          </a:p>
          <a:p>
            <a:pPr fontAlgn="base"/>
            <a:r>
              <a:rPr lang="en-IN" sz="2000" dirty="0"/>
              <a:t>And all existing processes are incomplete as new software development is based on new and different problem</a:t>
            </a:r>
            <a:r>
              <a:rPr lang="en-IN" dirty="0"/>
              <a:t>.</a:t>
            </a:r>
          </a:p>
          <a:p>
            <a:pPr marL="0" indent="0" algn="just" fontAlgn="base">
              <a:buNone/>
            </a:pPr>
            <a:r>
              <a:rPr lang="en-IN" sz="2200" dirty="0">
                <a:latin typeface="Times New Roman" panose="02020603050405020304" pitchFamily="18" charset="0"/>
                <a:cs typeface="Times New Roman" panose="02020603050405020304" pitchFamily="18" charset="0"/>
              </a:rPr>
              <a:t>.</a:t>
            </a:r>
          </a:p>
          <a:p>
            <a:pPr marL="514350" indent="-514350">
              <a:buAutoNum type="arabicPeriod"/>
            </a:pPr>
            <a:endParaRPr lang="en-IN" dirty="0"/>
          </a:p>
        </p:txBody>
      </p:sp>
      <p:sp>
        <p:nvSpPr>
          <p:cNvPr id="4" name="Date Placeholder 3"/>
          <p:cNvSpPr>
            <a:spLocks noGrp="1"/>
          </p:cNvSpPr>
          <p:nvPr>
            <p:ph type="dt" sz="half" idx="10"/>
          </p:nvPr>
        </p:nvSpPr>
        <p:spPr/>
        <p:txBody>
          <a:bodyPr/>
          <a:lstStyle/>
          <a:p>
            <a:fld id="{ADC2B2BC-ACD3-4D09-9FF6-F1DB00FBE139}" type="datetime1">
              <a:rPr lang="en-US" smtClean="0"/>
              <a:t>2/20/2024</a:t>
            </a:fld>
            <a:endParaRPr lang="en-US"/>
          </a:p>
        </p:txBody>
      </p:sp>
      <p:sp>
        <p:nvSpPr>
          <p:cNvPr id="5" name="Footer Placeholder 4"/>
          <p:cNvSpPr>
            <a:spLocks noGrp="1"/>
          </p:cNvSpPr>
          <p:nvPr>
            <p:ph type="ftr" sz="quarter" idx="11"/>
          </p:nvPr>
        </p:nvSpPr>
        <p:spPr>
          <a:xfrm>
            <a:off x="3124200" y="6356350"/>
            <a:ext cx="5091138"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571604" y="0"/>
            <a:ext cx="757239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2400" dirty="0">
                <a:latin typeface="Times New Roman" pitchFamily="18" charset="0"/>
                <a:cs typeface="Times New Roman" pitchFamily="18" charset="0"/>
              </a:rPr>
              <a:t>Software Myth (CO1)</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77302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6BA55F-F937-4913-9E01-F5BCFDD07275}" type="datetime1">
              <a:rPr lang="en-US" smtClean="0"/>
              <a:t>2/20/2024</a:t>
            </a:fld>
            <a:endParaRPr lang="en-US"/>
          </a:p>
        </p:txBody>
      </p:sp>
      <p:sp>
        <p:nvSpPr>
          <p:cNvPr id="5" name="Footer Placeholder 4"/>
          <p:cNvSpPr>
            <a:spLocks noGrp="1"/>
          </p:cNvSpPr>
          <p:nvPr>
            <p:ph type="ftr" sz="quarter" idx="11"/>
          </p:nvPr>
        </p:nvSpPr>
        <p:spPr/>
        <p:txBody>
          <a:bodyPr/>
          <a:lstStyle/>
          <a:p>
            <a:r>
              <a:rPr lang="en-US"/>
              <a:t>Dr. Poornima Tyagi    Software Engineering ACSE0603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571604" y="0"/>
            <a:ext cx="757239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2400" dirty="0">
                <a:latin typeface="Times New Roman" pitchFamily="18" charset="0"/>
                <a:cs typeface="Times New Roman" pitchFamily="18" charset="0"/>
              </a:rPr>
              <a:t>Software Myth (CO1)</a:t>
            </a:r>
            <a:endParaRPr lang="en-US" sz="2400" dirty="0">
              <a:latin typeface="Times New Roman" pitchFamily="18" charset="0"/>
              <a:cs typeface="Times New Roman" pitchFamily="18" charset="0"/>
            </a:endParaRPr>
          </a:p>
        </p:txBody>
      </p:sp>
      <p:sp>
        <p:nvSpPr>
          <p:cNvPr id="8" name="Rectangle 7"/>
          <p:cNvSpPr/>
          <p:nvPr/>
        </p:nvSpPr>
        <p:spPr>
          <a:xfrm>
            <a:off x="500034" y="857233"/>
            <a:ext cx="8143932" cy="6863417"/>
          </a:xfrm>
          <a:prstGeom prst="rect">
            <a:avLst/>
          </a:prstGeom>
        </p:spPr>
        <p:txBody>
          <a:bodyPr wrap="square">
            <a:spAutoFit/>
          </a:bodyPr>
          <a:lstStyle/>
          <a:p>
            <a:pPr algn="just" fontAlgn="base">
              <a:buFont typeface="Wingdings" pitchFamily="2" charset="2"/>
              <a:buChar char="Ø"/>
            </a:pPr>
            <a:r>
              <a:rPr lang="en-IN" sz="2000" b="1" dirty="0">
                <a:latin typeface="Times New Roman" pitchFamily="18" charset="0"/>
                <a:cs typeface="Times New Roman" pitchFamily="18" charset="0"/>
              </a:rPr>
              <a:t>Myth 2 :</a:t>
            </a:r>
            <a:endParaRPr lang="en-IN" sz="2000" dirty="0">
              <a:latin typeface="Times New Roman" pitchFamily="18" charset="0"/>
              <a:cs typeface="Times New Roman" pitchFamily="18" charset="0"/>
            </a:endParaRPr>
          </a:p>
          <a:p>
            <a:pPr algn="just" fontAlgn="base"/>
            <a:r>
              <a:rPr lang="en-IN" sz="2000" dirty="0">
                <a:latin typeface="Times New Roman" pitchFamily="18" charset="0"/>
                <a:cs typeface="Times New Roman" pitchFamily="18" charset="0"/>
              </a:rPr>
              <a:t>The addition of the latest hardware programs will improve the software development.</a:t>
            </a:r>
          </a:p>
          <a:p>
            <a:pPr algn="just" fontAlgn="base">
              <a:buFont typeface="Wingdings" pitchFamily="2" charset="2"/>
              <a:buChar char="Ø"/>
            </a:pPr>
            <a:r>
              <a:rPr lang="en-IN" sz="2000" dirty="0">
                <a:latin typeface="Times New Roman" pitchFamily="18" charset="0"/>
                <a:cs typeface="Times New Roman" pitchFamily="18" charset="0"/>
              </a:rPr>
              <a:t>Fact:</a:t>
            </a:r>
          </a:p>
          <a:p>
            <a:pPr algn="just" fontAlgn="base"/>
            <a:r>
              <a:rPr lang="en-IN" sz="2000" dirty="0">
                <a:latin typeface="Times New Roman" pitchFamily="18" charset="0"/>
                <a:cs typeface="Times New Roman" pitchFamily="18" charset="0"/>
              </a:rPr>
              <a:t>The role of the latest hardware is not very high on standard software development; instead (CASE) Engineering tools help the computer, they are more important than hardware to produce quality and productivity.</a:t>
            </a:r>
          </a:p>
          <a:p>
            <a:pPr algn="just" fontAlgn="base"/>
            <a:r>
              <a:rPr lang="en-IN" sz="2000" dirty="0">
                <a:latin typeface="Times New Roman" pitchFamily="18" charset="0"/>
                <a:cs typeface="Times New Roman" pitchFamily="18" charset="0"/>
              </a:rPr>
              <a:t>Hence, the hardware resources are misused.</a:t>
            </a:r>
          </a:p>
          <a:p>
            <a:pPr algn="just" fontAlgn="base"/>
            <a:endParaRPr lang="en-IN" sz="2000" dirty="0">
              <a:latin typeface="Times New Roman" pitchFamily="18" charset="0"/>
              <a:cs typeface="Times New Roman" pitchFamily="18" charset="0"/>
            </a:endParaRPr>
          </a:p>
          <a:p>
            <a:pPr fontAlgn="base">
              <a:buFont typeface="Wingdings" pitchFamily="2" charset="2"/>
              <a:buChar char="Ø"/>
            </a:pPr>
            <a:r>
              <a:rPr lang="en-IN" sz="2000" b="1" dirty="0">
                <a:latin typeface="Times New Roman" pitchFamily="18" charset="0"/>
                <a:cs typeface="Times New Roman" pitchFamily="18" charset="0"/>
              </a:rPr>
              <a:t>Myth 3 :</a:t>
            </a:r>
            <a:endParaRPr lang="en-IN" sz="2000" dirty="0">
              <a:latin typeface="Times New Roman" pitchFamily="18" charset="0"/>
              <a:cs typeface="Times New Roman" pitchFamily="18" charset="0"/>
            </a:endParaRPr>
          </a:p>
          <a:p>
            <a:pPr fontAlgn="base"/>
            <a:r>
              <a:rPr lang="en-IN" sz="2000" dirty="0">
                <a:latin typeface="Times New Roman" pitchFamily="18" charset="0"/>
                <a:cs typeface="Times New Roman" pitchFamily="18" charset="0"/>
              </a:rPr>
              <a:t>Managers think that, with the addition of more people and program planners to Software development can help meet project deadlines (If lagging behind).</a:t>
            </a:r>
          </a:p>
          <a:p>
            <a:pPr fontAlgn="base">
              <a:buFont typeface="Arial" panose="020B0604020202020204" pitchFamily="34" charset="0"/>
              <a:buChar char="•"/>
            </a:pPr>
            <a:r>
              <a:rPr lang="en-IN" sz="2000" dirty="0">
                <a:latin typeface="Times New Roman" pitchFamily="18" charset="0"/>
                <a:cs typeface="Times New Roman" pitchFamily="18" charset="0"/>
              </a:rPr>
              <a:t>Fact: </a:t>
            </a:r>
            <a:r>
              <a:rPr lang="en-IN" sz="2000" dirty="0"/>
              <a:t> </a:t>
            </a:r>
            <a:r>
              <a:rPr lang="en-IN" dirty="0">
                <a:solidFill>
                  <a:srgbClr val="273239"/>
                </a:solidFill>
                <a:latin typeface="Nunito"/>
              </a:rPr>
              <a:t>If software is late, adding more people will merely make the problem worse. This is because the people already working on the project now need to spend time educating the newcomers, and are thus taken away from their work. The newcomers are also far less productive than the existing software engineers, and so the work put into training them to work on the software does not immediately meet with an appropriate reduction in work.</a:t>
            </a:r>
          </a:p>
          <a:p>
            <a:pPr fontAlgn="base">
              <a:buFont typeface="Wingdings" pitchFamily="2" charset="2"/>
              <a:buChar char="Ø"/>
            </a:pPr>
            <a:endParaRPr lang="en-IN" sz="2000" dirty="0">
              <a:latin typeface="Times New Roman" pitchFamily="18" charset="0"/>
              <a:cs typeface="Times New Roman" pitchFamily="18" charset="0"/>
            </a:endParaRPr>
          </a:p>
          <a:p>
            <a:pPr algn="just" fontAlgn="base"/>
            <a:endParaRPr lang="en-IN" sz="2000" dirty="0">
              <a:latin typeface="Times New Roman" pitchFamily="18" charset="0"/>
              <a:cs typeface="Times New Roman" pitchFamily="18" charset="0"/>
            </a:endParaRPr>
          </a:p>
          <a:p>
            <a:pPr algn="just" fontAlgn="base"/>
            <a:endParaRPr lang="en-IN" sz="2000" dirty="0">
              <a:latin typeface="Times New Roman" pitchFamily="18" charset="0"/>
              <a:cs typeface="Times New Roman" pitchFamily="18" charset="0"/>
            </a:endParaRPr>
          </a:p>
          <a:p>
            <a:pPr algn="just" fontAlgn="base"/>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863761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439623-93AD-49C2-ADFB-DCD2EF2A27E0}" type="datetime1">
              <a:rPr lang="en-US" smtClean="0"/>
              <a:t>2/20/2024</a:t>
            </a:fld>
            <a:endParaRPr lang="en-US"/>
          </a:p>
        </p:txBody>
      </p:sp>
      <p:sp>
        <p:nvSpPr>
          <p:cNvPr id="5" name="Footer Placeholder 4"/>
          <p:cNvSpPr>
            <a:spLocks noGrp="1"/>
          </p:cNvSpPr>
          <p:nvPr>
            <p:ph type="ftr" sz="quarter" idx="11"/>
          </p:nvPr>
        </p:nvSpPr>
        <p:spPr>
          <a:xfrm>
            <a:off x="3124200" y="6356350"/>
            <a:ext cx="4876824"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8" name="Title 1"/>
          <p:cNvSpPr txBox="1">
            <a:spLocks/>
          </p:cNvSpPr>
          <p:nvPr/>
        </p:nvSpPr>
        <p:spPr>
          <a:xfrm>
            <a:off x="1571604" y="0"/>
            <a:ext cx="757239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2400" dirty="0">
                <a:latin typeface="Times New Roman" pitchFamily="18" charset="0"/>
                <a:cs typeface="Times New Roman" pitchFamily="18" charset="0"/>
              </a:rPr>
              <a:t>Software Myth (CO1)</a:t>
            </a:r>
            <a:endParaRPr lang="en-US" sz="2400" dirty="0">
              <a:latin typeface="Times New Roman" pitchFamily="18" charset="0"/>
              <a:cs typeface="Times New Roman" pitchFamily="18" charset="0"/>
            </a:endParaRPr>
          </a:p>
        </p:txBody>
      </p:sp>
      <p:sp>
        <p:nvSpPr>
          <p:cNvPr id="9" name="Title 1"/>
          <p:cNvSpPr>
            <a:spLocks noGrp="1"/>
          </p:cNvSpPr>
          <p:nvPr>
            <p:ph idx="1"/>
          </p:nvPr>
        </p:nvSpPr>
        <p:spPr>
          <a:xfrm>
            <a:off x="457200" y="928670"/>
            <a:ext cx="8229600" cy="5197493"/>
          </a:xfrm>
        </p:spPr>
        <p:txBody>
          <a:bodyPr>
            <a:normAutofit fontScale="92500" lnSpcReduction="10000"/>
          </a:bodyPr>
          <a:lstStyle/>
          <a:p>
            <a:pPr algn="just" fontAlgn="base">
              <a:buNone/>
            </a:pPr>
            <a:r>
              <a:rPr lang="en-IN" sz="2000" b="1" dirty="0">
                <a:latin typeface="Times New Roman" pitchFamily="18" charset="0"/>
                <a:cs typeface="Times New Roman" pitchFamily="18" charset="0"/>
              </a:rPr>
              <a:t>(ii)Customer Myths : </a:t>
            </a:r>
            <a:endParaRPr lang="en-IN" sz="2000" dirty="0">
              <a:latin typeface="Times New Roman" pitchFamily="18" charset="0"/>
              <a:cs typeface="Times New Roman" pitchFamily="18" charset="0"/>
            </a:endParaRPr>
          </a:p>
          <a:p>
            <a:pPr marL="0" algn="just" fontAlgn="base">
              <a:buNone/>
            </a:pPr>
            <a:r>
              <a:rPr lang="en-IN" sz="2400" dirty="0">
                <a:latin typeface="Times New Roman" pitchFamily="18" charset="0"/>
                <a:cs typeface="Times New Roman" pitchFamily="18" charset="0"/>
              </a:rPr>
              <a:t>The customer can be the direct users of the software, the technical team, marketing / sales department, or other company. Customer has myths leading to false expectations (customer) &amp; that’s why  dissatisfaction with the developer is created.</a:t>
            </a:r>
          </a:p>
          <a:p>
            <a:pPr algn="just" fontAlgn="base">
              <a:buFont typeface="Wingdings" pitchFamily="2" charset="2"/>
              <a:buChar char="Ø"/>
            </a:pPr>
            <a:r>
              <a:rPr lang="en-IN" sz="2400" b="1" dirty="0">
                <a:latin typeface="Times New Roman" pitchFamily="18" charset="0"/>
                <a:cs typeface="Times New Roman" pitchFamily="18" charset="0"/>
              </a:rPr>
              <a:t>Myth 1 :</a:t>
            </a:r>
          </a:p>
          <a:p>
            <a:pPr algn="just" fontAlgn="base">
              <a:buNone/>
            </a:pPr>
            <a:r>
              <a:rPr lang="en-IN" sz="2400" dirty="0">
                <a:latin typeface="Times New Roman" pitchFamily="18" charset="0"/>
                <a:cs typeface="Times New Roman" pitchFamily="18" charset="0"/>
              </a:rPr>
              <a:t>A general statement of intent is enough to start writing plans (software development) and details of objectives can be done over time.</a:t>
            </a:r>
          </a:p>
          <a:p>
            <a:pPr algn="just" fontAlgn="base">
              <a:buFont typeface="Wingdings" pitchFamily="2" charset="2"/>
              <a:buChar char="Ø"/>
            </a:pPr>
            <a:r>
              <a:rPr lang="en-IN" sz="2400" b="1" dirty="0">
                <a:latin typeface="Times New Roman" pitchFamily="18" charset="0"/>
                <a:cs typeface="Times New Roman" pitchFamily="18" charset="0"/>
              </a:rPr>
              <a:t>Fact:</a:t>
            </a:r>
          </a:p>
          <a:p>
            <a:pPr marL="0" algn="just" fontAlgn="base"/>
            <a:r>
              <a:rPr lang="en-IN" sz="2400" dirty="0">
                <a:latin typeface="Times New Roman" pitchFamily="18" charset="0"/>
                <a:cs typeface="Times New Roman" pitchFamily="18" charset="0"/>
              </a:rPr>
              <a:t>Official and detailed description of the database function, ethical performance, communication, structural issues and the verification process are important.</a:t>
            </a:r>
          </a:p>
          <a:p>
            <a:pPr marL="0" fontAlgn="base"/>
            <a:r>
              <a:rPr lang="en-IN" sz="2200" dirty="0"/>
              <a:t>Unambiguous requirements (usually derived iteratively) are developed only through effective and continuous communication between customer and developer.</a:t>
            </a:r>
          </a:p>
          <a:p>
            <a:pPr marL="0" indent="0" fontAlgn="base">
              <a:buNone/>
            </a:pPr>
            <a:endParaRPr lang="en-IN" sz="2200" dirty="0">
              <a:latin typeface="Times New Roman" pitchFamily="18" charset="0"/>
              <a:cs typeface="Times New Roman" pitchFamily="18" charset="0"/>
            </a:endParaRPr>
          </a:p>
          <a:p>
            <a:pPr marL="0" algn="just" fontAlgn="base">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9174941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71546"/>
            <a:ext cx="8229600" cy="4525963"/>
          </a:xfrm>
        </p:spPr>
        <p:txBody>
          <a:bodyPr>
            <a:normAutofit fontScale="92500" lnSpcReduction="10000"/>
          </a:bodyPr>
          <a:lstStyle/>
          <a:p>
            <a:pPr marL="0" algn="just" fontAlgn="base">
              <a:buFont typeface="Wingdings" pitchFamily="2" charset="2"/>
              <a:buChar char="Ø"/>
            </a:pPr>
            <a:r>
              <a:rPr lang="en-IN" sz="2400" b="1" dirty="0">
                <a:latin typeface="Times New Roman" pitchFamily="18" charset="0"/>
                <a:cs typeface="Times New Roman" pitchFamily="18" charset="0"/>
              </a:rPr>
              <a:t>Myth 2 :</a:t>
            </a:r>
            <a:endParaRPr lang="en-IN" sz="2400" dirty="0">
              <a:latin typeface="Times New Roman" pitchFamily="18" charset="0"/>
              <a:cs typeface="Times New Roman" pitchFamily="18" charset="0"/>
            </a:endParaRPr>
          </a:p>
          <a:p>
            <a:pPr marL="0" algn="just" fontAlgn="base">
              <a:buNone/>
            </a:pPr>
            <a:r>
              <a:rPr lang="en-IN" sz="2400" dirty="0">
                <a:latin typeface="Times New Roman" pitchFamily="18" charset="0"/>
                <a:cs typeface="Times New Roman" pitchFamily="18" charset="0"/>
              </a:rPr>
              <a:t>Project requirements continue to change, but, change, can be easy location due to the flexible nature of the software.</a:t>
            </a:r>
          </a:p>
          <a:p>
            <a:pPr marL="0" algn="just" fontAlgn="base">
              <a:buFont typeface="Wingdings" pitchFamily="2" charset="2"/>
              <a:buChar char="Ø"/>
            </a:pPr>
            <a:r>
              <a:rPr lang="en-IN" sz="2400" dirty="0">
                <a:latin typeface="Times New Roman" pitchFamily="18" charset="0"/>
                <a:cs typeface="Times New Roman" pitchFamily="18" charset="0"/>
              </a:rPr>
              <a:t>Fact :</a:t>
            </a:r>
          </a:p>
          <a:p>
            <a:pPr marL="0" algn="just" fontAlgn="base">
              <a:buNone/>
            </a:pPr>
            <a:r>
              <a:rPr lang="en-IN" sz="2400" dirty="0">
                <a:latin typeface="Times New Roman" pitchFamily="18" charset="0"/>
                <a:cs typeface="Times New Roman" pitchFamily="18" charset="0"/>
              </a:rPr>
              <a:t>Changes were made to the final stages of software development but cost to make those changes grow through the latest stages of development.  A detailed analysis of user needs should be done to minimize change requirement. </a:t>
            </a:r>
          </a:p>
          <a:p>
            <a:pPr marL="0" algn="just" fontAlgn="base">
              <a:buNone/>
            </a:pPr>
            <a:endParaRPr lang="en-IN" sz="2400" dirty="0">
              <a:latin typeface="Times New Roman" pitchFamily="18" charset="0"/>
              <a:cs typeface="Times New Roman" pitchFamily="18" charset="0"/>
            </a:endParaRPr>
          </a:p>
          <a:p>
            <a:pPr marL="0" algn="just" fontAlgn="base">
              <a:buNone/>
            </a:pPr>
            <a:r>
              <a:rPr lang="en-IN" sz="2400" b="1" dirty="0">
                <a:latin typeface="Times New Roman" pitchFamily="18" charset="0"/>
                <a:cs typeface="Times New Roman" pitchFamily="18" charset="0"/>
              </a:rPr>
              <a:t>(iii)Practitioner’s Myths :</a:t>
            </a:r>
          </a:p>
          <a:p>
            <a:pPr algn="just" fontAlgn="base">
              <a:buFont typeface="Wingdings" pitchFamily="2" charset="2"/>
              <a:buChar char="Ø"/>
            </a:pPr>
            <a:r>
              <a:rPr lang="en-IN" sz="2400" b="1" dirty="0">
                <a:latin typeface="Times New Roman" pitchFamily="18" charset="0"/>
                <a:cs typeface="Times New Roman" pitchFamily="18" charset="0"/>
              </a:rPr>
              <a:t>Myths 1 :</a:t>
            </a:r>
            <a:endParaRPr lang="en-IN" sz="2400" dirty="0">
              <a:latin typeface="Times New Roman" pitchFamily="18" charset="0"/>
              <a:cs typeface="Times New Roman" pitchFamily="18" charset="0"/>
            </a:endParaRPr>
          </a:p>
          <a:p>
            <a:pPr marL="0" algn="just" fontAlgn="base">
              <a:buNone/>
            </a:pPr>
            <a:r>
              <a:rPr lang="en-IN" sz="2400" dirty="0">
                <a:latin typeface="Times New Roman" pitchFamily="18" charset="0"/>
                <a:cs typeface="Times New Roman" pitchFamily="18" charset="0"/>
              </a:rPr>
              <a:t>They believe that their work has been completed with the writing of the plan and they received it to work.</a:t>
            </a:r>
          </a:p>
          <a:p>
            <a:pPr marL="0" algn="just" fontAlgn="base">
              <a:buNone/>
            </a:pPr>
            <a:endParaRPr lang="en-IN" sz="2400" b="1" dirty="0">
              <a:latin typeface="Times New Roman" pitchFamily="18" charset="0"/>
              <a:cs typeface="Times New Roman" pitchFamily="18" charset="0"/>
            </a:endParaRPr>
          </a:p>
          <a:p>
            <a:pPr marL="0" algn="just" fontAlgn="base">
              <a:buNone/>
            </a:pPr>
            <a:endParaRPr lang="en-IN" sz="2400" dirty="0">
              <a:latin typeface="Times New Roman" pitchFamily="18" charset="0"/>
              <a:cs typeface="Times New Roman" pitchFamily="18" charset="0"/>
            </a:endParaRPr>
          </a:p>
          <a:p>
            <a:endParaRPr lang="en-IN" dirty="0"/>
          </a:p>
        </p:txBody>
      </p:sp>
      <p:sp>
        <p:nvSpPr>
          <p:cNvPr id="4" name="Date Placeholder 3"/>
          <p:cNvSpPr>
            <a:spLocks noGrp="1"/>
          </p:cNvSpPr>
          <p:nvPr>
            <p:ph type="dt" sz="half" idx="10"/>
          </p:nvPr>
        </p:nvSpPr>
        <p:spPr/>
        <p:txBody>
          <a:bodyPr/>
          <a:lstStyle/>
          <a:p>
            <a:fld id="{FA6AC7C0-EE02-4EEB-AB6A-795FE6B585E0}" type="datetime1">
              <a:rPr lang="en-US" smtClean="0"/>
              <a:t>2/20/2024</a:t>
            </a:fld>
            <a:endParaRPr lang="en-US"/>
          </a:p>
        </p:txBody>
      </p:sp>
      <p:sp>
        <p:nvSpPr>
          <p:cNvPr id="5" name="Footer Placeholder 4"/>
          <p:cNvSpPr>
            <a:spLocks noGrp="1"/>
          </p:cNvSpPr>
          <p:nvPr>
            <p:ph type="ftr" sz="quarter" idx="11"/>
          </p:nvPr>
        </p:nvSpPr>
        <p:spPr/>
        <p:txBody>
          <a:bodyPr/>
          <a:lstStyle/>
          <a:p>
            <a:r>
              <a:rPr lang="en-US"/>
              <a:t>Dr. Poornima Tyagi    Software Engineering ACSE0603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571604" y="0"/>
            <a:ext cx="757239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2400" dirty="0">
                <a:latin typeface="Times New Roman" pitchFamily="18" charset="0"/>
                <a:cs typeface="Times New Roman" pitchFamily="18" charset="0"/>
              </a:rPr>
              <a:t>Software Myth (CO1)</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2415004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142984"/>
            <a:ext cx="8229600" cy="4950312"/>
          </a:xfrm>
        </p:spPr>
        <p:txBody>
          <a:bodyPr>
            <a:normAutofit fontScale="92500" lnSpcReduction="10000"/>
          </a:bodyPr>
          <a:lstStyle/>
          <a:p>
            <a:pPr algn="just" fontAlgn="base">
              <a:buFont typeface="Wingdings" pitchFamily="2" charset="2"/>
              <a:buChar char="Ø"/>
            </a:pPr>
            <a:r>
              <a:rPr lang="en-IN" sz="2200" dirty="0">
                <a:latin typeface="Times New Roman" pitchFamily="18" charset="0"/>
                <a:cs typeface="Times New Roman" pitchFamily="18" charset="0"/>
              </a:rPr>
              <a:t>Fact:</a:t>
            </a:r>
          </a:p>
          <a:p>
            <a:pPr marL="0" algn="just" fontAlgn="base">
              <a:buNone/>
            </a:pPr>
            <a:r>
              <a:rPr lang="en-IN" sz="2200" dirty="0">
                <a:latin typeface="Times New Roman" pitchFamily="18" charset="0"/>
                <a:cs typeface="Times New Roman" pitchFamily="18" charset="0"/>
              </a:rPr>
              <a:t>Every 60-80% effort indeed goes into the maintenance phase. Efforts are required, where the product is available first delivered to customers.</a:t>
            </a:r>
          </a:p>
          <a:p>
            <a:pPr algn="just" fontAlgn="base">
              <a:buFont typeface="Wingdings" pitchFamily="2" charset="2"/>
              <a:buChar char="Ø"/>
            </a:pPr>
            <a:r>
              <a:rPr lang="en-IN" sz="2200" b="1" dirty="0">
                <a:latin typeface="Times New Roman" pitchFamily="18" charset="0"/>
                <a:cs typeface="Times New Roman" pitchFamily="18" charset="0"/>
              </a:rPr>
              <a:t>Myths 2 </a:t>
            </a:r>
            <a:endParaRPr lang="en-IN" sz="2200" dirty="0">
              <a:latin typeface="Times New Roman" pitchFamily="18" charset="0"/>
              <a:cs typeface="Times New Roman" pitchFamily="18" charset="0"/>
            </a:endParaRPr>
          </a:p>
          <a:p>
            <a:pPr algn="just" fontAlgn="base">
              <a:buNone/>
            </a:pPr>
            <a:r>
              <a:rPr lang="en-IN" sz="2200" dirty="0">
                <a:latin typeface="Times New Roman" pitchFamily="18" charset="0"/>
                <a:cs typeface="Times New Roman" pitchFamily="18" charset="0"/>
              </a:rPr>
              <a:t>There is no other way to achieve system quality, until it’s “running”.</a:t>
            </a:r>
          </a:p>
          <a:p>
            <a:pPr algn="just" fontAlgn="base">
              <a:buFont typeface="Wingdings" pitchFamily="2" charset="2"/>
              <a:buChar char="Ø"/>
            </a:pPr>
            <a:r>
              <a:rPr lang="en-IN" sz="2200" dirty="0">
                <a:latin typeface="Times New Roman" pitchFamily="18" charset="0"/>
                <a:cs typeface="Times New Roman" pitchFamily="18" charset="0"/>
              </a:rPr>
              <a:t>Fact:</a:t>
            </a:r>
          </a:p>
          <a:p>
            <a:pPr marL="0" algn="just" fontAlgn="base">
              <a:buNone/>
            </a:pPr>
            <a:r>
              <a:rPr lang="en-IN" sz="2200" dirty="0">
                <a:latin typeface="Times New Roman" pitchFamily="18" charset="0"/>
                <a:cs typeface="Times New Roman" pitchFamily="18" charset="0"/>
              </a:rPr>
              <a:t>Systematic review of project technology is the quality of effective software verification method. These updates are quality filters and more accessible than test.</a:t>
            </a:r>
          </a:p>
          <a:p>
            <a:pPr algn="just" fontAlgn="base">
              <a:buFont typeface="Wingdings" pitchFamily="2" charset="2"/>
              <a:buChar char="Ø"/>
            </a:pPr>
            <a:r>
              <a:rPr lang="en-IN" sz="2200" b="1" dirty="0">
                <a:latin typeface="Times New Roman" pitchFamily="18" charset="0"/>
                <a:cs typeface="Times New Roman" pitchFamily="18" charset="0"/>
              </a:rPr>
              <a:t>Myth 3 :</a:t>
            </a:r>
            <a:endParaRPr lang="en-IN" sz="2200" dirty="0">
              <a:latin typeface="Times New Roman" pitchFamily="18" charset="0"/>
              <a:cs typeface="Times New Roman" pitchFamily="18" charset="0"/>
            </a:endParaRPr>
          </a:p>
          <a:p>
            <a:pPr algn="just" fontAlgn="base">
              <a:buNone/>
            </a:pPr>
            <a:r>
              <a:rPr lang="en-IN" sz="2200" dirty="0">
                <a:latin typeface="Times New Roman" pitchFamily="18" charset="0"/>
                <a:cs typeface="Times New Roman" pitchFamily="18" charset="0"/>
              </a:rPr>
              <a:t>An operating system is the only product that can be successfully exported project.</a:t>
            </a:r>
          </a:p>
          <a:p>
            <a:pPr algn="just" fontAlgn="base">
              <a:buFont typeface="Wingdings" pitchFamily="2" charset="2"/>
              <a:buChar char="Ø"/>
            </a:pPr>
            <a:r>
              <a:rPr lang="en-IN" sz="2200" dirty="0">
                <a:latin typeface="Times New Roman" pitchFamily="18" charset="0"/>
                <a:cs typeface="Times New Roman" pitchFamily="18" charset="0"/>
              </a:rPr>
              <a:t>Fact:</a:t>
            </a:r>
          </a:p>
          <a:p>
            <a:pPr marL="0" algn="just" fontAlgn="base">
              <a:buNone/>
            </a:pPr>
            <a:r>
              <a:rPr lang="en-IN" sz="2200" dirty="0">
                <a:latin typeface="Times New Roman" pitchFamily="18" charset="0"/>
                <a:cs typeface="Times New Roman" pitchFamily="18" charset="0"/>
              </a:rPr>
              <a:t>A working system is not enough, it is just the right document brochures and booklets are also reqd. To provide for guidance &amp; software support.</a:t>
            </a:r>
          </a:p>
          <a:p>
            <a:pPr marL="0" algn="just" fontAlgn="base">
              <a:buNone/>
            </a:pPr>
            <a:endParaRPr lang="en-IN" sz="1800" dirty="0">
              <a:latin typeface="Times New Roman" pitchFamily="18" charset="0"/>
              <a:cs typeface="Times New Roman" pitchFamily="18" charset="0"/>
            </a:endParaRPr>
          </a:p>
          <a:p>
            <a:pPr marL="0" algn="just" fontAlgn="base">
              <a:buNone/>
            </a:pPr>
            <a:endParaRPr lang="en-IN" sz="1800" dirty="0">
              <a:latin typeface="Times New Roman" pitchFamily="18" charset="0"/>
              <a:cs typeface="Times New Roman" pitchFamily="18" charset="0"/>
            </a:endParaRPr>
          </a:p>
          <a:p>
            <a:endParaRPr lang="en-IN" dirty="0"/>
          </a:p>
        </p:txBody>
      </p:sp>
      <p:sp>
        <p:nvSpPr>
          <p:cNvPr id="4" name="Date Placeholder 3"/>
          <p:cNvSpPr>
            <a:spLocks noGrp="1"/>
          </p:cNvSpPr>
          <p:nvPr>
            <p:ph type="dt" sz="half" idx="10"/>
          </p:nvPr>
        </p:nvSpPr>
        <p:spPr/>
        <p:txBody>
          <a:bodyPr/>
          <a:lstStyle/>
          <a:p>
            <a:fld id="{DCAF1046-04CA-4CFD-9F55-86DD661DD30D}" type="datetime1">
              <a:rPr lang="en-US" smtClean="0"/>
              <a:t>2/20/2024</a:t>
            </a:fld>
            <a:endParaRPr lang="en-US"/>
          </a:p>
        </p:txBody>
      </p:sp>
      <p:sp>
        <p:nvSpPr>
          <p:cNvPr id="5" name="Footer Placeholder 4"/>
          <p:cNvSpPr>
            <a:spLocks noGrp="1"/>
          </p:cNvSpPr>
          <p:nvPr>
            <p:ph type="ftr" sz="quarter" idx="11"/>
          </p:nvPr>
        </p:nvSpPr>
        <p:spPr>
          <a:xfrm>
            <a:off x="3124200" y="6356350"/>
            <a:ext cx="4591072"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571604" y="0"/>
            <a:ext cx="757239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2400" dirty="0">
                <a:latin typeface="Times New Roman" pitchFamily="18" charset="0"/>
                <a:cs typeface="Times New Roman" pitchFamily="18" charset="0"/>
              </a:rPr>
              <a:t>Software Myth (CO1)</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90152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F570ACDF-E5EC-4654-9C22-50E90EC8A8DA}"/>
              </a:ext>
            </a:extLst>
          </p:cNvPr>
          <p:cNvSpPr>
            <a:spLocks noGrp="1" noChangeArrowheads="1"/>
          </p:cNvSpPr>
          <p:nvPr>
            <p:ph type="subTitle" idx="1"/>
          </p:nvPr>
        </p:nvSpPr>
        <p:spPr>
          <a:xfrm>
            <a:off x="533400" y="1447800"/>
            <a:ext cx="7924800" cy="5029200"/>
          </a:xfrm>
        </p:spPr>
        <p:txBody>
          <a:bodyPr>
            <a:normAutofit/>
          </a:bodyPr>
          <a:lstStyle/>
          <a:p>
            <a:pPr algn="just" eaLnBrk="1" hangingPunct="1">
              <a:lnSpc>
                <a:spcPct val="90000"/>
              </a:lnSpc>
              <a:defRPr/>
            </a:pPr>
            <a:r>
              <a:rPr lang="en-US" sz="2200" dirty="0">
                <a:solidFill>
                  <a:schemeClr val="tx1"/>
                </a:solidFill>
              </a:rPr>
              <a:t>Software process is the related set of activities and process that are involved in developing and evolving a software system.</a:t>
            </a:r>
          </a:p>
          <a:p>
            <a:pPr algn="just" eaLnBrk="1" hangingPunct="1">
              <a:lnSpc>
                <a:spcPct val="90000"/>
              </a:lnSpc>
              <a:defRPr/>
            </a:pPr>
            <a:r>
              <a:rPr lang="en-US" sz="2200" dirty="0">
                <a:solidFill>
                  <a:schemeClr val="tx1"/>
                </a:solidFill>
              </a:rPr>
              <a:t>				or</a:t>
            </a:r>
          </a:p>
          <a:p>
            <a:pPr algn="just" eaLnBrk="1" hangingPunct="1">
              <a:lnSpc>
                <a:spcPct val="90000"/>
              </a:lnSpc>
              <a:defRPr/>
            </a:pPr>
            <a:r>
              <a:rPr lang="en-US" sz="2200" dirty="0">
                <a:solidFill>
                  <a:schemeClr val="tx1"/>
                </a:solidFill>
              </a:rPr>
              <a:t>A set of activities whose goal is the development or evolution of software.</a:t>
            </a:r>
          </a:p>
          <a:p>
            <a:pPr algn="just" eaLnBrk="1" hangingPunct="1">
              <a:lnSpc>
                <a:spcPct val="90000"/>
              </a:lnSpc>
              <a:defRPr/>
            </a:pPr>
            <a:r>
              <a:rPr lang="en-US" sz="2200" dirty="0">
                <a:solidFill>
                  <a:schemeClr val="tx1"/>
                </a:solidFill>
              </a:rPr>
              <a:t>				or</a:t>
            </a:r>
          </a:p>
          <a:p>
            <a:pPr algn="just" eaLnBrk="1" hangingPunct="1">
              <a:lnSpc>
                <a:spcPct val="90000"/>
              </a:lnSpc>
              <a:defRPr/>
            </a:pPr>
            <a:r>
              <a:rPr lang="en-US" sz="2200" dirty="0">
                <a:solidFill>
                  <a:schemeClr val="tx1"/>
                </a:solidFill>
              </a:rPr>
              <a:t>A software process is a set of activities and associated results which produce a software product.</a:t>
            </a:r>
          </a:p>
          <a:p>
            <a:pPr algn="just"/>
            <a:r>
              <a:rPr lang="en-US" altLang="en-US" sz="2200" dirty="0">
                <a:solidFill>
                  <a:schemeClr val="tx1"/>
                </a:solidFill>
              </a:rPr>
              <a:t>				or</a:t>
            </a:r>
          </a:p>
          <a:p>
            <a:pPr algn="just"/>
            <a:r>
              <a:rPr lang="en-US" altLang="en-US" sz="2200" dirty="0">
                <a:solidFill>
                  <a:schemeClr val="tx1"/>
                </a:solidFill>
              </a:rPr>
              <a:t>– A set of interrelated activities, which transform inputs into outputs (</a:t>
            </a:r>
            <a:r>
              <a:rPr lang="en-US" altLang="en-US" sz="2200" i="1" dirty="0">
                <a:solidFill>
                  <a:schemeClr val="tx1"/>
                </a:solidFill>
              </a:rPr>
              <a:t>ISO 12207/8402</a:t>
            </a:r>
            <a:r>
              <a:rPr lang="en-US" altLang="en-US" sz="2200" dirty="0">
                <a:solidFill>
                  <a:schemeClr val="tx1"/>
                </a:solidFill>
              </a:rPr>
              <a:t>)</a:t>
            </a:r>
          </a:p>
          <a:p>
            <a:pPr algn="just"/>
            <a:r>
              <a:rPr lang="en-US" altLang="en-US" sz="2200" dirty="0">
                <a:solidFill>
                  <a:schemeClr val="tx1"/>
                </a:solidFill>
              </a:rPr>
              <a:t> used by an organization or project to plan, manage,	execute, monitor, control and improve any software related activity</a:t>
            </a:r>
          </a:p>
          <a:p>
            <a:pPr algn="just" eaLnBrk="1" hangingPunct="1">
              <a:lnSpc>
                <a:spcPct val="90000"/>
              </a:lnSpc>
              <a:defRPr/>
            </a:pPr>
            <a:endParaRPr lang="en-US" sz="2200" dirty="0">
              <a:solidFill>
                <a:schemeClr val="tx1"/>
              </a:solidFill>
            </a:endParaRPr>
          </a:p>
        </p:txBody>
      </p:sp>
      <p:sp>
        <p:nvSpPr>
          <p:cNvPr id="4" name="Title 1">
            <a:extLst>
              <a:ext uri="{FF2B5EF4-FFF2-40B4-BE49-F238E27FC236}">
                <a16:creationId xmlns:a16="http://schemas.microsoft.com/office/drawing/2014/main" id="{2B350F61-6EF3-4A32-9EE4-A446D0F289C0}"/>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Software Process(CO1)</a:t>
            </a:r>
            <a:endParaRPr kumimoji="0" lang="en-US"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6F0C188A-A483-45A9-8205-08ED4C1C0D2F}"/>
              </a:ext>
            </a:extLst>
          </p:cNvPr>
          <p:cNvSpPr>
            <a:spLocks noGrp="1"/>
          </p:cNvSpPr>
          <p:nvPr>
            <p:ph type="dt" sz="half" idx="10"/>
          </p:nvPr>
        </p:nvSpPr>
        <p:spPr/>
        <p:txBody>
          <a:bodyPr/>
          <a:lstStyle/>
          <a:p>
            <a:fld id="{A5F0C98E-2DE1-48D1-900E-2BF3A3969AB9}" type="datetime1">
              <a:rPr lang="en-US" smtClean="0"/>
              <a:t>2/20/2024</a:t>
            </a:fld>
            <a:endParaRPr lang="en-US"/>
          </a:p>
        </p:txBody>
      </p:sp>
      <p:sp>
        <p:nvSpPr>
          <p:cNvPr id="3" name="Footer Placeholder 2">
            <a:extLst>
              <a:ext uri="{FF2B5EF4-FFF2-40B4-BE49-F238E27FC236}">
                <a16:creationId xmlns:a16="http://schemas.microsoft.com/office/drawing/2014/main" id="{F854035D-C8F3-4C5D-B763-48F25DEBE376}"/>
              </a:ext>
            </a:extLst>
          </p:cNvPr>
          <p:cNvSpPr>
            <a:spLocks noGrp="1"/>
          </p:cNvSpPr>
          <p:nvPr>
            <p:ph type="ftr" sz="quarter" idx="11"/>
          </p:nvPr>
        </p:nvSpPr>
        <p:spPr>
          <a:xfrm>
            <a:off x="3124200" y="6356350"/>
            <a:ext cx="4876824" cy="365125"/>
          </a:xfrm>
        </p:spPr>
        <p:txBody>
          <a:bodyPr/>
          <a:lstStyle/>
          <a:p>
            <a:r>
              <a:rPr lang="en-US"/>
              <a:t>Dr. Poornima Tyagi    Software Engineering ACSE0603        Unit 1</a:t>
            </a:r>
            <a:endParaRPr lang="en-US" dirty="0"/>
          </a:p>
        </p:txBody>
      </p:sp>
      <p:sp>
        <p:nvSpPr>
          <p:cNvPr id="6" name="Slide Number Placeholder 5">
            <a:extLst>
              <a:ext uri="{FF2B5EF4-FFF2-40B4-BE49-F238E27FC236}">
                <a16:creationId xmlns:a16="http://schemas.microsoft.com/office/drawing/2014/main" id="{5CB7417A-5E61-4654-B516-C3A67C02A39A}"/>
              </a:ext>
            </a:extLst>
          </p:cNvPr>
          <p:cNvSpPr>
            <a:spLocks noGrp="1"/>
          </p:cNvSpPr>
          <p:nvPr>
            <p:ph type="sldNum" sz="quarter" idx="12"/>
          </p:nvPr>
        </p:nvSpPr>
        <p:spPr/>
        <p:txBody>
          <a:bodyPr/>
          <a:lstStyle/>
          <a:p>
            <a:fld id="{B6F15528-21DE-4FAA-801E-634DDDAF4B2B}" type="slidenum">
              <a:rPr lang="en-US" smtClean="0"/>
              <a:pPr/>
              <a:t>49</a:t>
            </a:fld>
            <a:endParaRPr lang="en-US"/>
          </a:p>
        </p:txBody>
      </p:sp>
      <p:pic>
        <p:nvPicPr>
          <p:cNvPr id="9" name="Picture 2" descr="NIET"/>
          <p:cNvPicPr>
            <a:picLocks noChangeAspect="1" noChangeArrowheads="1"/>
          </p:cNvPicPr>
          <p:nvPr/>
        </p:nvPicPr>
        <p:blipFill>
          <a:blip r:embed="rId2"/>
          <a:srcRect/>
          <a:stretch>
            <a:fillRect/>
          </a:stretch>
        </p:blipFill>
        <p:spPr bwMode="auto">
          <a:xfrm>
            <a:off x="0" y="0"/>
            <a:ext cx="1438242" cy="847725"/>
          </a:xfrm>
          <a:prstGeom prst="rect">
            <a:avLst/>
          </a:prstGeom>
          <a:noFill/>
        </p:spPr>
      </p:pic>
    </p:spTree>
    <p:extLst>
      <p:ext uri="{BB962C8B-B14F-4D97-AF65-F5344CB8AC3E}">
        <p14:creationId xmlns:p14="http://schemas.microsoft.com/office/powerpoint/2010/main" val="262288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59C098-00A6-4C1B-B7F4-1EF4F7AA89CE}" type="datetime1">
              <a:rPr lang="en-US" smtClean="0"/>
              <a:t>2/20/2024</a:t>
            </a:fld>
            <a:endParaRPr lang="en-US"/>
          </a:p>
        </p:txBody>
      </p:sp>
      <p:sp>
        <p:nvSpPr>
          <p:cNvPr id="5" name="Footer Placeholder 4"/>
          <p:cNvSpPr>
            <a:spLocks noGrp="1"/>
          </p:cNvSpPr>
          <p:nvPr>
            <p:ph type="ftr" sz="quarter" idx="11"/>
          </p:nvPr>
        </p:nvSpPr>
        <p:spPr>
          <a:xfrm>
            <a:off x="3124200" y="6356350"/>
            <a:ext cx="4733948"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571604" y="1"/>
            <a:ext cx="757239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Syllabus</a:t>
            </a:r>
          </a:p>
        </p:txBody>
      </p:sp>
      <p:pic>
        <p:nvPicPr>
          <p:cNvPr id="11" name="Picture 10">
            <a:extLst>
              <a:ext uri="{FF2B5EF4-FFF2-40B4-BE49-F238E27FC236}">
                <a16:creationId xmlns:a16="http://schemas.microsoft.com/office/drawing/2014/main" id="{2534BC17-61B5-420A-A2A3-9DF403541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36712"/>
            <a:ext cx="8363272" cy="5328591"/>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a:extLst>
              <a:ext uri="{FF2B5EF4-FFF2-40B4-BE49-F238E27FC236}">
                <a16:creationId xmlns:a16="http://schemas.microsoft.com/office/drawing/2014/main" id="{441F2D5E-8F44-4939-905C-116440B3A61C}"/>
              </a:ext>
            </a:extLst>
          </p:cNvPr>
          <p:cNvSpPr>
            <a:spLocks noGrp="1" noChangeArrowheads="1"/>
          </p:cNvSpPr>
          <p:nvPr>
            <p:ph type="body" idx="1"/>
          </p:nvPr>
        </p:nvSpPr>
        <p:spPr>
          <a:xfrm>
            <a:off x="457200" y="1600200"/>
            <a:ext cx="8229600" cy="4876800"/>
          </a:xfrm>
        </p:spPr>
        <p:txBody>
          <a:bodyPr>
            <a:normAutofit/>
          </a:bodyPr>
          <a:lstStyle/>
          <a:p>
            <a:pPr algn="just" eaLnBrk="1" hangingPunct="1">
              <a:lnSpc>
                <a:spcPct val="90000"/>
              </a:lnSpc>
              <a:defRPr/>
            </a:pPr>
            <a:r>
              <a:rPr lang="en-US" sz="2200" dirty="0"/>
              <a:t>The software industry considers software development as a process. According to </a:t>
            </a:r>
            <a:r>
              <a:rPr lang="en-US" sz="2200" dirty="0" err="1"/>
              <a:t>Booch</a:t>
            </a:r>
            <a:r>
              <a:rPr lang="en-US" sz="2200" dirty="0"/>
              <a:t> and </a:t>
            </a:r>
            <a:r>
              <a:rPr lang="en-US" sz="2200" dirty="0" err="1"/>
              <a:t>Rambough</a:t>
            </a:r>
            <a:r>
              <a:rPr lang="en-US" sz="2200" dirty="0"/>
              <a:t> </a:t>
            </a:r>
          </a:p>
          <a:p>
            <a:pPr algn="just" eaLnBrk="1" hangingPunct="1">
              <a:lnSpc>
                <a:spcPct val="90000"/>
              </a:lnSpc>
              <a:defRPr/>
            </a:pPr>
            <a:r>
              <a:rPr lang="en-US" sz="2200" dirty="0"/>
              <a:t>“A process defines </a:t>
            </a:r>
            <a:r>
              <a:rPr lang="en-US" sz="2200" i="1" dirty="0"/>
              <a:t>who is doing what, when and how to reach a certain goal ?”</a:t>
            </a:r>
          </a:p>
          <a:p>
            <a:pPr algn="just" eaLnBrk="1" hangingPunct="1">
              <a:lnSpc>
                <a:spcPct val="90000"/>
              </a:lnSpc>
              <a:defRPr/>
            </a:pPr>
            <a:endParaRPr lang="en-US" sz="2200" i="1" dirty="0"/>
          </a:p>
          <a:p>
            <a:pPr algn="just" eaLnBrk="1" hangingPunct="1">
              <a:lnSpc>
                <a:spcPct val="90000"/>
              </a:lnSpc>
              <a:buFont typeface="Wingdings" panose="05000000000000000000" pitchFamily="2" charset="2"/>
              <a:buNone/>
              <a:defRPr/>
            </a:pPr>
            <a:r>
              <a:rPr lang="en-US" sz="2200" i="1" dirty="0"/>
              <a:t>	Software</a:t>
            </a:r>
            <a:r>
              <a:rPr lang="en-US" sz="2200" dirty="0"/>
              <a:t> Engineering is a field, which combines process, methods and tools for the development of software.</a:t>
            </a:r>
          </a:p>
          <a:p>
            <a:pPr algn="just" eaLnBrk="1" hangingPunct="1">
              <a:lnSpc>
                <a:spcPct val="90000"/>
              </a:lnSpc>
              <a:buFont typeface="Wingdings" panose="05000000000000000000" pitchFamily="2" charset="2"/>
              <a:buNone/>
              <a:defRPr/>
            </a:pPr>
            <a:endParaRPr lang="en-US" sz="2200" dirty="0"/>
          </a:p>
          <a:p>
            <a:pPr algn="just" eaLnBrk="1" hangingPunct="1">
              <a:lnSpc>
                <a:spcPct val="90000"/>
              </a:lnSpc>
              <a:buFont typeface="Wingdings" panose="05000000000000000000" pitchFamily="2" charset="2"/>
              <a:buNone/>
              <a:defRPr/>
            </a:pPr>
            <a:r>
              <a:rPr lang="en-US" sz="2200" dirty="0"/>
              <a:t>	The concept of process is the main step in the software engineering approach. When these activities are performed in specific sequence in accordance with ordering constraints, the desired results are produced.</a:t>
            </a:r>
          </a:p>
          <a:p>
            <a:pPr algn="just" eaLnBrk="1" hangingPunct="1">
              <a:lnSpc>
                <a:spcPct val="90000"/>
              </a:lnSpc>
              <a:buFont typeface="Wingdings" panose="05000000000000000000" pitchFamily="2" charset="2"/>
              <a:buNone/>
              <a:defRPr/>
            </a:pPr>
            <a:endParaRPr lang="en-US" sz="2200" i="1" dirty="0"/>
          </a:p>
        </p:txBody>
      </p:sp>
      <p:sp>
        <p:nvSpPr>
          <p:cNvPr id="4" name="Title 1">
            <a:extLst>
              <a:ext uri="{FF2B5EF4-FFF2-40B4-BE49-F238E27FC236}">
                <a16:creationId xmlns:a16="http://schemas.microsoft.com/office/drawing/2014/main" id="{32A765A1-9770-4F7C-9A8C-D24F5A6961A1}"/>
              </a:ext>
            </a:extLst>
          </p:cNvPr>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2400" dirty="0">
              <a:latin typeface="Times New Roman" pitchFamily="18" charset="0"/>
              <a:cs typeface="Times New Roman" pitchFamily="18" charset="0"/>
            </a:endParaRPr>
          </a:p>
          <a:p>
            <a:pPr lvl="0" algn="ctr">
              <a:spcBef>
                <a:spcPct val="0"/>
              </a:spcBef>
              <a:defRPr/>
            </a:pPr>
            <a:r>
              <a:rPr lang="en-US" sz="2400" dirty="0">
                <a:latin typeface="Times New Roman" pitchFamily="18" charset="0"/>
                <a:cs typeface="Times New Roman" pitchFamily="18" charset="0"/>
              </a:rPr>
              <a:t>Software Process (CO1) </a:t>
            </a:r>
          </a:p>
          <a:p>
            <a:pPr lvl="0" algn="ctr">
              <a:spcBef>
                <a:spcPct val="0"/>
              </a:spcBef>
              <a:defRPr/>
            </a:pPr>
            <a:endParaRPr kumimoji="0" lang="en-US"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7B379973-A79D-4FA3-B95D-59A9FC4A000C}"/>
              </a:ext>
            </a:extLst>
          </p:cNvPr>
          <p:cNvSpPr>
            <a:spLocks noGrp="1"/>
          </p:cNvSpPr>
          <p:nvPr>
            <p:ph type="dt" sz="half" idx="10"/>
          </p:nvPr>
        </p:nvSpPr>
        <p:spPr/>
        <p:txBody>
          <a:bodyPr/>
          <a:lstStyle/>
          <a:p>
            <a:fld id="{0A5565E2-3E0D-44B8-B9FE-C9AC3298FECA}" type="datetime1">
              <a:rPr lang="en-US" smtClean="0"/>
              <a:t>2/20/2024</a:t>
            </a:fld>
            <a:endParaRPr lang="en-US"/>
          </a:p>
        </p:txBody>
      </p:sp>
      <p:sp>
        <p:nvSpPr>
          <p:cNvPr id="3" name="Footer Placeholder 2">
            <a:extLst>
              <a:ext uri="{FF2B5EF4-FFF2-40B4-BE49-F238E27FC236}">
                <a16:creationId xmlns:a16="http://schemas.microsoft.com/office/drawing/2014/main" id="{056962E6-E0D0-4FE9-867B-3CF3FAC015A9}"/>
              </a:ext>
            </a:extLst>
          </p:cNvPr>
          <p:cNvSpPr>
            <a:spLocks noGrp="1"/>
          </p:cNvSpPr>
          <p:nvPr>
            <p:ph type="ftr" sz="quarter" idx="11"/>
          </p:nvPr>
        </p:nvSpPr>
        <p:spPr>
          <a:xfrm>
            <a:off x="3124200" y="6356350"/>
            <a:ext cx="4733948" cy="365125"/>
          </a:xfrm>
        </p:spPr>
        <p:txBody>
          <a:bodyPr/>
          <a:lstStyle/>
          <a:p>
            <a:r>
              <a:rPr lang="en-US"/>
              <a:t>Dr. Poornima Tyagi    Software Engineering ACSE0603        Unit 1</a:t>
            </a:r>
            <a:endParaRPr lang="en-US" dirty="0"/>
          </a:p>
        </p:txBody>
      </p:sp>
      <p:sp>
        <p:nvSpPr>
          <p:cNvPr id="6" name="Slide Number Placeholder 5">
            <a:extLst>
              <a:ext uri="{FF2B5EF4-FFF2-40B4-BE49-F238E27FC236}">
                <a16:creationId xmlns:a16="http://schemas.microsoft.com/office/drawing/2014/main" id="{06D6EC55-C50D-40E1-B4D0-54011F31FE86}"/>
              </a:ext>
            </a:extLst>
          </p:cNvPr>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247536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1F7267-BE1A-48E4-A03F-6EF5E3D6FE74}" type="datetime1">
              <a:rPr lang="en-US" smtClean="0"/>
              <a:t>2/20/2024</a:t>
            </a:fld>
            <a:endParaRPr lang="en-US"/>
          </a:p>
        </p:txBody>
      </p:sp>
      <p:sp>
        <p:nvSpPr>
          <p:cNvPr id="5" name="Footer Placeholder 4"/>
          <p:cNvSpPr>
            <a:spLocks noGrp="1"/>
          </p:cNvSpPr>
          <p:nvPr>
            <p:ph type="ftr" sz="quarter" idx="11"/>
          </p:nvPr>
        </p:nvSpPr>
        <p:spPr/>
        <p:txBody>
          <a:bodyPr/>
          <a:lstStyle/>
          <a:p>
            <a:r>
              <a:rPr lang="en-US"/>
              <a:t>Dr. Poornima Tyagi    Software Engineering ACSE0603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Team</a:t>
            </a:r>
            <a:r>
              <a:rPr kumimoji="0" lang="en-US" sz="2400" i="0" u="none" strike="noStrike" kern="1200" cap="none" spc="0" normalizeH="0" noProof="0" dirty="0">
                <a:ln>
                  <a:noFill/>
                </a:ln>
                <a:solidFill>
                  <a:schemeClr val="dk1"/>
                </a:solidFill>
                <a:effectLst/>
                <a:uLnTx/>
                <a:uFillTx/>
                <a:latin typeface="Times New Roman" pitchFamily="18" charset="0"/>
                <a:cs typeface="Times New Roman" pitchFamily="18" charset="0"/>
              </a:rPr>
              <a:t> Software Process (CO1)</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8" name="Title 1"/>
          <p:cNvSpPr>
            <a:spLocks noGrp="1"/>
          </p:cNvSpPr>
          <p:nvPr>
            <p:ph idx="1"/>
          </p:nvPr>
        </p:nvSpPr>
        <p:spPr>
          <a:xfrm>
            <a:off x="428596" y="1214422"/>
            <a:ext cx="8229600" cy="4525963"/>
          </a:xfrm>
        </p:spPr>
        <p:txBody>
          <a:bodyPr>
            <a:normAutofit/>
          </a:bodyPr>
          <a:lstStyle/>
          <a:p>
            <a:pPr marL="0" algn="just">
              <a:buNone/>
            </a:pPr>
            <a:r>
              <a:rPr lang="en-IN" sz="2000" dirty="0">
                <a:latin typeface="Times New Roman" pitchFamily="18" charset="0"/>
                <a:cs typeface="Times New Roman" pitchFamily="18" charset="0"/>
              </a:rPr>
              <a:t>The Team Software Process (TSP) </a:t>
            </a:r>
            <a:r>
              <a:rPr lang="en-IN" sz="2000" b="1" dirty="0">
                <a:latin typeface="Times New Roman" pitchFamily="18" charset="0"/>
                <a:cs typeface="Times New Roman" pitchFamily="18" charset="0"/>
              </a:rPr>
              <a:t> </a:t>
            </a:r>
            <a:endParaRPr lang="en-IN" sz="2000" dirty="0"/>
          </a:p>
          <a:p>
            <a:pPr marL="0" algn="just">
              <a:buNone/>
            </a:pPr>
            <a:endParaRPr lang="en-IN" sz="2000" dirty="0"/>
          </a:p>
          <a:p>
            <a:pPr marL="0" algn="just">
              <a:buNone/>
            </a:pPr>
            <a:r>
              <a:rPr lang="en-IN" sz="2000" b="1" i="1" dirty="0">
                <a:latin typeface="Times New Roman" pitchFamily="18" charset="0"/>
                <a:cs typeface="Times New Roman" pitchFamily="18" charset="0"/>
              </a:rPr>
              <a:t>Humphrey defines the following objectives:</a:t>
            </a:r>
          </a:p>
          <a:p>
            <a:pPr marL="114300" indent="-457200" algn="just">
              <a:buAutoNum type="arabicPeriod"/>
            </a:pPr>
            <a:r>
              <a:rPr lang="en-IN" sz="2000" dirty="0">
                <a:latin typeface="Times New Roman" pitchFamily="18" charset="0"/>
                <a:cs typeface="Times New Roman" pitchFamily="18" charset="0"/>
              </a:rPr>
              <a:t>Build self-directed teams that plan and track their work, establish goals and own their processes and plans. These can be pure software teams or integrated teams of 3 to 20 members.</a:t>
            </a:r>
          </a:p>
          <a:p>
            <a:pPr marL="114300" indent="-457200" algn="just">
              <a:buAutoNum type="arabicPeriod"/>
            </a:pPr>
            <a:r>
              <a:rPr lang="en-IN" sz="2000" dirty="0">
                <a:latin typeface="Times New Roman" pitchFamily="18" charset="0"/>
                <a:cs typeface="Times New Roman" pitchFamily="18" charset="0"/>
              </a:rPr>
              <a:t>Show managers how to coach and motivate their team members and help them sustain peak performance. </a:t>
            </a:r>
          </a:p>
          <a:p>
            <a:pPr marL="114300" indent="-457200" algn="just">
              <a:buAutoNum type="arabicPeriod"/>
            </a:pPr>
            <a:r>
              <a:rPr lang="en-IN" sz="2000" dirty="0">
                <a:latin typeface="Times New Roman" pitchFamily="18" charset="0"/>
                <a:cs typeface="Times New Roman" pitchFamily="18" charset="0"/>
              </a:rPr>
              <a:t>Accelerate software process improvement by making  CMMI(Capability Maturity Model Integration)    level 5. </a:t>
            </a:r>
          </a:p>
          <a:p>
            <a:pPr marL="114300" indent="-457200" algn="just">
              <a:buAutoNum type="arabicPeriod"/>
            </a:pPr>
            <a:r>
              <a:rPr lang="en-IN" sz="2000" dirty="0">
                <a:latin typeface="Times New Roman" pitchFamily="18" charset="0"/>
                <a:cs typeface="Times New Roman" pitchFamily="18" charset="0"/>
              </a:rPr>
              <a:t> Provide improvement to high-maturity organizations.</a:t>
            </a:r>
          </a:p>
          <a:p>
            <a:pPr marL="114300" indent="-457200" algn="just">
              <a:buAutoNum type="arabicPeriod"/>
            </a:pPr>
            <a:r>
              <a:rPr lang="en-IN" sz="2000" dirty="0">
                <a:latin typeface="Times New Roman" pitchFamily="18" charset="0"/>
                <a:cs typeface="Times New Roman" pitchFamily="18" charset="0"/>
              </a:rPr>
              <a:t>It accelerates (increases) the software process development</a:t>
            </a:r>
          </a:p>
        </p:txBody>
      </p:sp>
    </p:spTree>
    <p:extLst>
      <p:ext uri="{BB962C8B-B14F-4D97-AF65-F5344CB8AC3E}">
        <p14:creationId xmlns:p14="http://schemas.microsoft.com/office/powerpoint/2010/main" val="1550755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2A4EA-F64D-4B4A-A167-17FE87375DF4}"/>
              </a:ext>
            </a:extLst>
          </p:cNvPr>
          <p:cNvSpPr>
            <a:spLocks noGrp="1"/>
          </p:cNvSpPr>
          <p:nvPr>
            <p:ph idx="1"/>
          </p:nvPr>
        </p:nvSpPr>
        <p:spPr/>
        <p:txBody>
          <a:bodyPr/>
          <a:lstStyle/>
          <a:p>
            <a:pPr marL="0" indent="0">
              <a:buNone/>
            </a:pPr>
            <a:r>
              <a:rPr lang="en-IN" sz="2000" b="1" dirty="0"/>
              <a:t>Benefits of Self- Organizing teams</a:t>
            </a:r>
          </a:p>
          <a:p>
            <a:r>
              <a:rPr lang="en-IN" sz="2000" dirty="0"/>
              <a:t>Highly motivated team</a:t>
            </a:r>
          </a:p>
          <a:p>
            <a:r>
              <a:rPr lang="en-IN" sz="2000" dirty="0"/>
              <a:t>Ability to respond to complexity </a:t>
            </a:r>
          </a:p>
          <a:p>
            <a:r>
              <a:rPr lang="en-IN" sz="2000" dirty="0"/>
              <a:t>Ability to move fast and Adopt</a:t>
            </a:r>
          </a:p>
          <a:p>
            <a:r>
              <a:rPr lang="en-IN" sz="2000" dirty="0"/>
              <a:t>Low overhead &amp; Maintenance</a:t>
            </a:r>
            <a:endParaRPr lang="en-IN" dirty="0"/>
          </a:p>
        </p:txBody>
      </p:sp>
      <p:sp>
        <p:nvSpPr>
          <p:cNvPr id="4" name="Date Placeholder 3">
            <a:extLst>
              <a:ext uri="{FF2B5EF4-FFF2-40B4-BE49-F238E27FC236}">
                <a16:creationId xmlns:a16="http://schemas.microsoft.com/office/drawing/2014/main" id="{4E23079A-9CD2-4612-A42E-3FA7A8A1FC46}"/>
              </a:ext>
            </a:extLst>
          </p:cNvPr>
          <p:cNvSpPr>
            <a:spLocks noGrp="1"/>
          </p:cNvSpPr>
          <p:nvPr>
            <p:ph type="dt" sz="half" idx="10"/>
          </p:nvPr>
        </p:nvSpPr>
        <p:spPr/>
        <p:txBody>
          <a:bodyPr/>
          <a:lstStyle/>
          <a:p>
            <a:fld id="{2617B587-A462-47ED-A351-666863308CEB}" type="datetime1">
              <a:rPr lang="en-US" smtClean="0"/>
              <a:t>2/20/2024</a:t>
            </a:fld>
            <a:endParaRPr lang="en-US"/>
          </a:p>
        </p:txBody>
      </p:sp>
      <p:sp>
        <p:nvSpPr>
          <p:cNvPr id="5" name="Footer Placeholder 4">
            <a:extLst>
              <a:ext uri="{FF2B5EF4-FFF2-40B4-BE49-F238E27FC236}">
                <a16:creationId xmlns:a16="http://schemas.microsoft.com/office/drawing/2014/main" id="{8AACA57F-F002-4CDE-B804-93558AB21C7A}"/>
              </a:ext>
            </a:extLst>
          </p:cNvPr>
          <p:cNvSpPr>
            <a:spLocks noGrp="1"/>
          </p:cNvSpPr>
          <p:nvPr>
            <p:ph type="ftr" sz="quarter" idx="11"/>
          </p:nvPr>
        </p:nvSpPr>
        <p:spPr/>
        <p:txBody>
          <a:bodyPr/>
          <a:lstStyle/>
          <a:p>
            <a:r>
              <a:rPr lang="en-US"/>
              <a:t>Dr. Poornima Tyagi    Software Engineering ACSE0603        Unit 1</a:t>
            </a:r>
          </a:p>
        </p:txBody>
      </p:sp>
      <p:sp>
        <p:nvSpPr>
          <p:cNvPr id="6" name="Slide Number Placeholder 5">
            <a:extLst>
              <a:ext uri="{FF2B5EF4-FFF2-40B4-BE49-F238E27FC236}">
                <a16:creationId xmlns:a16="http://schemas.microsoft.com/office/drawing/2014/main" id="{6BA9F45D-EEFC-4E3E-8E8F-067A9F67507E}"/>
              </a:ext>
            </a:extLst>
          </p:cNvPr>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a:extLst>
              <a:ext uri="{FF2B5EF4-FFF2-40B4-BE49-F238E27FC236}">
                <a16:creationId xmlns:a16="http://schemas.microsoft.com/office/drawing/2014/main" id="{6C77EA7B-3668-4385-AC49-B275F58CA281}"/>
              </a:ext>
            </a:extLst>
          </p:cNvPr>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Team</a:t>
            </a:r>
            <a:r>
              <a:rPr kumimoji="0" lang="en-US" sz="2400" i="0" u="none" strike="noStrike" kern="1200" cap="none" spc="0" normalizeH="0" noProof="0" dirty="0">
                <a:ln>
                  <a:noFill/>
                </a:ln>
                <a:solidFill>
                  <a:schemeClr val="dk1"/>
                </a:solidFill>
                <a:effectLst/>
                <a:uLnTx/>
                <a:uFillTx/>
                <a:latin typeface="Times New Roman" pitchFamily="18" charset="0"/>
                <a:cs typeface="Times New Roman" pitchFamily="18" charset="0"/>
              </a:rPr>
              <a:t> Software Process (CO1)</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33116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sp.PNG"/>
          <p:cNvPicPr>
            <a:picLocks noGrp="1" noChangeAspect="1"/>
          </p:cNvPicPr>
          <p:nvPr>
            <p:ph idx="1"/>
          </p:nvPr>
        </p:nvPicPr>
        <p:blipFill>
          <a:blip r:embed="rId2"/>
          <a:stretch>
            <a:fillRect/>
          </a:stretch>
        </p:blipFill>
        <p:spPr>
          <a:xfrm>
            <a:off x="1500166" y="1600200"/>
            <a:ext cx="6357982" cy="4525963"/>
          </a:xfrm>
        </p:spPr>
      </p:pic>
      <p:sp>
        <p:nvSpPr>
          <p:cNvPr id="4" name="Date Placeholder 3"/>
          <p:cNvSpPr>
            <a:spLocks noGrp="1"/>
          </p:cNvSpPr>
          <p:nvPr>
            <p:ph type="dt" sz="half" idx="10"/>
          </p:nvPr>
        </p:nvSpPr>
        <p:spPr/>
        <p:txBody>
          <a:bodyPr/>
          <a:lstStyle/>
          <a:p>
            <a:fld id="{A155139C-9542-42D8-8886-A5EB64F4E7A4}" type="datetime1">
              <a:rPr lang="en-US" smtClean="0"/>
              <a:t>2/20/2024</a:t>
            </a:fld>
            <a:endParaRPr lang="en-US"/>
          </a:p>
        </p:txBody>
      </p:sp>
      <p:sp>
        <p:nvSpPr>
          <p:cNvPr id="5" name="Footer Placeholder 4"/>
          <p:cNvSpPr>
            <a:spLocks noGrp="1"/>
          </p:cNvSpPr>
          <p:nvPr>
            <p:ph type="ftr" sz="quarter" idx="11"/>
          </p:nvPr>
        </p:nvSpPr>
        <p:spPr/>
        <p:txBody>
          <a:bodyPr/>
          <a:lstStyle/>
          <a:p>
            <a:r>
              <a:rPr lang="en-US"/>
              <a:t>Dr. Poornima Tyagi    Software Engineering ACSE0603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8" name="Title 1">
            <a:extLst>
              <a:ext uri="{FF2B5EF4-FFF2-40B4-BE49-F238E27FC236}">
                <a16:creationId xmlns:a16="http://schemas.microsoft.com/office/drawing/2014/main" id="{32A765A1-9770-4F7C-9A8C-D24F5A6961A1}"/>
              </a:ext>
            </a:extLst>
          </p:cNvPr>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Team</a:t>
            </a:r>
            <a:r>
              <a:rPr kumimoji="0" lang="en-US" sz="2400" i="0" u="none" strike="noStrike" kern="1200" cap="none" spc="0" normalizeH="0" noProof="0" dirty="0">
                <a:ln>
                  <a:noFill/>
                </a:ln>
                <a:solidFill>
                  <a:schemeClr val="dk1"/>
                </a:solidFill>
                <a:effectLst/>
                <a:uLnTx/>
                <a:uFillTx/>
                <a:latin typeface="Times New Roman" pitchFamily="18" charset="0"/>
                <a:cs typeface="Times New Roman" pitchFamily="18" charset="0"/>
              </a:rPr>
              <a:t> Software Process (CO1)</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6609147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71546"/>
            <a:ext cx="8229600" cy="4786346"/>
          </a:xfrm>
        </p:spPr>
        <p:txBody>
          <a:bodyPr>
            <a:noAutofit/>
          </a:bodyPr>
          <a:lstStyle/>
          <a:p>
            <a:pPr marL="0">
              <a:buNone/>
            </a:pPr>
            <a:r>
              <a:rPr lang="en-IN" sz="2400" dirty="0">
                <a:latin typeface="Times New Roman" pitchFamily="18" charset="0"/>
                <a:cs typeface="Times New Roman" pitchFamily="18" charset="0"/>
              </a:rPr>
              <a:t>Activities of TSP-</a:t>
            </a:r>
          </a:p>
          <a:p>
            <a:pPr marL="114300" indent="-457200">
              <a:buAutoNum type="arabicParenR"/>
            </a:pPr>
            <a:r>
              <a:rPr lang="en-IN" sz="2400" b="1" dirty="0">
                <a:latin typeface="Times New Roman" pitchFamily="18" charset="0"/>
                <a:cs typeface="Times New Roman" pitchFamily="18" charset="0"/>
              </a:rPr>
              <a:t>Project Launch</a:t>
            </a:r>
            <a:r>
              <a:rPr lang="en-IN" sz="2400" dirty="0">
                <a:latin typeface="Times New Roman" pitchFamily="18" charset="0"/>
                <a:cs typeface="Times New Roman" pitchFamily="18" charset="0"/>
              </a:rPr>
              <a:t>: It reviews project objective and describes the TSP structure and content. It assigns need and roles to the team members and describes the customers need statement.</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2) </a:t>
            </a:r>
            <a:r>
              <a:rPr lang="en-IN" sz="2400" b="1" dirty="0">
                <a:latin typeface="Times New Roman" pitchFamily="18" charset="0"/>
                <a:cs typeface="Times New Roman" pitchFamily="18" charset="0"/>
              </a:rPr>
              <a:t>High Level Design</a:t>
            </a:r>
            <a:r>
              <a:rPr lang="en-IN" sz="2400" dirty="0">
                <a:latin typeface="Times New Roman" pitchFamily="18" charset="0"/>
                <a:cs typeface="Times New Roman" pitchFamily="18" charset="0"/>
              </a:rPr>
              <a:t>: it creates the high-level design, specifies the design, inspects the design and develops the integration plan.</a:t>
            </a:r>
          </a:p>
          <a:p>
            <a:pPr marL="0" indent="0">
              <a:buNone/>
            </a:pP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3) </a:t>
            </a:r>
            <a:r>
              <a:rPr lang="en-IN" sz="2400" b="1" dirty="0">
                <a:latin typeface="Times New Roman" pitchFamily="18" charset="0"/>
                <a:cs typeface="Times New Roman" pitchFamily="18" charset="0"/>
              </a:rPr>
              <a:t>Implementation</a:t>
            </a:r>
            <a:r>
              <a:rPr lang="en-IN" sz="2400" dirty="0">
                <a:latin typeface="Times New Roman" pitchFamily="18" charset="0"/>
                <a:cs typeface="Times New Roman" pitchFamily="18" charset="0"/>
              </a:rPr>
              <a:t>: This uses the PSP to implement the modules and the functions.</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4) </a:t>
            </a:r>
            <a:r>
              <a:rPr lang="en-IN" sz="2400" b="1" dirty="0">
                <a:latin typeface="Times New Roman" pitchFamily="18" charset="0"/>
                <a:cs typeface="Times New Roman" pitchFamily="18" charset="0"/>
              </a:rPr>
              <a:t>Integration and Testing</a:t>
            </a:r>
            <a:r>
              <a:rPr lang="en-IN" sz="2400" dirty="0">
                <a:latin typeface="Times New Roman" pitchFamily="18" charset="0"/>
                <a:cs typeface="Times New Roman" pitchFamily="18" charset="0"/>
              </a:rPr>
              <a:t>: Testing builds and integrates the system.</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5) </a:t>
            </a:r>
            <a:r>
              <a:rPr lang="en-IN" sz="2400" b="1" dirty="0">
                <a:latin typeface="Times New Roman" pitchFamily="18" charset="0"/>
                <a:cs typeface="Times New Roman" pitchFamily="18" charset="0"/>
              </a:rPr>
              <a:t>Postmortem</a:t>
            </a:r>
            <a:r>
              <a:rPr lang="en-IN" sz="2400" dirty="0">
                <a:latin typeface="Times New Roman" pitchFamily="18" charset="0"/>
                <a:cs typeface="Times New Roman" pitchFamily="18" charset="0"/>
              </a:rPr>
              <a:t>: Writes the cycle report and produces peer and team review.</a:t>
            </a:r>
          </a:p>
        </p:txBody>
      </p:sp>
      <p:sp>
        <p:nvSpPr>
          <p:cNvPr id="4" name="Date Placeholder 3"/>
          <p:cNvSpPr>
            <a:spLocks noGrp="1"/>
          </p:cNvSpPr>
          <p:nvPr>
            <p:ph type="dt" sz="half" idx="10"/>
          </p:nvPr>
        </p:nvSpPr>
        <p:spPr/>
        <p:txBody>
          <a:bodyPr/>
          <a:lstStyle/>
          <a:p>
            <a:fld id="{38624CAC-D91D-4BC6-827C-F4E1BCC253F5}" type="datetime1">
              <a:rPr lang="en-US" smtClean="0"/>
              <a:t>2/20/2024</a:t>
            </a:fld>
            <a:endParaRPr lang="en-US"/>
          </a:p>
        </p:txBody>
      </p:sp>
      <p:sp>
        <p:nvSpPr>
          <p:cNvPr id="5" name="Footer Placeholder 4"/>
          <p:cNvSpPr>
            <a:spLocks noGrp="1"/>
          </p:cNvSpPr>
          <p:nvPr>
            <p:ph type="ftr" sz="quarter" idx="11"/>
          </p:nvPr>
        </p:nvSpPr>
        <p:spPr/>
        <p:txBody>
          <a:bodyPr/>
          <a:lstStyle/>
          <a:p>
            <a:r>
              <a:rPr lang="en-US"/>
              <a:t>Dr. Poornima Tyagi    Software Engineering ACSE0603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Team</a:t>
            </a:r>
            <a:r>
              <a:rPr kumimoji="0" lang="en-US" sz="2400" i="0" u="none" strike="noStrike" kern="1200" cap="none" spc="0" normalizeH="0" noProof="0" dirty="0">
                <a:ln>
                  <a:noFill/>
                </a:ln>
                <a:solidFill>
                  <a:schemeClr val="dk1"/>
                </a:solidFill>
                <a:effectLst/>
                <a:uLnTx/>
                <a:uFillTx/>
                <a:latin typeface="Times New Roman" pitchFamily="18" charset="0"/>
                <a:cs typeface="Times New Roman" pitchFamily="18" charset="0"/>
              </a:rPr>
              <a:t> Software Process (CO1)</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41472460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71546"/>
            <a:ext cx="8229600" cy="4525963"/>
          </a:xfrm>
        </p:spPr>
        <p:txBody>
          <a:bodyPr>
            <a:normAutofit/>
          </a:bodyPr>
          <a:lstStyle/>
          <a:p>
            <a:pPr>
              <a:buNone/>
            </a:pPr>
            <a:r>
              <a:rPr lang="en-IN" i="1" dirty="0">
                <a:latin typeface="Times New Roman" pitchFamily="18" charset="0"/>
                <a:cs typeface="Times New Roman" pitchFamily="18" charset="0"/>
              </a:rPr>
              <a:t>    </a:t>
            </a:r>
            <a:r>
              <a:rPr lang="en-IN" sz="2400" b="1" dirty="0">
                <a:latin typeface="Times New Roman" pitchFamily="18" charset="0"/>
                <a:cs typeface="Times New Roman" pitchFamily="18" charset="0"/>
              </a:rPr>
              <a:t>TSP Advantages</a:t>
            </a:r>
          </a:p>
          <a:p>
            <a:r>
              <a:rPr lang="en-IN" sz="2400" dirty="0">
                <a:latin typeface="Times New Roman" pitchFamily="18" charset="0"/>
                <a:cs typeface="Times New Roman" pitchFamily="18" charset="0"/>
              </a:rPr>
              <a:t>Defines roles and responsibilities for each team member.</a:t>
            </a:r>
          </a:p>
          <a:p>
            <a:r>
              <a:rPr lang="en-IN" sz="2400" dirty="0">
                <a:latin typeface="Times New Roman" pitchFamily="18" charset="0"/>
                <a:cs typeface="Times New Roman" pitchFamily="18" charset="0"/>
              </a:rPr>
              <a:t>Track quantitative project data (about productivity and quality).</a:t>
            </a:r>
          </a:p>
          <a:p>
            <a:r>
              <a:rPr lang="en-IN" sz="2400" dirty="0">
                <a:latin typeface="Times New Roman" pitchFamily="18" charset="0"/>
                <a:cs typeface="Times New Roman" pitchFamily="18" charset="0"/>
              </a:rPr>
              <a:t>Identifies a team process that is appropriate for the project and a strategy for implementing the process.</a:t>
            </a:r>
          </a:p>
          <a:p>
            <a:r>
              <a:rPr lang="en-IN" sz="2400" dirty="0">
                <a:latin typeface="Times New Roman" pitchFamily="18" charset="0"/>
                <a:cs typeface="Times New Roman" pitchFamily="18" charset="0"/>
              </a:rPr>
              <a:t>Defines local standards that apply to the team‘s software engineering work(team decides software process on its own)</a:t>
            </a:r>
          </a:p>
          <a:p>
            <a:r>
              <a:rPr lang="en-IN" sz="2400" dirty="0">
                <a:latin typeface="Times New Roman" pitchFamily="18" charset="0"/>
                <a:cs typeface="Times New Roman" pitchFamily="18" charset="0"/>
              </a:rPr>
              <a:t>Continually assesses risks and mitigating them,</a:t>
            </a:r>
          </a:p>
          <a:p>
            <a:r>
              <a:rPr lang="en-IN" sz="2400" dirty="0">
                <a:latin typeface="Times New Roman" pitchFamily="18" charset="0"/>
                <a:cs typeface="Times New Roman" pitchFamily="18" charset="0"/>
              </a:rPr>
              <a:t>Tracks, manages and reports project status.</a:t>
            </a:r>
          </a:p>
        </p:txBody>
      </p:sp>
      <p:sp>
        <p:nvSpPr>
          <p:cNvPr id="4" name="Date Placeholder 3"/>
          <p:cNvSpPr>
            <a:spLocks noGrp="1"/>
          </p:cNvSpPr>
          <p:nvPr>
            <p:ph type="dt" sz="half" idx="10"/>
          </p:nvPr>
        </p:nvSpPr>
        <p:spPr/>
        <p:txBody>
          <a:bodyPr/>
          <a:lstStyle/>
          <a:p>
            <a:fld id="{86808CEC-D74C-4F71-984E-D41409550AD2}" type="datetime1">
              <a:rPr lang="en-US" smtClean="0"/>
              <a:t>2/20/2024</a:t>
            </a:fld>
            <a:endParaRPr lang="en-US"/>
          </a:p>
        </p:txBody>
      </p:sp>
      <p:sp>
        <p:nvSpPr>
          <p:cNvPr id="5" name="Footer Placeholder 4"/>
          <p:cNvSpPr>
            <a:spLocks noGrp="1"/>
          </p:cNvSpPr>
          <p:nvPr>
            <p:ph type="ftr" sz="quarter" idx="11"/>
          </p:nvPr>
        </p:nvSpPr>
        <p:spPr/>
        <p:txBody>
          <a:bodyPr/>
          <a:lstStyle/>
          <a:p>
            <a:r>
              <a:rPr lang="en-US"/>
              <a:t>Dr. Poornima Tyagi    Software Engineering ACSE0603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Team</a:t>
            </a:r>
            <a:r>
              <a:rPr kumimoji="0" lang="en-US" sz="2400" i="0" u="none" strike="noStrike" kern="1200" cap="none" spc="0" normalizeH="0" noProof="0" dirty="0">
                <a:ln>
                  <a:noFill/>
                </a:ln>
                <a:solidFill>
                  <a:schemeClr val="dk1"/>
                </a:solidFill>
                <a:effectLst/>
                <a:uLnTx/>
                <a:uFillTx/>
                <a:latin typeface="Times New Roman" pitchFamily="18" charset="0"/>
                <a:cs typeface="Times New Roman" pitchFamily="18" charset="0"/>
              </a:rPr>
              <a:t> Software Process (CO1)</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4006872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sp advantages.PNG"/>
          <p:cNvPicPr>
            <a:picLocks noGrp="1" noChangeAspect="1"/>
          </p:cNvPicPr>
          <p:nvPr>
            <p:ph idx="1"/>
          </p:nvPr>
        </p:nvPicPr>
        <p:blipFill>
          <a:blip r:embed="rId2"/>
          <a:stretch>
            <a:fillRect/>
          </a:stretch>
        </p:blipFill>
        <p:spPr>
          <a:xfrm>
            <a:off x="1000100" y="1142984"/>
            <a:ext cx="7358114" cy="4643470"/>
          </a:xfrm>
        </p:spPr>
      </p:pic>
      <p:sp>
        <p:nvSpPr>
          <p:cNvPr id="4" name="Date Placeholder 3"/>
          <p:cNvSpPr>
            <a:spLocks noGrp="1"/>
          </p:cNvSpPr>
          <p:nvPr>
            <p:ph type="dt" sz="half" idx="10"/>
          </p:nvPr>
        </p:nvSpPr>
        <p:spPr/>
        <p:txBody>
          <a:bodyPr/>
          <a:lstStyle/>
          <a:p>
            <a:fld id="{65F8CE1E-5903-40D9-A04C-8DB13F72E8D2}" type="datetime1">
              <a:rPr lang="en-US" smtClean="0"/>
              <a:t>2/20/2024</a:t>
            </a:fld>
            <a:endParaRPr lang="en-US"/>
          </a:p>
        </p:txBody>
      </p:sp>
      <p:sp>
        <p:nvSpPr>
          <p:cNvPr id="5" name="Footer Placeholder 4"/>
          <p:cNvSpPr>
            <a:spLocks noGrp="1"/>
          </p:cNvSpPr>
          <p:nvPr>
            <p:ph type="ftr" sz="quarter" idx="11"/>
          </p:nvPr>
        </p:nvSpPr>
        <p:spPr>
          <a:xfrm>
            <a:off x="3124200" y="6356350"/>
            <a:ext cx="4948262"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Team</a:t>
            </a:r>
            <a:r>
              <a:rPr kumimoji="0" lang="en-US" sz="2400" i="0" u="none" strike="noStrike" kern="1200" cap="none" spc="0" normalizeH="0" noProof="0" dirty="0">
                <a:ln>
                  <a:noFill/>
                </a:ln>
                <a:solidFill>
                  <a:schemeClr val="dk1"/>
                </a:solidFill>
                <a:effectLst/>
                <a:uLnTx/>
                <a:uFillTx/>
                <a:latin typeface="Times New Roman" pitchFamily="18" charset="0"/>
                <a:cs typeface="Times New Roman" pitchFamily="18" charset="0"/>
              </a:rPr>
              <a:t> Software Process (CO1)</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20320661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00108"/>
            <a:ext cx="8229600" cy="5525236"/>
          </a:xfrm>
        </p:spPr>
        <p:txBody>
          <a:bodyPr>
            <a:normAutofit fontScale="25000" lnSpcReduction="20000"/>
          </a:bodyPr>
          <a:lstStyle/>
          <a:p>
            <a:pPr marL="0" algn="just">
              <a:buNone/>
            </a:pPr>
            <a:r>
              <a:rPr lang="en-IN" sz="8800" dirty="0">
                <a:latin typeface="Times New Roman" pitchFamily="18" charset="0"/>
                <a:cs typeface="Times New Roman" pitchFamily="18" charset="0"/>
              </a:rPr>
              <a:t>Software engineering discipline is the result of advancement in the field of technology.  In this section, we will discuss various innovations and technologies that led to the emergence of software engineering discipline</a:t>
            </a:r>
            <a:r>
              <a:rPr lang="en-IN" sz="5000" dirty="0">
                <a:latin typeface="Times New Roman" pitchFamily="18" charset="0"/>
                <a:cs typeface="Times New Roman" pitchFamily="18" charset="0"/>
              </a:rPr>
              <a:t>.</a:t>
            </a:r>
          </a:p>
          <a:p>
            <a:pPr marL="0">
              <a:buNone/>
            </a:pPr>
            <a:endParaRPr lang="en-IN" sz="3100" dirty="0">
              <a:latin typeface="Times New Roman" pitchFamily="18" charset="0"/>
              <a:cs typeface="Times New Roman" pitchFamily="18" charset="0"/>
            </a:endParaRPr>
          </a:p>
          <a:p>
            <a:pPr marL="114300" indent="-457200" algn="just">
              <a:buAutoNum type="arabicPeriod"/>
            </a:pPr>
            <a:r>
              <a:rPr lang="en-IN" sz="8000" b="1" dirty="0">
                <a:latin typeface="Times New Roman" pitchFamily="18" charset="0"/>
                <a:cs typeface="Times New Roman" pitchFamily="18" charset="0"/>
              </a:rPr>
              <a:t>Early Computer Programming</a:t>
            </a:r>
          </a:p>
          <a:p>
            <a:pPr algn="just"/>
            <a:r>
              <a:rPr lang="en-IN" sz="8000" dirty="0">
                <a:latin typeface="Times New Roman" pitchFamily="18" charset="0"/>
                <a:cs typeface="Times New Roman" pitchFamily="18" charset="0"/>
              </a:rPr>
              <a:t>As we know that in the early 1950s, computers were slow and expensive. Though the programs at that time were very small in size, these computers took considerable time to process them. </a:t>
            </a:r>
          </a:p>
          <a:p>
            <a:pPr marL="0" algn="just">
              <a:buNone/>
            </a:pPr>
            <a:endParaRPr lang="en-IN" sz="6800" dirty="0">
              <a:latin typeface="Times New Roman" pitchFamily="18" charset="0"/>
              <a:cs typeface="Times New Roman" pitchFamily="18" charset="0"/>
            </a:endParaRPr>
          </a:p>
          <a:p>
            <a:pPr algn="just"/>
            <a:r>
              <a:rPr lang="en-IN" sz="8800" dirty="0">
                <a:latin typeface="Times New Roman" pitchFamily="18" charset="0"/>
                <a:cs typeface="Times New Roman" pitchFamily="18" charset="0"/>
              </a:rPr>
              <a:t>They relied on assembly language which was specific to computer architecture. Thus, developing a program required lot of effort. Every programmer used his own style to develop the programs.</a:t>
            </a:r>
          </a:p>
          <a:p>
            <a:pPr marL="0" algn="just">
              <a:buNone/>
            </a:pPr>
            <a:endParaRPr lang="en-IN" sz="8800" dirty="0">
              <a:latin typeface="Times New Roman" pitchFamily="18" charset="0"/>
              <a:cs typeface="Times New Roman" pitchFamily="18" charset="0"/>
            </a:endParaRPr>
          </a:p>
          <a:p>
            <a:pPr marL="0" algn="just">
              <a:buNone/>
            </a:pPr>
            <a:r>
              <a:rPr lang="en-IN" sz="8800" b="1" dirty="0">
                <a:latin typeface="Times New Roman" pitchFamily="18" charset="0"/>
                <a:cs typeface="Times New Roman" pitchFamily="18" charset="0"/>
              </a:rPr>
              <a:t>2. High Level Language Programming (FORTRAN to Python)</a:t>
            </a:r>
          </a:p>
          <a:p>
            <a:pPr marL="0" algn="just">
              <a:buNone/>
            </a:pPr>
            <a:endParaRPr lang="en-IN" sz="8800" b="1" dirty="0">
              <a:latin typeface="Times New Roman" pitchFamily="18" charset="0"/>
              <a:cs typeface="Times New Roman" pitchFamily="18" charset="0"/>
            </a:endParaRPr>
          </a:p>
          <a:p>
            <a:pPr algn="just"/>
            <a:r>
              <a:rPr lang="en-IN" sz="8800" dirty="0">
                <a:latin typeface="Times New Roman" pitchFamily="18" charset="0"/>
                <a:cs typeface="Times New Roman" pitchFamily="18" charset="0"/>
              </a:rPr>
              <a:t>With the introduction of semiconductor technology, computers became smaller, faster, cheaper, and reliable than their predecessors. </a:t>
            </a:r>
          </a:p>
          <a:p>
            <a:pPr marL="0" algn="just">
              <a:buNone/>
            </a:pP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CDD266E-1D2E-4C89-A321-0A1C0095AA00}" type="datetime1">
              <a:rPr lang="en-US" smtClean="0"/>
              <a:t>2/20/2024</a:t>
            </a:fld>
            <a:endParaRPr lang="en-US"/>
          </a:p>
        </p:txBody>
      </p:sp>
      <p:sp>
        <p:nvSpPr>
          <p:cNvPr id="5" name="Footer Placeholder 4"/>
          <p:cNvSpPr>
            <a:spLocks noGrp="1"/>
          </p:cNvSpPr>
          <p:nvPr>
            <p:ph type="ftr" sz="quarter" idx="11"/>
          </p:nvPr>
        </p:nvSpPr>
        <p:spPr>
          <a:xfrm>
            <a:off x="3124200" y="6356350"/>
            <a:ext cx="4948262"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Emergence of Software Engineering (CO1)</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0287562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1000108"/>
            <a:ext cx="8229600" cy="4525963"/>
          </a:xfrm>
        </p:spPr>
        <p:txBody>
          <a:bodyPr>
            <a:normAutofit fontScale="77500" lnSpcReduction="20000"/>
          </a:bodyPr>
          <a:lstStyle/>
          <a:p>
            <a:pPr>
              <a:buNone/>
            </a:pPr>
            <a:r>
              <a:rPr lang="en-IN" sz="2800" b="1" dirty="0">
                <a:latin typeface="Times New Roman" pitchFamily="18" charset="0"/>
                <a:cs typeface="Times New Roman" pitchFamily="18" charset="0"/>
              </a:rPr>
              <a:t>3. Control Flow Based Design</a:t>
            </a:r>
          </a:p>
          <a:p>
            <a:pPr>
              <a:buNone/>
            </a:pPr>
            <a:endParaRPr lang="en-IN" sz="2800" b="1" dirty="0">
              <a:latin typeface="Times New Roman" pitchFamily="18" charset="0"/>
              <a:cs typeface="Times New Roman" pitchFamily="18" charset="0"/>
            </a:endParaRPr>
          </a:p>
          <a:p>
            <a:pPr>
              <a:buFont typeface="Wingdings" pitchFamily="2" charset="2"/>
              <a:buChar char="Ø"/>
            </a:pPr>
            <a:r>
              <a:rPr lang="en-IN" sz="2800" dirty="0">
                <a:latin typeface="Times New Roman" pitchFamily="18" charset="0"/>
                <a:cs typeface="Times New Roman" pitchFamily="18" charset="0"/>
              </a:rPr>
              <a:t>To help the programmer to design programs having good control flow structure, flowcharting technique</a:t>
            </a:r>
            <a:r>
              <a:rPr lang="en-IN" sz="2800" b="1" dirty="0">
                <a:latin typeface="Times New Roman" pitchFamily="18" charset="0"/>
                <a:cs typeface="Times New Roman" pitchFamily="18" charset="0"/>
              </a:rPr>
              <a:t> </a:t>
            </a:r>
            <a:r>
              <a:rPr lang="en-IN" sz="2800" dirty="0">
                <a:latin typeface="Times New Roman" pitchFamily="18" charset="0"/>
                <a:cs typeface="Times New Roman" pitchFamily="18" charset="0"/>
              </a:rPr>
              <a:t>was developed. </a:t>
            </a:r>
          </a:p>
          <a:p>
            <a:pPr>
              <a:buNone/>
            </a:pPr>
            <a:endParaRPr lang="en-IN" sz="2800" dirty="0">
              <a:latin typeface="Times New Roman" pitchFamily="18" charset="0"/>
              <a:cs typeface="Times New Roman" pitchFamily="18" charset="0"/>
            </a:endParaRPr>
          </a:p>
          <a:p>
            <a:pPr>
              <a:buFont typeface="Wingdings" pitchFamily="2" charset="2"/>
              <a:buChar char="Ø"/>
            </a:pPr>
            <a:r>
              <a:rPr lang="en-IN" sz="2800" dirty="0">
                <a:latin typeface="Times New Roman" pitchFamily="18" charset="0"/>
                <a:cs typeface="Times New Roman" pitchFamily="18" charset="0"/>
              </a:rPr>
              <a:t>In flowcharting technique, the algorithm is represented using flowcharts. A flowchart</a:t>
            </a:r>
            <a:r>
              <a:rPr lang="en-IN" sz="2800" b="1" dirty="0">
                <a:latin typeface="Times New Roman" pitchFamily="18" charset="0"/>
                <a:cs typeface="Times New Roman" pitchFamily="18" charset="0"/>
              </a:rPr>
              <a:t> </a:t>
            </a:r>
            <a:r>
              <a:rPr lang="en-IN" sz="2800" dirty="0">
                <a:latin typeface="Times New Roman" pitchFamily="18" charset="0"/>
                <a:cs typeface="Times New Roman" pitchFamily="18" charset="0"/>
              </a:rPr>
              <a:t>is a graphical representation that depicts the sequence of operations to be carried out to solve a given problem.</a:t>
            </a:r>
          </a:p>
          <a:p>
            <a:pPr>
              <a:buNone/>
            </a:pPr>
            <a:endParaRPr lang="en-IN" sz="2800" dirty="0">
              <a:latin typeface="Times New Roman" pitchFamily="18" charset="0"/>
              <a:cs typeface="Times New Roman" pitchFamily="18" charset="0"/>
            </a:endParaRPr>
          </a:p>
          <a:p>
            <a:pPr algn="just">
              <a:buFont typeface="Wingdings" pitchFamily="2" charset="2"/>
              <a:buChar char="Ø"/>
            </a:pPr>
            <a:r>
              <a:rPr lang="en-IN" sz="2800" dirty="0">
                <a:latin typeface="Times New Roman" pitchFamily="18" charset="0"/>
                <a:cs typeface="Times New Roman" pitchFamily="18" charset="0"/>
              </a:rPr>
              <a:t>Structured programming became a powerful tool that allowed programmers to write moderately complex programs easily. </a:t>
            </a:r>
          </a:p>
          <a:p>
            <a:pPr algn="just">
              <a:buNone/>
            </a:pPr>
            <a:endParaRPr lang="en-IN" sz="2800" dirty="0">
              <a:latin typeface="Times New Roman" pitchFamily="18" charset="0"/>
              <a:cs typeface="Times New Roman" pitchFamily="18" charset="0"/>
            </a:endParaRPr>
          </a:p>
          <a:p>
            <a:pPr algn="just">
              <a:buFont typeface="Wingdings" pitchFamily="2" charset="2"/>
              <a:buChar char="Ø"/>
            </a:pPr>
            <a:r>
              <a:rPr lang="en-IN" sz="2800" dirty="0">
                <a:latin typeface="Times New Roman" pitchFamily="18" charset="0"/>
                <a:cs typeface="Times New Roman" pitchFamily="18" charset="0"/>
              </a:rPr>
              <a:t>The purpose of structured programming is to make the software code easy to modify when required. </a:t>
            </a:r>
          </a:p>
          <a:p>
            <a:pPr algn="just">
              <a:buFont typeface="Wingdings" pitchFamily="2" charset="2"/>
              <a:buChar char="Ø"/>
            </a:pPr>
            <a:endParaRPr lang="en-IN" sz="2000" dirty="0">
              <a:latin typeface="Times New Roman" pitchFamily="18" charset="0"/>
              <a:cs typeface="Times New Roman" pitchFamily="18" charset="0"/>
            </a:endParaRPr>
          </a:p>
          <a:p>
            <a:pPr>
              <a:buNone/>
            </a:pPr>
            <a:endParaRPr lang="en-IN" sz="2000" b="1" dirty="0">
              <a:latin typeface="Times New Roman" pitchFamily="18" charset="0"/>
              <a:cs typeface="Times New Roman" pitchFamily="18" charset="0"/>
            </a:endParaRPr>
          </a:p>
          <a:p>
            <a:pPr>
              <a:buNone/>
            </a:pPr>
            <a:endParaRPr lang="en-IN" sz="2000" b="1" dirty="0">
              <a:latin typeface="Times New Roman" pitchFamily="18" charset="0"/>
              <a:cs typeface="Times New Roman" pitchFamily="18" charset="0"/>
            </a:endParaRPr>
          </a:p>
          <a:p>
            <a:endParaRPr lang="en-IN" dirty="0"/>
          </a:p>
        </p:txBody>
      </p:sp>
      <p:sp>
        <p:nvSpPr>
          <p:cNvPr id="4" name="Date Placeholder 3"/>
          <p:cNvSpPr>
            <a:spLocks noGrp="1"/>
          </p:cNvSpPr>
          <p:nvPr>
            <p:ph type="dt" sz="half" idx="10"/>
          </p:nvPr>
        </p:nvSpPr>
        <p:spPr/>
        <p:txBody>
          <a:bodyPr/>
          <a:lstStyle/>
          <a:p>
            <a:fld id="{EC7B979F-AB6A-4912-969D-28EEAB5E4EE9}" type="datetime1">
              <a:rPr lang="en-US" smtClean="0"/>
              <a:t>2/20/2024</a:t>
            </a:fld>
            <a:endParaRPr lang="en-US"/>
          </a:p>
        </p:txBody>
      </p:sp>
      <p:sp>
        <p:nvSpPr>
          <p:cNvPr id="5" name="Footer Placeholder 4"/>
          <p:cNvSpPr>
            <a:spLocks noGrp="1"/>
          </p:cNvSpPr>
          <p:nvPr>
            <p:ph type="ftr" sz="quarter" idx="11"/>
          </p:nvPr>
        </p:nvSpPr>
        <p:spPr>
          <a:xfrm>
            <a:off x="3124200" y="6356350"/>
            <a:ext cx="4876824"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8" name="Title 1">
            <a:extLst>
              <a:ext uri="{FF2B5EF4-FFF2-40B4-BE49-F238E27FC236}">
                <a16:creationId xmlns:a16="http://schemas.microsoft.com/office/drawing/2014/main" id="{32A765A1-9770-4F7C-9A8C-D24F5A6961A1}"/>
              </a:ext>
            </a:extLst>
          </p:cNvPr>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Emergence of Software Engineering (CO1)</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27409337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525963"/>
          </a:xfrm>
        </p:spPr>
        <p:txBody>
          <a:bodyPr>
            <a:normAutofit/>
          </a:bodyPr>
          <a:lstStyle/>
          <a:p>
            <a:pPr>
              <a:buNone/>
            </a:pPr>
            <a:r>
              <a:rPr lang="en-IN" sz="2400" b="1" dirty="0">
                <a:latin typeface="Times New Roman" pitchFamily="18" charset="0"/>
                <a:cs typeface="Times New Roman" pitchFamily="18" charset="0"/>
              </a:rPr>
              <a:t>4. Data-Flow Oriented Design</a:t>
            </a:r>
          </a:p>
          <a:p>
            <a:pPr>
              <a:buNone/>
            </a:pPr>
            <a:endParaRPr lang="en-IN" sz="2400" b="1"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In this technique, the flow of data through business functions or processes is represented using </a:t>
            </a:r>
            <a:r>
              <a:rPr lang="en-IN" sz="2400" b="1" dirty="0">
                <a:latin typeface="Times New Roman" pitchFamily="18" charset="0"/>
                <a:cs typeface="Times New Roman" pitchFamily="18" charset="0"/>
              </a:rPr>
              <a:t>Data-flow</a:t>
            </a:r>
            <a:r>
              <a:rPr lang="en-IN" sz="2400" dirty="0">
                <a:latin typeface="Times New Roman" pitchFamily="18" charset="0"/>
                <a:cs typeface="Times New Roman" pitchFamily="18" charset="0"/>
              </a:rPr>
              <a:t> </a:t>
            </a:r>
            <a:r>
              <a:rPr lang="en-IN" sz="2400" b="1" dirty="0">
                <a:latin typeface="Times New Roman" pitchFamily="18" charset="0"/>
                <a:cs typeface="Times New Roman" pitchFamily="18" charset="0"/>
              </a:rPr>
              <a:t>Diagram (DFD).</a:t>
            </a:r>
          </a:p>
          <a:p>
            <a:pPr>
              <a:buNone/>
            </a:pPr>
            <a:endParaRPr lang="en-IN" sz="2400" b="1" dirty="0">
              <a:latin typeface="Times New Roman" pitchFamily="18" charset="0"/>
              <a:cs typeface="Times New Roman" pitchFamily="18" charset="0"/>
            </a:endParaRPr>
          </a:p>
          <a:p>
            <a:pPr>
              <a:buFont typeface="Wingdings" pitchFamily="2" charset="2"/>
              <a:buChar char="Ø"/>
            </a:pPr>
            <a:r>
              <a:rPr lang="en-IN" sz="2400" b="1" dirty="0">
                <a:latin typeface="Times New Roman" pitchFamily="18" charset="0"/>
                <a:cs typeface="Times New Roman" pitchFamily="18" charset="0"/>
              </a:rPr>
              <a:t> IEEE </a:t>
            </a:r>
            <a:r>
              <a:rPr lang="en-IN" sz="2400" dirty="0">
                <a:latin typeface="Times New Roman" pitchFamily="18" charset="0"/>
                <a:cs typeface="Times New Roman" pitchFamily="18" charset="0"/>
              </a:rPr>
              <a:t>defines a data-flow diagram (also known as </a:t>
            </a:r>
            <a:r>
              <a:rPr lang="en-IN" sz="2400" b="1" dirty="0">
                <a:latin typeface="Times New Roman" pitchFamily="18" charset="0"/>
                <a:cs typeface="Times New Roman" pitchFamily="18" charset="0"/>
              </a:rPr>
              <a:t>bubble chart</a:t>
            </a:r>
            <a:r>
              <a:rPr lang="en-IN" sz="2400" dirty="0">
                <a:latin typeface="Times New Roman" pitchFamily="18" charset="0"/>
                <a:cs typeface="Times New Roman" pitchFamily="18" charset="0"/>
              </a:rPr>
              <a:t> and </a:t>
            </a:r>
            <a:r>
              <a:rPr lang="en-IN" sz="2400" b="1" dirty="0">
                <a:latin typeface="Times New Roman" pitchFamily="18" charset="0"/>
                <a:cs typeface="Times New Roman" pitchFamily="18" charset="0"/>
              </a:rPr>
              <a:t>work-flow diagram) </a:t>
            </a:r>
            <a:r>
              <a:rPr lang="en-IN" sz="2400" dirty="0">
                <a:latin typeface="Times New Roman" pitchFamily="18" charset="0"/>
                <a:cs typeface="Times New Roman" pitchFamily="18" charset="0"/>
              </a:rPr>
              <a:t>as ‘a diagram that depicts data sources, data sinks, data storage, and processes performed on data as nodes, and logical flow of data as links between the nodes.’</a:t>
            </a:r>
            <a:endParaRPr lang="en-IN" sz="2400" b="1" dirty="0">
              <a:latin typeface="Times New Roman" pitchFamily="18" charset="0"/>
              <a:cs typeface="Times New Roman" pitchFamily="18" charset="0"/>
            </a:endParaRPr>
          </a:p>
          <a:p>
            <a:endParaRPr lang="en-IN" dirty="0"/>
          </a:p>
        </p:txBody>
      </p:sp>
      <p:sp>
        <p:nvSpPr>
          <p:cNvPr id="4" name="Date Placeholder 3"/>
          <p:cNvSpPr>
            <a:spLocks noGrp="1"/>
          </p:cNvSpPr>
          <p:nvPr>
            <p:ph type="dt" sz="half" idx="10"/>
          </p:nvPr>
        </p:nvSpPr>
        <p:spPr/>
        <p:txBody>
          <a:bodyPr/>
          <a:lstStyle/>
          <a:p>
            <a:fld id="{4996D1D3-6090-4A4C-AE74-78BD23EB6393}" type="datetime1">
              <a:rPr lang="en-US" smtClean="0"/>
              <a:t>2/20/2024</a:t>
            </a:fld>
            <a:endParaRPr lang="en-US"/>
          </a:p>
        </p:txBody>
      </p:sp>
      <p:sp>
        <p:nvSpPr>
          <p:cNvPr id="5" name="Footer Placeholder 4"/>
          <p:cNvSpPr>
            <a:spLocks noGrp="1"/>
          </p:cNvSpPr>
          <p:nvPr>
            <p:ph type="ftr" sz="quarter" idx="11"/>
          </p:nvPr>
        </p:nvSpPr>
        <p:spPr>
          <a:xfrm>
            <a:off x="3124200" y="6356350"/>
            <a:ext cx="4805386"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Emergence of Software Engineering (CO1)</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262574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600" dirty="0">
                <a:latin typeface="Times New Roman" pitchFamily="18" charset="0"/>
                <a:cs typeface="Times New Roman" pitchFamily="18" charset="0"/>
              </a:rPr>
              <a:t>Business software.</a:t>
            </a:r>
          </a:p>
          <a:p>
            <a:r>
              <a:rPr lang="en-IN" sz="2600" dirty="0">
                <a:latin typeface="Times New Roman" pitchFamily="18" charset="0"/>
                <a:cs typeface="Times New Roman" pitchFamily="18" charset="0"/>
              </a:rPr>
              <a:t> Accounting software.</a:t>
            </a:r>
          </a:p>
          <a:p>
            <a:r>
              <a:rPr lang="en-IN" sz="2600" dirty="0">
                <a:latin typeface="Times New Roman" pitchFamily="18" charset="0"/>
                <a:cs typeface="Times New Roman" pitchFamily="18" charset="0"/>
              </a:rPr>
              <a:t>Analytics. </a:t>
            </a:r>
          </a:p>
          <a:p>
            <a:r>
              <a:rPr lang="en-IN" sz="2600" dirty="0">
                <a:latin typeface="Times New Roman" pitchFamily="18" charset="0"/>
                <a:cs typeface="Times New Roman" pitchFamily="18" charset="0"/>
              </a:rPr>
              <a:t>Decision support systems.</a:t>
            </a:r>
          </a:p>
          <a:p>
            <a:r>
              <a:rPr lang="en-IN" sz="2600" dirty="0">
                <a:latin typeface="Times New Roman" pitchFamily="18" charset="0"/>
                <a:cs typeface="Times New Roman" pitchFamily="18" charset="0"/>
              </a:rPr>
              <a:t>Airline reservations.</a:t>
            </a:r>
          </a:p>
          <a:p>
            <a:r>
              <a:rPr lang="en-IN" sz="2600" dirty="0">
                <a:latin typeface="Times New Roman" pitchFamily="18" charset="0"/>
                <a:cs typeface="Times New Roman" pitchFamily="18" charset="0"/>
              </a:rPr>
              <a:t>Banking, Automated teller machines, Cheque processing. </a:t>
            </a:r>
          </a:p>
          <a:p>
            <a:r>
              <a:rPr lang="en-IN" sz="2600" dirty="0">
                <a:latin typeface="Times New Roman" pitchFamily="18" charset="0"/>
                <a:cs typeface="Times New Roman" pitchFamily="18" charset="0"/>
              </a:rPr>
              <a:t>Commerce, Trade, Auctions (e.g. eBay)</a:t>
            </a:r>
          </a:p>
          <a:p>
            <a:r>
              <a:rPr lang="en-IN" sz="2600" dirty="0">
                <a:latin typeface="Times New Roman" pitchFamily="18" charset="0"/>
                <a:cs typeface="Times New Roman" pitchFamily="18" charset="0"/>
              </a:rPr>
              <a:t>Compilers</a:t>
            </a:r>
          </a:p>
          <a:p>
            <a:r>
              <a:rPr lang="en-IN" sz="2600" dirty="0">
                <a:latin typeface="Times New Roman" pitchFamily="18" charset="0"/>
                <a:cs typeface="Times New Roman" pitchFamily="18" charset="0"/>
              </a:rPr>
              <a:t>Animation.</a:t>
            </a:r>
          </a:p>
          <a:p>
            <a:endParaRPr lang="en-IN" dirty="0"/>
          </a:p>
        </p:txBody>
      </p:sp>
      <p:sp>
        <p:nvSpPr>
          <p:cNvPr id="4" name="Date Placeholder 3"/>
          <p:cNvSpPr>
            <a:spLocks noGrp="1"/>
          </p:cNvSpPr>
          <p:nvPr>
            <p:ph type="dt" sz="half" idx="10"/>
          </p:nvPr>
        </p:nvSpPr>
        <p:spPr/>
        <p:txBody>
          <a:bodyPr/>
          <a:lstStyle/>
          <a:p>
            <a:fld id="{E0CE6D5B-405C-4FE2-A425-AB5130E33194}" type="datetime1">
              <a:rPr lang="en-US" smtClean="0"/>
              <a:t>2/20/2024</a:t>
            </a:fld>
            <a:endParaRPr lang="en-US"/>
          </a:p>
        </p:txBody>
      </p:sp>
      <p:sp>
        <p:nvSpPr>
          <p:cNvPr id="5" name="Footer Placeholder 4"/>
          <p:cNvSpPr>
            <a:spLocks noGrp="1"/>
          </p:cNvSpPr>
          <p:nvPr>
            <p:ph type="ftr" sz="quarter" idx="11"/>
          </p:nvPr>
        </p:nvSpPr>
        <p:spPr/>
        <p:txBody>
          <a:bodyPr/>
          <a:lstStyle/>
          <a:p>
            <a:r>
              <a:rPr lang="en-US"/>
              <a:t>Dr. Poornima Tyagi    Software Engineering ACSE0603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571604" y="1"/>
            <a:ext cx="757239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itchFamily="18" charset="0"/>
                <a:cs typeface="Times New Roman" pitchFamily="18" charset="0"/>
              </a:rPr>
              <a:t>Branch wise Application</a:t>
            </a:r>
            <a:endParaRPr kumimoji="0" lang="en-US" sz="2400" b="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5. </a:t>
            </a:r>
            <a:r>
              <a:rPr lang="en-IN" sz="2400" b="1" dirty="0">
                <a:latin typeface="Times New Roman" pitchFamily="18" charset="0"/>
                <a:cs typeface="Times New Roman" pitchFamily="18" charset="0"/>
              </a:rPr>
              <a:t>Object Oriented Design</a:t>
            </a:r>
          </a:p>
          <a:p>
            <a:pPr>
              <a:buNone/>
            </a:pPr>
            <a:endParaRPr lang="en-IN" sz="2400" b="1" dirty="0">
              <a:latin typeface="Times New Roman" pitchFamily="18" charset="0"/>
              <a:cs typeface="Times New Roman" pitchFamily="18" charset="0"/>
            </a:endParaRPr>
          </a:p>
          <a:p>
            <a:pPr algn="just">
              <a:buFont typeface="Wingdings" pitchFamily="2" charset="2"/>
              <a:buChar char="Ø"/>
            </a:pPr>
            <a:r>
              <a:rPr lang="en-IN" sz="2400" dirty="0">
                <a:latin typeface="Times New Roman" pitchFamily="18" charset="0"/>
                <a:cs typeface="Times New Roman" pitchFamily="18" charset="0"/>
              </a:rPr>
              <a:t>Object-oriented design technique has revolutionized the process of software development. It not only includes the best features of structured programming but also some new and powerful features such as encapsulation, abstraction, inheritance, and polymorphism. </a:t>
            </a:r>
          </a:p>
          <a:p>
            <a:pPr algn="just">
              <a:buFont typeface="Wingdings" pitchFamily="2" charset="2"/>
              <a:buChar char="Ø"/>
            </a:pPr>
            <a:r>
              <a:rPr lang="en-IN" sz="2400" dirty="0">
                <a:latin typeface="Times New Roman" pitchFamily="18" charset="0"/>
                <a:cs typeface="Times New Roman" pitchFamily="18" charset="0"/>
              </a:rPr>
              <a:t>These new features have tremendously helped in the development of well-designed and high-quality software.</a:t>
            </a:r>
            <a:endParaRPr lang="en-IN" sz="2400" b="1" dirty="0">
              <a:latin typeface="Times New Roman" pitchFamily="18" charset="0"/>
              <a:cs typeface="Times New Roman" pitchFamily="18" charset="0"/>
            </a:endParaRPr>
          </a:p>
          <a:p>
            <a:pPr algn="just">
              <a:buNone/>
            </a:pPr>
            <a:endParaRPr lang="en-IN" sz="2000" b="1" dirty="0">
              <a:latin typeface="Times New Roman" pitchFamily="18" charset="0"/>
              <a:cs typeface="Times New Roman" pitchFamily="18" charset="0"/>
            </a:endParaRPr>
          </a:p>
          <a:p>
            <a:endParaRPr lang="en-IN" dirty="0"/>
          </a:p>
        </p:txBody>
      </p:sp>
      <p:sp>
        <p:nvSpPr>
          <p:cNvPr id="4" name="Date Placeholder 3"/>
          <p:cNvSpPr>
            <a:spLocks noGrp="1"/>
          </p:cNvSpPr>
          <p:nvPr>
            <p:ph type="dt" sz="half" idx="10"/>
          </p:nvPr>
        </p:nvSpPr>
        <p:spPr/>
        <p:txBody>
          <a:bodyPr/>
          <a:lstStyle/>
          <a:p>
            <a:fld id="{900C1CD3-D2B3-4E03-8B7A-DEA90DC49010}" type="datetime1">
              <a:rPr lang="en-US" smtClean="0"/>
              <a:t>2/20/2024</a:t>
            </a:fld>
            <a:endParaRPr lang="en-US"/>
          </a:p>
        </p:txBody>
      </p:sp>
      <p:sp>
        <p:nvSpPr>
          <p:cNvPr id="5" name="Footer Placeholder 4"/>
          <p:cNvSpPr>
            <a:spLocks noGrp="1"/>
          </p:cNvSpPr>
          <p:nvPr>
            <p:ph type="ftr" sz="quarter" idx="11"/>
          </p:nvPr>
        </p:nvSpPr>
        <p:spPr>
          <a:xfrm>
            <a:off x="3124200" y="6356350"/>
            <a:ext cx="4876824"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Emergence of Software Engineering (CO1)</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41706072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1071546"/>
            <a:ext cx="8229600" cy="4525963"/>
          </a:xfrm>
        </p:spPr>
        <p:txBody>
          <a:bodyPr>
            <a:normAutofit fontScale="92500" lnSpcReduction="10000"/>
          </a:bodyPr>
          <a:lstStyle/>
          <a:p>
            <a:pPr>
              <a:buNone/>
            </a:pPr>
            <a:r>
              <a:rPr lang="en-IN" sz="2800" b="1" dirty="0">
                <a:latin typeface="Times New Roman" pitchFamily="18" charset="0"/>
                <a:cs typeface="Times New Roman" pitchFamily="18" charset="0"/>
              </a:rPr>
              <a:t>Project</a:t>
            </a:r>
          </a:p>
          <a:p>
            <a:pPr marL="0">
              <a:buNone/>
            </a:pPr>
            <a:r>
              <a:rPr lang="en-IN" sz="2400" dirty="0">
                <a:latin typeface="Times New Roman" pitchFamily="18" charset="0"/>
                <a:cs typeface="Times New Roman" pitchFamily="18" charset="0"/>
              </a:rPr>
              <a:t>A project is well-defined task, which is a collection of several operations done in order to achieve a goal (for example, software development and delivery). A Project can be characterized as:</a:t>
            </a:r>
          </a:p>
          <a:p>
            <a:pPr marL="0">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Every project may has a unique and distinct goal.</a:t>
            </a:r>
          </a:p>
          <a:p>
            <a:r>
              <a:rPr lang="en-IN" sz="2400" dirty="0">
                <a:latin typeface="Times New Roman" pitchFamily="18" charset="0"/>
                <a:cs typeface="Times New Roman" pitchFamily="18" charset="0"/>
              </a:rPr>
              <a:t>Project is not routine activity or day-to-day operations.</a:t>
            </a:r>
          </a:p>
          <a:p>
            <a:r>
              <a:rPr lang="en-IN" sz="2400" dirty="0">
                <a:latin typeface="Times New Roman" pitchFamily="18" charset="0"/>
                <a:cs typeface="Times New Roman" pitchFamily="18" charset="0"/>
              </a:rPr>
              <a:t>Project comes with a start time and end time.</a:t>
            </a:r>
          </a:p>
          <a:p>
            <a:r>
              <a:rPr lang="en-IN" sz="2400" dirty="0">
                <a:latin typeface="Times New Roman" pitchFamily="18" charset="0"/>
                <a:cs typeface="Times New Roman" pitchFamily="18" charset="0"/>
              </a:rPr>
              <a:t>Project ends when its goal is achieved hence it is a temporary phase in the lifetime of an organization.</a:t>
            </a:r>
          </a:p>
          <a:p>
            <a:r>
              <a:rPr lang="en-IN" sz="2400" dirty="0">
                <a:latin typeface="Times New Roman" pitchFamily="18" charset="0"/>
                <a:cs typeface="Times New Roman" pitchFamily="18" charset="0"/>
              </a:rPr>
              <a:t>Project needs adequate resources in terms of time, manpower, finance, material and knowledge-bank.</a:t>
            </a:r>
          </a:p>
          <a:p>
            <a:pPr marL="0">
              <a:buNone/>
            </a:pP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99E89F9-118F-4F66-BC5B-F0449F7F8784}" type="datetime1">
              <a:rPr lang="en-US" smtClean="0"/>
              <a:t>2/20/2024</a:t>
            </a:fld>
            <a:endParaRPr lang="en-US"/>
          </a:p>
        </p:txBody>
      </p:sp>
      <p:sp>
        <p:nvSpPr>
          <p:cNvPr id="5" name="Footer Placeholder 4"/>
          <p:cNvSpPr>
            <a:spLocks noGrp="1"/>
          </p:cNvSpPr>
          <p:nvPr>
            <p:ph type="ftr" sz="quarter" idx="11"/>
          </p:nvPr>
        </p:nvSpPr>
        <p:spPr/>
        <p:txBody>
          <a:bodyPr/>
          <a:lstStyle/>
          <a:p>
            <a:r>
              <a:rPr lang="en-US"/>
              <a:t>Dr. Poornima Tyagi    Software Engineering ACSE0603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Software</a:t>
            </a:r>
            <a:r>
              <a:rPr kumimoji="0" lang="en-US" sz="2400" i="0" u="none" strike="noStrike" kern="1200" cap="none" spc="0" normalizeH="0" noProof="0" dirty="0">
                <a:ln>
                  <a:noFill/>
                </a:ln>
                <a:solidFill>
                  <a:schemeClr val="dk1"/>
                </a:solidFill>
                <a:effectLst/>
                <a:uLnTx/>
                <a:uFillTx/>
                <a:latin typeface="Times New Roman" pitchFamily="18" charset="0"/>
                <a:cs typeface="Times New Roman" pitchFamily="18" charset="0"/>
              </a:rPr>
              <a:t> Project (CO1)</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2992290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054617"/>
          </a:xfrm>
        </p:spPr>
        <p:txBody>
          <a:bodyPr>
            <a:normAutofit lnSpcReduction="10000"/>
          </a:bodyPr>
          <a:lstStyle/>
          <a:p>
            <a:pPr marL="0" algn="just">
              <a:buNone/>
            </a:pPr>
            <a:r>
              <a:rPr lang="en-IN" sz="2400" dirty="0">
                <a:latin typeface="Times New Roman" pitchFamily="18" charset="0"/>
                <a:cs typeface="Times New Roman" pitchFamily="18" charset="0"/>
              </a:rPr>
              <a:t>What is a Software Project?</a:t>
            </a:r>
          </a:p>
          <a:p>
            <a:pPr marL="0" algn="just">
              <a:buNone/>
            </a:pPr>
            <a:r>
              <a:rPr lang="en-IN" sz="2400" dirty="0">
                <a:latin typeface="Times New Roman" pitchFamily="18" charset="0"/>
                <a:cs typeface="Times New Roman" pitchFamily="18" charset="0"/>
              </a:rPr>
              <a:t>A Software Project is the complete procedure of software development from requirement gathering to testing and maintenance, carried out according to the execution methodologies, in a specified period of time to achieve intended software product.</a:t>
            </a:r>
          </a:p>
          <a:p>
            <a:pPr algn="just">
              <a:buNone/>
            </a:pPr>
            <a:r>
              <a:rPr lang="en-IN" sz="2800" b="1" dirty="0">
                <a:latin typeface="Times New Roman" pitchFamily="18" charset="0"/>
                <a:cs typeface="Times New Roman" pitchFamily="18" charset="0"/>
              </a:rPr>
              <a:t>Purpose of Software Project</a:t>
            </a:r>
          </a:p>
          <a:p>
            <a:pPr marL="0" algn="just">
              <a:buFont typeface="Wingdings" pitchFamily="2" charset="2"/>
              <a:buChar char="Ø"/>
            </a:pPr>
            <a:r>
              <a:rPr lang="en-IN" sz="2400" dirty="0">
                <a:latin typeface="Times New Roman" pitchFamily="18" charset="0"/>
                <a:cs typeface="Times New Roman" pitchFamily="18" charset="0"/>
              </a:rPr>
              <a:t>To meet specific needs of a specific client or organization (known as custom software).</a:t>
            </a:r>
          </a:p>
          <a:p>
            <a:pPr marL="0" algn="just">
              <a:buFont typeface="Wingdings" pitchFamily="2" charset="2"/>
              <a:buChar char="Ø"/>
            </a:pPr>
            <a:r>
              <a:rPr lang="en-IN" sz="2400" dirty="0">
                <a:latin typeface="Times New Roman" pitchFamily="18" charset="0"/>
                <a:cs typeface="Times New Roman" pitchFamily="18" charset="0"/>
              </a:rPr>
              <a:t>To meet a perceived need of some set of potential users (known as commercial software ).</a:t>
            </a:r>
          </a:p>
          <a:p>
            <a:pPr marL="0" algn="just">
              <a:buFont typeface="Wingdings" pitchFamily="2" charset="2"/>
              <a:buChar char="Ø"/>
            </a:pPr>
            <a:r>
              <a:rPr lang="en-IN" sz="2400" dirty="0">
                <a:latin typeface="Times New Roman" pitchFamily="18" charset="0"/>
                <a:cs typeface="Times New Roman" pitchFamily="18" charset="0"/>
              </a:rPr>
              <a:t>For personal use (e.g. a scientist may write software to automate a tedious task).</a:t>
            </a:r>
            <a:endParaRPr lang="en-IN" sz="2400" b="1" dirty="0">
              <a:latin typeface="Times New Roman" pitchFamily="18" charset="0"/>
              <a:cs typeface="Times New Roman" pitchFamily="18" charset="0"/>
            </a:endParaRPr>
          </a:p>
          <a:p>
            <a:pPr algn="just">
              <a:buNone/>
            </a:pPr>
            <a:endParaRPr lang="en-IN"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F1A58FE-6C54-42C0-AE69-AA11ED28EE71}" type="datetime1">
              <a:rPr lang="en-US" smtClean="0"/>
              <a:t>2/20/2024</a:t>
            </a:fld>
            <a:endParaRPr lang="en-US"/>
          </a:p>
        </p:txBody>
      </p:sp>
      <p:sp>
        <p:nvSpPr>
          <p:cNvPr id="5" name="Footer Placeholder 4"/>
          <p:cNvSpPr>
            <a:spLocks noGrp="1"/>
          </p:cNvSpPr>
          <p:nvPr>
            <p:ph type="ftr" sz="quarter" idx="11"/>
          </p:nvPr>
        </p:nvSpPr>
        <p:spPr>
          <a:xfrm>
            <a:off x="3124200" y="6356350"/>
            <a:ext cx="4876824"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Software</a:t>
            </a:r>
            <a:r>
              <a:rPr kumimoji="0" lang="en-US" sz="2400" i="0" u="none" strike="noStrike" kern="1200" cap="none" spc="0" normalizeH="0" noProof="0" dirty="0">
                <a:ln>
                  <a:noFill/>
                </a:ln>
                <a:solidFill>
                  <a:schemeClr val="dk1"/>
                </a:solidFill>
                <a:effectLst/>
                <a:uLnTx/>
                <a:uFillTx/>
                <a:latin typeface="Times New Roman" pitchFamily="18" charset="0"/>
                <a:cs typeface="Times New Roman" pitchFamily="18" charset="0"/>
              </a:rPr>
              <a:t> Project (CO1)</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9502410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oftware project.PNG"/>
          <p:cNvPicPr>
            <a:picLocks noGrp="1" noChangeAspect="1"/>
          </p:cNvPicPr>
          <p:nvPr>
            <p:ph idx="1"/>
          </p:nvPr>
        </p:nvPicPr>
        <p:blipFill>
          <a:blip r:embed="rId2"/>
          <a:stretch>
            <a:fillRect/>
          </a:stretch>
        </p:blipFill>
        <p:spPr>
          <a:xfrm>
            <a:off x="2571736" y="1071546"/>
            <a:ext cx="4357718" cy="1962424"/>
          </a:xfrm>
        </p:spPr>
      </p:pic>
      <p:sp>
        <p:nvSpPr>
          <p:cNvPr id="4" name="Date Placeholder 3"/>
          <p:cNvSpPr>
            <a:spLocks noGrp="1"/>
          </p:cNvSpPr>
          <p:nvPr>
            <p:ph type="dt" sz="half" idx="10"/>
          </p:nvPr>
        </p:nvSpPr>
        <p:spPr/>
        <p:txBody>
          <a:bodyPr/>
          <a:lstStyle/>
          <a:p>
            <a:fld id="{B13418C1-D143-4B0E-B455-3A1A01A65E26}" type="datetime1">
              <a:rPr lang="en-US" smtClean="0"/>
              <a:t>2/20/2024</a:t>
            </a:fld>
            <a:endParaRPr lang="en-US"/>
          </a:p>
        </p:txBody>
      </p:sp>
      <p:sp>
        <p:nvSpPr>
          <p:cNvPr id="5" name="Footer Placeholder 4"/>
          <p:cNvSpPr>
            <a:spLocks noGrp="1"/>
          </p:cNvSpPr>
          <p:nvPr>
            <p:ph type="ftr" sz="quarter" idx="11"/>
          </p:nvPr>
        </p:nvSpPr>
        <p:spPr>
          <a:xfrm>
            <a:off x="3124200" y="6356350"/>
            <a:ext cx="4876824"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Software</a:t>
            </a:r>
            <a:r>
              <a:rPr kumimoji="0" lang="en-US" sz="2400" i="0" u="none" strike="noStrike" kern="1200" cap="none" spc="0" normalizeH="0" noProof="0" dirty="0">
                <a:ln>
                  <a:noFill/>
                </a:ln>
                <a:solidFill>
                  <a:schemeClr val="dk1"/>
                </a:solidFill>
                <a:effectLst/>
                <a:uLnTx/>
                <a:uFillTx/>
                <a:latin typeface="Times New Roman" pitchFamily="18" charset="0"/>
                <a:cs typeface="Times New Roman" pitchFamily="18" charset="0"/>
              </a:rPr>
              <a:t> Project (CO1)</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9" name="Rectangle 8"/>
          <p:cNvSpPr/>
          <p:nvPr/>
        </p:nvSpPr>
        <p:spPr>
          <a:xfrm>
            <a:off x="714348" y="3286124"/>
            <a:ext cx="7858180" cy="2554545"/>
          </a:xfrm>
          <a:prstGeom prst="rect">
            <a:avLst/>
          </a:prstGeom>
        </p:spPr>
        <p:txBody>
          <a:bodyPr wrap="square">
            <a:spAutoFit/>
          </a:bodyPr>
          <a:lstStyle/>
          <a:p>
            <a:pPr algn="just"/>
            <a:r>
              <a:rPr lang="en-IN" sz="2000" dirty="0">
                <a:latin typeface="Times New Roman" pitchFamily="18" charset="0"/>
                <a:cs typeface="Times New Roman" pitchFamily="18" charset="0"/>
              </a:rPr>
              <a:t>The image above shows triple constraints for software projects. It is an essential part of software organization to deliver quality product, keeping the cost within client’s budget constrain and deliver the project as per scheduled. There are several factors, both internal and external, which may impact this triple constrain triangle. Any of three factor can severely impact the other two.</a:t>
            </a:r>
          </a:p>
          <a:p>
            <a:pPr algn="just"/>
            <a:r>
              <a:rPr lang="en-IN" sz="2000" dirty="0">
                <a:latin typeface="Times New Roman" pitchFamily="18" charset="0"/>
                <a:cs typeface="Times New Roman" pitchFamily="18" charset="0"/>
              </a:rPr>
              <a:t>Therefore, software project management is essential to incorporate user requirements along with budget and time constraints</a:t>
            </a:r>
            <a:r>
              <a:rPr lang="en-IN" dirty="0"/>
              <a:t>.</a:t>
            </a:r>
          </a:p>
        </p:txBody>
      </p:sp>
    </p:spTree>
    <p:extLst>
      <p:ext uri="{BB962C8B-B14F-4D97-AF65-F5344CB8AC3E}">
        <p14:creationId xmlns:p14="http://schemas.microsoft.com/office/powerpoint/2010/main" val="41148075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itchFamily="2" charset="2"/>
              <a:buChar char="Ø"/>
            </a:pPr>
            <a:r>
              <a:rPr lang="en-IN" sz="2800" b="1" dirty="0">
                <a:latin typeface="Times New Roman" pitchFamily="18" charset="0"/>
                <a:cs typeface="Times New Roman" pitchFamily="18" charset="0"/>
              </a:rPr>
              <a:t>Software Products</a:t>
            </a:r>
            <a:r>
              <a:rPr lang="en-IN" sz="2800" dirty="0">
                <a:latin typeface="Times New Roman" pitchFamily="18" charset="0"/>
                <a:cs typeface="Times New Roman" pitchFamily="18" charset="0"/>
              </a:rPr>
              <a:t> are nothing but software systems delivered to the customer with the documentation that describes how to install and use the system.</a:t>
            </a:r>
          </a:p>
          <a:p>
            <a:pPr algn="just">
              <a:buFont typeface="Wingdings" pitchFamily="2" charset="2"/>
              <a:buChar char="Ø"/>
            </a:pPr>
            <a:r>
              <a:rPr lang="en-IN" sz="2800" dirty="0">
                <a:latin typeface="Times New Roman" pitchFamily="18" charset="0"/>
                <a:cs typeface="Times New Roman" pitchFamily="18" charset="0"/>
              </a:rPr>
              <a:t> In certain cases, software products may be part of system products where hardware, as well as software, is delivered to a customer. </a:t>
            </a:r>
          </a:p>
          <a:p>
            <a:pPr algn="just">
              <a:buFont typeface="Wingdings" pitchFamily="2" charset="2"/>
              <a:buChar char="Ø"/>
            </a:pPr>
            <a:r>
              <a:rPr lang="en-IN" sz="2800" dirty="0">
                <a:latin typeface="Times New Roman" pitchFamily="18" charset="0"/>
                <a:cs typeface="Times New Roman" pitchFamily="18" charset="0"/>
              </a:rPr>
              <a:t>Software products are produced with the help of the software process. The software process is a way in which we produce software.</a:t>
            </a:r>
          </a:p>
        </p:txBody>
      </p:sp>
      <p:sp>
        <p:nvSpPr>
          <p:cNvPr id="4" name="Date Placeholder 3"/>
          <p:cNvSpPr>
            <a:spLocks noGrp="1"/>
          </p:cNvSpPr>
          <p:nvPr>
            <p:ph type="dt" sz="half" idx="10"/>
          </p:nvPr>
        </p:nvSpPr>
        <p:spPr/>
        <p:txBody>
          <a:bodyPr/>
          <a:lstStyle/>
          <a:p>
            <a:fld id="{FC964B82-0DE0-481A-AF75-F79C2B2070E9}" type="datetime1">
              <a:rPr lang="en-US" smtClean="0"/>
              <a:t>2/20/2024</a:t>
            </a:fld>
            <a:endParaRPr lang="en-US"/>
          </a:p>
        </p:txBody>
      </p:sp>
      <p:sp>
        <p:nvSpPr>
          <p:cNvPr id="5" name="Footer Placeholder 4"/>
          <p:cNvSpPr>
            <a:spLocks noGrp="1"/>
          </p:cNvSpPr>
          <p:nvPr>
            <p:ph type="ftr" sz="quarter" idx="11"/>
          </p:nvPr>
        </p:nvSpPr>
        <p:spPr/>
        <p:txBody>
          <a:bodyPr/>
          <a:lstStyle/>
          <a:p>
            <a:r>
              <a:rPr lang="en-US"/>
              <a:t>Dr. Poornima Tyagi    Software Engineering ACSE0603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Software</a:t>
            </a:r>
            <a:r>
              <a:rPr kumimoji="0" lang="en-US" sz="2400" i="0" u="none" strike="noStrike" kern="1200" cap="none" spc="0" normalizeH="0" noProof="0" dirty="0">
                <a:ln>
                  <a:noFill/>
                </a:ln>
                <a:solidFill>
                  <a:schemeClr val="dk1"/>
                </a:solidFill>
                <a:effectLst/>
                <a:uLnTx/>
                <a:uFillTx/>
                <a:latin typeface="Times New Roman" pitchFamily="18" charset="0"/>
                <a:cs typeface="Times New Roman" pitchFamily="18" charset="0"/>
              </a:rPr>
              <a:t> Product (CO1)</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20077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1000108"/>
            <a:ext cx="8229600" cy="5000660"/>
          </a:xfrm>
        </p:spPr>
        <p:txBody>
          <a:bodyPr/>
          <a:lstStyle/>
          <a:p>
            <a:pPr>
              <a:buNone/>
            </a:pPr>
            <a:r>
              <a:rPr lang="en-IN" sz="2400" dirty="0">
                <a:latin typeface="Times New Roman" pitchFamily="18" charset="0"/>
                <a:cs typeface="Times New Roman" pitchFamily="18" charset="0"/>
              </a:rPr>
              <a:t>Types of Software Product</a:t>
            </a:r>
          </a:p>
          <a:p>
            <a:pPr>
              <a:buNone/>
            </a:pPr>
            <a:r>
              <a:rPr lang="en-IN" sz="2400" dirty="0">
                <a:latin typeface="Times New Roman" pitchFamily="18" charset="0"/>
                <a:cs typeface="Times New Roman" pitchFamily="18" charset="0"/>
              </a:rPr>
              <a:t>Software products fall into two broad categories: </a:t>
            </a:r>
          </a:p>
          <a:p>
            <a:pPr>
              <a:buNone/>
            </a:pPr>
            <a:endParaRPr lang="en-IN" sz="2400" dirty="0">
              <a:latin typeface="Times New Roman" pitchFamily="18" charset="0"/>
              <a:cs typeface="Times New Roman" pitchFamily="18" charset="0"/>
            </a:endParaRPr>
          </a:p>
          <a:p>
            <a:pPr>
              <a:buNone/>
            </a:pPr>
            <a:endParaRPr lang="en-IN" b="1" dirty="0"/>
          </a:p>
          <a:p>
            <a:pPr>
              <a:buNone/>
            </a:pPr>
            <a:endParaRPr lang="en-IN" b="1" dirty="0"/>
          </a:p>
          <a:p>
            <a:pPr>
              <a:buNone/>
            </a:pPr>
            <a:endParaRPr lang="en-IN" b="1" dirty="0"/>
          </a:p>
          <a:p>
            <a:pPr marL="0">
              <a:buNone/>
            </a:pPr>
            <a:endParaRPr lang="en-IN" sz="2400" b="1" dirty="0">
              <a:latin typeface="Times New Roman" pitchFamily="18" charset="0"/>
              <a:cs typeface="Times New Roman" pitchFamily="18" charset="0"/>
            </a:endParaRPr>
          </a:p>
          <a:p>
            <a:pPr marL="0" algn="just">
              <a:buNone/>
            </a:pPr>
            <a:r>
              <a:rPr lang="en-IN" sz="2400" b="1" dirty="0">
                <a:latin typeface="Times New Roman" pitchFamily="18" charset="0"/>
                <a:cs typeface="Times New Roman" pitchFamily="18" charset="0"/>
              </a:rPr>
              <a:t>Essential characteristics of Well-Engineered Software Product:</a:t>
            </a:r>
            <a:r>
              <a:rPr lang="en-IN" sz="2400" dirty="0">
                <a:latin typeface="Times New Roman" pitchFamily="18" charset="0"/>
                <a:cs typeface="Times New Roman" pitchFamily="18" charset="0"/>
              </a:rPr>
              <a:t> </a:t>
            </a:r>
          </a:p>
          <a:p>
            <a:pPr marL="0" algn="just">
              <a:buNone/>
            </a:pP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EF332D3-6F4B-40DB-B1F5-6E107753E717}" type="datetime1">
              <a:rPr lang="en-US" smtClean="0"/>
              <a:t>2/20/2024</a:t>
            </a:fld>
            <a:endParaRPr lang="en-US"/>
          </a:p>
        </p:txBody>
      </p:sp>
      <p:sp>
        <p:nvSpPr>
          <p:cNvPr id="5" name="Footer Placeholder 4"/>
          <p:cNvSpPr>
            <a:spLocks noGrp="1"/>
          </p:cNvSpPr>
          <p:nvPr>
            <p:ph type="ftr" sz="quarter" idx="11"/>
          </p:nvPr>
        </p:nvSpPr>
        <p:spPr>
          <a:xfrm>
            <a:off x="3124200" y="6356350"/>
            <a:ext cx="4519634"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Software</a:t>
            </a:r>
            <a:r>
              <a:rPr kumimoji="0" lang="en-US" sz="2400" i="0" u="none" strike="noStrike" kern="1200" cap="none" spc="0" normalizeH="0" noProof="0" dirty="0">
                <a:ln>
                  <a:noFill/>
                </a:ln>
                <a:solidFill>
                  <a:schemeClr val="dk1"/>
                </a:solidFill>
                <a:effectLst/>
                <a:uLnTx/>
                <a:uFillTx/>
                <a:latin typeface="Times New Roman" pitchFamily="18" charset="0"/>
                <a:cs typeface="Times New Roman" pitchFamily="18" charset="0"/>
              </a:rPr>
              <a:t> Product(CO1)</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9" name="Rectangle 8"/>
          <p:cNvSpPr/>
          <p:nvPr/>
        </p:nvSpPr>
        <p:spPr>
          <a:xfrm>
            <a:off x="3071802" y="2071678"/>
            <a:ext cx="300039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Software Product</a:t>
            </a:r>
          </a:p>
        </p:txBody>
      </p:sp>
      <p:cxnSp>
        <p:nvCxnSpPr>
          <p:cNvPr id="10" name="Straight Arrow Connector 9"/>
          <p:cNvCxnSpPr/>
          <p:nvPr/>
        </p:nvCxnSpPr>
        <p:spPr>
          <a:xfrm rot="10800000" flipV="1">
            <a:off x="3357554" y="2714620"/>
            <a:ext cx="1143008"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2"/>
          </p:cNvCxnSpPr>
          <p:nvPr/>
        </p:nvCxnSpPr>
        <p:spPr>
          <a:xfrm rot="16200000" flipH="1">
            <a:off x="4893471" y="2393149"/>
            <a:ext cx="785818" cy="142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214546" y="3571876"/>
            <a:ext cx="221457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Generic Product</a:t>
            </a:r>
          </a:p>
        </p:txBody>
      </p:sp>
      <p:sp>
        <p:nvSpPr>
          <p:cNvPr id="16" name="Rectangle 15"/>
          <p:cNvSpPr/>
          <p:nvPr/>
        </p:nvSpPr>
        <p:spPr>
          <a:xfrm>
            <a:off x="5286380" y="3500438"/>
            <a:ext cx="221457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Customized Product</a:t>
            </a:r>
          </a:p>
        </p:txBody>
      </p:sp>
    </p:spTree>
    <p:extLst>
      <p:ext uri="{BB962C8B-B14F-4D97-AF65-F5344CB8AC3E}">
        <p14:creationId xmlns:p14="http://schemas.microsoft.com/office/powerpoint/2010/main" val="4801757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1000108"/>
            <a:ext cx="8229600" cy="4525963"/>
          </a:xfrm>
        </p:spPr>
        <p:txBody>
          <a:bodyPr>
            <a:normAutofit/>
          </a:bodyPr>
          <a:lstStyle/>
          <a:p>
            <a:pPr marL="0" fontAlgn="base">
              <a:buNone/>
            </a:pPr>
            <a:r>
              <a:rPr lang="en-IN" sz="2000" dirty="0">
                <a:latin typeface="Times New Roman" pitchFamily="18" charset="0"/>
                <a:cs typeface="Times New Roman" pitchFamily="18" charset="0"/>
              </a:rPr>
              <a:t>A well-engineered software product should possess the following essential characteristics</a:t>
            </a:r>
            <a:r>
              <a:rPr lang="en-IN" sz="2600" dirty="0">
                <a:latin typeface="Times New Roman" pitchFamily="18" charset="0"/>
                <a:cs typeface="Times New Roman" pitchFamily="18" charset="0"/>
              </a:rPr>
              <a:t>:  </a:t>
            </a:r>
          </a:p>
          <a:p>
            <a:pPr marL="0" fontAlgn="base"/>
            <a:r>
              <a:rPr lang="en-IN" sz="1800" b="1" dirty="0">
                <a:latin typeface="Times New Roman" pitchFamily="18" charset="0"/>
                <a:cs typeface="Times New Roman" pitchFamily="18" charset="0"/>
              </a:rPr>
              <a:t>Efficiency:</a:t>
            </a:r>
            <a:r>
              <a:rPr lang="en-IN" sz="1800" dirty="0">
                <a:latin typeface="Times New Roman" pitchFamily="18" charset="0"/>
                <a:cs typeface="Times New Roman" pitchFamily="18" charset="0"/>
              </a:rPr>
              <a:t> </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The software should not make wasteful use of system resources such as memory and processor cycles.</a:t>
            </a:r>
          </a:p>
          <a:p>
            <a:pPr marL="0" fontAlgn="base"/>
            <a:r>
              <a:rPr lang="en-IN" sz="1800" b="1" dirty="0">
                <a:latin typeface="Times New Roman" pitchFamily="18" charset="0"/>
                <a:cs typeface="Times New Roman" pitchFamily="18" charset="0"/>
              </a:rPr>
              <a:t>Maintainability:</a:t>
            </a:r>
            <a:r>
              <a:rPr lang="en-IN" sz="1800" dirty="0">
                <a:latin typeface="Times New Roman" pitchFamily="18" charset="0"/>
                <a:cs typeface="Times New Roman" pitchFamily="18" charset="0"/>
              </a:rPr>
              <a:t> </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It should be possible to evolve the software to meet the changing requirements of customers.</a:t>
            </a:r>
          </a:p>
          <a:p>
            <a:pPr marL="0" fontAlgn="base"/>
            <a:r>
              <a:rPr lang="en-IN" sz="1800" b="1" dirty="0">
                <a:latin typeface="Times New Roman" pitchFamily="18" charset="0"/>
                <a:cs typeface="Times New Roman" pitchFamily="18" charset="0"/>
              </a:rPr>
              <a:t>Dependability:</a:t>
            </a:r>
            <a:r>
              <a:rPr lang="en-IN" sz="1800" dirty="0">
                <a:latin typeface="Times New Roman" pitchFamily="18" charset="0"/>
                <a:cs typeface="Times New Roman" pitchFamily="18" charset="0"/>
              </a:rPr>
              <a:t> </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It is the flexibility of the software that ought to not cause any physical or economic injury within the event of system failure. It includes a range of characteristics such as reliability, security, and safety.</a:t>
            </a:r>
          </a:p>
          <a:p>
            <a:pPr marL="0" fontAlgn="base"/>
            <a:r>
              <a:rPr lang="en-IN" sz="1800" b="1" dirty="0">
                <a:latin typeface="Times New Roman" pitchFamily="18" charset="0"/>
                <a:cs typeface="Times New Roman" pitchFamily="18" charset="0"/>
              </a:rPr>
              <a:t>In time:</a:t>
            </a:r>
            <a:r>
              <a:rPr lang="en-IN" sz="1800" dirty="0">
                <a:latin typeface="Times New Roman" pitchFamily="18" charset="0"/>
                <a:cs typeface="Times New Roman" pitchFamily="18" charset="0"/>
              </a:rPr>
              <a:t> </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Software should be developed well in time.</a:t>
            </a:r>
          </a:p>
          <a:p>
            <a:pPr marL="0" fontAlgn="base"/>
            <a:endParaRPr lang="en-IN" sz="1800" dirty="0">
              <a:latin typeface="Times New Roman" pitchFamily="18" charset="0"/>
              <a:cs typeface="Times New Roman" pitchFamily="18" charset="0"/>
            </a:endParaRPr>
          </a:p>
          <a:p>
            <a:pPr fontAlgn="base"/>
            <a:endParaRPr lang="en-IN" sz="1800" dirty="0">
              <a:latin typeface="Times New Roman" pitchFamily="18" charset="0"/>
              <a:cs typeface="Times New Roman" pitchFamily="18" charset="0"/>
            </a:endParaRPr>
          </a:p>
          <a:p>
            <a:endParaRPr lang="en-IN" dirty="0"/>
          </a:p>
        </p:txBody>
      </p:sp>
      <p:sp>
        <p:nvSpPr>
          <p:cNvPr id="4" name="Date Placeholder 3"/>
          <p:cNvSpPr>
            <a:spLocks noGrp="1"/>
          </p:cNvSpPr>
          <p:nvPr>
            <p:ph type="dt" sz="half" idx="10"/>
          </p:nvPr>
        </p:nvSpPr>
        <p:spPr/>
        <p:txBody>
          <a:bodyPr/>
          <a:lstStyle/>
          <a:p>
            <a:fld id="{4E41615B-47A5-4215-B27D-78271537A163}" type="datetime1">
              <a:rPr lang="en-US" smtClean="0"/>
              <a:t>2/20/2024</a:t>
            </a:fld>
            <a:endParaRPr lang="en-US"/>
          </a:p>
        </p:txBody>
      </p:sp>
      <p:sp>
        <p:nvSpPr>
          <p:cNvPr id="5" name="Footer Placeholder 4"/>
          <p:cNvSpPr>
            <a:spLocks noGrp="1"/>
          </p:cNvSpPr>
          <p:nvPr>
            <p:ph type="ftr" sz="quarter" idx="11"/>
          </p:nvPr>
        </p:nvSpPr>
        <p:spPr>
          <a:xfrm>
            <a:off x="3124200" y="6356350"/>
            <a:ext cx="5091138"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Software</a:t>
            </a:r>
            <a:r>
              <a:rPr kumimoji="0" lang="en-US" sz="2400" i="0" u="none" strike="noStrike" kern="1200" cap="none" spc="0" normalizeH="0" noProof="0" dirty="0">
                <a:ln>
                  <a:noFill/>
                </a:ln>
                <a:solidFill>
                  <a:schemeClr val="dk1"/>
                </a:solidFill>
                <a:effectLst/>
                <a:uLnTx/>
                <a:uFillTx/>
                <a:latin typeface="Times New Roman" pitchFamily="18" charset="0"/>
                <a:cs typeface="Times New Roman" pitchFamily="18" charset="0"/>
              </a:rPr>
              <a:t> Product (CO1)</a:t>
            </a:r>
            <a:endPar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20922479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47B10E-A905-4B65-9ADD-044836827C52}" type="datetime1">
              <a:rPr lang="en-US" smtClean="0"/>
              <a:t>2/20/2024</a:t>
            </a:fld>
            <a:endParaRPr/>
          </a:p>
        </p:txBody>
      </p:sp>
      <p:sp>
        <p:nvSpPr>
          <p:cNvPr id="434" name="Google Shape;434;p32"/>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435" name="Google Shape;435;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67</a:t>
            </a:fld>
            <a:endParaRPr/>
          </a:p>
        </p:txBody>
      </p:sp>
      <p:sp>
        <p:nvSpPr>
          <p:cNvPr id="436" name="Google Shape;436;p32"/>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Software Crisis</a:t>
            </a:r>
            <a:endParaRPr sz="2400" b="1" i="0" u="none" strike="noStrike" cap="none">
              <a:solidFill>
                <a:schemeClr val="dk1"/>
              </a:solidFill>
              <a:latin typeface="Calibri"/>
              <a:ea typeface="Calibri"/>
              <a:cs typeface="Calibri"/>
              <a:sym typeface="Calibri"/>
            </a:endParaRPr>
          </a:p>
        </p:txBody>
      </p:sp>
      <p:pic>
        <p:nvPicPr>
          <p:cNvPr id="437" name="Google Shape;437;p32"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sp>
        <p:nvSpPr>
          <p:cNvPr id="438" name="Google Shape;438;p32"/>
          <p:cNvSpPr/>
          <p:nvPr/>
        </p:nvSpPr>
        <p:spPr>
          <a:xfrm>
            <a:off x="323528" y="936202"/>
            <a:ext cx="8424936" cy="261610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1" i="0" u="none" strike="noStrike" cap="none">
                <a:solidFill>
                  <a:schemeClr val="dk1"/>
                </a:solidFill>
                <a:latin typeface="Calibri"/>
                <a:ea typeface="Calibri"/>
                <a:cs typeface="Calibri"/>
                <a:sym typeface="Calibri"/>
              </a:rPr>
              <a:t>Software Crisis :</a:t>
            </a:r>
            <a:endParaRPr/>
          </a:p>
          <a:p>
            <a:pPr marL="0" marR="0" lvl="0" indent="0" algn="just" rtl="0">
              <a:spcBef>
                <a:spcPts val="0"/>
              </a:spcBef>
              <a:spcAft>
                <a:spcPts val="0"/>
              </a:spcAft>
              <a:buNone/>
            </a:pPr>
            <a:r>
              <a:rPr lang="en-US" sz="2000" b="0" i="0" u="none" strike="noStrike" cap="none">
                <a:solidFill>
                  <a:schemeClr val="dk1"/>
                </a:solidFill>
                <a:latin typeface="Calibri"/>
                <a:ea typeface="Calibri"/>
                <a:cs typeface="Calibri"/>
                <a:sym typeface="Calibri"/>
              </a:rPr>
              <a:t>It is a term used in computer science for the difficulty of writing useful and efficient computer programs in the required time.</a:t>
            </a:r>
            <a:endParaRPr/>
          </a:p>
          <a:p>
            <a:pPr marL="0" marR="0" lvl="0" indent="0" algn="just" rtl="0">
              <a:spcBef>
                <a:spcPts val="0"/>
              </a:spcBef>
              <a:spcAft>
                <a:spcPts val="0"/>
              </a:spcAft>
              <a:buNone/>
            </a:pPr>
            <a:r>
              <a:rPr lang="en-US" sz="2000" b="0" i="0" u="none" strike="noStrike" cap="none">
                <a:solidFill>
                  <a:schemeClr val="dk1"/>
                </a:solidFill>
                <a:latin typeface="Calibri"/>
                <a:ea typeface="Calibri"/>
                <a:cs typeface="Calibri"/>
                <a:sym typeface="Calibri"/>
              </a:rPr>
              <a:t>Software crisis was due to using same workforce, same methods, same tools even though rapidly increasing in software demand, complexity of software and software challenges. </a:t>
            </a:r>
            <a:endParaRPr/>
          </a:p>
          <a:p>
            <a:pPr marL="0" marR="0" lvl="0" indent="0" algn="just" rtl="0">
              <a:spcBef>
                <a:spcPts val="0"/>
              </a:spcBef>
              <a:spcAft>
                <a:spcPts val="0"/>
              </a:spcAft>
              <a:buNone/>
            </a:pPr>
            <a:r>
              <a:rPr lang="en-US" sz="2000" b="0" i="0" u="none" strike="noStrike" cap="none">
                <a:solidFill>
                  <a:schemeClr val="dk1"/>
                </a:solidFill>
                <a:latin typeface="Calibri"/>
                <a:ea typeface="Calibri"/>
                <a:cs typeface="Calibri"/>
                <a:sym typeface="Calibri"/>
              </a:rPr>
              <a:t>With increase in the complexity of software, many software problems arise because existing methods were insufficient.</a:t>
            </a:r>
            <a:endParaRPr sz="2000" b="0" i="0" u="none" strike="noStrike" cap="none">
              <a:solidFill>
                <a:srgbClr val="C00000"/>
              </a:solidFill>
              <a:latin typeface="Calibri"/>
              <a:ea typeface="Calibri"/>
              <a:cs typeface="Calibri"/>
              <a:sym typeface="Calibri"/>
            </a:endParaRPr>
          </a:p>
        </p:txBody>
      </p:sp>
      <p:pic>
        <p:nvPicPr>
          <p:cNvPr id="439" name="Google Shape;439;p32"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pic>
        <p:nvPicPr>
          <p:cNvPr id="440" name="Google Shape;440;p32" descr="Diagram&#10;&#10;Description automatically generated"/>
          <p:cNvPicPr preferRelativeResize="0"/>
          <p:nvPr/>
        </p:nvPicPr>
        <p:blipFill rotWithShape="1">
          <a:blip r:embed="rId5">
            <a:alphaModFix/>
          </a:blip>
          <a:srcRect/>
          <a:stretch/>
        </p:blipFill>
        <p:spPr>
          <a:xfrm>
            <a:off x="2380944" y="3489846"/>
            <a:ext cx="4310104" cy="2711744"/>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8550E62-9855-488C-A6B6-FC651617B3A4}" type="datetime1">
              <a:rPr lang="en-US" smtClean="0"/>
              <a:t>2/20/2024</a:t>
            </a:fld>
            <a:endParaRPr/>
          </a:p>
        </p:txBody>
      </p:sp>
      <p:sp>
        <p:nvSpPr>
          <p:cNvPr id="446" name="Google Shape;446;p33"/>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447" name="Google Shape;447;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68</a:t>
            </a:fld>
            <a:endParaRPr/>
          </a:p>
        </p:txBody>
      </p:sp>
      <p:sp>
        <p:nvSpPr>
          <p:cNvPr id="448" name="Google Shape;448;p33"/>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Software Crisis</a:t>
            </a:r>
            <a:endParaRPr sz="2400" b="1" i="0" u="none" strike="noStrike" cap="none">
              <a:solidFill>
                <a:schemeClr val="dk1"/>
              </a:solidFill>
              <a:latin typeface="Calibri"/>
              <a:ea typeface="Calibri"/>
              <a:cs typeface="Calibri"/>
              <a:sym typeface="Calibri"/>
            </a:endParaRPr>
          </a:p>
        </p:txBody>
      </p:sp>
      <p:pic>
        <p:nvPicPr>
          <p:cNvPr id="449" name="Google Shape;449;p33"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sp>
        <p:nvSpPr>
          <p:cNvPr id="450" name="Google Shape;450;p33"/>
          <p:cNvSpPr/>
          <p:nvPr/>
        </p:nvSpPr>
        <p:spPr>
          <a:xfrm>
            <a:off x="457200" y="1278432"/>
            <a:ext cx="8032255" cy="41242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chemeClr val="dk1"/>
                </a:solidFill>
                <a:latin typeface="Arial"/>
                <a:ea typeface="Arial"/>
                <a:cs typeface="Arial"/>
                <a:sym typeface="Arial"/>
              </a:rPr>
              <a:t>Causes of Software Crisis:</a:t>
            </a:r>
            <a:endParaRPr/>
          </a:p>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a:p>
            <a:pPr marL="0" marR="0" lvl="0" indent="-1524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The cost of owning and maintaining software was as expensive as developing the software</a:t>
            </a:r>
            <a:endParaRPr/>
          </a:p>
          <a:p>
            <a:pPr marL="0" marR="0" lvl="0" indent="-1524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At that time Projects was running over-time</a:t>
            </a:r>
            <a:endParaRPr/>
          </a:p>
          <a:p>
            <a:pPr marL="0" marR="0" lvl="0" indent="-1524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At that time Software was very inefficient</a:t>
            </a:r>
            <a:endParaRPr/>
          </a:p>
          <a:p>
            <a:pPr marL="0" marR="0" lvl="0" indent="-1524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The quality of software was low quality</a:t>
            </a:r>
            <a:endParaRPr/>
          </a:p>
          <a:p>
            <a:pPr marL="0" marR="0" lvl="0" indent="-1524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Software often did not meet requirements</a:t>
            </a:r>
            <a:endParaRPr/>
          </a:p>
          <a:p>
            <a:pPr marL="0" marR="0" lvl="0" indent="-1524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The average software project overshoots its schedule by half</a:t>
            </a:r>
            <a:endParaRPr/>
          </a:p>
          <a:p>
            <a:pPr marL="0" marR="0" lvl="0" indent="-1524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At that time Software was never delivered</a:t>
            </a:r>
            <a:endParaRPr/>
          </a:p>
          <a:p>
            <a:pPr marL="0" marR="0" lvl="0" indent="0" algn="just" rtl="0">
              <a:spcBef>
                <a:spcPts val="0"/>
              </a:spcBef>
              <a:spcAft>
                <a:spcPts val="0"/>
              </a:spcAft>
              <a:buNone/>
            </a:pPr>
            <a:endParaRPr sz="2200" b="0" i="0" u="none" strike="noStrike" cap="none">
              <a:solidFill>
                <a:srgbClr val="C00000"/>
              </a:solidFill>
              <a:latin typeface="Calibri"/>
              <a:ea typeface="Calibri"/>
              <a:cs typeface="Calibri"/>
              <a:sym typeface="Calibri"/>
            </a:endParaRPr>
          </a:p>
        </p:txBody>
      </p:sp>
      <p:pic>
        <p:nvPicPr>
          <p:cNvPr id="451" name="Google Shape;451;p33"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6C74B8C2-0F04-4030-865F-EE8092D15874}" type="datetime1">
              <a:rPr lang="en-US" smtClean="0"/>
              <a:t>2/20/2024</a:t>
            </a:fld>
            <a:endParaRPr/>
          </a:p>
        </p:txBody>
      </p:sp>
      <p:sp>
        <p:nvSpPr>
          <p:cNvPr id="457" name="Google Shape;457;p34"/>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458" name="Google Shape;458;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69</a:t>
            </a:fld>
            <a:endParaRPr/>
          </a:p>
        </p:txBody>
      </p:sp>
      <p:sp>
        <p:nvSpPr>
          <p:cNvPr id="459" name="Google Shape;459;p34"/>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Software Crisis</a:t>
            </a:r>
            <a:endParaRPr sz="2400" b="1" i="0" u="none" strike="noStrike" cap="none">
              <a:solidFill>
                <a:schemeClr val="dk1"/>
              </a:solidFill>
              <a:latin typeface="Calibri"/>
              <a:ea typeface="Calibri"/>
              <a:cs typeface="Calibri"/>
              <a:sym typeface="Calibri"/>
            </a:endParaRPr>
          </a:p>
        </p:txBody>
      </p:sp>
      <p:pic>
        <p:nvPicPr>
          <p:cNvPr id="460" name="Google Shape;460;p34"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sp>
        <p:nvSpPr>
          <p:cNvPr id="461" name="Google Shape;461;p34"/>
          <p:cNvSpPr/>
          <p:nvPr/>
        </p:nvSpPr>
        <p:spPr>
          <a:xfrm>
            <a:off x="251520" y="1278432"/>
            <a:ext cx="8435280" cy="48628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chemeClr val="dk1"/>
                </a:solidFill>
                <a:latin typeface="Arial"/>
                <a:ea typeface="Arial"/>
                <a:cs typeface="Arial"/>
                <a:sym typeface="Arial"/>
              </a:rPr>
              <a:t>Solution of Software Crisis:</a:t>
            </a:r>
            <a:endParaRPr/>
          </a:p>
          <a:p>
            <a:pPr marL="0" marR="0" lvl="0" indent="0" algn="l" rtl="0">
              <a:spcBef>
                <a:spcPts val="0"/>
              </a:spcBef>
              <a:spcAft>
                <a:spcPts val="0"/>
              </a:spcAft>
              <a:buNone/>
            </a:pPr>
            <a:br>
              <a:rPr lang="en-US" sz="2400" b="0" i="0" u="none" strike="noStrike" cap="none">
                <a:solidFill>
                  <a:schemeClr val="dk1"/>
                </a:solidFill>
                <a:latin typeface="Arial"/>
                <a:ea typeface="Arial"/>
                <a:cs typeface="Arial"/>
                <a:sym typeface="Arial"/>
              </a:rPr>
            </a:br>
            <a:r>
              <a:rPr lang="en-US" sz="2400" b="0" i="0" u="none" strike="noStrike" cap="none">
                <a:solidFill>
                  <a:schemeClr val="dk1"/>
                </a:solidFill>
                <a:latin typeface="Arial"/>
                <a:ea typeface="Arial"/>
                <a:cs typeface="Arial"/>
                <a:sym typeface="Arial"/>
              </a:rPr>
              <a:t>There is no single solution to the crisis.</a:t>
            </a:r>
            <a:endParaRPr/>
          </a:p>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 One possible solution of software crisis is </a:t>
            </a:r>
            <a:r>
              <a:rPr lang="en-US" sz="2400" b="0" i="1" u="none" strike="noStrike" cap="none">
                <a:solidFill>
                  <a:schemeClr val="dk1"/>
                </a:solidFill>
                <a:latin typeface="Arial"/>
                <a:ea typeface="Arial"/>
                <a:cs typeface="Arial"/>
                <a:sym typeface="Arial"/>
              </a:rPr>
              <a:t>Software Engineering</a:t>
            </a:r>
            <a:r>
              <a:rPr lang="en-US" sz="2400" b="0" i="0" u="none" strike="noStrike" cap="none">
                <a:solidFill>
                  <a:schemeClr val="dk1"/>
                </a:solidFill>
                <a:latin typeface="Arial"/>
                <a:ea typeface="Arial"/>
                <a:cs typeface="Arial"/>
                <a:sym typeface="Arial"/>
              </a:rPr>
              <a:t> because software engineering is a systematic, disciplined and quantifiable approach. For preventing software crisis, there are some guidelines:</a:t>
            </a:r>
            <a:endParaRPr/>
          </a:p>
          <a:p>
            <a:pPr marL="0" marR="0" lvl="0" indent="-1524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Reduction in software over-budget by proper planning.</a:t>
            </a:r>
            <a:endParaRPr/>
          </a:p>
          <a:p>
            <a:pPr marL="0" marR="0" lvl="0" indent="-1524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The quality of software must be high</a:t>
            </a:r>
            <a:endParaRPr/>
          </a:p>
          <a:p>
            <a:pPr marL="0" marR="0" lvl="0" indent="-1524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Less time needed for software project</a:t>
            </a:r>
            <a:endParaRPr/>
          </a:p>
          <a:p>
            <a:pPr marL="0" marR="0" lvl="0" indent="-1524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Experience working team member on software project</a:t>
            </a:r>
            <a:endParaRPr/>
          </a:p>
          <a:p>
            <a:pPr marL="0" marR="0" lvl="0" indent="-152400" algn="l" rtl="0">
              <a:spcBef>
                <a:spcPts val="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Software must be delivered</a:t>
            </a:r>
            <a:endParaRPr/>
          </a:p>
          <a:p>
            <a:pPr marL="0" marR="0" lvl="0" indent="0" algn="just" rtl="0">
              <a:spcBef>
                <a:spcPts val="0"/>
              </a:spcBef>
              <a:spcAft>
                <a:spcPts val="0"/>
              </a:spcAft>
              <a:buNone/>
            </a:pPr>
            <a:endParaRPr sz="2200" b="0" i="0" u="none" strike="noStrike" cap="none">
              <a:solidFill>
                <a:srgbClr val="C00000"/>
              </a:solidFill>
              <a:latin typeface="Calibri"/>
              <a:ea typeface="Calibri"/>
              <a:cs typeface="Calibri"/>
              <a:sym typeface="Calibri"/>
            </a:endParaRPr>
          </a:p>
        </p:txBody>
      </p:sp>
      <p:pic>
        <p:nvPicPr>
          <p:cNvPr id="462" name="Google Shape;462;p34"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4724400"/>
          </a:xfrm>
        </p:spPr>
        <p:txBody>
          <a:bodyPr>
            <a:normAutofit/>
          </a:bodyPr>
          <a:lstStyle/>
          <a:p>
            <a:pPr algn="just"/>
            <a:r>
              <a:rPr lang="en-IN" sz="2000" dirty="0">
                <a:latin typeface="Times New Roman" pitchFamily="18" charset="0"/>
                <a:cs typeface="Times New Roman" pitchFamily="18" charset="0"/>
              </a:rPr>
              <a:t>To enable students to develop methods and procedures for software development that can scale up for large systems and that can be used consistently to produce high-quality software at low cost and with a small cycle of time. </a:t>
            </a:r>
          </a:p>
          <a:p>
            <a:pPr algn="just"/>
            <a:r>
              <a:rPr lang="en-IN" sz="2000" dirty="0">
                <a:latin typeface="Times New Roman" pitchFamily="18" charset="0"/>
                <a:cs typeface="Times New Roman" pitchFamily="18" charset="0"/>
              </a:rPr>
              <a:t>Students will be able to understand the concepts of requirement engineering, designing and its principles, testing techniques and maintenance methods for effective software development.</a:t>
            </a:r>
          </a:p>
        </p:txBody>
      </p:sp>
      <p:sp>
        <p:nvSpPr>
          <p:cNvPr id="6" name="Date Placeholder 5"/>
          <p:cNvSpPr>
            <a:spLocks noGrp="1"/>
          </p:cNvSpPr>
          <p:nvPr>
            <p:ph type="dt" sz="half" idx="10"/>
          </p:nvPr>
        </p:nvSpPr>
        <p:spPr/>
        <p:txBody>
          <a:bodyPr/>
          <a:lstStyle/>
          <a:p>
            <a:fld id="{E66E8CE5-132C-450A-9960-87C167A5148A}" type="datetime1">
              <a:rPr lang="en-US" smtClean="0"/>
              <a:t>2/20/2024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500166" y="1"/>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latin typeface="Times New Roman" pitchFamily="18" charset="0"/>
                <a:cs typeface="Times New Roman" pitchFamily="18" charset="0"/>
              </a:rPr>
              <a:t>Course Objective</a:t>
            </a:r>
          </a:p>
        </p:txBody>
      </p:sp>
      <p:sp>
        <p:nvSpPr>
          <p:cNvPr id="10" name="Footer Placeholder 9"/>
          <p:cNvSpPr>
            <a:spLocks noGrp="1"/>
          </p:cNvSpPr>
          <p:nvPr>
            <p:ph type="ftr" sz="quarter" idx="11"/>
          </p:nvPr>
        </p:nvSpPr>
        <p:spPr>
          <a:xfrm>
            <a:off x="2514600" y="6356350"/>
            <a:ext cx="5029200" cy="365125"/>
          </a:xfrm>
        </p:spPr>
        <p:txBody>
          <a:bodyPr/>
          <a:lstStyle/>
          <a:p>
            <a:r>
              <a:rPr lang="en-US"/>
              <a:t>Dr. Poornima Tyagi    Software Engineering ACSE0603        Unit 1</a:t>
            </a:r>
            <a:endParaRPr lang="en-US" dirty="0"/>
          </a:p>
        </p:txBody>
      </p:sp>
    </p:spTree>
    <p:extLst>
      <p:ext uri="{BB962C8B-B14F-4D97-AF65-F5344CB8AC3E}">
        <p14:creationId xmlns:p14="http://schemas.microsoft.com/office/powerpoint/2010/main" val="10850700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5"/>
          <p:cNvSpPr txBox="1">
            <a:spLocks noGrp="1"/>
          </p:cNvSpPr>
          <p:nvPr>
            <p:ph type="subTitle" idx="1"/>
          </p:nvPr>
        </p:nvSpPr>
        <p:spPr>
          <a:xfrm>
            <a:off x="179512" y="1340768"/>
            <a:ext cx="8784976" cy="440278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200"/>
              <a:buNone/>
            </a:pPr>
            <a:r>
              <a:rPr lang="en-US" sz="2200">
                <a:solidFill>
                  <a:schemeClr val="dk1"/>
                </a:solidFill>
              </a:rPr>
              <a:t>Software process is the related set of activities and process that are involved in developing and evolving a software system.</a:t>
            </a:r>
            <a:endParaRPr/>
          </a:p>
          <a:p>
            <a:pPr marL="0" lvl="0" indent="0" algn="just" rtl="0">
              <a:lnSpc>
                <a:spcPct val="90000"/>
              </a:lnSpc>
              <a:spcBef>
                <a:spcPts val="440"/>
              </a:spcBef>
              <a:spcAft>
                <a:spcPts val="0"/>
              </a:spcAft>
              <a:buClr>
                <a:schemeClr val="dk1"/>
              </a:buClr>
              <a:buSzPts val="2200"/>
              <a:buNone/>
            </a:pPr>
            <a:r>
              <a:rPr lang="en-US" sz="2200">
                <a:solidFill>
                  <a:schemeClr val="dk1"/>
                </a:solidFill>
              </a:rPr>
              <a:t>				or</a:t>
            </a:r>
            <a:endParaRPr/>
          </a:p>
          <a:p>
            <a:pPr marL="0" lvl="0" indent="0" algn="just" rtl="0">
              <a:lnSpc>
                <a:spcPct val="90000"/>
              </a:lnSpc>
              <a:spcBef>
                <a:spcPts val="440"/>
              </a:spcBef>
              <a:spcAft>
                <a:spcPts val="0"/>
              </a:spcAft>
              <a:buClr>
                <a:schemeClr val="dk1"/>
              </a:buClr>
              <a:buSzPts val="2200"/>
              <a:buNone/>
            </a:pPr>
            <a:r>
              <a:rPr lang="en-US" sz="2200">
                <a:solidFill>
                  <a:schemeClr val="dk1"/>
                </a:solidFill>
              </a:rPr>
              <a:t>A set of activities whose goal is the development or evolution of software.</a:t>
            </a:r>
            <a:endParaRPr/>
          </a:p>
          <a:p>
            <a:pPr marL="0" lvl="0" indent="0" algn="just" rtl="0">
              <a:lnSpc>
                <a:spcPct val="90000"/>
              </a:lnSpc>
              <a:spcBef>
                <a:spcPts val="440"/>
              </a:spcBef>
              <a:spcAft>
                <a:spcPts val="0"/>
              </a:spcAft>
              <a:buClr>
                <a:schemeClr val="dk1"/>
              </a:buClr>
              <a:buSzPts val="2200"/>
              <a:buNone/>
            </a:pPr>
            <a:r>
              <a:rPr lang="en-US" sz="2200">
                <a:solidFill>
                  <a:schemeClr val="dk1"/>
                </a:solidFill>
              </a:rPr>
              <a:t>				or</a:t>
            </a:r>
            <a:endParaRPr/>
          </a:p>
          <a:p>
            <a:pPr marL="0" lvl="0" indent="0" algn="just" rtl="0">
              <a:lnSpc>
                <a:spcPct val="90000"/>
              </a:lnSpc>
              <a:spcBef>
                <a:spcPts val="440"/>
              </a:spcBef>
              <a:spcAft>
                <a:spcPts val="0"/>
              </a:spcAft>
              <a:buClr>
                <a:schemeClr val="dk1"/>
              </a:buClr>
              <a:buSzPts val="2200"/>
              <a:buNone/>
            </a:pPr>
            <a:r>
              <a:rPr lang="en-US" sz="2200">
                <a:solidFill>
                  <a:schemeClr val="dk1"/>
                </a:solidFill>
              </a:rPr>
              <a:t>A software process is a set of activities and associated results which produce a software product.</a:t>
            </a:r>
            <a:endParaRPr/>
          </a:p>
          <a:p>
            <a:pPr marL="0" lvl="0" indent="0" algn="just" rtl="0">
              <a:spcBef>
                <a:spcPts val="440"/>
              </a:spcBef>
              <a:spcAft>
                <a:spcPts val="0"/>
              </a:spcAft>
              <a:buClr>
                <a:schemeClr val="dk1"/>
              </a:buClr>
              <a:buSzPts val="2200"/>
              <a:buNone/>
            </a:pPr>
            <a:r>
              <a:rPr lang="en-US" sz="2200">
                <a:solidFill>
                  <a:schemeClr val="dk1"/>
                </a:solidFill>
              </a:rPr>
              <a:t>				or</a:t>
            </a:r>
            <a:endParaRPr/>
          </a:p>
          <a:p>
            <a:pPr marL="0" lvl="0" indent="0" algn="just" rtl="0">
              <a:spcBef>
                <a:spcPts val="440"/>
              </a:spcBef>
              <a:spcAft>
                <a:spcPts val="0"/>
              </a:spcAft>
              <a:buClr>
                <a:schemeClr val="dk1"/>
              </a:buClr>
              <a:buSzPts val="2200"/>
              <a:buNone/>
            </a:pPr>
            <a:r>
              <a:rPr lang="en-US" sz="2200">
                <a:solidFill>
                  <a:schemeClr val="dk1"/>
                </a:solidFill>
              </a:rPr>
              <a:t>– A set of interrelated activities, which transform inputs into outputs (</a:t>
            </a:r>
            <a:r>
              <a:rPr lang="en-US" sz="2200" i="1">
                <a:solidFill>
                  <a:schemeClr val="dk1"/>
                </a:solidFill>
              </a:rPr>
              <a:t>ISO 12207/8402</a:t>
            </a:r>
            <a:r>
              <a:rPr lang="en-US" sz="2200">
                <a:solidFill>
                  <a:schemeClr val="dk1"/>
                </a:solidFill>
              </a:rPr>
              <a:t>)</a:t>
            </a:r>
            <a:endParaRPr/>
          </a:p>
          <a:p>
            <a:pPr marL="0" lvl="0" indent="0" algn="just" rtl="0">
              <a:spcBef>
                <a:spcPts val="440"/>
              </a:spcBef>
              <a:spcAft>
                <a:spcPts val="0"/>
              </a:spcAft>
              <a:buClr>
                <a:schemeClr val="dk1"/>
              </a:buClr>
              <a:buSzPts val="2200"/>
              <a:buNone/>
            </a:pPr>
            <a:r>
              <a:rPr lang="en-US" sz="2200">
                <a:solidFill>
                  <a:schemeClr val="dk1"/>
                </a:solidFill>
              </a:rPr>
              <a:t> used by an organization or project to plan, manage,	execute, monitor, control and improve any software related activity</a:t>
            </a:r>
            <a:endParaRPr/>
          </a:p>
          <a:p>
            <a:pPr marL="0" lvl="0" indent="0" algn="just" rtl="0">
              <a:lnSpc>
                <a:spcPct val="90000"/>
              </a:lnSpc>
              <a:spcBef>
                <a:spcPts val="440"/>
              </a:spcBef>
              <a:spcAft>
                <a:spcPts val="0"/>
              </a:spcAft>
              <a:buClr>
                <a:srgbClr val="888888"/>
              </a:buClr>
              <a:buSzPts val="2200"/>
              <a:buNone/>
            </a:pPr>
            <a:endParaRPr sz="2200">
              <a:solidFill>
                <a:schemeClr val="dk1"/>
              </a:solidFill>
            </a:endParaRPr>
          </a:p>
        </p:txBody>
      </p:sp>
      <p:sp>
        <p:nvSpPr>
          <p:cNvPr id="468" name="Google Shape;468;p35"/>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Software Process(CO1)</a:t>
            </a:r>
            <a:endParaRPr sz="1800" b="1" i="0" u="none" strike="noStrike" cap="none">
              <a:solidFill>
                <a:schemeClr val="dk1"/>
              </a:solidFill>
              <a:latin typeface="Calibri"/>
              <a:ea typeface="Calibri"/>
              <a:cs typeface="Calibri"/>
              <a:sym typeface="Calibri"/>
            </a:endParaRPr>
          </a:p>
        </p:txBody>
      </p:sp>
      <p:pic>
        <p:nvPicPr>
          <p:cNvPr id="469" name="Google Shape;469;p35"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sp>
        <p:nvSpPr>
          <p:cNvPr id="470" name="Google Shape;470;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C7181779-D7C9-4D2E-97BD-C9C18CB86ED2}" type="datetime1">
              <a:rPr lang="en-US" smtClean="0"/>
              <a:t>2/20/2024</a:t>
            </a:fld>
            <a:endParaRPr/>
          </a:p>
        </p:txBody>
      </p:sp>
      <p:sp>
        <p:nvSpPr>
          <p:cNvPr id="471" name="Google Shape;471;p35"/>
          <p:cNvSpPr txBox="1">
            <a:spLocks noGrp="1"/>
          </p:cNvSpPr>
          <p:nvPr>
            <p:ph type="ftr" idx="11"/>
          </p:nvPr>
        </p:nvSpPr>
        <p:spPr>
          <a:xfrm>
            <a:off x="1785918" y="6356350"/>
            <a:ext cx="6500858"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472" name="Google Shape;472;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70</a:t>
            </a:fld>
            <a:endParaRPr/>
          </a:p>
        </p:txBody>
      </p:sp>
      <p:pic>
        <p:nvPicPr>
          <p:cNvPr id="473" name="Google Shape;473;p35"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6"/>
          <p:cNvSpPr txBox="1">
            <a:spLocks noGrp="1"/>
          </p:cNvSpPr>
          <p:nvPr>
            <p:ph type="body" idx="1"/>
          </p:nvPr>
        </p:nvSpPr>
        <p:spPr>
          <a:xfrm>
            <a:off x="714348" y="714356"/>
            <a:ext cx="8229600" cy="5410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n-US" sz="2200"/>
              <a:t>There are four fundamental process activities which are common to all software processes. These activities are</a:t>
            </a:r>
            <a:endParaRPr/>
          </a:p>
          <a:p>
            <a:pPr marL="457200" lvl="0" indent="-457200" algn="l" rtl="0">
              <a:lnSpc>
                <a:spcPct val="90000"/>
              </a:lnSpc>
              <a:spcBef>
                <a:spcPts val="440"/>
              </a:spcBef>
              <a:spcAft>
                <a:spcPts val="0"/>
              </a:spcAft>
              <a:buClr>
                <a:schemeClr val="dk1"/>
              </a:buClr>
              <a:buSzPts val="2200"/>
              <a:buFont typeface="Calibri"/>
              <a:buAutoNum type="arabicPeriod"/>
            </a:pPr>
            <a:r>
              <a:rPr lang="en-US" sz="2200" b="1"/>
              <a:t>  Software specification:- </a:t>
            </a:r>
            <a:r>
              <a:rPr lang="en-US" sz="2200"/>
              <a:t> the functionality of the software and   constraints on its operation must be defined.</a:t>
            </a:r>
            <a:endParaRPr/>
          </a:p>
          <a:p>
            <a:pPr marL="609600" lvl="0" indent="-609600" algn="l" rtl="0">
              <a:lnSpc>
                <a:spcPct val="90000"/>
              </a:lnSpc>
              <a:spcBef>
                <a:spcPts val="440"/>
              </a:spcBef>
              <a:spcAft>
                <a:spcPts val="0"/>
              </a:spcAft>
              <a:buClr>
                <a:schemeClr val="dk1"/>
              </a:buClr>
              <a:buSzPts val="2200"/>
              <a:buFont typeface="Noto Sans Symbols"/>
              <a:buAutoNum type="arabicPeriod"/>
            </a:pPr>
            <a:r>
              <a:rPr lang="en-US" sz="2200" b="1"/>
              <a:t>Software development:-</a:t>
            </a:r>
            <a:r>
              <a:rPr lang="en-US" sz="2200"/>
              <a:t> the software to meet the specification must be produced by using a certain programming language.</a:t>
            </a:r>
            <a:endParaRPr/>
          </a:p>
          <a:p>
            <a:pPr marL="609600" lvl="0" indent="-609600" algn="l" rtl="0">
              <a:lnSpc>
                <a:spcPct val="90000"/>
              </a:lnSpc>
              <a:spcBef>
                <a:spcPts val="440"/>
              </a:spcBef>
              <a:spcAft>
                <a:spcPts val="0"/>
              </a:spcAft>
              <a:buClr>
                <a:schemeClr val="dk1"/>
              </a:buClr>
              <a:buSzPts val="2200"/>
              <a:buFont typeface="Noto Sans Symbols"/>
              <a:buAutoNum type="arabicPeriod"/>
            </a:pPr>
            <a:r>
              <a:rPr lang="en-US" sz="2200" b="1"/>
              <a:t>Software validation:- </a:t>
            </a:r>
            <a:r>
              <a:rPr lang="en-US" sz="2200"/>
              <a:t>the software must be validated to ensure that  it does and what the customer wants.</a:t>
            </a:r>
            <a:endParaRPr/>
          </a:p>
          <a:p>
            <a:pPr marL="609600" lvl="0" indent="-609600" algn="l" rtl="0">
              <a:lnSpc>
                <a:spcPct val="90000"/>
              </a:lnSpc>
              <a:spcBef>
                <a:spcPts val="440"/>
              </a:spcBef>
              <a:spcAft>
                <a:spcPts val="0"/>
              </a:spcAft>
              <a:buClr>
                <a:schemeClr val="dk1"/>
              </a:buClr>
              <a:buSzPts val="2200"/>
              <a:buFont typeface="Noto Sans Symbols"/>
              <a:buAutoNum type="arabicPeriod"/>
            </a:pPr>
            <a:r>
              <a:rPr lang="en-US" sz="2200" b="1"/>
              <a:t>Software evolution:- </a:t>
            </a:r>
            <a:r>
              <a:rPr lang="en-US" sz="2200"/>
              <a:t>the software must evolve to meet the changing customer needs.</a:t>
            </a:r>
            <a:endParaRPr/>
          </a:p>
          <a:p>
            <a:pPr marL="342900" lvl="0" indent="-342900" algn="just" rtl="0">
              <a:spcBef>
                <a:spcPts val="440"/>
              </a:spcBef>
              <a:spcAft>
                <a:spcPts val="0"/>
              </a:spcAft>
              <a:buClr>
                <a:schemeClr val="dk1"/>
              </a:buClr>
              <a:buSzPts val="2200"/>
              <a:buNone/>
            </a:pPr>
            <a:r>
              <a:rPr lang="en-US" sz="2200"/>
              <a:t>	Different software processes organize these activities in different ways and are described at different levels of detail. The timing of the activities varies, as does the result of each activity. Different organizations may use different process to produce the same type of product. However some process are more suitable than other for same types of application.</a:t>
            </a:r>
            <a:endParaRPr sz="2200" b="1" u="sng"/>
          </a:p>
          <a:p>
            <a:pPr marL="609600" lvl="0" indent="-469900" algn="l" rtl="0">
              <a:lnSpc>
                <a:spcPct val="90000"/>
              </a:lnSpc>
              <a:spcBef>
                <a:spcPts val="440"/>
              </a:spcBef>
              <a:spcAft>
                <a:spcPts val="0"/>
              </a:spcAft>
              <a:buClr>
                <a:schemeClr val="dk1"/>
              </a:buClr>
              <a:buSzPts val="2200"/>
              <a:buFont typeface="Noto Sans Symbols"/>
              <a:buNone/>
            </a:pPr>
            <a:endParaRPr sz="2200" b="1" u="sng"/>
          </a:p>
        </p:txBody>
      </p:sp>
      <p:sp>
        <p:nvSpPr>
          <p:cNvPr id="479" name="Google Shape;479;p36"/>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Software Process</a:t>
            </a:r>
            <a:endParaRPr sz="1800" b="1" i="0" u="none" strike="noStrike" cap="none">
              <a:solidFill>
                <a:schemeClr val="dk1"/>
              </a:solidFill>
              <a:latin typeface="Calibri"/>
              <a:ea typeface="Calibri"/>
              <a:cs typeface="Calibri"/>
              <a:sym typeface="Calibri"/>
            </a:endParaRPr>
          </a:p>
        </p:txBody>
      </p:sp>
      <p:pic>
        <p:nvPicPr>
          <p:cNvPr id="480" name="Google Shape;480;p36"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sp>
        <p:nvSpPr>
          <p:cNvPr id="481" name="Google Shape;481;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9DBA9562-6B77-4581-B650-331B2FFCF23F}" type="datetime1">
              <a:rPr lang="en-US" smtClean="0"/>
              <a:t>2/20/2024</a:t>
            </a:fld>
            <a:endParaRPr/>
          </a:p>
        </p:txBody>
      </p:sp>
      <p:sp>
        <p:nvSpPr>
          <p:cNvPr id="482" name="Google Shape;482;p36"/>
          <p:cNvSpPr txBox="1">
            <a:spLocks noGrp="1"/>
          </p:cNvSpPr>
          <p:nvPr>
            <p:ph type="ftr" idx="11"/>
          </p:nvPr>
        </p:nvSpPr>
        <p:spPr>
          <a:xfrm>
            <a:off x="1500166" y="6356350"/>
            <a:ext cx="678661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483" name="Google Shape;483;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71</a:t>
            </a:fld>
            <a:endParaRPr/>
          </a:p>
        </p:txBody>
      </p:sp>
      <p:pic>
        <p:nvPicPr>
          <p:cNvPr id="484" name="Google Shape;484;p36"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7"/>
          <p:cNvSpPr txBox="1">
            <a:spLocks noGrp="1"/>
          </p:cNvSpPr>
          <p:nvPr>
            <p:ph type="body" idx="1"/>
          </p:nvPr>
        </p:nvSpPr>
        <p:spPr>
          <a:xfrm>
            <a:off x="500034" y="785794"/>
            <a:ext cx="8229600" cy="4876800"/>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chemeClr val="dk1"/>
              </a:buClr>
              <a:buSzPts val="2200"/>
              <a:buChar char="•"/>
            </a:pPr>
            <a:r>
              <a:rPr lang="en-US" sz="2200"/>
              <a:t>The software industry considers software development as a process. According to Booch and Rambough A process defines </a:t>
            </a:r>
            <a:r>
              <a:rPr lang="en-US" sz="2200" i="1"/>
              <a:t>who is doing what, when and how to reach a certain goal ?</a:t>
            </a:r>
            <a:endParaRPr/>
          </a:p>
          <a:p>
            <a:pPr marL="342900" lvl="0" indent="-203200" algn="just" rtl="0">
              <a:lnSpc>
                <a:spcPct val="90000"/>
              </a:lnSpc>
              <a:spcBef>
                <a:spcPts val="440"/>
              </a:spcBef>
              <a:spcAft>
                <a:spcPts val="0"/>
              </a:spcAft>
              <a:buClr>
                <a:schemeClr val="dk1"/>
              </a:buClr>
              <a:buSzPts val="2200"/>
              <a:buNone/>
            </a:pPr>
            <a:endParaRPr sz="2200" i="1"/>
          </a:p>
          <a:p>
            <a:pPr marL="342900" lvl="0" indent="-342900" algn="just" rtl="0">
              <a:lnSpc>
                <a:spcPct val="90000"/>
              </a:lnSpc>
              <a:spcBef>
                <a:spcPts val="440"/>
              </a:spcBef>
              <a:spcAft>
                <a:spcPts val="0"/>
              </a:spcAft>
              <a:buClr>
                <a:schemeClr val="dk1"/>
              </a:buClr>
              <a:buSzPts val="2200"/>
              <a:buFont typeface="Noto Sans Symbols"/>
              <a:buNone/>
            </a:pPr>
            <a:r>
              <a:rPr lang="en-US" sz="2200" i="1"/>
              <a:t>	Software</a:t>
            </a:r>
            <a:r>
              <a:rPr lang="en-US" sz="2200"/>
              <a:t> Engineering is a field, which combines process, methods and tools for the development of software.</a:t>
            </a:r>
            <a:endParaRPr/>
          </a:p>
          <a:p>
            <a:pPr marL="342900" lvl="0" indent="-342900" algn="just" rtl="0">
              <a:lnSpc>
                <a:spcPct val="90000"/>
              </a:lnSpc>
              <a:spcBef>
                <a:spcPts val="440"/>
              </a:spcBef>
              <a:spcAft>
                <a:spcPts val="0"/>
              </a:spcAft>
              <a:buClr>
                <a:schemeClr val="dk1"/>
              </a:buClr>
              <a:buSzPts val="2200"/>
              <a:buFont typeface="Noto Sans Symbols"/>
              <a:buNone/>
            </a:pPr>
            <a:endParaRPr sz="2200"/>
          </a:p>
          <a:p>
            <a:pPr marL="342900" lvl="0" indent="-342900" algn="just" rtl="0">
              <a:lnSpc>
                <a:spcPct val="90000"/>
              </a:lnSpc>
              <a:spcBef>
                <a:spcPts val="440"/>
              </a:spcBef>
              <a:spcAft>
                <a:spcPts val="0"/>
              </a:spcAft>
              <a:buClr>
                <a:schemeClr val="dk1"/>
              </a:buClr>
              <a:buSzPts val="2200"/>
              <a:buFont typeface="Noto Sans Symbols"/>
              <a:buNone/>
            </a:pPr>
            <a:r>
              <a:rPr lang="en-US" sz="2200"/>
              <a:t>	The concept of process is the main step in the software engineering approach. When these activities are performed in specific sequence in accordance with ordering constraints, the desired results are produced.</a:t>
            </a:r>
            <a:endParaRPr/>
          </a:p>
          <a:p>
            <a:pPr marL="342900" lvl="0" indent="-342900" algn="just" rtl="0">
              <a:lnSpc>
                <a:spcPct val="90000"/>
              </a:lnSpc>
              <a:spcBef>
                <a:spcPts val="440"/>
              </a:spcBef>
              <a:spcAft>
                <a:spcPts val="0"/>
              </a:spcAft>
              <a:buClr>
                <a:schemeClr val="dk1"/>
              </a:buClr>
              <a:buSzPts val="2200"/>
              <a:buFont typeface="Noto Sans Symbols"/>
              <a:buNone/>
            </a:pPr>
            <a:endParaRPr sz="2200" i="1"/>
          </a:p>
        </p:txBody>
      </p:sp>
      <p:sp>
        <p:nvSpPr>
          <p:cNvPr id="490" name="Google Shape;490;p37"/>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Software Process</a:t>
            </a:r>
            <a:endParaRPr sz="1800" b="1" i="0" u="none" strike="noStrike" cap="none">
              <a:solidFill>
                <a:schemeClr val="dk1"/>
              </a:solidFill>
              <a:latin typeface="Calibri"/>
              <a:ea typeface="Calibri"/>
              <a:cs typeface="Calibri"/>
              <a:sym typeface="Calibri"/>
            </a:endParaRPr>
          </a:p>
        </p:txBody>
      </p:sp>
      <p:pic>
        <p:nvPicPr>
          <p:cNvPr id="491" name="Google Shape;491;p37"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sp>
        <p:nvSpPr>
          <p:cNvPr id="492" name="Google Shape;492;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C3FDE57-77F5-478F-AC8A-17050312AA71}" type="datetime1">
              <a:rPr lang="en-US" smtClean="0"/>
              <a:t>2/20/2024</a:t>
            </a:fld>
            <a:endParaRPr/>
          </a:p>
        </p:txBody>
      </p:sp>
      <p:sp>
        <p:nvSpPr>
          <p:cNvPr id="493" name="Google Shape;493;p37"/>
          <p:cNvSpPr txBox="1">
            <a:spLocks noGrp="1"/>
          </p:cNvSpPr>
          <p:nvPr>
            <p:ph type="ftr" idx="11"/>
          </p:nvPr>
        </p:nvSpPr>
        <p:spPr>
          <a:xfrm>
            <a:off x="1428728" y="6356350"/>
            <a:ext cx="6858048"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494" name="Google Shape;494;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72</a:t>
            </a:fld>
            <a:endParaRPr/>
          </a:p>
        </p:txBody>
      </p:sp>
      <p:pic>
        <p:nvPicPr>
          <p:cNvPr id="495" name="Google Shape;495;p37"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2"/>
          <p:cNvSpPr txBox="1">
            <a:spLocks noGrp="1"/>
          </p:cNvSpPr>
          <p:nvPr>
            <p:ph type="title"/>
          </p:nvPr>
        </p:nvSpPr>
        <p:spPr>
          <a:xfrm>
            <a:off x="1500166" y="0"/>
            <a:ext cx="7186634" cy="857232"/>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400"/>
              <a:buFont typeface="Calibri"/>
              <a:buNone/>
            </a:pPr>
            <a:r>
              <a:rPr lang="en-US" sz="2400" b="1">
                <a:solidFill>
                  <a:schemeClr val="dk1"/>
                </a:solidFill>
                <a:latin typeface="Calibri"/>
                <a:ea typeface="Calibri"/>
                <a:cs typeface="Calibri"/>
                <a:sym typeface="Calibri"/>
              </a:rPr>
              <a:t>Conventional Engineering Process vs Software Engineering Process </a:t>
            </a:r>
            <a:endParaRPr/>
          </a:p>
        </p:txBody>
      </p:sp>
      <p:sp>
        <p:nvSpPr>
          <p:cNvPr id="545" name="Google Shape;545;p42"/>
          <p:cNvSpPr txBox="1">
            <a:spLocks noGrp="1"/>
          </p:cNvSpPr>
          <p:nvPr>
            <p:ph type="body" idx="1"/>
          </p:nvPr>
        </p:nvSpPr>
        <p:spPr>
          <a:xfrm>
            <a:off x="428596" y="1772816"/>
            <a:ext cx="8229600" cy="4110445"/>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2200"/>
              <a:buNone/>
            </a:pPr>
            <a:r>
              <a:rPr lang="en-US" sz="2200" b="1"/>
              <a:t>Conventional Engineering Process :</a:t>
            </a:r>
            <a:r>
              <a:rPr lang="en-US" sz="2200"/>
              <a:t> It is a engineering process which is highly based on empirical knowledge and is about building cars, machines and hardware. </a:t>
            </a:r>
            <a:endParaRPr/>
          </a:p>
          <a:p>
            <a:pPr marL="0" lvl="0" indent="0" algn="just" rtl="0">
              <a:spcBef>
                <a:spcPts val="440"/>
              </a:spcBef>
              <a:spcAft>
                <a:spcPts val="0"/>
              </a:spcAft>
              <a:buClr>
                <a:schemeClr val="dk1"/>
              </a:buClr>
              <a:buSzPts val="2200"/>
              <a:buNone/>
            </a:pPr>
            <a:endParaRPr sz="2200"/>
          </a:p>
          <a:p>
            <a:pPr marL="0" lvl="0" indent="0" algn="just" rtl="0">
              <a:spcBef>
                <a:spcPts val="440"/>
              </a:spcBef>
              <a:spcAft>
                <a:spcPts val="0"/>
              </a:spcAft>
              <a:buClr>
                <a:schemeClr val="dk1"/>
              </a:buClr>
              <a:buSzPts val="2200"/>
              <a:buNone/>
            </a:pPr>
            <a:r>
              <a:rPr lang="en-US" sz="2200" b="1"/>
              <a:t>Software Engineering Process </a:t>
            </a:r>
            <a:r>
              <a:rPr lang="en-US" sz="2200"/>
              <a:t>: It is a engineering process which is mainly related to computers and programming and developing different kinds of applications through the use of information technology. </a:t>
            </a:r>
            <a:endParaRPr/>
          </a:p>
          <a:p>
            <a:pPr marL="0" lvl="0" indent="0" algn="l" rtl="0">
              <a:spcBef>
                <a:spcPts val="440"/>
              </a:spcBef>
              <a:spcAft>
                <a:spcPts val="0"/>
              </a:spcAft>
              <a:buClr>
                <a:schemeClr val="dk1"/>
              </a:buClr>
              <a:buSzPts val="2200"/>
              <a:buNone/>
            </a:pPr>
            <a:endParaRPr sz="2200"/>
          </a:p>
          <a:p>
            <a:pPr marL="342900" lvl="0" indent="-139700" algn="l" rtl="0">
              <a:spcBef>
                <a:spcPts val="640"/>
              </a:spcBef>
              <a:spcAft>
                <a:spcPts val="0"/>
              </a:spcAft>
              <a:buClr>
                <a:schemeClr val="dk1"/>
              </a:buClr>
              <a:buSzPts val="3200"/>
              <a:buNone/>
            </a:pPr>
            <a:endParaRPr/>
          </a:p>
        </p:txBody>
      </p:sp>
      <p:sp>
        <p:nvSpPr>
          <p:cNvPr id="546" name="Google Shape;546;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824D066-A27B-4C94-99CC-4B727005B225}" type="datetime1">
              <a:rPr lang="en-US" smtClean="0"/>
              <a:t>2/20/2024</a:t>
            </a:fld>
            <a:endParaRPr/>
          </a:p>
        </p:txBody>
      </p:sp>
      <p:sp>
        <p:nvSpPr>
          <p:cNvPr id="547" name="Google Shape;547;p42"/>
          <p:cNvSpPr txBox="1">
            <a:spLocks noGrp="1"/>
          </p:cNvSpPr>
          <p:nvPr>
            <p:ph type="ftr" idx="11"/>
          </p:nvPr>
        </p:nvSpPr>
        <p:spPr>
          <a:xfrm>
            <a:off x="1500166" y="6356350"/>
            <a:ext cx="6858048"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548" name="Google Shape;548;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73</a:t>
            </a:fld>
            <a:endParaRPr/>
          </a:p>
        </p:txBody>
      </p:sp>
      <p:pic>
        <p:nvPicPr>
          <p:cNvPr id="549" name="Google Shape;549;p42" descr="E:\NIET\SoftwareEngineering\PPT\Biswarup.Unit1\PHOTO\Logo.jpg"/>
          <p:cNvPicPr preferRelativeResize="0"/>
          <p:nvPr/>
        </p:nvPicPr>
        <p:blipFill rotWithShape="1">
          <a:blip r:embed="rId3">
            <a:alphaModFix/>
          </a:blip>
          <a:srcRect/>
          <a:stretch/>
        </p:blipFill>
        <p:spPr>
          <a:xfrm>
            <a:off x="0" y="0"/>
            <a:ext cx="1357290" cy="8477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3"/>
          <p:cNvSpPr txBox="1">
            <a:spLocks noGrp="1"/>
          </p:cNvSpPr>
          <p:nvPr>
            <p:ph type="body" idx="1"/>
          </p:nvPr>
        </p:nvSpPr>
        <p:spPr>
          <a:xfrm>
            <a:off x="190500" y="1052736"/>
            <a:ext cx="8763000" cy="5184576"/>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2"/>
              </a:buClr>
              <a:buSzPct val="100000"/>
              <a:buChar char="•"/>
            </a:pPr>
            <a:r>
              <a:rPr lang="en-US" sz="2200" b="1">
                <a:solidFill>
                  <a:schemeClr val="dk2"/>
                </a:solidFill>
              </a:rPr>
              <a:t>Conventional Engg.(steps to solve problem)</a:t>
            </a:r>
            <a:endParaRPr/>
          </a:p>
          <a:p>
            <a:pPr marL="742950" lvl="1" indent="-285750" algn="l" rtl="0">
              <a:spcBef>
                <a:spcPts val="407"/>
              </a:spcBef>
              <a:spcAft>
                <a:spcPts val="0"/>
              </a:spcAft>
              <a:buClr>
                <a:schemeClr val="dk1"/>
              </a:buClr>
              <a:buSzPct val="100000"/>
              <a:buChar char="–"/>
            </a:pPr>
            <a:r>
              <a:rPr lang="en-US" sz="2200"/>
              <a:t>Problem formulation and analysis.</a:t>
            </a:r>
            <a:endParaRPr/>
          </a:p>
          <a:p>
            <a:pPr marL="742950" lvl="1" indent="-285750" algn="l" rtl="0">
              <a:spcBef>
                <a:spcPts val="407"/>
              </a:spcBef>
              <a:spcAft>
                <a:spcPts val="0"/>
              </a:spcAft>
              <a:buClr>
                <a:schemeClr val="dk1"/>
              </a:buClr>
              <a:buSzPct val="100000"/>
              <a:buChar char="–"/>
            </a:pPr>
            <a:r>
              <a:rPr lang="en-US" sz="2200"/>
              <a:t>Search for alternatives.</a:t>
            </a:r>
            <a:endParaRPr/>
          </a:p>
          <a:p>
            <a:pPr marL="742950" lvl="1" indent="-285750" algn="l" rtl="0">
              <a:spcBef>
                <a:spcPts val="407"/>
              </a:spcBef>
              <a:spcAft>
                <a:spcPts val="0"/>
              </a:spcAft>
              <a:buClr>
                <a:schemeClr val="dk1"/>
              </a:buClr>
              <a:buSzPct val="100000"/>
              <a:buChar char="–"/>
            </a:pPr>
            <a:r>
              <a:rPr lang="en-US" sz="2200"/>
              <a:t>Decision and specification</a:t>
            </a:r>
            <a:endParaRPr/>
          </a:p>
          <a:p>
            <a:pPr marL="742950" lvl="1" indent="-285750" algn="l" rtl="0">
              <a:spcBef>
                <a:spcPts val="407"/>
              </a:spcBef>
              <a:spcAft>
                <a:spcPts val="0"/>
              </a:spcAft>
              <a:buClr>
                <a:schemeClr val="dk1"/>
              </a:buClr>
              <a:buSzPct val="100000"/>
              <a:buChar char="–"/>
            </a:pPr>
            <a:r>
              <a:rPr lang="en-US" sz="2200"/>
              <a:t>Implementation</a:t>
            </a:r>
            <a:endParaRPr/>
          </a:p>
          <a:p>
            <a:pPr marL="742950" lvl="1" indent="-285750" algn="l" rtl="0">
              <a:spcBef>
                <a:spcPts val="407"/>
              </a:spcBef>
              <a:spcAft>
                <a:spcPts val="0"/>
              </a:spcAft>
              <a:buClr>
                <a:schemeClr val="dk1"/>
              </a:buClr>
              <a:buSzPct val="100000"/>
              <a:buChar char="–"/>
            </a:pPr>
            <a:r>
              <a:rPr lang="en-US" sz="2200"/>
              <a:t>Testing</a:t>
            </a:r>
            <a:endParaRPr/>
          </a:p>
          <a:p>
            <a:pPr marL="342900" lvl="0" indent="-342900" algn="l" rtl="0">
              <a:spcBef>
                <a:spcPts val="407"/>
              </a:spcBef>
              <a:spcAft>
                <a:spcPts val="0"/>
              </a:spcAft>
              <a:buClr>
                <a:schemeClr val="dk2"/>
              </a:buClr>
              <a:buSzPct val="100000"/>
              <a:buChar char="•"/>
            </a:pPr>
            <a:r>
              <a:rPr lang="en-US" sz="2200" b="1">
                <a:solidFill>
                  <a:schemeClr val="dk2"/>
                </a:solidFill>
              </a:rPr>
              <a:t>Software Engg.(steps to solve problem)</a:t>
            </a:r>
            <a:endParaRPr/>
          </a:p>
          <a:p>
            <a:pPr marL="742950" lvl="1" indent="-285750" algn="l" rtl="0">
              <a:spcBef>
                <a:spcPts val="407"/>
              </a:spcBef>
              <a:spcAft>
                <a:spcPts val="0"/>
              </a:spcAft>
              <a:buClr>
                <a:schemeClr val="dk1"/>
              </a:buClr>
              <a:buSzPct val="100000"/>
              <a:buChar char="–"/>
            </a:pPr>
            <a:r>
              <a:rPr lang="en-US" sz="2200"/>
              <a:t>Understand the problem(analysis and specification)</a:t>
            </a:r>
            <a:endParaRPr/>
          </a:p>
          <a:p>
            <a:pPr marL="742950" lvl="1" indent="-285750" algn="l" rtl="0">
              <a:spcBef>
                <a:spcPts val="407"/>
              </a:spcBef>
              <a:spcAft>
                <a:spcPts val="0"/>
              </a:spcAft>
              <a:buClr>
                <a:schemeClr val="dk1"/>
              </a:buClr>
              <a:buSzPct val="100000"/>
              <a:buChar char="–"/>
            </a:pPr>
            <a:r>
              <a:rPr lang="en-US" sz="2200"/>
              <a:t>Alternative solution</a:t>
            </a:r>
            <a:endParaRPr/>
          </a:p>
          <a:p>
            <a:pPr marL="742950" lvl="1" indent="-285750" algn="l" rtl="0">
              <a:spcBef>
                <a:spcPts val="407"/>
              </a:spcBef>
              <a:spcAft>
                <a:spcPts val="0"/>
              </a:spcAft>
              <a:buClr>
                <a:schemeClr val="dk1"/>
              </a:buClr>
              <a:buSzPct val="100000"/>
              <a:buChar char="–"/>
            </a:pPr>
            <a:r>
              <a:rPr lang="en-US" sz="2200"/>
              <a:t>Plan a solution(modeling and s/w design)</a:t>
            </a:r>
            <a:endParaRPr/>
          </a:p>
          <a:p>
            <a:pPr marL="742950" lvl="1" indent="-285750" algn="l" rtl="0">
              <a:spcBef>
                <a:spcPts val="407"/>
              </a:spcBef>
              <a:spcAft>
                <a:spcPts val="0"/>
              </a:spcAft>
              <a:buClr>
                <a:schemeClr val="dk1"/>
              </a:buClr>
              <a:buSzPct val="100000"/>
              <a:buChar char="–"/>
            </a:pPr>
            <a:r>
              <a:rPr lang="en-US" sz="2200"/>
              <a:t>Carry out the plan(coding)</a:t>
            </a:r>
            <a:endParaRPr/>
          </a:p>
          <a:p>
            <a:pPr marL="742950" lvl="1" indent="-285750" algn="l" rtl="0">
              <a:spcBef>
                <a:spcPts val="407"/>
              </a:spcBef>
              <a:spcAft>
                <a:spcPts val="0"/>
              </a:spcAft>
              <a:buClr>
                <a:schemeClr val="dk1"/>
              </a:buClr>
              <a:buSzPct val="100000"/>
              <a:buChar char="–"/>
            </a:pPr>
            <a:r>
              <a:rPr lang="en-US" sz="2200"/>
              <a:t>Examine the result for accuracy(testing and quality assurance)</a:t>
            </a:r>
            <a:endParaRPr/>
          </a:p>
          <a:p>
            <a:pPr marL="742950" lvl="1" indent="-156527" algn="l" rtl="0">
              <a:spcBef>
                <a:spcPts val="407"/>
              </a:spcBef>
              <a:spcAft>
                <a:spcPts val="0"/>
              </a:spcAft>
              <a:buClr>
                <a:schemeClr val="dk1"/>
              </a:buClr>
              <a:buSzPct val="100000"/>
              <a:buNone/>
            </a:pPr>
            <a:endParaRPr sz="2200"/>
          </a:p>
          <a:p>
            <a:pPr marL="342900" lvl="0" indent="-342900" algn="l" rtl="0">
              <a:spcBef>
                <a:spcPts val="407"/>
              </a:spcBef>
              <a:spcAft>
                <a:spcPts val="0"/>
              </a:spcAft>
              <a:buClr>
                <a:srgbClr val="A10703"/>
              </a:buClr>
              <a:buSzPct val="100000"/>
              <a:buNone/>
            </a:pPr>
            <a:r>
              <a:rPr lang="en-US" sz="2200">
                <a:solidFill>
                  <a:srgbClr val="A10703"/>
                </a:solidFill>
              </a:rPr>
              <a:t>Both develop tool and technique for high quality useful product</a:t>
            </a:r>
            <a:endParaRPr/>
          </a:p>
          <a:p>
            <a:pPr marL="742950" lvl="1" indent="-156527" algn="l" rtl="0">
              <a:spcBef>
                <a:spcPts val="407"/>
              </a:spcBef>
              <a:spcAft>
                <a:spcPts val="0"/>
              </a:spcAft>
              <a:buClr>
                <a:schemeClr val="dk1"/>
              </a:buClr>
              <a:buSzPct val="100000"/>
              <a:buNone/>
            </a:pPr>
            <a:endParaRPr sz="2200" b="1">
              <a:solidFill>
                <a:schemeClr val="dk2"/>
              </a:solidFill>
            </a:endParaRPr>
          </a:p>
          <a:p>
            <a:pPr marL="342900" lvl="0" indent="-154940" algn="l" rtl="0">
              <a:spcBef>
                <a:spcPts val="592"/>
              </a:spcBef>
              <a:spcAft>
                <a:spcPts val="0"/>
              </a:spcAft>
              <a:buClr>
                <a:schemeClr val="dk1"/>
              </a:buClr>
              <a:buSzPct val="100000"/>
              <a:buNone/>
            </a:pPr>
            <a:endParaRPr>
              <a:solidFill>
                <a:schemeClr val="dk2"/>
              </a:solidFill>
            </a:endParaRPr>
          </a:p>
        </p:txBody>
      </p:sp>
      <p:sp>
        <p:nvSpPr>
          <p:cNvPr id="555" name="Google Shape;555;p43"/>
          <p:cNvSpPr txBox="1">
            <a:spLocks noGrp="1"/>
          </p:cNvSpPr>
          <p:nvPr>
            <p:ph type="ftr" idx="11"/>
          </p:nvPr>
        </p:nvSpPr>
        <p:spPr>
          <a:xfrm>
            <a:off x="1259632" y="6356350"/>
            <a:ext cx="6360368"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556" name="Google Shape;556;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74</a:t>
            </a:fld>
            <a:endParaRPr/>
          </a:p>
        </p:txBody>
      </p:sp>
      <p:sp>
        <p:nvSpPr>
          <p:cNvPr id="557" name="Google Shape;557;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FF22E822-BC21-4FB7-8099-EAE152F4A4BA}" type="datetime1">
              <a:rPr lang="en-US" smtClean="0"/>
              <a:t>2/20/2024</a:t>
            </a:fld>
            <a:endParaRPr/>
          </a:p>
        </p:txBody>
      </p:sp>
      <p:sp>
        <p:nvSpPr>
          <p:cNvPr id="558" name="Google Shape;558;p43"/>
          <p:cNvSpPr txBox="1"/>
          <p:nvPr/>
        </p:nvSpPr>
        <p:spPr>
          <a:xfrm>
            <a:off x="1447800" y="61740"/>
            <a:ext cx="7239000" cy="85266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Similarity with conventional Engineering Process</a:t>
            </a:r>
            <a:endParaRPr/>
          </a:p>
        </p:txBody>
      </p:sp>
      <p:pic>
        <p:nvPicPr>
          <p:cNvPr id="559" name="Google Shape;559;p43" descr="E:\NIET\Project\xLogo11.png.pagespeed.ic.pydHLuCQEZ.png"/>
          <p:cNvPicPr preferRelativeResize="0"/>
          <p:nvPr/>
        </p:nvPicPr>
        <p:blipFill rotWithShape="1">
          <a:blip r:embed="rId3">
            <a:alphaModFix/>
          </a:blip>
          <a:srcRect/>
          <a:stretch/>
        </p:blipFill>
        <p:spPr>
          <a:xfrm>
            <a:off x="0" y="61740"/>
            <a:ext cx="1447800" cy="852660"/>
          </a:xfrm>
          <a:prstGeom prst="rect">
            <a:avLst/>
          </a:prstGeom>
          <a:noFill/>
          <a:ln>
            <a:noFill/>
          </a:ln>
        </p:spPr>
      </p:pic>
      <p:pic>
        <p:nvPicPr>
          <p:cNvPr id="560" name="Google Shape;560;p43"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4"/>
          <p:cNvSpPr txBox="1">
            <a:spLocks noGrp="1"/>
          </p:cNvSpPr>
          <p:nvPr>
            <p:ph type="body" idx="1"/>
          </p:nvPr>
        </p:nvSpPr>
        <p:spPr>
          <a:xfrm>
            <a:off x="152400" y="1052735"/>
            <a:ext cx="4040188" cy="31886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2"/>
              </a:buClr>
              <a:buSzPts val="2000"/>
              <a:buNone/>
            </a:pPr>
            <a:r>
              <a:rPr lang="en-US" sz="2000">
                <a:solidFill>
                  <a:schemeClr val="dk2"/>
                </a:solidFill>
              </a:rPr>
              <a:t>Conventional Engg. Process</a:t>
            </a:r>
            <a:endParaRPr/>
          </a:p>
        </p:txBody>
      </p:sp>
      <p:sp>
        <p:nvSpPr>
          <p:cNvPr id="566" name="Google Shape;566;p44"/>
          <p:cNvSpPr txBox="1">
            <a:spLocks noGrp="1"/>
          </p:cNvSpPr>
          <p:nvPr>
            <p:ph type="body" idx="2"/>
          </p:nvPr>
        </p:nvSpPr>
        <p:spPr>
          <a:xfrm>
            <a:off x="152400" y="1295400"/>
            <a:ext cx="4419600" cy="5334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800"/>
              <a:buChar char="•"/>
            </a:pPr>
            <a:r>
              <a:rPr lang="en-US" sz="1800"/>
              <a:t>Based on science, mathematics and empirical knowledge</a:t>
            </a:r>
            <a:endParaRPr/>
          </a:p>
          <a:p>
            <a:pPr marL="342900" lvl="0" indent="-342900" algn="l" rtl="0">
              <a:spcBef>
                <a:spcPts val="360"/>
              </a:spcBef>
              <a:spcAft>
                <a:spcPts val="0"/>
              </a:spcAft>
              <a:buClr>
                <a:schemeClr val="dk1"/>
              </a:buClr>
              <a:buSzPts val="1800"/>
              <a:buChar char="•"/>
            </a:pPr>
            <a:r>
              <a:rPr lang="en-US" sz="1800"/>
              <a:t>Construct real artifact.</a:t>
            </a:r>
            <a:endParaRPr/>
          </a:p>
          <a:p>
            <a:pPr marL="342900" lvl="0" indent="-342900" algn="l" rtl="0">
              <a:spcBef>
                <a:spcPts val="360"/>
              </a:spcBef>
              <a:spcAft>
                <a:spcPts val="0"/>
              </a:spcAft>
              <a:buClr>
                <a:schemeClr val="dk1"/>
              </a:buClr>
              <a:buSzPts val="1800"/>
              <a:buChar char="•"/>
            </a:pPr>
            <a:r>
              <a:rPr lang="en-US" sz="1800"/>
              <a:t>Main concern is cost of production and reliability measure by time of failure.</a:t>
            </a:r>
            <a:endParaRPr/>
          </a:p>
          <a:p>
            <a:pPr marL="0" lvl="0" indent="0" algn="l" rtl="0">
              <a:spcBef>
                <a:spcPts val="360"/>
              </a:spcBef>
              <a:spcAft>
                <a:spcPts val="0"/>
              </a:spcAft>
              <a:buClr>
                <a:schemeClr val="dk1"/>
              </a:buClr>
              <a:buSzPts val="1800"/>
              <a:buNone/>
            </a:pPr>
            <a:endParaRPr sz="1800"/>
          </a:p>
          <a:p>
            <a:pPr marL="342900" lvl="0" indent="-342900" algn="l" rtl="0">
              <a:spcBef>
                <a:spcPts val="360"/>
              </a:spcBef>
              <a:spcAft>
                <a:spcPts val="0"/>
              </a:spcAft>
              <a:buClr>
                <a:schemeClr val="dk1"/>
              </a:buClr>
              <a:buSzPts val="1800"/>
              <a:buChar char="•"/>
            </a:pPr>
            <a:r>
              <a:rPr lang="en-US" sz="1800"/>
              <a:t>1000 years old.</a:t>
            </a:r>
            <a:endParaRPr/>
          </a:p>
          <a:p>
            <a:pPr marL="342900" lvl="0" indent="-342900" algn="l" rtl="0">
              <a:spcBef>
                <a:spcPts val="360"/>
              </a:spcBef>
              <a:spcAft>
                <a:spcPts val="0"/>
              </a:spcAft>
              <a:buClr>
                <a:schemeClr val="dk1"/>
              </a:buClr>
              <a:buSzPts val="1800"/>
              <a:buChar char="•"/>
            </a:pPr>
            <a:r>
              <a:rPr lang="en-US" sz="1800"/>
              <a:t>Conventional engineering are able to precisely describe and measure material they used for their work.</a:t>
            </a:r>
            <a:endParaRPr/>
          </a:p>
          <a:p>
            <a:pPr marL="342900" lvl="0" indent="-342900" algn="l" rtl="0">
              <a:spcBef>
                <a:spcPts val="360"/>
              </a:spcBef>
              <a:spcAft>
                <a:spcPts val="0"/>
              </a:spcAft>
              <a:buClr>
                <a:schemeClr val="dk1"/>
              </a:buClr>
              <a:buSzPts val="1800"/>
              <a:buChar char="•"/>
            </a:pPr>
            <a:r>
              <a:rPr lang="en-US" sz="1800"/>
              <a:t>Use meter, volt and other units of measurement.</a:t>
            </a:r>
            <a:endParaRPr/>
          </a:p>
          <a:p>
            <a:pPr marL="342900" lvl="0" indent="-228600" algn="l" rtl="0">
              <a:spcBef>
                <a:spcPts val="360"/>
              </a:spcBef>
              <a:spcAft>
                <a:spcPts val="0"/>
              </a:spcAft>
              <a:buClr>
                <a:schemeClr val="dk1"/>
              </a:buClr>
              <a:buSzPts val="1800"/>
              <a:buNone/>
            </a:pPr>
            <a:endParaRPr sz="1800"/>
          </a:p>
          <a:p>
            <a:pPr marL="342900" lvl="0" indent="-342900" algn="l" rtl="0">
              <a:spcBef>
                <a:spcPts val="360"/>
              </a:spcBef>
              <a:spcAft>
                <a:spcPts val="0"/>
              </a:spcAft>
              <a:buClr>
                <a:schemeClr val="dk1"/>
              </a:buClr>
              <a:buSzPts val="1800"/>
              <a:buChar char="•"/>
            </a:pPr>
            <a:r>
              <a:rPr lang="en-US" sz="1800"/>
              <a:t>Maintenance try to apply known and tested principle.</a:t>
            </a:r>
            <a:endParaRPr/>
          </a:p>
          <a:p>
            <a:pPr marL="342900" lvl="0" indent="-228600" algn="l" rtl="0">
              <a:spcBef>
                <a:spcPts val="360"/>
              </a:spcBef>
              <a:spcAft>
                <a:spcPts val="0"/>
              </a:spcAft>
              <a:buClr>
                <a:schemeClr val="dk1"/>
              </a:buClr>
              <a:buSzPts val="1800"/>
              <a:buNone/>
            </a:pPr>
            <a:endParaRPr sz="1800"/>
          </a:p>
        </p:txBody>
      </p:sp>
      <p:sp>
        <p:nvSpPr>
          <p:cNvPr id="567" name="Google Shape;567;p44"/>
          <p:cNvSpPr txBox="1">
            <a:spLocks noGrp="1"/>
          </p:cNvSpPr>
          <p:nvPr>
            <p:ph type="body" idx="3"/>
          </p:nvPr>
        </p:nvSpPr>
        <p:spPr>
          <a:xfrm>
            <a:off x="4645025" y="1052736"/>
            <a:ext cx="4041775" cy="381000"/>
          </a:xfrm>
          <a:prstGeom prst="rect">
            <a:avLst/>
          </a:prstGeom>
          <a:noFill/>
          <a:ln>
            <a:noFill/>
          </a:ln>
        </p:spPr>
        <p:txBody>
          <a:bodyPr spcFirstLastPara="1" wrap="square" lIns="91425" tIns="45700" rIns="91425" bIns="45700" anchor="b" anchorCtr="0">
            <a:normAutofit fontScale="25000" lnSpcReduction="20000"/>
          </a:bodyPr>
          <a:lstStyle/>
          <a:p>
            <a:pPr marL="0" lvl="0" indent="0" algn="ctr" rtl="0">
              <a:spcBef>
                <a:spcPts val="0"/>
              </a:spcBef>
              <a:spcAft>
                <a:spcPts val="0"/>
              </a:spcAft>
              <a:buClr>
                <a:schemeClr val="dk2"/>
              </a:buClr>
              <a:buSzPct val="100000"/>
              <a:buNone/>
            </a:pPr>
            <a:r>
              <a:rPr lang="en-US">
                <a:solidFill>
                  <a:schemeClr val="dk2"/>
                </a:solidFill>
              </a:rPr>
              <a:t>Software Engg. Process</a:t>
            </a:r>
            <a:endParaRPr/>
          </a:p>
          <a:p>
            <a:pPr marL="0" marR="0" lvl="0" indent="0" algn="ctr" rtl="0">
              <a:lnSpc>
                <a:spcPct val="100000"/>
              </a:lnSpc>
              <a:spcBef>
                <a:spcPts val="400"/>
              </a:spcBef>
              <a:spcAft>
                <a:spcPts val="0"/>
              </a:spcAft>
              <a:buClr>
                <a:schemeClr val="dk1"/>
              </a:buClr>
              <a:buSzPct val="100000"/>
              <a:buFont typeface="Arial"/>
              <a:buNone/>
            </a:pPr>
            <a:endParaRPr sz="8000" b="1" i="0" u="none" strike="noStrike" cap="none">
              <a:solidFill>
                <a:srgbClr val="1F497D"/>
              </a:solidFill>
              <a:latin typeface="Calibri"/>
              <a:ea typeface="Calibri"/>
              <a:cs typeface="Calibri"/>
              <a:sym typeface="Calibri"/>
            </a:endParaRPr>
          </a:p>
          <a:p>
            <a:pPr marL="0" marR="0" lvl="0" indent="0" algn="ctr" rtl="0">
              <a:lnSpc>
                <a:spcPct val="100000"/>
              </a:lnSpc>
              <a:spcBef>
                <a:spcPts val="400"/>
              </a:spcBef>
              <a:spcAft>
                <a:spcPts val="0"/>
              </a:spcAft>
              <a:buClr>
                <a:schemeClr val="dk1"/>
              </a:buClr>
              <a:buSzPct val="100000"/>
              <a:buFont typeface="Arial"/>
              <a:buNone/>
            </a:pPr>
            <a:endParaRPr sz="8000">
              <a:solidFill>
                <a:srgbClr val="1F497D"/>
              </a:solidFill>
              <a:latin typeface="Calibri"/>
              <a:ea typeface="Calibri"/>
              <a:cs typeface="Calibri"/>
              <a:sym typeface="Calibri"/>
            </a:endParaRPr>
          </a:p>
          <a:p>
            <a:pPr marL="0" marR="0" lvl="0" indent="0" algn="ctr" rtl="0">
              <a:lnSpc>
                <a:spcPct val="100000"/>
              </a:lnSpc>
              <a:spcBef>
                <a:spcPts val="400"/>
              </a:spcBef>
              <a:spcAft>
                <a:spcPts val="0"/>
              </a:spcAft>
              <a:buClr>
                <a:srgbClr val="1F497D"/>
              </a:buClr>
              <a:buSzPct val="100000"/>
              <a:buFont typeface="Arial"/>
              <a:buNone/>
            </a:pPr>
            <a:r>
              <a:rPr lang="en-US" sz="8000" b="1" i="0" u="none" strike="noStrike" cap="none">
                <a:solidFill>
                  <a:srgbClr val="1F497D"/>
                </a:solidFill>
                <a:latin typeface="Calibri"/>
                <a:ea typeface="Calibri"/>
                <a:cs typeface="Calibri"/>
                <a:sym typeface="Calibri"/>
              </a:rPr>
              <a:t>Software Engg. Process</a:t>
            </a:r>
            <a:endParaRPr/>
          </a:p>
          <a:p>
            <a:pPr marL="0" lvl="0" indent="0" algn="ctr" rtl="0">
              <a:spcBef>
                <a:spcPts val="120"/>
              </a:spcBef>
              <a:spcAft>
                <a:spcPts val="0"/>
              </a:spcAft>
              <a:buClr>
                <a:schemeClr val="dk1"/>
              </a:buClr>
              <a:buSzPct val="100000"/>
              <a:buNone/>
            </a:pPr>
            <a:endParaRPr>
              <a:solidFill>
                <a:schemeClr val="dk2"/>
              </a:solidFill>
            </a:endParaRPr>
          </a:p>
        </p:txBody>
      </p:sp>
      <p:sp>
        <p:nvSpPr>
          <p:cNvPr id="568" name="Google Shape;568;p44"/>
          <p:cNvSpPr txBox="1">
            <a:spLocks noGrp="1"/>
          </p:cNvSpPr>
          <p:nvPr>
            <p:ph type="body" idx="4"/>
          </p:nvPr>
        </p:nvSpPr>
        <p:spPr>
          <a:xfrm>
            <a:off x="4645025" y="1371600"/>
            <a:ext cx="4346575"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800"/>
              <a:buChar char="•"/>
            </a:pPr>
            <a:r>
              <a:rPr lang="en-US" sz="1800"/>
              <a:t>Based on computer science, information science and discrete mathematics.</a:t>
            </a:r>
            <a:endParaRPr/>
          </a:p>
          <a:p>
            <a:pPr marL="342900" lvl="0" indent="-342900" algn="l" rtl="0">
              <a:spcBef>
                <a:spcPts val="360"/>
              </a:spcBef>
              <a:spcAft>
                <a:spcPts val="0"/>
              </a:spcAft>
              <a:buClr>
                <a:schemeClr val="dk1"/>
              </a:buClr>
              <a:buSzPts val="1800"/>
              <a:buChar char="•"/>
            </a:pPr>
            <a:r>
              <a:rPr lang="en-US" sz="1800"/>
              <a:t>Construct non real(abstract) artifact.</a:t>
            </a:r>
            <a:endParaRPr/>
          </a:p>
          <a:p>
            <a:pPr marL="342900" lvl="0" indent="-342900" algn="l" rtl="0">
              <a:spcBef>
                <a:spcPts val="360"/>
              </a:spcBef>
              <a:spcAft>
                <a:spcPts val="0"/>
              </a:spcAft>
              <a:buClr>
                <a:schemeClr val="dk1"/>
              </a:buClr>
              <a:buSzPts val="1800"/>
              <a:buChar char="•"/>
            </a:pPr>
            <a:r>
              <a:rPr lang="en-US" sz="1800"/>
              <a:t>Main concern is cost of development and reliability is measured by no. of error per thousands lines of source code.</a:t>
            </a:r>
            <a:endParaRPr/>
          </a:p>
          <a:p>
            <a:pPr marL="342900" lvl="0" indent="-342900" algn="l" rtl="0">
              <a:spcBef>
                <a:spcPts val="360"/>
              </a:spcBef>
              <a:spcAft>
                <a:spcPts val="0"/>
              </a:spcAft>
              <a:buClr>
                <a:schemeClr val="dk1"/>
              </a:buClr>
              <a:buSzPts val="1800"/>
              <a:buChar char="•"/>
            </a:pPr>
            <a:r>
              <a:rPr lang="en-US" sz="1800"/>
              <a:t>50 years old.</a:t>
            </a:r>
            <a:endParaRPr/>
          </a:p>
          <a:p>
            <a:pPr marL="342900" lvl="0" indent="-342900" algn="l" rtl="0">
              <a:spcBef>
                <a:spcPts val="360"/>
              </a:spcBef>
              <a:spcAft>
                <a:spcPts val="0"/>
              </a:spcAft>
              <a:buClr>
                <a:schemeClr val="dk1"/>
              </a:buClr>
              <a:buSzPts val="1800"/>
              <a:buChar char="•"/>
            </a:pPr>
            <a:r>
              <a:rPr lang="en-US" sz="1800"/>
              <a:t>Software engineering are not get able to precisely describe and measure material they used and result of their work.</a:t>
            </a:r>
            <a:endParaRPr/>
          </a:p>
          <a:p>
            <a:pPr marL="342900" lvl="0" indent="-342900" algn="l" rtl="0">
              <a:spcBef>
                <a:spcPts val="360"/>
              </a:spcBef>
              <a:spcAft>
                <a:spcPts val="0"/>
              </a:spcAft>
              <a:buClr>
                <a:schemeClr val="dk1"/>
              </a:buClr>
              <a:buSzPts val="1800"/>
              <a:buChar char="•"/>
            </a:pPr>
            <a:r>
              <a:rPr lang="en-US" sz="1800"/>
              <a:t>LOC, function point or complexity measure is used to capture the amount of software created.</a:t>
            </a:r>
            <a:endParaRPr/>
          </a:p>
          <a:p>
            <a:pPr marL="342900" lvl="0" indent="-342900" algn="l" rtl="0">
              <a:spcBef>
                <a:spcPts val="360"/>
              </a:spcBef>
              <a:spcAft>
                <a:spcPts val="0"/>
              </a:spcAft>
              <a:buClr>
                <a:schemeClr val="dk1"/>
              </a:buClr>
              <a:buSzPts val="1800"/>
              <a:buChar char="•"/>
            </a:pPr>
            <a:r>
              <a:rPr lang="en-US" sz="1800"/>
              <a:t>Maintenance apply new and untested elements in software project.</a:t>
            </a:r>
            <a:endParaRPr/>
          </a:p>
          <a:p>
            <a:pPr marL="342900" lvl="0" indent="-228600" algn="l" rtl="0">
              <a:spcBef>
                <a:spcPts val="360"/>
              </a:spcBef>
              <a:spcAft>
                <a:spcPts val="0"/>
              </a:spcAft>
              <a:buClr>
                <a:schemeClr val="dk1"/>
              </a:buClr>
              <a:buSzPts val="1800"/>
              <a:buNone/>
            </a:pPr>
            <a:endParaRPr sz="1800"/>
          </a:p>
        </p:txBody>
      </p:sp>
      <p:sp>
        <p:nvSpPr>
          <p:cNvPr id="569" name="Google Shape;569;p44"/>
          <p:cNvSpPr txBox="1">
            <a:spLocks noGrp="1"/>
          </p:cNvSpPr>
          <p:nvPr>
            <p:ph type="ftr" idx="11"/>
          </p:nvPr>
        </p:nvSpPr>
        <p:spPr>
          <a:xfrm>
            <a:off x="3124200" y="6356350"/>
            <a:ext cx="4648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570" name="Google Shape;570;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75</a:t>
            </a:fld>
            <a:endParaRPr/>
          </a:p>
        </p:txBody>
      </p:sp>
      <p:sp>
        <p:nvSpPr>
          <p:cNvPr id="571" name="Google Shape;571;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84A13C9C-2503-4CD4-AAA1-9F938947E440}" type="datetime1">
              <a:rPr lang="en-US" smtClean="0"/>
              <a:t>2/20/2024</a:t>
            </a:fld>
            <a:endParaRPr/>
          </a:p>
        </p:txBody>
      </p:sp>
      <p:sp>
        <p:nvSpPr>
          <p:cNvPr id="572" name="Google Shape;572;p44"/>
          <p:cNvSpPr txBox="1"/>
          <p:nvPr/>
        </p:nvSpPr>
        <p:spPr>
          <a:xfrm>
            <a:off x="1443182" y="8473"/>
            <a:ext cx="7239000" cy="85266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Comparison with conventional Engg. Process</a:t>
            </a:r>
            <a:endParaRPr/>
          </a:p>
        </p:txBody>
      </p:sp>
      <p:pic>
        <p:nvPicPr>
          <p:cNvPr id="573" name="Google Shape;573;p44" descr="E:\NIET\Project\xLogo11.png.pagespeed.ic.pydHLuCQEZ.png"/>
          <p:cNvPicPr preferRelativeResize="0"/>
          <p:nvPr/>
        </p:nvPicPr>
        <p:blipFill rotWithShape="1">
          <a:blip r:embed="rId3">
            <a:alphaModFix/>
          </a:blip>
          <a:srcRect/>
          <a:stretch/>
        </p:blipFill>
        <p:spPr>
          <a:xfrm>
            <a:off x="0" y="61740"/>
            <a:ext cx="1447800" cy="852660"/>
          </a:xfrm>
          <a:prstGeom prst="rect">
            <a:avLst/>
          </a:prstGeom>
          <a:noFill/>
          <a:ln>
            <a:noFill/>
          </a:ln>
        </p:spPr>
      </p:pic>
      <p:pic>
        <p:nvPicPr>
          <p:cNvPr id="574" name="Google Shape;574;p44"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5"/>
          <p:cNvSpPr txBox="1">
            <a:spLocks noGrp="1"/>
          </p:cNvSpPr>
          <p:nvPr>
            <p:ph type="body" idx="1"/>
          </p:nvPr>
        </p:nvSpPr>
        <p:spPr>
          <a:xfrm>
            <a:off x="323528" y="1052736"/>
            <a:ext cx="8477544" cy="5273052"/>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dk1"/>
              </a:buClr>
              <a:buSzPts val="2200"/>
              <a:buNone/>
            </a:pPr>
            <a:endParaRPr sz="2200"/>
          </a:p>
          <a:p>
            <a:pPr marL="742950" lvl="1" indent="-146050" algn="l" rtl="0">
              <a:lnSpc>
                <a:spcPct val="90000"/>
              </a:lnSpc>
              <a:spcBef>
                <a:spcPts val="440"/>
              </a:spcBef>
              <a:spcAft>
                <a:spcPts val="0"/>
              </a:spcAft>
              <a:buClr>
                <a:schemeClr val="dk1"/>
              </a:buClr>
              <a:buSzPts val="2200"/>
              <a:buNone/>
            </a:pPr>
            <a:endParaRPr sz="2200"/>
          </a:p>
          <a:p>
            <a:pPr marL="342900" lvl="0" indent="-342900" algn="l" rtl="0">
              <a:lnSpc>
                <a:spcPct val="90000"/>
              </a:lnSpc>
              <a:spcBef>
                <a:spcPts val="440"/>
              </a:spcBef>
              <a:spcAft>
                <a:spcPts val="0"/>
              </a:spcAft>
              <a:buClr>
                <a:schemeClr val="dk1"/>
              </a:buClr>
              <a:buSzPts val="2200"/>
              <a:buFont typeface="Noto Sans Symbols"/>
              <a:buNone/>
            </a:pPr>
            <a:r>
              <a:rPr lang="en-US" sz="2200"/>
              <a:t> </a:t>
            </a:r>
            <a:endParaRPr/>
          </a:p>
        </p:txBody>
      </p:sp>
      <p:sp>
        <p:nvSpPr>
          <p:cNvPr id="580" name="Google Shape;580;p45"/>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Comparison with conventional Engg. Process</a:t>
            </a:r>
            <a:endParaRPr/>
          </a:p>
        </p:txBody>
      </p:sp>
      <p:pic>
        <p:nvPicPr>
          <p:cNvPr id="581" name="Google Shape;581;p45"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sp>
        <p:nvSpPr>
          <p:cNvPr id="582" name="Google Shape;582;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FFE2AD7B-5C20-43D3-85F9-FC4802D9FE7D}" type="datetime1">
              <a:rPr lang="en-US" smtClean="0"/>
              <a:t>2/20/2024</a:t>
            </a:fld>
            <a:endParaRPr/>
          </a:p>
        </p:txBody>
      </p:sp>
      <p:sp>
        <p:nvSpPr>
          <p:cNvPr id="583" name="Google Shape;583;p45"/>
          <p:cNvSpPr txBox="1">
            <a:spLocks noGrp="1"/>
          </p:cNvSpPr>
          <p:nvPr>
            <p:ph type="ftr" idx="11"/>
          </p:nvPr>
        </p:nvSpPr>
        <p:spPr>
          <a:xfrm>
            <a:off x="1500166" y="6356350"/>
            <a:ext cx="678661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584" name="Google Shape;584;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76</a:t>
            </a:fld>
            <a:endParaRPr/>
          </a:p>
        </p:txBody>
      </p:sp>
      <p:pic>
        <p:nvPicPr>
          <p:cNvPr id="585" name="Google Shape;585;p45"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pic>
        <p:nvPicPr>
          <p:cNvPr id="586" name="Google Shape;586;p45" descr="Table&#10;&#10;Description automatically generated"/>
          <p:cNvPicPr preferRelativeResize="0"/>
          <p:nvPr/>
        </p:nvPicPr>
        <p:blipFill rotWithShape="1">
          <a:blip r:embed="rId5">
            <a:alphaModFix/>
          </a:blip>
          <a:srcRect/>
          <a:stretch/>
        </p:blipFill>
        <p:spPr>
          <a:xfrm>
            <a:off x="342928" y="1083298"/>
            <a:ext cx="8640960" cy="5110511"/>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6"/>
          <p:cNvSpPr txBox="1">
            <a:spLocks noGrp="1"/>
          </p:cNvSpPr>
          <p:nvPr>
            <p:ph type="body" idx="1"/>
          </p:nvPr>
        </p:nvSpPr>
        <p:spPr>
          <a:xfrm>
            <a:off x="533400" y="11430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Clr>
                <a:srgbClr val="C00000"/>
              </a:buClr>
              <a:buSzPct val="100000"/>
              <a:buNone/>
            </a:pPr>
            <a:r>
              <a:rPr lang="en-US" sz="2900" b="1">
                <a:solidFill>
                  <a:srgbClr val="C00000"/>
                </a:solidFill>
              </a:rPr>
              <a:t>Software Quality Attributes</a:t>
            </a:r>
            <a:endParaRPr/>
          </a:p>
          <a:p>
            <a:pPr marL="0" lvl="0" indent="0" algn="l" rtl="0">
              <a:spcBef>
                <a:spcPts val="449"/>
              </a:spcBef>
              <a:spcAft>
                <a:spcPts val="0"/>
              </a:spcAft>
              <a:buClr>
                <a:schemeClr val="dk1"/>
              </a:buClr>
              <a:buSzPct val="100000"/>
              <a:buNone/>
            </a:pPr>
            <a:r>
              <a:rPr lang="en-US" sz="2900"/>
              <a:t>Software Quality Attributes are features that facilitate the measurement of performance of a software product by Software Testing professionals.</a:t>
            </a:r>
            <a:endParaRPr/>
          </a:p>
          <a:p>
            <a:pPr marL="0" lvl="0" indent="0" algn="l" rtl="0">
              <a:spcBef>
                <a:spcPts val="449"/>
              </a:spcBef>
              <a:spcAft>
                <a:spcPts val="0"/>
              </a:spcAft>
              <a:buClr>
                <a:schemeClr val="dk1"/>
              </a:buClr>
              <a:buSzPct val="100000"/>
              <a:buNone/>
            </a:pPr>
            <a:endParaRPr sz="2900" b="1">
              <a:solidFill>
                <a:srgbClr val="C00000"/>
              </a:solidFill>
            </a:endParaRPr>
          </a:p>
          <a:p>
            <a:pPr marL="0" lvl="0" indent="0" algn="l" rtl="0">
              <a:spcBef>
                <a:spcPts val="449"/>
              </a:spcBef>
              <a:spcAft>
                <a:spcPts val="0"/>
              </a:spcAft>
              <a:buClr>
                <a:srgbClr val="C00000"/>
              </a:buClr>
              <a:buSzPct val="100000"/>
              <a:buNone/>
            </a:pPr>
            <a:r>
              <a:rPr lang="en-US" sz="2900" b="1">
                <a:solidFill>
                  <a:srgbClr val="C00000"/>
                </a:solidFill>
              </a:rPr>
              <a:t>Software Quality Attributes are:</a:t>
            </a:r>
            <a:r>
              <a:rPr lang="en-US" sz="2900">
                <a:solidFill>
                  <a:srgbClr val="C00000"/>
                </a:solidFill>
              </a:rPr>
              <a:t> </a:t>
            </a:r>
            <a:endParaRPr/>
          </a:p>
          <a:p>
            <a:pPr marL="0" lvl="0" indent="0" algn="l" rtl="0">
              <a:spcBef>
                <a:spcPts val="449"/>
              </a:spcBef>
              <a:spcAft>
                <a:spcPts val="0"/>
              </a:spcAft>
              <a:buClr>
                <a:schemeClr val="dk1"/>
              </a:buClr>
              <a:buSzPct val="100000"/>
              <a:buNone/>
            </a:pPr>
            <a:r>
              <a:rPr lang="en-US" sz="2900"/>
              <a:t>Customer Satisfaction, Functionality, Reliability, Robustness, Usability, Efficiency, Maintainability, Portability, Security and Protection.</a:t>
            </a:r>
            <a:endParaRPr/>
          </a:p>
          <a:p>
            <a:pPr marL="0" lvl="0" indent="0" algn="l" rtl="0">
              <a:spcBef>
                <a:spcPts val="449"/>
              </a:spcBef>
              <a:spcAft>
                <a:spcPts val="0"/>
              </a:spcAft>
              <a:buClr>
                <a:schemeClr val="dk1"/>
              </a:buClr>
              <a:buSzPct val="100000"/>
              <a:buNone/>
            </a:pPr>
            <a:endParaRPr sz="2900" b="1">
              <a:solidFill>
                <a:srgbClr val="C00000"/>
              </a:solidFill>
            </a:endParaRPr>
          </a:p>
          <a:p>
            <a:pPr marL="0" lvl="0" indent="0" algn="l" rtl="0">
              <a:spcBef>
                <a:spcPts val="449"/>
              </a:spcBef>
              <a:spcAft>
                <a:spcPts val="0"/>
              </a:spcAft>
              <a:buClr>
                <a:srgbClr val="C00000"/>
              </a:buClr>
              <a:buSzPct val="100000"/>
              <a:buNone/>
            </a:pPr>
            <a:r>
              <a:rPr lang="en-US" sz="2900" b="1">
                <a:solidFill>
                  <a:srgbClr val="C00000"/>
                </a:solidFill>
              </a:rPr>
              <a:t>Customer Satisfaction:</a:t>
            </a:r>
            <a:r>
              <a:rPr lang="en-US" sz="2900">
                <a:solidFill>
                  <a:srgbClr val="C00000"/>
                </a:solidFill>
              </a:rPr>
              <a:t>  </a:t>
            </a:r>
            <a:r>
              <a:rPr lang="en-US" sz="2900"/>
              <a:t>Customer must be satisfied by the product delivered to them and it must contain all the specifications demanded by the customer. </a:t>
            </a:r>
            <a:endParaRPr/>
          </a:p>
          <a:p>
            <a:pPr marL="0" lvl="0" indent="0" algn="l" rtl="0">
              <a:spcBef>
                <a:spcPts val="449"/>
              </a:spcBef>
              <a:spcAft>
                <a:spcPts val="0"/>
              </a:spcAft>
              <a:buClr>
                <a:srgbClr val="C00000"/>
              </a:buClr>
              <a:buSzPct val="100000"/>
              <a:buNone/>
            </a:pPr>
            <a:r>
              <a:rPr lang="en-US" sz="2900" b="1">
                <a:solidFill>
                  <a:srgbClr val="C00000"/>
                </a:solidFill>
              </a:rPr>
              <a:t>Functionality:</a:t>
            </a:r>
            <a:r>
              <a:rPr lang="en-US" sz="2900">
                <a:solidFill>
                  <a:srgbClr val="C00000"/>
                </a:solidFill>
              </a:rPr>
              <a:t> </a:t>
            </a:r>
            <a:r>
              <a:rPr lang="en-US" sz="2900"/>
              <a:t>Functionality is the ability of the system to do the work for which it was intended.</a:t>
            </a:r>
            <a:endParaRPr/>
          </a:p>
          <a:p>
            <a:pPr marL="342900" lvl="0" indent="-234632" algn="l" rtl="0">
              <a:spcBef>
                <a:spcPts val="341"/>
              </a:spcBef>
              <a:spcAft>
                <a:spcPts val="0"/>
              </a:spcAft>
              <a:buClr>
                <a:schemeClr val="dk1"/>
              </a:buClr>
              <a:buSzPct val="100000"/>
              <a:buNone/>
            </a:pPr>
            <a:endParaRPr sz="2200"/>
          </a:p>
        </p:txBody>
      </p:sp>
      <p:sp>
        <p:nvSpPr>
          <p:cNvPr id="592" name="Google Shape;592;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44ACAD4-BF4D-4FBB-9169-6C2E05224510}" type="datetime1">
              <a:rPr lang="en-US" smtClean="0"/>
              <a:t>2/20/2024</a:t>
            </a:fld>
            <a:endParaRPr/>
          </a:p>
        </p:txBody>
      </p:sp>
      <p:sp>
        <p:nvSpPr>
          <p:cNvPr id="593" name="Google Shape;593;p46"/>
          <p:cNvSpPr txBox="1">
            <a:spLocks noGrp="1"/>
          </p:cNvSpPr>
          <p:nvPr>
            <p:ph type="ftr" idx="11"/>
          </p:nvPr>
        </p:nvSpPr>
        <p:spPr>
          <a:xfrm>
            <a:off x="2209800" y="6356350"/>
            <a:ext cx="5562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594" name="Google Shape;594;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77</a:t>
            </a:fld>
            <a:endParaRPr/>
          </a:p>
        </p:txBody>
      </p:sp>
      <p:sp>
        <p:nvSpPr>
          <p:cNvPr id="595" name="Google Shape;595;p46"/>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Software Quality Attributes </a:t>
            </a:r>
            <a:endParaRPr sz="2400" b="0" i="0" u="none" strike="noStrike" cap="none">
              <a:solidFill>
                <a:schemeClr val="dk1"/>
              </a:solidFill>
              <a:latin typeface="Calibri"/>
              <a:ea typeface="Calibri"/>
              <a:cs typeface="Calibri"/>
              <a:sym typeface="Calibri"/>
            </a:endParaRPr>
          </a:p>
        </p:txBody>
      </p:sp>
      <p:pic>
        <p:nvPicPr>
          <p:cNvPr id="596" name="Google Shape;596;p46"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597" name="Google Shape;597;p46"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47"/>
          <p:cNvSpPr txBox="1">
            <a:spLocks noGrp="1"/>
          </p:cNvSpPr>
          <p:nvPr>
            <p:ph type="body" idx="1"/>
          </p:nvPr>
        </p:nvSpPr>
        <p:spPr>
          <a:xfrm>
            <a:off x="251520" y="1484784"/>
            <a:ext cx="8511480" cy="4184179"/>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Clr>
                <a:srgbClr val="C00000"/>
              </a:buClr>
              <a:buSzPct val="100000"/>
              <a:buNone/>
            </a:pPr>
            <a:r>
              <a:rPr lang="en-US" sz="2900" b="1">
                <a:solidFill>
                  <a:srgbClr val="C00000"/>
                </a:solidFill>
              </a:rPr>
              <a:t>Reliability : </a:t>
            </a:r>
            <a:r>
              <a:rPr lang="en-US" sz="2900"/>
              <a:t>Reliability of a software system derives from</a:t>
            </a:r>
            <a:endParaRPr sz="2900"/>
          </a:p>
          <a:p>
            <a:pPr marL="342900" lvl="0" indent="-342931" algn="l" rtl="0">
              <a:spcBef>
                <a:spcPts val="449"/>
              </a:spcBef>
              <a:spcAft>
                <a:spcPts val="0"/>
              </a:spcAft>
              <a:buClr>
                <a:schemeClr val="dk1"/>
              </a:buClr>
              <a:buSzPct val="100000"/>
              <a:buChar char="•"/>
            </a:pPr>
            <a:r>
              <a:rPr lang="en-US" sz="2900"/>
              <a:t>– Correctness</a:t>
            </a:r>
            <a:br>
              <a:rPr lang="en-US" sz="2900"/>
            </a:br>
            <a:r>
              <a:rPr lang="en-US" sz="2900"/>
              <a:t>– Availability</a:t>
            </a:r>
            <a:endParaRPr sz="2900"/>
          </a:p>
          <a:p>
            <a:pPr marL="342900" lvl="0" indent="-342931" algn="l" rtl="0">
              <a:spcBef>
                <a:spcPts val="449"/>
              </a:spcBef>
              <a:spcAft>
                <a:spcPts val="0"/>
              </a:spcAft>
              <a:buClr>
                <a:schemeClr val="dk1"/>
              </a:buClr>
              <a:buSzPct val="100000"/>
              <a:buChar char="•"/>
            </a:pPr>
            <a:r>
              <a:rPr lang="en-US" sz="2900"/>
              <a:t>The behavior over time for the fulfillment of a given specification depends on the reliability of the software system.</a:t>
            </a:r>
            <a:endParaRPr/>
          </a:p>
          <a:p>
            <a:pPr marL="342900" lvl="0" indent="-200215" algn="l" rtl="0">
              <a:spcBef>
                <a:spcPts val="449"/>
              </a:spcBef>
              <a:spcAft>
                <a:spcPts val="0"/>
              </a:spcAft>
              <a:buClr>
                <a:schemeClr val="dk1"/>
              </a:buClr>
              <a:buSzPct val="100000"/>
              <a:buNone/>
            </a:pPr>
            <a:endParaRPr sz="2900"/>
          </a:p>
          <a:p>
            <a:pPr marL="0" lvl="0" indent="0" algn="l" rtl="0">
              <a:spcBef>
                <a:spcPts val="449"/>
              </a:spcBef>
              <a:spcAft>
                <a:spcPts val="0"/>
              </a:spcAft>
              <a:buClr>
                <a:srgbClr val="C00000"/>
              </a:buClr>
              <a:buSzPct val="100000"/>
              <a:buNone/>
            </a:pPr>
            <a:r>
              <a:rPr lang="en-US" sz="2900" b="1">
                <a:solidFill>
                  <a:srgbClr val="C00000"/>
                </a:solidFill>
              </a:rPr>
              <a:t>Robustness: </a:t>
            </a:r>
            <a:r>
              <a:rPr lang="en-US" sz="2900"/>
              <a:t>Robustness reduces the impact of operational mistakes, erroneous input data, and hardware errors.</a:t>
            </a:r>
            <a:endParaRPr/>
          </a:p>
          <a:p>
            <a:pPr marL="0" lvl="0" indent="0" algn="l" rtl="0">
              <a:spcBef>
                <a:spcPts val="449"/>
              </a:spcBef>
              <a:spcAft>
                <a:spcPts val="0"/>
              </a:spcAft>
              <a:buClr>
                <a:schemeClr val="dk1"/>
              </a:buClr>
              <a:buSzPct val="100000"/>
              <a:buNone/>
            </a:pPr>
            <a:endParaRPr sz="2900" b="1">
              <a:solidFill>
                <a:srgbClr val="C00000"/>
              </a:solidFill>
            </a:endParaRPr>
          </a:p>
          <a:p>
            <a:pPr marL="0" lvl="0" indent="0" algn="l" rtl="0">
              <a:spcBef>
                <a:spcPts val="449"/>
              </a:spcBef>
              <a:spcAft>
                <a:spcPts val="0"/>
              </a:spcAft>
              <a:buClr>
                <a:srgbClr val="C00000"/>
              </a:buClr>
              <a:buSzPct val="100000"/>
              <a:buNone/>
            </a:pPr>
            <a:r>
              <a:rPr lang="en-US" sz="2900" b="1">
                <a:solidFill>
                  <a:srgbClr val="C00000"/>
                </a:solidFill>
              </a:rPr>
              <a:t>Usability: </a:t>
            </a:r>
            <a:r>
              <a:rPr lang="en-US" sz="2900"/>
              <a:t>Usability is the degree to which a software can be used by specified consumers to achieve quantified objectives.</a:t>
            </a:r>
            <a:endParaRPr/>
          </a:p>
          <a:p>
            <a:pPr marL="0" lvl="0" indent="0" algn="l" rtl="0">
              <a:spcBef>
                <a:spcPts val="449"/>
              </a:spcBef>
              <a:spcAft>
                <a:spcPts val="0"/>
              </a:spcAft>
              <a:buClr>
                <a:schemeClr val="dk1"/>
              </a:buClr>
              <a:buSzPct val="100000"/>
              <a:buNone/>
            </a:pPr>
            <a:endParaRPr sz="2900"/>
          </a:p>
          <a:p>
            <a:pPr marL="342900" lvl="0" indent="-234632" algn="l" rtl="0">
              <a:spcBef>
                <a:spcPts val="341"/>
              </a:spcBef>
              <a:spcAft>
                <a:spcPts val="0"/>
              </a:spcAft>
              <a:buClr>
                <a:schemeClr val="dk1"/>
              </a:buClr>
              <a:buSzPct val="100000"/>
              <a:buNone/>
            </a:pPr>
            <a:endParaRPr sz="2200"/>
          </a:p>
        </p:txBody>
      </p:sp>
      <p:sp>
        <p:nvSpPr>
          <p:cNvPr id="603" name="Google Shape;603;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1860B2E-F1E5-4D6E-A410-D815CF1393A5}" type="datetime1">
              <a:rPr lang="en-US" smtClean="0"/>
              <a:t>2/20/2024</a:t>
            </a:fld>
            <a:endParaRPr/>
          </a:p>
        </p:txBody>
      </p:sp>
      <p:sp>
        <p:nvSpPr>
          <p:cNvPr id="604" name="Google Shape;604;p47"/>
          <p:cNvSpPr txBox="1">
            <a:spLocks noGrp="1"/>
          </p:cNvSpPr>
          <p:nvPr>
            <p:ph type="ftr" idx="11"/>
          </p:nvPr>
        </p:nvSpPr>
        <p:spPr>
          <a:xfrm>
            <a:off x="2209800" y="6356350"/>
            <a:ext cx="5562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605" name="Google Shape;605;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78</a:t>
            </a:fld>
            <a:endParaRPr/>
          </a:p>
        </p:txBody>
      </p:sp>
      <p:sp>
        <p:nvSpPr>
          <p:cNvPr id="606" name="Google Shape;606;p47"/>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Software Quality Attributes </a:t>
            </a:r>
            <a:endParaRPr sz="2400" b="0" i="0" u="none" strike="noStrike" cap="none">
              <a:solidFill>
                <a:schemeClr val="dk1"/>
              </a:solidFill>
              <a:latin typeface="Calibri"/>
              <a:ea typeface="Calibri"/>
              <a:cs typeface="Calibri"/>
              <a:sym typeface="Calibri"/>
            </a:endParaRPr>
          </a:p>
        </p:txBody>
      </p:sp>
      <p:pic>
        <p:nvPicPr>
          <p:cNvPr id="607" name="Google Shape;607;p47"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608" name="Google Shape;608;p47"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48"/>
          <p:cNvSpPr txBox="1">
            <a:spLocks noGrp="1"/>
          </p:cNvSpPr>
          <p:nvPr>
            <p:ph type="body" idx="1"/>
          </p:nvPr>
        </p:nvSpPr>
        <p:spPr>
          <a:xfrm>
            <a:off x="609600" y="1484784"/>
            <a:ext cx="8229600" cy="4207197"/>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rgbClr val="C00000"/>
              </a:buClr>
              <a:buSzPct val="100000"/>
              <a:buNone/>
            </a:pPr>
            <a:r>
              <a:rPr lang="en-US" sz="2400" b="1">
                <a:solidFill>
                  <a:srgbClr val="C00000"/>
                </a:solidFill>
              </a:rPr>
              <a:t>Efficiency: </a:t>
            </a:r>
            <a:r>
              <a:rPr lang="en-US" sz="2400"/>
              <a:t>ability of a software system to fulfill its purpose with the best possible utilization of all necessary resources (time, storage, transmission channels, and peripherals).</a:t>
            </a:r>
            <a:endParaRPr sz="2400" b="1">
              <a:solidFill>
                <a:srgbClr val="C00000"/>
              </a:solidFill>
            </a:endParaRPr>
          </a:p>
          <a:p>
            <a:pPr marL="0" lvl="0" indent="0" algn="l" rtl="0">
              <a:spcBef>
                <a:spcPts val="407"/>
              </a:spcBef>
              <a:spcAft>
                <a:spcPts val="0"/>
              </a:spcAft>
              <a:buClr>
                <a:schemeClr val="dk1"/>
              </a:buClr>
              <a:buSzPct val="100000"/>
              <a:buNone/>
            </a:pPr>
            <a:endParaRPr sz="2200" b="1">
              <a:solidFill>
                <a:srgbClr val="C00000"/>
              </a:solidFill>
            </a:endParaRPr>
          </a:p>
          <a:p>
            <a:pPr marL="0" lvl="0" indent="0" algn="l" rtl="0">
              <a:spcBef>
                <a:spcPts val="407"/>
              </a:spcBef>
              <a:spcAft>
                <a:spcPts val="0"/>
              </a:spcAft>
              <a:buClr>
                <a:srgbClr val="C00000"/>
              </a:buClr>
              <a:buSzPct val="100000"/>
              <a:buNone/>
            </a:pPr>
            <a:r>
              <a:rPr lang="en-US" sz="2200" b="1">
                <a:solidFill>
                  <a:srgbClr val="C00000"/>
                </a:solidFill>
              </a:rPr>
              <a:t>Maintainability: </a:t>
            </a:r>
            <a:r>
              <a:rPr lang="en-US" sz="2200"/>
              <a:t>Maintainability = suitability for debugging (localization and correction of errors) and for modification and extension of functionality.</a:t>
            </a:r>
            <a:endParaRPr/>
          </a:p>
          <a:p>
            <a:pPr marL="342900" lvl="0" indent="-213677" algn="l" rtl="0">
              <a:spcBef>
                <a:spcPts val="407"/>
              </a:spcBef>
              <a:spcAft>
                <a:spcPts val="0"/>
              </a:spcAft>
              <a:buClr>
                <a:schemeClr val="dk1"/>
              </a:buClr>
              <a:buSzPct val="100000"/>
              <a:buNone/>
            </a:pPr>
            <a:endParaRPr sz="2200"/>
          </a:p>
          <a:p>
            <a:pPr marL="342900" lvl="0" indent="-342900" algn="l" rtl="0">
              <a:spcBef>
                <a:spcPts val="407"/>
              </a:spcBef>
              <a:spcAft>
                <a:spcPts val="0"/>
              </a:spcAft>
              <a:buClr>
                <a:schemeClr val="dk1"/>
              </a:buClr>
              <a:buSzPct val="100000"/>
              <a:buChar char="•"/>
            </a:pPr>
            <a:r>
              <a:rPr lang="en-US" sz="2200"/>
              <a:t>The </a:t>
            </a:r>
            <a:r>
              <a:rPr lang="en-US" sz="2200" b="1"/>
              <a:t>maintainability </a:t>
            </a:r>
            <a:r>
              <a:rPr lang="en-US" sz="2200"/>
              <a:t>of a software system depends on its:</a:t>
            </a:r>
            <a:endParaRPr sz="2200"/>
          </a:p>
          <a:p>
            <a:pPr marL="342900" lvl="0" indent="-342900" algn="l" rtl="0">
              <a:spcBef>
                <a:spcPts val="407"/>
              </a:spcBef>
              <a:spcAft>
                <a:spcPts val="0"/>
              </a:spcAft>
              <a:buClr>
                <a:schemeClr val="dk1"/>
              </a:buClr>
              <a:buSzPct val="100000"/>
              <a:buChar char="•"/>
            </a:pPr>
            <a:r>
              <a:rPr lang="en-US" sz="2200"/>
              <a:t>– Readability</a:t>
            </a:r>
            <a:br>
              <a:rPr lang="en-US" sz="2200"/>
            </a:br>
            <a:r>
              <a:rPr lang="en-US" sz="2200"/>
              <a:t>– Extensibility</a:t>
            </a:r>
            <a:br>
              <a:rPr lang="en-US" sz="2200"/>
            </a:br>
            <a:r>
              <a:rPr lang="en-US" sz="2200"/>
              <a:t>– Testability</a:t>
            </a:r>
            <a:endParaRPr sz="2200"/>
          </a:p>
          <a:p>
            <a:pPr marL="0" lvl="0" indent="0" algn="l" rtl="0">
              <a:spcBef>
                <a:spcPts val="407"/>
              </a:spcBef>
              <a:spcAft>
                <a:spcPts val="0"/>
              </a:spcAft>
              <a:buClr>
                <a:schemeClr val="dk1"/>
              </a:buClr>
              <a:buSzPct val="100000"/>
              <a:buNone/>
            </a:pPr>
            <a:endParaRPr sz="2200" b="1">
              <a:solidFill>
                <a:srgbClr val="C00000"/>
              </a:solidFill>
            </a:endParaRPr>
          </a:p>
          <a:p>
            <a:pPr marL="0" lvl="0" indent="0" algn="l" rtl="0">
              <a:spcBef>
                <a:spcPts val="407"/>
              </a:spcBef>
              <a:spcAft>
                <a:spcPts val="0"/>
              </a:spcAft>
              <a:buClr>
                <a:srgbClr val="C00000"/>
              </a:buClr>
              <a:buSzPct val="100000"/>
              <a:buNone/>
            </a:pPr>
            <a:r>
              <a:rPr lang="en-US" sz="2200" b="1">
                <a:solidFill>
                  <a:srgbClr val="C00000"/>
                </a:solidFill>
              </a:rPr>
              <a:t> </a:t>
            </a:r>
            <a:endParaRPr/>
          </a:p>
          <a:p>
            <a:pPr marL="0" lvl="0" indent="0" algn="l" rtl="0">
              <a:spcBef>
                <a:spcPts val="407"/>
              </a:spcBef>
              <a:spcAft>
                <a:spcPts val="0"/>
              </a:spcAft>
              <a:buClr>
                <a:srgbClr val="C00000"/>
              </a:buClr>
              <a:buSzPct val="100000"/>
              <a:buNone/>
            </a:pPr>
            <a:r>
              <a:rPr lang="en-US" sz="2200" b="1">
                <a:solidFill>
                  <a:srgbClr val="C00000"/>
                </a:solidFill>
              </a:rPr>
              <a:t> </a:t>
            </a:r>
            <a:endParaRPr sz="2200"/>
          </a:p>
        </p:txBody>
      </p:sp>
      <p:sp>
        <p:nvSpPr>
          <p:cNvPr id="614" name="Google Shape;614;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29F03F-685A-490D-95E1-6B2F700B8280}" type="datetime1">
              <a:rPr lang="en-US" smtClean="0"/>
              <a:t>2/20/2024</a:t>
            </a:fld>
            <a:endParaRPr/>
          </a:p>
        </p:txBody>
      </p:sp>
      <p:sp>
        <p:nvSpPr>
          <p:cNvPr id="615" name="Google Shape;615;p48"/>
          <p:cNvSpPr txBox="1">
            <a:spLocks noGrp="1"/>
          </p:cNvSpPr>
          <p:nvPr>
            <p:ph type="ftr" idx="11"/>
          </p:nvPr>
        </p:nvSpPr>
        <p:spPr>
          <a:xfrm>
            <a:off x="2209800" y="6356350"/>
            <a:ext cx="5562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616" name="Google Shape;616;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79</a:t>
            </a:fld>
            <a:endParaRPr/>
          </a:p>
        </p:txBody>
      </p:sp>
      <p:sp>
        <p:nvSpPr>
          <p:cNvPr id="617" name="Google Shape;617;p48"/>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Software Quality Attributes</a:t>
            </a:r>
            <a:endParaRPr sz="2400" b="0" i="0" u="none" strike="noStrike" cap="none">
              <a:solidFill>
                <a:schemeClr val="dk1"/>
              </a:solidFill>
              <a:latin typeface="Calibri"/>
              <a:ea typeface="Calibri"/>
              <a:cs typeface="Calibri"/>
              <a:sym typeface="Calibri"/>
            </a:endParaRPr>
          </a:p>
        </p:txBody>
      </p:sp>
      <p:pic>
        <p:nvPicPr>
          <p:cNvPr id="618" name="Google Shape;618;p48"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619" name="Google Shape;619;p48"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BF56AD-3F6D-4198-A51D-6A424CC66E51}" type="datetime1">
              <a:rPr lang="en-US" smtClean="0"/>
              <a:t>2/20/2024</a:t>
            </a:fld>
            <a:endParaRPr lang="en-US"/>
          </a:p>
        </p:txBody>
      </p:sp>
      <p:sp>
        <p:nvSpPr>
          <p:cNvPr id="5" name="Footer Placeholder 4"/>
          <p:cNvSpPr>
            <a:spLocks noGrp="1"/>
          </p:cNvSpPr>
          <p:nvPr>
            <p:ph type="ftr" sz="quarter" idx="11"/>
          </p:nvPr>
        </p:nvSpPr>
        <p:spPr>
          <a:xfrm>
            <a:off x="3124200" y="6356350"/>
            <a:ext cx="4876824" cy="365125"/>
          </a:xfrm>
        </p:spPr>
        <p:txBody>
          <a:bodyPr/>
          <a:lstStyle/>
          <a:p>
            <a:r>
              <a:rPr lang="en-US"/>
              <a:t>Dr. Poornima Tyagi    Software Engineering ACSE0603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571604" y="1"/>
            <a:ext cx="757239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latin typeface="Times New Roman" pitchFamily="18" charset="0"/>
                <a:cs typeface="Times New Roman" pitchFamily="18" charset="0"/>
              </a:rPr>
              <a:t>Course Outcome</a:t>
            </a:r>
          </a:p>
        </p:txBody>
      </p:sp>
      <p:pic>
        <p:nvPicPr>
          <p:cNvPr id="3" name="Picture 2">
            <a:extLst>
              <a:ext uri="{FF2B5EF4-FFF2-40B4-BE49-F238E27FC236}">
                <a16:creationId xmlns:a16="http://schemas.microsoft.com/office/drawing/2014/main" id="{2EBE0245-D404-468A-9340-F41424897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124744"/>
            <a:ext cx="8280920" cy="3888432"/>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49"/>
          <p:cNvSpPr txBox="1">
            <a:spLocks noGrp="1"/>
          </p:cNvSpPr>
          <p:nvPr>
            <p:ph type="body" idx="1"/>
          </p:nvPr>
        </p:nvSpPr>
        <p:spPr>
          <a:xfrm>
            <a:off x="323528" y="1772815"/>
            <a:ext cx="8515672" cy="324036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00000"/>
              </a:buClr>
              <a:buSzPts val="2200"/>
              <a:buNone/>
            </a:pPr>
            <a:r>
              <a:rPr lang="en-US" sz="2200" b="1">
                <a:solidFill>
                  <a:srgbClr val="C00000"/>
                </a:solidFill>
              </a:rPr>
              <a:t>Portability: </a:t>
            </a:r>
            <a:r>
              <a:rPr lang="en-US" sz="2200"/>
              <a:t>The ease with which a software system can be adapted to run on computers other than the one for which it was designed.</a:t>
            </a:r>
            <a:endParaRPr sz="2200"/>
          </a:p>
          <a:p>
            <a:pPr marL="342900" lvl="0" indent="-342900" algn="l" rtl="0">
              <a:spcBef>
                <a:spcPts val="440"/>
              </a:spcBef>
              <a:spcAft>
                <a:spcPts val="0"/>
              </a:spcAft>
              <a:buClr>
                <a:schemeClr val="dk1"/>
              </a:buClr>
              <a:buSzPts val="2200"/>
              <a:buChar char="•"/>
            </a:pPr>
            <a:r>
              <a:rPr lang="en-US" sz="2200"/>
              <a:t>Structuredness: System-dependent elements are collected in easily interchangeable program components.</a:t>
            </a:r>
            <a:endParaRPr/>
          </a:p>
          <a:p>
            <a:pPr marL="0" lvl="0" indent="0" algn="l" rtl="0">
              <a:spcBef>
                <a:spcPts val="280"/>
              </a:spcBef>
              <a:spcAft>
                <a:spcPts val="0"/>
              </a:spcAft>
              <a:buClr>
                <a:srgbClr val="202124"/>
              </a:buClr>
              <a:buSzPts val="1400"/>
              <a:buNone/>
            </a:pPr>
            <a:r>
              <a:rPr lang="en-US" sz="1400" b="0" i="0">
                <a:solidFill>
                  <a:srgbClr val="202124"/>
                </a:solidFill>
                <a:latin typeface="arial"/>
                <a:ea typeface="arial"/>
                <a:cs typeface="arial"/>
                <a:sym typeface="arial"/>
              </a:rPr>
              <a:t>The main technique for achieving portable software is to </a:t>
            </a:r>
            <a:r>
              <a:rPr lang="en-US" sz="1400" b="1" i="0">
                <a:solidFill>
                  <a:srgbClr val="202124"/>
                </a:solidFill>
                <a:latin typeface="arial"/>
                <a:ea typeface="arial"/>
                <a:cs typeface="arial"/>
                <a:sym typeface="arial"/>
              </a:rPr>
              <a:t>isolate system dependencies</a:t>
            </a:r>
            <a:endParaRPr sz="2200"/>
          </a:p>
          <a:p>
            <a:pPr marL="0" lvl="0" indent="0" algn="l" rtl="0">
              <a:spcBef>
                <a:spcPts val="440"/>
              </a:spcBef>
              <a:spcAft>
                <a:spcPts val="0"/>
              </a:spcAft>
              <a:buClr>
                <a:schemeClr val="dk1"/>
              </a:buClr>
              <a:buSzPts val="2200"/>
              <a:buNone/>
            </a:pPr>
            <a:endParaRPr sz="2200"/>
          </a:p>
          <a:p>
            <a:pPr marL="0" lvl="0" indent="0" algn="l" rtl="0">
              <a:spcBef>
                <a:spcPts val="440"/>
              </a:spcBef>
              <a:spcAft>
                <a:spcPts val="0"/>
              </a:spcAft>
              <a:buClr>
                <a:srgbClr val="C00000"/>
              </a:buClr>
              <a:buSzPts val="2200"/>
              <a:buNone/>
            </a:pPr>
            <a:r>
              <a:rPr lang="en-US" sz="2200" b="1">
                <a:solidFill>
                  <a:srgbClr val="C00000"/>
                </a:solidFill>
              </a:rPr>
              <a:t>Security and Protection: </a:t>
            </a:r>
            <a:r>
              <a:rPr lang="en-US" sz="2200"/>
              <a:t>Security measures such as spyware, firewalls and malware detection must be incorporated in order to establish Security and protection in a software.</a:t>
            </a:r>
            <a:endParaRPr sz="2200"/>
          </a:p>
          <a:p>
            <a:pPr marL="0" lvl="0" indent="0" algn="l" rtl="0">
              <a:spcBef>
                <a:spcPts val="440"/>
              </a:spcBef>
              <a:spcAft>
                <a:spcPts val="0"/>
              </a:spcAft>
              <a:buClr>
                <a:schemeClr val="dk1"/>
              </a:buClr>
              <a:buSzPts val="2200"/>
              <a:buNone/>
            </a:pPr>
            <a:endParaRPr sz="2200"/>
          </a:p>
        </p:txBody>
      </p:sp>
      <p:sp>
        <p:nvSpPr>
          <p:cNvPr id="625" name="Google Shape;625;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B7D4123-8822-4E46-BB64-119B9ADDB617}" type="datetime1">
              <a:rPr lang="en-US" smtClean="0"/>
              <a:t>2/20/2024</a:t>
            </a:fld>
            <a:endParaRPr/>
          </a:p>
        </p:txBody>
      </p:sp>
      <p:sp>
        <p:nvSpPr>
          <p:cNvPr id="626" name="Google Shape;626;p49"/>
          <p:cNvSpPr txBox="1">
            <a:spLocks noGrp="1"/>
          </p:cNvSpPr>
          <p:nvPr>
            <p:ph type="ftr" idx="11"/>
          </p:nvPr>
        </p:nvSpPr>
        <p:spPr>
          <a:xfrm>
            <a:off x="2209800" y="6356350"/>
            <a:ext cx="5562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627" name="Google Shape;627;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80</a:t>
            </a:fld>
            <a:endParaRPr/>
          </a:p>
        </p:txBody>
      </p:sp>
      <p:sp>
        <p:nvSpPr>
          <p:cNvPr id="628" name="Google Shape;628;p49"/>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Software Quality Attributes</a:t>
            </a:r>
            <a:endParaRPr sz="2400" b="0" i="0" u="none" strike="noStrike" cap="none">
              <a:solidFill>
                <a:schemeClr val="dk1"/>
              </a:solidFill>
              <a:latin typeface="Calibri"/>
              <a:ea typeface="Calibri"/>
              <a:cs typeface="Calibri"/>
              <a:sym typeface="Calibri"/>
            </a:endParaRPr>
          </a:p>
        </p:txBody>
      </p:sp>
      <p:pic>
        <p:nvPicPr>
          <p:cNvPr id="629" name="Google Shape;629;p49"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630" name="Google Shape;630;p49"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50"/>
          <p:cNvSpPr txBox="1">
            <a:spLocks noGrp="1"/>
          </p:cNvSpPr>
          <p:nvPr>
            <p:ph type="body" idx="1"/>
          </p:nvPr>
        </p:nvSpPr>
        <p:spPr>
          <a:xfrm>
            <a:off x="0" y="1219200"/>
            <a:ext cx="9144000" cy="5638800"/>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spcBef>
                <a:spcPts val="0"/>
              </a:spcBef>
              <a:spcAft>
                <a:spcPts val="0"/>
              </a:spcAft>
              <a:buClr>
                <a:srgbClr val="C00000"/>
              </a:buClr>
              <a:buSzPct val="100000"/>
              <a:buNone/>
            </a:pPr>
            <a:r>
              <a:rPr lang="en-US" sz="2400" b="1">
                <a:solidFill>
                  <a:srgbClr val="C00000"/>
                </a:solidFill>
              </a:rPr>
              <a:t>SDLC stands for “Software Development Life Cycle”. </a:t>
            </a:r>
            <a:endParaRPr/>
          </a:p>
          <a:p>
            <a:pPr marL="0" lvl="0" indent="0" algn="ctr" rtl="0">
              <a:spcBef>
                <a:spcPts val="374"/>
              </a:spcBef>
              <a:spcAft>
                <a:spcPts val="0"/>
              </a:spcAft>
              <a:buClr>
                <a:schemeClr val="dk1"/>
              </a:buClr>
              <a:buSzPct val="100000"/>
              <a:buNone/>
            </a:pPr>
            <a:endParaRPr sz="2200"/>
          </a:p>
          <a:p>
            <a:pPr marL="342900" lvl="0" indent="-342900" algn="just" rtl="0">
              <a:spcBef>
                <a:spcPts val="374"/>
              </a:spcBef>
              <a:spcAft>
                <a:spcPts val="0"/>
              </a:spcAft>
              <a:buClr>
                <a:schemeClr val="dk1"/>
              </a:buClr>
              <a:buSzPct val="100000"/>
              <a:buChar char="•"/>
            </a:pPr>
            <a:r>
              <a:rPr lang="en-US" sz="2200"/>
              <a:t>It describes the various phases involved in the software development process using which we can create and maintain a software application efficiently.</a:t>
            </a:r>
            <a:endParaRPr/>
          </a:p>
          <a:p>
            <a:pPr marL="342900" lvl="0" indent="-342900" algn="just" rtl="0">
              <a:spcBef>
                <a:spcPts val="374"/>
              </a:spcBef>
              <a:spcAft>
                <a:spcPts val="0"/>
              </a:spcAft>
              <a:buClr>
                <a:schemeClr val="dk1"/>
              </a:buClr>
              <a:buSzPct val="100000"/>
              <a:buChar char="•"/>
            </a:pPr>
            <a:r>
              <a:rPr lang="en-US" sz="2200"/>
              <a:t>It is used to facilitate the development of large s/w product in a systematic, well defined and cost-effective manner.</a:t>
            </a:r>
            <a:endParaRPr/>
          </a:p>
          <a:p>
            <a:pPr marL="342900" lvl="0" indent="-342900" algn="just" rtl="0">
              <a:spcBef>
                <a:spcPts val="374"/>
              </a:spcBef>
              <a:spcAft>
                <a:spcPts val="0"/>
              </a:spcAft>
              <a:buClr>
                <a:schemeClr val="dk1"/>
              </a:buClr>
              <a:buSzPct val="100000"/>
              <a:buChar char="•"/>
            </a:pPr>
            <a:r>
              <a:rPr lang="en-US" sz="2200"/>
              <a:t>It is the period of time that start when a software product is conceived and end when the product is no longer available for use.</a:t>
            </a:r>
            <a:endParaRPr/>
          </a:p>
          <a:p>
            <a:pPr marL="342900" lvl="0" indent="-342900" algn="just" rtl="0">
              <a:spcBef>
                <a:spcPts val="374"/>
              </a:spcBef>
              <a:spcAft>
                <a:spcPts val="0"/>
              </a:spcAft>
              <a:buClr>
                <a:srgbClr val="C00000"/>
              </a:buClr>
              <a:buSzPct val="100000"/>
              <a:buChar char="•"/>
            </a:pPr>
            <a:r>
              <a:rPr lang="en-US" sz="2200" b="1">
                <a:solidFill>
                  <a:srgbClr val="C00000"/>
                </a:solidFill>
              </a:rPr>
              <a:t>Purpose of SDLC</a:t>
            </a:r>
            <a:endParaRPr/>
          </a:p>
          <a:p>
            <a:pPr marL="914400" lvl="1" indent="-514350" algn="just" rtl="0">
              <a:spcBef>
                <a:spcPts val="374"/>
              </a:spcBef>
              <a:spcAft>
                <a:spcPts val="0"/>
              </a:spcAft>
              <a:buClr>
                <a:schemeClr val="dk1"/>
              </a:buClr>
              <a:buSzPct val="100000"/>
              <a:buFont typeface="Calibri"/>
              <a:buAutoNum type="arabicPeriod"/>
            </a:pPr>
            <a:r>
              <a:rPr lang="en-US" sz="2200"/>
              <a:t>Help to understand entire process.</a:t>
            </a:r>
            <a:endParaRPr/>
          </a:p>
          <a:p>
            <a:pPr marL="914400" lvl="1" indent="-514350" algn="just" rtl="0">
              <a:spcBef>
                <a:spcPts val="374"/>
              </a:spcBef>
              <a:spcAft>
                <a:spcPts val="0"/>
              </a:spcAft>
              <a:buClr>
                <a:schemeClr val="dk1"/>
              </a:buClr>
              <a:buSzPct val="100000"/>
              <a:buFont typeface="Calibri"/>
              <a:buAutoNum type="arabicPeriod"/>
            </a:pPr>
            <a:r>
              <a:rPr lang="en-US" sz="2200"/>
              <a:t>Enforces a structured approach to development.</a:t>
            </a:r>
            <a:endParaRPr/>
          </a:p>
          <a:p>
            <a:pPr marL="914400" lvl="1" indent="-514350" algn="just" rtl="0">
              <a:spcBef>
                <a:spcPts val="374"/>
              </a:spcBef>
              <a:spcAft>
                <a:spcPts val="0"/>
              </a:spcAft>
              <a:buClr>
                <a:schemeClr val="dk1"/>
              </a:buClr>
              <a:buSzPct val="100000"/>
              <a:buFont typeface="Calibri"/>
              <a:buAutoNum type="arabicPeriod"/>
            </a:pPr>
            <a:r>
              <a:rPr lang="en-US" sz="2200"/>
              <a:t>Enables planning of resources in advance.</a:t>
            </a:r>
            <a:endParaRPr/>
          </a:p>
          <a:p>
            <a:pPr marL="914400" lvl="1" indent="-514350" algn="just" rtl="0">
              <a:spcBef>
                <a:spcPts val="374"/>
              </a:spcBef>
              <a:spcAft>
                <a:spcPts val="0"/>
              </a:spcAft>
              <a:buClr>
                <a:schemeClr val="dk1"/>
              </a:buClr>
              <a:buSzPct val="100000"/>
              <a:buFont typeface="Calibri"/>
              <a:buAutoNum type="arabicPeriod"/>
            </a:pPr>
            <a:r>
              <a:rPr lang="en-US" sz="2200"/>
              <a:t>Enables subsequent controls of them.</a:t>
            </a:r>
            <a:endParaRPr/>
          </a:p>
          <a:p>
            <a:pPr marL="914400" lvl="1" indent="-514350" algn="just" rtl="0">
              <a:spcBef>
                <a:spcPts val="374"/>
              </a:spcBef>
              <a:spcAft>
                <a:spcPts val="0"/>
              </a:spcAft>
              <a:buClr>
                <a:schemeClr val="dk1"/>
              </a:buClr>
              <a:buSzPct val="100000"/>
              <a:buFont typeface="Calibri"/>
              <a:buAutoNum type="arabicPeriod"/>
            </a:pPr>
            <a:r>
              <a:rPr lang="en-US" sz="2200"/>
              <a:t>Aids management to track progress of system.</a:t>
            </a:r>
            <a:endParaRPr/>
          </a:p>
          <a:p>
            <a:pPr marL="400050" lvl="1" indent="0" algn="just" rtl="0">
              <a:spcBef>
                <a:spcPts val="374"/>
              </a:spcBef>
              <a:spcAft>
                <a:spcPts val="0"/>
              </a:spcAft>
              <a:buClr>
                <a:schemeClr val="dk1"/>
              </a:buClr>
              <a:buSzPct val="100000"/>
              <a:buNone/>
            </a:pPr>
            <a:endParaRPr sz="2200"/>
          </a:p>
          <a:p>
            <a:pPr marL="514350" lvl="0" indent="-514350" algn="just" rtl="0">
              <a:spcBef>
                <a:spcPts val="408"/>
              </a:spcBef>
              <a:spcAft>
                <a:spcPts val="0"/>
              </a:spcAft>
              <a:buClr>
                <a:schemeClr val="dk1"/>
              </a:buClr>
              <a:buSzPct val="100000"/>
              <a:buChar char="•"/>
            </a:pPr>
            <a:r>
              <a:rPr lang="en-US" sz="2200"/>
              <a:t>SDLC can be decided min. 5 and max. 9 phases. Each phase identified along with Entry and Exit Criteria</a:t>
            </a:r>
            <a:r>
              <a:rPr lang="en-US" sz="2400"/>
              <a:t>.</a:t>
            </a:r>
            <a:endParaRPr/>
          </a:p>
          <a:p>
            <a:pPr marL="1314450" lvl="2" indent="-384810" algn="just" rtl="0">
              <a:spcBef>
                <a:spcPts val="408"/>
              </a:spcBef>
              <a:spcAft>
                <a:spcPts val="0"/>
              </a:spcAft>
              <a:buClr>
                <a:schemeClr val="dk1"/>
              </a:buClr>
              <a:buSzPct val="100000"/>
              <a:buFont typeface="Calibri"/>
              <a:buNone/>
            </a:pPr>
            <a:endParaRPr>
              <a:solidFill>
                <a:srgbClr val="C00000"/>
              </a:solidFill>
            </a:endParaRPr>
          </a:p>
          <a:p>
            <a:pPr marL="342900" lvl="0" indent="-342900" algn="just" rtl="0">
              <a:spcBef>
                <a:spcPts val="476"/>
              </a:spcBef>
              <a:spcAft>
                <a:spcPts val="0"/>
              </a:spcAft>
              <a:buClr>
                <a:schemeClr val="dk1"/>
              </a:buClr>
              <a:buSzPct val="100000"/>
              <a:buNone/>
            </a:pPr>
            <a:r>
              <a:rPr lang="en-US" sz="2800"/>
              <a:t> </a:t>
            </a:r>
            <a:endParaRPr sz="2400"/>
          </a:p>
          <a:p>
            <a:pPr marL="914400" lvl="1" indent="-327660" algn="l" rtl="0">
              <a:spcBef>
                <a:spcPts val="408"/>
              </a:spcBef>
              <a:spcAft>
                <a:spcPts val="0"/>
              </a:spcAft>
              <a:buClr>
                <a:schemeClr val="dk1"/>
              </a:buClr>
              <a:buSzPct val="100000"/>
              <a:buFont typeface="Calibri"/>
              <a:buNone/>
            </a:pPr>
            <a:endParaRPr sz="2400"/>
          </a:p>
        </p:txBody>
      </p:sp>
      <p:sp>
        <p:nvSpPr>
          <p:cNvPr id="636" name="Google Shape;636;p50"/>
          <p:cNvSpPr txBox="1">
            <a:spLocks noGrp="1"/>
          </p:cNvSpPr>
          <p:nvPr>
            <p:ph type="ftr" idx="11"/>
          </p:nvPr>
        </p:nvSpPr>
        <p:spPr>
          <a:xfrm>
            <a:off x="1547664" y="6356350"/>
            <a:ext cx="662473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637" name="Google Shape;637;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81</a:t>
            </a:fld>
            <a:endParaRPr/>
          </a:p>
        </p:txBody>
      </p:sp>
      <p:sp>
        <p:nvSpPr>
          <p:cNvPr id="638" name="Google Shape;638;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07DC501-474D-4958-AB46-AE72D083DF64}" type="datetime1">
              <a:rPr lang="en-US" smtClean="0"/>
              <a:t>2/20/2024</a:t>
            </a:fld>
            <a:endParaRPr/>
          </a:p>
        </p:txBody>
      </p:sp>
      <p:sp>
        <p:nvSpPr>
          <p:cNvPr id="639" name="Google Shape;639;p50"/>
          <p:cNvSpPr txBox="1"/>
          <p:nvPr/>
        </p:nvSpPr>
        <p:spPr>
          <a:xfrm>
            <a:off x="1447800" y="61740"/>
            <a:ext cx="7239000" cy="85266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Software Development Life Cycle </a:t>
            </a:r>
            <a:endParaRPr/>
          </a:p>
        </p:txBody>
      </p:sp>
      <p:pic>
        <p:nvPicPr>
          <p:cNvPr id="640" name="Google Shape;640;p50" descr="E:\NIET\Project\xLogo11.png.pagespeed.ic.pydHLuCQEZ.png"/>
          <p:cNvPicPr preferRelativeResize="0"/>
          <p:nvPr/>
        </p:nvPicPr>
        <p:blipFill rotWithShape="1">
          <a:blip r:embed="rId3">
            <a:alphaModFix/>
          </a:blip>
          <a:srcRect/>
          <a:stretch/>
        </p:blipFill>
        <p:spPr>
          <a:xfrm>
            <a:off x="0" y="61740"/>
            <a:ext cx="1447800" cy="852660"/>
          </a:xfrm>
          <a:prstGeom prst="rect">
            <a:avLst/>
          </a:prstGeom>
          <a:noFill/>
          <a:ln>
            <a:noFill/>
          </a:ln>
        </p:spPr>
      </p:pic>
      <p:pic>
        <p:nvPicPr>
          <p:cNvPr id="641" name="Google Shape;641;p50"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51"/>
          <p:cNvSpPr txBox="1">
            <a:spLocks noGrp="1"/>
          </p:cNvSpPr>
          <p:nvPr>
            <p:ph type="body" idx="1"/>
          </p:nvPr>
        </p:nvSpPr>
        <p:spPr>
          <a:xfrm>
            <a:off x="0" y="1066800"/>
            <a:ext cx="8964488" cy="5458544"/>
          </a:xfrm>
          <a:prstGeom prst="rect">
            <a:avLst/>
          </a:prstGeom>
          <a:noFill/>
          <a:ln>
            <a:noFill/>
          </a:ln>
        </p:spPr>
        <p:txBody>
          <a:bodyPr spcFirstLastPara="1" wrap="square" lIns="91425" tIns="45700" rIns="91425" bIns="45700" anchor="t" anchorCtr="0">
            <a:normAutofit fontScale="92500" lnSpcReduction="10000"/>
          </a:bodyPr>
          <a:lstStyle/>
          <a:p>
            <a:pPr marL="0" lvl="0" indent="0" algn="just" rtl="0">
              <a:spcBef>
                <a:spcPts val="0"/>
              </a:spcBef>
              <a:spcAft>
                <a:spcPts val="0"/>
              </a:spcAft>
              <a:buClr>
                <a:schemeClr val="dk1"/>
              </a:buClr>
              <a:buSzPct val="100000"/>
              <a:buNone/>
            </a:pPr>
            <a:r>
              <a:rPr lang="en-US" sz="2400"/>
              <a:t>SDLC includes the following phases –</a:t>
            </a:r>
            <a:endParaRPr/>
          </a:p>
          <a:p>
            <a:pPr marL="0" lvl="0" indent="0" algn="just" rtl="0">
              <a:spcBef>
                <a:spcPts val="444"/>
              </a:spcBef>
              <a:spcAft>
                <a:spcPts val="0"/>
              </a:spcAft>
              <a:buClr>
                <a:schemeClr val="dk1"/>
              </a:buClr>
              <a:buSzPct val="100000"/>
              <a:buNone/>
            </a:pPr>
            <a:endParaRPr sz="2400" b="1">
              <a:solidFill>
                <a:srgbClr val="002060"/>
              </a:solidFill>
            </a:endParaRPr>
          </a:p>
          <a:p>
            <a:pPr marL="0" lvl="0" indent="0" algn="l" rtl="0">
              <a:lnSpc>
                <a:spcPct val="110000"/>
              </a:lnSpc>
              <a:spcBef>
                <a:spcPts val="388"/>
              </a:spcBef>
              <a:spcAft>
                <a:spcPts val="0"/>
              </a:spcAft>
              <a:buClr>
                <a:srgbClr val="282829"/>
              </a:buClr>
              <a:buSzPct val="100000"/>
              <a:buNone/>
            </a:pPr>
            <a:r>
              <a:rPr lang="en-US" sz="2100" b="1">
                <a:solidFill>
                  <a:srgbClr val="282829"/>
                </a:solidFill>
                <a:latin typeface="Quattrocento Sans"/>
                <a:ea typeface="Quattrocento Sans"/>
                <a:cs typeface="Quattrocento Sans"/>
                <a:sym typeface="Quattrocento Sans"/>
              </a:rPr>
              <a:t>Requirement Gathering &amp; Analysis</a:t>
            </a:r>
            <a:endParaRPr/>
          </a:p>
          <a:p>
            <a:pPr marL="0" lvl="0" indent="0" algn="l" rtl="0">
              <a:spcBef>
                <a:spcPts val="444"/>
              </a:spcBef>
              <a:spcAft>
                <a:spcPts val="0"/>
              </a:spcAft>
              <a:buClr>
                <a:schemeClr val="dk1"/>
              </a:buClr>
              <a:buSzPct val="100000"/>
              <a:buNone/>
            </a:pPr>
            <a:r>
              <a:rPr lang="en-US" sz="2400"/>
              <a:t>Requirement gathering is one of the most critical phases of SDLC. This phase marks the basis of the whole software development process. All the business requirements are gathered from the client in this phase. A formal document is created which defines the purpose of the product and marks the guidelines for the other phases of the life cycle.</a:t>
            </a:r>
            <a:br>
              <a:rPr lang="en-US" sz="1900">
                <a:solidFill>
                  <a:srgbClr val="282829"/>
                </a:solidFill>
                <a:latin typeface="Quattrocento Sans"/>
                <a:ea typeface="Quattrocento Sans"/>
                <a:cs typeface="Quattrocento Sans"/>
                <a:sym typeface="Quattrocento Sans"/>
              </a:rPr>
            </a:br>
            <a:endParaRPr sz="1900">
              <a:solidFill>
                <a:srgbClr val="282829"/>
              </a:solidFill>
              <a:latin typeface="Quattrocento Sans"/>
              <a:ea typeface="Quattrocento Sans"/>
              <a:cs typeface="Quattrocento Sans"/>
              <a:sym typeface="Quattrocento Sans"/>
            </a:endParaRPr>
          </a:p>
          <a:p>
            <a:pPr marL="0" lvl="0" indent="0" algn="l" rtl="0">
              <a:lnSpc>
                <a:spcPct val="110000"/>
              </a:lnSpc>
              <a:spcBef>
                <a:spcPts val="388"/>
              </a:spcBef>
              <a:spcAft>
                <a:spcPts val="0"/>
              </a:spcAft>
              <a:buClr>
                <a:srgbClr val="282829"/>
              </a:buClr>
              <a:buSzPct val="100000"/>
              <a:buNone/>
            </a:pPr>
            <a:r>
              <a:rPr lang="en-US" sz="2100" b="1">
                <a:solidFill>
                  <a:srgbClr val="282829"/>
                </a:solidFill>
                <a:latin typeface="Quattrocento Sans"/>
                <a:ea typeface="Quattrocento Sans"/>
                <a:cs typeface="Quattrocento Sans"/>
                <a:sym typeface="Quattrocento Sans"/>
              </a:rPr>
              <a:t>Designing</a:t>
            </a:r>
            <a:endParaRPr/>
          </a:p>
          <a:p>
            <a:pPr marL="0" lvl="0" indent="0" algn="l" rtl="0">
              <a:spcBef>
                <a:spcPts val="444"/>
              </a:spcBef>
              <a:spcAft>
                <a:spcPts val="0"/>
              </a:spcAft>
              <a:buClr>
                <a:schemeClr val="dk1"/>
              </a:buClr>
              <a:buSzPct val="100000"/>
              <a:buNone/>
            </a:pPr>
            <a:r>
              <a:rPr lang="en-US" sz="2400"/>
              <a:t>Software design or we can say a layout is prepared in this phase according to the requirements specified in the previous step (requirement gathering). In this phase, the requirements are broken down into multiple modules like login module, signup module, main functionality, etc. This design document is considered as the input for the next implementation phase.</a:t>
            </a:r>
            <a:br>
              <a:rPr lang="en-US" sz="1900">
                <a:solidFill>
                  <a:srgbClr val="282829"/>
                </a:solidFill>
                <a:latin typeface="Quattrocento Sans"/>
                <a:ea typeface="Quattrocento Sans"/>
                <a:cs typeface="Quattrocento Sans"/>
                <a:sym typeface="Quattrocento Sans"/>
              </a:rPr>
            </a:br>
            <a:endParaRPr sz="1900">
              <a:solidFill>
                <a:srgbClr val="282829"/>
              </a:solidFill>
              <a:latin typeface="Quattrocento Sans"/>
              <a:ea typeface="Quattrocento Sans"/>
              <a:cs typeface="Quattrocento Sans"/>
              <a:sym typeface="Quattrocento Sans"/>
            </a:endParaRPr>
          </a:p>
          <a:p>
            <a:pPr marL="342900" lvl="0" indent="-154940" algn="l" rtl="0">
              <a:spcBef>
                <a:spcPts val="592"/>
              </a:spcBef>
              <a:spcAft>
                <a:spcPts val="0"/>
              </a:spcAft>
              <a:buClr>
                <a:schemeClr val="dk1"/>
              </a:buClr>
              <a:buSzPct val="100000"/>
              <a:buNone/>
            </a:pPr>
            <a:endParaRPr/>
          </a:p>
        </p:txBody>
      </p:sp>
      <p:sp>
        <p:nvSpPr>
          <p:cNvPr id="647" name="Google Shape;647;p51"/>
          <p:cNvSpPr txBox="1">
            <a:spLocks noGrp="1"/>
          </p:cNvSpPr>
          <p:nvPr>
            <p:ph type="ftr" idx="11"/>
          </p:nvPr>
        </p:nvSpPr>
        <p:spPr>
          <a:xfrm>
            <a:off x="1547664" y="6356350"/>
            <a:ext cx="62646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648" name="Google Shape;648;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82</a:t>
            </a:fld>
            <a:endParaRPr/>
          </a:p>
        </p:txBody>
      </p:sp>
      <p:sp>
        <p:nvSpPr>
          <p:cNvPr id="649" name="Google Shape;649;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9E918426-FDF4-4FAB-95E5-98FD913012DF}" type="datetime1">
              <a:rPr lang="en-US" smtClean="0"/>
              <a:t>2/20/2024</a:t>
            </a:fld>
            <a:endParaRPr/>
          </a:p>
        </p:txBody>
      </p:sp>
      <p:sp>
        <p:nvSpPr>
          <p:cNvPr id="650" name="Google Shape;650;p51"/>
          <p:cNvSpPr txBox="1"/>
          <p:nvPr/>
        </p:nvSpPr>
        <p:spPr>
          <a:xfrm>
            <a:off x="1447800" y="61740"/>
            <a:ext cx="7239000" cy="85266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Software Development Life Cycle </a:t>
            </a:r>
            <a:endParaRPr/>
          </a:p>
          <a:p>
            <a:pPr marL="0" marR="0" lvl="0" indent="0" algn="ctr" rtl="0">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651" name="Google Shape;651;p51" descr="E:\NIET\Project\xLogo11.png.pagespeed.ic.pydHLuCQEZ.png"/>
          <p:cNvPicPr preferRelativeResize="0"/>
          <p:nvPr/>
        </p:nvPicPr>
        <p:blipFill rotWithShape="1">
          <a:blip r:embed="rId3">
            <a:alphaModFix/>
          </a:blip>
          <a:srcRect/>
          <a:stretch/>
        </p:blipFill>
        <p:spPr>
          <a:xfrm>
            <a:off x="0" y="61740"/>
            <a:ext cx="1447800" cy="852660"/>
          </a:xfrm>
          <a:prstGeom prst="rect">
            <a:avLst/>
          </a:prstGeom>
          <a:noFill/>
          <a:ln>
            <a:noFill/>
          </a:ln>
        </p:spPr>
      </p:pic>
      <p:pic>
        <p:nvPicPr>
          <p:cNvPr id="652" name="Google Shape;652;p51"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52"/>
          <p:cNvSpPr txBox="1">
            <a:spLocks noGrp="1"/>
          </p:cNvSpPr>
          <p:nvPr>
            <p:ph type="body" idx="1"/>
          </p:nvPr>
        </p:nvSpPr>
        <p:spPr>
          <a:xfrm>
            <a:off x="0" y="1268760"/>
            <a:ext cx="9036496" cy="558924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rgbClr val="282829"/>
              </a:buClr>
              <a:buSzPts val="2000"/>
              <a:buNone/>
            </a:pPr>
            <a:r>
              <a:rPr lang="en-US" sz="2000" b="1">
                <a:solidFill>
                  <a:srgbClr val="282829"/>
                </a:solidFill>
                <a:latin typeface="Quattrocento Sans"/>
                <a:ea typeface="Quattrocento Sans"/>
                <a:cs typeface="Quattrocento Sans"/>
                <a:sym typeface="Quattrocento Sans"/>
              </a:rPr>
              <a:t>Implementation</a:t>
            </a:r>
            <a:endParaRPr/>
          </a:p>
          <a:p>
            <a:pPr marL="0" lvl="0" indent="0" algn="l" rtl="0">
              <a:spcBef>
                <a:spcPts val="480"/>
              </a:spcBef>
              <a:spcAft>
                <a:spcPts val="0"/>
              </a:spcAft>
              <a:buClr>
                <a:schemeClr val="dk1"/>
              </a:buClr>
              <a:buSzPts val="2400"/>
              <a:buNone/>
            </a:pPr>
            <a:r>
              <a:rPr lang="en-US" sz="2400"/>
              <a:t>In this phase, the actual development gets started. The developer writes code using different languages and platforms, depending on the need of the product. The main stakeholder in this phase is the development team.</a:t>
            </a:r>
            <a:br>
              <a:rPr lang="en-US" sz="1200" b="0" i="0">
                <a:solidFill>
                  <a:srgbClr val="282829"/>
                </a:solidFill>
                <a:latin typeface="Quattrocento Sans"/>
                <a:ea typeface="Quattrocento Sans"/>
                <a:cs typeface="Quattrocento Sans"/>
                <a:sym typeface="Quattrocento Sans"/>
              </a:rPr>
            </a:br>
            <a:endParaRPr sz="1400"/>
          </a:p>
          <a:p>
            <a:pPr marL="0" lvl="0" indent="0" algn="just" rtl="0">
              <a:spcBef>
                <a:spcPts val="400"/>
              </a:spcBef>
              <a:spcAft>
                <a:spcPts val="0"/>
              </a:spcAft>
              <a:buClr>
                <a:srgbClr val="282829"/>
              </a:buClr>
              <a:buSzPts val="2000"/>
              <a:buNone/>
            </a:pPr>
            <a:r>
              <a:rPr lang="en-US" sz="2000" b="1" i="0">
                <a:solidFill>
                  <a:srgbClr val="282829"/>
                </a:solidFill>
                <a:latin typeface="Quattrocento Sans"/>
                <a:ea typeface="Quattrocento Sans"/>
                <a:cs typeface="Quattrocento Sans"/>
                <a:sym typeface="Quattrocento Sans"/>
              </a:rPr>
              <a:t>Testing</a:t>
            </a:r>
            <a:endParaRPr sz="2000" b="0" i="0">
              <a:solidFill>
                <a:srgbClr val="282829"/>
              </a:solidFill>
              <a:latin typeface="Quattrocento Sans"/>
              <a:ea typeface="Quattrocento Sans"/>
              <a:cs typeface="Quattrocento Sans"/>
              <a:sym typeface="Quattrocento Sans"/>
            </a:endParaRPr>
          </a:p>
          <a:p>
            <a:pPr marL="0" lvl="0" indent="0" algn="l" rtl="0">
              <a:spcBef>
                <a:spcPts val="480"/>
              </a:spcBef>
              <a:spcAft>
                <a:spcPts val="0"/>
              </a:spcAft>
              <a:buClr>
                <a:schemeClr val="dk1"/>
              </a:buClr>
              <a:buSzPts val="2400"/>
              <a:buNone/>
            </a:pPr>
            <a:r>
              <a:rPr lang="en-US" sz="2400"/>
              <a:t>After the completion of the development phase, testing begins. Here testers test the software and provide appropriate feedback to the developing team. The tester checks whether the software developed fulfills the specified requirements as stated in the requirement phase. Both functional and non-functional testing are performed in this phase before the final delivery to the client.</a:t>
            </a:r>
            <a:endParaRPr/>
          </a:p>
        </p:txBody>
      </p:sp>
      <p:sp>
        <p:nvSpPr>
          <p:cNvPr id="658" name="Google Shape;658;p52"/>
          <p:cNvSpPr txBox="1">
            <a:spLocks noGrp="1"/>
          </p:cNvSpPr>
          <p:nvPr>
            <p:ph type="ftr" idx="11"/>
          </p:nvPr>
        </p:nvSpPr>
        <p:spPr>
          <a:xfrm>
            <a:off x="1547664" y="6356350"/>
            <a:ext cx="626469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659" name="Google Shape;659;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83</a:t>
            </a:fld>
            <a:endParaRPr/>
          </a:p>
        </p:txBody>
      </p:sp>
      <p:sp>
        <p:nvSpPr>
          <p:cNvPr id="660" name="Google Shape;660;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9410C1D-7383-4D63-874F-D9B39664135A}" type="datetime1">
              <a:rPr lang="en-US" smtClean="0"/>
              <a:t>2/20/2024</a:t>
            </a:fld>
            <a:endParaRPr/>
          </a:p>
        </p:txBody>
      </p:sp>
      <p:sp>
        <p:nvSpPr>
          <p:cNvPr id="661" name="Google Shape;661;p52"/>
          <p:cNvSpPr txBox="1"/>
          <p:nvPr/>
        </p:nvSpPr>
        <p:spPr>
          <a:xfrm>
            <a:off x="1447800" y="61740"/>
            <a:ext cx="7239000" cy="85266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Software Development Life Cycle </a:t>
            </a:r>
            <a:endParaRPr/>
          </a:p>
          <a:p>
            <a:pPr marL="0" marR="0" lvl="0" indent="0" algn="ctr" rtl="0">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662" name="Google Shape;662;p52" descr="E:\NIET\Project\xLogo11.png.pagespeed.ic.pydHLuCQEZ.png"/>
          <p:cNvPicPr preferRelativeResize="0"/>
          <p:nvPr/>
        </p:nvPicPr>
        <p:blipFill rotWithShape="1">
          <a:blip r:embed="rId3">
            <a:alphaModFix/>
          </a:blip>
          <a:srcRect/>
          <a:stretch/>
        </p:blipFill>
        <p:spPr>
          <a:xfrm>
            <a:off x="0" y="61740"/>
            <a:ext cx="1447800" cy="852660"/>
          </a:xfrm>
          <a:prstGeom prst="rect">
            <a:avLst/>
          </a:prstGeom>
          <a:noFill/>
          <a:ln>
            <a:noFill/>
          </a:ln>
        </p:spPr>
      </p:pic>
      <p:pic>
        <p:nvPicPr>
          <p:cNvPr id="663" name="Google Shape;663;p52"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53"/>
          <p:cNvSpPr txBox="1">
            <a:spLocks noGrp="1"/>
          </p:cNvSpPr>
          <p:nvPr>
            <p:ph type="body" idx="1"/>
          </p:nvPr>
        </p:nvSpPr>
        <p:spPr>
          <a:xfrm>
            <a:off x="179512" y="1196752"/>
            <a:ext cx="8640960" cy="509292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82829"/>
              </a:buClr>
              <a:buSzPts val="2000"/>
              <a:buNone/>
            </a:pPr>
            <a:br>
              <a:rPr lang="en-US" sz="2000" b="0" i="0">
                <a:solidFill>
                  <a:srgbClr val="282829"/>
                </a:solidFill>
                <a:latin typeface="Quattrocento Sans"/>
                <a:ea typeface="Quattrocento Sans"/>
                <a:cs typeface="Quattrocento Sans"/>
                <a:sym typeface="Quattrocento Sans"/>
              </a:rPr>
            </a:br>
            <a:endParaRPr sz="2000" b="0" i="0">
              <a:solidFill>
                <a:srgbClr val="282829"/>
              </a:solidFill>
              <a:latin typeface="Quattrocento Sans"/>
              <a:ea typeface="Quattrocento Sans"/>
              <a:cs typeface="Quattrocento Sans"/>
              <a:sym typeface="Quattrocento Sans"/>
            </a:endParaRPr>
          </a:p>
          <a:p>
            <a:pPr marL="0" lvl="0" indent="0" algn="l" rtl="0">
              <a:spcBef>
                <a:spcPts val="400"/>
              </a:spcBef>
              <a:spcAft>
                <a:spcPts val="0"/>
              </a:spcAft>
              <a:buClr>
                <a:srgbClr val="282829"/>
              </a:buClr>
              <a:buSzPts val="2000"/>
              <a:buNone/>
            </a:pPr>
            <a:r>
              <a:rPr lang="en-US" sz="2000" b="1" i="0">
                <a:solidFill>
                  <a:srgbClr val="282829"/>
                </a:solidFill>
                <a:latin typeface="Quattrocento Sans"/>
                <a:ea typeface="Quattrocento Sans"/>
                <a:cs typeface="Quattrocento Sans"/>
                <a:sym typeface="Quattrocento Sans"/>
              </a:rPr>
              <a:t>Deployment</a:t>
            </a:r>
            <a:endParaRPr sz="2000" b="0" i="0">
              <a:solidFill>
                <a:srgbClr val="282829"/>
              </a:solidFill>
              <a:latin typeface="Quattrocento Sans"/>
              <a:ea typeface="Quattrocento Sans"/>
              <a:cs typeface="Quattrocento Sans"/>
              <a:sym typeface="Quattrocento Sans"/>
            </a:endParaRPr>
          </a:p>
          <a:p>
            <a:pPr marL="0" lvl="0" indent="0" algn="l" rtl="0">
              <a:spcBef>
                <a:spcPts val="480"/>
              </a:spcBef>
              <a:spcAft>
                <a:spcPts val="0"/>
              </a:spcAft>
              <a:buClr>
                <a:schemeClr val="dk1"/>
              </a:buClr>
              <a:buSzPts val="2400"/>
              <a:buNone/>
            </a:pPr>
            <a:r>
              <a:rPr lang="en-US" sz="2400"/>
              <a:t>After the testing gets completed, the product is handed over to the client. This phase involves making the software product live in the production environment.</a:t>
            </a:r>
            <a:br>
              <a:rPr lang="en-US" sz="2000" b="0" i="0">
                <a:solidFill>
                  <a:srgbClr val="282829"/>
                </a:solidFill>
                <a:latin typeface="Quattrocento Sans"/>
                <a:ea typeface="Quattrocento Sans"/>
                <a:cs typeface="Quattrocento Sans"/>
                <a:sym typeface="Quattrocento Sans"/>
              </a:rPr>
            </a:br>
            <a:endParaRPr sz="2000" b="0" i="0">
              <a:solidFill>
                <a:srgbClr val="282829"/>
              </a:solidFill>
              <a:latin typeface="Quattrocento Sans"/>
              <a:ea typeface="Quattrocento Sans"/>
              <a:cs typeface="Quattrocento Sans"/>
              <a:sym typeface="Quattrocento Sans"/>
            </a:endParaRPr>
          </a:p>
          <a:p>
            <a:pPr marL="0" lvl="0" indent="0" algn="l" rtl="0">
              <a:spcBef>
                <a:spcPts val="400"/>
              </a:spcBef>
              <a:spcAft>
                <a:spcPts val="0"/>
              </a:spcAft>
              <a:buClr>
                <a:srgbClr val="282829"/>
              </a:buClr>
              <a:buSzPts val="2000"/>
              <a:buNone/>
            </a:pPr>
            <a:r>
              <a:rPr lang="en-US" sz="2000" b="1" i="0">
                <a:solidFill>
                  <a:srgbClr val="282829"/>
                </a:solidFill>
                <a:latin typeface="Quattrocento Sans"/>
                <a:ea typeface="Quattrocento Sans"/>
                <a:cs typeface="Quattrocento Sans"/>
                <a:sym typeface="Quattrocento Sans"/>
              </a:rPr>
              <a:t>Maintenance</a:t>
            </a:r>
            <a:endParaRPr sz="2000" b="0" i="0">
              <a:solidFill>
                <a:srgbClr val="282829"/>
              </a:solidFill>
              <a:latin typeface="Quattrocento Sans"/>
              <a:ea typeface="Quattrocento Sans"/>
              <a:cs typeface="Quattrocento Sans"/>
              <a:sym typeface="Quattrocento Sans"/>
            </a:endParaRPr>
          </a:p>
          <a:p>
            <a:pPr marL="0" lvl="0" indent="0" algn="l" rtl="0">
              <a:spcBef>
                <a:spcPts val="480"/>
              </a:spcBef>
              <a:spcAft>
                <a:spcPts val="0"/>
              </a:spcAft>
              <a:buClr>
                <a:schemeClr val="dk1"/>
              </a:buClr>
              <a:buSzPts val="2400"/>
              <a:buNone/>
            </a:pPr>
            <a:r>
              <a:rPr lang="en-US" sz="2400"/>
              <a:t>In this phase, the maintenance of the software product is taken care of. It involves making changes to the software that are required to make it operational with the change in infrastructure, configuration, etc, over a period of time.</a:t>
            </a:r>
            <a:br>
              <a:rPr lang="en-US" sz="1400" b="0" i="0">
                <a:solidFill>
                  <a:srgbClr val="282829"/>
                </a:solidFill>
                <a:latin typeface="Quattrocento Sans"/>
                <a:ea typeface="Quattrocento Sans"/>
                <a:cs typeface="Quattrocento Sans"/>
                <a:sym typeface="Quattrocento Sans"/>
              </a:rPr>
            </a:br>
            <a:br>
              <a:rPr lang="en-US" sz="1400"/>
            </a:br>
            <a:endParaRPr sz="1600"/>
          </a:p>
          <a:p>
            <a:pPr marL="342900" lvl="0" indent="-139700" algn="l" rtl="0">
              <a:spcBef>
                <a:spcPts val="640"/>
              </a:spcBef>
              <a:spcAft>
                <a:spcPts val="0"/>
              </a:spcAft>
              <a:buClr>
                <a:schemeClr val="dk1"/>
              </a:buClr>
              <a:buSzPts val="3200"/>
              <a:buNone/>
            </a:pPr>
            <a:endParaRPr/>
          </a:p>
        </p:txBody>
      </p:sp>
      <p:sp>
        <p:nvSpPr>
          <p:cNvPr id="669" name="Google Shape;669;p53"/>
          <p:cNvSpPr txBox="1">
            <a:spLocks noGrp="1"/>
          </p:cNvSpPr>
          <p:nvPr>
            <p:ph type="ftr" idx="11"/>
          </p:nvPr>
        </p:nvSpPr>
        <p:spPr>
          <a:xfrm>
            <a:off x="1447800" y="6356350"/>
            <a:ext cx="6436568"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670" name="Google Shape;670;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84</a:t>
            </a:fld>
            <a:endParaRPr/>
          </a:p>
        </p:txBody>
      </p:sp>
      <p:sp>
        <p:nvSpPr>
          <p:cNvPr id="671" name="Google Shape;671;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C29AB22D-41F7-41F7-A43B-AC95394BF063}" type="datetime1">
              <a:rPr lang="en-US" smtClean="0"/>
              <a:t>2/20/2024</a:t>
            </a:fld>
            <a:endParaRPr/>
          </a:p>
        </p:txBody>
      </p:sp>
      <p:sp>
        <p:nvSpPr>
          <p:cNvPr id="672" name="Google Shape;672;p53"/>
          <p:cNvSpPr txBox="1"/>
          <p:nvPr/>
        </p:nvSpPr>
        <p:spPr>
          <a:xfrm>
            <a:off x="1447800" y="61740"/>
            <a:ext cx="7239000" cy="85266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Software Development Life Cycle </a:t>
            </a:r>
            <a:endParaRPr/>
          </a:p>
          <a:p>
            <a:pPr marL="0" marR="0" lvl="0" indent="0" algn="ctr" rtl="0">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673" name="Google Shape;673;p53" descr="E:\NIET\Project\xLogo11.png.pagespeed.ic.pydHLuCQEZ.png"/>
          <p:cNvPicPr preferRelativeResize="0"/>
          <p:nvPr/>
        </p:nvPicPr>
        <p:blipFill rotWithShape="1">
          <a:blip r:embed="rId3">
            <a:alphaModFix/>
          </a:blip>
          <a:srcRect/>
          <a:stretch/>
        </p:blipFill>
        <p:spPr>
          <a:xfrm>
            <a:off x="0" y="61740"/>
            <a:ext cx="1447800" cy="852660"/>
          </a:xfrm>
          <a:prstGeom prst="rect">
            <a:avLst/>
          </a:prstGeom>
          <a:noFill/>
          <a:ln>
            <a:noFill/>
          </a:ln>
        </p:spPr>
      </p:pic>
      <p:pic>
        <p:nvPicPr>
          <p:cNvPr id="674" name="Google Shape;674;p53"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54"/>
          <p:cNvSpPr txBox="1">
            <a:spLocks noGrp="1"/>
          </p:cNvSpPr>
          <p:nvPr>
            <p:ph type="body" idx="1"/>
          </p:nvPr>
        </p:nvSpPr>
        <p:spPr>
          <a:xfrm>
            <a:off x="107504" y="1268761"/>
            <a:ext cx="8884096" cy="122413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200"/>
              <a:buChar char="•"/>
            </a:pPr>
            <a:r>
              <a:rPr lang="en-US" sz="2200"/>
              <a:t>In development phases Integration and System Testing requires maximum effort.</a:t>
            </a:r>
            <a:endParaRPr/>
          </a:p>
          <a:p>
            <a:pPr marL="342900" lvl="0" indent="-342900" algn="l" rtl="0">
              <a:spcBef>
                <a:spcPts val="440"/>
              </a:spcBef>
              <a:spcAft>
                <a:spcPts val="0"/>
              </a:spcAft>
              <a:buClr>
                <a:schemeClr val="dk1"/>
              </a:buClr>
              <a:buSzPts val="2200"/>
              <a:buChar char="•"/>
            </a:pPr>
            <a:r>
              <a:rPr lang="en-US" sz="2200"/>
              <a:t>Maintenance Phase requires maximum (60%) effort.</a:t>
            </a:r>
            <a:endParaRPr/>
          </a:p>
          <a:p>
            <a:pPr marL="342900" lvl="0" indent="-203200" algn="l" rtl="0">
              <a:spcBef>
                <a:spcPts val="440"/>
              </a:spcBef>
              <a:spcAft>
                <a:spcPts val="0"/>
              </a:spcAft>
              <a:buClr>
                <a:schemeClr val="dk1"/>
              </a:buClr>
              <a:buSzPts val="2200"/>
              <a:buNone/>
            </a:pPr>
            <a:endParaRPr sz="2200"/>
          </a:p>
        </p:txBody>
      </p:sp>
      <p:pic>
        <p:nvPicPr>
          <p:cNvPr id="680" name="Google Shape;680;p54"/>
          <p:cNvPicPr preferRelativeResize="0">
            <a:picLocks noGrp="1"/>
          </p:cNvPicPr>
          <p:nvPr>
            <p:ph type="body" idx="2"/>
          </p:nvPr>
        </p:nvPicPr>
        <p:blipFill rotWithShape="1">
          <a:blip r:embed="rId3">
            <a:alphaModFix/>
          </a:blip>
          <a:srcRect/>
          <a:stretch/>
        </p:blipFill>
        <p:spPr>
          <a:xfrm>
            <a:off x="2057944" y="2713417"/>
            <a:ext cx="5028112" cy="3494112"/>
          </a:xfrm>
          <a:prstGeom prst="rect">
            <a:avLst/>
          </a:prstGeom>
          <a:noFill/>
          <a:ln>
            <a:noFill/>
          </a:ln>
        </p:spPr>
      </p:pic>
      <p:sp>
        <p:nvSpPr>
          <p:cNvPr id="681" name="Google Shape;681;p54"/>
          <p:cNvSpPr txBox="1">
            <a:spLocks noGrp="1"/>
          </p:cNvSpPr>
          <p:nvPr>
            <p:ph type="ftr" idx="11"/>
          </p:nvPr>
        </p:nvSpPr>
        <p:spPr>
          <a:xfrm>
            <a:off x="1357290" y="6356350"/>
            <a:ext cx="638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682" name="Google Shape;682;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85</a:t>
            </a:fld>
            <a:endParaRPr/>
          </a:p>
        </p:txBody>
      </p:sp>
      <p:sp>
        <p:nvSpPr>
          <p:cNvPr id="683" name="Google Shape;683;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6BFBBDBF-8E26-4C00-A3B6-8FD2023418B0}" type="datetime1">
              <a:rPr lang="en-US" smtClean="0"/>
              <a:t>2/20/2024</a:t>
            </a:fld>
            <a:endParaRPr/>
          </a:p>
        </p:txBody>
      </p:sp>
      <p:sp>
        <p:nvSpPr>
          <p:cNvPr id="684" name="Google Shape;684;p54"/>
          <p:cNvSpPr txBox="1"/>
          <p:nvPr/>
        </p:nvSpPr>
        <p:spPr>
          <a:xfrm>
            <a:off x="1447800" y="61740"/>
            <a:ext cx="7239000" cy="85266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 Effort Involved in SDLC Phases</a:t>
            </a:r>
            <a:endParaRPr/>
          </a:p>
        </p:txBody>
      </p:sp>
      <p:pic>
        <p:nvPicPr>
          <p:cNvPr id="685" name="Google Shape;685;p54" descr="E:\NIET\Project\xLogo11.png.pagespeed.ic.pydHLuCQEZ.png"/>
          <p:cNvPicPr preferRelativeResize="0"/>
          <p:nvPr/>
        </p:nvPicPr>
        <p:blipFill rotWithShape="1">
          <a:blip r:embed="rId4">
            <a:alphaModFix/>
          </a:blip>
          <a:srcRect/>
          <a:stretch/>
        </p:blipFill>
        <p:spPr>
          <a:xfrm>
            <a:off x="0" y="61740"/>
            <a:ext cx="1447800" cy="852660"/>
          </a:xfrm>
          <a:prstGeom prst="rect">
            <a:avLst/>
          </a:prstGeom>
          <a:noFill/>
          <a:ln>
            <a:noFill/>
          </a:ln>
        </p:spPr>
      </p:pic>
      <p:pic>
        <p:nvPicPr>
          <p:cNvPr id="686" name="Google Shape;686;p54" descr="E:\NIET\SoftwareEngineering\PPT\Biswarup.Unit1\PHOTO\Logo.jpg"/>
          <p:cNvPicPr preferRelativeResize="0"/>
          <p:nvPr/>
        </p:nvPicPr>
        <p:blipFill rotWithShape="1">
          <a:blip r:embed="rId5">
            <a:alphaModFix/>
          </a:blip>
          <a:srcRect/>
          <a:stretch/>
        </p:blipFill>
        <p:spPr>
          <a:xfrm>
            <a:off x="0" y="0"/>
            <a:ext cx="1357290" cy="8477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55"/>
          <p:cNvSpPr txBox="1">
            <a:spLocks noGrp="1"/>
          </p:cNvSpPr>
          <p:nvPr>
            <p:ph type="body" idx="1"/>
          </p:nvPr>
        </p:nvSpPr>
        <p:spPr>
          <a:xfrm>
            <a:off x="533400" y="980728"/>
            <a:ext cx="8229600" cy="4688235"/>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rgbClr val="202124"/>
              </a:buClr>
              <a:buSzPts val="2000"/>
              <a:buNone/>
            </a:pPr>
            <a:r>
              <a:rPr lang="en-US" sz="2000" i="0">
                <a:solidFill>
                  <a:srgbClr val="202124"/>
                </a:solidFill>
                <a:latin typeface="arial"/>
                <a:ea typeface="arial"/>
                <a:cs typeface="arial"/>
                <a:sym typeface="arial"/>
              </a:rPr>
              <a:t>In the build and fix model (also referred to as an ad hoc model), the software is developed without any specification or design.</a:t>
            </a:r>
            <a:endParaRPr/>
          </a:p>
          <a:p>
            <a:pPr marL="0" lvl="0" indent="0" algn="just" rtl="0">
              <a:lnSpc>
                <a:spcPct val="90000"/>
              </a:lnSpc>
              <a:spcBef>
                <a:spcPts val="400"/>
              </a:spcBef>
              <a:spcAft>
                <a:spcPts val="0"/>
              </a:spcAft>
              <a:buClr>
                <a:srgbClr val="202124"/>
              </a:buClr>
              <a:buSzPts val="2000"/>
              <a:buNone/>
            </a:pPr>
            <a:r>
              <a:rPr lang="en-US" sz="2000" i="0">
                <a:solidFill>
                  <a:srgbClr val="202124"/>
                </a:solidFill>
                <a:latin typeface="arial"/>
                <a:ea typeface="arial"/>
                <a:cs typeface="arial"/>
                <a:sym typeface="arial"/>
              </a:rPr>
              <a:t>An initial product is built, which is then repeatedly modified until it (software) satisfies the user. </a:t>
            </a:r>
            <a:endParaRPr/>
          </a:p>
          <a:p>
            <a:pPr marL="0" lvl="0" indent="0" algn="just" rtl="0">
              <a:lnSpc>
                <a:spcPct val="90000"/>
              </a:lnSpc>
              <a:spcBef>
                <a:spcPts val="400"/>
              </a:spcBef>
              <a:spcAft>
                <a:spcPts val="0"/>
              </a:spcAft>
              <a:buClr>
                <a:srgbClr val="202124"/>
              </a:buClr>
              <a:buSzPts val="2000"/>
              <a:buNone/>
            </a:pPr>
            <a:r>
              <a:rPr lang="en-US" sz="2000" i="0">
                <a:solidFill>
                  <a:srgbClr val="202124"/>
                </a:solidFill>
                <a:latin typeface="arial"/>
                <a:ea typeface="arial"/>
                <a:cs typeface="arial"/>
                <a:sym typeface="arial"/>
              </a:rPr>
              <a:t>That is, the software is developed and delivered to the user.</a:t>
            </a:r>
            <a:endParaRPr/>
          </a:p>
          <a:p>
            <a:pPr marL="0" lvl="0" indent="0" algn="just" rtl="0">
              <a:lnSpc>
                <a:spcPct val="90000"/>
              </a:lnSpc>
              <a:spcBef>
                <a:spcPts val="400"/>
              </a:spcBef>
              <a:spcAft>
                <a:spcPts val="0"/>
              </a:spcAft>
              <a:buClr>
                <a:srgbClr val="202124"/>
              </a:buClr>
              <a:buSzPts val="2000"/>
              <a:buNone/>
            </a:pPr>
            <a:r>
              <a:rPr lang="en-US" sz="2000">
                <a:solidFill>
                  <a:srgbClr val="202124"/>
                </a:solidFill>
                <a:latin typeface="arial"/>
                <a:ea typeface="arial"/>
                <a:cs typeface="arial"/>
                <a:sym typeface="arial"/>
              </a:rPr>
              <a:t>Although this approach is good for smaller applications, there are several issues in this approach like – no defined processes, no documentation, maintenance is very difficult, higher cost and low-quality deliverable in case of larger projects, etc.</a:t>
            </a:r>
            <a:endParaRPr/>
          </a:p>
        </p:txBody>
      </p:sp>
      <p:sp>
        <p:nvSpPr>
          <p:cNvPr id="692" name="Google Shape;692;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C9CF0C20-12A2-45C3-AF68-172C8E0C7388}" type="datetime1">
              <a:rPr lang="en-US" smtClean="0"/>
              <a:t>2/20/2024</a:t>
            </a:fld>
            <a:endParaRPr/>
          </a:p>
        </p:txBody>
      </p:sp>
      <p:sp>
        <p:nvSpPr>
          <p:cNvPr id="693" name="Google Shape;693;p55"/>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694" name="Google Shape;694;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86</a:t>
            </a:fld>
            <a:endParaRPr/>
          </a:p>
        </p:txBody>
      </p:sp>
      <p:sp>
        <p:nvSpPr>
          <p:cNvPr id="695" name="Google Shape;695;p55"/>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Build and Fix Model (CO1)</a:t>
            </a:r>
            <a:endParaRPr sz="1800" b="1" i="0" u="none" strike="noStrike" cap="none">
              <a:solidFill>
                <a:schemeClr val="dk1"/>
              </a:solidFill>
              <a:latin typeface="Calibri"/>
              <a:ea typeface="Calibri"/>
              <a:cs typeface="Calibri"/>
              <a:sym typeface="Calibri"/>
            </a:endParaRPr>
          </a:p>
        </p:txBody>
      </p:sp>
      <p:pic>
        <p:nvPicPr>
          <p:cNvPr id="696" name="Google Shape;696;p55"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697" name="Google Shape;697;p55"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pic>
        <p:nvPicPr>
          <p:cNvPr id="698" name="Google Shape;698;p55"/>
          <p:cNvPicPr preferRelativeResize="0"/>
          <p:nvPr/>
        </p:nvPicPr>
        <p:blipFill rotWithShape="1">
          <a:blip r:embed="rId5">
            <a:alphaModFix/>
          </a:blip>
          <a:srcRect/>
          <a:stretch/>
        </p:blipFill>
        <p:spPr>
          <a:xfrm>
            <a:off x="2590800" y="3933056"/>
            <a:ext cx="4561105" cy="2423294"/>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56"/>
          <p:cNvSpPr txBox="1">
            <a:spLocks noGrp="1"/>
          </p:cNvSpPr>
          <p:nvPr>
            <p:ph type="body" idx="1"/>
          </p:nvPr>
        </p:nvSpPr>
        <p:spPr>
          <a:xfrm>
            <a:off x="533400" y="11430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rgbClr val="202124"/>
              </a:buClr>
              <a:buSzPts val="2000"/>
              <a:buChar char="•"/>
            </a:pPr>
            <a:r>
              <a:rPr lang="en-US" sz="2000">
                <a:solidFill>
                  <a:srgbClr val="202124"/>
                </a:solidFill>
                <a:latin typeface="arial"/>
                <a:ea typeface="arial"/>
                <a:cs typeface="arial"/>
                <a:sym typeface="arial"/>
              </a:rPr>
              <a:t>The </a:t>
            </a:r>
            <a:r>
              <a:rPr lang="en-US" sz="2000" u="sng">
                <a:solidFill>
                  <a:srgbClr val="202124"/>
                </a:solidFill>
                <a:latin typeface="arial"/>
                <a:ea typeface="arial"/>
                <a:cs typeface="arial"/>
                <a:sym typeface="arial"/>
                <a:hlinkClick r:id="rId3">
                  <a:extLst>
                    <a:ext uri="{A12FA001-AC4F-418D-AE19-62706E023703}">
                      <ahyp:hlinkClr xmlns:ahyp="http://schemas.microsoft.com/office/drawing/2018/hyperlinkcolor" val="tx"/>
                    </a:ext>
                  </a:extLst>
                </a:hlinkClick>
              </a:rPr>
              <a:t>waterfall model</a:t>
            </a:r>
            <a:r>
              <a:rPr lang="en-US" sz="2000">
                <a:solidFill>
                  <a:srgbClr val="202124"/>
                </a:solidFill>
                <a:latin typeface="arial"/>
                <a:ea typeface="arial"/>
                <a:cs typeface="arial"/>
                <a:sym typeface="arial"/>
              </a:rPr>
              <a:t> is one of the earliest models of the Software Development Life Cycle. </a:t>
            </a:r>
            <a:endParaRPr/>
          </a:p>
          <a:p>
            <a:pPr marL="342900" lvl="0" indent="-342900" algn="just" rtl="0">
              <a:spcBef>
                <a:spcPts val="400"/>
              </a:spcBef>
              <a:spcAft>
                <a:spcPts val="0"/>
              </a:spcAft>
              <a:buClr>
                <a:srgbClr val="202124"/>
              </a:buClr>
              <a:buSzPts val="2000"/>
              <a:buChar char="•"/>
            </a:pPr>
            <a:r>
              <a:rPr lang="en-US" sz="2000">
                <a:solidFill>
                  <a:srgbClr val="202124"/>
                </a:solidFill>
                <a:latin typeface="arial"/>
                <a:ea typeface="arial"/>
                <a:cs typeface="arial"/>
                <a:sym typeface="arial"/>
              </a:rPr>
              <a:t>The different phases in the waterfall model progress sequentially downwards, resembling a waterfall, hence the name – “Waterfall Model”. </a:t>
            </a:r>
            <a:endParaRPr/>
          </a:p>
          <a:p>
            <a:pPr marL="342900" lvl="0" indent="-342900" algn="just" rtl="0">
              <a:spcBef>
                <a:spcPts val="400"/>
              </a:spcBef>
              <a:spcAft>
                <a:spcPts val="0"/>
              </a:spcAft>
              <a:buClr>
                <a:srgbClr val="202124"/>
              </a:buClr>
              <a:buSzPts val="2000"/>
              <a:buChar char="•"/>
            </a:pPr>
            <a:r>
              <a:rPr lang="en-US" sz="2000">
                <a:solidFill>
                  <a:srgbClr val="202124"/>
                </a:solidFill>
                <a:latin typeface="arial"/>
                <a:ea typeface="arial"/>
                <a:cs typeface="arial"/>
                <a:sym typeface="arial"/>
              </a:rPr>
              <a:t>Once a phase of the development cycle gets completed, there is no way to go back to that phase again in order to correct it or make any desired change.</a:t>
            </a:r>
            <a:endParaRPr/>
          </a:p>
          <a:p>
            <a:pPr marL="0" lvl="0" indent="0" algn="just" rtl="0">
              <a:lnSpc>
                <a:spcPct val="90000"/>
              </a:lnSpc>
              <a:spcBef>
                <a:spcPts val="440"/>
              </a:spcBef>
              <a:spcAft>
                <a:spcPts val="0"/>
              </a:spcAft>
              <a:buClr>
                <a:schemeClr val="dk1"/>
              </a:buClr>
              <a:buSzPts val="2200"/>
              <a:buNone/>
            </a:pPr>
            <a:endParaRPr sz="2200"/>
          </a:p>
        </p:txBody>
      </p:sp>
      <p:sp>
        <p:nvSpPr>
          <p:cNvPr id="704" name="Google Shape;704;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A8ED85D-F7FE-498D-8F4E-DB9E914ECC2F}" type="datetime1">
              <a:rPr lang="en-US" smtClean="0"/>
              <a:t>2/20/2024</a:t>
            </a:fld>
            <a:endParaRPr/>
          </a:p>
        </p:txBody>
      </p:sp>
      <p:sp>
        <p:nvSpPr>
          <p:cNvPr id="705" name="Google Shape;705;p56"/>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706" name="Google Shape;706;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87</a:t>
            </a:fld>
            <a:endParaRPr/>
          </a:p>
        </p:txBody>
      </p:sp>
      <p:sp>
        <p:nvSpPr>
          <p:cNvPr id="707" name="Google Shape;707;p56"/>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Waterfall Model (CO1)</a:t>
            </a:r>
            <a:endParaRPr sz="1800" b="1" i="0" u="none" strike="noStrike" cap="none">
              <a:solidFill>
                <a:schemeClr val="dk1"/>
              </a:solidFill>
              <a:latin typeface="Calibri"/>
              <a:ea typeface="Calibri"/>
              <a:cs typeface="Calibri"/>
              <a:sym typeface="Calibri"/>
            </a:endParaRPr>
          </a:p>
        </p:txBody>
      </p:sp>
      <p:pic>
        <p:nvPicPr>
          <p:cNvPr id="708" name="Google Shape;708;p56" descr="E:\NIET\Project\xLogo11.png.pagespeed.ic.pydHLuCQEZ.png"/>
          <p:cNvPicPr preferRelativeResize="0"/>
          <p:nvPr/>
        </p:nvPicPr>
        <p:blipFill rotWithShape="1">
          <a:blip r:embed="rId4">
            <a:alphaModFix/>
          </a:blip>
          <a:srcRect/>
          <a:stretch/>
        </p:blipFill>
        <p:spPr>
          <a:xfrm>
            <a:off x="0" y="0"/>
            <a:ext cx="1447800" cy="817163"/>
          </a:xfrm>
          <a:prstGeom prst="rect">
            <a:avLst/>
          </a:prstGeom>
          <a:noFill/>
          <a:ln>
            <a:noFill/>
          </a:ln>
        </p:spPr>
      </p:pic>
      <p:pic>
        <p:nvPicPr>
          <p:cNvPr id="709" name="Google Shape;709;p56" descr="E:\NIET\SoftwareEngineering\PPT\Biswarup.Unit1\PHOTO\Logo.jpg"/>
          <p:cNvPicPr preferRelativeResize="0"/>
          <p:nvPr/>
        </p:nvPicPr>
        <p:blipFill rotWithShape="1">
          <a:blip r:embed="rId5">
            <a:alphaModFix/>
          </a:blip>
          <a:srcRect/>
          <a:stretch/>
        </p:blipFill>
        <p:spPr>
          <a:xfrm>
            <a:off x="0" y="0"/>
            <a:ext cx="1357290" cy="847725"/>
          </a:xfrm>
          <a:prstGeom prst="rect">
            <a:avLst/>
          </a:prstGeom>
          <a:noFill/>
          <a:ln>
            <a:noFill/>
          </a:ln>
        </p:spPr>
      </p:pic>
      <p:pic>
        <p:nvPicPr>
          <p:cNvPr id="710" name="Google Shape;710;p56"/>
          <p:cNvPicPr preferRelativeResize="0"/>
          <p:nvPr/>
        </p:nvPicPr>
        <p:blipFill rotWithShape="1">
          <a:blip r:embed="rId6">
            <a:alphaModFix/>
          </a:blip>
          <a:srcRect/>
          <a:stretch/>
        </p:blipFill>
        <p:spPr>
          <a:xfrm>
            <a:off x="1524000" y="4007449"/>
            <a:ext cx="5929109" cy="2327064"/>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7"/>
          <p:cNvSpPr txBox="1">
            <a:spLocks noGrp="1"/>
          </p:cNvSpPr>
          <p:nvPr>
            <p:ph type="body" idx="1"/>
          </p:nvPr>
        </p:nvSpPr>
        <p:spPr>
          <a:xfrm>
            <a:off x="533400" y="1143000"/>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200000"/>
              </a:lnSpc>
              <a:spcBef>
                <a:spcPts val="0"/>
              </a:spcBef>
              <a:spcAft>
                <a:spcPts val="0"/>
              </a:spcAft>
              <a:buClr>
                <a:srgbClr val="202124"/>
              </a:buClr>
              <a:buSzPts val="2000"/>
              <a:buNone/>
            </a:pPr>
            <a:r>
              <a:rPr lang="en-US" sz="2000" b="1">
                <a:solidFill>
                  <a:srgbClr val="202124"/>
                </a:solidFill>
                <a:latin typeface="arial"/>
                <a:ea typeface="arial"/>
                <a:cs typeface="arial"/>
                <a:sym typeface="arial"/>
              </a:rPr>
              <a:t>Waterfall Model Advantages/Pros</a:t>
            </a:r>
            <a:endParaRPr/>
          </a:p>
          <a:p>
            <a:pPr marL="342900" lvl="0" indent="-342900" algn="l" rtl="0">
              <a:lnSpc>
                <a:spcPct val="200000"/>
              </a:lnSpc>
              <a:spcBef>
                <a:spcPts val="400"/>
              </a:spcBef>
              <a:spcAft>
                <a:spcPts val="0"/>
              </a:spcAft>
              <a:buClr>
                <a:srgbClr val="202124"/>
              </a:buClr>
              <a:buSzPts val="2000"/>
              <a:buFont typeface="Arial"/>
              <a:buChar char="•"/>
            </a:pPr>
            <a:r>
              <a:rPr lang="en-US" sz="2000">
                <a:solidFill>
                  <a:srgbClr val="202124"/>
                </a:solidFill>
                <a:latin typeface="arial"/>
                <a:ea typeface="arial"/>
                <a:cs typeface="arial"/>
                <a:sym typeface="arial"/>
              </a:rPr>
              <a:t>It is easy to understand and implement.</a:t>
            </a:r>
            <a:endParaRPr/>
          </a:p>
          <a:p>
            <a:pPr marL="342900" lvl="0" indent="-342900" algn="l" rtl="0">
              <a:lnSpc>
                <a:spcPct val="150000"/>
              </a:lnSpc>
              <a:spcBef>
                <a:spcPts val="400"/>
              </a:spcBef>
              <a:spcAft>
                <a:spcPts val="0"/>
              </a:spcAft>
              <a:buClr>
                <a:srgbClr val="202124"/>
              </a:buClr>
              <a:buSzPts val="2000"/>
              <a:buFont typeface="Arial"/>
              <a:buChar char="•"/>
            </a:pPr>
            <a:r>
              <a:rPr lang="en-US" sz="2000">
                <a:solidFill>
                  <a:srgbClr val="202124"/>
                </a:solidFill>
                <a:latin typeface="arial"/>
                <a:ea typeface="arial"/>
                <a:cs typeface="arial"/>
                <a:sym typeface="arial"/>
              </a:rPr>
              <a:t>There are specific deliverables in each phase of the life cycle.</a:t>
            </a:r>
            <a:endParaRPr/>
          </a:p>
          <a:p>
            <a:pPr marL="342900" lvl="0" indent="-342900" algn="l" rtl="0">
              <a:lnSpc>
                <a:spcPct val="150000"/>
              </a:lnSpc>
              <a:spcBef>
                <a:spcPts val="400"/>
              </a:spcBef>
              <a:spcAft>
                <a:spcPts val="0"/>
              </a:spcAft>
              <a:buClr>
                <a:srgbClr val="202124"/>
              </a:buClr>
              <a:buSzPts val="2000"/>
              <a:buFont typeface="Arial"/>
              <a:buChar char="•"/>
            </a:pPr>
            <a:r>
              <a:rPr lang="en-US" sz="2000">
                <a:solidFill>
                  <a:srgbClr val="202124"/>
                </a:solidFill>
                <a:latin typeface="arial"/>
                <a:ea typeface="arial"/>
                <a:cs typeface="arial"/>
                <a:sym typeface="arial"/>
              </a:rPr>
              <a:t>All the activities to be performed in each phase are clearly defined.</a:t>
            </a:r>
            <a:endParaRPr/>
          </a:p>
          <a:p>
            <a:pPr marL="342900" lvl="0" indent="-342900" algn="l" rtl="0">
              <a:lnSpc>
                <a:spcPct val="150000"/>
              </a:lnSpc>
              <a:spcBef>
                <a:spcPts val="400"/>
              </a:spcBef>
              <a:spcAft>
                <a:spcPts val="0"/>
              </a:spcAft>
              <a:buClr>
                <a:srgbClr val="202124"/>
              </a:buClr>
              <a:buSzPts val="2000"/>
              <a:buFont typeface="Arial"/>
              <a:buChar char="•"/>
            </a:pPr>
            <a:r>
              <a:rPr lang="en-US" sz="2000">
                <a:solidFill>
                  <a:srgbClr val="202124"/>
                </a:solidFill>
                <a:latin typeface="arial"/>
                <a:ea typeface="arial"/>
                <a:cs typeface="arial"/>
                <a:sym typeface="arial"/>
              </a:rPr>
              <a:t>It is perfectly suitable for short projects where all the requirements are predefined and understood clearly.</a:t>
            </a:r>
            <a:br>
              <a:rPr lang="en-US" sz="1400" b="0" i="0">
                <a:solidFill>
                  <a:srgbClr val="282829"/>
                </a:solidFill>
                <a:latin typeface="Quattrocento Sans"/>
                <a:ea typeface="Quattrocento Sans"/>
                <a:cs typeface="Quattrocento Sans"/>
                <a:sym typeface="Quattrocento Sans"/>
              </a:rPr>
            </a:br>
            <a:endParaRPr sz="1400" b="0" i="0">
              <a:solidFill>
                <a:srgbClr val="282829"/>
              </a:solidFill>
              <a:latin typeface="Quattrocento Sans"/>
              <a:ea typeface="Quattrocento Sans"/>
              <a:cs typeface="Quattrocento Sans"/>
              <a:sym typeface="Quattrocento Sans"/>
            </a:endParaRPr>
          </a:p>
          <a:p>
            <a:pPr marL="0" lvl="0" indent="0" algn="just" rtl="0">
              <a:lnSpc>
                <a:spcPct val="90000"/>
              </a:lnSpc>
              <a:spcBef>
                <a:spcPts val="440"/>
              </a:spcBef>
              <a:spcAft>
                <a:spcPts val="0"/>
              </a:spcAft>
              <a:buClr>
                <a:schemeClr val="dk1"/>
              </a:buClr>
              <a:buSzPts val="2200"/>
              <a:buNone/>
            </a:pPr>
            <a:endParaRPr sz="2200"/>
          </a:p>
        </p:txBody>
      </p:sp>
      <p:sp>
        <p:nvSpPr>
          <p:cNvPr id="716" name="Google Shape;716;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2CEFA9D-2596-4CC9-9C03-1A0220F53635}" type="datetime1">
              <a:rPr lang="en-US" smtClean="0"/>
              <a:t>2/20/2024</a:t>
            </a:fld>
            <a:endParaRPr/>
          </a:p>
        </p:txBody>
      </p:sp>
      <p:sp>
        <p:nvSpPr>
          <p:cNvPr id="717" name="Google Shape;717;p57"/>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718" name="Google Shape;718;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88</a:t>
            </a:fld>
            <a:endParaRPr/>
          </a:p>
        </p:txBody>
      </p:sp>
      <p:sp>
        <p:nvSpPr>
          <p:cNvPr id="719" name="Google Shape;719;p57"/>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Waterfall Model (CO1)</a:t>
            </a:r>
            <a:endParaRPr sz="1800" b="1" i="0" u="none" strike="noStrike" cap="none">
              <a:solidFill>
                <a:schemeClr val="dk1"/>
              </a:solidFill>
              <a:latin typeface="Calibri"/>
              <a:ea typeface="Calibri"/>
              <a:cs typeface="Calibri"/>
              <a:sym typeface="Calibri"/>
            </a:endParaRPr>
          </a:p>
        </p:txBody>
      </p:sp>
      <p:pic>
        <p:nvPicPr>
          <p:cNvPr id="720" name="Google Shape;720;p57"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721" name="Google Shape;721;p57"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58"/>
          <p:cNvSpPr txBox="1">
            <a:spLocks noGrp="1"/>
          </p:cNvSpPr>
          <p:nvPr>
            <p:ph type="body" idx="1"/>
          </p:nvPr>
        </p:nvSpPr>
        <p:spPr>
          <a:xfrm>
            <a:off x="533400" y="1143000"/>
            <a:ext cx="8229600" cy="4525963"/>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rgbClr val="202124"/>
              </a:buClr>
              <a:buSzPts val="2000"/>
              <a:buNone/>
            </a:pPr>
            <a:r>
              <a:rPr lang="en-US" sz="2000" b="1">
                <a:solidFill>
                  <a:srgbClr val="202124"/>
                </a:solidFill>
                <a:latin typeface="arial"/>
                <a:ea typeface="arial"/>
                <a:cs typeface="arial"/>
                <a:sym typeface="arial"/>
              </a:rPr>
              <a:t>Waterfall Model Disadvantages/Cons</a:t>
            </a:r>
            <a:endParaRPr/>
          </a:p>
          <a:p>
            <a:pPr marL="0" lvl="0" indent="0" algn="just" rtl="0">
              <a:spcBef>
                <a:spcPts val="400"/>
              </a:spcBef>
              <a:spcAft>
                <a:spcPts val="0"/>
              </a:spcAft>
              <a:buClr>
                <a:schemeClr val="dk1"/>
              </a:buClr>
              <a:buSzPts val="2000"/>
              <a:buNone/>
            </a:pPr>
            <a:endParaRPr sz="2000" b="1">
              <a:solidFill>
                <a:srgbClr val="202124"/>
              </a:solidFill>
              <a:latin typeface="arial"/>
              <a:ea typeface="arial"/>
              <a:cs typeface="arial"/>
              <a:sym typeface="arial"/>
            </a:endParaRPr>
          </a:p>
          <a:p>
            <a:pPr marL="342900" lvl="0" indent="-342900" algn="just" rtl="0">
              <a:lnSpc>
                <a:spcPct val="150000"/>
              </a:lnSpc>
              <a:spcBef>
                <a:spcPts val="400"/>
              </a:spcBef>
              <a:spcAft>
                <a:spcPts val="0"/>
              </a:spcAft>
              <a:buClr>
                <a:srgbClr val="202124"/>
              </a:buClr>
              <a:buSzPts val="2000"/>
              <a:buFont typeface="Arial"/>
              <a:buChar char="•"/>
            </a:pPr>
            <a:r>
              <a:rPr lang="en-US" sz="2000">
                <a:solidFill>
                  <a:srgbClr val="202124"/>
                </a:solidFill>
                <a:latin typeface="arial"/>
                <a:ea typeface="arial"/>
                <a:cs typeface="arial"/>
                <a:sym typeface="arial"/>
              </a:rPr>
              <a:t>As this model requires freezing of requirements, hence, it not suitable for projects in which changes in requirements are possible or inevitable.</a:t>
            </a:r>
            <a:endParaRPr/>
          </a:p>
          <a:p>
            <a:pPr marL="342900" lvl="0" indent="-342900" algn="just" rtl="0">
              <a:lnSpc>
                <a:spcPct val="150000"/>
              </a:lnSpc>
              <a:spcBef>
                <a:spcPts val="400"/>
              </a:spcBef>
              <a:spcAft>
                <a:spcPts val="0"/>
              </a:spcAft>
              <a:buClr>
                <a:srgbClr val="202124"/>
              </a:buClr>
              <a:buSzPts val="2000"/>
              <a:buFont typeface="Arial"/>
              <a:buChar char="•"/>
            </a:pPr>
            <a:r>
              <a:rPr lang="en-US" sz="2000">
                <a:solidFill>
                  <a:srgbClr val="202124"/>
                </a:solidFill>
                <a:latin typeface="arial"/>
                <a:ea typeface="arial"/>
                <a:cs typeface="arial"/>
                <a:sym typeface="arial"/>
              </a:rPr>
              <a:t>The working model is only visible in the later phases of the life cycle i.e. after the implementation phase.</a:t>
            </a:r>
            <a:endParaRPr/>
          </a:p>
          <a:p>
            <a:pPr marL="342900" lvl="0" indent="-342900" algn="just" rtl="0">
              <a:lnSpc>
                <a:spcPct val="150000"/>
              </a:lnSpc>
              <a:spcBef>
                <a:spcPts val="400"/>
              </a:spcBef>
              <a:spcAft>
                <a:spcPts val="0"/>
              </a:spcAft>
              <a:buClr>
                <a:srgbClr val="202124"/>
              </a:buClr>
              <a:buSzPts val="2000"/>
              <a:buFont typeface="Arial"/>
              <a:buChar char="•"/>
            </a:pPr>
            <a:r>
              <a:rPr lang="en-US" sz="2000">
                <a:solidFill>
                  <a:srgbClr val="202124"/>
                </a:solidFill>
                <a:latin typeface="arial"/>
                <a:ea typeface="arial"/>
                <a:cs typeface="arial"/>
                <a:sym typeface="arial"/>
              </a:rPr>
              <a:t>Any correction or update required in the previous phase is not possible.</a:t>
            </a:r>
            <a:endParaRPr/>
          </a:p>
          <a:p>
            <a:pPr marL="0" lvl="0" indent="0" algn="just" rtl="0">
              <a:lnSpc>
                <a:spcPct val="90000"/>
              </a:lnSpc>
              <a:spcBef>
                <a:spcPts val="440"/>
              </a:spcBef>
              <a:spcAft>
                <a:spcPts val="0"/>
              </a:spcAft>
              <a:buClr>
                <a:schemeClr val="dk1"/>
              </a:buClr>
              <a:buSzPts val="2200"/>
              <a:buNone/>
            </a:pPr>
            <a:endParaRPr sz="2200"/>
          </a:p>
        </p:txBody>
      </p:sp>
      <p:sp>
        <p:nvSpPr>
          <p:cNvPr id="727" name="Google Shape;727;p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A5F85D2-346C-4D6B-B359-A0232029D737}" type="datetime1">
              <a:rPr lang="en-US" smtClean="0"/>
              <a:t>2/20/2024</a:t>
            </a:fld>
            <a:endParaRPr/>
          </a:p>
        </p:txBody>
      </p:sp>
      <p:sp>
        <p:nvSpPr>
          <p:cNvPr id="728" name="Google Shape;728;p58"/>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729" name="Google Shape;729;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89</a:t>
            </a:fld>
            <a:endParaRPr/>
          </a:p>
        </p:txBody>
      </p:sp>
      <p:sp>
        <p:nvSpPr>
          <p:cNvPr id="730" name="Google Shape;730;p58"/>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Waterfall Model (CO1)</a:t>
            </a:r>
            <a:endParaRPr sz="1800" b="1" i="0" u="none" strike="noStrike" cap="none">
              <a:solidFill>
                <a:schemeClr val="dk1"/>
              </a:solidFill>
              <a:latin typeface="Calibri"/>
              <a:ea typeface="Calibri"/>
              <a:cs typeface="Calibri"/>
              <a:sym typeface="Calibri"/>
            </a:endParaRPr>
          </a:p>
        </p:txBody>
      </p:sp>
      <p:pic>
        <p:nvPicPr>
          <p:cNvPr id="731" name="Google Shape;731;p58"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732" name="Google Shape;732;p58"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84784"/>
            <a:ext cx="7696200" cy="4871566"/>
          </a:xfrm>
        </p:spPr>
        <p:txBody>
          <a:bodyPr>
            <a:normAutofit/>
          </a:bodyPr>
          <a:lstStyle/>
          <a:p>
            <a:pPr marL="0" lvl="0" indent="0" algn="just" rtl="0">
              <a:spcBef>
                <a:spcPts val="0"/>
              </a:spcBef>
              <a:spcAft>
                <a:spcPts val="0"/>
              </a:spcAft>
              <a:buClr>
                <a:schemeClr val="dk1"/>
              </a:buClr>
              <a:buSzPts val="2000"/>
              <a:buNone/>
            </a:pPr>
            <a:r>
              <a:rPr lang="en-US" sz="2000" b="1" dirty="0"/>
              <a:t>PO1</a:t>
            </a:r>
            <a:r>
              <a:rPr lang="en-US" sz="2000" dirty="0"/>
              <a:t>: Engineering Knowledge </a:t>
            </a:r>
          </a:p>
          <a:p>
            <a:pPr marL="0" lvl="0" indent="0" algn="just" rtl="0">
              <a:spcBef>
                <a:spcPts val="400"/>
              </a:spcBef>
              <a:spcAft>
                <a:spcPts val="0"/>
              </a:spcAft>
              <a:buClr>
                <a:schemeClr val="dk1"/>
              </a:buClr>
              <a:buSzPts val="2000"/>
              <a:buNone/>
            </a:pPr>
            <a:r>
              <a:rPr lang="en-US" sz="2000" b="1" dirty="0"/>
              <a:t>PO2</a:t>
            </a:r>
            <a:r>
              <a:rPr lang="en-US" sz="2000" dirty="0"/>
              <a:t>: Problem Analysis </a:t>
            </a:r>
          </a:p>
          <a:p>
            <a:pPr marL="0" lvl="0" indent="0" algn="just" rtl="0">
              <a:spcBef>
                <a:spcPts val="400"/>
              </a:spcBef>
              <a:spcAft>
                <a:spcPts val="0"/>
              </a:spcAft>
              <a:buClr>
                <a:schemeClr val="dk1"/>
              </a:buClr>
              <a:buSzPts val="2000"/>
              <a:buNone/>
            </a:pPr>
            <a:r>
              <a:rPr lang="en-US" sz="2000" b="1" dirty="0"/>
              <a:t>PO3</a:t>
            </a:r>
            <a:r>
              <a:rPr lang="en-US" sz="2000" dirty="0"/>
              <a:t>: Design/Development of solutions </a:t>
            </a:r>
          </a:p>
          <a:p>
            <a:pPr marL="0" lvl="0" indent="0" algn="just" rtl="0">
              <a:spcBef>
                <a:spcPts val="400"/>
              </a:spcBef>
              <a:spcAft>
                <a:spcPts val="0"/>
              </a:spcAft>
              <a:buClr>
                <a:schemeClr val="dk1"/>
              </a:buClr>
              <a:buSzPts val="2000"/>
              <a:buNone/>
            </a:pPr>
            <a:r>
              <a:rPr lang="en-US" sz="2000" b="1" dirty="0"/>
              <a:t>PO4</a:t>
            </a:r>
            <a:r>
              <a:rPr lang="en-US" sz="2000" dirty="0"/>
              <a:t>: Conduct Investigations of complex problems </a:t>
            </a:r>
          </a:p>
          <a:p>
            <a:pPr marL="0" lvl="0" indent="0" algn="just" rtl="0">
              <a:spcBef>
                <a:spcPts val="400"/>
              </a:spcBef>
              <a:spcAft>
                <a:spcPts val="0"/>
              </a:spcAft>
              <a:buClr>
                <a:schemeClr val="dk1"/>
              </a:buClr>
              <a:buSzPts val="2000"/>
              <a:buNone/>
            </a:pPr>
            <a:r>
              <a:rPr lang="en-US" sz="2000" b="1" dirty="0"/>
              <a:t>PO5</a:t>
            </a:r>
            <a:r>
              <a:rPr lang="en-US" sz="2000" dirty="0"/>
              <a:t>: Modern tool usage </a:t>
            </a:r>
          </a:p>
          <a:p>
            <a:pPr marL="0" lvl="0" indent="0" algn="just" rtl="0">
              <a:spcBef>
                <a:spcPts val="400"/>
              </a:spcBef>
              <a:spcAft>
                <a:spcPts val="0"/>
              </a:spcAft>
              <a:buClr>
                <a:schemeClr val="dk1"/>
              </a:buClr>
              <a:buSzPts val="2000"/>
              <a:buNone/>
            </a:pPr>
            <a:r>
              <a:rPr lang="en-US" sz="2000" b="1" dirty="0"/>
              <a:t>PO6</a:t>
            </a:r>
            <a:r>
              <a:rPr lang="en-US" sz="2000" dirty="0"/>
              <a:t>: The engineer and society </a:t>
            </a:r>
          </a:p>
          <a:p>
            <a:pPr marL="0" lvl="0" indent="0" algn="just" rtl="0">
              <a:spcBef>
                <a:spcPts val="400"/>
              </a:spcBef>
              <a:spcAft>
                <a:spcPts val="0"/>
              </a:spcAft>
              <a:buClr>
                <a:schemeClr val="dk1"/>
              </a:buClr>
              <a:buSzPts val="2000"/>
              <a:buNone/>
            </a:pPr>
            <a:r>
              <a:rPr lang="en-US" sz="2000" b="1" dirty="0"/>
              <a:t>PO7</a:t>
            </a:r>
            <a:r>
              <a:rPr lang="en-US" sz="2000" dirty="0"/>
              <a:t>: Environment and sustainability </a:t>
            </a:r>
          </a:p>
          <a:p>
            <a:pPr marL="0" lvl="0" indent="0" algn="just" rtl="0">
              <a:spcBef>
                <a:spcPts val="400"/>
              </a:spcBef>
              <a:spcAft>
                <a:spcPts val="0"/>
              </a:spcAft>
              <a:buClr>
                <a:schemeClr val="dk1"/>
              </a:buClr>
              <a:buSzPts val="2000"/>
              <a:buNone/>
            </a:pPr>
            <a:r>
              <a:rPr lang="en-US" sz="2000" b="1" dirty="0"/>
              <a:t>PO8</a:t>
            </a:r>
            <a:r>
              <a:rPr lang="en-US" sz="2000" dirty="0"/>
              <a:t>: Ethics </a:t>
            </a:r>
          </a:p>
          <a:p>
            <a:pPr marL="0" lvl="0" indent="0" algn="just" rtl="0">
              <a:spcBef>
                <a:spcPts val="400"/>
              </a:spcBef>
              <a:spcAft>
                <a:spcPts val="0"/>
              </a:spcAft>
              <a:buClr>
                <a:schemeClr val="dk1"/>
              </a:buClr>
              <a:buSzPts val="2000"/>
              <a:buNone/>
            </a:pPr>
            <a:r>
              <a:rPr lang="en-US" sz="2000" b="1" dirty="0"/>
              <a:t>PO9</a:t>
            </a:r>
            <a:r>
              <a:rPr lang="en-US" sz="2000" dirty="0"/>
              <a:t>: Individual and team work</a:t>
            </a:r>
          </a:p>
          <a:p>
            <a:pPr marL="0" lvl="0" indent="0" algn="just" rtl="0">
              <a:spcBef>
                <a:spcPts val="400"/>
              </a:spcBef>
              <a:spcAft>
                <a:spcPts val="0"/>
              </a:spcAft>
              <a:buClr>
                <a:schemeClr val="dk1"/>
              </a:buClr>
              <a:buSzPts val="2000"/>
              <a:buNone/>
            </a:pPr>
            <a:r>
              <a:rPr lang="en-US" sz="2000" b="1" dirty="0"/>
              <a:t>PO10</a:t>
            </a:r>
            <a:r>
              <a:rPr lang="en-US" sz="2000" dirty="0"/>
              <a:t>: Communication </a:t>
            </a:r>
          </a:p>
          <a:p>
            <a:pPr marL="0" lvl="0" indent="0" algn="just" rtl="0">
              <a:spcBef>
                <a:spcPts val="400"/>
              </a:spcBef>
              <a:spcAft>
                <a:spcPts val="0"/>
              </a:spcAft>
              <a:buClr>
                <a:schemeClr val="dk1"/>
              </a:buClr>
              <a:buSzPts val="2000"/>
              <a:buNone/>
            </a:pPr>
            <a:r>
              <a:rPr lang="en-US" sz="2000" b="1" dirty="0"/>
              <a:t>PO11</a:t>
            </a:r>
            <a:r>
              <a:rPr lang="en-US" sz="2000" dirty="0"/>
              <a:t>: Project management and finance </a:t>
            </a:r>
          </a:p>
          <a:p>
            <a:pPr marL="0" lvl="0" indent="0" algn="just" rtl="0">
              <a:spcBef>
                <a:spcPts val="400"/>
              </a:spcBef>
              <a:spcAft>
                <a:spcPts val="0"/>
              </a:spcAft>
              <a:buClr>
                <a:schemeClr val="dk1"/>
              </a:buClr>
              <a:buSzPts val="2000"/>
              <a:buNone/>
            </a:pPr>
            <a:r>
              <a:rPr lang="en-US" sz="2000" b="1" dirty="0"/>
              <a:t>PO12</a:t>
            </a:r>
            <a:r>
              <a:rPr lang="en-US" sz="2000" dirty="0"/>
              <a:t>: Life-long learning</a:t>
            </a:r>
          </a:p>
          <a:p>
            <a:pPr>
              <a:buNone/>
            </a:pPr>
            <a:endParaRPr lang="en-US" sz="2000" dirty="0">
              <a:latin typeface="Times New Roman" pitchFamily="18" charset="0"/>
              <a:cs typeface="Times New Roman" pitchFamily="18" charset="0"/>
            </a:endParaRPr>
          </a:p>
          <a:p>
            <a:pPr>
              <a:buNone/>
            </a:pPr>
            <a:endParaRPr lang="en-US" sz="2400" dirty="0"/>
          </a:p>
        </p:txBody>
      </p:sp>
      <p:sp>
        <p:nvSpPr>
          <p:cNvPr id="6" name="Date Placeholder 5"/>
          <p:cNvSpPr>
            <a:spLocks noGrp="1"/>
          </p:cNvSpPr>
          <p:nvPr>
            <p:ph type="dt" sz="half" idx="10"/>
          </p:nvPr>
        </p:nvSpPr>
        <p:spPr/>
        <p:txBody>
          <a:bodyPr/>
          <a:lstStyle/>
          <a:p>
            <a:fld id="{BF7C3E87-0A49-4554-8081-3AAF46AF206D}" type="datetime1">
              <a:rPr lang="en-US" smtClean="0"/>
              <a:t>2/20/2024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
        <p:nvSpPr>
          <p:cNvPr id="8" name="Title 1"/>
          <p:cNvSpPr txBox="1">
            <a:spLocks/>
          </p:cNvSpPr>
          <p:nvPr/>
        </p:nvSpPr>
        <p:spPr>
          <a:xfrm>
            <a:off x="1500166" y="1"/>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Program Outcome</a:t>
            </a:r>
          </a:p>
        </p:txBody>
      </p:sp>
      <p:pic>
        <p:nvPicPr>
          <p:cNvPr id="10" name="Picture 2" descr="NIET"/>
          <p:cNvPicPr>
            <a:picLocks noChangeAspect="1" noChangeArrowheads="1"/>
          </p:cNvPicPr>
          <p:nvPr/>
        </p:nvPicPr>
        <p:blipFill>
          <a:blip r:embed="rId3"/>
          <a:srcRect/>
          <a:stretch>
            <a:fillRect/>
          </a:stretch>
        </p:blipFill>
        <p:spPr bwMode="auto">
          <a:xfrm>
            <a:off x="0" y="0"/>
            <a:ext cx="1438242" cy="847725"/>
          </a:xfrm>
          <a:prstGeom prst="rect">
            <a:avLst/>
          </a:prstGeom>
          <a:noFill/>
        </p:spPr>
      </p:pic>
      <p:sp>
        <p:nvSpPr>
          <p:cNvPr id="9" name="Footer Placeholder 4"/>
          <p:cNvSpPr>
            <a:spLocks noGrp="1"/>
          </p:cNvSpPr>
          <p:nvPr>
            <p:ph type="ftr" sz="quarter" idx="11"/>
          </p:nvPr>
        </p:nvSpPr>
        <p:spPr>
          <a:xfrm>
            <a:off x="3124200" y="6356350"/>
            <a:ext cx="4876824" cy="365125"/>
          </a:xfrm>
        </p:spPr>
        <p:txBody>
          <a:bodyPr/>
          <a:lstStyle/>
          <a:p>
            <a:r>
              <a:rPr lang="en-US"/>
              <a:t>Dr. Poornima Tyagi    Software Engineering ACSE0603        Unit 1</a:t>
            </a:r>
            <a:endParaRPr lang="en-US" dirty="0"/>
          </a:p>
        </p:txBody>
      </p:sp>
    </p:spTree>
    <p:extLst>
      <p:ext uri="{BB962C8B-B14F-4D97-AF65-F5344CB8AC3E}">
        <p14:creationId xmlns:p14="http://schemas.microsoft.com/office/powerpoint/2010/main" val="31767782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59"/>
          <p:cNvSpPr txBox="1">
            <a:spLocks noGrp="1"/>
          </p:cNvSpPr>
          <p:nvPr>
            <p:ph type="body" idx="1"/>
          </p:nvPr>
        </p:nvSpPr>
        <p:spPr>
          <a:xfrm>
            <a:off x="533400" y="1484784"/>
            <a:ext cx="8229600" cy="4184179"/>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2200"/>
              <a:buNone/>
            </a:pPr>
            <a:r>
              <a:rPr lang="en-US" sz="2200"/>
              <a:t>In the case of the prototype model, a working model of the application is created with limited functionality.</a:t>
            </a:r>
            <a:endParaRPr/>
          </a:p>
          <a:p>
            <a:pPr marL="0" lvl="0" indent="0" algn="just" rtl="0">
              <a:spcBef>
                <a:spcPts val="440"/>
              </a:spcBef>
              <a:spcAft>
                <a:spcPts val="0"/>
              </a:spcAft>
              <a:buClr>
                <a:schemeClr val="dk1"/>
              </a:buClr>
              <a:buSzPts val="2200"/>
              <a:buNone/>
            </a:pPr>
            <a:r>
              <a:rPr lang="en-US" sz="2200"/>
              <a:t> The prototype is then shown to the customer to get the feedback.</a:t>
            </a:r>
            <a:endParaRPr/>
          </a:p>
          <a:p>
            <a:pPr marL="0" lvl="0" indent="0" algn="just" rtl="0">
              <a:spcBef>
                <a:spcPts val="440"/>
              </a:spcBef>
              <a:spcAft>
                <a:spcPts val="0"/>
              </a:spcAft>
              <a:buClr>
                <a:schemeClr val="dk1"/>
              </a:buClr>
              <a:buSzPts val="2200"/>
              <a:buNone/>
            </a:pPr>
            <a:r>
              <a:rPr lang="en-US" sz="2200"/>
              <a:t> This helps in better requirement understanding.</a:t>
            </a:r>
            <a:endParaRPr/>
          </a:p>
          <a:p>
            <a:pPr marL="0" lvl="0" indent="0" algn="just" rtl="0">
              <a:spcBef>
                <a:spcPts val="440"/>
              </a:spcBef>
              <a:spcAft>
                <a:spcPts val="0"/>
              </a:spcAft>
              <a:buClr>
                <a:schemeClr val="dk1"/>
              </a:buClr>
              <a:buSzPts val="2200"/>
              <a:buNone/>
            </a:pPr>
            <a:endParaRPr sz="2200"/>
          </a:p>
          <a:p>
            <a:pPr marL="0" lvl="0" indent="0" algn="just" rtl="0">
              <a:spcBef>
                <a:spcPts val="440"/>
              </a:spcBef>
              <a:spcAft>
                <a:spcPts val="0"/>
              </a:spcAft>
              <a:buClr>
                <a:schemeClr val="dk1"/>
              </a:buClr>
              <a:buSzPts val="2200"/>
              <a:buNone/>
            </a:pPr>
            <a:r>
              <a:rPr lang="en-US" sz="2200"/>
              <a:t>It have 2 types in general :</a:t>
            </a:r>
            <a:endParaRPr/>
          </a:p>
          <a:p>
            <a:pPr marL="0" lvl="0" indent="0" algn="just" rtl="0">
              <a:spcBef>
                <a:spcPts val="440"/>
              </a:spcBef>
              <a:spcAft>
                <a:spcPts val="0"/>
              </a:spcAft>
              <a:buClr>
                <a:schemeClr val="dk1"/>
              </a:buClr>
              <a:buSzPts val="2200"/>
              <a:buNone/>
            </a:pPr>
            <a:r>
              <a:rPr lang="en-US" sz="2200"/>
              <a:t>1) Throwaway prototype</a:t>
            </a:r>
            <a:endParaRPr/>
          </a:p>
          <a:p>
            <a:pPr marL="0" lvl="0" indent="0" algn="just" rtl="0">
              <a:spcBef>
                <a:spcPts val="440"/>
              </a:spcBef>
              <a:spcAft>
                <a:spcPts val="0"/>
              </a:spcAft>
              <a:buClr>
                <a:schemeClr val="dk1"/>
              </a:buClr>
              <a:buSzPts val="2200"/>
              <a:buNone/>
            </a:pPr>
            <a:r>
              <a:rPr lang="en-US" sz="2200"/>
              <a:t>2) Evolutionary prototype</a:t>
            </a:r>
            <a:endParaRPr/>
          </a:p>
        </p:txBody>
      </p:sp>
      <p:sp>
        <p:nvSpPr>
          <p:cNvPr id="738" name="Google Shape;738;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99A6F12F-15A6-4910-B3EF-9838F80650A7}" type="datetime1">
              <a:rPr lang="en-US" smtClean="0"/>
              <a:t>2/20/2024</a:t>
            </a:fld>
            <a:endParaRPr/>
          </a:p>
        </p:txBody>
      </p:sp>
      <p:sp>
        <p:nvSpPr>
          <p:cNvPr id="739" name="Google Shape;739;p59"/>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740" name="Google Shape;740;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90</a:t>
            </a:fld>
            <a:endParaRPr/>
          </a:p>
        </p:txBody>
      </p:sp>
      <p:sp>
        <p:nvSpPr>
          <p:cNvPr id="741" name="Google Shape;741;p59"/>
          <p:cNvSpPr txBox="1"/>
          <p:nvPr/>
        </p:nvSpPr>
        <p:spPr>
          <a:xfrm>
            <a:off x="1353127" y="32327"/>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Prototype Model (CO1)</a:t>
            </a:r>
            <a:endParaRPr/>
          </a:p>
        </p:txBody>
      </p:sp>
      <p:pic>
        <p:nvPicPr>
          <p:cNvPr id="742" name="Google Shape;742;p59"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743" name="Google Shape;743;p59"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5CE9F07-12F4-4739-A50F-3EE61A720AF1}" type="datetime1">
              <a:rPr lang="en-US" smtClean="0"/>
              <a:t>2/20/2024</a:t>
            </a:fld>
            <a:endParaRPr/>
          </a:p>
        </p:txBody>
      </p:sp>
      <p:sp>
        <p:nvSpPr>
          <p:cNvPr id="749" name="Google Shape;749;p60"/>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750" name="Google Shape;750;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91</a:t>
            </a:fld>
            <a:endParaRPr/>
          </a:p>
        </p:txBody>
      </p:sp>
      <p:sp>
        <p:nvSpPr>
          <p:cNvPr id="751" name="Google Shape;751;p60"/>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Prototype Model (CO1)</a:t>
            </a:r>
            <a:endParaRPr/>
          </a:p>
        </p:txBody>
      </p:sp>
      <p:pic>
        <p:nvPicPr>
          <p:cNvPr id="752" name="Google Shape;752;p60"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753" name="Google Shape;753;p60"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pic>
        <p:nvPicPr>
          <p:cNvPr id="754" name="Google Shape;754;p60"/>
          <p:cNvPicPr preferRelativeResize="0"/>
          <p:nvPr/>
        </p:nvPicPr>
        <p:blipFill rotWithShape="1">
          <a:blip r:embed="rId5">
            <a:alphaModFix/>
          </a:blip>
          <a:srcRect/>
          <a:stretch/>
        </p:blipFill>
        <p:spPr>
          <a:xfrm>
            <a:off x="2620216" y="872226"/>
            <a:ext cx="4353470" cy="5297697"/>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61"/>
          <p:cNvSpPr txBox="1">
            <a:spLocks noGrp="1"/>
          </p:cNvSpPr>
          <p:nvPr>
            <p:ph type="body" idx="1"/>
          </p:nvPr>
        </p:nvSpPr>
        <p:spPr>
          <a:xfrm>
            <a:off x="533400" y="11430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02124"/>
              </a:buClr>
              <a:buSzPts val="2000"/>
              <a:buNone/>
            </a:pPr>
            <a:r>
              <a:rPr lang="en-US" sz="2000" b="1">
                <a:solidFill>
                  <a:srgbClr val="202124"/>
                </a:solidFill>
                <a:latin typeface="arial"/>
                <a:ea typeface="arial"/>
                <a:cs typeface="arial"/>
                <a:sym typeface="arial"/>
              </a:rPr>
              <a:t>Prototype Model Advantages/Pros</a:t>
            </a:r>
            <a:endParaRPr/>
          </a:p>
          <a:p>
            <a:pPr marL="0" lvl="0" indent="0" algn="l" rtl="0">
              <a:spcBef>
                <a:spcPts val="440"/>
              </a:spcBef>
              <a:spcAft>
                <a:spcPts val="0"/>
              </a:spcAft>
              <a:buClr>
                <a:schemeClr val="dk1"/>
              </a:buClr>
              <a:buSzPts val="2200"/>
              <a:buNone/>
            </a:pPr>
            <a:endParaRPr sz="2200"/>
          </a:p>
          <a:p>
            <a:pPr marL="342900" lvl="0" indent="-342900" algn="l" rtl="0">
              <a:spcBef>
                <a:spcPts val="440"/>
              </a:spcBef>
              <a:spcAft>
                <a:spcPts val="0"/>
              </a:spcAft>
              <a:buClr>
                <a:schemeClr val="dk1"/>
              </a:buClr>
              <a:buSzPts val="2200"/>
              <a:buFont typeface="Arial"/>
              <a:buChar char="•"/>
            </a:pPr>
            <a:r>
              <a:rPr lang="en-US" sz="2200"/>
              <a:t>Customer satisfaction gets improved as they can see the working software early in the initial phases.</a:t>
            </a:r>
            <a:endParaRPr/>
          </a:p>
          <a:p>
            <a:pPr marL="342900" lvl="0" indent="-342900" algn="l" rtl="0">
              <a:spcBef>
                <a:spcPts val="440"/>
              </a:spcBef>
              <a:spcAft>
                <a:spcPts val="0"/>
              </a:spcAft>
              <a:buClr>
                <a:schemeClr val="dk1"/>
              </a:buClr>
              <a:buSzPts val="2200"/>
              <a:buFont typeface="Arial"/>
              <a:buChar char="•"/>
            </a:pPr>
            <a:r>
              <a:rPr lang="en-US" sz="2200"/>
              <a:t>It is easier to figure out any missing requirements and incorporate them.</a:t>
            </a:r>
            <a:endParaRPr/>
          </a:p>
          <a:p>
            <a:pPr marL="342900" lvl="0" indent="-342900" algn="l" rtl="0">
              <a:spcBef>
                <a:spcPts val="440"/>
              </a:spcBef>
              <a:spcAft>
                <a:spcPts val="0"/>
              </a:spcAft>
              <a:buClr>
                <a:schemeClr val="dk1"/>
              </a:buClr>
              <a:buSzPts val="2200"/>
              <a:buFont typeface="Arial"/>
              <a:buChar char="•"/>
            </a:pPr>
            <a:r>
              <a:rPr lang="en-US" sz="2200"/>
              <a:t>The developed prototype can also be reused by developers in the project.</a:t>
            </a:r>
            <a:br>
              <a:rPr lang="en-US" sz="2200"/>
            </a:br>
            <a:endParaRPr sz="2200"/>
          </a:p>
          <a:p>
            <a:pPr marL="0" lvl="0" indent="0" algn="just" rtl="0">
              <a:spcBef>
                <a:spcPts val="440"/>
              </a:spcBef>
              <a:spcAft>
                <a:spcPts val="0"/>
              </a:spcAft>
              <a:buClr>
                <a:schemeClr val="dk1"/>
              </a:buClr>
              <a:buSzPts val="2200"/>
              <a:buNone/>
            </a:pPr>
            <a:endParaRPr sz="2200"/>
          </a:p>
        </p:txBody>
      </p:sp>
      <p:sp>
        <p:nvSpPr>
          <p:cNvPr id="760" name="Google Shape;760;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20A06F3-3871-4C5F-89F5-86D0CCCEC9C4}" type="datetime1">
              <a:rPr lang="en-US" smtClean="0"/>
              <a:t>2/20/2024</a:t>
            </a:fld>
            <a:endParaRPr/>
          </a:p>
        </p:txBody>
      </p:sp>
      <p:sp>
        <p:nvSpPr>
          <p:cNvPr id="761" name="Google Shape;761;p61"/>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762" name="Google Shape;762;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92</a:t>
            </a:fld>
            <a:endParaRPr/>
          </a:p>
        </p:txBody>
      </p:sp>
      <p:sp>
        <p:nvSpPr>
          <p:cNvPr id="763" name="Google Shape;763;p61"/>
          <p:cNvSpPr txBox="1"/>
          <p:nvPr/>
        </p:nvSpPr>
        <p:spPr>
          <a:xfrm>
            <a:off x="1353127" y="32327"/>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Prototype Model (CO1)</a:t>
            </a:r>
            <a:endParaRPr/>
          </a:p>
        </p:txBody>
      </p:sp>
      <p:pic>
        <p:nvPicPr>
          <p:cNvPr id="764" name="Google Shape;764;p61"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765" name="Google Shape;765;p61"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62"/>
          <p:cNvSpPr txBox="1">
            <a:spLocks noGrp="1"/>
          </p:cNvSpPr>
          <p:nvPr>
            <p:ph type="body" idx="1"/>
          </p:nvPr>
        </p:nvSpPr>
        <p:spPr>
          <a:xfrm>
            <a:off x="533400" y="11430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02124"/>
              </a:buClr>
              <a:buSzPts val="2000"/>
              <a:buNone/>
            </a:pPr>
            <a:r>
              <a:rPr lang="en-US" sz="2000" b="1">
                <a:solidFill>
                  <a:srgbClr val="202124"/>
                </a:solidFill>
                <a:latin typeface="arial"/>
                <a:ea typeface="arial"/>
                <a:cs typeface="arial"/>
                <a:sym typeface="arial"/>
              </a:rPr>
              <a:t>Prototype Model Disadvantages/Cons</a:t>
            </a:r>
            <a:endParaRPr/>
          </a:p>
          <a:p>
            <a:pPr marL="0" lvl="0" indent="0" algn="l" rtl="0">
              <a:spcBef>
                <a:spcPts val="280"/>
              </a:spcBef>
              <a:spcAft>
                <a:spcPts val="0"/>
              </a:spcAft>
              <a:buClr>
                <a:schemeClr val="dk1"/>
              </a:buClr>
              <a:buSzPts val="1400"/>
              <a:buNone/>
            </a:pPr>
            <a:endParaRPr sz="1400" b="0" i="0">
              <a:solidFill>
                <a:srgbClr val="282829"/>
              </a:solidFill>
              <a:latin typeface="Quattrocento Sans"/>
              <a:ea typeface="Quattrocento Sans"/>
              <a:cs typeface="Quattrocento Sans"/>
              <a:sym typeface="Quattrocento Sans"/>
            </a:endParaRPr>
          </a:p>
          <a:p>
            <a:pPr marL="342900" lvl="0" indent="-342900" algn="l" rtl="0">
              <a:spcBef>
                <a:spcPts val="440"/>
              </a:spcBef>
              <a:spcAft>
                <a:spcPts val="0"/>
              </a:spcAft>
              <a:buClr>
                <a:schemeClr val="dk1"/>
              </a:buClr>
              <a:buSzPts val="2200"/>
              <a:buFont typeface="Arial"/>
              <a:buChar char="•"/>
            </a:pPr>
            <a:r>
              <a:rPr lang="en-US" sz="2200"/>
              <a:t>There can be a lack of documentation, since, both the development team as well as the customer rely on the evaluation and feedback of the prototype.</a:t>
            </a:r>
            <a:endParaRPr/>
          </a:p>
          <a:p>
            <a:pPr marL="342900" lvl="0" indent="-342900" algn="l" rtl="0">
              <a:spcBef>
                <a:spcPts val="440"/>
              </a:spcBef>
              <a:spcAft>
                <a:spcPts val="0"/>
              </a:spcAft>
              <a:buClr>
                <a:schemeClr val="dk1"/>
              </a:buClr>
              <a:buSzPts val="2200"/>
              <a:buFont typeface="Arial"/>
              <a:buChar char="•"/>
            </a:pPr>
            <a:r>
              <a:rPr lang="en-US" sz="2200"/>
              <a:t>Overall cost and time can increase due to prototype creation and evaluation.</a:t>
            </a:r>
            <a:endParaRPr/>
          </a:p>
          <a:p>
            <a:pPr marL="342900" lvl="0" indent="-342900" algn="l" rtl="0">
              <a:spcBef>
                <a:spcPts val="440"/>
              </a:spcBef>
              <a:spcAft>
                <a:spcPts val="0"/>
              </a:spcAft>
              <a:buClr>
                <a:schemeClr val="dk1"/>
              </a:buClr>
              <a:buSzPts val="2200"/>
              <a:buFont typeface="Arial"/>
              <a:buChar char="•"/>
            </a:pPr>
            <a:r>
              <a:rPr lang="en-US" sz="2200"/>
              <a:t>There can be uncertainty in the number of iterations that may be required before the prototype gets finally accepted by the customer.</a:t>
            </a:r>
            <a:endParaRPr/>
          </a:p>
          <a:p>
            <a:pPr marL="0" lvl="0" indent="0" algn="just" rtl="0">
              <a:spcBef>
                <a:spcPts val="440"/>
              </a:spcBef>
              <a:spcAft>
                <a:spcPts val="0"/>
              </a:spcAft>
              <a:buClr>
                <a:schemeClr val="dk1"/>
              </a:buClr>
              <a:buSzPts val="2200"/>
              <a:buNone/>
            </a:pPr>
            <a:endParaRPr sz="2200"/>
          </a:p>
        </p:txBody>
      </p:sp>
      <p:sp>
        <p:nvSpPr>
          <p:cNvPr id="771" name="Google Shape;771;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F11E803-AE6C-416F-BFEC-5040DEF27DED}" type="datetime1">
              <a:rPr lang="en-US" smtClean="0"/>
              <a:t>2/20/2024</a:t>
            </a:fld>
            <a:endParaRPr/>
          </a:p>
        </p:txBody>
      </p:sp>
      <p:sp>
        <p:nvSpPr>
          <p:cNvPr id="772" name="Google Shape;772;p62"/>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773" name="Google Shape;773;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93</a:t>
            </a:fld>
            <a:endParaRPr/>
          </a:p>
        </p:txBody>
      </p:sp>
      <p:sp>
        <p:nvSpPr>
          <p:cNvPr id="774" name="Google Shape;774;p62"/>
          <p:cNvSpPr txBox="1"/>
          <p:nvPr/>
        </p:nvSpPr>
        <p:spPr>
          <a:xfrm>
            <a:off x="1353127" y="32327"/>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Prototype Model (CO1)</a:t>
            </a:r>
            <a:endParaRPr/>
          </a:p>
        </p:txBody>
      </p:sp>
      <p:pic>
        <p:nvPicPr>
          <p:cNvPr id="775" name="Google Shape;775;p62"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776" name="Google Shape;776;p62"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63"/>
          <p:cNvSpPr txBox="1">
            <a:spLocks noGrp="1"/>
          </p:cNvSpPr>
          <p:nvPr>
            <p:ph type="body" idx="1"/>
          </p:nvPr>
        </p:nvSpPr>
        <p:spPr>
          <a:xfrm>
            <a:off x="533400" y="1628800"/>
            <a:ext cx="8229600" cy="4040163"/>
          </a:xfrm>
          <a:prstGeom prst="rect">
            <a:avLst/>
          </a:prstGeom>
          <a:noFill/>
          <a:ln>
            <a:noFill/>
          </a:ln>
        </p:spPr>
        <p:txBody>
          <a:bodyPr spcFirstLastPara="1" wrap="square" lIns="91425" tIns="45700" rIns="91425" bIns="45700" anchor="t" anchorCtr="0">
            <a:normAutofit/>
          </a:bodyPr>
          <a:lstStyle/>
          <a:p>
            <a:pPr marL="342900" lvl="0" indent="-342900" algn="just" rtl="0">
              <a:lnSpc>
                <a:spcPct val="110000"/>
              </a:lnSpc>
              <a:spcBef>
                <a:spcPts val="0"/>
              </a:spcBef>
              <a:spcAft>
                <a:spcPts val="0"/>
              </a:spcAft>
              <a:buClr>
                <a:schemeClr val="dk1"/>
              </a:buClr>
              <a:buSzPts val="2200"/>
              <a:buChar char="•"/>
            </a:pPr>
            <a:r>
              <a:rPr lang="en-US" sz="2200" dirty="0"/>
              <a:t>The Spiral Model is the combination of the iterative software development model and the waterfall model.</a:t>
            </a:r>
            <a:endParaRPr dirty="0"/>
          </a:p>
          <a:p>
            <a:pPr marL="342900" lvl="0" indent="-342900" algn="just" rtl="0">
              <a:lnSpc>
                <a:spcPct val="110000"/>
              </a:lnSpc>
              <a:spcBef>
                <a:spcPts val="440"/>
              </a:spcBef>
              <a:spcAft>
                <a:spcPts val="0"/>
              </a:spcAft>
              <a:buClr>
                <a:schemeClr val="dk1"/>
              </a:buClr>
              <a:buSzPts val="2200"/>
              <a:buChar char="•"/>
            </a:pPr>
            <a:r>
              <a:rPr lang="en-US" sz="2200" dirty="0"/>
              <a:t> The most important feature of the model is that even after the project starts, it has the ability to manage and mitigate unknown risks. Hence, it is advisable to use this model for large and complex projects.</a:t>
            </a:r>
            <a:endParaRPr dirty="0"/>
          </a:p>
          <a:p>
            <a:pPr marL="342900" lvl="0" indent="-342900" algn="just" rtl="0">
              <a:lnSpc>
                <a:spcPct val="110000"/>
              </a:lnSpc>
              <a:spcBef>
                <a:spcPts val="440"/>
              </a:spcBef>
              <a:spcAft>
                <a:spcPts val="0"/>
              </a:spcAft>
              <a:buClr>
                <a:schemeClr val="dk1"/>
              </a:buClr>
              <a:buSzPts val="2200"/>
              <a:buChar char="•"/>
            </a:pPr>
            <a:r>
              <a:rPr lang="en-US" sz="2200" dirty="0"/>
              <a:t>This model has four stages – planning, risk analysis, engineering, and the review phase. A project passes through all these stages repeatedly.</a:t>
            </a:r>
            <a:endParaRPr dirty="0"/>
          </a:p>
          <a:p>
            <a:pPr marL="342900" lvl="0" indent="-203200" algn="l" rtl="0">
              <a:spcBef>
                <a:spcPts val="440"/>
              </a:spcBef>
              <a:spcAft>
                <a:spcPts val="0"/>
              </a:spcAft>
              <a:buClr>
                <a:schemeClr val="dk1"/>
              </a:buClr>
              <a:buSzPts val="2200"/>
              <a:buNone/>
            </a:pPr>
            <a:endParaRPr sz="2200" dirty="0"/>
          </a:p>
        </p:txBody>
      </p:sp>
      <p:sp>
        <p:nvSpPr>
          <p:cNvPr id="782" name="Google Shape;782;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6289ACD3-FFFD-4E59-BB1D-BA1B772ACA18}" type="datetime1">
              <a:rPr lang="en-US" smtClean="0"/>
              <a:t>2/20/2024</a:t>
            </a:fld>
            <a:endParaRPr/>
          </a:p>
        </p:txBody>
      </p:sp>
      <p:sp>
        <p:nvSpPr>
          <p:cNvPr id="783" name="Google Shape;783;p63"/>
          <p:cNvSpPr txBox="1">
            <a:spLocks noGrp="1"/>
          </p:cNvSpPr>
          <p:nvPr>
            <p:ph type="ftr" idx="11"/>
          </p:nvPr>
        </p:nvSpPr>
        <p:spPr>
          <a:xfrm>
            <a:off x="2209800" y="6356350"/>
            <a:ext cx="5562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784" name="Google Shape;784;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94</a:t>
            </a:fld>
            <a:endParaRPr/>
          </a:p>
        </p:txBody>
      </p:sp>
      <p:sp>
        <p:nvSpPr>
          <p:cNvPr id="785" name="Google Shape;785;p63"/>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Spiral Model</a:t>
            </a:r>
            <a:endParaRPr sz="2400" b="1" i="0" u="none" strike="noStrike" cap="none">
              <a:solidFill>
                <a:schemeClr val="dk1"/>
              </a:solidFill>
              <a:latin typeface="Calibri"/>
              <a:ea typeface="Calibri"/>
              <a:cs typeface="Calibri"/>
              <a:sym typeface="Calibri"/>
            </a:endParaRPr>
          </a:p>
        </p:txBody>
      </p:sp>
      <p:pic>
        <p:nvPicPr>
          <p:cNvPr id="786" name="Google Shape;786;p63"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787" name="Google Shape;787;p63"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6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13A93F7-5C46-4970-A34E-3874A98996E1}" type="datetime1">
              <a:rPr lang="en-US" smtClean="0"/>
              <a:t>2/20/2024</a:t>
            </a:fld>
            <a:endParaRPr/>
          </a:p>
        </p:txBody>
      </p:sp>
      <p:sp>
        <p:nvSpPr>
          <p:cNvPr id="793" name="Google Shape;793;p64"/>
          <p:cNvSpPr txBox="1">
            <a:spLocks noGrp="1"/>
          </p:cNvSpPr>
          <p:nvPr>
            <p:ph type="ftr" idx="11"/>
          </p:nvPr>
        </p:nvSpPr>
        <p:spPr>
          <a:xfrm>
            <a:off x="2209800" y="6356350"/>
            <a:ext cx="5562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794" name="Google Shape;794;p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95</a:t>
            </a:fld>
            <a:endParaRPr/>
          </a:p>
        </p:txBody>
      </p:sp>
      <p:sp>
        <p:nvSpPr>
          <p:cNvPr id="795" name="Google Shape;795;p64"/>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Spiral Model</a:t>
            </a:r>
            <a:endParaRPr/>
          </a:p>
        </p:txBody>
      </p:sp>
      <p:pic>
        <p:nvPicPr>
          <p:cNvPr id="796" name="Google Shape;796;p64"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797" name="Google Shape;797;p64"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pic>
        <p:nvPicPr>
          <p:cNvPr id="9" name="Picture 1">
            <a:extLst>
              <a:ext uri="{FF2B5EF4-FFF2-40B4-BE49-F238E27FC236}">
                <a16:creationId xmlns:a16="http://schemas.microsoft.com/office/drawing/2014/main" id="{4B75C7AB-C706-4F17-A22C-CEEA65D3E62C}"/>
              </a:ext>
            </a:extLst>
          </p:cNvPr>
          <p:cNvPicPr>
            <a:picLocks noChangeAspect="1" noChangeArrowheads="1"/>
          </p:cNvPicPr>
          <p:nvPr/>
        </p:nvPicPr>
        <p:blipFill>
          <a:blip r:embed="rId5"/>
          <a:srcRect/>
          <a:stretch>
            <a:fillRect/>
          </a:stretch>
        </p:blipFill>
        <p:spPr bwMode="auto">
          <a:xfrm>
            <a:off x="1071538" y="2000240"/>
            <a:ext cx="6472262" cy="415587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65"/>
          <p:cNvSpPr txBox="1">
            <a:spLocks noGrp="1"/>
          </p:cNvSpPr>
          <p:nvPr>
            <p:ph type="body" idx="1"/>
          </p:nvPr>
        </p:nvSpPr>
        <p:spPr>
          <a:xfrm>
            <a:off x="533400" y="1143000"/>
            <a:ext cx="8229600" cy="4525963"/>
          </a:xfrm>
          <a:prstGeom prst="rect">
            <a:avLst/>
          </a:prstGeom>
          <a:noFill/>
          <a:ln>
            <a:noFill/>
          </a:ln>
        </p:spPr>
        <p:txBody>
          <a:bodyPr spcFirstLastPara="1" wrap="square" lIns="91425" tIns="45700" rIns="91425" bIns="45700" anchor="t" anchorCtr="0">
            <a:normAutofit/>
          </a:bodyPr>
          <a:lstStyle/>
          <a:p>
            <a:pPr marL="0" lvl="0" indent="0" algn="just" rtl="0">
              <a:lnSpc>
                <a:spcPct val="130000"/>
              </a:lnSpc>
              <a:spcBef>
                <a:spcPts val="0"/>
              </a:spcBef>
              <a:spcAft>
                <a:spcPts val="0"/>
              </a:spcAft>
              <a:buClr>
                <a:schemeClr val="dk1"/>
              </a:buClr>
              <a:buSzPts val="2400"/>
              <a:buNone/>
            </a:pPr>
            <a:r>
              <a:rPr lang="en-US" sz="2400" b="1"/>
              <a:t>Spiral Model Advantages</a:t>
            </a:r>
            <a:endParaRPr/>
          </a:p>
          <a:p>
            <a:pPr marL="342900" lvl="0" indent="-342900" algn="just" rtl="0">
              <a:lnSpc>
                <a:spcPct val="110000"/>
              </a:lnSpc>
              <a:spcBef>
                <a:spcPts val="440"/>
              </a:spcBef>
              <a:spcAft>
                <a:spcPts val="0"/>
              </a:spcAft>
              <a:buClr>
                <a:schemeClr val="dk1"/>
              </a:buClr>
              <a:buSzPts val="2200"/>
              <a:buChar char="•"/>
            </a:pPr>
            <a:r>
              <a:rPr lang="en-US" sz="2200"/>
              <a:t>The spiral model is perfect for projects that are large and complex in nature as continuous prototyping and evaluation help in mitigating any risk.</a:t>
            </a:r>
            <a:endParaRPr/>
          </a:p>
          <a:p>
            <a:pPr marL="342900" lvl="0" indent="-342900" algn="just" rtl="0">
              <a:lnSpc>
                <a:spcPct val="110000"/>
              </a:lnSpc>
              <a:spcBef>
                <a:spcPts val="440"/>
              </a:spcBef>
              <a:spcAft>
                <a:spcPts val="0"/>
              </a:spcAft>
              <a:buClr>
                <a:schemeClr val="dk1"/>
              </a:buClr>
              <a:buSzPts val="2200"/>
              <a:buChar char="•"/>
            </a:pPr>
            <a:r>
              <a:rPr lang="en-US" sz="2200"/>
              <a:t>Because of its risk handling ability, the model is best suited for projects which are very critical like software projects related to health domain, space exploration, etc.</a:t>
            </a:r>
            <a:endParaRPr/>
          </a:p>
          <a:p>
            <a:pPr marL="342900" lvl="0" indent="-342900" algn="just" rtl="0">
              <a:lnSpc>
                <a:spcPct val="110000"/>
              </a:lnSpc>
              <a:spcBef>
                <a:spcPts val="440"/>
              </a:spcBef>
              <a:spcAft>
                <a:spcPts val="0"/>
              </a:spcAft>
              <a:buClr>
                <a:schemeClr val="dk1"/>
              </a:buClr>
              <a:buSzPts val="2200"/>
              <a:buChar char="•"/>
            </a:pPr>
            <a:r>
              <a:rPr lang="en-US" sz="2200"/>
              <a:t>Since customer gets to see a prototype in each phase, so there are higher chances of customer satisfaction.</a:t>
            </a:r>
            <a:endParaRPr/>
          </a:p>
          <a:p>
            <a:pPr marL="342900" lvl="0" indent="-203200" algn="l" rtl="0">
              <a:spcBef>
                <a:spcPts val="440"/>
              </a:spcBef>
              <a:spcAft>
                <a:spcPts val="0"/>
              </a:spcAft>
              <a:buClr>
                <a:schemeClr val="dk1"/>
              </a:buClr>
              <a:buSzPts val="2200"/>
              <a:buNone/>
            </a:pPr>
            <a:endParaRPr sz="2200"/>
          </a:p>
        </p:txBody>
      </p:sp>
      <p:sp>
        <p:nvSpPr>
          <p:cNvPr id="804" name="Google Shape;804;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6E7700FA-13E8-42CF-B7B0-4A65FC243302}" type="datetime1">
              <a:rPr lang="en-US" smtClean="0"/>
              <a:t>2/20/2024</a:t>
            </a:fld>
            <a:endParaRPr/>
          </a:p>
        </p:txBody>
      </p:sp>
      <p:sp>
        <p:nvSpPr>
          <p:cNvPr id="805" name="Google Shape;805;p65"/>
          <p:cNvSpPr txBox="1">
            <a:spLocks noGrp="1"/>
          </p:cNvSpPr>
          <p:nvPr>
            <p:ph type="ftr" idx="11"/>
          </p:nvPr>
        </p:nvSpPr>
        <p:spPr>
          <a:xfrm>
            <a:off x="2209800" y="6356350"/>
            <a:ext cx="5562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806" name="Google Shape;806;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96</a:t>
            </a:fld>
            <a:endParaRPr/>
          </a:p>
        </p:txBody>
      </p:sp>
      <p:sp>
        <p:nvSpPr>
          <p:cNvPr id="807" name="Google Shape;807;p65"/>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Spiral Model</a:t>
            </a:r>
            <a:endParaRPr sz="2400" b="1" i="0" u="none" strike="noStrike" cap="none">
              <a:solidFill>
                <a:schemeClr val="dk1"/>
              </a:solidFill>
              <a:latin typeface="Calibri"/>
              <a:ea typeface="Calibri"/>
              <a:cs typeface="Calibri"/>
              <a:sym typeface="Calibri"/>
            </a:endParaRPr>
          </a:p>
        </p:txBody>
      </p:sp>
      <p:pic>
        <p:nvPicPr>
          <p:cNvPr id="808" name="Google Shape;808;p65"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809" name="Google Shape;809;p65"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66"/>
          <p:cNvSpPr txBox="1">
            <a:spLocks noGrp="1"/>
          </p:cNvSpPr>
          <p:nvPr>
            <p:ph type="body" idx="1"/>
          </p:nvPr>
        </p:nvSpPr>
        <p:spPr>
          <a:xfrm>
            <a:off x="533400" y="1412776"/>
            <a:ext cx="8229600" cy="4256187"/>
          </a:xfrm>
          <a:prstGeom prst="rect">
            <a:avLst/>
          </a:prstGeom>
          <a:noFill/>
          <a:ln>
            <a:noFill/>
          </a:ln>
        </p:spPr>
        <p:txBody>
          <a:bodyPr spcFirstLastPara="1" wrap="square" lIns="91425" tIns="45700" rIns="91425" bIns="45700" anchor="t" anchorCtr="0">
            <a:normAutofit/>
          </a:bodyPr>
          <a:lstStyle/>
          <a:p>
            <a:pPr marL="0" lvl="0" indent="0" algn="just" rtl="0">
              <a:lnSpc>
                <a:spcPct val="130000"/>
              </a:lnSpc>
              <a:spcBef>
                <a:spcPts val="0"/>
              </a:spcBef>
              <a:spcAft>
                <a:spcPts val="0"/>
              </a:spcAft>
              <a:buClr>
                <a:schemeClr val="dk1"/>
              </a:buClr>
              <a:buSzPts val="2400"/>
              <a:buNone/>
            </a:pPr>
            <a:r>
              <a:rPr lang="en-US" sz="2400" b="1"/>
              <a:t>Spiral Model Disadvantages </a:t>
            </a:r>
            <a:endParaRPr/>
          </a:p>
          <a:p>
            <a:pPr marL="342900" lvl="0" indent="-342900" algn="just" rtl="0">
              <a:lnSpc>
                <a:spcPct val="110000"/>
              </a:lnSpc>
              <a:spcBef>
                <a:spcPts val="440"/>
              </a:spcBef>
              <a:spcAft>
                <a:spcPts val="0"/>
              </a:spcAft>
              <a:buClr>
                <a:schemeClr val="dk1"/>
              </a:buClr>
              <a:buSzPts val="2200"/>
              <a:buChar char="•"/>
            </a:pPr>
            <a:r>
              <a:rPr lang="en-US" sz="2200"/>
              <a:t>Because of the prototype development and risk analysis in each phase, it is very expensive and time taking.</a:t>
            </a:r>
            <a:endParaRPr/>
          </a:p>
          <a:p>
            <a:pPr marL="342900" lvl="0" indent="-342900" algn="just" rtl="0">
              <a:lnSpc>
                <a:spcPct val="110000"/>
              </a:lnSpc>
              <a:spcBef>
                <a:spcPts val="440"/>
              </a:spcBef>
              <a:spcAft>
                <a:spcPts val="0"/>
              </a:spcAft>
              <a:buClr>
                <a:schemeClr val="dk1"/>
              </a:buClr>
              <a:buSzPts val="2200"/>
              <a:buChar char="•"/>
            </a:pPr>
            <a:r>
              <a:rPr lang="en-US" sz="2200"/>
              <a:t>It is not suitable for a simpler and smaller project because of the multiple phases.</a:t>
            </a:r>
            <a:endParaRPr/>
          </a:p>
          <a:p>
            <a:pPr marL="342900" lvl="0" indent="-342900" algn="just" rtl="0">
              <a:lnSpc>
                <a:spcPct val="110000"/>
              </a:lnSpc>
              <a:spcBef>
                <a:spcPts val="440"/>
              </a:spcBef>
              <a:spcAft>
                <a:spcPts val="0"/>
              </a:spcAft>
              <a:buClr>
                <a:schemeClr val="dk1"/>
              </a:buClr>
              <a:buSzPts val="2200"/>
              <a:buChar char="•"/>
            </a:pPr>
            <a:r>
              <a:rPr lang="en-US" sz="2200"/>
              <a:t>Project deadlines can be missed since the number of phases is unknown in the beginning and frequent prototyping and risk analysis can make things worse.</a:t>
            </a:r>
            <a:endParaRPr/>
          </a:p>
          <a:p>
            <a:pPr marL="342900" lvl="0" indent="-203200" algn="l" rtl="0">
              <a:spcBef>
                <a:spcPts val="440"/>
              </a:spcBef>
              <a:spcAft>
                <a:spcPts val="0"/>
              </a:spcAft>
              <a:buClr>
                <a:schemeClr val="dk1"/>
              </a:buClr>
              <a:buSzPts val="2200"/>
              <a:buNone/>
            </a:pPr>
            <a:endParaRPr sz="2200"/>
          </a:p>
        </p:txBody>
      </p:sp>
      <p:sp>
        <p:nvSpPr>
          <p:cNvPr id="815" name="Google Shape;815;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77034634-49F8-413F-9A55-E1857C4D85B6}" type="datetime1">
              <a:rPr lang="en-US" smtClean="0"/>
              <a:t>2/20/2024</a:t>
            </a:fld>
            <a:endParaRPr/>
          </a:p>
        </p:txBody>
      </p:sp>
      <p:sp>
        <p:nvSpPr>
          <p:cNvPr id="816" name="Google Shape;816;p66"/>
          <p:cNvSpPr txBox="1">
            <a:spLocks noGrp="1"/>
          </p:cNvSpPr>
          <p:nvPr>
            <p:ph type="ftr" idx="11"/>
          </p:nvPr>
        </p:nvSpPr>
        <p:spPr>
          <a:xfrm>
            <a:off x="2209800" y="6356350"/>
            <a:ext cx="5562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817" name="Google Shape;817;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97</a:t>
            </a:fld>
            <a:endParaRPr/>
          </a:p>
        </p:txBody>
      </p:sp>
      <p:sp>
        <p:nvSpPr>
          <p:cNvPr id="818" name="Google Shape;818;p66"/>
          <p:cNvSpPr txBox="1"/>
          <p:nvPr/>
        </p:nvSpPr>
        <p:spPr>
          <a:xfrm>
            <a:off x="1371600" y="1"/>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Spiral Model</a:t>
            </a:r>
            <a:endParaRPr sz="2400" b="1" i="0" u="none" strike="noStrike" cap="none">
              <a:solidFill>
                <a:schemeClr val="dk1"/>
              </a:solidFill>
              <a:latin typeface="Calibri"/>
              <a:ea typeface="Calibri"/>
              <a:cs typeface="Calibri"/>
              <a:sym typeface="Calibri"/>
            </a:endParaRPr>
          </a:p>
        </p:txBody>
      </p:sp>
      <p:pic>
        <p:nvPicPr>
          <p:cNvPr id="819" name="Google Shape;819;p66"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pic>
        <p:nvPicPr>
          <p:cNvPr id="820" name="Google Shape;820;p66"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67"/>
          <p:cNvSpPr txBox="1">
            <a:spLocks noGrp="1"/>
          </p:cNvSpPr>
          <p:nvPr>
            <p:ph type="body" idx="1"/>
          </p:nvPr>
        </p:nvSpPr>
        <p:spPr>
          <a:xfrm>
            <a:off x="228600" y="1082675"/>
            <a:ext cx="8458200" cy="4860925"/>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US" sz="2200">
                <a:latin typeface="Calibri"/>
                <a:ea typeface="Calibri"/>
                <a:cs typeface="Calibri"/>
                <a:sym typeface="Calibri"/>
              </a:rPr>
              <a:t>Evolutionary model approaches to improve the classic waterfall model by providing scope of feedback and improvement at every stage of the system development.</a:t>
            </a:r>
            <a:endParaRPr/>
          </a:p>
          <a:p>
            <a:pPr marL="342900" lvl="0" indent="-342900" algn="just" rtl="0">
              <a:spcBef>
                <a:spcPts val="2240"/>
              </a:spcBef>
              <a:spcAft>
                <a:spcPts val="0"/>
              </a:spcAft>
              <a:buClr>
                <a:schemeClr val="dk1"/>
              </a:buClr>
              <a:buSzPts val="2200"/>
              <a:buChar char="•"/>
            </a:pPr>
            <a:r>
              <a:rPr lang="en-US" sz="2200">
                <a:latin typeface="Calibri"/>
                <a:ea typeface="Calibri"/>
                <a:cs typeface="Calibri"/>
                <a:sym typeface="Calibri"/>
              </a:rPr>
              <a:t>Therefore, every stage should be taken as a separate evolutionary phase.</a:t>
            </a:r>
            <a:endParaRPr/>
          </a:p>
          <a:p>
            <a:pPr marL="342900" lvl="0" indent="-342900" algn="just" rtl="0">
              <a:spcBef>
                <a:spcPts val="2240"/>
              </a:spcBef>
              <a:spcAft>
                <a:spcPts val="0"/>
              </a:spcAft>
              <a:buClr>
                <a:schemeClr val="dk1"/>
              </a:buClr>
              <a:buSzPts val="2200"/>
              <a:buChar char="•"/>
            </a:pPr>
            <a:r>
              <a:rPr lang="en-US" sz="2200">
                <a:latin typeface="Calibri"/>
                <a:ea typeface="Calibri"/>
                <a:cs typeface="Calibri"/>
                <a:sym typeface="Calibri"/>
              </a:rPr>
              <a:t>This model is useful for complex projects where all functionality must be delivered at one time, but the requirements are unstable or not well understood at the beginning.</a:t>
            </a:r>
            <a:endParaRPr sz="2200">
              <a:latin typeface="Calibri"/>
              <a:ea typeface="Calibri"/>
              <a:cs typeface="Calibri"/>
              <a:sym typeface="Calibri"/>
            </a:endParaRPr>
          </a:p>
          <a:p>
            <a:pPr marL="0" lvl="0" indent="0" algn="l" rtl="0">
              <a:spcBef>
                <a:spcPts val="2240"/>
              </a:spcBef>
              <a:spcAft>
                <a:spcPts val="0"/>
              </a:spcAft>
              <a:buClr>
                <a:schemeClr val="dk1"/>
              </a:buClr>
              <a:buSzPts val="2200"/>
              <a:buNone/>
            </a:pPr>
            <a:endParaRPr sz="2200"/>
          </a:p>
          <a:p>
            <a:pPr marL="342900" lvl="0" indent="-342900" algn="l" rtl="0">
              <a:spcBef>
                <a:spcPts val="440"/>
              </a:spcBef>
              <a:spcAft>
                <a:spcPts val="0"/>
              </a:spcAft>
              <a:buClr>
                <a:schemeClr val="dk1"/>
              </a:buClr>
              <a:buSzPts val="2200"/>
              <a:buNone/>
            </a:pPr>
            <a:endParaRPr sz="2200"/>
          </a:p>
        </p:txBody>
      </p:sp>
      <p:sp>
        <p:nvSpPr>
          <p:cNvPr id="826" name="Google Shape;826;p67"/>
          <p:cNvSpPr txBox="1">
            <a:spLocks noGrp="1"/>
          </p:cNvSpPr>
          <p:nvPr>
            <p:ph type="ftr" idx="11"/>
          </p:nvPr>
        </p:nvSpPr>
        <p:spPr>
          <a:xfrm>
            <a:off x="1905000" y="6356350"/>
            <a:ext cx="5562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827" name="Google Shape;827;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98</a:t>
            </a:fld>
            <a:endParaRPr/>
          </a:p>
        </p:txBody>
      </p:sp>
      <p:sp>
        <p:nvSpPr>
          <p:cNvPr id="828" name="Google Shape;828;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2D52E08-5BE3-4441-BCD0-1738BF131FF8}" type="datetime1">
              <a:rPr lang="en-US" smtClean="0"/>
              <a:t>2/20/2024</a:t>
            </a:fld>
            <a:endParaRPr/>
          </a:p>
        </p:txBody>
      </p:sp>
      <p:sp>
        <p:nvSpPr>
          <p:cNvPr id="829" name="Google Shape;829;p67"/>
          <p:cNvSpPr txBox="1"/>
          <p:nvPr/>
        </p:nvSpPr>
        <p:spPr>
          <a:xfrm>
            <a:off x="1447800" y="61740"/>
            <a:ext cx="7239000" cy="77646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Evolutionary development Model</a:t>
            </a:r>
            <a:endParaRPr/>
          </a:p>
        </p:txBody>
      </p:sp>
      <p:pic>
        <p:nvPicPr>
          <p:cNvPr id="830" name="Google Shape;830;p67" descr="E:\NIET\Project\xLogo11.png.pagespeed.ic.pydHLuCQEZ.png"/>
          <p:cNvPicPr preferRelativeResize="0"/>
          <p:nvPr/>
        </p:nvPicPr>
        <p:blipFill rotWithShape="1">
          <a:blip r:embed="rId3">
            <a:alphaModFix/>
          </a:blip>
          <a:srcRect/>
          <a:stretch/>
        </p:blipFill>
        <p:spPr>
          <a:xfrm>
            <a:off x="0" y="61740"/>
            <a:ext cx="1447800" cy="852660"/>
          </a:xfrm>
          <a:prstGeom prst="rect">
            <a:avLst/>
          </a:prstGeom>
          <a:noFill/>
          <a:ln>
            <a:noFill/>
          </a:ln>
        </p:spPr>
      </p:pic>
      <p:pic>
        <p:nvPicPr>
          <p:cNvPr id="831" name="Google Shape;831;p67" descr="E:\NIET\SoftwareEngineering\PPT\Biswarup.Unit1\PHOTO\Logo.jpg"/>
          <p:cNvPicPr preferRelativeResize="0"/>
          <p:nvPr/>
        </p:nvPicPr>
        <p:blipFill rotWithShape="1">
          <a:blip r:embed="rId4">
            <a:alphaModFix/>
          </a:blip>
          <a:srcRect/>
          <a:stretch/>
        </p:blipFill>
        <p:spPr>
          <a:xfrm>
            <a:off x="0" y="0"/>
            <a:ext cx="1357290" cy="847725"/>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68"/>
          <p:cNvSpPr txBox="1">
            <a:spLocks noGrp="1"/>
          </p:cNvSpPr>
          <p:nvPr>
            <p:ph type="ftr" idx="11"/>
          </p:nvPr>
        </p:nvSpPr>
        <p:spPr>
          <a:xfrm>
            <a:off x="1905000" y="6356350"/>
            <a:ext cx="4648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Dr. Poornima Tyagi    Software Engineering ACSE0603        Unit 1</a:t>
            </a:r>
            <a:endParaRPr/>
          </a:p>
        </p:txBody>
      </p:sp>
      <p:sp>
        <p:nvSpPr>
          <p:cNvPr id="837" name="Google Shape;837;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99</a:t>
            </a:fld>
            <a:endParaRPr/>
          </a:p>
        </p:txBody>
      </p:sp>
      <p:sp>
        <p:nvSpPr>
          <p:cNvPr id="838" name="Google Shape;838;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150A7C8-8ECF-47A7-9C95-E070544E7265}" type="datetime1">
              <a:rPr lang="en-US" smtClean="0"/>
              <a:t>2/20/2024</a:t>
            </a:fld>
            <a:endParaRPr/>
          </a:p>
        </p:txBody>
      </p:sp>
      <p:sp>
        <p:nvSpPr>
          <p:cNvPr id="839" name="Google Shape;839;p68"/>
          <p:cNvSpPr txBox="1"/>
          <p:nvPr/>
        </p:nvSpPr>
        <p:spPr>
          <a:xfrm>
            <a:off x="1447800" y="61740"/>
            <a:ext cx="7239000" cy="85266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Evolutionary development Model</a:t>
            </a:r>
            <a:endParaRPr/>
          </a:p>
        </p:txBody>
      </p:sp>
      <p:pic>
        <p:nvPicPr>
          <p:cNvPr id="840" name="Google Shape;840;p68" descr="E:\NIET\Project\xLogo11.png.pagespeed.ic.pydHLuCQEZ.png"/>
          <p:cNvPicPr preferRelativeResize="0"/>
          <p:nvPr/>
        </p:nvPicPr>
        <p:blipFill rotWithShape="1">
          <a:blip r:embed="rId3">
            <a:alphaModFix/>
          </a:blip>
          <a:srcRect/>
          <a:stretch/>
        </p:blipFill>
        <p:spPr>
          <a:xfrm>
            <a:off x="0" y="61740"/>
            <a:ext cx="1447800" cy="852660"/>
          </a:xfrm>
          <a:prstGeom prst="rect">
            <a:avLst/>
          </a:prstGeom>
          <a:noFill/>
          <a:ln>
            <a:noFill/>
          </a:ln>
        </p:spPr>
      </p:pic>
      <p:pic>
        <p:nvPicPr>
          <p:cNvPr id="841" name="Google Shape;841;p68"/>
          <p:cNvPicPr preferRelativeResize="0"/>
          <p:nvPr/>
        </p:nvPicPr>
        <p:blipFill rotWithShape="1">
          <a:blip r:embed="rId4">
            <a:alphaModFix/>
          </a:blip>
          <a:srcRect/>
          <a:stretch/>
        </p:blipFill>
        <p:spPr>
          <a:xfrm>
            <a:off x="1143000" y="1752600"/>
            <a:ext cx="6858000" cy="3733800"/>
          </a:xfrm>
          <a:prstGeom prst="rect">
            <a:avLst/>
          </a:prstGeom>
          <a:noFill/>
          <a:ln>
            <a:noFill/>
          </a:ln>
        </p:spPr>
      </p:pic>
      <p:pic>
        <p:nvPicPr>
          <p:cNvPr id="842" name="Google Shape;842;p68" descr="E:\NIET\SoftwareEngineering\PPT\Biswarup.Unit1\PHOTO\Logo.jpg"/>
          <p:cNvPicPr preferRelativeResize="0"/>
          <p:nvPr/>
        </p:nvPicPr>
        <p:blipFill rotWithShape="1">
          <a:blip r:embed="rId5">
            <a:alphaModFix/>
          </a:blip>
          <a:srcRect/>
          <a:stretch/>
        </p:blipFill>
        <p:spPr>
          <a:xfrm>
            <a:off x="0" y="0"/>
            <a:ext cx="1357290" cy="8477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6422</TotalTime>
  <Words>8697</Words>
  <Application>Microsoft Office PowerPoint</Application>
  <PresentationFormat>On-screen Show (4:3)</PresentationFormat>
  <Paragraphs>1631</Paragraphs>
  <Slides>140</Slides>
  <Notes>65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140</vt:i4>
      </vt:variant>
    </vt:vector>
  </HeadingPairs>
  <TitlesOfParts>
    <vt:vector size="150" baseType="lpstr">
      <vt:lpstr>Arial</vt:lpstr>
      <vt:lpstr>Arial</vt:lpstr>
      <vt:lpstr>Calibri</vt:lpstr>
      <vt:lpstr>Calibri (Body)</vt:lpstr>
      <vt:lpstr>Noto Sans Symbols</vt:lpstr>
      <vt:lpstr>Nunito</vt:lpstr>
      <vt:lpstr>Quattrocento Sans</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Crisis</vt:lpstr>
      <vt:lpstr>Software Crisis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Conventional Engineering Process vs Software Engineering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Admin</cp:lastModifiedBy>
  <cp:revision>387</cp:revision>
  <dcterms:created xsi:type="dcterms:W3CDTF">2006-08-16T00:00:00Z</dcterms:created>
  <dcterms:modified xsi:type="dcterms:W3CDTF">2024-02-20T13:41:59Z</dcterms:modified>
</cp:coreProperties>
</file>