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7"/>
  </p:notesMasterIdLst>
  <p:sldIdLst>
    <p:sldId id="373" r:id="rId2"/>
    <p:sldId id="374" r:id="rId3"/>
    <p:sldId id="410" r:id="rId4"/>
    <p:sldId id="398" r:id="rId5"/>
    <p:sldId id="411" r:id="rId6"/>
    <p:sldId id="412" r:id="rId7"/>
    <p:sldId id="409" r:id="rId8"/>
    <p:sldId id="399" r:id="rId9"/>
    <p:sldId id="400" r:id="rId10"/>
    <p:sldId id="401" r:id="rId11"/>
    <p:sldId id="408" r:id="rId12"/>
    <p:sldId id="402" r:id="rId13"/>
    <p:sldId id="258" r:id="rId14"/>
    <p:sldId id="380" r:id="rId15"/>
    <p:sldId id="259" r:id="rId16"/>
    <p:sldId id="260" r:id="rId17"/>
    <p:sldId id="266" r:id="rId18"/>
    <p:sldId id="262" r:id="rId19"/>
    <p:sldId id="263" r:id="rId20"/>
    <p:sldId id="415" r:id="rId21"/>
    <p:sldId id="420" r:id="rId22"/>
    <p:sldId id="264" r:id="rId23"/>
    <p:sldId id="419" r:id="rId24"/>
    <p:sldId id="392" r:id="rId25"/>
    <p:sldId id="436" r:id="rId26"/>
    <p:sldId id="437" r:id="rId27"/>
    <p:sldId id="438" r:id="rId28"/>
    <p:sldId id="439" r:id="rId29"/>
    <p:sldId id="265" r:id="rId30"/>
    <p:sldId id="393" r:id="rId31"/>
    <p:sldId id="268" r:id="rId32"/>
    <p:sldId id="267" r:id="rId33"/>
    <p:sldId id="387" r:id="rId34"/>
    <p:sldId id="269" r:id="rId35"/>
    <p:sldId id="283" r:id="rId36"/>
    <p:sldId id="270" r:id="rId37"/>
    <p:sldId id="388" r:id="rId38"/>
    <p:sldId id="271" r:id="rId39"/>
    <p:sldId id="272" r:id="rId40"/>
    <p:sldId id="286" r:id="rId41"/>
    <p:sldId id="273" r:id="rId42"/>
    <p:sldId id="389" r:id="rId43"/>
    <p:sldId id="274" r:id="rId44"/>
    <p:sldId id="275" r:id="rId45"/>
    <p:sldId id="301" r:id="rId46"/>
    <p:sldId id="277" r:id="rId47"/>
    <p:sldId id="390" r:id="rId48"/>
    <p:sldId id="288" r:id="rId49"/>
    <p:sldId id="289" r:id="rId50"/>
    <p:sldId id="291" r:id="rId51"/>
    <p:sldId id="293" r:id="rId52"/>
    <p:sldId id="295" r:id="rId53"/>
    <p:sldId id="296" r:id="rId54"/>
    <p:sldId id="297" r:id="rId55"/>
    <p:sldId id="298" r:id="rId56"/>
    <p:sldId id="280" r:id="rId57"/>
    <p:sldId id="302" r:id="rId58"/>
    <p:sldId id="394" r:id="rId59"/>
    <p:sldId id="303" r:id="rId60"/>
    <p:sldId id="304" r:id="rId61"/>
    <p:sldId id="305" r:id="rId62"/>
    <p:sldId id="306" r:id="rId63"/>
    <p:sldId id="312" r:id="rId64"/>
    <p:sldId id="309" r:id="rId65"/>
    <p:sldId id="325" r:id="rId66"/>
    <p:sldId id="324" r:id="rId67"/>
    <p:sldId id="429" r:id="rId68"/>
    <p:sldId id="313" r:id="rId69"/>
    <p:sldId id="314" r:id="rId70"/>
    <p:sldId id="315" r:id="rId71"/>
    <p:sldId id="395" r:id="rId72"/>
    <p:sldId id="316" r:id="rId73"/>
    <p:sldId id="322" r:id="rId74"/>
    <p:sldId id="430" r:id="rId75"/>
    <p:sldId id="317" r:id="rId76"/>
    <p:sldId id="435" r:id="rId77"/>
    <p:sldId id="323" r:id="rId78"/>
    <p:sldId id="327" r:id="rId79"/>
    <p:sldId id="391" r:id="rId80"/>
    <p:sldId id="328" r:id="rId81"/>
    <p:sldId id="434" r:id="rId82"/>
    <p:sldId id="329" r:id="rId83"/>
    <p:sldId id="332" r:id="rId84"/>
    <p:sldId id="319" r:id="rId85"/>
    <p:sldId id="333" r:id="rId86"/>
    <p:sldId id="334" r:id="rId87"/>
    <p:sldId id="396" r:id="rId88"/>
    <p:sldId id="330" r:id="rId89"/>
    <p:sldId id="321" r:id="rId90"/>
    <p:sldId id="335" r:id="rId91"/>
    <p:sldId id="381" r:id="rId92"/>
    <p:sldId id="403" r:id="rId93"/>
    <p:sldId id="413" r:id="rId94"/>
    <p:sldId id="382" r:id="rId95"/>
    <p:sldId id="383" r:id="rId96"/>
    <p:sldId id="384" r:id="rId97"/>
    <p:sldId id="385" r:id="rId98"/>
    <p:sldId id="386" r:id="rId99"/>
    <p:sldId id="414" r:id="rId100"/>
    <p:sldId id="407" r:id="rId101"/>
    <p:sldId id="405" r:id="rId102"/>
    <p:sldId id="406" r:id="rId103"/>
    <p:sldId id="416" r:id="rId104"/>
    <p:sldId id="417" r:id="rId105"/>
    <p:sldId id="418" r:id="rId10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167" autoAdjust="0"/>
    <p:restoredTop sz="94660"/>
  </p:normalViewPr>
  <p:slideViewPr>
    <p:cSldViewPr>
      <p:cViewPr varScale="1">
        <p:scale>
          <a:sx n="62" d="100"/>
          <a:sy n="62" d="100"/>
        </p:scale>
        <p:origin x="1716" y="4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notesMaster" Target="notesMasters/notesMaster1.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presProps" Target="presProp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viewProps" Target="viewProp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8EDD347-E84C-4DE1-B05A-57DD3CFD2779}" type="datetimeFigureOut">
              <a:rPr lang="en-US" smtClean="0"/>
              <a:pPr/>
              <a:t>3/29/2024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47AD8FC-0AFC-4B57-9194-49A50038C8E4}"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635F52E-BA8C-4FAB-BCFA-C67A14D9CE22}"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5670001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4</a:t>
            </a:fld>
            <a:endParaRPr lang="en-US"/>
          </a:p>
        </p:txBody>
      </p:sp>
    </p:spTree>
    <p:extLst>
      <p:ext uri="{BB962C8B-B14F-4D97-AF65-F5344CB8AC3E}">
        <p14:creationId xmlns:p14="http://schemas.microsoft.com/office/powerpoint/2010/main" val="27910137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5</a:t>
            </a:fld>
            <a:endParaRPr lang="en-US"/>
          </a:p>
        </p:txBody>
      </p:sp>
    </p:spTree>
    <p:extLst>
      <p:ext uri="{BB962C8B-B14F-4D97-AF65-F5344CB8AC3E}">
        <p14:creationId xmlns:p14="http://schemas.microsoft.com/office/powerpoint/2010/main" val="33130689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6</a:t>
            </a:fld>
            <a:endParaRPr lang="en-US"/>
          </a:p>
        </p:txBody>
      </p:sp>
    </p:spTree>
    <p:extLst>
      <p:ext uri="{BB962C8B-B14F-4D97-AF65-F5344CB8AC3E}">
        <p14:creationId xmlns:p14="http://schemas.microsoft.com/office/powerpoint/2010/main" val="17886155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7</a:t>
            </a:fld>
            <a:endParaRPr lang="en-US"/>
          </a:p>
        </p:txBody>
      </p:sp>
    </p:spTree>
    <p:extLst>
      <p:ext uri="{BB962C8B-B14F-4D97-AF65-F5344CB8AC3E}">
        <p14:creationId xmlns:p14="http://schemas.microsoft.com/office/powerpoint/2010/main" val="28144728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Image Placeholder 1"/>
          <p:cNvSpPr>
            <a:spLocks noGrp="1" noRot="1" noChangeAspect="1" noTextEdit="1"/>
          </p:cNvSpPr>
          <p:nvPr>
            <p:ph type="sldImg"/>
          </p:nvPr>
        </p:nvSpPr>
        <p:spPr>
          <a:ln/>
        </p:spPr>
      </p:sp>
      <p:sp>
        <p:nvSpPr>
          <p:cNvPr id="23555" name="Notes Placeholder 2"/>
          <p:cNvSpPr>
            <a:spLocks noGrp="1"/>
          </p:cNvSpPr>
          <p:nvPr>
            <p:ph type="body" idx="1"/>
          </p:nvPr>
        </p:nvSpPr>
        <p:spPr>
          <a:noFill/>
          <a:ln/>
        </p:spPr>
        <p:txBody>
          <a:bodyPr/>
          <a:lstStyle/>
          <a:p>
            <a:endParaRPr lang="en-US" altLang="en-US"/>
          </a:p>
        </p:txBody>
      </p:sp>
      <p:sp>
        <p:nvSpPr>
          <p:cNvPr id="23556" name="Slide Number Placeholder 3"/>
          <p:cNvSpPr>
            <a:spLocks noGrp="1"/>
          </p:cNvSpPr>
          <p:nvPr>
            <p:ph type="sldNum" sz="quarter" idx="5"/>
          </p:nvPr>
        </p:nvSpPr>
        <p:spPr>
          <a:noFill/>
        </p:spPr>
        <p:txBody>
          <a:bodyPr/>
          <a:lstStyle/>
          <a:p>
            <a:fld id="{321ECC1E-6F8A-4BF4-AB57-3BCB0509D6A8}" type="slidenum">
              <a:rPr lang="ko-KR" altLang="en-US"/>
              <a:pPr/>
              <a:t>54</a:t>
            </a:fld>
            <a:endParaRPr lang="en-US" altLang="ko-K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71AEA27-4634-403B-8D3A-672D8BD58BD1}" type="datetime1">
              <a:rPr lang="en-IN" smtClean="0"/>
              <a:t>29-03-2024</a:t>
            </a:fld>
            <a:endParaRPr lang="en-US"/>
          </a:p>
        </p:txBody>
      </p:sp>
      <p:sp>
        <p:nvSpPr>
          <p:cNvPr id="5" name="Footer Placeholder 4"/>
          <p:cNvSpPr>
            <a:spLocks noGrp="1"/>
          </p:cNvSpPr>
          <p:nvPr>
            <p:ph type="ftr" sz="quarter" idx="11"/>
          </p:nvPr>
        </p:nvSpPr>
        <p:spPr/>
        <p:txBody>
          <a:bodyPr/>
          <a:lstStyle/>
          <a:p>
            <a:r>
              <a:rPr lang="en-US"/>
              <a:t>Dr. Poornima Tyagi       ACSE0603 Software Engineering             Unit III     </a:t>
            </a:r>
          </a:p>
        </p:txBody>
      </p:sp>
      <p:sp>
        <p:nvSpPr>
          <p:cNvPr id="6" name="Slide Number Placeholder 5"/>
          <p:cNvSpPr>
            <a:spLocks noGrp="1"/>
          </p:cNvSpPr>
          <p:nvPr>
            <p:ph type="sldNum" sz="quarter" idx="12"/>
          </p:nvPr>
        </p:nvSpPr>
        <p:spPr/>
        <p:txBody>
          <a:bodyPr/>
          <a:lstStyle/>
          <a:p>
            <a:fld id="{AE566132-A42B-4D26-9C08-B059D352BBB6}"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EB05385-7485-4B95-9128-5541DF7C02D9}" type="datetime1">
              <a:rPr lang="en-IN" smtClean="0"/>
              <a:t>29-03-2024</a:t>
            </a:fld>
            <a:endParaRPr lang="en-US"/>
          </a:p>
        </p:txBody>
      </p:sp>
      <p:sp>
        <p:nvSpPr>
          <p:cNvPr id="5" name="Footer Placeholder 4"/>
          <p:cNvSpPr>
            <a:spLocks noGrp="1"/>
          </p:cNvSpPr>
          <p:nvPr>
            <p:ph type="ftr" sz="quarter" idx="11"/>
          </p:nvPr>
        </p:nvSpPr>
        <p:spPr/>
        <p:txBody>
          <a:bodyPr/>
          <a:lstStyle/>
          <a:p>
            <a:r>
              <a:rPr lang="en-US"/>
              <a:t>Dr. Poornima Tyagi       ACSE0603 Software Engineering             Unit III     </a:t>
            </a:r>
          </a:p>
        </p:txBody>
      </p:sp>
      <p:sp>
        <p:nvSpPr>
          <p:cNvPr id="6" name="Slide Number Placeholder 5"/>
          <p:cNvSpPr>
            <a:spLocks noGrp="1"/>
          </p:cNvSpPr>
          <p:nvPr>
            <p:ph type="sldNum" sz="quarter" idx="12"/>
          </p:nvPr>
        </p:nvSpPr>
        <p:spPr/>
        <p:txBody>
          <a:bodyPr/>
          <a:lstStyle/>
          <a:p>
            <a:fld id="{AE566132-A42B-4D26-9C08-B059D352BBB6}"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0B309E4-140F-4937-912B-932C851F1C5E}" type="datetime1">
              <a:rPr lang="en-IN" smtClean="0"/>
              <a:t>29-03-2024</a:t>
            </a:fld>
            <a:endParaRPr lang="en-US"/>
          </a:p>
        </p:txBody>
      </p:sp>
      <p:sp>
        <p:nvSpPr>
          <p:cNvPr id="5" name="Footer Placeholder 4"/>
          <p:cNvSpPr>
            <a:spLocks noGrp="1"/>
          </p:cNvSpPr>
          <p:nvPr>
            <p:ph type="ftr" sz="quarter" idx="11"/>
          </p:nvPr>
        </p:nvSpPr>
        <p:spPr/>
        <p:txBody>
          <a:bodyPr/>
          <a:lstStyle/>
          <a:p>
            <a:r>
              <a:rPr lang="en-US"/>
              <a:t>Dr. Poornima Tyagi       ACSE0603 Software Engineering             Unit III     </a:t>
            </a:r>
          </a:p>
        </p:txBody>
      </p:sp>
      <p:sp>
        <p:nvSpPr>
          <p:cNvPr id="6" name="Slide Number Placeholder 5"/>
          <p:cNvSpPr>
            <a:spLocks noGrp="1"/>
          </p:cNvSpPr>
          <p:nvPr>
            <p:ph type="sldNum" sz="quarter" idx="12"/>
          </p:nvPr>
        </p:nvSpPr>
        <p:spPr/>
        <p:txBody>
          <a:bodyPr/>
          <a:lstStyle/>
          <a:p>
            <a:fld id="{AE566132-A42B-4D26-9C08-B059D352BBB6}"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D1339A2-3B43-47DE-801E-81AA6858A143}" type="datetime1">
              <a:rPr lang="en-IN" smtClean="0"/>
              <a:t>29-03-2024</a:t>
            </a:fld>
            <a:endParaRPr lang="en-US"/>
          </a:p>
        </p:txBody>
      </p:sp>
      <p:sp>
        <p:nvSpPr>
          <p:cNvPr id="5" name="Footer Placeholder 4"/>
          <p:cNvSpPr>
            <a:spLocks noGrp="1"/>
          </p:cNvSpPr>
          <p:nvPr>
            <p:ph type="ftr" sz="quarter" idx="11"/>
          </p:nvPr>
        </p:nvSpPr>
        <p:spPr/>
        <p:txBody>
          <a:bodyPr/>
          <a:lstStyle/>
          <a:p>
            <a:r>
              <a:rPr lang="en-US"/>
              <a:t>Dr. Poornima Tyagi       ACSE0603 Software Engineering             Unit III     </a:t>
            </a:r>
          </a:p>
        </p:txBody>
      </p:sp>
      <p:sp>
        <p:nvSpPr>
          <p:cNvPr id="6" name="Slide Number Placeholder 5"/>
          <p:cNvSpPr>
            <a:spLocks noGrp="1"/>
          </p:cNvSpPr>
          <p:nvPr>
            <p:ph type="sldNum" sz="quarter" idx="12"/>
          </p:nvPr>
        </p:nvSpPr>
        <p:spPr/>
        <p:txBody>
          <a:bodyPr/>
          <a:lstStyle/>
          <a:p>
            <a:fld id="{AE566132-A42B-4D26-9C08-B059D352BBB6}"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5DEFE82-3756-4C12-939E-5A22DB0E4B50}" type="datetime1">
              <a:rPr lang="en-IN" smtClean="0"/>
              <a:t>29-03-2024</a:t>
            </a:fld>
            <a:endParaRPr lang="en-US"/>
          </a:p>
        </p:txBody>
      </p:sp>
      <p:sp>
        <p:nvSpPr>
          <p:cNvPr id="5" name="Footer Placeholder 4"/>
          <p:cNvSpPr>
            <a:spLocks noGrp="1"/>
          </p:cNvSpPr>
          <p:nvPr>
            <p:ph type="ftr" sz="quarter" idx="11"/>
          </p:nvPr>
        </p:nvSpPr>
        <p:spPr/>
        <p:txBody>
          <a:bodyPr/>
          <a:lstStyle/>
          <a:p>
            <a:r>
              <a:rPr lang="en-US"/>
              <a:t>Dr. Poornima Tyagi       ACSE0603 Software Engineering             Unit III     </a:t>
            </a:r>
          </a:p>
        </p:txBody>
      </p:sp>
      <p:sp>
        <p:nvSpPr>
          <p:cNvPr id="6" name="Slide Number Placeholder 5"/>
          <p:cNvSpPr>
            <a:spLocks noGrp="1"/>
          </p:cNvSpPr>
          <p:nvPr>
            <p:ph type="sldNum" sz="quarter" idx="12"/>
          </p:nvPr>
        </p:nvSpPr>
        <p:spPr/>
        <p:txBody>
          <a:bodyPr/>
          <a:lstStyle/>
          <a:p>
            <a:fld id="{AE566132-A42B-4D26-9C08-B059D352BBB6}"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886DE58-ED72-424E-8836-896695B39957}" type="datetime1">
              <a:rPr lang="en-IN" smtClean="0"/>
              <a:t>29-03-2024</a:t>
            </a:fld>
            <a:endParaRPr lang="en-US"/>
          </a:p>
        </p:txBody>
      </p:sp>
      <p:sp>
        <p:nvSpPr>
          <p:cNvPr id="6" name="Footer Placeholder 5"/>
          <p:cNvSpPr>
            <a:spLocks noGrp="1"/>
          </p:cNvSpPr>
          <p:nvPr>
            <p:ph type="ftr" sz="quarter" idx="11"/>
          </p:nvPr>
        </p:nvSpPr>
        <p:spPr/>
        <p:txBody>
          <a:bodyPr/>
          <a:lstStyle/>
          <a:p>
            <a:r>
              <a:rPr lang="en-US"/>
              <a:t>Dr. Poornima Tyagi       ACSE0603 Software Engineering             Unit III     </a:t>
            </a:r>
          </a:p>
        </p:txBody>
      </p:sp>
      <p:sp>
        <p:nvSpPr>
          <p:cNvPr id="7" name="Slide Number Placeholder 6"/>
          <p:cNvSpPr>
            <a:spLocks noGrp="1"/>
          </p:cNvSpPr>
          <p:nvPr>
            <p:ph type="sldNum" sz="quarter" idx="12"/>
          </p:nvPr>
        </p:nvSpPr>
        <p:spPr/>
        <p:txBody>
          <a:bodyPr/>
          <a:lstStyle/>
          <a:p>
            <a:fld id="{AE566132-A42B-4D26-9C08-B059D352BBB6}"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FEEDC09-F8D5-4E54-A902-2783151BBC58}" type="datetime1">
              <a:rPr lang="en-IN" smtClean="0"/>
              <a:t>29-03-2024</a:t>
            </a:fld>
            <a:endParaRPr lang="en-US"/>
          </a:p>
        </p:txBody>
      </p:sp>
      <p:sp>
        <p:nvSpPr>
          <p:cNvPr id="8" name="Footer Placeholder 7"/>
          <p:cNvSpPr>
            <a:spLocks noGrp="1"/>
          </p:cNvSpPr>
          <p:nvPr>
            <p:ph type="ftr" sz="quarter" idx="11"/>
          </p:nvPr>
        </p:nvSpPr>
        <p:spPr/>
        <p:txBody>
          <a:bodyPr/>
          <a:lstStyle/>
          <a:p>
            <a:r>
              <a:rPr lang="en-US"/>
              <a:t>Dr. Poornima Tyagi       ACSE0603 Software Engineering             Unit III     </a:t>
            </a:r>
          </a:p>
        </p:txBody>
      </p:sp>
      <p:sp>
        <p:nvSpPr>
          <p:cNvPr id="9" name="Slide Number Placeholder 8"/>
          <p:cNvSpPr>
            <a:spLocks noGrp="1"/>
          </p:cNvSpPr>
          <p:nvPr>
            <p:ph type="sldNum" sz="quarter" idx="12"/>
          </p:nvPr>
        </p:nvSpPr>
        <p:spPr/>
        <p:txBody>
          <a:bodyPr/>
          <a:lstStyle/>
          <a:p>
            <a:fld id="{AE566132-A42B-4D26-9C08-B059D352BBB6}"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BB8BB88-30C5-42CE-AD83-03DB85B7B4F4}" type="datetime1">
              <a:rPr lang="en-IN" smtClean="0"/>
              <a:t>29-03-2024</a:t>
            </a:fld>
            <a:endParaRPr lang="en-US"/>
          </a:p>
        </p:txBody>
      </p:sp>
      <p:sp>
        <p:nvSpPr>
          <p:cNvPr id="4" name="Footer Placeholder 3"/>
          <p:cNvSpPr>
            <a:spLocks noGrp="1"/>
          </p:cNvSpPr>
          <p:nvPr>
            <p:ph type="ftr" sz="quarter" idx="11"/>
          </p:nvPr>
        </p:nvSpPr>
        <p:spPr/>
        <p:txBody>
          <a:bodyPr/>
          <a:lstStyle/>
          <a:p>
            <a:r>
              <a:rPr lang="en-US"/>
              <a:t>Dr. Poornima Tyagi       ACSE0603 Software Engineering             Unit III     </a:t>
            </a:r>
          </a:p>
        </p:txBody>
      </p:sp>
      <p:sp>
        <p:nvSpPr>
          <p:cNvPr id="5" name="Slide Number Placeholder 4"/>
          <p:cNvSpPr>
            <a:spLocks noGrp="1"/>
          </p:cNvSpPr>
          <p:nvPr>
            <p:ph type="sldNum" sz="quarter" idx="12"/>
          </p:nvPr>
        </p:nvSpPr>
        <p:spPr/>
        <p:txBody>
          <a:bodyPr/>
          <a:lstStyle/>
          <a:p>
            <a:fld id="{AE566132-A42B-4D26-9C08-B059D352BBB6}"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189460-927A-4CE1-A0CA-295FCD2AEBEC}" type="datetime1">
              <a:rPr lang="en-IN" smtClean="0"/>
              <a:t>29-03-2024</a:t>
            </a:fld>
            <a:endParaRPr lang="en-US"/>
          </a:p>
        </p:txBody>
      </p:sp>
      <p:sp>
        <p:nvSpPr>
          <p:cNvPr id="3" name="Footer Placeholder 2"/>
          <p:cNvSpPr>
            <a:spLocks noGrp="1"/>
          </p:cNvSpPr>
          <p:nvPr>
            <p:ph type="ftr" sz="quarter" idx="11"/>
          </p:nvPr>
        </p:nvSpPr>
        <p:spPr/>
        <p:txBody>
          <a:bodyPr/>
          <a:lstStyle/>
          <a:p>
            <a:r>
              <a:rPr lang="en-US"/>
              <a:t>Dr. Poornima Tyagi       ACSE0603 Software Engineering             Unit III     </a:t>
            </a:r>
          </a:p>
        </p:txBody>
      </p:sp>
      <p:sp>
        <p:nvSpPr>
          <p:cNvPr id="4" name="Slide Number Placeholder 3"/>
          <p:cNvSpPr>
            <a:spLocks noGrp="1"/>
          </p:cNvSpPr>
          <p:nvPr>
            <p:ph type="sldNum" sz="quarter" idx="12"/>
          </p:nvPr>
        </p:nvSpPr>
        <p:spPr/>
        <p:txBody>
          <a:bodyPr/>
          <a:lstStyle/>
          <a:p>
            <a:fld id="{AE566132-A42B-4D26-9C08-B059D352BBB6}"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70A805E-8850-4CB9-A78E-E99E7B24BAAF}" type="datetime1">
              <a:rPr lang="en-IN" smtClean="0"/>
              <a:t>29-03-2024</a:t>
            </a:fld>
            <a:endParaRPr lang="en-US"/>
          </a:p>
        </p:txBody>
      </p:sp>
      <p:sp>
        <p:nvSpPr>
          <p:cNvPr id="6" name="Footer Placeholder 5"/>
          <p:cNvSpPr>
            <a:spLocks noGrp="1"/>
          </p:cNvSpPr>
          <p:nvPr>
            <p:ph type="ftr" sz="quarter" idx="11"/>
          </p:nvPr>
        </p:nvSpPr>
        <p:spPr/>
        <p:txBody>
          <a:bodyPr/>
          <a:lstStyle/>
          <a:p>
            <a:r>
              <a:rPr lang="en-US"/>
              <a:t>Dr. Poornima Tyagi       ACSE0603 Software Engineering             Unit III     </a:t>
            </a:r>
          </a:p>
        </p:txBody>
      </p:sp>
      <p:sp>
        <p:nvSpPr>
          <p:cNvPr id="7" name="Slide Number Placeholder 6"/>
          <p:cNvSpPr>
            <a:spLocks noGrp="1"/>
          </p:cNvSpPr>
          <p:nvPr>
            <p:ph type="sldNum" sz="quarter" idx="12"/>
          </p:nvPr>
        </p:nvSpPr>
        <p:spPr/>
        <p:txBody>
          <a:bodyPr/>
          <a:lstStyle/>
          <a:p>
            <a:fld id="{AE566132-A42B-4D26-9C08-B059D352BBB6}"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EC7A4D9-5C8A-402C-BCED-AA6F58DD06DF}" type="datetime1">
              <a:rPr lang="en-IN" smtClean="0"/>
              <a:t>29-03-2024</a:t>
            </a:fld>
            <a:endParaRPr lang="en-US"/>
          </a:p>
        </p:txBody>
      </p:sp>
      <p:sp>
        <p:nvSpPr>
          <p:cNvPr id="6" name="Footer Placeholder 5"/>
          <p:cNvSpPr>
            <a:spLocks noGrp="1"/>
          </p:cNvSpPr>
          <p:nvPr>
            <p:ph type="ftr" sz="quarter" idx="11"/>
          </p:nvPr>
        </p:nvSpPr>
        <p:spPr/>
        <p:txBody>
          <a:bodyPr/>
          <a:lstStyle/>
          <a:p>
            <a:r>
              <a:rPr lang="en-US"/>
              <a:t>Dr. Poornima Tyagi       ACSE0603 Software Engineering             Unit III     </a:t>
            </a:r>
          </a:p>
        </p:txBody>
      </p:sp>
      <p:sp>
        <p:nvSpPr>
          <p:cNvPr id="7" name="Slide Number Placeholder 6"/>
          <p:cNvSpPr>
            <a:spLocks noGrp="1"/>
          </p:cNvSpPr>
          <p:nvPr>
            <p:ph type="sldNum" sz="quarter" idx="12"/>
          </p:nvPr>
        </p:nvSpPr>
        <p:spPr/>
        <p:txBody>
          <a:bodyPr/>
          <a:lstStyle/>
          <a:p>
            <a:fld id="{AE566132-A42B-4D26-9C08-B059D352BBB6}"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137C2F2-0352-4FEF-8369-451CC33963F8}" type="datetime1">
              <a:rPr lang="en-IN" smtClean="0"/>
              <a:t>29-03-2024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Dr. Poornima Tyagi       ACSE0603 Software Engineering             Unit III     </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E566132-A42B-4D26-9C08-B059D352BBB6}"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8.png"/></Relationships>
</file>

<file path=ppt/slides/_rels/slide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5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8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hyperlink" Target="https://www.youtube.com/watch?v=5q_KBeNlRFk&amp;list=PLbRMhDVUMngf8oZR3DpKMvYhZKga90JVt&amp;index=19" TargetMode="External"/><Relationship Id="rId2" Type="http://schemas.openxmlformats.org/officeDocument/2006/relationships/hyperlink" Target="https://nptel.ac.in/courses/106/105/106105182/" TargetMode="External"/><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hyperlink" Target="https://www.youtube.com/watch?v=OFxBjpE8mT0&amp;list=PLbRMhDVUMngf8oZR3DpKMvYhZKga90JVt&amp;index=22" TargetMode="External"/><Relationship Id="rId4" Type="http://schemas.openxmlformats.org/officeDocument/2006/relationships/hyperlink" Target="https://www.youtube.com/watch?v=FTyncRpLd5g&amp;list=PLbRMhDVUMngf8oZR3DpKMvYhZKga90JVt&amp;index=20" TargetMode="External"/></Relationships>
</file>

<file path=ppt/slides/_rels/slide9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81100" y="65681"/>
            <a:ext cx="7810500" cy="685799"/>
          </a:xfr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r>
              <a:rPr lang="en-US" sz="2400" dirty="0"/>
              <a:t>Noida Institute of Engineering and Technology, Greater Noida</a:t>
            </a:r>
          </a:p>
        </p:txBody>
      </p:sp>
      <p:sp>
        <p:nvSpPr>
          <p:cNvPr id="3" name="Subtitle 2"/>
          <p:cNvSpPr>
            <a:spLocks noGrp="1"/>
          </p:cNvSpPr>
          <p:nvPr>
            <p:ph type="subTitle" idx="1"/>
          </p:nvPr>
        </p:nvSpPr>
        <p:spPr>
          <a:xfrm>
            <a:off x="1460938" y="1066800"/>
            <a:ext cx="7149662" cy="1035050"/>
          </a:xfrm>
        </p:spPr>
        <p:style>
          <a:lnRef idx="2">
            <a:schemeClr val="accent5"/>
          </a:lnRef>
          <a:fillRef idx="1">
            <a:schemeClr val="lt1"/>
          </a:fillRef>
          <a:effectRef idx="0">
            <a:schemeClr val="accent5"/>
          </a:effectRef>
          <a:fontRef idx="minor">
            <a:schemeClr val="dk1"/>
          </a:fontRef>
        </p:style>
        <p:txBody>
          <a:bodyPr>
            <a:normAutofit/>
          </a:bodyPr>
          <a:lstStyle/>
          <a:p>
            <a:pPr lvl="0">
              <a:defRPr/>
            </a:pPr>
            <a:r>
              <a:rPr lang="en-IN" sz="2800" dirty="0">
                <a:solidFill>
                  <a:schemeClr val="tx1"/>
                </a:solidFill>
              </a:rPr>
              <a:t>Software Design</a:t>
            </a:r>
            <a:endParaRPr lang="en-US" sz="2800" dirty="0">
              <a:solidFill>
                <a:schemeClr val="tx1"/>
              </a:solidFill>
            </a:endParaRPr>
          </a:p>
        </p:txBody>
      </p:sp>
      <p:pic>
        <p:nvPicPr>
          <p:cNvPr id="1026" name="Picture 2" descr="E:\NIET\Project\xLogo11.png.pagespeed.ic.pydHLuCQEZ.png"/>
          <p:cNvPicPr>
            <a:picLocks noChangeAspect="1" noChangeArrowheads="1"/>
          </p:cNvPicPr>
          <p:nvPr/>
        </p:nvPicPr>
        <p:blipFill>
          <a:blip r:embed="rId3" cstate="print"/>
          <a:srcRect/>
          <a:stretch>
            <a:fillRect/>
          </a:stretch>
        </p:blipFill>
        <p:spPr bwMode="auto">
          <a:xfrm>
            <a:off x="0" y="61740"/>
            <a:ext cx="1181100" cy="817163"/>
          </a:xfrm>
          <a:prstGeom prst="rect">
            <a:avLst/>
          </a:prstGeom>
          <a:noFill/>
        </p:spPr>
      </p:pic>
      <p:sp>
        <p:nvSpPr>
          <p:cNvPr id="6" name="Subtitle 2"/>
          <p:cNvSpPr txBox="1">
            <a:spLocks/>
          </p:cNvSpPr>
          <p:nvPr/>
        </p:nvSpPr>
        <p:spPr>
          <a:xfrm>
            <a:off x="5791200" y="3962400"/>
            <a:ext cx="3048000" cy="17526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400" b="0" i="0" u="none" strike="noStrike" kern="1200" cap="none" spc="0" normalizeH="0" baseline="0" noProof="0" dirty="0">
                <a:ln>
                  <a:noFill/>
                </a:ln>
                <a:solidFill>
                  <a:prstClr val="black"/>
                </a:solidFill>
                <a:effectLst/>
                <a:uLnTx/>
                <a:uFillTx/>
                <a:latin typeface="Calibri"/>
                <a:ea typeface="+mn-ea"/>
                <a:cs typeface="+mn-cs"/>
              </a:rPr>
              <a:t>Dr. Poornima Tyagi</a:t>
            </a: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400" b="0" i="0" u="none" strike="noStrike" kern="1200" cap="none" spc="0" normalizeH="0" baseline="0" noProof="0" dirty="0">
                <a:ln>
                  <a:noFill/>
                </a:ln>
                <a:solidFill>
                  <a:prstClr val="black"/>
                </a:solidFill>
                <a:effectLst/>
                <a:uLnTx/>
                <a:uFillTx/>
                <a:latin typeface="Calibri"/>
                <a:ea typeface="+mn-ea"/>
                <a:cs typeface="+mn-cs"/>
              </a:rPr>
              <a:t>Associate Professor</a:t>
            </a: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400" b="0" i="0" u="none" strike="noStrike" kern="1200" cap="none" spc="0" normalizeH="0" baseline="0" noProof="0" dirty="0">
                <a:ln>
                  <a:noFill/>
                </a:ln>
                <a:solidFill>
                  <a:prstClr val="black"/>
                </a:solidFill>
                <a:effectLst/>
                <a:uLnTx/>
                <a:uFillTx/>
                <a:latin typeface="Calibri"/>
                <a:ea typeface="+mn-ea"/>
                <a:cs typeface="+mn-cs"/>
              </a:rPr>
              <a:t>Department of CSE</a:t>
            </a:r>
          </a:p>
        </p:txBody>
      </p:sp>
      <p:sp>
        <p:nvSpPr>
          <p:cNvPr id="10" name="Slide Number Placeholder 9"/>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pic>
        <p:nvPicPr>
          <p:cNvPr id="11" name="Picture 4" descr="C:\Users\Manks\Downloads\speak.png"/>
          <p:cNvPicPr>
            <a:picLocks noChangeAspect="1" noChangeArrowheads="1"/>
          </p:cNvPicPr>
          <p:nvPr/>
        </p:nvPicPr>
        <p:blipFill>
          <a:blip r:embed="rId4" cstate="print"/>
          <a:srcRect/>
          <a:stretch>
            <a:fillRect/>
          </a:stretch>
        </p:blipFill>
        <p:spPr bwMode="auto">
          <a:xfrm>
            <a:off x="6477000" y="2590800"/>
            <a:ext cx="1524000" cy="1524000"/>
          </a:xfrm>
          <a:prstGeom prst="rect">
            <a:avLst/>
          </a:prstGeom>
          <a:noFill/>
        </p:spPr>
      </p:pic>
      <p:sp>
        <p:nvSpPr>
          <p:cNvPr id="12" name="Subtitle 2"/>
          <p:cNvSpPr txBox="1">
            <a:spLocks/>
          </p:cNvSpPr>
          <p:nvPr/>
        </p:nvSpPr>
        <p:spPr>
          <a:xfrm>
            <a:off x="152400" y="2971800"/>
            <a:ext cx="2057400" cy="5334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500" b="0" i="0" u="none" strike="noStrike" kern="1200" cap="none" spc="0" normalizeH="0" baseline="0" noProof="0" dirty="0">
                <a:ln>
                  <a:noFill/>
                </a:ln>
                <a:solidFill>
                  <a:prstClr val="black"/>
                </a:solidFill>
                <a:effectLst/>
                <a:uLnTx/>
                <a:uFillTx/>
                <a:latin typeface="Calibri"/>
                <a:ea typeface="+mn-ea"/>
                <a:cs typeface="+mn-cs"/>
              </a:rPr>
              <a:t>Unit: III</a:t>
            </a:r>
          </a:p>
        </p:txBody>
      </p:sp>
      <p:sp>
        <p:nvSpPr>
          <p:cNvPr id="13" name="Footer Placeholder 12"/>
          <p:cNvSpPr>
            <a:spLocks noGrp="1"/>
          </p:cNvSpPr>
          <p:nvPr>
            <p:ph type="ftr" sz="quarter" idx="11"/>
          </p:nvPr>
        </p:nvSpPr>
        <p:spPr>
          <a:xfrm>
            <a:off x="1600200" y="6391453"/>
            <a:ext cx="5443163"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rPr>
              <a:t>Dr. Poornima Tyagi       ACSE0603 Software Engineering             Unit III     </a:t>
            </a:r>
          </a:p>
        </p:txBody>
      </p:sp>
      <p:sp>
        <p:nvSpPr>
          <p:cNvPr id="14" name="Subtitle 2"/>
          <p:cNvSpPr txBox="1">
            <a:spLocks/>
          </p:cNvSpPr>
          <p:nvPr/>
        </p:nvSpPr>
        <p:spPr>
          <a:xfrm>
            <a:off x="228600" y="3810000"/>
            <a:ext cx="4191000" cy="8382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Autofit/>
          </a:bodyPr>
          <a:lstStyle/>
          <a:p>
            <a:pPr lvl="0" algn="ctr">
              <a:spcBef>
                <a:spcPct val="20000"/>
              </a:spcBef>
              <a:defRPr/>
            </a:pPr>
            <a:r>
              <a:rPr lang="en-IN" sz="2400" dirty="0">
                <a:solidFill>
                  <a:schemeClr val="tx1"/>
                </a:solidFill>
              </a:rPr>
              <a:t>Software Engineering </a:t>
            </a:r>
          </a:p>
          <a:p>
            <a:pPr lvl="0" algn="ctr">
              <a:spcBef>
                <a:spcPct val="20000"/>
              </a:spcBef>
              <a:defRPr/>
            </a:pPr>
            <a:r>
              <a:rPr lang="en-US" sz="2400" dirty="0"/>
              <a:t>ACSE0603 </a:t>
            </a:r>
            <a:endParaRPr kumimoji="0" lang="en-US" sz="2400" b="0" i="0" u="none" strike="noStrike" kern="1200" cap="none" spc="0" normalizeH="0" baseline="0" noProof="0" dirty="0">
              <a:ln>
                <a:noFill/>
              </a:ln>
              <a:solidFill>
                <a:prstClr val="black"/>
              </a:solidFill>
              <a:effectLst/>
              <a:uLnTx/>
              <a:uFillTx/>
              <a:latin typeface="Calibri"/>
              <a:ea typeface="+mn-ea"/>
              <a:cs typeface="+mn-cs"/>
            </a:endParaRPr>
          </a:p>
        </p:txBody>
      </p:sp>
      <p:sp>
        <p:nvSpPr>
          <p:cNvPr id="15" name="Subtitle 2"/>
          <p:cNvSpPr txBox="1">
            <a:spLocks/>
          </p:cNvSpPr>
          <p:nvPr/>
        </p:nvSpPr>
        <p:spPr>
          <a:xfrm>
            <a:off x="152400" y="4876800"/>
            <a:ext cx="4191000" cy="8382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br>
              <a:rPr kumimoji="0" lang="en-US" sz="2000" b="0" i="0" u="none" strike="noStrike" kern="1200" cap="none" spc="0" normalizeH="0" baseline="0" noProof="0" dirty="0">
                <a:ln>
                  <a:noFill/>
                </a:ln>
                <a:solidFill>
                  <a:prstClr val="black"/>
                </a:solidFill>
                <a:effectLst/>
                <a:uLnTx/>
                <a:uFillTx/>
                <a:latin typeface="Calibri"/>
                <a:ea typeface="+mn-ea"/>
                <a:cs typeface="+mn-cs"/>
              </a:rPr>
            </a:br>
            <a:r>
              <a:rPr kumimoji="0" lang="en-US" sz="2400" b="0" i="0" u="none" strike="noStrike" kern="1200" cap="none" spc="0" normalizeH="0" baseline="0" noProof="0" dirty="0">
                <a:ln>
                  <a:noFill/>
                </a:ln>
                <a:solidFill>
                  <a:prstClr val="black"/>
                </a:solidFill>
                <a:effectLst/>
                <a:uLnTx/>
                <a:uFillTx/>
                <a:latin typeface="Calibri"/>
                <a:ea typeface="+mn-ea"/>
                <a:cs typeface="+mn-cs"/>
              </a:rPr>
              <a:t>( B Tech </a:t>
            </a:r>
            <a:r>
              <a:rPr lang="en-US" sz="2400" dirty="0">
                <a:solidFill>
                  <a:prstClr val="black"/>
                </a:solidFill>
                <a:latin typeface="Calibri"/>
              </a:rPr>
              <a:t>6</a:t>
            </a:r>
            <a:r>
              <a:rPr kumimoji="0" lang="en-US" sz="2400" b="0" i="0" u="none" strike="noStrike" kern="1200" cap="none" spc="0" normalizeH="0" baseline="30000" noProof="0" dirty="0" err="1">
                <a:ln>
                  <a:noFill/>
                </a:ln>
                <a:solidFill>
                  <a:prstClr val="black"/>
                </a:solidFill>
                <a:effectLst/>
                <a:uLnTx/>
                <a:uFillTx/>
                <a:latin typeface="Calibri"/>
                <a:ea typeface="+mn-ea"/>
                <a:cs typeface="+mn-cs"/>
              </a:rPr>
              <a:t>th</a:t>
            </a:r>
            <a:r>
              <a:rPr kumimoji="0" lang="en-US" sz="2400" b="0" i="0" u="none" strike="noStrike" kern="1200" cap="none" spc="0" normalizeH="0" baseline="0" noProof="0" dirty="0">
                <a:ln>
                  <a:noFill/>
                </a:ln>
                <a:solidFill>
                  <a:prstClr val="black"/>
                </a:solidFill>
                <a:effectLst/>
                <a:uLnTx/>
                <a:uFillTx/>
                <a:latin typeface="Calibri"/>
                <a:ea typeface="+mn-ea"/>
                <a:cs typeface="+mn-cs"/>
              </a:rPr>
              <a:t> Sem)</a:t>
            </a:r>
          </a:p>
        </p:txBody>
      </p:sp>
      <p:sp>
        <p:nvSpPr>
          <p:cNvPr id="4" name="Date Placeholder 3"/>
          <p:cNvSpPr>
            <a:spLocks noGrp="1"/>
          </p:cNvSpPr>
          <p:nvPr>
            <p:ph type="dt" sz="half" idx="10"/>
          </p:nvPr>
        </p:nvSpPr>
        <p:spPr/>
        <p:txBody>
          <a:bodyPr/>
          <a:lstStyle/>
          <a:p>
            <a:fld id="{36AC2A01-4733-4040-8E90-7B0C2E8B8455}" type="datetime1">
              <a:rPr lang="en-IN" smtClean="0"/>
              <a:t>29-03-2024</a:t>
            </a:fld>
            <a:endParaRPr lang="en-US"/>
          </a:p>
        </p:txBody>
      </p:sp>
    </p:spTree>
    <p:extLst>
      <p:ext uri="{BB962C8B-B14F-4D97-AF65-F5344CB8AC3E}">
        <p14:creationId xmlns:p14="http://schemas.microsoft.com/office/powerpoint/2010/main" val="39283268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8B8C895-8F4B-4971-B1AE-E768567328A5}" type="datetime1">
              <a:rPr lang="en-IN" smtClean="0"/>
              <a:t>29-03-2024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10</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1" i="0" u="none" strike="noStrike" kern="1200" cap="none" spc="0" normalizeH="0" baseline="0" noProof="0" dirty="0">
                <a:ln>
                  <a:noFill/>
                </a:ln>
                <a:solidFill>
                  <a:schemeClr val="dk1"/>
                </a:solidFill>
                <a:effectLst/>
                <a:uLnTx/>
                <a:uFillTx/>
                <a:latin typeface="+mn-lt"/>
                <a:ea typeface="+mn-ea"/>
                <a:cs typeface="+mn-cs"/>
              </a:rPr>
              <a:t>CO-PO and PSO Mapping</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19458" name="Rectangle 2"/>
          <p:cNvSpPr>
            <a:spLocks noChangeArrowheads="1"/>
          </p:cNvSpPr>
          <p:nvPr/>
        </p:nvSpPr>
        <p:spPr bwMode="auto">
          <a:xfrm>
            <a:off x="0" y="5572140"/>
            <a:ext cx="8929718" cy="36933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tab pos="1304925" algn="ctr"/>
              </a:tabLst>
            </a:pPr>
            <a:r>
              <a:rPr kumimoji="0" lang="en-US" b="0" i="0" u="none" strike="noStrike" cap="none" normalizeH="0" baseline="0" dirty="0">
                <a:ln>
                  <a:noFill/>
                </a:ln>
                <a:solidFill>
                  <a:schemeClr val="tx1"/>
                </a:solidFill>
                <a:effectLst/>
                <a:latin typeface="Calibri (Body)"/>
                <a:ea typeface="Times New Roman" pitchFamily="18" charset="0"/>
                <a:cs typeface="Mangal" pitchFamily="18" charset="0"/>
              </a:rPr>
              <a:t>        *3= High               	*2= Medium		*1=Low</a:t>
            </a:r>
            <a:endParaRPr kumimoji="0" lang="en-US" b="0" i="0" u="none" strike="noStrike" cap="none" normalizeH="0" baseline="0" dirty="0">
              <a:ln>
                <a:noFill/>
              </a:ln>
              <a:solidFill>
                <a:schemeClr val="tx1"/>
              </a:solidFill>
              <a:effectLst/>
              <a:latin typeface="Calibri (Body)"/>
              <a:cs typeface="Arial" pitchFamily="34" charset="0"/>
            </a:endParaRPr>
          </a:p>
        </p:txBody>
      </p:sp>
      <p:sp>
        <p:nvSpPr>
          <p:cNvPr id="19461" name="Rectangle 5"/>
          <p:cNvSpPr>
            <a:spLocks noChangeArrowheads="1"/>
          </p:cNvSpPr>
          <p:nvPr/>
        </p:nvSpPr>
        <p:spPr bwMode="auto">
          <a:xfrm>
            <a:off x="428596" y="1285860"/>
            <a:ext cx="7786742" cy="384721"/>
          </a:xfrm>
          <a:prstGeom prst="rect">
            <a:avLst/>
          </a:prstGeom>
          <a:noFill/>
          <a:ln w="9525">
            <a:noFill/>
            <a:miter lim="800000"/>
            <a:headEnd/>
            <a:tailEnd/>
          </a:ln>
          <a:effectLst/>
        </p:spPr>
        <p:txBody>
          <a:bodyPr vert="horz" wrap="square" lIns="274551" tIns="45720" rIns="91440" bIns="0" numCol="1" anchor="ctr" anchorCtr="0" compatLnSpc="1">
            <a:prstTxWarp prst="textNoShape">
              <a:avLst/>
            </a:prstTxWarp>
            <a:spAutoFit/>
          </a:bodyPr>
          <a:lstStyle/>
          <a:p>
            <a:r>
              <a:rPr lang="en-US" sz="2200" b="1" dirty="0"/>
              <a:t>Program Specific Outcomes and Course Outcomes Mapping </a:t>
            </a:r>
            <a:endParaRPr kumimoji="0" lang="en-US" sz="2200" b="1" i="0" u="none" strike="noStrike" cap="none" normalizeH="0" baseline="0" dirty="0">
              <a:ln>
                <a:noFill/>
              </a:ln>
              <a:solidFill>
                <a:schemeClr val="tx1"/>
              </a:solidFill>
              <a:effectLst/>
              <a:latin typeface="Arial" pitchFamily="34" charset="0"/>
              <a:cs typeface="Arial" pitchFamily="34" charset="0"/>
            </a:endParaRPr>
          </a:p>
        </p:txBody>
      </p:sp>
      <p:graphicFrame>
        <p:nvGraphicFramePr>
          <p:cNvPr id="14" name="Table 13"/>
          <p:cNvGraphicFramePr>
            <a:graphicFrameLocks noGrp="1"/>
          </p:cNvGraphicFramePr>
          <p:nvPr>
            <p:extLst>
              <p:ext uri="{D42A27DB-BD31-4B8C-83A1-F6EECF244321}">
                <p14:modId xmlns:p14="http://schemas.microsoft.com/office/powerpoint/2010/main" val="1370014504"/>
              </p:ext>
            </p:extLst>
          </p:nvPr>
        </p:nvGraphicFramePr>
        <p:xfrm>
          <a:off x="1071538" y="2000240"/>
          <a:ext cx="6929485" cy="2766143"/>
        </p:xfrm>
        <a:graphic>
          <a:graphicData uri="http://schemas.openxmlformats.org/drawingml/2006/table">
            <a:tbl>
              <a:tblPr/>
              <a:tblGrid>
                <a:gridCol w="1385597">
                  <a:extLst>
                    <a:ext uri="{9D8B030D-6E8A-4147-A177-3AD203B41FA5}">
                      <a16:colId xmlns:a16="http://schemas.microsoft.com/office/drawing/2014/main" val="20000"/>
                    </a:ext>
                  </a:extLst>
                </a:gridCol>
                <a:gridCol w="1385597">
                  <a:extLst>
                    <a:ext uri="{9D8B030D-6E8A-4147-A177-3AD203B41FA5}">
                      <a16:colId xmlns:a16="http://schemas.microsoft.com/office/drawing/2014/main" val="20001"/>
                    </a:ext>
                  </a:extLst>
                </a:gridCol>
                <a:gridCol w="1385597">
                  <a:extLst>
                    <a:ext uri="{9D8B030D-6E8A-4147-A177-3AD203B41FA5}">
                      <a16:colId xmlns:a16="http://schemas.microsoft.com/office/drawing/2014/main" val="20002"/>
                    </a:ext>
                  </a:extLst>
                </a:gridCol>
                <a:gridCol w="1386347">
                  <a:extLst>
                    <a:ext uri="{9D8B030D-6E8A-4147-A177-3AD203B41FA5}">
                      <a16:colId xmlns:a16="http://schemas.microsoft.com/office/drawing/2014/main" val="20003"/>
                    </a:ext>
                  </a:extLst>
                </a:gridCol>
                <a:gridCol w="1386347">
                  <a:extLst>
                    <a:ext uri="{9D8B030D-6E8A-4147-A177-3AD203B41FA5}">
                      <a16:colId xmlns:a16="http://schemas.microsoft.com/office/drawing/2014/main" val="20004"/>
                    </a:ext>
                  </a:extLst>
                </a:gridCol>
              </a:tblGrid>
              <a:tr h="523323">
                <a:tc>
                  <a:txBody>
                    <a:bodyPr/>
                    <a:lstStyle/>
                    <a:p>
                      <a:pPr algn="ctr">
                        <a:lnSpc>
                          <a:spcPct val="115000"/>
                        </a:lnSpc>
                        <a:spcAft>
                          <a:spcPts val="0"/>
                        </a:spcAft>
                      </a:pPr>
                      <a:r>
                        <a:rPr lang="en-US" sz="2200" b="1" dirty="0">
                          <a:latin typeface="+mn-lt"/>
                          <a:ea typeface="Calibri"/>
                          <a:cs typeface="Times New Roman"/>
                        </a:rPr>
                        <a:t>CO</a:t>
                      </a:r>
                      <a:endParaRPr lang="en-IN" sz="220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2200" b="1">
                          <a:latin typeface="+mn-lt"/>
                          <a:ea typeface="Calibri"/>
                          <a:cs typeface="Times New Roman"/>
                        </a:rPr>
                        <a:t>PSO1</a:t>
                      </a:r>
                      <a:endParaRPr lang="en-IN" sz="220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2200" b="1">
                          <a:latin typeface="+mn-lt"/>
                          <a:ea typeface="Calibri"/>
                          <a:cs typeface="Times New Roman"/>
                        </a:rPr>
                        <a:t>PSO2</a:t>
                      </a:r>
                      <a:endParaRPr lang="en-IN" sz="220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2200" b="1">
                          <a:latin typeface="+mn-lt"/>
                          <a:ea typeface="Calibri"/>
                          <a:cs typeface="Times New Roman"/>
                        </a:rPr>
                        <a:t>PSO3</a:t>
                      </a:r>
                      <a:endParaRPr lang="en-IN" sz="220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2200" b="1">
                          <a:latin typeface="+mn-lt"/>
                          <a:ea typeface="Calibri"/>
                          <a:cs typeface="Times New Roman"/>
                        </a:rPr>
                        <a:t>PSO4</a:t>
                      </a:r>
                      <a:endParaRPr lang="en-IN" sz="220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448564">
                <a:tc>
                  <a:txBody>
                    <a:bodyPr/>
                    <a:lstStyle/>
                    <a:p>
                      <a:pPr algn="ctr">
                        <a:lnSpc>
                          <a:spcPct val="115000"/>
                        </a:lnSpc>
                        <a:spcAft>
                          <a:spcPts val="0"/>
                        </a:spcAft>
                      </a:pPr>
                      <a:r>
                        <a:rPr lang="en-US" sz="2200" b="1" dirty="0">
                          <a:latin typeface="+mn-lt"/>
                          <a:ea typeface="Calibri"/>
                          <a:cs typeface="Times New Roman"/>
                        </a:rPr>
                        <a:t>CO1</a:t>
                      </a:r>
                      <a:endParaRPr lang="en-IN" sz="220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115000"/>
                        </a:lnSpc>
                        <a:spcAft>
                          <a:spcPts val="0"/>
                        </a:spcAft>
                      </a:pPr>
                      <a:r>
                        <a:rPr lang="en-US" sz="2200" dirty="0">
                          <a:latin typeface="+mn-lt"/>
                          <a:ea typeface="Calibri"/>
                          <a:cs typeface="Times New Roman"/>
                        </a:rPr>
                        <a:t>3</a:t>
                      </a:r>
                      <a:endParaRPr lang="en-IN" sz="220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115000"/>
                        </a:lnSpc>
                        <a:spcAft>
                          <a:spcPts val="0"/>
                        </a:spcAft>
                      </a:pPr>
                      <a:r>
                        <a:rPr lang="en-US" sz="2200" dirty="0">
                          <a:latin typeface="+mn-lt"/>
                          <a:ea typeface="Calibri"/>
                          <a:cs typeface="Times New Roman"/>
                        </a:rPr>
                        <a:t>3</a:t>
                      </a:r>
                      <a:endParaRPr lang="en-IN" sz="220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115000"/>
                        </a:lnSpc>
                        <a:spcAft>
                          <a:spcPts val="0"/>
                        </a:spcAft>
                      </a:pPr>
                      <a:r>
                        <a:rPr lang="en-US" sz="2200" dirty="0">
                          <a:latin typeface="+mn-lt"/>
                          <a:ea typeface="Calibri"/>
                          <a:cs typeface="Times New Roman"/>
                        </a:rPr>
                        <a:t>-</a:t>
                      </a:r>
                      <a:endParaRPr lang="en-IN" sz="220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115000"/>
                        </a:lnSpc>
                        <a:spcAft>
                          <a:spcPts val="0"/>
                        </a:spcAft>
                      </a:pPr>
                      <a:r>
                        <a:rPr lang="en-US" sz="2200" dirty="0">
                          <a:latin typeface="+mn-lt"/>
                          <a:ea typeface="Calibri"/>
                          <a:cs typeface="Times New Roman"/>
                        </a:rPr>
                        <a:t>3</a:t>
                      </a:r>
                      <a:endParaRPr lang="en-IN" sz="220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448564">
                <a:tc>
                  <a:txBody>
                    <a:bodyPr/>
                    <a:lstStyle/>
                    <a:p>
                      <a:pPr algn="ctr">
                        <a:lnSpc>
                          <a:spcPct val="115000"/>
                        </a:lnSpc>
                        <a:spcAft>
                          <a:spcPts val="0"/>
                        </a:spcAft>
                      </a:pPr>
                      <a:r>
                        <a:rPr lang="en-US" sz="2200" b="1" dirty="0">
                          <a:latin typeface="+mn-lt"/>
                          <a:ea typeface="Calibri"/>
                          <a:cs typeface="Times New Roman"/>
                        </a:rPr>
                        <a:t>CO2</a:t>
                      </a:r>
                      <a:endParaRPr lang="en-IN" sz="220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115000"/>
                        </a:lnSpc>
                        <a:spcAft>
                          <a:spcPts val="0"/>
                        </a:spcAft>
                      </a:pPr>
                      <a:r>
                        <a:rPr lang="en-US" sz="2200" dirty="0">
                          <a:latin typeface="+mn-lt"/>
                          <a:ea typeface="Calibri"/>
                          <a:cs typeface="Times New Roman"/>
                        </a:rPr>
                        <a:t>3</a:t>
                      </a:r>
                      <a:endParaRPr lang="en-IN" sz="220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115000"/>
                        </a:lnSpc>
                        <a:spcAft>
                          <a:spcPts val="0"/>
                        </a:spcAft>
                      </a:pPr>
                      <a:r>
                        <a:rPr lang="en-US" sz="2200" dirty="0">
                          <a:latin typeface="+mn-lt"/>
                          <a:ea typeface="Calibri"/>
                          <a:cs typeface="Times New Roman"/>
                        </a:rPr>
                        <a:t>3</a:t>
                      </a:r>
                      <a:endParaRPr lang="en-IN" sz="220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115000"/>
                        </a:lnSpc>
                        <a:spcAft>
                          <a:spcPts val="0"/>
                        </a:spcAft>
                      </a:pPr>
                      <a:r>
                        <a:rPr lang="en-US" sz="2200" dirty="0">
                          <a:latin typeface="+mn-lt"/>
                          <a:ea typeface="Calibri"/>
                          <a:cs typeface="Times New Roman"/>
                        </a:rPr>
                        <a:t>2</a:t>
                      </a:r>
                      <a:endParaRPr lang="en-IN" sz="220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115000"/>
                        </a:lnSpc>
                        <a:spcAft>
                          <a:spcPts val="0"/>
                        </a:spcAft>
                      </a:pPr>
                      <a:r>
                        <a:rPr lang="en-US" sz="2200" dirty="0">
                          <a:latin typeface="+mn-lt"/>
                          <a:ea typeface="Calibri"/>
                          <a:cs typeface="Times New Roman"/>
                        </a:rPr>
                        <a:t>3</a:t>
                      </a:r>
                      <a:endParaRPr lang="en-IN" sz="220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448564">
                <a:tc>
                  <a:txBody>
                    <a:bodyPr/>
                    <a:lstStyle/>
                    <a:p>
                      <a:pPr algn="ctr">
                        <a:lnSpc>
                          <a:spcPct val="115000"/>
                        </a:lnSpc>
                        <a:spcAft>
                          <a:spcPts val="0"/>
                        </a:spcAft>
                      </a:pPr>
                      <a:r>
                        <a:rPr lang="en-US" sz="2200" b="1" dirty="0">
                          <a:latin typeface="+mn-lt"/>
                          <a:ea typeface="Calibri"/>
                          <a:cs typeface="Times New Roman"/>
                        </a:rPr>
                        <a:t>CO3</a:t>
                      </a:r>
                      <a:endParaRPr lang="en-IN" sz="220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ctr">
                        <a:lnSpc>
                          <a:spcPct val="115000"/>
                        </a:lnSpc>
                        <a:spcAft>
                          <a:spcPts val="0"/>
                        </a:spcAft>
                      </a:pPr>
                      <a:r>
                        <a:rPr lang="en-US" sz="2200" dirty="0">
                          <a:latin typeface="+mn-lt"/>
                          <a:ea typeface="Calibri"/>
                          <a:cs typeface="Times New Roman"/>
                        </a:rPr>
                        <a:t>3</a:t>
                      </a:r>
                      <a:endParaRPr lang="en-IN" sz="220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ctr">
                        <a:lnSpc>
                          <a:spcPct val="115000"/>
                        </a:lnSpc>
                        <a:spcAft>
                          <a:spcPts val="0"/>
                        </a:spcAft>
                      </a:pPr>
                      <a:r>
                        <a:rPr lang="en-US" sz="2200" dirty="0">
                          <a:latin typeface="+mn-lt"/>
                          <a:ea typeface="Calibri"/>
                          <a:cs typeface="Times New Roman"/>
                        </a:rPr>
                        <a:t>3</a:t>
                      </a:r>
                      <a:endParaRPr lang="en-IN" sz="220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ctr">
                        <a:lnSpc>
                          <a:spcPct val="115000"/>
                        </a:lnSpc>
                        <a:spcAft>
                          <a:spcPts val="0"/>
                        </a:spcAft>
                      </a:pPr>
                      <a:r>
                        <a:rPr lang="en-US" sz="2200" dirty="0">
                          <a:latin typeface="+mn-lt"/>
                          <a:ea typeface="Calibri"/>
                          <a:cs typeface="Times New Roman"/>
                        </a:rPr>
                        <a:t>-</a:t>
                      </a:r>
                      <a:endParaRPr lang="en-IN" sz="220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ctr">
                        <a:lnSpc>
                          <a:spcPct val="115000"/>
                        </a:lnSpc>
                        <a:spcAft>
                          <a:spcPts val="0"/>
                        </a:spcAft>
                      </a:pPr>
                      <a:r>
                        <a:rPr lang="en-US" sz="2200" dirty="0">
                          <a:latin typeface="+mn-lt"/>
                          <a:ea typeface="Calibri"/>
                          <a:cs typeface="Times New Roman"/>
                        </a:rPr>
                        <a:t>3</a:t>
                      </a:r>
                      <a:endParaRPr lang="en-IN" sz="220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val="10003"/>
                  </a:ext>
                </a:extLst>
              </a:tr>
              <a:tr h="448564">
                <a:tc>
                  <a:txBody>
                    <a:bodyPr/>
                    <a:lstStyle/>
                    <a:p>
                      <a:pPr algn="ctr">
                        <a:lnSpc>
                          <a:spcPct val="115000"/>
                        </a:lnSpc>
                        <a:spcAft>
                          <a:spcPts val="0"/>
                        </a:spcAft>
                      </a:pPr>
                      <a:r>
                        <a:rPr lang="en-US" sz="2200" b="1" dirty="0">
                          <a:latin typeface="+mn-lt"/>
                          <a:ea typeface="Calibri"/>
                          <a:cs typeface="Times New Roman"/>
                        </a:rPr>
                        <a:t>CO4</a:t>
                      </a:r>
                      <a:endParaRPr lang="en-IN" sz="220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2200">
                          <a:latin typeface="+mn-lt"/>
                          <a:ea typeface="Calibri"/>
                          <a:cs typeface="Times New Roman"/>
                        </a:rPr>
                        <a:t>3</a:t>
                      </a:r>
                      <a:endParaRPr lang="en-IN" sz="220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2200" dirty="0">
                          <a:latin typeface="+mn-lt"/>
                          <a:ea typeface="Calibri"/>
                          <a:cs typeface="Times New Roman"/>
                        </a:rPr>
                        <a:t>3</a:t>
                      </a:r>
                      <a:endParaRPr lang="en-IN" sz="220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2200" dirty="0">
                          <a:latin typeface="+mn-lt"/>
                          <a:ea typeface="Calibri"/>
                          <a:cs typeface="Times New Roman"/>
                        </a:rPr>
                        <a:t>-</a:t>
                      </a:r>
                      <a:endParaRPr lang="en-IN" sz="220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2200" dirty="0">
                          <a:latin typeface="+mn-lt"/>
                          <a:ea typeface="Calibri"/>
                          <a:cs typeface="Times New Roman"/>
                        </a:rPr>
                        <a:t>3</a:t>
                      </a:r>
                      <a:endParaRPr lang="en-IN" sz="220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448564">
                <a:tc>
                  <a:txBody>
                    <a:bodyPr/>
                    <a:lstStyle/>
                    <a:p>
                      <a:pPr algn="ctr">
                        <a:lnSpc>
                          <a:spcPct val="115000"/>
                        </a:lnSpc>
                        <a:spcAft>
                          <a:spcPts val="0"/>
                        </a:spcAft>
                      </a:pPr>
                      <a:r>
                        <a:rPr lang="en-US" sz="2200" b="1" dirty="0">
                          <a:latin typeface="+mn-lt"/>
                          <a:ea typeface="Calibri"/>
                          <a:cs typeface="Times New Roman"/>
                        </a:rPr>
                        <a:t>CO5</a:t>
                      </a:r>
                      <a:endParaRPr lang="en-IN" sz="220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2200">
                          <a:latin typeface="+mn-lt"/>
                          <a:ea typeface="Calibri"/>
                          <a:cs typeface="Times New Roman"/>
                        </a:rPr>
                        <a:t>3</a:t>
                      </a:r>
                      <a:endParaRPr lang="en-IN" sz="220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2200" dirty="0">
                          <a:latin typeface="+mn-lt"/>
                          <a:ea typeface="Calibri"/>
                          <a:cs typeface="Times New Roman"/>
                        </a:rPr>
                        <a:t>3</a:t>
                      </a:r>
                      <a:endParaRPr lang="en-IN" sz="220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2200" dirty="0">
                          <a:latin typeface="+mn-lt"/>
                          <a:ea typeface="Calibri"/>
                          <a:cs typeface="Times New Roman"/>
                        </a:rPr>
                        <a:t>-</a:t>
                      </a:r>
                      <a:endParaRPr lang="en-IN" sz="220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0"/>
                        </a:spcAft>
                      </a:pPr>
                      <a:r>
                        <a:rPr lang="en-US" sz="2200" dirty="0">
                          <a:latin typeface="+mn-lt"/>
                          <a:ea typeface="Calibri"/>
                          <a:cs typeface="Times New Roman"/>
                        </a:rPr>
                        <a:t>3</a:t>
                      </a:r>
                      <a:endParaRPr lang="en-IN" sz="2200" dirty="0">
                        <a:latin typeface="+mn-lt"/>
                        <a:ea typeface="Calibri"/>
                        <a:cs typeface="Mangal"/>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10" name="Footer Placeholder 4"/>
          <p:cNvSpPr>
            <a:spLocks noGrp="1"/>
          </p:cNvSpPr>
          <p:nvPr>
            <p:ph type="ftr" sz="quarter" idx="11"/>
          </p:nvPr>
        </p:nvSpPr>
        <p:spPr>
          <a:xfrm>
            <a:off x="2514600" y="6356350"/>
            <a:ext cx="5029200" cy="365125"/>
          </a:xfrm>
        </p:spPr>
        <p:txBody>
          <a:bodyPr/>
          <a:lstStyle/>
          <a:p>
            <a:r>
              <a:rPr lang="en-US"/>
              <a:t>Dr. Poornima Tyagi       ACSE0603 Software Engineering             Unit III     </a:t>
            </a:r>
            <a:endParaRPr lang="en-US" dirty="0"/>
          </a:p>
        </p:txBody>
      </p:sp>
    </p:spTree>
    <p:extLst>
      <p:ext uri="{BB962C8B-B14F-4D97-AF65-F5344CB8AC3E}">
        <p14:creationId xmlns:p14="http://schemas.microsoft.com/office/powerpoint/2010/main" val="2943234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9461">
                                            <p:txEl>
                                              <p:pRg st="0" end="0"/>
                                            </p:txEl>
                                          </p:spTgt>
                                        </p:tgtEl>
                                        <p:attrNameLst>
                                          <p:attrName>style.visibility</p:attrName>
                                        </p:attrNameLst>
                                      </p:cBhvr>
                                      <p:to>
                                        <p:strVal val="visible"/>
                                      </p:to>
                                    </p:set>
                                    <p:animEffect transition="in" filter="blinds(horizontal)">
                                      <p:cBhvr>
                                        <p:cTn id="7" dur="500"/>
                                        <p:tgtEl>
                                          <p:spTgt spid="1946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9458">
                                            <p:txEl>
                                              <p:pRg st="0" end="0"/>
                                            </p:txEl>
                                          </p:spTgt>
                                        </p:tgtEl>
                                        <p:attrNameLst>
                                          <p:attrName>style.visibility</p:attrName>
                                        </p:attrNameLst>
                                      </p:cBhvr>
                                      <p:to>
                                        <p:strVal val="visible"/>
                                      </p:to>
                                    </p:set>
                                    <p:animEffect transition="in" filter="blinds(horizontal)">
                                      <p:cBhvr>
                                        <p:cTn id="12" dur="500"/>
                                        <p:tgtEl>
                                          <p:spTgt spid="19458">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box(in)">
                                      <p:cBhvr>
                                        <p:cTn id="1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marL="0" indent="0">
              <a:buNone/>
            </a:pPr>
            <a:endParaRPr lang="en-US" sz="1800" dirty="0"/>
          </a:p>
          <a:p>
            <a:pPr marL="514350" indent="-514350" algn="just">
              <a:buFont typeface="+mj-lt"/>
              <a:buAutoNum type="arabicPeriod"/>
            </a:pPr>
            <a:r>
              <a:rPr lang="en-US" sz="2200" dirty="0">
                <a:latin typeface="Calibri" panose="020F0502020204030204" pitchFamily="34" charset="0"/>
                <a:cs typeface="Calibri" panose="020F0502020204030204" pitchFamily="34" charset="0"/>
              </a:rPr>
              <a:t>Explain modularity? Explain Under modularity and over modularity in a software should be avoided. </a:t>
            </a:r>
          </a:p>
          <a:p>
            <a:pPr marL="514350" indent="-514350" algn="just">
              <a:buFont typeface="+mj-lt"/>
              <a:buAutoNum type="arabicPeriod"/>
            </a:pPr>
            <a:r>
              <a:rPr lang="en-US" sz="2200" dirty="0">
                <a:latin typeface="Calibri" panose="020F0502020204030204" pitchFamily="34" charset="0"/>
                <a:cs typeface="Calibri" panose="020F0502020204030204" pitchFamily="34" charset="0"/>
              </a:rPr>
              <a:t>Describe data design at architectural level.	</a:t>
            </a:r>
          </a:p>
          <a:p>
            <a:pPr marL="514350" indent="-514350" algn="just">
              <a:buFont typeface="+mj-lt"/>
              <a:buAutoNum type="arabicPeriod"/>
            </a:pPr>
            <a:r>
              <a:rPr lang="en-US" sz="2200" dirty="0">
                <a:latin typeface="Calibri" panose="020F0502020204030204" pitchFamily="34" charset="0"/>
                <a:cs typeface="Calibri" panose="020F0502020204030204" pitchFamily="34" charset="0"/>
              </a:rPr>
              <a:t>What are different techniques to estimate size of the program? Which technique is better and why?</a:t>
            </a:r>
          </a:p>
          <a:p>
            <a:pPr marL="514350" indent="-514350" algn="just">
              <a:buFont typeface="+mj-lt"/>
              <a:buAutoNum type="arabicPeriod"/>
            </a:pPr>
            <a:r>
              <a:rPr lang="en-US" sz="2200" dirty="0">
                <a:latin typeface="Calibri" panose="020F0502020204030204" pitchFamily="34" charset="0"/>
                <a:cs typeface="Calibri" panose="020F0502020204030204" pitchFamily="34" charset="0"/>
              </a:rPr>
              <a:t>Discuss the main advantages of using an object-oriented approach for software design.</a:t>
            </a:r>
          </a:p>
          <a:p>
            <a:pPr marL="514350" indent="-514350" algn="just">
              <a:buFont typeface="+mj-lt"/>
              <a:buAutoNum type="arabicPeriod"/>
            </a:pPr>
            <a:r>
              <a:rPr lang="en-US" sz="2200" dirty="0">
                <a:latin typeface="Calibri" panose="020F0502020204030204" pitchFamily="34" charset="0"/>
                <a:cs typeface="Calibri" panose="020F0502020204030204" pitchFamily="34" charset="0"/>
              </a:rPr>
              <a:t>Discuss the differences between object oriented and function oriented design</a:t>
            </a:r>
          </a:p>
          <a:p>
            <a:pPr marL="457200" indent="-457200" algn="just">
              <a:buFont typeface="+mj-lt"/>
              <a:buAutoNum type="arabicPeriod"/>
            </a:pPr>
            <a:endParaRPr lang="en-IN" sz="3100" dirty="0">
              <a:latin typeface="Calibri" panose="020F0502020204030204" pitchFamily="34" charset="0"/>
              <a:cs typeface="Calibri" panose="020F0502020204030204" pitchFamily="34" charset="0"/>
            </a:endParaRPr>
          </a:p>
          <a:p>
            <a:endParaRPr lang="en-US" sz="3100" dirty="0">
              <a:latin typeface="Calibri" panose="020F0502020204030204" pitchFamily="34" charset="0"/>
              <a:cs typeface="Calibri" panose="020F0502020204030204" pitchFamily="34" charset="0"/>
            </a:endParaRPr>
          </a:p>
          <a:p>
            <a:endParaRPr lang="en-US" sz="2200" dirty="0"/>
          </a:p>
          <a:p>
            <a:endParaRPr lang="en-US" dirty="0"/>
          </a:p>
        </p:txBody>
      </p:sp>
      <p:sp>
        <p:nvSpPr>
          <p:cNvPr id="4" name="Date Placeholder 3"/>
          <p:cNvSpPr>
            <a:spLocks noGrp="1"/>
          </p:cNvSpPr>
          <p:nvPr>
            <p:ph type="dt" sz="half" idx="10"/>
          </p:nvPr>
        </p:nvSpPr>
        <p:spPr/>
        <p:txBody>
          <a:bodyPr/>
          <a:lstStyle/>
          <a:p>
            <a:fld id="{8C5DFF9A-93D0-4112-9B5C-FF88EBD96059}" type="datetime1">
              <a:rPr lang="en-IN" smtClean="0"/>
              <a:t>29-03-2024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Dr. Poornima Tyagi       ACSE0603 Software Engineering             Unit III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100</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b="1" dirty="0"/>
              <a:t>Expected Questions for University Exam </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4022792437"/>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lstStyle/>
          <a:p>
            <a:endParaRPr lang="en-US" sz="1800" dirty="0"/>
          </a:p>
          <a:p>
            <a:endParaRPr lang="en-US" dirty="0"/>
          </a:p>
        </p:txBody>
      </p:sp>
      <p:sp>
        <p:nvSpPr>
          <p:cNvPr id="4" name="Date Placeholder 3"/>
          <p:cNvSpPr>
            <a:spLocks noGrp="1"/>
          </p:cNvSpPr>
          <p:nvPr>
            <p:ph type="dt" sz="half" idx="10"/>
          </p:nvPr>
        </p:nvSpPr>
        <p:spPr/>
        <p:txBody>
          <a:bodyPr/>
          <a:lstStyle/>
          <a:p>
            <a:fld id="{05F540AB-73B4-4078-9574-602BA0D5A9B1}" type="datetime1">
              <a:rPr lang="en-IN" smtClean="0"/>
              <a:t>29-03-2024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Dr. Poornima Tyagi       ACSE0603 Software Engineering             Unit III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101</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b="1" dirty="0"/>
              <a:t>Summary</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10" name="Rectangle 9">
            <a:extLst>
              <a:ext uri="{FF2B5EF4-FFF2-40B4-BE49-F238E27FC236}">
                <a16:creationId xmlns:a16="http://schemas.microsoft.com/office/drawing/2014/main" id="{BF75C2C7-5AE2-4811-BD7F-4ED702BC5A3C}"/>
              </a:ext>
            </a:extLst>
          </p:cNvPr>
          <p:cNvSpPr/>
          <p:nvPr/>
        </p:nvSpPr>
        <p:spPr>
          <a:xfrm>
            <a:off x="457200" y="1305342"/>
            <a:ext cx="8001000" cy="4524315"/>
          </a:xfrm>
          <a:prstGeom prst="rect">
            <a:avLst/>
          </a:prstGeom>
        </p:spPr>
        <p:txBody>
          <a:bodyPr wrap="square">
            <a:spAutoFit/>
          </a:bodyPr>
          <a:lstStyle/>
          <a:p>
            <a:pPr algn="just"/>
            <a:r>
              <a:rPr lang="en-IN" dirty="0"/>
              <a:t>Software Design</a:t>
            </a:r>
          </a:p>
          <a:p>
            <a:pPr marL="285750" indent="-285750" algn="just">
              <a:buFont typeface="Arial" panose="020B0604020202020204" pitchFamily="34" charset="0"/>
              <a:buChar char="•"/>
            </a:pPr>
            <a:r>
              <a:rPr lang="en-IN" dirty="0"/>
              <a:t>Basic Concept of Software Design</a:t>
            </a:r>
          </a:p>
          <a:p>
            <a:pPr marL="285750" indent="-285750" algn="just">
              <a:buFont typeface="Arial" panose="020B0604020202020204" pitchFamily="34" charset="0"/>
              <a:buChar char="•"/>
            </a:pPr>
            <a:r>
              <a:rPr lang="en-IN" dirty="0"/>
              <a:t>Architectural Design Low Level Design: Modularization</a:t>
            </a:r>
          </a:p>
          <a:p>
            <a:pPr marL="285750" indent="-285750" algn="just">
              <a:buFont typeface="Arial" panose="020B0604020202020204" pitchFamily="34" charset="0"/>
              <a:buChar char="•"/>
            </a:pPr>
            <a:r>
              <a:rPr lang="en-IN" dirty="0"/>
              <a:t>Design Structure Charts</a:t>
            </a:r>
          </a:p>
          <a:p>
            <a:pPr marL="285750" indent="-285750" algn="just">
              <a:buFont typeface="Arial" panose="020B0604020202020204" pitchFamily="34" charset="0"/>
              <a:buChar char="•"/>
            </a:pPr>
            <a:r>
              <a:rPr lang="en-IN" dirty="0"/>
              <a:t>Pseudo Codes</a:t>
            </a:r>
          </a:p>
          <a:p>
            <a:pPr marL="285750" indent="-285750" algn="just">
              <a:buFont typeface="Arial" panose="020B0604020202020204" pitchFamily="34" charset="0"/>
              <a:buChar char="•"/>
            </a:pPr>
            <a:r>
              <a:rPr lang="en-IN" dirty="0"/>
              <a:t> Flow Charts</a:t>
            </a:r>
          </a:p>
          <a:p>
            <a:pPr marL="285750" indent="-285750" algn="just">
              <a:buFont typeface="Arial" panose="020B0604020202020204" pitchFamily="34" charset="0"/>
              <a:buChar char="•"/>
            </a:pPr>
            <a:r>
              <a:rPr lang="en-IN" dirty="0"/>
              <a:t> Coupling and Cohesion Measures</a:t>
            </a:r>
          </a:p>
          <a:p>
            <a:pPr algn="just"/>
            <a:r>
              <a:rPr lang="en-IN" dirty="0"/>
              <a:t>Design Strategies:</a:t>
            </a:r>
          </a:p>
          <a:p>
            <a:pPr marL="285750" indent="-285750" algn="just">
              <a:buFont typeface="Arial" panose="020B0604020202020204" pitchFamily="34" charset="0"/>
              <a:buChar char="•"/>
            </a:pPr>
            <a:r>
              <a:rPr lang="en-IN" dirty="0"/>
              <a:t> Function Oriented Design</a:t>
            </a:r>
          </a:p>
          <a:p>
            <a:pPr marL="285750" indent="-285750" algn="just">
              <a:buFont typeface="Arial" panose="020B0604020202020204" pitchFamily="34" charset="0"/>
              <a:buChar char="•"/>
            </a:pPr>
            <a:r>
              <a:rPr lang="en-IN" dirty="0"/>
              <a:t> Object Oriented Design</a:t>
            </a:r>
          </a:p>
          <a:p>
            <a:pPr marL="285750" indent="-285750" algn="just">
              <a:buFont typeface="Arial" panose="020B0604020202020204" pitchFamily="34" charset="0"/>
              <a:buChar char="•"/>
            </a:pPr>
            <a:r>
              <a:rPr lang="en-IN" dirty="0"/>
              <a:t> Top-Down and Bottom-Up Design</a:t>
            </a:r>
          </a:p>
          <a:p>
            <a:pPr marL="285750" indent="-285750" algn="just">
              <a:buFont typeface="Arial" panose="020B0604020202020204" pitchFamily="34" charset="0"/>
              <a:buChar char="•"/>
            </a:pPr>
            <a:r>
              <a:rPr lang="en-IN" dirty="0"/>
              <a:t> Software Measurement and Metrics</a:t>
            </a:r>
          </a:p>
          <a:p>
            <a:pPr marL="285750" indent="-285750" algn="just">
              <a:buFont typeface="Arial" panose="020B0604020202020204" pitchFamily="34" charset="0"/>
              <a:buChar char="•"/>
            </a:pPr>
            <a:r>
              <a:rPr lang="en-IN" dirty="0"/>
              <a:t>Various Size Oriented Measures</a:t>
            </a:r>
          </a:p>
          <a:p>
            <a:pPr marL="285750" indent="-285750" algn="just">
              <a:buFont typeface="Arial" panose="020B0604020202020204" pitchFamily="34" charset="0"/>
              <a:buChar char="•"/>
            </a:pPr>
            <a:r>
              <a:rPr lang="en-IN" dirty="0"/>
              <a:t> </a:t>
            </a:r>
            <a:r>
              <a:rPr lang="en-IN" dirty="0" err="1"/>
              <a:t>Halestead’s</a:t>
            </a:r>
            <a:r>
              <a:rPr lang="en-IN" dirty="0"/>
              <a:t> Software Science</a:t>
            </a:r>
          </a:p>
          <a:p>
            <a:pPr marL="285750" indent="-285750" algn="just">
              <a:buFont typeface="Arial" panose="020B0604020202020204" pitchFamily="34" charset="0"/>
              <a:buChar char="•"/>
            </a:pPr>
            <a:r>
              <a:rPr lang="en-IN" dirty="0"/>
              <a:t> Function Point (FP) Based Measures</a:t>
            </a:r>
          </a:p>
          <a:p>
            <a:pPr marL="285750" indent="-285750" algn="just">
              <a:buFont typeface="Arial" panose="020B0604020202020204" pitchFamily="34" charset="0"/>
              <a:buChar char="•"/>
            </a:pPr>
            <a:r>
              <a:rPr lang="en-IN" dirty="0"/>
              <a:t>Cyclomatic Complexity Measures,  Control Flow Graphs</a:t>
            </a:r>
          </a:p>
        </p:txBody>
      </p:sp>
    </p:spTree>
    <p:extLst>
      <p:ext uri="{BB962C8B-B14F-4D97-AF65-F5344CB8AC3E}">
        <p14:creationId xmlns:p14="http://schemas.microsoft.com/office/powerpoint/2010/main" val="2097146385"/>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lstStyle/>
          <a:p>
            <a:endParaRPr lang="en-US" sz="1800" dirty="0"/>
          </a:p>
          <a:p>
            <a:endParaRPr lang="en-US" dirty="0"/>
          </a:p>
        </p:txBody>
      </p:sp>
      <p:sp>
        <p:nvSpPr>
          <p:cNvPr id="4" name="Date Placeholder 3"/>
          <p:cNvSpPr>
            <a:spLocks noGrp="1"/>
          </p:cNvSpPr>
          <p:nvPr>
            <p:ph type="dt" sz="half" idx="10"/>
          </p:nvPr>
        </p:nvSpPr>
        <p:spPr/>
        <p:txBody>
          <a:bodyPr/>
          <a:lstStyle/>
          <a:p>
            <a:fld id="{37E59715-ED9A-4C38-A61D-F255D476FEED}" type="datetime1">
              <a:rPr lang="en-IN" smtClean="0"/>
              <a:t>29-03-2024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Dr. Poornima Tyagi       ACSE0603 Software Engineering             Unit III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102</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b="1" dirty="0"/>
              <a:t>References</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10" name="Rectangle 9">
            <a:extLst>
              <a:ext uri="{FF2B5EF4-FFF2-40B4-BE49-F238E27FC236}">
                <a16:creationId xmlns:a16="http://schemas.microsoft.com/office/drawing/2014/main" id="{BF75C2C7-5AE2-4811-BD7F-4ED702BC5A3C}"/>
              </a:ext>
            </a:extLst>
          </p:cNvPr>
          <p:cNvSpPr/>
          <p:nvPr/>
        </p:nvSpPr>
        <p:spPr>
          <a:xfrm>
            <a:off x="457200" y="1305342"/>
            <a:ext cx="8001000" cy="2585323"/>
          </a:xfrm>
          <a:prstGeom prst="rect">
            <a:avLst/>
          </a:prstGeom>
        </p:spPr>
        <p:txBody>
          <a:bodyPr wrap="square">
            <a:spAutoFit/>
          </a:bodyPr>
          <a:lstStyle/>
          <a:p>
            <a:pPr marL="342900" indent="-342900" algn="just">
              <a:buAutoNum type="arabicPeriod"/>
            </a:pPr>
            <a:r>
              <a:rPr lang="en-IN" dirty="0"/>
              <a:t>R. S. Pressman, Software Engineering: A Practitioners Approach, McGraw Hill. </a:t>
            </a:r>
          </a:p>
          <a:p>
            <a:pPr marL="342900" indent="-342900" algn="just">
              <a:buAutoNum type="arabicPeriod"/>
            </a:pPr>
            <a:r>
              <a:rPr lang="en-IN" dirty="0" err="1"/>
              <a:t>Rajib</a:t>
            </a:r>
            <a:r>
              <a:rPr lang="en-IN" dirty="0"/>
              <a:t> Mall, Fundamentals of Software Engineering, PHI Publication. </a:t>
            </a:r>
          </a:p>
          <a:p>
            <a:pPr marL="342900" indent="-342900" algn="just">
              <a:buAutoNum type="arabicPeriod"/>
            </a:pPr>
            <a:r>
              <a:rPr lang="en-IN" dirty="0"/>
              <a:t>K. K. Aggarwal and Yogesh Singh, Software Engineering, New Age International Publishers.</a:t>
            </a:r>
          </a:p>
          <a:p>
            <a:pPr marL="342900" indent="-342900" algn="just">
              <a:buAutoNum type="arabicPeriod"/>
            </a:pPr>
            <a:r>
              <a:rPr lang="en-IN" dirty="0"/>
              <a:t> Pankaj </a:t>
            </a:r>
            <a:r>
              <a:rPr lang="en-IN" dirty="0" err="1"/>
              <a:t>Jalote</a:t>
            </a:r>
            <a:r>
              <a:rPr lang="en-IN" dirty="0"/>
              <a:t>, Software Engineering, Wiley </a:t>
            </a:r>
          </a:p>
          <a:p>
            <a:pPr marL="342900" indent="-342900" algn="just">
              <a:buAutoNum type="arabicPeriod"/>
            </a:pPr>
            <a:r>
              <a:rPr lang="en-IN" dirty="0"/>
              <a:t>Deepak Jain,” Software Engineering: Principles and Practices”, Oxford University Press. </a:t>
            </a:r>
          </a:p>
          <a:p>
            <a:pPr marL="342900" indent="-342900" algn="just">
              <a:buAutoNum type="arabicPeriod"/>
            </a:pPr>
            <a:r>
              <a:rPr lang="en-IN" dirty="0" err="1"/>
              <a:t>Munesh</a:t>
            </a:r>
            <a:r>
              <a:rPr lang="en-IN" dirty="0"/>
              <a:t> C. Trivedi, Software Engineering, Khanna Publishing House </a:t>
            </a:r>
          </a:p>
          <a:p>
            <a:pPr marL="342900" indent="-342900" algn="just">
              <a:buAutoNum type="arabicPeriod"/>
            </a:pPr>
            <a:r>
              <a:rPr lang="en-IN" dirty="0"/>
              <a:t>N.S. Gill, Software Engineering, Khanna Publishing House</a:t>
            </a:r>
          </a:p>
        </p:txBody>
      </p:sp>
    </p:spTree>
    <p:extLst>
      <p:ext uri="{BB962C8B-B14F-4D97-AF65-F5344CB8AC3E}">
        <p14:creationId xmlns:p14="http://schemas.microsoft.com/office/powerpoint/2010/main" val="3651446899"/>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lstStyle/>
          <a:p>
            <a:endParaRPr lang="en-US" sz="1800" dirty="0"/>
          </a:p>
          <a:p>
            <a:endParaRPr lang="en-US" dirty="0"/>
          </a:p>
        </p:txBody>
      </p:sp>
      <p:sp>
        <p:nvSpPr>
          <p:cNvPr id="4" name="Date Placeholder 3"/>
          <p:cNvSpPr>
            <a:spLocks noGrp="1"/>
          </p:cNvSpPr>
          <p:nvPr>
            <p:ph type="dt" sz="half" idx="10"/>
          </p:nvPr>
        </p:nvSpPr>
        <p:spPr/>
        <p:txBody>
          <a:bodyPr/>
          <a:lstStyle/>
          <a:p>
            <a:fld id="{C1AB2BCF-15F4-4789-9587-D88B60B1EDED}" type="datetime1">
              <a:rPr lang="en-IN" smtClean="0"/>
              <a:t>29-03-2024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Dr. Poornima Tyagi       ACSE0603 Software Engineering             Unit III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103</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b="1" dirty="0"/>
              <a:t>Example</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2" name="Rectangle 2"/>
          <p:cNvSpPr>
            <a:spLocks noChangeArrowheads="1"/>
          </p:cNvSpPr>
          <p:nvPr/>
        </p:nvSpPr>
        <p:spPr bwMode="auto">
          <a:xfrm>
            <a:off x="-914400" y="711881"/>
            <a:ext cx="10744200"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914400" marR="0" lvl="2" indent="0" algn="l" defTabSz="914400" rtl="0" eaLnBrk="0" fontAlgn="base" latinLnBrk="0" hangingPunct="0">
              <a:lnSpc>
                <a:spcPct val="100000"/>
              </a:lnSpc>
              <a:spcBef>
                <a:spcPct val="0"/>
              </a:spcBef>
              <a:spcAft>
                <a:spcPct val="0"/>
              </a:spcAft>
              <a:buClrTx/>
              <a:buSzTx/>
              <a:buFontTx/>
              <a:buAutoNum type="alphaLcPeriod"/>
              <a:tabLst/>
            </a:pPr>
            <a:r>
              <a:rPr kumimoji="0" lang="en-US" altLang="en-US" sz="28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The </a:t>
            </a:r>
            <a:r>
              <a:rPr kumimoji="0" lang="en-US" altLang="en-US" sz="2800" b="0" i="0" u="none" strike="noStrike" cap="none" normalizeH="0" baseline="0" dirty="0" err="1">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cyclomatic</a:t>
            </a:r>
            <a:r>
              <a:rPr kumimoji="0" lang="en-US" altLang="en-US" sz="28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complexity of each of the modules X and Y shown below is 10. What is the </a:t>
            </a:r>
            <a:r>
              <a:rPr kumimoji="0" lang="en-US" altLang="en-US" sz="2800" b="0" i="0" u="none" strike="noStrike" cap="none" normalizeH="0" baseline="0" dirty="0" err="1">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cyclomatic</a:t>
            </a:r>
            <a:r>
              <a:rPr kumimoji="0" lang="en-US" altLang="en-US" sz="2800"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complexity of the sequential integration shown on the right hand side?</a:t>
            </a:r>
            <a:endParaRPr kumimoji="0" lang="en-US" altLang="en-US" sz="2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pic>
        <p:nvPicPr>
          <p:cNvPr id="1025" name="Picture 1" descr="Lightbox"/>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8400" y="2903981"/>
            <a:ext cx="3459163" cy="2444181"/>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3"/>
          <p:cNvSpPr>
            <a:spLocks noChangeArrowheads="1"/>
          </p:cNvSpPr>
          <p:nvPr/>
        </p:nvSpPr>
        <p:spPr bwMode="auto">
          <a:xfrm>
            <a:off x="227013" y="16843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1411896750"/>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lstStyle/>
          <a:p>
            <a:endParaRPr lang="en-US" sz="1800" dirty="0"/>
          </a:p>
          <a:p>
            <a:endParaRPr lang="en-US" dirty="0"/>
          </a:p>
        </p:txBody>
      </p:sp>
      <p:sp>
        <p:nvSpPr>
          <p:cNvPr id="4" name="Date Placeholder 3"/>
          <p:cNvSpPr>
            <a:spLocks noGrp="1"/>
          </p:cNvSpPr>
          <p:nvPr>
            <p:ph type="dt" sz="half" idx="10"/>
          </p:nvPr>
        </p:nvSpPr>
        <p:spPr/>
        <p:txBody>
          <a:bodyPr/>
          <a:lstStyle/>
          <a:p>
            <a:fld id="{17816D0B-B387-4B8F-870E-5903CCD90EEF}" type="datetime1">
              <a:rPr lang="en-IN" smtClean="0"/>
              <a:t>29-03-2024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Dr. Poornima Tyagi       ACSE0603 Software Engineering             Unit III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104</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b="1" dirty="0"/>
              <a:t>Example</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Rectangle 3"/>
          <p:cNvSpPr>
            <a:spLocks noChangeArrowheads="1"/>
          </p:cNvSpPr>
          <p:nvPr/>
        </p:nvSpPr>
        <p:spPr bwMode="auto">
          <a:xfrm>
            <a:off x="227013" y="16843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11" name="Picture 10" descr="Lightbox"/>
          <p:cNvPicPr/>
          <p:nvPr/>
        </p:nvPicPr>
        <p:blipFill>
          <a:blip r:embed="rId3">
            <a:extLst>
              <a:ext uri="{28A0092B-C50C-407E-A947-70E740481C1C}">
                <a14:useLocalDpi xmlns:a14="http://schemas.microsoft.com/office/drawing/2010/main" val="0"/>
              </a:ext>
            </a:extLst>
          </a:blip>
          <a:srcRect/>
          <a:stretch>
            <a:fillRect/>
          </a:stretch>
        </p:blipFill>
        <p:spPr bwMode="auto">
          <a:xfrm>
            <a:off x="685800" y="1143000"/>
            <a:ext cx="7848600" cy="5029200"/>
          </a:xfrm>
          <a:prstGeom prst="rect">
            <a:avLst/>
          </a:prstGeom>
          <a:noFill/>
          <a:ln>
            <a:noFill/>
          </a:ln>
        </p:spPr>
      </p:pic>
    </p:spTree>
    <p:extLst>
      <p:ext uri="{BB962C8B-B14F-4D97-AF65-F5344CB8AC3E}">
        <p14:creationId xmlns:p14="http://schemas.microsoft.com/office/powerpoint/2010/main" val="1550508960"/>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lstStyle/>
          <a:p>
            <a:endParaRPr lang="en-US" sz="1800" dirty="0"/>
          </a:p>
          <a:p>
            <a:endParaRPr lang="en-US" dirty="0"/>
          </a:p>
        </p:txBody>
      </p:sp>
      <p:sp>
        <p:nvSpPr>
          <p:cNvPr id="4" name="Date Placeholder 3"/>
          <p:cNvSpPr>
            <a:spLocks noGrp="1"/>
          </p:cNvSpPr>
          <p:nvPr>
            <p:ph type="dt" sz="half" idx="10"/>
          </p:nvPr>
        </p:nvSpPr>
        <p:spPr/>
        <p:txBody>
          <a:bodyPr/>
          <a:lstStyle/>
          <a:p>
            <a:fld id="{2C0F8BE9-3163-4648-93D2-32EB60DAA6C5}" type="datetime1">
              <a:rPr lang="en-IN" smtClean="0"/>
              <a:t>29-03-2024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Dr. Poornima Tyagi       ACSE0603 Software Engineering             Unit III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105</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b="1" dirty="0"/>
              <a:t>Example</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Rectangle 3"/>
          <p:cNvSpPr>
            <a:spLocks noChangeArrowheads="1"/>
          </p:cNvSpPr>
          <p:nvPr/>
        </p:nvSpPr>
        <p:spPr bwMode="auto">
          <a:xfrm>
            <a:off x="227013" y="16843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2" name="Rectangle 1"/>
          <p:cNvSpPr/>
          <p:nvPr/>
        </p:nvSpPr>
        <p:spPr>
          <a:xfrm>
            <a:off x="609600" y="914400"/>
            <a:ext cx="8305800" cy="2776722"/>
          </a:xfrm>
          <a:prstGeom prst="rect">
            <a:avLst/>
          </a:prstGeom>
        </p:spPr>
        <p:txBody>
          <a:bodyPr wrap="square">
            <a:spAutoFit/>
          </a:bodyPr>
          <a:lstStyle/>
          <a:p>
            <a:pPr marL="1143000" lvl="2" indent="-228600">
              <a:lnSpc>
                <a:spcPct val="107000"/>
              </a:lnSpc>
              <a:spcAft>
                <a:spcPts val="800"/>
              </a:spcAft>
              <a:buFont typeface="+mj-lt"/>
              <a:buAutoNum type="arabicPeriod" startAt="25"/>
            </a:pPr>
            <a:r>
              <a:rPr lang="en-US" sz="1100" dirty="0">
                <a:latin typeface="Times New Roman" panose="02020603050405020304" pitchFamily="18" charset="0"/>
                <a:ea typeface="Times New Roman" panose="02020603050405020304" pitchFamily="18" charset="0"/>
                <a:cs typeface="Mangal" panose="02040503050203030202" pitchFamily="18" charset="0"/>
              </a:rPr>
              <a:t>Consider a software project with the following information domain characteristic for calculation of function point metric.</a:t>
            </a:r>
            <a:endParaRPr lang="en-IN" sz="1100" dirty="0">
              <a:latin typeface="Calibri" panose="020F0502020204030204" pitchFamily="34" charset="0"/>
              <a:ea typeface="Times New Roman" panose="02020603050405020304" pitchFamily="18" charset="0"/>
              <a:cs typeface="Mangal" panose="02040503050203030202" pitchFamily="18" charset="0"/>
            </a:endParaRPr>
          </a:p>
          <a:p>
            <a:pPr>
              <a:lnSpc>
                <a:spcPct val="115000"/>
              </a:lnSpc>
              <a:spcAft>
                <a:spcPts val="0"/>
              </a:spcAft>
            </a:pPr>
            <a:r>
              <a:rPr lang="en-US" sz="1200" dirty="0">
                <a:latin typeface="Times New Roman" panose="02020603050405020304" pitchFamily="18" charset="0"/>
                <a:ea typeface="Calibri" panose="020F0502020204030204" pitchFamily="34" charset="0"/>
              </a:rPr>
              <a:t>  </a:t>
            </a:r>
            <a:r>
              <a:rPr lang="en-US" sz="1600" dirty="0">
                <a:latin typeface="Times New Roman" panose="02020603050405020304" pitchFamily="18" charset="0"/>
                <a:ea typeface="Calibri" panose="020F0502020204030204" pitchFamily="34" charset="0"/>
              </a:rPr>
              <a:t>Number of external inputs (I) = 30</a:t>
            </a:r>
            <a:endParaRPr lang="en-IN" sz="1600" dirty="0">
              <a:latin typeface="Times New Roman" panose="02020603050405020304" pitchFamily="18" charset="0"/>
              <a:ea typeface="Calibri" panose="020F0502020204030204" pitchFamily="34" charset="0"/>
            </a:endParaRPr>
          </a:p>
          <a:p>
            <a:pPr>
              <a:lnSpc>
                <a:spcPct val="115000"/>
              </a:lnSpc>
              <a:spcAft>
                <a:spcPts val="0"/>
              </a:spcAft>
            </a:pPr>
            <a:r>
              <a:rPr lang="en-US" sz="1600" dirty="0">
                <a:latin typeface="Times New Roman" panose="02020603050405020304" pitchFamily="18" charset="0"/>
                <a:ea typeface="Calibri" panose="020F0502020204030204" pitchFamily="34" charset="0"/>
              </a:rPr>
              <a:t>  Number of external output (O) = 60</a:t>
            </a:r>
            <a:endParaRPr lang="en-IN" sz="1600" dirty="0">
              <a:latin typeface="Times New Roman" panose="02020603050405020304" pitchFamily="18" charset="0"/>
              <a:ea typeface="Calibri" panose="020F0502020204030204" pitchFamily="34" charset="0"/>
            </a:endParaRPr>
          </a:p>
          <a:p>
            <a:pPr>
              <a:lnSpc>
                <a:spcPct val="115000"/>
              </a:lnSpc>
              <a:spcAft>
                <a:spcPts val="0"/>
              </a:spcAft>
            </a:pPr>
            <a:r>
              <a:rPr lang="en-US" sz="1600" dirty="0">
                <a:latin typeface="Times New Roman" panose="02020603050405020304" pitchFamily="18" charset="0"/>
                <a:ea typeface="Calibri" panose="020F0502020204030204" pitchFamily="34" charset="0"/>
              </a:rPr>
              <a:t>  Number of external inquiries (E) = 23</a:t>
            </a:r>
            <a:endParaRPr lang="en-IN" sz="1600" dirty="0">
              <a:latin typeface="Times New Roman" panose="02020603050405020304" pitchFamily="18" charset="0"/>
              <a:ea typeface="Calibri" panose="020F0502020204030204" pitchFamily="34" charset="0"/>
            </a:endParaRPr>
          </a:p>
          <a:p>
            <a:pPr>
              <a:lnSpc>
                <a:spcPct val="115000"/>
              </a:lnSpc>
              <a:spcAft>
                <a:spcPts val="0"/>
              </a:spcAft>
            </a:pPr>
            <a:r>
              <a:rPr lang="en-US" sz="1600" dirty="0">
                <a:latin typeface="Times New Roman" panose="02020603050405020304" pitchFamily="18" charset="0"/>
                <a:ea typeface="Calibri" panose="020F0502020204030204" pitchFamily="34" charset="0"/>
              </a:rPr>
              <a:t>  Number of files (F) = 08</a:t>
            </a:r>
            <a:endParaRPr lang="en-IN" sz="1600" dirty="0">
              <a:latin typeface="Times New Roman" panose="02020603050405020304" pitchFamily="18" charset="0"/>
              <a:ea typeface="Calibri" panose="020F0502020204030204" pitchFamily="34" charset="0"/>
            </a:endParaRPr>
          </a:p>
          <a:p>
            <a:pPr>
              <a:lnSpc>
                <a:spcPct val="115000"/>
              </a:lnSpc>
              <a:spcAft>
                <a:spcPts val="0"/>
              </a:spcAft>
            </a:pPr>
            <a:r>
              <a:rPr lang="en-US" sz="1600" dirty="0">
                <a:latin typeface="Times New Roman" panose="02020603050405020304" pitchFamily="18" charset="0"/>
                <a:ea typeface="Calibri" panose="020F0502020204030204" pitchFamily="34" charset="0"/>
              </a:rPr>
              <a:t>  Number of external interfaces (N) = 02</a:t>
            </a:r>
            <a:endParaRPr lang="en-IN" sz="1600" dirty="0">
              <a:latin typeface="Times New Roman" panose="02020603050405020304" pitchFamily="18" charset="0"/>
              <a:ea typeface="Calibri" panose="020F0502020204030204" pitchFamily="34" charset="0"/>
            </a:endParaRPr>
          </a:p>
          <a:p>
            <a:r>
              <a:rPr lang="en-US" sz="1600" dirty="0">
                <a:latin typeface="Times New Roman" panose="02020603050405020304" pitchFamily="18" charset="0"/>
                <a:ea typeface="Calibri" panose="020F0502020204030204" pitchFamily="34" charset="0"/>
              </a:rPr>
              <a:t>It is given that the complexity weighting factors for I, O, E, F and N are 4, 5, 4, 10 and 7, respectively. It is also given that, out of fourteen value adjustment factors that influence the development effort, four factors are not applicable, each of he other four factors have value 3, and each of the remaining factors have value 4. The computed value of function point metric is </a:t>
            </a:r>
            <a:endParaRPr lang="en-IN" sz="1600" dirty="0"/>
          </a:p>
        </p:txBody>
      </p:sp>
    </p:spTree>
    <p:extLst>
      <p:ext uri="{BB962C8B-B14F-4D97-AF65-F5344CB8AC3E}">
        <p14:creationId xmlns:p14="http://schemas.microsoft.com/office/powerpoint/2010/main" val="41744989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D61361F-29B6-48EB-A522-A3852E7B3078}" type="datetime1">
              <a:rPr lang="en-IN" smtClean="0"/>
              <a:t>29-03-2024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11</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1" i="0" u="none" strike="noStrike" kern="1200" cap="none" spc="0" normalizeH="0" baseline="0" noProof="0" dirty="0">
                <a:ln>
                  <a:noFill/>
                </a:ln>
                <a:solidFill>
                  <a:schemeClr val="dk1"/>
                </a:solidFill>
                <a:effectLst/>
                <a:uLnTx/>
                <a:uFillTx/>
                <a:latin typeface="+mn-lt"/>
                <a:ea typeface="+mn-ea"/>
                <a:cs typeface="+mn-cs"/>
              </a:rPr>
              <a:t>Topic mapping with CO</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10" name="Footer Placeholder 4"/>
          <p:cNvSpPr>
            <a:spLocks noGrp="1"/>
          </p:cNvSpPr>
          <p:nvPr>
            <p:ph type="ftr" sz="quarter" idx="11"/>
          </p:nvPr>
        </p:nvSpPr>
        <p:spPr>
          <a:xfrm>
            <a:off x="2514600" y="6356350"/>
            <a:ext cx="5029200" cy="365125"/>
          </a:xfrm>
        </p:spPr>
        <p:txBody>
          <a:bodyPr/>
          <a:lstStyle/>
          <a:p>
            <a:r>
              <a:rPr lang="en-US"/>
              <a:t>Dr. Poornima Tyagi       ACSE0603 Software Engineering             Unit III     </a:t>
            </a:r>
            <a:endParaRPr lang="en-US" dirty="0"/>
          </a:p>
        </p:txBody>
      </p:sp>
      <p:graphicFrame>
        <p:nvGraphicFramePr>
          <p:cNvPr id="2" name="Table 1"/>
          <p:cNvGraphicFramePr>
            <a:graphicFrameLocks noGrp="1"/>
          </p:cNvGraphicFramePr>
          <p:nvPr>
            <p:extLst>
              <p:ext uri="{D42A27DB-BD31-4B8C-83A1-F6EECF244321}">
                <p14:modId xmlns:p14="http://schemas.microsoft.com/office/powerpoint/2010/main" val="3820992695"/>
              </p:ext>
            </p:extLst>
          </p:nvPr>
        </p:nvGraphicFramePr>
        <p:xfrm>
          <a:off x="685800" y="1600200"/>
          <a:ext cx="7772400" cy="4343400"/>
        </p:xfrm>
        <a:graphic>
          <a:graphicData uri="http://schemas.openxmlformats.org/drawingml/2006/table">
            <a:tbl>
              <a:tblPr/>
              <a:tblGrid>
                <a:gridCol w="6315075">
                  <a:extLst>
                    <a:ext uri="{9D8B030D-6E8A-4147-A177-3AD203B41FA5}">
                      <a16:colId xmlns:a16="http://schemas.microsoft.com/office/drawing/2014/main" val="1547778346"/>
                    </a:ext>
                  </a:extLst>
                </a:gridCol>
                <a:gridCol w="1457325">
                  <a:extLst>
                    <a:ext uri="{9D8B030D-6E8A-4147-A177-3AD203B41FA5}">
                      <a16:colId xmlns:a16="http://schemas.microsoft.com/office/drawing/2014/main" val="2582265633"/>
                    </a:ext>
                  </a:extLst>
                </a:gridCol>
              </a:tblGrid>
              <a:tr h="294372">
                <a:tc>
                  <a:txBody>
                    <a:bodyPr/>
                    <a:lstStyle/>
                    <a:p>
                      <a:pPr algn="ctr" fontAlgn="ctr"/>
                      <a:r>
                        <a:rPr lang="en-IN" sz="1800" b="0" i="0" u="none" strike="noStrike" dirty="0">
                          <a:solidFill>
                            <a:srgbClr val="000000"/>
                          </a:solidFill>
                          <a:effectLst/>
                          <a:latin typeface="Calibri" panose="020F0502020204030204" pitchFamily="34" charset="0"/>
                        </a:rPr>
                        <a:t>TOPIC</a:t>
                      </a:r>
                    </a:p>
                  </a:txBody>
                  <a:tcPr marL="6133" marR="6133" marT="61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60000"/>
                        <a:lumOff val="40000"/>
                      </a:schemeClr>
                    </a:solidFill>
                  </a:tcPr>
                </a:tc>
                <a:tc>
                  <a:txBody>
                    <a:bodyPr/>
                    <a:lstStyle/>
                    <a:p>
                      <a:pPr algn="ctr" fontAlgn="ctr"/>
                      <a:r>
                        <a:rPr lang="en-IN" sz="1800" b="0" i="0" u="none" strike="noStrike" dirty="0">
                          <a:solidFill>
                            <a:srgbClr val="000000"/>
                          </a:solidFill>
                          <a:effectLst/>
                          <a:latin typeface="Calibri" panose="020F0502020204030204" pitchFamily="34" charset="0"/>
                        </a:rPr>
                        <a:t>CO</a:t>
                      </a:r>
                    </a:p>
                  </a:txBody>
                  <a:tcPr marL="6133" marR="6133" marT="61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3099510983"/>
                  </a:ext>
                </a:extLst>
              </a:tr>
              <a:tr h="588743">
                <a:tc>
                  <a:txBody>
                    <a:bodyPr/>
                    <a:lstStyle/>
                    <a:p>
                      <a:pPr algn="l" fontAlgn="ctr"/>
                      <a:r>
                        <a:rPr lang="en-US" sz="1800" b="0" i="0" u="none" strike="noStrike" dirty="0">
                          <a:solidFill>
                            <a:srgbClr val="000000"/>
                          </a:solidFill>
                          <a:effectLst/>
                          <a:latin typeface="Calibri" panose="020F0502020204030204" pitchFamily="34" charset="0"/>
                        </a:rPr>
                        <a:t>Software Design: Basic Concept of Software Design, Architectural Design, </a:t>
                      </a:r>
                    </a:p>
                  </a:txBody>
                  <a:tcPr marL="6133" marR="6133" marT="61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IN" sz="1800" b="0" i="0" u="none" strike="noStrike" dirty="0">
                          <a:solidFill>
                            <a:srgbClr val="000000"/>
                          </a:solidFill>
                          <a:effectLst/>
                          <a:latin typeface="Calibri" panose="020F0502020204030204" pitchFamily="34" charset="0"/>
                        </a:rPr>
                        <a:t>CO3</a:t>
                      </a:r>
                    </a:p>
                  </a:txBody>
                  <a:tcPr marL="6133" marR="6133" marT="61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299563363"/>
                  </a:ext>
                </a:extLst>
              </a:tr>
              <a:tr h="588743">
                <a:tc>
                  <a:txBody>
                    <a:bodyPr/>
                    <a:lstStyle/>
                    <a:p>
                      <a:pPr algn="l" fontAlgn="ctr"/>
                      <a:r>
                        <a:rPr lang="en-US" sz="1800" b="0" i="0" u="none" strike="noStrike">
                          <a:solidFill>
                            <a:srgbClr val="000000"/>
                          </a:solidFill>
                          <a:effectLst/>
                          <a:latin typeface="Calibri" panose="020F0502020204030204" pitchFamily="34" charset="0"/>
                        </a:rPr>
                        <a:t>Low Level Design: Modularization, Design Structure Charts, Pseudo Codes, Flow Charts, </a:t>
                      </a:r>
                    </a:p>
                  </a:txBody>
                  <a:tcPr marL="6133" marR="6133" marT="61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IN" sz="1800" b="0" i="0" u="none" strike="noStrike">
                          <a:solidFill>
                            <a:srgbClr val="000000"/>
                          </a:solidFill>
                          <a:effectLst/>
                          <a:latin typeface="Calibri" panose="020F0502020204030204" pitchFamily="34" charset="0"/>
                        </a:rPr>
                        <a:t>CO3</a:t>
                      </a:r>
                    </a:p>
                  </a:txBody>
                  <a:tcPr marL="6133" marR="6133" marT="61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942943749"/>
                  </a:ext>
                </a:extLst>
              </a:tr>
              <a:tr h="539681">
                <a:tc>
                  <a:txBody>
                    <a:bodyPr/>
                    <a:lstStyle/>
                    <a:p>
                      <a:pPr algn="l" fontAlgn="ctr"/>
                      <a:r>
                        <a:rPr lang="en-US" sz="1800" b="0" i="0" u="none" strike="noStrike">
                          <a:solidFill>
                            <a:srgbClr val="000000"/>
                          </a:solidFill>
                          <a:effectLst/>
                          <a:latin typeface="Calibri" panose="020F0502020204030204" pitchFamily="34" charset="0"/>
                        </a:rPr>
                        <a:t>Coupling and Cohesion Measures</a:t>
                      </a:r>
                    </a:p>
                  </a:txBody>
                  <a:tcPr marL="6133" marR="6133" marT="61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IN" sz="1800" b="0" i="0" u="none" strike="noStrike">
                          <a:solidFill>
                            <a:srgbClr val="000000"/>
                          </a:solidFill>
                          <a:effectLst/>
                          <a:latin typeface="Calibri" panose="020F0502020204030204" pitchFamily="34" charset="0"/>
                        </a:rPr>
                        <a:t>CO3</a:t>
                      </a:r>
                    </a:p>
                  </a:txBody>
                  <a:tcPr marL="6133" marR="6133" marT="61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4278554508"/>
                  </a:ext>
                </a:extLst>
              </a:tr>
              <a:tr h="735929">
                <a:tc>
                  <a:txBody>
                    <a:bodyPr/>
                    <a:lstStyle/>
                    <a:p>
                      <a:pPr algn="l" fontAlgn="ctr"/>
                      <a:r>
                        <a:rPr lang="en-US" sz="1800" b="0" i="0" u="none" strike="noStrike">
                          <a:solidFill>
                            <a:srgbClr val="000000"/>
                          </a:solidFill>
                          <a:effectLst/>
                          <a:latin typeface="Calibri" panose="020F0502020204030204" pitchFamily="34" charset="0"/>
                        </a:rPr>
                        <a:t>Design Strategies: Function Oriented Design, Object Oriented Design, Top-Down and Bottom-Up Design. </a:t>
                      </a:r>
                    </a:p>
                  </a:txBody>
                  <a:tcPr marL="6133" marR="6133" marT="61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IN" sz="1800" b="0" i="0" u="none" strike="noStrike">
                          <a:solidFill>
                            <a:srgbClr val="000000"/>
                          </a:solidFill>
                          <a:effectLst/>
                          <a:latin typeface="Calibri" panose="020F0502020204030204" pitchFamily="34" charset="0"/>
                        </a:rPr>
                        <a:t>CO3</a:t>
                      </a:r>
                    </a:p>
                  </a:txBody>
                  <a:tcPr marL="6133" marR="6133" marT="61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377246584"/>
                  </a:ext>
                </a:extLst>
              </a:tr>
              <a:tr h="889247">
                <a:tc>
                  <a:txBody>
                    <a:bodyPr/>
                    <a:lstStyle/>
                    <a:p>
                      <a:pPr algn="l" fontAlgn="ctr"/>
                      <a:r>
                        <a:rPr lang="en-US" sz="1800" b="0" i="0" u="none" strike="noStrike">
                          <a:solidFill>
                            <a:srgbClr val="000000"/>
                          </a:solidFill>
                          <a:effectLst/>
                          <a:latin typeface="Calibri" panose="020F0502020204030204" pitchFamily="34" charset="0"/>
                        </a:rPr>
                        <a:t>Software Measurement and Metrics: Various Size Oriented Measures: Halestead’s Software Science, Function Point (FP) Based Measures, </a:t>
                      </a:r>
                    </a:p>
                  </a:txBody>
                  <a:tcPr marL="6133" marR="6133" marT="61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IN" sz="1800" b="0" i="0" u="none" strike="noStrike">
                          <a:solidFill>
                            <a:srgbClr val="000000"/>
                          </a:solidFill>
                          <a:effectLst/>
                          <a:latin typeface="Calibri" panose="020F0502020204030204" pitchFamily="34" charset="0"/>
                        </a:rPr>
                        <a:t>CO3</a:t>
                      </a:r>
                    </a:p>
                  </a:txBody>
                  <a:tcPr marL="6133" marR="6133" marT="61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336244926"/>
                  </a:ext>
                </a:extLst>
              </a:tr>
              <a:tr h="706685">
                <a:tc>
                  <a:txBody>
                    <a:bodyPr/>
                    <a:lstStyle/>
                    <a:p>
                      <a:pPr algn="l" fontAlgn="ctr"/>
                      <a:r>
                        <a:rPr lang="en-US" sz="1800" b="0" i="0" u="none" strike="noStrike">
                          <a:solidFill>
                            <a:srgbClr val="000000"/>
                          </a:solidFill>
                          <a:effectLst/>
                          <a:latin typeface="Calibri" panose="020F0502020204030204" pitchFamily="34" charset="0"/>
                        </a:rPr>
                        <a:t>Cyclomatic Complexity Measures: Control Flow Graphs.</a:t>
                      </a:r>
                    </a:p>
                  </a:txBody>
                  <a:tcPr marL="6133" marR="6133" marT="61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IN" sz="1800" b="0" i="0" u="none" strike="noStrike" dirty="0">
                          <a:solidFill>
                            <a:srgbClr val="000000"/>
                          </a:solidFill>
                          <a:effectLst/>
                          <a:latin typeface="Calibri" panose="020F0502020204030204" pitchFamily="34" charset="0"/>
                        </a:rPr>
                        <a:t>CO3</a:t>
                      </a:r>
                    </a:p>
                  </a:txBody>
                  <a:tcPr marL="6133" marR="6133" marT="613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753178949"/>
                  </a:ext>
                </a:extLst>
              </a:tr>
            </a:tbl>
          </a:graphicData>
        </a:graphic>
      </p:graphicFrame>
    </p:spTree>
    <p:extLst>
      <p:ext uri="{BB962C8B-B14F-4D97-AF65-F5344CB8AC3E}">
        <p14:creationId xmlns:p14="http://schemas.microsoft.com/office/powerpoint/2010/main" val="10659748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algn="just"/>
            <a:r>
              <a:rPr lang="en-US" sz="2200" dirty="0"/>
              <a:t>Basic Programming Skills</a:t>
            </a:r>
          </a:p>
          <a:p>
            <a:pPr algn="just"/>
            <a:r>
              <a:rPr lang="en-US" sz="2200" dirty="0"/>
              <a:t>Innovative Thinking. </a:t>
            </a:r>
          </a:p>
          <a:p>
            <a:pPr algn="just"/>
            <a:r>
              <a:rPr lang="en-US" sz="2200" dirty="0"/>
              <a:t>Enthusiasm to learn Management concepts.</a:t>
            </a:r>
          </a:p>
          <a:p>
            <a:pPr marL="0" indent="0" algn="just">
              <a:buNone/>
            </a:pPr>
            <a:endParaRPr lang="en-US" sz="2200" dirty="0"/>
          </a:p>
        </p:txBody>
      </p:sp>
      <p:sp>
        <p:nvSpPr>
          <p:cNvPr id="4" name="Date Placeholder 3"/>
          <p:cNvSpPr>
            <a:spLocks noGrp="1"/>
          </p:cNvSpPr>
          <p:nvPr>
            <p:ph type="dt" sz="half" idx="10"/>
          </p:nvPr>
        </p:nvSpPr>
        <p:spPr/>
        <p:txBody>
          <a:bodyPr/>
          <a:lstStyle/>
          <a:p>
            <a:fld id="{07EA120D-502A-4264-9D61-756B190E13C8}" type="datetime1">
              <a:rPr lang="en-IN" smtClean="0"/>
              <a:t>29-03-2024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Dr. Poornima Tyagi       ACSE0603 Software Engineering             Unit III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12</a:t>
            </a:fld>
            <a:endParaRPr lang="en-US"/>
          </a:p>
        </p:txBody>
      </p:sp>
      <p:sp>
        <p:nvSpPr>
          <p:cNvPr id="7" name="Title 1"/>
          <p:cNvSpPr txBox="1">
            <a:spLocks/>
          </p:cNvSpPr>
          <p:nvPr/>
        </p:nvSpPr>
        <p:spPr>
          <a:xfrm>
            <a:off x="1371600" y="7620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defPPr>
              <a:defRPr lang="en-US"/>
            </a:defPPr>
            <a:lvl1pPr marR="0" lvl="0" indent="0" algn="ctr" fontAlgn="auto">
              <a:lnSpc>
                <a:spcPct val="100000"/>
              </a:lnSpc>
              <a:spcBef>
                <a:spcPct val="0"/>
              </a:spcBef>
              <a:spcAft>
                <a:spcPts val="0"/>
              </a:spcAft>
              <a:buClrTx/>
              <a:buSzTx/>
              <a:buFontTx/>
              <a:buNone/>
              <a:tabLst/>
              <a:defRPr kumimoji="0" sz="2400" b="0" i="0" u="none" strike="noStrike" cap="none" spc="0" normalizeH="0" baseline="0">
                <a:ln>
                  <a:noFill/>
                </a:ln>
                <a:effectLst/>
                <a:uLnTx/>
                <a:uFillTx/>
              </a:defRPr>
            </a:lvl1pPr>
          </a:lstStyle>
          <a:p>
            <a:r>
              <a:rPr lang="en-US" b="1" dirty="0"/>
              <a:t>Prerequisite and Recap</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32719842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066800"/>
            <a:ext cx="8763000" cy="2092474"/>
          </a:xfrm>
        </p:spPr>
        <p:txBody>
          <a:bodyPr>
            <a:normAutofit fontScale="85000" lnSpcReduction="20000"/>
          </a:bodyPr>
          <a:lstStyle/>
          <a:p>
            <a:r>
              <a:rPr lang="en-US" sz="2400" dirty="0"/>
              <a:t>In this process(phase) designer plans “ How’ a s/w system should be produced as per customer requirements.</a:t>
            </a:r>
          </a:p>
          <a:p>
            <a:r>
              <a:rPr lang="en-US" sz="2400" dirty="0"/>
              <a:t>SRS tell us “</a:t>
            </a:r>
            <a:r>
              <a:rPr lang="en-US" sz="2400" dirty="0">
                <a:solidFill>
                  <a:srgbClr val="002060"/>
                </a:solidFill>
              </a:rPr>
              <a:t>What</a:t>
            </a:r>
            <a:r>
              <a:rPr lang="en-US" sz="2400" dirty="0"/>
              <a:t>” a system does. Design Process tell us “</a:t>
            </a:r>
            <a:r>
              <a:rPr lang="en-US" sz="2400" dirty="0">
                <a:solidFill>
                  <a:srgbClr val="002060"/>
                </a:solidFill>
              </a:rPr>
              <a:t>How</a:t>
            </a:r>
            <a:r>
              <a:rPr lang="en-US" sz="2400" dirty="0"/>
              <a:t>”  a s/w system work.</a:t>
            </a:r>
          </a:p>
          <a:p>
            <a:r>
              <a:rPr lang="en-US" sz="2400" dirty="0"/>
              <a:t>Designing of a s/w system means determining how requirements are realized and result in a s/w design document(SDD).</a:t>
            </a:r>
          </a:p>
          <a:p>
            <a:r>
              <a:rPr lang="en-US" sz="2400" dirty="0">
                <a:solidFill>
                  <a:srgbClr val="002060"/>
                </a:solidFill>
              </a:rPr>
              <a:t>Framework of design is given below:</a:t>
            </a:r>
          </a:p>
          <a:p>
            <a:endParaRPr lang="en-US" sz="2400" dirty="0"/>
          </a:p>
          <a:p>
            <a:endParaRPr lang="en-US" sz="2400" dirty="0"/>
          </a:p>
          <a:p>
            <a:endParaRPr lang="en-US" sz="2400" dirty="0"/>
          </a:p>
          <a:p>
            <a:pPr>
              <a:buNone/>
            </a:pPr>
            <a:endParaRPr lang="en-US" sz="2400" dirty="0"/>
          </a:p>
          <a:p>
            <a:endParaRPr lang="en-US" sz="2400" dirty="0"/>
          </a:p>
          <a:p>
            <a:endParaRPr lang="en-US" sz="2400" dirty="0"/>
          </a:p>
          <a:p>
            <a:endParaRPr lang="en-US" sz="2400" dirty="0"/>
          </a:p>
        </p:txBody>
      </p:sp>
      <p:pic>
        <p:nvPicPr>
          <p:cNvPr id="1031" name="Picture 7"/>
          <p:cNvPicPr>
            <a:picLocks noChangeAspect="1" noChangeArrowheads="1"/>
          </p:cNvPicPr>
          <p:nvPr/>
        </p:nvPicPr>
        <p:blipFill>
          <a:blip r:embed="rId2"/>
          <a:srcRect/>
          <a:stretch>
            <a:fillRect/>
          </a:stretch>
        </p:blipFill>
        <p:spPr bwMode="auto">
          <a:xfrm>
            <a:off x="914400" y="2971800"/>
            <a:ext cx="7315200" cy="3362897"/>
          </a:xfrm>
          <a:prstGeom prst="rect">
            <a:avLst/>
          </a:prstGeom>
          <a:noFill/>
          <a:ln w="9525">
            <a:noFill/>
            <a:miter lim="800000"/>
            <a:headEnd/>
            <a:tailEnd/>
          </a:ln>
          <a:effectLst/>
        </p:spPr>
      </p:pic>
      <p:sp>
        <p:nvSpPr>
          <p:cNvPr id="5" name="Title 1"/>
          <p:cNvSpPr txBox="1">
            <a:spLocks/>
          </p:cNvSpPr>
          <p:nvPr/>
        </p:nvSpPr>
        <p:spPr>
          <a:xfrm>
            <a:off x="1181100" y="65681"/>
            <a:ext cx="7810500" cy="685799"/>
          </a:xfrm>
          <a:prstGeom prst="rect">
            <a:avLst/>
          </a:prstGeom>
          <a:gradFill>
            <a:gsLst>
              <a:gs pos="0">
                <a:schemeClr val="accent5">
                  <a:tint val="50000"/>
                  <a:satMod val="300000"/>
                </a:schemeClr>
              </a:gs>
              <a:gs pos="35000">
                <a:schemeClr val="accent5">
                  <a:tint val="37000"/>
                  <a:satMod val="300000"/>
                </a:schemeClr>
              </a:gs>
              <a:gs pos="100000">
                <a:schemeClr val="accent5">
                  <a:tint val="15000"/>
                  <a:satMod val="350000"/>
                </a:schemeClr>
              </a:gs>
            </a:gsLst>
            <a:lin ang="16200000" scaled="1"/>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400" b="1" dirty="0"/>
              <a:t>Software Design (CO3)</a:t>
            </a:r>
          </a:p>
        </p:txBody>
      </p:sp>
      <p:pic>
        <p:nvPicPr>
          <p:cNvPr id="6" name="Picture 2" descr="E:\NIET\Project\xLogo11.png.pagespeed.ic.pydHLuCQEZ.png"/>
          <p:cNvPicPr>
            <a:picLocks noChangeAspect="1" noChangeArrowheads="1"/>
          </p:cNvPicPr>
          <p:nvPr/>
        </p:nvPicPr>
        <p:blipFill>
          <a:blip r:embed="rId3" cstate="print"/>
          <a:srcRect/>
          <a:stretch>
            <a:fillRect/>
          </a:stretch>
        </p:blipFill>
        <p:spPr bwMode="auto">
          <a:xfrm>
            <a:off x="0" y="61740"/>
            <a:ext cx="1181100" cy="817163"/>
          </a:xfrm>
          <a:prstGeom prst="rect">
            <a:avLst/>
          </a:prstGeom>
          <a:noFill/>
        </p:spPr>
      </p:pic>
      <p:sp>
        <p:nvSpPr>
          <p:cNvPr id="2" name="Date Placeholder 1"/>
          <p:cNvSpPr>
            <a:spLocks noGrp="1"/>
          </p:cNvSpPr>
          <p:nvPr>
            <p:ph type="dt" sz="half" idx="10"/>
          </p:nvPr>
        </p:nvSpPr>
        <p:spPr/>
        <p:txBody>
          <a:bodyPr/>
          <a:lstStyle/>
          <a:p>
            <a:fld id="{B15FFA7C-F5D5-4A8E-AED6-3E5A87C11400}" type="datetime1">
              <a:rPr lang="en-IN" smtClean="0"/>
              <a:t>29-03-2024</a:t>
            </a:fld>
            <a:endParaRPr lang="en-US"/>
          </a:p>
        </p:txBody>
      </p:sp>
      <p:sp>
        <p:nvSpPr>
          <p:cNvPr id="4" name="Footer Placeholder 3"/>
          <p:cNvSpPr>
            <a:spLocks noGrp="1"/>
          </p:cNvSpPr>
          <p:nvPr>
            <p:ph type="ftr" sz="quarter" idx="11"/>
          </p:nvPr>
        </p:nvSpPr>
        <p:spPr>
          <a:xfrm>
            <a:off x="2286000" y="6356350"/>
            <a:ext cx="5105400" cy="365125"/>
          </a:xfrm>
        </p:spPr>
        <p:txBody>
          <a:bodyPr/>
          <a:lstStyle/>
          <a:p>
            <a:r>
              <a:rPr lang="en-US"/>
              <a:t>Dr. Poornima Tyagi       ACSE0603 Software Engineering             Unit III     </a:t>
            </a:r>
            <a:endParaRPr lang="en-US" dirty="0"/>
          </a:p>
        </p:txBody>
      </p:sp>
      <p:sp>
        <p:nvSpPr>
          <p:cNvPr id="7" name="Slide Number Placeholder 6"/>
          <p:cNvSpPr>
            <a:spLocks noGrp="1"/>
          </p:cNvSpPr>
          <p:nvPr>
            <p:ph type="sldNum" sz="quarter" idx="12"/>
          </p:nvPr>
        </p:nvSpPr>
        <p:spPr/>
        <p:txBody>
          <a:bodyPr/>
          <a:lstStyle/>
          <a:p>
            <a:fld id="{AE566132-A42B-4D26-9C08-B059D352BBB6}" type="slidenum">
              <a:rPr lang="en-US" smtClean="0"/>
              <a:pPr/>
              <a:t>13</a:t>
            </a:fld>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676400"/>
            <a:ext cx="8839200" cy="5029200"/>
          </a:xfrm>
        </p:spPr>
        <p:txBody>
          <a:bodyPr>
            <a:normAutofit/>
          </a:bodyPr>
          <a:lstStyle/>
          <a:p>
            <a:r>
              <a:rPr lang="en-US" sz="2400" dirty="0"/>
              <a:t>s/w design process involves the transformation of ideas into details implementation description, with good satisfying the s/w requirement.</a:t>
            </a:r>
          </a:p>
          <a:p>
            <a:r>
              <a:rPr lang="en-US" sz="2400" dirty="0"/>
              <a:t>First we produce conceptual design that tells customer exactly what the system will do.</a:t>
            </a:r>
          </a:p>
          <a:p>
            <a:r>
              <a:rPr lang="en-US" sz="2400" dirty="0"/>
              <a:t>Once conceptual design is approved by customer it translate into details design.</a:t>
            </a:r>
          </a:p>
        </p:txBody>
      </p:sp>
      <p:sp>
        <p:nvSpPr>
          <p:cNvPr id="4" name="Title 1"/>
          <p:cNvSpPr txBox="1">
            <a:spLocks/>
          </p:cNvSpPr>
          <p:nvPr/>
        </p:nvSpPr>
        <p:spPr>
          <a:xfrm>
            <a:off x="1181100" y="65681"/>
            <a:ext cx="7810500" cy="685799"/>
          </a:xfrm>
          <a:prstGeom prst="rect">
            <a:avLst/>
          </a:prstGeom>
          <a:gradFill>
            <a:gsLst>
              <a:gs pos="0">
                <a:schemeClr val="accent5">
                  <a:tint val="50000"/>
                  <a:satMod val="300000"/>
                </a:schemeClr>
              </a:gs>
              <a:gs pos="35000">
                <a:schemeClr val="accent5">
                  <a:tint val="37000"/>
                  <a:satMod val="300000"/>
                </a:schemeClr>
              </a:gs>
              <a:gs pos="100000">
                <a:schemeClr val="accent5">
                  <a:tint val="15000"/>
                  <a:satMod val="350000"/>
                </a:schemeClr>
              </a:gs>
            </a:gsLst>
            <a:lin ang="16200000" scaled="1"/>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400" b="1" dirty="0"/>
              <a:t>Software Design</a:t>
            </a:r>
          </a:p>
        </p:txBody>
      </p:sp>
      <p:pic>
        <p:nvPicPr>
          <p:cNvPr id="5" name="Picture 2" descr="E:\NIET\Project\xLogo11.png.pagespeed.ic.pydHLuCQEZ.png"/>
          <p:cNvPicPr>
            <a:picLocks noChangeAspect="1" noChangeArrowheads="1"/>
          </p:cNvPicPr>
          <p:nvPr/>
        </p:nvPicPr>
        <p:blipFill>
          <a:blip r:embed="rId2" cstate="print"/>
          <a:srcRect/>
          <a:stretch>
            <a:fillRect/>
          </a:stretch>
        </p:blipFill>
        <p:spPr bwMode="auto">
          <a:xfrm>
            <a:off x="0" y="61740"/>
            <a:ext cx="1181100" cy="817163"/>
          </a:xfrm>
          <a:prstGeom prst="rect">
            <a:avLst/>
          </a:prstGeom>
          <a:noFill/>
        </p:spPr>
      </p:pic>
      <p:sp>
        <p:nvSpPr>
          <p:cNvPr id="2" name="Date Placeholder 1"/>
          <p:cNvSpPr>
            <a:spLocks noGrp="1"/>
          </p:cNvSpPr>
          <p:nvPr>
            <p:ph type="dt" sz="half" idx="10"/>
          </p:nvPr>
        </p:nvSpPr>
        <p:spPr/>
        <p:txBody>
          <a:bodyPr/>
          <a:lstStyle/>
          <a:p>
            <a:fld id="{7941C4C2-F592-4EAB-BB19-4C3BE5DA1613}" type="datetime1">
              <a:rPr lang="en-IN" smtClean="0"/>
              <a:t>29-03-2024</a:t>
            </a:fld>
            <a:endParaRPr lang="en-US"/>
          </a:p>
        </p:txBody>
      </p:sp>
      <p:sp>
        <p:nvSpPr>
          <p:cNvPr id="6" name="Footer Placeholder 5"/>
          <p:cNvSpPr>
            <a:spLocks noGrp="1"/>
          </p:cNvSpPr>
          <p:nvPr>
            <p:ph type="ftr" sz="quarter" idx="11"/>
          </p:nvPr>
        </p:nvSpPr>
        <p:spPr/>
        <p:txBody>
          <a:bodyPr/>
          <a:lstStyle/>
          <a:p>
            <a:r>
              <a:rPr lang="en-US"/>
              <a:t>Dr. Poornima Tyagi       ACSE0603 Software Engineering             Unit III     </a:t>
            </a:r>
          </a:p>
        </p:txBody>
      </p:sp>
      <p:sp>
        <p:nvSpPr>
          <p:cNvPr id="7" name="Slide Number Placeholder 6"/>
          <p:cNvSpPr>
            <a:spLocks noGrp="1"/>
          </p:cNvSpPr>
          <p:nvPr>
            <p:ph type="sldNum" sz="quarter" idx="12"/>
          </p:nvPr>
        </p:nvSpPr>
        <p:spPr/>
        <p:txBody>
          <a:bodyPr/>
          <a:lstStyle/>
          <a:p>
            <a:fld id="{AE566132-A42B-4D26-9C08-B059D352BBB6}" type="slidenum">
              <a:rPr lang="en-US" smtClean="0"/>
              <a:pPr/>
              <a:t>14</a:t>
            </a:fld>
            <a:endParaRPr lang="en-US"/>
          </a:p>
        </p:txBody>
      </p:sp>
    </p:spTree>
    <p:extLst>
      <p:ext uri="{BB962C8B-B14F-4D97-AF65-F5344CB8AC3E}">
        <p14:creationId xmlns:p14="http://schemas.microsoft.com/office/powerpoint/2010/main" val="21188548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219199"/>
            <a:ext cx="8839200" cy="1981201"/>
          </a:xfrm>
        </p:spPr>
        <p:txBody>
          <a:bodyPr>
            <a:normAutofit fontScale="70000" lnSpcReduction="20000"/>
          </a:bodyPr>
          <a:lstStyle/>
          <a:p>
            <a:r>
              <a:rPr lang="en-US" dirty="0"/>
              <a:t>It start with initial requirement and ends with final design.</a:t>
            </a:r>
          </a:p>
          <a:p>
            <a:r>
              <a:rPr lang="en-US" dirty="0"/>
              <a:t>Data is gathered on user requirement and analyze accordingly.</a:t>
            </a:r>
          </a:p>
          <a:p>
            <a:r>
              <a:rPr lang="en-US" dirty="0"/>
              <a:t>A High level design is prepared after answering question requirements.</a:t>
            </a:r>
          </a:p>
          <a:p>
            <a:r>
              <a:rPr lang="en-US" dirty="0"/>
              <a:t>Design is validated against requirements on regular basis.</a:t>
            </a:r>
          </a:p>
          <a:p>
            <a:r>
              <a:rPr lang="en-US" dirty="0"/>
              <a:t>Design is refined in every cycle and finally it is documented to produce SDD(S/w design document)</a:t>
            </a:r>
          </a:p>
        </p:txBody>
      </p:sp>
      <p:pic>
        <p:nvPicPr>
          <p:cNvPr id="2050" name="Picture 2"/>
          <p:cNvPicPr>
            <a:picLocks noChangeAspect="1" noChangeArrowheads="1"/>
          </p:cNvPicPr>
          <p:nvPr/>
        </p:nvPicPr>
        <p:blipFill>
          <a:blip r:embed="rId2"/>
          <a:srcRect/>
          <a:stretch>
            <a:fillRect/>
          </a:stretch>
        </p:blipFill>
        <p:spPr bwMode="auto">
          <a:xfrm>
            <a:off x="1905000" y="3124200"/>
            <a:ext cx="5257800" cy="2667000"/>
          </a:xfrm>
          <a:prstGeom prst="rect">
            <a:avLst/>
          </a:prstGeom>
          <a:noFill/>
          <a:ln w="9525">
            <a:noFill/>
            <a:miter lim="800000"/>
            <a:headEnd/>
            <a:tailEnd/>
          </a:ln>
          <a:effectLst/>
        </p:spPr>
      </p:pic>
      <p:sp>
        <p:nvSpPr>
          <p:cNvPr id="4" name="Title 1"/>
          <p:cNvSpPr txBox="1">
            <a:spLocks/>
          </p:cNvSpPr>
          <p:nvPr/>
        </p:nvSpPr>
        <p:spPr>
          <a:xfrm>
            <a:off x="1181100" y="65681"/>
            <a:ext cx="7810500" cy="685799"/>
          </a:xfrm>
          <a:prstGeom prst="rect">
            <a:avLst/>
          </a:prstGeom>
          <a:gradFill>
            <a:gsLst>
              <a:gs pos="0">
                <a:schemeClr val="accent5">
                  <a:tint val="50000"/>
                  <a:satMod val="300000"/>
                </a:schemeClr>
              </a:gs>
              <a:gs pos="35000">
                <a:schemeClr val="accent5">
                  <a:tint val="37000"/>
                  <a:satMod val="300000"/>
                </a:schemeClr>
              </a:gs>
              <a:gs pos="100000">
                <a:schemeClr val="accent5">
                  <a:tint val="15000"/>
                  <a:satMod val="350000"/>
                </a:schemeClr>
              </a:gs>
            </a:gsLst>
            <a:lin ang="16200000" scaled="1"/>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400" b="1" dirty="0"/>
              <a:t>Software Design</a:t>
            </a:r>
          </a:p>
        </p:txBody>
      </p:sp>
      <p:pic>
        <p:nvPicPr>
          <p:cNvPr id="5" name="Picture 2" descr="E:\NIET\Project\xLogo11.png.pagespeed.ic.pydHLuCQEZ.png"/>
          <p:cNvPicPr>
            <a:picLocks noChangeAspect="1" noChangeArrowheads="1"/>
          </p:cNvPicPr>
          <p:nvPr/>
        </p:nvPicPr>
        <p:blipFill>
          <a:blip r:embed="rId3" cstate="print"/>
          <a:srcRect/>
          <a:stretch>
            <a:fillRect/>
          </a:stretch>
        </p:blipFill>
        <p:spPr bwMode="auto">
          <a:xfrm>
            <a:off x="0" y="61740"/>
            <a:ext cx="1181100" cy="817163"/>
          </a:xfrm>
          <a:prstGeom prst="rect">
            <a:avLst/>
          </a:prstGeom>
          <a:noFill/>
        </p:spPr>
      </p:pic>
      <p:sp>
        <p:nvSpPr>
          <p:cNvPr id="2" name="Date Placeholder 1"/>
          <p:cNvSpPr>
            <a:spLocks noGrp="1"/>
          </p:cNvSpPr>
          <p:nvPr>
            <p:ph type="dt" sz="half" idx="10"/>
          </p:nvPr>
        </p:nvSpPr>
        <p:spPr/>
        <p:txBody>
          <a:bodyPr/>
          <a:lstStyle/>
          <a:p>
            <a:fld id="{069F7B8C-59A2-45A4-8D64-8E4B8A229B95}" type="datetime1">
              <a:rPr lang="en-IN" smtClean="0"/>
              <a:t>29-03-2024</a:t>
            </a:fld>
            <a:endParaRPr lang="en-US"/>
          </a:p>
        </p:txBody>
      </p:sp>
      <p:sp>
        <p:nvSpPr>
          <p:cNvPr id="6" name="Footer Placeholder 5"/>
          <p:cNvSpPr>
            <a:spLocks noGrp="1"/>
          </p:cNvSpPr>
          <p:nvPr>
            <p:ph type="ftr" sz="quarter" idx="11"/>
          </p:nvPr>
        </p:nvSpPr>
        <p:spPr>
          <a:xfrm>
            <a:off x="2209800" y="6356350"/>
            <a:ext cx="5029200" cy="365125"/>
          </a:xfrm>
        </p:spPr>
        <p:txBody>
          <a:bodyPr/>
          <a:lstStyle/>
          <a:p>
            <a:r>
              <a:rPr lang="en-US"/>
              <a:t>Dr. Poornima Tyagi       ACSE0603 Software Engineering             Unit III     </a:t>
            </a:r>
            <a:endParaRPr lang="en-US" dirty="0"/>
          </a:p>
        </p:txBody>
      </p:sp>
      <p:sp>
        <p:nvSpPr>
          <p:cNvPr id="7" name="Slide Number Placeholder 6"/>
          <p:cNvSpPr>
            <a:spLocks noGrp="1"/>
          </p:cNvSpPr>
          <p:nvPr>
            <p:ph type="sldNum" sz="quarter" idx="12"/>
          </p:nvPr>
        </p:nvSpPr>
        <p:spPr/>
        <p:txBody>
          <a:bodyPr/>
          <a:lstStyle/>
          <a:p>
            <a:fld id="{AE566132-A42B-4D26-9C08-B059D352BBB6}" type="slidenum">
              <a:rPr lang="en-US" smtClean="0"/>
              <a:pPr/>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srcRect/>
          <a:stretch>
            <a:fillRect/>
          </a:stretch>
        </p:blipFill>
        <p:spPr bwMode="auto">
          <a:xfrm>
            <a:off x="457200" y="1524000"/>
            <a:ext cx="8229600" cy="4057650"/>
          </a:xfrm>
          <a:prstGeom prst="rect">
            <a:avLst/>
          </a:prstGeom>
          <a:noFill/>
          <a:ln w="9525">
            <a:noFill/>
            <a:miter lim="800000"/>
            <a:headEnd/>
            <a:tailEnd/>
          </a:ln>
          <a:effectLst/>
        </p:spPr>
      </p:pic>
      <p:sp>
        <p:nvSpPr>
          <p:cNvPr id="5" name="Title 1"/>
          <p:cNvSpPr txBox="1">
            <a:spLocks/>
          </p:cNvSpPr>
          <p:nvPr/>
        </p:nvSpPr>
        <p:spPr>
          <a:xfrm>
            <a:off x="1181100" y="65681"/>
            <a:ext cx="7810500" cy="685799"/>
          </a:xfrm>
          <a:prstGeom prst="rect">
            <a:avLst/>
          </a:prstGeom>
          <a:gradFill>
            <a:gsLst>
              <a:gs pos="0">
                <a:schemeClr val="accent5">
                  <a:tint val="50000"/>
                  <a:satMod val="300000"/>
                </a:schemeClr>
              </a:gs>
              <a:gs pos="35000">
                <a:schemeClr val="accent5">
                  <a:tint val="37000"/>
                  <a:satMod val="300000"/>
                </a:schemeClr>
              </a:gs>
              <a:gs pos="100000">
                <a:schemeClr val="accent5">
                  <a:tint val="15000"/>
                  <a:satMod val="350000"/>
                </a:schemeClr>
              </a:gs>
            </a:gsLst>
            <a:lin ang="16200000" scaled="1"/>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400" b="1" dirty="0">
                <a:solidFill>
                  <a:schemeClr val="tx1"/>
                </a:solidFill>
              </a:rPr>
              <a:t>Conceptual design and Technical design (CO3)</a:t>
            </a:r>
          </a:p>
        </p:txBody>
      </p:sp>
      <p:pic>
        <p:nvPicPr>
          <p:cNvPr id="6" name="Picture 2" descr="E:\NIET\Project\xLogo11.png.pagespeed.ic.pydHLuCQEZ.png"/>
          <p:cNvPicPr>
            <a:picLocks noChangeAspect="1" noChangeArrowheads="1"/>
          </p:cNvPicPr>
          <p:nvPr/>
        </p:nvPicPr>
        <p:blipFill>
          <a:blip r:embed="rId3" cstate="print"/>
          <a:srcRect/>
          <a:stretch>
            <a:fillRect/>
          </a:stretch>
        </p:blipFill>
        <p:spPr bwMode="auto">
          <a:xfrm>
            <a:off x="0" y="61740"/>
            <a:ext cx="1181100" cy="817163"/>
          </a:xfrm>
          <a:prstGeom prst="rect">
            <a:avLst/>
          </a:prstGeom>
          <a:noFill/>
        </p:spPr>
      </p:pic>
      <p:sp>
        <p:nvSpPr>
          <p:cNvPr id="2" name="Date Placeholder 1"/>
          <p:cNvSpPr>
            <a:spLocks noGrp="1"/>
          </p:cNvSpPr>
          <p:nvPr>
            <p:ph type="dt" sz="half" idx="10"/>
          </p:nvPr>
        </p:nvSpPr>
        <p:spPr/>
        <p:txBody>
          <a:bodyPr/>
          <a:lstStyle/>
          <a:p>
            <a:fld id="{398D5417-19F7-4968-A4D1-6A906C530412}" type="datetime1">
              <a:rPr lang="en-IN" smtClean="0"/>
              <a:t>29-03-2024</a:t>
            </a:fld>
            <a:endParaRPr lang="en-US"/>
          </a:p>
        </p:txBody>
      </p:sp>
      <p:sp>
        <p:nvSpPr>
          <p:cNvPr id="3" name="Footer Placeholder 2"/>
          <p:cNvSpPr>
            <a:spLocks noGrp="1"/>
          </p:cNvSpPr>
          <p:nvPr>
            <p:ph type="ftr" sz="quarter" idx="11"/>
          </p:nvPr>
        </p:nvSpPr>
        <p:spPr>
          <a:xfrm>
            <a:off x="2514600" y="6356350"/>
            <a:ext cx="4495800" cy="365125"/>
          </a:xfrm>
        </p:spPr>
        <p:txBody>
          <a:bodyPr/>
          <a:lstStyle/>
          <a:p>
            <a:r>
              <a:rPr lang="en-US"/>
              <a:t>Dr. Poornima Tyagi       ACSE0603 Software Engineering             Unit III     </a:t>
            </a:r>
            <a:endParaRPr lang="en-US" dirty="0"/>
          </a:p>
        </p:txBody>
      </p:sp>
      <p:sp>
        <p:nvSpPr>
          <p:cNvPr id="4" name="Slide Number Placeholder 3"/>
          <p:cNvSpPr>
            <a:spLocks noGrp="1"/>
          </p:cNvSpPr>
          <p:nvPr>
            <p:ph type="sldNum" sz="quarter" idx="12"/>
          </p:nvPr>
        </p:nvSpPr>
        <p:spPr/>
        <p:txBody>
          <a:bodyPr/>
          <a:lstStyle/>
          <a:p>
            <a:fld id="{AE566132-A42B-4D26-9C08-B059D352BBB6}" type="slidenum">
              <a:rPr lang="en-US" smtClean="0"/>
              <a:pPr/>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990600"/>
            <a:ext cx="8915400" cy="5638800"/>
          </a:xfrm>
        </p:spPr>
        <p:txBody>
          <a:bodyPr>
            <a:normAutofit/>
          </a:bodyPr>
          <a:lstStyle/>
          <a:p>
            <a:r>
              <a:rPr lang="en-US" sz="2400" dirty="0"/>
              <a:t>To transform req. into working system, designer must satisfy both customer and system(S/W) builder.</a:t>
            </a:r>
          </a:p>
          <a:p>
            <a:r>
              <a:rPr lang="en-US" sz="2400" dirty="0"/>
              <a:t>A design is a two part  iterative process</a:t>
            </a:r>
          </a:p>
          <a:p>
            <a:pPr marL="914400" lvl="1" indent="-457200">
              <a:buFont typeface="+mj-lt"/>
              <a:buAutoNum type="arabicPeriod"/>
            </a:pPr>
            <a:r>
              <a:rPr lang="en-US" sz="2400" b="1" dirty="0">
                <a:solidFill>
                  <a:srgbClr val="002060"/>
                </a:solidFill>
              </a:rPr>
              <a:t>Conceptual design or preliminary design or high level design</a:t>
            </a:r>
            <a:r>
              <a:rPr lang="en-US" sz="2000" dirty="0">
                <a:solidFill>
                  <a:srgbClr val="002060"/>
                </a:solidFill>
              </a:rPr>
              <a:t>: </a:t>
            </a:r>
            <a:r>
              <a:rPr lang="en-US" sz="2400" dirty="0"/>
              <a:t>it the identification of different modules and control relationship among them and definition of the interface among these module. It is also called program structure or S/W architecture.</a:t>
            </a:r>
            <a:endParaRPr lang="en-US" sz="2000" dirty="0"/>
          </a:p>
          <a:p>
            <a:pPr marL="914400" lvl="1" indent="-457200">
              <a:buFont typeface="+mj-lt"/>
              <a:buAutoNum type="arabicPeriod"/>
            </a:pPr>
            <a:endParaRPr lang="en-US" sz="2000" dirty="0">
              <a:solidFill>
                <a:srgbClr val="002060"/>
              </a:solidFill>
            </a:endParaRPr>
          </a:p>
          <a:p>
            <a:pPr marL="914400" lvl="1" indent="-457200">
              <a:buFont typeface="+mj-lt"/>
              <a:buAutoNum type="arabicPeriod"/>
            </a:pPr>
            <a:r>
              <a:rPr lang="en-US" sz="2400" b="1" dirty="0">
                <a:solidFill>
                  <a:srgbClr val="002060"/>
                </a:solidFill>
              </a:rPr>
              <a:t>Technical design or detailed design or low level design:</a:t>
            </a:r>
            <a:r>
              <a:rPr lang="en-US" sz="2000" dirty="0">
                <a:solidFill>
                  <a:srgbClr val="002060"/>
                </a:solidFill>
              </a:rPr>
              <a:t> </a:t>
            </a:r>
            <a:r>
              <a:rPr lang="en-US" sz="2400" dirty="0"/>
              <a:t>it describe h/w configuration, s/w needs, communication interface, I/O of the system, data structure and algorithms of different modules are designed</a:t>
            </a:r>
          </a:p>
          <a:p>
            <a:endParaRPr lang="en-US" dirty="0"/>
          </a:p>
        </p:txBody>
      </p:sp>
      <p:sp>
        <p:nvSpPr>
          <p:cNvPr id="4" name="Title 1"/>
          <p:cNvSpPr txBox="1">
            <a:spLocks/>
          </p:cNvSpPr>
          <p:nvPr/>
        </p:nvSpPr>
        <p:spPr>
          <a:xfrm>
            <a:off x="1181100" y="65681"/>
            <a:ext cx="7810500" cy="685799"/>
          </a:xfrm>
          <a:prstGeom prst="rect">
            <a:avLst/>
          </a:prstGeom>
          <a:gradFill>
            <a:gsLst>
              <a:gs pos="0">
                <a:schemeClr val="accent5">
                  <a:tint val="50000"/>
                  <a:satMod val="300000"/>
                </a:schemeClr>
              </a:gs>
              <a:gs pos="35000">
                <a:schemeClr val="accent5">
                  <a:tint val="37000"/>
                  <a:satMod val="300000"/>
                </a:schemeClr>
              </a:gs>
              <a:gs pos="100000">
                <a:schemeClr val="accent5">
                  <a:tint val="15000"/>
                  <a:satMod val="350000"/>
                </a:schemeClr>
              </a:gs>
            </a:gsLst>
            <a:lin ang="16200000" scaled="1"/>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400" b="1" dirty="0">
                <a:solidFill>
                  <a:schemeClr val="tx1"/>
                </a:solidFill>
              </a:rPr>
              <a:t>Conceptual design and Technical design </a:t>
            </a:r>
          </a:p>
        </p:txBody>
      </p:sp>
      <p:pic>
        <p:nvPicPr>
          <p:cNvPr id="5" name="Picture 2" descr="E:\NIET\Project\xLogo11.png.pagespeed.ic.pydHLuCQEZ.png"/>
          <p:cNvPicPr>
            <a:picLocks noChangeAspect="1" noChangeArrowheads="1"/>
          </p:cNvPicPr>
          <p:nvPr/>
        </p:nvPicPr>
        <p:blipFill>
          <a:blip r:embed="rId2" cstate="print"/>
          <a:srcRect/>
          <a:stretch>
            <a:fillRect/>
          </a:stretch>
        </p:blipFill>
        <p:spPr bwMode="auto">
          <a:xfrm>
            <a:off x="0" y="61740"/>
            <a:ext cx="1181100" cy="817163"/>
          </a:xfrm>
          <a:prstGeom prst="rect">
            <a:avLst/>
          </a:prstGeom>
          <a:noFill/>
        </p:spPr>
      </p:pic>
      <p:sp>
        <p:nvSpPr>
          <p:cNvPr id="2" name="Date Placeholder 1"/>
          <p:cNvSpPr>
            <a:spLocks noGrp="1"/>
          </p:cNvSpPr>
          <p:nvPr>
            <p:ph type="dt" sz="half" idx="10"/>
          </p:nvPr>
        </p:nvSpPr>
        <p:spPr/>
        <p:txBody>
          <a:bodyPr/>
          <a:lstStyle/>
          <a:p>
            <a:fld id="{45B9F621-C92A-4273-B6A7-D1D7A564F27C}" type="datetime1">
              <a:rPr lang="en-IN" smtClean="0"/>
              <a:t>29-03-2024</a:t>
            </a:fld>
            <a:endParaRPr lang="en-US"/>
          </a:p>
        </p:txBody>
      </p:sp>
      <p:sp>
        <p:nvSpPr>
          <p:cNvPr id="6" name="Footer Placeholder 5"/>
          <p:cNvSpPr>
            <a:spLocks noGrp="1"/>
          </p:cNvSpPr>
          <p:nvPr>
            <p:ph type="ftr" sz="quarter" idx="11"/>
          </p:nvPr>
        </p:nvSpPr>
        <p:spPr/>
        <p:txBody>
          <a:bodyPr/>
          <a:lstStyle/>
          <a:p>
            <a:r>
              <a:rPr lang="en-US"/>
              <a:t>Dr. Poornima Tyagi       ACSE0603 Software Engineering             Unit III     </a:t>
            </a:r>
          </a:p>
        </p:txBody>
      </p:sp>
      <p:sp>
        <p:nvSpPr>
          <p:cNvPr id="7" name="Slide Number Placeholder 6"/>
          <p:cNvSpPr>
            <a:spLocks noGrp="1"/>
          </p:cNvSpPr>
          <p:nvPr>
            <p:ph type="sldNum" sz="quarter" idx="12"/>
          </p:nvPr>
        </p:nvSpPr>
        <p:spPr/>
        <p:txBody>
          <a:bodyPr/>
          <a:lstStyle/>
          <a:p>
            <a:fld id="{AE566132-A42B-4D26-9C08-B059D352BBB6}" type="slidenum">
              <a:rPr lang="en-US" smtClean="0"/>
              <a:pPr/>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181100" y="65681"/>
            <a:ext cx="7810500" cy="685799"/>
          </a:xfrm>
          <a:prstGeom prst="rect">
            <a:avLst/>
          </a:prstGeom>
          <a:gradFill>
            <a:gsLst>
              <a:gs pos="0">
                <a:schemeClr val="accent5">
                  <a:tint val="50000"/>
                  <a:satMod val="300000"/>
                </a:schemeClr>
              </a:gs>
              <a:gs pos="35000">
                <a:schemeClr val="accent5">
                  <a:tint val="37000"/>
                  <a:satMod val="300000"/>
                </a:schemeClr>
              </a:gs>
              <a:gs pos="100000">
                <a:schemeClr val="accent5">
                  <a:tint val="15000"/>
                  <a:satMod val="350000"/>
                </a:schemeClr>
              </a:gs>
            </a:gsLst>
            <a:lin ang="16200000" scaled="1"/>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400" b="1" dirty="0">
                <a:solidFill>
                  <a:schemeClr val="tx1"/>
                </a:solidFill>
              </a:rPr>
              <a:t>Conceptual design and Technical design </a:t>
            </a:r>
          </a:p>
        </p:txBody>
      </p:sp>
      <p:pic>
        <p:nvPicPr>
          <p:cNvPr id="5" name="Picture 2" descr="E:\NIET\Project\xLogo11.png.pagespeed.ic.pydHLuCQEZ.png"/>
          <p:cNvPicPr>
            <a:picLocks noChangeAspect="1" noChangeArrowheads="1"/>
          </p:cNvPicPr>
          <p:nvPr/>
        </p:nvPicPr>
        <p:blipFill>
          <a:blip r:embed="rId2" cstate="print"/>
          <a:srcRect/>
          <a:stretch>
            <a:fillRect/>
          </a:stretch>
        </p:blipFill>
        <p:spPr bwMode="auto">
          <a:xfrm>
            <a:off x="0" y="61740"/>
            <a:ext cx="1181100" cy="817163"/>
          </a:xfrm>
          <a:prstGeom prst="rect">
            <a:avLst/>
          </a:prstGeom>
          <a:noFill/>
        </p:spPr>
      </p:pic>
      <p:sp>
        <p:nvSpPr>
          <p:cNvPr id="2" name="Date Placeholder 1"/>
          <p:cNvSpPr>
            <a:spLocks noGrp="1"/>
          </p:cNvSpPr>
          <p:nvPr>
            <p:ph type="dt" sz="half" idx="10"/>
          </p:nvPr>
        </p:nvSpPr>
        <p:spPr/>
        <p:txBody>
          <a:bodyPr/>
          <a:lstStyle/>
          <a:p>
            <a:fld id="{ABEF3EE3-87F8-4C5B-B275-AE21AE6EABA9}" type="datetime1">
              <a:rPr lang="en-IN" smtClean="0"/>
              <a:t>29-03-2024</a:t>
            </a:fld>
            <a:endParaRPr lang="en-US" dirty="0"/>
          </a:p>
        </p:txBody>
      </p:sp>
      <p:sp>
        <p:nvSpPr>
          <p:cNvPr id="3" name="Footer Placeholder 2"/>
          <p:cNvSpPr>
            <a:spLocks noGrp="1"/>
          </p:cNvSpPr>
          <p:nvPr>
            <p:ph type="ftr" sz="quarter" idx="11"/>
          </p:nvPr>
        </p:nvSpPr>
        <p:spPr>
          <a:xfrm>
            <a:off x="2286000" y="6356350"/>
            <a:ext cx="4724400" cy="365125"/>
          </a:xfrm>
        </p:spPr>
        <p:txBody>
          <a:bodyPr/>
          <a:lstStyle/>
          <a:p>
            <a:r>
              <a:rPr lang="en-US"/>
              <a:t>Dr. Poornima Tyagi       ACSE0603 Software Engineering             Unit III     </a:t>
            </a:r>
            <a:endParaRPr lang="en-US" dirty="0"/>
          </a:p>
        </p:txBody>
      </p:sp>
      <p:sp>
        <p:nvSpPr>
          <p:cNvPr id="6" name="Slide Number Placeholder 5"/>
          <p:cNvSpPr>
            <a:spLocks noGrp="1"/>
          </p:cNvSpPr>
          <p:nvPr>
            <p:ph type="sldNum" sz="quarter" idx="12"/>
          </p:nvPr>
        </p:nvSpPr>
        <p:spPr/>
        <p:txBody>
          <a:bodyPr/>
          <a:lstStyle/>
          <a:p>
            <a:fld id="{AE566132-A42B-4D26-9C08-B059D352BBB6}" type="slidenum">
              <a:rPr lang="en-US" smtClean="0"/>
              <a:pPr/>
              <a:t>18</a:t>
            </a:fld>
            <a:endParaRPr lang="en-US"/>
          </a:p>
        </p:txBody>
      </p:sp>
      <p:sp>
        <p:nvSpPr>
          <p:cNvPr id="7" name="Content Placeholder 6"/>
          <p:cNvSpPr>
            <a:spLocks noGrp="1"/>
          </p:cNvSpPr>
          <p:nvPr>
            <p:ph sz="half" idx="1"/>
          </p:nvPr>
        </p:nvSpPr>
        <p:spPr>
          <a:xfrm>
            <a:off x="457200" y="1219200"/>
            <a:ext cx="4038600" cy="4906963"/>
          </a:xfrm>
          <a:ln w="12700">
            <a:solidFill>
              <a:schemeClr val="tx1"/>
            </a:solidFill>
          </a:ln>
        </p:spPr>
        <p:txBody>
          <a:bodyPr>
            <a:normAutofit/>
          </a:bodyPr>
          <a:lstStyle/>
          <a:p>
            <a:pPr marL="0" indent="0">
              <a:buNone/>
            </a:pPr>
            <a:r>
              <a:rPr lang="en-IN" sz="2200" b="1" dirty="0">
                <a:solidFill>
                  <a:srgbClr val="0070C0"/>
                </a:solidFill>
              </a:rPr>
              <a:t>Conceptual design</a:t>
            </a:r>
            <a:endParaRPr lang="en-US" sz="2200" b="1" dirty="0">
              <a:solidFill>
                <a:srgbClr val="0070C0"/>
              </a:solidFill>
            </a:endParaRPr>
          </a:p>
          <a:p>
            <a:pPr>
              <a:spcBef>
                <a:spcPts val="0"/>
              </a:spcBef>
              <a:spcAft>
                <a:spcPts val="600"/>
              </a:spcAft>
              <a:buFont typeface="Wingdings" panose="05000000000000000000" pitchFamily="2" charset="2"/>
              <a:buChar char="ü"/>
            </a:pPr>
            <a:r>
              <a:rPr lang="en-US" sz="2200" dirty="0">
                <a:solidFill>
                  <a:srgbClr val="FF0000"/>
                </a:solidFill>
              </a:rPr>
              <a:t>Where will the data come from ?</a:t>
            </a:r>
          </a:p>
          <a:p>
            <a:pPr>
              <a:spcBef>
                <a:spcPts val="0"/>
              </a:spcBef>
              <a:spcAft>
                <a:spcPts val="600"/>
              </a:spcAft>
              <a:buFont typeface="Wingdings" panose="05000000000000000000" pitchFamily="2" charset="2"/>
              <a:buChar char="ü"/>
            </a:pPr>
            <a:r>
              <a:rPr lang="en-US" sz="2200" dirty="0"/>
              <a:t> What will happen to data in the system?</a:t>
            </a:r>
          </a:p>
          <a:p>
            <a:pPr>
              <a:spcBef>
                <a:spcPts val="0"/>
              </a:spcBef>
              <a:spcAft>
                <a:spcPts val="600"/>
              </a:spcAft>
              <a:buFont typeface="Wingdings" panose="05000000000000000000" pitchFamily="2" charset="2"/>
              <a:buChar char="ü"/>
            </a:pPr>
            <a:r>
              <a:rPr lang="en-US" sz="2200" dirty="0"/>
              <a:t> </a:t>
            </a:r>
            <a:r>
              <a:rPr lang="en-US" sz="2200" dirty="0">
                <a:solidFill>
                  <a:srgbClr val="FF0000"/>
                </a:solidFill>
              </a:rPr>
              <a:t>How will the system look to users?</a:t>
            </a:r>
          </a:p>
          <a:p>
            <a:pPr>
              <a:spcBef>
                <a:spcPts val="0"/>
              </a:spcBef>
              <a:spcAft>
                <a:spcPts val="600"/>
              </a:spcAft>
              <a:buFont typeface="Wingdings" panose="05000000000000000000" pitchFamily="2" charset="2"/>
              <a:buChar char="ü"/>
            </a:pPr>
            <a:r>
              <a:rPr lang="en-US" sz="2200" dirty="0"/>
              <a:t> What choices will be offered to users?</a:t>
            </a:r>
          </a:p>
          <a:p>
            <a:pPr>
              <a:spcBef>
                <a:spcPts val="0"/>
              </a:spcBef>
              <a:spcAft>
                <a:spcPts val="600"/>
              </a:spcAft>
              <a:buFont typeface="Wingdings" panose="05000000000000000000" pitchFamily="2" charset="2"/>
              <a:buChar char="ü"/>
            </a:pPr>
            <a:r>
              <a:rPr lang="en-US" sz="2200" dirty="0"/>
              <a:t> </a:t>
            </a:r>
            <a:r>
              <a:rPr lang="en-US" sz="2200" dirty="0">
                <a:solidFill>
                  <a:srgbClr val="FF0000"/>
                </a:solidFill>
              </a:rPr>
              <a:t>What is the timings of events?</a:t>
            </a:r>
          </a:p>
          <a:p>
            <a:pPr algn="just">
              <a:spcBef>
                <a:spcPts val="0"/>
              </a:spcBef>
              <a:spcAft>
                <a:spcPts val="600"/>
              </a:spcAft>
              <a:buFont typeface="Wingdings" panose="05000000000000000000" pitchFamily="2" charset="2"/>
              <a:buChar char="ü"/>
            </a:pPr>
            <a:r>
              <a:rPr lang="en-US" sz="2200" dirty="0"/>
              <a:t> How will the reports &amp; screens look like?</a:t>
            </a:r>
            <a:endParaRPr lang="en-IN" sz="2200" dirty="0"/>
          </a:p>
        </p:txBody>
      </p:sp>
      <p:sp>
        <p:nvSpPr>
          <p:cNvPr id="8" name="Content Placeholder 7"/>
          <p:cNvSpPr>
            <a:spLocks noGrp="1"/>
          </p:cNvSpPr>
          <p:nvPr>
            <p:ph sz="half" idx="2"/>
          </p:nvPr>
        </p:nvSpPr>
        <p:spPr>
          <a:xfrm>
            <a:off x="4648200" y="1219200"/>
            <a:ext cx="4038600" cy="4906963"/>
          </a:xfrm>
          <a:noFill/>
          <a:ln w="12700">
            <a:solidFill>
              <a:schemeClr val="tx1"/>
            </a:solidFill>
          </a:ln>
        </p:spPr>
        <p:txBody>
          <a:bodyPr>
            <a:normAutofit/>
          </a:bodyPr>
          <a:lstStyle/>
          <a:p>
            <a:pPr marL="0" indent="0" algn="just">
              <a:spcBef>
                <a:spcPts val="0"/>
              </a:spcBef>
              <a:spcAft>
                <a:spcPts val="600"/>
              </a:spcAft>
              <a:buNone/>
            </a:pPr>
            <a:r>
              <a:rPr lang="en-US" sz="2200" b="1" dirty="0">
                <a:solidFill>
                  <a:srgbClr val="002060"/>
                </a:solidFill>
              </a:rPr>
              <a:t>Technical design</a:t>
            </a:r>
            <a:endParaRPr lang="en-US" sz="2200" dirty="0"/>
          </a:p>
          <a:p>
            <a:pPr algn="just">
              <a:spcBef>
                <a:spcPts val="0"/>
              </a:spcBef>
              <a:spcAft>
                <a:spcPts val="600"/>
              </a:spcAft>
              <a:buFont typeface="Wingdings" panose="05000000000000000000" pitchFamily="2" charset="2"/>
              <a:buChar char="ü"/>
            </a:pPr>
            <a:r>
              <a:rPr lang="en-US" sz="2200" dirty="0">
                <a:solidFill>
                  <a:srgbClr val="FFC000"/>
                </a:solidFill>
              </a:rPr>
              <a:t>Hardware configuration</a:t>
            </a:r>
          </a:p>
          <a:p>
            <a:pPr algn="just">
              <a:spcBef>
                <a:spcPts val="0"/>
              </a:spcBef>
              <a:spcAft>
                <a:spcPts val="600"/>
              </a:spcAft>
              <a:buFont typeface="Wingdings" panose="05000000000000000000" pitchFamily="2" charset="2"/>
              <a:buChar char="ü"/>
            </a:pPr>
            <a:r>
              <a:rPr lang="en-US" sz="2200" dirty="0"/>
              <a:t>Software needs</a:t>
            </a:r>
          </a:p>
          <a:p>
            <a:pPr algn="just">
              <a:spcBef>
                <a:spcPts val="0"/>
              </a:spcBef>
              <a:spcAft>
                <a:spcPts val="600"/>
              </a:spcAft>
              <a:buFont typeface="Wingdings" panose="05000000000000000000" pitchFamily="2" charset="2"/>
              <a:buChar char="ü"/>
            </a:pPr>
            <a:r>
              <a:rPr lang="en-US" sz="2200" dirty="0">
                <a:solidFill>
                  <a:srgbClr val="00B050"/>
                </a:solidFill>
              </a:rPr>
              <a:t>Communication interfaces</a:t>
            </a:r>
          </a:p>
          <a:p>
            <a:pPr algn="just">
              <a:spcBef>
                <a:spcPts val="0"/>
              </a:spcBef>
              <a:spcAft>
                <a:spcPts val="600"/>
              </a:spcAft>
              <a:buFont typeface="Wingdings" panose="05000000000000000000" pitchFamily="2" charset="2"/>
              <a:buChar char="ü"/>
            </a:pPr>
            <a:r>
              <a:rPr lang="en-US" sz="2200" dirty="0"/>
              <a:t>I/O of the system</a:t>
            </a:r>
          </a:p>
          <a:p>
            <a:pPr algn="just">
              <a:spcBef>
                <a:spcPts val="0"/>
              </a:spcBef>
              <a:spcAft>
                <a:spcPts val="600"/>
              </a:spcAft>
              <a:buFont typeface="Wingdings" panose="05000000000000000000" pitchFamily="2" charset="2"/>
              <a:buChar char="ü"/>
            </a:pPr>
            <a:r>
              <a:rPr lang="en-US" sz="2200" dirty="0">
                <a:solidFill>
                  <a:srgbClr val="00B0F0"/>
                </a:solidFill>
              </a:rPr>
              <a:t>Software architecture</a:t>
            </a:r>
          </a:p>
          <a:p>
            <a:pPr algn="just">
              <a:spcBef>
                <a:spcPts val="0"/>
              </a:spcBef>
              <a:spcAft>
                <a:spcPts val="600"/>
              </a:spcAft>
              <a:buFont typeface="Wingdings" panose="05000000000000000000" pitchFamily="2" charset="2"/>
              <a:buChar char="ü"/>
            </a:pPr>
            <a:r>
              <a:rPr lang="en-US" sz="2200" dirty="0"/>
              <a:t>Network architecture</a:t>
            </a:r>
          </a:p>
          <a:p>
            <a:pPr algn="just">
              <a:spcBef>
                <a:spcPts val="0"/>
              </a:spcBef>
              <a:spcAft>
                <a:spcPts val="600"/>
              </a:spcAft>
              <a:buFont typeface="Wingdings" panose="05000000000000000000" pitchFamily="2" charset="2"/>
              <a:buChar char="ü"/>
            </a:pPr>
            <a:r>
              <a:rPr lang="en-US" sz="2200" dirty="0">
                <a:solidFill>
                  <a:srgbClr val="7030A0"/>
                </a:solidFill>
              </a:rPr>
              <a:t>Any other thing that translates the requirements in to a solution to the customer’s problem.</a:t>
            </a:r>
            <a:endParaRPr lang="en-IN" sz="2200" dirty="0">
              <a:solidFill>
                <a:srgbClr val="7030A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8">
                                            <p:bg/>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animBg="1"/>
      <p:bldP spid="8" grpId="0" build="p"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229600" cy="5334000"/>
          </a:xfrm>
        </p:spPr>
        <p:txBody>
          <a:bodyPr>
            <a:normAutofit/>
          </a:bodyPr>
          <a:lstStyle/>
          <a:p>
            <a:r>
              <a:rPr lang="en-US" sz="2200" dirty="0">
                <a:solidFill>
                  <a:srgbClr val="C00000"/>
                </a:solidFill>
              </a:rPr>
              <a:t>Out come of a design process:</a:t>
            </a:r>
          </a:p>
          <a:p>
            <a:pPr marL="1428750" lvl="2" indent="-571500">
              <a:buFont typeface="+mj-lt"/>
              <a:buAutoNum type="romanLcPeriod"/>
            </a:pPr>
            <a:r>
              <a:rPr lang="en-US" sz="2200" dirty="0"/>
              <a:t>Different modules required.</a:t>
            </a:r>
          </a:p>
          <a:p>
            <a:pPr marL="1428750" lvl="2" indent="-571500">
              <a:buFont typeface="+mj-lt"/>
              <a:buAutoNum type="romanLcPeriod"/>
            </a:pPr>
            <a:r>
              <a:rPr lang="en-US" sz="2200" dirty="0"/>
              <a:t>Control relationship among modules.</a:t>
            </a:r>
          </a:p>
          <a:p>
            <a:pPr marL="1428750" lvl="2" indent="-571500">
              <a:buFont typeface="+mj-lt"/>
              <a:buAutoNum type="romanLcPeriod"/>
            </a:pPr>
            <a:r>
              <a:rPr lang="en-US" sz="2200" dirty="0"/>
              <a:t>Interfaces among different modules.</a:t>
            </a:r>
          </a:p>
          <a:p>
            <a:pPr marL="1428750" lvl="2" indent="-571500">
              <a:buFont typeface="+mj-lt"/>
              <a:buAutoNum type="romanLcPeriod"/>
            </a:pPr>
            <a:r>
              <a:rPr lang="en-US" sz="2200" dirty="0"/>
              <a:t>Data structure of individual modules.</a:t>
            </a:r>
          </a:p>
          <a:p>
            <a:pPr marL="1428750" lvl="2" indent="-571500">
              <a:buFont typeface="+mj-lt"/>
              <a:buAutoNum type="romanLcPeriod"/>
            </a:pPr>
            <a:r>
              <a:rPr lang="en-US" sz="2200" dirty="0"/>
              <a:t>Algorithm required to implement module.</a:t>
            </a:r>
          </a:p>
          <a:p>
            <a:pPr marL="628650" indent="-571500"/>
            <a:r>
              <a:rPr lang="en-US" sz="2200" dirty="0">
                <a:solidFill>
                  <a:srgbClr val="C00000"/>
                </a:solidFill>
              </a:rPr>
              <a:t>Characteristic of a good design:</a:t>
            </a:r>
          </a:p>
          <a:p>
            <a:pPr marL="1028700" lvl="1" indent="-571500">
              <a:buFont typeface="+mj-lt"/>
              <a:buAutoNum type="romanLcPeriod"/>
            </a:pPr>
            <a:r>
              <a:rPr lang="en-US" sz="2200" dirty="0"/>
              <a:t>Correctness: implement all functionality identified in SRS doc.</a:t>
            </a:r>
          </a:p>
          <a:p>
            <a:pPr marL="1028700" lvl="1" indent="-571500">
              <a:buFont typeface="+mj-lt"/>
              <a:buAutoNum type="romanLcPeriod"/>
            </a:pPr>
            <a:r>
              <a:rPr lang="en-US" sz="2200" dirty="0"/>
              <a:t>Understandability: interpret by coder and tester.</a:t>
            </a:r>
          </a:p>
          <a:p>
            <a:pPr marL="1028700" lvl="1" indent="-571500">
              <a:buFont typeface="+mj-lt"/>
              <a:buAutoNum type="romanLcPeriod"/>
            </a:pPr>
            <a:r>
              <a:rPr lang="en-US" sz="2200" dirty="0"/>
              <a:t>Efficiency: should be efficient.</a:t>
            </a:r>
          </a:p>
          <a:p>
            <a:pPr marL="1028700" lvl="1" indent="-571500">
              <a:buFont typeface="+mj-lt"/>
              <a:buAutoNum type="romanLcPeriod"/>
            </a:pPr>
            <a:r>
              <a:rPr lang="en-US" sz="2200" dirty="0"/>
              <a:t>Maintainability: easy amenable to change</a:t>
            </a:r>
          </a:p>
          <a:p>
            <a:pPr marL="628650" indent="-571500"/>
            <a:endParaRPr lang="en-US" sz="2200" dirty="0"/>
          </a:p>
        </p:txBody>
      </p:sp>
      <p:sp>
        <p:nvSpPr>
          <p:cNvPr id="4" name="Title 1"/>
          <p:cNvSpPr txBox="1">
            <a:spLocks/>
          </p:cNvSpPr>
          <p:nvPr/>
        </p:nvSpPr>
        <p:spPr>
          <a:xfrm>
            <a:off x="1181100" y="65681"/>
            <a:ext cx="7810500" cy="685799"/>
          </a:xfrm>
          <a:prstGeom prst="rect">
            <a:avLst/>
          </a:prstGeom>
          <a:gradFill>
            <a:gsLst>
              <a:gs pos="0">
                <a:schemeClr val="accent5">
                  <a:tint val="50000"/>
                  <a:satMod val="300000"/>
                </a:schemeClr>
              </a:gs>
              <a:gs pos="35000">
                <a:schemeClr val="accent5">
                  <a:tint val="37000"/>
                  <a:satMod val="300000"/>
                </a:schemeClr>
              </a:gs>
              <a:gs pos="100000">
                <a:schemeClr val="accent5">
                  <a:tint val="15000"/>
                  <a:satMod val="350000"/>
                </a:schemeClr>
              </a:gs>
            </a:gsLst>
            <a:lin ang="16200000" scaled="1"/>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400" b="1" dirty="0">
                <a:solidFill>
                  <a:schemeClr val="tx1"/>
                </a:solidFill>
              </a:rPr>
              <a:t>Outcome of a design process</a:t>
            </a:r>
            <a:endParaRPr lang="en-US" sz="2400" dirty="0">
              <a:solidFill>
                <a:schemeClr val="tx1"/>
              </a:solidFill>
            </a:endParaRPr>
          </a:p>
        </p:txBody>
      </p:sp>
      <p:pic>
        <p:nvPicPr>
          <p:cNvPr id="5" name="Picture 2" descr="E:\NIET\Project\xLogo11.png.pagespeed.ic.pydHLuCQEZ.png"/>
          <p:cNvPicPr>
            <a:picLocks noChangeAspect="1" noChangeArrowheads="1"/>
          </p:cNvPicPr>
          <p:nvPr/>
        </p:nvPicPr>
        <p:blipFill>
          <a:blip r:embed="rId2" cstate="print"/>
          <a:srcRect/>
          <a:stretch>
            <a:fillRect/>
          </a:stretch>
        </p:blipFill>
        <p:spPr bwMode="auto">
          <a:xfrm>
            <a:off x="0" y="61740"/>
            <a:ext cx="1181100" cy="817163"/>
          </a:xfrm>
          <a:prstGeom prst="rect">
            <a:avLst/>
          </a:prstGeom>
          <a:noFill/>
        </p:spPr>
      </p:pic>
      <p:sp>
        <p:nvSpPr>
          <p:cNvPr id="2" name="Date Placeholder 1"/>
          <p:cNvSpPr>
            <a:spLocks noGrp="1"/>
          </p:cNvSpPr>
          <p:nvPr>
            <p:ph type="dt" sz="half" idx="10"/>
          </p:nvPr>
        </p:nvSpPr>
        <p:spPr/>
        <p:txBody>
          <a:bodyPr/>
          <a:lstStyle/>
          <a:p>
            <a:fld id="{33C96D1E-CAF6-45DC-AC3C-D3146010A2A6}" type="datetime1">
              <a:rPr lang="en-IN" smtClean="0"/>
              <a:t>29-03-2024</a:t>
            </a:fld>
            <a:endParaRPr lang="en-US"/>
          </a:p>
        </p:txBody>
      </p:sp>
      <p:sp>
        <p:nvSpPr>
          <p:cNvPr id="6" name="Footer Placeholder 5"/>
          <p:cNvSpPr>
            <a:spLocks noGrp="1"/>
          </p:cNvSpPr>
          <p:nvPr>
            <p:ph type="ftr" sz="quarter" idx="11"/>
          </p:nvPr>
        </p:nvSpPr>
        <p:spPr>
          <a:xfrm>
            <a:off x="3124200" y="6356350"/>
            <a:ext cx="4419600" cy="365125"/>
          </a:xfrm>
        </p:spPr>
        <p:txBody>
          <a:bodyPr/>
          <a:lstStyle/>
          <a:p>
            <a:r>
              <a:rPr lang="en-US"/>
              <a:t>Dr. Poornima Tyagi       ACSE0603 Software Engineering             Unit III     </a:t>
            </a:r>
            <a:endParaRPr lang="en-US" dirty="0"/>
          </a:p>
        </p:txBody>
      </p:sp>
      <p:sp>
        <p:nvSpPr>
          <p:cNvPr id="7" name="Slide Number Placeholder 6"/>
          <p:cNvSpPr>
            <a:spLocks noGrp="1"/>
          </p:cNvSpPr>
          <p:nvPr>
            <p:ph type="sldNum" sz="quarter" idx="12"/>
          </p:nvPr>
        </p:nvSpPr>
        <p:spPr/>
        <p:txBody>
          <a:bodyPr/>
          <a:lstStyle/>
          <a:p>
            <a:fld id="{AE566132-A42B-4D26-9C08-B059D352BBB6}" type="slidenum">
              <a:rPr lang="en-US" smtClean="0"/>
              <a:pPr/>
              <a:t>19</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9" end="9"/>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762000" y="6356350"/>
            <a:ext cx="7162800" cy="365125"/>
          </a:xfrm>
        </p:spPr>
        <p:txBody>
          <a:bodyPr/>
          <a:lstStyle/>
          <a:p>
            <a:r>
              <a:rPr lang="en-US"/>
              <a:t>Dr. Poornima Tyagi       ACSE0603 Software Engineering             Unit III     </a:t>
            </a:r>
            <a:endParaRPr lang="en-US" dirty="0"/>
          </a:p>
        </p:txBody>
      </p:sp>
      <p:sp>
        <p:nvSpPr>
          <p:cNvPr id="4" name="Slide Number Placeholder 3"/>
          <p:cNvSpPr>
            <a:spLocks noGrp="1"/>
          </p:cNvSpPr>
          <p:nvPr>
            <p:ph type="sldNum" sz="quarter" idx="12"/>
          </p:nvPr>
        </p:nvSpPr>
        <p:spPr/>
        <p:txBody>
          <a:bodyPr/>
          <a:lstStyle/>
          <a:p>
            <a:fld id="{F6730210-60EE-406A-922A-4A98804D28A4}" type="slidenum">
              <a:rPr lang="en-US" smtClean="0"/>
              <a:pPr/>
              <a:t>2</a:t>
            </a:fld>
            <a:endParaRPr lang="en-US"/>
          </a:p>
        </p:txBody>
      </p:sp>
      <p:sp>
        <p:nvSpPr>
          <p:cNvPr id="6" name="Title 1"/>
          <p:cNvSpPr txBox="1">
            <a:spLocks/>
          </p:cNvSpPr>
          <p:nvPr/>
        </p:nvSpPr>
        <p:spPr>
          <a:xfrm>
            <a:off x="1181100" y="65681"/>
            <a:ext cx="7810500" cy="685799"/>
          </a:xfrm>
          <a:prstGeom prst="rect">
            <a:avLst/>
          </a:prstGeom>
          <a:gradFill>
            <a:gsLst>
              <a:gs pos="0">
                <a:schemeClr val="accent5">
                  <a:tint val="50000"/>
                  <a:satMod val="300000"/>
                </a:schemeClr>
              </a:gs>
              <a:gs pos="35000">
                <a:schemeClr val="accent5">
                  <a:tint val="37000"/>
                  <a:satMod val="300000"/>
                </a:schemeClr>
              </a:gs>
              <a:gs pos="100000">
                <a:schemeClr val="accent5">
                  <a:tint val="15000"/>
                  <a:satMod val="350000"/>
                </a:schemeClr>
              </a:gs>
            </a:gsLst>
            <a:lin ang="16200000" scaled="1"/>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400" b="1" dirty="0">
                <a:solidFill>
                  <a:schemeClr val="tx1"/>
                </a:solidFill>
              </a:rPr>
              <a:t>Content</a:t>
            </a:r>
          </a:p>
        </p:txBody>
      </p:sp>
      <p:pic>
        <p:nvPicPr>
          <p:cNvPr id="7" name="Picture 2" descr="E:\NIET\Project\xLogo11.png.pagespeed.ic.pydHLuCQEZ.png"/>
          <p:cNvPicPr>
            <a:picLocks noChangeAspect="1" noChangeArrowheads="1"/>
          </p:cNvPicPr>
          <p:nvPr/>
        </p:nvPicPr>
        <p:blipFill>
          <a:blip r:embed="rId2" cstate="print"/>
          <a:srcRect/>
          <a:stretch>
            <a:fillRect/>
          </a:stretch>
        </p:blipFill>
        <p:spPr bwMode="auto">
          <a:xfrm>
            <a:off x="0" y="61740"/>
            <a:ext cx="1181100" cy="817163"/>
          </a:xfrm>
          <a:prstGeom prst="rect">
            <a:avLst/>
          </a:prstGeom>
          <a:noFill/>
        </p:spPr>
      </p:pic>
      <p:sp>
        <p:nvSpPr>
          <p:cNvPr id="5" name="Date Placeholder 4"/>
          <p:cNvSpPr>
            <a:spLocks noGrp="1"/>
          </p:cNvSpPr>
          <p:nvPr>
            <p:ph type="dt" sz="half" idx="10"/>
          </p:nvPr>
        </p:nvSpPr>
        <p:spPr/>
        <p:txBody>
          <a:bodyPr/>
          <a:lstStyle/>
          <a:p>
            <a:fld id="{71D69605-74B1-4CF3-B83A-D74CB7E12280}" type="datetime1">
              <a:rPr lang="en-IN" smtClean="0"/>
              <a:t>29-03-2024</a:t>
            </a:fld>
            <a:endParaRPr lang="en-US"/>
          </a:p>
        </p:txBody>
      </p:sp>
      <p:sp>
        <p:nvSpPr>
          <p:cNvPr id="8" name="Content Placeholder 7"/>
          <p:cNvSpPr>
            <a:spLocks noGrp="1"/>
          </p:cNvSpPr>
          <p:nvPr>
            <p:ph idx="1"/>
          </p:nvPr>
        </p:nvSpPr>
        <p:spPr>
          <a:xfrm>
            <a:off x="304800" y="1219200"/>
            <a:ext cx="8382000" cy="4906964"/>
          </a:xfrm>
        </p:spPr>
        <p:txBody>
          <a:bodyPr>
            <a:normAutofit/>
          </a:bodyPr>
          <a:lstStyle/>
          <a:p>
            <a:pPr>
              <a:buFont typeface="Wingdings" panose="05000000000000000000" pitchFamily="2" charset="2"/>
              <a:buChar char="Ø"/>
              <a:defRPr/>
            </a:pPr>
            <a:r>
              <a:rPr lang="en-US" sz="2400" dirty="0"/>
              <a:t>Course Objective</a:t>
            </a:r>
          </a:p>
          <a:p>
            <a:pPr>
              <a:buFont typeface="Wingdings" panose="05000000000000000000" pitchFamily="2" charset="2"/>
              <a:buChar char="Ø"/>
              <a:defRPr/>
            </a:pPr>
            <a:r>
              <a:rPr lang="en-US" sz="2400" dirty="0"/>
              <a:t>Course Outcomes</a:t>
            </a:r>
          </a:p>
          <a:p>
            <a:pPr>
              <a:buFont typeface="Wingdings" panose="05000000000000000000" pitchFamily="2" charset="2"/>
              <a:buChar char="Ø"/>
              <a:defRPr/>
            </a:pPr>
            <a:r>
              <a:rPr lang="en-US" sz="2400" dirty="0"/>
              <a:t>CO-PO Mapping</a:t>
            </a:r>
          </a:p>
          <a:p>
            <a:pPr>
              <a:buFont typeface="Wingdings" panose="05000000000000000000" pitchFamily="2" charset="2"/>
              <a:buChar char="Ø"/>
              <a:defRPr/>
            </a:pPr>
            <a:r>
              <a:rPr lang="en-US" sz="2400" dirty="0"/>
              <a:t>CO-PSO Mapping</a:t>
            </a:r>
          </a:p>
          <a:p>
            <a:pPr>
              <a:buFont typeface="Wingdings" panose="05000000000000000000" pitchFamily="2" charset="2"/>
              <a:buChar char="Ø"/>
              <a:defRPr/>
            </a:pPr>
            <a:r>
              <a:rPr lang="en-US" sz="2400" dirty="0"/>
              <a:t>Syllabus</a:t>
            </a:r>
          </a:p>
          <a:p>
            <a:pPr>
              <a:buFont typeface="Wingdings" panose="05000000000000000000" pitchFamily="2" charset="2"/>
              <a:buChar char="Ø"/>
              <a:defRPr/>
            </a:pPr>
            <a:r>
              <a:rPr lang="en-US" sz="2400" dirty="0"/>
              <a:t>Prerequisite </a:t>
            </a:r>
          </a:p>
          <a:p>
            <a:pPr>
              <a:buFont typeface="Wingdings" panose="05000000000000000000" pitchFamily="2" charset="2"/>
              <a:buChar char="Ø"/>
            </a:pPr>
            <a:r>
              <a:rPr lang="en-US" sz="2400" dirty="0"/>
              <a:t>Basic Concept of Software Design, </a:t>
            </a:r>
          </a:p>
          <a:p>
            <a:pPr>
              <a:buFont typeface="Wingdings" panose="05000000000000000000" pitchFamily="2" charset="2"/>
              <a:buChar char="Ø"/>
            </a:pPr>
            <a:r>
              <a:rPr lang="en-US" sz="2400" dirty="0"/>
              <a:t>Architectural Design</a:t>
            </a:r>
          </a:p>
          <a:p>
            <a:pPr>
              <a:buFont typeface="Wingdings" panose="05000000000000000000" pitchFamily="2" charset="2"/>
              <a:buChar char="Ø"/>
            </a:pPr>
            <a:r>
              <a:rPr lang="en-US" sz="2400" dirty="0"/>
              <a:t>Low Level Design</a:t>
            </a:r>
          </a:p>
          <a:p>
            <a:pPr>
              <a:buFont typeface="Wingdings" panose="05000000000000000000" pitchFamily="2" charset="2"/>
              <a:buChar char="Ø"/>
            </a:pPr>
            <a:r>
              <a:rPr lang="en-US" sz="2400" dirty="0"/>
              <a:t>Coupling and Cohesion </a:t>
            </a:r>
          </a:p>
        </p:txBody>
      </p:sp>
    </p:spTree>
    <p:extLst>
      <p:ext uri="{BB962C8B-B14F-4D97-AF65-F5344CB8AC3E}">
        <p14:creationId xmlns:p14="http://schemas.microsoft.com/office/powerpoint/2010/main" val="32650625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181100" y="65681"/>
            <a:ext cx="7810500" cy="685799"/>
          </a:xfrm>
          <a:prstGeom prst="rect">
            <a:avLst/>
          </a:prstGeom>
          <a:gradFill>
            <a:gsLst>
              <a:gs pos="0">
                <a:schemeClr val="accent5">
                  <a:tint val="50000"/>
                  <a:satMod val="300000"/>
                </a:schemeClr>
              </a:gs>
              <a:gs pos="35000">
                <a:schemeClr val="accent5">
                  <a:tint val="37000"/>
                  <a:satMod val="300000"/>
                </a:schemeClr>
              </a:gs>
              <a:gs pos="100000">
                <a:schemeClr val="accent5">
                  <a:tint val="15000"/>
                  <a:satMod val="350000"/>
                </a:schemeClr>
              </a:gs>
            </a:gsLst>
            <a:lin ang="16200000" scaled="1"/>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400" b="1" dirty="0">
                <a:solidFill>
                  <a:schemeClr val="tx1"/>
                </a:solidFill>
              </a:rPr>
              <a:t>Design Transformation</a:t>
            </a:r>
            <a:endParaRPr lang="en-US" sz="2400" dirty="0">
              <a:solidFill>
                <a:schemeClr val="tx1"/>
              </a:solidFill>
            </a:endParaRPr>
          </a:p>
        </p:txBody>
      </p:sp>
      <p:pic>
        <p:nvPicPr>
          <p:cNvPr id="5" name="Picture 2" descr="E:\NIET\Project\xLogo11.png.pagespeed.ic.pydHLuCQEZ.png"/>
          <p:cNvPicPr>
            <a:picLocks noChangeAspect="1" noChangeArrowheads="1"/>
          </p:cNvPicPr>
          <p:nvPr/>
        </p:nvPicPr>
        <p:blipFill>
          <a:blip r:embed="rId2" cstate="print"/>
          <a:srcRect/>
          <a:stretch>
            <a:fillRect/>
          </a:stretch>
        </p:blipFill>
        <p:spPr bwMode="auto">
          <a:xfrm>
            <a:off x="0" y="61740"/>
            <a:ext cx="1181100" cy="817163"/>
          </a:xfrm>
          <a:prstGeom prst="rect">
            <a:avLst/>
          </a:prstGeom>
          <a:noFill/>
        </p:spPr>
      </p:pic>
      <p:sp>
        <p:nvSpPr>
          <p:cNvPr id="2" name="Date Placeholder 1"/>
          <p:cNvSpPr>
            <a:spLocks noGrp="1"/>
          </p:cNvSpPr>
          <p:nvPr>
            <p:ph type="dt" sz="half" idx="10"/>
          </p:nvPr>
        </p:nvSpPr>
        <p:spPr/>
        <p:txBody>
          <a:bodyPr/>
          <a:lstStyle/>
          <a:p>
            <a:fld id="{CC063299-A9C9-416F-83B0-9680195FFB14}" type="datetime1">
              <a:rPr lang="en-IN" smtClean="0"/>
              <a:t>29-03-2024</a:t>
            </a:fld>
            <a:endParaRPr lang="en-US"/>
          </a:p>
        </p:txBody>
      </p:sp>
      <p:sp>
        <p:nvSpPr>
          <p:cNvPr id="6" name="Footer Placeholder 5"/>
          <p:cNvSpPr>
            <a:spLocks noGrp="1"/>
          </p:cNvSpPr>
          <p:nvPr>
            <p:ph type="ftr" sz="quarter" idx="11"/>
          </p:nvPr>
        </p:nvSpPr>
        <p:spPr>
          <a:xfrm>
            <a:off x="3124200" y="6356350"/>
            <a:ext cx="4419600" cy="365125"/>
          </a:xfrm>
        </p:spPr>
        <p:txBody>
          <a:bodyPr/>
          <a:lstStyle/>
          <a:p>
            <a:r>
              <a:rPr lang="en-US"/>
              <a:t>Dr. Poornima Tyagi       ACSE0603 Software Engineering             Unit III     </a:t>
            </a:r>
            <a:endParaRPr lang="en-US" dirty="0"/>
          </a:p>
        </p:txBody>
      </p:sp>
      <p:sp>
        <p:nvSpPr>
          <p:cNvPr id="7" name="Slide Number Placeholder 6"/>
          <p:cNvSpPr>
            <a:spLocks noGrp="1"/>
          </p:cNvSpPr>
          <p:nvPr>
            <p:ph type="sldNum" sz="quarter" idx="12"/>
          </p:nvPr>
        </p:nvSpPr>
        <p:spPr/>
        <p:txBody>
          <a:bodyPr/>
          <a:lstStyle/>
          <a:p>
            <a:fld id="{AE566132-A42B-4D26-9C08-B059D352BBB6}" type="slidenum">
              <a:rPr lang="en-US" smtClean="0"/>
              <a:pPr/>
              <a:t>20</a:t>
            </a:fld>
            <a:endParaRPr lang="en-US"/>
          </a:p>
        </p:txBody>
      </p:sp>
      <p:sp>
        <p:nvSpPr>
          <p:cNvPr id="9" name="object 4"/>
          <p:cNvSpPr txBox="1"/>
          <p:nvPr/>
        </p:nvSpPr>
        <p:spPr>
          <a:xfrm>
            <a:off x="152400" y="1828800"/>
            <a:ext cx="1682750" cy="1400810"/>
          </a:xfrm>
          <a:prstGeom prst="rect">
            <a:avLst/>
          </a:prstGeom>
          <a:ln w="28574">
            <a:solidFill>
              <a:srgbClr val="000000"/>
            </a:solidFill>
          </a:ln>
        </p:spPr>
        <p:txBody>
          <a:bodyPr vert="horz" wrap="square" lIns="0" tIns="2540" rIns="0" bIns="0" rtlCol="0">
            <a:spAutoFit/>
          </a:bodyPr>
          <a:lstStyle/>
          <a:p>
            <a:pPr marL="280035" marR="146685" indent="-127000">
              <a:lnSpc>
                <a:spcPct val="100000"/>
              </a:lnSpc>
              <a:spcBef>
                <a:spcPts val="20"/>
              </a:spcBef>
            </a:pPr>
            <a:r>
              <a:rPr sz="3000" spc="-10" dirty="0">
                <a:solidFill>
                  <a:srgbClr val="FF0000"/>
                </a:solidFill>
                <a:cs typeface="Arial"/>
              </a:rPr>
              <a:t>I</a:t>
            </a:r>
            <a:r>
              <a:rPr sz="3000" dirty="0">
                <a:solidFill>
                  <a:srgbClr val="FF0000"/>
                </a:solidFill>
                <a:cs typeface="Arial"/>
              </a:rPr>
              <a:t>n</a:t>
            </a:r>
            <a:r>
              <a:rPr sz="3000" spc="-10" dirty="0">
                <a:solidFill>
                  <a:srgbClr val="FF0000"/>
                </a:solidFill>
                <a:cs typeface="Arial"/>
              </a:rPr>
              <a:t>f</a:t>
            </a:r>
            <a:r>
              <a:rPr sz="3000" spc="-5" dirty="0">
                <a:solidFill>
                  <a:srgbClr val="FF0000"/>
                </a:solidFill>
                <a:cs typeface="Arial"/>
              </a:rPr>
              <a:t>o</a:t>
            </a:r>
            <a:r>
              <a:rPr sz="3000" spc="-10" dirty="0">
                <a:solidFill>
                  <a:srgbClr val="FF0000"/>
                </a:solidFill>
                <a:cs typeface="Arial"/>
              </a:rPr>
              <a:t>r</a:t>
            </a:r>
            <a:r>
              <a:rPr sz="3000" spc="-5" dirty="0">
                <a:solidFill>
                  <a:srgbClr val="FF0000"/>
                </a:solidFill>
                <a:cs typeface="Arial"/>
              </a:rPr>
              <a:t>mal  design </a:t>
            </a:r>
            <a:r>
              <a:rPr sz="3000" dirty="0">
                <a:solidFill>
                  <a:srgbClr val="FF0000"/>
                </a:solidFill>
                <a:cs typeface="Arial"/>
              </a:rPr>
              <a:t> </a:t>
            </a:r>
            <a:r>
              <a:rPr sz="3000" spc="-5" dirty="0">
                <a:solidFill>
                  <a:srgbClr val="FF0000"/>
                </a:solidFill>
                <a:cs typeface="Arial"/>
              </a:rPr>
              <a:t>outline</a:t>
            </a:r>
            <a:endParaRPr sz="3000">
              <a:cs typeface="Arial"/>
            </a:endParaRPr>
          </a:p>
        </p:txBody>
      </p:sp>
      <p:sp>
        <p:nvSpPr>
          <p:cNvPr id="10" name="object 5"/>
          <p:cNvSpPr/>
          <p:nvPr/>
        </p:nvSpPr>
        <p:spPr>
          <a:xfrm>
            <a:off x="2343919" y="1828800"/>
            <a:ext cx="1676400" cy="1408430"/>
          </a:xfrm>
          <a:custGeom>
            <a:avLst/>
            <a:gdLst/>
            <a:ahLst/>
            <a:cxnLst/>
            <a:rect l="l" t="t" r="r" b="b"/>
            <a:pathLst>
              <a:path w="1676400" h="1408429">
                <a:moveTo>
                  <a:pt x="0" y="0"/>
                </a:moveTo>
                <a:lnTo>
                  <a:pt x="0" y="1408175"/>
                </a:lnTo>
                <a:lnTo>
                  <a:pt x="1676399" y="1408175"/>
                </a:lnTo>
                <a:lnTo>
                  <a:pt x="1676399" y="0"/>
                </a:lnTo>
                <a:lnTo>
                  <a:pt x="0" y="0"/>
                </a:lnTo>
                <a:close/>
              </a:path>
            </a:pathLst>
          </a:custGeom>
          <a:ln w="28574">
            <a:solidFill>
              <a:srgbClr val="000000"/>
            </a:solidFill>
          </a:ln>
        </p:spPr>
        <p:txBody>
          <a:bodyPr wrap="square" lIns="0" tIns="0" rIns="0" bIns="0" rtlCol="0"/>
          <a:lstStyle/>
          <a:p>
            <a:endParaRPr/>
          </a:p>
        </p:txBody>
      </p:sp>
      <p:sp>
        <p:nvSpPr>
          <p:cNvPr id="11" name="object 6"/>
          <p:cNvSpPr txBox="1"/>
          <p:nvPr/>
        </p:nvSpPr>
        <p:spPr>
          <a:xfrm>
            <a:off x="2480569" y="2123946"/>
            <a:ext cx="1399540" cy="939800"/>
          </a:xfrm>
          <a:prstGeom prst="rect">
            <a:avLst/>
          </a:prstGeom>
        </p:spPr>
        <p:txBody>
          <a:bodyPr vert="horz" wrap="square" lIns="0" tIns="12700" rIns="0" bIns="0" rtlCol="0">
            <a:spAutoFit/>
          </a:bodyPr>
          <a:lstStyle/>
          <a:p>
            <a:pPr marL="140335" marR="5080" indent="-128270">
              <a:lnSpc>
                <a:spcPct val="100000"/>
              </a:lnSpc>
              <a:spcBef>
                <a:spcPts val="100"/>
              </a:spcBef>
            </a:pPr>
            <a:r>
              <a:rPr sz="3000" spc="-10" dirty="0">
                <a:solidFill>
                  <a:srgbClr val="FF0000"/>
                </a:solidFill>
                <a:cs typeface="Arial"/>
              </a:rPr>
              <a:t>I</a:t>
            </a:r>
            <a:r>
              <a:rPr sz="3000" dirty="0">
                <a:solidFill>
                  <a:srgbClr val="FF0000"/>
                </a:solidFill>
                <a:cs typeface="Arial"/>
              </a:rPr>
              <a:t>n</a:t>
            </a:r>
            <a:r>
              <a:rPr sz="3000" spc="-10" dirty="0">
                <a:solidFill>
                  <a:srgbClr val="FF0000"/>
                </a:solidFill>
                <a:cs typeface="Arial"/>
              </a:rPr>
              <a:t>f</a:t>
            </a:r>
            <a:r>
              <a:rPr sz="3000" spc="-5" dirty="0">
                <a:solidFill>
                  <a:srgbClr val="FF0000"/>
                </a:solidFill>
                <a:cs typeface="Arial"/>
              </a:rPr>
              <a:t>o</a:t>
            </a:r>
            <a:r>
              <a:rPr sz="3000" spc="-10" dirty="0">
                <a:solidFill>
                  <a:srgbClr val="FF0000"/>
                </a:solidFill>
                <a:cs typeface="Arial"/>
              </a:rPr>
              <a:t>r</a:t>
            </a:r>
            <a:r>
              <a:rPr sz="3000" spc="-5" dirty="0">
                <a:solidFill>
                  <a:srgbClr val="FF0000"/>
                </a:solidFill>
                <a:cs typeface="Arial"/>
              </a:rPr>
              <a:t>mal  design</a:t>
            </a:r>
            <a:endParaRPr sz="3000">
              <a:cs typeface="Arial"/>
            </a:endParaRPr>
          </a:p>
        </p:txBody>
      </p:sp>
      <p:sp>
        <p:nvSpPr>
          <p:cNvPr id="12" name="object 7"/>
          <p:cNvSpPr txBox="1"/>
          <p:nvPr/>
        </p:nvSpPr>
        <p:spPr>
          <a:xfrm>
            <a:off x="4553719" y="1828800"/>
            <a:ext cx="1676400" cy="1400810"/>
          </a:xfrm>
          <a:prstGeom prst="rect">
            <a:avLst/>
          </a:prstGeom>
          <a:ln w="28574">
            <a:solidFill>
              <a:srgbClr val="000000"/>
            </a:solidFill>
          </a:ln>
        </p:spPr>
        <p:txBody>
          <a:bodyPr vert="horz" wrap="square" lIns="0" tIns="2540" rIns="0" bIns="0" rtlCol="0">
            <a:spAutoFit/>
          </a:bodyPr>
          <a:lstStyle/>
          <a:p>
            <a:pPr marL="276860" marR="271145" indent="126364" algn="just">
              <a:lnSpc>
                <a:spcPct val="100000"/>
              </a:lnSpc>
              <a:spcBef>
                <a:spcPts val="20"/>
              </a:spcBef>
            </a:pPr>
            <a:r>
              <a:rPr sz="3000" spc="-5" dirty="0">
                <a:solidFill>
                  <a:srgbClr val="FF0000"/>
                </a:solidFill>
                <a:cs typeface="Arial"/>
              </a:rPr>
              <a:t>More </a:t>
            </a:r>
            <a:r>
              <a:rPr sz="3000" dirty="0">
                <a:solidFill>
                  <a:srgbClr val="FF0000"/>
                </a:solidFill>
                <a:cs typeface="Arial"/>
              </a:rPr>
              <a:t> </a:t>
            </a:r>
            <a:r>
              <a:rPr sz="3000" spc="-5" dirty="0">
                <a:solidFill>
                  <a:srgbClr val="FF0000"/>
                </a:solidFill>
                <a:cs typeface="Arial"/>
              </a:rPr>
              <a:t>formal </a:t>
            </a:r>
            <a:r>
              <a:rPr sz="3000" spc="-825" dirty="0">
                <a:solidFill>
                  <a:srgbClr val="FF0000"/>
                </a:solidFill>
                <a:cs typeface="Arial"/>
              </a:rPr>
              <a:t> </a:t>
            </a:r>
            <a:r>
              <a:rPr sz="3000" spc="-5" dirty="0">
                <a:solidFill>
                  <a:srgbClr val="FF0000"/>
                </a:solidFill>
                <a:cs typeface="Arial"/>
              </a:rPr>
              <a:t>de</a:t>
            </a:r>
            <a:r>
              <a:rPr sz="3000" spc="-20" dirty="0">
                <a:solidFill>
                  <a:srgbClr val="FF0000"/>
                </a:solidFill>
                <a:cs typeface="Arial"/>
              </a:rPr>
              <a:t>s</a:t>
            </a:r>
            <a:r>
              <a:rPr sz="3000" dirty="0">
                <a:solidFill>
                  <a:srgbClr val="FF0000"/>
                </a:solidFill>
                <a:cs typeface="Arial"/>
              </a:rPr>
              <a:t>i</a:t>
            </a:r>
            <a:r>
              <a:rPr sz="3000" spc="-20" dirty="0">
                <a:solidFill>
                  <a:srgbClr val="FF0000"/>
                </a:solidFill>
                <a:cs typeface="Arial"/>
              </a:rPr>
              <a:t>g</a:t>
            </a:r>
            <a:r>
              <a:rPr sz="3000" spc="-5" dirty="0">
                <a:solidFill>
                  <a:srgbClr val="FF0000"/>
                </a:solidFill>
                <a:cs typeface="Arial"/>
              </a:rPr>
              <a:t>n</a:t>
            </a:r>
            <a:endParaRPr sz="3000">
              <a:cs typeface="Arial"/>
            </a:endParaRPr>
          </a:p>
        </p:txBody>
      </p:sp>
      <p:sp>
        <p:nvSpPr>
          <p:cNvPr id="13" name="object 8"/>
          <p:cNvSpPr/>
          <p:nvPr/>
        </p:nvSpPr>
        <p:spPr>
          <a:xfrm>
            <a:off x="6743707" y="1847088"/>
            <a:ext cx="1828800" cy="1393190"/>
          </a:xfrm>
          <a:custGeom>
            <a:avLst/>
            <a:gdLst/>
            <a:ahLst/>
            <a:cxnLst/>
            <a:rect l="l" t="t" r="r" b="b"/>
            <a:pathLst>
              <a:path w="1828800" h="1393189">
                <a:moveTo>
                  <a:pt x="0" y="0"/>
                </a:moveTo>
                <a:lnTo>
                  <a:pt x="0" y="1392935"/>
                </a:lnTo>
                <a:lnTo>
                  <a:pt x="1828799" y="1392935"/>
                </a:lnTo>
                <a:lnTo>
                  <a:pt x="1828799" y="0"/>
                </a:lnTo>
                <a:lnTo>
                  <a:pt x="0" y="0"/>
                </a:lnTo>
                <a:close/>
              </a:path>
            </a:pathLst>
          </a:custGeom>
          <a:ln w="28574">
            <a:solidFill>
              <a:srgbClr val="000000"/>
            </a:solidFill>
          </a:ln>
        </p:spPr>
        <p:txBody>
          <a:bodyPr wrap="square" lIns="0" tIns="0" rIns="0" bIns="0" rtlCol="0"/>
          <a:lstStyle/>
          <a:p>
            <a:endParaRPr/>
          </a:p>
        </p:txBody>
      </p:sp>
      <p:sp>
        <p:nvSpPr>
          <p:cNvPr id="14" name="object 9"/>
          <p:cNvSpPr txBox="1"/>
          <p:nvPr/>
        </p:nvSpPr>
        <p:spPr>
          <a:xfrm>
            <a:off x="6926075" y="2126994"/>
            <a:ext cx="1464310" cy="939800"/>
          </a:xfrm>
          <a:prstGeom prst="rect">
            <a:avLst/>
          </a:prstGeom>
        </p:spPr>
        <p:txBody>
          <a:bodyPr vert="horz" wrap="square" lIns="0" tIns="12700" rIns="0" bIns="0" rtlCol="0">
            <a:spAutoFit/>
          </a:bodyPr>
          <a:lstStyle/>
          <a:p>
            <a:pPr marL="172085" marR="5080" indent="-160020">
              <a:lnSpc>
                <a:spcPct val="100000"/>
              </a:lnSpc>
              <a:spcBef>
                <a:spcPts val="100"/>
              </a:spcBef>
            </a:pPr>
            <a:r>
              <a:rPr sz="3000" dirty="0">
                <a:solidFill>
                  <a:srgbClr val="FF0000"/>
                </a:solidFill>
                <a:cs typeface="Arial"/>
              </a:rPr>
              <a:t>Fi</a:t>
            </a:r>
            <a:r>
              <a:rPr sz="3000" spc="-20" dirty="0">
                <a:solidFill>
                  <a:srgbClr val="FF0000"/>
                </a:solidFill>
                <a:cs typeface="Arial"/>
              </a:rPr>
              <a:t>n</a:t>
            </a:r>
            <a:r>
              <a:rPr sz="3000" dirty="0">
                <a:solidFill>
                  <a:srgbClr val="FF0000"/>
                </a:solidFill>
                <a:cs typeface="Arial"/>
              </a:rPr>
              <a:t>i</a:t>
            </a:r>
            <a:r>
              <a:rPr sz="3000" spc="-5" dirty="0">
                <a:solidFill>
                  <a:srgbClr val="FF0000"/>
                </a:solidFill>
                <a:cs typeface="Arial"/>
              </a:rPr>
              <a:t>s</a:t>
            </a:r>
            <a:r>
              <a:rPr sz="3000" spc="-20" dirty="0">
                <a:solidFill>
                  <a:srgbClr val="FF0000"/>
                </a:solidFill>
                <a:cs typeface="Arial"/>
              </a:rPr>
              <a:t>h</a:t>
            </a:r>
            <a:r>
              <a:rPr sz="3000" spc="-5" dirty="0">
                <a:solidFill>
                  <a:srgbClr val="FF0000"/>
                </a:solidFill>
                <a:cs typeface="Arial"/>
              </a:rPr>
              <a:t>ed  design</a:t>
            </a:r>
            <a:endParaRPr sz="3000">
              <a:cs typeface="Arial"/>
            </a:endParaRPr>
          </a:p>
        </p:txBody>
      </p:sp>
      <p:grpSp>
        <p:nvGrpSpPr>
          <p:cNvPr id="15" name="object 10"/>
          <p:cNvGrpSpPr/>
          <p:nvPr/>
        </p:nvGrpSpPr>
        <p:grpSpPr>
          <a:xfrm>
            <a:off x="815340" y="2414016"/>
            <a:ext cx="7015480" cy="2177415"/>
            <a:chOff x="1519421" y="3252216"/>
            <a:chExt cx="7015480" cy="2177415"/>
          </a:xfrm>
        </p:grpSpPr>
        <p:sp>
          <p:nvSpPr>
            <p:cNvPr id="16" name="object 11"/>
            <p:cNvSpPr/>
            <p:nvPr/>
          </p:nvSpPr>
          <p:spPr>
            <a:xfrm>
              <a:off x="2548128" y="3252228"/>
              <a:ext cx="4924425" cy="190500"/>
            </a:xfrm>
            <a:custGeom>
              <a:avLst/>
              <a:gdLst/>
              <a:ahLst/>
              <a:cxnLst/>
              <a:rect l="l" t="t" r="r" b="b"/>
              <a:pathLst>
                <a:path w="4924425" h="190500">
                  <a:moveTo>
                    <a:pt x="533400" y="96012"/>
                  </a:moveTo>
                  <a:lnTo>
                    <a:pt x="342900" y="0"/>
                  </a:lnTo>
                  <a:lnTo>
                    <a:pt x="403364" y="76200"/>
                  </a:lnTo>
                  <a:lnTo>
                    <a:pt x="0" y="76200"/>
                  </a:lnTo>
                  <a:lnTo>
                    <a:pt x="0" y="114300"/>
                  </a:lnTo>
                  <a:lnTo>
                    <a:pt x="404342" y="114300"/>
                  </a:lnTo>
                  <a:lnTo>
                    <a:pt x="342900" y="190500"/>
                  </a:lnTo>
                  <a:lnTo>
                    <a:pt x="419100" y="152704"/>
                  </a:lnTo>
                  <a:lnTo>
                    <a:pt x="533400" y="96012"/>
                  </a:lnTo>
                  <a:close/>
                </a:path>
                <a:path w="4924425" h="190500">
                  <a:moveTo>
                    <a:pt x="2727960" y="96012"/>
                  </a:moveTo>
                  <a:lnTo>
                    <a:pt x="2537460" y="0"/>
                  </a:lnTo>
                  <a:lnTo>
                    <a:pt x="2597924" y="76200"/>
                  </a:lnTo>
                  <a:lnTo>
                    <a:pt x="2194560" y="76200"/>
                  </a:lnTo>
                  <a:lnTo>
                    <a:pt x="2194560" y="114300"/>
                  </a:lnTo>
                  <a:lnTo>
                    <a:pt x="2598902" y="114300"/>
                  </a:lnTo>
                  <a:lnTo>
                    <a:pt x="2537460" y="190500"/>
                  </a:lnTo>
                  <a:lnTo>
                    <a:pt x="2613660" y="152704"/>
                  </a:lnTo>
                  <a:lnTo>
                    <a:pt x="2727960" y="96012"/>
                  </a:lnTo>
                  <a:close/>
                </a:path>
                <a:path w="4924425" h="190500">
                  <a:moveTo>
                    <a:pt x="4924044" y="96012"/>
                  </a:moveTo>
                  <a:lnTo>
                    <a:pt x="4733544" y="0"/>
                  </a:lnTo>
                  <a:lnTo>
                    <a:pt x="4794008" y="76200"/>
                  </a:lnTo>
                  <a:lnTo>
                    <a:pt x="4390644" y="76200"/>
                  </a:lnTo>
                  <a:lnTo>
                    <a:pt x="4390644" y="114300"/>
                  </a:lnTo>
                  <a:lnTo>
                    <a:pt x="4794986" y="114300"/>
                  </a:lnTo>
                  <a:lnTo>
                    <a:pt x="4733544" y="190500"/>
                  </a:lnTo>
                  <a:lnTo>
                    <a:pt x="4809744" y="152704"/>
                  </a:lnTo>
                  <a:lnTo>
                    <a:pt x="4924044" y="96012"/>
                  </a:lnTo>
                  <a:close/>
                </a:path>
              </a:pathLst>
            </a:custGeom>
            <a:solidFill>
              <a:srgbClr val="0000FF"/>
            </a:solidFill>
          </p:spPr>
          <p:txBody>
            <a:bodyPr wrap="square" lIns="0" tIns="0" rIns="0" bIns="0" rtlCol="0"/>
            <a:lstStyle/>
            <a:p>
              <a:endParaRPr/>
            </a:p>
          </p:txBody>
        </p:sp>
        <p:sp>
          <p:nvSpPr>
            <p:cNvPr id="17" name="object 12"/>
            <p:cNvSpPr/>
            <p:nvPr/>
          </p:nvSpPr>
          <p:spPr>
            <a:xfrm>
              <a:off x="1600200" y="5410200"/>
              <a:ext cx="6858000" cy="0"/>
            </a:xfrm>
            <a:custGeom>
              <a:avLst/>
              <a:gdLst/>
              <a:ahLst/>
              <a:cxnLst/>
              <a:rect l="l" t="t" r="r" b="b"/>
              <a:pathLst>
                <a:path w="6858000">
                  <a:moveTo>
                    <a:pt x="0" y="0"/>
                  </a:moveTo>
                  <a:lnTo>
                    <a:pt x="6857999" y="0"/>
                  </a:lnTo>
                </a:path>
              </a:pathLst>
            </a:custGeom>
            <a:ln w="38099">
              <a:solidFill>
                <a:srgbClr val="0000FF"/>
              </a:solidFill>
            </a:ln>
          </p:spPr>
          <p:txBody>
            <a:bodyPr wrap="square" lIns="0" tIns="0" rIns="0" bIns="0" rtlCol="0"/>
            <a:lstStyle/>
            <a:p>
              <a:endParaRPr/>
            </a:p>
          </p:txBody>
        </p:sp>
        <p:sp>
          <p:nvSpPr>
            <p:cNvPr id="18" name="object 13"/>
            <p:cNvSpPr/>
            <p:nvPr/>
          </p:nvSpPr>
          <p:spPr>
            <a:xfrm>
              <a:off x="1519415" y="4038612"/>
              <a:ext cx="7015480" cy="1371600"/>
            </a:xfrm>
            <a:custGeom>
              <a:avLst/>
              <a:gdLst/>
              <a:ahLst/>
              <a:cxnLst/>
              <a:rect l="l" t="t" r="r" b="b"/>
              <a:pathLst>
                <a:path w="7015480" h="1371600">
                  <a:moveTo>
                    <a:pt x="190512" y="190500"/>
                  </a:moveTo>
                  <a:lnTo>
                    <a:pt x="94500" y="0"/>
                  </a:lnTo>
                  <a:lnTo>
                    <a:pt x="0" y="190500"/>
                  </a:lnTo>
                  <a:lnTo>
                    <a:pt x="76212" y="129044"/>
                  </a:lnTo>
                  <a:lnTo>
                    <a:pt x="76212" y="1371600"/>
                  </a:lnTo>
                  <a:lnTo>
                    <a:pt x="114312" y="1371600"/>
                  </a:lnTo>
                  <a:lnTo>
                    <a:pt x="114312" y="130022"/>
                  </a:lnTo>
                  <a:lnTo>
                    <a:pt x="190512" y="190500"/>
                  </a:lnTo>
                  <a:close/>
                </a:path>
                <a:path w="7015480" h="1371600">
                  <a:moveTo>
                    <a:pt x="2429268" y="1181100"/>
                  </a:moveTo>
                  <a:lnTo>
                    <a:pt x="2333256" y="1257300"/>
                  </a:lnTo>
                  <a:lnTo>
                    <a:pt x="2238768" y="1181100"/>
                  </a:lnTo>
                  <a:lnTo>
                    <a:pt x="2314968" y="1334719"/>
                  </a:lnTo>
                  <a:lnTo>
                    <a:pt x="2333256" y="1371600"/>
                  </a:lnTo>
                  <a:lnTo>
                    <a:pt x="2353068" y="1332280"/>
                  </a:lnTo>
                  <a:lnTo>
                    <a:pt x="2429268" y="1181100"/>
                  </a:lnTo>
                  <a:close/>
                </a:path>
                <a:path w="7015480" h="1371600">
                  <a:moveTo>
                    <a:pt x="2429268" y="190500"/>
                  </a:moveTo>
                  <a:lnTo>
                    <a:pt x="2333256" y="0"/>
                  </a:lnTo>
                  <a:lnTo>
                    <a:pt x="2238768" y="190500"/>
                  </a:lnTo>
                  <a:lnTo>
                    <a:pt x="2314968" y="129044"/>
                  </a:lnTo>
                  <a:lnTo>
                    <a:pt x="2314968" y="1242542"/>
                  </a:lnTo>
                  <a:lnTo>
                    <a:pt x="2333256" y="1257300"/>
                  </a:lnTo>
                  <a:lnTo>
                    <a:pt x="2353068" y="1241564"/>
                  </a:lnTo>
                  <a:lnTo>
                    <a:pt x="2353068" y="130022"/>
                  </a:lnTo>
                  <a:lnTo>
                    <a:pt x="2429268" y="190500"/>
                  </a:lnTo>
                  <a:close/>
                </a:path>
                <a:path w="7015480" h="1371600">
                  <a:moveTo>
                    <a:pt x="4715268" y="1181100"/>
                  </a:moveTo>
                  <a:lnTo>
                    <a:pt x="4619256" y="1257300"/>
                  </a:lnTo>
                  <a:lnTo>
                    <a:pt x="4524768" y="1181100"/>
                  </a:lnTo>
                  <a:lnTo>
                    <a:pt x="4600968" y="1334719"/>
                  </a:lnTo>
                  <a:lnTo>
                    <a:pt x="4619256" y="1371600"/>
                  </a:lnTo>
                  <a:lnTo>
                    <a:pt x="4639068" y="1332280"/>
                  </a:lnTo>
                  <a:lnTo>
                    <a:pt x="4715268" y="1181100"/>
                  </a:lnTo>
                  <a:close/>
                </a:path>
                <a:path w="7015480" h="1371600">
                  <a:moveTo>
                    <a:pt x="4715268" y="190500"/>
                  </a:moveTo>
                  <a:lnTo>
                    <a:pt x="4619256" y="0"/>
                  </a:lnTo>
                  <a:lnTo>
                    <a:pt x="4524768" y="190500"/>
                  </a:lnTo>
                  <a:lnTo>
                    <a:pt x="4600968" y="129044"/>
                  </a:lnTo>
                  <a:lnTo>
                    <a:pt x="4600968" y="1242542"/>
                  </a:lnTo>
                  <a:lnTo>
                    <a:pt x="4619256" y="1257300"/>
                  </a:lnTo>
                  <a:lnTo>
                    <a:pt x="4639068" y="1241564"/>
                  </a:lnTo>
                  <a:lnTo>
                    <a:pt x="4639068" y="130022"/>
                  </a:lnTo>
                  <a:lnTo>
                    <a:pt x="4715268" y="190500"/>
                  </a:lnTo>
                  <a:close/>
                </a:path>
                <a:path w="7015480" h="1371600">
                  <a:moveTo>
                    <a:pt x="7014985" y="190500"/>
                  </a:moveTo>
                  <a:lnTo>
                    <a:pt x="6918973" y="0"/>
                  </a:lnTo>
                  <a:lnTo>
                    <a:pt x="6824485" y="190500"/>
                  </a:lnTo>
                  <a:lnTo>
                    <a:pt x="6900685" y="129044"/>
                  </a:lnTo>
                  <a:lnTo>
                    <a:pt x="6900685" y="1371600"/>
                  </a:lnTo>
                  <a:lnTo>
                    <a:pt x="6938785" y="1371600"/>
                  </a:lnTo>
                  <a:lnTo>
                    <a:pt x="6938785" y="130022"/>
                  </a:lnTo>
                  <a:lnTo>
                    <a:pt x="7014985" y="190500"/>
                  </a:lnTo>
                  <a:close/>
                </a:path>
              </a:pathLst>
            </a:custGeom>
            <a:solidFill>
              <a:srgbClr val="0000FF"/>
            </a:solidFill>
          </p:spPr>
          <p:txBody>
            <a:bodyPr wrap="square" lIns="0" tIns="0" rIns="0" bIns="0" rtlCol="0"/>
            <a:lstStyle/>
            <a:p>
              <a:endParaRPr/>
            </a:p>
          </p:txBody>
        </p:sp>
      </p:grpSp>
      <p:sp>
        <p:nvSpPr>
          <p:cNvPr id="19" name="object 14"/>
          <p:cNvSpPr txBox="1"/>
          <p:nvPr/>
        </p:nvSpPr>
        <p:spPr>
          <a:xfrm>
            <a:off x="542036" y="5051549"/>
            <a:ext cx="7564755" cy="769441"/>
          </a:xfrm>
          <a:prstGeom prst="rect">
            <a:avLst/>
          </a:prstGeom>
        </p:spPr>
        <p:txBody>
          <a:bodyPr vert="horz" wrap="square" lIns="0" tIns="25400" rIns="0" bIns="0" rtlCol="0">
            <a:spAutoFit/>
          </a:bodyPr>
          <a:lstStyle/>
          <a:p>
            <a:pPr marL="3345179" marR="5080" indent="-3333115">
              <a:lnSpc>
                <a:spcPts val="2870"/>
              </a:lnSpc>
              <a:spcBef>
                <a:spcPts val="200"/>
              </a:spcBef>
            </a:pPr>
            <a:r>
              <a:rPr sz="2400" spc="-5" dirty="0">
                <a:cs typeface="Times New Roman"/>
              </a:rPr>
              <a:t>Fig</a:t>
            </a:r>
            <a:r>
              <a:rPr lang="en-IN" sz="2400" spc="-5" dirty="0">
                <a:cs typeface="Times New Roman"/>
              </a:rPr>
              <a:t>: </a:t>
            </a:r>
            <a:r>
              <a:rPr sz="2400" spc="-10" dirty="0">
                <a:solidFill>
                  <a:srgbClr val="323299"/>
                </a:solidFill>
                <a:cs typeface="Times New Roman"/>
              </a:rPr>
              <a:t>The </a:t>
            </a:r>
            <a:r>
              <a:rPr sz="2400" spc="-5" dirty="0">
                <a:solidFill>
                  <a:srgbClr val="323299"/>
                </a:solidFill>
                <a:cs typeface="Times New Roman"/>
              </a:rPr>
              <a:t>transformation</a:t>
            </a:r>
            <a:r>
              <a:rPr sz="2400" dirty="0">
                <a:solidFill>
                  <a:srgbClr val="323299"/>
                </a:solidFill>
                <a:cs typeface="Times New Roman"/>
              </a:rPr>
              <a:t> of</a:t>
            </a:r>
            <a:r>
              <a:rPr sz="2400" spc="-10" dirty="0">
                <a:solidFill>
                  <a:srgbClr val="323299"/>
                </a:solidFill>
                <a:cs typeface="Times New Roman"/>
              </a:rPr>
              <a:t> </a:t>
            </a:r>
            <a:r>
              <a:rPr sz="2400" dirty="0">
                <a:solidFill>
                  <a:srgbClr val="323299"/>
                </a:solidFill>
                <a:cs typeface="Times New Roman"/>
              </a:rPr>
              <a:t>an </a:t>
            </a:r>
            <a:r>
              <a:rPr sz="2400" spc="-5" dirty="0">
                <a:solidFill>
                  <a:srgbClr val="323299"/>
                </a:solidFill>
                <a:cs typeface="Times New Roman"/>
              </a:rPr>
              <a:t>informal</a:t>
            </a:r>
            <a:r>
              <a:rPr sz="2400" dirty="0">
                <a:solidFill>
                  <a:srgbClr val="323299"/>
                </a:solidFill>
                <a:cs typeface="Times New Roman"/>
              </a:rPr>
              <a:t> </a:t>
            </a:r>
            <a:r>
              <a:rPr sz="2400" spc="-5" dirty="0">
                <a:solidFill>
                  <a:srgbClr val="323299"/>
                </a:solidFill>
                <a:cs typeface="Times New Roman"/>
              </a:rPr>
              <a:t>design </a:t>
            </a:r>
            <a:r>
              <a:rPr sz="2400" dirty="0">
                <a:solidFill>
                  <a:srgbClr val="323299"/>
                </a:solidFill>
                <a:cs typeface="Times New Roman"/>
              </a:rPr>
              <a:t>to a </a:t>
            </a:r>
            <a:r>
              <a:rPr sz="2400" spc="-10" dirty="0">
                <a:solidFill>
                  <a:srgbClr val="323299"/>
                </a:solidFill>
                <a:cs typeface="Times New Roman"/>
              </a:rPr>
              <a:t>detailed </a:t>
            </a:r>
            <a:r>
              <a:rPr sz="2400" spc="-585" dirty="0">
                <a:solidFill>
                  <a:srgbClr val="323299"/>
                </a:solidFill>
                <a:cs typeface="Times New Roman"/>
              </a:rPr>
              <a:t> </a:t>
            </a:r>
            <a:r>
              <a:rPr sz="2400" dirty="0">
                <a:solidFill>
                  <a:srgbClr val="323299"/>
                </a:solidFill>
                <a:cs typeface="Times New Roman"/>
              </a:rPr>
              <a:t>design.</a:t>
            </a:r>
            <a:endParaRPr sz="2400" dirty="0">
              <a:cs typeface="Times New Roman"/>
            </a:endParaRPr>
          </a:p>
        </p:txBody>
      </p:sp>
    </p:spTree>
    <p:extLst>
      <p:ext uri="{BB962C8B-B14F-4D97-AF65-F5344CB8AC3E}">
        <p14:creationId xmlns:p14="http://schemas.microsoft.com/office/powerpoint/2010/main" val="10429174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7B4209-7FE4-462C-9958-0AF4322B846E}"/>
              </a:ext>
            </a:extLst>
          </p:cNvPr>
          <p:cNvSpPr>
            <a:spLocks noGrp="1"/>
          </p:cNvSpPr>
          <p:nvPr>
            <p:ph type="title"/>
          </p:nvPr>
        </p:nvSpPr>
        <p:spPr>
          <a:xfrm>
            <a:off x="457200" y="118545"/>
            <a:ext cx="8229600" cy="1143000"/>
          </a:xfrm>
        </p:spPr>
        <p:txBody>
          <a:bodyPr/>
          <a:lstStyle/>
          <a:p>
            <a:r>
              <a:rPr lang="en-IN" dirty="0"/>
              <a:t> </a:t>
            </a:r>
          </a:p>
        </p:txBody>
      </p:sp>
      <p:sp>
        <p:nvSpPr>
          <p:cNvPr id="3" name="Content Placeholder 2">
            <a:extLst>
              <a:ext uri="{FF2B5EF4-FFF2-40B4-BE49-F238E27FC236}">
                <a16:creationId xmlns:a16="http://schemas.microsoft.com/office/drawing/2014/main" id="{13D2B002-62A3-40E8-A548-1361FDC1F636}"/>
              </a:ext>
            </a:extLst>
          </p:cNvPr>
          <p:cNvSpPr>
            <a:spLocks noGrp="1"/>
          </p:cNvSpPr>
          <p:nvPr>
            <p:ph idx="1"/>
          </p:nvPr>
        </p:nvSpPr>
        <p:spPr>
          <a:xfrm>
            <a:off x="457200" y="1261546"/>
            <a:ext cx="8229600" cy="4864618"/>
          </a:xfrm>
        </p:spPr>
        <p:txBody>
          <a:bodyPr>
            <a:normAutofit fontScale="62500" lnSpcReduction="20000"/>
          </a:bodyPr>
          <a:lstStyle/>
          <a:p>
            <a:pPr marL="0" indent="0" fontAlgn="base">
              <a:buNone/>
            </a:pPr>
            <a:r>
              <a:rPr lang="en-IN" dirty="0"/>
              <a:t>The software design process can be divided into the following three levels or phases of design:</a:t>
            </a:r>
          </a:p>
          <a:p>
            <a:pPr fontAlgn="base"/>
            <a:r>
              <a:rPr lang="en-IN" dirty="0"/>
              <a:t>Interface Design</a:t>
            </a:r>
          </a:p>
          <a:p>
            <a:pPr fontAlgn="base"/>
            <a:r>
              <a:rPr lang="en-IN" dirty="0"/>
              <a:t>Architectural Design</a:t>
            </a:r>
          </a:p>
          <a:p>
            <a:pPr fontAlgn="base"/>
            <a:r>
              <a:rPr lang="en-IN" dirty="0"/>
              <a:t>Detailed Design</a:t>
            </a:r>
          </a:p>
          <a:p>
            <a:pPr fontAlgn="base"/>
            <a:r>
              <a:rPr lang="en-IN" b="1" dirty="0"/>
              <a:t>Elements of a System</a:t>
            </a:r>
          </a:p>
          <a:p>
            <a:pPr fontAlgn="base"/>
            <a:r>
              <a:rPr lang="en-IN" b="1" dirty="0"/>
              <a:t>Architecture: </a:t>
            </a:r>
            <a:r>
              <a:rPr lang="en-IN" dirty="0"/>
              <a:t>This is the conceptual model that defines the structure, </a:t>
            </a:r>
            <a:r>
              <a:rPr lang="en-IN" dirty="0" err="1"/>
              <a:t>behavior</a:t>
            </a:r>
            <a:r>
              <a:rPr lang="en-IN" dirty="0"/>
              <a:t>, and views of a system. We can use flowcharts to represent and illustrate the architecture.</a:t>
            </a:r>
          </a:p>
          <a:p>
            <a:pPr fontAlgn="base"/>
            <a:r>
              <a:rPr lang="en-IN" b="1" dirty="0"/>
              <a:t>Modules: </a:t>
            </a:r>
            <a:r>
              <a:rPr lang="en-IN" dirty="0"/>
              <a:t>These are components that handle one specific task in a system. A combination of the modules makes up the system.</a:t>
            </a:r>
          </a:p>
          <a:p>
            <a:pPr fontAlgn="base"/>
            <a:r>
              <a:rPr lang="en-IN" b="1" dirty="0"/>
              <a:t>Components: </a:t>
            </a:r>
            <a:r>
              <a:rPr lang="en-IN" dirty="0"/>
              <a:t>This provides a particular function or group of related functions. They are made up of modules.</a:t>
            </a:r>
          </a:p>
          <a:p>
            <a:pPr fontAlgn="base"/>
            <a:r>
              <a:rPr lang="en-IN" b="1" dirty="0"/>
              <a:t>Interfaces: </a:t>
            </a:r>
            <a:r>
              <a:rPr lang="en-IN" dirty="0"/>
              <a:t>This is the shared boundary across which the components of a system exchange information and relate.</a:t>
            </a:r>
          </a:p>
          <a:p>
            <a:pPr fontAlgn="base"/>
            <a:r>
              <a:rPr lang="en-IN" b="1" dirty="0"/>
              <a:t>Data: </a:t>
            </a:r>
            <a:r>
              <a:rPr lang="en-IN" dirty="0"/>
              <a:t>This is the management of the information and data flow.</a:t>
            </a:r>
          </a:p>
          <a:p>
            <a:endParaRPr lang="en-IN" dirty="0"/>
          </a:p>
        </p:txBody>
      </p:sp>
      <p:sp>
        <p:nvSpPr>
          <p:cNvPr id="4" name="Date Placeholder 3">
            <a:extLst>
              <a:ext uri="{FF2B5EF4-FFF2-40B4-BE49-F238E27FC236}">
                <a16:creationId xmlns:a16="http://schemas.microsoft.com/office/drawing/2014/main" id="{568E8BF0-4507-4073-BEDB-720D7143FF1F}"/>
              </a:ext>
            </a:extLst>
          </p:cNvPr>
          <p:cNvSpPr>
            <a:spLocks noGrp="1"/>
          </p:cNvSpPr>
          <p:nvPr>
            <p:ph type="dt" sz="half" idx="10"/>
          </p:nvPr>
        </p:nvSpPr>
        <p:spPr/>
        <p:txBody>
          <a:bodyPr/>
          <a:lstStyle/>
          <a:p>
            <a:fld id="{E4D9B1B1-54C0-4BE2-B7E1-F5D3CC334301}" type="datetime1">
              <a:rPr lang="en-IN" smtClean="0"/>
              <a:t>29-03-2024</a:t>
            </a:fld>
            <a:endParaRPr lang="en-US"/>
          </a:p>
        </p:txBody>
      </p:sp>
      <p:sp>
        <p:nvSpPr>
          <p:cNvPr id="5" name="Footer Placeholder 4">
            <a:extLst>
              <a:ext uri="{FF2B5EF4-FFF2-40B4-BE49-F238E27FC236}">
                <a16:creationId xmlns:a16="http://schemas.microsoft.com/office/drawing/2014/main" id="{9734FEFA-3215-4380-84E7-838BED5E13D2}"/>
              </a:ext>
            </a:extLst>
          </p:cNvPr>
          <p:cNvSpPr>
            <a:spLocks noGrp="1"/>
          </p:cNvSpPr>
          <p:nvPr>
            <p:ph type="ftr" sz="quarter" idx="11"/>
          </p:nvPr>
        </p:nvSpPr>
        <p:spPr/>
        <p:txBody>
          <a:bodyPr/>
          <a:lstStyle/>
          <a:p>
            <a:r>
              <a:rPr lang="en-US"/>
              <a:t>Dr. Poornima Tyagi       ACSE0603 Software Engineering             Unit III     </a:t>
            </a:r>
          </a:p>
        </p:txBody>
      </p:sp>
      <p:sp>
        <p:nvSpPr>
          <p:cNvPr id="6" name="Slide Number Placeholder 5">
            <a:extLst>
              <a:ext uri="{FF2B5EF4-FFF2-40B4-BE49-F238E27FC236}">
                <a16:creationId xmlns:a16="http://schemas.microsoft.com/office/drawing/2014/main" id="{B521D6FD-C234-482D-B032-B2E038DB2553}"/>
              </a:ext>
            </a:extLst>
          </p:cNvPr>
          <p:cNvSpPr>
            <a:spLocks noGrp="1"/>
          </p:cNvSpPr>
          <p:nvPr>
            <p:ph type="sldNum" sz="quarter" idx="12"/>
          </p:nvPr>
        </p:nvSpPr>
        <p:spPr/>
        <p:txBody>
          <a:bodyPr/>
          <a:lstStyle/>
          <a:p>
            <a:fld id="{AE566132-A42B-4D26-9C08-B059D352BBB6}" type="slidenum">
              <a:rPr lang="en-US" smtClean="0"/>
              <a:pPr/>
              <a:t>21</a:t>
            </a:fld>
            <a:endParaRPr lang="en-US"/>
          </a:p>
        </p:txBody>
      </p:sp>
    </p:spTree>
    <p:extLst>
      <p:ext uri="{BB962C8B-B14F-4D97-AF65-F5344CB8AC3E}">
        <p14:creationId xmlns:p14="http://schemas.microsoft.com/office/powerpoint/2010/main" val="24626158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30382" y="1174750"/>
            <a:ext cx="8077200" cy="5181600"/>
          </a:xfrm>
        </p:spPr>
        <p:txBody>
          <a:bodyPr>
            <a:noAutofit/>
          </a:bodyPr>
          <a:lstStyle/>
          <a:p>
            <a:pPr marL="0" indent="0">
              <a:buNone/>
            </a:pPr>
            <a:r>
              <a:rPr lang="en-IN" sz="2400" dirty="0"/>
              <a:t>The process of defining a collection of hardware and software components and their interfaces to establish the framework for the development of a computer system.</a:t>
            </a:r>
            <a:endParaRPr lang="en-US" sz="1800" dirty="0"/>
          </a:p>
          <a:p>
            <a:r>
              <a:rPr lang="en-US" sz="2200" dirty="0"/>
              <a:t>Outcome of AD/high level design is called </a:t>
            </a:r>
            <a:r>
              <a:rPr lang="en-US" sz="2200" dirty="0">
                <a:solidFill>
                  <a:srgbClr val="002060"/>
                </a:solidFill>
              </a:rPr>
              <a:t>program structure </a:t>
            </a:r>
            <a:r>
              <a:rPr lang="en-US" sz="2200" dirty="0"/>
              <a:t>or </a:t>
            </a:r>
            <a:r>
              <a:rPr lang="en-US" sz="2200" dirty="0">
                <a:solidFill>
                  <a:srgbClr val="002060"/>
                </a:solidFill>
              </a:rPr>
              <a:t>s/w architecture</a:t>
            </a:r>
            <a:r>
              <a:rPr lang="en-US" sz="2200" dirty="0"/>
              <a:t>.</a:t>
            </a:r>
          </a:p>
          <a:p>
            <a:r>
              <a:rPr lang="en-US" sz="2200" dirty="0"/>
              <a:t>Problem is decomposed into a set of modules and manage them with cohesive and low coupling.</a:t>
            </a:r>
          </a:p>
          <a:p>
            <a:r>
              <a:rPr lang="en-US" sz="2200" dirty="0"/>
              <a:t>Control relationship and interfaces among various modules are identified.</a:t>
            </a:r>
          </a:p>
          <a:p>
            <a:r>
              <a:rPr lang="en-US" sz="2200" dirty="0"/>
              <a:t>Many notations such as structure chart, UML etc. are used in high level design.</a:t>
            </a:r>
          </a:p>
          <a:p>
            <a:endParaRPr lang="en-US" sz="2200" dirty="0"/>
          </a:p>
        </p:txBody>
      </p:sp>
      <p:sp>
        <p:nvSpPr>
          <p:cNvPr id="4" name="Title 1"/>
          <p:cNvSpPr txBox="1">
            <a:spLocks/>
          </p:cNvSpPr>
          <p:nvPr/>
        </p:nvSpPr>
        <p:spPr>
          <a:xfrm>
            <a:off x="1181100" y="65681"/>
            <a:ext cx="7810500" cy="685799"/>
          </a:xfrm>
          <a:prstGeom prst="rect">
            <a:avLst/>
          </a:prstGeom>
          <a:gradFill>
            <a:gsLst>
              <a:gs pos="0">
                <a:schemeClr val="accent5">
                  <a:tint val="50000"/>
                  <a:satMod val="300000"/>
                </a:schemeClr>
              </a:gs>
              <a:gs pos="35000">
                <a:schemeClr val="accent5">
                  <a:tint val="37000"/>
                  <a:satMod val="300000"/>
                </a:schemeClr>
              </a:gs>
              <a:gs pos="100000">
                <a:schemeClr val="accent5">
                  <a:tint val="15000"/>
                  <a:satMod val="350000"/>
                </a:schemeClr>
              </a:gs>
            </a:gsLst>
            <a:lin ang="16200000" scaled="1"/>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400" b="1" dirty="0">
                <a:solidFill>
                  <a:schemeClr val="tx1"/>
                </a:solidFill>
              </a:rPr>
              <a:t>Architectural Design (CO3)</a:t>
            </a:r>
          </a:p>
        </p:txBody>
      </p:sp>
      <p:pic>
        <p:nvPicPr>
          <p:cNvPr id="5" name="Picture 2" descr="E:\NIET\Project\xLogo11.png.pagespeed.ic.pydHLuCQEZ.png"/>
          <p:cNvPicPr>
            <a:picLocks noChangeAspect="1" noChangeArrowheads="1"/>
          </p:cNvPicPr>
          <p:nvPr/>
        </p:nvPicPr>
        <p:blipFill>
          <a:blip r:embed="rId2" cstate="print"/>
          <a:srcRect/>
          <a:stretch>
            <a:fillRect/>
          </a:stretch>
        </p:blipFill>
        <p:spPr bwMode="auto">
          <a:xfrm>
            <a:off x="0" y="61740"/>
            <a:ext cx="1181100" cy="817163"/>
          </a:xfrm>
          <a:prstGeom prst="rect">
            <a:avLst/>
          </a:prstGeom>
          <a:noFill/>
        </p:spPr>
      </p:pic>
      <p:sp>
        <p:nvSpPr>
          <p:cNvPr id="2" name="Date Placeholder 1"/>
          <p:cNvSpPr>
            <a:spLocks noGrp="1"/>
          </p:cNvSpPr>
          <p:nvPr>
            <p:ph type="dt" sz="half" idx="10"/>
          </p:nvPr>
        </p:nvSpPr>
        <p:spPr/>
        <p:txBody>
          <a:bodyPr/>
          <a:lstStyle/>
          <a:p>
            <a:fld id="{B7B509C9-224F-437C-9ED1-53AFB8475137}" type="datetime1">
              <a:rPr lang="en-IN" smtClean="0"/>
              <a:t>29-03-2024</a:t>
            </a:fld>
            <a:endParaRPr lang="en-US"/>
          </a:p>
        </p:txBody>
      </p:sp>
      <p:sp>
        <p:nvSpPr>
          <p:cNvPr id="6" name="Footer Placeholder 5"/>
          <p:cNvSpPr>
            <a:spLocks noGrp="1"/>
          </p:cNvSpPr>
          <p:nvPr>
            <p:ph type="ftr" sz="quarter" idx="11"/>
          </p:nvPr>
        </p:nvSpPr>
        <p:spPr>
          <a:xfrm>
            <a:off x="3124200" y="6356350"/>
            <a:ext cx="4953000" cy="365125"/>
          </a:xfrm>
        </p:spPr>
        <p:txBody>
          <a:bodyPr/>
          <a:lstStyle/>
          <a:p>
            <a:r>
              <a:rPr lang="en-US"/>
              <a:t>Dr. Poornima Tyagi       ACSE0603 Software Engineering             Unit III     </a:t>
            </a:r>
            <a:endParaRPr lang="en-US" dirty="0"/>
          </a:p>
        </p:txBody>
      </p:sp>
      <p:sp>
        <p:nvSpPr>
          <p:cNvPr id="7" name="Slide Number Placeholder 6"/>
          <p:cNvSpPr>
            <a:spLocks noGrp="1"/>
          </p:cNvSpPr>
          <p:nvPr>
            <p:ph type="sldNum" sz="quarter" idx="12"/>
          </p:nvPr>
        </p:nvSpPr>
        <p:spPr/>
        <p:txBody>
          <a:bodyPr/>
          <a:lstStyle/>
          <a:p>
            <a:fld id="{AE566132-A42B-4D26-9C08-B059D352BBB6}" type="slidenum">
              <a:rPr lang="en-US" smtClean="0"/>
              <a:pPr/>
              <a:t>22</a:t>
            </a:fld>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B9BD85-48E0-445C-BBBB-D65AFD8AFDFF}"/>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529D9284-BBF5-4E66-A131-7C82F3BF8091}"/>
              </a:ext>
            </a:extLst>
          </p:cNvPr>
          <p:cNvSpPr>
            <a:spLocks noGrp="1"/>
          </p:cNvSpPr>
          <p:nvPr>
            <p:ph idx="1"/>
          </p:nvPr>
        </p:nvSpPr>
        <p:spPr/>
        <p:txBody>
          <a:bodyPr>
            <a:normAutofit fontScale="85000" lnSpcReduction="20000"/>
          </a:bodyPr>
          <a:lstStyle/>
          <a:p>
            <a:pPr marL="0" indent="0" fontAlgn="base">
              <a:buNone/>
            </a:pPr>
            <a:r>
              <a:rPr lang="en-IN" dirty="0"/>
              <a:t>Each style will describe a system category that consists of : </a:t>
            </a:r>
          </a:p>
          <a:p>
            <a:pPr fontAlgn="base"/>
            <a:r>
              <a:rPr lang="en-IN" dirty="0"/>
              <a:t>A set of components(</a:t>
            </a:r>
            <a:r>
              <a:rPr lang="en-IN" dirty="0" err="1"/>
              <a:t>eg</a:t>
            </a:r>
            <a:r>
              <a:rPr lang="en-IN" dirty="0"/>
              <a:t>: a database, computational modules) that will perform a function required by the system.</a:t>
            </a:r>
          </a:p>
          <a:p>
            <a:pPr fontAlgn="base"/>
            <a:r>
              <a:rPr lang="en-IN" dirty="0"/>
              <a:t>The set of connectors will help in coordination, communication, and cooperation between the components.</a:t>
            </a:r>
          </a:p>
          <a:p>
            <a:pPr fontAlgn="base"/>
            <a:r>
              <a:rPr lang="en-IN" dirty="0"/>
              <a:t>Conditions that how components can be integrated to form the system.</a:t>
            </a:r>
          </a:p>
          <a:p>
            <a:pPr fontAlgn="base"/>
            <a:r>
              <a:rPr lang="en-IN" dirty="0"/>
              <a:t>Semantic models that help the designer to understand the overall properties of the system.</a:t>
            </a:r>
          </a:p>
          <a:p>
            <a:endParaRPr lang="en-IN" dirty="0"/>
          </a:p>
        </p:txBody>
      </p:sp>
      <p:sp>
        <p:nvSpPr>
          <p:cNvPr id="4" name="Date Placeholder 3">
            <a:extLst>
              <a:ext uri="{FF2B5EF4-FFF2-40B4-BE49-F238E27FC236}">
                <a16:creationId xmlns:a16="http://schemas.microsoft.com/office/drawing/2014/main" id="{2E36A04E-5B6D-4F15-968F-E0230617493A}"/>
              </a:ext>
            </a:extLst>
          </p:cNvPr>
          <p:cNvSpPr>
            <a:spLocks noGrp="1"/>
          </p:cNvSpPr>
          <p:nvPr>
            <p:ph type="dt" sz="half" idx="10"/>
          </p:nvPr>
        </p:nvSpPr>
        <p:spPr/>
        <p:txBody>
          <a:bodyPr/>
          <a:lstStyle/>
          <a:p>
            <a:fld id="{6FC1392F-63A8-4BB2-A22D-BA5AE8AC1D4B}" type="datetime1">
              <a:rPr lang="en-IN" smtClean="0"/>
              <a:t>29-03-2024</a:t>
            </a:fld>
            <a:endParaRPr lang="en-US"/>
          </a:p>
        </p:txBody>
      </p:sp>
      <p:sp>
        <p:nvSpPr>
          <p:cNvPr id="5" name="Footer Placeholder 4">
            <a:extLst>
              <a:ext uri="{FF2B5EF4-FFF2-40B4-BE49-F238E27FC236}">
                <a16:creationId xmlns:a16="http://schemas.microsoft.com/office/drawing/2014/main" id="{9C0D0FBA-B98A-4DA5-B30B-2290B3342B21}"/>
              </a:ext>
            </a:extLst>
          </p:cNvPr>
          <p:cNvSpPr>
            <a:spLocks noGrp="1"/>
          </p:cNvSpPr>
          <p:nvPr>
            <p:ph type="ftr" sz="quarter" idx="11"/>
          </p:nvPr>
        </p:nvSpPr>
        <p:spPr/>
        <p:txBody>
          <a:bodyPr/>
          <a:lstStyle/>
          <a:p>
            <a:r>
              <a:rPr lang="en-US"/>
              <a:t>Dr. Poornima Tyagi       ACSE0603 Software Engineering             Unit III     </a:t>
            </a:r>
          </a:p>
        </p:txBody>
      </p:sp>
      <p:sp>
        <p:nvSpPr>
          <p:cNvPr id="6" name="Slide Number Placeholder 5">
            <a:extLst>
              <a:ext uri="{FF2B5EF4-FFF2-40B4-BE49-F238E27FC236}">
                <a16:creationId xmlns:a16="http://schemas.microsoft.com/office/drawing/2014/main" id="{79EEE9F1-20F1-4DF5-99F8-E4F2EDD2934D}"/>
              </a:ext>
            </a:extLst>
          </p:cNvPr>
          <p:cNvSpPr>
            <a:spLocks noGrp="1"/>
          </p:cNvSpPr>
          <p:nvPr>
            <p:ph type="sldNum" sz="quarter" idx="12"/>
          </p:nvPr>
        </p:nvSpPr>
        <p:spPr/>
        <p:txBody>
          <a:bodyPr/>
          <a:lstStyle/>
          <a:p>
            <a:fld id="{AE566132-A42B-4D26-9C08-B059D352BBB6}" type="slidenum">
              <a:rPr lang="en-US" smtClean="0"/>
              <a:pPr/>
              <a:t>23</a:t>
            </a:fld>
            <a:endParaRPr lang="en-US"/>
          </a:p>
        </p:txBody>
      </p:sp>
    </p:spTree>
    <p:extLst>
      <p:ext uri="{BB962C8B-B14F-4D97-AF65-F5344CB8AC3E}">
        <p14:creationId xmlns:p14="http://schemas.microsoft.com/office/powerpoint/2010/main" val="20972149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30382" y="1174750"/>
            <a:ext cx="8077200" cy="5181600"/>
          </a:xfrm>
        </p:spPr>
        <p:txBody>
          <a:bodyPr>
            <a:noAutofit/>
          </a:bodyPr>
          <a:lstStyle/>
          <a:p>
            <a:r>
              <a:rPr lang="en-US" sz="2200" dirty="0"/>
              <a:t>AD methods have various alternative arch. Style of designing a system. these are:</a:t>
            </a:r>
          </a:p>
          <a:p>
            <a:pPr marL="1371600" lvl="2" indent="-457200">
              <a:buFont typeface="+mj-lt"/>
              <a:buAutoNum type="arabicPeriod"/>
            </a:pPr>
            <a:r>
              <a:rPr lang="en-US" sz="2200" dirty="0">
                <a:solidFill>
                  <a:srgbClr val="00B050"/>
                </a:solidFill>
              </a:rPr>
              <a:t>Data flow architecture : </a:t>
            </a:r>
            <a:r>
              <a:rPr lang="en-US" sz="2200" dirty="0"/>
              <a:t>flow of data in the system or sub systems.</a:t>
            </a:r>
          </a:p>
          <a:p>
            <a:pPr marL="1371600" lvl="2" indent="-457200">
              <a:buFont typeface="+mj-lt"/>
              <a:buAutoNum type="arabicPeriod"/>
            </a:pPr>
            <a:r>
              <a:rPr lang="en-US" sz="2200" dirty="0">
                <a:solidFill>
                  <a:srgbClr val="00B050"/>
                </a:solidFill>
              </a:rPr>
              <a:t>Object oriented architecture : </a:t>
            </a:r>
            <a:r>
              <a:rPr lang="en-US" sz="2200" dirty="0"/>
              <a:t>it involves class and objects</a:t>
            </a:r>
          </a:p>
          <a:p>
            <a:pPr marL="1371600" lvl="2" indent="-457200">
              <a:buFont typeface="+mj-lt"/>
              <a:buAutoNum type="arabicPeriod"/>
            </a:pPr>
            <a:r>
              <a:rPr lang="en-US" sz="2200" dirty="0">
                <a:solidFill>
                  <a:srgbClr val="00B050"/>
                </a:solidFill>
              </a:rPr>
              <a:t>Layered architecture:</a:t>
            </a:r>
            <a:r>
              <a:rPr lang="en-US" sz="2200" dirty="0"/>
              <a:t> define no. of layered. Outer layered handle functionality of user interface and inner most layer handle interaction with the H/W. </a:t>
            </a:r>
          </a:p>
          <a:p>
            <a:pPr marL="1371600" lvl="2" indent="-457200">
              <a:buFont typeface="+mj-lt"/>
              <a:buAutoNum type="arabicPeriod"/>
            </a:pPr>
            <a:r>
              <a:rPr lang="en-US" sz="2200" dirty="0">
                <a:solidFill>
                  <a:srgbClr val="00B050"/>
                </a:solidFill>
              </a:rPr>
              <a:t>Data centric architecture: </a:t>
            </a:r>
            <a:r>
              <a:rPr lang="en-US" sz="2200" dirty="0"/>
              <a:t>it involves the use of a central database operation such as inserting, updating, etc. in the form of a table.</a:t>
            </a:r>
          </a:p>
        </p:txBody>
      </p:sp>
      <p:sp>
        <p:nvSpPr>
          <p:cNvPr id="4" name="Title 1"/>
          <p:cNvSpPr txBox="1">
            <a:spLocks/>
          </p:cNvSpPr>
          <p:nvPr/>
        </p:nvSpPr>
        <p:spPr>
          <a:xfrm>
            <a:off x="1181100" y="65681"/>
            <a:ext cx="7810500" cy="685799"/>
          </a:xfrm>
          <a:prstGeom prst="rect">
            <a:avLst/>
          </a:prstGeom>
          <a:gradFill>
            <a:gsLst>
              <a:gs pos="0">
                <a:schemeClr val="accent5">
                  <a:tint val="50000"/>
                  <a:satMod val="300000"/>
                </a:schemeClr>
              </a:gs>
              <a:gs pos="35000">
                <a:schemeClr val="accent5">
                  <a:tint val="37000"/>
                  <a:satMod val="300000"/>
                </a:schemeClr>
              </a:gs>
              <a:gs pos="100000">
                <a:schemeClr val="accent5">
                  <a:tint val="15000"/>
                  <a:satMod val="350000"/>
                </a:schemeClr>
              </a:gs>
            </a:gsLst>
            <a:lin ang="16200000" scaled="1"/>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400" b="1" dirty="0">
                <a:solidFill>
                  <a:schemeClr val="tx1"/>
                </a:solidFill>
              </a:rPr>
              <a:t>Architectural Design</a:t>
            </a:r>
            <a:endParaRPr lang="en-US" sz="2400" dirty="0">
              <a:solidFill>
                <a:schemeClr val="tx1"/>
              </a:solidFill>
            </a:endParaRPr>
          </a:p>
        </p:txBody>
      </p:sp>
      <p:pic>
        <p:nvPicPr>
          <p:cNvPr id="5" name="Picture 2" descr="E:\NIET\Project\xLogo11.png.pagespeed.ic.pydHLuCQEZ.png"/>
          <p:cNvPicPr>
            <a:picLocks noChangeAspect="1" noChangeArrowheads="1"/>
          </p:cNvPicPr>
          <p:nvPr/>
        </p:nvPicPr>
        <p:blipFill>
          <a:blip r:embed="rId2" cstate="print"/>
          <a:srcRect/>
          <a:stretch>
            <a:fillRect/>
          </a:stretch>
        </p:blipFill>
        <p:spPr bwMode="auto">
          <a:xfrm>
            <a:off x="0" y="61740"/>
            <a:ext cx="1181100" cy="817163"/>
          </a:xfrm>
          <a:prstGeom prst="rect">
            <a:avLst/>
          </a:prstGeom>
          <a:noFill/>
        </p:spPr>
      </p:pic>
      <p:sp>
        <p:nvSpPr>
          <p:cNvPr id="2" name="Date Placeholder 1"/>
          <p:cNvSpPr>
            <a:spLocks noGrp="1"/>
          </p:cNvSpPr>
          <p:nvPr>
            <p:ph type="dt" sz="half" idx="10"/>
          </p:nvPr>
        </p:nvSpPr>
        <p:spPr/>
        <p:txBody>
          <a:bodyPr/>
          <a:lstStyle/>
          <a:p>
            <a:fld id="{F4EC1AEE-122B-44BB-882B-06E00336755B}" type="datetime1">
              <a:rPr lang="en-IN" smtClean="0"/>
              <a:t>29-03-2024</a:t>
            </a:fld>
            <a:endParaRPr lang="en-US"/>
          </a:p>
        </p:txBody>
      </p:sp>
      <p:sp>
        <p:nvSpPr>
          <p:cNvPr id="6" name="Footer Placeholder 5"/>
          <p:cNvSpPr>
            <a:spLocks noGrp="1"/>
          </p:cNvSpPr>
          <p:nvPr>
            <p:ph type="ftr" sz="quarter" idx="11"/>
          </p:nvPr>
        </p:nvSpPr>
        <p:spPr>
          <a:xfrm>
            <a:off x="3124200" y="6356350"/>
            <a:ext cx="4419600" cy="365125"/>
          </a:xfrm>
        </p:spPr>
        <p:txBody>
          <a:bodyPr/>
          <a:lstStyle/>
          <a:p>
            <a:r>
              <a:rPr lang="en-US"/>
              <a:t>Dr. Poornima Tyagi       ACSE0603 Software Engineering             Unit III     </a:t>
            </a:r>
            <a:endParaRPr lang="en-US" dirty="0"/>
          </a:p>
        </p:txBody>
      </p:sp>
      <p:sp>
        <p:nvSpPr>
          <p:cNvPr id="7" name="Slide Number Placeholder 6"/>
          <p:cNvSpPr>
            <a:spLocks noGrp="1"/>
          </p:cNvSpPr>
          <p:nvPr>
            <p:ph type="sldNum" sz="quarter" idx="12"/>
          </p:nvPr>
        </p:nvSpPr>
        <p:spPr/>
        <p:txBody>
          <a:bodyPr/>
          <a:lstStyle/>
          <a:p>
            <a:fld id="{AE566132-A42B-4D26-9C08-B059D352BBB6}" type="slidenum">
              <a:rPr lang="en-US" smtClean="0"/>
              <a:pPr/>
              <a:t>24</a:t>
            </a:fld>
            <a:endParaRPr lang="en-US"/>
          </a:p>
        </p:txBody>
      </p:sp>
    </p:spTree>
    <p:extLst>
      <p:ext uri="{BB962C8B-B14F-4D97-AF65-F5344CB8AC3E}">
        <p14:creationId xmlns:p14="http://schemas.microsoft.com/office/powerpoint/2010/main" val="22560258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57E7C9D-6C55-42B0-A7FC-AC19507724D7}"/>
              </a:ext>
            </a:extLst>
          </p:cNvPr>
          <p:cNvSpPr>
            <a:spLocks noGrp="1"/>
          </p:cNvSpPr>
          <p:nvPr>
            <p:ph idx="1"/>
          </p:nvPr>
        </p:nvSpPr>
        <p:spPr/>
        <p:txBody>
          <a:bodyPr>
            <a:normAutofit fontScale="70000" lnSpcReduction="20000"/>
          </a:bodyPr>
          <a:lstStyle/>
          <a:p>
            <a:pPr marL="0" indent="0">
              <a:buNone/>
            </a:pPr>
            <a:r>
              <a:rPr lang="en-IN" dirty="0"/>
              <a:t>Data Flow Architecture focuses on the flow of data within the system or its subsystems. It emphasizes how data moves through different components, processes, and modules of the system.</a:t>
            </a:r>
          </a:p>
          <a:p>
            <a:r>
              <a:rPr lang="en-IN" dirty="0"/>
              <a:t>In this architecture, data is considered as the primary entity, and the emphasis is on understanding how it is processed, transformed, and manipulated as it moves through the system.</a:t>
            </a:r>
          </a:p>
          <a:p>
            <a:r>
              <a:rPr lang="en-IN" dirty="0"/>
              <a:t>Data Flow Diagrams (DFDs) are commonly used to visualize and represent the flow of data in a system. These diagrams typically consist of processes, data stores, data flows, and external entities, illustrating how data moves from one component to another.</a:t>
            </a:r>
          </a:p>
          <a:p>
            <a:r>
              <a:rPr lang="en-IN" dirty="0"/>
              <a:t>Data Flow Architecture is particularly useful for understanding data dependencies, identifying potential bottlenecks, and optimizing data processing workflows within the system.</a:t>
            </a:r>
          </a:p>
          <a:p>
            <a:endParaRPr lang="en-IN" dirty="0"/>
          </a:p>
        </p:txBody>
      </p:sp>
      <p:sp>
        <p:nvSpPr>
          <p:cNvPr id="4" name="Date Placeholder 3">
            <a:extLst>
              <a:ext uri="{FF2B5EF4-FFF2-40B4-BE49-F238E27FC236}">
                <a16:creationId xmlns:a16="http://schemas.microsoft.com/office/drawing/2014/main" id="{17D2A19C-8166-41EE-84DE-0884B9996D85}"/>
              </a:ext>
            </a:extLst>
          </p:cNvPr>
          <p:cNvSpPr>
            <a:spLocks noGrp="1"/>
          </p:cNvSpPr>
          <p:nvPr>
            <p:ph type="dt" sz="half" idx="10"/>
          </p:nvPr>
        </p:nvSpPr>
        <p:spPr/>
        <p:txBody>
          <a:bodyPr/>
          <a:lstStyle/>
          <a:p>
            <a:fld id="{5D1339A2-3B43-47DE-801E-81AA6858A143}" type="datetime1">
              <a:rPr lang="en-IN" smtClean="0"/>
              <a:t>29-03-2024</a:t>
            </a:fld>
            <a:endParaRPr lang="en-US"/>
          </a:p>
        </p:txBody>
      </p:sp>
      <p:sp>
        <p:nvSpPr>
          <p:cNvPr id="5" name="Footer Placeholder 4">
            <a:extLst>
              <a:ext uri="{FF2B5EF4-FFF2-40B4-BE49-F238E27FC236}">
                <a16:creationId xmlns:a16="http://schemas.microsoft.com/office/drawing/2014/main" id="{6A3DC5CE-442B-430B-BCE6-AC326AC6C56D}"/>
              </a:ext>
            </a:extLst>
          </p:cNvPr>
          <p:cNvSpPr>
            <a:spLocks noGrp="1"/>
          </p:cNvSpPr>
          <p:nvPr>
            <p:ph type="ftr" sz="quarter" idx="11"/>
          </p:nvPr>
        </p:nvSpPr>
        <p:spPr/>
        <p:txBody>
          <a:bodyPr/>
          <a:lstStyle/>
          <a:p>
            <a:r>
              <a:rPr lang="en-US"/>
              <a:t>Dr. Poornima Tyagi       ACSE0603 Software Engineering             Unit III     </a:t>
            </a:r>
          </a:p>
        </p:txBody>
      </p:sp>
      <p:sp>
        <p:nvSpPr>
          <p:cNvPr id="6" name="Slide Number Placeholder 5">
            <a:extLst>
              <a:ext uri="{FF2B5EF4-FFF2-40B4-BE49-F238E27FC236}">
                <a16:creationId xmlns:a16="http://schemas.microsoft.com/office/drawing/2014/main" id="{56267AC7-0377-43CB-B59B-D38FDF4E284F}"/>
              </a:ext>
            </a:extLst>
          </p:cNvPr>
          <p:cNvSpPr>
            <a:spLocks noGrp="1"/>
          </p:cNvSpPr>
          <p:nvPr>
            <p:ph type="sldNum" sz="quarter" idx="12"/>
          </p:nvPr>
        </p:nvSpPr>
        <p:spPr/>
        <p:txBody>
          <a:bodyPr/>
          <a:lstStyle/>
          <a:p>
            <a:fld id="{AE566132-A42B-4D26-9C08-B059D352BBB6}" type="slidenum">
              <a:rPr lang="en-US" smtClean="0"/>
              <a:pPr/>
              <a:t>25</a:t>
            </a:fld>
            <a:endParaRPr lang="en-US"/>
          </a:p>
        </p:txBody>
      </p:sp>
      <p:sp>
        <p:nvSpPr>
          <p:cNvPr id="7" name="Title 1">
            <a:extLst>
              <a:ext uri="{FF2B5EF4-FFF2-40B4-BE49-F238E27FC236}">
                <a16:creationId xmlns:a16="http://schemas.microsoft.com/office/drawing/2014/main" id="{9D4E91A8-7AED-4986-A187-E06A9E080BA2}"/>
              </a:ext>
            </a:extLst>
          </p:cNvPr>
          <p:cNvSpPr txBox="1">
            <a:spLocks/>
          </p:cNvSpPr>
          <p:nvPr/>
        </p:nvSpPr>
        <p:spPr>
          <a:xfrm>
            <a:off x="1219200" y="95428"/>
            <a:ext cx="7810500" cy="685799"/>
          </a:xfrm>
          <a:prstGeom prst="rect">
            <a:avLst/>
          </a:prstGeom>
          <a:gradFill>
            <a:gsLst>
              <a:gs pos="0">
                <a:schemeClr val="accent5">
                  <a:tint val="50000"/>
                  <a:satMod val="300000"/>
                </a:schemeClr>
              </a:gs>
              <a:gs pos="35000">
                <a:schemeClr val="accent5">
                  <a:tint val="37000"/>
                  <a:satMod val="300000"/>
                </a:schemeClr>
              </a:gs>
              <a:gs pos="100000">
                <a:schemeClr val="accent5">
                  <a:tint val="15000"/>
                  <a:satMod val="350000"/>
                </a:schemeClr>
              </a:gs>
            </a:gsLst>
            <a:lin ang="16200000" scaled="1"/>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IN" sz="2400" dirty="0"/>
              <a:t>Data Flow Architecture</a:t>
            </a:r>
            <a:endParaRPr lang="en-US" sz="2400" dirty="0">
              <a:solidFill>
                <a:schemeClr val="tx1"/>
              </a:solidFill>
            </a:endParaRPr>
          </a:p>
        </p:txBody>
      </p:sp>
    </p:spTree>
    <p:extLst>
      <p:ext uri="{BB962C8B-B14F-4D97-AF65-F5344CB8AC3E}">
        <p14:creationId xmlns:p14="http://schemas.microsoft.com/office/powerpoint/2010/main" val="5923375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5C079A0-D71A-499D-8327-6E124D264C11}"/>
              </a:ext>
            </a:extLst>
          </p:cNvPr>
          <p:cNvSpPr>
            <a:spLocks noGrp="1"/>
          </p:cNvSpPr>
          <p:nvPr>
            <p:ph idx="1"/>
          </p:nvPr>
        </p:nvSpPr>
        <p:spPr/>
        <p:txBody>
          <a:bodyPr>
            <a:normAutofit fontScale="70000" lnSpcReduction="20000"/>
          </a:bodyPr>
          <a:lstStyle/>
          <a:p>
            <a:r>
              <a:rPr lang="en-IN" dirty="0"/>
              <a:t>Object-Oriented Architecture (OOA) is an architectural paradigm that revolves around the concepts of classes and objects. It emphasizes </a:t>
            </a:r>
            <a:r>
              <a:rPr lang="en-IN" dirty="0" err="1"/>
              <a:t>modeling</a:t>
            </a:r>
            <a:r>
              <a:rPr lang="en-IN" dirty="0"/>
              <a:t> software systems as collections of objects that interact with each other to accomplish tasks.</a:t>
            </a:r>
          </a:p>
          <a:p>
            <a:r>
              <a:rPr lang="en-IN" dirty="0"/>
              <a:t>In OOA, each object represents an instance of a class, which encapsulates data (attributes) and </a:t>
            </a:r>
            <a:r>
              <a:rPr lang="en-IN" dirty="0" err="1"/>
              <a:t>behavior</a:t>
            </a:r>
            <a:r>
              <a:rPr lang="en-IN" dirty="0"/>
              <a:t> (methods or functions) related to a particular entity or concept in the system.</a:t>
            </a:r>
          </a:p>
          <a:p>
            <a:r>
              <a:rPr lang="en-IN" dirty="0"/>
              <a:t>OOA promotes concepts such as encapsulation, inheritance, polymorphism, and abstraction, which facilitate modular design, code reuse, and maintainability.</a:t>
            </a:r>
          </a:p>
          <a:p>
            <a:r>
              <a:rPr lang="en-IN" dirty="0"/>
              <a:t>Object-Oriented Programming (OOP) languages such as Java, C++, and Python provide constructs and features to implement OOA principles effectively.</a:t>
            </a:r>
          </a:p>
          <a:p>
            <a:endParaRPr lang="en-IN" dirty="0"/>
          </a:p>
        </p:txBody>
      </p:sp>
      <p:sp>
        <p:nvSpPr>
          <p:cNvPr id="4" name="Date Placeholder 3">
            <a:extLst>
              <a:ext uri="{FF2B5EF4-FFF2-40B4-BE49-F238E27FC236}">
                <a16:creationId xmlns:a16="http://schemas.microsoft.com/office/drawing/2014/main" id="{5D1E24F8-7079-477D-8100-1B53FF01B1EF}"/>
              </a:ext>
            </a:extLst>
          </p:cNvPr>
          <p:cNvSpPr>
            <a:spLocks noGrp="1"/>
          </p:cNvSpPr>
          <p:nvPr>
            <p:ph type="dt" sz="half" idx="10"/>
          </p:nvPr>
        </p:nvSpPr>
        <p:spPr/>
        <p:txBody>
          <a:bodyPr/>
          <a:lstStyle/>
          <a:p>
            <a:fld id="{5D1339A2-3B43-47DE-801E-81AA6858A143}" type="datetime1">
              <a:rPr lang="en-IN" smtClean="0"/>
              <a:t>29-03-2024</a:t>
            </a:fld>
            <a:endParaRPr lang="en-US"/>
          </a:p>
        </p:txBody>
      </p:sp>
      <p:sp>
        <p:nvSpPr>
          <p:cNvPr id="5" name="Footer Placeholder 4">
            <a:extLst>
              <a:ext uri="{FF2B5EF4-FFF2-40B4-BE49-F238E27FC236}">
                <a16:creationId xmlns:a16="http://schemas.microsoft.com/office/drawing/2014/main" id="{E8ABF394-5EA9-4396-A4DD-E6F5F19D618E}"/>
              </a:ext>
            </a:extLst>
          </p:cNvPr>
          <p:cNvSpPr>
            <a:spLocks noGrp="1"/>
          </p:cNvSpPr>
          <p:nvPr>
            <p:ph type="ftr" sz="quarter" idx="11"/>
          </p:nvPr>
        </p:nvSpPr>
        <p:spPr/>
        <p:txBody>
          <a:bodyPr/>
          <a:lstStyle/>
          <a:p>
            <a:r>
              <a:rPr lang="en-US"/>
              <a:t>Dr. Poornima Tyagi       ACSE0603 Software Engineering             Unit III     </a:t>
            </a:r>
          </a:p>
        </p:txBody>
      </p:sp>
      <p:sp>
        <p:nvSpPr>
          <p:cNvPr id="6" name="Slide Number Placeholder 5">
            <a:extLst>
              <a:ext uri="{FF2B5EF4-FFF2-40B4-BE49-F238E27FC236}">
                <a16:creationId xmlns:a16="http://schemas.microsoft.com/office/drawing/2014/main" id="{ADD77F10-D758-4EB1-8C48-E4C54B943DD1}"/>
              </a:ext>
            </a:extLst>
          </p:cNvPr>
          <p:cNvSpPr>
            <a:spLocks noGrp="1"/>
          </p:cNvSpPr>
          <p:nvPr>
            <p:ph type="sldNum" sz="quarter" idx="12"/>
          </p:nvPr>
        </p:nvSpPr>
        <p:spPr/>
        <p:txBody>
          <a:bodyPr/>
          <a:lstStyle/>
          <a:p>
            <a:fld id="{AE566132-A42B-4D26-9C08-B059D352BBB6}" type="slidenum">
              <a:rPr lang="en-US" smtClean="0"/>
              <a:pPr/>
              <a:t>26</a:t>
            </a:fld>
            <a:endParaRPr lang="en-US"/>
          </a:p>
        </p:txBody>
      </p:sp>
      <p:sp>
        <p:nvSpPr>
          <p:cNvPr id="7" name="Title 1">
            <a:extLst>
              <a:ext uri="{FF2B5EF4-FFF2-40B4-BE49-F238E27FC236}">
                <a16:creationId xmlns:a16="http://schemas.microsoft.com/office/drawing/2014/main" id="{82015DAB-F0C5-449A-BAFA-F43B2DF8D5F0}"/>
              </a:ext>
            </a:extLst>
          </p:cNvPr>
          <p:cNvSpPr txBox="1">
            <a:spLocks/>
          </p:cNvSpPr>
          <p:nvPr/>
        </p:nvSpPr>
        <p:spPr>
          <a:xfrm>
            <a:off x="1219200" y="95428"/>
            <a:ext cx="7810500" cy="685799"/>
          </a:xfrm>
          <a:prstGeom prst="rect">
            <a:avLst/>
          </a:prstGeom>
          <a:gradFill>
            <a:gsLst>
              <a:gs pos="0">
                <a:schemeClr val="accent5">
                  <a:tint val="50000"/>
                  <a:satMod val="300000"/>
                </a:schemeClr>
              </a:gs>
              <a:gs pos="35000">
                <a:schemeClr val="accent5">
                  <a:tint val="37000"/>
                  <a:satMod val="300000"/>
                </a:schemeClr>
              </a:gs>
              <a:gs pos="100000">
                <a:schemeClr val="accent5">
                  <a:tint val="15000"/>
                  <a:satMod val="350000"/>
                </a:schemeClr>
              </a:gs>
            </a:gsLst>
            <a:lin ang="16200000" scaled="1"/>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IN" sz="2400" b="1" dirty="0"/>
              <a:t>Object-Oriented Architecture</a:t>
            </a:r>
            <a:endParaRPr lang="en-IN" sz="2400" dirty="0"/>
          </a:p>
        </p:txBody>
      </p:sp>
    </p:spTree>
    <p:extLst>
      <p:ext uri="{BB962C8B-B14F-4D97-AF65-F5344CB8AC3E}">
        <p14:creationId xmlns:p14="http://schemas.microsoft.com/office/powerpoint/2010/main" val="4899500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65A3BE4-449D-490E-8DEC-7A063323D0AF}"/>
              </a:ext>
            </a:extLst>
          </p:cNvPr>
          <p:cNvSpPr>
            <a:spLocks noGrp="1"/>
          </p:cNvSpPr>
          <p:nvPr>
            <p:ph idx="1"/>
          </p:nvPr>
        </p:nvSpPr>
        <p:spPr/>
        <p:txBody>
          <a:bodyPr>
            <a:normAutofit fontScale="70000" lnSpcReduction="20000"/>
          </a:bodyPr>
          <a:lstStyle/>
          <a:p>
            <a:r>
              <a:rPr lang="en-IN" dirty="0"/>
              <a:t>Layered Architecture is a design pattern that organizes the components of a system into distinct layers, each responsible for a specific aspect of functionality.</a:t>
            </a:r>
          </a:p>
          <a:p>
            <a:r>
              <a:rPr lang="en-IN" dirty="0"/>
              <a:t>Typically, layered architectures consist of multiple horizontal layers stacked on top of each other, with each layer providing services to the layer above it and consuming services from the layer below it.</a:t>
            </a:r>
          </a:p>
          <a:p>
            <a:r>
              <a:rPr lang="en-IN" dirty="0"/>
              <a:t>In a typical layered architecture, the outermost layer often handles user interface functionality, while the innermost layer interacts directly with hardware or external systems. The intermediate layers may include business logic, data access, and infrastructure layers.</a:t>
            </a:r>
          </a:p>
          <a:p>
            <a:r>
              <a:rPr lang="en-IN" dirty="0"/>
              <a:t>Layered architecture promotes separation of concerns, modularity, and maintainability by isolating different aspects of the system's functionality into separate layers, making it easier to understand and modify individual components.</a:t>
            </a:r>
          </a:p>
          <a:p>
            <a:endParaRPr lang="en-IN" dirty="0"/>
          </a:p>
        </p:txBody>
      </p:sp>
      <p:sp>
        <p:nvSpPr>
          <p:cNvPr id="4" name="Date Placeholder 3">
            <a:extLst>
              <a:ext uri="{FF2B5EF4-FFF2-40B4-BE49-F238E27FC236}">
                <a16:creationId xmlns:a16="http://schemas.microsoft.com/office/drawing/2014/main" id="{11825090-8E2F-4F52-945F-CD06CCA0FB8D}"/>
              </a:ext>
            </a:extLst>
          </p:cNvPr>
          <p:cNvSpPr>
            <a:spLocks noGrp="1"/>
          </p:cNvSpPr>
          <p:nvPr>
            <p:ph type="dt" sz="half" idx="10"/>
          </p:nvPr>
        </p:nvSpPr>
        <p:spPr/>
        <p:txBody>
          <a:bodyPr/>
          <a:lstStyle/>
          <a:p>
            <a:fld id="{5D1339A2-3B43-47DE-801E-81AA6858A143}" type="datetime1">
              <a:rPr lang="en-IN" smtClean="0"/>
              <a:t>29-03-2024</a:t>
            </a:fld>
            <a:endParaRPr lang="en-US"/>
          </a:p>
        </p:txBody>
      </p:sp>
      <p:sp>
        <p:nvSpPr>
          <p:cNvPr id="5" name="Footer Placeholder 4">
            <a:extLst>
              <a:ext uri="{FF2B5EF4-FFF2-40B4-BE49-F238E27FC236}">
                <a16:creationId xmlns:a16="http://schemas.microsoft.com/office/drawing/2014/main" id="{7CDB4D1B-E40F-42F7-BD12-B8B4B2FFF23F}"/>
              </a:ext>
            </a:extLst>
          </p:cNvPr>
          <p:cNvSpPr>
            <a:spLocks noGrp="1"/>
          </p:cNvSpPr>
          <p:nvPr>
            <p:ph type="ftr" sz="quarter" idx="11"/>
          </p:nvPr>
        </p:nvSpPr>
        <p:spPr/>
        <p:txBody>
          <a:bodyPr/>
          <a:lstStyle/>
          <a:p>
            <a:r>
              <a:rPr lang="en-US"/>
              <a:t>Dr. Poornima Tyagi       ACSE0603 Software Engineering             Unit III     </a:t>
            </a:r>
          </a:p>
        </p:txBody>
      </p:sp>
      <p:sp>
        <p:nvSpPr>
          <p:cNvPr id="6" name="Slide Number Placeholder 5">
            <a:extLst>
              <a:ext uri="{FF2B5EF4-FFF2-40B4-BE49-F238E27FC236}">
                <a16:creationId xmlns:a16="http://schemas.microsoft.com/office/drawing/2014/main" id="{ACC5298A-6B5D-455D-9665-5387EE3BBC56}"/>
              </a:ext>
            </a:extLst>
          </p:cNvPr>
          <p:cNvSpPr>
            <a:spLocks noGrp="1"/>
          </p:cNvSpPr>
          <p:nvPr>
            <p:ph type="sldNum" sz="quarter" idx="12"/>
          </p:nvPr>
        </p:nvSpPr>
        <p:spPr/>
        <p:txBody>
          <a:bodyPr/>
          <a:lstStyle/>
          <a:p>
            <a:fld id="{AE566132-A42B-4D26-9C08-B059D352BBB6}" type="slidenum">
              <a:rPr lang="en-US" smtClean="0"/>
              <a:pPr/>
              <a:t>27</a:t>
            </a:fld>
            <a:endParaRPr lang="en-US"/>
          </a:p>
        </p:txBody>
      </p:sp>
      <p:sp>
        <p:nvSpPr>
          <p:cNvPr id="8" name="Title 1">
            <a:extLst>
              <a:ext uri="{FF2B5EF4-FFF2-40B4-BE49-F238E27FC236}">
                <a16:creationId xmlns:a16="http://schemas.microsoft.com/office/drawing/2014/main" id="{B7A74CC7-99C5-4164-9564-4A5DECCC7365}"/>
              </a:ext>
            </a:extLst>
          </p:cNvPr>
          <p:cNvSpPr txBox="1">
            <a:spLocks/>
          </p:cNvSpPr>
          <p:nvPr/>
        </p:nvSpPr>
        <p:spPr>
          <a:xfrm>
            <a:off x="990600" y="136525"/>
            <a:ext cx="7810500" cy="685799"/>
          </a:xfrm>
          <a:prstGeom prst="rect">
            <a:avLst/>
          </a:prstGeom>
          <a:gradFill>
            <a:gsLst>
              <a:gs pos="0">
                <a:schemeClr val="accent5">
                  <a:tint val="50000"/>
                  <a:satMod val="300000"/>
                </a:schemeClr>
              </a:gs>
              <a:gs pos="35000">
                <a:schemeClr val="accent5">
                  <a:tint val="37000"/>
                  <a:satMod val="300000"/>
                </a:schemeClr>
              </a:gs>
              <a:gs pos="100000">
                <a:schemeClr val="accent5">
                  <a:tint val="15000"/>
                  <a:satMod val="350000"/>
                </a:schemeClr>
              </a:gs>
            </a:gsLst>
            <a:lin ang="16200000" scaled="1"/>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IN" sz="2400" b="1" dirty="0"/>
              <a:t>Layered Architecture</a:t>
            </a:r>
            <a:endParaRPr lang="en-IN" sz="2400" dirty="0"/>
          </a:p>
        </p:txBody>
      </p:sp>
    </p:spTree>
    <p:extLst>
      <p:ext uri="{BB962C8B-B14F-4D97-AF65-F5344CB8AC3E}">
        <p14:creationId xmlns:p14="http://schemas.microsoft.com/office/powerpoint/2010/main" val="11895207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7CDB687-9F32-40BC-AD7B-DD48501EDF5F}"/>
              </a:ext>
            </a:extLst>
          </p:cNvPr>
          <p:cNvSpPr>
            <a:spLocks noGrp="1"/>
          </p:cNvSpPr>
          <p:nvPr>
            <p:ph idx="1"/>
          </p:nvPr>
        </p:nvSpPr>
        <p:spPr/>
        <p:txBody>
          <a:bodyPr>
            <a:normAutofit fontScale="70000" lnSpcReduction="20000"/>
          </a:bodyPr>
          <a:lstStyle/>
          <a:p>
            <a:r>
              <a:rPr lang="en-IN" dirty="0"/>
              <a:t>Data-Centric Architecture focuses on the centralization and management of data within the system. It revolves around the concept of a central database or data repository that stores and manages all the data used by the system.</a:t>
            </a:r>
          </a:p>
          <a:p>
            <a:r>
              <a:rPr lang="en-IN" dirty="0"/>
              <a:t>In this architecture, data operations such as insertion, retrieval, updating, and deletion are performed primarily on the central database, which serves as the single source of truth for the system.</a:t>
            </a:r>
          </a:p>
          <a:p>
            <a:r>
              <a:rPr lang="en-IN" dirty="0"/>
              <a:t>Data-Centric Architecture often uses a relational database management system (RDBMS) or other data storage technologies to organize and store data in the form of tables, rows, and columns.</a:t>
            </a:r>
          </a:p>
          <a:p>
            <a:r>
              <a:rPr lang="en-IN" dirty="0"/>
              <a:t>This architecture simplifies data management, ensures data consistency, and facilitates data sharing and integration across different components and modules of the system. However, it may introduce challenges related to scalability, performance, and concurrency control in heavily loaded systems.</a:t>
            </a:r>
          </a:p>
          <a:p>
            <a:endParaRPr lang="en-IN" dirty="0"/>
          </a:p>
        </p:txBody>
      </p:sp>
      <p:sp>
        <p:nvSpPr>
          <p:cNvPr id="4" name="Date Placeholder 3">
            <a:extLst>
              <a:ext uri="{FF2B5EF4-FFF2-40B4-BE49-F238E27FC236}">
                <a16:creationId xmlns:a16="http://schemas.microsoft.com/office/drawing/2014/main" id="{839D47F5-C02A-4721-9AED-786916EECC6F}"/>
              </a:ext>
            </a:extLst>
          </p:cNvPr>
          <p:cNvSpPr>
            <a:spLocks noGrp="1"/>
          </p:cNvSpPr>
          <p:nvPr>
            <p:ph type="dt" sz="half" idx="10"/>
          </p:nvPr>
        </p:nvSpPr>
        <p:spPr/>
        <p:txBody>
          <a:bodyPr/>
          <a:lstStyle/>
          <a:p>
            <a:fld id="{5D1339A2-3B43-47DE-801E-81AA6858A143}" type="datetime1">
              <a:rPr lang="en-IN" smtClean="0"/>
              <a:t>29-03-2024</a:t>
            </a:fld>
            <a:endParaRPr lang="en-US"/>
          </a:p>
        </p:txBody>
      </p:sp>
      <p:sp>
        <p:nvSpPr>
          <p:cNvPr id="5" name="Footer Placeholder 4">
            <a:extLst>
              <a:ext uri="{FF2B5EF4-FFF2-40B4-BE49-F238E27FC236}">
                <a16:creationId xmlns:a16="http://schemas.microsoft.com/office/drawing/2014/main" id="{C3CDC6D3-B6AC-4648-826B-EEFFA6C23FD8}"/>
              </a:ext>
            </a:extLst>
          </p:cNvPr>
          <p:cNvSpPr>
            <a:spLocks noGrp="1"/>
          </p:cNvSpPr>
          <p:nvPr>
            <p:ph type="ftr" sz="quarter" idx="11"/>
          </p:nvPr>
        </p:nvSpPr>
        <p:spPr/>
        <p:txBody>
          <a:bodyPr/>
          <a:lstStyle/>
          <a:p>
            <a:r>
              <a:rPr lang="en-US"/>
              <a:t>Dr. Poornima Tyagi       ACSE0603 Software Engineering             Unit III     </a:t>
            </a:r>
          </a:p>
        </p:txBody>
      </p:sp>
      <p:sp>
        <p:nvSpPr>
          <p:cNvPr id="6" name="Slide Number Placeholder 5">
            <a:extLst>
              <a:ext uri="{FF2B5EF4-FFF2-40B4-BE49-F238E27FC236}">
                <a16:creationId xmlns:a16="http://schemas.microsoft.com/office/drawing/2014/main" id="{9E8A041E-4204-439E-88E7-B10A8A6438F7}"/>
              </a:ext>
            </a:extLst>
          </p:cNvPr>
          <p:cNvSpPr>
            <a:spLocks noGrp="1"/>
          </p:cNvSpPr>
          <p:nvPr>
            <p:ph type="sldNum" sz="quarter" idx="12"/>
          </p:nvPr>
        </p:nvSpPr>
        <p:spPr/>
        <p:txBody>
          <a:bodyPr/>
          <a:lstStyle/>
          <a:p>
            <a:fld id="{AE566132-A42B-4D26-9C08-B059D352BBB6}" type="slidenum">
              <a:rPr lang="en-US" smtClean="0"/>
              <a:pPr/>
              <a:t>28</a:t>
            </a:fld>
            <a:endParaRPr lang="en-US"/>
          </a:p>
        </p:txBody>
      </p:sp>
      <p:sp>
        <p:nvSpPr>
          <p:cNvPr id="7" name="Title 1">
            <a:extLst>
              <a:ext uri="{FF2B5EF4-FFF2-40B4-BE49-F238E27FC236}">
                <a16:creationId xmlns:a16="http://schemas.microsoft.com/office/drawing/2014/main" id="{64672A38-2D6B-4568-BAD5-F0EF2F4AA9B6}"/>
              </a:ext>
            </a:extLst>
          </p:cNvPr>
          <p:cNvSpPr txBox="1">
            <a:spLocks/>
          </p:cNvSpPr>
          <p:nvPr/>
        </p:nvSpPr>
        <p:spPr>
          <a:xfrm>
            <a:off x="1219200" y="95428"/>
            <a:ext cx="7810500" cy="685799"/>
          </a:xfrm>
          <a:prstGeom prst="rect">
            <a:avLst/>
          </a:prstGeom>
          <a:gradFill>
            <a:gsLst>
              <a:gs pos="0">
                <a:schemeClr val="accent5">
                  <a:tint val="50000"/>
                  <a:satMod val="300000"/>
                </a:schemeClr>
              </a:gs>
              <a:gs pos="35000">
                <a:schemeClr val="accent5">
                  <a:tint val="37000"/>
                  <a:satMod val="300000"/>
                </a:schemeClr>
              </a:gs>
              <a:gs pos="100000">
                <a:schemeClr val="accent5">
                  <a:tint val="15000"/>
                  <a:satMod val="350000"/>
                </a:schemeClr>
              </a:gs>
            </a:gsLst>
            <a:lin ang="16200000" scaled="1"/>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IN" sz="2400" b="1" dirty="0"/>
              <a:t>Data-Centric Architecture</a:t>
            </a:r>
            <a:endParaRPr lang="en-IN" sz="2400" dirty="0"/>
          </a:p>
        </p:txBody>
      </p:sp>
    </p:spTree>
    <p:extLst>
      <p:ext uri="{BB962C8B-B14F-4D97-AF65-F5344CB8AC3E}">
        <p14:creationId xmlns:p14="http://schemas.microsoft.com/office/powerpoint/2010/main" val="27514036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219200"/>
            <a:ext cx="8763000" cy="5410200"/>
          </a:xfrm>
        </p:spPr>
        <p:txBody>
          <a:bodyPr>
            <a:noAutofit/>
          </a:bodyPr>
          <a:lstStyle/>
          <a:p>
            <a:r>
              <a:rPr lang="en-US" sz="2200" b="1" dirty="0">
                <a:solidFill>
                  <a:srgbClr val="002060"/>
                </a:solidFill>
              </a:rPr>
              <a:t>Technical design or detailed design or low level design</a:t>
            </a:r>
          </a:p>
          <a:p>
            <a:pPr lvl="1"/>
            <a:r>
              <a:rPr lang="en-US" sz="2200" b="1" dirty="0">
                <a:solidFill>
                  <a:srgbClr val="002060"/>
                </a:solidFill>
              </a:rPr>
              <a:t>Modularization</a:t>
            </a:r>
          </a:p>
          <a:p>
            <a:pPr lvl="1"/>
            <a:r>
              <a:rPr lang="en-US" sz="2200" b="1" dirty="0">
                <a:solidFill>
                  <a:srgbClr val="002060"/>
                </a:solidFill>
              </a:rPr>
              <a:t>Coupling</a:t>
            </a:r>
          </a:p>
          <a:p>
            <a:pPr lvl="1"/>
            <a:r>
              <a:rPr lang="en-US" sz="2200" b="1" dirty="0">
                <a:solidFill>
                  <a:srgbClr val="002060"/>
                </a:solidFill>
              </a:rPr>
              <a:t>Cohesion</a:t>
            </a:r>
          </a:p>
          <a:p>
            <a:pPr lvl="1"/>
            <a:r>
              <a:rPr lang="en-US" sz="2200" b="1" dirty="0">
                <a:solidFill>
                  <a:srgbClr val="002060"/>
                </a:solidFill>
              </a:rPr>
              <a:t> Flow chart</a:t>
            </a:r>
          </a:p>
          <a:p>
            <a:pPr lvl="1"/>
            <a:r>
              <a:rPr lang="en-US" sz="2200" b="1" dirty="0">
                <a:solidFill>
                  <a:srgbClr val="002060"/>
                </a:solidFill>
              </a:rPr>
              <a:t>Pseudo codes</a:t>
            </a:r>
          </a:p>
          <a:p>
            <a:pPr lvl="1"/>
            <a:endParaRPr lang="en-US" sz="2200" dirty="0"/>
          </a:p>
        </p:txBody>
      </p:sp>
      <p:sp>
        <p:nvSpPr>
          <p:cNvPr id="4" name="Title 1"/>
          <p:cNvSpPr txBox="1">
            <a:spLocks/>
          </p:cNvSpPr>
          <p:nvPr/>
        </p:nvSpPr>
        <p:spPr>
          <a:xfrm>
            <a:off x="1181100" y="65681"/>
            <a:ext cx="7810500" cy="685799"/>
          </a:xfrm>
          <a:prstGeom prst="rect">
            <a:avLst/>
          </a:prstGeom>
          <a:gradFill>
            <a:gsLst>
              <a:gs pos="0">
                <a:schemeClr val="accent5">
                  <a:tint val="50000"/>
                  <a:satMod val="300000"/>
                </a:schemeClr>
              </a:gs>
              <a:gs pos="35000">
                <a:schemeClr val="accent5">
                  <a:tint val="37000"/>
                  <a:satMod val="300000"/>
                </a:schemeClr>
              </a:gs>
              <a:gs pos="100000">
                <a:schemeClr val="accent5">
                  <a:tint val="15000"/>
                  <a:satMod val="350000"/>
                </a:schemeClr>
              </a:gs>
            </a:gsLst>
            <a:lin ang="16200000" scaled="1"/>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400" b="1" dirty="0">
                <a:solidFill>
                  <a:schemeClr val="tx1"/>
                </a:solidFill>
              </a:rPr>
              <a:t>Low level Design (CO3)</a:t>
            </a:r>
          </a:p>
        </p:txBody>
      </p:sp>
      <p:pic>
        <p:nvPicPr>
          <p:cNvPr id="5" name="Picture 2" descr="E:\NIET\Project\xLogo11.png.pagespeed.ic.pydHLuCQEZ.png"/>
          <p:cNvPicPr>
            <a:picLocks noChangeAspect="1" noChangeArrowheads="1"/>
          </p:cNvPicPr>
          <p:nvPr/>
        </p:nvPicPr>
        <p:blipFill>
          <a:blip r:embed="rId2" cstate="print"/>
          <a:srcRect/>
          <a:stretch>
            <a:fillRect/>
          </a:stretch>
        </p:blipFill>
        <p:spPr bwMode="auto">
          <a:xfrm>
            <a:off x="0" y="61740"/>
            <a:ext cx="1181100" cy="817163"/>
          </a:xfrm>
          <a:prstGeom prst="rect">
            <a:avLst/>
          </a:prstGeom>
          <a:noFill/>
        </p:spPr>
      </p:pic>
      <p:sp>
        <p:nvSpPr>
          <p:cNvPr id="2" name="Date Placeholder 1"/>
          <p:cNvSpPr>
            <a:spLocks noGrp="1"/>
          </p:cNvSpPr>
          <p:nvPr>
            <p:ph type="dt" sz="half" idx="10"/>
          </p:nvPr>
        </p:nvSpPr>
        <p:spPr/>
        <p:txBody>
          <a:bodyPr/>
          <a:lstStyle/>
          <a:p>
            <a:fld id="{A9F10238-6A29-4ED0-A965-A41FADA83CAD}" type="datetime1">
              <a:rPr lang="en-IN" smtClean="0"/>
              <a:t>29-03-2024</a:t>
            </a:fld>
            <a:endParaRPr lang="en-US"/>
          </a:p>
        </p:txBody>
      </p:sp>
      <p:sp>
        <p:nvSpPr>
          <p:cNvPr id="6" name="Footer Placeholder 5"/>
          <p:cNvSpPr>
            <a:spLocks noGrp="1"/>
          </p:cNvSpPr>
          <p:nvPr>
            <p:ph type="ftr" sz="quarter" idx="11"/>
          </p:nvPr>
        </p:nvSpPr>
        <p:spPr>
          <a:xfrm>
            <a:off x="3124200" y="6356350"/>
            <a:ext cx="4114800" cy="365125"/>
          </a:xfrm>
        </p:spPr>
        <p:txBody>
          <a:bodyPr/>
          <a:lstStyle/>
          <a:p>
            <a:r>
              <a:rPr lang="en-US"/>
              <a:t>Dr. Poornima Tyagi       ACSE0603 Software Engineering             Unit III     </a:t>
            </a:r>
            <a:endParaRPr lang="en-US" dirty="0"/>
          </a:p>
        </p:txBody>
      </p:sp>
      <p:sp>
        <p:nvSpPr>
          <p:cNvPr id="7" name="Slide Number Placeholder 6"/>
          <p:cNvSpPr>
            <a:spLocks noGrp="1"/>
          </p:cNvSpPr>
          <p:nvPr>
            <p:ph type="sldNum" sz="quarter" idx="12"/>
          </p:nvPr>
        </p:nvSpPr>
        <p:spPr/>
        <p:txBody>
          <a:bodyPr/>
          <a:lstStyle/>
          <a:p>
            <a:fld id="{AE566132-A42B-4D26-9C08-B059D352BBB6}" type="slidenum">
              <a:rPr lang="en-US" smtClean="0"/>
              <a:pPr/>
              <a:t>29</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762000" y="6356350"/>
            <a:ext cx="7162800" cy="365125"/>
          </a:xfrm>
        </p:spPr>
        <p:txBody>
          <a:bodyPr/>
          <a:lstStyle/>
          <a:p>
            <a:r>
              <a:rPr lang="en-US"/>
              <a:t>Dr. Poornima Tyagi       ACSE0603 Software Engineering             Unit III     </a:t>
            </a:r>
            <a:endParaRPr lang="en-US" dirty="0"/>
          </a:p>
        </p:txBody>
      </p:sp>
      <p:sp>
        <p:nvSpPr>
          <p:cNvPr id="4" name="Slide Number Placeholder 3"/>
          <p:cNvSpPr>
            <a:spLocks noGrp="1"/>
          </p:cNvSpPr>
          <p:nvPr>
            <p:ph type="sldNum" sz="quarter" idx="12"/>
          </p:nvPr>
        </p:nvSpPr>
        <p:spPr/>
        <p:txBody>
          <a:bodyPr/>
          <a:lstStyle/>
          <a:p>
            <a:fld id="{F6730210-60EE-406A-922A-4A98804D28A4}" type="slidenum">
              <a:rPr lang="en-US" smtClean="0"/>
              <a:pPr/>
              <a:t>3</a:t>
            </a:fld>
            <a:endParaRPr lang="en-US"/>
          </a:p>
        </p:txBody>
      </p:sp>
      <p:sp>
        <p:nvSpPr>
          <p:cNvPr id="6" name="Title 1"/>
          <p:cNvSpPr txBox="1">
            <a:spLocks/>
          </p:cNvSpPr>
          <p:nvPr/>
        </p:nvSpPr>
        <p:spPr>
          <a:xfrm>
            <a:off x="1181100" y="65681"/>
            <a:ext cx="7810500" cy="685799"/>
          </a:xfrm>
          <a:prstGeom prst="rect">
            <a:avLst/>
          </a:prstGeom>
          <a:gradFill>
            <a:gsLst>
              <a:gs pos="0">
                <a:schemeClr val="accent5">
                  <a:tint val="50000"/>
                  <a:satMod val="300000"/>
                </a:schemeClr>
              </a:gs>
              <a:gs pos="35000">
                <a:schemeClr val="accent5">
                  <a:tint val="37000"/>
                  <a:satMod val="300000"/>
                </a:schemeClr>
              </a:gs>
              <a:gs pos="100000">
                <a:schemeClr val="accent5">
                  <a:tint val="15000"/>
                  <a:satMod val="350000"/>
                </a:schemeClr>
              </a:gs>
            </a:gsLst>
            <a:lin ang="16200000" scaled="1"/>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400" b="1" dirty="0">
                <a:solidFill>
                  <a:schemeClr val="tx1"/>
                </a:solidFill>
              </a:rPr>
              <a:t>Content</a:t>
            </a:r>
          </a:p>
        </p:txBody>
      </p:sp>
      <p:pic>
        <p:nvPicPr>
          <p:cNvPr id="7" name="Picture 2" descr="E:\NIET\Project\xLogo11.png.pagespeed.ic.pydHLuCQEZ.png"/>
          <p:cNvPicPr>
            <a:picLocks noChangeAspect="1" noChangeArrowheads="1"/>
          </p:cNvPicPr>
          <p:nvPr/>
        </p:nvPicPr>
        <p:blipFill>
          <a:blip r:embed="rId2" cstate="print"/>
          <a:srcRect/>
          <a:stretch>
            <a:fillRect/>
          </a:stretch>
        </p:blipFill>
        <p:spPr bwMode="auto">
          <a:xfrm>
            <a:off x="0" y="61740"/>
            <a:ext cx="1181100" cy="817163"/>
          </a:xfrm>
          <a:prstGeom prst="rect">
            <a:avLst/>
          </a:prstGeom>
          <a:noFill/>
        </p:spPr>
      </p:pic>
      <p:sp>
        <p:nvSpPr>
          <p:cNvPr id="5" name="Date Placeholder 4"/>
          <p:cNvSpPr>
            <a:spLocks noGrp="1"/>
          </p:cNvSpPr>
          <p:nvPr>
            <p:ph type="dt" sz="half" idx="10"/>
          </p:nvPr>
        </p:nvSpPr>
        <p:spPr/>
        <p:txBody>
          <a:bodyPr/>
          <a:lstStyle/>
          <a:p>
            <a:fld id="{28EC8492-6FFA-40BF-81F9-006E5A633939}" type="datetime1">
              <a:rPr lang="en-IN" smtClean="0"/>
              <a:t>29-03-2024</a:t>
            </a:fld>
            <a:endParaRPr lang="en-US"/>
          </a:p>
        </p:txBody>
      </p:sp>
      <p:sp>
        <p:nvSpPr>
          <p:cNvPr id="8" name="Content Placeholder 7"/>
          <p:cNvSpPr>
            <a:spLocks noGrp="1"/>
          </p:cNvSpPr>
          <p:nvPr>
            <p:ph idx="1"/>
          </p:nvPr>
        </p:nvSpPr>
        <p:spPr>
          <a:xfrm>
            <a:off x="304800" y="1219200"/>
            <a:ext cx="8382000" cy="4906964"/>
          </a:xfrm>
        </p:spPr>
        <p:txBody>
          <a:bodyPr>
            <a:normAutofit/>
          </a:bodyPr>
          <a:lstStyle/>
          <a:p>
            <a:pPr>
              <a:buFont typeface="Wingdings" panose="05000000000000000000" pitchFamily="2" charset="2"/>
              <a:buChar char="Ø"/>
            </a:pPr>
            <a:r>
              <a:rPr lang="en-US" sz="2400" dirty="0"/>
              <a:t>Design Strategies</a:t>
            </a:r>
          </a:p>
          <a:p>
            <a:pPr>
              <a:buFont typeface="Wingdings" panose="05000000000000000000" pitchFamily="2" charset="2"/>
              <a:buChar char="Ø"/>
            </a:pPr>
            <a:r>
              <a:rPr lang="en-US" sz="2400" dirty="0"/>
              <a:t>Software Measurement and Metrics</a:t>
            </a:r>
          </a:p>
          <a:p>
            <a:pPr>
              <a:buFont typeface="Wingdings" panose="05000000000000000000" pitchFamily="2" charset="2"/>
              <a:buChar char="Ø"/>
            </a:pPr>
            <a:r>
              <a:rPr lang="en-US" sz="2400" dirty="0"/>
              <a:t>Cyclomatic Complexity Measures</a:t>
            </a:r>
          </a:p>
          <a:p>
            <a:pPr algn="just">
              <a:buFont typeface="Wingdings" panose="05000000000000000000" pitchFamily="2" charset="2"/>
              <a:buChar char="Ø"/>
            </a:pPr>
            <a:r>
              <a:rPr lang="en-US" sz="2400" dirty="0">
                <a:solidFill>
                  <a:schemeClr val="dk1"/>
                </a:solidFill>
              </a:rPr>
              <a:t>Video Links</a:t>
            </a:r>
          </a:p>
          <a:p>
            <a:pPr algn="just">
              <a:buFont typeface="Wingdings" panose="05000000000000000000" pitchFamily="2" charset="2"/>
              <a:buChar char="Ø"/>
            </a:pPr>
            <a:r>
              <a:rPr lang="en-US" sz="2400" dirty="0"/>
              <a:t>Daily Quiz</a:t>
            </a:r>
            <a:endParaRPr lang="en-US" sz="2400" dirty="0">
              <a:solidFill>
                <a:schemeClr val="dk1"/>
              </a:solidFill>
            </a:endParaRPr>
          </a:p>
          <a:p>
            <a:pPr algn="just">
              <a:buFont typeface="Wingdings" panose="05000000000000000000" pitchFamily="2" charset="2"/>
              <a:buChar char="Ø"/>
            </a:pPr>
            <a:r>
              <a:rPr lang="en-US" sz="2400" dirty="0">
                <a:solidFill>
                  <a:schemeClr val="dk1"/>
                </a:solidFill>
              </a:rPr>
              <a:t>Weekly Assignment</a:t>
            </a:r>
          </a:p>
          <a:p>
            <a:pPr algn="just">
              <a:buFont typeface="Wingdings" panose="05000000000000000000" pitchFamily="2" charset="2"/>
              <a:buChar char="Ø"/>
            </a:pPr>
            <a:r>
              <a:rPr lang="en-US" sz="2400" dirty="0">
                <a:solidFill>
                  <a:schemeClr val="dk1"/>
                </a:solidFill>
              </a:rPr>
              <a:t>MCQ</a:t>
            </a:r>
          </a:p>
          <a:p>
            <a:pPr algn="just">
              <a:buFont typeface="Wingdings" panose="05000000000000000000" pitchFamily="2" charset="2"/>
              <a:buChar char="Ø"/>
            </a:pPr>
            <a:r>
              <a:rPr lang="en-US" sz="2400" dirty="0"/>
              <a:t>Old Question Papers</a:t>
            </a:r>
          </a:p>
          <a:p>
            <a:pPr algn="just">
              <a:buFont typeface="Wingdings" panose="05000000000000000000" pitchFamily="2" charset="2"/>
              <a:buChar char="Ø"/>
            </a:pPr>
            <a:r>
              <a:rPr lang="en-US" sz="2400" dirty="0"/>
              <a:t>Expected Questions for University Exam </a:t>
            </a:r>
          </a:p>
          <a:p>
            <a:pPr algn="just">
              <a:buFont typeface="Wingdings" panose="05000000000000000000" pitchFamily="2" charset="2"/>
              <a:buChar char="Ø"/>
            </a:pPr>
            <a:r>
              <a:rPr lang="en-US" sz="2400" dirty="0"/>
              <a:t>Summary</a:t>
            </a:r>
          </a:p>
          <a:p>
            <a:pPr algn="just">
              <a:buFont typeface="Wingdings" panose="05000000000000000000" pitchFamily="2" charset="2"/>
              <a:buChar char="Ø"/>
            </a:pPr>
            <a:r>
              <a:rPr lang="en-US" sz="2400" dirty="0"/>
              <a:t>References</a:t>
            </a:r>
          </a:p>
          <a:p>
            <a:endParaRPr lang="en-IN" sz="2400" dirty="0"/>
          </a:p>
        </p:txBody>
      </p:sp>
    </p:spTree>
    <p:extLst>
      <p:ext uri="{BB962C8B-B14F-4D97-AF65-F5344CB8AC3E}">
        <p14:creationId xmlns:p14="http://schemas.microsoft.com/office/powerpoint/2010/main" val="368726366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219200"/>
            <a:ext cx="8763000" cy="5410200"/>
          </a:xfrm>
        </p:spPr>
        <p:txBody>
          <a:bodyPr>
            <a:noAutofit/>
          </a:bodyPr>
          <a:lstStyle/>
          <a:p>
            <a:r>
              <a:rPr lang="en-US" sz="2200" b="1" dirty="0">
                <a:solidFill>
                  <a:srgbClr val="002060"/>
                </a:solidFill>
              </a:rPr>
              <a:t>Modularization:</a:t>
            </a:r>
          </a:p>
          <a:p>
            <a:pPr lvl="1"/>
            <a:r>
              <a:rPr lang="en-US" sz="2200" dirty="0"/>
              <a:t>Complex system may be divided into simpler pieces called modules.</a:t>
            </a:r>
          </a:p>
          <a:p>
            <a:pPr lvl="1"/>
            <a:r>
              <a:rPr lang="en-US" sz="2200" dirty="0"/>
              <a:t>A system is composed of modules is called modular.</a:t>
            </a:r>
          </a:p>
          <a:p>
            <a:pPr lvl="1"/>
            <a:r>
              <a:rPr lang="en-US" sz="2200" dirty="0"/>
              <a:t>Module is treated separately If different modules have either no or little interactions with each other.</a:t>
            </a:r>
          </a:p>
          <a:p>
            <a:pPr lvl="1"/>
            <a:r>
              <a:rPr lang="en-US" sz="2200" dirty="0"/>
              <a:t>Cohesion and coupling decide the degree of modularity.</a:t>
            </a:r>
          </a:p>
          <a:p>
            <a:pPr lvl="1"/>
            <a:r>
              <a:rPr lang="en-US" sz="2200" dirty="0"/>
              <a:t>A design solution is considered to be highly modular if different modules in the solution have high cohesion and their inter module coupling  are low.</a:t>
            </a:r>
          </a:p>
          <a:p>
            <a:pPr marL="457200" lvl="1" indent="0">
              <a:buNone/>
            </a:pPr>
            <a:endParaRPr lang="en-US" sz="2200" dirty="0"/>
          </a:p>
        </p:txBody>
      </p:sp>
      <p:sp>
        <p:nvSpPr>
          <p:cNvPr id="4" name="Title 1"/>
          <p:cNvSpPr txBox="1">
            <a:spLocks/>
          </p:cNvSpPr>
          <p:nvPr/>
        </p:nvSpPr>
        <p:spPr>
          <a:xfrm>
            <a:off x="1181100" y="65681"/>
            <a:ext cx="7810500" cy="685799"/>
          </a:xfrm>
          <a:prstGeom prst="rect">
            <a:avLst/>
          </a:prstGeom>
          <a:gradFill>
            <a:gsLst>
              <a:gs pos="0">
                <a:schemeClr val="accent5">
                  <a:tint val="50000"/>
                  <a:satMod val="300000"/>
                </a:schemeClr>
              </a:gs>
              <a:gs pos="35000">
                <a:schemeClr val="accent5">
                  <a:tint val="37000"/>
                  <a:satMod val="300000"/>
                </a:schemeClr>
              </a:gs>
              <a:gs pos="100000">
                <a:schemeClr val="accent5">
                  <a:tint val="15000"/>
                  <a:satMod val="350000"/>
                </a:schemeClr>
              </a:gs>
            </a:gsLst>
            <a:lin ang="16200000" scaled="1"/>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400" b="1" dirty="0">
                <a:solidFill>
                  <a:schemeClr val="tx1"/>
                </a:solidFill>
              </a:rPr>
              <a:t>Modularization (CO3) </a:t>
            </a:r>
            <a:endParaRPr lang="en-US" sz="2400" dirty="0">
              <a:solidFill>
                <a:schemeClr val="tx1"/>
              </a:solidFill>
            </a:endParaRPr>
          </a:p>
        </p:txBody>
      </p:sp>
      <p:pic>
        <p:nvPicPr>
          <p:cNvPr id="5" name="Picture 2" descr="E:\NIET\Project\xLogo11.png.pagespeed.ic.pydHLuCQEZ.png"/>
          <p:cNvPicPr>
            <a:picLocks noChangeAspect="1" noChangeArrowheads="1"/>
          </p:cNvPicPr>
          <p:nvPr/>
        </p:nvPicPr>
        <p:blipFill>
          <a:blip r:embed="rId2" cstate="print"/>
          <a:srcRect/>
          <a:stretch>
            <a:fillRect/>
          </a:stretch>
        </p:blipFill>
        <p:spPr bwMode="auto">
          <a:xfrm>
            <a:off x="0" y="61740"/>
            <a:ext cx="1181100" cy="817163"/>
          </a:xfrm>
          <a:prstGeom prst="rect">
            <a:avLst/>
          </a:prstGeom>
          <a:noFill/>
        </p:spPr>
      </p:pic>
      <p:sp>
        <p:nvSpPr>
          <p:cNvPr id="2" name="Date Placeholder 1"/>
          <p:cNvSpPr>
            <a:spLocks noGrp="1"/>
          </p:cNvSpPr>
          <p:nvPr>
            <p:ph type="dt" sz="half" idx="10"/>
          </p:nvPr>
        </p:nvSpPr>
        <p:spPr/>
        <p:txBody>
          <a:bodyPr/>
          <a:lstStyle/>
          <a:p>
            <a:fld id="{6192ACB0-B38A-4182-B4BF-48998D29131C}" type="datetime1">
              <a:rPr lang="en-IN" smtClean="0"/>
              <a:t>29-03-2024</a:t>
            </a:fld>
            <a:endParaRPr lang="en-US"/>
          </a:p>
        </p:txBody>
      </p:sp>
      <p:sp>
        <p:nvSpPr>
          <p:cNvPr id="6" name="Footer Placeholder 5"/>
          <p:cNvSpPr>
            <a:spLocks noGrp="1"/>
          </p:cNvSpPr>
          <p:nvPr>
            <p:ph type="ftr" sz="quarter" idx="11"/>
          </p:nvPr>
        </p:nvSpPr>
        <p:spPr>
          <a:xfrm>
            <a:off x="3124200" y="6356350"/>
            <a:ext cx="4572000" cy="365125"/>
          </a:xfrm>
        </p:spPr>
        <p:txBody>
          <a:bodyPr/>
          <a:lstStyle/>
          <a:p>
            <a:r>
              <a:rPr lang="en-US"/>
              <a:t>Dr. Poornima Tyagi       ACSE0603 Software Engineering             Unit III     </a:t>
            </a:r>
            <a:endParaRPr lang="en-US" dirty="0"/>
          </a:p>
        </p:txBody>
      </p:sp>
      <p:sp>
        <p:nvSpPr>
          <p:cNvPr id="7" name="Slide Number Placeholder 6"/>
          <p:cNvSpPr>
            <a:spLocks noGrp="1"/>
          </p:cNvSpPr>
          <p:nvPr>
            <p:ph type="sldNum" sz="quarter" idx="12"/>
          </p:nvPr>
        </p:nvSpPr>
        <p:spPr/>
        <p:txBody>
          <a:bodyPr/>
          <a:lstStyle/>
          <a:p>
            <a:fld id="{AE566132-A42B-4D26-9C08-B059D352BBB6}" type="slidenum">
              <a:rPr lang="en-US" smtClean="0"/>
              <a:pPr/>
              <a:t>30</a:t>
            </a:fld>
            <a:endParaRPr lang="en-US"/>
          </a:p>
        </p:txBody>
      </p:sp>
    </p:spTree>
    <p:extLst>
      <p:ext uri="{BB962C8B-B14F-4D97-AF65-F5344CB8AC3E}">
        <p14:creationId xmlns:p14="http://schemas.microsoft.com/office/powerpoint/2010/main" val="16249130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219199"/>
            <a:ext cx="8229600" cy="5210663"/>
          </a:xfrm>
        </p:spPr>
        <p:txBody>
          <a:bodyPr>
            <a:normAutofit/>
          </a:bodyPr>
          <a:lstStyle/>
          <a:p>
            <a:pPr>
              <a:buNone/>
            </a:pPr>
            <a:r>
              <a:rPr lang="en-US" sz="2200" b="1" dirty="0"/>
              <a:t>Properties of a module</a:t>
            </a:r>
          </a:p>
          <a:p>
            <a:r>
              <a:rPr lang="en-US" sz="2200" dirty="0"/>
              <a:t>Well defined subsystem</a:t>
            </a:r>
          </a:p>
          <a:p>
            <a:r>
              <a:rPr lang="en-US" sz="2200" dirty="0"/>
              <a:t> Well defined purpose</a:t>
            </a:r>
          </a:p>
          <a:p>
            <a:r>
              <a:rPr lang="en-US" sz="2200" dirty="0"/>
              <a:t> Can be separately compiled and stored in a library.</a:t>
            </a:r>
          </a:p>
          <a:p>
            <a:r>
              <a:rPr lang="en-US" sz="2200" dirty="0"/>
              <a:t> Module can use other modules</a:t>
            </a:r>
          </a:p>
          <a:p>
            <a:r>
              <a:rPr lang="en-US" sz="2200" dirty="0"/>
              <a:t> Module should be easier to use than to build</a:t>
            </a:r>
          </a:p>
          <a:p>
            <a:r>
              <a:rPr lang="en-US" sz="2200" dirty="0"/>
              <a:t> Simpler from outside than from the inside.</a:t>
            </a:r>
          </a:p>
          <a:p>
            <a:endParaRPr lang="en-US" sz="2200" dirty="0"/>
          </a:p>
          <a:p>
            <a:pPr marL="0" indent="0" algn="just">
              <a:buNone/>
            </a:pPr>
            <a:r>
              <a:rPr lang="en-US" sz="2200" b="1" dirty="0"/>
              <a:t>Modularity </a:t>
            </a:r>
            <a:r>
              <a:rPr lang="en-US" sz="2200" dirty="0"/>
              <a:t>is the single attribute of software that allows a program to be intellectually manageable. It enhances design clarity, which in turn eases implementation, debugging, testing, documenting, and maintenance of software product.</a:t>
            </a:r>
          </a:p>
          <a:p>
            <a:pPr marL="0" indent="0">
              <a:buNone/>
            </a:pPr>
            <a:endParaRPr lang="en-US" sz="2000" dirty="0"/>
          </a:p>
        </p:txBody>
      </p:sp>
      <p:sp>
        <p:nvSpPr>
          <p:cNvPr id="5" name="Title 1"/>
          <p:cNvSpPr txBox="1">
            <a:spLocks/>
          </p:cNvSpPr>
          <p:nvPr/>
        </p:nvSpPr>
        <p:spPr>
          <a:xfrm>
            <a:off x="1181100" y="65681"/>
            <a:ext cx="7810500" cy="685799"/>
          </a:xfrm>
          <a:prstGeom prst="rect">
            <a:avLst/>
          </a:prstGeom>
          <a:gradFill>
            <a:gsLst>
              <a:gs pos="0">
                <a:schemeClr val="accent5">
                  <a:tint val="50000"/>
                  <a:satMod val="300000"/>
                </a:schemeClr>
              </a:gs>
              <a:gs pos="35000">
                <a:schemeClr val="accent5">
                  <a:tint val="37000"/>
                  <a:satMod val="300000"/>
                </a:schemeClr>
              </a:gs>
              <a:gs pos="100000">
                <a:schemeClr val="accent5">
                  <a:tint val="15000"/>
                  <a:satMod val="350000"/>
                </a:schemeClr>
              </a:gs>
            </a:gsLst>
            <a:lin ang="16200000" scaled="1"/>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400" b="1" dirty="0">
                <a:solidFill>
                  <a:srgbClr val="002060"/>
                </a:solidFill>
              </a:rPr>
              <a:t>Modularity</a:t>
            </a:r>
            <a:endParaRPr lang="en-US" sz="2400" dirty="0"/>
          </a:p>
        </p:txBody>
      </p:sp>
      <p:pic>
        <p:nvPicPr>
          <p:cNvPr id="6" name="Picture 2" descr="E:\NIET\Project\xLogo11.png.pagespeed.ic.pydHLuCQEZ.png"/>
          <p:cNvPicPr>
            <a:picLocks noChangeAspect="1" noChangeArrowheads="1"/>
          </p:cNvPicPr>
          <p:nvPr/>
        </p:nvPicPr>
        <p:blipFill>
          <a:blip r:embed="rId2" cstate="print"/>
          <a:srcRect/>
          <a:stretch>
            <a:fillRect/>
          </a:stretch>
        </p:blipFill>
        <p:spPr bwMode="auto">
          <a:xfrm>
            <a:off x="0" y="61740"/>
            <a:ext cx="1181100" cy="817163"/>
          </a:xfrm>
          <a:prstGeom prst="rect">
            <a:avLst/>
          </a:prstGeom>
          <a:noFill/>
        </p:spPr>
      </p:pic>
      <p:sp>
        <p:nvSpPr>
          <p:cNvPr id="2" name="Date Placeholder 1"/>
          <p:cNvSpPr>
            <a:spLocks noGrp="1"/>
          </p:cNvSpPr>
          <p:nvPr>
            <p:ph type="dt" sz="half" idx="10"/>
          </p:nvPr>
        </p:nvSpPr>
        <p:spPr/>
        <p:txBody>
          <a:bodyPr/>
          <a:lstStyle/>
          <a:p>
            <a:fld id="{530BC73D-A4FC-4B25-A259-54E9CC54E13A}" type="datetime1">
              <a:rPr lang="en-IN" smtClean="0"/>
              <a:t>29-03-2024</a:t>
            </a:fld>
            <a:endParaRPr lang="en-US"/>
          </a:p>
        </p:txBody>
      </p:sp>
      <p:sp>
        <p:nvSpPr>
          <p:cNvPr id="4" name="Footer Placeholder 3"/>
          <p:cNvSpPr>
            <a:spLocks noGrp="1"/>
          </p:cNvSpPr>
          <p:nvPr>
            <p:ph type="ftr" sz="quarter" idx="11"/>
          </p:nvPr>
        </p:nvSpPr>
        <p:spPr>
          <a:xfrm>
            <a:off x="3124200" y="6356350"/>
            <a:ext cx="4648200" cy="365125"/>
          </a:xfrm>
        </p:spPr>
        <p:txBody>
          <a:bodyPr/>
          <a:lstStyle/>
          <a:p>
            <a:r>
              <a:rPr lang="en-US"/>
              <a:t>Dr. Poornima Tyagi       ACSE0603 Software Engineering             Unit III     </a:t>
            </a:r>
            <a:endParaRPr lang="en-US" dirty="0"/>
          </a:p>
        </p:txBody>
      </p:sp>
      <p:sp>
        <p:nvSpPr>
          <p:cNvPr id="7" name="Slide Number Placeholder 6"/>
          <p:cNvSpPr>
            <a:spLocks noGrp="1"/>
          </p:cNvSpPr>
          <p:nvPr>
            <p:ph type="sldNum" sz="quarter" idx="12"/>
          </p:nvPr>
        </p:nvSpPr>
        <p:spPr/>
        <p:txBody>
          <a:bodyPr/>
          <a:lstStyle/>
          <a:p>
            <a:fld id="{AE566132-A42B-4D26-9C08-B059D352BBB6}" type="slidenum">
              <a:rPr lang="en-US" smtClean="0"/>
              <a:pPr/>
              <a:t>31</a:t>
            </a:fld>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181100" y="65681"/>
            <a:ext cx="7810500" cy="685799"/>
          </a:xfrm>
          <a:prstGeom prst="rect">
            <a:avLst/>
          </a:prstGeom>
          <a:gradFill>
            <a:gsLst>
              <a:gs pos="0">
                <a:schemeClr val="accent5">
                  <a:tint val="50000"/>
                  <a:satMod val="300000"/>
                </a:schemeClr>
              </a:gs>
              <a:gs pos="35000">
                <a:schemeClr val="accent5">
                  <a:tint val="37000"/>
                  <a:satMod val="300000"/>
                </a:schemeClr>
              </a:gs>
              <a:gs pos="100000">
                <a:schemeClr val="accent5">
                  <a:tint val="15000"/>
                  <a:satMod val="350000"/>
                </a:schemeClr>
              </a:gs>
            </a:gsLst>
            <a:lin ang="16200000" scaled="1"/>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400" b="1" dirty="0">
                <a:solidFill>
                  <a:srgbClr val="002060"/>
                </a:solidFill>
              </a:rPr>
              <a:t>Modularity</a:t>
            </a:r>
            <a:endParaRPr lang="en-US" sz="2400" dirty="0"/>
          </a:p>
        </p:txBody>
      </p:sp>
      <p:pic>
        <p:nvPicPr>
          <p:cNvPr id="6" name="Picture 2" descr="E:\NIET\Project\xLogo11.png.pagespeed.ic.pydHLuCQEZ.png"/>
          <p:cNvPicPr>
            <a:picLocks noChangeAspect="1" noChangeArrowheads="1"/>
          </p:cNvPicPr>
          <p:nvPr/>
        </p:nvPicPr>
        <p:blipFill>
          <a:blip r:embed="rId2" cstate="print"/>
          <a:srcRect/>
          <a:stretch>
            <a:fillRect/>
          </a:stretch>
        </p:blipFill>
        <p:spPr bwMode="auto">
          <a:xfrm>
            <a:off x="0" y="61740"/>
            <a:ext cx="1181100" cy="817163"/>
          </a:xfrm>
          <a:prstGeom prst="rect">
            <a:avLst/>
          </a:prstGeom>
          <a:noFill/>
        </p:spPr>
      </p:pic>
      <p:sp>
        <p:nvSpPr>
          <p:cNvPr id="2" name="Date Placeholder 1"/>
          <p:cNvSpPr>
            <a:spLocks noGrp="1"/>
          </p:cNvSpPr>
          <p:nvPr>
            <p:ph type="dt" sz="half" idx="10"/>
          </p:nvPr>
        </p:nvSpPr>
        <p:spPr/>
        <p:txBody>
          <a:bodyPr/>
          <a:lstStyle/>
          <a:p>
            <a:fld id="{1326BCCF-0E6E-42D8-B5B4-11A6473DF0C8}" type="datetime1">
              <a:rPr lang="en-IN" smtClean="0"/>
              <a:t>29-03-2024</a:t>
            </a:fld>
            <a:endParaRPr lang="en-US"/>
          </a:p>
        </p:txBody>
      </p:sp>
      <p:sp>
        <p:nvSpPr>
          <p:cNvPr id="3" name="Footer Placeholder 2"/>
          <p:cNvSpPr>
            <a:spLocks noGrp="1"/>
          </p:cNvSpPr>
          <p:nvPr>
            <p:ph type="ftr" sz="quarter" idx="11"/>
          </p:nvPr>
        </p:nvSpPr>
        <p:spPr>
          <a:xfrm>
            <a:off x="3124200" y="6356350"/>
            <a:ext cx="4648200" cy="365125"/>
          </a:xfrm>
        </p:spPr>
        <p:txBody>
          <a:bodyPr/>
          <a:lstStyle/>
          <a:p>
            <a:r>
              <a:rPr lang="en-US"/>
              <a:t>Dr. Poornima Tyagi       ACSE0603 Software Engineering             Unit III     </a:t>
            </a:r>
          </a:p>
        </p:txBody>
      </p:sp>
      <p:sp>
        <p:nvSpPr>
          <p:cNvPr id="7" name="Slide Number Placeholder 6"/>
          <p:cNvSpPr>
            <a:spLocks noGrp="1"/>
          </p:cNvSpPr>
          <p:nvPr>
            <p:ph type="sldNum" sz="quarter" idx="12"/>
          </p:nvPr>
        </p:nvSpPr>
        <p:spPr/>
        <p:txBody>
          <a:bodyPr/>
          <a:lstStyle/>
          <a:p>
            <a:fld id="{AE566132-A42B-4D26-9C08-B059D352BBB6}" type="slidenum">
              <a:rPr lang="en-US" smtClean="0"/>
              <a:pPr/>
              <a:t>32</a:t>
            </a:fld>
            <a:endParaRPr lang="en-US"/>
          </a:p>
        </p:txBody>
      </p:sp>
      <p:sp>
        <p:nvSpPr>
          <p:cNvPr id="8" name="Content Placeholder 7"/>
          <p:cNvSpPr>
            <a:spLocks noGrp="1"/>
          </p:cNvSpPr>
          <p:nvPr>
            <p:ph idx="1"/>
          </p:nvPr>
        </p:nvSpPr>
        <p:spPr>
          <a:xfrm>
            <a:off x="457200" y="1143001"/>
            <a:ext cx="8229600" cy="2743200"/>
          </a:xfrm>
        </p:spPr>
        <p:txBody>
          <a:bodyPr>
            <a:normAutofit fontScale="92500" lnSpcReduction="20000"/>
          </a:bodyPr>
          <a:lstStyle/>
          <a:p>
            <a:pPr algn="just"/>
            <a:r>
              <a:rPr lang="en-US" sz="2600" dirty="0"/>
              <a:t>A system considered modular if it consists of discreet component so that each component can be implemented separately and a change to one component has minimal impact on other component.</a:t>
            </a:r>
          </a:p>
          <a:p>
            <a:pPr algn="just"/>
            <a:r>
              <a:rPr lang="en-US" sz="2600" dirty="0"/>
              <a:t>No of module grow, the effort associated with integration the module also grows.</a:t>
            </a:r>
          </a:p>
          <a:p>
            <a:pPr algn="just"/>
            <a:r>
              <a:rPr lang="en-US" sz="2600" dirty="0"/>
              <a:t>So Under modularity and over modularity in a software should be avoided.</a:t>
            </a:r>
          </a:p>
          <a:p>
            <a:endParaRPr lang="en-IN"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181100" y="65681"/>
            <a:ext cx="7810500" cy="685799"/>
          </a:xfrm>
          <a:prstGeom prst="rect">
            <a:avLst/>
          </a:prstGeom>
          <a:gradFill>
            <a:gsLst>
              <a:gs pos="0">
                <a:schemeClr val="accent5">
                  <a:tint val="50000"/>
                  <a:satMod val="300000"/>
                </a:schemeClr>
              </a:gs>
              <a:gs pos="35000">
                <a:schemeClr val="accent5">
                  <a:tint val="37000"/>
                  <a:satMod val="300000"/>
                </a:schemeClr>
              </a:gs>
              <a:gs pos="100000">
                <a:schemeClr val="accent5">
                  <a:tint val="15000"/>
                  <a:satMod val="350000"/>
                </a:schemeClr>
              </a:gs>
            </a:gsLst>
            <a:lin ang="16200000" scaled="1"/>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400" b="1" dirty="0">
                <a:solidFill>
                  <a:srgbClr val="002060"/>
                </a:solidFill>
              </a:rPr>
              <a:t>Modularity</a:t>
            </a:r>
            <a:endParaRPr lang="en-US" sz="2400" dirty="0"/>
          </a:p>
        </p:txBody>
      </p:sp>
      <p:pic>
        <p:nvPicPr>
          <p:cNvPr id="6" name="Picture 2" descr="E:\NIET\Project\xLogo11.png.pagespeed.ic.pydHLuCQEZ.png"/>
          <p:cNvPicPr>
            <a:picLocks noChangeAspect="1" noChangeArrowheads="1"/>
          </p:cNvPicPr>
          <p:nvPr/>
        </p:nvPicPr>
        <p:blipFill>
          <a:blip r:embed="rId2" cstate="print"/>
          <a:srcRect/>
          <a:stretch>
            <a:fillRect/>
          </a:stretch>
        </p:blipFill>
        <p:spPr bwMode="auto">
          <a:xfrm>
            <a:off x="0" y="61740"/>
            <a:ext cx="1181100" cy="817163"/>
          </a:xfrm>
          <a:prstGeom prst="rect">
            <a:avLst/>
          </a:prstGeom>
          <a:noFill/>
        </p:spPr>
      </p:pic>
      <p:sp>
        <p:nvSpPr>
          <p:cNvPr id="2" name="Date Placeholder 1"/>
          <p:cNvSpPr>
            <a:spLocks noGrp="1"/>
          </p:cNvSpPr>
          <p:nvPr>
            <p:ph type="dt" sz="half" idx="10"/>
          </p:nvPr>
        </p:nvSpPr>
        <p:spPr/>
        <p:txBody>
          <a:bodyPr/>
          <a:lstStyle/>
          <a:p>
            <a:fld id="{99BF5AAA-85B9-41B7-B68C-BAA79E8AD1B1}" type="datetime1">
              <a:rPr lang="en-IN" smtClean="0"/>
              <a:t>29-03-2024</a:t>
            </a:fld>
            <a:endParaRPr lang="en-US"/>
          </a:p>
        </p:txBody>
      </p:sp>
      <p:sp>
        <p:nvSpPr>
          <p:cNvPr id="3" name="Footer Placeholder 2"/>
          <p:cNvSpPr>
            <a:spLocks noGrp="1"/>
          </p:cNvSpPr>
          <p:nvPr>
            <p:ph type="ftr" sz="quarter" idx="11"/>
          </p:nvPr>
        </p:nvSpPr>
        <p:spPr>
          <a:xfrm>
            <a:off x="3124200" y="6356350"/>
            <a:ext cx="4572000" cy="365125"/>
          </a:xfrm>
        </p:spPr>
        <p:txBody>
          <a:bodyPr/>
          <a:lstStyle/>
          <a:p>
            <a:r>
              <a:rPr lang="en-US"/>
              <a:t>Dr. Poornima Tyagi       ACSE0603 Software Engineering             Unit III     </a:t>
            </a:r>
            <a:endParaRPr lang="en-US" dirty="0"/>
          </a:p>
        </p:txBody>
      </p:sp>
      <p:sp>
        <p:nvSpPr>
          <p:cNvPr id="7" name="Slide Number Placeholder 6"/>
          <p:cNvSpPr>
            <a:spLocks noGrp="1"/>
          </p:cNvSpPr>
          <p:nvPr>
            <p:ph type="sldNum" sz="quarter" idx="12"/>
          </p:nvPr>
        </p:nvSpPr>
        <p:spPr/>
        <p:txBody>
          <a:bodyPr/>
          <a:lstStyle/>
          <a:p>
            <a:fld id="{AE566132-A42B-4D26-9C08-B059D352BBB6}" type="slidenum">
              <a:rPr lang="en-US" smtClean="0"/>
              <a:pPr/>
              <a:t>33</a:t>
            </a:fld>
            <a:endParaRPr lang="en-US"/>
          </a:p>
        </p:txBody>
      </p:sp>
      <p:pic>
        <p:nvPicPr>
          <p:cNvPr id="9" name="Picture 8"/>
          <p:cNvPicPr>
            <a:picLocks noChangeAspect="1"/>
          </p:cNvPicPr>
          <p:nvPr/>
        </p:nvPicPr>
        <p:blipFill>
          <a:blip r:embed="rId3"/>
          <a:stretch>
            <a:fillRect/>
          </a:stretch>
        </p:blipFill>
        <p:spPr>
          <a:xfrm>
            <a:off x="1700213" y="1062037"/>
            <a:ext cx="5538788" cy="4195763"/>
          </a:xfrm>
          <a:prstGeom prst="rect">
            <a:avLst/>
          </a:prstGeom>
        </p:spPr>
      </p:pic>
      <p:sp>
        <p:nvSpPr>
          <p:cNvPr id="10" name="Rectangle 9"/>
          <p:cNvSpPr/>
          <p:nvPr/>
        </p:nvSpPr>
        <p:spPr>
          <a:xfrm>
            <a:off x="2286000" y="5245191"/>
            <a:ext cx="4572000" cy="646331"/>
          </a:xfrm>
          <a:prstGeom prst="rect">
            <a:avLst/>
          </a:prstGeom>
        </p:spPr>
        <p:txBody>
          <a:bodyPr>
            <a:spAutoFit/>
          </a:bodyPr>
          <a:lstStyle/>
          <a:p>
            <a:r>
              <a:rPr lang="en-US" dirty="0">
                <a:solidFill>
                  <a:srgbClr val="000000"/>
                </a:solidFill>
                <a:latin typeface="Times-Roman"/>
              </a:rPr>
              <a:t>Fig. : </a:t>
            </a:r>
            <a:r>
              <a:rPr lang="en-US" dirty="0">
                <a:solidFill>
                  <a:srgbClr val="333399"/>
                </a:solidFill>
                <a:latin typeface="Times-Roman"/>
              </a:rPr>
              <a:t>Modularity and software cost</a:t>
            </a:r>
            <a:r>
              <a:rPr lang="en-US" dirty="0"/>
              <a:t> </a:t>
            </a:r>
            <a:br>
              <a:rPr lang="en-US" dirty="0"/>
            </a:br>
            <a:endParaRPr lang="en-IN" dirty="0"/>
          </a:p>
        </p:txBody>
      </p:sp>
    </p:spTree>
    <p:extLst>
      <p:ext uri="{BB962C8B-B14F-4D97-AF65-F5344CB8AC3E}">
        <p14:creationId xmlns:p14="http://schemas.microsoft.com/office/powerpoint/2010/main" val="121139749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838200"/>
            <a:ext cx="8839200" cy="5334000"/>
          </a:xfrm>
        </p:spPr>
        <p:txBody>
          <a:bodyPr>
            <a:noAutofit/>
          </a:bodyPr>
          <a:lstStyle/>
          <a:p>
            <a:r>
              <a:rPr lang="en-US" sz="2200" dirty="0"/>
              <a:t>Coupling is the measure of the degree of interdependence(or no of interconnection) between modules.</a:t>
            </a:r>
          </a:p>
          <a:p>
            <a:r>
              <a:rPr lang="en-US" sz="2200" dirty="0"/>
              <a:t>Two modules with high coupling are strongly interconnected i.e. dependent on each other.</a:t>
            </a:r>
          </a:p>
          <a:p>
            <a:r>
              <a:rPr lang="en-US" sz="2200" dirty="0"/>
              <a:t>Two modules with low coupling are not dependent on one another.</a:t>
            </a:r>
          </a:p>
          <a:p>
            <a:r>
              <a:rPr lang="en-US" sz="2200" dirty="0"/>
              <a:t>A good design will have low coupling.</a:t>
            </a:r>
          </a:p>
          <a:p>
            <a:r>
              <a:rPr lang="en-US" sz="2200" dirty="0"/>
              <a:t>Design with High coupling will have more error.</a:t>
            </a:r>
          </a:p>
          <a:p>
            <a:r>
              <a:rPr lang="en-US" sz="2200" dirty="0"/>
              <a:t>Loose coupling minimize the interdependence amongst modules.</a:t>
            </a:r>
          </a:p>
          <a:p>
            <a:pPr lvl="0"/>
            <a:r>
              <a:rPr lang="en-US" sz="2200" dirty="0">
                <a:solidFill>
                  <a:srgbClr val="C00000"/>
                </a:solidFill>
              </a:rPr>
              <a:t>Low coupling can be achieve by:</a:t>
            </a:r>
          </a:p>
          <a:p>
            <a:pPr lvl="2"/>
            <a:r>
              <a:rPr lang="en-US" sz="2200" dirty="0"/>
              <a:t>eliminating unnecessary relationships</a:t>
            </a:r>
          </a:p>
          <a:p>
            <a:pPr lvl="2"/>
            <a:r>
              <a:rPr lang="en-US" sz="2200" dirty="0"/>
              <a:t>reducing the number of necessary relationships</a:t>
            </a:r>
          </a:p>
          <a:p>
            <a:pPr lvl="2"/>
            <a:r>
              <a:rPr lang="en-US" sz="2200" dirty="0"/>
              <a:t>easing  the ‘tightness’ of necessary relationships</a:t>
            </a:r>
          </a:p>
          <a:p>
            <a:endParaRPr lang="en-US" sz="2000" dirty="0"/>
          </a:p>
        </p:txBody>
      </p:sp>
      <p:sp>
        <p:nvSpPr>
          <p:cNvPr id="4" name="Title 1"/>
          <p:cNvSpPr txBox="1">
            <a:spLocks/>
          </p:cNvSpPr>
          <p:nvPr/>
        </p:nvSpPr>
        <p:spPr>
          <a:xfrm>
            <a:off x="1181100" y="65681"/>
            <a:ext cx="7810500" cy="685799"/>
          </a:xfrm>
          <a:prstGeom prst="rect">
            <a:avLst/>
          </a:prstGeom>
          <a:gradFill>
            <a:gsLst>
              <a:gs pos="0">
                <a:schemeClr val="accent5">
                  <a:tint val="50000"/>
                  <a:satMod val="300000"/>
                </a:schemeClr>
              </a:gs>
              <a:gs pos="35000">
                <a:schemeClr val="accent5">
                  <a:tint val="37000"/>
                  <a:satMod val="300000"/>
                </a:schemeClr>
              </a:gs>
              <a:gs pos="100000">
                <a:schemeClr val="accent5">
                  <a:tint val="15000"/>
                  <a:satMod val="350000"/>
                </a:schemeClr>
              </a:gs>
            </a:gsLst>
            <a:lin ang="16200000" scaled="1"/>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400" b="1" dirty="0">
                <a:solidFill>
                  <a:srgbClr val="002060"/>
                </a:solidFill>
              </a:rPr>
              <a:t>Module Coupling (CO3)</a:t>
            </a:r>
          </a:p>
        </p:txBody>
      </p:sp>
      <p:pic>
        <p:nvPicPr>
          <p:cNvPr id="5" name="Picture 2" descr="E:\NIET\Project\xLogo11.png.pagespeed.ic.pydHLuCQEZ.png"/>
          <p:cNvPicPr>
            <a:picLocks noChangeAspect="1" noChangeArrowheads="1"/>
          </p:cNvPicPr>
          <p:nvPr/>
        </p:nvPicPr>
        <p:blipFill>
          <a:blip r:embed="rId2" cstate="print"/>
          <a:srcRect/>
          <a:stretch>
            <a:fillRect/>
          </a:stretch>
        </p:blipFill>
        <p:spPr bwMode="auto">
          <a:xfrm>
            <a:off x="0" y="61740"/>
            <a:ext cx="1181100" cy="817163"/>
          </a:xfrm>
          <a:prstGeom prst="rect">
            <a:avLst/>
          </a:prstGeom>
          <a:noFill/>
        </p:spPr>
      </p:pic>
      <p:sp>
        <p:nvSpPr>
          <p:cNvPr id="2" name="Date Placeholder 1"/>
          <p:cNvSpPr>
            <a:spLocks noGrp="1"/>
          </p:cNvSpPr>
          <p:nvPr>
            <p:ph type="dt" sz="half" idx="10"/>
          </p:nvPr>
        </p:nvSpPr>
        <p:spPr/>
        <p:txBody>
          <a:bodyPr/>
          <a:lstStyle/>
          <a:p>
            <a:fld id="{963C3496-6CB6-4F3D-803F-E5170714E3AA}" type="datetime1">
              <a:rPr lang="en-IN" smtClean="0"/>
              <a:t>29-03-2024</a:t>
            </a:fld>
            <a:endParaRPr lang="en-US"/>
          </a:p>
        </p:txBody>
      </p:sp>
      <p:sp>
        <p:nvSpPr>
          <p:cNvPr id="6" name="Footer Placeholder 5"/>
          <p:cNvSpPr>
            <a:spLocks noGrp="1"/>
          </p:cNvSpPr>
          <p:nvPr>
            <p:ph type="ftr" sz="quarter" idx="11"/>
          </p:nvPr>
        </p:nvSpPr>
        <p:spPr>
          <a:xfrm>
            <a:off x="3124200" y="6356350"/>
            <a:ext cx="4572000" cy="365125"/>
          </a:xfrm>
        </p:spPr>
        <p:txBody>
          <a:bodyPr/>
          <a:lstStyle/>
          <a:p>
            <a:r>
              <a:rPr lang="en-US"/>
              <a:t>Dr. Poornima Tyagi       ACSE0603 Software Engineering             Unit III     </a:t>
            </a:r>
          </a:p>
        </p:txBody>
      </p:sp>
      <p:sp>
        <p:nvSpPr>
          <p:cNvPr id="7" name="Slide Number Placeholder 6"/>
          <p:cNvSpPr>
            <a:spLocks noGrp="1"/>
          </p:cNvSpPr>
          <p:nvPr>
            <p:ph type="sldNum" sz="quarter" idx="12"/>
          </p:nvPr>
        </p:nvSpPr>
        <p:spPr/>
        <p:txBody>
          <a:bodyPr/>
          <a:lstStyle/>
          <a:p>
            <a:fld id="{AE566132-A42B-4D26-9C08-B059D352BBB6}" type="slidenum">
              <a:rPr lang="en-US" smtClean="0"/>
              <a:pPr/>
              <a:t>34</a:t>
            </a:fld>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1181100" y="65681"/>
            <a:ext cx="7810500" cy="685799"/>
          </a:xfrm>
          <a:prstGeom prst="rect">
            <a:avLst/>
          </a:prstGeom>
          <a:gradFill>
            <a:gsLst>
              <a:gs pos="0">
                <a:schemeClr val="accent5">
                  <a:tint val="50000"/>
                  <a:satMod val="300000"/>
                </a:schemeClr>
              </a:gs>
              <a:gs pos="35000">
                <a:schemeClr val="accent5">
                  <a:tint val="37000"/>
                  <a:satMod val="300000"/>
                </a:schemeClr>
              </a:gs>
              <a:gs pos="100000">
                <a:schemeClr val="accent5">
                  <a:tint val="15000"/>
                  <a:satMod val="350000"/>
                </a:schemeClr>
              </a:gs>
            </a:gsLst>
            <a:lin ang="16200000" scaled="1"/>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400" b="1" dirty="0">
                <a:solidFill>
                  <a:srgbClr val="002060"/>
                </a:solidFill>
              </a:rPr>
              <a:t>Module Coupling</a:t>
            </a:r>
            <a:endParaRPr lang="en-US" sz="2400" dirty="0"/>
          </a:p>
        </p:txBody>
      </p:sp>
      <p:pic>
        <p:nvPicPr>
          <p:cNvPr id="4" name="Picture 2" descr="E:\NIET\Project\xLogo11.png.pagespeed.ic.pydHLuCQEZ.png"/>
          <p:cNvPicPr>
            <a:picLocks noChangeAspect="1" noChangeArrowheads="1"/>
          </p:cNvPicPr>
          <p:nvPr/>
        </p:nvPicPr>
        <p:blipFill>
          <a:blip r:embed="rId2" cstate="print"/>
          <a:srcRect/>
          <a:stretch>
            <a:fillRect/>
          </a:stretch>
        </p:blipFill>
        <p:spPr bwMode="auto">
          <a:xfrm>
            <a:off x="0" y="61740"/>
            <a:ext cx="1181100" cy="817163"/>
          </a:xfrm>
          <a:prstGeom prst="rect">
            <a:avLst/>
          </a:prstGeom>
          <a:noFill/>
        </p:spPr>
      </p:pic>
      <p:sp>
        <p:nvSpPr>
          <p:cNvPr id="5" name="Date Placeholder 4"/>
          <p:cNvSpPr>
            <a:spLocks noGrp="1"/>
          </p:cNvSpPr>
          <p:nvPr>
            <p:ph type="dt" sz="half" idx="10"/>
          </p:nvPr>
        </p:nvSpPr>
        <p:spPr/>
        <p:txBody>
          <a:bodyPr/>
          <a:lstStyle/>
          <a:p>
            <a:fld id="{BB05BF05-BFE0-4024-8D56-ED3C1F610AFE}" type="datetime1">
              <a:rPr lang="en-IN" smtClean="0"/>
              <a:t>29-03-2024</a:t>
            </a:fld>
            <a:endParaRPr lang="en-US"/>
          </a:p>
        </p:txBody>
      </p:sp>
      <p:sp>
        <p:nvSpPr>
          <p:cNvPr id="6" name="Footer Placeholder 5"/>
          <p:cNvSpPr>
            <a:spLocks noGrp="1"/>
          </p:cNvSpPr>
          <p:nvPr>
            <p:ph type="ftr" sz="quarter" idx="11"/>
          </p:nvPr>
        </p:nvSpPr>
        <p:spPr/>
        <p:txBody>
          <a:bodyPr/>
          <a:lstStyle/>
          <a:p>
            <a:r>
              <a:rPr lang="en-US"/>
              <a:t>Dr. Poornima Tyagi       ACSE0603 Software Engineering             Unit III     </a:t>
            </a:r>
          </a:p>
        </p:txBody>
      </p:sp>
      <p:sp>
        <p:nvSpPr>
          <p:cNvPr id="7" name="Slide Number Placeholder 6"/>
          <p:cNvSpPr>
            <a:spLocks noGrp="1"/>
          </p:cNvSpPr>
          <p:nvPr>
            <p:ph type="sldNum" sz="quarter" idx="12"/>
          </p:nvPr>
        </p:nvSpPr>
        <p:spPr/>
        <p:txBody>
          <a:bodyPr/>
          <a:lstStyle/>
          <a:p>
            <a:fld id="{AE566132-A42B-4D26-9C08-B059D352BBB6}" type="slidenum">
              <a:rPr lang="en-US" smtClean="0"/>
              <a:pPr/>
              <a:t>35</a:t>
            </a:fld>
            <a:endParaRPr lang="en-US"/>
          </a:p>
        </p:txBody>
      </p:sp>
      <p:pic>
        <p:nvPicPr>
          <p:cNvPr id="8" name="Picture 7"/>
          <p:cNvPicPr>
            <a:picLocks noChangeAspect="1"/>
          </p:cNvPicPr>
          <p:nvPr/>
        </p:nvPicPr>
        <p:blipFill>
          <a:blip r:embed="rId3"/>
          <a:stretch>
            <a:fillRect/>
          </a:stretch>
        </p:blipFill>
        <p:spPr>
          <a:xfrm>
            <a:off x="762000" y="2076450"/>
            <a:ext cx="2000250" cy="2105025"/>
          </a:xfrm>
          <a:prstGeom prst="rect">
            <a:avLst/>
          </a:prstGeom>
        </p:spPr>
      </p:pic>
      <p:pic>
        <p:nvPicPr>
          <p:cNvPr id="9" name="Picture 8"/>
          <p:cNvPicPr>
            <a:picLocks noChangeAspect="1"/>
          </p:cNvPicPr>
          <p:nvPr/>
        </p:nvPicPr>
        <p:blipFill>
          <a:blip r:embed="rId4"/>
          <a:stretch>
            <a:fillRect/>
          </a:stretch>
        </p:blipFill>
        <p:spPr>
          <a:xfrm>
            <a:off x="3352800" y="2133600"/>
            <a:ext cx="1866900" cy="2047875"/>
          </a:xfrm>
          <a:prstGeom prst="rect">
            <a:avLst/>
          </a:prstGeom>
        </p:spPr>
      </p:pic>
      <p:pic>
        <p:nvPicPr>
          <p:cNvPr id="10" name="Picture 9"/>
          <p:cNvPicPr>
            <a:picLocks noChangeAspect="1"/>
          </p:cNvPicPr>
          <p:nvPr/>
        </p:nvPicPr>
        <p:blipFill>
          <a:blip r:embed="rId5"/>
          <a:stretch>
            <a:fillRect/>
          </a:stretch>
        </p:blipFill>
        <p:spPr>
          <a:xfrm>
            <a:off x="5810250" y="2133600"/>
            <a:ext cx="2416464" cy="2047875"/>
          </a:xfrm>
          <a:prstGeom prst="rect">
            <a:avLst/>
          </a:prstGeom>
        </p:spPr>
      </p:pic>
      <p:sp>
        <p:nvSpPr>
          <p:cNvPr id="11" name="Rectangle 10"/>
          <p:cNvSpPr/>
          <p:nvPr/>
        </p:nvSpPr>
        <p:spPr>
          <a:xfrm>
            <a:off x="5940714" y="4267200"/>
            <a:ext cx="2286000" cy="923330"/>
          </a:xfrm>
          <a:prstGeom prst="rect">
            <a:avLst/>
          </a:prstGeom>
        </p:spPr>
        <p:txBody>
          <a:bodyPr wrap="square">
            <a:spAutoFit/>
          </a:bodyPr>
          <a:lstStyle/>
          <a:p>
            <a:r>
              <a:rPr lang="en-IN" dirty="0">
                <a:solidFill>
                  <a:srgbClr val="7030A0"/>
                </a:solidFill>
              </a:rPr>
              <a:t>Highly coupled:</a:t>
            </a:r>
            <a:br>
              <a:rPr lang="en-IN" dirty="0">
                <a:solidFill>
                  <a:srgbClr val="7030A0"/>
                </a:solidFill>
              </a:rPr>
            </a:br>
            <a:r>
              <a:rPr lang="en-IN" dirty="0">
                <a:solidFill>
                  <a:srgbClr val="7030A0"/>
                </a:solidFill>
              </a:rPr>
              <a:t>many dependencies </a:t>
            </a:r>
            <a:br>
              <a:rPr lang="en-IN" dirty="0">
                <a:solidFill>
                  <a:srgbClr val="7030A0"/>
                </a:solidFill>
              </a:rPr>
            </a:br>
            <a:endParaRPr lang="en-IN" dirty="0">
              <a:solidFill>
                <a:srgbClr val="7030A0"/>
              </a:solidFill>
            </a:endParaRPr>
          </a:p>
        </p:txBody>
      </p:sp>
      <p:sp>
        <p:nvSpPr>
          <p:cNvPr id="12" name="Rectangle 11"/>
          <p:cNvSpPr/>
          <p:nvPr/>
        </p:nvSpPr>
        <p:spPr>
          <a:xfrm>
            <a:off x="3136322" y="4345582"/>
            <a:ext cx="2299855" cy="923330"/>
          </a:xfrm>
          <a:prstGeom prst="rect">
            <a:avLst/>
          </a:prstGeom>
        </p:spPr>
        <p:txBody>
          <a:bodyPr wrap="square">
            <a:spAutoFit/>
          </a:bodyPr>
          <a:lstStyle/>
          <a:p>
            <a:r>
              <a:rPr lang="en-IN" dirty="0">
                <a:solidFill>
                  <a:srgbClr val="FF0000"/>
                </a:solidFill>
                <a:latin typeface="Times-Roman"/>
              </a:rPr>
              <a:t>Loosely coupled:</a:t>
            </a:r>
            <a:br>
              <a:rPr lang="en-IN" dirty="0">
                <a:solidFill>
                  <a:srgbClr val="FF0000"/>
                </a:solidFill>
                <a:latin typeface="Times-Roman"/>
              </a:rPr>
            </a:br>
            <a:r>
              <a:rPr lang="en-IN" dirty="0">
                <a:solidFill>
                  <a:srgbClr val="FF0000"/>
                </a:solidFill>
                <a:latin typeface="Times-Roman"/>
              </a:rPr>
              <a:t>some dependencies</a:t>
            </a:r>
            <a:r>
              <a:rPr lang="en-IN" dirty="0"/>
              <a:t> </a:t>
            </a:r>
            <a:br>
              <a:rPr lang="en-IN" dirty="0"/>
            </a:br>
            <a:endParaRPr lang="en-IN" dirty="0"/>
          </a:p>
        </p:txBody>
      </p:sp>
      <p:sp>
        <p:nvSpPr>
          <p:cNvPr id="13" name="Rectangle 12"/>
          <p:cNvSpPr/>
          <p:nvPr/>
        </p:nvSpPr>
        <p:spPr>
          <a:xfrm>
            <a:off x="778164" y="4280927"/>
            <a:ext cx="1790700" cy="923330"/>
          </a:xfrm>
          <a:prstGeom prst="rect">
            <a:avLst/>
          </a:prstGeom>
        </p:spPr>
        <p:txBody>
          <a:bodyPr wrap="square">
            <a:spAutoFit/>
          </a:bodyPr>
          <a:lstStyle/>
          <a:p>
            <a:r>
              <a:rPr lang="en-IN" dirty="0">
                <a:solidFill>
                  <a:srgbClr val="7030A0"/>
                </a:solidFill>
                <a:latin typeface="Times-Roman"/>
              </a:rPr>
              <a:t>Uncoupled : no dependencies</a:t>
            </a:r>
            <a:r>
              <a:rPr lang="en-IN" dirty="0">
                <a:solidFill>
                  <a:srgbClr val="7030A0"/>
                </a:solidFill>
              </a:rPr>
              <a:t> </a:t>
            </a:r>
            <a:br>
              <a:rPr lang="en-IN" dirty="0"/>
            </a:b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0" y="1371600"/>
            <a:ext cx="7467600" cy="2667000"/>
          </a:xfrm>
        </p:spPr>
        <p:txBody>
          <a:bodyPr>
            <a:noAutofit/>
          </a:bodyPr>
          <a:lstStyle/>
          <a:p>
            <a:pPr>
              <a:buNone/>
            </a:pPr>
            <a:r>
              <a:rPr lang="en-US" sz="2200" dirty="0">
                <a:solidFill>
                  <a:srgbClr val="C00000"/>
                </a:solidFill>
              </a:rPr>
              <a:t>Loose coupling can be achieved as:</a:t>
            </a:r>
          </a:p>
          <a:p>
            <a:pPr lvl="1" algn="just"/>
            <a:r>
              <a:rPr lang="en-US" sz="2200" dirty="0"/>
              <a:t>Controlling the no of parameter passed amongst modules.</a:t>
            </a:r>
          </a:p>
          <a:p>
            <a:pPr lvl="1" algn="just"/>
            <a:r>
              <a:rPr lang="en-US" sz="2200" dirty="0"/>
              <a:t>Avoid passing undesired data to calling module.</a:t>
            </a:r>
          </a:p>
          <a:p>
            <a:pPr lvl="1" algn="just"/>
            <a:r>
              <a:rPr lang="en-US" sz="2200" dirty="0"/>
              <a:t>Maintain parent/child relationship between calling and called modules.</a:t>
            </a:r>
          </a:p>
          <a:p>
            <a:pPr lvl="1" algn="just"/>
            <a:r>
              <a:rPr lang="en-US" sz="2200" dirty="0"/>
              <a:t>Pass data, not the control information.</a:t>
            </a:r>
          </a:p>
        </p:txBody>
      </p:sp>
      <p:sp>
        <p:nvSpPr>
          <p:cNvPr id="4" name="Title 1"/>
          <p:cNvSpPr txBox="1">
            <a:spLocks/>
          </p:cNvSpPr>
          <p:nvPr/>
        </p:nvSpPr>
        <p:spPr>
          <a:xfrm>
            <a:off x="1181100" y="65681"/>
            <a:ext cx="7810500" cy="685799"/>
          </a:xfrm>
          <a:prstGeom prst="rect">
            <a:avLst/>
          </a:prstGeom>
          <a:gradFill>
            <a:gsLst>
              <a:gs pos="0">
                <a:schemeClr val="accent5">
                  <a:tint val="50000"/>
                  <a:satMod val="300000"/>
                </a:schemeClr>
              </a:gs>
              <a:gs pos="35000">
                <a:schemeClr val="accent5">
                  <a:tint val="37000"/>
                  <a:satMod val="300000"/>
                </a:schemeClr>
              </a:gs>
              <a:gs pos="100000">
                <a:schemeClr val="accent5">
                  <a:tint val="15000"/>
                  <a:satMod val="350000"/>
                </a:schemeClr>
              </a:gs>
            </a:gsLst>
            <a:lin ang="16200000" scaled="1"/>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400" b="1" dirty="0">
                <a:solidFill>
                  <a:srgbClr val="002060"/>
                </a:solidFill>
              </a:rPr>
              <a:t>Module Coupling</a:t>
            </a:r>
            <a:endParaRPr lang="en-US" sz="2400" dirty="0"/>
          </a:p>
        </p:txBody>
      </p:sp>
      <p:pic>
        <p:nvPicPr>
          <p:cNvPr id="5" name="Picture 2" descr="E:\NIET\Project\xLogo11.png.pagespeed.ic.pydHLuCQEZ.png"/>
          <p:cNvPicPr>
            <a:picLocks noChangeAspect="1" noChangeArrowheads="1"/>
          </p:cNvPicPr>
          <p:nvPr/>
        </p:nvPicPr>
        <p:blipFill>
          <a:blip r:embed="rId2" cstate="print"/>
          <a:srcRect/>
          <a:stretch>
            <a:fillRect/>
          </a:stretch>
        </p:blipFill>
        <p:spPr bwMode="auto">
          <a:xfrm>
            <a:off x="0" y="61740"/>
            <a:ext cx="1181100" cy="817163"/>
          </a:xfrm>
          <a:prstGeom prst="rect">
            <a:avLst/>
          </a:prstGeom>
          <a:noFill/>
        </p:spPr>
      </p:pic>
      <p:sp>
        <p:nvSpPr>
          <p:cNvPr id="2" name="Date Placeholder 1"/>
          <p:cNvSpPr>
            <a:spLocks noGrp="1"/>
          </p:cNvSpPr>
          <p:nvPr>
            <p:ph type="dt" sz="half" idx="10"/>
          </p:nvPr>
        </p:nvSpPr>
        <p:spPr/>
        <p:txBody>
          <a:bodyPr/>
          <a:lstStyle/>
          <a:p>
            <a:fld id="{D0BD5E48-ED11-4190-8C11-23995910EE3A}" type="datetime1">
              <a:rPr lang="en-IN" smtClean="0"/>
              <a:t>29-03-2024</a:t>
            </a:fld>
            <a:endParaRPr lang="en-US"/>
          </a:p>
        </p:txBody>
      </p:sp>
      <p:sp>
        <p:nvSpPr>
          <p:cNvPr id="6" name="Footer Placeholder 5"/>
          <p:cNvSpPr>
            <a:spLocks noGrp="1"/>
          </p:cNvSpPr>
          <p:nvPr>
            <p:ph type="ftr" sz="quarter" idx="11"/>
          </p:nvPr>
        </p:nvSpPr>
        <p:spPr/>
        <p:txBody>
          <a:bodyPr/>
          <a:lstStyle/>
          <a:p>
            <a:r>
              <a:rPr lang="en-US"/>
              <a:t>Dr. Poornima Tyagi       ACSE0603 Software Engineering             Unit III     </a:t>
            </a:r>
          </a:p>
        </p:txBody>
      </p:sp>
      <p:sp>
        <p:nvSpPr>
          <p:cNvPr id="7" name="Slide Number Placeholder 6"/>
          <p:cNvSpPr>
            <a:spLocks noGrp="1"/>
          </p:cNvSpPr>
          <p:nvPr>
            <p:ph type="sldNum" sz="quarter" idx="12"/>
          </p:nvPr>
        </p:nvSpPr>
        <p:spPr/>
        <p:txBody>
          <a:bodyPr/>
          <a:lstStyle/>
          <a:p>
            <a:fld id="{AE566132-A42B-4D26-9C08-B059D352BBB6}" type="slidenum">
              <a:rPr lang="en-US" smtClean="0"/>
              <a:pPr/>
              <a:t>36</a:t>
            </a:fld>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181100" y="65681"/>
            <a:ext cx="7810500" cy="685799"/>
          </a:xfrm>
          <a:prstGeom prst="rect">
            <a:avLst/>
          </a:prstGeom>
          <a:gradFill>
            <a:gsLst>
              <a:gs pos="0">
                <a:schemeClr val="accent5">
                  <a:tint val="50000"/>
                  <a:satMod val="300000"/>
                </a:schemeClr>
              </a:gs>
              <a:gs pos="35000">
                <a:schemeClr val="accent5">
                  <a:tint val="37000"/>
                  <a:satMod val="300000"/>
                </a:schemeClr>
              </a:gs>
              <a:gs pos="100000">
                <a:schemeClr val="accent5">
                  <a:tint val="15000"/>
                  <a:satMod val="350000"/>
                </a:schemeClr>
              </a:gs>
            </a:gsLst>
            <a:lin ang="16200000" scaled="1"/>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400" b="1" dirty="0">
                <a:solidFill>
                  <a:srgbClr val="002060"/>
                </a:solidFill>
              </a:rPr>
              <a:t>Example of coupling</a:t>
            </a:r>
            <a:endParaRPr lang="en-US" sz="2400" dirty="0"/>
          </a:p>
        </p:txBody>
      </p:sp>
      <p:pic>
        <p:nvPicPr>
          <p:cNvPr id="5" name="Picture 2" descr="E:\NIET\Project\xLogo11.png.pagespeed.ic.pydHLuCQEZ.png"/>
          <p:cNvPicPr>
            <a:picLocks noChangeAspect="1" noChangeArrowheads="1"/>
          </p:cNvPicPr>
          <p:nvPr/>
        </p:nvPicPr>
        <p:blipFill>
          <a:blip r:embed="rId2" cstate="print"/>
          <a:srcRect/>
          <a:stretch>
            <a:fillRect/>
          </a:stretch>
        </p:blipFill>
        <p:spPr bwMode="auto">
          <a:xfrm>
            <a:off x="0" y="61740"/>
            <a:ext cx="1181100" cy="817163"/>
          </a:xfrm>
          <a:prstGeom prst="rect">
            <a:avLst/>
          </a:prstGeom>
          <a:noFill/>
        </p:spPr>
      </p:pic>
      <p:sp>
        <p:nvSpPr>
          <p:cNvPr id="2" name="Date Placeholder 1"/>
          <p:cNvSpPr>
            <a:spLocks noGrp="1"/>
          </p:cNvSpPr>
          <p:nvPr>
            <p:ph type="dt" sz="half" idx="10"/>
          </p:nvPr>
        </p:nvSpPr>
        <p:spPr/>
        <p:txBody>
          <a:bodyPr/>
          <a:lstStyle/>
          <a:p>
            <a:fld id="{7F9A2C22-AE69-42A0-B5F4-33B2DF0054E5}" type="datetime1">
              <a:rPr lang="en-IN" smtClean="0"/>
              <a:t>29-03-2024</a:t>
            </a:fld>
            <a:endParaRPr lang="en-US"/>
          </a:p>
        </p:txBody>
      </p:sp>
      <p:sp>
        <p:nvSpPr>
          <p:cNvPr id="6" name="Footer Placeholder 5"/>
          <p:cNvSpPr>
            <a:spLocks noGrp="1"/>
          </p:cNvSpPr>
          <p:nvPr>
            <p:ph type="ftr" sz="quarter" idx="11"/>
          </p:nvPr>
        </p:nvSpPr>
        <p:spPr>
          <a:xfrm>
            <a:off x="3124200" y="6356350"/>
            <a:ext cx="4800600" cy="365125"/>
          </a:xfrm>
        </p:spPr>
        <p:txBody>
          <a:bodyPr/>
          <a:lstStyle/>
          <a:p>
            <a:r>
              <a:rPr lang="en-US"/>
              <a:t>Dr. Poornima Tyagi       ACSE0603 Software Engineering             Unit III     </a:t>
            </a:r>
          </a:p>
        </p:txBody>
      </p:sp>
      <p:sp>
        <p:nvSpPr>
          <p:cNvPr id="7" name="Slide Number Placeholder 6"/>
          <p:cNvSpPr>
            <a:spLocks noGrp="1"/>
          </p:cNvSpPr>
          <p:nvPr>
            <p:ph type="sldNum" sz="quarter" idx="12"/>
          </p:nvPr>
        </p:nvSpPr>
        <p:spPr/>
        <p:txBody>
          <a:bodyPr/>
          <a:lstStyle/>
          <a:p>
            <a:fld id="{AE566132-A42B-4D26-9C08-B059D352BBB6}" type="slidenum">
              <a:rPr lang="en-US" smtClean="0"/>
              <a:pPr/>
              <a:t>37</a:t>
            </a:fld>
            <a:endParaRPr lang="en-US"/>
          </a:p>
        </p:txBody>
      </p:sp>
      <p:sp>
        <p:nvSpPr>
          <p:cNvPr id="8" name="Content Placeholder 7"/>
          <p:cNvSpPr>
            <a:spLocks noGrp="1"/>
          </p:cNvSpPr>
          <p:nvPr>
            <p:ph idx="1"/>
          </p:nvPr>
        </p:nvSpPr>
        <p:spPr>
          <a:xfrm>
            <a:off x="457200" y="1600201"/>
            <a:ext cx="8229600" cy="838200"/>
          </a:xfrm>
        </p:spPr>
        <p:txBody>
          <a:bodyPr>
            <a:normAutofit/>
          </a:bodyPr>
          <a:lstStyle/>
          <a:p>
            <a:pPr marL="0" indent="0" algn="just">
              <a:buNone/>
            </a:pPr>
            <a:r>
              <a:rPr lang="en-US" sz="2200" dirty="0">
                <a:solidFill>
                  <a:srgbClr val="7030A0"/>
                </a:solidFill>
              </a:rPr>
              <a:t>Consider the example of editing a student record in a ‘student Information system’.</a:t>
            </a:r>
          </a:p>
          <a:p>
            <a:pPr marL="0" indent="0" algn="just">
              <a:buNone/>
            </a:pPr>
            <a:endParaRPr lang="en-IN" sz="2200" dirty="0">
              <a:solidFill>
                <a:srgbClr val="7030A0"/>
              </a:solidFill>
            </a:endParaRPr>
          </a:p>
        </p:txBody>
      </p:sp>
      <p:pic>
        <p:nvPicPr>
          <p:cNvPr id="9" name="Picture 8"/>
          <p:cNvPicPr>
            <a:picLocks noChangeAspect="1"/>
          </p:cNvPicPr>
          <p:nvPr/>
        </p:nvPicPr>
        <p:blipFill>
          <a:blip r:embed="rId3"/>
          <a:stretch>
            <a:fillRect/>
          </a:stretch>
        </p:blipFill>
        <p:spPr>
          <a:xfrm>
            <a:off x="713508" y="2869581"/>
            <a:ext cx="7696201" cy="2358451"/>
          </a:xfrm>
          <a:prstGeom prst="rect">
            <a:avLst/>
          </a:prstGeom>
        </p:spPr>
      </p:pic>
      <p:sp>
        <p:nvSpPr>
          <p:cNvPr id="10" name="Rectangle 9"/>
          <p:cNvSpPr/>
          <p:nvPr/>
        </p:nvSpPr>
        <p:spPr>
          <a:xfrm>
            <a:off x="1208809" y="5253433"/>
            <a:ext cx="3352800" cy="646331"/>
          </a:xfrm>
          <a:prstGeom prst="rect">
            <a:avLst/>
          </a:prstGeom>
        </p:spPr>
        <p:txBody>
          <a:bodyPr wrap="square">
            <a:spAutoFit/>
          </a:bodyPr>
          <a:lstStyle/>
          <a:p>
            <a:r>
              <a:rPr lang="en-IN" dirty="0">
                <a:solidFill>
                  <a:srgbClr val="CC3300"/>
                </a:solidFill>
                <a:latin typeface="Helvetica" panose="020B0604020202020204" pitchFamily="34" charset="0"/>
              </a:rPr>
              <a:t>Poor design: Tight Coupling</a:t>
            </a:r>
            <a:r>
              <a:rPr lang="en-IN" dirty="0"/>
              <a:t> </a:t>
            </a:r>
            <a:br>
              <a:rPr lang="en-IN" dirty="0"/>
            </a:br>
            <a:endParaRPr lang="en-IN" dirty="0"/>
          </a:p>
        </p:txBody>
      </p:sp>
      <p:sp>
        <p:nvSpPr>
          <p:cNvPr id="11" name="Rectangle 10"/>
          <p:cNvSpPr/>
          <p:nvPr/>
        </p:nvSpPr>
        <p:spPr>
          <a:xfrm>
            <a:off x="5123295" y="5253432"/>
            <a:ext cx="3505200" cy="646331"/>
          </a:xfrm>
          <a:prstGeom prst="rect">
            <a:avLst/>
          </a:prstGeom>
        </p:spPr>
        <p:txBody>
          <a:bodyPr wrap="square">
            <a:spAutoFit/>
          </a:bodyPr>
          <a:lstStyle/>
          <a:p>
            <a:r>
              <a:rPr lang="en-IN" dirty="0">
                <a:solidFill>
                  <a:srgbClr val="CC3300"/>
                </a:solidFill>
                <a:latin typeface="Helvetica" panose="020B0604020202020204" pitchFamily="34" charset="0"/>
              </a:rPr>
              <a:t>Good design: Loose Coupling</a:t>
            </a:r>
            <a:r>
              <a:rPr lang="en-IN" dirty="0"/>
              <a:t> </a:t>
            </a:r>
            <a:br>
              <a:rPr lang="en-IN" dirty="0"/>
            </a:br>
            <a:endParaRPr lang="en-IN" dirty="0"/>
          </a:p>
        </p:txBody>
      </p:sp>
    </p:spTree>
    <p:extLst>
      <p:ext uri="{BB962C8B-B14F-4D97-AF65-F5344CB8AC3E}">
        <p14:creationId xmlns:p14="http://schemas.microsoft.com/office/powerpoint/2010/main" val="331415406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65138" y="3993005"/>
            <a:ext cx="7612062" cy="830997"/>
          </a:xfrm>
          <a:prstGeom prst="rect">
            <a:avLst/>
          </a:prstGeom>
        </p:spPr>
        <p:txBody>
          <a:bodyPr wrap="square">
            <a:spAutoFit/>
          </a:bodyPr>
          <a:lstStyle/>
          <a:p>
            <a:r>
              <a:rPr lang="en-US" sz="2400" dirty="0">
                <a:solidFill>
                  <a:srgbClr val="7030A0"/>
                </a:solidFill>
              </a:rPr>
              <a:t>Strength of coupling from lowest coupling(best) to highest coupling(worst).</a:t>
            </a:r>
          </a:p>
        </p:txBody>
      </p:sp>
      <p:sp>
        <p:nvSpPr>
          <p:cNvPr id="6" name="Title 1"/>
          <p:cNvSpPr txBox="1">
            <a:spLocks/>
          </p:cNvSpPr>
          <p:nvPr/>
        </p:nvSpPr>
        <p:spPr>
          <a:xfrm>
            <a:off x="1181100" y="65681"/>
            <a:ext cx="7810500" cy="685799"/>
          </a:xfrm>
          <a:prstGeom prst="rect">
            <a:avLst/>
          </a:prstGeom>
          <a:gradFill>
            <a:gsLst>
              <a:gs pos="0">
                <a:schemeClr val="accent5">
                  <a:tint val="50000"/>
                  <a:satMod val="300000"/>
                </a:schemeClr>
              </a:gs>
              <a:gs pos="35000">
                <a:schemeClr val="accent5">
                  <a:tint val="37000"/>
                  <a:satMod val="300000"/>
                </a:schemeClr>
              </a:gs>
              <a:gs pos="100000">
                <a:schemeClr val="accent5">
                  <a:tint val="15000"/>
                  <a:satMod val="350000"/>
                </a:schemeClr>
              </a:gs>
            </a:gsLst>
            <a:lin ang="16200000" scaled="1"/>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400" b="1" dirty="0">
                <a:solidFill>
                  <a:srgbClr val="002060"/>
                </a:solidFill>
              </a:rPr>
              <a:t>Types of Module Coupling</a:t>
            </a:r>
            <a:endParaRPr lang="en-US" sz="2400" dirty="0"/>
          </a:p>
        </p:txBody>
      </p:sp>
      <p:pic>
        <p:nvPicPr>
          <p:cNvPr id="7" name="Picture 2" descr="E:\NIET\Project\xLogo11.png.pagespeed.ic.pydHLuCQEZ.png"/>
          <p:cNvPicPr>
            <a:picLocks noChangeAspect="1" noChangeArrowheads="1"/>
          </p:cNvPicPr>
          <p:nvPr/>
        </p:nvPicPr>
        <p:blipFill>
          <a:blip r:embed="rId2" cstate="print"/>
          <a:srcRect/>
          <a:stretch>
            <a:fillRect/>
          </a:stretch>
        </p:blipFill>
        <p:spPr bwMode="auto">
          <a:xfrm>
            <a:off x="0" y="61740"/>
            <a:ext cx="1181100" cy="817163"/>
          </a:xfrm>
          <a:prstGeom prst="rect">
            <a:avLst/>
          </a:prstGeom>
          <a:noFill/>
        </p:spPr>
      </p:pic>
      <p:sp>
        <p:nvSpPr>
          <p:cNvPr id="2" name="Date Placeholder 1"/>
          <p:cNvSpPr>
            <a:spLocks noGrp="1"/>
          </p:cNvSpPr>
          <p:nvPr>
            <p:ph type="dt" sz="half" idx="10"/>
          </p:nvPr>
        </p:nvSpPr>
        <p:spPr/>
        <p:txBody>
          <a:bodyPr/>
          <a:lstStyle/>
          <a:p>
            <a:fld id="{C7EAAD34-BBB4-4DAD-B605-D09F6EB0BDD8}" type="datetime1">
              <a:rPr lang="en-IN" smtClean="0"/>
              <a:t>29-03-2024</a:t>
            </a:fld>
            <a:endParaRPr lang="en-US"/>
          </a:p>
        </p:txBody>
      </p:sp>
      <p:sp>
        <p:nvSpPr>
          <p:cNvPr id="3" name="Footer Placeholder 2"/>
          <p:cNvSpPr>
            <a:spLocks noGrp="1"/>
          </p:cNvSpPr>
          <p:nvPr>
            <p:ph type="ftr" sz="quarter" idx="11"/>
          </p:nvPr>
        </p:nvSpPr>
        <p:spPr>
          <a:xfrm>
            <a:off x="3124200" y="6356350"/>
            <a:ext cx="4419600" cy="365125"/>
          </a:xfrm>
        </p:spPr>
        <p:txBody>
          <a:bodyPr/>
          <a:lstStyle/>
          <a:p>
            <a:r>
              <a:rPr lang="en-US"/>
              <a:t>Dr. Poornima Tyagi       ACSE0603 Software Engineering             Unit III     </a:t>
            </a:r>
            <a:endParaRPr lang="en-US" dirty="0"/>
          </a:p>
        </p:txBody>
      </p:sp>
      <p:sp>
        <p:nvSpPr>
          <p:cNvPr id="4" name="Slide Number Placeholder 3"/>
          <p:cNvSpPr>
            <a:spLocks noGrp="1"/>
          </p:cNvSpPr>
          <p:nvPr>
            <p:ph type="sldNum" sz="quarter" idx="12"/>
          </p:nvPr>
        </p:nvSpPr>
        <p:spPr/>
        <p:txBody>
          <a:bodyPr/>
          <a:lstStyle/>
          <a:p>
            <a:fld id="{AE566132-A42B-4D26-9C08-B059D352BBB6}" type="slidenum">
              <a:rPr lang="en-US" smtClean="0"/>
              <a:pPr/>
              <a:t>38</a:t>
            </a:fld>
            <a:endParaRPr lang="en-US"/>
          </a:p>
        </p:txBody>
      </p:sp>
      <p:graphicFrame>
        <p:nvGraphicFramePr>
          <p:cNvPr id="12" name="Content Placeholder 11"/>
          <p:cNvGraphicFramePr>
            <a:graphicFrameLocks noGrp="1"/>
          </p:cNvGraphicFramePr>
          <p:nvPr>
            <p:ph idx="1"/>
            <p:extLst>
              <p:ext uri="{D42A27DB-BD31-4B8C-83A1-F6EECF244321}">
                <p14:modId xmlns:p14="http://schemas.microsoft.com/office/powerpoint/2010/main" val="4003688026"/>
              </p:ext>
            </p:extLst>
          </p:nvPr>
        </p:nvGraphicFramePr>
        <p:xfrm>
          <a:off x="1273176" y="1219202"/>
          <a:ext cx="5661024" cy="2369395"/>
        </p:xfrm>
        <a:graphic>
          <a:graphicData uri="http://schemas.openxmlformats.org/drawingml/2006/table">
            <a:tbl>
              <a:tblPr/>
              <a:tblGrid>
                <a:gridCol w="3679824">
                  <a:extLst>
                    <a:ext uri="{9D8B030D-6E8A-4147-A177-3AD203B41FA5}">
                      <a16:colId xmlns:a16="http://schemas.microsoft.com/office/drawing/2014/main" val="4227928960"/>
                    </a:ext>
                  </a:extLst>
                </a:gridCol>
                <a:gridCol w="1981200">
                  <a:extLst>
                    <a:ext uri="{9D8B030D-6E8A-4147-A177-3AD203B41FA5}">
                      <a16:colId xmlns:a16="http://schemas.microsoft.com/office/drawing/2014/main" val="2481582163"/>
                    </a:ext>
                  </a:extLst>
                </a:gridCol>
              </a:tblGrid>
              <a:tr h="328082">
                <a:tc>
                  <a:txBody>
                    <a:bodyPr/>
                    <a:lstStyle/>
                    <a:p>
                      <a:pPr algn="l" fontAlgn="ctr"/>
                      <a:r>
                        <a:rPr lang="en-IN" sz="2200" b="0" i="0" u="none" strike="noStrike" dirty="0">
                          <a:solidFill>
                            <a:srgbClr val="3333FF"/>
                          </a:solidFill>
                          <a:effectLst/>
                          <a:latin typeface="+mn-lt"/>
                        </a:rPr>
                        <a:t>Data coupling</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2200" b="1" i="0" u="none" strike="noStrike" dirty="0">
                          <a:solidFill>
                            <a:srgbClr val="650065"/>
                          </a:solidFill>
                          <a:effectLst/>
                          <a:latin typeface="+mj-lt"/>
                        </a:rPr>
                        <a:t>Best</a:t>
                      </a:r>
                      <a:endParaRPr lang="en-IN" sz="2200" b="1" i="0" u="none" strike="noStrike" dirty="0">
                        <a:solidFill>
                          <a:srgbClr val="000000"/>
                        </a:solidFill>
                        <a:effectLst/>
                        <a:latin typeface="+mj-lt"/>
                      </a:endParaRP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58024856"/>
                  </a:ext>
                </a:extLst>
              </a:tr>
              <a:tr h="406823">
                <a:tc>
                  <a:txBody>
                    <a:bodyPr/>
                    <a:lstStyle/>
                    <a:p>
                      <a:pPr algn="l" fontAlgn="ctr"/>
                      <a:r>
                        <a:rPr lang="en-IN" sz="2200" b="0" i="0" u="none" strike="noStrike" dirty="0">
                          <a:solidFill>
                            <a:srgbClr val="3333FF"/>
                          </a:solidFill>
                          <a:effectLst/>
                          <a:latin typeface="+mn-lt"/>
                        </a:rPr>
                        <a:t>Stamp coupling</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2200" b="1" i="0" u="none" strike="noStrike" dirty="0">
                          <a:solidFill>
                            <a:srgbClr val="000000"/>
                          </a:solidFill>
                          <a:effectLst/>
                          <a:latin typeface="+mj-lt"/>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63686562"/>
                  </a:ext>
                </a:extLst>
              </a:tr>
              <a:tr h="406823">
                <a:tc>
                  <a:txBody>
                    <a:bodyPr/>
                    <a:lstStyle/>
                    <a:p>
                      <a:pPr algn="l" fontAlgn="ctr"/>
                      <a:r>
                        <a:rPr lang="en-IN" sz="2200" b="0" i="0" u="none" strike="noStrike" dirty="0">
                          <a:solidFill>
                            <a:srgbClr val="3333FF"/>
                          </a:solidFill>
                          <a:effectLst/>
                          <a:latin typeface="+mn-lt"/>
                        </a:rPr>
                        <a:t>Control coupling</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IN" sz="2200" b="1" i="0" u="none" strike="noStrike" dirty="0">
                          <a:solidFill>
                            <a:srgbClr val="000000"/>
                          </a:solidFill>
                          <a:effectLst/>
                          <a:latin typeface="+mj-lt"/>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93527450"/>
                  </a:ext>
                </a:extLst>
              </a:tr>
              <a:tr h="406823">
                <a:tc>
                  <a:txBody>
                    <a:bodyPr/>
                    <a:lstStyle/>
                    <a:p>
                      <a:pPr algn="l" fontAlgn="ctr"/>
                      <a:r>
                        <a:rPr lang="en-IN" sz="2200" b="0" i="0" u="none" strike="noStrike" dirty="0">
                          <a:solidFill>
                            <a:srgbClr val="3333FF"/>
                          </a:solidFill>
                          <a:effectLst/>
                          <a:latin typeface="+mn-lt"/>
                        </a:rPr>
                        <a:t>External coupling</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2200" b="1" i="0" u="none" strike="noStrike" dirty="0">
                          <a:solidFill>
                            <a:srgbClr val="000000"/>
                          </a:solidFill>
                          <a:effectLst/>
                          <a:latin typeface="+mj-lt"/>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52448038"/>
                  </a:ext>
                </a:extLst>
              </a:tr>
              <a:tr h="406823">
                <a:tc>
                  <a:txBody>
                    <a:bodyPr/>
                    <a:lstStyle/>
                    <a:p>
                      <a:pPr algn="l" fontAlgn="ctr"/>
                      <a:r>
                        <a:rPr lang="en-IN" sz="2200" b="0" i="0" u="none" strike="noStrike" dirty="0">
                          <a:solidFill>
                            <a:srgbClr val="3333FF"/>
                          </a:solidFill>
                          <a:effectLst/>
                          <a:latin typeface="+mn-lt"/>
                        </a:rPr>
                        <a:t>Common coupling</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IN" sz="2200" b="1" i="0" u="none" strike="noStrike" dirty="0">
                          <a:solidFill>
                            <a:srgbClr val="000000"/>
                          </a:solidFill>
                          <a:effectLst/>
                          <a:latin typeface="+mj-lt"/>
                        </a:rPr>
                        <a:t> </a:t>
                      </a:r>
                    </a:p>
                  </a:txBody>
                  <a:tcPr marL="0" marR="0" marT="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43714062"/>
                  </a:ext>
                </a:extLst>
              </a:tr>
              <a:tr h="406823">
                <a:tc>
                  <a:txBody>
                    <a:bodyPr/>
                    <a:lstStyle/>
                    <a:p>
                      <a:pPr algn="l" fontAlgn="ctr"/>
                      <a:r>
                        <a:rPr lang="en-IN" sz="2200" b="0" i="0" u="none" strike="noStrike" dirty="0">
                          <a:solidFill>
                            <a:srgbClr val="3333FF"/>
                          </a:solidFill>
                          <a:effectLst/>
                          <a:latin typeface="+mn-lt"/>
                        </a:rPr>
                        <a:t>Content coupling </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2200" b="1" i="0" u="none" strike="noStrike" dirty="0">
                          <a:solidFill>
                            <a:srgbClr val="650065"/>
                          </a:solidFill>
                          <a:effectLst/>
                          <a:latin typeface="+mj-lt"/>
                        </a:rPr>
                        <a:t>Worst</a:t>
                      </a:r>
                    </a:p>
                  </a:txBody>
                  <a:tcPr marL="0" marR="0"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45656057"/>
                  </a:ext>
                </a:extLst>
              </a:tr>
            </a:tbl>
          </a:graphicData>
        </a:graphic>
      </p:graphicFrame>
      <p:cxnSp>
        <p:nvCxnSpPr>
          <p:cNvPr id="14" name="Straight Arrow Connector 13"/>
          <p:cNvCxnSpPr/>
          <p:nvPr/>
        </p:nvCxnSpPr>
        <p:spPr>
          <a:xfrm flipH="1" flipV="1">
            <a:off x="5943600" y="1623610"/>
            <a:ext cx="11864" cy="1560578"/>
          </a:xfrm>
          <a:prstGeom prst="straightConnector1">
            <a:avLst/>
          </a:prstGeom>
          <a:ln w="57150">
            <a:tailEnd type="triangle"/>
          </a:ln>
        </p:spPr>
        <p:style>
          <a:lnRef idx="1">
            <a:schemeClr val="accent6"/>
          </a:lnRef>
          <a:fillRef idx="0">
            <a:schemeClr val="accent6"/>
          </a:fillRef>
          <a:effectRef idx="0">
            <a:schemeClr val="accent6"/>
          </a:effectRef>
          <a:fontRef idx="minor">
            <a:schemeClr val="tx1"/>
          </a:fontRef>
        </p:style>
      </p:cxn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09600" y="1120844"/>
            <a:ext cx="7924800" cy="5170646"/>
          </a:xfrm>
          <a:prstGeom prst="rect">
            <a:avLst/>
          </a:prstGeom>
        </p:spPr>
        <p:txBody>
          <a:bodyPr wrap="square">
            <a:spAutoFit/>
          </a:bodyPr>
          <a:lstStyle/>
          <a:p>
            <a:r>
              <a:rPr lang="en-US" sz="2200" b="1" dirty="0">
                <a:solidFill>
                  <a:srgbClr val="C00000"/>
                </a:solidFill>
              </a:rPr>
              <a:t>Data coupling</a:t>
            </a:r>
          </a:p>
          <a:p>
            <a:pPr lvl="1">
              <a:buFont typeface="Wingdings" pitchFamily="2" charset="2"/>
              <a:buChar char="§"/>
            </a:pPr>
            <a:r>
              <a:rPr lang="en-US" sz="2200" dirty="0"/>
              <a:t>Modules communicate by parameters  Each parameter is an elementary piece of data  Each parameter is necessary to the communication. Nothing extra is needed</a:t>
            </a:r>
          </a:p>
          <a:p>
            <a:pPr lvl="1">
              <a:buFont typeface="Wingdings" pitchFamily="2" charset="2"/>
              <a:buChar char="§"/>
            </a:pPr>
            <a:r>
              <a:rPr lang="en-US" sz="2200" b="1" dirty="0"/>
              <a:t>Data coupling problems</a:t>
            </a:r>
            <a:endParaRPr lang="en-US" sz="2200" dirty="0"/>
          </a:p>
          <a:p>
            <a:pPr lvl="1"/>
            <a:r>
              <a:rPr lang="en-US" sz="2200" dirty="0"/>
              <a:t>Too many parameters - makes the interface difficult to understand and possible error to occur</a:t>
            </a:r>
            <a:br>
              <a:rPr lang="en-US" sz="2200" dirty="0"/>
            </a:br>
            <a:r>
              <a:rPr lang="en-US" sz="2200" dirty="0">
                <a:solidFill>
                  <a:srgbClr val="C00000"/>
                </a:solidFill>
              </a:rPr>
              <a:t>Tramp data </a:t>
            </a:r>
            <a:r>
              <a:rPr lang="en-US" sz="2200" dirty="0"/>
              <a:t>- data ‘traveling’ across modules before being used</a:t>
            </a:r>
          </a:p>
          <a:p>
            <a:r>
              <a:rPr lang="en-US" sz="2200" b="1" dirty="0">
                <a:solidFill>
                  <a:srgbClr val="C00000"/>
                </a:solidFill>
              </a:rPr>
              <a:t>Stamp coupling</a:t>
            </a:r>
            <a:endParaRPr lang="en-US" sz="2200" dirty="0">
              <a:solidFill>
                <a:srgbClr val="C00000"/>
              </a:solidFill>
            </a:endParaRPr>
          </a:p>
          <a:p>
            <a:pPr lvl="2"/>
            <a:r>
              <a:rPr lang="en-US" sz="2200" dirty="0"/>
              <a:t>Occurs when A composite data(data structure) is passed between modules</a:t>
            </a:r>
            <a:br>
              <a:rPr lang="en-US" sz="2200" dirty="0"/>
            </a:br>
            <a:r>
              <a:rPr lang="en-US" sz="2200" dirty="0">
                <a:solidFill>
                  <a:srgbClr val="C00000"/>
                </a:solidFill>
              </a:rPr>
              <a:t> problem in stamp coupling</a:t>
            </a:r>
          </a:p>
          <a:p>
            <a:pPr lvl="2"/>
            <a:r>
              <a:rPr lang="en-US" sz="2200" dirty="0"/>
              <a:t>Internal structure contains data not used Bundling - grouping of unrelated data into an artificial structure</a:t>
            </a:r>
          </a:p>
          <a:p>
            <a:endParaRPr lang="en-US" sz="2200" dirty="0"/>
          </a:p>
        </p:txBody>
      </p:sp>
      <p:sp>
        <p:nvSpPr>
          <p:cNvPr id="3" name="Title 1"/>
          <p:cNvSpPr txBox="1">
            <a:spLocks/>
          </p:cNvSpPr>
          <p:nvPr/>
        </p:nvSpPr>
        <p:spPr>
          <a:xfrm>
            <a:off x="1181100" y="65681"/>
            <a:ext cx="7810500" cy="685799"/>
          </a:xfrm>
          <a:prstGeom prst="rect">
            <a:avLst/>
          </a:prstGeom>
          <a:gradFill>
            <a:gsLst>
              <a:gs pos="0">
                <a:schemeClr val="accent5">
                  <a:tint val="50000"/>
                  <a:satMod val="300000"/>
                </a:schemeClr>
              </a:gs>
              <a:gs pos="35000">
                <a:schemeClr val="accent5">
                  <a:tint val="37000"/>
                  <a:satMod val="300000"/>
                </a:schemeClr>
              </a:gs>
              <a:gs pos="100000">
                <a:schemeClr val="accent5">
                  <a:tint val="15000"/>
                  <a:satMod val="350000"/>
                </a:schemeClr>
              </a:gs>
            </a:gsLst>
            <a:lin ang="16200000" scaled="1"/>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400" b="1" dirty="0">
                <a:solidFill>
                  <a:srgbClr val="002060"/>
                </a:solidFill>
              </a:rPr>
              <a:t>Types of Module Coupling</a:t>
            </a:r>
            <a:endParaRPr lang="en-US" sz="2400" dirty="0"/>
          </a:p>
        </p:txBody>
      </p:sp>
      <p:pic>
        <p:nvPicPr>
          <p:cNvPr id="5" name="Picture 2" descr="E:\NIET\Project\xLogo11.png.pagespeed.ic.pydHLuCQEZ.png"/>
          <p:cNvPicPr>
            <a:picLocks noChangeAspect="1" noChangeArrowheads="1"/>
          </p:cNvPicPr>
          <p:nvPr/>
        </p:nvPicPr>
        <p:blipFill>
          <a:blip r:embed="rId2" cstate="print"/>
          <a:srcRect/>
          <a:stretch>
            <a:fillRect/>
          </a:stretch>
        </p:blipFill>
        <p:spPr bwMode="auto">
          <a:xfrm>
            <a:off x="0" y="61740"/>
            <a:ext cx="1181100" cy="817163"/>
          </a:xfrm>
          <a:prstGeom prst="rect">
            <a:avLst/>
          </a:prstGeom>
          <a:noFill/>
        </p:spPr>
      </p:pic>
      <p:sp>
        <p:nvSpPr>
          <p:cNvPr id="2" name="Date Placeholder 1"/>
          <p:cNvSpPr>
            <a:spLocks noGrp="1"/>
          </p:cNvSpPr>
          <p:nvPr>
            <p:ph type="dt" sz="half" idx="10"/>
          </p:nvPr>
        </p:nvSpPr>
        <p:spPr/>
        <p:txBody>
          <a:bodyPr/>
          <a:lstStyle/>
          <a:p>
            <a:fld id="{C4A683A7-9F20-4E05-A29A-E1F02F266BF4}" type="datetime1">
              <a:rPr lang="en-IN" smtClean="0"/>
              <a:t>29-03-2024</a:t>
            </a:fld>
            <a:endParaRPr lang="en-US"/>
          </a:p>
        </p:txBody>
      </p:sp>
      <p:sp>
        <p:nvSpPr>
          <p:cNvPr id="6" name="Footer Placeholder 5"/>
          <p:cNvSpPr>
            <a:spLocks noGrp="1"/>
          </p:cNvSpPr>
          <p:nvPr>
            <p:ph type="ftr" sz="quarter" idx="11"/>
          </p:nvPr>
        </p:nvSpPr>
        <p:spPr>
          <a:xfrm>
            <a:off x="3124200" y="6356350"/>
            <a:ext cx="4495800" cy="365125"/>
          </a:xfrm>
        </p:spPr>
        <p:txBody>
          <a:bodyPr/>
          <a:lstStyle/>
          <a:p>
            <a:r>
              <a:rPr lang="en-US"/>
              <a:t>Dr. Poornima Tyagi       ACSE0603 Software Engineering             Unit III     </a:t>
            </a:r>
            <a:endParaRPr lang="en-US" dirty="0"/>
          </a:p>
        </p:txBody>
      </p:sp>
      <p:sp>
        <p:nvSpPr>
          <p:cNvPr id="7" name="Slide Number Placeholder 6"/>
          <p:cNvSpPr>
            <a:spLocks noGrp="1"/>
          </p:cNvSpPr>
          <p:nvPr>
            <p:ph type="sldNum" sz="quarter" idx="12"/>
          </p:nvPr>
        </p:nvSpPr>
        <p:spPr/>
        <p:txBody>
          <a:bodyPr/>
          <a:lstStyle/>
          <a:p>
            <a:fld id="{AE566132-A42B-4D26-9C08-B059D352BBB6}" type="slidenum">
              <a:rPr lang="en-US" smtClean="0"/>
              <a:pPr/>
              <a:t>39</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143000"/>
            <a:ext cx="8458200" cy="4724400"/>
          </a:xfrm>
        </p:spPr>
        <p:txBody>
          <a:bodyPr>
            <a:normAutofit/>
          </a:bodyPr>
          <a:lstStyle/>
          <a:p>
            <a:pPr lvl="0" algn="just">
              <a:lnSpc>
                <a:spcPct val="150000"/>
              </a:lnSpc>
            </a:pPr>
            <a:r>
              <a:rPr lang="en-IN" sz="1800" dirty="0"/>
              <a:t>An understanding of implementation issues such as modularity and coding standards.</a:t>
            </a:r>
          </a:p>
          <a:p>
            <a:pPr algn="just">
              <a:lnSpc>
                <a:spcPct val="150000"/>
              </a:lnSpc>
            </a:pPr>
            <a:r>
              <a:rPr lang="en-IN" sz="1800" dirty="0"/>
              <a:t>Design, implement, and evaluate software-based systems, components, or programs of varying complexity that meet desired needs, satisfy realistic constraints, and demonstrate accepted design and development principles.</a:t>
            </a:r>
          </a:p>
          <a:p>
            <a:pPr lvl="0" algn="just"/>
            <a:endParaRPr lang="en-IN" sz="1800" dirty="0"/>
          </a:p>
        </p:txBody>
      </p:sp>
      <p:sp>
        <p:nvSpPr>
          <p:cNvPr id="6" name="Date Placeholder 5"/>
          <p:cNvSpPr>
            <a:spLocks noGrp="1"/>
          </p:cNvSpPr>
          <p:nvPr>
            <p:ph type="dt" sz="half" idx="10"/>
          </p:nvPr>
        </p:nvSpPr>
        <p:spPr/>
        <p:txBody>
          <a:bodyPr/>
          <a:lstStyle/>
          <a:p>
            <a:fld id="{027EB69F-2D0A-4A6D-8634-EAA7CED1B565}" type="datetime1">
              <a:rPr lang="en-IN" smtClean="0"/>
              <a:t>29-03-2024</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4</a:t>
            </a:fld>
            <a:endParaRPr lang="en-US"/>
          </a:p>
        </p:txBody>
      </p:sp>
      <p:sp>
        <p:nvSpPr>
          <p:cNvPr id="8"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400" b="1" dirty="0"/>
              <a:t> Course Objective(unit-3)</a:t>
            </a:r>
          </a:p>
        </p:txBody>
      </p:sp>
      <p:pic>
        <p:nvPicPr>
          <p:cNvPr id="9"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
        <p:nvSpPr>
          <p:cNvPr id="10" name="Footer Placeholder 9"/>
          <p:cNvSpPr>
            <a:spLocks noGrp="1"/>
          </p:cNvSpPr>
          <p:nvPr>
            <p:ph type="ftr" sz="quarter" idx="11"/>
          </p:nvPr>
        </p:nvSpPr>
        <p:spPr>
          <a:xfrm>
            <a:off x="2514600" y="6356350"/>
            <a:ext cx="5029200" cy="365125"/>
          </a:xfrm>
        </p:spPr>
        <p:txBody>
          <a:bodyPr/>
          <a:lstStyle/>
          <a:p>
            <a:r>
              <a:rPr lang="en-US"/>
              <a:t>Dr. Poornima Tyagi       ACSE0603 Software Engineering             Unit III     </a:t>
            </a:r>
            <a:endParaRPr lang="en-US" dirty="0"/>
          </a:p>
        </p:txBody>
      </p:sp>
    </p:spTree>
    <p:extLst>
      <p:ext uri="{BB962C8B-B14F-4D97-AF65-F5344CB8AC3E}">
        <p14:creationId xmlns:p14="http://schemas.microsoft.com/office/powerpoint/2010/main" val="230290492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90600" y="1371600"/>
            <a:ext cx="7391400" cy="3754874"/>
          </a:xfrm>
          <a:prstGeom prst="rect">
            <a:avLst/>
          </a:prstGeom>
        </p:spPr>
        <p:txBody>
          <a:bodyPr wrap="square">
            <a:spAutoFit/>
          </a:bodyPr>
          <a:lstStyle/>
          <a:p>
            <a:r>
              <a:rPr lang="en-US" sz="2200" b="1" dirty="0">
                <a:solidFill>
                  <a:srgbClr val="C00000"/>
                </a:solidFill>
              </a:rPr>
              <a:t>Control coupling</a:t>
            </a:r>
          </a:p>
          <a:p>
            <a:pPr marL="342900" lvl="2" indent="-342900">
              <a:buFont typeface="Arial" panose="020B0604020202020204" pitchFamily="34" charset="0"/>
              <a:buChar char="•"/>
            </a:pPr>
            <a:r>
              <a:rPr lang="en-US" sz="2200" dirty="0"/>
              <a:t>A module controls the logic of another module through the control information(flag)</a:t>
            </a:r>
          </a:p>
          <a:p>
            <a:pPr marL="342900" lvl="2" indent="-342900">
              <a:buFont typeface="Arial" panose="020B0604020202020204" pitchFamily="34" charset="0"/>
              <a:buChar char="•"/>
            </a:pPr>
            <a:r>
              <a:rPr lang="en-US" sz="2200" dirty="0"/>
              <a:t>Controlling module needs to know how the other module works – not</a:t>
            </a:r>
          </a:p>
          <a:p>
            <a:pPr marL="342900" lvl="2" indent="-342900">
              <a:buFont typeface="Arial" panose="020B0604020202020204" pitchFamily="34" charset="0"/>
              <a:buChar char="•"/>
            </a:pPr>
            <a:endParaRPr lang="en-US" sz="2200" dirty="0"/>
          </a:p>
          <a:p>
            <a:pPr marL="0" lvl="2"/>
            <a:r>
              <a:rPr lang="en-US" sz="2200" b="1" dirty="0">
                <a:solidFill>
                  <a:srgbClr val="C00000"/>
                </a:solidFill>
              </a:rPr>
              <a:t>External Coupling</a:t>
            </a:r>
          </a:p>
          <a:p>
            <a:pPr marL="342900" lvl="2" indent="-342900">
              <a:buFont typeface="Arial" panose="020B0604020202020204" pitchFamily="34" charset="0"/>
              <a:buChar char="•"/>
            </a:pPr>
            <a:r>
              <a:rPr lang="en-US" sz="2200" dirty="0"/>
              <a:t>Occurs when another module is external to the s/w being developed or to a particular type of hardware.</a:t>
            </a:r>
          </a:p>
          <a:p>
            <a:pPr marL="342900" lvl="2" indent="-342900">
              <a:buFont typeface="Arial" panose="020B0604020202020204" pitchFamily="34" charset="0"/>
              <a:buChar char="•"/>
            </a:pPr>
            <a:r>
              <a:rPr lang="en-US" sz="2200" dirty="0"/>
              <a:t>It is based on communication to external tools and devices.</a:t>
            </a:r>
          </a:p>
          <a:p>
            <a:endParaRPr lang="en-US" dirty="0"/>
          </a:p>
        </p:txBody>
      </p:sp>
      <p:sp>
        <p:nvSpPr>
          <p:cNvPr id="3" name="Title 1"/>
          <p:cNvSpPr txBox="1">
            <a:spLocks/>
          </p:cNvSpPr>
          <p:nvPr/>
        </p:nvSpPr>
        <p:spPr>
          <a:xfrm>
            <a:off x="1181100" y="65681"/>
            <a:ext cx="7810500" cy="685799"/>
          </a:xfrm>
          <a:prstGeom prst="rect">
            <a:avLst/>
          </a:prstGeom>
          <a:gradFill>
            <a:gsLst>
              <a:gs pos="0">
                <a:schemeClr val="accent5">
                  <a:tint val="50000"/>
                  <a:satMod val="300000"/>
                </a:schemeClr>
              </a:gs>
              <a:gs pos="35000">
                <a:schemeClr val="accent5">
                  <a:tint val="37000"/>
                  <a:satMod val="300000"/>
                </a:schemeClr>
              </a:gs>
              <a:gs pos="100000">
                <a:schemeClr val="accent5">
                  <a:tint val="15000"/>
                  <a:satMod val="350000"/>
                </a:schemeClr>
              </a:gs>
            </a:gsLst>
            <a:lin ang="16200000" scaled="1"/>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400" b="1" dirty="0">
                <a:solidFill>
                  <a:srgbClr val="002060"/>
                </a:solidFill>
              </a:rPr>
              <a:t>Types of Module Coupling</a:t>
            </a:r>
            <a:endParaRPr lang="en-US" sz="2400" dirty="0"/>
          </a:p>
        </p:txBody>
      </p:sp>
      <p:pic>
        <p:nvPicPr>
          <p:cNvPr id="4" name="Picture 2" descr="E:\NIET\Project\xLogo11.png.pagespeed.ic.pydHLuCQEZ.png"/>
          <p:cNvPicPr>
            <a:picLocks noChangeAspect="1" noChangeArrowheads="1"/>
          </p:cNvPicPr>
          <p:nvPr/>
        </p:nvPicPr>
        <p:blipFill>
          <a:blip r:embed="rId2" cstate="print"/>
          <a:srcRect/>
          <a:stretch>
            <a:fillRect/>
          </a:stretch>
        </p:blipFill>
        <p:spPr bwMode="auto">
          <a:xfrm>
            <a:off x="0" y="61740"/>
            <a:ext cx="1181100" cy="817163"/>
          </a:xfrm>
          <a:prstGeom prst="rect">
            <a:avLst/>
          </a:prstGeom>
          <a:noFill/>
        </p:spPr>
      </p:pic>
      <p:sp>
        <p:nvSpPr>
          <p:cNvPr id="5" name="Date Placeholder 4"/>
          <p:cNvSpPr>
            <a:spLocks noGrp="1"/>
          </p:cNvSpPr>
          <p:nvPr>
            <p:ph type="dt" sz="half" idx="10"/>
          </p:nvPr>
        </p:nvSpPr>
        <p:spPr/>
        <p:txBody>
          <a:bodyPr/>
          <a:lstStyle/>
          <a:p>
            <a:fld id="{4AF11323-32EB-4E00-AA04-C1C77C4FD7A5}" type="datetime1">
              <a:rPr lang="en-IN" smtClean="0"/>
              <a:t>29-03-2024</a:t>
            </a:fld>
            <a:endParaRPr lang="en-US"/>
          </a:p>
        </p:txBody>
      </p:sp>
      <p:sp>
        <p:nvSpPr>
          <p:cNvPr id="6" name="Footer Placeholder 5"/>
          <p:cNvSpPr>
            <a:spLocks noGrp="1"/>
          </p:cNvSpPr>
          <p:nvPr>
            <p:ph type="ftr" sz="quarter" idx="11"/>
          </p:nvPr>
        </p:nvSpPr>
        <p:spPr>
          <a:xfrm>
            <a:off x="3124200" y="6356350"/>
            <a:ext cx="4495800" cy="365125"/>
          </a:xfrm>
        </p:spPr>
        <p:txBody>
          <a:bodyPr/>
          <a:lstStyle/>
          <a:p>
            <a:r>
              <a:rPr lang="en-US"/>
              <a:t>Dr. Poornima Tyagi       ACSE0603 Software Engineering             Unit III     </a:t>
            </a:r>
            <a:endParaRPr lang="en-US" dirty="0"/>
          </a:p>
        </p:txBody>
      </p:sp>
      <p:sp>
        <p:nvSpPr>
          <p:cNvPr id="7" name="Slide Number Placeholder 6"/>
          <p:cNvSpPr>
            <a:spLocks noGrp="1"/>
          </p:cNvSpPr>
          <p:nvPr>
            <p:ph type="sldNum" sz="quarter" idx="12"/>
          </p:nvPr>
        </p:nvSpPr>
        <p:spPr/>
        <p:txBody>
          <a:bodyPr/>
          <a:lstStyle/>
          <a:p>
            <a:fld id="{AE566132-A42B-4D26-9C08-B059D352BBB6}" type="slidenum">
              <a:rPr lang="en-US" smtClean="0"/>
              <a:pPr/>
              <a:t>40</a:t>
            </a:fld>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838200" y="1447800"/>
            <a:ext cx="7772400" cy="3816429"/>
          </a:xfrm>
          <a:prstGeom prst="rect">
            <a:avLst/>
          </a:prstGeom>
        </p:spPr>
        <p:txBody>
          <a:bodyPr wrap="square">
            <a:spAutoFit/>
          </a:bodyPr>
          <a:lstStyle/>
          <a:p>
            <a:r>
              <a:rPr lang="en-US" sz="2200" dirty="0">
                <a:solidFill>
                  <a:srgbClr val="C00000"/>
                </a:solidFill>
              </a:rPr>
              <a:t>Common coupling</a:t>
            </a:r>
          </a:p>
          <a:p>
            <a:pPr lvl="1"/>
            <a:r>
              <a:rPr lang="en-US" sz="2200" dirty="0"/>
              <a:t>Use of global data as communication between modules</a:t>
            </a:r>
            <a:endParaRPr lang="en-US" sz="2200" dirty="0">
              <a:solidFill>
                <a:srgbClr val="C00000"/>
              </a:solidFill>
            </a:endParaRPr>
          </a:p>
          <a:p>
            <a:pPr lvl="1"/>
            <a:r>
              <a:rPr lang="en-US" sz="2200" dirty="0"/>
              <a:t>Making a change to the common data means tracing back to all the modules which access that data to evaluate the effect of changes.</a:t>
            </a:r>
          </a:p>
          <a:p>
            <a:pPr marL="0" lvl="1"/>
            <a:r>
              <a:rPr lang="en-US" sz="2200" dirty="0">
                <a:solidFill>
                  <a:srgbClr val="00B050"/>
                </a:solidFill>
              </a:rPr>
              <a:t>problem in Common coupling</a:t>
            </a:r>
          </a:p>
          <a:p>
            <a:pPr marL="0" lvl="1"/>
            <a:r>
              <a:rPr lang="en-US" sz="2200" dirty="0"/>
              <a:t>	ripple effect</a:t>
            </a:r>
            <a:br>
              <a:rPr lang="en-US" sz="2200" dirty="0"/>
            </a:br>
            <a:r>
              <a:rPr lang="en-US" sz="2200" dirty="0"/>
              <a:t>	inflexibility</a:t>
            </a:r>
            <a:br>
              <a:rPr lang="en-US" sz="2200" dirty="0"/>
            </a:br>
            <a:r>
              <a:rPr lang="en-US" sz="2200" dirty="0"/>
              <a:t>	difficult to understand the use of data</a:t>
            </a:r>
          </a:p>
          <a:p>
            <a:r>
              <a:rPr lang="en-US" sz="2200" dirty="0">
                <a:solidFill>
                  <a:srgbClr val="FFC000"/>
                </a:solidFill>
              </a:rPr>
              <a:t>It can difficult to determine which value is responsible for having set a variable to a particular values</a:t>
            </a:r>
          </a:p>
        </p:txBody>
      </p:sp>
      <p:sp>
        <p:nvSpPr>
          <p:cNvPr id="4" name="Title 1"/>
          <p:cNvSpPr txBox="1">
            <a:spLocks/>
          </p:cNvSpPr>
          <p:nvPr/>
        </p:nvSpPr>
        <p:spPr>
          <a:xfrm>
            <a:off x="1181100" y="65681"/>
            <a:ext cx="7810500" cy="685799"/>
          </a:xfrm>
          <a:prstGeom prst="rect">
            <a:avLst/>
          </a:prstGeom>
          <a:gradFill>
            <a:gsLst>
              <a:gs pos="0">
                <a:schemeClr val="accent5">
                  <a:tint val="50000"/>
                  <a:satMod val="300000"/>
                </a:schemeClr>
              </a:gs>
              <a:gs pos="35000">
                <a:schemeClr val="accent5">
                  <a:tint val="37000"/>
                  <a:satMod val="300000"/>
                </a:schemeClr>
              </a:gs>
              <a:gs pos="100000">
                <a:schemeClr val="accent5">
                  <a:tint val="15000"/>
                  <a:satMod val="350000"/>
                </a:schemeClr>
              </a:gs>
            </a:gsLst>
            <a:lin ang="16200000" scaled="1"/>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400" b="1" dirty="0">
                <a:solidFill>
                  <a:srgbClr val="002060"/>
                </a:solidFill>
              </a:rPr>
              <a:t>Types of Module Coupling</a:t>
            </a:r>
            <a:endParaRPr lang="en-US" sz="2400" dirty="0"/>
          </a:p>
        </p:txBody>
      </p:sp>
      <p:pic>
        <p:nvPicPr>
          <p:cNvPr id="5" name="Picture 2" descr="E:\NIET\Project\xLogo11.png.pagespeed.ic.pydHLuCQEZ.png"/>
          <p:cNvPicPr>
            <a:picLocks noChangeAspect="1" noChangeArrowheads="1"/>
          </p:cNvPicPr>
          <p:nvPr/>
        </p:nvPicPr>
        <p:blipFill>
          <a:blip r:embed="rId2" cstate="print"/>
          <a:srcRect/>
          <a:stretch>
            <a:fillRect/>
          </a:stretch>
        </p:blipFill>
        <p:spPr bwMode="auto">
          <a:xfrm>
            <a:off x="0" y="61740"/>
            <a:ext cx="1181100" cy="817163"/>
          </a:xfrm>
          <a:prstGeom prst="rect">
            <a:avLst/>
          </a:prstGeom>
          <a:noFill/>
        </p:spPr>
      </p:pic>
      <p:sp>
        <p:nvSpPr>
          <p:cNvPr id="6" name="Date Placeholder 5"/>
          <p:cNvSpPr>
            <a:spLocks noGrp="1"/>
          </p:cNvSpPr>
          <p:nvPr>
            <p:ph type="dt" sz="half" idx="10"/>
          </p:nvPr>
        </p:nvSpPr>
        <p:spPr/>
        <p:txBody>
          <a:bodyPr/>
          <a:lstStyle/>
          <a:p>
            <a:fld id="{A5AA2F31-A09B-4B60-8AF6-EA13C740B9C1}" type="datetime1">
              <a:rPr lang="en-IN" smtClean="0"/>
              <a:t>29-03-2024</a:t>
            </a:fld>
            <a:endParaRPr lang="en-US"/>
          </a:p>
        </p:txBody>
      </p:sp>
      <p:sp>
        <p:nvSpPr>
          <p:cNvPr id="7" name="Footer Placeholder 6"/>
          <p:cNvSpPr>
            <a:spLocks noGrp="1"/>
          </p:cNvSpPr>
          <p:nvPr>
            <p:ph type="ftr" sz="quarter" idx="11"/>
          </p:nvPr>
        </p:nvSpPr>
        <p:spPr>
          <a:xfrm>
            <a:off x="3124200" y="6356350"/>
            <a:ext cx="4572000" cy="365125"/>
          </a:xfrm>
        </p:spPr>
        <p:txBody>
          <a:bodyPr/>
          <a:lstStyle/>
          <a:p>
            <a:r>
              <a:rPr lang="en-US"/>
              <a:t>Dr. Poornima Tyagi       ACSE0603 Software Engineering             Unit III     </a:t>
            </a:r>
            <a:endParaRPr lang="en-US" dirty="0"/>
          </a:p>
        </p:txBody>
      </p:sp>
      <p:sp>
        <p:nvSpPr>
          <p:cNvPr id="8" name="Slide Number Placeholder 7"/>
          <p:cNvSpPr>
            <a:spLocks noGrp="1"/>
          </p:cNvSpPr>
          <p:nvPr>
            <p:ph type="sldNum" sz="quarter" idx="12"/>
          </p:nvPr>
        </p:nvSpPr>
        <p:spPr/>
        <p:txBody>
          <a:bodyPr/>
          <a:lstStyle/>
          <a:p>
            <a:fld id="{AE566132-A42B-4D26-9C08-B059D352BBB6}" type="slidenum">
              <a:rPr lang="en-US" smtClean="0"/>
              <a:pPr/>
              <a:t>41</a:t>
            </a:fld>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181100" y="65681"/>
            <a:ext cx="7810500" cy="685799"/>
          </a:xfrm>
          <a:prstGeom prst="rect">
            <a:avLst/>
          </a:prstGeom>
          <a:gradFill>
            <a:gsLst>
              <a:gs pos="0">
                <a:schemeClr val="accent5">
                  <a:tint val="50000"/>
                  <a:satMod val="300000"/>
                </a:schemeClr>
              </a:gs>
              <a:gs pos="35000">
                <a:schemeClr val="accent5">
                  <a:tint val="37000"/>
                  <a:satMod val="300000"/>
                </a:schemeClr>
              </a:gs>
              <a:gs pos="100000">
                <a:schemeClr val="accent5">
                  <a:tint val="15000"/>
                  <a:satMod val="350000"/>
                </a:schemeClr>
              </a:gs>
            </a:gsLst>
            <a:lin ang="16200000" scaled="1"/>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400" b="1" dirty="0">
                <a:solidFill>
                  <a:srgbClr val="002060"/>
                </a:solidFill>
              </a:rPr>
              <a:t>Example of common coupling</a:t>
            </a:r>
            <a:endParaRPr lang="en-US" sz="2400" dirty="0"/>
          </a:p>
        </p:txBody>
      </p:sp>
      <p:pic>
        <p:nvPicPr>
          <p:cNvPr id="5" name="Picture 2" descr="E:\NIET\Project\xLogo11.png.pagespeed.ic.pydHLuCQEZ.png"/>
          <p:cNvPicPr>
            <a:picLocks noChangeAspect="1" noChangeArrowheads="1"/>
          </p:cNvPicPr>
          <p:nvPr/>
        </p:nvPicPr>
        <p:blipFill>
          <a:blip r:embed="rId2" cstate="print"/>
          <a:srcRect/>
          <a:stretch>
            <a:fillRect/>
          </a:stretch>
        </p:blipFill>
        <p:spPr bwMode="auto">
          <a:xfrm>
            <a:off x="0" y="61740"/>
            <a:ext cx="1181100" cy="817163"/>
          </a:xfrm>
          <a:prstGeom prst="rect">
            <a:avLst/>
          </a:prstGeom>
          <a:noFill/>
        </p:spPr>
      </p:pic>
      <p:sp>
        <p:nvSpPr>
          <p:cNvPr id="6" name="Date Placeholder 5"/>
          <p:cNvSpPr>
            <a:spLocks noGrp="1"/>
          </p:cNvSpPr>
          <p:nvPr>
            <p:ph type="dt" sz="half" idx="10"/>
          </p:nvPr>
        </p:nvSpPr>
        <p:spPr/>
        <p:txBody>
          <a:bodyPr/>
          <a:lstStyle/>
          <a:p>
            <a:fld id="{FBBCABB2-8DB6-47F3-A7AE-3EC6B2782E02}" type="datetime1">
              <a:rPr lang="en-IN" smtClean="0"/>
              <a:t>29-03-2024</a:t>
            </a:fld>
            <a:endParaRPr lang="en-US"/>
          </a:p>
        </p:txBody>
      </p:sp>
      <p:sp>
        <p:nvSpPr>
          <p:cNvPr id="7" name="Footer Placeholder 6"/>
          <p:cNvSpPr>
            <a:spLocks noGrp="1"/>
          </p:cNvSpPr>
          <p:nvPr>
            <p:ph type="ftr" sz="quarter" idx="11"/>
          </p:nvPr>
        </p:nvSpPr>
        <p:spPr>
          <a:xfrm>
            <a:off x="3124200" y="6356350"/>
            <a:ext cx="4648200" cy="365125"/>
          </a:xfrm>
        </p:spPr>
        <p:txBody>
          <a:bodyPr/>
          <a:lstStyle/>
          <a:p>
            <a:r>
              <a:rPr lang="en-US"/>
              <a:t>Dr. Poornima Tyagi       ACSE0603 Software Engineering             Unit III     </a:t>
            </a:r>
            <a:endParaRPr lang="en-US" dirty="0"/>
          </a:p>
        </p:txBody>
      </p:sp>
      <p:sp>
        <p:nvSpPr>
          <p:cNvPr id="8" name="Slide Number Placeholder 7"/>
          <p:cNvSpPr>
            <a:spLocks noGrp="1"/>
          </p:cNvSpPr>
          <p:nvPr>
            <p:ph type="sldNum" sz="quarter" idx="12"/>
          </p:nvPr>
        </p:nvSpPr>
        <p:spPr/>
        <p:txBody>
          <a:bodyPr/>
          <a:lstStyle/>
          <a:p>
            <a:fld id="{AE566132-A42B-4D26-9C08-B059D352BBB6}" type="slidenum">
              <a:rPr lang="en-US" smtClean="0"/>
              <a:pPr/>
              <a:t>42</a:t>
            </a:fld>
            <a:endParaRPr lang="en-US"/>
          </a:p>
        </p:txBody>
      </p:sp>
      <p:pic>
        <p:nvPicPr>
          <p:cNvPr id="2" name="Picture 1"/>
          <p:cNvPicPr>
            <a:picLocks noChangeAspect="1"/>
          </p:cNvPicPr>
          <p:nvPr/>
        </p:nvPicPr>
        <p:blipFill>
          <a:blip r:embed="rId3"/>
          <a:stretch>
            <a:fillRect/>
          </a:stretch>
        </p:blipFill>
        <p:spPr>
          <a:xfrm>
            <a:off x="1523999" y="1219200"/>
            <a:ext cx="6096001" cy="3619500"/>
          </a:xfrm>
          <a:prstGeom prst="rect">
            <a:avLst/>
          </a:prstGeom>
        </p:spPr>
      </p:pic>
    </p:spTree>
    <p:extLst>
      <p:ext uri="{BB962C8B-B14F-4D97-AF65-F5344CB8AC3E}">
        <p14:creationId xmlns:p14="http://schemas.microsoft.com/office/powerpoint/2010/main" val="21527185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800100" y="1143000"/>
            <a:ext cx="7543800" cy="2308324"/>
          </a:xfrm>
          <a:prstGeom prst="rect">
            <a:avLst/>
          </a:prstGeom>
        </p:spPr>
        <p:txBody>
          <a:bodyPr wrap="square">
            <a:spAutoFit/>
          </a:bodyPr>
          <a:lstStyle/>
          <a:p>
            <a:pPr algn="just"/>
            <a:r>
              <a:rPr lang="en-US" b="1" dirty="0">
                <a:solidFill>
                  <a:srgbClr val="C00000"/>
                </a:solidFill>
              </a:rPr>
              <a:t>Content coupling</a:t>
            </a:r>
          </a:p>
          <a:p>
            <a:pPr marL="0" lvl="2" algn="just"/>
            <a:r>
              <a:rPr lang="en-US" dirty="0"/>
              <a:t>Content coupling occurs when module A changes data of module B or when control is passed from one module to the middle of another. In Fig. , module B branches into D, even though D is supposed to be under the control of C. A module refers to the inside of another module. Branch into another module  Refers to data within another module Changes the internal workings of another module  Mostly by low-level languages</a:t>
            </a:r>
          </a:p>
          <a:p>
            <a:pPr algn="just"/>
            <a:endParaRPr lang="en-US" dirty="0"/>
          </a:p>
        </p:txBody>
      </p:sp>
      <p:sp>
        <p:nvSpPr>
          <p:cNvPr id="4" name="Title 1"/>
          <p:cNvSpPr txBox="1">
            <a:spLocks/>
          </p:cNvSpPr>
          <p:nvPr/>
        </p:nvSpPr>
        <p:spPr>
          <a:xfrm>
            <a:off x="1181100" y="65681"/>
            <a:ext cx="7810500" cy="685799"/>
          </a:xfrm>
          <a:prstGeom prst="rect">
            <a:avLst/>
          </a:prstGeom>
          <a:gradFill>
            <a:gsLst>
              <a:gs pos="0">
                <a:schemeClr val="accent5">
                  <a:tint val="50000"/>
                  <a:satMod val="300000"/>
                </a:schemeClr>
              </a:gs>
              <a:gs pos="35000">
                <a:schemeClr val="accent5">
                  <a:tint val="37000"/>
                  <a:satMod val="300000"/>
                </a:schemeClr>
              </a:gs>
              <a:gs pos="100000">
                <a:schemeClr val="accent5">
                  <a:tint val="15000"/>
                  <a:satMod val="350000"/>
                </a:schemeClr>
              </a:gs>
            </a:gsLst>
            <a:lin ang="16200000" scaled="1"/>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400" b="1" dirty="0">
                <a:solidFill>
                  <a:srgbClr val="002060"/>
                </a:solidFill>
              </a:rPr>
              <a:t>Types of Module Coupling</a:t>
            </a:r>
            <a:endParaRPr lang="en-US" sz="2400" dirty="0"/>
          </a:p>
        </p:txBody>
      </p:sp>
      <p:pic>
        <p:nvPicPr>
          <p:cNvPr id="5" name="Picture 2" descr="E:\NIET\Project\xLogo11.png.pagespeed.ic.pydHLuCQEZ.png"/>
          <p:cNvPicPr>
            <a:picLocks noChangeAspect="1" noChangeArrowheads="1"/>
          </p:cNvPicPr>
          <p:nvPr/>
        </p:nvPicPr>
        <p:blipFill>
          <a:blip r:embed="rId2" cstate="print"/>
          <a:srcRect/>
          <a:stretch>
            <a:fillRect/>
          </a:stretch>
        </p:blipFill>
        <p:spPr bwMode="auto">
          <a:xfrm>
            <a:off x="0" y="61740"/>
            <a:ext cx="1181100" cy="817163"/>
          </a:xfrm>
          <a:prstGeom prst="rect">
            <a:avLst/>
          </a:prstGeom>
          <a:noFill/>
        </p:spPr>
      </p:pic>
      <p:sp>
        <p:nvSpPr>
          <p:cNvPr id="2" name="Date Placeholder 1"/>
          <p:cNvSpPr>
            <a:spLocks noGrp="1"/>
          </p:cNvSpPr>
          <p:nvPr>
            <p:ph type="dt" sz="half" idx="10"/>
          </p:nvPr>
        </p:nvSpPr>
        <p:spPr/>
        <p:txBody>
          <a:bodyPr/>
          <a:lstStyle/>
          <a:p>
            <a:fld id="{62D7A005-88AE-46CC-B066-FA99AF0AC8DC}" type="datetime1">
              <a:rPr lang="en-IN" smtClean="0"/>
              <a:t>29-03-2024</a:t>
            </a:fld>
            <a:endParaRPr lang="en-US"/>
          </a:p>
        </p:txBody>
      </p:sp>
      <p:sp>
        <p:nvSpPr>
          <p:cNvPr id="6" name="Footer Placeholder 5"/>
          <p:cNvSpPr>
            <a:spLocks noGrp="1"/>
          </p:cNvSpPr>
          <p:nvPr>
            <p:ph type="ftr" sz="quarter" idx="11"/>
          </p:nvPr>
        </p:nvSpPr>
        <p:spPr>
          <a:xfrm>
            <a:off x="3124200" y="6356350"/>
            <a:ext cx="4495800" cy="365125"/>
          </a:xfrm>
        </p:spPr>
        <p:txBody>
          <a:bodyPr/>
          <a:lstStyle/>
          <a:p>
            <a:r>
              <a:rPr lang="en-US"/>
              <a:t>Dr. Poornima Tyagi       ACSE0603 Software Engineering             Unit III     </a:t>
            </a:r>
            <a:endParaRPr lang="en-US" dirty="0"/>
          </a:p>
        </p:txBody>
      </p:sp>
      <p:sp>
        <p:nvSpPr>
          <p:cNvPr id="7" name="Slide Number Placeholder 6"/>
          <p:cNvSpPr>
            <a:spLocks noGrp="1"/>
          </p:cNvSpPr>
          <p:nvPr>
            <p:ph type="sldNum" sz="quarter" idx="12"/>
          </p:nvPr>
        </p:nvSpPr>
        <p:spPr/>
        <p:txBody>
          <a:bodyPr/>
          <a:lstStyle/>
          <a:p>
            <a:fld id="{AE566132-A42B-4D26-9C08-B059D352BBB6}" type="slidenum">
              <a:rPr lang="en-US" smtClean="0"/>
              <a:pPr/>
              <a:t>43</a:t>
            </a:fld>
            <a:endParaRPr lang="en-US"/>
          </a:p>
        </p:txBody>
      </p:sp>
      <p:pic>
        <p:nvPicPr>
          <p:cNvPr id="8" name="Picture 7"/>
          <p:cNvPicPr>
            <a:picLocks noChangeAspect="1"/>
          </p:cNvPicPr>
          <p:nvPr/>
        </p:nvPicPr>
        <p:blipFill>
          <a:blip r:embed="rId3"/>
          <a:stretch>
            <a:fillRect/>
          </a:stretch>
        </p:blipFill>
        <p:spPr>
          <a:xfrm>
            <a:off x="1517073" y="3190275"/>
            <a:ext cx="6019800" cy="3062287"/>
          </a:xfrm>
          <a:prstGeom prst="rect">
            <a:avLst/>
          </a:prstGeom>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74185"/>
            <a:ext cx="8229600" cy="1828800"/>
          </a:xfrm>
        </p:spPr>
        <p:txBody>
          <a:bodyPr>
            <a:normAutofit/>
          </a:bodyPr>
          <a:lstStyle/>
          <a:p>
            <a:r>
              <a:rPr lang="en-US" sz="2200" dirty="0"/>
              <a:t>Cohesion is a measure of the degree(strength) to which the elements of a module are functionally related.</a:t>
            </a:r>
          </a:p>
        </p:txBody>
      </p:sp>
      <p:pic>
        <p:nvPicPr>
          <p:cNvPr id="7170" name="Picture 2"/>
          <p:cNvPicPr>
            <a:picLocks noChangeAspect="1" noChangeArrowheads="1"/>
          </p:cNvPicPr>
          <p:nvPr/>
        </p:nvPicPr>
        <p:blipFill>
          <a:blip r:embed="rId2"/>
          <a:srcRect/>
          <a:stretch>
            <a:fillRect/>
          </a:stretch>
        </p:blipFill>
        <p:spPr bwMode="auto">
          <a:xfrm>
            <a:off x="914400" y="2743200"/>
            <a:ext cx="7543800" cy="3429000"/>
          </a:xfrm>
          <a:prstGeom prst="rect">
            <a:avLst/>
          </a:prstGeom>
          <a:noFill/>
          <a:ln w="9525">
            <a:noFill/>
            <a:miter lim="800000"/>
            <a:headEnd/>
            <a:tailEnd/>
          </a:ln>
          <a:effectLst/>
        </p:spPr>
      </p:pic>
      <p:sp>
        <p:nvSpPr>
          <p:cNvPr id="5" name="Title 1"/>
          <p:cNvSpPr txBox="1">
            <a:spLocks/>
          </p:cNvSpPr>
          <p:nvPr/>
        </p:nvSpPr>
        <p:spPr>
          <a:xfrm>
            <a:off x="1181100" y="65681"/>
            <a:ext cx="7810500" cy="685799"/>
          </a:xfrm>
          <a:prstGeom prst="rect">
            <a:avLst/>
          </a:prstGeom>
          <a:gradFill>
            <a:gsLst>
              <a:gs pos="0">
                <a:schemeClr val="accent5">
                  <a:tint val="50000"/>
                  <a:satMod val="300000"/>
                </a:schemeClr>
              </a:gs>
              <a:gs pos="35000">
                <a:schemeClr val="accent5">
                  <a:tint val="37000"/>
                  <a:satMod val="300000"/>
                </a:schemeClr>
              </a:gs>
              <a:gs pos="100000">
                <a:schemeClr val="accent5">
                  <a:tint val="15000"/>
                  <a:satMod val="350000"/>
                </a:schemeClr>
              </a:gs>
            </a:gsLst>
            <a:lin ang="16200000" scaled="1"/>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400" b="1" dirty="0">
                <a:solidFill>
                  <a:srgbClr val="002060"/>
                </a:solidFill>
              </a:rPr>
              <a:t>Module Cohesion (CO3)</a:t>
            </a:r>
          </a:p>
        </p:txBody>
      </p:sp>
      <p:pic>
        <p:nvPicPr>
          <p:cNvPr id="6" name="Picture 2" descr="E:\NIET\Project\xLogo11.png.pagespeed.ic.pydHLuCQEZ.png"/>
          <p:cNvPicPr>
            <a:picLocks noChangeAspect="1" noChangeArrowheads="1"/>
          </p:cNvPicPr>
          <p:nvPr/>
        </p:nvPicPr>
        <p:blipFill>
          <a:blip r:embed="rId3" cstate="print"/>
          <a:srcRect/>
          <a:stretch>
            <a:fillRect/>
          </a:stretch>
        </p:blipFill>
        <p:spPr bwMode="auto">
          <a:xfrm>
            <a:off x="0" y="61740"/>
            <a:ext cx="1181100" cy="817163"/>
          </a:xfrm>
          <a:prstGeom prst="rect">
            <a:avLst/>
          </a:prstGeom>
          <a:noFill/>
        </p:spPr>
      </p:pic>
      <p:sp>
        <p:nvSpPr>
          <p:cNvPr id="2" name="Date Placeholder 1"/>
          <p:cNvSpPr>
            <a:spLocks noGrp="1"/>
          </p:cNvSpPr>
          <p:nvPr>
            <p:ph type="dt" sz="half" idx="10"/>
          </p:nvPr>
        </p:nvSpPr>
        <p:spPr/>
        <p:txBody>
          <a:bodyPr/>
          <a:lstStyle/>
          <a:p>
            <a:fld id="{F89E6A17-F894-4F34-8499-EDFF5DC211C5}" type="datetime1">
              <a:rPr lang="en-IN" smtClean="0"/>
              <a:t>29-03-2024</a:t>
            </a:fld>
            <a:endParaRPr lang="en-US"/>
          </a:p>
        </p:txBody>
      </p:sp>
      <p:sp>
        <p:nvSpPr>
          <p:cNvPr id="4" name="Footer Placeholder 3"/>
          <p:cNvSpPr>
            <a:spLocks noGrp="1"/>
          </p:cNvSpPr>
          <p:nvPr>
            <p:ph type="ftr" sz="quarter" idx="11"/>
          </p:nvPr>
        </p:nvSpPr>
        <p:spPr>
          <a:xfrm>
            <a:off x="3124200" y="6356350"/>
            <a:ext cx="4572000" cy="365125"/>
          </a:xfrm>
        </p:spPr>
        <p:txBody>
          <a:bodyPr/>
          <a:lstStyle/>
          <a:p>
            <a:r>
              <a:rPr lang="en-US"/>
              <a:t>Dr. Poornima Tyagi       ACSE0603 Software Engineering             Unit III     </a:t>
            </a:r>
            <a:endParaRPr lang="en-US" dirty="0"/>
          </a:p>
        </p:txBody>
      </p:sp>
      <p:sp>
        <p:nvSpPr>
          <p:cNvPr id="7" name="Slide Number Placeholder 6"/>
          <p:cNvSpPr>
            <a:spLocks noGrp="1"/>
          </p:cNvSpPr>
          <p:nvPr>
            <p:ph type="sldNum" sz="quarter" idx="12"/>
          </p:nvPr>
        </p:nvSpPr>
        <p:spPr/>
        <p:txBody>
          <a:bodyPr/>
          <a:lstStyle/>
          <a:p>
            <a:fld id="{AE566132-A42B-4D26-9C08-B059D352BBB6}" type="slidenum">
              <a:rPr lang="en-US" smtClean="0"/>
              <a:pPr/>
              <a:t>44</a:t>
            </a:fld>
            <a:endParaRPr 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3"/>
          <p:cNvSpPr>
            <a:spLocks noGrp="1" noChangeArrowheads="1"/>
          </p:cNvSpPr>
          <p:nvPr>
            <p:ph type="sldNum" sz="quarter" idx="11"/>
          </p:nvPr>
        </p:nvSpPr>
        <p:spPr>
          <a:xfrm>
            <a:off x="8001000" y="6340475"/>
            <a:ext cx="1143000" cy="365125"/>
          </a:xfrm>
          <a:noFill/>
        </p:spPr>
        <p:txBody>
          <a:bodyPr/>
          <a:lstStyle/>
          <a:p>
            <a:fld id="{FA4ADF24-595E-483D-9D0A-0B3B3A5EE020}" type="slidenum">
              <a:rPr lang="ko-KR" altLang="en-US"/>
              <a:pPr/>
              <a:t>45</a:t>
            </a:fld>
            <a:endParaRPr lang="en-US" altLang="ko-KR" dirty="0"/>
          </a:p>
        </p:txBody>
      </p:sp>
      <p:sp>
        <p:nvSpPr>
          <p:cNvPr id="9219" name="Rectangle 2"/>
          <p:cNvSpPr>
            <a:spLocks noGrp="1" noChangeArrowheads="1"/>
          </p:cNvSpPr>
          <p:nvPr>
            <p:ph type="title"/>
          </p:nvPr>
        </p:nvSpPr>
        <p:spPr>
          <a:xfrm>
            <a:off x="457200" y="228600"/>
            <a:ext cx="8229600" cy="609600"/>
          </a:xfrm>
        </p:spPr>
        <p:txBody>
          <a:bodyPr>
            <a:normAutofit fontScale="90000"/>
          </a:bodyPr>
          <a:lstStyle/>
          <a:p>
            <a:r>
              <a:rPr lang="en-US" altLang="en-US" dirty="0"/>
              <a:t>Cohesion</a:t>
            </a:r>
          </a:p>
        </p:txBody>
      </p:sp>
      <p:sp>
        <p:nvSpPr>
          <p:cNvPr id="9220" name="Rectangle 3"/>
          <p:cNvSpPr>
            <a:spLocks noGrp="1" noChangeArrowheads="1"/>
          </p:cNvSpPr>
          <p:nvPr>
            <p:ph type="body" idx="1"/>
          </p:nvPr>
        </p:nvSpPr>
        <p:spPr>
          <a:xfrm>
            <a:off x="457200" y="1143000"/>
            <a:ext cx="8229600" cy="5100384"/>
          </a:xfrm>
        </p:spPr>
        <p:txBody>
          <a:bodyPr>
            <a:normAutofit lnSpcReduction="10000"/>
          </a:bodyPr>
          <a:lstStyle/>
          <a:p>
            <a:pPr>
              <a:lnSpc>
                <a:spcPct val="90000"/>
              </a:lnSpc>
            </a:pPr>
            <a:r>
              <a:rPr lang="en-US" altLang="en-US" sz="2200" dirty="0">
                <a:solidFill>
                  <a:srgbClr val="0000F4"/>
                </a:solidFill>
              </a:rPr>
              <a:t>Definition</a:t>
            </a:r>
          </a:p>
          <a:p>
            <a:pPr lvl="1" eaLnBrk="1" hangingPunct="1">
              <a:lnSpc>
                <a:spcPct val="90000"/>
              </a:lnSpc>
            </a:pPr>
            <a:r>
              <a:rPr lang="en-US" altLang="en-US" sz="2200" dirty="0">
                <a:solidFill>
                  <a:srgbClr val="0000F4"/>
                </a:solidFill>
              </a:rPr>
              <a:t>The degree to which all elements of a module are directed towards a single task. </a:t>
            </a:r>
          </a:p>
          <a:p>
            <a:pPr lvl="1" eaLnBrk="1" hangingPunct="1">
              <a:lnSpc>
                <a:spcPct val="90000"/>
              </a:lnSpc>
            </a:pPr>
            <a:r>
              <a:rPr lang="en-US" altLang="en-US" sz="2200" dirty="0">
                <a:solidFill>
                  <a:srgbClr val="0000F4"/>
                </a:solidFill>
              </a:rPr>
              <a:t>The degree to which all elements directed towards a task are contained in a single component.</a:t>
            </a:r>
          </a:p>
          <a:p>
            <a:pPr lvl="1" eaLnBrk="1" hangingPunct="1">
              <a:lnSpc>
                <a:spcPct val="90000"/>
              </a:lnSpc>
            </a:pPr>
            <a:r>
              <a:rPr lang="en-US" altLang="en-US" sz="2200" dirty="0">
                <a:solidFill>
                  <a:srgbClr val="0000F4"/>
                </a:solidFill>
              </a:rPr>
              <a:t>The degree to which all responsibilities of a single class are related.</a:t>
            </a:r>
          </a:p>
          <a:p>
            <a:pPr>
              <a:lnSpc>
                <a:spcPct val="90000"/>
              </a:lnSpc>
            </a:pPr>
            <a:r>
              <a:rPr lang="en-US" altLang="en-US" sz="2200" dirty="0"/>
              <a:t>Internal glue with which Module is constructed</a:t>
            </a:r>
          </a:p>
          <a:p>
            <a:pPr>
              <a:lnSpc>
                <a:spcPct val="90000"/>
              </a:lnSpc>
            </a:pPr>
            <a:r>
              <a:rPr lang="en-US" altLang="en-US" sz="2200" dirty="0"/>
              <a:t>All elements of module are directed toward and essential for performing the same task.</a:t>
            </a:r>
          </a:p>
          <a:p>
            <a:pPr lvl="0"/>
            <a:r>
              <a:rPr lang="en-US" sz="2200" dirty="0">
                <a:solidFill>
                  <a:srgbClr val="FF0000"/>
                </a:solidFill>
              </a:rPr>
              <a:t>Elements</a:t>
            </a:r>
            <a:r>
              <a:rPr lang="en-US" sz="2200" dirty="0"/>
              <a:t>: instructions, groups of instructions, data definition, call of another module.</a:t>
            </a:r>
            <a:br>
              <a:rPr lang="en-US" sz="2200" dirty="0"/>
            </a:br>
            <a:r>
              <a:rPr lang="en-US" sz="2200" dirty="0"/>
              <a:t> </a:t>
            </a:r>
          </a:p>
          <a:p>
            <a:pPr lvl="0"/>
            <a:r>
              <a:rPr lang="en-US" sz="2200" dirty="0"/>
              <a:t>Strong cohesion will reduce relations between modules - minimize coupling</a:t>
            </a:r>
          </a:p>
          <a:p>
            <a:pPr>
              <a:lnSpc>
                <a:spcPct val="90000"/>
              </a:lnSpc>
            </a:pPr>
            <a:endParaRPr lang="en-US" altLang="en-US" sz="2400" dirty="0"/>
          </a:p>
        </p:txBody>
      </p:sp>
      <p:sp>
        <p:nvSpPr>
          <p:cNvPr id="9221" name="Slide Number Placeholder 4"/>
          <p:cNvSpPr txBox="1">
            <a:spLocks noGrp="1"/>
          </p:cNvSpPr>
          <p:nvPr/>
        </p:nvSpPr>
        <p:spPr bwMode="auto">
          <a:xfrm>
            <a:off x="6553200" y="6248400"/>
            <a:ext cx="2133600" cy="457200"/>
          </a:xfrm>
          <a:prstGeom prst="rect">
            <a:avLst/>
          </a:prstGeom>
          <a:noFill/>
          <a:ln w="9525">
            <a:noFill/>
            <a:miter lim="800000"/>
            <a:headEnd/>
            <a:tailEnd/>
          </a:ln>
        </p:spPr>
        <p:txBody>
          <a:bodyPr anchor="b"/>
          <a:lstStyle/>
          <a:p>
            <a:pPr algn="r" eaLnBrk="1" hangingPunct="1"/>
            <a:endParaRPr lang="en-US" altLang="ko-KR" sz="1200" dirty="0">
              <a:ea typeface="굴림" pitchFamily="34" charset="-127"/>
            </a:endParaRPr>
          </a:p>
        </p:txBody>
      </p:sp>
      <p:sp>
        <p:nvSpPr>
          <p:cNvPr id="6" name="Title 1"/>
          <p:cNvSpPr txBox="1">
            <a:spLocks/>
          </p:cNvSpPr>
          <p:nvPr/>
        </p:nvSpPr>
        <p:spPr>
          <a:xfrm>
            <a:off x="1202436" y="198120"/>
            <a:ext cx="7810500" cy="685799"/>
          </a:xfrm>
          <a:prstGeom prst="rect">
            <a:avLst/>
          </a:prstGeom>
          <a:gradFill>
            <a:gsLst>
              <a:gs pos="0">
                <a:schemeClr val="accent5">
                  <a:tint val="50000"/>
                  <a:satMod val="300000"/>
                </a:schemeClr>
              </a:gs>
              <a:gs pos="35000">
                <a:schemeClr val="accent5">
                  <a:tint val="37000"/>
                  <a:satMod val="300000"/>
                </a:schemeClr>
              </a:gs>
              <a:gs pos="100000">
                <a:schemeClr val="accent5">
                  <a:tint val="15000"/>
                  <a:satMod val="350000"/>
                </a:schemeClr>
              </a:gs>
            </a:gsLst>
            <a:lin ang="16200000" scaled="1"/>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400" b="1" dirty="0">
                <a:solidFill>
                  <a:srgbClr val="002060"/>
                </a:solidFill>
              </a:rPr>
              <a:t>Cohesion</a:t>
            </a:r>
            <a:endParaRPr lang="en-US" sz="2400" dirty="0"/>
          </a:p>
        </p:txBody>
      </p:sp>
      <p:pic>
        <p:nvPicPr>
          <p:cNvPr id="7" name="Picture 2" descr="E:\NIET\Project\xLogo11.png.pagespeed.ic.pydHLuCQEZ.png"/>
          <p:cNvPicPr>
            <a:picLocks noChangeAspect="1" noChangeArrowheads="1"/>
          </p:cNvPicPr>
          <p:nvPr/>
        </p:nvPicPr>
        <p:blipFill>
          <a:blip r:embed="rId2" cstate="print"/>
          <a:srcRect/>
          <a:stretch>
            <a:fillRect/>
          </a:stretch>
        </p:blipFill>
        <p:spPr bwMode="auto">
          <a:xfrm>
            <a:off x="0" y="61740"/>
            <a:ext cx="1181100" cy="817163"/>
          </a:xfrm>
          <a:prstGeom prst="rect">
            <a:avLst/>
          </a:prstGeom>
          <a:noFill/>
        </p:spPr>
      </p:pic>
      <p:sp>
        <p:nvSpPr>
          <p:cNvPr id="2" name="Date Placeholder 1"/>
          <p:cNvSpPr>
            <a:spLocks noGrp="1"/>
          </p:cNvSpPr>
          <p:nvPr>
            <p:ph type="dt" sz="half" idx="10"/>
          </p:nvPr>
        </p:nvSpPr>
        <p:spPr/>
        <p:txBody>
          <a:bodyPr/>
          <a:lstStyle/>
          <a:p>
            <a:fld id="{C9AF401D-ABFA-40ED-87D7-59EFE41ABFAA}" type="datetime1">
              <a:rPr lang="en-IN" smtClean="0"/>
              <a:t>29-03-2024</a:t>
            </a:fld>
            <a:endParaRPr lang="en-US"/>
          </a:p>
        </p:txBody>
      </p:sp>
      <p:sp>
        <p:nvSpPr>
          <p:cNvPr id="3" name="Footer Placeholder 2"/>
          <p:cNvSpPr>
            <a:spLocks noGrp="1"/>
          </p:cNvSpPr>
          <p:nvPr>
            <p:ph type="ftr" sz="quarter" idx="11"/>
          </p:nvPr>
        </p:nvSpPr>
        <p:spPr>
          <a:xfrm>
            <a:off x="2171700" y="6377420"/>
            <a:ext cx="4800600" cy="365125"/>
          </a:xfrm>
        </p:spPr>
        <p:txBody>
          <a:bodyPr/>
          <a:lstStyle/>
          <a:p>
            <a:r>
              <a:rPr lang="en-US"/>
              <a:t>Dr. Poornima Tyagi       ACSE0603 Software Engineering             Unit III     </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181100" y="65681"/>
            <a:ext cx="7810500" cy="685799"/>
          </a:xfrm>
          <a:prstGeom prst="rect">
            <a:avLst/>
          </a:prstGeom>
          <a:gradFill>
            <a:gsLst>
              <a:gs pos="0">
                <a:schemeClr val="accent5">
                  <a:tint val="50000"/>
                  <a:satMod val="300000"/>
                </a:schemeClr>
              </a:gs>
              <a:gs pos="35000">
                <a:schemeClr val="accent5">
                  <a:tint val="37000"/>
                  <a:satMod val="300000"/>
                </a:schemeClr>
              </a:gs>
              <a:gs pos="100000">
                <a:schemeClr val="accent5">
                  <a:tint val="15000"/>
                  <a:satMod val="350000"/>
                </a:schemeClr>
              </a:gs>
            </a:gsLst>
            <a:lin ang="16200000" scaled="1"/>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400" b="1" dirty="0">
                <a:solidFill>
                  <a:srgbClr val="002060"/>
                </a:solidFill>
              </a:rPr>
              <a:t>Type of Cohesion</a:t>
            </a:r>
            <a:endParaRPr lang="en-US" sz="2400" dirty="0"/>
          </a:p>
        </p:txBody>
      </p:sp>
      <p:pic>
        <p:nvPicPr>
          <p:cNvPr id="5" name="Picture 2" descr="E:\NIET\Project\xLogo11.png.pagespeed.ic.pydHLuCQEZ.png"/>
          <p:cNvPicPr>
            <a:picLocks noChangeAspect="1" noChangeArrowheads="1"/>
          </p:cNvPicPr>
          <p:nvPr/>
        </p:nvPicPr>
        <p:blipFill>
          <a:blip r:embed="rId2" cstate="print"/>
          <a:srcRect/>
          <a:stretch>
            <a:fillRect/>
          </a:stretch>
        </p:blipFill>
        <p:spPr bwMode="auto">
          <a:xfrm>
            <a:off x="0" y="61740"/>
            <a:ext cx="1181100" cy="817163"/>
          </a:xfrm>
          <a:prstGeom prst="rect">
            <a:avLst/>
          </a:prstGeom>
          <a:noFill/>
        </p:spPr>
      </p:pic>
      <p:sp>
        <p:nvSpPr>
          <p:cNvPr id="2" name="Date Placeholder 1"/>
          <p:cNvSpPr>
            <a:spLocks noGrp="1"/>
          </p:cNvSpPr>
          <p:nvPr>
            <p:ph type="dt" sz="half" idx="10"/>
          </p:nvPr>
        </p:nvSpPr>
        <p:spPr/>
        <p:txBody>
          <a:bodyPr/>
          <a:lstStyle/>
          <a:p>
            <a:fld id="{83DB5103-0143-4066-A2FA-449AD57A5887}" type="datetime1">
              <a:rPr lang="en-IN" smtClean="0"/>
              <a:t>29-03-2024</a:t>
            </a:fld>
            <a:endParaRPr lang="en-US"/>
          </a:p>
        </p:txBody>
      </p:sp>
      <p:sp>
        <p:nvSpPr>
          <p:cNvPr id="3" name="Footer Placeholder 2"/>
          <p:cNvSpPr>
            <a:spLocks noGrp="1"/>
          </p:cNvSpPr>
          <p:nvPr>
            <p:ph type="ftr" sz="quarter" idx="11"/>
          </p:nvPr>
        </p:nvSpPr>
        <p:spPr/>
        <p:txBody>
          <a:bodyPr/>
          <a:lstStyle/>
          <a:p>
            <a:r>
              <a:rPr lang="en-US"/>
              <a:t>Dr. Poornima Tyagi       ACSE0603 Software Engineering             Unit III     </a:t>
            </a:r>
          </a:p>
        </p:txBody>
      </p:sp>
      <p:sp>
        <p:nvSpPr>
          <p:cNvPr id="6" name="Slide Number Placeholder 5"/>
          <p:cNvSpPr>
            <a:spLocks noGrp="1"/>
          </p:cNvSpPr>
          <p:nvPr>
            <p:ph type="sldNum" sz="quarter" idx="12"/>
          </p:nvPr>
        </p:nvSpPr>
        <p:spPr/>
        <p:txBody>
          <a:bodyPr/>
          <a:lstStyle/>
          <a:p>
            <a:fld id="{AE566132-A42B-4D26-9C08-B059D352BBB6}" type="slidenum">
              <a:rPr lang="en-US" smtClean="0"/>
              <a:pPr/>
              <a:t>46</a:t>
            </a:fld>
            <a:endParaRPr lang="en-US"/>
          </a:p>
        </p:txBody>
      </p:sp>
      <p:sp>
        <p:nvSpPr>
          <p:cNvPr id="8" name="Rectangle 7"/>
          <p:cNvSpPr/>
          <p:nvPr/>
        </p:nvSpPr>
        <p:spPr>
          <a:xfrm>
            <a:off x="1371600" y="1524000"/>
            <a:ext cx="4572000" cy="2893100"/>
          </a:xfrm>
          <a:prstGeom prst="rect">
            <a:avLst/>
          </a:prstGeom>
        </p:spPr>
        <p:txBody>
          <a:bodyPr>
            <a:spAutoFit/>
          </a:bodyPr>
          <a:lstStyle/>
          <a:p>
            <a:pPr marL="342900" indent="-342900">
              <a:spcAft>
                <a:spcPts val="1200"/>
              </a:spcAft>
              <a:buFont typeface="Wingdings" panose="05000000000000000000" pitchFamily="2" charset="2"/>
              <a:buChar char="v"/>
            </a:pPr>
            <a:r>
              <a:rPr lang="en-IN" sz="2200" dirty="0"/>
              <a:t>Functional cohesion</a:t>
            </a:r>
          </a:p>
          <a:p>
            <a:pPr marL="342900" indent="-342900">
              <a:spcAft>
                <a:spcPts val="1200"/>
              </a:spcAft>
              <a:buFont typeface="Wingdings" panose="05000000000000000000" pitchFamily="2" charset="2"/>
              <a:buChar char="v"/>
            </a:pPr>
            <a:r>
              <a:rPr lang="en-IN" sz="2200" dirty="0">
                <a:solidFill>
                  <a:srgbClr val="7030A0"/>
                </a:solidFill>
              </a:rPr>
              <a:t>Sequential cohesion</a:t>
            </a:r>
          </a:p>
          <a:p>
            <a:pPr marL="342900" indent="-342900">
              <a:spcAft>
                <a:spcPts val="1200"/>
              </a:spcAft>
              <a:buFont typeface="Wingdings" panose="05000000000000000000" pitchFamily="2" charset="2"/>
              <a:buChar char="v"/>
            </a:pPr>
            <a:r>
              <a:rPr lang="en-IN" sz="2200" dirty="0"/>
              <a:t>Procedural cohesion</a:t>
            </a:r>
          </a:p>
          <a:p>
            <a:pPr marL="342900" indent="-342900">
              <a:spcAft>
                <a:spcPts val="1200"/>
              </a:spcAft>
              <a:buFont typeface="Wingdings" panose="05000000000000000000" pitchFamily="2" charset="2"/>
              <a:buChar char="v"/>
            </a:pPr>
            <a:r>
              <a:rPr lang="en-IN" sz="2200" dirty="0">
                <a:solidFill>
                  <a:srgbClr val="FFC000"/>
                </a:solidFill>
              </a:rPr>
              <a:t>Temporal cohesion</a:t>
            </a:r>
          </a:p>
          <a:p>
            <a:pPr marL="342900" indent="-342900">
              <a:spcAft>
                <a:spcPts val="1200"/>
              </a:spcAft>
              <a:buFont typeface="Wingdings" panose="05000000000000000000" pitchFamily="2" charset="2"/>
              <a:buChar char="v"/>
            </a:pPr>
            <a:r>
              <a:rPr lang="en-IN" sz="2200" dirty="0"/>
              <a:t>Logical cohesion</a:t>
            </a:r>
          </a:p>
          <a:p>
            <a:pPr marL="342900" indent="-342900">
              <a:spcAft>
                <a:spcPts val="1200"/>
              </a:spcAft>
              <a:buFont typeface="Wingdings" panose="05000000000000000000" pitchFamily="2" charset="2"/>
              <a:buChar char="v"/>
            </a:pPr>
            <a:r>
              <a:rPr lang="en-IN" sz="2200" dirty="0">
                <a:solidFill>
                  <a:srgbClr val="00B050"/>
                </a:solidFill>
              </a:rPr>
              <a:t>Coincident cohesion</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181100" y="65681"/>
            <a:ext cx="7810500" cy="685799"/>
          </a:xfrm>
          <a:prstGeom prst="rect">
            <a:avLst/>
          </a:prstGeom>
          <a:gradFill>
            <a:gsLst>
              <a:gs pos="0">
                <a:schemeClr val="accent5">
                  <a:tint val="50000"/>
                  <a:satMod val="300000"/>
                </a:schemeClr>
              </a:gs>
              <a:gs pos="35000">
                <a:schemeClr val="accent5">
                  <a:tint val="37000"/>
                  <a:satMod val="300000"/>
                </a:schemeClr>
              </a:gs>
              <a:gs pos="100000">
                <a:schemeClr val="accent5">
                  <a:tint val="15000"/>
                  <a:satMod val="350000"/>
                </a:schemeClr>
              </a:gs>
            </a:gsLst>
            <a:lin ang="16200000" scaled="1"/>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400" b="1" dirty="0">
                <a:solidFill>
                  <a:srgbClr val="002060"/>
                </a:solidFill>
              </a:rPr>
              <a:t>Type of Module Cohesion</a:t>
            </a:r>
            <a:endParaRPr lang="en-US" sz="2400" dirty="0"/>
          </a:p>
        </p:txBody>
      </p:sp>
      <p:pic>
        <p:nvPicPr>
          <p:cNvPr id="5" name="Picture 2" descr="E:\NIET\Project\xLogo11.png.pagespeed.ic.pydHLuCQEZ.png"/>
          <p:cNvPicPr>
            <a:picLocks noChangeAspect="1" noChangeArrowheads="1"/>
          </p:cNvPicPr>
          <p:nvPr/>
        </p:nvPicPr>
        <p:blipFill>
          <a:blip r:embed="rId2" cstate="print"/>
          <a:srcRect/>
          <a:stretch>
            <a:fillRect/>
          </a:stretch>
        </p:blipFill>
        <p:spPr bwMode="auto">
          <a:xfrm>
            <a:off x="0" y="61740"/>
            <a:ext cx="1181100" cy="817163"/>
          </a:xfrm>
          <a:prstGeom prst="rect">
            <a:avLst/>
          </a:prstGeom>
          <a:noFill/>
        </p:spPr>
      </p:pic>
      <p:sp>
        <p:nvSpPr>
          <p:cNvPr id="2" name="Date Placeholder 1"/>
          <p:cNvSpPr>
            <a:spLocks noGrp="1"/>
          </p:cNvSpPr>
          <p:nvPr>
            <p:ph type="dt" sz="half" idx="10"/>
          </p:nvPr>
        </p:nvSpPr>
        <p:spPr/>
        <p:txBody>
          <a:bodyPr/>
          <a:lstStyle/>
          <a:p>
            <a:fld id="{95F07CB1-E780-4B21-B30C-5408CFB3790D}" type="datetime1">
              <a:rPr lang="en-IN" smtClean="0"/>
              <a:t>29-03-2024</a:t>
            </a:fld>
            <a:endParaRPr lang="en-US"/>
          </a:p>
        </p:txBody>
      </p:sp>
      <p:sp>
        <p:nvSpPr>
          <p:cNvPr id="3" name="Footer Placeholder 2"/>
          <p:cNvSpPr>
            <a:spLocks noGrp="1"/>
          </p:cNvSpPr>
          <p:nvPr>
            <p:ph type="ftr" sz="quarter" idx="11"/>
          </p:nvPr>
        </p:nvSpPr>
        <p:spPr>
          <a:xfrm>
            <a:off x="3124200" y="6356350"/>
            <a:ext cx="4724400" cy="365125"/>
          </a:xfrm>
        </p:spPr>
        <p:txBody>
          <a:bodyPr/>
          <a:lstStyle/>
          <a:p>
            <a:r>
              <a:rPr lang="en-US"/>
              <a:t>Dr. Poornima Tyagi       ACSE0603 Software Engineering             Unit III     </a:t>
            </a:r>
            <a:endParaRPr lang="en-US" dirty="0"/>
          </a:p>
        </p:txBody>
      </p:sp>
      <p:sp>
        <p:nvSpPr>
          <p:cNvPr id="6" name="Slide Number Placeholder 5"/>
          <p:cNvSpPr>
            <a:spLocks noGrp="1"/>
          </p:cNvSpPr>
          <p:nvPr>
            <p:ph type="sldNum" sz="quarter" idx="12"/>
          </p:nvPr>
        </p:nvSpPr>
        <p:spPr/>
        <p:txBody>
          <a:bodyPr/>
          <a:lstStyle/>
          <a:p>
            <a:fld id="{AE566132-A42B-4D26-9C08-B059D352BBB6}" type="slidenum">
              <a:rPr lang="en-US" smtClean="0"/>
              <a:pPr/>
              <a:t>47</a:t>
            </a:fld>
            <a:endParaRPr lang="en-US"/>
          </a:p>
        </p:txBody>
      </p:sp>
      <p:pic>
        <p:nvPicPr>
          <p:cNvPr id="7" name="Picture 6"/>
          <p:cNvPicPr>
            <a:picLocks noChangeAspect="1"/>
          </p:cNvPicPr>
          <p:nvPr/>
        </p:nvPicPr>
        <p:blipFill>
          <a:blip r:embed="rId3"/>
          <a:stretch>
            <a:fillRect/>
          </a:stretch>
        </p:blipFill>
        <p:spPr>
          <a:xfrm>
            <a:off x="1600200" y="1371600"/>
            <a:ext cx="6171595" cy="3962400"/>
          </a:xfrm>
          <a:prstGeom prst="rect">
            <a:avLst/>
          </a:prstGeom>
        </p:spPr>
      </p:pic>
    </p:spTree>
    <p:extLst>
      <p:ext uri="{BB962C8B-B14F-4D97-AF65-F5344CB8AC3E}">
        <p14:creationId xmlns:p14="http://schemas.microsoft.com/office/powerpoint/2010/main" val="240546613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3"/>
          <p:cNvSpPr>
            <a:spLocks noGrp="1" noChangeArrowheads="1"/>
          </p:cNvSpPr>
          <p:nvPr>
            <p:ph type="sldNum" sz="quarter" idx="11"/>
          </p:nvPr>
        </p:nvSpPr>
        <p:spPr>
          <a:xfrm>
            <a:off x="6934200" y="6294437"/>
            <a:ext cx="2133600" cy="365125"/>
          </a:xfrm>
          <a:noFill/>
        </p:spPr>
        <p:txBody>
          <a:bodyPr/>
          <a:lstStyle/>
          <a:p>
            <a:r>
              <a:rPr lang="en-US" altLang="ko-KR" dirty="0"/>
              <a:t>37</a:t>
            </a:r>
          </a:p>
        </p:txBody>
      </p:sp>
      <p:sp>
        <p:nvSpPr>
          <p:cNvPr id="10244" name="AutoShape 3"/>
          <p:cNvSpPr>
            <a:spLocks noChangeArrowheads="1"/>
          </p:cNvSpPr>
          <p:nvPr/>
        </p:nvSpPr>
        <p:spPr bwMode="auto">
          <a:xfrm>
            <a:off x="2057400" y="990600"/>
            <a:ext cx="5029200" cy="4572000"/>
          </a:xfrm>
          <a:prstGeom prst="upArrow">
            <a:avLst>
              <a:gd name="adj1" fmla="val 54352"/>
              <a:gd name="adj2" fmla="val 54384"/>
            </a:avLst>
          </a:prstGeom>
          <a:solidFill>
            <a:schemeClr val="accent3"/>
          </a:solidFill>
          <a:ln w="9525">
            <a:solidFill>
              <a:schemeClr val="tx1"/>
            </a:solidFill>
            <a:miter lim="800000"/>
            <a:headEnd/>
            <a:tailEnd/>
          </a:ln>
        </p:spPr>
        <p:txBody>
          <a:bodyPr wrap="none" anchor="ctr"/>
          <a:lstStyle/>
          <a:p>
            <a:endParaRPr lang="en-US"/>
          </a:p>
        </p:txBody>
      </p:sp>
      <p:sp>
        <p:nvSpPr>
          <p:cNvPr id="10245" name="Text Box 4"/>
          <p:cNvSpPr txBox="1">
            <a:spLocks noChangeArrowheads="1"/>
          </p:cNvSpPr>
          <p:nvPr/>
        </p:nvSpPr>
        <p:spPr bwMode="auto">
          <a:xfrm>
            <a:off x="5546725" y="1233488"/>
            <a:ext cx="1697901" cy="400110"/>
          </a:xfrm>
          <a:prstGeom prst="rect">
            <a:avLst/>
          </a:prstGeom>
          <a:noFill/>
          <a:ln w="9525">
            <a:noFill/>
            <a:miter lim="800000"/>
            <a:headEnd/>
            <a:tailEnd/>
          </a:ln>
        </p:spPr>
        <p:txBody>
          <a:bodyPr wrap="none">
            <a:spAutoFit/>
          </a:bodyPr>
          <a:lstStyle/>
          <a:p>
            <a:r>
              <a:rPr lang="en-US" altLang="en-US" sz="2000" b="1" i="1" dirty="0">
                <a:solidFill>
                  <a:srgbClr val="0070C0"/>
                </a:solidFill>
              </a:rPr>
              <a:t>High Cohesion</a:t>
            </a:r>
          </a:p>
        </p:txBody>
      </p:sp>
      <p:sp>
        <p:nvSpPr>
          <p:cNvPr id="10246" name="Text Box 6"/>
          <p:cNvSpPr txBox="1">
            <a:spLocks noChangeArrowheads="1"/>
          </p:cNvSpPr>
          <p:nvPr/>
        </p:nvSpPr>
        <p:spPr bwMode="auto">
          <a:xfrm>
            <a:off x="6080125" y="5119688"/>
            <a:ext cx="617926" cy="400110"/>
          </a:xfrm>
          <a:prstGeom prst="rect">
            <a:avLst/>
          </a:prstGeom>
          <a:noFill/>
          <a:ln w="9525">
            <a:noFill/>
            <a:miter lim="800000"/>
            <a:headEnd/>
            <a:tailEnd/>
          </a:ln>
        </p:spPr>
        <p:txBody>
          <a:bodyPr wrap="none">
            <a:spAutoFit/>
          </a:bodyPr>
          <a:lstStyle/>
          <a:p>
            <a:r>
              <a:rPr lang="en-US" altLang="en-US" sz="2000" b="1" i="1" dirty="0">
                <a:solidFill>
                  <a:srgbClr val="00B050"/>
                </a:solidFill>
              </a:rPr>
              <a:t>Low</a:t>
            </a:r>
          </a:p>
        </p:txBody>
      </p:sp>
      <p:sp>
        <p:nvSpPr>
          <p:cNvPr id="10247" name="Text Box 7"/>
          <p:cNvSpPr txBox="1">
            <a:spLocks noChangeArrowheads="1"/>
          </p:cNvSpPr>
          <p:nvPr/>
        </p:nvSpPr>
        <p:spPr bwMode="auto">
          <a:xfrm>
            <a:off x="3419475" y="1524000"/>
            <a:ext cx="2336800" cy="4094163"/>
          </a:xfrm>
          <a:prstGeom prst="rect">
            <a:avLst/>
          </a:prstGeom>
          <a:noFill/>
          <a:ln w="9525">
            <a:noFill/>
            <a:miter lim="800000"/>
            <a:headEnd/>
            <a:tailEnd/>
          </a:ln>
        </p:spPr>
        <p:txBody>
          <a:bodyPr wrap="none">
            <a:spAutoFit/>
          </a:bodyPr>
          <a:lstStyle/>
          <a:p>
            <a:pPr algn="ctr"/>
            <a:r>
              <a:rPr lang="en-US" altLang="en-US" sz="2000" b="1" dirty="0"/>
              <a:t>Functional</a:t>
            </a:r>
          </a:p>
          <a:p>
            <a:pPr algn="ctr"/>
            <a:endParaRPr lang="en-US" altLang="en-US" sz="2000" b="1" dirty="0"/>
          </a:p>
          <a:p>
            <a:pPr algn="ctr"/>
            <a:r>
              <a:rPr lang="en-US" altLang="en-US" sz="2000" b="1" dirty="0"/>
              <a:t>Sequential</a:t>
            </a:r>
          </a:p>
          <a:p>
            <a:pPr algn="ctr"/>
            <a:endParaRPr lang="en-US" altLang="en-US" sz="2000" b="1" dirty="0"/>
          </a:p>
          <a:p>
            <a:pPr algn="ctr"/>
            <a:r>
              <a:rPr lang="en-US" altLang="en-US" sz="2000" b="1" dirty="0"/>
              <a:t>Communicational</a:t>
            </a:r>
          </a:p>
          <a:p>
            <a:pPr algn="ctr"/>
            <a:endParaRPr lang="en-US" altLang="en-US" sz="2000" b="1" dirty="0"/>
          </a:p>
          <a:p>
            <a:pPr algn="ctr"/>
            <a:r>
              <a:rPr lang="en-US" altLang="en-US" sz="2000" b="1" dirty="0"/>
              <a:t>Procedural</a:t>
            </a:r>
          </a:p>
          <a:p>
            <a:pPr algn="ctr"/>
            <a:endParaRPr lang="en-US" altLang="en-US" sz="2000" b="1" dirty="0"/>
          </a:p>
          <a:p>
            <a:pPr algn="ctr"/>
            <a:r>
              <a:rPr lang="en-US" altLang="en-US" sz="2000" b="1" dirty="0"/>
              <a:t>Temporal</a:t>
            </a:r>
          </a:p>
          <a:p>
            <a:pPr algn="ctr"/>
            <a:endParaRPr lang="en-US" altLang="en-US" sz="2000" b="1" dirty="0"/>
          </a:p>
          <a:p>
            <a:pPr algn="ctr"/>
            <a:r>
              <a:rPr lang="en-US" altLang="en-US" sz="2000" b="1" dirty="0"/>
              <a:t>Logical</a:t>
            </a:r>
          </a:p>
          <a:p>
            <a:pPr algn="ctr"/>
            <a:endParaRPr lang="en-US" altLang="en-US" sz="2000" b="1" dirty="0"/>
          </a:p>
          <a:p>
            <a:pPr algn="ctr"/>
            <a:r>
              <a:rPr lang="en-US" altLang="en-US" sz="2000" b="1" dirty="0"/>
              <a:t>Coincidental</a:t>
            </a:r>
          </a:p>
        </p:txBody>
      </p:sp>
      <p:sp>
        <p:nvSpPr>
          <p:cNvPr id="10248" name="Slide Number Placeholder 7"/>
          <p:cNvSpPr txBox="1">
            <a:spLocks noGrp="1"/>
          </p:cNvSpPr>
          <p:nvPr/>
        </p:nvSpPr>
        <p:spPr bwMode="auto">
          <a:xfrm>
            <a:off x="6934200" y="5291198"/>
            <a:ext cx="2133600" cy="457200"/>
          </a:xfrm>
          <a:prstGeom prst="rect">
            <a:avLst/>
          </a:prstGeom>
          <a:noFill/>
          <a:ln w="9525">
            <a:noFill/>
            <a:miter lim="800000"/>
            <a:headEnd/>
            <a:tailEnd/>
          </a:ln>
        </p:spPr>
        <p:txBody>
          <a:bodyPr anchor="b"/>
          <a:lstStyle/>
          <a:p>
            <a:pPr algn="r" eaLnBrk="1" hangingPunct="1"/>
            <a:endParaRPr lang="en-US" altLang="ko-KR" sz="1200" dirty="0">
              <a:ea typeface="굴림" pitchFamily="34" charset="-127"/>
            </a:endParaRPr>
          </a:p>
        </p:txBody>
      </p:sp>
      <p:sp>
        <p:nvSpPr>
          <p:cNvPr id="9" name="Title 1"/>
          <p:cNvSpPr txBox="1">
            <a:spLocks/>
          </p:cNvSpPr>
          <p:nvPr/>
        </p:nvSpPr>
        <p:spPr>
          <a:xfrm>
            <a:off x="1181100" y="65681"/>
            <a:ext cx="7810500" cy="685799"/>
          </a:xfrm>
          <a:prstGeom prst="rect">
            <a:avLst/>
          </a:prstGeom>
          <a:gradFill>
            <a:gsLst>
              <a:gs pos="0">
                <a:schemeClr val="accent5">
                  <a:tint val="50000"/>
                  <a:satMod val="300000"/>
                </a:schemeClr>
              </a:gs>
              <a:gs pos="35000">
                <a:schemeClr val="accent5">
                  <a:tint val="37000"/>
                  <a:satMod val="300000"/>
                </a:schemeClr>
              </a:gs>
              <a:gs pos="100000">
                <a:schemeClr val="accent5">
                  <a:tint val="15000"/>
                  <a:satMod val="350000"/>
                </a:schemeClr>
              </a:gs>
            </a:gsLst>
            <a:lin ang="16200000" scaled="1"/>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400" b="1" dirty="0">
                <a:solidFill>
                  <a:srgbClr val="002060"/>
                </a:solidFill>
              </a:rPr>
              <a:t>Type of Cohesion</a:t>
            </a:r>
            <a:endParaRPr lang="en-US" sz="2400" dirty="0"/>
          </a:p>
        </p:txBody>
      </p:sp>
      <p:pic>
        <p:nvPicPr>
          <p:cNvPr id="10" name="Picture 2" descr="E:\NIET\Project\xLogo11.png.pagespeed.ic.pydHLuCQEZ.png"/>
          <p:cNvPicPr>
            <a:picLocks noChangeAspect="1" noChangeArrowheads="1"/>
          </p:cNvPicPr>
          <p:nvPr/>
        </p:nvPicPr>
        <p:blipFill>
          <a:blip r:embed="rId2" cstate="print"/>
          <a:srcRect/>
          <a:stretch>
            <a:fillRect/>
          </a:stretch>
        </p:blipFill>
        <p:spPr bwMode="auto">
          <a:xfrm>
            <a:off x="0" y="61740"/>
            <a:ext cx="1181100" cy="817163"/>
          </a:xfrm>
          <a:prstGeom prst="rect">
            <a:avLst/>
          </a:prstGeom>
          <a:noFill/>
        </p:spPr>
      </p:pic>
      <p:sp>
        <p:nvSpPr>
          <p:cNvPr id="2" name="Date Placeholder 1"/>
          <p:cNvSpPr>
            <a:spLocks noGrp="1"/>
          </p:cNvSpPr>
          <p:nvPr>
            <p:ph type="dt" sz="half" idx="10"/>
          </p:nvPr>
        </p:nvSpPr>
        <p:spPr/>
        <p:txBody>
          <a:bodyPr/>
          <a:lstStyle/>
          <a:p>
            <a:fld id="{BC5DD681-7580-4D13-9211-FBD7DD4F7467}" type="datetime1">
              <a:rPr lang="en-IN" smtClean="0"/>
              <a:t>29-03-2024</a:t>
            </a:fld>
            <a:endParaRPr lang="en-US"/>
          </a:p>
        </p:txBody>
      </p:sp>
      <p:sp>
        <p:nvSpPr>
          <p:cNvPr id="3" name="Footer Placeholder 2"/>
          <p:cNvSpPr>
            <a:spLocks noGrp="1"/>
          </p:cNvSpPr>
          <p:nvPr>
            <p:ph type="ftr" sz="quarter" idx="11"/>
          </p:nvPr>
        </p:nvSpPr>
        <p:spPr>
          <a:xfrm>
            <a:off x="1960418" y="6356350"/>
            <a:ext cx="4953000" cy="365125"/>
          </a:xfrm>
        </p:spPr>
        <p:txBody>
          <a:bodyPr/>
          <a:lstStyle/>
          <a:p>
            <a:r>
              <a:rPr lang="en-US"/>
              <a:t>Dr. Poornima Tyagi       ACSE0603 Software Engineering             Unit III     </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3"/>
          <p:cNvSpPr>
            <a:spLocks noGrp="1" noChangeArrowheads="1"/>
          </p:cNvSpPr>
          <p:nvPr>
            <p:ph type="sldNum" sz="quarter" idx="11"/>
          </p:nvPr>
        </p:nvSpPr>
        <p:spPr>
          <a:xfrm>
            <a:off x="7772400" y="6340475"/>
            <a:ext cx="1219200" cy="365125"/>
          </a:xfrm>
          <a:noFill/>
        </p:spPr>
        <p:txBody>
          <a:bodyPr/>
          <a:lstStyle/>
          <a:p>
            <a:fld id="{27834E07-DFC8-44D7-9378-7482C01ED806}" type="slidenum">
              <a:rPr lang="ko-KR" altLang="en-US"/>
              <a:pPr/>
              <a:t>49</a:t>
            </a:fld>
            <a:endParaRPr lang="en-US" altLang="ko-KR" dirty="0"/>
          </a:p>
        </p:txBody>
      </p:sp>
      <p:sp>
        <p:nvSpPr>
          <p:cNvPr id="11268" name="Rectangle 3"/>
          <p:cNvSpPr>
            <a:spLocks noGrp="1" noChangeArrowheads="1"/>
          </p:cNvSpPr>
          <p:nvPr>
            <p:ph type="body" idx="1"/>
          </p:nvPr>
        </p:nvSpPr>
        <p:spPr>
          <a:xfrm>
            <a:off x="457200" y="843555"/>
            <a:ext cx="8229600" cy="4525963"/>
          </a:xfrm>
        </p:spPr>
        <p:txBody>
          <a:bodyPr>
            <a:normAutofit/>
          </a:bodyPr>
          <a:lstStyle/>
          <a:p>
            <a:pPr marL="0" lvl="0" indent="0" eaLnBrk="0" fontAlgn="base" hangingPunct="0">
              <a:spcBef>
                <a:spcPct val="0"/>
              </a:spcBef>
              <a:spcAft>
                <a:spcPct val="0"/>
              </a:spcAft>
              <a:buNone/>
            </a:pPr>
            <a:r>
              <a:rPr lang="en-US" altLang="en-US" sz="2000" b="1" dirty="0">
                <a:solidFill>
                  <a:srgbClr val="0D0D0D"/>
                </a:solidFill>
              </a:rPr>
              <a:t>Coincident Cohesion</a:t>
            </a:r>
            <a:r>
              <a:rPr lang="en-US" altLang="en-US" sz="2000" dirty="0">
                <a:solidFill>
                  <a:srgbClr val="0D0D0D"/>
                </a:solidFill>
              </a:rPr>
              <a:t>: Coincidental cohesion happens when functions within a module are grouped together simply because they operate on the same data, without a clear logical or functional relationship.</a:t>
            </a:r>
          </a:p>
          <a:p>
            <a:pPr marL="514350" lvl="0" indent="-514350" eaLnBrk="0" fontAlgn="base" hangingPunct="0">
              <a:spcBef>
                <a:spcPct val="0"/>
              </a:spcBef>
              <a:spcAft>
                <a:spcPct val="0"/>
              </a:spcAft>
              <a:buFont typeface="+mj-lt"/>
              <a:buAutoNum type="arabicPeriod" startAt="5"/>
            </a:pPr>
            <a:endParaRPr lang="en-US" altLang="en-US" sz="2000" dirty="0">
              <a:solidFill>
                <a:srgbClr val="0D0D0D"/>
              </a:solidFill>
            </a:endParaRPr>
          </a:p>
          <a:p>
            <a:pPr marL="400050" lvl="1" indent="0" eaLnBrk="0" fontAlgn="base" hangingPunct="0">
              <a:spcBef>
                <a:spcPct val="0"/>
              </a:spcBef>
              <a:spcAft>
                <a:spcPct val="0"/>
              </a:spcAft>
              <a:buNone/>
            </a:pPr>
            <a:r>
              <a:rPr lang="en-US" altLang="en-US" sz="2000" dirty="0">
                <a:solidFill>
                  <a:srgbClr val="0D0D0D"/>
                </a:solidFill>
              </a:rPr>
              <a:t>Example: In a module for managing student personal information, functions might include </a:t>
            </a:r>
            <a:r>
              <a:rPr lang="en-US" altLang="en-US" sz="2000" b="1" dirty="0" err="1">
                <a:solidFill>
                  <a:srgbClr val="0D0D0D"/>
                </a:solidFill>
              </a:rPr>
              <a:t>update_student_name</a:t>
            </a:r>
            <a:r>
              <a:rPr lang="en-US" altLang="en-US" sz="2000" dirty="0">
                <a:solidFill>
                  <a:srgbClr val="0D0D0D"/>
                </a:solidFill>
              </a:rPr>
              <a:t>, </a:t>
            </a:r>
            <a:r>
              <a:rPr lang="en-US" altLang="en-US" sz="2000" b="1" dirty="0" err="1">
                <a:solidFill>
                  <a:srgbClr val="0D0D0D"/>
                </a:solidFill>
              </a:rPr>
              <a:t>update_student_address</a:t>
            </a:r>
            <a:r>
              <a:rPr lang="en-US" altLang="en-US" sz="2000" dirty="0">
                <a:solidFill>
                  <a:srgbClr val="0D0D0D"/>
                </a:solidFill>
              </a:rPr>
              <a:t>, and </a:t>
            </a:r>
            <a:r>
              <a:rPr lang="en-US" altLang="en-US" sz="2000" b="1" dirty="0" err="1">
                <a:solidFill>
                  <a:srgbClr val="0D0D0D"/>
                </a:solidFill>
              </a:rPr>
              <a:t>update_student_contact</a:t>
            </a:r>
            <a:r>
              <a:rPr lang="en-US" altLang="en-US" sz="2000" dirty="0">
                <a:solidFill>
                  <a:srgbClr val="0D0D0D"/>
                </a:solidFill>
              </a:rPr>
              <a:t>. These functions are grouped together because they all operate on the student's personal information, but there may not be a strong logical relationship between them.</a:t>
            </a:r>
          </a:p>
          <a:p>
            <a:endParaRPr lang="en-US" altLang="en-US" sz="2200" dirty="0"/>
          </a:p>
        </p:txBody>
      </p:sp>
      <p:sp>
        <p:nvSpPr>
          <p:cNvPr id="11269" name="Slide Number Placeholder 4"/>
          <p:cNvSpPr txBox="1">
            <a:spLocks noGrp="1"/>
          </p:cNvSpPr>
          <p:nvPr/>
        </p:nvSpPr>
        <p:spPr bwMode="auto">
          <a:xfrm>
            <a:off x="6553200" y="6248400"/>
            <a:ext cx="2133600" cy="457200"/>
          </a:xfrm>
          <a:prstGeom prst="rect">
            <a:avLst/>
          </a:prstGeom>
          <a:noFill/>
          <a:ln w="9525">
            <a:noFill/>
            <a:miter lim="800000"/>
            <a:headEnd/>
            <a:tailEnd/>
          </a:ln>
        </p:spPr>
        <p:txBody>
          <a:bodyPr anchor="b"/>
          <a:lstStyle/>
          <a:p>
            <a:pPr algn="r" eaLnBrk="1" hangingPunct="1"/>
            <a:endParaRPr lang="en-US" altLang="ko-KR" sz="1200" dirty="0">
              <a:ea typeface="굴림" pitchFamily="34" charset="-127"/>
            </a:endParaRPr>
          </a:p>
        </p:txBody>
      </p:sp>
      <p:pic>
        <p:nvPicPr>
          <p:cNvPr id="1026" name="Picture 2"/>
          <p:cNvPicPr>
            <a:picLocks noChangeAspect="1" noChangeArrowheads="1"/>
          </p:cNvPicPr>
          <p:nvPr/>
        </p:nvPicPr>
        <p:blipFill>
          <a:blip r:embed="rId2"/>
          <a:srcRect/>
          <a:stretch>
            <a:fillRect/>
          </a:stretch>
        </p:blipFill>
        <p:spPr bwMode="auto">
          <a:xfrm>
            <a:off x="3162300" y="4327461"/>
            <a:ext cx="2819400" cy="1447799"/>
          </a:xfrm>
          <a:prstGeom prst="rect">
            <a:avLst/>
          </a:prstGeom>
          <a:noFill/>
          <a:ln w="9525">
            <a:noFill/>
            <a:miter lim="800000"/>
            <a:headEnd/>
            <a:tailEnd/>
          </a:ln>
          <a:effectLst/>
        </p:spPr>
      </p:pic>
      <p:sp>
        <p:nvSpPr>
          <p:cNvPr id="9" name="Title 1"/>
          <p:cNvSpPr txBox="1">
            <a:spLocks/>
          </p:cNvSpPr>
          <p:nvPr/>
        </p:nvSpPr>
        <p:spPr>
          <a:xfrm>
            <a:off x="1181100" y="65681"/>
            <a:ext cx="7810500" cy="685799"/>
          </a:xfrm>
          <a:prstGeom prst="rect">
            <a:avLst/>
          </a:prstGeom>
          <a:gradFill>
            <a:gsLst>
              <a:gs pos="0">
                <a:schemeClr val="accent5">
                  <a:tint val="50000"/>
                  <a:satMod val="300000"/>
                </a:schemeClr>
              </a:gs>
              <a:gs pos="35000">
                <a:schemeClr val="accent5">
                  <a:tint val="37000"/>
                  <a:satMod val="300000"/>
                </a:schemeClr>
              </a:gs>
              <a:gs pos="100000">
                <a:schemeClr val="accent5">
                  <a:tint val="15000"/>
                  <a:satMod val="350000"/>
                </a:schemeClr>
              </a:gs>
            </a:gsLst>
            <a:lin ang="16200000" scaled="1"/>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400" b="1" dirty="0">
                <a:solidFill>
                  <a:srgbClr val="002060"/>
                </a:solidFill>
              </a:rPr>
              <a:t>Coincidental Cohesion </a:t>
            </a:r>
            <a:endParaRPr lang="en-US" sz="2400" dirty="0"/>
          </a:p>
        </p:txBody>
      </p:sp>
      <p:pic>
        <p:nvPicPr>
          <p:cNvPr id="10" name="Picture 2" descr="E:\NIET\Project\xLogo11.png.pagespeed.ic.pydHLuCQEZ.png"/>
          <p:cNvPicPr>
            <a:picLocks noChangeAspect="1" noChangeArrowheads="1"/>
          </p:cNvPicPr>
          <p:nvPr/>
        </p:nvPicPr>
        <p:blipFill>
          <a:blip r:embed="rId3" cstate="print"/>
          <a:srcRect/>
          <a:stretch>
            <a:fillRect/>
          </a:stretch>
        </p:blipFill>
        <p:spPr bwMode="auto">
          <a:xfrm>
            <a:off x="0" y="61740"/>
            <a:ext cx="1181100" cy="817163"/>
          </a:xfrm>
          <a:prstGeom prst="rect">
            <a:avLst/>
          </a:prstGeom>
          <a:noFill/>
        </p:spPr>
      </p:pic>
      <p:sp>
        <p:nvSpPr>
          <p:cNvPr id="2" name="Date Placeholder 1"/>
          <p:cNvSpPr>
            <a:spLocks noGrp="1"/>
          </p:cNvSpPr>
          <p:nvPr>
            <p:ph type="dt" sz="half" idx="10"/>
          </p:nvPr>
        </p:nvSpPr>
        <p:spPr/>
        <p:txBody>
          <a:bodyPr/>
          <a:lstStyle/>
          <a:p>
            <a:fld id="{24FAB131-49BF-4CCD-A6F2-2BD89120A4C0}" type="datetime1">
              <a:rPr lang="en-IN" smtClean="0"/>
              <a:t>29-03-2024</a:t>
            </a:fld>
            <a:endParaRPr lang="en-US"/>
          </a:p>
        </p:txBody>
      </p:sp>
      <p:sp>
        <p:nvSpPr>
          <p:cNvPr id="3" name="Footer Placeholder 2"/>
          <p:cNvSpPr>
            <a:spLocks noGrp="1"/>
          </p:cNvSpPr>
          <p:nvPr>
            <p:ph type="ftr" sz="quarter" idx="11"/>
          </p:nvPr>
        </p:nvSpPr>
        <p:spPr>
          <a:xfrm>
            <a:off x="2560782" y="6181003"/>
            <a:ext cx="4471250" cy="365125"/>
          </a:xfrm>
        </p:spPr>
        <p:txBody>
          <a:bodyPr/>
          <a:lstStyle/>
          <a:p>
            <a:r>
              <a:rPr lang="en-US" dirty="0"/>
              <a:t>Dr. Poornima Tyagi       ACSE0603 Software Engineering             Unit III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B1CB955D-D118-4EC3-9AED-0A2122424C5B}" type="datetime1">
              <a:rPr lang="en-IN" smtClean="0"/>
              <a:t>29-03-2024</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5</a:t>
            </a:fld>
            <a:endParaRPr lang="en-US"/>
          </a:p>
        </p:txBody>
      </p:sp>
      <p:sp>
        <p:nvSpPr>
          <p:cNvPr id="8"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400" b="1" dirty="0"/>
              <a:t>Syllabus</a:t>
            </a:r>
            <a:endParaRPr kumimoji="0" lang="en-US" sz="2400" b="1" i="0" u="none" strike="noStrike" kern="1200" cap="none" spc="0" normalizeH="0" baseline="0" noProof="0" dirty="0">
              <a:ln>
                <a:noFill/>
              </a:ln>
              <a:solidFill>
                <a:schemeClr val="dk1"/>
              </a:solidFill>
              <a:effectLst/>
              <a:uLnTx/>
              <a:uFillTx/>
            </a:endParaRPr>
          </a:p>
        </p:txBody>
      </p:sp>
      <p:pic>
        <p:nvPicPr>
          <p:cNvPr id="9"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
        <p:nvSpPr>
          <p:cNvPr id="10" name="Footer Placeholder 9"/>
          <p:cNvSpPr>
            <a:spLocks noGrp="1"/>
          </p:cNvSpPr>
          <p:nvPr>
            <p:ph type="ftr" sz="quarter" idx="11"/>
          </p:nvPr>
        </p:nvSpPr>
        <p:spPr>
          <a:xfrm>
            <a:off x="2514600" y="6356350"/>
            <a:ext cx="5029200" cy="365125"/>
          </a:xfrm>
        </p:spPr>
        <p:txBody>
          <a:bodyPr/>
          <a:lstStyle/>
          <a:p>
            <a:r>
              <a:rPr lang="en-US"/>
              <a:t>Dr. Poornima Tyagi       ACSE0603 Software Engineering             Unit III     </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072859356"/>
              </p:ext>
            </p:extLst>
          </p:nvPr>
        </p:nvGraphicFramePr>
        <p:xfrm>
          <a:off x="685801" y="817163"/>
          <a:ext cx="7772399" cy="5918872"/>
        </p:xfrm>
        <a:graphic>
          <a:graphicData uri="http://schemas.openxmlformats.org/drawingml/2006/table">
            <a:tbl>
              <a:tblPr/>
              <a:tblGrid>
                <a:gridCol w="599799">
                  <a:extLst>
                    <a:ext uri="{9D8B030D-6E8A-4147-A177-3AD203B41FA5}">
                      <a16:colId xmlns:a16="http://schemas.microsoft.com/office/drawing/2014/main" val="63019763"/>
                    </a:ext>
                  </a:extLst>
                </a:gridCol>
                <a:gridCol w="7172600">
                  <a:extLst>
                    <a:ext uri="{9D8B030D-6E8A-4147-A177-3AD203B41FA5}">
                      <a16:colId xmlns:a16="http://schemas.microsoft.com/office/drawing/2014/main" val="1223419321"/>
                    </a:ext>
                  </a:extLst>
                </a:gridCol>
              </a:tblGrid>
              <a:tr h="269782">
                <a:tc>
                  <a:txBody>
                    <a:bodyPr/>
                    <a:lstStyle/>
                    <a:p>
                      <a:pPr algn="ctr" fontAlgn="ctr"/>
                      <a:r>
                        <a:rPr lang="en-IN" sz="1800" b="0" i="0" u="none" strike="noStrike" kern="1200" dirty="0">
                          <a:solidFill>
                            <a:srgbClr val="000000"/>
                          </a:solidFill>
                          <a:effectLst/>
                          <a:latin typeface="Calibri" panose="020F0502020204030204" pitchFamily="34" charset="0"/>
                          <a:ea typeface="+mn-ea"/>
                          <a:cs typeface="+mn-cs"/>
                        </a:rPr>
                        <a:t>Unit</a:t>
                      </a:r>
                    </a:p>
                  </a:txBody>
                  <a:tcPr marL="3054" marR="3054" marT="30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marL="0" algn="ctr" defTabSz="914400" rtl="0" eaLnBrk="1" fontAlgn="ctr" latinLnBrk="0" hangingPunct="1"/>
                      <a:r>
                        <a:rPr lang="en-IN" sz="1800" b="0" i="0" u="none" strike="noStrike" kern="1200" dirty="0">
                          <a:solidFill>
                            <a:srgbClr val="000000"/>
                          </a:solidFill>
                          <a:effectLst/>
                          <a:latin typeface="Calibri" panose="020F0502020204030204" pitchFamily="34" charset="0"/>
                          <a:ea typeface="+mn-ea"/>
                          <a:cs typeface="+mn-cs"/>
                        </a:rPr>
                        <a:t>TOPIC</a:t>
                      </a:r>
                    </a:p>
                  </a:txBody>
                  <a:tcPr marL="3054" marR="3054" marT="30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val="1031982979"/>
                  </a:ext>
                </a:extLst>
              </a:tr>
              <a:tr h="1603842">
                <a:tc>
                  <a:txBody>
                    <a:bodyPr/>
                    <a:lstStyle/>
                    <a:p>
                      <a:pPr algn="ctr" fontAlgn="ctr"/>
                      <a:r>
                        <a:rPr lang="en-IN" sz="1800" b="1" i="0" u="none" strike="noStrike" dirty="0">
                          <a:solidFill>
                            <a:srgbClr val="000000"/>
                          </a:solidFill>
                          <a:effectLst/>
                          <a:latin typeface="Calibri" panose="020F0502020204030204" pitchFamily="34" charset="0"/>
                        </a:rPr>
                        <a:t>I</a:t>
                      </a:r>
                    </a:p>
                  </a:txBody>
                  <a:tcPr marL="3054" marR="3054" marT="30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fontAlgn="ctr"/>
                      <a:r>
                        <a:rPr lang="en-IN" sz="1800" b="0" i="0" u="none" strike="noStrike" dirty="0">
                          <a:solidFill>
                            <a:srgbClr val="000000"/>
                          </a:solidFill>
                          <a:effectLst/>
                          <a:latin typeface="Calibri" panose="020F0502020204030204" pitchFamily="34" charset="0"/>
                        </a:rPr>
                        <a:t>Introduction: Introduction to Software Engineering, Software Components, Software Characteristics, Software Crisis, Software Engineering Processes, Similarity and Differences from Conventional Engineering Processes, Software Quality Attributes. Software Development Life</a:t>
                      </a:r>
                      <a:br>
                        <a:rPr lang="en-IN" sz="1800" b="0" i="0" u="none" strike="noStrike" dirty="0">
                          <a:solidFill>
                            <a:srgbClr val="000000"/>
                          </a:solidFill>
                          <a:effectLst/>
                          <a:latin typeface="Calibri" panose="020F0502020204030204" pitchFamily="34" charset="0"/>
                        </a:rPr>
                      </a:br>
                      <a:r>
                        <a:rPr lang="en-IN" sz="1800" b="0" i="0" u="none" strike="noStrike" dirty="0">
                          <a:solidFill>
                            <a:srgbClr val="000000"/>
                          </a:solidFill>
                          <a:effectLst/>
                          <a:latin typeface="Calibri" panose="020F0502020204030204" pitchFamily="34" charset="0"/>
                        </a:rPr>
                        <a:t>Cycle (SDLC) Models: Water Fall Model, Prototype Model, Spiral Model, Evolutionary Development Models, Iterative Enhancement Models.</a:t>
                      </a:r>
                    </a:p>
                  </a:txBody>
                  <a:tcPr marL="3054" marR="3054" marT="30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498463"/>
                  </a:ext>
                </a:extLst>
              </a:tr>
              <a:tr h="1794910">
                <a:tc>
                  <a:txBody>
                    <a:bodyPr/>
                    <a:lstStyle/>
                    <a:p>
                      <a:pPr algn="ctr" fontAlgn="ctr"/>
                      <a:r>
                        <a:rPr lang="en-IN" sz="1800" b="1" i="0" u="none" strike="noStrike" dirty="0">
                          <a:solidFill>
                            <a:srgbClr val="000000"/>
                          </a:solidFill>
                          <a:effectLst/>
                          <a:latin typeface="Calibri" panose="020F0502020204030204" pitchFamily="34" charset="0"/>
                        </a:rPr>
                        <a:t>II</a:t>
                      </a:r>
                    </a:p>
                  </a:txBody>
                  <a:tcPr marL="3054" marR="3054" marT="30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fontAlgn="ctr"/>
                      <a:r>
                        <a:rPr lang="en-IN" sz="1800" b="0" i="0" u="none" strike="noStrike" dirty="0">
                          <a:solidFill>
                            <a:srgbClr val="000000"/>
                          </a:solidFill>
                          <a:effectLst/>
                          <a:latin typeface="Calibri" panose="020F0502020204030204" pitchFamily="34" charset="0"/>
                        </a:rPr>
                        <a:t>Software Requirement Specifications (SRS): Requirement Engineering Process: Elicitation, Analysis, Documentation, Review and Management of User Needs, Feasibility Study, Information Modelling, Data Flow Diagrams, Entity Relationship Diagrams, Decision Tables, SRS Document, IEEE Standards for SRS. Software Quality Assurance (SQA): Verification and Validation, SQA Plans, Software Quality Frameworks, ISO 9000 Models, SEI-CMM Model.</a:t>
                      </a:r>
                    </a:p>
                  </a:txBody>
                  <a:tcPr marL="3054" marR="3054" marT="30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4037596370"/>
                  </a:ext>
                </a:extLst>
              </a:tr>
              <a:tr h="1870653">
                <a:tc>
                  <a:txBody>
                    <a:bodyPr/>
                    <a:lstStyle/>
                    <a:p>
                      <a:pPr algn="ctr" fontAlgn="ctr"/>
                      <a:r>
                        <a:rPr lang="en-IN" sz="1800" b="1" i="0" u="none" strike="noStrike" dirty="0">
                          <a:solidFill>
                            <a:srgbClr val="000000"/>
                          </a:solidFill>
                          <a:effectLst/>
                          <a:latin typeface="Calibri" panose="020F0502020204030204" pitchFamily="34" charset="0"/>
                        </a:rPr>
                        <a:t>III</a:t>
                      </a:r>
                    </a:p>
                  </a:txBody>
                  <a:tcPr marL="3054" marR="3054" marT="30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just" fontAlgn="ctr"/>
                      <a:r>
                        <a:rPr lang="en-US" dirty="0"/>
                        <a:t>Software Design: Design principles, the design process; Design concepts: refinement, modularity: Cohesion, Coupling, Effective modular design: Functional independence, Design Heuristics for effective modularity, Software architecture: Function Oriented Design, Object Oriented Design: OOPs concepts-Abstraction, object, classification, inheritance, encapsulation, UML Diagrams-Class Diagram, Interaction diagram, Activity Diagram, control hierarchy: Top-Down and Bottom-Up Design, structural partitioning, software procedure. </a:t>
                      </a:r>
                      <a:endParaRPr lang="en-US" sz="1800" b="0" i="0" u="none" strike="noStrike" dirty="0">
                        <a:solidFill>
                          <a:srgbClr val="000000"/>
                        </a:solidFill>
                        <a:effectLst/>
                        <a:latin typeface="Calibri" panose="020F0502020204030204" pitchFamily="34" charset="0"/>
                      </a:endParaRPr>
                    </a:p>
                  </a:txBody>
                  <a:tcPr marL="3054" marR="3054" marT="30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val="3890506582"/>
                  </a:ext>
                </a:extLst>
              </a:tr>
            </a:tbl>
          </a:graphicData>
        </a:graphic>
      </p:graphicFrame>
    </p:spTree>
    <p:extLst>
      <p:ext uri="{BB962C8B-B14F-4D97-AF65-F5344CB8AC3E}">
        <p14:creationId xmlns:p14="http://schemas.microsoft.com/office/powerpoint/2010/main" val="268791340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3"/>
          <p:cNvSpPr>
            <a:spLocks noGrp="1" noChangeArrowheads="1"/>
          </p:cNvSpPr>
          <p:nvPr>
            <p:ph type="sldNum" sz="quarter" idx="11"/>
          </p:nvPr>
        </p:nvSpPr>
        <p:spPr>
          <a:xfrm>
            <a:off x="7391400" y="6294437"/>
            <a:ext cx="2895600" cy="365125"/>
          </a:xfrm>
          <a:noFill/>
        </p:spPr>
        <p:txBody>
          <a:bodyPr/>
          <a:lstStyle/>
          <a:p>
            <a:fld id="{4733D98C-39F2-4B11-8D7B-B9F4E658FCBB}" type="slidenum">
              <a:rPr lang="ko-KR" altLang="en-US"/>
              <a:pPr/>
              <a:t>50</a:t>
            </a:fld>
            <a:endParaRPr lang="en-US" altLang="ko-KR" dirty="0"/>
          </a:p>
        </p:txBody>
      </p:sp>
      <p:sp>
        <p:nvSpPr>
          <p:cNvPr id="14340" name="Rectangle 3"/>
          <p:cNvSpPr>
            <a:spLocks noGrp="1" noChangeArrowheads="1"/>
          </p:cNvSpPr>
          <p:nvPr>
            <p:ph type="body" idx="1"/>
          </p:nvPr>
        </p:nvSpPr>
        <p:spPr>
          <a:xfrm>
            <a:off x="457200" y="835185"/>
            <a:ext cx="8229600" cy="3660616"/>
          </a:xfrm>
        </p:spPr>
        <p:txBody>
          <a:bodyPr>
            <a:normAutofit fontScale="62500" lnSpcReduction="20000"/>
          </a:bodyPr>
          <a:lstStyle/>
          <a:p>
            <a:pPr marL="0" lvl="0" indent="0" eaLnBrk="0" fontAlgn="base" hangingPunct="0">
              <a:spcBef>
                <a:spcPct val="0"/>
              </a:spcBef>
              <a:spcAft>
                <a:spcPct val="0"/>
              </a:spcAft>
              <a:buNone/>
            </a:pPr>
            <a:r>
              <a:rPr lang="en-US" altLang="en-US" sz="2900" b="1" dirty="0">
                <a:solidFill>
                  <a:srgbClr val="0D0D0D"/>
                </a:solidFill>
              </a:rPr>
              <a:t>Logical Cohesion</a:t>
            </a:r>
            <a:r>
              <a:rPr lang="en-US" altLang="en-US" sz="2900" dirty="0">
                <a:solidFill>
                  <a:srgbClr val="0D0D0D"/>
                </a:solidFill>
              </a:rPr>
              <a:t>: Logical cohesion occurs when functions within a module are grouped together because they contribute to a well-defined logical task, often involving decisions or choices.</a:t>
            </a:r>
          </a:p>
          <a:p>
            <a:pPr marL="400050" lvl="1" indent="0" eaLnBrk="0" fontAlgn="base" hangingPunct="0">
              <a:spcBef>
                <a:spcPct val="0"/>
              </a:spcBef>
              <a:spcAft>
                <a:spcPct val="0"/>
              </a:spcAft>
              <a:buNone/>
            </a:pPr>
            <a:endParaRPr lang="en-US" altLang="en-US" sz="2900" dirty="0">
              <a:solidFill>
                <a:srgbClr val="0D0D0D"/>
              </a:solidFill>
            </a:endParaRPr>
          </a:p>
          <a:p>
            <a:pPr marL="400050" lvl="1" indent="0" eaLnBrk="0" fontAlgn="base" hangingPunct="0">
              <a:spcBef>
                <a:spcPct val="0"/>
              </a:spcBef>
              <a:spcAft>
                <a:spcPct val="0"/>
              </a:spcAft>
              <a:buNone/>
            </a:pPr>
            <a:r>
              <a:rPr lang="en-US" altLang="en-US" sz="2900" dirty="0">
                <a:solidFill>
                  <a:srgbClr val="0D0D0D"/>
                </a:solidFill>
              </a:rPr>
              <a:t>Example: In a module for handling student course registration, functions might include </a:t>
            </a:r>
            <a:r>
              <a:rPr lang="en-US" altLang="en-US" sz="2900" b="1" dirty="0" err="1">
                <a:solidFill>
                  <a:srgbClr val="0D0D0D"/>
                </a:solidFill>
              </a:rPr>
              <a:t>check_course_prerequisites</a:t>
            </a:r>
            <a:r>
              <a:rPr lang="en-US" altLang="en-US" sz="2900" dirty="0">
                <a:solidFill>
                  <a:srgbClr val="0D0D0D"/>
                </a:solidFill>
              </a:rPr>
              <a:t>, </a:t>
            </a:r>
            <a:r>
              <a:rPr lang="en-US" altLang="en-US" sz="2900" b="1" dirty="0" err="1">
                <a:solidFill>
                  <a:srgbClr val="0D0D0D"/>
                </a:solidFill>
              </a:rPr>
              <a:t>enroll_student_in_course</a:t>
            </a:r>
            <a:r>
              <a:rPr lang="en-US" altLang="en-US" sz="2900" dirty="0">
                <a:solidFill>
                  <a:srgbClr val="0D0D0D"/>
                </a:solidFill>
              </a:rPr>
              <a:t>, and </a:t>
            </a:r>
            <a:r>
              <a:rPr lang="en-US" altLang="en-US" sz="2900" b="1" dirty="0" err="1">
                <a:solidFill>
                  <a:srgbClr val="0D0D0D"/>
                </a:solidFill>
              </a:rPr>
              <a:t>validate_registration</a:t>
            </a:r>
            <a:r>
              <a:rPr lang="en-US" altLang="en-US" sz="2900" dirty="0">
                <a:solidFill>
                  <a:srgbClr val="0D0D0D"/>
                </a:solidFill>
              </a:rPr>
              <a:t>. These functions are grouped based on the logical steps involved in the registration process.</a:t>
            </a:r>
          </a:p>
          <a:p>
            <a:pPr>
              <a:lnSpc>
                <a:spcPct val="90000"/>
              </a:lnSpc>
            </a:pPr>
            <a:endParaRPr lang="en-US" altLang="en-US" sz="2900" dirty="0">
              <a:solidFill>
                <a:srgbClr val="0000E5"/>
              </a:solidFill>
            </a:endParaRPr>
          </a:p>
          <a:p>
            <a:pPr>
              <a:lnSpc>
                <a:spcPct val="90000"/>
              </a:lnSpc>
            </a:pPr>
            <a:r>
              <a:rPr lang="en-US" altLang="en-US" sz="2900" dirty="0"/>
              <a:t>Several logically related elements are in the same module and one of the elements is selected by the client module. Ex.</a:t>
            </a:r>
          </a:p>
          <a:p>
            <a:pPr lvl="2"/>
            <a:r>
              <a:rPr lang="en-US" altLang="en-US" sz="2900" dirty="0"/>
              <a:t>A module reads inputs from tape, disk, and network. </a:t>
            </a:r>
          </a:p>
          <a:p>
            <a:pPr lvl="2"/>
            <a:r>
              <a:rPr lang="en-US" altLang="en-US" sz="2900" dirty="0"/>
              <a:t>All the code for these functions are in the same module. </a:t>
            </a:r>
          </a:p>
          <a:p>
            <a:pPr lvl="2"/>
            <a:r>
              <a:rPr lang="en-US" altLang="en-US" sz="2900" dirty="0"/>
              <a:t>Operations are related, but the functions are significantly different.</a:t>
            </a:r>
          </a:p>
          <a:p>
            <a:pPr>
              <a:lnSpc>
                <a:spcPct val="90000"/>
              </a:lnSpc>
            </a:pPr>
            <a:endParaRPr lang="en-US" altLang="en-US" sz="2800" dirty="0"/>
          </a:p>
        </p:txBody>
      </p:sp>
      <p:sp>
        <p:nvSpPr>
          <p:cNvPr id="14341" name="Slide Number Placeholder 4"/>
          <p:cNvSpPr txBox="1">
            <a:spLocks noGrp="1"/>
          </p:cNvSpPr>
          <p:nvPr/>
        </p:nvSpPr>
        <p:spPr bwMode="auto">
          <a:xfrm>
            <a:off x="6553200" y="6248400"/>
            <a:ext cx="2133600" cy="457200"/>
          </a:xfrm>
          <a:prstGeom prst="rect">
            <a:avLst/>
          </a:prstGeom>
          <a:noFill/>
          <a:ln w="9525">
            <a:noFill/>
            <a:miter lim="800000"/>
            <a:headEnd/>
            <a:tailEnd/>
          </a:ln>
        </p:spPr>
        <p:txBody>
          <a:bodyPr anchor="b"/>
          <a:lstStyle/>
          <a:p>
            <a:pPr algn="r" eaLnBrk="1" hangingPunct="1"/>
            <a:endParaRPr lang="en-US" altLang="ko-KR" sz="1200" dirty="0">
              <a:ea typeface="굴림" pitchFamily="34" charset="-127"/>
            </a:endParaRPr>
          </a:p>
        </p:txBody>
      </p:sp>
      <p:pic>
        <p:nvPicPr>
          <p:cNvPr id="2050" name="Picture 2"/>
          <p:cNvPicPr>
            <a:picLocks noChangeAspect="1" noChangeArrowheads="1"/>
          </p:cNvPicPr>
          <p:nvPr/>
        </p:nvPicPr>
        <p:blipFill>
          <a:blip r:embed="rId2"/>
          <a:srcRect/>
          <a:stretch>
            <a:fillRect/>
          </a:stretch>
        </p:blipFill>
        <p:spPr bwMode="auto">
          <a:xfrm>
            <a:off x="3124200" y="4857326"/>
            <a:ext cx="2667000" cy="1314874"/>
          </a:xfrm>
          <a:prstGeom prst="rect">
            <a:avLst/>
          </a:prstGeom>
          <a:noFill/>
          <a:ln w="9525">
            <a:noFill/>
            <a:miter lim="800000"/>
            <a:headEnd/>
            <a:tailEnd/>
          </a:ln>
          <a:effectLst/>
        </p:spPr>
      </p:pic>
      <p:sp>
        <p:nvSpPr>
          <p:cNvPr id="7" name="Title 1"/>
          <p:cNvSpPr txBox="1">
            <a:spLocks/>
          </p:cNvSpPr>
          <p:nvPr/>
        </p:nvSpPr>
        <p:spPr>
          <a:xfrm>
            <a:off x="1181100" y="65681"/>
            <a:ext cx="7810500" cy="685799"/>
          </a:xfrm>
          <a:prstGeom prst="rect">
            <a:avLst/>
          </a:prstGeom>
          <a:gradFill>
            <a:gsLst>
              <a:gs pos="0">
                <a:schemeClr val="accent5">
                  <a:tint val="50000"/>
                  <a:satMod val="300000"/>
                </a:schemeClr>
              </a:gs>
              <a:gs pos="35000">
                <a:schemeClr val="accent5">
                  <a:tint val="37000"/>
                  <a:satMod val="300000"/>
                </a:schemeClr>
              </a:gs>
              <a:gs pos="100000">
                <a:schemeClr val="accent5">
                  <a:tint val="15000"/>
                  <a:satMod val="350000"/>
                </a:schemeClr>
              </a:gs>
            </a:gsLst>
            <a:lin ang="16200000" scaled="1"/>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400" b="1" dirty="0">
                <a:solidFill>
                  <a:srgbClr val="002060"/>
                </a:solidFill>
              </a:rPr>
              <a:t>Logical Cohesion</a:t>
            </a:r>
            <a:endParaRPr lang="en-US" sz="2400" dirty="0"/>
          </a:p>
        </p:txBody>
      </p:sp>
      <p:pic>
        <p:nvPicPr>
          <p:cNvPr id="8" name="Picture 2" descr="E:\NIET\Project\xLogo11.png.pagespeed.ic.pydHLuCQEZ.png"/>
          <p:cNvPicPr>
            <a:picLocks noChangeAspect="1" noChangeArrowheads="1"/>
          </p:cNvPicPr>
          <p:nvPr/>
        </p:nvPicPr>
        <p:blipFill>
          <a:blip r:embed="rId3" cstate="print"/>
          <a:srcRect/>
          <a:stretch>
            <a:fillRect/>
          </a:stretch>
        </p:blipFill>
        <p:spPr bwMode="auto">
          <a:xfrm>
            <a:off x="0" y="61740"/>
            <a:ext cx="1181100" cy="817163"/>
          </a:xfrm>
          <a:prstGeom prst="rect">
            <a:avLst/>
          </a:prstGeom>
          <a:noFill/>
        </p:spPr>
      </p:pic>
      <p:sp>
        <p:nvSpPr>
          <p:cNvPr id="2" name="Date Placeholder 1"/>
          <p:cNvSpPr>
            <a:spLocks noGrp="1"/>
          </p:cNvSpPr>
          <p:nvPr>
            <p:ph type="dt" sz="half" idx="10"/>
          </p:nvPr>
        </p:nvSpPr>
        <p:spPr/>
        <p:txBody>
          <a:bodyPr/>
          <a:lstStyle/>
          <a:p>
            <a:fld id="{CB910990-4112-4989-BCDE-ACAAD0F243EF}" type="datetime1">
              <a:rPr lang="en-IN" smtClean="0"/>
              <a:t>29-03-2024</a:t>
            </a:fld>
            <a:endParaRPr lang="en-US"/>
          </a:p>
        </p:txBody>
      </p:sp>
      <p:sp>
        <p:nvSpPr>
          <p:cNvPr id="3" name="Footer Placeholder 2"/>
          <p:cNvSpPr>
            <a:spLocks noGrp="1"/>
          </p:cNvSpPr>
          <p:nvPr>
            <p:ph type="ftr" sz="quarter" idx="11"/>
          </p:nvPr>
        </p:nvSpPr>
        <p:spPr>
          <a:xfrm>
            <a:off x="1905000" y="6440054"/>
            <a:ext cx="4648200" cy="365125"/>
          </a:xfrm>
        </p:spPr>
        <p:txBody>
          <a:bodyPr/>
          <a:lstStyle/>
          <a:p>
            <a:r>
              <a:rPr lang="en-US"/>
              <a:t>Dr. Poornima Tyagi       ACSE0603 Software Engineering             Unit III     </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3"/>
          <p:cNvSpPr>
            <a:spLocks noGrp="1" noChangeArrowheads="1"/>
          </p:cNvSpPr>
          <p:nvPr>
            <p:ph type="sldNum" sz="quarter" idx="11"/>
          </p:nvPr>
        </p:nvSpPr>
        <p:spPr>
          <a:noFill/>
        </p:spPr>
        <p:txBody>
          <a:bodyPr/>
          <a:lstStyle/>
          <a:p>
            <a:fld id="{D20F6F95-7F4B-4120-82C7-CAA38BD9056B}" type="slidenum">
              <a:rPr lang="ko-KR" altLang="en-US"/>
              <a:pPr/>
              <a:t>51</a:t>
            </a:fld>
            <a:endParaRPr lang="en-US" altLang="ko-KR"/>
          </a:p>
        </p:txBody>
      </p:sp>
      <p:sp>
        <p:nvSpPr>
          <p:cNvPr id="17412" name="Rectangle 3"/>
          <p:cNvSpPr>
            <a:spLocks noGrp="1" noChangeArrowheads="1"/>
          </p:cNvSpPr>
          <p:nvPr>
            <p:ph type="body" idx="1"/>
          </p:nvPr>
        </p:nvSpPr>
        <p:spPr>
          <a:xfrm>
            <a:off x="466344" y="1035050"/>
            <a:ext cx="8229600" cy="3232150"/>
          </a:xfrm>
        </p:spPr>
        <p:txBody>
          <a:bodyPr>
            <a:normAutofit fontScale="70000" lnSpcReduction="20000"/>
          </a:bodyPr>
          <a:lstStyle/>
          <a:p>
            <a:pPr marL="0" lvl="0" indent="0" eaLnBrk="0" fontAlgn="base" hangingPunct="0">
              <a:spcBef>
                <a:spcPct val="0"/>
              </a:spcBef>
              <a:spcAft>
                <a:spcPct val="0"/>
              </a:spcAft>
              <a:buNone/>
            </a:pPr>
            <a:r>
              <a:rPr lang="en-US" altLang="en-US" sz="2400" b="1" dirty="0">
                <a:solidFill>
                  <a:srgbClr val="0D0D0D"/>
                </a:solidFill>
              </a:rPr>
              <a:t>Temporal Cohesion</a:t>
            </a:r>
            <a:r>
              <a:rPr lang="en-US" altLang="en-US" sz="2400" dirty="0">
                <a:solidFill>
                  <a:srgbClr val="0D0D0D"/>
                </a:solidFill>
              </a:rPr>
              <a:t>: Temporal cohesion would be evident if functions within a module are grouped together because they are all executed at the same time or during a specific period.</a:t>
            </a:r>
          </a:p>
          <a:p>
            <a:pPr marL="400050" lvl="1" indent="0" eaLnBrk="0" fontAlgn="base" hangingPunct="0">
              <a:spcBef>
                <a:spcPct val="0"/>
              </a:spcBef>
              <a:spcAft>
                <a:spcPct val="0"/>
              </a:spcAft>
              <a:buNone/>
            </a:pPr>
            <a:endParaRPr lang="en-US" altLang="en-US" sz="1800" dirty="0">
              <a:solidFill>
                <a:srgbClr val="0D0D0D"/>
              </a:solidFill>
            </a:endParaRPr>
          </a:p>
          <a:p>
            <a:pPr marL="285750" eaLnBrk="0" fontAlgn="base" hangingPunct="0">
              <a:spcBef>
                <a:spcPct val="0"/>
              </a:spcBef>
              <a:spcAft>
                <a:spcPct val="0"/>
              </a:spcAft>
            </a:pPr>
            <a:r>
              <a:rPr lang="en-US" altLang="en-US" sz="2200" dirty="0">
                <a:solidFill>
                  <a:srgbClr val="0D0D0D"/>
                </a:solidFill>
              </a:rPr>
              <a:t>Example: In a module for generating student timetables, functions might include </a:t>
            </a:r>
            <a:r>
              <a:rPr lang="en-US" altLang="en-US" sz="2200" b="1" dirty="0" err="1">
                <a:solidFill>
                  <a:srgbClr val="0D0D0D"/>
                </a:solidFill>
              </a:rPr>
              <a:t>create_timetable</a:t>
            </a:r>
            <a:r>
              <a:rPr lang="en-US" altLang="en-US" sz="2200" dirty="0">
                <a:solidFill>
                  <a:srgbClr val="0D0D0D"/>
                </a:solidFill>
              </a:rPr>
              <a:t>, </a:t>
            </a:r>
            <a:r>
              <a:rPr lang="en-US" altLang="en-US" sz="2200" b="1" dirty="0" err="1">
                <a:solidFill>
                  <a:srgbClr val="0D0D0D"/>
                </a:solidFill>
              </a:rPr>
              <a:t>assign_rooms</a:t>
            </a:r>
            <a:r>
              <a:rPr lang="en-US" altLang="en-US" sz="2200" dirty="0">
                <a:solidFill>
                  <a:srgbClr val="0D0D0D"/>
                </a:solidFill>
              </a:rPr>
              <a:t>, and </a:t>
            </a:r>
            <a:r>
              <a:rPr lang="en-US" altLang="en-US" sz="2200" b="1" dirty="0" err="1">
                <a:solidFill>
                  <a:srgbClr val="0D0D0D"/>
                </a:solidFill>
              </a:rPr>
              <a:t>publish_timetable</a:t>
            </a:r>
            <a:r>
              <a:rPr lang="en-US" altLang="en-US" sz="2200" dirty="0">
                <a:solidFill>
                  <a:srgbClr val="0D0D0D"/>
                </a:solidFill>
              </a:rPr>
              <a:t>. These functions are executed concurrently at the beginning of each academic term.</a:t>
            </a:r>
          </a:p>
          <a:p>
            <a:pPr marL="857250" lvl="1" indent="-457200" eaLnBrk="0" fontAlgn="base" hangingPunct="0">
              <a:spcBef>
                <a:spcPct val="0"/>
              </a:spcBef>
              <a:spcAft>
                <a:spcPct val="0"/>
              </a:spcAft>
              <a:buFont typeface="+mj-lt"/>
              <a:buAutoNum type="arabicPeriod" startAt="3"/>
            </a:pPr>
            <a:endParaRPr lang="en-US" altLang="en-US" sz="1800" dirty="0">
              <a:solidFill>
                <a:srgbClr val="0D0D0D"/>
              </a:solidFill>
            </a:endParaRPr>
          </a:p>
          <a:p>
            <a:pPr eaLnBrk="1" hangingPunct="1"/>
            <a:endParaRPr lang="en-US" altLang="en-US" sz="2200" dirty="0"/>
          </a:p>
          <a:p>
            <a:pPr eaLnBrk="1" hangingPunct="1"/>
            <a:r>
              <a:rPr lang="en-US" altLang="en-US" sz="2200" dirty="0"/>
              <a:t>Example: An exception handler that</a:t>
            </a:r>
          </a:p>
          <a:p>
            <a:pPr lvl="1" eaLnBrk="1" hangingPunct="1"/>
            <a:r>
              <a:rPr lang="en-US" altLang="en-US" sz="2200" dirty="0"/>
              <a:t>Closes all open files</a:t>
            </a:r>
          </a:p>
          <a:p>
            <a:pPr lvl="1" eaLnBrk="1" hangingPunct="1"/>
            <a:r>
              <a:rPr lang="en-US" altLang="en-US" sz="2200" dirty="0"/>
              <a:t>Creates an error log</a:t>
            </a:r>
          </a:p>
          <a:p>
            <a:pPr lvl="1" eaLnBrk="1" hangingPunct="1"/>
            <a:r>
              <a:rPr lang="en-US" altLang="en-US" sz="2200" dirty="0"/>
              <a:t>Notifies user</a:t>
            </a:r>
          </a:p>
          <a:p>
            <a:pPr lvl="1" eaLnBrk="1" hangingPunct="1"/>
            <a:r>
              <a:rPr lang="en-US" altLang="en-US" sz="2200" dirty="0"/>
              <a:t>Lots of different activities occur, all at same time</a:t>
            </a:r>
          </a:p>
        </p:txBody>
      </p:sp>
      <p:sp>
        <p:nvSpPr>
          <p:cNvPr id="17413" name="Slide Number Placeholder 4"/>
          <p:cNvSpPr txBox="1">
            <a:spLocks noGrp="1"/>
          </p:cNvSpPr>
          <p:nvPr/>
        </p:nvSpPr>
        <p:spPr bwMode="auto">
          <a:xfrm>
            <a:off x="6553200" y="6248400"/>
            <a:ext cx="2133600" cy="457200"/>
          </a:xfrm>
          <a:prstGeom prst="rect">
            <a:avLst/>
          </a:prstGeom>
          <a:noFill/>
          <a:ln w="9525">
            <a:noFill/>
            <a:miter lim="800000"/>
            <a:headEnd/>
            <a:tailEnd/>
          </a:ln>
        </p:spPr>
        <p:txBody>
          <a:bodyPr anchor="b"/>
          <a:lstStyle/>
          <a:p>
            <a:pPr algn="r" eaLnBrk="1" hangingPunct="1"/>
            <a:fld id="{09AD6D4C-2E3F-41A5-B746-6D39CC500D40}" type="slidenum">
              <a:rPr lang="ko-KR" altLang="en-US" sz="1200">
                <a:ea typeface="굴림" pitchFamily="34" charset="-127"/>
              </a:rPr>
              <a:pPr algn="r" eaLnBrk="1" hangingPunct="1"/>
              <a:t>51</a:t>
            </a:fld>
            <a:endParaRPr lang="en-US" altLang="ko-KR" sz="1200">
              <a:ea typeface="굴림" pitchFamily="34" charset="-127"/>
            </a:endParaRPr>
          </a:p>
        </p:txBody>
      </p:sp>
      <p:pic>
        <p:nvPicPr>
          <p:cNvPr id="3074" name="Picture 2"/>
          <p:cNvPicPr>
            <a:picLocks noChangeAspect="1" noChangeArrowheads="1"/>
          </p:cNvPicPr>
          <p:nvPr/>
        </p:nvPicPr>
        <p:blipFill>
          <a:blip r:embed="rId2"/>
          <a:srcRect/>
          <a:stretch>
            <a:fillRect/>
          </a:stretch>
        </p:blipFill>
        <p:spPr bwMode="auto">
          <a:xfrm>
            <a:off x="3130193" y="4495800"/>
            <a:ext cx="2438400" cy="1752600"/>
          </a:xfrm>
          <a:prstGeom prst="rect">
            <a:avLst/>
          </a:prstGeom>
          <a:noFill/>
          <a:ln w="9525">
            <a:noFill/>
            <a:miter lim="800000"/>
            <a:headEnd/>
            <a:tailEnd/>
          </a:ln>
          <a:effectLst/>
        </p:spPr>
      </p:pic>
      <p:sp>
        <p:nvSpPr>
          <p:cNvPr id="7" name="Title 1"/>
          <p:cNvSpPr txBox="1">
            <a:spLocks/>
          </p:cNvSpPr>
          <p:nvPr/>
        </p:nvSpPr>
        <p:spPr>
          <a:xfrm>
            <a:off x="1181100" y="65681"/>
            <a:ext cx="7810500" cy="685799"/>
          </a:xfrm>
          <a:prstGeom prst="rect">
            <a:avLst/>
          </a:prstGeom>
          <a:gradFill>
            <a:gsLst>
              <a:gs pos="0">
                <a:schemeClr val="accent5">
                  <a:tint val="50000"/>
                  <a:satMod val="300000"/>
                </a:schemeClr>
              </a:gs>
              <a:gs pos="35000">
                <a:schemeClr val="accent5">
                  <a:tint val="37000"/>
                  <a:satMod val="300000"/>
                </a:schemeClr>
              </a:gs>
              <a:gs pos="100000">
                <a:schemeClr val="accent5">
                  <a:tint val="15000"/>
                  <a:satMod val="350000"/>
                </a:schemeClr>
              </a:gs>
            </a:gsLst>
            <a:lin ang="16200000" scaled="1"/>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sz="2400" b="1" dirty="0">
                <a:solidFill>
                  <a:srgbClr val="002060"/>
                </a:solidFill>
              </a:rPr>
              <a:t>Temporal Cohesion </a:t>
            </a:r>
            <a:endParaRPr lang="en-US" sz="2400" dirty="0"/>
          </a:p>
        </p:txBody>
      </p:sp>
      <p:pic>
        <p:nvPicPr>
          <p:cNvPr id="8" name="Picture 2" descr="E:\NIET\Project\xLogo11.png.pagespeed.ic.pydHLuCQEZ.png"/>
          <p:cNvPicPr>
            <a:picLocks noChangeAspect="1" noChangeArrowheads="1"/>
          </p:cNvPicPr>
          <p:nvPr/>
        </p:nvPicPr>
        <p:blipFill>
          <a:blip r:embed="rId3" cstate="print"/>
          <a:srcRect/>
          <a:stretch>
            <a:fillRect/>
          </a:stretch>
        </p:blipFill>
        <p:spPr bwMode="auto">
          <a:xfrm>
            <a:off x="0" y="61740"/>
            <a:ext cx="1181100" cy="817163"/>
          </a:xfrm>
          <a:prstGeom prst="rect">
            <a:avLst/>
          </a:prstGeom>
          <a:noFill/>
        </p:spPr>
      </p:pic>
      <p:sp>
        <p:nvSpPr>
          <p:cNvPr id="2" name="Date Placeholder 1"/>
          <p:cNvSpPr>
            <a:spLocks noGrp="1"/>
          </p:cNvSpPr>
          <p:nvPr>
            <p:ph type="dt" sz="half" idx="10"/>
          </p:nvPr>
        </p:nvSpPr>
        <p:spPr/>
        <p:txBody>
          <a:bodyPr/>
          <a:lstStyle/>
          <a:p>
            <a:fld id="{945D0BEE-F4E1-4E7E-9811-744EA6322145}" type="datetime1">
              <a:rPr lang="en-IN" smtClean="0"/>
              <a:t>29-03-2024</a:t>
            </a:fld>
            <a:endParaRPr lang="en-US"/>
          </a:p>
        </p:txBody>
      </p:sp>
      <p:sp>
        <p:nvSpPr>
          <p:cNvPr id="3" name="Footer Placeholder 2"/>
          <p:cNvSpPr>
            <a:spLocks noGrp="1"/>
          </p:cNvSpPr>
          <p:nvPr>
            <p:ph type="ftr" sz="quarter" idx="11"/>
          </p:nvPr>
        </p:nvSpPr>
        <p:spPr/>
        <p:txBody>
          <a:bodyPr/>
          <a:lstStyle/>
          <a:p>
            <a:r>
              <a:rPr lang="en-US"/>
              <a:t>Dr. Poornima Tyagi       ACSE0603 Software Engineering             Unit III     </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3"/>
          <p:cNvSpPr>
            <a:spLocks noGrp="1" noChangeArrowheads="1"/>
          </p:cNvSpPr>
          <p:nvPr>
            <p:ph type="sldNum" sz="quarter" idx="11"/>
          </p:nvPr>
        </p:nvSpPr>
        <p:spPr>
          <a:xfrm>
            <a:off x="6781800" y="6358082"/>
            <a:ext cx="1752600" cy="365125"/>
          </a:xfrm>
          <a:noFill/>
        </p:spPr>
        <p:txBody>
          <a:bodyPr/>
          <a:lstStyle/>
          <a:p>
            <a:fld id="{55DF9E5B-4353-4E0B-B359-36A917C0637B}" type="slidenum">
              <a:rPr lang="ko-KR" altLang="en-US"/>
              <a:pPr/>
              <a:t>52</a:t>
            </a:fld>
            <a:endParaRPr lang="en-US" altLang="ko-KR"/>
          </a:p>
        </p:txBody>
      </p:sp>
      <p:sp>
        <p:nvSpPr>
          <p:cNvPr id="20484" name="Rectangle 3"/>
          <p:cNvSpPr>
            <a:spLocks noGrp="1" noChangeArrowheads="1"/>
          </p:cNvSpPr>
          <p:nvPr>
            <p:ph type="body" idx="1"/>
          </p:nvPr>
        </p:nvSpPr>
        <p:spPr>
          <a:xfrm>
            <a:off x="457200" y="1066800"/>
            <a:ext cx="8229600" cy="3657600"/>
          </a:xfrm>
        </p:spPr>
        <p:txBody>
          <a:bodyPr>
            <a:normAutofit/>
          </a:bodyPr>
          <a:lstStyle/>
          <a:p>
            <a:pPr marL="0" lvl="0" indent="0" eaLnBrk="0" fontAlgn="base" hangingPunct="0">
              <a:spcBef>
                <a:spcPct val="0"/>
              </a:spcBef>
              <a:spcAft>
                <a:spcPct val="0"/>
              </a:spcAft>
              <a:buNone/>
            </a:pPr>
            <a:r>
              <a:rPr lang="en-US" altLang="en-US" sz="2400" b="1" dirty="0">
                <a:solidFill>
                  <a:srgbClr val="0D0D0D"/>
                </a:solidFill>
              </a:rPr>
              <a:t>Procedural Cohesion</a:t>
            </a:r>
            <a:r>
              <a:rPr lang="en-US" altLang="en-US" sz="2400" dirty="0">
                <a:solidFill>
                  <a:srgbClr val="0D0D0D"/>
                </a:solidFill>
              </a:rPr>
              <a:t>: Procedural cohesion occurs when functions within a module are grouped together because they contribute to a specific procedural task, but there's no inherent logical relationship between them.</a:t>
            </a:r>
          </a:p>
          <a:p>
            <a:pPr marL="400050" lvl="1" indent="0" eaLnBrk="0" fontAlgn="base" hangingPunct="0">
              <a:spcBef>
                <a:spcPct val="0"/>
              </a:spcBef>
              <a:spcAft>
                <a:spcPct val="0"/>
              </a:spcAft>
              <a:buNone/>
            </a:pPr>
            <a:r>
              <a:rPr lang="en-US" altLang="en-US" sz="1800" dirty="0">
                <a:solidFill>
                  <a:srgbClr val="0D0D0D"/>
                </a:solidFill>
              </a:rPr>
              <a:t>Example: In a module for managing student attendance, functions might include </a:t>
            </a:r>
            <a:r>
              <a:rPr lang="en-US" altLang="en-US" sz="1800" b="1" dirty="0" err="1">
                <a:solidFill>
                  <a:srgbClr val="0D0D0D"/>
                </a:solidFill>
              </a:rPr>
              <a:t>mark_attendance</a:t>
            </a:r>
            <a:r>
              <a:rPr lang="en-US" altLang="en-US" sz="1800" dirty="0">
                <a:solidFill>
                  <a:srgbClr val="0D0D0D"/>
                </a:solidFill>
              </a:rPr>
              <a:t>, </a:t>
            </a:r>
            <a:r>
              <a:rPr lang="en-US" altLang="en-US" sz="1800" b="1" dirty="0" err="1">
                <a:solidFill>
                  <a:srgbClr val="0D0D0D"/>
                </a:solidFill>
              </a:rPr>
              <a:t>calculate_absenteeism_rate</a:t>
            </a:r>
            <a:r>
              <a:rPr lang="en-US" altLang="en-US" sz="1800" dirty="0">
                <a:solidFill>
                  <a:srgbClr val="0D0D0D"/>
                </a:solidFill>
              </a:rPr>
              <a:t>, and </a:t>
            </a:r>
            <a:r>
              <a:rPr lang="en-US" altLang="en-US" sz="1800" b="1" dirty="0" err="1">
                <a:solidFill>
                  <a:srgbClr val="0D0D0D"/>
                </a:solidFill>
              </a:rPr>
              <a:t>notify_parents_of_absence</a:t>
            </a:r>
            <a:r>
              <a:rPr lang="en-US" altLang="en-US" sz="1800" dirty="0">
                <a:solidFill>
                  <a:srgbClr val="0D0D0D"/>
                </a:solidFill>
              </a:rPr>
              <a:t>. </a:t>
            </a:r>
          </a:p>
          <a:p>
            <a:pPr marL="400050" lvl="1" indent="0" eaLnBrk="0" fontAlgn="base" hangingPunct="0">
              <a:spcBef>
                <a:spcPct val="0"/>
              </a:spcBef>
              <a:spcAft>
                <a:spcPct val="0"/>
              </a:spcAft>
              <a:buNone/>
            </a:pPr>
            <a:endParaRPr lang="en-US" altLang="en-US" sz="1800" dirty="0">
              <a:solidFill>
                <a:srgbClr val="0D0D0D"/>
              </a:solidFill>
            </a:endParaRPr>
          </a:p>
        </p:txBody>
      </p:sp>
      <p:sp>
        <p:nvSpPr>
          <p:cNvPr id="20485" name="Slide Number Placeholder 4"/>
          <p:cNvSpPr txBox="1">
            <a:spLocks noGrp="1"/>
          </p:cNvSpPr>
          <p:nvPr/>
        </p:nvSpPr>
        <p:spPr bwMode="auto">
          <a:xfrm>
            <a:off x="6781800" y="6213330"/>
            <a:ext cx="2133600" cy="457200"/>
          </a:xfrm>
          <a:prstGeom prst="rect">
            <a:avLst/>
          </a:prstGeom>
          <a:noFill/>
          <a:ln w="9525">
            <a:noFill/>
            <a:miter lim="800000"/>
            <a:headEnd/>
            <a:tailEnd/>
          </a:ln>
        </p:spPr>
        <p:txBody>
          <a:bodyPr anchor="b"/>
          <a:lstStyle/>
          <a:p>
            <a:pPr algn="r" eaLnBrk="1" hangingPunct="1"/>
            <a:endParaRPr lang="en-US" altLang="ko-KR" sz="1200" dirty="0">
              <a:ea typeface="굴림" pitchFamily="34" charset="-127"/>
            </a:endParaRPr>
          </a:p>
        </p:txBody>
      </p:sp>
      <p:pic>
        <p:nvPicPr>
          <p:cNvPr id="4098" name="Picture 2"/>
          <p:cNvPicPr>
            <a:picLocks noChangeAspect="1" noChangeArrowheads="1"/>
          </p:cNvPicPr>
          <p:nvPr/>
        </p:nvPicPr>
        <p:blipFill>
          <a:blip r:embed="rId2"/>
          <a:srcRect/>
          <a:stretch>
            <a:fillRect/>
          </a:stretch>
        </p:blipFill>
        <p:spPr bwMode="auto">
          <a:xfrm>
            <a:off x="3014181" y="4740275"/>
            <a:ext cx="3124200" cy="1600200"/>
          </a:xfrm>
          <a:prstGeom prst="rect">
            <a:avLst/>
          </a:prstGeom>
          <a:noFill/>
          <a:ln w="9525">
            <a:noFill/>
            <a:miter lim="800000"/>
            <a:headEnd/>
            <a:tailEnd/>
          </a:ln>
          <a:effectLst/>
        </p:spPr>
      </p:pic>
      <p:sp>
        <p:nvSpPr>
          <p:cNvPr id="7" name="Title 1"/>
          <p:cNvSpPr txBox="1">
            <a:spLocks/>
          </p:cNvSpPr>
          <p:nvPr/>
        </p:nvSpPr>
        <p:spPr>
          <a:xfrm>
            <a:off x="1181100" y="65681"/>
            <a:ext cx="7810500" cy="685799"/>
          </a:xfrm>
          <a:prstGeom prst="rect">
            <a:avLst/>
          </a:prstGeom>
          <a:gradFill>
            <a:gsLst>
              <a:gs pos="0">
                <a:schemeClr val="accent5">
                  <a:tint val="50000"/>
                  <a:satMod val="300000"/>
                </a:schemeClr>
              </a:gs>
              <a:gs pos="35000">
                <a:schemeClr val="accent5">
                  <a:tint val="37000"/>
                  <a:satMod val="300000"/>
                </a:schemeClr>
              </a:gs>
              <a:gs pos="100000">
                <a:schemeClr val="accent5">
                  <a:tint val="15000"/>
                  <a:satMod val="350000"/>
                </a:schemeClr>
              </a:gs>
            </a:gsLst>
            <a:lin ang="16200000" scaled="1"/>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altLang="en-US" sz="2400" b="1" dirty="0"/>
              <a:t>Procedural Cohesion</a:t>
            </a:r>
            <a:endParaRPr lang="en-US" sz="2400" b="1" dirty="0"/>
          </a:p>
        </p:txBody>
      </p:sp>
      <p:pic>
        <p:nvPicPr>
          <p:cNvPr id="8" name="Picture 2" descr="E:\NIET\Project\xLogo11.png.pagespeed.ic.pydHLuCQEZ.png"/>
          <p:cNvPicPr>
            <a:picLocks noChangeAspect="1" noChangeArrowheads="1"/>
          </p:cNvPicPr>
          <p:nvPr/>
        </p:nvPicPr>
        <p:blipFill>
          <a:blip r:embed="rId3" cstate="print"/>
          <a:srcRect/>
          <a:stretch>
            <a:fillRect/>
          </a:stretch>
        </p:blipFill>
        <p:spPr bwMode="auto">
          <a:xfrm>
            <a:off x="0" y="61740"/>
            <a:ext cx="1181100" cy="817163"/>
          </a:xfrm>
          <a:prstGeom prst="rect">
            <a:avLst/>
          </a:prstGeom>
          <a:noFill/>
        </p:spPr>
      </p:pic>
      <p:sp>
        <p:nvSpPr>
          <p:cNvPr id="2" name="Date Placeholder 1"/>
          <p:cNvSpPr>
            <a:spLocks noGrp="1"/>
          </p:cNvSpPr>
          <p:nvPr>
            <p:ph type="dt" sz="half" idx="10"/>
          </p:nvPr>
        </p:nvSpPr>
        <p:spPr/>
        <p:txBody>
          <a:bodyPr/>
          <a:lstStyle/>
          <a:p>
            <a:fld id="{3C9EE159-9A61-436E-A3F5-FB9C5D1A85E2}" type="datetime1">
              <a:rPr lang="en-IN" smtClean="0"/>
              <a:t>29-03-2024</a:t>
            </a:fld>
            <a:endParaRPr lang="en-US"/>
          </a:p>
        </p:txBody>
      </p:sp>
      <p:sp>
        <p:nvSpPr>
          <p:cNvPr id="3" name="Footer Placeholder 2"/>
          <p:cNvSpPr>
            <a:spLocks noGrp="1"/>
          </p:cNvSpPr>
          <p:nvPr>
            <p:ph type="ftr" sz="quarter" idx="11"/>
          </p:nvPr>
        </p:nvSpPr>
        <p:spPr>
          <a:xfrm>
            <a:off x="1981200" y="6259368"/>
            <a:ext cx="4876800" cy="365125"/>
          </a:xfrm>
        </p:spPr>
        <p:txBody>
          <a:bodyPr/>
          <a:lstStyle/>
          <a:p>
            <a:r>
              <a:rPr lang="en-US"/>
              <a:t>Dr. Poornima Tyagi       ACSE0603 Software Engineering             Unit III     </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Rectangle 3"/>
          <p:cNvSpPr>
            <a:spLocks noGrp="1" noChangeArrowheads="1"/>
          </p:cNvSpPr>
          <p:nvPr>
            <p:ph type="body" idx="1"/>
          </p:nvPr>
        </p:nvSpPr>
        <p:spPr>
          <a:xfrm>
            <a:off x="152400" y="990600"/>
            <a:ext cx="8763000" cy="2895601"/>
          </a:xfrm>
        </p:spPr>
        <p:txBody>
          <a:bodyPr>
            <a:normAutofit/>
          </a:bodyPr>
          <a:lstStyle/>
          <a:p>
            <a:r>
              <a:rPr lang="en-US" altLang="en-US" sz="2200" dirty="0">
                <a:solidFill>
                  <a:srgbClr val="0000E5"/>
                </a:solidFill>
              </a:rPr>
              <a:t>Functions performed on the same data or to produce the same data.</a:t>
            </a:r>
          </a:p>
          <a:p>
            <a:r>
              <a:rPr lang="en-US" altLang="en-US" sz="2200" dirty="0"/>
              <a:t>Examples:</a:t>
            </a:r>
          </a:p>
          <a:p>
            <a:pPr lvl="1"/>
            <a:r>
              <a:rPr lang="en-US" altLang="en-US" sz="2200" dirty="0"/>
              <a:t>Update record in data base and send it to the printer</a:t>
            </a:r>
          </a:p>
          <a:p>
            <a:pPr lvl="2"/>
            <a:r>
              <a:rPr lang="en-US" altLang="en-US" sz="2200" dirty="0"/>
              <a:t>Update a record on a database</a:t>
            </a:r>
          </a:p>
          <a:p>
            <a:pPr lvl="2"/>
            <a:r>
              <a:rPr lang="en-US" altLang="en-US" sz="2200" dirty="0"/>
              <a:t>Print the record</a:t>
            </a:r>
            <a:endParaRPr lang="en-US" altLang="en-US" sz="2200" dirty="0">
              <a:solidFill>
                <a:schemeClr val="accent2"/>
              </a:solidFill>
            </a:endParaRPr>
          </a:p>
        </p:txBody>
      </p:sp>
      <p:sp>
        <p:nvSpPr>
          <p:cNvPr id="21509" name="Slide Number Placeholder 4"/>
          <p:cNvSpPr txBox="1">
            <a:spLocks noGrp="1"/>
          </p:cNvSpPr>
          <p:nvPr/>
        </p:nvSpPr>
        <p:spPr bwMode="auto">
          <a:xfrm>
            <a:off x="6553200" y="6248400"/>
            <a:ext cx="2133600" cy="457200"/>
          </a:xfrm>
          <a:prstGeom prst="rect">
            <a:avLst/>
          </a:prstGeom>
          <a:noFill/>
          <a:ln w="9525">
            <a:noFill/>
            <a:miter lim="800000"/>
            <a:headEnd/>
            <a:tailEnd/>
          </a:ln>
        </p:spPr>
        <p:txBody>
          <a:bodyPr anchor="b"/>
          <a:lstStyle/>
          <a:p>
            <a:pPr algn="r" eaLnBrk="1" hangingPunct="1"/>
            <a:fld id="{DEAF4D5D-FFEE-454E-ADB7-9D9C13B8437A}" type="slidenum">
              <a:rPr lang="ko-KR" altLang="en-US" sz="1200">
                <a:ea typeface="굴림" pitchFamily="34" charset="-127"/>
              </a:rPr>
              <a:pPr algn="r" eaLnBrk="1" hangingPunct="1"/>
              <a:t>53</a:t>
            </a:fld>
            <a:endParaRPr lang="en-US" altLang="ko-KR" sz="1200">
              <a:ea typeface="굴림" pitchFamily="34" charset="-127"/>
            </a:endParaRPr>
          </a:p>
        </p:txBody>
      </p:sp>
      <p:pic>
        <p:nvPicPr>
          <p:cNvPr id="5122" name="Picture 2"/>
          <p:cNvPicPr>
            <a:picLocks noChangeAspect="1" noChangeArrowheads="1"/>
          </p:cNvPicPr>
          <p:nvPr/>
        </p:nvPicPr>
        <p:blipFill>
          <a:blip r:embed="rId2"/>
          <a:srcRect/>
          <a:stretch>
            <a:fillRect/>
          </a:stretch>
        </p:blipFill>
        <p:spPr bwMode="auto">
          <a:xfrm>
            <a:off x="2438400" y="3505200"/>
            <a:ext cx="3048000" cy="1676400"/>
          </a:xfrm>
          <a:prstGeom prst="rect">
            <a:avLst/>
          </a:prstGeom>
          <a:noFill/>
          <a:ln w="9525">
            <a:noFill/>
            <a:miter lim="800000"/>
            <a:headEnd/>
            <a:tailEnd/>
          </a:ln>
          <a:effectLst/>
        </p:spPr>
      </p:pic>
      <p:sp>
        <p:nvSpPr>
          <p:cNvPr id="7" name="Title 1"/>
          <p:cNvSpPr txBox="1">
            <a:spLocks/>
          </p:cNvSpPr>
          <p:nvPr/>
        </p:nvSpPr>
        <p:spPr>
          <a:xfrm>
            <a:off x="1181100" y="65681"/>
            <a:ext cx="7810500" cy="685799"/>
          </a:xfrm>
          <a:prstGeom prst="rect">
            <a:avLst/>
          </a:prstGeom>
          <a:gradFill>
            <a:gsLst>
              <a:gs pos="0">
                <a:schemeClr val="accent5">
                  <a:tint val="50000"/>
                  <a:satMod val="300000"/>
                </a:schemeClr>
              </a:gs>
              <a:gs pos="35000">
                <a:schemeClr val="accent5">
                  <a:tint val="37000"/>
                  <a:satMod val="300000"/>
                </a:schemeClr>
              </a:gs>
              <a:gs pos="100000">
                <a:schemeClr val="accent5">
                  <a:tint val="15000"/>
                  <a:satMod val="350000"/>
                </a:schemeClr>
              </a:gs>
            </a:gsLst>
            <a:lin ang="16200000" scaled="1"/>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altLang="en-US" sz="2400" b="1" dirty="0"/>
              <a:t>Communicational Cohesion</a:t>
            </a:r>
            <a:endParaRPr lang="en-US" sz="2400" b="1" dirty="0"/>
          </a:p>
        </p:txBody>
      </p:sp>
      <p:pic>
        <p:nvPicPr>
          <p:cNvPr id="8" name="Picture 2" descr="E:\NIET\Project\xLogo11.png.pagespeed.ic.pydHLuCQEZ.png"/>
          <p:cNvPicPr>
            <a:picLocks noChangeAspect="1" noChangeArrowheads="1"/>
          </p:cNvPicPr>
          <p:nvPr/>
        </p:nvPicPr>
        <p:blipFill>
          <a:blip r:embed="rId3" cstate="print"/>
          <a:srcRect/>
          <a:stretch>
            <a:fillRect/>
          </a:stretch>
        </p:blipFill>
        <p:spPr bwMode="auto">
          <a:xfrm>
            <a:off x="0" y="61740"/>
            <a:ext cx="1181100" cy="817163"/>
          </a:xfrm>
          <a:prstGeom prst="rect">
            <a:avLst/>
          </a:prstGeom>
          <a:noFill/>
        </p:spPr>
      </p:pic>
      <p:sp>
        <p:nvSpPr>
          <p:cNvPr id="2" name="Date Placeholder 1"/>
          <p:cNvSpPr>
            <a:spLocks noGrp="1"/>
          </p:cNvSpPr>
          <p:nvPr>
            <p:ph type="dt" sz="half" idx="10"/>
          </p:nvPr>
        </p:nvSpPr>
        <p:spPr/>
        <p:txBody>
          <a:bodyPr/>
          <a:lstStyle/>
          <a:p>
            <a:fld id="{89CA3DC4-4016-465C-8CC2-BECA29C6B6B7}" type="datetime1">
              <a:rPr lang="en-IN" smtClean="0"/>
              <a:t>29-03-2024</a:t>
            </a:fld>
            <a:endParaRPr lang="en-US"/>
          </a:p>
        </p:txBody>
      </p:sp>
      <p:sp>
        <p:nvSpPr>
          <p:cNvPr id="3" name="Footer Placeholder 2"/>
          <p:cNvSpPr>
            <a:spLocks noGrp="1"/>
          </p:cNvSpPr>
          <p:nvPr>
            <p:ph type="ftr" sz="quarter" idx="11"/>
          </p:nvPr>
        </p:nvSpPr>
        <p:spPr>
          <a:xfrm>
            <a:off x="2743200" y="6232525"/>
            <a:ext cx="4419600" cy="473075"/>
          </a:xfrm>
        </p:spPr>
        <p:txBody>
          <a:bodyPr/>
          <a:lstStyle/>
          <a:p>
            <a:r>
              <a:rPr lang="en-US"/>
              <a:t>Dr. Poornima Tyagi       ACSE0603 Software Engineering             Unit III     </a:t>
            </a:r>
            <a:endParaRPr lang="en-US" dirty="0"/>
          </a:p>
        </p:txBody>
      </p:sp>
      <p:sp>
        <p:nvSpPr>
          <p:cNvPr id="4" name="Slide Number Placeholder 3"/>
          <p:cNvSpPr>
            <a:spLocks noGrp="1"/>
          </p:cNvSpPr>
          <p:nvPr>
            <p:ph type="sldNum" sz="quarter" idx="12"/>
          </p:nvPr>
        </p:nvSpPr>
        <p:spPr/>
        <p:txBody>
          <a:bodyPr/>
          <a:lstStyle/>
          <a:p>
            <a:fld id="{AE566132-A42B-4D26-9C08-B059D352BBB6}" type="slidenum">
              <a:rPr lang="en-US" smtClean="0"/>
              <a:pPr/>
              <a:t>53</a:t>
            </a:fld>
            <a:endParaRPr 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Rectangle 3"/>
          <p:cNvSpPr>
            <a:spLocks noGrp="1" noChangeArrowheads="1"/>
          </p:cNvSpPr>
          <p:nvPr>
            <p:ph type="body" idx="1"/>
          </p:nvPr>
        </p:nvSpPr>
        <p:spPr>
          <a:xfrm>
            <a:off x="457200" y="1295400"/>
            <a:ext cx="8382000" cy="3200400"/>
          </a:xfrm>
        </p:spPr>
        <p:txBody>
          <a:bodyPr>
            <a:normAutofit fontScale="85000" lnSpcReduction="20000"/>
          </a:bodyPr>
          <a:lstStyle/>
          <a:p>
            <a:pPr marL="0" lvl="0" indent="0" eaLnBrk="0" fontAlgn="base" hangingPunct="0">
              <a:spcBef>
                <a:spcPct val="0"/>
              </a:spcBef>
              <a:spcAft>
                <a:spcPct val="0"/>
              </a:spcAft>
              <a:buNone/>
            </a:pPr>
            <a:r>
              <a:rPr lang="en-US" altLang="en-US" b="1" dirty="0">
                <a:solidFill>
                  <a:srgbClr val="0D0D0D"/>
                </a:solidFill>
              </a:rPr>
              <a:t>Sequential Cohesion</a:t>
            </a:r>
            <a:r>
              <a:rPr lang="en-US" altLang="en-US" dirty="0">
                <a:solidFill>
                  <a:srgbClr val="0D0D0D"/>
                </a:solidFill>
              </a:rPr>
              <a:t>: Sequential cohesion would be present if the functions within a module are arranged in a sequence where the output of one function serves as the input to the next function.</a:t>
            </a:r>
          </a:p>
          <a:p>
            <a:pPr marL="0" lvl="0" indent="0" eaLnBrk="0" fontAlgn="base" hangingPunct="0">
              <a:spcBef>
                <a:spcPct val="0"/>
              </a:spcBef>
              <a:spcAft>
                <a:spcPct val="0"/>
              </a:spcAft>
              <a:buNone/>
            </a:pPr>
            <a:r>
              <a:rPr lang="en-US" altLang="en-US" dirty="0">
                <a:solidFill>
                  <a:srgbClr val="0D0D0D"/>
                </a:solidFill>
              </a:rPr>
              <a:t>Example: In a module for processing student grades, functions might be arranged sequentially to input grades, calculate averages, and generate reports. Each function relies on the output of the previous function in the sequence.</a:t>
            </a:r>
          </a:p>
          <a:p>
            <a:pPr>
              <a:buNone/>
            </a:pPr>
            <a:endParaRPr lang="en-US" altLang="en-US" dirty="0"/>
          </a:p>
        </p:txBody>
      </p:sp>
      <p:sp>
        <p:nvSpPr>
          <p:cNvPr id="22533" name="Slide Number Placeholder 4"/>
          <p:cNvSpPr txBox="1">
            <a:spLocks noGrp="1"/>
          </p:cNvSpPr>
          <p:nvPr/>
        </p:nvSpPr>
        <p:spPr bwMode="auto">
          <a:xfrm>
            <a:off x="6553200" y="6248400"/>
            <a:ext cx="2133600" cy="457200"/>
          </a:xfrm>
          <a:prstGeom prst="rect">
            <a:avLst/>
          </a:prstGeom>
          <a:noFill/>
          <a:ln w="9525">
            <a:noFill/>
            <a:miter lim="800000"/>
            <a:headEnd/>
            <a:tailEnd/>
          </a:ln>
        </p:spPr>
        <p:txBody>
          <a:bodyPr anchor="b"/>
          <a:lstStyle/>
          <a:p>
            <a:pPr algn="r" eaLnBrk="1" hangingPunct="1"/>
            <a:fld id="{D62F86FC-92B5-4BFD-A04F-1CAC4EBFC47F}" type="slidenum">
              <a:rPr lang="ko-KR" altLang="en-US" sz="1200">
                <a:ea typeface="굴림" pitchFamily="34" charset="-127"/>
              </a:rPr>
              <a:pPr algn="r" eaLnBrk="1" hangingPunct="1"/>
              <a:t>54</a:t>
            </a:fld>
            <a:endParaRPr lang="en-US" altLang="ko-KR" sz="1200">
              <a:ea typeface="굴림" pitchFamily="34" charset="-127"/>
            </a:endParaRPr>
          </a:p>
        </p:txBody>
      </p:sp>
      <p:pic>
        <p:nvPicPr>
          <p:cNvPr id="6146" name="Picture 2"/>
          <p:cNvPicPr>
            <a:picLocks noChangeAspect="1" noChangeArrowheads="1"/>
          </p:cNvPicPr>
          <p:nvPr/>
        </p:nvPicPr>
        <p:blipFill>
          <a:blip r:embed="rId3"/>
          <a:srcRect/>
          <a:stretch>
            <a:fillRect/>
          </a:stretch>
        </p:blipFill>
        <p:spPr bwMode="auto">
          <a:xfrm>
            <a:off x="2738437" y="4495800"/>
            <a:ext cx="3667125" cy="2133600"/>
          </a:xfrm>
          <a:prstGeom prst="rect">
            <a:avLst/>
          </a:prstGeom>
          <a:noFill/>
          <a:ln w="9525">
            <a:noFill/>
            <a:miter lim="800000"/>
            <a:headEnd/>
            <a:tailEnd/>
          </a:ln>
          <a:effectLst/>
        </p:spPr>
      </p:pic>
      <p:sp>
        <p:nvSpPr>
          <p:cNvPr id="7" name="Title 1"/>
          <p:cNvSpPr txBox="1">
            <a:spLocks/>
          </p:cNvSpPr>
          <p:nvPr/>
        </p:nvSpPr>
        <p:spPr>
          <a:xfrm>
            <a:off x="1181100" y="65681"/>
            <a:ext cx="7810500" cy="685799"/>
          </a:xfrm>
          <a:prstGeom prst="rect">
            <a:avLst/>
          </a:prstGeom>
          <a:gradFill>
            <a:gsLst>
              <a:gs pos="0">
                <a:schemeClr val="accent5">
                  <a:tint val="50000"/>
                  <a:satMod val="300000"/>
                </a:schemeClr>
              </a:gs>
              <a:gs pos="35000">
                <a:schemeClr val="accent5">
                  <a:tint val="37000"/>
                  <a:satMod val="300000"/>
                </a:schemeClr>
              </a:gs>
              <a:gs pos="100000">
                <a:schemeClr val="accent5">
                  <a:tint val="15000"/>
                  <a:satMod val="350000"/>
                </a:schemeClr>
              </a:gs>
            </a:gsLst>
            <a:lin ang="16200000" scaled="1"/>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altLang="en-US" sz="2400" b="1" dirty="0"/>
              <a:t>Sequential Cohesion</a:t>
            </a:r>
            <a:endParaRPr lang="en-US" sz="2400" b="1" dirty="0"/>
          </a:p>
        </p:txBody>
      </p:sp>
      <p:pic>
        <p:nvPicPr>
          <p:cNvPr id="8" name="Picture 2" descr="E:\NIET\Project\xLogo11.png.pagespeed.ic.pydHLuCQEZ.png"/>
          <p:cNvPicPr>
            <a:picLocks noChangeAspect="1" noChangeArrowheads="1"/>
          </p:cNvPicPr>
          <p:nvPr/>
        </p:nvPicPr>
        <p:blipFill>
          <a:blip r:embed="rId4" cstate="print"/>
          <a:srcRect/>
          <a:stretch>
            <a:fillRect/>
          </a:stretch>
        </p:blipFill>
        <p:spPr bwMode="auto">
          <a:xfrm>
            <a:off x="0" y="61740"/>
            <a:ext cx="1181100" cy="817163"/>
          </a:xfrm>
          <a:prstGeom prst="rect">
            <a:avLst/>
          </a:prstGeom>
          <a:noFill/>
        </p:spPr>
      </p:pic>
      <p:sp>
        <p:nvSpPr>
          <p:cNvPr id="2" name="Date Placeholder 1"/>
          <p:cNvSpPr>
            <a:spLocks noGrp="1"/>
          </p:cNvSpPr>
          <p:nvPr>
            <p:ph type="dt" sz="half" idx="10"/>
          </p:nvPr>
        </p:nvSpPr>
        <p:spPr/>
        <p:txBody>
          <a:bodyPr/>
          <a:lstStyle/>
          <a:p>
            <a:fld id="{579804B2-5C5C-407D-B780-A5552520EF64}" type="datetime1">
              <a:rPr lang="en-IN" smtClean="0"/>
              <a:t>29-03-2024</a:t>
            </a:fld>
            <a:endParaRPr lang="en-US"/>
          </a:p>
        </p:txBody>
      </p:sp>
      <p:sp>
        <p:nvSpPr>
          <p:cNvPr id="3" name="Footer Placeholder 2"/>
          <p:cNvSpPr>
            <a:spLocks noGrp="1"/>
          </p:cNvSpPr>
          <p:nvPr>
            <p:ph type="ftr" sz="quarter" idx="11"/>
          </p:nvPr>
        </p:nvSpPr>
        <p:spPr>
          <a:xfrm>
            <a:off x="1905000" y="6411768"/>
            <a:ext cx="4953000" cy="365125"/>
          </a:xfrm>
        </p:spPr>
        <p:txBody>
          <a:bodyPr/>
          <a:lstStyle/>
          <a:p>
            <a:r>
              <a:rPr lang="en-US"/>
              <a:t>Dr. Poornima Tyagi       ACSE0603 Software Engineering             Unit III     </a:t>
            </a:r>
            <a:endParaRPr lang="en-US" dirty="0"/>
          </a:p>
        </p:txBody>
      </p:sp>
      <p:sp>
        <p:nvSpPr>
          <p:cNvPr id="4" name="Slide Number Placeholder 3"/>
          <p:cNvSpPr>
            <a:spLocks noGrp="1"/>
          </p:cNvSpPr>
          <p:nvPr>
            <p:ph type="sldNum" sz="quarter" idx="12"/>
          </p:nvPr>
        </p:nvSpPr>
        <p:spPr/>
        <p:txBody>
          <a:bodyPr/>
          <a:lstStyle/>
          <a:p>
            <a:fld id="{AE566132-A42B-4D26-9C08-B059D352BBB6}" type="slidenum">
              <a:rPr lang="en-US" smtClean="0"/>
              <a:pPr/>
              <a:t>54</a:t>
            </a:fld>
            <a:endParaRPr lang="en-US"/>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3"/>
          <p:cNvSpPr>
            <a:spLocks noGrp="1" noChangeArrowheads="1"/>
          </p:cNvSpPr>
          <p:nvPr>
            <p:ph type="body" idx="1"/>
          </p:nvPr>
        </p:nvSpPr>
        <p:spPr>
          <a:xfrm>
            <a:off x="475673" y="1222798"/>
            <a:ext cx="8229600" cy="2971800"/>
          </a:xfrm>
        </p:spPr>
        <p:txBody>
          <a:bodyPr/>
          <a:lstStyle/>
          <a:p>
            <a:pPr marL="0" lvl="0" indent="0" eaLnBrk="0" fontAlgn="base" hangingPunct="0">
              <a:spcBef>
                <a:spcPct val="0"/>
              </a:spcBef>
              <a:spcAft>
                <a:spcPct val="0"/>
              </a:spcAft>
              <a:buNone/>
            </a:pPr>
            <a:r>
              <a:rPr lang="en-US" altLang="en-US" sz="2200" b="1" dirty="0">
                <a:solidFill>
                  <a:srgbClr val="0D0D0D"/>
                </a:solidFill>
              </a:rPr>
              <a:t>Functional Cohesion</a:t>
            </a:r>
            <a:r>
              <a:rPr lang="en-US" altLang="en-US" sz="2200" dirty="0">
                <a:solidFill>
                  <a:srgbClr val="0D0D0D"/>
                </a:solidFill>
              </a:rPr>
              <a:t>: In a student information system, functional cohesion would occur if all functions within a module contribute to a single, well-defined task related to student information management.</a:t>
            </a:r>
          </a:p>
          <a:p>
            <a:pPr marL="0" lvl="0" indent="0" eaLnBrk="0" fontAlgn="base" hangingPunct="0">
              <a:spcBef>
                <a:spcPct val="0"/>
              </a:spcBef>
              <a:spcAft>
                <a:spcPct val="0"/>
              </a:spcAft>
              <a:buNone/>
            </a:pPr>
            <a:r>
              <a:rPr lang="en-US" altLang="en-US" sz="2200" dirty="0">
                <a:solidFill>
                  <a:srgbClr val="0D0D0D"/>
                </a:solidFill>
              </a:rPr>
              <a:t>Example: In a module responsible for student enrollment, functions might include </a:t>
            </a:r>
            <a:r>
              <a:rPr lang="en-US" altLang="en-US" sz="2200" b="1" dirty="0" err="1">
                <a:solidFill>
                  <a:srgbClr val="0D0D0D"/>
                </a:solidFill>
              </a:rPr>
              <a:t>add_student</a:t>
            </a:r>
            <a:r>
              <a:rPr lang="en-US" altLang="en-US" sz="2200" dirty="0">
                <a:solidFill>
                  <a:srgbClr val="0D0D0D"/>
                </a:solidFill>
              </a:rPr>
              <a:t>, </a:t>
            </a:r>
            <a:r>
              <a:rPr lang="en-US" altLang="en-US" sz="2200" b="1" dirty="0" err="1">
                <a:solidFill>
                  <a:srgbClr val="0D0D0D"/>
                </a:solidFill>
              </a:rPr>
              <a:t>remove_student</a:t>
            </a:r>
            <a:r>
              <a:rPr lang="en-US" altLang="en-US" sz="2200" dirty="0">
                <a:solidFill>
                  <a:srgbClr val="0D0D0D"/>
                </a:solidFill>
              </a:rPr>
              <a:t>, </a:t>
            </a:r>
            <a:r>
              <a:rPr lang="en-US" altLang="en-US" sz="2200" b="1" dirty="0" err="1">
                <a:solidFill>
                  <a:srgbClr val="0D0D0D"/>
                </a:solidFill>
              </a:rPr>
              <a:t>update_student_info</a:t>
            </a:r>
            <a:r>
              <a:rPr lang="en-US" altLang="en-US" sz="2200" dirty="0">
                <a:solidFill>
                  <a:srgbClr val="0D0D0D"/>
                </a:solidFill>
              </a:rPr>
              <a:t>, and </a:t>
            </a:r>
            <a:r>
              <a:rPr lang="en-US" altLang="en-US" sz="2200" b="1" dirty="0" err="1">
                <a:solidFill>
                  <a:srgbClr val="0D0D0D"/>
                </a:solidFill>
              </a:rPr>
              <a:t>generate_student_report</a:t>
            </a:r>
            <a:r>
              <a:rPr lang="en-US" altLang="en-US" sz="2200" dirty="0">
                <a:solidFill>
                  <a:srgbClr val="0D0D0D"/>
                </a:solidFill>
              </a:rPr>
              <a:t>. All these functions relate to the single task of managing student enrollment.</a:t>
            </a:r>
          </a:p>
        </p:txBody>
      </p:sp>
      <p:sp>
        <p:nvSpPr>
          <p:cNvPr id="24581" name="Slide Number Placeholder 4"/>
          <p:cNvSpPr txBox="1">
            <a:spLocks noGrp="1"/>
          </p:cNvSpPr>
          <p:nvPr/>
        </p:nvSpPr>
        <p:spPr bwMode="auto">
          <a:xfrm>
            <a:off x="6553200" y="6248400"/>
            <a:ext cx="2133600" cy="457200"/>
          </a:xfrm>
          <a:prstGeom prst="rect">
            <a:avLst/>
          </a:prstGeom>
          <a:noFill/>
          <a:ln w="9525">
            <a:noFill/>
            <a:miter lim="800000"/>
            <a:headEnd/>
            <a:tailEnd/>
          </a:ln>
        </p:spPr>
        <p:txBody>
          <a:bodyPr anchor="b"/>
          <a:lstStyle/>
          <a:p>
            <a:pPr algn="r" eaLnBrk="1" hangingPunct="1"/>
            <a:fld id="{15580D3B-A7F1-40AF-9F9D-507AA17D0BA6}" type="slidenum">
              <a:rPr lang="ko-KR" altLang="en-US" sz="1200">
                <a:ea typeface="굴림" pitchFamily="34" charset="-127"/>
              </a:rPr>
              <a:pPr algn="r" eaLnBrk="1" hangingPunct="1"/>
              <a:t>55</a:t>
            </a:fld>
            <a:endParaRPr lang="en-US" altLang="ko-KR" sz="1200">
              <a:ea typeface="굴림" pitchFamily="34" charset="-127"/>
            </a:endParaRPr>
          </a:p>
        </p:txBody>
      </p:sp>
      <p:sp>
        <p:nvSpPr>
          <p:cNvPr id="7" name="Title 1"/>
          <p:cNvSpPr txBox="1">
            <a:spLocks/>
          </p:cNvSpPr>
          <p:nvPr/>
        </p:nvSpPr>
        <p:spPr>
          <a:xfrm>
            <a:off x="1181100" y="65681"/>
            <a:ext cx="7810500" cy="685799"/>
          </a:xfrm>
          <a:prstGeom prst="rect">
            <a:avLst/>
          </a:prstGeom>
          <a:gradFill>
            <a:gsLst>
              <a:gs pos="0">
                <a:schemeClr val="accent5">
                  <a:tint val="50000"/>
                  <a:satMod val="300000"/>
                </a:schemeClr>
              </a:gs>
              <a:gs pos="35000">
                <a:schemeClr val="accent5">
                  <a:tint val="37000"/>
                  <a:satMod val="300000"/>
                </a:schemeClr>
              </a:gs>
              <a:gs pos="100000">
                <a:schemeClr val="accent5">
                  <a:tint val="15000"/>
                  <a:satMod val="350000"/>
                </a:schemeClr>
              </a:gs>
            </a:gsLst>
            <a:lin ang="16200000" scaled="1"/>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altLang="en-US" sz="2400" b="1" dirty="0"/>
              <a:t>Functional Cohesion</a:t>
            </a:r>
            <a:endParaRPr lang="en-US" sz="2400" b="1" dirty="0"/>
          </a:p>
        </p:txBody>
      </p:sp>
      <p:pic>
        <p:nvPicPr>
          <p:cNvPr id="8" name="Picture 2" descr="E:\NIET\Project\xLogo11.png.pagespeed.ic.pydHLuCQEZ.png"/>
          <p:cNvPicPr>
            <a:picLocks noChangeAspect="1" noChangeArrowheads="1"/>
          </p:cNvPicPr>
          <p:nvPr/>
        </p:nvPicPr>
        <p:blipFill>
          <a:blip r:embed="rId2" cstate="print"/>
          <a:srcRect/>
          <a:stretch>
            <a:fillRect/>
          </a:stretch>
        </p:blipFill>
        <p:spPr bwMode="auto">
          <a:xfrm>
            <a:off x="0" y="61740"/>
            <a:ext cx="1181100" cy="817163"/>
          </a:xfrm>
          <a:prstGeom prst="rect">
            <a:avLst/>
          </a:prstGeom>
          <a:noFill/>
        </p:spPr>
      </p:pic>
      <p:sp>
        <p:nvSpPr>
          <p:cNvPr id="2" name="Date Placeholder 1"/>
          <p:cNvSpPr>
            <a:spLocks noGrp="1"/>
          </p:cNvSpPr>
          <p:nvPr>
            <p:ph type="dt" sz="half" idx="10"/>
          </p:nvPr>
        </p:nvSpPr>
        <p:spPr/>
        <p:txBody>
          <a:bodyPr/>
          <a:lstStyle/>
          <a:p>
            <a:fld id="{9179516A-2849-49C0-83CF-4982036C325C}" type="datetime1">
              <a:rPr lang="en-IN" smtClean="0"/>
              <a:t>29-03-2024</a:t>
            </a:fld>
            <a:endParaRPr lang="en-US"/>
          </a:p>
        </p:txBody>
      </p:sp>
      <p:sp>
        <p:nvSpPr>
          <p:cNvPr id="3" name="Footer Placeholder 2"/>
          <p:cNvSpPr>
            <a:spLocks noGrp="1"/>
          </p:cNvSpPr>
          <p:nvPr>
            <p:ph type="ftr" sz="quarter" idx="11"/>
          </p:nvPr>
        </p:nvSpPr>
        <p:spPr>
          <a:xfrm>
            <a:off x="2943224" y="6356350"/>
            <a:ext cx="4448175" cy="365125"/>
          </a:xfrm>
        </p:spPr>
        <p:txBody>
          <a:bodyPr/>
          <a:lstStyle/>
          <a:p>
            <a:r>
              <a:rPr lang="en-US"/>
              <a:t>Dr. Poornima Tyagi       ACSE0603 Software Engineering             Unit III     </a:t>
            </a:r>
            <a:endParaRPr lang="en-US" dirty="0"/>
          </a:p>
        </p:txBody>
      </p:sp>
      <p:sp>
        <p:nvSpPr>
          <p:cNvPr id="4" name="Slide Number Placeholder 3"/>
          <p:cNvSpPr>
            <a:spLocks noGrp="1"/>
          </p:cNvSpPr>
          <p:nvPr>
            <p:ph type="sldNum" sz="quarter" idx="12"/>
          </p:nvPr>
        </p:nvSpPr>
        <p:spPr/>
        <p:txBody>
          <a:bodyPr/>
          <a:lstStyle/>
          <a:p>
            <a:fld id="{AE566132-A42B-4D26-9C08-B059D352BBB6}" type="slidenum">
              <a:rPr lang="en-US" smtClean="0"/>
              <a:pPr/>
              <a:t>55</a:t>
            </a:fld>
            <a:endParaRPr lang="en-US"/>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1181100" y="65681"/>
            <a:ext cx="7810500" cy="685799"/>
          </a:xfrm>
          <a:prstGeom prst="rect">
            <a:avLst/>
          </a:prstGeom>
          <a:gradFill>
            <a:gsLst>
              <a:gs pos="0">
                <a:schemeClr val="accent5">
                  <a:tint val="50000"/>
                  <a:satMod val="300000"/>
                </a:schemeClr>
              </a:gs>
              <a:gs pos="35000">
                <a:schemeClr val="accent5">
                  <a:tint val="37000"/>
                  <a:satMod val="300000"/>
                </a:schemeClr>
              </a:gs>
              <a:gs pos="100000">
                <a:schemeClr val="accent5">
                  <a:tint val="15000"/>
                  <a:satMod val="350000"/>
                </a:schemeClr>
              </a:gs>
            </a:gsLst>
            <a:lin ang="16200000" scaled="1"/>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altLang="en-US" sz="2400" b="1" dirty="0"/>
              <a:t>Relationship between cohesion &amp; coupling </a:t>
            </a:r>
            <a:r>
              <a:rPr lang="en-US" sz="2400" b="1" dirty="0">
                <a:solidFill>
                  <a:srgbClr val="002060"/>
                </a:solidFill>
              </a:rPr>
              <a:t>(CO3)</a:t>
            </a:r>
            <a:endParaRPr lang="en-US" sz="2400" b="1" dirty="0"/>
          </a:p>
        </p:txBody>
      </p:sp>
      <p:pic>
        <p:nvPicPr>
          <p:cNvPr id="4" name="Picture 2" descr="E:\NIET\Project\xLogo11.png.pagespeed.ic.pydHLuCQEZ.png"/>
          <p:cNvPicPr>
            <a:picLocks noChangeAspect="1" noChangeArrowheads="1"/>
          </p:cNvPicPr>
          <p:nvPr/>
        </p:nvPicPr>
        <p:blipFill>
          <a:blip r:embed="rId2" cstate="print"/>
          <a:srcRect/>
          <a:stretch>
            <a:fillRect/>
          </a:stretch>
        </p:blipFill>
        <p:spPr bwMode="auto">
          <a:xfrm>
            <a:off x="0" y="61740"/>
            <a:ext cx="1181100" cy="817163"/>
          </a:xfrm>
          <a:prstGeom prst="rect">
            <a:avLst/>
          </a:prstGeom>
          <a:noFill/>
        </p:spPr>
      </p:pic>
      <p:sp>
        <p:nvSpPr>
          <p:cNvPr id="2" name="Rectangle 1"/>
          <p:cNvSpPr/>
          <p:nvPr/>
        </p:nvSpPr>
        <p:spPr>
          <a:xfrm>
            <a:off x="457200" y="1143000"/>
            <a:ext cx="8534400" cy="1323439"/>
          </a:xfrm>
          <a:prstGeom prst="rect">
            <a:avLst/>
          </a:prstGeom>
        </p:spPr>
        <p:txBody>
          <a:bodyPr wrap="square">
            <a:spAutoFit/>
          </a:bodyPr>
          <a:lstStyle/>
          <a:p>
            <a:pPr algn="just"/>
            <a:r>
              <a:rPr lang="en-US" sz="2000" dirty="0"/>
              <a:t>If the software is not properly modularized, a host of seemingly trivial enhancement or changes will result into death of the project. Therefore, a software engineer must design the modules with goal of high cohesion and low coupling.</a:t>
            </a:r>
            <a:endParaRPr lang="en-IN" sz="2000" dirty="0"/>
          </a:p>
        </p:txBody>
      </p:sp>
      <p:pic>
        <p:nvPicPr>
          <p:cNvPr id="5" name="Picture 4"/>
          <p:cNvPicPr>
            <a:picLocks noChangeAspect="1"/>
          </p:cNvPicPr>
          <p:nvPr/>
        </p:nvPicPr>
        <p:blipFill>
          <a:blip r:embed="rId3"/>
          <a:stretch>
            <a:fillRect/>
          </a:stretch>
        </p:blipFill>
        <p:spPr>
          <a:xfrm>
            <a:off x="990600" y="2730536"/>
            <a:ext cx="7086600" cy="2438400"/>
          </a:xfrm>
          <a:prstGeom prst="rect">
            <a:avLst/>
          </a:prstGeom>
        </p:spPr>
      </p:pic>
      <p:sp>
        <p:nvSpPr>
          <p:cNvPr id="6" name="Date Placeholder 5"/>
          <p:cNvSpPr>
            <a:spLocks noGrp="1"/>
          </p:cNvSpPr>
          <p:nvPr>
            <p:ph type="dt" sz="half" idx="10"/>
          </p:nvPr>
        </p:nvSpPr>
        <p:spPr/>
        <p:txBody>
          <a:bodyPr/>
          <a:lstStyle/>
          <a:p>
            <a:fld id="{3651D417-5268-4B9E-9192-5032633D779F}" type="datetime1">
              <a:rPr lang="en-IN" smtClean="0"/>
              <a:t>29-03-2024</a:t>
            </a:fld>
            <a:endParaRPr lang="en-US"/>
          </a:p>
        </p:txBody>
      </p:sp>
      <p:sp>
        <p:nvSpPr>
          <p:cNvPr id="7" name="Footer Placeholder 6"/>
          <p:cNvSpPr>
            <a:spLocks noGrp="1"/>
          </p:cNvSpPr>
          <p:nvPr>
            <p:ph type="ftr" sz="quarter" idx="11"/>
          </p:nvPr>
        </p:nvSpPr>
        <p:spPr>
          <a:xfrm>
            <a:off x="3124200" y="6356350"/>
            <a:ext cx="4572000" cy="365125"/>
          </a:xfrm>
        </p:spPr>
        <p:txBody>
          <a:bodyPr/>
          <a:lstStyle/>
          <a:p>
            <a:r>
              <a:rPr lang="en-US"/>
              <a:t>Dr. Poornima Tyagi       ACSE0603 Software Engineering             Unit III     </a:t>
            </a:r>
            <a:endParaRPr lang="en-US" dirty="0"/>
          </a:p>
        </p:txBody>
      </p:sp>
      <p:sp>
        <p:nvSpPr>
          <p:cNvPr id="8" name="Slide Number Placeholder 7"/>
          <p:cNvSpPr>
            <a:spLocks noGrp="1"/>
          </p:cNvSpPr>
          <p:nvPr>
            <p:ph type="sldNum" sz="quarter" idx="12"/>
          </p:nvPr>
        </p:nvSpPr>
        <p:spPr/>
        <p:txBody>
          <a:bodyPr/>
          <a:lstStyle/>
          <a:p>
            <a:fld id="{AE566132-A42B-4D26-9C08-B059D352BBB6}" type="slidenum">
              <a:rPr lang="en-US" smtClean="0"/>
              <a:pPr/>
              <a:t>56</a:t>
            </a:fld>
            <a:endParaRPr 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274111"/>
            <a:ext cx="8077200" cy="4800600"/>
          </a:xfrm>
        </p:spPr>
        <p:txBody>
          <a:bodyPr>
            <a:noAutofit/>
          </a:bodyPr>
          <a:lstStyle/>
          <a:p>
            <a:r>
              <a:rPr lang="en-US" sz="2200" dirty="0">
                <a:solidFill>
                  <a:srgbClr val="002060"/>
                </a:solidFill>
              </a:rPr>
              <a:t>It is convenient technique to represent the flow of control in a program.</a:t>
            </a:r>
          </a:p>
          <a:p>
            <a:r>
              <a:rPr lang="en-US" sz="2200" dirty="0">
                <a:solidFill>
                  <a:srgbClr val="002060"/>
                </a:solidFill>
              </a:rPr>
              <a:t>It is a graphical representation of an algorithms.</a:t>
            </a:r>
          </a:p>
          <a:p>
            <a:r>
              <a:rPr lang="en-US" sz="2200" dirty="0">
                <a:solidFill>
                  <a:srgbClr val="002060"/>
                </a:solidFill>
              </a:rPr>
              <a:t>It also help during testing and modifications in the programs.</a:t>
            </a:r>
          </a:p>
          <a:p>
            <a:r>
              <a:rPr lang="en-US" sz="2200" dirty="0"/>
              <a:t>Advantage of Flow chart:</a:t>
            </a:r>
          </a:p>
          <a:p>
            <a:pPr lvl="2"/>
            <a:r>
              <a:rPr lang="en-US" sz="2200" dirty="0"/>
              <a:t>It help in following ways:</a:t>
            </a:r>
          </a:p>
          <a:p>
            <a:pPr lvl="3"/>
            <a:r>
              <a:rPr lang="en-US" sz="2200" dirty="0"/>
              <a:t>Synthesis(Systematic combination of different elements.)</a:t>
            </a:r>
          </a:p>
          <a:p>
            <a:pPr lvl="3"/>
            <a:r>
              <a:rPr lang="en-US" sz="2200" dirty="0"/>
              <a:t>Coding</a:t>
            </a:r>
          </a:p>
          <a:p>
            <a:pPr lvl="3"/>
            <a:r>
              <a:rPr lang="en-US" sz="2200" dirty="0"/>
              <a:t>Debugging </a:t>
            </a:r>
          </a:p>
          <a:p>
            <a:pPr lvl="3"/>
            <a:r>
              <a:rPr lang="en-US" sz="2200" dirty="0"/>
              <a:t>Communication</a:t>
            </a:r>
          </a:p>
          <a:p>
            <a:pPr lvl="3"/>
            <a:r>
              <a:rPr lang="en-US" sz="2200" dirty="0"/>
              <a:t>Testing</a:t>
            </a:r>
          </a:p>
          <a:p>
            <a:pPr marL="914400" lvl="2" indent="0">
              <a:buNone/>
            </a:pPr>
            <a:endParaRPr lang="en-US" sz="2200" dirty="0"/>
          </a:p>
        </p:txBody>
      </p:sp>
      <p:sp>
        <p:nvSpPr>
          <p:cNvPr id="4" name="Title 1"/>
          <p:cNvSpPr txBox="1">
            <a:spLocks/>
          </p:cNvSpPr>
          <p:nvPr/>
        </p:nvSpPr>
        <p:spPr>
          <a:xfrm>
            <a:off x="1181100" y="65681"/>
            <a:ext cx="7810500" cy="685799"/>
          </a:xfrm>
          <a:prstGeom prst="rect">
            <a:avLst/>
          </a:prstGeom>
          <a:gradFill>
            <a:gsLst>
              <a:gs pos="0">
                <a:schemeClr val="accent5">
                  <a:tint val="50000"/>
                  <a:satMod val="300000"/>
                </a:schemeClr>
              </a:gs>
              <a:gs pos="35000">
                <a:schemeClr val="accent5">
                  <a:tint val="37000"/>
                  <a:satMod val="300000"/>
                </a:schemeClr>
              </a:gs>
              <a:gs pos="100000">
                <a:schemeClr val="accent5">
                  <a:tint val="15000"/>
                  <a:satMod val="350000"/>
                </a:schemeClr>
              </a:gs>
            </a:gsLst>
            <a:lin ang="16200000" scaled="1"/>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altLang="en-US" sz="2400" b="1" dirty="0">
                <a:solidFill>
                  <a:schemeClr val="tx1"/>
                </a:solidFill>
              </a:rPr>
              <a:t>Flow Chart </a:t>
            </a:r>
            <a:r>
              <a:rPr lang="en-US" sz="2400" b="1" dirty="0">
                <a:solidFill>
                  <a:schemeClr val="tx1"/>
                </a:solidFill>
              </a:rPr>
              <a:t>(CO3)</a:t>
            </a:r>
          </a:p>
        </p:txBody>
      </p:sp>
      <p:pic>
        <p:nvPicPr>
          <p:cNvPr id="5" name="Picture 2" descr="E:\NIET\Project\xLogo11.png.pagespeed.ic.pydHLuCQEZ.png"/>
          <p:cNvPicPr>
            <a:picLocks noChangeAspect="1" noChangeArrowheads="1"/>
          </p:cNvPicPr>
          <p:nvPr/>
        </p:nvPicPr>
        <p:blipFill>
          <a:blip r:embed="rId2" cstate="print"/>
          <a:srcRect/>
          <a:stretch>
            <a:fillRect/>
          </a:stretch>
        </p:blipFill>
        <p:spPr bwMode="auto">
          <a:xfrm>
            <a:off x="0" y="61740"/>
            <a:ext cx="1181100" cy="817163"/>
          </a:xfrm>
          <a:prstGeom prst="rect">
            <a:avLst/>
          </a:prstGeom>
          <a:noFill/>
        </p:spPr>
      </p:pic>
      <p:sp>
        <p:nvSpPr>
          <p:cNvPr id="2" name="Date Placeholder 1"/>
          <p:cNvSpPr>
            <a:spLocks noGrp="1"/>
          </p:cNvSpPr>
          <p:nvPr>
            <p:ph type="dt" sz="half" idx="10"/>
          </p:nvPr>
        </p:nvSpPr>
        <p:spPr/>
        <p:txBody>
          <a:bodyPr/>
          <a:lstStyle/>
          <a:p>
            <a:fld id="{1AEDCEE0-195F-44AC-B13F-FC1BFB35128F}" type="datetime1">
              <a:rPr lang="en-IN" smtClean="0"/>
              <a:t>29-03-2024</a:t>
            </a:fld>
            <a:endParaRPr lang="en-US"/>
          </a:p>
        </p:txBody>
      </p:sp>
      <p:sp>
        <p:nvSpPr>
          <p:cNvPr id="6" name="Footer Placeholder 5"/>
          <p:cNvSpPr>
            <a:spLocks noGrp="1"/>
          </p:cNvSpPr>
          <p:nvPr>
            <p:ph type="ftr" sz="quarter" idx="11"/>
          </p:nvPr>
        </p:nvSpPr>
        <p:spPr>
          <a:xfrm>
            <a:off x="3124200" y="6356350"/>
            <a:ext cx="4800600" cy="365125"/>
          </a:xfrm>
        </p:spPr>
        <p:txBody>
          <a:bodyPr/>
          <a:lstStyle/>
          <a:p>
            <a:r>
              <a:rPr lang="en-US"/>
              <a:t>Dr. Poornima Tyagi       ACSE0603 Software Engineering             Unit III     </a:t>
            </a:r>
            <a:endParaRPr lang="en-US" dirty="0"/>
          </a:p>
        </p:txBody>
      </p:sp>
      <p:sp>
        <p:nvSpPr>
          <p:cNvPr id="7" name="Slide Number Placeholder 6"/>
          <p:cNvSpPr>
            <a:spLocks noGrp="1"/>
          </p:cNvSpPr>
          <p:nvPr>
            <p:ph type="sldNum" sz="quarter" idx="12"/>
          </p:nvPr>
        </p:nvSpPr>
        <p:spPr/>
        <p:txBody>
          <a:bodyPr/>
          <a:lstStyle/>
          <a:p>
            <a:fld id="{AE566132-A42B-4D26-9C08-B059D352BBB6}" type="slidenum">
              <a:rPr lang="en-US" smtClean="0"/>
              <a:pPr/>
              <a:t>57</a:t>
            </a:fld>
            <a:endParaRPr lang="en-US"/>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524000"/>
            <a:ext cx="8077200" cy="3810000"/>
          </a:xfrm>
        </p:spPr>
        <p:txBody>
          <a:bodyPr>
            <a:noAutofit/>
          </a:bodyPr>
          <a:lstStyle/>
          <a:p>
            <a:pPr marL="0" indent="0">
              <a:buNone/>
            </a:pPr>
            <a:r>
              <a:rPr lang="en-US" sz="2200" dirty="0">
                <a:solidFill>
                  <a:srgbClr val="FFC000"/>
                </a:solidFill>
              </a:rPr>
              <a:t>Limitation:</a:t>
            </a:r>
          </a:p>
          <a:p>
            <a:pPr lvl="2"/>
            <a:r>
              <a:rPr lang="en-US" sz="2200" dirty="0"/>
              <a:t>No standard way that should be included in flow chart.</a:t>
            </a:r>
          </a:p>
          <a:p>
            <a:pPr lvl="2"/>
            <a:r>
              <a:rPr lang="en-US" sz="2200" dirty="0"/>
              <a:t>Difficult to draw, if algorithms has complex branches and loops.</a:t>
            </a:r>
          </a:p>
          <a:p>
            <a:pPr lvl="2"/>
            <a:r>
              <a:rPr lang="en-US" sz="2200" dirty="0"/>
              <a:t>Time consuming process for large complex problems</a:t>
            </a:r>
          </a:p>
          <a:p>
            <a:pPr lvl="2"/>
            <a:r>
              <a:rPr lang="en-US" sz="2200" dirty="0"/>
              <a:t>Difficult to include any new step in existing flow chart.</a:t>
            </a:r>
          </a:p>
          <a:p>
            <a:pPr lvl="2"/>
            <a:endParaRPr lang="en-US" sz="2200" dirty="0"/>
          </a:p>
        </p:txBody>
      </p:sp>
      <p:sp>
        <p:nvSpPr>
          <p:cNvPr id="4" name="Title 1"/>
          <p:cNvSpPr txBox="1">
            <a:spLocks/>
          </p:cNvSpPr>
          <p:nvPr/>
        </p:nvSpPr>
        <p:spPr>
          <a:xfrm>
            <a:off x="1181100" y="65681"/>
            <a:ext cx="7810500" cy="685799"/>
          </a:xfrm>
          <a:prstGeom prst="rect">
            <a:avLst/>
          </a:prstGeom>
          <a:gradFill>
            <a:gsLst>
              <a:gs pos="0">
                <a:schemeClr val="accent5">
                  <a:tint val="50000"/>
                  <a:satMod val="300000"/>
                </a:schemeClr>
              </a:gs>
              <a:gs pos="35000">
                <a:schemeClr val="accent5">
                  <a:tint val="37000"/>
                  <a:satMod val="300000"/>
                </a:schemeClr>
              </a:gs>
              <a:gs pos="100000">
                <a:schemeClr val="accent5">
                  <a:tint val="15000"/>
                  <a:satMod val="350000"/>
                </a:schemeClr>
              </a:gs>
            </a:gsLst>
            <a:lin ang="16200000" scaled="1"/>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altLang="en-US" sz="2400" b="1" dirty="0"/>
              <a:t>Flow Chart</a:t>
            </a:r>
            <a:endParaRPr lang="en-US" sz="2400" b="1" dirty="0"/>
          </a:p>
        </p:txBody>
      </p:sp>
      <p:pic>
        <p:nvPicPr>
          <p:cNvPr id="5" name="Picture 2" descr="E:\NIET\Project\xLogo11.png.pagespeed.ic.pydHLuCQEZ.png"/>
          <p:cNvPicPr>
            <a:picLocks noChangeAspect="1" noChangeArrowheads="1"/>
          </p:cNvPicPr>
          <p:nvPr/>
        </p:nvPicPr>
        <p:blipFill>
          <a:blip r:embed="rId2" cstate="print"/>
          <a:srcRect/>
          <a:stretch>
            <a:fillRect/>
          </a:stretch>
        </p:blipFill>
        <p:spPr bwMode="auto">
          <a:xfrm>
            <a:off x="0" y="61740"/>
            <a:ext cx="1181100" cy="817163"/>
          </a:xfrm>
          <a:prstGeom prst="rect">
            <a:avLst/>
          </a:prstGeom>
          <a:noFill/>
        </p:spPr>
      </p:pic>
      <p:sp>
        <p:nvSpPr>
          <p:cNvPr id="2" name="Date Placeholder 1"/>
          <p:cNvSpPr>
            <a:spLocks noGrp="1"/>
          </p:cNvSpPr>
          <p:nvPr>
            <p:ph type="dt" sz="half" idx="10"/>
          </p:nvPr>
        </p:nvSpPr>
        <p:spPr/>
        <p:txBody>
          <a:bodyPr/>
          <a:lstStyle/>
          <a:p>
            <a:fld id="{40E76B90-B3C8-436F-A5F6-F6DECA756FF6}" type="datetime1">
              <a:rPr lang="en-IN" smtClean="0"/>
              <a:t>29-03-2024</a:t>
            </a:fld>
            <a:endParaRPr lang="en-US"/>
          </a:p>
        </p:txBody>
      </p:sp>
      <p:sp>
        <p:nvSpPr>
          <p:cNvPr id="6" name="Footer Placeholder 5"/>
          <p:cNvSpPr>
            <a:spLocks noGrp="1"/>
          </p:cNvSpPr>
          <p:nvPr>
            <p:ph type="ftr" sz="quarter" idx="11"/>
          </p:nvPr>
        </p:nvSpPr>
        <p:spPr>
          <a:xfrm>
            <a:off x="3124200" y="6356350"/>
            <a:ext cx="4495800" cy="365125"/>
          </a:xfrm>
        </p:spPr>
        <p:txBody>
          <a:bodyPr/>
          <a:lstStyle/>
          <a:p>
            <a:r>
              <a:rPr lang="en-US"/>
              <a:t>Dr. Poornima Tyagi       ACSE0603 Software Engineering             Unit III     </a:t>
            </a:r>
            <a:endParaRPr lang="en-US" dirty="0"/>
          </a:p>
        </p:txBody>
      </p:sp>
      <p:sp>
        <p:nvSpPr>
          <p:cNvPr id="7" name="Slide Number Placeholder 6"/>
          <p:cNvSpPr>
            <a:spLocks noGrp="1"/>
          </p:cNvSpPr>
          <p:nvPr>
            <p:ph type="sldNum" sz="quarter" idx="12"/>
          </p:nvPr>
        </p:nvSpPr>
        <p:spPr/>
        <p:txBody>
          <a:bodyPr/>
          <a:lstStyle/>
          <a:p>
            <a:fld id="{AE566132-A42B-4D26-9C08-B059D352BBB6}" type="slidenum">
              <a:rPr lang="en-US" smtClean="0"/>
              <a:pPr/>
              <a:t>58</a:t>
            </a:fld>
            <a:endParaRPr lang="en-US"/>
          </a:p>
        </p:txBody>
      </p:sp>
    </p:spTree>
    <p:extLst>
      <p:ext uri="{BB962C8B-B14F-4D97-AF65-F5344CB8AC3E}">
        <p14:creationId xmlns:p14="http://schemas.microsoft.com/office/powerpoint/2010/main" val="137428626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a:srcRect/>
          <a:stretch>
            <a:fillRect/>
          </a:stretch>
        </p:blipFill>
        <p:spPr bwMode="auto">
          <a:xfrm>
            <a:off x="1181100" y="1066800"/>
            <a:ext cx="6592455" cy="4114800"/>
          </a:xfrm>
          <a:prstGeom prst="rect">
            <a:avLst/>
          </a:prstGeom>
          <a:noFill/>
          <a:ln w="9525">
            <a:noFill/>
            <a:miter lim="800000"/>
            <a:headEnd/>
            <a:tailEnd/>
          </a:ln>
          <a:effectLst/>
        </p:spPr>
      </p:pic>
      <p:sp>
        <p:nvSpPr>
          <p:cNvPr id="4" name="Title 1"/>
          <p:cNvSpPr txBox="1">
            <a:spLocks/>
          </p:cNvSpPr>
          <p:nvPr/>
        </p:nvSpPr>
        <p:spPr>
          <a:xfrm>
            <a:off x="1181100" y="65681"/>
            <a:ext cx="7810500" cy="685799"/>
          </a:xfrm>
          <a:prstGeom prst="rect">
            <a:avLst/>
          </a:prstGeom>
          <a:gradFill>
            <a:gsLst>
              <a:gs pos="0">
                <a:schemeClr val="accent5">
                  <a:tint val="50000"/>
                  <a:satMod val="300000"/>
                </a:schemeClr>
              </a:gs>
              <a:gs pos="35000">
                <a:schemeClr val="accent5">
                  <a:tint val="37000"/>
                  <a:satMod val="300000"/>
                </a:schemeClr>
              </a:gs>
              <a:gs pos="100000">
                <a:schemeClr val="accent5">
                  <a:tint val="15000"/>
                  <a:satMod val="350000"/>
                </a:schemeClr>
              </a:gs>
            </a:gsLst>
            <a:lin ang="16200000" scaled="1"/>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altLang="en-US" sz="2400" b="1" dirty="0"/>
              <a:t>Basic Component of Flow Chart</a:t>
            </a:r>
            <a:endParaRPr lang="en-US" sz="2400" b="1" dirty="0"/>
          </a:p>
        </p:txBody>
      </p:sp>
      <p:pic>
        <p:nvPicPr>
          <p:cNvPr id="5" name="Picture 2" descr="E:\NIET\Project\xLogo11.png.pagespeed.ic.pydHLuCQEZ.png"/>
          <p:cNvPicPr>
            <a:picLocks noChangeAspect="1" noChangeArrowheads="1"/>
          </p:cNvPicPr>
          <p:nvPr/>
        </p:nvPicPr>
        <p:blipFill>
          <a:blip r:embed="rId3" cstate="print"/>
          <a:srcRect/>
          <a:stretch>
            <a:fillRect/>
          </a:stretch>
        </p:blipFill>
        <p:spPr bwMode="auto">
          <a:xfrm>
            <a:off x="0" y="61740"/>
            <a:ext cx="1181100" cy="817163"/>
          </a:xfrm>
          <a:prstGeom prst="rect">
            <a:avLst/>
          </a:prstGeom>
          <a:noFill/>
        </p:spPr>
      </p:pic>
      <p:sp>
        <p:nvSpPr>
          <p:cNvPr id="2" name="Date Placeholder 1"/>
          <p:cNvSpPr>
            <a:spLocks noGrp="1"/>
          </p:cNvSpPr>
          <p:nvPr>
            <p:ph type="dt" sz="half" idx="10"/>
          </p:nvPr>
        </p:nvSpPr>
        <p:spPr/>
        <p:txBody>
          <a:bodyPr/>
          <a:lstStyle/>
          <a:p>
            <a:fld id="{6A6B4260-6E4B-4CF9-8C02-53BC478EF212}" type="datetime1">
              <a:rPr lang="en-IN" smtClean="0"/>
              <a:t>29-03-2024</a:t>
            </a:fld>
            <a:endParaRPr lang="en-US"/>
          </a:p>
        </p:txBody>
      </p:sp>
      <p:sp>
        <p:nvSpPr>
          <p:cNvPr id="3" name="Footer Placeholder 2"/>
          <p:cNvSpPr>
            <a:spLocks noGrp="1"/>
          </p:cNvSpPr>
          <p:nvPr>
            <p:ph type="ftr" sz="quarter" idx="11"/>
          </p:nvPr>
        </p:nvSpPr>
        <p:spPr>
          <a:xfrm>
            <a:off x="3124200" y="6356350"/>
            <a:ext cx="4419600" cy="365125"/>
          </a:xfrm>
        </p:spPr>
        <p:txBody>
          <a:bodyPr/>
          <a:lstStyle/>
          <a:p>
            <a:r>
              <a:rPr lang="en-US"/>
              <a:t>Dr. Poornima Tyagi       ACSE0603 Software Engineering             Unit III     </a:t>
            </a:r>
            <a:endParaRPr lang="en-US" dirty="0"/>
          </a:p>
        </p:txBody>
      </p:sp>
      <p:sp>
        <p:nvSpPr>
          <p:cNvPr id="6" name="Slide Number Placeholder 5"/>
          <p:cNvSpPr>
            <a:spLocks noGrp="1"/>
          </p:cNvSpPr>
          <p:nvPr>
            <p:ph type="sldNum" sz="quarter" idx="12"/>
          </p:nvPr>
        </p:nvSpPr>
        <p:spPr/>
        <p:txBody>
          <a:bodyPr/>
          <a:lstStyle/>
          <a:p>
            <a:fld id="{AE566132-A42B-4D26-9C08-B059D352BBB6}" type="slidenum">
              <a:rPr lang="en-US" smtClean="0"/>
              <a:pPr/>
              <a:t>59</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482476D2-F0F3-4DD6-BA6F-FAB40C16A6A3}" type="datetime1">
              <a:rPr lang="en-IN" smtClean="0"/>
              <a:t>29-03-2024</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6</a:t>
            </a:fld>
            <a:endParaRPr lang="en-US"/>
          </a:p>
        </p:txBody>
      </p:sp>
      <p:sp>
        <p:nvSpPr>
          <p:cNvPr id="8"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400" b="1" dirty="0"/>
              <a:t>Syllabus</a:t>
            </a:r>
            <a:endParaRPr kumimoji="0" lang="en-US" sz="2400" b="1" i="0" u="none" strike="noStrike" kern="1200" cap="none" spc="0" normalizeH="0" baseline="0" noProof="0" dirty="0">
              <a:ln>
                <a:noFill/>
              </a:ln>
              <a:solidFill>
                <a:schemeClr val="dk1"/>
              </a:solidFill>
              <a:effectLst/>
              <a:uLnTx/>
              <a:uFillTx/>
            </a:endParaRPr>
          </a:p>
        </p:txBody>
      </p:sp>
      <p:pic>
        <p:nvPicPr>
          <p:cNvPr id="9"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
        <p:nvSpPr>
          <p:cNvPr id="10" name="Footer Placeholder 9"/>
          <p:cNvSpPr>
            <a:spLocks noGrp="1"/>
          </p:cNvSpPr>
          <p:nvPr>
            <p:ph type="ftr" sz="quarter" idx="11"/>
          </p:nvPr>
        </p:nvSpPr>
        <p:spPr>
          <a:xfrm>
            <a:off x="2514600" y="6356350"/>
            <a:ext cx="5029200" cy="365125"/>
          </a:xfrm>
        </p:spPr>
        <p:txBody>
          <a:bodyPr/>
          <a:lstStyle/>
          <a:p>
            <a:r>
              <a:rPr lang="en-US"/>
              <a:t>Dr. Poornima Tyagi       ACSE0603 Software Engineering             Unit III     </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506276673"/>
              </p:ext>
            </p:extLst>
          </p:nvPr>
        </p:nvGraphicFramePr>
        <p:xfrm>
          <a:off x="609600" y="1219199"/>
          <a:ext cx="7772399" cy="4672602"/>
        </p:xfrm>
        <a:graphic>
          <a:graphicData uri="http://schemas.openxmlformats.org/drawingml/2006/table">
            <a:tbl>
              <a:tblPr/>
              <a:tblGrid>
                <a:gridCol w="599799">
                  <a:extLst>
                    <a:ext uri="{9D8B030D-6E8A-4147-A177-3AD203B41FA5}">
                      <a16:colId xmlns:a16="http://schemas.microsoft.com/office/drawing/2014/main" val="63019763"/>
                    </a:ext>
                  </a:extLst>
                </a:gridCol>
                <a:gridCol w="7172600">
                  <a:extLst>
                    <a:ext uri="{9D8B030D-6E8A-4147-A177-3AD203B41FA5}">
                      <a16:colId xmlns:a16="http://schemas.microsoft.com/office/drawing/2014/main" val="1223419321"/>
                    </a:ext>
                  </a:extLst>
                </a:gridCol>
              </a:tblGrid>
              <a:tr h="152401">
                <a:tc>
                  <a:txBody>
                    <a:bodyPr/>
                    <a:lstStyle/>
                    <a:p>
                      <a:pPr algn="ctr" fontAlgn="ctr"/>
                      <a:r>
                        <a:rPr lang="en-IN" sz="1800" b="1" i="0" u="none" strike="noStrike" kern="1200" dirty="0">
                          <a:solidFill>
                            <a:srgbClr val="000000"/>
                          </a:solidFill>
                          <a:effectLst/>
                          <a:latin typeface="Calibri" panose="020F0502020204030204" pitchFamily="34" charset="0"/>
                          <a:ea typeface="+mn-ea"/>
                          <a:cs typeface="+mn-cs"/>
                        </a:rPr>
                        <a:t>Unit</a:t>
                      </a:r>
                    </a:p>
                  </a:txBody>
                  <a:tcPr marL="3054" marR="3054" marT="30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marL="0" algn="ctr" defTabSz="914400" rtl="0" eaLnBrk="1" fontAlgn="ctr" latinLnBrk="0" hangingPunct="1"/>
                      <a:r>
                        <a:rPr lang="en-IN" sz="1800" b="1" i="0" u="none" strike="noStrike" kern="1200" dirty="0">
                          <a:solidFill>
                            <a:srgbClr val="000000"/>
                          </a:solidFill>
                          <a:effectLst/>
                          <a:latin typeface="Calibri" panose="020F0502020204030204" pitchFamily="34" charset="0"/>
                          <a:ea typeface="+mn-ea"/>
                          <a:cs typeface="+mn-cs"/>
                        </a:rPr>
                        <a:t>TOPIC</a:t>
                      </a:r>
                    </a:p>
                  </a:txBody>
                  <a:tcPr marL="3054" marR="3054" marT="30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val="1031982979"/>
                  </a:ext>
                </a:extLst>
              </a:tr>
              <a:tr h="1033045">
                <a:tc>
                  <a:txBody>
                    <a:bodyPr/>
                    <a:lstStyle/>
                    <a:p>
                      <a:pPr algn="ctr" fontAlgn="ctr"/>
                      <a:r>
                        <a:rPr lang="en-IN" sz="1800" b="1" i="0" u="none" strike="noStrike" dirty="0">
                          <a:solidFill>
                            <a:srgbClr val="000000"/>
                          </a:solidFill>
                          <a:effectLst/>
                          <a:latin typeface="Calibri" panose="020F0502020204030204" pitchFamily="34" charset="0"/>
                        </a:rPr>
                        <a:t>IV</a:t>
                      </a:r>
                    </a:p>
                  </a:txBody>
                  <a:tcPr marL="3054" marR="3054" marT="30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fontAlgn="ctr"/>
                      <a:r>
                        <a:rPr lang="en-US" sz="1800" b="0" i="0" u="none" strike="noStrike" dirty="0">
                          <a:solidFill>
                            <a:srgbClr val="000000"/>
                          </a:solidFill>
                          <a:effectLst/>
                          <a:latin typeface="Calibri" panose="020F0502020204030204" pitchFamily="34" charset="0"/>
                        </a:rPr>
                        <a:t>Software Testing: Testing Objectives, Unit Testing, Integration Testing, Acceptance Testing, Regression Testing, Testing for Functionality and Testing for Performance, </a:t>
                      </a:r>
                      <a:r>
                        <a:rPr lang="en-US" sz="1800" b="0" i="0" u="none" strike="noStrike" dirty="0" err="1">
                          <a:solidFill>
                            <a:srgbClr val="000000"/>
                          </a:solidFill>
                          <a:effectLst/>
                          <a:latin typeface="Calibri" panose="020F0502020204030204" pitchFamily="34" charset="0"/>
                        </a:rPr>
                        <a:t>TopDown</a:t>
                      </a:r>
                      <a:r>
                        <a:rPr lang="en-US" sz="1800" b="0" i="0" u="none" strike="noStrike" dirty="0">
                          <a:solidFill>
                            <a:srgbClr val="000000"/>
                          </a:solidFill>
                          <a:effectLst/>
                          <a:latin typeface="Calibri" panose="020F0502020204030204" pitchFamily="34" charset="0"/>
                        </a:rPr>
                        <a:t> and </a:t>
                      </a:r>
                      <a:r>
                        <a:rPr lang="en-US" sz="1800" b="0" i="0" u="none" strike="noStrike" dirty="0" err="1">
                          <a:solidFill>
                            <a:srgbClr val="000000"/>
                          </a:solidFill>
                          <a:effectLst/>
                          <a:latin typeface="Calibri" panose="020F0502020204030204" pitchFamily="34" charset="0"/>
                        </a:rPr>
                        <a:t>BottomUp</a:t>
                      </a:r>
                      <a:r>
                        <a:rPr lang="en-US" sz="1800" b="0" i="0" u="none" strike="noStrike" dirty="0">
                          <a:solidFill>
                            <a:srgbClr val="000000"/>
                          </a:solidFill>
                          <a:effectLst/>
                          <a:latin typeface="Calibri" panose="020F0502020204030204" pitchFamily="34" charset="0"/>
                        </a:rPr>
                        <a:t> Testing Strategies: Test Drivers and Test Stubs, Structural Testing (White Box Testing), Functional Testing (Black Box Testing), Test Data Suit Preparation, Alpha and Beta Testing of Products. Static Testing Strategies: Formal Technical Reviews (Peer Reviews), Walk Through, Code Inspection, Compliance with Design and Coding Standards.</a:t>
                      </a:r>
                    </a:p>
                  </a:txBody>
                  <a:tcPr marL="3054" marR="3054" marT="30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30719899"/>
                  </a:ext>
                </a:extLst>
              </a:tr>
              <a:tr h="1033045">
                <a:tc>
                  <a:txBody>
                    <a:bodyPr/>
                    <a:lstStyle/>
                    <a:p>
                      <a:pPr algn="ctr" fontAlgn="ctr"/>
                      <a:r>
                        <a:rPr lang="en-IN" sz="1800" b="1" i="0" u="none" strike="noStrike" dirty="0">
                          <a:solidFill>
                            <a:srgbClr val="000000"/>
                          </a:solidFill>
                          <a:effectLst/>
                          <a:latin typeface="Calibri" panose="020F0502020204030204" pitchFamily="34" charset="0"/>
                        </a:rPr>
                        <a:t>V</a:t>
                      </a:r>
                    </a:p>
                  </a:txBody>
                  <a:tcPr marL="3054" marR="3054" marT="30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just" fontAlgn="ctr"/>
                      <a:r>
                        <a:rPr lang="en-US" sz="1800" b="0" i="0" u="none" strike="noStrike" dirty="0">
                          <a:solidFill>
                            <a:srgbClr val="000000"/>
                          </a:solidFill>
                          <a:effectLst/>
                          <a:latin typeface="Calibri" panose="020F0502020204030204" pitchFamily="34" charset="0"/>
                        </a:rPr>
                        <a:t>Software Maintenance and Software Project  management: Software as an Evolutionary Entity, Need for Maintenance, Categories of Maintenance: Preventive, Corrective and Perfective Maintenance, Cost of Maintenance, Software Re- Engineering, Reverse Engineering. Software Configuration Management Activities, Change Control Process, Software Version Control, An Overview of CASE Tools. Estimation of Various Parameters such as Cost, Efforts, schedule/Duration, Constructive Cost Models (COCOMO), Resource Allocation Models, Software Risk Analysis and Management.</a:t>
                      </a:r>
                    </a:p>
                  </a:txBody>
                  <a:tcPr marL="3054" marR="3054" marT="3054"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2977310149"/>
                  </a:ext>
                </a:extLst>
              </a:tr>
            </a:tbl>
          </a:graphicData>
        </a:graphic>
      </p:graphicFrame>
    </p:spTree>
    <p:extLst>
      <p:ext uri="{BB962C8B-B14F-4D97-AF65-F5344CB8AC3E}">
        <p14:creationId xmlns:p14="http://schemas.microsoft.com/office/powerpoint/2010/main" val="66687341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2"/>
          <a:srcRect/>
          <a:stretch>
            <a:fillRect/>
          </a:stretch>
        </p:blipFill>
        <p:spPr bwMode="auto">
          <a:xfrm>
            <a:off x="1523999" y="1066799"/>
            <a:ext cx="6553201" cy="4648201"/>
          </a:xfrm>
          <a:prstGeom prst="rect">
            <a:avLst/>
          </a:prstGeom>
          <a:noFill/>
          <a:ln w="9525">
            <a:noFill/>
            <a:miter lim="800000"/>
            <a:headEnd/>
            <a:tailEnd/>
          </a:ln>
          <a:effectLst/>
        </p:spPr>
      </p:pic>
      <p:sp>
        <p:nvSpPr>
          <p:cNvPr id="5" name="Title 1"/>
          <p:cNvSpPr txBox="1">
            <a:spLocks/>
          </p:cNvSpPr>
          <p:nvPr/>
        </p:nvSpPr>
        <p:spPr>
          <a:xfrm>
            <a:off x="1181100" y="65681"/>
            <a:ext cx="7810500" cy="685799"/>
          </a:xfrm>
          <a:prstGeom prst="rect">
            <a:avLst/>
          </a:prstGeom>
          <a:gradFill>
            <a:gsLst>
              <a:gs pos="0">
                <a:schemeClr val="accent5">
                  <a:tint val="50000"/>
                  <a:satMod val="300000"/>
                </a:schemeClr>
              </a:gs>
              <a:gs pos="35000">
                <a:schemeClr val="accent5">
                  <a:tint val="37000"/>
                  <a:satMod val="300000"/>
                </a:schemeClr>
              </a:gs>
              <a:gs pos="100000">
                <a:schemeClr val="accent5">
                  <a:tint val="15000"/>
                  <a:satMod val="350000"/>
                </a:schemeClr>
              </a:gs>
            </a:gsLst>
            <a:lin ang="16200000" scaled="1"/>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altLang="en-US" sz="2400" b="1" dirty="0"/>
              <a:t>Example 1</a:t>
            </a:r>
            <a:endParaRPr lang="en-US" sz="2400" b="1" dirty="0"/>
          </a:p>
        </p:txBody>
      </p:sp>
      <p:pic>
        <p:nvPicPr>
          <p:cNvPr id="6" name="Picture 2" descr="E:\NIET\Project\xLogo11.png.pagespeed.ic.pydHLuCQEZ.png"/>
          <p:cNvPicPr>
            <a:picLocks noChangeAspect="1" noChangeArrowheads="1"/>
          </p:cNvPicPr>
          <p:nvPr/>
        </p:nvPicPr>
        <p:blipFill>
          <a:blip r:embed="rId3" cstate="print"/>
          <a:srcRect/>
          <a:stretch>
            <a:fillRect/>
          </a:stretch>
        </p:blipFill>
        <p:spPr bwMode="auto">
          <a:xfrm>
            <a:off x="0" y="61740"/>
            <a:ext cx="1181100" cy="817163"/>
          </a:xfrm>
          <a:prstGeom prst="rect">
            <a:avLst/>
          </a:prstGeom>
          <a:noFill/>
        </p:spPr>
      </p:pic>
      <p:sp>
        <p:nvSpPr>
          <p:cNvPr id="2" name="Date Placeholder 1"/>
          <p:cNvSpPr>
            <a:spLocks noGrp="1"/>
          </p:cNvSpPr>
          <p:nvPr>
            <p:ph type="dt" sz="half" idx="10"/>
          </p:nvPr>
        </p:nvSpPr>
        <p:spPr/>
        <p:txBody>
          <a:bodyPr/>
          <a:lstStyle/>
          <a:p>
            <a:fld id="{D0E7A7EB-892F-47E9-8033-2BA263CDEF00}" type="datetime1">
              <a:rPr lang="en-IN" smtClean="0"/>
              <a:t>29-03-2024</a:t>
            </a:fld>
            <a:endParaRPr lang="en-US"/>
          </a:p>
        </p:txBody>
      </p:sp>
      <p:sp>
        <p:nvSpPr>
          <p:cNvPr id="3" name="Footer Placeholder 2"/>
          <p:cNvSpPr>
            <a:spLocks noGrp="1"/>
          </p:cNvSpPr>
          <p:nvPr>
            <p:ph type="ftr" sz="quarter" idx="11"/>
          </p:nvPr>
        </p:nvSpPr>
        <p:spPr>
          <a:xfrm>
            <a:off x="2590800" y="6309144"/>
            <a:ext cx="4876800" cy="365125"/>
          </a:xfrm>
        </p:spPr>
        <p:txBody>
          <a:bodyPr/>
          <a:lstStyle/>
          <a:p>
            <a:r>
              <a:rPr lang="en-US"/>
              <a:t>Dr. Poornima Tyagi       ACSE0603 Software Engineering             Unit III     </a:t>
            </a:r>
            <a:endParaRPr lang="en-US" dirty="0"/>
          </a:p>
        </p:txBody>
      </p:sp>
      <p:sp>
        <p:nvSpPr>
          <p:cNvPr id="4" name="Slide Number Placeholder 3"/>
          <p:cNvSpPr>
            <a:spLocks noGrp="1"/>
          </p:cNvSpPr>
          <p:nvPr>
            <p:ph type="sldNum" sz="quarter" idx="12"/>
          </p:nvPr>
        </p:nvSpPr>
        <p:spPr/>
        <p:txBody>
          <a:bodyPr/>
          <a:lstStyle/>
          <a:p>
            <a:fld id="{AE566132-A42B-4D26-9C08-B059D352BBB6}" type="slidenum">
              <a:rPr lang="en-US" smtClean="0"/>
              <a:pPr/>
              <a:t>60</a:t>
            </a:fld>
            <a:endParaRPr lang="en-US"/>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1181100" y="65681"/>
            <a:ext cx="7810500" cy="685799"/>
          </a:xfrm>
          <a:prstGeom prst="rect">
            <a:avLst/>
          </a:prstGeom>
          <a:gradFill>
            <a:gsLst>
              <a:gs pos="0">
                <a:schemeClr val="accent5">
                  <a:tint val="50000"/>
                  <a:satMod val="300000"/>
                </a:schemeClr>
              </a:gs>
              <a:gs pos="35000">
                <a:schemeClr val="accent5">
                  <a:tint val="37000"/>
                  <a:satMod val="300000"/>
                </a:schemeClr>
              </a:gs>
              <a:gs pos="100000">
                <a:schemeClr val="accent5">
                  <a:tint val="15000"/>
                  <a:satMod val="350000"/>
                </a:schemeClr>
              </a:gs>
            </a:gsLst>
            <a:lin ang="16200000" scaled="1"/>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altLang="en-US" sz="2400" b="1" dirty="0"/>
              <a:t>Example 2</a:t>
            </a:r>
            <a:endParaRPr lang="en-US" sz="2400" b="1" dirty="0"/>
          </a:p>
        </p:txBody>
      </p:sp>
      <p:pic>
        <p:nvPicPr>
          <p:cNvPr id="4" name="Picture 2" descr="E:\NIET\Project\xLogo11.png.pagespeed.ic.pydHLuCQEZ.png"/>
          <p:cNvPicPr>
            <a:picLocks noChangeAspect="1" noChangeArrowheads="1"/>
          </p:cNvPicPr>
          <p:nvPr/>
        </p:nvPicPr>
        <p:blipFill>
          <a:blip r:embed="rId2" cstate="print"/>
          <a:srcRect/>
          <a:stretch>
            <a:fillRect/>
          </a:stretch>
        </p:blipFill>
        <p:spPr bwMode="auto">
          <a:xfrm>
            <a:off x="0" y="61740"/>
            <a:ext cx="1181100" cy="817163"/>
          </a:xfrm>
          <a:prstGeom prst="rect">
            <a:avLst/>
          </a:prstGeom>
          <a:noFill/>
        </p:spPr>
      </p:pic>
      <p:pic>
        <p:nvPicPr>
          <p:cNvPr id="2" name="Picture 1"/>
          <p:cNvPicPr>
            <a:picLocks noChangeAspect="1"/>
          </p:cNvPicPr>
          <p:nvPr/>
        </p:nvPicPr>
        <p:blipFill>
          <a:blip r:embed="rId3"/>
          <a:stretch>
            <a:fillRect/>
          </a:stretch>
        </p:blipFill>
        <p:spPr>
          <a:xfrm>
            <a:off x="361950" y="842962"/>
            <a:ext cx="8420100" cy="5172075"/>
          </a:xfrm>
          <a:prstGeom prst="rect">
            <a:avLst/>
          </a:prstGeom>
        </p:spPr>
      </p:pic>
      <p:sp>
        <p:nvSpPr>
          <p:cNvPr id="5" name="Date Placeholder 4"/>
          <p:cNvSpPr>
            <a:spLocks noGrp="1"/>
          </p:cNvSpPr>
          <p:nvPr>
            <p:ph type="dt" sz="half" idx="10"/>
          </p:nvPr>
        </p:nvSpPr>
        <p:spPr/>
        <p:txBody>
          <a:bodyPr/>
          <a:lstStyle/>
          <a:p>
            <a:fld id="{AF8F9F33-D054-4478-AD30-427B6522CC2E}" type="datetime1">
              <a:rPr lang="en-IN" smtClean="0"/>
              <a:t>29-03-2024</a:t>
            </a:fld>
            <a:endParaRPr lang="en-US"/>
          </a:p>
        </p:txBody>
      </p:sp>
      <p:sp>
        <p:nvSpPr>
          <p:cNvPr id="6" name="Footer Placeholder 5"/>
          <p:cNvSpPr>
            <a:spLocks noGrp="1"/>
          </p:cNvSpPr>
          <p:nvPr>
            <p:ph type="ftr" sz="quarter" idx="11"/>
          </p:nvPr>
        </p:nvSpPr>
        <p:spPr/>
        <p:txBody>
          <a:bodyPr/>
          <a:lstStyle/>
          <a:p>
            <a:r>
              <a:rPr lang="en-US"/>
              <a:t>Dr. Poornima Tyagi       ACSE0603 Software Engineering             Unit III     </a:t>
            </a:r>
          </a:p>
        </p:txBody>
      </p:sp>
      <p:sp>
        <p:nvSpPr>
          <p:cNvPr id="7" name="Slide Number Placeholder 6"/>
          <p:cNvSpPr>
            <a:spLocks noGrp="1"/>
          </p:cNvSpPr>
          <p:nvPr>
            <p:ph type="sldNum" sz="quarter" idx="12"/>
          </p:nvPr>
        </p:nvSpPr>
        <p:spPr/>
        <p:txBody>
          <a:bodyPr/>
          <a:lstStyle/>
          <a:p>
            <a:fld id="{AE566132-A42B-4D26-9C08-B059D352BBB6}" type="slidenum">
              <a:rPr lang="en-US" smtClean="0"/>
              <a:pPr/>
              <a:t>61</a:t>
            </a:fld>
            <a:endParaRPr lang="en-US"/>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1147330"/>
            <a:ext cx="7620000" cy="4262870"/>
          </a:xfrm>
        </p:spPr>
        <p:txBody>
          <a:bodyPr>
            <a:normAutofit fontScale="92500" lnSpcReduction="20000"/>
          </a:bodyPr>
          <a:lstStyle/>
          <a:p>
            <a:pPr algn="just">
              <a:spcAft>
                <a:spcPts val="1200"/>
              </a:spcAft>
            </a:pPr>
            <a:r>
              <a:rPr lang="en-US" sz="2000" dirty="0"/>
              <a:t>A structure chart to breakdown the system to its lowest manageable levels.</a:t>
            </a:r>
          </a:p>
          <a:p>
            <a:pPr algn="just">
              <a:spcAft>
                <a:spcPts val="1200"/>
              </a:spcAft>
            </a:pPr>
            <a:r>
              <a:rPr lang="en-US" sz="2000" dirty="0"/>
              <a:t>They are used in structured programming to arrange program modules in tree structure. It visualizes the relationships between modules.</a:t>
            </a:r>
          </a:p>
          <a:p>
            <a:pPr algn="just">
              <a:spcAft>
                <a:spcPts val="1200"/>
              </a:spcAft>
            </a:pPr>
            <a:r>
              <a:rPr lang="en-US" sz="2000" dirty="0"/>
              <a:t>When a module calls another, it views the called module as black box passing required parameters and receiving results.</a:t>
            </a:r>
          </a:p>
          <a:p>
            <a:pPr algn="just">
              <a:spcAft>
                <a:spcPts val="1200"/>
              </a:spcAft>
            </a:pPr>
            <a:r>
              <a:rPr lang="en-US" sz="2000" dirty="0"/>
              <a:t>Connection between modules are represented by lines between rectangular boxes.</a:t>
            </a:r>
          </a:p>
          <a:p>
            <a:pPr algn="just">
              <a:spcAft>
                <a:spcPts val="1200"/>
              </a:spcAft>
            </a:pPr>
            <a:r>
              <a:rPr lang="en-US" sz="2000" dirty="0"/>
              <a:t>Component are generally read from top to bottom and left to right.</a:t>
            </a:r>
          </a:p>
          <a:p>
            <a:pPr algn="just">
              <a:spcAft>
                <a:spcPts val="1200"/>
              </a:spcAft>
            </a:pPr>
            <a:r>
              <a:rPr lang="en-US" sz="2000" dirty="0"/>
              <a:t>Top level modules called lower level modules.</a:t>
            </a:r>
          </a:p>
          <a:p>
            <a:pPr algn="just">
              <a:spcAft>
                <a:spcPts val="1200"/>
              </a:spcAft>
            </a:pPr>
            <a:r>
              <a:rPr lang="en-US" sz="2000" dirty="0"/>
              <a:t>It has only one module on the  top called root.</a:t>
            </a:r>
          </a:p>
          <a:p>
            <a:endParaRPr lang="en-US" dirty="0"/>
          </a:p>
          <a:p>
            <a:endParaRPr lang="en-US" dirty="0"/>
          </a:p>
        </p:txBody>
      </p:sp>
      <p:sp>
        <p:nvSpPr>
          <p:cNvPr id="4" name="Title 1"/>
          <p:cNvSpPr txBox="1">
            <a:spLocks/>
          </p:cNvSpPr>
          <p:nvPr/>
        </p:nvSpPr>
        <p:spPr>
          <a:xfrm>
            <a:off x="1181100" y="65681"/>
            <a:ext cx="7810500" cy="685799"/>
          </a:xfrm>
          <a:prstGeom prst="rect">
            <a:avLst/>
          </a:prstGeom>
          <a:gradFill>
            <a:gsLst>
              <a:gs pos="0">
                <a:schemeClr val="accent5">
                  <a:tint val="50000"/>
                  <a:satMod val="300000"/>
                </a:schemeClr>
              </a:gs>
              <a:gs pos="35000">
                <a:schemeClr val="accent5">
                  <a:tint val="37000"/>
                  <a:satMod val="300000"/>
                </a:schemeClr>
              </a:gs>
              <a:gs pos="100000">
                <a:schemeClr val="accent5">
                  <a:tint val="15000"/>
                  <a:satMod val="350000"/>
                </a:schemeClr>
              </a:gs>
            </a:gsLst>
            <a:lin ang="16200000" scaled="1"/>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altLang="en-US" sz="2400" b="1" dirty="0">
                <a:solidFill>
                  <a:schemeClr val="tx1"/>
                </a:solidFill>
              </a:rPr>
              <a:t>Structure Chart </a:t>
            </a:r>
            <a:r>
              <a:rPr lang="en-US" sz="2400" b="1" dirty="0">
                <a:solidFill>
                  <a:schemeClr val="tx1"/>
                </a:solidFill>
              </a:rPr>
              <a:t>(CO3)</a:t>
            </a:r>
          </a:p>
        </p:txBody>
      </p:sp>
      <p:pic>
        <p:nvPicPr>
          <p:cNvPr id="5" name="Picture 2" descr="E:\NIET\Project\xLogo11.png.pagespeed.ic.pydHLuCQEZ.png"/>
          <p:cNvPicPr>
            <a:picLocks noChangeAspect="1" noChangeArrowheads="1"/>
          </p:cNvPicPr>
          <p:nvPr/>
        </p:nvPicPr>
        <p:blipFill>
          <a:blip r:embed="rId2" cstate="print"/>
          <a:srcRect/>
          <a:stretch>
            <a:fillRect/>
          </a:stretch>
        </p:blipFill>
        <p:spPr bwMode="auto">
          <a:xfrm>
            <a:off x="0" y="61740"/>
            <a:ext cx="1181100" cy="817163"/>
          </a:xfrm>
          <a:prstGeom prst="rect">
            <a:avLst/>
          </a:prstGeom>
          <a:noFill/>
        </p:spPr>
      </p:pic>
      <p:sp>
        <p:nvSpPr>
          <p:cNvPr id="2" name="Date Placeholder 1"/>
          <p:cNvSpPr>
            <a:spLocks noGrp="1"/>
          </p:cNvSpPr>
          <p:nvPr>
            <p:ph type="dt" sz="half" idx="10"/>
          </p:nvPr>
        </p:nvSpPr>
        <p:spPr/>
        <p:txBody>
          <a:bodyPr/>
          <a:lstStyle/>
          <a:p>
            <a:fld id="{8875DCF2-0192-41FA-A97A-F380A1B9B61C}" type="datetime1">
              <a:rPr lang="en-IN" smtClean="0"/>
              <a:t>29-03-2024</a:t>
            </a:fld>
            <a:endParaRPr lang="en-US"/>
          </a:p>
        </p:txBody>
      </p:sp>
      <p:sp>
        <p:nvSpPr>
          <p:cNvPr id="6" name="Footer Placeholder 5"/>
          <p:cNvSpPr>
            <a:spLocks noGrp="1"/>
          </p:cNvSpPr>
          <p:nvPr>
            <p:ph type="ftr" sz="quarter" idx="11"/>
          </p:nvPr>
        </p:nvSpPr>
        <p:spPr>
          <a:xfrm>
            <a:off x="3124200" y="6356350"/>
            <a:ext cx="4495800" cy="365125"/>
          </a:xfrm>
        </p:spPr>
        <p:txBody>
          <a:bodyPr/>
          <a:lstStyle/>
          <a:p>
            <a:r>
              <a:rPr lang="en-US"/>
              <a:t>Dr. Poornima Tyagi       ACSE0603 Software Engineering             Unit III     </a:t>
            </a:r>
          </a:p>
        </p:txBody>
      </p:sp>
      <p:sp>
        <p:nvSpPr>
          <p:cNvPr id="7" name="Slide Number Placeholder 6"/>
          <p:cNvSpPr>
            <a:spLocks noGrp="1"/>
          </p:cNvSpPr>
          <p:nvPr>
            <p:ph type="sldNum" sz="quarter" idx="12"/>
          </p:nvPr>
        </p:nvSpPr>
        <p:spPr/>
        <p:txBody>
          <a:bodyPr/>
          <a:lstStyle/>
          <a:p>
            <a:fld id="{AE566132-A42B-4D26-9C08-B059D352BBB6}" type="slidenum">
              <a:rPr lang="en-US" smtClean="0"/>
              <a:pPr/>
              <a:t>62</a:t>
            </a:fld>
            <a:endParaRPr lang="en-US"/>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1181100" y="65681"/>
            <a:ext cx="7810500" cy="685799"/>
          </a:xfrm>
          <a:prstGeom prst="rect">
            <a:avLst/>
          </a:prstGeom>
          <a:gradFill>
            <a:gsLst>
              <a:gs pos="0">
                <a:schemeClr val="accent5">
                  <a:tint val="50000"/>
                  <a:satMod val="300000"/>
                </a:schemeClr>
              </a:gs>
              <a:gs pos="35000">
                <a:schemeClr val="accent5">
                  <a:tint val="37000"/>
                  <a:satMod val="300000"/>
                </a:schemeClr>
              </a:gs>
              <a:gs pos="100000">
                <a:schemeClr val="accent5">
                  <a:tint val="15000"/>
                  <a:satMod val="350000"/>
                </a:schemeClr>
              </a:gs>
            </a:gsLst>
            <a:lin ang="16200000" scaled="1"/>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altLang="en-US" sz="2400" b="1" dirty="0"/>
              <a:t>Structure Chart</a:t>
            </a:r>
            <a:endParaRPr lang="en-US" sz="2400" b="1" dirty="0"/>
          </a:p>
        </p:txBody>
      </p:sp>
      <p:pic>
        <p:nvPicPr>
          <p:cNvPr id="4" name="Picture 2" descr="E:\NIET\Project\xLogo11.png.pagespeed.ic.pydHLuCQEZ.png"/>
          <p:cNvPicPr>
            <a:picLocks noChangeAspect="1" noChangeArrowheads="1"/>
          </p:cNvPicPr>
          <p:nvPr/>
        </p:nvPicPr>
        <p:blipFill>
          <a:blip r:embed="rId2" cstate="print"/>
          <a:srcRect/>
          <a:stretch>
            <a:fillRect/>
          </a:stretch>
        </p:blipFill>
        <p:spPr bwMode="auto">
          <a:xfrm>
            <a:off x="0" y="61740"/>
            <a:ext cx="1181100" cy="817163"/>
          </a:xfrm>
          <a:prstGeom prst="rect">
            <a:avLst/>
          </a:prstGeom>
          <a:noFill/>
        </p:spPr>
      </p:pic>
      <p:sp>
        <p:nvSpPr>
          <p:cNvPr id="2" name="Date Placeholder 1"/>
          <p:cNvSpPr>
            <a:spLocks noGrp="1"/>
          </p:cNvSpPr>
          <p:nvPr>
            <p:ph type="dt" sz="half" idx="10"/>
          </p:nvPr>
        </p:nvSpPr>
        <p:spPr/>
        <p:txBody>
          <a:bodyPr/>
          <a:lstStyle/>
          <a:p>
            <a:fld id="{2C6AC9F1-9B91-4702-8E8C-1AC5E74D00C6}" type="datetime1">
              <a:rPr lang="en-IN" smtClean="0"/>
              <a:t>29-03-2024</a:t>
            </a:fld>
            <a:endParaRPr lang="en-US"/>
          </a:p>
        </p:txBody>
      </p:sp>
      <p:sp>
        <p:nvSpPr>
          <p:cNvPr id="5" name="Footer Placeholder 4"/>
          <p:cNvSpPr>
            <a:spLocks noGrp="1"/>
          </p:cNvSpPr>
          <p:nvPr>
            <p:ph type="ftr" sz="quarter" idx="11"/>
          </p:nvPr>
        </p:nvSpPr>
        <p:spPr>
          <a:xfrm>
            <a:off x="2438400" y="6356350"/>
            <a:ext cx="4648200" cy="365125"/>
          </a:xfrm>
        </p:spPr>
        <p:txBody>
          <a:bodyPr/>
          <a:lstStyle/>
          <a:p>
            <a:r>
              <a:rPr lang="en-US"/>
              <a:t>Dr. Poornima Tyagi       ACSE0603 Software Engineering             Unit III     </a:t>
            </a:r>
            <a:endParaRPr lang="en-US" dirty="0"/>
          </a:p>
        </p:txBody>
      </p:sp>
      <p:sp>
        <p:nvSpPr>
          <p:cNvPr id="6" name="Slide Number Placeholder 5"/>
          <p:cNvSpPr>
            <a:spLocks noGrp="1"/>
          </p:cNvSpPr>
          <p:nvPr>
            <p:ph type="sldNum" sz="quarter" idx="12"/>
          </p:nvPr>
        </p:nvSpPr>
        <p:spPr/>
        <p:txBody>
          <a:bodyPr/>
          <a:lstStyle/>
          <a:p>
            <a:fld id="{AE566132-A42B-4D26-9C08-B059D352BBB6}" type="slidenum">
              <a:rPr lang="en-US" smtClean="0"/>
              <a:pPr/>
              <a:t>63</a:t>
            </a:fld>
            <a:endParaRPr lang="en-US"/>
          </a:p>
        </p:txBody>
      </p:sp>
      <p:sp>
        <p:nvSpPr>
          <p:cNvPr id="7" name="Rectangle 6"/>
          <p:cNvSpPr/>
          <p:nvPr/>
        </p:nvSpPr>
        <p:spPr>
          <a:xfrm>
            <a:off x="685800" y="1053627"/>
            <a:ext cx="7848600" cy="1446550"/>
          </a:xfrm>
          <a:prstGeom prst="rect">
            <a:avLst/>
          </a:prstGeom>
        </p:spPr>
        <p:txBody>
          <a:bodyPr wrap="square">
            <a:spAutoFit/>
          </a:bodyPr>
          <a:lstStyle/>
          <a:p>
            <a:r>
              <a:rPr lang="en-US" sz="2200" dirty="0"/>
              <a:t>It partition a system into block boxes. A black box means that</a:t>
            </a:r>
          </a:p>
          <a:p>
            <a:r>
              <a:rPr lang="en-US" sz="2200" dirty="0"/>
              <a:t>functionality is known to the user without the knowledge of internal design.</a:t>
            </a:r>
            <a:br>
              <a:rPr lang="en-IN" sz="2200" dirty="0"/>
            </a:br>
            <a:endParaRPr lang="en-IN" sz="2200" dirty="0"/>
          </a:p>
        </p:txBody>
      </p:sp>
      <p:pic>
        <p:nvPicPr>
          <p:cNvPr id="8" name="Picture 7"/>
          <p:cNvPicPr>
            <a:picLocks noChangeAspect="1"/>
          </p:cNvPicPr>
          <p:nvPr/>
        </p:nvPicPr>
        <p:blipFill>
          <a:blip r:embed="rId3"/>
          <a:stretch>
            <a:fillRect/>
          </a:stretch>
        </p:blipFill>
        <p:spPr>
          <a:xfrm>
            <a:off x="1447800" y="2133600"/>
            <a:ext cx="6629400" cy="3724275"/>
          </a:xfrm>
          <a:prstGeom prst="rect">
            <a:avLst/>
          </a:prstGeom>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181100" y="65681"/>
            <a:ext cx="7810500" cy="685799"/>
          </a:xfrm>
          <a:prstGeom prst="rect">
            <a:avLst/>
          </a:prstGeom>
          <a:gradFill>
            <a:gsLst>
              <a:gs pos="0">
                <a:schemeClr val="accent5">
                  <a:tint val="50000"/>
                  <a:satMod val="300000"/>
                </a:schemeClr>
              </a:gs>
              <a:gs pos="35000">
                <a:schemeClr val="accent5">
                  <a:tint val="37000"/>
                  <a:satMod val="300000"/>
                </a:schemeClr>
              </a:gs>
              <a:gs pos="100000">
                <a:schemeClr val="accent5">
                  <a:tint val="15000"/>
                  <a:satMod val="350000"/>
                </a:schemeClr>
              </a:gs>
            </a:gsLst>
            <a:lin ang="16200000" scaled="1"/>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altLang="en-US" sz="2400" b="1" dirty="0"/>
              <a:t>Notation of Structure Chart</a:t>
            </a:r>
            <a:endParaRPr lang="en-US" sz="2400" b="1" dirty="0"/>
          </a:p>
        </p:txBody>
      </p:sp>
      <p:pic>
        <p:nvPicPr>
          <p:cNvPr id="5" name="Picture 2" descr="E:\NIET\Project\xLogo11.png.pagespeed.ic.pydHLuCQEZ.png"/>
          <p:cNvPicPr>
            <a:picLocks noChangeAspect="1" noChangeArrowheads="1"/>
          </p:cNvPicPr>
          <p:nvPr/>
        </p:nvPicPr>
        <p:blipFill>
          <a:blip r:embed="rId2" cstate="print"/>
          <a:srcRect/>
          <a:stretch>
            <a:fillRect/>
          </a:stretch>
        </p:blipFill>
        <p:spPr bwMode="auto">
          <a:xfrm>
            <a:off x="0" y="61740"/>
            <a:ext cx="1181100" cy="817163"/>
          </a:xfrm>
          <a:prstGeom prst="rect">
            <a:avLst/>
          </a:prstGeom>
          <a:noFill/>
        </p:spPr>
      </p:pic>
      <p:sp>
        <p:nvSpPr>
          <p:cNvPr id="2" name="Date Placeholder 1"/>
          <p:cNvSpPr>
            <a:spLocks noGrp="1"/>
          </p:cNvSpPr>
          <p:nvPr>
            <p:ph type="dt" sz="half" idx="10"/>
          </p:nvPr>
        </p:nvSpPr>
        <p:spPr/>
        <p:txBody>
          <a:bodyPr/>
          <a:lstStyle/>
          <a:p>
            <a:fld id="{4EA5D551-5B34-4F7E-9117-08970D094826}" type="datetime1">
              <a:rPr lang="en-IN" smtClean="0"/>
              <a:t>29-03-2024</a:t>
            </a:fld>
            <a:endParaRPr lang="en-US"/>
          </a:p>
        </p:txBody>
      </p:sp>
      <p:sp>
        <p:nvSpPr>
          <p:cNvPr id="3" name="Footer Placeholder 2"/>
          <p:cNvSpPr>
            <a:spLocks noGrp="1"/>
          </p:cNvSpPr>
          <p:nvPr>
            <p:ph type="ftr" sz="quarter" idx="11"/>
          </p:nvPr>
        </p:nvSpPr>
        <p:spPr>
          <a:xfrm>
            <a:off x="3124200" y="6356350"/>
            <a:ext cx="4419600" cy="365125"/>
          </a:xfrm>
        </p:spPr>
        <p:txBody>
          <a:bodyPr/>
          <a:lstStyle/>
          <a:p>
            <a:r>
              <a:rPr lang="en-US"/>
              <a:t>Dr. Poornima Tyagi       ACSE0603 Software Engineering             Unit III     </a:t>
            </a:r>
            <a:endParaRPr lang="en-US" dirty="0"/>
          </a:p>
        </p:txBody>
      </p:sp>
      <p:sp>
        <p:nvSpPr>
          <p:cNvPr id="6" name="Slide Number Placeholder 5"/>
          <p:cNvSpPr>
            <a:spLocks noGrp="1"/>
          </p:cNvSpPr>
          <p:nvPr>
            <p:ph type="sldNum" sz="quarter" idx="12"/>
          </p:nvPr>
        </p:nvSpPr>
        <p:spPr/>
        <p:txBody>
          <a:bodyPr/>
          <a:lstStyle/>
          <a:p>
            <a:fld id="{AE566132-A42B-4D26-9C08-B059D352BBB6}" type="slidenum">
              <a:rPr lang="en-US" smtClean="0"/>
              <a:pPr/>
              <a:t>64</a:t>
            </a:fld>
            <a:endParaRPr lang="en-US"/>
          </a:p>
        </p:txBody>
      </p:sp>
      <p:pic>
        <p:nvPicPr>
          <p:cNvPr id="8" name="Picture 7"/>
          <p:cNvPicPr>
            <a:picLocks noChangeAspect="1"/>
          </p:cNvPicPr>
          <p:nvPr/>
        </p:nvPicPr>
        <p:blipFill>
          <a:blip r:embed="rId3"/>
          <a:stretch>
            <a:fillRect/>
          </a:stretch>
        </p:blipFill>
        <p:spPr>
          <a:xfrm>
            <a:off x="952500" y="1524000"/>
            <a:ext cx="6972300" cy="3995737"/>
          </a:xfrm>
          <a:prstGeom prst="rect">
            <a:avLst/>
          </a:prstGeom>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95400"/>
            <a:ext cx="8229600" cy="4038600"/>
          </a:xfrm>
        </p:spPr>
        <p:txBody>
          <a:bodyPr>
            <a:normAutofit/>
          </a:bodyPr>
          <a:lstStyle/>
          <a:p>
            <a:pPr>
              <a:spcAft>
                <a:spcPts val="600"/>
              </a:spcAft>
            </a:pPr>
            <a:r>
              <a:rPr lang="en-US" sz="2200" b="1" dirty="0"/>
              <a:t>Rectangular boxes: </a:t>
            </a:r>
            <a:r>
              <a:rPr lang="en-US" sz="2200" dirty="0"/>
              <a:t>Represents a module.</a:t>
            </a:r>
          </a:p>
          <a:p>
            <a:pPr>
              <a:spcAft>
                <a:spcPts val="600"/>
              </a:spcAft>
            </a:pPr>
            <a:r>
              <a:rPr lang="en-US" sz="2200" b="1" dirty="0"/>
              <a:t>Module invocation arrows: </a:t>
            </a:r>
            <a:r>
              <a:rPr lang="en-US" sz="2200" dirty="0"/>
              <a:t>Control is passed from one module to</a:t>
            </a:r>
            <a:r>
              <a:rPr lang="en-US" sz="2200" b="1" dirty="0"/>
              <a:t> </a:t>
            </a:r>
            <a:r>
              <a:rPr lang="en-US" sz="2200" dirty="0"/>
              <a:t>another module in the direction of the connecting arrow.</a:t>
            </a:r>
          </a:p>
          <a:p>
            <a:pPr>
              <a:spcAft>
                <a:spcPts val="600"/>
              </a:spcAft>
            </a:pPr>
            <a:r>
              <a:rPr lang="en-US" sz="2200" b="1" dirty="0"/>
              <a:t>Data flow arrows</a:t>
            </a:r>
            <a:r>
              <a:rPr lang="en-US" sz="2200" dirty="0"/>
              <a:t>: Arrows are annotated with data name; named data passes from one module to another module in the direction of the arrow.</a:t>
            </a:r>
          </a:p>
          <a:p>
            <a:pPr>
              <a:spcAft>
                <a:spcPts val="600"/>
              </a:spcAft>
            </a:pPr>
            <a:r>
              <a:rPr lang="en-US" sz="2200" b="1" dirty="0"/>
              <a:t>Library modules: </a:t>
            </a:r>
            <a:r>
              <a:rPr lang="en-US" sz="2200" dirty="0"/>
              <a:t>Represented by a rectangle with double edges.</a:t>
            </a:r>
          </a:p>
          <a:p>
            <a:pPr>
              <a:spcAft>
                <a:spcPts val="600"/>
              </a:spcAft>
            </a:pPr>
            <a:r>
              <a:rPr lang="en-US" sz="2200" b="1" dirty="0"/>
              <a:t>Selection: </a:t>
            </a:r>
            <a:r>
              <a:rPr lang="en-US" sz="2200" dirty="0"/>
              <a:t>Represented by a diamond symbol.</a:t>
            </a:r>
          </a:p>
          <a:p>
            <a:pPr>
              <a:spcAft>
                <a:spcPts val="600"/>
              </a:spcAft>
            </a:pPr>
            <a:r>
              <a:rPr lang="en-US" sz="2200" b="1" dirty="0"/>
              <a:t>Repetition</a:t>
            </a:r>
            <a:r>
              <a:rPr lang="en-US" sz="2200" dirty="0"/>
              <a:t>: Represented by a loop around the control flow arrow.</a:t>
            </a:r>
          </a:p>
        </p:txBody>
      </p:sp>
      <p:sp>
        <p:nvSpPr>
          <p:cNvPr id="5" name="Title 1"/>
          <p:cNvSpPr txBox="1">
            <a:spLocks/>
          </p:cNvSpPr>
          <p:nvPr/>
        </p:nvSpPr>
        <p:spPr>
          <a:xfrm>
            <a:off x="1181100" y="65681"/>
            <a:ext cx="7810500" cy="685799"/>
          </a:xfrm>
          <a:prstGeom prst="rect">
            <a:avLst/>
          </a:prstGeom>
          <a:gradFill>
            <a:gsLst>
              <a:gs pos="0">
                <a:schemeClr val="accent5">
                  <a:tint val="50000"/>
                  <a:satMod val="300000"/>
                </a:schemeClr>
              </a:gs>
              <a:gs pos="35000">
                <a:schemeClr val="accent5">
                  <a:tint val="37000"/>
                  <a:satMod val="300000"/>
                </a:schemeClr>
              </a:gs>
              <a:gs pos="100000">
                <a:schemeClr val="accent5">
                  <a:tint val="15000"/>
                  <a:satMod val="350000"/>
                </a:schemeClr>
              </a:gs>
            </a:gsLst>
            <a:lin ang="16200000" scaled="1"/>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altLang="en-US" sz="2400" b="1" dirty="0"/>
              <a:t>Notation of Structure Chart</a:t>
            </a:r>
            <a:endParaRPr lang="en-US" sz="2400" b="1" dirty="0"/>
          </a:p>
        </p:txBody>
      </p:sp>
      <p:pic>
        <p:nvPicPr>
          <p:cNvPr id="6" name="Picture 2" descr="E:\NIET\Project\xLogo11.png.pagespeed.ic.pydHLuCQEZ.png"/>
          <p:cNvPicPr>
            <a:picLocks noChangeAspect="1" noChangeArrowheads="1"/>
          </p:cNvPicPr>
          <p:nvPr/>
        </p:nvPicPr>
        <p:blipFill>
          <a:blip r:embed="rId2" cstate="print"/>
          <a:srcRect/>
          <a:stretch>
            <a:fillRect/>
          </a:stretch>
        </p:blipFill>
        <p:spPr bwMode="auto">
          <a:xfrm>
            <a:off x="0" y="61740"/>
            <a:ext cx="1181100" cy="817163"/>
          </a:xfrm>
          <a:prstGeom prst="rect">
            <a:avLst/>
          </a:prstGeom>
          <a:noFill/>
        </p:spPr>
      </p:pic>
      <p:sp>
        <p:nvSpPr>
          <p:cNvPr id="2" name="Date Placeholder 1"/>
          <p:cNvSpPr>
            <a:spLocks noGrp="1"/>
          </p:cNvSpPr>
          <p:nvPr>
            <p:ph type="dt" sz="half" idx="10"/>
          </p:nvPr>
        </p:nvSpPr>
        <p:spPr/>
        <p:txBody>
          <a:bodyPr/>
          <a:lstStyle/>
          <a:p>
            <a:fld id="{CFA7A0C5-B5AF-4E80-8B76-D9373F4BA9CC}" type="datetime1">
              <a:rPr lang="en-IN" smtClean="0"/>
              <a:t>29-03-2024</a:t>
            </a:fld>
            <a:endParaRPr lang="en-US"/>
          </a:p>
        </p:txBody>
      </p:sp>
      <p:sp>
        <p:nvSpPr>
          <p:cNvPr id="4" name="Footer Placeholder 3"/>
          <p:cNvSpPr>
            <a:spLocks noGrp="1"/>
          </p:cNvSpPr>
          <p:nvPr>
            <p:ph type="ftr" sz="quarter" idx="11"/>
          </p:nvPr>
        </p:nvSpPr>
        <p:spPr>
          <a:xfrm>
            <a:off x="3124200" y="6356350"/>
            <a:ext cx="4572000" cy="365125"/>
          </a:xfrm>
        </p:spPr>
        <p:txBody>
          <a:bodyPr/>
          <a:lstStyle/>
          <a:p>
            <a:r>
              <a:rPr lang="en-US"/>
              <a:t>Dr. Poornima Tyagi       ACSE0603 Software Engineering             Unit III     </a:t>
            </a:r>
            <a:endParaRPr lang="en-US" dirty="0"/>
          </a:p>
        </p:txBody>
      </p:sp>
      <p:sp>
        <p:nvSpPr>
          <p:cNvPr id="7" name="Slide Number Placeholder 6"/>
          <p:cNvSpPr>
            <a:spLocks noGrp="1"/>
          </p:cNvSpPr>
          <p:nvPr>
            <p:ph type="sldNum" sz="quarter" idx="12"/>
          </p:nvPr>
        </p:nvSpPr>
        <p:spPr/>
        <p:txBody>
          <a:bodyPr/>
          <a:lstStyle/>
          <a:p>
            <a:fld id="{AE566132-A42B-4D26-9C08-B059D352BBB6}" type="slidenum">
              <a:rPr lang="en-US" smtClean="0"/>
              <a:pPr/>
              <a:t>65</a:t>
            </a:fld>
            <a:endParaRPr lang="en-US"/>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a:srcRect/>
          <a:stretch>
            <a:fillRect/>
          </a:stretch>
        </p:blipFill>
        <p:spPr bwMode="auto">
          <a:xfrm>
            <a:off x="0" y="964623"/>
            <a:ext cx="9144000" cy="5410200"/>
          </a:xfrm>
          <a:prstGeom prst="rect">
            <a:avLst/>
          </a:prstGeom>
          <a:noFill/>
          <a:ln w="9525">
            <a:noFill/>
            <a:miter lim="800000"/>
            <a:headEnd/>
            <a:tailEnd/>
          </a:ln>
          <a:effectLst/>
        </p:spPr>
      </p:pic>
      <p:sp>
        <p:nvSpPr>
          <p:cNvPr id="4" name="Title 1"/>
          <p:cNvSpPr txBox="1">
            <a:spLocks/>
          </p:cNvSpPr>
          <p:nvPr/>
        </p:nvSpPr>
        <p:spPr>
          <a:xfrm>
            <a:off x="1181100" y="65681"/>
            <a:ext cx="7810500" cy="685799"/>
          </a:xfrm>
          <a:prstGeom prst="rect">
            <a:avLst/>
          </a:prstGeom>
          <a:gradFill>
            <a:gsLst>
              <a:gs pos="0">
                <a:schemeClr val="accent5">
                  <a:tint val="50000"/>
                  <a:satMod val="300000"/>
                </a:schemeClr>
              </a:gs>
              <a:gs pos="35000">
                <a:schemeClr val="accent5">
                  <a:tint val="37000"/>
                  <a:satMod val="300000"/>
                </a:schemeClr>
              </a:gs>
              <a:gs pos="100000">
                <a:schemeClr val="accent5">
                  <a:tint val="15000"/>
                  <a:satMod val="350000"/>
                </a:schemeClr>
              </a:gs>
            </a:gsLst>
            <a:lin ang="16200000" scaled="1"/>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en-US" altLang="en-US" sz="2400" b="1" dirty="0"/>
              <a:t>Structure Chart Ex.1: </a:t>
            </a:r>
            <a:r>
              <a:rPr lang="en-US" altLang="en-US" sz="2400" b="1" dirty="0" err="1"/>
              <a:t>rms</a:t>
            </a:r>
            <a:r>
              <a:rPr lang="en-US" altLang="en-US" sz="2400" b="1" dirty="0"/>
              <a:t> calculator</a:t>
            </a:r>
            <a:endParaRPr lang="en-US" sz="2400" b="1" dirty="0"/>
          </a:p>
        </p:txBody>
      </p:sp>
      <p:pic>
        <p:nvPicPr>
          <p:cNvPr id="5" name="Picture 2" descr="E:\NIET\Project\xLogo11.png.pagespeed.ic.pydHLuCQEZ.png"/>
          <p:cNvPicPr>
            <a:picLocks noChangeAspect="1" noChangeArrowheads="1"/>
          </p:cNvPicPr>
          <p:nvPr/>
        </p:nvPicPr>
        <p:blipFill>
          <a:blip r:embed="rId3" cstate="print"/>
          <a:srcRect/>
          <a:stretch>
            <a:fillRect/>
          </a:stretch>
        </p:blipFill>
        <p:spPr bwMode="auto">
          <a:xfrm>
            <a:off x="0" y="61740"/>
            <a:ext cx="1181100" cy="817163"/>
          </a:xfrm>
          <a:prstGeom prst="rect">
            <a:avLst/>
          </a:prstGeom>
          <a:noFill/>
        </p:spPr>
      </p:pic>
      <p:sp>
        <p:nvSpPr>
          <p:cNvPr id="2" name="Date Placeholder 1"/>
          <p:cNvSpPr>
            <a:spLocks noGrp="1"/>
          </p:cNvSpPr>
          <p:nvPr>
            <p:ph type="dt" sz="half" idx="10"/>
          </p:nvPr>
        </p:nvSpPr>
        <p:spPr/>
        <p:txBody>
          <a:bodyPr/>
          <a:lstStyle/>
          <a:p>
            <a:fld id="{C56AB496-0BC3-4514-A9C9-37669D87020D}" type="datetime1">
              <a:rPr lang="en-IN" smtClean="0"/>
              <a:t>29-03-2024</a:t>
            </a:fld>
            <a:endParaRPr lang="en-US"/>
          </a:p>
        </p:txBody>
      </p:sp>
      <p:sp>
        <p:nvSpPr>
          <p:cNvPr id="3" name="Footer Placeholder 2"/>
          <p:cNvSpPr>
            <a:spLocks noGrp="1"/>
          </p:cNvSpPr>
          <p:nvPr>
            <p:ph type="ftr" sz="quarter" idx="11"/>
          </p:nvPr>
        </p:nvSpPr>
        <p:spPr>
          <a:xfrm>
            <a:off x="3124200" y="6356350"/>
            <a:ext cx="4419600" cy="365125"/>
          </a:xfrm>
        </p:spPr>
        <p:txBody>
          <a:bodyPr/>
          <a:lstStyle/>
          <a:p>
            <a:r>
              <a:rPr lang="en-US"/>
              <a:t>Dr. Poornima Tyagi       ACSE0603 Software Engineering             Unit III     </a:t>
            </a:r>
            <a:endParaRPr lang="en-US" dirty="0"/>
          </a:p>
        </p:txBody>
      </p:sp>
      <p:sp>
        <p:nvSpPr>
          <p:cNvPr id="6" name="Slide Number Placeholder 5"/>
          <p:cNvSpPr>
            <a:spLocks noGrp="1"/>
          </p:cNvSpPr>
          <p:nvPr>
            <p:ph type="sldNum" sz="quarter" idx="12"/>
          </p:nvPr>
        </p:nvSpPr>
        <p:spPr/>
        <p:txBody>
          <a:bodyPr/>
          <a:lstStyle/>
          <a:p>
            <a:fld id="{AE566132-A42B-4D26-9C08-B059D352BBB6}" type="slidenum">
              <a:rPr lang="en-US" smtClean="0"/>
              <a:pPr/>
              <a:t>66</a:t>
            </a:fld>
            <a:endParaRPr lang="en-US"/>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073B738D-413F-4F5C-9128-6495CB4BB1FA}"/>
              </a:ext>
            </a:extLst>
          </p:cNvPr>
          <p:cNvPicPr>
            <a:picLocks noGrp="1" noChangeAspect="1"/>
          </p:cNvPicPr>
          <p:nvPr>
            <p:ph idx="1"/>
          </p:nvPr>
        </p:nvPicPr>
        <p:blipFill>
          <a:blip r:embed="rId2"/>
          <a:stretch>
            <a:fillRect/>
          </a:stretch>
        </p:blipFill>
        <p:spPr>
          <a:xfrm>
            <a:off x="304800" y="1299865"/>
            <a:ext cx="8534400" cy="4066462"/>
          </a:xfrm>
          <a:prstGeom prst="rect">
            <a:avLst/>
          </a:prstGeom>
        </p:spPr>
      </p:pic>
      <p:sp>
        <p:nvSpPr>
          <p:cNvPr id="4" name="Date Placeholder 3">
            <a:extLst>
              <a:ext uri="{FF2B5EF4-FFF2-40B4-BE49-F238E27FC236}">
                <a16:creationId xmlns:a16="http://schemas.microsoft.com/office/drawing/2014/main" id="{7957959A-23FF-4800-9E24-E63B47947B12}"/>
              </a:ext>
            </a:extLst>
          </p:cNvPr>
          <p:cNvSpPr>
            <a:spLocks noGrp="1"/>
          </p:cNvSpPr>
          <p:nvPr>
            <p:ph type="dt" sz="half" idx="10"/>
          </p:nvPr>
        </p:nvSpPr>
        <p:spPr/>
        <p:txBody>
          <a:bodyPr/>
          <a:lstStyle/>
          <a:p>
            <a:fld id="{17B6D87C-00E5-48A0-AABA-ADA93E69677A}" type="datetime1">
              <a:rPr lang="en-IN" smtClean="0"/>
              <a:t>29-03-2024</a:t>
            </a:fld>
            <a:endParaRPr lang="en-US"/>
          </a:p>
        </p:txBody>
      </p:sp>
      <p:sp>
        <p:nvSpPr>
          <p:cNvPr id="5" name="Footer Placeholder 4">
            <a:extLst>
              <a:ext uri="{FF2B5EF4-FFF2-40B4-BE49-F238E27FC236}">
                <a16:creationId xmlns:a16="http://schemas.microsoft.com/office/drawing/2014/main" id="{2C8A552F-1A55-40DE-9843-9420C338D063}"/>
              </a:ext>
            </a:extLst>
          </p:cNvPr>
          <p:cNvSpPr>
            <a:spLocks noGrp="1"/>
          </p:cNvSpPr>
          <p:nvPr>
            <p:ph type="ftr" sz="quarter" idx="11"/>
          </p:nvPr>
        </p:nvSpPr>
        <p:spPr/>
        <p:txBody>
          <a:bodyPr/>
          <a:lstStyle/>
          <a:p>
            <a:r>
              <a:rPr lang="en-US"/>
              <a:t>Dr. Poornima Tyagi       ACSE0603 Software Engineering             Unit III     </a:t>
            </a:r>
          </a:p>
        </p:txBody>
      </p:sp>
      <p:sp>
        <p:nvSpPr>
          <p:cNvPr id="6" name="Slide Number Placeholder 5">
            <a:extLst>
              <a:ext uri="{FF2B5EF4-FFF2-40B4-BE49-F238E27FC236}">
                <a16:creationId xmlns:a16="http://schemas.microsoft.com/office/drawing/2014/main" id="{0C75E0D8-E4E5-4C20-AE82-CAEB705C9B88}"/>
              </a:ext>
            </a:extLst>
          </p:cNvPr>
          <p:cNvSpPr>
            <a:spLocks noGrp="1"/>
          </p:cNvSpPr>
          <p:nvPr>
            <p:ph type="sldNum" sz="quarter" idx="12"/>
          </p:nvPr>
        </p:nvSpPr>
        <p:spPr/>
        <p:txBody>
          <a:bodyPr/>
          <a:lstStyle/>
          <a:p>
            <a:fld id="{AE566132-A42B-4D26-9C08-B059D352BBB6}" type="slidenum">
              <a:rPr lang="en-US" smtClean="0"/>
              <a:pPr/>
              <a:t>67</a:t>
            </a:fld>
            <a:endParaRPr lang="en-US"/>
          </a:p>
        </p:txBody>
      </p:sp>
      <p:sp>
        <p:nvSpPr>
          <p:cNvPr id="8" name="TextBox 7">
            <a:extLst>
              <a:ext uri="{FF2B5EF4-FFF2-40B4-BE49-F238E27FC236}">
                <a16:creationId xmlns:a16="http://schemas.microsoft.com/office/drawing/2014/main" id="{B011809F-8364-4DA9-B4A2-168D56D22917}"/>
              </a:ext>
            </a:extLst>
          </p:cNvPr>
          <p:cNvSpPr txBox="1"/>
          <p:nvPr/>
        </p:nvSpPr>
        <p:spPr>
          <a:xfrm>
            <a:off x="2438400" y="838200"/>
            <a:ext cx="4724400" cy="461665"/>
          </a:xfrm>
          <a:prstGeom prst="rect">
            <a:avLst/>
          </a:prstGeom>
          <a:noFill/>
        </p:spPr>
        <p:txBody>
          <a:bodyPr wrap="square" rtlCol="0">
            <a:spAutoFit/>
          </a:bodyPr>
          <a:lstStyle/>
          <a:p>
            <a:pPr algn="ctr"/>
            <a:r>
              <a:rPr lang="en-IN" sz="2400" b="1" dirty="0"/>
              <a:t>Structure chart of Email Server</a:t>
            </a:r>
          </a:p>
        </p:txBody>
      </p:sp>
    </p:spTree>
    <p:extLst>
      <p:ext uri="{BB962C8B-B14F-4D97-AF65-F5344CB8AC3E}">
        <p14:creationId xmlns:p14="http://schemas.microsoft.com/office/powerpoint/2010/main" val="23172339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095156"/>
            <a:ext cx="8153400" cy="5181600"/>
          </a:xfrm>
        </p:spPr>
        <p:txBody>
          <a:bodyPr>
            <a:normAutofit fontScale="77500" lnSpcReduction="20000"/>
          </a:bodyPr>
          <a:lstStyle/>
          <a:p>
            <a:pPr algn="just"/>
            <a:r>
              <a:rPr lang="en-US" sz="2800" dirty="0"/>
              <a:t>Pseudo code notation can be used in both the preliminary (high level)and detailed design(low level) phases.</a:t>
            </a:r>
          </a:p>
          <a:p>
            <a:pPr algn="just"/>
            <a:r>
              <a:rPr lang="en-US" sz="2800" dirty="0"/>
              <a:t>Code are effective and building block for actual program.</a:t>
            </a:r>
          </a:p>
          <a:p>
            <a:pPr algn="just"/>
            <a:r>
              <a:rPr lang="en-US" sz="2800" dirty="0"/>
              <a:t>Using pseudo code, the designer describes system characteristics using short, concise, English language phrases that are structured by key words such as </a:t>
            </a:r>
            <a:r>
              <a:rPr lang="en-US" sz="2800" dirty="0">
                <a:solidFill>
                  <a:srgbClr val="002060"/>
                </a:solidFill>
              </a:rPr>
              <a:t>If-Then-Else</a:t>
            </a:r>
            <a:r>
              <a:rPr lang="en-US" sz="2800" dirty="0"/>
              <a:t>, </a:t>
            </a:r>
            <a:r>
              <a:rPr lang="en-US" sz="2800" dirty="0">
                <a:solidFill>
                  <a:srgbClr val="002060"/>
                </a:solidFill>
              </a:rPr>
              <a:t>While-Do</a:t>
            </a:r>
            <a:r>
              <a:rPr lang="en-US" sz="2800" dirty="0"/>
              <a:t>, and </a:t>
            </a:r>
            <a:r>
              <a:rPr lang="en-US" sz="2800" dirty="0">
                <a:solidFill>
                  <a:srgbClr val="002060"/>
                </a:solidFill>
              </a:rPr>
              <a:t>End</a:t>
            </a:r>
            <a:r>
              <a:rPr lang="en-US" sz="2800" dirty="0"/>
              <a:t>. </a:t>
            </a:r>
          </a:p>
          <a:p>
            <a:pPr algn="just"/>
            <a:r>
              <a:rPr lang="en-US" sz="2800" dirty="0">
                <a:solidFill>
                  <a:srgbClr val="C00000"/>
                </a:solidFill>
              </a:rPr>
              <a:t>Advantage of pseudo code</a:t>
            </a:r>
            <a:r>
              <a:rPr lang="en-US" sz="2800" dirty="0">
                <a:solidFill>
                  <a:srgbClr val="C00000"/>
                </a:solidFill>
                <a:sym typeface="Wingdings" pitchFamily="2" charset="2"/>
              </a:rPr>
              <a:t>(compare to flow chart)</a:t>
            </a:r>
            <a:endParaRPr lang="en-US" sz="2800" dirty="0">
              <a:solidFill>
                <a:srgbClr val="C00000"/>
              </a:solidFill>
            </a:endParaRPr>
          </a:p>
          <a:p>
            <a:pPr lvl="2" algn="just"/>
            <a:r>
              <a:rPr lang="en-US" sz="2800" dirty="0"/>
              <a:t>Easy to convert in programming language.</a:t>
            </a:r>
          </a:p>
          <a:p>
            <a:pPr lvl="2" algn="just"/>
            <a:r>
              <a:rPr lang="en-US" sz="2800" dirty="0"/>
              <a:t>Easy to modify.</a:t>
            </a:r>
          </a:p>
          <a:p>
            <a:pPr lvl="2" algn="just"/>
            <a:r>
              <a:rPr lang="en-US" sz="2800" dirty="0"/>
              <a:t>Require less time and effort to write it.</a:t>
            </a:r>
          </a:p>
          <a:p>
            <a:pPr lvl="2" algn="just"/>
            <a:r>
              <a:rPr lang="en-US" sz="2800" dirty="0"/>
              <a:t>Easy to write than writing a  program in programming language.</a:t>
            </a:r>
          </a:p>
          <a:p>
            <a:pPr algn="just"/>
            <a:r>
              <a:rPr lang="en-US" sz="2800" dirty="0">
                <a:solidFill>
                  <a:srgbClr val="C00000"/>
                </a:solidFill>
              </a:rPr>
              <a:t>Disadvantage of pseudo code:</a:t>
            </a:r>
          </a:p>
          <a:p>
            <a:pPr lvl="2" algn="just"/>
            <a:r>
              <a:rPr lang="en-US" sz="2800" dirty="0"/>
              <a:t>No graphical representation of program logic.</a:t>
            </a:r>
          </a:p>
          <a:p>
            <a:pPr lvl="2" algn="just"/>
            <a:r>
              <a:rPr lang="en-US" sz="2800" dirty="0"/>
              <a:t>No standard rule are follows to writing pseudo code</a:t>
            </a:r>
          </a:p>
          <a:p>
            <a:pPr lvl="2"/>
            <a:endParaRPr lang="en-US" dirty="0"/>
          </a:p>
        </p:txBody>
      </p:sp>
      <p:sp>
        <p:nvSpPr>
          <p:cNvPr id="4" name="Title 1"/>
          <p:cNvSpPr txBox="1">
            <a:spLocks/>
          </p:cNvSpPr>
          <p:nvPr/>
        </p:nvSpPr>
        <p:spPr>
          <a:xfrm>
            <a:off x="1181100" y="65681"/>
            <a:ext cx="7810500" cy="685799"/>
          </a:xfrm>
          <a:prstGeom prst="rect">
            <a:avLst/>
          </a:prstGeom>
          <a:gradFill>
            <a:gsLst>
              <a:gs pos="0">
                <a:schemeClr val="accent5">
                  <a:tint val="50000"/>
                  <a:satMod val="300000"/>
                </a:schemeClr>
              </a:gs>
              <a:gs pos="35000">
                <a:schemeClr val="accent5">
                  <a:tint val="37000"/>
                  <a:satMod val="300000"/>
                </a:schemeClr>
              </a:gs>
              <a:gs pos="100000">
                <a:schemeClr val="accent5">
                  <a:tint val="15000"/>
                  <a:satMod val="350000"/>
                </a:schemeClr>
              </a:gs>
            </a:gsLst>
            <a:lin ang="16200000" scaled="1"/>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fr-FR" altLang="en-US" sz="2400" b="1" dirty="0">
                <a:solidFill>
                  <a:schemeClr val="tx1"/>
                </a:solidFill>
              </a:rPr>
              <a:t>Pseudo Code </a:t>
            </a:r>
            <a:r>
              <a:rPr lang="en-US" sz="2400" b="1" dirty="0">
                <a:solidFill>
                  <a:schemeClr val="tx1"/>
                </a:solidFill>
              </a:rPr>
              <a:t>(CO3)</a:t>
            </a:r>
            <a:r>
              <a:rPr lang="fr-FR" altLang="en-US" sz="2400" b="1" dirty="0">
                <a:solidFill>
                  <a:schemeClr val="tx1"/>
                </a:solidFill>
              </a:rPr>
              <a:t> </a:t>
            </a:r>
            <a:endParaRPr lang="en-US" sz="2400" b="1" dirty="0">
              <a:solidFill>
                <a:schemeClr val="tx1"/>
              </a:solidFill>
            </a:endParaRPr>
          </a:p>
        </p:txBody>
      </p:sp>
      <p:pic>
        <p:nvPicPr>
          <p:cNvPr id="5" name="Picture 2" descr="E:\NIET\Project\xLogo11.png.pagespeed.ic.pydHLuCQEZ.png"/>
          <p:cNvPicPr>
            <a:picLocks noChangeAspect="1" noChangeArrowheads="1"/>
          </p:cNvPicPr>
          <p:nvPr/>
        </p:nvPicPr>
        <p:blipFill>
          <a:blip r:embed="rId2" cstate="print"/>
          <a:srcRect/>
          <a:stretch>
            <a:fillRect/>
          </a:stretch>
        </p:blipFill>
        <p:spPr bwMode="auto">
          <a:xfrm>
            <a:off x="0" y="61740"/>
            <a:ext cx="1181100" cy="817163"/>
          </a:xfrm>
          <a:prstGeom prst="rect">
            <a:avLst/>
          </a:prstGeom>
          <a:noFill/>
        </p:spPr>
      </p:pic>
      <p:sp>
        <p:nvSpPr>
          <p:cNvPr id="2" name="Date Placeholder 1"/>
          <p:cNvSpPr>
            <a:spLocks noGrp="1"/>
          </p:cNvSpPr>
          <p:nvPr>
            <p:ph type="dt" sz="half" idx="10"/>
          </p:nvPr>
        </p:nvSpPr>
        <p:spPr/>
        <p:txBody>
          <a:bodyPr/>
          <a:lstStyle/>
          <a:p>
            <a:fld id="{E7D9A668-CE96-4285-BDFF-257ABB7DF7B2}" type="datetime1">
              <a:rPr lang="en-IN" smtClean="0"/>
              <a:t>29-03-2024</a:t>
            </a:fld>
            <a:endParaRPr lang="en-US"/>
          </a:p>
        </p:txBody>
      </p:sp>
      <p:sp>
        <p:nvSpPr>
          <p:cNvPr id="6" name="Footer Placeholder 5"/>
          <p:cNvSpPr>
            <a:spLocks noGrp="1"/>
          </p:cNvSpPr>
          <p:nvPr>
            <p:ph type="ftr" sz="quarter" idx="11"/>
          </p:nvPr>
        </p:nvSpPr>
        <p:spPr>
          <a:xfrm>
            <a:off x="3124200" y="6356350"/>
            <a:ext cx="4495800" cy="365125"/>
          </a:xfrm>
        </p:spPr>
        <p:txBody>
          <a:bodyPr/>
          <a:lstStyle/>
          <a:p>
            <a:r>
              <a:rPr lang="en-US"/>
              <a:t>Dr. Poornima Tyagi       ACSE0603 Software Engineering             Unit III     </a:t>
            </a:r>
            <a:endParaRPr lang="en-US" dirty="0"/>
          </a:p>
        </p:txBody>
      </p:sp>
      <p:sp>
        <p:nvSpPr>
          <p:cNvPr id="7" name="Slide Number Placeholder 6"/>
          <p:cNvSpPr>
            <a:spLocks noGrp="1"/>
          </p:cNvSpPr>
          <p:nvPr>
            <p:ph type="sldNum" sz="quarter" idx="12"/>
          </p:nvPr>
        </p:nvSpPr>
        <p:spPr/>
        <p:txBody>
          <a:bodyPr/>
          <a:lstStyle/>
          <a:p>
            <a:fld id="{AE566132-A42B-4D26-9C08-B059D352BBB6}" type="slidenum">
              <a:rPr lang="en-US" smtClean="0"/>
              <a:pPr/>
              <a:t>68</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90600" y="1447801"/>
            <a:ext cx="7467600" cy="4038600"/>
          </a:xfrm>
        </p:spPr>
        <p:txBody>
          <a:bodyPr>
            <a:normAutofit fontScale="92500" lnSpcReduction="10000"/>
          </a:bodyPr>
          <a:lstStyle/>
          <a:p>
            <a:r>
              <a:rPr lang="en-US" sz="2400" dirty="0"/>
              <a:t>Problem: find smallest number among three variables</a:t>
            </a:r>
          </a:p>
          <a:p>
            <a:pPr lvl="3">
              <a:buNone/>
            </a:pPr>
            <a:r>
              <a:rPr lang="en-US" dirty="0"/>
              <a:t>		</a:t>
            </a:r>
            <a:r>
              <a:rPr lang="en-US" sz="2200" dirty="0">
                <a:solidFill>
                  <a:srgbClr val="C00000"/>
                </a:solidFill>
              </a:rPr>
              <a:t>1.  read values of a, b and c variables</a:t>
            </a:r>
          </a:p>
          <a:p>
            <a:pPr lvl="3">
              <a:buNone/>
            </a:pPr>
            <a:r>
              <a:rPr lang="en-US" sz="2200" dirty="0">
                <a:solidFill>
                  <a:srgbClr val="C00000"/>
                </a:solidFill>
              </a:rPr>
              <a:t>		2.  if (a &lt; b)</a:t>
            </a:r>
          </a:p>
          <a:p>
            <a:pPr lvl="3">
              <a:buNone/>
            </a:pPr>
            <a:r>
              <a:rPr lang="en-US" sz="2200" dirty="0">
                <a:solidFill>
                  <a:srgbClr val="C00000"/>
                </a:solidFill>
              </a:rPr>
              <a:t>			{</a:t>
            </a:r>
          </a:p>
          <a:p>
            <a:pPr lvl="3">
              <a:buNone/>
            </a:pPr>
            <a:r>
              <a:rPr lang="en-US" sz="2200" dirty="0">
                <a:solidFill>
                  <a:srgbClr val="C00000"/>
                </a:solidFill>
              </a:rPr>
              <a:t>				if(a &lt; c)</a:t>
            </a:r>
          </a:p>
          <a:p>
            <a:pPr lvl="3">
              <a:buNone/>
            </a:pPr>
            <a:r>
              <a:rPr lang="en-US" sz="2200" dirty="0">
                <a:solidFill>
                  <a:srgbClr val="C00000"/>
                </a:solidFill>
              </a:rPr>
              <a:t>				print “a is small”</a:t>
            </a:r>
          </a:p>
          <a:p>
            <a:pPr lvl="3">
              <a:buNone/>
            </a:pPr>
            <a:r>
              <a:rPr lang="en-US" sz="2200" dirty="0">
                <a:solidFill>
                  <a:srgbClr val="C00000"/>
                </a:solidFill>
              </a:rPr>
              <a:t>				else  print “c is small”</a:t>
            </a:r>
          </a:p>
          <a:p>
            <a:pPr lvl="3">
              <a:buNone/>
            </a:pPr>
            <a:r>
              <a:rPr lang="en-US" sz="2200" dirty="0">
                <a:solidFill>
                  <a:srgbClr val="C00000"/>
                </a:solidFill>
              </a:rPr>
              <a:t>		    else  if(b &lt; c)</a:t>
            </a:r>
          </a:p>
          <a:p>
            <a:pPr lvl="3">
              <a:buNone/>
            </a:pPr>
            <a:r>
              <a:rPr lang="en-US" sz="2200" dirty="0">
                <a:solidFill>
                  <a:srgbClr val="C00000"/>
                </a:solidFill>
              </a:rPr>
              <a:t>			print “b is small”</a:t>
            </a:r>
          </a:p>
          <a:p>
            <a:pPr lvl="3">
              <a:buNone/>
            </a:pPr>
            <a:r>
              <a:rPr lang="en-US" sz="2200" dirty="0">
                <a:solidFill>
                  <a:srgbClr val="C00000"/>
                </a:solidFill>
              </a:rPr>
              <a:t>		    else   print  “c is small”</a:t>
            </a:r>
          </a:p>
          <a:p>
            <a:pPr lvl="3">
              <a:buNone/>
            </a:pPr>
            <a:r>
              <a:rPr lang="en-US" sz="2200" dirty="0">
                <a:solidFill>
                  <a:srgbClr val="C00000"/>
                </a:solidFill>
              </a:rPr>
              <a:t>  		3.  end.</a:t>
            </a:r>
          </a:p>
        </p:txBody>
      </p:sp>
      <p:sp>
        <p:nvSpPr>
          <p:cNvPr id="5" name="Title 1"/>
          <p:cNvSpPr txBox="1">
            <a:spLocks/>
          </p:cNvSpPr>
          <p:nvPr/>
        </p:nvSpPr>
        <p:spPr>
          <a:xfrm>
            <a:off x="1181100" y="65681"/>
            <a:ext cx="7810500" cy="685799"/>
          </a:xfrm>
          <a:prstGeom prst="rect">
            <a:avLst/>
          </a:prstGeom>
          <a:gradFill>
            <a:gsLst>
              <a:gs pos="0">
                <a:schemeClr val="accent5">
                  <a:tint val="50000"/>
                  <a:satMod val="300000"/>
                </a:schemeClr>
              </a:gs>
              <a:gs pos="35000">
                <a:schemeClr val="accent5">
                  <a:tint val="37000"/>
                  <a:satMod val="300000"/>
                </a:schemeClr>
              </a:gs>
              <a:gs pos="100000">
                <a:schemeClr val="accent5">
                  <a:tint val="15000"/>
                  <a:satMod val="350000"/>
                </a:schemeClr>
              </a:gs>
            </a:gsLst>
            <a:lin ang="16200000" scaled="1"/>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fr-FR" altLang="en-US" sz="2400" b="1" dirty="0"/>
              <a:t>Pseudo Code </a:t>
            </a:r>
            <a:endParaRPr lang="en-US" sz="2400" b="1" dirty="0"/>
          </a:p>
        </p:txBody>
      </p:sp>
      <p:pic>
        <p:nvPicPr>
          <p:cNvPr id="6" name="Picture 2" descr="E:\NIET\Project\xLogo11.png.pagespeed.ic.pydHLuCQEZ.png"/>
          <p:cNvPicPr>
            <a:picLocks noChangeAspect="1" noChangeArrowheads="1"/>
          </p:cNvPicPr>
          <p:nvPr/>
        </p:nvPicPr>
        <p:blipFill>
          <a:blip r:embed="rId2" cstate="print"/>
          <a:srcRect/>
          <a:stretch>
            <a:fillRect/>
          </a:stretch>
        </p:blipFill>
        <p:spPr bwMode="auto">
          <a:xfrm>
            <a:off x="0" y="61740"/>
            <a:ext cx="1181100" cy="817163"/>
          </a:xfrm>
          <a:prstGeom prst="rect">
            <a:avLst/>
          </a:prstGeom>
          <a:noFill/>
        </p:spPr>
      </p:pic>
      <p:sp>
        <p:nvSpPr>
          <p:cNvPr id="2" name="Date Placeholder 1"/>
          <p:cNvSpPr>
            <a:spLocks noGrp="1"/>
          </p:cNvSpPr>
          <p:nvPr>
            <p:ph type="dt" sz="half" idx="10"/>
          </p:nvPr>
        </p:nvSpPr>
        <p:spPr/>
        <p:txBody>
          <a:bodyPr/>
          <a:lstStyle/>
          <a:p>
            <a:fld id="{4843BFD4-773C-457C-B7CD-826DA57AAA7D}" type="datetime1">
              <a:rPr lang="en-IN" smtClean="0"/>
              <a:t>29-03-2024</a:t>
            </a:fld>
            <a:endParaRPr lang="en-US"/>
          </a:p>
        </p:txBody>
      </p:sp>
      <p:sp>
        <p:nvSpPr>
          <p:cNvPr id="4" name="Footer Placeholder 3"/>
          <p:cNvSpPr>
            <a:spLocks noGrp="1"/>
          </p:cNvSpPr>
          <p:nvPr>
            <p:ph type="ftr" sz="quarter" idx="11"/>
          </p:nvPr>
        </p:nvSpPr>
        <p:spPr>
          <a:xfrm>
            <a:off x="3124200" y="6356350"/>
            <a:ext cx="4648200" cy="365125"/>
          </a:xfrm>
        </p:spPr>
        <p:txBody>
          <a:bodyPr/>
          <a:lstStyle/>
          <a:p>
            <a:r>
              <a:rPr lang="en-US"/>
              <a:t>Dr. Poornima Tyagi       ACSE0603 Software Engineering             Unit III     </a:t>
            </a:r>
            <a:endParaRPr lang="en-US" dirty="0"/>
          </a:p>
        </p:txBody>
      </p:sp>
      <p:sp>
        <p:nvSpPr>
          <p:cNvPr id="7" name="Slide Number Placeholder 6"/>
          <p:cNvSpPr>
            <a:spLocks noGrp="1"/>
          </p:cNvSpPr>
          <p:nvPr>
            <p:ph type="sldNum" sz="quarter" idx="12"/>
          </p:nvPr>
        </p:nvSpPr>
        <p:spPr/>
        <p:txBody>
          <a:bodyPr/>
          <a:lstStyle/>
          <a:p>
            <a:fld id="{AE566132-A42B-4D26-9C08-B059D352BBB6}" type="slidenum">
              <a:rPr lang="en-US" smtClean="0"/>
              <a:pPr/>
              <a:t>69</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Date Placeholder 5"/>
          <p:cNvSpPr>
            <a:spLocks noGrp="1"/>
          </p:cNvSpPr>
          <p:nvPr>
            <p:ph type="dt" sz="half" idx="10"/>
          </p:nvPr>
        </p:nvSpPr>
        <p:spPr/>
        <p:txBody>
          <a:bodyPr/>
          <a:lstStyle/>
          <a:p>
            <a:fld id="{C2C180A2-D5CE-4604-A89B-AA8CCDADD921}" type="datetime1">
              <a:rPr lang="en-IN" smtClean="0"/>
              <a:t>29-03-2024</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7</a:t>
            </a:fld>
            <a:endParaRPr lang="en-US"/>
          </a:p>
        </p:txBody>
      </p:sp>
      <p:sp>
        <p:nvSpPr>
          <p:cNvPr id="8"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400" b="1" dirty="0"/>
              <a:t>Objective of Topics</a:t>
            </a:r>
          </a:p>
        </p:txBody>
      </p:sp>
      <p:pic>
        <p:nvPicPr>
          <p:cNvPr id="9"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
        <p:nvSpPr>
          <p:cNvPr id="10" name="Footer Placeholder 9"/>
          <p:cNvSpPr>
            <a:spLocks noGrp="1"/>
          </p:cNvSpPr>
          <p:nvPr>
            <p:ph type="ftr" sz="quarter" idx="11"/>
          </p:nvPr>
        </p:nvSpPr>
        <p:spPr>
          <a:xfrm>
            <a:off x="2514600" y="6356350"/>
            <a:ext cx="5029200" cy="365125"/>
          </a:xfrm>
        </p:spPr>
        <p:txBody>
          <a:bodyPr/>
          <a:lstStyle/>
          <a:p>
            <a:r>
              <a:rPr lang="en-US"/>
              <a:t>Dr. Poornima Tyagi       ACSE0603 Software Engineering             Unit III     </a:t>
            </a:r>
            <a:endParaRPr lang="en-US" dirty="0"/>
          </a:p>
        </p:txBody>
      </p:sp>
      <p:graphicFrame>
        <p:nvGraphicFramePr>
          <p:cNvPr id="11" name="Table 10"/>
          <p:cNvGraphicFramePr>
            <a:graphicFrameLocks noGrp="1"/>
          </p:cNvGraphicFramePr>
          <p:nvPr>
            <p:extLst>
              <p:ext uri="{D42A27DB-BD31-4B8C-83A1-F6EECF244321}">
                <p14:modId xmlns:p14="http://schemas.microsoft.com/office/powerpoint/2010/main" val="56723729"/>
              </p:ext>
            </p:extLst>
          </p:nvPr>
        </p:nvGraphicFramePr>
        <p:xfrm>
          <a:off x="471056" y="1371600"/>
          <a:ext cx="8229599" cy="3908751"/>
        </p:xfrm>
        <a:graphic>
          <a:graphicData uri="http://schemas.openxmlformats.org/drawingml/2006/table">
            <a:tbl>
              <a:tblPr/>
              <a:tblGrid>
                <a:gridCol w="3643744">
                  <a:extLst>
                    <a:ext uri="{9D8B030D-6E8A-4147-A177-3AD203B41FA5}">
                      <a16:colId xmlns:a16="http://schemas.microsoft.com/office/drawing/2014/main" val="756454841"/>
                    </a:ext>
                  </a:extLst>
                </a:gridCol>
                <a:gridCol w="4585855">
                  <a:extLst>
                    <a:ext uri="{9D8B030D-6E8A-4147-A177-3AD203B41FA5}">
                      <a16:colId xmlns:a16="http://schemas.microsoft.com/office/drawing/2014/main" val="3356596940"/>
                    </a:ext>
                  </a:extLst>
                </a:gridCol>
              </a:tblGrid>
              <a:tr h="355341">
                <a:tc>
                  <a:txBody>
                    <a:bodyPr/>
                    <a:lstStyle/>
                    <a:p>
                      <a:pPr algn="ctr" fontAlgn="ctr"/>
                      <a:r>
                        <a:rPr lang="en-IN" sz="2100" b="1" i="0" u="none" strike="noStrike">
                          <a:solidFill>
                            <a:srgbClr val="00B050"/>
                          </a:solidFill>
                          <a:effectLst/>
                          <a:latin typeface="Calibri" panose="020F0502020204030204" pitchFamily="34" charset="0"/>
                        </a:rPr>
                        <a:t>TOPIC</a:t>
                      </a:r>
                    </a:p>
                  </a:txBody>
                  <a:tcPr marL="7403" marR="7403" marT="74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ctr" fontAlgn="ctr"/>
                      <a:r>
                        <a:rPr lang="en-IN" sz="2100" b="1" i="0" u="none" strike="noStrike" dirty="0">
                          <a:solidFill>
                            <a:srgbClr val="00B050"/>
                          </a:solidFill>
                          <a:effectLst/>
                          <a:latin typeface="Calibri" panose="020F0502020204030204" pitchFamily="34" charset="0"/>
                        </a:rPr>
                        <a:t>Objective</a:t>
                      </a:r>
                    </a:p>
                  </a:txBody>
                  <a:tcPr marL="7403" marR="7403" marT="74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332819180"/>
                  </a:ext>
                </a:extLst>
              </a:tr>
              <a:tr h="710682">
                <a:tc>
                  <a:txBody>
                    <a:bodyPr/>
                    <a:lstStyle/>
                    <a:p>
                      <a:pPr algn="l" fontAlgn="ctr"/>
                      <a:r>
                        <a:rPr lang="en-US" sz="2100" b="0" i="0" u="none" strike="noStrike">
                          <a:solidFill>
                            <a:srgbClr val="000000"/>
                          </a:solidFill>
                          <a:effectLst/>
                          <a:latin typeface="Calibri" panose="020F0502020204030204" pitchFamily="34" charset="0"/>
                        </a:rPr>
                        <a:t>Software Design</a:t>
                      </a:r>
                    </a:p>
                  </a:txBody>
                  <a:tcPr marL="7403" marR="7403" marT="74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just" rtl="0" fontAlgn="ctr"/>
                      <a:r>
                        <a:rPr lang="en-US" sz="2100" b="0" i="0" u="none" strike="noStrike">
                          <a:solidFill>
                            <a:srgbClr val="000000"/>
                          </a:solidFill>
                          <a:effectLst/>
                          <a:latin typeface="Calibri" panose="020F0502020204030204" pitchFamily="34" charset="0"/>
                        </a:rPr>
                        <a:t>To Understand the  basic concept of design</a:t>
                      </a:r>
                    </a:p>
                  </a:txBody>
                  <a:tcPr marL="7403" marR="7403" marT="74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929522721"/>
                  </a:ext>
                </a:extLst>
              </a:tr>
              <a:tr h="355341">
                <a:tc>
                  <a:txBody>
                    <a:bodyPr/>
                    <a:lstStyle/>
                    <a:p>
                      <a:pPr algn="l" fontAlgn="ctr"/>
                      <a:r>
                        <a:rPr lang="en-US" sz="2100" b="0" i="0" u="none" strike="noStrike">
                          <a:solidFill>
                            <a:srgbClr val="000000"/>
                          </a:solidFill>
                          <a:effectLst/>
                          <a:latin typeface="Calibri" panose="020F0502020204030204" pitchFamily="34" charset="0"/>
                        </a:rPr>
                        <a:t>Low Level Design</a:t>
                      </a:r>
                    </a:p>
                  </a:txBody>
                  <a:tcPr marL="7403" marR="7403" marT="74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just" rtl="0" fontAlgn="ctr"/>
                      <a:r>
                        <a:rPr lang="en-US" sz="2100" b="0" i="0" u="none" strike="noStrike">
                          <a:solidFill>
                            <a:srgbClr val="000000"/>
                          </a:solidFill>
                          <a:effectLst/>
                          <a:latin typeface="Calibri" panose="020F0502020204030204" pitchFamily="34" charset="0"/>
                        </a:rPr>
                        <a:t>Study of  Low Level Design</a:t>
                      </a:r>
                    </a:p>
                  </a:txBody>
                  <a:tcPr marL="7403" marR="7403" marT="74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769203799"/>
                  </a:ext>
                </a:extLst>
              </a:tr>
              <a:tr h="710682">
                <a:tc>
                  <a:txBody>
                    <a:bodyPr/>
                    <a:lstStyle/>
                    <a:p>
                      <a:pPr algn="l" fontAlgn="ctr"/>
                      <a:r>
                        <a:rPr lang="en-US" sz="2100" b="0" i="0" u="none" strike="noStrike" dirty="0">
                          <a:solidFill>
                            <a:srgbClr val="000000"/>
                          </a:solidFill>
                          <a:effectLst/>
                          <a:latin typeface="Calibri" panose="020F0502020204030204" pitchFamily="34" charset="0"/>
                        </a:rPr>
                        <a:t>Coupling and Cohesion Measures</a:t>
                      </a:r>
                    </a:p>
                  </a:txBody>
                  <a:tcPr marL="7403" marR="7403" marT="74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just" rtl="0" fontAlgn="ctr"/>
                      <a:r>
                        <a:rPr lang="en-US" sz="2100" b="0" i="0" u="none" strike="noStrike">
                          <a:solidFill>
                            <a:srgbClr val="000000"/>
                          </a:solidFill>
                          <a:effectLst/>
                          <a:latin typeface="Calibri" panose="020F0502020204030204" pitchFamily="34" charset="0"/>
                        </a:rPr>
                        <a:t>To Understand and compare the Coupling and Cohesion</a:t>
                      </a:r>
                    </a:p>
                  </a:txBody>
                  <a:tcPr marL="7403" marR="7403" marT="74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421759517"/>
                  </a:ext>
                </a:extLst>
              </a:tr>
              <a:tr h="710682">
                <a:tc>
                  <a:txBody>
                    <a:bodyPr/>
                    <a:lstStyle/>
                    <a:p>
                      <a:pPr algn="l" fontAlgn="ctr"/>
                      <a:r>
                        <a:rPr lang="en-US" sz="2100" b="0" i="0" u="none" strike="noStrike" dirty="0">
                          <a:solidFill>
                            <a:srgbClr val="000000"/>
                          </a:solidFill>
                          <a:effectLst/>
                          <a:latin typeface="Calibri" panose="020F0502020204030204" pitchFamily="34" charset="0"/>
                        </a:rPr>
                        <a:t>Design Strategies</a:t>
                      </a:r>
                    </a:p>
                  </a:txBody>
                  <a:tcPr marL="7403" marR="7403" marT="74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just" rtl="0" fontAlgn="ctr"/>
                      <a:r>
                        <a:rPr lang="en-US" sz="2100" b="0" i="0" u="none" strike="noStrike">
                          <a:solidFill>
                            <a:srgbClr val="000000"/>
                          </a:solidFill>
                          <a:effectLst/>
                          <a:latin typeface="Calibri" panose="020F0502020204030204" pitchFamily="34" charset="0"/>
                        </a:rPr>
                        <a:t>To examine the different design Strategies</a:t>
                      </a:r>
                    </a:p>
                  </a:txBody>
                  <a:tcPr marL="7403" marR="7403" marT="74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092635228"/>
                  </a:ext>
                </a:extLst>
              </a:tr>
              <a:tr h="710682">
                <a:tc>
                  <a:txBody>
                    <a:bodyPr/>
                    <a:lstStyle/>
                    <a:p>
                      <a:pPr algn="l" fontAlgn="ctr"/>
                      <a:r>
                        <a:rPr lang="en-US" sz="2100" b="0" i="0" u="none" strike="noStrike" kern="1200" dirty="0">
                          <a:solidFill>
                            <a:srgbClr val="000000"/>
                          </a:solidFill>
                          <a:effectLst/>
                          <a:latin typeface="Calibri" panose="020F0502020204030204" pitchFamily="34" charset="0"/>
                          <a:ea typeface="+mn-ea"/>
                          <a:cs typeface="+mn-cs"/>
                        </a:rPr>
                        <a:t>Test Data Suit Preparation, Alpha and Beta </a:t>
                      </a:r>
                    </a:p>
                  </a:txBody>
                  <a:tcPr marL="7403" marR="7403" marT="74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just" rtl="0" fontAlgn="ctr"/>
                      <a:r>
                        <a:rPr lang="en-US" sz="2100" b="0" i="0" u="none" strike="noStrike">
                          <a:solidFill>
                            <a:srgbClr val="000000"/>
                          </a:solidFill>
                          <a:effectLst/>
                          <a:latin typeface="Calibri" panose="020F0502020204030204" pitchFamily="34" charset="0"/>
                        </a:rPr>
                        <a:t>Study of Software Measurement and Metrics</a:t>
                      </a:r>
                    </a:p>
                  </a:txBody>
                  <a:tcPr marL="7403" marR="7403" marT="74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1536961634"/>
                  </a:ext>
                </a:extLst>
              </a:tr>
              <a:tr h="355341">
                <a:tc>
                  <a:txBody>
                    <a:bodyPr/>
                    <a:lstStyle/>
                    <a:p>
                      <a:pPr algn="l" fontAlgn="ctr"/>
                      <a:r>
                        <a:rPr lang="en-US" sz="2100" b="0" i="0" u="none" strike="noStrike">
                          <a:solidFill>
                            <a:srgbClr val="000000"/>
                          </a:solidFill>
                          <a:effectLst/>
                          <a:latin typeface="Calibri" panose="020F0502020204030204" pitchFamily="34" charset="0"/>
                        </a:rPr>
                        <a:t>Cyclomatic Complexity Measures</a:t>
                      </a:r>
                    </a:p>
                  </a:txBody>
                  <a:tcPr marL="7403" marR="7403" marT="74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tc>
                  <a:txBody>
                    <a:bodyPr/>
                    <a:lstStyle/>
                    <a:p>
                      <a:pPr algn="just" rtl="0" fontAlgn="ctr"/>
                      <a:r>
                        <a:rPr lang="en-US" sz="2100" b="0" i="0" u="none" strike="noStrike" dirty="0">
                          <a:solidFill>
                            <a:srgbClr val="000000"/>
                          </a:solidFill>
                          <a:effectLst/>
                          <a:latin typeface="Calibri" panose="020F0502020204030204" pitchFamily="34" charset="0"/>
                        </a:rPr>
                        <a:t>To find the Cyclomatic Complexity</a:t>
                      </a:r>
                    </a:p>
                  </a:txBody>
                  <a:tcPr marL="7403" marR="7403" marT="7403"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335932592"/>
                  </a:ext>
                </a:extLst>
              </a:tr>
            </a:tbl>
          </a:graphicData>
        </a:graphic>
      </p:graphicFrame>
    </p:spTree>
    <p:extLst>
      <p:ext uri="{BB962C8B-B14F-4D97-AF65-F5344CB8AC3E}">
        <p14:creationId xmlns:p14="http://schemas.microsoft.com/office/powerpoint/2010/main" val="184062785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181100" y="65681"/>
            <a:ext cx="7810500" cy="685799"/>
          </a:xfrm>
          <a:prstGeom prst="rect">
            <a:avLst/>
          </a:prstGeom>
          <a:gradFill>
            <a:gsLst>
              <a:gs pos="0">
                <a:schemeClr val="accent5">
                  <a:tint val="50000"/>
                  <a:satMod val="300000"/>
                </a:schemeClr>
              </a:gs>
              <a:gs pos="35000">
                <a:schemeClr val="accent5">
                  <a:tint val="37000"/>
                  <a:satMod val="300000"/>
                </a:schemeClr>
              </a:gs>
              <a:gs pos="100000">
                <a:schemeClr val="accent5">
                  <a:tint val="15000"/>
                  <a:satMod val="350000"/>
                </a:schemeClr>
              </a:gs>
            </a:gsLst>
            <a:lin ang="16200000" scaled="1"/>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fr-FR" altLang="en-US" sz="2400" b="1" dirty="0">
                <a:solidFill>
                  <a:schemeClr val="tx1"/>
                </a:solidFill>
              </a:rPr>
              <a:t>STRATEGY OF DESIGN </a:t>
            </a:r>
            <a:r>
              <a:rPr lang="en-US" sz="2400" b="1" dirty="0">
                <a:solidFill>
                  <a:schemeClr val="tx1"/>
                </a:solidFill>
              </a:rPr>
              <a:t>(CO3)</a:t>
            </a:r>
          </a:p>
        </p:txBody>
      </p:sp>
      <p:pic>
        <p:nvPicPr>
          <p:cNvPr id="5" name="Picture 2" descr="E:\NIET\Project\xLogo11.png.pagespeed.ic.pydHLuCQEZ.png"/>
          <p:cNvPicPr>
            <a:picLocks noChangeAspect="1" noChangeArrowheads="1"/>
          </p:cNvPicPr>
          <p:nvPr/>
        </p:nvPicPr>
        <p:blipFill>
          <a:blip r:embed="rId2" cstate="print"/>
          <a:srcRect/>
          <a:stretch>
            <a:fillRect/>
          </a:stretch>
        </p:blipFill>
        <p:spPr bwMode="auto">
          <a:xfrm>
            <a:off x="0" y="61740"/>
            <a:ext cx="1181100" cy="817163"/>
          </a:xfrm>
          <a:prstGeom prst="rect">
            <a:avLst/>
          </a:prstGeom>
          <a:noFill/>
        </p:spPr>
      </p:pic>
      <p:sp>
        <p:nvSpPr>
          <p:cNvPr id="2" name="Rectangle 1"/>
          <p:cNvSpPr/>
          <p:nvPr/>
        </p:nvSpPr>
        <p:spPr>
          <a:xfrm>
            <a:off x="457200" y="1042903"/>
            <a:ext cx="8271164" cy="4154984"/>
          </a:xfrm>
          <a:prstGeom prst="rect">
            <a:avLst/>
          </a:prstGeom>
        </p:spPr>
        <p:txBody>
          <a:bodyPr wrap="square">
            <a:spAutoFit/>
          </a:bodyPr>
          <a:lstStyle/>
          <a:p>
            <a:r>
              <a:rPr lang="en-US" sz="2200" dirty="0"/>
              <a:t>A good system design strategy is to organize the program modules in such a way that are easy to develop and latter to, change. Structured design techniques help developers to deal with the size and complexity of programs. Analysts create instructions for the developers about how code should be written and how pieces of code should fit together to form a program. It is important for two </a:t>
            </a:r>
            <a:r>
              <a:rPr lang="en-US" sz="2200" dirty="0">
                <a:solidFill>
                  <a:srgbClr val="FFC000"/>
                </a:solidFill>
              </a:rPr>
              <a:t>reasons:</a:t>
            </a:r>
          </a:p>
          <a:p>
            <a:endParaRPr lang="en-US" sz="2200" dirty="0">
              <a:solidFill>
                <a:srgbClr val="FFC000"/>
              </a:solidFill>
            </a:endParaRPr>
          </a:p>
          <a:p>
            <a:pPr marL="342900" indent="-342900">
              <a:buFont typeface="Wingdings" panose="05000000000000000000" pitchFamily="2" charset="2"/>
              <a:buChar char="v"/>
            </a:pPr>
            <a:r>
              <a:rPr lang="en-US" sz="2200" dirty="0"/>
              <a:t> </a:t>
            </a:r>
            <a:r>
              <a:rPr lang="en-US" sz="2200" dirty="0">
                <a:solidFill>
                  <a:srgbClr val="00B0F0"/>
                </a:solidFill>
              </a:rPr>
              <a:t>First, even pre-existing code, if any, needs to be understood, organized and pieced together.</a:t>
            </a:r>
          </a:p>
          <a:p>
            <a:pPr marL="342900" indent="-342900">
              <a:buFont typeface="Wingdings" panose="05000000000000000000" pitchFamily="2" charset="2"/>
              <a:buChar char="v"/>
            </a:pPr>
            <a:r>
              <a:rPr lang="en-US" sz="2200" dirty="0"/>
              <a:t> </a:t>
            </a:r>
            <a:r>
              <a:rPr lang="en-US" sz="2200" dirty="0">
                <a:solidFill>
                  <a:srgbClr val="92D050"/>
                </a:solidFill>
              </a:rPr>
              <a:t>Second, it is still common for the project team to have to write some code and produce original programs that support the application logic of the system</a:t>
            </a:r>
            <a:endParaRPr lang="en-IN" sz="2200" dirty="0">
              <a:solidFill>
                <a:srgbClr val="92D050"/>
              </a:solidFill>
            </a:endParaRPr>
          </a:p>
        </p:txBody>
      </p:sp>
      <p:sp>
        <p:nvSpPr>
          <p:cNvPr id="6" name="Date Placeholder 5"/>
          <p:cNvSpPr>
            <a:spLocks noGrp="1"/>
          </p:cNvSpPr>
          <p:nvPr>
            <p:ph type="dt" sz="half" idx="10"/>
          </p:nvPr>
        </p:nvSpPr>
        <p:spPr/>
        <p:txBody>
          <a:bodyPr/>
          <a:lstStyle/>
          <a:p>
            <a:fld id="{304EE954-BDF1-4BB9-8A39-E10959B38079}" type="datetime1">
              <a:rPr lang="en-IN" smtClean="0"/>
              <a:t>29-03-2024</a:t>
            </a:fld>
            <a:endParaRPr lang="en-US"/>
          </a:p>
        </p:txBody>
      </p:sp>
      <p:sp>
        <p:nvSpPr>
          <p:cNvPr id="7" name="Footer Placeholder 6"/>
          <p:cNvSpPr>
            <a:spLocks noGrp="1"/>
          </p:cNvSpPr>
          <p:nvPr>
            <p:ph type="ftr" sz="quarter" idx="11"/>
          </p:nvPr>
        </p:nvSpPr>
        <p:spPr/>
        <p:txBody>
          <a:bodyPr/>
          <a:lstStyle/>
          <a:p>
            <a:r>
              <a:rPr lang="en-US"/>
              <a:t>Dr. Poornima Tyagi       ACSE0603 Software Engineering             Unit III     </a:t>
            </a:r>
          </a:p>
        </p:txBody>
      </p:sp>
      <p:sp>
        <p:nvSpPr>
          <p:cNvPr id="8" name="Slide Number Placeholder 7"/>
          <p:cNvSpPr>
            <a:spLocks noGrp="1"/>
          </p:cNvSpPr>
          <p:nvPr>
            <p:ph type="sldNum" sz="quarter" idx="12"/>
          </p:nvPr>
        </p:nvSpPr>
        <p:spPr/>
        <p:txBody>
          <a:bodyPr/>
          <a:lstStyle/>
          <a:p>
            <a:fld id="{AE566132-A42B-4D26-9C08-B059D352BBB6}" type="slidenum">
              <a:rPr lang="en-US" smtClean="0"/>
              <a:pPr/>
              <a:t>70</a:t>
            </a:fld>
            <a:endParaRPr lang="en-US"/>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90600" y="1524000"/>
            <a:ext cx="5715000" cy="2362200"/>
          </a:xfrm>
        </p:spPr>
        <p:txBody>
          <a:bodyPr>
            <a:normAutofit/>
          </a:bodyPr>
          <a:lstStyle/>
          <a:p>
            <a:pPr>
              <a:spcAft>
                <a:spcPts val="1200"/>
              </a:spcAft>
              <a:buFont typeface="Wingdings" panose="05000000000000000000" pitchFamily="2" charset="2"/>
              <a:buChar char="v"/>
            </a:pPr>
            <a:r>
              <a:rPr lang="en-US" sz="2200" dirty="0"/>
              <a:t>Top down design</a:t>
            </a:r>
          </a:p>
          <a:p>
            <a:pPr>
              <a:spcAft>
                <a:spcPts val="1200"/>
              </a:spcAft>
              <a:buFont typeface="Wingdings" panose="05000000000000000000" pitchFamily="2" charset="2"/>
              <a:buChar char="v"/>
            </a:pPr>
            <a:r>
              <a:rPr lang="en-US" sz="2200" dirty="0"/>
              <a:t> Bottom up design.</a:t>
            </a:r>
          </a:p>
          <a:p>
            <a:pPr>
              <a:spcAft>
                <a:spcPts val="1200"/>
              </a:spcAft>
              <a:buFont typeface="Wingdings" panose="05000000000000000000" pitchFamily="2" charset="2"/>
              <a:buChar char="v"/>
            </a:pPr>
            <a:r>
              <a:rPr lang="en-US" sz="2200" dirty="0"/>
              <a:t>Function oriented design.</a:t>
            </a:r>
          </a:p>
          <a:p>
            <a:pPr>
              <a:spcAft>
                <a:spcPts val="1200"/>
              </a:spcAft>
              <a:buFont typeface="Wingdings" panose="05000000000000000000" pitchFamily="2" charset="2"/>
              <a:buChar char="v"/>
            </a:pPr>
            <a:r>
              <a:rPr lang="en-US" sz="2200" dirty="0"/>
              <a:t>Object oriented design.</a:t>
            </a:r>
          </a:p>
        </p:txBody>
      </p:sp>
      <p:sp>
        <p:nvSpPr>
          <p:cNvPr id="4" name="Title 1"/>
          <p:cNvSpPr txBox="1">
            <a:spLocks/>
          </p:cNvSpPr>
          <p:nvPr/>
        </p:nvSpPr>
        <p:spPr>
          <a:xfrm>
            <a:off x="1181100" y="65681"/>
            <a:ext cx="7810500" cy="685799"/>
          </a:xfrm>
          <a:prstGeom prst="rect">
            <a:avLst/>
          </a:prstGeom>
          <a:gradFill>
            <a:gsLst>
              <a:gs pos="0">
                <a:schemeClr val="accent5">
                  <a:tint val="50000"/>
                  <a:satMod val="300000"/>
                </a:schemeClr>
              </a:gs>
              <a:gs pos="35000">
                <a:schemeClr val="accent5">
                  <a:tint val="37000"/>
                  <a:satMod val="300000"/>
                </a:schemeClr>
              </a:gs>
              <a:gs pos="100000">
                <a:schemeClr val="accent5">
                  <a:tint val="15000"/>
                  <a:satMod val="350000"/>
                </a:schemeClr>
              </a:gs>
            </a:gsLst>
            <a:lin ang="16200000" scaled="1"/>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fr-FR" altLang="en-US" sz="2400" b="1" dirty="0"/>
              <a:t>STRATEGY OF DESIGN</a:t>
            </a:r>
            <a:endParaRPr lang="en-US" sz="2400" b="1" dirty="0"/>
          </a:p>
        </p:txBody>
      </p:sp>
      <p:pic>
        <p:nvPicPr>
          <p:cNvPr id="5" name="Picture 2" descr="E:\NIET\Project\xLogo11.png.pagespeed.ic.pydHLuCQEZ.png"/>
          <p:cNvPicPr>
            <a:picLocks noChangeAspect="1" noChangeArrowheads="1"/>
          </p:cNvPicPr>
          <p:nvPr/>
        </p:nvPicPr>
        <p:blipFill>
          <a:blip r:embed="rId2" cstate="print"/>
          <a:srcRect/>
          <a:stretch>
            <a:fillRect/>
          </a:stretch>
        </p:blipFill>
        <p:spPr bwMode="auto">
          <a:xfrm>
            <a:off x="0" y="61740"/>
            <a:ext cx="1181100" cy="817163"/>
          </a:xfrm>
          <a:prstGeom prst="rect">
            <a:avLst/>
          </a:prstGeom>
          <a:noFill/>
        </p:spPr>
      </p:pic>
      <p:sp>
        <p:nvSpPr>
          <p:cNvPr id="6" name="Date Placeholder 5"/>
          <p:cNvSpPr>
            <a:spLocks noGrp="1"/>
          </p:cNvSpPr>
          <p:nvPr>
            <p:ph type="dt" sz="half" idx="10"/>
          </p:nvPr>
        </p:nvSpPr>
        <p:spPr/>
        <p:txBody>
          <a:bodyPr/>
          <a:lstStyle/>
          <a:p>
            <a:fld id="{48EFF8D2-779A-424E-B26B-0F0BDC70EB3A}" type="datetime1">
              <a:rPr lang="en-IN" smtClean="0"/>
              <a:t>29-03-2024</a:t>
            </a:fld>
            <a:endParaRPr lang="en-US"/>
          </a:p>
        </p:txBody>
      </p:sp>
      <p:sp>
        <p:nvSpPr>
          <p:cNvPr id="7" name="Footer Placeholder 6"/>
          <p:cNvSpPr>
            <a:spLocks noGrp="1"/>
          </p:cNvSpPr>
          <p:nvPr>
            <p:ph type="ftr" sz="quarter" idx="11"/>
          </p:nvPr>
        </p:nvSpPr>
        <p:spPr/>
        <p:txBody>
          <a:bodyPr/>
          <a:lstStyle/>
          <a:p>
            <a:r>
              <a:rPr lang="en-US"/>
              <a:t>Dr. Poornima Tyagi       ACSE0603 Software Engineering             Unit III     </a:t>
            </a:r>
          </a:p>
        </p:txBody>
      </p:sp>
      <p:sp>
        <p:nvSpPr>
          <p:cNvPr id="8" name="Slide Number Placeholder 7"/>
          <p:cNvSpPr>
            <a:spLocks noGrp="1"/>
          </p:cNvSpPr>
          <p:nvPr>
            <p:ph type="sldNum" sz="quarter" idx="12"/>
          </p:nvPr>
        </p:nvSpPr>
        <p:spPr/>
        <p:txBody>
          <a:bodyPr/>
          <a:lstStyle/>
          <a:p>
            <a:fld id="{AE566132-A42B-4D26-9C08-B059D352BBB6}" type="slidenum">
              <a:rPr lang="en-US" smtClean="0"/>
              <a:pPr/>
              <a:t>71</a:t>
            </a:fld>
            <a:endParaRPr lang="en-US"/>
          </a:p>
        </p:txBody>
      </p:sp>
    </p:spTree>
    <p:extLst>
      <p:ext uri="{BB962C8B-B14F-4D97-AF65-F5344CB8AC3E}">
        <p14:creationId xmlns:p14="http://schemas.microsoft.com/office/powerpoint/2010/main" val="345446553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90550" y="1093790"/>
            <a:ext cx="8229600" cy="5029200"/>
          </a:xfrm>
        </p:spPr>
        <p:txBody>
          <a:bodyPr>
            <a:normAutofit/>
          </a:bodyPr>
          <a:lstStyle/>
          <a:p>
            <a:pPr algn="just"/>
            <a:r>
              <a:rPr lang="en-US" sz="2200" dirty="0">
                <a:solidFill>
                  <a:srgbClr val="002060"/>
                </a:solidFill>
              </a:rPr>
              <a:t>Top-down design takes the whole software system as one entity and then decomposes it to achieve more than one sub-system or component based on some characteristics. </a:t>
            </a:r>
          </a:p>
          <a:p>
            <a:pPr algn="just"/>
            <a:r>
              <a:rPr lang="en-US" sz="2200" dirty="0">
                <a:solidFill>
                  <a:srgbClr val="92D050"/>
                </a:solidFill>
              </a:rPr>
              <a:t>Each sub-system or component is then treated as a system and decomposed further. This process keeps on running until the lowest level of system in the top-down hierarchy is achieved.</a:t>
            </a:r>
          </a:p>
          <a:p>
            <a:pPr algn="just"/>
            <a:r>
              <a:rPr lang="en-US" sz="2200" dirty="0">
                <a:solidFill>
                  <a:srgbClr val="00B0F0"/>
                </a:solidFill>
              </a:rPr>
              <a:t>Top-down design starts with a generalized model of system and keeps on defining the more specific part of it. When all components are composed the whole system comes into existence.</a:t>
            </a:r>
          </a:p>
          <a:p>
            <a:pPr algn="just"/>
            <a:r>
              <a:rPr lang="en-US" sz="2200" dirty="0">
                <a:solidFill>
                  <a:srgbClr val="002060"/>
                </a:solidFill>
              </a:rPr>
              <a:t>Top-down design is more suitable when the software solution needs to be designed from scratch and specific details are unknown.</a:t>
            </a:r>
          </a:p>
          <a:p>
            <a:pPr algn="just"/>
            <a:endParaRPr lang="en-US" sz="2200" dirty="0"/>
          </a:p>
        </p:txBody>
      </p:sp>
      <p:sp>
        <p:nvSpPr>
          <p:cNvPr id="4" name="Title 1"/>
          <p:cNvSpPr txBox="1">
            <a:spLocks/>
          </p:cNvSpPr>
          <p:nvPr/>
        </p:nvSpPr>
        <p:spPr>
          <a:xfrm>
            <a:off x="1181100" y="65681"/>
            <a:ext cx="7810500" cy="685799"/>
          </a:xfrm>
          <a:prstGeom prst="rect">
            <a:avLst/>
          </a:prstGeom>
          <a:gradFill>
            <a:gsLst>
              <a:gs pos="0">
                <a:schemeClr val="accent5">
                  <a:tint val="50000"/>
                  <a:satMod val="300000"/>
                </a:schemeClr>
              </a:gs>
              <a:gs pos="35000">
                <a:schemeClr val="accent5">
                  <a:tint val="37000"/>
                  <a:satMod val="300000"/>
                </a:schemeClr>
              </a:gs>
              <a:gs pos="100000">
                <a:schemeClr val="accent5">
                  <a:tint val="15000"/>
                  <a:satMod val="350000"/>
                </a:schemeClr>
              </a:gs>
            </a:gsLst>
            <a:lin ang="16200000" scaled="1"/>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fr-FR" altLang="en-US" sz="2400" b="1" dirty="0">
                <a:solidFill>
                  <a:schemeClr val="tx1"/>
                </a:solidFill>
              </a:rPr>
              <a:t>Top Down Design </a:t>
            </a:r>
            <a:r>
              <a:rPr lang="en-US" sz="2400" b="1" dirty="0">
                <a:solidFill>
                  <a:schemeClr val="tx1"/>
                </a:solidFill>
              </a:rPr>
              <a:t>(CO3)</a:t>
            </a:r>
          </a:p>
        </p:txBody>
      </p:sp>
      <p:pic>
        <p:nvPicPr>
          <p:cNvPr id="5" name="Picture 2" descr="E:\NIET\Project\xLogo11.png.pagespeed.ic.pydHLuCQEZ.png"/>
          <p:cNvPicPr>
            <a:picLocks noChangeAspect="1" noChangeArrowheads="1"/>
          </p:cNvPicPr>
          <p:nvPr/>
        </p:nvPicPr>
        <p:blipFill>
          <a:blip r:embed="rId2" cstate="print"/>
          <a:srcRect/>
          <a:stretch>
            <a:fillRect/>
          </a:stretch>
        </p:blipFill>
        <p:spPr bwMode="auto">
          <a:xfrm>
            <a:off x="0" y="61740"/>
            <a:ext cx="1181100" cy="817163"/>
          </a:xfrm>
          <a:prstGeom prst="rect">
            <a:avLst/>
          </a:prstGeom>
          <a:noFill/>
        </p:spPr>
      </p:pic>
      <p:sp>
        <p:nvSpPr>
          <p:cNvPr id="2" name="Date Placeholder 1"/>
          <p:cNvSpPr>
            <a:spLocks noGrp="1"/>
          </p:cNvSpPr>
          <p:nvPr>
            <p:ph type="dt" sz="half" idx="10"/>
          </p:nvPr>
        </p:nvSpPr>
        <p:spPr/>
        <p:txBody>
          <a:bodyPr/>
          <a:lstStyle/>
          <a:p>
            <a:fld id="{C9101AAF-0B8E-4000-A1FC-1468ACF2EA53}" type="datetime1">
              <a:rPr lang="en-IN" smtClean="0"/>
              <a:t>29-03-2024</a:t>
            </a:fld>
            <a:endParaRPr lang="en-US"/>
          </a:p>
        </p:txBody>
      </p:sp>
      <p:sp>
        <p:nvSpPr>
          <p:cNvPr id="6" name="Footer Placeholder 5"/>
          <p:cNvSpPr>
            <a:spLocks noGrp="1"/>
          </p:cNvSpPr>
          <p:nvPr>
            <p:ph type="ftr" sz="quarter" idx="11"/>
          </p:nvPr>
        </p:nvSpPr>
        <p:spPr>
          <a:xfrm>
            <a:off x="3124200" y="6356350"/>
            <a:ext cx="4724400" cy="365125"/>
          </a:xfrm>
        </p:spPr>
        <p:txBody>
          <a:bodyPr/>
          <a:lstStyle/>
          <a:p>
            <a:r>
              <a:rPr lang="en-US"/>
              <a:t>Dr. Poornima Tyagi       ACSE0603 Software Engineering             Unit III     </a:t>
            </a:r>
            <a:endParaRPr lang="en-US" dirty="0"/>
          </a:p>
        </p:txBody>
      </p:sp>
      <p:sp>
        <p:nvSpPr>
          <p:cNvPr id="7" name="Slide Number Placeholder 6"/>
          <p:cNvSpPr>
            <a:spLocks noGrp="1"/>
          </p:cNvSpPr>
          <p:nvPr>
            <p:ph type="sldNum" sz="quarter" idx="12"/>
          </p:nvPr>
        </p:nvSpPr>
        <p:spPr/>
        <p:txBody>
          <a:bodyPr/>
          <a:lstStyle/>
          <a:p>
            <a:fld id="{AE566132-A42B-4D26-9C08-B059D352BBB6}" type="slidenum">
              <a:rPr lang="en-US" smtClean="0"/>
              <a:pPr/>
              <a:t>72</a:t>
            </a:fld>
            <a:endParaRPr lang="en-US"/>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Grp="1" noChangeAspect="1" noChangeArrowheads="1"/>
          </p:cNvPicPr>
          <p:nvPr>
            <p:ph sz="half" idx="1"/>
          </p:nvPr>
        </p:nvPicPr>
        <p:blipFill>
          <a:blip r:embed="rId2"/>
          <a:srcRect/>
          <a:stretch>
            <a:fillRect/>
          </a:stretch>
        </p:blipFill>
        <p:spPr bwMode="auto">
          <a:xfrm>
            <a:off x="36945" y="1600200"/>
            <a:ext cx="4382655" cy="3733800"/>
          </a:xfrm>
          <a:prstGeom prst="rect">
            <a:avLst/>
          </a:prstGeom>
          <a:noFill/>
          <a:ln w="9525">
            <a:noFill/>
            <a:miter lim="800000"/>
            <a:headEnd/>
            <a:tailEnd/>
          </a:ln>
          <a:effectLst/>
        </p:spPr>
      </p:pic>
      <p:pic>
        <p:nvPicPr>
          <p:cNvPr id="8195" name="Picture 3"/>
          <p:cNvPicPr>
            <a:picLocks noGrp="1" noChangeAspect="1" noChangeArrowheads="1"/>
          </p:cNvPicPr>
          <p:nvPr>
            <p:ph sz="half" idx="2"/>
          </p:nvPr>
        </p:nvPicPr>
        <p:blipFill>
          <a:blip r:embed="rId3"/>
          <a:srcRect/>
          <a:stretch>
            <a:fillRect/>
          </a:stretch>
        </p:blipFill>
        <p:spPr bwMode="auto">
          <a:xfrm>
            <a:off x="4685145" y="1371601"/>
            <a:ext cx="4038600" cy="4114800"/>
          </a:xfrm>
          <a:prstGeom prst="rect">
            <a:avLst/>
          </a:prstGeom>
          <a:noFill/>
          <a:ln w="9525">
            <a:noFill/>
            <a:miter lim="800000"/>
            <a:headEnd/>
            <a:tailEnd/>
          </a:ln>
          <a:effectLst/>
        </p:spPr>
      </p:pic>
      <p:sp>
        <p:nvSpPr>
          <p:cNvPr id="4" name="Title 1"/>
          <p:cNvSpPr txBox="1">
            <a:spLocks/>
          </p:cNvSpPr>
          <p:nvPr/>
        </p:nvSpPr>
        <p:spPr>
          <a:xfrm>
            <a:off x="1181100" y="65681"/>
            <a:ext cx="7810500" cy="685799"/>
          </a:xfrm>
          <a:prstGeom prst="rect">
            <a:avLst/>
          </a:prstGeom>
          <a:gradFill>
            <a:gsLst>
              <a:gs pos="0">
                <a:schemeClr val="accent5">
                  <a:tint val="50000"/>
                  <a:satMod val="300000"/>
                </a:schemeClr>
              </a:gs>
              <a:gs pos="35000">
                <a:schemeClr val="accent5">
                  <a:tint val="37000"/>
                  <a:satMod val="300000"/>
                </a:schemeClr>
              </a:gs>
              <a:gs pos="100000">
                <a:schemeClr val="accent5">
                  <a:tint val="15000"/>
                  <a:satMod val="350000"/>
                </a:schemeClr>
              </a:gs>
            </a:gsLst>
            <a:lin ang="16200000" scaled="1"/>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fr-FR" altLang="en-US" sz="2400" b="1" dirty="0"/>
              <a:t>Top Down Design</a:t>
            </a:r>
            <a:endParaRPr lang="en-US" sz="2400" b="1" dirty="0"/>
          </a:p>
        </p:txBody>
      </p:sp>
      <p:pic>
        <p:nvPicPr>
          <p:cNvPr id="5" name="Picture 2" descr="E:\NIET\Project\xLogo11.png.pagespeed.ic.pydHLuCQEZ.png"/>
          <p:cNvPicPr>
            <a:picLocks noChangeAspect="1" noChangeArrowheads="1"/>
          </p:cNvPicPr>
          <p:nvPr/>
        </p:nvPicPr>
        <p:blipFill>
          <a:blip r:embed="rId4" cstate="print"/>
          <a:srcRect/>
          <a:stretch>
            <a:fillRect/>
          </a:stretch>
        </p:blipFill>
        <p:spPr bwMode="auto">
          <a:xfrm>
            <a:off x="0" y="61740"/>
            <a:ext cx="1181100" cy="817163"/>
          </a:xfrm>
          <a:prstGeom prst="rect">
            <a:avLst/>
          </a:prstGeom>
          <a:noFill/>
        </p:spPr>
      </p:pic>
      <p:sp>
        <p:nvSpPr>
          <p:cNvPr id="2" name="Date Placeholder 1"/>
          <p:cNvSpPr>
            <a:spLocks noGrp="1"/>
          </p:cNvSpPr>
          <p:nvPr>
            <p:ph type="dt" sz="half" idx="10"/>
          </p:nvPr>
        </p:nvSpPr>
        <p:spPr/>
        <p:txBody>
          <a:bodyPr/>
          <a:lstStyle/>
          <a:p>
            <a:fld id="{C1FF0BCF-2A8B-452A-A127-D000054922D6}" type="datetime1">
              <a:rPr lang="en-IN" smtClean="0"/>
              <a:t>29-03-2024</a:t>
            </a:fld>
            <a:endParaRPr lang="en-US"/>
          </a:p>
        </p:txBody>
      </p:sp>
      <p:sp>
        <p:nvSpPr>
          <p:cNvPr id="3" name="Footer Placeholder 2"/>
          <p:cNvSpPr>
            <a:spLocks noGrp="1"/>
          </p:cNvSpPr>
          <p:nvPr>
            <p:ph type="ftr" sz="quarter" idx="11"/>
          </p:nvPr>
        </p:nvSpPr>
        <p:spPr/>
        <p:txBody>
          <a:bodyPr/>
          <a:lstStyle/>
          <a:p>
            <a:r>
              <a:rPr lang="en-US"/>
              <a:t>Dr. Poornima Tyagi       ACSE0603 Software Engineering             Unit III     </a:t>
            </a:r>
          </a:p>
        </p:txBody>
      </p:sp>
      <p:sp>
        <p:nvSpPr>
          <p:cNvPr id="6" name="Slide Number Placeholder 5"/>
          <p:cNvSpPr>
            <a:spLocks noGrp="1"/>
          </p:cNvSpPr>
          <p:nvPr>
            <p:ph type="sldNum" sz="quarter" idx="12"/>
          </p:nvPr>
        </p:nvSpPr>
        <p:spPr/>
        <p:txBody>
          <a:bodyPr/>
          <a:lstStyle/>
          <a:p>
            <a:fld id="{AE566132-A42B-4D26-9C08-B059D352BBB6}" type="slidenum">
              <a:rPr lang="en-US" smtClean="0"/>
              <a:pPr/>
              <a:t>73</a:t>
            </a:fld>
            <a:endParaRPr lang="en-US"/>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697F1A9-A5A9-44BE-B496-001D4BFBAB55}"/>
              </a:ext>
            </a:extLst>
          </p:cNvPr>
          <p:cNvSpPr>
            <a:spLocks noGrp="1"/>
          </p:cNvSpPr>
          <p:nvPr>
            <p:ph sz="half" idx="1"/>
          </p:nvPr>
        </p:nvSpPr>
        <p:spPr>
          <a:xfrm>
            <a:off x="381000" y="533400"/>
            <a:ext cx="7732295" cy="6049962"/>
          </a:xfrm>
        </p:spPr>
        <p:txBody>
          <a:bodyPr>
            <a:normAutofit lnSpcReduction="10000"/>
          </a:bodyPr>
          <a:lstStyle/>
          <a:p>
            <a:pPr marL="0" indent="0">
              <a:buNone/>
            </a:pPr>
            <a:r>
              <a:rPr lang="en-IN" b="1" dirty="0"/>
              <a:t>Advantages </a:t>
            </a:r>
          </a:p>
          <a:p>
            <a:r>
              <a:rPr lang="en-IN" dirty="0"/>
              <a:t>More Systematic</a:t>
            </a:r>
          </a:p>
          <a:p>
            <a:r>
              <a:rPr lang="en-IN" dirty="0"/>
              <a:t>Easy to understand and provide a modular architecture</a:t>
            </a:r>
          </a:p>
          <a:p>
            <a:r>
              <a:rPr lang="en-IN" dirty="0"/>
              <a:t>In correspondence with user requirement cost and time prediction is possible.</a:t>
            </a:r>
          </a:p>
          <a:p>
            <a:r>
              <a:rPr lang="en-IN" dirty="0"/>
              <a:t>Should be used with small and medium size products.</a:t>
            </a:r>
          </a:p>
          <a:p>
            <a:r>
              <a:rPr lang="en-IN" dirty="0"/>
              <a:t>Used mostly</a:t>
            </a:r>
          </a:p>
          <a:p>
            <a:pPr marL="0" indent="0">
              <a:buNone/>
            </a:pPr>
            <a:r>
              <a:rPr lang="en-IN" b="1" dirty="0"/>
              <a:t>Disadvantages </a:t>
            </a:r>
          </a:p>
          <a:p>
            <a:r>
              <a:rPr lang="en-IN" dirty="0"/>
              <a:t>When a problem is very complex and very large then we can not understand the entire problem as a whole</a:t>
            </a:r>
          </a:p>
          <a:p>
            <a:pPr marL="0" indent="0">
              <a:buNone/>
            </a:pPr>
            <a:endParaRPr lang="en-IN" dirty="0"/>
          </a:p>
        </p:txBody>
      </p:sp>
      <p:sp>
        <p:nvSpPr>
          <p:cNvPr id="5" name="Date Placeholder 4">
            <a:extLst>
              <a:ext uri="{FF2B5EF4-FFF2-40B4-BE49-F238E27FC236}">
                <a16:creationId xmlns:a16="http://schemas.microsoft.com/office/drawing/2014/main" id="{BFCBEC65-76E9-48CD-8146-EE35C759B710}"/>
              </a:ext>
            </a:extLst>
          </p:cNvPr>
          <p:cNvSpPr>
            <a:spLocks noGrp="1"/>
          </p:cNvSpPr>
          <p:nvPr>
            <p:ph type="dt" sz="half" idx="10"/>
          </p:nvPr>
        </p:nvSpPr>
        <p:spPr/>
        <p:txBody>
          <a:bodyPr/>
          <a:lstStyle/>
          <a:p>
            <a:fld id="{E8D9B12B-1346-4C5E-9D31-0C6C3B29EED0}" type="datetime1">
              <a:rPr lang="en-IN" smtClean="0"/>
              <a:t>29-03-2024</a:t>
            </a:fld>
            <a:endParaRPr lang="en-US"/>
          </a:p>
        </p:txBody>
      </p:sp>
      <p:sp>
        <p:nvSpPr>
          <p:cNvPr id="6" name="Footer Placeholder 5">
            <a:extLst>
              <a:ext uri="{FF2B5EF4-FFF2-40B4-BE49-F238E27FC236}">
                <a16:creationId xmlns:a16="http://schemas.microsoft.com/office/drawing/2014/main" id="{0FF4570C-B1E5-4EC1-A6B1-5DEEA39C5D5E}"/>
              </a:ext>
            </a:extLst>
          </p:cNvPr>
          <p:cNvSpPr>
            <a:spLocks noGrp="1"/>
          </p:cNvSpPr>
          <p:nvPr>
            <p:ph type="ftr" sz="quarter" idx="11"/>
          </p:nvPr>
        </p:nvSpPr>
        <p:spPr/>
        <p:txBody>
          <a:bodyPr/>
          <a:lstStyle/>
          <a:p>
            <a:r>
              <a:rPr lang="en-US"/>
              <a:t>Dr. Poornima Tyagi       ACSE0603 Software Engineering             Unit III     </a:t>
            </a:r>
          </a:p>
        </p:txBody>
      </p:sp>
      <p:sp>
        <p:nvSpPr>
          <p:cNvPr id="7" name="Slide Number Placeholder 6">
            <a:extLst>
              <a:ext uri="{FF2B5EF4-FFF2-40B4-BE49-F238E27FC236}">
                <a16:creationId xmlns:a16="http://schemas.microsoft.com/office/drawing/2014/main" id="{9EEC4C94-1C3A-49F4-8839-8E77A3A5B24E}"/>
              </a:ext>
            </a:extLst>
          </p:cNvPr>
          <p:cNvSpPr>
            <a:spLocks noGrp="1"/>
          </p:cNvSpPr>
          <p:nvPr>
            <p:ph type="sldNum" sz="quarter" idx="12"/>
          </p:nvPr>
        </p:nvSpPr>
        <p:spPr/>
        <p:txBody>
          <a:bodyPr/>
          <a:lstStyle/>
          <a:p>
            <a:fld id="{AE566132-A42B-4D26-9C08-B059D352BBB6}" type="slidenum">
              <a:rPr lang="en-US" smtClean="0"/>
              <a:pPr/>
              <a:t>74</a:t>
            </a:fld>
            <a:endParaRPr lang="en-US"/>
          </a:p>
        </p:txBody>
      </p:sp>
    </p:spTree>
    <p:extLst>
      <p:ext uri="{BB962C8B-B14F-4D97-AF65-F5344CB8AC3E}">
        <p14:creationId xmlns:p14="http://schemas.microsoft.com/office/powerpoint/2010/main" val="57225323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066800"/>
            <a:ext cx="9144000" cy="5562600"/>
          </a:xfrm>
        </p:spPr>
        <p:txBody>
          <a:bodyPr>
            <a:normAutofit/>
          </a:bodyPr>
          <a:lstStyle/>
          <a:p>
            <a:r>
              <a:rPr lang="en-US" sz="2200" dirty="0"/>
              <a:t>The bottom up design model starts with most specific and basic components.</a:t>
            </a:r>
          </a:p>
          <a:p>
            <a:r>
              <a:rPr lang="en-US" sz="2200" dirty="0"/>
              <a:t> This approach is important as the s/w grows in complexity in a systematic fashion. If  the problem is very difficult to understand instead of understanding the entire problem, we must solve some sub problem and then should keep repeating the process until the entire problem is solved.</a:t>
            </a:r>
          </a:p>
          <a:p>
            <a:endParaRPr lang="en-US" dirty="0"/>
          </a:p>
        </p:txBody>
      </p:sp>
      <p:pic>
        <p:nvPicPr>
          <p:cNvPr id="4" name="Picture 2"/>
          <p:cNvPicPr>
            <a:picLocks noChangeAspect="1" noChangeArrowheads="1"/>
          </p:cNvPicPr>
          <p:nvPr/>
        </p:nvPicPr>
        <p:blipFill>
          <a:blip r:embed="rId2"/>
          <a:srcRect/>
          <a:stretch>
            <a:fillRect/>
          </a:stretch>
        </p:blipFill>
        <p:spPr bwMode="auto">
          <a:xfrm>
            <a:off x="2590799" y="3352800"/>
            <a:ext cx="4070927" cy="2362200"/>
          </a:xfrm>
          <a:prstGeom prst="rect">
            <a:avLst/>
          </a:prstGeom>
          <a:noFill/>
          <a:ln w="9525">
            <a:noFill/>
            <a:miter lim="800000"/>
            <a:headEnd/>
            <a:tailEnd/>
          </a:ln>
          <a:effectLst/>
        </p:spPr>
      </p:pic>
      <p:sp>
        <p:nvSpPr>
          <p:cNvPr id="7" name="Title 1"/>
          <p:cNvSpPr txBox="1">
            <a:spLocks/>
          </p:cNvSpPr>
          <p:nvPr/>
        </p:nvSpPr>
        <p:spPr>
          <a:xfrm>
            <a:off x="1181100" y="65681"/>
            <a:ext cx="7810500" cy="685799"/>
          </a:xfrm>
          <a:prstGeom prst="rect">
            <a:avLst/>
          </a:prstGeom>
          <a:gradFill>
            <a:gsLst>
              <a:gs pos="0">
                <a:schemeClr val="accent5">
                  <a:tint val="50000"/>
                  <a:satMod val="300000"/>
                </a:schemeClr>
              </a:gs>
              <a:gs pos="35000">
                <a:schemeClr val="accent5">
                  <a:tint val="37000"/>
                  <a:satMod val="300000"/>
                </a:schemeClr>
              </a:gs>
              <a:gs pos="100000">
                <a:schemeClr val="accent5">
                  <a:tint val="15000"/>
                  <a:satMod val="350000"/>
                </a:schemeClr>
              </a:gs>
            </a:gsLst>
            <a:lin ang="16200000" scaled="1"/>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fr-FR" altLang="en-US" sz="2400" b="1" dirty="0" err="1">
                <a:solidFill>
                  <a:schemeClr val="tx1"/>
                </a:solidFill>
              </a:rPr>
              <a:t>Bottom</a:t>
            </a:r>
            <a:r>
              <a:rPr lang="fr-FR" altLang="en-US" sz="2400" b="1" dirty="0">
                <a:solidFill>
                  <a:schemeClr val="tx1"/>
                </a:solidFill>
              </a:rPr>
              <a:t> up Design </a:t>
            </a:r>
            <a:r>
              <a:rPr lang="en-US" sz="2400" b="1" dirty="0">
                <a:solidFill>
                  <a:schemeClr val="tx1"/>
                </a:solidFill>
              </a:rPr>
              <a:t>(CO3)</a:t>
            </a:r>
          </a:p>
        </p:txBody>
      </p:sp>
      <p:pic>
        <p:nvPicPr>
          <p:cNvPr id="8" name="Picture 2" descr="E:\NIET\Project\xLogo11.png.pagespeed.ic.pydHLuCQEZ.png"/>
          <p:cNvPicPr>
            <a:picLocks noChangeAspect="1" noChangeArrowheads="1"/>
          </p:cNvPicPr>
          <p:nvPr/>
        </p:nvPicPr>
        <p:blipFill>
          <a:blip r:embed="rId3" cstate="print"/>
          <a:srcRect/>
          <a:stretch>
            <a:fillRect/>
          </a:stretch>
        </p:blipFill>
        <p:spPr bwMode="auto">
          <a:xfrm>
            <a:off x="0" y="61740"/>
            <a:ext cx="1181100" cy="817163"/>
          </a:xfrm>
          <a:prstGeom prst="rect">
            <a:avLst/>
          </a:prstGeom>
          <a:noFill/>
        </p:spPr>
      </p:pic>
      <p:sp>
        <p:nvSpPr>
          <p:cNvPr id="2" name="Date Placeholder 1"/>
          <p:cNvSpPr>
            <a:spLocks noGrp="1"/>
          </p:cNvSpPr>
          <p:nvPr>
            <p:ph type="dt" sz="half" idx="10"/>
          </p:nvPr>
        </p:nvSpPr>
        <p:spPr/>
        <p:txBody>
          <a:bodyPr/>
          <a:lstStyle/>
          <a:p>
            <a:fld id="{5B5C61F5-C5ED-4435-9AA8-033C4F79B6D5}" type="datetime1">
              <a:rPr lang="en-IN" smtClean="0"/>
              <a:t>29-03-2024</a:t>
            </a:fld>
            <a:endParaRPr lang="en-US"/>
          </a:p>
        </p:txBody>
      </p:sp>
      <p:sp>
        <p:nvSpPr>
          <p:cNvPr id="5" name="Footer Placeholder 4"/>
          <p:cNvSpPr>
            <a:spLocks noGrp="1"/>
          </p:cNvSpPr>
          <p:nvPr>
            <p:ph type="ftr" sz="quarter" idx="11"/>
          </p:nvPr>
        </p:nvSpPr>
        <p:spPr>
          <a:xfrm>
            <a:off x="3124200" y="6356350"/>
            <a:ext cx="4495800" cy="365125"/>
          </a:xfrm>
        </p:spPr>
        <p:txBody>
          <a:bodyPr/>
          <a:lstStyle/>
          <a:p>
            <a:r>
              <a:rPr lang="en-US"/>
              <a:t>Dr. Poornima Tyagi       ACSE0603 Software Engineering             Unit III     </a:t>
            </a:r>
            <a:endParaRPr lang="en-US" dirty="0"/>
          </a:p>
        </p:txBody>
      </p:sp>
      <p:sp>
        <p:nvSpPr>
          <p:cNvPr id="6" name="Slide Number Placeholder 5"/>
          <p:cNvSpPr>
            <a:spLocks noGrp="1"/>
          </p:cNvSpPr>
          <p:nvPr>
            <p:ph type="sldNum" sz="quarter" idx="12"/>
          </p:nvPr>
        </p:nvSpPr>
        <p:spPr/>
        <p:txBody>
          <a:bodyPr/>
          <a:lstStyle/>
          <a:p>
            <a:fld id="{AE566132-A42B-4D26-9C08-B059D352BBB6}" type="slidenum">
              <a:rPr lang="en-US" smtClean="0"/>
              <a:pPr/>
              <a:t>75</a:t>
            </a:fld>
            <a:endParaRPr lang="en-US"/>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D1314A5-C898-4583-8C9B-600408758DF6}"/>
              </a:ext>
            </a:extLst>
          </p:cNvPr>
          <p:cNvSpPr>
            <a:spLocks noGrp="1"/>
          </p:cNvSpPr>
          <p:nvPr>
            <p:ph idx="1"/>
          </p:nvPr>
        </p:nvSpPr>
        <p:spPr>
          <a:xfrm>
            <a:off x="457200" y="457200"/>
            <a:ext cx="8229600" cy="5668963"/>
          </a:xfrm>
        </p:spPr>
        <p:txBody>
          <a:bodyPr/>
          <a:lstStyle/>
          <a:p>
            <a:pPr marL="0" indent="0">
              <a:buNone/>
            </a:pPr>
            <a:r>
              <a:rPr lang="en-IN" b="1" dirty="0"/>
              <a:t>Advantages </a:t>
            </a:r>
          </a:p>
          <a:p>
            <a:r>
              <a:rPr lang="en-IN" dirty="0"/>
              <a:t>Should be used on large size projects.</a:t>
            </a:r>
          </a:p>
          <a:p>
            <a:r>
              <a:rPr lang="en-IN" dirty="0"/>
              <a:t>Easy to use by designers as we work in incremental fashion.</a:t>
            </a:r>
          </a:p>
          <a:p>
            <a:pPr marL="0" indent="0">
              <a:buNone/>
            </a:pPr>
            <a:r>
              <a:rPr lang="en-IN" dirty="0" err="1"/>
              <a:t>Disadavantage</a:t>
            </a:r>
            <a:endParaRPr lang="en-IN" dirty="0"/>
          </a:p>
          <a:p>
            <a:r>
              <a:rPr lang="en-IN" dirty="0"/>
              <a:t>It has complex architecture very difficult to understand and maintain.</a:t>
            </a:r>
          </a:p>
          <a:p>
            <a:pPr marL="0" indent="0">
              <a:buNone/>
            </a:pPr>
            <a:endParaRPr lang="en-IN" dirty="0"/>
          </a:p>
          <a:p>
            <a:endParaRPr lang="en-IN" dirty="0"/>
          </a:p>
        </p:txBody>
      </p:sp>
      <p:sp>
        <p:nvSpPr>
          <p:cNvPr id="4" name="Date Placeholder 3">
            <a:extLst>
              <a:ext uri="{FF2B5EF4-FFF2-40B4-BE49-F238E27FC236}">
                <a16:creationId xmlns:a16="http://schemas.microsoft.com/office/drawing/2014/main" id="{D335F526-47AE-4491-9447-B33CB02BF664}"/>
              </a:ext>
            </a:extLst>
          </p:cNvPr>
          <p:cNvSpPr>
            <a:spLocks noGrp="1"/>
          </p:cNvSpPr>
          <p:nvPr>
            <p:ph type="dt" sz="half" idx="10"/>
          </p:nvPr>
        </p:nvSpPr>
        <p:spPr/>
        <p:txBody>
          <a:bodyPr/>
          <a:lstStyle/>
          <a:p>
            <a:fld id="{84ABAF2E-E880-48DC-918D-16443F0C1304}" type="datetime1">
              <a:rPr lang="en-IN" smtClean="0"/>
              <a:t>29-03-2024</a:t>
            </a:fld>
            <a:endParaRPr lang="en-US"/>
          </a:p>
        </p:txBody>
      </p:sp>
      <p:sp>
        <p:nvSpPr>
          <p:cNvPr id="5" name="Footer Placeholder 4">
            <a:extLst>
              <a:ext uri="{FF2B5EF4-FFF2-40B4-BE49-F238E27FC236}">
                <a16:creationId xmlns:a16="http://schemas.microsoft.com/office/drawing/2014/main" id="{4C7F2FAD-F7E8-4473-A6EC-A94E18283590}"/>
              </a:ext>
            </a:extLst>
          </p:cNvPr>
          <p:cNvSpPr>
            <a:spLocks noGrp="1"/>
          </p:cNvSpPr>
          <p:nvPr>
            <p:ph type="ftr" sz="quarter" idx="11"/>
          </p:nvPr>
        </p:nvSpPr>
        <p:spPr/>
        <p:txBody>
          <a:bodyPr/>
          <a:lstStyle/>
          <a:p>
            <a:r>
              <a:rPr lang="en-US"/>
              <a:t>Dr. Poornima Tyagi       ACSE0603 Software Engineering             Unit III     </a:t>
            </a:r>
          </a:p>
        </p:txBody>
      </p:sp>
      <p:sp>
        <p:nvSpPr>
          <p:cNvPr id="6" name="Slide Number Placeholder 5">
            <a:extLst>
              <a:ext uri="{FF2B5EF4-FFF2-40B4-BE49-F238E27FC236}">
                <a16:creationId xmlns:a16="http://schemas.microsoft.com/office/drawing/2014/main" id="{1225583C-2156-4BAA-9930-A03E7C3C6E21}"/>
              </a:ext>
            </a:extLst>
          </p:cNvPr>
          <p:cNvSpPr>
            <a:spLocks noGrp="1"/>
          </p:cNvSpPr>
          <p:nvPr>
            <p:ph type="sldNum" sz="quarter" idx="12"/>
          </p:nvPr>
        </p:nvSpPr>
        <p:spPr/>
        <p:txBody>
          <a:bodyPr/>
          <a:lstStyle/>
          <a:p>
            <a:fld id="{AE566132-A42B-4D26-9C08-B059D352BBB6}" type="slidenum">
              <a:rPr lang="en-US" smtClean="0"/>
              <a:pPr/>
              <a:t>76</a:t>
            </a:fld>
            <a:endParaRPr lang="en-US"/>
          </a:p>
        </p:txBody>
      </p:sp>
    </p:spTree>
    <p:extLst>
      <p:ext uri="{BB962C8B-B14F-4D97-AF65-F5344CB8AC3E}">
        <p14:creationId xmlns:p14="http://schemas.microsoft.com/office/powerpoint/2010/main" val="119296131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181100" y="1676400"/>
            <a:ext cx="7048500" cy="2800767"/>
          </a:xfrm>
          <a:prstGeom prst="rect">
            <a:avLst/>
          </a:prstGeom>
        </p:spPr>
        <p:txBody>
          <a:bodyPr wrap="square">
            <a:spAutoFit/>
          </a:bodyPr>
          <a:lstStyle/>
          <a:p>
            <a:pPr algn="just">
              <a:buFont typeface="Arial" pitchFamily="34" charset="0"/>
              <a:buChar char="•"/>
            </a:pPr>
            <a:r>
              <a:rPr lang="en-US" sz="2200" dirty="0">
                <a:solidFill>
                  <a:srgbClr val="FF0000"/>
                </a:solidFill>
              </a:rPr>
              <a:t>Bottom-up strategy</a:t>
            </a:r>
            <a:r>
              <a:rPr lang="en-US" sz="2200" dirty="0">
                <a:solidFill>
                  <a:srgbClr val="002060"/>
                </a:solidFill>
              </a:rPr>
              <a:t> is more suitable when a system needs to be created from some existing system, where the basic primitives can be used in the newer system.</a:t>
            </a:r>
          </a:p>
          <a:p>
            <a:pPr algn="just">
              <a:buFont typeface="Arial" pitchFamily="34" charset="0"/>
              <a:buChar char="•"/>
            </a:pPr>
            <a:endParaRPr lang="en-US" sz="2200" dirty="0">
              <a:solidFill>
                <a:srgbClr val="002060"/>
              </a:solidFill>
            </a:endParaRPr>
          </a:p>
          <a:p>
            <a:pPr algn="just">
              <a:buFont typeface="Arial" pitchFamily="34" charset="0"/>
              <a:buChar char="•"/>
            </a:pPr>
            <a:endParaRPr lang="en-US" sz="2200" dirty="0">
              <a:solidFill>
                <a:srgbClr val="002060"/>
              </a:solidFill>
            </a:endParaRPr>
          </a:p>
          <a:p>
            <a:pPr algn="just">
              <a:buFont typeface="Arial" pitchFamily="34" charset="0"/>
              <a:buChar char="•"/>
            </a:pPr>
            <a:r>
              <a:rPr lang="en-US" sz="2200" dirty="0">
                <a:solidFill>
                  <a:srgbClr val="FF0000"/>
                </a:solidFill>
              </a:rPr>
              <a:t>Hybrid Design </a:t>
            </a:r>
            <a:r>
              <a:rPr lang="en-US" sz="2200" dirty="0"/>
              <a:t>:Both, top-down and bottom-up approaches are not practical individually. Instead, a good combination of both is used.</a:t>
            </a:r>
          </a:p>
        </p:txBody>
      </p:sp>
      <p:sp>
        <p:nvSpPr>
          <p:cNvPr id="4" name="Title 1"/>
          <p:cNvSpPr txBox="1">
            <a:spLocks/>
          </p:cNvSpPr>
          <p:nvPr/>
        </p:nvSpPr>
        <p:spPr>
          <a:xfrm>
            <a:off x="1181100" y="65681"/>
            <a:ext cx="7810500" cy="685799"/>
          </a:xfrm>
          <a:prstGeom prst="rect">
            <a:avLst/>
          </a:prstGeom>
          <a:gradFill>
            <a:gsLst>
              <a:gs pos="0">
                <a:schemeClr val="accent5">
                  <a:tint val="50000"/>
                  <a:satMod val="300000"/>
                </a:schemeClr>
              </a:gs>
              <a:gs pos="35000">
                <a:schemeClr val="accent5">
                  <a:tint val="37000"/>
                  <a:satMod val="300000"/>
                </a:schemeClr>
              </a:gs>
              <a:gs pos="100000">
                <a:schemeClr val="accent5">
                  <a:tint val="15000"/>
                  <a:satMod val="350000"/>
                </a:schemeClr>
              </a:gs>
            </a:gsLst>
            <a:lin ang="16200000" scaled="1"/>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fr-FR" altLang="en-US" sz="2400" b="1" dirty="0" err="1"/>
              <a:t>Bottom</a:t>
            </a:r>
            <a:r>
              <a:rPr lang="fr-FR" altLang="en-US" sz="2400" b="1" dirty="0"/>
              <a:t>-up Design</a:t>
            </a:r>
            <a:endParaRPr lang="en-US" sz="2400" b="1" dirty="0"/>
          </a:p>
        </p:txBody>
      </p:sp>
      <p:pic>
        <p:nvPicPr>
          <p:cNvPr id="5" name="Picture 2" descr="E:\NIET\Project\xLogo11.png.pagespeed.ic.pydHLuCQEZ.png"/>
          <p:cNvPicPr>
            <a:picLocks noChangeAspect="1" noChangeArrowheads="1"/>
          </p:cNvPicPr>
          <p:nvPr/>
        </p:nvPicPr>
        <p:blipFill>
          <a:blip r:embed="rId2" cstate="print"/>
          <a:srcRect/>
          <a:stretch>
            <a:fillRect/>
          </a:stretch>
        </p:blipFill>
        <p:spPr bwMode="auto">
          <a:xfrm>
            <a:off x="0" y="61740"/>
            <a:ext cx="1181100" cy="817163"/>
          </a:xfrm>
          <a:prstGeom prst="rect">
            <a:avLst/>
          </a:prstGeom>
          <a:noFill/>
        </p:spPr>
      </p:pic>
      <p:sp>
        <p:nvSpPr>
          <p:cNvPr id="2" name="Date Placeholder 1"/>
          <p:cNvSpPr>
            <a:spLocks noGrp="1"/>
          </p:cNvSpPr>
          <p:nvPr>
            <p:ph type="dt" sz="half" idx="10"/>
          </p:nvPr>
        </p:nvSpPr>
        <p:spPr/>
        <p:txBody>
          <a:bodyPr/>
          <a:lstStyle/>
          <a:p>
            <a:fld id="{C49FF886-DE6B-4574-8ECF-CF9499DD4ECF}" type="datetime1">
              <a:rPr lang="en-IN" smtClean="0"/>
              <a:t>29-03-2024</a:t>
            </a:fld>
            <a:endParaRPr lang="en-US"/>
          </a:p>
        </p:txBody>
      </p:sp>
      <p:sp>
        <p:nvSpPr>
          <p:cNvPr id="6" name="Footer Placeholder 5"/>
          <p:cNvSpPr>
            <a:spLocks noGrp="1"/>
          </p:cNvSpPr>
          <p:nvPr>
            <p:ph type="ftr" sz="quarter" idx="11"/>
          </p:nvPr>
        </p:nvSpPr>
        <p:spPr/>
        <p:txBody>
          <a:bodyPr/>
          <a:lstStyle/>
          <a:p>
            <a:r>
              <a:rPr lang="en-US"/>
              <a:t>Dr. Poornima Tyagi       ACSE0603 Software Engineering             Unit III     </a:t>
            </a:r>
          </a:p>
        </p:txBody>
      </p:sp>
      <p:sp>
        <p:nvSpPr>
          <p:cNvPr id="7" name="Slide Number Placeholder 6"/>
          <p:cNvSpPr>
            <a:spLocks noGrp="1"/>
          </p:cNvSpPr>
          <p:nvPr>
            <p:ph type="sldNum" sz="quarter" idx="12"/>
          </p:nvPr>
        </p:nvSpPr>
        <p:spPr/>
        <p:txBody>
          <a:bodyPr/>
          <a:lstStyle/>
          <a:p>
            <a:fld id="{AE566132-A42B-4D26-9C08-B059D352BBB6}" type="slidenum">
              <a:rPr lang="en-US" smtClean="0"/>
              <a:pPr/>
              <a:t>77</a:t>
            </a:fld>
            <a:endParaRPr lang="en-US"/>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181100" y="65681"/>
            <a:ext cx="7810500" cy="685799"/>
          </a:xfrm>
          <a:prstGeom prst="rect">
            <a:avLst/>
          </a:prstGeom>
          <a:gradFill>
            <a:gsLst>
              <a:gs pos="0">
                <a:schemeClr val="accent5">
                  <a:tint val="50000"/>
                  <a:satMod val="300000"/>
                </a:schemeClr>
              </a:gs>
              <a:gs pos="35000">
                <a:schemeClr val="accent5">
                  <a:tint val="37000"/>
                  <a:satMod val="300000"/>
                </a:schemeClr>
              </a:gs>
              <a:gs pos="100000">
                <a:schemeClr val="accent5">
                  <a:tint val="15000"/>
                  <a:satMod val="350000"/>
                </a:schemeClr>
              </a:gs>
            </a:gsLst>
            <a:lin ang="16200000" scaled="1"/>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fr-FR" altLang="en-US" sz="2400" b="1" dirty="0">
                <a:solidFill>
                  <a:schemeClr val="tx1"/>
                </a:solidFill>
              </a:rPr>
              <a:t>Function oriented Design </a:t>
            </a:r>
            <a:r>
              <a:rPr lang="en-US" sz="2400" b="1" dirty="0">
                <a:solidFill>
                  <a:schemeClr val="tx1"/>
                </a:solidFill>
              </a:rPr>
              <a:t>(CO3)</a:t>
            </a:r>
          </a:p>
        </p:txBody>
      </p:sp>
      <p:pic>
        <p:nvPicPr>
          <p:cNvPr id="5" name="Picture 2" descr="E:\NIET\Project\xLogo11.png.pagespeed.ic.pydHLuCQEZ.png"/>
          <p:cNvPicPr>
            <a:picLocks noChangeAspect="1" noChangeArrowheads="1"/>
          </p:cNvPicPr>
          <p:nvPr/>
        </p:nvPicPr>
        <p:blipFill>
          <a:blip r:embed="rId2" cstate="print"/>
          <a:srcRect/>
          <a:stretch>
            <a:fillRect/>
          </a:stretch>
        </p:blipFill>
        <p:spPr bwMode="auto">
          <a:xfrm>
            <a:off x="0" y="61740"/>
            <a:ext cx="1181100" cy="817163"/>
          </a:xfrm>
          <a:prstGeom prst="rect">
            <a:avLst/>
          </a:prstGeom>
          <a:noFill/>
        </p:spPr>
      </p:pic>
      <p:sp>
        <p:nvSpPr>
          <p:cNvPr id="2" name="Date Placeholder 1"/>
          <p:cNvSpPr>
            <a:spLocks noGrp="1"/>
          </p:cNvSpPr>
          <p:nvPr>
            <p:ph type="dt" sz="half" idx="10"/>
          </p:nvPr>
        </p:nvSpPr>
        <p:spPr/>
        <p:txBody>
          <a:bodyPr/>
          <a:lstStyle/>
          <a:p>
            <a:fld id="{660FF7CC-73A7-4776-A990-CFE52E72CC23}" type="datetime1">
              <a:rPr lang="en-IN" smtClean="0"/>
              <a:t>29-03-2024</a:t>
            </a:fld>
            <a:endParaRPr lang="en-US"/>
          </a:p>
        </p:txBody>
      </p:sp>
      <p:sp>
        <p:nvSpPr>
          <p:cNvPr id="3" name="Footer Placeholder 2"/>
          <p:cNvSpPr>
            <a:spLocks noGrp="1"/>
          </p:cNvSpPr>
          <p:nvPr>
            <p:ph type="ftr" sz="quarter" idx="11"/>
          </p:nvPr>
        </p:nvSpPr>
        <p:spPr>
          <a:xfrm>
            <a:off x="3124200" y="6356350"/>
            <a:ext cx="4419600" cy="365125"/>
          </a:xfrm>
        </p:spPr>
        <p:txBody>
          <a:bodyPr/>
          <a:lstStyle/>
          <a:p>
            <a:r>
              <a:rPr lang="en-US"/>
              <a:t>Dr. Poornima Tyagi       ACSE0603 Software Engineering             Unit III     </a:t>
            </a:r>
            <a:endParaRPr lang="en-US" dirty="0"/>
          </a:p>
        </p:txBody>
      </p:sp>
      <p:sp>
        <p:nvSpPr>
          <p:cNvPr id="6" name="Slide Number Placeholder 5"/>
          <p:cNvSpPr>
            <a:spLocks noGrp="1"/>
          </p:cNvSpPr>
          <p:nvPr>
            <p:ph type="sldNum" sz="quarter" idx="12"/>
          </p:nvPr>
        </p:nvSpPr>
        <p:spPr/>
        <p:txBody>
          <a:bodyPr/>
          <a:lstStyle/>
          <a:p>
            <a:fld id="{AE566132-A42B-4D26-9C08-B059D352BBB6}" type="slidenum">
              <a:rPr lang="en-US" smtClean="0"/>
              <a:pPr/>
              <a:t>78</a:t>
            </a:fld>
            <a:endParaRPr lang="en-US"/>
          </a:p>
        </p:txBody>
      </p:sp>
      <p:sp>
        <p:nvSpPr>
          <p:cNvPr id="8" name="Rectangle 7"/>
          <p:cNvSpPr/>
          <p:nvPr/>
        </p:nvSpPr>
        <p:spPr>
          <a:xfrm>
            <a:off x="838200" y="1676400"/>
            <a:ext cx="7162800" cy="3477875"/>
          </a:xfrm>
          <a:prstGeom prst="rect">
            <a:avLst/>
          </a:prstGeom>
        </p:spPr>
        <p:txBody>
          <a:bodyPr wrap="square">
            <a:spAutoFit/>
          </a:bodyPr>
          <a:lstStyle/>
          <a:p>
            <a:pPr algn="just"/>
            <a:r>
              <a:rPr lang="en-US" sz="2200" dirty="0"/>
              <a:t>Function Oriented design is an approach to software design where the design is decomposed into a set of interacting units where each unit has a clearly defined function. Thus, system is designed from a functional viewpoint.</a:t>
            </a:r>
          </a:p>
          <a:p>
            <a:pPr algn="just"/>
            <a:r>
              <a:rPr lang="en-US" sz="2200" b="1" dirty="0"/>
              <a:t>Procedure </a:t>
            </a:r>
          </a:p>
          <a:p>
            <a:pPr marL="342900" indent="-342900" algn="just">
              <a:buFont typeface="Arial" panose="020B0604020202020204" pitchFamily="34" charset="0"/>
              <a:buChar char="•"/>
            </a:pPr>
            <a:r>
              <a:rPr lang="en-US" sz="2200" dirty="0"/>
              <a:t>Start with a high level description of what the software / program does.</a:t>
            </a:r>
          </a:p>
          <a:p>
            <a:pPr marL="342900" indent="-342900" algn="just">
              <a:buFont typeface="Arial" panose="020B0604020202020204" pitchFamily="34" charset="0"/>
              <a:buChar char="•"/>
            </a:pPr>
            <a:r>
              <a:rPr lang="en-US" sz="2200" dirty="0"/>
              <a:t>Refine each part of the description one by one by specifying in greater details the functionality of each part. </a:t>
            </a:r>
          </a:p>
          <a:p>
            <a:pPr marL="342900" indent="-342900" algn="just">
              <a:buFont typeface="Arial" panose="020B0604020202020204" pitchFamily="34" charset="0"/>
              <a:buChar char="•"/>
            </a:pPr>
            <a:r>
              <a:rPr lang="en-US" sz="2200" dirty="0"/>
              <a:t>These point led to top- down Structure</a:t>
            </a:r>
            <a:endParaRPr lang="en-IN" sz="2200"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181100" y="65681"/>
            <a:ext cx="7810500" cy="685799"/>
          </a:xfrm>
          <a:prstGeom prst="rect">
            <a:avLst/>
          </a:prstGeom>
          <a:gradFill>
            <a:gsLst>
              <a:gs pos="0">
                <a:schemeClr val="accent5">
                  <a:tint val="50000"/>
                  <a:satMod val="300000"/>
                </a:schemeClr>
              </a:gs>
              <a:gs pos="35000">
                <a:schemeClr val="accent5">
                  <a:tint val="37000"/>
                  <a:satMod val="300000"/>
                </a:schemeClr>
              </a:gs>
              <a:gs pos="100000">
                <a:schemeClr val="accent5">
                  <a:tint val="15000"/>
                  <a:satMod val="350000"/>
                </a:schemeClr>
              </a:gs>
            </a:gsLst>
            <a:lin ang="16200000" scaled="1"/>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fr-FR" altLang="en-US" sz="2400" b="1" dirty="0"/>
              <a:t>Function Oriented Design</a:t>
            </a:r>
            <a:endParaRPr lang="en-US" sz="2400" b="1" dirty="0"/>
          </a:p>
        </p:txBody>
      </p:sp>
      <p:pic>
        <p:nvPicPr>
          <p:cNvPr id="5" name="Picture 2" descr="E:\NIET\Project\xLogo11.png.pagespeed.ic.pydHLuCQEZ.png"/>
          <p:cNvPicPr>
            <a:picLocks noChangeAspect="1" noChangeArrowheads="1"/>
          </p:cNvPicPr>
          <p:nvPr/>
        </p:nvPicPr>
        <p:blipFill>
          <a:blip r:embed="rId2" cstate="print"/>
          <a:srcRect/>
          <a:stretch>
            <a:fillRect/>
          </a:stretch>
        </p:blipFill>
        <p:spPr bwMode="auto">
          <a:xfrm>
            <a:off x="0" y="61740"/>
            <a:ext cx="1181100" cy="817163"/>
          </a:xfrm>
          <a:prstGeom prst="rect">
            <a:avLst/>
          </a:prstGeom>
          <a:noFill/>
        </p:spPr>
      </p:pic>
      <p:sp>
        <p:nvSpPr>
          <p:cNvPr id="2" name="Date Placeholder 1"/>
          <p:cNvSpPr>
            <a:spLocks noGrp="1"/>
          </p:cNvSpPr>
          <p:nvPr>
            <p:ph type="dt" sz="half" idx="10"/>
          </p:nvPr>
        </p:nvSpPr>
        <p:spPr/>
        <p:txBody>
          <a:bodyPr/>
          <a:lstStyle/>
          <a:p>
            <a:fld id="{3C851651-C282-46D5-9012-396E0FC8801D}" type="datetime1">
              <a:rPr lang="en-IN" smtClean="0"/>
              <a:t>29-03-2024</a:t>
            </a:fld>
            <a:endParaRPr lang="en-US"/>
          </a:p>
        </p:txBody>
      </p:sp>
      <p:sp>
        <p:nvSpPr>
          <p:cNvPr id="3" name="Footer Placeholder 2"/>
          <p:cNvSpPr>
            <a:spLocks noGrp="1"/>
          </p:cNvSpPr>
          <p:nvPr>
            <p:ph type="ftr" sz="quarter" idx="11"/>
          </p:nvPr>
        </p:nvSpPr>
        <p:spPr>
          <a:xfrm>
            <a:off x="3124200" y="6356350"/>
            <a:ext cx="4191000" cy="365125"/>
          </a:xfrm>
        </p:spPr>
        <p:txBody>
          <a:bodyPr/>
          <a:lstStyle/>
          <a:p>
            <a:r>
              <a:rPr lang="en-US"/>
              <a:t>Dr. Poornima Tyagi       ACSE0603 Software Engineering             Unit III     </a:t>
            </a:r>
            <a:endParaRPr lang="en-US" dirty="0"/>
          </a:p>
        </p:txBody>
      </p:sp>
      <p:sp>
        <p:nvSpPr>
          <p:cNvPr id="6" name="Slide Number Placeholder 5"/>
          <p:cNvSpPr>
            <a:spLocks noGrp="1"/>
          </p:cNvSpPr>
          <p:nvPr>
            <p:ph type="sldNum" sz="quarter" idx="12"/>
          </p:nvPr>
        </p:nvSpPr>
        <p:spPr/>
        <p:txBody>
          <a:bodyPr/>
          <a:lstStyle/>
          <a:p>
            <a:fld id="{AE566132-A42B-4D26-9C08-B059D352BBB6}" type="slidenum">
              <a:rPr lang="en-US" smtClean="0"/>
              <a:pPr/>
              <a:t>79</a:t>
            </a:fld>
            <a:endParaRPr lang="en-US"/>
          </a:p>
        </p:txBody>
      </p:sp>
      <p:pic>
        <p:nvPicPr>
          <p:cNvPr id="7" name="Picture 6"/>
          <p:cNvPicPr>
            <a:picLocks noChangeAspect="1"/>
          </p:cNvPicPr>
          <p:nvPr/>
        </p:nvPicPr>
        <p:blipFill>
          <a:blip r:embed="rId3"/>
          <a:stretch>
            <a:fillRect/>
          </a:stretch>
        </p:blipFill>
        <p:spPr>
          <a:xfrm>
            <a:off x="1028699" y="1134565"/>
            <a:ext cx="7353301" cy="4838700"/>
          </a:xfrm>
          <a:prstGeom prst="rect">
            <a:avLst/>
          </a:prstGeom>
        </p:spPr>
      </p:pic>
    </p:spTree>
    <p:extLst>
      <p:ext uri="{BB962C8B-B14F-4D97-AF65-F5344CB8AC3E}">
        <p14:creationId xmlns:p14="http://schemas.microsoft.com/office/powerpoint/2010/main" val="40655874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DF99006-29EF-4F9B-AD9D-FD3D70879803}" type="datetime1">
              <a:rPr lang="en-IN" smtClean="0"/>
              <a:t>29-03-2024</a:t>
            </a:fld>
            <a:endParaRPr lang="en-US" dirty="0"/>
          </a:p>
        </p:txBody>
      </p:sp>
      <p:sp>
        <p:nvSpPr>
          <p:cNvPr id="5" name="Footer Placeholder 4"/>
          <p:cNvSpPr>
            <a:spLocks noGrp="1"/>
          </p:cNvSpPr>
          <p:nvPr>
            <p:ph type="ftr" sz="quarter" idx="11"/>
          </p:nvPr>
        </p:nvSpPr>
        <p:spPr>
          <a:xfrm>
            <a:off x="2514600" y="6356350"/>
            <a:ext cx="5029200" cy="365125"/>
          </a:xfrm>
        </p:spPr>
        <p:txBody>
          <a:bodyPr/>
          <a:lstStyle/>
          <a:p>
            <a:r>
              <a:rPr lang="en-US"/>
              <a:t>Dr. Poornima Tyagi       ACSE0603 Software Engineering             Unit III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1" i="0" u="none" strike="noStrike" kern="1200" cap="none" spc="0" normalizeH="0" baseline="0" noProof="0" dirty="0">
                <a:ln>
                  <a:noFill/>
                </a:ln>
                <a:solidFill>
                  <a:schemeClr val="dk1"/>
                </a:solidFill>
                <a:effectLst/>
                <a:uLnTx/>
                <a:uFillTx/>
                <a:latin typeface="+mn-lt"/>
                <a:ea typeface="+mn-ea"/>
                <a:cs typeface="+mn-cs"/>
              </a:rPr>
              <a:t>Course</a:t>
            </a:r>
            <a:r>
              <a:rPr kumimoji="0" lang="en-US" sz="2400" b="1" i="0" u="none" strike="noStrike" kern="1200" cap="none" spc="0" normalizeH="0" noProof="0" dirty="0">
                <a:ln>
                  <a:noFill/>
                </a:ln>
                <a:solidFill>
                  <a:schemeClr val="dk1"/>
                </a:solidFill>
                <a:effectLst/>
                <a:uLnTx/>
                <a:uFillTx/>
                <a:latin typeface="+mn-lt"/>
                <a:ea typeface="+mn-ea"/>
                <a:cs typeface="+mn-cs"/>
              </a:rPr>
              <a:t> Outcome</a:t>
            </a:r>
            <a:endParaRPr kumimoji="0" lang="en-US" sz="2400" b="1"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10" name="Content Placeholder 9"/>
          <p:cNvSpPr>
            <a:spLocks noGrp="1"/>
          </p:cNvSpPr>
          <p:nvPr>
            <p:ph idx="1"/>
          </p:nvPr>
        </p:nvSpPr>
        <p:spPr>
          <a:xfrm>
            <a:off x="457200" y="1143000"/>
            <a:ext cx="8229600" cy="609599"/>
          </a:xfrm>
        </p:spPr>
        <p:txBody>
          <a:bodyPr>
            <a:normAutofit/>
          </a:bodyPr>
          <a:lstStyle/>
          <a:p>
            <a:pPr marL="0" indent="0" algn="just">
              <a:buNone/>
            </a:pPr>
            <a:r>
              <a:rPr lang="en-IN" sz="2200" dirty="0"/>
              <a:t>At the end of the Course, the student will be able</a:t>
            </a:r>
          </a:p>
        </p:txBody>
      </p:sp>
      <p:graphicFrame>
        <p:nvGraphicFramePr>
          <p:cNvPr id="15" name="Table 14"/>
          <p:cNvGraphicFramePr>
            <a:graphicFrameLocks noGrp="1"/>
          </p:cNvGraphicFramePr>
          <p:nvPr>
            <p:extLst>
              <p:ext uri="{D42A27DB-BD31-4B8C-83A1-F6EECF244321}">
                <p14:modId xmlns:p14="http://schemas.microsoft.com/office/powerpoint/2010/main" val="308722836"/>
              </p:ext>
            </p:extLst>
          </p:nvPr>
        </p:nvGraphicFramePr>
        <p:xfrm>
          <a:off x="457200" y="1830201"/>
          <a:ext cx="8229600" cy="4065960"/>
        </p:xfrm>
        <a:graphic>
          <a:graphicData uri="http://schemas.openxmlformats.org/drawingml/2006/table">
            <a:tbl>
              <a:tblPr firstRow="1" firstCol="1" bandRow="1"/>
              <a:tblGrid>
                <a:gridCol w="1143000">
                  <a:extLst>
                    <a:ext uri="{9D8B030D-6E8A-4147-A177-3AD203B41FA5}">
                      <a16:colId xmlns:a16="http://schemas.microsoft.com/office/drawing/2014/main" val="1225712908"/>
                    </a:ext>
                  </a:extLst>
                </a:gridCol>
                <a:gridCol w="6274386">
                  <a:extLst>
                    <a:ext uri="{9D8B030D-6E8A-4147-A177-3AD203B41FA5}">
                      <a16:colId xmlns:a16="http://schemas.microsoft.com/office/drawing/2014/main" val="947400186"/>
                    </a:ext>
                  </a:extLst>
                </a:gridCol>
                <a:gridCol w="812214">
                  <a:extLst>
                    <a:ext uri="{9D8B030D-6E8A-4147-A177-3AD203B41FA5}">
                      <a16:colId xmlns:a16="http://schemas.microsoft.com/office/drawing/2014/main" val="233517618"/>
                    </a:ext>
                  </a:extLst>
                </a:gridCol>
              </a:tblGrid>
              <a:tr h="1172168">
                <a:tc gridSpan="2">
                  <a:txBody>
                    <a:bodyPr/>
                    <a:lstStyle/>
                    <a:p>
                      <a:pPr algn="ctr" fontAlgn="ctr"/>
                      <a:r>
                        <a:rPr lang="en-IN" sz="1500" b="0" i="0" u="none" strike="noStrike" dirty="0">
                          <a:solidFill>
                            <a:srgbClr val="000000"/>
                          </a:solidFill>
                          <a:effectLst/>
                          <a:latin typeface="Calibri" panose="020F0502020204030204" pitchFamily="34" charset="0"/>
                        </a:rPr>
                        <a:t>Course Outcomes (CO)</a:t>
                      </a:r>
                    </a:p>
                  </a:txBody>
                  <a:tcPr marL="7326" marR="7326" marT="73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hMerge="1">
                  <a:txBody>
                    <a:bodyPr/>
                    <a:lstStyle/>
                    <a:p>
                      <a:endParaRPr lang="en-IN"/>
                    </a:p>
                  </a:txBody>
                  <a:tcPr/>
                </a:tc>
                <a:tc>
                  <a:txBody>
                    <a:bodyPr/>
                    <a:lstStyle/>
                    <a:p>
                      <a:pPr algn="ctr" fontAlgn="ctr"/>
                      <a:r>
                        <a:rPr lang="en-IN" sz="1500" b="0" i="0" u="none" strike="noStrike">
                          <a:solidFill>
                            <a:srgbClr val="000000"/>
                          </a:solidFill>
                          <a:effectLst/>
                          <a:latin typeface="Calibri" panose="020F0502020204030204" pitchFamily="34" charset="0"/>
                        </a:rPr>
                        <a:t>Bloom’s Knowledge Level (KL)</a:t>
                      </a:r>
                    </a:p>
                  </a:txBody>
                  <a:tcPr marL="7326" marR="7326" marT="73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48606904"/>
                  </a:ext>
                </a:extLst>
              </a:tr>
              <a:tr h="527476">
                <a:tc>
                  <a:txBody>
                    <a:bodyPr/>
                    <a:lstStyle/>
                    <a:p>
                      <a:pPr algn="l" fontAlgn="ctr"/>
                      <a:r>
                        <a:rPr lang="en-IN" sz="1500" b="0" i="0" u="none" strike="noStrike" dirty="0">
                          <a:solidFill>
                            <a:srgbClr val="000000"/>
                          </a:solidFill>
                          <a:effectLst/>
                          <a:latin typeface="Calibri" panose="020F0502020204030204" pitchFamily="34" charset="0"/>
                        </a:rPr>
                        <a:t>ACSE0603.1</a:t>
                      </a:r>
                    </a:p>
                  </a:txBody>
                  <a:tcPr marL="7326" marR="7326" marT="73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ctr"/>
                      <a:r>
                        <a:rPr lang="en-US" sz="1500" b="0" i="0" u="none" strike="noStrike" dirty="0">
                          <a:solidFill>
                            <a:srgbClr val="000000"/>
                          </a:solidFill>
                          <a:effectLst/>
                          <a:latin typeface="Calibri" panose="020F0502020204030204" pitchFamily="34" charset="0"/>
                        </a:rPr>
                        <a:t>Explain various software characteristics and analyze different software Development Models.</a:t>
                      </a:r>
                    </a:p>
                  </a:txBody>
                  <a:tcPr marL="7326" marR="7326" marT="73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IN" sz="1500" b="0" i="0" u="none" strike="noStrike" dirty="0">
                          <a:solidFill>
                            <a:srgbClr val="000000"/>
                          </a:solidFill>
                          <a:effectLst/>
                          <a:latin typeface="Calibri" panose="020F0502020204030204" pitchFamily="34" charset="0"/>
                        </a:rPr>
                        <a:t>K1, K2</a:t>
                      </a:r>
                    </a:p>
                  </a:txBody>
                  <a:tcPr marL="7326" marR="7326" marT="73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492491780"/>
                  </a:ext>
                </a:extLst>
              </a:tr>
              <a:tr h="776562">
                <a:tc>
                  <a:txBody>
                    <a:bodyPr/>
                    <a:lstStyle/>
                    <a:p>
                      <a:pPr algn="l" fontAlgn="ctr"/>
                      <a:r>
                        <a:rPr lang="en-IN" sz="1500" b="0" i="0" u="none" strike="noStrike" dirty="0">
                          <a:solidFill>
                            <a:srgbClr val="000000"/>
                          </a:solidFill>
                          <a:effectLst/>
                          <a:latin typeface="Calibri" panose="020F0502020204030204" pitchFamily="34" charset="0"/>
                        </a:rPr>
                        <a:t>ACSE0306.2</a:t>
                      </a:r>
                    </a:p>
                  </a:txBody>
                  <a:tcPr marL="7326" marR="7326" marT="73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l" fontAlgn="ctr"/>
                      <a:r>
                        <a:rPr lang="en-US" sz="1500" b="0" i="0" u="none" strike="noStrike" dirty="0">
                          <a:solidFill>
                            <a:srgbClr val="000000"/>
                          </a:solidFill>
                          <a:effectLst/>
                          <a:latin typeface="Calibri" panose="020F0502020204030204" pitchFamily="34" charset="0"/>
                        </a:rPr>
                        <a:t>Demonstrate the contents of a SRS and apply basic software quality assurance practices to ensure that design, development meet or exceed applicable standards.</a:t>
                      </a:r>
                    </a:p>
                  </a:txBody>
                  <a:tcPr marL="7326" marR="7326" marT="73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ctr" fontAlgn="ctr"/>
                      <a:r>
                        <a:rPr lang="en-IN" sz="1500" b="0" i="0" u="none" strike="noStrike" dirty="0">
                          <a:solidFill>
                            <a:srgbClr val="000000"/>
                          </a:solidFill>
                          <a:effectLst/>
                          <a:latin typeface="Calibri" panose="020F0502020204030204" pitchFamily="34" charset="0"/>
                        </a:rPr>
                        <a:t>K1, K2</a:t>
                      </a:r>
                    </a:p>
                  </a:txBody>
                  <a:tcPr marL="7326" marR="7326" marT="73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3755267082"/>
                  </a:ext>
                </a:extLst>
              </a:tr>
              <a:tr h="293042">
                <a:tc>
                  <a:txBody>
                    <a:bodyPr/>
                    <a:lstStyle/>
                    <a:p>
                      <a:pPr algn="l" fontAlgn="ctr"/>
                      <a:r>
                        <a:rPr lang="en-IN" sz="1500" b="0" i="0" u="none" strike="noStrike" dirty="0">
                          <a:solidFill>
                            <a:srgbClr val="000000"/>
                          </a:solidFill>
                          <a:effectLst/>
                          <a:latin typeface="Calibri" panose="020F0502020204030204" pitchFamily="34" charset="0"/>
                        </a:rPr>
                        <a:t>ACSE0306.3</a:t>
                      </a:r>
                    </a:p>
                  </a:txBody>
                  <a:tcPr marL="7326" marR="7326" marT="73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l" fontAlgn="ctr"/>
                      <a:r>
                        <a:rPr lang="en-US" sz="1500" b="0" i="0" u="none" strike="noStrike" dirty="0">
                          <a:solidFill>
                            <a:srgbClr val="000000"/>
                          </a:solidFill>
                          <a:effectLst/>
                          <a:latin typeface="Calibri" panose="020F0502020204030204" pitchFamily="34" charset="0"/>
                        </a:rPr>
                        <a:t>Compare and contrast various methods for software design</a:t>
                      </a:r>
                    </a:p>
                  </a:txBody>
                  <a:tcPr marL="7326" marR="7326" marT="73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ctr"/>
                      <a:r>
                        <a:rPr lang="en-IN" sz="1500" b="0" i="0" u="none" strike="noStrike" dirty="0">
                          <a:solidFill>
                            <a:srgbClr val="000000"/>
                          </a:solidFill>
                          <a:effectLst/>
                          <a:latin typeface="Calibri" panose="020F0502020204030204" pitchFamily="34" charset="0"/>
                        </a:rPr>
                        <a:t>K2, K3</a:t>
                      </a:r>
                    </a:p>
                  </a:txBody>
                  <a:tcPr marL="7326" marR="7326" marT="73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val="3361813760"/>
                  </a:ext>
                </a:extLst>
              </a:tr>
              <a:tr h="520150">
                <a:tc>
                  <a:txBody>
                    <a:bodyPr/>
                    <a:lstStyle/>
                    <a:p>
                      <a:pPr algn="l" fontAlgn="ctr"/>
                      <a:r>
                        <a:rPr lang="en-IN" sz="1500" b="0" i="0" u="none" strike="noStrike" dirty="0">
                          <a:solidFill>
                            <a:srgbClr val="000000"/>
                          </a:solidFill>
                          <a:effectLst/>
                          <a:latin typeface="Calibri" panose="020F0502020204030204" pitchFamily="34" charset="0"/>
                        </a:rPr>
                        <a:t>ACSE0306.4</a:t>
                      </a:r>
                    </a:p>
                  </a:txBody>
                  <a:tcPr marL="7326" marR="7326" marT="73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500" b="0" i="0" u="none" strike="noStrike">
                          <a:solidFill>
                            <a:srgbClr val="000000"/>
                          </a:solidFill>
                          <a:effectLst/>
                          <a:latin typeface="Calibri" panose="020F0502020204030204" pitchFamily="34" charset="0"/>
                        </a:rPr>
                        <a:t>Formulate testing strategy for software systems, employ techniques such as unit testing, Test driven development and functional testing.</a:t>
                      </a:r>
                    </a:p>
                  </a:txBody>
                  <a:tcPr marL="7326" marR="7326" marT="73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500" b="0" i="0" u="none" strike="noStrike">
                          <a:solidFill>
                            <a:srgbClr val="000000"/>
                          </a:solidFill>
                          <a:effectLst/>
                          <a:latin typeface="Calibri" panose="020F0502020204030204" pitchFamily="34" charset="0"/>
                        </a:rPr>
                        <a:t>K3</a:t>
                      </a:r>
                    </a:p>
                  </a:txBody>
                  <a:tcPr marL="7326" marR="7326" marT="73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66349637"/>
                  </a:ext>
                </a:extLst>
              </a:tr>
              <a:tr h="776562">
                <a:tc>
                  <a:txBody>
                    <a:bodyPr/>
                    <a:lstStyle/>
                    <a:p>
                      <a:pPr algn="l" fontAlgn="ctr"/>
                      <a:r>
                        <a:rPr lang="en-IN" sz="1500" b="0" i="0" u="none" strike="noStrike" dirty="0">
                          <a:solidFill>
                            <a:srgbClr val="000000"/>
                          </a:solidFill>
                          <a:effectLst/>
                          <a:latin typeface="Calibri" panose="020F0502020204030204" pitchFamily="34" charset="0"/>
                        </a:rPr>
                        <a:t>ACSE0306.5</a:t>
                      </a:r>
                    </a:p>
                  </a:txBody>
                  <a:tcPr marL="7326" marR="7326" marT="73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en-US" sz="1500" b="0" i="0" u="none" strike="noStrike">
                          <a:solidFill>
                            <a:srgbClr val="000000"/>
                          </a:solidFill>
                          <a:effectLst/>
                          <a:latin typeface="Calibri" panose="020F0502020204030204" pitchFamily="34" charset="0"/>
                        </a:rPr>
                        <a:t>Manage software development process independently as well as in teams and make use of Various software management tools for development, maintenance and analysis.</a:t>
                      </a:r>
                    </a:p>
                  </a:txBody>
                  <a:tcPr marL="7326" marR="7326" marT="73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500" b="0" i="0" u="none" strike="noStrike" dirty="0">
                          <a:solidFill>
                            <a:srgbClr val="000000"/>
                          </a:solidFill>
                          <a:effectLst/>
                          <a:latin typeface="Calibri" panose="020F0502020204030204" pitchFamily="34" charset="0"/>
                        </a:rPr>
                        <a:t>K3</a:t>
                      </a:r>
                    </a:p>
                  </a:txBody>
                  <a:tcPr marL="7326" marR="7326" marT="7326"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46891180"/>
                  </a:ext>
                </a:extLst>
              </a:tr>
            </a:tbl>
          </a:graphicData>
        </a:graphic>
      </p:graphicFrame>
    </p:spTree>
    <p:extLst>
      <p:ext uri="{BB962C8B-B14F-4D97-AF65-F5344CB8AC3E}">
        <p14:creationId xmlns:p14="http://schemas.microsoft.com/office/powerpoint/2010/main" val="107140510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599"/>
            <a:ext cx="8305800" cy="5238327"/>
          </a:xfrm>
        </p:spPr>
        <p:txBody>
          <a:bodyPr>
            <a:noAutofit/>
          </a:bodyPr>
          <a:lstStyle/>
          <a:p>
            <a:pPr algn="just">
              <a:spcAft>
                <a:spcPts val="1200"/>
              </a:spcAft>
            </a:pPr>
            <a:r>
              <a:rPr lang="en-US" sz="2100" dirty="0">
                <a:solidFill>
                  <a:srgbClr val="FF0000"/>
                </a:solidFill>
              </a:rPr>
              <a:t>In function-oriented design, the system is comprised of many smaller sub-systems known as functions. These functions are capable of performing significant task in the system. The system is considered as top view of all functions.</a:t>
            </a:r>
          </a:p>
          <a:p>
            <a:pPr algn="just">
              <a:spcAft>
                <a:spcPts val="1200"/>
              </a:spcAft>
            </a:pPr>
            <a:r>
              <a:rPr lang="en-US" sz="2100" dirty="0"/>
              <a:t>Function oriented design inherits some properties of structured design where </a:t>
            </a:r>
            <a:r>
              <a:rPr lang="en-US" sz="2100" dirty="0">
                <a:solidFill>
                  <a:srgbClr val="002060"/>
                </a:solidFill>
              </a:rPr>
              <a:t>divide and conquer methodology </a:t>
            </a:r>
            <a:r>
              <a:rPr lang="en-US" sz="2100" dirty="0"/>
              <a:t>is used.</a:t>
            </a:r>
          </a:p>
          <a:p>
            <a:pPr algn="just">
              <a:spcAft>
                <a:spcPts val="1200"/>
              </a:spcAft>
            </a:pPr>
            <a:r>
              <a:rPr lang="en-US" sz="2100" dirty="0">
                <a:solidFill>
                  <a:srgbClr val="FF0000"/>
                </a:solidFill>
              </a:rPr>
              <a:t>This design mechanism divides the whole system into smaller functions. These functional modules can share information among themselves by</a:t>
            </a:r>
            <a:r>
              <a:rPr lang="en-US" sz="2100" dirty="0"/>
              <a:t> means of information passing and using information available globally.</a:t>
            </a:r>
          </a:p>
          <a:p>
            <a:pPr algn="just">
              <a:spcAft>
                <a:spcPts val="1200"/>
              </a:spcAft>
            </a:pPr>
            <a:r>
              <a:rPr lang="en-US" sz="2100" dirty="0"/>
              <a:t>Another characteristic of functions is that when a program calls a function, the function changes the state of the program, which sometimes is not acceptable by other modules. Function oriented design works well where the system state does not matter and program/functions work on input rather than on a state.</a:t>
            </a:r>
          </a:p>
          <a:p>
            <a:pPr>
              <a:spcAft>
                <a:spcPts val="1200"/>
              </a:spcAft>
            </a:pPr>
            <a:endParaRPr lang="en-US" sz="2100" dirty="0"/>
          </a:p>
        </p:txBody>
      </p:sp>
      <p:sp>
        <p:nvSpPr>
          <p:cNvPr id="5" name="Title 1"/>
          <p:cNvSpPr txBox="1">
            <a:spLocks/>
          </p:cNvSpPr>
          <p:nvPr/>
        </p:nvSpPr>
        <p:spPr>
          <a:xfrm>
            <a:off x="1181100" y="65681"/>
            <a:ext cx="7810500" cy="685799"/>
          </a:xfrm>
          <a:prstGeom prst="rect">
            <a:avLst/>
          </a:prstGeom>
          <a:gradFill>
            <a:gsLst>
              <a:gs pos="0">
                <a:schemeClr val="accent5">
                  <a:tint val="50000"/>
                  <a:satMod val="300000"/>
                </a:schemeClr>
              </a:gs>
              <a:gs pos="35000">
                <a:schemeClr val="accent5">
                  <a:tint val="37000"/>
                  <a:satMod val="300000"/>
                </a:schemeClr>
              </a:gs>
              <a:gs pos="100000">
                <a:schemeClr val="accent5">
                  <a:tint val="15000"/>
                  <a:satMod val="350000"/>
                </a:schemeClr>
              </a:gs>
            </a:gsLst>
            <a:lin ang="16200000" scaled="1"/>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fr-FR" altLang="en-US" sz="2400" b="1" dirty="0"/>
              <a:t>Function oriented Design</a:t>
            </a:r>
            <a:endParaRPr lang="en-US" sz="2400" b="1" dirty="0"/>
          </a:p>
        </p:txBody>
      </p:sp>
      <p:pic>
        <p:nvPicPr>
          <p:cNvPr id="6" name="Picture 2" descr="E:\NIET\Project\xLogo11.png.pagespeed.ic.pydHLuCQEZ.png"/>
          <p:cNvPicPr>
            <a:picLocks noChangeAspect="1" noChangeArrowheads="1"/>
          </p:cNvPicPr>
          <p:nvPr/>
        </p:nvPicPr>
        <p:blipFill>
          <a:blip r:embed="rId2" cstate="print"/>
          <a:srcRect/>
          <a:stretch>
            <a:fillRect/>
          </a:stretch>
        </p:blipFill>
        <p:spPr bwMode="auto">
          <a:xfrm>
            <a:off x="0" y="61740"/>
            <a:ext cx="1181100" cy="817163"/>
          </a:xfrm>
          <a:prstGeom prst="rect">
            <a:avLst/>
          </a:prstGeom>
          <a:noFill/>
        </p:spPr>
      </p:pic>
      <p:sp>
        <p:nvSpPr>
          <p:cNvPr id="2" name="Date Placeholder 1"/>
          <p:cNvSpPr>
            <a:spLocks noGrp="1"/>
          </p:cNvSpPr>
          <p:nvPr>
            <p:ph type="dt" sz="half" idx="10"/>
          </p:nvPr>
        </p:nvSpPr>
        <p:spPr/>
        <p:txBody>
          <a:bodyPr/>
          <a:lstStyle/>
          <a:p>
            <a:fld id="{3F0D3077-96EE-49FD-82AA-A3C521B730A4}" type="datetime1">
              <a:rPr lang="en-IN" smtClean="0"/>
              <a:t>29-03-2024</a:t>
            </a:fld>
            <a:endParaRPr lang="en-US"/>
          </a:p>
        </p:txBody>
      </p:sp>
      <p:sp>
        <p:nvSpPr>
          <p:cNvPr id="4" name="Footer Placeholder 3"/>
          <p:cNvSpPr>
            <a:spLocks noGrp="1"/>
          </p:cNvSpPr>
          <p:nvPr>
            <p:ph type="ftr" sz="quarter" idx="11"/>
          </p:nvPr>
        </p:nvSpPr>
        <p:spPr>
          <a:xfrm>
            <a:off x="1981200" y="6356350"/>
            <a:ext cx="5029200" cy="365125"/>
          </a:xfrm>
        </p:spPr>
        <p:txBody>
          <a:bodyPr/>
          <a:lstStyle/>
          <a:p>
            <a:r>
              <a:rPr lang="en-US"/>
              <a:t>Dr. Poornima Tyagi       ACSE0603 Software Engineering             Unit III     </a:t>
            </a:r>
            <a:endParaRPr lang="en-US" dirty="0"/>
          </a:p>
        </p:txBody>
      </p:sp>
      <p:sp>
        <p:nvSpPr>
          <p:cNvPr id="7" name="Slide Number Placeholder 6"/>
          <p:cNvSpPr>
            <a:spLocks noGrp="1"/>
          </p:cNvSpPr>
          <p:nvPr>
            <p:ph type="sldNum" sz="quarter" idx="12"/>
          </p:nvPr>
        </p:nvSpPr>
        <p:spPr/>
        <p:txBody>
          <a:bodyPr/>
          <a:lstStyle/>
          <a:p>
            <a:fld id="{AE566132-A42B-4D26-9C08-B059D352BBB6}" type="slidenum">
              <a:rPr lang="en-US" smtClean="0"/>
              <a:pPr/>
              <a:t>80</a:t>
            </a:fld>
            <a:endParaRPr lang="en-US"/>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672E8-F1DB-4A33-B6E6-B9FBBF3BA1F5}"/>
              </a:ext>
            </a:extLst>
          </p:cNvPr>
          <p:cNvSpPr>
            <a:spLocks noGrp="1"/>
          </p:cNvSpPr>
          <p:nvPr>
            <p:ph type="title"/>
          </p:nvPr>
        </p:nvSpPr>
        <p:spPr/>
        <p:txBody>
          <a:bodyPr>
            <a:normAutofit fontScale="90000"/>
          </a:bodyPr>
          <a:lstStyle/>
          <a:p>
            <a:r>
              <a:rPr lang="en-IN" dirty="0"/>
              <a:t>Difference between Top – down and Functional Approach</a:t>
            </a:r>
          </a:p>
        </p:txBody>
      </p:sp>
      <p:graphicFrame>
        <p:nvGraphicFramePr>
          <p:cNvPr id="7" name="Content Placeholder 6">
            <a:extLst>
              <a:ext uri="{FF2B5EF4-FFF2-40B4-BE49-F238E27FC236}">
                <a16:creationId xmlns:a16="http://schemas.microsoft.com/office/drawing/2014/main" id="{0548B76B-3B83-4DB9-BA79-762CE4D828DB}"/>
              </a:ext>
            </a:extLst>
          </p:cNvPr>
          <p:cNvGraphicFramePr>
            <a:graphicFrameLocks noGrp="1"/>
          </p:cNvGraphicFramePr>
          <p:nvPr>
            <p:ph idx="1"/>
            <p:extLst>
              <p:ext uri="{D42A27DB-BD31-4B8C-83A1-F6EECF244321}">
                <p14:modId xmlns:p14="http://schemas.microsoft.com/office/powerpoint/2010/main" val="1136803739"/>
              </p:ext>
            </p:extLst>
          </p:nvPr>
        </p:nvGraphicFramePr>
        <p:xfrm>
          <a:off x="609600" y="1600200"/>
          <a:ext cx="7391400" cy="4627107"/>
        </p:xfrm>
        <a:graphic>
          <a:graphicData uri="http://schemas.openxmlformats.org/drawingml/2006/table">
            <a:tbl>
              <a:tblPr/>
              <a:tblGrid>
                <a:gridCol w="2463800">
                  <a:extLst>
                    <a:ext uri="{9D8B030D-6E8A-4147-A177-3AD203B41FA5}">
                      <a16:colId xmlns:a16="http://schemas.microsoft.com/office/drawing/2014/main" val="3204281846"/>
                    </a:ext>
                  </a:extLst>
                </a:gridCol>
                <a:gridCol w="2463800">
                  <a:extLst>
                    <a:ext uri="{9D8B030D-6E8A-4147-A177-3AD203B41FA5}">
                      <a16:colId xmlns:a16="http://schemas.microsoft.com/office/drawing/2014/main" val="1611330922"/>
                    </a:ext>
                  </a:extLst>
                </a:gridCol>
                <a:gridCol w="2463800">
                  <a:extLst>
                    <a:ext uri="{9D8B030D-6E8A-4147-A177-3AD203B41FA5}">
                      <a16:colId xmlns:a16="http://schemas.microsoft.com/office/drawing/2014/main" val="2521915056"/>
                    </a:ext>
                  </a:extLst>
                </a:gridCol>
              </a:tblGrid>
              <a:tr h="374047">
                <a:tc>
                  <a:txBody>
                    <a:bodyPr/>
                    <a:lstStyle/>
                    <a:p>
                      <a:pPr fontAlgn="b"/>
                      <a:r>
                        <a:rPr lang="en-IN" sz="1400" b="1" dirty="0">
                          <a:effectLst/>
                        </a:rPr>
                        <a:t>Aspect</a:t>
                      </a:r>
                    </a:p>
                  </a:txBody>
                  <a:tcPr marL="37405" marR="37405" marT="18702" marB="18702" anchor="b">
                    <a:lnL w="6350" cap="flat" cmpd="sng" algn="ctr">
                      <a:solidFill>
                        <a:srgbClr val="E3E3E3"/>
                      </a:solidFill>
                      <a:prstDash val="solid"/>
                      <a:round/>
                      <a:headEnd type="none" w="med" len="med"/>
                      <a:tailEnd type="none" w="med" len="med"/>
                    </a:lnL>
                    <a:lnR w="6350" cap="flat" cmpd="sng" algn="ctr">
                      <a:solidFill>
                        <a:srgbClr val="E3E3E3"/>
                      </a:solidFill>
                      <a:prstDash val="solid"/>
                      <a:round/>
                      <a:headEnd type="none" w="med" len="med"/>
                      <a:tailEnd type="none" w="med" len="med"/>
                    </a:lnR>
                    <a:lnT w="635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
                      <a:r>
                        <a:rPr lang="en-IN" sz="1400" b="1">
                          <a:effectLst/>
                        </a:rPr>
                        <a:t>Function-Oriented Approach</a:t>
                      </a:r>
                    </a:p>
                  </a:txBody>
                  <a:tcPr marL="37405" marR="37405" marT="18702" marB="18702" anchor="b">
                    <a:lnL w="6350" cap="flat" cmpd="sng" algn="ctr">
                      <a:solidFill>
                        <a:srgbClr val="E3E3E3"/>
                      </a:solidFill>
                      <a:prstDash val="solid"/>
                      <a:round/>
                      <a:headEnd type="none" w="med" len="med"/>
                      <a:tailEnd type="none" w="med" len="med"/>
                    </a:lnL>
                    <a:lnR w="6350" cap="flat" cmpd="sng" algn="ctr">
                      <a:solidFill>
                        <a:srgbClr val="E3E3E3"/>
                      </a:solidFill>
                      <a:prstDash val="solid"/>
                      <a:round/>
                      <a:headEnd type="none" w="med" len="med"/>
                      <a:tailEnd type="none" w="med" len="med"/>
                    </a:lnR>
                    <a:lnT w="635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
                      <a:r>
                        <a:rPr lang="en-IN" sz="1400" b="1">
                          <a:effectLst/>
                        </a:rPr>
                        <a:t>Top-Down Approach</a:t>
                      </a:r>
                    </a:p>
                  </a:txBody>
                  <a:tcPr marL="37405" marR="37405" marT="18702" marB="18702" anchor="b">
                    <a:lnL w="6350" cap="flat" cmpd="sng" algn="ctr">
                      <a:solidFill>
                        <a:srgbClr val="E3E3E3"/>
                      </a:solidFill>
                      <a:prstDash val="solid"/>
                      <a:round/>
                      <a:headEnd type="none" w="med" len="med"/>
                      <a:tailEnd type="none" w="med" len="med"/>
                    </a:lnL>
                    <a:lnR w="6350" cap="flat" cmpd="sng" algn="ctr">
                      <a:solidFill>
                        <a:srgbClr val="E3E3E3"/>
                      </a:solidFill>
                      <a:prstDash val="solid"/>
                      <a:round/>
                      <a:headEnd type="none" w="med" len="med"/>
                      <a:tailEnd type="none" w="med" len="med"/>
                    </a:lnR>
                    <a:lnT w="635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1583060861"/>
                  </a:ext>
                </a:extLst>
              </a:tr>
              <a:tr h="710688">
                <a:tc>
                  <a:txBody>
                    <a:bodyPr/>
                    <a:lstStyle/>
                    <a:p>
                      <a:pPr fontAlgn="base"/>
                      <a:r>
                        <a:rPr lang="en-IN" sz="1400" b="1" dirty="0">
                          <a:effectLst/>
                        </a:rPr>
                        <a:t>Focus</a:t>
                      </a:r>
                      <a:endParaRPr lang="en-IN" sz="1400" dirty="0">
                        <a:effectLst/>
                      </a:endParaRPr>
                    </a:p>
                  </a:txBody>
                  <a:tcPr marL="37405" marR="37405" marT="18702" marB="18702" anchor="ctr">
                    <a:lnL w="6350" cap="flat" cmpd="sng" algn="ctr">
                      <a:solidFill>
                        <a:srgbClr val="E3E3E3"/>
                      </a:solidFill>
                      <a:prstDash val="solid"/>
                      <a:round/>
                      <a:headEnd type="none" w="med" len="med"/>
                      <a:tailEnd type="none" w="med" len="med"/>
                    </a:lnL>
                    <a:lnR w="635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ase"/>
                      <a:r>
                        <a:rPr lang="en-IN" sz="1400">
                          <a:effectLst/>
                        </a:rPr>
                        <a:t>Identifying and defining specific functions or tasks</a:t>
                      </a:r>
                    </a:p>
                  </a:txBody>
                  <a:tcPr marL="37405" marR="37405" marT="18702" marB="18702" anchor="ctr">
                    <a:lnL w="6350" cap="flat" cmpd="sng" algn="ctr">
                      <a:solidFill>
                        <a:srgbClr val="E3E3E3"/>
                      </a:solidFill>
                      <a:prstDash val="solid"/>
                      <a:round/>
                      <a:headEnd type="none" w="med" len="med"/>
                      <a:tailEnd type="none" w="med" len="med"/>
                    </a:lnL>
                    <a:lnR w="635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ase"/>
                      <a:r>
                        <a:rPr lang="en-IN" sz="1400">
                          <a:effectLst/>
                        </a:rPr>
                        <a:t>Defining overall system architecture and structure</a:t>
                      </a:r>
                    </a:p>
                  </a:txBody>
                  <a:tcPr marL="37405" marR="37405" marT="18702" marB="18702" anchor="ctr">
                    <a:lnL w="6350" cap="flat" cmpd="sng" algn="ctr">
                      <a:solidFill>
                        <a:srgbClr val="E3E3E3"/>
                      </a:solidFill>
                      <a:prstDash val="solid"/>
                      <a:round/>
                      <a:headEnd type="none" w="med" len="med"/>
                      <a:tailEnd type="none" w="med" len="med"/>
                    </a:lnL>
                    <a:lnR w="635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52667008"/>
                  </a:ext>
                </a:extLst>
              </a:tr>
              <a:tr h="149619">
                <a:tc>
                  <a:txBody>
                    <a:bodyPr/>
                    <a:lstStyle/>
                    <a:p>
                      <a:pPr fontAlgn="base"/>
                      <a:r>
                        <a:rPr lang="en-IN" sz="1400" b="1">
                          <a:effectLst/>
                        </a:rPr>
                        <a:t>Objectives</a:t>
                      </a:r>
                      <a:endParaRPr lang="en-IN" sz="1400">
                        <a:effectLst/>
                      </a:endParaRPr>
                    </a:p>
                  </a:txBody>
                  <a:tcPr marL="37405" marR="37405" marT="18702" marB="18702" anchor="ctr">
                    <a:lnL w="6350" cap="flat" cmpd="sng" algn="ctr">
                      <a:solidFill>
                        <a:srgbClr val="E3E3E3"/>
                      </a:solidFill>
                      <a:prstDash val="solid"/>
                      <a:round/>
                      <a:headEnd type="none" w="med" len="med"/>
                      <a:tailEnd type="none" w="med" len="med"/>
                    </a:lnL>
                    <a:lnR w="635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ase"/>
                      <a:endParaRPr lang="en-IN" sz="1400" dirty="0">
                        <a:effectLst/>
                      </a:endParaRPr>
                    </a:p>
                  </a:txBody>
                  <a:tcPr marL="37405" marR="37405" marT="18702" marB="18702" anchor="ctr">
                    <a:lnL w="6350" cap="flat" cmpd="sng" algn="ctr">
                      <a:solidFill>
                        <a:srgbClr val="E3E3E3"/>
                      </a:solidFill>
                      <a:prstDash val="solid"/>
                      <a:round/>
                      <a:headEnd type="none" w="med" len="med"/>
                      <a:tailEnd type="none" w="med" len="med"/>
                    </a:lnL>
                    <a:lnR w="635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ase"/>
                      <a:endParaRPr lang="en-IN" sz="1400">
                        <a:effectLst/>
                      </a:endParaRPr>
                    </a:p>
                  </a:txBody>
                  <a:tcPr marL="37405" marR="37405" marT="18702" marB="18702" anchor="ctr">
                    <a:lnL w="6350" cap="flat" cmpd="sng" algn="ctr">
                      <a:solidFill>
                        <a:srgbClr val="E3E3E3"/>
                      </a:solidFill>
                      <a:prstDash val="solid"/>
                      <a:round/>
                      <a:headEnd type="none" w="med" len="med"/>
                      <a:tailEnd type="none" w="med" len="med"/>
                    </a:lnL>
                    <a:lnR w="635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1749155244"/>
                  </a:ext>
                </a:extLst>
              </a:tr>
              <a:tr h="935116">
                <a:tc>
                  <a:txBody>
                    <a:bodyPr/>
                    <a:lstStyle/>
                    <a:p>
                      <a:pPr fontAlgn="base"/>
                      <a:r>
                        <a:rPr lang="en-IN" sz="1400" dirty="0">
                          <a:effectLst/>
                        </a:rPr>
                        <a:t>Modularity</a:t>
                      </a:r>
                    </a:p>
                  </a:txBody>
                  <a:tcPr marL="37405" marR="37405" marT="18702" marB="18702" anchor="ctr">
                    <a:lnL w="6350" cap="flat" cmpd="sng" algn="ctr">
                      <a:solidFill>
                        <a:srgbClr val="E3E3E3"/>
                      </a:solidFill>
                      <a:prstDash val="solid"/>
                      <a:round/>
                      <a:headEnd type="none" w="med" len="med"/>
                      <a:tailEnd type="none" w="med" len="med"/>
                    </a:lnL>
                    <a:lnR w="635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ase"/>
                      <a:r>
                        <a:rPr lang="en-IN" sz="1400" dirty="0">
                          <a:effectLst/>
                        </a:rPr>
                        <a:t>Emphasis on achieving modularity through functional components</a:t>
                      </a:r>
                    </a:p>
                  </a:txBody>
                  <a:tcPr marL="37405" marR="37405" marT="18702" marB="18702" anchor="ctr">
                    <a:lnL w="6350" cap="flat" cmpd="sng" algn="ctr">
                      <a:solidFill>
                        <a:srgbClr val="E3E3E3"/>
                      </a:solidFill>
                      <a:prstDash val="solid"/>
                      <a:round/>
                      <a:headEnd type="none" w="med" len="med"/>
                      <a:tailEnd type="none" w="med" len="med"/>
                    </a:lnL>
                    <a:lnR w="635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ase"/>
                      <a:r>
                        <a:rPr lang="en-IN" sz="1400">
                          <a:effectLst/>
                        </a:rPr>
                        <a:t>Establishing a hierarchical structure for the system</a:t>
                      </a:r>
                    </a:p>
                  </a:txBody>
                  <a:tcPr marL="37405" marR="37405" marT="18702" marB="18702" anchor="ctr">
                    <a:lnL w="6350" cap="flat" cmpd="sng" algn="ctr">
                      <a:solidFill>
                        <a:srgbClr val="E3E3E3"/>
                      </a:solidFill>
                      <a:prstDash val="solid"/>
                      <a:round/>
                      <a:headEnd type="none" w="med" len="med"/>
                      <a:tailEnd type="none" w="med" len="med"/>
                    </a:lnL>
                    <a:lnR w="635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3438440851"/>
                  </a:ext>
                </a:extLst>
              </a:tr>
              <a:tr h="710688">
                <a:tc>
                  <a:txBody>
                    <a:bodyPr/>
                    <a:lstStyle/>
                    <a:p>
                      <a:pPr fontAlgn="base"/>
                      <a:r>
                        <a:rPr lang="en-IN" sz="1400">
                          <a:effectLst/>
                        </a:rPr>
                        <a:t>Reusability</a:t>
                      </a:r>
                    </a:p>
                  </a:txBody>
                  <a:tcPr marL="37405" marR="37405" marT="18702" marB="18702" anchor="ctr">
                    <a:lnL w="6350" cap="flat" cmpd="sng" algn="ctr">
                      <a:solidFill>
                        <a:srgbClr val="E3E3E3"/>
                      </a:solidFill>
                      <a:prstDash val="solid"/>
                      <a:round/>
                      <a:headEnd type="none" w="med" len="med"/>
                      <a:tailEnd type="none" w="med" len="med"/>
                    </a:lnL>
                    <a:lnR w="635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ase"/>
                      <a:r>
                        <a:rPr lang="en-IN" sz="1400" dirty="0">
                          <a:effectLst/>
                        </a:rPr>
                        <a:t>Promoting code reusability through modular design</a:t>
                      </a:r>
                    </a:p>
                  </a:txBody>
                  <a:tcPr marL="37405" marR="37405" marT="18702" marB="18702" anchor="ctr">
                    <a:lnL w="6350" cap="flat" cmpd="sng" algn="ctr">
                      <a:solidFill>
                        <a:srgbClr val="E3E3E3"/>
                      </a:solidFill>
                      <a:prstDash val="solid"/>
                      <a:round/>
                      <a:headEnd type="none" w="med" len="med"/>
                      <a:tailEnd type="none" w="med" len="med"/>
                    </a:lnL>
                    <a:lnR w="635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ase"/>
                      <a:r>
                        <a:rPr lang="en-IN" sz="1400">
                          <a:effectLst/>
                        </a:rPr>
                        <a:t>Focusing on system integration and interface definitions</a:t>
                      </a:r>
                    </a:p>
                  </a:txBody>
                  <a:tcPr marL="37405" marR="37405" marT="18702" marB="18702" anchor="ctr">
                    <a:lnL w="6350" cap="flat" cmpd="sng" algn="ctr">
                      <a:solidFill>
                        <a:srgbClr val="E3E3E3"/>
                      </a:solidFill>
                      <a:prstDash val="solid"/>
                      <a:round/>
                      <a:headEnd type="none" w="med" len="med"/>
                      <a:tailEnd type="none" w="med" len="med"/>
                    </a:lnL>
                    <a:lnR w="635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1613854992"/>
                  </a:ext>
                </a:extLst>
              </a:tr>
              <a:tr h="822902">
                <a:tc>
                  <a:txBody>
                    <a:bodyPr/>
                    <a:lstStyle/>
                    <a:p>
                      <a:pPr fontAlgn="base"/>
                      <a:r>
                        <a:rPr lang="en-IN" sz="1400">
                          <a:effectLst/>
                        </a:rPr>
                        <a:t>Maintainability</a:t>
                      </a:r>
                    </a:p>
                  </a:txBody>
                  <a:tcPr marL="37405" marR="37405" marT="18702" marB="18702" anchor="ctr">
                    <a:lnL w="6350" cap="flat" cmpd="sng" algn="ctr">
                      <a:solidFill>
                        <a:srgbClr val="E3E3E3"/>
                      </a:solidFill>
                      <a:prstDash val="solid"/>
                      <a:round/>
                      <a:headEnd type="none" w="med" len="med"/>
                      <a:tailEnd type="none" w="med" len="med"/>
                    </a:lnL>
                    <a:lnR w="635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ase"/>
                      <a:r>
                        <a:rPr lang="en-IN" sz="1400" dirty="0">
                          <a:effectLst/>
                        </a:rPr>
                        <a:t>Facilitating easier maintenance through localized changes</a:t>
                      </a:r>
                    </a:p>
                  </a:txBody>
                  <a:tcPr marL="37405" marR="37405" marT="18702" marB="18702" anchor="ctr">
                    <a:lnL w="6350" cap="flat" cmpd="sng" algn="ctr">
                      <a:solidFill>
                        <a:srgbClr val="E3E3E3"/>
                      </a:solidFill>
                      <a:prstDash val="solid"/>
                      <a:round/>
                      <a:headEnd type="none" w="med" len="med"/>
                      <a:tailEnd type="none" w="med" len="med"/>
                    </a:lnL>
                    <a:lnR w="635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tc>
                  <a:txBody>
                    <a:bodyPr/>
                    <a:lstStyle/>
                    <a:p>
                      <a:pPr fontAlgn="base"/>
                      <a:r>
                        <a:rPr lang="en-IN" sz="1400" dirty="0">
                          <a:effectLst/>
                        </a:rPr>
                        <a:t>Ensuring coherence and consistency in the system design</a:t>
                      </a:r>
                    </a:p>
                  </a:txBody>
                  <a:tcPr marL="37405" marR="37405" marT="18702" marB="18702" anchor="ctr">
                    <a:lnL w="6350" cap="flat" cmpd="sng" algn="ctr">
                      <a:solidFill>
                        <a:srgbClr val="E3E3E3"/>
                      </a:solidFill>
                      <a:prstDash val="solid"/>
                      <a:round/>
                      <a:headEnd type="none" w="med" len="med"/>
                      <a:tailEnd type="none" w="med" len="med"/>
                    </a:lnL>
                    <a:lnR w="635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12700"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1426790049"/>
                  </a:ext>
                </a:extLst>
              </a:tr>
              <a:tr h="822902">
                <a:tc>
                  <a:txBody>
                    <a:bodyPr/>
                    <a:lstStyle/>
                    <a:p>
                      <a:pPr fontAlgn="base"/>
                      <a:r>
                        <a:rPr lang="en-IN" sz="1400">
                          <a:effectLst/>
                        </a:rPr>
                        <a:t>Functionality-Centric Design</a:t>
                      </a:r>
                    </a:p>
                  </a:txBody>
                  <a:tcPr marL="37405" marR="37405" marT="18702" marB="18702" anchor="ctr">
                    <a:lnL w="6350" cap="flat" cmpd="sng" algn="ctr">
                      <a:solidFill>
                        <a:srgbClr val="E3E3E3"/>
                      </a:solidFill>
                      <a:prstDash val="solid"/>
                      <a:round/>
                      <a:headEnd type="none" w="med" len="med"/>
                      <a:tailEnd type="none" w="med" len="med"/>
                    </a:lnL>
                    <a:lnR w="635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6350" cap="flat" cmpd="sng" algn="ctr">
                      <a:solidFill>
                        <a:srgbClr val="E3E3E3"/>
                      </a:solidFill>
                      <a:prstDash val="solid"/>
                      <a:round/>
                      <a:headEnd type="none" w="med" len="med"/>
                      <a:tailEnd type="none" w="med" len="med"/>
                    </a:lnB>
                    <a:solidFill>
                      <a:srgbClr val="FFFFFF"/>
                    </a:solidFill>
                  </a:tcPr>
                </a:tc>
                <a:tc>
                  <a:txBody>
                    <a:bodyPr/>
                    <a:lstStyle/>
                    <a:p>
                      <a:pPr fontAlgn="base"/>
                      <a:r>
                        <a:rPr lang="en-IN" sz="1400">
                          <a:effectLst/>
                        </a:rPr>
                        <a:t>Ensuring effective fulfillment of functional requirements</a:t>
                      </a:r>
                    </a:p>
                  </a:txBody>
                  <a:tcPr marL="37405" marR="37405" marT="18702" marB="18702" anchor="ctr">
                    <a:lnL w="6350" cap="flat" cmpd="sng" algn="ctr">
                      <a:solidFill>
                        <a:srgbClr val="E3E3E3"/>
                      </a:solidFill>
                      <a:prstDash val="solid"/>
                      <a:round/>
                      <a:headEnd type="none" w="med" len="med"/>
                      <a:tailEnd type="none" w="med" len="med"/>
                    </a:lnL>
                    <a:lnR w="635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6350" cap="flat" cmpd="sng" algn="ctr">
                      <a:solidFill>
                        <a:srgbClr val="E3E3E3"/>
                      </a:solidFill>
                      <a:prstDash val="solid"/>
                      <a:round/>
                      <a:headEnd type="none" w="med" len="med"/>
                      <a:tailEnd type="none" w="med" len="med"/>
                    </a:lnB>
                    <a:solidFill>
                      <a:srgbClr val="FFFFFF"/>
                    </a:solidFill>
                  </a:tcPr>
                </a:tc>
                <a:tc>
                  <a:txBody>
                    <a:bodyPr/>
                    <a:lstStyle/>
                    <a:p>
                      <a:pPr fontAlgn="base"/>
                      <a:r>
                        <a:rPr lang="en-IN" sz="1400" dirty="0">
                          <a:effectLst/>
                        </a:rPr>
                        <a:t>Providing high-level abstraction of the system's design</a:t>
                      </a:r>
                    </a:p>
                  </a:txBody>
                  <a:tcPr marL="37405" marR="37405" marT="18702" marB="18702" anchor="ctr">
                    <a:lnL w="6350" cap="flat" cmpd="sng" algn="ctr">
                      <a:solidFill>
                        <a:srgbClr val="E3E3E3"/>
                      </a:solidFill>
                      <a:prstDash val="solid"/>
                      <a:round/>
                      <a:headEnd type="none" w="med" len="med"/>
                      <a:tailEnd type="none" w="med" len="med"/>
                    </a:lnL>
                    <a:lnR w="6350" cap="flat" cmpd="sng" algn="ctr">
                      <a:solidFill>
                        <a:srgbClr val="E3E3E3"/>
                      </a:solidFill>
                      <a:prstDash val="solid"/>
                      <a:round/>
                      <a:headEnd type="none" w="med" len="med"/>
                      <a:tailEnd type="none" w="med" len="med"/>
                    </a:lnR>
                    <a:lnT w="12700" cap="flat" cmpd="sng" algn="ctr">
                      <a:solidFill>
                        <a:srgbClr val="E3E3E3"/>
                      </a:solidFill>
                      <a:prstDash val="solid"/>
                      <a:round/>
                      <a:headEnd type="none" w="med" len="med"/>
                      <a:tailEnd type="none" w="med" len="med"/>
                    </a:lnT>
                    <a:lnB w="6350" cap="flat" cmpd="sng" algn="ctr">
                      <a:solidFill>
                        <a:srgbClr val="E3E3E3"/>
                      </a:solidFill>
                      <a:prstDash val="solid"/>
                      <a:round/>
                      <a:headEnd type="none" w="med" len="med"/>
                      <a:tailEnd type="none" w="med" len="med"/>
                    </a:lnB>
                    <a:solidFill>
                      <a:srgbClr val="FFFFFF"/>
                    </a:solidFill>
                  </a:tcPr>
                </a:tc>
                <a:extLst>
                  <a:ext uri="{0D108BD9-81ED-4DB2-BD59-A6C34878D82A}">
                    <a16:rowId xmlns:a16="http://schemas.microsoft.com/office/drawing/2014/main" val="327569389"/>
                  </a:ext>
                </a:extLst>
              </a:tr>
            </a:tbl>
          </a:graphicData>
        </a:graphic>
      </p:graphicFrame>
      <p:sp>
        <p:nvSpPr>
          <p:cNvPr id="4" name="Date Placeholder 3">
            <a:extLst>
              <a:ext uri="{FF2B5EF4-FFF2-40B4-BE49-F238E27FC236}">
                <a16:creationId xmlns:a16="http://schemas.microsoft.com/office/drawing/2014/main" id="{A1039A36-9342-4C3A-817B-A9AF73F61417}"/>
              </a:ext>
            </a:extLst>
          </p:cNvPr>
          <p:cNvSpPr>
            <a:spLocks noGrp="1"/>
          </p:cNvSpPr>
          <p:nvPr>
            <p:ph type="dt" sz="half" idx="10"/>
          </p:nvPr>
        </p:nvSpPr>
        <p:spPr/>
        <p:txBody>
          <a:bodyPr/>
          <a:lstStyle/>
          <a:p>
            <a:fld id="{856496D4-BE70-4F6B-858F-69BACAB10B26}" type="datetime1">
              <a:rPr lang="en-IN" smtClean="0"/>
              <a:t>29-03-2024</a:t>
            </a:fld>
            <a:endParaRPr lang="en-US"/>
          </a:p>
        </p:txBody>
      </p:sp>
      <p:sp>
        <p:nvSpPr>
          <p:cNvPr id="5" name="Footer Placeholder 4">
            <a:extLst>
              <a:ext uri="{FF2B5EF4-FFF2-40B4-BE49-F238E27FC236}">
                <a16:creationId xmlns:a16="http://schemas.microsoft.com/office/drawing/2014/main" id="{58C8D311-FD54-4ECD-AA38-033751ED2DAF}"/>
              </a:ext>
            </a:extLst>
          </p:cNvPr>
          <p:cNvSpPr>
            <a:spLocks noGrp="1"/>
          </p:cNvSpPr>
          <p:nvPr>
            <p:ph type="ftr" sz="quarter" idx="11"/>
          </p:nvPr>
        </p:nvSpPr>
        <p:spPr/>
        <p:txBody>
          <a:bodyPr/>
          <a:lstStyle/>
          <a:p>
            <a:r>
              <a:rPr lang="en-US"/>
              <a:t>Dr. Poornima Tyagi       ACSE0603 Software Engineering             Unit III     </a:t>
            </a:r>
          </a:p>
        </p:txBody>
      </p:sp>
      <p:sp>
        <p:nvSpPr>
          <p:cNvPr id="6" name="Slide Number Placeholder 5">
            <a:extLst>
              <a:ext uri="{FF2B5EF4-FFF2-40B4-BE49-F238E27FC236}">
                <a16:creationId xmlns:a16="http://schemas.microsoft.com/office/drawing/2014/main" id="{6146C07A-03B3-4402-B067-E0D715957A19}"/>
              </a:ext>
            </a:extLst>
          </p:cNvPr>
          <p:cNvSpPr>
            <a:spLocks noGrp="1"/>
          </p:cNvSpPr>
          <p:nvPr>
            <p:ph type="sldNum" sz="quarter" idx="12"/>
          </p:nvPr>
        </p:nvSpPr>
        <p:spPr/>
        <p:txBody>
          <a:bodyPr/>
          <a:lstStyle/>
          <a:p>
            <a:fld id="{AE566132-A42B-4D26-9C08-B059D352BBB6}" type="slidenum">
              <a:rPr lang="en-US" smtClean="0"/>
              <a:pPr/>
              <a:t>81</a:t>
            </a:fld>
            <a:endParaRPr lang="en-US"/>
          </a:p>
        </p:txBody>
      </p:sp>
    </p:spTree>
    <p:extLst>
      <p:ext uri="{BB962C8B-B14F-4D97-AF65-F5344CB8AC3E}">
        <p14:creationId xmlns:p14="http://schemas.microsoft.com/office/powerpoint/2010/main" val="27997316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spcAft>
                <a:spcPts val="1800"/>
              </a:spcAft>
            </a:pPr>
            <a:r>
              <a:rPr lang="en-US" sz="2200" dirty="0"/>
              <a:t>The whole system is seen as how data flows in the system by means of data flow diagram.</a:t>
            </a:r>
          </a:p>
          <a:p>
            <a:pPr>
              <a:spcAft>
                <a:spcPts val="1800"/>
              </a:spcAft>
            </a:pPr>
            <a:r>
              <a:rPr lang="en-US" sz="2200" dirty="0"/>
              <a:t>DFD depicts how functions changes data and state of entire system.</a:t>
            </a:r>
          </a:p>
          <a:p>
            <a:pPr>
              <a:spcAft>
                <a:spcPts val="1800"/>
              </a:spcAft>
            </a:pPr>
            <a:r>
              <a:rPr lang="en-US" sz="2200" dirty="0"/>
              <a:t>The entire system is logically broken down into smaller units known as functions on the basis of their operation in the system.</a:t>
            </a:r>
          </a:p>
          <a:p>
            <a:pPr>
              <a:spcAft>
                <a:spcPts val="1800"/>
              </a:spcAft>
            </a:pPr>
            <a:r>
              <a:rPr lang="en-US" sz="2200" dirty="0"/>
              <a:t>Each function is then described at large.</a:t>
            </a:r>
          </a:p>
          <a:p>
            <a:pPr>
              <a:spcAft>
                <a:spcPts val="1800"/>
              </a:spcAft>
            </a:pPr>
            <a:endParaRPr lang="en-US" sz="2200" dirty="0"/>
          </a:p>
        </p:txBody>
      </p:sp>
      <p:sp>
        <p:nvSpPr>
          <p:cNvPr id="4" name="Title 1"/>
          <p:cNvSpPr txBox="1">
            <a:spLocks/>
          </p:cNvSpPr>
          <p:nvPr/>
        </p:nvSpPr>
        <p:spPr>
          <a:xfrm>
            <a:off x="1181100" y="65681"/>
            <a:ext cx="7810500" cy="685799"/>
          </a:xfrm>
          <a:prstGeom prst="rect">
            <a:avLst/>
          </a:prstGeom>
          <a:gradFill>
            <a:gsLst>
              <a:gs pos="0">
                <a:schemeClr val="accent5">
                  <a:tint val="50000"/>
                  <a:satMod val="300000"/>
                </a:schemeClr>
              </a:gs>
              <a:gs pos="35000">
                <a:schemeClr val="accent5">
                  <a:tint val="37000"/>
                  <a:satMod val="300000"/>
                </a:schemeClr>
              </a:gs>
              <a:gs pos="100000">
                <a:schemeClr val="accent5">
                  <a:tint val="15000"/>
                  <a:satMod val="350000"/>
                </a:schemeClr>
              </a:gs>
            </a:gsLst>
            <a:lin ang="16200000" scaled="1"/>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fr-FR" altLang="en-US" sz="2400" b="1" dirty="0"/>
              <a:t>Design Process</a:t>
            </a:r>
            <a:br>
              <a:rPr lang="fr-FR" altLang="en-US" sz="2400" b="1" dirty="0"/>
            </a:br>
            <a:endParaRPr lang="en-US" sz="2400" b="1" dirty="0"/>
          </a:p>
        </p:txBody>
      </p:sp>
      <p:pic>
        <p:nvPicPr>
          <p:cNvPr id="5" name="Picture 2" descr="E:\NIET\Project\xLogo11.png.pagespeed.ic.pydHLuCQEZ.png"/>
          <p:cNvPicPr>
            <a:picLocks noChangeAspect="1" noChangeArrowheads="1"/>
          </p:cNvPicPr>
          <p:nvPr/>
        </p:nvPicPr>
        <p:blipFill>
          <a:blip r:embed="rId2" cstate="print"/>
          <a:srcRect/>
          <a:stretch>
            <a:fillRect/>
          </a:stretch>
        </p:blipFill>
        <p:spPr bwMode="auto">
          <a:xfrm>
            <a:off x="0" y="61740"/>
            <a:ext cx="1181100" cy="817163"/>
          </a:xfrm>
          <a:prstGeom prst="rect">
            <a:avLst/>
          </a:prstGeom>
          <a:noFill/>
        </p:spPr>
      </p:pic>
      <p:sp>
        <p:nvSpPr>
          <p:cNvPr id="2" name="Date Placeholder 1"/>
          <p:cNvSpPr>
            <a:spLocks noGrp="1"/>
          </p:cNvSpPr>
          <p:nvPr>
            <p:ph type="dt" sz="half" idx="10"/>
          </p:nvPr>
        </p:nvSpPr>
        <p:spPr/>
        <p:txBody>
          <a:bodyPr/>
          <a:lstStyle/>
          <a:p>
            <a:fld id="{135E6661-0A82-415A-8596-D4F0F019D162}" type="datetime1">
              <a:rPr lang="en-IN" smtClean="0"/>
              <a:t>29-03-2024</a:t>
            </a:fld>
            <a:endParaRPr lang="en-US"/>
          </a:p>
        </p:txBody>
      </p:sp>
      <p:sp>
        <p:nvSpPr>
          <p:cNvPr id="6" name="Footer Placeholder 5"/>
          <p:cNvSpPr>
            <a:spLocks noGrp="1"/>
          </p:cNvSpPr>
          <p:nvPr>
            <p:ph type="ftr" sz="quarter" idx="11"/>
          </p:nvPr>
        </p:nvSpPr>
        <p:spPr>
          <a:xfrm>
            <a:off x="3124200" y="6356350"/>
            <a:ext cx="4648200" cy="365125"/>
          </a:xfrm>
        </p:spPr>
        <p:txBody>
          <a:bodyPr/>
          <a:lstStyle/>
          <a:p>
            <a:r>
              <a:rPr lang="en-US"/>
              <a:t>Dr. Poornima Tyagi       ACSE0603 Software Engineering             Unit III     </a:t>
            </a:r>
            <a:endParaRPr lang="en-US" dirty="0"/>
          </a:p>
        </p:txBody>
      </p:sp>
      <p:sp>
        <p:nvSpPr>
          <p:cNvPr id="7" name="Slide Number Placeholder 6"/>
          <p:cNvSpPr>
            <a:spLocks noGrp="1"/>
          </p:cNvSpPr>
          <p:nvPr>
            <p:ph type="sldNum" sz="quarter" idx="12"/>
          </p:nvPr>
        </p:nvSpPr>
        <p:spPr/>
        <p:txBody>
          <a:bodyPr/>
          <a:lstStyle/>
          <a:p>
            <a:fld id="{AE566132-A42B-4D26-9C08-B059D352BBB6}" type="slidenum">
              <a:rPr lang="en-US" smtClean="0"/>
              <a:pPr/>
              <a:t>82</a:t>
            </a:fld>
            <a:endParaRPr lang="en-US"/>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219200"/>
            <a:ext cx="8763000" cy="4495800"/>
          </a:xfrm>
        </p:spPr>
        <p:txBody>
          <a:bodyPr/>
          <a:lstStyle/>
          <a:p>
            <a:r>
              <a:rPr lang="en-US" sz="2200" dirty="0"/>
              <a:t>For FOD, the design can be represented graphically and mathematically by following:</a:t>
            </a:r>
          </a:p>
          <a:p>
            <a:pPr marL="971550" lvl="1" indent="-514350">
              <a:buFont typeface="+mj-lt"/>
              <a:buAutoNum type="arabicPeriod"/>
            </a:pPr>
            <a:r>
              <a:rPr lang="en-US" sz="2200" dirty="0"/>
              <a:t>Data flow diagram.</a:t>
            </a:r>
          </a:p>
          <a:p>
            <a:pPr marL="971550" lvl="1" indent="-514350">
              <a:buFont typeface="+mj-lt"/>
              <a:buAutoNum type="arabicPeriod"/>
            </a:pPr>
            <a:r>
              <a:rPr lang="en-US" sz="2200" dirty="0"/>
              <a:t>Data dictionary.</a:t>
            </a:r>
          </a:p>
          <a:p>
            <a:pPr marL="971550" lvl="1" indent="-514350">
              <a:buFont typeface="+mj-lt"/>
              <a:buAutoNum type="arabicPeriod"/>
            </a:pPr>
            <a:r>
              <a:rPr lang="en-US" sz="2200" dirty="0"/>
              <a:t>Structure chart.</a:t>
            </a:r>
          </a:p>
          <a:p>
            <a:pPr marL="971550" lvl="1" indent="-514350">
              <a:buFont typeface="+mj-lt"/>
              <a:buAutoNum type="arabicPeriod"/>
            </a:pPr>
            <a:r>
              <a:rPr lang="en-US" sz="2200" dirty="0"/>
              <a:t>Pseudo code.</a:t>
            </a:r>
          </a:p>
          <a:p>
            <a:pPr marL="971550" lvl="1" indent="-514350">
              <a:buNone/>
            </a:pPr>
            <a:endParaRPr lang="en-US" dirty="0"/>
          </a:p>
        </p:txBody>
      </p:sp>
      <p:sp>
        <p:nvSpPr>
          <p:cNvPr id="4" name="Title 1"/>
          <p:cNvSpPr txBox="1">
            <a:spLocks/>
          </p:cNvSpPr>
          <p:nvPr/>
        </p:nvSpPr>
        <p:spPr>
          <a:xfrm>
            <a:off x="1181100" y="65681"/>
            <a:ext cx="7810500" cy="685799"/>
          </a:xfrm>
          <a:prstGeom prst="rect">
            <a:avLst/>
          </a:prstGeom>
          <a:gradFill>
            <a:gsLst>
              <a:gs pos="0">
                <a:schemeClr val="accent5">
                  <a:tint val="50000"/>
                  <a:satMod val="300000"/>
                </a:schemeClr>
              </a:gs>
              <a:gs pos="35000">
                <a:schemeClr val="accent5">
                  <a:tint val="37000"/>
                  <a:satMod val="300000"/>
                </a:schemeClr>
              </a:gs>
              <a:gs pos="100000">
                <a:schemeClr val="accent5">
                  <a:tint val="15000"/>
                  <a:satMod val="350000"/>
                </a:schemeClr>
              </a:gs>
            </a:gsLst>
            <a:lin ang="16200000" scaled="1"/>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fr-FR" altLang="en-US" sz="2400" b="1" dirty="0"/>
              <a:t>FOD notations</a:t>
            </a:r>
            <a:endParaRPr lang="en-US" sz="2400" b="1" dirty="0"/>
          </a:p>
        </p:txBody>
      </p:sp>
      <p:pic>
        <p:nvPicPr>
          <p:cNvPr id="5" name="Picture 2" descr="E:\NIET\Project\xLogo11.png.pagespeed.ic.pydHLuCQEZ.png"/>
          <p:cNvPicPr>
            <a:picLocks noChangeAspect="1" noChangeArrowheads="1"/>
          </p:cNvPicPr>
          <p:nvPr/>
        </p:nvPicPr>
        <p:blipFill>
          <a:blip r:embed="rId2" cstate="print"/>
          <a:srcRect/>
          <a:stretch>
            <a:fillRect/>
          </a:stretch>
        </p:blipFill>
        <p:spPr bwMode="auto">
          <a:xfrm>
            <a:off x="0" y="61740"/>
            <a:ext cx="1181100" cy="817163"/>
          </a:xfrm>
          <a:prstGeom prst="rect">
            <a:avLst/>
          </a:prstGeom>
          <a:noFill/>
        </p:spPr>
      </p:pic>
      <p:sp>
        <p:nvSpPr>
          <p:cNvPr id="2" name="Date Placeholder 1"/>
          <p:cNvSpPr>
            <a:spLocks noGrp="1"/>
          </p:cNvSpPr>
          <p:nvPr>
            <p:ph type="dt" sz="half" idx="10"/>
          </p:nvPr>
        </p:nvSpPr>
        <p:spPr/>
        <p:txBody>
          <a:bodyPr/>
          <a:lstStyle/>
          <a:p>
            <a:fld id="{7586DF41-EF73-4E5D-9C47-55FB1EE3BCBC}" type="datetime1">
              <a:rPr lang="en-IN" smtClean="0"/>
              <a:t>29-03-2024</a:t>
            </a:fld>
            <a:endParaRPr lang="en-US"/>
          </a:p>
        </p:txBody>
      </p:sp>
      <p:sp>
        <p:nvSpPr>
          <p:cNvPr id="6" name="Footer Placeholder 5"/>
          <p:cNvSpPr>
            <a:spLocks noGrp="1"/>
          </p:cNvSpPr>
          <p:nvPr>
            <p:ph type="ftr" sz="quarter" idx="11"/>
          </p:nvPr>
        </p:nvSpPr>
        <p:spPr/>
        <p:txBody>
          <a:bodyPr/>
          <a:lstStyle/>
          <a:p>
            <a:r>
              <a:rPr lang="en-US"/>
              <a:t>Dr. Poornima Tyagi       ACSE0603 Software Engineering             Unit III     </a:t>
            </a:r>
          </a:p>
        </p:txBody>
      </p:sp>
      <p:sp>
        <p:nvSpPr>
          <p:cNvPr id="7" name="Slide Number Placeholder 6"/>
          <p:cNvSpPr>
            <a:spLocks noGrp="1"/>
          </p:cNvSpPr>
          <p:nvPr>
            <p:ph type="sldNum" sz="quarter" idx="12"/>
          </p:nvPr>
        </p:nvSpPr>
        <p:spPr/>
        <p:txBody>
          <a:bodyPr/>
          <a:lstStyle/>
          <a:p>
            <a:fld id="{AE566132-A42B-4D26-9C08-B059D352BBB6}" type="slidenum">
              <a:rPr lang="en-US" smtClean="0"/>
              <a:pPr/>
              <a:t>83</a:t>
            </a:fld>
            <a:endParaRPr lang="en-US"/>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4800600"/>
          </a:xfrm>
        </p:spPr>
        <p:txBody>
          <a:bodyPr>
            <a:normAutofit/>
          </a:bodyPr>
          <a:lstStyle/>
          <a:p>
            <a:pPr algn="just"/>
            <a:r>
              <a:rPr lang="en-US" sz="2200" dirty="0"/>
              <a:t>Object oriented design is the result of focusing attention not on the function performed by the program, but instead on the data that are to be manipulated by the program.</a:t>
            </a:r>
          </a:p>
          <a:p>
            <a:pPr marL="0" indent="0" algn="just">
              <a:buNone/>
            </a:pPr>
            <a:r>
              <a:rPr lang="en-US" sz="2200" dirty="0">
                <a:solidFill>
                  <a:srgbClr val="002060"/>
                </a:solidFill>
              </a:rPr>
              <a:t>Important concepts of Object Oriented Design:</a:t>
            </a:r>
          </a:p>
          <a:p>
            <a:pPr algn="just"/>
            <a:r>
              <a:rPr lang="en-US" sz="2200" dirty="0">
                <a:solidFill>
                  <a:srgbClr val="FF0000"/>
                </a:solidFill>
              </a:rPr>
              <a:t>Objects - </a:t>
            </a:r>
            <a:r>
              <a:rPr lang="en-US" sz="2200" dirty="0"/>
              <a:t>All entities involved in the solution design are known as objects. For example, person, banks, company and customers are treated as objects. Every entity has some attributes methods to perform on the attributes.</a:t>
            </a:r>
          </a:p>
          <a:p>
            <a:pPr algn="just"/>
            <a:r>
              <a:rPr lang="en-US" sz="2200" dirty="0">
                <a:solidFill>
                  <a:srgbClr val="FF0000"/>
                </a:solidFill>
              </a:rPr>
              <a:t>Classes - </a:t>
            </a:r>
            <a:r>
              <a:rPr lang="en-US" sz="2200" dirty="0"/>
              <a:t>A class is a generalized description of an object. An object is an instance of a class. Class defines all the attributes, which an object can have and Operations(methods), which defines the functionality of the object.</a:t>
            </a:r>
          </a:p>
          <a:p>
            <a:pPr algn="just"/>
            <a:endParaRPr lang="en-US" sz="2200" dirty="0"/>
          </a:p>
        </p:txBody>
      </p:sp>
      <p:sp>
        <p:nvSpPr>
          <p:cNvPr id="5" name="Title 1"/>
          <p:cNvSpPr txBox="1">
            <a:spLocks/>
          </p:cNvSpPr>
          <p:nvPr/>
        </p:nvSpPr>
        <p:spPr>
          <a:xfrm>
            <a:off x="1181100" y="65681"/>
            <a:ext cx="7810500" cy="685799"/>
          </a:xfrm>
          <a:prstGeom prst="rect">
            <a:avLst/>
          </a:prstGeom>
          <a:gradFill>
            <a:gsLst>
              <a:gs pos="0">
                <a:schemeClr val="accent5">
                  <a:tint val="50000"/>
                  <a:satMod val="300000"/>
                </a:schemeClr>
              </a:gs>
              <a:gs pos="35000">
                <a:schemeClr val="accent5">
                  <a:tint val="37000"/>
                  <a:satMod val="300000"/>
                </a:schemeClr>
              </a:gs>
              <a:gs pos="100000">
                <a:schemeClr val="accent5">
                  <a:tint val="15000"/>
                  <a:satMod val="350000"/>
                </a:schemeClr>
              </a:gs>
            </a:gsLst>
            <a:lin ang="16200000" scaled="1"/>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fr-FR" altLang="en-US" sz="2400" b="1" dirty="0">
                <a:solidFill>
                  <a:schemeClr val="tx1"/>
                </a:solidFill>
              </a:rPr>
              <a:t>Object Oriented </a:t>
            </a:r>
            <a:r>
              <a:rPr lang="en-US" sz="2400" b="1" dirty="0">
                <a:solidFill>
                  <a:schemeClr val="tx1"/>
                </a:solidFill>
              </a:rPr>
              <a:t>concepts (CO3)</a:t>
            </a:r>
          </a:p>
        </p:txBody>
      </p:sp>
      <p:pic>
        <p:nvPicPr>
          <p:cNvPr id="6" name="Picture 2" descr="E:\NIET\Project\xLogo11.png.pagespeed.ic.pydHLuCQEZ.png"/>
          <p:cNvPicPr>
            <a:picLocks noChangeAspect="1" noChangeArrowheads="1"/>
          </p:cNvPicPr>
          <p:nvPr/>
        </p:nvPicPr>
        <p:blipFill>
          <a:blip r:embed="rId2" cstate="print"/>
          <a:srcRect/>
          <a:stretch>
            <a:fillRect/>
          </a:stretch>
        </p:blipFill>
        <p:spPr bwMode="auto">
          <a:xfrm>
            <a:off x="0" y="61740"/>
            <a:ext cx="1181100" cy="817163"/>
          </a:xfrm>
          <a:prstGeom prst="rect">
            <a:avLst/>
          </a:prstGeom>
          <a:noFill/>
        </p:spPr>
      </p:pic>
      <p:sp>
        <p:nvSpPr>
          <p:cNvPr id="2" name="Date Placeholder 1"/>
          <p:cNvSpPr>
            <a:spLocks noGrp="1"/>
          </p:cNvSpPr>
          <p:nvPr>
            <p:ph type="dt" sz="half" idx="10"/>
          </p:nvPr>
        </p:nvSpPr>
        <p:spPr/>
        <p:txBody>
          <a:bodyPr/>
          <a:lstStyle/>
          <a:p>
            <a:fld id="{05ED6A62-B0C8-4F77-BDE1-4B98740D0924}" type="datetime1">
              <a:rPr lang="en-IN" smtClean="0"/>
              <a:t>29-03-2024</a:t>
            </a:fld>
            <a:endParaRPr lang="en-US"/>
          </a:p>
        </p:txBody>
      </p:sp>
      <p:sp>
        <p:nvSpPr>
          <p:cNvPr id="4" name="Footer Placeholder 3"/>
          <p:cNvSpPr>
            <a:spLocks noGrp="1"/>
          </p:cNvSpPr>
          <p:nvPr>
            <p:ph type="ftr" sz="quarter" idx="11"/>
          </p:nvPr>
        </p:nvSpPr>
        <p:spPr>
          <a:xfrm>
            <a:off x="3124200" y="6356350"/>
            <a:ext cx="4495800" cy="365125"/>
          </a:xfrm>
        </p:spPr>
        <p:txBody>
          <a:bodyPr/>
          <a:lstStyle/>
          <a:p>
            <a:r>
              <a:rPr lang="en-US"/>
              <a:t>Dr. Poornima Tyagi       ACSE0603 Software Engineering             Unit III     </a:t>
            </a:r>
            <a:endParaRPr lang="en-US" dirty="0"/>
          </a:p>
        </p:txBody>
      </p:sp>
      <p:sp>
        <p:nvSpPr>
          <p:cNvPr id="7" name="Slide Number Placeholder 6"/>
          <p:cNvSpPr>
            <a:spLocks noGrp="1"/>
          </p:cNvSpPr>
          <p:nvPr>
            <p:ph type="sldNum" sz="quarter" idx="12"/>
          </p:nvPr>
        </p:nvSpPr>
        <p:spPr/>
        <p:txBody>
          <a:bodyPr/>
          <a:lstStyle/>
          <a:p>
            <a:fld id="{AE566132-A42B-4D26-9C08-B059D352BBB6}" type="slidenum">
              <a:rPr lang="en-US" smtClean="0"/>
              <a:pPr/>
              <a:t>84</a:t>
            </a:fld>
            <a:endParaRPr lang="en-US"/>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990600" y="819150"/>
            <a:ext cx="6781800" cy="3190875"/>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1981200" y="4102100"/>
            <a:ext cx="4495800" cy="2162175"/>
          </a:xfrm>
          <a:prstGeom prst="rect">
            <a:avLst/>
          </a:prstGeom>
          <a:noFill/>
          <a:ln w="9525">
            <a:noFill/>
            <a:miter lim="800000"/>
            <a:headEnd/>
            <a:tailEnd/>
          </a:ln>
          <a:effectLst/>
        </p:spPr>
      </p:pic>
      <p:sp>
        <p:nvSpPr>
          <p:cNvPr id="4" name="Title 1"/>
          <p:cNvSpPr txBox="1">
            <a:spLocks/>
          </p:cNvSpPr>
          <p:nvPr/>
        </p:nvSpPr>
        <p:spPr>
          <a:xfrm>
            <a:off x="1181100" y="65681"/>
            <a:ext cx="7810500" cy="685799"/>
          </a:xfrm>
          <a:prstGeom prst="rect">
            <a:avLst/>
          </a:prstGeom>
          <a:gradFill>
            <a:gsLst>
              <a:gs pos="0">
                <a:schemeClr val="accent5">
                  <a:tint val="50000"/>
                  <a:satMod val="300000"/>
                </a:schemeClr>
              </a:gs>
              <a:gs pos="35000">
                <a:schemeClr val="accent5">
                  <a:tint val="37000"/>
                  <a:satMod val="300000"/>
                </a:schemeClr>
              </a:gs>
              <a:gs pos="100000">
                <a:schemeClr val="accent5">
                  <a:tint val="15000"/>
                  <a:satMod val="350000"/>
                </a:schemeClr>
              </a:gs>
            </a:gsLst>
            <a:lin ang="16200000" scaled="1"/>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fr-FR" altLang="en-US" sz="2400" b="1" dirty="0"/>
              <a:t>Object Oriented Design</a:t>
            </a:r>
            <a:endParaRPr lang="en-US" sz="2400" b="1" dirty="0"/>
          </a:p>
        </p:txBody>
      </p:sp>
      <p:pic>
        <p:nvPicPr>
          <p:cNvPr id="5" name="Picture 2" descr="E:\NIET\Project\xLogo11.png.pagespeed.ic.pydHLuCQEZ.png"/>
          <p:cNvPicPr>
            <a:picLocks noChangeAspect="1" noChangeArrowheads="1"/>
          </p:cNvPicPr>
          <p:nvPr/>
        </p:nvPicPr>
        <p:blipFill>
          <a:blip r:embed="rId4" cstate="print"/>
          <a:srcRect/>
          <a:stretch>
            <a:fillRect/>
          </a:stretch>
        </p:blipFill>
        <p:spPr bwMode="auto">
          <a:xfrm>
            <a:off x="0" y="61740"/>
            <a:ext cx="1181100" cy="817163"/>
          </a:xfrm>
          <a:prstGeom prst="rect">
            <a:avLst/>
          </a:prstGeom>
          <a:noFill/>
        </p:spPr>
      </p:pic>
      <p:sp>
        <p:nvSpPr>
          <p:cNvPr id="2" name="Date Placeholder 1"/>
          <p:cNvSpPr>
            <a:spLocks noGrp="1"/>
          </p:cNvSpPr>
          <p:nvPr>
            <p:ph type="dt" sz="half" idx="10"/>
          </p:nvPr>
        </p:nvSpPr>
        <p:spPr/>
        <p:txBody>
          <a:bodyPr/>
          <a:lstStyle/>
          <a:p>
            <a:fld id="{6E431516-D9CE-4021-B985-F51DF995E93F}" type="datetime1">
              <a:rPr lang="en-IN" smtClean="0"/>
              <a:t>29-03-2024</a:t>
            </a:fld>
            <a:endParaRPr lang="en-US"/>
          </a:p>
        </p:txBody>
      </p:sp>
      <p:sp>
        <p:nvSpPr>
          <p:cNvPr id="3" name="Footer Placeholder 2"/>
          <p:cNvSpPr>
            <a:spLocks noGrp="1"/>
          </p:cNvSpPr>
          <p:nvPr>
            <p:ph type="ftr" sz="quarter" idx="11"/>
          </p:nvPr>
        </p:nvSpPr>
        <p:spPr/>
        <p:txBody>
          <a:bodyPr/>
          <a:lstStyle/>
          <a:p>
            <a:r>
              <a:rPr lang="en-US"/>
              <a:t>Dr. Poornima Tyagi       ACSE0603 Software Engineering             Unit III     </a:t>
            </a:r>
          </a:p>
        </p:txBody>
      </p:sp>
      <p:sp>
        <p:nvSpPr>
          <p:cNvPr id="6" name="Slide Number Placeholder 5"/>
          <p:cNvSpPr>
            <a:spLocks noGrp="1"/>
          </p:cNvSpPr>
          <p:nvPr>
            <p:ph type="sldNum" sz="quarter" idx="12"/>
          </p:nvPr>
        </p:nvSpPr>
        <p:spPr/>
        <p:txBody>
          <a:bodyPr/>
          <a:lstStyle/>
          <a:p>
            <a:fld id="{AE566132-A42B-4D26-9C08-B059D352BBB6}" type="slidenum">
              <a:rPr lang="en-US" smtClean="0"/>
              <a:pPr/>
              <a:t>85</a:t>
            </a:fld>
            <a:endParaRPr lang="en-US"/>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990600"/>
            <a:ext cx="8686800" cy="1785104"/>
          </a:xfrm>
          <a:prstGeom prst="rect">
            <a:avLst/>
          </a:prstGeom>
        </p:spPr>
        <p:txBody>
          <a:bodyPr wrap="square">
            <a:spAutoFit/>
          </a:bodyPr>
          <a:lstStyle/>
          <a:p>
            <a:r>
              <a:rPr lang="en-US" sz="2200" dirty="0">
                <a:solidFill>
                  <a:srgbClr val="FF0000"/>
                </a:solidFill>
              </a:rPr>
              <a:t>Attribute</a:t>
            </a:r>
          </a:p>
          <a:p>
            <a:r>
              <a:rPr lang="en-US" sz="2200" dirty="0"/>
              <a:t>An attributes is a data value held by the objects in a class. </a:t>
            </a:r>
          </a:p>
          <a:p>
            <a:r>
              <a:rPr lang="en-US" sz="2200" dirty="0">
                <a:solidFill>
                  <a:srgbClr val="FF0000"/>
                </a:solidFill>
              </a:rPr>
              <a:t>Operation</a:t>
            </a:r>
          </a:p>
          <a:p>
            <a:r>
              <a:rPr lang="en-US" sz="2200" dirty="0"/>
              <a:t>An operation is a function or transformation that may be applied to or by objects in a class</a:t>
            </a:r>
          </a:p>
        </p:txBody>
      </p:sp>
      <p:sp>
        <p:nvSpPr>
          <p:cNvPr id="4" name="Rectangle 3"/>
          <p:cNvSpPr/>
          <p:nvPr/>
        </p:nvSpPr>
        <p:spPr>
          <a:xfrm>
            <a:off x="341745" y="3276600"/>
            <a:ext cx="8421255" cy="1785104"/>
          </a:xfrm>
          <a:prstGeom prst="rect">
            <a:avLst/>
          </a:prstGeom>
        </p:spPr>
        <p:txBody>
          <a:bodyPr wrap="square">
            <a:spAutoFit/>
          </a:bodyPr>
          <a:lstStyle/>
          <a:p>
            <a:r>
              <a:rPr lang="en-US" sz="2200" b="1" dirty="0">
                <a:solidFill>
                  <a:srgbClr val="FF0000"/>
                </a:solidFill>
              </a:rPr>
              <a:t>Inheritance</a:t>
            </a:r>
            <a:r>
              <a:rPr lang="en-US" sz="2200" b="1" dirty="0"/>
              <a:t> - </a:t>
            </a:r>
          </a:p>
          <a:p>
            <a:r>
              <a:rPr lang="en-US" sz="2200" dirty="0"/>
              <a:t>OOD allows similar classes to stack up in hierarchical manner where the lower or sub-classes can import, implement and re-use allowed variables and methods from their immediate super classes. This property of OOD is known as inheritance. </a:t>
            </a:r>
          </a:p>
        </p:txBody>
      </p:sp>
      <p:sp>
        <p:nvSpPr>
          <p:cNvPr id="5" name="Title 1"/>
          <p:cNvSpPr txBox="1">
            <a:spLocks/>
          </p:cNvSpPr>
          <p:nvPr/>
        </p:nvSpPr>
        <p:spPr>
          <a:xfrm>
            <a:off x="1181100" y="65681"/>
            <a:ext cx="7810500" cy="685799"/>
          </a:xfrm>
          <a:prstGeom prst="rect">
            <a:avLst/>
          </a:prstGeom>
          <a:gradFill>
            <a:gsLst>
              <a:gs pos="0">
                <a:schemeClr val="accent5">
                  <a:tint val="50000"/>
                  <a:satMod val="300000"/>
                </a:schemeClr>
              </a:gs>
              <a:gs pos="35000">
                <a:schemeClr val="accent5">
                  <a:tint val="37000"/>
                  <a:satMod val="300000"/>
                </a:schemeClr>
              </a:gs>
              <a:gs pos="100000">
                <a:schemeClr val="accent5">
                  <a:tint val="15000"/>
                  <a:satMod val="350000"/>
                </a:schemeClr>
              </a:gs>
            </a:gsLst>
            <a:lin ang="16200000" scaled="1"/>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fr-FR" altLang="en-US" sz="2400" b="1" dirty="0">
                <a:solidFill>
                  <a:schemeClr val="tx1"/>
                </a:solidFill>
              </a:rPr>
              <a:t>Object Oriented </a:t>
            </a:r>
            <a:r>
              <a:rPr lang="en-US" sz="2400" b="1" dirty="0">
                <a:solidFill>
                  <a:schemeClr val="tx1"/>
                </a:solidFill>
              </a:rPr>
              <a:t>concepts</a:t>
            </a:r>
          </a:p>
        </p:txBody>
      </p:sp>
      <p:pic>
        <p:nvPicPr>
          <p:cNvPr id="6" name="Picture 2" descr="E:\NIET\Project\xLogo11.png.pagespeed.ic.pydHLuCQEZ.png"/>
          <p:cNvPicPr>
            <a:picLocks noChangeAspect="1" noChangeArrowheads="1"/>
          </p:cNvPicPr>
          <p:nvPr/>
        </p:nvPicPr>
        <p:blipFill>
          <a:blip r:embed="rId2" cstate="print"/>
          <a:srcRect/>
          <a:stretch>
            <a:fillRect/>
          </a:stretch>
        </p:blipFill>
        <p:spPr bwMode="auto">
          <a:xfrm>
            <a:off x="0" y="61740"/>
            <a:ext cx="1181100" cy="817163"/>
          </a:xfrm>
          <a:prstGeom prst="rect">
            <a:avLst/>
          </a:prstGeom>
          <a:noFill/>
        </p:spPr>
      </p:pic>
      <p:sp>
        <p:nvSpPr>
          <p:cNvPr id="3" name="Date Placeholder 2"/>
          <p:cNvSpPr>
            <a:spLocks noGrp="1"/>
          </p:cNvSpPr>
          <p:nvPr>
            <p:ph type="dt" sz="half" idx="10"/>
          </p:nvPr>
        </p:nvSpPr>
        <p:spPr/>
        <p:txBody>
          <a:bodyPr/>
          <a:lstStyle/>
          <a:p>
            <a:fld id="{51D1EABD-3AD7-4E22-8410-AB10B2C0B34A}" type="datetime1">
              <a:rPr lang="en-IN" smtClean="0"/>
              <a:t>29-03-2024</a:t>
            </a:fld>
            <a:endParaRPr lang="en-US"/>
          </a:p>
        </p:txBody>
      </p:sp>
      <p:sp>
        <p:nvSpPr>
          <p:cNvPr id="7" name="Footer Placeholder 6"/>
          <p:cNvSpPr>
            <a:spLocks noGrp="1"/>
          </p:cNvSpPr>
          <p:nvPr>
            <p:ph type="ftr" sz="quarter" idx="11"/>
          </p:nvPr>
        </p:nvSpPr>
        <p:spPr/>
        <p:txBody>
          <a:bodyPr/>
          <a:lstStyle/>
          <a:p>
            <a:r>
              <a:rPr lang="en-US"/>
              <a:t>Dr. Poornima Tyagi       ACSE0603 Software Engineering             Unit III     </a:t>
            </a:r>
          </a:p>
        </p:txBody>
      </p:sp>
      <p:sp>
        <p:nvSpPr>
          <p:cNvPr id="8" name="Slide Number Placeholder 7"/>
          <p:cNvSpPr>
            <a:spLocks noGrp="1"/>
          </p:cNvSpPr>
          <p:nvPr>
            <p:ph type="sldNum" sz="quarter" idx="12"/>
          </p:nvPr>
        </p:nvSpPr>
        <p:spPr/>
        <p:txBody>
          <a:bodyPr/>
          <a:lstStyle/>
          <a:p>
            <a:fld id="{AE566132-A42B-4D26-9C08-B059D352BBB6}" type="slidenum">
              <a:rPr lang="en-US" smtClean="0"/>
              <a:pPr/>
              <a:t>86</a:t>
            </a:fld>
            <a:endParaRPr lang="en-US"/>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990600" y="1600200"/>
            <a:ext cx="7186083" cy="3048000"/>
          </a:xfrm>
          <a:prstGeom prst="rect">
            <a:avLst/>
          </a:prstGeom>
          <a:noFill/>
          <a:ln w="9525">
            <a:noFill/>
            <a:miter lim="800000"/>
            <a:headEnd/>
            <a:tailEnd/>
          </a:ln>
          <a:effectLst/>
        </p:spPr>
      </p:pic>
      <p:sp>
        <p:nvSpPr>
          <p:cNvPr id="5" name="Title 1"/>
          <p:cNvSpPr txBox="1">
            <a:spLocks/>
          </p:cNvSpPr>
          <p:nvPr/>
        </p:nvSpPr>
        <p:spPr>
          <a:xfrm>
            <a:off x="1181100" y="65681"/>
            <a:ext cx="7810500" cy="685799"/>
          </a:xfrm>
          <a:prstGeom prst="rect">
            <a:avLst/>
          </a:prstGeom>
          <a:gradFill>
            <a:gsLst>
              <a:gs pos="0">
                <a:schemeClr val="accent5">
                  <a:tint val="50000"/>
                  <a:satMod val="300000"/>
                </a:schemeClr>
              </a:gs>
              <a:gs pos="35000">
                <a:schemeClr val="accent5">
                  <a:tint val="37000"/>
                  <a:satMod val="300000"/>
                </a:schemeClr>
              </a:gs>
              <a:gs pos="100000">
                <a:schemeClr val="accent5">
                  <a:tint val="15000"/>
                  <a:satMod val="350000"/>
                </a:schemeClr>
              </a:gs>
            </a:gsLst>
            <a:lin ang="16200000" scaled="1"/>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fr-FR" altLang="en-US" sz="2400" b="1" dirty="0">
                <a:solidFill>
                  <a:schemeClr val="tx1"/>
                </a:solidFill>
              </a:rPr>
              <a:t>Object Oriented </a:t>
            </a:r>
            <a:r>
              <a:rPr lang="en-US" sz="2400" b="1" dirty="0">
                <a:solidFill>
                  <a:schemeClr val="tx1"/>
                </a:solidFill>
              </a:rPr>
              <a:t>concepts</a:t>
            </a:r>
          </a:p>
        </p:txBody>
      </p:sp>
      <p:pic>
        <p:nvPicPr>
          <p:cNvPr id="6" name="Picture 2" descr="E:\NIET\Project\xLogo11.png.pagespeed.ic.pydHLuCQEZ.png"/>
          <p:cNvPicPr>
            <a:picLocks noChangeAspect="1" noChangeArrowheads="1"/>
          </p:cNvPicPr>
          <p:nvPr/>
        </p:nvPicPr>
        <p:blipFill>
          <a:blip r:embed="rId3" cstate="print"/>
          <a:srcRect/>
          <a:stretch>
            <a:fillRect/>
          </a:stretch>
        </p:blipFill>
        <p:spPr bwMode="auto">
          <a:xfrm>
            <a:off x="0" y="61740"/>
            <a:ext cx="1181100" cy="817163"/>
          </a:xfrm>
          <a:prstGeom prst="rect">
            <a:avLst/>
          </a:prstGeom>
          <a:noFill/>
        </p:spPr>
      </p:pic>
      <p:sp>
        <p:nvSpPr>
          <p:cNvPr id="3" name="Date Placeholder 2"/>
          <p:cNvSpPr>
            <a:spLocks noGrp="1"/>
          </p:cNvSpPr>
          <p:nvPr>
            <p:ph type="dt" sz="half" idx="10"/>
          </p:nvPr>
        </p:nvSpPr>
        <p:spPr/>
        <p:txBody>
          <a:bodyPr/>
          <a:lstStyle/>
          <a:p>
            <a:fld id="{FBEAB1AE-CFC3-4373-AE5A-37013EDA7724}" type="datetime1">
              <a:rPr lang="en-IN" smtClean="0"/>
              <a:t>29-03-2024</a:t>
            </a:fld>
            <a:endParaRPr lang="en-US"/>
          </a:p>
        </p:txBody>
      </p:sp>
      <p:sp>
        <p:nvSpPr>
          <p:cNvPr id="7" name="Footer Placeholder 6"/>
          <p:cNvSpPr>
            <a:spLocks noGrp="1"/>
          </p:cNvSpPr>
          <p:nvPr>
            <p:ph type="ftr" sz="quarter" idx="11"/>
          </p:nvPr>
        </p:nvSpPr>
        <p:spPr/>
        <p:txBody>
          <a:bodyPr/>
          <a:lstStyle/>
          <a:p>
            <a:r>
              <a:rPr lang="en-US"/>
              <a:t>Dr. Poornima Tyagi       ACSE0603 Software Engineering             Unit III     </a:t>
            </a:r>
          </a:p>
        </p:txBody>
      </p:sp>
      <p:sp>
        <p:nvSpPr>
          <p:cNvPr id="8" name="Slide Number Placeholder 7"/>
          <p:cNvSpPr>
            <a:spLocks noGrp="1"/>
          </p:cNvSpPr>
          <p:nvPr>
            <p:ph type="sldNum" sz="quarter" idx="12"/>
          </p:nvPr>
        </p:nvSpPr>
        <p:spPr/>
        <p:txBody>
          <a:bodyPr/>
          <a:lstStyle/>
          <a:p>
            <a:fld id="{AE566132-A42B-4D26-9C08-B059D352BBB6}" type="slidenum">
              <a:rPr lang="en-US" smtClean="0"/>
              <a:pPr/>
              <a:t>87</a:t>
            </a:fld>
            <a:endParaRPr lang="en-US"/>
          </a:p>
        </p:txBody>
      </p:sp>
    </p:spTree>
    <p:extLst>
      <p:ext uri="{BB962C8B-B14F-4D97-AF65-F5344CB8AC3E}">
        <p14:creationId xmlns:p14="http://schemas.microsoft.com/office/powerpoint/2010/main" val="1406478495"/>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051572"/>
            <a:ext cx="8763000" cy="2133600"/>
          </a:xfrm>
        </p:spPr>
        <p:txBody>
          <a:bodyPr>
            <a:normAutofit fontScale="92500" lnSpcReduction="20000"/>
          </a:bodyPr>
          <a:lstStyle/>
          <a:p>
            <a:r>
              <a:rPr lang="en-US" sz="2400" dirty="0">
                <a:solidFill>
                  <a:srgbClr val="FF0000"/>
                </a:solidFill>
              </a:rPr>
              <a:t>Encapsulation</a:t>
            </a:r>
            <a:r>
              <a:rPr lang="en-US" sz="2400" dirty="0"/>
              <a:t> - In OOD, the attributes (data variables) and methods (operation on the data) are bundled together is called encapsulation. Encapsulation restricts access of the data and methods from the outside world. This is called information hiding.</a:t>
            </a:r>
          </a:p>
          <a:p>
            <a:r>
              <a:rPr lang="en-US" sz="2400" dirty="0">
                <a:solidFill>
                  <a:srgbClr val="FF0000"/>
                </a:solidFill>
              </a:rPr>
              <a:t>Polymorphism</a:t>
            </a:r>
            <a:r>
              <a:rPr lang="en-US" sz="2400" dirty="0"/>
              <a:t> - OOD languages provide a mechanism where methods performing similar tasks but vary in arguments, can be assigned same name. This is called polymorphism.</a:t>
            </a:r>
          </a:p>
          <a:p>
            <a:endParaRPr lang="en-US" dirty="0"/>
          </a:p>
        </p:txBody>
      </p:sp>
      <p:pic>
        <p:nvPicPr>
          <p:cNvPr id="3075" name="Picture 3"/>
          <p:cNvPicPr>
            <a:picLocks noChangeAspect="1" noChangeArrowheads="1"/>
          </p:cNvPicPr>
          <p:nvPr/>
        </p:nvPicPr>
        <p:blipFill>
          <a:blip r:embed="rId2"/>
          <a:srcRect/>
          <a:stretch>
            <a:fillRect/>
          </a:stretch>
        </p:blipFill>
        <p:spPr bwMode="auto">
          <a:xfrm>
            <a:off x="190500" y="3106772"/>
            <a:ext cx="8763000" cy="3295650"/>
          </a:xfrm>
          <a:prstGeom prst="rect">
            <a:avLst/>
          </a:prstGeom>
          <a:noFill/>
          <a:ln w="9525">
            <a:noFill/>
            <a:miter lim="800000"/>
            <a:headEnd/>
            <a:tailEnd/>
          </a:ln>
          <a:effectLst/>
        </p:spPr>
      </p:pic>
      <p:sp>
        <p:nvSpPr>
          <p:cNvPr id="4" name="Title 1"/>
          <p:cNvSpPr txBox="1">
            <a:spLocks/>
          </p:cNvSpPr>
          <p:nvPr/>
        </p:nvSpPr>
        <p:spPr>
          <a:xfrm>
            <a:off x="1310409" y="61740"/>
            <a:ext cx="7810500" cy="685799"/>
          </a:xfrm>
          <a:prstGeom prst="rect">
            <a:avLst/>
          </a:prstGeom>
          <a:gradFill>
            <a:gsLst>
              <a:gs pos="0">
                <a:schemeClr val="accent5">
                  <a:tint val="50000"/>
                  <a:satMod val="300000"/>
                </a:schemeClr>
              </a:gs>
              <a:gs pos="35000">
                <a:schemeClr val="accent5">
                  <a:tint val="37000"/>
                  <a:satMod val="300000"/>
                </a:schemeClr>
              </a:gs>
              <a:gs pos="100000">
                <a:schemeClr val="accent5">
                  <a:tint val="15000"/>
                  <a:satMod val="350000"/>
                </a:schemeClr>
              </a:gs>
            </a:gsLst>
            <a:lin ang="16200000" scaled="1"/>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fr-FR" altLang="en-US" sz="2400" b="1" dirty="0"/>
              <a:t>Object Oriented </a:t>
            </a:r>
            <a:r>
              <a:rPr lang="en-US" sz="2400" b="1" dirty="0">
                <a:solidFill>
                  <a:schemeClr val="tx1"/>
                </a:solidFill>
              </a:rPr>
              <a:t>concepts</a:t>
            </a:r>
          </a:p>
        </p:txBody>
      </p:sp>
      <p:pic>
        <p:nvPicPr>
          <p:cNvPr id="5" name="Picture 2" descr="E:\NIET\Project\xLogo11.png.pagespeed.ic.pydHLuCQEZ.png"/>
          <p:cNvPicPr>
            <a:picLocks noChangeAspect="1" noChangeArrowheads="1"/>
          </p:cNvPicPr>
          <p:nvPr/>
        </p:nvPicPr>
        <p:blipFill>
          <a:blip r:embed="rId3" cstate="print"/>
          <a:srcRect/>
          <a:stretch>
            <a:fillRect/>
          </a:stretch>
        </p:blipFill>
        <p:spPr bwMode="auto">
          <a:xfrm>
            <a:off x="0" y="61740"/>
            <a:ext cx="1181100" cy="817163"/>
          </a:xfrm>
          <a:prstGeom prst="rect">
            <a:avLst/>
          </a:prstGeom>
          <a:noFill/>
        </p:spPr>
      </p:pic>
      <p:sp>
        <p:nvSpPr>
          <p:cNvPr id="2" name="Date Placeholder 1"/>
          <p:cNvSpPr>
            <a:spLocks noGrp="1"/>
          </p:cNvSpPr>
          <p:nvPr>
            <p:ph type="dt" sz="half" idx="10"/>
          </p:nvPr>
        </p:nvSpPr>
        <p:spPr/>
        <p:txBody>
          <a:bodyPr/>
          <a:lstStyle/>
          <a:p>
            <a:fld id="{7419F628-AE84-4954-B02F-AFEB8EFB4652}" type="datetime1">
              <a:rPr lang="en-IN" smtClean="0"/>
              <a:t>29-03-2024</a:t>
            </a:fld>
            <a:endParaRPr lang="en-US"/>
          </a:p>
        </p:txBody>
      </p:sp>
      <p:sp>
        <p:nvSpPr>
          <p:cNvPr id="6" name="Footer Placeholder 5"/>
          <p:cNvSpPr>
            <a:spLocks noGrp="1"/>
          </p:cNvSpPr>
          <p:nvPr>
            <p:ph type="ftr" sz="quarter" idx="11"/>
          </p:nvPr>
        </p:nvSpPr>
        <p:spPr>
          <a:xfrm>
            <a:off x="3124200" y="6356350"/>
            <a:ext cx="4343400" cy="365125"/>
          </a:xfrm>
        </p:spPr>
        <p:txBody>
          <a:bodyPr/>
          <a:lstStyle/>
          <a:p>
            <a:r>
              <a:rPr lang="en-US"/>
              <a:t>Dr. Poornima Tyagi       ACSE0603 Software Engineering             Unit III     </a:t>
            </a:r>
          </a:p>
        </p:txBody>
      </p:sp>
      <p:sp>
        <p:nvSpPr>
          <p:cNvPr id="7" name="Slide Number Placeholder 6"/>
          <p:cNvSpPr>
            <a:spLocks noGrp="1"/>
          </p:cNvSpPr>
          <p:nvPr>
            <p:ph type="sldNum" sz="quarter" idx="12"/>
          </p:nvPr>
        </p:nvSpPr>
        <p:spPr/>
        <p:txBody>
          <a:bodyPr/>
          <a:lstStyle/>
          <a:p>
            <a:fld id="{AE566132-A42B-4D26-9C08-B059D352BBB6}" type="slidenum">
              <a:rPr lang="en-US" smtClean="0"/>
              <a:pPr/>
              <a:t>88</a:t>
            </a:fld>
            <a:endParaRPr lang="en-US"/>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1295400"/>
            <a:ext cx="7924800" cy="3810000"/>
          </a:xfrm>
        </p:spPr>
        <p:txBody>
          <a:bodyPr>
            <a:normAutofit/>
          </a:bodyPr>
          <a:lstStyle/>
          <a:p>
            <a:r>
              <a:rPr lang="en-US" sz="2000" dirty="0">
                <a:solidFill>
                  <a:srgbClr val="002060"/>
                </a:solidFill>
              </a:rPr>
              <a:t>It may have the following steps involved</a:t>
            </a:r>
            <a:r>
              <a:rPr lang="en-US" sz="2000" dirty="0"/>
              <a:t>:</a:t>
            </a:r>
          </a:p>
          <a:p>
            <a:r>
              <a:rPr lang="en-US" sz="2000" dirty="0"/>
              <a:t>A solution design is created from requirement or previous used system and/or system sequence diagram.</a:t>
            </a:r>
          </a:p>
          <a:p>
            <a:r>
              <a:rPr lang="en-US" sz="2000" dirty="0"/>
              <a:t>Objects are identified and grouped into classes on behalf of similarity in attribute characteristics.</a:t>
            </a:r>
          </a:p>
          <a:p>
            <a:r>
              <a:rPr lang="en-US" sz="2000" dirty="0"/>
              <a:t>Class hierarchy and relation among them is defined.</a:t>
            </a:r>
          </a:p>
          <a:p>
            <a:r>
              <a:rPr lang="en-US" sz="2000" dirty="0"/>
              <a:t>Application framework is defined.</a:t>
            </a:r>
          </a:p>
          <a:p>
            <a:endParaRPr lang="en-US" dirty="0"/>
          </a:p>
        </p:txBody>
      </p:sp>
      <p:sp>
        <p:nvSpPr>
          <p:cNvPr id="4" name="Title 1"/>
          <p:cNvSpPr txBox="1">
            <a:spLocks/>
          </p:cNvSpPr>
          <p:nvPr/>
        </p:nvSpPr>
        <p:spPr>
          <a:xfrm>
            <a:off x="1181100" y="65681"/>
            <a:ext cx="7810500" cy="685799"/>
          </a:xfrm>
          <a:prstGeom prst="rect">
            <a:avLst/>
          </a:prstGeom>
          <a:gradFill>
            <a:gsLst>
              <a:gs pos="0">
                <a:schemeClr val="accent5">
                  <a:tint val="50000"/>
                  <a:satMod val="300000"/>
                </a:schemeClr>
              </a:gs>
              <a:gs pos="35000">
                <a:schemeClr val="accent5">
                  <a:tint val="37000"/>
                  <a:satMod val="300000"/>
                </a:schemeClr>
              </a:gs>
              <a:gs pos="100000">
                <a:schemeClr val="accent5">
                  <a:tint val="15000"/>
                  <a:satMod val="350000"/>
                </a:schemeClr>
              </a:gs>
            </a:gsLst>
            <a:lin ang="16200000" scaled="1"/>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fr-FR" altLang="en-US" sz="2400" b="1" dirty="0"/>
              <a:t>Design Process</a:t>
            </a:r>
            <a:endParaRPr lang="en-US" sz="2400" b="1" dirty="0"/>
          </a:p>
        </p:txBody>
      </p:sp>
      <p:pic>
        <p:nvPicPr>
          <p:cNvPr id="5" name="Picture 2" descr="E:\NIET\Project\xLogo11.png.pagespeed.ic.pydHLuCQEZ.png"/>
          <p:cNvPicPr>
            <a:picLocks noChangeAspect="1" noChangeArrowheads="1"/>
          </p:cNvPicPr>
          <p:nvPr/>
        </p:nvPicPr>
        <p:blipFill>
          <a:blip r:embed="rId2" cstate="print"/>
          <a:srcRect/>
          <a:stretch>
            <a:fillRect/>
          </a:stretch>
        </p:blipFill>
        <p:spPr bwMode="auto">
          <a:xfrm>
            <a:off x="0" y="61740"/>
            <a:ext cx="1181100" cy="817163"/>
          </a:xfrm>
          <a:prstGeom prst="rect">
            <a:avLst/>
          </a:prstGeom>
          <a:noFill/>
        </p:spPr>
      </p:pic>
      <p:sp>
        <p:nvSpPr>
          <p:cNvPr id="2" name="Date Placeholder 1"/>
          <p:cNvSpPr>
            <a:spLocks noGrp="1"/>
          </p:cNvSpPr>
          <p:nvPr>
            <p:ph type="dt" sz="half" idx="10"/>
          </p:nvPr>
        </p:nvSpPr>
        <p:spPr/>
        <p:txBody>
          <a:bodyPr/>
          <a:lstStyle/>
          <a:p>
            <a:fld id="{F8CE001D-F2FD-4603-B160-98E74D2B145B}" type="datetime1">
              <a:rPr lang="en-IN" smtClean="0"/>
              <a:t>29-03-2024</a:t>
            </a:fld>
            <a:endParaRPr lang="en-US"/>
          </a:p>
        </p:txBody>
      </p:sp>
      <p:sp>
        <p:nvSpPr>
          <p:cNvPr id="6" name="Footer Placeholder 5"/>
          <p:cNvSpPr>
            <a:spLocks noGrp="1"/>
          </p:cNvSpPr>
          <p:nvPr>
            <p:ph type="ftr" sz="quarter" idx="11"/>
          </p:nvPr>
        </p:nvSpPr>
        <p:spPr>
          <a:xfrm>
            <a:off x="3124200" y="6356350"/>
            <a:ext cx="4572000" cy="365125"/>
          </a:xfrm>
        </p:spPr>
        <p:txBody>
          <a:bodyPr/>
          <a:lstStyle/>
          <a:p>
            <a:r>
              <a:rPr lang="en-US"/>
              <a:t>Dr. Poornima Tyagi       ACSE0603 Software Engineering             Unit III     </a:t>
            </a:r>
          </a:p>
        </p:txBody>
      </p:sp>
      <p:sp>
        <p:nvSpPr>
          <p:cNvPr id="7" name="Slide Number Placeholder 6"/>
          <p:cNvSpPr>
            <a:spLocks noGrp="1"/>
          </p:cNvSpPr>
          <p:nvPr>
            <p:ph type="sldNum" sz="quarter" idx="12"/>
          </p:nvPr>
        </p:nvSpPr>
        <p:spPr/>
        <p:txBody>
          <a:bodyPr/>
          <a:lstStyle/>
          <a:p>
            <a:fld id="{AE566132-A42B-4D26-9C08-B059D352BBB6}" type="slidenum">
              <a:rPr lang="en-US" smtClean="0"/>
              <a:pPr/>
              <a:t>89</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D807760-7F82-45E9-9543-6AF380331893}" type="datetime1">
              <a:rPr lang="en-IN" smtClean="0"/>
              <a:t>29-03-2024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Dr. Poornima Tyagi       ACSE0603 Software Engineering             Unit III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1" i="0" u="none" strike="noStrike" kern="1200" cap="none" spc="0" normalizeH="0" baseline="0" noProof="0">
                <a:ln>
                  <a:noFill/>
                </a:ln>
                <a:solidFill>
                  <a:schemeClr val="dk1"/>
                </a:solidFill>
                <a:effectLst/>
                <a:uLnTx/>
                <a:uFillTx/>
                <a:latin typeface="+mn-lt"/>
                <a:ea typeface="+mn-ea"/>
                <a:cs typeface="+mn-cs"/>
              </a:rPr>
              <a:t>CO-PO Mapping</a:t>
            </a:r>
            <a:endParaRPr kumimoji="0" lang="en-US" sz="2400" b="1"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Rectangle 1">
            <a:extLst>
              <a:ext uri="{FF2B5EF4-FFF2-40B4-BE49-F238E27FC236}">
                <a16:creationId xmlns:a16="http://schemas.microsoft.com/office/drawing/2014/main" id="{14071140-551B-4E51-A134-31A277FE296E}"/>
              </a:ext>
            </a:extLst>
          </p:cNvPr>
          <p:cNvSpPr>
            <a:spLocks noChangeArrowheads="1"/>
          </p:cNvSpPr>
          <p:nvPr/>
        </p:nvSpPr>
        <p:spPr bwMode="auto">
          <a:xfrm>
            <a:off x="304800" y="1133092"/>
            <a:ext cx="8305800"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CO-PO Correlation Matrices</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Correlation levels are taken 1, 2 and 3 as defined below:</a:t>
            </a:r>
            <a:endParaRPr kumimoji="0" lang="en-US" altLang="en-US"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1: </a:t>
            </a:r>
            <a:r>
              <a:rPr kumimoji="0" lang="en-US" altLang="en-US"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Slight (Low)</a:t>
            </a:r>
            <a:r>
              <a:rPr kumimoji="0" lang="en-US" altLang="en-US" b="1"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2: </a:t>
            </a:r>
            <a:r>
              <a:rPr kumimoji="0" lang="en-US" altLang="en-US"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Moderate (Medium)</a:t>
            </a:r>
            <a:r>
              <a:rPr kumimoji="0" lang="en-US" altLang="en-US" b="1"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3: </a:t>
            </a:r>
            <a:r>
              <a:rPr kumimoji="0" lang="en-US" altLang="en-US" b="0"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Substantial (High)</a:t>
            </a:r>
            <a:r>
              <a:rPr kumimoji="0" lang="en-US" altLang="en-US" b="1" i="0" u="none" strike="noStrike" cap="none" normalizeH="0" baseline="0" dirty="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kumimoji="0" lang="en-US" altLang="en-US" b="0" i="0" u="none" strike="noStrike" cap="none" normalizeH="0" baseline="0" dirty="0">
              <a:ln>
                <a:noFill/>
              </a:ln>
              <a:solidFill>
                <a:schemeClr val="tx1"/>
              </a:solidFill>
              <a:effectLst/>
            </a:endParaRPr>
          </a:p>
        </p:txBody>
      </p:sp>
      <p:graphicFrame>
        <p:nvGraphicFramePr>
          <p:cNvPr id="10" name="Table 9"/>
          <p:cNvGraphicFramePr>
            <a:graphicFrameLocks noGrp="1"/>
          </p:cNvGraphicFramePr>
          <p:nvPr>
            <p:extLst>
              <p:ext uri="{D42A27DB-BD31-4B8C-83A1-F6EECF244321}">
                <p14:modId xmlns:p14="http://schemas.microsoft.com/office/powerpoint/2010/main" val="2660775006"/>
              </p:ext>
            </p:extLst>
          </p:nvPr>
        </p:nvGraphicFramePr>
        <p:xfrm>
          <a:off x="533401" y="2085460"/>
          <a:ext cx="7848595" cy="3741284"/>
        </p:xfrm>
        <a:graphic>
          <a:graphicData uri="http://schemas.openxmlformats.org/drawingml/2006/table">
            <a:tbl>
              <a:tblPr/>
              <a:tblGrid>
                <a:gridCol w="838199">
                  <a:extLst>
                    <a:ext uri="{9D8B030D-6E8A-4147-A177-3AD203B41FA5}">
                      <a16:colId xmlns:a16="http://schemas.microsoft.com/office/drawing/2014/main" val="2437879057"/>
                    </a:ext>
                  </a:extLst>
                </a:gridCol>
                <a:gridCol w="500522">
                  <a:extLst>
                    <a:ext uri="{9D8B030D-6E8A-4147-A177-3AD203B41FA5}">
                      <a16:colId xmlns:a16="http://schemas.microsoft.com/office/drawing/2014/main" val="696798631"/>
                    </a:ext>
                  </a:extLst>
                </a:gridCol>
                <a:gridCol w="552762">
                  <a:extLst>
                    <a:ext uri="{9D8B030D-6E8A-4147-A177-3AD203B41FA5}">
                      <a16:colId xmlns:a16="http://schemas.microsoft.com/office/drawing/2014/main" val="638483705"/>
                    </a:ext>
                  </a:extLst>
                </a:gridCol>
                <a:gridCol w="552762">
                  <a:extLst>
                    <a:ext uri="{9D8B030D-6E8A-4147-A177-3AD203B41FA5}">
                      <a16:colId xmlns:a16="http://schemas.microsoft.com/office/drawing/2014/main" val="249210939"/>
                    </a:ext>
                  </a:extLst>
                </a:gridCol>
                <a:gridCol w="552762">
                  <a:extLst>
                    <a:ext uri="{9D8B030D-6E8A-4147-A177-3AD203B41FA5}">
                      <a16:colId xmlns:a16="http://schemas.microsoft.com/office/drawing/2014/main" val="3126271395"/>
                    </a:ext>
                  </a:extLst>
                </a:gridCol>
                <a:gridCol w="552762">
                  <a:extLst>
                    <a:ext uri="{9D8B030D-6E8A-4147-A177-3AD203B41FA5}">
                      <a16:colId xmlns:a16="http://schemas.microsoft.com/office/drawing/2014/main" val="4072300083"/>
                    </a:ext>
                  </a:extLst>
                </a:gridCol>
                <a:gridCol w="552762">
                  <a:extLst>
                    <a:ext uri="{9D8B030D-6E8A-4147-A177-3AD203B41FA5}">
                      <a16:colId xmlns:a16="http://schemas.microsoft.com/office/drawing/2014/main" val="3676486126"/>
                    </a:ext>
                  </a:extLst>
                </a:gridCol>
                <a:gridCol w="552762">
                  <a:extLst>
                    <a:ext uri="{9D8B030D-6E8A-4147-A177-3AD203B41FA5}">
                      <a16:colId xmlns:a16="http://schemas.microsoft.com/office/drawing/2014/main" val="569063562"/>
                    </a:ext>
                  </a:extLst>
                </a:gridCol>
                <a:gridCol w="552762">
                  <a:extLst>
                    <a:ext uri="{9D8B030D-6E8A-4147-A177-3AD203B41FA5}">
                      <a16:colId xmlns:a16="http://schemas.microsoft.com/office/drawing/2014/main" val="1296368971"/>
                    </a:ext>
                  </a:extLst>
                </a:gridCol>
                <a:gridCol w="552762">
                  <a:extLst>
                    <a:ext uri="{9D8B030D-6E8A-4147-A177-3AD203B41FA5}">
                      <a16:colId xmlns:a16="http://schemas.microsoft.com/office/drawing/2014/main" val="1948887522"/>
                    </a:ext>
                  </a:extLst>
                </a:gridCol>
                <a:gridCol w="658761">
                  <a:extLst>
                    <a:ext uri="{9D8B030D-6E8A-4147-A177-3AD203B41FA5}">
                      <a16:colId xmlns:a16="http://schemas.microsoft.com/office/drawing/2014/main" val="2735111776"/>
                    </a:ext>
                  </a:extLst>
                </a:gridCol>
                <a:gridCol w="658761">
                  <a:extLst>
                    <a:ext uri="{9D8B030D-6E8A-4147-A177-3AD203B41FA5}">
                      <a16:colId xmlns:a16="http://schemas.microsoft.com/office/drawing/2014/main" val="2930219400"/>
                    </a:ext>
                  </a:extLst>
                </a:gridCol>
                <a:gridCol w="770256">
                  <a:extLst>
                    <a:ext uri="{9D8B030D-6E8A-4147-A177-3AD203B41FA5}">
                      <a16:colId xmlns:a16="http://schemas.microsoft.com/office/drawing/2014/main" val="3766458990"/>
                    </a:ext>
                  </a:extLst>
                </a:gridCol>
              </a:tblGrid>
              <a:tr h="552546">
                <a:tc gridSpan="9">
                  <a:txBody>
                    <a:bodyPr/>
                    <a:lstStyle/>
                    <a:p>
                      <a:pPr algn="ctr">
                        <a:lnSpc>
                          <a:spcPct val="115000"/>
                        </a:lnSpc>
                        <a:spcAft>
                          <a:spcPts val="1000"/>
                        </a:spcAft>
                      </a:pPr>
                      <a:r>
                        <a:rPr lang="en-US" sz="1600" b="1" dirty="0">
                          <a:solidFill>
                            <a:srgbClr val="000000"/>
                          </a:solidFill>
                          <a:effectLst/>
                          <a:latin typeface="Calibri" panose="020F0502020204030204" pitchFamily="34" charset="0"/>
                          <a:ea typeface="Calibri" panose="020F0502020204030204" pitchFamily="34" charset="0"/>
                          <a:cs typeface="Mangal" panose="02040503050203030202" pitchFamily="18" charset="0"/>
                        </a:rPr>
                        <a:t>      </a:t>
                      </a:r>
                      <a:r>
                        <a:rPr lang="en-US" sz="1600" b="1" dirty="0">
                          <a:effectLst/>
                          <a:latin typeface="Calibri" panose="020F0502020204030204" pitchFamily="34" charset="0"/>
                          <a:ea typeface="Calibri" panose="020F0502020204030204" pitchFamily="34" charset="0"/>
                          <a:cs typeface="Mangal" panose="02040503050203030202" pitchFamily="18" charset="0"/>
                        </a:rPr>
                        <a:t>                                 </a:t>
                      </a:r>
                      <a:r>
                        <a:rPr lang="en-US" sz="1600" dirty="0">
                          <a:effectLst/>
                          <a:latin typeface="Calibri" panose="020F0502020204030204" pitchFamily="34" charset="0"/>
                          <a:ea typeface="Calibri" panose="020F0502020204030204" pitchFamily="34" charset="0"/>
                          <a:cs typeface="Mangal" panose="02040503050203030202" pitchFamily="18" charset="0"/>
                        </a:rPr>
                        <a:t>Software Engineering</a:t>
                      </a:r>
                      <a:r>
                        <a:rPr lang="en-US" sz="1600" b="1" dirty="0">
                          <a:effectLst/>
                          <a:latin typeface="Calibri" panose="020F0502020204030204" pitchFamily="34" charset="0"/>
                          <a:ea typeface="Calibri" panose="020F0502020204030204" pitchFamily="34" charset="0"/>
                          <a:cs typeface="Mangal" panose="02040503050203030202" pitchFamily="18" charset="0"/>
                        </a:rPr>
                        <a:t> (Code: KCS-601)</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gridSpan="4">
                  <a:txBody>
                    <a:bodyPr/>
                    <a:lstStyle/>
                    <a:p>
                      <a:pPr algn="ctr">
                        <a:lnSpc>
                          <a:spcPct val="115000"/>
                        </a:lnSpc>
                        <a:spcAft>
                          <a:spcPts val="1000"/>
                        </a:spcAft>
                      </a:pPr>
                      <a:r>
                        <a:rPr lang="en-US" sz="1600" b="1" dirty="0">
                          <a:effectLst/>
                          <a:latin typeface="Calibri" panose="020F0502020204030204" pitchFamily="34" charset="0"/>
                          <a:ea typeface="Calibri" panose="020F0502020204030204" pitchFamily="34" charset="0"/>
                          <a:cs typeface="Mangal" panose="02040503050203030202" pitchFamily="18" charset="0"/>
                        </a:rPr>
                        <a:t>Year of Study: 2020-21</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3088163219"/>
                  </a:ext>
                </a:extLst>
              </a:tr>
              <a:tr h="467128">
                <a:tc>
                  <a:txBody>
                    <a:bodyPr/>
                    <a:lstStyle/>
                    <a:p>
                      <a:pPr algn="ctr">
                        <a:lnSpc>
                          <a:spcPct val="115000"/>
                        </a:lnSpc>
                        <a:spcAft>
                          <a:spcPts val="1000"/>
                        </a:spcAft>
                      </a:pPr>
                      <a:r>
                        <a:rPr lang="en-US" sz="1600" b="1">
                          <a:effectLst/>
                          <a:latin typeface="Calibri" panose="020F0502020204030204" pitchFamily="34" charset="0"/>
                          <a:ea typeface="Calibri" panose="020F0502020204030204" pitchFamily="34" charset="0"/>
                          <a:cs typeface="Mangal" panose="02040503050203030202" pitchFamily="18" charset="0"/>
                        </a:rPr>
                        <a:t>CO</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600" b="1" dirty="0">
                          <a:effectLst/>
                          <a:latin typeface="Calibri" panose="020F0502020204030204" pitchFamily="34" charset="0"/>
                          <a:ea typeface="Calibri" panose="020F0502020204030204" pitchFamily="34" charset="0"/>
                          <a:cs typeface="Mangal" panose="02040503050203030202" pitchFamily="18" charset="0"/>
                        </a:rPr>
                        <a:t>PO1</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600" b="1">
                          <a:effectLst/>
                          <a:latin typeface="Calibri" panose="020F0502020204030204" pitchFamily="34" charset="0"/>
                          <a:ea typeface="Calibri" panose="020F0502020204030204" pitchFamily="34" charset="0"/>
                          <a:cs typeface="Mangal" panose="02040503050203030202" pitchFamily="18" charset="0"/>
                        </a:rPr>
                        <a:t>PO2</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600" b="1">
                          <a:effectLst/>
                          <a:latin typeface="Calibri" panose="020F0502020204030204" pitchFamily="34" charset="0"/>
                          <a:ea typeface="Calibri" panose="020F0502020204030204" pitchFamily="34" charset="0"/>
                          <a:cs typeface="Mangal" panose="02040503050203030202" pitchFamily="18" charset="0"/>
                        </a:rPr>
                        <a:t>PO3 </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600" b="1">
                          <a:effectLst/>
                          <a:latin typeface="Calibri" panose="020F0502020204030204" pitchFamily="34" charset="0"/>
                          <a:ea typeface="Calibri" panose="020F0502020204030204" pitchFamily="34" charset="0"/>
                          <a:cs typeface="Mangal" panose="02040503050203030202" pitchFamily="18" charset="0"/>
                        </a:rPr>
                        <a:t>PO4</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600" b="1">
                          <a:effectLst/>
                          <a:latin typeface="Calibri" panose="020F0502020204030204" pitchFamily="34" charset="0"/>
                          <a:ea typeface="Calibri" panose="020F0502020204030204" pitchFamily="34" charset="0"/>
                          <a:cs typeface="Mangal" panose="02040503050203030202" pitchFamily="18" charset="0"/>
                        </a:rPr>
                        <a:t>PO5</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600" b="1">
                          <a:effectLst/>
                          <a:latin typeface="Calibri" panose="020F0502020204030204" pitchFamily="34" charset="0"/>
                          <a:ea typeface="Calibri" panose="020F0502020204030204" pitchFamily="34" charset="0"/>
                          <a:cs typeface="Mangal" panose="02040503050203030202" pitchFamily="18" charset="0"/>
                        </a:rPr>
                        <a:t>PO6</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600" b="1">
                          <a:effectLst/>
                          <a:latin typeface="Calibri" panose="020F0502020204030204" pitchFamily="34" charset="0"/>
                          <a:ea typeface="Calibri" panose="020F0502020204030204" pitchFamily="34" charset="0"/>
                          <a:cs typeface="Mangal" panose="02040503050203030202" pitchFamily="18" charset="0"/>
                        </a:rPr>
                        <a:t>PO7</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600" b="1">
                          <a:effectLst/>
                          <a:latin typeface="Calibri" panose="020F0502020204030204" pitchFamily="34" charset="0"/>
                          <a:ea typeface="Calibri" panose="020F0502020204030204" pitchFamily="34" charset="0"/>
                          <a:cs typeface="Mangal" panose="02040503050203030202" pitchFamily="18" charset="0"/>
                        </a:rPr>
                        <a:t>PO8</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600" b="1">
                          <a:effectLst/>
                          <a:latin typeface="Calibri" panose="020F0502020204030204" pitchFamily="34" charset="0"/>
                          <a:ea typeface="Calibri" panose="020F0502020204030204" pitchFamily="34" charset="0"/>
                          <a:cs typeface="Mangal" panose="02040503050203030202" pitchFamily="18" charset="0"/>
                        </a:rPr>
                        <a:t>PO9</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600" b="1">
                          <a:effectLst/>
                          <a:latin typeface="Calibri" panose="020F0502020204030204" pitchFamily="34" charset="0"/>
                          <a:ea typeface="Calibri" panose="020F0502020204030204" pitchFamily="34" charset="0"/>
                          <a:cs typeface="Mangal" panose="02040503050203030202" pitchFamily="18" charset="0"/>
                        </a:rPr>
                        <a:t>PO10</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600" b="1">
                          <a:effectLst/>
                          <a:latin typeface="Calibri" panose="020F0502020204030204" pitchFamily="34" charset="0"/>
                          <a:ea typeface="Calibri" panose="020F0502020204030204" pitchFamily="34" charset="0"/>
                          <a:cs typeface="Mangal" panose="02040503050203030202" pitchFamily="18" charset="0"/>
                        </a:rPr>
                        <a:t>PO11</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600" b="1">
                          <a:effectLst/>
                          <a:latin typeface="Calibri" panose="020F0502020204030204" pitchFamily="34" charset="0"/>
                          <a:ea typeface="Calibri" panose="020F0502020204030204" pitchFamily="34" charset="0"/>
                          <a:cs typeface="Mangal" panose="02040503050203030202" pitchFamily="18" charset="0"/>
                        </a:rPr>
                        <a:t>PO12</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22527103"/>
                  </a:ext>
                </a:extLst>
              </a:tr>
              <a:tr h="467128">
                <a:tc>
                  <a:txBody>
                    <a:bodyPr/>
                    <a:lstStyle/>
                    <a:p>
                      <a:pPr algn="ctr">
                        <a:lnSpc>
                          <a:spcPct val="115000"/>
                        </a:lnSpc>
                        <a:spcAft>
                          <a:spcPts val="1000"/>
                        </a:spcAft>
                      </a:pPr>
                      <a:r>
                        <a:rPr lang="en-US" sz="1600" b="1" dirty="0">
                          <a:solidFill>
                            <a:srgbClr val="000000"/>
                          </a:solidFill>
                          <a:effectLst/>
                          <a:latin typeface="Calibri" panose="020F0502020204030204" pitchFamily="34" charset="0"/>
                          <a:ea typeface="Calibri" panose="020F0502020204030204" pitchFamily="34" charset="0"/>
                          <a:cs typeface="Mangal" panose="02040503050203030202" pitchFamily="18" charset="0"/>
                        </a:rPr>
                        <a:t>ACSE0603.1</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115000"/>
                        </a:lnSpc>
                        <a:spcAft>
                          <a:spcPts val="1000"/>
                        </a:spcAft>
                      </a:pPr>
                      <a:r>
                        <a:rPr lang="en-US" sz="1600">
                          <a:effectLst/>
                          <a:latin typeface="Calibri" panose="020F0502020204030204" pitchFamily="34" charset="0"/>
                          <a:ea typeface="Calibri" panose="020F0502020204030204" pitchFamily="34" charset="0"/>
                          <a:cs typeface="Mangal" panose="02040503050203030202" pitchFamily="18" charset="0"/>
                        </a:rPr>
                        <a:t>2</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115000"/>
                        </a:lnSpc>
                        <a:spcAft>
                          <a:spcPts val="1000"/>
                        </a:spcAft>
                      </a:pPr>
                      <a:r>
                        <a:rPr lang="en-US" sz="1600">
                          <a:effectLst/>
                          <a:latin typeface="Calibri" panose="020F0502020204030204" pitchFamily="34" charset="0"/>
                          <a:ea typeface="Calibri" panose="020F0502020204030204" pitchFamily="34" charset="0"/>
                          <a:cs typeface="Mangal" panose="02040503050203030202" pitchFamily="18" charset="0"/>
                        </a:rPr>
                        <a:t>3</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115000"/>
                        </a:lnSpc>
                        <a:spcAft>
                          <a:spcPts val="1000"/>
                        </a:spcAft>
                      </a:pPr>
                      <a:r>
                        <a:rPr lang="en-US" sz="1600">
                          <a:effectLst/>
                          <a:latin typeface="Calibri" panose="020F0502020204030204" pitchFamily="34" charset="0"/>
                          <a:ea typeface="Calibri" panose="020F0502020204030204" pitchFamily="34" charset="0"/>
                          <a:cs typeface="Mangal" panose="02040503050203030202" pitchFamily="18" charset="0"/>
                        </a:rPr>
                        <a:t>3</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115000"/>
                        </a:lnSpc>
                        <a:spcAft>
                          <a:spcPts val="1000"/>
                        </a:spcAft>
                      </a:pPr>
                      <a:r>
                        <a:rPr lang="en-US" sz="1600" dirty="0">
                          <a:effectLst/>
                          <a:latin typeface="Calibri" panose="020F0502020204030204" pitchFamily="34" charset="0"/>
                          <a:ea typeface="Calibri" panose="020F0502020204030204" pitchFamily="34" charset="0"/>
                          <a:cs typeface="Mangal" panose="02040503050203030202" pitchFamily="18" charset="0"/>
                        </a:rPr>
                        <a:t>3</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115000"/>
                        </a:lnSpc>
                        <a:spcAft>
                          <a:spcPts val="1000"/>
                        </a:spcAft>
                      </a:pPr>
                      <a:r>
                        <a:rPr lang="en-US" sz="1600" dirty="0">
                          <a:effectLst/>
                          <a:latin typeface="Calibri" panose="020F0502020204030204" pitchFamily="34" charset="0"/>
                          <a:ea typeface="Calibri" panose="020F0502020204030204" pitchFamily="34" charset="0"/>
                          <a:cs typeface="Mangal" panose="02040503050203030202" pitchFamily="18" charset="0"/>
                        </a:rPr>
                        <a:t> 2</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115000"/>
                        </a:lnSpc>
                        <a:spcAft>
                          <a:spcPts val="1000"/>
                        </a:spcAft>
                      </a:pPr>
                      <a:r>
                        <a:rPr lang="en-US" sz="1600" dirty="0">
                          <a:effectLst/>
                          <a:latin typeface="Calibri" panose="020F0502020204030204" pitchFamily="34" charset="0"/>
                          <a:ea typeface="Calibri" panose="020F0502020204030204" pitchFamily="34" charset="0"/>
                          <a:cs typeface="Mangal" panose="02040503050203030202" pitchFamily="18" charset="0"/>
                        </a:rPr>
                        <a:t> -</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115000"/>
                        </a:lnSpc>
                        <a:spcAft>
                          <a:spcPts val="1000"/>
                        </a:spcAft>
                      </a:pPr>
                      <a:r>
                        <a:rPr lang="en-US" sz="1600" dirty="0">
                          <a:effectLst/>
                          <a:latin typeface="Calibri" panose="020F0502020204030204" pitchFamily="34" charset="0"/>
                          <a:ea typeface="Calibri" panose="020F0502020204030204" pitchFamily="34" charset="0"/>
                          <a:cs typeface="Mangal" panose="02040503050203030202" pitchFamily="18" charset="0"/>
                        </a:rPr>
                        <a:t>- </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115000"/>
                        </a:lnSpc>
                        <a:spcAft>
                          <a:spcPts val="1000"/>
                        </a:spcAft>
                      </a:pPr>
                      <a:r>
                        <a:rPr lang="en-US" sz="1600" dirty="0">
                          <a:effectLst/>
                          <a:latin typeface="Calibri" panose="020F0502020204030204" pitchFamily="34" charset="0"/>
                          <a:ea typeface="Calibri" panose="020F0502020204030204" pitchFamily="34" charset="0"/>
                          <a:cs typeface="Mangal" panose="02040503050203030202" pitchFamily="18" charset="0"/>
                        </a:rPr>
                        <a:t>- </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115000"/>
                        </a:lnSpc>
                        <a:spcAft>
                          <a:spcPts val="1000"/>
                        </a:spcAft>
                      </a:pPr>
                      <a:r>
                        <a:rPr lang="en-US" sz="1600" dirty="0">
                          <a:effectLst/>
                          <a:latin typeface="Calibri" panose="020F0502020204030204" pitchFamily="34" charset="0"/>
                          <a:ea typeface="Calibri" panose="020F0502020204030204" pitchFamily="34" charset="0"/>
                          <a:cs typeface="Mangal" panose="02040503050203030202" pitchFamily="18" charset="0"/>
                        </a:rPr>
                        <a:t> -</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115000"/>
                        </a:lnSpc>
                        <a:spcAft>
                          <a:spcPts val="1000"/>
                        </a:spcAft>
                      </a:pPr>
                      <a:r>
                        <a:rPr lang="en-US" sz="1600" dirty="0">
                          <a:effectLst/>
                          <a:latin typeface="Calibri" panose="020F0502020204030204" pitchFamily="34" charset="0"/>
                          <a:ea typeface="Calibri" panose="020F0502020204030204" pitchFamily="34" charset="0"/>
                          <a:cs typeface="Mangal" panose="02040503050203030202" pitchFamily="18" charset="0"/>
                        </a:rPr>
                        <a:t>- </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115000"/>
                        </a:lnSpc>
                        <a:spcAft>
                          <a:spcPts val="1000"/>
                        </a:spcAft>
                      </a:pPr>
                      <a:r>
                        <a:rPr lang="en-US" sz="1600" dirty="0">
                          <a:effectLst/>
                          <a:latin typeface="Calibri" panose="020F0502020204030204" pitchFamily="34" charset="0"/>
                          <a:ea typeface="Calibri" panose="020F0502020204030204" pitchFamily="34" charset="0"/>
                          <a:cs typeface="Mangal" panose="02040503050203030202" pitchFamily="18" charset="0"/>
                        </a:rPr>
                        <a:t>3</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algn="ctr">
                        <a:lnSpc>
                          <a:spcPct val="115000"/>
                        </a:lnSpc>
                        <a:spcAft>
                          <a:spcPts val="1000"/>
                        </a:spcAft>
                      </a:pPr>
                      <a:r>
                        <a:rPr lang="en-US" sz="1600" dirty="0">
                          <a:effectLst/>
                          <a:latin typeface="Calibri" panose="020F0502020204030204" pitchFamily="34" charset="0"/>
                          <a:ea typeface="Calibri" panose="020F0502020204030204" pitchFamily="34" charset="0"/>
                          <a:cs typeface="Mangal" panose="02040503050203030202" pitchFamily="18" charset="0"/>
                        </a:rPr>
                        <a:t>3</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257388475"/>
                  </a:ext>
                </a:extLst>
              </a:tr>
              <a:tr h="467128">
                <a:tc>
                  <a:txBody>
                    <a:bodyPr/>
                    <a:lstStyle/>
                    <a:p>
                      <a:pPr algn="ctr">
                        <a:lnSpc>
                          <a:spcPct val="115000"/>
                        </a:lnSpc>
                        <a:spcAft>
                          <a:spcPts val="1000"/>
                        </a:spcAft>
                      </a:pPr>
                      <a:r>
                        <a:rPr lang="en-US" sz="1600" b="1" dirty="0">
                          <a:solidFill>
                            <a:srgbClr val="000000"/>
                          </a:solidFill>
                          <a:effectLst/>
                          <a:latin typeface="Calibri" panose="020F0502020204030204" pitchFamily="34" charset="0"/>
                          <a:ea typeface="Calibri" panose="020F0502020204030204" pitchFamily="34" charset="0"/>
                          <a:cs typeface="Mangal" panose="02040503050203030202" pitchFamily="18" charset="0"/>
                        </a:rPr>
                        <a:t>ACSE0603.2</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600">
                          <a:effectLst/>
                          <a:latin typeface="Calibri" panose="020F0502020204030204" pitchFamily="34" charset="0"/>
                          <a:ea typeface="Calibri" panose="020F0502020204030204" pitchFamily="34" charset="0"/>
                          <a:cs typeface="Mangal" panose="02040503050203030202" pitchFamily="18" charset="0"/>
                        </a:rPr>
                        <a:t>3</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600">
                          <a:effectLst/>
                          <a:latin typeface="Calibri" panose="020F0502020204030204" pitchFamily="34" charset="0"/>
                          <a:ea typeface="Calibri" panose="020F0502020204030204" pitchFamily="34" charset="0"/>
                          <a:cs typeface="Mangal" panose="02040503050203030202" pitchFamily="18" charset="0"/>
                        </a:rPr>
                        <a:t>3</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600">
                          <a:effectLst/>
                          <a:latin typeface="Calibri" panose="020F0502020204030204" pitchFamily="34" charset="0"/>
                          <a:ea typeface="Calibri" panose="020F0502020204030204" pitchFamily="34" charset="0"/>
                          <a:cs typeface="Mangal" panose="02040503050203030202" pitchFamily="18" charset="0"/>
                        </a:rPr>
                        <a:t>3</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600">
                          <a:effectLst/>
                          <a:latin typeface="Calibri" panose="020F0502020204030204" pitchFamily="34" charset="0"/>
                          <a:ea typeface="Calibri" panose="020F0502020204030204" pitchFamily="34" charset="0"/>
                          <a:cs typeface="Mangal" panose="02040503050203030202" pitchFamily="18" charset="0"/>
                        </a:rPr>
                        <a:t>3</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600">
                          <a:effectLst/>
                          <a:latin typeface="Calibri" panose="020F0502020204030204" pitchFamily="34" charset="0"/>
                          <a:ea typeface="Calibri" panose="020F0502020204030204" pitchFamily="34" charset="0"/>
                          <a:cs typeface="Mangal" panose="02040503050203030202" pitchFamily="18" charset="0"/>
                        </a:rPr>
                        <a:t>3</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600" dirty="0">
                          <a:effectLst/>
                          <a:latin typeface="Calibri" panose="020F0502020204030204" pitchFamily="34" charset="0"/>
                          <a:ea typeface="Calibri" panose="020F0502020204030204" pitchFamily="34" charset="0"/>
                          <a:cs typeface="Mangal" panose="02040503050203030202" pitchFamily="18" charset="0"/>
                        </a:rPr>
                        <a:t> -</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600" dirty="0">
                          <a:effectLst/>
                          <a:latin typeface="Calibri" panose="020F0502020204030204" pitchFamily="34" charset="0"/>
                          <a:ea typeface="Calibri" panose="020F0502020204030204" pitchFamily="34" charset="0"/>
                          <a:cs typeface="Mangal" panose="02040503050203030202" pitchFamily="18" charset="0"/>
                        </a:rPr>
                        <a:t>- </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600" dirty="0">
                          <a:effectLst/>
                          <a:latin typeface="Calibri" panose="020F0502020204030204" pitchFamily="34" charset="0"/>
                          <a:ea typeface="Calibri" panose="020F0502020204030204" pitchFamily="34" charset="0"/>
                          <a:cs typeface="Mangal" panose="02040503050203030202" pitchFamily="18" charset="0"/>
                        </a:rPr>
                        <a:t> -</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600" dirty="0">
                          <a:effectLst/>
                          <a:latin typeface="Calibri" panose="020F0502020204030204" pitchFamily="34" charset="0"/>
                          <a:ea typeface="Calibri" panose="020F0502020204030204" pitchFamily="34" charset="0"/>
                          <a:cs typeface="Mangal" panose="02040503050203030202" pitchFamily="18" charset="0"/>
                        </a:rPr>
                        <a:t>- </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600" dirty="0">
                          <a:effectLst/>
                          <a:latin typeface="Calibri" panose="020F0502020204030204" pitchFamily="34" charset="0"/>
                          <a:ea typeface="Calibri" panose="020F0502020204030204" pitchFamily="34" charset="0"/>
                          <a:cs typeface="Mangal" panose="02040503050203030202" pitchFamily="18" charset="0"/>
                        </a:rPr>
                        <a:t> -</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600" dirty="0">
                          <a:effectLst/>
                          <a:latin typeface="Calibri" panose="020F0502020204030204" pitchFamily="34" charset="0"/>
                          <a:ea typeface="Calibri" panose="020F0502020204030204" pitchFamily="34" charset="0"/>
                          <a:cs typeface="Mangal" panose="02040503050203030202" pitchFamily="18" charset="0"/>
                        </a:rPr>
                        <a:t>2</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600" dirty="0">
                          <a:effectLst/>
                          <a:latin typeface="Calibri" panose="020F0502020204030204" pitchFamily="34" charset="0"/>
                          <a:ea typeface="Calibri" panose="020F0502020204030204" pitchFamily="34" charset="0"/>
                          <a:cs typeface="Mangal" panose="02040503050203030202" pitchFamily="18" charset="0"/>
                        </a:rPr>
                        <a:t>3</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01577624"/>
                  </a:ext>
                </a:extLst>
              </a:tr>
              <a:tr h="467128">
                <a:tc>
                  <a:txBody>
                    <a:bodyPr/>
                    <a:lstStyle/>
                    <a:p>
                      <a:pPr algn="ctr">
                        <a:lnSpc>
                          <a:spcPct val="115000"/>
                        </a:lnSpc>
                        <a:spcAft>
                          <a:spcPts val="1000"/>
                        </a:spcAft>
                      </a:pPr>
                      <a:r>
                        <a:rPr lang="en-US" sz="1600" b="1" dirty="0">
                          <a:solidFill>
                            <a:srgbClr val="000000"/>
                          </a:solidFill>
                          <a:effectLst/>
                          <a:latin typeface="Calibri" panose="020F0502020204030204" pitchFamily="34" charset="0"/>
                          <a:ea typeface="Calibri" panose="020F0502020204030204" pitchFamily="34" charset="0"/>
                          <a:cs typeface="Mangal" panose="02040503050203030202" pitchFamily="18" charset="0"/>
                        </a:rPr>
                        <a:t>ACSE0603.3</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ctr">
                        <a:lnSpc>
                          <a:spcPct val="115000"/>
                        </a:lnSpc>
                        <a:spcAft>
                          <a:spcPts val="1000"/>
                        </a:spcAft>
                      </a:pPr>
                      <a:r>
                        <a:rPr lang="en-US" sz="1600" dirty="0">
                          <a:effectLst/>
                          <a:latin typeface="Calibri" panose="020F0502020204030204" pitchFamily="34" charset="0"/>
                          <a:ea typeface="Calibri" panose="020F0502020204030204" pitchFamily="34" charset="0"/>
                          <a:cs typeface="Mangal" panose="02040503050203030202" pitchFamily="18" charset="0"/>
                        </a:rPr>
                        <a:t>3</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ctr">
                        <a:lnSpc>
                          <a:spcPct val="115000"/>
                        </a:lnSpc>
                        <a:spcAft>
                          <a:spcPts val="1000"/>
                        </a:spcAft>
                      </a:pPr>
                      <a:r>
                        <a:rPr lang="en-US" sz="1600" dirty="0">
                          <a:effectLst/>
                          <a:latin typeface="Calibri" panose="020F0502020204030204" pitchFamily="34" charset="0"/>
                          <a:ea typeface="Calibri" panose="020F0502020204030204" pitchFamily="34" charset="0"/>
                          <a:cs typeface="Mangal" panose="02040503050203030202" pitchFamily="18" charset="0"/>
                        </a:rPr>
                        <a:t>2</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ctr">
                        <a:lnSpc>
                          <a:spcPct val="115000"/>
                        </a:lnSpc>
                        <a:spcAft>
                          <a:spcPts val="1000"/>
                        </a:spcAft>
                      </a:pPr>
                      <a:r>
                        <a:rPr lang="en-US" sz="1600" dirty="0">
                          <a:effectLst/>
                          <a:latin typeface="Calibri" panose="020F0502020204030204" pitchFamily="34" charset="0"/>
                          <a:ea typeface="Calibri" panose="020F0502020204030204" pitchFamily="34" charset="0"/>
                          <a:cs typeface="Mangal" panose="02040503050203030202" pitchFamily="18" charset="0"/>
                        </a:rPr>
                        <a:t> 3</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ctr">
                        <a:lnSpc>
                          <a:spcPct val="115000"/>
                        </a:lnSpc>
                        <a:spcAft>
                          <a:spcPts val="1000"/>
                        </a:spcAft>
                      </a:pPr>
                      <a:r>
                        <a:rPr lang="en-US" sz="1600" dirty="0">
                          <a:effectLst/>
                          <a:latin typeface="Calibri" panose="020F0502020204030204" pitchFamily="34" charset="0"/>
                          <a:ea typeface="Calibri" panose="020F0502020204030204" pitchFamily="34" charset="0"/>
                          <a:cs typeface="Mangal" panose="02040503050203030202" pitchFamily="18" charset="0"/>
                        </a:rPr>
                        <a:t>2</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ctr">
                        <a:lnSpc>
                          <a:spcPct val="115000"/>
                        </a:lnSpc>
                        <a:spcAft>
                          <a:spcPts val="1000"/>
                        </a:spcAft>
                      </a:pPr>
                      <a:r>
                        <a:rPr lang="en-US" sz="1600" dirty="0">
                          <a:effectLst/>
                          <a:latin typeface="Calibri" panose="020F0502020204030204" pitchFamily="34" charset="0"/>
                          <a:ea typeface="Calibri" panose="020F0502020204030204" pitchFamily="34" charset="0"/>
                          <a:cs typeface="Mangal" panose="02040503050203030202" pitchFamily="18" charset="0"/>
                        </a:rPr>
                        <a:t>2</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ctr">
                        <a:lnSpc>
                          <a:spcPct val="115000"/>
                        </a:lnSpc>
                        <a:spcAft>
                          <a:spcPts val="1000"/>
                        </a:spcAft>
                      </a:pPr>
                      <a:r>
                        <a:rPr lang="en-US" sz="1600" dirty="0">
                          <a:effectLst/>
                          <a:latin typeface="Calibri" panose="020F0502020204030204" pitchFamily="34" charset="0"/>
                          <a:ea typeface="Calibri" panose="020F0502020204030204" pitchFamily="34" charset="0"/>
                          <a:cs typeface="Mangal" panose="02040503050203030202" pitchFamily="18" charset="0"/>
                        </a:rPr>
                        <a:t>- </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ctr">
                        <a:lnSpc>
                          <a:spcPct val="115000"/>
                        </a:lnSpc>
                        <a:spcAft>
                          <a:spcPts val="1000"/>
                        </a:spcAft>
                      </a:pPr>
                      <a:r>
                        <a:rPr lang="en-US" sz="1600" dirty="0">
                          <a:effectLst/>
                          <a:latin typeface="Calibri" panose="020F0502020204030204" pitchFamily="34" charset="0"/>
                          <a:ea typeface="Calibri" panose="020F0502020204030204" pitchFamily="34" charset="0"/>
                          <a:cs typeface="Mangal" panose="02040503050203030202" pitchFamily="18" charset="0"/>
                        </a:rPr>
                        <a:t>- </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ctr">
                        <a:lnSpc>
                          <a:spcPct val="115000"/>
                        </a:lnSpc>
                        <a:spcAft>
                          <a:spcPts val="1000"/>
                        </a:spcAft>
                      </a:pPr>
                      <a:r>
                        <a:rPr lang="en-US" sz="1600" dirty="0">
                          <a:effectLst/>
                          <a:latin typeface="Calibri" panose="020F0502020204030204" pitchFamily="34" charset="0"/>
                          <a:ea typeface="Calibri" panose="020F0502020204030204" pitchFamily="34" charset="0"/>
                          <a:cs typeface="Mangal" panose="02040503050203030202" pitchFamily="18" charset="0"/>
                        </a:rPr>
                        <a:t>- </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ctr">
                        <a:lnSpc>
                          <a:spcPct val="115000"/>
                        </a:lnSpc>
                        <a:spcAft>
                          <a:spcPts val="1000"/>
                        </a:spcAft>
                      </a:pPr>
                      <a:r>
                        <a:rPr lang="en-US" sz="1600" dirty="0">
                          <a:effectLst/>
                          <a:latin typeface="Calibri" panose="020F0502020204030204" pitchFamily="34" charset="0"/>
                          <a:ea typeface="Calibri" panose="020F0502020204030204" pitchFamily="34" charset="0"/>
                          <a:cs typeface="Mangal" panose="02040503050203030202" pitchFamily="18" charset="0"/>
                        </a:rPr>
                        <a:t>- </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ctr">
                        <a:lnSpc>
                          <a:spcPct val="115000"/>
                        </a:lnSpc>
                        <a:spcAft>
                          <a:spcPts val="1000"/>
                        </a:spcAft>
                      </a:pPr>
                      <a:r>
                        <a:rPr lang="en-US" sz="1600" dirty="0">
                          <a:effectLst/>
                          <a:latin typeface="Calibri" panose="020F0502020204030204" pitchFamily="34" charset="0"/>
                          <a:ea typeface="Calibri" panose="020F0502020204030204" pitchFamily="34" charset="0"/>
                          <a:cs typeface="Mangal" panose="02040503050203030202" pitchFamily="18" charset="0"/>
                        </a:rPr>
                        <a:t>- </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ctr">
                        <a:lnSpc>
                          <a:spcPct val="115000"/>
                        </a:lnSpc>
                        <a:spcAft>
                          <a:spcPts val="1000"/>
                        </a:spcAft>
                      </a:pPr>
                      <a:r>
                        <a:rPr lang="en-US" sz="1600" dirty="0">
                          <a:effectLst/>
                          <a:latin typeface="Calibri" panose="020F0502020204030204" pitchFamily="34" charset="0"/>
                          <a:ea typeface="Calibri" panose="020F0502020204030204" pitchFamily="34" charset="0"/>
                          <a:cs typeface="Mangal" panose="02040503050203030202" pitchFamily="18" charset="0"/>
                        </a:rPr>
                        <a:t>3</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algn="ctr">
                        <a:lnSpc>
                          <a:spcPct val="115000"/>
                        </a:lnSpc>
                        <a:spcAft>
                          <a:spcPts val="1000"/>
                        </a:spcAft>
                      </a:pPr>
                      <a:r>
                        <a:rPr lang="en-US" sz="1600" dirty="0">
                          <a:effectLst/>
                          <a:latin typeface="Calibri" panose="020F0502020204030204" pitchFamily="34" charset="0"/>
                          <a:ea typeface="Calibri" panose="020F0502020204030204" pitchFamily="34" charset="0"/>
                          <a:cs typeface="Mangal" panose="02040503050203030202" pitchFamily="18" charset="0"/>
                        </a:rPr>
                        <a:t>3</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extLst>
                  <a:ext uri="{0D108BD9-81ED-4DB2-BD59-A6C34878D82A}">
                    <a16:rowId xmlns:a16="http://schemas.microsoft.com/office/drawing/2014/main" val="187649090"/>
                  </a:ext>
                </a:extLst>
              </a:tr>
              <a:tr h="467128">
                <a:tc>
                  <a:txBody>
                    <a:bodyPr/>
                    <a:lstStyle/>
                    <a:p>
                      <a:pPr algn="ctr">
                        <a:lnSpc>
                          <a:spcPct val="115000"/>
                        </a:lnSpc>
                        <a:spcAft>
                          <a:spcPts val="1000"/>
                        </a:spcAft>
                      </a:pPr>
                      <a:r>
                        <a:rPr lang="en-US" sz="1600" b="1" dirty="0">
                          <a:solidFill>
                            <a:srgbClr val="000000"/>
                          </a:solidFill>
                          <a:effectLst/>
                          <a:latin typeface="Calibri" panose="020F0502020204030204" pitchFamily="34" charset="0"/>
                          <a:ea typeface="Calibri" panose="020F0502020204030204" pitchFamily="34" charset="0"/>
                          <a:cs typeface="Mangal" panose="02040503050203030202" pitchFamily="18" charset="0"/>
                        </a:rPr>
                        <a:t>ACSE0603.4</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600">
                          <a:effectLst/>
                          <a:latin typeface="Calibri" panose="020F0502020204030204" pitchFamily="34" charset="0"/>
                          <a:ea typeface="Calibri" panose="020F0502020204030204" pitchFamily="34" charset="0"/>
                          <a:cs typeface="Mangal" panose="02040503050203030202" pitchFamily="18" charset="0"/>
                        </a:rPr>
                        <a:t>2</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600">
                          <a:effectLst/>
                          <a:latin typeface="Calibri" panose="020F0502020204030204" pitchFamily="34" charset="0"/>
                          <a:ea typeface="Calibri" panose="020F0502020204030204" pitchFamily="34" charset="0"/>
                          <a:cs typeface="Mangal" panose="02040503050203030202" pitchFamily="18" charset="0"/>
                        </a:rPr>
                        <a:t>2</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600">
                          <a:effectLst/>
                          <a:latin typeface="Calibri" panose="020F0502020204030204" pitchFamily="34" charset="0"/>
                          <a:ea typeface="Calibri" panose="020F0502020204030204" pitchFamily="34" charset="0"/>
                          <a:cs typeface="Mangal" panose="02040503050203030202" pitchFamily="18" charset="0"/>
                        </a:rPr>
                        <a:t>2</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600" dirty="0">
                          <a:effectLst/>
                          <a:latin typeface="Calibri" panose="020F0502020204030204" pitchFamily="34" charset="0"/>
                          <a:ea typeface="Calibri" panose="020F0502020204030204" pitchFamily="34" charset="0"/>
                          <a:cs typeface="Mangal" panose="02040503050203030202" pitchFamily="18" charset="0"/>
                        </a:rPr>
                        <a:t>2</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600">
                          <a:effectLst/>
                          <a:latin typeface="Calibri" panose="020F0502020204030204" pitchFamily="34" charset="0"/>
                          <a:ea typeface="Calibri" panose="020F0502020204030204" pitchFamily="34" charset="0"/>
                          <a:cs typeface="Mangal" panose="02040503050203030202" pitchFamily="18" charset="0"/>
                        </a:rPr>
                        <a:t>3</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600">
                          <a:effectLst/>
                          <a:latin typeface="Calibri" panose="020F0502020204030204" pitchFamily="34" charset="0"/>
                          <a:ea typeface="Calibri" panose="020F0502020204030204" pitchFamily="34" charset="0"/>
                          <a:cs typeface="Mangal" panose="02040503050203030202" pitchFamily="18" charset="0"/>
                        </a:rPr>
                        <a:t>3</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600" dirty="0">
                          <a:effectLst/>
                          <a:latin typeface="Calibri" panose="020F0502020204030204" pitchFamily="34" charset="0"/>
                          <a:ea typeface="Calibri" panose="020F0502020204030204" pitchFamily="34" charset="0"/>
                          <a:cs typeface="Mangal" panose="02040503050203030202" pitchFamily="18" charset="0"/>
                        </a:rPr>
                        <a:t>- </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600">
                          <a:effectLst/>
                          <a:latin typeface="Calibri" panose="020F0502020204030204" pitchFamily="34" charset="0"/>
                          <a:ea typeface="Calibri" panose="020F0502020204030204" pitchFamily="34" charset="0"/>
                          <a:cs typeface="Mangal" panose="02040503050203030202" pitchFamily="18" charset="0"/>
                        </a:rPr>
                        <a:t>3</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600">
                          <a:effectLst/>
                          <a:latin typeface="Calibri" panose="020F0502020204030204" pitchFamily="34" charset="0"/>
                          <a:ea typeface="Calibri" panose="020F0502020204030204" pitchFamily="34" charset="0"/>
                          <a:cs typeface="Mangal" panose="02040503050203030202" pitchFamily="18" charset="0"/>
                        </a:rPr>
                        <a:t>3</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600" dirty="0">
                          <a:effectLst/>
                          <a:latin typeface="Calibri" panose="020F0502020204030204" pitchFamily="34" charset="0"/>
                          <a:ea typeface="Calibri" panose="020F0502020204030204" pitchFamily="34" charset="0"/>
                          <a:cs typeface="Mangal" panose="02040503050203030202" pitchFamily="18" charset="0"/>
                        </a:rPr>
                        <a:t>- </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600">
                          <a:effectLst/>
                          <a:latin typeface="Calibri" panose="020F0502020204030204" pitchFamily="34" charset="0"/>
                          <a:ea typeface="Calibri" panose="020F0502020204030204" pitchFamily="34" charset="0"/>
                          <a:cs typeface="Mangal" panose="02040503050203030202" pitchFamily="18" charset="0"/>
                        </a:rPr>
                        <a:t>3</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600">
                          <a:effectLst/>
                          <a:latin typeface="Calibri" panose="020F0502020204030204" pitchFamily="34" charset="0"/>
                          <a:ea typeface="Calibri" panose="020F0502020204030204" pitchFamily="34" charset="0"/>
                          <a:cs typeface="Mangal" panose="02040503050203030202" pitchFamily="18" charset="0"/>
                        </a:rPr>
                        <a:t>3</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32196322"/>
                  </a:ext>
                </a:extLst>
              </a:tr>
              <a:tr h="467128">
                <a:tc>
                  <a:txBody>
                    <a:bodyPr/>
                    <a:lstStyle/>
                    <a:p>
                      <a:pPr algn="ctr">
                        <a:lnSpc>
                          <a:spcPct val="115000"/>
                        </a:lnSpc>
                        <a:spcAft>
                          <a:spcPts val="1000"/>
                        </a:spcAft>
                      </a:pPr>
                      <a:r>
                        <a:rPr lang="en-US" sz="1600" b="1" dirty="0">
                          <a:solidFill>
                            <a:srgbClr val="000000"/>
                          </a:solidFill>
                          <a:effectLst/>
                          <a:latin typeface="Calibri" panose="020F0502020204030204" pitchFamily="34" charset="0"/>
                          <a:ea typeface="Calibri" panose="020F0502020204030204" pitchFamily="34" charset="0"/>
                          <a:cs typeface="Mangal" panose="02040503050203030202" pitchFamily="18" charset="0"/>
                        </a:rPr>
                        <a:t>ACSE0603.5</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600">
                          <a:effectLst/>
                          <a:latin typeface="Calibri" panose="020F0502020204030204" pitchFamily="34" charset="0"/>
                          <a:ea typeface="Calibri" panose="020F0502020204030204" pitchFamily="34" charset="0"/>
                          <a:cs typeface="Mangal" panose="02040503050203030202" pitchFamily="18" charset="0"/>
                        </a:rPr>
                        <a:t>2</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600">
                          <a:effectLst/>
                          <a:latin typeface="Calibri" panose="020F0502020204030204" pitchFamily="34" charset="0"/>
                          <a:ea typeface="Calibri" panose="020F0502020204030204" pitchFamily="34" charset="0"/>
                          <a:cs typeface="Mangal" panose="02040503050203030202" pitchFamily="18" charset="0"/>
                        </a:rPr>
                        <a:t>2</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600">
                          <a:effectLst/>
                          <a:latin typeface="Calibri" panose="020F0502020204030204" pitchFamily="34" charset="0"/>
                          <a:ea typeface="Calibri" panose="020F0502020204030204" pitchFamily="34" charset="0"/>
                          <a:cs typeface="Mangal" panose="02040503050203030202" pitchFamily="18" charset="0"/>
                        </a:rPr>
                        <a:t>3</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600" dirty="0">
                          <a:effectLst/>
                          <a:latin typeface="Calibri" panose="020F0502020204030204" pitchFamily="34" charset="0"/>
                          <a:ea typeface="Calibri" panose="020F0502020204030204" pitchFamily="34" charset="0"/>
                          <a:cs typeface="Mangal" panose="02040503050203030202" pitchFamily="18" charset="0"/>
                        </a:rPr>
                        <a:t>2</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600">
                          <a:effectLst/>
                          <a:latin typeface="Calibri" panose="020F0502020204030204" pitchFamily="34" charset="0"/>
                          <a:ea typeface="Calibri" panose="020F0502020204030204" pitchFamily="34" charset="0"/>
                          <a:cs typeface="Mangal" panose="02040503050203030202" pitchFamily="18" charset="0"/>
                        </a:rPr>
                        <a:t>3</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600">
                          <a:effectLst/>
                          <a:latin typeface="Calibri" panose="020F0502020204030204" pitchFamily="34" charset="0"/>
                          <a:ea typeface="Calibri" panose="020F0502020204030204" pitchFamily="34" charset="0"/>
                          <a:cs typeface="Mangal" panose="02040503050203030202" pitchFamily="18" charset="0"/>
                        </a:rPr>
                        <a:t>3</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600" dirty="0">
                          <a:effectLst/>
                          <a:latin typeface="Calibri" panose="020F0502020204030204" pitchFamily="34" charset="0"/>
                          <a:ea typeface="Calibri" panose="020F0502020204030204" pitchFamily="34" charset="0"/>
                          <a:cs typeface="Mangal" panose="02040503050203030202" pitchFamily="18" charset="0"/>
                        </a:rPr>
                        <a:t>- </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600">
                          <a:effectLst/>
                          <a:latin typeface="Calibri" panose="020F0502020204030204" pitchFamily="34" charset="0"/>
                          <a:ea typeface="Calibri" panose="020F0502020204030204" pitchFamily="34" charset="0"/>
                          <a:cs typeface="Mangal" panose="02040503050203030202" pitchFamily="18" charset="0"/>
                        </a:rPr>
                        <a:t>3</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600" dirty="0">
                          <a:effectLst/>
                          <a:latin typeface="Calibri" panose="020F0502020204030204" pitchFamily="34" charset="0"/>
                          <a:ea typeface="Calibri" panose="020F0502020204030204" pitchFamily="34" charset="0"/>
                          <a:cs typeface="Mangal" panose="02040503050203030202" pitchFamily="18" charset="0"/>
                        </a:rPr>
                        <a:t> -</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600">
                          <a:effectLst/>
                          <a:latin typeface="Calibri" panose="020F0502020204030204" pitchFamily="34" charset="0"/>
                          <a:ea typeface="Calibri" panose="020F0502020204030204" pitchFamily="34" charset="0"/>
                          <a:cs typeface="Mangal" panose="02040503050203030202" pitchFamily="18" charset="0"/>
                        </a:rPr>
                        <a:t>3</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600">
                          <a:effectLst/>
                          <a:latin typeface="Calibri" panose="020F0502020204030204" pitchFamily="34" charset="0"/>
                          <a:ea typeface="Calibri" panose="020F0502020204030204" pitchFamily="34" charset="0"/>
                          <a:cs typeface="Mangal" panose="02040503050203030202" pitchFamily="18" charset="0"/>
                        </a:rPr>
                        <a:t>3</a:t>
                      </a:r>
                      <a:endParaRPr lang="en-IN" sz="160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15000"/>
                        </a:lnSpc>
                        <a:spcAft>
                          <a:spcPts val="1000"/>
                        </a:spcAft>
                      </a:pPr>
                      <a:r>
                        <a:rPr lang="en-US" sz="1600" dirty="0">
                          <a:effectLst/>
                          <a:latin typeface="Calibri" panose="020F0502020204030204" pitchFamily="34" charset="0"/>
                          <a:ea typeface="Calibri" panose="020F0502020204030204" pitchFamily="34" charset="0"/>
                          <a:cs typeface="Mangal" panose="02040503050203030202" pitchFamily="18" charset="0"/>
                        </a:rPr>
                        <a:t>3</a:t>
                      </a:r>
                      <a:endParaRPr lang="en-IN" sz="1600" dirty="0">
                        <a:effectLst/>
                        <a:latin typeface="Calibri" panose="020F0502020204030204" pitchFamily="34" charset="0"/>
                        <a:ea typeface="Calibri" panose="020F0502020204030204" pitchFamily="34" charset="0"/>
                        <a:cs typeface="Mangal" panose="02040503050203030202" pitchFamily="18" charset="0"/>
                      </a:endParaRPr>
                    </a:p>
                  </a:txBody>
                  <a:tcPr marL="65405"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10037840"/>
                  </a:ext>
                </a:extLst>
              </a:tr>
            </a:tbl>
          </a:graphicData>
        </a:graphic>
      </p:graphicFrame>
    </p:spTree>
    <p:extLst>
      <p:ext uri="{BB962C8B-B14F-4D97-AF65-F5344CB8AC3E}">
        <p14:creationId xmlns:p14="http://schemas.microsoft.com/office/powerpoint/2010/main" val="1995279986"/>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762000"/>
            <a:ext cx="9144000" cy="5943600"/>
          </a:xfrm>
        </p:spPr>
        <p:txBody>
          <a:bodyPr>
            <a:normAutofit/>
          </a:bodyPr>
          <a:lstStyle/>
          <a:p>
            <a:pPr>
              <a:spcBef>
                <a:spcPts val="0"/>
              </a:spcBef>
            </a:pPr>
            <a:r>
              <a:rPr lang="en-US" sz="2200" dirty="0"/>
              <a:t>It is the estimation of s/w project parameters such as:</a:t>
            </a:r>
          </a:p>
          <a:p>
            <a:pPr lvl="3">
              <a:spcBef>
                <a:spcPts val="0"/>
              </a:spcBef>
            </a:pPr>
            <a:r>
              <a:rPr lang="en-US" sz="2200" dirty="0"/>
              <a:t>Effort</a:t>
            </a:r>
          </a:p>
          <a:p>
            <a:pPr lvl="3">
              <a:spcBef>
                <a:spcPts val="0"/>
              </a:spcBef>
            </a:pPr>
            <a:r>
              <a:rPr lang="en-US" sz="2200" dirty="0"/>
              <a:t>Time duration completing the project</a:t>
            </a:r>
          </a:p>
          <a:p>
            <a:pPr lvl="3">
              <a:spcBef>
                <a:spcPts val="0"/>
              </a:spcBef>
            </a:pPr>
            <a:r>
              <a:rPr lang="en-US" sz="2200" dirty="0"/>
              <a:t>Total cost for developing the s/w project</a:t>
            </a:r>
          </a:p>
          <a:p>
            <a:pPr>
              <a:spcBef>
                <a:spcPts val="0"/>
              </a:spcBef>
            </a:pPr>
            <a:r>
              <a:rPr lang="en-US" sz="2200" dirty="0"/>
              <a:t>Project size is a measure of the problem complexity in term of effort and time require to develop the product.</a:t>
            </a:r>
          </a:p>
          <a:p>
            <a:pPr>
              <a:spcBef>
                <a:spcPts val="0"/>
              </a:spcBef>
            </a:pPr>
            <a:r>
              <a:rPr lang="en-US" sz="2200" dirty="0"/>
              <a:t>Two matrices are popularly used to estimate size:</a:t>
            </a:r>
          </a:p>
          <a:p>
            <a:pPr marL="1314450" lvl="2" indent="-514350">
              <a:spcBef>
                <a:spcPts val="0"/>
              </a:spcBef>
              <a:buFont typeface="+mj-lt"/>
              <a:buAutoNum type="arabicPeriod"/>
            </a:pPr>
            <a:r>
              <a:rPr lang="en-US" sz="2200" dirty="0">
                <a:solidFill>
                  <a:srgbClr val="92D050"/>
                </a:solidFill>
              </a:rPr>
              <a:t>Lines of Code(LOC)</a:t>
            </a:r>
          </a:p>
          <a:p>
            <a:pPr marL="1314450" lvl="2" indent="-514350">
              <a:spcBef>
                <a:spcPts val="0"/>
              </a:spcBef>
              <a:buFont typeface="+mj-lt"/>
              <a:buAutoNum type="arabicPeriod"/>
            </a:pPr>
            <a:r>
              <a:rPr lang="en-US" sz="2200" dirty="0">
                <a:solidFill>
                  <a:srgbClr val="FFC000"/>
                </a:solidFill>
              </a:rPr>
              <a:t>Function Point(FP)</a:t>
            </a:r>
          </a:p>
          <a:p>
            <a:pPr marL="514350" indent="-514350">
              <a:spcBef>
                <a:spcPts val="0"/>
              </a:spcBef>
              <a:buFont typeface="+mj-lt"/>
              <a:buAutoNum type="arabicPeriod"/>
            </a:pPr>
            <a:r>
              <a:rPr lang="en-US" sz="2200" dirty="0">
                <a:solidFill>
                  <a:srgbClr val="FF0000"/>
                </a:solidFill>
              </a:rPr>
              <a:t>Lines of code:</a:t>
            </a:r>
          </a:p>
          <a:p>
            <a:pPr lvl="1">
              <a:spcBef>
                <a:spcPts val="0"/>
              </a:spcBef>
            </a:pPr>
            <a:r>
              <a:rPr lang="en-US" sz="2200" dirty="0"/>
              <a:t>it is any line of program text that is not a comment or blank line, regardless of the number of statements or fragments of statements on the line.</a:t>
            </a:r>
          </a:p>
          <a:p>
            <a:pPr lvl="1">
              <a:spcBef>
                <a:spcPts val="0"/>
              </a:spcBef>
            </a:pPr>
            <a:r>
              <a:rPr lang="en-US" sz="2200" dirty="0"/>
              <a:t>This specifically includes all lines containing program header, declaration, and executable and non-executable statements</a:t>
            </a:r>
          </a:p>
        </p:txBody>
      </p:sp>
      <p:sp>
        <p:nvSpPr>
          <p:cNvPr id="5" name="Title 1"/>
          <p:cNvSpPr txBox="1">
            <a:spLocks/>
          </p:cNvSpPr>
          <p:nvPr/>
        </p:nvSpPr>
        <p:spPr>
          <a:xfrm>
            <a:off x="1181100" y="65681"/>
            <a:ext cx="7810500" cy="685799"/>
          </a:xfrm>
          <a:prstGeom prst="rect">
            <a:avLst/>
          </a:prstGeom>
          <a:gradFill>
            <a:gsLst>
              <a:gs pos="0">
                <a:schemeClr val="accent5">
                  <a:tint val="50000"/>
                  <a:satMod val="300000"/>
                </a:schemeClr>
              </a:gs>
              <a:gs pos="35000">
                <a:schemeClr val="accent5">
                  <a:tint val="37000"/>
                  <a:satMod val="300000"/>
                </a:schemeClr>
              </a:gs>
              <a:gs pos="100000">
                <a:schemeClr val="accent5">
                  <a:tint val="15000"/>
                  <a:satMod val="350000"/>
                </a:schemeClr>
              </a:gs>
            </a:gsLst>
            <a:lin ang="16200000" scaled="1"/>
          </a:gradFill>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r>
              <a:rPr lang="fr-FR" altLang="en-US" sz="2400" b="1" dirty="0">
                <a:solidFill>
                  <a:schemeClr val="tx1"/>
                </a:solidFill>
              </a:rPr>
              <a:t>Software Matrices and Measurement </a:t>
            </a:r>
            <a:r>
              <a:rPr lang="en-US" sz="2400" b="1" dirty="0">
                <a:solidFill>
                  <a:schemeClr val="tx1"/>
                </a:solidFill>
              </a:rPr>
              <a:t>(CO3)</a:t>
            </a:r>
          </a:p>
        </p:txBody>
      </p:sp>
      <p:pic>
        <p:nvPicPr>
          <p:cNvPr id="6" name="Picture 2" descr="E:\NIET\Project\xLogo11.png.pagespeed.ic.pydHLuCQEZ.png"/>
          <p:cNvPicPr>
            <a:picLocks noChangeAspect="1" noChangeArrowheads="1"/>
          </p:cNvPicPr>
          <p:nvPr/>
        </p:nvPicPr>
        <p:blipFill>
          <a:blip r:embed="rId2" cstate="print"/>
          <a:srcRect/>
          <a:stretch>
            <a:fillRect/>
          </a:stretch>
        </p:blipFill>
        <p:spPr bwMode="auto">
          <a:xfrm>
            <a:off x="0" y="61740"/>
            <a:ext cx="1181100" cy="817163"/>
          </a:xfrm>
          <a:prstGeom prst="rect">
            <a:avLst/>
          </a:prstGeom>
          <a:noFill/>
        </p:spPr>
      </p:pic>
      <p:sp>
        <p:nvSpPr>
          <p:cNvPr id="2" name="Date Placeholder 1"/>
          <p:cNvSpPr>
            <a:spLocks noGrp="1"/>
          </p:cNvSpPr>
          <p:nvPr>
            <p:ph type="dt" sz="half" idx="10"/>
          </p:nvPr>
        </p:nvSpPr>
        <p:spPr/>
        <p:txBody>
          <a:bodyPr/>
          <a:lstStyle/>
          <a:p>
            <a:fld id="{C4276265-9CD6-409D-B452-38490E44517C}" type="datetime1">
              <a:rPr lang="en-IN" smtClean="0"/>
              <a:t>29-03-2024</a:t>
            </a:fld>
            <a:endParaRPr lang="en-US"/>
          </a:p>
        </p:txBody>
      </p:sp>
      <p:sp>
        <p:nvSpPr>
          <p:cNvPr id="4" name="Footer Placeholder 3"/>
          <p:cNvSpPr>
            <a:spLocks noGrp="1"/>
          </p:cNvSpPr>
          <p:nvPr>
            <p:ph type="ftr" sz="quarter" idx="11"/>
          </p:nvPr>
        </p:nvSpPr>
        <p:spPr>
          <a:xfrm>
            <a:off x="3124200" y="6356350"/>
            <a:ext cx="4267200" cy="365125"/>
          </a:xfrm>
        </p:spPr>
        <p:txBody>
          <a:bodyPr/>
          <a:lstStyle/>
          <a:p>
            <a:r>
              <a:rPr lang="en-US"/>
              <a:t>Dr. Poornima Tyagi       ACSE0603 Software Engineering             Unit III     </a:t>
            </a:r>
            <a:endParaRPr lang="en-US" dirty="0"/>
          </a:p>
        </p:txBody>
      </p:sp>
      <p:sp>
        <p:nvSpPr>
          <p:cNvPr id="7" name="Slide Number Placeholder 6"/>
          <p:cNvSpPr>
            <a:spLocks noGrp="1"/>
          </p:cNvSpPr>
          <p:nvPr>
            <p:ph type="sldNum" sz="quarter" idx="12"/>
          </p:nvPr>
        </p:nvSpPr>
        <p:spPr/>
        <p:txBody>
          <a:bodyPr/>
          <a:lstStyle/>
          <a:p>
            <a:fld id="{AE566132-A42B-4D26-9C08-B059D352BBB6}" type="slidenum">
              <a:rPr lang="en-US" smtClean="0"/>
              <a:pPr/>
              <a:t>90</a:t>
            </a:fld>
            <a:endParaRPr lang="en-US"/>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321466"/>
            <a:ext cx="8610600" cy="4525963"/>
          </a:xfrm>
        </p:spPr>
        <p:txBody>
          <a:bodyPr/>
          <a:lstStyle/>
          <a:p>
            <a:pPr algn="just"/>
            <a:r>
              <a:rPr lang="en-US" sz="2200" dirty="0">
                <a:hlinkClick r:id="rId2"/>
              </a:rPr>
              <a:t>https://nptel.ac.in/courses/106/105/106105182/</a:t>
            </a:r>
            <a:endParaRPr lang="en-US" sz="2200" dirty="0"/>
          </a:p>
          <a:p>
            <a:pPr algn="just"/>
            <a:r>
              <a:rPr lang="en-US" sz="2200" dirty="0">
                <a:hlinkClick r:id="rId3"/>
              </a:rPr>
              <a:t>https://www.youtube.com/watch?v=5q_KBeNlRFk&amp;list=PLbRMhDVUMngf8oZR3DpKMvYhZKga90JVt&amp;index=19</a:t>
            </a:r>
            <a:endParaRPr lang="en-US" sz="2200" dirty="0"/>
          </a:p>
          <a:p>
            <a:pPr algn="just"/>
            <a:r>
              <a:rPr lang="en-US" sz="2200" dirty="0">
                <a:hlinkClick r:id="rId4"/>
              </a:rPr>
              <a:t>https://www.youtube.com/watch?v=FTyncRpLd5g&amp;list=PLbRMhDVUMngf8oZR3DpKMvYhZKga90JVt&amp;index=20</a:t>
            </a:r>
            <a:endParaRPr lang="en-US" sz="2200" dirty="0"/>
          </a:p>
          <a:p>
            <a:pPr algn="just"/>
            <a:r>
              <a:rPr lang="en-US" sz="2200" dirty="0">
                <a:hlinkClick r:id="rId5"/>
              </a:rPr>
              <a:t>https://www.youtube.com/watch?v=OFxBjpE8mT0&amp;list=PLbRMhDVUMngf8oZR3DpKMvYhZKga90JVt&amp;index=22</a:t>
            </a:r>
            <a:endParaRPr lang="en-US" sz="2200" dirty="0"/>
          </a:p>
          <a:p>
            <a:pPr algn="just"/>
            <a:endParaRPr lang="en-US" sz="2200" dirty="0"/>
          </a:p>
        </p:txBody>
      </p:sp>
      <p:sp>
        <p:nvSpPr>
          <p:cNvPr id="4" name="Date Placeholder 3"/>
          <p:cNvSpPr>
            <a:spLocks noGrp="1"/>
          </p:cNvSpPr>
          <p:nvPr>
            <p:ph type="dt" sz="half" idx="10"/>
          </p:nvPr>
        </p:nvSpPr>
        <p:spPr/>
        <p:txBody>
          <a:bodyPr/>
          <a:lstStyle/>
          <a:p>
            <a:fld id="{618A6BEB-31E4-49D7-876D-F334E9D00A41}" type="datetime1">
              <a:rPr lang="en-IN" smtClean="0"/>
              <a:t>29-03-2024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91</a:t>
            </a:fld>
            <a:endParaRPr lang="en-US"/>
          </a:p>
        </p:txBody>
      </p:sp>
      <p:sp>
        <p:nvSpPr>
          <p:cNvPr id="7" name="Title 1"/>
          <p:cNvSpPr txBox="1">
            <a:spLocks/>
          </p:cNvSpPr>
          <p:nvPr/>
        </p:nvSpPr>
        <p:spPr>
          <a:xfrm>
            <a:off x="1371600" y="0"/>
            <a:ext cx="7772400" cy="785794"/>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chemeClr val="dk1"/>
                </a:solidFill>
                <a:effectLst/>
                <a:uLnTx/>
                <a:uFillTx/>
                <a:latin typeface="Calibri (Body)"/>
              </a:rPr>
              <a:t>Faculty Video</a:t>
            </a:r>
            <a:r>
              <a:rPr kumimoji="0" lang="en-US" sz="2400" b="0" i="0" u="none" strike="noStrike" kern="1200" cap="none" spc="0" normalizeH="0" noProof="0" dirty="0">
                <a:ln>
                  <a:noFill/>
                </a:ln>
                <a:solidFill>
                  <a:schemeClr val="dk1"/>
                </a:solidFill>
                <a:effectLst/>
                <a:uLnTx/>
                <a:uFillTx/>
                <a:latin typeface="Calibri (Body)"/>
              </a:rPr>
              <a:t> Links, </a:t>
            </a:r>
            <a:r>
              <a:rPr kumimoji="0" lang="en-US" sz="2400" b="0" i="0" u="none" strike="noStrike" kern="1200" cap="none" spc="0" normalizeH="0" noProof="0" dirty="0" err="1">
                <a:ln>
                  <a:noFill/>
                </a:ln>
                <a:solidFill>
                  <a:schemeClr val="dk1"/>
                </a:solidFill>
                <a:effectLst/>
                <a:uLnTx/>
                <a:uFillTx/>
                <a:latin typeface="Calibri (Body)"/>
              </a:rPr>
              <a:t>Youtube</a:t>
            </a:r>
            <a:r>
              <a:rPr kumimoji="0" lang="en-US" sz="2400" b="0" i="0" u="none" strike="noStrike" kern="1200" cap="none" spc="0" normalizeH="0" noProof="0" dirty="0">
                <a:ln>
                  <a:noFill/>
                </a:ln>
                <a:solidFill>
                  <a:schemeClr val="dk1"/>
                </a:solidFill>
                <a:effectLst/>
                <a:uLnTx/>
                <a:uFillTx/>
                <a:latin typeface="Calibri (Body)"/>
              </a:rPr>
              <a:t> &amp; NPTEL Video Links and Online Courses Details  </a:t>
            </a:r>
            <a:endParaRPr kumimoji="0" lang="en-US" sz="2400" b="0" i="0" u="none" strike="noStrike" kern="1200" cap="none" spc="0" normalizeH="0" baseline="0" noProof="0" dirty="0">
              <a:ln>
                <a:noFill/>
              </a:ln>
              <a:solidFill>
                <a:schemeClr val="dk1"/>
              </a:solidFill>
              <a:effectLst/>
              <a:uLnTx/>
              <a:uFillTx/>
              <a:latin typeface="Calibri (Body)"/>
            </a:endParaRPr>
          </a:p>
        </p:txBody>
      </p:sp>
      <p:pic>
        <p:nvPicPr>
          <p:cNvPr id="8" name="Picture 2" descr="E:\NIET\Project\xLogo11.png.pagespeed.ic.pydHLuCQEZ.png"/>
          <p:cNvPicPr>
            <a:picLocks noChangeAspect="1" noChangeArrowheads="1"/>
          </p:cNvPicPr>
          <p:nvPr/>
        </p:nvPicPr>
        <p:blipFill>
          <a:blip r:embed="rId6"/>
          <a:srcRect/>
          <a:stretch>
            <a:fillRect/>
          </a:stretch>
        </p:blipFill>
        <p:spPr bwMode="auto">
          <a:xfrm>
            <a:off x="0" y="0"/>
            <a:ext cx="1447800" cy="817163"/>
          </a:xfrm>
          <a:prstGeom prst="rect">
            <a:avLst/>
          </a:prstGeom>
          <a:noFill/>
        </p:spPr>
      </p:pic>
      <p:sp>
        <p:nvSpPr>
          <p:cNvPr id="9" name="Footer Placeholder 4"/>
          <p:cNvSpPr>
            <a:spLocks noGrp="1"/>
          </p:cNvSpPr>
          <p:nvPr>
            <p:ph type="ftr" sz="quarter" idx="11"/>
          </p:nvPr>
        </p:nvSpPr>
        <p:spPr>
          <a:xfrm>
            <a:off x="2514600" y="6356350"/>
            <a:ext cx="5029200" cy="365125"/>
          </a:xfrm>
        </p:spPr>
        <p:txBody>
          <a:bodyPr/>
          <a:lstStyle/>
          <a:p>
            <a:r>
              <a:rPr lang="en-US"/>
              <a:t>Dr. Poornima Tyagi       ACSE0603 Software Engineering             Unit III     </a:t>
            </a:r>
            <a:endParaRPr lang="en-US" dirty="0"/>
          </a:p>
        </p:txBody>
      </p:sp>
    </p:spTree>
    <p:extLst>
      <p:ext uri="{BB962C8B-B14F-4D97-AF65-F5344CB8AC3E}">
        <p14:creationId xmlns:p14="http://schemas.microsoft.com/office/powerpoint/2010/main" val="370921313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5081986"/>
          </a:xfrm>
        </p:spPr>
        <p:txBody>
          <a:bodyPr>
            <a:noAutofit/>
          </a:bodyPr>
          <a:lstStyle/>
          <a:p>
            <a:pPr marL="0" indent="0">
              <a:lnSpc>
                <a:spcPct val="120000"/>
              </a:lnSpc>
              <a:spcBef>
                <a:spcPts val="600"/>
              </a:spcBef>
              <a:buNone/>
            </a:pPr>
            <a:r>
              <a:rPr lang="en-US" sz="1600" b="1" dirty="0"/>
              <a:t>1)</a:t>
            </a:r>
            <a:r>
              <a:rPr lang="en-US" sz="1600" dirty="0"/>
              <a:t> Which one is not a size measure for software</a:t>
            </a:r>
            <a:endParaRPr lang="en-IN" sz="1600" dirty="0"/>
          </a:p>
          <a:p>
            <a:pPr marL="0" indent="0">
              <a:lnSpc>
                <a:spcPct val="120000"/>
              </a:lnSpc>
              <a:spcBef>
                <a:spcPts val="600"/>
              </a:spcBef>
              <a:buNone/>
            </a:pPr>
            <a:r>
              <a:rPr lang="en-US" sz="1600" dirty="0"/>
              <a:t>	(a) LOC                                   		(b) Function Count</a:t>
            </a:r>
            <a:endParaRPr lang="en-IN" sz="1600" dirty="0"/>
          </a:p>
          <a:p>
            <a:pPr marL="0" indent="0">
              <a:lnSpc>
                <a:spcPct val="120000"/>
              </a:lnSpc>
              <a:spcBef>
                <a:spcPts val="600"/>
              </a:spcBef>
              <a:buNone/>
            </a:pPr>
            <a:r>
              <a:rPr lang="en-US" sz="1600" b="1" dirty="0"/>
              <a:t>	(c) </a:t>
            </a:r>
            <a:r>
              <a:rPr lang="en-US" sz="1600" b="1" dirty="0" err="1"/>
              <a:t>Cyclomatic</a:t>
            </a:r>
            <a:r>
              <a:rPr lang="en-US" sz="1600" b="1" dirty="0"/>
              <a:t> Complexity    </a:t>
            </a:r>
            <a:r>
              <a:rPr lang="en-US" sz="1600" dirty="0"/>
              <a:t>			(d) Halstead’s program length</a:t>
            </a:r>
            <a:endParaRPr lang="en-IN" sz="1600" dirty="0"/>
          </a:p>
          <a:p>
            <a:pPr marL="0" indent="0">
              <a:lnSpc>
                <a:spcPct val="120000"/>
              </a:lnSpc>
              <a:spcBef>
                <a:spcPts val="600"/>
              </a:spcBef>
              <a:buNone/>
            </a:pPr>
            <a:r>
              <a:rPr lang="en-US" sz="1600" b="1" dirty="0"/>
              <a:t> 2)</a:t>
            </a:r>
            <a:r>
              <a:rPr lang="en-US" sz="1600" dirty="0"/>
              <a:t> The worst type of coupling is</a:t>
            </a:r>
            <a:endParaRPr lang="en-IN" sz="1600" dirty="0"/>
          </a:p>
          <a:p>
            <a:pPr marL="0" indent="0">
              <a:lnSpc>
                <a:spcPct val="120000"/>
              </a:lnSpc>
              <a:spcBef>
                <a:spcPts val="600"/>
              </a:spcBef>
              <a:buNone/>
            </a:pPr>
            <a:r>
              <a:rPr lang="en-US" sz="1600" b="1" dirty="0"/>
              <a:t>	(a) Content</a:t>
            </a:r>
            <a:r>
              <a:rPr lang="en-US" sz="1600" dirty="0"/>
              <a:t>	    (b) Common 	(c) External 	(d) Data coupling</a:t>
            </a:r>
            <a:endParaRPr lang="en-IN" sz="1600" dirty="0"/>
          </a:p>
          <a:p>
            <a:pPr marL="0" indent="0">
              <a:lnSpc>
                <a:spcPct val="120000"/>
              </a:lnSpc>
              <a:spcBef>
                <a:spcPts val="600"/>
              </a:spcBef>
              <a:buNone/>
            </a:pPr>
            <a:r>
              <a:rPr lang="en-US" sz="1600" dirty="0"/>
              <a:t> </a:t>
            </a:r>
            <a:r>
              <a:rPr lang="en-US" sz="1600" b="1" dirty="0"/>
              <a:t>3) </a:t>
            </a:r>
            <a:r>
              <a:rPr lang="en-US" sz="1600" dirty="0"/>
              <a:t>The most desirable form of cohesion is</a:t>
            </a:r>
            <a:endParaRPr lang="en-IN" sz="1600" dirty="0"/>
          </a:p>
          <a:p>
            <a:pPr marL="0" indent="0">
              <a:lnSpc>
                <a:spcPct val="120000"/>
              </a:lnSpc>
              <a:spcBef>
                <a:spcPts val="600"/>
              </a:spcBef>
              <a:buNone/>
            </a:pPr>
            <a:r>
              <a:rPr lang="en-US" sz="1600" dirty="0"/>
              <a:t>	(a) Logical cohesion            			(b) Procedural cohesion</a:t>
            </a:r>
            <a:endParaRPr lang="en-IN" sz="1600" dirty="0"/>
          </a:p>
          <a:p>
            <a:pPr marL="0" indent="0">
              <a:lnSpc>
                <a:spcPct val="120000"/>
              </a:lnSpc>
              <a:spcBef>
                <a:spcPts val="600"/>
              </a:spcBef>
              <a:buNone/>
            </a:pPr>
            <a:r>
              <a:rPr lang="en-US" sz="1600" b="1" dirty="0"/>
              <a:t>	(c) Functional cohesion       </a:t>
            </a:r>
            <a:r>
              <a:rPr lang="en-US" sz="1600" dirty="0"/>
              <a:t>			(d) Temporal cohesion</a:t>
            </a:r>
            <a:endParaRPr lang="en-IN" sz="1600" dirty="0"/>
          </a:p>
          <a:p>
            <a:pPr marL="0" indent="0">
              <a:lnSpc>
                <a:spcPct val="120000"/>
              </a:lnSpc>
              <a:spcBef>
                <a:spcPts val="600"/>
              </a:spcBef>
              <a:buNone/>
            </a:pPr>
            <a:r>
              <a:rPr lang="en-US" sz="1600" b="1" dirty="0"/>
              <a:t>4)</a:t>
            </a:r>
            <a:r>
              <a:rPr lang="en-US" sz="1600" dirty="0"/>
              <a:t> Which one is not a strategy for design?</a:t>
            </a:r>
            <a:endParaRPr lang="en-IN" sz="1600" dirty="0"/>
          </a:p>
          <a:p>
            <a:pPr marL="0" indent="0">
              <a:lnSpc>
                <a:spcPct val="120000"/>
              </a:lnSpc>
              <a:spcBef>
                <a:spcPts val="600"/>
              </a:spcBef>
              <a:buNone/>
            </a:pPr>
            <a:r>
              <a:rPr lang="en-US" sz="1600" dirty="0"/>
              <a:t>	(a) Bottom up design             			(b) Top down design</a:t>
            </a:r>
            <a:endParaRPr lang="en-IN" sz="1600" dirty="0"/>
          </a:p>
          <a:p>
            <a:pPr marL="0" indent="0">
              <a:lnSpc>
                <a:spcPct val="120000"/>
              </a:lnSpc>
              <a:spcBef>
                <a:spcPts val="600"/>
              </a:spcBef>
              <a:buNone/>
            </a:pPr>
            <a:r>
              <a:rPr lang="en-US" sz="1600" b="1" dirty="0"/>
              <a:t>	</a:t>
            </a:r>
            <a:r>
              <a:rPr lang="en-US" sz="1600" dirty="0"/>
              <a:t>(c) Embedded design             			</a:t>
            </a:r>
            <a:r>
              <a:rPr lang="en-US" sz="1600" b="1" dirty="0"/>
              <a:t>(d) Hybrid design</a:t>
            </a:r>
          </a:p>
          <a:p>
            <a:pPr marL="0" indent="0">
              <a:lnSpc>
                <a:spcPct val="120000"/>
              </a:lnSpc>
              <a:spcBef>
                <a:spcPts val="600"/>
              </a:spcBef>
              <a:buNone/>
            </a:pPr>
            <a:r>
              <a:rPr lang="en-US" sz="1600" b="1" dirty="0"/>
              <a:t>5)</a:t>
            </a:r>
            <a:r>
              <a:rPr lang="en-US" sz="1600" dirty="0"/>
              <a:t>The term module used during design phase refers to</a:t>
            </a:r>
          </a:p>
          <a:p>
            <a:pPr marL="0" indent="0">
              <a:lnSpc>
                <a:spcPct val="120000"/>
              </a:lnSpc>
              <a:spcBef>
                <a:spcPts val="600"/>
              </a:spcBef>
              <a:buNone/>
            </a:pPr>
            <a:r>
              <a:rPr lang="en-US" sz="1600" dirty="0"/>
              <a:t>	(a) Function		(b) Procedure		(c) Sub program	</a:t>
            </a:r>
            <a:r>
              <a:rPr lang="en-US" sz="1600" b="1" dirty="0"/>
              <a:t>(d) All of the above</a:t>
            </a:r>
          </a:p>
          <a:p>
            <a:pPr marL="0" indent="0">
              <a:lnSpc>
                <a:spcPct val="120000"/>
              </a:lnSpc>
              <a:spcBef>
                <a:spcPts val="600"/>
              </a:spcBef>
              <a:buNone/>
            </a:pPr>
            <a:r>
              <a:rPr lang="en-US" sz="1600" dirty="0"/>
              <a:t>	</a:t>
            </a:r>
          </a:p>
          <a:p>
            <a:pPr marL="0" indent="0">
              <a:lnSpc>
                <a:spcPct val="120000"/>
              </a:lnSpc>
              <a:spcBef>
                <a:spcPts val="600"/>
              </a:spcBef>
              <a:buNone/>
            </a:pPr>
            <a:endParaRPr lang="en-US" sz="1600" dirty="0"/>
          </a:p>
          <a:p>
            <a:pPr marL="0" indent="0">
              <a:buNone/>
            </a:pPr>
            <a:endParaRPr lang="en-US" sz="1600" dirty="0"/>
          </a:p>
        </p:txBody>
      </p:sp>
      <p:sp>
        <p:nvSpPr>
          <p:cNvPr id="4" name="Date Placeholder 3"/>
          <p:cNvSpPr>
            <a:spLocks noGrp="1"/>
          </p:cNvSpPr>
          <p:nvPr>
            <p:ph type="dt" sz="half" idx="10"/>
          </p:nvPr>
        </p:nvSpPr>
        <p:spPr/>
        <p:txBody>
          <a:bodyPr/>
          <a:lstStyle/>
          <a:p>
            <a:fld id="{43F3A203-F83F-42ED-AFD5-7FC6D594F9FF}" type="datetime1">
              <a:rPr lang="en-IN" smtClean="0"/>
              <a:t>29-03-2024</a:t>
            </a:fld>
            <a:endParaRPr lang="en-US" dirty="0"/>
          </a:p>
        </p:txBody>
      </p:sp>
      <p:sp>
        <p:nvSpPr>
          <p:cNvPr id="5" name="Footer Placeholder 4"/>
          <p:cNvSpPr>
            <a:spLocks noGrp="1"/>
          </p:cNvSpPr>
          <p:nvPr>
            <p:ph type="ftr" sz="quarter" idx="11"/>
          </p:nvPr>
        </p:nvSpPr>
        <p:spPr>
          <a:xfrm>
            <a:off x="2514600" y="6356350"/>
            <a:ext cx="5029200" cy="365125"/>
          </a:xfrm>
        </p:spPr>
        <p:txBody>
          <a:bodyPr/>
          <a:lstStyle/>
          <a:p>
            <a:r>
              <a:rPr lang="en-US"/>
              <a:t>Dr. Poornima Tyagi       ACSE0603 Software Engineering             Unit III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92</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400" b="1" dirty="0"/>
              <a:t>Daily Quiz</a:t>
            </a:r>
            <a:endParaRPr kumimoji="0" lang="en-US" sz="2400" b="1" i="0" u="none" strike="noStrike" kern="1200" cap="none" spc="0" normalizeH="0" baseline="0" noProof="0" dirty="0">
              <a:ln>
                <a:noFill/>
              </a:ln>
              <a:solidFill>
                <a:schemeClr val="dk1"/>
              </a:solidFill>
              <a:effectLst/>
              <a:uLnTx/>
              <a:uFillTx/>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132692743"/>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fontScale="47500" lnSpcReduction="20000"/>
          </a:bodyPr>
          <a:lstStyle/>
          <a:p>
            <a:pPr marL="0" indent="0">
              <a:lnSpc>
                <a:spcPct val="120000"/>
              </a:lnSpc>
              <a:buNone/>
            </a:pPr>
            <a:r>
              <a:rPr lang="en-US" sz="3300" b="1" dirty="0"/>
              <a:t>6) </a:t>
            </a:r>
            <a:r>
              <a:rPr lang="en-US" sz="3300" dirty="0"/>
              <a:t>Fault is</a:t>
            </a:r>
            <a:endParaRPr lang="en-IN" sz="3300" dirty="0"/>
          </a:p>
          <a:p>
            <a:pPr marL="0" indent="0">
              <a:lnSpc>
                <a:spcPct val="120000"/>
              </a:lnSpc>
              <a:buNone/>
            </a:pPr>
            <a:r>
              <a:rPr lang="en-US" sz="3300" dirty="0"/>
              <a:t>	(a) Defect in the program       	(b) Mistake in the program	</a:t>
            </a:r>
          </a:p>
          <a:p>
            <a:pPr marL="0" indent="0">
              <a:lnSpc>
                <a:spcPct val="120000"/>
              </a:lnSpc>
              <a:buNone/>
            </a:pPr>
            <a:r>
              <a:rPr lang="en-US" sz="3300" dirty="0"/>
              <a:t>	(c) Error in the program          	(</a:t>
            </a:r>
            <a:r>
              <a:rPr lang="en-US" sz="3300" b="1" dirty="0"/>
              <a:t>d) All of the above</a:t>
            </a:r>
            <a:endParaRPr lang="en-IN" sz="3300" dirty="0"/>
          </a:p>
          <a:p>
            <a:pPr marL="0" indent="0">
              <a:lnSpc>
                <a:spcPct val="120000"/>
              </a:lnSpc>
              <a:buNone/>
            </a:pPr>
            <a:r>
              <a:rPr lang="en-US" sz="3300" b="1" dirty="0"/>
              <a:t>7) </a:t>
            </a:r>
            <a:r>
              <a:rPr lang="en-US" sz="3300" dirty="0"/>
              <a:t>The extent to which different modules are dependent upon each other is called</a:t>
            </a:r>
            <a:endParaRPr lang="en-IN" sz="3300" dirty="0"/>
          </a:p>
          <a:p>
            <a:pPr marL="0" indent="0">
              <a:lnSpc>
                <a:spcPct val="120000"/>
              </a:lnSpc>
              <a:buNone/>
            </a:pPr>
            <a:r>
              <a:rPr lang="en-US" sz="3300" b="1" dirty="0"/>
              <a:t>	(a) Coupling           </a:t>
            </a:r>
            <a:r>
              <a:rPr lang="en-US" sz="3300" dirty="0"/>
              <a:t>(b) Cohesion	(c) Modularity        (d) Stability</a:t>
            </a:r>
            <a:endParaRPr lang="en-IN" sz="3300" dirty="0"/>
          </a:p>
          <a:p>
            <a:pPr marL="0" indent="0">
              <a:lnSpc>
                <a:spcPct val="120000"/>
              </a:lnSpc>
              <a:buNone/>
            </a:pPr>
            <a:r>
              <a:rPr lang="en-US" sz="3300" b="1" dirty="0"/>
              <a:t>8) </a:t>
            </a:r>
            <a:r>
              <a:rPr lang="en-US" sz="3300" dirty="0"/>
              <a:t>A system that does not interact with external environment is called</a:t>
            </a:r>
            <a:endParaRPr lang="en-IN" sz="3300" dirty="0"/>
          </a:p>
          <a:p>
            <a:pPr marL="0" indent="0">
              <a:lnSpc>
                <a:spcPct val="120000"/>
              </a:lnSpc>
              <a:buNone/>
            </a:pPr>
            <a:r>
              <a:rPr lang="en-US" sz="3300" b="1" dirty="0"/>
              <a:t>	(a) Closed system       </a:t>
            </a:r>
            <a:r>
              <a:rPr lang="en-US" sz="3300" dirty="0"/>
              <a:t>		(b) Logical system</a:t>
            </a:r>
            <a:endParaRPr lang="en-IN" sz="3300" dirty="0"/>
          </a:p>
          <a:p>
            <a:pPr marL="0" indent="0">
              <a:lnSpc>
                <a:spcPct val="120000"/>
              </a:lnSpc>
              <a:buNone/>
            </a:pPr>
            <a:r>
              <a:rPr lang="en-US" sz="3300" dirty="0"/>
              <a:t>	(c) Open system                   	(d) Hierarchal system</a:t>
            </a:r>
            <a:endParaRPr lang="en-IN" sz="3300" dirty="0"/>
          </a:p>
          <a:p>
            <a:pPr marL="0" indent="0">
              <a:lnSpc>
                <a:spcPct val="120000"/>
              </a:lnSpc>
              <a:buNone/>
            </a:pPr>
            <a:r>
              <a:rPr lang="en-US" sz="3300" b="1" dirty="0"/>
              <a:t>9) </a:t>
            </a:r>
            <a:r>
              <a:rPr lang="en-US" sz="3300" dirty="0"/>
              <a:t>The worst type of cohesion is</a:t>
            </a:r>
            <a:endParaRPr lang="en-IN" sz="3300" dirty="0"/>
          </a:p>
          <a:p>
            <a:pPr marL="0" indent="0">
              <a:lnSpc>
                <a:spcPct val="120000"/>
              </a:lnSpc>
              <a:buNone/>
            </a:pPr>
            <a:r>
              <a:rPr lang="en-US" sz="3300" dirty="0"/>
              <a:t>	(a) Temporal cohesion          		</a:t>
            </a:r>
            <a:r>
              <a:rPr lang="en-US" sz="3300" b="1" dirty="0"/>
              <a:t>(b) Coincidental cohesion</a:t>
            </a:r>
            <a:endParaRPr lang="en-IN" sz="3300" b="1" dirty="0"/>
          </a:p>
          <a:p>
            <a:pPr marL="0" indent="0">
              <a:lnSpc>
                <a:spcPct val="120000"/>
              </a:lnSpc>
              <a:buNone/>
            </a:pPr>
            <a:r>
              <a:rPr lang="en-US" sz="3300" dirty="0"/>
              <a:t>	(c) Logical cohesion              		(d) Sequential cohesion</a:t>
            </a:r>
            <a:endParaRPr lang="en-IN" sz="3300" dirty="0"/>
          </a:p>
          <a:p>
            <a:pPr marL="0" indent="0">
              <a:lnSpc>
                <a:spcPct val="120000"/>
              </a:lnSpc>
              <a:buNone/>
            </a:pPr>
            <a:r>
              <a:rPr lang="en-US" sz="3300" b="1" dirty="0"/>
              <a:t>10) </a:t>
            </a:r>
            <a:r>
              <a:rPr lang="en-US" sz="3300" dirty="0"/>
              <a:t>Which one is not a strategy for design?</a:t>
            </a:r>
            <a:endParaRPr lang="en-IN" sz="3300" dirty="0"/>
          </a:p>
          <a:p>
            <a:pPr marL="0" indent="0">
              <a:lnSpc>
                <a:spcPct val="120000"/>
              </a:lnSpc>
              <a:buNone/>
            </a:pPr>
            <a:r>
              <a:rPr lang="en-US" sz="3300" dirty="0"/>
              <a:t>	(a) Bottom up design             		(b) Top down design</a:t>
            </a:r>
            <a:endParaRPr lang="en-IN" sz="3300" dirty="0"/>
          </a:p>
          <a:p>
            <a:pPr marL="0" indent="0">
              <a:lnSpc>
                <a:spcPct val="120000"/>
              </a:lnSpc>
              <a:buNone/>
            </a:pPr>
            <a:r>
              <a:rPr lang="en-US" sz="3300" b="1" dirty="0"/>
              <a:t>	(c) Embedded design             </a:t>
            </a:r>
            <a:r>
              <a:rPr lang="en-US" sz="3300" dirty="0"/>
              <a:t>		(d) Hybrid design</a:t>
            </a:r>
            <a:endParaRPr lang="en-IN" sz="3300" dirty="0"/>
          </a:p>
          <a:p>
            <a:pPr marL="0" indent="0">
              <a:lnSpc>
                <a:spcPct val="120000"/>
              </a:lnSpc>
              <a:buNone/>
            </a:pPr>
            <a:r>
              <a:rPr lang="en-US" sz="3300" dirty="0"/>
              <a:t> </a:t>
            </a:r>
            <a:endParaRPr lang="en-IN" sz="3300" dirty="0"/>
          </a:p>
          <a:p>
            <a:pPr marL="0" indent="0">
              <a:buNone/>
            </a:pPr>
            <a:endParaRPr lang="en-US" sz="2200" dirty="0"/>
          </a:p>
        </p:txBody>
      </p:sp>
      <p:sp>
        <p:nvSpPr>
          <p:cNvPr id="4" name="Date Placeholder 3"/>
          <p:cNvSpPr>
            <a:spLocks noGrp="1"/>
          </p:cNvSpPr>
          <p:nvPr>
            <p:ph type="dt" sz="half" idx="10"/>
          </p:nvPr>
        </p:nvSpPr>
        <p:spPr/>
        <p:txBody>
          <a:bodyPr/>
          <a:lstStyle/>
          <a:p>
            <a:fld id="{F3295C9C-49B5-4653-B84E-0851CF1F6918}" type="datetime1">
              <a:rPr lang="en-IN" smtClean="0"/>
              <a:t>29-03-2024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a:t>Dr. Poornima Tyagi       ACSE0603 Software Engineering             Unit III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93</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400" b="1" dirty="0"/>
              <a:t>Daily Quiz</a:t>
            </a:r>
            <a:endParaRPr kumimoji="0" lang="en-US" sz="2400" b="1" i="0" u="none" strike="noStrike" kern="1200" cap="none" spc="0" normalizeH="0" baseline="0" noProof="0" dirty="0">
              <a:ln>
                <a:noFill/>
              </a:ln>
              <a:solidFill>
                <a:schemeClr val="dk1"/>
              </a:solidFill>
              <a:effectLst/>
              <a:uLnTx/>
              <a:uFillTx/>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1006215575"/>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5105400"/>
          </a:xfrm>
        </p:spPr>
        <p:txBody>
          <a:bodyPr>
            <a:noAutofit/>
          </a:bodyPr>
          <a:lstStyle/>
          <a:p>
            <a:pPr marL="469265" marR="7620" lvl="1" indent="-457200" algn="just">
              <a:spcBef>
                <a:spcPts val="620"/>
              </a:spcBef>
              <a:buAutoNum type="arabicPeriod"/>
              <a:tabLst>
                <a:tab pos="459740" algn="l"/>
              </a:tabLst>
            </a:pPr>
            <a:r>
              <a:rPr lang="en-US" sz="1800" spc="-5" dirty="0">
                <a:cs typeface="Times New Roman"/>
              </a:rPr>
              <a:t>What</a:t>
            </a:r>
            <a:r>
              <a:rPr lang="en-US" sz="1800" spc="204" dirty="0">
                <a:cs typeface="Times New Roman"/>
              </a:rPr>
              <a:t> </a:t>
            </a:r>
            <a:r>
              <a:rPr lang="en-US" sz="1800" spc="-5" dirty="0">
                <a:cs typeface="Times New Roman"/>
              </a:rPr>
              <a:t>is</a:t>
            </a:r>
            <a:r>
              <a:rPr lang="en-US" sz="1800" spc="180" dirty="0">
                <a:cs typeface="Times New Roman"/>
              </a:rPr>
              <a:t> </a:t>
            </a:r>
            <a:r>
              <a:rPr lang="en-US" sz="1800" spc="-5" dirty="0">
                <a:cs typeface="Times New Roman"/>
              </a:rPr>
              <a:t>design?</a:t>
            </a:r>
            <a:r>
              <a:rPr lang="en-US" sz="1800" spc="220" dirty="0">
                <a:cs typeface="Times New Roman"/>
              </a:rPr>
              <a:t> </a:t>
            </a:r>
            <a:r>
              <a:rPr lang="en-US" sz="1800" spc="-5" dirty="0">
                <a:cs typeface="Times New Roman"/>
              </a:rPr>
              <a:t>Describe</a:t>
            </a:r>
            <a:r>
              <a:rPr lang="en-US" sz="1800" spc="204" dirty="0">
                <a:cs typeface="Times New Roman"/>
              </a:rPr>
              <a:t> </a:t>
            </a:r>
            <a:r>
              <a:rPr lang="en-US" sz="1800" dirty="0">
                <a:cs typeface="Times New Roman"/>
              </a:rPr>
              <a:t>the</a:t>
            </a:r>
            <a:r>
              <a:rPr lang="en-US" sz="1800" spc="204" dirty="0">
                <a:cs typeface="Times New Roman"/>
              </a:rPr>
              <a:t> </a:t>
            </a:r>
            <a:r>
              <a:rPr lang="en-US" sz="1800" spc="-5" dirty="0">
                <a:cs typeface="Times New Roman"/>
              </a:rPr>
              <a:t>difference</a:t>
            </a:r>
            <a:r>
              <a:rPr lang="en-US" sz="1800" spc="200" dirty="0">
                <a:cs typeface="Times New Roman"/>
              </a:rPr>
              <a:t> </a:t>
            </a:r>
            <a:r>
              <a:rPr lang="en-US" sz="1800" spc="-5" dirty="0">
                <a:cs typeface="Times New Roman"/>
              </a:rPr>
              <a:t>between</a:t>
            </a:r>
            <a:r>
              <a:rPr lang="en-US" sz="1800" spc="215" dirty="0">
                <a:cs typeface="Times New Roman"/>
              </a:rPr>
              <a:t> </a:t>
            </a:r>
            <a:r>
              <a:rPr lang="en-US" sz="1800" spc="-5" dirty="0">
                <a:cs typeface="Times New Roman"/>
              </a:rPr>
              <a:t>conceptual</a:t>
            </a:r>
            <a:r>
              <a:rPr lang="en-US" sz="1800" spc="200" dirty="0">
                <a:cs typeface="Times New Roman"/>
              </a:rPr>
              <a:t> </a:t>
            </a:r>
            <a:r>
              <a:rPr lang="en-US" sz="1800" spc="-5" dirty="0">
                <a:cs typeface="Times New Roman"/>
              </a:rPr>
              <a:t>design</a:t>
            </a:r>
            <a:r>
              <a:rPr lang="en-US" sz="1800" spc="225" dirty="0">
                <a:cs typeface="Times New Roman"/>
              </a:rPr>
              <a:t> </a:t>
            </a:r>
            <a:r>
              <a:rPr lang="en-US" sz="1800" spc="-10" dirty="0">
                <a:cs typeface="Times New Roman"/>
              </a:rPr>
              <a:t>and </a:t>
            </a:r>
            <a:r>
              <a:rPr lang="en-US" sz="1800" spc="-5" dirty="0">
                <a:cs typeface="Times New Roman"/>
              </a:rPr>
              <a:t>technical design.</a:t>
            </a:r>
            <a:endParaRPr lang="en-US" sz="1800" dirty="0">
              <a:cs typeface="Times New Roman"/>
            </a:endParaRPr>
          </a:p>
          <a:p>
            <a:pPr marL="469265" marR="7620" lvl="1" indent="-457200" algn="just">
              <a:spcBef>
                <a:spcPts val="625"/>
              </a:spcBef>
              <a:buAutoNum type="arabicPeriod"/>
              <a:tabLst>
                <a:tab pos="469900" algn="l"/>
                <a:tab pos="1477010" algn="l"/>
                <a:tab pos="1957070" algn="l"/>
                <a:tab pos="3229610" algn="l"/>
                <a:tab pos="3601085" algn="l"/>
                <a:tab pos="4701540" algn="l"/>
                <a:tab pos="5641975" algn="l"/>
                <a:tab pos="6323330" algn="l"/>
                <a:tab pos="6742430" algn="l"/>
                <a:tab pos="7207250" algn="l"/>
                <a:tab pos="8432165" algn="l"/>
              </a:tabLst>
            </a:pPr>
            <a:r>
              <a:rPr lang="en-US" sz="1800" spc="-10" dirty="0">
                <a:cs typeface="Times New Roman"/>
              </a:rPr>
              <a:t>D</a:t>
            </a:r>
            <a:r>
              <a:rPr lang="en-US" sz="1800" spc="-5" dirty="0">
                <a:cs typeface="Times New Roman"/>
              </a:rPr>
              <a:t>i</a:t>
            </a:r>
            <a:r>
              <a:rPr lang="en-US" sz="1800" spc="-10" dirty="0">
                <a:cs typeface="Times New Roman"/>
              </a:rPr>
              <a:t>sc</a:t>
            </a:r>
            <a:r>
              <a:rPr lang="en-US" sz="1800" dirty="0">
                <a:cs typeface="Times New Roman"/>
              </a:rPr>
              <a:t>u</a:t>
            </a:r>
            <a:r>
              <a:rPr lang="en-US" sz="1800" spc="-10" dirty="0">
                <a:cs typeface="Times New Roman"/>
              </a:rPr>
              <a:t>s</a:t>
            </a:r>
            <a:r>
              <a:rPr lang="en-US" sz="1800" spc="-5" dirty="0">
                <a:cs typeface="Times New Roman"/>
              </a:rPr>
              <a:t>s</a:t>
            </a:r>
            <a:r>
              <a:rPr lang="en-US" sz="1800" dirty="0">
                <a:cs typeface="Times New Roman"/>
              </a:rPr>
              <a:t>	</a:t>
            </a:r>
            <a:r>
              <a:rPr lang="en-US" sz="1800" spc="-5" dirty="0">
                <a:cs typeface="Times New Roman"/>
              </a:rPr>
              <a:t>t</a:t>
            </a:r>
            <a:r>
              <a:rPr lang="en-US" sz="1800" dirty="0">
                <a:cs typeface="Times New Roman"/>
              </a:rPr>
              <a:t>h</a:t>
            </a:r>
            <a:r>
              <a:rPr lang="en-US" sz="1800" spc="-5" dirty="0">
                <a:cs typeface="Times New Roman"/>
              </a:rPr>
              <a:t>e</a:t>
            </a:r>
            <a:r>
              <a:rPr lang="en-US" sz="1800" dirty="0">
                <a:cs typeface="Times New Roman"/>
              </a:rPr>
              <a:t>	ob</a:t>
            </a:r>
            <a:r>
              <a:rPr lang="en-US" sz="1800" spc="-5" dirty="0">
                <a:cs typeface="Times New Roman"/>
              </a:rPr>
              <a:t>j</a:t>
            </a:r>
            <a:r>
              <a:rPr lang="en-US" sz="1800" spc="-10" dirty="0">
                <a:cs typeface="Times New Roman"/>
              </a:rPr>
              <a:t>ec</a:t>
            </a:r>
            <a:r>
              <a:rPr lang="en-US" sz="1800" spc="-5" dirty="0">
                <a:cs typeface="Times New Roman"/>
              </a:rPr>
              <a:t>ti</a:t>
            </a:r>
            <a:r>
              <a:rPr lang="en-US" sz="1800" dirty="0">
                <a:cs typeface="Times New Roman"/>
              </a:rPr>
              <a:t>v</a:t>
            </a:r>
            <a:r>
              <a:rPr lang="en-US" sz="1800" spc="-10" dirty="0">
                <a:cs typeface="Times New Roman"/>
              </a:rPr>
              <a:t>e</a:t>
            </a:r>
            <a:r>
              <a:rPr lang="en-US" sz="1800" spc="-5" dirty="0">
                <a:cs typeface="Times New Roman"/>
              </a:rPr>
              <a:t>s</a:t>
            </a:r>
            <a:r>
              <a:rPr lang="en-US" sz="1800" dirty="0">
                <a:cs typeface="Times New Roman"/>
              </a:rPr>
              <a:t>	o</a:t>
            </a:r>
            <a:r>
              <a:rPr lang="en-US" sz="1800" spc="-5" dirty="0">
                <a:cs typeface="Times New Roman"/>
              </a:rPr>
              <a:t>f</a:t>
            </a:r>
            <a:r>
              <a:rPr lang="en-US" sz="1800" dirty="0">
                <a:cs typeface="Times New Roman"/>
              </a:rPr>
              <a:t>	</a:t>
            </a:r>
            <a:r>
              <a:rPr lang="en-US" sz="1800" spc="-10" dirty="0">
                <a:cs typeface="Times New Roman"/>
              </a:rPr>
              <a:t>s</a:t>
            </a:r>
            <a:r>
              <a:rPr lang="en-US" sz="1800" dirty="0">
                <a:cs typeface="Times New Roman"/>
              </a:rPr>
              <a:t>o</a:t>
            </a:r>
            <a:r>
              <a:rPr lang="en-US" sz="1800" spc="-5" dirty="0">
                <a:cs typeface="Times New Roman"/>
              </a:rPr>
              <a:t>ft</a:t>
            </a:r>
            <a:r>
              <a:rPr lang="en-US" sz="1800" spc="-10" dirty="0">
                <a:cs typeface="Times New Roman"/>
              </a:rPr>
              <a:t>wa</a:t>
            </a:r>
            <a:r>
              <a:rPr lang="en-US" sz="1800" spc="-5" dirty="0">
                <a:cs typeface="Times New Roman"/>
              </a:rPr>
              <a:t>re</a:t>
            </a:r>
            <a:r>
              <a:rPr lang="en-US" sz="1800" dirty="0">
                <a:cs typeface="Times New Roman"/>
              </a:rPr>
              <a:t>	d</a:t>
            </a:r>
            <a:r>
              <a:rPr lang="en-US" sz="1800" spc="-10" dirty="0">
                <a:cs typeface="Times New Roman"/>
              </a:rPr>
              <a:t>es</a:t>
            </a:r>
            <a:r>
              <a:rPr lang="en-US" sz="1800" spc="-5" dirty="0">
                <a:cs typeface="Times New Roman"/>
              </a:rPr>
              <a:t>i</a:t>
            </a:r>
            <a:r>
              <a:rPr lang="en-US" sz="1800" dirty="0">
                <a:cs typeface="Times New Roman"/>
              </a:rPr>
              <a:t>gn</a:t>
            </a:r>
            <a:r>
              <a:rPr lang="en-US" sz="1800" spc="-5" dirty="0">
                <a:cs typeface="Times New Roman"/>
              </a:rPr>
              <a:t>.</a:t>
            </a:r>
            <a:r>
              <a:rPr lang="en-US" sz="1800" dirty="0">
                <a:cs typeface="Times New Roman"/>
              </a:rPr>
              <a:t>	</a:t>
            </a:r>
            <a:r>
              <a:rPr lang="en-US" sz="1800" spc="-10" dirty="0">
                <a:cs typeface="Times New Roman"/>
              </a:rPr>
              <a:t>H</a:t>
            </a:r>
            <a:r>
              <a:rPr lang="en-US" sz="1800" dirty="0">
                <a:cs typeface="Times New Roman"/>
              </a:rPr>
              <a:t>o</a:t>
            </a:r>
            <a:r>
              <a:rPr lang="en-US" sz="1800" spc="-5" dirty="0">
                <a:cs typeface="Times New Roman"/>
              </a:rPr>
              <a:t>w</a:t>
            </a:r>
            <a:r>
              <a:rPr lang="en-US" sz="1800" dirty="0">
                <a:cs typeface="Times New Roman"/>
              </a:rPr>
              <a:t>	</a:t>
            </a:r>
            <a:r>
              <a:rPr lang="en-US" sz="1800" spc="-15" dirty="0">
                <a:cs typeface="Times New Roman"/>
              </a:rPr>
              <a:t>d</a:t>
            </a:r>
            <a:r>
              <a:rPr lang="en-US" sz="1800" spc="-5" dirty="0">
                <a:cs typeface="Times New Roman"/>
              </a:rPr>
              <a:t>o</a:t>
            </a:r>
            <a:r>
              <a:rPr lang="en-US" sz="1800" dirty="0">
                <a:cs typeface="Times New Roman"/>
              </a:rPr>
              <a:t>	</a:t>
            </a:r>
            <a:r>
              <a:rPr lang="en-US" sz="1800" spc="-10" dirty="0">
                <a:cs typeface="Times New Roman"/>
              </a:rPr>
              <a:t>w</a:t>
            </a:r>
            <a:r>
              <a:rPr lang="en-US" sz="1800" spc="-5" dirty="0">
                <a:cs typeface="Times New Roman"/>
              </a:rPr>
              <a:t>e</a:t>
            </a:r>
            <a:r>
              <a:rPr lang="en-US" sz="1800" dirty="0">
                <a:cs typeface="Times New Roman"/>
              </a:rPr>
              <a:t>	</a:t>
            </a:r>
            <a:r>
              <a:rPr lang="en-US" sz="1800" spc="-5" dirty="0">
                <a:cs typeface="Times New Roman"/>
              </a:rPr>
              <a:t>tr</a:t>
            </a:r>
            <a:r>
              <a:rPr lang="en-US" sz="1800" spc="-10" dirty="0">
                <a:cs typeface="Times New Roman"/>
              </a:rPr>
              <a:t>a</a:t>
            </a:r>
            <a:r>
              <a:rPr lang="en-US" sz="1800" dirty="0">
                <a:cs typeface="Times New Roman"/>
              </a:rPr>
              <a:t>n</a:t>
            </a:r>
            <a:r>
              <a:rPr lang="en-US" sz="1800" spc="-10" dirty="0">
                <a:cs typeface="Times New Roman"/>
              </a:rPr>
              <a:t>s</a:t>
            </a:r>
            <a:r>
              <a:rPr lang="en-US" sz="1800" spc="-5" dirty="0">
                <a:cs typeface="Times New Roman"/>
              </a:rPr>
              <a:t>f</a:t>
            </a:r>
            <a:r>
              <a:rPr lang="en-US" sz="1800" dirty="0">
                <a:cs typeface="Times New Roman"/>
              </a:rPr>
              <a:t>o</a:t>
            </a:r>
            <a:r>
              <a:rPr lang="en-US" sz="1800" spc="5" dirty="0">
                <a:cs typeface="Times New Roman"/>
              </a:rPr>
              <a:t>r</a:t>
            </a:r>
            <a:r>
              <a:rPr lang="en-US" sz="1800" spc="-5" dirty="0">
                <a:cs typeface="Times New Roman"/>
              </a:rPr>
              <a:t>m</a:t>
            </a:r>
            <a:r>
              <a:rPr lang="en-US" sz="1800" dirty="0">
                <a:cs typeface="Times New Roman"/>
              </a:rPr>
              <a:t>	a</a:t>
            </a:r>
            <a:r>
              <a:rPr lang="en-US" sz="1800" spc="-5" dirty="0">
                <a:cs typeface="Times New Roman"/>
              </a:rPr>
              <a:t>n  informal </a:t>
            </a:r>
            <a:r>
              <a:rPr lang="en-US" sz="1800" dirty="0">
                <a:cs typeface="Times New Roman"/>
              </a:rPr>
              <a:t>design</a:t>
            </a:r>
            <a:r>
              <a:rPr lang="en-US" sz="1800" spc="5" dirty="0">
                <a:cs typeface="Times New Roman"/>
              </a:rPr>
              <a:t> </a:t>
            </a:r>
            <a:r>
              <a:rPr lang="en-US" sz="1800" spc="-5" dirty="0">
                <a:cs typeface="Times New Roman"/>
              </a:rPr>
              <a:t>to</a:t>
            </a:r>
            <a:r>
              <a:rPr lang="en-US" sz="1800" spc="5" dirty="0">
                <a:cs typeface="Times New Roman"/>
              </a:rPr>
              <a:t> </a:t>
            </a:r>
            <a:r>
              <a:rPr lang="en-US" sz="1800" spc="-5" dirty="0">
                <a:cs typeface="Times New Roman"/>
              </a:rPr>
              <a:t>a</a:t>
            </a:r>
            <a:r>
              <a:rPr lang="en-US" sz="1800" spc="-15" dirty="0">
                <a:cs typeface="Times New Roman"/>
              </a:rPr>
              <a:t> </a:t>
            </a:r>
            <a:r>
              <a:rPr lang="en-US" sz="1800" spc="-5" dirty="0">
                <a:cs typeface="Times New Roman"/>
              </a:rPr>
              <a:t>detailed</a:t>
            </a:r>
            <a:r>
              <a:rPr lang="en-US" sz="1800" spc="5" dirty="0">
                <a:cs typeface="Times New Roman"/>
              </a:rPr>
              <a:t> </a:t>
            </a:r>
            <a:r>
              <a:rPr lang="en-US" sz="1800" spc="-5" dirty="0">
                <a:cs typeface="Times New Roman"/>
              </a:rPr>
              <a:t>design?</a:t>
            </a:r>
            <a:endParaRPr lang="en-US" sz="1800" dirty="0">
              <a:cs typeface="Times New Roman"/>
            </a:endParaRPr>
          </a:p>
          <a:p>
            <a:pPr marL="469265" marR="6350" lvl="1" indent="-457200" algn="just">
              <a:spcBef>
                <a:spcPts val="1655"/>
              </a:spcBef>
              <a:buAutoNum type="arabicPeriod"/>
              <a:tabLst>
                <a:tab pos="469900" algn="l"/>
                <a:tab pos="972185" algn="l"/>
                <a:tab pos="1458595" algn="l"/>
                <a:tab pos="2350135" algn="l"/>
                <a:tab pos="3471545" algn="l"/>
                <a:tab pos="4236720" algn="l"/>
                <a:tab pos="4721225" algn="l"/>
                <a:tab pos="5704205" algn="l"/>
                <a:tab pos="5988050" algn="l"/>
                <a:tab pos="7220584" algn="l"/>
                <a:tab pos="7987665" algn="l"/>
              </a:tabLst>
            </a:pPr>
            <a:r>
              <a:rPr lang="en-US" sz="1800" spc="-10" dirty="0">
                <a:cs typeface="Times New Roman"/>
              </a:rPr>
              <a:t>D</a:t>
            </a:r>
            <a:r>
              <a:rPr lang="en-US" sz="1800" spc="-5" dirty="0">
                <a:cs typeface="Times New Roman"/>
              </a:rPr>
              <a:t>o</a:t>
            </a:r>
            <a:r>
              <a:rPr lang="en-US" sz="1800" dirty="0">
                <a:cs typeface="Times New Roman"/>
              </a:rPr>
              <a:t>	</a:t>
            </a:r>
            <a:r>
              <a:rPr lang="en-US" sz="1800" spc="-10" dirty="0">
                <a:cs typeface="Times New Roman"/>
              </a:rPr>
              <a:t>w</a:t>
            </a:r>
            <a:r>
              <a:rPr lang="en-US" sz="1800" spc="-5" dirty="0">
                <a:cs typeface="Times New Roman"/>
              </a:rPr>
              <a:t>e</a:t>
            </a:r>
            <a:r>
              <a:rPr lang="en-US" sz="1800" dirty="0">
                <a:cs typeface="Times New Roman"/>
              </a:rPr>
              <a:t>	d</a:t>
            </a:r>
            <a:r>
              <a:rPr lang="en-US" sz="1800" spc="-10" dirty="0">
                <a:cs typeface="Times New Roman"/>
              </a:rPr>
              <a:t>es</a:t>
            </a:r>
            <a:r>
              <a:rPr lang="en-US" sz="1800" spc="5" dirty="0">
                <a:cs typeface="Times New Roman"/>
              </a:rPr>
              <a:t>i</a:t>
            </a:r>
            <a:r>
              <a:rPr lang="en-US" sz="1800" dirty="0">
                <a:cs typeface="Times New Roman"/>
              </a:rPr>
              <a:t>g</a:t>
            </a:r>
            <a:r>
              <a:rPr lang="en-US" sz="1800" spc="-5" dirty="0">
                <a:cs typeface="Times New Roman"/>
              </a:rPr>
              <a:t>n</a:t>
            </a:r>
            <a:r>
              <a:rPr lang="en-US" sz="1800" dirty="0">
                <a:cs typeface="Times New Roman"/>
              </a:rPr>
              <a:t>	</a:t>
            </a:r>
            <a:r>
              <a:rPr lang="en-US" sz="1800" spc="-10" dirty="0">
                <a:cs typeface="Times New Roman"/>
              </a:rPr>
              <a:t>s</a:t>
            </a:r>
            <a:r>
              <a:rPr lang="en-US" sz="1800" dirty="0">
                <a:cs typeface="Times New Roman"/>
              </a:rPr>
              <a:t>o</a:t>
            </a:r>
            <a:r>
              <a:rPr lang="en-US" sz="1800" spc="-5" dirty="0">
                <a:cs typeface="Times New Roman"/>
              </a:rPr>
              <a:t>ft</a:t>
            </a:r>
            <a:r>
              <a:rPr lang="en-US" sz="1800" spc="-10" dirty="0">
                <a:cs typeface="Times New Roman"/>
              </a:rPr>
              <a:t>wa</a:t>
            </a:r>
            <a:r>
              <a:rPr lang="en-US" sz="1800" spc="-5" dirty="0">
                <a:cs typeface="Times New Roman"/>
              </a:rPr>
              <a:t>re</a:t>
            </a:r>
            <a:r>
              <a:rPr lang="en-US" sz="1800" dirty="0">
                <a:cs typeface="Times New Roman"/>
              </a:rPr>
              <a:t>	</a:t>
            </a:r>
            <a:r>
              <a:rPr lang="en-US" sz="1800" spc="-10" dirty="0">
                <a:cs typeface="Times New Roman"/>
              </a:rPr>
              <a:t>w</a:t>
            </a:r>
            <a:r>
              <a:rPr lang="en-US" sz="1800" dirty="0">
                <a:cs typeface="Times New Roman"/>
              </a:rPr>
              <a:t>h</a:t>
            </a:r>
            <a:r>
              <a:rPr lang="en-US" sz="1800" spc="-10" dirty="0">
                <a:cs typeface="Times New Roman"/>
              </a:rPr>
              <a:t>e</a:t>
            </a:r>
            <a:r>
              <a:rPr lang="en-US" sz="1800" spc="-5" dirty="0">
                <a:cs typeface="Times New Roman"/>
              </a:rPr>
              <a:t>n</a:t>
            </a:r>
            <a:r>
              <a:rPr lang="en-US" sz="1800" dirty="0">
                <a:cs typeface="Times New Roman"/>
              </a:rPr>
              <a:t>	</a:t>
            </a:r>
            <a:r>
              <a:rPr lang="en-US" sz="1800" spc="-10" dirty="0">
                <a:cs typeface="Times New Roman"/>
              </a:rPr>
              <a:t>w</a:t>
            </a:r>
            <a:r>
              <a:rPr lang="en-US" sz="1800" spc="-5" dirty="0">
                <a:cs typeface="Times New Roman"/>
              </a:rPr>
              <a:t>e</a:t>
            </a:r>
            <a:r>
              <a:rPr lang="en-US" sz="1800" dirty="0">
                <a:cs typeface="Times New Roman"/>
              </a:rPr>
              <a:t>	“</a:t>
            </a:r>
            <a:r>
              <a:rPr lang="en-US" sz="1800" spc="-10" dirty="0">
                <a:cs typeface="Times New Roman"/>
              </a:rPr>
              <a:t>w</a:t>
            </a:r>
            <a:r>
              <a:rPr lang="en-US" sz="1800" spc="-5" dirty="0">
                <a:cs typeface="Times New Roman"/>
              </a:rPr>
              <a:t>rit</a:t>
            </a:r>
            <a:r>
              <a:rPr lang="en-US" sz="1800" spc="-10" dirty="0">
                <a:cs typeface="Times New Roman"/>
              </a:rPr>
              <a:t>e</a:t>
            </a:r>
            <a:r>
              <a:rPr lang="en-US" sz="1800" spc="-5" dirty="0">
                <a:cs typeface="Times New Roman"/>
              </a:rPr>
              <a:t>”</a:t>
            </a:r>
            <a:r>
              <a:rPr lang="en-US" sz="1800" dirty="0">
                <a:cs typeface="Times New Roman"/>
              </a:rPr>
              <a:t>	</a:t>
            </a:r>
            <a:r>
              <a:rPr lang="en-US" sz="1800" spc="-5" dirty="0">
                <a:cs typeface="Times New Roman"/>
              </a:rPr>
              <a:t>a</a:t>
            </a:r>
            <a:r>
              <a:rPr lang="en-US" sz="1800" dirty="0">
                <a:cs typeface="Times New Roman"/>
              </a:rPr>
              <a:t>	p</a:t>
            </a:r>
            <a:r>
              <a:rPr lang="en-US" sz="1800" spc="-5" dirty="0">
                <a:cs typeface="Times New Roman"/>
              </a:rPr>
              <a:t>r</a:t>
            </a:r>
            <a:r>
              <a:rPr lang="en-US" sz="1800" spc="10" dirty="0">
                <a:cs typeface="Times New Roman"/>
              </a:rPr>
              <a:t>o</a:t>
            </a:r>
            <a:r>
              <a:rPr lang="en-US" sz="1800" dirty="0">
                <a:cs typeface="Times New Roman"/>
              </a:rPr>
              <a:t>g</a:t>
            </a:r>
            <a:r>
              <a:rPr lang="en-US" sz="1800" spc="-5" dirty="0">
                <a:cs typeface="Times New Roman"/>
              </a:rPr>
              <a:t>r</a:t>
            </a:r>
            <a:r>
              <a:rPr lang="en-US" sz="1800" dirty="0">
                <a:cs typeface="Times New Roman"/>
              </a:rPr>
              <a:t>a</a:t>
            </a:r>
            <a:r>
              <a:rPr lang="en-US" sz="1800" spc="-25" dirty="0">
                <a:cs typeface="Times New Roman"/>
              </a:rPr>
              <a:t>m</a:t>
            </a:r>
            <a:r>
              <a:rPr lang="en-US" sz="1800" spc="-5" dirty="0">
                <a:cs typeface="Times New Roman"/>
              </a:rPr>
              <a:t>?</a:t>
            </a:r>
            <a:r>
              <a:rPr lang="en-US" sz="1800" dirty="0">
                <a:cs typeface="Times New Roman"/>
              </a:rPr>
              <a:t>	</a:t>
            </a:r>
            <a:r>
              <a:rPr lang="en-US" sz="1800" spc="-5" dirty="0">
                <a:cs typeface="Times New Roman"/>
              </a:rPr>
              <a:t>W</a:t>
            </a:r>
            <a:r>
              <a:rPr lang="en-US" sz="1800" dirty="0">
                <a:cs typeface="Times New Roman"/>
              </a:rPr>
              <a:t>h</a:t>
            </a:r>
            <a:r>
              <a:rPr lang="en-US" sz="1800" spc="-10" dirty="0">
                <a:cs typeface="Times New Roman"/>
              </a:rPr>
              <a:t>a</a:t>
            </a:r>
            <a:r>
              <a:rPr lang="en-US" sz="1800" spc="-5" dirty="0">
                <a:cs typeface="Times New Roman"/>
              </a:rPr>
              <a:t>t</a:t>
            </a:r>
            <a:r>
              <a:rPr lang="en-US" sz="1800" dirty="0">
                <a:cs typeface="Times New Roman"/>
              </a:rPr>
              <a:t>	</a:t>
            </a:r>
            <a:r>
              <a:rPr lang="en-US" sz="1800" spc="-25" dirty="0">
                <a:cs typeface="Times New Roman"/>
              </a:rPr>
              <a:t>m</a:t>
            </a:r>
            <a:r>
              <a:rPr lang="en-US" sz="1800" spc="-10" dirty="0">
                <a:cs typeface="Times New Roman"/>
              </a:rPr>
              <a:t>a</a:t>
            </a:r>
            <a:r>
              <a:rPr lang="en-US" sz="1800" dirty="0">
                <a:cs typeface="Times New Roman"/>
              </a:rPr>
              <a:t>k</a:t>
            </a:r>
            <a:r>
              <a:rPr lang="en-US" sz="1800" spc="-10" dirty="0">
                <a:cs typeface="Times New Roman"/>
              </a:rPr>
              <a:t>e</a:t>
            </a:r>
            <a:r>
              <a:rPr lang="en-US" sz="1800" spc="-5" dirty="0">
                <a:cs typeface="Times New Roman"/>
              </a:rPr>
              <a:t>s  software</a:t>
            </a:r>
            <a:r>
              <a:rPr lang="en-US" sz="1800" spc="-10" dirty="0">
                <a:cs typeface="Times New Roman"/>
              </a:rPr>
              <a:t> </a:t>
            </a:r>
            <a:r>
              <a:rPr lang="en-US" sz="1800" dirty="0">
                <a:cs typeface="Times New Roman"/>
              </a:rPr>
              <a:t>design</a:t>
            </a:r>
            <a:r>
              <a:rPr lang="en-US" sz="1800" spc="5" dirty="0">
                <a:cs typeface="Times New Roman"/>
              </a:rPr>
              <a:t> </a:t>
            </a:r>
            <a:r>
              <a:rPr lang="en-US" sz="1800" spc="-5" dirty="0">
                <a:cs typeface="Times New Roman"/>
              </a:rPr>
              <a:t>different</a:t>
            </a:r>
            <a:r>
              <a:rPr lang="en-US" sz="1800" dirty="0">
                <a:cs typeface="Times New Roman"/>
              </a:rPr>
              <a:t> from</a:t>
            </a:r>
            <a:r>
              <a:rPr lang="en-US" sz="1800" spc="-15" dirty="0">
                <a:cs typeface="Times New Roman"/>
              </a:rPr>
              <a:t> </a:t>
            </a:r>
            <a:r>
              <a:rPr lang="en-US" sz="1800" dirty="0">
                <a:cs typeface="Times New Roman"/>
              </a:rPr>
              <a:t>coding?</a:t>
            </a:r>
          </a:p>
          <a:p>
            <a:pPr marL="469900" lvl="1" indent="-457200" algn="just">
              <a:spcBef>
                <a:spcPts val="1525"/>
              </a:spcBef>
              <a:buAutoNum type="arabicPeriod"/>
              <a:tabLst>
                <a:tab pos="469900" algn="l"/>
              </a:tabLst>
            </a:pPr>
            <a:r>
              <a:rPr lang="en-US" sz="1800" spc="-5" dirty="0">
                <a:cs typeface="Times New Roman"/>
              </a:rPr>
              <a:t>What</a:t>
            </a:r>
            <a:r>
              <a:rPr lang="en-US" sz="1800" dirty="0">
                <a:cs typeface="Times New Roman"/>
              </a:rPr>
              <a:t> </a:t>
            </a:r>
            <a:r>
              <a:rPr lang="en-US" sz="1800" spc="-5" dirty="0">
                <a:cs typeface="Times New Roman"/>
              </a:rPr>
              <a:t>is</a:t>
            </a:r>
            <a:r>
              <a:rPr lang="en-US" sz="1800" dirty="0">
                <a:cs typeface="Times New Roman"/>
              </a:rPr>
              <a:t> </a:t>
            </a:r>
            <a:r>
              <a:rPr lang="en-US" sz="1800" spc="-5" dirty="0">
                <a:cs typeface="Times New Roman"/>
              </a:rPr>
              <a:t>modularity?</a:t>
            </a:r>
            <a:r>
              <a:rPr lang="en-US" sz="1800" spc="15" dirty="0">
                <a:cs typeface="Times New Roman"/>
              </a:rPr>
              <a:t> </a:t>
            </a:r>
            <a:r>
              <a:rPr lang="en-US" sz="1800" spc="-5" dirty="0">
                <a:cs typeface="Times New Roman"/>
              </a:rPr>
              <a:t>List</a:t>
            </a:r>
            <a:r>
              <a:rPr lang="en-US" sz="1800" spc="5" dirty="0">
                <a:cs typeface="Times New Roman"/>
              </a:rPr>
              <a:t> </a:t>
            </a:r>
            <a:r>
              <a:rPr lang="en-US" sz="1800" dirty="0">
                <a:cs typeface="Times New Roman"/>
              </a:rPr>
              <a:t>the </a:t>
            </a:r>
            <a:r>
              <a:rPr lang="en-US" sz="1800" spc="-5" dirty="0">
                <a:cs typeface="Times New Roman"/>
              </a:rPr>
              <a:t>important</a:t>
            </a:r>
            <a:r>
              <a:rPr lang="en-US" sz="1800" spc="5" dirty="0">
                <a:cs typeface="Times New Roman"/>
              </a:rPr>
              <a:t> </a:t>
            </a:r>
            <a:r>
              <a:rPr lang="en-US" sz="1800" spc="-5" dirty="0">
                <a:cs typeface="Times New Roman"/>
              </a:rPr>
              <a:t>properties</a:t>
            </a:r>
            <a:r>
              <a:rPr lang="en-US" sz="1800" dirty="0">
                <a:cs typeface="Times New Roman"/>
              </a:rPr>
              <a:t> of</a:t>
            </a:r>
            <a:r>
              <a:rPr lang="en-US" sz="1800" spc="5" dirty="0">
                <a:cs typeface="Times New Roman"/>
              </a:rPr>
              <a:t> </a:t>
            </a:r>
            <a:r>
              <a:rPr lang="en-US" sz="1800" spc="-5" dirty="0">
                <a:cs typeface="Times New Roman"/>
              </a:rPr>
              <a:t>a</a:t>
            </a:r>
            <a:r>
              <a:rPr lang="en-US" sz="1800" spc="15" dirty="0">
                <a:cs typeface="Times New Roman"/>
              </a:rPr>
              <a:t> </a:t>
            </a:r>
            <a:r>
              <a:rPr lang="en-US" sz="1800" spc="-5" dirty="0">
                <a:cs typeface="Times New Roman"/>
              </a:rPr>
              <a:t>modular</a:t>
            </a:r>
            <a:r>
              <a:rPr lang="en-US" sz="1800" spc="5" dirty="0">
                <a:cs typeface="Times New Roman"/>
              </a:rPr>
              <a:t> </a:t>
            </a:r>
            <a:r>
              <a:rPr lang="en-US" sz="1800" spc="-5" dirty="0">
                <a:cs typeface="Times New Roman"/>
              </a:rPr>
              <a:t>system.</a:t>
            </a:r>
            <a:endParaRPr lang="en-US" sz="1800" dirty="0">
              <a:cs typeface="Times New Roman"/>
            </a:endParaRPr>
          </a:p>
          <a:p>
            <a:pPr marL="433070" lvl="1" indent="-421005" algn="just">
              <a:spcBef>
                <a:spcPts val="1130"/>
              </a:spcBef>
              <a:buAutoNum type="arabicPeriod"/>
              <a:tabLst>
                <a:tab pos="433705" algn="l"/>
              </a:tabLst>
            </a:pPr>
            <a:r>
              <a:rPr lang="en-US" sz="1800" spc="-5" dirty="0">
                <a:cs typeface="Times New Roman"/>
              </a:rPr>
              <a:t>Define</a:t>
            </a:r>
            <a:r>
              <a:rPr lang="en-US" sz="1800" dirty="0">
                <a:cs typeface="Times New Roman"/>
              </a:rPr>
              <a:t> </a:t>
            </a:r>
            <a:r>
              <a:rPr lang="en-US" sz="1800" spc="-5" dirty="0">
                <a:cs typeface="Times New Roman"/>
              </a:rPr>
              <a:t>module</a:t>
            </a:r>
            <a:r>
              <a:rPr lang="en-US" sz="1800" dirty="0">
                <a:cs typeface="Times New Roman"/>
              </a:rPr>
              <a:t> </a:t>
            </a:r>
            <a:r>
              <a:rPr lang="en-US" sz="1800" spc="-5" dirty="0">
                <a:cs typeface="Times New Roman"/>
              </a:rPr>
              <a:t>coupling</a:t>
            </a:r>
            <a:r>
              <a:rPr lang="en-US" sz="1800" spc="15" dirty="0">
                <a:cs typeface="Times New Roman"/>
              </a:rPr>
              <a:t> </a:t>
            </a:r>
            <a:r>
              <a:rPr lang="en-US" sz="1800" spc="-5" dirty="0">
                <a:cs typeface="Times New Roman"/>
              </a:rPr>
              <a:t>and</a:t>
            </a:r>
            <a:r>
              <a:rPr lang="en-US" sz="1800" spc="10" dirty="0">
                <a:cs typeface="Times New Roman"/>
              </a:rPr>
              <a:t> </a:t>
            </a:r>
            <a:r>
              <a:rPr lang="en-US" sz="1800" spc="-5" dirty="0">
                <a:cs typeface="Times New Roman"/>
              </a:rPr>
              <a:t>explain</a:t>
            </a:r>
            <a:r>
              <a:rPr lang="en-US" sz="1800" dirty="0">
                <a:cs typeface="Times New Roman"/>
              </a:rPr>
              <a:t> </a:t>
            </a:r>
            <a:r>
              <a:rPr lang="en-US" sz="1800" spc="-5" dirty="0">
                <a:cs typeface="Times New Roman"/>
              </a:rPr>
              <a:t>different</a:t>
            </a:r>
            <a:r>
              <a:rPr lang="en-US" sz="1800" spc="10" dirty="0">
                <a:cs typeface="Times New Roman"/>
              </a:rPr>
              <a:t> </a:t>
            </a:r>
            <a:r>
              <a:rPr lang="en-US" sz="1800" spc="-5" dirty="0">
                <a:cs typeface="Times New Roman"/>
              </a:rPr>
              <a:t>types</a:t>
            </a:r>
            <a:r>
              <a:rPr lang="en-US" sz="1800" dirty="0">
                <a:cs typeface="Times New Roman"/>
              </a:rPr>
              <a:t> of</a:t>
            </a:r>
            <a:r>
              <a:rPr lang="en-US" sz="1800" spc="5" dirty="0">
                <a:cs typeface="Times New Roman"/>
              </a:rPr>
              <a:t> </a:t>
            </a:r>
            <a:r>
              <a:rPr lang="en-US" sz="1800" spc="-5" dirty="0">
                <a:cs typeface="Times New Roman"/>
              </a:rPr>
              <a:t>coupling.</a:t>
            </a:r>
            <a:endParaRPr lang="en-US" sz="1800" dirty="0">
              <a:cs typeface="Times New Roman"/>
            </a:endParaRPr>
          </a:p>
          <a:p>
            <a:pPr marL="433070" lvl="1" indent="-421005" algn="just">
              <a:spcBef>
                <a:spcPts val="1185"/>
              </a:spcBef>
              <a:buAutoNum type="arabicPeriod"/>
              <a:tabLst>
                <a:tab pos="433705" algn="l"/>
              </a:tabLst>
            </a:pPr>
            <a:r>
              <a:rPr lang="en-US" sz="1800" spc="-5" dirty="0">
                <a:cs typeface="Times New Roman"/>
              </a:rPr>
              <a:t>Define</a:t>
            </a:r>
            <a:r>
              <a:rPr lang="en-US" sz="1800" dirty="0">
                <a:cs typeface="Times New Roman"/>
              </a:rPr>
              <a:t> </a:t>
            </a:r>
            <a:r>
              <a:rPr lang="en-US" sz="1800" spc="-5" dirty="0">
                <a:cs typeface="Times New Roman"/>
              </a:rPr>
              <a:t>module</a:t>
            </a:r>
            <a:r>
              <a:rPr lang="en-US" sz="1800" spc="5" dirty="0">
                <a:cs typeface="Times New Roman"/>
              </a:rPr>
              <a:t> </a:t>
            </a:r>
            <a:r>
              <a:rPr lang="en-US" sz="1800" spc="-10" dirty="0">
                <a:cs typeface="Times New Roman"/>
              </a:rPr>
              <a:t>cohesion</a:t>
            </a:r>
            <a:r>
              <a:rPr lang="en-US" sz="1800" spc="10" dirty="0">
                <a:cs typeface="Times New Roman"/>
              </a:rPr>
              <a:t> </a:t>
            </a:r>
            <a:r>
              <a:rPr lang="en-US" sz="1800" spc="-5" dirty="0">
                <a:cs typeface="Times New Roman"/>
              </a:rPr>
              <a:t>and</a:t>
            </a:r>
            <a:r>
              <a:rPr lang="en-US" sz="1800" spc="15" dirty="0">
                <a:cs typeface="Times New Roman"/>
              </a:rPr>
              <a:t> </a:t>
            </a:r>
            <a:r>
              <a:rPr lang="en-US" sz="1800" spc="-5" dirty="0">
                <a:cs typeface="Times New Roman"/>
              </a:rPr>
              <a:t>explain</a:t>
            </a:r>
            <a:r>
              <a:rPr lang="en-US" sz="1800" dirty="0">
                <a:cs typeface="Times New Roman"/>
              </a:rPr>
              <a:t> </a:t>
            </a:r>
            <a:r>
              <a:rPr lang="en-US" sz="1800" spc="-5" dirty="0">
                <a:cs typeface="Times New Roman"/>
              </a:rPr>
              <a:t>different</a:t>
            </a:r>
            <a:r>
              <a:rPr lang="en-US" sz="1800" spc="10" dirty="0">
                <a:cs typeface="Times New Roman"/>
              </a:rPr>
              <a:t> </a:t>
            </a:r>
            <a:r>
              <a:rPr lang="en-US" sz="1800" spc="-5" dirty="0">
                <a:cs typeface="Times New Roman"/>
              </a:rPr>
              <a:t>types</a:t>
            </a:r>
            <a:r>
              <a:rPr lang="en-US" sz="1800" dirty="0">
                <a:cs typeface="Times New Roman"/>
              </a:rPr>
              <a:t> of</a:t>
            </a:r>
            <a:r>
              <a:rPr lang="en-US" sz="1800" spc="10" dirty="0">
                <a:cs typeface="Times New Roman"/>
              </a:rPr>
              <a:t> </a:t>
            </a:r>
            <a:r>
              <a:rPr lang="en-US" sz="1800" spc="-5" dirty="0">
                <a:cs typeface="Times New Roman"/>
              </a:rPr>
              <a:t>cohesion.</a:t>
            </a:r>
            <a:endParaRPr lang="en-US" sz="1800" dirty="0">
              <a:cs typeface="Times New Roman"/>
            </a:endParaRPr>
          </a:p>
          <a:p>
            <a:pPr marL="469265" marR="6350" lvl="1" indent="-457200" algn="just">
              <a:spcBef>
                <a:spcPts val="1380"/>
              </a:spcBef>
              <a:buAutoNum type="arabicPeriod"/>
              <a:tabLst>
                <a:tab pos="469900" algn="l"/>
              </a:tabLst>
            </a:pPr>
            <a:r>
              <a:rPr lang="en-US" sz="1800" spc="-5" dirty="0">
                <a:cs typeface="Times New Roman"/>
              </a:rPr>
              <a:t>Discuss</a:t>
            </a:r>
            <a:r>
              <a:rPr lang="en-US" sz="1800" spc="175" dirty="0">
                <a:cs typeface="Times New Roman"/>
              </a:rPr>
              <a:t> </a:t>
            </a:r>
            <a:r>
              <a:rPr lang="en-US" sz="1800" dirty="0">
                <a:cs typeface="Times New Roman"/>
              </a:rPr>
              <a:t>the</a:t>
            </a:r>
            <a:r>
              <a:rPr lang="en-US" sz="1800" spc="170" dirty="0">
                <a:cs typeface="Times New Roman"/>
              </a:rPr>
              <a:t> </a:t>
            </a:r>
            <a:r>
              <a:rPr lang="en-US" sz="1800" spc="-5" dirty="0">
                <a:cs typeface="Times New Roman"/>
              </a:rPr>
              <a:t>objectives</a:t>
            </a:r>
            <a:r>
              <a:rPr lang="en-US" sz="1800" spc="175" dirty="0">
                <a:cs typeface="Times New Roman"/>
              </a:rPr>
              <a:t> </a:t>
            </a:r>
            <a:r>
              <a:rPr lang="en-US" sz="1800" dirty="0">
                <a:cs typeface="Times New Roman"/>
              </a:rPr>
              <a:t>of</a:t>
            </a:r>
            <a:r>
              <a:rPr lang="en-US" sz="1800" spc="185" dirty="0">
                <a:cs typeface="Times New Roman"/>
              </a:rPr>
              <a:t> </a:t>
            </a:r>
            <a:r>
              <a:rPr lang="en-US" sz="1800" spc="-5" dirty="0">
                <a:cs typeface="Times New Roman"/>
              </a:rPr>
              <a:t>modular</a:t>
            </a:r>
            <a:r>
              <a:rPr lang="en-US" sz="1800" spc="190" dirty="0">
                <a:cs typeface="Times New Roman"/>
              </a:rPr>
              <a:t> </a:t>
            </a:r>
            <a:r>
              <a:rPr lang="en-US" sz="1800" spc="-5" dirty="0">
                <a:cs typeface="Times New Roman"/>
              </a:rPr>
              <a:t>software</a:t>
            </a:r>
            <a:r>
              <a:rPr lang="en-US" sz="1800" spc="195" dirty="0">
                <a:cs typeface="Times New Roman"/>
              </a:rPr>
              <a:t> </a:t>
            </a:r>
            <a:r>
              <a:rPr lang="en-US" sz="1800" spc="-5" dirty="0">
                <a:cs typeface="Times New Roman"/>
              </a:rPr>
              <a:t>design.</a:t>
            </a:r>
            <a:r>
              <a:rPr lang="en-US" sz="1800" spc="185" dirty="0">
                <a:cs typeface="Times New Roman"/>
              </a:rPr>
              <a:t> </a:t>
            </a:r>
            <a:r>
              <a:rPr lang="en-US" sz="1800" spc="-5" dirty="0">
                <a:cs typeface="Times New Roman"/>
              </a:rPr>
              <a:t>What</a:t>
            </a:r>
            <a:r>
              <a:rPr lang="en-US" sz="1800" spc="200" dirty="0">
                <a:cs typeface="Times New Roman"/>
              </a:rPr>
              <a:t> </a:t>
            </a:r>
            <a:r>
              <a:rPr lang="en-US" sz="1800" spc="-5" dirty="0">
                <a:cs typeface="Times New Roman"/>
              </a:rPr>
              <a:t>are</a:t>
            </a:r>
            <a:r>
              <a:rPr lang="en-US" sz="1800" spc="190" dirty="0">
                <a:cs typeface="Times New Roman"/>
              </a:rPr>
              <a:t> </a:t>
            </a:r>
            <a:r>
              <a:rPr lang="en-US" sz="1800" dirty="0">
                <a:cs typeface="Times New Roman"/>
              </a:rPr>
              <a:t>the</a:t>
            </a:r>
            <a:r>
              <a:rPr lang="en-US" sz="1800" spc="195" dirty="0">
                <a:cs typeface="Times New Roman"/>
              </a:rPr>
              <a:t> </a:t>
            </a:r>
            <a:r>
              <a:rPr lang="en-US" sz="1800" spc="-5" dirty="0">
                <a:cs typeface="Times New Roman"/>
              </a:rPr>
              <a:t>effects </a:t>
            </a:r>
            <a:r>
              <a:rPr lang="en-US" sz="1800" spc="-535" dirty="0">
                <a:cs typeface="Times New Roman"/>
              </a:rPr>
              <a:t> </a:t>
            </a:r>
            <a:r>
              <a:rPr lang="en-US" sz="1800" dirty="0">
                <a:cs typeface="Times New Roman"/>
              </a:rPr>
              <a:t>of</a:t>
            </a:r>
            <a:r>
              <a:rPr lang="en-US" sz="1800" spc="5" dirty="0">
                <a:cs typeface="Times New Roman"/>
              </a:rPr>
              <a:t> </a:t>
            </a:r>
            <a:r>
              <a:rPr lang="en-US" sz="1800" spc="-5" dirty="0">
                <a:cs typeface="Times New Roman"/>
              </a:rPr>
              <a:t>module </a:t>
            </a:r>
            <a:r>
              <a:rPr lang="en-US" sz="1800" dirty="0">
                <a:cs typeface="Times New Roman"/>
              </a:rPr>
              <a:t>coupling</a:t>
            </a:r>
            <a:r>
              <a:rPr lang="en-US" sz="1800" spc="5" dirty="0">
                <a:cs typeface="Times New Roman"/>
              </a:rPr>
              <a:t> </a:t>
            </a:r>
            <a:r>
              <a:rPr lang="en-US" sz="1800" spc="-10" dirty="0">
                <a:cs typeface="Times New Roman"/>
              </a:rPr>
              <a:t>and</a:t>
            </a:r>
            <a:r>
              <a:rPr lang="en-US" sz="1800" spc="5" dirty="0">
                <a:cs typeface="Times New Roman"/>
              </a:rPr>
              <a:t> </a:t>
            </a:r>
            <a:r>
              <a:rPr lang="en-US" sz="1800" spc="-5" dirty="0">
                <a:cs typeface="Times New Roman"/>
              </a:rPr>
              <a:t>cohesion?</a:t>
            </a:r>
            <a:endParaRPr lang="en-US" sz="1800" dirty="0">
              <a:cs typeface="Times New Roman"/>
            </a:endParaRPr>
          </a:p>
          <a:p>
            <a:pPr marL="405765" marR="5080" lvl="1" indent="-393700" algn="just">
              <a:spcBef>
                <a:spcPts val="1345"/>
              </a:spcBef>
              <a:buFont typeface="Times New Roman"/>
              <a:buAutoNum type="arabicPeriod"/>
              <a:tabLst>
                <a:tab pos="464184" algn="l"/>
              </a:tabLst>
            </a:pPr>
            <a:r>
              <a:rPr lang="en-US" sz="1800" dirty="0"/>
              <a:t>	</a:t>
            </a:r>
            <a:r>
              <a:rPr lang="en-US" sz="1800" spc="-5" dirty="0">
                <a:cs typeface="Times New Roman"/>
              </a:rPr>
              <a:t>If</a:t>
            </a:r>
            <a:r>
              <a:rPr lang="en-US" sz="1800" spc="240" dirty="0">
                <a:cs typeface="Times New Roman"/>
              </a:rPr>
              <a:t> </a:t>
            </a:r>
            <a:r>
              <a:rPr lang="en-US" sz="1800" spc="-5" dirty="0">
                <a:cs typeface="Times New Roman"/>
              </a:rPr>
              <a:t>a</a:t>
            </a:r>
            <a:r>
              <a:rPr lang="en-US" sz="1800" spc="240" dirty="0">
                <a:cs typeface="Times New Roman"/>
              </a:rPr>
              <a:t> </a:t>
            </a:r>
            <a:r>
              <a:rPr lang="en-US" sz="1800" spc="-5" dirty="0">
                <a:cs typeface="Times New Roman"/>
              </a:rPr>
              <a:t>module</a:t>
            </a:r>
            <a:r>
              <a:rPr lang="en-US" sz="1800" spc="254" dirty="0">
                <a:cs typeface="Times New Roman"/>
              </a:rPr>
              <a:t> </a:t>
            </a:r>
            <a:r>
              <a:rPr lang="en-US" sz="1800" spc="-5" dirty="0">
                <a:cs typeface="Times New Roman"/>
              </a:rPr>
              <a:t>has</a:t>
            </a:r>
            <a:r>
              <a:rPr lang="en-US" sz="1800" spc="254" dirty="0">
                <a:cs typeface="Times New Roman"/>
              </a:rPr>
              <a:t> </a:t>
            </a:r>
            <a:r>
              <a:rPr lang="en-US" sz="1800" spc="-5" dirty="0">
                <a:cs typeface="Times New Roman"/>
              </a:rPr>
              <a:t>logical</a:t>
            </a:r>
            <a:r>
              <a:rPr lang="en-US" sz="1800" spc="254" dirty="0">
                <a:cs typeface="Times New Roman"/>
              </a:rPr>
              <a:t> </a:t>
            </a:r>
            <a:r>
              <a:rPr lang="en-US" sz="1800" spc="-5" dirty="0">
                <a:cs typeface="Times New Roman"/>
              </a:rPr>
              <a:t>cohesion,</a:t>
            </a:r>
            <a:r>
              <a:rPr lang="en-US" sz="1800" spc="235" dirty="0">
                <a:cs typeface="Times New Roman"/>
              </a:rPr>
              <a:t> </a:t>
            </a:r>
            <a:r>
              <a:rPr lang="en-US" sz="1800" spc="-5" dirty="0">
                <a:cs typeface="Times New Roman"/>
              </a:rPr>
              <a:t>what</a:t>
            </a:r>
            <a:r>
              <a:rPr lang="en-US" sz="1800" spc="260" dirty="0">
                <a:cs typeface="Times New Roman"/>
              </a:rPr>
              <a:t> </a:t>
            </a:r>
            <a:r>
              <a:rPr lang="en-US" sz="1800" dirty="0">
                <a:cs typeface="Times New Roman"/>
              </a:rPr>
              <a:t>kind</a:t>
            </a:r>
            <a:r>
              <a:rPr lang="en-US" sz="1800" spc="250" dirty="0">
                <a:cs typeface="Times New Roman"/>
              </a:rPr>
              <a:t> </a:t>
            </a:r>
            <a:r>
              <a:rPr lang="en-US" sz="1800" dirty="0">
                <a:cs typeface="Times New Roman"/>
              </a:rPr>
              <a:t>of</a:t>
            </a:r>
            <a:r>
              <a:rPr lang="en-US" sz="1800" spc="250" dirty="0">
                <a:cs typeface="Times New Roman"/>
              </a:rPr>
              <a:t> </a:t>
            </a:r>
            <a:r>
              <a:rPr lang="en-US" sz="1800" spc="-5" dirty="0">
                <a:cs typeface="Times New Roman"/>
              </a:rPr>
              <a:t>coupling</a:t>
            </a:r>
            <a:r>
              <a:rPr lang="en-US" sz="1800" spc="265" dirty="0">
                <a:cs typeface="Times New Roman"/>
              </a:rPr>
              <a:t> </a:t>
            </a:r>
            <a:r>
              <a:rPr lang="en-US" sz="1800" spc="-5" dirty="0">
                <a:cs typeface="Times New Roman"/>
              </a:rPr>
              <a:t>is</a:t>
            </a:r>
            <a:r>
              <a:rPr lang="en-US" sz="1800" spc="254" dirty="0">
                <a:cs typeface="Times New Roman"/>
              </a:rPr>
              <a:t> </a:t>
            </a:r>
            <a:r>
              <a:rPr lang="en-US" sz="1800" spc="-5" dirty="0">
                <a:cs typeface="Times New Roman"/>
              </a:rPr>
              <a:t>this</a:t>
            </a:r>
            <a:r>
              <a:rPr lang="en-US" sz="1800" spc="254" dirty="0">
                <a:cs typeface="Times New Roman"/>
              </a:rPr>
              <a:t> </a:t>
            </a:r>
            <a:r>
              <a:rPr lang="en-US" sz="1800" spc="-5" dirty="0">
                <a:cs typeface="Times New Roman"/>
              </a:rPr>
              <a:t>module </a:t>
            </a:r>
            <a:r>
              <a:rPr lang="en-US" sz="1800" spc="-535" dirty="0">
                <a:cs typeface="Times New Roman"/>
              </a:rPr>
              <a:t> </a:t>
            </a:r>
            <a:r>
              <a:rPr lang="en-US" sz="1800" spc="-5" dirty="0">
                <a:cs typeface="Times New Roman"/>
              </a:rPr>
              <a:t>likely</a:t>
            </a:r>
            <a:r>
              <a:rPr lang="en-US" sz="1800" spc="15" dirty="0">
                <a:cs typeface="Times New Roman"/>
              </a:rPr>
              <a:t> </a:t>
            </a:r>
            <a:r>
              <a:rPr lang="en-US" sz="1800" spc="-10" dirty="0">
                <a:cs typeface="Times New Roman"/>
              </a:rPr>
              <a:t>to</a:t>
            </a:r>
            <a:r>
              <a:rPr lang="en-US" sz="1800" spc="5" dirty="0">
                <a:cs typeface="Times New Roman"/>
              </a:rPr>
              <a:t> </a:t>
            </a:r>
            <a:r>
              <a:rPr lang="en-US" sz="1800" spc="-5" dirty="0">
                <a:cs typeface="Times New Roman"/>
              </a:rPr>
              <a:t>have</a:t>
            </a:r>
            <a:r>
              <a:rPr lang="en-US" sz="1800" spc="-15" dirty="0">
                <a:cs typeface="Times New Roman"/>
              </a:rPr>
              <a:t> </a:t>
            </a:r>
            <a:r>
              <a:rPr lang="en-US" sz="1800" spc="-5" dirty="0">
                <a:cs typeface="Times New Roman"/>
              </a:rPr>
              <a:t>with</a:t>
            </a:r>
            <a:r>
              <a:rPr lang="en-US" sz="1800" spc="5" dirty="0">
                <a:cs typeface="Times New Roman"/>
              </a:rPr>
              <a:t> </a:t>
            </a:r>
            <a:r>
              <a:rPr lang="en-US" sz="1800" spc="-5" dirty="0">
                <a:cs typeface="Times New Roman"/>
              </a:rPr>
              <a:t>others?</a:t>
            </a:r>
            <a:endParaRPr lang="en-US" sz="1800" dirty="0">
              <a:cs typeface="Times New Roman"/>
            </a:endParaRPr>
          </a:p>
          <a:p>
            <a:pPr marL="433070" lvl="1" indent="-421005" algn="just">
              <a:spcBef>
                <a:spcPts val="875"/>
              </a:spcBef>
              <a:buAutoNum type="arabicPeriod"/>
              <a:tabLst>
                <a:tab pos="433705" algn="l"/>
              </a:tabLst>
            </a:pPr>
            <a:r>
              <a:rPr lang="en-US" sz="1800" spc="-5" dirty="0">
                <a:cs typeface="Times New Roman"/>
              </a:rPr>
              <a:t>What</a:t>
            </a:r>
            <a:r>
              <a:rPr lang="en-US" sz="1800" spc="-15" dirty="0">
                <a:cs typeface="Times New Roman"/>
              </a:rPr>
              <a:t> </a:t>
            </a:r>
            <a:r>
              <a:rPr lang="en-US" sz="1800" spc="-5" dirty="0">
                <a:cs typeface="Times New Roman"/>
              </a:rPr>
              <a:t>problems are </a:t>
            </a:r>
            <a:r>
              <a:rPr lang="en-US" sz="1800" dirty="0">
                <a:cs typeface="Times New Roman"/>
              </a:rPr>
              <a:t>likely</a:t>
            </a:r>
            <a:r>
              <a:rPr lang="en-US" sz="1800" spc="20" dirty="0">
                <a:cs typeface="Times New Roman"/>
              </a:rPr>
              <a:t> </a:t>
            </a:r>
            <a:r>
              <a:rPr lang="en-US" sz="1800" spc="-10" dirty="0">
                <a:cs typeface="Times New Roman"/>
              </a:rPr>
              <a:t>to</a:t>
            </a:r>
            <a:r>
              <a:rPr lang="en-US" sz="1800" spc="5" dirty="0">
                <a:cs typeface="Times New Roman"/>
              </a:rPr>
              <a:t> </a:t>
            </a:r>
            <a:r>
              <a:rPr lang="en-US" sz="1800" spc="-5" dirty="0">
                <a:cs typeface="Times New Roman"/>
              </a:rPr>
              <a:t>arise if</a:t>
            </a:r>
            <a:r>
              <a:rPr lang="en-US" sz="1800" dirty="0">
                <a:cs typeface="Times New Roman"/>
              </a:rPr>
              <a:t> </a:t>
            </a:r>
            <a:r>
              <a:rPr lang="en-US" sz="1800" spc="-5" dirty="0">
                <a:cs typeface="Times New Roman"/>
              </a:rPr>
              <a:t>two</a:t>
            </a:r>
            <a:r>
              <a:rPr lang="en-US" sz="1800" spc="20" dirty="0">
                <a:cs typeface="Times New Roman"/>
              </a:rPr>
              <a:t> </a:t>
            </a:r>
            <a:r>
              <a:rPr lang="en-US" sz="1800" spc="-5" dirty="0">
                <a:cs typeface="Times New Roman"/>
              </a:rPr>
              <a:t>modules</a:t>
            </a:r>
            <a:r>
              <a:rPr lang="en-US" sz="1800" spc="-15" dirty="0">
                <a:cs typeface="Times New Roman"/>
              </a:rPr>
              <a:t> </a:t>
            </a:r>
            <a:r>
              <a:rPr lang="en-US" sz="1800" spc="-5" dirty="0">
                <a:cs typeface="Times New Roman"/>
              </a:rPr>
              <a:t>have </a:t>
            </a:r>
            <a:r>
              <a:rPr lang="en-US" sz="1800" dirty="0">
                <a:cs typeface="Times New Roman"/>
              </a:rPr>
              <a:t>high</a:t>
            </a:r>
            <a:r>
              <a:rPr lang="en-US" sz="1800" spc="5" dirty="0">
                <a:cs typeface="Times New Roman"/>
              </a:rPr>
              <a:t> </a:t>
            </a:r>
            <a:r>
              <a:rPr lang="en-US" sz="1800" spc="-5" dirty="0">
                <a:cs typeface="Times New Roman"/>
              </a:rPr>
              <a:t>coupling</a:t>
            </a:r>
            <a:endParaRPr lang="en-IN" sz="1800" dirty="0"/>
          </a:p>
          <a:p>
            <a:pPr algn="just"/>
            <a:endParaRPr lang="en-US" sz="1800" dirty="0"/>
          </a:p>
        </p:txBody>
      </p:sp>
      <p:sp>
        <p:nvSpPr>
          <p:cNvPr id="4" name="Date Placeholder 3"/>
          <p:cNvSpPr>
            <a:spLocks noGrp="1"/>
          </p:cNvSpPr>
          <p:nvPr>
            <p:ph type="dt" sz="half" idx="10"/>
          </p:nvPr>
        </p:nvSpPr>
        <p:spPr/>
        <p:txBody>
          <a:bodyPr/>
          <a:lstStyle/>
          <a:p>
            <a:fld id="{1ED27769-4538-4C22-B18C-C59A19336E40}" type="datetime1">
              <a:rPr lang="en-IN" smtClean="0"/>
              <a:t>29-03-2024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94</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1" i="0" u="none" strike="noStrike" kern="1200" cap="none" spc="0" normalizeH="0" baseline="0" noProof="0" dirty="0">
                <a:ln>
                  <a:noFill/>
                </a:ln>
                <a:solidFill>
                  <a:schemeClr val="dk1"/>
                </a:solidFill>
                <a:effectLst/>
                <a:uLnTx/>
                <a:uFillTx/>
                <a:latin typeface="Calibri (Body)"/>
              </a:rPr>
              <a:t>Weekly</a:t>
            </a:r>
            <a:r>
              <a:rPr kumimoji="0" lang="en-US" sz="2400" b="1" i="0" u="none" strike="noStrike" kern="1200" cap="none" spc="0" normalizeH="0" noProof="0" dirty="0">
                <a:ln>
                  <a:noFill/>
                </a:ln>
                <a:solidFill>
                  <a:schemeClr val="dk1"/>
                </a:solidFill>
                <a:effectLst/>
                <a:uLnTx/>
                <a:uFillTx/>
                <a:latin typeface="Calibri (Body)"/>
              </a:rPr>
              <a:t> Assignment</a:t>
            </a:r>
            <a:endParaRPr kumimoji="0" lang="en-US" sz="2400" b="1" i="0" u="none" strike="noStrike" kern="1200" cap="none" spc="0" normalizeH="0" baseline="0" noProof="0" dirty="0">
              <a:ln>
                <a:noFill/>
              </a:ln>
              <a:solidFill>
                <a:schemeClr val="dk1"/>
              </a:solidFill>
              <a:effectLst/>
              <a:uLnTx/>
              <a:uFillTx/>
              <a:latin typeface="Calibri (Body)"/>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4"/>
          <p:cNvSpPr>
            <a:spLocks noGrp="1"/>
          </p:cNvSpPr>
          <p:nvPr>
            <p:ph type="ftr" sz="quarter" idx="11"/>
          </p:nvPr>
        </p:nvSpPr>
        <p:spPr>
          <a:xfrm>
            <a:off x="2514600" y="6356350"/>
            <a:ext cx="5029200" cy="365125"/>
          </a:xfrm>
        </p:spPr>
        <p:txBody>
          <a:bodyPr/>
          <a:lstStyle/>
          <a:p>
            <a:r>
              <a:rPr lang="en-US"/>
              <a:t>Dr. Poornima Tyagi       ACSE0603 Software Engineering             Unit III     </a:t>
            </a:r>
            <a:endParaRPr lang="en-US" dirty="0"/>
          </a:p>
        </p:txBody>
      </p:sp>
    </p:spTree>
    <p:extLst>
      <p:ext uri="{BB962C8B-B14F-4D97-AF65-F5344CB8AC3E}">
        <p14:creationId xmlns:p14="http://schemas.microsoft.com/office/powerpoint/2010/main" val="322592287"/>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E75BFF9-1343-487D-B70D-D515FBFFA540}" type="datetime1">
              <a:rPr lang="en-IN" smtClean="0"/>
              <a:t>29-03-2024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95</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1" i="0" u="none" strike="noStrike" kern="1200" cap="none" spc="0" normalizeH="0" baseline="0" noProof="0" dirty="0">
                <a:ln>
                  <a:noFill/>
                </a:ln>
                <a:solidFill>
                  <a:schemeClr val="dk1"/>
                </a:solidFill>
                <a:effectLst/>
                <a:uLnTx/>
                <a:uFillTx/>
                <a:latin typeface="Calibri (Body)"/>
              </a:rPr>
              <a:t>MCQ</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4"/>
          <p:cNvSpPr>
            <a:spLocks noGrp="1"/>
          </p:cNvSpPr>
          <p:nvPr>
            <p:ph type="ftr" sz="quarter" idx="11"/>
          </p:nvPr>
        </p:nvSpPr>
        <p:spPr>
          <a:xfrm>
            <a:off x="2514600" y="6356350"/>
            <a:ext cx="5029200" cy="365125"/>
          </a:xfrm>
        </p:spPr>
        <p:txBody>
          <a:bodyPr/>
          <a:lstStyle/>
          <a:p>
            <a:r>
              <a:rPr lang="en-US"/>
              <a:t>Dr. Poornima Tyagi       ACSE0603 Software Engineering             Unit III     </a:t>
            </a:r>
            <a:endParaRPr lang="en-US" dirty="0"/>
          </a:p>
        </p:txBody>
      </p:sp>
      <p:sp>
        <p:nvSpPr>
          <p:cNvPr id="10" name="object 2"/>
          <p:cNvSpPr txBox="1"/>
          <p:nvPr/>
        </p:nvSpPr>
        <p:spPr>
          <a:xfrm>
            <a:off x="5245098" y="1218159"/>
            <a:ext cx="2196465" cy="635635"/>
          </a:xfrm>
          <a:prstGeom prst="rect">
            <a:avLst/>
          </a:prstGeom>
        </p:spPr>
        <p:txBody>
          <a:bodyPr vert="horz" wrap="square" lIns="0" tIns="12700" rIns="0" bIns="0" rtlCol="0">
            <a:spAutoFit/>
          </a:bodyPr>
          <a:lstStyle/>
          <a:p>
            <a:pPr marL="12700">
              <a:lnSpc>
                <a:spcPct val="100000"/>
              </a:lnSpc>
              <a:spcBef>
                <a:spcPts val="100"/>
              </a:spcBef>
            </a:pPr>
            <a:r>
              <a:rPr sz="2000" spc="-5" dirty="0">
                <a:latin typeface="+mj-lt"/>
                <a:cs typeface="Times New Roman"/>
              </a:rPr>
              <a:t>(b)</a:t>
            </a:r>
            <a:r>
              <a:rPr sz="2000" spc="-20" dirty="0">
                <a:latin typeface="+mj-lt"/>
                <a:cs typeface="Times New Roman"/>
              </a:rPr>
              <a:t> </a:t>
            </a:r>
            <a:r>
              <a:rPr sz="2000" spc="-5" dirty="0">
                <a:latin typeface="+mj-lt"/>
                <a:cs typeface="Times New Roman"/>
              </a:rPr>
              <a:t>Data</a:t>
            </a:r>
            <a:r>
              <a:rPr sz="2000" spc="-10" dirty="0">
                <a:latin typeface="+mj-lt"/>
                <a:cs typeface="Times New Roman"/>
              </a:rPr>
              <a:t> Coupling</a:t>
            </a:r>
            <a:endParaRPr sz="2000">
              <a:latin typeface="+mj-lt"/>
              <a:cs typeface="Times New Roman"/>
            </a:endParaRPr>
          </a:p>
          <a:p>
            <a:pPr marL="12700">
              <a:lnSpc>
                <a:spcPct val="100000"/>
              </a:lnSpc>
            </a:pPr>
            <a:r>
              <a:rPr sz="2000" spc="-5" dirty="0">
                <a:latin typeface="+mj-lt"/>
                <a:cs typeface="Times New Roman"/>
              </a:rPr>
              <a:t>(d)</a:t>
            </a:r>
            <a:r>
              <a:rPr sz="2000" spc="-40" dirty="0">
                <a:latin typeface="+mj-lt"/>
                <a:cs typeface="Times New Roman"/>
              </a:rPr>
              <a:t> </a:t>
            </a:r>
            <a:r>
              <a:rPr sz="2000" spc="-5" dirty="0">
                <a:latin typeface="+mj-lt"/>
                <a:cs typeface="Times New Roman"/>
              </a:rPr>
              <a:t>Content</a:t>
            </a:r>
            <a:r>
              <a:rPr sz="2000" spc="-35" dirty="0">
                <a:latin typeface="+mj-lt"/>
                <a:cs typeface="Times New Roman"/>
              </a:rPr>
              <a:t> </a:t>
            </a:r>
            <a:r>
              <a:rPr sz="2000" spc="-5" dirty="0">
                <a:latin typeface="+mj-lt"/>
                <a:cs typeface="Times New Roman"/>
              </a:rPr>
              <a:t>Coupling</a:t>
            </a:r>
            <a:endParaRPr sz="2000">
              <a:latin typeface="+mj-lt"/>
              <a:cs typeface="Times New Roman"/>
            </a:endParaRPr>
          </a:p>
        </p:txBody>
      </p:sp>
      <p:sp>
        <p:nvSpPr>
          <p:cNvPr id="11" name="object 3"/>
          <p:cNvSpPr txBox="1"/>
          <p:nvPr/>
        </p:nvSpPr>
        <p:spPr>
          <a:xfrm>
            <a:off x="5245097" y="2284959"/>
            <a:ext cx="2280285" cy="635635"/>
          </a:xfrm>
          <a:prstGeom prst="rect">
            <a:avLst/>
          </a:prstGeom>
        </p:spPr>
        <p:txBody>
          <a:bodyPr vert="horz" wrap="square" lIns="0" tIns="12700" rIns="0" bIns="0" rtlCol="0">
            <a:spAutoFit/>
          </a:bodyPr>
          <a:lstStyle/>
          <a:p>
            <a:pPr marL="12700">
              <a:lnSpc>
                <a:spcPct val="100000"/>
              </a:lnSpc>
              <a:spcBef>
                <a:spcPts val="100"/>
              </a:spcBef>
            </a:pPr>
            <a:r>
              <a:rPr sz="2000" spc="-5" dirty="0">
                <a:latin typeface="+mj-lt"/>
                <a:cs typeface="Times New Roman"/>
              </a:rPr>
              <a:t>(b)</a:t>
            </a:r>
            <a:r>
              <a:rPr sz="2000" spc="-40" dirty="0">
                <a:latin typeface="+mj-lt"/>
                <a:cs typeface="Times New Roman"/>
              </a:rPr>
              <a:t> </a:t>
            </a:r>
            <a:r>
              <a:rPr sz="2000" spc="-5" dirty="0">
                <a:latin typeface="+mj-lt"/>
                <a:cs typeface="Times New Roman"/>
              </a:rPr>
              <a:t>Common</a:t>
            </a:r>
            <a:r>
              <a:rPr sz="2000" spc="-30" dirty="0">
                <a:latin typeface="+mj-lt"/>
                <a:cs typeface="Times New Roman"/>
              </a:rPr>
              <a:t> </a:t>
            </a:r>
            <a:r>
              <a:rPr sz="2000" spc="-5" dirty="0">
                <a:latin typeface="+mj-lt"/>
                <a:cs typeface="Times New Roman"/>
              </a:rPr>
              <a:t>coupling</a:t>
            </a:r>
            <a:endParaRPr sz="2000">
              <a:latin typeface="+mj-lt"/>
              <a:cs typeface="Times New Roman"/>
            </a:endParaRPr>
          </a:p>
          <a:p>
            <a:pPr marL="12700">
              <a:lnSpc>
                <a:spcPct val="100000"/>
              </a:lnSpc>
            </a:pPr>
            <a:r>
              <a:rPr sz="2000" spc="-5" dirty="0">
                <a:latin typeface="+mj-lt"/>
                <a:cs typeface="Times New Roman"/>
              </a:rPr>
              <a:t>(d)</a:t>
            </a:r>
            <a:r>
              <a:rPr sz="2000" spc="-30" dirty="0">
                <a:latin typeface="+mj-lt"/>
                <a:cs typeface="Times New Roman"/>
              </a:rPr>
              <a:t> </a:t>
            </a:r>
            <a:r>
              <a:rPr sz="2000" spc="-5" dirty="0">
                <a:latin typeface="+mj-lt"/>
                <a:cs typeface="Times New Roman"/>
              </a:rPr>
              <a:t>Data</a:t>
            </a:r>
            <a:r>
              <a:rPr sz="2000" spc="-20" dirty="0">
                <a:latin typeface="+mj-lt"/>
                <a:cs typeface="Times New Roman"/>
              </a:rPr>
              <a:t> </a:t>
            </a:r>
            <a:r>
              <a:rPr sz="2000" spc="-5" dirty="0">
                <a:latin typeface="+mj-lt"/>
                <a:cs typeface="Times New Roman"/>
              </a:rPr>
              <a:t>coupling</a:t>
            </a:r>
            <a:endParaRPr sz="2000">
              <a:latin typeface="+mj-lt"/>
              <a:cs typeface="Times New Roman"/>
            </a:endParaRPr>
          </a:p>
        </p:txBody>
      </p:sp>
      <p:sp>
        <p:nvSpPr>
          <p:cNvPr id="12" name="object 6"/>
          <p:cNvSpPr txBox="1"/>
          <p:nvPr/>
        </p:nvSpPr>
        <p:spPr>
          <a:xfrm>
            <a:off x="701964" y="152400"/>
            <a:ext cx="8162000" cy="1086836"/>
          </a:xfrm>
          <a:prstGeom prst="rect">
            <a:avLst/>
          </a:prstGeom>
        </p:spPr>
        <p:txBody>
          <a:bodyPr vert="horz" wrap="square" lIns="0" tIns="227965" rIns="0" bIns="0" rtlCol="0">
            <a:spAutoFit/>
          </a:bodyPr>
          <a:lstStyle/>
          <a:p>
            <a:pPr marL="88265">
              <a:lnSpc>
                <a:spcPct val="100000"/>
              </a:lnSpc>
              <a:spcBef>
                <a:spcPts val="1795"/>
              </a:spcBef>
            </a:pPr>
            <a:endParaRPr sz="2400" dirty="0">
              <a:latin typeface="+mj-lt"/>
              <a:cs typeface="Times New Roman"/>
            </a:endParaRPr>
          </a:p>
          <a:p>
            <a:pPr marL="12700">
              <a:lnSpc>
                <a:spcPct val="100000"/>
              </a:lnSpc>
              <a:spcBef>
                <a:spcPts val="1420"/>
              </a:spcBef>
              <a:tabLst>
                <a:tab pos="459105" algn="l"/>
              </a:tabLst>
            </a:pPr>
            <a:r>
              <a:rPr lang="en-IN" sz="2000" spc="-5" dirty="0">
                <a:latin typeface="+mj-lt"/>
                <a:cs typeface="Times New Roman"/>
              </a:rPr>
              <a:t>1. </a:t>
            </a:r>
            <a:r>
              <a:rPr sz="2000" spc="-5" dirty="0">
                <a:latin typeface="+mj-lt"/>
                <a:cs typeface="Times New Roman"/>
              </a:rPr>
              <a:t>The</a:t>
            </a:r>
            <a:r>
              <a:rPr sz="2000" spc="-10" dirty="0">
                <a:latin typeface="+mj-lt"/>
                <a:cs typeface="Times New Roman"/>
              </a:rPr>
              <a:t> </a:t>
            </a:r>
            <a:r>
              <a:rPr sz="2000" spc="-5" dirty="0">
                <a:latin typeface="+mj-lt"/>
                <a:cs typeface="Times New Roman"/>
              </a:rPr>
              <a:t>most</a:t>
            </a:r>
            <a:r>
              <a:rPr sz="2000" spc="-35" dirty="0">
                <a:latin typeface="+mj-lt"/>
                <a:cs typeface="Times New Roman"/>
              </a:rPr>
              <a:t> </a:t>
            </a:r>
            <a:r>
              <a:rPr sz="2000" spc="-5" dirty="0">
                <a:latin typeface="+mj-lt"/>
                <a:cs typeface="Times New Roman"/>
              </a:rPr>
              <a:t>desirable</a:t>
            </a:r>
            <a:r>
              <a:rPr sz="2000" spc="-15" dirty="0">
                <a:latin typeface="+mj-lt"/>
                <a:cs typeface="Times New Roman"/>
              </a:rPr>
              <a:t> </a:t>
            </a:r>
            <a:r>
              <a:rPr sz="2000" spc="-5" dirty="0">
                <a:latin typeface="+mj-lt"/>
                <a:cs typeface="Times New Roman"/>
              </a:rPr>
              <a:t>form</a:t>
            </a:r>
            <a:r>
              <a:rPr sz="2000" spc="-25" dirty="0">
                <a:latin typeface="+mj-lt"/>
                <a:cs typeface="Times New Roman"/>
              </a:rPr>
              <a:t> </a:t>
            </a:r>
            <a:r>
              <a:rPr sz="2000" dirty="0">
                <a:latin typeface="+mj-lt"/>
                <a:cs typeface="Times New Roman"/>
              </a:rPr>
              <a:t>of</a:t>
            </a:r>
            <a:r>
              <a:rPr sz="2000" spc="-10" dirty="0">
                <a:latin typeface="+mj-lt"/>
                <a:cs typeface="Times New Roman"/>
              </a:rPr>
              <a:t> </a:t>
            </a:r>
            <a:r>
              <a:rPr sz="2000" spc="-5" dirty="0">
                <a:latin typeface="+mj-lt"/>
                <a:cs typeface="Times New Roman"/>
              </a:rPr>
              <a:t>coupling</a:t>
            </a:r>
            <a:r>
              <a:rPr sz="2000" spc="5" dirty="0">
                <a:latin typeface="+mj-lt"/>
                <a:cs typeface="Times New Roman"/>
              </a:rPr>
              <a:t> </a:t>
            </a:r>
            <a:r>
              <a:rPr sz="2000" spc="-5" dirty="0">
                <a:latin typeface="+mj-lt"/>
                <a:cs typeface="Times New Roman"/>
              </a:rPr>
              <a:t>is</a:t>
            </a:r>
            <a:endParaRPr sz="2000" dirty="0">
              <a:latin typeface="+mj-lt"/>
              <a:cs typeface="Times New Roman"/>
            </a:endParaRPr>
          </a:p>
        </p:txBody>
      </p:sp>
      <p:sp>
        <p:nvSpPr>
          <p:cNvPr id="13" name="object 7"/>
          <p:cNvSpPr txBox="1"/>
          <p:nvPr/>
        </p:nvSpPr>
        <p:spPr>
          <a:xfrm>
            <a:off x="673093" y="1218159"/>
            <a:ext cx="4427220" cy="3836035"/>
          </a:xfrm>
          <a:prstGeom prst="rect">
            <a:avLst/>
          </a:prstGeom>
        </p:spPr>
        <p:txBody>
          <a:bodyPr vert="horz" wrap="square" lIns="0" tIns="12700" rIns="0" bIns="0" rtlCol="0">
            <a:spAutoFit/>
          </a:bodyPr>
          <a:lstStyle/>
          <a:p>
            <a:pPr marL="469900">
              <a:lnSpc>
                <a:spcPct val="100000"/>
              </a:lnSpc>
              <a:spcBef>
                <a:spcPts val="100"/>
              </a:spcBef>
            </a:pPr>
            <a:r>
              <a:rPr sz="2000" spc="-5" dirty="0">
                <a:latin typeface="+mj-lt"/>
                <a:cs typeface="Times New Roman"/>
              </a:rPr>
              <a:t>(a)</a:t>
            </a:r>
            <a:r>
              <a:rPr sz="2000" spc="-20" dirty="0">
                <a:latin typeface="+mj-lt"/>
                <a:cs typeface="Times New Roman"/>
              </a:rPr>
              <a:t> </a:t>
            </a:r>
            <a:r>
              <a:rPr sz="2000" spc="-5" dirty="0">
                <a:latin typeface="+mj-lt"/>
                <a:cs typeface="Times New Roman"/>
              </a:rPr>
              <a:t>Control</a:t>
            </a:r>
            <a:r>
              <a:rPr sz="2000" spc="-30" dirty="0">
                <a:latin typeface="+mj-lt"/>
                <a:cs typeface="Times New Roman"/>
              </a:rPr>
              <a:t> </a:t>
            </a:r>
            <a:r>
              <a:rPr sz="2000" spc="-5" dirty="0">
                <a:latin typeface="+mj-lt"/>
                <a:cs typeface="Times New Roman"/>
              </a:rPr>
              <a:t>Coupling</a:t>
            </a:r>
            <a:endParaRPr sz="2000" dirty="0">
              <a:latin typeface="+mj-lt"/>
              <a:cs typeface="Times New Roman"/>
            </a:endParaRPr>
          </a:p>
          <a:p>
            <a:pPr marL="469900">
              <a:lnSpc>
                <a:spcPct val="100000"/>
              </a:lnSpc>
            </a:pPr>
            <a:r>
              <a:rPr sz="2000" spc="-5" dirty="0">
                <a:latin typeface="+mj-lt"/>
                <a:cs typeface="Times New Roman"/>
              </a:rPr>
              <a:t>(c)</a:t>
            </a:r>
            <a:r>
              <a:rPr sz="2000" spc="-25" dirty="0">
                <a:latin typeface="+mj-lt"/>
                <a:cs typeface="Times New Roman"/>
              </a:rPr>
              <a:t> </a:t>
            </a:r>
            <a:r>
              <a:rPr sz="2000" spc="-5" dirty="0">
                <a:latin typeface="+mj-lt"/>
                <a:cs typeface="Times New Roman"/>
              </a:rPr>
              <a:t>Common</a:t>
            </a:r>
            <a:r>
              <a:rPr sz="2000" spc="-15" dirty="0">
                <a:latin typeface="+mj-lt"/>
                <a:cs typeface="Times New Roman"/>
              </a:rPr>
              <a:t> </a:t>
            </a:r>
            <a:r>
              <a:rPr sz="2000" spc="-5" dirty="0">
                <a:latin typeface="+mj-lt"/>
                <a:cs typeface="Times New Roman"/>
              </a:rPr>
              <a:t>Coupling</a:t>
            </a:r>
            <a:endParaRPr sz="2000" dirty="0">
              <a:latin typeface="+mj-lt"/>
              <a:cs typeface="Times New Roman"/>
            </a:endParaRPr>
          </a:p>
          <a:p>
            <a:pPr marL="459105" lvl="1" indent="-447040">
              <a:lnSpc>
                <a:spcPct val="100000"/>
              </a:lnSpc>
              <a:spcBef>
                <a:spcPts val="1200"/>
              </a:spcBef>
              <a:buAutoNum type="arabicPeriod" startAt="2"/>
              <a:tabLst>
                <a:tab pos="459105" algn="l"/>
                <a:tab pos="459740" algn="l"/>
              </a:tabLst>
            </a:pPr>
            <a:r>
              <a:rPr sz="2000" spc="-5" dirty="0">
                <a:latin typeface="+mj-lt"/>
                <a:cs typeface="Times New Roman"/>
              </a:rPr>
              <a:t>The </a:t>
            </a:r>
            <a:r>
              <a:rPr sz="2000" spc="-10" dirty="0">
                <a:latin typeface="+mj-lt"/>
                <a:cs typeface="Times New Roman"/>
              </a:rPr>
              <a:t>worst</a:t>
            </a:r>
            <a:r>
              <a:rPr sz="2000" spc="-15" dirty="0">
                <a:latin typeface="+mj-lt"/>
                <a:cs typeface="Times New Roman"/>
              </a:rPr>
              <a:t> </a:t>
            </a:r>
            <a:r>
              <a:rPr sz="2000" spc="-5" dirty="0">
                <a:latin typeface="+mj-lt"/>
                <a:cs typeface="Times New Roman"/>
              </a:rPr>
              <a:t>type</a:t>
            </a:r>
            <a:r>
              <a:rPr sz="2000" spc="-10" dirty="0">
                <a:latin typeface="+mj-lt"/>
                <a:cs typeface="Times New Roman"/>
              </a:rPr>
              <a:t> </a:t>
            </a:r>
            <a:r>
              <a:rPr sz="2000" dirty="0">
                <a:latin typeface="+mj-lt"/>
                <a:cs typeface="Times New Roman"/>
              </a:rPr>
              <a:t>of</a:t>
            </a:r>
            <a:r>
              <a:rPr sz="2000" spc="-5" dirty="0">
                <a:latin typeface="+mj-lt"/>
                <a:cs typeface="Times New Roman"/>
              </a:rPr>
              <a:t> </a:t>
            </a:r>
            <a:r>
              <a:rPr sz="2000" spc="-10" dirty="0">
                <a:latin typeface="+mj-lt"/>
                <a:cs typeface="Times New Roman"/>
              </a:rPr>
              <a:t>coupling</a:t>
            </a:r>
            <a:r>
              <a:rPr sz="2000" spc="10" dirty="0">
                <a:latin typeface="+mj-lt"/>
                <a:cs typeface="Times New Roman"/>
              </a:rPr>
              <a:t> </a:t>
            </a:r>
            <a:r>
              <a:rPr sz="2000" spc="-10" dirty="0">
                <a:latin typeface="+mj-lt"/>
                <a:cs typeface="Times New Roman"/>
              </a:rPr>
              <a:t>is</a:t>
            </a:r>
            <a:endParaRPr sz="2000" dirty="0">
              <a:latin typeface="+mj-lt"/>
              <a:cs typeface="Times New Roman"/>
            </a:endParaRPr>
          </a:p>
          <a:p>
            <a:pPr marL="815340" lvl="2" indent="-346075">
              <a:lnSpc>
                <a:spcPct val="100000"/>
              </a:lnSpc>
              <a:buAutoNum type="alphaLcParenBoth"/>
              <a:tabLst>
                <a:tab pos="815975" algn="l"/>
              </a:tabLst>
            </a:pPr>
            <a:r>
              <a:rPr sz="2000" spc="-5" dirty="0">
                <a:latin typeface="+mj-lt"/>
                <a:cs typeface="Times New Roman"/>
              </a:rPr>
              <a:t>Content</a:t>
            </a:r>
            <a:r>
              <a:rPr sz="2000" spc="-25" dirty="0">
                <a:latin typeface="+mj-lt"/>
                <a:cs typeface="Times New Roman"/>
              </a:rPr>
              <a:t> </a:t>
            </a:r>
            <a:r>
              <a:rPr sz="2000" spc="-10" dirty="0">
                <a:latin typeface="+mj-lt"/>
                <a:cs typeface="Times New Roman"/>
              </a:rPr>
              <a:t>coupling</a:t>
            </a:r>
            <a:endParaRPr sz="2000" dirty="0">
              <a:latin typeface="+mj-lt"/>
              <a:cs typeface="Times New Roman"/>
            </a:endParaRPr>
          </a:p>
          <a:p>
            <a:pPr marL="469900">
              <a:lnSpc>
                <a:spcPct val="100000"/>
              </a:lnSpc>
            </a:pPr>
            <a:r>
              <a:rPr sz="2000" spc="-5" dirty="0">
                <a:latin typeface="+mj-lt"/>
                <a:cs typeface="Times New Roman"/>
              </a:rPr>
              <a:t>(c)</a:t>
            </a:r>
            <a:r>
              <a:rPr sz="2000" spc="-20" dirty="0">
                <a:latin typeface="+mj-lt"/>
                <a:cs typeface="Times New Roman"/>
              </a:rPr>
              <a:t> </a:t>
            </a:r>
            <a:r>
              <a:rPr sz="2000" spc="-5" dirty="0">
                <a:latin typeface="+mj-lt"/>
                <a:cs typeface="Times New Roman"/>
              </a:rPr>
              <a:t>External</a:t>
            </a:r>
            <a:r>
              <a:rPr sz="2000" spc="-35" dirty="0">
                <a:latin typeface="+mj-lt"/>
                <a:cs typeface="Times New Roman"/>
              </a:rPr>
              <a:t> </a:t>
            </a:r>
            <a:r>
              <a:rPr sz="2000" spc="-5" dirty="0">
                <a:latin typeface="+mj-lt"/>
                <a:cs typeface="Times New Roman"/>
              </a:rPr>
              <a:t>coupling</a:t>
            </a:r>
            <a:endParaRPr sz="2000" dirty="0">
              <a:latin typeface="+mj-lt"/>
              <a:cs typeface="Times New Roman"/>
            </a:endParaRPr>
          </a:p>
          <a:p>
            <a:pPr marL="459105" lvl="1" indent="-447040">
              <a:lnSpc>
                <a:spcPct val="100000"/>
              </a:lnSpc>
              <a:spcBef>
                <a:spcPts val="1200"/>
              </a:spcBef>
              <a:buAutoNum type="arabicPeriod" startAt="3"/>
              <a:tabLst>
                <a:tab pos="459105" algn="l"/>
                <a:tab pos="459740" algn="l"/>
              </a:tabLst>
            </a:pPr>
            <a:r>
              <a:rPr sz="2000" spc="-5" dirty="0">
                <a:latin typeface="+mj-lt"/>
                <a:cs typeface="Times New Roman"/>
              </a:rPr>
              <a:t>The most</a:t>
            </a:r>
            <a:r>
              <a:rPr sz="2000" spc="-35" dirty="0">
                <a:latin typeface="+mj-lt"/>
                <a:cs typeface="Times New Roman"/>
              </a:rPr>
              <a:t> </a:t>
            </a:r>
            <a:r>
              <a:rPr sz="2000" spc="-5" dirty="0">
                <a:latin typeface="+mj-lt"/>
                <a:cs typeface="Times New Roman"/>
              </a:rPr>
              <a:t>desirable</a:t>
            </a:r>
            <a:r>
              <a:rPr sz="2000" spc="-15" dirty="0">
                <a:latin typeface="+mj-lt"/>
                <a:cs typeface="Times New Roman"/>
              </a:rPr>
              <a:t> </a:t>
            </a:r>
            <a:r>
              <a:rPr sz="2000" spc="-5" dirty="0">
                <a:latin typeface="+mj-lt"/>
                <a:cs typeface="Times New Roman"/>
              </a:rPr>
              <a:t>form</a:t>
            </a:r>
            <a:r>
              <a:rPr sz="2000" spc="-25" dirty="0">
                <a:latin typeface="+mj-lt"/>
                <a:cs typeface="Times New Roman"/>
              </a:rPr>
              <a:t> </a:t>
            </a:r>
            <a:r>
              <a:rPr sz="2000" dirty="0">
                <a:latin typeface="+mj-lt"/>
                <a:cs typeface="Times New Roman"/>
              </a:rPr>
              <a:t>of</a:t>
            </a:r>
            <a:r>
              <a:rPr sz="2000" spc="-5" dirty="0">
                <a:latin typeface="+mj-lt"/>
                <a:cs typeface="Times New Roman"/>
              </a:rPr>
              <a:t> cohesion</a:t>
            </a:r>
            <a:r>
              <a:rPr sz="2000" spc="-10" dirty="0">
                <a:latin typeface="+mj-lt"/>
                <a:cs typeface="Times New Roman"/>
              </a:rPr>
              <a:t> </a:t>
            </a:r>
            <a:r>
              <a:rPr sz="2000" spc="-5" dirty="0">
                <a:latin typeface="+mj-lt"/>
                <a:cs typeface="Times New Roman"/>
              </a:rPr>
              <a:t>is</a:t>
            </a:r>
            <a:endParaRPr sz="2000" dirty="0">
              <a:latin typeface="+mj-lt"/>
              <a:cs typeface="Times New Roman"/>
            </a:endParaRPr>
          </a:p>
          <a:p>
            <a:pPr marL="815340" lvl="2" indent="-346710">
              <a:lnSpc>
                <a:spcPct val="100000"/>
              </a:lnSpc>
              <a:buAutoNum type="alphaLcParenBoth"/>
              <a:tabLst>
                <a:tab pos="815975" algn="l"/>
              </a:tabLst>
            </a:pPr>
            <a:r>
              <a:rPr sz="2000" spc="-5" dirty="0">
                <a:latin typeface="+mj-lt"/>
                <a:cs typeface="Times New Roman"/>
              </a:rPr>
              <a:t>Logical</a:t>
            </a:r>
            <a:r>
              <a:rPr sz="2000" spc="-40" dirty="0">
                <a:latin typeface="+mj-lt"/>
                <a:cs typeface="Times New Roman"/>
              </a:rPr>
              <a:t> </a:t>
            </a:r>
            <a:r>
              <a:rPr sz="2000" spc="-5" dirty="0">
                <a:latin typeface="+mj-lt"/>
                <a:cs typeface="Times New Roman"/>
              </a:rPr>
              <a:t>cohesion</a:t>
            </a:r>
            <a:endParaRPr sz="2000" dirty="0">
              <a:latin typeface="+mj-lt"/>
              <a:cs typeface="Times New Roman"/>
            </a:endParaRPr>
          </a:p>
          <a:p>
            <a:pPr marL="469265">
              <a:lnSpc>
                <a:spcPct val="100000"/>
              </a:lnSpc>
            </a:pPr>
            <a:r>
              <a:rPr sz="2000" spc="-5" dirty="0">
                <a:latin typeface="+mj-lt"/>
                <a:cs typeface="Times New Roman"/>
              </a:rPr>
              <a:t>(c)</a:t>
            </a:r>
            <a:r>
              <a:rPr sz="2000" spc="-15" dirty="0">
                <a:latin typeface="+mj-lt"/>
                <a:cs typeface="Times New Roman"/>
              </a:rPr>
              <a:t> </a:t>
            </a:r>
            <a:r>
              <a:rPr sz="2000" spc="-5" dirty="0">
                <a:latin typeface="+mj-lt"/>
                <a:cs typeface="Times New Roman"/>
              </a:rPr>
              <a:t>Functional</a:t>
            </a:r>
            <a:r>
              <a:rPr sz="2000" spc="-30" dirty="0">
                <a:latin typeface="+mj-lt"/>
                <a:cs typeface="Times New Roman"/>
              </a:rPr>
              <a:t> </a:t>
            </a:r>
            <a:r>
              <a:rPr sz="2000" spc="-5" dirty="0">
                <a:latin typeface="+mj-lt"/>
                <a:cs typeface="Times New Roman"/>
              </a:rPr>
              <a:t>cohesion</a:t>
            </a:r>
            <a:endParaRPr sz="2000" dirty="0">
              <a:latin typeface="+mj-lt"/>
              <a:cs typeface="Times New Roman"/>
            </a:endParaRPr>
          </a:p>
          <a:p>
            <a:pPr marL="459105" lvl="1" indent="-447040">
              <a:lnSpc>
                <a:spcPct val="100000"/>
              </a:lnSpc>
              <a:spcBef>
                <a:spcPts val="1200"/>
              </a:spcBef>
              <a:buAutoNum type="arabicPeriod" startAt="4"/>
              <a:tabLst>
                <a:tab pos="459105" algn="l"/>
                <a:tab pos="459740" algn="l"/>
              </a:tabLst>
            </a:pPr>
            <a:r>
              <a:rPr sz="2000" spc="-5" dirty="0">
                <a:latin typeface="+mj-lt"/>
                <a:cs typeface="Times New Roman"/>
              </a:rPr>
              <a:t>The </a:t>
            </a:r>
            <a:r>
              <a:rPr sz="2000" spc="-10" dirty="0">
                <a:latin typeface="+mj-lt"/>
                <a:cs typeface="Times New Roman"/>
              </a:rPr>
              <a:t>worst</a:t>
            </a:r>
            <a:r>
              <a:rPr sz="2000" spc="-20" dirty="0">
                <a:latin typeface="+mj-lt"/>
                <a:cs typeface="Times New Roman"/>
              </a:rPr>
              <a:t> </a:t>
            </a:r>
            <a:r>
              <a:rPr sz="2000" spc="-5" dirty="0">
                <a:latin typeface="+mj-lt"/>
                <a:cs typeface="Times New Roman"/>
              </a:rPr>
              <a:t>type</a:t>
            </a:r>
            <a:r>
              <a:rPr sz="2000" spc="-15" dirty="0">
                <a:latin typeface="+mj-lt"/>
                <a:cs typeface="Times New Roman"/>
              </a:rPr>
              <a:t> </a:t>
            </a:r>
            <a:r>
              <a:rPr sz="2000" dirty="0">
                <a:latin typeface="+mj-lt"/>
                <a:cs typeface="Times New Roman"/>
              </a:rPr>
              <a:t>of</a:t>
            </a:r>
            <a:r>
              <a:rPr sz="2000" spc="-10" dirty="0">
                <a:latin typeface="+mj-lt"/>
                <a:cs typeface="Times New Roman"/>
              </a:rPr>
              <a:t> </a:t>
            </a:r>
            <a:r>
              <a:rPr sz="2000" spc="-5" dirty="0">
                <a:latin typeface="+mj-lt"/>
                <a:cs typeface="Times New Roman"/>
              </a:rPr>
              <a:t>cohesion</a:t>
            </a:r>
            <a:r>
              <a:rPr sz="2000" spc="5" dirty="0">
                <a:latin typeface="+mj-lt"/>
                <a:cs typeface="Times New Roman"/>
              </a:rPr>
              <a:t> </a:t>
            </a:r>
            <a:r>
              <a:rPr sz="2000" spc="-10" dirty="0">
                <a:latin typeface="+mj-lt"/>
                <a:cs typeface="Times New Roman"/>
              </a:rPr>
              <a:t>is</a:t>
            </a:r>
            <a:endParaRPr sz="2000" dirty="0">
              <a:latin typeface="+mj-lt"/>
              <a:cs typeface="Times New Roman"/>
            </a:endParaRPr>
          </a:p>
          <a:p>
            <a:pPr marL="815340" lvl="2" indent="-346710">
              <a:lnSpc>
                <a:spcPct val="100000"/>
              </a:lnSpc>
              <a:buAutoNum type="alphaLcParenBoth"/>
              <a:tabLst>
                <a:tab pos="815975" algn="l"/>
              </a:tabLst>
            </a:pPr>
            <a:r>
              <a:rPr sz="2000" spc="-5" dirty="0">
                <a:latin typeface="+mj-lt"/>
                <a:cs typeface="Times New Roman"/>
              </a:rPr>
              <a:t>Temporal</a:t>
            </a:r>
            <a:r>
              <a:rPr sz="2000" spc="-35" dirty="0">
                <a:latin typeface="+mj-lt"/>
                <a:cs typeface="Times New Roman"/>
              </a:rPr>
              <a:t> </a:t>
            </a:r>
            <a:r>
              <a:rPr sz="2000" spc="-5" dirty="0">
                <a:latin typeface="+mj-lt"/>
                <a:cs typeface="Times New Roman"/>
              </a:rPr>
              <a:t>cohesion</a:t>
            </a:r>
            <a:endParaRPr sz="2000" dirty="0">
              <a:latin typeface="+mj-lt"/>
              <a:cs typeface="Times New Roman"/>
            </a:endParaRPr>
          </a:p>
          <a:p>
            <a:pPr marL="469265">
              <a:lnSpc>
                <a:spcPct val="100000"/>
              </a:lnSpc>
            </a:pPr>
            <a:r>
              <a:rPr sz="2000" spc="-5" dirty="0">
                <a:latin typeface="+mj-lt"/>
                <a:cs typeface="Times New Roman"/>
              </a:rPr>
              <a:t>(c)</a:t>
            </a:r>
            <a:r>
              <a:rPr sz="2000" spc="-20" dirty="0">
                <a:latin typeface="+mj-lt"/>
                <a:cs typeface="Times New Roman"/>
              </a:rPr>
              <a:t> </a:t>
            </a:r>
            <a:r>
              <a:rPr sz="2000" spc="-5" dirty="0">
                <a:latin typeface="+mj-lt"/>
                <a:cs typeface="Times New Roman"/>
              </a:rPr>
              <a:t>Logical</a:t>
            </a:r>
            <a:r>
              <a:rPr sz="2000" spc="-25" dirty="0">
                <a:latin typeface="+mj-lt"/>
                <a:cs typeface="Times New Roman"/>
              </a:rPr>
              <a:t> </a:t>
            </a:r>
            <a:r>
              <a:rPr sz="2000" spc="-5" dirty="0">
                <a:latin typeface="+mj-lt"/>
                <a:cs typeface="Times New Roman"/>
              </a:rPr>
              <a:t>cohesion</a:t>
            </a:r>
            <a:endParaRPr sz="2000" dirty="0">
              <a:latin typeface="+mj-lt"/>
              <a:cs typeface="Times New Roman"/>
            </a:endParaRPr>
          </a:p>
        </p:txBody>
      </p:sp>
      <p:sp>
        <p:nvSpPr>
          <p:cNvPr id="14" name="object 8"/>
          <p:cNvSpPr txBox="1"/>
          <p:nvPr/>
        </p:nvSpPr>
        <p:spPr>
          <a:xfrm>
            <a:off x="5245093" y="3351759"/>
            <a:ext cx="2449830" cy="635635"/>
          </a:xfrm>
          <a:prstGeom prst="rect">
            <a:avLst/>
          </a:prstGeom>
        </p:spPr>
        <p:txBody>
          <a:bodyPr vert="horz" wrap="square" lIns="0" tIns="12700" rIns="0" bIns="0" rtlCol="0">
            <a:spAutoFit/>
          </a:bodyPr>
          <a:lstStyle/>
          <a:p>
            <a:pPr marL="12700">
              <a:lnSpc>
                <a:spcPct val="100000"/>
              </a:lnSpc>
              <a:spcBef>
                <a:spcPts val="100"/>
              </a:spcBef>
            </a:pPr>
            <a:r>
              <a:rPr sz="2000" spc="-5" dirty="0">
                <a:latin typeface="+mj-lt"/>
                <a:cs typeface="Times New Roman"/>
              </a:rPr>
              <a:t>(b)</a:t>
            </a:r>
            <a:r>
              <a:rPr sz="2000" spc="-30" dirty="0">
                <a:latin typeface="+mj-lt"/>
                <a:cs typeface="Times New Roman"/>
              </a:rPr>
              <a:t> </a:t>
            </a:r>
            <a:r>
              <a:rPr sz="2000" spc="-5" dirty="0">
                <a:latin typeface="+mj-lt"/>
                <a:cs typeface="Times New Roman"/>
              </a:rPr>
              <a:t>Procedural</a:t>
            </a:r>
            <a:r>
              <a:rPr sz="2000" spc="-35" dirty="0">
                <a:latin typeface="+mj-lt"/>
                <a:cs typeface="Times New Roman"/>
              </a:rPr>
              <a:t> </a:t>
            </a:r>
            <a:r>
              <a:rPr sz="2000" spc="-5" dirty="0">
                <a:latin typeface="+mj-lt"/>
                <a:cs typeface="Times New Roman"/>
              </a:rPr>
              <a:t>cohesion</a:t>
            </a:r>
            <a:endParaRPr sz="2000">
              <a:latin typeface="+mj-lt"/>
              <a:cs typeface="Times New Roman"/>
            </a:endParaRPr>
          </a:p>
          <a:p>
            <a:pPr marL="12700">
              <a:lnSpc>
                <a:spcPct val="100000"/>
              </a:lnSpc>
            </a:pPr>
            <a:r>
              <a:rPr sz="2000" spc="-5" dirty="0">
                <a:latin typeface="+mj-lt"/>
                <a:cs typeface="Times New Roman"/>
              </a:rPr>
              <a:t>(d)</a:t>
            </a:r>
            <a:r>
              <a:rPr sz="2000" spc="-25" dirty="0">
                <a:latin typeface="+mj-lt"/>
                <a:cs typeface="Times New Roman"/>
              </a:rPr>
              <a:t> </a:t>
            </a:r>
            <a:r>
              <a:rPr sz="2000" spc="-5" dirty="0">
                <a:latin typeface="+mj-lt"/>
                <a:cs typeface="Times New Roman"/>
              </a:rPr>
              <a:t>Temporal</a:t>
            </a:r>
            <a:r>
              <a:rPr sz="2000" spc="-20" dirty="0">
                <a:latin typeface="+mj-lt"/>
                <a:cs typeface="Times New Roman"/>
              </a:rPr>
              <a:t> </a:t>
            </a:r>
            <a:r>
              <a:rPr sz="2000" spc="-5" dirty="0">
                <a:latin typeface="+mj-lt"/>
                <a:cs typeface="Times New Roman"/>
              </a:rPr>
              <a:t>cohesion</a:t>
            </a:r>
            <a:endParaRPr sz="2000">
              <a:latin typeface="+mj-lt"/>
              <a:cs typeface="Times New Roman"/>
            </a:endParaRPr>
          </a:p>
        </p:txBody>
      </p:sp>
      <p:sp>
        <p:nvSpPr>
          <p:cNvPr id="15" name="object 9"/>
          <p:cNvSpPr txBox="1"/>
          <p:nvPr/>
        </p:nvSpPr>
        <p:spPr>
          <a:xfrm>
            <a:off x="5245092" y="4418559"/>
            <a:ext cx="2646045" cy="635635"/>
          </a:xfrm>
          <a:prstGeom prst="rect">
            <a:avLst/>
          </a:prstGeom>
        </p:spPr>
        <p:txBody>
          <a:bodyPr vert="horz" wrap="square" lIns="0" tIns="12700" rIns="0" bIns="0" rtlCol="0">
            <a:spAutoFit/>
          </a:bodyPr>
          <a:lstStyle/>
          <a:p>
            <a:pPr marL="12700">
              <a:lnSpc>
                <a:spcPct val="100000"/>
              </a:lnSpc>
              <a:spcBef>
                <a:spcPts val="100"/>
              </a:spcBef>
            </a:pPr>
            <a:r>
              <a:rPr sz="2000" spc="-5" dirty="0">
                <a:latin typeface="+mj-lt"/>
                <a:cs typeface="Times New Roman"/>
              </a:rPr>
              <a:t>(b)</a:t>
            </a:r>
            <a:r>
              <a:rPr sz="2000" spc="-35" dirty="0">
                <a:latin typeface="+mj-lt"/>
                <a:cs typeface="Times New Roman"/>
              </a:rPr>
              <a:t> </a:t>
            </a:r>
            <a:r>
              <a:rPr sz="2000" spc="-5" dirty="0">
                <a:latin typeface="+mj-lt"/>
                <a:cs typeface="Times New Roman"/>
              </a:rPr>
              <a:t>Coincidental</a:t>
            </a:r>
            <a:r>
              <a:rPr sz="2000" spc="-30" dirty="0">
                <a:latin typeface="+mj-lt"/>
                <a:cs typeface="Times New Roman"/>
              </a:rPr>
              <a:t> </a:t>
            </a:r>
            <a:r>
              <a:rPr sz="2000" spc="-5" dirty="0">
                <a:latin typeface="+mj-lt"/>
                <a:cs typeface="Times New Roman"/>
              </a:rPr>
              <a:t>cohesion</a:t>
            </a:r>
            <a:endParaRPr sz="2000">
              <a:latin typeface="+mj-lt"/>
              <a:cs typeface="Times New Roman"/>
            </a:endParaRPr>
          </a:p>
          <a:p>
            <a:pPr marL="12700">
              <a:lnSpc>
                <a:spcPct val="100000"/>
              </a:lnSpc>
            </a:pPr>
            <a:r>
              <a:rPr sz="2000" spc="-5" dirty="0">
                <a:latin typeface="+mj-lt"/>
                <a:cs typeface="Times New Roman"/>
              </a:rPr>
              <a:t>(d)</a:t>
            </a:r>
            <a:r>
              <a:rPr sz="2000" spc="-20" dirty="0">
                <a:latin typeface="+mj-lt"/>
                <a:cs typeface="Times New Roman"/>
              </a:rPr>
              <a:t> </a:t>
            </a:r>
            <a:r>
              <a:rPr sz="2000" spc="-5" dirty="0">
                <a:latin typeface="+mj-lt"/>
                <a:cs typeface="Times New Roman"/>
              </a:rPr>
              <a:t>Sequential</a:t>
            </a:r>
            <a:r>
              <a:rPr sz="2000" spc="-25" dirty="0">
                <a:latin typeface="+mj-lt"/>
                <a:cs typeface="Times New Roman"/>
              </a:rPr>
              <a:t> </a:t>
            </a:r>
            <a:r>
              <a:rPr sz="2000" spc="-5" dirty="0">
                <a:latin typeface="+mj-lt"/>
                <a:cs typeface="Times New Roman"/>
              </a:rPr>
              <a:t>cohesion</a:t>
            </a:r>
            <a:endParaRPr sz="2000">
              <a:latin typeface="+mj-lt"/>
              <a:cs typeface="Times New Roman"/>
            </a:endParaRPr>
          </a:p>
        </p:txBody>
      </p:sp>
      <p:sp>
        <p:nvSpPr>
          <p:cNvPr id="16" name="object 10"/>
          <p:cNvSpPr txBox="1"/>
          <p:nvPr/>
        </p:nvSpPr>
        <p:spPr>
          <a:xfrm>
            <a:off x="673093" y="5195798"/>
            <a:ext cx="4433570" cy="940435"/>
          </a:xfrm>
          <a:prstGeom prst="rect">
            <a:avLst/>
          </a:prstGeom>
        </p:spPr>
        <p:txBody>
          <a:bodyPr vert="horz" wrap="square" lIns="0" tIns="12700" rIns="0" bIns="0" rtlCol="0">
            <a:spAutoFit/>
          </a:bodyPr>
          <a:lstStyle/>
          <a:p>
            <a:pPr marL="457200" lvl="1" indent="-445134">
              <a:lnSpc>
                <a:spcPct val="100000"/>
              </a:lnSpc>
              <a:spcBef>
                <a:spcPts val="100"/>
              </a:spcBef>
              <a:buAutoNum type="arabicPeriod" startAt="5"/>
              <a:tabLst>
                <a:tab pos="457200" algn="l"/>
                <a:tab pos="457834" algn="l"/>
              </a:tabLst>
            </a:pPr>
            <a:r>
              <a:rPr sz="2000" spc="-5" dirty="0">
                <a:latin typeface="+mj-lt"/>
                <a:cs typeface="Times New Roman"/>
              </a:rPr>
              <a:t>Which</a:t>
            </a:r>
            <a:r>
              <a:rPr sz="2000" spc="-15" dirty="0">
                <a:latin typeface="+mj-lt"/>
                <a:cs typeface="Times New Roman"/>
              </a:rPr>
              <a:t> </a:t>
            </a:r>
            <a:r>
              <a:rPr sz="2000" spc="5" dirty="0">
                <a:latin typeface="+mj-lt"/>
                <a:cs typeface="Times New Roman"/>
              </a:rPr>
              <a:t>one</a:t>
            </a:r>
            <a:r>
              <a:rPr sz="2000" spc="-15" dirty="0">
                <a:latin typeface="+mj-lt"/>
                <a:cs typeface="Times New Roman"/>
              </a:rPr>
              <a:t> </a:t>
            </a:r>
            <a:r>
              <a:rPr sz="2000" spc="-5" dirty="0">
                <a:latin typeface="+mj-lt"/>
                <a:cs typeface="Times New Roman"/>
              </a:rPr>
              <a:t>is</a:t>
            </a:r>
            <a:r>
              <a:rPr sz="2000" spc="-15" dirty="0">
                <a:latin typeface="+mj-lt"/>
                <a:cs typeface="Times New Roman"/>
              </a:rPr>
              <a:t> </a:t>
            </a:r>
            <a:r>
              <a:rPr sz="2000" dirty="0">
                <a:latin typeface="+mj-lt"/>
                <a:cs typeface="Times New Roman"/>
              </a:rPr>
              <a:t>not</a:t>
            </a:r>
            <a:r>
              <a:rPr sz="2000" spc="-10" dirty="0">
                <a:latin typeface="+mj-lt"/>
                <a:cs typeface="Times New Roman"/>
              </a:rPr>
              <a:t> </a:t>
            </a:r>
            <a:r>
              <a:rPr sz="2000" dirty="0">
                <a:latin typeface="+mj-lt"/>
                <a:cs typeface="Times New Roman"/>
              </a:rPr>
              <a:t>a</a:t>
            </a:r>
            <a:r>
              <a:rPr sz="2000" spc="-20" dirty="0">
                <a:latin typeface="+mj-lt"/>
                <a:cs typeface="Times New Roman"/>
              </a:rPr>
              <a:t> </a:t>
            </a:r>
            <a:r>
              <a:rPr sz="2000" spc="-10" dirty="0">
                <a:latin typeface="+mj-lt"/>
                <a:cs typeface="Times New Roman"/>
              </a:rPr>
              <a:t>strategy </a:t>
            </a:r>
            <a:r>
              <a:rPr sz="2000" spc="-5" dirty="0">
                <a:latin typeface="+mj-lt"/>
                <a:cs typeface="Times New Roman"/>
              </a:rPr>
              <a:t>for</a:t>
            </a:r>
            <a:r>
              <a:rPr sz="2000" spc="-10" dirty="0">
                <a:latin typeface="+mj-lt"/>
                <a:cs typeface="Times New Roman"/>
              </a:rPr>
              <a:t> </a:t>
            </a:r>
            <a:r>
              <a:rPr sz="2000" spc="-5" dirty="0">
                <a:latin typeface="+mj-lt"/>
                <a:cs typeface="Times New Roman"/>
              </a:rPr>
              <a:t>design?</a:t>
            </a:r>
            <a:endParaRPr sz="2000" dirty="0">
              <a:latin typeface="+mj-lt"/>
              <a:cs typeface="Times New Roman"/>
            </a:endParaRPr>
          </a:p>
          <a:p>
            <a:pPr marL="815340" lvl="2" indent="-346710">
              <a:lnSpc>
                <a:spcPct val="100000"/>
              </a:lnSpc>
              <a:buAutoNum type="alphaLcParenBoth"/>
              <a:tabLst>
                <a:tab pos="815975" algn="l"/>
              </a:tabLst>
            </a:pPr>
            <a:r>
              <a:rPr sz="2000" spc="-5" dirty="0">
                <a:latin typeface="+mj-lt"/>
                <a:cs typeface="Times New Roman"/>
              </a:rPr>
              <a:t>Bottom</a:t>
            </a:r>
            <a:r>
              <a:rPr sz="2000" spc="-40" dirty="0">
                <a:latin typeface="+mj-lt"/>
                <a:cs typeface="Times New Roman"/>
              </a:rPr>
              <a:t> </a:t>
            </a:r>
            <a:r>
              <a:rPr sz="2000" spc="-5" dirty="0">
                <a:latin typeface="+mj-lt"/>
                <a:cs typeface="Times New Roman"/>
              </a:rPr>
              <a:t>up</a:t>
            </a:r>
            <a:r>
              <a:rPr sz="2000" spc="-25" dirty="0">
                <a:latin typeface="+mj-lt"/>
                <a:cs typeface="Times New Roman"/>
              </a:rPr>
              <a:t> </a:t>
            </a:r>
            <a:r>
              <a:rPr sz="2000" spc="-5" dirty="0">
                <a:latin typeface="+mj-lt"/>
                <a:cs typeface="Times New Roman"/>
              </a:rPr>
              <a:t>design</a:t>
            </a:r>
            <a:endParaRPr sz="2000" dirty="0">
              <a:latin typeface="+mj-lt"/>
              <a:cs typeface="Times New Roman"/>
            </a:endParaRPr>
          </a:p>
          <a:p>
            <a:pPr marL="469265">
              <a:lnSpc>
                <a:spcPct val="100000"/>
              </a:lnSpc>
            </a:pPr>
            <a:r>
              <a:rPr sz="2000" spc="-5" dirty="0">
                <a:latin typeface="+mj-lt"/>
                <a:cs typeface="Times New Roman"/>
              </a:rPr>
              <a:t>(c)</a:t>
            </a:r>
            <a:r>
              <a:rPr sz="2000" spc="-20" dirty="0">
                <a:latin typeface="+mj-lt"/>
                <a:cs typeface="Times New Roman"/>
              </a:rPr>
              <a:t> </a:t>
            </a:r>
            <a:r>
              <a:rPr sz="2000" spc="-5" dirty="0">
                <a:latin typeface="+mj-lt"/>
                <a:cs typeface="Times New Roman"/>
              </a:rPr>
              <a:t>Embedded</a:t>
            </a:r>
            <a:r>
              <a:rPr sz="2000" spc="-30" dirty="0">
                <a:latin typeface="+mj-lt"/>
                <a:cs typeface="Times New Roman"/>
              </a:rPr>
              <a:t> </a:t>
            </a:r>
            <a:r>
              <a:rPr sz="2000" spc="-5" dirty="0">
                <a:latin typeface="+mj-lt"/>
                <a:cs typeface="Times New Roman"/>
              </a:rPr>
              <a:t>design</a:t>
            </a:r>
            <a:endParaRPr sz="2000" dirty="0">
              <a:latin typeface="+mj-lt"/>
              <a:cs typeface="Times New Roman"/>
            </a:endParaRPr>
          </a:p>
        </p:txBody>
      </p:sp>
      <p:sp>
        <p:nvSpPr>
          <p:cNvPr id="17" name="object 11"/>
          <p:cNvSpPr txBox="1"/>
          <p:nvPr/>
        </p:nvSpPr>
        <p:spPr>
          <a:xfrm>
            <a:off x="5245093" y="5500598"/>
            <a:ext cx="2147570" cy="635635"/>
          </a:xfrm>
          <a:prstGeom prst="rect">
            <a:avLst/>
          </a:prstGeom>
        </p:spPr>
        <p:txBody>
          <a:bodyPr vert="horz" wrap="square" lIns="0" tIns="12700" rIns="0" bIns="0" rtlCol="0">
            <a:spAutoFit/>
          </a:bodyPr>
          <a:lstStyle/>
          <a:p>
            <a:pPr marL="12700">
              <a:lnSpc>
                <a:spcPct val="100000"/>
              </a:lnSpc>
              <a:spcBef>
                <a:spcPts val="100"/>
              </a:spcBef>
            </a:pPr>
            <a:r>
              <a:rPr sz="2000" spc="-5" dirty="0">
                <a:latin typeface="+mj-lt"/>
                <a:cs typeface="Times New Roman"/>
              </a:rPr>
              <a:t>(b)</a:t>
            </a:r>
            <a:r>
              <a:rPr sz="2000" spc="-25" dirty="0">
                <a:latin typeface="+mj-lt"/>
                <a:cs typeface="Times New Roman"/>
              </a:rPr>
              <a:t> </a:t>
            </a:r>
            <a:r>
              <a:rPr sz="2000" spc="-5" dirty="0">
                <a:latin typeface="+mj-lt"/>
                <a:cs typeface="Times New Roman"/>
              </a:rPr>
              <a:t>Top</a:t>
            </a:r>
            <a:r>
              <a:rPr sz="2000" spc="-25" dirty="0">
                <a:latin typeface="+mj-lt"/>
                <a:cs typeface="Times New Roman"/>
              </a:rPr>
              <a:t> </a:t>
            </a:r>
            <a:r>
              <a:rPr sz="2000" dirty="0">
                <a:latin typeface="+mj-lt"/>
                <a:cs typeface="Times New Roman"/>
              </a:rPr>
              <a:t>down</a:t>
            </a:r>
            <a:r>
              <a:rPr sz="2000" spc="-35" dirty="0">
                <a:latin typeface="+mj-lt"/>
                <a:cs typeface="Times New Roman"/>
              </a:rPr>
              <a:t> </a:t>
            </a:r>
            <a:r>
              <a:rPr sz="2000" spc="-5" dirty="0">
                <a:latin typeface="+mj-lt"/>
                <a:cs typeface="Times New Roman"/>
              </a:rPr>
              <a:t>design</a:t>
            </a:r>
            <a:endParaRPr sz="2000">
              <a:latin typeface="+mj-lt"/>
              <a:cs typeface="Times New Roman"/>
            </a:endParaRPr>
          </a:p>
          <a:p>
            <a:pPr marL="12700">
              <a:lnSpc>
                <a:spcPct val="100000"/>
              </a:lnSpc>
            </a:pPr>
            <a:r>
              <a:rPr sz="2000" spc="-5" dirty="0">
                <a:latin typeface="+mj-lt"/>
                <a:cs typeface="Times New Roman"/>
              </a:rPr>
              <a:t>(d)</a:t>
            </a:r>
            <a:r>
              <a:rPr sz="2000" spc="-25" dirty="0">
                <a:latin typeface="+mj-lt"/>
                <a:cs typeface="Times New Roman"/>
              </a:rPr>
              <a:t> </a:t>
            </a:r>
            <a:r>
              <a:rPr sz="2000" spc="-5" dirty="0">
                <a:latin typeface="+mj-lt"/>
                <a:cs typeface="Times New Roman"/>
              </a:rPr>
              <a:t>Hybrid</a:t>
            </a:r>
            <a:r>
              <a:rPr sz="2000" spc="-20" dirty="0">
                <a:latin typeface="+mj-lt"/>
                <a:cs typeface="Times New Roman"/>
              </a:rPr>
              <a:t> </a:t>
            </a:r>
            <a:r>
              <a:rPr sz="2000" spc="-5" dirty="0">
                <a:latin typeface="+mj-lt"/>
                <a:cs typeface="Times New Roman"/>
              </a:rPr>
              <a:t>design</a:t>
            </a:r>
            <a:endParaRPr sz="2000">
              <a:latin typeface="+mj-lt"/>
              <a:cs typeface="Times New Roman"/>
            </a:endParaRPr>
          </a:p>
        </p:txBody>
      </p:sp>
    </p:spTree>
    <p:extLst>
      <p:ext uri="{BB962C8B-B14F-4D97-AF65-F5344CB8AC3E}">
        <p14:creationId xmlns:p14="http://schemas.microsoft.com/office/powerpoint/2010/main" val="324767916"/>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6EA4ABB-A3DC-4DE5-8B46-7C5F921CBF20}" type="datetime1">
              <a:rPr lang="en-IN" smtClean="0"/>
              <a:t>29-03-2024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96</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1" i="0" u="none" strike="noStrike" kern="1200" cap="none" spc="0" normalizeH="0" baseline="0" noProof="0" dirty="0">
                <a:ln>
                  <a:noFill/>
                </a:ln>
                <a:solidFill>
                  <a:schemeClr val="dk1"/>
                </a:solidFill>
                <a:effectLst/>
                <a:uLnTx/>
                <a:uFillTx/>
                <a:latin typeface="Calibri (Body)"/>
              </a:rPr>
              <a:t>MCQ</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Footer Placeholder 4"/>
          <p:cNvSpPr>
            <a:spLocks noGrp="1"/>
          </p:cNvSpPr>
          <p:nvPr>
            <p:ph type="ftr" sz="quarter" idx="11"/>
          </p:nvPr>
        </p:nvSpPr>
        <p:spPr>
          <a:xfrm>
            <a:off x="2514600" y="6356350"/>
            <a:ext cx="5029200" cy="365125"/>
          </a:xfrm>
        </p:spPr>
        <p:txBody>
          <a:bodyPr/>
          <a:lstStyle/>
          <a:p>
            <a:r>
              <a:rPr lang="en-US"/>
              <a:t>Dr. Poornima Tyagi       ACSE0603 Software Engineering             Unit III     </a:t>
            </a:r>
            <a:endParaRPr lang="en-US" dirty="0"/>
          </a:p>
        </p:txBody>
      </p:sp>
      <p:sp>
        <p:nvSpPr>
          <p:cNvPr id="10" name="object 4"/>
          <p:cNvSpPr txBox="1"/>
          <p:nvPr/>
        </p:nvSpPr>
        <p:spPr>
          <a:xfrm>
            <a:off x="233172" y="792514"/>
            <a:ext cx="8729980" cy="3787575"/>
          </a:xfrm>
          <a:prstGeom prst="rect">
            <a:avLst/>
          </a:prstGeom>
        </p:spPr>
        <p:txBody>
          <a:bodyPr vert="horz" wrap="square" lIns="0" tIns="12065" rIns="0" bIns="0" rtlCol="0">
            <a:spAutoFit/>
          </a:bodyPr>
          <a:lstStyle/>
          <a:p>
            <a:pPr marL="375285" lvl="1" indent="-363220">
              <a:lnSpc>
                <a:spcPts val="2275"/>
              </a:lnSpc>
              <a:spcBef>
                <a:spcPts val="95"/>
              </a:spcBef>
              <a:buAutoNum type="arabicPeriod" startAt="6"/>
              <a:tabLst>
                <a:tab pos="375920" algn="l"/>
              </a:tabLst>
            </a:pPr>
            <a:r>
              <a:rPr sz="1900" spc="-5" dirty="0">
                <a:latin typeface="+mj-lt"/>
                <a:cs typeface="Times New Roman"/>
              </a:rPr>
              <a:t>Temporal</a:t>
            </a:r>
            <a:r>
              <a:rPr sz="1900" spc="-15" dirty="0">
                <a:latin typeface="+mj-lt"/>
                <a:cs typeface="Times New Roman"/>
              </a:rPr>
              <a:t> </a:t>
            </a:r>
            <a:r>
              <a:rPr sz="1900" spc="-10" dirty="0">
                <a:latin typeface="+mj-lt"/>
                <a:cs typeface="Times New Roman"/>
              </a:rPr>
              <a:t>cohesion</a:t>
            </a:r>
            <a:r>
              <a:rPr sz="1900" dirty="0">
                <a:latin typeface="+mj-lt"/>
                <a:cs typeface="Times New Roman"/>
              </a:rPr>
              <a:t> </a:t>
            </a:r>
            <a:r>
              <a:rPr sz="1900" spc="-10" dirty="0">
                <a:latin typeface="+mj-lt"/>
                <a:cs typeface="Times New Roman"/>
              </a:rPr>
              <a:t>means</a:t>
            </a:r>
            <a:endParaRPr sz="1900" dirty="0">
              <a:latin typeface="+mj-lt"/>
              <a:cs typeface="Times New Roman"/>
            </a:endParaRPr>
          </a:p>
          <a:p>
            <a:pPr marL="798830" lvl="2" indent="-330200">
              <a:lnSpc>
                <a:spcPts val="2275"/>
              </a:lnSpc>
              <a:buAutoNum type="alphaLcParenBoth"/>
              <a:tabLst>
                <a:tab pos="799465" algn="l"/>
              </a:tabLst>
            </a:pPr>
            <a:r>
              <a:rPr sz="1900" spc="-5" dirty="0">
                <a:latin typeface="+mj-lt"/>
                <a:cs typeface="Times New Roman"/>
              </a:rPr>
              <a:t>Cohesion</a:t>
            </a:r>
            <a:r>
              <a:rPr sz="1900" spc="-15" dirty="0">
                <a:latin typeface="+mj-lt"/>
                <a:cs typeface="Times New Roman"/>
              </a:rPr>
              <a:t> </a:t>
            </a:r>
            <a:r>
              <a:rPr sz="1900" spc="-5" dirty="0">
                <a:latin typeface="+mj-lt"/>
                <a:cs typeface="Times New Roman"/>
              </a:rPr>
              <a:t>between</a:t>
            </a:r>
            <a:r>
              <a:rPr sz="1900" spc="-15" dirty="0">
                <a:latin typeface="+mj-lt"/>
                <a:cs typeface="Times New Roman"/>
              </a:rPr>
              <a:t> </a:t>
            </a:r>
            <a:r>
              <a:rPr sz="1900" spc="-5" dirty="0">
                <a:latin typeface="+mj-lt"/>
                <a:cs typeface="Times New Roman"/>
              </a:rPr>
              <a:t>temporary variables</a:t>
            </a:r>
            <a:endParaRPr sz="1900" dirty="0">
              <a:latin typeface="+mj-lt"/>
              <a:cs typeface="Times New Roman"/>
            </a:endParaRPr>
          </a:p>
          <a:p>
            <a:pPr marL="812800" lvl="2" indent="-343535">
              <a:lnSpc>
                <a:spcPts val="2275"/>
              </a:lnSpc>
              <a:buAutoNum type="alphaLcParenBoth"/>
              <a:tabLst>
                <a:tab pos="812800" algn="l"/>
              </a:tabLst>
            </a:pPr>
            <a:r>
              <a:rPr sz="1900" spc="-5" dirty="0">
                <a:latin typeface="+mj-lt"/>
                <a:cs typeface="Times New Roman"/>
              </a:rPr>
              <a:t>Cohesion</a:t>
            </a:r>
            <a:r>
              <a:rPr sz="1900" spc="-15" dirty="0">
                <a:latin typeface="+mj-lt"/>
                <a:cs typeface="Times New Roman"/>
              </a:rPr>
              <a:t> </a:t>
            </a:r>
            <a:r>
              <a:rPr sz="1900" spc="-5" dirty="0">
                <a:latin typeface="+mj-lt"/>
                <a:cs typeface="Times New Roman"/>
              </a:rPr>
              <a:t>between</a:t>
            </a:r>
            <a:r>
              <a:rPr sz="1900" spc="-15" dirty="0">
                <a:latin typeface="+mj-lt"/>
                <a:cs typeface="Times New Roman"/>
              </a:rPr>
              <a:t> </a:t>
            </a:r>
            <a:r>
              <a:rPr sz="1900" spc="-5" dirty="0">
                <a:latin typeface="+mj-lt"/>
                <a:cs typeface="Times New Roman"/>
              </a:rPr>
              <a:t>local</a:t>
            </a:r>
            <a:r>
              <a:rPr sz="1900" spc="-30" dirty="0">
                <a:latin typeface="+mj-lt"/>
                <a:cs typeface="Times New Roman"/>
              </a:rPr>
              <a:t> </a:t>
            </a:r>
            <a:r>
              <a:rPr sz="1900" spc="-5" dirty="0">
                <a:latin typeface="+mj-lt"/>
                <a:cs typeface="Times New Roman"/>
              </a:rPr>
              <a:t>variable</a:t>
            </a:r>
            <a:endParaRPr sz="1900" dirty="0">
              <a:latin typeface="+mj-lt"/>
              <a:cs typeface="Times New Roman"/>
            </a:endParaRPr>
          </a:p>
          <a:p>
            <a:pPr marL="798830" lvl="2" indent="-330200">
              <a:lnSpc>
                <a:spcPts val="2275"/>
              </a:lnSpc>
              <a:buAutoNum type="alphaLcParenBoth"/>
              <a:tabLst>
                <a:tab pos="799465" algn="l"/>
              </a:tabLst>
            </a:pPr>
            <a:r>
              <a:rPr sz="1900" spc="-5" dirty="0">
                <a:latin typeface="+mj-lt"/>
                <a:cs typeface="Times New Roman"/>
              </a:rPr>
              <a:t>Cohesion</a:t>
            </a:r>
            <a:r>
              <a:rPr sz="1900" dirty="0">
                <a:latin typeface="+mj-lt"/>
                <a:cs typeface="Times New Roman"/>
              </a:rPr>
              <a:t> </a:t>
            </a:r>
            <a:r>
              <a:rPr sz="1900" spc="-5" dirty="0">
                <a:latin typeface="+mj-lt"/>
                <a:cs typeface="Times New Roman"/>
              </a:rPr>
              <a:t>with</a:t>
            </a:r>
            <a:r>
              <a:rPr sz="1900" dirty="0">
                <a:latin typeface="+mj-lt"/>
                <a:cs typeface="Times New Roman"/>
              </a:rPr>
              <a:t> </a:t>
            </a:r>
            <a:r>
              <a:rPr sz="1900" spc="-10" dirty="0">
                <a:latin typeface="+mj-lt"/>
                <a:cs typeface="Times New Roman"/>
              </a:rPr>
              <a:t>respect</a:t>
            </a:r>
            <a:r>
              <a:rPr sz="1900" dirty="0">
                <a:latin typeface="+mj-lt"/>
                <a:cs typeface="Times New Roman"/>
              </a:rPr>
              <a:t> </a:t>
            </a:r>
            <a:r>
              <a:rPr sz="1900" spc="-5" dirty="0">
                <a:latin typeface="+mj-lt"/>
                <a:cs typeface="Times New Roman"/>
              </a:rPr>
              <a:t>to</a:t>
            </a:r>
            <a:r>
              <a:rPr sz="1900" spc="-15" dirty="0">
                <a:latin typeface="+mj-lt"/>
                <a:cs typeface="Times New Roman"/>
              </a:rPr>
              <a:t> </a:t>
            </a:r>
            <a:r>
              <a:rPr sz="1900" spc="-10" dirty="0">
                <a:latin typeface="+mj-lt"/>
                <a:cs typeface="Times New Roman"/>
              </a:rPr>
              <a:t>time</a:t>
            </a:r>
            <a:endParaRPr sz="1900" dirty="0">
              <a:latin typeface="+mj-lt"/>
              <a:cs typeface="Times New Roman"/>
            </a:endParaRPr>
          </a:p>
          <a:p>
            <a:pPr marL="812800" lvl="2" indent="-343535">
              <a:lnSpc>
                <a:spcPct val="100000"/>
              </a:lnSpc>
              <a:buAutoNum type="alphaLcParenBoth"/>
              <a:tabLst>
                <a:tab pos="812800" algn="l"/>
              </a:tabLst>
            </a:pPr>
            <a:r>
              <a:rPr sz="1900" spc="-5" dirty="0">
                <a:latin typeface="+mj-lt"/>
                <a:cs typeface="Times New Roman"/>
              </a:rPr>
              <a:t>Coincidental</a:t>
            </a:r>
            <a:r>
              <a:rPr sz="1900" spc="-35" dirty="0">
                <a:latin typeface="+mj-lt"/>
                <a:cs typeface="Times New Roman"/>
              </a:rPr>
              <a:t> </a:t>
            </a:r>
            <a:r>
              <a:rPr sz="1900" spc="-5" dirty="0">
                <a:latin typeface="+mj-lt"/>
                <a:cs typeface="Times New Roman"/>
              </a:rPr>
              <a:t>cohesion</a:t>
            </a:r>
            <a:endParaRPr sz="1900" dirty="0">
              <a:latin typeface="+mj-lt"/>
              <a:cs typeface="Times New Roman"/>
            </a:endParaRPr>
          </a:p>
          <a:p>
            <a:pPr marL="375285" lvl="1" indent="-363220">
              <a:lnSpc>
                <a:spcPts val="2275"/>
              </a:lnSpc>
              <a:spcBef>
                <a:spcPts val="1210"/>
              </a:spcBef>
              <a:buAutoNum type="arabicPeriod" startAt="6"/>
              <a:tabLst>
                <a:tab pos="375920" algn="l"/>
              </a:tabLst>
            </a:pPr>
            <a:r>
              <a:rPr sz="1900" spc="-5" dirty="0">
                <a:latin typeface="+mj-lt"/>
                <a:cs typeface="Times New Roman"/>
              </a:rPr>
              <a:t>Functional</a:t>
            </a:r>
            <a:r>
              <a:rPr sz="1900" spc="-10" dirty="0">
                <a:latin typeface="+mj-lt"/>
                <a:cs typeface="Times New Roman"/>
              </a:rPr>
              <a:t> cohesion</a:t>
            </a:r>
            <a:r>
              <a:rPr sz="1900" spc="5" dirty="0">
                <a:latin typeface="+mj-lt"/>
                <a:cs typeface="Times New Roman"/>
              </a:rPr>
              <a:t> </a:t>
            </a:r>
            <a:r>
              <a:rPr sz="1900" spc="-10" dirty="0">
                <a:latin typeface="+mj-lt"/>
                <a:cs typeface="Times New Roman"/>
              </a:rPr>
              <a:t>means</a:t>
            </a:r>
            <a:endParaRPr sz="1900" dirty="0">
              <a:latin typeface="+mj-lt"/>
              <a:cs typeface="Times New Roman"/>
            </a:endParaRPr>
          </a:p>
          <a:p>
            <a:pPr marL="798830" lvl="2" indent="-330200">
              <a:lnSpc>
                <a:spcPts val="2275"/>
              </a:lnSpc>
              <a:buAutoNum type="alphaLcParenBoth"/>
              <a:tabLst>
                <a:tab pos="799465" algn="l"/>
              </a:tabLst>
            </a:pPr>
            <a:r>
              <a:rPr sz="1900" spc="-5" dirty="0">
                <a:latin typeface="+mj-lt"/>
                <a:cs typeface="Times New Roman"/>
              </a:rPr>
              <a:t>Operations are</a:t>
            </a:r>
            <a:r>
              <a:rPr sz="1900" spc="5" dirty="0">
                <a:latin typeface="+mj-lt"/>
                <a:cs typeface="Times New Roman"/>
              </a:rPr>
              <a:t> </a:t>
            </a:r>
            <a:r>
              <a:rPr sz="1900" spc="-5" dirty="0">
                <a:latin typeface="+mj-lt"/>
                <a:cs typeface="Times New Roman"/>
              </a:rPr>
              <a:t>part</a:t>
            </a:r>
            <a:r>
              <a:rPr sz="1900" spc="10" dirty="0">
                <a:latin typeface="+mj-lt"/>
                <a:cs typeface="Times New Roman"/>
              </a:rPr>
              <a:t> </a:t>
            </a:r>
            <a:r>
              <a:rPr sz="1900" spc="-5" dirty="0">
                <a:latin typeface="+mj-lt"/>
                <a:cs typeface="Times New Roman"/>
              </a:rPr>
              <a:t>of</a:t>
            </a:r>
            <a:r>
              <a:rPr sz="1900" spc="10" dirty="0">
                <a:latin typeface="+mj-lt"/>
                <a:cs typeface="Times New Roman"/>
              </a:rPr>
              <a:t> </a:t>
            </a:r>
            <a:r>
              <a:rPr sz="1900" spc="-5" dirty="0">
                <a:latin typeface="+mj-lt"/>
                <a:cs typeface="Times New Roman"/>
              </a:rPr>
              <a:t>single functional</a:t>
            </a:r>
            <a:r>
              <a:rPr sz="1900" spc="10" dirty="0">
                <a:latin typeface="+mj-lt"/>
                <a:cs typeface="Times New Roman"/>
              </a:rPr>
              <a:t> </a:t>
            </a:r>
            <a:r>
              <a:rPr sz="1900" spc="-10" dirty="0">
                <a:latin typeface="+mj-lt"/>
                <a:cs typeface="Times New Roman"/>
              </a:rPr>
              <a:t>task</a:t>
            </a:r>
            <a:r>
              <a:rPr sz="1900" spc="10" dirty="0">
                <a:latin typeface="+mj-lt"/>
                <a:cs typeface="Times New Roman"/>
              </a:rPr>
              <a:t> </a:t>
            </a:r>
            <a:r>
              <a:rPr sz="1900" spc="-5" dirty="0">
                <a:latin typeface="+mj-lt"/>
                <a:cs typeface="Times New Roman"/>
              </a:rPr>
              <a:t>and</a:t>
            </a:r>
            <a:r>
              <a:rPr sz="1900" spc="10" dirty="0">
                <a:latin typeface="+mj-lt"/>
                <a:cs typeface="Times New Roman"/>
              </a:rPr>
              <a:t> </a:t>
            </a:r>
            <a:r>
              <a:rPr sz="1900" spc="-5" dirty="0">
                <a:latin typeface="+mj-lt"/>
                <a:cs typeface="Times New Roman"/>
              </a:rPr>
              <a:t>are</a:t>
            </a:r>
            <a:r>
              <a:rPr sz="1900" spc="5" dirty="0">
                <a:latin typeface="+mj-lt"/>
                <a:cs typeface="Times New Roman"/>
              </a:rPr>
              <a:t> </a:t>
            </a:r>
            <a:r>
              <a:rPr sz="1900" spc="-10" dirty="0">
                <a:latin typeface="+mj-lt"/>
                <a:cs typeface="Times New Roman"/>
              </a:rPr>
              <a:t>placed</a:t>
            </a:r>
            <a:r>
              <a:rPr sz="1900" spc="10" dirty="0">
                <a:latin typeface="+mj-lt"/>
                <a:cs typeface="Times New Roman"/>
              </a:rPr>
              <a:t> </a:t>
            </a:r>
            <a:r>
              <a:rPr sz="1900" spc="-10" dirty="0">
                <a:latin typeface="+mj-lt"/>
                <a:cs typeface="Times New Roman"/>
              </a:rPr>
              <a:t>in</a:t>
            </a:r>
            <a:r>
              <a:rPr sz="1900" spc="10" dirty="0">
                <a:latin typeface="+mj-lt"/>
                <a:cs typeface="Times New Roman"/>
              </a:rPr>
              <a:t> </a:t>
            </a:r>
            <a:r>
              <a:rPr sz="1900" spc="-10" dirty="0">
                <a:latin typeface="+mj-lt"/>
                <a:cs typeface="Times New Roman"/>
              </a:rPr>
              <a:t>same</a:t>
            </a:r>
            <a:r>
              <a:rPr sz="1900" dirty="0">
                <a:latin typeface="+mj-lt"/>
                <a:cs typeface="Times New Roman"/>
              </a:rPr>
              <a:t> </a:t>
            </a:r>
            <a:r>
              <a:rPr sz="1900" spc="-5" dirty="0">
                <a:latin typeface="+mj-lt"/>
                <a:cs typeface="Times New Roman"/>
              </a:rPr>
              <a:t>procedures</a:t>
            </a:r>
            <a:endParaRPr sz="1900" dirty="0">
              <a:latin typeface="+mj-lt"/>
              <a:cs typeface="Times New Roman"/>
            </a:endParaRPr>
          </a:p>
          <a:p>
            <a:pPr marL="812800" lvl="2" indent="-343535">
              <a:lnSpc>
                <a:spcPts val="2275"/>
              </a:lnSpc>
              <a:buAutoNum type="alphaLcParenBoth"/>
              <a:tabLst>
                <a:tab pos="812800" algn="l"/>
              </a:tabLst>
            </a:pPr>
            <a:r>
              <a:rPr sz="1900" spc="-5" dirty="0">
                <a:latin typeface="+mj-lt"/>
                <a:cs typeface="Times New Roman"/>
              </a:rPr>
              <a:t>Operations</a:t>
            </a:r>
            <a:r>
              <a:rPr sz="1900" dirty="0">
                <a:latin typeface="+mj-lt"/>
                <a:cs typeface="Times New Roman"/>
              </a:rPr>
              <a:t> </a:t>
            </a:r>
            <a:r>
              <a:rPr sz="1900" spc="-5" dirty="0">
                <a:latin typeface="+mj-lt"/>
                <a:cs typeface="Times New Roman"/>
              </a:rPr>
              <a:t>are</a:t>
            </a:r>
            <a:r>
              <a:rPr sz="1900" spc="5" dirty="0">
                <a:latin typeface="+mj-lt"/>
                <a:cs typeface="Times New Roman"/>
              </a:rPr>
              <a:t> </a:t>
            </a:r>
            <a:r>
              <a:rPr sz="1900" spc="-5" dirty="0">
                <a:latin typeface="+mj-lt"/>
                <a:cs typeface="Times New Roman"/>
              </a:rPr>
              <a:t>part</a:t>
            </a:r>
            <a:r>
              <a:rPr sz="1900" spc="10" dirty="0">
                <a:latin typeface="+mj-lt"/>
                <a:cs typeface="Times New Roman"/>
              </a:rPr>
              <a:t> </a:t>
            </a:r>
            <a:r>
              <a:rPr sz="1900" spc="-5" dirty="0">
                <a:latin typeface="+mj-lt"/>
                <a:cs typeface="Times New Roman"/>
              </a:rPr>
              <a:t>of</a:t>
            </a:r>
            <a:r>
              <a:rPr sz="1900" spc="10" dirty="0">
                <a:latin typeface="+mj-lt"/>
                <a:cs typeface="Times New Roman"/>
              </a:rPr>
              <a:t> </a:t>
            </a:r>
            <a:r>
              <a:rPr sz="1900" spc="-10" dirty="0">
                <a:latin typeface="+mj-lt"/>
                <a:cs typeface="Times New Roman"/>
              </a:rPr>
              <a:t>single</a:t>
            </a:r>
            <a:r>
              <a:rPr sz="1900" spc="5" dirty="0">
                <a:latin typeface="+mj-lt"/>
                <a:cs typeface="Times New Roman"/>
              </a:rPr>
              <a:t> </a:t>
            </a:r>
            <a:r>
              <a:rPr sz="1900" spc="-5" dirty="0">
                <a:latin typeface="+mj-lt"/>
                <a:cs typeface="Times New Roman"/>
              </a:rPr>
              <a:t>functional </a:t>
            </a:r>
            <a:r>
              <a:rPr sz="1900" spc="-10" dirty="0">
                <a:latin typeface="+mj-lt"/>
                <a:cs typeface="Times New Roman"/>
              </a:rPr>
              <a:t>task</a:t>
            </a:r>
            <a:r>
              <a:rPr sz="1900" spc="10" dirty="0">
                <a:latin typeface="+mj-lt"/>
                <a:cs typeface="Times New Roman"/>
              </a:rPr>
              <a:t> </a:t>
            </a:r>
            <a:r>
              <a:rPr sz="1900" spc="-5" dirty="0">
                <a:latin typeface="+mj-lt"/>
                <a:cs typeface="Times New Roman"/>
              </a:rPr>
              <a:t>and</a:t>
            </a:r>
            <a:r>
              <a:rPr sz="1900" spc="10" dirty="0">
                <a:latin typeface="+mj-lt"/>
                <a:cs typeface="Times New Roman"/>
              </a:rPr>
              <a:t> </a:t>
            </a:r>
            <a:r>
              <a:rPr sz="1900" spc="-5" dirty="0">
                <a:latin typeface="+mj-lt"/>
                <a:cs typeface="Times New Roman"/>
              </a:rPr>
              <a:t>are</a:t>
            </a:r>
            <a:r>
              <a:rPr sz="1900" spc="5" dirty="0">
                <a:latin typeface="+mj-lt"/>
                <a:cs typeface="Times New Roman"/>
              </a:rPr>
              <a:t> </a:t>
            </a:r>
            <a:r>
              <a:rPr sz="1900" spc="-10" dirty="0">
                <a:latin typeface="+mj-lt"/>
                <a:cs typeface="Times New Roman"/>
              </a:rPr>
              <a:t>placed</a:t>
            </a:r>
            <a:r>
              <a:rPr sz="1900" spc="10" dirty="0">
                <a:latin typeface="+mj-lt"/>
                <a:cs typeface="Times New Roman"/>
              </a:rPr>
              <a:t> </a:t>
            </a:r>
            <a:r>
              <a:rPr sz="1900" spc="-5" dirty="0">
                <a:latin typeface="+mj-lt"/>
                <a:cs typeface="Times New Roman"/>
              </a:rPr>
              <a:t>in</a:t>
            </a:r>
            <a:r>
              <a:rPr sz="1900" spc="10" dirty="0">
                <a:latin typeface="+mj-lt"/>
                <a:cs typeface="Times New Roman"/>
              </a:rPr>
              <a:t> </a:t>
            </a:r>
            <a:r>
              <a:rPr sz="1900" spc="-5" dirty="0">
                <a:latin typeface="+mj-lt"/>
                <a:cs typeface="Times New Roman"/>
              </a:rPr>
              <a:t>multiple</a:t>
            </a:r>
            <a:r>
              <a:rPr sz="1900" spc="5" dirty="0">
                <a:latin typeface="+mj-lt"/>
                <a:cs typeface="Times New Roman"/>
              </a:rPr>
              <a:t> </a:t>
            </a:r>
            <a:r>
              <a:rPr sz="1900" spc="-5" dirty="0">
                <a:latin typeface="+mj-lt"/>
                <a:cs typeface="Times New Roman"/>
              </a:rPr>
              <a:t>procedures</a:t>
            </a:r>
            <a:endParaRPr sz="1900" dirty="0">
              <a:latin typeface="+mj-lt"/>
              <a:cs typeface="Times New Roman"/>
            </a:endParaRPr>
          </a:p>
          <a:p>
            <a:pPr marL="798830" lvl="2" indent="-330200">
              <a:lnSpc>
                <a:spcPts val="2275"/>
              </a:lnSpc>
              <a:buAutoNum type="alphaLcParenBoth"/>
              <a:tabLst>
                <a:tab pos="799465" algn="l"/>
              </a:tabLst>
            </a:pPr>
            <a:r>
              <a:rPr sz="1900" spc="-5" dirty="0">
                <a:latin typeface="+mj-lt"/>
                <a:cs typeface="Times New Roman"/>
              </a:rPr>
              <a:t>Operations</a:t>
            </a:r>
            <a:r>
              <a:rPr sz="1900" spc="-15" dirty="0">
                <a:latin typeface="+mj-lt"/>
                <a:cs typeface="Times New Roman"/>
              </a:rPr>
              <a:t> </a:t>
            </a:r>
            <a:r>
              <a:rPr sz="1900" spc="-5" dirty="0">
                <a:latin typeface="+mj-lt"/>
                <a:cs typeface="Times New Roman"/>
              </a:rPr>
              <a:t>are</a:t>
            </a:r>
            <a:r>
              <a:rPr sz="1900" spc="-10" dirty="0">
                <a:latin typeface="+mj-lt"/>
                <a:cs typeface="Times New Roman"/>
              </a:rPr>
              <a:t> </a:t>
            </a:r>
            <a:r>
              <a:rPr sz="1900" spc="-5" dirty="0">
                <a:latin typeface="+mj-lt"/>
                <a:cs typeface="Times New Roman"/>
              </a:rPr>
              <a:t>part of</a:t>
            </a:r>
            <a:r>
              <a:rPr sz="1900" dirty="0">
                <a:latin typeface="+mj-lt"/>
                <a:cs typeface="Times New Roman"/>
              </a:rPr>
              <a:t> </a:t>
            </a:r>
            <a:r>
              <a:rPr sz="1900" spc="-5" dirty="0">
                <a:latin typeface="+mj-lt"/>
                <a:cs typeface="Times New Roman"/>
              </a:rPr>
              <a:t>multiple</a:t>
            </a:r>
            <a:r>
              <a:rPr sz="1900" spc="-10" dirty="0">
                <a:latin typeface="+mj-lt"/>
                <a:cs typeface="Times New Roman"/>
              </a:rPr>
              <a:t> </a:t>
            </a:r>
            <a:r>
              <a:rPr sz="1900" spc="-5" dirty="0">
                <a:latin typeface="+mj-lt"/>
                <a:cs typeface="Times New Roman"/>
              </a:rPr>
              <a:t>tasks</a:t>
            </a:r>
            <a:endParaRPr sz="1900" dirty="0">
              <a:latin typeface="+mj-lt"/>
              <a:cs typeface="Times New Roman"/>
            </a:endParaRPr>
          </a:p>
          <a:p>
            <a:pPr marL="812800" lvl="2" indent="-343535">
              <a:lnSpc>
                <a:spcPct val="100000"/>
              </a:lnSpc>
              <a:buAutoNum type="alphaLcParenBoth"/>
              <a:tabLst>
                <a:tab pos="812800" algn="l"/>
              </a:tabLst>
            </a:pPr>
            <a:r>
              <a:rPr sz="1900" spc="-5" dirty="0">
                <a:latin typeface="+mj-lt"/>
                <a:cs typeface="Times New Roman"/>
              </a:rPr>
              <a:t>None</a:t>
            </a:r>
            <a:r>
              <a:rPr sz="1900" spc="-20" dirty="0">
                <a:latin typeface="+mj-lt"/>
                <a:cs typeface="Times New Roman"/>
              </a:rPr>
              <a:t> </a:t>
            </a:r>
            <a:r>
              <a:rPr sz="1900" spc="-5" dirty="0">
                <a:latin typeface="+mj-lt"/>
                <a:cs typeface="Times New Roman"/>
              </a:rPr>
              <a:t>of</a:t>
            </a:r>
            <a:r>
              <a:rPr sz="1900" spc="-10" dirty="0">
                <a:latin typeface="+mj-lt"/>
                <a:cs typeface="Times New Roman"/>
              </a:rPr>
              <a:t> </a:t>
            </a:r>
            <a:r>
              <a:rPr sz="1900" spc="-5" dirty="0">
                <a:latin typeface="+mj-lt"/>
                <a:cs typeface="Times New Roman"/>
              </a:rPr>
              <a:t>the</a:t>
            </a:r>
            <a:r>
              <a:rPr sz="1900" spc="-25" dirty="0">
                <a:latin typeface="+mj-lt"/>
                <a:cs typeface="Times New Roman"/>
              </a:rPr>
              <a:t> </a:t>
            </a:r>
            <a:r>
              <a:rPr sz="1900" spc="-5" dirty="0">
                <a:latin typeface="+mj-lt"/>
                <a:cs typeface="Times New Roman"/>
              </a:rPr>
              <a:t>above</a:t>
            </a:r>
            <a:endParaRPr sz="1900" dirty="0">
              <a:latin typeface="+mj-lt"/>
              <a:cs typeface="Times New Roman"/>
            </a:endParaRPr>
          </a:p>
          <a:p>
            <a:pPr marL="439420" lvl="1" indent="-422275">
              <a:lnSpc>
                <a:spcPct val="100000"/>
              </a:lnSpc>
              <a:spcBef>
                <a:spcPts val="745"/>
              </a:spcBef>
              <a:buAutoNum type="arabicPeriod" startAt="6"/>
              <a:tabLst>
                <a:tab pos="439420" algn="l"/>
              </a:tabLst>
            </a:pPr>
            <a:r>
              <a:rPr sz="1900" spc="-5" dirty="0">
                <a:latin typeface="+mj-lt"/>
                <a:cs typeface="Times New Roman"/>
              </a:rPr>
              <a:t>When two</a:t>
            </a:r>
            <a:r>
              <a:rPr sz="1900" spc="10" dirty="0">
                <a:latin typeface="+mj-lt"/>
                <a:cs typeface="Times New Roman"/>
              </a:rPr>
              <a:t> </a:t>
            </a:r>
            <a:r>
              <a:rPr sz="1900" spc="-5" dirty="0">
                <a:latin typeface="+mj-lt"/>
                <a:cs typeface="Times New Roman"/>
              </a:rPr>
              <a:t>modules</a:t>
            </a:r>
            <a:r>
              <a:rPr sz="1900" dirty="0">
                <a:latin typeface="+mj-lt"/>
                <a:cs typeface="Times New Roman"/>
              </a:rPr>
              <a:t> </a:t>
            </a:r>
            <a:r>
              <a:rPr sz="1900" spc="-5" dirty="0">
                <a:latin typeface="+mj-lt"/>
                <a:cs typeface="Times New Roman"/>
              </a:rPr>
              <a:t>refer</a:t>
            </a:r>
            <a:r>
              <a:rPr sz="1900" spc="10" dirty="0">
                <a:latin typeface="+mj-lt"/>
                <a:cs typeface="Times New Roman"/>
              </a:rPr>
              <a:t> </a:t>
            </a:r>
            <a:r>
              <a:rPr sz="1900" spc="-5" dirty="0">
                <a:latin typeface="+mj-lt"/>
                <a:cs typeface="Times New Roman"/>
              </a:rPr>
              <a:t>to</a:t>
            </a:r>
            <a:r>
              <a:rPr sz="1900" spc="10" dirty="0">
                <a:latin typeface="+mj-lt"/>
                <a:cs typeface="Times New Roman"/>
              </a:rPr>
              <a:t> </a:t>
            </a:r>
            <a:r>
              <a:rPr sz="1900" spc="-5" dirty="0">
                <a:latin typeface="+mj-lt"/>
                <a:cs typeface="Times New Roman"/>
              </a:rPr>
              <a:t>the</a:t>
            </a:r>
            <a:r>
              <a:rPr sz="1900" spc="5" dirty="0">
                <a:latin typeface="+mj-lt"/>
                <a:cs typeface="Times New Roman"/>
              </a:rPr>
              <a:t> </a:t>
            </a:r>
            <a:r>
              <a:rPr sz="1900" spc="-15" dirty="0">
                <a:latin typeface="+mj-lt"/>
                <a:cs typeface="Times New Roman"/>
              </a:rPr>
              <a:t>same</a:t>
            </a:r>
            <a:r>
              <a:rPr sz="1900" spc="5" dirty="0">
                <a:latin typeface="+mj-lt"/>
                <a:cs typeface="Times New Roman"/>
              </a:rPr>
              <a:t> </a:t>
            </a:r>
            <a:r>
              <a:rPr sz="1900" spc="-5" dirty="0">
                <a:latin typeface="+mj-lt"/>
                <a:cs typeface="Times New Roman"/>
              </a:rPr>
              <a:t>global</a:t>
            </a:r>
            <a:r>
              <a:rPr sz="1900" spc="10" dirty="0">
                <a:latin typeface="+mj-lt"/>
                <a:cs typeface="Times New Roman"/>
              </a:rPr>
              <a:t> </a:t>
            </a:r>
            <a:r>
              <a:rPr sz="1900" spc="-5" dirty="0">
                <a:latin typeface="+mj-lt"/>
                <a:cs typeface="Times New Roman"/>
              </a:rPr>
              <a:t>data </a:t>
            </a:r>
            <a:r>
              <a:rPr sz="1900" spc="-10" dirty="0">
                <a:latin typeface="+mj-lt"/>
                <a:cs typeface="Times New Roman"/>
              </a:rPr>
              <a:t>area,</a:t>
            </a:r>
            <a:r>
              <a:rPr sz="1900" spc="15" dirty="0">
                <a:latin typeface="+mj-lt"/>
                <a:cs typeface="Times New Roman"/>
              </a:rPr>
              <a:t> </a:t>
            </a:r>
            <a:r>
              <a:rPr sz="1900" spc="-10" dirty="0">
                <a:latin typeface="+mj-lt"/>
                <a:cs typeface="Times New Roman"/>
              </a:rPr>
              <a:t>they</a:t>
            </a:r>
            <a:r>
              <a:rPr sz="1900" spc="20" dirty="0">
                <a:latin typeface="+mj-lt"/>
                <a:cs typeface="Times New Roman"/>
              </a:rPr>
              <a:t> </a:t>
            </a:r>
            <a:r>
              <a:rPr sz="1900" spc="-10" dirty="0">
                <a:latin typeface="+mj-lt"/>
                <a:cs typeface="Times New Roman"/>
              </a:rPr>
              <a:t>are</a:t>
            </a:r>
            <a:r>
              <a:rPr sz="1900" spc="5" dirty="0">
                <a:latin typeface="+mj-lt"/>
                <a:cs typeface="Times New Roman"/>
              </a:rPr>
              <a:t> </a:t>
            </a:r>
            <a:r>
              <a:rPr sz="1900" spc="-10" dirty="0">
                <a:latin typeface="+mj-lt"/>
                <a:cs typeface="Times New Roman"/>
              </a:rPr>
              <a:t>related</a:t>
            </a:r>
            <a:r>
              <a:rPr sz="1900" spc="10" dirty="0">
                <a:latin typeface="+mj-lt"/>
                <a:cs typeface="Times New Roman"/>
              </a:rPr>
              <a:t> </a:t>
            </a:r>
            <a:r>
              <a:rPr sz="1900" spc="-5" dirty="0">
                <a:latin typeface="+mj-lt"/>
                <a:cs typeface="Times New Roman"/>
              </a:rPr>
              <a:t>as</a:t>
            </a:r>
            <a:endParaRPr sz="1900" dirty="0">
              <a:latin typeface="+mj-lt"/>
              <a:cs typeface="Times New Roman"/>
            </a:endParaRPr>
          </a:p>
        </p:txBody>
      </p:sp>
      <p:sp>
        <p:nvSpPr>
          <p:cNvPr id="11" name="object 5"/>
          <p:cNvSpPr txBox="1"/>
          <p:nvPr/>
        </p:nvSpPr>
        <p:spPr>
          <a:xfrm>
            <a:off x="690372" y="4494274"/>
            <a:ext cx="1993264" cy="602615"/>
          </a:xfrm>
          <a:prstGeom prst="rect">
            <a:avLst/>
          </a:prstGeom>
        </p:spPr>
        <p:txBody>
          <a:bodyPr vert="horz" wrap="square" lIns="0" tIns="12065" rIns="0" bIns="0" rtlCol="0">
            <a:spAutoFit/>
          </a:bodyPr>
          <a:lstStyle/>
          <a:p>
            <a:pPr marL="12700">
              <a:lnSpc>
                <a:spcPts val="2275"/>
              </a:lnSpc>
              <a:spcBef>
                <a:spcPts val="95"/>
              </a:spcBef>
            </a:pPr>
            <a:r>
              <a:rPr sz="1900" spc="-5" dirty="0">
                <a:latin typeface="+mj-lt"/>
                <a:cs typeface="Times New Roman"/>
              </a:rPr>
              <a:t>(a)</a:t>
            </a:r>
            <a:r>
              <a:rPr sz="1900" spc="-25" dirty="0">
                <a:latin typeface="+mj-lt"/>
                <a:cs typeface="Times New Roman"/>
              </a:rPr>
              <a:t> </a:t>
            </a:r>
            <a:r>
              <a:rPr sz="1900" spc="-5" dirty="0">
                <a:latin typeface="+mj-lt"/>
                <a:cs typeface="Times New Roman"/>
              </a:rPr>
              <a:t>External</a:t>
            </a:r>
            <a:r>
              <a:rPr sz="1900" spc="-35" dirty="0">
                <a:latin typeface="+mj-lt"/>
                <a:cs typeface="Times New Roman"/>
              </a:rPr>
              <a:t> </a:t>
            </a:r>
            <a:r>
              <a:rPr sz="1900" spc="-5" dirty="0">
                <a:latin typeface="+mj-lt"/>
                <a:cs typeface="Times New Roman"/>
              </a:rPr>
              <a:t>coupled</a:t>
            </a:r>
            <a:endParaRPr sz="1900">
              <a:latin typeface="+mj-lt"/>
              <a:cs typeface="Times New Roman"/>
            </a:endParaRPr>
          </a:p>
          <a:p>
            <a:pPr marL="12700">
              <a:lnSpc>
                <a:spcPts val="2275"/>
              </a:lnSpc>
            </a:pPr>
            <a:r>
              <a:rPr sz="1900" spc="-5" dirty="0">
                <a:latin typeface="+mj-lt"/>
                <a:cs typeface="Times New Roman"/>
              </a:rPr>
              <a:t>(c)</a:t>
            </a:r>
            <a:r>
              <a:rPr sz="1900" spc="-10" dirty="0">
                <a:latin typeface="+mj-lt"/>
                <a:cs typeface="Times New Roman"/>
              </a:rPr>
              <a:t> </a:t>
            </a:r>
            <a:r>
              <a:rPr sz="1900" spc="-5" dirty="0">
                <a:latin typeface="+mj-lt"/>
                <a:cs typeface="Times New Roman"/>
              </a:rPr>
              <a:t>Content</a:t>
            </a:r>
            <a:r>
              <a:rPr sz="1900" spc="-10" dirty="0">
                <a:latin typeface="+mj-lt"/>
                <a:cs typeface="Times New Roman"/>
              </a:rPr>
              <a:t> coupled</a:t>
            </a:r>
            <a:endParaRPr sz="1900">
              <a:latin typeface="+mj-lt"/>
              <a:cs typeface="Times New Roman"/>
            </a:endParaRPr>
          </a:p>
        </p:txBody>
      </p:sp>
      <p:sp>
        <p:nvSpPr>
          <p:cNvPr id="12" name="object 6"/>
          <p:cNvSpPr txBox="1"/>
          <p:nvPr/>
        </p:nvSpPr>
        <p:spPr>
          <a:xfrm>
            <a:off x="4805170" y="4494274"/>
            <a:ext cx="2087880" cy="602615"/>
          </a:xfrm>
          <a:prstGeom prst="rect">
            <a:avLst/>
          </a:prstGeom>
        </p:spPr>
        <p:txBody>
          <a:bodyPr vert="horz" wrap="square" lIns="0" tIns="12065" rIns="0" bIns="0" rtlCol="0">
            <a:spAutoFit/>
          </a:bodyPr>
          <a:lstStyle/>
          <a:p>
            <a:pPr marL="12700">
              <a:lnSpc>
                <a:spcPts val="2275"/>
              </a:lnSpc>
              <a:spcBef>
                <a:spcPts val="95"/>
              </a:spcBef>
            </a:pPr>
            <a:r>
              <a:rPr sz="1900" spc="-5" dirty="0">
                <a:latin typeface="+mj-lt"/>
                <a:cs typeface="Times New Roman"/>
              </a:rPr>
              <a:t>(b)</a:t>
            </a:r>
            <a:r>
              <a:rPr sz="1900" spc="-25" dirty="0">
                <a:latin typeface="+mj-lt"/>
                <a:cs typeface="Times New Roman"/>
              </a:rPr>
              <a:t> </a:t>
            </a:r>
            <a:r>
              <a:rPr sz="1900" spc="-5" dirty="0">
                <a:latin typeface="+mj-lt"/>
                <a:cs typeface="Times New Roman"/>
              </a:rPr>
              <a:t>Data</a:t>
            </a:r>
            <a:r>
              <a:rPr sz="1900" spc="-25" dirty="0">
                <a:latin typeface="+mj-lt"/>
                <a:cs typeface="Times New Roman"/>
              </a:rPr>
              <a:t> </a:t>
            </a:r>
            <a:r>
              <a:rPr sz="1900" spc="-5" dirty="0">
                <a:latin typeface="+mj-lt"/>
                <a:cs typeface="Times New Roman"/>
              </a:rPr>
              <a:t>coupled</a:t>
            </a:r>
            <a:endParaRPr sz="1900">
              <a:latin typeface="+mj-lt"/>
              <a:cs typeface="Times New Roman"/>
            </a:endParaRPr>
          </a:p>
          <a:p>
            <a:pPr marL="12700">
              <a:lnSpc>
                <a:spcPts val="2275"/>
              </a:lnSpc>
            </a:pPr>
            <a:r>
              <a:rPr sz="1900" spc="-5" dirty="0">
                <a:latin typeface="+mj-lt"/>
                <a:cs typeface="Times New Roman"/>
              </a:rPr>
              <a:t>(d)</a:t>
            </a:r>
            <a:r>
              <a:rPr sz="1900" spc="-30" dirty="0">
                <a:latin typeface="+mj-lt"/>
                <a:cs typeface="Times New Roman"/>
              </a:rPr>
              <a:t> </a:t>
            </a:r>
            <a:r>
              <a:rPr sz="1900" spc="-5" dirty="0">
                <a:latin typeface="+mj-lt"/>
                <a:cs typeface="Times New Roman"/>
              </a:rPr>
              <a:t>Common</a:t>
            </a:r>
            <a:r>
              <a:rPr sz="1900" spc="-30" dirty="0">
                <a:latin typeface="+mj-lt"/>
                <a:cs typeface="Times New Roman"/>
              </a:rPr>
              <a:t> </a:t>
            </a:r>
            <a:r>
              <a:rPr sz="1900" spc="-5" dirty="0">
                <a:latin typeface="+mj-lt"/>
                <a:cs typeface="Times New Roman"/>
              </a:rPr>
              <a:t>coupled</a:t>
            </a:r>
            <a:endParaRPr sz="1900">
              <a:latin typeface="+mj-lt"/>
              <a:cs typeface="Times New Roman"/>
            </a:endParaRPr>
          </a:p>
        </p:txBody>
      </p:sp>
      <p:sp>
        <p:nvSpPr>
          <p:cNvPr id="13" name="object 7"/>
          <p:cNvSpPr txBox="1"/>
          <p:nvPr/>
        </p:nvSpPr>
        <p:spPr>
          <a:xfrm>
            <a:off x="233172" y="5271514"/>
            <a:ext cx="7296150" cy="314960"/>
          </a:xfrm>
          <a:prstGeom prst="rect">
            <a:avLst/>
          </a:prstGeom>
        </p:spPr>
        <p:txBody>
          <a:bodyPr vert="horz" wrap="square" lIns="0" tIns="12065" rIns="0" bIns="0" rtlCol="0">
            <a:spAutoFit/>
          </a:bodyPr>
          <a:lstStyle/>
          <a:p>
            <a:pPr marL="12700">
              <a:lnSpc>
                <a:spcPct val="100000"/>
              </a:lnSpc>
              <a:spcBef>
                <a:spcPts val="95"/>
              </a:spcBef>
            </a:pPr>
            <a:r>
              <a:rPr sz="1900" dirty="0">
                <a:latin typeface="+mj-lt"/>
                <a:cs typeface="Times New Roman"/>
              </a:rPr>
              <a:t>9</a:t>
            </a:r>
            <a:r>
              <a:rPr sz="1900" spc="490" dirty="0">
                <a:latin typeface="+mj-lt"/>
                <a:cs typeface="Times New Roman"/>
              </a:rPr>
              <a:t> </a:t>
            </a:r>
            <a:r>
              <a:rPr sz="1900" spc="-5" dirty="0">
                <a:latin typeface="+mj-lt"/>
                <a:cs typeface="Times New Roman"/>
              </a:rPr>
              <a:t>The module</a:t>
            </a:r>
            <a:r>
              <a:rPr sz="1900" spc="5" dirty="0">
                <a:latin typeface="+mj-lt"/>
                <a:cs typeface="Times New Roman"/>
              </a:rPr>
              <a:t> </a:t>
            </a:r>
            <a:r>
              <a:rPr sz="1900" spc="-5" dirty="0">
                <a:latin typeface="+mj-lt"/>
                <a:cs typeface="Times New Roman"/>
              </a:rPr>
              <a:t>in</a:t>
            </a:r>
            <a:r>
              <a:rPr sz="1900" spc="10" dirty="0">
                <a:latin typeface="+mj-lt"/>
                <a:cs typeface="Times New Roman"/>
              </a:rPr>
              <a:t> </a:t>
            </a:r>
            <a:r>
              <a:rPr sz="1900" spc="-5" dirty="0">
                <a:latin typeface="+mj-lt"/>
                <a:cs typeface="Times New Roman"/>
              </a:rPr>
              <a:t>which</a:t>
            </a:r>
            <a:r>
              <a:rPr sz="1900" spc="5" dirty="0">
                <a:latin typeface="+mj-lt"/>
                <a:cs typeface="Times New Roman"/>
              </a:rPr>
              <a:t> </a:t>
            </a:r>
            <a:r>
              <a:rPr sz="1900" spc="-5" dirty="0">
                <a:latin typeface="+mj-lt"/>
                <a:cs typeface="Times New Roman"/>
              </a:rPr>
              <a:t>instructions</a:t>
            </a:r>
            <a:r>
              <a:rPr sz="1900" dirty="0">
                <a:latin typeface="+mj-lt"/>
                <a:cs typeface="Times New Roman"/>
              </a:rPr>
              <a:t> </a:t>
            </a:r>
            <a:r>
              <a:rPr sz="1900" spc="-5" dirty="0">
                <a:latin typeface="+mj-lt"/>
                <a:cs typeface="Times New Roman"/>
              </a:rPr>
              <a:t>are</a:t>
            </a:r>
            <a:r>
              <a:rPr sz="1900" spc="5" dirty="0">
                <a:latin typeface="+mj-lt"/>
                <a:cs typeface="Times New Roman"/>
              </a:rPr>
              <a:t> </a:t>
            </a:r>
            <a:r>
              <a:rPr sz="1900" spc="-10" dirty="0">
                <a:latin typeface="+mj-lt"/>
                <a:cs typeface="Times New Roman"/>
              </a:rPr>
              <a:t>related</a:t>
            </a:r>
            <a:r>
              <a:rPr sz="1900" spc="10" dirty="0">
                <a:latin typeface="+mj-lt"/>
                <a:cs typeface="Times New Roman"/>
              </a:rPr>
              <a:t> </a:t>
            </a:r>
            <a:r>
              <a:rPr sz="1900" spc="-5" dirty="0">
                <a:latin typeface="+mj-lt"/>
                <a:cs typeface="Times New Roman"/>
              </a:rPr>
              <a:t>through</a:t>
            </a:r>
            <a:r>
              <a:rPr sz="1900" spc="10" dirty="0">
                <a:latin typeface="+mj-lt"/>
                <a:cs typeface="Times New Roman"/>
              </a:rPr>
              <a:t> </a:t>
            </a:r>
            <a:r>
              <a:rPr sz="1900" spc="-5" dirty="0">
                <a:latin typeface="+mj-lt"/>
                <a:cs typeface="Times New Roman"/>
              </a:rPr>
              <a:t>flow</a:t>
            </a:r>
            <a:r>
              <a:rPr sz="1900" dirty="0">
                <a:latin typeface="+mj-lt"/>
                <a:cs typeface="Times New Roman"/>
              </a:rPr>
              <a:t> </a:t>
            </a:r>
            <a:r>
              <a:rPr sz="1900" spc="-5" dirty="0">
                <a:latin typeface="+mj-lt"/>
                <a:cs typeface="Times New Roman"/>
              </a:rPr>
              <a:t>of</a:t>
            </a:r>
            <a:r>
              <a:rPr sz="1900" spc="10" dirty="0">
                <a:latin typeface="+mj-lt"/>
                <a:cs typeface="Times New Roman"/>
              </a:rPr>
              <a:t> </a:t>
            </a:r>
            <a:r>
              <a:rPr sz="1900" spc="-5" dirty="0">
                <a:latin typeface="+mj-lt"/>
                <a:cs typeface="Times New Roman"/>
              </a:rPr>
              <a:t>control</a:t>
            </a:r>
            <a:r>
              <a:rPr sz="1900" spc="10" dirty="0">
                <a:latin typeface="+mj-lt"/>
                <a:cs typeface="Times New Roman"/>
              </a:rPr>
              <a:t> </a:t>
            </a:r>
            <a:r>
              <a:rPr sz="1900" spc="-5" dirty="0">
                <a:latin typeface="+mj-lt"/>
                <a:cs typeface="Times New Roman"/>
              </a:rPr>
              <a:t>is</a:t>
            </a:r>
            <a:endParaRPr sz="1900" dirty="0">
              <a:latin typeface="+mj-lt"/>
              <a:cs typeface="Times New Roman"/>
            </a:endParaRPr>
          </a:p>
        </p:txBody>
      </p:sp>
      <p:sp>
        <p:nvSpPr>
          <p:cNvPr id="14" name="object 8"/>
          <p:cNvSpPr txBox="1"/>
          <p:nvPr/>
        </p:nvSpPr>
        <p:spPr>
          <a:xfrm>
            <a:off x="690372" y="5561074"/>
            <a:ext cx="2313305" cy="602615"/>
          </a:xfrm>
          <a:prstGeom prst="rect">
            <a:avLst/>
          </a:prstGeom>
        </p:spPr>
        <p:txBody>
          <a:bodyPr vert="horz" wrap="square" lIns="0" tIns="12065" rIns="0" bIns="0" rtlCol="0">
            <a:spAutoFit/>
          </a:bodyPr>
          <a:lstStyle/>
          <a:p>
            <a:pPr marL="12700">
              <a:lnSpc>
                <a:spcPts val="2275"/>
              </a:lnSpc>
              <a:spcBef>
                <a:spcPts val="95"/>
              </a:spcBef>
            </a:pPr>
            <a:r>
              <a:rPr sz="1900" spc="-5" dirty="0">
                <a:latin typeface="+mj-lt"/>
                <a:cs typeface="Times New Roman"/>
              </a:rPr>
              <a:t>(a)</a:t>
            </a:r>
            <a:r>
              <a:rPr sz="1900" spc="-20" dirty="0">
                <a:latin typeface="+mj-lt"/>
                <a:cs typeface="Times New Roman"/>
              </a:rPr>
              <a:t> </a:t>
            </a:r>
            <a:r>
              <a:rPr sz="1900" spc="-5" dirty="0">
                <a:latin typeface="+mj-lt"/>
                <a:cs typeface="Times New Roman"/>
              </a:rPr>
              <a:t>Temporal</a:t>
            </a:r>
            <a:r>
              <a:rPr sz="1900" spc="-20" dirty="0">
                <a:latin typeface="+mj-lt"/>
                <a:cs typeface="Times New Roman"/>
              </a:rPr>
              <a:t> </a:t>
            </a:r>
            <a:r>
              <a:rPr sz="1900" spc="-5" dirty="0">
                <a:latin typeface="+mj-lt"/>
                <a:cs typeface="Times New Roman"/>
              </a:rPr>
              <a:t>cohesion</a:t>
            </a:r>
            <a:endParaRPr sz="1900">
              <a:latin typeface="+mj-lt"/>
              <a:cs typeface="Times New Roman"/>
            </a:endParaRPr>
          </a:p>
          <a:p>
            <a:pPr marL="12700">
              <a:lnSpc>
                <a:spcPts val="2275"/>
              </a:lnSpc>
            </a:pPr>
            <a:r>
              <a:rPr sz="1900" spc="-5" dirty="0">
                <a:latin typeface="+mj-lt"/>
                <a:cs typeface="Times New Roman"/>
              </a:rPr>
              <a:t>(c)</a:t>
            </a:r>
            <a:r>
              <a:rPr sz="1900" spc="-15" dirty="0">
                <a:latin typeface="+mj-lt"/>
                <a:cs typeface="Times New Roman"/>
              </a:rPr>
              <a:t> </a:t>
            </a:r>
            <a:r>
              <a:rPr sz="1900" spc="-5" dirty="0">
                <a:latin typeface="+mj-lt"/>
                <a:cs typeface="Times New Roman"/>
              </a:rPr>
              <a:t>Procedural</a:t>
            </a:r>
            <a:r>
              <a:rPr sz="1900" spc="-10" dirty="0">
                <a:latin typeface="+mj-lt"/>
                <a:cs typeface="Times New Roman"/>
              </a:rPr>
              <a:t> cohesion</a:t>
            </a:r>
            <a:endParaRPr sz="1900">
              <a:latin typeface="+mj-lt"/>
              <a:cs typeface="Times New Roman"/>
            </a:endParaRPr>
          </a:p>
        </p:txBody>
      </p:sp>
      <p:sp>
        <p:nvSpPr>
          <p:cNvPr id="15" name="object 9"/>
          <p:cNvSpPr txBox="1"/>
          <p:nvPr/>
        </p:nvSpPr>
        <p:spPr>
          <a:xfrm>
            <a:off x="4805171" y="5561074"/>
            <a:ext cx="2313305" cy="602615"/>
          </a:xfrm>
          <a:prstGeom prst="rect">
            <a:avLst/>
          </a:prstGeom>
        </p:spPr>
        <p:txBody>
          <a:bodyPr vert="horz" wrap="square" lIns="0" tIns="12065" rIns="0" bIns="0" rtlCol="0">
            <a:spAutoFit/>
          </a:bodyPr>
          <a:lstStyle/>
          <a:p>
            <a:pPr marL="12700">
              <a:lnSpc>
                <a:spcPts val="2275"/>
              </a:lnSpc>
              <a:spcBef>
                <a:spcPts val="95"/>
              </a:spcBef>
            </a:pPr>
            <a:r>
              <a:rPr sz="1900" spc="-5" dirty="0">
                <a:latin typeface="+mj-lt"/>
                <a:cs typeface="Times New Roman"/>
              </a:rPr>
              <a:t>(b)</a:t>
            </a:r>
            <a:r>
              <a:rPr sz="1900" spc="-10" dirty="0">
                <a:latin typeface="+mj-lt"/>
                <a:cs typeface="Times New Roman"/>
              </a:rPr>
              <a:t> </a:t>
            </a:r>
            <a:r>
              <a:rPr sz="1900" spc="-5" dirty="0">
                <a:latin typeface="+mj-lt"/>
                <a:cs typeface="Times New Roman"/>
              </a:rPr>
              <a:t>Logical </a:t>
            </a:r>
            <a:r>
              <a:rPr sz="1900" spc="-10" dirty="0">
                <a:latin typeface="+mj-lt"/>
                <a:cs typeface="Times New Roman"/>
              </a:rPr>
              <a:t>cohesion</a:t>
            </a:r>
            <a:endParaRPr sz="1900">
              <a:latin typeface="+mj-lt"/>
              <a:cs typeface="Times New Roman"/>
            </a:endParaRPr>
          </a:p>
          <a:p>
            <a:pPr marL="12700">
              <a:lnSpc>
                <a:spcPts val="2275"/>
              </a:lnSpc>
            </a:pPr>
            <a:r>
              <a:rPr sz="1900" spc="-5" dirty="0">
                <a:latin typeface="+mj-lt"/>
                <a:cs typeface="Times New Roman"/>
              </a:rPr>
              <a:t>(d)</a:t>
            </a:r>
            <a:r>
              <a:rPr sz="1900" spc="-10" dirty="0">
                <a:latin typeface="+mj-lt"/>
                <a:cs typeface="Times New Roman"/>
              </a:rPr>
              <a:t> </a:t>
            </a:r>
            <a:r>
              <a:rPr sz="1900" spc="-5" dirty="0">
                <a:latin typeface="+mj-lt"/>
                <a:cs typeface="Times New Roman"/>
              </a:rPr>
              <a:t>Functional</a:t>
            </a:r>
            <a:r>
              <a:rPr sz="1900" spc="-10" dirty="0">
                <a:latin typeface="+mj-lt"/>
                <a:cs typeface="Times New Roman"/>
              </a:rPr>
              <a:t> cohesion</a:t>
            </a:r>
            <a:endParaRPr sz="1900">
              <a:latin typeface="+mj-lt"/>
              <a:cs typeface="Times New Roman"/>
            </a:endParaRPr>
          </a:p>
        </p:txBody>
      </p:sp>
    </p:spTree>
    <p:extLst>
      <p:ext uri="{BB962C8B-B14F-4D97-AF65-F5344CB8AC3E}">
        <p14:creationId xmlns:p14="http://schemas.microsoft.com/office/powerpoint/2010/main" val="334065225"/>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2133599" y="6356350"/>
            <a:ext cx="5329237" cy="365125"/>
          </a:xfrm>
        </p:spPr>
        <p:txBody>
          <a:bodyPr/>
          <a:lstStyle/>
          <a:p>
            <a:r>
              <a:rPr lang="en-US"/>
              <a:t>Dr. Poornima Tyagi       ACSE0603 Software Engineering             Unit III     </a:t>
            </a:r>
            <a:endParaRPr lang="en-US" dirty="0"/>
          </a:p>
        </p:txBody>
      </p:sp>
      <p:sp>
        <p:nvSpPr>
          <p:cNvPr id="5" name="Slide Number Placeholder 4"/>
          <p:cNvSpPr>
            <a:spLocks noGrp="1"/>
          </p:cNvSpPr>
          <p:nvPr>
            <p:ph type="sldNum" sz="quarter" idx="12"/>
          </p:nvPr>
        </p:nvSpPr>
        <p:spPr/>
        <p:txBody>
          <a:bodyPr/>
          <a:lstStyle/>
          <a:p>
            <a:fld id="{F6730210-60EE-406A-922A-4A98804D28A4}" type="slidenum">
              <a:rPr lang="en-US" smtClean="0"/>
              <a:pPr/>
              <a:t>97</a:t>
            </a:fld>
            <a:endParaRPr lang="en-US"/>
          </a:p>
        </p:txBody>
      </p:sp>
      <p:sp>
        <p:nvSpPr>
          <p:cNvPr id="6" name="Date Placeholder 5"/>
          <p:cNvSpPr>
            <a:spLocks noGrp="1"/>
          </p:cNvSpPr>
          <p:nvPr>
            <p:ph type="dt" sz="half" idx="10"/>
          </p:nvPr>
        </p:nvSpPr>
        <p:spPr/>
        <p:txBody>
          <a:bodyPr/>
          <a:lstStyle/>
          <a:p>
            <a:fld id="{4ADAFF9A-1631-4A24-BB6E-421A58E63D67}" type="datetime1">
              <a:rPr lang="en-IN" smtClean="0"/>
              <a:t>29-03-2024</a:t>
            </a:fld>
            <a:endParaRPr lang="en-US"/>
          </a:p>
        </p:txBody>
      </p:sp>
      <p:pic>
        <p:nvPicPr>
          <p:cNvPr id="7" name="Picture 6"/>
          <p:cNvPicPr>
            <a:picLocks noChangeAspect="1"/>
          </p:cNvPicPr>
          <p:nvPr/>
        </p:nvPicPr>
        <p:blipFill>
          <a:blip r:embed="rId2"/>
          <a:stretch>
            <a:fillRect/>
          </a:stretch>
        </p:blipFill>
        <p:spPr>
          <a:xfrm>
            <a:off x="1681161" y="1049337"/>
            <a:ext cx="5781675" cy="5175649"/>
          </a:xfrm>
          <a:prstGeom prst="rect">
            <a:avLst/>
          </a:prstGeom>
        </p:spPr>
      </p:pic>
      <p:sp>
        <p:nvSpPr>
          <p:cNvPr id="8"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b="1" dirty="0">
                <a:latin typeface="Calibri (Body)"/>
              </a:rPr>
              <a:t>Old Question Papers</a:t>
            </a:r>
          </a:p>
        </p:txBody>
      </p:sp>
      <p:pic>
        <p:nvPicPr>
          <p:cNvPr id="9"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1524233275"/>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1905000" y="6538912"/>
            <a:ext cx="5715000" cy="182563"/>
          </a:xfrm>
        </p:spPr>
        <p:txBody>
          <a:bodyPr/>
          <a:lstStyle/>
          <a:p>
            <a:r>
              <a:rPr lang="en-US"/>
              <a:t>Dr. Poornima Tyagi       ACSE0603 Software Engineering             Unit III     </a:t>
            </a:r>
            <a:endParaRPr lang="en-US" dirty="0"/>
          </a:p>
        </p:txBody>
      </p:sp>
      <p:sp>
        <p:nvSpPr>
          <p:cNvPr id="5" name="Slide Number Placeholder 4"/>
          <p:cNvSpPr>
            <a:spLocks noGrp="1"/>
          </p:cNvSpPr>
          <p:nvPr>
            <p:ph type="sldNum" sz="quarter" idx="12"/>
          </p:nvPr>
        </p:nvSpPr>
        <p:spPr/>
        <p:txBody>
          <a:bodyPr/>
          <a:lstStyle/>
          <a:p>
            <a:fld id="{F6730210-60EE-406A-922A-4A98804D28A4}" type="slidenum">
              <a:rPr lang="en-US" smtClean="0"/>
              <a:pPr/>
              <a:t>98</a:t>
            </a:fld>
            <a:endParaRPr lang="en-US"/>
          </a:p>
        </p:txBody>
      </p:sp>
      <p:sp>
        <p:nvSpPr>
          <p:cNvPr id="6" name="Date Placeholder 5"/>
          <p:cNvSpPr>
            <a:spLocks noGrp="1"/>
          </p:cNvSpPr>
          <p:nvPr>
            <p:ph type="dt" sz="half" idx="10"/>
          </p:nvPr>
        </p:nvSpPr>
        <p:spPr/>
        <p:txBody>
          <a:bodyPr/>
          <a:lstStyle/>
          <a:p>
            <a:fld id="{F3FB8D0B-AF8F-42EF-8E3C-2EF1D461CD1A}" type="datetime1">
              <a:rPr lang="en-IN" smtClean="0"/>
              <a:t>29-03-2024</a:t>
            </a:fld>
            <a:endParaRPr lang="en-US"/>
          </a:p>
        </p:txBody>
      </p:sp>
      <p:sp>
        <p:nvSpPr>
          <p:cNvPr id="8"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b="1" dirty="0">
                <a:latin typeface="Calibri (Body)"/>
              </a:rPr>
              <a:t>Old Question Papers</a:t>
            </a:r>
          </a:p>
        </p:txBody>
      </p:sp>
      <p:pic>
        <p:nvPicPr>
          <p:cNvPr id="9"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10" name="Picture 9"/>
          <p:cNvPicPr>
            <a:picLocks noChangeAspect="1"/>
          </p:cNvPicPr>
          <p:nvPr/>
        </p:nvPicPr>
        <p:blipFill>
          <a:blip r:embed="rId3"/>
          <a:stretch>
            <a:fillRect/>
          </a:stretch>
        </p:blipFill>
        <p:spPr>
          <a:xfrm>
            <a:off x="2281237" y="685799"/>
            <a:ext cx="4729163" cy="5670551"/>
          </a:xfrm>
          <a:prstGeom prst="rect">
            <a:avLst/>
          </a:prstGeom>
        </p:spPr>
      </p:pic>
    </p:spTree>
    <p:extLst>
      <p:ext uri="{BB962C8B-B14F-4D97-AF65-F5344CB8AC3E}">
        <p14:creationId xmlns:p14="http://schemas.microsoft.com/office/powerpoint/2010/main" val="393204285"/>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1905000" y="6538912"/>
            <a:ext cx="5715000" cy="182563"/>
          </a:xfrm>
        </p:spPr>
        <p:txBody>
          <a:bodyPr/>
          <a:lstStyle/>
          <a:p>
            <a:r>
              <a:rPr lang="en-US"/>
              <a:t>Dr. Poornima Tyagi       ACSE0603 Software Engineering             Unit III     </a:t>
            </a:r>
            <a:endParaRPr lang="en-US" dirty="0"/>
          </a:p>
        </p:txBody>
      </p:sp>
      <p:sp>
        <p:nvSpPr>
          <p:cNvPr id="5" name="Slide Number Placeholder 4"/>
          <p:cNvSpPr>
            <a:spLocks noGrp="1"/>
          </p:cNvSpPr>
          <p:nvPr>
            <p:ph type="sldNum" sz="quarter" idx="12"/>
          </p:nvPr>
        </p:nvSpPr>
        <p:spPr/>
        <p:txBody>
          <a:bodyPr/>
          <a:lstStyle/>
          <a:p>
            <a:fld id="{F6730210-60EE-406A-922A-4A98804D28A4}" type="slidenum">
              <a:rPr lang="en-US" smtClean="0"/>
              <a:pPr/>
              <a:t>99</a:t>
            </a:fld>
            <a:endParaRPr lang="en-US"/>
          </a:p>
        </p:txBody>
      </p:sp>
      <p:sp>
        <p:nvSpPr>
          <p:cNvPr id="6" name="Date Placeholder 5"/>
          <p:cNvSpPr>
            <a:spLocks noGrp="1"/>
          </p:cNvSpPr>
          <p:nvPr>
            <p:ph type="dt" sz="half" idx="10"/>
          </p:nvPr>
        </p:nvSpPr>
        <p:spPr/>
        <p:txBody>
          <a:bodyPr/>
          <a:lstStyle/>
          <a:p>
            <a:fld id="{D336BC4E-2C66-4F78-98D8-C498D47CAE8F}" type="datetime1">
              <a:rPr lang="en-IN" smtClean="0"/>
              <a:t>29-03-2024</a:t>
            </a:fld>
            <a:endParaRPr lang="en-US"/>
          </a:p>
        </p:txBody>
      </p:sp>
      <p:sp>
        <p:nvSpPr>
          <p:cNvPr id="8"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b="1" dirty="0">
                <a:latin typeface="Calibri (Body)"/>
              </a:rPr>
              <a:t>Old Question Papers</a:t>
            </a:r>
          </a:p>
        </p:txBody>
      </p:sp>
      <p:pic>
        <p:nvPicPr>
          <p:cNvPr id="9"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2" name="Picture 1"/>
          <p:cNvPicPr>
            <a:picLocks noChangeAspect="1"/>
          </p:cNvPicPr>
          <p:nvPr/>
        </p:nvPicPr>
        <p:blipFill>
          <a:blip r:embed="rId3"/>
          <a:stretch>
            <a:fillRect/>
          </a:stretch>
        </p:blipFill>
        <p:spPr>
          <a:xfrm>
            <a:off x="1524000" y="1295400"/>
            <a:ext cx="6181725" cy="1971675"/>
          </a:xfrm>
          <a:prstGeom prst="rect">
            <a:avLst/>
          </a:prstGeom>
        </p:spPr>
      </p:pic>
    </p:spTree>
    <p:extLst>
      <p:ext uri="{BB962C8B-B14F-4D97-AF65-F5344CB8AC3E}">
        <p14:creationId xmlns:p14="http://schemas.microsoft.com/office/powerpoint/2010/main" val="20572269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12798</TotalTime>
  <Words>7316</Words>
  <Application>Microsoft Office PowerPoint</Application>
  <PresentationFormat>On-screen Show (4:3)</PresentationFormat>
  <Paragraphs>1150</Paragraphs>
  <Slides>105</Slides>
  <Notes>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105</vt:i4>
      </vt:variant>
    </vt:vector>
  </HeadingPairs>
  <TitlesOfParts>
    <vt:vector size="113" baseType="lpstr">
      <vt:lpstr>Arial</vt:lpstr>
      <vt:lpstr>Calibri</vt:lpstr>
      <vt:lpstr>Calibri (Body)</vt:lpstr>
      <vt:lpstr>Helvetica</vt:lpstr>
      <vt:lpstr>Times New Roman</vt:lpstr>
      <vt:lpstr>Times-Roman</vt:lpstr>
      <vt:lpstr>Wingdings</vt:lpstr>
      <vt:lpstr>Office Theme</vt:lpstr>
      <vt:lpstr>Noida Institute of Engineering and Technology, Greater Noida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Cohesion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Difference between Top – down and Functional Approach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surya</dc:creator>
  <cp:lastModifiedBy>Admin</cp:lastModifiedBy>
  <cp:revision>184</cp:revision>
  <dcterms:created xsi:type="dcterms:W3CDTF">2016-03-07T16:35:58Z</dcterms:created>
  <dcterms:modified xsi:type="dcterms:W3CDTF">2024-03-29T09:47:31Z</dcterms:modified>
</cp:coreProperties>
</file>