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3"/>
  </p:notesMasterIdLst>
  <p:sldIdLst>
    <p:sldId id="362" r:id="rId2"/>
    <p:sldId id="589" r:id="rId3"/>
    <p:sldId id="499" r:id="rId4"/>
    <p:sldId id="402" r:id="rId5"/>
    <p:sldId id="403" r:id="rId6"/>
    <p:sldId id="517" r:id="rId7"/>
    <p:sldId id="500" r:id="rId8"/>
    <p:sldId id="390" r:id="rId9"/>
    <p:sldId id="501" r:id="rId10"/>
    <p:sldId id="502" r:id="rId11"/>
    <p:sldId id="503" r:id="rId12"/>
    <p:sldId id="504" r:id="rId13"/>
    <p:sldId id="505" r:id="rId14"/>
    <p:sldId id="506" r:id="rId15"/>
    <p:sldId id="522" r:id="rId16"/>
    <p:sldId id="507" r:id="rId17"/>
    <p:sldId id="508" r:id="rId18"/>
    <p:sldId id="509" r:id="rId19"/>
    <p:sldId id="510" r:id="rId20"/>
    <p:sldId id="512" r:id="rId21"/>
    <p:sldId id="513" r:id="rId22"/>
    <p:sldId id="514" r:id="rId23"/>
    <p:sldId id="515" r:id="rId24"/>
    <p:sldId id="391" r:id="rId25"/>
    <p:sldId id="377" r:id="rId26"/>
    <p:sldId id="378" r:id="rId27"/>
    <p:sldId id="407" r:id="rId28"/>
    <p:sldId id="418" r:id="rId29"/>
    <p:sldId id="524" r:id="rId30"/>
    <p:sldId id="408" r:id="rId31"/>
    <p:sldId id="409" r:id="rId32"/>
    <p:sldId id="410" r:id="rId33"/>
    <p:sldId id="411" r:id="rId34"/>
    <p:sldId id="412" r:id="rId35"/>
    <p:sldId id="413" r:id="rId36"/>
    <p:sldId id="525" r:id="rId37"/>
    <p:sldId id="526" r:id="rId38"/>
    <p:sldId id="529" r:id="rId39"/>
    <p:sldId id="264" r:id="rId40"/>
    <p:sldId id="415" r:id="rId41"/>
    <p:sldId id="416" r:id="rId42"/>
    <p:sldId id="417" r:id="rId43"/>
    <p:sldId id="518" r:id="rId44"/>
    <p:sldId id="519" r:id="rId45"/>
    <p:sldId id="521" r:id="rId46"/>
    <p:sldId id="419" r:id="rId47"/>
    <p:sldId id="420" r:id="rId48"/>
    <p:sldId id="421" r:id="rId49"/>
    <p:sldId id="422" r:id="rId50"/>
    <p:sldId id="423" r:id="rId51"/>
    <p:sldId id="530" r:id="rId52"/>
    <p:sldId id="424" r:id="rId53"/>
    <p:sldId id="531" r:id="rId54"/>
    <p:sldId id="428" r:id="rId55"/>
    <p:sldId id="532" r:id="rId56"/>
    <p:sldId id="533" r:id="rId57"/>
    <p:sldId id="425" r:id="rId58"/>
    <p:sldId id="427" r:id="rId59"/>
    <p:sldId id="426" r:id="rId60"/>
    <p:sldId id="429" r:id="rId61"/>
    <p:sldId id="430" r:id="rId62"/>
    <p:sldId id="431" r:id="rId63"/>
    <p:sldId id="432" r:id="rId64"/>
    <p:sldId id="433" r:id="rId65"/>
    <p:sldId id="434" r:id="rId66"/>
    <p:sldId id="435" r:id="rId67"/>
    <p:sldId id="437" r:id="rId68"/>
    <p:sldId id="438" r:id="rId69"/>
    <p:sldId id="439" r:id="rId70"/>
    <p:sldId id="440" r:id="rId71"/>
    <p:sldId id="441" r:id="rId72"/>
    <p:sldId id="543" r:id="rId73"/>
    <p:sldId id="452" r:id="rId74"/>
    <p:sldId id="548" r:id="rId75"/>
    <p:sldId id="550" r:id="rId76"/>
    <p:sldId id="552" r:id="rId77"/>
    <p:sldId id="551" r:id="rId78"/>
    <p:sldId id="553" r:id="rId79"/>
    <p:sldId id="554" r:id="rId80"/>
    <p:sldId id="555" r:id="rId81"/>
    <p:sldId id="370" r:id="rId82"/>
    <p:sldId id="556" r:id="rId83"/>
    <p:sldId id="562" r:id="rId84"/>
    <p:sldId id="557" r:id="rId85"/>
    <p:sldId id="558" r:id="rId86"/>
    <p:sldId id="559" r:id="rId87"/>
    <p:sldId id="560" r:id="rId88"/>
    <p:sldId id="561" r:id="rId89"/>
    <p:sldId id="547" r:id="rId90"/>
    <p:sldId id="549" r:id="rId91"/>
    <p:sldId id="563" r:id="rId92"/>
    <p:sldId id="564" r:id="rId93"/>
    <p:sldId id="451" r:id="rId94"/>
    <p:sldId id="453" r:id="rId95"/>
    <p:sldId id="457" r:id="rId96"/>
    <p:sldId id="566" r:id="rId97"/>
    <p:sldId id="567" r:id="rId98"/>
    <p:sldId id="459" r:id="rId99"/>
    <p:sldId id="568" r:id="rId100"/>
    <p:sldId id="569" r:id="rId101"/>
    <p:sldId id="579" r:id="rId102"/>
    <p:sldId id="580" r:id="rId103"/>
    <p:sldId id="581" r:id="rId104"/>
    <p:sldId id="582" r:id="rId105"/>
    <p:sldId id="267" r:id="rId106"/>
    <p:sldId id="274" r:id="rId107"/>
    <p:sldId id="275" r:id="rId108"/>
    <p:sldId id="269" r:id="rId109"/>
    <p:sldId id="536" r:id="rId110"/>
    <p:sldId id="538" r:id="rId111"/>
    <p:sldId id="535" r:id="rId112"/>
    <p:sldId id="534" r:id="rId113"/>
    <p:sldId id="277" r:id="rId114"/>
    <p:sldId id="540" r:id="rId115"/>
    <p:sldId id="539" r:id="rId116"/>
    <p:sldId id="279" r:id="rId117"/>
    <p:sldId id="281" r:id="rId118"/>
    <p:sldId id="541" r:id="rId119"/>
    <p:sldId id="282" r:id="rId120"/>
    <p:sldId id="375" r:id="rId121"/>
    <p:sldId id="283" r:id="rId122"/>
    <p:sldId id="388" r:id="rId123"/>
    <p:sldId id="284" r:id="rId124"/>
    <p:sldId id="389" r:id="rId125"/>
    <p:sldId id="494" r:id="rId126"/>
    <p:sldId id="583" r:id="rId127"/>
    <p:sldId id="584" r:id="rId128"/>
    <p:sldId id="585" r:id="rId129"/>
    <p:sldId id="273" r:id="rId130"/>
    <p:sldId id="350" r:id="rId131"/>
    <p:sldId id="351" r:id="rId132"/>
    <p:sldId id="587" r:id="rId133"/>
    <p:sldId id="349" r:id="rId134"/>
    <p:sldId id="495" r:id="rId135"/>
    <p:sldId id="496" r:id="rId136"/>
    <p:sldId id="497" r:id="rId137"/>
    <p:sldId id="364" r:id="rId138"/>
    <p:sldId id="397" r:id="rId139"/>
    <p:sldId id="404" r:id="rId140"/>
    <p:sldId id="365" r:id="rId141"/>
    <p:sldId id="406" r:id="rId142"/>
    <p:sldId id="366" r:id="rId143"/>
    <p:sldId id="367" r:id="rId144"/>
    <p:sldId id="516" r:id="rId145"/>
    <p:sldId id="368" r:id="rId146"/>
    <p:sldId id="369" r:id="rId147"/>
    <p:sldId id="405" r:id="rId148"/>
    <p:sldId id="398" r:id="rId149"/>
    <p:sldId id="399" r:id="rId150"/>
    <p:sldId id="400" r:id="rId151"/>
    <p:sldId id="520" r:id="rId1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EC6E03-70FB-45CE-9750-21C6D42932E4}" type="datetimeFigureOut">
              <a:rPr lang="en-US" smtClean="0"/>
              <a:pPr/>
              <a:t>4/30/2024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555657-6755-4451-9F33-3A6FF245F389}"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26369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AF0DCE81-9132-4642-B1B2-2D41FCD68F6F}" type="slidenum">
              <a:rPr lang="en-US"/>
              <a:pPr/>
              <a:t>114</a:t>
            </a:fld>
            <a:endParaRPr lang="en-US" dirty="0"/>
          </a:p>
        </p:txBody>
      </p:sp>
      <p:sp>
        <p:nvSpPr>
          <p:cNvPr id="19906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90659" name="Rectangle 3"/>
          <p:cNvSpPr>
            <a:spLocks noGrp="1" noChangeArrowheads="1"/>
          </p:cNvSpPr>
          <p:nvPr>
            <p:ph type="body" idx="1"/>
          </p:nvPr>
        </p:nvSpPr>
        <p:spPr/>
        <p:txBody>
          <a:bodyPr/>
          <a:lstStyle/>
          <a:p>
            <a:pPr eaLnBrk="1" hangingPunct="1">
              <a:defRPr/>
            </a:pPr>
            <a:endParaRPr lang="en-US" dirty="0">
              <a:ea typeface="ＭＳ Ｐゴシック" charset="0"/>
              <a:cs typeface="+mn-cs"/>
            </a:endParaRPr>
          </a:p>
        </p:txBody>
      </p:sp>
    </p:spTree>
    <p:extLst>
      <p:ext uri="{BB962C8B-B14F-4D97-AF65-F5344CB8AC3E}">
        <p14:creationId xmlns:p14="http://schemas.microsoft.com/office/powerpoint/2010/main" val="1016754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881F3183-524D-4233-9896-1EAEFD1942ED}" type="slidenum">
              <a:rPr lang="en-US"/>
              <a:pPr/>
              <a:t>115</a:t>
            </a:fld>
            <a:endParaRPr lang="en-US" dirty="0"/>
          </a:p>
        </p:txBody>
      </p:sp>
      <p:sp>
        <p:nvSpPr>
          <p:cNvPr id="19927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92707" name="Rectangle 3"/>
          <p:cNvSpPr>
            <a:spLocks noGrp="1" noChangeArrowheads="1"/>
          </p:cNvSpPr>
          <p:nvPr>
            <p:ph type="body" idx="1"/>
          </p:nvPr>
        </p:nvSpPr>
        <p:spPr/>
        <p:txBody>
          <a:bodyPr/>
          <a:lstStyle/>
          <a:p>
            <a:pPr eaLnBrk="1" hangingPunct="1">
              <a:defRPr/>
            </a:pPr>
            <a:endParaRPr lang="en-US" dirty="0">
              <a:ea typeface="ＭＳ Ｐゴシック" charset="0"/>
              <a:cs typeface="+mn-cs"/>
            </a:endParaRPr>
          </a:p>
        </p:txBody>
      </p:sp>
    </p:spTree>
    <p:extLst>
      <p:ext uri="{BB962C8B-B14F-4D97-AF65-F5344CB8AC3E}">
        <p14:creationId xmlns:p14="http://schemas.microsoft.com/office/powerpoint/2010/main" val="2728688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881F3183-524D-4233-9896-1EAEFD1942ED}" type="slidenum">
              <a:rPr lang="en-US"/>
              <a:pPr/>
              <a:t>116</a:t>
            </a:fld>
            <a:endParaRPr lang="en-US" dirty="0"/>
          </a:p>
        </p:txBody>
      </p:sp>
      <p:sp>
        <p:nvSpPr>
          <p:cNvPr id="19927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92707" name="Rectangle 3"/>
          <p:cNvSpPr>
            <a:spLocks noGrp="1" noChangeArrowheads="1"/>
          </p:cNvSpPr>
          <p:nvPr>
            <p:ph type="body" idx="1"/>
          </p:nvPr>
        </p:nvSpPr>
        <p:spPr/>
        <p:txBody>
          <a:bodyPr/>
          <a:lstStyle/>
          <a:p>
            <a:pPr eaLnBrk="1" hangingPunct="1">
              <a:defRPr/>
            </a:pPr>
            <a:endParaRPr lang="en-US" dirty="0">
              <a:ea typeface="ＭＳ Ｐゴシック" charset="0"/>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A6A86C75-465F-483C-9ED7-125ADD6CEBB9}" type="slidenum">
              <a:rPr lang="en-US"/>
              <a:pPr/>
              <a:t>117</a:t>
            </a:fld>
            <a:endParaRPr lang="en-US" dirty="0"/>
          </a:p>
        </p:txBody>
      </p:sp>
      <p:sp>
        <p:nvSpPr>
          <p:cNvPr id="19947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94755" name="Rectangle 3"/>
          <p:cNvSpPr>
            <a:spLocks noGrp="1" noChangeArrowheads="1"/>
          </p:cNvSpPr>
          <p:nvPr>
            <p:ph type="body" idx="1"/>
          </p:nvPr>
        </p:nvSpPr>
        <p:spPr/>
        <p:txBody>
          <a:bodyPr/>
          <a:lstStyle/>
          <a:p>
            <a:pPr eaLnBrk="1" hangingPunct="1">
              <a:defRPr/>
            </a:pPr>
            <a:endParaRPr lang="en-US" dirty="0">
              <a:ea typeface="ＭＳ Ｐゴシック"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dirty="0"/>
          </a:p>
        </p:txBody>
      </p:sp>
    </p:spTree>
    <p:extLst>
      <p:ext uri="{BB962C8B-B14F-4D97-AF65-F5344CB8AC3E}">
        <p14:creationId xmlns:p14="http://schemas.microsoft.com/office/powerpoint/2010/main" val="1246308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dirty="0"/>
          </a:p>
        </p:txBody>
      </p:sp>
    </p:spTree>
    <p:extLst>
      <p:ext uri="{BB962C8B-B14F-4D97-AF65-F5344CB8AC3E}">
        <p14:creationId xmlns:p14="http://schemas.microsoft.com/office/powerpoint/2010/main" val="1285899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a:t>
            </a:fld>
            <a:endParaRPr lang="en-US" dirty="0"/>
          </a:p>
        </p:txBody>
      </p:sp>
    </p:spTree>
    <p:extLst>
      <p:ext uri="{BB962C8B-B14F-4D97-AF65-F5344CB8AC3E}">
        <p14:creationId xmlns:p14="http://schemas.microsoft.com/office/powerpoint/2010/main" val="1136769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45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393E1E5-54B8-4AC7-80E0-A8CB9D118F5A}" type="slidenum">
              <a:rPr lang="en-US" smtClean="0"/>
              <a:pPr fontAlgn="base">
                <a:spcBef>
                  <a:spcPct val="0"/>
                </a:spcBef>
                <a:spcAft>
                  <a:spcPct val="0"/>
                </a:spcAft>
                <a:defRPr/>
              </a:pPr>
              <a:t>23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24</a:t>
            </a:fld>
            <a:endParaRPr lang="en-US" dirty="0"/>
          </a:p>
        </p:txBody>
      </p:sp>
    </p:spTree>
    <p:extLst>
      <p:ext uri="{BB962C8B-B14F-4D97-AF65-F5344CB8AC3E}">
        <p14:creationId xmlns:p14="http://schemas.microsoft.com/office/powerpoint/2010/main" val="1384086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3555657-6755-4451-9F33-3A6FF245F389}" type="slidenum">
              <a:rPr lang="en-US" smtClean="0"/>
              <a:pPr/>
              <a:t>90</a:t>
            </a:fld>
            <a:endParaRPr lang="en-US" dirty="0"/>
          </a:p>
        </p:txBody>
      </p:sp>
    </p:spTree>
    <p:extLst>
      <p:ext uri="{BB962C8B-B14F-4D97-AF65-F5344CB8AC3E}">
        <p14:creationId xmlns:p14="http://schemas.microsoft.com/office/powerpoint/2010/main" val="2201680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AF0DCE81-9132-4642-B1B2-2D41FCD68F6F}" type="slidenum">
              <a:rPr lang="en-US"/>
              <a:pPr/>
              <a:t>113</a:t>
            </a:fld>
            <a:endParaRPr lang="en-US" dirty="0"/>
          </a:p>
        </p:txBody>
      </p:sp>
      <p:sp>
        <p:nvSpPr>
          <p:cNvPr id="19906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90659" name="Rectangle 3"/>
          <p:cNvSpPr>
            <a:spLocks noGrp="1" noChangeArrowheads="1"/>
          </p:cNvSpPr>
          <p:nvPr>
            <p:ph type="body" idx="1"/>
          </p:nvPr>
        </p:nvSpPr>
        <p:spPr/>
        <p:txBody>
          <a:bodyPr/>
          <a:lstStyle/>
          <a:p>
            <a:pPr eaLnBrk="1" hangingPunct="1">
              <a:defRPr/>
            </a:pPr>
            <a:endParaRPr lang="en-US" dirty="0">
              <a:ea typeface="ＭＳ Ｐゴシック" charset="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2983FA8-6DD3-49FD-9CE2-09B07EB51EA0}" type="datetime1">
              <a:rPr lang="en-IN" smtClean="0"/>
              <a:t>30-04-2024</a:t>
            </a:fld>
            <a:endParaRPr lang="en-US" dirty="0"/>
          </a:p>
        </p:txBody>
      </p:sp>
      <p:sp>
        <p:nvSpPr>
          <p:cNvPr id="5" name="Footer Placeholder 4"/>
          <p:cNvSpPr>
            <a:spLocks noGrp="1"/>
          </p:cNvSpPr>
          <p:nvPr>
            <p:ph type="ftr" sz="quarter" idx="11"/>
          </p:nvPr>
        </p:nvSpPr>
        <p:spPr/>
        <p:txBody>
          <a:bodyPr/>
          <a:lstStyle/>
          <a:p>
            <a:r>
              <a:rPr lang="en-US"/>
              <a:t>Nishu Niharika            ACSE0603 Software Engineering                          Unit IV      </a:t>
            </a:r>
            <a:endParaRPr lang="en-US" dirty="0"/>
          </a:p>
        </p:txBody>
      </p:sp>
      <p:sp>
        <p:nvSpPr>
          <p:cNvPr id="6" name="Slide Number Placeholder 5"/>
          <p:cNvSpPr>
            <a:spLocks noGrp="1"/>
          </p:cNvSpPr>
          <p:nvPr>
            <p:ph type="sldNum" sz="quarter" idx="12"/>
          </p:nvPr>
        </p:nvSpPr>
        <p:spPr/>
        <p:txBody>
          <a:bodyPr/>
          <a:lstStyle/>
          <a:p>
            <a:fld id="{8A87259C-A7BA-4E2F-AD15-1FC8623258DF}"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F7FDE7-377F-42D7-97B6-81091B341C95}" type="datetime1">
              <a:rPr lang="en-IN" smtClean="0"/>
              <a:t>30-04-2024</a:t>
            </a:fld>
            <a:endParaRPr lang="en-US" dirty="0"/>
          </a:p>
        </p:txBody>
      </p:sp>
      <p:sp>
        <p:nvSpPr>
          <p:cNvPr id="5" name="Footer Placeholder 4"/>
          <p:cNvSpPr>
            <a:spLocks noGrp="1"/>
          </p:cNvSpPr>
          <p:nvPr>
            <p:ph type="ftr" sz="quarter" idx="11"/>
          </p:nvPr>
        </p:nvSpPr>
        <p:spPr/>
        <p:txBody>
          <a:bodyPr/>
          <a:lstStyle/>
          <a:p>
            <a:r>
              <a:rPr lang="en-US"/>
              <a:t>Nishu Niharika            ACSE0603 Software Engineering                          Unit IV      </a:t>
            </a:r>
            <a:endParaRPr lang="en-US" dirty="0"/>
          </a:p>
        </p:txBody>
      </p:sp>
      <p:sp>
        <p:nvSpPr>
          <p:cNvPr id="6" name="Slide Number Placeholder 5"/>
          <p:cNvSpPr>
            <a:spLocks noGrp="1"/>
          </p:cNvSpPr>
          <p:nvPr>
            <p:ph type="sldNum" sz="quarter" idx="12"/>
          </p:nvPr>
        </p:nvSpPr>
        <p:spPr/>
        <p:txBody>
          <a:bodyPr/>
          <a:lstStyle/>
          <a:p>
            <a:fld id="{8A87259C-A7BA-4E2F-AD15-1FC8623258D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1770CB-3E06-4B40-98E8-A7976299EFA9}" type="datetime1">
              <a:rPr lang="en-IN" smtClean="0"/>
              <a:t>30-04-2024</a:t>
            </a:fld>
            <a:endParaRPr lang="en-US" dirty="0"/>
          </a:p>
        </p:txBody>
      </p:sp>
      <p:sp>
        <p:nvSpPr>
          <p:cNvPr id="5" name="Footer Placeholder 4"/>
          <p:cNvSpPr>
            <a:spLocks noGrp="1"/>
          </p:cNvSpPr>
          <p:nvPr>
            <p:ph type="ftr" sz="quarter" idx="11"/>
          </p:nvPr>
        </p:nvSpPr>
        <p:spPr/>
        <p:txBody>
          <a:bodyPr/>
          <a:lstStyle/>
          <a:p>
            <a:r>
              <a:rPr lang="en-US"/>
              <a:t>Nishu Niharika            ACSE0603 Software Engineering                          Unit IV      </a:t>
            </a:r>
            <a:endParaRPr lang="en-US" dirty="0"/>
          </a:p>
        </p:txBody>
      </p:sp>
      <p:sp>
        <p:nvSpPr>
          <p:cNvPr id="6" name="Slide Number Placeholder 5"/>
          <p:cNvSpPr>
            <a:spLocks noGrp="1"/>
          </p:cNvSpPr>
          <p:nvPr>
            <p:ph type="sldNum" sz="quarter" idx="12"/>
          </p:nvPr>
        </p:nvSpPr>
        <p:spPr/>
        <p:txBody>
          <a:bodyPr/>
          <a:lstStyle/>
          <a:p>
            <a:fld id="{8A87259C-A7BA-4E2F-AD15-1FC8623258D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3524DC-E632-4C83-9555-CEF57CBDEFBB}" type="datetime1">
              <a:rPr lang="en-IN" smtClean="0"/>
              <a:t>30-04-2024</a:t>
            </a:fld>
            <a:endParaRPr lang="en-US" dirty="0"/>
          </a:p>
        </p:txBody>
      </p:sp>
      <p:sp>
        <p:nvSpPr>
          <p:cNvPr id="5" name="Footer Placeholder 4"/>
          <p:cNvSpPr>
            <a:spLocks noGrp="1"/>
          </p:cNvSpPr>
          <p:nvPr>
            <p:ph type="ftr" sz="quarter" idx="11"/>
          </p:nvPr>
        </p:nvSpPr>
        <p:spPr/>
        <p:txBody>
          <a:bodyPr/>
          <a:lstStyle/>
          <a:p>
            <a:r>
              <a:rPr lang="en-US"/>
              <a:t>Nishu Niharika            ACSE0603 Software Engineering                          Unit IV      </a:t>
            </a:r>
            <a:endParaRPr lang="en-US" dirty="0"/>
          </a:p>
        </p:txBody>
      </p:sp>
      <p:sp>
        <p:nvSpPr>
          <p:cNvPr id="6" name="Slide Number Placeholder 5"/>
          <p:cNvSpPr>
            <a:spLocks noGrp="1"/>
          </p:cNvSpPr>
          <p:nvPr>
            <p:ph type="sldNum" sz="quarter" idx="12"/>
          </p:nvPr>
        </p:nvSpPr>
        <p:spPr/>
        <p:txBody>
          <a:bodyPr/>
          <a:lstStyle/>
          <a:p>
            <a:fld id="{8A87259C-A7BA-4E2F-AD15-1FC8623258D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C92D98-A3BA-488D-AAE0-50454214D76F}" type="datetime1">
              <a:rPr lang="en-IN" smtClean="0"/>
              <a:t>30-04-2024</a:t>
            </a:fld>
            <a:endParaRPr lang="en-US" dirty="0"/>
          </a:p>
        </p:txBody>
      </p:sp>
      <p:sp>
        <p:nvSpPr>
          <p:cNvPr id="5" name="Footer Placeholder 4"/>
          <p:cNvSpPr>
            <a:spLocks noGrp="1"/>
          </p:cNvSpPr>
          <p:nvPr>
            <p:ph type="ftr" sz="quarter" idx="11"/>
          </p:nvPr>
        </p:nvSpPr>
        <p:spPr/>
        <p:txBody>
          <a:bodyPr/>
          <a:lstStyle/>
          <a:p>
            <a:r>
              <a:rPr lang="en-US"/>
              <a:t>Nishu Niharika            ACSE0603 Software Engineering                          Unit IV      </a:t>
            </a:r>
            <a:endParaRPr lang="en-US" dirty="0"/>
          </a:p>
        </p:txBody>
      </p:sp>
      <p:sp>
        <p:nvSpPr>
          <p:cNvPr id="6" name="Slide Number Placeholder 5"/>
          <p:cNvSpPr>
            <a:spLocks noGrp="1"/>
          </p:cNvSpPr>
          <p:nvPr>
            <p:ph type="sldNum" sz="quarter" idx="12"/>
          </p:nvPr>
        </p:nvSpPr>
        <p:spPr/>
        <p:txBody>
          <a:bodyPr/>
          <a:lstStyle/>
          <a:p>
            <a:fld id="{8A87259C-A7BA-4E2F-AD15-1FC8623258D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ACA61ED-25C1-4A72-8A8C-B8AE11C39222}" type="datetime1">
              <a:rPr lang="en-IN" smtClean="0"/>
              <a:t>30-04-2024</a:t>
            </a:fld>
            <a:endParaRPr lang="en-US" dirty="0"/>
          </a:p>
        </p:txBody>
      </p:sp>
      <p:sp>
        <p:nvSpPr>
          <p:cNvPr id="6" name="Footer Placeholder 5"/>
          <p:cNvSpPr>
            <a:spLocks noGrp="1"/>
          </p:cNvSpPr>
          <p:nvPr>
            <p:ph type="ftr" sz="quarter" idx="11"/>
          </p:nvPr>
        </p:nvSpPr>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8C1E15-6041-405D-844E-4EAFA53689CA}" type="datetime1">
              <a:rPr lang="en-IN" smtClean="0"/>
              <a:t>30-04-2024</a:t>
            </a:fld>
            <a:endParaRPr lang="en-US" dirty="0"/>
          </a:p>
        </p:txBody>
      </p:sp>
      <p:sp>
        <p:nvSpPr>
          <p:cNvPr id="8" name="Footer Placeholder 7"/>
          <p:cNvSpPr>
            <a:spLocks noGrp="1"/>
          </p:cNvSpPr>
          <p:nvPr>
            <p:ph type="ftr" sz="quarter" idx="11"/>
          </p:nvPr>
        </p:nvSpPr>
        <p:spPr/>
        <p:txBody>
          <a:bodyPr/>
          <a:lstStyle/>
          <a:p>
            <a:r>
              <a:rPr lang="en-US"/>
              <a:t>Nishu Niharika            ACSE0603 Software Engineering                          Unit IV      </a:t>
            </a:r>
            <a:endParaRPr lang="en-US" dirty="0"/>
          </a:p>
        </p:txBody>
      </p:sp>
      <p:sp>
        <p:nvSpPr>
          <p:cNvPr id="9" name="Slide Number Placeholder 8"/>
          <p:cNvSpPr>
            <a:spLocks noGrp="1"/>
          </p:cNvSpPr>
          <p:nvPr>
            <p:ph type="sldNum" sz="quarter" idx="12"/>
          </p:nvPr>
        </p:nvSpPr>
        <p:spPr/>
        <p:txBody>
          <a:bodyPr/>
          <a:lstStyle/>
          <a:p>
            <a:fld id="{8A87259C-A7BA-4E2F-AD15-1FC8623258D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08AEDD-2C5B-4CF7-BAD0-7EFF38E4867C}" type="datetime1">
              <a:rPr lang="en-IN" smtClean="0"/>
              <a:t>30-04-2024</a:t>
            </a:fld>
            <a:endParaRPr lang="en-US" dirty="0"/>
          </a:p>
        </p:txBody>
      </p:sp>
      <p:sp>
        <p:nvSpPr>
          <p:cNvPr id="4" name="Footer Placeholder 3"/>
          <p:cNvSpPr>
            <a:spLocks noGrp="1"/>
          </p:cNvSpPr>
          <p:nvPr>
            <p:ph type="ftr" sz="quarter" idx="11"/>
          </p:nvPr>
        </p:nvSpPr>
        <p:spPr/>
        <p:txBody>
          <a:bodyPr/>
          <a:lstStyle/>
          <a:p>
            <a:r>
              <a:rPr lang="en-US"/>
              <a:t>Nishu Niharika            ACSE0603 Software Engineering                          Unit IV      </a:t>
            </a:r>
            <a:endParaRPr lang="en-US" dirty="0"/>
          </a:p>
        </p:txBody>
      </p:sp>
      <p:sp>
        <p:nvSpPr>
          <p:cNvPr id="5" name="Slide Number Placeholder 4"/>
          <p:cNvSpPr>
            <a:spLocks noGrp="1"/>
          </p:cNvSpPr>
          <p:nvPr>
            <p:ph type="sldNum" sz="quarter" idx="12"/>
          </p:nvPr>
        </p:nvSpPr>
        <p:spPr/>
        <p:txBody>
          <a:bodyPr/>
          <a:lstStyle/>
          <a:p>
            <a:fld id="{8A87259C-A7BA-4E2F-AD15-1FC8623258D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B1BDBB-CBD7-4A0F-8353-4382CD0DCF59}" type="datetime1">
              <a:rPr lang="en-IN" smtClean="0"/>
              <a:t>30-04-2024</a:t>
            </a:fld>
            <a:endParaRPr lang="en-US" dirty="0"/>
          </a:p>
        </p:txBody>
      </p:sp>
      <p:sp>
        <p:nvSpPr>
          <p:cNvPr id="3" name="Footer Placeholder 2"/>
          <p:cNvSpPr>
            <a:spLocks noGrp="1"/>
          </p:cNvSpPr>
          <p:nvPr>
            <p:ph type="ftr" sz="quarter" idx="11"/>
          </p:nvPr>
        </p:nvSpPr>
        <p:spPr/>
        <p:txBody>
          <a:bodyPr/>
          <a:lstStyle/>
          <a:p>
            <a:r>
              <a:rPr lang="en-US"/>
              <a:t>Nishu Niharika            ACSE0603 Software Engineering                          Unit IV      </a:t>
            </a:r>
            <a:endParaRPr lang="en-US" dirty="0"/>
          </a:p>
        </p:txBody>
      </p:sp>
      <p:sp>
        <p:nvSpPr>
          <p:cNvPr id="4" name="Slide Number Placeholder 3"/>
          <p:cNvSpPr>
            <a:spLocks noGrp="1"/>
          </p:cNvSpPr>
          <p:nvPr>
            <p:ph type="sldNum" sz="quarter" idx="12"/>
          </p:nvPr>
        </p:nvSpPr>
        <p:spPr/>
        <p:txBody>
          <a:bodyPr/>
          <a:lstStyle/>
          <a:p>
            <a:fld id="{8A87259C-A7BA-4E2F-AD15-1FC8623258D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3457A7-2104-4041-A9A1-9426D61DF52A}" type="datetime1">
              <a:rPr lang="en-IN" smtClean="0"/>
              <a:t>30-04-2024</a:t>
            </a:fld>
            <a:endParaRPr lang="en-US" dirty="0"/>
          </a:p>
        </p:txBody>
      </p:sp>
      <p:sp>
        <p:nvSpPr>
          <p:cNvPr id="6" name="Footer Placeholder 5"/>
          <p:cNvSpPr>
            <a:spLocks noGrp="1"/>
          </p:cNvSpPr>
          <p:nvPr>
            <p:ph type="ftr" sz="quarter" idx="11"/>
          </p:nvPr>
        </p:nvSpPr>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C8493F-CF4B-45C4-934C-1BEFD9F817CD}" type="datetime1">
              <a:rPr lang="en-IN" smtClean="0"/>
              <a:t>30-04-2024</a:t>
            </a:fld>
            <a:endParaRPr lang="en-US" dirty="0"/>
          </a:p>
        </p:txBody>
      </p:sp>
      <p:sp>
        <p:nvSpPr>
          <p:cNvPr id="6" name="Footer Placeholder 5"/>
          <p:cNvSpPr>
            <a:spLocks noGrp="1"/>
          </p:cNvSpPr>
          <p:nvPr>
            <p:ph type="ftr" sz="quarter" idx="11"/>
          </p:nvPr>
        </p:nvSpPr>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BD9604-6492-47D6-8306-333E92D2D652}" type="datetime1">
              <a:rPr lang="en-IN" smtClean="0"/>
              <a:t>30-04-2024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Nishu Niharika            ACSE0603 Software Engineering                          Unit IV      </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7259C-A7BA-4E2F-AD15-1FC8623258D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8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84.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0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85.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0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18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87.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8.png"/><Relationship Id="rId4" Type="http://schemas.openxmlformats.org/officeDocument/2006/relationships/image" Target="../media/image1.jpeg"/></Relationships>
</file>

<file path=ppt/slides/_rels/slide1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89.png"/><Relationship Id="rId4" Type="http://schemas.openxmlformats.org/officeDocument/2006/relationships/image" Target="../media/image1.jpeg"/></Relationships>
</file>

<file path=ppt/slides/_rels/slide1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18.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hyperlink" Target="https://www.youtube.com/watch?v=mGrajqMLenI&amp;list=PLyqSpQzTE6M-sBjDcT21Gpnj8grR2fDgc&amp;index=16" TargetMode="External"/><Relationship Id="rId7" Type="http://schemas.openxmlformats.org/officeDocument/2006/relationships/image" Target="../media/image1.jpeg"/><Relationship Id="rId2" Type="http://schemas.openxmlformats.org/officeDocument/2006/relationships/hyperlink" Target="https://nptel.ac.in/courses/106/105/106105182/"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www.youtube.com/watch?v=0kkUnL1mdUY&amp;list=PLyqSpQzTE6M-sBjDcT21Gpnj8grR2fDgc&amp;index=4" TargetMode="External"/><Relationship Id="rId4" Type="http://schemas.openxmlformats.org/officeDocument/2006/relationships/hyperlink" Target="https://www.youtube.com/watch?v=biKUffL8cm4&amp;list=PLyqSpQzTE6M-sBjDcT21Gpnj8grR2fDgc&amp;index=2" TargetMode="External"/></Relationships>
</file>

<file path=ppt/slides/_rels/slide1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2.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46.xml.rels><?xml version="1.0" encoding="UTF-8" standalone="yes"?>
<Relationships xmlns="http://schemas.openxmlformats.org/package/2006/relationships"><Relationship Id="rId3" Type="http://schemas.openxmlformats.org/officeDocument/2006/relationships/image" Target="../media/image19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47.xml.rels><?xml version="1.0" encoding="UTF-8" standalone="yes"?>
<Relationships xmlns="http://schemas.openxmlformats.org/package/2006/relationships"><Relationship Id="rId3" Type="http://schemas.openxmlformats.org/officeDocument/2006/relationships/image" Target="../media/image19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WxkP5KR_Emk" TargetMode="External"/><Relationship Id="rId2" Type="http://schemas.openxmlformats.org/officeDocument/2006/relationships/hyperlink" Target="https://www.youtube.com/watch?v=kcvEiMFOcoE"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6" Type="http://schemas.openxmlformats.org/officeDocument/2006/relationships/image" Target="../media/image33.png"/><Relationship Id="rId21" Type="http://schemas.openxmlformats.org/officeDocument/2006/relationships/image" Target="../media/image28.png"/><Relationship Id="rId42" Type="http://schemas.openxmlformats.org/officeDocument/2006/relationships/image" Target="../media/image49.png"/><Relationship Id="rId47" Type="http://schemas.openxmlformats.org/officeDocument/2006/relationships/image" Target="../media/image54.png"/><Relationship Id="rId63" Type="http://schemas.openxmlformats.org/officeDocument/2006/relationships/image" Target="../media/image70.png"/><Relationship Id="rId68" Type="http://schemas.openxmlformats.org/officeDocument/2006/relationships/image" Target="../media/image75.png"/><Relationship Id="rId84" Type="http://schemas.openxmlformats.org/officeDocument/2006/relationships/image" Target="../media/image91.png"/><Relationship Id="rId89" Type="http://schemas.openxmlformats.org/officeDocument/2006/relationships/image" Target="../media/image96.png"/><Relationship Id="rId16" Type="http://schemas.openxmlformats.org/officeDocument/2006/relationships/image" Target="../media/image23.png"/><Relationship Id="rId11" Type="http://schemas.openxmlformats.org/officeDocument/2006/relationships/image" Target="../media/image18.png"/><Relationship Id="rId32" Type="http://schemas.openxmlformats.org/officeDocument/2006/relationships/image" Target="../media/image39.png"/><Relationship Id="rId37" Type="http://schemas.openxmlformats.org/officeDocument/2006/relationships/image" Target="../media/image44.png"/><Relationship Id="rId53" Type="http://schemas.openxmlformats.org/officeDocument/2006/relationships/image" Target="../media/image60.png"/><Relationship Id="rId58" Type="http://schemas.openxmlformats.org/officeDocument/2006/relationships/image" Target="../media/image65.png"/><Relationship Id="rId74" Type="http://schemas.openxmlformats.org/officeDocument/2006/relationships/image" Target="../media/image81.png"/><Relationship Id="rId79" Type="http://schemas.openxmlformats.org/officeDocument/2006/relationships/image" Target="../media/image86.png"/><Relationship Id="rId5" Type="http://schemas.openxmlformats.org/officeDocument/2006/relationships/image" Target="../media/image12.png"/><Relationship Id="rId90" Type="http://schemas.openxmlformats.org/officeDocument/2006/relationships/image" Target="../media/image97.png"/><Relationship Id="rId14" Type="http://schemas.openxmlformats.org/officeDocument/2006/relationships/image" Target="../media/image21.png"/><Relationship Id="rId22" Type="http://schemas.openxmlformats.org/officeDocument/2006/relationships/image" Target="../media/image29.png"/><Relationship Id="rId27" Type="http://schemas.openxmlformats.org/officeDocument/2006/relationships/image" Target="../media/image34.png"/><Relationship Id="rId30" Type="http://schemas.openxmlformats.org/officeDocument/2006/relationships/image" Target="../media/image37.png"/><Relationship Id="rId35" Type="http://schemas.openxmlformats.org/officeDocument/2006/relationships/image" Target="../media/image42.png"/><Relationship Id="rId43" Type="http://schemas.openxmlformats.org/officeDocument/2006/relationships/image" Target="../media/image50.png"/><Relationship Id="rId48" Type="http://schemas.openxmlformats.org/officeDocument/2006/relationships/image" Target="../media/image55.png"/><Relationship Id="rId56" Type="http://schemas.openxmlformats.org/officeDocument/2006/relationships/image" Target="../media/image63.png"/><Relationship Id="rId64" Type="http://schemas.openxmlformats.org/officeDocument/2006/relationships/image" Target="../media/image71.png"/><Relationship Id="rId69" Type="http://schemas.openxmlformats.org/officeDocument/2006/relationships/image" Target="../media/image76.png"/><Relationship Id="rId77" Type="http://schemas.openxmlformats.org/officeDocument/2006/relationships/image" Target="../media/image84.png"/><Relationship Id="rId8" Type="http://schemas.openxmlformats.org/officeDocument/2006/relationships/image" Target="../media/image15.png"/><Relationship Id="rId51" Type="http://schemas.openxmlformats.org/officeDocument/2006/relationships/image" Target="../media/image58.png"/><Relationship Id="rId72" Type="http://schemas.openxmlformats.org/officeDocument/2006/relationships/image" Target="../media/image79.png"/><Relationship Id="rId80" Type="http://schemas.openxmlformats.org/officeDocument/2006/relationships/image" Target="../media/image87.png"/><Relationship Id="rId85" Type="http://schemas.openxmlformats.org/officeDocument/2006/relationships/image" Target="../media/image92.png"/><Relationship Id="rId3" Type="http://schemas.openxmlformats.org/officeDocument/2006/relationships/image" Target="../media/image10.png"/><Relationship Id="rId12" Type="http://schemas.openxmlformats.org/officeDocument/2006/relationships/image" Target="../media/image19.png"/><Relationship Id="rId17" Type="http://schemas.openxmlformats.org/officeDocument/2006/relationships/image" Target="../media/image24.png"/><Relationship Id="rId25" Type="http://schemas.openxmlformats.org/officeDocument/2006/relationships/image" Target="../media/image32.png"/><Relationship Id="rId33" Type="http://schemas.openxmlformats.org/officeDocument/2006/relationships/image" Target="../media/image40.png"/><Relationship Id="rId38" Type="http://schemas.openxmlformats.org/officeDocument/2006/relationships/image" Target="../media/image45.png"/><Relationship Id="rId46" Type="http://schemas.openxmlformats.org/officeDocument/2006/relationships/image" Target="../media/image53.png"/><Relationship Id="rId59" Type="http://schemas.openxmlformats.org/officeDocument/2006/relationships/image" Target="../media/image66.png"/><Relationship Id="rId67" Type="http://schemas.openxmlformats.org/officeDocument/2006/relationships/image" Target="../media/image74.png"/><Relationship Id="rId20" Type="http://schemas.openxmlformats.org/officeDocument/2006/relationships/image" Target="../media/image27.png"/><Relationship Id="rId41" Type="http://schemas.openxmlformats.org/officeDocument/2006/relationships/image" Target="../media/image48.png"/><Relationship Id="rId54" Type="http://schemas.openxmlformats.org/officeDocument/2006/relationships/image" Target="../media/image61.png"/><Relationship Id="rId62" Type="http://schemas.openxmlformats.org/officeDocument/2006/relationships/image" Target="../media/image69.png"/><Relationship Id="rId70" Type="http://schemas.openxmlformats.org/officeDocument/2006/relationships/image" Target="../media/image77.png"/><Relationship Id="rId75" Type="http://schemas.openxmlformats.org/officeDocument/2006/relationships/image" Target="../media/image82.png"/><Relationship Id="rId83" Type="http://schemas.openxmlformats.org/officeDocument/2006/relationships/image" Target="../media/image90.png"/><Relationship Id="rId88" Type="http://schemas.openxmlformats.org/officeDocument/2006/relationships/image" Target="../media/image95.png"/><Relationship Id="rId91"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3.png"/><Relationship Id="rId15" Type="http://schemas.openxmlformats.org/officeDocument/2006/relationships/image" Target="../media/image22.png"/><Relationship Id="rId23" Type="http://schemas.openxmlformats.org/officeDocument/2006/relationships/image" Target="../media/image30.png"/><Relationship Id="rId28" Type="http://schemas.openxmlformats.org/officeDocument/2006/relationships/image" Target="../media/image35.png"/><Relationship Id="rId36" Type="http://schemas.openxmlformats.org/officeDocument/2006/relationships/image" Target="../media/image43.png"/><Relationship Id="rId49" Type="http://schemas.openxmlformats.org/officeDocument/2006/relationships/image" Target="../media/image56.png"/><Relationship Id="rId57" Type="http://schemas.openxmlformats.org/officeDocument/2006/relationships/image" Target="../media/image64.png"/><Relationship Id="rId10" Type="http://schemas.openxmlformats.org/officeDocument/2006/relationships/image" Target="../media/image17.png"/><Relationship Id="rId31" Type="http://schemas.openxmlformats.org/officeDocument/2006/relationships/image" Target="../media/image38.png"/><Relationship Id="rId44" Type="http://schemas.openxmlformats.org/officeDocument/2006/relationships/image" Target="../media/image51.png"/><Relationship Id="rId52" Type="http://schemas.openxmlformats.org/officeDocument/2006/relationships/image" Target="../media/image59.png"/><Relationship Id="rId60" Type="http://schemas.openxmlformats.org/officeDocument/2006/relationships/image" Target="../media/image67.png"/><Relationship Id="rId65" Type="http://schemas.openxmlformats.org/officeDocument/2006/relationships/image" Target="../media/image72.png"/><Relationship Id="rId73" Type="http://schemas.openxmlformats.org/officeDocument/2006/relationships/image" Target="../media/image80.png"/><Relationship Id="rId78" Type="http://schemas.openxmlformats.org/officeDocument/2006/relationships/image" Target="../media/image85.png"/><Relationship Id="rId81" Type="http://schemas.openxmlformats.org/officeDocument/2006/relationships/image" Target="../media/image88.png"/><Relationship Id="rId86" Type="http://schemas.openxmlformats.org/officeDocument/2006/relationships/image" Target="../media/image93.png"/><Relationship Id="rId4" Type="http://schemas.openxmlformats.org/officeDocument/2006/relationships/image" Target="../media/image11.png"/><Relationship Id="rId9" Type="http://schemas.openxmlformats.org/officeDocument/2006/relationships/image" Target="../media/image16.png"/><Relationship Id="rId13" Type="http://schemas.openxmlformats.org/officeDocument/2006/relationships/image" Target="../media/image20.png"/><Relationship Id="rId18" Type="http://schemas.openxmlformats.org/officeDocument/2006/relationships/image" Target="../media/image25.png"/><Relationship Id="rId39" Type="http://schemas.openxmlformats.org/officeDocument/2006/relationships/image" Target="../media/image46.png"/><Relationship Id="rId34" Type="http://schemas.openxmlformats.org/officeDocument/2006/relationships/image" Target="../media/image41.png"/><Relationship Id="rId50" Type="http://schemas.openxmlformats.org/officeDocument/2006/relationships/image" Target="../media/image57.png"/><Relationship Id="rId55" Type="http://schemas.openxmlformats.org/officeDocument/2006/relationships/image" Target="../media/image62.png"/><Relationship Id="rId76" Type="http://schemas.openxmlformats.org/officeDocument/2006/relationships/image" Target="../media/image83.png"/><Relationship Id="rId7" Type="http://schemas.openxmlformats.org/officeDocument/2006/relationships/image" Target="../media/image14.png"/><Relationship Id="rId71" Type="http://schemas.openxmlformats.org/officeDocument/2006/relationships/image" Target="../media/image78.png"/><Relationship Id="rId2" Type="http://schemas.openxmlformats.org/officeDocument/2006/relationships/image" Target="../media/image5.png"/><Relationship Id="rId29" Type="http://schemas.openxmlformats.org/officeDocument/2006/relationships/image" Target="../media/image36.png"/><Relationship Id="rId24" Type="http://schemas.openxmlformats.org/officeDocument/2006/relationships/image" Target="../media/image31.png"/><Relationship Id="rId40" Type="http://schemas.openxmlformats.org/officeDocument/2006/relationships/image" Target="../media/image47.png"/><Relationship Id="rId45" Type="http://schemas.openxmlformats.org/officeDocument/2006/relationships/image" Target="../media/image52.png"/><Relationship Id="rId66" Type="http://schemas.openxmlformats.org/officeDocument/2006/relationships/image" Target="../media/image73.png"/><Relationship Id="rId87" Type="http://schemas.openxmlformats.org/officeDocument/2006/relationships/image" Target="../media/image94.png"/><Relationship Id="rId61" Type="http://schemas.openxmlformats.org/officeDocument/2006/relationships/image" Target="../media/image68.png"/><Relationship Id="rId82" Type="http://schemas.openxmlformats.org/officeDocument/2006/relationships/image" Target="../media/image89.png"/><Relationship Id="rId19"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99.png"/></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108.png"/><Relationship Id="rId13" Type="http://schemas.openxmlformats.org/officeDocument/2006/relationships/image" Target="../media/image1.jpeg"/><Relationship Id="rId3" Type="http://schemas.openxmlformats.org/officeDocument/2006/relationships/image" Target="../media/image103.png"/><Relationship Id="rId7" Type="http://schemas.openxmlformats.org/officeDocument/2006/relationships/image" Target="../media/image107.png"/><Relationship Id="rId12" Type="http://schemas.openxmlformats.org/officeDocument/2006/relationships/image" Target="../media/image11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06.png"/><Relationship Id="rId11" Type="http://schemas.openxmlformats.org/officeDocument/2006/relationships/image" Target="../media/image111.png"/><Relationship Id="rId5" Type="http://schemas.openxmlformats.org/officeDocument/2006/relationships/image" Target="../media/image105.png"/><Relationship Id="rId10" Type="http://schemas.openxmlformats.org/officeDocument/2006/relationships/image" Target="../media/image110.png"/><Relationship Id="rId4" Type="http://schemas.openxmlformats.org/officeDocument/2006/relationships/image" Target="../media/image104.png"/><Relationship Id="rId9" Type="http://schemas.openxmlformats.org/officeDocument/2006/relationships/image" Target="../media/image109.png"/></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1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ww.simplilearn.com/how-to-become-programmer-article"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3" Type="http://schemas.openxmlformats.org/officeDocument/2006/relationships/image" Target="../media/image124.png"/><Relationship Id="rId18" Type="http://schemas.openxmlformats.org/officeDocument/2006/relationships/image" Target="../media/image129.png"/><Relationship Id="rId26" Type="http://schemas.openxmlformats.org/officeDocument/2006/relationships/image" Target="../media/image137.png"/><Relationship Id="rId39" Type="http://schemas.openxmlformats.org/officeDocument/2006/relationships/image" Target="../media/image150.png"/><Relationship Id="rId21" Type="http://schemas.openxmlformats.org/officeDocument/2006/relationships/image" Target="../media/image132.png"/><Relationship Id="rId34" Type="http://schemas.openxmlformats.org/officeDocument/2006/relationships/image" Target="../media/image145.png"/><Relationship Id="rId42" Type="http://schemas.openxmlformats.org/officeDocument/2006/relationships/image" Target="../media/image153.png"/><Relationship Id="rId47" Type="http://schemas.openxmlformats.org/officeDocument/2006/relationships/image" Target="../media/image158.png"/><Relationship Id="rId50" Type="http://schemas.openxmlformats.org/officeDocument/2006/relationships/image" Target="../media/image161.png"/><Relationship Id="rId55" Type="http://schemas.openxmlformats.org/officeDocument/2006/relationships/image" Target="../media/image166.png"/><Relationship Id="rId63" Type="http://schemas.openxmlformats.org/officeDocument/2006/relationships/image" Target="../media/image174.png"/><Relationship Id="rId7" Type="http://schemas.openxmlformats.org/officeDocument/2006/relationships/image" Target="../media/image118.png"/><Relationship Id="rId2" Type="http://schemas.openxmlformats.org/officeDocument/2006/relationships/image" Target="../media/image5.png"/><Relationship Id="rId16" Type="http://schemas.openxmlformats.org/officeDocument/2006/relationships/image" Target="../media/image127.png"/><Relationship Id="rId29" Type="http://schemas.openxmlformats.org/officeDocument/2006/relationships/image" Target="../media/image140.png"/><Relationship Id="rId11" Type="http://schemas.openxmlformats.org/officeDocument/2006/relationships/image" Target="../media/image122.png"/><Relationship Id="rId24" Type="http://schemas.openxmlformats.org/officeDocument/2006/relationships/image" Target="../media/image135.png"/><Relationship Id="rId32" Type="http://schemas.openxmlformats.org/officeDocument/2006/relationships/image" Target="../media/image143.png"/><Relationship Id="rId37" Type="http://schemas.openxmlformats.org/officeDocument/2006/relationships/image" Target="../media/image148.png"/><Relationship Id="rId40" Type="http://schemas.openxmlformats.org/officeDocument/2006/relationships/image" Target="../media/image151.png"/><Relationship Id="rId45" Type="http://schemas.openxmlformats.org/officeDocument/2006/relationships/image" Target="../media/image156.png"/><Relationship Id="rId53" Type="http://schemas.openxmlformats.org/officeDocument/2006/relationships/image" Target="../media/image164.png"/><Relationship Id="rId58" Type="http://schemas.openxmlformats.org/officeDocument/2006/relationships/image" Target="../media/image169.png"/><Relationship Id="rId5" Type="http://schemas.openxmlformats.org/officeDocument/2006/relationships/image" Target="../media/image116.png"/><Relationship Id="rId61" Type="http://schemas.openxmlformats.org/officeDocument/2006/relationships/image" Target="../media/image172.png"/><Relationship Id="rId19" Type="http://schemas.openxmlformats.org/officeDocument/2006/relationships/image" Target="../media/image130.png"/><Relationship Id="rId14" Type="http://schemas.openxmlformats.org/officeDocument/2006/relationships/image" Target="../media/image125.png"/><Relationship Id="rId22" Type="http://schemas.openxmlformats.org/officeDocument/2006/relationships/image" Target="../media/image133.png"/><Relationship Id="rId27" Type="http://schemas.openxmlformats.org/officeDocument/2006/relationships/image" Target="../media/image138.png"/><Relationship Id="rId30" Type="http://schemas.openxmlformats.org/officeDocument/2006/relationships/image" Target="../media/image141.png"/><Relationship Id="rId35" Type="http://schemas.openxmlformats.org/officeDocument/2006/relationships/image" Target="../media/image146.png"/><Relationship Id="rId43" Type="http://schemas.openxmlformats.org/officeDocument/2006/relationships/image" Target="../media/image154.png"/><Relationship Id="rId48" Type="http://schemas.openxmlformats.org/officeDocument/2006/relationships/image" Target="../media/image159.png"/><Relationship Id="rId56" Type="http://schemas.openxmlformats.org/officeDocument/2006/relationships/image" Target="../media/image167.png"/><Relationship Id="rId64" Type="http://schemas.openxmlformats.org/officeDocument/2006/relationships/image" Target="../media/image1.jpeg"/><Relationship Id="rId8" Type="http://schemas.openxmlformats.org/officeDocument/2006/relationships/image" Target="../media/image119.png"/><Relationship Id="rId51" Type="http://schemas.openxmlformats.org/officeDocument/2006/relationships/image" Target="../media/image162.png"/><Relationship Id="rId3" Type="http://schemas.openxmlformats.org/officeDocument/2006/relationships/image" Target="../media/image114.png"/><Relationship Id="rId12" Type="http://schemas.openxmlformats.org/officeDocument/2006/relationships/image" Target="../media/image123.png"/><Relationship Id="rId17" Type="http://schemas.openxmlformats.org/officeDocument/2006/relationships/image" Target="../media/image128.png"/><Relationship Id="rId25" Type="http://schemas.openxmlformats.org/officeDocument/2006/relationships/image" Target="../media/image136.png"/><Relationship Id="rId33" Type="http://schemas.openxmlformats.org/officeDocument/2006/relationships/image" Target="../media/image144.png"/><Relationship Id="rId38" Type="http://schemas.openxmlformats.org/officeDocument/2006/relationships/image" Target="../media/image149.png"/><Relationship Id="rId46" Type="http://schemas.openxmlformats.org/officeDocument/2006/relationships/image" Target="../media/image157.png"/><Relationship Id="rId59" Type="http://schemas.openxmlformats.org/officeDocument/2006/relationships/image" Target="../media/image170.png"/><Relationship Id="rId20" Type="http://schemas.openxmlformats.org/officeDocument/2006/relationships/image" Target="../media/image131.png"/><Relationship Id="rId41" Type="http://schemas.openxmlformats.org/officeDocument/2006/relationships/image" Target="../media/image152.png"/><Relationship Id="rId54" Type="http://schemas.openxmlformats.org/officeDocument/2006/relationships/image" Target="../media/image165.png"/><Relationship Id="rId62" Type="http://schemas.openxmlformats.org/officeDocument/2006/relationships/image" Target="../media/image173.png"/><Relationship Id="rId1" Type="http://schemas.openxmlformats.org/officeDocument/2006/relationships/slideLayout" Target="../slideLayouts/slideLayout2.xml"/><Relationship Id="rId6" Type="http://schemas.openxmlformats.org/officeDocument/2006/relationships/image" Target="../media/image117.png"/><Relationship Id="rId15" Type="http://schemas.openxmlformats.org/officeDocument/2006/relationships/image" Target="../media/image126.png"/><Relationship Id="rId23" Type="http://schemas.openxmlformats.org/officeDocument/2006/relationships/image" Target="../media/image134.png"/><Relationship Id="rId28" Type="http://schemas.openxmlformats.org/officeDocument/2006/relationships/image" Target="../media/image139.png"/><Relationship Id="rId36" Type="http://schemas.openxmlformats.org/officeDocument/2006/relationships/image" Target="../media/image147.png"/><Relationship Id="rId49" Type="http://schemas.openxmlformats.org/officeDocument/2006/relationships/image" Target="../media/image160.png"/><Relationship Id="rId57" Type="http://schemas.openxmlformats.org/officeDocument/2006/relationships/image" Target="../media/image168.png"/><Relationship Id="rId10" Type="http://schemas.openxmlformats.org/officeDocument/2006/relationships/image" Target="../media/image121.png"/><Relationship Id="rId31" Type="http://schemas.openxmlformats.org/officeDocument/2006/relationships/image" Target="../media/image142.png"/><Relationship Id="rId44" Type="http://schemas.openxmlformats.org/officeDocument/2006/relationships/image" Target="../media/image155.png"/><Relationship Id="rId52" Type="http://schemas.openxmlformats.org/officeDocument/2006/relationships/image" Target="../media/image163.png"/><Relationship Id="rId60" Type="http://schemas.openxmlformats.org/officeDocument/2006/relationships/image" Target="../media/image171.png"/><Relationship Id="rId4" Type="http://schemas.openxmlformats.org/officeDocument/2006/relationships/image" Target="../media/image115.png"/><Relationship Id="rId9" Type="http://schemas.openxmlformats.org/officeDocument/2006/relationships/image" Target="../media/image120.png"/></Relationships>
</file>

<file path=ppt/slides/_rels/slide6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7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www.javatpoint.com/white-box-testing"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74.xml.rels><?xml version="1.0" encoding="UTF-8" standalone="yes"?>
<Relationships xmlns="http://schemas.openxmlformats.org/package/2006/relationships"><Relationship Id="rId3" Type="http://schemas.openxmlformats.org/officeDocument/2006/relationships/hyperlink" Target="https://www.javatpoint.com/white-box-testing"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7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8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7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7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7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9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9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82.png"/><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3500" y="0"/>
            <a:ext cx="7810500" cy="685799"/>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400" b="1" dirty="0"/>
              <a:t>Noida Institute of Engineering and Technology, Greater Noida</a:t>
            </a:r>
          </a:p>
        </p:txBody>
      </p:sp>
      <p:sp>
        <p:nvSpPr>
          <p:cNvPr id="3" name="Subtitle 2"/>
          <p:cNvSpPr>
            <a:spLocks noGrp="1"/>
          </p:cNvSpPr>
          <p:nvPr>
            <p:ph type="subTitle" idx="1"/>
          </p:nvPr>
        </p:nvSpPr>
        <p:spPr>
          <a:xfrm>
            <a:off x="1460938" y="1066800"/>
            <a:ext cx="7149662" cy="1035050"/>
          </a:xfrm>
        </p:spPr>
        <p:style>
          <a:lnRef idx="2">
            <a:schemeClr val="accent5"/>
          </a:lnRef>
          <a:fillRef idx="1">
            <a:schemeClr val="lt1"/>
          </a:fillRef>
          <a:effectRef idx="0">
            <a:schemeClr val="accent5"/>
          </a:effectRef>
          <a:fontRef idx="minor">
            <a:schemeClr val="dk1"/>
          </a:fontRef>
        </p:style>
        <p:txBody>
          <a:bodyPr anchor="ctr" anchorCtr="0">
            <a:normAutofit/>
          </a:bodyPr>
          <a:lstStyle/>
          <a:p>
            <a:pPr lvl="0">
              <a:defRPr/>
            </a:pPr>
            <a:r>
              <a:rPr lang="en-IN" sz="2800" dirty="0">
                <a:solidFill>
                  <a:schemeClr val="tx1"/>
                </a:solidFill>
              </a:rPr>
              <a:t>Software Testing</a:t>
            </a:r>
            <a:endParaRPr lang="en-US" sz="2800" dirty="0">
              <a:solidFill>
                <a:schemeClr val="tx1"/>
              </a:solidFill>
            </a:endParaRPr>
          </a:p>
        </p:txBody>
      </p:sp>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noProof="0" dirty="0">
                <a:solidFill>
                  <a:prstClr val="black"/>
                </a:solidFill>
                <a:latin typeface="Calibri"/>
              </a:rPr>
              <a:t>Dr. Poornima Tyagi</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Associate Professor</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Department of CS</a:t>
            </a:r>
          </a:p>
        </p:txBody>
      </p:sp>
      <p:sp>
        <p:nvSpPr>
          <p:cNvPr id="10" name="Slide Number Placeholder 9"/>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prstClr val="black"/>
                </a:solidFill>
                <a:effectLst/>
                <a:uLnTx/>
                <a:uFillTx/>
                <a:latin typeface="Calibri"/>
                <a:ea typeface="+mn-ea"/>
                <a:cs typeface="+mn-cs"/>
              </a:rPr>
              <a:t>Unit: IV</a:t>
            </a:r>
          </a:p>
        </p:txBody>
      </p:sp>
      <p:sp>
        <p:nvSpPr>
          <p:cNvPr id="13" name="Footer Placeholder 12"/>
          <p:cNvSpPr>
            <a:spLocks noGrp="1"/>
          </p:cNvSpPr>
          <p:nvPr>
            <p:ph type="ftr" sz="quarter" idx="11"/>
          </p:nvPr>
        </p:nvSpPr>
        <p:spPr>
          <a:xfrm>
            <a:off x="1600200" y="6448251"/>
            <a:ext cx="5443163"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solidFill>
                  <a:prstClr val="black">
                    <a:tint val="75000"/>
                  </a:prstClr>
                </a:solidFill>
                <a:latin typeface="Calibri"/>
              </a:rPr>
              <a:t>Nishu</a:t>
            </a:r>
            <a:r>
              <a:rPr lang="en-US" dirty="0">
                <a:solidFill>
                  <a:prstClr val="black">
                    <a:tint val="75000"/>
                  </a:prstClr>
                </a:solidFill>
                <a:latin typeface="Calibri"/>
              </a:rPr>
              <a:t> Niharika            ACSE0603 Software Engineering                          Unit IV      </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lvl="0" algn="ctr">
              <a:spcBef>
                <a:spcPct val="20000"/>
              </a:spcBef>
              <a:defRPr/>
            </a:pPr>
            <a:r>
              <a:rPr lang="en-IN" sz="2400" dirty="0">
                <a:solidFill>
                  <a:schemeClr val="tx1"/>
                </a:solidFill>
              </a:rPr>
              <a:t>Software Engineering </a:t>
            </a:r>
          </a:p>
          <a:p>
            <a:pPr lvl="0" algn="ctr">
              <a:spcBef>
                <a:spcPct val="20000"/>
              </a:spcBef>
              <a:defRPr/>
            </a:pPr>
            <a:r>
              <a:rPr lang="en-IN" sz="2400" b="1" noProof="0" dirty="0"/>
              <a:t>ACSE0603</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br>
              <a:rPr kumimoji="0" lang="en-US" sz="2000" b="0" i="0" u="none" strike="noStrike" kern="1200" cap="none" spc="0" normalizeH="0" baseline="0" noProof="0" dirty="0">
                <a:ln>
                  <a:noFill/>
                </a:ln>
                <a:solidFill>
                  <a:prstClr val="black"/>
                </a:solidFill>
                <a:effectLst/>
                <a:uLnTx/>
                <a:uFillTx/>
                <a:latin typeface="Calibri"/>
                <a:ea typeface="+mn-ea"/>
                <a:cs typeface="+mn-cs"/>
              </a:rPr>
            </a:br>
            <a:r>
              <a:rPr kumimoji="0" lang="en-US" sz="2400" b="0" i="0" u="none" strike="noStrike" kern="1200" cap="none" spc="0" normalizeH="0" baseline="0" noProof="0" dirty="0">
                <a:ln>
                  <a:noFill/>
                </a:ln>
                <a:solidFill>
                  <a:prstClr val="black"/>
                </a:solidFill>
                <a:effectLst/>
                <a:uLnTx/>
                <a:uFillTx/>
                <a:latin typeface="Calibri"/>
                <a:ea typeface="+mn-ea"/>
                <a:cs typeface="+mn-cs"/>
              </a:rPr>
              <a:t>( B Tech </a:t>
            </a:r>
            <a:r>
              <a:rPr lang="en-US" sz="2400" dirty="0">
                <a:solidFill>
                  <a:prstClr val="black"/>
                </a:solidFill>
                <a:latin typeface="Calibri"/>
              </a:rPr>
              <a:t>3</a:t>
            </a:r>
            <a:r>
              <a:rPr lang="en-US" sz="2400" baseline="30000" dirty="0">
                <a:solidFill>
                  <a:prstClr val="black"/>
                </a:solidFill>
                <a:latin typeface="Calibri"/>
              </a:rPr>
              <a:t>r</a:t>
            </a:r>
            <a:r>
              <a:rPr kumimoji="0" lang="en-US" sz="2400" b="0" i="0" u="none" strike="noStrike" kern="1200" cap="none" spc="0" normalizeH="0" baseline="30000" noProof="0" dirty="0">
                <a:ln>
                  <a:noFill/>
                </a:ln>
                <a:solidFill>
                  <a:prstClr val="black"/>
                </a:solidFill>
                <a:effectLst/>
                <a:uLnTx/>
                <a:uFillTx/>
                <a:latin typeface="Calibri"/>
                <a:ea typeface="+mn-ea"/>
                <a:cs typeface="+mn-cs"/>
              </a:rPr>
              <a:t>d</a:t>
            </a:r>
            <a:r>
              <a:rPr kumimoji="0" lang="en-US" sz="2400" b="0" i="0" u="none" strike="noStrike" kern="1200" cap="none" spc="0" normalizeH="0" noProof="0" dirty="0">
                <a:ln>
                  <a:noFill/>
                </a:ln>
                <a:solidFill>
                  <a:prstClr val="black"/>
                </a:solidFill>
                <a:effectLst/>
                <a:uLnTx/>
                <a:uFillTx/>
                <a:latin typeface="Calibri"/>
                <a:ea typeface="+mn-ea"/>
                <a:cs typeface="+mn-cs"/>
              </a:rPr>
              <a:t> Year</a:t>
            </a:r>
            <a:r>
              <a:rPr kumimoji="0" lang="en-US" sz="2400" b="0" i="0" u="none" strike="noStrike" kern="1200" cap="none" spc="0" normalizeH="0" baseline="0" noProof="0" dirty="0">
                <a:ln>
                  <a:noFill/>
                </a:ln>
                <a:solidFill>
                  <a:prstClr val="black"/>
                </a:solidFill>
                <a:effectLst/>
                <a:uLnTx/>
                <a:uFillTx/>
                <a:latin typeface="Calibri"/>
                <a:ea typeface="+mn-ea"/>
                <a:cs typeface="+mn-cs"/>
              </a:rPr>
              <a:t>)</a:t>
            </a:r>
          </a:p>
        </p:txBody>
      </p:sp>
      <p:sp>
        <p:nvSpPr>
          <p:cNvPr id="4" name="Date Placeholder 3"/>
          <p:cNvSpPr>
            <a:spLocks noGrp="1"/>
          </p:cNvSpPr>
          <p:nvPr>
            <p:ph type="dt" sz="half" idx="10"/>
          </p:nvPr>
        </p:nvSpPr>
        <p:spPr/>
        <p:txBody>
          <a:bodyPr/>
          <a:lstStyle/>
          <a:p>
            <a:fld id="{39531DF5-9322-4B5A-AD14-A47F70CBD1E4}" type="datetime1">
              <a:rPr lang="en-IN" smtClean="0"/>
              <a:t>30-04-2024</a:t>
            </a:fld>
            <a:endParaRPr lang="en-US" dirty="0"/>
          </a:p>
        </p:txBody>
      </p:sp>
      <p:pic>
        <p:nvPicPr>
          <p:cNvPr id="16" name="Picture 15" descr="Logo.jpg"/>
          <p:cNvPicPr>
            <a:picLocks noChangeAspect="1"/>
          </p:cNvPicPr>
          <p:nvPr/>
        </p:nvPicPr>
        <p:blipFill>
          <a:blip r:embed="rId3"/>
          <a:stretch>
            <a:fillRect/>
          </a:stretch>
        </p:blipFill>
        <p:spPr>
          <a:xfrm>
            <a:off x="-1" y="-3624"/>
            <a:ext cx="1436251" cy="770038"/>
          </a:xfrm>
          <a:prstGeom prst="rect">
            <a:avLst/>
          </a:prstGeom>
        </p:spPr>
      </p:pic>
      <p:pic>
        <p:nvPicPr>
          <p:cNvPr id="17" name="Picture 16">
            <a:extLst>
              <a:ext uri="{FF2B5EF4-FFF2-40B4-BE49-F238E27FC236}">
                <a16:creationId xmlns:a16="http://schemas.microsoft.com/office/drawing/2014/main" id="{3AE4953D-E464-4FE7-BAAF-25768906E7C0}"/>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6660232" y="2300270"/>
            <a:ext cx="1524000" cy="1584365"/>
          </a:xfrm>
          <a:prstGeom prst="rect">
            <a:avLst/>
          </a:prstGeom>
        </p:spPr>
      </p:pic>
    </p:spTree>
    <p:extLst>
      <p:ext uri="{BB962C8B-B14F-4D97-AF65-F5344CB8AC3E}">
        <p14:creationId xmlns:p14="http://schemas.microsoft.com/office/powerpoint/2010/main" val="3787368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228600" y="914400"/>
            <a:ext cx="8686800" cy="5410199"/>
          </a:xfrm>
        </p:spPr>
        <p:txBody>
          <a:bodyPr>
            <a:normAutofit/>
          </a:bodyPr>
          <a:lstStyle/>
          <a:p>
            <a:pPr algn="just"/>
            <a:r>
              <a:rPr lang="en-US" sz="2200" b="1" dirty="0"/>
              <a:t>PO1</a:t>
            </a:r>
            <a:r>
              <a:rPr lang="en-US" sz="2200" dirty="0"/>
              <a:t>: Engineering Knowledge </a:t>
            </a:r>
          </a:p>
          <a:p>
            <a:pPr algn="just"/>
            <a:r>
              <a:rPr lang="en-US" sz="2200" b="1" dirty="0"/>
              <a:t>PO2</a:t>
            </a:r>
            <a:r>
              <a:rPr lang="en-US" sz="2200" dirty="0"/>
              <a:t>: Problem Analysis </a:t>
            </a:r>
          </a:p>
          <a:p>
            <a:pPr algn="just"/>
            <a:r>
              <a:rPr lang="en-US" sz="2200" b="1" dirty="0"/>
              <a:t>PO3</a:t>
            </a:r>
            <a:r>
              <a:rPr lang="en-US" sz="2200" dirty="0"/>
              <a:t>: Design/Development of solutions </a:t>
            </a:r>
          </a:p>
          <a:p>
            <a:pPr algn="just"/>
            <a:r>
              <a:rPr lang="en-US" sz="2200" b="1" dirty="0"/>
              <a:t>PO4</a:t>
            </a:r>
            <a:r>
              <a:rPr lang="en-US" sz="2200" dirty="0"/>
              <a:t>: Conduct Investigations of complex problems </a:t>
            </a:r>
          </a:p>
          <a:p>
            <a:pPr algn="just"/>
            <a:r>
              <a:rPr lang="en-US" sz="2200" b="1" dirty="0"/>
              <a:t>PO5</a:t>
            </a:r>
            <a:r>
              <a:rPr lang="en-US" sz="2200" dirty="0"/>
              <a:t>: Modern tool usage </a:t>
            </a:r>
          </a:p>
          <a:p>
            <a:pPr algn="just"/>
            <a:r>
              <a:rPr lang="en-US" sz="2200" b="1" dirty="0"/>
              <a:t>PO6</a:t>
            </a:r>
            <a:r>
              <a:rPr lang="en-US" sz="2200" dirty="0"/>
              <a:t>: The engineer and society </a:t>
            </a:r>
          </a:p>
          <a:p>
            <a:pPr algn="just"/>
            <a:r>
              <a:rPr lang="en-US" sz="2200" b="1" dirty="0"/>
              <a:t>PO7</a:t>
            </a:r>
            <a:r>
              <a:rPr lang="en-US" sz="2200" dirty="0"/>
              <a:t>: Environment and sustainability </a:t>
            </a:r>
          </a:p>
          <a:p>
            <a:pPr algn="just"/>
            <a:r>
              <a:rPr lang="en-US" sz="2200" b="1" dirty="0"/>
              <a:t>PO8</a:t>
            </a:r>
            <a:r>
              <a:rPr lang="en-US" sz="2200" dirty="0"/>
              <a:t>: Ethics </a:t>
            </a:r>
          </a:p>
          <a:p>
            <a:pPr algn="just"/>
            <a:r>
              <a:rPr lang="en-US" sz="2200" b="1" dirty="0"/>
              <a:t>PO9</a:t>
            </a:r>
            <a:r>
              <a:rPr lang="en-US" sz="2200" dirty="0"/>
              <a:t>: Individual and team work</a:t>
            </a:r>
          </a:p>
          <a:p>
            <a:pPr algn="just"/>
            <a:r>
              <a:rPr lang="en-US" sz="2200" b="1" dirty="0"/>
              <a:t>PO10</a:t>
            </a:r>
            <a:r>
              <a:rPr lang="en-US" sz="2200" dirty="0"/>
              <a:t>: Communication </a:t>
            </a:r>
          </a:p>
          <a:p>
            <a:pPr algn="just"/>
            <a:r>
              <a:rPr lang="en-US" sz="2200" b="1" dirty="0"/>
              <a:t>PO11</a:t>
            </a:r>
            <a:r>
              <a:rPr lang="en-US" sz="2200" dirty="0"/>
              <a:t>: Project management and finance </a:t>
            </a:r>
          </a:p>
          <a:p>
            <a:pPr algn="just"/>
            <a:r>
              <a:rPr lang="en-US" sz="2200" b="1" dirty="0"/>
              <a:t>PO12</a:t>
            </a:r>
            <a:r>
              <a:rPr lang="en-US" sz="2200" dirty="0"/>
              <a:t>: Life-long learning</a:t>
            </a:r>
          </a:p>
          <a:p>
            <a:pPr algn="just" eaLnBrk="1" hangingPunct="1"/>
            <a:endParaRPr lang="en-US" dirty="0"/>
          </a:p>
        </p:txBody>
      </p:sp>
      <p:sp>
        <p:nvSpPr>
          <p:cNvPr id="4" name="Date Placeholder 3"/>
          <p:cNvSpPr>
            <a:spLocks noGrp="1"/>
          </p:cNvSpPr>
          <p:nvPr>
            <p:ph type="dt" sz="quarter" idx="10"/>
          </p:nvPr>
        </p:nvSpPr>
        <p:spPr/>
        <p:txBody>
          <a:bodyPr/>
          <a:lstStyle/>
          <a:p>
            <a:pPr>
              <a:defRPr/>
            </a:pPr>
            <a:fld id="{7283C3BA-020C-4613-B983-25017BE4B926}" type="datetime1">
              <a:rPr lang="en-IN" smtClean="0"/>
              <a:t>30-04-2024</a:t>
            </a:fld>
            <a:endParaRPr lang="en-US"/>
          </a:p>
        </p:txBody>
      </p:sp>
      <p:sp>
        <p:nvSpPr>
          <p:cNvPr id="6" name="Slide Number Placeholder 5"/>
          <p:cNvSpPr>
            <a:spLocks noGrp="1"/>
          </p:cNvSpPr>
          <p:nvPr>
            <p:ph type="sldNum" sz="quarter" idx="12"/>
          </p:nvPr>
        </p:nvSpPr>
        <p:spPr/>
        <p:txBody>
          <a:bodyPr/>
          <a:lstStyle/>
          <a:p>
            <a:pPr>
              <a:defRPr/>
            </a:pPr>
            <a:fld id="{1D556D34-6B30-4C79-8893-6DB58EC2895D}" type="slidenum">
              <a:rPr lang="en-US"/>
              <a:pPr>
                <a:defRPr/>
              </a:pPr>
              <a:t>10</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t>Program Outcomes (PO)</a:t>
            </a:r>
          </a:p>
        </p:txBody>
      </p:sp>
      <p:sp>
        <p:nvSpPr>
          <p:cNvPr id="8" name="Footer Placeholder 12"/>
          <p:cNvSpPr>
            <a:spLocks noGrp="1"/>
          </p:cNvSpPr>
          <p:nvPr>
            <p:ph type="ftr" sz="quarter" idx="11"/>
          </p:nvPr>
        </p:nvSpPr>
        <p:spPr>
          <a:xfrm>
            <a:off x="2286000" y="6264275"/>
            <a:ext cx="5029200" cy="365125"/>
          </a:xfrm>
        </p:spPr>
        <p:txBody>
          <a:bodyPr/>
          <a:lstStyle/>
          <a:p>
            <a:pPr>
              <a:defRPr/>
            </a:pPr>
            <a:r>
              <a:rPr lang="en-US"/>
              <a:t>Nishu Niharika            ACSE0603 Software Engineering                          Unit IV      </a:t>
            </a:r>
            <a:endParaRPr lang="en-US" dirty="0"/>
          </a:p>
        </p:txBody>
      </p:sp>
      <p:pic>
        <p:nvPicPr>
          <p:cNvPr id="9" name="Picture 8">
            <a:extLst>
              <a:ext uri="{FF2B5EF4-FFF2-40B4-BE49-F238E27FC236}">
                <a16:creationId xmlns:a16="http://schemas.microsoft.com/office/drawing/2014/main" id="{8F10DCBE-024D-434D-B04B-94C8DD094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04043"/>
            <a:ext cx="1098452" cy="581757"/>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2673266-A640-495B-BDFF-86EE7C35A956}"/>
              </a:ext>
            </a:extLst>
          </p:cNvPr>
          <p:cNvSpPr>
            <a:spLocks noGrp="1"/>
          </p:cNvSpPr>
          <p:nvPr>
            <p:ph type="dt" sz="half" idx="10"/>
          </p:nvPr>
        </p:nvSpPr>
        <p:spPr/>
        <p:txBody>
          <a:bodyPr/>
          <a:lstStyle/>
          <a:p>
            <a:fld id="{F83524DC-E632-4C83-9555-CEF57CBDEFBB}" type="datetime1">
              <a:rPr lang="en-IN" smtClean="0"/>
              <a:t>30-04-2024</a:t>
            </a:fld>
            <a:endParaRPr lang="en-US" dirty="0"/>
          </a:p>
        </p:txBody>
      </p:sp>
      <p:sp>
        <p:nvSpPr>
          <p:cNvPr id="5" name="Footer Placeholder 4">
            <a:extLst>
              <a:ext uri="{FF2B5EF4-FFF2-40B4-BE49-F238E27FC236}">
                <a16:creationId xmlns:a16="http://schemas.microsoft.com/office/drawing/2014/main" id="{43714169-4EF2-4A44-96F4-2AC3FA421521}"/>
              </a:ext>
            </a:extLst>
          </p:cNvPr>
          <p:cNvSpPr>
            <a:spLocks noGrp="1"/>
          </p:cNvSpPr>
          <p:nvPr>
            <p:ph type="ftr" sz="quarter" idx="11"/>
          </p:nvPr>
        </p:nvSpPr>
        <p:spPr/>
        <p:txBody>
          <a:bodyPr/>
          <a:lstStyle/>
          <a:p>
            <a:r>
              <a:rPr lang="en-US"/>
              <a:t>Nishu Niharika            ACSE0603 Software Engineering                          Unit IV      </a:t>
            </a:r>
            <a:endParaRPr lang="en-US" dirty="0"/>
          </a:p>
        </p:txBody>
      </p:sp>
      <p:sp>
        <p:nvSpPr>
          <p:cNvPr id="6" name="Slide Number Placeholder 5">
            <a:extLst>
              <a:ext uri="{FF2B5EF4-FFF2-40B4-BE49-F238E27FC236}">
                <a16:creationId xmlns:a16="http://schemas.microsoft.com/office/drawing/2014/main" id="{00609F50-6A72-4BF6-99E2-3367B5B0A726}"/>
              </a:ext>
            </a:extLst>
          </p:cNvPr>
          <p:cNvSpPr>
            <a:spLocks noGrp="1"/>
          </p:cNvSpPr>
          <p:nvPr>
            <p:ph type="sldNum" sz="quarter" idx="12"/>
          </p:nvPr>
        </p:nvSpPr>
        <p:spPr/>
        <p:txBody>
          <a:bodyPr/>
          <a:lstStyle/>
          <a:p>
            <a:fld id="{8A87259C-A7BA-4E2F-AD15-1FC8623258DF}" type="slidenum">
              <a:rPr lang="en-US" smtClean="0"/>
              <a:pPr/>
              <a:t>100</a:t>
            </a:fld>
            <a:endParaRPr lang="en-US" dirty="0"/>
          </a:p>
        </p:txBody>
      </p:sp>
      <p:sp>
        <p:nvSpPr>
          <p:cNvPr id="7" name="Rectangle 6">
            <a:extLst>
              <a:ext uri="{FF2B5EF4-FFF2-40B4-BE49-F238E27FC236}">
                <a16:creationId xmlns:a16="http://schemas.microsoft.com/office/drawing/2014/main" id="{E4718924-7CC9-4D6E-B482-7D52622A32A3}"/>
              </a:ext>
            </a:extLst>
          </p:cNvPr>
          <p:cNvSpPr/>
          <p:nvPr/>
        </p:nvSpPr>
        <p:spPr>
          <a:xfrm>
            <a:off x="220520" y="1611918"/>
            <a:ext cx="8435280" cy="2585323"/>
          </a:xfrm>
          <a:prstGeom prst="rect">
            <a:avLst/>
          </a:prstGeom>
        </p:spPr>
        <p:txBody>
          <a:bodyPr wrap="square">
            <a:spAutoFit/>
          </a:bodyPr>
          <a:lstStyle/>
          <a:p>
            <a:pPr fontAlgn="base"/>
            <a:r>
              <a:rPr lang="en-IN" dirty="0"/>
              <a:t>Ex: There is function of software application that accepts only particular number of digits, not even greater or less than that particular number. </a:t>
            </a:r>
          </a:p>
          <a:p>
            <a:pPr fontAlgn="base"/>
            <a:endParaRPr lang="en-IN" dirty="0"/>
          </a:p>
          <a:p>
            <a:pPr fontAlgn="base"/>
            <a:r>
              <a:rPr lang="en-IN" dirty="0"/>
              <a:t>Consider an OTP number that contains only 6 digit number, greater and even less than six digits will not be accepted, and the application will redirect customer or user to error page. </a:t>
            </a:r>
          </a:p>
          <a:p>
            <a:pPr fontAlgn="base"/>
            <a:endParaRPr lang="en-IN" dirty="0"/>
          </a:p>
          <a:p>
            <a:pPr fontAlgn="base"/>
            <a:br>
              <a:rPr lang="en-IN" dirty="0"/>
            </a:br>
            <a:endParaRPr lang="en-IN" dirty="0"/>
          </a:p>
        </p:txBody>
      </p:sp>
      <p:sp>
        <p:nvSpPr>
          <p:cNvPr id="8" name="Title 1">
            <a:extLst>
              <a:ext uri="{FF2B5EF4-FFF2-40B4-BE49-F238E27FC236}">
                <a16:creationId xmlns:a16="http://schemas.microsoft.com/office/drawing/2014/main" id="{7A59EEFF-F214-496B-9C43-C636933F3F94}"/>
              </a:ext>
            </a:extLst>
          </p:cNvPr>
          <p:cNvSpPr txBox="1">
            <a:spLocks/>
          </p:cNvSpPr>
          <p:nvPr/>
        </p:nvSpPr>
        <p:spPr>
          <a:xfrm>
            <a:off x="1081980" y="80962"/>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pPr eaLnBrk="0">
              <a:lnSpc>
                <a:spcPct val="112000"/>
              </a:lnSpc>
            </a:pPr>
            <a:r>
              <a:rPr lang="en-IN" dirty="0"/>
              <a:t>Equivalence Partitioning Method</a:t>
            </a:r>
            <a:endParaRPr lang="en-US" altLang="zh-CN" b="1" kern="0" dirty="0">
              <a:solidFill>
                <a:srgbClr val="000000"/>
              </a:solidFill>
              <a:latin typeface="+mn-lt"/>
              <a:ea typeface="Arial" pitchFamily="34" charset="0"/>
              <a:cs typeface="Arial" pitchFamily="34" charset="0"/>
            </a:endParaRPr>
          </a:p>
        </p:txBody>
      </p:sp>
      <p:pic>
        <p:nvPicPr>
          <p:cNvPr id="9" name="Picture 8" descr="Logo.jpg">
            <a:extLst>
              <a:ext uri="{FF2B5EF4-FFF2-40B4-BE49-F238E27FC236}">
                <a16:creationId xmlns:a16="http://schemas.microsoft.com/office/drawing/2014/main" id="{F3E3BF46-A47C-4B6A-8DFD-816CC9C3D371}"/>
              </a:ext>
            </a:extLst>
          </p:cNvPr>
          <p:cNvPicPr>
            <a:picLocks noChangeAspect="1"/>
          </p:cNvPicPr>
          <p:nvPr/>
        </p:nvPicPr>
        <p:blipFill>
          <a:blip r:embed="rId2"/>
          <a:stretch>
            <a:fillRect/>
          </a:stretch>
        </p:blipFill>
        <p:spPr>
          <a:xfrm>
            <a:off x="0" y="0"/>
            <a:ext cx="1581150" cy="847725"/>
          </a:xfrm>
          <a:prstGeom prst="rect">
            <a:avLst/>
          </a:prstGeom>
        </p:spPr>
      </p:pic>
      <p:pic>
        <p:nvPicPr>
          <p:cNvPr id="1026" name="Picture 2" descr="Lightbox">
            <a:extLst>
              <a:ext uri="{FF2B5EF4-FFF2-40B4-BE49-F238E27FC236}">
                <a16:creationId xmlns:a16="http://schemas.microsoft.com/office/drawing/2014/main" id="{75D4B84F-EBB4-4932-BDCE-F84D7403F8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2150" y="3434572"/>
            <a:ext cx="4591050" cy="269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30660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489355-B301-4FA9-8139-D712B603BDB4}"/>
              </a:ext>
            </a:extLst>
          </p:cNvPr>
          <p:cNvSpPr>
            <a:spLocks noGrp="1"/>
          </p:cNvSpPr>
          <p:nvPr>
            <p:ph idx="1"/>
          </p:nvPr>
        </p:nvSpPr>
        <p:spPr>
          <a:xfrm>
            <a:off x="457200" y="870816"/>
            <a:ext cx="8229600" cy="5255347"/>
          </a:xfrm>
        </p:spPr>
        <p:txBody>
          <a:bodyPr>
            <a:normAutofit fontScale="70000" lnSpcReduction="20000"/>
          </a:bodyPr>
          <a:lstStyle/>
          <a:p>
            <a:pPr marL="0" indent="0" fontAlgn="base">
              <a:buNone/>
            </a:pPr>
            <a:r>
              <a:rPr lang="en-IN" b="1" dirty="0" err="1"/>
              <a:t>Gray</a:t>
            </a:r>
            <a:r>
              <a:rPr lang="en-IN" b="1" dirty="0"/>
              <a:t> Box Testing</a:t>
            </a:r>
            <a:r>
              <a:rPr lang="en-IN" dirty="0"/>
              <a:t> is a software testing technique that is a combination of the Black Box Testing technique and the White Box Testing technique.</a:t>
            </a:r>
          </a:p>
          <a:p>
            <a:pPr fontAlgn="base"/>
            <a:r>
              <a:rPr lang="en-IN" dirty="0"/>
              <a:t>In the Black Box Testing technique, the tester is unaware of the internal structure of the item being tested and in White Box Testing the internal structure is known to the tester.</a:t>
            </a:r>
          </a:p>
          <a:p>
            <a:pPr fontAlgn="base"/>
            <a:r>
              <a:rPr lang="en-IN" dirty="0"/>
              <a:t>The internal structure is partially known in </a:t>
            </a:r>
            <a:r>
              <a:rPr lang="en-IN" dirty="0" err="1"/>
              <a:t>Gray</a:t>
            </a:r>
            <a:r>
              <a:rPr lang="en-IN" dirty="0"/>
              <a:t> Box Testing.</a:t>
            </a:r>
          </a:p>
          <a:p>
            <a:pPr fontAlgn="base"/>
            <a:r>
              <a:rPr lang="en-IN" dirty="0"/>
              <a:t>This includes access to internal data structures and algorithms to design the test cases.  </a:t>
            </a:r>
          </a:p>
          <a:p>
            <a:pPr fontAlgn="base"/>
            <a:r>
              <a:rPr lang="en-IN" dirty="0" err="1"/>
              <a:t>Gray</a:t>
            </a:r>
            <a:r>
              <a:rPr lang="en-IN" dirty="0"/>
              <a:t> Box Testing is named so because the software program is like a </a:t>
            </a:r>
            <a:r>
              <a:rPr lang="en-IN" dirty="0" err="1"/>
              <a:t>semitransparent</a:t>
            </a:r>
            <a:r>
              <a:rPr lang="en-IN" dirty="0"/>
              <a:t> or </a:t>
            </a:r>
            <a:r>
              <a:rPr lang="en-IN" dirty="0" err="1"/>
              <a:t>gray</a:t>
            </a:r>
            <a:r>
              <a:rPr lang="en-IN" dirty="0"/>
              <a:t> box inside which the tester can partially see.</a:t>
            </a:r>
          </a:p>
          <a:p>
            <a:pPr fontAlgn="base"/>
            <a:r>
              <a:rPr lang="en-IN" dirty="0"/>
              <a:t>It commonly focuses on context-specific errors related to web systems.</a:t>
            </a:r>
          </a:p>
          <a:p>
            <a:pPr marL="0" indent="0">
              <a:buNone/>
            </a:pPr>
            <a:br>
              <a:rPr lang="en-IN" dirty="0"/>
            </a:br>
            <a:endParaRPr lang="en-IN" dirty="0"/>
          </a:p>
          <a:p>
            <a:endParaRPr lang="en-IN" dirty="0"/>
          </a:p>
        </p:txBody>
      </p:sp>
      <p:sp>
        <p:nvSpPr>
          <p:cNvPr id="4" name="Date Placeholder 3">
            <a:extLst>
              <a:ext uri="{FF2B5EF4-FFF2-40B4-BE49-F238E27FC236}">
                <a16:creationId xmlns:a16="http://schemas.microsoft.com/office/drawing/2014/main" id="{46F9E049-3CB1-4FC7-A382-288F0EFB28FC}"/>
              </a:ext>
            </a:extLst>
          </p:cNvPr>
          <p:cNvSpPr>
            <a:spLocks noGrp="1"/>
          </p:cNvSpPr>
          <p:nvPr>
            <p:ph type="dt" sz="half" idx="10"/>
          </p:nvPr>
        </p:nvSpPr>
        <p:spPr/>
        <p:txBody>
          <a:bodyPr/>
          <a:lstStyle/>
          <a:p>
            <a:fld id="{F83524DC-E632-4C83-9555-CEF57CBDEFBB}" type="datetime1">
              <a:rPr lang="en-IN" smtClean="0"/>
              <a:t>30-04-2024</a:t>
            </a:fld>
            <a:endParaRPr lang="en-US" dirty="0"/>
          </a:p>
        </p:txBody>
      </p:sp>
      <p:sp>
        <p:nvSpPr>
          <p:cNvPr id="5" name="Footer Placeholder 4">
            <a:extLst>
              <a:ext uri="{FF2B5EF4-FFF2-40B4-BE49-F238E27FC236}">
                <a16:creationId xmlns:a16="http://schemas.microsoft.com/office/drawing/2014/main" id="{3443E0AB-7D4F-44F5-986B-DE5AFC9FB613}"/>
              </a:ext>
            </a:extLst>
          </p:cNvPr>
          <p:cNvSpPr>
            <a:spLocks noGrp="1"/>
          </p:cNvSpPr>
          <p:nvPr>
            <p:ph type="ftr" sz="quarter" idx="11"/>
          </p:nvPr>
        </p:nvSpPr>
        <p:spPr/>
        <p:txBody>
          <a:bodyPr/>
          <a:lstStyle/>
          <a:p>
            <a:r>
              <a:rPr lang="en-US"/>
              <a:t>Nishu Niharika            ACSE0603 Software Engineering                          Unit IV      </a:t>
            </a:r>
            <a:endParaRPr lang="en-US" dirty="0"/>
          </a:p>
        </p:txBody>
      </p:sp>
      <p:sp>
        <p:nvSpPr>
          <p:cNvPr id="6" name="Slide Number Placeholder 5">
            <a:extLst>
              <a:ext uri="{FF2B5EF4-FFF2-40B4-BE49-F238E27FC236}">
                <a16:creationId xmlns:a16="http://schemas.microsoft.com/office/drawing/2014/main" id="{9603FC21-6724-494F-878B-2C88A046FDA0}"/>
              </a:ext>
            </a:extLst>
          </p:cNvPr>
          <p:cNvSpPr>
            <a:spLocks noGrp="1"/>
          </p:cNvSpPr>
          <p:nvPr>
            <p:ph type="sldNum" sz="quarter" idx="12"/>
          </p:nvPr>
        </p:nvSpPr>
        <p:spPr/>
        <p:txBody>
          <a:bodyPr/>
          <a:lstStyle/>
          <a:p>
            <a:fld id="{8A87259C-A7BA-4E2F-AD15-1FC8623258DF}" type="slidenum">
              <a:rPr lang="en-US" smtClean="0"/>
              <a:pPr/>
              <a:t>101</a:t>
            </a:fld>
            <a:endParaRPr lang="en-US" dirty="0"/>
          </a:p>
        </p:txBody>
      </p:sp>
      <p:sp>
        <p:nvSpPr>
          <p:cNvPr id="7" name="Title 1">
            <a:extLst>
              <a:ext uri="{FF2B5EF4-FFF2-40B4-BE49-F238E27FC236}">
                <a16:creationId xmlns:a16="http://schemas.microsoft.com/office/drawing/2014/main" id="{217BE8B0-179E-4B12-B115-F0E8DAEF2F0A}"/>
              </a:ext>
            </a:extLst>
          </p:cNvPr>
          <p:cNvSpPr txBox="1">
            <a:spLocks/>
          </p:cNvSpPr>
          <p:nvPr/>
        </p:nvSpPr>
        <p:spPr>
          <a:xfrm>
            <a:off x="995739" y="-23091"/>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pPr eaLnBrk="0">
              <a:lnSpc>
                <a:spcPct val="112000"/>
              </a:lnSpc>
            </a:pPr>
            <a:r>
              <a:rPr lang="en-US" altLang="zh-CN" b="1" kern="0" dirty="0">
                <a:solidFill>
                  <a:srgbClr val="000000"/>
                </a:solidFill>
                <a:latin typeface="+mn-lt"/>
                <a:ea typeface="Arial" pitchFamily="34" charset="0"/>
                <a:cs typeface="Arial" pitchFamily="34" charset="0"/>
              </a:rPr>
              <a:t>Gray Box T</a:t>
            </a:r>
            <a:r>
              <a:rPr lang="en-US" altLang="zh-CN" b="1" kern="0" dirty="0">
                <a:solidFill>
                  <a:srgbClr val="000000"/>
                </a:solidFill>
                <a:latin typeface="Arial" pitchFamily="34" charset="0"/>
                <a:ea typeface="Arial" pitchFamily="34" charset="0"/>
                <a:cs typeface="Arial" pitchFamily="34" charset="0"/>
              </a:rPr>
              <a:t>esting</a:t>
            </a:r>
          </a:p>
        </p:txBody>
      </p:sp>
      <p:pic>
        <p:nvPicPr>
          <p:cNvPr id="8" name="Picture 7" descr="Logo.jpg">
            <a:extLst>
              <a:ext uri="{FF2B5EF4-FFF2-40B4-BE49-F238E27FC236}">
                <a16:creationId xmlns:a16="http://schemas.microsoft.com/office/drawing/2014/main" id="{C1D7B332-22CE-45A6-8943-8620AA480AA9}"/>
              </a:ext>
            </a:extLst>
          </p:cNvPr>
          <p:cNvPicPr>
            <a:picLocks noChangeAspect="1"/>
          </p:cNvPicPr>
          <p:nvPr/>
        </p:nvPicPr>
        <p:blipFill>
          <a:blip r:embed="rId2"/>
          <a:stretch>
            <a:fillRect/>
          </a:stretch>
        </p:blipFill>
        <p:spPr>
          <a:xfrm>
            <a:off x="0" y="0"/>
            <a:ext cx="1581150" cy="847725"/>
          </a:xfrm>
          <a:prstGeom prst="rect">
            <a:avLst/>
          </a:prstGeom>
        </p:spPr>
      </p:pic>
    </p:spTree>
    <p:extLst>
      <p:ext uri="{BB962C8B-B14F-4D97-AF65-F5344CB8AC3E}">
        <p14:creationId xmlns:p14="http://schemas.microsoft.com/office/powerpoint/2010/main" val="22027814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6D131-A479-4BE0-8571-D41D3FF1CA76}"/>
              </a:ext>
            </a:extLst>
          </p:cNvPr>
          <p:cNvSpPr>
            <a:spLocks noGrp="1"/>
          </p:cNvSpPr>
          <p:nvPr>
            <p:ph idx="1"/>
          </p:nvPr>
        </p:nvSpPr>
        <p:spPr>
          <a:xfrm>
            <a:off x="457200" y="980728"/>
            <a:ext cx="8229600" cy="4525963"/>
          </a:xfrm>
        </p:spPr>
        <p:txBody>
          <a:bodyPr>
            <a:normAutofit fontScale="55000" lnSpcReduction="20000"/>
          </a:bodyPr>
          <a:lstStyle/>
          <a:p>
            <a:pPr marL="0" indent="0" fontAlgn="base">
              <a:buNone/>
            </a:pPr>
            <a:r>
              <a:rPr lang="en-IN" b="1" dirty="0"/>
              <a:t>Objectives of </a:t>
            </a:r>
            <a:r>
              <a:rPr lang="en-IN" b="1" dirty="0" err="1"/>
              <a:t>Gray</a:t>
            </a:r>
            <a:r>
              <a:rPr lang="en-IN" b="1" dirty="0"/>
              <a:t> Box Testing</a:t>
            </a:r>
          </a:p>
          <a:p>
            <a:pPr fontAlgn="base"/>
            <a:r>
              <a:rPr lang="en-IN" dirty="0"/>
              <a:t>To provide combined advantages of both black box testing and white box testing.</a:t>
            </a:r>
          </a:p>
          <a:p>
            <a:pPr fontAlgn="base"/>
            <a:r>
              <a:rPr lang="en-IN" dirty="0"/>
              <a:t>To combine the input of developers as well as testers.</a:t>
            </a:r>
          </a:p>
          <a:p>
            <a:pPr fontAlgn="base"/>
            <a:r>
              <a:rPr lang="en-IN" dirty="0"/>
              <a:t>To improve overall product quality.</a:t>
            </a:r>
          </a:p>
          <a:p>
            <a:pPr fontAlgn="base"/>
            <a:r>
              <a:rPr lang="en-IN" dirty="0"/>
              <a:t>To reduce the overhead of long process of functional and non-functional </a:t>
            </a:r>
            <a:r>
              <a:rPr lang="en-IN" dirty="0" err="1"/>
              <a:t>testings</a:t>
            </a:r>
            <a:r>
              <a:rPr lang="en-IN" dirty="0"/>
              <a:t>.</a:t>
            </a:r>
          </a:p>
          <a:p>
            <a:pPr fontAlgn="base"/>
            <a:r>
              <a:rPr lang="en-IN" dirty="0"/>
              <a:t>To provide enough free time to developers to fix defects.</a:t>
            </a:r>
          </a:p>
          <a:p>
            <a:pPr fontAlgn="base"/>
            <a:r>
              <a:rPr lang="en-IN" dirty="0"/>
              <a:t>To test from the user point of view rather than a designer point of view.</a:t>
            </a:r>
          </a:p>
          <a:p>
            <a:pPr fontAlgn="base"/>
            <a:endParaRPr lang="en-IN" dirty="0"/>
          </a:p>
          <a:p>
            <a:pPr marL="0" indent="0">
              <a:buNone/>
            </a:pPr>
            <a:r>
              <a:rPr lang="en-IN" b="1" dirty="0" err="1"/>
              <a:t>Gray</a:t>
            </a:r>
            <a:r>
              <a:rPr lang="en-IN" b="1" dirty="0"/>
              <a:t> Box Testing Techniques- </a:t>
            </a:r>
          </a:p>
          <a:p>
            <a:pPr marL="0" indent="0">
              <a:buNone/>
            </a:pPr>
            <a:r>
              <a:rPr lang="en-IN" b="1"/>
              <a:t> Matrix </a:t>
            </a:r>
            <a:r>
              <a:rPr lang="en-IN" b="1" dirty="0"/>
              <a:t>Testing</a:t>
            </a:r>
          </a:p>
          <a:p>
            <a:pPr marL="0" indent="0">
              <a:buNone/>
            </a:pPr>
            <a:r>
              <a:rPr lang="en-IN" b="1" dirty="0"/>
              <a:t>Pattern Testing</a:t>
            </a:r>
          </a:p>
          <a:p>
            <a:pPr marL="0" indent="0">
              <a:buNone/>
            </a:pPr>
            <a:r>
              <a:rPr lang="en-IN" b="1" dirty="0"/>
              <a:t>Orthogonal Array Testing</a:t>
            </a:r>
          </a:p>
          <a:p>
            <a:pPr marL="0" indent="0">
              <a:buNone/>
            </a:pPr>
            <a:r>
              <a:rPr lang="en-IN" b="1" dirty="0"/>
              <a:t>Regression Testing</a:t>
            </a:r>
          </a:p>
          <a:p>
            <a:pPr marL="0" indent="0">
              <a:buNone/>
            </a:pPr>
            <a:r>
              <a:rPr lang="en-IN" b="1" dirty="0"/>
              <a:t> State transition Testing</a:t>
            </a:r>
          </a:p>
          <a:p>
            <a:pPr marL="0" indent="0">
              <a:buNone/>
            </a:pPr>
            <a:r>
              <a:rPr lang="en-IN" b="1" dirty="0"/>
              <a:t>Testing Decision Tables</a:t>
            </a:r>
          </a:p>
          <a:p>
            <a:pPr marL="0" indent="0">
              <a:buNone/>
            </a:pPr>
            <a:r>
              <a:rPr lang="en-IN" b="1" dirty="0"/>
              <a:t> Data Flow Testing</a:t>
            </a:r>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dirty="0"/>
          </a:p>
        </p:txBody>
      </p:sp>
      <p:sp>
        <p:nvSpPr>
          <p:cNvPr id="4" name="Date Placeholder 3">
            <a:extLst>
              <a:ext uri="{FF2B5EF4-FFF2-40B4-BE49-F238E27FC236}">
                <a16:creationId xmlns:a16="http://schemas.microsoft.com/office/drawing/2014/main" id="{8D26B9BD-4694-46D2-A46B-B0795EB3B231}"/>
              </a:ext>
            </a:extLst>
          </p:cNvPr>
          <p:cNvSpPr>
            <a:spLocks noGrp="1"/>
          </p:cNvSpPr>
          <p:nvPr>
            <p:ph type="dt" sz="half" idx="10"/>
          </p:nvPr>
        </p:nvSpPr>
        <p:spPr/>
        <p:txBody>
          <a:bodyPr/>
          <a:lstStyle/>
          <a:p>
            <a:fld id="{F83524DC-E632-4C83-9555-CEF57CBDEFBB}" type="datetime1">
              <a:rPr lang="en-IN" smtClean="0"/>
              <a:t>30-04-2024</a:t>
            </a:fld>
            <a:endParaRPr lang="en-US" dirty="0"/>
          </a:p>
        </p:txBody>
      </p:sp>
      <p:sp>
        <p:nvSpPr>
          <p:cNvPr id="5" name="Footer Placeholder 4">
            <a:extLst>
              <a:ext uri="{FF2B5EF4-FFF2-40B4-BE49-F238E27FC236}">
                <a16:creationId xmlns:a16="http://schemas.microsoft.com/office/drawing/2014/main" id="{7F88C594-956C-4351-95C0-FA634DBA9AAF}"/>
              </a:ext>
            </a:extLst>
          </p:cNvPr>
          <p:cNvSpPr>
            <a:spLocks noGrp="1"/>
          </p:cNvSpPr>
          <p:nvPr>
            <p:ph type="ftr" sz="quarter" idx="11"/>
          </p:nvPr>
        </p:nvSpPr>
        <p:spPr/>
        <p:txBody>
          <a:bodyPr/>
          <a:lstStyle/>
          <a:p>
            <a:r>
              <a:rPr lang="en-US"/>
              <a:t>Nishu Niharika            ACSE0603 Software Engineering                          Unit IV      </a:t>
            </a:r>
            <a:endParaRPr lang="en-US" dirty="0"/>
          </a:p>
        </p:txBody>
      </p:sp>
      <p:sp>
        <p:nvSpPr>
          <p:cNvPr id="6" name="Slide Number Placeholder 5">
            <a:extLst>
              <a:ext uri="{FF2B5EF4-FFF2-40B4-BE49-F238E27FC236}">
                <a16:creationId xmlns:a16="http://schemas.microsoft.com/office/drawing/2014/main" id="{0B8B9EB9-2958-48FA-9E3E-6C46253A1378}"/>
              </a:ext>
            </a:extLst>
          </p:cNvPr>
          <p:cNvSpPr>
            <a:spLocks noGrp="1"/>
          </p:cNvSpPr>
          <p:nvPr>
            <p:ph type="sldNum" sz="quarter" idx="12"/>
          </p:nvPr>
        </p:nvSpPr>
        <p:spPr/>
        <p:txBody>
          <a:bodyPr/>
          <a:lstStyle/>
          <a:p>
            <a:fld id="{8A87259C-A7BA-4E2F-AD15-1FC8623258DF}" type="slidenum">
              <a:rPr lang="en-US" smtClean="0"/>
              <a:pPr/>
              <a:t>102</a:t>
            </a:fld>
            <a:endParaRPr lang="en-US" dirty="0"/>
          </a:p>
        </p:txBody>
      </p:sp>
      <p:sp>
        <p:nvSpPr>
          <p:cNvPr id="7" name="Title 1">
            <a:extLst>
              <a:ext uri="{FF2B5EF4-FFF2-40B4-BE49-F238E27FC236}">
                <a16:creationId xmlns:a16="http://schemas.microsoft.com/office/drawing/2014/main" id="{CC3493BC-BC97-4B31-AEF9-BE97E3857A27}"/>
              </a:ext>
            </a:extLst>
          </p:cNvPr>
          <p:cNvSpPr txBox="1">
            <a:spLocks/>
          </p:cNvSpPr>
          <p:nvPr/>
        </p:nvSpPr>
        <p:spPr>
          <a:xfrm>
            <a:off x="995739" y="-23091"/>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pPr eaLnBrk="0">
              <a:lnSpc>
                <a:spcPct val="112000"/>
              </a:lnSpc>
            </a:pPr>
            <a:r>
              <a:rPr lang="en-US" altLang="zh-CN" b="1" kern="0" dirty="0">
                <a:solidFill>
                  <a:srgbClr val="000000"/>
                </a:solidFill>
                <a:latin typeface="+mn-lt"/>
                <a:ea typeface="Arial" pitchFamily="34" charset="0"/>
                <a:cs typeface="Arial" pitchFamily="34" charset="0"/>
              </a:rPr>
              <a:t>Gray Box T</a:t>
            </a:r>
            <a:r>
              <a:rPr lang="en-US" altLang="zh-CN" b="1" kern="0" dirty="0">
                <a:solidFill>
                  <a:srgbClr val="000000"/>
                </a:solidFill>
                <a:latin typeface="Arial" pitchFamily="34" charset="0"/>
                <a:ea typeface="Arial" pitchFamily="34" charset="0"/>
                <a:cs typeface="Arial" pitchFamily="34" charset="0"/>
              </a:rPr>
              <a:t>esting</a:t>
            </a:r>
          </a:p>
        </p:txBody>
      </p:sp>
      <p:pic>
        <p:nvPicPr>
          <p:cNvPr id="8" name="Picture 7" descr="Logo.jpg">
            <a:extLst>
              <a:ext uri="{FF2B5EF4-FFF2-40B4-BE49-F238E27FC236}">
                <a16:creationId xmlns:a16="http://schemas.microsoft.com/office/drawing/2014/main" id="{A2B9BC14-A9C1-497A-AEA7-6BFE9F1FF9BE}"/>
              </a:ext>
            </a:extLst>
          </p:cNvPr>
          <p:cNvPicPr>
            <a:picLocks noChangeAspect="1"/>
          </p:cNvPicPr>
          <p:nvPr/>
        </p:nvPicPr>
        <p:blipFill>
          <a:blip r:embed="rId2"/>
          <a:stretch>
            <a:fillRect/>
          </a:stretch>
        </p:blipFill>
        <p:spPr>
          <a:xfrm>
            <a:off x="0" y="0"/>
            <a:ext cx="1581150" cy="847725"/>
          </a:xfrm>
          <a:prstGeom prst="rect">
            <a:avLst/>
          </a:prstGeom>
        </p:spPr>
      </p:pic>
      <p:sp>
        <p:nvSpPr>
          <p:cNvPr id="9" name="Title 1">
            <a:extLst>
              <a:ext uri="{FF2B5EF4-FFF2-40B4-BE49-F238E27FC236}">
                <a16:creationId xmlns:a16="http://schemas.microsoft.com/office/drawing/2014/main" id="{39EE7E46-41A5-4307-A25F-32A1790F064B}"/>
              </a:ext>
            </a:extLst>
          </p:cNvPr>
          <p:cNvSpPr txBox="1">
            <a:spLocks/>
          </p:cNvSpPr>
          <p:nvPr/>
        </p:nvSpPr>
        <p:spPr>
          <a:xfrm>
            <a:off x="995739" y="-35122"/>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pPr eaLnBrk="0">
              <a:lnSpc>
                <a:spcPct val="112000"/>
              </a:lnSpc>
            </a:pPr>
            <a:r>
              <a:rPr lang="en-US" altLang="zh-CN" b="1" kern="0" dirty="0">
                <a:solidFill>
                  <a:srgbClr val="000000"/>
                </a:solidFill>
                <a:latin typeface="+mn-lt"/>
                <a:ea typeface="Arial" pitchFamily="34" charset="0"/>
                <a:cs typeface="Arial" pitchFamily="34" charset="0"/>
              </a:rPr>
              <a:t>Gray Box T</a:t>
            </a:r>
            <a:r>
              <a:rPr lang="en-US" altLang="zh-CN" b="1" kern="0" dirty="0">
                <a:solidFill>
                  <a:srgbClr val="000000"/>
                </a:solidFill>
                <a:latin typeface="Arial" pitchFamily="34" charset="0"/>
                <a:ea typeface="Arial" pitchFamily="34" charset="0"/>
                <a:cs typeface="Arial" pitchFamily="34" charset="0"/>
              </a:rPr>
              <a:t>esting</a:t>
            </a:r>
          </a:p>
        </p:txBody>
      </p:sp>
      <p:pic>
        <p:nvPicPr>
          <p:cNvPr id="10" name="Picture 9" descr="Logo.jpg">
            <a:extLst>
              <a:ext uri="{FF2B5EF4-FFF2-40B4-BE49-F238E27FC236}">
                <a16:creationId xmlns:a16="http://schemas.microsoft.com/office/drawing/2014/main" id="{6370A1EA-33E3-4128-B132-68FE86E96ABC}"/>
              </a:ext>
            </a:extLst>
          </p:cNvPr>
          <p:cNvPicPr>
            <a:picLocks noChangeAspect="1"/>
          </p:cNvPicPr>
          <p:nvPr/>
        </p:nvPicPr>
        <p:blipFill>
          <a:blip r:embed="rId2"/>
          <a:stretch>
            <a:fillRect/>
          </a:stretch>
        </p:blipFill>
        <p:spPr>
          <a:xfrm>
            <a:off x="0" y="-12031"/>
            <a:ext cx="1581150" cy="847725"/>
          </a:xfrm>
          <a:prstGeom prst="rect">
            <a:avLst/>
          </a:prstGeom>
        </p:spPr>
      </p:pic>
    </p:spTree>
    <p:extLst>
      <p:ext uri="{BB962C8B-B14F-4D97-AF65-F5344CB8AC3E}">
        <p14:creationId xmlns:p14="http://schemas.microsoft.com/office/powerpoint/2010/main" val="60147411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FB0BAB-1D51-44AA-AFDA-FC8673190A32}"/>
              </a:ext>
            </a:extLst>
          </p:cNvPr>
          <p:cNvSpPr>
            <a:spLocks noGrp="1"/>
          </p:cNvSpPr>
          <p:nvPr>
            <p:ph idx="1"/>
          </p:nvPr>
        </p:nvSpPr>
        <p:spPr>
          <a:xfrm>
            <a:off x="457200" y="1124744"/>
            <a:ext cx="8229600" cy="5001419"/>
          </a:xfrm>
        </p:spPr>
        <p:txBody>
          <a:bodyPr>
            <a:normAutofit fontScale="62500" lnSpcReduction="20000"/>
          </a:bodyPr>
          <a:lstStyle/>
          <a:p>
            <a:pPr marL="0" indent="0" fontAlgn="base">
              <a:buNone/>
            </a:pPr>
            <a:r>
              <a:rPr lang="en-IN" b="1" dirty="0"/>
              <a:t>Advantages of </a:t>
            </a:r>
            <a:r>
              <a:rPr lang="en-IN" b="1" dirty="0" err="1"/>
              <a:t>Gray</a:t>
            </a:r>
            <a:r>
              <a:rPr lang="en-IN" b="1" dirty="0"/>
              <a:t> Box Testing</a:t>
            </a:r>
          </a:p>
          <a:p>
            <a:r>
              <a:rPr lang="en-IN" b="1" dirty="0"/>
              <a:t>Increased Test Coverage:</a:t>
            </a:r>
            <a:r>
              <a:rPr lang="en-IN" dirty="0"/>
              <a:t> </a:t>
            </a:r>
            <a:r>
              <a:rPr lang="en-IN" dirty="0" err="1"/>
              <a:t>Gray</a:t>
            </a:r>
            <a:r>
              <a:rPr lang="en-IN" dirty="0"/>
              <a:t> box testing allows testers to design test cases based on both the specifications and the internal logic of the application. </a:t>
            </a:r>
          </a:p>
          <a:p>
            <a:r>
              <a:rPr lang="en-IN" b="1" dirty="0"/>
              <a:t>Identifying Complex Defects:</a:t>
            </a:r>
            <a:r>
              <a:rPr lang="en-IN" dirty="0"/>
              <a:t> By having partial knowledge of the internal workings of the application, testers can identify and target complex defects that might not be apparent through purely black box testing. This includes issues related to integration between different modules or components, boundary conditions, and error handling mechanisms.</a:t>
            </a:r>
          </a:p>
          <a:p>
            <a:r>
              <a:rPr lang="en-IN" b="1" dirty="0"/>
              <a:t>Efficient Testing:</a:t>
            </a:r>
            <a:r>
              <a:rPr lang="en-IN" dirty="0"/>
              <a:t> </a:t>
            </a:r>
            <a:r>
              <a:rPr lang="en-IN" dirty="0" err="1"/>
              <a:t>Gray</a:t>
            </a:r>
            <a:r>
              <a:rPr lang="en-IN" dirty="0"/>
              <a:t> box testing can be more efficient than white box testing since testers don't need to understand the entire codebase in detail. Instead, they focus on relevant portions of the code that are pertinent to the test scenarios, saving time and resources.</a:t>
            </a:r>
          </a:p>
          <a:p>
            <a:r>
              <a:rPr lang="en-IN" b="1" dirty="0"/>
              <a:t>Early Detection of Defects:</a:t>
            </a:r>
            <a:r>
              <a:rPr lang="en-IN" dirty="0"/>
              <a:t> </a:t>
            </a:r>
            <a:r>
              <a:rPr lang="en-IN" dirty="0" err="1"/>
              <a:t>Gray</a:t>
            </a:r>
            <a:r>
              <a:rPr lang="en-IN" dirty="0"/>
              <a:t> box testing can facilitate early defect detection by enabling testers to identify potential issues during the development phase, even before the code is fully integrated or deployed. This allows for timely remediation and reduces the cost of fixing defects later in the development lifecycle.</a:t>
            </a:r>
          </a:p>
          <a:p>
            <a:endParaRPr lang="en-IN" dirty="0"/>
          </a:p>
        </p:txBody>
      </p:sp>
      <p:sp>
        <p:nvSpPr>
          <p:cNvPr id="4" name="Date Placeholder 3">
            <a:extLst>
              <a:ext uri="{FF2B5EF4-FFF2-40B4-BE49-F238E27FC236}">
                <a16:creationId xmlns:a16="http://schemas.microsoft.com/office/drawing/2014/main" id="{2C4A6475-038C-464C-88F3-747E7840365B}"/>
              </a:ext>
            </a:extLst>
          </p:cNvPr>
          <p:cNvSpPr>
            <a:spLocks noGrp="1"/>
          </p:cNvSpPr>
          <p:nvPr>
            <p:ph type="dt" sz="half" idx="10"/>
          </p:nvPr>
        </p:nvSpPr>
        <p:spPr/>
        <p:txBody>
          <a:bodyPr/>
          <a:lstStyle/>
          <a:p>
            <a:fld id="{F83524DC-E632-4C83-9555-CEF57CBDEFBB}" type="datetime1">
              <a:rPr lang="en-IN" smtClean="0"/>
              <a:t>30-04-2024</a:t>
            </a:fld>
            <a:endParaRPr lang="en-US" dirty="0"/>
          </a:p>
        </p:txBody>
      </p:sp>
      <p:sp>
        <p:nvSpPr>
          <p:cNvPr id="5" name="Footer Placeholder 4">
            <a:extLst>
              <a:ext uri="{FF2B5EF4-FFF2-40B4-BE49-F238E27FC236}">
                <a16:creationId xmlns:a16="http://schemas.microsoft.com/office/drawing/2014/main" id="{2C678539-FDE0-41B8-85CF-67C6D8D329A9}"/>
              </a:ext>
            </a:extLst>
          </p:cNvPr>
          <p:cNvSpPr>
            <a:spLocks noGrp="1"/>
          </p:cNvSpPr>
          <p:nvPr>
            <p:ph type="ftr" sz="quarter" idx="11"/>
          </p:nvPr>
        </p:nvSpPr>
        <p:spPr/>
        <p:txBody>
          <a:bodyPr/>
          <a:lstStyle/>
          <a:p>
            <a:r>
              <a:rPr lang="en-US"/>
              <a:t>Nishu Niharika            ACSE0603 Software Engineering                          Unit IV      </a:t>
            </a:r>
            <a:endParaRPr lang="en-US" dirty="0"/>
          </a:p>
        </p:txBody>
      </p:sp>
      <p:sp>
        <p:nvSpPr>
          <p:cNvPr id="6" name="Slide Number Placeholder 5">
            <a:extLst>
              <a:ext uri="{FF2B5EF4-FFF2-40B4-BE49-F238E27FC236}">
                <a16:creationId xmlns:a16="http://schemas.microsoft.com/office/drawing/2014/main" id="{72F37E1C-A6EF-4C9C-AD28-77298345BEC6}"/>
              </a:ext>
            </a:extLst>
          </p:cNvPr>
          <p:cNvSpPr>
            <a:spLocks noGrp="1"/>
          </p:cNvSpPr>
          <p:nvPr>
            <p:ph type="sldNum" sz="quarter" idx="12"/>
          </p:nvPr>
        </p:nvSpPr>
        <p:spPr/>
        <p:txBody>
          <a:bodyPr/>
          <a:lstStyle/>
          <a:p>
            <a:fld id="{8A87259C-A7BA-4E2F-AD15-1FC8623258DF}" type="slidenum">
              <a:rPr lang="en-US" smtClean="0"/>
              <a:pPr/>
              <a:t>103</a:t>
            </a:fld>
            <a:endParaRPr lang="en-US" dirty="0"/>
          </a:p>
        </p:txBody>
      </p:sp>
      <p:sp>
        <p:nvSpPr>
          <p:cNvPr id="7" name="Title 1">
            <a:extLst>
              <a:ext uri="{FF2B5EF4-FFF2-40B4-BE49-F238E27FC236}">
                <a16:creationId xmlns:a16="http://schemas.microsoft.com/office/drawing/2014/main" id="{A22C67EB-1C56-453B-991C-EBB7910C7ABB}"/>
              </a:ext>
            </a:extLst>
          </p:cNvPr>
          <p:cNvSpPr txBox="1">
            <a:spLocks/>
          </p:cNvSpPr>
          <p:nvPr/>
        </p:nvSpPr>
        <p:spPr>
          <a:xfrm>
            <a:off x="995739" y="-35122"/>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pPr eaLnBrk="0">
              <a:lnSpc>
                <a:spcPct val="112000"/>
              </a:lnSpc>
            </a:pPr>
            <a:r>
              <a:rPr lang="en-US" altLang="zh-CN" b="1" kern="0" dirty="0">
                <a:solidFill>
                  <a:srgbClr val="000000"/>
                </a:solidFill>
                <a:latin typeface="+mn-lt"/>
                <a:ea typeface="Arial" pitchFamily="34" charset="0"/>
                <a:cs typeface="Arial" pitchFamily="34" charset="0"/>
              </a:rPr>
              <a:t>Gray Box T</a:t>
            </a:r>
            <a:r>
              <a:rPr lang="en-US" altLang="zh-CN" b="1" kern="0" dirty="0">
                <a:solidFill>
                  <a:srgbClr val="000000"/>
                </a:solidFill>
                <a:latin typeface="Arial" pitchFamily="34" charset="0"/>
                <a:ea typeface="Arial" pitchFamily="34" charset="0"/>
                <a:cs typeface="Arial" pitchFamily="34" charset="0"/>
              </a:rPr>
              <a:t>esting</a:t>
            </a:r>
          </a:p>
        </p:txBody>
      </p:sp>
      <p:pic>
        <p:nvPicPr>
          <p:cNvPr id="8" name="Picture 7" descr="Logo.jpg">
            <a:extLst>
              <a:ext uri="{FF2B5EF4-FFF2-40B4-BE49-F238E27FC236}">
                <a16:creationId xmlns:a16="http://schemas.microsoft.com/office/drawing/2014/main" id="{DD0CDF8A-3215-49B7-85B9-C90D0E887E43}"/>
              </a:ext>
            </a:extLst>
          </p:cNvPr>
          <p:cNvPicPr>
            <a:picLocks noChangeAspect="1"/>
          </p:cNvPicPr>
          <p:nvPr/>
        </p:nvPicPr>
        <p:blipFill>
          <a:blip r:embed="rId2"/>
          <a:stretch>
            <a:fillRect/>
          </a:stretch>
        </p:blipFill>
        <p:spPr>
          <a:xfrm>
            <a:off x="0" y="-12031"/>
            <a:ext cx="1581150" cy="847725"/>
          </a:xfrm>
          <a:prstGeom prst="rect">
            <a:avLst/>
          </a:prstGeom>
        </p:spPr>
      </p:pic>
      <p:sp>
        <p:nvSpPr>
          <p:cNvPr id="9" name="Title 1">
            <a:extLst>
              <a:ext uri="{FF2B5EF4-FFF2-40B4-BE49-F238E27FC236}">
                <a16:creationId xmlns:a16="http://schemas.microsoft.com/office/drawing/2014/main" id="{DE18E659-3487-45F1-931C-64C5B4349644}"/>
              </a:ext>
            </a:extLst>
          </p:cNvPr>
          <p:cNvSpPr txBox="1">
            <a:spLocks/>
          </p:cNvSpPr>
          <p:nvPr/>
        </p:nvSpPr>
        <p:spPr>
          <a:xfrm>
            <a:off x="995739" y="-59185"/>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pPr eaLnBrk="0">
              <a:lnSpc>
                <a:spcPct val="112000"/>
              </a:lnSpc>
            </a:pPr>
            <a:r>
              <a:rPr lang="en-US" altLang="zh-CN" b="1" kern="0" dirty="0">
                <a:solidFill>
                  <a:srgbClr val="000000"/>
                </a:solidFill>
                <a:latin typeface="+mn-lt"/>
                <a:ea typeface="Arial" pitchFamily="34" charset="0"/>
                <a:cs typeface="Arial" pitchFamily="34" charset="0"/>
              </a:rPr>
              <a:t>Gray Box T</a:t>
            </a:r>
            <a:r>
              <a:rPr lang="en-US" altLang="zh-CN" b="1" kern="0" dirty="0">
                <a:solidFill>
                  <a:srgbClr val="000000"/>
                </a:solidFill>
                <a:latin typeface="Arial" pitchFamily="34" charset="0"/>
                <a:ea typeface="Arial" pitchFamily="34" charset="0"/>
                <a:cs typeface="Arial" pitchFamily="34" charset="0"/>
              </a:rPr>
              <a:t>esting</a:t>
            </a:r>
          </a:p>
        </p:txBody>
      </p:sp>
      <p:pic>
        <p:nvPicPr>
          <p:cNvPr id="10" name="Picture 9" descr="Logo.jpg">
            <a:extLst>
              <a:ext uri="{FF2B5EF4-FFF2-40B4-BE49-F238E27FC236}">
                <a16:creationId xmlns:a16="http://schemas.microsoft.com/office/drawing/2014/main" id="{EEAA6F73-5FEE-4132-A30D-437C40FC9125}"/>
              </a:ext>
            </a:extLst>
          </p:cNvPr>
          <p:cNvPicPr>
            <a:picLocks noChangeAspect="1"/>
          </p:cNvPicPr>
          <p:nvPr/>
        </p:nvPicPr>
        <p:blipFill>
          <a:blip r:embed="rId2"/>
          <a:stretch>
            <a:fillRect/>
          </a:stretch>
        </p:blipFill>
        <p:spPr>
          <a:xfrm>
            <a:off x="0" y="-36094"/>
            <a:ext cx="1581150" cy="847725"/>
          </a:xfrm>
          <a:prstGeom prst="rect">
            <a:avLst/>
          </a:prstGeom>
        </p:spPr>
      </p:pic>
    </p:spTree>
    <p:extLst>
      <p:ext uri="{BB962C8B-B14F-4D97-AF65-F5344CB8AC3E}">
        <p14:creationId xmlns:p14="http://schemas.microsoft.com/office/powerpoint/2010/main" val="32109307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44E19B-D7F1-4A8C-BE1B-5A4D02DA9C4C}"/>
              </a:ext>
            </a:extLst>
          </p:cNvPr>
          <p:cNvSpPr>
            <a:spLocks noGrp="1"/>
          </p:cNvSpPr>
          <p:nvPr>
            <p:ph idx="1"/>
          </p:nvPr>
        </p:nvSpPr>
        <p:spPr>
          <a:xfrm>
            <a:off x="457200" y="980728"/>
            <a:ext cx="8229600" cy="5145435"/>
          </a:xfrm>
        </p:spPr>
        <p:txBody>
          <a:bodyPr>
            <a:normAutofit fontScale="55000" lnSpcReduction="20000"/>
          </a:bodyPr>
          <a:lstStyle/>
          <a:p>
            <a:pPr marL="0" indent="0">
              <a:buNone/>
            </a:pPr>
            <a:r>
              <a:rPr lang="en-IN" b="1" dirty="0"/>
              <a:t>Disadvantages:</a:t>
            </a:r>
            <a:endParaRPr lang="en-IN" dirty="0"/>
          </a:p>
          <a:p>
            <a:r>
              <a:rPr lang="en-IN" b="1" dirty="0"/>
              <a:t>Limited Visibility:</a:t>
            </a:r>
            <a:r>
              <a:rPr lang="en-IN" dirty="0"/>
              <a:t> While </a:t>
            </a:r>
            <a:r>
              <a:rPr lang="en-IN" dirty="0" err="1"/>
              <a:t>gray</a:t>
            </a:r>
            <a:r>
              <a:rPr lang="en-IN" dirty="0"/>
              <a:t> box testing provides access to some internal code and structure, it may not provide a comprehensive understanding of the entire application. Testers may still miss defects or vulnerabilities that are hidden in parts of the code they don't have access to, leading to incomplete testing coverage.</a:t>
            </a:r>
          </a:p>
          <a:p>
            <a:r>
              <a:rPr lang="en-IN" b="1" dirty="0"/>
              <a:t>Dependency on Implementation Details:</a:t>
            </a:r>
            <a:r>
              <a:rPr lang="en-IN" dirty="0"/>
              <a:t> </a:t>
            </a:r>
            <a:r>
              <a:rPr lang="en-IN" dirty="0" err="1"/>
              <a:t>Gray</a:t>
            </a:r>
            <a:r>
              <a:rPr lang="en-IN" dirty="0"/>
              <a:t> box testing relies on having access to certain implementation details of the application, which may change over time. If the internal structure or logic of the application evolves, existing </a:t>
            </a:r>
            <a:r>
              <a:rPr lang="en-IN" dirty="0" err="1"/>
              <a:t>gray</a:t>
            </a:r>
            <a:r>
              <a:rPr lang="en-IN" dirty="0"/>
              <a:t> box test cases may become obsolete or less effective, requiring frequent updates and maintenance.</a:t>
            </a:r>
          </a:p>
          <a:p>
            <a:r>
              <a:rPr lang="en-IN" b="1" dirty="0"/>
              <a:t>Complexity:</a:t>
            </a:r>
            <a:r>
              <a:rPr lang="en-IN" dirty="0"/>
              <a:t> </a:t>
            </a:r>
            <a:r>
              <a:rPr lang="en-IN" dirty="0" err="1"/>
              <a:t>Gray</a:t>
            </a:r>
            <a:r>
              <a:rPr lang="en-IN" dirty="0"/>
              <a:t> box testing can introduce additional complexity, especially in large or complex applications. Testers need to strike a balance between understanding enough of the internal workings to design effective test cases and avoiding unnecessary overhead associated with trying to comprehend the entire codebase.</a:t>
            </a:r>
          </a:p>
          <a:p>
            <a:r>
              <a:rPr lang="en-IN" b="1" dirty="0"/>
              <a:t>Skill Requirements:</a:t>
            </a:r>
            <a:r>
              <a:rPr lang="en-IN" dirty="0"/>
              <a:t> Effective </a:t>
            </a:r>
            <a:r>
              <a:rPr lang="en-IN" dirty="0" err="1"/>
              <a:t>gray</a:t>
            </a:r>
            <a:r>
              <a:rPr lang="en-IN" dirty="0"/>
              <a:t> box testing requires testers with a good understanding of both the application's specifications and its internal architecture. This can be challenging to achieve and may require specialized skills or training, making it potentially more resource-intensive compared to black box testing.</a:t>
            </a:r>
          </a:p>
          <a:p>
            <a:endParaRPr lang="en-IN" dirty="0"/>
          </a:p>
        </p:txBody>
      </p:sp>
      <p:sp>
        <p:nvSpPr>
          <p:cNvPr id="4" name="Date Placeholder 3">
            <a:extLst>
              <a:ext uri="{FF2B5EF4-FFF2-40B4-BE49-F238E27FC236}">
                <a16:creationId xmlns:a16="http://schemas.microsoft.com/office/drawing/2014/main" id="{1ECD423A-7863-47E7-9D0A-DEC5BFA038A3}"/>
              </a:ext>
            </a:extLst>
          </p:cNvPr>
          <p:cNvSpPr>
            <a:spLocks noGrp="1"/>
          </p:cNvSpPr>
          <p:nvPr>
            <p:ph type="dt" sz="half" idx="10"/>
          </p:nvPr>
        </p:nvSpPr>
        <p:spPr/>
        <p:txBody>
          <a:bodyPr/>
          <a:lstStyle/>
          <a:p>
            <a:fld id="{F83524DC-E632-4C83-9555-CEF57CBDEFBB}" type="datetime1">
              <a:rPr lang="en-IN" smtClean="0"/>
              <a:t>30-04-2024</a:t>
            </a:fld>
            <a:endParaRPr lang="en-US" dirty="0"/>
          </a:p>
        </p:txBody>
      </p:sp>
      <p:sp>
        <p:nvSpPr>
          <p:cNvPr id="5" name="Footer Placeholder 4">
            <a:extLst>
              <a:ext uri="{FF2B5EF4-FFF2-40B4-BE49-F238E27FC236}">
                <a16:creationId xmlns:a16="http://schemas.microsoft.com/office/drawing/2014/main" id="{3989E921-7B1A-45EE-A8C0-43F3EFD11D7E}"/>
              </a:ext>
            </a:extLst>
          </p:cNvPr>
          <p:cNvSpPr>
            <a:spLocks noGrp="1"/>
          </p:cNvSpPr>
          <p:nvPr>
            <p:ph type="ftr" sz="quarter" idx="11"/>
          </p:nvPr>
        </p:nvSpPr>
        <p:spPr/>
        <p:txBody>
          <a:bodyPr/>
          <a:lstStyle/>
          <a:p>
            <a:r>
              <a:rPr lang="en-US"/>
              <a:t>Nishu Niharika            ACSE0603 Software Engineering                          Unit IV      </a:t>
            </a:r>
            <a:endParaRPr lang="en-US" dirty="0"/>
          </a:p>
        </p:txBody>
      </p:sp>
      <p:sp>
        <p:nvSpPr>
          <p:cNvPr id="6" name="Slide Number Placeholder 5">
            <a:extLst>
              <a:ext uri="{FF2B5EF4-FFF2-40B4-BE49-F238E27FC236}">
                <a16:creationId xmlns:a16="http://schemas.microsoft.com/office/drawing/2014/main" id="{C9E324DA-D3B0-4CD1-A4E9-7B27C669D863}"/>
              </a:ext>
            </a:extLst>
          </p:cNvPr>
          <p:cNvSpPr>
            <a:spLocks noGrp="1"/>
          </p:cNvSpPr>
          <p:nvPr>
            <p:ph type="sldNum" sz="quarter" idx="12"/>
          </p:nvPr>
        </p:nvSpPr>
        <p:spPr/>
        <p:txBody>
          <a:bodyPr/>
          <a:lstStyle/>
          <a:p>
            <a:fld id="{8A87259C-A7BA-4E2F-AD15-1FC8623258DF}" type="slidenum">
              <a:rPr lang="en-US" smtClean="0"/>
              <a:pPr/>
              <a:t>104</a:t>
            </a:fld>
            <a:endParaRPr lang="en-US" dirty="0"/>
          </a:p>
        </p:txBody>
      </p:sp>
      <p:sp>
        <p:nvSpPr>
          <p:cNvPr id="7" name="Title 1">
            <a:extLst>
              <a:ext uri="{FF2B5EF4-FFF2-40B4-BE49-F238E27FC236}">
                <a16:creationId xmlns:a16="http://schemas.microsoft.com/office/drawing/2014/main" id="{DA7539A2-E5B9-4C84-8D6F-0415DDA3391A}"/>
              </a:ext>
            </a:extLst>
          </p:cNvPr>
          <p:cNvSpPr txBox="1">
            <a:spLocks/>
          </p:cNvSpPr>
          <p:nvPr/>
        </p:nvSpPr>
        <p:spPr>
          <a:xfrm>
            <a:off x="995739" y="-59185"/>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pPr eaLnBrk="0">
              <a:lnSpc>
                <a:spcPct val="112000"/>
              </a:lnSpc>
            </a:pPr>
            <a:r>
              <a:rPr lang="en-US" altLang="zh-CN" b="1" kern="0" dirty="0">
                <a:solidFill>
                  <a:srgbClr val="000000"/>
                </a:solidFill>
                <a:latin typeface="+mn-lt"/>
                <a:ea typeface="Arial" pitchFamily="34" charset="0"/>
                <a:cs typeface="Arial" pitchFamily="34" charset="0"/>
              </a:rPr>
              <a:t>Gray Box T</a:t>
            </a:r>
            <a:r>
              <a:rPr lang="en-US" altLang="zh-CN" b="1" kern="0" dirty="0">
                <a:solidFill>
                  <a:srgbClr val="000000"/>
                </a:solidFill>
                <a:latin typeface="Arial" pitchFamily="34" charset="0"/>
                <a:ea typeface="Arial" pitchFamily="34" charset="0"/>
                <a:cs typeface="Arial" pitchFamily="34" charset="0"/>
              </a:rPr>
              <a:t>esting</a:t>
            </a:r>
          </a:p>
        </p:txBody>
      </p:sp>
      <p:pic>
        <p:nvPicPr>
          <p:cNvPr id="8" name="Picture 7" descr="Logo.jpg">
            <a:extLst>
              <a:ext uri="{FF2B5EF4-FFF2-40B4-BE49-F238E27FC236}">
                <a16:creationId xmlns:a16="http://schemas.microsoft.com/office/drawing/2014/main" id="{B9A443A3-4A50-4430-BE4D-B2FF40B72F60}"/>
              </a:ext>
            </a:extLst>
          </p:cNvPr>
          <p:cNvPicPr>
            <a:picLocks noChangeAspect="1"/>
          </p:cNvPicPr>
          <p:nvPr/>
        </p:nvPicPr>
        <p:blipFill>
          <a:blip r:embed="rId2"/>
          <a:stretch>
            <a:fillRect/>
          </a:stretch>
        </p:blipFill>
        <p:spPr>
          <a:xfrm>
            <a:off x="0" y="-36094"/>
            <a:ext cx="1581150" cy="847725"/>
          </a:xfrm>
          <a:prstGeom prst="rect">
            <a:avLst/>
          </a:prstGeom>
        </p:spPr>
      </p:pic>
    </p:spTree>
    <p:extLst>
      <p:ext uri="{BB962C8B-B14F-4D97-AF65-F5344CB8AC3E}">
        <p14:creationId xmlns:p14="http://schemas.microsoft.com/office/powerpoint/2010/main" val="412695361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Level Of Testing</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E3BB2927-B312-480B-8A79-E1ED18144C93}" type="datetime1">
              <a:rPr lang="en-IN" smtClean="0"/>
              <a:t>30-04-2024</a:t>
            </a:fld>
            <a:endParaRPr lang="en-US" dirty="0"/>
          </a:p>
        </p:txBody>
      </p:sp>
      <p:sp>
        <p:nvSpPr>
          <p:cNvPr id="3" name="Footer Placeholder 2"/>
          <p:cNvSpPr>
            <a:spLocks noGrp="1"/>
          </p:cNvSpPr>
          <p:nvPr>
            <p:ph type="ftr" sz="quarter" idx="11"/>
          </p:nvPr>
        </p:nvSpPr>
        <p:spPr>
          <a:xfrm>
            <a:off x="3124200" y="6356350"/>
            <a:ext cx="5029200" cy="365125"/>
          </a:xfrm>
        </p:spPr>
        <p:txBody>
          <a:bodyPr/>
          <a:lstStyle/>
          <a:p>
            <a:r>
              <a:rPr lang="en-US"/>
              <a:t>Nishu Niharika            ACSE0603 Software Engineering                          Unit IV      </a:t>
            </a:r>
            <a:endParaRPr lang="en-US" dirty="0"/>
          </a:p>
        </p:txBody>
      </p:sp>
      <p:sp>
        <p:nvSpPr>
          <p:cNvPr id="6" name="Slide Number Placeholder 5"/>
          <p:cNvSpPr>
            <a:spLocks noGrp="1"/>
          </p:cNvSpPr>
          <p:nvPr>
            <p:ph type="sldNum" sz="quarter" idx="12"/>
          </p:nvPr>
        </p:nvSpPr>
        <p:spPr/>
        <p:txBody>
          <a:bodyPr/>
          <a:lstStyle/>
          <a:p>
            <a:fld id="{8A87259C-A7BA-4E2F-AD15-1FC8623258DF}" type="slidenum">
              <a:rPr lang="en-US" smtClean="0"/>
              <a:pPr/>
              <a:t>105</a:t>
            </a:fld>
            <a:endParaRPr lang="en-US" dirty="0"/>
          </a:p>
        </p:txBody>
      </p:sp>
      <p:sp>
        <p:nvSpPr>
          <p:cNvPr id="9" name="Rectangle 8"/>
          <p:cNvSpPr/>
          <p:nvPr/>
        </p:nvSpPr>
        <p:spPr>
          <a:xfrm>
            <a:off x="685800" y="1219648"/>
            <a:ext cx="5181600" cy="1446550"/>
          </a:xfrm>
          <a:prstGeom prst="rect">
            <a:avLst/>
          </a:prstGeom>
        </p:spPr>
        <p:txBody>
          <a:bodyPr wrap="square">
            <a:spAutoFit/>
          </a:bodyPr>
          <a:lstStyle/>
          <a:p>
            <a:r>
              <a:rPr lang="en-US" sz="2200" dirty="0"/>
              <a:t>There are 3 levels of testing:</a:t>
            </a:r>
          </a:p>
          <a:p>
            <a:r>
              <a:rPr lang="en-US" sz="2200" dirty="0">
                <a:solidFill>
                  <a:srgbClr val="FF0000"/>
                </a:solidFill>
              </a:rPr>
              <a:t>i. Unit Testing</a:t>
            </a:r>
          </a:p>
          <a:p>
            <a:r>
              <a:rPr lang="en-US" sz="2200" dirty="0">
                <a:solidFill>
                  <a:srgbClr val="FF0000"/>
                </a:solidFill>
              </a:rPr>
              <a:t>ii. Integration Testing</a:t>
            </a:r>
          </a:p>
          <a:p>
            <a:r>
              <a:rPr lang="en-US" sz="2200" dirty="0">
                <a:solidFill>
                  <a:srgbClr val="FF0000"/>
                </a:solidFill>
              </a:rPr>
              <a:t>iii. System Testing</a:t>
            </a:r>
            <a:endParaRPr lang="en-IN" sz="2200" dirty="0">
              <a:solidFill>
                <a:srgbClr val="FF0000"/>
              </a:solidFill>
            </a:endParaRPr>
          </a:p>
        </p:txBody>
      </p:sp>
      <p:pic>
        <p:nvPicPr>
          <p:cNvPr id="10" name="Picture 9"/>
          <p:cNvPicPr>
            <a:picLocks noChangeAspect="1"/>
          </p:cNvPicPr>
          <p:nvPr/>
        </p:nvPicPr>
        <p:blipFill>
          <a:blip r:embed="rId3"/>
          <a:stretch>
            <a:fillRect/>
          </a:stretch>
        </p:blipFill>
        <p:spPr>
          <a:xfrm>
            <a:off x="914400" y="3134366"/>
            <a:ext cx="7391400" cy="2294884"/>
          </a:xfrm>
          <a:prstGeom prst="rect">
            <a:avLst/>
          </a:prstGeom>
        </p:spPr>
      </p:pic>
      <p:pic>
        <p:nvPicPr>
          <p:cNvPr id="11" name="Picture 10" descr="Logo.jpg"/>
          <p:cNvPicPr>
            <a:picLocks noChangeAspect="1"/>
          </p:cNvPicPr>
          <p:nvPr/>
        </p:nvPicPr>
        <p:blipFill>
          <a:blip r:embed="rId4"/>
          <a:stretch>
            <a:fillRect/>
          </a:stretch>
        </p:blipFill>
        <p:spPr>
          <a:xfrm>
            <a:off x="0" y="0"/>
            <a:ext cx="1581150" cy="847725"/>
          </a:xfrm>
          <a:prstGeom prst="rect">
            <a:avLst/>
          </a:prstGeo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001000" cy="4191000"/>
          </a:xfrm>
        </p:spPr>
        <p:txBody>
          <a:bodyPr>
            <a:noAutofit/>
          </a:bodyPr>
          <a:lstStyle/>
          <a:p>
            <a:r>
              <a:rPr lang="en-US" sz="2200" dirty="0"/>
              <a:t>It is also called module testing.</a:t>
            </a:r>
          </a:p>
          <a:p>
            <a:r>
              <a:rPr lang="en-US" sz="2200" dirty="0"/>
              <a:t>Follows a white box testing(logic of program).</a:t>
            </a:r>
          </a:p>
          <a:p>
            <a:r>
              <a:rPr lang="en-US" sz="2200" dirty="0"/>
              <a:t>Done by developer.</a:t>
            </a:r>
          </a:p>
          <a:p>
            <a:r>
              <a:rPr lang="en-US" sz="2200" dirty="0"/>
              <a:t>It is the testing of different units (or modules) of a system in isolation.</a:t>
            </a:r>
          </a:p>
          <a:p>
            <a:r>
              <a:rPr lang="en-US" sz="2200" dirty="0"/>
              <a:t>steps are needed in order to be able to test the module:</a:t>
            </a:r>
          </a:p>
          <a:p>
            <a:pPr lvl="1"/>
            <a:r>
              <a:rPr lang="en-US" sz="2200" dirty="0"/>
              <a:t>The procedures belonging to other modules that the module under test calls.</a:t>
            </a:r>
          </a:p>
          <a:p>
            <a:pPr lvl="1"/>
            <a:r>
              <a:rPr lang="en-US" sz="2200" dirty="0"/>
              <a:t>Nonlocal data structures that the module accesses.</a:t>
            </a:r>
          </a:p>
          <a:p>
            <a:pPr lvl="1"/>
            <a:r>
              <a:rPr lang="en-US" sz="2200" dirty="0"/>
              <a:t> A procedure to call the functions of the module under test with appropriate parameters.</a:t>
            </a:r>
          </a:p>
        </p:txBody>
      </p:sp>
      <p:sp>
        <p:nvSpPr>
          <p:cNvPr id="4"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Unit Testing (CO4)</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0BB5DCFD-4D68-4E72-91CC-DB64066B3635}" type="datetime1">
              <a:rPr lang="en-IN" smtClean="0"/>
              <a:t>30-04-2024</a:t>
            </a:fld>
            <a:endParaRPr lang="en-US" dirty="0"/>
          </a:p>
        </p:txBody>
      </p:sp>
      <p:sp>
        <p:nvSpPr>
          <p:cNvPr id="6" name="Footer Placeholder 5"/>
          <p:cNvSpPr>
            <a:spLocks noGrp="1"/>
          </p:cNvSpPr>
          <p:nvPr>
            <p:ph type="ftr" sz="quarter" idx="11"/>
          </p:nvPr>
        </p:nvSpPr>
        <p:spPr>
          <a:xfrm>
            <a:off x="3124200" y="6356350"/>
            <a:ext cx="48768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106</a:t>
            </a:fld>
            <a:endParaRPr lang="en-US" dirty="0"/>
          </a:p>
        </p:txBody>
      </p:sp>
      <p:pic>
        <p:nvPicPr>
          <p:cNvPr id="8" name="Picture 7" descr="Logo.jpg"/>
          <p:cNvPicPr>
            <a:picLocks noChangeAspect="1"/>
          </p:cNvPicPr>
          <p:nvPr/>
        </p:nvPicPr>
        <p:blipFill>
          <a:blip r:embed="rId3"/>
          <a:stretch>
            <a:fillRect/>
          </a:stretch>
        </p:blipFill>
        <p:spPr>
          <a:xfrm>
            <a:off x="0" y="0"/>
            <a:ext cx="1581150" cy="847725"/>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066800"/>
            <a:ext cx="8229600" cy="2800767"/>
          </a:xfrm>
          <a:prstGeom prst="rect">
            <a:avLst/>
          </a:prstGeom>
        </p:spPr>
        <p:txBody>
          <a:bodyPr wrap="square">
            <a:spAutoFit/>
          </a:bodyPr>
          <a:lstStyle/>
          <a:p>
            <a:r>
              <a:rPr lang="en-US" sz="2200" dirty="0">
                <a:solidFill>
                  <a:srgbClr val="FF0000"/>
                </a:solidFill>
              </a:rPr>
              <a:t>Stubs and drivers are designed to provide the complete environment</a:t>
            </a:r>
          </a:p>
          <a:p>
            <a:r>
              <a:rPr lang="en-US" sz="2200" dirty="0">
                <a:solidFill>
                  <a:srgbClr val="FF0000"/>
                </a:solidFill>
              </a:rPr>
              <a:t>for a module. </a:t>
            </a:r>
          </a:p>
          <a:p>
            <a:pPr lvl="1"/>
            <a:r>
              <a:rPr lang="en-US" sz="2200" b="1" dirty="0">
                <a:solidFill>
                  <a:srgbClr val="FF0000"/>
                </a:solidFill>
              </a:rPr>
              <a:t>Stub: </a:t>
            </a:r>
            <a:r>
              <a:rPr lang="en-US" sz="2200" b="1" dirty="0"/>
              <a:t>it</a:t>
            </a:r>
            <a:r>
              <a:rPr lang="en-US" sz="2200" b="1" dirty="0">
                <a:solidFill>
                  <a:srgbClr val="FF0000"/>
                </a:solidFill>
              </a:rPr>
              <a:t> </a:t>
            </a:r>
            <a:r>
              <a:rPr lang="en-US" sz="2200" dirty="0"/>
              <a:t> is a dummy procedure that has the same I/O parameters as the given procedure but has a highly simplified behavior.</a:t>
            </a:r>
          </a:p>
          <a:p>
            <a:pPr lvl="1"/>
            <a:r>
              <a:rPr lang="en-US" sz="2200" b="1" dirty="0">
                <a:solidFill>
                  <a:srgbClr val="C00000"/>
                </a:solidFill>
              </a:rPr>
              <a:t>Driver :</a:t>
            </a:r>
            <a:r>
              <a:rPr lang="en-US" sz="2200" dirty="0"/>
              <a:t> it contain the nonlocal data structures accessed by the module under test, and would also have the code to call the different functions of the module with appropriate parameter values.</a:t>
            </a:r>
          </a:p>
        </p:txBody>
      </p:sp>
      <p:sp>
        <p:nvSpPr>
          <p:cNvPr id="4"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Stub and Driver</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3" name="Date Placeholder 2"/>
          <p:cNvSpPr>
            <a:spLocks noGrp="1"/>
          </p:cNvSpPr>
          <p:nvPr>
            <p:ph type="dt" sz="half" idx="10"/>
          </p:nvPr>
        </p:nvSpPr>
        <p:spPr/>
        <p:txBody>
          <a:bodyPr/>
          <a:lstStyle/>
          <a:p>
            <a:fld id="{D3689C34-2D0D-4520-8B4E-8880786BC14F}" type="datetime1">
              <a:rPr lang="en-IN" smtClean="0"/>
              <a:t>30-04-2024</a:t>
            </a:fld>
            <a:endParaRPr lang="en-US" dirty="0"/>
          </a:p>
        </p:txBody>
      </p:sp>
      <p:sp>
        <p:nvSpPr>
          <p:cNvPr id="6" name="Footer Placeholder 5"/>
          <p:cNvSpPr>
            <a:spLocks noGrp="1"/>
          </p:cNvSpPr>
          <p:nvPr>
            <p:ph type="ftr" sz="quarter" idx="11"/>
          </p:nvPr>
        </p:nvSpPr>
        <p:spPr>
          <a:xfrm>
            <a:off x="3124200" y="6356350"/>
            <a:ext cx="45720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107</a:t>
            </a:fld>
            <a:endParaRPr lang="en-US" dirty="0"/>
          </a:p>
        </p:txBody>
      </p:sp>
      <p:pic>
        <p:nvPicPr>
          <p:cNvPr id="8" name="Picture 7"/>
          <p:cNvPicPr>
            <a:picLocks noChangeAspect="1"/>
          </p:cNvPicPr>
          <p:nvPr/>
        </p:nvPicPr>
        <p:blipFill>
          <a:blip r:embed="rId3"/>
          <a:stretch>
            <a:fillRect/>
          </a:stretch>
        </p:blipFill>
        <p:spPr>
          <a:xfrm>
            <a:off x="2386012" y="3581400"/>
            <a:ext cx="4167188" cy="2463035"/>
          </a:xfrm>
          <a:prstGeom prst="rect">
            <a:avLst/>
          </a:prstGeom>
        </p:spPr>
      </p:pic>
      <p:pic>
        <p:nvPicPr>
          <p:cNvPr id="9" name="Picture 8" descr="Logo.jpg"/>
          <p:cNvPicPr>
            <a:picLocks noChangeAspect="1"/>
          </p:cNvPicPr>
          <p:nvPr/>
        </p:nvPicPr>
        <p:blipFill>
          <a:blip r:embed="rId4"/>
          <a:stretch>
            <a:fillRect/>
          </a:stretch>
        </p:blipFill>
        <p:spPr>
          <a:xfrm>
            <a:off x="0" y="0"/>
            <a:ext cx="1581150" cy="8477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201882"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Integration Testing (CO4)</a:t>
            </a:r>
          </a:p>
        </p:txBody>
      </p:sp>
      <p:pic>
        <p:nvPicPr>
          <p:cNvPr id="4" name="Picture 2" descr="E:\NIET\Project\xLogo11.png.pagespeed.ic.pydHLuCQEZ.png"/>
          <p:cNvPicPr>
            <a:picLocks noChangeAspect="1" noChangeArrowheads="1"/>
          </p:cNvPicPr>
          <p:nvPr/>
        </p:nvPicPr>
        <p:blipFill>
          <a:blip r:embed="rId2" cstate="print"/>
          <a:srcRect/>
          <a:stretch>
            <a:fillRect/>
          </a:stretch>
        </p:blipFill>
        <p:spPr bwMode="auto">
          <a:xfrm>
            <a:off x="20782" y="61740"/>
            <a:ext cx="1181100" cy="817163"/>
          </a:xfrm>
          <a:prstGeom prst="rect">
            <a:avLst/>
          </a:prstGeom>
          <a:noFill/>
        </p:spPr>
      </p:pic>
      <p:sp>
        <p:nvSpPr>
          <p:cNvPr id="2" name="Date Placeholder 1"/>
          <p:cNvSpPr>
            <a:spLocks noGrp="1"/>
          </p:cNvSpPr>
          <p:nvPr>
            <p:ph type="dt" sz="half" idx="10"/>
          </p:nvPr>
        </p:nvSpPr>
        <p:spPr/>
        <p:txBody>
          <a:bodyPr/>
          <a:lstStyle/>
          <a:p>
            <a:fld id="{C9677A9A-119E-4496-BCF5-EAD101AB397E}" type="datetime1">
              <a:rPr lang="en-IN" smtClean="0"/>
              <a:t>30-04-2024</a:t>
            </a:fld>
            <a:endParaRPr lang="en-US" dirty="0"/>
          </a:p>
        </p:txBody>
      </p:sp>
      <p:sp>
        <p:nvSpPr>
          <p:cNvPr id="5" name="Footer Placeholder 4"/>
          <p:cNvSpPr>
            <a:spLocks noGrp="1"/>
          </p:cNvSpPr>
          <p:nvPr>
            <p:ph type="ftr" sz="quarter" idx="11"/>
          </p:nvPr>
        </p:nvSpPr>
        <p:spPr>
          <a:xfrm>
            <a:off x="3124200" y="6356350"/>
            <a:ext cx="4724400" cy="365125"/>
          </a:xfrm>
        </p:spPr>
        <p:txBody>
          <a:bodyPr/>
          <a:lstStyle/>
          <a:p>
            <a:r>
              <a:rPr lang="en-US"/>
              <a:t>Nishu Niharika            ACSE0603 Software Engineering                          Unit IV      </a:t>
            </a:r>
            <a:endParaRPr lang="en-US" dirty="0"/>
          </a:p>
        </p:txBody>
      </p:sp>
      <p:sp>
        <p:nvSpPr>
          <p:cNvPr id="6" name="Slide Number Placeholder 5"/>
          <p:cNvSpPr>
            <a:spLocks noGrp="1"/>
          </p:cNvSpPr>
          <p:nvPr>
            <p:ph type="sldNum" sz="quarter" idx="12"/>
          </p:nvPr>
        </p:nvSpPr>
        <p:spPr/>
        <p:txBody>
          <a:bodyPr/>
          <a:lstStyle/>
          <a:p>
            <a:fld id="{8A87259C-A7BA-4E2F-AD15-1FC8623258DF}" type="slidenum">
              <a:rPr lang="en-US" smtClean="0"/>
              <a:pPr/>
              <a:t>108</a:t>
            </a:fld>
            <a:endParaRPr lang="en-US" dirty="0"/>
          </a:p>
        </p:txBody>
      </p:sp>
      <p:sp>
        <p:nvSpPr>
          <p:cNvPr id="7" name="Rectangle 6"/>
          <p:cNvSpPr/>
          <p:nvPr/>
        </p:nvSpPr>
        <p:spPr>
          <a:xfrm>
            <a:off x="611332" y="1447800"/>
            <a:ext cx="7620000" cy="4493538"/>
          </a:xfrm>
          <a:prstGeom prst="rect">
            <a:avLst/>
          </a:prstGeom>
        </p:spPr>
        <p:txBody>
          <a:bodyPr wrap="square">
            <a:spAutoFit/>
          </a:bodyPr>
          <a:lstStyle/>
          <a:p>
            <a:pPr algn="just"/>
            <a:r>
              <a:rPr lang="en-US" sz="2200" dirty="0"/>
              <a:t>The purpose of unit testing is to determine that each independent module is correctly implemented. This gives little chance to determine that the interface between modules is also correct, and for this reason integration testing must be performed. One specific target of integration testing is the interface: whether parameters match on both sides as to type, permissible ranges, meaning and utilization. </a:t>
            </a:r>
          </a:p>
          <a:p>
            <a:pPr algn="just"/>
            <a:endParaRPr lang="en-US" sz="2200" dirty="0"/>
          </a:p>
          <a:p>
            <a:pPr algn="just"/>
            <a:r>
              <a:rPr lang="en-US" sz="2200" dirty="0"/>
              <a:t>Types of Integration Testing </a:t>
            </a:r>
          </a:p>
          <a:p>
            <a:pPr marL="342900" indent="-342900" algn="just">
              <a:buFont typeface="Arial" panose="020B0604020202020204" pitchFamily="34" charset="0"/>
              <a:buChar char="•"/>
            </a:pPr>
            <a:r>
              <a:rPr lang="en-US" sz="2200" dirty="0"/>
              <a:t>Big – Bang Integration Testing</a:t>
            </a:r>
          </a:p>
          <a:p>
            <a:pPr marL="342900" indent="-342900" algn="just">
              <a:buFont typeface="Arial" panose="020B0604020202020204" pitchFamily="34" charset="0"/>
              <a:buChar char="•"/>
            </a:pPr>
            <a:r>
              <a:rPr lang="en-US" sz="2200" dirty="0"/>
              <a:t>Top- down Integration Testing</a:t>
            </a:r>
          </a:p>
          <a:p>
            <a:pPr marL="342900" indent="-342900" algn="just">
              <a:buFont typeface="Arial" panose="020B0604020202020204" pitchFamily="34" charset="0"/>
              <a:buChar char="•"/>
            </a:pPr>
            <a:r>
              <a:rPr lang="en-US" sz="2200" dirty="0"/>
              <a:t>Bottom up Integration Testing</a:t>
            </a:r>
          </a:p>
          <a:p>
            <a:pPr marL="342900" indent="-342900" algn="just">
              <a:buFont typeface="Arial" panose="020B0604020202020204" pitchFamily="34" charset="0"/>
              <a:buChar char="•"/>
            </a:pPr>
            <a:r>
              <a:rPr lang="en-US" sz="2200" dirty="0"/>
              <a:t>Sandwich/Hybrid Integration Testing</a:t>
            </a:r>
            <a:endParaRPr lang="en-IN" sz="2200" dirty="0"/>
          </a:p>
        </p:txBody>
      </p:sp>
      <p:pic>
        <p:nvPicPr>
          <p:cNvPr id="8" name="Picture 7" descr="Logo.jpg"/>
          <p:cNvPicPr>
            <a:picLocks noChangeAspect="1"/>
          </p:cNvPicPr>
          <p:nvPr/>
        </p:nvPicPr>
        <p:blipFill>
          <a:blip r:embed="rId3"/>
          <a:stretch>
            <a:fillRect/>
          </a:stretch>
        </p:blipFill>
        <p:spPr>
          <a:xfrm>
            <a:off x="0" y="0"/>
            <a:ext cx="1581150" cy="847725"/>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D01D7A-F4E8-4DA4-AA9B-2E0C92B2162C}"/>
              </a:ext>
            </a:extLst>
          </p:cNvPr>
          <p:cNvSpPr>
            <a:spLocks noGrp="1"/>
          </p:cNvSpPr>
          <p:nvPr>
            <p:ph type="dt" sz="half" idx="10"/>
          </p:nvPr>
        </p:nvSpPr>
        <p:spPr/>
        <p:txBody>
          <a:bodyPr/>
          <a:lstStyle/>
          <a:p>
            <a:fld id="{40B1BDBB-CBD7-4A0F-8353-4382CD0DCF59}" type="datetime1">
              <a:rPr lang="en-IN" smtClean="0"/>
              <a:t>30-04-2024</a:t>
            </a:fld>
            <a:endParaRPr lang="en-US" dirty="0"/>
          </a:p>
        </p:txBody>
      </p:sp>
      <p:sp>
        <p:nvSpPr>
          <p:cNvPr id="3" name="Footer Placeholder 2">
            <a:extLst>
              <a:ext uri="{FF2B5EF4-FFF2-40B4-BE49-F238E27FC236}">
                <a16:creationId xmlns:a16="http://schemas.microsoft.com/office/drawing/2014/main" id="{536D8EA0-E4BC-4745-B0B0-8403223BAC9E}"/>
              </a:ext>
            </a:extLst>
          </p:cNvPr>
          <p:cNvSpPr>
            <a:spLocks noGrp="1"/>
          </p:cNvSpPr>
          <p:nvPr>
            <p:ph type="ftr" sz="quarter" idx="11"/>
          </p:nvPr>
        </p:nvSpPr>
        <p:spPr/>
        <p:txBody>
          <a:bodyPr/>
          <a:lstStyle/>
          <a:p>
            <a:r>
              <a:rPr lang="en-US"/>
              <a:t>Nishu Niharika            ACSE0603 Software Engineering                          Unit IV      </a:t>
            </a:r>
            <a:endParaRPr lang="en-US" dirty="0"/>
          </a:p>
        </p:txBody>
      </p:sp>
      <p:sp>
        <p:nvSpPr>
          <p:cNvPr id="4" name="Slide Number Placeholder 3">
            <a:extLst>
              <a:ext uri="{FF2B5EF4-FFF2-40B4-BE49-F238E27FC236}">
                <a16:creationId xmlns:a16="http://schemas.microsoft.com/office/drawing/2014/main" id="{4B4CF202-F9FE-41BB-B367-BAFD5C2E7019}"/>
              </a:ext>
            </a:extLst>
          </p:cNvPr>
          <p:cNvSpPr>
            <a:spLocks noGrp="1"/>
          </p:cNvSpPr>
          <p:nvPr>
            <p:ph type="sldNum" sz="quarter" idx="12"/>
          </p:nvPr>
        </p:nvSpPr>
        <p:spPr/>
        <p:txBody>
          <a:bodyPr/>
          <a:lstStyle/>
          <a:p>
            <a:fld id="{8A87259C-A7BA-4E2F-AD15-1FC8623258DF}" type="slidenum">
              <a:rPr lang="en-US" smtClean="0"/>
              <a:pPr/>
              <a:t>109</a:t>
            </a:fld>
            <a:endParaRPr lang="en-US" dirty="0"/>
          </a:p>
        </p:txBody>
      </p:sp>
      <p:pic>
        <p:nvPicPr>
          <p:cNvPr id="5" name="Picture 4">
            <a:extLst>
              <a:ext uri="{FF2B5EF4-FFF2-40B4-BE49-F238E27FC236}">
                <a16:creationId xmlns:a16="http://schemas.microsoft.com/office/drawing/2014/main" id="{F9367F66-76B3-4BFC-B3C2-629DB9116100}"/>
              </a:ext>
            </a:extLst>
          </p:cNvPr>
          <p:cNvPicPr>
            <a:picLocks noChangeAspect="1"/>
          </p:cNvPicPr>
          <p:nvPr/>
        </p:nvPicPr>
        <p:blipFill>
          <a:blip r:embed="rId2"/>
          <a:stretch>
            <a:fillRect/>
          </a:stretch>
        </p:blipFill>
        <p:spPr>
          <a:xfrm>
            <a:off x="475588" y="1196752"/>
            <a:ext cx="8192824" cy="4464496"/>
          </a:xfrm>
          <a:prstGeom prst="rect">
            <a:avLst/>
          </a:prstGeom>
        </p:spPr>
      </p:pic>
    </p:spTree>
    <p:extLst>
      <p:ext uri="{BB962C8B-B14F-4D97-AF65-F5344CB8AC3E}">
        <p14:creationId xmlns:p14="http://schemas.microsoft.com/office/powerpoint/2010/main" val="393585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E073210-4855-4F04-8EF1-F0509B27BD72}" type="datetime1">
              <a:rPr lang="en-IN" smtClean="0"/>
              <a:t>30-04-2024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Nishu Niharika            ACSE0603 Software Engineering                          Unit IV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COs-POs Mapping</a:t>
            </a:r>
          </a:p>
        </p:txBody>
      </p:sp>
      <p:sp>
        <p:nvSpPr>
          <p:cNvPr id="9" name="Rectangle 1">
            <a:extLst>
              <a:ext uri="{FF2B5EF4-FFF2-40B4-BE49-F238E27FC236}">
                <a16:creationId xmlns:a16="http://schemas.microsoft.com/office/drawing/2014/main" id="{14071140-551B-4E51-A134-31A277FE296E}"/>
              </a:ext>
            </a:extLst>
          </p:cNvPr>
          <p:cNvSpPr>
            <a:spLocks noChangeArrowheads="1"/>
          </p:cNvSpPr>
          <p:nvPr/>
        </p:nvSpPr>
        <p:spPr bwMode="auto">
          <a:xfrm>
            <a:off x="343054" y="912295"/>
            <a:ext cx="83058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CO-PO Correlation Matrices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Correlation levels are taken 1, 2 and 3 as defined below:</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Slight (Low)</a:t>
            </a: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2: </a:t>
            </a:r>
            <a: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Moderate (Medium)</a:t>
            </a: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3: </a:t>
            </a:r>
            <a: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Substantial (High)</a:t>
            </a: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361040090"/>
              </p:ext>
            </p:extLst>
          </p:nvPr>
        </p:nvGraphicFramePr>
        <p:xfrm>
          <a:off x="457199" y="2085460"/>
          <a:ext cx="8219257" cy="3911616"/>
        </p:xfrm>
        <a:graphic>
          <a:graphicData uri="http://schemas.openxmlformats.org/drawingml/2006/table">
            <a:tbl>
              <a:tblPr/>
              <a:tblGrid>
                <a:gridCol w="897146">
                  <a:extLst>
                    <a:ext uri="{9D8B030D-6E8A-4147-A177-3AD203B41FA5}">
                      <a16:colId xmlns:a16="http://schemas.microsoft.com/office/drawing/2014/main" val="2437879057"/>
                    </a:ext>
                  </a:extLst>
                </a:gridCol>
                <a:gridCol w="454572">
                  <a:extLst>
                    <a:ext uri="{9D8B030D-6E8A-4147-A177-3AD203B41FA5}">
                      <a16:colId xmlns:a16="http://schemas.microsoft.com/office/drawing/2014/main" val="696798631"/>
                    </a:ext>
                  </a:extLst>
                </a:gridCol>
                <a:gridCol w="558129">
                  <a:extLst>
                    <a:ext uri="{9D8B030D-6E8A-4147-A177-3AD203B41FA5}">
                      <a16:colId xmlns:a16="http://schemas.microsoft.com/office/drawing/2014/main" val="638483705"/>
                    </a:ext>
                  </a:extLst>
                </a:gridCol>
                <a:gridCol w="558129">
                  <a:extLst>
                    <a:ext uri="{9D8B030D-6E8A-4147-A177-3AD203B41FA5}">
                      <a16:colId xmlns:a16="http://schemas.microsoft.com/office/drawing/2014/main" val="249210939"/>
                    </a:ext>
                  </a:extLst>
                </a:gridCol>
                <a:gridCol w="558129">
                  <a:extLst>
                    <a:ext uri="{9D8B030D-6E8A-4147-A177-3AD203B41FA5}">
                      <a16:colId xmlns:a16="http://schemas.microsoft.com/office/drawing/2014/main" val="3126271395"/>
                    </a:ext>
                  </a:extLst>
                </a:gridCol>
                <a:gridCol w="558129">
                  <a:extLst>
                    <a:ext uri="{9D8B030D-6E8A-4147-A177-3AD203B41FA5}">
                      <a16:colId xmlns:a16="http://schemas.microsoft.com/office/drawing/2014/main" val="4072300083"/>
                    </a:ext>
                  </a:extLst>
                </a:gridCol>
                <a:gridCol w="558129">
                  <a:extLst>
                    <a:ext uri="{9D8B030D-6E8A-4147-A177-3AD203B41FA5}">
                      <a16:colId xmlns:a16="http://schemas.microsoft.com/office/drawing/2014/main" val="3676486126"/>
                    </a:ext>
                  </a:extLst>
                </a:gridCol>
                <a:gridCol w="558129">
                  <a:extLst>
                    <a:ext uri="{9D8B030D-6E8A-4147-A177-3AD203B41FA5}">
                      <a16:colId xmlns:a16="http://schemas.microsoft.com/office/drawing/2014/main" val="569063562"/>
                    </a:ext>
                  </a:extLst>
                </a:gridCol>
                <a:gridCol w="558129">
                  <a:extLst>
                    <a:ext uri="{9D8B030D-6E8A-4147-A177-3AD203B41FA5}">
                      <a16:colId xmlns:a16="http://schemas.microsoft.com/office/drawing/2014/main" val="1296368971"/>
                    </a:ext>
                  </a:extLst>
                </a:gridCol>
                <a:gridCol w="558129">
                  <a:extLst>
                    <a:ext uri="{9D8B030D-6E8A-4147-A177-3AD203B41FA5}">
                      <a16:colId xmlns:a16="http://schemas.microsoft.com/office/drawing/2014/main" val="1948887522"/>
                    </a:ext>
                  </a:extLst>
                </a:gridCol>
                <a:gridCol w="665157">
                  <a:extLst>
                    <a:ext uri="{9D8B030D-6E8A-4147-A177-3AD203B41FA5}">
                      <a16:colId xmlns:a16="http://schemas.microsoft.com/office/drawing/2014/main" val="2735111776"/>
                    </a:ext>
                  </a:extLst>
                </a:gridCol>
                <a:gridCol w="665157">
                  <a:extLst>
                    <a:ext uri="{9D8B030D-6E8A-4147-A177-3AD203B41FA5}">
                      <a16:colId xmlns:a16="http://schemas.microsoft.com/office/drawing/2014/main" val="2930219400"/>
                    </a:ext>
                  </a:extLst>
                </a:gridCol>
                <a:gridCol w="1072193">
                  <a:extLst>
                    <a:ext uri="{9D8B030D-6E8A-4147-A177-3AD203B41FA5}">
                      <a16:colId xmlns:a16="http://schemas.microsoft.com/office/drawing/2014/main" val="3766458990"/>
                    </a:ext>
                  </a:extLst>
                </a:gridCol>
              </a:tblGrid>
              <a:tr h="552546">
                <a:tc gridSpan="9">
                  <a:txBody>
                    <a:bodyPr/>
                    <a:lstStyle/>
                    <a:p>
                      <a:pPr algn="ctr">
                        <a:lnSpc>
                          <a:spcPct val="115000"/>
                        </a:lnSpc>
                        <a:spcAft>
                          <a:spcPts val="1000"/>
                        </a:spcAft>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Software Engineering</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(Code: ACSE0603)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lnSpc>
                          <a:spcPct val="115000"/>
                        </a:lnSpc>
                        <a:spcAft>
                          <a:spcPts val="10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Year of Study: 2022-23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088163219"/>
                  </a:ext>
                </a:extLst>
              </a:tr>
              <a:tr h="467128">
                <a:tc>
                  <a:txBody>
                    <a:bodyPr/>
                    <a:lstStyle/>
                    <a:p>
                      <a:pPr algn="ctr">
                        <a:lnSpc>
                          <a:spcPct val="115000"/>
                        </a:lnSpc>
                        <a:spcAft>
                          <a:spcPts val="10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CO</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PO1</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PO2</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PO3 </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PO4</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PO5</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PO6</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PO7</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PO8</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PO9</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PO10</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PO11</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PO12</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2527103"/>
                  </a:ext>
                </a:extLst>
              </a:tr>
              <a:tr h="467128">
                <a:tc>
                  <a:txBody>
                    <a:bodyPr/>
                    <a:lstStyle/>
                    <a:p>
                      <a:pPr algn="ctr">
                        <a:lnSpc>
                          <a:spcPct val="115000"/>
                        </a:lnSpc>
                        <a:spcAft>
                          <a:spcPts val="1000"/>
                        </a:spcAft>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C01</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2</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3</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3</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257388475"/>
                  </a:ext>
                </a:extLst>
              </a:tr>
              <a:tr h="467128">
                <a:tc>
                  <a:txBody>
                    <a:bodyPr/>
                    <a:lstStyle/>
                    <a:p>
                      <a:pPr algn="ctr">
                        <a:lnSpc>
                          <a:spcPct val="115000"/>
                        </a:lnSpc>
                        <a:spcAft>
                          <a:spcPts val="1000"/>
                        </a:spcAft>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C02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3</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3</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3</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3</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3</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1577624"/>
                  </a:ext>
                </a:extLst>
              </a:tr>
              <a:tr h="467128">
                <a:tc>
                  <a:txBody>
                    <a:bodyPr/>
                    <a:lstStyle/>
                    <a:p>
                      <a:pPr algn="ctr">
                        <a:lnSpc>
                          <a:spcPct val="115000"/>
                        </a:lnSpc>
                        <a:spcAft>
                          <a:spcPts val="1000"/>
                        </a:spcAft>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C03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87649090"/>
                  </a:ext>
                </a:extLst>
              </a:tr>
              <a:tr h="467128">
                <a:tc>
                  <a:txBody>
                    <a:bodyPr/>
                    <a:lstStyle/>
                    <a:p>
                      <a:pPr algn="ctr">
                        <a:lnSpc>
                          <a:spcPct val="115000"/>
                        </a:lnSpc>
                        <a:spcAft>
                          <a:spcPts val="1000"/>
                        </a:spcAft>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C04</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3632196322"/>
                  </a:ext>
                </a:extLst>
              </a:tr>
              <a:tr h="467128">
                <a:tc>
                  <a:txBody>
                    <a:bodyPr/>
                    <a:lstStyle/>
                    <a:p>
                      <a:pPr algn="ctr">
                        <a:lnSpc>
                          <a:spcPct val="115000"/>
                        </a:lnSpc>
                        <a:spcAft>
                          <a:spcPts val="1000"/>
                        </a:spcAft>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C05</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710037840"/>
                  </a:ext>
                </a:extLst>
              </a:tr>
            </a:tbl>
          </a:graphicData>
        </a:graphic>
      </p:graphicFrame>
      <p:pic>
        <p:nvPicPr>
          <p:cNvPr id="11" name="Picture 10">
            <a:extLst>
              <a:ext uri="{FF2B5EF4-FFF2-40B4-BE49-F238E27FC236}">
                <a16:creationId xmlns:a16="http://schemas.microsoft.com/office/drawing/2014/main" id="{9E488CC0-B40F-49BE-B32C-4ABCA794D5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4" y="104043"/>
            <a:ext cx="1316208" cy="581757"/>
          </a:xfrm>
          <a:prstGeom prst="rect">
            <a:avLst/>
          </a:prstGeom>
        </p:spPr>
      </p:pic>
    </p:spTree>
    <p:extLst>
      <p:ext uri="{BB962C8B-B14F-4D97-AF65-F5344CB8AC3E}">
        <p14:creationId xmlns:p14="http://schemas.microsoft.com/office/powerpoint/2010/main" val="348584721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201882"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Types Integration Testing (CO4)</a:t>
            </a:r>
          </a:p>
        </p:txBody>
      </p:sp>
      <p:pic>
        <p:nvPicPr>
          <p:cNvPr id="4" name="Picture 2" descr="E:\NIET\Project\xLogo11.png.pagespeed.ic.pydHLuCQEZ.png"/>
          <p:cNvPicPr>
            <a:picLocks noChangeAspect="1" noChangeArrowheads="1"/>
          </p:cNvPicPr>
          <p:nvPr/>
        </p:nvPicPr>
        <p:blipFill>
          <a:blip r:embed="rId2" cstate="print"/>
          <a:srcRect/>
          <a:stretch>
            <a:fillRect/>
          </a:stretch>
        </p:blipFill>
        <p:spPr bwMode="auto">
          <a:xfrm>
            <a:off x="20782" y="61740"/>
            <a:ext cx="1181100" cy="817163"/>
          </a:xfrm>
          <a:prstGeom prst="rect">
            <a:avLst/>
          </a:prstGeom>
          <a:noFill/>
        </p:spPr>
      </p:pic>
      <p:sp>
        <p:nvSpPr>
          <p:cNvPr id="2" name="Date Placeholder 1"/>
          <p:cNvSpPr>
            <a:spLocks noGrp="1"/>
          </p:cNvSpPr>
          <p:nvPr>
            <p:ph type="dt" sz="half" idx="10"/>
          </p:nvPr>
        </p:nvSpPr>
        <p:spPr/>
        <p:txBody>
          <a:bodyPr/>
          <a:lstStyle/>
          <a:p>
            <a:fld id="{C9677A9A-119E-4496-BCF5-EAD101AB397E}" type="datetime1">
              <a:rPr lang="en-IN" smtClean="0"/>
              <a:t>30-04-2024</a:t>
            </a:fld>
            <a:endParaRPr lang="en-US" dirty="0"/>
          </a:p>
        </p:txBody>
      </p:sp>
      <p:sp>
        <p:nvSpPr>
          <p:cNvPr id="5" name="Footer Placeholder 4"/>
          <p:cNvSpPr>
            <a:spLocks noGrp="1"/>
          </p:cNvSpPr>
          <p:nvPr>
            <p:ph type="ftr" sz="quarter" idx="11"/>
          </p:nvPr>
        </p:nvSpPr>
        <p:spPr>
          <a:xfrm>
            <a:off x="3124200" y="6356350"/>
            <a:ext cx="4724400" cy="365125"/>
          </a:xfrm>
        </p:spPr>
        <p:txBody>
          <a:bodyPr/>
          <a:lstStyle/>
          <a:p>
            <a:r>
              <a:rPr lang="en-US"/>
              <a:t>Nishu Niharika            ACSE0603 Software Engineering                          Unit IV      </a:t>
            </a:r>
            <a:endParaRPr lang="en-US" dirty="0"/>
          </a:p>
        </p:txBody>
      </p:sp>
      <p:sp>
        <p:nvSpPr>
          <p:cNvPr id="6" name="Slide Number Placeholder 5"/>
          <p:cNvSpPr>
            <a:spLocks noGrp="1"/>
          </p:cNvSpPr>
          <p:nvPr>
            <p:ph type="sldNum" sz="quarter" idx="12"/>
          </p:nvPr>
        </p:nvSpPr>
        <p:spPr/>
        <p:txBody>
          <a:bodyPr/>
          <a:lstStyle/>
          <a:p>
            <a:fld id="{8A87259C-A7BA-4E2F-AD15-1FC8623258DF}" type="slidenum">
              <a:rPr lang="en-US" smtClean="0"/>
              <a:pPr/>
              <a:t>110</a:t>
            </a:fld>
            <a:endParaRPr lang="en-US" dirty="0"/>
          </a:p>
        </p:txBody>
      </p:sp>
      <p:sp>
        <p:nvSpPr>
          <p:cNvPr id="7" name="Rectangle 6"/>
          <p:cNvSpPr/>
          <p:nvPr/>
        </p:nvSpPr>
        <p:spPr>
          <a:xfrm>
            <a:off x="611332" y="1447800"/>
            <a:ext cx="7620000" cy="1384995"/>
          </a:xfrm>
          <a:prstGeom prst="rect">
            <a:avLst/>
          </a:prstGeom>
        </p:spPr>
        <p:txBody>
          <a:bodyPr wrap="square">
            <a:spAutoFit/>
          </a:bodyPr>
          <a:lstStyle/>
          <a:p>
            <a:pPr algn="just"/>
            <a:r>
              <a:rPr lang="en-IN" sz="2200" b="1" dirty="0"/>
              <a:t>BIG – BANG TESTING : It </a:t>
            </a:r>
            <a:r>
              <a:rPr lang="en-IN" sz="2200" dirty="0"/>
              <a:t>is </a:t>
            </a:r>
            <a:r>
              <a:rPr lang="en-IN" dirty="0"/>
              <a:t>a type of integration testing that combines all the modules or components of a system into a single unit and tests them as a whole.</a:t>
            </a:r>
            <a:r>
              <a:rPr lang="en-IN" sz="2200" dirty="0"/>
              <a:t> It is a non incremental integration approach. Used in small and less complex </a:t>
            </a:r>
            <a:r>
              <a:rPr lang="en-IN" sz="2200" dirty="0" err="1"/>
              <a:t>softwares</a:t>
            </a:r>
            <a:endParaRPr lang="en-IN" sz="2200" dirty="0"/>
          </a:p>
        </p:txBody>
      </p:sp>
      <p:pic>
        <p:nvPicPr>
          <p:cNvPr id="8" name="Picture 7" descr="Logo.jpg"/>
          <p:cNvPicPr>
            <a:picLocks noChangeAspect="1"/>
          </p:cNvPicPr>
          <p:nvPr/>
        </p:nvPicPr>
        <p:blipFill>
          <a:blip r:embed="rId3"/>
          <a:stretch>
            <a:fillRect/>
          </a:stretch>
        </p:blipFill>
        <p:spPr>
          <a:xfrm>
            <a:off x="0" y="0"/>
            <a:ext cx="1581150" cy="847725"/>
          </a:xfrm>
          <a:prstGeom prst="rect">
            <a:avLst/>
          </a:prstGeom>
        </p:spPr>
      </p:pic>
      <p:pic>
        <p:nvPicPr>
          <p:cNvPr id="9" name="Picture 8">
            <a:extLst>
              <a:ext uri="{FF2B5EF4-FFF2-40B4-BE49-F238E27FC236}">
                <a16:creationId xmlns:a16="http://schemas.microsoft.com/office/drawing/2014/main" id="{B462C9D6-08CC-4B1C-BC08-9E226A464A11}"/>
              </a:ext>
            </a:extLst>
          </p:cNvPr>
          <p:cNvPicPr>
            <a:picLocks noChangeAspect="1"/>
          </p:cNvPicPr>
          <p:nvPr/>
        </p:nvPicPr>
        <p:blipFill>
          <a:blip r:embed="rId4"/>
          <a:stretch>
            <a:fillRect/>
          </a:stretch>
        </p:blipFill>
        <p:spPr>
          <a:xfrm>
            <a:off x="1524000" y="2924944"/>
            <a:ext cx="5005536" cy="3456377"/>
          </a:xfrm>
          <a:prstGeom prst="rect">
            <a:avLst/>
          </a:prstGeom>
        </p:spPr>
      </p:pic>
    </p:spTree>
    <p:extLst>
      <p:ext uri="{BB962C8B-B14F-4D97-AF65-F5344CB8AC3E}">
        <p14:creationId xmlns:p14="http://schemas.microsoft.com/office/powerpoint/2010/main" val="209399428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CED2A6-D3F7-4935-9D9C-6F31F110CAAD}"/>
              </a:ext>
            </a:extLst>
          </p:cNvPr>
          <p:cNvSpPr>
            <a:spLocks noGrp="1"/>
          </p:cNvSpPr>
          <p:nvPr>
            <p:ph type="dt" sz="half" idx="10"/>
          </p:nvPr>
        </p:nvSpPr>
        <p:spPr/>
        <p:txBody>
          <a:bodyPr/>
          <a:lstStyle/>
          <a:p>
            <a:fld id="{40B1BDBB-CBD7-4A0F-8353-4382CD0DCF59}" type="datetime1">
              <a:rPr lang="en-IN" smtClean="0"/>
              <a:t>30-04-2024</a:t>
            </a:fld>
            <a:endParaRPr lang="en-US" dirty="0"/>
          </a:p>
        </p:txBody>
      </p:sp>
      <p:sp>
        <p:nvSpPr>
          <p:cNvPr id="3" name="Footer Placeholder 2">
            <a:extLst>
              <a:ext uri="{FF2B5EF4-FFF2-40B4-BE49-F238E27FC236}">
                <a16:creationId xmlns:a16="http://schemas.microsoft.com/office/drawing/2014/main" id="{5D75FEAA-B606-4B72-861C-18F3AE77F772}"/>
              </a:ext>
            </a:extLst>
          </p:cNvPr>
          <p:cNvSpPr>
            <a:spLocks noGrp="1"/>
          </p:cNvSpPr>
          <p:nvPr>
            <p:ph type="ftr" sz="quarter" idx="11"/>
          </p:nvPr>
        </p:nvSpPr>
        <p:spPr/>
        <p:txBody>
          <a:bodyPr/>
          <a:lstStyle/>
          <a:p>
            <a:r>
              <a:rPr lang="en-US"/>
              <a:t>Nishu Niharika            ACSE0603 Software Engineering                          Unit IV      </a:t>
            </a:r>
            <a:endParaRPr lang="en-US" dirty="0"/>
          </a:p>
        </p:txBody>
      </p:sp>
      <p:sp>
        <p:nvSpPr>
          <p:cNvPr id="4" name="Slide Number Placeholder 3">
            <a:extLst>
              <a:ext uri="{FF2B5EF4-FFF2-40B4-BE49-F238E27FC236}">
                <a16:creationId xmlns:a16="http://schemas.microsoft.com/office/drawing/2014/main" id="{6DF3C5BC-C6A2-446D-92A8-B46053681429}"/>
              </a:ext>
            </a:extLst>
          </p:cNvPr>
          <p:cNvSpPr>
            <a:spLocks noGrp="1"/>
          </p:cNvSpPr>
          <p:nvPr>
            <p:ph type="sldNum" sz="quarter" idx="12"/>
          </p:nvPr>
        </p:nvSpPr>
        <p:spPr/>
        <p:txBody>
          <a:bodyPr/>
          <a:lstStyle/>
          <a:p>
            <a:fld id="{8A87259C-A7BA-4E2F-AD15-1FC8623258DF}" type="slidenum">
              <a:rPr lang="en-US" smtClean="0"/>
              <a:pPr/>
              <a:t>111</a:t>
            </a:fld>
            <a:endParaRPr lang="en-US" dirty="0"/>
          </a:p>
        </p:txBody>
      </p:sp>
      <p:sp>
        <p:nvSpPr>
          <p:cNvPr id="5" name="TextBox 4">
            <a:extLst>
              <a:ext uri="{FF2B5EF4-FFF2-40B4-BE49-F238E27FC236}">
                <a16:creationId xmlns:a16="http://schemas.microsoft.com/office/drawing/2014/main" id="{BF19FCD3-143C-4950-B3F9-30BD47675A4F}"/>
              </a:ext>
            </a:extLst>
          </p:cNvPr>
          <p:cNvSpPr txBox="1"/>
          <p:nvPr/>
        </p:nvSpPr>
        <p:spPr>
          <a:xfrm>
            <a:off x="683568" y="620688"/>
            <a:ext cx="8003232" cy="5078313"/>
          </a:xfrm>
          <a:prstGeom prst="rect">
            <a:avLst/>
          </a:prstGeom>
          <a:noFill/>
        </p:spPr>
        <p:txBody>
          <a:bodyPr wrap="square" rtlCol="0">
            <a:spAutoFit/>
          </a:bodyPr>
          <a:lstStyle/>
          <a:p>
            <a:r>
              <a:rPr lang="en-IN" b="1" dirty="0"/>
              <a:t>Top-down Integration testing</a:t>
            </a:r>
          </a:p>
          <a:p>
            <a:r>
              <a:rPr lang="en-IN" dirty="0"/>
              <a:t>Top-down incremental Integration testing builds the program structure by moving from the top module to the lower modules. The process follows a certain downward hierarchy where the lower-level (sub-modules) modules are integrated into the top-level module (main module) using either a depth-first or breadth-first method. </a:t>
            </a:r>
          </a:p>
          <a:p>
            <a:r>
              <a:rPr lang="en-IN" dirty="0"/>
              <a:t>The primary advantage of this technique is to verify the control transfer and ease of integration as early as possible.</a:t>
            </a:r>
          </a:p>
          <a:p>
            <a:r>
              <a:rPr lang="en-IN" dirty="0"/>
              <a:t>Almost all the Top-down models rely on Stubs (also called dummy programs) to run the testing. These stubs simulate the functioning of sub-modules.</a:t>
            </a:r>
          </a:p>
          <a:p>
            <a:endParaRPr lang="en-IN" b="1" dirty="0"/>
          </a:p>
          <a:p>
            <a:r>
              <a:rPr lang="en-IN" b="1" dirty="0"/>
              <a:t>Bottom-up Integration testing </a:t>
            </a:r>
          </a:p>
          <a:p>
            <a:r>
              <a:rPr lang="en-IN" dirty="0"/>
              <a:t> Bottom-up Integration takes into account sub-modules and moves upward in the integration process. It eliminates the need for stubs, as lower-level modules are already available for integration before moving on to using the top module. It decreases the amount of overhead present in the Top-down approach. Drivers are used in Bottom-up Integration testing as opposed to stubs used in Top-down Integration testing.</a:t>
            </a:r>
          </a:p>
          <a:p>
            <a:endParaRPr lang="en-IN" dirty="0"/>
          </a:p>
        </p:txBody>
      </p:sp>
    </p:spTree>
    <p:extLst>
      <p:ext uri="{BB962C8B-B14F-4D97-AF65-F5344CB8AC3E}">
        <p14:creationId xmlns:p14="http://schemas.microsoft.com/office/powerpoint/2010/main" val="361124028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179098-BA43-4571-9377-7093143335AB}"/>
              </a:ext>
            </a:extLst>
          </p:cNvPr>
          <p:cNvSpPr>
            <a:spLocks noGrp="1"/>
          </p:cNvSpPr>
          <p:nvPr>
            <p:ph type="dt" sz="half" idx="10"/>
          </p:nvPr>
        </p:nvSpPr>
        <p:spPr/>
        <p:txBody>
          <a:bodyPr/>
          <a:lstStyle/>
          <a:p>
            <a:fld id="{40B1BDBB-CBD7-4A0F-8353-4382CD0DCF59}" type="datetime1">
              <a:rPr lang="en-IN" smtClean="0"/>
              <a:t>30-04-2024</a:t>
            </a:fld>
            <a:endParaRPr lang="en-US" dirty="0"/>
          </a:p>
        </p:txBody>
      </p:sp>
      <p:sp>
        <p:nvSpPr>
          <p:cNvPr id="3" name="Footer Placeholder 2">
            <a:extLst>
              <a:ext uri="{FF2B5EF4-FFF2-40B4-BE49-F238E27FC236}">
                <a16:creationId xmlns:a16="http://schemas.microsoft.com/office/drawing/2014/main" id="{01D85021-57D6-42FD-82B1-D874BA2698ED}"/>
              </a:ext>
            </a:extLst>
          </p:cNvPr>
          <p:cNvSpPr>
            <a:spLocks noGrp="1"/>
          </p:cNvSpPr>
          <p:nvPr>
            <p:ph type="ftr" sz="quarter" idx="11"/>
          </p:nvPr>
        </p:nvSpPr>
        <p:spPr/>
        <p:txBody>
          <a:bodyPr/>
          <a:lstStyle/>
          <a:p>
            <a:r>
              <a:rPr lang="en-US"/>
              <a:t>Nishu Niharika            ACSE0603 Software Engineering                          Unit IV      </a:t>
            </a:r>
            <a:endParaRPr lang="en-US" dirty="0"/>
          </a:p>
        </p:txBody>
      </p:sp>
      <p:sp>
        <p:nvSpPr>
          <p:cNvPr id="4" name="Slide Number Placeholder 3">
            <a:extLst>
              <a:ext uri="{FF2B5EF4-FFF2-40B4-BE49-F238E27FC236}">
                <a16:creationId xmlns:a16="http://schemas.microsoft.com/office/drawing/2014/main" id="{D9CD46BC-F847-47E0-8489-C78A72660284}"/>
              </a:ext>
            </a:extLst>
          </p:cNvPr>
          <p:cNvSpPr>
            <a:spLocks noGrp="1"/>
          </p:cNvSpPr>
          <p:nvPr>
            <p:ph type="sldNum" sz="quarter" idx="12"/>
          </p:nvPr>
        </p:nvSpPr>
        <p:spPr/>
        <p:txBody>
          <a:bodyPr/>
          <a:lstStyle/>
          <a:p>
            <a:fld id="{8A87259C-A7BA-4E2F-AD15-1FC8623258DF}" type="slidenum">
              <a:rPr lang="en-US" smtClean="0"/>
              <a:pPr/>
              <a:t>112</a:t>
            </a:fld>
            <a:endParaRPr lang="en-US" dirty="0"/>
          </a:p>
        </p:txBody>
      </p:sp>
      <p:graphicFrame>
        <p:nvGraphicFramePr>
          <p:cNvPr id="5" name="Table 4">
            <a:extLst>
              <a:ext uri="{FF2B5EF4-FFF2-40B4-BE49-F238E27FC236}">
                <a16:creationId xmlns:a16="http://schemas.microsoft.com/office/drawing/2014/main" id="{1E32FBF6-BA73-470D-ABA5-9A07E0633132}"/>
              </a:ext>
            </a:extLst>
          </p:cNvPr>
          <p:cNvGraphicFramePr>
            <a:graphicFrameLocks noGrp="1"/>
          </p:cNvGraphicFramePr>
          <p:nvPr>
            <p:extLst>
              <p:ext uri="{D42A27DB-BD31-4B8C-83A1-F6EECF244321}">
                <p14:modId xmlns:p14="http://schemas.microsoft.com/office/powerpoint/2010/main" val="3370025626"/>
              </p:ext>
            </p:extLst>
          </p:nvPr>
        </p:nvGraphicFramePr>
        <p:xfrm>
          <a:off x="539552" y="260648"/>
          <a:ext cx="7920879" cy="9690446"/>
        </p:xfrm>
        <a:graphic>
          <a:graphicData uri="http://schemas.openxmlformats.org/drawingml/2006/table">
            <a:tbl>
              <a:tblPr/>
              <a:tblGrid>
                <a:gridCol w="2640293">
                  <a:extLst>
                    <a:ext uri="{9D8B030D-6E8A-4147-A177-3AD203B41FA5}">
                      <a16:colId xmlns:a16="http://schemas.microsoft.com/office/drawing/2014/main" val="737359852"/>
                    </a:ext>
                  </a:extLst>
                </a:gridCol>
                <a:gridCol w="2640293">
                  <a:extLst>
                    <a:ext uri="{9D8B030D-6E8A-4147-A177-3AD203B41FA5}">
                      <a16:colId xmlns:a16="http://schemas.microsoft.com/office/drawing/2014/main" val="1095577828"/>
                    </a:ext>
                  </a:extLst>
                </a:gridCol>
                <a:gridCol w="2640293">
                  <a:extLst>
                    <a:ext uri="{9D8B030D-6E8A-4147-A177-3AD203B41FA5}">
                      <a16:colId xmlns:a16="http://schemas.microsoft.com/office/drawing/2014/main" val="1802475081"/>
                    </a:ext>
                  </a:extLst>
                </a:gridCol>
              </a:tblGrid>
              <a:tr h="76453">
                <a:tc>
                  <a:txBody>
                    <a:bodyPr/>
                    <a:lstStyle/>
                    <a:p>
                      <a:r>
                        <a:rPr lang="en-IN" sz="1200" b="1" dirty="0">
                          <a:effectLst/>
                        </a:rPr>
                        <a:t>Characteristic</a:t>
                      </a:r>
                      <a:endParaRPr lang="en-IN" sz="1200" dirty="0">
                        <a:effectLst/>
                      </a:endParaRPr>
                    </a:p>
                  </a:txBody>
                  <a:tcPr marL="17341" marR="17341" marT="8670" marB="8670" anchor="ctr">
                    <a:lnL>
                      <a:noFill/>
                    </a:lnL>
                    <a:lnR>
                      <a:noFill/>
                    </a:lnR>
                    <a:lnT>
                      <a:noFill/>
                    </a:lnT>
                    <a:lnB>
                      <a:noFill/>
                    </a:lnB>
                    <a:solidFill>
                      <a:srgbClr val="FFFFFF"/>
                    </a:solidFill>
                  </a:tcPr>
                </a:tc>
                <a:tc>
                  <a:txBody>
                    <a:bodyPr/>
                    <a:lstStyle/>
                    <a:p>
                      <a:r>
                        <a:rPr lang="en-IN" sz="1200" b="1" dirty="0">
                          <a:effectLst/>
                        </a:rPr>
                        <a:t>Top-Down Integration Testing</a:t>
                      </a:r>
                      <a:endParaRPr lang="en-IN" sz="1200" dirty="0">
                        <a:effectLst/>
                      </a:endParaRPr>
                    </a:p>
                  </a:txBody>
                  <a:tcPr marL="17341" marR="17341" marT="8670" marB="8670" anchor="ctr">
                    <a:lnL>
                      <a:noFill/>
                    </a:lnL>
                    <a:lnR>
                      <a:noFill/>
                    </a:lnR>
                    <a:lnT>
                      <a:noFill/>
                    </a:lnT>
                    <a:lnB>
                      <a:noFill/>
                    </a:lnB>
                    <a:solidFill>
                      <a:srgbClr val="FFFFFF"/>
                    </a:solidFill>
                  </a:tcPr>
                </a:tc>
                <a:tc>
                  <a:txBody>
                    <a:bodyPr/>
                    <a:lstStyle/>
                    <a:p>
                      <a:r>
                        <a:rPr lang="en-IN" sz="1200" b="1" dirty="0">
                          <a:effectLst/>
                        </a:rPr>
                        <a:t>Bottom-Up Integration Testing</a:t>
                      </a:r>
                      <a:endParaRPr lang="en-IN" sz="1200" dirty="0">
                        <a:effectLst/>
                      </a:endParaRPr>
                    </a:p>
                  </a:txBody>
                  <a:tcPr marL="17341" marR="17341" marT="8670" marB="8670" anchor="ctr">
                    <a:lnL>
                      <a:noFill/>
                    </a:lnL>
                    <a:lnR>
                      <a:noFill/>
                    </a:lnR>
                    <a:lnT>
                      <a:noFill/>
                    </a:lnT>
                    <a:lnB>
                      <a:noFill/>
                    </a:lnB>
                    <a:solidFill>
                      <a:srgbClr val="FFFFFF"/>
                    </a:solidFill>
                  </a:tcPr>
                </a:tc>
                <a:extLst>
                  <a:ext uri="{0D108BD9-81ED-4DB2-BD59-A6C34878D82A}">
                    <a16:rowId xmlns:a16="http://schemas.microsoft.com/office/drawing/2014/main" val="116949230"/>
                  </a:ext>
                </a:extLst>
              </a:tr>
              <a:tr h="697999">
                <a:tc>
                  <a:txBody>
                    <a:bodyPr/>
                    <a:lstStyle/>
                    <a:p>
                      <a:r>
                        <a:rPr lang="en-IN" sz="1400" b="1" dirty="0">
                          <a:effectLst/>
                        </a:rPr>
                        <a:t>Approach</a:t>
                      </a:r>
                      <a:endParaRPr lang="en-IN" sz="1400" dirty="0">
                        <a:effectLst/>
                      </a:endParaRPr>
                    </a:p>
                  </a:txBody>
                  <a:tcPr marL="17341" marR="17341" marT="8670" marB="8670" anchor="ctr">
                    <a:lnL>
                      <a:noFill/>
                    </a:lnL>
                    <a:lnR>
                      <a:noFill/>
                    </a:lnR>
                    <a:lnT>
                      <a:noFill/>
                    </a:lnT>
                    <a:lnB>
                      <a:noFill/>
                    </a:lnB>
                    <a:solidFill>
                      <a:srgbClr val="FFFFFF"/>
                    </a:solidFill>
                  </a:tcPr>
                </a:tc>
                <a:tc>
                  <a:txBody>
                    <a:bodyPr/>
                    <a:lstStyle/>
                    <a:p>
                      <a:r>
                        <a:rPr lang="en-IN" sz="1400">
                          <a:effectLst/>
                        </a:rPr>
                        <a:t>Tests the highest-level modules first and then works down the hierarchy.</a:t>
                      </a:r>
                    </a:p>
                  </a:txBody>
                  <a:tcPr marL="17341" marR="17341" marT="8670" marB="8670" anchor="ctr">
                    <a:lnL>
                      <a:noFill/>
                    </a:lnL>
                    <a:lnR>
                      <a:noFill/>
                    </a:lnR>
                    <a:lnT>
                      <a:noFill/>
                    </a:lnT>
                    <a:lnB>
                      <a:noFill/>
                    </a:lnB>
                    <a:solidFill>
                      <a:srgbClr val="FFFFFF"/>
                    </a:solidFill>
                  </a:tcPr>
                </a:tc>
                <a:tc>
                  <a:txBody>
                    <a:bodyPr/>
                    <a:lstStyle/>
                    <a:p>
                      <a:r>
                        <a:rPr lang="en-IN" sz="1400">
                          <a:effectLst/>
                        </a:rPr>
                        <a:t>Tests the lowest-level modules first and then works up the order.</a:t>
                      </a:r>
                    </a:p>
                  </a:txBody>
                  <a:tcPr marL="17341" marR="17341" marT="8670" marB="8670" anchor="ctr">
                    <a:lnL>
                      <a:noFill/>
                    </a:lnL>
                    <a:lnR>
                      <a:noFill/>
                    </a:lnR>
                    <a:lnT>
                      <a:noFill/>
                    </a:lnT>
                    <a:lnB>
                      <a:noFill/>
                    </a:lnB>
                    <a:solidFill>
                      <a:srgbClr val="FFFFFF"/>
                    </a:solidFill>
                  </a:tcPr>
                </a:tc>
                <a:extLst>
                  <a:ext uri="{0D108BD9-81ED-4DB2-BD59-A6C34878D82A}">
                    <a16:rowId xmlns:a16="http://schemas.microsoft.com/office/drawing/2014/main" val="2257473889"/>
                  </a:ext>
                </a:extLst>
              </a:tr>
              <a:tr h="471469">
                <a:tc>
                  <a:txBody>
                    <a:bodyPr/>
                    <a:lstStyle/>
                    <a:p>
                      <a:r>
                        <a:rPr lang="en-IN" sz="1400" b="1" dirty="0">
                          <a:effectLst/>
                        </a:rPr>
                        <a:t>Stubs</a:t>
                      </a:r>
                      <a:endParaRPr lang="en-IN" sz="1400" dirty="0">
                        <a:effectLst/>
                      </a:endParaRPr>
                    </a:p>
                  </a:txBody>
                  <a:tcPr marL="17341" marR="17341" marT="8670" marB="8670" anchor="ctr">
                    <a:lnL>
                      <a:noFill/>
                    </a:lnL>
                    <a:lnR>
                      <a:noFill/>
                    </a:lnR>
                    <a:lnT>
                      <a:noFill/>
                    </a:lnT>
                    <a:lnB>
                      <a:noFill/>
                    </a:lnB>
                    <a:solidFill>
                      <a:srgbClr val="FFFFFF"/>
                    </a:solidFill>
                  </a:tcPr>
                </a:tc>
                <a:tc>
                  <a:txBody>
                    <a:bodyPr/>
                    <a:lstStyle/>
                    <a:p>
                      <a:r>
                        <a:rPr lang="en-IN" sz="1400">
                          <a:effectLst/>
                        </a:rPr>
                        <a:t>It uses stubs to simulate the lower-level modules.</a:t>
                      </a:r>
                    </a:p>
                  </a:txBody>
                  <a:tcPr marL="17341" marR="17341" marT="8670" marB="8670" anchor="ctr">
                    <a:lnL>
                      <a:noFill/>
                    </a:lnL>
                    <a:lnR>
                      <a:noFill/>
                    </a:lnR>
                    <a:lnT>
                      <a:noFill/>
                    </a:lnT>
                    <a:lnB>
                      <a:noFill/>
                    </a:lnB>
                    <a:solidFill>
                      <a:srgbClr val="FFFFFF"/>
                    </a:solidFill>
                  </a:tcPr>
                </a:tc>
                <a:tc>
                  <a:txBody>
                    <a:bodyPr/>
                    <a:lstStyle/>
                    <a:p>
                      <a:r>
                        <a:rPr lang="en-IN" sz="1400">
                          <a:effectLst/>
                        </a:rPr>
                        <a:t>It uses drivers to simulate the higher-level modules.</a:t>
                      </a:r>
                    </a:p>
                  </a:txBody>
                  <a:tcPr marL="17341" marR="17341" marT="8670" marB="8670" anchor="ctr">
                    <a:lnL>
                      <a:noFill/>
                    </a:lnL>
                    <a:lnR>
                      <a:noFill/>
                    </a:lnR>
                    <a:lnT>
                      <a:noFill/>
                    </a:lnT>
                    <a:lnB>
                      <a:noFill/>
                    </a:lnB>
                    <a:solidFill>
                      <a:srgbClr val="FFFFFF"/>
                    </a:solidFill>
                  </a:tcPr>
                </a:tc>
                <a:extLst>
                  <a:ext uri="{0D108BD9-81ED-4DB2-BD59-A6C34878D82A}">
                    <a16:rowId xmlns:a16="http://schemas.microsoft.com/office/drawing/2014/main" val="2494018124"/>
                  </a:ext>
                </a:extLst>
              </a:tr>
              <a:tr h="244940">
                <a:tc>
                  <a:txBody>
                    <a:bodyPr/>
                    <a:lstStyle/>
                    <a:p>
                      <a:r>
                        <a:rPr lang="en-IN" sz="1400" b="1" dirty="0">
                          <a:effectLst/>
                        </a:rPr>
                        <a:t>Complexity</a:t>
                      </a:r>
                      <a:endParaRPr lang="en-IN" sz="1400" dirty="0">
                        <a:effectLst/>
                      </a:endParaRPr>
                    </a:p>
                  </a:txBody>
                  <a:tcPr marL="17341" marR="17341" marT="8670" marB="8670" anchor="ctr">
                    <a:lnL>
                      <a:noFill/>
                    </a:lnL>
                    <a:lnR>
                      <a:noFill/>
                    </a:lnR>
                    <a:lnT>
                      <a:noFill/>
                    </a:lnT>
                    <a:lnB>
                      <a:noFill/>
                    </a:lnB>
                    <a:solidFill>
                      <a:srgbClr val="FFFFFF"/>
                    </a:solidFill>
                  </a:tcPr>
                </a:tc>
                <a:tc>
                  <a:txBody>
                    <a:bodyPr/>
                    <a:lstStyle/>
                    <a:p>
                      <a:r>
                        <a:rPr lang="en-IN" sz="1400">
                          <a:effectLst/>
                        </a:rPr>
                        <a:t>Less complex.</a:t>
                      </a:r>
                    </a:p>
                  </a:txBody>
                  <a:tcPr marL="17341" marR="17341" marT="8670" marB="8670" anchor="ctr">
                    <a:lnL>
                      <a:noFill/>
                    </a:lnL>
                    <a:lnR>
                      <a:noFill/>
                    </a:lnR>
                    <a:lnT>
                      <a:noFill/>
                    </a:lnT>
                    <a:lnB>
                      <a:noFill/>
                    </a:lnB>
                    <a:solidFill>
                      <a:srgbClr val="FFFFFF"/>
                    </a:solidFill>
                  </a:tcPr>
                </a:tc>
                <a:tc>
                  <a:txBody>
                    <a:bodyPr/>
                    <a:lstStyle/>
                    <a:p>
                      <a:r>
                        <a:rPr lang="en-IN" sz="1400">
                          <a:effectLst/>
                        </a:rPr>
                        <a:t>More complex.</a:t>
                      </a:r>
                    </a:p>
                  </a:txBody>
                  <a:tcPr marL="17341" marR="17341" marT="8670" marB="8670" anchor="ctr">
                    <a:lnL>
                      <a:noFill/>
                    </a:lnL>
                    <a:lnR>
                      <a:noFill/>
                    </a:lnR>
                    <a:lnT>
                      <a:noFill/>
                    </a:lnT>
                    <a:lnB>
                      <a:noFill/>
                    </a:lnB>
                    <a:solidFill>
                      <a:srgbClr val="FFFFFF"/>
                    </a:solidFill>
                  </a:tcPr>
                </a:tc>
                <a:extLst>
                  <a:ext uri="{0D108BD9-81ED-4DB2-BD59-A6C34878D82A}">
                    <a16:rowId xmlns:a16="http://schemas.microsoft.com/office/drawing/2014/main" val="2117445334"/>
                  </a:ext>
                </a:extLst>
              </a:tr>
              <a:tr h="244940">
                <a:tc>
                  <a:txBody>
                    <a:bodyPr/>
                    <a:lstStyle/>
                    <a:p>
                      <a:r>
                        <a:rPr lang="en-IN" sz="1400" b="1">
                          <a:effectLst/>
                        </a:rPr>
                        <a:t>Data Intensity</a:t>
                      </a:r>
                      <a:endParaRPr lang="en-IN" sz="1400">
                        <a:effectLst/>
                      </a:endParaRPr>
                    </a:p>
                  </a:txBody>
                  <a:tcPr marL="17341" marR="17341" marT="8670" marB="8670" anchor="ctr">
                    <a:lnL>
                      <a:noFill/>
                    </a:lnL>
                    <a:lnR>
                      <a:noFill/>
                    </a:lnR>
                    <a:lnT>
                      <a:noFill/>
                    </a:lnT>
                    <a:lnB>
                      <a:noFill/>
                    </a:lnB>
                    <a:solidFill>
                      <a:srgbClr val="FFFFFF"/>
                    </a:solidFill>
                  </a:tcPr>
                </a:tc>
                <a:tc>
                  <a:txBody>
                    <a:bodyPr/>
                    <a:lstStyle/>
                    <a:p>
                      <a:r>
                        <a:rPr lang="en-IN" sz="1400">
                          <a:effectLst/>
                        </a:rPr>
                        <a:t>Less data intensive.</a:t>
                      </a:r>
                    </a:p>
                  </a:txBody>
                  <a:tcPr marL="17341" marR="17341" marT="8670" marB="8670" anchor="ctr">
                    <a:lnL>
                      <a:noFill/>
                    </a:lnL>
                    <a:lnR>
                      <a:noFill/>
                    </a:lnR>
                    <a:lnT>
                      <a:noFill/>
                    </a:lnT>
                    <a:lnB>
                      <a:noFill/>
                    </a:lnB>
                    <a:solidFill>
                      <a:srgbClr val="FFFFFF"/>
                    </a:solidFill>
                  </a:tcPr>
                </a:tc>
                <a:tc>
                  <a:txBody>
                    <a:bodyPr/>
                    <a:lstStyle/>
                    <a:p>
                      <a:r>
                        <a:rPr lang="en-IN" sz="1400">
                          <a:effectLst/>
                        </a:rPr>
                        <a:t>More data intensive.</a:t>
                      </a:r>
                    </a:p>
                  </a:txBody>
                  <a:tcPr marL="17341" marR="17341" marT="8670" marB="8670" anchor="ctr">
                    <a:lnL>
                      <a:noFill/>
                    </a:lnL>
                    <a:lnR>
                      <a:noFill/>
                    </a:lnR>
                    <a:lnT>
                      <a:noFill/>
                    </a:lnT>
                    <a:lnB>
                      <a:noFill/>
                    </a:lnB>
                    <a:solidFill>
                      <a:srgbClr val="FFFFFF"/>
                    </a:solidFill>
                  </a:tcPr>
                </a:tc>
                <a:extLst>
                  <a:ext uri="{0D108BD9-81ED-4DB2-BD59-A6C34878D82A}">
                    <a16:rowId xmlns:a16="http://schemas.microsoft.com/office/drawing/2014/main" val="404581769"/>
                  </a:ext>
                </a:extLst>
              </a:tr>
              <a:tr h="697999">
                <a:tc>
                  <a:txBody>
                    <a:bodyPr/>
                    <a:lstStyle/>
                    <a:p>
                      <a:r>
                        <a:rPr lang="en-IN" sz="1400" b="1" dirty="0">
                          <a:effectLst/>
                        </a:rPr>
                        <a:t>Risk coverage</a:t>
                      </a:r>
                      <a:endParaRPr lang="en-IN" sz="1400" dirty="0">
                        <a:effectLst/>
                      </a:endParaRPr>
                    </a:p>
                  </a:txBody>
                  <a:tcPr marL="17341" marR="17341" marT="8670" marB="8670" anchor="ctr">
                    <a:lnL>
                      <a:noFill/>
                    </a:lnL>
                    <a:lnR>
                      <a:noFill/>
                    </a:lnR>
                    <a:lnT>
                      <a:noFill/>
                    </a:lnT>
                    <a:lnB>
                      <a:noFill/>
                    </a:lnB>
                    <a:solidFill>
                      <a:srgbClr val="FFFFFF"/>
                    </a:solidFill>
                  </a:tcPr>
                </a:tc>
                <a:tc>
                  <a:txBody>
                    <a:bodyPr/>
                    <a:lstStyle/>
                    <a:p>
                      <a:r>
                        <a:rPr lang="en-IN" sz="1400">
                          <a:effectLst/>
                        </a:rPr>
                        <a:t>Focuses on identifying and mitigating risks early on.</a:t>
                      </a:r>
                    </a:p>
                  </a:txBody>
                  <a:tcPr marL="17341" marR="17341" marT="8670" marB="8670" anchor="ctr">
                    <a:lnL>
                      <a:noFill/>
                    </a:lnL>
                    <a:lnR>
                      <a:noFill/>
                    </a:lnR>
                    <a:lnT>
                      <a:noFill/>
                    </a:lnT>
                    <a:lnB>
                      <a:noFill/>
                    </a:lnB>
                    <a:solidFill>
                      <a:srgbClr val="FFFFFF"/>
                    </a:solidFill>
                  </a:tcPr>
                </a:tc>
                <a:tc>
                  <a:txBody>
                    <a:bodyPr/>
                    <a:lstStyle/>
                    <a:p>
                      <a:r>
                        <a:rPr lang="en-IN" sz="1400">
                          <a:effectLst/>
                        </a:rPr>
                        <a:t>Focuses on identifying and mitigating risks later in the testing process.</a:t>
                      </a:r>
                    </a:p>
                  </a:txBody>
                  <a:tcPr marL="17341" marR="17341" marT="8670" marB="8670" anchor="ctr">
                    <a:lnL>
                      <a:noFill/>
                    </a:lnL>
                    <a:lnR>
                      <a:noFill/>
                    </a:lnR>
                    <a:lnT>
                      <a:noFill/>
                    </a:lnT>
                    <a:lnB>
                      <a:noFill/>
                    </a:lnB>
                    <a:solidFill>
                      <a:srgbClr val="FFFFFF"/>
                    </a:solidFill>
                  </a:tcPr>
                </a:tc>
                <a:extLst>
                  <a:ext uri="{0D108BD9-81ED-4DB2-BD59-A6C34878D82A}">
                    <a16:rowId xmlns:a16="http://schemas.microsoft.com/office/drawing/2014/main" val="3609299269"/>
                  </a:ext>
                </a:extLst>
              </a:tr>
              <a:tr h="697999">
                <a:tc>
                  <a:txBody>
                    <a:bodyPr/>
                    <a:lstStyle/>
                    <a:p>
                      <a:r>
                        <a:rPr lang="en-IN" sz="1400" b="1" dirty="0">
                          <a:effectLst/>
                        </a:rPr>
                        <a:t>Scope</a:t>
                      </a:r>
                      <a:endParaRPr lang="en-IN" sz="1400" dirty="0">
                        <a:effectLst/>
                      </a:endParaRPr>
                    </a:p>
                  </a:txBody>
                  <a:tcPr marL="17341" marR="17341" marT="8670" marB="8670" anchor="ctr">
                    <a:lnL>
                      <a:noFill/>
                    </a:lnL>
                    <a:lnR>
                      <a:noFill/>
                    </a:lnR>
                    <a:lnT>
                      <a:noFill/>
                    </a:lnT>
                    <a:lnB>
                      <a:noFill/>
                    </a:lnB>
                    <a:solidFill>
                      <a:srgbClr val="FFFFFF"/>
                    </a:solidFill>
                  </a:tcPr>
                </a:tc>
                <a:tc>
                  <a:txBody>
                    <a:bodyPr/>
                    <a:lstStyle/>
                    <a:p>
                      <a:r>
                        <a:rPr lang="en-IN" sz="1400">
                          <a:effectLst/>
                        </a:rPr>
                        <a:t>It can be used to test large and complex systems.</a:t>
                      </a:r>
                    </a:p>
                  </a:txBody>
                  <a:tcPr marL="17341" marR="17341" marT="8670" marB="8670" anchor="ctr">
                    <a:lnL>
                      <a:noFill/>
                    </a:lnL>
                    <a:lnR>
                      <a:noFill/>
                    </a:lnR>
                    <a:lnT>
                      <a:noFill/>
                    </a:lnT>
                    <a:lnB>
                      <a:noFill/>
                    </a:lnB>
                    <a:solidFill>
                      <a:srgbClr val="FFFFFF"/>
                    </a:solidFill>
                  </a:tcPr>
                </a:tc>
                <a:tc>
                  <a:txBody>
                    <a:bodyPr/>
                    <a:lstStyle/>
                    <a:p>
                      <a:r>
                        <a:rPr lang="en-IN" sz="1400">
                          <a:effectLst/>
                        </a:rPr>
                        <a:t>It is better suited for testing smaller and less complex systems.</a:t>
                      </a:r>
                    </a:p>
                  </a:txBody>
                  <a:tcPr marL="17341" marR="17341" marT="8670" marB="8670" anchor="ctr">
                    <a:lnL>
                      <a:noFill/>
                    </a:lnL>
                    <a:lnR>
                      <a:noFill/>
                    </a:lnR>
                    <a:lnT>
                      <a:noFill/>
                    </a:lnT>
                    <a:lnB>
                      <a:noFill/>
                    </a:lnB>
                    <a:solidFill>
                      <a:srgbClr val="FFFFFF"/>
                    </a:solidFill>
                  </a:tcPr>
                </a:tc>
                <a:extLst>
                  <a:ext uri="{0D108BD9-81ED-4DB2-BD59-A6C34878D82A}">
                    <a16:rowId xmlns:a16="http://schemas.microsoft.com/office/drawing/2014/main" val="3724229025"/>
                  </a:ext>
                </a:extLst>
              </a:tr>
              <a:tr h="697999">
                <a:tc>
                  <a:txBody>
                    <a:bodyPr/>
                    <a:lstStyle/>
                    <a:p>
                      <a:r>
                        <a:rPr lang="en-IN" sz="1400" b="1" dirty="0">
                          <a:effectLst/>
                        </a:rPr>
                        <a:t>Suitability</a:t>
                      </a:r>
                      <a:endParaRPr lang="en-IN" sz="1400" dirty="0">
                        <a:effectLst/>
                      </a:endParaRPr>
                    </a:p>
                  </a:txBody>
                  <a:tcPr marL="17341" marR="17341" marT="8670" marB="8670" anchor="ctr">
                    <a:lnL>
                      <a:noFill/>
                    </a:lnL>
                    <a:lnR>
                      <a:noFill/>
                    </a:lnR>
                    <a:lnT>
                      <a:noFill/>
                    </a:lnT>
                    <a:lnB>
                      <a:noFill/>
                    </a:lnB>
                    <a:solidFill>
                      <a:srgbClr val="FFFFFF"/>
                    </a:solidFill>
                  </a:tcPr>
                </a:tc>
                <a:tc>
                  <a:txBody>
                    <a:bodyPr/>
                    <a:lstStyle/>
                    <a:p>
                      <a:r>
                        <a:rPr lang="en-IN" sz="1400">
                          <a:effectLst/>
                        </a:rPr>
                        <a:t>It is suitable for systems that have a clear hierarchical structure.</a:t>
                      </a:r>
                    </a:p>
                  </a:txBody>
                  <a:tcPr marL="17341" marR="17341" marT="8670" marB="8670" anchor="ctr">
                    <a:lnL>
                      <a:noFill/>
                    </a:lnL>
                    <a:lnR>
                      <a:noFill/>
                    </a:lnR>
                    <a:lnT>
                      <a:noFill/>
                    </a:lnT>
                    <a:lnB>
                      <a:noFill/>
                    </a:lnB>
                    <a:solidFill>
                      <a:srgbClr val="FFFFFF"/>
                    </a:solidFill>
                  </a:tcPr>
                </a:tc>
                <a:tc>
                  <a:txBody>
                    <a:bodyPr/>
                    <a:lstStyle/>
                    <a:p>
                      <a:r>
                        <a:rPr lang="en-IN" sz="1400">
                          <a:effectLst/>
                        </a:rPr>
                        <a:t>It is suitable for systems that need a clear hierarchical structure.</a:t>
                      </a:r>
                    </a:p>
                  </a:txBody>
                  <a:tcPr marL="17341" marR="17341" marT="8670" marB="8670" anchor="ctr">
                    <a:lnL>
                      <a:noFill/>
                    </a:lnL>
                    <a:lnR>
                      <a:noFill/>
                    </a:lnR>
                    <a:lnT>
                      <a:noFill/>
                    </a:lnT>
                    <a:lnB>
                      <a:noFill/>
                    </a:lnB>
                    <a:solidFill>
                      <a:srgbClr val="FFFFFF"/>
                    </a:solidFill>
                  </a:tcPr>
                </a:tc>
                <a:extLst>
                  <a:ext uri="{0D108BD9-81ED-4DB2-BD59-A6C34878D82A}">
                    <a16:rowId xmlns:a16="http://schemas.microsoft.com/office/drawing/2014/main" val="406414183"/>
                  </a:ext>
                </a:extLst>
              </a:tr>
              <a:tr h="697999">
                <a:tc>
                  <a:txBody>
                    <a:bodyPr/>
                    <a:lstStyle/>
                    <a:p>
                      <a:r>
                        <a:rPr lang="en-IN" sz="1400" b="1" dirty="0">
                          <a:effectLst/>
                        </a:rPr>
                        <a:t>Benefits</a:t>
                      </a:r>
                      <a:endParaRPr lang="en-IN" sz="1400" dirty="0">
                        <a:effectLst/>
                      </a:endParaRPr>
                    </a:p>
                  </a:txBody>
                  <a:tcPr marL="17341" marR="17341" marT="8670" marB="8670" anchor="ctr">
                    <a:lnL>
                      <a:noFill/>
                    </a:lnL>
                    <a:lnR>
                      <a:noFill/>
                    </a:lnR>
                    <a:lnT>
                      <a:noFill/>
                    </a:lnT>
                    <a:lnB>
                      <a:noFill/>
                    </a:lnB>
                    <a:solidFill>
                      <a:srgbClr val="FFFFFF"/>
                    </a:solidFill>
                  </a:tcPr>
                </a:tc>
                <a:tc>
                  <a:txBody>
                    <a:bodyPr/>
                    <a:lstStyle/>
                    <a:p>
                      <a:r>
                        <a:rPr lang="en-IN" sz="1400" dirty="0">
                          <a:effectLst/>
                        </a:rPr>
                        <a:t>It can help to identify and mitigate risks early on.</a:t>
                      </a:r>
                    </a:p>
                  </a:txBody>
                  <a:tcPr marL="17341" marR="17341" marT="8670" marB="8670" anchor="ctr">
                    <a:lnL>
                      <a:noFill/>
                    </a:lnL>
                    <a:lnR>
                      <a:noFill/>
                    </a:lnR>
                    <a:lnT>
                      <a:noFill/>
                    </a:lnT>
                    <a:lnB>
                      <a:noFill/>
                    </a:lnB>
                    <a:solidFill>
                      <a:srgbClr val="FFFFFF"/>
                    </a:solidFill>
                  </a:tcPr>
                </a:tc>
                <a:tc>
                  <a:txBody>
                    <a:bodyPr/>
                    <a:lstStyle/>
                    <a:p>
                      <a:r>
                        <a:rPr lang="en-IN" sz="1400">
                          <a:effectLst/>
                        </a:rPr>
                        <a:t>It can help to ensure that the lower-level modules are working as expected.</a:t>
                      </a:r>
                    </a:p>
                  </a:txBody>
                  <a:tcPr marL="17341" marR="17341" marT="8670" marB="8670" anchor="ctr">
                    <a:lnL>
                      <a:noFill/>
                    </a:lnL>
                    <a:lnR>
                      <a:noFill/>
                    </a:lnR>
                    <a:lnT>
                      <a:noFill/>
                    </a:lnT>
                    <a:lnB>
                      <a:noFill/>
                    </a:lnB>
                    <a:solidFill>
                      <a:srgbClr val="FFFFFF"/>
                    </a:solidFill>
                  </a:tcPr>
                </a:tc>
                <a:extLst>
                  <a:ext uri="{0D108BD9-81ED-4DB2-BD59-A6C34878D82A}">
                    <a16:rowId xmlns:a16="http://schemas.microsoft.com/office/drawing/2014/main" val="1675069027"/>
                  </a:ext>
                </a:extLst>
              </a:tr>
              <a:tr h="697999">
                <a:tc>
                  <a:txBody>
                    <a:bodyPr/>
                    <a:lstStyle/>
                    <a:p>
                      <a:r>
                        <a:rPr lang="en-IN" sz="1400" b="1">
                          <a:effectLst/>
                        </a:rPr>
                        <a:t>Drawbacks</a:t>
                      </a:r>
                      <a:endParaRPr lang="en-IN" sz="1400">
                        <a:effectLst/>
                      </a:endParaRPr>
                    </a:p>
                  </a:txBody>
                  <a:tcPr marL="17341" marR="17341" marT="8670" marB="8670" anchor="ctr">
                    <a:lnL>
                      <a:noFill/>
                    </a:lnL>
                    <a:lnR>
                      <a:noFill/>
                    </a:lnR>
                    <a:lnT>
                      <a:noFill/>
                    </a:lnT>
                    <a:lnB>
                      <a:noFill/>
                    </a:lnB>
                    <a:solidFill>
                      <a:srgbClr val="FFFFFF"/>
                    </a:solidFill>
                  </a:tcPr>
                </a:tc>
                <a:tc>
                  <a:txBody>
                    <a:bodyPr/>
                    <a:lstStyle/>
                    <a:p>
                      <a:r>
                        <a:rPr lang="en-IN" sz="1400" dirty="0">
                          <a:effectLst/>
                        </a:rPr>
                        <a:t>It can be challenging to implement for large and complex systems.</a:t>
                      </a:r>
                    </a:p>
                  </a:txBody>
                  <a:tcPr marL="17341" marR="17341" marT="8670" marB="8670" anchor="ctr">
                    <a:lnL>
                      <a:noFill/>
                    </a:lnL>
                    <a:lnR>
                      <a:noFill/>
                    </a:lnR>
                    <a:lnT>
                      <a:noFill/>
                    </a:lnT>
                    <a:lnB>
                      <a:noFill/>
                    </a:lnB>
                    <a:solidFill>
                      <a:srgbClr val="FFFFFF"/>
                    </a:solidFill>
                  </a:tcPr>
                </a:tc>
                <a:tc>
                  <a:txBody>
                    <a:bodyPr/>
                    <a:lstStyle/>
                    <a:p>
                      <a:r>
                        <a:rPr lang="en-IN" sz="1400">
                          <a:effectLst/>
                        </a:rPr>
                        <a:t>It can be time-consuming and data-intensive to execute.</a:t>
                      </a:r>
                    </a:p>
                  </a:txBody>
                  <a:tcPr marL="17341" marR="17341" marT="8670" marB="8670" anchor="ctr">
                    <a:lnL>
                      <a:noFill/>
                    </a:lnL>
                    <a:lnR>
                      <a:noFill/>
                    </a:lnR>
                    <a:lnT>
                      <a:noFill/>
                    </a:lnT>
                    <a:lnB>
                      <a:noFill/>
                    </a:lnB>
                    <a:solidFill>
                      <a:srgbClr val="FFFFFF"/>
                    </a:solidFill>
                  </a:tcPr>
                </a:tc>
                <a:extLst>
                  <a:ext uri="{0D108BD9-81ED-4DB2-BD59-A6C34878D82A}">
                    <a16:rowId xmlns:a16="http://schemas.microsoft.com/office/drawing/2014/main" val="2174657690"/>
                  </a:ext>
                </a:extLst>
              </a:tr>
              <a:tr h="697999">
                <a:tc>
                  <a:txBody>
                    <a:bodyPr/>
                    <a:lstStyle/>
                    <a:p>
                      <a:r>
                        <a:rPr lang="en-IN" sz="1400" b="1">
                          <a:effectLst/>
                        </a:rPr>
                        <a:t>Examples</a:t>
                      </a:r>
                      <a:endParaRPr lang="en-IN" sz="1400">
                        <a:effectLst/>
                      </a:endParaRPr>
                    </a:p>
                  </a:txBody>
                  <a:tcPr marL="17341" marR="17341" marT="8670" marB="8670" anchor="ctr">
                    <a:lnL>
                      <a:noFill/>
                    </a:lnL>
                    <a:lnR>
                      <a:noFill/>
                    </a:lnR>
                    <a:lnT>
                      <a:noFill/>
                    </a:lnT>
                    <a:lnB>
                      <a:noFill/>
                    </a:lnB>
                    <a:solidFill>
                      <a:srgbClr val="FFFFFF"/>
                    </a:solidFill>
                  </a:tcPr>
                </a:tc>
                <a:tc>
                  <a:txBody>
                    <a:bodyPr/>
                    <a:lstStyle/>
                    <a:p>
                      <a:r>
                        <a:rPr lang="en-IN" sz="1400" dirty="0">
                          <a:effectLst/>
                        </a:rPr>
                        <a:t>Operating systems, database systems, and word-processing software.</a:t>
                      </a:r>
                    </a:p>
                  </a:txBody>
                  <a:tcPr marL="17341" marR="17341" marT="8670" marB="8670" anchor="ctr">
                    <a:lnL>
                      <a:noFill/>
                    </a:lnL>
                    <a:lnR>
                      <a:noFill/>
                    </a:lnR>
                    <a:lnT>
                      <a:noFill/>
                    </a:lnT>
                    <a:lnB>
                      <a:noFill/>
                    </a:lnB>
                    <a:solidFill>
                      <a:srgbClr val="FFFFFF"/>
                    </a:solidFill>
                  </a:tcPr>
                </a:tc>
                <a:tc>
                  <a:txBody>
                    <a:bodyPr/>
                    <a:lstStyle/>
                    <a:p>
                      <a:r>
                        <a:rPr lang="en-IN" sz="1400" dirty="0">
                          <a:effectLst/>
                        </a:rPr>
                        <a:t>Device drivers, embedded systems, and microcontrollers.</a:t>
                      </a:r>
                    </a:p>
                  </a:txBody>
                  <a:tcPr marL="17341" marR="17341" marT="8670" marB="8670" anchor="ctr">
                    <a:lnL>
                      <a:noFill/>
                    </a:lnL>
                    <a:lnR>
                      <a:noFill/>
                    </a:lnR>
                    <a:lnT>
                      <a:noFill/>
                    </a:lnT>
                    <a:lnB>
                      <a:noFill/>
                    </a:lnB>
                    <a:solidFill>
                      <a:srgbClr val="FFFFFF"/>
                    </a:solidFill>
                  </a:tcPr>
                </a:tc>
                <a:extLst>
                  <a:ext uri="{0D108BD9-81ED-4DB2-BD59-A6C34878D82A}">
                    <a16:rowId xmlns:a16="http://schemas.microsoft.com/office/drawing/2014/main" val="2971054200"/>
                  </a:ext>
                </a:extLst>
              </a:tr>
              <a:tr h="3642884">
                <a:tc>
                  <a:txBody>
                    <a:bodyPr/>
                    <a:lstStyle/>
                    <a:p>
                      <a:r>
                        <a:rPr lang="en-IN" sz="1400" b="1">
                          <a:effectLst/>
                        </a:rPr>
                        <a:t>Other Differences</a:t>
                      </a:r>
                      <a:endParaRPr lang="en-IN" sz="1400">
                        <a:effectLst/>
                      </a:endParaRPr>
                    </a:p>
                  </a:txBody>
                  <a:tcPr marL="17341" marR="17341" marT="8670" marB="8670" anchor="ctr">
                    <a:lnL>
                      <a:noFill/>
                    </a:lnL>
                    <a:lnR>
                      <a:noFill/>
                    </a:lnR>
                    <a:lnT>
                      <a:noFill/>
                    </a:lnT>
                    <a:lnB>
                      <a:noFill/>
                    </a:lnB>
                    <a:solidFill>
                      <a:srgbClr val="FFFFFF"/>
                    </a:solidFill>
                  </a:tcPr>
                </a:tc>
                <a:tc>
                  <a:txBody>
                    <a:bodyPr/>
                    <a:lstStyle/>
                    <a:p>
                      <a:r>
                        <a:rPr lang="en-IN" sz="1400" dirty="0">
                          <a:effectLst/>
                        </a:rPr>
                        <a:t>Main module calls the sub modules</a:t>
                      </a:r>
                      <a:br>
                        <a:rPr lang="en-IN" sz="1400" dirty="0">
                          <a:effectLst/>
                        </a:rPr>
                      </a:br>
                      <a:br>
                        <a:rPr lang="en-IN" sz="1400" dirty="0">
                          <a:effectLst/>
                        </a:rPr>
                      </a:br>
                      <a:r>
                        <a:rPr lang="en-IN" sz="1400" dirty="0">
                          <a:effectLst/>
                        </a:rPr>
                        <a:t>Uses stubs as a replacement for missing sub modules </a:t>
                      </a:r>
                      <a:br>
                        <a:rPr lang="en-IN" sz="1400" dirty="0">
                          <a:effectLst/>
                        </a:rPr>
                      </a:br>
                      <a:br>
                        <a:rPr lang="en-IN" sz="1400" dirty="0">
                          <a:effectLst/>
                        </a:rPr>
                      </a:br>
                      <a:r>
                        <a:rPr lang="en-IN" sz="1400" dirty="0">
                          <a:effectLst/>
                        </a:rPr>
                        <a:t>Implemented on structured/procedure-oriented programming </a:t>
                      </a:r>
                      <a:br>
                        <a:rPr lang="en-IN" sz="1400" dirty="0">
                          <a:effectLst/>
                        </a:rPr>
                      </a:br>
                      <a:br>
                        <a:rPr lang="en-IN" sz="1400" dirty="0">
                          <a:effectLst/>
                        </a:rPr>
                      </a:br>
                      <a:r>
                        <a:rPr lang="en-IN" sz="1400" dirty="0">
                          <a:effectLst/>
                        </a:rPr>
                        <a:t>Significant to identify errors at the top levels</a:t>
                      </a:r>
                      <a:br>
                        <a:rPr lang="en-IN" sz="1400" dirty="0">
                          <a:effectLst/>
                        </a:rPr>
                      </a:br>
                      <a:br>
                        <a:rPr lang="en-IN" sz="1400" dirty="0">
                          <a:effectLst/>
                        </a:rPr>
                      </a:br>
                      <a:r>
                        <a:rPr lang="en-IN" sz="1400" dirty="0">
                          <a:effectLst/>
                        </a:rPr>
                        <a:t>Difficult to observe the output </a:t>
                      </a:r>
                      <a:br>
                        <a:rPr lang="en-IN" sz="1400" dirty="0">
                          <a:effectLst/>
                        </a:rPr>
                      </a:br>
                      <a:r>
                        <a:rPr lang="en-IN" sz="1400" dirty="0">
                          <a:effectLst/>
                        </a:rPr>
                        <a:t>Simple to perform </a:t>
                      </a:r>
                    </a:p>
                  </a:txBody>
                  <a:tcPr marL="17341" marR="17341" marT="8670" marB="8670" anchor="ctr">
                    <a:lnL>
                      <a:noFill/>
                    </a:lnL>
                    <a:lnR>
                      <a:noFill/>
                    </a:lnR>
                    <a:lnT>
                      <a:noFill/>
                    </a:lnT>
                    <a:lnB>
                      <a:noFill/>
                    </a:lnB>
                    <a:solidFill>
                      <a:srgbClr val="FFFFFF"/>
                    </a:solidFill>
                  </a:tcPr>
                </a:tc>
                <a:tc>
                  <a:txBody>
                    <a:bodyPr/>
                    <a:lstStyle/>
                    <a:p>
                      <a:r>
                        <a:rPr lang="en-IN" sz="1400" dirty="0">
                          <a:effectLst/>
                        </a:rPr>
                        <a:t>Sub modules integrated with the top module(s)</a:t>
                      </a:r>
                      <a:br>
                        <a:rPr lang="en-IN" sz="1400" dirty="0">
                          <a:effectLst/>
                        </a:rPr>
                      </a:br>
                      <a:br>
                        <a:rPr lang="en-IN" sz="1400" dirty="0">
                          <a:effectLst/>
                        </a:rPr>
                      </a:br>
                      <a:r>
                        <a:rPr lang="en-IN" sz="1400" dirty="0">
                          <a:effectLst/>
                        </a:rPr>
                        <a:t>Makes use of drivers as a replacement for main/top modules </a:t>
                      </a:r>
                      <a:br>
                        <a:rPr lang="en-IN" sz="1400" dirty="0">
                          <a:effectLst/>
                        </a:rPr>
                      </a:br>
                      <a:br>
                        <a:rPr lang="en-IN" sz="1400" dirty="0">
                          <a:effectLst/>
                        </a:rPr>
                      </a:br>
                      <a:r>
                        <a:rPr lang="en-IN" sz="1400" dirty="0">
                          <a:effectLst/>
                        </a:rPr>
                        <a:t>Beneficial for object-oriented programming </a:t>
                      </a:r>
                      <a:br>
                        <a:rPr lang="en-IN" sz="1400" dirty="0">
                          <a:effectLst/>
                        </a:rPr>
                      </a:br>
                      <a:br>
                        <a:rPr lang="en-IN" sz="1400" dirty="0">
                          <a:effectLst/>
                        </a:rPr>
                      </a:br>
                      <a:r>
                        <a:rPr lang="en-IN" sz="1400" dirty="0">
                          <a:effectLst/>
                        </a:rPr>
                        <a:t>Good to determine defects at lower levels </a:t>
                      </a:r>
                      <a:br>
                        <a:rPr lang="en-IN" sz="1400" dirty="0">
                          <a:effectLst/>
                        </a:rPr>
                      </a:br>
                      <a:br>
                        <a:rPr lang="en-IN" sz="1400" dirty="0">
                          <a:effectLst/>
                        </a:rPr>
                      </a:br>
                      <a:r>
                        <a:rPr lang="en-IN" sz="1400" dirty="0">
                          <a:effectLst/>
                        </a:rPr>
                        <a:t>Easy to observe and record the results </a:t>
                      </a:r>
                      <a:br>
                        <a:rPr lang="en-IN" sz="1400" dirty="0">
                          <a:effectLst/>
                        </a:rPr>
                      </a:br>
                      <a:r>
                        <a:rPr lang="en-IN" sz="1400" dirty="0">
                          <a:effectLst/>
                        </a:rPr>
                        <a:t>Highly complex and data-driven </a:t>
                      </a:r>
                    </a:p>
                  </a:txBody>
                  <a:tcPr marL="17341" marR="17341" marT="8670" marB="8670" anchor="ctr">
                    <a:lnL>
                      <a:noFill/>
                    </a:lnL>
                    <a:lnR>
                      <a:noFill/>
                    </a:lnR>
                    <a:lnT>
                      <a:noFill/>
                    </a:lnT>
                    <a:lnB>
                      <a:noFill/>
                    </a:lnB>
                    <a:solidFill>
                      <a:srgbClr val="FFFFFF"/>
                    </a:solidFill>
                  </a:tcPr>
                </a:tc>
                <a:extLst>
                  <a:ext uri="{0D108BD9-81ED-4DB2-BD59-A6C34878D82A}">
                    <a16:rowId xmlns:a16="http://schemas.microsoft.com/office/drawing/2014/main" val="1696144669"/>
                  </a:ext>
                </a:extLst>
              </a:tr>
            </a:tbl>
          </a:graphicData>
        </a:graphic>
      </p:graphicFrame>
    </p:spTree>
    <p:extLst>
      <p:ext uri="{BB962C8B-B14F-4D97-AF65-F5344CB8AC3E}">
        <p14:creationId xmlns:p14="http://schemas.microsoft.com/office/powerpoint/2010/main" val="137966300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675" name="Rectangle 3"/>
          <p:cNvSpPr>
            <a:spLocks noGrp="1" noChangeArrowheads="1"/>
          </p:cNvSpPr>
          <p:nvPr>
            <p:ph type="body" idx="1"/>
          </p:nvPr>
        </p:nvSpPr>
        <p:spPr>
          <a:xfrm>
            <a:off x="457200" y="990600"/>
            <a:ext cx="8305800" cy="4419600"/>
          </a:xfrm>
        </p:spPr>
        <p:txBody>
          <a:bodyPr>
            <a:normAutofit/>
          </a:bodyPr>
          <a:lstStyle/>
          <a:p>
            <a:pPr eaLnBrk="1" hangingPunct="1">
              <a:spcAft>
                <a:spcPts val="600"/>
              </a:spcAft>
              <a:defRPr/>
            </a:pPr>
            <a:r>
              <a:rPr lang="en-US" sz="2000" dirty="0"/>
              <a:t>Only terminal modules is a strategy where the lower – level modules are tested first and then integrated and tested with the higher  – level modules.</a:t>
            </a:r>
          </a:p>
          <a:p>
            <a:pPr>
              <a:spcAft>
                <a:spcPts val="600"/>
              </a:spcAft>
              <a:defRPr/>
            </a:pPr>
            <a:r>
              <a:rPr lang="en-US" sz="2000" dirty="0"/>
              <a:t>Modules at higher level are tested using the previously tested lower level modules</a:t>
            </a:r>
          </a:p>
          <a:p>
            <a:pPr eaLnBrk="1" hangingPunct="1">
              <a:spcAft>
                <a:spcPts val="600"/>
              </a:spcAft>
              <a:defRPr/>
            </a:pPr>
            <a:r>
              <a:rPr lang="en-US" sz="2000" dirty="0"/>
              <a:t>Non-terminal modules are not tested in isolation</a:t>
            </a:r>
          </a:p>
          <a:p>
            <a:pPr eaLnBrk="1" hangingPunct="1">
              <a:spcAft>
                <a:spcPts val="600"/>
              </a:spcAft>
              <a:defRPr/>
            </a:pPr>
            <a:r>
              <a:rPr lang="en-US" sz="2000" dirty="0"/>
              <a:t>Requires a module </a:t>
            </a:r>
            <a:r>
              <a:rPr lang="en-US" sz="2000" dirty="0">
                <a:solidFill>
                  <a:srgbClr val="C00000"/>
                </a:solidFill>
              </a:rPr>
              <a:t>driver</a:t>
            </a:r>
            <a:r>
              <a:rPr lang="en-US" sz="2000" dirty="0"/>
              <a:t> for each module to feed the test case input to the interface of the module being tested</a:t>
            </a:r>
          </a:p>
          <a:p>
            <a:pPr lvl="1" eaLnBrk="1" hangingPunct="1">
              <a:spcAft>
                <a:spcPts val="600"/>
              </a:spcAft>
              <a:defRPr/>
            </a:pPr>
            <a:r>
              <a:rPr lang="en-US" sz="2000" dirty="0"/>
              <a:t>However, </a:t>
            </a:r>
            <a:r>
              <a:rPr lang="en-US" sz="2000" dirty="0">
                <a:solidFill>
                  <a:srgbClr val="C00000"/>
                </a:solidFill>
              </a:rPr>
              <a:t>stubs are not needed </a:t>
            </a:r>
            <a:r>
              <a:rPr lang="en-US" sz="2000" dirty="0"/>
              <a:t>since we are starting with the terminal modules and use already tested modules when testing modules in the lower levels</a:t>
            </a:r>
            <a:r>
              <a:rPr lang="en-US" dirty="0">
                <a:ea typeface="+mn-ea"/>
              </a:rPr>
              <a:t> </a:t>
            </a:r>
          </a:p>
          <a:p>
            <a:pPr eaLnBrk="1" hangingPunct="1">
              <a:defRPr/>
            </a:pPr>
            <a:endParaRPr lang="en-US" dirty="0">
              <a:ea typeface="+mn-ea"/>
              <a:cs typeface="+mn-cs"/>
            </a:endParaRPr>
          </a:p>
        </p:txBody>
      </p:sp>
      <p:sp>
        <p:nvSpPr>
          <p:cNvPr id="4" name="Title 1"/>
          <p:cNvSpPr txBox="1">
            <a:spLocks/>
          </p:cNvSpPr>
          <p:nvPr/>
        </p:nvSpPr>
        <p:spPr>
          <a:xfrm>
            <a:off x="1201882"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Bottom-Up Integration</a:t>
            </a:r>
          </a:p>
        </p:txBody>
      </p:sp>
      <p:pic>
        <p:nvPicPr>
          <p:cNvPr id="5" name="Picture 2" descr="E:\NIET\Project\xLogo11.png.pagespeed.ic.pydHLuCQEZ.png"/>
          <p:cNvPicPr>
            <a:picLocks noChangeAspect="1" noChangeArrowheads="1"/>
          </p:cNvPicPr>
          <p:nvPr/>
        </p:nvPicPr>
        <p:blipFill>
          <a:blip r:embed="rId3" cstate="print"/>
          <a:srcRect/>
          <a:stretch>
            <a:fillRect/>
          </a:stretch>
        </p:blipFill>
        <p:spPr bwMode="auto">
          <a:xfrm>
            <a:off x="20782" y="61740"/>
            <a:ext cx="1181100" cy="817163"/>
          </a:xfrm>
          <a:prstGeom prst="rect">
            <a:avLst/>
          </a:prstGeom>
          <a:noFill/>
        </p:spPr>
      </p:pic>
      <p:sp>
        <p:nvSpPr>
          <p:cNvPr id="2" name="Date Placeholder 1"/>
          <p:cNvSpPr>
            <a:spLocks noGrp="1"/>
          </p:cNvSpPr>
          <p:nvPr>
            <p:ph type="dt" sz="half" idx="10"/>
          </p:nvPr>
        </p:nvSpPr>
        <p:spPr/>
        <p:txBody>
          <a:bodyPr/>
          <a:lstStyle/>
          <a:p>
            <a:fld id="{7C4F9595-02E5-4CA0-ABB5-5788FAAFD92C}" type="datetime1">
              <a:rPr lang="en-IN" smtClean="0"/>
              <a:t>30-04-2024</a:t>
            </a:fld>
            <a:endParaRPr lang="en-US" dirty="0"/>
          </a:p>
        </p:txBody>
      </p:sp>
      <p:sp>
        <p:nvSpPr>
          <p:cNvPr id="3" name="Footer Placeholder 2"/>
          <p:cNvSpPr>
            <a:spLocks noGrp="1"/>
          </p:cNvSpPr>
          <p:nvPr>
            <p:ph type="ftr" sz="quarter" idx="11"/>
          </p:nvPr>
        </p:nvSpPr>
        <p:spPr>
          <a:xfrm>
            <a:off x="3124200" y="6356350"/>
            <a:ext cx="4495800" cy="365125"/>
          </a:xfrm>
        </p:spPr>
        <p:txBody>
          <a:bodyPr/>
          <a:lstStyle/>
          <a:p>
            <a:r>
              <a:rPr lang="en-US"/>
              <a:t>Nishu Niharika            ACSE0603 Software Engineering                          Unit IV      </a:t>
            </a:r>
            <a:endParaRPr lang="en-US" dirty="0"/>
          </a:p>
        </p:txBody>
      </p:sp>
      <p:sp>
        <p:nvSpPr>
          <p:cNvPr id="6" name="Slide Number Placeholder 5"/>
          <p:cNvSpPr>
            <a:spLocks noGrp="1"/>
          </p:cNvSpPr>
          <p:nvPr>
            <p:ph type="sldNum" sz="quarter" idx="12"/>
          </p:nvPr>
        </p:nvSpPr>
        <p:spPr/>
        <p:txBody>
          <a:bodyPr/>
          <a:lstStyle/>
          <a:p>
            <a:fld id="{8A87259C-A7BA-4E2F-AD15-1FC8623258DF}" type="slidenum">
              <a:rPr lang="en-US" smtClean="0"/>
              <a:pPr/>
              <a:t>113</a:t>
            </a:fld>
            <a:endParaRPr lang="en-US" dirty="0"/>
          </a:p>
        </p:txBody>
      </p:sp>
      <p:pic>
        <p:nvPicPr>
          <p:cNvPr id="8" name="Picture 7" descr="Logo.jpg"/>
          <p:cNvPicPr>
            <a:picLocks noChangeAspect="1"/>
          </p:cNvPicPr>
          <p:nvPr/>
        </p:nvPicPr>
        <p:blipFill>
          <a:blip r:embed="rId4"/>
          <a:stretch>
            <a:fillRect/>
          </a:stretch>
        </p:blipFill>
        <p:spPr>
          <a:xfrm>
            <a:off x="0" y="0"/>
            <a:ext cx="1581150" cy="847725"/>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01882"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Bottom-Up Integration</a:t>
            </a:r>
          </a:p>
        </p:txBody>
      </p:sp>
      <p:pic>
        <p:nvPicPr>
          <p:cNvPr id="5" name="Picture 2" descr="E:\NIET\Project\xLogo11.png.pagespeed.ic.pydHLuCQEZ.png"/>
          <p:cNvPicPr>
            <a:picLocks noChangeAspect="1" noChangeArrowheads="1"/>
          </p:cNvPicPr>
          <p:nvPr/>
        </p:nvPicPr>
        <p:blipFill>
          <a:blip r:embed="rId3" cstate="print"/>
          <a:srcRect/>
          <a:stretch>
            <a:fillRect/>
          </a:stretch>
        </p:blipFill>
        <p:spPr bwMode="auto">
          <a:xfrm>
            <a:off x="20782" y="61740"/>
            <a:ext cx="1181100" cy="817163"/>
          </a:xfrm>
          <a:prstGeom prst="rect">
            <a:avLst/>
          </a:prstGeom>
          <a:noFill/>
        </p:spPr>
      </p:pic>
      <p:sp>
        <p:nvSpPr>
          <p:cNvPr id="2" name="Date Placeholder 1"/>
          <p:cNvSpPr>
            <a:spLocks noGrp="1"/>
          </p:cNvSpPr>
          <p:nvPr>
            <p:ph type="dt" sz="half" idx="10"/>
          </p:nvPr>
        </p:nvSpPr>
        <p:spPr/>
        <p:txBody>
          <a:bodyPr/>
          <a:lstStyle/>
          <a:p>
            <a:fld id="{7C4F9595-02E5-4CA0-ABB5-5788FAAFD92C}" type="datetime1">
              <a:rPr lang="en-IN" smtClean="0"/>
              <a:t>30-04-2024</a:t>
            </a:fld>
            <a:endParaRPr lang="en-US" dirty="0"/>
          </a:p>
        </p:txBody>
      </p:sp>
      <p:sp>
        <p:nvSpPr>
          <p:cNvPr id="3" name="Footer Placeholder 2"/>
          <p:cNvSpPr>
            <a:spLocks noGrp="1"/>
          </p:cNvSpPr>
          <p:nvPr>
            <p:ph type="ftr" sz="quarter" idx="11"/>
          </p:nvPr>
        </p:nvSpPr>
        <p:spPr>
          <a:xfrm>
            <a:off x="3124200" y="6356350"/>
            <a:ext cx="4495800" cy="365125"/>
          </a:xfrm>
        </p:spPr>
        <p:txBody>
          <a:bodyPr/>
          <a:lstStyle/>
          <a:p>
            <a:r>
              <a:rPr lang="en-US"/>
              <a:t>Nishu Niharika            ACSE0603 Software Engineering                          Unit IV      </a:t>
            </a:r>
            <a:endParaRPr lang="en-US" dirty="0"/>
          </a:p>
        </p:txBody>
      </p:sp>
      <p:sp>
        <p:nvSpPr>
          <p:cNvPr id="6" name="Slide Number Placeholder 5"/>
          <p:cNvSpPr>
            <a:spLocks noGrp="1"/>
          </p:cNvSpPr>
          <p:nvPr>
            <p:ph type="sldNum" sz="quarter" idx="12"/>
          </p:nvPr>
        </p:nvSpPr>
        <p:spPr/>
        <p:txBody>
          <a:bodyPr/>
          <a:lstStyle/>
          <a:p>
            <a:fld id="{8A87259C-A7BA-4E2F-AD15-1FC8623258DF}" type="slidenum">
              <a:rPr lang="en-US" smtClean="0"/>
              <a:pPr/>
              <a:t>114</a:t>
            </a:fld>
            <a:endParaRPr lang="en-US" dirty="0"/>
          </a:p>
        </p:txBody>
      </p:sp>
      <p:pic>
        <p:nvPicPr>
          <p:cNvPr id="8" name="Picture 7" descr="Logo.jpg"/>
          <p:cNvPicPr>
            <a:picLocks noChangeAspect="1"/>
          </p:cNvPicPr>
          <p:nvPr/>
        </p:nvPicPr>
        <p:blipFill>
          <a:blip r:embed="rId4"/>
          <a:stretch>
            <a:fillRect/>
          </a:stretch>
        </p:blipFill>
        <p:spPr>
          <a:xfrm>
            <a:off x="0" y="0"/>
            <a:ext cx="1581150" cy="847725"/>
          </a:xfrm>
          <a:prstGeom prst="rect">
            <a:avLst/>
          </a:prstGeom>
        </p:spPr>
      </p:pic>
      <p:pic>
        <p:nvPicPr>
          <p:cNvPr id="10" name="Content Placeholder 9">
            <a:extLst>
              <a:ext uri="{FF2B5EF4-FFF2-40B4-BE49-F238E27FC236}">
                <a16:creationId xmlns:a16="http://schemas.microsoft.com/office/drawing/2014/main" id="{1C1E4DF3-ADA1-402E-AA64-F5D38744C69D}"/>
              </a:ext>
            </a:extLst>
          </p:cNvPr>
          <p:cNvPicPr>
            <a:picLocks noGrp="1" noChangeAspect="1"/>
          </p:cNvPicPr>
          <p:nvPr>
            <p:ph idx="1"/>
          </p:nvPr>
        </p:nvPicPr>
        <p:blipFill>
          <a:blip r:embed="rId5"/>
          <a:stretch>
            <a:fillRect/>
          </a:stretch>
        </p:blipFill>
        <p:spPr>
          <a:xfrm>
            <a:off x="457200" y="1340769"/>
            <a:ext cx="8075240" cy="4061180"/>
          </a:xfrm>
          <a:prstGeom prst="rect">
            <a:avLst/>
          </a:prstGeom>
        </p:spPr>
      </p:pic>
    </p:spTree>
    <p:extLst>
      <p:ext uri="{BB962C8B-B14F-4D97-AF65-F5344CB8AC3E}">
        <p14:creationId xmlns:p14="http://schemas.microsoft.com/office/powerpoint/2010/main" val="237011268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0723" name="Rectangle 3"/>
          <p:cNvSpPr>
            <a:spLocks noGrp="1" noChangeArrowheads="1"/>
          </p:cNvSpPr>
          <p:nvPr>
            <p:ph type="body" idx="1"/>
          </p:nvPr>
        </p:nvSpPr>
        <p:spPr>
          <a:xfrm>
            <a:off x="611332" y="1327091"/>
            <a:ext cx="8153400" cy="4419600"/>
          </a:xfrm>
        </p:spPr>
        <p:txBody>
          <a:bodyPr>
            <a:normAutofit/>
          </a:bodyPr>
          <a:lstStyle/>
          <a:p>
            <a:pPr eaLnBrk="1" hangingPunct="1">
              <a:defRPr/>
            </a:pPr>
            <a:r>
              <a:rPr lang="en-US" sz="2200" dirty="0">
                <a:ea typeface="+mn-ea"/>
              </a:rPr>
              <a:t>Only modules tested in isolation are the modules which are at the highest level</a:t>
            </a:r>
          </a:p>
          <a:p>
            <a:pPr eaLnBrk="1" hangingPunct="1">
              <a:defRPr/>
            </a:pPr>
            <a:r>
              <a:rPr lang="en-US" sz="2200" dirty="0">
                <a:ea typeface="+mn-ea"/>
              </a:rPr>
              <a:t>After a module is tested, the modules directly called by that module are merged with the already tested  module and the combination is tested</a:t>
            </a:r>
          </a:p>
          <a:p>
            <a:pPr eaLnBrk="1" hangingPunct="1">
              <a:defRPr/>
            </a:pPr>
            <a:r>
              <a:rPr lang="en-US" sz="2200" dirty="0">
                <a:ea typeface="+mn-ea"/>
              </a:rPr>
              <a:t>Requires </a:t>
            </a:r>
            <a:r>
              <a:rPr lang="en-US" sz="2200" dirty="0">
                <a:solidFill>
                  <a:srgbClr val="C00000"/>
                </a:solidFill>
                <a:ea typeface="+mn-ea"/>
              </a:rPr>
              <a:t>stub</a:t>
            </a:r>
            <a:r>
              <a:rPr lang="en-US" sz="2200" dirty="0">
                <a:ea typeface="+mn-ea"/>
              </a:rPr>
              <a:t> modules to simulate the functions of the missing modules that may be called</a:t>
            </a:r>
          </a:p>
          <a:p>
            <a:pPr lvl="1" eaLnBrk="1" hangingPunct="1">
              <a:defRPr/>
            </a:pPr>
            <a:r>
              <a:rPr lang="en-US" sz="2200" dirty="0">
                <a:ea typeface="+mn-ea"/>
              </a:rPr>
              <a:t>However</a:t>
            </a:r>
            <a:r>
              <a:rPr lang="en-US" sz="2200" dirty="0">
                <a:solidFill>
                  <a:srgbClr val="C00000"/>
                </a:solidFill>
                <a:ea typeface="+mn-ea"/>
              </a:rPr>
              <a:t>, drivers are not needed </a:t>
            </a:r>
            <a:r>
              <a:rPr lang="en-US" sz="2200" dirty="0">
                <a:ea typeface="+mn-ea"/>
              </a:rPr>
              <a:t>since we are starting with the modules which is not used by any other module and use already tested modules when testing modules in the higher levels</a:t>
            </a:r>
          </a:p>
        </p:txBody>
      </p:sp>
      <p:sp>
        <p:nvSpPr>
          <p:cNvPr id="4" name="Title 1"/>
          <p:cNvSpPr txBox="1">
            <a:spLocks/>
          </p:cNvSpPr>
          <p:nvPr/>
        </p:nvSpPr>
        <p:spPr>
          <a:xfrm>
            <a:off x="1201882"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Top-down Integration</a:t>
            </a:r>
          </a:p>
        </p:txBody>
      </p:sp>
      <p:pic>
        <p:nvPicPr>
          <p:cNvPr id="5" name="Picture 2" descr="E:\NIET\Project\xLogo11.png.pagespeed.ic.pydHLuCQEZ.png"/>
          <p:cNvPicPr>
            <a:picLocks noChangeAspect="1" noChangeArrowheads="1"/>
          </p:cNvPicPr>
          <p:nvPr/>
        </p:nvPicPr>
        <p:blipFill>
          <a:blip r:embed="rId3" cstate="print"/>
          <a:srcRect/>
          <a:stretch>
            <a:fillRect/>
          </a:stretch>
        </p:blipFill>
        <p:spPr bwMode="auto">
          <a:xfrm>
            <a:off x="20782" y="61740"/>
            <a:ext cx="1181100" cy="817163"/>
          </a:xfrm>
          <a:prstGeom prst="rect">
            <a:avLst/>
          </a:prstGeom>
          <a:noFill/>
        </p:spPr>
      </p:pic>
      <p:sp>
        <p:nvSpPr>
          <p:cNvPr id="2" name="Date Placeholder 1"/>
          <p:cNvSpPr>
            <a:spLocks noGrp="1"/>
          </p:cNvSpPr>
          <p:nvPr>
            <p:ph type="dt" sz="half" idx="10"/>
          </p:nvPr>
        </p:nvSpPr>
        <p:spPr/>
        <p:txBody>
          <a:bodyPr/>
          <a:lstStyle/>
          <a:p>
            <a:fld id="{599AB6BB-AF8A-4CB2-9675-67225B7320BA}" type="datetime1">
              <a:rPr lang="en-IN" smtClean="0"/>
              <a:t>30-04-2024</a:t>
            </a:fld>
            <a:endParaRPr lang="en-US" dirty="0"/>
          </a:p>
        </p:txBody>
      </p:sp>
      <p:sp>
        <p:nvSpPr>
          <p:cNvPr id="3" name="Footer Placeholder 2"/>
          <p:cNvSpPr>
            <a:spLocks noGrp="1"/>
          </p:cNvSpPr>
          <p:nvPr>
            <p:ph type="ftr" sz="quarter" idx="11"/>
          </p:nvPr>
        </p:nvSpPr>
        <p:spPr>
          <a:xfrm>
            <a:off x="3124200" y="6356350"/>
            <a:ext cx="4648200" cy="365125"/>
          </a:xfrm>
        </p:spPr>
        <p:txBody>
          <a:bodyPr/>
          <a:lstStyle/>
          <a:p>
            <a:r>
              <a:rPr lang="en-US"/>
              <a:t>Nishu Niharika            ACSE0603 Software Engineering                          Unit IV      </a:t>
            </a:r>
            <a:endParaRPr lang="en-US" dirty="0"/>
          </a:p>
        </p:txBody>
      </p:sp>
      <p:sp>
        <p:nvSpPr>
          <p:cNvPr id="6" name="Slide Number Placeholder 5"/>
          <p:cNvSpPr>
            <a:spLocks noGrp="1"/>
          </p:cNvSpPr>
          <p:nvPr>
            <p:ph type="sldNum" sz="quarter" idx="12"/>
          </p:nvPr>
        </p:nvSpPr>
        <p:spPr/>
        <p:txBody>
          <a:bodyPr/>
          <a:lstStyle/>
          <a:p>
            <a:fld id="{8A87259C-A7BA-4E2F-AD15-1FC8623258DF}" type="slidenum">
              <a:rPr lang="en-US" smtClean="0"/>
              <a:pPr/>
              <a:t>115</a:t>
            </a:fld>
            <a:endParaRPr lang="en-US" dirty="0"/>
          </a:p>
        </p:txBody>
      </p:sp>
      <p:pic>
        <p:nvPicPr>
          <p:cNvPr id="8" name="Picture 7" descr="Logo.jpg"/>
          <p:cNvPicPr>
            <a:picLocks noChangeAspect="1"/>
          </p:cNvPicPr>
          <p:nvPr/>
        </p:nvPicPr>
        <p:blipFill>
          <a:blip r:embed="rId4"/>
          <a:stretch>
            <a:fillRect/>
          </a:stretch>
        </p:blipFill>
        <p:spPr>
          <a:xfrm>
            <a:off x="0" y="0"/>
            <a:ext cx="1581150" cy="847725"/>
          </a:xfrm>
          <a:prstGeom prst="rect">
            <a:avLst/>
          </a:prstGeom>
        </p:spPr>
      </p:pic>
    </p:spTree>
    <p:extLst>
      <p:ext uri="{BB962C8B-B14F-4D97-AF65-F5344CB8AC3E}">
        <p14:creationId xmlns:p14="http://schemas.microsoft.com/office/powerpoint/2010/main" val="301833292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01882"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Top-down Integration</a:t>
            </a:r>
          </a:p>
        </p:txBody>
      </p:sp>
      <p:pic>
        <p:nvPicPr>
          <p:cNvPr id="5" name="Picture 2" descr="E:\NIET\Project\xLogo11.png.pagespeed.ic.pydHLuCQEZ.png"/>
          <p:cNvPicPr>
            <a:picLocks noChangeAspect="1" noChangeArrowheads="1"/>
          </p:cNvPicPr>
          <p:nvPr/>
        </p:nvPicPr>
        <p:blipFill>
          <a:blip r:embed="rId3" cstate="print"/>
          <a:srcRect/>
          <a:stretch>
            <a:fillRect/>
          </a:stretch>
        </p:blipFill>
        <p:spPr bwMode="auto">
          <a:xfrm>
            <a:off x="20782" y="61740"/>
            <a:ext cx="1181100" cy="817163"/>
          </a:xfrm>
          <a:prstGeom prst="rect">
            <a:avLst/>
          </a:prstGeom>
          <a:noFill/>
        </p:spPr>
      </p:pic>
      <p:sp>
        <p:nvSpPr>
          <p:cNvPr id="2" name="Date Placeholder 1"/>
          <p:cNvSpPr>
            <a:spLocks noGrp="1"/>
          </p:cNvSpPr>
          <p:nvPr>
            <p:ph type="dt" sz="half" idx="10"/>
          </p:nvPr>
        </p:nvSpPr>
        <p:spPr/>
        <p:txBody>
          <a:bodyPr/>
          <a:lstStyle/>
          <a:p>
            <a:fld id="{599AB6BB-AF8A-4CB2-9675-67225B7320BA}" type="datetime1">
              <a:rPr lang="en-IN" smtClean="0"/>
              <a:t>30-04-2024</a:t>
            </a:fld>
            <a:endParaRPr lang="en-US" dirty="0"/>
          </a:p>
        </p:txBody>
      </p:sp>
      <p:sp>
        <p:nvSpPr>
          <p:cNvPr id="3" name="Footer Placeholder 2"/>
          <p:cNvSpPr>
            <a:spLocks noGrp="1"/>
          </p:cNvSpPr>
          <p:nvPr>
            <p:ph type="ftr" sz="quarter" idx="11"/>
          </p:nvPr>
        </p:nvSpPr>
        <p:spPr>
          <a:xfrm>
            <a:off x="3124200" y="6356350"/>
            <a:ext cx="4648200" cy="365125"/>
          </a:xfrm>
        </p:spPr>
        <p:txBody>
          <a:bodyPr/>
          <a:lstStyle/>
          <a:p>
            <a:r>
              <a:rPr lang="en-US"/>
              <a:t>Nishu Niharika            ACSE0603 Software Engineering                          Unit IV      </a:t>
            </a:r>
            <a:endParaRPr lang="en-US" dirty="0"/>
          </a:p>
        </p:txBody>
      </p:sp>
      <p:sp>
        <p:nvSpPr>
          <p:cNvPr id="6" name="Slide Number Placeholder 5"/>
          <p:cNvSpPr>
            <a:spLocks noGrp="1"/>
          </p:cNvSpPr>
          <p:nvPr>
            <p:ph type="sldNum" sz="quarter" idx="12"/>
          </p:nvPr>
        </p:nvSpPr>
        <p:spPr/>
        <p:txBody>
          <a:bodyPr/>
          <a:lstStyle/>
          <a:p>
            <a:fld id="{8A87259C-A7BA-4E2F-AD15-1FC8623258DF}" type="slidenum">
              <a:rPr lang="en-US" smtClean="0"/>
              <a:pPr/>
              <a:t>116</a:t>
            </a:fld>
            <a:endParaRPr lang="en-US" dirty="0"/>
          </a:p>
        </p:txBody>
      </p:sp>
      <p:pic>
        <p:nvPicPr>
          <p:cNvPr id="8" name="Picture 7" descr="Logo.jpg"/>
          <p:cNvPicPr>
            <a:picLocks noChangeAspect="1"/>
          </p:cNvPicPr>
          <p:nvPr/>
        </p:nvPicPr>
        <p:blipFill>
          <a:blip r:embed="rId4"/>
          <a:stretch>
            <a:fillRect/>
          </a:stretch>
        </p:blipFill>
        <p:spPr>
          <a:xfrm>
            <a:off x="0" y="0"/>
            <a:ext cx="1581150" cy="847725"/>
          </a:xfrm>
          <a:prstGeom prst="rect">
            <a:avLst/>
          </a:prstGeom>
        </p:spPr>
      </p:pic>
      <p:pic>
        <p:nvPicPr>
          <p:cNvPr id="10" name="Content Placeholder 9">
            <a:extLst>
              <a:ext uri="{FF2B5EF4-FFF2-40B4-BE49-F238E27FC236}">
                <a16:creationId xmlns:a16="http://schemas.microsoft.com/office/drawing/2014/main" id="{CFC0B141-470B-4943-8609-D0B9C3D99CFF}"/>
              </a:ext>
            </a:extLst>
          </p:cNvPr>
          <p:cNvPicPr>
            <a:picLocks noGrp="1" noChangeAspect="1"/>
          </p:cNvPicPr>
          <p:nvPr>
            <p:ph idx="1"/>
          </p:nvPr>
        </p:nvPicPr>
        <p:blipFill rotWithShape="1">
          <a:blip r:embed="rId5"/>
          <a:srcRect b="14418"/>
          <a:stretch/>
        </p:blipFill>
        <p:spPr>
          <a:xfrm>
            <a:off x="876300" y="2341988"/>
            <a:ext cx="7224092" cy="2963938"/>
          </a:xfrm>
          <a:prstGeom prst="rect">
            <a:avLst/>
          </a:prstGeom>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2771" name="Rectangle 3"/>
          <p:cNvSpPr>
            <a:spLocks noGrp="1" noChangeArrowheads="1"/>
          </p:cNvSpPr>
          <p:nvPr>
            <p:ph type="body" idx="1"/>
          </p:nvPr>
        </p:nvSpPr>
        <p:spPr>
          <a:xfrm>
            <a:off x="609600" y="1295400"/>
            <a:ext cx="7696200" cy="4495800"/>
          </a:xfrm>
        </p:spPr>
        <p:txBody>
          <a:bodyPr>
            <a:normAutofit/>
          </a:bodyPr>
          <a:lstStyle/>
          <a:p>
            <a:pPr eaLnBrk="1" hangingPunct="1">
              <a:defRPr/>
            </a:pPr>
            <a:r>
              <a:rPr lang="en-US" sz="2400" dirty="0">
                <a:solidFill>
                  <a:srgbClr val="C00000"/>
                </a:solidFill>
                <a:ea typeface="+mn-ea"/>
              </a:rPr>
              <a:t>Sandwich Integration</a:t>
            </a:r>
          </a:p>
          <a:p>
            <a:pPr lvl="1" eaLnBrk="1" hangingPunct="1">
              <a:defRPr/>
            </a:pPr>
            <a:r>
              <a:rPr lang="en-US" sz="2400" dirty="0">
                <a:ea typeface="+mn-ea"/>
              </a:rPr>
              <a:t>Compromise between bottom-up and top-down testing</a:t>
            </a:r>
          </a:p>
          <a:p>
            <a:pPr lvl="1" eaLnBrk="1" hangingPunct="1">
              <a:defRPr/>
            </a:pPr>
            <a:r>
              <a:rPr lang="en-US" sz="2400" dirty="0">
                <a:ea typeface="+mn-ea"/>
              </a:rPr>
              <a:t>This system is viewed as a three layer just like a sandwich, the upper layer of sandwich use top down approach and lower layer of sandwich use bottom up approach. </a:t>
            </a:r>
          </a:p>
          <a:p>
            <a:pPr lvl="1" eaLnBrk="1" hangingPunct="1">
              <a:defRPr/>
            </a:pPr>
            <a:r>
              <a:rPr lang="en-US" sz="2400" dirty="0">
                <a:ea typeface="+mn-ea"/>
              </a:rPr>
              <a:t>Stubs and Drivers are used to </a:t>
            </a:r>
            <a:r>
              <a:rPr lang="en-US" sz="2400" dirty="0" err="1">
                <a:ea typeface="+mn-ea"/>
              </a:rPr>
              <a:t>rplace</a:t>
            </a:r>
            <a:r>
              <a:rPr lang="en-US" sz="2400" dirty="0">
                <a:ea typeface="+mn-ea"/>
              </a:rPr>
              <a:t> the missing modules in the middle. </a:t>
            </a:r>
          </a:p>
        </p:txBody>
      </p:sp>
      <p:sp>
        <p:nvSpPr>
          <p:cNvPr id="4" name="Title 1"/>
          <p:cNvSpPr txBox="1">
            <a:spLocks/>
          </p:cNvSpPr>
          <p:nvPr/>
        </p:nvSpPr>
        <p:spPr>
          <a:xfrm>
            <a:off x="1201882"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Other Integration Approaches</a:t>
            </a:r>
          </a:p>
        </p:txBody>
      </p:sp>
      <p:pic>
        <p:nvPicPr>
          <p:cNvPr id="5" name="Picture 2" descr="E:\NIET\Project\xLogo11.png.pagespeed.ic.pydHLuCQEZ.png"/>
          <p:cNvPicPr>
            <a:picLocks noChangeAspect="1" noChangeArrowheads="1"/>
          </p:cNvPicPr>
          <p:nvPr/>
        </p:nvPicPr>
        <p:blipFill>
          <a:blip r:embed="rId3" cstate="print"/>
          <a:srcRect/>
          <a:stretch>
            <a:fillRect/>
          </a:stretch>
        </p:blipFill>
        <p:spPr bwMode="auto">
          <a:xfrm>
            <a:off x="20782" y="61740"/>
            <a:ext cx="1181100" cy="817163"/>
          </a:xfrm>
          <a:prstGeom prst="rect">
            <a:avLst/>
          </a:prstGeom>
          <a:noFill/>
        </p:spPr>
      </p:pic>
      <p:sp>
        <p:nvSpPr>
          <p:cNvPr id="2" name="Date Placeholder 1"/>
          <p:cNvSpPr>
            <a:spLocks noGrp="1"/>
          </p:cNvSpPr>
          <p:nvPr>
            <p:ph type="dt" sz="half" idx="10"/>
          </p:nvPr>
        </p:nvSpPr>
        <p:spPr/>
        <p:txBody>
          <a:bodyPr/>
          <a:lstStyle/>
          <a:p>
            <a:fld id="{104FE0B4-87ED-4EB9-9FA1-221E612D89DD}" type="datetime1">
              <a:rPr lang="en-IN" smtClean="0"/>
              <a:t>30-04-2024</a:t>
            </a:fld>
            <a:endParaRPr lang="en-US" dirty="0"/>
          </a:p>
        </p:txBody>
      </p:sp>
      <p:sp>
        <p:nvSpPr>
          <p:cNvPr id="3" name="Footer Placeholder 2"/>
          <p:cNvSpPr>
            <a:spLocks noGrp="1"/>
          </p:cNvSpPr>
          <p:nvPr>
            <p:ph type="ftr" sz="quarter" idx="11"/>
          </p:nvPr>
        </p:nvSpPr>
        <p:spPr>
          <a:xfrm>
            <a:off x="3124200" y="6356350"/>
            <a:ext cx="4495800" cy="365125"/>
          </a:xfrm>
        </p:spPr>
        <p:txBody>
          <a:bodyPr/>
          <a:lstStyle/>
          <a:p>
            <a:r>
              <a:rPr lang="en-US"/>
              <a:t>Nishu Niharika            ACSE0603 Software Engineering                          Unit IV      </a:t>
            </a:r>
            <a:endParaRPr lang="en-US" dirty="0"/>
          </a:p>
        </p:txBody>
      </p:sp>
      <p:sp>
        <p:nvSpPr>
          <p:cNvPr id="6" name="Slide Number Placeholder 5"/>
          <p:cNvSpPr>
            <a:spLocks noGrp="1"/>
          </p:cNvSpPr>
          <p:nvPr>
            <p:ph type="sldNum" sz="quarter" idx="12"/>
          </p:nvPr>
        </p:nvSpPr>
        <p:spPr/>
        <p:txBody>
          <a:bodyPr/>
          <a:lstStyle/>
          <a:p>
            <a:fld id="{8A87259C-A7BA-4E2F-AD15-1FC8623258DF}" type="slidenum">
              <a:rPr lang="en-US" smtClean="0"/>
              <a:pPr/>
              <a:t>117</a:t>
            </a:fld>
            <a:endParaRPr lang="en-US" dirty="0"/>
          </a:p>
        </p:txBody>
      </p:sp>
      <p:pic>
        <p:nvPicPr>
          <p:cNvPr id="8" name="Picture 7" descr="Logo.jpg"/>
          <p:cNvPicPr>
            <a:picLocks noChangeAspect="1"/>
          </p:cNvPicPr>
          <p:nvPr/>
        </p:nvPicPr>
        <p:blipFill>
          <a:blip r:embed="rId4"/>
          <a:stretch>
            <a:fillRect/>
          </a:stretch>
        </p:blipFill>
        <p:spPr>
          <a:xfrm>
            <a:off x="0" y="0"/>
            <a:ext cx="1581150" cy="847725"/>
          </a:xfrm>
          <a:prstGeom prst="rect">
            <a:avLst/>
          </a:prstGeo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3E558-4519-4723-A7B8-EC8B5F4F813B}"/>
              </a:ext>
            </a:extLst>
          </p:cNvPr>
          <p:cNvSpPr>
            <a:spLocks noGrp="1"/>
          </p:cNvSpPr>
          <p:nvPr>
            <p:ph type="title"/>
          </p:nvPr>
        </p:nvSpPr>
        <p:spPr/>
        <p:txBody>
          <a:bodyPr>
            <a:normAutofit fontScale="90000"/>
          </a:bodyPr>
          <a:lstStyle/>
          <a:p>
            <a:r>
              <a:rPr lang="en-US" dirty="0">
                <a:solidFill>
                  <a:srgbClr val="C00000"/>
                </a:solidFill>
              </a:rPr>
              <a:t>Sandwich Integration Approach</a:t>
            </a:r>
            <a:br>
              <a:rPr lang="en-US" dirty="0">
                <a:solidFill>
                  <a:srgbClr val="C00000"/>
                </a:solidFill>
              </a:rPr>
            </a:br>
            <a:endParaRPr lang="en-IN" dirty="0"/>
          </a:p>
        </p:txBody>
      </p:sp>
      <p:pic>
        <p:nvPicPr>
          <p:cNvPr id="7" name="Content Placeholder 6">
            <a:extLst>
              <a:ext uri="{FF2B5EF4-FFF2-40B4-BE49-F238E27FC236}">
                <a16:creationId xmlns:a16="http://schemas.microsoft.com/office/drawing/2014/main" id="{49DDB3E0-FF34-4325-AFD5-F69100DF9489}"/>
              </a:ext>
            </a:extLst>
          </p:cNvPr>
          <p:cNvPicPr>
            <a:picLocks noGrp="1" noChangeAspect="1"/>
          </p:cNvPicPr>
          <p:nvPr>
            <p:ph idx="1"/>
          </p:nvPr>
        </p:nvPicPr>
        <p:blipFill>
          <a:blip r:embed="rId2"/>
          <a:stretch>
            <a:fillRect/>
          </a:stretch>
        </p:blipFill>
        <p:spPr>
          <a:xfrm>
            <a:off x="518547" y="1772816"/>
            <a:ext cx="8106906" cy="3747947"/>
          </a:xfrm>
          <a:prstGeom prst="rect">
            <a:avLst/>
          </a:prstGeom>
        </p:spPr>
      </p:pic>
      <p:sp>
        <p:nvSpPr>
          <p:cNvPr id="4" name="Date Placeholder 3">
            <a:extLst>
              <a:ext uri="{FF2B5EF4-FFF2-40B4-BE49-F238E27FC236}">
                <a16:creationId xmlns:a16="http://schemas.microsoft.com/office/drawing/2014/main" id="{70DADB18-A737-413F-BAEF-A2549EC319BB}"/>
              </a:ext>
            </a:extLst>
          </p:cNvPr>
          <p:cNvSpPr>
            <a:spLocks noGrp="1"/>
          </p:cNvSpPr>
          <p:nvPr>
            <p:ph type="dt" sz="half" idx="10"/>
          </p:nvPr>
        </p:nvSpPr>
        <p:spPr/>
        <p:txBody>
          <a:bodyPr/>
          <a:lstStyle/>
          <a:p>
            <a:fld id="{F83524DC-E632-4C83-9555-CEF57CBDEFBB}" type="datetime1">
              <a:rPr lang="en-IN" smtClean="0"/>
              <a:t>30-04-2024</a:t>
            </a:fld>
            <a:endParaRPr lang="en-US" dirty="0"/>
          </a:p>
        </p:txBody>
      </p:sp>
      <p:sp>
        <p:nvSpPr>
          <p:cNvPr id="5" name="Footer Placeholder 4">
            <a:extLst>
              <a:ext uri="{FF2B5EF4-FFF2-40B4-BE49-F238E27FC236}">
                <a16:creationId xmlns:a16="http://schemas.microsoft.com/office/drawing/2014/main" id="{91A32529-2E90-443E-9B2F-6C5AB9B3FD1C}"/>
              </a:ext>
            </a:extLst>
          </p:cNvPr>
          <p:cNvSpPr>
            <a:spLocks noGrp="1"/>
          </p:cNvSpPr>
          <p:nvPr>
            <p:ph type="ftr" sz="quarter" idx="11"/>
          </p:nvPr>
        </p:nvSpPr>
        <p:spPr/>
        <p:txBody>
          <a:bodyPr/>
          <a:lstStyle/>
          <a:p>
            <a:r>
              <a:rPr lang="en-US"/>
              <a:t>Nishu Niharika            ACSE0603 Software Engineering                          Unit IV      </a:t>
            </a:r>
            <a:endParaRPr lang="en-US" dirty="0"/>
          </a:p>
        </p:txBody>
      </p:sp>
      <p:sp>
        <p:nvSpPr>
          <p:cNvPr id="6" name="Slide Number Placeholder 5">
            <a:extLst>
              <a:ext uri="{FF2B5EF4-FFF2-40B4-BE49-F238E27FC236}">
                <a16:creationId xmlns:a16="http://schemas.microsoft.com/office/drawing/2014/main" id="{ACC91CC3-9AEA-4905-A780-FE8C41E7C8D0}"/>
              </a:ext>
            </a:extLst>
          </p:cNvPr>
          <p:cNvSpPr>
            <a:spLocks noGrp="1"/>
          </p:cNvSpPr>
          <p:nvPr>
            <p:ph type="sldNum" sz="quarter" idx="12"/>
          </p:nvPr>
        </p:nvSpPr>
        <p:spPr/>
        <p:txBody>
          <a:bodyPr/>
          <a:lstStyle/>
          <a:p>
            <a:fld id="{8A87259C-A7BA-4E2F-AD15-1FC8623258DF}" type="slidenum">
              <a:rPr lang="en-US" smtClean="0"/>
              <a:pPr/>
              <a:t>118</a:t>
            </a:fld>
            <a:endParaRPr lang="en-US" dirty="0"/>
          </a:p>
        </p:txBody>
      </p:sp>
    </p:spTree>
    <p:extLst>
      <p:ext uri="{BB962C8B-B14F-4D97-AF65-F5344CB8AC3E}">
        <p14:creationId xmlns:p14="http://schemas.microsoft.com/office/powerpoint/2010/main" val="48386502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447800"/>
            <a:ext cx="7924800" cy="2923877"/>
          </a:xfrm>
          <a:prstGeom prst="rect">
            <a:avLst/>
          </a:prstGeom>
        </p:spPr>
        <p:txBody>
          <a:bodyPr wrap="square">
            <a:spAutoFit/>
          </a:bodyPr>
          <a:lstStyle/>
          <a:p>
            <a:pPr>
              <a:spcAft>
                <a:spcPts val="1800"/>
              </a:spcAft>
              <a:buFont typeface="Arial" pitchFamily="34" charset="0"/>
              <a:buChar char="•"/>
            </a:pPr>
            <a:r>
              <a:rPr lang="en-US" sz="2200" dirty="0">
                <a:solidFill>
                  <a:srgbClr val="C00000"/>
                </a:solidFill>
              </a:rPr>
              <a:t>Alpha Testing</a:t>
            </a:r>
            <a:r>
              <a:rPr lang="en-US" sz="2200" dirty="0"/>
              <a:t>:  Alpha testing refers to the system testing carried out by the test team within the developing organization.</a:t>
            </a:r>
          </a:p>
          <a:p>
            <a:pPr>
              <a:spcAft>
                <a:spcPts val="1800"/>
              </a:spcAft>
            </a:pPr>
            <a:r>
              <a:rPr lang="en-US" sz="2200" dirty="0"/>
              <a:t>• </a:t>
            </a:r>
            <a:r>
              <a:rPr lang="en-US" sz="2200" dirty="0">
                <a:solidFill>
                  <a:srgbClr val="C00000"/>
                </a:solidFill>
              </a:rPr>
              <a:t>Beta testing</a:t>
            </a:r>
            <a:r>
              <a:rPr lang="en-US" sz="2200" dirty="0"/>
              <a:t>: Beta testing is the system testing performed by a select group of friendly customers.</a:t>
            </a:r>
          </a:p>
          <a:p>
            <a:pPr>
              <a:spcAft>
                <a:spcPts val="1800"/>
              </a:spcAft>
            </a:pPr>
            <a:r>
              <a:rPr lang="en-US" sz="2200" dirty="0"/>
              <a:t>• </a:t>
            </a:r>
            <a:r>
              <a:rPr lang="en-US" sz="2200" dirty="0">
                <a:solidFill>
                  <a:srgbClr val="C00000"/>
                </a:solidFill>
              </a:rPr>
              <a:t>Acceptance Testing</a:t>
            </a:r>
            <a:r>
              <a:rPr lang="en-US" sz="2200" dirty="0"/>
              <a:t>: Acceptance testing is the system testing performed by the customer to determine whether he should accept the delivery of the system.</a:t>
            </a:r>
          </a:p>
        </p:txBody>
      </p:sp>
      <p:sp>
        <p:nvSpPr>
          <p:cNvPr id="4" name="Title 1"/>
          <p:cNvSpPr txBox="1">
            <a:spLocks/>
          </p:cNvSpPr>
          <p:nvPr/>
        </p:nvSpPr>
        <p:spPr>
          <a:xfrm>
            <a:off x="1201882"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System Testing (CO4)</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20782" y="61740"/>
            <a:ext cx="1181100" cy="817163"/>
          </a:xfrm>
          <a:prstGeom prst="rect">
            <a:avLst/>
          </a:prstGeom>
          <a:noFill/>
        </p:spPr>
      </p:pic>
      <p:sp>
        <p:nvSpPr>
          <p:cNvPr id="3" name="Date Placeholder 2"/>
          <p:cNvSpPr>
            <a:spLocks noGrp="1"/>
          </p:cNvSpPr>
          <p:nvPr>
            <p:ph type="dt" sz="half" idx="10"/>
          </p:nvPr>
        </p:nvSpPr>
        <p:spPr/>
        <p:txBody>
          <a:bodyPr/>
          <a:lstStyle/>
          <a:p>
            <a:fld id="{458F4988-A401-4B65-9575-4761ABC7FAA1}" type="datetime1">
              <a:rPr lang="en-IN" smtClean="0"/>
              <a:t>30-04-2024</a:t>
            </a:fld>
            <a:endParaRPr lang="en-US" dirty="0"/>
          </a:p>
        </p:txBody>
      </p:sp>
      <p:sp>
        <p:nvSpPr>
          <p:cNvPr id="6" name="Footer Placeholder 5"/>
          <p:cNvSpPr>
            <a:spLocks noGrp="1"/>
          </p:cNvSpPr>
          <p:nvPr>
            <p:ph type="ftr" sz="quarter" idx="11"/>
          </p:nvPr>
        </p:nvSpPr>
        <p:spPr>
          <a:xfrm>
            <a:off x="3124200" y="6356350"/>
            <a:ext cx="46482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119</a:t>
            </a:fld>
            <a:endParaRPr lang="en-US" dirty="0"/>
          </a:p>
        </p:txBody>
      </p:sp>
      <p:pic>
        <p:nvPicPr>
          <p:cNvPr id="8" name="Picture 7" descr="Logo.jpg"/>
          <p:cNvPicPr>
            <a:picLocks noChangeAspect="1"/>
          </p:cNvPicPr>
          <p:nvPr/>
        </p:nvPicPr>
        <p:blipFill>
          <a:blip r:embed="rId3"/>
          <a:stretch>
            <a:fillRect/>
          </a:stretch>
        </p:blipFill>
        <p:spPr>
          <a:xfrm>
            <a:off x="0" y="0"/>
            <a:ext cx="1581150" cy="8477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228600" y="914400"/>
            <a:ext cx="8686800" cy="5410199"/>
          </a:xfrm>
        </p:spPr>
        <p:txBody>
          <a:bodyPr>
            <a:normAutofit fontScale="92500"/>
          </a:bodyPr>
          <a:lstStyle/>
          <a:p>
            <a:pPr lvl="0"/>
            <a:r>
              <a:rPr lang="en-US" sz="2400" b="1" dirty="0">
                <a:latin typeface="Times New Roman" panose="02020603050405020304" pitchFamily="18" charset="0"/>
                <a:cs typeface="Times New Roman" panose="02020603050405020304" pitchFamily="18" charset="0"/>
              </a:rPr>
              <a:t>PSO1: </a:t>
            </a:r>
            <a:r>
              <a:rPr lang="en-US" sz="2400" dirty="0">
                <a:latin typeface="Times New Roman" panose="02020603050405020304" pitchFamily="18" charset="0"/>
                <a:cs typeface="Times New Roman" panose="02020603050405020304" pitchFamily="18" charset="0"/>
              </a:rPr>
              <a:t>Work as a software developer, database administrator, tester or networking engineer for providing solutions to the real world and industrial problems</a:t>
            </a:r>
          </a:p>
          <a:p>
            <a:pPr marL="0" lvl="0" indent="0">
              <a:buNone/>
            </a:pPr>
            <a:r>
              <a:rPr lang="en-US" sz="2400" b="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PSO2:</a:t>
            </a:r>
            <a:r>
              <a:rPr lang="en-US" sz="2400" dirty="0">
                <a:latin typeface="Times New Roman" panose="02020603050405020304" pitchFamily="18" charset="0"/>
                <a:cs typeface="Times New Roman" panose="02020603050405020304" pitchFamily="18" charset="0"/>
              </a:rPr>
              <a:t>Apply core subjects of information technology related to data structure and algorithm, software engineering, web technology, operating system, database and networking to solve complex IT problems.</a:t>
            </a:r>
          </a:p>
          <a:p>
            <a:pPr algn="just"/>
            <a:endParaRPr lang="en-US" sz="2400" dirty="0">
              <a:latin typeface="Times New Roman" panose="02020603050405020304" pitchFamily="18" charset="0"/>
              <a:cs typeface="Times New Roman" panose="02020603050405020304" pitchFamily="18" charset="0"/>
            </a:endParaRPr>
          </a:p>
          <a:p>
            <a:pPr lvl="0"/>
            <a:r>
              <a:rPr lang="en-US" sz="2400" b="1" dirty="0">
                <a:latin typeface="Times New Roman" panose="02020603050405020304" pitchFamily="18" charset="0"/>
                <a:cs typeface="Times New Roman" panose="02020603050405020304" pitchFamily="18" charset="0"/>
              </a:rPr>
              <a:t>PSO 3:</a:t>
            </a:r>
            <a:r>
              <a:rPr lang="en-US" sz="2400" dirty="0">
                <a:latin typeface="Times New Roman" panose="02020603050405020304" pitchFamily="18" charset="0"/>
                <a:cs typeface="Times New Roman" panose="02020603050405020304" pitchFamily="18" charset="0"/>
              </a:rPr>
              <a:t>Practice multi-disciplinary and modern computing techniques by lifelong learning to establish innovative career.</a:t>
            </a:r>
          </a:p>
          <a:p>
            <a:pPr algn="just"/>
            <a:endParaRPr lang="en-US" sz="2400" b="1" dirty="0">
              <a:latin typeface="Times New Roman" panose="02020603050405020304" pitchFamily="18" charset="0"/>
              <a:cs typeface="Times New Roman" panose="02020603050405020304" pitchFamily="18" charset="0"/>
            </a:endParaRPr>
          </a:p>
          <a:p>
            <a:pPr lvl="0"/>
            <a:r>
              <a:rPr lang="en-US" sz="2400" b="1" dirty="0">
                <a:latin typeface="Times New Roman" panose="02020603050405020304" pitchFamily="18" charset="0"/>
                <a:cs typeface="Times New Roman" panose="02020603050405020304" pitchFamily="18" charset="0"/>
              </a:rPr>
              <a:t>PSO 4:</a:t>
            </a:r>
            <a:r>
              <a:rPr lang="en-US" sz="2400" dirty="0">
                <a:latin typeface="Times New Roman" panose="02020603050405020304" pitchFamily="18" charset="0"/>
                <a:cs typeface="Times New Roman" panose="02020603050405020304" pitchFamily="18" charset="0"/>
              </a:rPr>
              <a:t>Work in a team or individual to manage projects with ethical concern to be a successful employee or employer in IT industry</a:t>
            </a:r>
          </a:p>
          <a:p>
            <a:endParaRPr lang="en-US" dirty="0"/>
          </a:p>
        </p:txBody>
      </p:sp>
      <p:sp>
        <p:nvSpPr>
          <p:cNvPr id="4" name="Date Placeholder 3"/>
          <p:cNvSpPr>
            <a:spLocks noGrp="1"/>
          </p:cNvSpPr>
          <p:nvPr>
            <p:ph type="dt" sz="quarter" idx="10"/>
          </p:nvPr>
        </p:nvSpPr>
        <p:spPr/>
        <p:txBody>
          <a:bodyPr/>
          <a:lstStyle/>
          <a:p>
            <a:pPr>
              <a:defRPr/>
            </a:pPr>
            <a:fld id="{5B372270-7F39-4871-8D7A-CDAE7F88BCB3}" type="datetime1">
              <a:rPr lang="en-IN" smtClean="0"/>
              <a:t>30-04-2024</a:t>
            </a:fld>
            <a:endParaRPr lang="en-US"/>
          </a:p>
        </p:txBody>
      </p:sp>
      <p:sp>
        <p:nvSpPr>
          <p:cNvPr id="6" name="Slide Number Placeholder 5"/>
          <p:cNvSpPr>
            <a:spLocks noGrp="1"/>
          </p:cNvSpPr>
          <p:nvPr>
            <p:ph type="sldNum" sz="quarter" idx="12"/>
          </p:nvPr>
        </p:nvSpPr>
        <p:spPr/>
        <p:txBody>
          <a:bodyPr/>
          <a:lstStyle/>
          <a:p>
            <a:pPr>
              <a:defRPr/>
            </a:pPr>
            <a:fld id="{1D556D34-6B30-4C79-8893-6DB58EC2895D}" type="slidenum">
              <a:rPr lang="en-US"/>
              <a:pPr>
                <a:defRPr/>
              </a:pPr>
              <a:t>12</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t>Program Specific Outcomes (PSO)</a:t>
            </a:r>
          </a:p>
        </p:txBody>
      </p:sp>
      <p:sp>
        <p:nvSpPr>
          <p:cNvPr id="8" name="Footer Placeholder 12"/>
          <p:cNvSpPr>
            <a:spLocks noGrp="1"/>
          </p:cNvSpPr>
          <p:nvPr>
            <p:ph type="ftr" sz="quarter" idx="11"/>
          </p:nvPr>
        </p:nvSpPr>
        <p:spPr>
          <a:xfrm>
            <a:off x="2286000" y="6264275"/>
            <a:ext cx="5029200" cy="365125"/>
          </a:xfrm>
        </p:spPr>
        <p:txBody>
          <a:bodyPr/>
          <a:lstStyle/>
          <a:p>
            <a:pPr>
              <a:defRPr/>
            </a:pPr>
            <a:r>
              <a:rPr lang="en-US"/>
              <a:t>Nishu Niharika            ACSE0603 Software Engineering                          Unit IV      </a:t>
            </a:r>
            <a:endParaRPr lang="en-US" dirty="0"/>
          </a:p>
        </p:txBody>
      </p:sp>
      <p:pic>
        <p:nvPicPr>
          <p:cNvPr id="9" name="Picture 8">
            <a:extLst>
              <a:ext uri="{FF2B5EF4-FFF2-40B4-BE49-F238E27FC236}">
                <a16:creationId xmlns:a16="http://schemas.microsoft.com/office/drawing/2014/main" id="{C6FF34F4-35EA-4885-8A37-FC15D25961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581757"/>
          </a:xfrm>
          <a:prstGeom prst="rect">
            <a:avLst/>
          </a:prstGeom>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295400"/>
            <a:ext cx="8229600" cy="4493538"/>
          </a:xfrm>
          <a:prstGeom prst="rect">
            <a:avLst/>
          </a:prstGeom>
        </p:spPr>
        <p:txBody>
          <a:bodyPr wrap="square">
            <a:spAutoFit/>
          </a:bodyPr>
          <a:lstStyle/>
          <a:p>
            <a:pPr algn="just"/>
            <a:r>
              <a:rPr lang="en-US" sz="2200" dirty="0">
                <a:solidFill>
                  <a:srgbClr val="C00000"/>
                </a:solidFill>
              </a:rPr>
              <a:t>Performance testing : </a:t>
            </a:r>
            <a:r>
              <a:rPr lang="en-US" sz="2200" dirty="0"/>
              <a:t>Performance testing is carried out to check whether the system needs the nonfunctional requirements identified in the SRS document. All performance tests can be considered as </a:t>
            </a:r>
            <a:r>
              <a:rPr lang="en-US" sz="2200" dirty="0">
                <a:solidFill>
                  <a:srgbClr val="FF0000"/>
                </a:solidFill>
              </a:rPr>
              <a:t>black-box tests.</a:t>
            </a:r>
          </a:p>
          <a:p>
            <a:pPr lvl="2"/>
            <a:r>
              <a:rPr lang="en-US" sz="2200" dirty="0"/>
              <a:t>• Stress testing</a:t>
            </a:r>
          </a:p>
          <a:p>
            <a:pPr lvl="2"/>
            <a:r>
              <a:rPr lang="en-US" sz="2200" dirty="0"/>
              <a:t>• Volume testing</a:t>
            </a:r>
          </a:p>
          <a:p>
            <a:pPr lvl="2"/>
            <a:r>
              <a:rPr lang="en-US" sz="2200" dirty="0"/>
              <a:t>• Configuration testing</a:t>
            </a:r>
          </a:p>
          <a:p>
            <a:pPr lvl="2"/>
            <a:r>
              <a:rPr lang="en-US" sz="2200" dirty="0"/>
              <a:t>• Compatibility testing</a:t>
            </a:r>
          </a:p>
          <a:p>
            <a:pPr lvl="2"/>
            <a:r>
              <a:rPr lang="en-US" sz="2200" dirty="0"/>
              <a:t>• Regression testing</a:t>
            </a:r>
          </a:p>
          <a:p>
            <a:pPr lvl="2"/>
            <a:r>
              <a:rPr lang="en-US" sz="2200" dirty="0"/>
              <a:t>• Recovery testing</a:t>
            </a:r>
          </a:p>
          <a:p>
            <a:pPr lvl="2"/>
            <a:r>
              <a:rPr lang="en-US" sz="2200" dirty="0"/>
              <a:t>• Maintenance testing</a:t>
            </a:r>
          </a:p>
          <a:p>
            <a:pPr lvl="2"/>
            <a:r>
              <a:rPr lang="en-US" sz="2200" dirty="0"/>
              <a:t>• Documentation testing</a:t>
            </a:r>
          </a:p>
          <a:p>
            <a:pPr lvl="2"/>
            <a:r>
              <a:rPr lang="en-US" sz="2200" dirty="0"/>
              <a:t>• Usability testing</a:t>
            </a:r>
          </a:p>
        </p:txBody>
      </p:sp>
      <p:sp>
        <p:nvSpPr>
          <p:cNvPr id="4" name="Title 1"/>
          <p:cNvSpPr txBox="1">
            <a:spLocks/>
          </p:cNvSpPr>
          <p:nvPr/>
        </p:nvSpPr>
        <p:spPr>
          <a:xfrm>
            <a:off x="1201882"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System Testing</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20782" y="61740"/>
            <a:ext cx="1181100" cy="817163"/>
          </a:xfrm>
          <a:prstGeom prst="rect">
            <a:avLst/>
          </a:prstGeom>
          <a:noFill/>
        </p:spPr>
      </p:pic>
      <p:sp>
        <p:nvSpPr>
          <p:cNvPr id="2" name="Date Placeholder 1"/>
          <p:cNvSpPr>
            <a:spLocks noGrp="1"/>
          </p:cNvSpPr>
          <p:nvPr>
            <p:ph type="dt" sz="half" idx="10"/>
          </p:nvPr>
        </p:nvSpPr>
        <p:spPr/>
        <p:txBody>
          <a:bodyPr/>
          <a:lstStyle/>
          <a:p>
            <a:fld id="{AB4DC240-7D28-4E63-9C03-AF0FD0F0A876}" type="datetime1">
              <a:rPr lang="en-IN" smtClean="0"/>
              <a:t>30-04-2024</a:t>
            </a:fld>
            <a:endParaRPr lang="en-US" dirty="0"/>
          </a:p>
        </p:txBody>
      </p:sp>
      <p:sp>
        <p:nvSpPr>
          <p:cNvPr id="6" name="Footer Placeholder 5"/>
          <p:cNvSpPr>
            <a:spLocks noGrp="1"/>
          </p:cNvSpPr>
          <p:nvPr>
            <p:ph type="ftr" sz="quarter" idx="11"/>
          </p:nvPr>
        </p:nvSpPr>
        <p:spPr>
          <a:xfrm>
            <a:off x="3124200" y="6356350"/>
            <a:ext cx="45720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120</a:t>
            </a:fld>
            <a:endParaRPr lang="en-US" dirty="0"/>
          </a:p>
        </p:txBody>
      </p:sp>
      <p:pic>
        <p:nvPicPr>
          <p:cNvPr id="8" name="Picture 7"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415443222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500" y="1371600"/>
            <a:ext cx="8001000" cy="4770537"/>
          </a:xfrm>
          <a:prstGeom prst="rect">
            <a:avLst/>
          </a:prstGeom>
        </p:spPr>
        <p:txBody>
          <a:bodyPr wrap="square">
            <a:spAutoFit/>
          </a:bodyPr>
          <a:lstStyle/>
          <a:p>
            <a:pPr algn="just"/>
            <a:r>
              <a:rPr lang="en-US" sz="2200" b="1" dirty="0">
                <a:solidFill>
                  <a:srgbClr val="C00000"/>
                </a:solidFill>
              </a:rPr>
              <a:t>Stress testing : </a:t>
            </a:r>
            <a:r>
              <a:rPr lang="en-US" sz="2200" dirty="0"/>
              <a:t>Stress tests are black box tests which are designed to impose a range of abnormal and even illegal input conditions so as to stress the capabilities of the software. </a:t>
            </a:r>
            <a:r>
              <a:rPr lang="en-US" sz="2200" dirty="0">
                <a:solidFill>
                  <a:srgbClr val="C00000"/>
                </a:solidFill>
              </a:rPr>
              <a:t>For example</a:t>
            </a:r>
            <a:r>
              <a:rPr lang="en-US" sz="2200" dirty="0"/>
              <a:t>, suppose an operating system is supposed to support 15 multi programmed jobs, the system is stressed by attempting to run 15 or more jobs simultaneously. A real-time system might be tested to determine the effect of simultaneous arrival of several high-priority interrupts.</a:t>
            </a:r>
          </a:p>
          <a:p>
            <a:endParaRPr lang="en-US" sz="2200" dirty="0"/>
          </a:p>
          <a:p>
            <a:pPr algn="just"/>
            <a:r>
              <a:rPr lang="en-US" sz="2200" dirty="0"/>
              <a:t>• </a:t>
            </a:r>
            <a:r>
              <a:rPr lang="en-US" sz="2200" b="1" dirty="0">
                <a:solidFill>
                  <a:srgbClr val="C00000"/>
                </a:solidFill>
              </a:rPr>
              <a:t>Volume testing: </a:t>
            </a:r>
            <a:r>
              <a:rPr lang="en-US" sz="2200" dirty="0"/>
              <a:t>It is especially important to check whether the data structures (arrays, queues, stacks, etc.) have been designed to successfully extraordinary situations. </a:t>
            </a:r>
            <a:r>
              <a:rPr lang="en-US" sz="2200" dirty="0">
                <a:solidFill>
                  <a:srgbClr val="C00000"/>
                </a:solidFill>
              </a:rPr>
              <a:t>For example</a:t>
            </a:r>
            <a:r>
              <a:rPr lang="en-US" sz="2200" dirty="0"/>
              <a:t>, a compiler might be tested to check whether the symbol table overflows when a very large program is compiled</a:t>
            </a:r>
          </a:p>
          <a:p>
            <a:endParaRPr lang="en-US" b="1" dirty="0">
              <a:solidFill>
                <a:srgbClr val="C00000"/>
              </a:solidFill>
            </a:endParaRPr>
          </a:p>
        </p:txBody>
      </p:sp>
      <p:sp>
        <p:nvSpPr>
          <p:cNvPr id="3" name="Title 1"/>
          <p:cNvSpPr txBox="1">
            <a:spLocks/>
          </p:cNvSpPr>
          <p:nvPr/>
        </p:nvSpPr>
        <p:spPr>
          <a:xfrm>
            <a:off x="1201882"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System Testing</a:t>
            </a:r>
          </a:p>
        </p:txBody>
      </p:sp>
      <p:pic>
        <p:nvPicPr>
          <p:cNvPr id="4" name="Picture 2" descr="E:\NIET\Project\xLogo11.png.pagespeed.ic.pydHLuCQEZ.png"/>
          <p:cNvPicPr>
            <a:picLocks noChangeAspect="1" noChangeArrowheads="1"/>
          </p:cNvPicPr>
          <p:nvPr/>
        </p:nvPicPr>
        <p:blipFill>
          <a:blip r:embed="rId2" cstate="print"/>
          <a:srcRect/>
          <a:stretch>
            <a:fillRect/>
          </a:stretch>
        </p:blipFill>
        <p:spPr bwMode="auto">
          <a:xfrm>
            <a:off x="20782" y="61740"/>
            <a:ext cx="1181100" cy="817163"/>
          </a:xfrm>
          <a:prstGeom prst="rect">
            <a:avLst/>
          </a:prstGeom>
          <a:noFill/>
        </p:spPr>
      </p:pic>
      <p:sp>
        <p:nvSpPr>
          <p:cNvPr id="5" name="Date Placeholder 4"/>
          <p:cNvSpPr>
            <a:spLocks noGrp="1"/>
          </p:cNvSpPr>
          <p:nvPr>
            <p:ph type="dt" sz="half" idx="10"/>
          </p:nvPr>
        </p:nvSpPr>
        <p:spPr/>
        <p:txBody>
          <a:bodyPr/>
          <a:lstStyle/>
          <a:p>
            <a:fld id="{74F03568-BB0F-463F-8C47-21718DBC51AF}" type="datetime1">
              <a:rPr lang="en-IN" smtClean="0"/>
              <a:t>30-04-2024</a:t>
            </a:fld>
            <a:endParaRPr lang="en-US" dirty="0"/>
          </a:p>
        </p:txBody>
      </p:sp>
      <p:sp>
        <p:nvSpPr>
          <p:cNvPr id="6" name="Footer Placeholder 5"/>
          <p:cNvSpPr>
            <a:spLocks noGrp="1"/>
          </p:cNvSpPr>
          <p:nvPr>
            <p:ph type="ftr" sz="quarter" idx="11"/>
          </p:nvPr>
        </p:nvSpPr>
        <p:spPr>
          <a:xfrm>
            <a:off x="3124200" y="6356350"/>
            <a:ext cx="51816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121</a:t>
            </a:fld>
            <a:endParaRPr lang="en-US" dirty="0"/>
          </a:p>
        </p:txBody>
      </p:sp>
      <p:pic>
        <p:nvPicPr>
          <p:cNvPr id="8" name="Picture 7" descr="Logo.jpg"/>
          <p:cNvPicPr>
            <a:picLocks noChangeAspect="1"/>
          </p:cNvPicPr>
          <p:nvPr/>
        </p:nvPicPr>
        <p:blipFill>
          <a:blip r:embed="rId3"/>
          <a:stretch>
            <a:fillRect/>
          </a:stretch>
        </p:blipFill>
        <p:spPr>
          <a:xfrm>
            <a:off x="0" y="0"/>
            <a:ext cx="1581150" cy="847725"/>
          </a:xfrm>
          <a:prstGeom prst="rect">
            <a:avLst/>
          </a:prstGeom>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9655" y="1524000"/>
            <a:ext cx="8001000" cy="2462213"/>
          </a:xfrm>
          <a:prstGeom prst="rect">
            <a:avLst/>
          </a:prstGeom>
        </p:spPr>
        <p:txBody>
          <a:bodyPr wrap="square">
            <a:spAutoFit/>
          </a:bodyPr>
          <a:lstStyle/>
          <a:p>
            <a:pPr algn="just"/>
            <a:r>
              <a:rPr lang="en-US" sz="2200" dirty="0"/>
              <a:t>• </a:t>
            </a:r>
            <a:r>
              <a:rPr lang="en-US" sz="2200" dirty="0">
                <a:solidFill>
                  <a:srgbClr val="C00000"/>
                </a:solidFill>
              </a:rPr>
              <a:t>Configuration testing: </a:t>
            </a:r>
            <a:r>
              <a:rPr lang="en-US" sz="2200" dirty="0"/>
              <a:t>This is used to analyze system behavior in various hardware and software configurations specified in the requirements.</a:t>
            </a:r>
          </a:p>
          <a:p>
            <a:pPr algn="just"/>
            <a:endParaRPr lang="en-US" sz="2200" dirty="0">
              <a:solidFill>
                <a:srgbClr val="C00000"/>
              </a:solidFill>
            </a:endParaRPr>
          </a:p>
          <a:p>
            <a:pPr algn="just"/>
            <a:r>
              <a:rPr lang="en-US" sz="2200" dirty="0"/>
              <a:t>• </a:t>
            </a:r>
            <a:r>
              <a:rPr lang="en-US" sz="2200" dirty="0">
                <a:solidFill>
                  <a:srgbClr val="C00000"/>
                </a:solidFill>
              </a:rPr>
              <a:t>Compatibility testing : </a:t>
            </a:r>
            <a:r>
              <a:rPr lang="en-US" sz="2200" dirty="0"/>
              <a:t>This type of testing is required when the system interfaces with other types of systems. Compatibility aims to check whether the interface functions perform as required.</a:t>
            </a:r>
            <a:endParaRPr lang="en-US" sz="2200" dirty="0">
              <a:solidFill>
                <a:srgbClr val="C00000"/>
              </a:solidFill>
            </a:endParaRPr>
          </a:p>
        </p:txBody>
      </p:sp>
      <p:sp>
        <p:nvSpPr>
          <p:cNvPr id="3" name="Title 1"/>
          <p:cNvSpPr txBox="1">
            <a:spLocks/>
          </p:cNvSpPr>
          <p:nvPr/>
        </p:nvSpPr>
        <p:spPr>
          <a:xfrm>
            <a:off x="1201882"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System Testing</a:t>
            </a:r>
          </a:p>
        </p:txBody>
      </p:sp>
      <p:pic>
        <p:nvPicPr>
          <p:cNvPr id="4" name="Picture 2" descr="E:\NIET\Project\xLogo11.png.pagespeed.ic.pydHLuCQEZ.png"/>
          <p:cNvPicPr>
            <a:picLocks noChangeAspect="1" noChangeArrowheads="1"/>
          </p:cNvPicPr>
          <p:nvPr/>
        </p:nvPicPr>
        <p:blipFill>
          <a:blip r:embed="rId2" cstate="print"/>
          <a:srcRect/>
          <a:stretch>
            <a:fillRect/>
          </a:stretch>
        </p:blipFill>
        <p:spPr bwMode="auto">
          <a:xfrm>
            <a:off x="20782" y="61740"/>
            <a:ext cx="1181100" cy="817163"/>
          </a:xfrm>
          <a:prstGeom prst="rect">
            <a:avLst/>
          </a:prstGeom>
          <a:noFill/>
        </p:spPr>
      </p:pic>
      <p:sp>
        <p:nvSpPr>
          <p:cNvPr id="5" name="Date Placeholder 4"/>
          <p:cNvSpPr>
            <a:spLocks noGrp="1"/>
          </p:cNvSpPr>
          <p:nvPr>
            <p:ph type="dt" sz="half" idx="10"/>
          </p:nvPr>
        </p:nvSpPr>
        <p:spPr/>
        <p:txBody>
          <a:bodyPr/>
          <a:lstStyle/>
          <a:p>
            <a:fld id="{393865AC-070C-4760-AD4B-47975A645228}" type="datetime1">
              <a:rPr lang="en-IN" smtClean="0"/>
              <a:t>30-04-2024</a:t>
            </a:fld>
            <a:endParaRPr lang="en-US" dirty="0"/>
          </a:p>
        </p:txBody>
      </p:sp>
      <p:sp>
        <p:nvSpPr>
          <p:cNvPr id="6" name="Footer Placeholder 5"/>
          <p:cNvSpPr>
            <a:spLocks noGrp="1"/>
          </p:cNvSpPr>
          <p:nvPr>
            <p:ph type="ftr" sz="quarter" idx="11"/>
          </p:nvPr>
        </p:nvSpPr>
        <p:spPr>
          <a:xfrm>
            <a:off x="3124200" y="6356350"/>
            <a:ext cx="44958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122</a:t>
            </a:fld>
            <a:endParaRPr lang="en-US" dirty="0"/>
          </a:p>
        </p:txBody>
      </p:sp>
      <p:pic>
        <p:nvPicPr>
          <p:cNvPr id="8" name="Picture 7"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309268745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295400"/>
            <a:ext cx="7772400" cy="4832092"/>
          </a:xfrm>
          <a:prstGeom prst="rect">
            <a:avLst/>
          </a:prstGeom>
        </p:spPr>
        <p:txBody>
          <a:bodyPr wrap="square">
            <a:spAutoFit/>
          </a:bodyPr>
          <a:lstStyle/>
          <a:p>
            <a:pPr algn="just"/>
            <a:r>
              <a:rPr lang="en-US" sz="2200" dirty="0"/>
              <a:t>• </a:t>
            </a:r>
            <a:r>
              <a:rPr lang="en-US" sz="2200" b="1" dirty="0">
                <a:solidFill>
                  <a:srgbClr val="C00000"/>
                </a:solidFill>
              </a:rPr>
              <a:t>Regression testing: </a:t>
            </a:r>
            <a:r>
              <a:rPr lang="en-US" sz="2200" dirty="0"/>
              <a:t>This type of testing is required when the system being tested is an upgradation of an already existing system to fix some bugs or enhance functionality, performance, etc.</a:t>
            </a:r>
          </a:p>
          <a:p>
            <a:pPr algn="just"/>
            <a:endParaRPr lang="en-US" sz="2200" b="1" dirty="0">
              <a:solidFill>
                <a:srgbClr val="C00000"/>
              </a:solidFill>
            </a:endParaRPr>
          </a:p>
          <a:p>
            <a:pPr algn="just"/>
            <a:r>
              <a:rPr lang="en-US" sz="2200" b="1" dirty="0">
                <a:solidFill>
                  <a:srgbClr val="C00000"/>
                </a:solidFill>
              </a:rPr>
              <a:t>• Recovery testing : </a:t>
            </a:r>
            <a:r>
              <a:rPr lang="en-US" sz="2200" dirty="0"/>
              <a:t>Recovery testing tests the response of the system to the presence of faults, or loss of power, devices, services, data, etc.</a:t>
            </a:r>
          </a:p>
          <a:p>
            <a:pPr algn="just"/>
            <a:endParaRPr lang="en-US" sz="2200" b="1" dirty="0">
              <a:solidFill>
                <a:srgbClr val="C00000"/>
              </a:solidFill>
            </a:endParaRPr>
          </a:p>
          <a:p>
            <a:pPr algn="just"/>
            <a:r>
              <a:rPr lang="en-US" sz="2200" b="1" dirty="0">
                <a:solidFill>
                  <a:srgbClr val="C00000"/>
                </a:solidFill>
              </a:rPr>
              <a:t>• Maintenance testing :</a:t>
            </a:r>
            <a:r>
              <a:rPr lang="en-US" sz="2200" dirty="0">
                <a:solidFill>
                  <a:srgbClr val="C00000"/>
                </a:solidFill>
              </a:rPr>
              <a:t> </a:t>
            </a:r>
            <a:r>
              <a:rPr lang="en-US" sz="2200" dirty="0"/>
              <a:t>This testing addresses the diagnostic programs, and other procedures that are required to be developed to help maintenance of the system. It is verified that the artifacts exist and they perform properly.</a:t>
            </a:r>
          </a:p>
          <a:p>
            <a:pPr algn="just"/>
            <a:endParaRPr lang="en-US" sz="2200" b="1" dirty="0">
              <a:solidFill>
                <a:srgbClr val="C00000"/>
              </a:solidFill>
            </a:endParaRPr>
          </a:p>
        </p:txBody>
      </p:sp>
      <p:sp>
        <p:nvSpPr>
          <p:cNvPr id="3" name="Title 1"/>
          <p:cNvSpPr txBox="1">
            <a:spLocks/>
          </p:cNvSpPr>
          <p:nvPr/>
        </p:nvSpPr>
        <p:spPr>
          <a:xfrm>
            <a:off x="1201882"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System Testing</a:t>
            </a:r>
          </a:p>
        </p:txBody>
      </p:sp>
      <p:pic>
        <p:nvPicPr>
          <p:cNvPr id="4" name="Picture 2" descr="E:\NIET\Project\xLogo11.png.pagespeed.ic.pydHLuCQEZ.png"/>
          <p:cNvPicPr>
            <a:picLocks noChangeAspect="1" noChangeArrowheads="1"/>
          </p:cNvPicPr>
          <p:nvPr/>
        </p:nvPicPr>
        <p:blipFill>
          <a:blip r:embed="rId2" cstate="print"/>
          <a:srcRect/>
          <a:stretch>
            <a:fillRect/>
          </a:stretch>
        </p:blipFill>
        <p:spPr bwMode="auto">
          <a:xfrm>
            <a:off x="20782" y="61740"/>
            <a:ext cx="1181100" cy="817163"/>
          </a:xfrm>
          <a:prstGeom prst="rect">
            <a:avLst/>
          </a:prstGeom>
          <a:noFill/>
        </p:spPr>
      </p:pic>
      <p:sp>
        <p:nvSpPr>
          <p:cNvPr id="5" name="Date Placeholder 4"/>
          <p:cNvSpPr>
            <a:spLocks noGrp="1"/>
          </p:cNvSpPr>
          <p:nvPr>
            <p:ph type="dt" sz="half" idx="10"/>
          </p:nvPr>
        </p:nvSpPr>
        <p:spPr/>
        <p:txBody>
          <a:bodyPr/>
          <a:lstStyle/>
          <a:p>
            <a:fld id="{DE622354-D31B-4EE7-AADC-0728907B63C5}" type="datetime1">
              <a:rPr lang="en-IN" smtClean="0"/>
              <a:t>30-04-2024</a:t>
            </a:fld>
            <a:endParaRPr lang="en-US" dirty="0"/>
          </a:p>
        </p:txBody>
      </p:sp>
      <p:sp>
        <p:nvSpPr>
          <p:cNvPr id="6" name="Footer Placeholder 5"/>
          <p:cNvSpPr>
            <a:spLocks noGrp="1"/>
          </p:cNvSpPr>
          <p:nvPr>
            <p:ph type="ftr" sz="quarter" idx="11"/>
          </p:nvPr>
        </p:nvSpPr>
        <p:spPr>
          <a:xfrm>
            <a:off x="3124200" y="6356350"/>
            <a:ext cx="45720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123</a:t>
            </a:fld>
            <a:endParaRPr lang="en-US" dirty="0"/>
          </a:p>
        </p:txBody>
      </p:sp>
      <p:pic>
        <p:nvPicPr>
          <p:cNvPr id="8" name="Picture 7" descr="Logo.jpg"/>
          <p:cNvPicPr>
            <a:picLocks noChangeAspect="1"/>
          </p:cNvPicPr>
          <p:nvPr/>
        </p:nvPicPr>
        <p:blipFill>
          <a:blip r:embed="rId3"/>
          <a:stretch>
            <a:fillRect/>
          </a:stretch>
        </p:blipFill>
        <p:spPr>
          <a:xfrm>
            <a:off x="0" y="0"/>
            <a:ext cx="1581150" cy="847725"/>
          </a:xfrm>
          <a:prstGeom prst="rect">
            <a:avLst/>
          </a:prstGeom>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295400"/>
            <a:ext cx="7924800" cy="2462213"/>
          </a:xfrm>
          <a:prstGeom prst="rect">
            <a:avLst/>
          </a:prstGeom>
        </p:spPr>
        <p:txBody>
          <a:bodyPr wrap="square">
            <a:spAutoFit/>
          </a:bodyPr>
          <a:lstStyle/>
          <a:p>
            <a:r>
              <a:rPr lang="en-US" sz="2200" dirty="0">
                <a:solidFill>
                  <a:srgbClr val="C00000"/>
                </a:solidFill>
              </a:rPr>
              <a:t>• Documentation testing: </a:t>
            </a:r>
            <a:r>
              <a:rPr lang="en-US" sz="2200" dirty="0"/>
              <a:t>It is checked that the required user manual, maintenance manuals, and technical manuals exist and are consistent.</a:t>
            </a:r>
          </a:p>
          <a:p>
            <a:endParaRPr lang="en-US" sz="2200" dirty="0">
              <a:solidFill>
                <a:srgbClr val="C00000"/>
              </a:solidFill>
            </a:endParaRPr>
          </a:p>
          <a:p>
            <a:r>
              <a:rPr lang="en-US" sz="2200" dirty="0">
                <a:solidFill>
                  <a:srgbClr val="C00000"/>
                </a:solidFill>
              </a:rPr>
              <a:t>• Usability testing: </a:t>
            </a:r>
            <a:r>
              <a:rPr lang="en-US" sz="2200" dirty="0"/>
              <a:t>Usability testing concerns checking the user interface to see if it meets all user requirements concerning the user interface.</a:t>
            </a:r>
            <a:endParaRPr lang="en-US" sz="2200" dirty="0">
              <a:solidFill>
                <a:srgbClr val="C00000"/>
              </a:solidFill>
            </a:endParaRPr>
          </a:p>
        </p:txBody>
      </p:sp>
      <p:sp>
        <p:nvSpPr>
          <p:cNvPr id="3" name="Title 1"/>
          <p:cNvSpPr txBox="1">
            <a:spLocks/>
          </p:cNvSpPr>
          <p:nvPr/>
        </p:nvSpPr>
        <p:spPr>
          <a:xfrm>
            <a:off x="1201882"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System Testing</a:t>
            </a:r>
          </a:p>
        </p:txBody>
      </p:sp>
      <p:pic>
        <p:nvPicPr>
          <p:cNvPr id="4" name="Picture 2" descr="E:\NIET\Project\xLogo11.png.pagespeed.ic.pydHLuCQEZ.png"/>
          <p:cNvPicPr>
            <a:picLocks noChangeAspect="1" noChangeArrowheads="1"/>
          </p:cNvPicPr>
          <p:nvPr/>
        </p:nvPicPr>
        <p:blipFill>
          <a:blip r:embed="rId2" cstate="print"/>
          <a:srcRect/>
          <a:stretch>
            <a:fillRect/>
          </a:stretch>
        </p:blipFill>
        <p:spPr bwMode="auto">
          <a:xfrm>
            <a:off x="20782" y="61740"/>
            <a:ext cx="1181100" cy="817163"/>
          </a:xfrm>
          <a:prstGeom prst="rect">
            <a:avLst/>
          </a:prstGeom>
          <a:noFill/>
        </p:spPr>
      </p:pic>
      <p:sp>
        <p:nvSpPr>
          <p:cNvPr id="5" name="Date Placeholder 4"/>
          <p:cNvSpPr>
            <a:spLocks noGrp="1"/>
          </p:cNvSpPr>
          <p:nvPr>
            <p:ph type="dt" sz="half" idx="10"/>
          </p:nvPr>
        </p:nvSpPr>
        <p:spPr/>
        <p:txBody>
          <a:bodyPr/>
          <a:lstStyle/>
          <a:p>
            <a:fld id="{BF499968-EFF7-42FF-BB39-130B3AD18BB5}" type="datetime1">
              <a:rPr lang="en-IN" smtClean="0"/>
              <a:t>30-04-2024</a:t>
            </a:fld>
            <a:endParaRPr lang="en-US" dirty="0"/>
          </a:p>
        </p:txBody>
      </p:sp>
      <p:sp>
        <p:nvSpPr>
          <p:cNvPr id="6" name="Footer Placeholder 5"/>
          <p:cNvSpPr>
            <a:spLocks noGrp="1"/>
          </p:cNvSpPr>
          <p:nvPr>
            <p:ph type="ftr" sz="quarter" idx="11"/>
          </p:nvPr>
        </p:nvSpPr>
        <p:spPr>
          <a:xfrm>
            <a:off x="3124200" y="6356350"/>
            <a:ext cx="47244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124</a:t>
            </a:fld>
            <a:endParaRPr lang="en-US" dirty="0"/>
          </a:p>
        </p:txBody>
      </p:sp>
      <p:pic>
        <p:nvPicPr>
          <p:cNvPr id="8" name="Picture 7"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154128172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E04A82-56FC-4A5A-9FCF-7015C0054CE0}" type="datetime1">
              <a:rPr lang="en-IN" smtClean="0"/>
              <a:t>30-04-2024</a:t>
            </a:fld>
            <a:endParaRPr lang="en-US" dirty="0"/>
          </a:p>
        </p:txBody>
      </p:sp>
      <p:sp>
        <p:nvSpPr>
          <p:cNvPr id="3" name="Footer Placeholder 2"/>
          <p:cNvSpPr>
            <a:spLocks noGrp="1"/>
          </p:cNvSpPr>
          <p:nvPr>
            <p:ph type="ftr" sz="quarter" idx="11"/>
          </p:nvPr>
        </p:nvSpPr>
        <p:spPr>
          <a:xfrm>
            <a:off x="1357290" y="6356350"/>
            <a:ext cx="6929486" cy="365125"/>
          </a:xfrm>
        </p:spPr>
        <p:txBody>
          <a:bodyPr/>
          <a:lstStyle/>
          <a:p>
            <a:r>
              <a:rPr lang="en-US"/>
              <a:t>Nishu Niharika            ACSE0603 Software Engineering                          Unit IV      </a:t>
            </a:r>
            <a:endParaRPr lang="en-US" dirty="0"/>
          </a:p>
        </p:txBody>
      </p:sp>
      <p:sp>
        <p:nvSpPr>
          <p:cNvPr id="4" name="Slide Number Placeholder 3"/>
          <p:cNvSpPr>
            <a:spLocks noGrp="1"/>
          </p:cNvSpPr>
          <p:nvPr>
            <p:ph type="sldNum" sz="quarter" idx="12"/>
          </p:nvPr>
        </p:nvSpPr>
        <p:spPr/>
        <p:txBody>
          <a:bodyPr/>
          <a:lstStyle/>
          <a:p>
            <a:fld id="{8A87259C-A7BA-4E2F-AD15-1FC8623258DF}" type="slidenum">
              <a:rPr lang="en-US" smtClean="0"/>
              <a:pPr/>
              <a:t>125</a:t>
            </a:fld>
            <a:endParaRPr lang="en-US" dirty="0"/>
          </a:p>
        </p:txBody>
      </p:sp>
      <p:pic>
        <p:nvPicPr>
          <p:cNvPr id="5" name="Picture 4" descr="Logo.jpg"/>
          <p:cNvPicPr>
            <a:picLocks noChangeAspect="1"/>
          </p:cNvPicPr>
          <p:nvPr/>
        </p:nvPicPr>
        <p:blipFill>
          <a:blip r:embed="rId2"/>
          <a:stretch>
            <a:fillRect/>
          </a:stretch>
        </p:blipFill>
        <p:spPr>
          <a:xfrm>
            <a:off x="0" y="0"/>
            <a:ext cx="1581150" cy="847725"/>
          </a:xfrm>
          <a:prstGeom prst="rect">
            <a:avLst/>
          </a:prstGeom>
        </p:spPr>
      </p:pic>
      <p:sp>
        <p:nvSpPr>
          <p:cNvPr id="6" name="Title 1"/>
          <p:cNvSpPr txBox="1">
            <a:spLocks/>
          </p:cNvSpPr>
          <p:nvPr/>
        </p:nvSpPr>
        <p:spPr>
          <a:xfrm>
            <a:off x="1714480" y="65681"/>
            <a:ext cx="7297902"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t>Static Testing Strategies:</a:t>
            </a:r>
            <a:endParaRPr lang="en-US" sz="2400" b="1" dirty="0">
              <a:solidFill>
                <a:schemeClr val="tx1"/>
              </a:solidFill>
            </a:endParaRPr>
          </a:p>
        </p:txBody>
      </p:sp>
      <p:sp>
        <p:nvSpPr>
          <p:cNvPr id="7" name="Rectangle 6"/>
          <p:cNvSpPr/>
          <p:nvPr/>
        </p:nvSpPr>
        <p:spPr>
          <a:xfrm>
            <a:off x="357158" y="1000109"/>
            <a:ext cx="8501122" cy="1754326"/>
          </a:xfrm>
          <a:prstGeom prst="rect">
            <a:avLst/>
          </a:prstGeom>
        </p:spPr>
        <p:txBody>
          <a:bodyPr wrap="square">
            <a:spAutoFit/>
          </a:bodyPr>
          <a:lstStyle/>
          <a:p>
            <a:pPr fontAlgn="base"/>
            <a:r>
              <a:rPr lang="en-IN" b="1" dirty="0"/>
              <a:t>Static Testing</a:t>
            </a:r>
            <a:r>
              <a:rPr lang="en-IN" dirty="0"/>
              <a:t> is a type of a Software Testing method which is performed to check the defects in software without actually executing the code of the software application. Whereas in Dynamic Testing checks the code is executed to detect the defects.</a:t>
            </a:r>
          </a:p>
          <a:p>
            <a:pPr fontAlgn="base"/>
            <a:r>
              <a:rPr lang="en-IN" dirty="0"/>
              <a:t>Static testing is performed in early stage of development to avoid errors as it is easier to find sources of failures and it can be fixed easily. The errors that can’t not be found using Dynamic Testing, can be easily found by Static Testing.</a:t>
            </a:r>
          </a:p>
        </p:txBody>
      </p:sp>
      <p:pic>
        <p:nvPicPr>
          <p:cNvPr id="8" name="Picture 2" descr="https://www.guru99.com/images/3-2016/Static-Testing.png">
            <a:extLst>
              <a:ext uri="{FF2B5EF4-FFF2-40B4-BE49-F238E27FC236}">
                <a16:creationId xmlns:a16="http://schemas.microsoft.com/office/drawing/2014/main" id="{45EF0DCC-718A-4346-BE5C-ED897DAEF1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7729" y="2920440"/>
            <a:ext cx="5991225" cy="30544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9E849D-B483-4266-A4F3-50001E9FAE70}"/>
              </a:ext>
            </a:extLst>
          </p:cNvPr>
          <p:cNvSpPr>
            <a:spLocks noGrp="1"/>
          </p:cNvSpPr>
          <p:nvPr>
            <p:ph type="dt" sz="half" idx="10"/>
          </p:nvPr>
        </p:nvSpPr>
        <p:spPr/>
        <p:txBody>
          <a:bodyPr/>
          <a:lstStyle/>
          <a:p>
            <a:fld id="{40B1BDBB-CBD7-4A0F-8353-4382CD0DCF59}" type="datetime1">
              <a:rPr lang="en-IN" smtClean="0"/>
              <a:t>30-04-2024</a:t>
            </a:fld>
            <a:endParaRPr lang="en-US" dirty="0"/>
          </a:p>
        </p:txBody>
      </p:sp>
      <p:sp>
        <p:nvSpPr>
          <p:cNvPr id="3" name="Footer Placeholder 2">
            <a:extLst>
              <a:ext uri="{FF2B5EF4-FFF2-40B4-BE49-F238E27FC236}">
                <a16:creationId xmlns:a16="http://schemas.microsoft.com/office/drawing/2014/main" id="{1578546D-1843-47A9-9EA7-4DD279CAF051}"/>
              </a:ext>
            </a:extLst>
          </p:cNvPr>
          <p:cNvSpPr>
            <a:spLocks noGrp="1"/>
          </p:cNvSpPr>
          <p:nvPr>
            <p:ph type="ftr" sz="quarter" idx="11"/>
          </p:nvPr>
        </p:nvSpPr>
        <p:spPr/>
        <p:txBody>
          <a:bodyPr/>
          <a:lstStyle/>
          <a:p>
            <a:r>
              <a:rPr lang="en-US"/>
              <a:t>Nishu Niharika            ACSE0603 Software Engineering                          Unit IV      </a:t>
            </a:r>
            <a:endParaRPr lang="en-US" dirty="0"/>
          </a:p>
        </p:txBody>
      </p:sp>
      <p:sp>
        <p:nvSpPr>
          <p:cNvPr id="4" name="Slide Number Placeholder 3">
            <a:extLst>
              <a:ext uri="{FF2B5EF4-FFF2-40B4-BE49-F238E27FC236}">
                <a16:creationId xmlns:a16="http://schemas.microsoft.com/office/drawing/2014/main" id="{28898919-AF51-4085-AF85-6455AD97781F}"/>
              </a:ext>
            </a:extLst>
          </p:cNvPr>
          <p:cNvSpPr>
            <a:spLocks noGrp="1"/>
          </p:cNvSpPr>
          <p:nvPr>
            <p:ph type="sldNum" sz="quarter" idx="12"/>
          </p:nvPr>
        </p:nvSpPr>
        <p:spPr/>
        <p:txBody>
          <a:bodyPr/>
          <a:lstStyle/>
          <a:p>
            <a:fld id="{8A87259C-A7BA-4E2F-AD15-1FC8623258DF}" type="slidenum">
              <a:rPr lang="en-US" smtClean="0"/>
              <a:pPr/>
              <a:t>126</a:t>
            </a:fld>
            <a:endParaRPr lang="en-US" dirty="0"/>
          </a:p>
        </p:txBody>
      </p:sp>
      <p:sp>
        <p:nvSpPr>
          <p:cNvPr id="5" name="TextBox 4">
            <a:extLst>
              <a:ext uri="{FF2B5EF4-FFF2-40B4-BE49-F238E27FC236}">
                <a16:creationId xmlns:a16="http://schemas.microsoft.com/office/drawing/2014/main" id="{BC4AC2EA-33FC-45C9-AAC8-61DAF0983534}"/>
              </a:ext>
            </a:extLst>
          </p:cNvPr>
          <p:cNvSpPr txBox="1"/>
          <p:nvPr/>
        </p:nvSpPr>
        <p:spPr>
          <a:xfrm>
            <a:off x="457200" y="1124744"/>
            <a:ext cx="7632848" cy="3724096"/>
          </a:xfrm>
          <a:prstGeom prst="rect">
            <a:avLst/>
          </a:prstGeom>
          <a:noFill/>
        </p:spPr>
        <p:txBody>
          <a:bodyPr wrap="square" rtlCol="0">
            <a:spAutoFit/>
          </a:bodyPr>
          <a:lstStyle/>
          <a:p>
            <a:r>
              <a:rPr lang="en-IN" sz="2000" dirty="0"/>
              <a:t>It is a process or meeting conducted to find the potential defects in the design of any program. Another significance of review is that all the team members get to know about the progress of the project and sometimes the diversity of thoughts may result in excellent suggestions. Documents are directly examined by people and discrepancies are sorted out.</a:t>
            </a:r>
          </a:p>
          <a:p>
            <a:r>
              <a:rPr lang="en-IN" sz="2000" dirty="0"/>
              <a:t>Reviews can further be classified into four parts:</a:t>
            </a:r>
          </a:p>
          <a:p>
            <a:pPr marL="742950" lvl="1" indent="-285750">
              <a:buFont typeface="Arial" panose="020B0604020202020204" pitchFamily="34" charset="0"/>
              <a:buChar char="•"/>
            </a:pPr>
            <a:r>
              <a:rPr lang="en-IN" sz="2000" dirty="0"/>
              <a:t>Informal reviews</a:t>
            </a:r>
          </a:p>
          <a:p>
            <a:pPr marL="742950" lvl="1" indent="-285750">
              <a:buFont typeface="Arial" panose="020B0604020202020204" pitchFamily="34" charset="0"/>
              <a:buChar char="•"/>
            </a:pPr>
            <a:r>
              <a:rPr lang="en-IN" sz="2000" dirty="0"/>
              <a:t>Walkthroughs</a:t>
            </a:r>
          </a:p>
          <a:p>
            <a:pPr marL="742950" lvl="1" indent="-285750">
              <a:buFont typeface="Arial" panose="020B0604020202020204" pitchFamily="34" charset="0"/>
              <a:buChar char="•"/>
            </a:pPr>
            <a:r>
              <a:rPr lang="en-IN" sz="2000" dirty="0"/>
              <a:t>Technical review</a:t>
            </a:r>
          </a:p>
          <a:p>
            <a:pPr marL="742950" lvl="1" indent="-285750">
              <a:buFont typeface="Arial" panose="020B0604020202020204" pitchFamily="34" charset="0"/>
              <a:buChar char="•"/>
            </a:pPr>
            <a:r>
              <a:rPr lang="en-IN" sz="2000" dirty="0"/>
              <a:t>Inspections</a:t>
            </a:r>
          </a:p>
          <a:p>
            <a:endParaRPr lang="en-IN" dirty="0"/>
          </a:p>
        </p:txBody>
      </p:sp>
      <p:pic>
        <p:nvPicPr>
          <p:cNvPr id="6" name="Picture 5" descr="Logo.jpg">
            <a:extLst>
              <a:ext uri="{FF2B5EF4-FFF2-40B4-BE49-F238E27FC236}">
                <a16:creationId xmlns:a16="http://schemas.microsoft.com/office/drawing/2014/main" id="{1FFCC005-0897-4F2A-9E32-02AB3D27B3AE}"/>
              </a:ext>
            </a:extLst>
          </p:cNvPr>
          <p:cNvPicPr>
            <a:picLocks noChangeAspect="1"/>
          </p:cNvPicPr>
          <p:nvPr/>
        </p:nvPicPr>
        <p:blipFill>
          <a:blip r:embed="rId2"/>
          <a:stretch>
            <a:fillRect/>
          </a:stretch>
        </p:blipFill>
        <p:spPr>
          <a:xfrm>
            <a:off x="0" y="0"/>
            <a:ext cx="1581150" cy="847725"/>
          </a:xfrm>
          <a:prstGeom prst="rect">
            <a:avLst/>
          </a:prstGeom>
        </p:spPr>
      </p:pic>
      <p:sp>
        <p:nvSpPr>
          <p:cNvPr id="7" name="Title 1">
            <a:extLst>
              <a:ext uri="{FF2B5EF4-FFF2-40B4-BE49-F238E27FC236}">
                <a16:creationId xmlns:a16="http://schemas.microsoft.com/office/drawing/2014/main" id="{88BA5CC5-838F-4CD4-851A-95B5485F163B}"/>
              </a:ext>
            </a:extLst>
          </p:cNvPr>
          <p:cNvSpPr txBox="1">
            <a:spLocks/>
          </p:cNvSpPr>
          <p:nvPr/>
        </p:nvSpPr>
        <p:spPr>
          <a:xfrm>
            <a:off x="1581150" y="0"/>
            <a:ext cx="7297902"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t>Review Process</a:t>
            </a:r>
            <a:endParaRPr lang="en-US" sz="2400" b="1" dirty="0">
              <a:solidFill>
                <a:schemeClr val="tx1"/>
              </a:solidFill>
            </a:endParaRPr>
          </a:p>
        </p:txBody>
      </p:sp>
    </p:spTree>
    <p:extLst>
      <p:ext uri="{BB962C8B-B14F-4D97-AF65-F5344CB8AC3E}">
        <p14:creationId xmlns:p14="http://schemas.microsoft.com/office/powerpoint/2010/main" val="33034641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3B31A7-5BDE-4532-86DD-41717EA5655C}"/>
              </a:ext>
            </a:extLst>
          </p:cNvPr>
          <p:cNvSpPr>
            <a:spLocks noGrp="1"/>
          </p:cNvSpPr>
          <p:nvPr>
            <p:ph type="dt" sz="half" idx="10"/>
          </p:nvPr>
        </p:nvSpPr>
        <p:spPr/>
        <p:txBody>
          <a:bodyPr/>
          <a:lstStyle/>
          <a:p>
            <a:fld id="{40B1BDBB-CBD7-4A0F-8353-4382CD0DCF59}" type="datetime1">
              <a:rPr lang="en-IN" smtClean="0"/>
              <a:t>30-04-2024</a:t>
            </a:fld>
            <a:endParaRPr lang="en-US" dirty="0"/>
          </a:p>
        </p:txBody>
      </p:sp>
      <p:sp>
        <p:nvSpPr>
          <p:cNvPr id="3" name="Footer Placeholder 2">
            <a:extLst>
              <a:ext uri="{FF2B5EF4-FFF2-40B4-BE49-F238E27FC236}">
                <a16:creationId xmlns:a16="http://schemas.microsoft.com/office/drawing/2014/main" id="{E854294A-A33D-484C-9194-A1042E225EC2}"/>
              </a:ext>
            </a:extLst>
          </p:cNvPr>
          <p:cNvSpPr>
            <a:spLocks noGrp="1"/>
          </p:cNvSpPr>
          <p:nvPr>
            <p:ph type="ftr" sz="quarter" idx="11"/>
          </p:nvPr>
        </p:nvSpPr>
        <p:spPr/>
        <p:txBody>
          <a:bodyPr/>
          <a:lstStyle/>
          <a:p>
            <a:r>
              <a:rPr lang="en-US"/>
              <a:t>Nishu Niharika            ACSE0603 Software Engineering                          Unit IV      </a:t>
            </a:r>
            <a:endParaRPr lang="en-US" dirty="0"/>
          </a:p>
        </p:txBody>
      </p:sp>
      <p:sp>
        <p:nvSpPr>
          <p:cNvPr id="4" name="Slide Number Placeholder 3">
            <a:extLst>
              <a:ext uri="{FF2B5EF4-FFF2-40B4-BE49-F238E27FC236}">
                <a16:creationId xmlns:a16="http://schemas.microsoft.com/office/drawing/2014/main" id="{82589BBF-D07F-44C7-80B9-FF24EB778634}"/>
              </a:ext>
            </a:extLst>
          </p:cNvPr>
          <p:cNvSpPr>
            <a:spLocks noGrp="1"/>
          </p:cNvSpPr>
          <p:nvPr>
            <p:ph type="sldNum" sz="quarter" idx="12"/>
          </p:nvPr>
        </p:nvSpPr>
        <p:spPr/>
        <p:txBody>
          <a:bodyPr/>
          <a:lstStyle/>
          <a:p>
            <a:fld id="{8A87259C-A7BA-4E2F-AD15-1FC8623258DF}" type="slidenum">
              <a:rPr lang="en-US" smtClean="0"/>
              <a:pPr/>
              <a:t>127</a:t>
            </a:fld>
            <a:endParaRPr lang="en-US" dirty="0"/>
          </a:p>
        </p:txBody>
      </p:sp>
      <p:sp>
        <p:nvSpPr>
          <p:cNvPr id="5" name="TextBox 4">
            <a:extLst>
              <a:ext uri="{FF2B5EF4-FFF2-40B4-BE49-F238E27FC236}">
                <a16:creationId xmlns:a16="http://schemas.microsoft.com/office/drawing/2014/main" id="{AE242E8F-300B-44ED-899E-F1C7A8CBC0A0}"/>
              </a:ext>
            </a:extLst>
          </p:cNvPr>
          <p:cNvSpPr txBox="1"/>
          <p:nvPr/>
        </p:nvSpPr>
        <p:spPr>
          <a:xfrm>
            <a:off x="539552" y="1013049"/>
            <a:ext cx="8147248" cy="5078313"/>
          </a:xfrm>
          <a:prstGeom prst="rect">
            <a:avLst/>
          </a:prstGeom>
          <a:noFill/>
        </p:spPr>
        <p:txBody>
          <a:bodyPr wrap="square" rtlCol="0">
            <a:spAutoFit/>
          </a:bodyPr>
          <a:lstStyle/>
          <a:p>
            <a:r>
              <a:rPr lang="en-IN" dirty="0"/>
              <a:t>During the Review process four types of participants that take part in testing are:</a:t>
            </a:r>
          </a:p>
          <a:p>
            <a:r>
              <a:rPr lang="en-IN" b="1" dirty="0"/>
              <a:t>Moderator</a:t>
            </a:r>
            <a:r>
              <a:rPr lang="en-IN" dirty="0"/>
              <a:t>: Performs entry check, follow up on rework, coaching team member, schedule the meeting.</a:t>
            </a:r>
          </a:p>
          <a:p>
            <a:r>
              <a:rPr lang="en-IN" b="1" dirty="0"/>
              <a:t>Author</a:t>
            </a:r>
            <a:r>
              <a:rPr lang="en-IN" dirty="0"/>
              <a:t>: Takes responsibility for fixing the defect found and improves the quality of the document</a:t>
            </a:r>
          </a:p>
          <a:p>
            <a:r>
              <a:rPr lang="en-IN" b="1" dirty="0"/>
              <a:t>Scribe</a:t>
            </a:r>
            <a:r>
              <a:rPr lang="en-IN" dirty="0"/>
              <a:t>: It does the logging of the defect during a review and attends the review meeting</a:t>
            </a:r>
          </a:p>
          <a:p>
            <a:r>
              <a:rPr lang="en-IN" b="1" dirty="0"/>
              <a:t>Reviewer</a:t>
            </a:r>
            <a:r>
              <a:rPr lang="en-IN" dirty="0"/>
              <a:t>: Check material for defects and inspects</a:t>
            </a:r>
          </a:p>
          <a:p>
            <a:r>
              <a:rPr lang="en-IN" b="1" dirty="0"/>
              <a:t>Manager</a:t>
            </a:r>
            <a:r>
              <a:rPr lang="en-IN" dirty="0"/>
              <a:t>: Decide on the execution of reviews and ensures the review process objectives are met. </a:t>
            </a:r>
          </a:p>
          <a:p>
            <a:r>
              <a:rPr lang="en-IN" dirty="0"/>
              <a:t>Types of defects that can be detected:</a:t>
            </a:r>
          </a:p>
          <a:p>
            <a:pPr marL="285750" indent="-285750">
              <a:buFont typeface="Arial" panose="020B0604020202020204" pitchFamily="34" charset="0"/>
              <a:buChar char="•"/>
            </a:pPr>
            <a:r>
              <a:rPr lang="en-IN" dirty="0"/>
              <a:t>Deviations from standards</a:t>
            </a:r>
          </a:p>
          <a:p>
            <a:pPr marL="285750" indent="-285750">
              <a:buFont typeface="Arial" panose="020B0604020202020204" pitchFamily="34" charset="0"/>
              <a:buChar char="•"/>
            </a:pPr>
            <a:r>
              <a:rPr lang="en-IN" dirty="0"/>
              <a:t>Non-maintainable code</a:t>
            </a:r>
          </a:p>
          <a:p>
            <a:pPr marL="285750" indent="-285750">
              <a:buFont typeface="Arial" panose="020B0604020202020204" pitchFamily="34" charset="0"/>
              <a:buChar char="•"/>
            </a:pPr>
            <a:r>
              <a:rPr lang="en-IN" dirty="0"/>
              <a:t>Design defects</a:t>
            </a:r>
          </a:p>
          <a:p>
            <a:pPr marL="285750" indent="-285750">
              <a:buFont typeface="Arial" panose="020B0604020202020204" pitchFamily="34" charset="0"/>
              <a:buChar char="•"/>
            </a:pPr>
            <a:r>
              <a:rPr lang="en-IN" dirty="0"/>
              <a:t>Missing requirements</a:t>
            </a:r>
          </a:p>
          <a:p>
            <a:pPr marL="285750" indent="-285750">
              <a:buFont typeface="Arial" panose="020B0604020202020204" pitchFamily="34" charset="0"/>
              <a:buChar char="•"/>
            </a:pPr>
            <a:r>
              <a:rPr lang="en-IN" dirty="0"/>
              <a:t>Inconsistent interface specifications</a:t>
            </a:r>
          </a:p>
          <a:p>
            <a:endParaRPr lang="en-IN" dirty="0"/>
          </a:p>
          <a:p>
            <a:endParaRPr lang="en-IN" dirty="0"/>
          </a:p>
        </p:txBody>
      </p:sp>
      <p:pic>
        <p:nvPicPr>
          <p:cNvPr id="7" name="Picture 6" descr="Logo.jpg">
            <a:extLst>
              <a:ext uri="{FF2B5EF4-FFF2-40B4-BE49-F238E27FC236}">
                <a16:creationId xmlns:a16="http://schemas.microsoft.com/office/drawing/2014/main" id="{BFF218A9-C394-4556-A1E8-D7FCAB13588C}"/>
              </a:ext>
            </a:extLst>
          </p:cNvPr>
          <p:cNvPicPr>
            <a:picLocks noChangeAspect="1"/>
          </p:cNvPicPr>
          <p:nvPr/>
        </p:nvPicPr>
        <p:blipFill>
          <a:blip r:embed="rId2"/>
          <a:stretch>
            <a:fillRect/>
          </a:stretch>
        </p:blipFill>
        <p:spPr>
          <a:xfrm>
            <a:off x="0" y="0"/>
            <a:ext cx="1581150" cy="847725"/>
          </a:xfrm>
          <a:prstGeom prst="rect">
            <a:avLst/>
          </a:prstGeom>
        </p:spPr>
      </p:pic>
      <p:sp>
        <p:nvSpPr>
          <p:cNvPr id="8" name="Title 1">
            <a:extLst>
              <a:ext uri="{FF2B5EF4-FFF2-40B4-BE49-F238E27FC236}">
                <a16:creationId xmlns:a16="http://schemas.microsoft.com/office/drawing/2014/main" id="{984E4B3F-1081-4189-B96F-743CC1AC3FC0}"/>
              </a:ext>
            </a:extLst>
          </p:cNvPr>
          <p:cNvSpPr txBox="1">
            <a:spLocks/>
          </p:cNvSpPr>
          <p:nvPr/>
        </p:nvSpPr>
        <p:spPr>
          <a:xfrm>
            <a:off x="1581150" y="0"/>
            <a:ext cx="7297902"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t>Review Process</a:t>
            </a:r>
            <a:endParaRPr lang="en-US" sz="2400" b="1" dirty="0">
              <a:solidFill>
                <a:schemeClr val="tx1"/>
              </a:solidFill>
            </a:endParaRPr>
          </a:p>
        </p:txBody>
      </p:sp>
    </p:spTree>
    <p:extLst>
      <p:ext uri="{BB962C8B-B14F-4D97-AF65-F5344CB8AC3E}">
        <p14:creationId xmlns:p14="http://schemas.microsoft.com/office/powerpoint/2010/main" val="122686346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C7078A-36C3-4FEA-91FD-3C0E74BACCF3}"/>
              </a:ext>
            </a:extLst>
          </p:cNvPr>
          <p:cNvSpPr>
            <a:spLocks noGrp="1"/>
          </p:cNvSpPr>
          <p:nvPr>
            <p:ph type="dt" sz="half" idx="10"/>
          </p:nvPr>
        </p:nvSpPr>
        <p:spPr/>
        <p:txBody>
          <a:bodyPr/>
          <a:lstStyle/>
          <a:p>
            <a:fld id="{40B1BDBB-CBD7-4A0F-8353-4382CD0DCF59}" type="datetime1">
              <a:rPr lang="en-IN" smtClean="0"/>
              <a:t>30-04-2024</a:t>
            </a:fld>
            <a:endParaRPr lang="en-US" dirty="0"/>
          </a:p>
        </p:txBody>
      </p:sp>
      <p:sp>
        <p:nvSpPr>
          <p:cNvPr id="3" name="Footer Placeholder 2">
            <a:extLst>
              <a:ext uri="{FF2B5EF4-FFF2-40B4-BE49-F238E27FC236}">
                <a16:creationId xmlns:a16="http://schemas.microsoft.com/office/drawing/2014/main" id="{86732AC2-4814-4117-8417-85518F8A679E}"/>
              </a:ext>
            </a:extLst>
          </p:cNvPr>
          <p:cNvSpPr>
            <a:spLocks noGrp="1"/>
          </p:cNvSpPr>
          <p:nvPr>
            <p:ph type="ftr" sz="quarter" idx="11"/>
          </p:nvPr>
        </p:nvSpPr>
        <p:spPr/>
        <p:txBody>
          <a:bodyPr/>
          <a:lstStyle/>
          <a:p>
            <a:r>
              <a:rPr lang="en-US"/>
              <a:t>Nishu Niharika            ACSE0603 Software Engineering                          Unit IV      </a:t>
            </a:r>
            <a:endParaRPr lang="en-US" dirty="0"/>
          </a:p>
        </p:txBody>
      </p:sp>
      <p:sp>
        <p:nvSpPr>
          <p:cNvPr id="4" name="Slide Number Placeholder 3">
            <a:extLst>
              <a:ext uri="{FF2B5EF4-FFF2-40B4-BE49-F238E27FC236}">
                <a16:creationId xmlns:a16="http://schemas.microsoft.com/office/drawing/2014/main" id="{108CF9F0-BF9D-4367-A181-2B9B1763DE89}"/>
              </a:ext>
            </a:extLst>
          </p:cNvPr>
          <p:cNvSpPr>
            <a:spLocks noGrp="1"/>
          </p:cNvSpPr>
          <p:nvPr>
            <p:ph type="sldNum" sz="quarter" idx="12"/>
          </p:nvPr>
        </p:nvSpPr>
        <p:spPr/>
        <p:txBody>
          <a:bodyPr/>
          <a:lstStyle/>
          <a:p>
            <a:fld id="{8A87259C-A7BA-4E2F-AD15-1FC8623258DF}" type="slidenum">
              <a:rPr lang="en-US" smtClean="0"/>
              <a:pPr/>
              <a:t>128</a:t>
            </a:fld>
            <a:endParaRPr lang="en-US" dirty="0"/>
          </a:p>
        </p:txBody>
      </p:sp>
      <p:sp>
        <p:nvSpPr>
          <p:cNvPr id="5" name="TextBox 4">
            <a:extLst>
              <a:ext uri="{FF2B5EF4-FFF2-40B4-BE49-F238E27FC236}">
                <a16:creationId xmlns:a16="http://schemas.microsoft.com/office/drawing/2014/main" id="{E17D7D36-4105-41BD-BB62-BED9F0EEF621}"/>
              </a:ext>
            </a:extLst>
          </p:cNvPr>
          <p:cNvSpPr txBox="1"/>
          <p:nvPr/>
        </p:nvSpPr>
        <p:spPr>
          <a:xfrm>
            <a:off x="810768" y="1136113"/>
            <a:ext cx="7643192" cy="5078313"/>
          </a:xfrm>
          <a:prstGeom prst="rect">
            <a:avLst/>
          </a:prstGeom>
          <a:noFill/>
        </p:spPr>
        <p:txBody>
          <a:bodyPr wrap="square" rtlCol="0">
            <a:spAutoFit/>
          </a:bodyPr>
          <a:lstStyle/>
          <a:p>
            <a:r>
              <a:rPr lang="en-IN" b="1" dirty="0"/>
              <a:t>Informal reviews</a:t>
            </a:r>
            <a:r>
              <a:rPr lang="en-IN" dirty="0"/>
              <a:t> take place between two or three people. </a:t>
            </a:r>
          </a:p>
          <a:p>
            <a:r>
              <a:rPr lang="en-IN" dirty="0"/>
              <a:t>The review conference is scheduled at their convenience.</a:t>
            </a:r>
          </a:p>
          <a:p>
            <a:r>
              <a:rPr lang="en-IN" dirty="0"/>
              <a:t>This meeting is generally scheduled during the free time of the team members.</a:t>
            </a:r>
          </a:p>
          <a:p>
            <a:r>
              <a:rPr lang="en-IN" dirty="0"/>
              <a:t>There is no particular agenda and can be sometimes just a process of checking the progress done. </a:t>
            </a:r>
          </a:p>
          <a:p>
            <a:r>
              <a:rPr lang="en-IN" dirty="0"/>
              <a:t>If any errors occur, they are not corrected in the informal reviews.</a:t>
            </a:r>
          </a:p>
          <a:p>
            <a:r>
              <a:rPr lang="en-IN" dirty="0"/>
              <a:t>This review is less effective compared to the formal review.</a:t>
            </a:r>
          </a:p>
          <a:p>
            <a:endParaRPr lang="en-IN" dirty="0"/>
          </a:p>
          <a:p>
            <a:r>
              <a:rPr lang="en-IN" b="1" dirty="0"/>
              <a:t>Formal reviews</a:t>
            </a:r>
            <a:r>
              <a:rPr lang="en-IN" dirty="0"/>
              <a:t> take place among a team of three to five members. </a:t>
            </a:r>
          </a:p>
          <a:p>
            <a:r>
              <a:rPr lang="en-IN" dirty="0"/>
              <a:t>In the formal review, the members discuss the software model. </a:t>
            </a:r>
          </a:p>
          <a:p>
            <a:r>
              <a:rPr lang="en-IN" dirty="0"/>
              <a:t>They are all present with different knowledge and skillset. </a:t>
            </a:r>
          </a:p>
          <a:p>
            <a:r>
              <a:rPr lang="en-IN" dirty="0"/>
              <a:t>This meeting is scheduled beforehand. This gives the team members time to prepare.</a:t>
            </a:r>
          </a:p>
          <a:p>
            <a:r>
              <a:rPr lang="en-IN" dirty="0"/>
              <a:t>This meeting consists of a professional team that identifies and corrects errors in the model.</a:t>
            </a:r>
          </a:p>
          <a:p>
            <a:r>
              <a:rPr lang="en-IN" dirty="0"/>
              <a:t>These kinds of reviews are not very often and are generally done twice or thrice during the entire cycle of the product.</a:t>
            </a:r>
          </a:p>
          <a:p>
            <a:endParaRPr lang="en-IN" dirty="0"/>
          </a:p>
        </p:txBody>
      </p:sp>
      <p:pic>
        <p:nvPicPr>
          <p:cNvPr id="6" name="Picture 5" descr="Logo.jpg">
            <a:extLst>
              <a:ext uri="{FF2B5EF4-FFF2-40B4-BE49-F238E27FC236}">
                <a16:creationId xmlns:a16="http://schemas.microsoft.com/office/drawing/2014/main" id="{C2CFE2BE-1849-41D8-9C5B-58110DC55F41}"/>
              </a:ext>
            </a:extLst>
          </p:cNvPr>
          <p:cNvPicPr>
            <a:picLocks noChangeAspect="1"/>
          </p:cNvPicPr>
          <p:nvPr/>
        </p:nvPicPr>
        <p:blipFill>
          <a:blip r:embed="rId2"/>
          <a:stretch>
            <a:fillRect/>
          </a:stretch>
        </p:blipFill>
        <p:spPr>
          <a:xfrm>
            <a:off x="0" y="0"/>
            <a:ext cx="1581150" cy="847725"/>
          </a:xfrm>
          <a:prstGeom prst="rect">
            <a:avLst/>
          </a:prstGeom>
        </p:spPr>
      </p:pic>
      <p:sp>
        <p:nvSpPr>
          <p:cNvPr id="7" name="Title 1">
            <a:extLst>
              <a:ext uri="{FF2B5EF4-FFF2-40B4-BE49-F238E27FC236}">
                <a16:creationId xmlns:a16="http://schemas.microsoft.com/office/drawing/2014/main" id="{40B4CC9D-8B7E-421A-8243-692C99ECA5EC}"/>
              </a:ext>
            </a:extLst>
          </p:cNvPr>
          <p:cNvSpPr txBox="1">
            <a:spLocks/>
          </p:cNvSpPr>
          <p:nvPr/>
        </p:nvSpPr>
        <p:spPr>
          <a:xfrm>
            <a:off x="1581150" y="0"/>
            <a:ext cx="7297902"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t>Types of Review </a:t>
            </a:r>
            <a:endParaRPr lang="en-US" sz="2400" b="1" dirty="0">
              <a:solidFill>
                <a:schemeClr val="tx1"/>
              </a:solidFill>
            </a:endParaRPr>
          </a:p>
        </p:txBody>
      </p:sp>
    </p:spTree>
    <p:extLst>
      <p:ext uri="{BB962C8B-B14F-4D97-AF65-F5344CB8AC3E}">
        <p14:creationId xmlns:p14="http://schemas.microsoft.com/office/powerpoint/2010/main" val="110446463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295400"/>
            <a:ext cx="8229600" cy="4154984"/>
          </a:xfrm>
          <a:prstGeom prst="rect">
            <a:avLst/>
          </a:prstGeom>
        </p:spPr>
        <p:txBody>
          <a:bodyPr wrap="square">
            <a:spAutoFit/>
          </a:bodyPr>
          <a:lstStyle/>
          <a:p>
            <a:r>
              <a:rPr lang="en-US" sz="2200" dirty="0">
                <a:solidFill>
                  <a:srgbClr val="FF0000"/>
                </a:solidFill>
              </a:rPr>
              <a:t>Formal Technical Review(Code review)</a:t>
            </a:r>
          </a:p>
          <a:p>
            <a:pPr marL="342900" indent="-342900">
              <a:buFont typeface="Arial" panose="020B0604020202020204" pitchFamily="34" charset="0"/>
              <a:buChar char="•"/>
            </a:pPr>
            <a:r>
              <a:rPr lang="en-US" sz="2200" dirty="0"/>
              <a:t>Perform on module.</a:t>
            </a:r>
          </a:p>
          <a:p>
            <a:pPr marL="342900" indent="-342900">
              <a:buFont typeface="Arial" panose="020B0604020202020204" pitchFamily="34" charset="0"/>
              <a:buChar char="•"/>
            </a:pPr>
            <a:r>
              <a:rPr lang="en-US" sz="2200" dirty="0"/>
              <a:t>It  is carried out after the module is successfully compiled and  all the syntax errors have been eliminated. </a:t>
            </a:r>
          </a:p>
          <a:p>
            <a:pPr marL="342900" indent="-342900">
              <a:buFont typeface="Arial" panose="020B0604020202020204" pitchFamily="34" charset="0"/>
              <a:buChar char="•"/>
            </a:pPr>
            <a:r>
              <a:rPr lang="en-US" sz="2200" dirty="0"/>
              <a:t>It is extremely cost-effective strategies for reduction in coding errors and to produce high quality code.</a:t>
            </a:r>
          </a:p>
          <a:p>
            <a:pPr marL="342900" indent="-342900">
              <a:buFont typeface="Arial" panose="020B0604020202020204" pitchFamily="34" charset="0"/>
              <a:buChar char="•"/>
            </a:pPr>
            <a:r>
              <a:rPr lang="en-US" sz="2200" dirty="0"/>
              <a:t> Normally, </a:t>
            </a:r>
            <a:r>
              <a:rPr lang="en-US" sz="2200" dirty="0">
                <a:solidFill>
                  <a:srgbClr val="C00000"/>
                </a:solidFill>
              </a:rPr>
              <a:t>two types </a:t>
            </a:r>
            <a:r>
              <a:rPr lang="en-US" sz="2200" dirty="0"/>
              <a:t>of reviews are carried out on the code of a module.</a:t>
            </a:r>
          </a:p>
          <a:p>
            <a:pPr marL="800100" lvl="1" indent="-342900">
              <a:buFont typeface="Arial" panose="020B0604020202020204" pitchFamily="34" charset="0"/>
              <a:buChar char="•"/>
            </a:pPr>
            <a:r>
              <a:rPr lang="en-US" sz="2200" dirty="0"/>
              <a:t>1 Code inspection</a:t>
            </a:r>
          </a:p>
          <a:p>
            <a:pPr marL="800100" lvl="1" indent="-342900">
              <a:buFont typeface="Arial" panose="020B0604020202020204" pitchFamily="34" charset="0"/>
              <a:buChar char="•"/>
            </a:pPr>
            <a:r>
              <a:rPr lang="en-US" sz="2200" dirty="0"/>
              <a:t>2 Code walk Through </a:t>
            </a:r>
          </a:p>
          <a:p>
            <a:endParaRPr lang="en-US" sz="2200" dirty="0"/>
          </a:p>
          <a:p>
            <a:endParaRPr lang="en-US" sz="2200" dirty="0"/>
          </a:p>
        </p:txBody>
      </p:sp>
      <p:sp>
        <p:nvSpPr>
          <p:cNvPr id="3" name="Title 1"/>
          <p:cNvSpPr txBox="1">
            <a:spLocks/>
          </p:cNvSpPr>
          <p:nvPr/>
        </p:nvSpPr>
        <p:spPr>
          <a:xfrm>
            <a:off x="1201882"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Formal Technical Review(CO4)</a:t>
            </a:r>
          </a:p>
        </p:txBody>
      </p:sp>
      <p:pic>
        <p:nvPicPr>
          <p:cNvPr id="4" name="Picture 2" descr="E:\NIET\Project\xLogo11.png.pagespeed.ic.pydHLuCQEZ.png"/>
          <p:cNvPicPr>
            <a:picLocks noChangeAspect="1" noChangeArrowheads="1"/>
          </p:cNvPicPr>
          <p:nvPr/>
        </p:nvPicPr>
        <p:blipFill>
          <a:blip r:embed="rId2" cstate="print"/>
          <a:srcRect/>
          <a:stretch>
            <a:fillRect/>
          </a:stretch>
        </p:blipFill>
        <p:spPr bwMode="auto">
          <a:xfrm>
            <a:off x="20782" y="61740"/>
            <a:ext cx="1181100" cy="817163"/>
          </a:xfrm>
          <a:prstGeom prst="rect">
            <a:avLst/>
          </a:prstGeom>
          <a:noFill/>
        </p:spPr>
      </p:pic>
      <p:sp>
        <p:nvSpPr>
          <p:cNvPr id="5" name="Date Placeholder 4"/>
          <p:cNvSpPr>
            <a:spLocks noGrp="1"/>
          </p:cNvSpPr>
          <p:nvPr>
            <p:ph type="dt" sz="half" idx="10"/>
          </p:nvPr>
        </p:nvSpPr>
        <p:spPr/>
        <p:txBody>
          <a:bodyPr/>
          <a:lstStyle/>
          <a:p>
            <a:fld id="{77FF0A29-37CB-4016-98F8-309FB9DE7FC8}" type="datetime1">
              <a:rPr lang="en-IN" smtClean="0"/>
              <a:t>30-04-2024</a:t>
            </a:fld>
            <a:endParaRPr lang="en-US" dirty="0"/>
          </a:p>
        </p:txBody>
      </p:sp>
      <p:sp>
        <p:nvSpPr>
          <p:cNvPr id="6" name="Footer Placeholder 5"/>
          <p:cNvSpPr>
            <a:spLocks noGrp="1"/>
          </p:cNvSpPr>
          <p:nvPr>
            <p:ph type="ftr" sz="quarter" idx="11"/>
          </p:nvPr>
        </p:nvSpPr>
        <p:spPr>
          <a:xfrm>
            <a:off x="2438400" y="6356350"/>
            <a:ext cx="48006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129</a:t>
            </a:fld>
            <a:endParaRPr lang="en-US" dirty="0"/>
          </a:p>
        </p:txBody>
      </p:sp>
      <p:pic>
        <p:nvPicPr>
          <p:cNvPr id="8" name="Picture 7" descr="Logo.jpg"/>
          <p:cNvPicPr>
            <a:picLocks noChangeAspect="1"/>
          </p:cNvPicPr>
          <p:nvPr/>
        </p:nvPicPr>
        <p:blipFill>
          <a:blip r:embed="rId3"/>
          <a:stretch>
            <a:fillRect/>
          </a:stretch>
        </p:blipFill>
        <p:spPr>
          <a:xfrm>
            <a:off x="0" y="0"/>
            <a:ext cx="1581150" cy="8477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BB35A5-A320-42C3-9738-E514ED6AA1EF}" type="datetime1">
              <a:rPr lang="en-IN" smtClean="0"/>
              <a:t>30-04-2024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auto">
              <a:spcAft>
                <a:spcPts val="0"/>
              </a:spcAft>
              <a:defRPr/>
            </a:pPr>
            <a:r>
              <a:rPr lang="en-US" sz="2400" b="1" dirty="0"/>
              <a:t>COs-PSOs Mapping</a:t>
            </a:r>
          </a:p>
        </p:txBody>
      </p:sp>
      <p:sp>
        <p:nvSpPr>
          <p:cNvPr id="19458" name="Rectangle 2"/>
          <p:cNvSpPr>
            <a:spLocks noChangeArrowheads="1"/>
          </p:cNvSpPr>
          <p:nvPr/>
        </p:nvSpPr>
        <p:spPr bwMode="auto">
          <a:xfrm>
            <a:off x="0" y="5572140"/>
            <a:ext cx="892971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ctr"/>
              </a:tabLst>
            </a:pPr>
            <a:r>
              <a:rPr kumimoji="0" 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*3= High               	*2= Medium		*1=Low</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461" name="Rectangle 5"/>
          <p:cNvSpPr>
            <a:spLocks noChangeArrowheads="1"/>
          </p:cNvSpPr>
          <p:nvPr/>
        </p:nvSpPr>
        <p:spPr bwMode="auto">
          <a:xfrm>
            <a:off x="668948" y="1221417"/>
            <a:ext cx="7786742" cy="384721"/>
          </a:xfrm>
          <a:prstGeom prst="rect">
            <a:avLst/>
          </a:prstGeom>
          <a:noFill/>
          <a:ln w="9525">
            <a:noFill/>
            <a:miter lim="800000"/>
            <a:headEnd/>
            <a:tailEnd/>
          </a:ln>
          <a:effectLst/>
        </p:spPr>
        <p:txBody>
          <a:bodyPr vert="horz" wrap="square" lIns="274551" tIns="45720" rIns="91440" bIns="0" numCol="1" anchor="ctr" anchorCtr="0" compatLnSpc="1">
            <a:prstTxWarp prst="textNoShape">
              <a:avLst/>
            </a:prstTxWarp>
            <a:spAutoFit/>
          </a:bodyPr>
          <a:lstStyle/>
          <a:p>
            <a:r>
              <a:rPr lang="en-US" sz="2200" b="1" dirty="0">
                <a:latin typeface="Times New Roman" panose="02020603050405020304" pitchFamily="18" charset="0"/>
                <a:cs typeface="Times New Roman" panose="02020603050405020304" pitchFamily="18" charset="0"/>
              </a:rPr>
              <a:t>Program Specific Outcomes and Course Outcomes Mapping </a:t>
            </a:r>
            <a:endParaRPr kumimoji="0" 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3521353104"/>
              </p:ext>
            </p:extLst>
          </p:nvPr>
        </p:nvGraphicFramePr>
        <p:xfrm>
          <a:off x="1071538" y="2000240"/>
          <a:ext cx="6929485" cy="2766143"/>
        </p:xfrm>
        <a:graphic>
          <a:graphicData uri="http://schemas.openxmlformats.org/drawingml/2006/table">
            <a:tbl>
              <a:tblPr/>
              <a:tblGrid>
                <a:gridCol w="1385597">
                  <a:extLst>
                    <a:ext uri="{9D8B030D-6E8A-4147-A177-3AD203B41FA5}">
                      <a16:colId xmlns:a16="http://schemas.microsoft.com/office/drawing/2014/main" val="20000"/>
                    </a:ext>
                  </a:extLst>
                </a:gridCol>
                <a:gridCol w="1385597">
                  <a:extLst>
                    <a:ext uri="{9D8B030D-6E8A-4147-A177-3AD203B41FA5}">
                      <a16:colId xmlns:a16="http://schemas.microsoft.com/office/drawing/2014/main" val="20001"/>
                    </a:ext>
                  </a:extLst>
                </a:gridCol>
                <a:gridCol w="1385597">
                  <a:extLst>
                    <a:ext uri="{9D8B030D-6E8A-4147-A177-3AD203B41FA5}">
                      <a16:colId xmlns:a16="http://schemas.microsoft.com/office/drawing/2014/main" val="20002"/>
                    </a:ext>
                  </a:extLst>
                </a:gridCol>
                <a:gridCol w="1386347">
                  <a:extLst>
                    <a:ext uri="{9D8B030D-6E8A-4147-A177-3AD203B41FA5}">
                      <a16:colId xmlns:a16="http://schemas.microsoft.com/office/drawing/2014/main" val="20003"/>
                    </a:ext>
                  </a:extLst>
                </a:gridCol>
                <a:gridCol w="1386347">
                  <a:extLst>
                    <a:ext uri="{9D8B030D-6E8A-4147-A177-3AD203B41FA5}">
                      <a16:colId xmlns:a16="http://schemas.microsoft.com/office/drawing/2014/main" val="20004"/>
                    </a:ext>
                  </a:extLst>
                </a:gridCol>
              </a:tblGrid>
              <a:tr h="523323">
                <a:tc>
                  <a:txBody>
                    <a:bodyPr/>
                    <a:lstStyle/>
                    <a:p>
                      <a:pPr algn="ctr">
                        <a:lnSpc>
                          <a:spcPct val="115000"/>
                        </a:lnSpc>
                        <a:spcAft>
                          <a:spcPts val="0"/>
                        </a:spcAft>
                      </a:pPr>
                      <a:r>
                        <a:rPr lang="en-US" sz="2200" b="1" dirty="0">
                          <a:latin typeface="Times New Roman" panose="02020603050405020304" pitchFamily="18" charset="0"/>
                          <a:ea typeface="Calibri"/>
                          <a:cs typeface="Times New Roman" panose="02020603050405020304" pitchFamily="18" charset="0"/>
                        </a:rPr>
                        <a:t>CO</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1">
                          <a:latin typeface="Times New Roman" panose="02020603050405020304" pitchFamily="18" charset="0"/>
                          <a:ea typeface="Calibri"/>
                          <a:cs typeface="Times New Roman" panose="02020603050405020304" pitchFamily="18" charset="0"/>
                        </a:rPr>
                        <a:t>PSO1</a:t>
                      </a:r>
                      <a:endParaRPr lang="en-IN" sz="220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1">
                          <a:latin typeface="Times New Roman" panose="02020603050405020304" pitchFamily="18" charset="0"/>
                          <a:ea typeface="Calibri"/>
                          <a:cs typeface="Times New Roman" panose="02020603050405020304" pitchFamily="18" charset="0"/>
                        </a:rPr>
                        <a:t>PSO2</a:t>
                      </a:r>
                      <a:endParaRPr lang="en-IN" sz="220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1">
                          <a:latin typeface="Times New Roman" panose="02020603050405020304" pitchFamily="18" charset="0"/>
                          <a:ea typeface="Calibri"/>
                          <a:cs typeface="Times New Roman" panose="02020603050405020304" pitchFamily="18" charset="0"/>
                        </a:rPr>
                        <a:t>PSO3</a:t>
                      </a:r>
                      <a:endParaRPr lang="en-IN" sz="220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1">
                          <a:latin typeface="Times New Roman" panose="02020603050405020304" pitchFamily="18" charset="0"/>
                          <a:ea typeface="Calibri"/>
                          <a:cs typeface="Times New Roman" panose="02020603050405020304" pitchFamily="18" charset="0"/>
                        </a:rPr>
                        <a:t>PSO4</a:t>
                      </a:r>
                      <a:endParaRPr lang="en-IN" sz="220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8564">
                <a:tc>
                  <a:txBody>
                    <a:bodyPr/>
                    <a:lstStyle/>
                    <a:p>
                      <a:pPr algn="ctr">
                        <a:lnSpc>
                          <a:spcPct val="115000"/>
                        </a:lnSpc>
                        <a:spcAft>
                          <a:spcPts val="0"/>
                        </a:spcAft>
                      </a:pPr>
                      <a:r>
                        <a:rPr lang="en-US" sz="2200" b="1" dirty="0">
                          <a:latin typeface="Times New Roman" panose="02020603050405020304" pitchFamily="18" charset="0"/>
                          <a:ea typeface="Calibri"/>
                          <a:cs typeface="Times New Roman" panose="02020603050405020304" pitchFamily="18" charset="0"/>
                        </a:rPr>
                        <a:t>CO1</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3</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3</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3</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48564">
                <a:tc>
                  <a:txBody>
                    <a:bodyPr/>
                    <a:lstStyle/>
                    <a:p>
                      <a:pPr algn="ctr">
                        <a:lnSpc>
                          <a:spcPct val="115000"/>
                        </a:lnSpc>
                        <a:spcAft>
                          <a:spcPts val="0"/>
                        </a:spcAft>
                      </a:pPr>
                      <a:r>
                        <a:rPr lang="en-US" sz="2200" b="1" dirty="0">
                          <a:latin typeface="Times New Roman" panose="02020603050405020304" pitchFamily="18" charset="0"/>
                          <a:ea typeface="Calibri"/>
                          <a:cs typeface="Times New Roman" panose="02020603050405020304" pitchFamily="18" charset="0"/>
                        </a:rPr>
                        <a:t>CO2</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3</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3</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2</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3</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48564">
                <a:tc>
                  <a:txBody>
                    <a:bodyPr/>
                    <a:lstStyle/>
                    <a:p>
                      <a:pPr algn="ctr">
                        <a:lnSpc>
                          <a:spcPct val="115000"/>
                        </a:lnSpc>
                        <a:spcAft>
                          <a:spcPts val="0"/>
                        </a:spcAft>
                      </a:pPr>
                      <a:r>
                        <a:rPr lang="en-US" sz="2200" b="1" dirty="0">
                          <a:latin typeface="Times New Roman" panose="02020603050405020304" pitchFamily="18" charset="0"/>
                          <a:ea typeface="Calibri"/>
                          <a:cs typeface="Times New Roman" panose="02020603050405020304" pitchFamily="18" charset="0"/>
                        </a:rPr>
                        <a:t>CO3</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3</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3</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3</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48564">
                <a:tc>
                  <a:txBody>
                    <a:bodyPr/>
                    <a:lstStyle/>
                    <a:p>
                      <a:pPr algn="ctr">
                        <a:lnSpc>
                          <a:spcPct val="115000"/>
                        </a:lnSpc>
                        <a:spcAft>
                          <a:spcPts val="0"/>
                        </a:spcAft>
                      </a:pPr>
                      <a:r>
                        <a:rPr lang="en-US" sz="2200" b="1" dirty="0">
                          <a:latin typeface="Times New Roman" panose="02020603050405020304" pitchFamily="18" charset="0"/>
                          <a:ea typeface="Calibri"/>
                          <a:cs typeface="Times New Roman" panose="02020603050405020304" pitchFamily="18" charset="0"/>
                        </a:rPr>
                        <a:t>CO4</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3</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3</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3</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10004"/>
                  </a:ext>
                </a:extLst>
              </a:tr>
              <a:tr h="448564">
                <a:tc>
                  <a:txBody>
                    <a:bodyPr/>
                    <a:lstStyle/>
                    <a:p>
                      <a:pPr algn="ctr">
                        <a:lnSpc>
                          <a:spcPct val="115000"/>
                        </a:lnSpc>
                        <a:spcAft>
                          <a:spcPts val="0"/>
                        </a:spcAft>
                      </a:pPr>
                      <a:r>
                        <a:rPr lang="en-US" sz="2200" b="1" dirty="0">
                          <a:latin typeface="Times New Roman" panose="02020603050405020304" pitchFamily="18" charset="0"/>
                          <a:ea typeface="Calibri"/>
                          <a:cs typeface="Times New Roman" panose="02020603050405020304" pitchFamily="18" charset="0"/>
                        </a:rPr>
                        <a:t>CO5</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3</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3</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3</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10" name="Footer Placeholder 4"/>
          <p:cNvSpPr>
            <a:spLocks noGrp="1"/>
          </p:cNvSpPr>
          <p:nvPr>
            <p:ph type="ftr" sz="quarter" idx="11"/>
          </p:nvPr>
        </p:nvSpPr>
        <p:spPr>
          <a:xfrm>
            <a:off x="2514600" y="6356350"/>
            <a:ext cx="5029200" cy="365125"/>
          </a:xfrm>
        </p:spPr>
        <p:txBody>
          <a:bodyPr/>
          <a:lstStyle/>
          <a:p>
            <a:r>
              <a:rPr lang="en-US"/>
              <a:t>Nishu Niharika            ACSE0603 Software Engineering                          Unit IV      </a:t>
            </a:r>
            <a:endParaRPr lang="en-US" dirty="0"/>
          </a:p>
        </p:txBody>
      </p:sp>
      <p:pic>
        <p:nvPicPr>
          <p:cNvPr id="11" name="Picture 10">
            <a:extLst>
              <a:ext uri="{FF2B5EF4-FFF2-40B4-BE49-F238E27FC236}">
                <a16:creationId xmlns:a16="http://schemas.microsoft.com/office/drawing/2014/main" id="{B6B3DB47-CEF1-4CD2-8C76-76C90678D8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4" y="104043"/>
            <a:ext cx="1316208" cy="581757"/>
          </a:xfrm>
          <a:prstGeom prst="rect">
            <a:avLst/>
          </a:prstGeom>
        </p:spPr>
      </p:pic>
    </p:spTree>
    <p:extLst>
      <p:ext uri="{BB962C8B-B14F-4D97-AF65-F5344CB8AC3E}">
        <p14:creationId xmlns:p14="http://schemas.microsoft.com/office/powerpoint/2010/main" val="362075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Effect transition="in" filter="blinds(horizontal)">
                                      <p:cBhvr>
                                        <p:cTn id="7" dur="500"/>
                                        <p:tgtEl>
                                          <p:spTgt spid="194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8">
                                            <p:txEl>
                                              <p:pRg st="0" end="0"/>
                                            </p:txEl>
                                          </p:spTgt>
                                        </p:tgtEl>
                                        <p:attrNameLst>
                                          <p:attrName>style.visibility</p:attrName>
                                        </p:attrNameLst>
                                      </p:cBhvr>
                                      <p:to>
                                        <p:strVal val="visible"/>
                                      </p:to>
                                    </p:set>
                                    <p:animEffect transition="in" filter="blinds(horizontal)">
                                      <p:cBhvr>
                                        <p:cTn id="12" dur="500"/>
                                        <p:tgtEl>
                                          <p:spTgt spid="194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82073" y="1162613"/>
            <a:ext cx="7772400" cy="5170646"/>
          </a:xfrm>
          <a:prstGeom prst="rect">
            <a:avLst/>
          </a:prstGeom>
        </p:spPr>
        <p:txBody>
          <a:bodyPr wrap="square">
            <a:spAutoFit/>
          </a:bodyPr>
          <a:lstStyle/>
          <a:p>
            <a:pPr marL="457200" indent="-457200">
              <a:buFont typeface="+mj-lt"/>
              <a:buAutoNum type="arabicPeriod"/>
            </a:pPr>
            <a:r>
              <a:rPr lang="en-US" sz="2200" dirty="0"/>
              <a:t>The main objectives of the it is to discover the algorithmic and logical errors in the code.</a:t>
            </a:r>
          </a:p>
          <a:p>
            <a:pPr marL="457200" indent="-457200">
              <a:buFont typeface="+mj-lt"/>
              <a:buAutoNum type="arabicPeriod"/>
            </a:pPr>
            <a:r>
              <a:rPr lang="fr-FR" sz="2200" dirty="0"/>
              <a:t>It is an informal code analyses technique.</a:t>
            </a:r>
          </a:p>
          <a:p>
            <a:pPr marL="457200" indent="-457200">
              <a:buFont typeface="+mj-lt"/>
              <a:buAutoNum type="arabicPeriod"/>
            </a:pPr>
            <a:r>
              <a:rPr lang="fr-FR" sz="2200" dirty="0"/>
              <a:t>It is done </a:t>
            </a:r>
            <a:r>
              <a:rPr lang="en-US" sz="2200" dirty="0"/>
              <a:t>after a module has been coded, successfully compiled and all syntax errors eliminated.</a:t>
            </a:r>
          </a:p>
          <a:p>
            <a:pPr marL="457200" indent="-457200">
              <a:buFont typeface="+mj-lt"/>
              <a:buAutoNum type="arabicPeriod"/>
            </a:pPr>
            <a:r>
              <a:rPr lang="en-US" sz="2200" dirty="0"/>
              <a:t>A few members of the development team are given the code few days before the walk through meeting to read and understand code. </a:t>
            </a:r>
          </a:p>
          <a:p>
            <a:pPr marL="457200" indent="-457200">
              <a:buFont typeface="+mj-lt"/>
              <a:buAutoNum type="arabicPeriod"/>
            </a:pPr>
            <a:r>
              <a:rPr lang="en-US" sz="2200" dirty="0"/>
              <a:t> Each member selects some test cases and simulates execution and tracing of the code by hand.</a:t>
            </a:r>
          </a:p>
          <a:p>
            <a:pPr marL="457200" indent="-457200">
              <a:buFont typeface="+mj-lt"/>
              <a:buAutoNum type="arabicPeriod"/>
            </a:pPr>
            <a:r>
              <a:rPr lang="en-US" sz="2200" dirty="0"/>
              <a:t>The members note down their findings to discuss these in a walk through meeting where the coder of the module is present.</a:t>
            </a:r>
          </a:p>
          <a:p>
            <a:pPr marL="457200" indent="-457200">
              <a:buFont typeface="+mj-lt"/>
              <a:buAutoNum type="arabicPeriod"/>
            </a:pPr>
            <a:r>
              <a:rPr lang="en-US" sz="2200" dirty="0"/>
              <a:t>After meeting several guidelines have evolved over the years for making this useful analysis technique more effective.</a:t>
            </a:r>
          </a:p>
        </p:txBody>
      </p:sp>
      <p:sp>
        <p:nvSpPr>
          <p:cNvPr id="5" name="Title 1"/>
          <p:cNvSpPr txBox="1">
            <a:spLocks/>
          </p:cNvSpPr>
          <p:nvPr/>
        </p:nvSpPr>
        <p:spPr>
          <a:xfrm>
            <a:off x="1201882"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Code Walk Through (CO4) </a:t>
            </a:r>
          </a:p>
        </p:txBody>
      </p:sp>
      <p:pic>
        <p:nvPicPr>
          <p:cNvPr id="6" name="Picture 2" descr="E:\NIET\Project\xLogo11.png.pagespeed.ic.pydHLuCQEZ.png"/>
          <p:cNvPicPr>
            <a:picLocks noChangeAspect="1" noChangeArrowheads="1"/>
          </p:cNvPicPr>
          <p:nvPr/>
        </p:nvPicPr>
        <p:blipFill>
          <a:blip r:embed="rId2" cstate="print"/>
          <a:srcRect/>
          <a:stretch>
            <a:fillRect/>
          </a:stretch>
        </p:blipFill>
        <p:spPr bwMode="auto">
          <a:xfrm>
            <a:off x="20782" y="61740"/>
            <a:ext cx="1181100" cy="817163"/>
          </a:xfrm>
          <a:prstGeom prst="rect">
            <a:avLst/>
          </a:prstGeom>
          <a:noFill/>
        </p:spPr>
      </p:pic>
      <p:sp>
        <p:nvSpPr>
          <p:cNvPr id="2" name="Date Placeholder 1"/>
          <p:cNvSpPr>
            <a:spLocks noGrp="1"/>
          </p:cNvSpPr>
          <p:nvPr>
            <p:ph type="dt" sz="half" idx="10"/>
          </p:nvPr>
        </p:nvSpPr>
        <p:spPr/>
        <p:txBody>
          <a:bodyPr/>
          <a:lstStyle/>
          <a:p>
            <a:fld id="{5C7A1831-FA0F-4881-8A7B-F500A469FB39}" type="datetime1">
              <a:rPr lang="en-IN" smtClean="0"/>
              <a:t>30-04-2024</a:t>
            </a:fld>
            <a:endParaRPr lang="en-US" dirty="0"/>
          </a:p>
        </p:txBody>
      </p:sp>
      <p:sp>
        <p:nvSpPr>
          <p:cNvPr id="4" name="Footer Placeholder 3"/>
          <p:cNvSpPr>
            <a:spLocks noGrp="1"/>
          </p:cNvSpPr>
          <p:nvPr>
            <p:ph type="ftr" sz="quarter" idx="11"/>
          </p:nvPr>
        </p:nvSpPr>
        <p:spPr>
          <a:xfrm>
            <a:off x="3124200" y="6356350"/>
            <a:ext cx="47244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130</a:t>
            </a:fld>
            <a:endParaRPr lang="en-US" dirty="0"/>
          </a:p>
        </p:txBody>
      </p:sp>
      <p:pic>
        <p:nvPicPr>
          <p:cNvPr id="8" name="Picture 7" descr="Logo.jpg"/>
          <p:cNvPicPr>
            <a:picLocks noChangeAspect="1"/>
          </p:cNvPicPr>
          <p:nvPr/>
        </p:nvPicPr>
        <p:blipFill>
          <a:blip r:embed="rId3"/>
          <a:stretch>
            <a:fillRect/>
          </a:stretch>
        </p:blipFill>
        <p:spPr>
          <a:xfrm>
            <a:off x="0" y="0"/>
            <a:ext cx="1581150" cy="847725"/>
          </a:xfrm>
          <a:prstGeom prst="rect">
            <a:avLst/>
          </a:prstGeom>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295400"/>
            <a:ext cx="8458200" cy="2800767"/>
          </a:xfrm>
          <a:prstGeom prst="rect">
            <a:avLst/>
          </a:prstGeom>
        </p:spPr>
        <p:txBody>
          <a:bodyPr wrap="square">
            <a:spAutoFit/>
          </a:bodyPr>
          <a:lstStyle/>
          <a:p>
            <a:pPr algn="just"/>
            <a:r>
              <a:rPr lang="en-US" sz="2200" dirty="0">
                <a:solidFill>
                  <a:srgbClr val="C00000"/>
                </a:solidFill>
              </a:rPr>
              <a:t>Some of these guidelines are the following</a:t>
            </a:r>
            <a:r>
              <a:rPr lang="en-US" sz="2200" dirty="0"/>
              <a:t>.</a:t>
            </a:r>
          </a:p>
          <a:p>
            <a:pPr marL="342900" indent="-342900" algn="just">
              <a:buFont typeface="Arial" panose="020B0604020202020204" pitchFamily="34" charset="0"/>
              <a:buChar char="•"/>
            </a:pPr>
            <a:r>
              <a:rPr lang="en-US" sz="2200" dirty="0"/>
              <a:t>The team performing code walk through should not be either too big or too small. </a:t>
            </a:r>
          </a:p>
          <a:p>
            <a:pPr marL="342900" indent="-342900" algn="just">
              <a:buFont typeface="Arial" panose="020B0604020202020204" pitchFamily="34" charset="0"/>
              <a:buChar char="•"/>
            </a:pPr>
            <a:r>
              <a:rPr lang="en-US" sz="2200" dirty="0"/>
              <a:t>Discussion should focus on discovery of errors and not on how to fix the discovered errors.</a:t>
            </a:r>
          </a:p>
          <a:p>
            <a:pPr marL="342900" indent="-342900" algn="just">
              <a:buFont typeface="Arial" panose="020B0604020202020204" pitchFamily="34" charset="0"/>
              <a:buChar char="•"/>
            </a:pPr>
            <a:r>
              <a:rPr lang="en-US" sz="2200" dirty="0"/>
              <a:t>In order to cooperation and to avoid the feeling among engineers that they are being evaluated in the code walk through meeting, managers should not attend the walk through meetings. </a:t>
            </a:r>
          </a:p>
        </p:txBody>
      </p:sp>
      <p:sp>
        <p:nvSpPr>
          <p:cNvPr id="3" name="Title 1"/>
          <p:cNvSpPr txBox="1">
            <a:spLocks/>
          </p:cNvSpPr>
          <p:nvPr/>
        </p:nvSpPr>
        <p:spPr>
          <a:xfrm>
            <a:off x="1201882"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Code Walk Through </a:t>
            </a:r>
          </a:p>
        </p:txBody>
      </p:sp>
      <p:pic>
        <p:nvPicPr>
          <p:cNvPr id="4" name="Picture 2" descr="E:\NIET\Project\xLogo11.png.pagespeed.ic.pydHLuCQEZ.png"/>
          <p:cNvPicPr>
            <a:picLocks noChangeAspect="1" noChangeArrowheads="1"/>
          </p:cNvPicPr>
          <p:nvPr/>
        </p:nvPicPr>
        <p:blipFill>
          <a:blip r:embed="rId2" cstate="print"/>
          <a:srcRect/>
          <a:stretch>
            <a:fillRect/>
          </a:stretch>
        </p:blipFill>
        <p:spPr bwMode="auto">
          <a:xfrm>
            <a:off x="20782" y="61740"/>
            <a:ext cx="1181100" cy="817163"/>
          </a:xfrm>
          <a:prstGeom prst="rect">
            <a:avLst/>
          </a:prstGeom>
          <a:noFill/>
        </p:spPr>
      </p:pic>
      <p:sp>
        <p:nvSpPr>
          <p:cNvPr id="5" name="Date Placeholder 4"/>
          <p:cNvSpPr>
            <a:spLocks noGrp="1"/>
          </p:cNvSpPr>
          <p:nvPr>
            <p:ph type="dt" sz="half" idx="10"/>
          </p:nvPr>
        </p:nvSpPr>
        <p:spPr/>
        <p:txBody>
          <a:bodyPr/>
          <a:lstStyle/>
          <a:p>
            <a:fld id="{CE028F89-3183-45EC-B2D7-35885E02948E}" type="datetime1">
              <a:rPr lang="en-IN" smtClean="0"/>
              <a:t>30-04-2024</a:t>
            </a:fld>
            <a:endParaRPr lang="en-US" dirty="0"/>
          </a:p>
        </p:txBody>
      </p:sp>
      <p:sp>
        <p:nvSpPr>
          <p:cNvPr id="6" name="Footer Placeholder 5"/>
          <p:cNvSpPr>
            <a:spLocks noGrp="1"/>
          </p:cNvSpPr>
          <p:nvPr>
            <p:ph type="ftr" sz="quarter" idx="11"/>
          </p:nvPr>
        </p:nvSpPr>
        <p:spPr>
          <a:xfrm>
            <a:off x="3124200" y="6356350"/>
            <a:ext cx="44958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131</a:t>
            </a:fld>
            <a:endParaRPr lang="en-US" dirty="0"/>
          </a:p>
        </p:txBody>
      </p:sp>
      <p:pic>
        <p:nvPicPr>
          <p:cNvPr id="8" name="Picture 7" descr="Logo.jpg"/>
          <p:cNvPicPr>
            <a:picLocks noChangeAspect="1"/>
          </p:cNvPicPr>
          <p:nvPr/>
        </p:nvPicPr>
        <p:blipFill>
          <a:blip r:embed="rId3"/>
          <a:stretch>
            <a:fillRect/>
          </a:stretch>
        </p:blipFill>
        <p:spPr>
          <a:xfrm>
            <a:off x="0" y="0"/>
            <a:ext cx="1581150" cy="847725"/>
          </a:xfrm>
          <a:prstGeom prst="rect">
            <a:avLst/>
          </a:prstGeom>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15124F-BC2B-4E9E-AD6C-84CAA1CB5FA4}"/>
              </a:ext>
            </a:extLst>
          </p:cNvPr>
          <p:cNvSpPr>
            <a:spLocks noGrp="1"/>
          </p:cNvSpPr>
          <p:nvPr>
            <p:ph type="dt" sz="half" idx="10"/>
          </p:nvPr>
        </p:nvSpPr>
        <p:spPr/>
        <p:txBody>
          <a:bodyPr/>
          <a:lstStyle/>
          <a:p>
            <a:fld id="{40B1BDBB-CBD7-4A0F-8353-4382CD0DCF59}" type="datetime1">
              <a:rPr lang="en-IN" smtClean="0"/>
              <a:t>30-04-2024</a:t>
            </a:fld>
            <a:endParaRPr lang="en-US" dirty="0"/>
          </a:p>
        </p:txBody>
      </p:sp>
      <p:sp>
        <p:nvSpPr>
          <p:cNvPr id="3" name="Footer Placeholder 2">
            <a:extLst>
              <a:ext uri="{FF2B5EF4-FFF2-40B4-BE49-F238E27FC236}">
                <a16:creationId xmlns:a16="http://schemas.microsoft.com/office/drawing/2014/main" id="{ACB2A840-1BA3-46E3-9C77-AF39A9E37223}"/>
              </a:ext>
            </a:extLst>
          </p:cNvPr>
          <p:cNvSpPr>
            <a:spLocks noGrp="1"/>
          </p:cNvSpPr>
          <p:nvPr>
            <p:ph type="ftr" sz="quarter" idx="11"/>
          </p:nvPr>
        </p:nvSpPr>
        <p:spPr/>
        <p:txBody>
          <a:bodyPr/>
          <a:lstStyle/>
          <a:p>
            <a:r>
              <a:rPr lang="en-US"/>
              <a:t>Nishu Niharika            ACSE0603 Software Engineering                          Unit IV      </a:t>
            </a:r>
            <a:endParaRPr lang="en-US" dirty="0"/>
          </a:p>
        </p:txBody>
      </p:sp>
      <p:sp>
        <p:nvSpPr>
          <p:cNvPr id="4" name="Slide Number Placeholder 3">
            <a:extLst>
              <a:ext uri="{FF2B5EF4-FFF2-40B4-BE49-F238E27FC236}">
                <a16:creationId xmlns:a16="http://schemas.microsoft.com/office/drawing/2014/main" id="{52196F50-3967-4C58-AD3F-D0D915F958B7}"/>
              </a:ext>
            </a:extLst>
          </p:cNvPr>
          <p:cNvSpPr>
            <a:spLocks noGrp="1"/>
          </p:cNvSpPr>
          <p:nvPr>
            <p:ph type="sldNum" sz="quarter" idx="12"/>
          </p:nvPr>
        </p:nvSpPr>
        <p:spPr/>
        <p:txBody>
          <a:bodyPr/>
          <a:lstStyle/>
          <a:p>
            <a:fld id="{8A87259C-A7BA-4E2F-AD15-1FC8623258DF}" type="slidenum">
              <a:rPr lang="en-US" smtClean="0"/>
              <a:pPr/>
              <a:t>132</a:t>
            </a:fld>
            <a:endParaRPr lang="en-US" dirty="0"/>
          </a:p>
        </p:txBody>
      </p:sp>
      <p:sp>
        <p:nvSpPr>
          <p:cNvPr id="5" name="TextBox 4">
            <a:extLst>
              <a:ext uri="{FF2B5EF4-FFF2-40B4-BE49-F238E27FC236}">
                <a16:creationId xmlns:a16="http://schemas.microsoft.com/office/drawing/2014/main" id="{0C582E25-53AE-4B85-AD80-DC0E9C34D5E1}"/>
              </a:ext>
            </a:extLst>
          </p:cNvPr>
          <p:cNvSpPr txBox="1"/>
          <p:nvPr/>
        </p:nvSpPr>
        <p:spPr>
          <a:xfrm>
            <a:off x="457200" y="1214813"/>
            <a:ext cx="8195139" cy="4678204"/>
          </a:xfrm>
          <a:prstGeom prst="rect">
            <a:avLst/>
          </a:prstGeom>
          <a:noFill/>
        </p:spPr>
        <p:txBody>
          <a:bodyPr wrap="square" rtlCol="0">
            <a:spAutoFit/>
          </a:bodyPr>
          <a:lstStyle/>
          <a:p>
            <a:pPr marL="742950" lvl="1" indent="-285750">
              <a:buFont typeface="Arial" panose="020B0604020202020204" pitchFamily="34" charset="0"/>
              <a:buChar char="•"/>
            </a:pPr>
            <a:r>
              <a:rPr lang="en-IN" sz="2000" dirty="0"/>
              <a:t>Code inspections are more structured and formalized compared to walkthroughs.</a:t>
            </a:r>
          </a:p>
          <a:p>
            <a:pPr marL="742950" lvl="1" indent="-285750">
              <a:buFont typeface="Arial" panose="020B0604020202020204" pitchFamily="34" charset="0"/>
              <a:buChar char="•"/>
            </a:pPr>
            <a:r>
              <a:rPr lang="en-IN" sz="2000" dirty="0"/>
              <a:t>In a code inspection, a designated team or group systematically reviews the code against a predefined checklist of criteria or standards.</a:t>
            </a:r>
          </a:p>
          <a:p>
            <a:pPr marL="742950" lvl="1" indent="-285750">
              <a:buFont typeface="Arial" panose="020B0604020202020204" pitchFamily="34" charset="0"/>
              <a:buChar char="•"/>
            </a:pPr>
            <a:r>
              <a:rPr lang="en-IN" sz="2000" dirty="0"/>
              <a:t>Each reviewer individually examines the code, looking for deviations from coding standards, potential defects, performance issues, security vulnerabilities, and other concerns.</a:t>
            </a:r>
          </a:p>
          <a:p>
            <a:pPr marL="742950" lvl="1" indent="-285750">
              <a:buFont typeface="Arial" panose="020B0604020202020204" pitchFamily="34" charset="0"/>
              <a:buChar char="•"/>
            </a:pPr>
            <a:r>
              <a:rPr lang="en-IN" sz="2000" dirty="0"/>
              <a:t>The emphasis is on thoroughness and accuracy, with reviewers following a predefined process to ensure consistency and effectiveness.</a:t>
            </a:r>
          </a:p>
          <a:p>
            <a:pPr marL="742950" lvl="1" indent="-285750">
              <a:buFont typeface="Arial" panose="020B0604020202020204" pitchFamily="34" charset="0"/>
              <a:buChar char="•"/>
            </a:pPr>
            <a:r>
              <a:rPr lang="en-IN" sz="2000" dirty="0"/>
              <a:t>Code inspections typically involve documentation of findings and may require sign-off from all participants before the code is approved for further development or deployment.</a:t>
            </a:r>
          </a:p>
          <a:p>
            <a:endParaRPr lang="en-IN" dirty="0"/>
          </a:p>
        </p:txBody>
      </p:sp>
      <p:sp>
        <p:nvSpPr>
          <p:cNvPr id="6" name="Title 1">
            <a:extLst>
              <a:ext uri="{FF2B5EF4-FFF2-40B4-BE49-F238E27FC236}">
                <a16:creationId xmlns:a16="http://schemas.microsoft.com/office/drawing/2014/main" id="{C869DCB3-BA0E-49C4-B267-9E9538CA0762}"/>
              </a:ext>
            </a:extLst>
          </p:cNvPr>
          <p:cNvSpPr txBox="1">
            <a:spLocks/>
          </p:cNvSpPr>
          <p:nvPr/>
        </p:nvSpPr>
        <p:spPr>
          <a:xfrm>
            <a:off x="1201882"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t>Code Inspection </a:t>
            </a:r>
            <a:endParaRPr lang="en-IN" sz="2400" dirty="0"/>
          </a:p>
        </p:txBody>
      </p:sp>
      <p:pic>
        <p:nvPicPr>
          <p:cNvPr id="7" name="Picture 6" descr="Logo.jpg">
            <a:extLst>
              <a:ext uri="{FF2B5EF4-FFF2-40B4-BE49-F238E27FC236}">
                <a16:creationId xmlns:a16="http://schemas.microsoft.com/office/drawing/2014/main" id="{2E52EC96-93FD-4E89-A5EB-C154CC13CE1D}"/>
              </a:ext>
            </a:extLst>
          </p:cNvPr>
          <p:cNvPicPr>
            <a:picLocks noChangeAspect="1"/>
          </p:cNvPicPr>
          <p:nvPr/>
        </p:nvPicPr>
        <p:blipFill>
          <a:blip r:embed="rId2"/>
          <a:stretch>
            <a:fillRect/>
          </a:stretch>
        </p:blipFill>
        <p:spPr>
          <a:xfrm>
            <a:off x="0" y="0"/>
            <a:ext cx="1581150" cy="847725"/>
          </a:xfrm>
          <a:prstGeom prst="rect">
            <a:avLst/>
          </a:prstGeom>
        </p:spPr>
      </p:pic>
    </p:spTree>
    <p:extLst>
      <p:ext uri="{BB962C8B-B14F-4D97-AF65-F5344CB8AC3E}">
        <p14:creationId xmlns:p14="http://schemas.microsoft.com/office/powerpoint/2010/main" val="301691799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1295400"/>
            <a:ext cx="8077200" cy="3816429"/>
          </a:xfrm>
          <a:prstGeom prst="rect">
            <a:avLst/>
          </a:prstGeom>
        </p:spPr>
        <p:txBody>
          <a:bodyPr wrap="square">
            <a:spAutoFit/>
          </a:bodyPr>
          <a:lstStyle/>
          <a:p>
            <a:r>
              <a:rPr lang="en-US" sz="2200" dirty="0"/>
              <a:t>Code is examined for the presence of certain kinds of errors, in contrast to the hand simulation of code execution done in code walk through.</a:t>
            </a:r>
          </a:p>
          <a:p>
            <a:r>
              <a:rPr lang="en-US" sz="2200" dirty="0">
                <a:solidFill>
                  <a:srgbClr val="C00000"/>
                </a:solidFill>
              </a:rPr>
              <a:t>List of some classical programming errors which can be checked</a:t>
            </a:r>
          </a:p>
          <a:p>
            <a:r>
              <a:rPr lang="en-US" sz="2200" dirty="0">
                <a:solidFill>
                  <a:srgbClr val="C00000"/>
                </a:solidFill>
              </a:rPr>
              <a:t>during code inspection:</a:t>
            </a:r>
          </a:p>
          <a:p>
            <a:r>
              <a:rPr lang="en-US" sz="2200" dirty="0"/>
              <a:t>• Use of uninitialized variables.</a:t>
            </a:r>
          </a:p>
          <a:p>
            <a:r>
              <a:rPr lang="en-US" sz="2200" dirty="0"/>
              <a:t>• Jumps into loops.</a:t>
            </a:r>
          </a:p>
          <a:p>
            <a:r>
              <a:rPr lang="en-US" sz="2200" dirty="0"/>
              <a:t>• Non terminating loops.</a:t>
            </a:r>
          </a:p>
          <a:p>
            <a:r>
              <a:rPr lang="en-US" sz="2200" dirty="0"/>
              <a:t>• Incompatible assignments.</a:t>
            </a:r>
          </a:p>
          <a:p>
            <a:r>
              <a:rPr lang="en-US" sz="2200" dirty="0"/>
              <a:t>• Array indices out of bounds.</a:t>
            </a:r>
          </a:p>
          <a:p>
            <a:r>
              <a:rPr lang="en-US" sz="2200" dirty="0"/>
              <a:t>• Improper storage allocation and deallocation</a:t>
            </a:r>
            <a:endParaRPr lang="en-US" sz="2200" dirty="0">
              <a:solidFill>
                <a:srgbClr val="C00000"/>
              </a:solidFill>
            </a:endParaRPr>
          </a:p>
        </p:txBody>
      </p:sp>
      <p:sp>
        <p:nvSpPr>
          <p:cNvPr id="4" name="Title 1"/>
          <p:cNvSpPr txBox="1">
            <a:spLocks/>
          </p:cNvSpPr>
          <p:nvPr/>
        </p:nvSpPr>
        <p:spPr>
          <a:xfrm>
            <a:off x="1201882"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Code inspection (CO4) </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20782" y="61740"/>
            <a:ext cx="1181100" cy="817163"/>
          </a:xfrm>
          <a:prstGeom prst="rect">
            <a:avLst/>
          </a:prstGeom>
          <a:noFill/>
        </p:spPr>
      </p:pic>
      <p:sp>
        <p:nvSpPr>
          <p:cNvPr id="2" name="Date Placeholder 1"/>
          <p:cNvSpPr>
            <a:spLocks noGrp="1"/>
          </p:cNvSpPr>
          <p:nvPr>
            <p:ph type="dt" sz="half" idx="10"/>
          </p:nvPr>
        </p:nvSpPr>
        <p:spPr/>
        <p:txBody>
          <a:bodyPr/>
          <a:lstStyle/>
          <a:p>
            <a:fld id="{1D484722-26C8-4CAD-A8AE-F1BEF731F2FD}" type="datetime1">
              <a:rPr lang="en-IN" smtClean="0"/>
              <a:t>30-04-2024</a:t>
            </a:fld>
            <a:endParaRPr lang="en-US" dirty="0"/>
          </a:p>
        </p:txBody>
      </p:sp>
      <p:sp>
        <p:nvSpPr>
          <p:cNvPr id="6" name="Footer Placeholder 5"/>
          <p:cNvSpPr>
            <a:spLocks noGrp="1"/>
          </p:cNvSpPr>
          <p:nvPr>
            <p:ph type="ftr" sz="quarter" idx="11"/>
          </p:nvPr>
        </p:nvSpPr>
        <p:spPr>
          <a:xfrm>
            <a:off x="3124200" y="6356350"/>
            <a:ext cx="45720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133</a:t>
            </a:fld>
            <a:endParaRPr lang="en-US" dirty="0"/>
          </a:p>
        </p:txBody>
      </p:sp>
      <p:pic>
        <p:nvPicPr>
          <p:cNvPr id="8" name="Picture 7" descr="Logo.jpg"/>
          <p:cNvPicPr>
            <a:picLocks noChangeAspect="1"/>
          </p:cNvPicPr>
          <p:nvPr/>
        </p:nvPicPr>
        <p:blipFill>
          <a:blip r:embed="rId3"/>
          <a:stretch>
            <a:fillRect/>
          </a:stretch>
        </p:blipFill>
        <p:spPr>
          <a:xfrm>
            <a:off x="0" y="0"/>
            <a:ext cx="1581150" cy="847725"/>
          </a:xfrm>
          <a:prstGeom prst="rect">
            <a:avLst/>
          </a:prstGeom>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C58F71-818A-4D2E-9A90-F5E1A13F9F3F}" type="datetime1">
              <a:rPr lang="en-IN" smtClean="0"/>
              <a:t>30-04-2024</a:t>
            </a:fld>
            <a:endParaRPr lang="en-US" dirty="0"/>
          </a:p>
        </p:txBody>
      </p:sp>
      <p:sp>
        <p:nvSpPr>
          <p:cNvPr id="3" name="Footer Placeholder 2"/>
          <p:cNvSpPr>
            <a:spLocks noGrp="1"/>
          </p:cNvSpPr>
          <p:nvPr>
            <p:ph type="ftr" sz="quarter" idx="11"/>
          </p:nvPr>
        </p:nvSpPr>
        <p:spPr>
          <a:xfrm>
            <a:off x="1571604" y="6356350"/>
            <a:ext cx="6572296" cy="365125"/>
          </a:xfrm>
        </p:spPr>
        <p:txBody>
          <a:bodyPr/>
          <a:lstStyle/>
          <a:p>
            <a:r>
              <a:rPr lang="en-US"/>
              <a:t>Nishu Niharika            ACSE0603 Software Engineering                          Unit IV      </a:t>
            </a:r>
            <a:endParaRPr lang="en-US" dirty="0"/>
          </a:p>
        </p:txBody>
      </p:sp>
      <p:sp>
        <p:nvSpPr>
          <p:cNvPr id="4" name="Slide Number Placeholder 3"/>
          <p:cNvSpPr>
            <a:spLocks noGrp="1"/>
          </p:cNvSpPr>
          <p:nvPr>
            <p:ph type="sldNum" sz="quarter" idx="12"/>
          </p:nvPr>
        </p:nvSpPr>
        <p:spPr/>
        <p:txBody>
          <a:bodyPr/>
          <a:lstStyle/>
          <a:p>
            <a:fld id="{8A87259C-A7BA-4E2F-AD15-1FC8623258DF}" type="slidenum">
              <a:rPr lang="en-US" smtClean="0"/>
              <a:pPr/>
              <a:t>134</a:t>
            </a:fld>
            <a:endParaRPr lang="en-US" dirty="0"/>
          </a:p>
        </p:txBody>
      </p:sp>
      <p:sp>
        <p:nvSpPr>
          <p:cNvPr id="5" name="Title 1"/>
          <p:cNvSpPr txBox="1">
            <a:spLocks/>
          </p:cNvSpPr>
          <p:nvPr/>
        </p:nvSpPr>
        <p:spPr>
          <a:xfrm>
            <a:off x="1714480" y="0"/>
            <a:ext cx="742952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t>Software Quality Assurance (SQA):</a:t>
            </a:r>
            <a:endParaRPr lang="en-US" sz="2400" b="1" dirty="0">
              <a:solidFill>
                <a:schemeClr val="tx1"/>
              </a:solidFill>
            </a:endParaRPr>
          </a:p>
        </p:txBody>
      </p:sp>
      <p:pic>
        <p:nvPicPr>
          <p:cNvPr id="6" name="Picture 5" descr="Logo.jpg"/>
          <p:cNvPicPr>
            <a:picLocks noChangeAspect="1"/>
          </p:cNvPicPr>
          <p:nvPr/>
        </p:nvPicPr>
        <p:blipFill>
          <a:blip r:embed="rId2"/>
          <a:stretch>
            <a:fillRect/>
          </a:stretch>
        </p:blipFill>
        <p:spPr>
          <a:xfrm>
            <a:off x="0" y="0"/>
            <a:ext cx="1581150" cy="847725"/>
          </a:xfrm>
          <a:prstGeom prst="rect">
            <a:avLst/>
          </a:prstGeom>
        </p:spPr>
      </p:pic>
      <p:sp>
        <p:nvSpPr>
          <p:cNvPr id="7" name="Rectangle 6"/>
          <p:cNvSpPr/>
          <p:nvPr/>
        </p:nvSpPr>
        <p:spPr>
          <a:xfrm>
            <a:off x="357158" y="1000109"/>
            <a:ext cx="8429684" cy="5324535"/>
          </a:xfrm>
          <a:prstGeom prst="rect">
            <a:avLst/>
          </a:prstGeom>
        </p:spPr>
        <p:txBody>
          <a:bodyPr wrap="square">
            <a:spAutoFit/>
          </a:bodyPr>
          <a:lstStyle/>
          <a:p>
            <a:pPr fontAlgn="base"/>
            <a:r>
              <a:rPr lang="en-IN" sz="2200" b="1" dirty="0"/>
              <a:t>Software Quality Assurance (SQA)</a:t>
            </a:r>
            <a:r>
              <a:rPr lang="en-IN" sz="2200" dirty="0"/>
              <a:t> is simply a way to assure quality in the software. It is the set of activities which ensure processes, procedures as well as standards are suitable for the project and implemented correctly. </a:t>
            </a:r>
          </a:p>
          <a:p>
            <a:pPr fontAlgn="base"/>
            <a:r>
              <a:rPr lang="en-IN" sz="2200" dirty="0"/>
              <a:t>Software Quality Assurance is a process which works parallel to development of software. It focuses on improving the process of development of software so that problems can be prevented before they become a major issue. Software Quality Assurance is a kind of Umbrella activity that is applied throughout the software process. </a:t>
            </a:r>
          </a:p>
          <a:p>
            <a:pPr fontAlgn="base"/>
            <a:r>
              <a:rPr lang="en-IN" sz="2000" b="1" dirty="0"/>
              <a:t>Software Quality Assurance has:</a:t>
            </a:r>
            <a:r>
              <a:rPr lang="en-IN" sz="2000" dirty="0"/>
              <a:t> </a:t>
            </a:r>
          </a:p>
          <a:p>
            <a:pPr fontAlgn="base"/>
            <a:r>
              <a:rPr lang="en-IN" sz="2000" dirty="0"/>
              <a:t>A quality management approach </a:t>
            </a:r>
          </a:p>
          <a:p>
            <a:pPr fontAlgn="base"/>
            <a:r>
              <a:rPr lang="en-IN" sz="2000" dirty="0"/>
              <a:t>Formal technical reviews </a:t>
            </a:r>
          </a:p>
          <a:p>
            <a:pPr fontAlgn="base"/>
            <a:r>
              <a:rPr lang="en-IN" sz="2000" dirty="0"/>
              <a:t>Multi testing strategy </a:t>
            </a:r>
          </a:p>
          <a:p>
            <a:pPr fontAlgn="base"/>
            <a:r>
              <a:rPr lang="en-IN" sz="2000" dirty="0"/>
              <a:t>Effective software engineering technology </a:t>
            </a:r>
          </a:p>
          <a:p>
            <a:pPr fontAlgn="base"/>
            <a:r>
              <a:rPr lang="en-IN" sz="2000" dirty="0"/>
              <a:t>Measurement and reporting mechanism </a:t>
            </a:r>
          </a:p>
          <a:p>
            <a:pPr fontAlgn="base"/>
            <a:endParaRPr lang="en-IN" sz="2200"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76AA87-A6DA-492D-AAA6-4156BC963B9C}" type="datetime1">
              <a:rPr lang="en-IN" smtClean="0"/>
              <a:t>30-04-2024</a:t>
            </a:fld>
            <a:endParaRPr lang="en-US" dirty="0"/>
          </a:p>
        </p:txBody>
      </p:sp>
      <p:sp>
        <p:nvSpPr>
          <p:cNvPr id="3" name="Footer Placeholder 2"/>
          <p:cNvSpPr>
            <a:spLocks noGrp="1"/>
          </p:cNvSpPr>
          <p:nvPr>
            <p:ph type="ftr" sz="quarter" idx="11"/>
          </p:nvPr>
        </p:nvSpPr>
        <p:spPr>
          <a:xfrm>
            <a:off x="1428728" y="6356350"/>
            <a:ext cx="6715172" cy="365125"/>
          </a:xfrm>
        </p:spPr>
        <p:txBody>
          <a:bodyPr/>
          <a:lstStyle/>
          <a:p>
            <a:r>
              <a:rPr lang="en-US"/>
              <a:t>Nishu Niharika            ACSE0603 Software Engineering                          Unit IV      </a:t>
            </a:r>
            <a:endParaRPr lang="en-US" dirty="0"/>
          </a:p>
        </p:txBody>
      </p:sp>
      <p:sp>
        <p:nvSpPr>
          <p:cNvPr id="4" name="Slide Number Placeholder 3"/>
          <p:cNvSpPr>
            <a:spLocks noGrp="1"/>
          </p:cNvSpPr>
          <p:nvPr>
            <p:ph type="sldNum" sz="quarter" idx="12"/>
          </p:nvPr>
        </p:nvSpPr>
        <p:spPr/>
        <p:txBody>
          <a:bodyPr/>
          <a:lstStyle/>
          <a:p>
            <a:fld id="{8A87259C-A7BA-4E2F-AD15-1FC8623258DF}" type="slidenum">
              <a:rPr lang="en-US" smtClean="0"/>
              <a:pPr/>
              <a:t>135</a:t>
            </a:fld>
            <a:endParaRPr lang="en-US" dirty="0"/>
          </a:p>
        </p:txBody>
      </p:sp>
      <p:sp>
        <p:nvSpPr>
          <p:cNvPr id="5" name="Title 1"/>
          <p:cNvSpPr txBox="1">
            <a:spLocks/>
          </p:cNvSpPr>
          <p:nvPr/>
        </p:nvSpPr>
        <p:spPr>
          <a:xfrm>
            <a:off x="1714480" y="0"/>
            <a:ext cx="742952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t>SQA activities</a:t>
            </a:r>
            <a:endParaRPr lang="en-US" sz="2400" b="1" dirty="0">
              <a:solidFill>
                <a:schemeClr val="tx1"/>
              </a:solidFill>
            </a:endParaRPr>
          </a:p>
        </p:txBody>
      </p:sp>
      <p:pic>
        <p:nvPicPr>
          <p:cNvPr id="6" name="Picture 5" descr="Logo.jpg"/>
          <p:cNvPicPr>
            <a:picLocks noChangeAspect="1"/>
          </p:cNvPicPr>
          <p:nvPr/>
        </p:nvPicPr>
        <p:blipFill>
          <a:blip r:embed="rId2"/>
          <a:stretch>
            <a:fillRect/>
          </a:stretch>
        </p:blipFill>
        <p:spPr>
          <a:xfrm>
            <a:off x="0" y="0"/>
            <a:ext cx="1581150" cy="847725"/>
          </a:xfrm>
          <a:prstGeom prst="rect">
            <a:avLst/>
          </a:prstGeom>
        </p:spPr>
      </p:pic>
      <p:sp>
        <p:nvSpPr>
          <p:cNvPr id="7" name="Rectangle 6"/>
          <p:cNvSpPr/>
          <p:nvPr/>
        </p:nvSpPr>
        <p:spPr>
          <a:xfrm>
            <a:off x="0" y="785794"/>
            <a:ext cx="8929718" cy="5078313"/>
          </a:xfrm>
          <a:prstGeom prst="rect">
            <a:avLst/>
          </a:prstGeom>
        </p:spPr>
        <p:txBody>
          <a:bodyPr wrap="square">
            <a:spAutoFit/>
          </a:bodyPr>
          <a:lstStyle/>
          <a:p>
            <a:pPr fontAlgn="base"/>
            <a:r>
              <a:rPr lang="en-IN" b="1" dirty="0"/>
              <a:t>Major Software Quality Assurance Activities:</a:t>
            </a:r>
            <a:r>
              <a:rPr lang="en-IN" dirty="0"/>
              <a:t>  </a:t>
            </a:r>
          </a:p>
          <a:p>
            <a:pPr fontAlgn="base"/>
            <a:r>
              <a:rPr lang="en-IN" b="1" dirty="0"/>
              <a:t>SQA Management Plan:</a:t>
            </a:r>
            <a:r>
              <a:rPr lang="en-IN" dirty="0"/>
              <a:t> </a:t>
            </a:r>
            <a:br>
              <a:rPr lang="en-IN" dirty="0"/>
            </a:br>
            <a:r>
              <a:rPr lang="en-IN" dirty="0"/>
              <a:t>Make a plan for how you will carry out the sqa through out the project. Think about which set of software engineering activities are the best for project. check level of sqa team skills. </a:t>
            </a:r>
          </a:p>
          <a:p>
            <a:pPr fontAlgn="base"/>
            <a:r>
              <a:rPr lang="en-IN" b="1" dirty="0"/>
              <a:t>Set The Check Points:</a:t>
            </a:r>
            <a:r>
              <a:rPr lang="en-IN" dirty="0"/>
              <a:t> </a:t>
            </a:r>
            <a:br>
              <a:rPr lang="en-IN" dirty="0"/>
            </a:br>
            <a:r>
              <a:rPr lang="en-IN" dirty="0"/>
              <a:t>SQA team should set checkpoints. Evaluate the performance of the project on the basis of collected data on different check points. </a:t>
            </a:r>
          </a:p>
          <a:p>
            <a:pPr fontAlgn="base"/>
            <a:r>
              <a:rPr lang="en-IN" b="1" dirty="0"/>
              <a:t>Multi testing Strategy:</a:t>
            </a:r>
            <a:r>
              <a:rPr lang="en-IN" dirty="0"/>
              <a:t> </a:t>
            </a:r>
            <a:br>
              <a:rPr lang="en-IN" dirty="0"/>
            </a:br>
            <a:r>
              <a:rPr lang="en-IN" dirty="0"/>
              <a:t>Do not depend on a single testing approach. When you have a lot of testing approaches available use them.  </a:t>
            </a:r>
          </a:p>
          <a:p>
            <a:pPr fontAlgn="base"/>
            <a:r>
              <a:rPr lang="en-IN" b="1" dirty="0"/>
              <a:t>Measure Change Impact:</a:t>
            </a:r>
            <a:r>
              <a:rPr lang="en-IN" dirty="0"/>
              <a:t> </a:t>
            </a:r>
            <a:br>
              <a:rPr lang="en-IN" dirty="0"/>
            </a:br>
            <a:r>
              <a:rPr lang="en-IN" dirty="0"/>
              <a:t>The changes for making the correction of an error sometimes re introduces more errors keep the measure of impact of change on project. Reset the new change to change check the compatibility of this fix with whole project.  </a:t>
            </a:r>
          </a:p>
          <a:p>
            <a:pPr fontAlgn="base"/>
            <a:r>
              <a:rPr lang="en-IN" b="1" dirty="0"/>
              <a:t>Manage Good Relations:</a:t>
            </a:r>
            <a:r>
              <a:rPr lang="en-IN" dirty="0"/>
              <a:t> </a:t>
            </a:r>
            <a:br>
              <a:rPr lang="en-IN" dirty="0"/>
            </a:br>
            <a:r>
              <a:rPr lang="en-IN" dirty="0"/>
              <a:t>In the working environment managing good relations with other teams involved in the project development is mandatory. Bad relation of sqa team with programmers team will impact directly and badly on project. Don’t play politics. </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409103-FC97-4E05-B837-1B47C7EE69C8}" type="datetime1">
              <a:rPr lang="en-IN" smtClean="0"/>
              <a:t>30-04-2024</a:t>
            </a:fld>
            <a:endParaRPr lang="en-US" dirty="0"/>
          </a:p>
        </p:txBody>
      </p:sp>
      <p:sp>
        <p:nvSpPr>
          <p:cNvPr id="3" name="Footer Placeholder 2"/>
          <p:cNvSpPr>
            <a:spLocks noGrp="1"/>
          </p:cNvSpPr>
          <p:nvPr>
            <p:ph type="ftr" sz="quarter" idx="11"/>
          </p:nvPr>
        </p:nvSpPr>
        <p:spPr>
          <a:xfrm>
            <a:off x="1357290" y="6356350"/>
            <a:ext cx="6858048" cy="365125"/>
          </a:xfrm>
        </p:spPr>
        <p:txBody>
          <a:bodyPr/>
          <a:lstStyle/>
          <a:p>
            <a:r>
              <a:rPr lang="en-US"/>
              <a:t>Nishu Niharika            ACSE0603 Software Engineering                          Unit IV      </a:t>
            </a:r>
            <a:endParaRPr lang="en-US" dirty="0"/>
          </a:p>
        </p:txBody>
      </p:sp>
      <p:sp>
        <p:nvSpPr>
          <p:cNvPr id="4" name="Slide Number Placeholder 3"/>
          <p:cNvSpPr>
            <a:spLocks noGrp="1"/>
          </p:cNvSpPr>
          <p:nvPr>
            <p:ph type="sldNum" sz="quarter" idx="12"/>
          </p:nvPr>
        </p:nvSpPr>
        <p:spPr/>
        <p:txBody>
          <a:bodyPr/>
          <a:lstStyle/>
          <a:p>
            <a:fld id="{8A87259C-A7BA-4E2F-AD15-1FC8623258DF}" type="slidenum">
              <a:rPr lang="en-US" smtClean="0"/>
              <a:pPr/>
              <a:t>136</a:t>
            </a:fld>
            <a:endParaRPr lang="en-US" dirty="0"/>
          </a:p>
        </p:txBody>
      </p:sp>
      <p:sp>
        <p:nvSpPr>
          <p:cNvPr id="5" name="Title 1"/>
          <p:cNvSpPr txBox="1">
            <a:spLocks/>
          </p:cNvSpPr>
          <p:nvPr/>
        </p:nvSpPr>
        <p:spPr>
          <a:xfrm>
            <a:off x="1714480" y="0"/>
            <a:ext cx="742952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t>CMM, The ISO standard.</a:t>
            </a:r>
            <a:endParaRPr lang="en-US" sz="2400" b="1" dirty="0">
              <a:solidFill>
                <a:schemeClr val="tx1"/>
              </a:solidFill>
            </a:endParaRPr>
          </a:p>
        </p:txBody>
      </p:sp>
      <p:pic>
        <p:nvPicPr>
          <p:cNvPr id="6" name="Picture 5" descr="Logo.jpg"/>
          <p:cNvPicPr>
            <a:picLocks noChangeAspect="1"/>
          </p:cNvPicPr>
          <p:nvPr/>
        </p:nvPicPr>
        <p:blipFill>
          <a:blip r:embed="rId2"/>
          <a:stretch>
            <a:fillRect/>
          </a:stretch>
        </p:blipFill>
        <p:spPr>
          <a:xfrm>
            <a:off x="0" y="0"/>
            <a:ext cx="1581150" cy="847725"/>
          </a:xfrm>
          <a:prstGeom prst="rect">
            <a:avLst/>
          </a:prstGeom>
        </p:spPr>
      </p:pic>
      <p:sp>
        <p:nvSpPr>
          <p:cNvPr id="7" name="Rectangle 6"/>
          <p:cNvSpPr/>
          <p:nvPr/>
        </p:nvSpPr>
        <p:spPr>
          <a:xfrm>
            <a:off x="214282" y="857232"/>
            <a:ext cx="8929718" cy="5016758"/>
          </a:xfrm>
          <a:prstGeom prst="rect">
            <a:avLst/>
          </a:prstGeom>
        </p:spPr>
        <p:txBody>
          <a:bodyPr wrap="square">
            <a:spAutoFit/>
          </a:bodyPr>
          <a:lstStyle/>
          <a:p>
            <a:pPr fontAlgn="base"/>
            <a:r>
              <a:rPr lang="en-IN" sz="2000" b="1" dirty="0"/>
              <a:t>ISO 9000:</a:t>
            </a:r>
            <a:r>
              <a:rPr lang="en-IN" sz="2000" dirty="0"/>
              <a:t> </a:t>
            </a:r>
            <a:br>
              <a:rPr lang="en-IN" sz="2000" dirty="0"/>
            </a:br>
            <a:r>
              <a:rPr lang="en-IN" sz="2000" dirty="0"/>
              <a:t>It is a set of International Standards on quality management and quality assurance developed to help companies effectively document the quality system elements needed to an efficient quality system. </a:t>
            </a:r>
          </a:p>
          <a:p>
            <a:pPr fontAlgn="base"/>
            <a:endParaRPr lang="en-US" sz="2000" dirty="0"/>
          </a:p>
          <a:p>
            <a:pPr fontAlgn="base"/>
            <a:r>
              <a:rPr lang="en-IN" sz="2000" dirty="0"/>
              <a:t>Focus is customer supplier relationship, attempting to reduce customer’s risk in choosing a supplier. ISO9000 is recognized and accepted in most of the countries. This establishes one acceptance level.</a:t>
            </a:r>
          </a:p>
          <a:p>
            <a:pPr fontAlgn="base"/>
            <a:r>
              <a:rPr lang="en-IN" sz="2000" b="1" dirty="0"/>
              <a:t>SEICMM:</a:t>
            </a:r>
            <a:r>
              <a:rPr lang="en-IN" sz="2000" dirty="0"/>
              <a:t> </a:t>
            </a:r>
            <a:br>
              <a:rPr lang="en-IN" sz="2000" dirty="0"/>
            </a:br>
            <a:r>
              <a:rPr lang="en-IN" sz="2000" dirty="0"/>
              <a:t>SEI (Software Engineering Institute), Capability Maturity Model (CMM) specifies an increasing series of levels of a software development organization. </a:t>
            </a:r>
          </a:p>
          <a:p>
            <a:pPr fontAlgn="base"/>
            <a:endParaRPr lang="en-US" sz="2000" dirty="0"/>
          </a:p>
          <a:p>
            <a:pPr fontAlgn="base"/>
            <a:r>
              <a:rPr lang="en-IN" sz="2000" dirty="0"/>
              <a:t>Focus on the software supplier to improve its interval processes to achieve a higher quality product for the benefit of the customer. SEICMM is used in USA, less widely elsewhere. It assesses on 5 levels.(</a:t>
            </a:r>
            <a:r>
              <a:rPr lang="en-IN" sz="2000" b="1" dirty="0"/>
              <a:t>(a).</a:t>
            </a:r>
            <a:r>
              <a:rPr lang="en-IN" sz="2000" dirty="0"/>
              <a:t> Initial </a:t>
            </a:r>
            <a:r>
              <a:rPr lang="en-IN" sz="2000" b="1" dirty="0"/>
              <a:t>(b).</a:t>
            </a:r>
            <a:r>
              <a:rPr lang="en-IN" sz="2000" dirty="0"/>
              <a:t> Repeatable </a:t>
            </a:r>
            <a:r>
              <a:rPr lang="en-IN" sz="2000" b="1" dirty="0"/>
              <a:t>(c).</a:t>
            </a:r>
            <a:r>
              <a:rPr lang="en-IN" sz="2000" dirty="0"/>
              <a:t> Defined </a:t>
            </a:r>
            <a:r>
              <a:rPr lang="en-IN" sz="2000" b="1" dirty="0"/>
              <a:t>(d).</a:t>
            </a:r>
            <a:r>
              <a:rPr lang="en-IN" sz="2000" dirty="0"/>
              <a:t> Managed </a:t>
            </a:r>
            <a:r>
              <a:rPr lang="en-IN" sz="2000" b="1" dirty="0"/>
              <a:t>(e).</a:t>
            </a:r>
            <a:r>
              <a:rPr lang="en-IN" sz="2000" dirty="0"/>
              <a:t> Optimized )</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143000"/>
            <a:ext cx="8610600" cy="4525963"/>
          </a:xfrm>
        </p:spPr>
        <p:txBody>
          <a:bodyPr/>
          <a:lstStyle/>
          <a:p>
            <a:pPr algn="just"/>
            <a:r>
              <a:rPr lang="en-US" sz="2200" dirty="0">
                <a:hlinkClick r:id="rId2"/>
              </a:rPr>
              <a:t>https://nptel.ac.in/courses/106/105/106105182/</a:t>
            </a:r>
            <a:endParaRPr lang="en-US" sz="2200" dirty="0"/>
          </a:p>
          <a:p>
            <a:pPr algn="just"/>
            <a:r>
              <a:rPr lang="en-US" sz="2200" dirty="0">
                <a:hlinkClick r:id="rId3"/>
              </a:rPr>
              <a:t>https://www.youtube.com/watch?v=mGrajqMLenI&amp;list=PLyqSpQzTE6M-sBjDcT21Gpnj8grR2fDgc&amp;index=16</a:t>
            </a:r>
            <a:endParaRPr lang="en-US" sz="2200" dirty="0"/>
          </a:p>
          <a:p>
            <a:pPr algn="just"/>
            <a:r>
              <a:rPr lang="en-US" sz="2200" dirty="0">
                <a:hlinkClick r:id="rId4"/>
              </a:rPr>
              <a:t>https://www.youtube.com/watch?v=biKUffL8cm4&amp;list=PLyqSpQzTE6M-sBjDcT21Gpnj8grR2fDgc&amp;index=2</a:t>
            </a:r>
            <a:endParaRPr lang="en-US" sz="2200" dirty="0"/>
          </a:p>
          <a:p>
            <a:pPr algn="just"/>
            <a:r>
              <a:rPr lang="en-US" sz="2200" dirty="0">
                <a:hlinkClick r:id="rId5"/>
              </a:rPr>
              <a:t>https://www.youtube.com/watch?v=0kkUnL1mdUY&amp;list=PLyqSpQzTE6M-sBjDcT21Gpnj8grR2fDgc&amp;index=4</a:t>
            </a:r>
            <a:endParaRPr lang="en-US" sz="2200" dirty="0"/>
          </a:p>
          <a:p>
            <a:pPr marL="0" indent="0" algn="just">
              <a:buNone/>
            </a:pPr>
            <a:endParaRPr lang="en-US" sz="2200" dirty="0"/>
          </a:p>
        </p:txBody>
      </p:sp>
      <p:sp>
        <p:nvSpPr>
          <p:cNvPr id="4" name="Date Placeholder 3"/>
          <p:cNvSpPr>
            <a:spLocks noGrp="1"/>
          </p:cNvSpPr>
          <p:nvPr>
            <p:ph type="dt" sz="half" idx="10"/>
          </p:nvPr>
        </p:nvSpPr>
        <p:spPr/>
        <p:txBody>
          <a:bodyPr/>
          <a:lstStyle/>
          <a:p>
            <a:fld id="{F5793B9B-488A-4CF0-91BB-E2EFF4A28771}" type="datetime1">
              <a:rPr lang="en-IN" smtClean="0"/>
              <a:t>30-04-2024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137</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Calibri (Body)"/>
              </a:rPr>
              <a:t>Faculty Video</a:t>
            </a:r>
            <a:r>
              <a:rPr kumimoji="0" lang="en-US" sz="2400" b="1" i="0" u="none" strike="noStrike" kern="1200" cap="none" spc="0" normalizeH="0" noProof="0" dirty="0">
                <a:ln>
                  <a:noFill/>
                </a:ln>
                <a:solidFill>
                  <a:schemeClr val="dk1"/>
                </a:solidFill>
                <a:effectLst/>
                <a:uLnTx/>
                <a:uFillTx/>
                <a:latin typeface="Calibri (Body)"/>
              </a:rPr>
              <a:t> Links, Youtube &amp; NPTEL Video Links and Online Courses Details  </a:t>
            </a:r>
            <a:endParaRPr kumimoji="0" lang="en-US" sz="2400" b="1" i="0" u="none" strike="noStrike" kern="1200" cap="none" spc="0" normalizeH="0" baseline="0" noProof="0" dirty="0">
              <a:ln>
                <a:noFill/>
              </a:ln>
              <a:solidFill>
                <a:schemeClr val="dk1"/>
              </a:solidFill>
              <a:effectLst/>
              <a:uLnTx/>
              <a:uFillTx/>
              <a:latin typeface="Calibri (Body)"/>
            </a:endParaRPr>
          </a:p>
        </p:txBody>
      </p:sp>
      <p:pic>
        <p:nvPicPr>
          <p:cNvPr id="8" name="Picture 2" descr="E:\NIET\Project\xLogo11.png.pagespeed.ic.pydHLuCQEZ.png"/>
          <p:cNvPicPr>
            <a:picLocks noChangeAspect="1" noChangeArrowheads="1"/>
          </p:cNvPicPr>
          <p:nvPr/>
        </p:nvPicPr>
        <p:blipFill>
          <a:blip r:embed="rId6"/>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Nishu Niharika            ACSE0603 Software Engineering                          Unit IV      </a:t>
            </a:r>
            <a:endParaRPr lang="en-US" dirty="0"/>
          </a:p>
        </p:txBody>
      </p:sp>
      <p:pic>
        <p:nvPicPr>
          <p:cNvPr id="10" name="Picture 9" descr="Logo.jpg"/>
          <p:cNvPicPr>
            <a:picLocks noChangeAspect="1"/>
          </p:cNvPicPr>
          <p:nvPr/>
        </p:nvPicPr>
        <p:blipFill>
          <a:blip r:embed="rId7"/>
          <a:stretch>
            <a:fillRect/>
          </a:stretch>
        </p:blipFill>
        <p:spPr>
          <a:xfrm>
            <a:off x="0" y="0"/>
            <a:ext cx="1581150" cy="847725"/>
          </a:xfrm>
          <a:prstGeom prst="rect">
            <a:avLst/>
          </a:prstGeom>
        </p:spPr>
      </p:pic>
    </p:spTree>
    <p:extLst>
      <p:ext uri="{BB962C8B-B14F-4D97-AF65-F5344CB8AC3E}">
        <p14:creationId xmlns:p14="http://schemas.microsoft.com/office/powerpoint/2010/main" val="422720648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105400"/>
          </a:xfrm>
        </p:spPr>
        <p:txBody>
          <a:bodyPr>
            <a:noAutofit/>
          </a:bodyPr>
          <a:lstStyle/>
          <a:p>
            <a:pPr marL="0" indent="0">
              <a:buNone/>
            </a:pPr>
            <a:r>
              <a:rPr lang="en-US" sz="1700" dirty="0"/>
              <a:t>1) Software testing is:</a:t>
            </a:r>
            <a:endParaRPr lang="en-IN" sz="1700" dirty="0"/>
          </a:p>
          <a:p>
            <a:pPr marL="0" indent="0">
              <a:buNone/>
            </a:pPr>
            <a:r>
              <a:rPr lang="en-US" sz="1700" dirty="0"/>
              <a:t>   (a) The process of demonstrating that errors are not present</a:t>
            </a:r>
            <a:endParaRPr lang="en-IN" sz="1700" dirty="0"/>
          </a:p>
          <a:p>
            <a:pPr marL="0" indent="0">
              <a:buNone/>
            </a:pPr>
            <a:r>
              <a:rPr lang="en-US" sz="1700" dirty="0"/>
              <a:t>   (b) The process of establishing confidence that a program does what it is supposed to do</a:t>
            </a:r>
            <a:endParaRPr lang="en-IN" sz="1700" dirty="0"/>
          </a:p>
          <a:p>
            <a:pPr marL="0" indent="0">
              <a:buNone/>
            </a:pPr>
            <a:r>
              <a:rPr lang="en-US" sz="1700" dirty="0"/>
              <a:t>   (c) The process of executing a program to show it is working as per specifications</a:t>
            </a:r>
            <a:endParaRPr lang="en-IN" sz="1700" dirty="0"/>
          </a:p>
          <a:p>
            <a:pPr marL="0" indent="0">
              <a:buNone/>
            </a:pPr>
            <a:r>
              <a:rPr lang="en-US" sz="1700" b="1" dirty="0"/>
              <a:t>  (d) The process of executing a program with the intent of finding errors</a:t>
            </a:r>
            <a:endParaRPr lang="en-IN" sz="1700" b="1" dirty="0"/>
          </a:p>
          <a:p>
            <a:pPr marL="0" indent="0">
              <a:buNone/>
            </a:pPr>
            <a:r>
              <a:rPr lang="en-US" sz="1700" dirty="0"/>
              <a:t> 2) Software mistakes during coding are known as:</a:t>
            </a:r>
            <a:endParaRPr lang="en-IN" sz="1700" dirty="0"/>
          </a:p>
          <a:p>
            <a:pPr marL="0" indent="0">
              <a:buNone/>
            </a:pPr>
            <a:r>
              <a:rPr lang="en-US" sz="1700" dirty="0"/>
              <a:t>	(a) failures       	(b) defects		(c) bugs           </a:t>
            </a:r>
            <a:r>
              <a:rPr lang="en-US" sz="1700" b="1" dirty="0"/>
              <a:t>(d) errors</a:t>
            </a:r>
            <a:endParaRPr lang="en-IN" sz="1700" b="1" dirty="0"/>
          </a:p>
          <a:p>
            <a:pPr marL="0" indent="0">
              <a:buNone/>
            </a:pPr>
            <a:r>
              <a:rPr lang="en-US" sz="1700" dirty="0"/>
              <a:t> 3) Functional testing is known as:</a:t>
            </a:r>
            <a:endParaRPr lang="en-IN" sz="1700" dirty="0"/>
          </a:p>
          <a:p>
            <a:pPr marL="0" indent="0">
              <a:buNone/>
            </a:pPr>
            <a:r>
              <a:rPr lang="en-US" sz="1700" dirty="0"/>
              <a:t>	(a) Structural testing     </a:t>
            </a:r>
            <a:r>
              <a:rPr lang="en-US" sz="1700" b="1" dirty="0"/>
              <a:t>(b) Behavior testing</a:t>
            </a:r>
            <a:r>
              <a:rPr lang="en-US" sz="1700" dirty="0"/>
              <a:t> (c) Regression testing         (d) None  </a:t>
            </a:r>
            <a:endParaRPr lang="en-IN" sz="1700" dirty="0"/>
          </a:p>
          <a:p>
            <a:pPr marL="0" indent="0">
              <a:buNone/>
            </a:pPr>
            <a:r>
              <a:rPr lang="en-US" sz="1700" dirty="0"/>
              <a:t>4) Regression testing is primarily related to:</a:t>
            </a:r>
            <a:endParaRPr lang="en-IN" sz="1700" dirty="0"/>
          </a:p>
          <a:p>
            <a:pPr marL="0" indent="0">
              <a:buNone/>
            </a:pPr>
            <a:r>
              <a:rPr lang="en-US" sz="1700" dirty="0"/>
              <a:t>	(a) Functional testing        	(b) Data flow testing</a:t>
            </a:r>
          </a:p>
          <a:p>
            <a:pPr marL="0" indent="0">
              <a:buNone/>
            </a:pPr>
            <a:r>
              <a:rPr lang="en-US" sz="1700" dirty="0"/>
              <a:t>	(c) Development testing      	 </a:t>
            </a:r>
            <a:r>
              <a:rPr lang="en-US" sz="1700" b="1" dirty="0"/>
              <a:t>(d) Maintenance testing</a:t>
            </a:r>
            <a:endParaRPr lang="en-IN" sz="1700" b="1" dirty="0"/>
          </a:p>
          <a:p>
            <a:pPr marL="0" indent="0">
              <a:buNone/>
            </a:pPr>
            <a:r>
              <a:rPr lang="en-US" sz="1700" dirty="0"/>
              <a:t> 5)Validation is</a:t>
            </a:r>
            <a:endParaRPr lang="en-IN" sz="1700" dirty="0"/>
          </a:p>
          <a:p>
            <a:pPr marL="0" indent="0">
              <a:buNone/>
            </a:pPr>
            <a:r>
              <a:rPr lang="en-US" sz="1700" b="1" dirty="0"/>
              <a:t>	(a) Checking the product with respect to customer’s expectation</a:t>
            </a:r>
            <a:endParaRPr lang="en-IN" sz="1700" b="1" dirty="0"/>
          </a:p>
          <a:p>
            <a:pPr marL="0" indent="0">
              <a:buNone/>
            </a:pPr>
            <a:r>
              <a:rPr lang="en-US" sz="1700" dirty="0"/>
              <a:t>	(b) Checking the product with respect to specifications</a:t>
            </a:r>
            <a:endParaRPr lang="en-IN" sz="1700" dirty="0"/>
          </a:p>
          <a:p>
            <a:pPr marL="0" indent="0">
              <a:buNone/>
            </a:pPr>
            <a:r>
              <a:rPr lang="en-US" sz="1700" dirty="0"/>
              <a:t>	(c) Checking the product with respect to the constraints of the project</a:t>
            </a:r>
            <a:endParaRPr lang="en-IN" sz="1700" dirty="0"/>
          </a:p>
          <a:p>
            <a:pPr marL="0" indent="0">
              <a:buNone/>
            </a:pPr>
            <a:r>
              <a:rPr lang="en-US" sz="1700" dirty="0"/>
              <a:t>	(d) All of the above</a:t>
            </a:r>
          </a:p>
        </p:txBody>
      </p:sp>
      <p:sp>
        <p:nvSpPr>
          <p:cNvPr id="4" name="Date Placeholder 3"/>
          <p:cNvSpPr>
            <a:spLocks noGrp="1"/>
          </p:cNvSpPr>
          <p:nvPr>
            <p:ph type="dt" sz="half" idx="10"/>
          </p:nvPr>
        </p:nvSpPr>
        <p:spPr/>
        <p:txBody>
          <a:bodyPr/>
          <a:lstStyle/>
          <a:p>
            <a:fld id="{485FEDD7-2100-4227-89AA-A42D1E6280A4}" type="datetime1">
              <a:rPr lang="en-IN" smtClean="0"/>
              <a:t>30-04-2024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Nishu Niharika            ACSE0603 Software Engineering                          Unit IV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Daily Quiz</a:t>
            </a:r>
            <a:endParaRPr kumimoji="0" lang="en-US" sz="24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238425606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6955" y="701963"/>
            <a:ext cx="8229600" cy="4525963"/>
          </a:xfrm>
        </p:spPr>
        <p:txBody>
          <a:bodyPr>
            <a:noAutofit/>
          </a:bodyPr>
          <a:lstStyle/>
          <a:p>
            <a:pPr marL="0" indent="0">
              <a:buNone/>
            </a:pPr>
            <a:r>
              <a:rPr lang="en-US" sz="1700" dirty="0"/>
              <a:t>6) For a function of n variables, boundary value analysis yields:</a:t>
            </a:r>
            <a:endParaRPr lang="en-IN" sz="1700" dirty="0"/>
          </a:p>
          <a:p>
            <a:pPr marL="0" indent="0">
              <a:buNone/>
            </a:pPr>
            <a:r>
              <a:rPr lang="en-US" sz="1700" dirty="0"/>
              <a:t>	(a) 4n+3 test cases 		</a:t>
            </a:r>
            <a:r>
              <a:rPr lang="en-US" sz="1700" b="1" dirty="0"/>
              <a:t>(b) 4n+1 test cases</a:t>
            </a:r>
            <a:r>
              <a:rPr lang="en-US" sz="1700" dirty="0"/>
              <a:t>		</a:t>
            </a:r>
          </a:p>
          <a:p>
            <a:pPr marL="0" indent="0">
              <a:buNone/>
            </a:pPr>
            <a:r>
              <a:rPr lang="en-US" sz="1700" dirty="0"/>
              <a:t>	(c) n+4 test cases 		(d) None of the above</a:t>
            </a:r>
            <a:endParaRPr lang="en-IN" sz="1700" dirty="0"/>
          </a:p>
          <a:p>
            <a:pPr marL="0" indent="0">
              <a:buNone/>
            </a:pPr>
            <a:r>
              <a:rPr lang="en-US" sz="1700" dirty="0"/>
              <a:t>7 ) Beta testing is carried out by</a:t>
            </a:r>
            <a:endParaRPr lang="en-IN" sz="1700" dirty="0"/>
          </a:p>
          <a:p>
            <a:pPr marL="0" indent="0">
              <a:buNone/>
            </a:pPr>
            <a:r>
              <a:rPr lang="en-US" sz="1700" b="1" dirty="0"/>
              <a:t>	(a) Users </a:t>
            </a:r>
            <a:r>
              <a:rPr lang="en-US" sz="1700" dirty="0"/>
              <a:t>		(b) Developers		</a:t>
            </a:r>
          </a:p>
          <a:p>
            <a:pPr marL="0" indent="0">
              <a:buNone/>
            </a:pPr>
            <a:r>
              <a:rPr lang="en-US" sz="1700" dirty="0"/>
              <a:t>	(c) Testers 		(d) All of the above</a:t>
            </a:r>
            <a:endParaRPr lang="en-IN" sz="1700" dirty="0"/>
          </a:p>
          <a:p>
            <a:pPr marL="0" indent="0">
              <a:buNone/>
            </a:pPr>
            <a:r>
              <a:rPr lang="en-US" sz="1700" dirty="0"/>
              <a:t> </a:t>
            </a:r>
            <a:endParaRPr lang="en-IN" sz="1700" dirty="0"/>
          </a:p>
          <a:p>
            <a:pPr marL="0" indent="0">
              <a:buNone/>
            </a:pPr>
            <a:r>
              <a:rPr lang="en-US" sz="1700" dirty="0"/>
              <a:t>8) Equivalence class partitioning is related to</a:t>
            </a:r>
            <a:endParaRPr lang="en-IN" sz="1700" dirty="0"/>
          </a:p>
          <a:p>
            <a:pPr marL="0" indent="0">
              <a:buNone/>
            </a:pPr>
            <a:r>
              <a:rPr lang="en-US" sz="1700" dirty="0"/>
              <a:t>	(a) Structural testing 	</a:t>
            </a:r>
            <a:r>
              <a:rPr lang="en-US" sz="1700" b="1" dirty="0"/>
              <a:t>(b) Black box testing</a:t>
            </a:r>
            <a:r>
              <a:rPr lang="en-US" sz="1700" dirty="0"/>
              <a:t>	</a:t>
            </a:r>
          </a:p>
          <a:p>
            <a:pPr marL="0" indent="0">
              <a:buNone/>
            </a:pPr>
            <a:r>
              <a:rPr lang="en-US" sz="1700" dirty="0"/>
              <a:t>	(c) Mutation testing	 (d) All of the above</a:t>
            </a:r>
            <a:endParaRPr lang="en-IN" sz="1700" dirty="0"/>
          </a:p>
          <a:p>
            <a:pPr marL="0" indent="0">
              <a:buNone/>
            </a:pPr>
            <a:r>
              <a:rPr lang="en-US" sz="1700" dirty="0"/>
              <a:t> </a:t>
            </a:r>
            <a:endParaRPr lang="en-IN" sz="1700" dirty="0"/>
          </a:p>
          <a:p>
            <a:pPr marL="0" indent="0">
              <a:buNone/>
            </a:pPr>
            <a:r>
              <a:rPr lang="en-US" sz="1700" dirty="0"/>
              <a:t>9) Cause effect graphing techniques is one form of</a:t>
            </a:r>
            <a:endParaRPr lang="en-IN" sz="1700" dirty="0"/>
          </a:p>
          <a:p>
            <a:pPr marL="0" indent="0">
              <a:buNone/>
            </a:pPr>
            <a:r>
              <a:rPr lang="en-US" sz="1700" dirty="0"/>
              <a:t>	(a) Maintenance testing 	(b) Structural testing	</a:t>
            </a:r>
            <a:endParaRPr lang="en-IN" sz="1700" dirty="0"/>
          </a:p>
          <a:p>
            <a:pPr marL="0" indent="0">
              <a:buNone/>
            </a:pPr>
            <a:r>
              <a:rPr lang="en-US" sz="1700" b="1" dirty="0"/>
              <a:t>	(c) Function testing 	</a:t>
            </a:r>
            <a:r>
              <a:rPr lang="en-US" sz="1700" dirty="0"/>
              <a:t>	(d) Regression testing</a:t>
            </a:r>
          </a:p>
          <a:p>
            <a:pPr marL="0" indent="0">
              <a:buNone/>
            </a:pPr>
            <a:endParaRPr lang="en-IN" sz="1700" dirty="0"/>
          </a:p>
          <a:p>
            <a:pPr marL="0" indent="0">
              <a:buNone/>
            </a:pPr>
            <a:r>
              <a:rPr lang="en-US" sz="1700" dirty="0"/>
              <a:t>10) During validation</a:t>
            </a:r>
            <a:endParaRPr lang="en-IN" sz="1700" dirty="0"/>
          </a:p>
          <a:p>
            <a:pPr marL="0" indent="0">
              <a:buNone/>
            </a:pPr>
            <a:r>
              <a:rPr lang="en-US" sz="1700" dirty="0"/>
              <a:t>(a) Process is checked 			(b) Product is checked</a:t>
            </a:r>
            <a:endParaRPr lang="en-IN" sz="1700" dirty="0"/>
          </a:p>
          <a:p>
            <a:pPr marL="0" indent="0">
              <a:buNone/>
            </a:pPr>
            <a:r>
              <a:rPr lang="en-US" sz="1700" dirty="0"/>
              <a:t>(c) Developer’s performance is evaluated 		</a:t>
            </a:r>
            <a:r>
              <a:rPr lang="en-US" sz="1700" b="1" dirty="0"/>
              <a:t>(d) The customer checks the product</a:t>
            </a:r>
            <a:endParaRPr lang="en-IN" sz="1700" b="1" dirty="0"/>
          </a:p>
          <a:p>
            <a:pPr marL="0" indent="0">
              <a:lnSpc>
                <a:spcPct val="150000"/>
              </a:lnSpc>
              <a:buNone/>
            </a:pPr>
            <a:endParaRPr lang="en-US" sz="1700" dirty="0"/>
          </a:p>
        </p:txBody>
      </p:sp>
      <p:sp>
        <p:nvSpPr>
          <p:cNvPr id="4" name="Date Placeholder 3"/>
          <p:cNvSpPr>
            <a:spLocks noGrp="1"/>
          </p:cNvSpPr>
          <p:nvPr>
            <p:ph type="dt" sz="half" idx="10"/>
          </p:nvPr>
        </p:nvSpPr>
        <p:spPr/>
        <p:txBody>
          <a:bodyPr/>
          <a:lstStyle/>
          <a:p>
            <a:fld id="{34AC7979-4D64-4DFA-90D0-B90764455F59}" type="datetime1">
              <a:rPr lang="en-IN" smtClean="0"/>
              <a:t>30-04-2024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Nishu Niharika            ACSE0603 Software Engineering                          Unit IV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Daily Quiz</a:t>
            </a:r>
            <a:endParaRPr kumimoji="0" lang="en-US" sz="24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2149987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a:extLst>
              <a:ext uri="{FF2B5EF4-FFF2-40B4-BE49-F238E27FC236}">
                <a16:creationId xmlns:a16="http://schemas.microsoft.com/office/drawing/2014/main" id="{10D0E64F-BB5C-4A30-8895-5CCE8F366BE7}"/>
              </a:ext>
            </a:extLst>
          </p:cNvPr>
          <p:cNvSpPr txBox="1">
            <a:spLocks noGrp="1"/>
          </p:cNvSpPr>
          <p:nvPr>
            <p:ph idx="1"/>
          </p:nvPr>
        </p:nvSpPr>
        <p:spPr>
          <a:xfrm>
            <a:off x="539552" y="1196752"/>
            <a:ext cx="8147248" cy="4968552"/>
          </a:xfrm>
        </p:spPr>
        <p:txBody>
          <a:bodyPr>
            <a:normAutofit fontScale="92500" lnSpcReduction="10000"/>
          </a:bodyPr>
          <a:lstStyle/>
          <a:p>
            <a:pPr algn="just">
              <a:lnSpc>
                <a:spcPct val="150000"/>
              </a:lnSpc>
              <a:spcBef>
                <a:spcPct val="0"/>
              </a:spcBef>
              <a:spcAft>
                <a:spcPct val="0"/>
              </a:spcAft>
              <a:buClr>
                <a:srgbClr val="000000"/>
              </a:buClr>
            </a:pPr>
            <a:r>
              <a:rPr lang="en-US" altLang="en-US" sz="2000" b="1" dirty="0">
                <a:latin typeface="Times New Roman" panose="02020603050405020304" pitchFamily="18" charset="0"/>
                <a:cs typeface="Times New Roman" panose="02020603050405020304" pitchFamily="18" charset="0"/>
              </a:rPr>
              <a:t>PEO1: </a:t>
            </a:r>
            <a:r>
              <a:rPr lang="en-US" altLang="en-US" sz="2000" dirty="0">
                <a:latin typeface="Times New Roman" panose="02020603050405020304" pitchFamily="18" charset="0"/>
                <a:cs typeface="Times New Roman" panose="02020603050405020304" pitchFamily="18" charset="0"/>
              </a:rPr>
              <a:t>To have an excellent scientific and engineering breadth so as to             comprehend, analyze, design and provide sustainable solutions for             real-life problems using state-of-the-art technologies.</a:t>
            </a:r>
            <a:endParaRPr lang="en-IN" altLang="en-US" sz="2000" dirty="0">
              <a:latin typeface="Times New Roman" panose="02020603050405020304" pitchFamily="18" charset="0"/>
              <a:cs typeface="Times New Roman" panose="02020603050405020304" pitchFamily="18" charset="0"/>
            </a:endParaRPr>
          </a:p>
          <a:p>
            <a:pPr algn="just">
              <a:lnSpc>
                <a:spcPct val="150000"/>
              </a:lnSpc>
              <a:spcBef>
                <a:spcPct val="0"/>
              </a:spcBef>
              <a:spcAft>
                <a:spcPct val="0"/>
              </a:spcAft>
              <a:buClr>
                <a:srgbClr val="000000"/>
              </a:buClr>
            </a:pPr>
            <a:r>
              <a:rPr lang="en-US" altLang="en-US" sz="2000" b="1" dirty="0">
                <a:latin typeface="Times New Roman" panose="02020603050405020304" pitchFamily="18" charset="0"/>
                <a:cs typeface="Times New Roman" panose="02020603050405020304" pitchFamily="18" charset="0"/>
              </a:rPr>
              <a:t>PEO2:</a:t>
            </a:r>
            <a:r>
              <a:rPr lang="en-US" altLang="en-US" sz="2000" dirty="0">
                <a:latin typeface="Times New Roman" panose="02020603050405020304" pitchFamily="18" charset="0"/>
                <a:cs typeface="Times New Roman" panose="02020603050405020304" pitchFamily="18" charset="0"/>
              </a:rPr>
              <a:t>To have a successful career in industries, to pursue higher studies or to support entrepreneurial endeavors and to face global challenges.</a:t>
            </a:r>
            <a:endParaRPr lang="en-IN" altLang="en-US" sz="2000" dirty="0">
              <a:latin typeface="Times New Roman" panose="02020603050405020304" pitchFamily="18" charset="0"/>
              <a:cs typeface="Times New Roman" panose="02020603050405020304" pitchFamily="18" charset="0"/>
            </a:endParaRPr>
          </a:p>
          <a:p>
            <a:pPr algn="just">
              <a:lnSpc>
                <a:spcPct val="150000"/>
              </a:lnSpc>
              <a:spcBef>
                <a:spcPct val="0"/>
              </a:spcBef>
              <a:spcAft>
                <a:spcPct val="0"/>
              </a:spcAft>
              <a:buClr>
                <a:srgbClr val="000000"/>
              </a:buClr>
            </a:pPr>
            <a:r>
              <a:rPr lang="en-US" altLang="en-US" sz="2000" b="1" dirty="0">
                <a:latin typeface="Times New Roman" panose="02020603050405020304" pitchFamily="18" charset="0"/>
                <a:cs typeface="Times New Roman" panose="02020603050405020304" pitchFamily="18" charset="0"/>
              </a:rPr>
              <a:t>PEO3:</a:t>
            </a:r>
            <a:r>
              <a:rPr lang="en-US" altLang="en-US" sz="2000" dirty="0">
                <a:latin typeface="Times New Roman" panose="02020603050405020304" pitchFamily="18" charset="0"/>
                <a:cs typeface="Times New Roman" panose="02020603050405020304" pitchFamily="18" charset="0"/>
              </a:rPr>
              <a:t>To have an effective communication skills, professional attitude,          ethical values and a desire to learn specific knowledge in emerging            trends, technologies for  research, innovation and product development and contribution to society.</a:t>
            </a:r>
            <a:endParaRPr lang="en-IN" altLang="en-US" sz="2000" dirty="0">
              <a:latin typeface="Times New Roman" panose="02020603050405020304" pitchFamily="18" charset="0"/>
              <a:cs typeface="Times New Roman" panose="02020603050405020304" pitchFamily="18" charset="0"/>
            </a:endParaRPr>
          </a:p>
          <a:p>
            <a:pPr algn="just">
              <a:lnSpc>
                <a:spcPct val="150000"/>
              </a:lnSpc>
              <a:spcBef>
                <a:spcPct val="0"/>
              </a:spcBef>
              <a:spcAft>
                <a:spcPct val="0"/>
              </a:spcAft>
              <a:buClr>
                <a:srgbClr val="000000"/>
              </a:buClr>
            </a:pPr>
            <a:r>
              <a:rPr lang="en-US" altLang="en-US" sz="2000" b="1" dirty="0">
                <a:latin typeface="Times New Roman" panose="02020603050405020304" pitchFamily="18" charset="0"/>
                <a:cs typeface="Times New Roman" panose="02020603050405020304" pitchFamily="18" charset="0"/>
              </a:rPr>
              <a:t>PEO4: </a:t>
            </a:r>
            <a:r>
              <a:rPr lang="en-US" altLang="en-US" sz="2000" dirty="0">
                <a:latin typeface="Times New Roman" panose="02020603050405020304" pitchFamily="18" charset="0"/>
                <a:cs typeface="Times New Roman" panose="02020603050405020304" pitchFamily="18" charset="0"/>
              </a:rPr>
              <a:t>To have life-long learning for up-skilling and re-skilling for successful professional career as engineer, scientist, entrepreneur and bureaucrat for betterment of society</a:t>
            </a:r>
            <a:endParaRPr lang="en-IN" altLang="en-US" sz="20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1719417F-C8A4-408C-ABE8-01153A6027D5}"/>
              </a:ext>
            </a:extLst>
          </p:cNvPr>
          <p:cNvSpPr txBox="1">
            <a:spLocks noGrp="1"/>
          </p:cNvSpPr>
          <p:nvPr>
            <p:ph type="title"/>
          </p:nvPr>
        </p:nvSpPr>
        <p:spPr>
          <a:xfrm>
            <a:off x="1447800" y="0"/>
            <a:ext cx="7696200" cy="714375"/>
          </a:xfrm>
        </p:spPr>
        <p:style>
          <a:lnRef idx="1">
            <a:schemeClr val="accent5"/>
          </a:lnRef>
          <a:fillRef idx="2">
            <a:schemeClr val="accent5"/>
          </a:fillRef>
          <a:effectRef idx="1">
            <a:schemeClr val="accent5"/>
          </a:effectRef>
          <a:fontRef idx="minor">
            <a:schemeClr val="dk1"/>
          </a:fontRef>
        </p:style>
        <p:txBody>
          <a:bodyPr lIns="91440" tIns="45720" rIns="91440" bIns="45720" rtlCol="0">
            <a:normAutofit/>
          </a:bodyPr>
          <a:lstStyle/>
          <a:p>
            <a:pPr eaLnBrk="1" fontAlgn="auto" hangingPunct="1">
              <a:spcBef>
                <a:spcPct val="0"/>
              </a:spcBef>
              <a:buClrTx/>
              <a:buSzTx/>
              <a:buFontTx/>
              <a:buNone/>
              <a:defRPr/>
            </a:pPr>
            <a:r>
              <a:rPr lang="en-US" sz="2400" b="1" dirty="0">
                <a:latin typeface="Times New Roman" pitchFamily="18" charset="0"/>
                <a:cs typeface="Times New Roman" pitchFamily="18" charset="0"/>
                <a:sym typeface="Arial" charset="0"/>
              </a:rPr>
              <a:t>Program Educational Objectives</a:t>
            </a:r>
            <a:endParaRPr lang="en-US" sz="2400" b="1" kern="1200" dirty="0">
              <a:latin typeface="Times New Roman" pitchFamily="18" charset="0"/>
              <a:cs typeface="Times New Roman" pitchFamily="18" charset="0"/>
              <a:sym typeface="Arial" charset="0"/>
            </a:endParaRPr>
          </a:p>
        </p:txBody>
      </p:sp>
      <p:sp>
        <p:nvSpPr>
          <p:cNvPr id="51205" name="Footer Placeholder 4">
            <a:extLst>
              <a:ext uri="{FF2B5EF4-FFF2-40B4-BE49-F238E27FC236}">
                <a16:creationId xmlns:a16="http://schemas.microsoft.com/office/drawing/2014/main" id="{E06A0733-3464-4B1A-8891-1F50800773C0}"/>
              </a:ext>
            </a:extLst>
          </p:cNvPr>
          <p:cNvSpPr>
            <a:spLocks noGrp="1"/>
          </p:cNvSpPr>
          <p:nvPr>
            <p:ph type="ftr" sz="quarter" idx="12"/>
          </p:nvPr>
        </p:nvSpPr>
        <p:spPr>
          <a:xfrm>
            <a:off x="2514600" y="6356350"/>
            <a:ext cx="41910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eaLnBrk="1" hangingPunct="1">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Nishu Niharika            ACSE0603 Software Engineering                          Unit IV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1206" name="Slide Number Placeholder 8">
            <a:extLst>
              <a:ext uri="{FF2B5EF4-FFF2-40B4-BE49-F238E27FC236}">
                <a16:creationId xmlns:a16="http://schemas.microsoft.com/office/drawing/2014/main" id="{4F201249-2C63-4BA2-81F9-CAB8A91173A3}"/>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14</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51207" name="Date Placeholder 7">
            <a:extLst>
              <a:ext uri="{FF2B5EF4-FFF2-40B4-BE49-F238E27FC236}">
                <a16:creationId xmlns:a16="http://schemas.microsoft.com/office/drawing/2014/main" id="{A41018FE-3E90-4314-9132-DA54949E7A2B}"/>
              </a:ext>
            </a:extLst>
          </p:cNvPr>
          <p:cNvSpPr>
            <a:spLocks noGrp="1"/>
          </p:cNvSpPr>
          <p:nvPr>
            <p:ph type="dt" sz="quarter" idx="11"/>
          </p:nvPr>
        </p:nvSpPr>
        <p:spPr>
          <a:xfrm>
            <a:off x="-228600" y="6356350"/>
            <a:ext cx="3276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20DB5047-B17F-4CA8-9FBD-03C8E9D79D1B}" type="datetime1">
              <a:rPr lang="en-IN" altLang="en-US" sz="1200" smtClean="0">
                <a:solidFill>
                  <a:srgbClr val="888888"/>
                </a:solidFill>
                <a:latin typeface="Calibri" panose="020F0502020204030204" pitchFamily="34" charset="0"/>
                <a:sym typeface="Calibri" panose="020F0502020204030204" pitchFamily="34" charset="0"/>
              </a:rPr>
              <a:t>30-04-2024</a:t>
            </a:fld>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8" name="Picture 7">
            <a:extLst>
              <a:ext uri="{FF2B5EF4-FFF2-40B4-BE49-F238E27FC236}">
                <a16:creationId xmlns:a16="http://schemas.microsoft.com/office/drawing/2014/main" id="{B0C00753-8844-4AF2-B6E9-CB4E7048EB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581757"/>
          </a:xfrm>
          <a:prstGeom prst="rect">
            <a:avLst/>
          </a:prstGeom>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F1ED5D6-0365-4324-9B87-CBE02490A40F}" type="datetime1">
              <a:rPr lang="en-IN" smtClean="0"/>
              <a:t>30-04-2024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Calibri (Body)"/>
              </a:rPr>
              <a:t>Weekly</a:t>
            </a:r>
            <a:r>
              <a:rPr kumimoji="0" lang="en-US" sz="2400" b="1" i="0" u="none" strike="noStrike" kern="1200" cap="none" spc="0" normalizeH="0" noProof="0" dirty="0">
                <a:ln>
                  <a:noFill/>
                </a:ln>
                <a:solidFill>
                  <a:schemeClr val="dk1"/>
                </a:solidFill>
                <a:effectLst/>
                <a:uLnTx/>
                <a:uFillTx/>
                <a:latin typeface="Calibri (Body)"/>
              </a:rPr>
              <a:t> Assignment</a:t>
            </a:r>
            <a:endParaRPr kumimoji="0" lang="en-US" sz="2400" b="1" i="0" u="none" strike="noStrike" kern="1200" cap="none" spc="0" normalizeH="0" baseline="0" noProof="0" dirty="0">
              <a:ln>
                <a:noFill/>
              </a:ln>
              <a:solidFill>
                <a:schemeClr val="dk1"/>
              </a:solidFill>
              <a:effectLst/>
              <a:uLnTx/>
              <a:uFillTx/>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Nishu Niharika            ACSE0603 Software Engineering                          Unit IV      </a:t>
            </a:r>
            <a:endParaRPr lang="en-US" dirty="0"/>
          </a:p>
        </p:txBody>
      </p:sp>
      <p:sp>
        <p:nvSpPr>
          <p:cNvPr id="10" name="object 4"/>
          <p:cNvSpPr txBox="1"/>
          <p:nvPr/>
        </p:nvSpPr>
        <p:spPr>
          <a:xfrm>
            <a:off x="304800" y="1066800"/>
            <a:ext cx="8711565" cy="1122680"/>
          </a:xfrm>
          <a:prstGeom prst="rect">
            <a:avLst/>
          </a:prstGeom>
        </p:spPr>
        <p:txBody>
          <a:bodyPr vert="horz" wrap="square" lIns="0" tIns="78740" rIns="0" bIns="0" rtlCol="0">
            <a:spAutoFit/>
          </a:bodyPr>
          <a:lstStyle/>
          <a:p>
            <a:pPr marL="469265" marR="5080" lvl="1" indent="-457200">
              <a:lnSpc>
                <a:spcPct val="80000"/>
              </a:lnSpc>
              <a:spcBef>
                <a:spcPts val="620"/>
              </a:spcBef>
              <a:buAutoNum type="arabicPeriod"/>
              <a:tabLst>
                <a:tab pos="469900" algn="l"/>
                <a:tab pos="1203960" algn="l"/>
                <a:tab pos="1518285" algn="l"/>
                <a:tab pos="2606040" algn="l"/>
                <a:tab pos="3604260" algn="l"/>
                <a:tab pos="4602480" algn="l"/>
                <a:tab pos="5071745" algn="l"/>
                <a:tab pos="5637530" algn="l"/>
                <a:tab pos="6001385" algn="l"/>
                <a:tab pos="7091045" algn="l"/>
                <a:tab pos="7967345" algn="l"/>
              </a:tabLst>
            </a:pPr>
            <a:r>
              <a:rPr sz="2200" spc="-5" dirty="0">
                <a:latin typeface="Times New Roman"/>
                <a:cs typeface="Times New Roman"/>
              </a:rPr>
              <a:t>W</a:t>
            </a:r>
            <a:r>
              <a:rPr sz="2200" dirty="0">
                <a:latin typeface="Times New Roman"/>
                <a:cs typeface="Times New Roman"/>
              </a:rPr>
              <a:t>h</a:t>
            </a:r>
            <a:r>
              <a:rPr sz="2200" spc="-10" dirty="0">
                <a:latin typeface="Times New Roman"/>
                <a:cs typeface="Times New Roman"/>
              </a:rPr>
              <a:t>a</a:t>
            </a:r>
            <a:r>
              <a:rPr sz="2200" spc="-5" dirty="0">
                <a:latin typeface="Times New Roman"/>
                <a:cs typeface="Times New Roman"/>
              </a:rPr>
              <a:t>t</a:t>
            </a:r>
            <a:r>
              <a:rPr sz="2200" dirty="0">
                <a:latin typeface="Times New Roman"/>
                <a:cs typeface="Times New Roman"/>
              </a:rPr>
              <a:t>	</a:t>
            </a:r>
            <a:r>
              <a:rPr sz="2200" spc="-5" dirty="0">
                <a:latin typeface="Times New Roman"/>
                <a:cs typeface="Times New Roman"/>
              </a:rPr>
              <a:t>is</a:t>
            </a:r>
            <a:r>
              <a:rPr sz="2200" dirty="0">
                <a:latin typeface="Times New Roman"/>
                <a:cs typeface="Times New Roman"/>
              </a:rPr>
              <a:t>	</a:t>
            </a:r>
            <a:r>
              <a:rPr sz="2200" spc="-10" dirty="0">
                <a:latin typeface="Times New Roman"/>
                <a:cs typeface="Times New Roman"/>
              </a:rPr>
              <a:t>s</a:t>
            </a:r>
            <a:r>
              <a:rPr sz="2200" dirty="0">
                <a:latin typeface="Times New Roman"/>
                <a:cs typeface="Times New Roman"/>
              </a:rPr>
              <a:t>o</a:t>
            </a:r>
            <a:r>
              <a:rPr sz="2200" spc="-5" dirty="0">
                <a:latin typeface="Times New Roman"/>
                <a:cs typeface="Times New Roman"/>
              </a:rPr>
              <a:t>f</a:t>
            </a:r>
            <a:r>
              <a:rPr sz="2200" spc="-20" dirty="0">
                <a:latin typeface="Times New Roman"/>
                <a:cs typeface="Times New Roman"/>
              </a:rPr>
              <a:t>t</a:t>
            </a:r>
            <a:r>
              <a:rPr sz="2200" spc="-10" dirty="0">
                <a:latin typeface="Times New Roman"/>
                <a:cs typeface="Times New Roman"/>
              </a:rPr>
              <a:t>wa</a:t>
            </a:r>
            <a:r>
              <a:rPr sz="2200" spc="-5" dirty="0">
                <a:latin typeface="Times New Roman"/>
                <a:cs typeface="Times New Roman"/>
              </a:rPr>
              <a:t>re</a:t>
            </a:r>
            <a:r>
              <a:rPr sz="2200" dirty="0">
                <a:latin typeface="Times New Roman"/>
                <a:cs typeface="Times New Roman"/>
              </a:rPr>
              <a:t>	</a:t>
            </a:r>
            <a:r>
              <a:rPr sz="2200" spc="-5" dirty="0">
                <a:latin typeface="Times New Roman"/>
                <a:cs typeface="Times New Roman"/>
              </a:rPr>
              <a:t>t</a:t>
            </a:r>
            <a:r>
              <a:rPr sz="2200" spc="-10" dirty="0">
                <a:latin typeface="Times New Roman"/>
                <a:cs typeface="Times New Roman"/>
              </a:rPr>
              <a:t>es</a:t>
            </a:r>
            <a:r>
              <a:rPr sz="2200" spc="-5" dirty="0">
                <a:latin typeface="Times New Roman"/>
                <a:cs typeface="Times New Roman"/>
              </a:rPr>
              <a:t>ti</a:t>
            </a:r>
            <a:r>
              <a:rPr sz="2200" dirty="0">
                <a:latin typeface="Times New Roman"/>
                <a:cs typeface="Times New Roman"/>
              </a:rPr>
              <a:t>ng</a:t>
            </a:r>
            <a:r>
              <a:rPr sz="2200" spc="-5" dirty="0">
                <a:latin typeface="Times New Roman"/>
                <a:cs typeface="Times New Roman"/>
              </a:rPr>
              <a:t>?</a:t>
            </a:r>
            <a:r>
              <a:rPr sz="2200" dirty="0">
                <a:latin typeface="Times New Roman"/>
                <a:cs typeface="Times New Roman"/>
              </a:rPr>
              <a:t>	</a:t>
            </a:r>
            <a:r>
              <a:rPr sz="2200" spc="-10" dirty="0">
                <a:latin typeface="Times New Roman"/>
                <a:cs typeface="Times New Roman"/>
              </a:rPr>
              <a:t>D</a:t>
            </a:r>
            <a:r>
              <a:rPr sz="2200" spc="-5" dirty="0">
                <a:latin typeface="Times New Roman"/>
                <a:cs typeface="Times New Roman"/>
              </a:rPr>
              <a:t>i</a:t>
            </a:r>
            <a:r>
              <a:rPr sz="2200" spc="-10" dirty="0">
                <a:latin typeface="Times New Roman"/>
                <a:cs typeface="Times New Roman"/>
              </a:rPr>
              <a:t>sc</a:t>
            </a:r>
            <a:r>
              <a:rPr sz="2200" dirty="0">
                <a:latin typeface="Times New Roman"/>
                <a:cs typeface="Times New Roman"/>
              </a:rPr>
              <a:t>u</a:t>
            </a:r>
            <a:r>
              <a:rPr sz="2200" spc="-10" dirty="0">
                <a:latin typeface="Times New Roman"/>
                <a:cs typeface="Times New Roman"/>
              </a:rPr>
              <a:t>s</a:t>
            </a:r>
            <a:r>
              <a:rPr sz="2200" spc="-5" dirty="0">
                <a:latin typeface="Times New Roman"/>
                <a:cs typeface="Times New Roman"/>
              </a:rPr>
              <a:t>s</a:t>
            </a:r>
            <a:r>
              <a:rPr sz="2200" dirty="0">
                <a:latin typeface="Times New Roman"/>
                <a:cs typeface="Times New Roman"/>
              </a:rPr>
              <a:t>	</a:t>
            </a:r>
            <a:r>
              <a:rPr sz="2200" spc="-20" dirty="0">
                <a:latin typeface="Times New Roman"/>
                <a:cs typeface="Times New Roman"/>
              </a:rPr>
              <a:t>t</a:t>
            </a:r>
            <a:r>
              <a:rPr sz="2200" dirty="0">
                <a:latin typeface="Times New Roman"/>
                <a:cs typeface="Times New Roman"/>
              </a:rPr>
              <a:t>h</a:t>
            </a:r>
            <a:r>
              <a:rPr sz="2200" spc="-5" dirty="0">
                <a:latin typeface="Times New Roman"/>
                <a:cs typeface="Times New Roman"/>
              </a:rPr>
              <a:t>e</a:t>
            </a:r>
            <a:r>
              <a:rPr sz="2200" dirty="0">
                <a:latin typeface="Times New Roman"/>
                <a:cs typeface="Times New Roman"/>
              </a:rPr>
              <a:t>	</a:t>
            </a:r>
            <a:r>
              <a:rPr sz="2200" spc="-5" dirty="0">
                <a:latin typeface="Times New Roman"/>
                <a:cs typeface="Times New Roman"/>
              </a:rPr>
              <a:t>r</a:t>
            </a:r>
            <a:r>
              <a:rPr sz="2200" dirty="0">
                <a:latin typeface="Times New Roman"/>
                <a:cs typeface="Times New Roman"/>
              </a:rPr>
              <a:t>o</a:t>
            </a:r>
            <a:r>
              <a:rPr sz="2200" spc="-5" dirty="0">
                <a:latin typeface="Times New Roman"/>
                <a:cs typeface="Times New Roman"/>
              </a:rPr>
              <a:t>le</a:t>
            </a:r>
            <a:r>
              <a:rPr sz="2200" dirty="0">
                <a:latin typeface="Times New Roman"/>
                <a:cs typeface="Times New Roman"/>
              </a:rPr>
              <a:t>	o</a:t>
            </a:r>
            <a:r>
              <a:rPr sz="2200" spc="-5" dirty="0">
                <a:latin typeface="Times New Roman"/>
                <a:cs typeface="Times New Roman"/>
              </a:rPr>
              <a:t>f</a:t>
            </a:r>
            <a:r>
              <a:rPr sz="2200" dirty="0">
                <a:latin typeface="Times New Roman"/>
                <a:cs typeface="Times New Roman"/>
              </a:rPr>
              <a:t>	</a:t>
            </a:r>
            <a:r>
              <a:rPr sz="2200" spc="-20" dirty="0">
                <a:latin typeface="Times New Roman"/>
                <a:cs typeface="Times New Roman"/>
              </a:rPr>
              <a:t>s</a:t>
            </a:r>
            <a:r>
              <a:rPr sz="2200" dirty="0">
                <a:latin typeface="Times New Roman"/>
                <a:cs typeface="Times New Roman"/>
              </a:rPr>
              <a:t>o</a:t>
            </a:r>
            <a:r>
              <a:rPr sz="2200" spc="-5" dirty="0">
                <a:latin typeface="Times New Roman"/>
                <a:cs typeface="Times New Roman"/>
              </a:rPr>
              <a:t>ft</a:t>
            </a:r>
            <a:r>
              <a:rPr sz="2200" spc="-10" dirty="0">
                <a:latin typeface="Times New Roman"/>
                <a:cs typeface="Times New Roman"/>
              </a:rPr>
              <a:t>wa</a:t>
            </a:r>
            <a:r>
              <a:rPr sz="2200" spc="-5" dirty="0">
                <a:latin typeface="Times New Roman"/>
                <a:cs typeface="Times New Roman"/>
              </a:rPr>
              <a:t>re</a:t>
            </a:r>
            <a:r>
              <a:rPr sz="2200" dirty="0">
                <a:latin typeface="Times New Roman"/>
                <a:cs typeface="Times New Roman"/>
              </a:rPr>
              <a:t>	</a:t>
            </a:r>
            <a:r>
              <a:rPr sz="2200" spc="-5" dirty="0">
                <a:latin typeface="Times New Roman"/>
                <a:cs typeface="Times New Roman"/>
              </a:rPr>
              <a:t>t</a:t>
            </a:r>
            <a:r>
              <a:rPr sz="2200" spc="-10" dirty="0">
                <a:latin typeface="Times New Roman"/>
                <a:cs typeface="Times New Roman"/>
              </a:rPr>
              <a:t>es</a:t>
            </a:r>
            <a:r>
              <a:rPr sz="2200" spc="-5" dirty="0">
                <a:latin typeface="Times New Roman"/>
                <a:cs typeface="Times New Roman"/>
              </a:rPr>
              <a:t>ti</a:t>
            </a:r>
            <a:r>
              <a:rPr sz="2200" dirty="0">
                <a:latin typeface="Times New Roman"/>
                <a:cs typeface="Times New Roman"/>
              </a:rPr>
              <a:t>n</a:t>
            </a:r>
            <a:r>
              <a:rPr sz="2200" spc="-5" dirty="0">
                <a:latin typeface="Times New Roman"/>
                <a:cs typeface="Times New Roman"/>
              </a:rPr>
              <a:t>g</a:t>
            </a:r>
            <a:r>
              <a:rPr sz="2200" dirty="0">
                <a:latin typeface="Times New Roman"/>
                <a:cs typeface="Times New Roman"/>
              </a:rPr>
              <a:t>	du</a:t>
            </a:r>
            <a:r>
              <a:rPr sz="2200" spc="-5" dirty="0">
                <a:latin typeface="Times New Roman"/>
                <a:cs typeface="Times New Roman"/>
              </a:rPr>
              <a:t>ri</a:t>
            </a:r>
            <a:r>
              <a:rPr sz="2200" dirty="0">
                <a:latin typeface="Times New Roman"/>
                <a:cs typeface="Times New Roman"/>
              </a:rPr>
              <a:t>n</a:t>
            </a:r>
            <a:r>
              <a:rPr sz="2200" spc="-5" dirty="0">
                <a:latin typeface="Times New Roman"/>
                <a:cs typeface="Times New Roman"/>
              </a:rPr>
              <a:t>g  software </a:t>
            </a:r>
            <a:r>
              <a:rPr sz="2200" dirty="0">
                <a:latin typeface="Times New Roman"/>
                <a:cs typeface="Times New Roman"/>
              </a:rPr>
              <a:t>life</a:t>
            </a:r>
            <a:r>
              <a:rPr sz="2200" spc="10" dirty="0">
                <a:latin typeface="Times New Roman"/>
                <a:cs typeface="Times New Roman"/>
              </a:rPr>
              <a:t> </a:t>
            </a:r>
            <a:r>
              <a:rPr sz="2200" spc="-5" dirty="0">
                <a:latin typeface="Times New Roman"/>
                <a:cs typeface="Times New Roman"/>
              </a:rPr>
              <a:t>cycle and</a:t>
            </a:r>
            <a:r>
              <a:rPr sz="2200" spc="5" dirty="0">
                <a:latin typeface="Times New Roman"/>
                <a:cs typeface="Times New Roman"/>
              </a:rPr>
              <a:t> </a:t>
            </a:r>
            <a:r>
              <a:rPr sz="2200" spc="-10" dirty="0">
                <a:latin typeface="Times New Roman"/>
                <a:cs typeface="Times New Roman"/>
              </a:rPr>
              <a:t>why</a:t>
            </a:r>
            <a:r>
              <a:rPr sz="2200" spc="5" dirty="0">
                <a:latin typeface="Times New Roman"/>
                <a:cs typeface="Times New Roman"/>
              </a:rPr>
              <a:t> </a:t>
            </a:r>
            <a:r>
              <a:rPr sz="2200" spc="-5" dirty="0">
                <a:latin typeface="Times New Roman"/>
                <a:cs typeface="Times New Roman"/>
              </a:rPr>
              <a:t>is it</a:t>
            </a:r>
            <a:r>
              <a:rPr sz="2200" dirty="0">
                <a:latin typeface="Times New Roman"/>
                <a:cs typeface="Times New Roman"/>
              </a:rPr>
              <a:t> </a:t>
            </a:r>
            <a:r>
              <a:rPr sz="2200" spc="-5" dirty="0">
                <a:latin typeface="Times New Roman"/>
                <a:cs typeface="Times New Roman"/>
              </a:rPr>
              <a:t>so difficult?</a:t>
            </a:r>
            <a:endParaRPr sz="2200" dirty="0">
              <a:latin typeface="Times New Roman"/>
              <a:cs typeface="Times New Roman"/>
            </a:endParaRPr>
          </a:p>
          <a:p>
            <a:pPr marL="469900" lvl="1" indent="-457200">
              <a:lnSpc>
                <a:spcPct val="100000"/>
              </a:lnSpc>
              <a:spcBef>
                <a:spcPts val="1250"/>
              </a:spcBef>
              <a:buAutoNum type="arabicPeriod"/>
              <a:tabLst>
                <a:tab pos="469900" algn="l"/>
              </a:tabLst>
            </a:pPr>
            <a:r>
              <a:rPr sz="2200" spc="-10" dirty="0">
                <a:latin typeface="Times New Roman"/>
                <a:cs typeface="Times New Roman"/>
              </a:rPr>
              <a:t>Why</a:t>
            </a:r>
            <a:r>
              <a:rPr sz="2200" spc="15" dirty="0">
                <a:latin typeface="Times New Roman"/>
                <a:cs typeface="Times New Roman"/>
              </a:rPr>
              <a:t> </a:t>
            </a:r>
            <a:r>
              <a:rPr sz="2200" spc="-5" dirty="0">
                <a:latin typeface="Times New Roman"/>
                <a:cs typeface="Times New Roman"/>
              </a:rPr>
              <a:t>should</a:t>
            </a:r>
            <a:r>
              <a:rPr sz="2200" spc="-20" dirty="0">
                <a:latin typeface="Times New Roman"/>
                <a:cs typeface="Times New Roman"/>
              </a:rPr>
              <a:t> </a:t>
            </a:r>
            <a:r>
              <a:rPr sz="2200" spc="-5" dirty="0">
                <a:latin typeface="Times New Roman"/>
                <a:cs typeface="Times New Roman"/>
              </a:rPr>
              <a:t>we test?</a:t>
            </a:r>
            <a:r>
              <a:rPr sz="2200" spc="10" dirty="0">
                <a:latin typeface="Times New Roman"/>
                <a:cs typeface="Times New Roman"/>
              </a:rPr>
              <a:t> </a:t>
            </a:r>
            <a:r>
              <a:rPr sz="2200" spc="-5" dirty="0">
                <a:latin typeface="Times New Roman"/>
                <a:cs typeface="Times New Roman"/>
              </a:rPr>
              <a:t>Who should</a:t>
            </a:r>
            <a:r>
              <a:rPr sz="2200" spc="5" dirty="0">
                <a:latin typeface="Times New Roman"/>
                <a:cs typeface="Times New Roman"/>
              </a:rPr>
              <a:t> </a:t>
            </a:r>
            <a:r>
              <a:rPr sz="2200" dirty="0">
                <a:latin typeface="Times New Roman"/>
                <a:cs typeface="Times New Roman"/>
              </a:rPr>
              <a:t>do</a:t>
            </a:r>
            <a:r>
              <a:rPr sz="2200" spc="-5" dirty="0">
                <a:latin typeface="Times New Roman"/>
                <a:cs typeface="Times New Roman"/>
              </a:rPr>
              <a:t> the</a:t>
            </a:r>
            <a:r>
              <a:rPr sz="2200" spc="-10" dirty="0">
                <a:latin typeface="Times New Roman"/>
                <a:cs typeface="Times New Roman"/>
              </a:rPr>
              <a:t> </a:t>
            </a:r>
            <a:r>
              <a:rPr sz="2200" spc="-5" dirty="0">
                <a:latin typeface="Times New Roman"/>
                <a:cs typeface="Times New Roman"/>
              </a:rPr>
              <a:t>testing?</a:t>
            </a:r>
            <a:endParaRPr sz="2200" dirty="0">
              <a:latin typeface="Times New Roman"/>
              <a:cs typeface="Times New Roman"/>
            </a:endParaRPr>
          </a:p>
        </p:txBody>
      </p:sp>
      <p:sp>
        <p:nvSpPr>
          <p:cNvPr id="11" name="object 5"/>
          <p:cNvSpPr txBox="1"/>
          <p:nvPr/>
        </p:nvSpPr>
        <p:spPr>
          <a:xfrm>
            <a:off x="304800" y="2351531"/>
            <a:ext cx="4563745" cy="1104265"/>
          </a:xfrm>
          <a:prstGeom prst="rect">
            <a:avLst/>
          </a:prstGeom>
        </p:spPr>
        <p:txBody>
          <a:bodyPr vert="horz" wrap="square" lIns="0" tIns="78740" rIns="0" bIns="0" rtlCol="0">
            <a:spAutoFit/>
          </a:bodyPr>
          <a:lstStyle/>
          <a:p>
            <a:pPr marL="469265" marR="5080" lvl="1" indent="-457200">
              <a:lnSpc>
                <a:spcPct val="80000"/>
              </a:lnSpc>
              <a:spcBef>
                <a:spcPts val="620"/>
              </a:spcBef>
              <a:buAutoNum type="arabicPeriod" startAt="3"/>
              <a:tabLst>
                <a:tab pos="469900" algn="l"/>
                <a:tab pos="1272540" algn="l"/>
                <a:tab pos="2216150" algn="l"/>
                <a:tab pos="2738755" algn="l"/>
                <a:tab pos="3450590" algn="l"/>
              </a:tabLst>
            </a:pPr>
            <a:r>
              <a:rPr sz="2200" spc="-5" dirty="0">
                <a:latin typeface="Times New Roman"/>
                <a:cs typeface="Times New Roman"/>
              </a:rPr>
              <a:t>W</a:t>
            </a:r>
            <a:r>
              <a:rPr sz="2200" dirty="0">
                <a:latin typeface="Times New Roman"/>
                <a:cs typeface="Times New Roman"/>
              </a:rPr>
              <a:t>h</a:t>
            </a:r>
            <a:r>
              <a:rPr sz="2200" spc="-10" dirty="0">
                <a:latin typeface="Times New Roman"/>
                <a:cs typeface="Times New Roman"/>
              </a:rPr>
              <a:t>a</a:t>
            </a:r>
            <a:r>
              <a:rPr sz="2200" spc="-5" dirty="0">
                <a:latin typeface="Times New Roman"/>
                <a:cs typeface="Times New Roman"/>
              </a:rPr>
              <a:t>t</a:t>
            </a:r>
            <a:r>
              <a:rPr sz="2200" dirty="0">
                <a:latin typeface="Times New Roman"/>
                <a:cs typeface="Times New Roman"/>
              </a:rPr>
              <a:t>	</a:t>
            </a:r>
            <a:r>
              <a:rPr sz="2200" spc="-10" dirty="0">
                <a:latin typeface="Times New Roman"/>
                <a:cs typeface="Times New Roman"/>
              </a:rPr>
              <a:t>s</a:t>
            </a:r>
            <a:r>
              <a:rPr sz="2200" dirty="0">
                <a:latin typeface="Times New Roman"/>
                <a:cs typeface="Times New Roman"/>
              </a:rPr>
              <a:t>hou</a:t>
            </a:r>
            <a:r>
              <a:rPr sz="2200" spc="-5" dirty="0">
                <a:latin typeface="Times New Roman"/>
                <a:cs typeface="Times New Roman"/>
              </a:rPr>
              <a:t>ld</a:t>
            </a:r>
            <a:r>
              <a:rPr sz="2200" dirty="0">
                <a:latin typeface="Times New Roman"/>
                <a:cs typeface="Times New Roman"/>
              </a:rPr>
              <a:t>	</a:t>
            </a:r>
            <a:r>
              <a:rPr sz="2200" spc="-10" dirty="0">
                <a:latin typeface="Times New Roman"/>
                <a:cs typeface="Times New Roman"/>
              </a:rPr>
              <a:t>w</a:t>
            </a:r>
            <a:r>
              <a:rPr sz="2200" spc="-5" dirty="0">
                <a:latin typeface="Times New Roman"/>
                <a:cs typeface="Times New Roman"/>
              </a:rPr>
              <a:t>e</a:t>
            </a:r>
            <a:r>
              <a:rPr sz="2200" dirty="0">
                <a:latin typeface="Times New Roman"/>
                <a:cs typeface="Times New Roman"/>
              </a:rPr>
              <a:t>	</a:t>
            </a:r>
            <a:r>
              <a:rPr sz="2200" spc="-5" dirty="0">
                <a:latin typeface="Times New Roman"/>
                <a:cs typeface="Times New Roman"/>
              </a:rPr>
              <a:t>t</a:t>
            </a:r>
            <a:r>
              <a:rPr sz="2200" spc="-10" dirty="0">
                <a:latin typeface="Times New Roman"/>
                <a:cs typeface="Times New Roman"/>
              </a:rPr>
              <a:t>es</a:t>
            </a:r>
            <a:r>
              <a:rPr sz="2200" spc="-5" dirty="0">
                <a:latin typeface="Times New Roman"/>
                <a:cs typeface="Times New Roman"/>
              </a:rPr>
              <a:t>t?</a:t>
            </a:r>
            <a:r>
              <a:rPr sz="2200" dirty="0">
                <a:latin typeface="Times New Roman"/>
                <a:cs typeface="Times New Roman"/>
              </a:rPr>
              <a:t>	</a:t>
            </a:r>
            <a:r>
              <a:rPr sz="2200" spc="-10" dirty="0">
                <a:latin typeface="Times New Roman"/>
                <a:cs typeface="Times New Roman"/>
              </a:rPr>
              <a:t>C</a:t>
            </a:r>
            <a:r>
              <a:rPr sz="2200" dirty="0">
                <a:latin typeface="Times New Roman"/>
                <a:cs typeface="Times New Roman"/>
              </a:rPr>
              <a:t>o</a:t>
            </a:r>
            <a:r>
              <a:rPr sz="2200" spc="-10" dirty="0">
                <a:latin typeface="Times New Roman"/>
                <a:cs typeface="Times New Roman"/>
              </a:rPr>
              <a:t>mme</a:t>
            </a:r>
            <a:r>
              <a:rPr sz="2200" dirty="0">
                <a:latin typeface="Times New Roman"/>
                <a:cs typeface="Times New Roman"/>
              </a:rPr>
              <a:t>n</a:t>
            </a:r>
            <a:r>
              <a:rPr sz="2200" spc="-5" dirty="0">
                <a:latin typeface="Times New Roman"/>
                <a:cs typeface="Times New Roman"/>
              </a:rPr>
              <a:t>t  importance</a:t>
            </a:r>
            <a:r>
              <a:rPr sz="2200" spc="-10" dirty="0">
                <a:latin typeface="Times New Roman"/>
                <a:cs typeface="Times New Roman"/>
              </a:rPr>
              <a:t> </a:t>
            </a:r>
            <a:r>
              <a:rPr sz="2200" dirty="0">
                <a:latin typeface="Times New Roman"/>
                <a:cs typeface="Times New Roman"/>
              </a:rPr>
              <a:t>of </a:t>
            </a:r>
            <a:r>
              <a:rPr sz="2200" spc="-5" dirty="0">
                <a:latin typeface="Times New Roman"/>
                <a:cs typeface="Times New Roman"/>
              </a:rPr>
              <a:t>testing</a:t>
            </a:r>
            <a:endParaRPr sz="2200">
              <a:latin typeface="Times New Roman"/>
              <a:cs typeface="Times New Roman"/>
            </a:endParaRPr>
          </a:p>
          <a:p>
            <a:pPr marL="469900" lvl="1" indent="-457200">
              <a:lnSpc>
                <a:spcPct val="100000"/>
              </a:lnSpc>
              <a:spcBef>
                <a:spcPts val="1105"/>
              </a:spcBef>
              <a:buAutoNum type="arabicPeriod" startAt="3"/>
              <a:tabLst>
                <a:tab pos="469900" algn="l"/>
              </a:tabLst>
            </a:pPr>
            <a:r>
              <a:rPr sz="2200" spc="-5" dirty="0">
                <a:latin typeface="Times New Roman"/>
                <a:cs typeface="Times New Roman"/>
              </a:rPr>
              <a:t>Defined</a:t>
            </a:r>
            <a:r>
              <a:rPr sz="2200" spc="-15" dirty="0">
                <a:latin typeface="Times New Roman"/>
                <a:cs typeface="Times New Roman"/>
              </a:rPr>
              <a:t> </a:t>
            </a:r>
            <a:r>
              <a:rPr sz="2200" dirty="0">
                <a:latin typeface="Times New Roman"/>
                <a:cs typeface="Times New Roman"/>
              </a:rPr>
              <a:t>the</a:t>
            </a:r>
            <a:r>
              <a:rPr sz="2200" spc="-20" dirty="0">
                <a:latin typeface="Times New Roman"/>
                <a:cs typeface="Times New Roman"/>
              </a:rPr>
              <a:t> </a:t>
            </a:r>
            <a:r>
              <a:rPr sz="2200" dirty="0">
                <a:latin typeface="Times New Roman"/>
                <a:cs typeface="Times New Roman"/>
              </a:rPr>
              <a:t>following</a:t>
            </a:r>
            <a:r>
              <a:rPr sz="2200" spc="-15" dirty="0">
                <a:latin typeface="Times New Roman"/>
                <a:cs typeface="Times New Roman"/>
              </a:rPr>
              <a:t> </a:t>
            </a:r>
            <a:r>
              <a:rPr sz="2200" spc="-5" dirty="0">
                <a:latin typeface="Times New Roman"/>
                <a:cs typeface="Times New Roman"/>
              </a:rPr>
              <a:t>terms:</a:t>
            </a:r>
            <a:endParaRPr sz="2200">
              <a:latin typeface="Times New Roman"/>
              <a:cs typeface="Times New Roman"/>
            </a:endParaRPr>
          </a:p>
        </p:txBody>
      </p:sp>
      <p:sp>
        <p:nvSpPr>
          <p:cNvPr id="12" name="object 6"/>
          <p:cNvSpPr txBox="1"/>
          <p:nvPr/>
        </p:nvSpPr>
        <p:spPr>
          <a:xfrm>
            <a:off x="5041390" y="2351531"/>
            <a:ext cx="3976370" cy="360680"/>
          </a:xfrm>
          <a:prstGeom prst="rect">
            <a:avLst/>
          </a:prstGeom>
        </p:spPr>
        <p:txBody>
          <a:bodyPr vert="horz" wrap="square" lIns="0" tIns="12065" rIns="0" bIns="0" rtlCol="0">
            <a:spAutoFit/>
          </a:bodyPr>
          <a:lstStyle/>
          <a:p>
            <a:pPr marL="12700">
              <a:lnSpc>
                <a:spcPct val="100000"/>
              </a:lnSpc>
              <a:spcBef>
                <a:spcPts val="95"/>
              </a:spcBef>
              <a:tabLst>
                <a:tab pos="492125" algn="l"/>
                <a:tab pos="1094105" algn="l"/>
                <a:tab pos="2430780" algn="l"/>
                <a:tab pos="3621404" algn="l"/>
              </a:tabLst>
            </a:pPr>
            <a:r>
              <a:rPr sz="2200" spc="10" dirty="0">
                <a:latin typeface="Times New Roman"/>
                <a:cs typeface="Times New Roman"/>
              </a:rPr>
              <a:t>o</a:t>
            </a:r>
            <a:r>
              <a:rPr sz="2200" spc="-5" dirty="0">
                <a:latin typeface="Times New Roman"/>
                <a:cs typeface="Times New Roman"/>
              </a:rPr>
              <a:t>n</a:t>
            </a:r>
            <a:r>
              <a:rPr sz="2200" dirty="0">
                <a:latin typeface="Times New Roman"/>
                <a:cs typeface="Times New Roman"/>
              </a:rPr>
              <a:t>	</a:t>
            </a:r>
            <a:r>
              <a:rPr sz="2200" spc="-5" dirty="0">
                <a:latin typeface="Times New Roman"/>
                <a:cs typeface="Times New Roman"/>
              </a:rPr>
              <a:t>t</a:t>
            </a:r>
            <a:r>
              <a:rPr sz="2200" dirty="0">
                <a:latin typeface="Times New Roman"/>
                <a:cs typeface="Times New Roman"/>
              </a:rPr>
              <a:t>h</a:t>
            </a:r>
            <a:r>
              <a:rPr sz="2200" spc="-5" dirty="0">
                <a:latin typeface="Times New Roman"/>
                <a:cs typeface="Times New Roman"/>
              </a:rPr>
              <a:t>is</a:t>
            </a:r>
            <a:r>
              <a:rPr sz="2200" dirty="0">
                <a:latin typeface="Times New Roman"/>
                <a:cs typeface="Times New Roman"/>
              </a:rPr>
              <a:t>	</a:t>
            </a:r>
            <a:r>
              <a:rPr sz="2200" spc="-10" dirty="0">
                <a:latin typeface="Times New Roman"/>
                <a:cs typeface="Times New Roman"/>
              </a:rPr>
              <a:t>s</a:t>
            </a:r>
            <a:r>
              <a:rPr sz="2200" spc="-5" dirty="0">
                <a:latin typeface="Times New Roman"/>
                <a:cs typeface="Times New Roman"/>
              </a:rPr>
              <a:t>t</a:t>
            </a:r>
            <a:r>
              <a:rPr sz="2200" spc="-10" dirty="0">
                <a:latin typeface="Times New Roman"/>
                <a:cs typeface="Times New Roman"/>
              </a:rPr>
              <a:t>a</a:t>
            </a:r>
            <a:r>
              <a:rPr sz="2200" spc="-5" dirty="0">
                <a:latin typeface="Times New Roman"/>
                <a:cs typeface="Times New Roman"/>
              </a:rPr>
              <a:t>t</a:t>
            </a:r>
            <a:r>
              <a:rPr sz="2200" spc="-10" dirty="0">
                <a:latin typeface="Times New Roman"/>
                <a:cs typeface="Times New Roman"/>
              </a:rPr>
              <a:t>eme</a:t>
            </a:r>
            <a:r>
              <a:rPr sz="2200" dirty="0">
                <a:latin typeface="Times New Roman"/>
                <a:cs typeface="Times New Roman"/>
              </a:rPr>
              <a:t>n</a:t>
            </a:r>
            <a:r>
              <a:rPr sz="2200" spc="-5" dirty="0">
                <a:latin typeface="Times New Roman"/>
                <a:cs typeface="Times New Roman"/>
              </a:rPr>
              <a:t>t.</a:t>
            </a:r>
            <a:r>
              <a:rPr sz="2200" dirty="0">
                <a:latin typeface="Times New Roman"/>
                <a:cs typeface="Times New Roman"/>
              </a:rPr>
              <a:t>	</a:t>
            </a:r>
            <a:r>
              <a:rPr sz="2200" spc="-5" dirty="0">
                <a:latin typeface="Times New Roman"/>
                <a:cs typeface="Times New Roman"/>
              </a:rPr>
              <a:t>Ill</a:t>
            </a:r>
            <a:r>
              <a:rPr sz="2200" dirty="0">
                <a:latin typeface="Times New Roman"/>
                <a:cs typeface="Times New Roman"/>
              </a:rPr>
              <a:t>u</a:t>
            </a:r>
            <a:r>
              <a:rPr sz="2200" spc="-10" dirty="0">
                <a:latin typeface="Times New Roman"/>
                <a:cs typeface="Times New Roman"/>
              </a:rPr>
              <a:t>s</a:t>
            </a:r>
            <a:r>
              <a:rPr sz="2200" spc="-5" dirty="0">
                <a:latin typeface="Times New Roman"/>
                <a:cs typeface="Times New Roman"/>
              </a:rPr>
              <a:t>t</a:t>
            </a:r>
            <a:r>
              <a:rPr sz="2200" spc="5" dirty="0">
                <a:latin typeface="Times New Roman"/>
                <a:cs typeface="Times New Roman"/>
              </a:rPr>
              <a:t>r</a:t>
            </a:r>
            <a:r>
              <a:rPr sz="2200" spc="-10" dirty="0">
                <a:latin typeface="Times New Roman"/>
                <a:cs typeface="Times New Roman"/>
              </a:rPr>
              <a:t>a</a:t>
            </a:r>
            <a:r>
              <a:rPr sz="2200" spc="-5" dirty="0">
                <a:latin typeface="Times New Roman"/>
                <a:cs typeface="Times New Roman"/>
              </a:rPr>
              <a:t>te</a:t>
            </a:r>
            <a:r>
              <a:rPr sz="2200" dirty="0">
                <a:latin typeface="Times New Roman"/>
                <a:cs typeface="Times New Roman"/>
              </a:rPr>
              <a:t>	</a:t>
            </a:r>
            <a:r>
              <a:rPr sz="2200" spc="-5" dirty="0">
                <a:latin typeface="Times New Roman"/>
                <a:cs typeface="Times New Roman"/>
              </a:rPr>
              <a:t>t</a:t>
            </a:r>
            <a:r>
              <a:rPr sz="2200" dirty="0">
                <a:latin typeface="Times New Roman"/>
                <a:cs typeface="Times New Roman"/>
              </a:rPr>
              <a:t>h</a:t>
            </a:r>
            <a:r>
              <a:rPr sz="2200" spc="-5" dirty="0">
                <a:latin typeface="Times New Roman"/>
                <a:cs typeface="Times New Roman"/>
              </a:rPr>
              <a:t>e</a:t>
            </a:r>
            <a:endParaRPr sz="2200">
              <a:latin typeface="Times New Roman"/>
              <a:cs typeface="Times New Roman"/>
            </a:endParaRPr>
          </a:p>
        </p:txBody>
      </p:sp>
      <p:graphicFrame>
        <p:nvGraphicFramePr>
          <p:cNvPr id="13" name="object 7"/>
          <p:cNvGraphicFramePr>
            <a:graphicFrameLocks noGrp="1"/>
          </p:cNvGraphicFramePr>
          <p:nvPr>
            <p:extLst>
              <p:ext uri="{D42A27DB-BD31-4B8C-83A1-F6EECF244321}">
                <p14:modId xmlns:p14="http://schemas.microsoft.com/office/powerpoint/2010/main" val="1934656467"/>
              </p:ext>
            </p:extLst>
          </p:nvPr>
        </p:nvGraphicFramePr>
        <p:xfrm>
          <a:off x="742950" y="3510329"/>
          <a:ext cx="5045708" cy="612646"/>
        </p:xfrm>
        <a:graphic>
          <a:graphicData uri="http://schemas.openxmlformats.org/drawingml/2006/table">
            <a:tbl>
              <a:tblPr firstRow="1" bandRow="1">
                <a:tableStyleId>{2D5ABB26-0587-4C30-8999-92F81FD0307C}</a:tableStyleId>
              </a:tblPr>
              <a:tblGrid>
                <a:gridCol w="2116455">
                  <a:extLst>
                    <a:ext uri="{9D8B030D-6E8A-4147-A177-3AD203B41FA5}">
                      <a16:colId xmlns:a16="http://schemas.microsoft.com/office/drawing/2014/main" val="20000"/>
                    </a:ext>
                  </a:extLst>
                </a:gridCol>
                <a:gridCol w="1774824">
                  <a:extLst>
                    <a:ext uri="{9D8B030D-6E8A-4147-A177-3AD203B41FA5}">
                      <a16:colId xmlns:a16="http://schemas.microsoft.com/office/drawing/2014/main" val="20001"/>
                    </a:ext>
                  </a:extLst>
                </a:gridCol>
                <a:gridCol w="1154429">
                  <a:extLst>
                    <a:ext uri="{9D8B030D-6E8A-4147-A177-3AD203B41FA5}">
                      <a16:colId xmlns:a16="http://schemas.microsoft.com/office/drawing/2014/main" val="20002"/>
                    </a:ext>
                  </a:extLst>
                </a:gridCol>
              </a:tblGrid>
              <a:tr h="306323">
                <a:tc>
                  <a:txBody>
                    <a:bodyPr/>
                    <a:lstStyle/>
                    <a:p>
                      <a:pPr marL="31750">
                        <a:lnSpc>
                          <a:spcPts val="2110"/>
                        </a:lnSpc>
                        <a:tabLst>
                          <a:tab pos="488315" algn="l"/>
                        </a:tabLst>
                      </a:pPr>
                      <a:r>
                        <a:rPr sz="2200" spc="-5" dirty="0">
                          <a:latin typeface="Times New Roman"/>
                          <a:cs typeface="Times New Roman"/>
                        </a:rPr>
                        <a:t>(i)	fault</a:t>
                      </a:r>
                      <a:endParaRPr sz="2200">
                        <a:latin typeface="Times New Roman"/>
                        <a:cs typeface="Times New Roman"/>
                      </a:endParaRPr>
                    </a:p>
                  </a:txBody>
                  <a:tcPr marL="0" marR="0" marT="0" marB="0"/>
                </a:tc>
                <a:tc>
                  <a:txBody>
                    <a:bodyPr/>
                    <a:lstStyle/>
                    <a:p>
                      <a:pPr marR="309880" algn="r">
                        <a:lnSpc>
                          <a:spcPts val="2110"/>
                        </a:lnSpc>
                      </a:pPr>
                      <a:r>
                        <a:rPr sz="2200" spc="-5" dirty="0">
                          <a:latin typeface="Times New Roman"/>
                          <a:cs typeface="Times New Roman"/>
                        </a:rPr>
                        <a:t>(ii)</a:t>
                      </a:r>
                      <a:endParaRPr sz="2200">
                        <a:latin typeface="Times New Roman"/>
                        <a:cs typeface="Times New Roman"/>
                      </a:endParaRPr>
                    </a:p>
                  </a:txBody>
                  <a:tcPr marL="0" marR="0" marT="0" marB="0"/>
                </a:tc>
                <a:tc>
                  <a:txBody>
                    <a:bodyPr/>
                    <a:lstStyle/>
                    <a:p>
                      <a:pPr marL="255270">
                        <a:lnSpc>
                          <a:spcPts val="2110"/>
                        </a:lnSpc>
                      </a:pPr>
                      <a:r>
                        <a:rPr sz="2200" spc="-5" dirty="0">
                          <a:latin typeface="Times New Roman"/>
                          <a:cs typeface="Times New Roman"/>
                        </a:rPr>
                        <a:t>failure</a:t>
                      </a:r>
                      <a:endParaRPr sz="2200">
                        <a:latin typeface="Times New Roman"/>
                        <a:cs typeface="Times New Roman"/>
                      </a:endParaRPr>
                    </a:p>
                  </a:txBody>
                  <a:tcPr marL="0" marR="0" marT="0" marB="0"/>
                </a:tc>
                <a:extLst>
                  <a:ext uri="{0D108BD9-81ED-4DB2-BD59-A6C34878D82A}">
                    <a16:rowId xmlns:a16="http://schemas.microsoft.com/office/drawing/2014/main" val="10000"/>
                  </a:ext>
                </a:extLst>
              </a:tr>
              <a:tr h="306323">
                <a:tc>
                  <a:txBody>
                    <a:bodyPr/>
                    <a:lstStyle/>
                    <a:p>
                      <a:pPr marL="31750">
                        <a:lnSpc>
                          <a:spcPts val="2310"/>
                        </a:lnSpc>
                      </a:pPr>
                      <a:r>
                        <a:rPr sz="2200" dirty="0">
                          <a:latin typeface="Times New Roman"/>
                          <a:cs typeface="Times New Roman"/>
                        </a:rPr>
                        <a:t>(iii)</a:t>
                      </a:r>
                      <a:r>
                        <a:rPr sz="2200" spc="-250" dirty="0">
                          <a:latin typeface="Times New Roman"/>
                          <a:cs typeface="Times New Roman"/>
                        </a:rPr>
                        <a:t> </a:t>
                      </a:r>
                      <a:r>
                        <a:rPr sz="2200" spc="5" dirty="0">
                          <a:latin typeface="Times New Roman"/>
                          <a:cs typeface="Times New Roman"/>
                        </a:rPr>
                        <a:t>bu</a:t>
                      </a:r>
                      <a:r>
                        <a:rPr sz="2200" dirty="0">
                          <a:latin typeface="Times New Roman"/>
                          <a:cs typeface="Times New Roman"/>
                        </a:rPr>
                        <a:t>g</a:t>
                      </a:r>
                    </a:p>
                  </a:txBody>
                  <a:tcPr marL="0" marR="0" marT="0" marB="0"/>
                </a:tc>
                <a:tc>
                  <a:txBody>
                    <a:bodyPr/>
                    <a:lstStyle/>
                    <a:p>
                      <a:pPr marR="247650" algn="r">
                        <a:lnSpc>
                          <a:spcPts val="2310"/>
                        </a:lnSpc>
                      </a:pPr>
                      <a:r>
                        <a:rPr sz="2200" spc="-5" dirty="0">
                          <a:latin typeface="Times New Roman"/>
                          <a:cs typeface="Times New Roman"/>
                        </a:rPr>
                        <a:t>(iv)</a:t>
                      </a:r>
                      <a:endParaRPr sz="2200">
                        <a:latin typeface="Times New Roman"/>
                        <a:cs typeface="Times New Roman"/>
                      </a:endParaRPr>
                    </a:p>
                  </a:txBody>
                  <a:tcPr marL="0" marR="0" marT="0" marB="0"/>
                </a:tc>
                <a:tc>
                  <a:txBody>
                    <a:bodyPr/>
                    <a:lstStyle/>
                    <a:p>
                      <a:pPr marL="255270">
                        <a:lnSpc>
                          <a:spcPts val="2310"/>
                        </a:lnSpc>
                      </a:pPr>
                      <a:r>
                        <a:rPr sz="2200" spc="-5" dirty="0">
                          <a:latin typeface="Times New Roman"/>
                          <a:cs typeface="Times New Roman"/>
                        </a:rPr>
                        <a:t>mistake</a:t>
                      </a:r>
                      <a:endParaRPr sz="2200" dirty="0">
                        <a:latin typeface="Times New Roman"/>
                        <a:cs typeface="Times New Roman"/>
                      </a:endParaRPr>
                    </a:p>
                  </a:txBody>
                  <a:tcPr marL="0" marR="0" marT="0" marB="0"/>
                </a:tc>
                <a:extLst>
                  <a:ext uri="{0D108BD9-81ED-4DB2-BD59-A6C34878D82A}">
                    <a16:rowId xmlns:a16="http://schemas.microsoft.com/office/drawing/2014/main" val="10001"/>
                  </a:ext>
                </a:extLst>
              </a:tr>
            </a:tbl>
          </a:graphicData>
        </a:graphic>
      </p:graphicFrame>
      <p:sp>
        <p:nvSpPr>
          <p:cNvPr id="14" name="object 8"/>
          <p:cNvSpPr txBox="1"/>
          <p:nvPr/>
        </p:nvSpPr>
        <p:spPr>
          <a:xfrm>
            <a:off x="304800" y="4261103"/>
            <a:ext cx="8712835" cy="2140585"/>
          </a:xfrm>
          <a:prstGeom prst="rect">
            <a:avLst/>
          </a:prstGeom>
        </p:spPr>
        <p:txBody>
          <a:bodyPr vert="horz" wrap="square" lIns="0" tIns="12065" rIns="0" bIns="0" rtlCol="0">
            <a:spAutoFit/>
          </a:bodyPr>
          <a:lstStyle/>
          <a:p>
            <a:pPr marL="469900" lvl="1" indent="-457200">
              <a:lnSpc>
                <a:spcPct val="100000"/>
              </a:lnSpc>
              <a:spcBef>
                <a:spcPts val="95"/>
              </a:spcBef>
              <a:buAutoNum type="arabicPeriod" startAt="5"/>
              <a:tabLst>
                <a:tab pos="469900" algn="l"/>
              </a:tabLst>
            </a:pPr>
            <a:r>
              <a:rPr sz="2200" spc="-5" dirty="0">
                <a:latin typeface="Times New Roman"/>
                <a:cs typeface="Times New Roman"/>
              </a:rPr>
              <a:t>What</a:t>
            </a:r>
            <a:r>
              <a:rPr sz="2200" spc="-10" dirty="0">
                <a:latin typeface="Times New Roman"/>
                <a:cs typeface="Times New Roman"/>
              </a:rPr>
              <a:t> </a:t>
            </a:r>
            <a:r>
              <a:rPr sz="2200" spc="-5" dirty="0">
                <a:latin typeface="Times New Roman"/>
                <a:cs typeface="Times New Roman"/>
              </a:rPr>
              <a:t>is</a:t>
            </a:r>
            <a:r>
              <a:rPr sz="2200" spc="-10" dirty="0">
                <a:latin typeface="Times New Roman"/>
                <a:cs typeface="Times New Roman"/>
              </a:rPr>
              <a:t> </a:t>
            </a:r>
            <a:r>
              <a:rPr sz="2200" dirty="0">
                <a:latin typeface="Times New Roman"/>
                <a:cs typeface="Times New Roman"/>
              </a:rPr>
              <a:t>the</a:t>
            </a:r>
            <a:r>
              <a:rPr sz="2200" spc="-10" dirty="0">
                <a:latin typeface="Times New Roman"/>
                <a:cs typeface="Times New Roman"/>
              </a:rPr>
              <a:t> </a:t>
            </a:r>
            <a:r>
              <a:rPr sz="2200" spc="-5" dirty="0">
                <a:latin typeface="Times New Roman"/>
                <a:cs typeface="Times New Roman"/>
              </a:rPr>
              <a:t>difference</a:t>
            </a:r>
            <a:r>
              <a:rPr sz="2200" spc="-10" dirty="0">
                <a:latin typeface="Times New Roman"/>
                <a:cs typeface="Times New Roman"/>
              </a:rPr>
              <a:t> </a:t>
            </a:r>
            <a:r>
              <a:rPr sz="2200" spc="-5" dirty="0">
                <a:latin typeface="Times New Roman"/>
                <a:cs typeface="Times New Roman"/>
              </a:rPr>
              <a:t>between</a:t>
            </a:r>
            <a:endParaRPr sz="2200" dirty="0">
              <a:latin typeface="Times New Roman"/>
              <a:cs typeface="Times New Roman"/>
            </a:endParaRPr>
          </a:p>
          <a:p>
            <a:pPr marL="927100" lvl="2" indent="-457834">
              <a:lnSpc>
                <a:spcPct val="100000"/>
              </a:lnSpc>
              <a:buAutoNum type="romanLcParenBoth"/>
              <a:tabLst>
                <a:tab pos="926465" algn="l"/>
                <a:tab pos="927100" algn="l"/>
              </a:tabLst>
            </a:pPr>
            <a:r>
              <a:rPr sz="2200" spc="-5" dirty="0">
                <a:latin typeface="Times New Roman"/>
                <a:cs typeface="Times New Roman"/>
              </a:rPr>
              <a:t>Alpha</a:t>
            </a:r>
            <a:r>
              <a:rPr sz="2200" spc="-10" dirty="0">
                <a:latin typeface="Times New Roman"/>
                <a:cs typeface="Times New Roman"/>
              </a:rPr>
              <a:t> </a:t>
            </a:r>
            <a:r>
              <a:rPr sz="2200" spc="-5" dirty="0">
                <a:latin typeface="Times New Roman"/>
                <a:cs typeface="Times New Roman"/>
              </a:rPr>
              <a:t>testing</a:t>
            </a:r>
            <a:r>
              <a:rPr sz="2200" spc="-10" dirty="0">
                <a:latin typeface="Times New Roman"/>
                <a:cs typeface="Times New Roman"/>
              </a:rPr>
              <a:t> </a:t>
            </a:r>
            <a:r>
              <a:rPr sz="2200" spc="-5" dirty="0">
                <a:latin typeface="Times New Roman"/>
                <a:cs typeface="Times New Roman"/>
              </a:rPr>
              <a:t>&amp;</a:t>
            </a:r>
            <a:r>
              <a:rPr sz="2200" spc="-10" dirty="0">
                <a:latin typeface="Times New Roman"/>
                <a:cs typeface="Times New Roman"/>
              </a:rPr>
              <a:t> </a:t>
            </a:r>
            <a:r>
              <a:rPr sz="2200" spc="-5" dirty="0">
                <a:latin typeface="Times New Roman"/>
                <a:cs typeface="Times New Roman"/>
              </a:rPr>
              <a:t>beta</a:t>
            </a:r>
            <a:r>
              <a:rPr sz="2200" spc="-10" dirty="0">
                <a:latin typeface="Times New Roman"/>
                <a:cs typeface="Times New Roman"/>
              </a:rPr>
              <a:t> </a:t>
            </a:r>
            <a:r>
              <a:rPr sz="2200" spc="-5" dirty="0">
                <a:latin typeface="Times New Roman"/>
                <a:cs typeface="Times New Roman"/>
              </a:rPr>
              <a:t>testing</a:t>
            </a:r>
            <a:endParaRPr sz="2200" dirty="0">
              <a:latin typeface="Times New Roman"/>
              <a:cs typeface="Times New Roman"/>
            </a:endParaRPr>
          </a:p>
          <a:p>
            <a:pPr marL="927100" lvl="2" indent="-457834">
              <a:lnSpc>
                <a:spcPct val="100000"/>
              </a:lnSpc>
              <a:buAutoNum type="romanLcParenBoth"/>
              <a:tabLst>
                <a:tab pos="927100" algn="l"/>
              </a:tabLst>
            </a:pPr>
            <a:r>
              <a:rPr sz="2200" spc="-5" dirty="0">
                <a:latin typeface="Times New Roman"/>
                <a:cs typeface="Times New Roman"/>
              </a:rPr>
              <a:t>Development</a:t>
            </a:r>
            <a:r>
              <a:rPr sz="2200" spc="-10" dirty="0">
                <a:latin typeface="Times New Roman"/>
                <a:cs typeface="Times New Roman"/>
              </a:rPr>
              <a:t> </a:t>
            </a:r>
            <a:r>
              <a:rPr sz="2200" spc="-5" dirty="0">
                <a:latin typeface="Times New Roman"/>
                <a:cs typeface="Times New Roman"/>
              </a:rPr>
              <a:t>&amp;</a:t>
            </a:r>
            <a:r>
              <a:rPr sz="2200" spc="-10" dirty="0">
                <a:latin typeface="Times New Roman"/>
                <a:cs typeface="Times New Roman"/>
              </a:rPr>
              <a:t> </a:t>
            </a:r>
            <a:r>
              <a:rPr sz="2200" spc="-5" dirty="0">
                <a:latin typeface="Times New Roman"/>
                <a:cs typeface="Times New Roman"/>
              </a:rPr>
              <a:t>regression</a:t>
            </a:r>
            <a:r>
              <a:rPr sz="2200" dirty="0">
                <a:latin typeface="Times New Roman"/>
                <a:cs typeface="Times New Roman"/>
              </a:rPr>
              <a:t> </a:t>
            </a:r>
            <a:r>
              <a:rPr sz="2200" spc="-5" dirty="0">
                <a:latin typeface="Times New Roman"/>
                <a:cs typeface="Times New Roman"/>
              </a:rPr>
              <a:t>testing</a:t>
            </a:r>
            <a:endParaRPr sz="2200" dirty="0">
              <a:latin typeface="Times New Roman"/>
              <a:cs typeface="Times New Roman"/>
            </a:endParaRPr>
          </a:p>
          <a:p>
            <a:pPr marL="927100" lvl="2" indent="-457834">
              <a:lnSpc>
                <a:spcPct val="100000"/>
              </a:lnSpc>
              <a:buAutoNum type="romanLcParenBoth"/>
              <a:tabLst>
                <a:tab pos="927100" algn="l"/>
              </a:tabLst>
            </a:pPr>
            <a:r>
              <a:rPr sz="2200" spc="-5" dirty="0">
                <a:latin typeface="Times New Roman"/>
                <a:cs typeface="Times New Roman"/>
              </a:rPr>
              <a:t>Functional</a:t>
            </a:r>
            <a:r>
              <a:rPr sz="2200" dirty="0">
                <a:latin typeface="Times New Roman"/>
                <a:cs typeface="Times New Roman"/>
              </a:rPr>
              <a:t> </a:t>
            </a:r>
            <a:r>
              <a:rPr sz="2200" spc="-5" dirty="0">
                <a:latin typeface="Times New Roman"/>
                <a:cs typeface="Times New Roman"/>
              </a:rPr>
              <a:t>&amp; structural</a:t>
            </a:r>
            <a:r>
              <a:rPr sz="2200" spc="5" dirty="0">
                <a:latin typeface="Times New Roman"/>
                <a:cs typeface="Times New Roman"/>
              </a:rPr>
              <a:t> </a:t>
            </a:r>
            <a:r>
              <a:rPr sz="2200" spc="-5" dirty="0">
                <a:latin typeface="Times New Roman"/>
                <a:cs typeface="Times New Roman"/>
              </a:rPr>
              <a:t>testing</a:t>
            </a:r>
            <a:endParaRPr sz="2200" dirty="0">
              <a:latin typeface="Times New Roman"/>
              <a:cs typeface="Times New Roman"/>
            </a:endParaRPr>
          </a:p>
          <a:p>
            <a:pPr marL="447040" marR="5080" lvl="1" indent="-447040">
              <a:lnSpc>
                <a:spcPct val="80000"/>
              </a:lnSpc>
              <a:spcBef>
                <a:spcPts val="1870"/>
              </a:spcBef>
              <a:buAutoNum type="arabicPeriod" startAt="5"/>
              <a:tabLst>
                <a:tab pos="447040" algn="l"/>
              </a:tabLst>
            </a:pPr>
            <a:r>
              <a:rPr sz="2200" spc="-5" dirty="0">
                <a:latin typeface="Times New Roman"/>
                <a:cs typeface="Times New Roman"/>
              </a:rPr>
              <a:t>Discuss</a:t>
            </a:r>
            <a:r>
              <a:rPr sz="2200" spc="110" dirty="0">
                <a:latin typeface="Times New Roman"/>
                <a:cs typeface="Times New Roman"/>
              </a:rPr>
              <a:t> </a:t>
            </a:r>
            <a:r>
              <a:rPr sz="2200" spc="-5" dirty="0">
                <a:latin typeface="Times New Roman"/>
                <a:cs typeface="Times New Roman"/>
              </a:rPr>
              <a:t>the</a:t>
            </a:r>
            <a:r>
              <a:rPr sz="2200" spc="110" dirty="0">
                <a:latin typeface="Times New Roman"/>
                <a:cs typeface="Times New Roman"/>
              </a:rPr>
              <a:t> </a:t>
            </a:r>
            <a:r>
              <a:rPr sz="2200" spc="-5" dirty="0">
                <a:latin typeface="Times New Roman"/>
                <a:cs typeface="Times New Roman"/>
              </a:rPr>
              <a:t>limitation</a:t>
            </a:r>
            <a:r>
              <a:rPr sz="2200" spc="130" dirty="0">
                <a:latin typeface="Times New Roman"/>
                <a:cs typeface="Times New Roman"/>
              </a:rPr>
              <a:t> </a:t>
            </a:r>
            <a:r>
              <a:rPr sz="2200" dirty="0">
                <a:latin typeface="Times New Roman"/>
                <a:cs typeface="Times New Roman"/>
              </a:rPr>
              <a:t>of</a:t>
            </a:r>
            <a:r>
              <a:rPr sz="2200" spc="114" dirty="0">
                <a:latin typeface="Times New Roman"/>
                <a:cs typeface="Times New Roman"/>
              </a:rPr>
              <a:t> </a:t>
            </a:r>
            <a:r>
              <a:rPr sz="2200" spc="-5" dirty="0">
                <a:latin typeface="Times New Roman"/>
                <a:cs typeface="Times New Roman"/>
              </a:rPr>
              <a:t>testing.</a:t>
            </a:r>
            <a:r>
              <a:rPr sz="2200" spc="114" dirty="0">
                <a:latin typeface="Times New Roman"/>
                <a:cs typeface="Times New Roman"/>
              </a:rPr>
              <a:t> </a:t>
            </a:r>
            <a:r>
              <a:rPr sz="2200" spc="-10" dirty="0">
                <a:latin typeface="Times New Roman"/>
                <a:cs typeface="Times New Roman"/>
              </a:rPr>
              <a:t>Why</a:t>
            </a:r>
            <a:r>
              <a:rPr sz="2200" spc="130" dirty="0">
                <a:latin typeface="Times New Roman"/>
                <a:cs typeface="Times New Roman"/>
              </a:rPr>
              <a:t> </a:t>
            </a:r>
            <a:r>
              <a:rPr sz="2200" dirty="0">
                <a:latin typeface="Times New Roman"/>
                <a:cs typeface="Times New Roman"/>
              </a:rPr>
              <a:t>do</a:t>
            </a:r>
            <a:r>
              <a:rPr sz="2200" spc="120" dirty="0">
                <a:latin typeface="Times New Roman"/>
                <a:cs typeface="Times New Roman"/>
              </a:rPr>
              <a:t> </a:t>
            </a:r>
            <a:r>
              <a:rPr sz="2200" spc="-5" dirty="0">
                <a:latin typeface="Times New Roman"/>
                <a:cs typeface="Times New Roman"/>
              </a:rPr>
              <a:t>we</a:t>
            </a:r>
            <a:r>
              <a:rPr sz="2200" spc="120" dirty="0">
                <a:latin typeface="Times New Roman"/>
                <a:cs typeface="Times New Roman"/>
              </a:rPr>
              <a:t> </a:t>
            </a:r>
            <a:r>
              <a:rPr sz="2200" spc="-10" dirty="0">
                <a:latin typeface="Times New Roman"/>
                <a:cs typeface="Times New Roman"/>
              </a:rPr>
              <a:t>say</a:t>
            </a:r>
            <a:r>
              <a:rPr sz="2200" spc="130" dirty="0">
                <a:latin typeface="Times New Roman"/>
                <a:cs typeface="Times New Roman"/>
              </a:rPr>
              <a:t> </a:t>
            </a:r>
            <a:r>
              <a:rPr sz="2200" spc="-5" dirty="0">
                <a:latin typeface="Times New Roman"/>
                <a:cs typeface="Times New Roman"/>
              </a:rPr>
              <a:t>that</a:t>
            </a:r>
            <a:r>
              <a:rPr sz="2200" spc="125" dirty="0">
                <a:latin typeface="Times New Roman"/>
                <a:cs typeface="Times New Roman"/>
              </a:rPr>
              <a:t> </a:t>
            </a:r>
            <a:r>
              <a:rPr sz="2200" spc="-5" dirty="0">
                <a:latin typeface="Times New Roman"/>
                <a:cs typeface="Times New Roman"/>
              </a:rPr>
              <a:t>complete</a:t>
            </a:r>
            <a:r>
              <a:rPr sz="2200" spc="120" dirty="0">
                <a:latin typeface="Times New Roman"/>
                <a:cs typeface="Times New Roman"/>
              </a:rPr>
              <a:t> </a:t>
            </a:r>
            <a:r>
              <a:rPr sz="2200" spc="-5" dirty="0">
                <a:latin typeface="Times New Roman"/>
                <a:cs typeface="Times New Roman"/>
              </a:rPr>
              <a:t>testing</a:t>
            </a:r>
            <a:r>
              <a:rPr sz="2200" spc="130" dirty="0">
                <a:latin typeface="Times New Roman"/>
                <a:cs typeface="Times New Roman"/>
              </a:rPr>
              <a:t> </a:t>
            </a:r>
            <a:r>
              <a:rPr sz="2200" spc="-5" dirty="0">
                <a:latin typeface="Times New Roman"/>
                <a:cs typeface="Times New Roman"/>
              </a:rPr>
              <a:t>is </a:t>
            </a:r>
            <a:r>
              <a:rPr sz="2200" spc="-535" dirty="0">
                <a:latin typeface="Times New Roman"/>
                <a:cs typeface="Times New Roman"/>
              </a:rPr>
              <a:t> </a:t>
            </a:r>
            <a:r>
              <a:rPr sz="2200" spc="-5" dirty="0">
                <a:latin typeface="Times New Roman"/>
                <a:cs typeface="Times New Roman"/>
              </a:rPr>
              <a:t>impossible?</a:t>
            </a:r>
            <a:endParaRPr sz="2200" dirty="0">
              <a:latin typeface="Times New Roman"/>
              <a:cs typeface="Times New Roman"/>
            </a:endParaRPr>
          </a:p>
        </p:txBody>
      </p:sp>
      <p:pic>
        <p:nvPicPr>
          <p:cNvPr id="15" name="Picture 14"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343400558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B1E2856-91BF-4811-B9F1-A110280AB0C4}" type="datetime1">
              <a:rPr lang="en-IN" smtClean="0"/>
              <a:t>30-04-2024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141</a:t>
            </a:fld>
            <a:endParaRPr lang="en-US" dirty="0"/>
          </a:p>
        </p:txBody>
      </p:sp>
      <p:sp>
        <p:nvSpPr>
          <p:cNvPr id="7" name="Title 1"/>
          <p:cNvSpPr txBox="1">
            <a:spLocks/>
          </p:cNvSpPr>
          <p:nvPr/>
        </p:nvSpPr>
        <p:spPr>
          <a:xfrm>
            <a:off x="1371600" y="689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Calibri (Body)"/>
              </a:rPr>
              <a:t>Weekly</a:t>
            </a:r>
            <a:r>
              <a:rPr kumimoji="0" lang="en-US" sz="2400" b="1" i="0" u="none" strike="noStrike" kern="1200" cap="none" spc="0" normalizeH="0" noProof="0" dirty="0">
                <a:ln>
                  <a:noFill/>
                </a:ln>
                <a:solidFill>
                  <a:schemeClr val="dk1"/>
                </a:solidFill>
                <a:effectLst/>
                <a:uLnTx/>
                <a:uFillTx/>
                <a:latin typeface="Calibri (Body)"/>
              </a:rPr>
              <a:t> Assignment</a:t>
            </a:r>
            <a:endParaRPr kumimoji="0" lang="en-US" sz="2400" b="1" i="0" u="none" strike="noStrike" kern="1200" cap="none" spc="0" normalizeH="0" baseline="0" noProof="0" dirty="0">
              <a:ln>
                <a:noFill/>
              </a:ln>
              <a:solidFill>
                <a:schemeClr val="dk1"/>
              </a:solidFill>
              <a:effectLst/>
              <a:uLnTx/>
              <a:uFillTx/>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Nishu Niharika            ACSE0603 Software Engineering                          Unit IV      </a:t>
            </a:r>
            <a:endParaRPr lang="en-US" dirty="0"/>
          </a:p>
        </p:txBody>
      </p:sp>
      <p:sp>
        <p:nvSpPr>
          <p:cNvPr id="10" name="object 4"/>
          <p:cNvSpPr txBox="1"/>
          <p:nvPr/>
        </p:nvSpPr>
        <p:spPr>
          <a:xfrm>
            <a:off x="353927" y="1066800"/>
            <a:ext cx="7951874" cy="301108"/>
          </a:xfrm>
          <a:prstGeom prst="rect">
            <a:avLst/>
          </a:prstGeom>
        </p:spPr>
        <p:txBody>
          <a:bodyPr vert="horz" wrap="square" lIns="0" tIns="78740" rIns="0" bIns="0" rtlCol="0">
            <a:spAutoFit/>
          </a:bodyPr>
          <a:lstStyle/>
          <a:p>
            <a:pPr marL="12065" marR="5080" lvl="1">
              <a:lnSpc>
                <a:spcPct val="80000"/>
              </a:lnSpc>
              <a:spcBef>
                <a:spcPts val="620"/>
              </a:spcBef>
              <a:tabLst>
                <a:tab pos="469900" algn="l"/>
                <a:tab pos="1203960" algn="l"/>
                <a:tab pos="1518285" algn="l"/>
                <a:tab pos="2606040" algn="l"/>
                <a:tab pos="3604260" algn="l"/>
                <a:tab pos="4602480" algn="l"/>
                <a:tab pos="5071745" algn="l"/>
                <a:tab pos="5637530" algn="l"/>
                <a:tab pos="6001385" algn="l"/>
                <a:tab pos="7091045" algn="l"/>
                <a:tab pos="7967345" algn="l"/>
              </a:tabLst>
            </a:pPr>
            <a:r>
              <a:rPr lang="en-US" spc="-5" dirty="0">
                <a:cs typeface="Times New Roman"/>
              </a:rPr>
              <a:t>7. </a:t>
            </a:r>
            <a:r>
              <a:rPr lang="en-US" dirty="0">
                <a:solidFill>
                  <a:srgbClr val="000000"/>
                </a:solidFill>
                <a:latin typeface="Times-Roman"/>
              </a:rPr>
              <a:t>Why does software fail after it has passed from acceptance testing? Explain</a:t>
            </a:r>
          </a:p>
        </p:txBody>
      </p:sp>
      <p:sp>
        <p:nvSpPr>
          <p:cNvPr id="2" name="Rectangle 1"/>
          <p:cNvSpPr/>
          <p:nvPr/>
        </p:nvSpPr>
        <p:spPr>
          <a:xfrm>
            <a:off x="277091" y="1682702"/>
            <a:ext cx="8305800" cy="646331"/>
          </a:xfrm>
          <a:prstGeom prst="rect">
            <a:avLst/>
          </a:prstGeom>
        </p:spPr>
        <p:txBody>
          <a:bodyPr wrap="square">
            <a:spAutoFit/>
          </a:bodyPr>
          <a:lstStyle/>
          <a:p>
            <a:r>
              <a:rPr lang="en-US" dirty="0">
                <a:solidFill>
                  <a:srgbClr val="000000"/>
                </a:solidFill>
                <a:latin typeface="Times-Roman"/>
              </a:rPr>
              <a:t>8. What are various kinds of functional testing? Describe any one in detail</a:t>
            </a:r>
            <a:r>
              <a:rPr lang="en-US" dirty="0"/>
              <a:t> </a:t>
            </a:r>
            <a:br>
              <a:rPr lang="en-US" dirty="0"/>
            </a:br>
            <a:endParaRPr lang="en-IN" dirty="0"/>
          </a:p>
        </p:txBody>
      </p:sp>
      <p:sp>
        <p:nvSpPr>
          <p:cNvPr id="3" name="Rectangle 2"/>
          <p:cNvSpPr/>
          <p:nvPr/>
        </p:nvSpPr>
        <p:spPr>
          <a:xfrm>
            <a:off x="353926" y="2204422"/>
            <a:ext cx="8330565" cy="1477328"/>
          </a:xfrm>
          <a:prstGeom prst="rect">
            <a:avLst/>
          </a:prstGeom>
        </p:spPr>
        <p:txBody>
          <a:bodyPr wrap="square">
            <a:spAutoFit/>
          </a:bodyPr>
          <a:lstStyle/>
          <a:p>
            <a:r>
              <a:rPr lang="en-US" dirty="0">
                <a:solidFill>
                  <a:srgbClr val="000000"/>
                </a:solidFill>
                <a:latin typeface="Times-Roman"/>
              </a:rPr>
              <a:t>9. Explain the boundary value analysis testing techniques with the help of</a:t>
            </a:r>
            <a:br>
              <a:rPr lang="en-US" dirty="0">
                <a:solidFill>
                  <a:srgbClr val="000000"/>
                </a:solidFill>
                <a:latin typeface="Times-Roman"/>
              </a:rPr>
            </a:br>
            <a:r>
              <a:rPr lang="en-US" dirty="0">
                <a:solidFill>
                  <a:srgbClr val="000000"/>
                </a:solidFill>
                <a:latin typeface="Times-Roman"/>
              </a:rPr>
              <a:t>    an example</a:t>
            </a:r>
            <a:r>
              <a:rPr lang="en-US" dirty="0"/>
              <a:t> </a:t>
            </a:r>
          </a:p>
          <a:p>
            <a:r>
              <a:rPr lang="en-US" dirty="0"/>
              <a:t>10. Discuss cause effect graphing technique with an example </a:t>
            </a:r>
            <a:br>
              <a:rPr lang="en-US" dirty="0"/>
            </a:br>
            <a:br>
              <a:rPr lang="en-US" dirty="0"/>
            </a:br>
            <a:endParaRPr lang="en-IN" dirty="0"/>
          </a:p>
        </p:txBody>
      </p:sp>
      <p:pic>
        <p:nvPicPr>
          <p:cNvPr id="11" name="Picture 10"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318308321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777F446-B061-4A0E-B8F1-718B1F88B674}" type="datetime1">
              <a:rPr lang="en-IN" smtClean="0"/>
              <a:t>30-04-2024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Calibri (Body)"/>
              </a:rPr>
              <a:t>MCQ</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Nishu Niharika            ACSE0603 Software Engineering                          Unit IV      </a:t>
            </a:r>
            <a:endParaRPr lang="en-US" dirty="0"/>
          </a:p>
        </p:txBody>
      </p:sp>
      <p:sp>
        <p:nvSpPr>
          <p:cNvPr id="10" name="object 2"/>
          <p:cNvSpPr txBox="1"/>
          <p:nvPr/>
        </p:nvSpPr>
        <p:spPr>
          <a:xfrm>
            <a:off x="673099" y="3153155"/>
            <a:ext cx="4657725" cy="330835"/>
          </a:xfrm>
          <a:prstGeom prst="rect">
            <a:avLst/>
          </a:prstGeom>
        </p:spPr>
        <p:txBody>
          <a:bodyPr vert="horz" wrap="square" lIns="0" tIns="12700" rIns="0" bIns="0" rtlCol="0">
            <a:spAutoFit/>
          </a:bodyPr>
          <a:lstStyle/>
          <a:p>
            <a:pPr marL="12700">
              <a:lnSpc>
                <a:spcPct val="100000"/>
              </a:lnSpc>
              <a:spcBef>
                <a:spcPts val="100"/>
              </a:spcBef>
              <a:tabLst>
                <a:tab pos="459105" algn="l"/>
              </a:tabLst>
            </a:pPr>
            <a:r>
              <a:rPr lang="en-IN" sz="2000" dirty="0">
                <a:latin typeface="Times New Roman"/>
                <a:cs typeface="Times New Roman"/>
              </a:rPr>
              <a:t>3</a:t>
            </a:r>
            <a:r>
              <a:rPr sz="2000" dirty="0">
                <a:latin typeface="Times New Roman"/>
                <a:cs typeface="Times New Roman"/>
              </a:rPr>
              <a:t>	</a:t>
            </a:r>
            <a:r>
              <a:rPr sz="2000" spc="-5" dirty="0">
                <a:latin typeface="Times New Roman"/>
                <a:cs typeface="Times New Roman"/>
              </a:rPr>
              <a:t>Regression</a:t>
            </a:r>
            <a:r>
              <a:rPr sz="2000" spc="5" dirty="0">
                <a:latin typeface="Times New Roman"/>
                <a:cs typeface="Times New Roman"/>
              </a:rPr>
              <a:t> </a:t>
            </a:r>
            <a:r>
              <a:rPr sz="2000" spc="-10" dirty="0">
                <a:latin typeface="Times New Roman"/>
                <a:cs typeface="Times New Roman"/>
              </a:rPr>
              <a:t>testing </a:t>
            </a:r>
            <a:r>
              <a:rPr sz="2000" spc="-5" dirty="0">
                <a:latin typeface="Times New Roman"/>
                <a:cs typeface="Times New Roman"/>
              </a:rPr>
              <a:t>is</a:t>
            </a:r>
            <a:r>
              <a:rPr sz="2000" spc="-15" dirty="0">
                <a:latin typeface="Times New Roman"/>
                <a:cs typeface="Times New Roman"/>
              </a:rPr>
              <a:t> </a:t>
            </a:r>
            <a:r>
              <a:rPr sz="2000" spc="-10" dirty="0">
                <a:latin typeface="Times New Roman"/>
                <a:cs typeface="Times New Roman"/>
              </a:rPr>
              <a:t>primarily </a:t>
            </a:r>
            <a:r>
              <a:rPr sz="2000" spc="-5" dirty="0">
                <a:latin typeface="Times New Roman"/>
                <a:cs typeface="Times New Roman"/>
              </a:rPr>
              <a:t>related</a:t>
            </a:r>
            <a:r>
              <a:rPr sz="2000" spc="5" dirty="0">
                <a:latin typeface="Times New Roman"/>
                <a:cs typeface="Times New Roman"/>
              </a:rPr>
              <a:t> </a:t>
            </a:r>
            <a:r>
              <a:rPr sz="2000" spc="-5" dirty="0">
                <a:latin typeface="Times New Roman"/>
                <a:cs typeface="Times New Roman"/>
              </a:rPr>
              <a:t>to:</a:t>
            </a:r>
            <a:endParaRPr sz="2000" dirty="0">
              <a:latin typeface="Times New Roman"/>
              <a:cs typeface="Times New Roman"/>
            </a:endParaRPr>
          </a:p>
        </p:txBody>
      </p:sp>
      <p:sp>
        <p:nvSpPr>
          <p:cNvPr id="11" name="object 3"/>
          <p:cNvSpPr txBox="1"/>
          <p:nvPr/>
        </p:nvSpPr>
        <p:spPr>
          <a:xfrm>
            <a:off x="1130299" y="3457955"/>
            <a:ext cx="2477135" cy="635635"/>
          </a:xfrm>
          <a:prstGeom prst="rect">
            <a:avLst/>
          </a:prstGeom>
        </p:spPr>
        <p:txBody>
          <a:bodyPr vert="horz" wrap="square" lIns="0" tIns="12700" rIns="0" bIns="0" rtlCol="0">
            <a:spAutoFit/>
          </a:bodyPr>
          <a:lstStyle/>
          <a:p>
            <a:pPr marL="12700">
              <a:lnSpc>
                <a:spcPct val="100000"/>
              </a:lnSpc>
              <a:spcBef>
                <a:spcPts val="100"/>
              </a:spcBef>
            </a:pPr>
            <a:r>
              <a:rPr sz="2000" spc="-5" dirty="0">
                <a:latin typeface="Times New Roman"/>
                <a:cs typeface="Times New Roman"/>
              </a:rPr>
              <a:t>(a)</a:t>
            </a:r>
            <a:r>
              <a:rPr sz="2000" spc="-20" dirty="0">
                <a:latin typeface="Times New Roman"/>
                <a:cs typeface="Times New Roman"/>
              </a:rPr>
              <a:t> </a:t>
            </a:r>
            <a:r>
              <a:rPr sz="2000" spc="-5" dirty="0">
                <a:latin typeface="Times New Roman"/>
                <a:cs typeface="Times New Roman"/>
              </a:rPr>
              <a:t>Functional</a:t>
            </a:r>
            <a:r>
              <a:rPr sz="2000" spc="-40" dirty="0">
                <a:latin typeface="Times New Roman"/>
                <a:cs typeface="Times New Roman"/>
              </a:rPr>
              <a:t> </a:t>
            </a:r>
            <a:r>
              <a:rPr sz="2000" spc="-5" dirty="0">
                <a:latin typeface="Times New Roman"/>
                <a:cs typeface="Times New Roman"/>
              </a:rPr>
              <a:t>testing</a:t>
            </a:r>
            <a:endParaRPr sz="2000" dirty="0">
              <a:latin typeface="Times New Roman"/>
              <a:cs typeface="Times New Roman"/>
            </a:endParaRPr>
          </a:p>
          <a:p>
            <a:pPr marL="12700">
              <a:lnSpc>
                <a:spcPct val="100000"/>
              </a:lnSpc>
            </a:pPr>
            <a:r>
              <a:rPr sz="2000" spc="-5" dirty="0">
                <a:latin typeface="Times New Roman"/>
                <a:cs typeface="Times New Roman"/>
              </a:rPr>
              <a:t>(c)</a:t>
            </a:r>
            <a:r>
              <a:rPr sz="2000" spc="-10" dirty="0">
                <a:latin typeface="Times New Roman"/>
                <a:cs typeface="Times New Roman"/>
              </a:rPr>
              <a:t> </a:t>
            </a:r>
            <a:r>
              <a:rPr sz="2000" spc="-5" dirty="0">
                <a:latin typeface="Times New Roman"/>
                <a:cs typeface="Times New Roman"/>
              </a:rPr>
              <a:t>Development</a:t>
            </a:r>
            <a:r>
              <a:rPr sz="2000" spc="-20" dirty="0">
                <a:latin typeface="Times New Roman"/>
                <a:cs typeface="Times New Roman"/>
              </a:rPr>
              <a:t> </a:t>
            </a:r>
            <a:r>
              <a:rPr sz="2000" spc="-10" dirty="0">
                <a:latin typeface="Times New Roman"/>
                <a:cs typeface="Times New Roman"/>
              </a:rPr>
              <a:t>testing</a:t>
            </a:r>
            <a:endParaRPr sz="2000" dirty="0">
              <a:latin typeface="Times New Roman"/>
              <a:cs typeface="Times New Roman"/>
            </a:endParaRPr>
          </a:p>
        </p:txBody>
      </p:sp>
      <p:sp>
        <p:nvSpPr>
          <p:cNvPr id="12" name="object 4"/>
          <p:cNvSpPr txBox="1"/>
          <p:nvPr/>
        </p:nvSpPr>
        <p:spPr>
          <a:xfrm>
            <a:off x="5245097" y="3457955"/>
            <a:ext cx="2432685" cy="635635"/>
          </a:xfrm>
          <a:prstGeom prst="rect">
            <a:avLst/>
          </a:prstGeom>
        </p:spPr>
        <p:txBody>
          <a:bodyPr vert="horz" wrap="square" lIns="0" tIns="12700" rIns="0" bIns="0" rtlCol="0">
            <a:spAutoFit/>
          </a:bodyPr>
          <a:lstStyle/>
          <a:p>
            <a:pPr marL="12700">
              <a:lnSpc>
                <a:spcPct val="100000"/>
              </a:lnSpc>
              <a:spcBef>
                <a:spcPts val="100"/>
              </a:spcBef>
            </a:pPr>
            <a:r>
              <a:rPr sz="2000" spc="-5" dirty="0">
                <a:latin typeface="Times New Roman"/>
                <a:cs typeface="Times New Roman"/>
              </a:rPr>
              <a:t>(b)</a:t>
            </a:r>
            <a:r>
              <a:rPr sz="2000" spc="-15" dirty="0">
                <a:latin typeface="Times New Roman"/>
                <a:cs typeface="Times New Roman"/>
              </a:rPr>
              <a:t> </a:t>
            </a:r>
            <a:r>
              <a:rPr sz="2000" spc="-5" dirty="0">
                <a:latin typeface="Times New Roman"/>
                <a:cs typeface="Times New Roman"/>
              </a:rPr>
              <a:t>Data</a:t>
            </a:r>
            <a:r>
              <a:rPr sz="2000" spc="-20" dirty="0">
                <a:latin typeface="Times New Roman"/>
                <a:cs typeface="Times New Roman"/>
              </a:rPr>
              <a:t> </a:t>
            </a:r>
            <a:r>
              <a:rPr sz="2000" spc="-5" dirty="0">
                <a:latin typeface="Times New Roman"/>
                <a:cs typeface="Times New Roman"/>
              </a:rPr>
              <a:t>flow</a:t>
            </a:r>
            <a:r>
              <a:rPr sz="2000" spc="-10" dirty="0">
                <a:latin typeface="Times New Roman"/>
                <a:cs typeface="Times New Roman"/>
              </a:rPr>
              <a:t> testing</a:t>
            </a:r>
            <a:endParaRPr sz="2000">
              <a:latin typeface="Times New Roman"/>
              <a:cs typeface="Times New Roman"/>
            </a:endParaRPr>
          </a:p>
          <a:p>
            <a:pPr marL="12700">
              <a:lnSpc>
                <a:spcPct val="100000"/>
              </a:lnSpc>
            </a:pPr>
            <a:r>
              <a:rPr sz="2000" spc="-5" dirty="0">
                <a:latin typeface="Times New Roman"/>
                <a:cs typeface="Times New Roman"/>
              </a:rPr>
              <a:t>(d)</a:t>
            </a:r>
            <a:r>
              <a:rPr sz="2000" spc="-30" dirty="0">
                <a:latin typeface="Times New Roman"/>
                <a:cs typeface="Times New Roman"/>
              </a:rPr>
              <a:t> </a:t>
            </a:r>
            <a:r>
              <a:rPr sz="2000" spc="-5" dirty="0">
                <a:latin typeface="Times New Roman"/>
                <a:cs typeface="Times New Roman"/>
              </a:rPr>
              <a:t>Maintenance</a:t>
            </a:r>
            <a:r>
              <a:rPr sz="2000" spc="-20" dirty="0">
                <a:latin typeface="Times New Roman"/>
                <a:cs typeface="Times New Roman"/>
              </a:rPr>
              <a:t> </a:t>
            </a:r>
            <a:r>
              <a:rPr sz="2000" spc="-10" dirty="0">
                <a:latin typeface="Times New Roman"/>
                <a:cs typeface="Times New Roman"/>
              </a:rPr>
              <a:t>testing</a:t>
            </a:r>
            <a:endParaRPr sz="2000">
              <a:latin typeface="Times New Roman"/>
              <a:cs typeface="Times New Roman"/>
            </a:endParaRPr>
          </a:p>
        </p:txBody>
      </p:sp>
      <p:sp>
        <p:nvSpPr>
          <p:cNvPr id="13" name="object 7"/>
          <p:cNvSpPr txBox="1"/>
          <p:nvPr/>
        </p:nvSpPr>
        <p:spPr>
          <a:xfrm>
            <a:off x="673093" y="4190999"/>
            <a:ext cx="5782310" cy="330835"/>
          </a:xfrm>
          <a:prstGeom prst="rect">
            <a:avLst/>
          </a:prstGeom>
        </p:spPr>
        <p:txBody>
          <a:bodyPr vert="horz" wrap="square" lIns="0" tIns="12700" rIns="0" bIns="0" rtlCol="0">
            <a:spAutoFit/>
          </a:bodyPr>
          <a:lstStyle/>
          <a:p>
            <a:pPr marL="12700">
              <a:lnSpc>
                <a:spcPct val="100000"/>
              </a:lnSpc>
              <a:spcBef>
                <a:spcPts val="100"/>
              </a:spcBef>
              <a:tabLst>
                <a:tab pos="457200" algn="l"/>
              </a:tabLst>
            </a:pPr>
            <a:r>
              <a:rPr lang="en-IN" sz="2000" dirty="0">
                <a:latin typeface="Times New Roman"/>
                <a:cs typeface="Times New Roman"/>
              </a:rPr>
              <a:t>4</a:t>
            </a:r>
            <a:r>
              <a:rPr sz="2000" dirty="0">
                <a:latin typeface="Times New Roman"/>
                <a:cs typeface="Times New Roman"/>
              </a:rPr>
              <a:t>	A</a:t>
            </a:r>
            <a:r>
              <a:rPr sz="2000" spc="-10" dirty="0">
                <a:latin typeface="Times New Roman"/>
                <a:cs typeface="Times New Roman"/>
              </a:rPr>
              <a:t> </a:t>
            </a:r>
            <a:r>
              <a:rPr sz="2000" dirty="0">
                <a:latin typeface="Times New Roman"/>
                <a:cs typeface="Times New Roman"/>
              </a:rPr>
              <a:t>node </a:t>
            </a:r>
            <a:r>
              <a:rPr sz="2000" spc="-10" dirty="0">
                <a:latin typeface="Times New Roman"/>
                <a:cs typeface="Times New Roman"/>
              </a:rPr>
              <a:t>with</a:t>
            </a:r>
            <a:r>
              <a:rPr sz="2000" spc="5" dirty="0">
                <a:latin typeface="Times New Roman"/>
                <a:cs typeface="Times New Roman"/>
              </a:rPr>
              <a:t> </a:t>
            </a:r>
            <a:r>
              <a:rPr sz="2000" spc="-5" dirty="0">
                <a:latin typeface="Times New Roman"/>
                <a:cs typeface="Times New Roman"/>
              </a:rPr>
              <a:t>indegree=0</a:t>
            </a:r>
            <a:r>
              <a:rPr sz="2000" spc="-15" dirty="0">
                <a:latin typeface="Times New Roman"/>
                <a:cs typeface="Times New Roman"/>
              </a:rPr>
              <a:t> </a:t>
            </a:r>
            <a:r>
              <a:rPr sz="2000" dirty="0">
                <a:latin typeface="Times New Roman"/>
                <a:cs typeface="Times New Roman"/>
              </a:rPr>
              <a:t>and</a:t>
            </a:r>
            <a:r>
              <a:rPr sz="2000" spc="-10" dirty="0">
                <a:latin typeface="Times New Roman"/>
                <a:cs typeface="Times New Roman"/>
              </a:rPr>
              <a:t> </a:t>
            </a:r>
            <a:r>
              <a:rPr sz="2000" dirty="0">
                <a:latin typeface="Times New Roman"/>
                <a:cs typeface="Times New Roman"/>
              </a:rPr>
              <a:t>out</a:t>
            </a:r>
            <a:r>
              <a:rPr sz="2000" spc="-15" dirty="0">
                <a:latin typeface="Times New Roman"/>
                <a:cs typeface="Times New Roman"/>
              </a:rPr>
              <a:t> </a:t>
            </a:r>
            <a:r>
              <a:rPr sz="2000" spc="-5" dirty="0">
                <a:latin typeface="Times New Roman"/>
                <a:cs typeface="Times New Roman"/>
              </a:rPr>
              <a:t>degree</a:t>
            </a:r>
            <a:r>
              <a:rPr sz="2000" spc="-10" dirty="0">
                <a:latin typeface="Times New Roman"/>
                <a:cs typeface="Times New Roman"/>
              </a:rPr>
              <a:t> </a:t>
            </a:r>
            <a:r>
              <a:rPr sz="2000" dirty="0">
                <a:latin typeface="Times New Roman"/>
                <a:cs typeface="Times New Roman"/>
              </a:rPr>
              <a:t>≠ 0</a:t>
            </a:r>
            <a:r>
              <a:rPr sz="2000" spc="-5" dirty="0">
                <a:latin typeface="Times New Roman"/>
                <a:cs typeface="Times New Roman"/>
              </a:rPr>
              <a:t> is</a:t>
            </a:r>
            <a:r>
              <a:rPr sz="2000" spc="-15" dirty="0">
                <a:latin typeface="Times New Roman"/>
                <a:cs typeface="Times New Roman"/>
              </a:rPr>
              <a:t> </a:t>
            </a:r>
            <a:r>
              <a:rPr sz="2000" spc="-10" dirty="0">
                <a:latin typeface="Times New Roman"/>
                <a:cs typeface="Times New Roman"/>
              </a:rPr>
              <a:t>called</a:t>
            </a:r>
            <a:endParaRPr sz="2000" dirty="0">
              <a:latin typeface="Times New Roman"/>
              <a:cs typeface="Times New Roman"/>
            </a:endParaRPr>
          </a:p>
        </p:txBody>
      </p:sp>
      <p:sp>
        <p:nvSpPr>
          <p:cNvPr id="14" name="object 8"/>
          <p:cNvSpPr txBox="1"/>
          <p:nvPr/>
        </p:nvSpPr>
        <p:spPr>
          <a:xfrm>
            <a:off x="1130293" y="4495799"/>
            <a:ext cx="1787525" cy="635635"/>
          </a:xfrm>
          <a:prstGeom prst="rect">
            <a:avLst/>
          </a:prstGeom>
        </p:spPr>
        <p:txBody>
          <a:bodyPr vert="horz" wrap="square" lIns="0" tIns="12700" rIns="0" bIns="0" rtlCol="0">
            <a:spAutoFit/>
          </a:bodyPr>
          <a:lstStyle/>
          <a:p>
            <a:pPr marL="12700">
              <a:lnSpc>
                <a:spcPct val="100000"/>
              </a:lnSpc>
              <a:spcBef>
                <a:spcPts val="100"/>
              </a:spcBef>
            </a:pPr>
            <a:r>
              <a:rPr sz="2000" spc="-5" dirty="0">
                <a:latin typeface="Times New Roman"/>
                <a:cs typeface="Times New Roman"/>
              </a:rPr>
              <a:t>(a)</a:t>
            </a:r>
            <a:r>
              <a:rPr sz="2000" spc="-15" dirty="0">
                <a:latin typeface="Times New Roman"/>
                <a:cs typeface="Times New Roman"/>
              </a:rPr>
              <a:t> </a:t>
            </a:r>
            <a:r>
              <a:rPr sz="2000" spc="-5" dirty="0">
                <a:latin typeface="Times New Roman"/>
                <a:cs typeface="Times New Roman"/>
              </a:rPr>
              <a:t>Source</a:t>
            </a:r>
            <a:r>
              <a:rPr sz="2000" spc="-30" dirty="0">
                <a:latin typeface="Times New Roman"/>
                <a:cs typeface="Times New Roman"/>
              </a:rPr>
              <a:t> </a:t>
            </a:r>
            <a:r>
              <a:rPr sz="2000" spc="-10" dirty="0">
                <a:latin typeface="Times New Roman"/>
                <a:cs typeface="Times New Roman"/>
              </a:rPr>
              <a:t>node</a:t>
            </a:r>
            <a:endParaRPr sz="2000">
              <a:latin typeface="Times New Roman"/>
              <a:cs typeface="Times New Roman"/>
            </a:endParaRPr>
          </a:p>
          <a:p>
            <a:pPr marL="12700">
              <a:lnSpc>
                <a:spcPct val="100000"/>
              </a:lnSpc>
            </a:pPr>
            <a:r>
              <a:rPr sz="2000" spc="-5" dirty="0">
                <a:latin typeface="Times New Roman"/>
                <a:cs typeface="Times New Roman"/>
              </a:rPr>
              <a:t>(c)</a:t>
            </a:r>
            <a:r>
              <a:rPr sz="2000" spc="-30" dirty="0">
                <a:latin typeface="Times New Roman"/>
                <a:cs typeface="Times New Roman"/>
              </a:rPr>
              <a:t> </a:t>
            </a:r>
            <a:r>
              <a:rPr sz="2000" spc="-5" dirty="0">
                <a:latin typeface="Times New Roman"/>
                <a:cs typeface="Times New Roman"/>
              </a:rPr>
              <a:t>Transfer</a:t>
            </a:r>
            <a:r>
              <a:rPr sz="2000" spc="-40" dirty="0">
                <a:latin typeface="Times New Roman"/>
                <a:cs typeface="Times New Roman"/>
              </a:rPr>
              <a:t> </a:t>
            </a:r>
            <a:r>
              <a:rPr sz="2000" spc="-5" dirty="0">
                <a:latin typeface="Times New Roman"/>
                <a:cs typeface="Times New Roman"/>
              </a:rPr>
              <a:t>node</a:t>
            </a:r>
            <a:endParaRPr sz="2000">
              <a:latin typeface="Times New Roman"/>
              <a:cs typeface="Times New Roman"/>
            </a:endParaRPr>
          </a:p>
        </p:txBody>
      </p:sp>
      <p:sp>
        <p:nvSpPr>
          <p:cNvPr id="15" name="object 9"/>
          <p:cNvSpPr txBox="1"/>
          <p:nvPr/>
        </p:nvSpPr>
        <p:spPr>
          <a:xfrm>
            <a:off x="5245091" y="4495799"/>
            <a:ext cx="2255520" cy="635635"/>
          </a:xfrm>
          <a:prstGeom prst="rect">
            <a:avLst/>
          </a:prstGeom>
        </p:spPr>
        <p:txBody>
          <a:bodyPr vert="horz" wrap="square" lIns="0" tIns="12700" rIns="0" bIns="0" rtlCol="0">
            <a:spAutoFit/>
          </a:bodyPr>
          <a:lstStyle/>
          <a:p>
            <a:pPr marL="12700">
              <a:lnSpc>
                <a:spcPct val="100000"/>
              </a:lnSpc>
              <a:spcBef>
                <a:spcPts val="100"/>
              </a:spcBef>
            </a:pPr>
            <a:r>
              <a:rPr sz="2000" spc="-5" dirty="0">
                <a:latin typeface="Times New Roman"/>
                <a:cs typeface="Times New Roman"/>
              </a:rPr>
              <a:t>(b)</a:t>
            </a:r>
            <a:r>
              <a:rPr sz="2000" spc="-30" dirty="0">
                <a:latin typeface="Times New Roman"/>
                <a:cs typeface="Times New Roman"/>
              </a:rPr>
              <a:t> </a:t>
            </a:r>
            <a:r>
              <a:rPr sz="2000" spc="-5" dirty="0">
                <a:latin typeface="Times New Roman"/>
                <a:cs typeface="Times New Roman"/>
              </a:rPr>
              <a:t>Destination</a:t>
            </a:r>
            <a:r>
              <a:rPr sz="2000" spc="-30" dirty="0">
                <a:latin typeface="Times New Roman"/>
                <a:cs typeface="Times New Roman"/>
              </a:rPr>
              <a:t> </a:t>
            </a:r>
            <a:r>
              <a:rPr sz="2000" dirty="0">
                <a:latin typeface="Times New Roman"/>
                <a:cs typeface="Times New Roman"/>
              </a:rPr>
              <a:t>node</a:t>
            </a:r>
            <a:endParaRPr sz="2000">
              <a:latin typeface="Times New Roman"/>
              <a:cs typeface="Times New Roman"/>
            </a:endParaRPr>
          </a:p>
          <a:p>
            <a:pPr marL="12700">
              <a:lnSpc>
                <a:spcPct val="100000"/>
              </a:lnSpc>
            </a:pPr>
            <a:r>
              <a:rPr sz="2000" spc="-5" dirty="0">
                <a:latin typeface="Times New Roman"/>
                <a:cs typeface="Times New Roman"/>
              </a:rPr>
              <a:t>(d)</a:t>
            </a:r>
            <a:r>
              <a:rPr sz="2000" spc="-25" dirty="0">
                <a:latin typeface="Times New Roman"/>
                <a:cs typeface="Times New Roman"/>
              </a:rPr>
              <a:t> </a:t>
            </a:r>
            <a:r>
              <a:rPr sz="2000" dirty="0">
                <a:latin typeface="Times New Roman"/>
                <a:cs typeface="Times New Roman"/>
              </a:rPr>
              <a:t>None</a:t>
            </a:r>
            <a:r>
              <a:rPr sz="2000" spc="-25" dirty="0">
                <a:latin typeface="Times New Roman"/>
                <a:cs typeface="Times New Roman"/>
              </a:rPr>
              <a:t> </a:t>
            </a:r>
            <a:r>
              <a:rPr sz="2000" spc="-5" dirty="0">
                <a:latin typeface="Times New Roman"/>
                <a:cs typeface="Times New Roman"/>
              </a:rPr>
              <a:t>of</a:t>
            </a:r>
            <a:r>
              <a:rPr sz="2000" spc="-10" dirty="0">
                <a:latin typeface="Times New Roman"/>
                <a:cs typeface="Times New Roman"/>
              </a:rPr>
              <a:t> </a:t>
            </a:r>
            <a:r>
              <a:rPr sz="2000" spc="-5" dirty="0">
                <a:latin typeface="Times New Roman"/>
                <a:cs typeface="Times New Roman"/>
              </a:rPr>
              <a:t>the</a:t>
            </a:r>
            <a:r>
              <a:rPr sz="2000" spc="-25" dirty="0">
                <a:latin typeface="Times New Roman"/>
                <a:cs typeface="Times New Roman"/>
              </a:rPr>
              <a:t> </a:t>
            </a:r>
            <a:r>
              <a:rPr sz="2000" dirty="0">
                <a:latin typeface="Times New Roman"/>
                <a:cs typeface="Times New Roman"/>
              </a:rPr>
              <a:t>above</a:t>
            </a:r>
            <a:endParaRPr sz="2000">
              <a:latin typeface="Times New Roman"/>
              <a:cs typeface="Times New Roman"/>
            </a:endParaRPr>
          </a:p>
        </p:txBody>
      </p:sp>
      <p:sp>
        <p:nvSpPr>
          <p:cNvPr id="16" name="object 10"/>
          <p:cNvSpPr txBox="1"/>
          <p:nvPr/>
        </p:nvSpPr>
        <p:spPr>
          <a:xfrm>
            <a:off x="673093" y="914400"/>
            <a:ext cx="7521575" cy="576580"/>
          </a:xfrm>
          <a:prstGeom prst="rect">
            <a:avLst/>
          </a:prstGeom>
        </p:spPr>
        <p:txBody>
          <a:bodyPr vert="horz" wrap="square" lIns="0" tIns="71120" rIns="0" bIns="0" rtlCol="0">
            <a:spAutoFit/>
          </a:bodyPr>
          <a:lstStyle/>
          <a:p>
            <a:pPr marL="469265" marR="5080" indent="-457200">
              <a:lnSpc>
                <a:spcPts val="1930"/>
              </a:lnSpc>
              <a:spcBef>
                <a:spcPts val="560"/>
              </a:spcBef>
              <a:tabLst>
                <a:tab pos="457200" algn="l"/>
              </a:tabLst>
            </a:pPr>
            <a:r>
              <a:rPr lang="en-IN" sz="2000" dirty="0">
                <a:latin typeface="Times New Roman"/>
                <a:cs typeface="Times New Roman"/>
              </a:rPr>
              <a:t>1</a:t>
            </a:r>
            <a:r>
              <a:rPr sz="2000" dirty="0">
                <a:latin typeface="Times New Roman"/>
                <a:cs typeface="Times New Roman"/>
              </a:rPr>
              <a:t>	</a:t>
            </a:r>
            <a:r>
              <a:rPr sz="2000" spc="-5" dirty="0">
                <a:latin typeface="Times New Roman"/>
                <a:cs typeface="Times New Roman"/>
              </a:rPr>
              <a:t>For </a:t>
            </a:r>
            <a:r>
              <a:rPr sz="2000" dirty="0">
                <a:latin typeface="Times New Roman"/>
                <a:cs typeface="Times New Roman"/>
              </a:rPr>
              <a:t>a </a:t>
            </a:r>
            <a:r>
              <a:rPr sz="2000" spc="-5" dirty="0">
                <a:latin typeface="Times New Roman"/>
                <a:cs typeface="Times New Roman"/>
              </a:rPr>
              <a:t>function </a:t>
            </a:r>
            <a:r>
              <a:rPr sz="2000" dirty="0">
                <a:latin typeface="Times New Roman"/>
                <a:cs typeface="Times New Roman"/>
              </a:rPr>
              <a:t>of </a:t>
            </a:r>
            <a:r>
              <a:rPr sz="2000" spc="-5" dirty="0">
                <a:latin typeface="Times New Roman"/>
                <a:cs typeface="Times New Roman"/>
              </a:rPr>
              <a:t>two variables, </a:t>
            </a:r>
            <a:r>
              <a:rPr sz="2000" dirty="0">
                <a:latin typeface="Times New Roman"/>
                <a:cs typeface="Times New Roman"/>
              </a:rPr>
              <a:t>how </a:t>
            </a:r>
            <a:r>
              <a:rPr sz="2000" spc="-5" dirty="0">
                <a:latin typeface="Times New Roman"/>
                <a:cs typeface="Times New Roman"/>
              </a:rPr>
              <a:t>many cases will be generated </a:t>
            </a:r>
            <a:r>
              <a:rPr sz="2000" dirty="0">
                <a:latin typeface="Times New Roman"/>
                <a:cs typeface="Times New Roman"/>
              </a:rPr>
              <a:t>by </a:t>
            </a:r>
            <a:r>
              <a:rPr sz="2000" spc="-484" dirty="0">
                <a:latin typeface="Times New Roman"/>
                <a:cs typeface="Times New Roman"/>
              </a:rPr>
              <a:t> </a:t>
            </a:r>
            <a:r>
              <a:rPr sz="2000" spc="-5" dirty="0">
                <a:latin typeface="Times New Roman"/>
                <a:cs typeface="Times New Roman"/>
              </a:rPr>
              <a:t>robustness </a:t>
            </a:r>
            <a:r>
              <a:rPr sz="2000" spc="-10" dirty="0">
                <a:latin typeface="Times New Roman"/>
                <a:cs typeface="Times New Roman"/>
              </a:rPr>
              <a:t>testing?</a:t>
            </a:r>
            <a:endParaRPr sz="2000" dirty="0">
              <a:latin typeface="Times New Roman"/>
              <a:cs typeface="Times New Roman"/>
            </a:endParaRPr>
          </a:p>
        </p:txBody>
      </p:sp>
      <p:sp>
        <p:nvSpPr>
          <p:cNvPr id="17" name="object 11"/>
          <p:cNvSpPr txBox="1"/>
          <p:nvPr/>
        </p:nvSpPr>
        <p:spPr>
          <a:xfrm>
            <a:off x="1130293" y="1464564"/>
            <a:ext cx="625475" cy="635635"/>
          </a:xfrm>
          <a:prstGeom prst="rect">
            <a:avLst/>
          </a:prstGeom>
        </p:spPr>
        <p:txBody>
          <a:bodyPr vert="horz" wrap="square" lIns="0" tIns="12700" rIns="0" bIns="0" rtlCol="0">
            <a:spAutoFit/>
          </a:bodyPr>
          <a:lstStyle/>
          <a:p>
            <a:pPr marL="12700">
              <a:lnSpc>
                <a:spcPct val="100000"/>
              </a:lnSpc>
              <a:spcBef>
                <a:spcPts val="100"/>
              </a:spcBef>
            </a:pPr>
            <a:r>
              <a:rPr sz="2000" spc="-5" dirty="0">
                <a:latin typeface="Times New Roman"/>
                <a:cs typeface="Times New Roman"/>
              </a:rPr>
              <a:t>(a)</a:t>
            </a:r>
            <a:r>
              <a:rPr sz="2000" spc="-45" dirty="0">
                <a:latin typeface="Times New Roman"/>
                <a:cs typeface="Times New Roman"/>
              </a:rPr>
              <a:t> </a:t>
            </a:r>
            <a:r>
              <a:rPr sz="2000" dirty="0">
                <a:latin typeface="Times New Roman"/>
                <a:cs typeface="Times New Roman"/>
              </a:rPr>
              <a:t>9</a:t>
            </a:r>
            <a:endParaRPr sz="2000">
              <a:latin typeface="Times New Roman"/>
              <a:cs typeface="Times New Roman"/>
            </a:endParaRPr>
          </a:p>
          <a:p>
            <a:pPr marL="12700">
              <a:lnSpc>
                <a:spcPct val="100000"/>
              </a:lnSpc>
            </a:pPr>
            <a:r>
              <a:rPr sz="2000" spc="-5" dirty="0">
                <a:latin typeface="Times New Roman"/>
                <a:cs typeface="Times New Roman"/>
              </a:rPr>
              <a:t>(c)</a:t>
            </a:r>
            <a:r>
              <a:rPr sz="2000" spc="-80" dirty="0">
                <a:latin typeface="Times New Roman"/>
                <a:cs typeface="Times New Roman"/>
              </a:rPr>
              <a:t> </a:t>
            </a:r>
            <a:r>
              <a:rPr sz="2000" dirty="0">
                <a:latin typeface="Times New Roman"/>
                <a:cs typeface="Times New Roman"/>
              </a:rPr>
              <a:t>25</a:t>
            </a:r>
            <a:endParaRPr sz="2000">
              <a:latin typeface="Times New Roman"/>
              <a:cs typeface="Times New Roman"/>
            </a:endParaRPr>
          </a:p>
        </p:txBody>
      </p:sp>
      <p:sp>
        <p:nvSpPr>
          <p:cNvPr id="18" name="object 12"/>
          <p:cNvSpPr txBox="1"/>
          <p:nvPr/>
        </p:nvSpPr>
        <p:spPr>
          <a:xfrm>
            <a:off x="5245097" y="1464564"/>
            <a:ext cx="638810" cy="635635"/>
          </a:xfrm>
          <a:prstGeom prst="rect">
            <a:avLst/>
          </a:prstGeom>
        </p:spPr>
        <p:txBody>
          <a:bodyPr vert="horz" wrap="square" lIns="0" tIns="12700" rIns="0" bIns="0" rtlCol="0">
            <a:spAutoFit/>
          </a:bodyPr>
          <a:lstStyle/>
          <a:p>
            <a:pPr marL="12700">
              <a:lnSpc>
                <a:spcPct val="100000"/>
              </a:lnSpc>
              <a:spcBef>
                <a:spcPts val="100"/>
              </a:spcBef>
            </a:pPr>
            <a:r>
              <a:rPr sz="2000" spc="-5" dirty="0">
                <a:latin typeface="Times New Roman"/>
                <a:cs typeface="Times New Roman"/>
              </a:rPr>
              <a:t>(b)</a:t>
            </a:r>
            <a:r>
              <a:rPr sz="2000" spc="-95" dirty="0">
                <a:latin typeface="Times New Roman"/>
                <a:cs typeface="Times New Roman"/>
              </a:rPr>
              <a:t> </a:t>
            </a:r>
            <a:r>
              <a:rPr sz="2000" spc="-5" dirty="0">
                <a:latin typeface="Times New Roman"/>
                <a:cs typeface="Times New Roman"/>
              </a:rPr>
              <a:t>13</a:t>
            </a:r>
            <a:endParaRPr sz="2000">
              <a:latin typeface="Times New Roman"/>
              <a:cs typeface="Times New Roman"/>
            </a:endParaRPr>
          </a:p>
          <a:p>
            <a:pPr marL="12700">
              <a:lnSpc>
                <a:spcPct val="100000"/>
              </a:lnSpc>
            </a:pPr>
            <a:r>
              <a:rPr sz="2000" spc="-5" dirty="0">
                <a:latin typeface="Times New Roman"/>
                <a:cs typeface="Times New Roman"/>
              </a:rPr>
              <a:t>(d)</a:t>
            </a:r>
            <a:r>
              <a:rPr sz="2000" spc="-95" dirty="0">
                <a:latin typeface="Times New Roman"/>
                <a:cs typeface="Times New Roman"/>
              </a:rPr>
              <a:t> </a:t>
            </a:r>
            <a:r>
              <a:rPr sz="2000" spc="-5" dirty="0">
                <a:latin typeface="Times New Roman"/>
                <a:cs typeface="Times New Roman"/>
              </a:rPr>
              <a:t>42</a:t>
            </a:r>
            <a:endParaRPr sz="2000">
              <a:latin typeface="Times New Roman"/>
              <a:cs typeface="Times New Roman"/>
            </a:endParaRPr>
          </a:p>
        </p:txBody>
      </p:sp>
      <p:sp>
        <p:nvSpPr>
          <p:cNvPr id="19" name="object 13"/>
          <p:cNvSpPr txBox="1"/>
          <p:nvPr/>
        </p:nvSpPr>
        <p:spPr>
          <a:xfrm>
            <a:off x="673093" y="2150363"/>
            <a:ext cx="8470907" cy="628377"/>
          </a:xfrm>
          <a:prstGeom prst="rect">
            <a:avLst/>
          </a:prstGeom>
        </p:spPr>
        <p:txBody>
          <a:bodyPr vert="horz" wrap="square" lIns="0" tIns="12700" rIns="0" bIns="0" rtlCol="0">
            <a:spAutoFit/>
          </a:bodyPr>
          <a:lstStyle/>
          <a:p>
            <a:pPr marL="12700">
              <a:lnSpc>
                <a:spcPct val="100000"/>
              </a:lnSpc>
              <a:spcBef>
                <a:spcPts val="100"/>
              </a:spcBef>
              <a:tabLst>
                <a:tab pos="457200" algn="l"/>
              </a:tabLst>
            </a:pPr>
            <a:r>
              <a:rPr lang="en-IN" sz="2000" dirty="0">
                <a:latin typeface="Times New Roman"/>
                <a:cs typeface="Times New Roman"/>
              </a:rPr>
              <a:t>2</a:t>
            </a:r>
            <a:r>
              <a:rPr sz="2000" dirty="0">
                <a:latin typeface="Times New Roman"/>
                <a:cs typeface="Times New Roman"/>
              </a:rPr>
              <a:t>	</a:t>
            </a:r>
            <a:r>
              <a:rPr lang="en-IN" sz="2000" spc="-5" dirty="0">
                <a:latin typeface="Times New Roman"/>
                <a:cs typeface="Times New Roman"/>
              </a:rPr>
              <a:t>For</a:t>
            </a:r>
            <a:r>
              <a:rPr lang="en-IN" sz="2000" spc="10" dirty="0">
                <a:latin typeface="Times New Roman"/>
                <a:cs typeface="Times New Roman"/>
              </a:rPr>
              <a:t> </a:t>
            </a:r>
            <a:r>
              <a:rPr lang="en-IN" sz="2000" dirty="0">
                <a:latin typeface="Times New Roman"/>
                <a:cs typeface="Times New Roman"/>
              </a:rPr>
              <a:t>a</a:t>
            </a:r>
            <a:r>
              <a:rPr lang="en-IN" sz="2000" spc="-20" dirty="0">
                <a:latin typeface="Times New Roman"/>
                <a:cs typeface="Times New Roman"/>
              </a:rPr>
              <a:t> </a:t>
            </a:r>
            <a:r>
              <a:rPr lang="en-IN" sz="2000" spc="-5" dirty="0">
                <a:latin typeface="Times New Roman"/>
                <a:cs typeface="Times New Roman"/>
              </a:rPr>
              <a:t>function</a:t>
            </a:r>
            <a:r>
              <a:rPr lang="en-IN" sz="2000" dirty="0">
                <a:latin typeface="Times New Roman"/>
                <a:cs typeface="Times New Roman"/>
              </a:rPr>
              <a:t> of n </a:t>
            </a:r>
            <a:r>
              <a:rPr lang="en-IN" sz="2000" spc="-5" dirty="0">
                <a:latin typeface="Times New Roman"/>
                <a:cs typeface="Times New Roman"/>
              </a:rPr>
              <a:t>variables robustness</a:t>
            </a:r>
            <a:r>
              <a:rPr lang="en-IN" sz="2000" spc="5" dirty="0">
                <a:latin typeface="Times New Roman"/>
                <a:cs typeface="Times New Roman"/>
              </a:rPr>
              <a:t> </a:t>
            </a:r>
            <a:r>
              <a:rPr lang="en-IN" sz="2000" spc="-10" dirty="0">
                <a:latin typeface="Times New Roman"/>
                <a:cs typeface="Times New Roman"/>
              </a:rPr>
              <a:t>testing</a:t>
            </a:r>
            <a:r>
              <a:rPr lang="en-IN" sz="2000" dirty="0">
                <a:latin typeface="Times New Roman"/>
                <a:cs typeface="Times New Roman"/>
              </a:rPr>
              <a:t> </a:t>
            </a:r>
            <a:r>
              <a:rPr lang="en-IN" sz="2000" spc="-5" dirty="0">
                <a:latin typeface="Times New Roman"/>
                <a:cs typeface="Times New Roman"/>
              </a:rPr>
              <a:t>of</a:t>
            </a:r>
            <a:r>
              <a:rPr lang="en-IN" sz="2000" dirty="0">
                <a:latin typeface="Times New Roman"/>
                <a:cs typeface="Times New Roman"/>
              </a:rPr>
              <a:t> </a:t>
            </a:r>
            <a:r>
              <a:rPr lang="en-IN" sz="2000" spc="-5" dirty="0">
                <a:latin typeface="Times New Roman"/>
                <a:cs typeface="Times New Roman"/>
              </a:rPr>
              <a:t>boundary</a:t>
            </a:r>
            <a:r>
              <a:rPr lang="en-IN" sz="2000" dirty="0">
                <a:latin typeface="Times New Roman"/>
                <a:cs typeface="Times New Roman"/>
              </a:rPr>
              <a:t> </a:t>
            </a:r>
            <a:r>
              <a:rPr lang="en-IN" sz="2000" spc="-5" dirty="0">
                <a:latin typeface="Times New Roman"/>
                <a:cs typeface="Times New Roman"/>
              </a:rPr>
              <a:t>value</a:t>
            </a:r>
            <a:r>
              <a:rPr lang="en-IN" sz="2000" spc="5" dirty="0">
                <a:latin typeface="Times New Roman"/>
                <a:cs typeface="Times New Roman"/>
              </a:rPr>
              <a:t> </a:t>
            </a:r>
            <a:r>
              <a:rPr lang="en-IN" sz="2000" spc="-10" dirty="0">
                <a:latin typeface="Times New Roman"/>
                <a:cs typeface="Times New Roman"/>
              </a:rPr>
              <a:t>analysis</a:t>
            </a:r>
            <a:r>
              <a:rPr lang="en-IN" sz="2000" spc="5" dirty="0">
                <a:latin typeface="Times New Roman"/>
                <a:cs typeface="Times New Roman"/>
              </a:rPr>
              <a:t> </a:t>
            </a:r>
            <a:r>
              <a:rPr lang="en-IN" sz="2000" spc="-5" dirty="0">
                <a:latin typeface="Times New Roman"/>
                <a:cs typeface="Times New Roman"/>
              </a:rPr>
              <a:t>yields:</a:t>
            </a:r>
            <a:endParaRPr sz="2000" dirty="0">
              <a:latin typeface="Times New Roman"/>
              <a:cs typeface="Times New Roman"/>
            </a:endParaRPr>
          </a:p>
        </p:txBody>
      </p:sp>
      <p:sp>
        <p:nvSpPr>
          <p:cNvPr id="20" name="object 14"/>
          <p:cNvSpPr txBox="1"/>
          <p:nvPr/>
        </p:nvSpPr>
        <p:spPr>
          <a:xfrm>
            <a:off x="1403927" y="2572203"/>
            <a:ext cx="895350" cy="635635"/>
          </a:xfrm>
          <a:prstGeom prst="rect">
            <a:avLst/>
          </a:prstGeom>
        </p:spPr>
        <p:txBody>
          <a:bodyPr vert="horz" wrap="square" lIns="0" tIns="12700" rIns="0" bIns="0" rtlCol="0">
            <a:spAutoFit/>
          </a:bodyPr>
          <a:lstStyle/>
          <a:p>
            <a:pPr marL="12700">
              <a:lnSpc>
                <a:spcPct val="100000"/>
              </a:lnSpc>
              <a:spcBef>
                <a:spcPts val="100"/>
              </a:spcBef>
            </a:pPr>
            <a:r>
              <a:rPr sz="2000" spc="-5" dirty="0">
                <a:latin typeface="Times New Roman"/>
                <a:cs typeface="Times New Roman"/>
              </a:rPr>
              <a:t>(a)</a:t>
            </a:r>
            <a:r>
              <a:rPr sz="2000" spc="-85" dirty="0">
                <a:latin typeface="Times New Roman"/>
                <a:cs typeface="Times New Roman"/>
              </a:rPr>
              <a:t> </a:t>
            </a:r>
            <a:r>
              <a:rPr sz="2000" spc="-5" dirty="0">
                <a:latin typeface="Times New Roman"/>
                <a:cs typeface="Times New Roman"/>
              </a:rPr>
              <a:t>4n+1</a:t>
            </a:r>
            <a:endParaRPr sz="2000" dirty="0">
              <a:latin typeface="Times New Roman"/>
              <a:cs typeface="Times New Roman"/>
            </a:endParaRPr>
          </a:p>
          <a:p>
            <a:pPr marL="12700">
              <a:lnSpc>
                <a:spcPct val="100000"/>
              </a:lnSpc>
            </a:pPr>
            <a:r>
              <a:rPr sz="2000" spc="-5" dirty="0">
                <a:latin typeface="Times New Roman"/>
                <a:cs typeface="Times New Roman"/>
              </a:rPr>
              <a:t>(c)</a:t>
            </a:r>
            <a:r>
              <a:rPr sz="2000" spc="-85" dirty="0">
                <a:latin typeface="Times New Roman"/>
                <a:cs typeface="Times New Roman"/>
              </a:rPr>
              <a:t> </a:t>
            </a:r>
            <a:r>
              <a:rPr sz="2000" spc="-5" dirty="0">
                <a:latin typeface="Times New Roman"/>
                <a:cs typeface="Times New Roman"/>
              </a:rPr>
              <a:t>6n+1</a:t>
            </a:r>
            <a:endParaRPr sz="2000" dirty="0">
              <a:latin typeface="Times New Roman"/>
              <a:cs typeface="Times New Roman"/>
            </a:endParaRPr>
          </a:p>
        </p:txBody>
      </p:sp>
      <p:sp>
        <p:nvSpPr>
          <p:cNvPr id="21" name="object 15"/>
          <p:cNvSpPr txBox="1"/>
          <p:nvPr/>
        </p:nvSpPr>
        <p:spPr>
          <a:xfrm>
            <a:off x="5242782" y="2565338"/>
            <a:ext cx="2255520" cy="635635"/>
          </a:xfrm>
          <a:prstGeom prst="rect">
            <a:avLst/>
          </a:prstGeom>
        </p:spPr>
        <p:txBody>
          <a:bodyPr vert="horz" wrap="square" lIns="0" tIns="12700" rIns="0" bIns="0" rtlCol="0">
            <a:spAutoFit/>
          </a:bodyPr>
          <a:lstStyle/>
          <a:p>
            <a:pPr marL="12700">
              <a:lnSpc>
                <a:spcPct val="100000"/>
              </a:lnSpc>
              <a:spcBef>
                <a:spcPts val="100"/>
              </a:spcBef>
            </a:pPr>
            <a:r>
              <a:rPr sz="2000" spc="-5" dirty="0">
                <a:latin typeface="Times New Roman"/>
                <a:cs typeface="Times New Roman"/>
              </a:rPr>
              <a:t>(b)</a:t>
            </a:r>
            <a:r>
              <a:rPr sz="2000" spc="-40" dirty="0">
                <a:latin typeface="Times New Roman"/>
                <a:cs typeface="Times New Roman"/>
              </a:rPr>
              <a:t> </a:t>
            </a:r>
            <a:r>
              <a:rPr sz="2000" spc="-5" dirty="0">
                <a:latin typeface="Times New Roman"/>
                <a:cs typeface="Times New Roman"/>
              </a:rPr>
              <a:t>4n+3</a:t>
            </a:r>
            <a:endParaRPr sz="2000" dirty="0">
              <a:latin typeface="Times New Roman"/>
              <a:cs typeface="Times New Roman"/>
            </a:endParaRPr>
          </a:p>
          <a:p>
            <a:pPr marL="12700">
              <a:lnSpc>
                <a:spcPct val="100000"/>
              </a:lnSpc>
            </a:pPr>
            <a:r>
              <a:rPr sz="2000" spc="-5" dirty="0">
                <a:latin typeface="Times New Roman"/>
                <a:cs typeface="Times New Roman"/>
              </a:rPr>
              <a:t>(d)</a:t>
            </a:r>
            <a:r>
              <a:rPr sz="2000" spc="-25" dirty="0">
                <a:latin typeface="Times New Roman"/>
                <a:cs typeface="Times New Roman"/>
              </a:rPr>
              <a:t> </a:t>
            </a:r>
            <a:r>
              <a:rPr sz="2000" dirty="0">
                <a:latin typeface="Times New Roman"/>
                <a:cs typeface="Times New Roman"/>
              </a:rPr>
              <a:t>None</a:t>
            </a:r>
            <a:r>
              <a:rPr sz="2000" spc="-25" dirty="0">
                <a:latin typeface="Times New Roman"/>
                <a:cs typeface="Times New Roman"/>
              </a:rPr>
              <a:t> </a:t>
            </a:r>
            <a:r>
              <a:rPr sz="2000" spc="-5" dirty="0">
                <a:latin typeface="Times New Roman"/>
                <a:cs typeface="Times New Roman"/>
              </a:rPr>
              <a:t>of</a:t>
            </a:r>
            <a:r>
              <a:rPr sz="2000" spc="-10" dirty="0">
                <a:latin typeface="Times New Roman"/>
                <a:cs typeface="Times New Roman"/>
              </a:rPr>
              <a:t> </a:t>
            </a:r>
            <a:r>
              <a:rPr sz="2000" spc="-5" dirty="0">
                <a:latin typeface="Times New Roman"/>
                <a:cs typeface="Times New Roman"/>
              </a:rPr>
              <a:t>the</a:t>
            </a:r>
            <a:r>
              <a:rPr sz="2000" spc="-25" dirty="0">
                <a:latin typeface="Times New Roman"/>
                <a:cs typeface="Times New Roman"/>
              </a:rPr>
              <a:t> </a:t>
            </a:r>
            <a:r>
              <a:rPr sz="2000" dirty="0">
                <a:latin typeface="Times New Roman"/>
                <a:cs typeface="Times New Roman"/>
              </a:rPr>
              <a:t>above</a:t>
            </a:r>
          </a:p>
        </p:txBody>
      </p:sp>
      <p:sp>
        <p:nvSpPr>
          <p:cNvPr id="22" name="object 16"/>
          <p:cNvSpPr txBox="1"/>
          <p:nvPr/>
        </p:nvSpPr>
        <p:spPr>
          <a:xfrm>
            <a:off x="673093" y="5242558"/>
            <a:ext cx="5770245" cy="330835"/>
          </a:xfrm>
          <a:prstGeom prst="rect">
            <a:avLst/>
          </a:prstGeom>
        </p:spPr>
        <p:txBody>
          <a:bodyPr vert="horz" wrap="square" lIns="0" tIns="12700" rIns="0" bIns="0" rtlCol="0">
            <a:spAutoFit/>
          </a:bodyPr>
          <a:lstStyle/>
          <a:p>
            <a:pPr marL="12700">
              <a:lnSpc>
                <a:spcPct val="100000"/>
              </a:lnSpc>
              <a:spcBef>
                <a:spcPts val="100"/>
              </a:spcBef>
              <a:tabLst>
                <a:tab pos="457200" algn="l"/>
              </a:tabLst>
            </a:pPr>
            <a:r>
              <a:rPr lang="en-IN" sz="2000" dirty="0">
                <a:latin typeface="Times New Roman"/>
                <a:cs typeface="Times New Roman"/>
              </a:rPr>
              <a:t>5</a:t>
            </a:r>
            <a:r>
              <a:rPr sz="2000" dirty="0">
                <a:latin typeface="Times New Roman"/>
                <a:cs typeface="Times New Roman"/>
              </a:rPr>
              <a:t>	A</a:t>
            </a:r>
            <a:r>
              <a:rPr sz="2000" spc="-10" dirty="0">
                <a:latin typeface="Times New Roman"/>
                <a:cs typeface="Times New Roman"/>
              </a:rPr>
              <a:t> </a:t>
            </a:r>
            <a:r>
              <a:rPr sz="2000" dirty="0">
                <a:latin typeface="Times New Roman"/>
                <a:cs typeface="Times New Roman"/>
              </a:rPr>
              <a:t>node </a:t>
            </a:r>
            <a:r>
              <a:rPr sz="2000" spc="-10" dirty="0">
                <a:latin typeface="Times New Roman"/>
                <a:cs typeface="Times New Roman"/>
              </a:rPr>
              <a:t>with</a:t>
            </a:r>
            <a:r>
              <a:rPr sz="2000" spc="10" dirty="0">
                <a:latin typeface="Times New Roman"/>
                <a:cs typeface="Times New Roman"/>
              </a:rPr>
              <a:t> </a:t>
            </a:r>
            <a:r>
              <a:rPr sz="2000" spc="-5" dirty="0">
                <a:latin typeface="Times New Roman"/>
                <a:cs typeface="Times New Roman"/>
              </a:rPr>
              <a:t>indegree</a:t>
            </a:r>
            <a:r>
              <a:rPr sz="2000" spc="-15" dirty="0">
                <a:latin typeface="Times New Roman"/>
                <a:cs typeface="Times New Roman"/>
              </a:rPr>
              <a:t> </a:t>
            </a:r>
            <a:r>
              <a:rPr sz="1800" dirty="0">
                <a:latin typeface="Arial"/>
                <a:cs typeface="Arial"/>
              </a:rPr>
              <a:t>≠ </a:t>
            </a:r>
            <a:r>
              <a:rPr sz="2000" dirty="0">
                <a:latin typeface="Times New Roman"/>
                <a:cs typeface="Times New Roman"/>
              </a:rPr>
              <a:t>0</a:t>
            </a:r>
            <a:r>
              <a:rPr sz="2000" spc="-5" dirty="0">
                <a:latin typeface="Times New Roman"/>
                <a:cs typeface="Times New Roman"/>
              </a:rPr>
              <a:t> and </a:t>
            </a:r>
            <a:r>
              <a:rPr sz="2000" dirty="0">
                <a:latin typeface="Times New Roman"/>
                <a:cs typeface="Times New Roman"/>
              </a:rPr>
              <a:t>out</a:t>
            </a:r>
            <a:r>
              <a:rPr sz="2000" spc="-20" dirty="0">
                <a:latin typeface="Times New Roman"/>
                <a:cs typeface="Times New Roman"/>
              </a:rPr>
              <a:t> </a:t>
            </a:r>
            <a:r>
              <a:rPr sz="2000" spc="-5" dirty="0">
                <a:latin typeface="Times New Roman"/>
                <a:cs typeface="Times New Roman"/>
              </a:rPr>
              <a:t>degree=0</a:t>
            </a:r>
            <a:r>
              <a:rPr sz="2000" spc="10" dirty="0">
                <a:latin typeface="Times New Roman"/>
                <a:cs typeface="Times New Roman"/>
              </a:rPr>
              <a:t> </a:t>
            </a:r>
            <a:r>
              <a:rPr sz="2000" spc="-10" dirty="0">
                <a:latin typeface="Times New Roman"/>
                <a:cs typeface="Times New Roman"/>
              </a:rPr>
              <a:t>is</a:t>
            </a:r>
            <a:r>
              <a:rPr sz="2000" dirty="0">
                <a:latin typeface="Times New Roman"/>
                <a:cs typeface="Times New Roman"/>
              </a:rPr>
              <a:t> </a:t>
            </a:r>
            <a:r>
              <a:rPr sz="2000" spc="-10" dirty="0">
                <a:latin typeface="Times New Roman"/>
                <a:cs typeface="Times New Roman"/>
              </a:rPr>
              <a:t>called</a:t>
            </a:r>
            <a:endParaRPr sz="2000" dirty="0">
              <a:latin typeface="Times New Roman"/>
              <a:cs typeface="Times New Roman"/>
            </a:endParaRPr>
          </a:p>
        </p:txBody>
      </p:sp>
      <p:sp>
        <p:nvSpPr>
          <p:cNvPr id="23" name="object 17"/>
          <p:cNvSpPr txBox="1"/>
          <p:nvPr/>
        </p:nvSpPr>
        <p:spPr>
          <a:xfrm>
            <a:off x="1130293" y="5547358"/>
            <a:ext cx="2098675" cy="635635"/>
          </a:xfrm>
          <a:prstGeom prst="rect">
            <a:avLst/>
          </a:prstGeom>
        </p:spPr>
        <p:txBody>
          <a:bodyPr vert="horz" wrap="square" lIns="0" tIns="12700" rIns="0" bIns="0" rtlCol="0">
            <a:spAutoFit/>
          </a:bodyPr>
          <a:lstStyle/>
          <a:p>
            <a:pPr marL="12700">
              <a:lnSpc>
                <a:spcPct val="100000"/>
              </a:lnSpc>
              <a:spcBef>
                <a:spcPts val="100"/>
              </a:spcBef>
            </a:pPr>
            <a:r>
              <a:rPr sz="2000" spc="-5" dirty="0">
                <a:latin typeface="Times New Roman"/>
                <a:cs typeface="Times New Roman"/>
              </a:rPr>
              <a:t>(a)</a:t>
            </a:r>
            <a:r>
              <a:rPr sz="2000" spc="-15" dirty="0">
                <a:latin typeface="Times New Roman"/>
                <a:cs typeface="Times New Roman"/>
              </a:rPr>
              <a:t> </a:t>
            </a:r>
            <a:r>
              <a:rPr sz="2000" spc="-5" dirty="0">
                <a:latin typeface="Times New Roman"/>
                <a:cs typeface="Times New Roman"/>
              </a:rPr>
              <a:t>Source</a:t>
            </a:r>
            <a:r>
              <a:rPr sz="2000" spc="-30" dirty="0">
                <a:latin typeface="Times New Roman"/>
                <a:cs typeface="Times New Roman"/>
              </a:rPr>
              <a:t> </a:t>
            </a:r>
            <a:r>
              <a:rPr sz="2000" spc="-10" dirty="0">
                <a:latin typeface="Times New Roman"/>
                <a:cs typeface="Times New Roman"/>
              </a:rPr>
              <a:t>node</a:t>
            </a:r>
            <a:endParaRPr sz="2000">
              <a:latin typeface="Times New Roman"/>
              <a:cs typeface="Times New Roman"/>
            </a:endParaRPr>
          </a:p>
          <a:p>
            <a:pPr marL="12700">
              <a:lnSpc>
                <a:spcPct val="100000"/>
              </a:lnSpc>
            </a:pPr>
            <a:r>
              <a:rPr sz="2000" spc="-5" dirty="0">
                <a:latin typeface="Times New Roman"/>
                <a:cs typeface="Times New Roman"/>
              </a:rPr>
              <a:t>(c)</a:t>
            </a:r>
            <a:r>
              <a:rPr sz="2000" spc="-30" dirty="0">
                <a:latin typeface="Times New Roman"/>
                <a:cs typeface="Times New Roman"/>
              </a:rPr>
              <a:t> </a:t>
            </a:r>
            <a:r>
              <a:rPr sz="2000" spc="-5" dirty="0">
                <a:latin typeface="Times New Roman"/>
                <a:cs typeface="Times New Roman"/>
              </a:rPr>
              <a:t>Destination</a:t>
            </a:r>
            <a:r>
              <a:rPr sz="2000" spc="-40" dirty="0">
                <a:latin typeface="Times New Roman"/>
                <a:cs typeface="Times New Roman"/>
              </a:rPr>
              <a:t> </a:t>
            </a:r>
            <a:r>
              <a:rPr sz="2000" dirty="0">
                <a:latin typeface="Times New Roman"/>
                <a:cs typeface="Times New Roman"/>
              </a:rPr>
              <a:t>node</a:t>
            </a:r>
            <a:endParaRPr sz="2000">
              <a:latin typeface="Times New Roman"/>
              <a:cs typeface="Times New Roman"/>
            </a:endParaRPr>
          </a:p>
        </p:txBody>
      </p:sp>
      <p:sp>
        <p:nvSpPr>
          <p:cNvPr id="24" name="object 18"/>
          <p:cNvSpPr txBox="1"/>
          <p:nvPr/>
        </p:nvSpPr>
        <p:spPr>
          <a:xfrm>
            <a:off x="5245091" y="5547358"/>
            <a:ext cx="2255520" cy="635635"/>
          </a:xfrm>
          <a:prstGeom prst="rect">
            <a:avLst/>
          </a:prstGeom>
        </p:spPr>
        <p:txBody>
          <a:bodyPr vert="horz" wrap="square" lIns="0" tIns="12700" rIns="0" bIns="0" rtlCol="0">
            <a:spAutoFit/>
          </a:bodyPr>
          <a:lstStyle/>
          <a:p>
            <a:pPr marL="12700">
              <a:lnSpc>
                <a:spcPct val="100000"/>
              </a:lnSpc>
              <a:spcBef>
                <a:spcPts val="100"/>
              </a:spcBef>
            </a:pPr>
            <a:r>
              <a:rPr sz="2000" spc="-5" dirty="0">
                <a:latin typeface="Times New Roman"/>
                <a:cs typeface="Times New Roman"/>
              </a:rPr>
              <a:t>(b)</a:t>
            </a:r>
            <a:r>
              <a:rPr sz="2000" spc="-30" dirty="0">
                <a:latin typeface="Times New Roman"/>
                <a:cs typeface="Times New Roman"/>
              </a:rPr>
              <a:t> </a:t>
            </a:r>
            <a:r>
              <a:rPr sz="2000" spc="-5" dirty="0">
                <a:latin typeface="Times New Roman"/>
                <a:cs typeface="Times New Roman"/>
              </a:rPr>
              <a:t>Predicate</a:t>
            </a:r>
            <a:r>
              <a:rPr sz="2000" spc="-35" dirty="0">
                <a:latin typeface="Times New Roman"/>
                <a:cs typeface="Times New Roman"/>
              </a:rPr>
              <a:t> </a:t>
            </a:r>
            <a:r>
              <a:rPr sz="2000" dirty="0">
                <a:latin typeface="Times New Roman"/>
                <a:cs typeface="Times New Roman"/>
              </a:rPr>
              <a:t>node</a:t>
            </a:r>
            <a:endParaRPr sz="2000">
              <a:latin typeface="Times New Roman"/>
              <a:cs typeface="Times New Roman"/>
            </a:endParaRPr>
          </a:p>
          <a:p>
            <a:pPr marL="12700">
              <a:lnSpc>
                <a:spcPct val="100000"/>
              </a:lnSpc>
            </a:pPr>
            <a:r>
              <a:rPr sz="2000" spc="-5" dirty="0">
                <a:latin typeface="Times New Roman"/>
                <a:cs typeface="Times New Roman"/>
              </a:rPr>
              <a:t>(d)</a:t>
            </a:r>
            <a:r>
              <a:rPr sz="2000" spc="-25" dirty="0">
                <a:latin typeface="Times New Roman"/>
                <a:cs typeface="Times New Roman"/>
              </a:rPr>
              <a:t> </a:t>
            </a:r>
            <a:r>
              <a:rPr sz="2000" dirty="0">
                <a:latin typeface="Times New Roman"/>
                <a:cs typeface="Times New Roman"/>
              </a:rPr>
              <a:t>None</a:t>
            </a:r>
            <a:r>
              <a:rPr sz="2000" spc="-25" dirty="0">
                <a:latin typeface="Times New Roman"/>
                <a:cs typeface="Times New Roman"/>
              </a:rPr>
              <a:t> </a:t>
            </a:r>
            <a:r>
              <a:rPr sz="2000" spc="-5" dirty="0">
                <a:latin typeface="Times New Roman"/>
                <a:cs typeface="Times New Roman"/>
              </a:rPr>
              <a:t>of</a:t>
            </a:r>
            <a:r>
              <a:rPr sz="2000" spc="-10" dirty="0">
                <a:latin typeface="Times New Roman"/>
                <a:cs typeface="Times New Roman"/>
              </a:rPr>
              <a:t> </a:t>
            </a:r>
            <a:r>
              <a:rPr sz="2000" spc="-5" dirty="0">
                <a:latin typeface="Times New Roman"/>
                <a:cs typeface="Times New Roman"/>
              </a:rPr>
              <a:t>the</a:t>
            </a:r>
            <a:r>
              <a:rPr sz="2000" spc="-25" dirty="0">
                <a:latin typeface="Times New Roman"/>
                <a:cs typeface="Times New Roman"/>
              </a:rPr>
              <a:t> </a:t>
            </a:r>
            <a:r>
              <a:rPr sz="2000" dirty="0">
                <a:latin typeface="Times New Roman"/>
                <a:cs typeface="Times New Roman"/>
              </a:rPr>
              <a:t>above</a:t>
            </a:r>
            <a:endParaRPr sz="2000">
              <a:latin typeface="Times New Roman"/>
              <a:cs typeface="Times New Roman"/>
            </a:endParaRPr>
          </a:p>
        </p:txBody>
      </p:sp>
      <p:pic>
        <p:nvPicPr>
          <p:cNvPr id="25" name="Picture 24"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178042841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405CAF8-66B9-45FD-BE18-3F175CB54FA6}" type="datetime1">
              <a:rPr lang="en-IN" smtClean="0"/>
              <a:t>30-04-2024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Calibri (Body)"/>
              </a:rPr>
              <a:t>MCQ</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Nishu Niharika            ACSE0603 Software Engineering                          Unit IV      </a:t>
            </a:r>
            <a:endParaRPr lang="en-US" dirty="0"/>
          </a:p>
        </p:txBody>
      </p:sp>
      <p:sp>
        <p:nvSpPr>
          <p:cNvPr id="10" name="object 2"/>
          <p:cNvSpPr txBox="1"/>
          <p:nvPr/>
        </p:nvSpPr>
        <p:spPr>
          <a:xfrm>
            <a:off x="457206" y="857505"/>
            <a:ext cx="2646680" cy="940435"/>
          </a:xfrm>
          <a:prstGeom prst="rect">
            <a:avLst/>
          </a:prstGeom>
        </p:spPr>
        <p:txBody>
          <a:bodyPr vert="horz" wrap="square" lIns="0" tIns="12700" rIns="0" bIns="0" rtlCol="0">
            <a:spAutoFit/>
          </a:bodyPr>
          <a:lstStyle/>
          <a:p>
            <a:pPr marL="12700">
              <a:lnSpc>
                <a:spcPct val="100000"/>
              </a:lnSpc>
              <a:spcBef>
                <a:spcPts val="100"/>
              </a:spcBef>
              <a:tabLst>
                <a:tab pos="585470" algn="l"/>
              </a:tabLst>
            </a:pPr>
            <a:r>
              <a:rPr lang="en-IN" sz="2000" dirty="0">
                <a:latin typeface="Times New Roman"/>
                <a:cs typeface="Times New Roman"/>
              </a:rPr>
              <a:t>6</a:t>
            </a:r>
            <a:r>
              <a:rPr sz="2000" dirty="0">
                <a:latin typeface="Times New Roman"/>
                <a:cs typeface="Times New Roman"/>
              </a:rPr>
              <a:t>	A</a:t>
            </a:r>
            <a:r>
              <a:rPr sz="2000" spc="-20" dirty="0">
                <a:latin typeface="Times New Roman"/>
                <a:cs typeface="Times New Roman"/>
              </a:rPr>
              <a:t> </a:t>
            </a:r>
            <a:r>
              <a:rPr sz="2000" spc="-10" dirty="0">
                <a:latin typeface="Times New Roman"/>
                <a:cs typeface="Times New Roman"/>
              </a:rPr>
              <a:t>decision</a:t>
            </a:r>
            <a:r>
              <a:rPr sz="2000" spc="-5" dirty="0">
                <a:latin typeface="Times New Roman"/>
                <a:cs typeface="Times New Roman"/>
              </a:rPr>
              <a:t> table</a:t>
            </a:r>
            <a:r>
              <a:rPr sz="2000" spc="-25" dirty="0">
                <a:latin typeface="Times New Roman"/>
                <a:cs typeface="Times New Roman"/>
              </a:rPr>
              <a:t> </a:t>
            </a:r>
            <a:r>
              <a:rPr sz="2000" spc="-5" dirty="0">
                <a:latin typeface="Times New Roman"/>
                <a:cs typeface="Times New Roman"/>
              </a:rPr>
              <a:t>has</a:t>
            </a:r>
            <a:endParaRPr sz="2000" dirty="0">
              <a:latin typeface="Times New Roman"/>
              <a:cs typeface="Times New Roman"/>
            </a:endParaRPr>
          </a:p>
          <a:p>
            <a:pPr marL="469265">
              <a:lnSpc>
                <a:spcPct val="100000"/>
              </a:lnSpc>
            </a:pPr>
            <a:r>
              <a:rPr sz="2000" spc="-5" dirty="0">
                <a:latin typeface="Times New Roman"/>
                <a:cs typeface="Times New Roman"/>
              </a:rPr>
              <a:t>(a)</a:t>
            </a:r>
            <a:r>
              <a:rPr sz="2000" spc="-10" dirty="0">
                <a:latin typeface="Times New Roman"/>
                <a:cs typeface="Times New Roman"/>
              </a:rPr>
              <a:t> </a:t>
            </a:r>
            <a:r>
              <a:rPr sz="2000" spc="-5" dirty="0">
                <a:latin typeface="Times New Roman"/>
                <a:cs typeface="Times New Roman"/>
              </a:rPr>
              <a:t>Four</a:t>
            </a:r>
            <a:r>
              <a:rPr sz="2000" spc="-20" dirty="0">
                <a:latin typeface="Times New Roman"/>
                <a:cs typeface="Times New Roman"/>
              </a:rPr>
              <a:t> </a:t>
            </a:r>
            <a:r>
              <a:rPr sz="2000" spc="-10" dirty="0">
                <a:latin typeface="Times New Roman"/>
                <a:cs typeface="Times New Roman"/>
              </a:rPr>
              <a:t>portions</a:t>
            </a:r>
            <a:endParaRPr sz="2000" dirty="0">
              <a:latin typeface="Times New Roman"/>
              <a:cs typeface="Times New Roman"/>
            </a:endParaRPr>
          </a:p>
          <a:p>
            <a:pPr marL="469265">
              <a:lnSpc>
                <a:spcPct val="100000"/>
              </a:lnSpc>
            </a:pPr>
            <a:r>
              <a:rPr sz="2000" spc="-5" dirty="0">
                <a:latin typeface="Times New Roman"/>
                <a:cs typeface="Times New Roman"/>
              </a:rPr>
              <a:t>(c)</a:t>
            </a:r>
            <a:r>
              <a:rPr sz="2000" spc="-10" dirty="0">
                <a:latin typeface="Times New Roman"/>
                <a:cs typeface="Times New Roman"/>
              </a:rPr>
              <a:t> </a:t>
            </a:r>
            <a:r>
              <a:rPr sz="2000" spc="-5" dirty="0">
                <a:latin typeface="Times New Roman"/>
                <a:cs typeface="Times New Roman"/>
              </a:rPr>
              <a:t>Five</a:t>
            </a:r>
            <a:r>
              <a:rPr sz="2000" spc="-25" dirty="0">
                <a:latin typeface="Times New Roman"/>
                <a:cs typeface="Times New Roman"/>
              </a:rPr>
              <a:t> </a:t>
            </a:r>
            <a:r>
              <a:rPr sz="2000" spc="-10" dirty="0">
                <a:latin typeface="Times New Roman"/>
                <a:cs typeface="Times New Roman"/>
              </a:rPr>
              <a:t>portions</a:t>
            </a:r>
            <a:endParaRPr sz="2000" dirty="0">
              <a:latin typeface="Times New Roman"/>
              <a:cs typeface="Times New Roman"/>
            </a:endParaRPr>
          </a:p>
        </p:txBody>
      </p:sp>
      <p:sp>
        <p:nvSpPr>
          <p:cNvPr id="11" name="object 3"/>
          <p:cNvSpPr txBox="1"/>
          <p:nvPr/>
        </p:nvSpPr>
        <p:spPr>
          <a:xfrm>
            <a:off x="5157220" y="1162305"/>
            <a:ext cx="1871345" cy="635635"/>
          </a:xfrm>
          <a:prstGeom prst="rect">
            <a:avLst/>
          </a:prstGeom>
        </p:spPr>
        <p:txBody>
          <a:bodyPr vert="horz" wrap="square" lIns="0" tIns="12700" rIns="0" bIns="0" rtlCol="0">
            <a:spAutoFit/>
          </a:bodyPr>
          <a:lstStyle/>
          <a:p>
            <a:pPr marL="12700">
              <a:lnSpc>
                <a:spcPct val="100000"/>
              </a:lnSpc>
              <a:spcBef>
                <a:spcPts val="100"/>
              </a:spcBef>
            </a:pPr>
            <a:r>
              <a:rPr sz="2000" spc="-10" dirty="0">
                <a:latin typeface="Times New Roman"/>
                <a:cs typeface="Times New Roman"/>
              </a:rPr>
              <a:t>(b)</a:t>
            </a:r>
            <a:r>
              <a:rPr sz="2000" spc="-25" dirty="0">
                <a:latin typeface="Times New Roman"/>
                <a:cs typeface="Times New Roman"/>
              </a:rPr>
              <a:t> </a:t>
            </a:r>
            <a:r>
              <a:rPr sz="2000" spc="-5" dirty="0">
                <a:latin typeface="Times New Roman"/>
                <a:cs typeface="Times New Roman"/>
              </a:rPr>
              <a:t>Three</a:t>
            </a:r>
            <a:r>
              <a:rPr sz="2000" spc="-40" dirty="0">
                <a:latin typeface="Times New Roman"/>
                <a:cs typeface="Times New Roman"/>
              </a:rPr>
              <a:t> </a:t>
            </a:r>
            <a:r>
              <a:rPr sz="2000" spc="-5" dirty="0">
                <a:latin typeface="Times New Roman"/>
                <a:cs typeface="Times New Roman"/>
              </a:rPr>
              <a:t>portions</a:t>
            </a:r>
            <a:endParaRPr sz="2000" dirty="0">
              <a:latin typeface="Times New Roman"/>
              <a:cs typeface="Times New Roman"/>
            </a:endParaRPr>
          </a:p>
          <a:p>
            <a:pPr marL="12700">
              <a:lnSpc>
                <a:spcPct val="100000"/>
              </a:lnSpc>
            </a:pPr>
            <a:r>
              <a:rPr sz="2000" spc="-10" dirty="0">
                <a:latin typeface="Times New Roman"/>
                <a:cs typeface="Times New Roman"/>
              </a:rPr>
              <a:t>(d)</a:t>
            </a:r>
            <a:r>
              <a:rPr sz="2000" spc="-20" dirty="0">
                <a:latin typeface="Times New Roman"/>
                <a:cs typeface="Times New Roman"/>
              </a:rPr>
              <a:t> </a:t>
            </a:r>
            <a:r>
              <a:rPr sz="2000" spc="-5" dirty="0">
                <a:latin typeface="Times New Roman"/>
                <a:cs typeface="Times New Roman"/>
              </a:rPr>
              <a:t>Two</a:t>
            </a:r>
            <a:r>
              <a:rPr sz="2000" spc="-25" dirty="0">
                <a:latin typeface="Times New Roman"/>
                <a:cs typeface="Times New Roman"/>
              </a:rPr>
              <a:t> </a:t>
            </a:r>
            <a:r>
              <a:rPr sz="2000" spc="-5" dirty="0">
                <a:latin typeface="Times New Roman"/>
                <a:cs typeface="Times New Roman"/>
              </a:rPr>
              <a:t>portions</a:t>
            </a:r>
            <a:endParaRPr sz="2000" dirty="0">
              <a:latin typeface="Times New Roman"/>
              <a:cs typeface="Times New Roman"/>
            </a:endParaRPr>
          </a:p>
        </p:txBody>
      </p:sp>
      <p:sp>
        <p:nvSpPr>
          <p:cNvPr id="12" name="object 6"/>
          <p:cNvSpPr txBox="1"/>
          <p:nvPr/>
        </p:nvSpPr>
        <p:spPr>
          <a:xfrm>
            <a:off x="457200" y="1954785"/>
            <a:ext cx="3505835" cy="940435"/>
          </a:xfrm>
          <a:prstGeom prst="rect">
            <a:avLst/>
          </a:prstGeom>
        </p:spPr>
        <p:txBody>
          <a:bodyPr vert="horz" wrap="square" lIns="0" tIns="12700" rIns="0" bIns="0" rtlCol="0">
            <a:spAutoFit/>
          </a:bodyPr>
          <a:lstStyle/>
          <a:p>
            <a:pPr marL="12700">
              <a:lnSpc>
                <a:spcPct val="100000"/>
              </a:lnSpc>
              <a:spcBef>
                <a:spcPts val="100"/>
              </a:spcBef>
              <a:tabLst>
                <a:tab pos="585470" algn="l"/>
              </a:tabLst>
            </a:pPr>
            <a:r>
              <a:rPr lang="en-IN" sz="2000" dirty="0">
                <a:latin typeface="Times New Roman"/>
                <a:cs typeface="Times New Roman"/>
              </a:rPr>
              <a:t>7</a:t>
            </a:r>
            <a:r>
              <a:rPr sz="2000" dirty="0">
                <a:latin typeface="Times New Roman"/>
                <a:cs typeface="Times New Roman"/>
              </a:rPr>
              <a:t>	</a:t>
            </a:r>
            <a:r>
              <a:rPr sz="2000" spc="-5" dirty="0">
                <a:latin typeface="Times New Roman"/>
                <a:cs typeface="Times New Roman"/>
              </a:rPr>
              <a:t>Beta</a:t>
            </a:r>
            <a:r>
              <a:rPr sz="2000" spc="-10" dirty="0">
                <a:latin typeface="Times New Roman"/>
                <a:cs typeface="Times New Roman"/>
              </a:rPr>
              <a:t> testing</a:t>
            </a:r>
            <a:r>
              <a:rPr sz="2000" spc="-15" dirty="0">
                <a:latin typeface="Times New Roman"/>
                <a:cs typeface="Times New Roman"/>
              </a:rPr>
              <a:t> </a:t>
            </a:r>
            <a:r>
              <a:rPr sz="2000" spc="-5" dirty="0">
                <a:latin typeface="Times New Roman"/>
                <a:cs typeface="Times New Roman"/>
              </a:rPr>
              <a:t>is</a:t>
            </a:r>
            <a:r>
              <a:rPr sz="2000" spc="-20" dirty="0">
                <a:latin typeface="Times New Roman"/>
                <a:cs typeface="Times New Roman"/>
              </a:rPr>
              <a:t> </a:t>
            </a:r>
            <a:r>
              <a:rPr sz="2000" spc="-5" dirty="0">
                <a:latin typeface="Times New Roman"/>
                <a:cs typeface="Times New Roman"/>
              </a:rPr>
              <a:t>carried</a:t>
            </a:r>
            <a:r>
              <a:rPr sz="2000" spc="-10" dirty="0">
                <a:latin typeface="Times New Roman"/>
                <a:cs typeface="Times New Roman"/>
              </a:rPr>
              <a:t> </a:t>
            </a:r>
            <a:r>
              <a:rPr sz="2000" dirty="0">
                <a:latin typeface="Times New Roman"/>
                <a:cs typeface="Times New Roman"/>
              </a:rPr>
              <a:t>out</a:t>
            </a:r>
            <a:r>
              <a:rPr sz="2000" spc="-25" dirty="0">
                <a:latin typeface="Times New Roman"/>
                <a:cs typeface="Times New Roman"/>
              </a:rPr>
              <a:t> </a:t>
            </a:r>
            <a:r>
              <a:rPr sz="2000" dirty="0">
                <a:latin typeface="Times New Roman"/>
                <a:cs typeface="Times New Roman"/>
              </a:rPr>
              <a:t>by</a:t>
            </a:r>
          </a:p>
          <a:p>
            <a:pPr marL="469265">
              <a:lnSpc>
                <a:spcPct val="100000"/>
              </a:lnSpc>
            </a:pPr>
            <a:r>
              <a:rPr sz="2000" spc="-5" dirty="0">
                <a:latin typeface="Times New Roman"/>
                <a:cs typeface="Times New Roman"/>
              </a:rPr>
              <a:t>(a)</a:t>
            </a:r>
            <a:r>
              <a:rPr sz="2000" spc="-35" dirty="0">
                <a:latin typeface="Times New Roman"/>
                <a:cs typeface="Times New Roman"/>
              </a:rPr>
              <a:t> </a:t>
            </a:r>
            <a:r>
              <a:rPr sz="2000" spc="-5" dirty="0">
                <a:latin typeface="Times New Roman"/>
                <a:cs typeface="Times New Roman"/>
              </a:rPr>
              <a:t>Users</a:t>
            </a:r>
            <a:endParaRPr sz="2000" dirty="0">
              <a:latin typeface="Times New Roman"/>
              <a:cs typeface="Times New Roman"/>
            </a:endParaRPr>
          </a:p>
          <a:p>
            <a:pPr marL="469265">
              <a:lnSpc>
                <a:spcPct val="100000"/>
              </a:lnSpc>
            </a:pPr>
            <a:r>
              <a:rPr sz="2000" spc="-5" dirty="0">
                <a:latin typeface="Times New Roman"/>
                <a:cs typeface="Times New Roman"/>
              </a:rPr>
              <a:t>(c)</a:t>
            </a:r>
            <a:r>
              <a:rPr sz="2000" spc="-25" dirty="0">
                <a:latin typeface="Times New Roman"/>
                <a:cs typeface="Times New Roman"/>
              </a:rPr>
              <a:t> </a:t>
            </a:r>
            <a:r>
              <a:rPr sz="2000" spc="-10" dirty="0">
                <a:latin typeface="Times New Roman"/>
                <a:cs typeface="Times New Roman"/>
              </a:rPr>
              <a:t>Testers</a:t>
            </a:r>
            <a:endParaRPr sz="2000" dirty="0">
              <a:latin typeface="Times New Roman"/>
              <a:cs typeface="Times New Roman"/>
            </a:endParaRPr>
          </a:p>
        </p:txBody>
      </p:sp>
      <p:sp>
        <p:nvSpPr>
          <p:cNvPr id="13" name="object 7"/>
          <p:cNvSpPr txBox="1"/>
          <p:nvPr/>
        </p:nvSpPr>
        <p:spPr>
          <a:xfrm>
            <a:off x="5157202" y="2259584"/>
            <a:ext cx="2026920" cy="635635"/>
          </a:xfrm>
          <a:prstGeom prst="rect">
            <a:avLst/>
          </a:prstGeom>
        </p:spPr>
        <p:txBody>
          <a:bodyPr vert="horz" wrap="square" lIns="0" tIns="12700" rIns="0" bIns="0" rtlCol="0">
            <a:spAutoFit/>
          </a:bodyPr>
          <a:lstStyle/>
          <a:p>
            <a:pPr marL="12700">
              <a:lnSpc>
                <a:spcPct val="100000"/>
              </a:lnSpc>
              <a:spcBef>
                <a:spcPts val="100"/>
              </a:spcBef>
            </a:pPr>
            <a:r>
              <a:rPr sz="2000" spc="-10" dirty="0">
                <a:latin typeface="Times New Roman"/>
                <a:cs typeface="Times New Roman"/>
              </a:rPr>
              <a:t>(b)</a:t>
            </a:r>
            <a:r>
              <a:rPr sz="2000" spc="-30" dirty="0">
                <a:latin typeface="Times New Roman"/>
                <a:cs typeface="Times New Roman"/>
              </a:rPr>
              <a:t> </a:t>
            </a:r>
            <a:r>
              <a:rPr sz="2000" spc="-5" dirty="0">
                <a:latin typeface="Times New Roman"/>
                <a:cs typeface="Times New Roman"/>
              </a:rPr>
              <a:t>Developers</a:t>
            </a:r>
            <a:endParaRPr sz="2000">
              <a:latin typeface="Times New Roman"/>
              <a:cs typeface="Times New Roman"/>
            </a:endParaRPr>
          </a:p>
          <a:p>
            <a:pPr marL="12700">
              <a:lnSpc>
                <a:spcPct val="100000"/>
              </a:lnSpc>
            </a:pPr>
            <a:r>
              <a:rPr sz="2000" spc="-10" dirty="0">
                <a:latin typeface="Times New Roman"/>
                <a:cs typeface="Times New Roman"/>
              </a:rPr>
              <a:t>(d)</a:t>
            </a:r>
            <a:r>
              <a:rPr sz="2000" spc="-15" dirty="0">
                <a:latin typeface="Times New Roman"/>
                <a:cs typeface="Times New Roman"/>
              </a:rPr>
              <a:t> </a:t>
            </a:r>
            <a:r>
              <a:rPr sz="2000" spc="-5" dirty="0">
                <a:latin typeface="Times New Roman"/>
                <a:cs typeface="Times New Roman"/>
              </a:rPr>
              <a:t>All</a:t>
            </a:r>
            <a:r>
              <a:rPr sz="2000" spc="-30" dirty="0">
                <a:latin typeface="Times New Roman"/>
                <a:cs typeface="Times New Roman"/>
              </a:rPr>
              <a:t> </a:t>
            </a:r>
            <a:r>
              <a:rPr sz="2000" spc="-5" dirty="0">
                <a:latin typeface="Times New Roman"/>
                <a:cs typeface="Times New Roman"/>
              </a:rPr>
              <a:t>of</a:t>
            </a:r>
            <a:r>
              <a:rPr sz="2000" spc="-10" dirty="0">
                <a:latin typeface="Times New Roman"/>
                <a:cs typeface="Times New Roman"/>
              </a:rPr>
              <a:t> </a:t>
            </a:r>
            <a:r>
              <a:rPr sz="2000" spc="-5" dirty="0">
                <a:latin typeface="Times New Roman"/>
                <a:cs typeface="Times New Roman"/>
              </a:rPr>
              <a:t>the</a:t>
            </a:r>
            <a:r>
              <a:rPr sz="2000" spc="-30" dirty="0">
                <a:latin typeface="Times New Roman"/>
                <a:cs typeface="Times New Roman"/>
              </a:rPr>
              <a:t> </a:t>
            </a:r>
            <a:r>
              <a:rPr sz="2000" dirty="0">
                <a:latin typeface="Times New Roman"/>
                <a:cs typeface="Times New Roman"/>
              </a:rPr>
              <a:t>above</a:t>
            </a:r>
            <a:endParaRPr sz="2000">
              <a:latin typeface="Times New Roman"/>
              <a:cs typeface="Times New Roman"/>
            </a:endParaRPr>
          </a:p>
        </p:txBody>
      </p:sp>
      <p:sp>
        <p:nvSpPr>
          <p:cNvPr id="14" name="object 8"/>
          <p:cNvSpPr txBox="1"/>
          <p:nvPr/>
        </p:nvSpPr>
        <p:spPr>
          <a:xfrm>
            <a:off x="457200" y="3003296"/>
            <a:ext cx="4895850" cy="330835"/>
          </a:xfrm>
          <a:prstGeom prst="rect">
            <a:avLst/>
          </a:prstGeom>
        </p:spPr>
        <p:txBody>
          <a:bodyPr vert="horz" wrap="square" lIns="0" tIns="12700" rIns="0" bIns="0" rtlCol="0">
            <a:spAutoFit/>
          </a:bodyPr>
          <a:lstStyle/>
          <a:p>
            <a:pPr marL="12700">
              <a:lnSpc>
                <a:spcPct val="100000"/>
              </a:lnSpc>
              <a:spcBef>
                <a:spcPts val="100"/>
              </a:spcBef>
              <a:tabLst>
                <a:tab pos="585470" algn="l"/>
              </a:tabLst>
            </a:pPr>
            <a:r>
              <a:rPr lang="en-IN" sz="2000" dirty="0">
                <a:latin typeface="Times New Roman"/>
                <a:cs typeface="Times New Roman"/>
              </a:rPr>
              <a:t>8</a:t>
            </a:r>
            <a:r>
              <a:rPr sz="2000" dirty="0">
                <a:latin typeface="Times New Roman"/>
                <a:cs typeface="Times New Roman"/>
              </a:rPr>
              <a:t>	</a:t>
            </a:r>
            <a:r>
              <a:rPr sz="2000" spc="-5" dirty="0">
                <a:latin typeface="Times New Roman"/>
                <a:cs typeface="Times New Roman"/>
              </a:rPr>
              <a:t>Equivalence</a:t>
            </a:r>
            <a:r>
              <a:rPr sz="2000" dirty="0">
                <a:latin typeface="Times New Roman"/>
                <a:cs typeface="Times New Roman"/>
              </a:rPr>
              <a:t> </a:t>
            </a:r>
            <a:r>
              <a:rPr sz="2000" spc="-5" dirty="0">
                <a:latin typeface="Times New Roman"/>
                <a:cs typeface="Times New Roman"/>
              </a:rPr>
              <a:t>class</a:t>
            </a:r>
            <a:r>
              <a:rPr sz="2000" spc="-10" dirty="0">
                <a:latin typeface="Times New Roman"/>
                <a:cs typeface="Times New Roman"/>
              </a:rPr>
              <a:t> partitioning</a:t>
            </a:r>
            <a:r>
              <a:rPr sz="2000" dirty="0">
                <a:latin typeface="Times New Roman"/>
                <a:cs typeface="Times New Roman"/>
              </a:rPr>
              <a:t> </a:t>
            </a:r>
            <a:r>
              <a:rPr sz="2000" spc="-5" dirty="0">
                <a:latin typeface="Times New Roman"/>
                <a:cs typeface="Times New Roman"/>
              </a:rPr>
              <a:t>is</a:t>
            </a:r>
            <a:r>
              <a:rPr sz="2000" spc="-10" dirty="0">
                <a:latin typeface="Times New Roman"/>
                <a:cs typeface="Times New Roman"/>
              </a:rPr>
              <a:t> related</a:t>
            </a:r>
            <a:r>
              <a:rPr sz="2000" spc="10" dirty="0">
                <a:latin typeface="Times New Roman"/>
                <a:cs typeface="Times New Roman"/>
              </a:rPr>
              <a:t> </a:t>
            </a:r>
            <a:r>
              <a:rPr sz="2000" spc="-10" dirty="0">
                <a:latin typeface="Times New Roman"/>
                <a:cs typeface="Times New Roman"/>
              </a:rPr>
              <a:t>to</a:t>
            </a:r>
            <a:endParaRPr sz="2000" dirty="0">
              <a:latin typeface="Times New Roman"/>
              <a:cs typeface="Times New Roman"/>
            </a:endParaRPr>
          </a:p>
        </p:txBody>
      </p:sp>
      <p:sp>
        <p:nvSpPr>
          <p:cNvPr id="15" name="object 9"/>
          <p:cNvSpPr txBox="1"/>
          <p:nvPr/>
        </p:nvSpPr>
        <p:spPr>
          <a:xfrm>
            <a:off x="914400" y="3308096"/>
            <a:ext cx="2108200" cy="635635"/>
          </a:xfrm>
          <a:prstGeom prst="rect">
            <a:avLst/>
          </a:prstGeom>
        </p:spPr>
        <p:txBody>
          <a:bodyPr vert="horz" wrap="square" lIns="0" tIns="12700" rIns="0" bIns="0" rtlCol="0">
            <a:spAutoFit/>
          </a:bodyPr>
          <a:lstStyle/>
          <a:p>
            <a:pPr marL="12700">
              <a:lnSpc>
                <a:spcPct val="100000"/>
              </a:lnSpc>
              <a:spcBef>
                <a:spcPts val="100"/>
              </a:spcBef>
            </a:pPr>
            <a:r>
              <a:rPr sz="2000" spc="-5" dirty="0">
                <a:latin typeface="Times New Roman"/>
                <a:cs typeface="Times New Roman"/>
              </a:rPr>
              <a:t>(a)</a:t>
            </a:r>
            <a:r>
              <a:rPr sz="2000" spc="-25" dirty="0">
                <a:latin typeface="Times New Roman"/>
                <a:cs typeface="Times New Roman"/>
              </a:rPr>
              <a:t> </a:t>
            </a:r>
            <a:r>
              <a:rPr sz="2000" spc="-5" dirty="0">
                <a:latin typeface="Times New Roman"/>
                <a:cs typeface="Times New Roman"/>
              </a:rPr>
              <a:t>Structural</a:t>
            </a:r>
            <a:r>
              <a:rPr sz="2000" spc="-35" dirty="0">
                <a:latin typeface="Times New Roman"/>
                <a:cs typeface="Times New Roman"/>
              </a:rPr>
              <a:t> </a:t>
            </a:r>
            <a:r>
              <a:rPr sz="2000" spc="-10" dirty="0">
                <a:latin typeface="Times New Roman"/>
                <a:cs typeface="Times New Roman"/>
              </a:rPr>
              <a:t>testing</a:t>
            </a:r>
            <a:endParaRPr sz="2000">
              <a:latin typeface="Times New Roman"/>
              <a:cs typeface="Times New Roman"/>
            </a:endParaRPr>
          </a:p>
          <a:p>
            <a:pPr marL="12700">
              <a:lnSpc>
                <a:spcPct val="100000"/>
              </a:lnSpc>
            </a:pPr>
            <a:r>
              <a:rPr sz="2000" spc="-5" dirty="0">
                <a:latin typeface="Times New Roman"/>
                <a:cs typeface="Times New Roman"/>
              </a:rPr>
              <a:t>(c)</a:t>
            </a:r>
            <a:r>
              <a:rPr sz="2000" spc="-10" dirty="0">
                <a:latin typeface="Times New Roman"/>
                <a:cs typeface="Times New Roman"/>
              </a:rPr>
              <a:t> Mutation</a:t>
            </a:r>
            <a:r>
              <a:rPr sz="2000" spc="-5" dirty="0">
                <a:latin typeface="Times New Roman"/>
                <a:cs typeface="Times New Roman"/>
              </a:rPr>
              <a:t> </a:t>
            </a:r>
            <a:r>
              <a:rPr sz="2000" spc="-10" dirty="0">
                <a:latin typeface="Times New Roman"/>
                <a:cs typeface="Times New Roman"/>
              </a:rPr>
              <a:t>testing</a:t>
            </a:r>
            <a:endParaRPr sz="2000">
              <a:latin typeface="Times New Roman"/>
              <a:cs typeface="Times New Roman"/>
            </a:endParaRPr>
          </a:p>
        </p:txBody>
      </p:sp>
      <p:sp>
        <p:nvSpPr>
          <p:cNvPr id="16" name="object 10"/>
          <p:cNvSpPr txBox="1"/>
          <p:nvPr/>
        </p:nvSpPr>
        <p:spPr>
          <a:xfrm>
            <a:off x="5157213" y="3308096"/>
            <a:ext cx="2096135" cy="635635"/>
          </a:xfrm>
          <a:prstGeom prst="rect">
            <a:avLst/>
          </a:prstGeom>
        </p:spPr>
        <p:txBody>
          <a:bodyPr vert="horz" wrap="square" lIns="0" tIns="12700" rIns="0" bIns="0" rtlCol="0">
            <a:spAutoFit/>
          </a:bodyPr>
          <a:lstStyle/>
          <a:p>
            <a:pPr marL="12700">
              <a:lnSpc>
                <a:spcPct val="100000"/>
              </a:lnSpc>
              <a:spcBef>
                <a:spcPts val="100"/>
              </a:spcBef>
            </a:pPr>
            <a:r>
              <a:rPr sz="2000" spc="-10" dirty="0">
                <a:latin typeface="Times New Roman"/>
                <a:cs typeface="Times New Roman"/>
              </a:rPr>
              <a:t>(b)</a:t>
            </a:r>
            <a:r>
              <a:rPr sz="2000" spc="-30" dirty="0">
                <a:latin typeface="Times New Roman"/>
                <a:cs typeface="Times New Roman"/>
              </a:rPr>
              <a:t> </a:t>
            </a:r>
            <a:r>
              <a:rPr sz="2000" spc="-5" dirty="0">
                <a:latin typeface="Times New Roman"/>
                <a:cs typeface="Times New Roman"/>
              </a:rPr>
              <a:t>Blackbox</a:t>
            </a:r>
            <a:r>
              <a:rPr sz="2000" spc="-35" dirty="0">
                <a:latin typeface="Times New Roman"/>
                <a:cs typeface="Times New Roman"/>
              </a:rPr>
              <a:t> </a:t>
            </a:r>
            <a:r>
              <a:rPr sz="2000" spc="-5" dirty="0">
                <a:latin typeface="Times New Roman"/>
                <a:cs typeface="Times New Roman"/>
              </a:rPr>
              <a:t>testing</a:t>
            </a:r>
            <a:endParaRPr sz="2000">
              <a:latin typeface="Times New Roman"/>
              <a:cs typeface="Times New Roman"/>
            </a:endParaRPr>
          </a:p>
          <a:p>
            <a:pPr marL="12700">
              <a:lnSpc>
                <a:spcPct val="100000"/>
              </a:lnSpc>
            </a:pPr>
            <a:r>
              <a:rPr sz="2000" spc="-10" dirty="0">
                <a:latin typeface="Times New Roman"/>
                <a:cs typeface="Times New Roman"/>
              </a:rPr>
              <a:t>(d) </a:t>
            </a:r>
            <a:r>
              <a:rPr sz="2000" spc="-5" dirty="0">
                <a:latin typeface="Times New Roman"/>
                <a:cs typeface="Times New Roman"/>
              </a:rPr>
              <a:t>All</a:t>
            </a:r>
            <a:r>
              <a:rPr sz="2000" spc="-30" dirty="0">
                <a:latin typeface="Times New Roman"/>
                <a:cs typeface="Times New Roman"/>
              </a:rPr>
              <a:t> </a:t>
            </a:r>
            <a:r>
              <a:rPr sz="2000" spc="-5" dirty="0">
                <a:latin typeface="Times New Roman"/>
                <a:cs typeface="Times New Roman"/>
              </a:rPr>
              <a:t>of the</a:t>
            </a:r>
            <a:r>
              <a:rPr sz="2000" spc="-25" dirty="0">
                <a:latin typeface="Times New Roman"/>
                <a:cs typeface="Times New Roman"/>
              </a:rPr>
              <a:t> </a:t>
            </a:r>
            <a:r>
              <a:rPr sz="2000" dirty="0">
                <a:latin typeface="Times New Roman"/>
                <a:cs typeface="Times New Roman"/>
              </a:rPr>
              <a:t>above</a:t>
            </a:r>
            <a:endParaRPr sz="2000">
              <a:latin typeface="Times New Roman"/>
              <a:cs typeface="Times New Roman"/>
            </a:endParaRPr>
          </a:p>
        </p:txBody>
      </p:sp>
      <p:sp>
        <p:nvSpPr>
          <p:cNvPr id="17" name="object 11"/>
          <p:cNvSpPr txBox="1"/>
          <p:nvPr/>
        </p:nvSpPr>
        <p:spPr>
          <a:xfrm>
            <a:off x="457200" y="4041140"/>
            <a:ext cx="5464175" cy="330835"/>
          </a:xfrm>
          <a:prstGeom prst="rect">
            <a:avLst/>
          </a:prstGeom>
        </p:spPr>
        <p:txBody>
          <a:bodyPr vert="horz" wrap="square" lIns="0" tIns="12700" rIns="0" bIns="0" rtlCol="0">
            <a:spAutoFit/>
          </a:bodyPr>
          <a:lstStyle/>
          <a:p>
            <a:pPr marL="12700">
              <a:lnSpc>
                <a:spcPct val="100000"/>
              </a:lnSpc>
              <a:spcBef>
                <a:spcPts val="100"/>
              </a:spcBef>
              <a:tabLst>
                <a:tab pos="585470" algn="l"/>
              </a:tabLst>
            </a:pPr>
            <a:r>
              <a:rPr lang="en-IN" sz="2000" dirty="0">
                <a:latin typeface="Times New Roman"/>
                <a:cs typeface="Times New Roman"/>
              </a:rPr>
              <a:t>9</a:t>
            </a:r>
            <a:r>
              <a:rPr sz="2000" dirty="0">
                <a:latin typeface="Times New Roman"/>
                <a:cs typeface="Times New Roman"/>
              </a:rPr>
              <a:t>	</a:t>
            </a:r>
            <a:r>
              <a:rPr sz="2000" spc="-5" dirty="0">
                <a:latin typeface="Times New Roman"/>
                <a:cs typeface="Times New Roman"/>
              </a:rPr>
              <a:t>Cause </a:t>
            </a:r>
            <a:r>
              <a:rPr sz="2000" spc="-10" dirty="0">
                <a:latin typeface="Times New Roman"/>
                <a:cs typeface="Times New Roman"/>
              </a:rPr>
              <a:t>effect </a:t>
            </a:r>
            <a:r>
              <a:rPr sz="2000" spc="-5" dirty="0">
                <a:latin typeface="Times New Roman"/>
                <a:cs typeface="Times New Roman"/>
              </a:rPr>
              <a:t>graphing</a:t>
            </a:r>
            <a:r>
              <a:rPr sz="2000" spc="10" dirty="0">
                <a:latin typeface="Times New Roman"/>
                <a:cs typeface="Times New Roman"/>
              </a:rPr>
              <a:t> </a:t>
            </a:r>
            <a:r>
              <a:rPr sz="2000" spc="-5" dirty="0">
                <a:latin typeface="Times New Roman"/>
                <a:cs typeface="Times New Roman"/>
              </a:rPr>
              <a:t>techniques</a:t>
            </a:r>
            <a:r>
              <a:rPr sz="2000" spc="-15" dirty="0">
                <a:latin typeface="Times New Roman"/>
                <a:cs typeface="Times New Roman"/>
              </a:rPr>
              <a:t> </a:t>
            </a:r>
            <a:r>
              <a:rPr sz="2000" spc="-5" dirty="0">
                <a:latin typeface="Times New Roman"/>
                <a:cs typeface="Times New Roman"/>
              </a:rPr>
              <a:t>is</a:t>
            </a:r>
            <a:r>
              <a:rPr sz="2000" spc="-10" dirty="0">
                <a:latin typeface="Times New Roman"/>
                <a:cs typeface="Times New Roman"/>
              </a:rPr>
              <a:t> </a:t>
            </a:r>
            <a:r>
              <a:rPr sz="2000" spc="-5" dirty="0">
                <a:latin typeface="Times New Roman"/>
                <a:cs typeface="Times New Roman"/>
              </a:rPr>
              <a:t>one form</a:t>
            </a:r>
            <a:r>
              <a:rPr sz="2000" spc="-20" dirty="0">
                <a:latin typeface="Times New Roman"/>
                <a:cs typeface="Times New Roman"/>
              </a:rPr>
              <a:t> </a:t>
            </a:r>
            <a:r>
              <a:rPr sz="2000" dirty="0">
                <a:latin typeface="Times New Roman"/>
                <a:cs typeface="Times New Roman"/>
              </a:rPr>
              <a:t>of</a:t>
            </a:r>
          </a:p>
        </p:txBody>
      </p:sp>
      <p:sp>
        <p:nvSpPr>
          <p:cNvPr id="18" name="object 12"/>
          <p:cNvSpPr txBox="1"/>
          <p:nvPr/>
        </p:nvSpPr>
        <p:spPr>
          <a:xfrm>
            <a:off x="5157214" y="4345940"/>
            <a:ext cx="2249805" cy="635635"/>
          </a:xfrm>
          <a:prstGeom prst="rect">
            <a:avLst/>
          </a:prstGeom>
        </p:spPr>
        <p:txBody>
          <a:bodyPr vert="horz" wrap="square" lIns="0" tIns="12700" rIns="0" bIns="0" rtlCol="0">
            <a:spAutoFit/>
          </a:bodyPr>
          <a:lstStyle/>
          <a:p>
            <a:pPr marL="12700">
              <a:lnSpc>
                <a:spcPct val="100000"/>
              </a:lnSpc>
              <a:spcBef>
                <a:spcPts val="100"/>
              </a:spcBef>
            </a:pPr>
            <a:r>
              <a:rPr sz="2000" spc="-10" dirty="0">
                <a:latin typeface="Times New Roman"/>
                <a:cs typeface="Times New Roman"/>
              </a:rPr>
              <a:t>(b)</a:t>
            </a:r>
            <a:r>
              <a:rPr sz="2000" spc="-25" dirty="0">
                <a:latin typeface="Times New Roman"/>
                <a:cs typeface="Times New Roman"/>
              </a:rPr>
              <a:t> </a:t>
            </a:r>
            <a:r>
              <a:rPr sz="2000" spc="-5" dirty="0">
                <a:latin typeface="Times New Roman"/>
                <a:cs typeface="Times New Roman"/>
              </a:rPr>
              <a:t>Structural</a:t>
            </a:r>
            <a:r>
              <a:rPr sz="2000" spc="-35" dirty="0">
                <a:latin typeface="Times New Roman"/>
                <a:cs typeface="Times New Roman"/>
              </a:rPr>
              <a:t> </a:t>
            </a:r>
            <a:r>
              <a:rPr sz="2000" spc="-5" dirty="0">
                <a:latin typeface="Times New Roman"/>
                <a:cs typeface="Times New Roman"/>
              </a:rPr>
              <a:t>testing</a:t>
            </a:r>
            <a:endParaRPr sz="2000">
              <a:latin typeface="Times New Roman"/>
              <a:cs typeface="Times New Roman"/>
            </a:endParaRPr>
          </a:p>
          <a:p>
            <a:pPr marL="12700">
              <a:lnSpc>
                <a:spcPct val="100000"/>
              </a:lnSpc>
            </a:pPr>
            <a:r>
              <a:rPr sz="2000" spc="-10" dirty="0">
                <a:latin typeface="Times New Roman"/>
                <a:cs typeface="Times New Roman"/>
              </a:rPr>
              <a:t>(d)</a:t>
            </a:r>
            <a:r>
              <a:rPr sz="2000" spc="-15" dirty="0">
                <a:latin typeface="Times New Roman"/>
                <a:cs typeface="Times New Roman"/>
              </a:rPr>
              <a:t> </a:t>
            </a:r>
            <a:r>
              <a:rPr sz="2000" spc="-5" dirty="0">
                <a:latin typeface="Times New Roman"/>
                <a:cs typeface="Times New Roman"/>
              </a:rPr>
              <a:t>Regression</a:t>
            </a:r>
            <a:r>
              <a:rPr sz="2000" spc="-10" dirty="0">
                <a:latin typeface="Times New Roman"/>
                <a:cs typeface="Times New Roman"/>
              </a:rPr>
              <a:t> testing</a:t>
            </a:r>
            <a:endParaRPr sz="2000">
              <a:latin typeface="Times New Roman"/>
              <a:cs typeface="Times New Roman"/>
            </a:endParaRPr>
          </a:p>
        </p:txBody>
      </p:sp>
      <p:sp>
        <p:nvSpPr>
          <p:cNvPr id="19" name="object 13"/>
          <p:cNvSpPr txBox="1"/>
          <p:nvPr/>
        </p:nvSpPr>
        <p:spPr>
          <a:xfrm>
            <a:off x="457200" y="4345940"/>
            <a:ext cx="4680585" cy="1673860"/>
          </a:xfrm>
          <a:prstGeom prst="rect">
            <a:avLst/>
          </a:prstGeom>
        </p:spPr>
        <p:txBody>
          <a:bodyPr vert="horz" wrap="square" lIns="0" tIns="12700" rIns="0" bIns="0" rtlCol="0">
            <a:spAutoFit/>
          </a:bodyPr>
          <a:lstStyle/>
          <a:p>
            <a:pPr marL="469265">
              <a:lnSpc>
                <a:spcPct val="100000"/>
              </a:lnSpc>
              <a:spcBef>
                <a:spcPts val="100"/>
              </a:spcBef>
            </a:pPr>
            <a:r>
              <a:rPr sz="2000" spc="-5" dirty="0">
                <a:latin typeface="Times New Roman"/>
                <a:cs typeface="Times New Roman"/>
              </a:rPr>
              <a:t>(a)</a:t>
            </a:r>
            <a:r>
              <a:rPr sz="2000" spc="-15" dirty="0">
                <a:latin typeface="Times New Roman"/>
                <a:cs typeface="Times New Roman"/>
              </a:rPr>
              <a:t> </a:t>
            </a:r>
            <a:r>
              <a:rPr sz="2000" spc="-5" dirty="0">
                <a:latin typeface="Times New Roman"/>
                <a:cs typeface="Times New Roman"/>
              </a:rPr>
              <a:t>Maintenance</a:t>
            </a:r>
            <a:r>
              <a:rPr sz="2000" spc="-20" dirty="0">
                <a:latin typeface="Times New Roman"/>
                <a:cs typeface="Times New Roman"/>
              </a:rPr>
              <a:t> </a:t>
            </a:r>
            <a:r>
              <a:rPr sz="2000" spc="-10" dirty="0">
                <a:latin typeface="Times New Roman"/>
                <a:cs typeface="Times New Roman"/>
              </a:rPr>
              <a:t>testing</a:t>
            </a:r>
            <a:endParaRPr sz="2000" dirty="0">
              <a:latin typeface="Times New Roman"/>
              <a:cs typeface="Times New Roman"/>
            </a:endParaRPr>
          </a:p>
          <a:p>
            <a:pPr marL="469265">
              <a:lnSpc>
                <a:spcPct val="100000"/>
              </a:lnSpc>
            </a:pPr>
            <a:r>
              <a:rPr sz="2000" spc="-5" dirty="0">
                <a:latin typeface="Times New Roman"/>
                <a:cs typeface="Times New Roman"/>
              </a:rPr>
              <a:t>(c)</a:t>
            </a:r>
            <a:r>
              <a:rPr sz="2000" spc="-15" dirty="0">
                <a:latin typeface="Times New Roman"/>
                <a:cs typeface="Times New Roman"/>
              </a:rPr>
              <a:t> </a:t>
            </a:r>
            <a:r>
              <a:rPr sz="2000" spc="-5" dirty="0">
                <a:latin typeface="Times New Roman"/>
                <a:cs typeface="Times New Roman"/>
              </a:rPr>
              <a:t>Function</a:t>
            </a:r>
            <a:r>
              <a:rPr sz="2000" spc="-25" dirty="0">
                <a:latin typeface="Times New Roman"/>
                <a:cs typeface="Times New Roman"/>
              </a:rPr>
              <a:t> </a:t>
            </a:r>
            <a:r>
              <a:rPr sz="2000" spc="-10" dirty="0">
                <a:latin typeface="Times New Roman"/>
                <a:cs typeface="Times New Roman"/>
              </a:rPr>
              <a:t>testing</a:t>
            </a:r>
            <a:endParaRPr sz="2000" dirty="0">
              <a:latin typeface="Times New Roman"/>
              <a:cs typeface="Times New Roman"/>
            </a:endParaRPr>
          </a:p>
          <a:p>
            <a:pPr marL="12700">
              <a:lnSpc>
                <a:spcPct val="100000"/>
              </a:lnSpc>
              <a:spcBef>
                <a:spcPts val="975"/>
              </a:spcBef>
              <a:tabLst>
                <a:tab pos="585470" algn="l"/>
              </a:tabLst>
            </a:pPr>
            <a:r>
              <a:rPr lang="en-IN" sz="2000" dirty="0">
                <a:latin typeface="Times New Roman"/>
                <a:cs typeface="Times New Roman"/>
              </a:rPr>
              <a:t>10</a:t>
            </a:r>
            <a:r>
              <a:rPr sz="2000" dirty="0">
                <a:latin typeface="Times New Roman"/>
                <a:cs typeface="Times New Roman"/>
              </a:rPr>
              <a:t>	</a:t>
            </a:r>
            <a:r>
              <a:rPr sz="2000" spc="-5" dirty="0">
                <a:latin typeface="Times New Roman"/>
                <a:cs typeface="Times New Roman"/>
              </a:rPr>
              <a:t>During</a:t>
            </a:r>
            <a:r>
              <a:rPr sz="2000" spc="-30" dirty="0">
                <a:latin typeface="Times New Roman"/>
                <a:cs typeface="Times New Roman"/>
              </a:rPr>
              <a:t> </a:t>
            </a:r>
            <a:r>
              <a:rPr sz="2000" spc="-10" dirty="0">
                <a:latin typeface="Times New Roman"/>
                <a:cs typeface="Times New Roman"/>
              </a:rPr>
              <a:t>validation</a:t>
            </a:r>
            <a:endParaRPr sz="2000" dirty="0">
              <a:latin typeface="Times New Roman"/>
              <a:cs typeface="Times New Roman"/>
            </a:endParaRPr>
          </a:p>
          <a:p>
            <a:pPr marL="469265">
              <a:lnSpc>
                <a:spcPct val="100000"/>
              </a:lnSpc>
            </a:pPr>
            <a:r>
              <a:rPr sz="2000" spc="-5" dirty="0">
                <a:latin typeface="Times New Roman"/>
                <a:cs typeface="Times New Roman"/>
              </a:rPr>
              <a:t>(a)</a:t>
            </a:r>
            <a:r>
              <a:rPr sz="2000" spc="-15" dirty="0">
                <a:latin typeface="Times New Roman"/>
                <a:cs typeface="Times New Roman"/>
              </a:rPr>
              <a:t> </a:t>
            </a:r>
            <a:r>
              <a:rPr sz="2000" spc="-5" dirty="0">
                <a:latin typeface="Times New Roman"/>
                <a:cs typeface="Times New Roman"/>
              </a:rPr>
              <a:t>Process</a:t>
            </a:r>
            <a:r>
              <a:rPr sz="2000" spc="-15" dirty="0">
                <a:latin typeface="Times New Roman"/>
                <a:cs typeface="Times New Roman"/>
              </a:rPr>
              <a:t> </a:t>
            </a:r>
            <a:r>
              <a:rPr sz="2000" spc="-10" dirty="0">
                <a:latin typeface="Times New Roman"/>
                <a:cs typeface="Times New Roman"/>
              </a:rPr>
              <a:t>is</a:t>
            </a:r>
            <a:r>
              <a:rPr sz="2000" spc="-15" dirty="0">
                <a:latin typeface="Times New Roman"/>
                <a:cs typeface="Times New Roman"/>
              </a:rPr>
              <a:t> </a:t>
            </a:r>
            <a:r>
              <a:rPr sz="2000" spc="-5" dirty="0">
                <a:latin typeface="Times New Roman"/>
                <a:cs typeface="Times New Roman"/>
              </a:rPr>
              <a:t>checked</a:t>
            </a:r>
            <a:endParaRPr sz="2000" dirty="0">
              <a:latin typeface="Times New Roman"/>
              <a:cs typeface="Times New Roman"/>
            </a:endParaRPr>
          </a:p>
          <a:p>
            <a:pPr marL="469265">
              <a:lnSpc>
                <a:spcPct val="100000"/>
              </a:lnSpc>
            </a:pPr>
            <a:r>
              <a:rPr sz="2000" spc="-5" dirty="0">
                <a:latin typeface="Times New Roman"/>
                <a:cs typeface="Times New Roman"/>
              </a:rPr>
              <a:t>(c)</a:t>
            </a:r>
            <a:r>
              <a:rPr sz="2000" spc="-10" dirty="0">
                <a:latin typeface="Times New Roman"/>
                <a:cs typeface="Times New Roman"/>
              </a:rPr>
              <a:t> </a:t>
            </a:r>
            <a:r>
              <a:rPr sz="2000" spc="-5" dirty="0">
                <a:latin typeface="Times New Roman"/>
                <a:cs typeface="Times New Roman"/>
              </a:rPr>
              <a:t>Developer’s</a:t>
            </a:r>
            <a:r>
              <a:rPr sz="2000" spc="-10" dirty="0">
                <a:latin typeface="Times New Roman"/>
                <a:cs typeface="Times New Roman"/>
              </a:rPr>
              <a:t> </a:t>
            </a:r>
            <a:r>
              <a:rPr sz="2000" spc="-5" dirty="0">
                <a:latin typeface="Times New Roman"/>
                <a:cs typeface="Times New Roman"/>
              </a:rPr>
              <a:t>performance</a:t>
            </a:r>
            <a:r>
              <a:rPr sz="2000" spc="-15" dirty="0">
                <a:latin typeface="Times New Roman"/>
                <a:cs typeface="Times New Roman"/>
              </a:rPr>
              <a:t> </a:t>
            </a:r>
            <a:r>
              <a:rPr sz="2000" spc="-5" dirty="0">
                <a:latin typeface="Times New Roman"/>
                <a:cs typeface="Times New Roman"/>
              </a:rPr>
              <a:t>is</a:t>
            </a:r>
            <a:r>
              <a:rPr sz="2000" spc="-10" dirty="0">
                <a:latin typeface="Times New Roman"/>
                <a:cs typeface="Times New Roman"/>
              </a:rPr>
              <a:t> </a:t>
            </a:r>
            <a:r>
              <a:rPr sz="2000" spc="-5" dirty="0">
                <a:latin typeface="Times New Roman"/>
                <a:cs typeface="Times New Roman"/>
              </a:rPr>
              <a:t>evaluated</a:t>
            </a:r>
            <a:endParaRPr sz="2000" dirty="0">
              <a:latin typeface="Times New Roman"/>
              <a:cs typeface="Times New Roman"/>
            </a:endParaRPr>
          </a:p>
        </p:txBody>
      </p:sp>
      <p:sp>
        <p:nvSpPr>
          <p:cNvPr id="20" name="object 14"/>
          <p:cNvSpPr txBox="1"/>
          <p:nvPr/>
        </p:nvSpPr>
        <p:spPr>
          <a:xfrm>
            <a:off x="5157215" y="5383783"/>
            <a:ext cx="3883660" cy="635635"/>
          </a:xfrm>
          <a:prstGeom prst="rect">
            <a:avLst/>
          </a:prstGeom>
        </p:spPr>
        <p:txBody>
          <a:bodyPr vert="horz" wrap="square" lIns="0" tIns="12700" rIns="0" bIns="0" rtlCol="0">
            <a:spAutoFit/>
          </a:bodyPr>
          <a:lstStyle/>
          <a:p>
            <a:pPr marL="12700">
              <a:lnSpc>
                <a:spcPct val="100000"/>
              </a:lnSpc>
              <a:spcBef>
                <a:spcPts val="100"/>
              </a:spcBef>
            </a:pPr>
            <a:r>
              <a:rPr sz="2000" spc="-10" dirty="0">
                <a:latin typeface="Times New Roman"/>
                <a:cs typeface="Times New Roman"/>
              </a:rPr>
              <a:t>(b)</a:t>
            </a:r>
            <a:r>
              <a:rPr sz="2000" spc="-15" dirty="0">
                <a:latin typeface="Times New Roman"/>
                <a:cs typeface="Times New Roman"/>
              </a:rPr>
              <a:t> </a:t>
            </a:r>
            <a:r>
              <a:rPr sz="2000" spc="-5" dirty="0">
                <a:latin typeface="Times New Roman"/>
                <a:cs typeface="Times New Roman"/>
              </a:rPr>
              <a:t>Product</a:t>
            </a:r>
            <a:r>
              <a:rPr sz="2000" spc="-15" dirty="0">
                <a:latin typeface="Times New Roman"/>
                <a:cs typeface="Times New Roman"/>
              </a:rPr>
              <a:t> </a:t>
            </a:r>
            <a:r>
              <a:rPr sz="2000" spc="-5" dirty="0">
                <a:latin typeface="Times New Roman"/>
                <a:cs typeface="Times New Roman"/>
              </a:rPr>
              <a:t>is</a:t>
            </a:r>
            <a:r>
              <a:rPr sz="2000" spc="-20" dirty="0">
                <a:latin typeface="Times New Roman"/>
                <a:cs typeface="Times New Roman"/>
              </a:rPr>
              <a:t> </a:t>
            </a:r>
            <a:r>
              <a:rPr sz="2000" spc="-5" dirty="0">
                <a:latin typeface="Times New Roman"/>
                <a:cs typeface="Times New Roman"/>
              </a:rPr>
              <a:t>checked</a:t>
            </a:r>
            <a:endParaRPr sz="2000">
              <a:latin typeface="Times New Roman"/>
              <a:cs typeface="Times New Roman"/>
            </a:endParaRPr>
          </a:p>
          <a:p>
            <a:pPr marL="156845">
              <a:lnSpc>
                <a:spcPct val="100000"/>
              </a:lnSpc>
            </a:pPr>
            <a:r>
              <a:rPr sz="2000" spc="-5" dirty="0">
                <a:latin typeface="Times New Roman"/>
                <a:cs typeface="Times New Roman"/>
              </a:rPr>
              <a:t>(d)</a:t>
            </a:r>
            <a:r>
              <a:rPr sz="2000" spc="-10" dirty="0">
                <a:latin typeface="Times New Roman"/>
                <a:cs typeface="Times New Roman"/>
              </a:rPr>
              <a:t> </a:t>
            </a:r>
            <a:r>
              <a:rPr sz="2000" dirty="0">
                <a:latin typeface="Times New Roman"/>
                <a:cs typeface="Times New Roman"/>
              </a:rPr>
              <a:t>The</a:t>
            </a:r>
            <a:r>
              <a:rPr sz="2000" spc="-10" dirty="0">
                <a:latin typeface="Times New Roman"/>
                <a:cs typeface="Times New Roman"/>
              </a:rPr>
              <a:t> customer</a:t>
            </a:r>
            <a:r>
              <a:rPr sz="2000" spc="5" dirty="0">
                <a:latin typeface="Times New Roman"/>
                <a:cs typeface="Times New Roman"/>
              </a:rPr>
              <a:t> </a:t>
            </a:r>
            <a:r>
              <a:rPr sz="2000" spc="-5" dirty="0">
                <a:latin typeface="Times New Roman"/>
                <a:cs typeface="Times New Roman"/>
              </a:rPr>
              <a:t>checks</a:t>
            </a:r>
            <a:r>
              <a:rPr sz="2000" spc="-15"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spc="-5" dirty="0">
                <a:latin typeface="Times New Roman"/>
                <a:cs typeface="Times New Roman"/>
              </a:rPr>
              <a:t>product</a:t>
            </a:r>
            <a:endParaRPr sz="2000">
              <a:latin typeface="Times New Roman"/>
              <a:cs typeface="Times New Roman"/>
            </a:endParaRPr>
          </a:p>
        </p:txBody>
      </p:sp>
      <p:pic>
        <p:nvPicPr>
          <p:cNvPr id="21" name="Picture 20"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274847835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6A529-C682-4EBB-A157-F17004BC41B4}"/>
              </a:ext>
            </a:extLst>
          </p:cNvPr>
          <p:cNvSpPr>
            <a:spLocks noGrp="1"/>
          </p:cNvSpPr>
          <p:nvPr>
            <p:ph type="title"/>
          </p:nvPr>
        </p:nvSpPr>
        <p:spPr/>
        <p:txBody>
          <a:bodyPr>
            <a:normAutofit fontScale="90000"/>
          </a:bodyPr>
          <a:lstStyle/>
          <a:p>
            <a:br>
              <a:rPr lang="en-IN" altLang="en-US" dirty="0">
                <a:latin typeface="Times New Roman" panose="02020603050405020304" pitchFamily="18" charset="0"/>
                <a:cs typeface="Times New Roman" panose="02020603050405020304" pitchFamily="18" charset="0"/>
              </a:rPr>
            </a:br>
            <a:endParaRPr lang="en-US" dirty="0"/>
          </a:p>
        </p:txBody>
      </p:sp>
      <p:sp>
        <p:nvSpPr>
          <p:cNvPr id="4" name="Date Placeholder 3">
            <a:extLst>
              <a:ext uri="{FF2B5EF4-FFF2-40B4-BE49-F238E27FC236}">
                <a16:creationId xmlns:a16="http://schemas.microsoft.com/office/drawing/2014/main" id="{A074693D-A972-44AB-848F-F2A21E59CB46}"/>
              </a:ext>
            </a:extLst>
          </p:cNvPr>
          <p:cNvSpPr>
            <a:spLocks noGrp="1"/>
          </p:cNvSpPr>
          <p:nvPr>
            <p:ph type="dt" sz="half" idx="10"/>
          </p:nvPr>
        </p:nvSpPr>
        <p:spPr/>
        <p:txBody>
          <a:bodyPr/>
          <a:lstStyle/>
          <a:p>
            <a:fld id="{A8F2C600-DA5F-4AA1-AFF5-21DAFE45D2A1}" type="datetime1">
              <a:rPr lang="en-IN" smtClean="0"/>
              <a:t>30-04-2024</a:t>
            </a:fld>
            <a:endParaRPr lang="en-US"/>
          </a:p>
        </p:txBody>
      </p:sp>
      <p:sp>
        <p:nvSpPr>
          <p:cNvPr id="5" name="Footer Placeholder 4">
            <a:extLst>
              <a:ext uri="{FF2B5EF4-FFF2-40B4-BE49-F238E27FC236}">
                <a16:creationId xmlns:a16="http://schemas.microsoft.com/office/drawing/2014/main" id="{A5D744A8-460C-4C5A-B6B2-4702B8DAB632}"/>
              </a:ext>
            </a:extLst>
          </p:cNvPr>
          <p:cNvSpPr>
            <a:spLocks noGrp="1"/>
          </p:cNvSpPr>
          <p:nvPr>
            <p:ph type="ftr" sz="quarter" idx="11"/>
          </p:nvPr>
        </p:nvSpPr>
        <p:spPr>
          <a:xfrm>
            <a:off x="1475656" y="6356350"/>
            <a:ext cx="5687144" cy="365125"/>
          </a:xfrm>
        </p:spPr>
        <p:txBody>
          <a:bodyPr/>
          <a:lstStyle/>
          <a:p>
            <a:r>
              <a:rPr lang="en-US" dirty="0" err="1"/>
              <a:t>Nishu</a:t>
            </a:r>
            <a:r>
              <a:rPr lang="en-US" dirty="0"/>
              <a:t> </a:t>
            </a:r>
            <a:r>
              <a:rPr lang="en-US" dirty="0" err="1"/>
              <a:t>Niharika</a:t>
            </a:r>
            <a:r>
              <a:rPr lang="en-US" dirty="0"/>
              <a:t>            ACSE0603 Software Engineering                          Unit IV      </a:t>
            </a:r>
          </a:p>
        </p:txBody>
      </p:sp>
      <p:sp>
        <p:nvSpPr>
          <p:cNvPr id="6" name="Slide Number Placeholder 5">
            <a:extLst>
              <a:ext uri="{FF2B5EF4-FFF2-40B4-BE49-F238E27FC236}">
                <a16:creationId xmlns:a16="http://schemas.microsoft.com/office/drawing/2014/main" id="{1B70C124-C4E6-427F-8EB5-C3D000A9D895}"/>
              </a:ext>
            </a:extLst>
          </p:cNvPr>
          <p:cNvSpPr>
            <a:spLocks noGrp="1"/>
          </p:cNvSpPr>
          <p:nvPr>
            <p:ph type="sldNum" sz="quarter" idx="12"/>
          </p:nvPr>
        </p:nvSpPr>
        <p:spPr/>
        <p:txBody>
          <a:bodyPr/>
          <a:lstStyle/>
          <a:p>
            <a:fld id="{B6F15528-21DE-4FAA-801E-634DDDAF4B2B}" type="slidenum">
              <a:rPr lang="en-US" smtClean="0"/>
              <a:pPr/>
              <a:t>144</a:t>
            </a:fld>
            <a:endParaRPr lang="en-US"/>
          </a:p>
        </p:txBody>
      </p:sp>
      <p:sp>
        <p:nvSpPr>
          <p:cNvPr id="7" name="Title 1">
            <a:extLst>
              <a:ext uri="{FF2B5EF4-FFF2-40B4-BE49-F238E27FC236}">
                <a16:creationId xmlns:a16="http://schemas.microsoft.com/office/drawing/2014/main" id="{C3EB5181-1BF7-4393-BA22-CE6B3C2366F0}"/>
              </a:ext>
            </a:extLst>
          </p:cNvPr>
          <p:cNvSpPr txBox="1">
            <a:spLocks/>
          </p:cNvSpPr>
          <p:nvPr/>
        </p:nvSpPr>
        <p:spPr>
          <a:xfrm>
            <a:off x="1869830" y="185249"/>
            <a:ext cx="7086600" cy="93027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t>Glossary Questions</a:t>
            </a:r>
          </a:p>
        </p:txBody>
      </p:sp>
      <p:pic>
        <p:nvPicPr>
          <p:cNvPr id="8" name="Picture 7">
            <a:extLst>
              <a:ext uri="{FF2B5EF4-FFF2-40B4-BE49-F238E27FC236}">
                <a16:creationId xmlns:a16="http://schemas.microsoft.com/office/drawing/2014/main" id="{27E3F084-2701-45C4-9E10-171E13C1F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465" y="185249"/>
            <a:ext cx="1524000" cy="881551"/>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442334992"/>
              </p:ext>
            </p:extLst>
          </p:nvPr>
        </p:nvGraphicFramePr>
        <p:xfrm>
          <a:off x="457200" y="1204913"/>
          <a:ext cx="8363272" cy="5303520"/>
        </p:xfrm>
        <a:graphic>
          <a:graphicData uri="http://schemas.openxmlformats.org/drawingml/2006/table">
            <a:tbl>
              <a:tblPr firstRow="1" bandRow="1">
                <a:tableStyleId>{2D5ABB26-0587-4C30-8999-92F81FD0307C}</a:tableStyleId>
              </a:tblPr>
              <a:tblGrid>
                <a:gridCol w="5762273">
                  <a:extLst>
                    <a:ext uri="{9D8B030D-6E8A-4147-A177-3AD203B41FA5}">
                      <a16:colId xmlns:a16="http://schemas.microsoft.com/office/drawing/2014/main" val="2243937663"/>
                    </a:ext>
                  </a:extLst>
                </a:gridCol>
                <a:gridCol w="2600999">
                  <a:extLst>
                    <a:ext uri="{9D8B030D-6E8A-4147-A177-3AD203B41FA5}">
                      <a16:colId xmlns:a16="http://schemas.microsoft.com/office/drawing/2014/main" val="3175382134"/>
                    </a:ext>
                  </a:extLst>
                </a:gridCol>
              </a:tblGrid>
              <a:tr h="5151437">
                <a:tc>
                  <a:txBody>
                    <a:bodyPr/>
                    <a:lstStyle/>
                    <a:p>
                      <a:pPr marL="342900" indent="-342900">
                        <a:buFont typeface="+mj-lt"/>
                        <a:buAutoNum type="arabicPeriod"/>
                      </a:pPr>
                      <a:r>
                        <a:rPr lang="en-US" sz="1800" b="0" i="0" kern="1200" dirty="0">
                          <a:solidFill>
                            <a:schemeClr val="tx1"/>
                          </a:solidFill>
                          <a:effectLst/>
                          <a:latin typeface="+mn-lt"/>
                          <a:ea typeface="+mn-ea"/>
                          <a:cs typeface="+mn-cs"/>
                        </a:rPr>
                        <a:t>Formal testing with respect to user needs, requirements, and business processes conducted to determine whether or not a system satisfies the acceptance criteria and to enable the user, customers or other authorized entity to determine whether or not to accept the system.</a:t>
                      </a:r>
                    </a:p>
                    <a:p>
                      <a:pPr marL="342900" indent="-342900">
                        <a:buFont typeface="+mj-lt"/>
                        <a:buAutoNum type="arabicPeriod"/>
                      </a:pPr>
                      <a:r>
                        <a:rPr lang="en-US" sz="1800" b="0" i="0" kern="1200" dirty="0">
                          <a:solidFill>
                            <a:schemeClr val="tx1"/>
                          </a:solidFill>
                          <a:effectLst/>
                          <a:latin typeface="+mn-lt"/>
                          <a:ea typeface="+mn-ea"/>
                          <a:cs typeface="+mn-cs"/>
                        </a:rPr>
                        <a:t>A step-by-step presentation by the author of a document in order to gather information and to establish a common understanding of its content.</a:t>
                      </a:r>
                    </a:p>
                    <a:p>
                      <a:pPr marL="342900" indent="-342900">
                        <a:buFont typeface="+mj-lt"/>
                        <a:buAutoNum type="arabicPeriod"/>
                      </a:pPr>
                      <a:r>
                        <a:rPr lang="en-US" sz="1800" b="0" i="0" kern="1200" dirty="0">
                          <a:solidFill>
                            <a:schemeClr val="tx1"/>
                          </a:solidFill>
                          <a:effectLst/>
                          <a:latin typeface="+mn-lt"/>
                          <a:ea typeface="+mn-ea"/>
                          <a:cs typeface="+mn-cs"/>
                        </a:rPr>
                        <a:t>Testing where the system is subjected to large volumes of data. See also resource-utilization testing.</a:t>
                      </a:r>
                    </a:p>
                    <a:p>
                      <a:pPr marL="342900" indent="-342900">
                        <a:buFont typeface="+mj-lt"/>
                        <a:buAutoNum type="arabicPeriod"/>
                      </a:pPr>
                      <a:r>
                        <a:rPr lang="en-US" sz="1800" b="0" i="0" kern="1200" dirty="0">
                          <a:solidFill>
                            <a:schemeClr val="tx1"/>
                          </a:solidFill>
                          <a:effectLst/>
                          <a:latin typeface="+mn-lt"/>
                          <a:ea typeface="+mn-ea"/>
                          <a:cs typeface="+mn-cs"/>
                        </a:rPr>
                        <a:t>Artifacts produced during the test process required to plan, design, and execute tests, such as documentation, scripts, inputs, expected results, set-up and clear-up procedures, files, databases, environment, and any additional software or utilities used in testing.</a:t>
                      </a:r>
                    </a:p>
                    <a:p>
                      <a:pPr marL="342900" indent="-342900">
                        <a:buFont typeface="+mj-lt"/>
                        <a:buAutoNum type="arabicPeriod"/>
                      </a:pPr>
                      <a:r>
                        <a:rPr lang="en-US" sz="1800" b="0" i="0" kern="1200" dirty="0">
                          <a:solidFill>
                            <a:schemeClr val="tx1"/>
                          </a:solidFill>
                          <a:effectLst/>
                          <a:latin typeface="+mn-lt"/>
                          <a:ea typeface="+mn-ea"/>
                          <a:cs typeface="+mn-cs"/>
                        </a:rPr>
                        <a:t>A set of several test cases for a component or system under test, where the post condition of one test is often used as the precondition for the next one.</a:t>
                      </a:r>
                    </a:p>
                  </a:txBody>
                  <a:tcPr/>
                </a:tc>
                <a:tc>
                  <a:txBody>
                    <a:bodyPr/>
                    <a:lstStyle/>
                    <a:p>
                      <a:pPr marL="342900" indent="-342900">
                        <a:buFont typeface="+mj-lt"/>
                        <a:buAutoNum type="alphaLcPeriod"/>
                      </a:pPr>
                      <a:r>
                        <a:rPr lang="en-US" sz="1800" b="1" i="0" kern="1200" dirty="0">
                          <a:solidFill>
                            <a:schemeClr val="tx1"/>
                          </a:solidFill>
                          <a:effectLst/>
                          <a:latin typeface="+mn-lt"/>
                          <a:ea typeface="+mn-ea"/>
                          <a:cs typeface="+mn-cs"/>
                        </a:rPr>
                        <a:t>acceptance testing</a:t>
                      </a:r>
                    </a:p>
                    <a:p>
                      <a:pPr marL="342900" indent="-342900">
                        <a:buFont typeface="+mj-lt"/>
                        <a:buAutoNum type="alphaLcPeriod"/>
                      </a:pPr>
                      <a:endParaRPr lang="en-US" sz="1800" b="1" i="0" kern="1200" dirty="0">
                        <a:solidFill>
                          <a:schemeClr val="tx1"/>
                        </a:solidFill>
                        <a:effectLst/>
                        <a:latin typeface="+mn-lt"/>
                        <a:ea typeface="+mn-ea"/>
                        <a:cs typeface="+mn-cs"/>
                      </a:endParaRPr>
                    </a:p>
                    <a:p>
                      <a:pPr marL="342900" indent="-342900">
                        <a:buFont typeface="+mj-lt"/>
                        <a:buAutoNum type="alphaLcPeriod"/>
                      </a:pPr>
                      <a:endParaRPr lang="en-US" sz="1800" b="1" i="0" kern="1200" dirty="0">
                        <a:solidFill>
                          <a:schemeClr val="tx1"/>
                        </a:solidFill>
                        <a:effectLst/>
                        <a:latin typeface="+mn-lt"/>
                        <a:ea typeface="+mn-ea"/>
                        <a:cs typeface="+mn-cs"/>
                      </a:endParaRPr>
                    </a:p>
                    <a:p>
                      <a:pPr marL="342900" indent="-342900">
                        <a:buFont typeface="+mj-lt"/>
                        <a:buAutoNum type="alphaLcPeriod"/>
                      </a:pPr>
                      <a:endParaRPr lang="en-US" sz="1800" b="1" i="0" kern="1200" dirty="0">
                        <a:solidFill>
                          <a:schemeClr val="tx1"/>
                        </a:solidFill>
                        <a:effectLst/>
                        <a:latin typeface="+mn-lt"/>
                        <a:ea typeface="+mn-ea"/>
                        <a:cs typeface="+mn-cs"/>
                      </a:endParaRPr>
                    </a:p>
                    <a:p>
                      <a:pPr marL="342900" indent="-342900">
                        <a:buFont typeface="+mj-lt"/>
                        <a:buAutoNum type="alphaLcPeriod"/>
                      </a:pPr>
                      <a:endParaRPr lang="en-US" sz="1800" b="1" i="0" kern="1200" dirty="0">
                        <a:solidFill>
                          <a:schemeClr val="tx1"/>
                        </a:solidFill>
                        <a:effectLst/>
                        <a:latin typeface="+mn-lt"/>
                        <a:ea typeface="+mn-ea"/>
                        <a:cs typeface="+mn-cs"/>
                      </a:endParaRPr>
                    </a:p>
                    <a:p>
                      <a:pPr marL="342900" indent="-342900">
                        <a:buFont typeface="+mj-lt"/>
                        <a:buAutoNum type="alphaLcPeriod"/>
                      </a:pPr>
                      <a:endParaRPr lang="en-US" sz="1800" b="1" i="0" kern="1200" dirty="0">
                        <a:solidFill>
                          <a:schemeClr val="tx1"/>
                        </a:solidFill>
                        <a:effectLst/>
                        <a:latin typeface="+mn-lt"/>
                        <a:ea typeface="+mn-ea"/>
                        <a:cs typeface="+mn-cs"/>
                      </a:endParaRPr>
                    </a:p>
                    <a:p>
                      <a:pPr marL="342900" indent="-342900">
                        <a:buFont typeface="+mj-lt"/>
                        <a:buAutoNum type="alphaLcPeriod"/>
                      </a:pPr>
                      <a:r>
                        <a:rPr lang="en-US" sz="1800" b="1" i="0" kern="1200" dirty="0">
                          <a:solidFill>
                            <a:schemeClr val="tx1"/>
                          </a:solidFill>
                          <a:effectLst/>
                          <a:latin typeface="+mn-lt"/>
                          <a:ea typeface="+mn-ea"/>
                          <a:cs typeface="+mn-cs"/>
                        </a:rPr>
                        <a:t>Walkthrough</a:t>
                      </a:r>
                    </a:p>
                    <a:p>
                      <a:pPr marL="342900" indent="-342900">
                        <a:buFont typeface="+mj-lt"/>
                        <a:buAutoNum type="alphaLcPeriod"/>
                      </a:pPr>
                      <a:endParaRPr lang="en-US" sz="1800" b="1" i="0" kern="1200" dirty="0">
                        <a:solidFill>
                          <a:schemeClr val="tx1"/>
                        </a:solidFill>
                        <a:effectLst/>
                        <a:latin typeface="+mn-lt"/>
                        <a:ea typeface="+mn-ea"/>
                        <a:cs typeface="+mn-cs"/>
                      </a:endParaRPr>
                    </a:p>
                    <a:p>
                      <a:pPr marL="342900" indent="-342900">
                        <a:buFont typeface="+mj-lt"/>
                        <a:buAutoNum type="alphaLcPeriod"/>
                      </a:pPr>
                      <a:endParaRPr lang="en-US" sz="1800" b="1" i="0" kern="1200" dirty="0">
                        <a:solidFill>
                          <a:schemeClr val="tx1"/>
                        </a:solidFill>
                        <a:effectLst/>
                        <a:latin typeface="+mn-lt"/>
                        <a:ea typeface="+mn-ea"/>
                        <a:cs typeface="+mn-cs"/>
                      </a:endParaRPr>
                    </a:p>
                    <a:p>
                      <a:pPr marL="342900" indent="-342900">
                        <a:buFont typeface="+mj-lt"/>
                        <a:buAutoNum type="alphaLcPeriod"/>
                      </a:pPr>
                      <a:r>
                        <a:rPr lang="en-US" sz="1800" b="1" i="0" kern="1200" dirty="0">
                          <a:solidFill>
                            <a:schemeClr val="tx1"/>
                          </a:solidFill>
                          <a:effectLst/>
                          <a:latin typeface="+mn-lt"/>
                          <a:ea typeface="+mn-ea"/>
                          <a:cs typeface="+mn-cs"/>
                        </a:rPr>
                        <a:t>volume testing</a:t>
                      </a:r>
                    </a:p>
                    <a:p>
                      <a:pPr marL="342900" indent="-342900">
                        <a:buFont typeface="+mj-lt"/>
                        <a:buAutoNum type="alphaLcPeriod"/>
                      </a:pPr>
                      <a:endParaRPr lang="en-US" sz="1800" b="1" i="0" kern="1200" dirty="0">
                        <a:solidFill>
                          <a:schemeClr val="tx1"/>
                        </a:solidFill>
                        <a:effectLst/>
                        <a:latin typeface="+mn-lt"/>
                        <a:ea typeface="+mn-ea"/>
                        <a:cs typeface="+mn-cs"/>
                      </a:endParaRPr>
                    </a:p>
                    <a:p>
                      <a:pPr marL="342900" indent="-342900">
                        <a:buFont typeface="+mj-lt"/>
                        <a:buAutoNum type="alphaLcPeriod"/>
                      </a:pPr>
                      <a:r>
                        <a:rPr lang="en-US" sz="1800" b="1" i="0" kern="1200" dirty="0" err="1">
                          <a:solidFill>
                            <a:schemeClr val="tx1"/>
                          </a:solidFill>
                          <a:effectLst/>
                          <a:latin typeface="+mn-lt"/>
                          <a:ea typeface="+mn-ea"/>
                          <a:cs typeface="+mn-cs"/>
                        </a:rPr>
                        <a:t>Testware</a:t>
                      </a:r>
                      <a:endParaRPr lang="en-US" sz="1800" b="1" i="0" kern="1200" dirty="0">
                        <a:solidFill>
                          <a:schemeClr val="tx1"/>
                        </a:solidFill>
                        <a:effectLst/>
                        <a:latin typeface="+mn-lt"/>
                        <a:ea typeface="+mn-ea"/>
                        <a:cs typeface="+mn-cs"/>
                      </a:endParaRPr>
                    </a:p>
                    <a:p>
                      <a:pPr marL="342900" indent="-342900">
                        <a:buFont typeface="+mj-lt"/>
                        <a:buAutoNum type="alphaLcPeriod"/>
                      </a:pPr>
                      <a:endParaRPr lang="en-US" sz="1800" b="1" i="0" kern="1200" dirty="0">
                        <a:solidFill>
                          <a:schemeClr val="tx1"/>
                        </a:solidFill>
                        <a:effectLst/>
                        <a:latin typeface="+mn-lt"/>
                        <a:ea typeface="+mn-ea"/>
                        <a:cs typeface="+mn-cs"/>
                      </a:endParaRPr>
                    </a:p>
                    <a:p>
                      <a:pPr marL="342900" indent="-342900">
                        <a:buFont typeface="+mj-lt"/>
                        <a:buAutoNum type="alphaLcPeriod"/>
                      </a:pPr>
                      <a:endParaRPr lang="en-US" sz="1800" b="1" i="0" kern="1200" dirty="0">
                        <a:solidFill>
                          <a:schemeClr val="tx1"/>
                        </a:solidFill>
                        <a:effectLst/>
                        <a:latin typeface="+mn-lt"/>
                        <a:ea typeface="+mn-ea"/>
                        <a:cs typeface="+mn-cs"/>
                      </a:endParaRPr>
                    </a:p>
                    <a:p>
                      <a:pPr marL="342900" indent="-342900">
                        <a:buFont typeface="+mj-lt"/>
                        <a:buAutoNum type="alphaLcPeriod"/>
                      </a:pPr>
                      <a:endParaRPr lang="en-US" sz="1800" b="1" i="0" kern="1200" dirty="0">
                        <a:solidFill>
                          <a:schemeClr val="tx1"/>
                        </a:solidFill>
                        <a:effectLst/>
                        <a:latin typeface="+mn-lt"/>
                        <a:ea typeface="+mn-ea"/>
                        <a:cs typeface="+mn-cs"/>
                      </a:endParaRPr>
                    </a:p>
                    <a:p>
                      <a:pPr marL="342900" indent="-342900">
                        <a:buFont typeface="+mj-lt"/>
                        <a:buAutoNum type="alphaLcPeriod"/>
                      </a:pPr>
                      <a:endParaRPr lang="en-US" sz="1800" b="1" i="0" kern="1200" dirty="0">
                        <a:solidFill>
                          <a:schemeClr val="tx1"/>
                        </a:solidFill>
                        <a:effectLst/>
                        <a:latin typeface="+mn-lt"/>
                        <a:ea typeface="+mn-ea"/>
                        <a:cs typeface="+mn-cs"/>
                      </a:endParaRPr>
                    </a:p>
                    <a:p>
                      <a:pPr marL="342900" indent="-342900">
                        <a:buFont typeface="+mj-lt"/>
                        <a:buAutoNum type="alphaLcPeriod"/>
                      </a:pPr>
                      <a:r>
                        <a:rPr lang="en-US" sz="1800" b="1" i="0" kern="1200" dirty="0">
                          <a:solidFill>
                            <a:schemeClr val="tx1"/>
                          </a:solidFill>
                          <a:effectLst/>
                          <a:latin typeface="+mn-lt"/>
                          <a:ea typeface="+mn-ea"/>
                          <a:cs typeface="+mn-cs"/>
                        </a:rPr>
                        <a:t>test suite</a:t>
                      </a:r>
                    </a:p>
                  </a:txBody>
                  <a:tcPr/>
                </a:tc>
                <a:extLst>
                  <a:ext uri="{0D108BD9-81ED-4DB2-BD59-A6C34878D82A}">
                    <a16:rowId xmlns:a16="http://schemas.microsoft.com/office/drawing/2014/main" val="1276284881"/>
                  </a:ext>
                </a:extLst>
              </a:tr>
            </a:tbl>
          </a:graphicData>
        </a:graphic>
      </p:graphicFrame>
    </p:spTree>
    <p:extLst>
      <p:ext uri="{BB962C8B-B14F-4D97-AF65-F5344CB8AC3E}">
        <p14:creationId xmlns:p14="http://schemas.microsoft.com/office/powerpoint/2010/main" val="110279456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133599" y="6356350"/>
            <a:ext cx="5329237" cy="365125"/>
          </a:xfrm>
        </p:spPr>
        <p:txBody>
          <a:bodyPr/>
          <a:lstStyle/>
          <a:p>
            <a:r>
              <a:rPr lang="en-US"/>
              <a:t>Nishu Niharika            ACSE0603 Software Engineering                          Unit IV      </a:t>
            </a:r>
            <a:endParaRPr lang="en-US" dirty="0"/>
          </a:p>
        </p:txBody>
      </p:sp>
      <p:sp>
        <p:nvSpPr>
          <p:cNvPr id="5" name="Slide Number Placeholder 4"/>
          <p:cNvSpPr>
            <a:spLocks noGrp="1"/>
          </p:cNvSpPr>
          <p:nvPr>
            <p:ph type="sldNum" sz="quarter" idx="12"/>
          </p:nvPr>
        </p:nvSpPr>
        <p:spPr/>
        <p:txBody>
          <a:bodyPr/>
          <a:lstStyle/>
          <a:p>
            <a:fld id="{F6730210-60EE-406A-922A-4A98804D28A4}" type="slidenum">
              <a:rPr lang="en-US" smtClean="0"/>
              <a:pPr/>
              <a:t>145</a:t>
            </a:fld>
            <a:endParaRPr lang="en-US" dirty="0"/>
          </a:p>
        </p:txBody>
      </p:sp>
      <p:sp>
        <p:nvSpPr>
          <p:cNvPr id="6" name="Date Placeholder 5"/>
          <p:cNvSpPr>
            <a:spLocks noGrp="1"/>
          </p:cNvSpPr>
          <p:nvPr>
            <p:ph type="dt" sz="half" idx="10"/>
          </p:nvPr>
        </p:nvSpPr>
        <p:spPr/>
        <p:txBody>
          <a:bodyPr/>
          <a:lstStyle/>
          <a:p>
            <a:fld id="{0E5710EF-F3E8-46DD-B566-FE0DB28154B5}" type="datetime1">
              <a:rPr lang="en-IN" smtClean="0"/>
              <a:t>30-04-2024</a:t>
            </a:fld>
            <a:endParaRPr lang="en-US" dirty="0"/>
          </a:p>
        </p:txBody>
      </p:sp>
      <p:pic>
        <p:nvPicPr>
          <p:cNvPr id="7" name="Picture 6"/>
          <p:cNvPicPr>
            <a:picLocks noChangeAspect="1"/>
          </p:cNvPicPr>
          <p:nvPr/>
        </p:nvPicPr>
        <p:blipFill>
          <a:blip r:embed="rId2"/>
          <a:stretch>
            <a:fillRect/>
          </a:stretch>
        </p:blipFill>
        <p:spPr>
          <a:xfrm>
            <a:off x="1681162" y="1595437"/>
            <a:ext cx="5781675" cy="4943475"/>
          </a:xfrm>
          <a:prstGeom prst="rect">
            <a:avLst/>
          </a:prstGeom>
        </p:spPr>
      </p:pic>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Calibri (Body)"/>
              </a:rPr>
              <a:t>Old Question Papers</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10" name="Picture 9" descr="Logo.jpg"/>
          <p:cNvPicPr>
            <a:picLocks noChangeAspect="1"/>
          </p:cNvPicPr>
          <p:nvPr/>
        </p:nvPicPr>
        <p:blipFill>
          <a:blip r:embed="rId4"/>
          <a:stretch>
            <a:fillRect/>
          </a:stretch>
        </p:blipFill>
        <p:spPr>
          <a:xfrm>
            <a:off x="0" y="0"/>
            <a:ext cx="1581150" cy="847725"/>
          </a:xfrm>
          <a:prstGeom prst="rect">
            <a:avLst/>
          </a:prstGeom>
        </p:spPr>
      </p:pic>
    </p:spTree>
    <p:extLst>
      <p:ext uri="{BB962C8B-B14F-4D97-AF65-F5344CB8AC3E}">
        <p14:creationId xmlns:p14="http://schemas.microsoft.com/office/powerpoint/2010/main" val="265537242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1828800" y="6449363"/>
            <a:ext cx="5257800" cy="365125"/>
          </a:xfrm>
        </p:spPr>
        <p:txBody>
          <a:bodyPr/>
          <a:lstStyle/>
          <a:p>
            <a:r>
              <a:rPr lang="en-US"/>
              <a:t>Nishu Niharika            ACSE0603 Software Engineering                          Unit IV      </a:t>
            </a:r>
            <a:endParaRPr lang="en-US" dirty="0"/>
          </a:p>
        </p:txBody>
      </p:sp>
      <p:sp>
        <p:nvSpPr>
          <p:cNvPr id="5" name="Slide Number Placeholder 4"/>
          <p:cNvSpPr>
            <a:spLocks noGrp="1"/>
          </p:cNvSpPr>
          <p:nvPr>
            <p:ph type="sldNum" sz="quarter" idx="12"/>
          </p:nvPr>
        </p:nvSpPr>
        <p:spPr/>
        <p:txBody>
          <a:bodyPr/>
          <a:lstStyle/>
          <a:p>
            <a:fld id="{F6730210-60EE-406A-922A-4A98804D28A4}" type="slidenum">
              <a:rPr lang="en-US" smtClean="0"/>
              <a:pPr/>
              <a:t>146</a:t>
            </a:fld>
            <a:endParaRPr lang="en-US" dirty="0"/>
          </a:p>
        </p:txBody>
      </p:sp>
      <p:sp>
        <p:nvSpPr>
          <p:cNvPr id="6" name="Date Placeholder 5"/>
          <p:cNvSpPr>
            <a:spLocks noGrp="1"/>
          </p:cNvSpPr>
          <p:nvPr>
            <p:ph type="dt" sz="half" idx="10"/>
          </p:nvPr>
        </p:nvSpPr>
        <p:spPr/>
        <p:txBody>
          <a:bodyPr/>
          <a:lstStyle/>
          <a:p>
            <a:fld id="{74D34ECF-65B5-4F87-89B8-2FE1C8162A26}" type="datetime1">
              <a:rPr lang="en-IN" smtClean="0"/>
              <a:t>30-04-2024</a:t>
            </a:fld>
            <a:endParaRPr lang="en-US" dirty="0"/>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Calibri (Body)"/>
              </a:rPr>
              <a:t>Old Question Papers</a:t>
            </a:r>
          </a:p>
        </p:txBody>
      </p:sp>
      <p:pic>
        <p:nvPicPr>
          <p:cNvPr id="9"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1" name="Picture 10"/>
          <p:cNvPicPr>
            <a:picLocks noChangeAspect="1"/>
          </p:cNvPicPr>
          <p:nvPr/>
        </p:nvPicPr>
        <p:blipFill>
          <a:blip r:embed="rId3"/>
          <a:stretch>
            <a:fillRect/>
          </a:stretch>
        </p:blipFill>
        <p:spPr>
          <a:xfrm>
            <a:off x="2281237" y="685799"/>
            <a:ext cx="4729163" cy="5670551"/>
          </a:xfrm>
          <a:prstGeom prst="rect">
            <a:avLst/>
          </a:prstGeom>
        </p:spPr>
      </p:pic>
      <p:pic>
        <p:nvPicPr>
          <p:cNvPr id="10" name="Picture 9" descr="Logo.jpg"/>
          <p:cNvPicPr>
            <a:picLocks noChangeAspect="1"/>
          </p:cNvPicPr>
          <p:nvPr/>
        </p:nvPicPr>
        <p:blipFill>
          <a:blip r:embed="rId4"/>
          <a:stretch>
            <a:fillRect/>
          </a:stretch>
        </p:blipFill>
        <p:spPr>
          <a:xfrm>
            <a:off x="0" y="0"/>
            <a:ext cx="1581150" cy="847725"/>
          </a:xfrm>
          <a:prstGeom prst="rect">
            <a:avLst/>
          </a:prstGeom>
        </p:spPr>
      </p:pic>
    </p:spTree>
    <p:extLst>
      <p:ext uri="{BB962C8B-B14F-4D97-AF65-F5344CB8AC3E}">
        <p14:creationId xmlns:p14="http://schemas.microsoft.com/office/powerpoint/2010/main" val="188526724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1828800" y="6449363"/>
            <a:ext cx="5257800" cy="365125"/>
          </a:xfrm>
        </p:spPr>
        <p:txBody>
          <a:bodyPr/>
          <a:lstStyle/>
          <a:p>
            <a:r>
              <a:rPr lang="en-US"/>
              <a:t>Nishu Niharika            ACSE0603 Software Engineering                          Unit IV      </a:t>
            </a:r>
            <a:endParaRPr lang="en-US" dirty="0"/>
          </a:p>
        </p:txBody>
      </p:sp>
      <p:sp>
        <p:nvSpPr>
          <p:cNvPr id="5" name="Slide Number Placeholder 4"/>
          <p:cNvSpPr>
            <a:spLocks noGrp="1"/>
          </p:cNvSpPr>
          <p:nvPr>
            <p:ph type="sldNum" sz="quarter" idx="12"/>
          </p:nvPr>
        </p:nvSpPr>
        <p:spPr/>
        <p:txBody>
          <a:bodyPr/>
          <a:lstStyle/>
          <a:p>
            <a:fld id="{F6730210-60EE-406A-922A-4A98804D28A4}" type="slidenum">
              <a:rPr lang="en-US" smtClean="0"/>
              <a:pPr/>
              <a:t>147</a:t>
            </a:fld>
            <a:endParaRPr lang="en-US" dirty="0"/>
          </a:p>
        </p:txBody>
      </p:sp>
      <p:sp>
        <p:nvSpPr>
          <p:cNvPr id="6" name="Date Placeholder 5"/>
          <p:cNvSpPr>
            <a:spLocks noGrp="1"/>
          </p:cNvSpPr>
          <p:nvPr>
            <p:ph type="dt" sz="half" idx="10"/>
          </p:nvPr>
        </p:nvSpPr>
        <p:spPr/>
        <p:txBody>
          <a:bodyPr/>
          <a:lstStyle/>
          <a:p>
            <a:fld id="{7487B006-51AC-4DDC-8768-C917AE1943CC}" type="datetime1">
              <a:rPr lang="en-IN" smtClean="0"/>
              <a:t>30-04-2024</a:t>
            </a:fld>
            <a:endParaRPr lang="en-US" dirty="0"/>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Calibri (Body)"/>
              </a:rPr>
              <a:t>Old Question Papers</a:t>
            </a:r>
          </a:p>
        </p:txBody>
      </p:sp>
      <p:pic>
        <p:nvPicPr>
          <p:cNvPr id="9"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p:cNvPicPr>
            <a:picLocks noChangeAspect="1"/>
          </p:cNvPicPr>
          <p:nvPr/>
        </p:nvPicPr>
        <p:blipFill>
          <a:blip r:embed="rId3"/>
          <a:stretch>
            <a:fillRect/>
          </a:stretch>
        </p:blipFill>
        <p:spPr>
          <a:xfrm>
            <a:off x="1600200" y="1371600"/>
            <a:ext cx="6181725" cy="1971675"/>
          </a:xfrm>
          <a:prstGeom prst="rect">
            <a:avLst/>
          </a:prstGeom>
        </p:spPr>
      </p:pic>
      <p:pic>
        <p:nvPicPr>
          <p:cNvPr id="10" name="Picture 9" descr="Logo.jpg"/>
          <p:cNvPicPr>
            <a:picLocks noChangeAspect="1"/>
          </p:cNvPicPr>
          <p:nvPr/>
        </p:nvPicPr>
        <p:blipFill>
          <a:blip r:embed="rId4"/>
          <a:stretch>
            <a:fillRect/>
          </a:stretch>
        </p:blipFill>
        <p:spPr>
          <a:xfrm>
            <a:off x="0" y="0"/>
            <a:ext cx="1581150" cy="847725"/>
          </a:xfrm>
          <a:prstGeom prst="rect">
            <a:avLst/>
          </a:prstGeom>
        </p:spPr>
      </p:pic>
    </p:spTree>
    <p:extLst>
      <p:ext uri="{BB962C8B-B14F-4D97-AF65-F5344CB8AC3E}">
        <p14:creationId xmlns:p14="http://schemas.microsoft.com/office/powerpoint/2010/main" val="114250372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endParaRPr lang="en-US" sz="1800" dirty="0"/>
          </a:p>
          <a:p>
            <a:pPr marL="514350" indent="-514350" algn="just">
              <a:buFont typeface="+mj-lt"/>
              <a:buAutoNum type="arabicPeriod"/>
            </a:pPr>
            <a:r>
              <a:rPr lang="en-US" sz="2200" dirty="0">
                <a:latin typeface="Calibri" panose="020F0502020204030204" pitchFamily="34" charset="0"/>
                <a:cs typeface="Calibri" panose="020F0502020204030204" pitchFamily="34" charset="0"/>
              </a:rPr>
              <a:t>Why does software fail after it has passed from acceptance testing?</a:t>
            </a:r>
          </a:p>
          <a:p>
            <a:pPr marL="514350" indent="-514350" algn="just">
              <a:buFont typeface="+mj-lt"/>
              <a:buAutoNum type="arabicPeriod"/>
            </a:pPr>
            <a:r>
              <a:rPr lang="en-US" sz="2200" dirty="0">
                <a:latin typeface="Calibri" panose="020F0502020204030204" pitchFamily="34" charset="0"/>
                <a:cs typeface="Calibri" panose="020F0502020204030204" pitchFamily="34" charset="0"/>
              </a:rPr>
              <a:t>What are various kinds of functional testing? Describe any one in detail.</a:t>
            </a:r>
          </a:p>
          <a:p>
            <a:pPr marL="514350" indent="-514350" algn="just">
              <a:buFont typeface="+mj-lt"/>
              <a:buAutoNum type="arabicPeriod"/>
            </a:pPr>
            <a:r>
              <a:rPr lang="en-US" sz="2200" dirty="0">
                <a:latin typeface="Calibri" panose="020F0502020204030204" pitchFamily="34" charset="0"/>
                <a:cs typeface="Calibri" panose="020F0502020204030204" pitchFamily="34" charset="0"/>
              </a:rPr>
              <a:t>Explain the boundary value analysis testing techniques with the help of an example.</a:t>
            </a:r>
          </a:p>
          <a:p>
            <a:pPr marL="514350" indent="-514350" algn="just">
              <a:buFont typeface="+mj-lt"/>
              <a:buAutoNum type="arabicPeriod"/>
            </a:pPr>
            <a:r>
              <a:rPr lang="en-US" sz="2200" dirty="0">
                <a:latin typeface="Calibri" panose="020F0502020204030204" pitchFamily="34" charset="0"/>
                <a:cs typeface="Calibri" panose="020F0502020204030204" pitchFamily="34" charset="0"/>
              </a:rPr>
              <a:t>Describe the equivalence class testing method. Compare this with boundary value analysis techniques.</a:t>
            </a:r>
          </a:p>
          <a:p>
            <a:pPr marL="514350" indent="-514350" algn="just">
              <a:buFont typeface="+mj-lt"/>
              <a:buAutoNum type="arabicPeriod"/>
            </a:pPr>
            <a:r>
              <a:rPr lang="en-US" sz="2200" dirty="0">
                <a:latin typeface="Calibri" panose="020F0502020204030204" pitchFamily="34" charset="0"/>
                <a:cs typeface="Calibri" panose="020F0502020204030204" pitchFamily="34" charset="0"/>
              </a:rPr>
              <a:t>Discuss cause effect graphing technique with an example</a:t>
            </a:r>
            <a:endParaRPr lang="en-IN" sz="3100" dirty="0">
              <a:latin typeface="Calibri" panose="020F0502020204030204" pitchFamily="34" charset="0"/>
              <a:cs typeface="Calibri" panose="020F0502020204030204" pitchFamily="34" charset="0"/>
            </a:endParaRPr>
          </a:p>
          <a:p>
            <a:endParaRPr lang="en-US" sz="3100" dirty="0">
              <a:latin typeface="Calibri" panose="020F0502020204030204" pitchFamily="34" charset="0"/>
              <a:cs typeface="Calibri" panose="020F0502020204030204" pitchFamily="34" charset="0"/>
            </a:endParaRPr>
          </a:p>
          <a:p>
            <a:endParaRPr lang="en-US" sz="2200" dirty="0"/>
          </a:p>
          <a:p>
            <a:endParaRPr lang="en-US" dirty="0"/>
          </a:p>
        </p:txBody>
      </p:sp>
      <p:sp>
        <p:nvSpPr>
          <p:cNvPr id="4" name="Date Placeholder 3"/>
          <p:cNvSpPr>
            <a:spLocks noGrp="1"/>
          </p:cNvSpPr>
          <p:nvPr>
            <p:ph type="dt" sz="half" idx="10"/>
          </p:nvPr>
        </p:nvSpPr>
        <p:spPr/>
        <p:txBody>
          <a:bodyPr/>
          <a:lstStyle/>
          <a:p>
            <a:fld id="{64E11B9F-FD3C-4567-8A94-0E4EC8F1823C}" type="datetime1">
              <a:rPr lang="en-IN" smtClean="0"/>
              <a:t>30-04-2024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Nishu Niharika            ACSE0603 Software Engineering                          Unit IV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Expected Questions for University Exam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301762127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endParaRPr lang="en-US" sz="1800" dirty="0"/>
          </a:p>
          <a:p>
            <a:endParaRPr lang="en-US" dirty="0"/>
          </a:p>
        </p:txBody>
      </p:sp>
      <p:sp>
        <p:nvSpPr>
          <p:cNvPr id="4" name="Date Placeholder 3"/>
          <p:cNvSpPr>
            <a:spLocks noGrp="1"/>
          </p:cNvSpPr>
          <p:nvPr>
            <p:ph type="dt" sz="half" idx="10"/>
          </p:nvPr>
        </p:nvSpPr>
        <p:spPr/>
        <p:txBody>
          <a:bodyPr/>
          <a:lstStyle/>
          <a:p>
            <a:fld id="{ABF699EE-E943-45A1-9552-FA6763088D35}" type="datetime1">
              <a:rPr lang="en-IN" smtClean="0"/>
              <a:t>30-04-2024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Nishu Niharika            ACSE0603 Software Engineering                          Unit IV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Recap of Unit</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Rectangle 9">
            <a:extLst>
              <a:ext uri="{FF2B5EF4-FFF2-40B4-BE49-F238E27FC236}">
                <a16:creationId xmlns:a16="http://schemas.microsoft.com/office/drawing/2014/main" id="{BF75C2C7-5AE2-4811-BD7F-4ED702BC5A3C}"/>
              </a:ext>
            </a:extLst>
          </p:cNvPr>
          <p:cNvSpPr/>
          <p:nvPr/>
        </p:nvSpPr>
        <p:spPr>
          <a:xfrm>
            <a:off x="457200" y="1305342"/>
            <a:ext cx="8001000" cy="4154984"/>
          </a:xfrm>
          <a:prstGeom prst="rect">
            <a:avLst/>
          </a:prstGeom>
        </p:spPr>
        <p:txBody>
          <a:bodyPr wrap="square">
            <a:spAutoFit/>
          </a:bodyPr>
          <a:lstStyle/>
          <a:p>
            <a:pPr marL="285750" indent="-285750" algn="just">
              <a:buFont typeface="Arial" panose="020B0604020202020204" pitchFamily="34" charset="0"/>
              <a:buChar char="•"/>
            </a:pPr>
            <a:r>
              <a:rPr lang="en-US" sz="2200" dirty="0"/>
              <a:t>Testing Objectives, UNIT Testing, Integration Testing,  Acceptance Testing, </a:t>
            </a:r>
          </a:p>
          <a:p>
            <a:pPr marL="285750" indent="-285750" algn="just">
              <a:buFont typeface="Arial" panose="020B0604020202020204" pitchFamily="34" charset="0"/>
              <a:buChar char="•"/>
            </a:pPr>
            <a:r>
              <a:rPr lang="en-US" sz="2200" dirty="0"/>
              <a:t>Regression Testing, Testing for functionality and Testing for Performance,</a:t>
            </a:r>
          </a:p>
          <a:p>
            <a:pPr marL="285750" indent="-285750" algn="just">
              <a:buFont typeface="Arial" panose="020B0604020202020204" pitchFamily="34" charset="0"/>
              <a:buChar char="•"/>
            </a:pPr>
            <a:r>
              <a:rPr lang="en-US" sz="2200" dirty="0"/>
              <a:t> Top-Down and Bottom-Up Testing Strategies: </a:t>
            </a:r>
          </a:p>
          <a:p>
            <a:pPr marL="285750" indent="-285750" algn="just">
              <a:buFont typeface="Arial" panose="020B0604020202020204" pitchFamily="34" charset="0"/>
              <a:buChar char="•"/>
            </a:pPr>
            <a:r>
              <a:rPr lang="en-US" sz="2200" dirty="0"/>
              <a:t>Test Drivers and Test Stubs, </a:t>
            </a:r>
          </a:p>
          <a:p>
            <a:pPr marL="285750" indent="-285750" algn="just">
              <a:buFont typeface="Arial" panose="020B0604020202020204" pitchFamily="34" charset="0"/>
              <a:buChar char="•"/>
            </a:pPr>
            <a:r>
              <a:rPr lang="en-US" sz="2200" dirty="0"/>
              <a:t>Structural Testing (White Box Testing), Functional Testing (Black Box Testing), </a:t>
            </a:r>
          </a:p>
          <a:p>
            <a:pPr marL="285750" indent="-285750" algn="just">
              <a:buFont typeface="Arial" panose="020B0604020202020204" pitchFamily="34" charset="0"/>
              <a:buChar char="•"/>
            </a:pPr>
            <a:r>
              <a:rPr lang="en-US" sz="2200" dirty="0"/>
              <a:t>Alpha and Beta Testing of Products. </a:t>
            </a:r>
          </a:p>
          <a:p>
            <a:pPr marL="285750" indent="-285750" algn="just">
              <a:buFont typeface="Arial" panose="020B0604020202020204" pitchFamily="34" charset="0"/>
              <a:buChar char="•"/>
            </a:pPr>
            <a:r>
              <a:rPr lang="en-US" sz="2200" dirty="0"/>
              <a:t>Static Testing Strategies: Formal Technical Reviews (Peer Reviews), Walk Through, </a:t>
            </a:r>
          </a:p>
          <a:p>
            <a:pPr marL="285750" indent="-285750" algn="just">
              <a:buFont typeface="Arial" panose="020B0604020202020204" pitchFamily="34" charset="0"/>
              <a:buChar char="•"/>
            </a:pPr>
            <a:r>
              <a:rPr lang="en-US" sz="2200" dirty="0"/>
              <a:t>Code Inspection, Compliance with Design and Coding Standards</a:t>
            </a:r>
          </a:p>
        </p:txBody>
      </p:sp>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2656755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719417F-C8A4-408C-ABE8-01153A6027D5}"/>
              </a:ext>
            </a:extLst>
          </p:cNvPr>
          <p:cNvSpPr txBox="1">
            <a:spLocks noGrp="1"/>
          </p:cNvSpPr>
          <p:nvPr>
            <p:ph type="title"/>
          </p:nvPr>
        </p:nvSpPr>
        <p:spPr>
          <a:xfrm>
            <a:off x="1447800" y="0"/>
            <a:ext cx="7696200" cy="714375"/>
          </a:xfrm>
        </p:spPr>
        <p:style>
          <a:lnRef idx="1">
            <a:schemeClr val="accent5"/>
          </a:lnRef>
          <a:fillRef idx="2">
            <a:schemeClr val="accent5"/>
          </a:fillRef>
          <a:effectRef idx="1">
            <a:schemeClr val="accent5"/>
          </a:effectRef>
          <a:fontRef idx="minor">
            <a:schemeClr val="dk1"/>
          </a:fontRef>
        </p:style>
        <p:txBody>
          <a:bodyPr lIns="91440" tIns="45720" rIns="91440" bIns="45720" rtlCol="0">
            <a:normAutofit/>
          </a:bodyPr>
          <a:lstStyle/>
          <a:p>
            <a:pPr eaLnBrk="1" fontAlgn="auto" hangingPunct="1">
              <a:spcBef>
                <a:spcPct val="0"/>
              </a:spcBef>
              <a:buClrTx/>
              <a:buSzTx/>
              <a:buFontTx/>
              <a:buNone/>
              <a:defRPr/>
            </a:pPr>
            <a:r>
              <a:rPr lang="en-US" sz="2400" b="1" dirty="0">
                <a:latin typeface="Times New Roman" pitchFamily="18" charset="0"/>
                <a:cs typeface="Times New Roman" pitchFamily="18" charset="0"/>
                <a:sym typeface="Arial" charset="0"/>
              </a:rPr>
              <a:t>Program Educational Objectives</a:t>
            </a:r>
            <a:endParaRPr lang="en-US" sz="2400" b="1" kern="1200" dirty="0">
              <a:latin typeface="Times New Roman" pitchFamily="18" charset="0"/>
              <a:cs typeface="Times New Roman" pitchFamily="18" charset="0"/>
              <a:sym typeface="Arial" charset="0"/>
            </a:endParaRPr>
          </a:p>
        </p:txBody>
      </p:sp>
      <p:sp>
        <p:nvSpPr>
          <p:cNvPr id="51205" name="Footer Placeholder 4">
            <a:extLst>
              <a:ext uri="{FF2B5EF4-FFF2-40B4-BE49-F238E27FC236}">
                <a16:creationId xmlns:a16="http://schemas.microsoft.com/office/drawing/2014/main" id="{E06A0733-3464-4B1A-8891-1F50800773C0}"/>
              </a:ext>
            </a:extLst>
          </p:cNvPr>
          <p:cNvSpPr>
            <a:spLocks noGrp="1"/>
          </p:cNvSpPr>
          <p:nvPr>
            <p:ph type="ftr" sz="quarter" idx="12"/>
          </p:nvPr>
        </p:nvSpPr>
        <p:spPr>
          <a:xfrm>
            <a:off x="2514600" y="6356350"/>
            <a:ext cx="41910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eaLnBrk="1" hangingPunct="1">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Nishu Niharika            ACSE0603 Software Engineering                          Unit IV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1206" name="Slide Number Placeholder 8">
            <a:extLst>
              <a:ext uri="{FF2B5EF4-FFF2-40B4-BE49-F238E27FC236}">
                <a16:creationId xmlns:a16="http://schemas.microsoft.com/office/drawing/2014/main" id="{4F201249-2C63-4BA2-81F9-CAB8A91173A3}"/>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15</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51207" name="Date Placeholder 7">
            <a:extLst>
              <a:ext uri="{FF2B5EF4-FFF2-40B4-BE49-F238E27FC236}">
                <a16:creationId xmlns:a16="http://schemas.microsoft.com/office/drawing/2014/main" id="{A41018FE-3E90-4314-9132-DA54949E7A2B}"/>
              </a:ext>
            </a:extLst>
          </p:cNvPr>
          <p:cNvSpPr>
            <a:spLocks noGrp="1"/>
          </p:cNvSpPr>
          <p:nvPr>
            <p:ph type="dt" sz="quarter" idx="11"/>
          </p:nvPr>
        </p:nvSpPr>
        <p:spPr>
          <a:xfrm>
            <a:off x="-228600" y="6356350"/>
            <a:ext cx="3276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20DB5047-B17F-4CA8-9FBD-03C8E9D79D1B}" type="datetime1">
              <a:rPr lang="en-IN" altLang="en-US" sz="1200" smtClean="0">
                <a:solidFill>
                  <a:srgbClr val="888888"/>
                </a:solidFill>
                <a:latin typeface="Calibri" panose="020F0502020204030204" pitchFamily="34" charset="0"/>
                <a:sym typeface="Calibri" panose="020F0502020204030204" pitchFamily="34" charset="0"/>
              </a:rPr>
              <a:t>30-04-2024</a:t>
            </a:fld>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8" name="Picture 7">
            <a:extLst>
              <a:ext uri="{FF2B5EF4-FFF2-40B4-BE49-F238E27FC236}">
                <a16:creationId xmlns:a16="http://schemas.microsoft.com/office/drawing/2014/main" id="{B0C00753-8844-4AF2-B6E9-CB4E7048EB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581757"/>
          </a:xfrm>
          <a:prstGeom prst="rect">
            <a:avLst/>
          </a:prstGeom>
        </p:spPr>
      </p:pic>
      <p:sp>
        <p:nvSpPr>
          <p:cNvPr id="9" name="Rectangle 5"/>
          <p:cNvSpPr>
            <a:spLocks noChangeArrowheads="1"/>
          </p:cNvSpPr>
          <p:nvPr/>
        </p:nvSpPr>
        <p:spPr bwMode="auto">
          <a:xfrm>
            <a:off x="668948" y="1052140"/>
            <a:ext cx="7786742" cy="723275"/>
          </a:xfrm>
          <a:prstGeom prst="rect">
            <a:avLst/>
          </a:prstGeom>
          <a:noFill/>
          <a:ln w="9525">
            <a:noFill/>
            <a:miter lim="800000"/>
            <a:headEnd/>
            <a:tailEnd/>
          </a:ln>
          <a:effectLst/>
        </p:spPr>
        <p:txBody>
          <a:bodyPr vert="horz" wrap="square" lIns="274551" tIns="45720" rIns="91440" bIns="0" numCol="1" anchor="ctr" anchorCtr="0" compatLnSpc="1">
            <a:prstTxWarp prst="textNoShape">
              <a:avLst/>
            </a:prstTxWarp>
            <a:spAutoFit/>
          </a:bodyPr>
          <a:lstStyle/>
          <a:p>
            <a:r>
              <a:rPr lang="en-US" sz="2200" b="1" dirty="0">
                <a:latin typeface="Times New Roman" panose="02020603050405020304" pitchFamily="18" charset="0"/>
                <a:cs typeface="Times New Roman" panose="02020603050405020304" pitchFamily="18" charset="0"/>
              </a:rPr>
              <a:t>Program Educational Objective and Course Outcomes Mapping </a:t>
            </a:r>
            <a:endParaRPr kumimoji="0" 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968080971"/>
              </p:ext>
            </p:extLst>
          </p:nvPr>
        </p:nvGraphicFramePr>
        <p:xfrm>
          <a:off x="1071538" y="2000240"/>
          <a:ext cx="6929485" cy="2766143"/>
        </p:xfrm>
        <a:graphic>
          <a:graphicData uri="http://schemas.openxmlformats.org/drawingml/2006/table">
            <a:tbl>
              <a:tblPr/>
              <a:tblGrid>
                <a:gridCol w="1385597">
                  <a:extLst>
                    <a:ext uri="{9D8B030D-6E8A-4147-A177-3AD203B41FA5}">
                      <a16:colId xmlns:a16="http://schemas.microsoft.com/office/drawing/2014/main" val="20000"/>
                    </a:ext>
                  </a:extLst>
                </a:gridCol>
                <a:gridCol w="1385597">
                  <a:extLst>
                    <a:ext uri="{9D8B030D-6E8A-4147-A177-3AD203B41FA5}">
                      <a16:colId xmlns:a16="http://schemas.microsoft.com/office/drawing/2014/main" val="20001"/>
                    </a:ext>
                  </a:extLst>
                </a:gridCol>
                <a:gridCol w="1385597">
                  <a:extLst>
                    <a:ext uri="{9D8B030D-6E8A-4147-A177-3AD203B41FA5}">
                      <a16:colId xmlns:a16="http://schemas.microsoft.com/office/drawing/2014/main" val="20002"/>
                    </a:ext>
                  </a:extLst>
                </a:gridCol>
                <a:gridCol w="1386347">
                  <a:extLst>
                    <a:ext uri="{9D8B030D-6E8A-4147-A177-3AD203B41FA5}">
                      <a16:colId xmlns:a16="http://schemas.microsoft.com/office/drawing/2014/main" val="20003"/>
                    </a:ext>
                  </a:extLst>
                </a:gridCol>
                <a:gridCol w="1386347">
                  <a:extLst>
                    <a:ext uri="{9D8B030D-6E8A-4147-A177-3AD203B41FA5}">
                      <a16:colId xmlns:a16="http://schemas.microsoft.com/office/drawing/2014/main" val="20004"/>
                    </a:ext>
                  </a:extLst>
                </a:gridCol>
              </a:tblGrid>
              <a:tr h="523323">
                <a:tc>
                  <a:txBody>
                    <a:bodyPr/>
                    <a:lstStyle/>
                    <a:p>
                      <a:pPr algn="ctr">
                        <a:lnSpc>
                          <a:spcPct val="115000"/>
                        </a:lnSpc>
                        <a:spcAft>
                          <a:spcPts val="0"/>
                        </a:spcAft>
                      </a:pPr>
                      <a:r>
                        <a:rPr lang="en-US" sz="2200" b="1" dirty="0">
                          <a:latin typeface="Times New Roman" panose="02020603050405020304" pitchFamily="18" charset="0"/>
                          <a:ea typeface="Calibri"/>
                          <a:cs typeface="Times New Roman" panose="02020603050405020304" pitchFamily="18" charset="0"/>
                        </a:rPr>
                        <a:t>CO</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1" dirty="0">
                          <a:latin typeface="Times New Roman" panose="02020603050405020304" pitchFamily="18" charset="0"/>
                          <a:ea typeface="Calibri"/>
                          <a:cs typeface="Times New Roman" panose="02020603050405020304" pitchFamily="18" charset="0"/>
                        </a:rPr>
                        <a:t>PEO1</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1" dirty="0">
                          <a:latin typeface="Times New Roman" panose="02020603050405020304" pitchFamily="18" charset="0"/>
                          <a:ea typeface="Calibri"/>
                          <a:cs typeface="Times New Roman" panose="02020603050405020304" pitchFamily="18" charset="0"/>
                        </a:rPr>
                        <a:t>PEO2</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1" dirty="0">
                          <a:latin typeface="Times New Roman" panose="02020603050405020304" pitchFamily="18" charset="0"/>
                          <a:ea typeface="Calibri"/>
                          <a:cs typeface="Times New Roman" panose="02020603050405020304" pitchFamily="18" charset="0"/>
                        </a:rPr>
                        <a:t>PEO3</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1" dirty="0">
                          <a:latin typeface="Times New Roman" panose="02020603050405020304" pitchFamily="18" charset="0"/>
                          <a:ea typeface="Calibri"/>
                          <a:cs typeface="Times New Roman" panose="02020603050405020304" pitchFamily="18" charset="0"/>
                        </a:rPr>
                        <a:t>PEO4</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8564">
                <a:tc>
                  <a:txBody>
                    <a:bodyPr/>
                    <a:lstStyle/>
                    <a:p>
                      <a:pPr algn="ctr">
                        <a:lnSpc>
                          <a:spcPct val="115000"/>
                        </a:lnSpc>
                        <a:spcAft>
                          <a:spcPts val="0"/>
                        </a:spcAft>
                      </a:pPr>
                      <a:r>
                        <a:rPr lang="en-US" sz="2200" b="1" dirty="0">
                          <a:latin typeface="Times New Roman" panose="02020603050405020304" pitchFamily="18" charset="0"/>
                          <a:ea typeface="Calibri"/>
                          <a:cs typeface="Times New Roman" panose="02020603050405020304" pitchFamily="18" charset="0"/>
                        </a:rPr>
                        <a:t>CO1</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3</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3</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1</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48564">
                <a:tc>
                  <a:txBody>
                    <a:bodyPr/>
                    <a:lstStyle/>
                    <a:p>
                      <a:pPr algn="ctr">
                        <a:lnSpc>
                          <a:spcPct val="115000"/>
                        </a:lnSpc>
                        <a:spcAft>
                          <a:spcPts val="0"/>
                        </a:spcAft>
                      </a:pPr>
                      <a:r>
                        <a:rPr lang="en-US" sz="2200" b="1" dirty="0">
                          <a:latin typeface="Times New Roman" panose="02020603050405020304" pitchFamily="18" charset="0"/>
                          <a:ea typeface="Calibri"/>
                          <a:cs typeface="Times New Roman" panose="02020603050405020304" pitchFamily="18" charset="0"/>
                        </a:rPr>
                        <a:t>CO2</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3</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3</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IN" sz="2200" dirty="0">
                          <a:latin typeface="Times New Roman" panose="02020603050405020304" pitchFamily="18" charset="0"/>
                          <a:ea typeface="Calibri"/>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3</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48564">
                <a:tc>
                  <a:txBody>
                    <a:bodyPr/>
                    <a:lstStyle/>
                    <a:p>
                      <a:pPr algn="ctr">
                        <a:lnSpc>
                          <a:spcPct val="115000"/>
                        </a:lnSpc>
                        <a:spcAft>
                          <a:spcPts val="0"/>
                        </a:spcAft>
                      </a:pPr>
                      <a:r>
                        <a:rPr lang="en-US" sz="2200" b="1" dirty="0">
                          <a:latin typeface="Times New Roman" panose="02020603050405020304" pitchFamily="18" charset="0"/>
                          <a:ea typeface="Calibri"/>
                          <a:cs typeface="Times New Roman" panose="02020603050405020304" pitchFamily="18" charset="0"/>
                        </a:rPr>
                        <a:t>CO3</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3</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3</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3</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48564">
                <a:tc>
                  <a:txBody>
                    <a:bodyPr/>
                    <a:lstStyle/>
                    <a:p>
                      <a:pPr algn="ctr">
                        <a:lnSpc>
                          <a:spcPct val="115000"/>
                        </a:lnSpc>
                        <a:spcAft>
                          <a:spcPts val="0"/>
                        </a:spcAft>
                      </a:pPr>
                      <a:r>
                        <a:rPr lang="en-US" sz="2200" b="1" dirty="0">
                          <a:latin typeface="Times New Roman" panose="02020603050405020304" pitchFamily="18" charset="0"/>
                          <a:ea typeface="Calibri"/>
                          <a:cs typeface="Times New Roman" panose="02020603050405020304" pitchFamily="18" charset="0"/>
                        </a:rPr>
                        <a:t>CO4</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3</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10004"/>
                  </a:ext>
                </a:extLst>
              </a:tr>
              <a:tr h="448564">
                <a:tc>
                  <a:txBody>
                    <a:bodyPr/>
                    <a:lstStyle/>
                    <a:p>
                      <a:pPr algn="ctr">
                        <a:lnSpc>
                          <a:spcPct val="115000"/>
                        </a:lnSpc>
                        <a:spcAft>
                          <a:spcPts val="0"/>
                        </a:spcAft>
                      </a:pPr>
                      <a:r>
                        <a:rPr lang="en-US" sz="2200" b="1" dirty="0">
                          <a:latin typeface="Times New Roman" panose="02020603050405020304" pitchFamily="18" charset="0"/>
                          <a:ea typeface="Calibri"/>
                          <a:cs typeface="Times New Roman" panose="02020603050405020304" pitchFamily="18" charset="0"/>
                        </a:rPr>
                        <a:t>CO5</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3</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3</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Times New Roman" panose="02020603050405020304" pitchFamily="18" charset="0"/>
                          <a:ea typeface="Calibri"/>
                          <a:cs typeface="Times New Roman" panose="02020603050405020304" pitchFamily="18" charset="0"/>
                        </a:rPr>
                        <a:t>3</a:t>
                      </a:r>
                      <a:endParaRPr lang="en-IN" sz="2200" dirty="0">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11" name="Rectangle 2"/>
          <p:cNvSpPr>
            <a:spLocks noChangeArrowheads="1"/>
          </p:cNvSpPr>
          <p:nvPr/>
        </p:nvSpPr>
        <p:spPr bwMode="auto">
          <a:xfrm>
            <a:off x="0" y="5572140"/>
            <a:ext cx="892971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ctr"/>
              </a:tabLst>
            </a:pPr>
            <a:r>
              <a:rPr kumimoji="0" 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*3= High               	*2= Medium		*1=Low</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841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blinds(horizontal)">
                                      <p:cBhvr>
                                        <p:cTn id="1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endParaRPr lang="en-US" sz="1800" dirty="0"/>
          </a:p>
          <a:p>
            <a:endParaRPr lang="en-US" dirty="0"/>
          </a:p>
        </p:txBody>
      </p:sp>
      <p:sp>
        <p:nvSpPr>
          <p:cNvPr id="4" name="Date Placeholder 3"/>
          <p:cNvSpPr>
            <a:spLocks noGrp="1"/>
          </p:cNvSpPr>
          <p:nvPr>
            <p:ph type="dt" sz="half" idx="10"/>
          </p:nvPr>
        </p:nvSpPr>
        <p:spPr/>
        <p:txBody>
          <a:bodyPr/>
          <a:lstStyle/>
          <a:p>
            <a:fld id="{2A54BB44-EBF6-4324-B1D0-E24691C33F06}" type="datetime1">
              <a:rPr lang="en-IN" smtClean="0"/>
              <a:t>30-04-2024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Nishu Niharika            ACSE0603 Software Engineering                          Unit IV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150</a:t>
            </a:fld>
            <a:endParaRPr lang="en-US" dirty="0"/>
          </a:p>
        </p:txBody>
      </p:sp>
      <p:sp>
        <p:nvSpPr>
          <p:cNvPr id="7" name="Title 1"/>
          <p:cNvSpPr txBox="1">
            <a:spLocks/>
          </p:cNvSpPr>
          <p:nvPr/>
        </p:nvSpPr>
        <p:spPr>
          <a:xfrm>
            <a:off x="1371600" y="-4094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References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Rectangle 9">
            <a:extLst>
              <a:ext uri="{FF2B5EF4-FFF2-40B4-BE49-F238E27FC236}">
                <a16:creationId xmlns:a16="http://schemas.microsoft.com/office/drawing/2014/main" id="{BF75C2C7-5AE2-4811-BD7F-4ED702BC5A3C}"/>
              </a:ext>
            </a:extLst>
          </p:cNvPr>
          <p:cNvSpPr/>
          <p:nvPr/>
        </p:nvSpPr>
        <p:spPr>
          <a:xfrm>
            <a:off x="457200" y="1305342"/>
            <a:ext cx="8001000" cy="4154984"/>
          </a:xfrm>
          <a:prstGeom prst="rect">
            <a:avLst/>
          </a:prstGeom>
        </p:spPr>
        <p:txBody>
          <a:bodyPr wrap="square">
            <a:spAutoFit/>
          </a:bodyPr>
          <a:lstStyle/>
          <a:p>
            <a:pPr marL="342900" indent="-342900" algn="just">
              <a:buAutoNum type="arabicPeriod"/>
            </a:pPr>
            <a:r>
              <a:rPr lang="en-IN" sz="2200" dirty="0"/>
              <a:t>R. S. Pressman, Software Engineering: A Practitioners Approach, McGraw Hill. </a:t>
            </a:r>
          </a:p>
          <a:p>
            <a:pPr marL="342900" indent="-342900" algn="just">
              <a:buAutoNum type="arabicPeriod"/>
            </a:pPr>
            <a:r>
              <a:rPr lang="en-IN" sz="2200" dirty="0"/>
              <a:t>Rajib Mall, Fundamentals of Software Engineering, PHI Publication. </a:t>
            </a:r>
          </a:p>
          <a:p>
            <a:pPr marL="342900" indent="-342900" algn="just">
              <a:buAutoNum type="arabicPeriod"/>
            </a:pPr>
            <a:r>
              <a:rPr lang="en-IN" sz="2200" dirty="0"/>
              <a:t>K. K. Aggarwal and Yogesh Singh, Software Engineering, New Age International Publishers.</a:t>
            </a:r>
          </a:p>
          <a:p>
            <a:pPr marL="342900" indent="-342900" algn="just">
              <a:buAutoNum type="arabicPeriod"/>
            </a:pPr>
            <a:r>
              <a:rPr lang="en-IN" sz="2200" dirty="0"/>
              <a:t> Pankaj Jalote, Software Engineering, Wiley </a:t>
            </a:r>
          </a:p>
          <a:p>
            <a:pPr marL="342900" indent="-342900" algn="just">
              <a:buAutoNum type="arabicPeriod"/>
            </a:pPr>
            <a:r>
              <a:rPr lang="en-IN" sz="2200" dirty="0"/>
              <a:t>Deepak Jain,” Software Engineering: Principles and Practices”, Oxford University Press. </a:t>
            </a:r>
          </a:p>
          <a:p>
            <a:pPr marL="342900" indent="-342900" algn="just">
              <a:buAutoNum type="arabicPeriod"/>
            </a:pPr>
            <a:r>
              <a:rPr lang="en-IN" sz="2200" dirty="0"/>
              <a:t>Munesh C. Trivedi, Software Engineering, Khanna Publishing House </a:t>
            </a:r>
          </a:p>
          <a:p>
            <a:pPr marL="342900" indent="-342900" algn="just">
              <a:buAutoNum type="arabicPeriod"/>
            </a:pPr>
            <a:r>
              <a:rPr lang="en-IN" sz="2200" dirty="0"/>
              <a:t>N.S. Gill, Software Engineering, Khanna Publishing House</a:t>
            </a:r>
          </a:p>
        </p:txBody>
      </p:sp>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9932879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35E3C09-7669-4FD6-9E44-E7ECB580CBE1}" type="datetime1">
              <a:rPr lang="en-IN" smtClean="0"/>
              <a:t>30-04-2024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pPr lvl="0">
              <a:defRPr/>
            </a:pPr>
            <a:r>
              <a:rPr lang="en-US" dirty="0" err="1">
                <a:solidFill>
                  <a:prstClr val="black">
                    <a:tint val="75000"/>
                  </a:prstClr>
                </a:solidFill>
              </a:rPr>
              <a:t>Nishu</a:t>
            </a:r>
            <a:r>
              <a:rPr lang="en-US" dirty="0">
                <a:solidFill>
                  <a:prstClr val="black">
                    <a:tint val="75000"/>
                  </a:prstClr>
                </a:solidFill>
              </a:rPr>
              <a:t> </a:t>
            </a:r>
            <a:r>
              <a:rPr lang="en-US" dirty="0" err="1">
                <a:solidFill>
                  <a:prstClr val="black">
                    <a:tint val="75000"/>
                  </a:prstClr>
                </a:solidFill>
              </a:rPr>
              <a:t>Niharika</a:t>
            </a:r>
            <a:r>
              <a:rPr lang="en-US" dirty="0">
                <a:solidFill>
                  <a:prstClr val="black">
                    <a:tint val="75000"/>
                  </a:prstClr>
                </a:solidFill>
              </a:rPr>
              <a:t>            ACSE0603 Software Engineering                   Unit V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151</a:t>
            </a:fld>
            <a:endParaRPr lang="en-US" dirty="0"/>
          </a:p>
        </p:txBody>
      </p:sp>
      <p:sp>
        <p:nvSpPr>
          <p:cNvPr id="7" name="Title 1"/>
          <p:cNvSpPr txBox="1">
            <a:spLocks/>
          </p:cNvSpPr>
          <p:nvPr/>
        </p:nvSpPr>
        <p:spPr>
          <a:xfrm>
            <a:off x="1345668" y="11014"/>
            <a:ext cx="7772400" cy="103474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Noida Institute of Engineering and Technology, Greater Noida</a:t>
            </a:r>
          </a:p>
          <a:p>
            <a:pPr lvl="0" algn="ctr">
              <a:spcBef>
                <a:spcPct val="0"/>
              </a:spcBef>
              <a:defRPr/>
            </a:pPr>
            <a:endParaRPr lang="en-US" sz="24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Rectangle 9">
            <a:extLst>
              <a:ext uri="{FF2B5EF4-FFF2-40B4-BE49-F238E27FC236}">
                <a16:creationId xmlns:a16="http://schemas.microsoft.com/office/drawing/2014/main" id="{BF75C2C7-5AE2-4811-BD7F-4ED702BC5A3C}"/>
              </a:ext>
            </a:extLst>
          </p:cNvPr>
          <p:cNvSpPr/>
          <p:nvPr/>
        </p:nvSpPr>
        <p:spPr>
          <a:xfrm>
            <a:off x="685800" y="3072347"/>
            <a:ext cx="8001000" cy="1538883"/>
          </a:xfrm>
          <a:prstGeom prst="rect">
            <a:avLst/>
          </a:prstGeom>
        </p:spPr>
        <p:txBody>
          <a:bodyPr wrap="square">
            <a:spAutoFit/>
          </a:bodyPr>
          <a:lstStyle/>
          <a:p>
            <a:pPr algn="ctr"/>
            <a:r>
              <a:rPr lang="en-US" sz="7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Thank You</a:t>
            </a:r>
          </a:p>
          <a:p>
            <a:pPr algn="just"/>
            <a:endParaRPr lang="en-IN" sz="2200" dirty="0"/>
          </a:p>
        </p:txBody>
      </p:sp>
      <p:pic>
        <p:nvPicPr>
          <p:cNvPr id="9" name="Picture 8" descr="Logo.jpg"/>
          <p:cNvPicPr>
            <a:picLocks noChangeAspect="1"/>
          </p:cNvPicPr>
          <p:nvPr/>
        </p:nvPicPr>
        <p:blipFill>
          <a:blip r:embed="rId3"/>
          <a:stretch>
            <a:fillRect/>
          </a:stretch>
        </p:blipFill>
        <p:spPr>
          <a:xfrm>
            <a:off x="0" y="1"/>
            <a:ext cx="1371600" cy="735376"/>
          </a:xfrm>
          <a:prstGeom prst="rect">
            <a:avLst/>
          </a:prstGeom>
        </p:spPr>
      </p:pic>
    </p:spTree>
    <p:extLst>
      <p:ext uri="{BB962C8B-B14F-4D97-AF65-F5344CB8AC3E}">
        <p14:creationId xmlns:p14="http://schemas.microsoft.com/office/powerpoint/2010/main" val="3947597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2">
            <a:extLst>
              <a:ext uri="{FF2B5EF4-FFF2-40B4-BE49-F238E27FC236}">
                <a16:creationId xmlns:a16="http://schemas.microsoft.com/office/drawing/2014/main" id="{AA8E83D7-607A-4080-925F-87D94BD4206E}"/>
              </a:ext>
            </a:extLst>
          </p:cNvPr>
          <p:cNvSpPr txBox="1">
            <a:spLocks noGrp="1"/>
          </p:cNvSpPr>
          <p:nvPr>
            <p:ph idx="1"/>
          </p:nvPr>
        </p:nvSpPr>
        <p:spPr>
          <a:xfrm>
            <a:off x="533400" y="1214438"/>
            <a:ext cx="8001000" cy="4729162"/>
          </a:xfrm>
        </p:spPr>
        <p:txBody>
          <a:bodyPr>
            <a:normAutofit/>
          </a:bodyPr>
          <a:lstStyle/>
          <a:p>
            <a:pPr algn="just">
              <a:spcBef>
                <a:spcPct val="0"/>
              </a:spcBef>
              <a:spcAft>
                <a:spcPct val="0"/>
              </a:spcAft>
              <a:buClr>
                <a:srgbClr val="000000"/>
              </a:buClr>
              <a:buFont typeface="Arial" panose="020B0604020202020204" pitchFamily="34" charset="0"/>
              <a:buNone/>
            </a:pPr>
            <a:r>
              <a:rPr lang="en-IN" altLang="en-US" sz="2000" dirty="0">
                <a:latin typeface="Times New Roman" panose="02020603050405020304" pitchFamily="18" charset="0"/>
                <a:cs typeface="Times New Roman" panose="02020603050405020304" pitchFamily="18" charset="0"/>
              </a:rPr>
              <a:t>Subject Result: NA</a:t>
            </a:r>
          </a:p>
          <a:p>
            <a:pPr algn="just">
              <a:spcBef>
                <a:spcPct val="0"/>
              </a:spcBef>
              <a:spcAft>
                <a:spcPct val="0"/>
              </a:spcAft>
              <a:buClr>
                <a:srgbClr val="000000"/>
              </a:buClr>
              <a:buFont typeface="Arial" panose="020B0604020202020204" pitchFamily="34" charset="0"/>
              <a:buNone/>
            </a:pP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IN" altLang="en-US" sz="2000" dirty="0">
                <a:latin typeface="Times New Roman" panose="02020603050405020304" pitchFamily="18" charset="0"/>
                <a:cs typeface="Times New Roman" panose="02020603050405020304" pitchFamily="18" charset="0"/>
              </a:rPr>
              <a:t>Department Result: NA</a:t>
            </a:r>
          </a:p>
          <a:p>
            <a:pPr algn="just">
              <a:spcBef>
                <a:spcPct val="0"/>
              </a:spcBef>
              <a:spcAft>
                <a:spcPct val="0"/>
              </a:spcAft>
              <a:buClr>
                <a:srgbClr val="000000"/>
              </a:buClr>
              <a:buFont typeface="Arial" panose="020B0604020202020204" pitchFamily="34" charset="0"/>
              <a:buNone/>
            </a:pP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IN" altLang="en-US" sz="2000" dirty="0">
                <a:latin typeface="Times New Roman" panose="02020603050405020304" pitchFamily="18" charset="0"/>
                <a:cs typeface="Times New Roman" panose="02020603050405020304" pitchFamily="18" charset="0"/>
              </a:rPr>
              <a:t>Faculty-Wise Result: NA</a:t>
            </a:r>
          </a:p>
          <a:p>
            <a:pPr algn="just">
              <a:spcBef>
                <a:spcPct val="0"/>
              </a:spcBef>
              <a:spcAft>
                <a:spcPct val="0"/>
              </a:spcAft>
              <a:buClr>
                <a:srgbClr val="000000"/>
              </a:buClr>
              <a:buFont typeface="Arial" panose="020B0604020202020204" pitchFamily="34" charset="0"/>
              <a:buNone/>
            </a:pPr>
            <a:endParaRPr lang="en-IN" altLang="en-US" sz="32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6C269D1B-1C71-46D4-97DD-E9E98F1F98FA}"/>
              </a:ext>
            </a:extLst>
          </p:cNvPr>
          <p:cNvSpPr txBox="1">
            <a:spLocks noGrp="1"/>
          </p:cNvSpPr>
          <p:nvPr>
            <p:ph type="title"/>
          </p:nvPr>
        </p:nvSpPr>
        <p:spPr>
          <a:xfrm>
            <a:off x="1785938" y="0"/>
            <a:ext cx="7358062" cy="714375"/>
          </a:xfrm>
        </p:spPr>
        <p:style>
          <a:lnRef idx="1">
            <a:schemeClr val="accent5"/>
          </a:lnRef>
          <a:fillRef idx="2">
            <a:schemeClr val="accent5"/>
          </a:fillRef>
          <a:effectRef idx="1">
            <a:schemeClr val="accent5"/>
          </a:effectRef>
          <a:fontRef idx="minor">
            <a:schemeClr val="dk1"/>
          </a:fontRef>
        </p:style>
        <p:txBody>
          <a:bodyPr lIns="91440" tIns="45720" rIns="91440" bIns="45720" rtlCol="0">
            <a:normAutofit/>
          </a:bodyPr>
          <a:lstStyle/>
          <a:p>
            <a:pPr eaLnBrk="1" fontAlgn="auto" hangingPunct="1">
              <a:spcBef>
                <a:spcPct val="0"/>
              </a:spcBef>
              <a:buClrTx/>
              <a:buSzTx/>
              <a:buFontTx/>
              <a:buNone/>
              <a:defRPr/>
            </a:pPr>
            <a:r>
              <a:rPr lang="en-US" sz="2400" kern="1200" dirty="0">
                <a:latin typeface="Times New Roman" pitchFamily="18" charset="0"/>
                <a:cs typeface="Times New Roman" pitchFamily="18" charset="0"/>
                <a:sym typeface="Arial" charset="0"/>
              </a:rPr>
              <a:t>Result Analysis</a:t>
            </a:r>
          </a:p>
        </p:txBody>
      </p:sp>
      <p:sp>
        <p:nvSpPr>
          <p:cNvPr id="52229" name="Footer Placeholder 4">
            <a:extLst>
              <a:ext uri="{FF2B5EF4-FFF2-40B4-BE49-F238E27FC236}">
                <a16:creationId xmlns:a16="http://schemas.microsoft.com/office/drawing/2014/main" id="{D13FEE09-441B-4F95-96A6-91181D72A552}"/>
              </a:ext>
            </a:extLst>
          </p:cNvPr>
          <p:cNvSpPr>
            <a:spLocks noGrp="1"/>
          </p:cNvSpPr>
          <p:nvPr>
            <p:ph type="ftr" sz="quarter" idx="12"/>
          </p:nvPr>
        </p:nvSpPr>
        <p:spPr>
          <a:xfrm>
            <a:off x="2514600" y="6356350"/>
            <a:ext cx="5369768" cy="3166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eaLnBrk="1" hangingPunct="1">
              <a:buFont typeface="Arial" panose="020B0604020202020204" pitchFamily="34" charset="0"/>
              <a:buNone/>
            </a:pPr>
            <a:r>
              <a:rPr lang="en-US" altLang="en-US" sz="1200" dirty="0" err="1">
                <a:solidFill>
                  <a:srgbClr val="888888"/>
                </a:solidFill>
                <a:latin typeface="Calibri" panose="020F0502020204030204" pitchFamily="34" charset="0"/>
                <a:sym typeface="Calibri" panose="020F0502020204030204" pitchFamily="34" charset="0"/>
              </a:rPr>
              <a:t>Nishu</a:t>
            </a:r>
            <a:r>
              <a:rPr lang="en-US" altLang="en-US" sz="1200" dirty="0">
                <a:solidFill>
                  <a:srgbClr val="888888"/>
                </a:solidFill>
                <a:latin typeface="Calibri" panose="020F0502020204030204" pitchFamily="34" charset="0"/>
                <a:sym typeface="Calibri" panose="020F0502020204030204" pitchFamily="34" charset="0"/>
              </a:rPr>
              <a:t> </a:t>
            </a:r>
            <a:r>
              <a:rPr lang="en-US" altLang="en-US" sz="1200" dirty="0" err="1">
                <a:solidFill>
                  <a:srgbClr val="888888"/>
                </a:solidFill>
                <a:latin typeface="Calibri" panose="020F0502020204030204" pitchFamily="34" charset="0"/>
                <a:sym typeface="Calibri" panose="020F0502020204030204" pitchFamily="34" charset="0"/>
              </a:rPr>
              <a:t>Niharika</a:t>
            </a:r>
            <a:r>
              <a:rPr lang="en-US" altLang="en-US" sz="1200" dirty="0">
                <a:solidFill>
                  <a:srgbClr val="888888"/>
                </a:solidFill>
                <a:latin typeface="Calibri" panose="020F0502020204030204" pitchFamily="34" charset="0"/>
                <a:sym typeface="Calibri" panose="020F0502020204030204" pitchFamily="34" charset="0"/>
              </a:rPr>
              <a:t>            ACSE0603 Software Engineering                          Unit IV      </a:t>
            </a:r>
          </a:p>
        </p:txBody>
      </p:sp>
      <p:sp>
        <p:nvSpPr>
          <p:cNvPr id="52230" name="Slide Number Placeholder 8">
            <a:extLst>
              <a:ext uri="{FF2B5EF4-FFF2-40B4-BE49-F238E27FC236}">
                <a16:creationId xmlns:a16="http://schemas.microsoft.com/office/drawing/2014/main" id="{D79C5C8A-AFC2-4C7D-99A7-FECD9C2BCD46}"/>
              </a:ext>
            </a:extLst>
          </p:cNvPr>
          <p:cNvSpPr>
            <a:spLocks noGrp="1"/>
          </p:cNvSpPr>
          <p:nvPr>
            <p:ph type="sldNum" sz="quarter" idx="4294967295"/>
          </p:nvPr>
        </p:nvSpPr>
        <p:spPr bwMode="auto">
          <a:xfrm>
            <a:off x="7239000" y="6320008"/>
            <a:ext cx="1651782"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16</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52231" name="Date Placeholder 7">
            <a:extLst>
              <a:ext uri="{FF2B5EF4-FFF2-40B4-BE49-F238E27FC236}">
                <a16:creationId xmlns:a16="http://schemas.microsoft.com/office/drawing/2014/main" id="{C9161480-6915-48B2-AA7C-B24B1C3239FE}"/>
              </a:ext>
            </a:extLst>
          </p:cNvPr>
          <p:cNvSpPr>
            <a:spLocks noGrp="1"/>
          </p:cNvSpPr>
          <p:nvPr>
            <p:ph type="dt" sz="quarter" idx="11"/>
          </p:nvPr>
        </p:nvSpPr>
        <p:spPr>
          <a:xfrm>
            <a:off x="402615" y="6271504"/>
            <a:ext cx="1143000" cy="40146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352A4ECA-1E86-41C3-8C70-51421CC3831E}" type="datetime1">
              <a:rPr lang="en-IN" altLang="en-US" sz="1200" smtClean="0">
                <a:solidFill>
                  <a:srgbClr val="888888"/>
                </a:solidFill>
                <a:latin typeface="Calibri" panose="020F0502020204030204" pitchFamily="34" charset="0"/>
                <a:sym typeface="Calibri" panose="020F0502020204030204" pitchFamily="34" charset="0"/>
              </a:rPr>
              <a:t>30-04-2024</a:t>
            </a:fld>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8" name="Picture 7">
            <a:extLst>
              <a:ext uri="{FF2B5EF4-FFF2-40B4-BE49-F238E27FC236}">
                <a16:creationId xmlns:a16="http://schemas.microsoft.com/office/drawing/2014/main" id="{CDB1F6B5-4FD2-4335-B29D-A22D58C63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447800" cy="58175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a:extLst>
              <a:ext uri="{FF2B5EF4-FFF2-40B4-BE49-F238E27FC236}">
                <a16:creationId xmlns:a16="http://schemas.microsoft.com/office/drawing/2014/main" id="{F07DA384-37D6-4169-B171-F551AFB58F28}"/>
              </a:ext>
            </a:extLst>
          </p:cNvPr>
          <p:cNvSpPr>
            <a:spLocks noGrp="1"/>
          </p:cNvSpPr>
          <p:nvPr>
            <p:ph type="dt" sz="quarter" idx="11"/>
          </p:nvPr>
        </p:nvSpPr>
        <p:spPr>
          <a:xfrm flipH="1">
            <a:off x="609600" y="6356350"/>
            <a:ext cx="1371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DA3F2E45-AFBF-4823-AD7B-E987EEDF64BD}" type="datetime1">
              <a:rPr lang="en-IN" altLang="en-US" sz="1200" smtClean="0">
                <a:solidFill>
                  <a:srgbClr val="888888"/>
                </a:solidFill>
                <a:latin typeface="Calibri" panose="020F0502020204030204" pitchFamily="34" charset="0"/>
                <a:sym typeface="Calibri" panose="020F0502020204030204" pitchFamily="34" charset="0"/>
              </a:rPr>
              <a:t>30-04-2024</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CB647E03-879D-4188-B9F7-4A741850D4F7}"/>
              </a:ext>
            </a:extLst>
          </p:cNvPr>
          <p:cNvSpPr txBox="1">
            <a:spLocks/>
          </p:cNvSpPr>
          <p:nvPr/>
        </p:nvSpPr>
        <p:spPr>
          <a:xfrm>
            <a:off x="1371600" y="0"/>
            <a:ext cx="7543800" cy="93027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2400" dirty="0">
                <a:latin typeface="Times New Roman" pitchFamily="18" charset="0"/>
                <a:cs typeface="Times New Roman" pitchFamily="18" charset="0"/>
                <a:sym typeface="Arial" charset="0"/>
              </a:rPr>
              <a:t>End Semester Question Paper Template </a:t>
            </a:r>
            <a:endParaRPr lang="en-US" sz="2400" dirty="0">
              <a:latin typeface="Times New Roman" pitchFamily="18" charset="0"/>
              <a:cs typeface="Times New Roman" pitchFamily="18" charset="0"/>
              <a:sym typeface="Arial" charset="0"/>
            </a:endParaRPr>
          </a:p>
        </p:txBody>
      </p:sp>
      <p:sp>
        <p:nvSpPr>
          <p:cNvPr id="53253" name="Rectangle 2">
            <a:extLst>
              <a:ext uri="{FF2B5EF4-FFF2-40B4-BE49-F238E27FC236}">
                <a16:creationId xmlns:a16="http://schemas.microsoft.com/office/drawing/2014/main" id="{81D28AA1-B034-491D-9D7C-81CF11EE533B}"/>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53287" name="Footer Placeholder 11">
            <a:extLst>
              <a:ext uri="{FF2B5EF4-FFF2-40B4-BE49-F238E27FC236}">
                <a16:creationId xmlns:a16="http://schemas.microsoft.com/office/drawing/2014/main" id="{60EB482F-3255-4322-ADE7-B556E8FD0605}"/>
              </a:ext>
            </a:extLst>
          </p:cNvPr>
          <p:cNvSpPr>
            <a:spLocks noGrp="1"/>
          </p:cNvSpPr>
          <p:nvPr>
            <p:ph type="ftr" sz="quarter" idx="12"/>
          </p:nvPr>
        </p:nvSpPr>
        <p:spPr>
          <a:xfrm>
            <a:off x="2349500" y="6384925"/>
            <a:ext cx="4508500" cy="336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Nishu Niharika            ACSE0603 Software Engineering                          Unit IV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3288" name="Slide Number Placeholder 12">
            <a:extLst>
              <a:ext uri="{FF2B5EF4-FFF2-40B4-BE49-F238E27FC236}">
                <a16:creationId xmlns:a16="http://schemas.microsoft.com/office/drawing/2014/main" id="{286F4104-4FCD-4E25-A149-B64C3FFC358D}"/>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17</a:t>
            </a:fld>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10" name="Picture 9">
            <a:extLst>
              <a:ext uri="{FF2B5EF4-FFF2-40B4-BE49-F238E27FC236}">
                <a16:creationId xmlns:a16="http://schemas.microsoft.com/office/drawing/2014/main" id="{C2336DCB-2E2B-4BD9-8F82-78F9054D3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773844"/>
          </a:xfrm>
          <a:prstGeom prst="rect">
            <a:avLst/>
          </a:prstGeom>
        </p:spPr>
      </p:pic>
      <p:pic>
        <p:nvPicPr>
          <p:cNvPr id="11" name="Content Placeholder 9" descr="temp1.png"/>
          <p:cNvPicPr>
            <a:picLocks noGrp="1" noChangeAspect="1"/>
          </p:cNvPicPr>
          <p:nvPr>
            <p:ph idx="1"/>
          </p:nvPr>
        </p:nvPicPr>
        <p:blipFill>
          <a:blip r:embed="rId3"/>
          <a:stretch>
            <a:fillRect/>
          </a:stretch>
        </p:blipFill>
        <p:spPr>
          <a:xfrm>
            <a:off x="676275" y="1093920"/>
            <a:ext cx="7619999" cy="5170355"/>
          </a:xfrm>
        </p:spPr>
      </p:pic>
    </p:spTree>
    <p:extLst>
      <p:ext uri="{BB962C8B-B14F-4D97-AF65-F5344CB8AC3E}">
        <p14:creationId xmlns:p14="http://schemas.microsoft.com/office/powerpoint/2010/main" val="1371377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a:extLst>
              <a:ext uri="{FF2B5EF4-FFF2-40B4-BE49-F238E27FC236}">
                <a16:creationId xmlns:a16="http://schemas.microsoft.com/office/drawing/2014/main" id="{1583C611-A80D-43ED-8102-CB220BA542E2}"/>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F90395D0-0AF3-4736-8DFD-5B9960022128}" type="datetime1">
              <a:rPr lang="en-IN" altLang="en-US" sz="1200" smtClean="0">
                <a:solidFill>
                  <a:srgbClr val="888888"/>
                </a:solidFill>
                <a:latin typeface="Calibri" panose="020F0502020204030204" pitchFamily="34" charset="0"/>
                <a:sym typeface="Calibri" panose="020F0502020204030204" pitchFamily="34" charset="0"/>
              </a:rPr>
              <a:t>30-04-2024</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DF84A163-333C-46E8-8954-FD528A9C5648}"/>
              </a:ext>
            </a:extLst>
          </p:cNvPr>
          <p:cNvSpPr txBox="1">
            <a:spLocks/>
          </p:cNvSpPr>
          <p:nvPr/>
        </p:nvSpPr>
        <p:spPr>
          <a:xfrm>
            <a:off x="1371600" y="0"/>
            <a:ext cx="7543800" cy="103981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2400" dirty="0">
                <a:latin typeface="Times New Roman" pitchFamily="18" charset="0"/>
                <a:cs typeface="Times New Roman" pitchFamily="18" charset="0"/>
                <a:sym typeface="Arial" charset="0"/>
              </a:rPr>
              <a:t>End Semester Question Paper Templates </a:t>
            </a:r>
            <a:endParaRPr lang="en-US" sz="2400" dirty="0">
              <a:latin typeface="Times New Roman" pitchFamily="18" charset="0"/>
              <a:cs typeface="Times New Roman" pitchFamily="18" charset="0"/>
              <a:sym typeface="Arial" charset="0"/>
            </a:endParaRPr>
          </a:p>
        </p:txBody>
      </p:sp>
      <p:sp>
        <p:nvSpPr>
          <p:cNvPr id="54277" name="Rectangle 2">
            <a:extLst>
              <a:ext uri="{FF2B5EF4-FFF2-40B4-BE49-F238E27FC236}">
                <a16:creationId xmlns:a16="http://schemas.microsoft.com/office/drawing/2014/main" id="{3A045F03-F311-4777-895A-D2C18E4EA0F3}"/>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54333" name="Footer Placeholder 10">
            <a:extLst>
              <a:ext uri="{FF2B5EF4-FFF2-40B4-BE49-F238E27FC236}">
                <a16:creationId xmlns:a16="http://schemas.microsoft.com/office/drawing/2014/main" id="{9BF3E96D-C40D-48C4-B41D-E4E0DF60ED3B}"/>
              </a:ext>
            </a:extLst>
          </p:cNvPr>
          <p:cNvSpPr>
            <a:spLocks noGrp="1"/>
          </p:cNvSpPr>
          <p:nvPr>
            <p:ph type="ftr" sz="quarter" idx="12"/>
          </p:nvPr>
        </p:nvSpPr>
        <p:spPr>
          <a:xfrm>
            <a:off x="304800" y="6356350"/>
            <a:ext cx="7026275" cy="50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Nishu Niharika            ACSE0603 Software Engineering                          Unit IV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4334" name="Slide Number Placeholder 11">
            <a:extLst>
              <a:ext uri="{FF2B5EF4-FFF2-40B4-BE49-F238E27FC236}">
                <a16:creationId xmlns:a16="http://schemas.microsoft.com/office/drawing/2014/main" id="{1426CA00-1A1C-4FFA-92B2-E5EB35553F59}"/>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18</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1" name="Picture 10">
            <a:extLst>
              <a:ext uri="{FF2B5EF4-FFF2-40B4-BE49-F238E27FC236}">
                <a16:creationId xmlns:a16="http://schemas.microsoft.com/office/drawing/2014/main" id="{159C66C8-54E5-488F-9DC5-22C925D32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935770"/>
          </a:xfrm>
          <a:prstGeom prst="rect">
            <a:avLst/>
          </a:prstGeom>
        </p:spPr>
      </p:pic>
      <p:pic>
        <p:nvPicPr>
          <p:cNvPr id="12" name="Content Placeholder 7" descr="temp2.png"/>
          <p:cNvPicPr>
            <a:picLocks noGrp="1" noChangeAspect="1"/>
          </p:cNvPicPr>
          <p:nvPr>
            <p:ph idx="1"/>
          </p:nvPr>
        </p:nvPicPr>
        <p:blipFill>
          <a:blip r:embed="rId3"/>
          <a:stretch>
            <a:fillRect/>
          </a:stretch>
        </p:blipFill>
        <p:spPr>
          <a:xfrm>
            <a:off x="906233" y="1235746"/>
            <a:ext cx="7331534" cy="51054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a:extLst>
              <a:ext uri="{FF2B5EF4-FFF2-40B4-BE49-F238E27FC236}">
                <a16:creationId xmlns:a16="http://schemas.microsoft.com/office/drawing/2014/main" id="{12272BC1-981B-462C-8FCD-ACAF5146F8A5}"/>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64EFC3EE-8162-478E-97E4-F5FB3C30952D}" type="datetime1">
              <a:rPr lang="en-IN" altLang="en-US" sz="1200" smtClean="0">
                <a:solidFill>
                  <a:srgbClr val="888888"/>
                </a:solidFill>
                <a:latin typeface="Calibri" panose="020F0502020204030204" pitchFamily="34" charset="0"/>
                <a:sym typeface="Calibri" panose="020F0502020204030204" pitchFamily="34" charset="0"/>
              </a:rPr>
              <a:t>30-04-2024</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088450A4-FBEE-4806-BD4D-F699B6D492FF}"/>
              </a:ext>
            </a:extLst>
          </p:cNvPr>
          <p:cNvSpPr txBox="1">
            <a:spLocks/>
          </p:cNvSpPr>
          <p:nvPr/>
        </p:nvSpPr>
        <p:spPr>
          <a:xfrm>
            <a:off x="1371600" y="0"/>
            <a:ext cx="7543800" cy="8350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2400" dirty="0">
                <a:latin typeface="Times New Roman" pitchFamily="18" charset="0"/>
                <a:cs typeface="Times New Roman" pitchFamily="18" charset="0"/>
                <a:sym typeface="Arial" charset="0"/>
              </a:rPr>
              <a:t>End Semester Question Paper Templates </a:t>
            </a:r>
            <a:endParaRPr lang="en-US" sz="2400" dirty="0">
              <a:latin typeface="Times New Roman" pitchFamily="18" charset="0"/>
              <a:cs typeface="Times New Roman" pitchFamily="18" charset="0"/>
              <a:sym typeface="Arial" charset="0"/>
            </a:endParaRPr>
          </a:p>
        </p:txBody>
      </p:sp>
      <p:sp>
        <p:nvSpPr>
          <p:cNvPr id="55301" name="Rectangle 2">
            <a:extLst>
              <a:ext uri="{FF2B5EF4-FFF2-40B4-BE49-F238E27FC236}">
                <a16:creationId xmlns:a16="http://schemas.microsoft.com/office/drawing/2014/main" id="{A612872F-F8D3-45AF-BE40-48AB30776AA4}"/>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55369" name="Slide Number Placeholder 12">
            <a:extLst>
              <a:ext uri="{FF2B5EF4-FFF2-40B4-BE49-F238E27FC236}">
                <a16:creationId xmlns:a16="http://schemas.microsoft.com/office/drawing/2014/main" id="{264DA7A1-76AA-4330-98E5-BFF1B6CC4D6C}"/>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19</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55370" name="Footer Placeholder 13">
            <a:extLst>
              <a:ext uri="{FF2B5EF4-FFF2-40B4-BE49-F238E27FC236}">
                <a16:creationId xmlns:a16="http://schemas.microsoft.com/office/drawing/2014/main" id="{E036CA6C-5FDC-483C-8442-0121141EF882}"/>
              </a:ext>
            </a:extLst>
          </p:cNvPr>
          <p:cNvSpPr>
            <a:spLocks noGrp="1"/>
          </p:cNvSpPr>
          <p:nvPr>
            <p:ph type="ftr" sz="quarter" idx="12"/>
          </p:nvPr>
        </p:nvSpPr>
        <p:spPr>
          <a:xfrm>
            <a:off x="3124200" y="6369050"/>
            <a:ext cx="3829050" cy="352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Nishu Niharika            ACSE0603 Software Engineering                          Unit IV      </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13" name="Picture 12">
            <a:extLst>
              <a:ext uri="{FF2B5EF4-FFF2-40B4-BE49-F238E27FC236}">
                <a16:creationId xmlns:a16="http://schemas.microsoft.com/office/drawing/2014/main" id="{30B45E5D-48C8-4BE4-825C-8F7BB0BAF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730982"/>
          </a:xfrm>
          <a:prstGeom prst="rect">
            <a:avLst/>
          </a:prstGeom>
        </p:spPr>
      </p:pic>
      <p:pic>
        <p:nvPicPr>
          <p:cNvPr id="14" name="Content Placeholder 7" descr="temp3.png"/>
          <p:cNvPicPr>
            <a:picLocks noGrp="1" noChangeAspect="1"/>
          </p:cNvPicPr>
          <p:nvPr>
            <p:ph idx="1"/>
          </p:nvPr>
        </p:nvPicPr>
        <p:blipFill>
          <a:blip r:embed="rId3"/>
          <a:stretch>
            <a:fillRect/>
          </a:stretch>
        </p:blipFill>
        <p:spPr>
          <a:xfrm>
            <a:off x="952500" y="1015261"/>
            <a:ext cx="7239000" cy="5353789"/>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05B79565-40ED-48F3-B851-7DB3A0650B6D}" type="datetime1">
              <a:rPr lang="en-US" smtClean="0"/>
              <a:t>4/30/2024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indent="0" algn="ctr" fontAlgn="auto">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Faculty Profile</a:t>
            </a:r>
          </a:p>
        </p:txBody>
      </p:sp>
      <p:sp>
        <p:nvSpPr>
          <p:cNvPr id="11" name="Footer Placeholder 4"/>
          <p:cNvSpPr>
            <a:spLocks noGrp="1"/>
          </p:cNvSpPr>
          <p:nvPr>
            <p:ph type="ftr" sz="quarter" idx="11"/>
          </p:nvPr>
        </p:nvSpPr>
        <p:spPr>
          <a:xfrm>
            <a:off x="2514600" y="6356350"/>
            <a:ext cx="5029200" cy="365125"/>
          </a:xfrm>
        </p:spPr>
        <p:txBody>
          <a:bodyPr/>
          <a:lstStyle/>
          <a:p>
            <a:r>
              <a:rPr lang="en-US"/>
              <a:t>Dr. Poornima Tyagi               Software Engineering ACSE0603                   Unit 2</a:t>
            </a:r>
            <a:endParaRPr lang="en-US" dirty="0"/>
          </a:p>
        </p:txBody>
      </p:sp>
      <p:sp>
        <p:nvSpPr>
          <p:cNvPr id="10" name="TextBox 9"/>
          <p:cNvSpPr txBox="1"/>
          <p:nvPr/>
        </p:nvSpPr>
        <p:spPr>
          <a:xfrm>
            <a:off x="762000" y="1447800"/>
            <a:ext cx="5867400" cy="3416320"/>
          </a:xfrm>
          <a:prstGeom prst="rect">
            <a:avLst/>
          </a:prstGeom>
          <a:noFill/>
        </p:spPr>
        <p:txBody>
          <a:bodyPr wrap="square" rtlCol="0">
            <a:spAutoFit/>
          </a:bodyPr>
          <a:lstStyle/>
          <a:p>
            <a:pPr algn="just"/>
            <a:r>
              <a:rPr lang="en-US" b="1" dirty="0">
                <a:latin typeface="Times New Roman" pitchFamily="18" charset="0"/>
                <a:cs typeface="Times New Roman" pitchFamily="18" charset="0"/>
              </a:rPr>
              <a:t>FACULTY PROFILE</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Name of Faculty: Dr. Poornima Tyagi</a:t>
            </a: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Designation &amp; Department: </a:t>
            </a:r>
            <a:r>
              <a:rPr lang="en-US" dirty="0">
                <a:latin typeface="Times New Roman" pitchFamily="18" charset="0"/>
                <a:cs typeface="Times New Roman" pitchFamily="18" charset="0"/>
              </a:rPr>
              <a:t>Associate Professor , CSE Dept.</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Qualification: </a:t>
            </a:r>
            <a:r>
              <a:rPr lang="en-US" dirty="0">
                <a:latin typeface="Times New Roman" pitchFamily="18" charset="0"/>
                <a:cs typeface="Times New Roman" pitchFamily="18" charset="0"/>
              </a:rPr>
              <a:t>MCA, MTech &amp; PhD </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Experience: </a:t>
            </a:r>
            <a:r>
              <a:rPr lang="en-US" dirty="0">
                <a:latin typeface="Times New Roman" pitchFamily="18" charset="0"/>
                <a:cs typeface="Times New Roman" pitchFamily="18" charset="0"/>
              </a:rPr>
              <a:t>Have 12 years experience of teaching subjects such as Modeling &amp; Simulation, Cyber Security, DBMS, Software Engineering, Software Project management.</a:t>
            </a:r>
            <a:endParaRPr lang="en-US" dirty="0"/>
          </a:p>
        </p:txBody>
      </p:sp>
      <p:pic>
        <p:nvPicPr>
          <p:cNvPr id="2" name="Picture 1">
            <a:extLst>
              <a:ext uri="{FF2B5EF4-FFF2-40B4-BE49-F238E27FC236}">
                <a16:creationId xmlns:a16="http://schemas.microsoft.com/office/drawing/2014/main" id="{223E11F3-87CD-0FEF-C6A0-4DB461979E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7390"/>
            <a:ext cx="1098452" cy="685800"/>
          </a:xfrm>
          <a:prstGeom prst="rect">
            <a:avLst/>
          </a:prstGeom>
        </p:spPr>
      </p:pic>
      <p:pic>
        <p:nvPicPr>
          <p:cNvPr id="12" name="Content Placeholder 11">
            <a:extLst>
              <a:ext uri="{FF2B5EF4-FFF2-40B4-BE49-F238E27FC236}">
                <a16:creationId xmlns:a16="http://schemas.microsoft.com/office/drawing/2014/main" id="{82ACBB22-11BB-4977-B3FA-2DE6AD3BE909}"/>
              </a:ext>
            </a:extLst>
          </p:cNvPr>
          <p:cNvPicPr>
            <a:picLocks noGrp="1" noChangeAspect="1"/>
          </p:cNvPicPr>
          <p:nvPr>
            <p:ph idx="1"/>
          </p:nvPr>
        </p:nvPicPr>
        <p:blipFill>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7201244" y="743190"/>
            <a:ext cx="1728193" cy="231815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533400" y="1143000"/>
            <a:ext cx="8229600" cy="4525963"/>
          </a:xfrm>
        </p:spPr>
        <p:txBody>
          <a:bodyPr/>
          <a:lstStyle/>
          <a:p>
            <a:r>
              <a:rPr lang="en-US" sz="2200" dirty="0"/>
              <a:t>A Scripting Language</a:t>
            </a:r>
          </a:p>
          <a:p>
            <a:r>
              <a:rPr lang="en-US" sz="2200" dirty="0"/>
              <a:t>A Version Control Tool</a:t>
            </a:r>
          </a:p>
          <a:p>
            <a:r>
              <a:rPr lang="en-US" sz="2200" dirty="0"/>
              <a:t>Code Editors &amp; IDEs (Integrated Development Environment)</a:t>
            </a:r>
          </a:p>
          <a:p>
            <a:r>
              <a:rPr lang="en-US" sz="2200" dirty="0"/>
              <a:t>Databases</a:t>
            </a:r>
          </a:p>
          <a:p>
            <a:r>
              <a:rPr lang="en-US" sz="2200" dirty="0"/>
              <a:t>Networking </a:t>
            </a:r>
          </a:p>
          <a:p>
            <a:r>
              <a:rPr lang="en-US" sz="2200" dirty="0"/>
              <a:t>Software Development Life Cycle (SDLC)</a:t>
            </a:r>
            <a:endParaRPr lang="en-US" sz="2400" dirty="0"/>
          </a:p>
        </p:txBody>
      </p:sp>
      <p:sp>
        <p:nvSpPr>
          <p:cNvPr id="4" name="Date Placeholder 3"/>
          <p:cNvSpPr>
            <a:spLocks noGrp="1"/>
          </p:cNvSpPr>
          <p:nvPr>
            <p:ph type="dt" sz="quarter" idx="10"/>
          </p:nvPr>
        </p:nvSpPr>
        <p:spPr/>
        <p:txBody>
          <a:bodyPr/>
          <a:lstStyle/>
          <a:p>
            <a:pPr>
              <a:defRPr/>
            </a:pPr>
            <a:fld id="{2BAEC99F-51F8-48DC-AC27-78AA48A7AF55}" type="datetime1">
              <a:rPr lang="en-IN" smtClean="0"/>
              <a:t>30-04-2024</a:t>
            </a:fld>
            <a:endParaRPr lang="en-US"/>
          </a:p>
        </p:txBody>
      </p:sp>
      <p:sp>
        <p:nvSpPr>
          <p:cNvPr id="6" name="Slide Number Placeholder 5"/>
          <p:cNvSpPr>
            <a:spLocks noGrp="1"/>
          </p:cNvSpPr>
          <p:nvPr>
            <p:ph type="sldNum" sz="quarter" idx="12"/>
          </p:nvPr>
        </p:nvSpPr>
        <p:spPr/>
        <p:txBody>
          <a:bodyPr/>
          <a:lstStyle/>
          <a:p>
            <a:pPr>
              <a:defRPr/>
            </a:pPr>
            <a:fld id="{CEFB48F7-626D-4FFB-A80E-0586926EAD49}" type="slidenum">
              <a:rPr lang="en-US"/>
              <a:pPr>
                <a:defRPr/>
              </a:pPr>
              <a:t>20</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t>Prerequisite</a:t>
            </a:r>
          </a:p>
        </p:txBody>
      </p:sp>
      <p:sp>
        <p:nvSpPr>
          <p:cNvPr id="8" name="Footer Placeholder 12"/>
          <p:cNvSpPr>
            <a:spLocks noGrp="1"/>
          </p:cNvSpPr>
          <p:nvPr>
            <p:ph type="ftr" sz="quarter" idx="11"/>
          </p:nvPr>
        </p:nvSpPr>
        <p:spPr>
          <a:xfrm>
            <a:off x="2286000" y="6264275"/>
            <a:ext cx="5029200" cy="365125"/>
          </a:xfrm>
        </p:spPr>
        <p:txBody>
          <a:bodyPr/>
          <a:lstStyle/>
          <a:p>
            <a:pPr>
              <a:defRPr/>
            </a:pPr>
            <a:r>
              <a:rPr lang="en-US"/>
              <a:t>Nishu Niharika            ACSE0603 Software Engineering                          Unit IV      </a:t>
            </a:r>
            <a:endParaRPr lang="en-US" dirty="0"/>
          </a:p>
        </p:txBody>
      </p:sp>
      <p:pic>
        <p:nvPicPr>
          <p:cNvPr id="9" name="Picture 8">
            <a:extLst>
              <a:ext uri="{FF2B5EF4-FFF2-40B4-BE49-F238E27FC236}">
                <a16:creationId xmlns:a16="http://schemas.microsoft.com/office/drawing/2014/main" id="{9CA51DAA-F8F4-4F18-81A0-52D9615388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58175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533400" y="1143000"/>
            <a:ext cx="8229600" cy="4525963"/>
          </a:xfrm>
        </p:spPr>
        <p:txBody>
          <a:bodyPr/>
          <a:lstStyle/>
          <a:p>
            <a:pPr algn="just"/>
            <a:r>
              <a:rPr lang="en-US" sz="2400" dirty="0"/>
              <a:t>Basic Programming Skills</a:t>
            </a:r>
          </a:p>
          <a:p>
            <a:pPr algn="just"/>
            <a:r>
              <a:rPr lang="en-US" sz="2400" dirty="0"/>
              <a:t>Innovative Thinking. </a:t>
            </a:r>
          </a:p>
          <a:p>
            <a:pPr algn="just"/>
            <a:r>
              <a:rPr lang="en-US" sz="2400" dirty="0"/>
              <a:t>Enthusiasm to learn Management concepts.</a:t>
            </a:r>
          </a:p>
        </p:txBody>
      </p:sp>
      <p:sp>
        <p:nvSpPr>
          <p:cNvPr id="4" name="Date Placeholder 3"/>
          <p:cNvSpPr>
            <a:spLocks noGrp="1"/>
          </p:cNvSpPr>
          <p:nvPr>
            <p:ph type="dt" sz="quarter" idx="10"/>
          </p:nvPr>
        </p:nvSpPr>
        <p:spPr/>
        <p:txBody>
          <a:bodyPr/>
          <a:lstStyle/>
          <a:p>
            <a:pPr>
              <a:defRPr/>
            </a:pPr>
            <a:fld id="{B3F1C504-C647-4AE4-ADDE-324611617454}" type="datetime1">
              <a:rPr lang="en-IN" smtClean="0"/>
              <a:t>30-04-2024</a:t>
            </a:fld>
            <a:endParaRPr lang="en-US"/>
          </a:p>
        </p:txBody>
      </p:sp>
      <p:sp>
        <p:nvSpPr>
          <p:cNvPr id="6" name="Slide Number Placeholder 5"/>
          <p:cNvSpPr>
            <a:spLocks noGrp="1"/>
          </p:cNvSpPr>
          <p:nvPr>
            <p:ph type="sldNum" sz="quarter" idx="12"/>
          </p:nvPr>
        </p:nvSpPr>
        <p:spPr/>
        <p:txBody>
          <a:bodyPr/>
          <a:lstStyle/>
          <a:p>
            <a:pPr>
              <a:defRPr/>
            </a:pPr>
            <a:fld id="{CEFB48F7-626D-4FFB-A80E-0586926EAD49}" type="slidenum">
              <a:rPr lang="en-US"/>
              <a:pPr>
                <a:defRPr/>
              </a:pPr>
              <a:t>21</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t>Recap</a:t>
            </a:r>
          </a:p>
        </p:txBody>
      </p:sp>
      <p:sp>
        <p:nvSpPr>
          <p:cNvPr id="8" name="Footer Placeholder 12"/>
          <p:cNvSpPr>
            <a:spLocks noGrp="1"/>
          </p:cNvSpPr>
          <p:nvPr>
            <p:ph type="ftr" sz="quarter" idx="11"/>
          </p:nvPr>
        </p:nvSpPr>
        <p:spPr>
          <a:xfrm>
            <a:off x="2286000" y="6264275"/>
            <a:ext cx="5029200" cy="365125"/>
          </a:xfrm>
        </p:spPr>
        <p:txBody>
          <a:bodyPr/>
          <a:lstStyle/>
          <a:p>
            <a:pPr>
              <a:defRPr/>
            </a:pPr>
            <a:r>
              <a:rPr lang="en-US"/>
              <a:t>Nishu Niharika            ACSE0603 Software Engineering                          Unit IV      </a:t>
            </a:r>
            <a:endParaRPr lang="en-US" dirty="0"/>
          </a:p>
        </p:txBody>
      </p:sp>
      <p:pic>
        <p:nvPicPr>
          <p:cNvPr id="9" name="Picture 8">
            <a:extLst>
              <a:ext uri="{FF2B5EF4-FFF2-40B4-BE49-F238E27FC236}">
                <a16:creationId xmlns:a16="http://schemas.microsoft.com/office/drawing/2014/main" id="{F8DBB830-6218-4303-853E-D68C8307E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58175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533400" y="1340767"/>
            <a:ext cx="8229600" cy="4680521"/>
          </a:xfrm>
        </p:spPr>
        <p:txBody>
          <a:bodyPr>
            <a:normAutofit fontScale="70000" lnSpcReduction="20000"/>
          </a:bodyPr>
          <a:lstStyle/>
          <a:p>
            <a:pPr algn="just"/>
            <a:r>
              <a:rPr lang="en-US" sz="2900" b="1" i="1" dirty="0">
                <a:latin typeface="Times New Roman" panose="02020603050405020304" pitchFamily="18" charset="0"/>
                <a:cs typeface="Times New Roman" panose="02020603050405020304" pitchFamily="18" charset="0"/>
              </a:rPr>
              <a:t>Software Engineering</a:t>
            </a:r>
            <a:r>
              <a:rPr lang="en-US" sz="2900" i="1" dirty="0">
                <a:latin typeface="Times New Roman" panose="02020603050405020304" pitchFamily="18" charset="0"/>
                <a:cs typeface="Times New Roman" panose="02020603050405020304" pitchFamily="18" charset="0"/>
              </a:rPr>
              <a:t> is a systematic, disciplined, quantifiable study and approach to the design, development, operation, and maintenance of a software system.</a:t>
            </a:r>
          </a:p>
          <a:p>
            <a:pPr fontAlgn="base"/>
            <a:r>
              <a:rPr lang="en-US" sz="2900" b="1" dirty="0">
                <a:latin typeface="Times New Roman" panose="02020603050405020304" pitchFamily="18" charset="0"/>
                <a:cs typeface="Times New Roman" panose="02020603050405020304" pitchFamily="18" charset="0"/>
              </a:rPr>
              <a:t>Objectives of Software Engineering:</a:t>
            </a:r>
            <a:r>
              <a:rPr lang="en-US" sz="2900" dirty="0">
                <a:latin typeface="Times New Roman" panose="02020603050405020304" pitchFamily="18" charset="0"/>
                <a:cs typeface="Times New Roman" panose="02020603050405020304" pitchFamily="18" charset="0"/>
              </a:rPr>
              <a:t> </a:t>
            </a:r>
          </a:p>
          <a:p>
            <a:pPr fontAlgn="base"/>
            <a:r>
              <a:rPr lang="en-US" sz="2900" b="1" dirty="0">
                <a:latin typeface="Times New Roman" panose="02020603050405020304" pitchFamily="18" charset="0"/>
                <a:cs typeface="Times New Roman" panose="02020603050405020304" pitchFamily="18" charset="0"/>
              </a:rPr>
              <a:t>Maintainability –</a:t>
            </a:r>
            <a:r>
              <a:rPr lang="en-US" sz="2900" dirty="0">
                <a:latin typeface="Times New Roman" panose="02020603050405020304" pitchFamily="18" charset="0"/>
                <a:cs typeface="Times New Roman" panose="02020603050405020304" pitchFamily="18" charset="0"/>
              </a:rPr>
              <a:t> </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It should be feasible for the software to evolve to meet changing requirements.</a:t>
            </a:r>
          </a:p>
          <a:p>
            <a:pPr fontAlgn="base"/>
            <a:r>
              <a:rPr lang="en-US" sz="2900" b="1" dirty="0">
                <a:latin typeface="Times New Roman" panose="02020603050405020304" pitchFamily="18" charset="0"/>
                <a:cs typeface="Times New Roman" panose="02020603050405020304" pitchFamily="18" charset="0"/>
              </a:rPr>
              <a:t>Efficiency – </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The software should not make wasteful use of computing devices such as memory, processor cycles, etc.</a:t>
            </a:r>
          </a:p>
          <a:p>
            <a:pPr fontAlgn="base"/>
            <a:r>
              <a:rPr lang="en-US" sz="2900" b="1" dirty="0">
                <a:latin typeface="Times New Roman" panose="02020603050405020304" pitchFamily="18" charset="0"/>
                <a:cs typeface="Times New Roman" panose="02020603050405020304" pitchFamily="18" charset="0"/>
              </a:rPr>
              <a:t>Correctness –</a:t>
            </a:r>
            <a:r>
              <a:rPr lang="en-US" sz="2900" dirty="0">
                <a:latin typeface="Times New Roman" panose="02020603050405020304" pitchFamily="18" charset="0"/>
                <a:cs typeface="Times New Roman" panose="02020603050405020304" pitchFamily="18" charset="0"/>
              </a:rPr>
              <a:t> </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A software product is correct if the different requirements as specified in the SRS document have been correctly implemented.</a:t>
            </a:r>
          </a:p>
          <a:p>
            <a:pPr algn="just"/>
            <a:endParaRPr lang="en-US" sz="2900" dirty="0">
              <a:latin typeface="Times New Roman" panose="02020603050405020304" pitchFamily="18" charset="0"/>
              <a:cs typeface="Times New Roman" panose="02020603050405020304" pitchFamily="18" charset="0"/>
            </a:endParaRPr>
          </a:p>
          <a:p>
            <a:pPr algn="just"/>
            <a:r>
              <a:rPr lang="en-US" sz="2900" dirty="0">
                <a:latin typeface="Times New Roman" panose="02020603050405020304" pitchFamily="18" charset="0"/>
                <a:cs typeface="Times New Roman" panose="02020603050405020304" pitchFamily="18" charset="0"/>
                <a:hlinkClick r:id="rId2"/>
              </a:rPr>
              <a:t>https://www.youtube.com/watch?v=kcvEiMFOcoE</a:t>
            </a:r>
            <a:endParaRPr lang="en-US" sz="2900" dirty="0">
              <a:latin typeface="Times New Roman" panose="02020603050405020304" pitchFamily="18" charset="0"/>
              <a:cs typeface="Times New Roman" panose="02020603050405020304" pitchFamily="18" charset="0"/>
            </a:endParaRPr>
          </a:p>
          <a:p>
            <a:pPr algn="just"/>
            <a:r>
              <a:rPr lang="en-US" sz="2900" dirty="0">
                <a:latin typeface="Times New Roman" panose="02020603050405020304" pitchFamily="18" charset="0"/>
                <a:cs typeface="Times New Roman" panose="02020603050405020304" pitchFamily="18" charset="0"/>
                <a:hlinkClick r:id="rId3"/>
              </a:rPr>
              <a:t>https://www.youtube.com/watch?v=WxkP5KR_Emk</a:t>
            </a:r>
            <a:endParaRPr lang="en-US" sz="2900" dirty="0">
              <a:latin typeface="Times New Roman" panose="02020603050405020304" pitchFamily="18" charset="0"/>
              <a:cs typeface="Times New Roman" panose="02020603050405020304" pitchFamily="18" charset="0"/>
            </a:endParaRPr>
          </a:p>
          <a:p>
            <a:pPr marL="0" indent="0" algn="just">
              <a:buNone/>
            </a:pPr>
            <a:endParaRPr lang="en-US" sz="2200" dirty="0"/>
          </a:p>
          <a:p>
            <a:pPr algn="just"/>
            <a:endParaRPr lang="en-US" sz="2200" dirty="0"/>
          </a:p>
        </p:txBody>
      </p:sp>
      <p:sp>
        <p:nvSpPr>
          <p:cNvPr id="4" name="Date Placeholder 3"/>
          <p:cNvSpPr>
            <a:spLocks noGrp="1"/>
          </p:cNvSpPr>
          <p:nvPr>
            <p:ph type="dt" sz="quarter" idx="10"/>
          </p:nvPr>
        </p:nvSpPr>
        <p:spPr/>
        <p:txBody>
          <a:bodyPr/>
          <a:lstStyle/>
          <a:p>
            <a:pPr>
              <a:defRPr/>
            </a:pPr>
            <a:fld id="{04108F6F-461C-416A-9157-7C48C5B32807}" type="datetime1">
              <a:rPr lang="en-IN" smtClean="0"/>
              <a:t>30-04-2024</a:t>
            </a:fld>
            <a:endParaRPr lang="en-US"/>
          </a:p>
        </p:txBody>
      </p:sp>
      <p:sp>
        <p:nvSpPr>
          <p:cNvPr id="6" name="Slide Number Placeholder 5"/>
          <p:cNvSpPr>
            <a:spLocks noGrp="1"/>
          </p:cNvSpPr>
          <p:nvPr>
            <p:ph type="sldNum" sz="quarter" idx="12"/>
          </p:nvPr>
        </p:nvSpPr>
        <p:spPr/>
        <p:txBody>
          <a:bodyPr/>
          <a:lstStyle/>
          <a:p>
            <a:pPr>
              <a:defRPr/>
            </a:pPr>
            <a:fld id="{CEFB48F7-626D-4FFB-A80E-0586926EAD49}" type="slidenum">
              <a:rPr lang="en-US"/>
              <a:pPr>
                <a:defRPr/>
              </a:pPr>
              <a:t>22</a:t>
            </a:fld>
            <a:endParaRPr lang="en-US"/>
          </a:p>
        </p:txBody>
      </p:sp>
      <p:sp>
        <p:nvSpPr>
          <p:cNvPr id="7" name="Title 1"/>
          <p:cNvSpPr txBox="1">
            <a:spLocks/>
          </p:cNvSpPr>
          <p:nvPr/>
        </p:nvSpPr>
        <p:spPr>
          <a:xfrm>
            <a:off x="1447800" y="104043"/>
            <a:ext cx="7620000" cy="94688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t>Brief Introduction about the subject with videos</a:t>
            </a:r>
          </a:p>
        </p:txBody>
      </p:sp>
      <p:sp>
        <p:nvSpPr>
          <p:cNvPr id="8" name="Footer Placeholder 12"/>
          <p:cNvSpPr>
            <a:spLocks noGrp="1"/>
          </p:cNvSpPr>
          <p:nvPr>
            <p:ph type="ftr" sz="quarter" idx="11"/>
          </p:nvPr>
        </p:nvSpPr>
        <p:spPr>
          <a:xfrm>
            <a:off x="2286000" y="6264275"/>
            <a:ext cx="5029200" cy="365125"/>
          </a:xfrm>
        </p:spPr>
        <p:txBody>
          <a:bodyPr/>
          <a:lstStyle/>
          <a:p>
            <a:pPr>
              <a:defRPr/>
            </a:pPr>
            <a:r>
              <a:rPr lang="en-US"/>
              <a:t>Nishu Niharika            ACSE0603 Software Engineering                          Unit IV      </a:t>
            </a:r>
            <a:endParaRPr lang="en-US" dirty="0"/>
          </a:p>
        </p:txBody>
      </p:sp>
      <p:pic>
        <p:nvPicPr>
          <p:cNvPr id="9" name="Picture 8">
            <a:extLst>
              <a:ext uri="{FF2B5EF4-FFF2-40B4-BE49-F238E27FC236}">
                <a16:creationId xmlns:a16="http://schemas.microsoft.com/office/drawing/2014/main" id="{F8DBB830-6218-4303-853E-D68C8307E0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4043"/>
            <a:ext cx="1327052" cy="946881"/>
          </a:xfrm>
          <a:prstGeom prst="rect">
            <a:avLst/>
          </a:prstGeom>
        </p:spPr>
      </p:pic>
    </p:spTree>
    <p:extLst>
      <p:ext uri="{BB962C8B-B14F-4D97-AF65-F5344CB8AC3E}">
        <p14:creationId xmlns:p14="http://schemas.microsoft.com/office/powerpoint/2010/main" val="1980356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2"/>
          <p:cNvSpPr>
            <a:spLocks noGrp="1"/>
          </p:cNvSpPr>
          <p:nvPr>
            <p:ph idx="1"/>
          </p:nvPr>
        </p:nvSpPr>
        <p:spPr>
          <a:xfrm>
            <a:off x="381000" y="1209219"/>
            <a:ext cx="8382000" cy="4463008"/>
          </a:xfrm>
        </p:spPr>
        <p:txBody>
          <a:bodyPr>
            <a:normAutofit/>
          </a:bodyPr>
          <a:lstStyle/>
          <a:p>
            <a:pPr algn="just"/>
            <a:r>
              <a:rPr lang="en-US" sz="2000" b="1" dirty="0">
                <a:latin typeface="Times New Roman" panose="02020603050405020304" pitchFamily="18" charset="0"/>
                <a:cs typeface="Times New Roman" panose="02020603050405020304" pitchFamily="18" charset="0"/>
              </a:rPr>
              <a:t>Software Testing</a:t>
            </a:r>
            <a:r>
              <a:rPr lang="en-US" sz="2000" dirty="0">
                <a:latin typeface="Times New Roman" panose="02020603050405020304" pitchFamily="18" charset="0"/>
                <a:cs typeface="Times New Roman" panose="02020603050405020304" pitchFamily="18" charset="0"/>
              </a:rPr>
              <a:t>: Testing Objectives, 7 Principals of Testing, Levels of Testing: Unit Testing, System Testing, Integration Testing, User Acceptance Testing, Regression Testing, Testing for Functionality</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Top Down and Bottom-Up Testing Strategies: </a:t>
            </a:r>
            <a:r>
              <a:rPr lang="en-US" sz="2000" dirty="0">
                <a:latin typeface="Times New Roman" panose="02020603050405020304" pitchFamily="18" charset="0"/>
                <a:cs typeface="Times New Roman" panose="02020603050405020304" pitchFamily="18" charset="0"/>
              </a:rPr>
              <a:t>Test Drivers and Test Stubs, Structural Testing (White Box Testing), Functional Testing (Black Box Testing), Test Data Suit Preparation, Alpha and Beta Testing of Products.</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Functional Testing(DAO, BO) Static Testing Strategies: </a:t>
            </a:r>
            <a:r>
              <a:rPr lang="en-US" sz="2000" dirty="0">
                <a:latin typeface="Times New Roman" panose="02020603050405020304" pitchFamily="18" charset="0"/>
                <a:cs typeface="Times New Roman" panose="02020603050405020304" pitchFamily="18" charset="0"/>
              </a:rPr>
              <a:t>Formal Technical Reviews (Peer Reviews), Walk Through, Code Inspection, Compliance with Design and Coding Standards. </a:t>
            </a:r>
            <a:r>
              <a:rPr lang="en-US" sz="2000" dirty="0"/>
              <a:t>	</a:t>
            </a:r>
          </a:p>
          <a:p>
            <a:pPr eaLnBrk="1" hangingPunct="1"/>
            <a:endParaRPr lang="en-US" sz="2000" dirty="0"/>
          </a:p>
        </p:txBody>
      </p:sp>
      <p:sp>
        <p:nvSpPr>
          <p:cNvPr id="6" name="Date Placeholder 5"/>
          <p:cNvSpPr>
            <a:spLocks noGrp="1"/>
          </p:cNvSpPr>
          <p:nvPr>
            <p:ph type="dt" sz="quarter" idx="10"/>
          </p:nvPr>
        </p:nvSpPr>
        <p:spPr/>
        <p:txBody>
          <a:bodyPr/>
          <a:lstStyle/>
          <a:p>
            <a:pPr>
              <a:defRPr/>
            </a:pPr>
            <a:fld id="{E00906F8-13BA-4D9E-95A8-E8F039B46741}" type="datetime1">
              <a:rPr lang="en-IN" smtClean="0"/>
              <a:t>30-04-2024</a:t>
            </a:fld>
            <a:endParaRPr lang="en-US" dirty="0"/>
          </a:p>
        </p:txBody>
      </p:sp>
      <p:sp>
        <p:nvSpPr>
          <p:cNvPr id="7" name="Slide Number Placeholder 6"/>
          <p:cNvSpPr>
            <a:spLocks noGrp="1"/>
          </p:cNvSpPr>
          <p:nvPr>
            <p:ph type="sldNum" sz="quarter" idx="12"/>
          </p:nvPr>
        </p:nvSpPr>
        <p:spPr/>
        <p:txBody>
          <a:bodyPr/>
          <a:lstStyle/>
          <a:p>
            <a:pPr>
              <a:defRPr/>
            </a:pPr>
            <a:fld id="{70B21942-AB25-417A-BC4C-0289A74A2944}" type="slidenum">
              <a:rPr lang="en-US"/>
              <a:pPr>
                <a:defRPr/>
              </a:pPr>
              <a:t>23</a:t>
            </a:fld>
            <a:endParaRPr lang="en-US"/>
          </a:p>
        </p:txBody>
      </p:sp>
      <p:sp>
        <p:nvSpPr>
          <p:cNvPr id="8"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t>Unit Content</a:t>
            </a:r>
          </a:p>
        </p:txBody>
      </p:sp>
      <p:sp>
        <p:nvSpPr>
          <p:cNvPr id="9" name="Footer Placeholder 12"/>
          <p:cNvSpPr>
            <a:spLocks noGrp="1"/>
          </p:cNvSpPr>
          <p:nvPr>
            <p:ph type="ftr" sz="quarter" idx="11"/>
          </p:nvPr>
        </p:nvSpPr>
        <p:spPr>
          <a:xfrm>
            <a:off x="2286000" y="6264275"/>
            <a:ext cx="5029200" cy="365125"/>
          </a:xfrm>
        </p:spPr>
        <p:txBody>
          <a:bodyPr/>
          <a:lstStyle/>
          <a:p>
            <a:pPr>
              <a:defRPr/>
            </a:pPr>
            <a:r>
              <a:rPr lang="en-US"/>
              <a:t>Nishu Niharika            ACSE0603 Software Engineering                          Unit IV      </a:t>
            </a:r>
            <a:endParaRPr lang="en-US" dirty="0"/>
          </a:p>
        </p:txBody>
      </p:sp>
      <p:sp>
        <p:nvSpPr>
          <p:cNvPr id="10" name="Content Placeholder 2"/>
          <p:cNvSpPr txBox="1">
            <a:spLocks/>
          </p:cNvSpPr>
          <p:nvPr/>
        </p:nvSpPr>
        <p:spPr>
          <a:xfrm>
            <a:off x="4572000" y="838200"/>
            <a:ext cx="4495800" cy="5181600"/>
          </a:xfrm>
          <a:prstGeom prst="rect">
            <a:avLst/>
          </a:prstGeom>
        </p:spPr>
        <p:txBody>
          <a:bodyPr vert="horz" lIns="91440" tIns="45720" rIns="91440" bIns="45720" rtlCol="0">
            <a:normAutofit/>
          </a:bodyPr>
          <a:lstStyle/>
          <a:p>
            <a:pPr marR="0" lvl="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10">
            <a:extLst>
              <a:ext uri="{FF2B5EF4-FFF2-40B4-BE49-F238E27FC236}">
                <a16:creationId xmlns:a16="http://schemas.microsoft.com/office/drawing/2014/main" id="{94E1131A-5ABD-472D-9AC8-1BA2A76B3C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04043"/>
            <a:ext cx="1098452" cy="65795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57E83E8A-A653-492B-BF32-A311DC6EC567}" type="datetime1">
              <a:rPr lang="en-IN" smtClean="0"/>
              <a:t>30-04-2024</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24</a:t>
            </a:fld>
            <a:endParaRPr lang="en-US" dirty="0"/>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Objective of Topics</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a:t>Nishu Niharika            ACSE0603 Software Engineering                          Unit IV      </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2262082361"/>
              </p:ext>
            </p:extLst>
          </p:nvPr>
        </p:nvGraphicFramePr>
        <p:xfrm>
          <a:off x="471056" y="1371600"/>
          <a:ext cx="8229599" cy="4475213"/>
        </p:xfrm>
        <a:graphic>
          <a:graphicData uri="http://schemas.openxmlformats.org/drawingml/2006/table">
            <a:tbl>
              <a:tblPr/>
              <a:tblGrid>
                <a:gridCol w="3643744">
                  <a:extLst>
                    <a:ext uri="{9D8B030D-6E8A-4147-A177-3AD203B41FA5}">
                      <a16:colId xmlns:a16="http://schemas.microsoft.com/office/drawing/2014/main" val="756454841"/>
                    </a:ext>
                  </a:extLst>
                </a:gridCol>
                <a:gridCol w="4585855">
                  <a:extLst>
                    <a:ext uri="{9D8B030D-6E8A-4147-A177-3AD203B41FA5}">
                      <a16:colId xmlns:a16="http://schemas.microsoft.com/office/drawing/2014/main" val="3356596940"/>
                    </a:ext>
                  </a:extLst>
                </a:gridCol>
              </a:tblGrid>
              <a:tr h="355341">
                <a:tc>
                  <a:txBody>
                    <a:bodyPr/>
                    <a:lstStyle/>
                    <a:p>
                      <a:pPr algn="ctr" fontAlgn="ctr"/>
                      <a:r>
                        <a:rPr lang="en-IN" sz="2000" b="1" i="0" u="none" strike="noStrike" dirty="0">
                          <a:solidFill>
                            <a:schemeClr val="tx1"/>
                          </a:solidFill>
                          <a:effectLst/>
                          <a:latin typeface="Times New Roman" panose="02020603050405020304" pitchFamily="18" charset="0"/>
                          <a:cs typeface="Times New Roman" panose="02020603050405020304" pitchFamily="18" charset="0"/>
                        </a:rPr>
                        <a:t>TOPIC</a:t>
                      </a:r>
                    </a:p>
                  </a:txBody>
                  <a:tcPr marL="7403" marR="7403" marT="7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2000" b="1" i="0" u="none" strike="noStrike" dirty="0">
                          <a:solidFill>
                            <a:schemeClr val="tx1"/>
                          </a:solidFill>
                          <a:effectLst/>
                          <a:latin typeface="Times New Roman" panose="02020603050405020304" pitchFamily="18" charset="0"/>
                          <a:cs typeface="Times New Roman" panose="02020603050405020304" pitchFamily="18" charset="0"/>
                        </a:rPr>
                        <a:t>Objective</a:t>
                      </a:r>
                    </a:p>
                  </a:txBody>
                  <a:tcPr marL="7403" marR="7403" marT="7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32819180"/>
                  </a:ext>
                </a:extLst>
              </a:tr>
              <a:tr h="710682">
                <a:tc>
                  <a:txBody>
                    <a:bodyPr/>
                    <a:lstStyle/>
                    <a:p>
                      <a:pPr algn="just"/>
                      <a:r>
                        <a:rPr lang="en-US" sz="2000" kern="1200" dirty="0">
                          <a:solidFill>
                            <a:schemeClr val="tx1"/>
                          </a:solidFill>
                          <a:effectLst/>
                          <a:latin typeface="Times New Roman" panose="02020603050405020304" pitchFamily="18" charset="0"/>
                          <a:ea typeface="+mn-ea"/>
                          <a:cs typeface="Times New Roman" panose="02020603050405020304" pitchFamily="18" charset="0"/>
                        </a:rPr>
                        <a:t>Unit Testing, Integration Testing</a:t>
                      </a:r>
                      <a:endParaRPr lang="en-US" sz="2000" dirty="0">
                        <a:latin typeface="Times New Roman" panose="02020603050405020304" pitchFamily="18" charset="0"/>
                        <a:cs typeface="Times New Roman" panose="02020603050405020304" pitchFamily="18" charset="0"/>
                      </a:endParaRPr>
                    </a:p>
                  </a:txBody>
                  <a:tcPr marL="7403" marR="7403" marT="7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just" rtl="0"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To Understand the  need of testing and process of unit and integration testing</a:t>
                      </a:r>
                    </a:p>
                  </a:txBody>
                  <a:tcPr marL="7403" marR="7403" marT="7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29522721"/>
                  </a:ext>
                </a:extLst>
              </a:tr>
              <a:tr h="355341">
                <a:tc>
                  <a:txBody>
                    <a:bodyPr/>
                    <a:lstStyle/>
                    <a:p>
                      <a:pPr algn="just" fontAlgn="ctr"/>
                      <a:r>
                        <a:rPr lang="en-US" sz="2000" kern="1200" dirty="0">
                          <a:solidFill>
                            <a:schemeClr val="tx1"/>
                          </a:solidFill>
                          <a:effectLst/>
                          <a:latin typeface="Times New Roman" panose="02020603050405020304" pitchFamily="18" charset="0"/>
                          <a:ea typeface="+mn-ea"/>
                          <a:cs typeface="Times New Roman" panose="02020603050405020304" pitchFamily="18" charset="0"/>
                        </a:rPr>
                        <a:t>Testing for Functionality </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403" marR="7403" marT="7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just" rtl="0"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Study of  testing functionalities</a:t>
                      </a:r>
                    </a:p>
                  </a:txBody>
                  <a:tcPr marL="7403" marR="7403" marT="7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69203799"/>
                  </a:ext>
                </a:extLst>
              </a:tr>
              <a:tr h="710682">
                <a:tc>
                  <a:txBody>
                    <a:bodyPr/>
                    <a:lstStyle/>
                    <a:p>
                      <a:pPr algn="just" fontAlgn="ctr"/>
                      <a:r>
                        <a:rPr lang="en-US" sz="2000" kern="1200" dirty="0">
                          <a:solidFill>
                            <a:schemeClr val="tx1"/>
                          </a:solidFill>
                          <a:effectLst/>
                          <a:latin typeface="Times New Roman" panose="02020603050405020304" pitchFamily="18" charset="0"/>
                          <a:ea typeface="+mn-ea"/>
                          <a:cs typeface="Times New Roman" panose="02020603050405020304" pitchFamily="18" charset="0"/>
                        </a:rPr>
                        <a:t>Testing for Performance</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403" marR="7403" marT="7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just" rtl="0"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To measure</a:t>
                      </a:r>
                      <a:r>
                        <a:rPr lang="en-US" sz="2000" b="0" i="0" u="none" strike="noStrike" baseline="0" dirty="0">
                          <a:solidFill>
                            <a:srgbClr val="000000"/>
                          </a:solidFill>
                          <a:effectLst/>
                          <a:latin typeface="Times New Roman" panose="02020603050405020304" pitchFamily="18" charset="0"/>
                          <a:cs typeface="Times New Roman" panose="02020603050405020304" pitchFamily="18" charset="0"/>
                        </a:rPr>
                        <a:t> the performance of testing</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403" marR="7403" marT="7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21759517"/>
                  </a:ext>
                </a:extLst>
              </a:tr>
              <a:tr h="710682">
                <a:tc>
                  <a:txBody>
                    <a:bodyPr/>
                    <a:lstStyle/>
                    <a:p>
                      <a:pPr algn="just" fontAlgn="ctr"/>
                      <a:r>
                        <a:rPr lang="en-US" sz="2000" kern="1200" dirty="0">
                          <a:solidFill>
                            <a:schemeClr val="tx1"/>
                          </a:solidFill>
                          <a:effectLst/>
                          <a:latin typeface="Times New Roman" panose="02020603050405020304" pitchFamily="18" charset="0"/>
                          <a:ea typeface="+mn-ea"/>
                          <a:cs typeface="Times New Roman" panose="02020603050405020304" pitchFamily="18" charset="0"/>
                        </a:rPr>
                        <a:t>Structural Testing and Functional Testing </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403" marR="7403" marT="7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just" rtl="0"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To understand the white</a:t>
                      </a:r>
                      <a:r>
                        <a:rPr lang="en-US" sz="2000" b="0" i="0" u="none" strike="noStrike" baseline="0" dirty="0">
                          <a:solidFill>
                            <a:srgbClr val="000000"/>
                          </a:solidFill>
                          <a:effectLst/>
                          <a:latin typeface="Times New Roman" panose="02020603050405020304" pitchFamily="18" charset="0"/>
                          <a:cs typeface="Times New Roman" panose="02020603050405020304" pitchFamily="18" charset="0"/>
                        </a:rPr>
                        <a:t> box and black box testing</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403" marR="7403" marT="7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92635228"/>
                  </a:ext>
                </a:extLst>
              </a:tr>
              <a:tr h="710682">
                <a:tc>
                  <a:txBody>
                    <a:bodyPr/>
                    <a:lstStyle/>
                    <a:p>
                      <a:pPr algn="just" fontAlgn="ctr"/>
                      <a:r>
                        <a:rPr lang="en-US" sz="2000" kern="1200" dirty="0">
                          <a:solidFill>
                            <a:schemeClr val="tx1"/>
                          </a:solidFill>
                          <a:effectLst/>
                          <a:latin typeface="Times New Roman" panose="02020603050405020304" pitchFamily="18" charset="0"/>
                          <a:ea typeface="+mn-ea"/>
                          <a:cs typeface="Times New Roman" panose="02020603050405020304" pitchFamily="18" charset="0"/>
                        </a:rPr>
                        <a:t>Test Data Suit Preparation, Alpha and Beta testing</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403" marR="7403" marT="7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just" rtl="0"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To study the alpha</a:t>
                      </a:r>
                      <a:r>
                        <a:rPr lang="en-US" sz="2000" b="0" i="0" u="none" strike="noStrike" baseline="0" dirty="0">
                          <a:solidFill>
                            <a:srgbClr val="000000"/>
                          </a:solidFill>
                          <a:effectLst/>
                          <a:latin typeface="Times New Roman" panose="02020603050405020304" pitchFamily="18" charset="0"/>
                          <a:cs typeface="Times New Roman" panose="02020603050405020304" pitchFamily="18" charset="0"/>
                        </a:rPr>
                        <a:t> and beta testing</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403" marR="7403" marT="7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36961634"/>
                  </a:ext>
                </a:extLst>
              </a:tr>
              <a:tr h="355341">
                <a:tc>
                  <a:txBody>
                    <a:bodyPr/>
                    <a:lstStyle/>
                    <a:p>
                      <a:pPr algn="just" fontAlgn="ctr"/>
                      <a:r>
                        <a:rPr lang="en-US" sz="2000" kern="1200" dirty="0">
                          <a:solidFill>
                            <a:schemeClr val="tx1"/>
                          </a:solidFill>
                          <a:effectLst/>
                          <a:latin typeface="Times New Roman" panose="02020603050405020304" pitchFamily="18" charset="0"/>
                          <a:ea typeface="+mn-ea"/>
                          <a:cs typeface="Times New Roman" panose="02020603050405020304" pitchFamily="18" charset="0"/>
                        </a:rPr>
                        <a:t>Static Testing Strategies</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403" marR="7403" marT="7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just" rtl="0"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To study the </a:t>
                      </a:r>
                      <a:r>
                        <a:rPr lang="en-US" sz="2000" kern="1200" dirty="0">
                          <a:solidFill>
                            <a:schemeClr val="tx1"/>
                          </a:solidFill>
                          <a:effectLst/>
                          <a:latin typeface="Times New Roman" panose="02020603050405020304" pitchFamily="18" charset="0"/>
                          <a:ea typeface="+mn-ea"/>
                          <a:cs typeface="Times New Roman" panose="02020603050405020304" pitchFamily="18" charset="0"/>
                        </a:rPr>
                        <a:t>Formal Technical Reviews, Walk Through, Code Inspection, Compliance with Design</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403" marR="7403" marT="7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35932592"/>
                  </a:ext>
                </a:extLst>
              </a:tr>
            </a:tbl>
          </a:graphicData>
        </a:graphic>
      </p:graphicFrame>
      <p:pic>
        <p:nvPicPr>
          <p:cNvPr id="12" name="Picture 11" descr="Logo.jpg"/>
          <p:cNvPicPr>
            <a:picLocks noChangeAspect="1"/>
          </p:cNvPicPr>
          <p:nvPr/>
        </p:nvPicPr>
        <p:blipFill>
          <a:blip r:embed="rId4"/>
          <a:stretch>
            <a:fillRect/>
          </a:stretch>
        </p:blipFill>
        <p:spPr>
          <a:xfrm>
            <a:off x="0" y="0"/>
            <a:ext cx="1581150" cy="847725"/>
          </a:xfrm>
          <a:prstGeom prst="rect">
            <a:avLst/>
          </a:prstGeom>
        </p:spPr>
      </p:pic>
    </p:spTree>
    <p:extLst>
      <p:ext uri="{BB962C8B-B14F-4D97-AF65-F5344CB8AC3E}">
        <p14:creationId xmlns:p14="http://schemas.microsoft.com/office/powerpoint/2010/main" val="4254074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altLang="en-US" sz="2200" dirty="0"/>
              <a:t>Testing is a set of activities that can be planned in advance and conducted systematically. For this reason a template for software testing- a set of steps into which we can place specific test case design techniques and testing method should be defined for the software process.</a:t>
            </a:r>
          </a:p>
          <a:p>
            <a:pPr algn="just"/>
            <a:r>
              <a:rPr lang="en-US" altLang="en-US" sz="2200" dirty="0"/>
              <a:t>Testing have the following generic characteristics.</a:t>
            </a:r>
          </a:p>
          <a:p>
            <a:pPr lvl="1" algn="just"/>
            <a:r>
              <a:rPr lang="en-US" altLang="en-US" sz="2200" dirty="0"/>
              <a:t>To perform effective testing, a software team should conduct effective formal technical reviews. By doing this many errors will be eliminated before testing commence.</a:t>
            </a:r>
          </a:p>
          <a:p>
            <a:endParaRPr lang="en-US" sz="2200" dirty="0"/>
          </a:p>
        </p:txBody>
      </p:sp>
      <p:sp>
        <p:nvSpPr>
          <p:cNvPr id="4" name="Date Placeholder 3"/>
          <p:cNvSpPr>
            <a:spLocks noGrp="1"/>
          </p:cNvSpPr>
          <p:nvPr>
            <p:ph type="dt" sz="half" idx="10"/>
          </p:nvPr>
        </p:nvSpPr>
        <p:spPr/>
        <p:txBody>
          <a:bodyPr/>
          <a:lstStyle/>
          <a:p>
            <a:fld id="{34E062BC-6BB5-4AF6-ADFD-0C8DE59B724F}" type="datetime1">
              <a:rPr lang="en-IN" smtClean="0"/>
              <a:t>30-04-2024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Nishu Niharika            ACSE0603 Software Engineering                          Unit IV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Calibri (Body)"/>
              </a:rPr>
              <a:t>Software Testing (CO4)</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533659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IN" sz="2400" dirty="0"/>
              <a:t>The aim of program testing is to help realise, identify all defects in a program.</a:t>
            </a:r>
            <a:endParaRPr lang="en-US" altLang="en-US" sz="2200" dirty="0"/>
          </a:p>
          <a:p>
            <a:pPr algn="just"/>
            <a:r>
              <a:rPr lang="en-US" altLang="en-US" sz="2200" dirty="0"/>
              <a:t>The testing objective is to test the code whereby there is a high probability of discovering  all errors. </a:t>
            </a:r>
          </a:p>
          <a:p>
            <a:pPr algn="just"/>
            <a:r>
              <a:rPr lang="en-US" altLang="en-US" sz="2200" dirty="0"/>
              <a:t>This objective also demonstrates that the software functions are working according to software requirements specifications (SRS) with regard to functionality, features, facilities and performance.</a:t>
            </a:r>
          </a:p>
          <a:p>
            <a:pPr algn="just"/>
            <a:r>
              <a:rPr lang="en-US" altLang="en-US" sz="2200" dirty="0"/>
              <a:t>Testing objectives are </a:t>
            </a:r>
          </a:p>
          <a:p>
            <a:pPr lvl="1" algn="just"/>
            <a:r>
              <a:rPr lang="en-US" altLang="en-US" sz="2200" dirty="0"/>
              <a:t>Testing is a process of executing a program with the intent of finding an error.</a:t>
            </a:r>
          </a:p>
          <a:p>
            <a:pPr lvl="1" algn="just"/>
            <a:r>
              <a:rPr lang="en-US" altLang="en-US" sz="2200" dirty="0"/>
              <a:t>A good test case is one that has a high probability of finding an as yet undiscovered error</a:t>
            </a:r>
          </a:p>
          <a:p>
            <a:endParaRPr lang="en-US" dirty="0"/>
          </a:p>
        </p:txBody>
      </p:sp>
      <p:sp>
        <p:nvSpPr>
          <p:cNvPr id="4" name="Date Placeholder 3"/>
          <p:cNvSpPr>
            <a:spLocks noGrp="1"/>
          </p:cNvSpPr>
          <p:nvPr>
            <p:ph type="dt" sz="half" idx="10"/>
          </p:nvPr>
        </p:nvSpPr>
        <p:spPr/>
        <p:txBody>
          <a:bodyPr/>
          <a:lstStyle/>
          <a:p>
            <a:fld id="{8F40702B-17DA-492E-9ACE-8EEB1CD53C90}" type="datetime1">
              <a:rPr lang="en-IN" smtClean="0"/>
              <a:t>30-04-2024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Nishu Niharika            ACSE0603 Software Engineering                          Unit IV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Objective of Testing </a:t>
            </a:r>
            <a:endParaRPr kumimoji="0" lang="en-US"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756632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2173D81-5891-458A-8B1A-94B56DA6CD2D}" type="datetime1">
              <a:rPr lang="en-IN" smtClean="0"/>
              <a:t>30-04-2024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Nishu Niharika            ACSE0603 Software Engineering                          Unit IV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Calibri (Body)"/>
              </a:rPr>
              <a:t>Some Terminologies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526"/>
          <p:cNvSpPr txBox="1"/>
          <p:nvPr/>
        </p:nvSpPr>
        <p:spPr>
          <a:xfrm>
            <a:off x="228600" y="1447800"/>
            <a:ext cx="8534400" cy="3137397"/>
          </a:xfrm>
          <a:prstGeom prst="rect">
            <a:avLst/>
          </a:prstGeom>
          <a:noFill/>
        </p:spPr>
        <p:txBody>
          <a:bodyPr wrap="square" lIns="0" tIns="0" rIns="0" bIns="0" rtlCol="0">
            <a:spAutoFit/>
          </a:bodyPr>
          <a:lstStyle/>
          <a:p>
            <a:pPr marL="0" marR="0" indent="0" eaLnBrk="0">
              <a:lnSpc>
                <a:spcPct val="115000"/>
              </a:lnSpc>
            </a:pPr>
            <a:r>
              <a:rPr lang="en-US" altLang="zh-CN" sz="2700" kern="0" spc="-200" baseline="0" noProof="0" dirty="0">
                <a:solidFill>
                  <a:srgbClr val="000000"/>
                </a:solidFill>
                <a:latin typeface="Arial" pitchFamily="34" charset="0"/>
                <a:ea typeface="Arial" pitchFamily="34" charset="0"/>
                <a:cs typeface="Arial" pitchFamily="34" charset="0"/>
              </a:rPr>
              <a:t>•</a:t>
            </a:r>
            <a:r>
              <a:rPr lang="en-US" altLang="zh-CN" sz="2700" kern="0" spc="1145" noProof="0" dirty="0">
                <a:latin typeface="Arial" pitchFamily="34" charset="0"/>
                <a:ea typeface="Arial" pitchFamily="34" charset="0"/>
                <a:cs typeface="Arial" pitchFamily="34" charset="0"/>
              </a:rPr>
              <a:t> </a:t>
            </a:r>
            <a:r>
              <a:rPr lang="en-US" altLang="zh-CN" sz="2200" dirty="0"/>
              <a:t>Programming is human effort-intensive:</a:t>
            </a:r>
          </a:p>
          <a:p>
            <a:pPr marL="438722" marR="0" indent="0" eaLnBrk="0">
              <a:lnSpc>
                <a:spcPct val="115000"/>
              </a:lnSpc>
              <a:spcBef>
                <a:spcPts val="1345"/>
              </a:spcBef>
            </a:pPr>
            <a:r>
              <a:rPr lang="en-US" altLang="zh-CN" sz="2200" dirty="0"/>
              <a:t>– Therefore, inherently error prone.</a:t>
            </a:r>
          </a:p>
          <a:p>
            <a:pPr marL="0" marR="0" indent="0" eaLnBrk="0">
              <a:lnSpc>
                <a:spcPct val="115000"/>
              </a:lnSpc>
              <a:spcBef>
                <a:spcPts val="1348"/>
              </a:spcBef>
            </a:pPr>
            <a:r>
              <a:rPr lang="en-US" altLang="zh-CN" sz="2200" dirty="0"/>
              <a:t>• IEEE std 1044, 1993 defined errors and faults as synonyms :</a:t>
            </a:r>
          </a:p>
          <a:p>
            <a:pPr marL="337414" marR="1187121" indent="-337414" eaLnBrk="0">
              <a:lnSpc>
                <a:spcPct val="117000"/>
              </a:lnSpc>
              <a:spcBef>
                <a:spcPts val="1352"/>
              </a:spcBef>
            </a:pPr>
            <a:r>
              <a:rPr lang="en-US" altLang="zh-CN" sz="2200" dirty="0"/>
              <a:t>• IEEE Revision of std 1044 in 2010 introduced finer distinctions:</a:t>
            </a:r>
          </a:p>
          <a:p>
            <a:pPr marL="747484" marR="262778" indent="-308762" eaLnBrk="0">
              <a:lnSpc>
                <a:spcPct val="117000"/>
              </a:lnSpc>
              <a:spcBef>
                <a:spcPts val="1380"/>
              </a:spcBef>
            </a:pPr>
            <a:r>
              <a:rPr lang="en-US" altLang="zh-CN" sz="2200" dirty="0"/>
              <a:t>– To support more expressive communications, it distinguished between Errors and Faults</a:t>
            </a:r>
          </a:p>
        </p:txBody>
      </p:sp>
      <p:pic>
        <p:nvPicPr>
          <p:cNvPr id="10" name="Picture 9"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2977866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Autofit/>
          </a:bodyPr>
          <a:lstStyle/>
          <a:p>
            <a:pPr algn="just"/>
            <a:r>
              <a:rPr lang="en-US" sz="2000" b="1" dirty="0">
                <a:latin typeface="Calibri (Body)"/>
              </a:rPr>
              <a:t>Mistake: </a:t>
            </a:r>
            <a:r>
              <a:rPr lang="en-IN" sz="2000" dirty="0"/>
              <a:t>A mistake is essentially any programmer action that later shows up as an incorrect result during program execution.</a:t>
            </a:r>
          </a:p>
          <a:p>
            <a:pPr algn="just"/>
            <a:r>
              <a:rPr lang="en-IN" sz="2000" dirty="0"/>
              <a:t>Ex: not initializing a certain variable, division by zero</a:t>
            </a:r>
            <a:endParaRPr lang="en-US" sz="2000" dirty="0">
              <a:latin typeface="Calibri (Body)"/>
            </a:endParaRPr>
          </a:p>
          <a:p>
            <a:r>
              <a:rPr lang="en-IN" sz="2000" b="1" dirty="0"/>
              <a:t>Error: </a:t>
            </a:r>
            <a:r>
              <a:rPr lang="en-IN" sz="2000" dirty="0"/>
              <a:t>An </a:t>
            </a:r>
            <a:r>
              <a:rPr lang="en-IN" sz="2000" b="1" dirty="0"/>
              <a:t>error</a:t>
            </a:r>
            <a:r>
              <a:rPr lang="en-IN" sz="2000" dirty="0"/>
              <a:t> arises during the development phase. It occurs when the development team misunderstands a requirement, leading to buggy code.</a:t>
            </a:r>
          </a:p>
          <a:p>
            <a:r>
              <a:rPr lang="en-IN" sz="2000" b="1" dirty="0"/>
              <a:t>Example</a:t>
            </a:r>
            <a:r>
              <a:rPr lang="en-IN" sz="2000" dirty="0"/>
              <a:t>: If a developer misinterprets a specification and writes code that doesn’t handle edge cases properly, it results in an </a:t>
            </a:r>
            <a:r>
              <a:rPr lang="en-IN" sz="2000" b="1" dirty="0"/>
              <a:t>error</a:t>
            </a:r>
            <a:endParaRPr lang="en-IN" sz="2000" dirty="0"/>
          </a:p>
          <a:p>
            <a:r>
              <a:rPr lang="en-IN" sz="2000" b="1" dirty="0"/>
              <a:t>Fault</a:t>
            </a:r>
            <a:r>
              <a:rPr lang="en-IN" sz="2000" dirty="0"/>
              <a:t>: A </a:t>
            </a:r>
            <a:r>
              <a:rPr lang="en-IN" sz="2000" b="1" dirty="0"/>
              <a:t>fault</a:t>
            </a:r>
            <a:r>
              <a:rPr lang="en-IN" sz="2000" dirty="0"/>
              <a:t> occurs due to various factors, such as lack of resources or not following proper steps during software development. It represents unintended </a:t>
            </a:r>
            <a:r>
              <a:rPr lang="en-IN" sz="2000" dirty="0" err="1"/>
              <a:t>behavior</a:t>
            </a:r>
            <a:r>
              <a:rPr lang="en-IN" sz="2000" dirty="0"/>
              <a:t> by the application.</a:t>
            </a:r>
          </a:p>
          <a:p>
            <a:r>
              <a:rPr lang="en-IN" sz="2000" b="1" dirty="0"/>
              <a:t>Example</a:t>
            </a:r>
            <a:r>
              <a:rPr lang="en-IN" sz="2000" dirty="0"/>
              <a:t>: Let’s say a programmer forgets to initialize a critical variable, causing unexpected </a:t>
            </a:r>
            <a:r>
              <a:rPr lang="en-IN" sz="2000" dirty="0" err="1"/>
              <a:t>behavior</a:t>
            </a:r>
            <a:r>
              <a:rPr lang="en-IN" sz="2000" dirty="0"/>
              <a:t> in the software. This situation is a </a:t>
            </a:r>
            <a:r>
              <a:rPr lang="en-IN" sz="2000" b="1" dirty="0"/>
              <a:t>fault</a:t>
            </a:r>
            <a:endParaRPr lang="en-IN" sz="2000" dirty="0"/>
          </a:p>
          <a:p>
            <a:r>
              <a:rPr lang="en-US" sz="2200" dirty="0">
                <a:latin typeface="Calibri (Body)"/>
              </a:rPr>
              <a:t>A </a:t>
            </a:r>
            <a:r>
              <a:rPr lang="en-US" sz="2200" dirty="0">
                <a:solidFill>
                  <a:srgbClr val="FF0000"/>
                </a:solidFill>
                <a:latin typeface="Calibri (Body)"/>
              </a:rPr>
              <a:t>failure</a:t>
            </a:r>
            <a:r>
              <a:rPr lang="en-US" sz="2200" dirty="0">
                <a:latin typeface="Calibri (Body)"/>
              </a:rPr>
              <a:t> occurs when a fault executes. A particular fault may cause different failures, depending on how it has been exercised.</a:t>
            </a:r>
            <a:br>
              <a:rPr lang="en-US" sz="2200" dirty="0">
                <a:latin typeface="Calibri (Body)"/>
              </a:rPr>
            </a:br>
            <a:endParaRPr lang="en-US" sz="2200" dirty="0">
              <a:latin typeface="Calibri (Body)"/>
            </a:endParaRPr>
          </a:p>
        </p:txBody>
      </p:sp>
      <p:sp>
        <p:nvSpPr>
          <p:cNvPr id="5"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Calibri (Body)"/>
              </a:rPr>
              <a:t>Some Terminologies</a:t>
            </a:r>
            <a:endParaRPr kumimoji="0" lang="en-US" sz="2400" b="1" i="0" u="none" strike="noStrike" kern="1200" cap="none" spc="0" normalizeH="0" baseline="0" noProof="0" dirty="0">
              <a:ln>
                <a:noFill/>
              </a:ln>
              <a:solidFill>
                <a:schemeClr val="dk1"/>
              </a:solidFill>
              <a:effectLst/>
              <a:uLnTx/>
              <a:uFillTx/>
              <a:latin typeface="Calibri (Body)"/>
            </a:endParaRPr>
          </a:p>
        </p:txBody>
      </p:sp>
      <p:pic>
        <p:nvPicPr>
          <p:cNvPr id="6"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7" name="Date Placeholder 6"/>
          <p:cNvSpPr>
            <a:spLocks noGrp="1"/>
          </p:cNvSpPr>
          <p:nvPr>
            <p:ph type="dt" sz="half" idx="10"/>
          </p:nvPr>
        </p:nvSpPr>
        <p:spPr/>
        <p:txBody>
          <a:bodyPr/>
          <a:lstStyle/>
          <a:p>
            <a:fld id="{BE926640-1226-4260-903A-22B51B715E9F}" type="datetime1">
              <a:rPr lang="en-IN" smtClean="0"/>
              <a:t>30-04-2024</a:t>
            </a:fld>
            <a:endParaRPr lang="en-US" dirty="0"/>
          </a:p>
        </p:txBody>
      </p:sp>
      <p:sp>
        <p:nvSpPr>
          <p:cNvPr id="8" name="Slide Number Placeholder 7"/>
          <p:cNvSpPr>
            <a:spLocks noGrp="1"/>
          </p:cNvSpPr>
          <p:nvPr>
            <p:ph type="sldNum" sz="quarter" idx="12"/>
          </p:nvPr>
        </p:nvSpPr>
        <p:spPr/>
        <p:txBody>
          <a:bodyPr/>
          <a:lstStyle/>
          <a:p>
            <a:fld id="{18F9ED7C-125C-4F48-91B7-9528945E4606}" type="slidenum">
              <a:rPr lang="en-US" smtClean="0"/>
              <a:pPr/>
              <a:t>28</a:t>
            </a:fld>
            <a:endParaRPr lang="en-US" dirty="0"/>
          </a:p>
        </p:txBody>
      </p:sp>
      <p:sp>
        <p:nvSpPr>
          <p:cNvPr id="9" name="Footer Placeholder 8"/>
          <p:cNvSpPr>
            <a:spLocks noGrp="1"/>
          </p:cNvSpPr>
          <p:nvPr>
            <p:ph type="ftr" sz="quarter" idx="11"/>
          </p:nvPr>
        </p:nvSpPr>
        <p:spPr>
          <a:xfrm>
            <a:off x="2057400" y="6400801"/>
            <a:ext cx="5181600" cy="228600"/>
          </a:xfrm>
        </p:spPr>
        <p:txBody>
          <a:bodyPr/>
          <a:lstStyle/>
          <a:p>
            <a:r>
              <a:rPr lang="en-US"/>
              <a:t>Nishu Niharika            ACSE0603 Software Engineering                          Unit IV      </a:t>
            </a:r>
            <a:endParaRPr lang="en-US" dirty="0"/>
          </a:p>
        </p:txBody>
      </p:sp>
      <p:pic>
        <p:nvPicPr>
          <p:cNvPr id="10" name="Picture 9"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361689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507288" cy="5059363"/>
          </a:xfrm>
        </p:spPr>
        <p:txBody>
          <a:bodyPr>
            <a:noAutofit/>
          </a:bodyPr>
          <a:lstStyle/>
          <a:p>
            <a:r>
              <a:rPr lang="en-IN" sz="2000" b="1" dirty="0"/>
              <a:t>Bug</a:t>
            </a:r>
            <a:r>
              <a:rPr lang="en-IN" sz="2000" dirty="0"/>
              <a:t>: A </a:t>
            </a:r>
            <a:r>
              <a:rPr lang="en-IN" sz="2000" b="1" dirty="0"/>
              <a:t>bug</a:t>
            </a:r>
            <a:r>
              <a:rPr lang="en-IN" sz="2000" dirty="0"/>
              <a:t> refers to a defect or flaw in a software product or application. It means that the software is not functioning as per the specified requirements.</a:t>
            </a:r>
          </a:p>
          <a:p>
            <a:r>
              <a:rPr lang="en-IN" sz="2000" b="1" dirty="0"/>
              <a:t>Example</a:t>
            </a:r>
            <a:r>
              <a:rPr lang="en-IN" sz="2000" dirty="0"/>
              <a:t>: Imagine a web application where the “Login” button fails to work. Users cannot log in, preventing the website from functioning as intended. This situation is a </a:t>
            </a:r>
            <a:r>
              <a:rPr lang="en-IN" sz="2000" b="1" dirty="0"/>
              <a:t>bug</a:t>
            </a:r>
            <a:endParaRPr lang="en-IN" sz="3600" dirty="0"/>
          </a:p>
          <a:p>
            <a:r>
              <a:rPr lang="en-IN" sz="2000" b="1" dirty="0"/>
              <a:t>Defect</a:t>
            </a:r>
            <a:r>
              <a:rPr lang="en-IN" sz="2000" dirty="0"/>
              <a:t>: A </a:t>
            </a:r>
            <a:r>
              <a:rPr lang="en-IN" sz="2000" b="1" dirty="0"/>
              <a:t>defect</a:t>
            </a:r>
            <a:r>
              <a:rPr lang="en-IN" sz="2000" dirty="0"/>
              <a:t> also signifies an issue in the software. It occurs when the application does not align with the expected results or requirements.</a:t>
            </a:r>
          </a:p>
          <a:p>
            <a:r>
              <a:rPr lang="en-IN" sz="2000" b="1" dirty="0"/>
              <a:t>Example</a:t>
            </a:r>
            <a:r>
              <a:rPr lang="en-IN" sz="2000" dirty="0"/>
              <a:t>: Suppose an e-commerce application calculates shipping costs incorrectly, resulting in overcharging customers. This discrepancy between expected and actual </a:t>
            </a:r>
            <a:r>
              <a:rPr lang="en-IN" sz="2000" dirty="0" err="1"/>
              <a:t>behavior</a:t>
            </a:r>
            <a:r>
              <a:rPr lang="en-IN" sz="2000" dirty="0"/>
              <a:t> constitutes a </a:t>
            </a:r>
            <a:r>
              <a:rPr lang="en-IN" sz="2000" b="1" dirty="0"/>
              <a:t>defect</a:t>
            </a:r>
          </a:p>
        </p:txBody>
      </p:sp>
      <p:sp>
        <p:nvSpPr>
          <p:cNvPr id="5"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Calibri (Body)"/>
              </a:rPr>
              <a:t>Some Terminologies</a:t>
            </a:r>
            <a:endParaRPr kumimoji="0" lang="en-US" sz="2400" b="1" i="0" u="none" strike="noStrike" kern="1200" cap="none" spc="0" normalizeH="0" baseline="0" noProof="0" dirty="0">
              <a:ln>
                <a:noFill/>
              </a:ln>
              <a:solidFill>
                <a:schemeClr val="dk1"/>
              </a:solidFill>
              <a:effectLst/>
              <a:uLnTx/>
              <a:uFillTx/>
              <a:latin typeface="Calibri (Body)"/>
            </a:endParaRPr>
          </a:p>
        </p:txBody>
      </p:sp>
      <p:pic>
        <p:nvPicPr>
          <p:cNvPr id="6"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7" name="Date Placeholder 6"/>
          <p:cNvSpPr>
            <a:spLocks noGrp="1"/>
          </p:cNvSpPr>
          <p:nvPr>
            <p:ph type="dt" sz="half" idx="10"/>
          </p:nvPr>
        </p:nvSpPr>
        <p:spPr/>
        <p:txBody>
          <a:bodyPr/>
          <a:lstStyle/>
          <a:p>
            <a:fld id="{BE926640-1226-4260-903A-22B51B715E9F}" type="datetime1">
              <a:rPr lang="en-IN" smtClean="0"/>
              <a:t>30-04-2024</a:t>
            </a:fld>
            <a:endParaRPr lang="en-US" dirty="0"/>
          </a:p>
        </p:txBody>
      </p:sp>
      <p:sp>
        <p:nvSpPr>
          <p:cNvPr id="8" name="Slide Number Placeholder 7"/>
          <p:cNvSpPr>
            <a:spLocks noGrp="1"/>
          </p:cNvSpPr>
          <p:nvPr>
            <p:ph type="sldNum" sz="quarter" idx="12"/>
          </p:nvPr>
        </p:nvSpPr>
        <p:spPr/>
        <p:txBody>
          <a:bodyPr/>
          <a:lstStyle/>
          <a:p>
            <a:fld id="{18F9ED7C-125C-4F48-91B7-9528945E4606}" type="slidenum">
              <a:rPr lang="en-US" smtClean="0"/>
              <a:pPr/>
              <a:t>29</a:t>
            </a:fld>
            <a:endParaRPr lang="en-US" dirty="0"/>
          </a:p>
        </p:txBody>
      </p:sp>
      <p:sp>
        <p:nvSpPr>
          <p:cNvPr id="9" name="Footer Placeholder 8"/>
          <p:cNvSpPr>
            <a:spLocks noGrp="1"/>
          </p:cNvSpPr>
          <p:nvPr>
            <p:ph type="ftr" sz="quarter" idx="11"/>
          </p:nvPr>
        </p:nvSpPr>
        <p:spPr>
          <a:xfrm>
            <a:off x="2057400" y="6400801"/>
            <a:ext cx="5181600" cy="228600"/>
          </a:xfrm>
        </p:spPr>
        <p:txBody>
          <a:bodyPr/>
          <a:lstStyle/>
          <a:p>
            <a:r>
              <a:rPr lang="en-US"/>
              <a:t>Nishu Niharika            ACSE0603 Software Engineering                          Unit IV      </a:t>
            </a:r>
            <a:endParaRPr lang="en-US" dirty="0"/>
          </a:p>
        </p:txBody>
      </p:sp>
      <p:pic>
        <p:nvPicPr>
          <p:cNvPr id="10" name="Picture 9"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84520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1082663-43F9-403E-BCA4-2DB7C6B50A94}" type="datetime1">
              <a:rPr lang="en-IN" smtClean="0"/>
              <a:t>30-04-2024</a:t>
            </a:fld>
            <a:endParaRPr lang="en-US"/>
          </a:p>
        </p:txBody>
      </p:sp>
      <p:sp>
        <p:nvSpPr>
          <p:cNvPr id="5" name="Footer Placeholder 4"/>
          <p:cNvSpPr>
            <a:spLocks noGrp="1"/>
          </p:cNvSpPr>
          <p:nvPr>
            <p:ph type="ftr" sz="quarter" idx="11"/>
          </p:nvPr>
        </p:nvSpPr>
        <p:spPr>
          <a:xfrm>
            <a:off x="2590800" y="6356350"/>
            <a:ext cx="4724400" cy="365125"/>
          </a:xfrm>
        </p:spPr>
        <p:txBody>
          <a:bodyPr/>
          <a:lstStyle/>
          <a:p>
            <a:pPr>
              <a:defRPr/>
            </a:pPr>
            <a:r>
              <a:rPr lang="en-US"/>
              <a:t>Nishu Niharika            ACSE0603 Software Engineering                          Unit IV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9" name="Title 1"/>
          <p:cNvSpPr txBox="1">
            <a:spLocks/>
          </p:cNvSpPr>
          <p:nvPr/>
        </p:nvSpPr>
        <p:spPr>
          <a:xfrm>
            <a:off x="1600200" y="-27294"/>
            <a:ext cx="7543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Evaluation Scheme</a:t>
            </a:r>
          </a:p>
        </p:txBody>
      </p:sp>
      <p:pic>
        <p:nvPicPr>
          <p:cNvPr id="11" name="Picture 10">
            <a:extLst>
              <a:ext uri="{FF2B5EF4-FFF2-40B4-BE49-F238E27FC236}">
                <a16:creationId xmlns:a16="http://schemas.microsoft.com/office/drawing/2014/main" id="{7EF7A234-AE55-479F-8A8C-CB6F59079E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04043"/>
            <a:ext cx="1098452" cy="685800"/>
          </a:xfrm>
          <a:prstGeom prst="rect">
            <a:avLst/>
          </a:prstGeom>
        </p:spPr>
      </p:pic>
      <p:pic>
        <p:nvPicPr>
          <p:cNvPr id="10" name="Picture 9"/>
          <p:cNvPicPr>
            <a:picLocks noChangeAspect="1"/>
          </p:cNvPicPr>
          <p:nvPr/>
        </p:nvPicPr>
        <p:blipFill>
          <a:blip r:embed="rId3"/>
          <a:stretch>
            <a:fillRect/>
          </a:stretch>
        </p:blipFill>
        <p:spPr>
          <a:xfrm>
            <a:off x="899592" y="1119187"/>
            <a:ext cx="7200800" cy="5133120"/>
          </a:xfrm>
          <a:prstGeom prst="rect">
            <a:avLst/>
          </a:prstGeom>
        </p:spPr>
      </p:pic>
    </p:spTree>
    <p:extLst>
      <p:ext uri="{BB962C8B-B14F-4D97-AF65-F5344CB8AC3E}">
        <p14:creationId xmlns:p14="http://schemas.microsoft.com/office/powerpoint/2010/main" val="3332764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FC1DA0-C216-42B9-9831-F1078DC4B3CE}" type="datetime1">
              <a:rPr lang="en-IN" smtClean="0"/>
              <a:t>30-04-2024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dirty="0" err="1"/>
              <a:t>Nishu</a:t>
            </a:r>
            <a:r>
              <a:rPr lang="en-US" dirty="0"/>
              <a:t> Niharika            ACSE0603 Software Engineering                          Unit IV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Calibri (Body)"/>
              </a:rPr>
              <a:t>Some Terminologies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10" name="Table530"/>
          <p:cNvGraphicFramePr>
            <a:graphicFrameLocks noGrp="1"/>
          </p:cNvGraphicFramePr>
          <p:nvPr>
            <p:extLst>
              <p:ext uri="{D42A27DB-BD31-4B8C-83A1-F6EECF244321}">
                <p14:modId xmlns:p14="http://schemas.microsoft.com/office/powerpoint/2010/main" val="1208143510"/>
              </p:ext>
            </p:extLst>
          </p:nvPr>
        </p:nvGraphicFramePr>
        <p:xfrm>
          <a:off x="2083422" y="2327923"/>
          <a:ext cx="2452024" cy="1395730"/>
        </p:xfrm>
        <a:graphic>
          <a:graphicData uri="http://schemas.openxmlformats.org/drawingml/2006/table">
            <a:tbl>
              <a:tblPr firstRow="1" bandRow="1"/>
              <a:tblGrid>
                <a:gridCol w="483888">
                  <a:extLst>
                    <a:ext uri="{9D8B030D-6E8A-4147-A177-3AD203B41FA5}">
                      <a16:colId xmlns:a16="http://schemas.microsoft.com/office/drawing/2014/main" val="20000"/>
                    </a:ext>
                  </a:extLst>
                </a:gridCol>
                <a:gridCol w="250588">
                  <a:extLst>
                    <a:ext uri="{9D8B030D-6E8A-4147-A177-3AD203B41FA5}">
                      <a16:colId xmlns:a16="http://schemas.microsoft.com/office/drawing/2014/main" val="20001"/>
                    </a:ext>
                  </a:extLst>
                </a:gridCol>
                <a:gridCol w="20846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467688">
                  <a:extLst>
                    <a:ext uri="{9D8B030D-6E8A-4147-A177-3AD203B41FA5}">
                      <a16:colId xmlns:a16="http://schemas.microsoft.com/office/drawing/2014/main" val="20008"/>
                    </a:ext>
                  </a:extLst>
                </a:gridCol>
              </a:tblGrid>
              <a:tr h="685800">
                <a:tc gridSpan="9">
                  <a:txBody>
                    <a:bodyPr/>
                    <a:lstStyle/>
                    <a:p>
                      <a:pPr marL="217656" marR="0" indent="0" eaLnBrk="0">
                        <a:lnSpc>
                          <a:spcPct val="113000"/>
                        </a:lnSpc>
                      </a:pPr>
                      <a:r>
                        <a:rPr lang="en-US" altLang="zh-CN" sz="2400" b="1" kern="0" spc="-160" baseline="0" noProof="0" dirty="0">
                          <a:solidFill>
                            <a:srgbClr val="000000"/>
                          </a:solidFill>
                          <a:latin typeface="Arial" pitchFamily="34" charset="0"/>
                          <a:ea typeface="Arial" pitchFamily="34" charset="0"/>
                          <a:cs typeface="Arial" pitchFamily="34" charset="0"/>
                        </a:rPr>
                        <a:t>Specification</a:t>
                      </a:r>
                    </a:p>
                  </a:txBody>
                  <a:tcPr marL="0" marR="0" marT="128782"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FFCC"/>
                    </a:solidFill>
                  </a:tcPr>
                </a:tc>
                <a:tc hMerge="1">
                  <a:txBody>
                    <a:bodyPr/>
                    <a:lstStyle/>
                    <a:p>
                      <a:endParaRPr lang="zh-CN" altLang="en-US" dirty="0">
                        <a:solidFill>
                          <a:schemeClr val="tx1"/>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10000"/>
                  </a:ext>
                </a:extLst>
              </a:tr>
              <a:tr h="709930">
                <a:tc>
                  <a:txBody>
                    <a:bodyPr/>
                    <a:lstStyle/>
                    <a:p>
                      <a:endParaRPr lang="zh-CN" altLang="en-US" dirty="0">
                        <a:solidFill>
                          <a:schemeClr val="tx1"/>
                        </a:solidFill>
                      </a:endParaRPr>
                    </a:p>
                  </a:txBody>
                  <a:tcPr>
                    <a:lnL w="3175"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endParaRPr lang="zh-CN" altLang="en-US" dirty="0">
                        <a:solidFill>
                          <a:schemeClr val="tx1"/>
                        </a:solidFill>
                      </a:endParaRPr>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endParaRPr lang="zh-CN" altLang="en-US" dirty="0">
                        <a:solidFill>
                          <a:schemeClr val="tx1"/>
                        </a:solidFill>
                      </a:endParaRPr>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endParaRPr lang="zh-CN" altLang="en-US" dirty="0">
                        <a:solidFill>
                          <a:schemeClr val="tx1"/>
                        </a:solidFill>
                      </a:endParaRPr>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endParaRPr lang="zh-CN" altLang="en-US" dirty="0">
                        <a:solidFill>
                          <a:schemeClr val="tx1"/>
                        </a:solidFill>
                      </a:endParaRPr>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endParaRPr lang="zh-CN" altLang="en-US" dirty="0">
                        <a:solidFill>
                          <a:schemeClr val="tx1"/>
                        </a:solidFill>
                      </a:endParaRPr>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endParaRPr lang="zh-CN" altLang="en-US" dirty="0">
                        <a:solidFill>
                          <a:schemeClr val="tx1"/>
                        </a:solidFill>
                      </a:endParaRPr>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endParaRPr lang="zh-CN" altLang="en-US" dirty="0">
                        <a:solidFill>
                          <a:schemeClr val="tx1"/>
                        </a:solidFill>
                      </a:endParaRPr>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endParaRPr lang="zh-CN" altLang="en-US" dirty="0">
                        <a:solidFill>
                          <a:schemeClr val="tx1"/>
                        </a:solidFill>
                      </a:endParaRPr>
                    </a:p>
                  </a:txBody>
                  <a:tcPr>
                    <a:lnL w="19050" cap="flat" cmpd="sng" algn="ctr">
                      <a:solidFill>
                        <a:srgbClr val="000000"/>
                      </a:solid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11" name="5C31F1F5-87FD-4D55-2537-196FAB910D65"/>
          <p:cNvPicPr>
            <a:picLocks noChangeAspect="1"/>
          </p:cNvPicPr>
          <p:nvPr/>
        </p:nvPicPr>
        <p:blipFill>
          <a:blip r:embed="rId3" cstate="print">
            <a:extLst>
              <a:ext uri="{0E095EEE-A7B7-4420-AB40-1D555E3070CF}"/>
            </a:extLst>
          </a:blip>
          <a:stretch>
            <a:fillRect/>
          </a:stretch>
        </p:blipFill>
        <p:spPr>
          <a:xfrm>
            <a:off x="4416465" y="2533650"/>
            <a:ext cx="581025" cy="276225"/>
          </a:xfrm>
          <a:prstGeom prst="rect">
            <a:avLst/>
          </a:prstGeom>
        </p:spPr>
      </p:pic>
      <p:pic>
        <p:nvPicPr>
          <p:cNvPr id="12" name="3D91ED49-4DF2-4206-A57A-F23181AA0840"/>
          <p:cNvPicPr>
            <a:picLocks noChangeAspect="1"/>
          </p:cNvPicPr>
          <p:nvPr/>
        </p:nvPicPr>
        <p:blipFill>
          <a:blip r:embed="rId4" cstate="print">
            <a:extLst>
              <a:ext uri="{C030D3E8-BA51-4A8D-65A7-B8208079539E}"/>
            </a:extLst>
          </a:blip>
          <a:stretch>
            <a:fillRect/>
          </a:stretch>
        </p:blipFill>
        <p:spPr>
          <a:xfrm>
            <a:off x="4848174" y="2524125"/>
            <a:ext cx="161925" cy="285750"/>
          </a:xfrm>
          <a:prstGeom prst="rect">
            <a:avLst/>
          </a:prstGeom>
        </p:spPr>
      </p:pic>
      <p:pic>
        <p:nvPicPr>
          <p:cNvPr id="13" name="3457C59D-5832-43F5-5DE5-4F4CD5FC89AA"/>
          <p:cNvPicPr>
            <a:picLocks noChangeAspect="1"/>
          </p:cNvPicPr>
          <p:nvPr/>
        </p:nvPicPr>
        <p:blipFill>
          <a:blip r:embed="rId5" cstate="print">
            <a:extLst>
              <a:ext uri="{6F1731B0-477B-4E08-989B-2D454120F8CB}"/>
            </a:extLst>
          </a:blip>
          <a:stretch>
            <a:fillRect/>
          </a:stretch>
        </p:blipFill>
        <p:spPr>
          <a:xfrm>
            <a:off x="4407484" y="2524125"/>
            <a:ext cx="161925" cy="285750"/>
          </a:xfrm>
          <a:prstGeom prst="rect">
            <a:avLst/>
          </a:prstGeom>
        </p:spPr>
      </p:pic>
      <p:pic>
        <p:nvPicPr>
          <p:cNvPr id="14" name="ACBB46BC-FCCB-4D53-981C-02933502ACBE"/>
          <p:cNvPicPr>
            <a:picLocks noChangeAspect="1"/>
          </p:cNvPicPr>
          <p:nvPr/>
        </p:nvPicPr>
        <p:blipFill>
          <a:blip r:embed="rId6" cstate="print">
            <a:extLst>
              <a:ext uri="{83565906-A451-4F19-5624-29B697D2EC5D}"/>
            </a:extLst>
          </a:blip>
          <a:stretch>
            <a:fillRect/>
          </a:stretch>
        </p:blipFill>
        <p:spPr>
          <a:xfrm>
            <a:off x="4539730" y="2524125"/>
            <a:ext cx="333375" cy="85725"/>
          </a:xfrm>
          <a:prstGeom prst="rect">
            <a:avLst/>
          </a:prstGeom>
        </p:spPr>
      </p:pic>
      <p:graphicFrame>
        <p:nvGraphicFramePr>
          <p:cNvPr id="15" name="Table535"/>
          <p:cNvGraphicFramePr>
            <a:graphicFrameLocks noGrp="1"/>
          </p:cNvGraphicFramePr>
          <p:nvPr>
            <p:extLst>
              <p:ext uri="{D42A27DB-BD31-4B8C-83A1-F6EECF244321}">
                <p14:modId xmlns:p14="http://schemas.microsoft.com/office/powerpoint/2010/main" val="1409866839"/>
              </p:ext>
            </p:extLst>
          </p:nvPr>
        </p:nvGraphicFramePr>
        <p:xfrm>
          <a:off x="4986769" y="2327923"/>
          <a:ext cx="1455262" cy="1369695"/>
        </p:xfrm>
        <a:graphic>
          <a:graphicData uri="http://schemas.openxmlformats.org/drawingml/2006/table">
            <a:tbl>
              <a:tblPr firstRow="1" bandRow="1"/>
              <a:tblGrid>
                <a:gridCol w="622142">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tblGrid>
              <a:tr h="685800">
                <a:tc gridSpan="5">
                  <a:txBody>
                    <a:bodyPr/>
                    <a:lstStyle/>
                    <a:p>
                      <a:pPr marL="184376" marR="0" indent="0" eaLnBrk="0">
                        <a:lnSpc>
                          <a:spcPct val="113000"/>
                        </a:lnSpc>
                      </a:pPr>
                      <a:r>
                        <a:rPr lang="en-US" altLang="zh-CN" sz="2400" b="1" kern="0" spc="-240" baseline="0" noProof="0" dirty="0">
                          <a:solidFill>
                            <a:srgbClr val="000000"/>
                          </a:solidFill>
                          <a:latin typeface="Arial" pitchFamily="34" charset="0"/>
                          <a:ea typeface="Arial" pitchFamily="34" charset="0"/>
                          <a:cs typeface="Arial" pitchFamily="34" charset="0"/>
                        </a:rPr>
                        <a:t>Design</a:t>
                      </a:r>
                    </a:p>
                  </a:txBody>
                  <a:tcPr marL="0" marR="0" marT="145516"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FFCC"/>
                    </a:solidFill>
                  </a:tcPr>
                </a:tc>
                <a:tc hMerge="1">
                  <a:txBody>
                    <a:bodyPr/>
                    <a:lstStyle/>
                    <a:p>
                      <a:endParaRPr lang="zh-CN" altLang="en-US" dirty="0">
                        <a:solidFill>
                          <a:schemeClr val="tx1"/>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10000"/>
                  </a:ext>
                </a:extLst>
              </a:tr>
              <a:tr h="683895">
                <a:tc>
                  <a:txBody>
                    <a:bodyPr/>
                    <a:lstStyle/>
                    <a:p>
                      <a:endParaRPr lang="zh-CN" altLang="en-US" dirty="0">
                        <a:solidFill>
                          <a:schemeClr val="tx1"/>
                        </a:solidFill>
                      </a:endParaRPr>
                    </a:p>
                  </a:txBody>
                  <a:tcPr>
                    <a:lnL w="3175"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endParaRPr lang="zh-CN" altLang="en-US" dirty="0">
                        <a:solidFill>
                          <a:schemeClr val="tx1"/>
                        </a:solidFill>
                      </a:endParaRPr>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endParaRPr lang="zh-CN" altLang="en-US" dirty="0">
                        <a:solidFill>
                          <a:schemeClr val="tx1"/>
                        </a:solidFill>
                      </a:endParaRPr>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endParaRPr lang="zh-CN" altLang="en-US" dirty="0">
                        <a:solidFill>
                          <a:schemeClr val="tx1"/>
                        </a:solidFill>
                      </a:endParaRPr>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endParaRPr lang="zh-CN" altLang="en-US" dirty="0">
                        <a:solidFill>
                          <a:schemeClr val="tx1"/>
                        </a:solidFill>
                      </a:endParaRPr>
                    </a:p>
                  </a:txBody>
                  <a:tcPr>
                    <a:lnL w="19050" cap="flat" cmpd="sng" algn="ctr">
                      <a:solidFill>
                        <a:srgbClr val="000000"/>
                      </a:solid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16" name="4425F6FA-48E6-47F1-EF96-8CDDD9B0AC6C"/>
          <p:cNvPicPr>
            <a:picLocks noChangeAspect="1"/>
          </p:cNvPicPr>
          <p:nvPr/>
        </p:nvPicPr>
        <p:blipFill>
          <a:blip r:embed="rId7" cstate="print">
            <a:extLst>
              <a:ext uri="{69911EB8-55E6-499C-24C8-0BAEABF0DC27}"/>
            </a:extLst>
          </a:blip>
          <a:stretch>
            <a:fillRect/>
          </a:stretch>
        </p:blipFill>
        <p:spPr>
          <a:xfrm>
            <a:off x="6179209" y="2533650"/>
            <a:ext cx="581025" cy="266700"/>
          </a:xfrm>
          <a:prstGeom prst="rect">
            <a:avLst/>
          </a:prstGeom>
        </p:spPr>
      </p:pic>
      <p:pic>
        <p:nvPicPr>
          <p:cNvPr id="17" name="48FB66FB-D98B-4505-8F54-B9A83C8817EF"/>
          <p:cNvPicPr>
            <a:picLocks noChangeAspect="1"/>
          </p:cNvPicPr>
          <p:nvPr/>
        </p:nvPicPr>
        <p:blipFill>
          <a:blip r:embed="rId8" cstate="print">
            <a:extLst>
              <a:ext uri="{1176ACC0-C223-43F8-0466-65599EFDFE46}"/>
            </a:extLst>
          </a:blip>
          <a:stretch>
            <a:fillRect/>
          </a:stretch>
        </p:blipFill>
        <p:spPr>
          <a:xfrm>
            <a:off x="6302475" y="2524125"/>
            <a:ext cx="333375" cy="85725"/>
          </a:xfrm>
          <a:prstGeom prst="rect">
            <a:avLst/>
          </a:prstGeom>
        </p:spPr>
      </p:pic>
      <p:pic>
        <p:nvPicPr>
          <p:cNvPr id="18" name="3EED72E1-CF61-4A3E-DD63-FF507E5FAD46"/>
          <p:cNvPicPr>
            <a:picLocks noChangeAspect="1"/>
          </p:cNvPicPr>
          <p:nvPr/>
        </p:nvPicPr>
        <p:blipFill>
          <a:blip r:embed="rId9" cstate="print">
            <a:extLst>
              <a:ext uri="{1CF5E506-0360-4072-6C49-B0506187C8A6}"/>
            </a:extLst>
          </a:blip>
          <a:stretch>
            <a:fillRect/>
          </a:stretch>
        </p:blipFill>
        <p:spPr>
          <a:xfrm>
            <a:off x="6302475" y="2714625"/>
            <a:ext cx="333375" cy="95250"/>
          </a:xfrm>
          <a:prstGeom prst="rect">
            <a:avLst/>
          </a:prstGeom>
        </p:spPr>
      </p:pic>
      <p:pic>
        <p:nvPicPr>
          <p:cNvPr id="19" name="D957A8E9-AB64-49CB-FD15-F65C59DED94B"/>
          <p:cNvPicPr>
            <a:picLocks noChangeAspect="1"/>
          </p:cNvPicPr>
          <p:nvPr/>
        </p:nvPicPr>
        <p:blipFill>
          <a:blip r:embed="rId10" cstate="print">
            <a:extLst>
              <a:ext uri="{457FEA97-8050-4B56-EF31-C39181B200D7}"/>
            </a:extLst>
          </a:blip>
          <a:stretch>
            <a:fillRect/>
          </a:stretch>
        </p:blipFill>
        <p:spPr>
          <a:xfrm>
            <a:off x="6170229" y="2524125"/>
            <a:ext cx="161925" cy="285750"/>
          </a:xfrm>
          <a:prstGeom prst="rect">
            <a:avLst/>
          </a:prstGeom>
        </p:spPr>
      </p:pic>
      <p:graphicFrame>
        <p:nvGraphicFramePr>
          <p:cNvPr id="20" name="Table540"/>
          <p:cNvGraphicFramePr>
            <a:graphicFrameLocks noGrp="1"/>
          </p:cNvGraphicFramePr>
          <p:nvPr>
            <p:extLst>
              <p:ext uri="{D42A27DB-BD31-4B8C-83A1-F6EECF244321}">
                <p14:modId xmlns:p14="http://schemas.microsoft.com/office/powerpoint/2010/main" val="3516764101"/>
              </p:ext>
            </p:extLst>
          </p:nvPr>
        </p:nvGraphicFramePr>
        <p:xfrm>
          <a:off x="6749505" y="2327923"/>
          <a:ext cx="1361118" cy="1395730"/>
        </p:xfrm>
        <a:graphic>
          <a:graphicData uri="http://schemas.openxmlformats.org/drawingml/2006/table">
            <a:tbl>
              <a:tblPr firstRow="1" bandRow="1"/>
              <a:tblGrid>
                <a:gridCol w="319718">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tblGrid>
              <a:tr h="685800">
                <a:tc gridSpan="6">
                  <a:txBody>
                    <a:bodyPr/>
                    <a:lstStyle/>
                    <a:p>
                      <a:pPr marL="220151" marR="0" indent="0" eaLnBrk="0">
                        <a:lnSpc>
                          <a:spcPct val="113000"/>
                        </a:lnSpc>
                      </a:pPr>
                      <a:r>
                        <a:rPr lang="en-US" altLang="zh-CN" sz="2400" b="1" kern="0" spc="-250" baseline="0" noProof="0" dirty="0">
                          <a:solidFill>
                            <a:srgbClr val="000000"/>
                          </a:solidFill>
                          <a:latin typeface="Arial" pitchFamily="34" charset="0"/>
                          <a:ea typeface="Arial" pitchFamily="34" charset="0"/>
                          <a:cs typeface="Arial" pitchFamily="34" charset="0"/>
                        </a:rPr>
                        <a:t>Code</a:t>
                      </a:r>
                    </a:p>
                  </a:txBody>
                  <a:tcPr marL="0" marR="0" marT="128782"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FFCC"/>
                    </a:solidFill>
                  </a:tcPr>
                </a:tc>
                <a:tc hMerge="1">
                  <a:txBody>
                    <a:bodyPr/>
                    <a:lstStyle/>
                    <a:p>
                      <a:endParaRPr lang="zh-CN" altLang="en-US" dirty="0">
                        <a:solidFill>
                          <a:schemeClr val="tx1"/>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10000"/>
                  </a:ext>
                </a:extLst>
              </a:tr>
              <a:tr h="709930">
                <a:tc>
                  <a:txBody>
                    <a:bodyPr/>
                    <a:lstStyle/>
                    <a:p>
                      <a:endParaRPr lang="zh-CN" altLang="en-US" dirty="0">
                        <a:solidFill>
                          <a:schemeClr val="tx1"/>
                        </a:solidFill>
                      </a:endParaRPr>
                    </a:p>
                  </a:txBody>
                  <a:tcPr>
                    <a:lnL w="3175"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endParaRPr lang="zh-CN" altLang="en-US" dirty="0">
                        <a:solidFill>
                          <a:schemeClr val="tx1"/>
                        </a:solidFill>
                      </a:endParaRPr>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endParaRPr lang="zh-CN" altLang="en-US" dirty="0">
                        <a:solidFill>
                          <a:schemeClr val="tx1"/>
                        </a:solidFill>
                      </a:endParaRPr>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endParaRPr lang="zh-CN" altLang="en-US" dirty="0">
                        <a:solidFill>
                          <a:schemeClr val="tx1"/>
                        </a:solidFill>
                      </a:endParaRPr>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endParaRPr lang="zh-CN" altLang="en-US" dirty="0">
                        <a:solidFill>
                          <a:schemeClr val="tx1"/>
                        </a:solidFill>
                      </a:endParaRPr>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endParaRPr lang="zh-CN" altLang="en-US" dirty="0">
                        <a:solidFill>
                          <a:schemeClr val="tx1"/>
                        </a:solidFill>
                      </a:endParaRPr>
                    </a:p>
                  </a:txBody>
                  <a:tcPr>
                    <a:lnL w="19050" cap="flat" cmpd="sng" algn="ctr">
                      <a:solidFill>
                        <a:srgbClr val="000000"/>
                      </a:solid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21" name="CAE717AC-A7A1-4742-9ED7-12631AD5E5D9"/>
          <p:cNvPicPr>
            <a:picLocks noChangeAspect="1"/>
          </p:cNvPicPr>
          <p:nvPr/>
        </p:nvPicPr>
        <p:blipFill>
          <a:blip r:embed="rId11" cstate="print">
            <a:extLst>
              <a:ext uri="{8E8A303A-2908-4D49-32B2-C1DBCBF389D5}"/>
            </a:extLst>
          </a:blip>
          <a:stretch>
            <a:fillRect/>
          </a:stretch>
        </p:blipFill>
        <p:spPr>
          <a:xfrm>
            <a:off x="6610919" y="2524125"/>
            <a:ext cx="152400" cy="285750"/>
          </a:xfrm>
          <a:prstGeom prst="rect">
            <a:avLst/>
          </a:prstGeom>
        </p:spPr>
      </p:pic>
      <p:pic>
        <p:nvPicPr>
          <p:cNvPr id="22" name="F7C23EAD-4CA8-4B0F-340E-17FE52374D59"/>
          <p:cNvPicPr>
            <a:picLocks noChangeAspect="1"/>
          </p:cNvPicPr>
          <p:nvPr/>
        </p:nvPicPr>
        <p:blipFill>
          <a:blip r:embed="rId12" cstate="print">
            <a:extLst>
              <a:ext uri="{71065360-9111-4B8D-21C7-8A09BD388457}"/>
            </a:extLst>
          </a:blip>
          <a:stretch>
            <a:fillRect/>
          </a:stretch>
        </p:blipFill>
        <p:spPr>
          <a:xfrm>
            <a:off x="2988258" y="3695700"/>
            <a:ext cx="304800" cy="190500"/>
          </a:xfrm>
          <a:prstGeom prst="rect">
            <a:avLst/>
          </a:prstGeom>
        </p:spPr>
      </p:pic>
      <p:pic>
        <p:nvPicPr>
          <p:cNvPr id="23" name="DD9C4A3B-4287-4A94-E913-49A7907F2A44"/>
          <p:cNvPicPr>
            <a:picLocks noChangeAspect="1"/>
          </p:cNvPicPr>
          <p:nvPr/>
        </p:nvPicPr>
        <p:blipFill>
          <a:blip r:embed="rId13" cstate="print">
            <a:extLst>
              <a:ext uri="{88BBA3C9-2351-4AEA-F5D4-12D6719D204B}"/>
            </a:extLst>
          </a:blip>
          <a:stretch>
            <a:fillRect/>
          </a:stretch>
        </p:blipFill>
        <p:spPr>
          <a:xfrm>
            <a:off x="2943781" y="3733800"/>
            <a:ext cx="133350" cy="152400"/>
          </a:xfrm>
          <a:prstGeom prst="rect">
            <a:avLst/>
          </a:prstGeom>
        </p:spPr>
      </p:pic>
      <p:pic>
        <p:nvPicPr>
          <p:cNvPr id="24" name="108E11DE-64C1-4910-9FFA-34C926EE7E42"/>
          <p:cNvPicPr>
            <a:picLocks noChangeAspect="1"/>
          </p:cNvPicPr>
          <p:nvPr/>
        </p:nvPicPr>
        <p:blipFill>
          <a:blip r:embed="rId14" cstate="print">
            <a:extLst>
              <a:ext uri="{32429DA8-511A-480E-1EBA-5C6234DEF6EF}"/>
            </a:extLst>
          </a:blip>
          <a:stretch>
            <a:fillRect/>
          </a:stretch>
        </p:blipFill>
        <p:spPr>
          <a:xfrm>
            <a:off x="3235655" y="3867150"/>
            <a:ext cx="38100" cy="609600"/>
          </a:xfrm>
          <a:prstGeom prst="rect">
            <a:avLst/>
          </a:prstGeom>
        </p:spPr>
      </p:pic>
      <p:pic>
        <p:nvPicPr>
          <p:cNvPr id="25" name="1280EE36-2129-40B0-3B33-7002CB1D2879"/>
          <p:cNvPicPr>
            <a:picLocks noChangeAspect="1"/>
          </p:cNvPicPr>
          <p:nvPr/>
        </p:nvPicPr>
        <p:blipFill>
          <a:blip r:embed="rId15" cstate="print">
            <a:extLst>
              <a:ext uri="{B8F6AC54-EE7D-4F0B-13AD-7D87986FDBF7}"/>
            </a:extLst>
          </a:blip>
          <a:stretch>
            <a:fillRect/>
          </a:stretch>
        </p:blipFill>
        <p:spPr>
          <a:xfrm>
            <a:off x="3131964" y="4438650"/>
            <a:ext cx="219075" cy="314325"/>
          </a:xfrm>
          <a:prstGeom prst="rect">
            <a:avLst/>
          </a:prstGeom>
        </p:spPr>
      </p:pic>
      <p:pic>
        <p:nvPicPr>
          <p:cNvPr id="26" name="E95E5C60-EFA4-40F2-66BA-4CE08BD775BA"/>
          <p:cNvPicPr>
            <a:picLocks noChangeAspect="1"/>
          </p:cNvPicPr>
          <p:nvPr/>
        </p:nvPicPr>
        <p:blipFill>
          <a:blip r:embed="rId16" cstate="print">
            <a:extLst>
              <a:ext uri="{B4A17893-FCB9-4554-9FF0-AD3215F0B1FC}"/>
            </a:extLst>
          </a:blip>
          <a:stretch>
            <a:fillRect/>
          </a:stretch>
        </p:blipFill>
        <p:spPr>
          <a:xfrm>
            <a:off x="3615855" y="4610100"/>
            <a:ext cx="38100" cy="428625"/>
          </a:xfrm>
          <a:prstGeom prst="rect">
            <a:avLst/>
          </a:prstGeom>
        </p:spPr>
      </p:pic>
      <p:pic>
        <p:nvPicPr>
          <p:cNvPr id="27" name="9CD94815-AAE8-450A-5490-FF0B89FA1235"/>
          <p:cNvPicPr>
            <a:picLocks noChangeAspect="1"/>
          </p:cNvPicPr>
          <p:nvPr/>
        </p:nvPicPr>
        <p:blipFill>
          <a:blip r:embed="rId17" cstate="print">
            <a:extLst>
              <a:ext uri="{DA7B9265-53F2-412C-6978-E049AA7BD84C}"/>
            </a:extLst>
          </a:blip>
          <a:stretch>
            <a:fillRect/>
          </a:stretch>
        </p:blipFill>
        <p:spPr>
          <a:xfrm>
            <a:off x="3587280" y="5000625"/>
            <a:ext cx="95250" cy="95250"/>
          </a:xfrm>
          <a:prstGeom prst="rect">
            <a:avLst/>
          </a:prstGeom>
        </p:spPr>
      </p:pic>
      <p:pic>
        <p:nvPicPr>
          <p:cNvPr id="28" name="A6C75219-F2D1-4150-5B73-B923BFF6EA56"/>
          <p:cNvPicPr>
            <a:picLocks noChangeAspect="1"/>
          </p:cNvPicPr>
          <p:nvPr/>
        </p:nvPicPr>
        <p:blipFill>
          <a:blip r:embed="rId18" cstate="print">
            <a:extLst>
              <a:ext uri="{F640FC33-9907-4D3B-6B7E-C9009D19BB73}"/>
            </a:extLst>
          </a:blip>
          <a:stretch>
            <a:fillRect/>
          </a:stretch>
        </p:blipFill>
        <p:spPr>
          <a:xfrm>
            <a:off x="3393301" y="2962275"/>
            <a:ext cx="85725" cy="85725"/>
          </a:xfrm>
          <a:prstGeom prst="rect">
            <a:avLst/>
          </a:prstGeom>
        </p:spPr>
      </p:pic>
      <p:pic>
        <p:nvPicPr>
          <p:cNvPr id="29" name="B8E5B265-E0B1-4777-53A9-3F7AF1073E73"/>
          <p:cNvPicPr>
            <a:picLocks noChangeAspect="1"/>
          </p:cNvPicPr>
          <p:nvPr/>
        </p:nvPicPr>
        <p:blipFill>
          <a:blip r:embed="rId19" cstate="print">
            <a:extLst>
              <a:ext uri="{443C6121-5679-4D58-8329-C3BD1E2EACF4}"/>
            </a:extLst>
          </a:blip>
          <a:stretch>
            <a:fillRect/>
          </a:stretch>
        </p:blipFill>
        <p:spPr>
          <a:xfrm>
            <a:off x="3599603" y="2962275"/>
            <a:ext cx="190500" cy="85725"/>
          </a:xfrm>
          <a:prstGeom prst="rect">
            <a:avLst/>
          </a:prstGeom>
        </p:spPr>
      </p:pic>
      <p:pic>
        <p:nvPicPr>
          <p:cNvPr id="30" name="7F055BF7-056F-4C6A-07B3-314B01AADBB1"/>
          <p:cNvPicPr>
            <a:picLocks noChangeAspect="1"/>
          </p:cNvPicPr>
          <p:nvPr/>
        </p:nvPicPr>
        <p:blipFill>
          <a:blip r:embed="rId20" cstate="print">
            <a:extLst>
              <a:ext uri="{F8302162-6B3D-4C99-F60E-2941A2CB6118}"/>
            </a:extLst>
          </a:blip>
          <a:stretch>
            <a:fillRect/>
          </a:stretch>
        </p:blipFill>
        <p:spPr>
          <a:xfrm>
            <a:off x="3650417" y="3790950"/>
            <a:ext cx="38100" cy="619125"/>
          </a:xfrm>
          <a:prstGeom prst="rect">
            <a:avLst/>
          </a:prstGeom>
        </p:spPr>
      </p:pic>
      <p:pic>
        <p:nvPicPr>
          <p:cNvPr id="31" name="1AE18F4D-4A30-469B-7C8E-B9E9B90EB6A0"/>
          <p:cNvPicPr>
            <a:picLocks noChangeAspect="1"/>
          </p:cNvPicPr>
          <p:nvPr/>
        </p:nvPicPr>
        <p:blipFill>
          <a:blip r:embed="rId21" cstate="print">
            <a:extLst>
              <a:ext uri="{82EB17FD-77D4-42B9-7CEC-39BB6544B281}"/>
            </a:extLst>
          </a:blip>
          <a:stretch>
            <a:fillRect/>
          </a:stretch>
        </p:blipFill>
        <p:spPr>
          <a:xfrm>
            <a:off x="3547807" y="4371975"/>
            <a:ext cx="219075" cy="304800"/>
          </a:xfrm>
          <a:prstGeom prst="rect">
            <a:avLst/>
          </a:prstGeom>
        </p:spPr>
      </p:pic>
      <p:pic>
        <p:nvPicPr>
          <p:cNvPr id="32" name="8CDBCA63-A604-4433-B335-AC3BEA002440"/>
          <p:cNvPicPr>
            <a:picLocks noChangeAspect="1"/>
          </p:cNvPicPr>
          <p:nvPr/>
        </p:nvPicPr>
        <p:blipFill>
          <a:blip r:embed="rId22" cstate="print">
            <a:extLst>
              <a:ext uri="{0BE4C55A-3419-4024-A192-8016EDB3CA4B}"/>
            </a:extLst>
          </a:blip>
          <a:stretch>
            <a:fillRect/>
          </a:stretch>
        </p:blipFill>
        <p:spPr>
          <a:xfrm>
            <a:off x="3527532" y="5105400"/>
            <a:ext cx="190500" cy="247650"/>
          </a:xfrm>
          <a:prstGeom prst="rect">
            <a:avLst/>
          </a:prstGeom>
        </p:spPr>
      </p:pic>
      <p:pic>
        <p:nvPicPr>
          <p:cNvPr id="33" name="089FEA1D-1343-4258-01DD-8901F2018B6A"/>
          <p:cNvPicPr>
            <a:picLocks noChangeAspect="1"/>
          </p:cNvPicPr>
          <p:nvPr/>
        </p:nvPicPr>
        <p:blipFill>
          <a:blip r:embed="rId23" cstate="print">
            <a:extLst>
              <a:ext uri="{E5BFD8F3-DAF9-42B7-9490-6EEDFA139744}"/>
            </a:extLst>
          </a:blip>
          <a:stretch>
            <a:fillRect/>
          </a:stretch>
        </p:blipFill>
        <p:spPr>
          <a:xfrm>
            <a:off x="3508536" y="5086350"/>
            <a:ext cx="228600" cy="285750"/>
          </a:xfrm>
          <a:prstGeom prst="rect">
            <a:avLst/>
          </a:prstGeom>
        </p:spPr>
      </p:pic>
      <p:pic>
        <p:nvPicPr>
          <p:cNvPr id="34" name="316E084E-B7B4-4BD3-984B-36C862DA72FB"/>
          <p:cNvPicPr>
            <a:picLocks noChangeAspect="1"/>
          </p:cNvPicPr>
          <p:nvPr/>
        </p:nvPicPr>
        <p:blipFill>
          <a:blip r:embed="rId24" cstate="print">
            <a:extLst>
              <a:ext uri="{70937D88-A56D-4FAA-9AF1-2F2E7566B609}"/>
            </a:extLst>
          </a:blip>
          <a:stretch>
            <a:fillRect/>
          </a:stretch>
        </p:blipFill>
        <p:spPr>
          <a:xfrm>
            <a:off x="3677174" y="3629025"/>
            <a:ext cx="342900" cy="180975"/>
          </a:xfrm>
          <a:prstGeom prst="rect">
            <a:avLst/>
          </a:prstGeom>
        </p:spPr>
      </p:pic>
      <p:pic>
        <p:nvPicPr>
          <p:cNvPr id="35" name="8F9892DC-ADCA-46DF-BD51-CE090E53CAD2"/>
          <p:cNvPicPr>
            <a:picLocks noChangeAspect="1"/>
          </p:cNvPicPr>
          <p:nvPr/>
        </p:nvPicPr>
        <p:blipFill>
          <a:blip r:embed="rId25" cstate="print">
            <a:extLst>
              <a:ext uri="{598747E0-1B09-4AB4-6A87-70ADD0E08727}"/>
            </a:extLst>
          </a:blip>
          <a:stretch>
            <a:fillRect/>
          </a:stretch>
        </p:blipFill>
        <p:spPr>
          <a:xfrm>
            <a:off x="3366102" y="3648075"/>
            <a:ext cx="342900" cy="161925"/>
          </a:xfrm>
          <a:prstGeom prst="rect">
            <a:avLst/>
          </a:prstGeom>
        </p:spPr>
      </p:pic>
      <p:pic>
        <p:nvPicPr>
          <p:cNvPr id="36" name="56DCBDF4-9E44-4D0A-480A-97D7178D5847"/>
          <p:cNvPicPr>
            <a:picLocks noChangeAspect="1"/>
          </p:cNvPicPr>
          <p:nvPr/>
        </p:nvPicPr>
        <p:blipFill>
          <a:blip r:embed="rId26" cstate="print">
            <a:extLst>
              <a:ext uri="{28EE7C92-B03E-44A7-D720-953F3C74B664}"/>
            </a:extLst>
          </a:blip>
          <a:stretch>
            <a:fillRect/>
          </a:stretch>
        </p:blipFill>
        <p:spPr>
          <a:xfrm>
            <a:off x="2735315" y="3705225"/>
            <a:ext cx="133350" cy="180975"/>
          </a:xfrm>
          <a:prstGeom prst="rect">
            <a:avLst/>
          </a:prstGeom>
        </p:spPr>
      </p:pic>
      <p:pic>
        <p:nvPicPr>
          <p:cNvPr id="37" name="0943446F-5F69-4F97-F774-E9D725D815D4"/>
          <p:cNvPicPr>
            <a:picLocks noChangeAspect="1"/>
          </p:cNvPicPr>
          <p:nvPr/>
        </p:nvPicPr>
        <p:blipFill>
          <a:blip r:embed="rId27" cstate="print">
            <a:extLst>
              <a:ext uri="{ACED2C5B-BFE2-4AFA-F8C8-D2F83CB0984A}"/>
            </a:extLst>
          </a:blip>
          <a:stretch>
            <a:fillRect/>
          </a:stretch>
        </p:blipFill>
        <p:spPr>
          <a:xfrm>
            <a:off x="2820891" y="3867150"/>
            <a:ext cx="38100" cy="609600"/>
          </a:xfrm>
          <a:prstGeom prst="rect">
            <a:avLst/>
          </a:prstGeom>
        </p:spPr>
      </p:pic>
      <p:pic>
        <p:nvPicPr>
          <p:cNvPr id="38" name="B0B7B50F-694E-4FD1-7253-7B5E34761CAE"/>
          <p:cNvPicPr>
            <a:picLocks noChangeAspect="1"/>
          </p:cNvPicPr>
          <p:nvPr/>
        </p:nvPicPr>
        <p:blipFill>
          <a:blip r:embed="rId28" cstate="print">
            <a:extLst>
              <a:ext uri="{649D0BC6-AC2B-4DE9-D251-6DCA2445095B}"/>
            </a:extLst>
          </a:blip>
          <a:stretch>
            <a:fillRect/>
          </a:stretch>
        </p:blipFill>
        <p:spPr>
          <a:xfrm>
            <a:off x="2792316" y="4438650"/>
            <a:ext cx="95250" cy="95250"/>
          </a:xfrm>
          <a:prstGeom prst="rect">
            <a:avLst/>
          </a:prstGeom>
        </p:spPr>
      </p:pic>
      <p:pic>
        <p:nvPicPr>
          <p:cNvPr id="39" name="288DF0BE-A649-413D-ECAB-12B394AECC28"/>
          <p:cNvPicPr>
            <a:picLocks noChangeAspect="1"/>
          </p:cNvPicPr>
          <p:nvPr/>
        </p:nvPicPr>
        <p:blipFill>
          <a:blip r:embed="rId29" cstate="print">
            <a:extLst>
              <a:ext uri="{170EB422-ECA3-498C-3735-0B9F4CA2D1DE}"/>
            </a:extLst>
          </a:blip>
          <a:stretch>
            <a:fillRect/>
          </a:stretch>
        </p:blipFill>
        <p:spPr>
          <a:xfrm>
            <a:off x="2717200" y="4514850"/>
            <a:ext cx="219075" cy="238125"/>
          </a:xfrm>
          <a:prstGeom prst="rect">
            <a:avLst/>
          </a:prstGeom>
        </p:spPr>
      </p:pic>
      <p:pic>
        <p:nvPicPr>
          <p:cNvPr id="40" name="DA6B92A7-0EE5-4FEB-A6BB-C485AF348F94"/>
          <p:cNvPicPr>
            <a:picLocks noChangeAspect="1"/>
          </p:cNvPicPr>
          <p:nvPr/>
        </p:nvPicPr>
        <p:blipFill>
          <a:blip r:embed="rId30" cstate="print">
            <a:extLst>
              <a:ext uri="{B4298ABA-AD70-4703-916B-315BFCA30429}"/>
            </a:extLst>
          </a:blip>
          <a:stretch>
            <a:fillRect/>
          </a:stretch>
        </p:blipFill>
        <p:spPr>
          <a:xfrm>
            <a:off x="2529210" y="3695700"/>
            <a:ext cx="85725" cy="85725"/>
          </a:xfrm>
          <a:prstGeom prst="rect">
            <a:avLst/>
          </a:prstGeom>
        </p:spPr>
      </p:pic>
      <p:pic>
        <p:nvPicPr>
          <p:cNvPr id="41" name="D3399A77-D39E-430C-6DA3-5E4AB6847F12"/>
          <p:cNvPicPr>
            <a:picLocks noChangeAspect="1"/>
          </p:cNvPicPr>
          <p:nvPr/>
        </p:nvPicPr>
        <p:blipFill>
          <a:blip r:embed="rId31" cstate="print">
            <a:extLst>
              <a:ext uri="{AA782650-1105-41A6-B25E-32741BB147F1}"/>
            </a:extLst>
          </a:blip>
          <a:stretch>
            <a:fillRect/>
          </a:stretch>
        </p:blipFill>
        <p:spPr>
          <a:xfrm>
            <a:off x="2484733" y="3733800"/>
            <a:ext cx="142875" cy="152400"/>
          </a:xfrm>
          <a:prstGeom prst="rect">
            <a:avLst/>
          </a:prstGeom>
        </p:spPr>
      </p:pic>
      <p:pic>
        <p:nvPicPr>
          <p:cNvPr id="42" name="5B5AB68F-7DCB-4E44-42E5-A3217F0A513C"/>
          <p:cNvPicPr>
            <a:picLocks noChangeAspect="1"/>
          </p:cNvPicPr>
          <p:nvPr/>
        </p:nvPicPr>
        <p:blipFill>
          <a:blip r:embed="rId32" cstate="print">
            <a:extLst>
              <a:ext uri="{9A6E55FF-E4BE-416A-7423-2CD3332A41F9}"/>
            </a:extLst>
          </a:blip>
          <a:stretch>
            <a:fillRect/>
          </a:stretch>
        </p:blipFill>
        <p:spPr>
          <a:xfrm>
            <a:off x="3926926" y="4610100"/>
            <a:ext cx="38100" cy="428625"/>
          </a:xfrm>
          <a:prstGeom prst="rect">
            <a:avLst/>
          </a:prstGeom>
        </p:spPr>
      </p:pic>
      <p:pic>
        <p:nvPicPr>
          <p:cNvPr id="43" name="332173F9-A4C6-418A-D11A-14C198444DA5"/>
          <p:cNvPicPr>
            <a:picLocks noChangeAspect="1"/>
          </p:cNvPicPr>
          <p:nvPr/>
        </p:nvPicPr>
        <p:blipFill>
          <a:blip r:embed="rId33" cstate="print">
            <a:extLst>
              <a:ext uri="{EC3FEFEB-7B37-4F5F-6D3E-23E236023923}"/>
            </a:extLst>
          </a:blip>
          <a:stretch>
            <a:fillRect/>
          </a:stretch>
        </p:blipFill>
        <p:spPr>
          <a:xfrm>
            <a:off x="3898352" y="5000625"/>
            <a:ext cx="95250" cy="95250"/>
          </a:xfrm>
          <a:prstGeom prst="rect">
            <a:avLst/>
          </a:prstGeom>
        </p:spPr>
      </p:pic>
      <p:pic>
        <p:nvPicPr>
          <p:cNvPr id="44" name="EFFDEF41-CAFF-4047-8332-7FA942FA04EA"/>
          <p:cNvPicPr>
            <a:picLocks noChangeAspect="1"/>
          </p:cNvPicPr>
          <p:nvPr/>
        </p:nvPicPr>
        <p:blipFill>
          <a:blip r:embed="rId34" cstate="print">
            <a:extLst>
              <a:ext uri="{B8405953-8434-429D-80E2-38C60A91B285}"/>
            </a:extLst>
          </a:blip>
          <a:stretch>
            <a:fillRect/>
          </a:stretch>
        </p:blipFill>
        <p:spPr>
          <a:xfrm>
            <a:off x="3910675" y="2962275"/>
            <a:ext cx="85725" cy="85725"/>
          </a:xfrm>
          <a:prstGeom prst="rect">
            <a:avLst/>
          </a:prstGeom>
        </p:spPr>
      </p:pic>
      <p:pic>
        <p:nvPicPr>
          <p:cNvPr id="45" name="41BBEEFC-F2FA-480B-C958-32E00853B8FB"/>
          <p:cNvPicPr>
            <a:picLocks noChangeAspect="1"/>
          </p:cNvPicPr>
          <p:nvPr/>
        </p:nvPicPr>
        <p:blipFill>
          <a:blip r:embed="rId35" cstate="print">
            <a:extLst>
              <a:ext uri="{904ECA70-A70A-4408-ECB8-EA7E56FE4D94}"/>
            </a:extLst>
          </a:blip>
          <a:stretch>
            <a:fillRect/>
          </a:stretch>
        </p:blipFill>
        <p:spPr>
          <a:xfrm>
            <a:off x="3961490" y="3790950"/>
            <a:ext cx="38100" cy="619125"/>
          </a:xfrm>
          <a:prstGeom prst="rect">
            <a:avLst/>
          </a:prstGeom>
        </p:spPr>
      </p:pic>
      <p:pic>
        <p:nvPicPr>
          <p:cNvPr id="46" name="8107B876-AF65-4CDB-BCA1-8192199878FB"/>
          <p:cNvPicPr>
            <a:picLocks noChangeAspect="1"/>
          </p:cNvPicPr>
          <p:nvPr/>
        </p:nvPicPr>
        <p:blipFill>
          <a:blip r:embed="rId36" cstate="print">
            <a:extLst>
              <a:ext uri="{895C33DB-ABB9-4C6A-8D3B-83D961654CC5}"/>
            </a:extLst>
          </a:blip>
          <a:stretch>
            <a:fillRect/>
          </a:stretch>
        </p:blipFill>
        <p:spPr>
          <a:xfrm>
            <a:off x="3858880" y="4371975"/>
            <a:ext cx="219075" cy="304800"/>
          </a:xfrm>
          <a:prstGeom prst="rect">
            <a:avLst/>
          </a:prstGeom>
        </p:spPr>
      </p:pic>
      <p:pic>
        <p:nvPicPr>
          <p:cNvPr id="47" name="8EBBCA9A-6EE3-4541-88F8-913C78C06552"/>
          <p:cNvPicPr>
            <a:picLocks noChangeAspect="1"/>
          </p:cNvPicPr>
          <p:nvPr/>
        </p:nvPicPr>
        <p:blipFill>
          <a:blip r:embed="rId37" cstate="print">
            <a:extLst>
              <a:ext uri="{862393DF-8A3C-488C-79F3-20DC60079EFE}"/>
            </a:extLst>
          </a:blip>
          <a:stretch>
            <a:fillRect/>
          </a:stretch>
        </p:blipFill>
        <p:spPr>
          <a:xfrm>
            <a:off x="3838605" y="5105400"/>
            <a:ext cx="190500" cy="247650"/>
          </a:xfrm>
          <a:prstGeom prst="rect">
            <a:avLst/>
          </a:prstGeom>
        </p:spPr>
      </p:pic>
      <p:pic>
        <p:nvPicPr>
          <p:cNvPr id="48" name="CA8019B4-9ABF-4885-202B-60A2F87C0C79"/>
          <p:cNvPicPr>
            <a:picLocks noChangeAspect="1"/>
          </p:cNvPicPr>
          <p:nvPr/>
        </p:nvPicPr>
        <p:blipFill>
          <a:blip r:embed="rId38" cstate="print">
            <a:extLst>
              <a:ext uri="{E718BA00-0570-4A2B-0419-270133082928}"/>
            </a:extLst>
          </a:blip>
          <a:stretch>
            <a:fillRect/>
          </a:stretch>
        </p:blipFill>
        <p:spPr>
          <a:xfrm>
            <a:off x="3819609" y="5086350"/>
            <a:ext cx="228600" cy="285750"/>
          </a:xfrm>
          <a:prstGeom prst="rect">
            <a:avLst/>
          </a:prstGeom>
        </p:spPr>
      </p:pic>
      <p:pic>
        <p:nvPicPr>
          <p:cNvPr id="49" name="C900DE6F-F3DC-45EF-0E68-AFF42040FA1A"/>
          <p:cNvPicPr>
            <a:picLocks noChangeAspect="1"/>
          </p:cNvPicPr>
          <p:nvPr/>
        </p:nvPicPr>
        <p:blipFill>
          <a:blip r:embed="rId39" cstate="print">
            <a:extLst>
              <a:ext uri="{55949F7C-4D44-438D-74C3-57B892C6F757}"/>
            </a:extLst>
          </a:blip>
          <a:stretch>
            <a:fillRect/>
          </a:stretch>
        </p:blipFill>
        <p:spPr>
          <a:xfrm>
            <a:off x="5194342" y="3076575"/>
            <a:ext cx="28575" cy="685800"/>
          </a:xfrm>
          <a:prstGeom prst="rect">
            <a:avLst/>
          </a:prstGeom>
        </p:spPr>
      </p:pic>
      <p:pic>
        <p:nvPicPr>
          <p:cNvPr id="50" name="CB4887C3-ECB6-4D3B-F234-3482BA9E0E12"/>
          <p:cNvPicPr>
            <a:picLocks noChangeAspect="1"/>
          </p:cNvPicPr>
          <p:nvPr/>
        </p:nvPicPr>
        <p:blipFill>
          <a:blip r:embed="rId40" cstate="print">
            <a:extLst>
              <a:ext uri="{A07AE86F-B8FC-4DF8-6234-F365FCACE6CB}"/>
            </a:extLst>
          </a:blip>
          <a:stretch>
            <a:fillRect/>
          </a:stretch>
        </p:blipFill>
        <p:spPr>
          <a:xfrm>
            <a:off x="5165767" y="3048000"/>
            <a:ext cx="85725" cy="85725"/>
          </a:xfrm>
          <a:prstGeom prst="rect">
            <a:avLst/>
          </a:prstGeom>
        </p:spPr>
      </p:pic>
      <p:pic>
        <p:nvPicPr>
          <p:cNvPr id="51" name="CEEC214B-0B30-4FD5-789F-AE16A7997430"/>
          <p:cNvPicPr>
            <a:picLocks noChangeAspect="1"/>
          </p:cNvPicPr>
          <p:nvPr/>
        </p:nvPicPr>
        <p:blipFill>
          <a:blip r:embed="rId41" cstate="print">
            <a:extLst>
              <a:ext uri="{4A4C2EF6-DA8B-44F4-A160-CA62F64731B9}"/>
            </a:extLst>
          </a:blip>
          <a:stretch>
            <a:fillRect/>
          </a:stretch>
        </p:blipFill>
        <p:spPr>
          <a:xfrm>
            <a:off x="5400645" y="3076575"/>
            <a:ext cx="28575" cy="695325"/>
          </a:xfrm>
          <a:prstGeom prst="rect">
            <a:avLst/>
          </a:prstGeom>
        </p:spPr>
      </p:pic>
      <p:pic>
        <p:nvPicPr>
          <p:cNvPr id="52" name="347D3093-7743-4950-92BD-A3ABC33BD958"/>
          <p:cNvPicPr>
            <a:picLocks noChangeAspect="1"/>
          </p:cNvPicPr>
          <p:nvPr/>
        </p:nvPicPr>
        <p:blipFill>
          <a:blip r:embed="rId42" cstate="print">
            <a:extLst>
              <a:ext uri="{197A0B54-075A-49AF-A604-0D0FD9B45286}"/>
            </a:extLst>
          </a:blip>
          <a:stretch>
            <a:fillRect/>
          </a:stretch>
        </p:blipFill>
        <p:spPr>
          <a:xfrm>
            <a:off x="5372070" y="3048000"/>
            <a:ext cx="85725" cy="85725"/>
          </a:xfrm>
          <a:prstGeom prst="rect">
            <a:avLst/>
          </a:prstGeom>
        </p:spPr>
      </p:pic>
      <p:pic>
        <p:nvPicPr>
          <p:cNvPr id="53" name="FF14636C-4F5F-4733-340C-DE8AF9936BDC"/>
          <p:cNvPicPr>
            <a:picLocks noChangeAspect="1"/>
          </p:cNvPicPr>
          <p:nvPr/>
        </p:nvPicPr>
        <p:blipFill>
          <a:blip r:embed="rId43" cstate="print">
            <a:extLst>
              <a:ext uri="{E81774DF-4253-4219-EFB8-ECF5C7D1313E}"/>
            </a:extLst>
          </a:blip>
          <a:stretch>
            <a:fillRect/>
          </a:stretch>
        </p:blipFill>
        <p:spPr>
          <a:xfrm>
            <a:off x="5121289" y="3733800"/>
            <a:ext cx="342900" cy="180975"/>
          </a:xfrm>
          <a:prstGeom prst="rect">
            <a:avLst/>
          </a:prstGeom>
        </p:spPr>
      </p:pic>
      <p:pic>
        <p:nvPicPr>
          <p:cNvPr id="54" name="C8F219CB-B8BF-4F9E-64E6-EDACB80CD0C9"/>
          <p:cNvPicPr>
            <a:picLocks noChangeAspect="1"/>
          </p:cNvPicPr>
          <p:nvPr/>
        </p:nvPicPr>
        <p:blipFill>
          <a:blip r:embed="rId44" cstate="print">
            <a:extLst>
              <a:ext uri="{C1D82734-4323-4806-172D-7F3ACA838F63}"/>
            </a:extLst>
          </a:blip>
          <a:stretch>
            <a:fillRect/>
          </a:stretch>
        </p:blipFill>
        <p:spPr>
          <a:xfrm>
            <a:off x="5413163" y="3895725"/>
            <a:ext cx="38100" cy="619125"/>
          </a:xfrm>
          <a:prstGeom prst="rect">
            <a:avLst/>
          </a:prstGeom>
        </p:spPr>
      </p:pic>
      <p:pic>
        <p:nvPicPr>
          <p:cNvPr id="55" name="A18CD372-0B45-47A6-2292-B92F14A335F5"/>
          <p:cNvPicPr>
            <a:picLocks noChangeAspect="1"/>
          </p:cNvPicPr>
          <p:nvPr/>
        </p:nvPicPr>
        <p:blipFill>
          <a:blip r:embed="rId45" cstate="print">
            <a:extLst>
              <a:ext uri="{89097890-0D2F-4597-BDD2-CB0E25E9864C}"/>
            </a:extLst>
          </a:blip>
          <a:stretch>
            <a:fillRect/>
          </a:stretch>
        </p:blipFill>
        <p:spPr>
          <a:xfrm>
            <a:off x="5309473" y="4476750"/>
            <a:ext cx="219075" cy="304800"/>
          </a:xfrm>
          <a:prstGeom prst="rect">
            <a:avLst/>
          </a:prstGeom>
        </p:spPr>
      </p:pic>
      <p:pic>
        <p:nvPicPr>
          <p:cNvPr id="56" name="A763A9F6-66E9-46FB-98C4-A566B2B0D433"/>
          <p:cNvPicPr>
            <a:picLocks noChangeAspect="1"/>
          </p:cNvPicPr>
          <p:nvPr/>
        </p:nvPicPr>
        <p:blipFill>
          <a:blip r:embed="rId46" cstate="print">
            <a:extLst>
              <a:ext uri="{AE9F1443-2AC7-4329-85BD-6E1B0B6A6A52}"/>
            </a:extLst>
          </a:blip>
          <a:stretch>
            <a:fillRect/>
          </a:stretch>
        </p:blipFill>
        <p:spPr>
          <a:xfrm>
            <a:off x="5793363" y="4648200"/>
            <a:ext cx="38100" cy="428625"/>
          </a:xfrm>
          <a:prstGeom prst="rect">
            <a:avLst/>
          </a:prstGeom>
        </p:spPr>
      </p:pic>
      <p:pic>
        <p:nvPicPr>
          <p:cNvPr id="57" name="C04C83B4-F78E-4E67-0ACA-43DAAAE02396"/>
          <p:cNvPicPr>
            <a:picLocks noChangeAspect="1"/>
          </p:cNvPicPr>
          <p:nvPr/>
        </p:nvPicPr>
        <p:blipFill>
          <a:blip r:embed="rId47" cstate="print">
            <a:extLst>
              <a:ext uri="{6AFBF1EF-94CA-4958-595F-4F2D500141FD}"/>
            </a:extLst>
          </a:blip>
          <a:stretch>
            <a:fillRect/>
          </a:stretch>
        </p:blipFill>
        <p:spPr>
          <a:xfrm>
            <a:off x="5764788" y="5038725"/>
            <a:ext cx="95250" cy="95250"/>
          </a:xfrm>
          <a:prstGeom prst="rect">
            <a:avLst/>
          </a:prstGeom>
        </p:spPr>
      </p:pic>
      <p:pic>
        <p:nvPicPr>
          <p:cNvPr id="58" name="7F7B0A50-F58D-4A3B-0D49-8E601EA6FF01"/>
          <p:cNvPicPr>
            <a:picLocks noChangeAspect="1"/>
          </p:cNvPicPr>
          <p:nvPr/>
        </p:nvPicPr>
        <p:blipFill>
          <a:blip r:embed="rId48" cstate="print">
            <a:extLst>
              <a:ext uri="{73867E8E-E171-45D9-C059-731798C233DB}"/>
            </a:extLst>
          </a:blip>
          <a:stretch>
            <a:fillRect/>
          </a:stretch>
        </p:blipFill>
        <p:spPr>
          <a:xfrm>
            <a:off x="5827926" y="3829050"/>
            <a:ext cx="38100" cy="609600"/>
          </a:xfrm>
          <a:prstGeom prst="rect">
            <a:avLst/>
          </a:prstGeom>
        </p:spPr>
      </p:pic>
      <p:pic>
        <p:nvPicPr>
          <p:cNvPr id="59" name="434A6699-5268-4126-E0ED-51F4EB90294F"/>
          <p:cNvPicPr>
            <a:picLocks noChangeAspect="1"/>
          </p:cNvPicPr>
          <p:nvPr/>
        </p:nvPicPr>
        <p:blipFill>
          <a:blip r:embed="rId49" cstate="print">
            <a:extLst>
              <a:ext uri="{48372D49-D3A3-4125-430B-6BB0D63C3421}"/>
            </a:extLst>
          </a:blip>
          <a:stretch>
            <a:fillRect/>
          </a:stretch>
        </p:blipFill>
        <p:spPr>
          <a:xfrm>
            <a:off x="5725316" y="4400550"/>
            <a:ext cx="219075" cy="314325"/>
          </a:xfrm>
          <a:prstGeom prst="rect">
            <a:avLst/>
          </a:prstGeom>
        </p:spPr>
      </p:pic>
      <p:pic>
        <p:nvPicPr>
          <p:cNvPr id="60" name="2A83AA13-4D71-4180-06C7-00848095A743"/>
          <p:cNvPicPr>
            <a:picLocks noChangeAspect="1"/>
          </p:cNvPicPr>
          <p:nvPr/>
        </p:nvPicPr>
        <p:blipFill>
          <a:blip r:embed="rId50" cstate="print">
            <a:extLst>
              <a:ext uri="{CD94F92B-2977-4E3B-2776-2257CEDA6F94}"/>
            </a:extLst>
          </a:blip>
          <a:stretch>
            <a:fillRect/>
          </a:stretch>
        </p:blipFill>
        <p:spPr>
          <a:xfrm>
            <a:off x="5705041" y="5143500"/>
            <a:ext cx="200025" cy="247650"/>
          </a:xfrm>
          <a:prstGeom prst="rect">
            <a:avLst/>
          </a:prstGeom>
        </p:spPr>
      </p:pic>
      <p:pic>
        <p:nvPicPr>
          <p:cNvPr id="61" name="F6759C7A-2555-4C9E-C449-B7D885550B89"/>
          <p:cNvPicPr>
            <a:picLocks noChangeAspect="1"/>
          </p:cNvPicPr>
          <p:nvPr/>
        </p:nvPicPr>
        <p:blipFill>
          <a:blip r:embed="rId51" cstate="print">
            <a:extLst>
              <a:ext uri="{424EC3DA-C1D0-4331-C394-CECF1AF7715C}"/>
            </a:extLst>
          </a:blip>
          <a:stretch>
            <a:fillRect/>
          </a:stretch>
        </p:blipFill>
        <p:spPr>
          <a:xfrm>
            <a:off x="5686045" y="5124450"/>
            <a:ext cx="228600" cy="285750"/>
          </a:xfrm>
          <a:prstGeom prst="rect">
            <a:avLst/>
          </a:prstGeom>
        </p:spPr>
      </p:pic>
      <p:pic>
        <p:nvPicPr>
          <p:cNvPr id="62" name="3F430F9A-EB89-4201-AA2F-C1CC8D40241D"/>
          <p:cNvPicPr>
            <a:picLocks noChangeAspect="1"/>
          </p:cNvPicPr>
          <p:nvPr/>
        </p:nvPicPr>
        <p:blipFill>
          <a:blip r:embed="rId52" cstate="print">
            <a:extLst>
              <a:ext uri="{227DCE22-BBFE-4F3E-9466-0EF3B94A49E5}"/>
            </a:extLst>
          </a:blip>
          <a:stretch>
            <a:fillRect/>
          </a:stretch>
        </p:blipFill>
        <p:spPr>
          <a:xfrm>
            <a:off x="5543610" y="3667125"/>
            <a:ext cx="447675" cy="180975"/>
          </a:xfrm>
          <a:prstGeom prst="rect">
            <a:avLst/>
          </a:prstGeom>
        </p:spPr>
      </p:pic>
      <p:pic>
        <p:nvPicPr>
          <p:cNvPr id="63" name="E1124EC6-8F86-46C8-BBB4-E93B238C02BD"/>
          <p:cNvPicPr>
            <a:picLocks noChangeAspect="1"/>
          </p:cNvPicPr>
          <p:nvPr/>
        </p:nvPicPr>
        <p:blipFill>
          <a:blip r:embed="rId53" cstate="print">
            <a:extLst>
              <a:ext uri="{C7982168-B2BE-4984-4C9C-16FB2CADC18C}"/>
            </a:extLst>
          </a:blip>
          <a:stretch>
            <a:fillRect/>
          </a:stretch>
        </p:blipFill>
        <p:spPr>
          <a:xfrm>
            <a:off x="6104436" y="4648200"/>
            <a:ext cx="38100" cy="428625"/>
          </a:xfrm>
          <a:prstGeom prst="rect">
            <a:avLst/>
          </a:prstGeom>
        </p:spPr>
      </p:pic>
      <p:pic>
        <p:nvPicPr>
          <p:cNvPr id="64" name="73895942-A427-48DC-9049-260A49055A9A"/>
          <p:cNvPicPr>
            <a:picLocks noChangeAspect="1"/>
          </p:cNvPicPr>
          <p:nvPr/>
        </p:nvPicPr>
        <p:blipFill>
          <a:blip r:embed="rId54" cstate="print">
            <a:extLst>
              <a:ext uri="{4D8C2C2A-D6D3-4DC0-54F7-D7E4B7E50AA6}"/>
            </a:extLst>
          </a:blip>
          <a:stretch>
            <a:fillRect/>
          </a:stretch>
        </p:blipFill>
        <p:spPr>
          <a:xfrm>
            <a:off x="6075861" y="5038725"/>
            <a:ext cx="95250" cy="95250"/>
          </a:xfrm>
          <a:prstGeom prst="rect">
            <a:avLst/>
          </a:prstGeom>
        </p:spPr>
      </p:pic>
      <p:pic>
        <p:nvPicPr>
          <p:cNvPr id="65" name="6EBD568B-7FE9-4BC5-2DAF-B9FD8440ED25"/>
          <p:cNvPicPr>
            <a:picLocks noChangeAspect="1"/>
          </p:cNvPicPr>
          <p:nvPr/>
        </p:nvPicPr>
        <p:blipFill>
          <a:blip r:embed="rId55" cstate="print">
            <a:extLst>
              <a:ext uri="{E9C17F10-64A5-49CA-3502-FB4FA2F9AFCA}"/>
            </a:extLst>
          </a:blip>
          <a:stretch>
            <a:fillRect/>
          </a:stretch>
        </p:blipFill>
        <p:spPr>
          <a:xfrm>
            <a:off x="6139000" y="3829050"/>
            <a:ext cx="38100" cy="609600"/>
          </a:xfrm>
          <a:prstGeom prst="rect">
            <a:avLst/>
          </a:prstGeom>
        </p:spPr>
      </p:pic>
      <p:pic>
        <p:nvPicPr>
          <p:cNvPr id="66" name="57E2DD1E-C716-40AF-0CA9-F2BEB13BD78C"/>
          <p:cNvPicPr>
            <a:picLocks noChangeAspect="1"/>
          </p:cNvPicPr>
          <p:nvPr/>
        </p:nvPicPr>
        <p:blipFill>
          <a:blip r:embed="rId56" cstate="print">
            <a:extLst>
              <a:ext uri="{EE2722A3-EE88-4A33-2C5A-9F083D001380}"/>
            </a:extLst>
          </a:blip>
          <a:stretch>
            <a:fillRect/>
          </a:stretch>
        </p:blipFill>
        <p:spPr>
          <a:xfrm>
            <a:off x="6110425" y="4400550"/>
            <a:ext cx="95250" cy="95250"/>
          </a:xfrm>
          <a:prstGeom prst="rect">
            <a:avLst/>
          </a:prstGeom>
        </p:spPr>
      </p:pic>
      <p:pic>
        <p:nvPicPr>
          <p:cNvPr id="67" name="CEA2608C-47AD-4CDF-A290-DE7E8AB6DFB3"/>
          <p:cNvPicPr>
            <a:picLocks noChangeAspect="1"/>
          </p:cNvPicPr>
          <p:nvPr/>
        </p:nvPicPr>
        <p:blipFill>
          <a:blip r:embed="rId57" cstate="print">
            <a:extLst>
              <a:ext uri="{40D6276A-67B7-461F-D8A0-FAC13991CDB2}"/>
            </a:extLst>
          </a:blip>
          <a:stretch>
            <a:fillRect/>
          </a:stretch>
        </p:blipFill>
        <p:spPr>
          <a:xfrm>
            <a:off x="6036389" y="4476750"/>
            <a:ext cx="219075" cy="238125"/>
          </a:xfrm>
          <a:prstGeom prst="rect">
            <a:avLst/>
          </a:prstGeom>
        </p:spPr>
      </p:pic>
      <p:pic>
        <p:nvPicPr>
          <p:cNvPr id="68" name="C4446E04-2B5B-4433-88A5-45B3373D4587"/>
          <p:cNvPicPr>
            <a:picLocks noChangeAspect="1"/>
          </p:cNvPicPr>
          <p:nvPr/>
        </p:nvPicPr>
        <p:blipFill>
          <a:blip r:embed="rId58" cstate="print">
            <a:extLst>
              <a:ext uri="{AC95F02C-FFEB-4D31-79F4-781882D4D021}"/>
            </a:extLst>
          </a:blip>
          <a:stretch>
            <a:fillRect/>
          </a:stretch>
        </p:blipFill>
        <p:spPr>
          <a:xfrm>
            <a:off x="6016113" y="5143500"/>
            <a:ext cx="190500" cy="247650"/>
          </a:xfrm>
          <a:prstGeom prst="rect">
            <a:avLst/>
          </a:prstGeom>
        </p:spPr>
      </p:pic>
      <p:pic>
        <p:nvPicPr>
          <p:cNvPr id="69" name="3FC1DF9D-7432-4A9F-5A54-E85B212EA9C7"/>
          <p:cNvPicPr>
            <a:picLocks noChangeAspect="1"/>
          </p:cNvPicPr>
          <p:nvPr/>
        </p:nvPicPr>
        <p:blipFill>
          <a:blip r:embed="rId59" cstate="print">
            <a:extLst>
              <a:ext uri="{6D3603F1-72A0-4830-7C1D-17C3D5C82419}"/>
            </a:extLst>
          </a:blip>
          <a:stretch>
            <a:fillRect/>
          </a:stretch>
        </p:blipFill>
        <p:spPr>
          <a:xfrm>
            <a:off x="5997117" y="5124450"/>
            <a:ext cx="228600" cy="285750"/>
          </a:xfrm>
          <a:prstGeom prst="rect">
            <a:avLst/>
          </a:prstGeom>
        </p:spPr>
      </p:pic>
      <p:pic>
        <p:nvPicPr>
          <p:cNvPr id="70" name="945560E1-D0BD-4CC4-DDFF-18FC8F92FC25"/>
          <p:cNvPicPr>
            <a:picLocks noChangeAspect="1"/>
          </p:cNvPicPr>
          <p:nvPr/>
        </p:nvPicPr>
        <p:blipFill>
          <a:blip r:embed="rId60" cstate="print">
            <a:extLst>
              <a:ext uri="{2B1AE35A-E898-4FDE-A507-AA03475FD7FB}"/>
            </a:extLst>
          </a:blip>
          <a:stretch>
            <a:fillRect/>
          </a:stretch>
        </p:blipFill>
        <p:spPr>
          <a:xfrm>
            <a:off x="6062063" y="3695700"/>
            <a:ext cx="142875" cy="152400"/>
          </a:xfrm>
          <a:prstGeom prst="rect">
            <a:avLst/>
          </a:prstGeom>
        </p:spPr>
      </p:pic>
      <p:pic>
        <p:nvPicPr>
          <p:cNvPr id="71" name="088E9C76-4EC5-4EE4-2558-006DB0A04DEE"/>
          <p:cNvPicPr>
            <a:picLocks noChangeAspect="1"/>
          </p:cNvPicPr>
          <p:nvPr/>
        </p:nvPicPr>
        <p:blipFill>
          <a:blip r:embed="rId61" cstate="print">
            <a:extLst>
              <a:ext uri="{D3FEEEFE-2459-4BFB-754A-4D853C25CA99}"/>
            </a:extLst>
          </a:blip>
          <a:stretch>
            <a:fillRect/>
          </a:stretch>
        </p:blipFill>
        <p:spPr>
          <a:xfrm>
            <a:off x="6986642" y="3705225"/>
            <a:ext cx="142875" cy="180975"/>
          </a:xfrm>
          <a:prstGeom prst="rect">
            <a:avLst/>
          </a:prstGeom>
        </p:spPr>
      </p:pic>
      <p:pic>
        <p:nvPicPr>
          <p:cNvPr id="72" name="7ED9AE37-00E9-4F50-DAD7-7C2B6328CE52"/>
          <p:cNvPicPr>
            <a:picLocks noChangeAspect="1"/>
          </p:cNvPicPr>
          <p:nvPr/>
        </p:nvPicPr>
        <p:blipFill>
          <a:blip r:embed="rId62" cstate="print">
            <a:extLst>
              <a:ext uri="{A212A912-F3A2-4CA8-92F1-1369BB7DC831}"/>
            </a:extLst>
          </a:blip>
          <a:stretch>
            <a:fillRect/>
          </a:stretch>
        </p:blipFill>
        <p:spPr>
          <a:xfrm>
            <a:off x="7072220" y="3867150"/>
            <a:ext cx="38100" cy="609600"/>
          </a:xfrm>
          <a:prstGeom prst="rect">
            <a:avLst/>
          </a:prstGeom>
        </p:spPr>
      </p:pic>
      <p:pic>
        <p:nvPicPr>
          <p:cNvPr id="73" name="F7A399AF-5991-4E8D-CA7F-610B46801FE0"/>
          <p:cNvPicPr>
            <a:picLocks noChangeAspect="1"/>
          </p:cNvPicPr>
          <p:nvPr/>
        </p:nvPicPr>
        <p:blipFill>
          <a:blip r:embed="rId63" cstate="print">
            <a:extLst>
              <a:ext uri="{3B6EA15F-52F8-40F9-458D-44DC1207EAD1}"/>
            </a:extLst>
          </a:blip>
          <a:stretch>
            <a:fillRect/>
          </a:stretch>
        </p:blipFill>
        <p:spPr>
          <a:xfrm>
            <a:off x="7043644" y="4438650"/>
            <a:ext cx="95250" cy="95250"/>
          </a:xfrm>
          <a:prstGeom prst="rect">
            <a:avLst/>
          </a:prstGeom>
        </p:spPr>
      </p:pic>
      <p:pic>
        <p:nvPicPr>
          <p:cNvPr id="74" name="B3DF2C3C-0CE8-43E8-4142-C92DEF304ED3"/>
          <p:cNvPicPr>
            <a:picLocks noChangeAspect="1"/>
          </p:cNvPicPr>
          <p:nvPr/>
        </p:nvPicPr>
        <p:blipFill>
          <a:blip r:embed="rId64" cstate="print">
            <a:extLst>
              <a:ext uri="{08CB6E2D-B858-4FCA-85CD-8FB2B292C870}"/>
            </a:extLst>
          </a:blip>
          <a:stretch>
            <a:fillRect/>
          </a:stretch>
        </p:blipFill>
        <p:spPr>
          <a:xfrm>
            <a:off x="6968528" y="4514850"/>
            <a:ext cx="219075" cy="238125"/>
          </a:xfrm>
          <a:prstGeom prst="rect">
            <a:avLst/>
          </a:prstGeom>
        </p:spPr>
      </p:pic>
      <p:pic>
        <p:nvPicPr>
          <p:cNvPr id="75" name="01E13ABF-D598-4C19-3B68-E79DDD785E65"/>
          <p:cNvPicPr>
            <a:picLocks noChangeAspect="1"/>
          </p:cNvPicPr>
          <p:nvPr/>
        </p:nvPicPr>
        <p:blipFill>
          <a:blip r:embed="rId65" cstate="print">
            <a:extLst>
              <a:ext uri="{49E286BE-E151-4AF1-A10A-66AA4341F379}"/>
            </a:extLst>
          </a:blip>
          <a:stretch>
            <a:fillRect/>
          </a:stretch>
        </p:blipFill>
        <p:spPr>
          <a:xfrm>
            <a:off x="7452419" y="4610100"/>
            <a:ext cx="38100" cy="428625"/>
          </a:xfrm>
          <a:prstGeom prst="rect">
            <a:avLst/>
          </a:prstGeom>
        </p:spPr>
      </p:pic>
      <p:pic>
        <p:nvPicPr>
          <p:cNvPr id="76" name="C9EEB3D1-5C16-49FE-4F12-BB4383D9A1B9"/>
          <p:cNvPicPr>
            <a:picLocks noChangeAspect="1"/>
          </p:cNvPicPr>
          <p:nvPr/>
        </p:nvPicPr>
        <p:blipFill>
          <a:blip r:embed="rId66" cstate="print">
            <a:extLst>
              <a:ext uri="{71994C79-DAB1-4DE1-4B49-1D6C39B06D37}"/>
            </a:extLst>
          </a:blip>
          <a:stretch>
            <a:fillRect/>
          </a:stretch>
        </p:blipFill>
        <p:spPr>
          <a:xfrm>
            <a:off x="7423844" y="5000625"/>
            <a:ext cx="95250" cy="95250"/>
          </a:xfrm>
          <a:prstGeom prst="rect">
            <a:avLst/>
          </a:prstGeom>
        </p:spPr>
      </p:pic>
      <p:pic>
        <p:nvPicPr>
          <p:cNvPr id="77" name="851AB0B2-5517-44E7-8F4A-47C03C5F201C"/>
          <p:cNvPicPr>
            <a:picLocks noChangeAspect="1"/>
          </p:cNvPicPr>
          <p:nvPr/>
        </p:nvPicPr>
        <p:blipFill>
          <a:blip r:embed="rId67" cstate="print">
            <a:extLst>
              <a:ext uri="{92EAB8AB-7316-49DE-F311-9754F8FB8C56}"/>
            </a:extLst>
          </a:blip>
          <a:stretch>
            <a:fillRect/>
          </a:stretch>
        </p:blipFill>
        <p:spPr>
          <a:xfrm>
            <a:off x="7229864" y="2962275"/>
            <a:ext cx="85725" cy="85725"/>
          </a:xfrm>
          <a:prstGeom prst="rect">
            <a:avLst/>
          </a:prstGeom>
        </p:spPr>
      </p:pic>
      <p:pic>
        <p:nvPicPr>
          <p:cNvPr id="78" name="274487A1-26AD-458B-3A1D-8F3D24A5ADA6"/>
          <p:cNvPicPr>
            <a:picLocks noChangeAspect="1"/>
          </p:cNvPicPr>
          <p:nvPr/>
        </p:nvPicPr>
        <p:blipFill>
          <a:blip r:embed="rId68" cstate="print">
            <a:extLst>
              <a:ext uri="{F140F95C-17EF-498D-CDF2-F4312ABDA8DB}"/>
            </a:extLst>
          </a:blip>
          <a:stretch>
            <a:fillRect/>
          </a:stretch>
        </p:blipFill>
        <p:spPr>
          <a:xfrm>
            <a:off x="7436166" y="2962275"/>
            <a:ext cx="190500" cy="85725"/>
          </a:xfrm>
          <a:prstGeom prst="rect">
            <a:avLst/>
          </a:prstGeom>
        </p:spPr>
      </p:pic>
      <p:pic>
        <p:nvPicPr>
          <p:cNvPr id="79" name="00CBB2B0-0FDB-4F62-6913-6D117ACAF955"/>
          <p:cNvPicPr>
            <a:picLocks noChangeAspect="1"/>
          </p:cNvPicPr>
          <p:nvPr/>
        </p:nvPicPr>
        <p:blipFill>
          <a:blip r:embed="rId69" cstate="print">
            <a:extLst>
              <a:ext uri="{0C0DBEB8-6DB6-4ED1-C54C-D75D69BE275B}"/>
            </a:extLst>
          </a:blip>
          <a:stretch>
            <a:fillRect/>
          </a:stretch>
        </p:blipFill>
        <p:spPr>
          <a:xfrm>
            <a:off x="7486982" y="3790950"/>
            <a:ext cx="38100" cy="619125"/>
          </a:xfrm>
          <a:prstGeom prst="rect">
            <a:avLst/>
          </a:prstGeom>
        </p:spPr>
      </p:pic>
      <p:pic>
        <p:nvPicPr>
          <p:cNvPr id="80" name="DFF7EE18-3E70-412D-FD77-B1983B9BB691"/>
          <p:cNvPicPr>
            <a:picLocks noChangeAspect="1"/>
          </p:cNvPicPr>
          <p:nvPr/>
        </p:nvPicPr>
        <p:blipFill>
          <a:blip r:embed="rId70" cstate="print">
            <a:extLst>
              <a:ext uri="{151B884A-8626-45FF-4DA6-C72D33BB5EC4}"/>
            </a:extLst>
          </a:blip>
          <a:stretch>
            <a:fillRect/>
          </a:stretch>
        </p:blipFill>
        <p:spPr>
          <a:xfrm>
            <a:off x="7458407" y="4371975"/>
            <a:ext cx="95250" cy="95250"/>
          </a:xfrm>
          <a:prstGeom prst="rect">
            <a:avLst/>
          </a:prstGeom>
        </p:spPr>
      </p:pic>
      <p:pic>
        <p:nvPicPr>
          <p:cNvPr id="81" name="605F9108-58AA-48E6-3A66-E4CA7B123F4E"/>
          <p:cNvPicPr>
            <a:picLocks noChangeAspect="1"/>
          </p:cNvPicPr>
          <p:nvPr/>
        </p:nvPicPr>
        <p:blipFill>
          <a:blip r:embed="rId71" cstate="print">
            <a:extLst>
              <a:ext uri="{ED8776BB-D594-4591-D8CF-24EA330C0CD1}"/>
            </a:extLst>
          </a:blip>
          <a:stretch>
            <a:fillRect/>
          </a:stretch>
        </p:blipFill>
        <p:spPr>
          <a:xfrm>
            <a:off x="7384370" y="4438650"/>
            <a:ext cx="219075" cy="238125"/>
          </a:xfrm>
          <a:prstGeom prst="rect">
            <a:avLst/>
          </a:prstGeom>
        </p:spPr>
      </p:pic>
      <p:pic>
        <p:nvPicPr>
          <p:cNvPr id="82" name="AFCE7F3C-EC87-4A2C-7CA7-8E9D6476D2F2"/>
          <p:cNvPicPr>
            <a:picLocks noChangeAspect="1"/>
          </p:cNvPicPr>
          <p:nvPr/>
        </p:nvPicPr>
        <p:blipFill>
          <a:blip r:embed="rId72" cstate="print">
            <a:extLst>
              <a:ext uri="{372E0EEE-EB89-42F6-3EA1-A894B616C981}"/>
            </a:extLst>
          </a:blip>
          <a:stretch>
            <a:fillRect/>
          </a:stretch>
        </p:blipFill>
        <p:spPr>
          <a:xfrm>
            <a:off x="7364094" y="5105400"/>
            <a:ext cx="190500" cy="247650"/>
          </a:xfrm>
          <a:prstGeom prst="rect">
            <a:avLst/>
          </a:prstGeom>
        </p:spPr>
      </p:pic>
      <p:pic>
        <p:nvPicPr>
          <p:cNvPr id="83" name="BC12DDD9-4737-4EC0-250C-4AC6E4821939"/>
          <p:cNvPicPr>
            <a:picLocks noChangeAspect="1"/>
          </p:cNvPicPr>
          <p:nvPr/>
        </p:nvPicPr>
        <p:blipFill>
          <a:blip r:embed="rId73" cstate="print">
            <a:extLst>
              <a:ext uri="{6C40CB4E-CDB9-44DB-4F63-A212AF8F02F2}"/>
            </a:extLst>
          </a:blip>
          <a:stretch>
            <a:fillRect/>
          </a:stretch>
        </p:blipFill>
        <p:spPr>
          <a:xfrm>
            <a:off x="7202664" y="3648075"/>
            <a:ext cx="133350" cy="161925"/>
          </a:xfrm>
          <a:prstGeom prst="rect">
            <a:avLst/>
          </a:prstGeom>
        </p:spPr>
      </p:pic>
      <p:pic>
        <p:nvPicPr>
          <p:cNvPr id="84" name="783D04D8-FEED-45AC-A1BF-FB012AFB3366"/>
          <p:cNvPicPr>
            <a:picLocks noChangeAspect="1"/>
          </p:cNvPicPr>
          <p:nvPr/>
        </p:nvPicPr>
        <p:blipFill>
          <a:blip r:embed="rId74" cstate="print">
            <a:extLst>
              <a:ext uri="{EFA3D540-C2C6-43A7-570B-975DEDD2D9CA}"/>
            </a:extLst>
          </a:blip>
          <a:stretch>
            <a:fillRect/>
          </a:stretch>
        </p:blipFill>
        <p:spPr>
          <a:xfrm>
            <a:off x="7345098" y="5086350"/>
            <a:ext cx="228600" cy="285750"/>
          </a:xfrm>
          <a:prstGeom prst="rect">
            <a:avLst/>
          </a:prstGeom>
        </p:spPr>
      </p:pic>
      <p:pic>
        <p:nvPicPr>
          <p:cNvPr id="85" name="38C56E62-C4C9-4124-719B-D818287E7734"/>
          <p:cNvPicPr>
            <a:picLocks noChangeAspect="1"/>
          </p:cNvPicPr>
          <p:nvPr/>
        </p:nvPicPr>
        <p:blipFill>
          <a:blip r:embed="rId75" cstate="print">
            <a:extLst>
              <a:ext uri="{11133E34-00B5-4EF3-55A3-33159BCE6AF6}"/>
            </a:extLst>
          </a:blip>
          <a:stretch>
            <a:fillRect/>
          </a:stretch>
        </p:blipFill>
        <p:spPr>
          <a:xfrm>
            <a:off x="7513737" y="3629025"/>
            <a:ext cx="142875" cy="180975"/>
          </a:xfrm>
          <a:prstGeom prst="rect">
            <a:avLst/>
          </a:prstGeom>
        </p:spPr>
      </p:pic>
      <p:pic>
        <p:nvPicPr>
          <p:cNvPr id="86" name="F597B0BE-7EB3-4CE6-9C98-32F5DF113A8C"/>
          <p:cNvPicPr>
            <a:picLocks noChangeAspect="1"/>
          </p:cNvPicPr>
          <p:nvPr/>
        </p:nvPicPr>
        <p:blipFill>
          <a:blip r:embed="rId76" cstate="print">
            <a:extLst>
              <a:ext uri="{71B27703-CA56-468A-A9E0-EAD3A2E30EE8}"/>
            </a:extLst>
          </a:blip>
          <a:stretch>
            <a:fillRect/>
          </a:stretch>
        </p:blipFill>
        <p:spPr>
          <a:xfrm>
            <a:off x="7410047" y="3657600"/>
            <a:ext cx="142875" cy="152400"/>
          </a:xfrm>
          <a:prstGeom prst="rect">
            <a:avLst/>
          </a:prstGeom>
        </p:spPr>
      </p:pic>
      <p:pic>
        <p:nvPicPr>
          <p:cNvPr id="87" name="222868A7-FD58-4B45-F9CE-B3EB8B490C8C"/>
          <p:cNvPicPr>
            <a:picLocks noChangeAspect="1"/>
          </p:cNvPicPr>
          <p:nvPr/>
        </p:nvPicPr>
        <p:blipFill>
          <a:blip r:embed="rId77" cstate="print">
            <a:extLst>
              <a:ext uri="{5A3F24EC-F953-4B04-CFA9-D614DAC62510}"/>
            </a:extLst>
          </a:blip>
          <a:stretch>
            <a:fillRect/>
          </a:stretch>
        </p:blipFill>
        <p:spPr>
          <a:xfrm>
            <a:off x="7763491" y="4610100"/>
            <a:ext cx="38100" cy="428625"/>
          </a:xfrm>
          <a:prstGeom prst="rect">
            <a:avLst/>
          </a:prstGeom>
        </p:spPr>
      </p:pic>
      <p:pic>
        <p:nvPicPr>
          <p:cNvPr id="88" name="695AF7F4-17D0-4F64-A22E-14823F995C58"/>
          <p:cNvPicPr>
            <a:picLocks noChangeAspect="1"/>
          </p:cNvPicPr>
          <p:nvPr/>
        </p:nvPicPr>
        <p:blipFill>
          <a:blip r:embed="rId78" cstate="print">
            <a:extLst>
              <a:ext uri="{632FFFBF-595C-46C9-D917-4883F0A06438}"/>
            </a:extLst>
          </a:blip>
          <a:stretch>
            <a:fillRect/>
          </a:stretch>
        </p:blipFill>
        <p:spPr>
          <a:xfrm>
            <a:off x="7734916" y="5000625"/>
            <a:ext cx="95250" cy="95250"/>
          </a:xfrm>
          <a:prstGeom prst="rect">
            <a:avLst/>
          </a:prstGeom>
        </p:spPr>
      </p:pic>
      <p:pic>
        <p:nvPicPr>
          <p:cNvPr id="89" name="0D738265-A0B7-4BDA-0862-859679011D1B"/>
          <p:cNvPicPr>
            <a:picLocks noChangeAspect="1"/>
          </p:cNvPicPr>
          <p:nvPr/>
        </p:nvPicPr>
        <p:blipFill>
          <a:blip r:embed="rId79" cstate="print">
            <a:extLst>
              <a:ext uri="{A06D9770-55D7-44FE-E0C7-9BE227862A40}"/>
            </a:extLst>
          </a:blip>
          <a:stretch>
            <a:fillRect/>
          </a:stretch>
        </p:blipFill>
        <p:spPr>
          <a:xfrm>
            <a:off x="7747238" y="2962275"/>
            <a:ext cx="85725" cy="85725"/>
          </a:xfrm>
          <a:prstGeom prst="rect">
            <a:avLst/>
          </a:prstGeom>
        </p:spPr>
      </p:pic>
      <p:pic>
        <p:nvPicPr>
          <p:cNvPr id="90" name="A72D0589-7F66-40DA-78A8-0ED89D6BBBE3"/>
          <p:cNvPicPr>
            <a:picLocks noChangeAspect="1"/>
          </p:cNvPicPr>
          <p:nvPr/>
        </p:nvPicPr>
        <p:blipFill>
          <a:blip r:embed="rId80" cstate="print">
            <a:extLst>
              <a:ext uri="{483D851C-46CF-4FFA-C782-0E30D22E666A}"/>
            </a:extLst>
          </a:blip>
          <a:stretch>
            <a:fillRect/>
          </a:stretch>
        </p:blipFill>
        <p:spPr>
          <a:xfrm>
            <a:off x="7798054" y="3790950"/>
            <a:ext cx="38100" cy="619125"/>
          </a:xfrm>
          <a:prstGeom prst="rect">
            <a:avLst/>
          </a:prstGeom>
        </p:spPr>
      </p:pic>
      <p:pic>
        <p:nvPicPr>
          <p:cNvPr id="91" name="6FC48EE6-A426-4EF3-E514-F8A2E6A07FCD"/>
          <p:cNvPicPr>
            <a:picLocks noChangeAspect="1"/>
          </p:cNvPicPr>
          <p:nvPr/>
        </p:nvPicPr>
        <p:blipFill>
          <a:blip r:embed="rId81" cstate="print">
            <a:extLst>
              <a:ext uri="{E7D05759-DACA-44F8-4650-D957241782D7}"/>
            </a:extLst>
          </a:blip>
          <a:stretch>
            <a:fillRect/>
          </a:stretch>
        </p:blipFill>
        <p:spPr>
          <a:xfrm>
            <a:off x="7769480" y="4371975"/>
            <a:ext cx="95250" cy="95250"/>
          </a:xfrm>
          <a:prstGeom prst="rect">
            <a:avLst/>
          </a:prstGeom>
        </p:spPr>
      </p:pic>
      <p:pic>
        <p:nvPicPr>
          <p:cNvPr id="92" name="52252BAA-ECB9-46DA-26FA-A7D524601B07"/>
          <p:cNvPicPr>
            <a:picLocks noChangeAspect="1"/>
          </p:cNvPicPr>
          <p:nvPr/>
        </p:nvPicPr>
        <p:blipFill>
          <a:blip r:embed="rId82" cstate="print">
            <a:extLst>
              <a:ext uri="{43375A38-6B2C-4160-E03F-09274941F094}"/>
            </a:extLst>
          </a:blip>
          <a:stretch>
            <a:fillRect/>
          </a:stretch>
        </p:blipFill>
        <p:spPr>
          <a:xfrm>
            <a:off x="7695444" y="4438650"/>
            <a:ext cx="219075" cy="238125"/>
          </a:xfrm>
          <a:prstGeom prst="rect">
            <a:avLst/>
          </a:prstGeom>
        </p:spPr>
      </p:pic>
      <p:pic>
        <p:nvPicPr>
          <p:cNvPr id="93" name="A2FC20BB-FD10-474F-4ED0-32C6D2EE26F9"/>
          <p:cNvPicPr>
            <a:picLocks noChangeAspect="1"/>
          </p:cNvPicPr>
          <p:nvPr/>
        </p:nvPicPr>
        <p:blipFill>
          <a:blip r:embed="rId83" cstate="print">
            <a:extLst>
              <a:ext uri="{1071494E-AF26-4C49-F2C2-BF891CD3D313}"/>
            </a:extLst>
          </a:blip>
          <a:stretch>
            <a:fillRect/>
          </a:stretch>
        </p:blipFill>
        <p:spPr>
          <a:xfrm>
            <a:off x="7675168" y="5105400"/>
            <a:ext cx="190500" cy="247650"/>
          </a:xfrm>
          <a:prstGeom prst="rect">
            <a:avLst/>
          </a:prstGeom>
        </p:spPr>
      </p:pic>
      <p:pic>
        <p:nvPicPr>
          <p:cNvPr id="94" name="5C700D7B-95B4-4904-AC68-048BFBF8A4EB"/>
          <p:cNvPicPr>
            <a:picLocks noChangeAspect="1"/>
          </p:cNvPicPr>
          <p:nvPr/>
        </p:nvPicPr>
        <p:blipFill>
          <a:blip r:embed="rId84" cstate="print">
            <a:extLst>
              <a:ext uri="{BDBD8728-7011-4509-9DEA-52C8281315C6}"/>
            </a:extLst>
          </a:blip>
          <a:stretch>
            <a:fillRect/>
          </a:stretch>
        </p:blipFill>
        <p:spPr>
          <a:xfrm>
            <a:off x="7656171" y="5086350"/>
            <a:ext cx="228600" cy="285750"/>
          </a:xfrm>
          <a:prstGeom prst="rect">
            <a:avLst/>
          </a:prstGeom>
        </p:spPr>
      </p:pic>
      <p:pic>
        <p:nvPicPr>
          <p:cNvPr id="95" name="C1C3725B-1BC8-4CC6-B5B0-DDDA5466B4E6"/>
          <p:cNvPicPr>
            <a:picLocks noChangeAspect="1"/>
          </p:cNvPicPr>
          <p:nvPr/>
        </p:nvPicPr>
        <p:blipFill>
          <a:blip r:embed="rId85" cstate="print">
            <a:extLst>
              <a:ext uri="{DEA1484B-81BB-469C-8B03-EEF19674C35F}"/>
            </a:extLst>
          </a:blip>
          <a:stretch>
            <a:fillRect/>
          </a:stretch>
        </p:blipFill>
        <p:spPr>
          <a:xfrm>
            <a:off x="7721119" y="3657600"/>
            <a:ext cx="142875" cy="152400"/>
          </a:xfrm>
          <a:prstGeom prst="rect">
            <a:avLst/>
          </a:prstGeom>
        </p:spPr>
      </p:pic>
      <p:pic>
        <p:nvPicPr>
          <p:cNvPr id="96" name="FB334C90-5339-42F9-BF94-A50E5A1C92A8"/>
          <p:cNvPicPr>
            <a:picLocks noChangeAspect="1"/>
          </p:cNvPicPr>
          <p:nvPr/>
        </p:nvPicPr>
        <p:blipFill>
          <a:blip r:embed="rId86" cstate="print">
            <a:extLst>
              <a:ext uri="{85367679-C827-4E93-AB5D-A88DB7F5B896}"/>
            </a:extLst>
          </a:blip>
          <a:stretch>
            <a:fillRect/>
          </a:stretch>
        </p:blipFill>
        <p:spPr>
          <a:xfrm>
            <a:off x="1144638" y="2190750"/>
            <a:ext cx="790575" cy="876300"/>
          </a:xfrm>
          <a:prstGeom prst="rect">
            <a:avLst/>
          </a:prstGeom>
        </p:spPr>
      </p:pic>
      <p:pic>
        <p:nvPicPr>
          <p:cNvPr id="97" name="656C51AE-0DAE-4763-72D2-A4A7512E901F"/>
          <p:cNvPicPr>
            <a:picLocks noChangeAspect="1"/>
          </p:cNvPicPr>
          <p:nvPr/>
        </p:nvPicPr>
        <p:blipFill>
          <a:blip r:embed="rId87" cstate="print">
            <a:extLst>
              <a:ext uri="{54A7B4B4-ACEF-4415-2906-EE7881518092}"/>
            </a:extLst>
          </a:blip>
          <a:stretch>
            <a:fillRect/>
          </a:stretch>
        </p:blipFill>
        <p:spPr>
          <a:xfrm>
            <a:off x="6659373" y="1571625"/>
            <a:ext cx="133350" cy="152400"/>
          </a:xfrm>
          <a:prstGeom prst="rect">
            <a:avLst/>
          </a:prstGeom>
        </p:spPr>
      </p:pic>
      <p:pic>
        <p:nvPicPr>
          <p:cNvPr id="98" name="D1E61DC5-5C50-42C2-7102-1928E8F74D1A"/>
          <p:cNvPicPr>
            <a:picLocks noChangeAspect="1"/>
          </p:cNvPicPr>
          <p:nvPr/>
        </p:nvPicPr>
        <p:blipFill>
          <a:blip r:embed="rId88" cstate="print">
            <a:extLst>
              <a:ext uri="{B750B7E0-DE87-4E7C-1FC6-23E0CFC39F7C}"/>
            </a:extLst>
          </a:blip>
          <a:stretch>
            <a:fillRect/>
          </a:stretch>
        </p:blipFill>
        <p:spPr>
          <a:xfrm>
            <a:off x="4468311" y="1885950"/>
            <a:ext cx="190500" cy="247650"/>
          </a:xfrm>
          <a:prstGeom prst="rect">
            <a:avLst/>
          </a:prstGeom>
        </p:spPr>
      </p:pic>
      <p:pic>
        <p:nvPicPr>
          <p:cNvPr id="99" name="5228F24D-008E-4DE4-8967-4AD2EB5F1B73"/>
          <p:cNvPicPr>
            <a:picLocks noChangeAspect="1"/>
          </p:cNvPicPr>
          <p:nvPr/>
        </p:nvPicPr>
        <p:blipFill>
          <a:blip r:embed="rId89" cstate="print">
            <a:extLst>
              <a:ext uri="{2A6189AA-44A4-450D-C949-5E896F2FEDA0}"/>
            </a:extLst>
          </a:blip>
          <a:stretch>
            <a:fillRect/>
          </a:stretch>
        </p:blipFill>
        <p:spPr>
          <a:xfrm>
            <a:off x="4449315" y="1866900"/>
            <a:ext cx="228600" cy="285750"/>
          </a:xfrm>
          <a:prstGeom prst="rect">
            <a:avLst/>
          </a:prstGeom>
        </p:spPr>
      </p:pic>
      <p:pic>
        <p:nvPicPr>
          <p:cNvPr id="100" name="B081205F-234B-46AA-8C9A-41136E0AE261"/>
          <p:cNvPicPr>
            <a:picLocks noChangeAspect="1"/>
          </p:cNvPicPr>
          <p:nvPr/>
        </p:nvPicPr>
        <p:blipFill>
          <a:blip r:embed="rId90" cstate="print">
            <a:extLst>
              <a:ext uri="{BA3F13CE-65E2-46A3-89A4-A9C9A6D2778F}"/>
            </a:extLst>
          </a:blip>
          <a:stretch>
            <a:fillRect/>
          </a:stretch>
        </p:blipFill>
        <p:spPr>
          <a:xfrm>
            <a:off x="4439736" y="1337873"/>
            <a:ext cx="219075" cy="238125"/>
          </a:xfrm>
          <a:prstGeom prst="rect">
            <a:avLst/>
          </a:prstGeom>
        </p:spPr>
      </p:pic>
      <p:sp>
        <p:nvSpPr>
          <p:cNvPr id="101" name="TextBox621"/>
          <p:cNvSpPr txBox="1"/>
          <p:nvPr/>
        </p:nvSpPr>
        <p:spPr>
          <a:xfrm>
            <a:off x="4722014" y="1251955"/>
            <a:ext cx="1606141" cy="842154"/>
          </a:xfrm>
          <a:prstGeom prst="rect">
            <a:avLst/>
          </a:prstGeom>
          <a:noFill/>
        </p:spPr>
        <p:txBody>
          <a:bodyPr wrap="square" lIns="0" tIns="0" rIns="0" bIns="0" rtlCol="0">
            <a:spAutoFit/>
          </a:bodyPr>
          <a:lstStyle/>
          <a:p>
            <a:pPr marL="77724" marR="0" indent="-77724" eaLnBrk="0">
              <a:lnSpc>
                <a:spcPct val="152000"/>
              </a:lnSpc>
            </a:pPr>
            <a:r>
              <a:rPr lang="en-US" altLang="zh-CN" sz="1200" b="1" kern="0" baseline="0" noProof="0" dirty="0">
                <a:solidFill>
                  <a:srgbClr val="0000CC"/>
                </a:solidFill>
                <a:latin typeface="Arial" pitchFamily="34" charset="0"/>
                <a:ea typeface="Arial" pitchFamily="34" charset="0"/>
                <a:cs typeface="Arial" pitchFamily="34" charset="0"/>
              </a:rPr>
              <a:t>Fault,</a:t>
            </a:r>
            <a:r>
              <a:rPr lang="en-US" altLang="zh-CN" sz="1200" b="1" kern="0" noProof="0" dirty="0">
                <a:latin typeface="Arial" pitchFamily="34" charset="0"/>
                <a:ea typeface="Arial" pitchFamily="34" charset="0"/>
                <a:cs typeface="Arial" pitchFamily="34" charset="0"/>
              </a:rPr>
              <a:t> </a:t>
            </a:r>
            <a:r>
              <a:rPr lang="en-US" altLang="zh-CN" sz="1200" b="1" kern="0" baseline="0" noProof="0" dirty="0">
                <a:solidFill>
                  <a:srgbClr val="0000CC"/>
                </a:solidFill>
                <a:latin typeface="Arial" pitchFamily="34" charset="0"/>
                <a:ea typeface="Arial" pitchFamily="34" charset="0"/>
                <a:cs typeface="Arial" pitchFamily="34" charset="0"/>
              </a:rPr>
              <a:t>defect,</a:t>
            </a:r>
            <a:r>
              <a:rPr lang="en-US" altLang="zh-CN" sz="1200" b="1" kern="0" noProof="0" dirty="0">
                <a:latin typeface="Arial" pitchFamily="34" charset="0"/>
                <a:ea typeface="Arial" pitchFamily="34" charset="0"/>
                <a:cs typeface="Arial" pitchFamily="34" charset="0"/>
              </a:rPr>
              <a:t> </a:t>
            </a:r>
            <a:r>
              <a:rPr lang="en-US" altLang="zh-CN" sz="1200" b="1" kern="0" baseline="0" noProof="0" dirty="0">
                <a:solidFill>
                  <a:srgbClr val="0000CC"/>
                </a:solidFill>
                <a:latin typeface="Arial" pitchFamily="34" charset="0"/>
                <a:ea typeface="Arial" pitchFamily="34" charset="0"/>
                <a:cs typeface="Arial" pitchFamily="34" charset="0"/>
              </a:rPr>
              <a:t>or</a:t>
            </a:r>
            <a:r>
              <a:rPr lang="en-US" altLang="zh-CN" sz="1200" b="1" kern="0" noProof="0" dirty="0">
                <a:latin typeface="Arial" pitchFamily="34" charset="0"/>
                <a:ea typeface="Arial" pitchFamily="34" charset="0"/>
                <a:cs typeface="Arial" pitchFamily="34" charset="0"/>
              </a:rPr>
              <a:t> </a:t>
            </a:r>
            <a:r>
              <a:rPr lang="en-US" altLang="zh-CN" sz="1200" b="1" kern="0" baseline="0" noProof="0" dirty="0">
                <a:solidFill>
                  <a:srgbClr val="0000CC"/>
                </a:solidFill>
                <a:latin typeface="Arial" pitchFamily="34" charset="0"/>
                <a:ea typeface="Arial" pitchFamily="34" charset="0"/>
                <a:cs typeface="Arial" pitchFamily="34" charset="0"/>
              </a:rPr>
              <a:t>bug</a:t>
            </a:r>
          </a:p>
          <a:p>
            <a:pPr marL="77724" marR="0" indent="-77724" eaLnBrk="0">
              <a:lnSpc>
                <a:spcPct val="152000"/>
              </a:lnSpc>
            </a:pPr>
            <a:endParaRPr lang="en-US" altLang="zh-CN" sz="1200" b="1" kern="0" dirty="0">
              <a:solidFill>
                <a:srgbClr val="0000CC"/>
              </a:solidFill>
              <a:latin typeface="Arial" pitchFamily="34" charset="0"/>
              <a:ea typeface="Arial" pitchFamily="34" charset="0"/>
              <a:cs typeface="Arial" pitchFamily="34" charset="0"/>
            </a:endParaRPr>
          </a:p>
          <a:p>
            <a:pPr marL="77724" marR="0" indent="-77724" eaLnBrk="0">
              <a:lnSpc>
                <a:spcPct val="152000"/>
              </a:lnSpc>
            </a:pPr>
            <a:r>
              <a:rPr lang="en-US" altLang="zh-CN" sz="1200" b="1" kern="0" noProof="0" dirty="0">
                <a:latin typeface="Arial" pitchFamily="34" charset="0"/>
                <a:ea typeface="Arial" pitchFamily="34" charset="0"/>
                <a:cs typeface="Arial" pitchFamily="34" charset="0"/>
              </a:rPr>
              <a:t> </a:t>
            </a:r>
            <a:r>
              <a:rPr lang="en-US" altLang="zh-CN" sz="1200" b="1" kern="0" baseline="0" noProof="0" dirty="0">
                <a:solidFill>
                  <a:srgbClr val="0000CC"/>
                </a:solidFill>
                <a:latin typeface="Arial" pitchFamily="34" charset="0"/>
                <a:ea typeface="Arial" pitchFamily="34" charset="0"/>
                <a:cs typeface="Arial" pitchFamily="34" charset="0"/>
              </a:rPr>
              <a:t>Failure</a:t>
            </a:r>
          </a:p>
        </p:txBody>
      </p:sp>
      <p:sp>
        <p:nvSpPr>
          <p:cNvPr id="102" name="TextBox622"/>
          <p:cNvSpPr txBox="1"/>
          <p:nvPr/>
        </p:nvSpPr>
        <p:spPr>
          <a:xfrm>
            <a:off x="6851608" y="1544095"/>
            <a:ext cx="1758992" cy="208647"/>
          </a:xfrm>
          <a:prstGeom prst="rect">
            <a:avLst/>
          </a:prstGeom>
          <a:noFill/>
        </p:spPr>
        <p:txBody>
          <a:bodyPr wrap="square" lIns="0" tIns="0" rIns="0" bIns="0" rtlCol="0">
            <a:spAutoFit/>
          </a:bodyPr>
          <a:lstStyle/>
          <a:p>
            <a:pPr marL="0" marR="0" indent="0" eaLnBrk="0">
              <a:lnSpc>
                <a:spcPct val="113000"/>
              </a:lnSpc>
            </a:pPr>
            <a:r>
              <a:rPr lang="en-US" altLang="zh-CN" sz="1200" b="1" kern="0" baseline="0" noProof="0" dirty="0">
                <a:solidFill>
                  <a:srgbClr val="0000CC"/>
                </a:solidFill>
                <a:latin typeface="Arial" pitchFamily="34" charset="0"/>
                <a:ea typeface="Arial" pitchFamily="34" charset="0"/>
                <a:cs typeface="Arial" pitchFamily="34" charset="0"/>
              </a:rPr>
              <a:t>Error</a:t>
            </a:r>
            <a:r>
              <a:rPr lang="en-US" altLang="zh-CN" sz="1200" b="1" kern="0" noProof="0" dirty="0">
                <a:latin typeface="Arial" pitchFamily="34" charset="0"/>
                <a:ea typeface="Arial" pitchFamily="34" charset="0"/>
                <a:cs typeface="Arial" pitchFamily="34" charset="0"/>
              </a:rPr>
              <a:t> </a:t>
            </a:r>
            <a:r>
              <a:rPr lang="en-US" altLang="zh-CN" sz="1200" b="1" kern="0" baseline="0" noProof="0" dirty="0">
                <a:solidFill>
                  <a:srgbClr val="0000CC"/>
                </a:solidFill>
                <a:latin typeface="Arial" pitchFamily="34" charset="0"/>
                <a:ea typeface="Arial" pitchFamily="34" charset="0"/>
                <a:cs typeface="Arial" pitchFamily="34" charset="0"/>
              </a:rPr>
              <a:t>or</a:t>
            </a:r>
            <a:r>
              <a:rPr lang="en-US" altLang="zh-CN" sz="1200" b="1" kern="0" noProof="0" dirty="0">
                <a:latin typeface="Arial" pitchFamily="34" charset="0"/>
                <a:ea typeface="Arial" pitchFamily="34" charset="0"/>
                <a:cs typeface="Arial" pitchFamily="34" charset="0"/>
              </a:rPr>
              <a:t> </a:t>
            </a:r>
            <a:r>
              <a:rPr lang="en-US" altLang="zh-CN" sz="1200" b="1" kern="0" baseline="0" noProof="0" dirty="0">
                <a:solidFill>
                  <a:srgbClr val="0000CC"/>
                </a:solidFill>
                <a:latin typeface="Arial" pitchFamily="34" charset="0"/>
                <a:ea typeface="Arial" pitchFamily="34" charset="0"/>
                <a:cs typeface="Arial" pitchFamily="34" charset="0"/>
              </a:rPr>
              <a:t>mistake</a:t>
            </a:r>
          </a:p>
        </p:txBody>
      </p:sp>
      <p:pic>
        <p:nvPicPr>
          <p:cNvPr id="103" name="Picture 102" descr="Logo.jpg"/>
          <p:cNvPicPr>
            <a:picLocks noChangeAspect="1"/>
          </p:cNvPicPr>
          <p:nvPr/>
        </p:nvPicPr>
        <p:blipFill>
          <a:blip r:embed="rId91"/>
          <a:stretch>
            <a:fillRect/>
          </a:stretch>
        </p:blipFill>
        <p:spPr>
          <a:xfrm>
            <a:off x="0" y="0"/>
            <a:ext cx="1581150" cy="847725"/>
          </a:xfrm>
          <a:prstGeom prst="rect">
            <a:avLst/>
          </a:prstGeom>
        </p:spPr>
      </p:pic>
    </p:spTree>
    <p:extLst>
      <p:ext uri="{BB962C8B-B14F-4D97-AF65-F5344CB8AC3E}">
        <p14:creationId xmlns:p14="http://schemas.microsoft.com/office/powerpoint/2010/main" val="3126107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DAD218-CA2C-43F6-9D56-DDC4D5638B38}" type="datetime1">
              <a:rPr lang="en-IN" smtClean="0"/>
              <a:t>30-04-2024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Nishu Niharika            ACSE0603 Software Engineering                          Unit IV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2448593" marR="0" indent="0" eaLnBrk="0">
              <a:lnSpc>
                <a:spcPct val="111000"/>
              </a:lnSpc>
            </a:pPr>
            <a:r>
              <a:rPr lang="en-US" altLang="zh-CN" sz="2400" b="1" kern="0" dirty="0">
                <a:solidFill>
                  <a:srgbClr val="000000"/>
                </a:solidFill>
                <a:ea typeface="Arial" pitchFamily="34" charset="0"/>
                <a:cs typeface="Arial" pitchFamily="34" charset="0"/>
              </a:rPr>
              <a:t>A</a:t>
            </a:r>
            <a:r>
              <a:rPr lang="en-US" altLang="zh-CN" sz="2400" b="1" kern="0" dirty="0">
                <a:ea typeface="Arial" pitchFamily="34" charset="0"/>
                <a:cs typeface="Arial" pitchFamily="34" charset="0"/>
              </a:rPr>
              <a:t> </a:t>
            </a:r>
            <a:r>
              <a:rPr lang="en-US" altLang="zh-CN" sz="2400" b="1" kern="0" dirty="0">
                <a:solidFill>
                  <a:srgbClr val="000000"/>
                </a:solidFill>
                <a:ea typeface="Arial" pitchFamily="34" charset="0"/>
                <a:cs typeface="Arial" pitchFamily="34" charset="0"/>
              </a:rPr>
              <a:t>Few</a:t>
            </a:r>
            <a:r>
              <a:rPr lang="en-US" altLang="zh-CN" sz="2400" b="1" kern="0" dirty="0">
                <a:ea typeface="Arial" pitchFamily="34" charset="0"/>
                <a:cs typeface="Arial" pitchFamily="34" charset="0"/>
              </a:rPr>
              <a:t> </a:t>
            </a:r>
            <a:r>
              <a:rPr lang="en-US" altLang="zh-CN" sz="2400" b="1" kern="0" dirty="0">
                <a:solidFill>
                  <a:srgbClr val="000000"/>
                </a:solidFill>
                <a:ea typeface="Arial" pitchFamily="34" charset="0"/>
                <a:cs typeface="Arial" pitchFamily="34" charset="0"/>
              </a:rPr>
              <a:t>Error</a:t>
            </a:r>
            <a:r>
              <a:rPr lang="en-US" altLang="zh-CN" sz="2400" b="1" kern="0" dirty="0">
                <a:ea typeface="Arial" pitchFamily="34" charset="0"/>
                <a:cs typeface="Arial" pitchFamily="34" charset="0"/>
              </a:rPr>
              <a:t> </a:t>
            </a:r>
            <a:r>
              <a:rPr lang="en-US" altLang="zh-CN" sz="2400" b="1" kern="0" dirty="0">
                <a:solidFill>
                  <a:srgbClr val="000000"/>
                </a:solidFill>
                <a:ea typeface="Arial" pitchFamily="34" charset="0"/>
                <a:cs typeface="Arial" pitchFamily="34" charset="0"/>
              </a:rPr>
              <a:t>Facts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3" name="TextBox625"/>
          <p:cNvSpPr txBox="1"/>
          <p:nvPr/>
        </p:nvSpPr>
        <p:spPr>
          <a:xfrm>
            <a:off x="6858000" y="4014584"/>
            <a:ext cx="2286000" cy="1548015"/>
          </a:xfrm>
          <a:prstGeom prst="rect">
            <a:avLst/>
          </a:prstGeom>
          <a:noFill/>
        </p:spPr>
        <p:txBody>
          <a:bodyPr wrap="square" lIns="0" tIns="0" rIns="0" bIns="0" rtlCol="0">
            <a:spAutoFit/>
          </a:bodyPr>
          <a:lstStyle/>
          <a:p>
            <a:pPr marL="0" marR="0" indent="0" eaLnBrk="0">
              <a:lnSpc>
                <a:spcPct val="111000"/>
              </a:lnSpc>
            </a:pPr>
            <a:r>
              <a:rPr lang="en-US" altLang="zh-CN" sz="2200" b="1" kern="0" baseline="0" noProof="0" dirty="0">
                <a:solidFill>
                  <a:srgbClr val="000000"/>
                </a:solidFill>
                <a:ea typeface="Arial" pitchFamily="34" charset="0"/>
                <a:cs typeface="Arial" pitchFamily="34" charset="0"/>
              </a:rPr>
              <a:t>Bug</a:t>
            </a:r>
            <a:r>
              <a:rPr lang="en-US" altLang="zh-CN" sz="2200" b="1" kern="0" noProof="0" dirty="0">
                <a:ea typeface="Arial" pitchFamily="34" charset="0"/>
                <a:cs typeface="Arial" pitchFamily="34" charset="0"/>
              </a:rPr>
              <a:t> </a:t>
            </a:r>
            <a:r>
              <a:rPr lang="en-US" altLang="zh-CN" sz="2200" b="1" kern="0" baseline="0" noProof="0" dirty="0">
                <a:solidFill>
                  <a:srgbClr val="000000"/>
                </a:solidFill>
                <a:ea typeface="Arial" pitchFamily="34" charset="0"/>
                <a:cs typeface="Arial" pitchFamily="34" charset="0"/>
              </a:rPr>
              <a:t>Source</a:t>
            </a:r>
          </a:p>
          <a:p>
            <a:pPr marL="1006131" marR="0" indent="-199077" eaLnBrk="0">
              <a:lnSpc>
                <a:spcPct val="87000"/>
              </a:lnSpc>
              <a:spcBef>
                <a:spcPts val="1716"/>
              </a:spcBef>
            </a:pPr>
            <a:r>
              <a:rPr lang="en-US" altLang="zh-CN" sz="2200" kern="0" noProof="0" dirty="0"/>
              <a:t> </a:t>
            </a:r>
            <a:r>
              <a:rPr lang="en-US" altLang="zh-CN" sz="2200" kern="0" noProof="0" dirty="0">
                <a:ea typeface="Arial Unicode MS" pitchFamily="34" charset="0"/>
                <a:cs typeface="Arial Unicode MS" pitchFamily="34" charset="0"/>
              </a:rPr>
              <a:t> </a:t>
            </a:r>
            <a:r>
              <a:rPr lang="en-US" altLang="zh-CN" sz="2200" b="1" kern="0" baseline="0" noProof="0" dirty="0">
                <a:solidFill>
                  <a:srgbClr val="000000"/>
                </a:solidFill>
                <a:ea typeface="Arial" pitchFamily="34" charset="0"/>
                <a:cs typeface="Arial" pitchFamily="34" charset="0"/>
              </a:rPr>
              <a:t>Spec</a:t>
            </a:r>
            <a:r>
              <a:rPr lang="en-US" altLang="zh-CN" sz="2200" b="1" kern="0" noProof="0" dirty="0">
                <a:ea typeface="Arial" pitchFamily="34" charset="0"/>
                <a:cs typeface="Arial" pitchFamily="34" charset="0"/>
              </a:rPr>
              <a:t> </a:t>
            </a:r>
            <a:r>
              <a:rPr lang="en-US" altLang="zh-CN" sz="2200" b="1" kern="0" baseline="0" noProof="0" dirty="0">
                <a:solidFill>
                  <a:srgbClr val="000000"/>
                </a:solidFill>
                <a:ea typeface="Arial" pitchFamily="34" charset="0"/>
                <a:cs typeface="Arial" pitchFamily="34" charset="0"/>
              </a:rPr>
              <a:t>and</a:t>
            </a:r>
            <a:r>
              <a:rPr lang="en-US" altLang="zh-CN" sz="2200" b="1" kern="0" noProof="0" dirty="0">
                <a:ea typeface="Arial" pitchFamily="34" charset="0"/>
                <a:cs typeface="Arial" pitchFamily="34" charset="0"/>
              </a:rPr>
              <a:t> </a:t>
            </a:r>
            <a:r>
              <a:rPr lang="en-US" altLang="zh-CN" sz="2200" b="1" kern="0" baseline="0" noProof="0" dirty="0">
                <a:solidFill>
                  <a:srgbClr val="000000"/>
                </a:solidFill>
                <a:ea typeface="Arial" pitchFamily="34" charset="0"/>
                <a:cs typeface="Arial" pitchFamily="34" charset="0"/>
              </a:rPr>
              <a:t>Design</a:t>
            </a:r>
          </a:p>
          <a:p>
            <a:pPr marL="807054" marR="0" indent="0" eaLnBrk="0">
              <a:lnSpc>
                <a:spcPct val="73000"/>
              </a:lnSpc>
              <a:spcBef>
                <a:spcPts val="877"/>
              </a:spcBef>
            </a:pPr>
            <a:r>
              <a:rPr lang="en-US" altLang="zh-CN" sz="2200" kern="0" noProof="0" dirty="0"/>
              <a:t> </a:t>
            </a:r>
            <a:r>
              <a:rPr lang="en-US" altLang="zh-CN" sz="2200" kern="0" noProof="0" dirty="0">
                <a:ea typeface="Arial Unicode MS" pitchFamily="34" charset="0"/>
                <a:cs typeface="Arial Unicode MS" pitchFamily="34" charset="0"/>
              </a:rPr>
              <a:t> </a:t>
            </a:r>
            <a:r>
              <a:rPr lang="en-US" altLang="zh-CN" sz="2200" b="1" kern="0" baseline="0" noProof="0" dirty="0">
                <a:solidFill>
                  <a:srgbClr val="000000"/>
                </a:solidFill>
                <a:ea typeface="Arial" pitchFamily="34" charset="0"/>
                <a:cs typeface="Arial" pitchFamily="34" charset="0"/>
              </a:rPr>
              <a:t>Code</a:t>
            </a:r>
          </a:p>
        </p:txBody>
      </p:sp>
      <p:pic>
        <p:nvPicPr>
          <p:cNvPr id="104" name="58BF5632-4A5E-4D9B-3315-BD1358E85CF5"/>
          <p:cNvPicPr>
            <a:picLocks noChangeAspect="1"/>
          </p:cNvPicPr>
          <p:nvPr/>
        </p:nvPicPr>
        <p:blipFill>
          <a:blip r:embed="rId3" cstate="print">
            <a:extLst>
              <a:ext uri="{C7479AB9-A701-47A8-E089-F40D9C48723E}"/>
            </a:extLst>
          </a:blip>
          <a:stretch>
            <a:fillRect/>
          </a:stretch>
        </p:blipFill>
        <p:spPr>
          <a:xfrm>
            <a:off x="6595110" y="4591106"/>
            <a:ext cx="1238250" cy="1085850"/>
          </a:xfrm>
          <a:prstGeom prst="rect">
            <a:avLst/>
          </a:prstGeom>
        </p:spPr>
      </p:pic>
      <p:pic>
        <p:nvPicPr>
          <p:cNvPr id="105" name="02096566-C04C-440D-DBA5-DE57FC507A3B"/>
          <p:cNvPicPr>
            <a:picLocks noChangeAspect="1"/>
          </p:cNvPicPr>
          <p:nvPr/>
        </p:nvPicPr>
        <p:blipFill>
          <a:blip r:embed="rId4" cstate="print">
            <a:extLst>
              <a:ext uri="{C1A85EBE-84BB-4236-BDB3-B77EDF6EA03B}"/>
            </a:extLst>
          </a:blip>
          <a:stretch>
            <a:fillRect/>
          </a:stretch>
        </p:blipFill>
        <p:spPr>
          <a:xfrm>
            <a:off x="6900037" y="1399633"/>
            <a:ext cx="2066925" cy="1619250"/>
          </a:xfrm>
          <a:prstGeom prst="rect">
            <a:avLst/>
          </a:prstGeom>
        </p:spPr>
      </p:pic>
      <p:sp>
        <p:nvSpPr>
          <p:cNvPr id="106" name="TextBox628"/>
          <p:cNvSpPr txBox="1"/>
          <p:nvPr/>
        </p:nvSpPr>
        <p:spPr>
          <a:xfrm>
            <a:off x="338900" y="1444754"/>
            <a:ext cx="7594600" cy="1529008"/>
          </a:xfrm>
          <a:prstGeom prst="rect">
            <a:avLst/>
          </a:prstGeom>
          <a:noFill/>
        </p:spPr>
        <p:txBody>
          <a:bodyPr wrap="square" lIns="0" tIns="0" rIns="0" bIns="0" rtlCol="0">
            <a:spAutoFit/>
          </a:bodyPr>
          <a:lstStyle/>
          <a:p>
            <a:pPr marL="0" marR="0" indent="0" eaLnBrk="0">
              <a:lnSpc>
                <a:spcPct val="108000"/>
              </a:lnSpc>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Even</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experienced</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programmers</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make</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many</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errors:</a:t>
            </a:r>
          </a:p>
          <a:p>
            <a:pPr marL="280301" marR="0" indent="0" eaLnBrk="0">
              <a:lnSpc>
                <a:spcPct val="115000"/>
              </a:lnSpc>
              <a:spcBef>
                <a:spcPts val="1489"/>
              </a:spcBef>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Avg.</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50</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bugs</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per</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1000</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lines</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of</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source</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code</a:t>
            </a:r>
          </a:p>
          <a:p>
            <a:pPr marL="0" marR="0" indent="0" eaLnBrk="0">
              <a:lnSpc>
                <a:spcPct val="115000"/>
              </a:lnSpc>
              <a:spcBef>
                <a:spcPts val="1508"/>
              </a:spcBef>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Extensively</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tested</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software</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contains:</a:t>
            </a:r>
          </a:p>
        </p:txBody>
      </p:sp>
      <p:sp>
        <p:nvSpPr>
          <p:cNvPr id="107" name="TextBox629"/>
          <p:cNvSpPr txBox="1"/>
          <p:nvPr/>
        </p:nvSpPr>
        <p:spPr>
          <a:xfrm>
            <a:off x="338900" y="3135150"/>
            <a:ext cx="5892800" cy="1529906"/>
          </a:xfrm>
          <a:prstGeom prst="rect">
            <a:avLst/>
          </a:prstGeom>
          <a:noFill/>
        </p:spPr>
        <p:txBody>
          <a:bodyPr wrap="square" lIns="0" tIns="0" rIns="0" bIns="0" rtlCol="0">
            <a:spAutoFit/>
          </a:bodyPr>
          <a:lstStyle/>
          <a:p>
            <a:pPr marL="280301" marR="0" indent="0" eaLnBrk="0">
              <a:lnSpc>
                <a:spcPct val="115000"/>
              </a:lnSpc>
            </a:pPr>
            <a:r>
              <a:rPr lang="en-US" altLang="zh-CN" sz="2200" kern="0" baseline="0" noProof="0" dirty="0">
                <a:solidFill>
                  <a:srgbClr val="0000CC"/>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CC"/>
                </a:solidFill>
                <a:ea typeface="Arial" pitchFamily="34" charset="0"/>
                <a:cs typeface="Arial" pitchFamily="34" charset="0"/>
              </a:rPr>
              <a:t>About</a:t>
            </a:r>
            <a:r>
              <a:rPr lang="en-US" altLang="zh-CN" sz="2200" kern="0" noProof="0" dirty="0">
                <a:ea typeface="Arial" pitchFamily="34" charset="0"/>
                <a:cs typeface="Arial" pitchFamily="34" charset="0"/>
              </a:rPr>
              <a:t> </a:t>
            </a:r>
            <a:r>
              <a:rPr lang="en-US" altLang="zh-CN" sz="2200" kern="0" baseline="0" noProof="0" dirty="0">
                <a:solidFill>
                  <a:srgbClr val="0000CC"/>
                </a:solidFill>
                <a:ea typeface="Arial" pitchFamily="34" charset="0"/>
                <a:cs typeface="Arial" pitchFamily="34" charset="0"/>
              </a:rPr>
              <a:t>1</a:t>
            </a:r>
            <a:r>
              <a:rPr lang="en-US" altLang="zh-CN" sz="2200" kern="0" noProof="0" dirty="0">
                <a:ea typeface="Arial" pitchFamily="34" charset="0"/>
                <a:cs typeface="Arial" pitchFamily="34" charset="0"/>
              </a:rPr>
              <a:t> </a:t>
            </a:r>
            <a:r>
              <a:rPr lang="en-US" altLang="zh-CN" sz="2200" kern="0" baseline="0" noProof="0" dirty="0">
                <a:solidFill>
                  <a:srgbClr val="0000CC"/>
                </a:solidFill>
                <a:ea typeface="Arial" pitchFamily="34" charset="0"/>
                <a:cs typeface="Arial" pitchFamily="34" charset="0"/>
              </a:rPr>
              <a:t>bug</a:t>
            </a:r>
            <a:r>
              <a:rPr lang="en-US" altLang="zh-CN" sz="2200" kern="0" noProof="0" dirty="0">
                <a:ea typeface="Arial" pitchFamily="34" charset="0"/>
                <a:cs typeface="Arial" pitchFamily="34" charset="0"/>
              </a:rPr>
              <a:t> </a:t>
            </a:r>
            <a:r>
              <a:rPr lang="en-US" altLang="zh-CN" sz="2200" kern="0" baseline="0" noProof="0" dirty="0">
                <a:solidFill>
                  <a:srgbClr val="0000CC"/>
                </a:solidFill>
                <a:ea typeface="Arial" pitchFamily="34" charset="0"/>
                <a:cs typeface="Arial" pitchFamily="34" charset="0"/>
              </a:rPr>
              <a:t>per</a:t>
            </a:r>
            <a:r>
              <a:rPr lang="en-US" altLang="zh-CN" sz="2200" kern="0" noProof="0" dirty="0">
                <a:ea typeface="Arial" pitchFamily="34" charset="0"/>
                <a:cs typeface="Arial" pitchFamily="34" charset="0"/>
              </a:rPr>
              <a:t> </a:t>
            </a:r>
            <a:r>
              <a:rPr lang="en-US" altLang="zh-CN" sz="2200" kern="0" baseline="0" noProof="0" dirty="0">
                <a:solidFill>
                  <a:srgbClr val="0000CC"/>
                </a:solidFill>
                <a:ea typeface="Arial" pitchFamily="34" charset="0"/>
                <a:cs typeface="Arial" pitchFamily="34" charset="0"/>
              </a:rPr>
              <a:t>1000</a:t>
            </a:r>
            <a:r>
              <a:rPr lang="en-US" altLang="zh-CN" sz="2200" kern="0" noProof="0" dirty="0">
                <a:ea typeface="Arial" pitchFamily="34" charset="0"/>
                <a:cs typeface="Arial" pitchFamily="34" charset="0"/>
              </a:rPr>
              <a:t> </a:t>
            </a:r>
            <a:r>
              <a:rPr lang="en-US" altLang="zh-CN" sz="2200" kern="0" baseline="0" noProof="0" dirty="0">
                <a:solidFill>
                  <a:srgbClr val="0000CC"/>
                </a:solidFill>
                <a:ea typeface="Arial" pitchFamily="34" charset="0"/>
                <a:cs typeface="Arial" pitchFamily="34" charset="0"/>
              </a:rPr>
              <a:t>lines</a:t>
            </a:r>
            <a:r>
              <a:rPr lang="en-US" altLang="zh-CN" sz="2200" kern="0" noProof="0" dirty="0">
                <a:ea typeface="Arial" pitchFamily="34" charset="0"/>
                <a:cs typeface="Arial" pitchFamily="34" charset="0"/>
              </a:rPr>
              <a:t> </a:t>
            </a:r>
            <a:r>
              <a:rPr lang="en-US" altLang="zh-CN" sz="2200" kern="0" baseline="0" noProof="0" dirty="0">
                <a:solidFill>
                  <a:srgbClr val="0000CC"/>
                </a:solidFill>
                <a:ea typeface="Arial" pitchFamily="34" charset="0"/>
                <a:cs typeface="Arial" pitchFamily="34" charset="0"/>
              </a:rPr>
              <a:t>of</a:t>
            </a:r>
            <a:r>
              <a:rPr lang="en-US" altLang="zh-CN" sz="2200" kern="0" noProof="0" dirty="0">
                <a:ea typeface="Arial" pitchFamily="34" charset="0"/>
                <a:cs typeface="Arial" pitchFamily="34" charset="0"/>
              </a:rPr>
              <a:t> </a:t>
            </a:r>
            <a:r>
              <a:rPr lang="en-US" altLang="zh-CN" sz="2200" kern="0" baseline="0" noProof="0" dirty="0">
                <a:solidFill>
                  <a:srgbClr val="0000CC"/>
                </a:solidFill>
                <a:ea typeface="Arial" pitchFamily="34" charset="0"/>
                <a:cs typeface="Arial" pitchFamily="34" charset="0"/>
              </a:rPr>
              <a:t>source</a:t>
            </a:r>
            <a:r>
              <a:rPr lang="en-US" altLang="zh-CN" sz="2200" kern="0" noProof="0" dirty="0">
                <a:ea typeface="Arial" pitchFamily="34" charset="0"/>
                <a:cs typeface="Arial" pitchFamily="34" charset="0"/>
              </a:rPr>
              <a:t> </a:t>
            </a:r>
            <a:r>
              <a:rPr lang="en-US" altLang="zh-CN" sz="2200" kern="0" baseline="0" noProof="0" dirty="0">
                <a:solidFill>
                  <a:srgbClr val="0000CC"/>
                </a:solidFill>
                <a:ea typeface="Arial" pitchFamily="34" charset="0"/>
                <a:cs typeface="Arial" pitchFamily="34" charset="0"/>
              </a:rPr>
              <a:t>code.</a:t>
            </a:r>
          </a:p>
          <a:p>
            <a:pPr marL="0" marR="0" indent="0" eaLnBrk="0">
              <a:lnSpc>
                <a:spcPct val="115000"/>
              </a:lnSpc>
              <a:spcBef>
                <a:spcPts val="1510"/>
              </a:spcBef>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Bug</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distribution:</a:t>
            </a:r>
          </a:p>
          <a:p>
            <a:pPr marL="280301" marR="0" indent="0" eaLnBrk="0">
              <a:lnSpc>
                <a:spcPct val="115000"/>
              </a:lnSpc>
              <a:spcBef>
                <a:spcPts val="1501"/>
              </a:spcBef>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60%</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spec/design,</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40%</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implementation.</a:t>
            </a:r>
          </a:p>
        </p:txBody>
      </p:sp>
      <p:pic>
        <p:nvPicPr>
          <p:cNvPr id="12" name="Picture 11" descr="Logo.jpg"/>
          <p:cNvPicPr>
            <a:picLocks noChangeAspect="1"/>
          </p:cNvPicPr>
          <p:nvPr/>
        </p:nvPicPr>
        <p:blipFill>
          <a:blip r:embed="rId5"/>
          <a:stretch>
            <a:fillRect/>
          </a:stretch>
        </p:blipFill>
        <p:spPr>
          <a:xfrm>
            <a:off x="0" y="0"/>
            <a:ext cx="1581150" cy="847725"/>
          </a:xfrm>
          <a:prstGeom prst="rect">
            <a:avLst/>
          </a:prstGeom>
        </p:spPr>
      </p:pic>
    </p:spTree>
    <p:extLst>
      <p:ext uri="{BB962C8B-B14F-4D97-AF65-F5344CB8AC3E}">
        <p14:creationId xmlns:p14="http://schemas.microsoft.com/office/powerpoint/2010/main" val="29131660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eaLnBrk="0">
              <a:lnSpc>
                <a:spcPct val="111000"/>
              </a:lnSpc>
            </a:pPr>
            <a:r>
              <a:rPr lang="en-US" altLang="zh-CN" sz="2400" b="1" kern="0" dirty="0">
                <a:solidFill>
                  <a:srgbClr val="000000"/>
                </a:solidFill>
                <a:ea typeface="Arial" pitchFamily="34" charset="0"/>
                <a:cs typeface="Arial" pitchFamily="34" charset="0"/>
              </a:rPr>
              <a:t>How</a:t>
            </a:r>
            <a:r>
              <a:rPr lang="en-US" altLang="zh-CN" sz="2400" b="1" kern="0" dirty="0">
                <a:ea typeface="Arial" pitchFamily="34" charset="0"/>
                <a:cs typeface="Arial" pitchFamily="34" charset="0"/>
              </a:rPr>
              <a:t> </a:t>
            </a:r>
            <a:r>
              <a:rPr lang="en-US" altLang="zh-CN" sz="2400" b="1" kern="0" dirty="0">
                <a:solidFill>
                  <a:srgbClr val="000000"/>
                </a:solidFill>
                <a:ea typeface="Arial" pitchFamily="34" charset="0"/>
                <a:cs typeface="Arial" pitchFamily="34" charset="0"/>
              </a:rPr>
              <a:t>to</a:t>
            </a:r>
            <a:r>
              <a:rPr lang="en-US" altLang="zh-CN" sz="2400" b="1" kern="0" dirty="0">
                <a:ea typeface="Arial" pitchFamily="34" charset="0"/>
                <a:cs typeface="Arial" pitchFamily="34" charset="0"/>
              </a:rPr>
              <a:t> </a:t>
            </a:r>
            <a:r>
              <a:rPr lang="en-US" altLang="zh-CN" sz="2400" b="1" kern="0" dirty="0">
                <a:solidFill>
                  <a:srgbClr val="000000"/>
                </a:solidFill>
                <a:ea typeface="Arial" pitchFamily="34" charset="0"/>
                <a:cs typeface="Arial" pitchFamily="34" charset="0"/>
              </a:rPr>
              <a:t>Reduce</a:t>
            </a:r>
            <a:r>
              <a:rPr lang="en-US" altLang="zh-CN" sz="2400" b="1" kern="0" dirty="0">
                <a:ea typeface="Arial" pitchFamily="34" charset="0"/>
                <a:cs typeface="Arial" pitchFamily="34" charset="0"/>
              </a:rPr>
              <a:t> </a:t>
            </a:r>
            <a:r>
              <a:rPr lang="en-US" altLang="zh-CN" sz="2400" b="1" kern="0" dirty="0">
                <a:solidFill>
                  <a:srgbClr val="000000"/>
                </a:solidFill>
                <a:ea typeface="Arial" pitchFamily="34" charset="0"/>
                <a:cs typeface="Arial" pitchFamily="34" charset="0"/>
              </a:rPr>
              <a:t>Bugs?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TextBox636"/>
          <p:cNvSpPr txBox="1"/>
          <p:nvPr/>
        </p:nvSpPr>
        <p:spPr>
          <a:xfrm>
            <a:off x="1066800" y="990600"/>
            <a:ext cx="6426200" cy="2571217"/>
          </a:xfrm>
          <a:prstGeom prst="rect">
            <a:avLst/>
          </a:prstGeom>
          <a:noFill/>
        </p:spPr>
        <p:txBody>
          <a:bodyPr wrap="square" lIns="0" tIns="0" rIns="0" bIns="0" rtlCol="0">
            <a:spAutoFit/>
          </a:bodyPr>
          <a:lstStyle/>
          <a:p>
            <a:pPr marL="0" marR="0" indent="0" eaLnBrk="0">
              <a:lnSpc>
                <a:spcPct val="116000"/>
              </a:lnSpc>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Review</a:t>
            </a:r>
          </a:p>
          <a:p>
            <a:pPr marL="0" marR="0" indent="0" eaLnBrk="0">
              <a:lnSpc>
                <a:spcPct val="116000"/>
              </a:lnSpc>
              <a:spcBef>
                <a:spcPts val="2565"/>
              </a:spcBef>
            </a:pPr>
            <a:r>
              <a:rPr lang="en-US" altLang="zh-CN" sz="2200" kern="0" baseline="0" noProof="0" dirty="0">
                <a:solidFill>
                  <a:srgbClr val="0000CC"/>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Testing</a:t>
            </a:r>
          </a:p>
          <a:p>
            <a:pPr marL="0" marR="0" indent="0" eaLnBrk="0">
              <a:lnSpc>
                <a:spcPct val="116000"/>
              </a:lnSpc>
              <a:spcBef>
                <a:spcPts val="2564"/>
              </a:spcBef>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Formal</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specification</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and</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verification</a:t>
            </a:r>
          </a:p>
          <a:p>
            <a:pPr marL="0" marR="0" indent="0" eaLnBrk="0">
              <a:lnSpc>
                <a:spcPct val="116000"/>
              </a:lnSpc>
              <a:spcBef>
                <a:spcPts val="2564"/>
              </a:spcBef>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Use</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of</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development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process</a:t>
            </a:r>
          </a:p>
        </p:txBody>
      </p:sp>
      <p:pic>
        <p:nvPicPr>
          <p:cNvPr id="5" name="Picture 4" descr="Logo.jpg"/>
          <p:cNvPicPr>
            <a:picLocks noChangeAspect="1"/>
          </p:cNvPicPr>
          <p:nvPr/>
        </p:nvPicPr>
        <p:blipFill>
          <a:blip r:embed="rId3"/>
          <a:stretch>
            <a:fillRect/>
          </a:stretch>
        </p:blipFill>
        <p:spPr>
          <a:xfrm>
            <a:off x="0" y="0"/>
            <a:ext cx="1581150" cy="847725"/>
          </a:xfrm>
          <a:prstGeom prst="rect">
            <a:avLst/>
          </a:prstGeom>
        </p:spPr>
      </p:pic>
      <p:sp>
        <p:nvSpPr>
          <p:cNvPr id="6" name="Date Placeholder 5"/>
          <p:cNvSpPr>
            <a:spLocks noGrp="1"/>
          </p:cNvSpPr>
          <p:nvPr>
            <p:ph type="dt" sz="half" idx="10"/>
          </p:nvPr>
        </p:nvSpPr>
        <p:spPr/>
        <p:txBody>
          <a:bodyPr/>
          <a:lstStyle/>
          <a:p>
            <a:fld id="{06005354-2C34-479A-993C-10B8A390E1B0}" type="datetime1">
              <a:rPr lang="en-IN" smtClean="0"/>
              <a:t>30-04-2024</a:t>
            </a:fld>
            <a:endParaRPr lang="en-US" dirty="0"/>
          </a:p>
        </p:txBody>
      </p:sp>
      <p:sp>
        <p:nvSpPr>
          <p:cNvPr id="9" name="Slide Number Placeholder 8"/>
          <p:cNvSpPr>
            <a:spLocks noGrp="1"/>
          </p:cNvSpPr>
          <p:nvPr>
            <p:ph type="sldNum" sz="quarter" idx="12"/>
          </p:nvPr>
        </p:nvSpPr>
        <p:spPr/>
        <p:txBody>
          <a:bodyPr/>
          <a:lstStyle/>
          <a:p>
            <a:fld id="{8A87259C-A7BA-4E2F-AD15-1FC8623258DF}" type="slidenum">
              <a:rPr lang="en-US" smtClean="0"/>
              <a:pPr/>
              <a:t>32</a:t>
            </a:fld>
            <a:endParaRPr lang="en-US" dirty="0"/>
          </a:p>
        </p:txBody>
      </p:sp>
      <p:sp>
        <p:nvSpPr>
          <p:cNvPr id="10" name="Footer Placeholder 9"/>
          <p:cNvSpPr>
            <a:spLocks noGrp="1"/>
          </p:cNvSpPr>
          <p:nvPr>
            <p:ph type="ftr" sz="quarter" idx="11"/>
          </p:nvPr>
        </p:nvSpPr>
        <p:spPr>
          <a:xfrm>
            <a:off x="1500166" y="6356350"/>
            <a:ext cx="6858048" cy="365125"/>
          </a:xfrm>
        </p:spPr>
        <p:txBody>
          <a:bodyPr/>
          <a:lstStyle/>
          <a:p>
            <a:r>
              <a:rPr lang="en-US"/>
              <a:t>Nishu Niharika            ACSE0603 Software Engineering                          Unit IV      </a:t>
            </a:r>
            <a:endParaRPr lang="en-US" dirty="0"/>
          </a:p>
        </p:txBody>
      </p:sp>
    </p:spTree>
    <p:extLst>
      <p:ext uri="{BB962C8B-B14F-4D97-AF65-F5344CB8AC3E}">
        <p14:creationId xmlns:p14="http://schemas.microsoft.com/office/powerpoint/2010/main" val="1499880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3105317" marR="0" indent="0" eaLnBrk="0">
              <a:lnSpc>
                <a:spcPct val="112000"/>
              </a:lnSpc>
            </a:pPr>
            <a:r>
              <a:rPr lang="en-US" altLang="zh-CN" sz="2400" b="1" kern="0" dirty="0">
                <a:solidFill>
                  <a:srgbClr val="000000"/>
                </a:solidFill>
                <a:ea typeface="Arial" pitchFamily="34" charset="0"/>
                <a:cs typeface="Arial" pitchFamily="34" charset="0"/>
              </a:rPr>
              <a:t>How</a:t>
            </a:r>
            <a:r>
              <a:rPr lang="en-US" altLang="zh-CN" sz="2400" b="1" kern="0" dirty="0">
                <a:ea typeface="Arial" pitchFamily="34" charset="0"/>
                <a:cs typeface="Arial" pitchFamily="34" charset="0"/>
              </a:rPr>
              <a:t> </a:t>
            </a:r>
            <a:r>
              <a:rPr lang="en-US" altLang="zh-CN" sz="2400" b="1" kern="0" dirty="0">
                <a:solidFill>
                  <a:srgbClr val="000000"/>
                </a:solidFill>
                <a:ea typeface="Arial" pitchFamily="34" charset="0"/>
                <a:cs typeface="Arial" pitchFamily="34" charset="0"/>
              </a:rPr>
              <a:t>to</a:t>
            </a:r>
            <a:r>
              <a:rPr lang="en-US" altLang="zh-CN" sz="2400" b="1" kern="0" dirty="0">
                <a:ea typeface="Arial" pitchFamily="34" charset="0"/>
                <a:cs typeface="Arial" pitchFamily="34" charset="0"/>
              </a:rPr>
              <a:t> </a:t>
            </a:r>
            <a:r>
              <a:rPr lang="en-US" altLang="zh-CN" sz="2400" b="1" kern="0" dirty="0">
                <a:solidFill>
                  <a:srgbClr val="000000"/>
                </a:solidFill>
                <a:ea typeface="Arial" pitchFamily="34" charset="0"/>
                <a:cs typeface="Arial" pitchFamily="34" charset="0"/>
              </a:rPr>
              <a:t>Test</a:t>
            </a:r>
            <a:r>
              <a:rPr lang="en-US" altLang="zh-CN" sz="2400" b="1" kern="0" spc="-300" dirty="0">
                <a:solidFill>
                  <a:srgbClr val="000000"/>
                </a:solidFill>
                <a:ea typeface="Arial" pitchFamily="34" charset="0"/>
                <a:cs typeface="Arial" pitchFamily="34" charset="0"/>
              </a:rPr>
              <a:t>?</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5" name="TextBox639"/>
          <p:cNvSpPr txBox="1"/>
          <p:nvPr/>
        </p:nvSpPr>
        <p:spPr>
          <a:xfrm>
            <a:off x="400250" y="1590087"/>
            <a:ext cx="6152950" cy="386837"/>
          </a:xfrm>
          <a:prstGeom prst="rect">
            <a:avLst/>
          </a:prstGeom>
          <a:noFill/>
        </p:spPr>
        <p:txBody>
          <a:bodyPr wrap="square" lIns="0" tIns="0" rIns="0" bIns="0" rtlCol="0">
            <a:spAutoFit/>
          </a:bodyPr>
          <a:lstStyle/>
          <a:p>
            <a:pPr marL="342900" marR="715570" indent="-342900" eaLnBrk="0">
              <a:lnSpc>
                <a:spcPct val="123000"/>
              </a:lnSpc>
              <a:spcBef>
                <a:spcPts val="10943"/>
              </a:spcBef>
              <a:buFont typeface="Arial" panose="020B0604020202020204" pitchFamily="34" charset="0"/>
              <a:buChar char="•"/>
            </a:pPr>
            <a:r>
              <a:rPr lang="en-US" altLang="zh-CN" sz="2200" kern="0" baseline="0" noProof="0" dirty="0">
                <a:solidFill>
                  <a:srgbClr val="0000CC"/>
                </a:solidFill>
                <a:ea typeface="Arial" pitchFamily="34" charset="0"/>
                <a:cs typeface="Arial" pitchFamily="34" charset="0"/>
              </a:rPr>
              <a:t>Check</a:t>
            </a:r>
            <a:r>
              <a:rPr lang="en-US" altLang="zh-CN" sz="2200" kern="0" noProof="0" dirty="0">
                <a:ea typeface="Arial" pitchFamily="34" charset="0"/>
                <a:cs typeface="Arial" pitchFamily="34" charset="0"/>
              </a:rPr>
              <a:t> </a:t>
            </a:r>
            <a:r>
              <a:rPr lang="en-US" altLang="zh-CN" sz="2200" kern="0" baseline="0" noProof="0" dirty="0">
                <a:solidFill>
                  <a:srgbClr val="0000CC"/>
                </a:solidFill>
                <a:ea typeface="Arial" pitchFamily="34" charset="0"/>
                <a:cs typeface="Arial" pitchFamily="34" charset="0"/>
              </a:rPr>
              <a:t>if</a:t>
            </a:r>
            <a:r>
              <a:rPr lang="en-US" altLang="zh-CN" sz="2200" kern="0" noProof="0" dirty="0">
                <a:ea typeface="Arial" pitchFamily="34" charset="0"/>
                <a:cs typeface="Arial" pitchFamily="34" charset="0"/>
              </a:rPr>
              <a:t> </a:t>
            </a:r>
            <a:r>
              <a:rPr lang="en-US" altLang="zh-CN" sz="2200" kern="0" baseline="0" noProof="0" dirty="0">
                <a:solidFill>
                  <a:srgbClr val="0000CC"/>
                </a:solidFill>
                <a:ea typeface="Arial" pitchFamily="34" charset="0"/>
                <a:cs typeface="Arial" pitchFamily="34" charset="0"/>
              </a:rPr>
              <a:t>the</a:t>
            </a:r>
            <a:r>
              <a:rPr lang="en-US" altLang="zh-CN" sz="2200" kern="0" noProof="0" dirty="0">
                <a:ea typeface="Arial" pitchFamily="34" charset="0"/>
                <a:cs typeface="Arial" pitchFamily="34" charset="0"/>
              </a:rPr>
              <a:t> </a:t>
            </a:r>
            <a:r>
              <a:rPr lang="en-US" altLang="zh-CN" sz="2200" kern="0" baseline="0" noProof="0" dirty="0">
                <a:solidFill>
                  <a:srgbClr val="0000CC"/>
                </a:solidFill>
                <a:ea typeface="Arial" pitchFamily="34" charset="0"/>
                <a:cs typeface="Arial" pitchFamily="34" charset="0"/>
              </a:rPr>
              <a:t>program</a:t>
            </a:r>
            <a:r>
              <a:rPr lang="en-US" altLang="zh-CN" sz="2200" kern="0" noProof="0" dirty="0">
                <a:ea typeface="Arial" pitchFamily="34" charset="0"/>
                <a:cs typeface="Arial" pitchFamily="34" charset="0"/>
              </a:rPr>
              <a:t> </a:t>
            </a:r>
            <a:r>
              <a:rPr lang="en-US" altLang="zh-CN" sz="2200" kern="0" baseline="0" noProof="0" dirty="0">
                <a:solidFill>
                  <a:srgbClr val="0000CC"/>
                </a:solidFill>
                <a:ea typeface="Arial" pitchFamily="34" charset="0"/>
                <a:cs typeface="Arial" pitchFamily="34" charset="0"/>
              </a:rPr>
              <a:t>behaved</a:t>
            </a:r>
            <a:r>
              <a:rPr lang="en-US" altLang="zh-CN" sz="2200" kern="0" noProof="0" dirty="0">
                <a:ea typeface="Arial" pitchFamily="34" charset="0"/>
                <a:cs typeface="Arial" pitchFamily="34" charset="0"/>
              </a:rPr>
              <a:t> </a:t>
            </a:r>
            <a:r>
              <a:rPr lang="en-US" altLang="zh-CN" sz="2200" kern="0" baseline="0" noProof="0" dirty="0">
                <a:solidFill>
                  <a:srgbClr val="0000CC"/>
                </a:solidFill>
                <a:ea typeface="Arial" pitchFamily="34" charset="0"/>
                <a:cs typeface="Arial" pitchFamily="34" charset="0"/>
              </a:rPr>
              <a:t>as</a:t>
            </a:r>
            <a:r>
              <a:rPr lang="en-US" altLang="zh-CN" sz="2200" kern="0" noProof="0" dirty="0">
                <a:ea typeface="Arial" pitchFamily="34" charset="0"/>
                <a:cs typeface="Arial" pitchFamily="34" charset="0"/>
              </a:rPr>
              <a:t> </a:t>
            </a:r>
            <a:r>
              <a:rPr lang="en-US" altLang="zh-CN" sz="2200" kern="0" baseline="0" noProof="0" dirty="0">
                <a:solidFill>
                  <a:srgbClr val="0000CC"/>
                </a:solidFill>
                <a:ea typeface="Arial" pitchFamily="34" charset="0"/>
                <a:cs typeface="Arial" pitchFamily="34" charset="0"/>
              </a:rPr>
              <a:t>expected.</a:t>
            </a:r>
          </a:p>
        </p:txBody>
      </p:sp>
      <p:sp>
        <p:nvSpPr>
          <p:cNvPr id="6" name="TextBox640"/>
          <p:cNvSpPr txBox="1"/>
          <p:nvPr/>
        </p:nvSpPr>
        <p:spPr>
          <a:xfrm>
            <a:off x="386395" y="2024956"/>
            <a:ext cx="5985003" cy="1010277"/>
          </a:xfrm>
          <a:prstGeom prst="rect">
            <a:avLst/>
          </a:prstGeom>
          <a:noFill/>
        </p:spPr>
        <p:txBody>
          <a:bodyPr wrap="square" lIns="0" tIns="0" rIns="0" bIns="0" rtlCol="0">
            <a:spAutoFit/>
          </a:bodyPr>
          <a:lstStyle/>
          <a:p>
            <a:pPr marL="0" marR="0" indent="0" eaLnBrk="0">
              <a:lnSpc>
                <a:spcPct val="117000"/>
              </a:lnSpc>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Input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test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data</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to</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the</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program.</a:t>
            </a:r>
          </a:p>
          <a:p>
            <a:pPr marL="191" marR="0" indent="0" eaLnBrk="0">
              <a:lnSpc>
                <a:spcPct val="117000"/>
              </a:lnSpc>
              <a:spcBef>
                <a:spcPts val="1718"/>
              </a:spcBef>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Observe</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the</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output:</a:t>
            </a:r>
          </a:p>
        </p:txBody>
      </p:sp>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
        <p:nvSpPr>
          <p:cNvPr id="10" name="Date Placeholder 9"/>
          <p:cNvSpPr>
            <a:spLocks noGrp="1"/>
          </p:cNvSpPr>
          <p:nvPr>
            <p:ph type="dt" sz="half" idx="10"/>
          </p:nvPr>
        </p:nvSpPr>
        <p:spPr/>
        <p:txBody>
          <a:bodyPr/>
          <a:lstStyle/>
          <a:p>
            <a:fld id="{9AAB470E-45C6-4200-8D1D-5809FFF2ADC3}" type="datetime1">
              <a:rPr lang="en-IN" smtClean="0"/>
              <a:t>30-04-2024</a:t>
            </a:fld>
            <a:endParaRPr lang="en-US" dirty="0"/>
          </a:p>
        </p:txBody>
      </p:sp>
      <p:sp>
        <p:nvSpPr>
          <p:cNvPr id="11" name="Slide Number Placeholder 10"/>
          <p:cNvSpPr>
            <a:spLocks noGrp="1"/>
          </p:cNvSpPr>
          <p:nvPr>
            <p:ph type="sldNum" sz="quarter" idx="12"/>
          </p:nvPr>
        </p:nvSpPr>
        <p:spPr/>
        <p:txBody>
          <a:bodyPr/>
          <a:lstStyle/>
          <a:p>
            <a:fld id="{8A87259C-A7BA-4E2F-AD15-1FC8623258DF}" type="slidenum">
              <a:rPr lang="en-US" smtClean="0"/>
              <a:pPr/>
              <a:t>33</a:t>
            </a:fld>
            <a:endParaRPr lang="en-US" dirty="0"/>
          </a:p>
        </p:txBody>
      </p:sp>
      <p:sp>
        <p:nvSpPr>
          <p:cNvPr id="12" name="Footer Placeholder 11"/>
          <p:cNvSpPr>
            <a:spLocks noGrp="1"/>
          </p:cNvSpPr>
          <p:nvPr>
            <p:ph type="ftr" sz="quarter" idx="11"/>
          </p:nvPr>
        </p:nvSpPr>
        <p:spPr>
          <a:xfrm>
            <a:off x="1571604" y="6356350"/>
            <a:ext cx="6572296" cy="365125"/>
          </a:xfrm>
        </p:spPr>
        <p:txBody>
          <a:bodyPr/>
          <a:lstStyle/>
          <a:p>
            <a:r>
              <a:rPr lang="en-US"/>
              <a:t>Nishu Niharika            ACSE0603 Software Engineering                          Unit IV      </a:t>
            </a:r>
            <a:endParaRPr lang="en-US" dirty="0"/>
          </a:p>
        </p:txBody>
      </p:sp>
    </p:spTree>
    <p:extLst>
      <p:ext uri="{BB962C8B-B14F-4D97-AF65-F5344CB8AC3E}">
        <p14:creationId xmlns:p14="http://schemas.microsoft.com/office/powerpoint/2010/main" val="6036841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eaLnBrk="0">
              <a:lnSpc>
                <a:spcPct val="111000"/>
              </a:lnSpc>
            </a:pPr>
            <a:r>
              <a:rPr lang="en-US" altLang="zh-CN" sz="2400" b="1" kern="0" dirty="0">
                <a:solidFill>
                  <a:srgbClr val="000000"/>
                </a:solidFill>
                <a:ea typeface="Arial" pitchFamily="34" charset="0"/>
                <a:cs typeface="Arial" pitchFamily="34" charset="0"/>
              </a:rPr>
              <a:t>Testing</a:t>
            </a:r>
            <a:r>
              <a:rPr lang="en-US" altLang="zh-CN" sz="2400" b="1" kern="0" dirty="0">
                <a:ea typeface="Arial" pitchFamily="34" charset="0"/>
                <a:cs typeface="Arial" pitchFamily="34" charset="0"/>
              </a:rPr>
              <a:t> </a:t>
            </a:r>
            <a:r>
              <a:rPr lang="en-US" altLang="zh-CN" sz="2400" b="1" kern="0" dirty="0">
                <a:solidFill>
                  <a:srgbClr val="000000"/>
                </a:solidFill>
                <a:ea typeface="Arial" pitchFamily="34" charset="0"/>
                <a:cs typeface="Arial" pitchFamily="34" charset="0"/>
              </a:rPr>
              <a:t>Facts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648"/>
          <p:cNvSpPr txBox="1"/>
          <p:nvPr/>
        </p:nvSpPr>
        <p:spPr>
          <a:xfrm>
            <a:off x="533400" y="990600"/>
            <a:ext cx="8318500" cy="6043834"/>
          </a:xfrm>
          <a:prstGeom prst="rect">
            <a:avLst/>
          </a:prstGeom>
          <a:noFill/>
        </p:spPr>
        <p:txBody>
          <a:bodyPr wrap="square" lIns="0" tIns="0" rIns="0" bIns="0" rtlCol="0">
            <a:spAutoFit/>
          </a:bodyPr>
          <a:lstStyle/>
          <a:p>
            <a:pPr marL="339933" marR="0" indent="-339933" eaLnBrk="0">
              <a:lnSpc>
                <a:spcPct val="118000"/>
              </a:lnSpc>
            </a:pPr>
            <a:r>
              <a:rPr lang="en-US" altLang="zh-CN" sz="2200" kern="0" baseline="0" noProof="0" dirty="0">
                <a:solidFill>
                  <a:srgbClr val="0000CC"/>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CC"/>
                </a:solidFill>
                <a:ea typeface="Arial" pitchFamily="34" charset="0"/>
                <a:cs typeface="Arial" pitchFamily="34" charset="0"/>
              </a:rPr>
              <a:t>Consumes</a:t>
            </a:r>
            <a:r>
              <a:rPr lang="en-US" altLang="zh-CN" sz="2200" kern="0" noProof="0" dirty="0">
                <a:ea typeface="Arial" pitchFamily="34" charset="0"/>
                <a:cs typeface="Arial" pitchFamily="34" charset="0"/>
              </a:rPr>
              <a:t> </a:t>
            </a:r>
            <a:r>
              <a:rPr lang="en-US" altLang="zh-CN" sz="2200" kern="0" baseline="0" noProof="0" dirty="0">
                <a:solidFill>
                  <a:srgbClr val="0000CC"/>
                </a:solidFill>
                <a:ea typeface="Arial" pitchFamily="34" charset="0"/>
                <a:cs typeface="Arial" pitchFamily="34" charset="0"/>
              </a:rPr>
              <a:t>the</a:t>
            </a:r>
            <a:r>
              <a:rPr lang="en-US" altLang="zh-CN" sz="2200" kern="0" noProof="0" dirty="0">
                <a:ea typeface="Arial" pitchFamily="34" charset="0"/>
                <a:cs typeface="Arial" pitchFamily="34" charset="0"/>
              </a:rPr>
              <a:t> </a:t>
            </a:r>
            <a:r>
              <a:rPr lang="en-US" altLang="zh-CN" sz="2200" kern="0" baseline="0" noProof="0" dirty="0">
                <a:solidFill>
                  <a:srgbClr val="0000CC"/>
                </a:solidFill>
                <a:ea typeface="Arial" pitchFamily="34" charset="0"/>
                <a:cs typeface="Arial" pitchFamily="34" charset="0"/>
              </a:rPr>
              <a:t>largest</a:t>
            </a:r>
            <a:r>
              <a:rPr lang="en-US" altLang="zh-CN" sz="2200" kern="0" noProof="0" dirty="0">
                <a:ea typeface="Arial" pitchFamily="34" charset="0"/>
                <a:cs typeface="Arial" pitchFamily="34" charset="0"/>
              </a:rPr>
              <a:t> </a:t>
            </a:r>
            <a:r>
              <a:rPr lang="en-US" altLang="zh-CN" sz="2200" kern="0" baseline="0" noProof="0" dirty="0">
                <a:solidFill>
                  <a:srgbClr val="0000CC"/>
                </a:solidFill>
                <a:ea typeface="Arial" pitchFamily="34" charset="0"/>
                <a:cs typeface="Arial" pitchFamily="34" charset="0"/>
              </a:rPr>
              <a:t>effort</a:t>
            </a:r>
            <a:r>
              <a:rPr lang="en-US" altLang="zh-CN" sz="2200" kern="0" noProof="0" dirty="0">
                <a:ea typeface="Arial" pitchFamily="34" charset="0"/>
                <a:cs typeface="Arial" pitchFamily="34" charset="0"/>
              </a:rPr>
              <a:t> </a:t>
            </a:r>
            <a:r>
              <a:rPr lang="en-US" altLang="zh-CN" sz="2200" kern="0" baseline="0" noProof="0" dirty="0">
                <a:solidFill>
                  <a:srgbClr val="0000CC"/>
                </a:solidFill>
                <a:ea typeface="Arial" pitchFamily="34" charset="0"/>
                <a:cs typeface="Arial" pitchFamily="34" charset="0"/>
              </a:rPr>
              <a:t>among</a:t>
            </a:r>
            <a:r>
              <a:rPr lang="en-US" altLang="zh-CN" sz="2200" kern="0" noProof="0" dirty="0">
                <a:ea typeface="Arial" pitchFamily="34" charset="0"/>
                <a:cs typeface="Arial" pitchFamily="34" charset="0"/>
              </a:rPr>
              <a:t> </a:t>
            </a:r>
            <a:r>
              <a:rPr lang="en-US" altLang="zh-CN" sz="2200" kern="0" baseline="0" noProof="0" dirty="0">
                <a:solidFill>
                  <a:srgbClr val="0000CC"/>
                </a:solidFill>
                <a:ea typeface="Arial" pitchFamily="34" charset="0"/>
                <a:cs typeface="Arial" pitchFamily="34" charset="0"/>
              </a:rPr>
              <a:t>all</a:t>
            </a:r>
            <a:r>
              <a:rPr lang="en-US" altLang="zh-CN" sz="2200" kern="0" noProof="0" dirty="0">
                <a:ea typeface="Arial" pitchFamily="34" charset="0"/>
                <a:cs typeface="Arial" pitchFamily="34" charset="0"/>
              </a:rPr>
              <a:t> </a:t>
            </a:r>
            <a:r>
              <a:rPr lang="en-US" altLang="zh-CN" sz="2200" kern="0" baseline="0" noProof="0" dirty="0">
                <a:solidFill>
                  <a:srgbClr val="0000CC"/>
                </a:solidFill>
                <a:ea typeface="Arial" pitchFamily="34" charset="0"/>
                <a:cs typeface="Arial" pitchFamily="34" charset="0"/>
              </a:rPr>
              <a:t>development</a:t>
            </a:r>
            <a:r>
              <a:rPr lang="en-US" altLang="zh-CN" sz="2200" kern="0" noProof="0" dirty="0">
                <a:ea typeface="Arial" pitchFamily="34" charset="0"/>
                <a:cs typeface="Arial" pitchFamily="34" charset="0"/>
              </a:rPr>
              <a:t> </a:t>
            </a:r>
            <a:r>
              <a:rPr lang="en-US" altLang="zh-CN" sz="2200" kern="0" baseline="0" noProof="0" dirty="0">
                <a:solidFill>
                  <a:srgbClr val="0000CC"/>
                </a:solidFill>
                <a:ea typeface="Arial" pitchFamily="34" charset="0"/>
                <a:cs typeface="Arial" pitchFamily="34" charset="0"/>
              </a:rPr>
              <a:t>activities:</a:t>
            </a:r>
          </a:p>
          <a:p>
            <a:pPr marL="436701" marR="0" indent="0" eaLnBrk="0">
              <a:lnSpc>
                <a:spcPct val="116000"/>
              </a:lnSpc>
              <a:spcBef>
                <a:spcPts val="845"/>
              </a:spcBef>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Largest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manpower</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among</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all</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roles</a:t>
            </a:r>
          </a:p>
          <a:p>
            <a:pPr marL="436701" marR="0" indent="0" eaLnBrk="0">
              <a:lnSpc>
                <a:spcPct val="116000"/>
              </a:lnSpc>
              <a:spcBef>
                <a:spcPts val="754"/>
              </a:spcBef>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Implies</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more</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job</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opportunities</a:t>
            </a:r>
          </a:p>
          <a:p>
            <a:pPr marL="0" marR="0" indent="0" eaLnBrk="0">
              <a:lnSpc>
                <a:spcPct val="117000"/>
              </a:lnSpc>
              <a:spcBef>
                <a:spcPts val="764"/>
              </a:spcBef>
            </a:pPr>
            <a:r>
              <a:rPr lang="en-US" altLang="zh-CN" sz="2200" kern="0" baseline="0" noProof="0" dirty="0">
                <a:solidFill>
                  <a:srgbClr val="0000CC"/>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CC"/>
                </a:solidFill>
                <a:ea typeface="Arial" pitchFamily="34" charset="0"/>
                <a:cs typeface="Arial" pitchFamily="34" charset="0"/>
              </a:rPr>
              <a:t>About</a:t>
            </a:r>
            <a:r>
              <a:rPr lang="en-US" altLang="zh-CN" sz="2200" kern="0" noProof="0" dirty="0">
                <a:ea typeface="Arial" pitchFamily="34" charset="0"/>
                <a:cs typeface="Arial" pitchFamily="34" charset="0"/>
              </a:rPr>
              <a:t> </a:t>
            </a:r>
            <a:r>
              <a:rPr lang="en-US" altLang="zh-CN" sz="2200" kern="0" baseline="0" noProof="0" dirty="0">
                <a:solidFill>
                  <a:srgbClr val="0000CC"/>
                </a:solidFill>
                <a:ea typeface="Arial" pitchFamily="34" charset="0"/>
                <a:cs typeface="Arial" pitchFamily="34" charset="0"/>
              </a:rPr>
              <a:t>50%</a:t>
            </a:r>
            <a:r>
              <a:rPr lang="en-US" altLang="zh-CN" sz="2200" kern="0" noProof="0" dirty="0">
                <a:ea typeface="Arial" pitchFamily="34" charset="0"/>
                <a:cs typeface="Arial" pitchFamily="34" charset="0"/>
              </a:rPr>
              <a:t> </a:t>
            </a:r>
            <a:r>
              <a:rPr lang="en-US" altLang="zh-CN" sz="2200" kern="0" baseline="0" noProof="0" dirty="0">
                <a:solidFill>
                  <a:srgbClr val="0000CC"/>
                </a:solidFill>
                <a:ea typeface="Arial" pitchFamily="34" charset="0"/>
                <a:cs typeface="Arial" pitchFamily="34" charset="0"/>
              </a:rPr>
              <a:t>development</a:t>
            </a:r>
            <a:r>
              <a:rPr lang="en-US" altLang="zh-CN" sz="2200" kern="0" noProof="0" dirty="0">
                <a:ea typeface="Arial" pitchFamily="34" charset="0"/>
                <a:cs typeface="Arial" pitchFamily="34" charset="0"/>
              </a:rPr>
              <a:t> </a:t>
            </a:r>
            <a:r>
              <a:rPr lang="en-US" altLang="zh-CN" sz="2200" kern="0" baseline="0" noProof="0" dirty="0">
                <a:solidFill>
                  <a:srgbClr val="0000CC"/>
                </a:solidFill>
                <a:ea typeface="Arial" pitchFamily="34" charset="0"/>
                <a:cs typeface="Arial" pitchFamily="34" charset="0"/>
              </a:rPr>
              <a:t>effort</a:t>
            </a:r>
          </a:p>
          <a:p>
            <a:pPr marL="436701" marR="0" indent="0" eaLnBrk="0">
              <a:lnSpc>
                <a:spcPct val="116000"/>
              </a:lnSpc>
              <a:spcBef>
                <a:spcPts val="753"/>
              </a:spcBef>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But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10%</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of</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development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time?</a:t>
            </a:r>
          </a:p>
          <a:p>
            <a:pPr marL="436701" marR="0" indent="0" eaLnBrk="0">
              <a:lnSpc>
                <a:spcPct val="116000"/>
              </a:lnSpc>
              <a:spcBef>
                <a:spcPts val="752"/>
              </a:spcBef>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How?</a:t>
            </a:r>
          </a:p>
          <a:p>
            <a:pPr marL="339933" marR="0" indent="-339933" eaLnBrk="0">
              <a:lnSpc>
                <a:spcPct val="116000"/>
              </a:lnSpc>
              <a:spcBef>
                <a:spcPts val="729"/>
              </a:spcBef>
            </a:pPr>
            <a:r>
              <a:rPr lang="en-US" altLang="zh-CN" sz="2200" kern="0" dirty="0">
                <a:solidFill>
                  <a:srgbClr val="000000"/>
                </a:solidFill>
                <a:ea typeface="Arial" pitchFamily="34" charset="0"/>
                <a:cs typeface="Arial" pitchFamily="34" charset="0"/>
              </a:rPr>
              <a:t>Testing</a:t>
            </a:r>
            <a:r>
              <a:rPr lang="en-US" altLang="zh-CN" sz="2200" kern="0" dirty="0">
                <a:ea typeface="Arial" pitchFamily="34" charset="0"/>
                <a:cs typeface="Arial" pitchFamily="34" charset="0"/>
              </a:rPr>
              <a:t> </a:t>
            </a:r>
            <a:r>
              <a:rPr lang="en-US" altLang="zh-CN" sz="2200" kern="0" dirty="0">
                <a:solidFill>
                  <a:srgbClr val="000000"/>
                </a:solidFill>
                <a:ea typeface="Arial" pitchFamily="34" charset="0"/>
                <a:cs typeface="Arial" pitchFamily="34" charset="0"/>
              </a:rPr>
              <a:t>is</a:t>
            </a:r>
            <a:r>
              <a:rPr lang="en-US" altLang="zh-CN" sz="2200" kern="0" dirty="0">
                <a:ea typeface="Arial" pitchFamily="34" charset="0"/>
                <a:cs typeface="Arial" pitchFamily="34" charset="0"/>
              </a:rPr>
              <a:t> </a:t>
            </a:r>
            <a:r>
              <a:rPr lang="en-US" altLang="zh-CN" sz="2200" kern="0" dirty="0">
                <a:solidFill>
                  <a:srgbClr val="000000"/>
                </a:solidFill>
                <a:ea typeface="Arial" pitchFamily="34" charset="0"/>
                <a:cs typeface="Arial" pitchFamily="34" charset="0"/>
              </a:rPr>
              <a:t>getting</a:t>
            </a:r>
            <a:r>
              <a:rPr lang="en-US" altLang="zh-CN" sz="2200" kern="0" dirty="0">
                <a:ea typeface="Arial" pitchFamily="34" charset="0"/>
                <a:cs typeface="Arial" pitchFamily="34" charset="0"/>
              </a:rPr>
              <a:t> </a:t>
            </a:r>
            <a:r>
              <a:rPr lang="en-US" altLang="zh-CN" sz="2200" kern="0" dirty="0">
                <a:solidFill>
                  <a:srgbClr val="000000"/>
                </a:solidFill>
                <a:ea typeface="Arial" pitchFamily="34" charset="0"/>
                <a:cs typeface="Arial" pitchFamily="34" charset="0"/>
              </a:rPr>
              <a:t>more</a:t>
            </a:r>
            <a:r>
              <a:rPr lang="en-US" altLang="zh-CN" sz="2200" kern="0" dirty="0">
                <a:ea typeface="Arial" pitchFamily="34" charset="0"/>
                <a:cs typeface="Arial" pitchFamily="34" charset="0"/>
              </a:rPr>
              <a:t> </a:t>
            </a:r>
            <a:r>
              <a:rPr lang="en-US" altLang="zh-CN" sz="2200" kern="0" dirty="0">
                <a:solidFill>
                  <a:srgbClr val="000000"/>
                </a:solidFill>
                <a:ea typeface="Arial" pitchFamily="34" charset="0"/>
                <a:cs typeface="Arial" pitchFamily="34" charset="0"/>
              </a:rPr>
              <a:t>complex</a:t>
            </a:r>
            <a:r>
              <a:rPr lang="en-US" altLang="zh-CN" sz="2200" kern="0" dirty="0">
                <a:ea typeface="Arial" pitchFamily="34" charset="0"/>
                <a:cs typeface="Arial" pitchFamily="34" charset="0"/>
              </a:rPr>
              <a:t> </a:t>
            </a:r>
            <a:r>
              <a:rPr lang="en-US" altLang="zh-CN" sz="2200" kern="0" dirty="0">
                <a:solidFill>
                  <a:srgbClr val="000000"/>
                </a:solidFill>
                <a:ea typeface="Arial" pitchFamily="34" charset="0"/>
                <a:cs typeface="Arial" pitchFamily="34" charset="0"/>
              </a:rPr>
              <a:t>and</a:t>
            </a:r>
            <a:r>
              <a:rPr lang="en-US" altLang="zh-CN" sz="2200" kern="0" dirty="0">
                <a:ea typeface="Arial" pitchFamily="34" charset="0"/>
                <a:cs typeface="Arial" pitchFamily="34" charset="0"/>
              </a:rPr>
              <a:t> </a:t>
            </a:r>
            <a:r>
              <a:rPr lang="en-US" altLang="zh-CN" sz="2200" kern="0" dirty="0">
                <a:solidFill>
                  <a:srgbClr val="000000"/>
                </a:solidFill>
                <a:ea typeface="Arial" pitchFamily="34" charset="0"/>
                <a:cs typeface="Arial" pitchFamily="34" charset="0"/>
              </a:rPr>
              <a:t>sophisticated</a:t>
            </a:r>
            <a:r>
              <a:rPr lang="en-US" altLang="zh-CN" sz="2200" kern="0" dirty="0">
                <a:ea typeface="Arial" pitchFamily="34" charset="0"/>
                <a:cs typeface="Arial" pitchFamily="34" charset="0"/>
              </a:rPr>
              <a:t> </a:t>
            </a:r>
            <a:r>
              <a:rPr lang="en-US" altLang="zh-CN" sz="2200" kern="0" dirty="0">
                <a:solidFill>
                  <a:srgbClr val="000000"/>
                </a:solidFill>
                <a:ea typeface="Arial" pitchFamily="34" charset="0"/>
                <a:cs typeface="Arial" pitchFamily="34" charset="0"/>
              </a:rPr>
              <a:t>every</a:t>
            </a:r>
            <a:r>
              <a:rPr lang="en-US" altLang="zh-CN" sz="2200" kern="0" dirty="0">
                <a:ea typeface="Arial" pitchFamily="34" charset="0"/>
                <a:cs typeface="Arial" pitchFamily="34" charset="0"/>
              </a:rPr>
              <a:t> </a:t>
            </a:r>
            <a:r>
              <a:rPr lang="en-US" altLang="zh-CN" sz="2200" kern="0" dirty="0">
                <a:solidFill>
                  <a:srgbClr val="000000"/>
                </a:solidFill>
                <a:ea typeface="Arial" pitchFamily="34" charset="0"/>
                <a:cs typeface="Arial" pitchFamily="34" charset="0"/>
              </a:rPr>
              <a:t>year.</a:t>
            </a:r>
          </a:p>
          <a:p>
            <a:pPr marL="436701" marR="0" indent="0" eaLnBrk="0">
              <a:lnSpc>
                <a:spcPct val="116000"/>
              </a:lnSpc>
              <a:spcBef>
                <a:spcPts val="1238"/>
              </a:spcBef>
            </a:pPr>
            <a:r>
              <a:rPr lang="en-US" altLang="zh-CN" sz="2200" kern="0" dirty="0">
                <a:solidFill>
                  <a:srgbClr val="0000CC"/>
                </a:solidFill>
                <a:ea typeface="Arial" pitchFamily="34" charset="0"/>
                <a:cs typeface="Arial" pitchFamily="34" charset="0"/>
              </a:rPr>
              <a:t>–</a:t>
            </a:r>
            <a:r>
              <a:rPr lang="en-US" altLang="zh-CN" sz="2200" kern="0" dirty="0">
                <a:ea typeface="Arial" pitchFamily="34" charset="0"/>
                <a:cs typeface="Arial" pitchFamily="34" charset="0"/>
              </a:rPr>
              <a:t> </a:t>
            </a:r>
            <a:r>
              <a:rPr lang="en-US" altLang="zh-CN" sz="2200" kern="0" dirty="0">
                <a:solidFill>
                  <a:srgbClr val="0000CC"/>
                </a:solidFill>
                <a:ea typeface="Arial" pitchFamily="34" charset="0"/>
                <a:cs typeface="Arial" pitchFamily="34" charset="0"/>
              </a:rPr>
              <a:t>Larger</a:t>
            </a:r>
            <a:r>
              <a:rPr lang="en-US" altLang="zh-CN" sz="2200" kern="0" dirty="0">
                <a:ea typeface="Arial" pitchFamily="34" charset="0"/>
                <a:cs typeface="Arial" pitchFamily="34" charset="0"/>
              </a:rPr>
              <a:t> </a:t>
            </a:r>
            <a:r>
              <a:rPr lang="en-US" altLang="zh-CN" sz="2200" kern="0" dirty="0">
                <a:solidFill>
                  <a:srgbClr val="0000CC"/>
                </a:solidFill>
                <a:ea typeface="Arial" pitchFamily="34" charset="0"/>
                <a:cs typeface="Arial" pitchFamily="34" charset="0"/>
              </a:rPr>
              <a:t>and</a:t>
            </a:r>
            <a:r>
              <a:rPr lang="en-US" altLang="zh-CN" sz="2200" kern="0" dirty="0">
                <a:ea typeface="Arial" pitchFamily="34" charset="0"/>
                <a:cs typeface="Arial" pitchFamily="34" charset="0"/>
              </a:rPr>
              <a:t> </a:t>
            </a:r>
            <a:r>
              <a:rPr lang="en-US" altLang="zh-CN" sz="2200" kern="0" dirty="0">
                <a:solidFill>
                  <a:srgbClr val="0000CC"/>
                </a:solidFill>
                <a:ea typeface="Arial" pitchFamily="34" charset="0"/>
                <a:cs typeface="Arial" pitchFamily="34" charset="0"/>
              </a:rPr>
              <a:t>more</a:t>
            </a:r>
            <a:r>
              <a:rPr lang="en-US" altLang="zh-CN" sz="2200" kern="0" dirty="0">
                <a:ea typeface="Arial" pitchFamily="34" charset="0"/>
                <a:cs typeface="Arial" pitchFamily="34" charset="0"/>
              </a:rPr>
              <a:t> </a:t>
            </a:r>
            <a:r>
              <a:rPr lang="en-US" altLang="zh-CN" sz="2200" kern="0" dirty="0">
                <a:solidFill>
                  <a:srgbClr val="0000CC"/>
                </a:solidFill>
                <a:ea typeface="Arial" pitchFamily="34" charset="0"/>
                <a:cs typeface="Arial" pitchFamily="34" charset="0"/>
              </a:rPr>
              <a:t>complex</a:t>
            </a:r>
            <a:r>
              <a:rPr lang="en-US" altLang="zh-CN" sz="2200" kern="0" dirty="0">
                <a:ea typeface="Arial" pitchFamily="34" charset="0"/>
                <a:cs typeface="Arial" pitchFamily="34" charset="0"/>
              </a:rPr>
              <a:t> </a:t>
            </a:r>
            <a:r>
              <a:rPr lang="en-US" altLang="zh-CN" sz="2200" kern="0" dirty="0">
                <a:solidFill>
                  <a:srgbClr val="0000CC"/>
                </a:solidFill>
                <a:ea typeface="Arial" pitchFamily="34" charset="0"/>
                <a:cs typeface="Arial" pitchFamily="34" charset="0"/>
              </a:rPr>
              <a:t>programs</a:t>
            </a:r>
          </a:p>
          <a:p>
            <a:pPr marL="436701" marR="0" indent="0" eaLnBrk="0">
              <a:lnSpc>
                <a:spcPct val="116000"/>
              </a:lnSpc>
              <a:spcBef>
                <a:spcPts val="1190"/>
              </a:spcBef>
            </a:pPr>
            <a:r>
              <a:rPr lang="en-US" altLang="zh-CN" sz="2200" kern="0" dirty="0">
                <a:solidFill>
                  <a:srgbClr val="0000CC"/>
                </a:solidFill>
                <a:ea typeface="Arial" pitchFamily="34" charset="0"/>
                <a:cs typeface="Arial" pitchFamily="34" charset="0"/>
              </a:rPr>
              <a:t>–</a:t>
            </a:r>
            <a:r>
              <a:rPr lang="en-US" altLang="zh-CN" sz="2200" kern="0" dirty="0">
                <a:ea typeface="Arial" pitchFamily="34" charset="0"/>
                <a:cs typeface="Arial" pitchFamily="34" charset="0"/>
              </a:rPr>
              <a:t> </a:t>
            </a:r>
            <a:r>
              <a:rPr lang="en-US" altLang="zh-CN" sz="2200" kern="0" dirty="0">
                <a:solidFill>
                  <a:srgbClr val="0000CC"/>
                </a:solidFill>
                <a:ea typeface="Arial" pitchFamily="34" charset="0"/>
                <a:cs typeface="Arial" pitchFamily="34" charset="0"/>
              </a:rPr>
              <a:t>Newer</a:t>
            </a:r>
            <a:r>
              <a:rPr lang="en-US" altLang="zh-CN" sz="2200" kern="0" dirty="0">
                <a:ea typeface="Arial" pitchFamily="34" charset="0"/>
                <a:cs typeface="Arial" pitchFamily="34" charset="0"/>
              </a:rPr>
              <a:t> </a:t>
            </a:r>
            <a:r>
              <a:rPr lang="en-US" altLang="zh-CN" sz="2200" kern="0" dirty="0">
                <a:solidFill>
                  <a:srgbClr val="0000CC"/>
                </a:solidFill>
                <a:ea typeface="Arial" pitchFamily="34" charset="0"/>
                <a:cs typeface="Arial" pitchFamily="34" charset="0"/>
              </a:rPr>
              <a:t>programming</a:t>
            </a:r>
            <a:r>
              <a:rPr lang="en-US" altLang="zh-CN" sz="2200" kern="0" dirty="0">
                <a:ea typeface="Arial" pitchFamily="34" charset="0"/>
                <a:cs typeface="Arial" pitchFamily="34" charset="0"/>
              </a:rPr>
              <a:t> </a:t>
            </a:r>
            <a:r>
              <a:rPr lang="en-US" altLang="zh-CN" sz="2200" kern="0" dirty="0">
                <a:solidFill>
                  <a:srgbClr val="0000CC"/>
                </a:solidFill>
                <a:ea typeface="Arial" pitchFamily="34" charset="0"/>
                <a:cs typeface="Arial" pitchFamily="34" charset="0"/>
              </a:rPr>
              <a:t>paradigms</a:t>
            </a:r>
          </a:p>
          <a:p>
            <a:pPr marL="436701" marR="0" indent="0" eaLnBrk="0">
              <a:lnSpc>
                <a:spcPct val="116000"/>
              </a:lnSpc>
              <a:spcBef>
                <a:spcPts val="1187"/>
              </a:spcBef>
            </a:pPr>
            <a:r>
              <a:rPr lang="en-US" altLang="zh-CN" sz="2200" kern="0" dirty="0">
                <a:solidFill>
                  <a:srgbClr val="0000CC"/>
                </a:solidFill>
                <a:ea typeface="Arial" pitchFamily="34" charset="0"/>
                <a:cs typeface="Arial" pitchFamily="34" charset="0"/>
              </a:rPr>
              <a:t>–</a:t>
            </a:r>
            <a:r>
              <a:rPr lang="en-US" altLang="zh-CN" sz="2200" kern="0" dirty="0">
                <a:ea typeface="Arial" pitchFamily="34" charset="0"/>
                <a:cs typeface="Arial" pitchFamily="34" charset="0"/>
              </a:rPr>
              <a:t> </a:t>
            </a:r>
            <a:r>
              <a:rPr lang="en-US" altLang="zh-CN" sz="2200" kern="0" dirty="0">
                <a:solidFill>
                  <a:srgbClr val="0000CC"/>
                </a:solidFill>
                <a:ea typeface="Arial" pitchFamily="34" charset="0"/>
                <a:cs typeface="Arial" pitchFamily="34" charset="0"/>
              </a:rPr>
              <a:t>Newer</a:t>
            </a:r>
            <a:r>
              <a:rPr lang="en-US" altLang="zh-CN" sz="2200" kern="0" dirty="0">
                <a:ea typeface="Arial" pitchFamily="34" charset="0"/>
                <a:cs typeface="Arial" pitchFamily="34" charset="0"/>
              </a:rPr>
              <a:t> </a:t>
            </a:r>
            <a:r>
              <a:rPr lang="en-US" altLang="zh-CN" sz="2200" kern="0" dirty="0">
                <a:solidFill>
                  <a:srgbClr val="0000CC"/>
                </a:solidFill>
                <a:ea typeface="Arial" pitchFamily="34" charset="0"/>
                <a:cs typeface="Arial" pitchFamily="34" charset="0"/>
              </a:rPr>
              <a:t>testing</a:t>
            </a:r>
            <a:r>
              <a:rPr lang="en-US" altLang="zh-CN" sz="2200" kern="0" dirty="0">
                <a:ea typeface="Arial" pitchFamily="34" charset="0"/>
                <a:cs typeface="Arial" pitchFamily="34" charset="0"/>
              </a:rPr>
              <a:t> </a:t>
            </a:r>
            <a:r>
              <a:rPr lang="en-US" altLang="zh-CN" sz="2200" kern="0" dirty="0">
                <a:solidFill>
                  <a:srgbClr val="0000CC"/>
                </a:solidFill>
                <a:ea typeface="Arial" pitchFamily="34" charset="0"/>
                <a:cs typeface="Arial" pitchFamily="34" charset="0"/>
              </a:rPr>
              <a:t>techniques</a:t>
            </a:r>
          </a:p>
          <a:p>
            <a:pPr marL="436701" marR="0" indent="0" eaLnBrk="0">
              <a:lnSpc>
                <a:spcPct val="116000"/>
              </a:lnSpc>
              <a:spcBef>
                <a:spcPts val="1195"/>
              </a:spcBef>
            </a:pPr>
            <a:r>
              <a:rPr lang="en-US" altLang="zh-CN" sz="2200" kern="0" dirty="0">
                <a:solidFill>
                  <a:srgbClr val="0000CC"/>
                </a:solidFill>
                <a:ea typeface="Arial" pitchFamily="34" charset="0"/>
                <a:cs typeface="Arial" pitchFamily="34" charset="0"/>
              </a:rPr>
              <a:t>–</a:t>
            </a:r>
            <a:r>
              <a:rPr lang="en-US" altLang="zh-CN" sz="2200" kern="0" dirty="0">
                <a:ea typeface="Arial" pitchFamily="34" charset="0"/>
                <a:cs typeface="Arial" pitchFamily="34" charset="0"/>
              </a:rPr>
              <a:t> </a:t>
            </a:r>
            <a:r>
              <a:rPr lang="en-US" altLang="zh-CN" sz="2200" kern="0" dirty="0">
                <a:solidFill>
                  <a:srgbClr val="0000CC"/>
                </a:solidFill>
                <a:ea typeface="Arial" pitchFamily="34" charset="0"/>
                <a:cs typeface="Arial" pitchFamily="34" charset="0"/>
              </a:rPr>
              <a:t>Test</a:t>
            </a:r>
            <a:r>
              <a:rPr lang="en-US" altLang="zh-CN" sz="2200" kern="0" dirty="0">
                <a:ea typeface="Arial" pitchFamily="34" charset="0"/>
                <a:cs typeface="Arial" pitchFamily="34" charset="0"/>
              </a:rPr>
              <a:t> </a:t>
            </a:r>
            <a:r>
              <a:rPr lang="en-US" altLang="zh-CN" sz="2200" kern="0" dirty="0">
                <a:solidFill>
                  <a:srgbClr val="0000CC"/>
                </a:solidFill>
                <a:ea typeface="Arial" pitchFamily="34" charset="0"/>
                <a:cs typeface="Arial" pitchFamily="34" charset="0"/>
              </a:rPr>
              <a:t>automation</a:t>
            </a:r>
          </a:p>
          <a:p>
            <a:pPr marL="436701" marR="0" indent="0" eaLnBrk="0">
              <a:lnSpc>
                <a:spcPct val="116000"/>
              </a:lnSpc>
              <a:spcBef>
                <a:spcPts val="752"/>
              </a:spcBef>
            </a:pPr>
            <a:endParaRPr lang="en-US" altLang="zh-CN" sz="2200" kern="0" baseline="0" noProof="0" dirty="0">
              <a:solidFill>
                <a:srgbClr val="000000"/>
              </a:solidFill>
              <a:ea typeface="Arial" pitchFamily="34" charset="0"/>
              <a:cs typeface="Arial" pitchFamily="34" charset="0"/>
            </a:endParaRPr>
          </a:p>
        </p:txBody>
      </p:sp>
      <p:pic>
        <p:nvPicPr>
          <p:cNvPr id="5" name="Picture 4" descr="Logo.jpg"/>
          <p:cNvPicPr>
            <a:picLocks noChangeAspect="1"/>
          </p:cNvPicPr>
          <p:nvPr/>
        </p:nvPicPr>
        <p:blipFill>
          <a:blip r:embed="rId3"/>
          <a:stretch>
            <a:fillRect/>
          </a:stretch>
        </p:blipFill>
        <p:spPr>
          <a:xfrm>
            <a:off x="0" y="0"/>
            <a:ext cx="1581150" cy="847725"/>
          </a:xfrm>
          <a:prstGeom prst="rect">
            <a:avLst/>
          </a:prstGeom>
        </p:spPr>
      </p:pic>
      <p:sp>
        <p:nvSpPr>
          <p:cNvPr id="6" name="Date Placeholder 5"/>
          <p:cNvSpPr>
            <a:spLocks noGrp="1"/>
          </p:cNvSpPr>
          <p:nvPr>
            <p:ph type="dt" sz="half" idx="10"/>
          </p:nvPr>
        </p:nvSpPr>
        <p:spPr/>
        <p:txBody>
          <a:bodyPr/>
          <a:lstStyle/>
          <a:p>
            <a:fld id="{33180345-B75E-4D59-BA89-F0262A8805DE}" type="datetime1">
              <a:rPr lang="en-IN" smtClean="0"/>
              <a:t>30-04-2024</a:t>
            </a:fld>
            <a:endParaRPr lang="en-US" dirty="0"/>
          </a:p>
        </p:txBody>
      </p:sp>
      <p:sp>
        <p:nvSpPr>
          <p:cNvPr id="10" name="Slide Number Placeholder 9"/>
          <p:cNvSpPr>
            <a:spLocks noGrp="1"/>
          </p:cNvSpPr>
          <p:nvPr>
            <p:ph type="sldNum" sz="quarter" idx="12"/>
          </p:nvPr>
        </p:nvSpPr>
        <p:spPr/>
        <p:txBody>
          <a:bodyPr/>
          <a:lstStyle/>
          <a:p>
            <a:fld id="{8A87259C-A7BA-4E2F-AD15-1FC8623258DF}" type="slidenum">
              <a:rPr lang="en-US" smtClean="0"/>
              <a:pPr/>
              <a:t>34</a:t>
            </a:fld>
            <a:endParaRPr lang="en-US" dirty="0"/>
          </a:p>
        </p:txBody>
      </p:sp>
      <p:sp>
        <p:nvSpPr>
          <p:cNvPr id="11" name="Footer Placeholder 10"/>
          <p:cNvSpPr>
            <a:spLocks noGrp="1"/>
          </p:cNvSpPr>
          <p:nvPr>
            <p:ph type="ftr" sz="quarter" idx="11"/>
          </p:nvPr>
        </p:nvSpPr>
        <p:spPr>
          <a:xfrm>
            <a:off x="1357290" y="6356350"/>
            <a:ext cx="7000924" cy="365125"/>
          </a:xfrm>
        </p:spPr>
        <p:txBody>
          <a:bodyPr/>
          <a:lstStyle/>
          <a:p>
            <a:r>
              <a:rPr lang="en-US"/>
              <a:t>Nishu Niharika            ACSE0603 Software Engineering                          Unit IV      </a:t>
            </a:r>
            <a:endParaRPr lang="en-US" dirty="0"/>
          </a:p>
        </p:txBody>
      </p:sp>
    </p:spTree>
    <p:extLst>
      <p:ext uri="{BB962C8B-B14F-4D97-AF65-F5344CB8AC3E}">
        <p14:creationId xmlns:p14="http://schemas.microsoft.com/office/powerpoint/2010/main" val="3797663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eaLnBrk="0">
              <a:lnSpc>
                <a:spcPct val="111000"/>
              </a:lnSpc>
            </a:pPr>
            <a:endParaRPr lang="en-US" altLang="zh-CN" sz="2400" b="1" kern="0" dirty="0">
              <a:solidFill>
                <a:srgbClr val="000000"/>
              </a:solidFill>
              <a:ea typeface="Arial" pitchFamily="34" charset="0"/>
              <a:cs typeface="Arial" pitchFamily="34"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5" name="TextBox672"/>
          <p:cNvSpPr txBox="1"/>
          <p:nvPr/>
        </p:nvSpPr>
        <p:spPr>
          <a:xfrm>
            <a:off x="3638649" y="124661"/>
            <a:ext cx="2717800" cy="375809"/>
          </a:xfrm>
          <a:prstGeom prst="rect">
            <a:avLst/>
          </a:prstGeom>
          <a:noFill/>
        </p:spPr>
        <p:txBody>
          <a:bodyPr wrap="square" lIns="0" tIns="0" rIns="0" bIns="0" rtlCol="0">
            <a:spAutoFit/>
          </a:bodyPr>
          <a:lstStyle/>
          <a:p>
            <a:pPr marL="0" marR="0" indent="0" eaLnBrk="0">
              <a:lnSpc>
                <a:spcPct val="111000"/>
              </a:lnSpc>
            </a:pPr>
            <a:r>
              <a:rPr lang="en-US" altLang="zh-CN" sz="2200" b="1" kern="0" baseline="0" noProof="0" dirty="0">
                <a:solidFill>
                  <a:srgbClr val="000000"/>
                </a:solidFill>
                <a:ea typeface="Arial" pitchFamily="34" charset="0"/>
                <a:cs typeface="Arial" pitchFamily="34" charset="0"/>
              </a:rPr>
              <a:t>Test</a:t>
            </a:r>
            <a:r>
              <a:rPr lang="en-US" altLang="zh-CN" sz="2200" b="1" kern="0" noProof="0" dirty="0">
                <a:ea typeface="Arial" pitchFamily="34" charset="0"/>
                <a:cs typeface="Arial" pitchFamily="34" charset="0"/>
              </a:rPr>
              <a:t> </a:t>
            </a:r>
            <a:r>
              <a:rPr lang="en-US" altLang="zh-CN" sz="2200" b="1" kern="0" baseline="0" noProof="0" dirty="0">
                <a:solidFill>
                  <a:srgbClr val="000000"/>
                </a:solidFill>
                <a:ea typeface="Arial" pitchFamily="34" charset="0"/>
                <a:cs typeface="Arial" pitchFamily="34" charset="0"/>
              </a:rPr>
              <a:t>How</a:t>
            </a:r>
            <a:r>
              <a:rPr lang="en-US" altLang="zh-CN" sz="2200" b="1" kern="0" noProof="0" dirty="0">
                <a:ea typeface="Arial" pitchFamily="34" charset="0"/>
                <a:cs typeface="Arial" pitchFamily="34" charset="0"/>
              </a:rPr>
              <a:t> </a:t>
            </a:r>
            <a:r>
              <a:rPr lang="en-US" altLang="zh-CN" sz="2200" b="1" kern="0" baseline="0" noProof="0" dirty="0">
                <a:solidFill>
                  <a:srgbClr val="000000"/>
                </a:solidFill>
                <a:ea typeface="Arial" pitchFamily="34" charset="0"/>
                <a:cs typeface="Arial" pitchFamily="34" charset="0"/>
              </a:rPr>
              <a:t>Long?</a:t>
            </a:r>
          </a:p>
        </p:txBody>
      </p:sp>
      <p:sp>
        <p:nvSpPr>
          <p:cNvPr id="6" name="TextBox673"/>
          <p:cNvSpPr txBox="1"/>
          <p:nvPr/>
        </p:nvSpPr>
        <p:spPr>
          <a:xfrm>
            <a:off x="990600" y="3200400"/>
            <a:ext cx="5537200" cy="1459182"/>
          </a:xfrm>
          <a:prstGeom prst="rect">
            <a:avLst/>
          </a:prstGeom>
          <a:noFill/>
        </p:spPr>
        <p:txBody>
          <a:bodyPr wrap="square" lIns="0" tIns="0" rIns="0" bIns="0" rtlCol="0">
            <a:spAutoFit/>
          </a:bodyPr>
          <a:lstStyle/>
          <a:p>
            <a:pPr marL="0" marR="0" indent="0" eaLnBrk="0">
              <a:lnSpc>
                <a:spcPct val="115000"/>
              </a:lnSpc>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Another</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way:</a:t>
            </a:r>
          </a:p>
          <a:p>
            <a:pPr marL="438035" marR="0" indent="0" eaLnBrk="0">
              <a:lnSpc>
                <a:spcPct val="76000"/>
              </a:lnSpc>
              <a:spcBef>
                <a:spcPts val="1651"/>
              </a:spcBef>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Seed</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bugs</a:t>
            </a:r>
            <a:r>
              <a:rPr lang="en-US" altLang="zh-CN" sz="2200" kern="0" baseline="0" noProof="0" dirty="0">
                <a:solidFill>
                  <a:srgbClr val="000000"/>
                </a:solidFill>
                <a:ea typeface="Arial Unicode MS" pitchFamily="34" charset="0"/>
                <a:cs typeface="Arial Unicode MS" pitchFamily="34" charset="0"/>
              </a:rPr>
              <a:t>…</a:t>
            </a:r>
            <a:r>
              <a:rPr lang="en-US" altLang="zh-CN" sz="2200" kern="0" noProof="0" dirty="0">
                <a:ea typeface="Arial Unicode MS" pitchFamily="34" charset="0"/>
                <a:cs typeface="Arial Unicode MS" pitchFamily="34" charset="0"/>
              </a:rPr>
              <a:t> </a:t>
            </a:r>
            <a:r>
              <a:rPr lang="en-US" altLang="zh-CN" sz="2200" kern="0" baseline="0" noProof="0" dirty="0">
                <a:solidFill>
                  <a:srgbClr val="000000"/>
                </a:solidFill>
                <a:ea typeface="Arial" pitchFamily="34" charset="0"/>
                <a:cs typeface="Arial" pitchFamily="34" charset="0"/>
              </a:rPr>
              <a:t>run</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test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cases</a:t>
            </a:r>
          </a:p>
          <a:p>
            <a:pPr marL="438035" marR="0" indent="0" eaLnBrk="0">
              <a:lnSpc>
                <a:spcPct val="115000"/>
              </a:lnSpc>
              <a:spcBef>
                <a:spcPts val="1624"/>
              </a:spcBef>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See</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if</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all</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(or</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most)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are</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getting</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detected</a:t>
            </a:r>
          </a:p>
        </p:txBody>
      </p:sp>
      <p:pic>
        <p:nvPicPr>
          <p:cNvPr id="10" name="67F5FC1E-A7A6-4801-3D9E-2FC0C9CF429B"/>
          <p:cNvPicPr>
            <a:picLocks noChangeAspect="1"/>
          </p:cNvPicPr>
          <p:nvPr/>
        </p:nvPicPr>
        <p:blipFill>
          <a:blip r:embed="rId3" cstate="print">
            <a:extLst>
              <a:ext uri="{2D0C8A52-28F6-437A-A381-1B844D06AE4D}"/>
            </a:extLst>
          </a:blip>
          <a:stretch>
            <a:fillRect/>
          </a:stretch>
        </p:blipFill>
        <p:spPr>
          <a:xfrm>
            <a:off x="3904868" y="1516253"/>
            <a:ext cx="4314825" cy="1609725"/>
          </a:xfrm>
          <a:prstGeom prst="rect">
            <a:avLst/>
          </a:prstGeom>
        </p:spPr>
      </p:pic>
      <p:sp>
        <p:nvSpPr>
          <p:cNvPr id="11" name="TextBox675"/>
          <p:cNvSpPr txBox="1"/>
          <p:nvPr/>
        </p:nvSpPr>
        <p:spPr>
          <a:xfrm>
            <a:off x="3169589" y="2203720"/>
            <a:ext cx="842081" cy="375809"/>
          </a:xfrm>
          <a:prstGeom prst="rect">
            <a:avLst/>
          </a:prstGeom>
          <a:noFill/>
        </p:spPr>
        <p:txBody>
          <a:bodyPr wrap="square" lIns="0" tIns="0" rIns="0" bIns="0" rtlCol="0">
            <a:spAutoFit/>
          </a:bodyPr>
          <a:lstStyle/>
          <a:p>
            <a:pPr marL="0" marR="0" indent="0" eaLnBrk="0">
              <a:lnSpc>
                <a:spcPct val="111000"/>
              </a:lnSpc>
            </a:pPr>
            <a:r>
              <a:rPr lang="en-US" altLang="zh-CN" sz="2200" b="1" kern="0" baseline="0" noProof="0" dirty="0">
                <a:solidFill>
                  <a:srgbClr val="6600FF"/>
                </a:solidFill>
                <a:ea typeface="Arial" pitchFamily="34" charset="0"/>
                <a:cs typeface="Arial" pitchFamily="34" charset="0"/>
              </a:rPr>
              <a:t>#</a:t>
            </a:r>
            <a:r>
              <a:rPr lang="en-US" altLang="zh-CN" sz="2200" b="1" kern="0" noProof="0" dirty="0">
                <a:ea typeface="Arial" pitchFamily="34" charset="0"/>
                <a:cs typeface="Arial" pitchFamily="34" charset="0"/>
              </a:rPr>
              <a:t> </a:t>
            </a:r>
            <a:r>
              <a:rPr lang="en-US" altLang="zh-CN" sz="2200" b="1" kern="0" baseline="0" noProof="0" dirty="0">
                <a:solidFill>
                  <a:srgbClr val="6600FF"/>
                </a:solidFill>
                <a:ea typeface="Arial" pitchFamily="34" charset="0"/>
                <a:cs typeface="Arial" pitchFamily="34" charset="0"/>
              </a:rPr>
              <a:t>Bugs</a:t>
            </a:r>
          </a:p>
        </p:txBody>
      </p:sp>
      <p:sp>
        <p:nvSpPr>
          <p:cNvPr id="12" name="TextBox676"/>
          <p:cNvSpPr txBox="1"/>
          <p:nvPr/>
        </p:nvSpPr>
        <p:spPr>
          <a:xfrm>
            <a:off x="5316637" y="3177588"/>
            <a:ext cx="1122425" cy="375809"/>
          </a:xfrm>
          <a:prstGeom prst="rect">
            <a:avLst/>
          </a:prstGeom>
          <a:noFill/>
        </p:spPr>
        <p:txBody>
          <a:bodyPr wrap="square" lIns="0" tIns="0" rIns="0" bIns="0" rtlCol="0">
            <a:spAutoFit/>
          </a:bodyPr>
          <a:lstStyle/>
          <a:p>
            <a:pPr marL="0" marR="0" indent="0" eaLnBrk="0">
              <a:lnSpc>
                <a:spcPct val="111000"/>
              </a:lnSpc>
            </a:pPr>
            <a:r>
              <a:rPr lang="en-US" altLang="zh-CN" sz="2200" b="1" kern="0" baseline="0" noProof="0" dirty="0">
                <a:solidFill>
                  <a:srgbClr val="6600FF"/>
                </a:solidFill>
                <a:ea typeface="Arial" pitchFamily="34" charset="0"/>
                <a:cs typeface="Arial" pitchFamily="34" charset="0"/>
              </a:rPr>
              <a:t>Time</a:t>
            </a:r>
          </a:p>
        </p:txBody>
      </p:sp>
      <p:sp>
        <p:nvSpPr>
          <p:cNvPr id="13" name="TextBox677"/>
          <p:cNvSpPr txBox="1"/>
          <p:nvPr/>
        </p:nvSpPr>
        <p:spPr>
          <a:xfrm>
            <a:off x="1501117" y="1989800"/>
            <a:ext cx="1384300" cy="379206"/>
          </a:xfrm>
          <a:prstGeom prst="rect">
            <a:avLst/>
          </a:prstGeom>
          <a:noFill/>
        </p:spPr>
        <p:txBody>
          <a:bodyPr wrap="square" lIns="0" tIns="0" rIns="0" bIns="0" rtlCol="0">
            <a:spAutoFit/>
          </a:bodyPr>
          <a:lstStyle/>
          <a:p>
            <a:pPr marL="0" marR="0" indent="0" eaLnBrk="0">
              <a:lnSpc>
                <a:spcPct val="112000"/>
              </a:lnSpc>
            </a:pPr>
            <a:r>
              <a:rPr lang="en-US" altLang="zh-CN" sz="2200" b="1" kern="0" baseline="0" noProof="0" dirty="0">
                <a:solidFill>
                  <a:srgbClr val="000000"/>
                </a:solidFill>
                <a:ea typeface="Arial" pitchFamily="34" charset="0"/>
                <a:cs typeface="Arial" pitchFamily="34" charset="0"/>
              </a:rPr>
              <a:t>One</a:t>
            </a:r>
            <a:r>
              <a:rPr lang="en-US" altLang="zh-CN" sz="2200" b="1" kern="0" noProof="0" dirty="0">
                <a:ea typeface="Arial" pitchFamily="34" charset="0"/>
                <a:cs typeface="Arial" pitchFamily="34" charset="0"/>
              </a:rPr>
              <a:t> </a:t>
            </a:r>
            <a:r>
              <a:rPr lang="en-US" altLang="zh-CN" sz="2200" b="1" kern="0" baseline="0" noProof="0" dirty="0">
                <a:solidFill>
                  <a:srgbClr val="000000"/>
                </a:solidFill>
                <a:ea typeface="Arial" pitchFamily="34" charset="0"/>
                <a:cs typeface="Arial" pitchFamily="34" charset="0"/>
              </a:rPr>
              <a:t>way:</a:t>
            </a:r>
          </a:p>
        </p:txBody>
      </p:sp>
      <p:pic>
        <p:nvPicPr>
          <p:cNvPr id="14" name="Picture 13" descr="Logo.jpg"/>
          <p:cNvPicPr>
            <a:picLocks noChangeAspect="1"/>
          </p:cNvPicPr>
          <p:nvPr/>
        </p:nvPicPr>
        <p:blipFill>
          <a:blip r:embed="rId4"/>
          <a:stretch>
            <a:fillRect/>
          </a:stretch>
        </p:blipFill>
        <p:spPr>
          <a:xfrm>
            <a:off x="0" y="0"/>
            <a:ext cx="1581150" cy="847725"/>
          </a:xfrm>
          <a:prstGeom prst="rect">
            <a:avLst/>
          </a:prstGeom>
        </p:spPr>
      </p:pic>
      <p:sp>
        <p:nvSpPr>
          <p:cNvPr id="15" name="Date Placeholder 14"/>
          <p:cNvSpPr>
            <a:spLocks noGrp="1"/>
          </p:cNvSpPr>
          <p:nvPr>
            <p:ph type="dt" sz="half" idx="10"/>
          </p:nvPr>
        </p:nvSpPr>
        <p:spPr/>
        <p:txBody>
          <a:bodyPr/>
          <a:lstStyle/>
          <a:p>
            <a:fld id="{940E21F2-1430-4676-AEF6-3B6E79C83771}" type="datetime1">
              <a:rPr lang="en-IN" smtClean="0"/>
              <a:t>30-04-2024</a:t>
            </a:fld>
            <a:endParaRPr lang="en-US" dirty="0"/>
          </a:p>
        </p:txBody>
      </p:sp>
      <p:sp>
        <p:nvSpPr>
          <p:cNvPr id="16" name="Slide Number Placeholder 15"/>
          <p:cNvSpPr>
            <a:spLocks noGrp="1"/>
          </p:cNvSpPr>
          <p:nvPr>
            <p:ph type="sldNum" sz="quarter" idx="12"/>
          </p:nvPr>
        </p:nvSpPr>
        <p:spPr/>
        <p:txBody>
          <a:bodyPr/>
          <a:lstStyle/>
          <a:p>
            <a:fld id="{8A87259C-A7BA-4E2F-AD15-1FC8623258DF}" type="slidenum">
              <a:rPr lang="en-US" smtClean="0"/>
              <a:pPr/>
              <a:t>35</a:t>
            </a:fld>
            <a:endParaRPr lang="en-US" dirty="0"/>
          </a:p>
        </p:txBody>
      </p:sp>
      <p:sp>
        <p:nvSpPr>
          <p:cNvPr id="17" name="Footer Placeholder 16"/>
          <p:cNvSpPr>
            <a:spLocks noGrp="1"/>
          </p:cNvSpPr>
          <p:nvPr>
            <p:ph type="ftr" sz="quarter" idx="11"/>
          </p:nvPr>
        </p:nvSpPr>
        <p:spPr>
          <a:xfrm>
            <a:off x="1357290" y="6356350"/>
            <a:ext cx="7000924" cy="365125"/>
          </a:xfrm>
        </p:spPr>
        <p:txBody>
          <a:bodyPr/>
          <a:lstStyle/>
          <a:p>
            <a:r>
              <a:rPr lang="en-US"/>
              <a:t>Nishu Niharika            ACSE0603 Software Engineering                          Unit IV      </a:t>
            </a:r>
            <a:endParaRPr lang="en-US" dirty="0"/>
          </a:p>
        </p:txBody>
      </p:sp>
    </p:spTree>
    <p:extLst>
      <p:ext uri="{BB962C8B-B14F-4D97-AF65-F5344CB8AC3E}">
        <p14:creationId xmlns:p14="http://schemas.microsoft.com/office/powerpoint/2010/main" val="24745793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85000" lnSpcReduction="10000"/>
          </a:bodyPr>
          <a:lstStyle/>
          <a:p>
            <a:pPr marL="0" indent="0" algn="just">
              <a:buNone/>
            </a:pPr>
            <a:r>
              <a:rPr lang="en-US" sz="2200" b="1" dirty="0">
                <a:solidFill>
                  <a:srgbClr val="FF0000"/>
                </a:solidFill>
                <a:latin typeface="Calibri(body)"/>
              </a:rPr>
              <a:t>Test case </a:t>
            </a:r>
          </a:p>
          <a:p>
            <a:pPr algn="just"/>
            <a:r>
              <a:rPr lang="en-IN" sz="2400" dirty="0"/>
              <a:t>A test case is a triplet [I , S, R], where I is the data input to the program under test, S is the state of the program at which the data is to be input, and R is the result expected to be produced by the program. Ex. The text editor can at any time during its execution assume any of the following execution modes—edit, view, create, and display. </a:t>
            </a:r>
          </a:p>
          <a:p>
            <a:pPr algn="just"/>
            <a:r>
              <a:rPr lang="en-IN" sz="2400" dirty="0"/>
              <a:t>A test case is said to be a positive test case if it is designed to test whether the software correctly performs a required functionality.</a:t>
            </a:r>
          </a:p>
          <a:p>
            <a:pPr algn="just"/>
            <a:r>
              <a:rPr lang="en-IN" sz="2400" dirty="0"/>
              <a:t>It is said to be negative test case, if it is designed to test whether the software carries out something, that is not required of the system.</a:t>
            </a:r>
            <a:endParaRPr lang="en-US" sz="2200" dirty="0">
              <a:solidFill>
                <a:srgbClr val="333333"/>
              </a:solidFill>
              <a:latin typeface="Calibri(body)"/>
            </a:endParaRPr>
          </a:p>
          <a:p>
            <a:pPr marL="0" indent="0" algn="just">
              <a:buNone/>
            </a:pPr>
            <a:r>
              <a:rPr lang="en-IN" sz="2400" b="1" dirty="0">
                <a:solidFill>
                  <a:srgbClr val="FF0000"/>
                </a:solidFill>
              </a:rPr>
              <a:t>Test Suite:  </a:t>
            </a:r>
            <a:r>
              <a:rPr lang="en-IN" sz="2400" dirty="0"/>
              <a:t>A test suite is the set of all test that have been designed by a tester to test a given program. </a:t>
            </a:r>
          </a:p>
          <a:p>
            <a:pPr algn="just"/>
            <a:r>
              <a:rPr lang="en-IN" sz="2400" dirty="0"/>
              <a:t>Testability: the testability of a requirement is the degree to which an implementation of it can be adequately tested to determine its conformance to the requirement.</a:t>
            </a:r>
            <a:endParaRPr lang="en-US" sz="2200" dirty="0">
              <a:latin typeface="Calibri(body)"/>
            </a:endParaRPr>
          </a:p>
        </p:txBody>
      </p:sp>
      <p:sp>
        <p:nvSpPr>
          <p:cNvPr id="4" name="Date Placeholder 3"/>
          <p:cNvSpPr>
            <a:spLocks noGrp="1"/>
          </p:cNvSpPr>
          <p:nvPr>
            <p:ph type="dt" sz="half" idx="10"/>
          </p:nvPr>
        </p:nvSpPr>
        <p:spPr/>
        <p:txBody>
          <a:bodyPr/>
          <a:lstStyle/>
          <a:p>
            <a:fld id="{91EEA1B6-608D-4849-AE38-9E01415F3073}" type="datetime1">
              <a:rPr lang="en-IN" smtClean="0"/>
              <a:t>30-04-2024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Calibri (Body)"/>
              </a:rPr>
              <a:t>Test, Test Case and Test Suite (CO4)</a:t>
            </a:r>
            <a:endParaRPr kumimoji="0" lang="en-US" sz="2400" b="1" i="0" u="none" strike="noStrike" kern="1200" cap="none" spc="0" normalizeH="0" baseline="0" noProof="0" dirty="0">
              <a:ln>
                <a:noFill/>
              </a:ln>
              <a:solidFill>
                <a:schemeClr val="dk1"/>
              </a:solidFill>
              <a:effectLst/>
              <a:uLnTx/>
              <a:uFillTx/>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Footer Placeholder 4"/>
          <p:cNvSpPr>
            <a:spLocks noGrp="1"/>
          </p:cNvSpPr>
          <p:nvPr>
            <p:ph type="ftr" sz="quarter" idx="11"/>
          </p:nvPr>
        </p:nvSpPr>
        <p:spPr>
          <a:xfrm>
            <a:off x="2514600" y="6356350"/>
            <a:ext cx="5029200" cy="365125"/>
          </a:xfrm>
        </p:spPr>
        <p:txBody>
          <a:bodyPr/>
          <a:lstStyle/>
          <a:p>
            <a:r>
              <a:rPr lang="en-US" dirty="0" err="1"/>
              <a:t>Nishu</a:t>
            </a:r>
            <a:r>
              <a:rPr lang="en-US" dirty="0"/>
              <a:t> Niharika            ACSE0603 Software Engineering                          Unit IV      </a:t>
            </a:r>
          </a:p>
        </p:txBody>
      </p:sp>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236233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80728"/>
            <a:ext cx="8229600" cy="4688235"/>
          </a:xfrm>
        </p:spPr>
        <p:txBody>
          <a:bodyPr>
            <a:normAutofit/>
          </a:bodyPr>
          <a:lstStyle/>
          <a:p>
            <a:pPr marL="0" indent="0" algn="just">
              <a:buNone/>
            </a:pPr>
            <a:r>
              <a:rPr lang="en-IN" sz="2400" b="1" dirty="0">
                <a:solidFill>
                  <a:srgbClr val="FF0000"/>
                </a:solidFill>
              </a:rPr>
              <a:t>Test scenario: </a:t>
            </a:r>
          </a:p>
          <a:p>
            <a:pPr algn="just"/>
            <a:r>
              <a:rPr lang="en-IN" sz="2400" dirty="0"/>
              <a:t>A test scenario is an abstract test case in the sense that it only identifies the aspects of the program that are to be tested without identifying the input, state, or output. A</a:t>
            </a:r>
          </a:p>
          <a:p>
            <a:pPr algn="just"/>
            <a:r>
              <a:rPr lang="en-IN" sz="2400" dirty="0"/>
              <a:t>In the test case, the input, output, and the state at which the input would be applied is designed such that the scenario can be executed.</a:t>
            </a:r>
            <a:endParaRPr lang="en-US" sz="2200" dirty="0">
              <a:solidFill>
                <a:srgbClr val="333333"/>
              </a:solidFill>
              <a:latin typeface="Calibri(body)"/>
            </a:endParaRPr>
          </a:p>
          <a:p>
            <a:pPr algn="just"/>
            <a:endParaRPr lang="en-US" sz="2200" dirty="0">
              <a:latin typeface="Calibri(body)"/>
            </a:endParaRPr>
          </a:p>
        </p:txBody>
      </p:sp>
      <p:sp>
        <p:nvSpPr>
          <p:cNvPr id="4" name="Date Placeholder 3"/>
          <p:cNvSpPr>
            <a:spLocks noGrp="1"/>
          </p:cNvSpPr>
          <p:nvPr>
            <p:ph type="dt" sz="half" idx="10"/>
          </p:nvPr>
        </p:nvSpPr>
        <p:spPr/>
        <p:txBody>
          <a:bodyPr/>
          <a:lstStyle/>
          <a:p>
            <a:fld id="{91EEA1B6-608D-4849-AE38-9E01415F3073}" type="datetime1">
              <a:rPr lang="en-IN" smtClean="0"/>
              <a:t>30-04-2024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Calibri (Body)"/>
              </a:rPr>
              <a:t>Test, Test Case and Test Suite (CO4)</a:t>
            </a:r>
            <a:endParaRPr kumimoji="0" lang="en-US" sz="2400" b="1" i="0" u="none" strike="noStrike" kern="1200" cap="none" spc="0" normalizeH="0" baseline="0" noProof="0" dirty="0">
              <a:ln>
                <a:noFill/>
              </a:ln>
              <a:solidFill>
                <a:schemeClr val="dk1"/>
              </a:solidFill>
              <a:effectLst/>
              <a:uLnTx/>
              <a:uFillTx/>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Footer Placeholder 4"/>
          <p:cNvSpPr>
            <a:spLocks noGrp="1"/>
          </p:cNvSpPr>
          <p:nvPr>
            <p:ph type="ftr" sz="quarter" idx="11"/>
          </p:nvPr>
        </p:nvSpPr>
        <p:spPr>
          <a:xfrm>
            <a:off x="2514600" y="6356350"/>
            <a:ext cx="5029200" cy="365125"/>
          </a:xfrm>
        </p:spPr>
        <p:txBody>
          <a:bodyPr/>
          <a:lstStyle/>
          <a:p>
            <a:r>
              <a:rPr lang="en-US"/>
              <a:t>Nishu Niharika            ACSE0603 Software Engineering                          Unit IV      </a:t>
            </a:r>
            <a:endParaRPr lang="en-US" dirty="0"/>
          </a:p>
        </p:txBody>
      </p:sp>
      <p:pic>
        <p:nvPicPr>
          <p:cNvPr id="2" name="Picture 1"/>
          <p:cNvPicPr>
            <a:picLocks noChangeAspect="1"/>
          </p:cNvPicPr>
          <p:nvPr/>
        </p:nvPicPr>
        <p:blipFill>
          <a:blip r:embed="rId3"/>
          <a:stretch>
            <a:fillRect/>
          </a:stretch>
        </p:blipFill>
        <p:spPr>
          <a:xfrm>
            <a:off x="1666636" y="3905334"/>
            <a:ext cx="7009534" cy="2633578"/>
          </a:xfrm>
          <a:prstGeom prst="rect">
            <a:avLst/>
          </a:prstGeom>
        </p:spPr>
      </p:pic>
      <p:pic>
        <p:nvPicPr>
          <p:cNvPr id="9" name="Picture 8" descr="Logo.jpg"/>
          <p:cNvPicPr>
            <a:picLocks noChangeAspect="1"/>
          </p:cNvPicPr>
          <p:nvPr/>
        </p:nvPicPr>
        <p:blipFill>
          <a:blip r:embed="rId4"/>
          <a:stretch>
            <a:fillRect/>
          </a:stretch>
        </p:blipFill>
        <p:spPr>
          <a:xfrm>
            <a:off x="0" y="0"/>
            <a:ext cx="1581150" cy="847725"/>
          </a:xfrm>
          <a:prstGeom prst="rect">
            <a:avLst/>
          </a:prstGeom>
        </p:spPr>
      </p:pic>
    </p:spTree>
    <p:extLst>
      <p:ext uri="{BB962C8B-B14F-4D97-AF65-F5344CB8AC3E}">
        <p14:creationId xmlns:p14="http://schemas.microsoft.com/office/powerpoint/2010/main" val="3732231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712AE6-19B3-4883-A4B3-151B5C84041B}"/>
              </a:ext>
            </a:extLst>
          </p:cNvPr>
          <p:cNvSpPr>
            <a:spLocks noGrp="1"/>
          </p:cNvSpPr>
          <p:nvPr>
            <p:ph idx="1"/>
          </p:nvPr>
        </p:nvSpPr>
        <p:spPr>
          <a:xfrm>
            <a:off x="457200" y="332656"/>
            <a:ext cx="8229600" cy="5793507"/>
          </a:xfrm>
        </p:spPr>
        <p:txBody>
          <a:bodyPr>
            <a:normAutofit fontScale="40000" lnSpcReduction="20000"/>
          </a:bodyPr>
          <a:lstStyle/>
          <a:p>
            <a:pPr marL="0" indent="0" algn="ctr">
              <a:buNone/>
            </a:pPr>
            <a:r>
              <a:rPr lang="en-IN" sz="3400" b="1" dirty="0"/>
              <a:t>CASE STUDY </a:t>
            </a:r>
          </a:p>
          <a:p>
            <a:pPr marL="0" indent="0">
              <a:buNone/>
            </a:pPr>
            <a:r>
              <a:rPr lang="en-IN" sz="3400" b="1" dirty="0"/>
              <a:t>Test Scenario</a:t>
            </a:r>
            <a:r>
              <a:rPr lang="en-IN" sz="3400" dirty="0"/>
              <a:t>: Verify that users can successfully place an order for items in their shopping cart.</a:t>
            </a:r>
          </a:p>
          <a:p>
            <a:pPr marL="0" indent="0">
              <a:buNone/>
            </a:pPr>
            <a:endParaRPr lang="en-IN" dirty="0"/>
          </a:p>
          <a:p>
            <a:r>
              <a:rPr lang="en-IN" sz="3400" b="1" dirty="0"/>
              <a:t>Objective</a:t>
            </a:r>
            <a:r>
              <a:rPr lang="en-IN" sz="3400" dirty="0"/>
              <a:t>: The objective of this test scenario is to ensure that the checkout process of the e-commerce website functions correctly and allows users to purchase items from their shopping cart without encountering errors.</a:t>
            </a:r>
          </a:p>
          <a:p>
            <a:r>
              <a:rPr lang="en-IN" sz="3400" b="1" dirty="0"/>
              <a:t>Preconditions</a:t>
            </a:r>
            <a:r>
              <a:rPr lang="en-IN" sz="3400" dirty="0"/>
              <a:t>:</a:t>
            </a:r>
          </a:p>
          <a:p>
            <a:pPr lvl="1"/>
            <a:r>
              <a:rPr lang="en-IN" sz="2900" dirty="0"/>
              <a:t>The user is logged into their account.</a:t>
            </a:r>
          </a:p>
          <a:p>
            <a:pPr lvl="1"/>
            <a:r>
              <a:rPr lang="en-IN" sz="2900" dirty="0"/>
              <a:t>The user has added one or more items to their shopping cart.</a:t>
            </a:r>
          </a:p>
          <a:p>
            <a:r>
              <a:rPr lang="en-IN" sz="3400" b="1" dirty="0"/>
              <a:t>Inputs</a:t>
            </a:r>
            <a:r>
              <a:rPr lang="en-IN" sz="3400" dirty="0"/>
              <a:t>:</a:t>
            </a:r>
          </a:p>
          <a:p>
            <a:pPr lvl="1"/>
            <a:r>
              <a:rPr lang="en-IN" sz="2900" dirty="0"/>
              <a:t>The user clicks on the "Checkout" button.</a:t>
            </a:r>
          </a:p>
          <a:p>
            <a:r>
              <a:rPr lang="en-IN" sz="3400" b="1" dirty="0"/>
              <a:t>Actions</a:t>
            </a:r>
            <a:r>
              <a:rPr lang="en-IN" sz="3400" dirty="0"/>
              <a:t>:</a:t>
            </a:r>
          </a:p>
          <a:p>
            <a:pPr lvl="1"/>
            <a:r>
              <a:rPr lang="en-IN" sz="2900" dirty="0"/>
              <a:t>The system displays the checkout page, where the user can review their order details, shipping information, and payment method.</a:t>
            </a:r>
          </a:p>
          <a:p>
            <a:pPr lvl="1"/>
            <a:r>
              <a:rPr lang="en-IN" sz="2900" dirty="0"/>
              <a:t>The user fills in the required shipping information, such as name, address, and contact details.</a:t>
            </a:r>
          </a:p>
          <a:p>
            <a:pPr lvl="1"/>
            <a:r>
              <a:rPr lang="en-IN" sz="2900" dirty="0"/>
              <a:t>The user selects a payment method (e.g., credit card, PayPal).</a:t>
            </a:r>
          </a:p>
          <a:p>
            <a:pPr lvl="1"/>
            <a:r>
              <a:rPr lang="en-IN" sz="2900" dirty="0"/>
              <a:t>The user confirms the order by clicking on the "Place Order" button.</a:t>
            </a:r>
          </a:p>
          <a:p>
            <a:r>
              <a:rPr lang="en-IN" sz="3400" b="1" dirty="0"/>
              <a:t>Expected Results</a:t>
            </a:r>
            <a:r>
              <a:rPr lang="en-IN" sz="3400" dirty="0"/>
              <a:t>:</a:t>
            </a:r>
          </a:p>
          <a:p>
            <a:pPr lvl="1"/>
            <a:r>
              <a:rPr lang="en-IN" sz="2900" dirty="0"/>
              <a:t>The system processes the order without errors.</a:t>
            </a:r>
          </a:p>
          <a:p>
            <a:pPr lvl="1"/>
            <a:r>
              <a:rPr lang="en-IN" sz="2900" dirty="0"/>
              <a:t>The user receives an order confirmation message.</a:t>
            </a:r>
          </a:p>
          <a:p>
            <a:pPr lvl="1"/>
            <a:r>
              <a:rPr lang="en-IN" sz="2900" dirty="0"/>
              <a:t>The user's shopping cart is updated to reflect the purchased items being removed.</a:t>
            </a:r>
          </a:p>
          <a:p>
            <a:pPr lvl="1"/>
            <a:r>
              <a:rPr lang="en-IN" sz="2900" dirty="0"/>
              <a:t>The user can view the order details in their account's order history.</a:t>
            </a:r>
          </a:p>
          <a:p>
            <a:pPr lvl="1"/>
            <a:r>
              <a:rPr lang="en-IN" sz="2900" dirty="0"/>
              <a:t>The user receives an email confirmation with the order details.</a:t>
            </a:r>
          </a:p>
          <a:p>
            <a:r>
              <a:rPr lang="en-IN" sz="3400" b="1" dirty="0"/>
              <a:t>Postconditions</a:t>
            </a:r>
            <a:r>
              <a:rPr lang="en-IN" sz="3400" dirty="0"/>
              <a:t>:</a:t>
            </a:r>
          </a:p>
          <a:p>
            <a:pPr lvl="1"/>
            <a:r>
              <a:rPr lang="en-IN" sz="2900" dirty="0"/>
              <a:t>The user's order is successfully placed and processed.</a:t>
            </a:r>
          </a:p>
          <a:p>
            <a:pPr lvl="1"/>
            <a:r>
              <a:rPr lang="en-IN" sz="2900" dirty="0"/>
              <a:t>The user can track the status of their order through the order tracking system.</a:t>
            </a:r>
          </a:p>
          <a:p>
            <a:pPr lvl="1"/>
            <a:r>
              <a:rPr lang="en-IN" sz="2900" dirty="0"/>
              <a:t>The user's account reflects the recent order in their order history.</a:t>
            </a:r>
          </a:p>
          <a:p>
            <a:endParaRPr lang="en-IN" dirty="0"/>
          </a:p>
        </p:txBody>
      </p:sp>
      <p:sp>
        <p:nvSpPr>
          <p:cNvPr id="4" name="Date Placeholder 3">
            <a:extLst>
              <a:ext uri="{FF2B5EF4-FFF2-40B4-BE49-F238E27FC236}">
                <a16:creationId xmlns:a16="http://schemas.microsoft.com/office/drawing/2014/main" id="{D266FD86-6D4C-4BE3-9172-F9029D7E5E93}"/>
              </a:ext>
            </a:extLst>
          </p:cNvPr>
          <p:cNvSpPr>
            <a:spLocks noGrp="1"/>
          </p:cNvSpPr>
          <p:nvPr>
            <p:ph type="dt" sz="half" idx="10"/>
          </p:nvPr>
        </p:nvSpPr>
        <p:spPr/>
        <p:txBody>
          <a:bodyPr/>
          <a:lstStyle/>
          <a:p>
            <a:fld id="{F83524DC-E632-4C83-9555-CEF57CBDEFBB}" type="datetime1">
              <a:rPr lang="en-IN" smtClean="0"/>
              <a:t>30-04-2024</a:t>
            </a:fld>
            <a:endParaRPr lang="en-US" dirty="0"/>
          </a:p>
        </p:txBody>
      </p:sp>
      <p:sp>
        <p:nvSpPr>
          <p:cNvPr id="5" name="Footer Placeholder 4">
            <a:extLst>
              <a:ext uri="{FF2B5EF4-FFF2-40B4-BE49-F238E27FC236}">
                <a16:creationId xmlns:a16="http://schemas.microsoft.com/office/drawing/2014/main" id="{7F712562-9918-44FE-8288-7DE555EA9A4E}"/>
              </a:ext>
            </a:extLst>
          </p:cNvPr>
          <p:cNvSpPr>
            <a:spLocks noGrp="1"/>
          </p:cNvSpPr>
          <p:nvPr>
            <p:ph type="ftr" sz="quarter" idx="11"/>
          </p:nvPr>
        </p:nvSpPr>
        <p:spPr/>
        <p:txBody>
          <a:bodyPr/>
          <a:lstStyle/>
          <a:p>
            <a:r>
              <a:rPr lang="en-US"/>
              <a:t>Nishu Niharika            ACSE0603 Software Engineering                          Unit IV      </a:t>
            </a:r>
            <a:endParaRPr lang="en-US" dirty="0"/>
          </a:p>
        </p:txBody>
      </p:sp>
      <p:sp>
        <p:nvSpPr>
          <p:cNvPr id="6" name="Slide Number Placeholder 5">
            <a:extLst>
              <a:ext uri="{FF2B5EF4-FFF2-40B4-BE49-F238E27FC236}">
                <a16:creationId xmlns:a16="http://schemas.microsoft.com/office/drawing/2014/main" id="{9F952AE3-92F9-411F-8A17-F08FA13C0DB9}"/>
              </a:ext>
            </a:extLst>
          </p:cNvPr>
          <p:cNvSpPr>
            <a:spLocks noGrp="1"/>
          </p:cNvSpPr>
          <p:nvPr>
            <p:ph type="sldNum" sz="quarter" idx="12"/>
          </p:nvPr>
        </p:nvSpPr>
        <p:spPr/>
        <p:txBody>
          <a:bodyPr/>
          <a:lstStyle/>
          <a:p>
            <a:fld id="{8A87259C-A7BA-4E2F-AD15-1FC8623258DF}" type="slidenum">
              <a:rPr lang="en-US" smtClean="0"/>
              <a:pPr/>
              <a:t>38</a:t>
            </a:fld>
            <a:endParaRPr lang="en-US" dirty="0"/>
          </a:p>
        </p:txBody>
      </p:sp>
    </p:spTree>
    <p:extLst>
      <p:ext uri="{BB962C8B-B14F-4D97-AF65-F5344CB8AC3E}">
        <p14:creationId xmlns:p14="http://schemas.microsoft.com/office/powerpoint/2010/main" val="26207808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90600"/>
            <a:ext cx="8839200" cy="5638800"/>
          </a:xfrm>
        </p:spPr>
        <p:txBody>
          <a:bodyPr>
            <a:normAutofit/>
          </a:bodyPr>
          <a:lstStyle/>
          <a:p>
            <a:r>
              <a:rPr lang="en-US" sz="2200" b="1" dirty="0">
                <a:solidFill>
                  <a:srgbClr val="FF0000"/>
                </a:solidFill>
              </a:rPr>
              <a:t>Verification</a:t>
            </a:r>
            <a:r>
              <a:rPr lang="en-US" sz="2200" dirty="0">
                <a:solidFill>
                  <a:srgbClr val="FF0000"/>
                </a:solidFill>
              </a:rPr>
              <a:t>:</a:t>
            </a:r>
            <a:r>
              <a:rPr lang="en-US" sz="2200" dirty="0"/>
              <a:t> Software should confirm to its.(</a:t>
            </a:r>
            <a:r>
              <a:rPr lang="en-US" sz="2200" dirty="0">
                <a:solidFill>
                  <a:schemeClr val="tx2"/>
                </a:solidFill>
              </a:rPr>
              <a:t>are we building the product right?)</a:t>
            </a:r>
          </a:p>
          <a:p>
            <a:pPr lvl="1"/>
            <a:r>
              <a:rPr lang="en-US" sz="2200" dirty="0"/>
              <a:t>It is the process of determining whether the output of one phase of software development conforms to that of its previous phase. Thus verification is concerned with phase containment of errors</a:t>
            </a:r>
          </a:p>
          <a:p>
            <a:pPr marL="457200" lvl="1" indent="0">
              <a:buNone/>
            </a:pPr>
            <a:endParaRPr lang="en-US" sz="2200" dirty="0">
              <a:solidFill>
                <a:schemeClr val="tx2"/>
              </a:solidFill>
            </a:endParaRPr>
          </a:p>
          <a:p>
            <a:r>
              <a:rPr lang="en-US" sz="2200" b="1" dirty="0">
                <a:solidFill>
                  <a:srgbClr val="FF0000"/>
                </a:solidFill>
              </a:rPr>
              <a:t>Validation:</a:t>
            </a:r>
            <a:r>
              <a:rPr lang="en-US" sz="2200" b="1" dirty="0"/>
              <a:t> </a:t>
            </a:r>
            <a:r>
              <a:rPr lang="en-US" sz="2200" dirty="0"/>
              <a:t>Software should do what the user really require.(</a:t>
            </a:r>
            <a:r>
              <a:rPr lang="en-US" sz="2200" dirty="0">
                <a:solidFill>
                  <a:srgbClr val="002060"/>
                </a:solidFill>
              </a:rPr>
              <a:t>are we building the right product</a:t>
            </a:r>
            <a:r>
              <a:rPr lang="en-US" sz="2200" dirty="0"/>
              <a:t>?)</a:t>
            </a:r>
          </a:p>
          <a:p>
            <a:pPr lvl="1"/>
            <a:r>
              <a:rPr lang="en-US" sz="2200" dirty="0"/>
              <a:t>It is the process of determining whether a fully developed system conforms to its requirements specification. the aim of validation is that the final product be error free.</a:t>
            </a:r>
          </a:p>
          <a:p>
            <a:pPr lvl="1"/>
            <a:endParaRPr lang="en-US" sz="2200" dirty="0"/>
          </a:p>
          <a:p>
            <a:pPr lvl="1" algn="ctr">
              <a:buNone/>
            </a:pPr>
            <a:r>
              <a:rPr lang="en-US" sz="2200" b="1" dirty="0">
                <a:solidFill>
                  <a:srgbClr val="FFC000"/>
                </a:solidFill>
              </a:rPr>
              <a:t>Testing= Verification + Validation</a:t>
            </a:r>
          </a:p>
        </p:txBody>
      </p:sp>
      <p:sp>
        <p:nvSpPr>
          <p:cNvPr id="4" name="Title 1"/>
          <p:cNvSpPr txBox="1">
            <a:spLocks/>
          </p:cNvSpPr>
          <p:nvPr/>
        </p:nvSpPr>
        <p:spPr>
          <a:xfrm>
            <a:off x="1181100" y="65681"/>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r>
              <a:rPr lang="en-US" b="1" dirty="0"/>
              <a:t>Verification and Validation</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EF084CA3-A355-4726-AF52-7C048898EE97}" type="datetime1">
              <a:rPr lang="en-IN" smtClean="0"/>
              <a:t>30-04-2024</a:t>
            </a:fld>
            <a:endParaRPr lang="en-US" dirty="0"/>
          </a:p>
        </p:txBody>
      </p:sp>
      <p:sp>
        <p:nvSpPr>
          <p:cNvPr id="6" name="Footer Placeholder 5"/>
          <p:cNvSpPr>
            <a:spLocks noGrp="1"/>
          </p:cNvSpPr>
          <p:nvPr>
            <p:ph type="ftr" sz="quarter" idx="11"/>
          </p:nvPr>
        </p:nvSpPr>
        <p:spPr>
          <a:xfrm>
            <a:off x="1905000" y="6356350"/>
            <a:ext cx="51816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39</a:t>
            </a:fld>
            <a:endParaRPr lang="en-US" dirty="0"/>
          </a:p>
        </p:txBody>
      </p:sp>
      <p:pic>
        <p:nvPicPr>
          <p:cNvPr id="8" name="Picture 7" descr="Logo.jpg"/>
          <p:cNvPicPr>
            <a:picLocks noChangeAspect="1"/>
          </p:cNvPicPr>
          <p:nvPr/>
        </p:nvPicPr>
        <p:blipFill>
          <a:blip r:embed="rId3"/>
          <a:stretch>
            <a:fillRect/>
          </a:stretch>
        </p:blipFill>
        <p:spPr>
          <a:xfrm>
            <a:off x="0" y="0"/>
            <a:ext cx="1581150" cy="8477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BD9D854F-5AE0-4518-8DC6-FA7DD0ECB4A3}" type="datetime1">
              <a:rPr lang="en-IN" smtClean="0"/>
              <a:t>30-04-2024</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dirty="0"/>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Syllabus</a:t>
            </a:r>
            <a:endParaRPr kumimoji="0" lang="en-US" sz="2400" b="1" i="0" u="none" strike="noStrike" kern="1200" cap="none" spc="0" normalizeH="0" baseline="0" noProof="0" dirty="0">
              <a:ln>
                <a:noFill/>
              </a:ln>
              <a:solidFill>
                <a:schemeClr val="dk1"/>
              </a:solidFill>
              <a:effectLst/>
              <a:uLnTx/>
              <a:uFillTx/>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411760" y="6356350"/>
            <a:ext cx="5029200" cy="365125"/>
          </a:xfrm>
        </p:spPr>
        <p:txBody>
          <a:bodyPr/>
          <a:lstStyle/>
          <a:p>
            <a:r>
              <a:rPr lang="en-US"/>
              <a:t>Nishu Niharika            ACSE0603 Software Engineering                          Unit IV      </a:t>
            </a:r>
            <a:endParaRPr lang="en-US" dirty="0"/>
          </a:p>
        </p:txBody>
      </p:sp>
      <p:pic>
        <p:nvPicPr>
          <p:cNvPr id="11" name="Picture 10" descr="Logo.jpg"/>
          <p:cNvPicPr>
            <a:picLocks noChangeAspect="1"/>
          </p:cNvPicPr>
          <p:nvPr/>
        </p:nvPicPr>
        <p:blipFill>
          <a:blip r:embed="rId4"/>
          <a:stretch>
            <a:fillRect/>
          </a:stretch>
        </p:blipFill>
        <p:spPr>
          <a:xfrm>
            <a:off x="0" y="0"/>
            <a:ext cx="1581150" cy="847725"/>
          </a:xfrm>
          <a:prstGeom prst="rect">
            <a:avLst/>
          </a:prstGeom>
        </p:spPr>
      </p:pic>
      <p:graphicFrame>
        <p:nvGraphicFramePr>
          <p:cNvPr id="12" name="Table 13">
            <a:extLst>
              <a:ext uri="{FF2B5EF4-FFF2-40B4-BE49-F238E27FC236}">
                <a16:creationId xmlns:a16="http://schemas.microsoft.com/office/drawing/2014/main" id="{142CAE9B-B22C-CE45-6733-B407AD19198F}"/>
              </a:ext>
            </a:extLst>
          </p:cNvPr>
          <p:cNvGraphicFramePr>
            <a:graphicFrameLocks noGrp="1"/>
          </p:cNvGraphicFramePr>
          <p:nvPr>
            <p:extLst>
              <p:ext uri="{D42A27DB-BD31-4B8C-83A1-F6EECF244321}">
                <p14:modId xmlns:p14="http://schemas.microsoft.com/office/powerpoint/2010/main" val="3816912707"/>
              </p:ext>
            </p:extLst>
          </p:nvPr>
        </p:nvGraphicFramePr>
        <p:xfrm>
          <a:off x="457200" y="980729"/>
          <a:ext cx="8441156" cy="5411526"/>
        </p:xfrm>
        <a:graphic>
          <a:graphicData uri="http://schemas.openxmlformats.org/drawingml/2006/table">
            <a:tbl>
              <a:tblPr firstRow="1" bandRow="1">
                <a:tableStyleId>{5C22544A-7EE6-4342-B048-85BDC9FD1C3A}</a:tableStyleId>
              </a:tblPr>
              <a:tblGrid>
                <a:gridCol w="1476243">
                  <a:extLst>
                    <a:ext uri="{9D8B030D-6E8A-4147-A177-3AD203B41FA5}">
                      <a16:colId xmlns:a16="http://schemas.microsoft.com/office/drawing/2014/main" val="3015568975"/>
                    </a:ext>
                  </a:extLst>
                </a:gridCol>
                <a:gridCol w="4151195">
                  <a:extLst>
                    <a:ext uri="{9D8B030D-6E8A-4147-A177-3AD203B41FA5}">
                      <a16:colId xmlns:a16="http://schemas.microsoft.com/office/drawing/2014/main" val="2632003106"/>
                    </a:ext>
                  </a:extLst>
                </a:gridCol>
                <a:gridCol w="2813718">
                  <a:extLst>
                    <a:ext uri="{9D8B030D-6E8A-4147-A177-3AD203B41FA5}">
                      <a16:colId xmlns:a16="http://schemas.microsoft.com/office/drawing/2014/main" val="3652514796"/>
                    </a:ext>
                  </a:extLst>
                </a:gridCol>
              </a:tblGrid>
              <a:tr h="536959">
                <a:tc>
                  <a:txBody>
                    <a:bodyPr/>
                    <a:lstStyle/>
                    <a:p>
                      <a:pPr algn="just"/>
                      <a:r>
                        <a:rPr lang="en-IN" sz="2000" b="1" i="0" u="none" strike="noStrike" kern="1200" baseline="0" dirty="0">
                          <a:solidFill>
                            <a:schemeClr val="tx1"/>
                          </a:solidFill>
                          <a:latin typeface="Times New Roman" panose="02020603050405020304" pitchFamily="18" charset="0"/>
                          <a:ea typeface="+mn-ea"/>
                          <a:cs typeface="Times New Roman" panose="02020603050405020304" pitchFamily="18" charset="0"/>
                        </a:rPr>
                        <a:t>UNIT-I</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2000" b="1" i="0" u="none" strike="noStrike" kern="1200" baseline="0" dirty="0">
                          <a:solidFill>
                            <a:schemeClr val="tx1"/>
                          </a:solidFill>
                          <a:latin typeface="Times New Roman" panose="02020603050405020304" pitchFamily="18" charset="0"/>
                          <a:ea typeface="+mn-ea"/>
                          <a:cs typeface="Times New Roman" panose="02020603050405020304" pitchFamily="18" charset="0"/>
                        </a:rPr>
                        <a:t>Introduction</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2000" b="1" i="0" u="none" strike="noStrike" kern="1200" baseline="0" dirty="0">
                          <a:solidFill>
                            <a:schemeClr val="tx1"/>
                          </a:solidFill>
                          <a:latin typeface="Times New Roman" panose="02020603050405020304" pitchFamily="18" charset="0"/>
                          <a:ea typeface="+mn-ea"/>
                          <a:cs typeface="Times New Roman" panose="02020603050405020304" pitchFamily="18" charset="0"/>
                        </a:rPr>
                        <a:t>8 Hours</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01612528"/>
                  </a:ext>
                </a:extLst>
              </a:tr>
              <a:tr h="2112568">
                <a:tc gridSpan="3">
                  <a:txBody>
                    <a:bodyPr/>
                    <a:lstStyle/>
                    <a:p>
                      <a:pPr algn="just"/>
                      <a:r>
                        <a:rPr lang="en-US" sz="2000" dirty="0">
                          <a:latin typeface="Times New Roman" panose="02020603050405020304" pitchFamily="18" charset="0"/>
                          <a:cs typeface="Times New Roman" panose="02020603050405020304" pitchFamily="18" charset="0"/>
                        </a:rPr>
                        <a:t>Introduction: Evolving role of software, Software Characteristics, Software crisis, Silver bullet, Software myths, Software Engineering Phases, Team Software Process (TSP), emergence of software engineering, Software process, project and product, Software Process Models: Waterfall Model, Prototype Model, Spiral Model, Iterative Model, Incremental Model, Agile Methodology: Scrum Sprint, Scrum Team, Scrum Master, Product Owner. </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a:p>
                  </a:txBody>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83858826"/>
                  </a:ext>
                </a:extLst>
              </a:tr>
              <a:tr h="536959">
                <a:tc>
                  <a:txBody>
                    <a:bodyPr/>
                    <a:lstStyle/>
                    <a:p>
                      <a:pPr algn="just"/>
                      <a:r>
                        <a:rPr lang="en-IN" sz="2000" b="1" i="0" u="none" strike="noStrike" kern="1200" baseline="0" dirty="0">
                          <a:solidFill>
                            <a:schemeClr val="tx1"/>
                          </a:solidFill>
                          <a:latin typeface="Times New Roman" panose="02020603050405020304" pitchFamily="18" charset="0"/>
                          <a:ea typeface="+mn-ea"/>
                          <a:cs typeface="Times New Roman" panose="02020603050405020304" pitchFamily="18" charset="0"/>
                        </a:rPr>
                        <a:t>UNIT-II</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2000" b="1" dirty="0">
                          <a:latin typeface="Times New Roman" panose="02020603050405020304" pitchFamily="18" charset="0"/>
                          <a:cs typeface="Times New Roman" panose="02020603050405020304" pitchFamily="18" charset="0"/>
                        </a:rPr>
                        <a:t>Software</a:t>
                      </a:r>
                      <a:r>
                        <a:rPr lang="en-US" sz="2000" b="1" baseline="0" dirty="0">
                          <a:latin typeface="Times New Roman" panose="02020603050405020304" pitchFamily="18" charset="0"/>
                          <a:cs typeface="Times New Roman" panose="02020603050405020304" pitchFamily="18" charset="0"/>
                        </a:rPr>
                        <a:t> Requirement</a:t>
                      </a:r>
                      <a:endParaRPr lang="en-IN" sz="2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2000" b="1" i="0" u="none" strike="noStrike" kern="1200" baseline="0" dirty="0">
                          <a:solidFill>
                            <a:schemeClr val="tx1"/>
                          </a:solidFill>
                          <a:latin typeface="Times New Roman" panose="02020603050405020304" pitchFamily="18" charset="0"/>
                          <a:ea typeface="+mn-ea"/>
                          <a:cs typeface="Times New Roman" panose="02020603050405020304" pitchFamily="18" charset="0"/>
                        </a:rPr>
                        <a:t>8 Hours</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6986621"/>
                  </a:ext>
                </a:extLst>
              </a:tr>
              <a:tr h="2189136">
                <a:tc gridSpan="3">
                  <a:txBody>
                    <a:bodyPr/>
                    <a:lstStyle/>
                    <a:p>
                      <a:pPr algn="just"/>
                      <a:r>
                        <a:rPr lang="en-US" sz="2000" dirty="0">
                          <a:latin typeface="Times New Roman" panose="02020603050405020304" pitchFamily="18" charset="0"/>
                          <a:cs typeface="Times New Roman" panose="02020603050405020304" pitchFamily="18" charset="0"/>
                        </a:rPr>
                        <a:t>Software Requirement Specifications (SRS): Requirement Engineering Process: Elicitation, Analysis, Documentation, Review and Management of User Needs, Feasibility Study, Information Modelling, Use Case Diagram, Data Flow Diagrams, Entity Relationship Diagrams, Decision Tables, SRS Document, IEEE Standards for SRS. Software Quality Assurance (SQA): Quality concepts, SQA activities, Formal approaches to SQA; Statistical software quality assurance; CMM, The ISO standard. </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a:p>
                  </a:txBody>
                  <a:tcPr/>
                </a:tc>
                <a:tc hMerge="1">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09160917"/>
                  </a:ext>
                </a:extLst>
              </a:tr>
            </a:tbl>
          </a:graphicData>
        </a:graphic>
      </p:graphicFrame>
    </p:spTree>
    <p:extLst>
      <p:ext uri="{BB962C8B-B14F-4D97-AF65-F5344CB8AC3E}">
        <p14:creationId xmlns:p14="http://schemas.microsoft.com/office/powerpoint/2010/main" val="9977072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1100" y="65681"/>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r>
              <a:rPr lang="en-US" b="1" dirty="0"/>
              <a:t>Verification and Validation</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BA10BBC4-DFA3-47B8-B341-60DB89FD54E9}" type="datetime1">
              <a:rPr lang="en-IN" smtClean="0"/>
              <a:t>30-04-2024</a:t>
            </a:fld>
            <a:endParaRPr lang="en-US" dirty="0"/>
          </a:p>
        </p:txBody>
      </p:sp>
      <p:sp>
        <p:nvSpPr>
          <p:cNvPr id="6" name="Footer Placeholder 5"/>
          <p:cNvSpPr>
            <a:spLocks noGrp="1"/>
          </p:cNvSpPr>
          <p:nvPr>
            <p:ph type="ftr" sz="quarter" idx="11"/>
          </p:nvPr>
        </p:nvSpPr>
        <p:spPr>
          <a:xfrm>
            <a:off x="1905000" y="6356350"/>
            <a:ext cx="51816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40</a:t>
            </a:fld>
            <a:endParaRPr lang="en-US" dirty="0"/>
          </a:p>
        </p:txBody>
      </p:sp>
      <p:sp>
        <p:nvSpPr>
          <p:cNvPr id="9" name="TextBox681"/>
          <p:cNvSpPr txBox="1"/>
          <p:nvPr/>
        </p:nvSpPr>
        <p:spPr>
          <a:xfrm>
            <a:off x="127000" y="1066800"/>
            <a:ext cx="8737600" cy="6043770"/>
          </a:xfrm>
          <a:prstGeom prst="rect">
            <a:avLst/>
          </a:prstGeom>
          <a:noFill/>
        </p:spPr>
        <p:txBody>
          <a:bodyPr wrap="square" lIns="0" tIns="0" rIns="0" bIns="0" rtlCol="0">
            <a:spAutoFit/>
          </a:bodyPr>
          <a:lstStyle/>
          <a:p>
            <a:pPr marL="0" marR="0" indent="0" eaLnBrk="0">
              <a:lnSpc>
                <a:spcPct val="117000"/>
              </a:lnSpc>
              <a:spcBef>
                <a:spcPts val="1430"/>
              </a:spcBef>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Verification</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is</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the</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process</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of</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determining:</a:t>
            </a:r>
          </a:p>
          <a:p>
            <a:pPr marL="490781" marR="149188" indent="-200394" eaLnBrk="0">
              <a:lnSpc>
                <a:spcPct val="119000"/>
              </a:lnSpc>
              <a:spcBef>
                <a:spcPts val="1125"/>
              </a:spcBef>
            </a:pPr>
            <a:r>
              <a:rPr lang="en-US" altLang="zh-CN" sz="2200" kern="0" baseline="0" noProof="0" dirty="0">
                <a:solidFill>
                  <a:srgbClr val="0000FF"/>
                </a:solidFill>
                <a:ea typeface="Arial" pitchFamily="34" charset="0"/>
                <a:cs typeface="Arial" pitchFamily="34" charset="0"/>
              </a:rPr>
              <a:t>–Whether</a:t>
            </a:r>
            <a:r>
              <a:rPr lang="en-US" altLang="zh-CN" sz="2200" kern="0" noProof="0" dirty="0">
                <a:ea typeface="Arial" pitchFamily="34" charset="0"/>
                <a:cs typeface="Arial" pitchFamily="34" charset="0"/>
              </a:rPr>
              <a:t> </a:t>
            </a:r>
            <a:r>
              <a:rPr lang="en-US" altLang="zh-CN" sz="2200" kern="0" baseline="0" noProof="0" dirty="0">
                <a:solidFill>
                  <a:srgbClr val="0000FF"/>
                </a:solidFill>
                <a:ea typeface="Arial" pitchFamily="34" charset="0"/>
                <a:cs typeface="Arial" pitchFamily="34" charset="0"/>
              </a:rPr>
              <a:t>output</a:t>
            </a:r>
            <a:r>
              <a:rPr lang="en-US" altLang="zh-CN" sz="2200" kern="0" noProof="0" dirty="0">
                <a:ea typeface="Arial" pitchFamily="34" charset="0"/>
                <a:cs typeface="Arial" pitchFamily="34" charset="0"/>
              </a:rPr>
              <a:t> </a:t>
            </a:r>
            <a:r>
              <a:rPr lang="en-US" altLang="zh-CN" sz="2200" kern="0" baseline="0" noProof="0" dirty="0">
                <a:solidFill>
                  <a:srgbClr val="0000FF"/>
                </a:solidFill>
                <a:ea typeface="Arial" pitchFamily="34" charset="0"/>
                <a:cs typeface="Arial" pitchFamily="34" charset="0"/>
              </a:rPr>
              <a:t>of</a:t>
            </a:r>
            <a:r>
              <a:rPr lang="en-US" altLang="zh-CN" sz="2200" kern="0" noProof="0" dirty="0">
                <a:ea typeface="Arial" pitchFamily="34" charset="0"/>
                <a:cs typeface="Arial" pitchFamily="34" charset="0"/>
              </a:rPr>
              <a:t> </a:t>
            </a:r>
            <a:r>
              <a:rPr lang="en-US" altLang="zh-CN" sz="2200" kern="0" baseline="0" noProof="0" dirty="0">
                <a:solidFill>
                  <a:srgbClr val="0000FF"/>
                </a:solidFill>
                <a:ea typeface="Arial" pitchFamily="34" charset="0"/>
                <a:cs typeface="Arial" pitchFamily="34" charset="0"/>
              </a:rPr>
              <a:t>one</a:t>
            </a:r>
            <a:r>
              <a:rPr lang="en-US" altLang="zh-CN" sz="2200" kern="0" noProof="0" dirty="0">
                <a:ea typeface="Arial" pitchFamily="34" charset="0"/>
                <a:cs typeface="Arial" pitchFamily="34" charset="0"/>
              </a:rPr>
              <a:t> </a:t>
            </a:r>
            <a:r>
              <a:rPr lang="en-US" altLang="zh-CN" sz="2200" kern="0" baseline="0" noProof="0" dirty="0">
                <a:solidFill>
                  <a:srgbClr val="0000FF"/>
                </a:solidFill>
                <a:ea typeface="Arial" pitchFamily="34" charset="0"/>
                <a:cs typeface="Arial" pitchFamily="34" charset="0"/>
              </a:rPr>
              <a:t>phase</a:t>
            </a:r>
            <a:r>
              <a:rPr lang="en-US" altLang="zh-CN" sz="2200" kern="0" noProof="0" dirty="0">
                <a:ea typeface="Arial" pitchFamily="34" charset="0"/>
                <a:cs typeface="Arial" pitchFamily="34" charset="0"/>
              </a:rPr>
              <a:t> </a:t>
            </a:r>
            <a:r>
              <a:rPr lang="en-US" altLang="zh-CN" sz="2200" kern="0" baseline="0" noProof="0" dirty="0">
                <a:solidFill>
                  <a:srgbClr val="0000FF"/>
                </a:solidFill>
                <a:ea typeface="Arial" pitchFamily="34" charset="0"/>
                <a:cs typeface="Arial" pitchFamily="34" charset="0"/>
              </a:rPr>
              <a:t>of</a:t>
            </a:r>
            <a:r>
              <a:rPr lang="en-US" altLang="zh-CN" sz="2200" kern="0" noProof="0" dirty="0">
                <a:ea typeface="Arial" pitchFamily="34" charset="0"/>
                <a:cs typeface="Arial" pitchFamily="34" charset="0"/>
              </a:rPr>
              <a:t> </a:t>
            </a:r>
            <a:r>
              <a:rPr lang="en-US" altLang="zh-CN" sz="2200" kern="0" baseline="0" noProof="0" dirty="0">
                <a:solidFill>
                  <a:srgbClr val="0000FF"/>
                </a:solidFill>
                <a:ea typeface="Arial" pitchFamily="34" charset="0"/>
                <a:cs typeface="Arial" pitchFamily="34" charset="0"/>
              </a:rPr>
              <a:t>development</a:t>
            </a:r>
            <a:r>
              <a:rPr lang="en-US" altLang="zh-CN" sz="2200" kern="0" noProof="0" dirty="0">
                <a:ea typeface="Arial" pitchFamily="34" charset="0"/>
                <a:cs typeface="Arial" pitchFamily="34" charset="0"/>
              </a:rPr>
              <a:t> </a:t>
            </a:r>
            <a:r>
              <a:rPr lang="en-US" altLang="zh-CN" sz="2200" kern="0" baseline="0" noProof="0" dirty="0">
                <a:solidFill>
                  <a:srgbClr val="0000FF"/>
                </a:solidFill>
                <a:ea typeface="Arial" pitchFamily="34" charset="0"/>
                <a:cs typeface="Arial" pitchFamily="34" charset="0"/>
              </a:rPr>
              <a:t>conforms</a:t>
            </a:r>
            <a:r>
              <a:rPr lang="en-US" altLang="zh-CN" sz="2200" kern="0" noProof="0" dirty="0">
                <a:ea typeface="Arial" pitchFamily="34" charset="0"/>
                <a:cs typeface="Arial" pitchFamily="34" charset="0"/>
              </a:rPr>
              <a:t> </a:t>
            </a:r>
            <a:r>
              <a:rPr lang="en-US" altLang="zh-CN" sz="2200" kern="0" baseline="0" noProof="0" dirty="0">
                <a:solidFill>
                  <a:srgbClr val="0000FF"/>
                </a:solidFill>
                <a:ea typeface="Arial" pitchFamily="34" charset="0"/>
                <a:cs typeface="Arial" pitchFamily="34" charset="0"/>
              </a:rPr>
              <a:t>to</a:t>
            </a:r>
            <a:r>
              <a:rPr lang="en-US" altLang="zh-CN" sz="2200" kern="0" noProof="0" dirty="0">
                <a:ea typeface="Arial" pitchFamily="34" charset="0"/>
                <a:cs typeface="Arial" pitchFamily="34" charset="0"/>
              </a:rPr>
              <a:t> </a:t>
            </a:r>
            <a:r>
              <a:rPr lang="en-US" altLang="zh-CN" sz="2200" kern="0" baseline="0" noProof="0" dirty="0">
                <a:solidFill>
                  <a:srgbClr val="0000FF"/>
                </a:solidFill>
                <a:ea typeface="Arial" pitchFamily="34" charset="0"/>
                <a:cs typeface="Arial" pitchFamily="34" charset="0"/>
              </a:rPr>
              <a:t>its</a:t>
            </a:r>
            <a:r>
              <a:rPr lang="en-US" altLang="zh-CN" sz="2200" kern="0" noProof="0" dirty="0">
                <a:ea typeface="Arial" pitchFamily="34" charset="0"/>
                <a:cs typeface="Arial" pitchFamily="34" charset="0"/>
              </a:rPr>
              <a:t> </a:t>
            </a:r>
            <a:r>
              <a:rPr lang="en-US" altLang="zh-CN" sz="2200" kern="0" baseline="0" noProof="0" dirty="0">
                <a:solidFill>
                  <a:srgbClr val="0000FF"/>
                </a:solidFill>
                <a:ea typeface="Arial" pitchFamily="34" charset="0"/>
                <a:cs typeface="Arial" pitchFamily="34" charset="0"/>
              </a:rPr>
              <a:t>previous</a:t>
            </a:r>
            <a:r>
              <a:rPr lang="en-US" altLang="zh-CN" sz="2200" kern="0" noProof="0" dirty="0">
                <a:ea typeface="Arial" pitchFamily="34" charset="0"/>
                <a:cs typeface="Arial" pitchFamily="34" charset="0"/>
              </a:rPr>
              <a:t> </a:t>
            </a:r>
            <a:r>
              <a:rPr lang="en-US" altLang="zh-CN" sz="2200" kern="0" baseline="0" noProof="0" dirty="0">
                <a:solidFill>
                  <a:srgbClr val="0000FF"/>
                </a:solidFill>
                <a:ea typeface="Arial" pitchFamily="34" charset="0"/>
                <a:cs typeface="Arial" pitchFamily="34" charset="0"/>
              </a:rPr>
              <a:t>phase.</a:t>
            </a:r>
          </a:p>
          <a:p>
            <a:pPr marL="0" marR="0" indent="0" eaLnBrk="0">
              <a:lnSpc>
                <a:spcPct val="117000"/>
              </a:lnSpc>
              <a:spcBef>
                <a:spcPts val="1954"/>
              </a:spcBef>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Validation</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is</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the</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process</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of</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determining:</a:t>
            </a:r>
          </a:p>
          <a:p>
            <a:pPr marL="290433" marR="0" indent="0" eaLnBrk="0">
              <a:lnSpc>
                <a:spcPct val="111000"/>
              </a:lnSpc>
              <a:spcBef>
                <a:spcPts val="1474"/>
              </a:spcBef>
            </a:pPr>
            <a:r>
              <a:rPr lang="en-US" altLang="zh-CN" sz="2200" kern="0" baseline="0" noProof="0" dirty="0">
                <a:solidFill>
                  <a:srgbClr val="0000FF"/>
                </a:solidFill>
                <a:ea typeface="Arial" pitchFamily="34" charset="0"/>
                <a:cs typeface="Arial" pitchFamily="34" charset="0"/>
              </a:rPr>
              <a:t>–Whether</a:t>
            </a:r>
            <a:r>
              <a:rPr lang="en-US" altLang="zh-CN" sz="2200" kern="0" noProof="0" dirty="0">
                <a:ea typeface="Arial" pitchFamily="34" charset="0"/>
                <a:cs typeface="Arial" pitchFamily="34" charset="0"/>
              </a:rPr>
              <a:t> </a:t>
            </a:r>
            <a:r>
              <a:rPr lang="en-US" altLang="zh-CN" sz="2200" kern="0" baseline="0" noProof="0" dirty="0">
                <a:solidFill>
                  <a:srgbClr val="0000FF"/>
                </a:solidFill>
                <a:ea typeface="Arial" pitchFamily="34" charset="0"/>
                <a:cs typeface="Arial" pitchFamily="34" charset="0"/>
              </a:rPr>
              <a:t>a</a:t>
            </a:r>
            <a:r>
              <a:rPr lang="en-US" altLang="zh-CN" sz="2200" kern="0" noProof="0" dirty="0">
                <a:ea typeface="Arial" pitchFamily="34" charset="0"/>
                <a:cs typeface="Arial" pitchFamily="34" charset="0"/>
              </a:rPr>
              <a:t> </a:t>
            </a:r>
            <a:r>
              <a:rPr lang="en-US" altLang="zh-CN" sz="2200" kern="0" baseline="0" noProof="0" dirty="0">
                <a:solidFill>
                  <a:srgbClr val="0000FF"/>
                </a:solidFill>
                <a:ea typeface="Arial" pitchFamily="34" charset="0"/>
                <a:cs typeface="Arial" pitchFamily="34" charset="0"/>
              </a:rPr>
              <a:t>fully</a:t>
            </a:r>
            <a:r>
              <a:rPr lang="en-US" altLang="zh-CN" sz="2200" kern="0" noProof="0" dirty="0">
                <a:ea typeface="Arial" pitchFamily="34" charset="0"/>
                <a:cs typeface="Arial" pitchFamily="34" charset="0"/>
              </a:rPr>
              <a:t> </a:t>
            </a:r>
            <a:r>
              <a:rPr lang="en-US" altLang="zh-CN" sz="2200" kern="0" baseline="0" noProof="0" dirty="0">
                <a:solidFill>
                  <a:srgbClr val="0000FF"/>
                </a:solidFill>
                <a:ea typeface="Arial" pitchFamily="34" charset="0"/>
                <a:cs typeface="Arial" pitchFamily="34" charset="0"/>
              </a:rPr>
              <a:t>developed</a:t>
            </a:r>
            <a:r>
              <a:rPr lang="en-US" altLang="zh-CN" sz="2200" kern="0" noProof="0" dirty="0">
                <a:ea typeface="Arial" pitchFamily="34" charset="0"/>
                <a:cs typeface="Arial" pitchFamily="34" charset="0"/>
              </a:rPr>
              <a:t> </a:t>
            </a:r>
            <a:r>
              <a:rPr lang="en-US" altLang="zh-CN" sz="2200" kern="0" baseline="0" noProof="0" dirty="0">
                <a:solidFill>
                  <a:srgbClr val="0000FF"/>
                </a:solidFill>
                <a:ea typeface="Arial" pitchFamily="34" charset="0"/>
                <a:cs typeface="Arial" pitchFamily="34" charset="0"/>
              </a:rPr>
              <a:t>system</a:t>
            </a:r>
            <a:r>
              <a:rPr lang="en-US" altLang="zh-CN" sz="2200" kern="0" noProof="0" dirty="0">
                <a:ea typeface="Arial" pitchFamily="34" charset="0"/>
                <a:cs typeface="Arial" pitchFamily="34" charset="0"/>
              </a:rPr>
              <a:t> </a:t>
            </a:r>
            <a:r>
              <a:rPr lang="en-US" altLang="zh-CN" sz="2200" kern="0" baseline="0" noProof="0" dirty="0">
                <a:solidFill>
                  <a:srgbClr val="0000FF"/>
                </a:solidFill>
                <a:ea typeface="Arial" pitchFamily="34" charset="0"/>
                <a:cs typeface="Arial" pitchFamily="34" charset="0"/>
              </a:rPr>
              <a:t>conforms</a:t>
            </a:r>
            <a:r>
              <a:rPr lang="en-US" altLang="zh-CN" sz="2200" kern="0" noProof="0" dirty="0">
                <a:ea typeface="Arial" pitchFamily="34" charset="0"/>
                <a:cs typeface="Arial" pitchFamily="34" charset="0"/>
              </a:rPr>
              <a:t> </a:t>
            </a:r>
            <a:r>
              <a:rPr lang="en-US" altLang="zh-CN" sz="2200" kern="0" baseline="0" noProof="0" dirty="0">
                <a:solidFill>
                  <a:srgbClr val="0000FF"/>
                </a:solidFill>
                <a:ea typeface="Arial" pitchFamily="34" charset="0"/>
                <a:cs typeface="Arial" pitchFamily="34" charset="0"/>
              </a:rPr>
              <a:t>to</a:t>
            </a:r>
            <a:r>
              <a:rPr lang="en-US" altLang="zh-CN" sz="2200" kern="0" noProof="0" dirty="0">
                <a:ea typeface="Arial" pitchFamily="34" charset="0"/>
                <a:cs typeface="Arial" pitchFamily="34" charset="0"/>
              </a:rPr>
              <a:t> </a:t>
            </a:r>
            <a:r>
              <a:rPr lang="en-US" altLang="zh-CN" sz="2200" kern="0" baseline="0" noProof="0" dirty="0">
                <a:solidFill>
                  <a:srgbClr val="0000FF"/>
                </a:solidFill>
                <a:ea typeface="Arial" pitchFamily="34" charset="0"/>
                <a:cs typeface="Arial" pitchFamily="34" charset="0"/>
              </a:rPr>
              <a:t>its</a:t>
            </a:r>
            <a:r>
              <a:rPr lang="en-US" altLang="zh-CN" sz="2200" kern="0" noProof="0" dirty="0">
                <a:ea typeface="Arial" pitchFamily="34" charset="0"/>
                <a:cs typeface="Arial" pitchFamily="34" charset="0"/>
              </a:rPr>
              <a:t> </a:t>
            </a:r>
            <a:r>
              <a:rPr lang="en-US" altLang="zh-CN" sz="2200" kern="0" baseline="0" noProof="0" dirty="0">
                <a:solidFill>
                  <a:srgbClr val="0000FF"/>
                </a:solidFill>
                <a:ea typeface="Arial" pitchFamily="34" charset="0"/>
                <a:cs typeface="Arial" pitchFamily="34" charset="0"/>
              </a:rPr>
              <a:t>SRS</a:t>
            </a:r>
            <a:r>
              <a:rPr lang="en-US" altLang="zh-CN" sz="2200" kern="0" noProof="0" dirty="0">
                <a:ea typeface="Arial" pitchFamily="34" charset="0"/>
                <a:cs typeface="Arial" pitchFamily="34" charset="0"/>
              </a:rPr>
              <a:t> </a:t>
            </a:r>
            <a:r>
              <a:rPr lang="en-US" altLang="zh-CN" sz="2200" kern="0" baseline="0" noProof="0" dirty="0">
                <a:solidFill>
                  <a:srgbClr val="0000FF"/>
                </a:solidFill>
                <a:ea typeface="Arial" pitchFamily="34" charset="0"/>
                <a:cs typeface="Arial" pitchFamily="34" charset="0"/>
              </a:rPr>
              <a:t>document.</a:t>
            </a:r>
            <a:r>
              <a:rPr lang="en-US" altLang="zh-CN" sz="2200" kern="0" baseline="0" noProof="0" dirty="0">
                <a:solidFill>
                  <a:srgbClr val="FFFF00"/>
                </a:solidFill>
                <a:ea typeface="Arial" pitchFamily="34" charset="0"/>
                <a:cs typeface="Arial" pitchFamily="34" charset="0"/>
              </a:rPr>
              <a:t>.</a:t>
            </a:r>
          </a:p>
          <a:p>
            <a:pPr marL="290433" marR="0" indent="0" eaLnBrk="0">
              <a:lnSpc>
                <a:spcPct val="111000"/>
              </a:lnSpc>
              <a:spcBef>
                <a:spcPts val="1474"/>
              </a:spcBef>
            </a:pPr>
            <a:endParaRPr lang="en-US" altLang="zh-CN" sz="2200" kern="0" baseline="0" noProof="0" dirty="0">
              <a:solidFill>
                <a:srgbClr val="FFFF00"/>
              </a:solidFill>
              <a:ea typeface="Arial" pitchFamily="34" charset="0"/>
              <a:cs typeface="Arial" pitchFamily="34" charset="0"/>
            </a:endParaRPr>
          </a:p>
          <a:p>
            <a:pPr marL="290433" marR="0" indent="0" eaLnBrk="0">
              <a:lnSpc>
                <a:spcPct val="111000"/>
              </a:lnSpc>
              <a:spcBef>
                <a:spcPts val="1474"/>
              </a:spcBef>
            </a:pPr>
            <a:r>
              <a:rPr lang="en-US" altLang="zh-CN" sz="2200" kern="0" dirty="0">
                <a:solidFill>
                  <a:srgbClr val="FFFF00"/>
                </a:solidFill>
                <a:ea typeface="Arial" pitchFamily="34" charset="0"/>
                <a:cs typeface="Arial" pitchFamily="34" charset="0"/>
              </a:rPr>
              <a:t>• </a:t>
            </a:r>
            <a:r>
              <a:rPr lang="en-US" altLang="zh-CN" sz="2200" kern="0" dirty="0">
                <a:ea typeface="Arial" pitchFamily="34" charset="0"/>
                <a:cs typeface="Arial" pitchFamily="34" charset="0"/>
              </a:rPr>
              <a:t>Verification is concerned with phase containment of errors:</a:t>
            </a:r>
          </a:p>
          <a:p>
            <a:pPr marL="290433" marR="0" indent="0" eaLnBrk="0">
              <a:lnSpc>
                <a:spcPct val="111000"/>
              </a:lnSpc>
              <a:spcBef>
                <a:spcPts val="1474"/>
              </a:spcBef>
            </a:pPr>
            <a:r>
              <a:rPr lang="en-US" altLang="zh-CN" sz="2200" kern="0" dirty="0">
                <a:ea typeface="Arial" pitchFamily="34" charset="0"/>
                <a:cs typeface="Arial" pitchFamily="34" charset="0"/>
              </a:rPr>
              <a:t>–Whereas, the aim of validation is that the final product is error free.</a:t>
            </a:r>
          </a:p>
          <a:p>
            <a:pPr marL="290433" marR="0" indent="0" eaLnBrk="0">
              <a:lnSpc>
                <a:spcPct val="111000"/>
              </a:lnSpc>
              <a:spcBef>
                <a:spcPts val="1474"/>
              </a:spcBef>
            </a:pPr>
            <a:endParaRPr lang="en-US" altLang="zh-CN" sz="2200" kern="0" baseline="0" noProof="0" dirty="0">
              <a:solidFill>
                <a:srgbClr val="FFFF00"/>
              </a:solidFill>
              <a:ea typeface="Arial" pitchFamily="34" charset="0"/>
              <a:cs typeface="Arial" pitchFamily="34" charset="0"/>
            </a:endParaRPr>
          </a:p>
          <a:p>
            <a:pPr marL="4315114" marR="0" indent="0" eaLnBrk="0">
              <a:lnSpc>
                <a:spcPct val="118000"/>
              </a:lnSpc>
              <a:spcBef>
                <a:spcPts val="6287"/>
              </a:spcBef>
            </a:pPr>
            <a:r>
              <a:rPr lang="en-US" altLang="zh-CN" sz="2200" kern="0" baseline="0" noProof="0" dirty="0">
                <a:solidFill>
                  <a:srgbClr val="000000"/>
                </a:solidFill>
                <a:ea typeface="Arial" pitchFamily="34" charset="0"/>
                <a:cs typeface="Arial" pitchFamily="34" charset="0"/>
              </a:rPr>
              <a:t>48</a:t>
            </a:r>
          </a:p>
        </p:txBody>
      </p:sp>
      <p:pic>
        <p:nvPicPr>
          <p:cNvPr id="8" name="Picture 7"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39883326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1100" y="65681"/>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r>
              <a:rPr lang="en-US" b="1" dirty="0"/>
              <a:t>Verification and Validation</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ECD3D231-2AE9-4235-87B7-229753BFF4EF}" type="datetime1">
              <a:rPr lang="en-IN" smtClean="0"/>
              <a:t>30-04-2024</a:t>
            </a:fld>
            <a:endParaRPr lang="en-US" dirty="0"/>
          </a:p>
        </p:txBody>
      </p:sp>
      <p:sp>
        <p:nvSpPr>
          <p:cNvPr id="6" name="Footer Placeholder 5"/>
          <p:cNvSpPr>
            <a:spLocks noGrp="1"/>
          </p:cNvSpPr>
          <p:nvPr>
            <p:ph type="ftr" sz="quarter" idx="11"/>
          </p:nvPr>
        </p:nvSpPr>
        <p:spPr>
          <a:xfrm>
            <a:off x="1905000" y="6356350"/>
            <a:ext cx="51816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41</a:t>
            </a:fld>
            <a:endParaRPr lang="en-US" dirty="0"/>
          </a:p>
        </p:txBody>
      </p:sp>
      <p:sp>
        <p:nvSpPr>
          <p:cNvPr id="8" name="TextBox687"/>
          <p:cNvSpPr txBox="1"/>
          <p:nvPr/>
        </p:nvSpPr>
        <p:spPr>
          <a:xfrm>
            <a:off x="2600198" y="1439204"/>
            <a:ext cx="4965700" cy="361446"/>
          </a:xfrm>
          <a:prstGeom prst="rect">
            <a:avLst/>
          </a:prstGeom>
          <a:noFill/>
        </p:spPr>
        <p:txBody>
          <a:bodyPr wrap="square" lIns="0" tIns="0" rIns="0" bIns="0" rtlCol="0">
            <a:spAutoFit/>
          </a:bodyPr>
          <a:lstStyle/>
          <a:p>
            <a:pPr marL="0" marR="0" indent="0" eaLnBrk="0">
              <a:lnSpc>
                <a:spcPct val="113000"/>
              </a:lnSpc>
            </a:pPr>
            <a:r>
              <a:rPr lang="en-US" altLang="zh-CN" sz="2200" b="1" kern="0" baseline="0" noProof="0" dirty="0">
                <a:solidFill>
                  <a:srgbClr val="FFC000"/>
                </a:solidFill>
                <a:ea typeface="Arial" pitchFamily="34" charset="0"/>
                <a:cs typeface="Arial" pitchFamily="34" charset="0"/>
              </a:rPr>
              <a:t>Verification</a:t>
            </a:r>
            <a:r>
              <a:rPr lang="en-US" altLang="zh-CN" sz="2200" b="1" kern="0" noProof="0" dirty="0">
                <a:solidFill>
                  <a:srgbClr val="FFC000"/>
                </a:solidFill>
                <a:ea typeface="Arial" pitchFamily="34" charset="0"/>
                <a:cs typeface="Arial" pitchFamily="34" charset="0"/>
              </a:rPr>
              <a:t> </a:t>
            </a:r>
            <a:r>
              <a:rPr lang="en-US" altLang="zh-CN" sz="2200" b="1" kern="0" baseline="0" noProof="0" dirty="0">
                <a:solidFill>
                  <a:srgbClr val="FFC000"/>
                </a:solidFill>
                <a:ea typeface="Arial" pitchFamily="34" charset="0"/>
                <a:cs typeface="Arial" pitchFamily="34" charset="0"/>
              </a:rPr>
              <a:t>and</a:t>
            </a:r>
            <a:r>
              <a:rPr lang="en-US" altLang="zh-CN" sz="2200" b="1" kern="0" noProof="0" dirty="0">
                <a:solidFill>
                  <a:srgbClr val="FFC000"/>
                </a:solidFill>
                <a:ea typeface="Arial" pitchFamily="34" charset="0"/>
                <a:cs typeface="Arial" pitchFamily="34" charset="0"/>
              </a:rPr>
              <a:t> </a:t>
            </a:r>
            <a:r>
              <a:rPr lang="en-US" altLang="zh-CN" sz="2200" b="1" kern="0" baseline="0" noProof="0" dirty="0">
                <a:solidFill>
                  <a:srgbClr val="FFC000"/>
                </a:solidFill>
                <a:ea typeface="Arial" pitchFamily="34" charset="0"/>
                <a:cs typeface="Arial" pitchFamily="34" charset="0"/>
              </a:rPr>
              <a:t>Validation</a:t>
            </a:r>
            <a:r>
              <a:rPr lang="en-US" altLang="zh-CN" sz="2200" b="1" kern="0" noProof="0" dirty="0">
                <a:solidFill>
                  <a:srgbClr val="FFC000"/>
                </a:solidFill>
                <a:ea typeface="Arial" pitchFamily="34" charset="0"/>
                <a:cs typeface="Arial" pitchFamily="34" charset="0"/>
              </a:rPr>
              <a:t> </a:t>
            </a:r>
            <a:r>
              <a:rPr lang="en-US" altLang="zh-CN" sz="2200" b="1" kern="0" baseline="0" noProof="0" dirty="0">
                <a:solidFill>
                  <a:srgbClr val="FFC000"/>
                </a:solidFill>
                <a:ea typeface="Arial" pitchFamily="34" charset="0"/>
                <a:cs typeface="Arial" pitchFamily="34" charset="0"/>
              </a:rPr>
              <a:t>Techniques</a:t>
            </a:r>
          </a:p>
        </p:txBody>
      </p:sp>
      <p:sp>
        <p:nvSpPr>
          <p:cNvPr id="10" name="TextBox688"/>
          <p:cNvSpPr txBox="1"/>
          <p:nvPr/>
        </p:nvSpPr>
        <p:spPr>
          <a:xfrm>
            <a:off x="935419" y="2215096"/>
            <a:ext cx="2908300" cy="2378856"/>
          </a:xfrm>
          <a:prstGeom prst="rect">
            <a:avLst/>
          </a:prstGeom>
          <a:noFill/>
        </p:spPr>
        <p:txBody>
          <a:bodyPr wrap="square" lIns="0" tIns="0" rIns="0" bIns="0" rtlCol="0">
            <a:spAutoFit/>
          </a:bodyPr>
          <a:lstStyle/>
          <a:p>
            <a:pPr marL="0" marR="0" indent="0" eaLnBrk="0">
              <a:lnSpc>
                <a:spcPct val="116000"/>
              </a:lnSpc>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Review</a:t>
            </a:r>
          </a:p>
          <a:p>
            <a:pPr marL="0" marR="0" indent="0" eaLnBrk="0">
              <a:lnSpc>
                <a:spcPct val="116000"/>
              </a:lnSpc>
              <a:spcBef>
                <a:spcPts val="2100"/>
              </a:spcBef>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Simulation</a:t>
            </a:r>
          </a:p>
          <a:p>
            <a:pPr marL="0" marR="0" indent="0" eaLnBrk="0">
              <a:lnSpc>
                <a:spcPct val="116000"/>
              </a:lnSpc>
              <a:spcBef>
                <a:spcPts val="2099"/>
              </a:spcBef>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Unit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testing</a:t>
            </a:r>
          </a:p>
          <a:p>
            <a:pPr marL="0" marR="0" indent="0" eaLnBrk="0">
              <a:lnSpc>
                <a:spcPct val="116000"/>
              </a:lnSpc>
              <a:spcBef>
                <a:spcPts val="2099"/>
              </a:spcBef>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Integration</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testing</a:t>
            </a:r>
          </a:p>
        </p:txBody>
      </p:sp>
      <p:sp>
        <p:nvSpPr>
          <p:cNvPr id="12" name="TextBox690"/>
          <p:cNvSpPr txBox="1"/>
          <p:nvPr/>
        </p:nvSpPr>
        <p:spPr>
          <a:xfrm>
            <a:off x="5295900" y="2052343"/>
            <a:ext cx="2324100" cy="274242"/>
          </a:xfrm>
          <a:prstGeom prst="rect">
            <a:avLst/>
          </a:prstGeom>
          <a:noFill/>
        </p:spPr>
        <p:txBody>
          <a:bodyPr wrap="square" lIns="0" tIns="0" rIns="0" bIns="0" rtlCol="0">
            <a:spAutoFit/>
          </a:bodyPr>
          <a:lstStyle/>
          <a:p>
            <a:pPr marL="0" marR="0" indent="0" eaLnBrk="0">
              <a:lnSpc>
                <a:spcPct val="81000"/>
              </a:lnSpc>
            </a:pPr>
            <a:r>
              <a:rPr lang="en-US" altLang="zh-CN" sz="2200" kern="0" baseline="0" noProof="0" dirty="0">
                <a:solidFill>
                  <a:srgbClr val="000000"/>
                </a:solidFill>
                <a:ea typeface="Arial Unicode MS" pitchFamily="34" charset="0"/>
                <a:cs typeface="Arial Unicode MS" pitchFamily="34" charset="0"/>
              </a:rPr>
              <a:t>•</a:t>
            </a:r>
            <a:r>
              <a:rPr lang="en-US" altLang="zh-CN" sz="2200" kern="0" noProof="0" dirty="0">
                <a:ea typeface="Arial Unicode MS" pitchFamily="34" charset="0"/>
                <a:cs typeface="Arial Unicode MS" pitchFamily="34" charset="0"/>
              </a:rPr>
              <a:t> </a:t>
            </a:r>
            <a:r>
              <a:rPr lang="en-US" altLang="zh-CN" sz="2200" kern="0" baseline="0" noProof="0" dirty="0">
                <a:solidFill>
                  <a:srgbClr val="000000"/>
                </a:solidFill>
                <a:ea typeface="Arial" pitchFamily="34" charset="0"/>
                <a:cs typeface="Arial" pitchFamily="34" charset="0"/>
              </a:rPr>
              <a:t>System</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testing</a:t>
            </a:r>
          </a:p>
        </p:txBody>
      </p:sp>
      <p:pic>
        <p:nvPicPr>
          <p:cNvPr id="13" name="BD39E2AF-F7BF-465E-C94B-75FAD1C0737E"/>
          <p:cNvPicPr>
            <a:picLocks noChangeAspect="1"/>
          </p:cNvPicPr>
          <p:nvPr/>
        </p:nvPicPr>
        <p:blipFill>
          <a:blip r:embed="rId3" cstate="print">
            <a:extLst>
              <a:ext uri="{3A69F1A8-6083-4B5D-13F3-E938EF7B6079}"/>
            </a:extLst>
          </a:blip>
          <a:stretch>
            <a:fillRect/>
          </a:stretch>
        </p:blipFill>
        <p:spPr>
          <a:xfrm>
            <a:off x="4722495" y="1896490"/>
            <a:ext cx="19050" cy="4067175"/>
          </a:xfrm>
          <a:prstGeom prst="rect">
            <a:avLst/>
          </a:prstGeom>
        </p:spPr>
      </p:pic>
      <p:pic>
        <p:nvPicPr>
          <p:cNvPr id="11" name="Picture 10" descr="Logo.jpg"/>
          <p:cNvPicPr>
            <a:picLocks noChangeAspect="1"/>
          </p:cNvPicPr>
          <p:nvPr/>
        </p:nvPicPr>
        <p:blipFill>
          <a:blip r:embed="rId4"/>
          <a:stretch>
            <a:fillRect/>
          </a:stretch>
        </p:blipFill>
        <p:spPr>
          <a:xfrm>
            <a:off x="0" y="0"/>
            <a:ext cx="1581150" cy="847725"/>
          </a:xfrm>
          <a:prstGeom prst="rect">
            <a:avLst/>
          </a:prstGeom>
        </p:spPr>
      </p:pic>
    </p:spTree>
    <p:extLst>
      <p:ext uri="{BB962C8B-B14F-4D97-AF65-F5344CB8AC3E}">
        <p14:creationId xmlns:p14="http://schemas.microsoft.com/office/powerpoint/2010/main" val="549010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1100" y="65681"/>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r>
              <a:rPr lang="en-US" b="1" dirty="0"/>
              <a:t>Verification and Validation</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64D62EFF-500B-4753-B2D4-8FB02BC7F923}" type="datetime1">
              <a:rPr lang="en-IN" smtClean="0"/>
              <a:t>30-04-2024</a:t>
            </a:fld>
            <a:endParaRPr lang="en-US" dirty="0"/>
          </a:p>
        </p:txBody>
      </p:sp>
      <p:sp>
        <p:nvSpPr>
          <p:cNvPr id="6" name="Footer Placeholder 5"/>
          <p:cNvSpPr>
            <a:spLocks noGrp="1"/>
          </p:cNvSpPr>
          <p:nvPr>
            <p:ph type="ftr" sz="quarter" idx="11"/>
          </p:nvPr>
        </p:nvSpPr>
        <p:spPr>
          <a:xfrm>
            <a:off x="1905000" y="6356350"/>
            <a:ext cx="51816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42</a:t>
            </a:fld>
            <a:endParaRPr lang="en-US" dirty="0"/>
          </a:p>
        </p:txBody>
      </p:sp>
      <p:graphicFrame>
        <p:nvGraphicFramePr>
          <p:cNvPr id="11" name="Table694"/>
          <p:cNvGraphicFramePr>
            <a:graphicFrameLocks noGrp="1"/>
          </p:cNvGraphicFramePr>
          <p:nvPr>
            <p:extLst>
              <p:ext uri="{D42A27DB-BD31-4B8C-83A1-F6EECF244321}">
                <p14:modId xmlns:p14="http://schemas.microsoft.com/office/powerpoint/2010/main" val="3178522195"/>
              </p:ext>
            </p:extLst>
          </p:nvPr>
        </p:nvGraphicFramePr>
        <p:xfrm>
          <a:off x="228600" y="1143000"/>
          <a:ext cx="8763000" cy="4536694"/>
        </p:xfrm>
        <a:graphic>
          <a:graphicData uri="http://schemas.openxmlformats.org/drawingml/2006/table">
            <a:tbl>
              <a:tblPr firstRow="1" bandRow="1"/>
              <a:tblGrid>
                <a:gridCol w="4158712">
                  <a:extLst>
                    <a:ext uri="{9D8B030D-6E8A-4147-A177-3AD203B41FA5}">
                      <a16:colId xmlns:a16="http://schemas.microsoft.com/office/drawing/2014/main" val="20000"/>
                    </a:ext>
                  </a:extLst>
                </a:gridCol>
                <a:gridCol w="4604288">
                  <a:extLst>
                    <a:ext uri="{9D8B030D-6E8A-4147-A177-3AD203B41FA5}">
                      <a16:colId xmlns:a16="http://schemas.microsoft.com/office/drawing/2014/main" val="20001"/>
                    </a:ext>
                  </a:extLst>
                </a:gridCol>
              </a:tblGrid>
              <a:tr h="505460">
                <a:tc>
                  <a:txBody>
                    <a:bodyPr/>
                    <a:lstStyle/>
                    <a:p>
                      <a:pPr marL="1220724" marR="0" indent="0" eaLnBrk="0">
                        <a:lnSpc>
                          <a:spcPct val="120000"/>
                        </a:lnSpc>
                      </a:pPr>
                      <a:r>
                        <a:rPr lang="en-US" altLang="zh-CN" sz="2700" b="1" kern="0" spc="0" baseline="0" noProof="0" dirty="0">
                          <a:solidFill>
                            <a:schemeClr val="tx1"/>
                          </a:solidFill>
                          <a:latin typeface="Arial" pitchFamily="34" charset="0"/>
                          <a:ea typeface="Arial" pitchFamily="34" charset="0"/>
                          <a:cs typeface="Arial" pitchFamily="34" charset="0"/>
                        </a:rPr>
                        <a:t>Verification</a:t>
                      </a:r>
                    </a:p>
                  </a:txBody>
                  <a:tcPr marL="0" marR="0" marT="0" marB="0">
                    <a:lnL w="12700" cap="flat" cmpd="sng" algn="ctr">
                      <a:solidFill>
                        <a:srgbClr val="FFFFFF"/>
                      </a:solidFill>
                      <a:prstDash val="solid"/>
                      <a:round/>
                      <a:headEnd type="none" w="med" len="med"/>
                      <a:tailEnd type="none" w="med" len="med"/>
                    </a:lnL>
                    <a:lnR w="28575" cap="flat" cmpd="sng" algn="ctr">
                      <a:solidFill>
                        <a:srgbClr val="0000CC"/>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C0504D"/>
                    </a:solidFill>
                  </a:tcPr>
                </a:tc>
                <a:tc>
                  <a:txBody>
                    <a:bodyPr/>
                    <a:lstStyle/>
                    <a:p>
                      <a:pPr marL="1608734" marR="0" indent="0" eaLnBrk="0">
                        <a:lnSpc>
                          <a:spcPct val="120000"/>
                        </a:lnSpc>
                      </a:pPr>
                      <a:r>
                        <a:rPr lang="en-US" altLang="zh-CN" sz="2700" b="1" kern="0" spc="-30" baseline="0" noProof="0" dirty="0">
                          <a:solidFill>
                            <a:schemeClr val="tx1"/>
                          </a:solidFill>
                          <a:latin typeface="Arial" pitchFamily="34" charset="0"/>
                          <a:ea typeface="Arial" pitchFamily="34" charset="0"/>
                          <a:cs typeface="Arial" pitchFamily="34" charset="0"/>
                        </a:rPr>
                        <a:t>Validation</a:t>
                      </a:r>
                    </a:p>
                  </a:txBody>
                  <a:tcPr marL="0" marR="0" marT="0" marB="0">
                    <a:lnL w="28575" cap="flat" cmpd="sng" algn="ctr">
                      <a:solidFill>
                        <a:srgbClr val="0000CC"/>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C0504D"/>
                    </a:solidFill>
                  </a:tcPr>
                </a:tc>
                <a:extLst>
                  <a:ext uri="{0D108BD9-81ED-4DB2-BD59-A6C34878D82A}">
                    <a16:rowId xmlns:a16="http://schemas.microsoft.com/office/drawing/2014/main" val="10000"/>
                  </a:ext>
                </a:extLst>
              </a:tr>
              <a:tr h="708660">
                <a:tc>
                  <a:txBody>
                    <a:bodyPr/>
                    <a:lstStyle/>
                    <a:p>
                      <a:pPr marL="155237" marR="0" indent="0" eaLnBrk="0">
                        <a:lnSpc>
                          <a:spcPct val="121000"/>
                        </a:lnSpc>
                      </a:pPr>
                      <a:r>
                        <a:rPr lang="en-US" altLang="zh-CN" sz="2200" kern="0" spc="0" baseline="0" noProof="0" dirty="0">
                          <a:solidFill>
                            <a:srgbClr val="000000"/>
                          </a:solidFill>
                          <a:latin typeface="Arial" pitchFamily="34" charset="0"/>
                          <a:ea typeface="Arial" pitchFamily="34" charset="0"/>
                          <a:cs typeface="Arial" pitchFamily="34" charset="0"/>
                        </a:rPr>
                        <a:t>Are</a:t>
                      </a:r>
                      <a:r>
                        <a:rPr lang="en-US" altLang="zh-CN" sz="2200" kern="0" spc="180" noProof="0" dirty="0">
                          <a:latin typeface="Arial" pitchFamily="34" charset="0"/>
                          <a:ea typeface="Arial" pitchFamily="34" charset="0"/>
                          <a:cs typeface="Arial" pitchFamily="34" charset="0"/>
                        </a:rPr>
                        <a:t> </a:t>
                      </a:r>
                      <a:r>
                        <a:rPr lang="en-US" altLang="zh-CN" sz="2200" kern="0" spc="0" baseline="0" noProof="0" dirty="0">
                          <a:solidFill>
                            <a:srgbClr val="000000"/>
                          </a:solidFill>
                          <a:latin typeface="Arial" pitchFamily="34" charset="0"/>
                          <a:ea typeface="Arial" pitchFamily="34" charset="0"/>
                          <a:cs typeface="Arial" pitchFamily="34" charset="0"/>
                        </a:rPr>
                        <a:t>you</a:t>
                      </a:r>
                      <a:r>
                        <a:rPr lang="en-US" altLang="zh-CN" sz="2200" kern="0" spc="100" noProof="0" dirty="0">
                          <a:latin typeface="Arial" pitchFamily="34" charset="0"/>
                          <a:ea typeface="Arial" pitchFamily="34" charset="0"/>
                          <a:cs typeface="Arial" pitchFamily="34" charset="0"/>
                        </a:rPr>
                        <a:t> </a:t>
                      </a:r>
                      <a:r>
                        <a:rPr lang="en-US" altLang="zh-CN" sz="2200" kern="0" spc="0" baseline="0" noProof="0" dirty="0">
                          <a:solidFill>
                            <a:srgbClr val="000000"/>
                          </a:solidFill>
                          <a:latin typeface="Arial" pitchFamily="34" charset="0"/>
                          <a:ea typeface="Arial" pitchFamily="34" charset="0"/>
                          <a:cs typeface="Arial" pitchFamily="34" charset="0"/>
                        </a:rPr>
                        <a:t>building</a:t>
                      </a:r>
                      <a:r>
                        <a:rPr lang="en-US" altLang="zh-CN" sz="2200" kern="0" spc="335" noProof="0" dirty="0">
                          <a:latin typeface="Arial" pitchFamily="34" charset="0"/>
                          <a:ea typeface="Arial" pitchFamily="34" charset="0"/>
                          <a:cs typeface="Arial" pitchFamily="34" charset="0"/>
                        </a:rPr>
                        <a:t> </a:t>
                      </a:r>
                      <a:r>
                        <a:rPr lang="en-US" altLang="zh-CN" sz="2200" kern="0" spc="0" baseline="0" noProof="0" dirty="0">
                          <a:solidFill>
                            <a:srgbClr val="000000"/>
                          </a:solidFill>
                          <a:latin typeface="Arial" pitchFamily="34" charset="0"/>
                          <a:ea typeface="Arial" pitchFamily="34" charset="0"/>
                          <a:cs typeface="Arial" pitchFamily="34" charset="0"/>
                        </a:rPr>
                        <a:t>it</a:t>
                      </a:r>
                      <a:r>
                        <a:rPr lang="en-US" altLang="zh-CN" sz="2200" kern="0" spc="530" noProof="0" dirty="0">
                          <a:latin typeface="Arial" pitchFamily="34" charset="0"/>
                          <a:ea typeface="Arial" pitchFamily="34" charset="0"/>
                          <a:cs typeface="Arial" pitchFamily="34" charset="0"/>
                        </a:rPr>
                        <a:t> </a:t>
                      </a:r>
                      <a:r>
                        <a:rPr lang="en-US" altLang="zh-CN" sz="2200" kern="0" spc="0" baseline="0" noProof="0" dirty="0">
                          <a:solidFill>
                            <a:srgbClr val="000000"/>
                          </a:solidFill>
                          <a:latin typeface="Arial" pitchFamily="34" charset="0"/>
                          <a:ea typeface="Arial" pitchFamily="34" charset="0"/>
                          <a:cs typeface="Arial" pitchFamily="34" charset="0"/>
                        </a:rPr>
                        <a:t>right?</a:t>
                      </a:r>
                    </a:p>
                  </a:txBody>
                  <a:tcPr marL="0" marR="0" marT="0" marB="0">
                    <a:lnL w="12700" cap="flat" cmpd="sng" algn="ctr">
                      <a:solidFill>
                        <a:srgbClr val="FFFFFF"/>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CDCDEC"/>
                    </a:solidFill>
                  </a:tcPr>
                </a:tc>
                <a:tc>
                  <a:txBody>
                    <a:bodyPr/>
                    <a:lstStyle/>
                    <a:p>
                      <a:pPr marL="158074" marR="0" indent="0" eaLnBrk="0">
                        <a:lnSpc>
                          <a:spcPct val="121000"/>
                        </a:lnSpc>
                      </a:pPr>
                      <a:r>
                        <a:rPr lang="en-US" altLang="zh-CN" sz="2200" kern="0" spc="-75" baseline="0" noProof="0" dirty="0">
                          <a:solidFill>
                            <a:srgbClr val="000000"/>
                          </a:solidFill>
                          <a:latin typeface="Arial" pitchFamily="34" charset="0"/>
                          <a:ea typeface="Arial" pitchFamily="34" charset="0"/>
                          <a:cs typeface="Arial" pitchFamily="34" charset="0"/>
                        </a:rPr>
                        <a:t>Have</a:t>
                      </a:r>
                      <a:r>
                        <a:rPr lang="en-US" altLang="zh-CN" sz="2200" kern="0" spc="-50" noProof="0" dirty="0">
                          <a:latin typeface="Arial" pitchFamily="34" charset="0"/>
                          <a:ea typeface="Arial" pitchFamily="34" charset="0"/>
                          <a:cs typeface="Arial" pitchFamily="34" charset="0"/>
                        </a:rPr>
                        <a:t> </a:t>
                      </a:r>
                      <a:r>
                        <a:rPr lang="en-US" altLang="zh-CN" sz="2200" kern="0" spc="0" baseline="0" noProof="0" dirty="0">
                          <a:solidFill>
                            <a:srgbClr val="000000"/>
                          </a:solidFill>
                          <a:latin typeface="Arial" pitchFamily="34" charset="0"/>
                          <a:ea typeface="Arial" pitchFamily="34" charset="0"/>
                          <a:cs typeface="Arial" pitchFamily="34" charset="0"/>
                        </a:rPr>
                        <a:t>you</a:t>
                      </a:r>
                      <a:r>
                        <a:rPr lang="en-US" altLang="zh-CN" sz="2200" kern="0" spc="100" noProof="0" dirty="0">
                          <a:latin typeface="Arial" pitchFamily="34" charset="0"/>
                          <a:ea typeface="Arial" pitchFamily="34" charset="0"/>
                          <a:cs typeface="Arial" pitchFamily="34" charset="0"/>
                        </a:rPr>
                        <a:t> </a:t>
                      </a:r>
                      <a:r>
                        <a:rPr lang="en-US" altLang="zh-CN" sz="2200" kern="0" spc="0" baseline="0" noProof="0" dirty="0">
                          <a:solidFill>
                            <a:srgbClr val="000000"/>
                          </a:solidFill>
                          <a:latin typeface="Arial" pitchFamily="34" charset="0"/>
                          <a:ea typeface="Arial" pitchFamily="34" charset="0"/>
                          <a:cs typeface="Arial" pitchFamily="34" charset="0"/>
                        </a:rPr>
                        <a:t>built</a:t>
                      </a:r>
                      <a:r>
                        <a:rPr lang="en-US" altLang="zh-CN" sz="2200" kern="0" spc="595" noProof="0" dirty="0">
                          <a:latin typeface="Arial" pitchFamily="34" charset="0"/>
                          <a:ea typeface="Arial" pitchFamily="34" charset="0"/>
                          <a:cs typeface="Arial" pitchFamily="34" charset="0"/>
                        </a:rPr>
                        <a:t> </a:t>
                      </a:r>
                      <a:r>
                        <a:rPr lang="en-US" altLang="zh-CN" sz="2200" kern="0" spc="0" baseline="0" noProof="0" dirty="0">
                          <a:solidFill>
                            <a:srgbClr val="000000"/>
                          </a:solidFill>
                          <a:latin typeface="Arial" pitchFamily="34" charset="0"/>
                          <a:ea typeface="Arial" pitchFamily="34" charset="0"/>
                          <a:cs typeface="Arial" pitchFamily="34" charset="0"/>
                        </a:rPr>
                        <a:t>the</a:t>
                      </a:r>
                      <a:r>
                        <a:rPr lang="en-US" altLang="zh-CN" sz="2200" kern="0" spc="535" noProof="0" dirty="0">
                          <a:latin typeface="Arial" pitchFamily="34" charset="0"/>
                          <a:ea typeface="Arial" pitchFamily="34" charset="0"/>
                          <a:cs typeface="Arial" pitchFamily="34" charset="0"/>
                        </a:rPr>
                        <a:t> </a:t>
                      </a:r>
                      <a:r>
                        <a:rPr lang="en-US" altLang="zh-CN" sz="2200" kern="0" spc="0" baseline="0" noProof="0" dirty="0">
                          <a:solidFill>
                            <a:srgbClr val="000000"/>
                          </a:solidFill>
                          <a:latin typeface="Arial" pitchFamily="34" charset="0"/>
                          <a:ea typeface="Arial" pitchFamily="34" charset="0"/>
                          <a:cs typeface="Arial" pitchFamily="34" charset="0"/>
                        </a:rPr>
                        <a:t>right</a:t>
                      </a:r>
                      <a:r>
                        <a:rPr lang="en-US" altLang="zh-CN" sz="2200" kern="0" spc="820" noProof="0" dirty="0">
                          <a:latin typeface="Arial" pitchFamily="34" charset="0"/>
                          <a:ea typeface="Arial" pitchFamily="34" charset="0"/>
                          <a:cs typeface="Arial" pitchFamily="34" charset="0"/>
                        </a:rPr>
                        <a:t> </a:t>
                      </a:r>
                      <a:r>
                        <a:rPr lang="en-US" altLang="zh-CN" sz="2200" kern="0" spc="0" baseline="0" noProof="0" dirty="0">
                          <a:solidFill>
                            <a:srgbClr val="000000"/>
                          </a:solidFill>
                          <a:latin typeface="Arial" pitchFamily="34" charset="0"/>
                          <a:ea typeface="Arial" pitchFamily="34" charset="0"/>
                          <a:cs typeface="Arial" pitchFamily="34" charset="0"/>
                        </a:rPr>
                        <a:t>thing?</a:t>
                      </a:r>
                    </a:p>
                  </a:txBody>
                  <a:tcPr marL="0" marR="0" marT="0" marB="0">
                    <a:lnL w="28575" cap="flat" cmpd="sng" algn="ctr">
                      <a:solidFill>
                        <a:srgbClr val="0000CC"/>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CDCDEC"/>
                    </a:solidFill>
                  </a:tcPr>
                </a:tc>
                <a:extLst>
                  <a:ext uri="{0D108BD9-81ED-4DB2-BD59-A6C34878D82A}">
                    <a16:rowId xmlns:a16="http://schemas.microsoft.com/office/drawing/2014/main" val="10001"/>
                  </a:ext>
                </a:extLst>
              </a:tr>
              <a:tr h="1207135">
                <a:tc>
                  <a:txBody>
                    <a:bodyPr/>
                    <a:lstStyle/>
                    <a:p>
                      <a:pPr marL="144330" marR="541621" indent="0" eaLnBrk="0">
                        <a:lnSpc>
                          <a:spcPct val="123000"/>
                        </a:lnSpc>
                      </a:pPr>
                      <a:r>
                        <a:rPr lang="en-US" altLang="zh-CN" sz="2200" kern="0" spc="-45" baseline="0" noProof="0" dirty="0">
                          <a:solidFill>
                            <a:srgbClr val="000000"/>
                          </a:solidFill>
                          <a:latin typeface="Arial" pitchFamily="34" charset="0"/>
                          <a:ea typeface="Arial" pitchFamily="34" charset="0"/>
                          <a:cs typeface="Arial" pitchFamily="34" charset="0"/>
                        </a:rPr>
                        <a:t>Checks</a:t>
                      </a:r>
                      <a:r>
                        <a:rPr lang="en-US" altLang="zh-CN" sz="2200" kern="0" spc="-30" noProof="0" dirty="0">
                          <a:latin typeface="Arial" pitchFamily="34" charset="0"/>
                          <a:ea typeface="Arial" pitchFamily="34" charset="0"/>
                          <a:cs typeface="Arial" pitchFamily="34" charset="0"/>
                        </a:rPr>
                        <a:t> </a:t>
                      </a:r>
                      <a:r>
                        <a:rPr lang="en-US" altLang="zh-CN" sz="2200" kern="0" spc="0" baseline="0" noProof="0" dirty="0">
                          <a:solidFill>
                            <a:srgbClr val="000000"/>
                          </a:solidFill>
                          <a:latin typeface="Arial" pitchFamily="34" charset="0"/>
                          <a:ea typeface="Arial" pitchFamily="34" charset="0"/>
                          <a:cs typeface="Arial" pitchFamily="34" charset="0"/>
                        </a:rPr>
                        <a:t>whether</a:t>
                      </a:r>
                      <a:r>
                        <a:rPr lang="en-US" altLang="zh-CN" sz="2200" kern="0" spc="705" noProof="0" dirty="0">
                          <a:latin typeface="Arial" pitchFamily="34" charset="0"/>
                          <a:ea typeface="Arial" pitchFamily="34" charset="0"/>
                          <a:cs typeface="Arial" pitchFamily="34" charset="0"/>
                        </a:rPr>
                        <a:t> </a:t>
                      </a:r>
                      <a:r>
                        <a:rPr lang="en-US" altLang="zh-CN" sz="2200" kern="0" spc="-100" baseline="0" noProof="0" dirty="0">
                          <a:solidFill>
                            <a:srgbClr val="000000"/>
                          </a:solidFill>
                          <a:latin typeface="Arial" pitchFamily="34" charset="0"/>
                          <a:ea typeface="Arial" pitchFamily="34" charset="0"/>
                          <a:cs typeface="Arial" pitchFamily="34" charset="0"/>
                        </a:rPr>
                        <a:t>an</a:t>
                      </a:r>
                      <a:r>
                        <a:rPr lang="en-US" altLang="zh-CN" sz="2200" kern="0" spc="40" noProof="0" dirty="0">
                          <a:latin typeface="Arial" pitchFamily="34" charset="0"/>
                          <a:ea typeface="Arial" pitchFamily="34" charset="0"/>
                          <a:cs typeface="Arial" pitchFamily="34" charset="0"/>
                        </a:rPr>
                        <a:t> </a:t>
                      </a:r>
                      <a:r>
                        <a:rPr lang="en-US" altLang="zh-CN" sz="2200" kern="0" spc="0" baseline="0" noProof="0" dirty="0">
                          <a:solidFill>
                            <a:srgbClr val="000000"/>
                          </a:solidFill>
                          <a:latin typeface="Arial" pitchFamily="34" charset="0"/>
                          <a:ea typeface="Arial" pitchFamily="34" charset="0"/>
                          <a:cs typeface="Arial" pitchFamily="34" charset="0"/>
                        </a:rPr>
                        <a:t>artifact</a:t>
                      </a:r>
                      <a:r>
                        <a:rPr lang="en-US" altLang="zh-CN" sz="2200" kern="0" spc="1100" noProof="0" dirty="0">
                          <a:latin typeface="Arial" pitchFamily="34" charset="0"/>
                          <a:ea typeface="Arial" pitchFamily="34" charset="0"/>
                          <a:cs typeface="Arial" pitchFamily="34" charset="0"/>
                        </a:rPr>
                        <a:t> </a:t>
                      </a:r>
                      <a:r>
                        <a:rPr lang="en-US" altLang="zh-CN" sz="2200" kern="0" spc="0" baseline="0" noProof="0" dirty="0">
                          <a:solidFill>
                            <a:srgbClr val="000000"/>
                          </a:solidFill>
                          <a:latin typeface="Arial" pitchFamily="34" charset="0"/>
                          <a:ea typeface="Arial" pitchFamily="34" charset="0"/>
                          <a:cs typeface="Arial" pitchFamily="34" charset="0"/>
                        </a:rPr>
                        <a:t>conforms</a:t>
                      </a:r>
                      <a:r>
                        <a:rPr lang="en-US" altLang="zh-CN" sz="2200" kern="0" spc="335" noProof="0" dirty="0">
                          <a:latin typeface="Arial" pitchFamily="34" charset="0"/>
                          <a:ea typeface="Arial" pitchFamily="34" charset="0"/>
                          <a:cs typeface="Arial" pitchFamily="34" charset="0"/>
                        </a:rPr>
                        <a:t> </a:t>
                      </a:r>
                      <a:r>
                        <a:rPr lang="en-US" altLang="zh-CN" sz="2200" kern="0" spc="0" baseline="0" noProof="0" dirty="0">
                          <a:solidFill>
                            <a:srgbClr val="000000"/>
                          </a:solidFill>
                          <a:latin typeface="Arial" pitchFamily="34" charset="0"/>
                          <a:ea typeface="Arial" pitchFamily="34" charset="0"/>
                          <a:cs typeface="Arial" pitchFamily="34" charset="0"/>
                        </a:rPr>
                        <a:t>to</a:t>
                      </a:r>
                      <a:r>
                        <a:rPr lang="en-US" altLang="zh-CN" sz="2200" kern="0" spc="505" noProof="0" dirty="0">
                          <a:latin typeface="Arial" pitchFamily="34" charset="0"/>
                          <a:ea typeface="Arial" pitchFamily="34" charset="0"/>
                          <a:cs typeface="Arial" pitchFamily="34" charset="0"/>
                        </a:rPr>
                        <a:t> </a:t>
                      </a:r>
                      <a:r>
                        <a:rPr lang="en-US" altLang="zh-CN" sz="2200" kern="0" spc="0" baseline="0" noProof="0" dirty="0">
                          <a:solidFill>
                            <a:srgbClr val="000000"/>
                          </a:solidFill>
                          <a:latin typeface="Arial" pitchFamily="34" charset="0"/>
                          <a:ea typeface="Arial" pitchFamily="34" charset="0"/>
                          <a:cs typeface="Arial" pitchFamily="34" charset="0"/>
                        </a:rPr>
                        <a:t>its</a:t>
                      </a:r>
                      <a:r>
                        <a:rPr lang="en-US" altLang="zh-CN" sz="2200" kern="0" spc="510" noProof="0" dirty="0">
                          <a:latin typeface="Arial" pitchFamily="34" charset="0"/>
                          <a:ea typeface="Arial" pitchFamily="34" charset="0"/>
                          <a:cs typeface="Arial" pitchFamily="34" charset="0"/>
                        </a:rPr>
                        <a:t> </a:t>
                      </a:r>
                      <a:r>
                        <a:rPr lang="en-US" altLang="zh-CN" sz="2200" kern="0" spc="0" baseline="0" noProof="0" dirty="0">
                          <a:solidFill>
                            <a:srgbClr val="000000"/>
                          </a:solidFill>
                          <a:latin typeface="Arial" pitchFamily="34" charset="0"/>
                          <a:ea typeface="Arial" pitchFamily="34" charset="0"/>
                          <a:cs typeface="Arial" pitchFamily="34" charset="0"/>
                        </a:rPr>
                        <a:t>previous</a:t>
                      </a:r>
                      <a:r>
                        <a:rPr lang="en-US" altLang="zh-CN" sz="2200" kern="0" spc="2900" noProof="0" dirty="0">
                          <a:latin typeface="Arial" pitchFamily="34" charset="0"/>
                          <a:ea typeface="Arial" pitchFamily="34" charset="0"/>
                          <a:cs typeface="Arial" pitchFamily="34" charset="0"/>
                        </a:rPr>
                        <a:t> </a:t>
                      </a:r>
                      <a:r>
                        <a:rPr lang="en-US" altLang="zh-CN" sz="2200" kern="0" spc="0" baseline="0" noProof="0" dirty="0">
                          <a:solidFill>
                            <a:srgbClr val="000000"/>
                          </a:solidFill>
                          <a:latin typeface="Arial" pitchFamily="34" charset="0"/>
                          <a:ea typeface="Arial" pitchFamily="34" charset="0"/>
                          <a:cs typeface="Arial" pitchFamily="34" charset="0"/>
                        </a:rPr>
                        <a:t>artifact.</a:t>
                      </a:r>
                    </a:p>
                  </a:txBody>
                  <a:tcPr marL="0" marR="0" marT="0" marB="0">
                    <a:lnL w="12700" cap="flat" cmpd="sng" algn="ctr">
                      <a:solidFill>
                        <a:srgbClr val="FFFFFF"/>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E8E8F6"/>
                    </a:solidFill>
                  </a:tcPr>
                </a:tc>
                <a:tc>
                  <a:txBody>
                    <a:bodyPr/>
                    <a:lstStyle/>
                    <a:p>
                      <a:pPr marL="146328" marR="364525" indent="0" eaLnBrk="0">
                        <a:lnSpc>
                          <a:spcPct val="123000"/>
                        </a:lnSpc>
                      </a:pPr>
                      <a:r>
                        <a:rPr lang="en-US" altLang="zh-CN" sz="2200" kern="0" spc="-45" baseline="0" noProof="0" dirty="0">
                          <a:solidFill>
                            <a:srgbClr val="000000"/>
                          </a:solidFill>
                          <a:latin typeface="Arial" pitchFamily="34" charset="0"/>
                          <a:ea typeface="Arial" pitchFamily="34" charset="0"/>
                          <a:cs typeface="Arial" pitchFamily="34" charset="0"/>
                        </a:rPr>
                        <a:t>Checks</a:t>
                      </a:r>
                      <a:r>
                        <a:rPr lang="en-US" altLang="zh-CN" sz="2200" kern="0" spc="-40" noProof="0" dirty="0">
                          <a:latin typeface="Arial" pitchFamily="34" charset="0"/>
                          <a:ea typeface="Arial" pitchFamily="34" charset="0"/>
                          <a:cs typeface="Arial" pitchFamily="34" charset="0"/>
                        </a:rPr>
                        <a:t> </a:t>
                      </a:r>
                      <a:r>
                        <a:rPr lang="en-US" altLang="zh-CN" sz="2200" kern="0" spc="0" baseline="0" noProof="0" dirty="0">
                          <a:solidFill>
                            <a:srgbClr val="000000"/>
                          </a:solidFill>
                          <a:latin typeface="Arial" pitchFamily="34" charset="0"/>
                          <a:ea typeface="Arial" pitchFamily="34" charset="0"/>
                          <a:cs typeface="Arial" pitchFamily="34" charset="0"/>
                        </a:rPr>
                        <a:t>the</a:t>
                      </a:r>
                      <a:r>
                        <a:rPr lang="en-US" altLang="zh-CN" sz="2200" kern="0" spc="475" noProof="0" dirty="0">
                          <a:latin typeface="Arial" pitchFamily="34" charset="0"/>
                          <a:ea typeface="Arial" pitchFamily="34" charset="0"/>
                          <a:cs typeface="Arial" pitchFamily="34" charset="0"/>
                        </a:rPr>
                        <a:t> </a:t>
                      </a:r>
                      <a:r>
                        <a:rPr lang="en-US" altLang="zh-CN" sz="2200" kern="0" spc="0" baseline="0" noProof="0" dirty="0">
                          <a:solidFill>
                            <a:srgbClr val="000000"/>
                          </a:solidFill>
                          <a:latin typeface="Arial" pitchFamily="34" charset="0"/>
                          <a:ea typeface="Arial" pitchFamily="34" charset="0"/>
                          <a:cs typeface="Arial" pitchFamily="34" charset="0"/>
                        </a:rPr>
                        <a:t>final</a:t>
                      </a:r>
                      <a:r>
                        <a:rPr lang="en-US" altLang="zh-CN" sz="2200" kern="0" spc="630" noProof="0" dirty="0">
                          <a:latin typeface="Arial" pitchFamily="34" charset="0"/>
                          <a:ea typeface="Arial" pitchFamily="34" charset="0"/>
                          <a:cs typeface="Arial" pitchFamily="34" charset="0"/>
                        </a:rPr>
                        <a:t> </a:t>
                      </a:r>
                      <a:r>
                        <a:rPr lang="en-US" altLang="zh-CN" sz="2200" kern="0" spc="0" baseline="0" noProof="0" dirty="0">
                          <a:solidFill>
                            <a:srgbClr val="000000"/>
                          </a:solidFill>
                          <a:latin typeface="Arial" pitchFamily="34" charset="0"/>
                          <a:ea typeface="Arial" pitchFamily="34" charset="0"/>
                          <a:cs typeface="Arial" pitchFamily="34" charset="0"/>
                        </a:rPr>
                        <a:t>product</a:t>
                      </a:r>
                      <a:r>
                        <a:rPr lang="en-US" altLang="zh-CN" sz="2200" kern="0" spc="585" noProof="0" dirty="0">
                          <a:latin typeface="Arial" pitchFamily="34" charset="0"/>
                          <a:ea typeface="Arial" pitchFamily="34" charset="0"/>
                          <a:cs typeface="Arial" pitchFamily="34" charset="0"/>
                        </a:rPr>
                        <a:t> </a:t>
                      </a:r>
                      <a:r>
                        <a:rPr lang="en-US" altLang="zh-CN" sz="2200" kern="0" spc="0" baseline="0" noProof="0" dirty="0">
                          <a:solidFill>
                            <a:srgbClr val="000000"/>
                          </a:solidFill>
                          <a:latin typeface="Arial" pitchFamily="34" charset="0"/>
                          <a:ea typeface="Arial" pitchFamily="34" charset="0"/>
                          <a:cs typeface="Arial" pitchFamily="34" charset="0"/>
                        </a:rPr>
                        <a:t>against</a:t>
                      </a:r>
                      <a:r>
                        <a:rPr lang="en-US" altLang="zh-CN" sz="2200" kern="0" spc="400" noProof="0" dirty="0">
                          <a:latin typeface="Arial" pitchFamily="34" charset="0"/>
                          <a:ea typeface="Arial" pitchFamily="34" charset="0"/>
                          <a:cs typeface="Arial" pitchFamily="34" charset="0"/>
                        </a:rPr>
                        <a:t> </a:t>
                      </a:r>
                      <a:r>
                        <a:rPr lang="en-US" altLang="zh-CN" sz="2200" kern="0" spc="0" baseline="0" noProof="0" dirty="0">
                          <a:solidFill>
                            <a:srgbClr val="000000"/>
                          </a:solidFill>
                          <a:latin typeface="Arial" pitchFamily="34" charset="0"/>
                          <a:ea typeface="Arial" pitchFamily="34" charset="0"/>
                          <a:cs typeface="Arial" pitchFamily="34" charset="0"/>
                        </a:rPr>
                        <a:t>the</a:t>
                      </a:r>
                      <a:r>
                        <a:rPr lang="en-US" altLang="zh-CN" sz="2200" kern="0" spc="280" noProof="0" dirty="0">
                          <a:latin typeface="Arial" pitchFamily="34" charset="0"/>
                          <a:ea typeface="Arial" pitchFamily="34" charset="0"/>
                          <a:cs typeface="Arial" pitchFamily="34" charset="0"/>
                        </a:rPr>
                        <a:t> </a:t>
                      </a:r>
                      <a:r>
                        <a:rPr lang="en-US" altLang="zh-CN" sz="2200" kern="0" spc="0" baseline="0" noProof="0" dirty="0">
                          <a:solidFill>
                            <a:srgbClr val="000000"/>
                          </a:solidFill>
                          <a:latin typeface="Arial" pitchFamily="34" charset="0"/>
                          <a:ea typeface="Arial" pitchFamily="34" charset="0"/>
                          <a:cs typeface="Arial" pitchFamily="34" charset="0"/>
                        </a:rPr>
                        <a:t>specification.</a:t>
                      </a:r>
                    </a:p>
                  </a:txBody>
                  <a:tcPr marL="0" marR="0" marT="0" marB="0">
                    <a:lnL w="28575" cap="flat" cmpd="sng" algn="ctr">
                      <a:solidFill>
                        <a:srgbClr val="0000CC"/>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E8E8F6"/>
                    </a:solidFill>
                  </a:tcPr>
                </a:tc>
                <a:extLst>
                  <a:ext uri="{0D108BD9-81ED-4DB2-BD59-A6C34878D82A}">
                    <a16:rowId xmlns:a16="http://schemas.microsoft.com/office/drawing/2014/main" val="10002"/>
                  </a:ext>
                </a:extLst>
              </a:tr>
              <a:tr h="505460">
                <a:tc>
                  <a:txBody>
                    <a:bodyPr/>
                    <a:lstStyle/>
                    <a:p>
                      <a:pPr marL="162228" marR="0" indent="0" eaLnBrk="0">
                        <a:lnSpc>
                          <a:spcPct val="121000"/>
                        </a:lnSpc>
                      </a:pPr>
                      <a:r>
                        <a:rPr lang="en-US" altLang="zh-CN" sz="2200" kern="0" spc="-100" baseline="0" noProof="0" dirty="0">
                          <a:solidFill>
                            <a:srgbClr val="000000"/>
                          </a:solidFill>
                          <a:latin typeface="Arial" pitchFamily="34" charset="0"/>
                          <a:ea typeface="Arial" pitchFamily="34" charset="0"/>
                          <a:cs typeface="Arial" pitchFamily="34" charset="0"/>
                        </a:rPr>
                        <a:t>Done</a:t>
                      </a:r>
                      <a:r>
                        <a:rPr lang="en-US" altLang="zh-CN" sz="2200" kern="0" spc="60" noProof="0" dirty="0">
                          <a:latin typeface="Arial" pitchFamily="34" charset="0"/>
                          <a:ea typeface="Arial" pitchFamily="34" charset="0"/>
                          <a:cs typeface="Arial" pitchFamily="34" charset="0"/>
                        </a:rPr>
                        <a:t> </a:t>
                      </a:r>
                      <a:r>
                        <a:rPr lang="en-US" altLang="zh-CN" sz="2200" kern="0" spc="0" baseline="0" noProof="0" dirty="0">
                          <a:solidFill>
                            <a:srgbClr val="000000"/>
                          </a:solidFill>
                          <a:latin typeface="Arial" pitchFamily="34" charset="0"/>
                          <a:ea typeface="Arial" pitchFamily="34" charset="0"/>
                          <a:cs typeface="Arial" pitchFamily="34" charset="0"/>
                        </a:rPr>
                        <a:t>by</a:t>
                      </a:r>
                      <a:r>
                        <a:rPr lang="en-US" altLang="zh-CN" sz="2200" kern="0" spc="105" noProof="0" dirty="0">
                          <a:latin typeface="Arial" pitchFamily="34" charset="0"/>
                          <a:ea typeface="Arial" pitchFamily="34" charset="0"/>
                          <a:cs typeface="Arial" pitchFamily="34" charset="0"/>
                        </a:rPr>
                        <a:t> </a:t>
                      </a:r>
                      <a:r>
                        <a:rPr lang="en-US" altLang="zh-CN" sz="2200" kern="0" spc="0" baseline="0" noProof="0" dirty="0">
                          <a:solidFill>
                            <a:srgbClr val="000000"/>
                          </a:solidFill>
                          <a:latin typeface="Arial" pitchFamily="34" charset="0"/>
                          <a:ea typeface="Arial" pitchFamily="34" charset="0"/>
                          <a:cs typeface="Arial" pitchFamily="34" charset="0"/>
                        </a:rPr>
                        <a:t>developers.</a:t>
                      </a:r>
                    </a:p>
                  </a:txBody>
                  <a:tcPr marL="0" marR="0" marT="0" marB="0">
                    <a:lnL w="12700" cap="flat" cmpd="sng" algn="ctr">
                      <a:solidFill>
                        <a:srgbClr val="FFFFFF"/>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CDCDEC"/>
                    </a:solidFill>
                  </a:tcPr>
                </a:tc>
                <a:tc>
                  <a:txBody>
                    <a:bodyPr/>
                    <a:lstStyle/>
                    <a:p>
                      <a:pPr marL="162268" marR="0" indent="0" eaLnBrk="0">
                        <a:lnSpc>
                          <a:spcPct val="121000"/>
                        </a:lnSpc>
                      </a:pPr>
                      <a:r>
                        <a:rPr lang="en-US" altLang="zh-CN" sz="2200" kern="0" spc="-100" baseline="0" noProof="0" dirty="0">
                          <a:solidFill>
                            <a:srgbClr val="000000"/>
                          </a:solidFill>
                          <a:latin typeface="Arial" pitchFamily="34" charset="0"/>
                          <a:ea typeface="Arial" pitchFamily="34" charset="0"/>
                          <a:cs typeface="Arial" pitchFamily="34" charset="0"/>
                        </a:rPr>
                        <a:t>Done</a:t>
                      </a:r>
                      <a:r>
                        <a:rPr lang="en-US" altLang="zh-CN" sz="2200" kern="0" spc="60" noProof="0" dirty="0">
                          <a:latin typeface="Arial" pitchFamily="34" charset="0"/>
                          <a:ea typeface="Arial" pitchFamily="34" charset="0"/>
                          <a:cs typeface="Arial" pitchFamily="34" charset="0"/>
                        </a:rPr>
                        <a:t> </a:t>
                      </a:r>
                      <a:r>
                        <a:rPr lang="en-US" altLang="zh-CN" sz="2200" kern="0" spc="0" baseline="0" noProof="0" dirty="0">
                          <a:solidFill>
                            <a:srgbClr val="000000"/>
                          </a:solidFill>
                          <a:latin typeface="Arial" pitchFamily="34" charset="0"/>
                          <a:ea typeface="Arial" pitchFamily="34" charset="0"/>
                          <a:cs typeface="Arial" pitchFamily="34" charset="0"/>
                        </a:rPr>
                        <a:t>by</a:t>
                      </a:r>
                      <a:r>
                        <a:rPr lang="en-US" altLang="zh-CN" sz="2200" kern="0" spc="120" noProof="0" dirty="0">
                          <a:latin typeface="Arial" pitchFamily="34" charset="0"/>
                          <a:ea typeface="Arial" pitchFamily="34" charset="0"/>
                          <a:cs typeface="Arial" pitchFamily="34" charset="0"/>
                        </a:rPr>
                        <a:t> </a:t>
                      </a:r>
                      <a:r>
                        <a:rPr lang="en-US" altLang="zh-CN" sz="2200" kern="0" spc="0" baseline="0" noProof="0" dirty="0">
                          <a:solidFill>
                            <a:srgbClr val="000000"/>
                          </a:solidFill>
                          <a:latin typeface="Arial" pitchFamily="34" charset="0"/>
                          <a:ea typeface="Arial" pitchFamily="34" charset="0"/>
                          <a:cs typeface="Arial" pitchFamily="34" charset="0"/>
                        </a:rPr>
                        <a:t>Testers.</a:t>
                      </a:r>
                    </a:p>
                  </a:txBody>
                  <a:tcPr marL="0" marR="0" marT="0" marB="0">
                    <a:lnL w="28575" cap="flat" cmpd="sng" algn="ctr">
                      <a:solidFill>
                        <a:srgbClr val="0000CC"/>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CDCDEC"/>
                    </a:solidFill>
                  </a:tcPr>
                </a:tc>
                <a:extLst>
                  <a:ext uri="{0D108BD9-81ED-4DB2-BD59-A6C34878D82A}">
                    <a16:rowId xmlns:a16="http://schemas.microsoft.com/office/drawing/2014/main" val="10003"/>
                  </a:ext>
                </a:extLst>
              </a:tr>
              <a:tr h="1417955">
                <a:tc>
                  <a:txBody>
                    <a:bodyPr/>
                    <a:lstStyle/>
                    <a:p>
                      <a:pPr marL="156356" marR="274271" indent="-839" eaLnBrk="0">
                        <a:lnSpc>
                          <a:spcPct val="123000"/>
                        </a:lnSpc>
                      </a:pPr>
                      <a:r>
                        <a:rPr lang="en-US" altLang="zh-CN" sz="2200" kern="0" spc="0" baseline="0" noProof="0" dirty="0">
                          <a:solidFill>
                            <a:srgbClr val="000000"/>
                          </a:solidFill>
                          <a:latin typeface="Arial" pitchFamily="34" charset="0"/>
                          <a:ea typeface="Arial" pitchFamily="34" charset="0"/>
                          <a:cs typeface="Arial" pitchFamily="34" charset="0"/>
                        </a:rPr>
                        <a:t>Static</a:t>
                      </a:r>
                      <a:r>
                        <a:rPr lang="en-US" altLang="zh-CN" sz="2200" kern="0" spc="730" noProof="0" dirty="0">
                          <a:latin typeface="Arial" pitchFamily="34" charset="0"/>
                          <a:ea typeface="Arial" pitchFamily="34" charset="0"/>
                          <a:cs typeface="Arial" pitchFamily="34" charset="0"/>
                        </a:rPr>
                        <a:t> </a:t>
                      </a:r>
                      <a:r>
                        <a:rPr lang="en-US" altLang="zh-CN" sz="2200" kern="0" spc="-35" baseline="0" noProof="0" dirty="0">
                          <a:solidFill>
                            <a:srgbClr val="000000"/>
                          </a:solidFill>
                          <a:latin typeface="Arial" pitchFamily="34" charset="0"/>
                          <a:ea typeface="Arial" pitchFamily="34" charset="0"/>
                          <a:cs typeface="Arial" pitchFamily="34" charset="0"/>
                        </a:rPr>
                        <a:t>and</a:t>
                      </a:r>
                      <a:r>
                        <a:rPr lang="en-US" altLang="zh-CN" sz="2200" kern="0" spc="50" noProof="0" dirty="0">
                          <a:latin typeface="Arial" pitchFamily="34" charset="0"/>
                          <a:ea typeface="Arial" pitchFamily="34" charset="0"/>
                          <a:cs typeface="Arial" pitchFamily="34" charset="0"/>
                        </a:rPr>
                        <a:t> </a:t>
                      </a:r>
                      <a:r>
                        <a:rPr lang="en-US" altLang="zh-CN" sz="2200" kern="0" spc="0" baseline="0" noProof="0" dirty="0">
                          <a:solidFill>
                            <a:srgbClr val="000000"/>
                          </a:solidFill>
                          <a:latin typeface="Arial" pitchFamily="34" charset="0"/>
                          <a:ea typeface="Arial" pitchFamily="34" charset="0"/>
                          <a:cs typeface="Arial" pitchFamily="34" charset="0"/>
                        </a:rPr>
                        <a:t>dynamic</a:t>
                      </a:r>
                      <a:r>
                        <a:rPr lang="en-US" altLang="zh-CN" sz="2200" kern="0" spc="-65" noProof="0" dirty="0">
                          <a:latin typeface="Arial" pitchFamily="34" charset="0"/>
                          <a:ea typeface="Arial" pitchFamily="34" charset="0"/>
                          <a:cs typeface="Arial" pitchFamily="34" charset="0"/>
                        </a:rPr>
                        <a:t> </a:t>
                      </a:r>
                      <a:r>
                        <a:rPr lang="en-US" altLang="zh-CN" sz="2200" kern="0" spc="0" baseline="0" noProof="0" dirty="0">
                          <a:solidFill>
                            <a:srgbClr val="000000"/>
                          </a:solidFill>
                          <a:latin typeface="Arial" pitchFamily="34" charset="0"/>
                          <a:ea typeface="Arial" pitchFamily="34" charset="0"/>
                          <a:cs typeface="Arial" pitchFamily="34" charset="0"/>
                        </a:rPr>
                        <a:t>activities:</a:t>
                      </a:r>
                      <a:r>
                        <a:rPr lang="en-US" altLang="zh-CN" sz="2200" kern="0" spc="600" noProof="0" dirty="0">
                          <a:latin typeface="Arial" pitchFamily="34" charset="0"/>
                          <a:ea typeface="Arial" pitchFamily="34" charset="0"/>
                          <a:cs typeface="Arial" pitchFamily="34" charset="0"/>
                        </a:rPr>
                        <a:t> </a:t>
                      </a:r>
                      <a:r>
                        <a:rPr lang="en-US" altLang="zh-CN" sz="2200" kern="0" spc="0" baseline="0" noProof="0" dirty="0">
                          <a:solidFill>
                            <a:srgbClr val="000000"/>
                          </a:solidFill>
                          <a:latin typeface="Arial" pitchFamily="34" charset="0"/>
                          <a:ea typeface="Arial" pitchFamily="34" charset="0"/>
                          <a:cs typeface="Arial" pitchFamily="34" charset="0"/>
                        </a:rPr>
                        <a:t>reviews,</a:t>
                      </a:r>
                      <a:r>
                        <a:rPr lang="en-US" altLang="zh-CN" sz="2200" kern="0" spc="115" noProof="0" dirty="0">
                          <a:latin typeface="Arial" pitchFamily="34" charset="0"/>
                          <a:ea typeface="Arial" pitchFamily="34" charset="0"/>
                          <a:cs typeface="Arial" pitchFamily="34" charset="0"/>
                        </a:rPr>
                        <a:t> </a:t>
                      </a:r>
                      <a:r>
                        <a:rPr lang="en-US" altLang="zh-CN" sz="2200" kern="0" spc="0" baseline="0" noProof="0" dirty="0">
                          <a:solidFill>
                            <a:srgbClr val="000000"/>
                          </a:solidFill>
                          <a:latin typeface="Arial" pitchFamily="34" charset="0"/>
                          <a:ea typeface="Arial" pitchFamily="34" charset="0"/>
                          <a:cs typeface="Arial" pitchFamily="34" charset="0"/>
                        </a:rPr>
                        <a:t>unit</a:t>
                      </a:r>
                      <a:r>
                        <a:rPr lang="en-US" altLang="zh-CN" sz="2200" kern="0" spc="375" noProof="0" dirty="0">
                          <a:latin typeface="Arial" pitchFamily="34" charset="0"/>
                          <a:ea typeface="Arial" pitchFamily="34" charset="0"/>
                          <a:cs typeface="Arial" pitchFamily="34" charset="0"/>
                        </a:rPr>
                        <a:t> </a:t>
                      </a:r>
                      <a:r>
                        <a:rPr lang="en-US" altLang="zh-CN" sz="2200" kern="0" spc="0" baseline="0" noProof="0" dirty="0">
                          <a:solidFill>
                            <a:srgbClr val="000000"/>
                          </a:solidFill>
                          <a:latin typeface="Arial" pitchFamily="34" charset="0"/>
                          <a:ea typeface="Arial" pitchFamily="34" charset="0"/>
                          <a:cs typeface="Arial" pitchFamily="34" charset="0"/>
                        </a:rPr>
                        <a:t>testing.</a:t>
                      </a:r>
                    </a:p>
                  </a:txBody>
                  <a:tcPr marL="0" marR="0" marT="0" marB="0">
                    <a:lnL w="12700" cap="flat" cmpd="sng" algn="ctr">
                      <a:solidFill>
                        <a:srgbClr val="FFFFFF"/>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F6"/>
                    </a:solidFill>
                  </a:tcPr>
                </a:tc>
                <a:tc>
                  <a:txBody>
                    <a:bodyPr/>
                    <a:lstStyle/>
                    <a:p>
                      <a:pPr marL="142972" marR="984797" indent="0" algn="just" eaLnBrk="0">
                        <a:lnSpc>
                          <a:spcPct val="123000"/>
                        </a:lnSpc>
                      </a:pPr>
                      <a:r>
                        <a:rPr lang="en-US" altLang="zh-CN" sz="2200" kern="0" spc="-45" baseline="0" noProof="0" dirty="0">
                          <a:solidFill>
                            <a:srgbClr val="000000"/>
                          </a:solidFill>
                          <a:latin typeface="Arial" pitchFamily="34" charset="0"/>
                          <a:ea typeface="Arial" pitchFamily="34" charset="0"/>
                          <a:cs typeface="Arial" pitchFamily="34" charset="0"/>
                        </a:rPr>
                        <a:t>Dynamic</a:t>
                      </a:r>
                      <a:r>
                        <a:rPr lang="en-US" altLang="zh-CN" sz="2200" kern="0" spc="-35" noProof="0" dirty="0">
                          <a:latin typeface="Arial" pitchFamily="34" charset="0"/>
                          <a:ea typeface="Arial" pitchFamily="34" charset="0"/>
                          <a:cs typeface="Arial" pitchFamily="34" charset="0"/>
                        </a:rPr>
                        <a:t> </a:t>
                      </a:r>
                      <a:r>
                        <a:rPr lang="en-US" altLang="zh-CN" sz="2200" kern="0" spc="0" baseline="0" noProof="0" dirty="0">
                          <a:solidFill>
                            <a:srgbClr val="000000"/>
                          </a:solidFill>
                          <a:latin typeface="Arial" pitchFamily="34" charset="0"/>
                          <a:ea typeface="Arial" pitchFamily="34" charset="0"/>
                          <a:cs typeface="Arial" pitchFamily="34" charset="0"/>
                        </a:rPr>
                        <a:t>activities:</a:t>
                      </a:r>
                      <a:r>
                        <a:rPr lang="en-US" altLang="zh-CN" sz="2200" kern="0" spc="1240" noProof="0" dirty="0">
                          <a:latin typeface="Arial" pitchFamily="34" charset="0"/>
                          <a:ea typeface="Arial" pitchFamily="34" charset="0"/>
                          <a:cs typeface="Arial" pitchFamily="34" charset="0"/>
                        </a:rPr>
                        <a:t> </a:t>
                      </a:r>
                      <a:r>
                        <a:rPr lang="en-US" altLang="zh-CN" sz="2200" kern="0" spc="0" baseline="0" noProof="0" dirty="0">
                          <a:solidFill>
                            <a:srgbClr val="000000"/>
                          </a:solidFill>
                          <a:latin typeface="Arial" pitchFamily="34" charset="0"/>
                          <a:ea typeface="Arial" pitchFamily="34" charset="0"/>
                          <a:cs typeface="Arial" pitchFamily="34" charset="0"/>
                        </a:rPr>
                        <a:t>Execute</a:t>
                      </a:r>
                      <a:r>
                        <a:rPr lang="en-US" altLang="zh-CN" sz="2200" kern="0" spc="400" noProof="0" dirty="0">
                          <a:latin typeface="Arial" pitchFamily="34" charset="0"/>
                          <a:ea typeface="Arial" pitchFamily="34" charset="0"/>
                          <a:cs typeface="Arial" pitchFamily="34" charset="0"/>
                        </a:rPr>
                        <a:t> </a:t>
                      </a:r>
                      <a:r>
                        <a:rPr lang="en-US" altLang="zh-CN" sz="2200" kern="0" spc="0" baseline="0" noProof="0" dirty="0">
                          <a:solidFill>
                            <a:srgbClr val="000000"/>
                          </a:solidFill>
                          <a:latin typeface="Arial" pitchFamily="34" charset="0"/>
                          <a:ea typeface="Arial" pitchFamily="34" charset="0"/>
                          <a:cs typeface="Arial" pitchFamily="34" charset="0"/>
                        </a:rPr>
                        <a:t>software</a:t>
                      </a:r>
                      <a:r>
                        <a:rPr lang="en-US" altLang="zh-CN" sz="2200" kern="0" spc="820" noProof="0" dirty="0">
                          <a:latin typeface="Arial" pitchFamily="34" charset="0"/>
                          <a:ea typeface="Arial" pitchFamily="34" charset="0"/>
                          <a:cs typeface="Arial" pitchFamily="34" charset="0"/>
                        </a:rPr>
                        <a:t> </a:t>
                      </a:r>
                      <a:r>
                        <a:rPr lang="en-US" altLang="zh-CN" sz="2200" kern="0" spc="-35" baseline="0" noProof="0" dirty="0">
                          <a:solidFill>
                            <a:srgbClr val="000000"/>
                          </a:solidFill>
                          <a:latin typeface="Arial" pitchFamily="34" charset="0"/>
                          <a:ea typeface="Arial" pitchFamily="34" charset="0"/>
                          <a:cs typeface="Arial" pitchFamily="34" charset="0"/>
                        </a:rPr>
                        <a:t>and</a:t>
                      </a:r>
                      <a:r>
                        <a:rPr lang="en-US" altLang="zh-CN" sz="2200" kern="0" spc="50" noProof="0" dirty="0">
                          <a:latin typeface="Arial" pitchFamily="34" charset="0"/>
                          <a:ea typeface="Arial" pitchFamily="34" charset="0"/>
                          <a:cs typeface="Arial" pitchFamily="34" charset="0"/>
                        </a:rPr>
                        <a:t> </a:t>
                      </a:r>
                      <a:r>
                        <a:rPr lang="en-US" altLang="zh-CN" sz="2200" kern="0" spc="0" baseline="0" noProof="0" dirty="0">
                          <a:solidFill>
                            <a:srgbClr val="000000"/>
                          </a:solidFill>
                          <a:latin typeface="Arial" pitchFamily="34" charset="0"/>
                          <a:ea typeface="Arial" pitchFamily="34" charset="0"/>
                          <a:cs typeface="Arial" pitchFamily="34" charset="0"/>
                        </a:rPr>
                        <a:t>check</a:t>
                      </a:r>
                      <a:r>
                        <a:rPr lang="en-US" altLang="zh-CN" sz="2200" kern="0" spc="130" noProof="0" dirty="0">
                          <a:latin typeface="Arial" pitchFamily="34" charset="0"/>
                          <a:ea typeface="Arial" pitchFamily="34" charset="0"/>
                          <a:cs typeface="Arial" pitchFamily="34" charset="0"/>
                        </a:rPr>
                        <a:t> </a:t>
                      </a:r>
                      <a:r>
                        <a:rPr lang="en-US" altLang="zh-CN" sz="2200" kern="0" spc="0" baseline="0" noProof="0" dirty="0">
                          <a:solidFill>
                            <a:srgbClr val="000000"/>
                          </a:solidFill>
                          <a:latin typeface="Arial" pitchFamily="34" charset="0"/>
                          <a:ea typeface="Arial" pitchFamily="34" charset="0"/>
                          <a:cs typeface="Arial" pitchFamily="34" charset="0"/>
                        </a:rPr>
                        <a:t>against</a:t>
                      </a:r>
                      <a:r>
                        <a:rPr lang="en-US" altLang="zh-CN" sz="2200" kern="0" spc="400" noProof="0" dirty="0">
                          <a:latin typeface="Arial" pitchFamily="34" charset="0"/>
                          <a:ea typeface="Arial" pitchFamily="34" charset="0"/>
                          <a:cs typeface="Arial" pitchFamily="34" charset="0"/>
                        </a:rPr>
                        <a:t> </a:t>
                      </a:r>
                      <a:r>
                        <a:rPr lang="en-US" altLang="zh-CN" sz="2200" kern="0" spc="0" baseline="0" noProof="0" dirty="0">
                          <a:solidFill>
                            <a:srgbClr val="000000"/>
                          </a:solidFill>
                          <a:latin typeface="Arial" pitchFamily="34" charset="0"/>
                          <a:ea typeface="Arial" pitchFamily="34" charset="0"/>
                          <a:cs typeface="Arial" pitchFamily="34" charset="0"/>
                        </a:rPr>
                        <a:t>requirements.</a:t>
                      </a:r>
                    </a:p>
                  </a:txBody>
                  <a:tcPr marL="0" marR="0" marT="0" marB="0">
                    <a:lnL w="28575" cap="flat" cmpd="sng" algn="ctr">
                      <a:solidFill>
                        <a:srgbClr val="0000CC"/>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F6"/>
                    </a:solidFill>
                  </a:tcPr>
                </a:tc>
                <a:extLst>
                  <a:ext uri="{0D108BD9-81ED-4DB2-BD59-A6C34878D82A}">
                    <a16:rowId xmlns:a16="http://schemas.microsoft.com/office/drawing/2014/main" val="10004"/>
                  </a:ext>
                </a:extLst>
              </a:tr>
            </a:tbl>
          </a:graphicData>
        </a:graphic>
      </p:graphicFrame>
      <p:pic>
        <p:nvPicPr>
          <p:cNvPr id="8" name="Picture 7"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12168824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1100" y="65681"/>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r>
              <a:rPr lang="en-US" b="1" dirty="0"/>
              <a:t>Software Testing Principles</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9" name="Content Placeholder 8"/>
          <p:cNvSpPr>
            <a:spLocks noGrp="1"/>
          </p:cNvSpPr>
          <p:nvPr>
            <p:ph idx="1"/>
          </p:nvPr>
        </p:nvSpPr>
        <p:spPr>
          <a:xfrm>
            <a:off x="457200" y="1053205"/>
            <a:ext cx="8229600" cy="5001419"/>
          </a:xfrm>
        </p:spPr>
        <p:txBody>
          <a:bodyPr>
            <a:noAutofit/>
          </a:bodyPr>
          <a:lstStyle/>
          <a:p>
            <a:r>
              <a:rPr lang="en-US" sz="2000" b="1" dirty="0">
                <a:latin typeface="Times New Roman" panose="02020603050405020304" pitchFamily="18" charset="0"/>
                <a:cs typeface="Times New Roman" panose="02020603050405020304" pitchFamily="18" charset="0"/>
              </a:rPr>
              <a:t>Principle 1. </a:t>
            </a:r>
            <a:r>
              <a:rPr lang="en-US" sz="2000" dirty="0">
                <a:latin typeface="Times New Roman" panose="02020603050405020304" pitchFamily="18" charset="0"/>
                <a:cs typeface="Times New Roman" panose="02020603050405020304" pitchFamily="18" charset="0"/>
              </a:rPr>
              <a:t>Testing shows presence of defects</a:t>
            </a:r>
            <a:endParaRPr lang="en-US" sz="2000" b="1"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Hence, testing principle states that – Testing talks about the presence of defects and don’t talk about the absence of defects. i.e. Software Testing reduces the probability of undiscovered defects remaining in the software but even if no defects are found, it is not a proof of correctness.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Principle 2. </a:t>
            </a:r>
            <a:r>
              <a:rPr lang="en-US" sz="2000" dirty="0">
                <a:latin typeface="Times New Roman" panose="02020603050405020304" pitchFamily="18" charset="0"/>
                <a:cs typeface="Times New Roman" panose="02020603050405020304" pitchFamily="18" charset="0"/>
              </a:rPr>
              <a:t>Exhaustive testing is not possible</a:t>
            </a:r>
            <a:endParaRPr lang="en-US" sz="2000" b="1"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It is impractical to test every possible input and scenario due to the infinite number of combinations</a:t>
            </a:r>
            <a:r>
              <a:rPr lang="en-IN" dirty="0"/>
              <a:t>.</a:t>
            </a:r>
            <a:r>
              <a:rPr lang="en-US" sz="2000" dirty="0">
                <a:latin typeface="Times New Roman" panose="02020603050405020304" pitchFamily="18" charset="0"/>
                <a:cs typeface="Times New Roman" panose="02020603050405020304" pitchFamily="18" charset="0"/>
              </a:rPr>
              <a:t>Exhaustive testing is not possible. Instead, we need the optimal amount of testing based on the risk assessment of the application.</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Principle 3. </a:t>
            </a:r>
            <a:r>
              <a:rPr lang="en-US" sz="2000" dirty="0">
                <a:latin typeface="Times New Roman" panose="02020603050405020304" pitchFamily="18" charset="0"/>
                <a:cs typeface="Times New Roman" panose="02020603050405020304" pitchFamily="18" charset="0"/>
              </a:rPr>
              <a:t>Early testing</a:t>
            </a:r>
            <a:endParaRPr lang="en-US" sz="2000" b="1"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Early Testing – Testing should start as early as possible in the Software Development Life Cycle. So that any defects in the requirements or design phase are captured in early stages. It is much cheaper to fix a Defect in the early stages of testing.</a:t>
            </a:r>
          </a:p>
        </p:txBody>
      </p:sp>
      <p:sp>
        <p:nvSpPr>
          <p:cNvPr id="2" name="Date Placeholder 1"/>
          <p:cNvSpPr>
            <a:spLocks noGrp="1"/>
          </p:cNvSpPr>
          <p:nvPr>
            <p:ph type="dt" sz="half" idx="10"/>
          </p:nvPr>
        </p:nvSpPr>
        <p:spPr/>
        <p:txBody>
          <a:bodyPr/>
          <a:lstStyle/>
          <a:p>
            <a:fld id="{64D62EFF-500B-4753-B2D4-8FB02BC7F923}" type="datetime1">
              <a:rPr lang="en-IN" smtClean="0"/>
              <a:t>30-04-2024</a:t>
            </a:fld>
            <a:endParaRPr lang="en-US" dirty="0"/>
          </a:p>
        </p:txBody>
      </p:sp>
      <p:sp>
        <p:nvSpPr>
          <p:cNvPr id="6" name="Footer Placeholder 5"/>
          <p:cNvSpPr>
            <a:spLocks noGrp="1"/>
          </p:cNvSpPr>
          <p:nvPr>
            <p:ph type="ftr" sz="quarter" idx="11"/>
          </p:nvPr>
        </p:nvSpPr>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43</a:t>
            </a:fld>
            <a:endParaRPr lang="en-US" dirty="0"/>
          </a:p>
        </p:txBody>
      </p:sp>
      <p:pic>
        <p:nvPicPr>
          <p:cNvPr id="8" name="Picture 7"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38586910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1100" y="65681"/>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r>
              <a:rPr lang="en-US" b="1" dirty="0"/>
              <a:t>Software Testing Principles</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9" name="Content Placeholder 8"/>
          <p:cNvSpPr>
            <a:spLocks noGrp="1"/>
          </p:cNvSpPr>
          <p:nvPr>
            <p:ph idx="1"/>
          </p:nvPr>
        </p:nvSpPr>
        <p:spPr>
          <a:xfrm>
            <a:off x="457200" y="1124744"/>
            <a:ext cx="8229600" cy="5001419"/>
          </a:xfrm>
        </p:spPr>
        <p:txBody>
          <a:bodyPr>
            <a:noAutofit/>
          </a:bodyPr>
          <a:lstStyle/>
          <a:p>
            <a:r>
              <a:rPr lang="en-US" sz="2000" b="1" dirty="0">
                <a:latin typeface="Times New Roman" panose="02020603050405020304" pitchFamily="18" charset="0"/>
                <a:cs typeface="Times New Roman" panose="02020603050405020304" pitchFamily="18" charset="0"/>
              </a:rPr>
              <a:t>Principle 4. </a:t>
            </a:r>
            <a:r>
              <a:rPr lang="en-US" sz="2000" dirty="0">
                <a:latin typeface="Times New Roman" panose="02020603050405020304" pitchFamily="18" charset="0"/>
                <a:cs typeface="Times New Roman" panose="02020603050405020304" pitchFamily="18" charset="0"/>
              </a:rPr>
              <a:t>Defect clustering</a:t>
            </a:r>
          </a:p>
          <a:p>
            <a:pPr marL="0" indent="0">
              <a:buNone/>
            </a:pPr>
            <a:r>
              <a:rPr lang="en-US" sz="2000" dirty="0">
                <a:latin typeface="Times New Roman" panose="02020603050405020304" pitchFamily="18" charset="0"/>
                <a:cs typeface="Times New Roman" panose="02020603050405020304" pitchFamily="18" charset="0"/>
              </a:rPr>
              <a:t>Defect Clustering which states that a small number of modules contain most of the defects detected. This is the application of the Pareto Principle to software testing: approximately 80% of the problems are found in 20% of the modules.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Principle 5. </a:t>
            </a:r>
            <a:r>
              <a:rPr lang="en-US" sz="2000" dirty="0">
                <a:latin typeface="Times New Roman" panose="02020603050405020304" pitchFamily="18" charset="0"/>
                <a:cs typeface="Times New Roman" panose="02020603050405020304" pitchFamily="18" charset="0"/>
              </a:rPr>
              <a:t>Pesticide paradox</a:t>
            </a:r>
          </a:p>
          <a:p>
            <a:pPr marL="0" indent="0">
              <a:buNone/>
            </a:pPr>
            <a:r>
              <a:rPr lang="en-US" sz="2000" dirty="0">
                <a:latin typeface="Times New Roman" panose="02020603050405020304" pitchFamily="18" charset="0"/>
                <a:cs typeface="Times New Roman" panose="02020603050405020304" pitchFamily="18" charset="0"/>
              </a:rPr>
              <a:t>Repetitive use of the same pesticide mix to eradicate insects during farming will over time lead to the insects developing resistance to the pesticide Thereby ineffective of pesticides on insects. The same applies to software testing. Testers cannot simply depend on existing test techniques. He must look out continually to improve the existing methods to make testing more effective.</a:t>
            </a:r>
          </a:p>
          <a:p>
            <a:pPr marL="0" indent="0">
              <a:buNone/>
            </a:pPr>
            <a:endParaRPr lang="en-US" sz="2200" b="1" dirty="0"/>
          </a:p>
        </p:txBody>
      </p:sp>
      <p:sp>
        <p:nvSpPr>
          <p:cNvPr id="2" name="Date Placeholder 1"/>
          <p:cNvSpPr>
            <a:spLocks noGrp="1"/>
          </p:cNvSpPr>
          <p:nvPr>
            <p:ph type="dt" sz="half" idx="10"/>
          </p:nvPr>
        </p:nvSpPr>
        <p:spPr/>
        <p:txBody>
          <a:bodyPr/>
          <a:lstStyle/>
          <a:p>
            <a:fld id="{64D62EFF-500B-4753-B2D4-8FB02BC7F923}" type="datetime1">
              <a:rPr lang="en-IN" smtClean="0"/>
              <a:t>30-04-2024</a:t>
            </a:fld>
            <a:endParaRPr lang="en-US" dirty="0"/>
          </a:p>
        </p:txBody>
      </p:sp>
      <p:sp>
        <p:nvSpPr>
          <p:cNvPr id="6" name="Footer Placeholder 5"/>
          <p:cNvSpPr>
            <a:spLocks noGrp="1"/>
          </p:cNvSpPr>
          <p:nvPr>
            <p:ph type="ftr" sz="quarter" idx="11"/>
          </p:nvPr>
        </p:nvSpPr>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44</a:t>
            </a:fld>
            <a:endParaRPr lang="en-US" dirty="0"/>
          </a:p>
        </p:txBody>
      </p:sp>
      <p:pic>
        <p:nvPicPr>
          <p:cNvPr id="8" name="Picture 7"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20749426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1100" y="65681"/>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r>
              <a:rPr lang="en-US" b="1" dirty="0"/>
              <a:t>Software Testing Principles</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9" name="Content Placeholder 8"/>
          <p:cNvSpPr>
            <a:spLocks noGrp="1"/>
          </p:cNvSpPr>
          <p:nvPr>
            <p:ph idx="1"/>
          </p:nvPr>
        </p:nvSpPr>
        <p:spPr>
          <a:xfrm>
            <a:off x="457200" y="1124744"/>
            <a:ext cx="8229600" cy="5001419"/>
          </a:xfrm>
        </p:spPr>
        <p:txBody>
          <a:bodyPr>
            <a:noAutofit/>
          </a:bodyPr>
          <a:lstStyle/>
          <a:p>
            <a:r>
              <a:rPr lang="en-US" sz="2000" b="1" dirty="0">
                <a:latin typeface="Times New Roman" panose="02020603050405020304" pitchFamily="18" charset="0"/>
                <a:cs typeface="Times New Roman" panose="02020603050405020304" pitchFamily="18" charset="0"/>
              </a:rPr>
              <a:t>Principle 6. </a:t>
            </a:r>
            <a:r>
              <a:rPr lang="en-US" sz="2000" dirty="0">
                <a:latin typeface="Times New Roman" panose="02020603050405020304" pitchFamily="18" charset="0"/>
                <a:cs typeface="Times New Roman" panose="02020603050405020304" pitchFamily="18" charset="0"/>
              </a:rPr>
              <a:t>Testing is context dependent</a:t>
            </a:r>
          </a:p>
          <a:p>
            <a:pPr marL="0" indent="0">
              <a:buNone/>
            </a:pPr>
            <a:r>
              <a:rPr lang="en-US" sz="2000" dirty="0">
                <a:latin typeface="Times New Roman" panose="02020603050405020304" pitchFamily="18" charset="0"/>
                <a:cs typeface="Times New Roman" panose="02020603050405020304" pitchFamily="18" charset="0"/>
              </a:rPr>
              <a:t>Testing is context dependent which basically means that the way you test an e-commerce site will be different from the way you test a commercial off the shelf application. All the developed software’s are not identical. You might use a different approach, methodologies, techniques, and types of testing depending upon the application type. For instance testing, any POS system at a retail store will be different than testing an ATM machine.</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Principle 7. </a:t>
            </a:r>
            <a:r>
              <a:rPr lang="en-US" sz="2000" dirty="0">
                <a:latin typeface="Times New Roman" panose="02020603050405020304" pitchFamily="18" charset="0"/>
                <a:cs typeface="Times New Roman" panose="02020603050405020304" pitchFamily="18" charset="0"/>
              </a:rPr>
              <a:t>Absence of errors fallacy</a:t>
            </a:r>
          </a:p>
          <a:p>
            <a:pPr marL="0" indent="0">
              <a:buNone/>
            </a:pPr>
            <a:r>
              <a:rPr lang="en-US" sz="2000" dirty="0">
                <a:latin typeface="Times New Roman" panose="02020603050405020304" pitchFamily="18" charset="0"/>
                <a:cs typeface="Times New Roman" panose="02020603050405020304" pitchFamily="18" charset="0"/>
              </a:rPr>
              <a:t>It is possible that software which is 99% bug-free is still unusable. This can be the case if the system is tested thoroughly for the wrong requirement. Software testing is not mere finding defects, but also to check that software addresses the business needs. The absence of Error is a Fallacy i.e. Finding and fixing defects does not help if the system build is unusable and does not fulfill the user’s needs &amp; requirements.</a:t>
            </a:r>
            <a:endParaRPr lang="en-US" sz="2000" b="1"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64D62EFF-500B-4753-B2D4-8FB02BC7F923}" type="datetime1">
              <a:rPr lang="en-IN" smtClean="0"/>
              <a:t>30-04-2024</a:t>
            </a:fld>
            <a:endParaRPr lang="en-US" dirty="0"/>
          </a:p>
        </p:txBody>
      </p:sp>
      <p:sp>
        <p:nvSpPr>
          <p:cNvPr id="6" name="Footer Placeholder 5"/>
          <p:cNvSpPr>
            <a:spLocks noGrp="1"/>
          </p:cNvSpPr>
          <p:nvPr>
            <p:ph type="ftr" sz="quarter" idx="11"/>
          </p:nvPr>
        </p:nvSpPr>
        <p:spPr/>
        <p:txBody>
          <a:bodyPr/>
          <a:lstStyle/>
          <a:p>
            <a:r>
              <a:rPr lang="en-US" dirty="0" err="1"/>
              <a:t>Nishu</a:t>
            </a:r>
            <a:r>
              <a:rPr lang="en-US" dirty="0"/>
              <a:t> </a:t>
            </a:r>
            <a:r>
              <a:rPr lang="en-US" dirty="0" err="1"/>
              <a:t>Niharika</a:t>
            </a:r>
            <a:r>
              <a:rPr lang="en-US" dirty="0"/>
              <a:t>            ACSE0603 Software Engineering                          Unit IV      </a:t>
            </a:r>
          </a:p>
        </p:txBody>
      </p:sp>
      <p:sp>
        <p:nvSpPr>
          <p:cNvPr id="7" name="Slide Number Placeholder 6"/>
          <p:cNvSpPr>
            <a:spLocks noGrp="1"/>
          </p:cNvSpPr>
          <p:nvPr>
            <p:ph type="sldNum" sz="quarter" idx="12"/>
          </p:nvPr>
        </p:nvSpPr>
        <p:spPr/>
        <p:txBody>
          <a:bodyPr/>
          <a:lstStyle/>
          <a:p>
            <a:fld id="{8A87259C-A7BA-4E2F-AD15-1FC8623258DF}" type="slidenum">
              <a:rPr lang="en-US" smtClean="0"/>
              <a:pPr/>
              <a:t>45</a:t>
            </a:fld>
            <a:endParaRPr lang="en-US" dirty="0"/>
          </a:p>
        </p:txBody>
      </p:sp>
      <p:pic>
        <p:nvPicPr>
          <p:cNvPr id="8" name="Picture 7"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28036401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90244" y="31260"/>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r>
              <a:rPr lang="en-US" b="1" dirty="0"/>
              <a:t>Testing Levels</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C279F622-6B46-4357-8311-3C09A02FD5D6}" type="datetime1">
              <a:rPr lang="en-IN" smtClean="0"/>
              <a:t>30-04-2024</a:t>
            </a:fld>
            <a:endParaRPr lang="en-US" dirty="0"/>
          </a:p>
        </p:txBody>
      </p:sp>
      <p:sp>
        <p:nvSpPr>
          <p:cNvPr id="6" name="Footer Placeholder 5"/>
          <p:cNvSpPr>
            <a:spLocks noGrp="1"/>
          </p:cNvSpPr>
          <p:nvPr>
            <p:ph type="ftr" sz="quarter" idx="11"/>
          </p:nvPr>
        </p:nvSpPr>
        <p:spPr>
          <a:xfrm>
            <a:off x="1905000" y="6356350"/>
            <a:ext cx="51816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46</a:t>
            </a:fld>
            <a:endParaRPr lang="en-US" dirty="0"/>
          </a:p>
        </p:txBody>
      </p:sp>
      <p:sp>
        <p:nvSpPr>
          <p:cNvPr id="8" name="TextBox704"/>
          <p:cNvSpPr txBox="1"/>
          <p:nvPr/>
        </p:nvSpPr>
        <p:spPr>
          <a:xfrm>
            <a:off x="1190244" y="990600"/>
            <a:ext cx="6710829" cy="3862917"/>
          </a:xfrm>
          <a:prstGeom prst="rect">
            <a:avLst/>
          </a:prstGeom>
          <a:noFill/>
        </p:spPr>
        <p:txBody>
          <a:bodyPr wrap="square" lIns="0" tIns="0" rIns="0" bIns="0" rtlCol="0">
            <a:spAutoFit/>
          </a:bodyPr>
          <a:lstStyle/>
          <a:p>
            <a:pPr marL="2488988" marR="0" indent="0" eaLnBrk="0">
              <a:lnSpc>
                <a:spcPct val="111000"/>
              </a:lnSpc>
            </a:pPr>
            <a:r>
              <a:rPr lang="en-US" altLang="zh-CN" sz="2200" b="1" kern="0" baseline="0" noProof="0" dirty="0">
                <a:solidFill>
                  <a:srgbClr val="000000"/>
                </a:solidFill>
                <a:ea typeface="Arial" panose="020B0604020202020204" pitchFamily="34" charset="0"/>
                <a:cs typeface="Arial" panose="020B0604020202020204" pitchFamily="34" charset="0"/>
              </a:rPr>
              <a:t>4</a:t>
            </a:r>
            <a:r>
              <a:rPr lang="en-US" altLang="zh-CN" sz="2200" b="1" kern="0" noProof="0" dirty="0">
                <a:ea typeface="Arial" panose="020B0604020202020204" pitchFamily="34" charset="0"/>
                <a:cs typeface="Arial" panose="020B0604020202020204" pitchFamily="34" charset="0"/>
              </a:rPr>
              <a:t> </a:t>
            </a:r>
            <a:r>
              <a:rPr lang="en-US" altLang="zh-CN" sz="2200" b="1" kern="0" baseline="0" noProof="0" dirty="0">
                <a:solidFill>
                  <a:srgbClr val="000000"/>
                </a:solidFill>
                <a:ea typeface="Arial" panose="020B0604020202020204" pitchFamily="34" charset="0"/>
                <a:cs typeface="Arial" panose="020B0604020202020204" pitchFamily="34" charset="0"/>
              </a:rPr>
              <a:t>Testing</a:t>
            </a:r>
            <a:r>
              <a:rPr lang="en-US" altLang="zh-CN" sz="2200" b="1" kern="0" noProof="0" dirty="0">
                <a:ea typeface="Arial" panose="020B0604020202020204" pitchFamily="34" charset="0"/>
                <a:cs typeface="Arial" panose="020B0604020202020204" pitchFamily="34" charset="0"/>
              </a:rPr>
              <a:t> </a:t>
            </a:r>
            <a:r>
              <a:rPr lang="en-US" altLang="zh-CN" sz="2200" b="1" kern="0" baseline="0" noProof="0" dirty="0">
                <a:solidFill>
                  <a:srgbClr val="000000"/>
                </a:solidFill>
                <a:ea typeface="Arial" panose="020B0604020202020204" pitchFamily="34" charset="0"/>
                <a:cs typeface="Arial" panose="020B0604020202020204" pitchFamily="34" charset="0"/>
              </a:rPr>
              <a:t>Levels</a:t>
            </a:r>
          </a:p>
          <a:p>
            <a:pPr marL="0" marR="0" indent="0" eaLnBrk="0">
              <a:lnSpc>
                <a:spcPct val="115000"/>
              </a:lnSpc>
              <a:spcBef>
                <a:spcPts val="835"/>
              </a:spcBef>
            </a:pPr>
            <a:r>
              <a:rPr lang="en-US" altLang="zh-CN" sz="2200" kern="0" baseline="0" noProof="0" dirty="0">
                <a:solidFill>
                  <a:srgbClr val="000000"/>
                </a:solidFill>
                <a:ea typeface="Arial" panose="020B0604020202020204" pitchFamily="34" charset="0"/>
                <a:cs typeface="Arial" panose="020B0604020202020204" pitchFamily="34" charset="0"/>
              </a:rPr>
              <a:t>•</a:t>
            </a:r>
            <a:r>
              <a:rPr lang="en-US" altLang="zh-CN" sz="2200" kern="0" noProof="0" dirty="0">
                <a:ea typeface="Arial" panose="020B0604020202020204" pitchFamily="34" charset="0"/>
                <a:cs typeface="Arial" panose="020B0604020202020204" pitchFamily="34" charset="0"/>
              </a:rPr>
              <a:t> </a:t>
            </a:r>
            <a:r>
              <a:rPr lang="en-US" altLang="zh-CN" sz="2200" kern="0" baseline="0" noProof="0" dirty="0">
                <a:solidFill>
                  <a:srgbClr val="000000"/>
                </a:solidFill>
                <a:ea typeface="Arial" panose="020B0604020202020204" pitchFamily="34" charset="0"/>
                <a:cs typeface="Arial" panose="020B0604020202020204" pitchFamily="34" charset="0"/>
              </a:rPr>
              <a:t>Software</a:t>
            </a:r>
            <a:r>
              <a:rPr lang="en-US" altLang="zh-CN" sz="2200" kern="0" noProof="0" dirty="0">
                <a:ea typeface="Arial" panose="020B0604020202020204" pitchFamily="34" charset="0"/>
                <a:cs typeface="Arial" panose="020B0604020202020204" pitchFamily="34" charset="0"/>
              </a:rPr>
              <a:t> </a:t>
            </a:r>
            <a:r>
              <a:rPr lang="en-US" altLang="zh-CN" sz="2200" kern="0" baseline="0" noProof="0" dirty="0">
                <a:solidFill>
                  <a:srgbClr val="000000"/>
                </a:solidFill>
                <a:ea typeface="Arial" panose="020B0604020202020204" pitchFamily="34" charset="0"/>
                <a:cs typeface="Arial" panose="020B0604020202020204" pitchFamily="34" charset="0"/>
              </a:rPr>
              <a:t>tested</a:t>
            </a:r>
            <a:r>
              <a:rPr lang="en-US" altLang="zh-CN" sz="2200" kern="0" noProof="0" dirty="0">
                <a:ea typeface="Arial" panose="020B0604020202020204" pitchFamily="34" charset="0"/>
                <a:cs typeface="Arial" panose="020B0604020202020204" pitchFamily="34" charset="0"/>
              </a:rPr>
              <a:t> </a:t>
            </a:r>
            <a:r>
              <a:rPr lang="en-US" altLang="zh-CN" sz="2200" kern="0" baseline="0" noProof="0" dirty="0">
                <a:solidFill>
                  <a:srgbClr val="000000"/>
                </a:solidFill>
                <a:ea typeface="Arial" panose="020B0604020202020204" pitchFamily="34" charset="0"/>
                <a:cs typeface="Arial" panose="020B0604020202020204" pitchFamily="34" charset="0"/>
              </a:rPr>
              <a:t>at</a:t>
            </a:r>
            <a:r>
              <a:rPr lang="en-US" altLang="zh-CN" sz="2200" kern="0" noProof="0" dirty="0">
                <a:ea typeface="Arial" panose="020B0604020202020204" pitchFamily="34" charset="0"/>
                <a:cs typeface="Arial" panose="020B0604020202020204" pitchFamily="34" charset="0"/>
              </a:rPr>
              <a:t> </a:t>
            </a:r>
            <a:r>
              <a:rPr lang="en-US" altLang="zh-CN" sz="2200" kern="0" baseline="0" noProof="0" dirty="0">
                <a:solidFill>
                  <a:srgbClr val="000000"/>
                </a:solidFill>
                <a:ea typeface="Arial" panose="020B0604020202020204" pitchFamily="34" charset="0"/>
                <a:cs typeface="Arial" panose="020B0604020202020204" pitchFamily="34" charset="0"/>
              </a:rPr>
              <a:t>4</a:t>
            </a:r>
            <a:r>
              <a:rPr lang="en-US" altLang="zh-CN" sz="2200" kern="0" noProof="0" dirty="0">
                <a:ea typeface="Arial" panose="020B0604020202020204" pitchFamily="34" charset="0"/>
                <a:cs typeface="Arial" panose="020B0604020202020204" pitchFamily="34" charset="0"/>
              </a:rPr>
              <a:t> </a:t>
            </a:r>
            <a:r>
              <a:rPr lang="en-US" altLang="zh-CN" sz="2200" kern="0" baseline="0" noProof="0" dirty="0">
                <a:solidFill>
                  <a:srgbClr val="000000"/>
                </a:solidFill>
                <a:ea typeface="Arial" panose="020B0604020202020204" pitchFamily="34" charset="0"/>
                <a:cs typeface="Arial" panose="020B0604020202020204" pitchFamily="34" charset="0"/>
              </a:rPr>
              <a:t>levels:</a:t>
            </a:r>
          </a:p>
          <a:p>
            <a:pPr marL="290322" marR="2222566" indent="0" eaLnBrk="0">
              <a:lnSpc>
                <a:spcPct val="153000"/>
              </a:lnSpc>
              <a:spcBef>
                <a:spcPts val="1768"/>
              </a:spcBef>
            </a:pPr>
            <a:r>
              <a:rPr lang="en-US" altLang="zh-CN" sz="2200" kern="0" baseline="0" noProof="0" dirty="0">
                <a:solidFill>
                  <a:srgbClr val="0000CC"/>
                </a:solidFill>
                <a:ea typeface="Arial" panose="020B0604020202020204" pitchFamily="34" charset="0"/>
                <a:cs typeface="Arial" panose="020B0604020202020204" pitchFamily="34" charset="0"/>
              </a:rPr>
              <a:t>–Unit</a:t>
            </a:r>
            <a:r>
              <a:rPr lang="en-US" altLang="zh-CN" sz="2200" kern="0" noProof="0" dirty="0">
                <a:ea typeface="Arial" panose="020B0604020202020204" pitchFamily="34" charset="0"/>
                <a:cs typeface="Arial" panose="020B0604020202020204" pitchFamily="34" charset="0"/>
              </a:rPr>
              <a:t> </a:t>
            </a:r>
            <a:r>
              <a:rPr lang="en-US" altLang="zh-CN" sz="2200" kern="0" baseline="0" noProof="0" dirty="0">
                <a:solidFill>
                  <a:srgbClr val="0000CC"/>
                </a:solidFill>
                <a:ea typeface="Arial" panose="020B0604020202020204" pitchFamily="34" charset="0"/>
                <a:cs typeface="Arial" panose="020B0604020202020204" pitchFamily="34" charset="0"/>
              </a:rPr>
              <a:t>testing</a:t>
            </a:r>
            <a:r>
              <a:rPr lang="en-US" altLang="zh-CN" sz="2200" kern="0" noProof="0" dirty="0">
                <a:ea typeface="Arial" panose="020B0604020202020204" pitchFamily="34" charset="0"/>
                <a:cs typeface="Arial" panose="020B0604020202020204" pitchFamily="34" charset="0"/>
              </a:rPr>
              <a:t> </a:t>
            </a:r>
          </a:p>
          <a:p>
            <a:pPr marL="290322" marR="2222566" indent="0" eaLnBrk="0">
              <a:lnSpc>
                <a:spcPct val="153000"/>
              </a:lnSpc>
              <a:spcBef>
                <a:spcPts val="1768"/>
              </a:spcBef>
            </a:pPr>
            <a:r>
              <a:rPr lang="en-US" altLang="zh-CN" sz="2200" kern="0" baseline="0" noProof="0" dirty="0">
                <a:solidFill>
                  <a:srgbClr val="0000CC"/>
                </a:solidFill>
                <a:ea typeface="Arial" panose="020B0604020202020204" pitchFamily="34" charset="0"/>
                <a:cs typeface="Arial" panose="020B0604020202020204" pitchFamily="34" charset="0"/>
              </a:rPr>
              <a:t>–Integration</a:t>
            </a:r>
            <a:r>
              <a:rPr lang="en-US" altLang="zh-CN" sz="2200" kern="0" noProof="0" dirty="0">
                <a:ea typeface="Arial" panose="020B0604020202020204" pitchFamily="34" charset="0"/>
                <a:cs typeface="Arial" panose="020B0604020202020204" pitchFamily="34" charset="0"/>
              </a:rPr>
              <a:t> </a:t>
            </a:r>
            <a:r>
              <a:rPr lang="en-US" altLang="zh-CN" sz="2200" kern="0" baseline="0" noProof="0" dirty="0">
                <a:solidFill>
                  <a:srgbClr val="0000CC"/>
                </a:solidFill>
                <a:ea typeface="Arial" panose="020B0604020202020204" pitchFamily="34" charset="0"/>
                <a:cs typeface="Arial" panose="020B0604020202020204" pitchFamily="34" charset="0"/>
              </a:rPr>
              <a:t>testing</a:t>
            </a:r>
            <a:r>
              <a:rPr lang="en-US" altLang="zh-CN" sz="2200" kern="0" noProof="0" dirty="0">
                <a:ea typeface="Arial" panose="020B0604020202020204" pitchFamily="34" charset="0"/>
                <a:cs typeface="Arial" panose="020B0604020202020204" pitchFamily="34" charset="0"/>
              </a:rPr>
              <a:t> </a:t>
            </a:r>
          </a:p>
          <a:p>
            <a:pPr marL="290322" marR="2222566" indent="0" eaLnBrk="0">
              <a:lnSpc>
                <a:spcPct val="153000"/>
              </a:lnSpc>
              <a:spcBef>
                <a:spcPts val="1768"/>
              </a:spcBef>
            </a:pPr>
            <a:r>
              <a:rPr lang="en-US" altLang="zh-CN" sz="2200" kern="0" baseline="0" noProof="0" dirty="0">
                <a:solidFill>
                  <a:srgbClr val="0000CC"/>
                </a:solidFill>
                <a:ea typeface="Arial" panose="020B0604020202020204" pitchFamily="34" charset="0"/>
                <a:cs typeface="Arial" panose="020B0604020202020204" pitchFamily="34" charset="0"/>
              </a:rPr>
              <a:t>–System</a:t>
            </a:r>
            <a:r>
              <a:rPr lang="en-US" altLang="zh-CN" sz="2200" kern="0" noProof="0" dirty="0">
                <a:ea typeface="Arial" panose="020B0604020202020204" pitchFamily="34" charset="0"/>
                <a:cs typeface="Arial" panose="020B0604020202020204" pitchFamily="34" charset="0"/>
              </a:rPr>
              <a:t> </a:t>
            </a:r>
            <a:r>
              <a:rPr lang="en-US" altLang="zh-CN" sz="2200" kern="0" baseline="0" noProof="0" dirty="0">
                <a:solidFill>
                  <a:srgbClr val="0000CC"/>
                </a:solidFill>
                <a:ea typeface="Arial" panose="020B0604020202020204" pitchFamily="34" charset="0"/>
                <a:cs typeface="Arial" panose="020B0604020202020204" pitchFamily="34" charset="0"/>
              </a:rPr>
              <a:t>testing</a:t>
            </a:r>
          </a:p>
          <a:p>
            <a:pPr marL="290322" marR="2222566" indent="0" eaLnBrk="0">
              <a:lnSpc>
                <a:spcPct val="153000"/>
              </a:lnSpc>
              <a:spcBef>
                <a:spcPts val="1768"/>
              </a:spcBef>
            </a:pPr>
            <a:r>
              <a:rPr lang="en-US" altLang="zh-CN" sz="2200" kern="0" noProof="0" dirty="0">
                <a:ea typeface="Arial" panose="020B0604020202020204" pitchFamily="34" charset="0"/>
                <a:cs typeface="Arial" panose="020B0604020202020204" pitchFamily="34" charset="0"/>
              </a:rPr>
              <a:t> </a:t>
            </a:r>
            <a:r>
              <a:rPr lang="en-US" altLang="zh-CN" sz="2200" kern="0" baseline="0" noProof="0" dirty="0">
                <a:solidFill>
                  <a:srgbClr val="0000CC"/>
                </a:solidFill>
                <a:ea typeface="Arial" panose="020B0604020202020204" pitchFamily="34" charset="0"/>
                <a:cs typeface="Arial" panose="020B0604020202020204" pitchFamily="34" charset="0"/>
              </a:rPr>
              <a:t>–</a:t>
            </a:r>
            <a:r>
              <a:rPr lang="en-US" altLang="zh-CN" sz="2200" kern="0" dirty="0">
                <a:solidFill>
                  <a:srgbClr val="0000CC"/>
                </a:solidFill>
                <a:ea typeface="Arial" panose="020B0604020202020204" pitchFamily="34" charset="0"/>
                <a:cs typeface="Arial" panose="020B0604020202020204" pitchFamily="34" charset="0"/>
              </a:rPr>
              <a:t>Acceptance </a:t>
            </a:r>
            <a:r>
              <a:rPr lang="en-US" altLang="zh-CN" sz="2200" kern="0" baseline="0" noProof="0" dirty="0">
                <a:solidFill>
                  <a:srgbClr val="0000CC"/>
                </a:solidFill>
                <a:ea typeface="Arial" panose="020B0604020202020204" pitchFamily="34" charset="0"/>
                <a:cs typeface="Arial" panose="020B0604020202020204" pitchFamily="34" charset="0"/>
              </a:rPr>
              <a:t>testing</a:t>
            </a:r>
          </a:p>
        </p:txBody>
      </p:sp>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20715308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90875" y="0"/>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r>
              <a:rPr lang="en-US" b="1" dirty="0"/>
              <a:t>Levels of Testing</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0A0D91FB-95BC-4BF9-9131-F9EE3370FAE0}" type="datetime1">
              <a:rPr lang="en-IN" smtClean="0"/>
              <a:t>30-04-2024</a:t>
            </a:fld>
            <a:endParaRPr lang="en-US" dirty="0"/>
          </a:p>
        </p:txBody>
      </p:sp>
      <p:sp>
        <p:nvSpPr>
          <p:cNvPr id="6" name="Footer Placeholder 5"/>
          <p:cNvSpPr>
            <a:spLocks noGrp="1"/>
          </p:cNvSpPr>
          <p:nvPr>
            <p:ph type="ftr" sz="quarter" idx="11"/>
          </p:nvPr>
        </p:nvSpPr>
        <p:spPr>
          <a:xfrm>
            <a:off x="1905000" y="6356350"/>
            <a:ext cx="51816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47</a:t>
            </a:fld>
            <a:endParaRPr lang="en-US" dirty="0"/>
          </a:p>
        </p:txBody>
      </p:sp>
      <p:sp>
        <p:nvSpPr>
          <p:cNvPr id="8" name="TextBox708"/>
          <p:cNvSpPr txBox="1"/>
          <p:nvPr/>
        </p:nvSpPr>
        <p:spPr>
          <a:xfrm>
            <a:off x="990600" y="1066800"/>
            <a:ext cx="7696200" cy="4015651"/>
          </a:xfrm>
          <a:prstGeom prst="rect">
            <a:avLst/>
          </a:prstGeom>
          <a:noFill/>
        </p:spPr>
        <p:txBody>
          <a:bodyPr wrap="square" lIns="0" tIns="0" rIns="0" bIns="0" rtlCol="0">
            <a:spAutoFit/>
          </a:bodyPr>
          <a:lstStyle/>
          <a:p>
            <a:pPr marL="0" marR="0" indent="0" eaLnBrk="0">
              <a:lnSpc>
                <a:spcPct val="109000"/>
              </a:lnSpc>
            </a:pPr>
            <a:endParaRPr lang="en-US" altLang="zh-CN" sz="2200" kern="0" noProof="0" dirty="0">
              <a:latin typeface="Calibri (Body)"/>
              <a:ea typeface="Arial" panose="020B0604020202020204" pitchFamily="34" charset="0"/>
              <a:cs typeface="Arial" panose="020B0604020202020204" pitchFamily="34" charset="0"/>
            </a:endParaRPr>
          </a:p>
          <a:p>
            <a:pPr marL="342900" marR="0" indent="-342900" eaLnBrk="0">
              <a:lnSpc>
                <a:spcPct val="109000"/>
              </a:lnSpc>
              <a:buFont typeface="Arial" panose="020B0604020202020204" pitchFamily="34" charset="0"/>
              <a:buChar char="•"/>
            </a:pPr>
            <a:r>
              <a:rPr lang="en-US" altLang="zh-CN" sz="2200" b="1" kern="0" dirty="0">
                <a:solidFill>
                  <a:srgbClr val="0000CC"/>
                </a:solidFill>
                <a:latin typeface="Calibri (Body)"/>
                <a:ea typeface="Arial" panose="020B0604020202020204" pitchFamily="34" charset="0"/>
                <a:cs typeface="Arial" panose="020B0604020202020204" pitchFamily="34" charset="0"/>
              </a:rPr>
              <a:t>Unit testing</a:t>
            </a:r>
          </a:p>
          <a:p>
            <a:pPr marL="0" marR="0" indent="0" eaLnBrk="0">
              <a:lnSpc>
                <a:spcPct val="109000"/>
              </a:lnSpc>
            </a:pPr>
            <a:r>
              <a:rPr lang="en-US" altLang="zh-CN" sz="2200" kern="0" baseline="0" noProof="0" dirty="0">
                <a:solidFill>
                  <a:srgbClr val="000000"/>
                </a:solidFill>
                <a:latin typeface="Calibri (Body)"/>
                <a:ea typeface="Arial" panose="020B0604020202020204" pitchFamily="34" charset="0"/>
                <a:cs typeface="Arial" panose="020B0604020202020204" pitchFamily="34" charset="0"/>
              </a:rPr>
              <a:t>–</a:t>
            </a:r>
            <a:r>
              <a:rPr lang="en-US" altLang="zh-CN" sz="2200" kern="0" noProof="0" dirty="0">
                <a:latin typeface="Calibri (Body)"/>
                <a:ea typeface="Arial" panose="020B0604020202020204" pitchFamily="34" charset="0"/>
                <a:cs typeface="Arial" panose="020B0604020202020204" pitchFamily="34" charset="0"/>
              </a:rPr>
              <a:t> </a:t>
            </a:r>
            <a:r>
              <a:rPr lang="en-US" altLang="zh-CN" sz="2200" kern="0" baseline="0" noProof="0" dirty="0">
                <a:solidFill>
                  <a:srgbClr val="000000"/>
                </a:solidFill>
                <a:latin typeface="Calibri (Body)"/>
                <a:ea typeface="Arial" panose="020B0604020202020204" pitchFamily="34" charset="0"/>
                <a:cs typeface="Arial" panose="020B0604020202020204" pitchFamily="34" charset="0"/>
              </a:rPr>
              <a:t>Test</a:t>
            </a:r>
            <a:r>
              <a:rPr lang="en-US" altLang="zh-CN" sz="2200" kern="0" noProof="0" dirty="0">
                <a:latin typeface="Calibri (Body)"/>
                <a:ea typeface="Arial" panose="020B0604020202020204" pitchFamily="34" charset="0"/>
                <a:cs typeface="Arial" panose="020B0604020202020204" pitchFamily="34" charset="0"/>
              </a:rPr>
              <a:t> </a:t>
            </a:r>
            <a:r>
              <a:rPr lang="en-US" altLang="zh-CN" sz="2200" kern="0" baseline="0" noProof="0" dirty="0">
                <a:solidFill>
                  <a:srgbClr val="000000"/>
                </a:solidFill>
                <a:latin typeface="Calibri (Body)"/>
                <a:ea typeface="Arial" panose="020B0604020202020204" pitchFamily="34" charset="0"/>
                <a:cs typeface="Arial" panose="020B0604020202020204" pitchFamily="34" charset="0"/>
              </a:rPr>
              <a:t>each</a:t>
            </a:r>
            <a:r>
              <a:rPr lang="en-US" altLang="zh-CN" sz="2200" kern="0" noProof="0" dirty="0">
                <a:latin typeface="Calibri (Body)"/>
                <a:ea typeface="Arial" panose="020B0604020202020204" pitchFamily="34" charset="0"/>
                <a:cs typeface="Arial" panose="020B0604020202020204" pitchFamily="34" charset="0"/>
              </a:rPr>
              <a:t> </a:t>
            </a:r>
            <a:r>
              <a:rPr lang="en-US" altLang="zh-CN" sz="2200" kern="0" baseline="0" noProof="0" dirty="0">
                <a:solidFill>
                  <a:srgbClr val="000000"/>
                </a:solidFill>
                <a:latin typeface="Calibri (Body)"/>
                <a:ea typeface="Arial" panose="020B0604020202020204" pitchFamily="34" charset="0"/>
                <a:cs typeface="Arial" panose="020B0604020202020204" pitchFamily="34" charset="0"/>
              </a:rPr>
              <a:t>module</a:t>
            </a:r>
            <a:r>
              <a:rPr lang="en-US" altLang="zh-CN" sz="2200" kern="0" noProof="0" dirty="0">
                <a:latin typeface="Calibri (Body)"/>
                <a:ea typeface="Arial" panose="020B0604020202020204" pitchFamily="34" charset="0"/>
                <a:cs typeface="Arial" panose="020B0604020202020204" pitchFamily="34" charset="0"/>
              </a:rPr>
              <a:t> </a:t>
            </a:r>
            <a:r>
              <a:rPr lang="en-US" altLang="zh-CN" sz="2200" kern="0" baseline="0" noProof="0" dirty="0">
                <a:solidFill>
                  <a:srgbClr val="000000"/>
                </a:solidFill>
                <a:latin typeface="Calibri (Body)"/>
                <a:ea typeface="Arial" panose="020B0604020202020204" pitchFamily="34" charset="0"/>
                <a:cs typeface="Arial" panose="020B0604020202020204" pitchFamily="34" charset="0"/>
              </a:rPr>
              <a:t>(unit,</a:t>
            </a:r>
            <a:r>
              <a:rPr lang="en-US" altLang="zh-CN" sz="2200" kern="0" noProof="0" dirty="0">
                <a:latin typeface="Calibri (Body)"/>
                <a:ea typeface="Arial" panose="020B0604020202020204" pitchFamily="34" charset="0"/>
                <a:cs typeface="Arial" panose="020B0604020202020204" pitchFamily="34" charset="0"/>
              </a:rPr>
              <a:t> </a:t>
            </a:r>
            <a:r>
              <a:rPr lang="en-US" altLang="zh-CN" sz="2200" kern="0" baseline="0" noProof="0" dirty="0">
                <a:solidFill>
                  <a:srgbClr val="000000"/>
                </a:solidFill>
                <a:latin typeface="Calibri (Body)"/>
                <a:ea typeface="Arial" panose="020B0604020202020204" pitchFamily="34" charset="0"/>
                <a:cs typeface="Arial" panose="020B0604020202020204" pitchFamily="34" charset="0"/>
              </a:rPr>
              <a:t>or</a:t>
            </a:r>
            <a:r>
              <a:rPr lang="en-US" altLang="zh-CN" sz="2200" kern="0" noProof="0" dirty="0">
                <a:latin typeface="Calibri (Body)"/>
                <a:ea typeface="Arial" panose="020B0604020202020204" pitchFamily="34" charset="0"/>
                <a:cs typeface="Arial" panose="020B0604020202020204" pitchFamily="34" charset="0"/>
              </a:rPr>
              <a:t> </a:t>
            </a:r>
            <a:r>
              <a:rPr lang="en-US" altLang="zh-CN" sz="2200" kern="0" baseline="0" noProof="0" dirty="0">
                <a:solidFill>
                  <a:srgbClr val="000000"/>
                </a:solidFill>
                <a:latin typeface="Calibri (Body)"/>
                <a:ea typeface="Arial" panose="020B0604020202020204" pitchFamily="34" charset="0"/>
                <a:cs typeface="Arial" panose="020B0604020202020204" pitchFamily="34" charset="0"/>
              </a:rPr>
              <a:t>component)</a:t>
            </a:r>
            <a:r>
              <a:rPr lang="en-US" altLang="zh-CN" sz="2200" kern="0" noProof="0" dirty="0">
                <a:latin typeface="Calibri (Body)"/>
                <a:ea typeface="Arial" panose="020B0604020202020204" pitchFamily="34" charset="0"/>
                <a:cs typeface="Arial" panose="020B0604020202020204" pitchFamily="34" charset="0"/>
              </a:rPr>
              <a:t> </a:t>
            </a:r>
            <a:r>
              <a:rPr lang="en-US" altLang="zh-CN" sz="2200" kern="0" baseline="0" noProof="0" dirty="0">
                <a:solidFill>
                  <a:srgbClr val="000000"/>
                </a:solidFill>
                <a:latin typeface="Calibri (Body)"/>
                <a:ea typeface="Arial" panose="020B0604020202020204" pitchFamily="34" charset="0"/>
                <a:cs typeface="Arial" panose="020B0604020202020204" pitchFamily="34" charset="0"/>
              </a:rPr>
              <a:t>independently</a:t>
            </a:r>
          </a:p>
          <a:p>
            <a:pPr marL="438588" marR="0" indent="0" eaLnBrk="0">
              <a:lnSpc>
                <a:spcPct val="117000"/>
              </a:lnSpc>
              <a:spcBef>
                <a:spcPts val="709"/>
              </a:spcBef>
            </a:pPr>
            <a:r>
              <a:rPr lang="en-US" altLang="zh-CN" sz="2200" kern="0" baseline="0" noProof="0" dirty="0">
                <a:solidFill>
                  <a:srgbClr val="006600"/>
                </a:solidFill>
                <a:latin typeface="Calibri (Body)"/>
                <a:ea typeface="Arial" panose="020B0604020202020204" pitchFamily="34" charset="0"/>
                <a:cs typeface="Arial" panose="020B0604020202020204" pitchFamily="34" charset="0"/>
              </a:rPr>
              <a:t>–</a:t>
            </a:r>
            <a:r>
              <a:rPr lang="en-US" altLang="zh-CN" sz="2200" kern="0" noProof="0" dirty="0">
                <a:latin typeface="Calibri (Body)"/>
                <a:ea typeface="Arial" panose="020B0604020202020204" pitchFamily="34" charset="0"/>
                <a:cs typeface="Arial" panose="020B0604020202020204" pitchFamily="34" charset="0"/>
              </a:rPr>
              <a:t> </a:t>
            </a:r>
            <a:r>
              <a:rPr lang="en-US" altLang="zh-CN" sz="2200" b="1" kern="0" baseline="0" noProof="0" dirty="0">
                <a:solidFill>
                  <a:srgbClr val="006600"/>
                </a:solidFill>
                <a:latin typeface="Calibri (Body)"/>
                <a:ea typeface="Arial" panose="020B0604020202020204" pitchFamily="34" charset="0"/>
                <a:cs typeface="Arial" panose="020B0604020202020204" pitchFamily="34" charset="0"/>
              </a:rPr>
              <a:t>Mostly</a:t>
            </a:r>
            <a:r>
              <a:rPr lang="en-US" altLang="zh-CN" sz="2200" b="1" kern="0" noProof="0" dirty="0">
                <a:latin typeface="Calibri (Body)"/>
                <a:ea typeface="Arial" panose="020B0604020202020204" pitchFamily="34" charset="0"/>
                <a:cs typeface="Arial" panose="020B0604020202020204" pitchFamily="34" charset="0"/>
              </a:rPr>
              <a:t> </a:t>
            </a:r>
            <a:r>
              <a:rPr lang="en-US" altLang="zh-CN" sz="2200" b="1" kern="0" baseline="0" noProof="0" dirty="0">
                <a:solidFill>
                  <a:srgbClr val="006600"/>
                </a:solidFill>
                <a:latin typeface="Calibri (Body)"/>
                <a:ea typeface="Arial" panose="020B0604020202020204" pitchFamily="34" charset="0"/>
                <a:cs typeface="Arial" panose="020B0604020202020204" pitchFamily="34" charset="0"/>
              </a:rPr>
              <a:t>done</a:t>
            </a:r>
            <a:r>
              <a:rPr lang="en-US" altLang="zh-CN" sz="2200" b="1" kern="0" noProof="0" dirty="0">
                <a:latin typeface="Calibri (Body)"/>
                <a:ea typeface="Arial" panose="020B0604020202020204" pitchFamily="34" charset="0"/>
                <a:cs typeface="Arial" panose="020B0604020202020204" pitchFamily="34" charset="0"/>
              </a:rPr>
              <a:t> </a:t>
            </a:r>
            <a:r>
              <a:rPr lang="en-US" altLang="zh-CN" sz="2200" b="1" kern="0" baseline="0" noProof="0" dirty="0">
                <a:solidFill>
                  <a:srgbClr val="006600"/>
                </a:solidFill>
                <a:latin typeface="Calibri (Body)"/>
                <a:ea typeface="Arial" panose="020B0604020202020204" pitchFamily="34" charset="0"/>
                <a:cs typeface="Arial" panose="020B0604020202020204" pitchFamily="34" charset="0"/>
              </a:rPr>
              <a:t>by</a:t>
            </a:r>
            <a:r>
              <a:rPr lang="en-US" altLang="zh-CN" sz="2200" b="1" kern="0" noProof="0" dirty="0">
                <a:latin typeface="Calibri (Body)"/>
                <a:ea typeface="Arial" panose="020B0604020202020204" pitchFamily="34" charset="0"/>
                <a:cs typeface="Arial" panose="020B0604020202020204" pitchFamily="34" charset="0"/>
              </a:rPr>
              <a:t> </a:t>
            </a:r>
            <a:r>
              <a:rPr lang="en-US" altLang="zh-CN" sz="2200" b="1" kern="0" baseline="0" noProof="0" dirty="0">
                <a:solidFill>
                  <a:srgbClr val="006600"/>
                </a:solidFill>
                <a:latin typeface="Calibri (Body)"/>
                <a:ea typeface="Arial" panose="020B0604020202020204" pitchFamily="34" charset="0"/>
                <a:cs typeface="Arial" panose="020B0604020202020204" pitchFamily="34" charset="0"/>
              </a:rPr>
              <a:t>developers</a:t>
            </a:r>
            <a:r>
              <a:rPr lang="en-US" altLang="zh-CN" sz="2200" b="1" kern="0" noProof="0" dirty="0">
                <a:latin typeface="Calibri (Body)"/>
                <a:ea typeface="Arial" panose="020B0604020202020204" pitchFamily="34" charset="0"/>
                <a:cs typeface="Arial" panose="020B0604020202020204" pitchFamily="34" charset="0"/>
              </a:rPr>
              <a:t> </a:t>
            </a:r>
            <a:r>
              <a:rPr lang="en-US" altLang="zh-CN" sz="2200" b="1" kern="0" baseline="0" noProof="0" dirty="0">
                <a:solidFill>
                  <a:srgbClr val="006600"/>
                </a:solidFill>
                <a:latin typeface="Calibri (Body)"/>
                <a:ea typeface="Arial" panose="020B0604020202020204" pitchFamily="34" charset="0"/>
                <a:cs typeface="Arial" panose="020B0604020202020204" pitchFamily="34" charset="0"/>
              </a:rPr>
              <a:t>of</a:t>
            </a:r>
            <a:r>
              <a:rPr lang="en-US" altLang="zh-CN" sz="2200" b="1" kern="0" noProof="0" dirty="0">
                <a:latin typeface="Calibri (Body)"/>
                <a:ea typeface="Arial" panose="020B0604020202020204" pitchFamily="34" charset="0"/>
                <a:cs typeface="Arial" panose="020B0604020202020204" pitchFamily="34" charset="0"/>
              </a:rPr>
              <a:t> </a:t>
            </a:r>
            <a:r>
              <a:rPr lang="en-US" altLang="zh-CN" sz="2200" b="1" kern="0" baseline="0" noProof="0" dirty="0">
                <a:solidFill>
                  <a:srgbClr val="006600"/>
                </a:solidFill>
                <a:latin typeface="Calibri (Body)"/>
                <a:ea typeface="Arial" panose="020B0604020202020204" pitchFamily="34" charset="0"/>
                <a:cs typeface="Arial" panose="020B0604020202020204" pitchFamily="34" charset="0"/>
              </a:rPr>
              <a:t>the</a:t>
            </a:r>
            <a:r>
              <a:rPr lang="en-US" altLang="zh-CN" sz="2200" b="1" kern="0" noProof="0" dirty="0">
                <a:latin typeface="Calibri (Body)"/>
                <a:ea typeface="Arial" panose="020B0604020202020204" pitchFamily="34" charset="0"/>
                <a:cs typeface="Arial" panose="020B0604020202020204" pitchFamily="34" charset="0"/>
              </a:rPr>
              <a:t> </a:t>
            </a:r>
            <a:r>
              <a:rPr lang="en-US" altLang="zh-CN" sz="2200" b="1" kern="0" baseline="0" noProof="0" dirty="0">
                <a:solidFill>
                  <a:srgbClr val="006600"/>
                </a:solidFill>
                <a:latin typeface="Calibri (Body)"/>
                <a:ea typeface="Arial" panose="020B0604020202020204" pitchFamily="34" charset="0"/>
                <a:cs typeface="Arial" panose="020B0604020202020204" pitchFamily="34" charset="0"/>
              </a:rPr>
              <a:t>modules</a:t>
            </a:r>
          </a:p>
          <a:p>
            <a:pPr marL="0" marR="0" indent="0" eaLnBrk="0">
              <a:lnSpc>
                <a:spcPct val="116000"/>
              </a:lnSpc>
              <a:spcBef>
                <a:spcPts val="726"/>
              </a:spcBef>
            </a:pPr>
            <a:r>
              <a:rPr lang="en-US" altLang="zh-CN" sz="2200" kern="0" baseline="0" noProof="0" dirty="0">
                <a:solidFill>
                  <a:srgbClr val="0000CC"/>
                </a:solidFill>
                <a:latin typeface="Calibri (Body)"/>
                <a:ea typeface="Arial" panose="020B0604020202020204" pitchFamily="34" charset="0"/>
                <a:cs typeface="Arial" panose="020B0604020202020204" pitchFamily="34" charset="0"/>
              </a:rPr>
              <a:t>•</a:t>
            </a:r>
            <a:r>
              <a:rPr lang="en-US" altLang="zh-CN" sz="2200" kern="0" noProof="0" dirty="0">
                <a:latin typeface="Calibri (Body)"/>
                <a:ea typeface="Arial" panose="020B0604020202020204" pitchFamily="34" charset="0"/>
                <a:cs typeface="Arial" panose="020B0604020202020204" pitchFamily="34" charset="0"/>
              </a:rPr>
              <a:t> </a:t>
            </a:r>
            <a:r>
              <a:rPr lang="en-US" altLang="zh-CN" sz="2200" b="1" kern="0" baseline="0" noProof="0" dirty="0">
                <a:solidFill>
                  <a:srgbClr val="0000CC"/>
                </a:solidFill>
                <a:latin typeface="Calibri (Body)"/>
                <a:ea typeface="Arial" panose="020B0604020202020204" pitchFamily="34" charset="0"/>
                <a:cs typeface="Arial" panose="020B0604020202020204" pitchFamily="34" charset="0"/>
              </a:rPr>
              <a:t>Integration</a:t>
            </a:r>
            <a:r>
              <a:rPr lang="en-US" altLang="zh-CN" sz="2200" b="1" kern="0" noProof="0" dirty="0">
                <a:latin typeface="Calibri (Body)"/>
                <a:ea typeface="Arial" panose="020B0604020202020204" pitchFamily="34" charset="0"/>
                <a:cs typeface="Arial" panose="020B0604020202020204" pitchFamily="34" charset="0"/>
              </a:rPr>
              <a:t> </a:t>
            </a:r>
            <a:r>
              <a:rPr lang="en-US" altLang="zh-CN" sz="2200" b="1" kern="0" baseline="0" noProof="0" dirty="0">
                <a:solidFill>
                  <a:srgbClr val="0000CC"/>
                </a:solidFill>
                <a:latin typeface="Calibri (Body)"/>
                <a:ea typeface="Arial" panose="020B0604020202020204" pitchFamily="34" charset="0"/>
                <a:cs typeface="Arial" panose="020B0604020202020204" pitchFamily="34" charset="0"/>
              </a:rPr>
              <a:t>and</a:t>
            </a:r>
            <a:r>
              <a:rPr lang="en-US" altLang="zh-CN" sz="2200" b="1" kern="0" noProof="0" dirty="0">
                <a:latin typeface="Calibri (Body)"/>
                <a:ea typeface="Arial" panose="020B0604020202020204" pitchFamily="34" charset="0"/>
                <a:cs typeface="Arial" panose="020B0604020202020204" pitchFamily="34" charset="0"/>
              </a:rPr>
              <a:t> </a:t>
            </a:r>
            <a:r>
              <a:rPr lang="en-US" altLang="zh-CN" sz="2200" b="1" kern="0" baseline="0" noProof="0" dirty="0">
                <a:solidFill>
                  <a:srgbClr val="0000CC"/>
                </a:solidFill>
                <a:latin typeface="Calibri (Body)"/>
                <a:ea typeface="Arial" panose="020B0604020202020204" pitchFamily="34" charset="0"/>
                <a:cs typeface="Arial" panose="020B0604020202020204" pitchFamily="34" charset="0"/>
              </a:rPr>
              <a:t>system</a:t>
            </a:r>
            <a:r>
              <a:rPr lang="en-US" altLang="zh-CN" sz="2200" b="1" kern="0" noProof="0" dirty="0">
                <a:latin typeface="Calibri (Body)"/>
                <a:ea typeface="Arial" panose="020B0604020202020204" pitchFamily="34" charset="0"/>
                <a:cs typeface="Arial" panose="020B0604020202020204" pitchFamily="34" charset="0"/>
              </a:rPr>
              <a:t> </a:t>
            </a:r>
            <a:r>
              <a:rPr lang="en-US" altLang="zh-CN" sz="2200" b="1" kern="0" baseline="0" noProof="0" dirty="0">
                <a:solidFill>
                  <a:srgbClr val="0000CC"/>
                </a:solidFill>
                <a:latin typeface="Calibri (Body)"/>
                <a:ea typeface="Arial" panose="020B0604020202020204" pitchFamily="34" charset="0"/>
                <a:cs typeface="Arial" panose="020B0604020202020204" pitchFamily="34" charset="0"/>
              </a:rPr>
              <a:t>testing</a:t>
            </a:r>
          </a:p>
          <a:p>
            <a:pPr marL="438588" marR="0" indent="0" eaLnBrk="0">
              <a:lnSpc>
                <a:spcPct val="117000"/>
              </a:lnSpc>
              <a:spcBef>
                <a:spcPts val="741"/>
              </a:spcBef>
            </a:pPr>
            <a:r>
              <a:rPr lang="en-US" altLang="zh-CN" sz="2200" kern="0" baseline="0" noProof="0" dirty="0">
                <a:solidFill>
                  <a:srgbClr val="000000"/>
                </a:solidFill>
                <a:latin typeface="Calibri (Body)"/>
                <a:ea typeface="Arial" panose="020B0604020202020204" pitchFamily="34" charset="0"/>
                <a:cs typeface="Arial" panose="020B0604020202020204" pitchFamily="34" charset="0"/>
              </a:rPr>
              <a:t>–</a:t>
            </a:r>
            <a:r>
              <a:rPr lang="en-US" altLang="zh-CN" sz="2200" kern="0" noProof="0" dirty="0">
                <a:latin typeface="Calibri (Body)"/>
                <a:ea typeface="Arial" panose="020B0604020202020204" pitchFamily="34" charset="0"/>
                <a:cs typeface="Arial" panose="020B0604020202020204" pitchFamily="34" charset="0"/>
              </a:rPr>
              <a:t> </a:t>
            </a:r>
            <a:r>
              <a:rPr lang="en-US" altLang="zh-CN" sz="2200" kern="0" baseline="0" noProof="0" dirty="0">
                <a:solidFill>
                  <a:srgbClr val="000000"/>
                </a:solidFill>
                <a:latin typeface="Calibri (Body)"/>
                <a:ea typeface="Arial" panose="020B0604020202020204" pitchFamily="34" charset="0"/>
                <a:cs typeface="Arial" panose="020B0604020202020204" pitchFamily="34" charset="0"/>
              </a:rPr>
              <a:t>Test</a:t>
            </a:r>
            <a:r>
              <a:rPr lang="en-US" altLang="zh-CN" sz="2200" kern="0" noProof="0" dirty="0">
                <a:latin typeface="Calibri (Body)"/>
                <a:ea typeface="Arial" panose="020B0604020202020204" pitchFamily="34" charset="0"/>
                <a:cs typeface="Arial" panose="020B0604020202020204" pitchFamily="34" charset="0"/>
              </a:rPr>
              <a:t> </a:t>
            </a:r>
            <a:r>
              <a:rPr lang="en-US" altLang="zh-CN" sz="2200" kern="0" baseline="0" noProof="0" dirty="0">
                <a:solidFill>
                  <a:srgbClr val="000000"/>
                </a:solidFill>
                <a:latin typeface="Calibri (Body)"/>
                <a:ea typeface="Arial" panose="020B0604020202020204" pitchFamily="34" charset="0"/>
                <a:cs typeface="Arial" panose="020B0604020202020204" pitchFamily="34" charset="0"/>
              </a:rPr>
              <a:t>the</a:t>
            </a:r>
            <a:r>
              <a:rPr lang="en-US" altLang="zh-CN" sz="2200" kern="0" noProof="0" dirty="0">
                <a:latin typeface="Calibri (Body)"/>
                <a:ea typeface="Arial" panose="020B0604020202020204" pitchFamily="34" charset="0"/>
                <a:cs typeface="Arial" panose="020B0604020202020204" pitchFamily="34" charset="0"/>
              </a:rPr>
              <a:t> </a:t>
            </a:r>
            <a:r>
              <a:rPr lang="en-US" altLang="zh-CN" sz="2200" kern="0" baseline="0" noProof="0" dirty="0">
                <a:solidFill>
                  <a:srgbClr val="000000"/>
                </a:solidFill>
                <a:latin typeface="Calibri (Body)"/>
                <a:ea typeface="Arial" panose="020B0604020202020204" pitchFamily="34" charset="0"/>
                <a:cs typeface="Arial" panose="020B0604020202020204" pitchFamily="34" charset="0"/>
              </a:rPr>
              <a:t>system</a:t>
            </a:r>
            <a:r>
              <a:rPr lang="en-US" altLang="zh-CN" sz="2200" kern="0" noProof="0" dirty="0">
                <a:latin typeface="Calibri (Body)"/>
                <a:ea typeface="Arial" panose="020B0604020202020204" pitchFamily="34" charset="0"/>
                <a:cs typeface="Arial" panose="020B0604020202020204" pitchFamily="34" charset="0"/>
              </a:rPr>
              <a:t> </a:t>
            </a:r>
            <a:r>
              <a:rPr lang="en-US" altLang="zh-CN" sz="2200" kern="0" baseline="0" noProof="0" dirty="0">
                <a:solidFill>
                  <a:srgbClr val="000000"/>
                </a:solidFill>
                <a:latin typeface="Calibri (Body)"/>
                <a:ea typeface="Arial" panose="020B0604020202020204" pitchFamily="34" charset="0"/>
                <a:cs typeface="Arial" panose="020B0604020202020204" pitchFamily="34" charset="0"/>
              </a:rPr>
              <a:t>as</a:t>
            </a:r>
            <a:r>
              <a:rPr lang="en-US" altLang="zh-CN" sz="2200" kern="0" noProof="0" dirty="0">
                <a:latin typeface="Calibri (Body)"/>
                <a:ea typeface="Arial" panose="020B0604020202020204" pitchFamily="34" charset="0"/>
                <a:cs typeface="Arial" panose="020B0604020202020204" pitchFamily="34" charset="0"/>
              </a:rPr>
              <a:t> </a:t>
            </a:r>
            <a:r>
              <a:rPr lang="en-US" altLang="zh-CN" sz="2200" kern="0" baseline="0" noProof="0" dirty="0">
                <a:solidFill>
                  <a:srgbClr val="000000"/>
                </a:solidFill>
                <a:latin typeface="Calibri (Body)"/>
                <a:ea typeface="Arial" panose="020B0604020202020204" pitchFamily="34" charset="0"/>
                <a:cs typeface="Arial" panose="020B0604020202020204" pitchFamily="34" charset="0"/>
              </a:rPr>
              <a:t>a</a:t>
            </a:r>
            <a:r>
              <a:rPr lang="en-US" altLang="zh-CN" sz="2200" kern="0" noProof="0" dirty="0">
                <a:latin typeface="Calibri (Body)"/>
                <a:ea typeface="Arial" panose="020B0604020202020204" pitchFamily="34" charset="0"/>
                <a:cs typeface="Arial" panose="020B0604020202020204" pitchFamily="34" charset="0"/>
              </a:rPr>
              <a:t> </a:t>
            </a:r>
            <a:r>
              <a:rPr lang="en-US" altLang="zh-CN" sz="2200" kern="0" baseline="0" noProof="0" dirty="0">
                <a:solidFill>
                  <a:srgbClr val="000000"/>
                </a:solidFill>
                <a:latin typeface="Calibri (Body)"/>
                <a:ea typeface="Arial" panose="020B0604020202020204" pitchFamily="34" charset="0"/>
                <a:cs typeface="Arial" panose="020B0604020202020204" pitchFamily="34" charset="0"/>
              </a:rPr>
              <a:t>whole</a:t>
            </a:r>
          </a:p>
          <a:p>
            <a:pPr marL="438588" marR="0" indent="0" eaLnBrk="0">
              <a:lnSpc>
                <a:spcPct val="117000"/>
              </a:lnSpc>
              <a:spcBef>
                <a:spcPts val="715"/>
              </a:spcBef>
            </a:pPr>
            <a:r>
              <a:rPr lang="en-US" altLang="zh-CN" sz="2200" kern="0" baseline="0" noProof="0" dirty="0">
                <a:solidFill>
                  <a:srgbClr val="006600"/>
                </a:solidFill>
                <a:latin typeface="Calibri (Body)"/>
                <a:ea typeface="Arial" panose="020B0604020202020204" pitchFamily="34" charset="0"/>
                <a:cs typeface="Arial" panose="020B0604020202020204" pitchFamily="34" charset="0"/>
              </a:rPr>
              <a:t>–</a:t>
            </a:r>
            <a:r>
              <a:rPr lang="en-US" altLang="zh-CN" sz="2200" kern="0" noProof="0" dirty="0">
                <a:latin typeface="Calibri (Body)"/>
                <a:ea typeface="Arial" panose="020B0604020202020204" pitchFamily="34" charset="0"/>
                <a:cs typeface="Arial" panose="020B0604020202020204" pitchFamily="34" charset="0"/>
              </a:rPr>
              <a:t> </a:t>
            </a:r>
            <a:r>
              <a:rPr lang="en-US" altLang="zh-CN" sz="2200" b="1" kern="0" baseline="0" noProof="0" dirty="0">
                <a:solidFill>
                  <a:srgbClr val="006600"/>
                </a:solidFill>
                <a:latin typeface="Calibri (Body)"/>
                <a:ea typeface="Arial" panose="020B0604020202020204" pitchFamily="34" charset="0"/>
                <a:cs typeface="Arial" panose="020B0604020202020204" pitchFamily="34" charset="0"/>
              </a:rPr>
              <a:t>Often</a:t>
            </a:r>
            <a:r>
              <a:rPr lang="en-US" altLang="zh-CN" sz="2200" b="1" kern="0" noProof="0" dirty="0">
                <a:latin typeface="Calibri (Body)"/>
                <a:ea typeface="Arial" panose="020B0604020202020204" pitchFamily="34" charset="0"/>
                <a:cs typeface="Arial" panose="020B0604020202020204" pitchFamily="34" charset="0"/>
              </a:rPr>
              <a:t> </a:t>
            </a:r>
            <a:r>
              <a:rPr lang="en-US" altLang="zh-CN" sz="2200" b="1" kern="0" baseline="0" noProof="0" dirty="0">
                <a:solidFill>
                  <a:srgbClr val="006600"/>
                </a:solidFill>
                <a:latin typeface="Calibri (Body)"/>
                <a:ea typeface="Arial" panose="020B0604020202020204" pitchFamily="34" charset="0"/>
                <a:cs typeface="Arial" panose="020B0604020202020204" pitchFamily="34" charset="0"/>
              </a:rPr>
              <a:t>done</a:t>
            </a:r>
            <a:r>
              <a:rPr lang="en-US" altLang="zh-CN" sz="2200" b="1" kern="0" noProof="0" dirty="0">
                <a:latin typeface="Calibri (Body)"/>
                <a:ea typeface="Arial" panose="020B0604020202020204" pitchFamily="34" charset="0"/>
                <a:cs typeface="Arial" panose="020B0604020202020204" pitchFamily="34" charset="0"/>
              </a:rPr>
              <a:t> </a:t>
            </a:r>
            <a:r>
              <a:rPr lang="en-US" altLang="zh-CN" sz="2200" b="1" kern="0" baseline="0" noProof="0" dirty="0">
                <a:solidFill>
                  <a:srgbClr val="006600"/>
                </a:solidFill>
                <a:latin typeface="Calibri (Body)"/>
                <a:ea typeface="Arial" panose="020B0604020202020204" pitchFamily="34" charset="0"/>
                <a:cs typeface="Arial" panose="020B0604020202020204" pitchFamily="34" charset="0"/>
              </a:rPr>
              <a:t>by</a:t>
            </a:r>
            <a:r>
              <a:rPr lang="en-US" altLang="zh-CN" sz="2200" b="1" kern="0" noProof="0" dirty="0">
                <a:latin typeface="Calibri (Body)"/>
                <a:ea typeface="Arial" panose="020B0604020202020204" pitchFamily="34" charset="0"/>
                <a:cs typeface="Arial" panose="020B0604020202020204" pitchFamily="34" charset="0"/>
              </a:rPr>
              <a:t> </a:t>
            </a:r>
            <a:r>
              <a:rPr lang="en-US" altLang="zh-CN" sz="2200" b="1" kern="0" baseline="0" noProof="0" dirty="0">
                <a:solidFill>
                  <a:srgbClr val="006600"/>
                </a:solidFill>
                <a:latin typeface="Calibri (Body)"/>
                <a:ea typeface="Arial" panose="020B0604020202020204" pitchFamily="34" charset="0"/>
                <a:cs typeface="Arial" panose="020B0604020202020204" pitchFamily="34" charset="0"/>
              </a:rPr>
              <a:t>separate</a:t>
            </a:r>
            <a:r>
              <a:rPr lang="en-US" altLang="zh-CN" sz="2200" b="1" kern="0" noProof="0" dirty="0">
                <a:latin typeface="Calibri (Body)"/>
                <a:ea typeface="Arial" panose="020B0604020202020204" pitchFamily="34" charset="0"/>
                <a:cs typeface="Arial" panose="020B0604020202020204" pitchFamily="34" charset="0"/>
              </a:rPr>
              <a:t> </a:t>
            </a:r>
            <a:r>
              <a:rPr lang="en-US" altLang="zh-CN" sz="2200" b="1" kern="0" baseline="0" noProof="0" dirty="0">
                <a:solidFill>
                  <a:srgbClr val="006600"/>
                </a:solidFill>
                <a:latin typeface="Calibri (Body)"/>
                <a:ea typeface="Arial" panose="020B0604020202020204" pitchFamily="34" charset="0"/>
                <a:cs typeface="Arial" panose="020B0604020202020204" pitchFamily="34" charset="0"/>
              </a:rPr>
              <a:t>testing</a:t>
            </a:r>
            <a:r>
              <a:rPr lang="en-US" altLang="zh-CN" sz="2200" b="1" kern="0" noProof="0" dirty="0">
                <a:latin typeface="Calibri (Body)"/>
                <a:ea typeface="Arial" panose="020B0604020202020204" pitchFamily="34" charset="0"/>
                <a:cs typeface="Arial" panose="020B0604020202020204" pitchFamily="34" charset="0"/>
              </a:rPr>
              <a:t> </a:t>
            </a:r>
            <a:r>
              <a:rPr lang="en-US" altLang="zh-CN" sz="2200" b="1" kern="0" baseline="0" noProof="0" dirty="0">
                <a:solidFill>
                  <a:srgbClr val="006600"/>
                </a:solidFill>
                <a:latin typeface="Calibri (Body)"/>
                <a:ea typeface="Arial" panose="020B0604020202020204" pitchFamily="34" charset="0"/>
                <a:cs typeface="Arial" panose="020B0604020202020204" pitchFamily="34" charset="0"/>
              </a:rPr>
              <a:t>or</a:t>
            </a:r>
            <a:r>
              <a:rPr lang="en-US" altLang="zh-CN" sz="2200" b="1" kern="0" noProof="0" dirty="0">
                <a:latin typeface="Calibri (Body)"/>
                <a:ea typeface="Arial" panose="020B0604020202020204" pitchFamily="34" charset="0"/>
                <a:cs typeface="Arial" panose="020B0604020202020204" pitchFamily="34" charset="0"/>
              </a:rPr>
              <a:t> </a:t>
            </a:r>
            <a:r>
              <a:rPr lang="en-US" altLang="zh-CN" sz="2200" b="1" kern="0" baseline="0" noProof="0" dirty="0">
                <a:solidFill>
                  <a:srgbClr val="006600"/>
                </a:solidFill>
                <a:latin typeface="Calibri (Body)"/>
                <a:ea typeface="Arial" panose="020B0604020202020204" pitchFamily="34" charset="0"/>
                <a:cs typeface="Arial" panose="020B0604020202020204" pitchFamily="34" charset="0"/>
              </a:rPr>
              <a:t>QA</a:t>
            </a:r>
            <a:r>
              <a:rPr lang="en-US" altLang="zh-CN" sz="2200" b="1" kern="0" noProof="0" dirty="0">
                <a:latin typeface="Calibri (Body)"/>
                <a:ea typeface="Arial" panose="020B0604020202020204" pitchFamily="34" charset="0"/>
                <a:cs typeface="Arial" panose="020B0604020202020204" pitchFamily="34" charset="0"/>
              </a:rPr>
              <a:t> </a:t>
            </a:r>
            <a:r>
              <a:rPr lang="en-US" altLang="zh-CN" sz="2200" b="1" kern="0" baseline="0" noProof="0" dirty="0">
                <a:solidFill>
                  <a:srgbClr val="006600"/>
                </a:solidFill>
                <a:latin typeface="Calibri (Body)"/>
                <a:ea typeface="Arial" panose="020B0604020202020204" pitchFamily="34" charset="0"/>
                <a:cs typeface="Arial" panose="020B0604020202020204" pitchFamily="34" charset="0"/>
              </a:rPr>
              <a:t>team</a:t>
            </a:r>
          </a:p>
          <a:p>
            <a:pPr marL="0" marR="0" indent="0" eaLnBrk="0">
              <a:lnSpc>
                <a:spcPct val="116000"/>
              </a:lnSpc>
              <a:spcBef>
                <a:spcPts val="727"/>
              </a:spcBef>
            </a:pPr>
            <a:r>
              <a:rPr lang="en-US" altLang="zh-CN" sz="2200" kern="0" baseline="0" noProof="0" dirty="0">
                <a:solidFill>
                  <a:srgbClr val="0000CC"/>
                </a:solidFill>
                <a:latin typeface="Calibri (Body)"/>
                <a:ea typeface="Arial" panose="020B0604020202020204" pitchFamily="34" charset="0"/>
                <a:cs typeface="Arial" panose="020B0604020202020204" pitchFamily="34" charset="0"/>
              </a:rPr>
              <a:t>•</a:t>
            </a:r>
            <a:r>
              <a:rPr lang="en-US" altLang="zh-CN" sz="2200" kern="0" noProof="0" dirty="0">
                <a:latin typeface="Calibri (Body)"/>
                <a:ea typeface="Arial" panose="020B0604020202020204" pitchFamily="34" charset="0"/>
                <a:cs typeface="Arial" panose="020B0604020202020204" pitchFamily="34" charset="0"/>
              </a:rPr>
              <a:t> </a:t>
            </a:r>
            <a:r>
              <a:rPr lang="en-US" altLang="zh-CN" sz="2200" b="1" kern="0" baseline="0" noProof="0" dirty="0">
                <a:solidFill>
                  <a:srgbClr val="0000CC"/>
                </a:solidFill>
                <a:latin typeface="Calibri (Body)"/>
                <a:ea typeface="Arial" panose="020B0604020202020204" pitchFamily="34" charset="0"/>
                <a:cs typeface="Arial" panose="020B0604020202020204" pitchFamily="34" charset="0"/>
              </a:rPr>
              <a:t>Acceptance</a:t>
            </a:r>
            <a:r>
              <a:rPr lang="en-US" altLang="zh-CN" sz="2200" b="1" kern="0" noProof="0" dirty="0">
                <a:latin typeface="Calibri (Body)"/>
                <a:ea typeface="Arial" panose="020B0604020202020204" pitchFamily="34" charset="0"/>
                <a:cs typeface="Arial" panose="020B0604020202020204" pitchFamily="34" charset="0"/>
              </a:rPr>
              <a:t> </a:t>
            </a:r>
            <a:r>
              <a:rPr lang="en-US" altLang="zh-CN" sz="2200" b="1" kern="0" baseline="0" noProof="0" dirty="0">
                <a:solidFill>
                  <a:srgbClr val="0000CC"/>
                </a:solidFill>
                <a:latin typeface="Calibri (Body)"/>
                <a:ea typeface="Arial" panose="020B0604020202020204" pitchFamily="34" charset="0"/>
                <a:cs typeface="Arial" panose="020B0604020202020204" pitchFamily="34" charset="0"/>
              </a:rPr>
              <a:t>testing</a:t>
            </a:r>
          </a:p>
          <a:p>
            <a:pPr marL="438588" marR="0" indent="0" eaLnBrk="0">
              <a:lnSpc>
                <a:spcPct val="117000"/>
              </a:lnSpc>
              <a:spcBef>
                <a:spcPts val="741"/>
              </a:spcBef>
            </a:pPr>
            <a:r>
              <a:rPr lang="en-US" altLang="zh-CN" sz="2200" kern="0" baseline="0" noProof="0" dirty="0">
                <a:solidFill>
                  <a:srgbClr val="006600"/>
                </a:solidFill>
                <a:latin typeface="Calibri (Body)"/>
                <a:ea typeface="Arial" panose="020B0604020202020204" pitchFamily="34" charset="0"/>
                <a:cs typeface="Arial" panose="020B0604020202020204" pitchFamily="34" charset="0"/>
              </a:rPr>
              <a:t>–</a:t>
            </a:r>
            <a:r>
              <a:rPr lang="en-US" altLang="zh-CN" sz="2200" kern="0" noProof="0" dirty="0">
                <a:latin typeface="Calibri (Body)"/>
                <a:ea typeface="Arial" panose="020B0604020202020204" pitchFamily="34" charset="0"/>
                <a:cs typeface="Arial" panose="020B0604020202020204" pitchFamily="34" charset="0"/>
              </a:rPr>
              <a:t> </a:t>
            </a:r>
            <a:r>
              <a:rPr lang="en-US" altLang="zh-CN" sz="2200" b="1" kern="0" baseline="0" noProof="0" dirty="0">
                <a:solidFill>
                  <a:srgbClr val="006600"/>
                </a:solidFill>
                <a:latin typeface="Calibri (Body)"/>
                <a:ea typeface="Arial" panose="020B0604020202020204" pitchFamily="34" charset="0"/>
                <a:cs typeface="Arial" panose="020B0604020202020204" pitchFamily="34" charset="0"/>
              </a:rPr>
              <a:t>Validation</a:t>
            </a:r>
            <a:r>
              <a:rPr lang="en-US" altLang="zh-CN" sz="2200" b="1" kern="0" noProof="0" dirty="0">
                <a:latin typeface="Calibri (Body)"/>
                <a:ea typeface="Arial" panose="020B0604020202020204" pitchFamily="34" charset="0"/>
                <a:cs typeface="Arial" panose="020B0604020202020204" pitchFamily="34" charset="0"/>
              </a:rPr>
              <a:t> </a:t>
            </a:r>
            <a:r>
              <a:rPr lang="en-US" altLang="zh-CN" sz="2200" b="1" kern="0" baseline="0" noProof="0" dirty="0">
                <a:solidFill>
                  <a:srgbClr val="006600"/>
                </a:solidFill>
                <a:latin typeface="Calibri (Body)"/>
                <a:ea typeface="Arial" panose="020B0604020202020204" pitchFamily="34" charset="0"/>
                <a:cs typeface="Arial" panose="020B0604020202020204" pitchFamily="34" charset="0"/>
              </a:rPr>
              <a:t>of</a:t>
            </a:r>
            <a:r>
              <a:rPr lang="en-US" altLang="zh-CN" sz="2200" b="1" kern="0" noProof="0" dirty="0">
                <a:latin typeface="Calibri (Body)"/>
                <a:ea typeface="Arial" panose="020B0604020202020204" pitchFamily="34" charset="0"/>
                <a:cs typeface="Arial" panose="020B0604020202020204" pitchFamily="34" charset="0"/>
              </a:rPr>
              <a:t> </a:t>
            </a:r>
            <a:r>
              <a:rPr lang="en-US" altLang="zh-CN" sz="2200" b="1" kern="0" baseline="0" noProof="0" dirty="0">
                <a:solidFill>
                  <a:srgbClr val="006600"/>
                </a:solidFill>
                <a:latin typeface="Calibri (Body)"/>
                <a:ea typeface="Arial" panose="020B0604020202020204" pitchFamily="34" charset="0"/>
                <a:cs typeface="Arial" panose="020B0604020202020204" pitchFamily="34" charset="0"/>
              </a:rPr>
              <a:t>system</a:t>
            </a:r>
            <a:r>
              <a:rPr lang="en-US" altLang="zh-CN" sz="2200" b="1" kern="0" noProof="0" dirty="0">
                <a:latin typeface="Calibri (Body)"/>
                <a:ea typeface="Arial" panose="020B0604020202020204" pitchFamily="34" charset="0"/>
                <a:cs typeface="Arial" panose="020B0604020202020204" pitchFamily="34" charset="0"/>
              </a:rPr>
              <a:t> </a:t>
            </a:r>
            <a:r>
              <a:rPr lang="en-US" altLang="zh-CN" sz="2200" b="1" kern="0" baseline="0" noProof="0" dirty="0">
                <a:solidFill>
                  <a:srgbClr val="006600"/>
                </a:solidFill>
                <a:latin typeface="Calibri (Body)"/>
                <a:ea typeface="Arial" panose="020B0604020202020204" pitchFamily="34" charset="0"/>
                <a:cs typeface="Arial" panose="020B0604020202020204" pitchFamily="34" charset="0"/>
              </a:rPr>
              <a:t>functions</a:t>
            </a:r>
            <a:r>
              <a:rPr lang="en-US" altLang="zh-CN" sz="2200" b="1" kern="0" noProof="0" dirty="0">
                <a:latin typeface="Calibri (Body)"/>
                <a:ea typeface="Arial" panose="020B0604020202020204" pitchFamily="34" charset="0"/>
                <a:cs typeface="Arial" panose="020B0604020202020204" pitchFamily="34" charset="0"/>
              </a:rPr>
              <a:t> </a:t>
            </a:r>
            <a:r>
              <a:rPr lang="en-US" altLang="zh-CN" sz="2200" b="1" kern="0" baseline="0" noProof="0" dirty="0">
                <a:solidFill>
                  <a:srgbClr val="006600"/>
                </a:solidFill>
                <a:latin typeface="Calibri (Body)"/>
                <a:ea typeface="Arial" panose="020B0604020202020204" pitchFamily="34" charset="0"/>
                <a:cs typeface="Arial" panose="020B0604020202020204" pitchFamily="34" charset="0"/>
              </a:rPr>
              <a:t>by</a:t>
            </a:r>
            <a:r>
              <a:rPr lang="en-US" altLang="zh-CN" sz="2200" b="1" kern="0" noProof="0" dirty="0">
                <a:latin typeface="Calibri (Body)"/>
                <a:ea typeface="Arial" panose="020B0604020202020204" pitchFamily="34" charset="0"/>
                <a:cs typeface="Arial" panose="020B0604020202020204" pitchFamily="34" charset="0"/>
              </a:rPr>
              <a:t> </a:t>
            </a:r>
            <a:r>
              <a:rPr lang="en-US" altLang="zh-CN" sz="2200" b="1" kern="0" baseline="0" noProof="0" dirty="0">
                <a:solidFill>
                  <a:srgbClr val="006600"/>
                </a:solidFill>
                <a:latin typeface="Calibri (Body)"/>
                <a:ea typeface="Arial" panose="020B0604020202020204" pitchFamily="34" charset="0"/>
                <a:cs typeface="Arial" panose="020B0604020202020204" pitchFamily="34" charset="0"/>
              </a:rPr>
              <a:t>the</a:t>
            </a:r>
            <a:r>
              <a:rPr lang="en-US" altLang="zh-CN" sz="2200" b="1" kern="0" noProof="0" dirty="0">
                <a:latin typeface="Calibri (Body)"/>
                <a:ea typeface="Arial" panose="020B0604020202020204" pitchFamily="34" charset="0"/>
                <a:cs typeface="Arial" panose="020B0604020202020204" pitchFamily="34" charset="0"/>
              </a:rPr>
              <a:t> </a:t>
            </a:r>
            <a:r>
              <a:rPr lang="en-US" altLang="zh-CN" sz="2200" b="1" kern="0" baseline="0" noProof="0" dirty="0">
                <a:solidFill>
                  <a:srgbClr val="006600"/>
                </a:solidFill>
                <a:latin typeface="Calibri (Body)"/>
                <a:ea typeface="Arial" panose="020B0604020202020204" pitchFamily="34" charset="0"/>
                <a:cs typeface="Arial" panose="020B0604020202020204" pitchFamily="34" charset="0"/>
              </a:rPr>
              <a:t>customer</a:t>
            </a:r>
          </a:p>
        </p:txBody>
      </p:sp>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39252493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1100" y="65681"/>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r>
              <a:rPr lang="en-US" b="1" dirty="0"/>
              <a:t>Levels of Testing</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CEC49BE4-46ED-4C7E-90E9-0470561D370A}" type="datetime1">
              <a:rPr lang="en-IN" smtClean="0"/>
              <a:t>30-04-2024</a:t>
            </a:fld>
            <a:endParaRPr lang="en-US" dirty="0"/>
          </a:p>
        </p:txBody>
      </p:sp>
      <p:sp>
        <p:nvSpPr>
          <p:cNvPr id="6" name="Footer Placeholder 5"/>
          <p:cNvSpPr>
            <a:spLocks noGrp="1"/>
          </p:cNvSpPr>
          <p:nvPr>
            <p:ph type="ftr" sz="quarter" idx="11"/>
          </p:nvPr>
        </p:nvSpPr>
        <p:spPr>
          <a:xfrm>
            <a:off x="1905000" y="6356350"/>
            <a:ext cx="51816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48</a:t>
            </a:fld>
            <a:endParaRPr lang="en-US" dirty="0"/>
          </a:p>
        </p:txBody>
      </p:sp>
      <p:graphicFrame>
        <p:nvGraphicFramePr>
          <p:cNvPr id="8" name="Table712"/>
          <p:cNvGraphicFramePr>
            <a:graphicFrameLocks noGrp="1"/>
          </p:cNvGraphicFramePr>
          <p:nvPr>
            <p:extLst>
              <p:ext uri="{D42A27DB-BD31-4B8C-83A1-F6EECF244321}">
                <p14:modId xmlns:p14="http://schemas.microsoft.com/office/powerpoint/2010/main" val="2102251914"/>
              </p:ext>
            </p:extLst>
          </p:nvPr>
        </p:nvGraphicFramePr>
        <p:xfrm>
          <a:off x="1174471" y="1655305"/>
          <a:ext cx="1009411" cy="941070"/>
        </p:xfrm>
        <a:graphic>
          <a:graphicData uri="http://schemas.openxmlformats.org/drawingml/2006/table">
            <a:tbl>
              <a:tblPr firstRow="1" bandRow="1"/>
              <a:tblGrid>
                <a:gridCol w="801131">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tblGrid>
              <a:tr h="500380">
                <a:tc gridSpan="2">
                  <a:txBody>
                    <a:bodyPr/>
                    <a:lstStyle/>
                    <a:p>
                      <a:pPr marL="79583" marR="80479" indent="-7279" eaLnBrk="0">
                        <a:lnSpc>
                          <a:spcPct val="111000"/>
                        </a:lnSpc>
                      </a:pPr>
                      <a:r>
                        <a:rPr lang="en-US" altLang="zh-CN" sz="1350" b="1" kern="0" spc="-50" baseline="0" noProof="0" dirty="0">
                          <a:solidFill>
                            <a:srgbClr val="000000"/>
                          </a:solidFill>
                          <a:latin typeface="Arial" pitchFamily="34" charset="0"/>
                          <a:ea typeface="Arial" pitchFamily="34" charset="0"/>
                          <a:cs typeface="Arial" pitchFamily="34" charset="0"/>
                        </a:rPr>
                        <a:t>What</a:t>
                      </a:r>
                      <a:r>
                        <a:rPr lang="en-US" altLang="zh-CN" sz="1350" b="1" kern="0" spc="-75" noProof="0" dirty="0">
                          <a:latin typeface="Arial" pitchFamily="34" charset="0"/>
                          <a:ea typeface="Arial" pitchFamily="34" charset="0"/>
                          <a:cs typeface="Arial" pitchFamily="34" charset="0"/>
                        </a:rPr>
                        <a:t> </a:t>
                      </a:r>
                      <a:r>
                        <a:rPr lang="en-US" altLang="zh-CN" sz="1350" b="1" kern="0" spc="-120" baseline="0" noProof="0" dirty="0">
                          <a:solidFill>
                            <a:srgbClr val="000000"/>
                          </a:solidFill>
                          <a:latin typeface="Arial" pitchFamily="34" charset="0"/>
                          <a:ea typeface="Arial" pitchFamily="34" charset="0"/>
                          <a:cs typeface="Arial" pitchFamily="34" charset="0"/>
                        </a:rPr>
                        <a:t>users</a:t>
                      </a:r>
                      <a:r>
                        <a:rPr lang="en-US" altLang="zh-CN" sz="1350" b="1" kern="0" spc="400" noProof="0" dirty="0">
                          <a:latin typeface="Arial" pitchFamily="34" charset="0"/>
                          <a:ea typeface="Arial" pitchFamily="34" charset="0"/>
                          <a:cs typeface="Arial" pitchFamily="34" charset="0"/>
                        </a:rPr>
                        <a:t> </a:t>
                      </a:r>
                      <a:r>
                        <a:rPr lang="en-US" altLang="zh-CN" sz="1350" b="1" kern="0" spc="-75" baseline="0" noProof="0" dirty="0">
                          <a:solidFill>
                            <a:srgbClr val="000000"/>
                          </a:solidFill>
                          <a:latin typeface="Arial" pitchFamily="34" charset="0"/>
                          <a:ea typeface="Arial" pitchFamily="34" charset="0"/>
                          <a:cs typeface="Arial" pitchFamily="34" charset="0"/>
                        </a:rPr>
                        <a:t>really</a:t>
                      </a:r>
                      <a:r>
                        <a:rPr lang="en-US" altLang="zh-CN" sz="1350" b="1" kern="0" spc="-105" noProof="0" dirty="0">
                          <a:latin typeface="Arial" pitchFamily="34" charset="0"/>
                          <a:ea typeface="Arial" pitchFamily="34" charset="0"/>
                          <a:cs typeface="Arial" pitchFamily="34" charset="0"/>
                        </a:rPr>
                        <a:t> </a:t>
                      </a:r>
                      <a:r>
                        <a:rPr lang="en-US" altLang="zh-CN" sz="1350" b="1" kern="0" spc="-50" baseline="0" noProof="0" dirty="0">
                          <a:solidFill>
                            <a:srgbClr val="000000"/>
                          </a:solidFill>
                          <a:latin typeface="Arial" pitchFamily="34" charset="0"/>
                          <a:ea typeface="Arial" pitchFamily="34" charset="0"/>
                          <a:cs typeface="Arial" pitchFamily="34" charset="0"/>
                        </a:rPr>
                        <a:t>need</a:t>
                      </a:r>
                    </a:p>
                  </a:txBody>
                  <a:tcPr marL="0" marR="0" marT="28008"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FF00"/>
                    </a:solidFill>
                  </a:tcPr>
                </a:tc>
                <a:tc hMerge="1">
                  <a:txBody>
                    <a:bodyPr/>
                    <a:lstStyle/>
                    <a:p>
                      <a:endParaRPr lang="zh-CN" altLang="en-US" dirty="0">
                        <a:solidFill>
                          <a:schemeClr val="tx1"/>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10000"/>
                  </a:ext>
                </a:extLst>
              </a:tr>
              <a:tr h="440690">
                <a:tc>
                  <a:txBody>
                    <a:bodyPr/>
                    <a:lstStyle/>
                    <a:p>
                      <a:endParaRPr lang="zh-CN" altLang="en-US" dirty="0">
                        <a:solidFill>
                          <a:schemeClr val="tx1"/>
                        </a:solidFill>
                      </a:endParaRPr>
                    </a:p>
                  </a:txBody>
                  <a:tcPr>
                    <a:lnL w="3175" cap="flat" cmpd="sng" algn="ctr">
                      <a:no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rgbClr val="FF0000"/>
                      </a:solid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9" name="Table713"/>
          <p:cNvGraphicFramePr>
            <a:graphicFrameLocks noGrp="1"/>
          </p:cNvGraphicFramePr>
          <p:nvPr>
            <p:extLst>
              <p:ext uri="{D42A27DB-BD31-4B8C-83A1-F6EECF244321}">
                <p14:modId xmlns:p14="http://schemas.microsoft.com/office/powerpoint/2010/main" val="3651814785"/>
              </p:ext>
            </p:extLst>
          </p:nvPr>
        </p:nvGraphicFramePr>
        <p:xfrm>
          <a:off x="1080148" y="2691371"/>
          <a:ext cx="1180580" cy="711835"/>
        </p:xfrm>
        <a:graphic>
          <a:graphicData uri="http://schemas.openxmlformats.org/drawingml/2006/table">
            <a:tbl>
              <a:tblPr firstRow="1" bandRow="1"/>
              <a:tblGrid>
                <a:gridCol w="889874">
                  <a:extLst>
                    <a:ext uri="{9D8B030D-6E8A-4147-A177-3AD203B41FA5}">
                      <a16:colId xmlns:a16="http://schemas.microsoft.com/office/drawing/2014/main" val="20000"/>
                    </a:ext>
                  </a:extLst>
                </a:gridCol>
                <a:gridCol w="290706">
                  <a:extLst>
                    <a:ext uri="{9D8B030D-6E8A-4147-A177-3AD203B41FA5}">
                      <a16:colId xmlns:a16="http://schemas.microsoft.com/office/drawing/2014/main" val="20001"/>
                    </a:ext>
                  </a:extLst>
                </a:gridCol>
              </a:tblGrid>
              <a:tr h="284480">
                <a:tc gridSpan="2">
                  <a:txBody>
                    <a:bodyPr/>
                    <a:lstStyle/>
                    <a:p>
                      <a:pPr marL="80829" marR="0" indent="0" eaLnBrk="0">
                        <a:lnSpc>
                          <a:spcPct val="114000"/>
                        </a:lnSpc>
                      </a:pPr>
                      <a:r>
                        <a:rPr lang="en-US" altLang="zh-CN" sz="1350" b="1" kern="0" spc="-90" baseline="0" noProof="0" dirty="0">
                          <a:solidFill>
                            <a:srgbClr val="000000"/>
                          </a:solidFill>
                          <a:latin typeface="Arial" pitchFamily="34" charset="0"/>
                          <a:ea typeface="Arial" pitchFamily="34" charset="0"/>
                          <a:cs typeface="Arial" pitchFamily="34" charset="0"/>
                        </a:rPr>
                        <a:t>Requirements</a:t>
                      </a:r>
                    </a:p>
                  </a:txBody>
                  <a:tcPr marL="0" marR="0" marT="28008"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FF00"/>
                    </a:solidFill>
                  </a:tcPr>
                </a:tc>
                <a:tc hMerge="1">
                  <a:txBody>
                    <a:bodyPr/>
                    <a:lstStyle/>
                    <a:p>
                      <a:endParaRPr lang="zh-CN" altLang="en-US" dirty="0">
                        <a:solidFill>
                          <a:schemeClr val="tx1"/>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10000"/>
                  </a:ext>
                </a:extLst>
              </a:tr>
              <a:tr h="427355">
                <a:tc>
                  <a:txBody>
                    <a:bodyPr/>
                    <a:lstStyle/>
                    <a:p>
                      <a:endParaRPr lang="zh-CN" altLang="en-US" dirty="0">
                        <a:solidFill>
                          <a:schemeClr val="tx1"/>
                        </a:solidFill>
                      </a:endParaRPr>
                    </a:p>
                  </a:txBody>
                  <a:tcPr>
                    <a:lnL w="3175" cap="flat" cmpd="sng" algn="ctr">
                      <a:no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rgbClr val="FF0000"/>
                      </a:solid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10" name="Table714"/>
          <p:cNvGraphicFramePr>
            <a:graphicFrameLocks noGrp="1"/>
          </p:cNvGraphicFramePr>
          <p:nvPr>
            <p:extLst>
              <p:ext uri="{D42A27DB-BD31-4B8C-83A1-F6EECF244321}">
                <p14:modId xmlns:p14="http://schemas.microsoft.com/office/powerpoint/2010/main" val="230397360"/>
              </p:ext>
            </p:extLst>
          </p:nvPr>
        </p:nvGraphicFramePr>
        <p:xfrm>
          <a:off x="1461516" y="3498342"/>
          <a:ext cx="722366" cy="768985"/>
        </p:xfrm>
        <a:graphic>
          <a:graphicData uri="http://schemas.openxmlformats.org/drawingml/2006/table">
            <a:tbl>
              <a:tblPr firstRow="1" bandRow="1"/>
              <a:tblGrid>
                <a:gridCol w="514086">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tblGrid>
              <a:tr h="284480">
                <a:tc gridSpan="2">
                  <a:txBody>
                    <a:bodyPr/>
                    <a:lstStyle/>
                    <a:p>
                      <a:pPr marL="80836" marR="0" indent="0" eaLnBrk="0">
                        <a:lnSpc>
                          <a:spcPct val="114000"/>
                        </a:lnSpc>
                      </a:pPr>
                      <a:r>
                        <a:rPr lang="en-US" altLang="zh-CN" sz="1350" b="1" kern="0" spc="-120" baseline="0" noProof="0" dirty="0">
                          <a:solidFill>
                            <a:srgbClr val="000000"/>
                          </a:solidFill>
                          <a:latin typeface="Arial" pitchFamily="34" charset="0"/>
                          <a:ea typeface="Arial" pitchFamily="34" charset="0"/>
                          <a:cs typeface="Arial" pitchFamily="34" charset="0"/>
                        </a:rPr>
                        <a:t>Design</a:t>
                      </a:r>
                    </a:p>
                  </a:txBody>
                  <a:tcPr marL="0" marR="0" marT="28007"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FF00"/>
                    </a:solidFill>
                  </a:tcPr>
                </a:tc>
                <a:tc hMerge="1">
                  <a:txBody>
                    <a:bodyPr/>
                    <a:lstStyle/>
                    <a:p>
                      <a:endParaRPr lang="zh-CN" altLang="en-US" dirty="0">
                        <a:solidFill>
                          <a:schemeClr val="tx1"/>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10000"/>
                  </a:ext>
                </a:extLst>
              </a:tr>
              <a:tr h="484505">
                <a:tc>
                  <a:txBody>
                    <a:bodyPr/>
                    <a:lstStyle/>
                    <a:p>
                      <a:endParaRPr lang="zh-CN" altLang="en-US" dirty="0">
                        <a:solidFill>
                          <a:schemeClr val="tx1"/>
                        </a:solidFill>
                      </a:endParaRPr>
                    </a:p>
                  </a:txBody>
                  <a:tcPr>
                    <a:lnL w="3175" cap="flat" cmpd="sng" algn="ctr">
                      <a:no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rgbClr val="FF0000"/>
                      </a:solid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11" name="Table715"/>
          <p:cNvGraphicFramePr>
            <a:graphicFrameLocks noGrp="1"/>
          </p:cNvGraphicFramePr>
          <p:nvPr>
            <p:extLst>
              <p:ext uri="{D42A27DB-BD31-4B8C-83A1-F6EECF244321}">
                <p14:modId xmlns:p14="http://schemas.microsoft.com/office/powerpoint/2010/main" val="2904381283"/>
              </p:ext>
            </p:extLst>
          </p:nvPr>
        </p:nvGraphicFramePr>
        <p:xfrm>
          <a:off x="1562672" y="4362349"/>
          <a:ext cx="615630" cy="692150"/>
        </p:xfrm>
        <a:graphic>
          <a:graphicData uri="http://schemas.openxmlformats.org/drawingml/2006/table">
            <a:tbl>
              <a:tblPr firstRow="1" bandRow="1"/>
              <a:tblGrid>
                <a:gridCol w="40735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tblGrid>
              <a:tr h="284480">
                <a:tc gridSpan="2">
                  <a:txBody>
                    <a:bodyPr/>
                    <a:lstStyle/>
                    <a:p>
                      <a:pPr marL="75507" marR="0" indent="0" eaLnBrk="0">
                        <a:lnSpc>
                          <a:spcPct val="114000"/>
                        </a:lnSpc>
                      </a:pPr>
                      <a:r>
                        <a:rPr lang="en-US" altLang="zh-CN" sz="1350" b="1" kern="0" spc="-125" baseline="0" noProof="0" dirty="0">
                          <a:solidFill>
                            <a:srgbClr val="000000"/>
                          </a:solidFill>
                          <a:latin typeface="Arial" pitchFamily="34" charset="0"/>
                          <a:ea typeface="Arial" pitchFamily="34" charset="0"/>
                          <a:cs typeface="Arial" pitchFamily="34" charset="0"/>
                        </a:rPr>
                        <a:t>Code</a:t>
                      </a:r>
                    </a:p>
                  </a:txBody>
                  <a:tcPr marL="0" marR="0" marT="28012"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FF00"/>
                    </a:solidFill>
                  </a:tcPr>
                </a:tc>
                <a:tc hMerge="1">
                  <a:txBody>
                    <a:bodyPr/>
                    <a:lstStyle/>
                    <a:p>
                      <a:endParaRPr lang="zh-CN" altLang="en-US" dirty="0">
                        <a:solidFill>
                          <a:schemeClr val="tx1"/>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10000"/>
                  </a:ext>
                </a:extLst>
              </a:tr>
              <a:tr h="407670">
                <a:tc>
                  <a:txBody>
                    <a:bodyPr/>
                    <a:lstStyle/>
                    <a:p>
                      <a:endParaRPr lang="zh-CN" altLang="en-US" dirty="0">
                        <a:solidFill>
                          <a:schemeClr val="tx1"/>
                        </a:solidFill>
                      </a:endParaRPr>
                    </a:p>
                  </a:txBody>
                  <a:tcPr>
                    <a:lnL w="3175" cap="flat" cmpd="sng" algn="ctr">
                      <a:no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rgbClr val="FF0000"/>
                      </a:solid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12" name="88132E62-548D-47F0-1D10-5B696A6FF643"/>
          <p:cNvPicPr>
            <a:picLocks noChangeAspect="1"/>
          </p:cNvPicPr>
          <p:nvPr/>
        </p:nvPicPr>
        <p:blipFill>
          <a:blip r:embed="rId3" cstate="print">
            <a:extLst>
              <a:ext uri="{F3E7A267-A9F7-4D0E-A736-3A62A73ABCEA}"/>
            </a:extLst>
          </a:blip>
          <a:stretch>
            <a:fillRect/>
          </a:stretch>
        </p:blipFill>
        <p:spPr>
          <a:xfrm>
            <a:off x="1914778" y="2571750"/>
            <a:ext cx="123825" cy="123825"/>
          </a:xfrm>
          <a:prstGeom prst="rect">
            <a:avLst/>
          </a:prstGeom>
        </p:spPr>
      </p:pic>
      <p:pic>
        <p:nvPicPr>
          <p:cNvPr id="13" name="BC26DE08-D3E1-4843-ECCD-5DD8862FB28E"/>
          <p:cNvPicPr>
            <a:picLocks noChangeAspect="1"/>
          </p:cNvPicPr>
          <p:nvPr/>
        </p:nvPicPr>
        <p:blipFill>
          <a:blip r:embed="rId4" cstate="print">
            <a:extLst>
              <a:ext uri="{113BFE7A-F5DE-4A2B-6A94-B62E8729D3A4}"/>
            </a:extLst>
          </a:blip>
          <a:stretch>
            <a:fillRect/>
          </a:stretch>
        </p:blipFill>
        <p:spPr>
          <a:xfrm>
            <a:off x="1912871" y="3381375"/>
            <a:ext cx="123825" cy="123825"/>
          </a:xfrm>
          <a:prstGeom prst="rect">
            <a:avLst/>
          </a:prstGeom>
        </p:spPr>
      </p:pic>
      <p:pic>
        <p:nvPicPr>
          <p:cNvPr id="14" name="B7712DA6-D9A6-41AC-CA7D-567D652C6316"/>
          <p:cNvPicPr>
            <a:picLocks noChangeAspect="1"/>
          </p:cNvPicPr>
          <p:nvPr/>
        </p:nvPicPr>
        <p:blipFill>
          <a:blip r:embed="rId5" cstate="print">
            <a:extLst>
              <a:ext uri="{A2404B55-A48C-4C71-109B-AB83CC67E8A4}"/>
            </a:extLst>
          </a:blip>
          <a:stretch>
            <a:fillRect/>
          </a:stretch>
        </p:blipFill>
        <p:spPr>
          <a:xfrm>
            <a:off x="1914782" y="4238625"/>
            <a:ext cx="123825" cy="123825"/>
          </a:xfrm>
          <a:prstGeom prst="rect">
            <a:avLst/>
          </a:prstGeom>
        </p:spPr>
      </p:pic>
      <p:pic>
        <p:nvPicPr>
          <p:cNvPr id="15" name="EAA6A866-EDBD-4D87-A9FD-45058335CF5F"/>
          <p:cNvPicPr>
            <a:picLocks noChangeAspect="1"/>
          </p:cNvPicPr>
          <p:nvPr/>
        </p:nvPicPr>
        <p:blipFill>
          <a:blip r:embed="rId6" cstate="print">
            <a:extLst>
              <a:ext uri="{BD8ABEFF-A6E7-454F-ED3C-60B87A890830}"/>
            </a:extLst>
          </a:blip>
          <a:stretch>
            <a:fillRect/>
          </a:stretch>
        </p:blipFill>
        <p:spPr>
          <a:xfrm>
            <a:off x="6738366" y="1524000"/>
            <a:ext cx="1057275" cy="523875"/>
          </a:xfrm>
          <a:prstGeom prst="rect">
            <a:avLst/>
          </a:prstGeom>
          <a:solidFill>
            <a:srgbClr val="FFFF00"/>
          </a:solidFill>
        </p:spPr>
      </p:pic>
      <p:sp>
        <p:nvSpPr>
          <p:cNvPr id="16" name="TextBox721"/>
          <p:cNvSpPr txBox="1"/>
          <p:nvPr/>
        </p:nvSpPr>
        <p:spPr>
          <a:xfrm>
            <a:off x="6815254" y="1561533"/>
            <a:ext cx="850900" cy="444500"/>
          </a:xfrm>
          <a:prstGeom prst="rect">
            <a:avLst/>
          </a:prstGeom>
          <a:noFill/>
        </p:spPr>
        <p:txBody>
          <a:bodyPr wrap="square" lIns="0" tIns="0" rIns="0" bIns="0" rtlCol="0">
            <a:spAutoFit/>
          </a:bodyPr>
          <a:lstStyle/>
          <a:p>
            <a:pPr marL="0" marR="0" indent="0" eaLnBrk="0">
              <a:lnSpc>
                <a:spcPct val="111000"/>
              </a:lnSpc>
            </a:pPr>
            <a:r>
              <a:rPr lang="en-US" altLang="zh-CN" sz="1350" b="1" kern="0" spc="-100" baseline="0" noProof="0" dirty="0">
                <a:solidFill>
                  <a:srgbClr val="000000"/>
                </a:solidFill>
                <a:latin typeface="Arial" pitchFamily="34" charset="0"/>
                <a:ea typeface="Arial" pitchFamily="34" charset="0"/>
                <a:cs typeface="Arial" pitchFamily="34" charset="0"/>
              </a:rPr>
              <a:t>Acceptance</a:t>
            </a:r>
            <a:r>
              <a:rPr lang="en-US" altLang="zh-CN" sz="1350" b="1" kern="0" spc="400" noProof="0" dirty="0">
                <a:latin typeface="Arial" pitchFamily="34" charset="0"/>
                <a:ea typeface="Arial" pitchFamily="34" charset="0"/>
                <a:cs typeface="Arial" pitchFamily="34" charset="0"/>
              </a:rPr>
              <a:t> </a:t>
            </a:r>
            <a:r>
              <a:rPr lang="en-US" altLang="zh-CN" sz="1350" b="1" kern="0" spc="-75" baseline="0" noProof="0" dirty="0">
                <a:solidFill>
                  <a:srgbClr val="000000"/>
                </a:solidFill>
                <a:latin typeface="Arial" pitchFamily="34" charset="0"/>
                <a:ea typeface="Arial" pitchFamily="34" charset="0"/>
                <a:cs typeface="Arial" pitchFamily="34" charset="0"/>
              </a:rPr>
              <a:t>testing</a:t>
            </a:r>
          </a:p>
        </p:txBody>
      </p:sp>
      <p:graphicFrame>
        <p:nvGraphicFramePr>
          <p:cNvPr id="17" name="Table722"/>
          <p:cNvGraphicFramePr>
            <a:graphicFrameLocks noGrp="1"/>
          </p:cNvGraphicFramePr>
          <p:nvPr>
            <p:extLst>
              <p:ext uri="{D42A27DB-BD31-4B8C-83A1-F6EECF244321}">
                <p14:modId xmlns:p14="http://schemas.microsoft.com/office/powerpoint/2010/main" val="2867288834"/>
              </p:ext>
            </p:extLst>
          </p:nvPr>
        </p:nvGraphicFramePr>
        <p:xfrm>
          <a:off x="6562916" y="2099118"/>
          <a:ext cx="1260823" cy="762635"/>
        </p:xfrm>
        <a:graphic>
          <a:graphicData uri="http://schemas.openxmlformats.org/drawingml/2006/table">
            <a:tbl>
              <a:tblPr firstRow="1" bandRow="1"/>
              <a:tblGrid>
                <a:gridCol w="1052543">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tblGrid>
              <a:tr h="478155">
                <a:tc>
                  <a:txBody>
                    <a:bodyPr/>
                    <a:lstStyle/>
                    <a:p>
                      <a:endParaRPr lang="zh-CN" altLang="en-US" dirty="0">
                        <a:solidFill>
                          <a:schemeClr val="tx1"/>
                        </a:solidFill>
                      </a:endParaRPr>
                    </a:p>
                  </a:txBody>
                  <a:tcPr>
                    <a:lnL w="3175" cap="flat" cmpd="sng" algn="ctr">
                      <a:noFill/>
                      <a:prstDash val="solid"/>
                      <a:round/>
                      <a:headEnd type="none" w="med" len="med"/>
                      <a:tailEnd type="none" w="med" len="med"/>
                    </a:lnL>
                    <a:lnR w="38100" cap="flat" cmpd="sng" algn="ctr">
                      <a:solidFill>
                        <a:srgbClr val="FF0000"/>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rgbClr val="FF0000"/>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10000"/>
                  </a:ext>
                </a:extLst>
              </a:tr>
              <a:tr h="284480">
                <a:tc gridSpan="2">
                  <a:txBody>
                    <a:bodyPr/>
                    <a:lstStyle/>
                    <a:p>
                      <a:pPr marL="74085" marR="0" indent="0" eaLnBrk="0">
                        <a:lnSpc>
                          <a:spcPct val="114000"/>
                        </a:lnSpc>
                      </a:pPr>
                      <a:r>
                        <a:rPr lang="en-US" altLang="zh-CN" sz="1350" b="1" kern="0" spc="-135" baseline="0" noProof="0" dirty="0">
                          <a:solidFill>
                            <a:srgbClr val="000000"/>
                          </a:solidFill>
                          <a:latin typeface="Arial" pitchFamily="34" charset="0"/>
                          <a:ea typeface="Arial" pitchFamily="34" charset="0"/>
                          <a:cs typeface="Arial" pitchFamily="34" charset="0"/>
                        </a:rPr>
                        <a:t>System</a:t>
                      </a:r>
                      <a:r>
                        <a:rPr lang="en-US" altLang="zh-CN" sz="1350" b="1" kern="0" spc="-125" noProof="0" dirty="0">
                          <a:latin typeface="Arial" pitchFamily="34" charset="0"/>
                          <a:ea typeface="Arial" pitchFamily="34" charset="0"/>
                          <a:cs typeface="Arial" pitchFamily="34" charset="0"/>
                        </a:rPr>
                        <a:t> </a:t>
                      </a:r>
                      <a:r>
                        <a:rPr lang="en-US" altLang="zh-CN" sz="1350" b="1" kern="0" spc="-60" baseline="0" noProof="0" dirty="0">
                          <a:solidFill>
                            <a:srgbClr val="000000"/>
                          </a:solidFill>
                          <a:latin typeface="Arial" pitchFamily="34" charset="0"/>
                          <a:ea typeface="Arial" pitchFamily="34" charset="0"/>
                          <a:cs typeface="Arial" pitchFamily="34" charset="0"/>
                        </a:rPr>
                        <a:t>testing</a:t>
                      </a:r>
                    </a:p>
                  </a:txBody>
                  <a:tcPr marL="0" marR="0" marT="28008"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FF00"/>
                    </a:solidFill>
                  </a:tcPr>
                </a:tc>
                <a:tc hMerge="1">
                  <a:txBody>
                    <a:bodyPr/>
                    <a:lstStyle/>
                    <a:p>
                      <a:endParaRPr lang="zh-CN" altLang="en-US" dirty="0">
                        <a:solidFill>
                          <a:schemeClr val="tx1"/>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18" name="Table723"/>
          <p:cNvGraphicFramePr>
            <a:graphicFrameLocks noGrp="1"/>
          </p:cNvGraphicFramePr>
          <p:nvPr>
            <p:extLst>
              <p:ext uri="{D42A27DB-BD31-4B8C-83A1-F6EECF244321}">
                <p14:modId xmlns:p14="http://schemas.microsoft.com/office/powerpoint/2010/main" val="2010917669"/>
              </p:ext>
            </p:extLst>
          </p:nvPr>
        </p:nvGraphicFramePr>
        <p:xfrm>
          <a:off x="6307303" y="2961259"/>
          <a:ext cx="1516436" cy="707390"/>
        </p:xfrm>
        <a:graphic>
          <a:graphicData uri="http://schemas.openxmlformats.org/drawingml/2006/table">
            <a:tbl>
              <a:tblPr firstRow="1" bandRow="1"/>
              <a:tblGrid>
                <a:gridCol w="1308156">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tblGrid>
              <a:tr h="422910">
                <a:tc>
                  <a:txBody>
                    <a:bodyPr/>
                    <a:lstStyle/>
                    <a:p>
                      <a:endParaRPr lang="zh-CN" altLang="en-US" dirty="0">
                        <a:solidFill>
                          <a:schemeClr val="tx1"/>
                        </a:solidFill>
                      </a:endParaRPr>
                    </a:p>
                  </a:txBody>
                  <a:tcPr>
                    <a:lnL w="3175" cap="flat" cmpd="sng" algn="ctr">
                      <a:noFill/>
                      <a:prstDash val="solid"/>
                      <a:round/>
                      <a:headEnd type="none" w="med" len="med"/>
                      <a:tailEnd type="none" w="med" len="med"/>
                    </a:lnL>
                    <a:lnR w="38100" cap="flat" cmpd="sng" algn="ctr">
                      <a:solidFill>
                        <a:srgbClr val="FF0000"/>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rgbClr val="FF0000"/>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10000"/>
                  </a:ext>
                </a:extLst>
              </a:tr>
              <a:tr h="284480">
                <a:tc gridSpan="2">
                  <a:txBody>
                    <a:bodyPr/>
                    <a:lstStyle/>
                    <a:p>
                      <a:pPr marL="80829" marR="0" indent="0" eaLnBrk="0">
                        <a:lnSpc>
                          <a:spcPct val="114000"/>
                        </a:lnSpc>
                      </a:pPr>
                      <a:r>
                        <a:rPr lang="en-US" altLang="zh-CN" sz="1350" b="1" kern="0" spc="-70" baseline="0" noProof="0" dirty="0">
                          <a:solidFill>
                            <a:srgbClr val="000000"/>
                          </a:solidFill>
                          <a:latin typeface="Arial" pitchFamily="34" charset="0"/>
                          <a:ea typeface="Arial" pitchFamily="34" charset="0"/>
                          <a:cs typeface="Arial" pitchFamily="34" charset="0"/>
                        </a:rPr>
                        <a:t>Integration</a:t>
                      </a:r>
                      <a:r>
                        <a:rPr lang="en-US" altLang="zh-CN" sz="1350" b="1" kern="0" spc="-90" noProof="0" dirty="0">
                          <a:latin typeface="Arial" pitchFamily="34" charset="0"/>
                          <a:ea typeface="Arial" pitchFamily="34" charset="0"/>
                          <a:cs typeface="Arial" pitchFamily="34" charset="0"/>
                        </a:rPr>
                        <a:t> </a:t>
                      </a:r>
                      <a:r>
                        <a:rPr lang="en-US" altLang="zh-CN" sz="1350" b="1" kern="0" spc="-60" baseline="0" noProof="0" dirty="0">
                          <a:solidFill>
                            <a:srgbClr val="000000"/>
                          </a:solidFill>
                          <a:latin typeface="Arial" pitchFamily="34" charset="0"/>
                          <a:ea typeface="Arial" pitchFamily="34" charset="0"/>
                          <a:cs typeface="Arial" pitchFamily="34" charset="0"/>
                        </a:rPr>
                        <a:t>testing</a:t>
                      </a:r>
                    </a:p>
                  </a:txBody>
                  <a:tcPr marL="0" marR="0" marT="28007"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FF00"/>
                    </a:solidFill>
                  </a:tcPr>
                </a:tc>
                <a:tc hMerge="1">
                  <a:txBody>
                    <a:bodyPr/>
                    <a:lstStyle/>
                    <a:p>
                      <a:endParaRPr lang="zh-CN" altLang="en-US" dirty="0">
                        <a:solidFill>
                          <a:schemeClr val="tx1"/>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19" name="Table724"/>
          <p:cNvGraphicFramePr>
            <a:graphicFrameLocks noGrp="1"/>
          </p:cNvGraphicFramePr>
          <p:nvPr>
            <p:extLst>
              <p:ext uri="{D42A27DB-BD31-4B8C-83A1-F6EECF244321}">
                <p14:modId xmlns:p14="http://schemas.microsoft.com/office/powerpoint/2010/main" val="77210506"/>
              </p:ext>
            </p:extLst>
          </p:nvPr>
        </p:nvGraphicFramePr>
        <p:xfrm>
          <a:off x="6766598" y="3767295"/>
          <a:ext cx="1057141" cy="788035"/>
        </p:xfrm>
        <a:graphic>
          <a:graphicData uri="http://schemas.openxmlformats.org/drawingml/2006/table">
            <a:tbl>
              <a:tblPr firstRow="1" bandRow="1"/>
              <a:tblGrid>
                <a:gridCol w="848861">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tblGrid>
              <a:tr h="502920">
                <a:tc>
                  <a:txBody>
                    <a:bodyPr/>
                    <a:lstStyle/>
                    <a:p>
                      <a:endParaRPr lang="zh-CN" altLang="en-US" dirty="0">
                        <a:solidFill>
                          <a:schemeClr val="tx1"/>
                        </a:solidFill>
                      </a:endParaRPr>
                    </a:p>
                  </a:txBody>
                  <a:tcPr>
                    <a:lnL w="3175" cap="flat" cmpd="sng" algn="ctr">
                      <a:noFill/>
                      <a:prstDash val="solid"/>
                      <a:round/>
                      <a:headEnd type="none" w="med" len="med"/>
                      <a:tailEnd type="none" w="med" len="med"/>
                    </a:lnL>
                    <a:lnR w="38100" cap="flat" cmpd="sng" algn="ctr">
                      <a:solidFill>
                        <a:srgbClr val="FF0000"/>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rgbClr val="FF0000"/>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10000"/>
                  </a:ext>
                </a:extLst>
              </a:tr>
              <a:tr h="285115">
                <a:tc gridSpan="2">
                  <a:txBody>
                    <a:bodyPr/>
                    <a:lstStyle/>
                    <a:p>
                      <a:pPr marL="80647" marR="0" indent="0" eaLnBrk="0">
                        <a:lnSpc>
                          <a:spcPct val="114000"/>
                        </a:lnSpc>
                      </a:pPr>
                      <a:r>
                        <a:rPr lang="en-US" altLang="zh-CN" sz="1350" b="1" kern="0" spc="-75" baseline="0" noProof="0" dirty="0">
                          <a:solidFill>
                            <a:srgbClr val="000000"/>
                          </a:solidFill>
                          <a:latin typeface="Arial" pitchFamily="34" charset="0"/>
                          <a:ea typeface="Arial" pitchFamily="34" charset="0"/>
                          <a:cs typeface="Arial" pitchFamily="34" charset="0"/>
                        </a:rPr>
                        <a:t>Unit</a:t>
                      </a:r>
                      <a:r>
                        <a:rPr lang="en-US" altLang="zh-CN" sz="1350" b="1" kern="0" spc="-120" noProof="0" dirty="0">
                          <a:latin typeface="Arial" pitchFamily="34" charset="0"/>
                          <a:ea typeface="Arial" pitchFamily="34" charset="0"/>
                          <a:cs typeface="Arial" pitchFamily="34" charset="0"/>
                        </a:rPr>
                        <a:t> </a:t>
                      </a:r>
                      <a:r>
                        <a:rPr lang="en-US" altLang="zh-CN" sz="1350" b="1" kern="0" spc="-60" baseline="0" noProof="0" dirty="0">
                          <a:solidFill>
                            <a:srgbClr val="000000"/>
                          </a:solidFill>
                          <a:latin typeface="Arial" pitchFamily="34" charset="0"/>
                          <a:ea typeface="Arial" pitchFamily="34" charset="0"/>
                          <a:cs typeface="Arial" pitchFamily="34" charset="0"/>
                        </a:rPr>
                        <a:t>testing</a:t>
                      </a:r>
                    </a:p>
                  </a:txBody>
                  <a:tcPr marL="0" marR="0" marT="28013"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FFF00"/>
                    </a:solidFill>
                  </a:tcPr>
                </a:tc>
                <a:tc hMerge="1">
                  <a:txBody>
                    <a:bodyPr/>
                    <a:lstStyle/>
                    <a:p>
                      <a:endParaRPr lang="zh-CN" altLang="en-US" dirty="0">
                        <a:solidFill>
                          <a:schemeClr val="tx1"/>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20" name="6DC799CD-5D0A-4B90-9B6A-D5C9C226FE56"/>
          <p:cNvPicPr>
            <a:picLocks noChangeAspect="1"/>
          </p:cNvPicPr>
          <p:nvPr/>
        </p:nvPicPr>
        <p:blipFill>
          <a:blip r:embed="rId7" cstate="print">
            <a:extLst>
              <a:ext uri="{7CF4C5B5-AC32-44AD-8984-EBB976463257}"/>
            </a:extLst>
          </a:blip>
          <a:stretch>
            <a:fillRect/>
          </a:stretch>
        </p:blipFill>
        <p:spPr>
          <a:xfrm>
            <a:off x="7558296" y="2000250"/>
            <a:ext cx="123825" cy="123825"/>
          </a:xfrm>
          <a:prstGeom prst="rect">
            <a:avLst/>
          </a:prstGeom>
        </p:spPr>
      </p:pic>
      <p:pic>
        <p:nvPicPr>
          <p:cNvPr id="21" name="4FBAEDB8-45CF-472C-6697-9D9FB6D75434"/>
          <p:cNvPicPr>
            <a:picLocks noChangeAspect="1"/>
          </p:cNvPicPr>
          <p:nvPr/>
        </p:nvPicPr>
        <p:blipFill>
          <a:blip r:embed="rId8" cstate="print">
            <a:extLst>
              <a:ext uri="{245E074B-C067-42BB-3F58-BAAFE56BC144}"/>
            </a:extLst>
          </a:blip>
          <a:stretch>
            <a:fillRect/>
          </a:stretch>
        </p:blipFill>
        <p:spPr>
          <a:xfrm>
            <a:off x="7558296" y="2857500"/>
            <a:ext cx="123825" cy="123825"/>
          </a:xfrm>
          <a:prstGeom prst="rect">
            <a:avLst/>
          </a:prstGeom>
        </p:spPr>
      </p:pic>
      <p:pic>
        <p:nvPicPr>
          <p:cNvPr id="22" name="6F65D6A5-405C-4026-9358-7E678A1ABCBC"/>
          <p:cNvPicPr>
            <a:picLocks noChangeAspect="1"/>
          </p:cNvPicPr>
          <p:nvPr/>
        </p:nvPicPr>
        <p:blipFill>
          <a:blip r:embed="rId9" cstate="print">
            <a:extLst>
              <a:ext uri="{B186AB4E-343B-4471-3358-762D0EFB8C0C}"/>
            </a:extLst>
          </a:blip>
          <a:stretch>
            <a:fillRect/>
          </a:stretch>
        </p:blipFill>
        <p:spPr>
          <a:xfrm>
            <a:off x="7558296" y="3667125"/>
            <a:ext cx="123825" cy="123825"/>
          </a:xfrm>
          <a:prstGeom prst="rect">
            <a:avLst/>
          </a:prstGeom>
        </p:spPr>
      </p:pic>
      <p:pic>
        <p:nvPicPr>
          <p:cNvPr id="23" name="97397CF7-D110-4C45-9988-13E376A915F8"/>
          <p:cNvPicPr>
            <a:picLocks noChangeAspect="1"/>
          </p:cNvPicPr>
          <p:nvPr/>
        </p:nvPicPr>
        <p:blipFill>
          <a:blip r:embed="rId10" cstate="print">
            <a:extLst>
              <a:ext uri="{9743DB61-146E-4243-D462-BCD60915B421}"/>
            </a:extLst>
          </a:blip>
          <a:stretch>
            <a:fillRect/>
          </a:stretch>
        </p:blipFill>
        <p:spPr>
          <a:xfrm>
            <a:off x="1912871" y="5029200"/>
            <a:ext cx="123825" cy="123825"/>
          </a:xfrm>
          <a:prstGeom prst="rect">
            <a:avLst/>
          </a:prstGeom>
        </p:spPr>
      </p:pic>
      <p:pic>
        <p:nvPicPr>
          <p:cNvPr id="24" name="0950E5BF-CE83-4566-8E40-63AB9B85980D"/>
          <p:cNvPicPr>
            <a:picLocks noChangeAspect="1"/>
          </p:cNvPicPr>
          <p:nvPr/>
        </p:nvPicPr>
        <p:blipFill>
          <a:blip r:embed="rId11" cstate="print">
            <a:extLst>
              <a:ext uri="{34D8ED58-A673-4993-953C-227BFD93D0A4}"/>
            </a:extLst>
          </a:blip>
          <a:stretch>
            <a:fillRect/>
          </a:stretch>
        </p:blipFill>
        <p:spPr>
          <a:xfrm>
            <a:off x="831850" y="5143500"/>
            <a:ext cx="1981200" cy="304800"/>
          </a:xfrm>
          <a:prstGeom prst="rect">
            <a:avLst/>
          </a:prstGeom>
          <a:solidFill>
            <a:srgbClr val="FFFF00"/>
          </a:solidFill>
        </p:spPr>
      </p:pic>
      <p:sp>
        <p:nvSpPr>
          <p:cNvPr id="25" name="TextBox737"/>
          <p:cNvSpPr txBox="1"/>
          <p:nvPr/>
        </p:nvSpPr>
        <p:spPr>
          <a:xfrm>
            <a:off x="919029" y="5181435"/>
            <a:ext cx="1003300" cy="228600"/>
          </a:xfrm>
          <a:prstGeom prst="rect">
            <a:avLst/>
          </a:prstGeom>
          <a:noFill/>
        </p:spPr>
        <p:txBody>
          <a:bodyPr wrap="square" lIns="0" tIns="0" rIns="0" bIns="0" rtlCol="0">
            <a:spAutoFit/>
          </a:bodyPr>
          <a:lstStyle/>
          <a:p>
            <a:pPr marL="0" marR="0" indent="0" eaLnBrk="0">
              <a:lnSpc>
                <a:spcPct val="114000"/>
              </a:lnSpc>
            </a:pPr>
            <a:r>
              <a:rPr lang="en-US" altLang="zh-CN" sz="1350" b="1" kern="0" spc="-60" baseline="0" noProof="0" dirty="0">
                <a:solidFill>
                  <a:srgbClr val="000000"/>
                </a:solidFill>
                <a:latin typeface="Arial" pitchFamily="34" charset="0"/>
                <a:ea typeface="Arial" pitchFamily="34" charset="0"/>
                <a:cs typeface="Arial" pitchFamily="34" charset="0"/>
              </a:rPr>
              <a:t>Maintenance</a:t>
            </a:r>
          </a:p>
        </p:txBody>
      </p:sp>
      <p:pic>
        <p:nvPicPr>
          <p:cNvPr id="26" name="97819DD7-00FD-44A5-770D-4D81432678E6"/>
          <p:cNvPicPr>
            <a:picLocks noChangeAspect="1"/>
          </p:cNvPicPr>
          <p:nvPr/>
        </p:nvPicPr>
        <p:blipFill>
          <a:blip r:embed="rId12" cstate="print">
            <a:extLst>
              <a:ext uri="{7A1BD8AE-37BF-40DC-DB92-601A26C31085}"/>
            </a:extLst>
          </a:blip>
          <a:stretch>
            <a:fillRect/>
          </a:stretch>
        </p:blipFill>
        <p:spPr>
          <a:xfrm>
            <a:off x="6311405" y="5076825"/>
            <a:ext cx="1514475" cy="295275"/>
          </a:xfrm>
          <a:prstGeom prst="rect">
            <a:avLst/>
          </a:prstGeom>
        </p:spPr>
      </p:pic>
      <p:sp>
        <p:nvSpPr>
          <p:cNvPr id="27" name="TextBox740"/>
          <p:cNvSpPr txBox="1"/>
          <p:nvPr/>
        </p:nvSpPr>
        <p:spPr>
          <a:xfrm>
            <a:off x="6392233" y="5112954"/>
            <a:ext cx="1384300" cy="228600"/>
          </a:xfrm>
          <a:prstGeom prst="rect">
            <a:avLst/>
          </a:prstGeom>
          <a:noFill/>
          <a:ln>
            <a:solidFill>
              <a:srgbClr val="FF0000"/>
            </a:solidFill>
          </a:ln>
        </p:spPr>
        <p:txBody>
          <a:bodyPr wrap="square" lIns="0" tIns="0" rIns="0" bIns="0" rtlCol="0">
            <a:spAutoFit/>
          </a:bodyPr>
          <a:lstStyle/>
          <a:p>
            <a:pPr marL="0" marR="0" indent="0" eaLnBrk="0">
              <a:lnSpc>
                <a:spcPct val="114000"/>
              </a:lnSpc>
            </a:pPr>
            <a:r>
              <a:rPr lang="en-US" altLang="zh-CN" sz="1350" b="1" kern="0" spc="-130" baseline="0" noProof="0" dirty="0">
                <a:solidFill>
                  <a:srgbClr val="000000"/>
                </a:solidFill>
                <a:latin typeface="Arial" pitchFamily="34" charset="0"/>
                <a:ea typeface="Arial" pitchFamily="34" charset="0"/>
                <a:cs typeface="Arial" pitchFamily="34" charset="0"/>
              </a:rPr>
              <a:t>Regression</a:t>
            </a:r>
            <a:r>
              <a:rPr lang="en-US" altLang="zh-CN" sz="1350" b="1" kern="0" spc="-110" noProof="0" dirty="0">
                <a:latin typeface="Arial" pitchFamily="34" charset="0"/>
                <a:ea typeface="Arial" pitchFamily="34" charset="0"/>
                <a:cs typeface="Arial" pitchFamily="34" charset="0"/>
              </a:rPr>
              <a:t> </a:t>
            </a:r>
            <a:r>
              <a:rPr lang="en-US" altLang="zh-CN" sz="1350" b="1" kern="0" spc="-90" baseline="0" noProof="0" dirty="0">
                <a:solidFill>
                  <a:srgbClr val="000000"/>
                </a:solidFill>
                <a:latin typeface="Arial" pitchFamily="34" charset="0"/>
                <a:ea typeface="Arial" pitchFamily="34" charset="0"/>
                <a:cs typeface="Arial" pitchFamily="34" charset="0"/>
              </a:rPr>
              <a:t>Testing</a:t>
            </a:r>
          </a:p>
        </p:txBody>
      </p:sp>
      <p:cxnSp>
        <p:nvCxnSpPr>
          <p:cNvPr id="28" name="Straight Arrow Connector 27"/>
          <p:cNvCxnSpPr/>
          <p:nvPr/>
        </p:nvCxnSpPr>
        <p:spPr>
          <a:xfrm flipV="1">
            <a:off x="7558296" y="4555330"/>
            <a:ext cx="0" cy="5576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5" idx="1"/>
          </p:cNvCxnSpPr>
          <p:nvPr/>
        </p:nvCxnSpPr>
        <p:spPr>
          <a:xfrm flipV="1">
            <a:off x="2178302" y="1785938"/>
            <a:ext cx="4560064" cy="42862"/>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2255190" y="2758343"/>
            <a:ext cx="4307726" cy="57775"/>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2206534" y="3569094"/>
            <a:ext cx="4185699" cy="4558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2158890" y="4420959"/>
            <a:ext cx="4560064" cy="42862"/>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26" idx="1"/>
          </p:cNvCxnSpPr>
          <p:nvPr/>
        </p:nvCxnSpPr>
        <p:spPr>
          <a:xfrm flipV="1">
            <a:off x="2777958" y="5224463"/>
            <a:ext cx="3533447" cy="71272"/>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Parallelogram 41"/>
          <p:cNvSpPr/>
          <p:nvPr/>
        </p:nvSpPr>
        <p:spPr>
          <a:xfrm rot="2920113">
            <a:off x="3755428" y="1239486"/>
            <a:ext cx="968304" cy="2364525"/>
          </a:xfrm>
          <a:prstGeom prst="parallelogra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rPr>
              <a:t>System Testing</a:t>
            </a:r>
          </a:p>
        </p:txBody>
      </p:sp>
      <p:sp>
        <p:nvSpPr>
          <p:cNvPr id="43" name="Parallelogram 42"/>
          <p:cNvSpPr/>
          <p:nvPr/>
        </p:nvSpPr>
        <p:spPr>
          <a:xfrm rot="2920113">
            <a:off x="4323488" y="2738384"/>
            <a:ext cx="1077630" cy="1724129"/>
          </a:xfrm>
          <a:prstGeom prst="parallelogra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829" marR="0" indent="0" eaLnBrk="0">
              <a:lnSpc>
                <a:spcPct val="114000"/>
              </a:lnSpc>
            </a:pPr>
            <a:r>
              <a:rPr lang="en-US" altLang="zh-CN" sz="1100" b="1" kern="0" spc="-70" dirty="0">
                <a:solidFill>
                  <a:srgbClr val="000000"/>
                </a:solidFill>
                <a:latin typeface="Arial" pitchFamily="34" charset="0"/>
                <a:ea typeface="Arial" pitchFamily="34" charset="0"/>
                <a:cs typeface="Arial" pitchFamily="34" charset="0"/>
              </a:rPr>
              <a:t>Integration</a:t>
            </a:r>
            <a:r>
              <a:rPr lang="en-US" altLang="zh-CN" sz="1100" b="1" kern="0" spc="-90" dirty="0">
                <a:latin typeface="Arial" pitchFamily="34" charset="0"/>
                <a:ea typeface="Arial" pitchFamily="34" charset="0"/>
                <a:cs typeface="Arial" pitchFamily="34" charset="0"/>
              </a:rPr>
              <a:t> </a:t>
            </a:r>
            <a:r>
              <a:rPr lang="en-US" altLang="zh-CN" sz="1100" b="1" kern="0" spc="-60" dirty="0">
                <a:solidFill>
                  <a:srgbClr val="000000"/>
                </a:solidFill>
                <a:latin typeface="Arial" pitchFamily="34" charset="0"/>
                <a:ea typeface="Arial" pitchFamily="34" charset="0"/>
                <a:cs typeface="Arial" pitchFamily="34" charset="0"/>
              </a:rPr>
              <a:t>testing</a:t>
            </a:r>
          </a:p>
        </p:txBody>
      </p:sp>
      <p:sp>
        <p:nvSpPr>
          <p:cNvPr id="44" name="Parallelogram 43"/>
          <p:cNvSpPr/>
          <p:nvPr/>
        </p:nvSpPr>
        <p:spPr>
          <a:xfrm rot="2920113">
            <a:off x="4660699" y="4066105"/>
            <a:ext cx="1077630" cy="997395"/>
          </a:xfrm>
          <a:prstGeom prst="parallelogra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829" marR="0" indent="0" eaLnBrk="0">
              <a:lnSpc>
                <a:spcPct val="114000"/>
              </a:lnSpc>
            </a:pPr>
            <a:r>
              <a:rPr lang="en-US" altLang="zh-CN" sz="1100" b="1" kern="0" spc="-70" dirty="0">
                <a:solidFill>
                  <a:srgbClr val="000000"/>
                </a:solidFill>
                <a:latin typeface="Arial" pitchFamily="34" charset="0"/>
                <a:ea typeface="Arial" pitchFamily="34" charset="0"/>
                <a:cs typeface="Arial" pitchFamily="34" charset="0"/>
              </a:rPr>
              <a:t>Unit </a:t>
            </a:r>
            <a:r>
              <a:rPr lang="en-US" altLang="zh-CN" sz="1100" b="1" kern="0" spc="-60" dirty="0">
                <a:solidFill>
                  <a:srgbClr val="000000"/>
                </a:solidFill>
                <a:latin typeface="Arial" pitchFamily="34" charset="0"/>
                <a:ea typeface="Arial" pitchFamily="34" charset="0"/>
                <a:cs typeface="Arial" pitchFamily="34" charset="0"/>
              </a:rPr>
              <a:t>testing</a:t>
            </a:r>
          </a:p>
        </p:txBody>
      </p:sp>
      <p:pic>
        <p:nvPicPr>
          <p:cNvPr id="37" name="Picture 36" descr="Logo.jpg"/>
          <p:cNvPicPr>
            <a:picLocks noChangeAspect="1"/>
          </p:cNvPicPr>
          <p:nvPr/>
        </p:nvPicPr>
        <p:blipFill>
          <a:blip r:embed="rId13"/>
          <a:stretch>
            <a:fillRect/>
          </a:stretch>
        </p:blipFill>
        <p:spPr>
          <a:xfrm>
            <a:off x="0" y="0"/>
            <a:ext cx="1581150" cy="847725"/>
          </a:xfrm>
          <a:prstGeom prst="rect">
            <a:avLst/>
          </a:prstGeom>
        </p:spPr>
      </p:pic>
    </p:spTree>
    <p:extLst>
      <p:ext uri="{BB962C8B-B14F-4D97-AF65-F5344CB8AC3E}">
        <p14:creationId xmlns:p14="http://schemas.microsoft.com/office/powerpoint/2010/main" val="34387836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1100" y="65681"/>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r>
              <a:rPr lang="en-US" b="1" dirty="0"/>
              <a:t>Overview of Activities During System and Integration Testing</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EC72A691-E182-4B89-854B-F194559A54D8}" type="datetime1">
              <a:rPr lang="en-IN" smtClean="0"/>
              <a:t>30-04-2024</a:t>
            </a:fld>
            <a:endParaRPr lang="en-US" dirty="0"/>
          </a:p>
        </p:txBody>
      </p:sp>
      <p:sp>
        <p:nvSpPr>
          <p:cNvPr id="6" name="Footer Placeholder 5"/>
          <p:cNvSpPr>
            <a:spLocks noGrp="1"/>
          </p:cNvSpPr>
          <p:nvPr>
            <p:ph type="ftr" sz="quarter" idx="11"/>
          </p:nvPr>
        </p:nvSpPr>
        <p:spPr>
          <a:xfrm>
            <a:off x="1905000" y="6356350"/>
            <a:ext cx="51816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49</a:t>
            </a:fld>
            <a:endParaRPr lang="en-US" dirty="0"/>
          </a:p>
        </p:txBody>
      </p:sp>
      <p:sp>
        <p:nvSpPr>
          <p:cNvPr id="9" name="TextBox754"/>
          <p:cNvSpPr txBox="1"/>
          <p:nvPr/>
        </p:nvSpPr>
        <p:spPr>
          <a:xfrm>
            <a:off x="643700" y="1371600"/>
            <a:ext cx="4851400" cy="1942070"/>
          </a:xfrm>
          <a:prstGeom prst="rect">
            <a:avLst/>
          </a:prstGeom>
          <a:noFill/>
          <a:ln w="28575">
            <a:solidFill>
              <a:srgbClr val="FF0000"/>
            </a:solidFill>
          </a:ln>
        </p:spPr>
        <p:txBody>
          <a:bodyPr wrap="square" lIns="0" tIns="0" rIns="0" bIns="0" rtlCol="0">
            <a:spAutoFit/>
          </a:bodyPr>
          <a:lstStyle/>
          <a:p>
            <a:pPr eaLnBrk="0">
              <a:lnSpc>
                <a:spcPct val="115000"/>
              </a:lnSpc>
            </a:pPr>
            <a:r>
              <a:rPr lang="en-US" altLang="zh-CN" sz="2200" kern="0" dirty="0">
                <a:solidFill>
                  <a:srgbClr val="000000"/>
                </a:solidFill>
                <a:ea typeface="Arial" pitchFamily="34" charset="0"/>
                <a:cs typeface="Arial" pitchFamily="34" charset="0"/>
              </a:rPr>
              <a:t>•</a:t>
            </a:r>
            <a:r>
              <a:rPr lang="en-US" altLang="zh-CN" sz="2200" kern="0" dirty="0">
                <a:ea typeface="Arial" pitchFamily="34" charset="0"/>
                <a:cs typeface="Arial" pitchFamily="34" charset="0"/>
              </a:rPr>
              <a:t> </a:t>
            </a:r>
            <a:r>
              <a:rPr lang="en-US" altLang="zh-CN" sz="2200" kern="0" dirty="0">
                <a:solidFill>
                  <a:srgbClr val="000000"/>
                </a:solidFill>
                <a:ea typeface="Arial" pitchFamily="34" charset="0"/>
                <a:cs typeface="Arial" pitchFamily="34" charset="0"/>
              </a:rPr>
              <a:t>Test</a:t>
            </a:r>
            <a:r>
              <a:rPr lang="en-US" altLang="zh-CN" sz="2200" kern="0" dirty="0">
                <a:ea typeface="Arial" pitchFamily="34" charset="0"/>
                <a:cs typeface="Arial" pitchFamily="34" charset="0"/>
              </a:rPr>
              <a:t> </a:t>
            </a:r>
            <a:r>
              <a:rPr lang="en-US" altLang="zh-CN" sz="2200" kern="0" dirty="0">
                <a:solidFill>
                  <a:srgbClr val="000000"/>
                </a:solidFill>
                <a:ea typeface="Arial" pitchFamily="34" charset="0"/>
                <a:cs typeface="Arial" pitchFamily="34" charset="0"/>
              </a:rPr>
              <a:t>Suite</a:t>
            </a:r>
            <a:r>
              <a:rPr lang="en-US" altLang="zh-CN" sz="2200" kern="0" dirty="0">
                <a:ea typeface="Arial" pitchFamily="34" charset="0"/>
                <a:cs typeface="Arial" pitchFamily="34" charset="0"/>
              </a:rPr>
              <a:t> </a:t>
            </a:r>
            <a:r>
              <a:rPr lang="en-US" altLang="zh-CN" sz="2200" kern="0" dirty="0">
                <a:solidFill>
                  <a:srgbClr val="000000"/>
                </a:solidFill>
                <a:ea typeface="Arial" pitchFamily="34" charset="0"/>
                <a:cs typeface="Arial" pitchFamily="34" charset="0"/>
              </a:rPr>
              <a:t>Design</a:t>
            </a:r>
          </a:p>
          <a:p>
            <a:pPr marL="0" marR="0" indent="0" eaLnBrk="0">
              <a:lnSpc>
                <a:spcPct val="115000"/>
              </a:lnSpc>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Run</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test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cases</a:t>
            </a:r>
          </a:p>
          <a:p>
            <a:pPr marL="0" marR="0" indent="0" eaLnBrk="0">
              <a:lnSpc>
                <a:spcPct val="115000"/>
              </a:lnSpc>
              <a:spcBef>
                <a:spcPts val="1469"/>
              </a:spcBef>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Check</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results</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to</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detect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failures.</a:t>
            </a:r>
          </a:p>
          <a:p>
            <a:pPr marL="0" marR="0" indent="0" eaLnBrk="0">
              <a:lnSpc>
                <a:spcPct val="115000"/>
              </a:lnSpc>
              <a:spcBef>
                <a:spcPts val="1463"/>
              </a:spcBef>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Prepare</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failure</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list</a:t>
            </a:r>
          </a:p>
        </p:txBody>
      </p:sp>
      <p:sp>
        <p:nvSpPr>
          <p:cNvPr id="10" name="TextBox755"/>
          <p:cNvSpPr txBox="1"/>
          <p:nvPr/>
        </p:nvSpPr>
        <p:spPr>
          <a:xfrm>
            <a:off x="661988" y="3580744"/>
            <a:ext cx="3556000" cy="971035"/>
          </a:xfrm>
          <a:prstGeom prst="rect">
            <a:avLst/>
          </a:prstGeom>
          <a:noFill/>
          <a:ln w="28575">
            <a:solidFill>
              <a:srgbClr val="FF0000"/>
            </a:solidFill>
          </a:ln>
        </p:spPr>
        <p:txBody>
          <a:bodyPr wrap="square" lIns="0" tIns="0" rIns="0" bIns="0" rtlCol="0">
            <a:spAutoFit/>
          </a:bodyPr>
          <a:lstStyle/>
          <a:p>
            <a:pPr marL="0" marR="0" indent="0" eaLnBrk="0">
              <a:lnSpc>
                <a:spcPct val="115000"/>
              </a:lnSpc>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Debug</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to</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locate</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errors</a:t>
            </a:r>
          </a:p>
          <a:p>
            <a:pPr marL="0" marR="0" indent="0" eaLnBrk="0">
              <a:lnSpc>
                <a:spcPct val="115000"/>
              </a:lnSpc>
              <a:spcBef>
                <a:spcPts val="1464"/>
              </a:spcBef>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Correct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errors.</a:t>
            </a:r>
          </a:p>
        </p:txBody>
      </p:sp>
      <p:sp>
        <p:nvSpPr>
          <p:cNvPr id="11" name="TextBox756"/>
          <p:cNvSpPr txBox="1"/>
          <p:nvPr/>
        </p:nvSpPr>
        <p:spPr>
          <a:xfrm>
            <a:off x="6441524" y="1801284"/>
            <a:ext cx="812800" cy="382541"/>
          </a:xfrm>
          <a:prstGeom prst="rect">
            <a:avLst/>
          </a:prstGeom>
          <a:noFill/>
        </p:spPr>
        <p:txBody>
          <a:bodyPr wrap="square" lIns="0" tIns="0" rIns="0" bIns="0" rtlCol="0">
            <a:spAutoFit/>
          </a:bodyPr>
          <a:lstStyle/>
          <a:p>
            <a:pPr marL="0" marR="0" indent="0" eaLnBrk="0">
              <a:lnSpc>
                <a:spcPct val="113000"/>
              </a:lnSpc>
            </a:pPr>
            <a:r>
              <a:rPr lang="en-US" altLang="zh-CN" sz="2200" b="1" kern="0" baseline="0" noProof="0" dirty="0">
                <a:solidFill>
                  <a:srgbClr val="0000CC"/>
                </a:solidFill>
                <a:ea typeface="Arial" pitchFamily="34" charset="0"/>
                <a:cs typeface="Arial" pitchFamily="34" charset="0"/>
              </a:rPr>
              <a:t>Tester</a:t>
            </a:r>
          </a:p>
        </p:txBody>
      </p:sp>
      <p:sp>
        <p:nvSpPr>
          <p:cNvPr id="12" name="TextBox757"/>
          <p:cNvSpPr txBox="1"/>
          <p:nvPr/>
        </p:nvSpPr>
        <p:spPr>
          <a:xfrm>
            <a:off x="5014655" y="3728821"/>
            <a:ext cx="1346200" cy="382541"/>
          </a:xfrm>
          <a:prstGeom prst="rect">
            <a:avLst/>
          </a:prstGeom>
          <a:noFill/>
        </p:spPr>
        <p:txBody>
          <a:bodyPr wrap="square" lIns="0" tIns="0" rIns="0" bIns="0" rtlCol="0">
            <a:spAutoFit/>
          </a:bodyPr>
          <a:lstStyle/>
          <a:p>
            <a:pPr marL="0" marR="0" indent="0" eaLnBrk="0">
              <a:lnSpc>
                <a:spcPct val="113000"/>
              </a:lnSpc>
            </a:pPr>
            <a:r>
              <a:rPr lang="en-US" altLang="zh-CN" sz="2200" b="1" kern="0" baseline="0" noProof="0" dirty="0">
                <a:solidFill>
                  <a:srgbClr val="0000CC"/>
                </a:solidFill>
                <a:ea typeface="Arial" pitchFamily="34" charset="0"/>
                <a:cs typeface="Arial" pitchFamily="34" charset="0"/>
              </a:rPr>
              <a:t>Developer</a:t>
            </a:r>
          </a:p>
        </p:txBody>
      </p:sp>
      <p:pic>
        <p:nvPicPr>
          <p:cNvPr id="13" name="Picture 12"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1009778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CA4127D-8B71-4BF9-A388-F59EE643AB9B}" type="datetime1">
              <a:rPr lang="en-IN" smtClean="0"/>
              <a:t>30-04-2024</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dirty="0"/>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Syllabus</a:t>
            </a:r>
            <a:endParaRPr kumimoji="0" lang="en-US" sz="2400" b="1" i="0" u="none" strike="noStrike" kern="1200" cap="none" spc="0" normalizeH="0" baseline="0" noProof="0" dirty="0">
              <a:ln>
                <a:noFill/>
              </a:ln>
              <a:solidFill>
                <a:schemeClr val="dk1"/>
              </a:solidFill>
              <a:effectLst/>
              <a:uLnTx/>
              <a:uFillTx/>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a:t>Nishu Niharika            ACSE0603 Software Engineering                          Unit IV      </a:t>
            </a:r>
            <a:endParaRPr lang="en-US" dirty="0"/>
          </a:p>
        </p:txBody>
      </p:sp>
      <p:pic>
        <p:nvPicPr>
          <p:cNvPr id="11" name="Picture 10" descr="Logo.jpg"/>
          <p:cNvPicPr>
            <a:picLocks noChangeAspect="1"/>
          </p:cNvPicPr>
          <p:nvPr/>
        </p:nvPicPr>
        <p:blipFill>
          <a:blip r:embed="rId4"/>
          <a:stretch>
            <a:fillRect/>
          </a:stretch>
        </p:blipFill>
        <p:spPr>
          <a:xfrm>
            <a:off x="0" y="0"/>
            <a:ext cx="1581150" cy="847725"/>
          </a:xfrm>
          <a:prstGeom prst="rect">
            <a:avLst/>
          </a:prstGeom>
        </p:spPr>
      </p:pic>
      <p:graphicFrame>
        <p:nvGraphicFramePr>
          <p:cNvPr id="13" name="Table 13">
            <a:extLst>
              <a:ext uri="{FF2B5EF4-FFF2-40B4-BE49-F238E27FC236}">
                <a16:creationId xmlns:a16="http://schemas.microsoft.com/office/drawing/2014/main" id="{33AD1957-596D-A128-FB25-88F45027C8A6}"/>
              </a:ext>
            </a:extLst>
          </p:cNvPr>
          <p:cNvGraphicFramePr>
            <a:graphicFrameLocks noGrp="1"/>
          </p:cNvGraphicFramePr>
          <p:nvPr>
            <p:extLst>
              <p:ext uri="{D42A27DB-BD31-4B8C-83A1-F6EECF244321}">
                <p14:modId xmlns:p14="http://schemas.microsoft.com/office/powerpoint/2010/main" val="699439360"/>
              </p:ext>
            </p:extLst>
          </p:nvPr>
        </p:nvGraphicFramePr>
        <p:xfrm>
          <a:off x="179513" y="847725"/>
          <a:ext cx="8856983" cy="5598403"/>
        </p:xfrm>
        <a:graphic>
          <a:graphicData uri="http://schemas.openxmlformats.org/drawingml/2006/table">
            <a:tbl>
              <a:tblPr firstRow="1" bandRow="1">
                <a:tableStyleId>{5C22544A-7EE6-4342-B048-85BDC9FD1C3A}</a:tableStyleId>
              </a:tblPr>
              <a:tblGrid>
                <a:gridCol w="2492175">
                  <a:extLst>
                    <a:ext uri="{9D8B030D-6E8A-4147-A177-3AD203B41FA5}">
                      <a16:colId xmlns:a16="http://schemas.microsoft.com/office/drawing/2014/main" val="3015568975"/>
                    </a:ext>
                  </a:extLst>
                </a:gridCol>
                <a:gridCol w="4916511">
                  <a:extLst>
                    <a:ext uri="{9D8B030D-6E8A-4147-A177-3AD203B41FA5}">
                      <a16:colId xmlns:a16="http://schemas.microsoft.com/office/drawing/2014/main" val="2632003106"/>
                    </a:ext>
                  </a:extLst>
                </a:gridCol>
                <a:gridCol w="1448297">
                  <a:extLst>
                    <a:ext uri="{9D8B030D-6E8A-4147-A177-3AD203B41FA5}">
                      <a16:colId xmlns:a16="http://schemas.microsoft.com/office/drawing/2014/main" val="4191324665"/>
                    </a:ext>
                  </a:extLst>
                </a:gridCol>
              </a:tblGrid>
              <a:tr h="421035">
                <a:tc>
                  <a:txBody>
                    <a:bodyPr/>
                    <a:lstStyle/>
                    <a:p>
                      <a:pPr algn="just"/>
                      <a:r>
                        <a:rPr lang="en-IN" sz="2000" b="1" i="0" u="none" strike="noStrike" kern="1200" baseline="0" dirty="0">
                          <a:solidFill>
                            <a:schemeClr val="tx1"/>
                          </a:solidFill>
                          <a:latin typeface="Times New Roman" panose="02020603050405020304" pitchFamily="18" charset="0"/>
                          <a:ea typeface="+mn-ea"/>
                          <a:cs typeface="Times New Roman" panose="02020603050405020304" pitchFamily="18" charset="0"/>
                        </a:rPr>
                        <a:t>UNIT-III</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2000" b="1" i="0" u="none" strike="noStrike" kern="1200" baseline="0" dirty="0">
                          <a:solidFill>
                            <a:schemeClr val="tx1"/>
                          </a:solidFill>
                          <a:latin typeface="Times New Roman" panose="02020603050405020304" pitchFamily="18" charset="0"/>
                          <a:ea typeface="+mn-ea"/>
                          <a:cs typeface="Times New Roman" panose="02020603050405020304" pitchFamily="18" charset="0"/>
                        </a:rPr>
                        <a:t>Software Design</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2000" b="1" i="0" u="none" strike="noStrike" kern="1200" baseline="0" dirty="0">
                          <a:solidFill>
                            <a:schemeClr val="tx1"/>
                          </a:solidFill>
                          <a:latin typeface="Times New Roman" panose="02020603050405020304" pitchFamily="18" charset="0"/>
                          <a:ea typeface="+mn-ea"/>
                          <a:cs typeface="Times New Roman" panose="02020603050405020304" pitchFamily="18" charset="0"/>
                        </a:rPr>
                        <a:t>8 Hours</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01612528"/>
                  </a:ext>
                </a:extLst>
              </a:tr>
              <a:tr h="1847022">
                <a:tc gridSpan="3">
                  <a:txBody>
                    <a:bodyPr/>
                    <a:lstStyle/>
                    <a:p>
                      <a:pPr algn="just"/>
                      <a:r>
                        <a:rPr lang="en-US" sz="2000" dirty="0">
                          <a:latin typeface="Times New Roman" panose="02020603050405020304" pitchFamily="18" charset="0"/>
                          <a:cs typeface="Times New Roman" panose="02020603050405020304" pitchFamily="18" charset="0"/>
                        </a:rPr>
                        <a:t>Software Design: Design principles, the design process; Design concepts: refinement, modularity: Cohesion, Coupling, Effective modular design: Functional independence, Design Heuristics for effective modularity, Software architecture: Function Oriented Design, Object Oriented Design: OOPs concepts-Abstraction, object, classification, inheritance, encapsulation, UML Diagrams-Class Diagram, Interaction diagram, Activity Diagram, control hierarchy: Top-Down and Bottom-Up Design, structural partitioning, software procedure. </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a:p>
                  </a:txBody>
                  <a:tcPr/>
                </a:tc>
                <a:tc hMerge="1">
                  <a:txBody>
                    <a:bodyPr/>
                    <a:lstStyle/>
                    <a:p>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83858826"/>
                  </a:ext>
                </a:extLst>
              </a:tr>
              <a:tr h="422488">
                <a:tc>
                  <a:txBody>
                    <a:bodyPr/>
                    <a:lstStyle/>
                    <a:p>
                      <a:pPr algn="just"/>
                      <a:r>
                        <a:rPr lang="en-IN" sz="2000" b="1" i="0" u="none" strike="noStrike" kern="1200" baseline="0" dirty="0">
                          <a:solidFill>
                            <a:schemeClr val="tx1"/>
                          </a:solidFill>
                          <a:latin typeface="Times New Roman" panose="02020603050405020304" pitchFamily="18" charset="0"/>
                          <a:ea typeface="+mn-ea"/>
                          <a:cs typeface="Times New Roman" panose="02020603050405020304" pitchFamily="18" charset="0"/>
                        </a:rPr>
                        <a:t>UNIT-IV</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just"/>
                      <a:r>
                        <a:rPr lang="en-US" sz="2000" b="1" i="0" u="none" strike="noStrike" kern="1200" baseline="0" dirty="0">
                          <a:solidFill>
                            <a:schemeClr val="tx1"/>
                          </a:solidFill>
                          <a:latin typeface="Times New Roman" panose="02020603050405020304" pitchFamily="18" charset="0"/>
                          <a:ea typeface="+mn-ea"/>
                          <a:cs typeface="Times New Roman" panose="02020603050405020304" pitchFamily="18" charset="0"/>
                        </a:rPr>
                        <a:t>Software Testing</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just"/>
                      <a:r>
                        <a:rPr lang="en-IN" sz="2000" b="1" i="0" u="none" strike="noStrike" kern="1200" baseline="0" dirty="0">
                          <a:solidFill>
                            <a:schemeClr val="tx1"/>
                          </a:solidFill>
                          <a:latin typeface="Times New Roman" panose="02020603050405020304" pitchFamily="18" charset="0"/>
                          <a:ea typeface="+mn-ea"/>
                          <a:cs typeface="Times New Roman" panose="02020603050405020304" pitchFamily="18" charset="0"/>
                        </a:rPr>
                        <a:t>8 Hours</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616986621"/>
                  </a:ext>
                </a:extLst>
              </a:tr>
              <a:tr h="2188975">
                <a:tc gridSpan="3">
                  <a:txBody>
                    <a:bodyPr/>
                    <a:lstStyle/>
                    <a:p>
                      <a:pPr algn="just"/>
                      <a:r>
                        <a:rPr lang="en-US" sz="2000" dirty="0">
                          <a:latin typeface="Times New Roman" panose="02020603050405020304" pitchFamily="18" charset="0"/>
                          <a:cs typeface="Times New Roman" panose="02020603050405020304" pitchFamily="18" charset="0"/>
                        </a:rPr>
                        <a:t>Software Testing: Testing Objectives, 7 Principals of Testing, Levels of Testing: Unit Testing, System Testing, Integration Testing, User Acceptance Testing, Regression Testing, Testing for Functionality and Testing for Performance, Top Down and Bottom-Up Testing Strategies: Test Drivers and Test Stubs, Structural Testing (White Box Testing), Functional Testing (Black Box Testing), Test Data Suit Preparation, Alpha and Beta Testing of Products. Functional Testing(DAO, BO) Static Testing Strategies: Formal Technical Reviews (Peer Reviews), Walk Through, Code Inspection, Compliance with Design and Coding Standards. </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hMerge="1">
                  <a:txBody>
                    <a:bodyPr/>
                    <a:lstStyle/>
                    <a:p>
                      <a:endParaRPr lang="en-IN"/>
                    </a:p>
                  </a:txBody>
                  <a:tcPr/>
                </a:tc>
                <a:tc hMerge="1">
                  <a:txBody>
                    <a:bodyPr/>
                    <a:lstStyle/>
                    <a:p>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09160917"/>
                  </a:ext>
                </a:extLst>
              </a:tr>
            </a:tbl>
          </a:graphicData>
        </a:graphic>
      </p:graphicFrame>
    </p:spTree>
    <p:extLst>
      <p:ext uri="{BB962C8B-B14F-4D97-AF65-F5344CB8AC3E}">
        <p14:creationId xmlns:p14="http://schemas.microsoft.com/office/powerpoint/2010/main" val="42113709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1100" y="65681"/>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pPr marL="3115103" marR="0" indent="0" algn="l" eaLnBrk="0">
              <a:lnSpc>
                <a:spcPct val="111000"/>
              </a:lnSpc>
            </a:pPr>
            <a:r>
              <a:rPr lang="en-US" altLang="zh-CN" b="1" kern="0" dirty="0">
                <a:solidFill>
                  <a:srgbClr val="000000"/>
                </a:solidFill>
                <a:ea typeface="Arial" pitchFamily="34" charset="0"/>
                <a:cs typeface="Arial" pitchFamily="34" charset="0"/>
              </a:rPr>
              <a:t>Unit</a:t>
            </a:r>
            <a:r>
              <a:rPr lang="en-US" altLang="zh-CN" b="1" kern="0" dirty="0">
                <a:ea typeface="Arial" pitchFamily="34" charset="0"/>
                <a:cs typeface="Arial" pitchFamily="34" charset="0"/>
              </a:rPr>
              <a:t> </a:t>
            </a:r>
            <a:r>
              <a:rPr lang="en-US" altLang="zh-CN" b="1" kern="0" dirty="0">
                <a:solidFill>
                  <a:srgbClr val="000000"/>
                </a:solidFill>
                <a:ea typeface="Arial" pitchFamily="34" charset="0"/>
                <a:cs typeface="Arial" pitchFamily="34" charset="0"/>
              </a:rPr>
              <a:t>testing</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8DBB37E2-5EA7-46E6-970B-00A9E5EFBAEE}" type="datetime1">
              <a:rPr lang="en-IN" smtClean="0"/>
              <a:t>30-04-2024</a:t>
            </a:fld>
            <a:endParaRPr lang="en-US" dirty="0"/>
          </a:p>
        </p:txBody>
      </p:sp>
      <p:sp>
        <p:nvSpPr>
          <p:cNvPr id="6" name="Footer Placeholder 5"/>
          <p:cNvSpPr>
            <a:spLocks noGrp="1"/>
          </p:cNvSpPr>
          <p:nvPr>
            <p:ph type="ftr" sz="quarter" idx="11"/>
          </p:nvPr>
        </p:nvSpPr>
        <p:spPr>
          <a:xfrm>
            <a:off x="1905000" y="6356350"/>
            <a:ext cx="51816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50</a:t>
            </a:fld>
            <a:endParaRPr lang="en-US" dirty="0"/>
          </a:p>
        </p:txBody>
      </p:sp>
      <p:sp>
        <p:nvSpPr>
          <p:cNvPr id="8" name="TextBox765"/>
          <p:cNvSpPr txBox="1"/>
          <p:nvPr/>
        </p:nvSpPr>
        <p:spPr>
          <a:xfrm>
            <a:off x="406400" y="1148154"/>
            <a:ext cx="8054032" cy="2028953"/>
          </a:xfrm>
          <a:prstGeom prst="rect">
            <a:avLst/>
          </a:prstGeom>
          <a:noFill/>
        </p:spPr>
        <p:txBody>
          <a:bodyPr wrap="square" lIns="0" tIns="0" rIns="0" bIns="0" rtlCol="0">
            <a:spAutoFit/>
          </a:bodyPr>
          <a:lstStyle/>
          <a:p>
            <a:pPr marL="200304" marR="174010" eaLnBrk="0">
              <a:spcBef>
                <a:spcPts val="1200"/>
              </a:spcBef>
            </a:pPr>
            <a:r>
              <a:rPr lang="en-US" altLang="zh-CN" sz="2200" kern="0" baseline="0" noProof="0" dirty="0">
                <a:solidFill>
                  <a:srgbClr val="0000CC"/>
                </a:solidFill>
                <a:ea typeface="Arial" pitchFamily="34" charset="0"/>
                <a:cs typeface="Arial" pitchFamily="34" charset="0"/>
              </a:rPr>
              <a:t>–</a:t>
            </a:r>
            <a:r>
              <a:rPr lang="en-US" altLang="zh-CN" sz="2000" kern="0" dirty="0">
                <a:solidFill>
                  <a:srgbClr val="000000"/>
                </a:solidFill>
                <a:ea typeface="Arial" pitchFamily="34" charset="0"/>
                <a:cs typeface="Arial" pitchFamily="34" charset="0"/>
              </a:rPr>
              <a:t>During</a:t>
            </a:r>
            <a:r>
              <a:rPr lang="en-US" altLang="zh-CN" sz="2000" kern="0" dirty="0">
                <a:ea typeface="Arial" pitchFamily="34" charset="0"/>
                <a:cs typeface="Arial" pitchFamily="34" charset="0"/>
              </a:rPr>
              <a:t> </a:t>
            </a:r>
            <a:r>
              <a:rPr lang="en-US" altLang="zh-CN" sz="2000" kern="0" dirty="0">
                <a:solidFill>
                  <a:srgbClr val="000000"/>
                </a:solidFill>
                <a:ea typeface="Arial" pitchFamily="34" charset="0"/>
                <a:cs typeface="Arial" pitchFamily="34" charset="0"/>
              </a:rPr>
              <a:t>unit</a:t>
            </a:r>
            <a:r>
              <a:rPr lang="en-US" altLang="zh-CN" sz="2000" kern="0" dirty="0">
                <a:ea typeface="Arial" pitchFamily="34" charset="0"/>
                <a:cs typeface="Arial" pitchFamily="34" charset="0"/>
              </a:rPr>
              <a:t> </a:t>
            </a:r>
            <a:r>
              <a:rPr lang="en-US" altLang="zh-CN" sz="2000" kern="0" dirty="0">
                <a:solidFill>
                  <a:srgbClr val="000000"/>
                </a:solidFill>
                <a:ea typeface="Arial" pitchFamily="34" charset="0"/>
                <a:cs typeface="Arial" pitchFamily="34" charset="0"/>
              </a:rPr>
              <a:t>testing,</a:t>
            </a:r>
            <a:r>
              <a:rPr lang="en-US" altLang="zh-CN" sz="2000" kern="0" dirty="0">
                <a:ea typeface="Arial" pitchFamily="34" charset="0"/>
                <a:cs typeface="Arial" pitchFamily="34" charset="0"/>
              </a:rPr>
              <a:t> </a:t>
            </a:r>
            <a:r>
              <a:rPr lang="en-US" altLang="zh-CN" sz="2000" kern="0" dirty="0">
                <a:solidFill>
                  <a:srgbClr val="000000"/>
                </a:solidFill>
                <a:ea typeface="Arial" pitchFamily="34" charset="0"/>
                <a:cs typeface="Arial" pitchFamily="34" charset="0"/>
              </a:rPr>
              <a:t>functions</a:t>
            </a:r>
            <a:r>
              <a:rPr lang="en-US" altLang="zh-CN" sz="2000" kern="0" dirty="0">
                <a:ea typeface="Arial" pitchFamily="34" charset="0"/>
                <a:cs typeface="Arial" pitchFamily="34" charset="0"/>
              </a:rPr>
              <a:t> </a:t>
            </a:r>
            <a:r>
              <a:rPr lang="en-US" altLang="zh-CN" sz="2000" kern="0" dirty="0">
                <a:solidFill>
                  <a:srgbClr val="000000"/>
                </a:solidFill>
                <a:ea typeface="Arial" pitchFamily="34" charset="0"/>
                <a:cs typeface="Arial" pitchFamily="34" charset="0"/>
              </a:rPr>
              <a:t>(or</a:t>
            </a:r>
            <a:r>
              <a:rPr lang="en-US" altLang="zh-CN" sz="2000" kern="0" dirty="0">
                <a:ea typeface="Arial" pitchFamily="34" charset="0"/>
                <a:cs typeface="Arial" pitchFamily="34" charset="0"/>
              </a:rPr>
              <a:t> </a:t>
            </a:r>
            <a:r>
              <a:rPr lang="en-US" altLang="zh-CN" sz="2000" kern="0" dirty="0">
                <a:solidFill>
                  <a:srgbClr val="000000"/>
                </a:solidFill>
                <a:ea typeface="Arial" pitchFamily="34" charset="0"/>
                <a:cs typeface="Arial" pitchFamily="34" charset="0"/>
              </a:rPr>
              <a:t>modules)</a:t>
            </a:r>
            <a:r>
              <a:rPr lang="en-US" altLang="zh-CN" sz="2000" kern="0" dirty="0">
                <a:ea typeface="Arial" pitchFamily="34" charset="0"/>
                <a:cs typeface="Arial" pitchFamily="34" charset="0"/>
              </a:rPr>
              <a:t> </a:t>
            </a:r>
            <a:r>
              <a:rPr lang="en-US" altLang="zh-CN" sz="2000" kern="0" dirty="0">
                <a:solidFill>
                  <a:srgbClr val="000000"/>
                </a:solidFill>
                <a:ea typeface="Arial" pitchFamily="34" charset="0"/>
                <a:cs typeface="Arial" pitchFamily="34" charset="0"/>
              </a:rPr>
              <a:t>are</a:t>
            </a:r>
            <a:r>
              <a:rPr lang="en-US" altLang="zh-CN" sz="2000" kern="0" dirty="0">
                <a:ea typeface="Arial" pitchFamily="34" charset="0"/>
                <a:cs typeface="Arial" pitchFamily="34" charset="0"/>
              </a:rPr>
              <a:t> </a:t>
            </a:r>
            <a:r>
              <a:rPr lang="en-US" altLang="zh-CN" sz="2000" kern="0" dirty="0">
                <a:solidFill>
                  <a:srgbClr val="000000"/>
                </a:solidFill>
                <a:ea typeface="Arial" pitchFamily="34" charset="0"/>
                <a:cs typeface="Arial" pitchFamily="34" charset="0"/>
              </a:rPr>
              <a:t>tested</a:t>
            </a:r>
            <a:r>
              <a:rPr lang="en-US" altLang="zh-CN" sz="2000" kern="0" dirty="0">
                <a:ea typeface="Arial" pitchFamily="34" charset="0"/>
                <a:cs typeface="Arial" pitchFamily="34" charset="0"/>
              </a:rPr>
              <a:t> </a:t>
            </a:r>
            <a:r>
              <a:rPr lang="en-US" altLang="zh-CN" sz="2000" kern="0" dirty="0">
                <a:solidFill>
                  <a:srgbClr val="000000"/>
                </a:solidFill>
                <a:ea typeface="Arial" pitchFamily="34" charset="0"/>
                <a:cs typeface="Arial" pitchFamily="34" charset="0"/>
              </a:rPr>
              <a:t>in</a:t>
            </a:r>
            <a:r>
              <a:rPr lang="en-US" altLang="zh-CN" sz="2000" kern="0" dirty="0">
                <a:ea typeface="Arial" pitchFamily="34" charset="0"/>
                <a:cs typeface="Arial" pitchFamily="34" charset="0"/>
              </a:rPr>
              <a:t> </a:t>
            </a:r>
            <a:r>
              <a:rPr lang="en-US" altLang="zh-CN" sz="2000" kern="0" dirty="0">
                <a:solidFill>
                  <a:srgbClr val="000000"/>
                </a:solidFill>
                <a:ea typeface="Arial" pitchFamily="34" charset="0"/>
                <a:cs typeface="Arial" pitchFamily="34" charset="0"/>
              </a:rPr>
              <a:t>isolation:</a:t>
            </a:r>
          </a:p>
          <a:p>
            <a:pPr marL="472911" indent="-142531" eaLnBrk="0">
              <a:lnSpc>
                <a:spcPct val="118000"/>
              </a:lnSpc>
              <a:spcBef>
                <a:spcPts val="2310"/>
              </a:spcBef>
            </a:pPr>
            <a:r>
              <a:rPr lang="en-IN" sz="2000" dirty="0"/>
              <a:t>Before carrying out unit testing, the unit test cases have to be designed and the test environment for the unit under test has to be developed.</a:t>
            </a:r>
          </a:p>
          <a:p>
            <a:pPr marL="472911" marR="0" indent="-142531" eaLnBrk="0">
              <a:lnSpc>
                <a:spcPct val="118000"/>
              </a:lnSpc>
              <a:spcBef>
                <a:spcPts val="2310"/>
              </a:spcBef>
            </a:pPr>
            <a:endParaRPr lang="en-US" altLang="zh-CN" sz="2200" kern="0" baseline="0" noProof="0" dirty="0">
              <a:solidFill>
                <a:srgbClr val="0000CC"/>
              </a:solidFill>
              <a:ea typeface="Arial" pitchFamily="34" charset="0"/>
              <a:cs typeface="Arial" pitchFamily="34" charset="0"/>
            </a:endParaRPr>
          </a:p>
        </p:txBody>
      </p:sp>
      <p:pic>
        <p:nvPicPr>
          <p:cNvPr id="10" name="Picture 9" descr="Logo.jpg"/>
          <p:cNvPicPr>
            <a:picLocks noChangeAspect="1"/>
          </p:cNvPicPr>
          <p:nvPr/>
        </p:nvPicPr>
        <p:blipFill>
          <a:blip r:embed="rId3"/>
          <a:stretch>
            <a:fillRect/>
          </a:stretch>
        </p:blipFill>
        <p:spPr>
          <a:xfrm>
            <a:off x="0" y="0"/>
            <a:ext cx="1581150" cy="847725"/>
          </a:xfrm>
          <a:prstGeom prst="rect">
            <a:avLst/>
          </a:prstGeom>
        </p:spPr>
      </p:pic>
      <p:pic>
        <p:nvPicPr>
          <p:cNvPr id="3" name="Picture 2">
            <a:extLst>
              <a:ext uri="{FF2B5EF4-FFF2-40B4-BE49-F238E27FC236}">
                <a16:creationId xmlns:a16="http://schemas.microsoft.com/office/drawing/2014/main" id="{1112EB7D-7B65-4088-B92B-7A33EE2CB3DF}"/>
              </a:ext>
            </a:extLst>
          </p:cNvPr>
          <p:cNvPicPr>
            <a:picLocks noChangeAspect="1"/>
          </p:cNvPicPr>
          <p:nvPr/>
        </p:nvPicPr>
        <p:blipFill>
          <a:blip r:embed="rId4"/>
          <a:stretch>
            <a:fillRect/>
          </a:stretch>
        </p:blipFill>
        <p:spPr>
          <a:xfrm>
            <a:off x="2267744" y="3073449"/>
            <a:ext cx="3626036" cy="2978303"/>
          </a:xfrm>
          <a:prstGeom prst="rect">
            <a:avLst/>
          </a:prstGeom>
        </p:spPr>
      </p:pic>
    </p:spTree>
    <p:extLst>
      <p:ext uri="{BB962C8B-B14F-4D97-AF65-F5344CB8AC3E}">
        <p14:creationId xmlns:p14="http://schemas.microsoft.com/office/powerpoint/2010/main" val="4865125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FE7BD5-8BE5-4F2A-89AC-CB34927C2924}"/>
              </a:ext>
            </a:extLst>
          </p:cNvPr>
          <p:cNvSpPr>
            <a:spLocks noGrp="1"/>
          </p:cNvSpPr>
          <p:nvPr>
            <p:ph idx="1"/>
          </p:nvPr>
        </p:nvSpPr>
        <p:spPr>
          <a:xfrm>
            <a:off x="457200" y="332656"/>
            <a:ext cx="8229600" cy="5793507"/>
          </a:xfrm>
        </p:spPr>
        <p:txBody>
          <a:bodyPr>
            <a:normAutofit fontScale="92500" lnSpcReduction="10000"/>
          </a:bodyPr>
          <a:lstStyle/>
          <a:p>
            <a:pPr marL="0" indent="0">
              <a:buNone/>
            </a:pPr>
            <a:r>
              <a:rPr lang="en-IN" dirty="0"/>
              <a:t>In this context, stubs and drivers are designed to provide the complete environment for a module so that testing can be carried out.</a:t>
            </a:r>
          </a:p>
          <a:p>
            <a:r>
              <a:rPr lang="en-IN" b="1" dirty="0"/>
              <a:t>Stub: </a:t>
            </a:r>
            <a:r>
              <a:rPr lang="en-IN" dirty="0"/>
              <a:t>A stub procedure is a dummy procedure that has the same I/O parameters as the function called by the unit under test but has a highly simplified.</a:t>
            </a:r>
          </a:p>
          <a:p>
            <a:r>
              <a:rPr lang="en-IN" b="1" dirty="0"/>
              <a:t>Driver:</a:t>
            </a:r>
            <a:r>
              <a:rPr lang="en-IN" dirty="0"/>
              <a:t> A driver module should contain the non-local data structures accessed by the module under test. Additionally, it should also have the code to call the different functions of the unit under test with appropriate parameter values for testing.  </a:t>
            </a:r>
          </a:p>
        </p:txBody>
      </p:sp>
      <p:sp>
        <p:nvSpPr>
          <p:cNvPr id="4" name="Date Placeholder 3">
            <a:extLst>
              <a:ext uri="{FF2B5EF4-FFF2-40B4-BE49-F238E27FC236}">
                <a16:creationId xmlns:a16="http://schemas.microsoft.com/office/drawing/2014/main" id="{26540A13-4B9D-48D4-8DA4-DBAC9C9A2A11}"/>
              </a:ext>
            </a:extLst>
          </p:cNvPr>
          <p:cNvSpPr>
            <a:spLocks noGrp="1"/>
          </p:cNvSpPr>
          <p:nvPr>
            <p:ph type="dt" sz="half" idx="10"/>
          </p:nvPr>
        </p:nvSpPr>
        <p:spPr/>
        <p:txBody>
          <a:bodyPr/>
          <a:lstStyle/>
          <a:p>
            <a:fld id="{F83524DC-E632-4C83-9555-CEF57CBDEFBB}" type="datetime1">
              <a:rPr lang="en-IN" smtClean="0"/>
              <a:t>30-04-2024</a:t>
            </a:fld>
            <a:endParaRPr lang="en-US" dirty="0"/>
          </a:p>
        </p:txBody>
      </p:sp>
      <p:sp>
        <p:nvSpPr>
          <p:cNvPr id="5" name="Footer Placeholder 4">
            <a:extLst>
              <a:ext uri="{FF2B5EF4-FFF2-40B4-BE49-F238E27FC236}">
                <a16:creationId xmlns:a16="http://schemas.microsoft.com/office/drawing/2014/main" id="{CAB9D13A-E373-4EF1-A4E6-B70488A82D3D}"/>
              </a:ext>
            </a:extLst>
          </p:cNvPr>
          <p:cNvSpPr>
            <a:spLocks noGrp="1"/>
          </p:cNvSpPr>
          <p:nvPr>
            <p:ph type="ftr" sz="quarter" idx="11"/>
          </p:nvPr>
        </p:nvSpPr>
        <p:spPr/>
        <p:txBody>
          <a:bodyPr/>
          <a:lstStyle/>
          <a:p>
            <a:r>
              <a:rPr lang="en-US"/>
              <a:t>Nishu Niharika            ACSE0603 Software Engineering                          Unit IV      </a:t>
            </a:r>
            <a:endParaRPr lang="en-US" dirty="0"/>
          </a:p>
        </p:txBody>
      </p:sp>
      <p:sp>
        <p:nvSpPr>
          <p:cNvPr id="6" name="Slide Number Placeholder 5">
            <a:extLst>
              <a:ext uri="{FF2B5EF4-FFF2-40B4-BE49-F238E27FC236}">
                <a16:creationId xmlns:a16="http://schemas.microsoft.com/office/drawing/2014/main" id="{49C23FCE-1F56-438A-B6D7-12270A216F7C}"/>
              </a:ext>
            </a:extLst>
          </p:cNvPr>
          <p:cNvSpPr>
            <a:spLocks noGrp="1"/>
          </p:cNvSpPr>
          <p:nvPr>
            <p:ph type="sldNum" sz="quarter" idx="12"/>
          </p:nvPr>
        </p:nvSpPr>
        <p:spPr/>
        <p:txBody>
          <a:bodyPr/>
          <a:lstStyle/>
          <a:p>
            <a:fld id="{8A87259C-A7BA-4E2F-AD15-1FC8623258DF}" type="slidenum">
              <a:rPr lang="en-US" smtClean="0"/>
              <a:pPr/>
              <a:t>51</a:t>
            </a:fld>
            <a:endParaRPr lang="en-US" dirty="0"/>
          </a:p>
        </p:txBody>
      </p:sp>
    </p:spTree>
    <p:extLst>
      <p:ext uri="{BB962C8B-B14F-4D97-AF65-F5344CB8AC3E}">
        <p14:creationId xmlns:p14="http://schemas.microsoft.com/office/powerpoint/2010/main" val="19417029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1100" y="65681"/>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r>
              <a:rPr lang="en-US" b="1" dirty="0"/>
              <a:t>Integration Testing</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B56AF3D9-4032-4EB3-802E-782DA5F92213}" type="datetime1">
              <a:rPr lang="en-IN" smtClean="0"/>
              <a:t>30-04-2024</a:t>
            </a:fld>
            <a:endParaRPr lang="en-US" dirty="0"/>
          </a:p>
        </p:txBody>
      </p:sp>
      <p:sp>
        <p:nvSpPr>
          <p:cNvPr id="6" name="Footer Placeholder 5"/>
          <p:cNvSpPr>
            <a:spLocks noGrp="1"/>
          </p:cNvSpPr>
          <p:nvPr>
            <p:ph type="ftr" sz="quarter" idx="11"/>
          </p:nvPr>
        </p:nvSpPr>
        <p:spPr>
          <a:xfrm>
            <a:off x="1905000" y="6356350"/>
            <a:ext cx="51816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52</a:t>
            </a:fld>
            <a:endParaRPr lang="en-US" dirty="0"/>
          </a:p>
        </p:txBody>
      </p:sp>
      <p:sp>
        <p:nvSpPr>
          <p:cNvPr id="8" name="TextBox769"/>
          <p:cNvSpPr txBox="1"/>
          <p:nvPr/>
        </p:nvSpPr>
        <p:spPr>
          <a:xfrm>
            <a:off x="425450" y="1066800"/>
            <a:ext cx="8140700" cy="3583417"/>
          </a:xfrm>
          <a:prstGeom prst="rect">
            <a:avLst/>
          </a:prstGeom>
          <a:noFill/>
        </p:spPr>
        <p:txBody>
          <a:bodyPr wrap="square" lIns="0" tIns="0" rIns="0" bIns="0" rtlCol="0">
            <a:spAutoFit/>
          </a:bodyPr>
          <a:lstStyle/>
          <a:p>
            <a:pPr marL="240845" marR="0" indent="-240845" eaLnBrk="0">
              <a:lnSpc>
                <a:spcPct val="118000"/>
              </a:lnSpc>
              <a:spcBef>
                <a:spcPts val="916"/>
              </a:spcBef>
            </a:pPr>
            <a:r>
              <a:rPr lang="en-IN" sz="2000" dirty="0"/>
              <a:t>The usual software project consists of numerous software modules, many of them built by different</a:t>
            </a:r>
            <a:r>
              <a:rPr lang="en-IN" sz="2000" dirty="0">
                <a:hlinkClick r:id="rId3" tooltip="programmers."/>
              </a:rPr>
              <a:t> programmers.</a:t>
            </a:r>
            <a:r>
              <a:rPr lang="en-IN" sz="2000" dirty="0"/>
              <a:t> Integration testing shows the team how well these disparate elements work together. </a:t>
            </a:r>
            <a:r>
              <a:rPr lang="en-US" altLang="zh-CN" sz="2400" kern="0" noProof="0" dirty="0">
                <a:ea typeface="Arial" pitchFamily="34" charset="0"/>
                <a:cs typeface="Arial" pitchFamily="34" charset="0"/>
              </a:rPr>
              <a:t> </a:t>
            </a:r>
          </a:p>
          <a:p>
            <a:pPr marL="240845" marR="0" indent="-240845" eaLnBrk="0">
              <a:lnSpc>
                <a:spcPct val="118000"/>
              </a:lnSpc>
              <a:spcBef>
                <a:spcPts val="916"/>
              </a:spcBef>
            </a:pPr>
            <a:r>
              <a:rPr lang="en-US" altLang="zh-CN" sz="2200" kern="0" baseline="0" noProof="0" dirty="0">
                <a:solidFill>
                  <a:srgbClr val="000000"/>
                </a:solidFill>
                <a:ea typeface="Arial" pitchFamily="34" charset="0"/>
                <a:cs typeface="Arial" pitchFamily="34" charset="0"/>
              </a:rPr>
              <a:t>After</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modules</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of</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a</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system</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have</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been</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coded</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and</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unit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tested:</a:t>
            </a:r>
          </a:p>
          <a:p>
            <a:pPr marL="499680" marR="3059653" indent="-210666" eaLnBrk="0">
              <a:lnSpc>
                <a:spcPct val="116000"/>
              </a:lnSpc>
              <a:spcBef>
                <a:spcPts val="1396"/>
              </a:spcBef>
            </a:pPr>
            <a:r>
              <a:rPr lang="en-US" altLang="zh-CN" sz="2200" kern="0" baseline="0" noProof="0" dirty="0">
                <a:solidFill>
                  <a:srgbClr val="000000"/>
                </a:solidFill>
                <a:ea typeface="Arial" pitchFamily="34" charset="0"/>
                <a:cs typeface="Arial" pitchFamily="34" charset="0"/>
              </a:rPr>
              <a:t>–Modules</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are</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integrated</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in</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steps</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according</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to</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an</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integration</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plan</a:t>
            </a:r>
          </a:p>
          <a:p>
            <a:pPr marL="506797" marR="782545" indent="-217783" eaLnBrk="0">
              <a:lnSpc>
                <a:spcPct val="116000"/>
              </a:lnSpc>
              <a:spcBef>
                <a:spcPts val="1393"/>
              </a:spcBef>
            </a:pPr>
            <a:r>
              <a:rPr lang="en-US" altLang="zh-CN" sz="2200" kern="0" baseline="0" noProof="0" dirty="0">
                <a:solidFill>
                  <a:srgbClr val="000000"/>
                </a:solidFill>
                <a:ea typeface="Arial" pitchFamily="34" charset="0"/>
                <a:cs typeface="Arial" pitchFamily="34" charset="0"/>
              </a:rPr>
              <a:t>–The</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partially</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integrated</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system</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is</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tested</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each</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integration</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step.</a:t>
            </a:r>
          </a:p>
        </p:txBody>
      </p:sp>
      <p:pic>
        <p:nvPicPr>
          <p:cNvPr id="9" name="Picture 8" descr="Logo.jpg"/>
          <p:cNvPicPr>
            <a:picLocks noChangeAspect="1"/>
          </p:cNvPicPr>
          <p:nvPr/>
        </p:nvPicPr>
        <p:blipFill>
          <a:blip r:embed="rId4"/>
          <a:stretch>
            <a:fillRect/>
          </a:stretch>
        </p:blipFill>
        <p:spPr>
          <a:xfrm>
            <a:off x="0" y="0"/>
            <a:ext cx="1581150" cy="847725"/>
          </a:xfrm>
          <a:prstGeom prst="rect">
            <a:avLst/>
          </a:prstGeom>
        </p:spPr>
      </p:pic>
    </p:spTree>
    <p:extLst>
      <p:ext uri="{BB962C8B-B14F-4D97-AF65-F5344CB8AC3E}">
        <p14:creationId xmlns:p14="http://schemas.microsoft.com/office/powerpoint/2010/main" val="23044689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CE7BD9-C518-4064-AB5B-7596DB8FA492}"/>
              </a:ext>
            </a:extLst>
          </p:cNvPr>
          <p:cNvSpPr>
            <a:spLocks noGrp="1"/>
          </p:cNvSpPr>
          <p:nvPr>
            <p:ph idx="1"/>
          </p:nvPr>
        </p:nvSpPr>
        <p:spPr>
          <a:xfrm>
            <a:off x="457200" y="692696"/>
            <a:ext cx="8229600" cy="5433467"/>
          </a:xfrm>
        </p:spPr>
        <p:txBody>
          <a:bodyPr>
            <a:normAutofit fontScale="77500" lnSpcReduction="20000"/>
          </a:bodyPr>
          <a:lstStyle/>
          <a:p>
            <a:pPr marL="0" indent="0">
              <a:buNone/>
            </a:pPr>
            <a:r>
              <a:rPr lang="en-IN" dirty="0"/>
              <a:t>Specific reasons why developers should perform integration testing.</a:t>
            </a:r>
          </a:p>
          <a:p>
            <a:r>
              <a:rPr lang="en-IN" dirty="0"/>
              <a:t>Incompatibility between software modules can cause errors</a:t>
            </a:r>
          </a:p>
          <a:p>
            <a:r>
              <a:rPr lang="en-IN" dirty="0"/>
              <a:t>Developers must confirm that every software module can interact with the database</a:t>
            </a:r>
          </a:p>
          <a:p>
            <a:r>
              <a:rPr lang="en-IN" dirty="0"/>
              <a:t>Requirements change, </a:t>
            </a:r>
            <a:r>
              <a:rPr lang="en-IN" dirty="0" err="1"/>
              <a:t>dueto</a:t>
            </a:r>
            <a:r>
              <a:rPr lang="en-IN" dirty="0"/>
              <a:t> client input. maybe those new requirements haven't been thoroughly tested yet and should be</a:t>
            </a:r>
          </a:p>
          <a:p>
            <a:r>
              <a:rPr lang="en-IN" dirty="0"/>
              <a:t>Every software developer has their understanding and programming logic. Integration testing ensures that these various units function smoothly</a:t>
            </a:r>
          </a:p>
          <a:p>
            <a:r>
              <a:rPr lang="en-IN" dirty="0"/>
              <a:t>There may be potential problems with hardware compatibility</a:t>
            </a:r>
          </a:p>
          <a:p>
            <a:r>
              <a:rPr lang="en-IN" dirty="0"/>
              <a:t>Modules often interact with third-party APIs or tools, so we need integration testing to verify that the data these tools accept is correct</a:t>
            </a:r>
          </a:p>
          <a:p>
            <a:endParaRPr lang="en-IN" dirty="0"/>
          </a:p>
        </p:txBody>
      </p:sp>
      <p:sp>
        <p:nvSpPr>
          <p:cNvPr id="4" name="Date Placeholder 3">
            <a:extLst>
              <a:ext uri="{FF2B5EF4-FFF2-40B4-BE49-F238E27FC236}">
                <a16:creationId xmlns:a16="http://schemas.microsoft.com/office/drawing/2014/main" id="{304FEF59-C48A-4887-9B67-5C9FA00B639C}"/>
              </a:ext>
            </a:extLst>
          </p:cNvPr>
          <p:cNvSpPr>
            <a:spLocks noGrp="1"/>
          </p:cNvSpPr>
          <p:nvPr>
            <p:ph type="dt" sz="half" idx="10"/>
          </p:nvPr>
        </p:nvSpPr>
        <p:spPr/>
        <p:txBody>
          <a:bodyPr/>
          <a:lstStyle/>
          <a:p>
            <a:fld id="{F83524DC-E632-4C83-9555-CEF57CBDEFBB}" type="datetime1">
              <a:rPr lang="en-IN" smtClean="0"/>
              <a:t>30-04-2024</a:t>
            </a:fld>
            <a:endParaRPr lang="en-US" dirty="0"/>
          </a:p>
        </p:txBody>
      </p:sp>
      <p:sp>
        <p:nvSpPr>
          <p:cNvPr id="5" name="Footer Placeholder 4">
            <a:extLst>
              <a:ext uri="{FF2B5EF4-FFF2-40B4-BE49-F238E27FC236}">
                <a16:creationId xmlns:a16="http://schemas.microsoft.com/office/drawing/2014/main" id="{2D8B54D7-6088-4E54-BC6C-865D9F7DAC51}"/>
              </a:ext>
            </a:extLst>
          </p:cNvPr>
          <p:cNvSpPr>
            <a:spLocks noGrp="1"/>
          </p:cNvSpPr>
          <p:nvPr>
            <p:ph type="ftr" sz="quarter" idx="11"/>
          </p:nvPr>
        </p:nvSpPr>
        <p:spPr/>
        <p:txBody>
          <a:bodyPr/>
          <a:lstStyle/>
          <a:p>
            <a:r>
              <a:rPr lang="en-US"/>
              <a:t>Nishu Niharika            ACSE0603 Software Engineering                          Unit IV      </a:t>
            </a:r>
            <a:endParaRPr lang="en-US" dirty="0"/>
          </a:p>
        </p:txBody>
      </p:sp>
      <p:sp>
        <p:nvSpPr>
          <p:cNvPr id="6" name="Slide Number Placeholder 5">
            <a:extLst>
              <a:ext uri="{FF2B5EF4-FFF2-40B4-BE49-F238E27FC236}">
                <a16:creationId xmlns:a16="http://schemas.microsoft.com/office/drawing/2014/main" id="{24A70835-E5C9-4850-A410-4B7E1477FB73}"/>
              </a:ext>
            </a:extLst>
          </p:cNvPr>
          <p:cNvSpPr>
            <a:spLocks noGrp="1"/>
          </p:cNvSpPr>
          <p:nvPr>
            <p:ph type="sldNum" sz="quarter" idx="12"/>
          </p:nvPr>
        </p:nvSpPr>
        <p:spPr/>
        <p:txBody>
          <a:bodyPr/>
          <a:lstStyle/>
          <a:p>
            <a:fld id="{8A87259C-A7BA-4E2F-AD15-1FC8623258DF}" type="slidenum">
              <a:rPr lang="en-US" smtClean="0"/>
              <a:pPr/>
              <a:t>53</a:t>
            </a:fld>
            <a:endParaRPr lang="en-US" dirty="0"/>
          </a:p>
        </p:txBody>
      </p:sp>
    </p:spTree>
    <p:extLst>
      <p:ext uri="{BB962C8B-B14F-4D97-AF65-F5344CB8AC3E}">
        <p14:creationId xmlns:p14="http://schemas.microsoft.com/office/powerpoint/2010/main" val="14918853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1100" y="65681"/>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r>
              <a:rPr lang="en-US" b="1" dirty="0"/>
              <a:t>System Testing</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6A4E71BC-7B46-444E-BB29-8AEF54135311}" type="datetime1">
              <a:rPr lang="en-IN" smtClean="0"/>
              <a:t>30-04-2024</a:t>
            </a:fld>
            <a:endParaRPr lang="en-US" dirty="0"/>
          </a:p>
        </p:txBody>
      </p:sp>
      <p:sp>
        <p:nvSpPr>
          <p:cNvPr id="6" name="Footer Placeholder 5"/>
          <p:cNvSpPr>
            <a:spLocks noGrp="1"/>
          </p:cNvSpPr>
          <p:nvPr>
            <p:ph type="ftr" sz="quarter" idx="11"/>
          </p:nvPr>
        </p:nvSpPr>
        <p:spPr>
          <a:xfrm>
            <a:off x="1905000" y="6356350"/>
            <a:ext cx="51816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54</a:t>
            </a:fld>
            <a:endParaRPr lang="en-US" dirty="0"/>
          </a:p>
        </p:txBody>
      </p:sp>
      <p:sp>
        <p:nvSpPr>
          <p:cNvPr id="8" name="TextBox772"/>
          <p:cNvSpPr txBox="1"/>
          <p:nvPr/>
        </p:nvSpPr>
        <p:spPr>
          <a:xfrm>
            <a:off x="406400" y="1304207"/>
            <a:ext cx="8737600" cy="9248429"/>
          </a:xfrm>
          <a:prstGeom prst="rect">
            <a:avLst/>
          </a:prstGeom>
          <a:noFill/>
        </p:spPr>
        <p:txBody>
          <a:bodyPr wrap="square" lIns="0" tIns="0" rIns="0" bIns="0" rtlCol="0">
            <a:spAutoFit/>
          </a:bodyPr>
          <a:lstStyle/>
          <a:p>
            <a:r>
              <a:rPr lang="en-IN" dirty="0"/>
              <a:t>System testing during development involves </a:t>
            </a:r>
            <a:r>
              <a:rPr lang="en-IN" b="1" dirty="0"/>
              <a:t>integrating components</a:t>
            </a:r>
            <a:r>
              <a:rPr lang="en-IN" dirty="0"/>
              <a:t> to create a version of the system and then </a:t>
            </a:r>
            <a:r>
              <a:rPr lang="en-IN" b="1" dirty="0"/>
              <a:t>testing the integrated system</a:t>
            </a:r>
            <a:r>
              <a:rPr lang="en-IN" dirty="0"/>
              <a:t>. </a:t>
            </a:r>
          </a:p>
          <a:p>
            <a:pPr marL="285750" indent="-285750">
              <a:buFont typeface="Arial" panose="020B0604020202020204" pitchFamily="34" charset="0"/>
              <a:buChar char="•"/>
            </a:pPr>
            <a:r>
              <a:rPr lang="en-IN" dirty="0"/>
              <a:t>The focus in system testing is </a:t>
            </a:r>
            <a:r>
              <a:rPr lang="en-IN" b="1" dirty="0"/>
              <a:t>testing the interactions between components</a:t>
            </a:r>
            <a:r>
              <a:rPr lang="en-IN" dirty="0"/>
              <a:t>. System testing checks that components are compatible, interact correctly and transfer the right data at the right time across their interfaces. </a:t>
            </a:r>
          </a:p>
          <a:p>
            <a:pPr marL="285750" indent="-285750">
              <a:buFont typeface="Arial" panose="020B0604020202020204" pitchFamily="34" charset="0"/>
              <a:buChar char="•"/>
            </a:pPr>
            <a:r>
              <a:rPr lang="en-IN" dirty="0"/>
              <a:t>System testing tests the </a:t>
            </a:r>
            <a:r>
              <a:rPr lang="en-IN" b="1" dirty="0"/>
              <a:t>emergent </a:t>
            </a:r>
            <a:r>
              <a:rPr lang="en-IN" b="1" dirty="0" err="1"/>
              <a:t>behavior</a:t>
            </a:r>
            <a:r>
              <a:rPr lang="en-IN" dirty="0"/>
              <a:t> of a system.</a:t>
            </a:r>
          </a:p>
          <a:p>
            <a:pPr marL="285750" indent="-285750">
              <a:buFont typeface="Arial" panose="020B0604020202020204" pitchFamily="34" charset="0"/>
              <a:buChar char="•"/>
            </a:pPr>
            <a:r>
              <a:rPr lang="en-IN" dirty="0"/>
              <a:t>During system testing, reusable components that have been separately developed and off-the-shelf systems may be integrated with newly developed components. The complete system is then tested. </a:t>
            </a:r>
          </a:p>
          <a:p>
            <a:pPr marL="285750" indent="-285750">
              <a:buFont typeface="Arial" panose="020B0604020202020204" pitchFamily="34" charset="0"/>
              <a:buChar char="•"/>
            </a:pPr>
            <a:r>
              <a:rPr lang="en-IN" dirty="0"/>
              <a:t>Components developed by different team members or sub-teams may be integrated at this stage. System testing is a collective rather than an individual process.</a:t>
            </a:r>
          </a:p>
          <a:p>
            <a:pPr marL="285750" indent="-285750">
              <a:buFont typeface="Arial" panose="020B0604020202020204" pitchFamily="34" charset="0"/>
              <a:buChar char="•"/>
            </a:pPr>
            <a:r>
              <a:rPr lang="en-IN" dirty="0"/>
              <a:t>The </a:t>
            </a:r>
            <a:r>
              <a:rPr lang="en-IN" b="1" dirty="0"/>
              <a:t>use cases</a:t>
            </a:r>
            <a:r>
              <a:rPr lang="en-IN" dirty="0"/>
              <a:t> developed to identify system interactions can be used as a </a:t>
            </a:r>
            <a:r>
              <a:rPr lang="en-IN" b="1" dirty="0"/>
              <a:t>basis for system testing</a:t>
            </a:r>
            <a:r>
              <a:rPr lang="en-IN" dirty="0"/>
              <a:t>. Each use case usually involves several system components so testing the use case forces these interactions to occur. The </a:t>
            </a:r>
            <a:r>
              <a:rPr lang="en-IN" b="1" dirty="0"/>
              <a:t>sequence diagrams</a:t>
            </a:r>
            <a:r>
              <a:rPr lang="en-IN" dirty="0"/>
              <a:t> associated with the use case </a:t>
            </a:r>
            <a:r>
              <a:rPr lang="en-IN" b="1" dirty="0"/>
              <a:t>document the components and their interactions</a:t>
            </a:r>
            <a:r>
              <a:rPr lang="en-IN" dirty="0"/>
              <a:t> that are being tested.</a:t>
            </a:r>
          </a:p>
          <a:p>
            <a:pPr marL="0" marR="0" indent="0" eaLnBrk="0">
              <a:lnSpc>
                <a:spcPct val="118000"/>
              </a:lnSpc>
              <a:spcBef>
                <a:spcPts val="1251"/>
              </a:spcBef>
            </a:pPr>
            <a:r>
              <a:rPr lang="en-US" altLang="zh-CN" sz="2200" kern="0" noProof="0" dirty="0">
                <a:ea typeface="Arial" pitchFamily="34" charset="0"/>
                <a:cs typeface="Arial" pitchFamily="34" charset="0"/>
              </a:rPr>
              <a:t> </a:t>
            </a:r>
          </a:p>
          <a:p>
            <a:pPr marL="0" marR="0" indent="0" eaLnBrk="0">
              <a:lnSpc>
                <a:spcPct val="118000"/>
              </a:lnSpc>
              <a:spcBef>
                <a:spcPts val="1251"/>
              </a:spcBef>
            </a:pPr>
            <a:endParaRPr lang="en-US" altLang="zh-CN" sz="2200" b="1" kern="0" baseline="0" dirty="0">
              <a:solidFill>
                <a:srgbClr val="0000CC"/>
              </a:solidFill>
              <a:ea typeface="Arial" pitchFamily="34" charset="0"/>
              <a:cs typeface="Arial" pitchFamily="34" charset="0"/>
            </a:endParaRPr>
          </a:p>
          <a:p>
            <a:pPr marL="0" marR="0" indent="0" eaLnBrk="0">
              <a:lnSpc>
                <a:spcPct val="118000"/>
              </a:lnSpc>
              <a:spcBef>
                <a:spcPts val="1251"/>
              </a:spcBef>
            </a:pPr>
            <a:endParaRPr lang="en-US" altLang="zh-CN" sz="2200" b="1" kern="0" noProof="0" dirty="0">
              <a:solidFill>
                <a:srgbClr val="0000CC"/>
              </a:solidFill>
              <a:ea typeface="Arial" pitchFamily="34" charset="0"/>
              <a:cs typeface="Arial" pitchFamily="34" charset="0"/>
            </a:endParaRPr>
          </a:p>
          <a:p>
            <a:pPr marL="0" marR="0" indent="0" eaLnBrk="0">
              <a:lnSpc>
                <a:spcPct val="118000"/>
              </a:lnSpc>
              <a:spcBef>
                <a:spcPts val="1251"/>
              </a:spcBef>
            </a:pPr>
            <a:endParaRPr lang="en-US" altLang="zh-CN" sz="2200" b="1" kern="0" baseline="0" dirty="0">
              <a:solidFill>
                <a:srgbClr val="0000CC"/>
              </a:solidFill>
              <a:ea typeface="Arial" pitchFamily="34" charset="0"/>
              <a:cs typeface="Arial" pitchFamily="34" charset="0"/>
            </a:endParaRPr>
          </a:p>
          <a:p>
            <a:pPr marL="0" marR="0" indent="0" eaLnBrk="0">
              <a:lnSpc>
                <a:spcPct val="118000"/>
              </a:lnSpc>
              <a:spcBef>
                <a:spcPts val="1251"/>
              </a:spcBef>
            </a:pPr>
            <a:endParaRPr lang="en-US" altLang="zh-CN" sz="2200" b="1" kern="0" noProof="0" dirty="0">
              <a:solidFill>
                <a:srgbClr val="0000CC"/>
              </a:solidFill>
              <a:ea typeface="Arial" pitchFamily="34" charset="0"/>
              <a:cs typeface="Arial" pitchFamily="34" charset="0"/>
            </a:endParaRPr>
          </a:p>
          <a:p>
            <a:pPr marL="0" marR="0" indent="0" eaLnBrk="0">
              <a:lnSpc>
                <a:spcPct val="118000"/>
              </a:lnSpc>
              <a:spcBef>
                <a:spcPts val="1251"/>
              </a:spcBef>
            </a:pPr>
            <a:endParaRPr lang="en-US" altLang="zh-CN" sz="2200" b="1" kern="0" baseline="0" dirty="0">
              <a:solidFill>
                <a:srgbClr val="0000CC"/>
              </a:solidFill>
              <a:ea typeface="Arial" pitchFamily="34" charset="0"/>
              <a:cs typeface="Arial" pitchFamily="34" charset="0"/>
            </a:endParaRPr>
          </a:p>
          <a:p>
            <a:pPr marL="0" marR="0" indent="0" eaLnBrk="0">
              <a:lnSpc>
                <a:spcPct val="118000"/>
              </a:lnSpc>
              <a:spcBef>
                <a:spcPts val="1251"/>
              </a:spcBef>
            </a:pPr>
            <a:endParaRPr lang="en-US" altLang="zh-CN" sz="2200" b="1" kern="0" noProof="0" dirty="0">
              <a:solidFill>
                <a:srgbClr val="0000CC"/>
              </a:solidFill>
              <a:ea typeface="Arial" pitchFamily="34" charset="0"/>
              <a:cs typeface="Arial" pitchFamily="34" charset="0"/>
            </a:endParaRPr>
          </a:p>
          <a:p>
            <a:pPr marL="0" marR="0" indent="0" eaLnBrk="0">
              <a:lnSpc>
                <a:spcPct val="118000"/>
              </a:lnSpc>
              <a:spcBef>
                <a:spcPts val="1251"/>
              </a:spcBef>
            </a:pPr>
            <a:r>
              <a:rPr lang="en-US" altLang="zh-CN" sz="2200" b="1" kern="0" baseline="0" noProof="0" dirty="0">
                <a:solidFill>
                  <a:srgbClr val="0000CC"/>
                </a:solidFill>
                <a:ea typeface="Arial" pitchFamily="34" charset="0"/>
                <a:cs typeface="Arial" pitchFamily="34" charset="0"/>
              </a:rPr>
              <a:t>Smoke</a:t>
            </a:r>
            <a:r>
              <a:rPr lang="en-US" altLang="zh-CN" sz="2200" b="1"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test</a:t>
            </a:r>
            <a:r>
              <a:rPr lang="en-US" altLang="zh-CN" sz="2200" kern="0" baseline="0" noProof="0" dirty="0">
                <a:solidFill>
                  <a:srgbClr val="000000"/>
                </a:solidFill>
                <a:ea typeface="Arial" pitchFamily="34" charset="0"/>
                <a:cs typeface="Arial" pitchFamily="34" charset="0"/>
              </a:rPr>
              <a:t>:</a:t>
            </a:r>
          </a:p>
          <a:p>
            <a:pPr marL="440446" marR="0" indent="0" eaLnBrk="0">
              <a:lnSpc>
                <a:spcPct val="117000"/>
              </a:lnSpc>
              <a:spcBef>
                <a:spcPts val="1475"/>
              </a:spcBef>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System</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test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performed</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daily</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or</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several</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times</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a</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week</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after</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every</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build.</a:t>
            </a:r>
          </a:p>
        </p:txBody>
      </p:sp>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34957998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6247D1-A467-44F3-98E6-9D373E619450}"/>
              </a:ext>
            </a:extLst>
          </p:cNvPr>
          <p:cNvSpPr>
            <a:spLocks noGrp="1"/>
          </p:cNvSpPr>
          <p:nvPr>
            <p:ph idx="1"/>
          </p:nvPr>
        </p:nvSpPr>
        <p:spPr>
          <a:xfrm>
            <a:off x="457200" y="620688"/>
            <a:ext cx="8229600" cy="5832648"/>
          </a:xfrm>
        </p:spPr>
        <p:txBody>
          <a:bodyPr>
            <a:normAutofit fontScale="62500" lnSpcReduction="20000"/>
          </a:bodyPr>
          <a:lstStyle/>
          <a:p>
            <a:r>
              <a:rPr lang="en-IN" b="1" dirty="0"/>
              <a:t>Functional Testing</a:t>
            </a:r>
            <a:r>
              <a:rPr lang="en-IN" dirty="0"/>
              <a:t>: This type of testing verifies that the system functions according to the specified requirements. It involves testing each functionality of the system to ensure that it behaves as expected.</a:t>
            </a:r>
          </a:p>
          <a:p>
            <a:r>
              <a:rPr lang="en-IN" b="1" dirty="0"/>
              <a:t>Integration Testing</a:t>
            </a:r>
            <a:r>
              <a:rPr lang="en-IN" dirty="0"/>
              <a:t>: Integration testing checks the interaction between different modules or components of the system. It ensures that the integrated components work together as expected and that data flows correctly between them.</a:t>
            </a:r>
          </a:p>
          <a:p>
            <a:r>
              <a:rPr lang="en-IN" b="1" dirty="0"/>
              <a:t>Acceptance Testing</a:t>
            </a:r>
            <a:r>
              <a:rPr lang="en-IN" dirty="0"/>
              <a:t>: Acceptance testing, also known as user acceptance testing (UAT), is performed to validate whether the system meets the acceptance criteria set by the stakeholders. It involves testing the system in a real-world scenario to ensure it meets user expectations.</a:t>
            </a:r>
          </a:p>
          <a:p>
            <a:r>
              <a:rPr lang="en-IN" b="1" dirty="0"/>
              <a:t>Regression Testing</a:t>
            </a:r>
            <a:r>
              <a:rPr lang="en-IN" dirty="0"/>
              <a:t>: Regression testing ensures that new changes or updates to the system have not adversely affected existing functionalities. It involves re-testing the previously tested features to detect any regressions or unintended side effects.</a:t>
            </a:r>
          </a:p>
          <a:p>
            <a:r>
              <a:rPr lang="en-IN" b="1" dirty="0"/>
              <a:t>Performance Testing</a:t>
            </a:r>
            <a:r>
              <a:rPr lang="en-IN" dirty="0"/>
              <a:t>: Performance testing evaluates the system's performance under various conditions such as load, stress, and scalability. It helps identify performance bottlenecks and ensures that the system can handle the expected workload.</a:t>
            </a:r>
          </a:p>
          <a:p>
            <a:endParaRPr lang="en-IN" dirty="0"/>
          </a:p>
        </p:txBody>
      </p:sp>
      <p:sp>
        <p:nvSpPr>
          <p:cNvPr id="4" name="Date Placeholder 3">
            <a:extLst>
              <a:ext uri="{FF2B5EF4-FFF2-40B4-BE49-F238E27FC236}">
                <a16:creationId xmlns:a16="http://schemas.microsoft.com/office/drawing/2014/main" id="{91B2FD5F-47EE-4650-ACA7-36998D38B648}"/>
              </a:ext>
            </a:extLst>
          </p:cNvPr>
          <p:cNvSpPr>
            <a:spLocks noGrp="1"/>
          </p:cNvSpPr>
          <p:nvPr>
            <p:ph type="dt" sz="half" idx="10"/>
          </p:nvPr>
        </p:nvSpPr>
        <p:spPr/>
        <p:txBody>
          <a:bodyPr/>
          <a:lstStyle/>
          <a:p>
            <a:fld id="{F83524DC-E632-4C83-9555-CEF57CBDEFBB}" type="datetime1">
              <a:rPr lang="en-IN" smtClean="0"/>
              <a:t>30-04-2024</a:t>
            </a:fld>
            <a:endParaRPr lang="en-US" dirty="0"/>
          </a:p>
        </p:txBody>
      </p:sp>
      <p:sp>
        <p:nvSpPr>
          <p:cNvPr id="5" name="Footer Placeholder 4">
            <a:extLst>
              <a:ext uri="{FF2B5EF4-FFF2-40B4-BE49-F238E27FC236}">
                <a16:creationId xmlns:a16="http://schemas.microsoft.com/office/drawing/2014/main" id="{BBE5DA2D-5E27-497B-BB88-A0814F70510A}"/>
              </a:ext>
            </a:extLst>
          </p:cNvPr>
          <p:cNvSpPr>
            <a:spLocks noGrp="1"/>
          </p:cNvSpPr>
          <p:nvPr>
            <p:ph type="ftr" sz="quarter" idx="11"/>
          </p:nvPr>
        </p:nvSpPr>
        <p:spPr/>
        <p:txBody>
          <a:bodyPr/>
          <a:lstStyle/>
          <a:p>
            <a:r>
              <a:rPr lang="en-US"/>
              <a:t>Nishu Niharika            ACSE0603 Software Engineering                          Unit IV      </a:t>
            </a:r>
            <a:endParaRPr lang="en-US" dirty="0"/>
          </a:p>
        </p:txBody>
      </p:sp>
      <p:sp>
        <p:nvSpPr>
          <p:cNvPr id="6" name="Slide Number Placeholder 5">
            <a:extLst>
              <a:ext uri="{FF2B5EF4-FFF2-40B4-BE49-F238E27FC236}">
                <a16:creationId xmlns:a16="http://schemas.microsoft.com/office/drawing/2014/main" id="{11F7AD42-E7F5-4C8E-AEDC-CFC2D5BD3BD5}"/>
              </a:ext>
            </a:extLst>
          </p:cNvPr>
          <p:cNvSpPr>
            <a:spLocks noGrp="1"/>
          </p:cNvSpPr>
          <p:nvPr>
            <p:ph type="sldNum" sz="quarter" idx="12"/>
          </p:nvPr>
        </p:nvSpPr>
        <p:spPr/>
        <p:txBody>
          <a:bodyPr/>
          <a:lstStyle/>
          <a:p>
            <a:fld id="{8A87259C-A7BA-4E2F-AD15-1FC8623258DF}" type="slidenum">
              <a:rPr lang="en-US" smtClean="0"/>
              <a:pPr/>
              <a:t>55</a:t>
            </a:fld>
            <a:endParaRPr lang="en-US" dirty="0"/>
          </a:p>
        </p:txBody>
      </p:sp>
    </p:spTree>
    <p:extLst>
      <p:ext uri="{BB962C8B-B14F-4D97-AF65-F5344CB8AC3E}">
        <p14:creationId xmlns:p14="http://schemas.microsoft.com/office/powerpoint/2010/main" val="42600793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84EDB1-333E-45DE-A1A2-417BEFB5F96A}"/>
              </a:ext>
            </a:extLst>
          </p:cNvPr>
          <p:cNvSpPr>
            <a:spLocks noGrp="1"/>
          </p:cNvSpPr>
          <p:nvPr>
            <p:ph idx="1"/>
          </p:nvPr>
        </p:nvSpPr>
        <p:spPr>
          <a:xfrm>
            <a:off x="457200" y="476672"/>
            <a:ext cx="8229600" cy="5649491"/>
          </a:xfrm>
        </p:spPr>
        <p:txBody>
          <a:bodyPr>
            <a:normAutofit fontScale="62500" lnSpcReduction="20000"/>
          </a:bodyPr>
          <a:lstStyle/>
          <a:p>
            <a:r>
              <a:rPr lang="en-IN" b="1" dirty="0"/>
              <a:t>Security Testing</a:t>
            </a:r>
            <a:r>
              <a:rPr lang="en-IN" dirty="0"/>
              <a:t>: Security testing assesses the system's ability to protect data and resources from </a:t>
            </a:r>
            <a:r>
              <a:rPr lang="en-IN" dirty="0" err="1"/>
              <a:t>unauthorizedaccess</a:t>
            </a:r>
            <a:r>
              <a:rPr lang="en-IN" dirty="0"/>
              <a:t>, vulnerabilities, and attacks. It includes testing for authentication, authorization, encryption, and other security measures.</a:t>
            </a:r>
          </a:p>
          <a:p>
            <a:endParaRPr lang="en-IN" b="1" dirty="0"/>
          </a:p>
          <a:p>
            <a:r>
              <a:rPr lang="en-IN" b="1" dirty="0"/>
              <a:t>Usability Testing</a:t>
            </a:r>
            <a:r>
              <a:rPr lang="en-IN" dirty="0"/>
              <a:t>: Usability testing evaluates the user-friendliness of the system and determines how easy it is for users to navigate and interact with the system. It focuses on aspects such as user interface design, accessibility, and user experience.</a:t>
            </a:r>
          </a:p>
          <a:p>
            <a:r>
              <a:rPr lang="en-IN" b="1" dirty="0"/>
              <a:t>Compatibility Testing</a:t>
            </a:r>
            <a:r>
              <a:rPr lang="en-IN" dirty="0"/>
              <a:t>: Compatibility testing ensures that the system functions correctly across different platforms, devices, browsers, and operating systems. It verifies compatibility with hardware, software, network environments, and configurations.</a:t>
            </a:r>
          </a:p>
          <a:p>
            <a:r>
              <a:rPr lang="en-IN" b="1" dirty="0"/>
              <a:t>Installation Testing</a:t>
            </a:r>
            <a:r>
              <a:rPr lang="en-IN" dirty="0"/>
              <a:t>: Installation testing verifies that the system can be installed, configured, and deployed correctly in various environments. It includes testing installation procedures, upgrade paths, and compatibility with other software.</a:t>
            </a:r>
          </a:p>
          <a:p>
            <a:r>
              <a:rPr lang="en-IN" b="1" dirty="0"/>
              <a:t>Localization and Internationalization Testing</a:t>
            </a:r>
            <a:r>
              <a:rPr lang="en-IN" dirty="0"/>
              <a:t>: Localization testing checks whether the system supports multiple languages, cultures, and regions, while internationalization testing ensures that the system is designed to be easily localized for different markets.</a:t>
            </a:r>
          </a:p>
          <a:p>
            <a:endParaRPr lang="en-IN" dirty="0"/>
          </a:p>
        </p:txBody>
      </p:sp>
      <p:sp>
        <p:nvSpPr>
          <p:cNvPr id="4" name="Date Placeholder 3">
            <a:extLst>
              <a:ext uri="{FF2B5EF4-FFF2-40B4-BE49-F238E27FC236}">
                <a16:creationId xmlns:a16="http://schemas.microsoft.com/office/drawing/2014/main" id="{4DE6E562-A29B-4BE7-BED2-C1B861B8894D}"/>
              </a:ext>
            </a:extLst>
          </p:cNvPr>
          <p:cNvSpPr>
            <a:spLocks noGrp="1"/>
          </p:cNvSpPr>
          <p:nvPr>
            <p:ph type="dt" sz="half" idx="10"/>
          </p:nvPr>
        </p:nvSpPr>
        <p:spPr/>
        <p:txBody>
          <a:bodyPr/>
          <a:lstStyle/>
          <a:p>
            <a:fld id="{F83524DC-E632-4C83-9555-CEF57CBDEFBB}" type="datetime1">
              <a:rPr lang="en-IN" smtClean="0"/>
              <a:t>30-04-2024</a:t>
            </a:fld>
            <a:endParaRPr lang="en-US" dirty="0"/>
          </a:p>
        </p:txBody>
      </p:sp>
      <p:sp>
        <p:nvSpPr>
          <p:cNvPr id="5" name="Footer Placeholder 4">
            <a:extLst>
              <a:ext uri="{FF2B5EF4-FFF2-40B4-BE49-F238E27FC236}">
                <a16:creationId xmlns:a16="http://schemas.microsoft.com/office/drawing/2014/main" id="{305BD9CA-4198-462F-8C59-2C043C2BAB22}"/>
              </a:ext>
            </a:extLst>
          </p:cNvPr>
          <p:cNvSpPr>
            <a:spLocks noGrp="1"/>
          </p:cNvSpPr>
          <p:nvPr>
            <p:ph type="ftr" sz="quarter" idx="11"/>
          </p:nvPr>
        </p:nvSpPr>
        <p:spPr/>
        <p:txBody>
          <a:bodyPr/>
          <a:lstStyle/>
          <a:p>
            <a:r>
              <a:rPr lang="en-US"/>
              <a:t>Nishu Niharika            ACSE0603 Software Engineering                          Unit IV      </a:t>
            </a:r>
            <a:endParaRPr lang="en-US" dirty="0"/>
          </a:p>
        </p:txBody>
      </p:sp>
      <p:sp>
        <p:nvSpPr>
          <p:cNvPr id="6" name="Slide Number Placeholder 5">
            <a:extLst>
              <a:ext uri="{FF2B5EF4-FFF2-40B4-BE49-F238E27FC236}">
                <a16:creationId xmlns:a16="http://schemas.microsoft.com/office/drawing/2014/main" id="{D57D3265-ECB5-4F26-9D33-702EB23D2864}"/>
              </a:ext>
            </a:extLst>
          </p:cNvPr>
          <p:cNvSpPr>
            <a:spLocks noGrp="1"/>
          </p:cNvSpPr>
          <p:nvPr>
            <p:ph type="sldNum" sz="quarter" idx="12"/>
          </p:nvPr>
        </p:nvSpPr>
        <p:spPr/>
        <p:txBody>
          <a:bodyPr/>
          <a:lstStyle/>
          <a:p>
            <a:fld id="{8A87259C-A7BA-4E2F-AD15-1FC8623258DF}" type="slidenum">
              <a:rPr lang="en-US" smtClean="0"/>
              <a:pPr/>
              <a:t>56</a:t>
            </a:fld>
            <a:endParaRPr lang="en-US" dirty="0"/>
          </a:p>
        </p:txBody>
      </p:sp>
    </p:spTree>
    <p:extLst>
      <p:ext uri="{BB962C8B-B14F-4D97-AF65-F5344CB8AC3E}">
        <p14:creationId xmlns:p14="http://schemas.microsoft.com/office/powerpoint/2010/main" val="15430841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1100" y="65681"/>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r>
              <a:rPr lang="en-US" b="1" dirty="0"/>
              <a:t>Types of System Testing</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D0E43603-7451-4F5D-B373-B736D3F9C069}" type="datetime1">
              <a:rPr lang="en-IN" smtClean="0"/>
              <a:t>30-04-2024</a:t>
            </a:fld>
            <a:endParaRPr lang="en-US" dirty="0"/>
          </a:p>
        </p:txBody>
      </p:sp>
      <p:sp>
        <p:nvSpPr>
          <p:cNvPr id="6" name="Footer Placeholder 5"/>
          <p:cNvSpPr>
            <a:spLocks noGrp="1"/>
          </p:cNvSpPr>
          <p:nvPr>
            <p:ph type="ftr" sz="quarter" idx="11"/>
          </p:nvPr>
        </p:nvSpPr>
        <p:spPr>
          <a:xfrm>
            <a:off x="1905000" y="6356350"/>
            <a:ext cx="51816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57</a:t>
            </a:fld>
            <a:endParaRPr lang="en-US" dirty="0"/>
          </a:p>
        </p:txBody>
      </p:sp>
      <p:sp>
        <p:nvSpPr>
          <p:cNvPr id="8" name="TextBox776"/>
          <p:cNvSpPr txBox="1"/>
          <p:nvPr/>
        </p:nvSpPr>
        <p:spPr>
          <a:xfrm>
            <a:off x="990600" y="1295400"/>
            <a:ext cx="4927600" cy="3395032"/>
          </a:xfrm>
          <a:prstGeom prst="rect">
            <a:avLst/>
          </a:prstGeom>
          <a:noFill/>
        </p:spPr>
        <p:txBody>
          <a:bodyPr wrap="square" lIns="0" tIns="0" rIns="0" bIns="0" rtlCol="0">
            <a:spAutoFit/>
          </a:bodyPr>
          <a:lstStyle/>
          <a:p>
            <a:pPr marL="0" marR="0" indent="0" eaLnBrk="0">
              <a:lnSpc>
                <a:spcPct val="115000"/>
              </a:lnSpc>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Based</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on</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types</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test:</a:t>
            </a:r>
          </a:p>
          <a:p>
            <a:pPr marL="438022" marR="0" indent="0" eaLnBrk="0">
              <a:lnSpc>
                <a:spcPct val="115000"/>
              </a:lnSpc>
              <a:spcBef>
                <a:spcPts val="877"/>
              </a:spcBef>
            </a:pPr>
            <a:r>
              <a:rPr lang="en-US" altLang="zh-CN" sz="2200" kern="0" baseline="0" noProof="0" dirty="0">
                <a:solidFill>
                  <a:srgbClr val="0000CC"/>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Functionality</a:t>
            </a:r>
            <a:r>
              <a:rPr lang="en-US" altLang="zh-CN" sz="2200" b="1"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test</a:t>
            </a:r>
          </a:p>
          <a:p>
            <a:pPr marL="438022" marR="0" indent="0" eaLnBrk="0">
              <a:lnSpc>
                <a:spcPct val="115000"/>
              </a:lnSpc>
              <a:spcBef>
                <a:spcPts val="896"/>
              </a:spcBef>
            </a:pPr>
            <a:r>
              <a:rPr lang="en-US" altLang="zh-CN" sz="2200" kern="0" baseline="0" noProof="0" dirty="0">
                <a:solidFill>
                  <a:srgbClr val="0000CC"/>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Performance</a:t>
            </a:r>
            <a:r>
              <a:rPr lang="en-US" altLang="zh-CN" sz="2200" b="1"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test</a:t>
            </a:r>
          </a:p>
          <a:p>
            <a:pPr marL="0" marR="0" indent="0" eaLnBrk="0">
              <a:lnSpc>
                <a:spcPct val="115000"/>
              </a:lnSpc>
              <a:spcBef>
                <a:spcPts val="874"/>
              </a:spcBef>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Based</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on</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who</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performs</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testing:</a:t>
            </a:r>
          </a:p>
          <a:p>
            <a:pPr marL="438022" marR="0" indent="0" eaLnBrk="0">
              <a:lnSpc>
                <a:spcPct val="115000"/>
              </a:lnSpc>
              <a:spcBef>
                <a:spcPts val="876"/>
              </a:spcBef>
            </a:pPr>
            <a:r>
              <a:rPr lang="en-US" altLang="zh-CN" sz="2200" kern="0" baseline="0" noProof="0" dirty="0">
                <a:solidFill>
                  <a:srgbClr val="0000CC"/>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Alpha</a:t>
            </a:r>
          </a:p>
          <a:p>
            <a:pPr marL="438022" marR="0" indent="0" eaLnBrk="0">
              <a:lnSpc>
                <a:spcPct val="115000"/>
              </a:lnSpc>
              <a:spcBef>
                <a:spcPts val="896"/>
              </a:spcBef>
            </a:pPr>
            <a:r>
              <a:rPr lang="en-US" altLang="zh-CN" sz="2200" kern="0" baseline="0" noProof="0" dirty="0">
                <a:solidFill>
                  <a:srgbClr val="0000CC"/>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Beta</a:t>
            </a:r>
          </a:p>
          <a:p>
            <a:pPr marL="438022" marR="0" indent="0" eaLnBrk="0">
              <a:lnSpc>
                <a:spcPct val="115000"/>
              </a:lnSpc>
              <a:spcBef>
                <a:spcPts val="896"/>
              </a:spcBef>
            </a:pPr>
            <a:r>
              <a:rPr lang="en-US" altLang="zh-CN" sz="2200" kern="0" baseline="0" noProof="0" dirty="0">
                <a:solidFill>
                  <a:srgbClr val="0000CC"/>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Acceptance</a:t>
            </a:r>
            <a:r>
              <a:rPr lang="en-US" altLang="zh-CN" sz="2200" b="1"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test</a:t>
            </a:r>
          </a:p>
        </p:txBody>
      </p:sp>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2857274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1100" y="65681"/>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r>
              <a:rPr lang="en-US" b="1" dirty="0"/>
              <a:t>Performance test</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5905E46A-4D0E-44B8-902D-F49992DAC6A6}" type="datetime1">
              <a:rPr lang="en-IN" smtClean="0"/>
              <a:t>30-04-2024</a:t>
            </a:fld>
            <a:endParaRPr lang="en-US" dirty="0"/>
          </a:p>
        </p:txBody>
      </p:sp>
      <p:sp>
        <p:nvSpPr>
          <p:cNvPr id="6" name="Footer Placeholder 5"/>
          <p:cNvSpPr>
            <a:spLocks noGrp="1"/>
          </p:cNvSpPr>
          <p:nvPr>
            <p:ph type="ftr" sz="quarter" idx="11"/>
          </p:nvPr>
        </p:nvSpPr>
        <p:spPr>
          <a:xfrm>
            <a:off x="1905000" y="6356350"/>
            <a:ext cx="51816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58</a:t>
            </a:fld>
            <a:endParaRPr lang="en-US" dirty="0"/>
          </a:p>
        </p:txBody>
      </p:sp>
      <p:sp>
        <p:nvSpPr>
          <p:cNvPr id="8" name="TextBox780"/>
          <p:cNvSpPr txBox="1"/>
          <p:nvPr/>
        </p:nvSpPr>
        <p:spPr>
          <a:xfrm>
            <a:off x="317500" y="1219200"/>
            <a:ext cx="8369300" cy="4539448"/>
          </a:xfrm>
          <a:prstGeom prst="rect">
            <a:avLst/>
          </a:prstGeom>
          <a:noFill/>
        </p:spPr>
        <p:txBody>
          <a:bodyPr wrap="square" lIns="0" tIns="0" rIns="0" bIns="0" rtlCol="0">
            <a:spAutoFit/>
          </a:bodyPr>
          <a:lstStyle/>
          <a:p>
            <a:pPr marL="351032" marR="0" indent="-351032" eaLnBrk="0">
              <a:lnSpc>
                <a:spcPct val="110000"/>
              </a:lnSpc>
            </a:pPr>
            <a:r>
              <a:rPr lang="en-US" altLang="zh-CN" sz="2200" kern="0" baseline="0" noProof="0" dirty="0">
                <a:solidFill>
                  <a:srgbClr val="000000"/>
                </a:solidFill>
                <a:latin typeface="Calibri (Body)"/>
                <a:ea typeface="Arial" pitchFamily="34" charset="0"/>
                <a:cs typeface="Arial" pitchFamily="34" charset="0"/>
              </a:rPr>
              <a:t>•</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Determines</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whether</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a</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system</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or</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subsystem</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meets</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its</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non-functional</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requirements:</a:t>
            </a:r>
          </a:p>
          <a:p>
            <a:pPr marL="910281" marR="0" indent="0" eaLnBrk="0">
              <a:lnSpc>
                <a:spcPct val="116000"/>
              </a:lnSpc>
              <a:spcBef>
                <a:spcPts val="881"/>
              </a:spcBef>
            </a:pPr>
            <a:r>
              <a:rPr lang="en-US" altLang="zh-CN" sz="2200" kern="0" baseline="0" noProof="0" dirty="0">
                <a:solidFill>
                  <a:srgbClr val="0000CC"/>
                </a:solidFill>
                <a:latin typeface="Calibri (Body)"/>
                <a:ea typeface="Arial" pitchFamily="34" charset="0"/>
                <a:cs typeface="Arial" pitchFamily="34" charset="0"/>
              </a:rPr>
              <a:t>•</a:t>
            </a:r>
            <a:r>
              <a:rPr lang="en-US" altLang="zh-CN" sz="2200" kern="0" noProof="0" dirty="0">
                <a:latin typeface="Calibri (Body)"/>
                <a:ea typeface="Arial" pitchFamily="34" charset="0"/>
                <a:cs typeface="Arial" pitchFamily="34" charset="0"/>
              </a:rPr>
              <a:t> </a:t>
            </a:r>
            <a:r>
              <a:rPr lang="en-US" altLang="zh-CN" sz="2200" b="1" kern="0" baseline="0" noProof="0" dirty="0">
                <a:solidFill>
                  <a:srgbClr val="0000CC"/>
                </a:solidFill>
                <a:latin typeface="Calibri (Body)"/>
                <a:ea typeface="Arial" pitchFamily="34" charset="0"/>
                <a:cs typeface="Arial" pitchFamily="34" charset="0"/>
              </a:rPr>
              <a:t>Response</a:t>
            </a:r>
            <a:r>
              <a:rPr lang="en-US" altLang="zh-CN" sz="2200" b="1" kern="0" noProof="0" dirty="0">
                <a:latin typeface="Calibri (Body)"/>
                <a:ea typeface="Arial" pitchFamily="34" charset="0"/>
                <a:cs typeface="Arial" pitchFamily="34" charset="0"/>
              </a:rPr>
              <a:t> </a:t>
            </a:r>
            <a:r>
              <a:rPr lang="en-US" altLang="zh-CN" sz="2200" b="1" kern="0" baseline="0" noProof="0" dirty="0">
                <a:solidFill>
                  <a:srgbClr val="0000CC"/>
                </a:solidFill>
                <a:latin typeface="Calibri (Body)"/>
                <a:ea typeface="Arial" pitchFamily="34" charset="0"/>
                <a:cs typeface="Arial" pitchFamily="34" charset="0"/>
              </a:rPr>
              <a:t>times</a:t>
            </a:r>
          </a:p>
          <a:p>
            <a:pPr marL="910281" marR="0" indent="0" eaLnBrk="0">
              <a:lnSpc>
                <a:spcPct val="116000"/>
              </a:lnSpc>
              <a:spcBef>
                <a:spcPts val="784"/>
              </a:spcBef>
            </a:pPr>
            <a:r>
              <a:rPr lang="en-US" altLang="zh-CN" sz="2200" kern="0" baseline="0" noProof="0" dirty="0">
                <a:solidFill>
                  <a:srgbClr val="0000CC"/>
                </a:solidFill>
                <a:latin typeface="Calibri (Body)"/>
                <a:ea typeface="Arial" pitchFamily="34" charset="0"/>
                <a:cs typeface="Arial" pitchFamily="34" charset="0"/>
              </a:rPr>
              <a:t>•</a:t>
            </a:r>
            <a:r>
              <a:rPr lang="en-US" altLang="zh-CN" sz="2200" kern="0" noProof="0" dirty="0">
                <a:latin typeface="Calibri (Body)"/>
                <a:ea typeface="Arial" pitchFamily="34" charset="0"/>
                <a:cs typeface="Arial" pitchFamily="34" charset="0"/>
              </a:rPr>
              <a:t> </a:t>
            </a:r>
            <a:r>
              <a:rPr lang="en-US" altLang="zh-CN" sz="2200" b="1" kern="0" baseline="0" noProof="0" dirty="0">
                <a:solidFill>
                  <a:srgbClr val="0000CC"/>
                </a:solidFill>
                <a:latin typeface="Calibri (Body)"/>
                <a:ea typeface="Arial" pitchFamily="34" charset="0"/>
                <a:cs typeface="Arial" pitchFamily="34" charset="0"/>
              </a:rPr>
              <a:t>Throughput</a:t>
            </a:r>
          </a:p>
          <a:p>
            <a:pPr marL="910281" marR="0" indent="0" eaLnBrk="0">
              <a:lnSpc>
                <a:spcPct val="116000"/>
              </a:lnSpc>
              <a:spcBef>
                <a:spcPts val="782"/>
              </a:spcBef>
            </a:pPr>
            <a:r>
              <a:rPr lang="en-US" altLang="zh-CN" sz="2200" kern="0" baseline="0" noProof="0" dirty="0">
                <a:solidFill>
                  <a:srgbClr val="0000CC"/>
                </a:solidFill>
                <a:latin typeface="Calibri (Body)"/>
                <a:ea typeface="Arial" pitchFamily="34" charset="0"/>
                <a:cs typeface="Arial" pitchFamily="34" charset="0"/>
              </a:rPr>
              <a:t>•</a:t>
            </a:r>
            <a:r>
              <a:rPr lang="en-US" altLang="zh-CN" sz="2200" kern="0" noProof="0" dirty="0">
                <a:latin typeface="Calibri (Body)"/>
                <a:ea typeface="Arial" pitchFamily="34" charset="0"/>
                <a:cs typeface="Arial" pitchFamily="34" charset="0"/>
              </a:rPr>
              <a:t> </a:t>
            </a:r>
            <a:r>
              <a:rPr lang="en-US" altLang="zh-CN" sz="2200" b="1" kern="0" baseline="0" noProof="0" dirty="0">
                <a:solidFill>
                  <a:srgbClr val="0000CC"/>
                </a:solidFill>
                <a:latin typeface="Calibri (Body)"/>
                <a:ea typeface="Arial" pitchFamily="34" charset="0"/>
                <a:cs typeface="Arial" pitchFamily="34" charset="0"/>
              </a:rPr>
              <a:t>Usability</a:t>
            </a:r>
          </a:p>
          <a:p>
            <a:pPr marL="910281" marR="0" indent="0" eaLnBrk="0">
              <a:lnSpc>
                <a:spcPct val="116000"/>
              </a:lnSpc>
              <a:spcBef>
                <a:spcPts val="793"/>
              </a:spcBef>
            </a:pPr>
            <a:r>
              <a:rPr lang="en-US" altLang="zh-CN" sz="2200" kern="0" baseline="0" noProof="0" dirty="0">
                <a:solidFill>
                  <a:srgbClr val="0000CC"/>
                </a:solidFill>
                <a:latin typeface="Calibri (Body)"/>
                <a:ea typeface="Arial" pitchFamily="34" charset="0"/>
                <a:cs typeface="Arial" pitchFamily="34" charset="0"/>
              </a:rPr>
              <a:t>•</a:t>
            </a:r>
            <a:r>
              <a:rPr lang="en-US" altLang="zh-CN" sz="2200" kern="0" noProof="0" dirty="0">
                <a:latin typeface="Calibri (Body)"/>
                <a:ea typeface="Arial" pitchFamily="34" charset="0"/>
                <a:cs typeface="Arial" pitchFamily="34" charset="0"/>
              </a:rPr>
              <a:t> </a:t>
            </a:r>
            <a:r>
              <a:rPr lang="en-US" altLang="zh-CN" sz="2200" b="1" kern="0" baseline="0" noProof="0" dirty="0">
                <a:solidFill>
                  <a:srgbClr val="0000CC"/>
                </a:solidFill>
                <a:latin typeface="Calibri (Body)"/>
                <a:ea typeface="Arial" pitchFamily="34" charset="0"/>
                <a:cs typeface="Arial" pitchFamily="34" charset="0"/>
              </a:rPr>
              <a:t>Stress</a:t>
            </a:r>
          </a:p>
          <a:p>
            <a:pPr marL="910281" marR="0" indent="0" eaLnBrk="0">
              <a:lnSpc>
                <a:spcPct val="116000"/>
              </a:lnSpc>
              <a:spcBef>
                <a:spcPts val="781"/>
              </a:spcBef>
            </a:pPr>
            <a:r>
              <a:rPr lang="en-US" altLang="zh-CN" sz="2200" kern="0" baseline="0" noProof="0" dirty="0">
                <a:solidFill>
                  <a:srgbClr val="0000CC"/>
                </a:solidFill>
                <a:latin typeface="Calibri (Body)"/>
                <a:ea typeface="Arial" pitchFamily="34" charset="0"/>
                <a:cs typeface="Arial" pitchFamily="34" charset="0"/>
              </a:rPr>
              <a:t>•</a:t>
            </a:r>
            <a:r>
              <a:rPr lang="en-US" altLang="zh-CN" sz="2200" kern="0" noProof="0" dirty="0">
                <a:latin typeface="Calibri (Body)"/>
                <a:ea typeface="Arial" pitchFamily="34" charset="0"/>
                <a:cs typeface="Arial" pitchFamily="34" charset="0"/>
              </a:rPr>
              <a:t> </a:t>
            </a:r>
            <a:r>
              <a:rPr lang="en-US" altLang="zh-CN" sz="2200" b="1" kern="0" baseline="0" noProof="0" dirty="0">
                <a:solidFill>
                  <a:srgbClr val="0000CC"/>
                </a:solidFill>
                <a:latin typeface="Calibri (Body)"/>
                <a:ea typeface="Arial" pitchFamily="34" charset="0"/>
                <a:cs typeface="Arial" pitchFamily="34" charset="0"/>
              </a:rPr>
              <a:t>Recovery</a:t>
            </a:r>
          </a:p>
          <a:p>
            <a:pPr marL="910281" marR="0" indent="0" eaLnBrk="0">
              <a:lnSpc>
                <a:spcPct val="116000"/>
              </a:lnSpc>
              <a:spcBef>
                <a:spcPts val="784"/>
              </a:spcBef>
            </a:pPr>
            <a:r>
              <a:rPr lang="en-US" altLang="zh-CN" sz="2200" kern="0" baseline="0" noProof="0" dirty="0">
                <a:solidFill>
                  <a:srgbClr val="0000CC"/>
                </a:solidFill>
                <a:latin typeface="Calibri (Body)"/>
                <a:ea typeface="Arial" pitchFamily="34" charset="0"/>
                <a:cs typeface="Arial" pitchFamily="34" charset="0"/>
              </a:rPr>
              <a:t>•</a:t>
            </a:r>
            <a:r>
              <a:rPr lang="en-US" altLang="zh-CN" sz="2200" kern="0" noProof="0" dirty="0">
                <a:latin typeface="Calibri (Body)"/>
                <a:ea typeface="Arial" pitchFamily="34" charset="0"/>
                <a:cs typeface="Arial" pitchFamily="34" charset="0"/>
              </a:rPr>
              <a:t> </a:t>
            </a:r>
            <a:r>
              <a:rPr lang="en-US" altLang="zh-CN" sz="2200" b="1" kern="0" baseline="0" noProof="0" dirty="0">
                <a:solidFill>
                  <a:srgbClr val="0000CC"/>
                </a:solidFill>
                <a:latin typeface="Calibri (Body)"/>
                <a:ea typeface="Arial" pitchFamily="34" charset="0"/>
                <a:cs typeface="Arial" pitchFamily="34" charset="0"/>
              </a:rPr>
              <a:t>Configuration,</a:t>
            </a:r>
            <a:r>
              <a:rPr lang="en-US" altLang="zh-CN" sz="2200" b="1" kern="0" noProof="0" dirty="0">
                <a:latin typeface="Calibri (Body)"/>
                <a:ea typeface="Arial" pitchFamily="34" charset="0"/>
                <a:cs typeface="Arial" pitchFamily="34" charset="0"/>
              </a:rPr>
              <a:t> </a:t>
            </a:r>
            <a:r>
              <a:rPr lang="en-US" altLang="zh-CN" sz="2200" b="1" kern="0" baseline="0" noProof="0" dirty="0">
                <a:solidFill>
                  <a:srgbClr val="0000CC"/>
                </a:solidFill>
                <a:latin typeface="Calibri (Body)"/>
                <a:ea typeface="Arial" pitchFamily="34" charset="0"/>
                <a:cs typeface="Arial" pitchFamily="34" charset="0"/>
              </a:rPr>
              <a:t>etc.</a:t>
            </a:r>
          </a:p>
          <a:p>
            <a:pPr marL="4393256" marR="0" indent="0" eaLnBrk="0">
              <a:lnSpc>
                <a:spcPct val="118000"/>
              </a:lnSpc>
              <a:spcBef>
                <a:spcPts val="3215"/>
              </a:spcBef>
            </a:pPr>
            <a:r>
              <a:rPr lang="en-US" altLang="zh-CN" sz="2200" kern="0" baseline="0" noProof="0" dirty="0">
                <a:solidFill>
                  <a:srgbClr val="000000"/>
                </a:solidFill>
                <a:latin typeface="Calibri (Body)"/>
                <a:ea typeface="Arial" pitchFamily="34" charset="0"/>
                <a:cs typeface="Arial" pitchFamily="34" charset="0"/>
              </a:rPr>
              <a:t>62</a:t>
            </a:r>
          </a:p>
        </p:txBody>
      </p:sp>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42196119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1100" y="34308"/>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r>
              <a:rPr lang="en-US" b="1" dirty="0"/>
              <a:t>User Acceptance Testing</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32E1852D-79C2-4985-9D43-334C6D773C9A}" type="datetime1">
              <a:rPr lang="en-IN" smtClean="0"/>
              <a:t>30-04-2024</a:t>
            </a:fld>
            <a:endParaRPr lang="en-US" dirty="0"/>
          </a:p>
        </p:txBody>
      </p:sp>
      <p:sp>
        <p:nvSpPr>
          <p:cNvPr id="6" name="Footer Placeholder 5"/>
          <p:cNvSpPr>
            <a:spLocks noGrp="1"/>
          </p:cNvSpPr>
          <p:nvPr>
            <p:ph type="ftr" sz="quarter" idx="11"/>
          </p:nvPr>
        </p:nvSpPr>
        <p:spPr>
          <a:xfrm>
            <a:off x="1905000" y="6356350"/>
            <a:ext cx="51816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59</a:t>
            </a:fld>
            <a:endParaRPr lang="en-US" dirty="0"/>
          </a:p>
        </p:txBody>
      </p:sp>
      <p:sp>
        <p:nvSpPr>
          <p:cNvPr id="8" name="TextBox783"/>
          <p:cNvSpPr txBox="1"/>
          <p:nvPr/>
        </p:nvSpPr>
        <p:spPr>
          <a:xfrm>
            <a:off x="457200" y="1507191"/>
            <a:ext cx="8229600" cy="1354025"/>
          </a:xfrm>
          <a:prstGeom prst="rect">
            <a:avLst/>
          </a:prstGeom>
          <a:noFill/>
        </p:spPr>
        <p:txBody>
          <a:bodyPr wrap="square" lIns="0" tIns="0" rIns="0" bIns="0" rtlCol="0">
            <a:spAutoFit/>
          </a:bodyPr>
          <a:lstStyle/>
          <a:p>
            <a:pPr marL="351722" marR="158821" indent="-351722" eaLnBrk="0">
              <a:lnSpc>
                <a:spcPct val="126000"/>
              </a:lnSpc>
              <a:spcBef>
                <a:spcPts val="672"/>
              </a:spcBef>
            </a:pPr>
            <a:r>
              <a:rPr lang="en-US" altLang="zh-CN" sz="3150" kern="0" spc="-200" baseline="0" noProof="0" dirty="0">
                <a:solidFill>
                  <a:srgbClr val="000000"/>
                </a:solidFill>
                <a:latin typeface="Arial" pitchFamily="34" charset="0"/>
                <a:ea typeface="Arial" pitchFamily="34" charset="0"/>
                <a:cs typeface="Arial" pitchFamily="34" charset="0"/>
              </a:rPr>
              <a:t>•</a:t>
            </a:r>
            <a:r>
              <a:rPr lang="en-US" altLang="zh-CN" sz="3150" kern="0" spc="875" noProof="0" dirty="0">
                <a:latin typeface="Arial" pitchFamily="34" charset="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User</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determines</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whether</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the</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system</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fulfills</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his</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requirements</a:t>
            </a:r>
          </a:p>
          <a:p>
            <a:pPr marL="725515" marR="0" indent="-290212" eaLnBrk="0">
              <a:lnSpc>
                <a:spcPct val="126000"/>
              </a:lnSpc>
              <a:spcBef>
                <a:spcPts val="2803"/>
              </a:spcBef>
            </a:pPr>
            <a:r>
              <a:rPr lang="en-US" altLang="zh-CN" sz="2200" kern="0" baseline="0" noProof="0" dirty="0">
                <a:solidFill>
                  <a:srgbClr val="0000CC"/>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Accepts</a:t>
            </a:r>
            <a:r>
              <a:rPr lang="en-US" altLang="zh-CN" sz="2200" b="1"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or</a:t>
            </a:r>
            <a:r>
              <a:rPr lang="en-US" altLang="zh-CN" sz="2200" b="1"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rejects</a:t>
            </a:r>
            <a:r>
              <a:rPr lang="en-US" altLang="zh-CN" sz="2200" b="1"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delivered</a:t>
            </a:r>
            <a:r>
              <a:rPr lang="en-US" altLang="zh-CN" sz="2200" b="1"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system</a:t>
            </a:r>
            <a:r>
              <a:rPr lang="en-US" altLang="zh-CN" sz="2200" b="1"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based</a:t>
            </a:r>
            <a:r>
              <a:rPr lang="en-US" altLang="zh-CN" sz="2200" b="1"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on</a:t>
            </a:r>
            <a:r>
              <a:rPr lang="en-US" altLang="zh-CN" sz="2200" b="1"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the</a:t>
            </a:r>
            <a:r>
              <a:rPr lang="en-US" altLang="zh-CN" sz="2200" b="1"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test</a:t>
            </a:r>
            <a:r>
              <a:rPr lang="en-US" altLang="zh-CN" sz="2200" b="1"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results.</a:t>
            </a:r>
          </a:p>
        </p:txBody>
      </p:sp>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935287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DFE30B1-BD97-456B-A257-C346621B542F}" type="datetime1">
              <a:rPr lang="en-IN" smtClean="0"/>
              <a:t>30-04-2024</a:t>
            </a:fld>
            <a:endParaRPr lang="en-US" dirty="0"/>
          </a:p>
        </p:txBody>
      </p:sp>
      <p:sp>
        <p:nvSpPr>
          <p:cNvPr id="5" name="Footer Placeholder 4"/>
          <p:cNvSpPr>
            <a:spLocks noGrp="1"/>
          </p:cNvSpPr>
          <p:nvPr>
            <p:ph type="ftr" sz="quarter" idx="11"/>
          </p:nvPr>
        </p:nvSpPr>
        <p:spPr/>
        <p:txBody>
          <a:bodyPr/>
          <a:lstStyle/>
          <a:p>
            <a:r>
              <a:rPr lang="en-US"/>
              <a:t>Nishu Niharika            ACSE0603 Software Engineering                          Unit IV      </a:t>
            </a:r>
            <a:endParaRPr lang="en-US" dirty="0"/>
          </a:p>
        </p:txBody>
      </p:sp>
      <p:sp>
        <p:nvSpPr>
          <p:cNvPr id="6" name="Slide Number Placeholder 5"/>
          <p:cNvSpPr>
            <a:spLocks noGrp="1"/>
          </p:cNvSpPr>
          <p:nvPr>
            <p:ph type="sldNum" sz="quarter" idx="12"/>
          </p:nvPr>
        </p:nvSpPr>
        <p:spPr/>
        <p:txBody>
          <a:bodyPr/>
          <a:lstStyle/>
          <a:p>
            <a:fld id="{8A87259C-A7BA-4E2F-AD15-1FC8623258DF}" type="slidenum">
              <a:rPr lang="en-US" smtClean="0"/>
              <a:pPr/>
              <a:t>6</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anose="02020603050405020304" pitchFamily="18" charset="0"/>
                <a:cs typeface="Times New Roman" panose="02020603050405020304" pitchFamily="18" charset="0"/>
              </a:rPr>
              <a:t>Syllabus</a:t>
            </a:r>
            <a:r>
              <a:rPr lang="en-US" sz="2400" dirty="0"/>
              <a:t> </a:t>
            </a:r>
            <a:endParaRPr kumimoji="0" lang="en-US" sz="2400" b="0" i="0" u="none" strike="noStrike" kern="1200" cap="none" spc="0" normalizeH="0" baseline="0" noProof="0" dirty="0">
              <a:ln>
                <a:noFill/>
              </a:ln>
              <a:solidFill>
                <a:schemeClr val="dk1"/>
              </a:solidFill>
              <a:effectLst/>
              <a:uLnTx/>
              <a:uFillTx/>
            </a:endParaRPr>
          </a:p>
        </p:txBody>
      </p:sp>
      <p:pic>
        <p:nvPicPr>
          <p:cNvPr id="8" name="Picture 4">
            <a:extLst>
              <a:ext uri="{FF2B5EF4-FFF2-40B4-BE49-F238E27FC236}">
                <a16:creationId xmlns:a16="http://schemas.microsoft.com/office/drawing/2014/main" id="{C927257E-084A-415B-BF9B-22EABE25AB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11" y="27782"/>
            <a:ext cx="1316036" cy="658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Table 13">
            <a:extLst>
              <a:ext uri="{FF2B5EF4-FFF2-40B4-BE49-F238E27FC236}">
                <a16:creationId xmlns:a16="http://schemas.microsoft.com/office/drawing/2014/main" id="{914CAECF-3A53-DD65-FD77-DAAD5D546612}"/>
              </a:ext>
            </a:extLst>
          </p:cNvPr>
          <p:cNvGraphicFramePr>
            <a:graphicFrameLocks noGrp="1"/>
          </p:cNvGraphicFramePr>
          <p:nvPr>
            <p:extLst>
              <p:ext uri="{D42A27DB-BD31-4B8C-83A1-F6EECF244321}">
                <p14:modId xmlns:p14="http://schemas.microsoft.com/office/powerpoint/2010/main" val="4189759299"/>
              </p:ext>
            </p:extLst>
          </p:nvPr>
        </p:nvGraphicFramePr>
        <p:xfrm>
          <a:off x="457201" y="980728"/>
          <a:ext cx="8250306" cy="3840480"/>
        </p:xfrm>
        <a:graphic>
          <a:graphicData uri="http://schemas.openxmlformats.org/drawingml/2006/table">
            <a:tbl>
              <a:tblPr firstRow="1" bandRow="1">
                <a:tableStyleId>{5C22544A-7EE6-4342-B048-85BDC9FD1C3A}</a:tableStyleId>
              </a:tblPr>
              <a:tblGrid>
                <a:gridCol w="1480315">
                  <a:extLst>
                    <a:ext uri="{9D8B030D-6E8A-4147-A177-3AD203B41FA5}">
                      <a16:colId xmlns:a16="http://schemas.microsoft.com/office/drawing/2014/main" val="3015568975"/>
                    </a:ext>
                  </a:extLst>
                </a:gridCol>
                <a:gridCol w="5350562">
                  <a:extLst>
                    <a:ext uri="{9D8B030D-6E8A-4147-A177-3AD203B41FA5}">
                      <a16:colId xmlns:a16="http://schemas.microsoft.com/office/drawing/2014/main" val="2632003106"/>
                    </a:ext>
                  </a:extLst>
                </a:gridCol>
                <a:gridCol w="1419429">
                  <a:extLst>
                    <a:ext uri="{9D8B030D-6E8A-4147-A177-3AD203B41FA5}">
                      <a16:colId xmlns:a16="http://schemas.microsoft.com/office/drawing/2014/main" val="4191324665"/>
                    </a:ext>
                  </a:extLst>
                </a:gridCol>
              </a:tblGrid>
              <a:tr h="485749">
                <a:tc>
                  <a:txBody>
                    <a:bodyPr/>
                    <a:lstStyle/>
                    <a:p>
                      <a:pPr algn="just"/>
                      <a:r>
                        <a:rPr lang="en-US" sz="2000" b="1" i="0" u="none" strike="noStrike" kern="1200" baseline="0" dirty="0">
                          <a:solidFill>
                            <a:schemeClr val="dk1"/>
                          </a:solidFill>
                          <a:latin typeface="Times New Roman" panose="02020603050405020304" pitchFamily="18" charset="0"/>
                          <a:ea typeface="+mn-ea"/>
                          <a:cs typeface="Times New Roman" panose="02020603050405020304" pitchFamily="18" charset="0"/>
                        </a:rPr>
                        <a:t>UNIT-V</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2000" dirty="0">
                          <a:solidFill>
                            <a:schemeClr val="tx1"/>
                          </a:solidFill>
                          <a:latin typeface="Times New Roman" panose="02020603050405020304" pitchFamily="18" charset="0"/>
                          <a:cs typeface="Times New Roman" panose="02020603050405020304" pitchFamily="18" charset="0"/>
                        </a:rPr>
                        <a:t>Project Maintenance And Management Concepts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2000" b="1" i="0" u="none" strike="noStrike" kern="1200" baseline="0" dirty="0">
                          <a:solidFill>
                            <a:schemeClr val="tx1"/>
                          </a:solidFill>
                          <a:latin typeface="Times New Roman" panose="02020603050405020304" pitchFamily="18" charset="0"/>
                          <a:ea typeface="+mn-ea"/>
                          <a:cs typeface="Times New Roman" panose="02020603050405020304" pitchFamily="18" charset="0"/>
                        </a:rPr>
                        <a:t>8 Hours</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01612528"/>
                  </a:ext>
                </a:extLst>
              </a:tr>
              <a:tr h="2834640">
                <a:tc gridSpan="3">
                  <a:txBody>
                    <a:bodyPr/>
                    <a:lstStyle/>
                    <a:p>
                      <a:pPr algn="just"/>
                      <a:r>
                        <a:rPr lang="en-US" sz="2000" dirty="0">
                          <a:latin typeface="Times New Roman" panose="02020603050405020304" pitchFamily="18" charset="0"/>
                          <a:cs typeface="Times New Roman" panose="02020603050405020304" pitchFamily="18" charset="0"/>
                        </a:rPr>
                        <a:t>Project management concepts, Planning the software project, Estimation: Software Measurement and Metrics, Various Size Oriented Measures-LOC based, FP based, </a:t>
                      </a:r>
                      <a:r>
                        <a:rPr lang="en-US" sz="2000" dirty="0" err="1">
                          <a:latin typeface="Times New Roman" panose="02020603050405020304" pitchFamily="18" charset="0"/>
                          <a:cs typeface="Times New Roman" panose="02020603050405020304" pitchFamily="18" charset="0"/>
                        </a:rPr>
                        <a:t>Halestead’s</a:t>
                      </a:r>
                      <a:r>
                        <a:rPr lang="en-US" sz="2000" dirty="0">
                          <a:latin typeface="Times New Roman" panose="02020603050405020304" pitchFamily="18" charset="0"/>
                          <a:cs typeface="Times New Roman" panose="02020603050405020304" pitchFamily="18" charset="0"/>
                        </a:rPr>
                        <a:t> Software Science, </a:t>
                      </a:r>
                      <a:r>
                        <a:rPr lang="en-US" sz="2000" dirty="0" err="1">
                          <a:latin typeface="Times New Roman" panose="02020603050405020304" pitchFamily="18" charset="0"/>
                          <a:cs typeface="Times New Roman" panose="02020603050405020304" pitchFamily="18" charset="0"/>
                        </a:rPr>
                        <a:t>Cyclomatic</a:t>
                      </a:r>
                      <a:r>
                        <a:rPr lang="en-US" sz="2000" dirty="0">
                          <a:latin typeface="Times New Roman" panose="02020603050405020304" pitchFamily="18" charset="0"/>
                          <a:cs typeface="Times New Roman" panose="02020603050405020304" pitchFamily="18" charset="0"/>
                        </a:rPr>
                        <a:t> Complexity Measures: Control Flow Graphs, Use-case based, empirical estimation COCOMO- A Heuristic estimation techniques, staffing level estimation, team structures, risk analysis and management. Configuration Management, Software reengineering: reverse engineering, restructuring: forward engineering, Clean Room software engineering. Case Tools, Software Maintenance: Preventive, Corrective and Perfective Maintenance, Cost of Maintenance, Need of Maintenance. </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a:p>
                  </a:txBody>
                  <a:tcPr/>
                </a:tc>
                <a:tc hMerge="1">
                  <a:txBody>
                    <a:bodyPr/>
                    <a:lstStyle/>
                    <a:p>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83858826"/>
                  </a:ext>
                </a:extLst>
              </a:tr>
            </a:tbl>
          </a:graphicData>
        </a:graphic>
      </p:graphicFrame>
    </p:spTree>
    <p:extLst>
      <p:ext uri="{BB962C8B-B14F-4D97-AF65-F5344CB8AC3E}">
        <p14:creationId xmlns:p14="http://schemas.microsoft.com/office/powerpoint/2010/main" val="39900936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1100" y="34308"/>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r>
              <a:rPr lang="en-US" b="1" dirty="0"/>
              <a:t>Who Tests Software?</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571284DD-46EF-455C-B1D5-395ADE8CFC61}" type="datetime1">
              <a:rPr lang="en-IN" smtClean="0"/>
              <a:t>30-04-2024</a:t>
            </a:fld>
            <a:endParaRPr lang="en-US" dirty="0"/>
          </a:p>
        </p:txBody>
      </p:sp>
      <p:sp>
        <p:nvSpPr>
          <p:cNvPr id="6" name="Footer Placeholder 5"/>
          <p:cNvSpPr>
            <a:spLocks noGrp="1"/>
          </p:cNvSpPr>
          <p:nvPr>
            <p:ph type="ftr" sz="quarter" idx="11"/>
          </p:nvPr>
        </p:nvSpPr>
        <p:spPr>
          <a:xfrm>
            <a:off x="1905000" y="6356350"/>
            <a:ext cx="51816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60</a:t>
            </a:fld>
            <a:endParaRPr lang="en-US" dirty="0"/>
          </a:p>
        </p:txBody>
      </p:sp>
      <p:sp>
        <p:nvSpPr>
          <p:cNvPr id="9" name="TextBox788"/>
          <p:cNvSpPr txBox="1"/>
          <p:nvPr/>
        </p:nvSpPr>
        <p:spPr>
          <a:xfrm>
            <a:off x="1105509" y="1273962"/>
            <a:ext cx="2171700" cy="791499"/>
          </a:xfrm>
          <a:prstGeom prst="rect">
            <a:avLst/>
          </a:prstGeom>
          <a:noFill/>
        </p:spPr>
        <p:txBody>
          <a:bodyPr wrap="square" lIns="0" tIns="0" rIns="0" bIns="0" rtlCol="0">
            <a:spAutoFit/>
          </a:bodyPr>
          <a:lstStyle/>
          <a:p>
            <a:pPr marL="0" marR="0" indent="0" eaLnBrk="0">
              <a:lnSpc>
                <a:spcPct val="115000"/>
              </a:lnSpc>
            </a:pPr>
            <a:r>
              <a:rPr lang="en-US" altLang="zh-CN" sz="2200" kern="0" baseline="0" noProof="0" dirty="0">
                <a:solidFill>
                  <a:srgbClr val="0000CC"/>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Programmers:</a:t>
            </a:r>
          </a:p>
          <a:p>
            <a:pPr marL="440741" marR="0" indent="0" eaLnBrk="0">
              <a:lnSpc>
                <a:spcPct val="115000"/>
              </a:lnSpc>
              <a:spcBef>
                <a:spcPts val="114"/>
              </a:spcBef>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Unit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testing</a:t>
            </a:r>
          </a:p>
        </p:txBody>
      </p:sp>
      <p:sp>
        <p:nvSpPr>
          <p:cNvPr id="10" name="TextBox789"/>
          <p:cNvSpPr txBox="1"/>
          <p:nvPr/>
        </p:nvSpPr>
        <p:spPr>
          <a:xfrm>
            <a:off x="1104900" y="2108200"/>
            <a:ext cx="7124700" cy="3606800"/>
          </a:xfrm>
          <a:prstGeom prst="rect">
            <a:avLst/>
          </a:prstGeom>
          <a:noFill/>
        </p:spPr>
        <p:txBody>
          <a:bodyPr wrap="square" lIns="0" tIns="0" rIns="0" bIns="0" rtlCol="0">
            <a:spAutoFit/>
          </a:bodyPr>
          <a:lstStyle/>
          <a:p>
            <a:pPr marL="441350" marR="0" indent="0" eaLnBrk="0">
              <a:lnSpc>
                <a:spcPct val="76000"/>
              </a:lnSpc>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Test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their</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own</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or</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other</a:t>
            </a:r>
            <a:r>
              <a:rPr lang="en-US" altLang="zh-CN" sz="2200" kern="0" baseline="0" noProof="0" dirty="0">
                <a:solidFill>
                  <a:srgbClr val="000000"/>
                </a:solidFill>
                <a:ea typeface="Arial Unicode MS" pitchFamily="34" charset="0"/>
                <a:cs typeface="Arial Unicode MS" pitchFamily="34" charset="0"/>
              </a:rPr>
              <a:t>’</a:t>
            </a:r>
            <a:r>
              <a:rPr lang="en-US" altLang="zh-CN" sz="2200" kern="0" baseline="0" noProof="0" dirty="0">
                <a:solidFill>
                  <a:srgbClr val="000000"/>
                </a:solidFill>
                <a:ea typeface="Arial" pitchFamily="34" charset="0"/>
                <a:cs typeface="Arial" pitchFamily="34" charset="0"/>
              </a:rPr>
              <a:t>s</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programmer</a:t>
            </a:r>
            <a:r>
              <a:rPr lang="en-US" altLang="zh-CN" sz="2200" kern="0" baseline="0" noProof="0" dirty="0">
                <a:solidFill>
                  <a:srgbClr val="000000"/>
                </a:solidFill>
                <a:ea typeface="Arial Unicode MS" pitchFamily="34" charset="0"/>
                <a:cs typeface="Arial Unicode MS" pitchFamily="34" charset="0"/>
              </a:rPr>
              <a:t>’</a:t>
            </a:r>
            <a:r>
              <a:rPr lang="en-US" altLang="zh-CN" sz="2200" kern="0" baseline="0" noProof="0" dirty="0">
                <a:solidFill>
                  <a:srgbClr val="000000"/>
                </a:solidFill>
                <a:ea typeface="Arial" pitchFamily="34" charset="0"/>
                <a:cs typeface="Arial" pitchFamily="34" charset="0"/>
              </a:rPr>
              <a:t>s</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code</a:t>
            </a:r>
          </a:p>
          <a:p>
            <a:pPr marL="305" marR="0" indent="0" eaLnBrk="0">
              <a:lnSpc>
                <a:spcPct val="115000"/>
              </a:lnSpc>
              <a:spcBef>
                <a:spcPts val="104"/>
              </a:spcBef>
            </a:pPr>
            <a:r>
              <a:rPr lang="en-US" altLang="zh-CN" sz="2200" kern="0" baseline="0" noProof="0" dirty="0">
                <a:solidFill>
                  <a:srgbClr val="0000CC"/>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Users:</a:t>
            </a:r>
          </a:p>
          <a:p>
            <a:pPr marL="441046" marR="0" indent="0" eaLnBrk="0">
              <a:lnSpc>
                <a:spcPct val="115000"/>
              </a:lnSpc>
              <a:spcBef>
                <a:spcPts val="106"/>
              </a:spcBef>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Usability</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and</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acceptance</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testing</a:t>
            </a:r>
          </a:p>
          <a:p>
            <a:pPr marL="441046" marR="0" indent="0" eaLnBrk="0">
              <a:lnSpc>
                <a:spcPct val="115000"/>
              </a:lnSpc>
              <a:spcBef>
                <a:spcPts val="107"/>
              </a:spcBef>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Volunteers</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are</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frequently</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used</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to</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test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beta</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versions</a:t>
            </a:r>
          </a:p>
          <a:p>
            <a:pPr marL="0" marR="0" indent="0" eaLnBrk="0">
              <a:lnSpc>
                <a:spcPct val="115000"/>
              </a:lnSpc>
              <a:spcBef>
                <a:spcPts val="109"/>
              </a:spcBef>
            </a:pPr>
            <a:r>
              <a:rPr lang="en-US" altLang="zh-CN" sz="2200" kern="0" baseline="0" noProof="0" dirty="0">
                <a:solidFill>
                  <a:srgbClr val="0000CC"/>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Test</a:t>
            </a:r>
            <a:r>
              <a:rPr lang="en-US" altLang="zh-CN" sz="2200" b="1"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team:</a:t>
            </a:r>
          </a:p>
          <a:p>
            <a:pPr marL="440741" marR="0" indent="0" eaLnBrk="0">
              <a:lnSpc>
                <a:spcPct val="115000"/>
              </a:lnSpc>
              <a:spcBef>
                <a:spcPts val="113"/>
              </a:spcBef>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All</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types</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of</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testing</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except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unit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and</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acceptance</a:t>
            </a:r>
          </a:p>
          <a:p>
            <a:pPr marL="440741" marR="0" indent="0" eaLnBrk="0">
              <a:lnSpc>
                <a:spcPct val="115000"/>
              </a:lnSpc>
              <a:spcBef>
                <a:spcPts val="105"/>
              </a:spcBef>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Develop</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test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plans</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and</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strategy</a:t>
            </a:r>
          </a:p>
          <a:p>
            <a:pPr marL="4397420" marR="0" indent="0" eaLnBrk="0">
              <a:lnSpc>
                <a:spcPct val="118000"/>
              </a:lnSpc>
              <a:spcBef>
                <a:spcPts val="4077"/>
              </a:spcBef>
            </a:pPr>
            <a:r>
              <a:rPr lang="en-US" altLang="zh-CN" sz="2200" kern="0" baseline="0" noProof="0" dirty="0">
                <a:solidFill>
                  <a:srgbClr val="000000"/>
                </a:solidFill>
                <a:ea typeface="Arial" pitchFamily="34" charset="0"/>
                <a:cs typeface="Arial" pitchFamily="34" charset="0"/>
              </a:rPr>
              <a:t>64</a:t>
            </a:r>
          </a:p>
        </p:txBody>
      </p:sp>
      <p:pic>
        <p:nvPicPr>
          <p:cNvPr id="11" name="Picture 10"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17217441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1100" y="34308"/>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pPr eaLnBrk="0">
              <a:lnSpc>
                <a:spcPct val="112000"/>
              </a:lnSpc>
            </a:pPr>
            <a:r>
              <a:rPr lang="en-US" altLang="zh-CN" b="1" kern="0" spc="-210" dirty="0">
                <a:solidFill>
                  <a:srgbClr val="000000"/>
                </a:solidFill>
                <a:latin typeface="Arial" pitchFamily="34" charset="0"/>
                <a:ea typeface="Arial" pitchFamily="34" charset="0"/>
                <a:cs typeface="Arial" pitchFamily="34" charset="0"/>
              </a:rPr>
              <a:t>V&amp;V</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332A7CA3-26DD-4313-A309-26A1DCAA6348}" type="datetime1">
              <a:rPr lang="en-IN" smtClean="0"/>
              <a:t>30-04-2024</a:t>
            </a:fld>
            <a:endParaRPr lang="en-US" dirty="0"/>
          </a:p>
        </p:txBody>
      </p:sp>
      <p:sp>
        <p:nvSpPr>
          <p:cNvPr id="6" name="Footer Placeholder 5"/>
          <p:cNvSpPr>
            <a:spLocks noGrp="1"/>
          </p:cNvSpPr>
          <p:nvPr>
            <p:ph type="ftr" sz="quarter" idx="11"/>
          </p:nvPr>
        </p:nvSpPr>
        <p:spPr>
          <a:xfrm>
            <a:off x="1905000" y="6356350"/>
            <a:ext cx="51816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61</a:t>
            </a:fld>
            <a:endParaRPr lang="en-US" dirty="0"/>
          </a:p>
        </p:txBody>
      </p:sp>
      <p:pic>
        <p:nvPicPr>
          <p:cNvPr id="8" name="3836246D-5513-4823-08C9-D4CDB10C7EAB"/>
          <p:cNvPicPr>
            <a:picLocks noChangeAspect="1"/>
          </p:cNvPicPr>
          <p:nvPr/>
        </p:nvPicPr>
        <p:blipFill>
          <a:blip r:embed="rId3" cstate="print">
            <a:extLst>
              <a:ext uri="{CDB0F87F-B448-47E0-A2A7-F8ECB003066D}"/>
            </a:extLst>
          </a:blip>
          <a:stretch>
            <a:fillRect/>
          </a:stretch>
        </p:blipFill>
        <p:spPr>
          <a:xfrm>
            <a:off x="5029666" y="5141957"/>
            <a:ext cx="2438400" cy="495300"/>
          </a:xfrm>
          <a:prstGeom prst="rect">
            <a:avLst/>
          </a:prstGeom>
        </p:spPr>
      </p:pic>
      <p:pic>
        <p:nvPicPr>
          <p:cNvPr id="9" name="BEE21838-D00E-4A21-1B2E-798C8A4CD800"/>
          <p:cNvPicPr>
            <a:picLocks noChangeAspect="1"/>
          </p:cNvPicPr>
          <p:nvPr/>
        </p:nvPicPr>
        <p:blipFill>
          <a:blip r:embed="rId4" cstate="print">
            <a:extLst>
              <a:ext uri="{69EA92DA-0165-46BF-01E2-30EABF5D961A}"/>
            </a:extLst>
          </a:blip>
          <a:stretch>
            <a:fillRect/>
          </a:stretch>
        </p:blipFill>
        <p:spPr>
          <a:xfrm>
            <a:off x="4196015" y="4418057"/>
            <a:ext cx="2438400" cy="495300"/>
          </a:xfrm>
          <a:prstGeom prst="rect">
            <a:avLst/>
          </a:prstGeom>
        </p:spPr>
      </p:pic>
      <p:pic>
        <p:nvPicPr>
          <p:cNvPr id="10" name="E101218B-13B3-4779-8EA4-82681B3EF1A7"/>
          <p:cNvPicPr>
            <a:picLocks noChangeAspect="1"/>
          </p:cNvPicPr>
          <p:nvPr/>
        </p:nvPicPr>
        <p:blipFill>
          <a:blip r:embed="rId5" cstate="print">
            <a:extLst>
              <a:ext uri="{E697B2C5-EB94-4399-CC27-FB0BA9EB98D6}"/>
            </a:extLst>
          </a:blip>
          <a:stretch>
            <a:fillRect/>
          </a:stretch>
        </p:blipFill>
        <p:spPr>
          <a:xfrm>
            <a:off x="3364332" y="3703682"/>
            <a:ext cx="2438400" cy="495300"/>
          </a:xfrm>
          <a:prstGeom prst="rect">
            <a:avLst/>
          </a:prstGeom>
        </p:spPr>
      </p:pic>
      <p:pic>
        <p:nvPicPr>
          <p:cNvPr id="11" name="BE9F917F-FB87-4FF5-7D75-D71DDBDA108A"/>
          <p:cNvPicPr>
            <a:picLocks noChangeAspect="1"/>
          </p:cNvPicPr>
          <p:nvPr/>
        </p:nvPicPr>
        <p:blipFill>
          <a:blip r:embed="rId6" cstate="print">
            <a:extLst>
              <a:ext uri="{EC40B39E-B390-4CFB-47E3-B220D2FA088F}"/>
            </a:extLst>
          </a:blip>
          <a:stretch>
            <a:fillRect/>
          </a:stretch>
        </p:blipFill>
        <p:spPr>
          <a:xfrm>
            <a:off x="2532647" y="2979782"/>
            <a:ext cx="2438400" cy="495300"/>
          </a:xfrm>
          <a:prstGeom prst="rect">
            <a:avLst/>
          </a:prstGeom>
        </p:spPr>
      </p:pic>
      <p:pic>
        <p:nvPicPr>
          <p:cNvPr id="12" name="99342DD3-BFD1-4B54-DFD2-B9957043DAC7"/>
          <p:cNvPicPr>
            <a:picLocks noChangeAspect="1"/>
          </p:cNvPicPr>
          <p:nvPr/>
        </p:nvPicPr>
        <p:blipFill>
          <a:blip r:embed="rId7" cstate="print">
            <a:extLst>
              <a:ext uri="{DE015327-16A8-411F-6472-55D3E464E2CA}"/>
            </a:extLst>
          </a:blip>
          <a:stretch>
            <a:fillRect/>
          </a:stretch>
        </p:blipFill>
        <p:spPr>
          <a:xfrm>
            <a:off x="1698996" y="2265407"/>
            <a:ext cx="2438400" cy="495300"/>
          </a:xfrm>
          <a:prstGeom prst="rect">
            <a:avLst/>
          </a:prstGeom>
        </p:spPr>
      </p:pic>
      <p:pic>
        <p:nvPicPr>
          <p:cNvPr id="13" name="70D02314-6435-4D15-05DE-6856798EDA9D"/>
          <p:cNvPicPr>
            <a:picLocks noChangeAspect="1"/>
          </p:cNvPicPr>
          <p:nvPr/>
        </p:nvPicPr>
        <p:blipFill>
          <a:blip r:embed="rId8" cstate="print">
            <a:extLst>
              <a:ext uri="{A65BFC14-A614-42CE-4132-ED7FF20914DB}"/>
            </a:extLst>
          </a:blip>
          <a:stretch>
            <a:fillRect/>
          </a:stretch>
        </p:blipFill>
        <p:spPr>
          <a:xfrm>
            <a:off x="971518" y="1541507"/>
            <a:ext cx="2447925" cy="504825"/>
          </a:xfrm>
          <a:prstGeom prst="rect">
            <a:avLst/>
          </a:prstGeom>
        </p:spPr>
      </p:pic>
      <p:sp>
        <p:nvSpPr>
          <p:cNvPr id="14" name="TextBox799"/>
          <p:cNvSpPr txBox="1"/>
          <p:nvPr/>
        </p:nvSpPr>
        <p:spPr>
          <a:xfrm>
            <a:off x="1014974" y="1524000"/>
            <a:ext cx="2019300" cy="342900"/>
          </a:xfrm>
          <a:prstGeom prst="rect">
            <a:avLst/>
          </a:prstGeom>
          <a:noFill/>
        </p:spPr>
        <p:txBody>
          <a:bodyPr wrap="square" lIns="0" tIns="0" rIns="0" bIns="0" rtlCol="0">
            <a:spAutoFit/>
          </a:bodyPr>
          <a:lstStyle/>
          <a:p>
            <a:pPr marL="0" marR="0" indent="0" eaLnBrk="0">
              <a:lnSpc>
                <a:spcPct val="122000"/>
              </a:lnSpc>
            </a:pPr>
            <a:r>
              <a:rPr lang="en-US" altLang="zh-CN" sz="1900" b="1" kern="0" spc="-10" baseline="0" noProof="0" dirty="0">
                <a:solidFill>
                  <a:srgbClr val="000000"/>
                </a:solidFill>
                <a:latin typeface="Arial" pitchFamily="34" charset="0"/>
                <a:ea typeface="Arial" pitchFamily="34" charset="0"/>
                <a:cs typeface="Arial" pitchFamily="34" charset="0"/>
              </a:rPr>
              <a:t>Feasibility</a:t>
            </a:r>
            <a:r>
              <a:rPr lang="en-US" altLang="zh-CN" sz="1900" b="1" kern="0" spc="260" noProof="0" dirty="0">
                <a:latin typeface="Arial" pitchFamily="34" charset="0"/>
                <a:ea typeface="Arial" pitchFamily="34" charset="0"/>
                <a:cs typeface="Arial" pitchFamily="34" charset="0"/>
              </a:rPr>
              <a:t> </a:t>
            </a:r>
            <a:r>
              <a:rPr lang="en-US" altLang="zh-CN" sz="1900" b="1" kern="0" spc="0" baseline="0" noProof="0" dirty="0">
                <a:solidFill>
                  <a:srgbClr val="000000"/>
                </a:solidFill>
                <a:latin typeface="Arial" pitchFamily="34" charset="0"/>
                <a:ea typeface="Arial" pitchFamily="34" charset="0"/>
                <a:cs typeface="Arial" pitchFamily="34" charset="0"/>
              </a:rPr>
              <a:t>Study</a:t>
            </a:r>
          </a:p>
        </p:txBody>
      </p:sp>
      <p:sp>
        <p:nvSpPr>
          <p:cNvPr id="15" name="TextBox800"/>
          <p:cNvSpPr txBox="1"/>
          <p:nvPr/>
        </p:nvSpPr>
        <p:spPr>
          <a:xfrm>
            <a:off x="1742407" y="2241740"/>
            <a:ext cx="1816100" cy="342900"/>
          </a:xfrm>
          <a:prstGeom prst="rect">
            <a:avLst/>
          </a:prstGeom>
          <a:noFill/>
        </p:spPr>
        <p:txBody>
          <a:bodyPr wrap="square" lIns="0" tIns="0" rIns="0" bIns="0" rtlCol="0">
            <a:spAutoFit/>
          </a:bodyPr>
          <a:lstStyle/>
          <a:p>
            <a:pPr marL="0" marR="0" indent="0" eaLnBrk="0">
              <a:lnSpc>
                <a:spcPct val="122000"/>
              </a:lnSpc>
            </a:pPr>
            <a:r>
              <a:rPr lang="en-US" altLang="zh-CN" sz="1900" b="1" kern="0" spc="-50" baseline="0" noProof="0" dirty="0">
                <a:solidFill>
                  <a:srgbClr val="000000"/>
                </a:solidFill>
                <a:latin typeface="Arial" pitchFamily="34" charset="0"/>
                <a:ea typeface="Arial" pitchFamily="34" charset="0"/>
                <a:cs typeface="Arial" pitchFamily="34" charset="0"/>
              </a:rPr>
              <a:t>Req.</a:t>
            </a:r>
            <a:r>
              <a:rPr lang="en-US" altLang="zh-CN" sz="1900" b="1" kern="0" spc="1955" noProof="0" dirty="0">
                <a:latin typeface="Arial" pitchFamily="34" charset="0"/>
                <a:ea typeface="Arial" pitchFamily="34" charset="0"/>
                <a:cs typeface="Arial" pitchFamily="34" charset="0"/>
              </a:rPr>
              <a:t> </a:t>
            </a:r>
            <a:r>
              <a:rPr lang="en-US" altLang="zh-CN" sz="1900" b="1" kern="0" spc="-60" baseline="0" noProof="0" dirty="0">
                <a:solidFill>
                  <a:srgbClr val="000000"/>
                </a:solidFill>
                <a:latin typeface="Arial" pitchFamily="34" charset="0"/>
                <a:ea typeface="Arial" pitchFamily="34" charset="0"/>
                <a:cs typeface="Arial" pitchFamily="34" charset="0"/>
              </a:rPr>
              <a:t>Analysis</a:t>
            </a:r>
          </a:p>
        </p:txBody>
      </p:sp>
      <p:sp>
        <p:nvSpPr>
          <p:cNvPr id="16" name="TextBox801"/>
          <p:cNvSpPr txBox="1"/>
          <p:nvPr/>
        </p:nvSpPr>
        <p:spPr>
          <a:xfrm>
            <a:off x="2582032" y="2961177"/>
            <a:ext cx="774700" cy="342900"/>
          </a:xfrm>
          <a:prstGeom prst="rect">
            <a:avLst/>
          </a:prstGeom>
          <a:noFill/>
        </p:spPr>
        <p:txBody>
          <a:bodyPr wrap="square" lIns="0" tIns="0" rIns="0" bIns="0" rtlCol="0">
            <a:spAutoFit/>
          </a:bodyPr>
          <a:lstStyle/>
          <a:p>
            <a:pPr marL="0" marR="0" indent="0" eaLnBrk="0">
              <a:lnSpc>
                <a:spcPct val="122000"/>
              </a:lnSpc>
            </a:pPr>
            <a:r>
              <a:rPr lang="en-US" altLang="zh-CN" sz="1900" b="1" kern="0" spc="-105" baseline="0" noProof="0" dirty="0">
                <a:solidFill>
                  <a:srgbClr val="000000"/>
                </a:solidFill>
                <a:latin typeface="Arial" pitchFamily="34" charset="0"/>
                <a:ea typeface="Arial" pitchFamily="34" charset="0"/>
                <a:cs typeface="Arial" pitchFamily="34" charset="0"/>
              </a:rPr>
              <a:t>Design</a:t>
            </a:r>
          </a:p>
        </p:txBody>
      </p:sp>
      <p:sp>
        <p:nvSpPr>
          <p:cNvPr id="17" name="TextBox802"/>
          <p:cNvSpPr txBox="1"/>
          <p:nvPr/>
        </p:nvSpPr>
        <p:spPr>
          <a:xfrm>
            <a:off x="3506952" y="3678917"/>
            <a:ext cx="787400" cy="342900"/>
          </a:xfrm>
          <a:prstGeom prst="rect">
            <a:avLst/>
          </a:prstGeom>
          <a:noFill/>
        </p:spPr>
        <p:txBody>
          <a:bodyPr wrap="square" lIns="0" tIns="0" rIns="0" bIns="0" rtlCol="0">
            <a:spAutoFit/>
          </a:bodyPr>
          <a:lstStyle/>
          <a:p>
            <a:pPr marL="0" marR="0" indent="0" eaLnBrk="0">
              <a:lnSpc>
                <a:spcPct val="122000"/>
              </a:lnSpc>
            </a:pPr>
            <a:r>
              <a:rPr lang="en-US" altLang="zh-CN" sz="1900" b="1" kern="0" spc="-135" baseline="0" noProof="0" dirty="0">
                <a:solidFill>
                  <a:srgbClr val="000000"/>
                </a:solidFill>
                <a:latin typeface="Arial" pitchFamily="34" charset="0"/>
                <a:ea typeface="Arial" pitchFamily="34" charset="0"/>
                <a:cs typeface="Arial" pitchFamily="34" charset="0"/>
              </a:rPr>
              <a:t>Coding</a:t>
            </a:r>
          </a:p>
        </p:txBody>
      </p:sp>
      <p:sp>
        <p:nvSpPr>
          <p:cNvPr id="18" name="TextBox803"/>
          <p:cNvSpPr txBox="1"/>
          <p:nvPr/>
        </p:nvSpPr>
        <p:spPr>
          <a:xfrm>
            <a:off x="4229538" y="4396657"/>
            <a:ext cx="901700" cy="342900"/>
          </a:xfrm>
          <a:prstGeom prst="rect">
            <a:avLst/>
          </a:prstGeom>
          <a:noFill/>
        </p:spPr>
        <p:txBody>
          <a:bodyPr wrap="square" lIns="0" tIns="0" rIns="0" bIns="0" rtlCol="0">
            <a:spAutoFit/>
          </a:bodyPr>
          <a:lstStyle/>
          <a:p>
            <a:pPr marL="0" marR="0" indent="0" eaLnBrk="0">
              <a:lnSpc>
                <a:spcPct val="122000"/>
              </a:lnSpc>
            </a:pPr>
            <a:r>
              <a:rPr lang="en-US" altLang="zh-CN" sz="1900" b="1" kern="0" spc="-15" baseline="0" noProof="0" dirty="0">
                <a:solidFill>
                  <a:srgbClr val="000000"/>
                </a:solidFill>
                <a:latin typeface="Arial" pitchFamily="34" charset="0"/>
                <a:ea typeface="Arial" pitchFamily="34" charset="0"/>
                <a:cs typeface="Arial" pitchFamily="34" charset="0"/>
              </a:rPr>
              <a:t>Testing</a:t>
            </a:r>
          </a:p>
        </p:txBody>
      </p:sp>
      <p:sp>
        <p:nvSpPr>
          <p:cNvPr id="19" name="TextBox804"/>
          <p:cNvSpPr txBox="1"/>
          <p:nvPr/>
        </p:nvSpPr>
        <p:spPr>
          <a:xfrm>
            <a:off x="5070374" y="5116093"/>
            <a:ext cx="1473200" cy="342900"/>
          </a:xfrm>
          <a:prstGeom prst="rect">
            <a:avLst/>
          </a:prstGeom>
          <a:noFill/>
        </p:spPr>
        <p:txBody>
          <a:bodyPr wrap="square" lIns="0" tIns="0" rIns="0" bIns="0" rtlCol="0">
            <a:spAutoFit/>
          </a:bodyPr>
          <a:lstStyle/>
          <a:p>
            <a:pPr marL="0" marR="0" indent="0" eaLnBrk="0">
              <a:lnSpc>
                <a:spcPct val="122000"/>
              </a:lnSpc>
            </a:pPr>
            <a:r>
              <a:rPr lang="en-US" altLang="zh-CN" sz="1900" b="1" kern="0" spc="-30" baseline="0" noProof="0" dirty="0">
                <a:solidFill>
                  <a:srgbClr val="000000"/>
                </a:solidFill>
                <a:latin typeface="Arial" pitchFamily="34" charset="0"/>
                <a:ea typeface="Arial" pitchFamily="34" charset="0"/>
                <a:cs typeface="Arial" pitchFamily="34" charset="0"/>
              </a:rPr>
              <a:t>Maintenance</a:t>
            </a:r>
          </a:p>
        </p:txBody>
      </p:sp>
      <p:pic>
        <p:nvPicPr>
          <p:cNvPr id="20" name="0D03C5D6-964F-4E61-0F47-8507CBB7938D"/>
          <p:cNvPicPr>
            <a:picLocks noChangeAspect="1"/>
          </p:cNvPicPr>
          <p:nvPr/>
        </p:nvPicPr>
        <p:blipFill>
          <a:blip r:embed="rId9" cstate="print">
            <a:extLst>
              <a:ext uri="{F1CFD5F7-55DF-4F6B-4084-30804C31E8B0}"/>
            </a:extLst>
          </a:blip>
          <a:stretch>
            <a:fillRect/>
          </a:stretch>
        </p:blipFill>
        <p:spPr>
          <a:xfrm>
            <a:off x="3364228" y="1817732"/>
            <a:ext cx="361950" cy="47625"/>
          </a:xfrm>
          <a:prstGeom prst="rect">
            <a:avLst/>
          </a:prstGeom>
        </p:spPr>
      </p:pic>
      <p:pic>
        <p:nvPicPr>
          <p:cNvPr id="21" name="98F7F444-2C04-4A4D-7AC2-DA48CBA9C682"/>
          <p:cNvPicPr>
            <a:picLocks noChangeAspect="1"/>
          </p:cNvPicPr>
          <p:nvPr/>
        </p:nvPicPr>
        <p:blipFill>
          <a:blip r:embed="rId10" cstate="print">
            <a:extLst>
              <a:ext uri="{39121532-383F-4D1D-23C3-AD046206F560}"/>
            </a:extLst>
          </a:blip>
          <a:stretch>
            <a:fillRect/>
          </a:stretch>
        </p:blipFill>
        <p:spPr>
          <a:xfrm>
            <a:off x="3676867" y="1817732"/>
            <a:ext cx="47625" cy="400050"/>
          </a:xfrm>
          <a:prstGeom prst="rect">
            <a:avLst/>
          </a:prstGeom>
        </p:spPr>
      </p:pic>
      <p:pic>
        <p:nvPicPr>
          <p:cNvPr id="22" name="6BEBA385-8816-4E13-C0CB-6953AF4A1F97"/>
          <p:cNvPicPr>
            <a:picLocks noChangeAspect="1"/>
          </p:cNvPicPr>
          <p:nvPr/>
        </p:nvPicPr>
        <p:blipFill>
          <a:blip r:embed="rId11" cstate="print">
            <a:extLst>
              <a:ext uri="{3E38EC96-5B59-4A22-6E4E-E98679FC7823}"/>
            </a:extLst>
          </a:blip>
          <a:stretch>
            <a:fillRect/>
          </a:stretch>
        </p:blipFill>
        <p:spPr>
          <a:xfrm>
            <a:off x="3640262" y="2170157"/>
            <a:ext cx="123825" cy="123825"/>
          </a:xfrm>
          <a:prstGeom prst="rect">
            <a:avLst/>
          </a:prstGeom>
        </p:spPr>
      </p:pic>
      <p:pic>
        <p:nvPicPr>
          <p:cNvPr id="23" name="BEF668F3-46B2-4E9C-5B65-F3E042767F6F"/>
          <p:cNvPicPr>
            <a:picLocks noChangeAspect="1"/>
          </p:cNvPicPr>
          <p:nvPr/>
        </p:nvPicPr>
        <p:blipFill>
          <a:blip r:embed="rId12" cstate="print">
            <a:extLst>
              <a:ext uri="{0BEE47E1-7157-4868-E7E9-337F8455D1DA}"/>
            </a:extLst>
          </a:blip>
          <a:stretch>
            <a:fillRect/>
          </a:stretch>
        </p:blipFill>
        <p:spPr>
          <a:xfrm>
            <a:off x="4093671" y="2532107"/>
            <a:ext cx="361950" cy="47625"/>
          </a:xfrm>
          <a:prstGeom prst="rect">
            <a:avLst/>
          </a:prstGeom>
        </p:spPr>
      </p:pic>
      <p:pic>
        <p:nvPicPr>
          <p:cNvPr id="24" name="26088206-5315-44BD-3EA7-49EEC38A4E3A"/>
          <p:cNvPicPr>
            <a:picLocks noChangeAspect="1"/>
          </p:cNvPicPr>
          <p:nvPr/>
        </p:nvPicPr>
        <p:blipFill>
          <a:blip r:embed="rId13" cstate="print">
            <a:extLst>
              <a:ext uri="{DFE44864-4533-4B2F-6485-6B1E08CAAC01}"/>
            </a:extLst>
          </a:blip>
          <a:stretch>
            <a:fillRect/>
          </a:stretch>
        </p:blipFill>
        <p:spPr>
          <a:xfrm>
            <a:off x="4404344" y="2532107"/>
            <a:ext cx="47625" cy="400050"/>
          </a:xfrm>
          <a:prstGeom prst="rect">
            <a:avLst/>
          </a:prstGeom>
        </p:spPr>
      </p:pic>
      <p:pic>
        <p:nvPicPr>
          <p:cNvPr id="25" name="3BC00643-34BB-478A-D3CB-48D9CAA830AE"/>
          <p:cNvPicPr>
            <a:picLocks noChangeAspect="1"/>
          </p:cNvPicPr>
          <p:nvPr/>
        </p:nvPicPr>
        <p:blipFill>
          <a:blip r:embed="rId14" cstate="print">
            <a:extLst>
              <a:ext uri="{86679A1B-D30B-407E-9A92-19738367C6A6}"/>
            </a:extLst>
          </a:blip>
          <a:stretch>
            <a:fillRect/>
          </a:stretch>
        </p:blipFill>
        <p:spPr>
          <a:xfrm>
            <a:off x="4367742" y="2884532"/>
            <a:ext cx="123825" cy="123825"/>
          </a:xfrm>
          <a:prstGeom prst="rect">
            <a:avLst/>
          </a:prstGeom>
        </p:spPr>
      </p:pic>
      <p:pic>
        <p:nvPicPr>
          <p:cNvPr id="26" name="3F5A5032-8A08-455A-CF6E-FE7FEFC0F49E"/>
          <p:cNvPicPr>
            <a:picLocks noChangeAspect="1"/>
          </p:cNvPicPr>
          <p:nvPr/>
        </p:nvPicPr>
        <p:blipFill>
          <a:blip r:embed="rId15" cstate="print">
            <a:extLst>
              <a:ext uri="{9B65499A-6B64-4BFB-7A6B-4A203379A5D3}"/>
            </a:extLst>
          </a:blip>
          <a:stretch>
            <a:fillRect/>
          </a:stretch>
        </p:blipFill>
        <p:spPr>
          <a:xfrm>
            <a:off x="4925356" y="3256007"/>
            <a:ext cx="352425" cy="47625"/>
          </a:xfrm>
          <a:prstGeom prst="rect">
            <a:avLst/>
          </a:prstGeom>
        </p:spPr>
      </p:pic>
      <p:pic>
        <p:nvPicPr>
          <p:cNvPr id="27" name="40501A57-5646-45F8-6B60-07FF082D09D4"/>
          <p:cNvPicPr>
            <a:picLocks noChangeAspect="1"/>
          </p:cNvPicPr>
          <p:nvPr/>
        </p:nvPicPr>
        <p:blipFill>
          <a:blip r:embed="rId16" cstate="print">
            <a:extLst>
              <a:ext uri="{11BA1511-4368-413D-3ADF-51319E5581BA}"/>
            </a:extLst>
          </a:blip>
          <a:stretch>
            <a:fillRect/>
          </a:stretch>
        </p:blipFill>
        <p:spPr>
          <a:xfrm>
            <a:off x="5237995" y="3256007"/>
            <a:ext cx="57150" cy="400050"/>
          </a:xfrm>
          <a:prstGeom prst="rect">
            <a:avLst/>
          </a:prstGeom>
        </p:spPr>
      </p:pic>
      <p:pic>
        <p:nvPicPr>
          <p:cNvPr id="28" name="141E0476-4677-42EC-8EC1-881659C2ADE2"/>
          <p:cNvPicPr>
            <a:picLocks noChangeAspect="1"/>
          </p:cNvPicPr>
          <p:nvPr/>
        </p:nvPicPr>
        <p:blipFill>
          <a:blip r:embed="rId17" cstate="print">
            <a:extLst>
              <a:ext uri="{A05027F1-D2F1-463C-AC78-310F5A4C8286}"/>
            </a:extLst>
          </a:blip>
          <a:stretch>
            <a:fillRect/>
          </a:stretch>
        </p:blipFill>
        <p:spPr>
          <a:xfrm>
            <a:off x="5201393" y="3608432"/>
            <a:ext cx="123825" cy="123825"/>
          </a:xfrm>
          <a:prstGeom prst="rect">
            <a:avLst/>
          </a:prstGeom>
        </p:spPr>
      </p:pic>
      <p:pic>
        <p:nvPicPr>
          <p:cNvPr id="29" name="2FD1F60C-AE6F-4F66-664D-8C83D3668CAE"/>
          <p:cNvPicPr>
            <a:picLocks noChangeAspect="1"/>
          </p:cNvPicPr>
          <p:nvPr/>
        </p:nvPicPr>
        <p:blipFill>
          <a:blip r:embed="rId18" cstate="print">
            <a:extLst>
              <a:ext uri="{1D341E3B-EFB1-4C85-4520-A8D7C3FBA79E}"/>
            </a:extLst>
          </a:blip>
          <a:stretch>
            <a:fillRect/>
          </a:stretch>
        </p:blipFill>
        <p:spPr>
          <a:xfrm>
            <a:off x="5757040" y="3970382"/>
            <a:ext cx="361950" cy="47625"/>
          </a:xfrm>
          <a:prstGeom prst="rect">
            <a:avLst/>
          </a:prstGeom>
        </p:spPr>
      </p:pic>
      <p:pic>
        <p:nvPicPr>
          <p:cNvPr id="30" name="6131357B-93FA-418E-DD30-75C3600E33AE"/>
          <p:cNvPicPr>
            <a:picLocks noChangeAspect="1"/>
          </p:cNvPicPr>
          <p:nvPr/>
        </p:nvPicPr>
        <p:blipFill>
          <a:blip r:embed="rId19" cstate="print">
            <a:extLst>
              <a:ext uri="{F71D7429-3F9A-41E9-BA38-14E997594A7F}"/>
            </a:extLst>
          </a:blip>
          <a:stretch>
            <a:fillRect/>
          </a:stretch>
        </p:blipFill>
        <p:spPr>
          <a:xfrm>
            <a:off x="6069680" y="3970382"/>
            <a:ext cx="47625" cy="400050"/>
          </a:xfrm>
          <a:prstGeom prst="rect">
            <a:avLst/>
          </a:prstGeom>
        </p:spPr>
      </p:pic>
      <p:pic>
        <p:nvPicPr>
          <p:cNvPr id="31" name="520DBD71-12DA-487A-5601-72C1AC43CFD4"/>
          <p:cNvPicPr>
            <a:picLocks noChangeAspect="1"/>
          </p:cNvPicPr>
          <p:nvPr/>
        </p:nvPicPr>
        <p:blipFill>
          <a:blip r:embed="rId20" cstate="print">
            <a:extLst>
              <a:ext uri="{B98B26A3-C05F-44C1-A8AB-B8247C4F8EDC}"/>
            </a:extLst>
          </a:blip>
          <a:stretch>
            <a:fillRect/>
          </a:stretch>
        </p:blipFill>
        <p:spPr>
          <a:xfrm>
            <a:off x="6033075" y="4322807"/>
            <a:ext cx="123825" cy="123825"/>
          </a:xfrm>
          <a:prstGeom prst="rect">
            <a:avLst/>
          </a:prstGeom>
        </p:spPr>
      </p:pic>
      <p:pic>
        <p:nvPicPr>
          <p:cNvPr id="32" name="1093915B-F50B-4194-0D78-F395BADE3321"/>
          <p:cNvPicPr>
            <a:picLocks noChangeAspect="1"/>
          </p:cNvPicPr>
          <p:nvPr/>
        </p:nvPicPr>
        <p:blipFill>
          <a:blip r:embed="rId21" cstate="print">
            <a:extLst>
              <a:ext uri="{094700D0-E733-42A8-A3F2-FE89E7062190}"/>
            </a:extLst>
          </a:blip>
          <a:stretch>
            <a:fillRect/>
          </a:stretch>
        </p:blipFill>
        <p:spPr>
          <a:xfrm>
            <a:off x="6901378" y="4599032"/>
            <a:ext cx="47625" cy="495300"/>
          </a:xfrm>
          <a:prstGeom prst="rect">
            <a:avLst/>
          </a:prstGeom>
        </p:spPr>
      </p:pic>
      <p:pic>
        <p:nvPicPr>
          <p:cNvPr id="33" name="52114DF3-AED9-4466-CECE-4572EAC6C7BD"/>
          <p:cNvPicPr>
            <a:picLocks noChangeAspect="1"/>
          </p:cNvPicPr>
          <p:nvPr/>
        </p:nvPicPr>
        <p:blipFill>
          <a:blip r:embed="rId22" cstate="print">
            <a:extLst>
              <a:ext uri="{74769822-FC02-4459-E320-E03EBE17E74D}"/>
            </a:extLst>
          </a:blip>
          <a:stretch>
            <a:fillRect/>
          </a:stretch>
        </p:blipFill>
        <p:spPr>
          <a:xfrm>
            <a:off x="6864845" y="5046707"/>
            <a:ext cx="123825" cy="123825"/>
          </a:xfrm>
          <a:prstGeom prst="rect">
            <a:avLst/>
          </a:prstGeom>
        </p:spPr>
      </p:pic>
      <p:pic>
        <p:nvPicPr>
          <p:cNvPr id="34" name="2078CAAA-FF39-4494-F7F9-D8DE32E71094"/>
          <p:cNvPicPr>
            <a:picLocks noChangeAspect="1"/>
          </p:cNvPicPr>
          <p:nvPr/>
        </p:nvPicPr>
        <p:blipFill>
          <a:blip r:embed="rId23" cstate="print">
            <a:extLst>
              <a:ext uri="{1590FD1D-4A59-4E16-809B-3EE2626D0034}"/>
            </a:extLst>
          </a:blip>
          <a:stretch>
            <a:fillRect/>
          </a:stretch>
        </p:blipFill>
        <p:spPr>
          <a:xfrm>
            <a:off x="4508913" y="4960982"/>
            <a:ext cx="47625" cy="400050"/>
          </a:xfrm>
          <a:prstGeom prst="rect">
            <a:avLst/>
          </a:prstGeom>
        </p:spPr>
      </p:pic>
      <p:pic>
        <p:nvPicPr>
          <p:cNvPr id="35" name="CDB157C9-090A-4DDB-C4F1-1909DBB57352"/>
          <p:cNvPicPr>
            <a:picLocks noChangeAspect="1"/>
          </p:cNvPicPr>
          <p:nvPr/>
        </p:nvPicPr>
        <p:blipFill>
          <a:blip r:embed="rId24" cstate="print">
            <a:extLst>
              <a:ext uri="{0332EB4B-2C41-4DCB-B1F6-60F1666301BF}"/>
            </a:extLst>
          </a:blip>
          <a:stretch>
            <a:fillRect/>
          </a:stretch>
        </p:blipFill>
        <p:spPr>
          <a:xfrm>
            <a:off x="4472022" y="4884782"/>
            <a:ext cx="123825" cy="123825"/>
          </a:xfrm>
          <a:prstGeom prst="rect">
            <a:avLst/>
          </a:prstGeom>
        </p:spPr>
      </p:pic>
      <p:pic>
        <p:nvPicPr>
          <p:cNvPr id="36" name="58A432C4-1ECF-4337-6109-EFEF01AEF27F"/>
          <p:cNvPicPr>
            <a:picLocks noChangeAspect="1"/>
          </p:cNvPicPr>
          <p:nvPr/>
        </p:nvPicPr>
        <p:blipFill>
          <a:blip r:embed="rId25" cstate="print">
            <a:extLst>
              <a:ext uri="{0E1066EA-32D6-486A-F3AD-1C614FF4EA07}"/>
            </a:extLst>
          </a:blip>
          <a:stretch>
            <a:fillRect/>
          </a:stretch>
        </p:blipFill>
        <p:spPr>
          <a:xfrm>
            <a:off x="4470889" y="5313407"/>
            <a:ext cx="123825" cy="123825"/>
          </a:xfrm>
          <a:prstGeom prst="rect">
            <a:avLst/>
          </a:prstGeom>
        </p:spPr>
      </p:pic>
      <p:pic>
        <p:nvPicPr>
          <p:cNvPr id="37" name="673D810E-FEE0-4A76-B063-7F00D9C36D8A"/>
          <p:cNvPicPr>
            <a:picLocks noChangeAspect="1"/>
          </p:cNvPicPr>
          <p:nvPr/>
        </p:nvPicPr>
        <p:blipFill>
          <a:blip r:embed="rId26" cstate="print">
            <a:extLst>
              <a:ext uri="{F040F0FE-17CB-4C93-8B76-DD16810EF60D}"/>
            </a:extLst>
          </a:blip>
          <a:stretch>
            <a:fillRect/>
          </a:stretch>
        </p:blipFill>
        <p:spPr>
          <a:xfrm>
            <a:off x="2947581" y="3522707"/>
            <a:ext cx="95250" cy="1838325"/>
          </a:xfrm>
          <a:prstGeom prst="rect">
            <a:avLst/>
          </a:prstGeom>
        </p:spPr>
      </p:pic>
      <p:pic>
        <p:nvPicPr>
          <p:cNvPr id="38" name="5383F76C-6A2E-40FF-573F-DE2FD563A893"/>
          <p:cNvPicPr>
            <a:picLocks noChangeAspect="1"/>
          </p:cNvPicPr>
          <p:nvPr/>
        </p:nvPicPr>
        <p:blipFill>
          <a:blip r:embed="rId27" cstate="print">
            <a:extLst>
              <a:ext uri="{0789DE42-6D23-4670-41C8-00C5841F45C5}"/>
            </a:extLst>
          </a:blip>
          <a:stretch>
            <a:fillRect/>
          </a:stretch>
        </p:blipFill>
        <p:spPr>
          <a:xfrm>
            <a:off x="2909457" y="5313407"/>
            <a:ext cx="123825" cy="123825"/>
          </a:xfrm>
          <a:prstGeom prst="rect">
            <a:avLst/>
          </a:prstGeom>
        </p:spPr>
      </p:pic>
      <p:pic>
        <p:nvPicPr>
          <p:cNvPr id="39" name="A88CB383-D58C-41ED-AB7E-5D017161FAA4"/>
          <p:cNvPicPr>
            <a:picLocks noChangeAspect="1"/>
          </p:cNvPicPr>
          <p:nvPr/>
        </p:nvPicPr>
        <p:blipFill>
          <a:blip r:embed="rId28" cstate="print">
            <a:extLst>
              <a:ext uri="{365B0561-D86A-45F7-77CE-4B8252AC5D1F}"/>
            </a:extLst>
          </a:blip>
          <a:stretch>
            <a:fillRect/>
          </a:stretch>
        </p:blipFill>
        <p:spPr>
          <a:xfrm>
            <a:off x="3677069" y="4246607"/>
            <a:ext cx="47625" cy="1114425"/>
          </a:xfrm>
          <a:prstGeom prst="rect">
            <a:avLst/>
          </a:prstGeom>
        </p:spPr>
      </p:pic>
      <p:pic>
        <p:nvPicPr>
          <p:cNvPr id="40" name="D46F35BE-70B1-4CE2-3DCA-E3213F726D9B"/>
          <p:cNvPicPr>
            <a:picLocks noChangeAspect="1"/>
          </p:cNvPicPr>
          <p:nvPr/>
        </p:nvPicPr>
        <p:blipFill>
          <a:blip r:embed="rId29" cstate="print">
            <a:extLst>
              <a:ext uri="{0274D7F3-2BE7-4BD8-5863-05C314681646}"/>
            </a:extLst>
          </a:blip>
          <a:stretch>
            <a:fillRect/>
          </a:stretch>
        </p:blipFill>
        <p:spPr>
          <a:xfrm>
            <a:off x="3640574" y="4170407"/>
            <a:ext cx="123825" cy="123825"/>
          </a:xfrm>
          <a:prstGeom prst="rect">
            <a:avLst/>
          </a:prstGeom>
        </p:spPr>
      </p:pic>
      <p:pic>
        <p:nvPicPr>
          <p:cNvPr id="41" name="19AC4DE6-FACE-4A0F-7692-8F4498D7BCDD"/>
          <p:cNvPicPr>
            <a:picLocks noChangeAspect="1"/>
          </p:cNvPicPr>
          <p:nvPr/>
        </p:nvPicPr>
        <p:blipFill>
          <a:blip r:embed="rId30" cstate="print">
            <a:extLst>
              <a:ext uri="{CB70C41F-EBC7-40EA-ADEA-F93BB8ABCF95}"/>
            </a:extLst>
          </a:blip>
          <a:stretch>
            <a:fillRect/>
          </a:stretch>
        </p:blipFill>
        <p:spPr>
          <a:xfrm>
            <a:off x="3638968" y="5313407"/>
            <a:ext cx="123825" cy="123825"/>
          </a:xfrm>
          <a:prstGeom prst="rect">
            <a:avLst/>
          </a:prstGeom>
        </p:spPr>
      </p:pic>
      <p:pic>
        <p:nvPicPr>
          <p:cNvPr id="42" name="442FE08B-EB85-4422-EA3C-7474C3128C4C"/>
          <p:cNvPicPr>
            <a:picLocks noChangeAspect="1"/>
          </p:cNvPicPr>
          <p:nvPr/>
        </p:nvPicPr>
        <p:blipFill>
          <a:blip r:embed="rId31" cstate="print">
            <a:extLst>
              <a:ext uri="{1D5431C1-8E76-48E4-3413-889C444F0C0B}"/>
            </a:extLst>
          </a:blip>
          <a:stretch>
            <a:fillRect/>
          </a:stretch>
        </p:blipFill>
        <p:spPr>
          <a:xfrm>
            <a:off x="1282164" y="5408657"/>
            <a:ext cx="3800475" cy="47625"/>
          </a:xfrm>
          <a:prstGeom prst="rect">
            <a:avLst/>
          </a:prstGeom>
        </p:spPr>
      </p:pic>
      <p:pic>
        <p:nvPicPr>
          <p:cNvPr id="43" name="E8DB08C9-BF86-400C-4EBE-0E686E048DE5"/>
          <p:cNvPicPr>
            <a:picLocks noChangeAspect="1"/>
          </p:cNvPicPr>
          <p:nvPr/>
        </p:nvPicPr>
        <p:blipFill>
          <a:blip r:embed="rId32" cstate="print">
            <a:extLst>
              <a:ext uri="{8686B346-86BD-45FE-80E9-1A9CB8A651C6}"/>
            </a:extLst>
          </a:blip>
          <a:stretch>
            <a:fillRect/>
          </a:stretch>
        </p:blipFill>
        <p:spPr>
          <a:xfrm>
            <a:off x="1284181" y="2093957"/>
            <a:ext cx="57150" cy="3267075"/>
          </a:xfrm>
          <a:prstGeom prst="rect">
            <a:avLst/>
          </a:prstGeom>
        </p:spPr>
      </p:pic>
      <p:pic>
        <p:nvPicPr>
          <p:cNvPr id="44" name="8DE12A88-D540-4560-3B05-076189C43BE4"/>
          <p:cNvPicPr>
            <a:picLocks noChangeAspect="1"/>
          </p:cNvPicPr>
          <p:nvPr/>
        </p:nvPicPr>
        <p:blipFill>
          <a:blip r:embed="rId33" cstate="print">
            <a:extLst>
              <a:ext uri="{39693539-7FCF-48C7-73CB-F6CB07FDDCA7}"/>
            </a:extLst>
          </a:blip>
          <a:stretch>
            <a:fillRect/>
          </a:stretch>
        </p:blipFill>
        <p:spPr>
          <a:xfrm>
            <a:off x="1247874" y="2017757"/>
            <a:ext cx="123825" cy="123825"/>
          </a:xfrm>
          <a:prstGeom prst="rect">
            <a:avLst/>
          </a:prstGeom>
        </p:spPr>
      </p:pic>
      <p:pic>
        <p:nvPicPr>
          <p:cNvPr id="45" name="EC566C5D-7307-4342-F012-6231846B58A8"/>
          <p:cNvPicPr>
            <a:picLocks noChangeAspect="1"/>
          </p:cNvPicPr>
          <p:nvPr/>
        </p:nvPicPr>
        <p:blipFill>
          <a:blip r:embed="rId34" cstate="print">
            <a:extLst>
              <a:ext uri="{73477F75-20AA-44EF-D15D-6394CCFF244C}"/>
            </a:extLst>
          </a:blip>
          <a:stretch>
            <a:fillRect/>
          </a:stretch>
        </p:blipFill>
        <p:spPr>
          <a:xfrm>
            <a:off x="1246042" y="5313407"/>
            <a:ext cx="123825" cy="123825"/>
          </a:xfrm>
          <a:prstGeom prst="rect">
            <a:avLst/>
          </a:prstGeom>
        </p:spPr>
      </p:pic>
      <p:pic>
        <p:nvPicPr>
          <p:cNvPr id="46" name="879D94D2-E198-4562-25EA-4D4EB2671811"/>
          <p:cNvPicPr>
            <a:picLocks noChangeAspect="1"/>
          </p:cNvPicPr>
          <p:nvPr/>
        </p:nvPicPr>
        <p:blipFill>
          <a:blip r:embed="rId35" cstate="print">
            <a:extLst>
              <a:ext uri="{3BA91236-06F7-46CE-0A3A-91E469BE673F}"/>
            </a:extLst>
          </a:blip>
          <a:stretch>
            <a:fillRect/>
          </a:stretch>
        </p:blipFill>
        <p:spPr>
          <a:xfrm>
            <a:off x="2115877" y="2741657"/>
            <a:ext cx="114300" cy="2619375"/>
          </a:xfrm>
          <a:prstGeom prst="rect">
            <a:avLst/>
          </a:prstGeom>
        </p:spPr>
      </p:pic>
      <p:pic>
        <p:nvPicPr>
          <p:cNvPr id="47" name="E7227C51-2558-42E4-0C77-963A166CAF77"/>
          <p:cNvPicPr>
            <a:picLocks noChangeAspect="1"/>
          </p:cNvPicPr>
          <p:nvPr/>
        </p:nvPicPr>
        <p:blipFill>
          <a:blip r:embed="rId36" cstate="print">
            <a:extLst>
              <a:ext uri="{832F6634-C1AB-4FC3-0B84-0E9823CCBE1E}"/>
            </a:extLst>
          </a:blip>
          <a:stretch>
            <a:fillRect/>
          </a:stretch>
        </p:blipFill>
        <p:spPr>
          <a:xfrm>
            <a:off x="2077743" y="5313407"/>
            <a:ext cx="123825" cy="123825"/>
          </a:xfrm>
          <a:prstGeom prst="rect">
            <a:avLst/>
          </a:prstGeom>
        </p:spPr>
      </p:pic>
      <p:sp>
        <p:nvSpPr>
          <p:cNvPr id="48" name="TextBox833"/>
          <p:cNvSpPr txBox="1"/>
          <p:nvPr/>
        </p:nvSpPr>
        <p:spPr>
          <a:xfrm>
            <a:off x="5739144" y="3120855"/>
            <a:ext cx="2311400" cy="330200"/>
          </a:xfrm>
          <a:prstGeom prst="rect">
            <a:avLst/>
          </a:prstGeom>
          <a:noFill/>
        </p:spPr>
        <p:txBody>
          <a:bodyPr wrap="square" lIns="0" tIns="0" rIns="0" bIns="0" rtlCol="0">
            <a:spAutoFit/>
          </a:bodyPr>
          <a:lstStyle/>
          <a:p>
            <a:pPr marL="0" marR="0" indent="0" eaLnBrk="0">
              <a:lnSpc>
                <a:spcPct val="113000"/>
              </a:lnSpc>
            </a:pPr>
            <a:r>
              <a:rPr lang="en-US" altLang="zh-CN" sz="1950" b="1" kern="0" spc="-180" baseline="0" noProof="0" dirty="0">
                <a:solidFill>
                  <a:srgbClr val="0000CC"/>
                </a:solidFill>
                <a:latin typeface="Arial" pitchFamily="34" charset="0"/>
                <a:ea typeface="Arial" pitchFamily="34" charset="0"/>
                <a:cs typeface="Arial" pitchFamily="34" charset="0"/>
              </a:rPr>
              <a:t>Testing</a:t>
            </a:r>
            <a:r>
              <a:rPr lang="en-US" altLang="zh-CN" sz="1950" b="1" kern="0" spc="-30" noProof="0" dirty="0">
                <a:latin typeface="Arial" pitchFamily="34" charset="0"/>
                <a:ea typeface="Arial" pitchFamily="34" charset="0"/>
                <a:cs typeface="Arial" pitchFamily="34" charset="0"/>
              </a:rPr>
              <a:t> </a:t>
            </a:r>
            <a:r>
              <a:rPr lang="en-US" altLang="zh-CN" sz="1950" b="1" kern="0" spc="-150" baseline="0" noProof="0" dirty="0">
                <a:solidFill>
                  <a:srgbClr val="0000CC"/>
                </a:solidFill>
                <a:latin typeface="Arial" pitchFamily="34" charset="0"/>
                <a:ea typeface="Arial" pitchFamily="34" charset="0"/>
                <a:cs typeface="Arial" pitchFamily="34" charset="0"/>
              </a:rPr>
              <a:t>by</a:t>
            </a:r>
            <a:r>
              <a:rPr lang="en-US" altLang="zh-CN" sz="1950" b="1" kern="0" spc="-120" noProof="0" dirty="0">
                <a:latin typeface="Arial" pitchFamily="34" charset="0"/>
                <a:ea typeface="Arial" pitchFamily="34" charset="0"/>
                <a:cs typeface="Arial" pitchFamily="34" charset="0"/>
              </a:rPr>
              <a:t> </a:t>
            </a:r>
            <a:r>
              <a:rPr lang="en-US" altLang="zh-CN" sz="1950" b="1" kern="0" spc="-120" baseline="0" noProof="0" dirty="0">
                <a:solidFill>
                  <a:srgbClr val="0000CC"/>
                </a:solidFill>
                <a:latin typeface="Arial" pitchFamily="34" charset="0"/>
                <a:ea typeface="Arial" pitchFamily="34" charset="0"/>
                <a:cs typeface="Arial" pitchFamily="34" charset="0"/>
              </a:rPr>
              <a:t>developers</a:t>
            </a:r>
          </a:p>
        </p:txBody>
      </p:sp>
      <p:pic>
        <p:nvPicPr>
          <p:cNvPr id="49" name="E7AE6E83-AC57-4289-AD17-B3E7EC3F96B9"/>
          <p:cNvPicPr>
            <a:picLocks noChangeAspect="1"/>
          </p:cNvPicPr>
          <p:nvPr/>
        </p:nvPicPr>
        <p:blipFill>
          <a:blip r:embed="rId37" cstate="print">
            <a:extLst>
              <a:ext uri="{D7A50EB0-1BBB-4445-ED03-14A196006A8F}"/>
            </a:extLst>
          </a:blip>
          <a:stretch>
            <a:fillRect/>
          </a:stretch>
        </p:blipFill>
        <p:spPr>
          <a:xfrm>
            <a:off x="5950733" y="3379832"/>
            <a:ext cx="438150" cy="447675"/>
          </a:xfrm>
          <a:prstGeom prst="rect">
            <a:avLst/>
          </a:prstGeom>
        </p:spPr>
      </p:pic>
      <p:pic>
        <p:nvPicPr>
          <p:cNvPr id="50" name="87E1607F-7955-4AC7-87C7-6837C07E0A3C"/>
          <p:cNvPicPr>
            <a:picLocks noChangeAspect="1"/>
          </p:cNvPicPr>
          <p:nvPr/>
        </p:nvPicPr>
        <p:blipFill>
          <a:blip r:embed="rId38" cstate="print">
            <a:extLst>
              <a:ext uri="{F939BDA6-E2D8-4E9D-F985-0FC0904CF71E}"/>
            </a:extLst>
          </a:blip>
          <a:stretch>
            <a:fillRect/>
          </a:stretch>
        </p:blipFill>
        <p:spPr>
          <a:xfrm>
            <a:off x="6071550" y="3446507"/>
            <a:ext cx="323850" cy="342900"/>
          </a:xfrm>
          <a:prstGeom prst="rect">
            <a:avLst/>
          </a:prstGeom>
        </p:spPr>
      </p:pic>
      <p:pic>
        <p:nvPicPr>
          <p:cNvPr id="51" name="17BA8A2F-D8FA-4334-BD92-5D295F42C744"/>
          <p:cNvPicPr>
            <a:picLocks noChangeAspect="1"/>
          </p:cNvPicPr>
          <p:nvPr/>
        </p:nvPicPr>
        <p:blipFill>
          <a:blip r:embed="rId39" cstate="print">
            <a:extLst>
              <a:ext uri="{4740543F-6D92-442A-B63C-0545A3D4396D}"/>
            </a:extLst>
          </a:blip>
          <a:stretch>
            <a:fillRect/>
          </a:stretch>
        </p:blipFill>
        <p:spPr>
          <a:xfrm>
            <a:off x="5985024" y="3370307"/>
            <a:ext cx="323850" cy="333375"/>
          </a:xfrm>
          <a:prstGeom prst="rect">
            <a:avLst/>
          </a:prstGeom>
        </p:spPr>
      </p:pic>
      <p:pic>
        <p:nvPicPr>
          <p:cNvPr id="52" name="540661B7-F69D-4848-1CD2-5C31ACB8325F"/>
          <p:cNvPicPr>
            <a:picLocks noChangeAspect="1"/>
          </p:cNvPicPr>
          <p:nvPr/>
        </p:nvPicPr>
        <p:blipFill>
          <a:blip r:embed="rId40" cstate="print">
            <a:extLst>
              <a:ext uri="{74C8ADAE-957A-4E3F-CB7B-9948BF7DC3FB}"/>
            </a:extLst>
          </a:blip>
          <a:stretch>
            <a:fillRect/>
          </a:stretch>
        </p:blipFill>
        <p:spPr>
          <a:xfrm>
            <a:off x="6071550" y="3760832"/>
            <a:ext cx="66675" cy="66675"/>
          </a:xfrm>
          <a:prstGeom prst="rect">
            <a:avLst/>
          </a:prstGeom>
        </p:spPr>
      </p:pic>
      <p:pic>
        <p:nvPicPr>
          <p:cNvPr id="53" name="EAEE44D2-CF66-4D3A-DA56-7F7482A4BDC1"/>
          <p:cNvPicPr>
            <a:picLocks noChangeAspect="1"/>
          </p:cNvPicPr>
          <p:nvPr/>
        </p:nvPicPr>
        <p:blipFill>
          <a:blip r:embed="rId41" cstate="print">
            <a:extLst>
              <a:ext uri="{38E2D2EA-EE75-4C27-A9B8-47D362C79A2B}"/>
            </a:extLst>
          </a:blip>
          <a:stretch>
            <a:fillRect/>
          </a:stretch>
        </p:blipFill>
        <p:spPr>
          <a:xfrm>
            <a:off x="5948685" y="3798932"/>
            <a:ext cx="190500" cy="28575"/>
          </a:xfrm>
          <a:prstGeom prst="rect">
            <a:avLst/>
          </a:prstGeom>
        </p:spPr>
      </p:pic>
      <p:pic>
        <p:nvPicPr>
          <p:cNvPr id="54" name="67E80FD7-3BAA-401D-2C94-8C2B91EDF1D4"/>
          <p:cNvPicPr>
            <a:picLocks noChangeAspect="1"/>
          </p:cNvPicPr>
          <p:nvPr/>
        </p:nvPicPr>
        <p:blipFill>
          <a:blip r:embed="rId42" cstate="print">
            <a:extLst>
              <a:ext uri="{35519C61-BFD9-427D-A177-F94EB1FA38D8}"/>
            </a:extLst>
          </a:blip>
          <a:stretch>
            <a:fillRect/>
          </a:stretch>
        </p:blipFill>
        <p:spPr>
          <a:xfrm>
            <a:off x="5943979" y="3637007"/>
            <a:ext cx="66675" cy="190500"/>
          </a:xfrm>
          <a:prstGeom prst="rect">
            <a:avLst/>
          </a:prstGeom>
        </p:spPr>
      </p:pic>
      <p:pic>
        <p:nvPicPr>
          <p:cNvPr id="55" name="3C1A212D-2D1A-463A-BB4E-7432641FB162"/>
          <p:cNvPicPr>
            <a:picLocks noChangeAspect="1"/>
          </p:cNvPicPr>
          <p:nvPr/>
        </p:nvPicPr>
        <p:blipFill>
          <a:blip r:embed="rId43" cstate="print">
            <a:extLst>
              <a:ext uri="{049A8DFD-A5BA-455C-6AC9-B33D0D4EE7C0}"/>
            </a:extLst>
          </a:blip>
          <a:stretch>
            <a:fillRect/>
          </a:stretch>
        </p:blipFill>
        <p:spPr>
          <a:xfrm>
            <a:off x="6278623" y="3370307"/>
            <a:ext cx="114300" cy="104775"/>
          </a:xfrm>
          <a:prstGeom prst="rect">
            <a:avLst/>
          </a:prstGeom>
        </p:spPr>
      </p:pic>
      <p:sp>
        <p:nvSpPr>
          <p:cNvPr id="56" name="TextBox841"/>
          <p:cNvSpPr txBox="1"/>
          <p:nvPr/>
        </p:nvSpPr>
        <p:spPr>
          <a:xfrm>
            <a:off x="6587593" y="3823454"/>
            <a:ext cx="1778000" cy="330200"/>
          </a:xfrm>
          <a:prstGeom prst="rect">
            <a:avLst/>
          </a:prstGeom>
          <a:noFill/>
        </p:spPr>
        <p:txBody>
          <a:bodyPr wrap="square" lIns="0" tIns="0" rIns="0" bIns="0" rtlCol="0">
            <a:spAutoFit/>
          </a:bodyPr>
          <a:lstStyle/>
          <a:p>
            <a:pPr marL="0" marR="0" indent="0" eaLnBrk="0">
              <a:lnSpc>
                <a:spcPct val="113000"/>
              </a:lnSpc>
            </a:pPr>
            <a:r>
              <a:rPr lang="en-US" altLang="zh-CN" sz="1950" b="1" kern="0" spc="-180" baseline="0" noProof="0" dirty="0">
                <a:solidFill>
                  <a:srgbClr val="0000CC"/>
                </a:solidFill>
                <a:latin typeface="Arial" pitchFamily="34" charset="0"/>
                <a:ea typeface="Arial" pitchFamily="34" charset="0"/>
                <a:cs typeface="Arial" pitchFamily="34" charset="0"/>
              </a:rPr>
              <a:t>Testing</a:t>
            </a:r>
            <a:r>
              <a:rPr lang="en-US" altLang="zh-CN" sz="1950" b="1" kern="0" spc="-30" noProof="0" dirty="0">
                <a:latin typeface="Arial" pitchFamily="34" charset="0"/>
                <a:ea typeface="Arial" pitchFamily="34" charset="0"/>
                <a:cs typeface="Arial" pitchFamily="34" charset="0"/>
              </a:rPr>
              <a:t> </a:t>
            </a:r>
            <a:r>
              <a:rPr lang="en-US" altLang="zh-CN" sz="1950" b="1" kern="0" spc="-150" baseline="0" noProof="0" dirty="0">
                <a:solidFill>
                  <a:srgbClr val="0000CC"/>
                </a:solidFill>
                <a:latin typeface="Arial" pitchFamily="34" charset="0"/>
                <a:ea typeface="Arial" pitchFamily="34" charset="0"/>
                <a:cs typeface="Arial" pitchFamily="34" charset="0"/>
              </a:rPr>
              <a:t>by</a:t>
            </a:r>
            <a:r>
              <a:rPr lang="en-US" altLang="zh-CN" sz="1950" b="1" kern="0" spc="-180" noProof="0" dirty="0">
                <a:latin typeface="Arial" pitchFamily="34" charset="0"/>
                <a:ea typeface="Arial" pitchFamily="34" charset="0"/>
                <a:cs typeface="Arial" pitchFamily="34" charset="0"/>
              </a:rPr>
              <a:t> </a:t>
            </a:r>
            <a:r>
              <a:rPr lang="en-US" altLang="zh-CN" sz="1950" b="1" kern="0" spc="-135" baseline="0" noProof="0" dirty="0">
                <a:solidFill>
                  <a:srgbClr val="0000CC"/>
                </a:solidFill>
                <a:latin typeface="Arial" pitchFamily="34" charset="0"/>
                <a:ea typeface="Arial" pitchFamily="34" charset="0"/>
                <a:cs typeface="Arial" pitchFamily="34" charset="0"/>
              </a:rPr>
              <a:t>Tester</a:t>
            </a:r>
          </a:p>
        </p:txBody>
      </p:sp>
      <p:pic>
        <p:nvPicPr>
          <p:cNvPr id="57" name="5569003A-9F6C-4025-DB25-4F7E219947B0"/>
          <p:cNvPicPr>
            <a:picLocks noChangeAspect="1"/>
          </p:cNvPicPr>
          <p:nvPr/>
        </p:nvPicPr>
        <p:blipFill>
          <a:blip r:embed="rId44" cstate="print">
            <a:extLst>
              <a:ext uri="{3DB69219-4959-4D62-E109-850BD4555A8B}"/>
            </a:extLst>
          </a:blip>
          <a:stretch>
            <a:fillRect/>
          </a:stretch>
        </p:blipFill>
        <p:spPr>
          <a:xfrm>
            <a:off x="6398129" y="4103732"/>
            <a:ext cx="533400" cy="542925"/>
          </a:xfrm>
          <a:prstGeom prst="rect">
            <a:avLst/>
          </a:prstGeom>
        </p:spPr>
      </p:pic>
      <p:pic>
        <p:nvPicPr>
          <p:cNvPr id="58" name="17AB8CAE-7C99-4423-1F52-B5D5174079B8"/>
          <p:cNvPicPr>
            <a:picLocks noChangeAspect="1"/>
          </p:cNvPicPr>
          <p:nvPr/>
        </p:nvPicPr>
        <p:blipFill>
          <a:blip r:embed="rId45" cstate="print">
            <a:extLst>
              <a:ext uri="{CE9254DD-5A53-406D-C8F7-90BE0BF085A0}"/>
            </a:extLst>
          </a:blip>
          <a:stretch>
            <a:fillRect/>
          </a:stretch>
        </p:blipFill>
        <p:spPr>
          <a:xfrm>
            <a:off x="6826235" y="4094207"/>
            <a:ext cx="114300" cy="104775"/>
          </a:xfrm>
          <a:prstGeom prst="rect">
            <a:avLst/>
          </a:prstGeom>
        </p:spPr>
      </p:pic>
      <p:pic>
        <p:nvPicPr>
          <p:cNvPr id="59" name="98DE1125-E4FC-451D-ED8F-1470D641C519"/>
          <p:cNvPicPr>
            <a:picLocks noChangeAspect="1"/>
          </p:cNvPicPr>
          <p:nvPr/>
        </p:nvPicPr>
        <p:blipFill>
          <a:blip r:embed="rId46" cstate="print">
            <a:extLst>
              <a:ext uri="{A35CDF17-A85B-428B-858D-D0EB90582829}"/>
            </a:extLst>
          </a:blip>
          <a:stretch>
            <a:fillRect/>
          </a:stretch>
        </p:blipFill>
        <p:spPr>
          <a:xfrm>
            <a:off x="6429677" y="4094207"/>
            <a:ext cx="419100" cy="447675"/>
          </a:xfrm>
          <a:prstGeom prst="rect">
            <a:avLst/>
          </a:prstGeom>
        </p:spPr>
      </p:pic>
      <p:pic>
        <p:nvPicPr>
          <p:cNvPr id="60" name="5C71EC22-70FD-4E4E-43CD-3A6533B982C3"/>
          <p:cNvPicPr>
            <a:picLocks noChangeAspect="1"/>
          </p:cNvPicPr>
          <p:nvPr/>
        </p:nvPicPr>
        <p:blipFill>
          <a:blip r:embed="rId47" cstate="print">
            <a:extLst>
              <a:ext uri="{EEF38D45-06A4-456D-9E9E-E9A4410A8148}"/>
            </a:extLst>
          </a:blip>
          <a:stretch>
            <a:fillRect/>
          </a:stretch>
        </p:blipFill>
        <p:spPr>
          <a:xfrm>
            <a:off x="6510716" y="4170407"/>
            <a:ext cx="438150" cy="476250"/>
          </a:xfrm>
          <a:prstGeom prst="rect">
            <a:avLst/>
          </a:prstGeom>
        </p:spPr>
      </p:pic>
      <p:pic>
        <p:nvPicPr>
          <p:cNvPr id="61" name="1763CDBF-E58A-42B3-5AB2-AB07FF8F9205"/>
          <p:cNvPicPr>
            <a:picLocks noChangeAspect="1"/>
          </p:cNvPicPr>
          <p:nvPr/>
        </p:nvPicPr>
        <p:blipFill>
          <a:blip r:embed="rId48" cstate="print">
            <a:extLst>
              <a:ext uri="{3BB78338-C5C2-4CA7-E5DD-541E0671CE79}"/>
            </a:extLst>
          </a:blip>
          <a:stretch>
            <a:fillRect/>
          </a:stretch>
        </p:blipFill>
        <p:spPr>
          <a:xfrm>
            <a:off x="6510716" y="4589507"/>
            <a:ext cx="66675" cy="66675"/>
          </a:xfrm>
          <a:prstGeom prst="rect">
            <a:avLst/>
          </a:prstGeom>
        </p:spPr>
      </p:pic>
      <p:pic>
        <p:nvPicPr>
          <p:cNvPr id="62" name="E1ADEF32-B4FF-4499-D2C4-40E1DFE495E1"/>
          <p:cNvPicPr>
            <a:picLocks noChangeAspect="1"/>
          </p:cNvPicPr>
          <p:nvPr/>
        </p:nvPicPr>
        <p:blipFill>
          <a:blip r:embed="rId49" cstate="print">
            <a:extLst>
              <a:ext uri="{A7C345FA-050A-4CA2-2C67-444C9806F5A2}"/>
            </a:extLst>
          </a:blip>
          <a:stretch>
            <a:fillRect/>
          </a:stretch>
        </p:blipFill>
        <p:spPr>
          <a:xfrm>
            <a:off x="6391421" y="4475207"/>
            <a:ext cx="57150" cy="180975"/>
          </a:xfrm>
          <a:prstGeom prst="rect">
            <a:avLst/>
          </a:prstGeom>
        </p:spPr>
      </p:pic>
      <p:pic>
        <p:nvPicPr>
          <p:cNvPr id="63" name="2044D849-5B3F-4B87-4CE7-6249992A27EB"/>
          <p:cNvPicPr>
            <a:picLocks noChangeAspect="1"/>
          </p:cNvPicPr>
          <p:nvPr/>
        </p:nvPicPr>
        <p:blipFill>
          <a:blip r:embed="rId50" cstate="print">
            <a:extLst>
              <a:ext uri="{6F116857-0A74-4521-01D3-A6A39AA10D92}"/>
            </a:extLst>
          </a:blip>
          <a:stretch>
            <a:fillRect/>
          </a:stretch>
        </p:blipFill>
        <p:spPr>
          <a:xfrm>
            <a:off x="6395340" y="4627607"/>
            <a:ext cx="180975" cy="28575"/>
          </a:xfrm>
          <a:prstGeom prst="rect">
            <a:avLst/>
          </a:prstGeom>
        </p:spPr>
      </p:pic>
      <p:pic>
        <p:nvPicPr>
          <p:cNvPr id="64" name="172B6207-A48C-4F90-1B08-726B72F15579"/>
          <p:cNvPicPr>
            <a:picLocks noChangeAspect="1"/>
          </p:cNvPicPr>
          <p:nvPr/>
        </p:nvPicPr>
        <p:blipFill>
          <a:blip r:embed="rId51" cstate="print">
            <a:extLst>
              <a:ext uri="{F9195757-190A-4719-3CF4-7C4D6168BCDA}"/>
            </a:extLst>
          </a:blip>
          <a:stretch>
            <a:fillRect/>
          </a:stretch>
        </p:blipFill>
        <p:spPr>
          <a:xfrm>
            <a:off x="2140185" y="2789282"/>
            <a:ext cx="561975" cy="1619250"/>
          </a:xfrm>
          <a:prstGeom prst="rect">
            <a:avLst/>
          </a:prstGeom>
        </p:spPr>
      </p:pic>
      <p:pic>
        <p:nvPicPr>
          <p:cNvPr id="65" name="B8BD96EE-BBA3-4B8C-C1D9-FFEE05F43C60"/>
          <p:cNvPicPr>
            <a:picLocks noChangeAspect="1"/>
          </p:cNvPicPr>
          <p:nvPr/>
        </p:nvPicPr>
        <p:blipFill>
          <a:blip r:embed="rId52" cstate="print">
            <a:extLst>
              <a:ext uri="{F82E229A-0AB6-43DB-BD87-E9BFBE1E97D1}"/>
            </a:extLst>
          </a:blip>
          <a:stretch>
            <a:fillRect/>
          </a:stretch>
        </p:blipFill>
        <p:spPr>
          <a:xfrm>
            <a:off x="2187164" y="2779757"/>
            <a:ext cx="47625" cy="28575"/>
          </a:xfrm>
          <a:prstGeom prst="rect">
            <a:avLst/>
          </a:prstGeom>
        </p:spPr>
      </p:pic>
      <p:pic>
        <p:nvPicPr>
          <p:cNvPr id="66" name="187AD2E6-F8AB-4F36-6EE0-54B59D3F2F4A"/>
          <p:cNvPicPr>
            <a:picLocks noChangeAspect="1"/>
          </p:cNvPicPr>
          <p:nvPr/>
        </p:nvPicPr>
        <p:blipFill>
          <a:blip r:embed="rId53" cstate="print">
            <a:extLst>
              <a:ext uri="{390EBE3C-A2A6-4F37-3968-06DC5E4377D9}"/>
            </a:extLst>
          </a:blip>
          <a:stretch>
            <a:fillRect/>
          </a:stretch>
        </p:blipFill>
        <p:spPr>
          <a:xfrm>
            <a:off x="2622868" y="4370432"/>
            <a:ext cx="85725" cy="104775"/>
          </a:xfrm>
          <a:prstGeom prst="rect">
            <a:avLst/>
          </a:prstGeom>
        </p:spPr>
      </p:pic>
      <p:pic>
        <p:nvPicPr>
          <p:cNvPr id="67" name="406ED950-C992-44E7-EEAE-FBCA90D25A27"/>
          <p:cNvPicPr>
            <a:picLocks noChangeAspect="1"/>
          </p:cNvPicPr>
          <p:nvPr/>
        </p:nvPicPr>
        <p:blipFill>
          <a:blip r:embed="rId54" cstate="print">
            <a:extLst>
              <a:ext uri="{D0294065-D9B2-49CE-9C13-914BAA4BDFCE}"/>
            </a:extLst>
          </a:blip>
          <a:stretch>
            <a:fillRect/>
          </a:stretch>
        </p:blipFill>
        <p:spPr>
          <a:xfrm>
            <a:off x="3079737" y="3579857"/>
            <a:ext cx="57150" cy="114300"/>
          </a:xfrm>
          <a:prstGeom prst="rect">
            <a:avLst/>
          </a:prstGeom>
        </p:spPr>
      </p:pic>
      <p:pic>
        <p:nvPicPr>
          <p:cNvPr id="68" name="0CBC4FDB-D425-4766-9CC5-8ADF21370871"/>
          <p:cNvPicPr>
            <a:picLocks noChangeAspect="1"/>
          </p:cNvPicPr>
          <p:nvPr/>
        </p:nvPicPr>
        <p:blipFill>
          <a:blip r:embed="rId55" cstate="print">
            <a:extLst>
              <a:ext uri="{42124CA4-732A-47E7-5ACC-21F61481808C}"/>
            </a:extLst>
          </a:blip>
          <a:stretch>
            <a:fillRect/>
          </a:stretch>
        </p:blipFill>
        <p:spPr>
          <a:xfrm>
            <a:off x="2682265" y="3656057"/>
            <a:ext cx="428625" cy="819150"/>
          </a:xfrm>
          <a:prstGeom prst="rect">
            <a:avLst/>
          </a:prstGeom>
        </p:spPr>
      </p:pic>
      <p:sp>
        <p:nvSpPr>
          <p:cNvPr id="69" name="TextBox854"/>
          <p:cNvSpPr txBox="1"/>
          <p:nvPr/>
        </p:nvSpPr>
        <p:spPr>
          <a:xfrm>
            <a:off x="1612876" y="4212145"/>
            <a:ext cx="1638300" cy="635000"/>
          </a:xfrm>
          <a:prstGeom prst="rect">
            <a:avLst/>
          </a:prstGeom>
          <a:noFill/>
        </p:spPr>
        <p:txBody>
          <a:bodyPr wrap="square" lIns="0" tIns="0" rIns="0" bIns="0" rtlCol="0">
            <a:spAutoFit/>
          </a:bodyPr>
          <a:lstStyle/>
          <a:p>
            <a:pPr marL="0" marR="0" indent="0" eaLnBrk="0">
              <a:lnSpc>
                <a:spcPct val="110000"/>
              </a:lnSpc>
            </a:pPr>
            <a:r>
              <a:rPr lang="en-US" altLang="zh-CN" sz="1950" b="1" kern="0" spc="-165" baseline="0" noProof="0" dirty="0">
                <a:solidFill>
                  <a:srgbClr val="0000CC"/>
                </a:solidFill>
                <a:latin typeface="Arial" pitchFamily="34" charset="0"/>
                <a:ea typeface="Arial" pitchFamily="34" charset="0"/>
                <a:cs typeface="Arial" pitchFamily="34" charset="0"/>
              </a:rPr>
              <a:t>Review,</a:t>
            </a:r>
            <a:r>
              <a:rPr lang="en-US" altLang="zh-CN" sz="1950" b="1" kern="0" spc="6065" noProof="0" dirty="0">
                <a:latin typeface="Arial" pitchFamily="34" charset="0"/>
                <a:ea typeface="Arial" pitchFamily="34" charset="0"/>
                <a:cs typeface="Arial" pitchFamily="34" charset="0"/>
              </a:rPr>
              <a:t> </a:t>
            </a:r>
            <a:r>
              <a:rPr lang="en-US" altLang="zh-CN" sz="1950" b="1" kern="0" spc="-110" baseline="0" noProof="0" dirty="0">
                <a:solidFill>
                  <a:srgbClr val="0000CC"/>
                </a:solidFill>
                <a:latin typeface="Arial" pitchFamily="34" charset="0"/>
                <a:ea typeface="Arial" pitchFamily="34" charset="0"/>
                <a:cs typeface="Arial" pitchFamily="34" charset="0"/>
              </a:rPr>
              <a:t>Simulation,</a:t>
            </a:r>
            <a:r>
              <a:rPr lang="en-US" altLang="zh-CN" sz="1950" b="1" kern="0" spc="-150" noProof="0" dirty="0">
                <a:latin typeface="Arial" pitchFamily="34" charset="0"/>
                <a:ea typeface="Arial" pitchFamily="34" charset="0"/>
                <a:cs typeface="Arial" pitchFamily="34" charset="0"/>
              </a:rPr>
              <a:t> </a:t>
            </a:r>
            <a:r>
              <a:rPr lang="en-US" altLang="zh-CN" sz="1950" b="1" kern="0" spc="-75" baseline="0" noProof="0" dirty="0">
                <a:solidFill>
                  <a:srgbClr val="0000CC"/>
                </a:solidFill>
                <a:latin typeface="Arial" pitchFamily="34" charset="0"/>
                <a:ea typeface="Arial" pitchFamily="34" charset="0"/>
                <a:cs typeface="Arial" pitchFamily="34" charset="0"/>
              </a:rPr>
              <a:t>etc.</a:t>
            </a:r>
          </a:p>
        </p:txBody>
      </p:sp>
      <p:pic>
        <p:nvPicPr>
          <p:cNvPr id="70" name="0ED18FFF-65A2-480C-4BB1-E970260A2197"/>
          <p:cNvPicPr>
            <a:picLocks noChangeAspect="1"/>
          </p:cNvPicPr>
          <p:nvPr/>
        </p:nvPicPr>
        <p:blipFill>
          <a:blip r:embed="rId56" cstate="print">
            <a:extLst>
              <a:ext uri="{99E9213F-ADB3-4A59-FF8F-45A3DAA4C184}"/>
            </a:extLst>
          </a:blip>
          <a:stretch>
            <a:fillRect/>
          </a:stretch>
        </p:blipFill>
        <p:spPr>
          <a:xfrm>
            <a:off x="2079540" y="2732132"/>
            <a:ext cx="1504950" cy="1733550"/>
          </a:xfrm>
          <a:prstGeom prst="rect">
            <a:avLst/>
          </a:prstGeom>
        </p:spPr>
      </p:pic>
      <p:pic>
        <p:nvPicPr>
          <p:cNvPr id="71" name="4558E541-94F1-4A5E-FA69-F35DF4F069AB"/>
          <p:cNvPicPr>
            <a:picLocks noChangeAspect="1"/>
          </p:cNvPicPr>
          <p:nvPr/>
        </p:nvPicPr>
        <p:blipFill>
          <a:blip r:embed="rId57" cstate="print">
            <a:extLst>
              <a:ext uri="{D9081BF7-0BED-42BE-A101-03A349BF14A2}"/>
            </a:extLst>
          </a:blip>
          <a:stretch>
            <a:fillRect/>
          </a:stretch>
        </p:blipFill>
        <p:spPr>
          <a:xfrm>
            <a:off x="2991150" y="3579857"/>
            <a:ext cx="114300" cy="57150"/>
          </a:xfrm>
          <a:prstGeom prst="rect">
            <a:avLst/>
          </a:prstGeom>
        </p:spPr>
      </p:pic>
      <p:pic>
        <p:nvPicPr>
          <p:cNvPr id="72" name="99E473EB-63D3-4A4E-5D76-ADE0752126C9"/>
          <p:cNvPicPr>
            <a:picLocks noChangeAspect="1"/>
          </p:cNvPicPr>
          <p:nvPr/>
        </p:nvPicPr>
        <p:blipFill>
          <a:blip r:embed="rId58" cstate="print">
            <a:extLst>
              <a:ext uri="{36BF4323-B5B4-45EB-A23F-80B294AAF3C1}"/>
            </a:extLst>
          </a:blip>
          <a:stretch>
            <a:fillRect/>
          </a:stretch>
        </p:blipFill>
        <p:spPr>
          <a:xfrm>
            <a:off x="2622867" y="3627482"/>
            <a:ext cx="419100" cy="819150"/>
          </a:xfrm>
          <a:prstGeom prst="rect">
            <a:avLst/>
          </a:prstGeom>
        </p:spPr>
      </p:pic>
      <p:pic>
        <p:nvPicPr>
          <p:cNvPr id="73" name="550829BB-5009-4BF2-D9E7-96D596F1B7AF"/>
          <p:cNvPicPr>
            <a:picLocks noChangeAspect="1"/>
          </p:cNvPicPr>
          <p:nvPr/>
        </p:nvPicPr>
        <p:blipFill>
          <a:blip r:embed="rId59" cstate="print">
            <a:extLst>
              <a:ext uri="{F670693D-5056-479E-39E4-EAE9CC1AE866}"/>
            </a:extLst>
          </a:blip>
          <a:stretch>
            <a:fillRect/>
          </a:stretch>
        </p:blipFill>
        <p:spPr>
          <a:xfrm>
            <a:off x="3478324" y="3932282"/>
            <a:ext cx="114300" cy="47625"/>
          </a:xfrm>
          <a:prstGeom prst="rect">
            <a:avLst/>
          </a:prstGeom>
        </p:spPr>
      </p:pic>
      <p:pic>
        <p:nvPicPr>
          <p:cNvPr id="74" name="D7A6BF03-3A2C-4FDD-AF22-30EA8841B517"/>
          <p:cNvPicPr>
            <a:picLocks noChangeAspect="1"/>
          </p:cNvPicPr>
          <p:nvPr/>
        </p:nvPicPr>
        <p:blipFill>
          <a:blip r:embed="rId60" cstate="print">
            <a:extLst>
              <a:ext uri="{F5C2AD87-6DFD-4FB2-F842-D3B915BD3EDC}"/>
            </a:extLst>
          </a:blip>
          <a:stretch>
            <a:fillRect/>
          </a:stretch>
        </p:blipFill>
        <p:spPr>
          <a:xfrm>
            <a:off x="3541539" y="3960857"/>
            <a:ext cx="57150" cy="114300"/>
          </a:xfrm>
          <a:prstGeom prst="rect">
            <a:avLst/>
          </a:prstGeom>
        </p:spPr>
      </p:pic>
      <p:pic>
        <p:nvPicPr>
          <p:cNvPr id="75" name="2309ADE3-E126-4CAA-F3E6-807F4F3814D4"/>
          <p:cNvPicPr>
            <a:picLocks noChangeAspect="1"/>
          </p:cNvPicPr>
          <p:nvPr/>
        </p:nvPicPr>
        <p:blipFill>
          <a:blip r:embed="rId61" cstate="print">
            <a:extLst>
              <a:ext uri="{25319B74-E7E4-4610-A876-6185A9AE2FF2}"/>
            </a:extLst>
          </a:blip>
          <a:stretch>
            <a:fillRect/>
          </a:stretch>
        </p:blipFill>
        <p:spPr>
          <a:xfrm>
            <a:off x="2712500" y="3960857"/>
            <a:ext cx="838200" cy="504825"/>
          </a:xfrm>
          <a:prstGeom prst="rect">
            <a:avLst/>
          </a:prstGeom>
        </p:spPr>
      </p:pic>
      <p:pic>
        <p:nvPicPr>
          <p:cNvPr id="76" name="FC3BBEED-8EF9-4388-58C3-B9B677716632"/>
          <p:cNvPicPr>
            <a:picLocks noChangeAspect="1"/>
          </p:cNvPicPr>
          <p:nvPr/>
        </p:nvPicPr>
        <p:blipFill>
          <a:blip r:embed="rId62" cstate="print">
            <a:extLst>
              <a:ext uri="{4E72CA3C-A74D-4812-FAA9-8A573B65DEC1}"/>
            </a:extLst>
          </a:blip>
          <a:stretch>
            <a:fillRect/>
          </a:stretch>
        </p:blipFill>
        <p:spPr>
          <a:xfrm>
            <a:off x="3525212" y="4018007"/>
            <a:ext cx="38100" cy="57150"/>
          </a:xfrm>
          <a:prstGeom prst="rect">
            <a:avLst/>
          </a:prstGeom>
        </p:spPr>
      </p:pic>
      <p:pic>
        <p:nvPicPr>
          <p:cNvPr id="77" name="21CAF583-ADBE-4FF2-D012-06FAC760262B"/>
          <p:cNvPicPr>
            <a:picLocks noChangeAspect="1"/>
          </p:cNvPicPr>
          <p:nvPr/>
        </p:nvPicPr>
        <p:blipFill>
          <a:blip r:embed="rId63" cstate="print">
            <a:extLst>
              <a:ext uri="{24BEAC10-F45C-4AD9-9B44-9D790148D1F4}"/>
            </a:extLst>
          </a:blip>
          <a:stretch>
            <a:fillRect/>
          </a:stretch>
        </p:blipFill>
        <p:spPr>
          <a:xfrm>
            <a:off x="2712500" y="4379957"/>
            <a:ext cx="57150" cy="85725"/>
          </a:xfrm>
          <a:prstGeom prst="rect">
            <a:avLst/>
          </a:prstGeom>
        </p:spPr>
      </p:pic>
      <p:pic>
        <p:nvPicPr>
          <p:cNvPr id="78" name="Picture 77" descr="Logo.jpg"/>
          <p:cNvPicPr>
            <a:picLocks noChangeAspect="1"/>
          </p:cNvPicPr>
          <p:nvPr/>
        </p:nvPicPr>
        <p:blipFill>
          <a:blip r:embed="rId64"/>
          <a:stretch>
            <a:fillRect/>
          </a:stretch>
        </p:blipFill>
        <p:spPr>
          <a:xfrm>
            <a:off x="0" y="0"/>
            <a:ext cx="1581150" cy="847725"/>
          </a:xfrm>
          <a:prstGeom prst="rect">
            <a:avLst/>
          </a:prstGeom>
        </p:spPr>
      </p:pic>
    </p:spTree>
    <p:extLst>
      <p:ext uri="{BB962C8B-B14F-4D97-AF65-F5344CB8AC3E}">
        <p14:creationId xmlns:p14="http://schemas.microsoft.com/office/powerpoint/2010/main" val="3437484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1100" y="34308"/>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pPr eaLnBrk="0">
              <a:lnSpc>
                <a:spcPct val="112000"/>
              </a:lnSpc>
            </a:pPr>
            <a:r>
              <a:rPr lang="en-US" altLang="zh-CN" b="1" kern="0" dirty="0">
                <a:solidFill>
                  <a:srgbClr val="000000"/>
                </a:solidFill>
                <a:latin typeface="Arial" pitchFamily="34" charset="0"/>
                <a:ea typeface="Arial" pitchFamily="34" charset="0"/>
                <a:cs typeface="Arial" pitchFamily="34" charset="0"/>
              </a:rPr>
              <a:t>Test Cases</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4B524BE0-4375-447C-8BEF-1B568DEC7A6A}" type="datetime1">
              <a:rPr lang="en-IN" smtClean="0"/>
              <a:t>30-04-2024</a:t>
            </a:fld>
            <a:endParaRPr lang="en-US" dirty="0"/>
          </a:p>
        </p:txBody>
      </p:sp>
      <p:sp>
        <p:nvSpPr>
          <p:cNvPr id="6" name="Footer Placeholder 5"/>
          <p:cNvSpPr>
            <a:spLocks noGrp="1"/>
          </p:cNvSpPr>
          <p:nvPr>
            <p:ph type="ftr" sz="quarter" idx="11"/>
          </p:nvPr>
        </p:nvSpPr>
        <p:spPr>
          <a:xfrm>
            <a:off x="1905000" y="6356350"/>
            <a:ext cx="51816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62</a:t>
            </a:fld>
            <a:endParaRPr lang="en-US" dirty="0"/>
          </a:p>
        </p:txBody>
      </p:sp>
      <p:sp>
        <p:nvSpPr>
          <p:cNvPr id="78" name="TextBox1006"/>
          <p:cNvSpPr txBox="1"/>
          <p:nvPr/>
        </p:nvSpPr>
        <p:spPr>
          <a:xfrm>
            <a:off x="457200" y="1447800"/>
            <a:ext cx="8153401" cy="2473434"/>
          </a:xfrm>
          <a:prstGeom prst="rect">
            <a:avLst/>
          </a:prstGeom>
          <a:noFill/>
        </p:spPr>
        <p:txBody>
          <a:bodyPr wrap="square" lIns="0" tIns="0" rIns="0" bIns="0" rtlCol="0">
            <a:spAutoFit/>
          </a:bodyPr>
          <a:lstStyle/>
          <a:p>
            <a:pPr marL="331821" marR="0" indent="-331821" eaLnBrk="0">
              <a:lnSpc>
                <a:spcPct val="121000"/>
              </a:lnSpc>
              <a:spcBef>
                <a:spcPts val="726"/>
              </a:spcBef>
            </a:pPr>
            <a:r>
              <a:rPr lang="en-US" altLang="zh-CN" sz="2200" kern="0" baseline="0" noProof="0" dirty="0">
                <a:solidFill>
                  <a:srgbClr val="0000CC"/>
                </a:solidFill>
                <a:latin typeface="Calibri (Body)"/>
                <a:ea typeface="Arial" pitchFamily="34" charset="0"/>
                <a:cs typeface="Arial" pitchFamily="34" charset="0"/>
              </a:rPr>
              <a:t>•</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CC"/>
                </a:solidFill>
                <a:latin typeface="Calibri (Body)"/>
                <a:ea typeface="Arial" pitchFamily="34" charset="0"/>
                <a:cs typeface="Arial" pitchFamily="34" charset="0"/>
              </a:rPr>
              <a:t>Each</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CC"/>
                </a:solidFill>
                <a:latin typeface="Calibri (Body)"/>
                <a:ea typeface="Arial" pitchFamily="34" charset="0"/>
                <a:cs typeface="Arial" pitchFamily="34" charset="0"/>
              </a:rPr>
              <a:t>test</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CC"/>
                </a:solidFill>
                <a:latin typeface="Calibri (Body)"/>
                <a:ea typeface="Arial" pitchFamily="34" charset="0"/>
                <a:cs typeface="Arial" pitchFamily="34" charset="0"/>
              </a:rPr>
              <a:t>case</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CC"/>
                </a:solidFill>
                <a:latin typeface="Calibri (Body)"/>
                <a:ea typeface="Arial" pitchFamily="34" charset="0"/>
                <a:cs typeface="Arial" pitchFamily="34" charset="0"/>
              </a:rPr>
              <a:t>typically</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CC"/>
                </a:solidFill>
                <a:latin typeface="Calibri (Body)"/>
                <a:ea typeface="Arial" pitchFamily="34" charset="0"/>
                <a:cs typeface="Arial" pitchFamily="34" charset="0"/>
              </a:rPr>
              <a:t>tries</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CC"/>
                </a:solidFill>
                <a:latin typeface="Calibri (Body)"/>
                <a:ea typeface="Arial" pitchFamily="34" charset="0"/>
                <a:cs typeface="Arial" pitchFamily="34" charset="0"/>
              </a:rPr>
              <a:t>to</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CC"/>
                </a:solidFill>
                <a:latin typeface="Calibri (Body)"/>
                <a:ea typeface="Arial" pitchFamily="34" charset="0"/>
                <a:cs typeface="Arial" pitchFamily="34" charset="0"/>
              </a:rPr>
              <a:t>establish</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CC"/>
                </a:solidFill>
                <a:latin typeface="Calibri (Body)"/>
                <a:ea typeface="Arial" pitchFamily="34" charset="0"/>
                <a:cs typeface="Arial" pitchFamily="34" charset="0"/>
              </a:rPr>
              <a:t>correct</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CC"/>
                </a:solidFill>
                <a:latin typeface="Calibri (Body)"/>
                <a:ea typeface="Arial" pitchFamily="34" charset="0"/>
                <a:cs typeface="Arial" pitchFamily="34" charset="0"/>
              </a:rPr>
              <a:t>working</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CC"/>
                </a:solidFill>
                <a:latin typeface="Calibri (Body)"/>
                <a:ea typeface="Arial" pitchFamily="34" charset="0"/>
                <a:cs typeface="Arial" pitchFamily="34" charset="0"/>
              </a:rPr>
              <a:t>of</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CC"/>
                </a:solidFill>
                <a:latin typeface="Calibri (Body)"/>
                <a:ea typeface="Arial" pitchFamily="34" charset="0"/>
                <a:cs typeface="Arial" pitchFamily="34" charset="0"/>
              </a:rPr>
              <a:t>some</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CC"/>
                </a:solidFill>
                <a:latin typeface="Calibri (Body)"/>
                <a:ea typeface="Arial" pitchFamily="34" charset="0"/>
                <a:cs typeface="Arial" pitchFamily="34" charset="0"/>
              </a:rPr>
              <a:t>functionality:</a:t>
            </a:r>
          </a:p>
          <a:p>
            <a:pPr marL="435302" marR="0" indent="0" eaLnBrk="0">
              <a:lnSpc>
                <a:spcPct val="116000"/>
              </a:lnSpc>
              <a:spcBef>
                <a:spcPts val="1796"/>
              </a:spcBef>
            </a:pPr>
            <a:r>
              <a:rPr lang="en-US" altLang="zh-CN" sz="2200" kern="0" baseline="0" noProof="0" dirty="0">
                <a:solidFill>
                  <a:srgbClr val="000000"/>
                </a:solidFill>
                <a:latin typeface="Calibri (Body)"/>
                <a:ea typeface="Arial" pitchFamily="34" charset="0"/>
                <a:cs typeface="Arial" pitchFamily="34" charset="0"/>
              </a:rPr>
              <a:t>–</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Executes</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(covers)</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some</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program</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elements.</a:t>
            </a:r>
          </a:p>
          <a:p>
            <a:pPr marL="726838" marR="180415" indent="-291536" eaLnBrk="0">
              <a:lnSpc>
                <a:spcPct val="120000"/>
              </a:lnSpc>
              <a:spcBef>
                <a:spcPts val="1669"/>
              </a:spcBef>
            </a:pPr>
            <a:r>
              <a:rPr lang="en-US" altLang="zh-CN" sz="2200" kern="0" baseline="0" noProof="0" dirty="0">
                <a:solidFill>
                  <a:srgbClr val="000000"/>
                </a:solidFill>
                <a:latin typeface="Calibri (Body)"/>
                <a:ea typeface="Arial" pitchFamily="34" charset="0"/>
                <a:cs typeface="Arial" pitchFamily="34" charset="0"/>
              </a:rPr>
              <a:t>–</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For</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certain</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restricted</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types</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of</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faults,</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fault-based</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testing</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can</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be</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used.</a:t>
            </a:r>
          </a:p>
        </p:txBody>
      </p:sp>
      <p:pic>
        <p:nvPicPr>
          <p:cNvPr id="8" name="Picture 7"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8197717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1100" y="34308"/>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pPr eaLnBrk="0">
              <a:lnSpc>
                <a:spcPct val="112000"/>
              </a:lnSpc>
            </a:pPr>
            <a:r>
              <a:rPr lang="en-US" altLang="zh-CN" b="1" kern="0" dirty="0">
                <a:solidFill>
                  <a:srgbClr val="000000"/>
                </a:solidFill>
                <a:latin typeface="Arial" pitchFamily="34" charset="0"/>
                <a:ea typeface="Arial" pitchFamily="34" charset="0"/>
                <a:cs typeface="Arial" pitchFamily="34" charset="0"/>
              </a:rPr>
              <a:t>Test data versus test cases</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445727A6-D7EB-4639-9E08-478999A08E7C}" type="datetime1">
              <a:rPr lang="en-IN" smtClean="0"/>
              <a:t>30-04-2024</a:t>
            </a:fld>
            <a:endParaRPr lang="en-US" dirty="0"/>
          </a:p>
        </p:txBody>
      </p:sp>
      <p:sp>
        <p:nvSpPr>
          <p:cNvPr id="6" name="Footer Placeholder 5"/>
          <p:cNvSpPr>
            <a:spLocks noGrp="1"/>
          </p:cNvSpPr>
          <p:nvPr>
            <p:ph type="ftr" sz="quarter" idx="11"/>
          </p:nvPr>
        </p:nvSpPr>
        <p:spPr>
          <a:xfrm>
            <a:off x="1905000" y="6356350"/>
            <a:ext cx="51816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63</a:t>
            </a:fld>
            <a:endParaRPr lang="en-US" dirty="0"/>
          </a:p>
        </p:txBody>
      </p:sp>
      <p:sp>
        <p:nvSpPr>
          <p:cNvPr id="8" name="TextBox1009"/>
          <p:cNvSpPr txBox="1"/>
          <p:nvPr/>
        </p:nvSpPr>
        <p:spPr>
          <a:xfrm>
            <a:off x="742950" y="1371600"/>
            <a:ext cx="7505700" cy="3101426"/>
          </a:xfrm>
          <a:prstGeom prst="rect">
            <a:avLst/>
          </a:prstGeom>
          <a:noFill/>
        </p:spPr>
        <p:txBody>
          <a:bodyPr wrap="square" lIns="0" tIns="0" rIns="0" bIns="0" rtlCol="0">
            <a:spAutoFit/>
          </a:bodyPr>
          <a:lstStyle/>
          <a:p>
            <a:pPr eaLnBrk="0">
              <a:lnSpc>
                <a:spcPct val="116000"/>
              </a:lnSpc>
              <a:spcBef>
                <a:spcPts val="1532"/>
              </a:spcBef>
            </a:pPr>
            <a:r>
              <a:rPr lang="en-US" altLang="zh-CN" sz="2200" kern="0" baseline="-5172" noProof="0" dirty="0">
                <a:solidFill>
                  <a:srgbClr val="FF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b="1" kern="0" dirty="0">
                <a:solidFill>
                  <a:srgbClr val="FF0000"/>
                </a:solidFill>
                <a:ea typeface="Arial" pitchFamily="34" charset="0"/>
                <a:cs typeface="Arial" pitchFamily="34" charset="0"/>
              </a:rPr>
              <a:t>Test data:</a:t>
            </a:r>
          </a:p>
          <a:p>
            <a:pPr marL="0" marR="0" indent="0" eaLnBrk="0">
              <a:lnSpc>
                <a:spcPct val="112000"/>
              </a:lnSpc>
            </a:pPr>
            <a:r>
              <a:rPr lang="en-US" altLang="zh-CN" sz="2200" kern="0" baseline="-5172" dirty="0">
                <a:solidFill>
                  <a:srgbClr val="FF0000"/>
                </a:solidFill>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Inputs</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used</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to</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test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the</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system</a:t>
            </a:r>
          </a:p>
          <a:p>
            <a:pPr marL="0" marR="0" indent="0" eaLnBrk="0">
              <a:lnSpc>
                <a:spcPct val="116000"/>
              </a:lnSpc>
              <a:spcBef>
                <a:spcPts val="1532"/>
              </a:spcBef>
            </a:pPr>
            <a:r>
              <a:rPr lang="en-US" altLang="zh-CN" sz="2200" kern="0" baseline="0" noProof="0" dirty="0">
                <a:solidFill>
                  <a:srgbClr val="FF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b="1" kern="0" baseline="0" noProof="0" dirty="0">
                <a:solidFill>
                  <a:srgbClr val="FF0000"/>
                </a:solidFill>
                <a:ea typeface="Arial" pitchFamily="34" charset="0"/>
                <a:cs typeface="Arial" pitchFamily="34" charset="0"/>
              </a:rPr>
              <a:t>Test</a:t>
            </a:r>
            <a:r>
              <a:rPr lang="en-US" altLang="zh-CN" sz="2200" b="1" kern="0" noProof="0" dirty="0">
                <a:ea typeface="Arial" pitchFamily="34" charset="0"/>
                <a:cs typeface="Arial" pitchFamily="34" charset="0"/>
              </a:rPr>
              <a:t> </a:t>
            </a:r>
            <a:r>
              <a:rPr lang="en-US" altLang="zh-CN" sz="2200" b="1" kern="0" baseline="0" noProof="0" dirty="0">
                <a:solidFill>
                  <a:srgbClr val="FF0000"/>
                </a:solidFill>
                <a:ea typeface="Arial" pitchFamily="34" charset="0"/>
                <a:cs typeface="Arial" pitchFamily="34" charset="0"/>
              </a:rPr>
              <a:t>cases:</a:t>
            </a:r>
          </a:p>
          <a:p>
            <a:pPr marL="437136" marR="0" indent="0" eaLnBrk="0">
              <a:lnSpc>
                <a:spcPct val="115000"/>
              </a:lnSpc>
              <a:spcBef>
                <a:spcPts val="1571"/>
              </a:spcBef>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Inputs</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to</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test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the</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system,</a:t>
            </a:r>
          </a:p>
          <a:p>
            <a:pPr marL="437136" marR="0" indent="0" eaLnBrk="0">
              <a:lnSpc>
                <a:spcPct val="115000"/>
              </a:lnSpc>
              <a:spcBef>
                <a:spcPts val="1535"/>
              </a:spcBef>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State</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of</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the</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software,</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and</a:t>
            </a:r>
          </a:p>
          <a:p>
            <a:pPr marL="437136" marR="0" indent="0" eaLnBrk="0">
              <a:lnSpc>
                <a:spcPct val="115000"/>
              </a:lnSpc>
              <a:spcBef>
                <a:spcPts val="1528"/>
              </a:spcBef>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The</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predicted</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outputs</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from</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the</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inputs</a:t>
            </a:r>
          </a:p>
        </p:txBody>
      </p:sp>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11947734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1100" y="34308"/>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pPr eaLnBrk="0">
              <a:lnSpc>
                <a:spcPct val="112000"/>
              </a:lnSpc>
            </a:pPr>
            <a:r>
              <a:rPr lang="en-US" altLang="zh-CN" b="1" kern="0" dirty="0">
                <a:solidFill>
                  <a:srgbClr val="000000"/>
                </a:solidFill>
                <a:latin typeface="Arial" pitchFamily="34" charset="0"/>
                <a:ea typeface="Arial" pitchFamily="34" charset="0"/>
                <a:cs typeface="Arial" pitchFamily="34" charset="0"/>
              </a:rPr>
              <a:t>Test Cases and Test Suites</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E5776762-9ED9-4E0F-80CB-43B777B11D1B}" type="datetime1">
              <a:rPr lang="en-IN" smtClean="0"/>
              <a:t>30-04-2024</a:t>
            </a:fld>
            <a:endParaRPr lang="en-US" dirty="0"/>
          </a:p>
        </p:txBody>
      </p:sp>
      <p:sp>
        <p:nvSpPr>
          <p:cNvPr id="6" name="Footer Placeholder 5"/>
          <p:cNvSpPr>
            <a:spLocks noGrp="1"/>
          </p:cNvSpPr>
          <p:nvPr>
            <p:ph type="ftr" sz="quarter" idx="11"/>
          </p:nvPr>
        </p:nvSpPr>
        <p:spPr>
          <a:xfrm>
            <a:off x="1905000" y="6356350"/>
            <a:ext cx="51816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64</a:t>
            </a:fld>
            <a:endParaRPr lang="en-US" dirty="0"/>
          </a:p>
        </p:txBody>
      </p:sp>
      <p:sp>
        <p:nvSpPr>
          <p:cNvPr id="8" name="TextBox1013"/>
          <p:cNvSpPr txBox="1"/>
          <p:nvPr/>
        </p:nvSpPr>
        <p:spPr>
          <a:xfrm>
            <a:off x="381000" y="1301415"/>
            <a:ext cx="8424672" cy="4632422"/>
          </a:xfrm>
          <a:prstGeom prst="rect">
            <a:avLst/>
          </a:prstGeom>
          <a:noFill/>
        </p:spPr>
        <p:txBody>
          <a:bodyPr wrap="square" lIns="0" tIns="0" rIns="0" bIns="0" rtlCol="0">
            <a:spAutoFit/>
          </a:bodyPr>
          <a:lstStyle/>
          <a:p>
            <a:pPr marL="0" marR="0" indent="0" eaLnBrk="0">
              <a:lnSpc>
                <a:spcPct val="116000"/>
              </a:lnSpc>
              <a:spcBef>
                <a:spcPts val="1295"/>
              </a:spcBef>
            </a:pPr>
            <a:r>
              <a:rPr lang="en-US" altLang="zh-CN" sz="2200" kern="0" baseline="0" noProof="0" dirty="0">
                <a:solidFill>
                  <a:srgbClr val="000000"/>
                </a:solidFill>
                <a:latin typeface="Calibri (Body)"/>
                <a:ea typeface="Arial" pitchFamily="34" charset="0"/>
                <a:cs typeface="Arial" pitchFamily="34" charset="0"/>
              </a:rPr>
              <a:t>•</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A</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FF"/>
                </a:solidFill>
                <a:latin typeface="Calibri (Body)"/>
                <a:ea typeface="Arial" pitchFamily="34" charset="0"/>
                <a:cs typeface="Arial" pitchFamily="34" charset="0"/>
              </a:rPr>
              <a:t>test</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FF"/>
                </a:solidFill>
                <a:latin typeface="Calibri (Body)"/>
                <a:ea typeface="Arial" pitchFamily="34" charset="0"/>
                <a:cs typeface="Arial" pitchFamily="34" charset="0"/>
              </a:rPr>
              <a:t>case</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is</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a</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triplet</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[I,S,O]</a:t>
            </a:r>
          </a:p>
          <a:p>
            <a:pPr marL="288546" marR="0" indent="0" eaLnBrk="0">
              <a:lnSpc>
                <a:spcPct val="117000"/>
              </a:lnSpc>
              <a:spcBef>
                <a:spcPts val="1546"/>
              </a:spcBef>
            </a:pPr>
            <a:r>
              <a:rPr lang="en-US" altLang="zh-CN" sz="2200" kern="0" baseline="0" noProof="0" dirty="0">
                <a:solidFill>
                  <a:srgbClr val="000000"/>
                </a:solidFill>
                <a:latin typeface="Calibri (Body)"/>
                <a:ea typeface="Arial" pitchFamily="34" charset="0"/>
                <a:cs typeface="Arial" pitchFamily="34" charset="0"/>
              </a:rPr>
              <a:t>–I</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is</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the</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data</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to</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be</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input</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to</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the</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system,</a:t>
            </a:r>
          </a:p>
          <a:p>
            <a:pPr marL="507943" marR="0" indent="-219397" eaLnBrk="0">
              <a:lnSpc>
                <a:spcPct val="121000"/>
              </a:lnSpc>
              <a:spcBef>
                <a:spcPts val="1540"/>
              </a:spcBef>
            </a:pPr>
            <a:r>
              <a:rPr lang="en-US" altLang="zh-CN" sz="2200" kern="0" baseline="0" noProof="0" dirty="0">
                <a:solidFill>
                  <a:srgbClr val="000000"/>
                </a:solidFill>
                <a:latin typeface="Calibri (Body)"/>
                <a:ea typeface="Arial" pitchFamily="34" charset="0"/>
                <a:cs typeface="Arial" pitchFamily="34" charset="0"/>
              </a:rPr>
              <a:t>–S</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is</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the</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state</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of</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the</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system</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at</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which</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the</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data</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will</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be</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input,</a:t>
            </a:r>
          </a:p>
          <a:p>
            <a:pPr marL="288546" marR="0" indent="0" eaLnBrk="0">
              <a:lnSpc>
                <a:spcPct val="117000"/>
              </a:lnSpc>
              <a:spcBef>
                <a:spcPts val="1620"/>
              </a:spcBef>
            </a:pPr>
            <a:r>
              <a:rPr lang="en-US" altLang="zh-CN" sz="2200" kern="0" baseline="0" noProof="0" dirty="0">
                <a:solidFill>
                  <a:srgbClr val="000000"/>
                </a:solidFill>
                <a:latin typeface="Calibri (Body)"/>
                <a:ea typeface="Arial" pitchFamily="34" charset="0"/>
                <a:cs typeface="Arial" pitchFamily="34" charset="0"/>
              </a:rPr>
              <a:t>–O</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is</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the</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expected</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output</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of</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the</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system.</a:t>
            </a:r>
          </a:p>
          <a:p>
            <a:pPr marL="230635" marR="1141477" indent="-230635" eaLnBrk="0">
              <a:lnSpc>
                <a:spcPct val="126000"/>
              </a:lnSpc>
              <a:spcBef>
                <a:spcPts val="1399"/>
              </a:spcBef>
            </a:pPr>
            <a:r>
              <a:rPr lang="en-US" altLang="zh-CN" sz="2400" kern="0" dirty="0">
                <a:solidFill>
                  <a:srgbClr val="000000"/>
                </a:solidFill>
                <a:latin typeface="Arial" pitchFamily="34" charset="0"/>
                <a:ea typeface="Arial" pitchFamily="34" charset="0"/>
                <a:cs typeface="Arial" pitchFamily="34" charset="0"/>
              </a:rPr>
              <a:t>•</a:t>
            </a:r>
            <a:r>
              <a:rPr lang="en-US" altLang="zh-CN" sz="2400" kern="0" dirty="0">
                <a:latin typeface="Arial" pitchFamily="34" charset="0"/>
                <a:ea typeface="Arial" pitchFamily="34" charset="0"/>
                <a:cs typeface="Arial" pitchFamily="34" charset="0"/>
              </a:rPr>
              <a:t> </a:t>
            </a:r>
            <a:r>
              <a:rPr lang="en-US" altLang="zh-CN" sz="2400" kern="0" dirty="0">
                <a:solidFill>
                  <a:srgbClr val="000000"/>
                </a:solidFill>
                <a:latin typeface="Arial" pitchFamily="34" charset="0"/>
                <a:ea typeface="Arial" pitchFamily="34" charset="0"/>
                <a:cs typeface="Arial" pitchFamily="34" charset="0"/>
              </a:rPr>
              <a:t>Test</a:t>
            </a:r>
            <a:r>
              <a:rPr lang="en-US" altLang="zh-CN" sz="2400" kern="0" dirty="0">
                <a:latin typeface="Arial" pitchFamily="34" charset="0"/>
                <a:ea typeface="Arial" pitchFamily="34" charset="0"/>
                <a:cs typeface="Arial" pitchFamily="34" charset="0"/>
              </a:rPr>
              <a:t> </a:t>
            </a:r>
            <a:r>
              <a:rPr lang="en-US" altLang="zh-CN" sz="2400" kern="0" dirty="0">
                <a:solidFill>
                  <a:srgbClr val="000000"/>
                </a:solidFill>
                <a:latin typeface="Arial" pitchFamily="34" charset="0"/>
                <a:ea typeface="Arial" pitchFamily="34" charset="0"/>
                <a:cs typeface="Arial" pitchFamily="34" charset="0"/>
              </a:rPr>
              <a:t>a</a:t>
            </a:r>
            <a:r>
              <a:rPr lang="en-US" altLang="zh-CN" sz="2400" kern="0" dirty="0">
                <a:latin typeface="Arial" pitchFamily="34" charset="0"/>
                <a:ea typeface="Arial" pitchFamily="34" charset="0"/>
                <a:cs typeface="Arial" pitchFamily="34" charset="0"/>
              </a:rPr>
              <a:t> </a:t>
            </a:r>
            <a:r>
              <a:rPr lang="en-US" altLang="zh-CN" sz="2400" kern="0" dirty="0">
                <a:solidFill>
                  <a:srgbClr val="000000"/>
                </a:solidFill>
                <a:latin typeface="Arial" pitchFamily="34" charset="0"/>
                <a:ea typeface="Arial" pitchFamily="34" charset="0"/>
                <a:cs typeface="Arial" pitchFamily="34" charset="0"/>
              </a:rPr>
              <a:t>software</a:t>
            </a:r>
            <a:r>
              <a:rPr lang="en-US" altLang="zh-CN" sz="2400" kern="0" dirty="0">
                <a:latin typeface="Arial" pitchFamily="34" charset="0"/>
                <a:ea typeface="Arial" pitchFamily="34" charset="0"/>
                <a:cs typeface="Arial" pitchFamily="34" charset="0"/>
              </a:rPr>
              <a:t> </a:t>
            </a:r>
            <a:r>
              <a:rPr lang="en-US" altLang="zh-CN" sz="2400" kern="0" dirty="0">
                <a:solidFill>
                  <a:srgbClr val="000000"/>
                </a:solidFill>
                <a:latin typeface="Arial" pitchFamily="34" charset="0"/>
                <a:ea typeface="Arial" pitchFamily="34" charset="0"/>
                <a:cs typeface="Arial" pitchFamily="34" charset="0"/>
              </a:rPr>
              <a:t>using</a:t>
            </a:r>
            <a:r>
              <a:rPr lang="en-US" altLang="zh-CN" sz="2400" kern="0" dirty="0">
                <a:latin typeface="Arial" pitchFamily="34" charset="0"/>
                <a:ea typeface="Arial" pitchFamily="34" charset="0"/>
                <a:cs typeface="Arial" pitchFamily="34" charset="0"/>
              </a:rPr>
              <a:t> </a:t>
            </a:r>
            <a:r>
              <a:rPr lang="en-US" altLang="zh-CN" sz="2400" kern="0" dirty="0">
                <a:solidFill>
                  <a:srgbClr val="000000"/>
                </a:solidFill>
                <a:latin typeface="Arial" pitchFamily="34" charset="0"/>
                <a:ea typeface="Arial" pitchFamily="34" charset="0"/>
                <a:cs typeface="Arial" pitchFamily="34" charset="0"/>
              </a:rPr>
              <a:t>a</a:t>
            </a:r>
            <a:r>
              <a:rPr lang="en-US" altLang="zh-CN" sz="2400" kern="0" dirty="0">
                <a:latin typeface="Arial" pitchFamily="34" charset="0"/>
                <a:ea typeface="Arial" pitchFamily="34" charset="0"/>
                <a:cs typeface="Arial" pitchFamily="34" charset="0"/>
              </a:rPr>
              <a:t> </a:t>
            </a:r>
            <a:r>
              <a:rPr lang="en-US" altLang="zh-CN" sz="2400" kern="0" dirty="0">
                <a:solidFill>
                  <a:srgbClr val="000000"/>
                </a:solidFill>
                <a:latin typeface="Arial" pitchFamily="34" charset="0"/>
                <a:ea typeface="Arial" pitchFamily="34" charset="0"/>
                <a:cs typeface="Arial" pitchFamily="34" charset="0"/>
              </a:rPr>
              <a:t>set</a:t>
            </a:r>
            <a:r>
              <a:rPr lang="en-US" altLang="zh-CN" sz="2400" kern="0" dirty="0">
                <a:latin typeface="Arial" pitchFamily="34" charset="0"/>
                <a:ea typeface="Arial" pitchFamily="34" charset="0"/>
                <a:cs typeface="Arial" pitchFamily="34" charset="0"/>
              </a:rPr>
              <a:t> </a:t>
            </a:r>
            <a:r>
              <a:rPr lang="en-US" altLang="zh-CN" sz="2400" kern="0" dirty="0">
                <a:solidFill>
                  <a:srgbClr val="000000"/>
                </a:solidFill>
                <a:latin typeface="Arial" pitchFamily="34" charset="0"/>
                <a:ea typeface="Arial" pitchFamily="34" charset="0"/>
                <a:cs typeface="Arial" pitchFamily="34" charset="0"/>
              </a:rPr>
              <a:t>of</a:t>
            </a:r>
            <a:r>
              <a:rPr lang="en-US" altLang="zh-CN" sz="2400" kern="0" dirty="0">
                <a:latin typeface="Arial" pitchFamily="34" charset="0"/>
                <a:ea typeface="Arial" pitchFamily="34" charset="0"/>
                <a:cs typeface="Arial" pitchFamily="34" charset="0"/>
              </a:rPr>
              <a:t> </a:t>
            </a:r>
            <a:r>
              <a:rPr lang="en-US" altLang="zh-CN" sz="2400" kern="0" dirty="0">
                <a:solidFill>
                  <a:srgbClr val="000000"/>
                </a:solidFill>
                <a:latin typeface="Arial" pitchFamily="34" charset="0"/>
                <a:ea typeface="Arial" pitchFamily="34" charset="0"/>
                <a:cs typeface="Arial" pitchFamily="34" charset="0"/>
              </a:rPr>
              <a:t>carefully</a:t>
            </a:r>
            <a:r>
              <a:rPr lang="en-US" altLang="zh-CN" sz="2400" kern="0" dirty="0">
                <a:latin typeface="Arial" pitchFamily="34" charset="0"/>
                <a:ea typeface="Arial" pitchFamily="34" charset="0"/>
                <a:cs typeface="Arial" pitchFamily="34" charset="0"/>
              </a:rPr>
              <a:t> </a:t>
            </a:r>
            <a:r>
              <a:rPr lang="en-US" altLang="zh-CN" sz="2400" kern="0" dirty="0">
                <a:solidFill>
                  <a:srgbClr val="000000"/>
                </a:solidFill>
                <a:latin typeface="Arial" pitchFamily="34" charset="0"/>
                <a:ea typeface="Arial" pitchFamily="34" charset="0"/>
                <a:cs typeface="Arial" pitchFamily="34" charset="0"/>
              </a:rPr>
              <a:t>designed test</a:t>
            </a:r>
            <a:r>
              <a:rPr lang="en-US" altLang="zh-CN" sz="2400" kern="0" dirty="0">
                <a:latin typeface="Arial" pitchFamily="34" charset="0"/>
                <a:ea typeface="Arial" pitchFamily="34" charset="0"/>
                <a:cs typeface="Arial" pitchFamily="34" charset="0"/>
              </a:rPr>
              <a:t> </a:t>
            </a:r>
            <a:r>
              <a:rPr lang="en-US" altLang="zh-CN" sz="2400" kern="0" dirty="0">
                <a:solidFill>
                  <a:srgbClr val="000000"/>
                </a:solidFill>
                <a:latin typeface="Arial" pitchFamily="34" charset="0"/>
                <a:ea typeface="Arial" pitchFamily="34" charset="0"/>
                <a:cs typeface="Arial" pitchFamily="34" charset="0"/>
              </a:rPr>
              <a:t>cases:</a:t>
            </a:r>
          </a:p>
          <a:p>
            <a:pPr marL="286654" marR="0" indent="0" eaLnBrk="0">
              <a:lnSpc>
                <a:spcPct val="116000"/>
              </a:lnSpc>
              <a:spcBef>
                <a:spcPts val="2356"/>
              </a:spcBef>
            </a:pPr>
            <a:r>
              <a:rPr lang="en-US" altLang="zh-CN" sz="2400" kern="0" dirty="0">
                <a:solidFill>
                  <a:srgbClr val="0000FF"/>
                </a:solidFill>
                <a:latin typeface="Arial" pitchFamily="34" charset="0"/>
                <a:ea typeface="Arial" pitchFamily="34" charset="0"/>
                <a:cs typeface="Arial" pitchFamily="34" charset="0"/>
              </a:rPr>
              <a:t>–The</a:t>
            </a:r>
            <a:r>
              <a:rPr lang="en-US" altLang="zh-CN" sz="2400" kern="0" dirty="0">
                <a:latin typeface="Arial" pitchFamily="34" charset="0"/>
                <a:ea typeface="Arial" pitchFamily="34" charset="0"/>
                <a:cs typeface="Arial" pitchFamily="34" charset="0"/>
              </a:rPr>
              <a:t> </a:t>
            </a:r>
            <a:r>
              <a:rPr lang="en-US" altLang="zh-CN" sz="2400" kern="0" dirty="0">
                <a:solidFill>
                  <a:srgbClr val="0000FF"/>
                </a:solidFill>
                <a:latin typeface="Arial" pitchFamily="34" charset="0"/>
                <a:ea typeface="Arial" pitchFamily="34" charset="0"/>
                <a:cs typeface="Arial" pitchFamily="34" charset="0"/>
              </a:rPr>
              <a:t>set</a:t>
            </a:r>
            <a:r>
              <a:rPr lang="en-US" altLang="zh-CN" sz="2400" kern="0" dirty="0">
                <a:latin typeface="Arial" pitchFamily="34" charset="0"/>
                <a:ea typeface="Arial" pitchFamily="34" charset="0"/>
                <a:cs typeface="Arial" pitchFamily="34" charset="0"/>
              </a:rPr>
              <a:t> </a:t>
            </a:r>
            <a:r>
              <a:rPr lang="en-US" altLang="zh-CN" sz="2400" kern="0" dirty="0">
                <a:solidFill>
                  <a:srgbClr val="0000FF"/>
                </a:solidFill>
                <a:latin typeface="Arial" pitchFamily="34" charset="0"/>
                <a:ea typeface="Arial" pitchFamily="34" charset="0"/>
                <a:cs typeface="Arial" pitchFamily="34" charset="0"/>
              </a:rPr>
              <a:t>of</a:t>
            </a:r>
            <a:r>
              <a:rPr lang="en-US" altLang="zh-CN" sz="2400" kern="0" dirty="0">
                <a:latin typeface="Arial" pitchFamily="34" charset="0"/>
                <a:ea typeface="Arial" pitchFamily="34" charset="0"/>
                <a:cs typeface="Arial" pitchFamily="34" charset="0"/>
              </a:rPr>
              <a:t> </a:t>
            </a:r>
            <a:r>
              <a:rPr lang="en-US" altLang="zh-CN" sz="2400" kern="0" dirty="0">
                <a:solidFill>
                  <a:srgbClr val="0000FF"/>
                </a:solidFill>
                <a:latin typeface="Arial" pitchFamily="34" charset="0"/>
                <a:ea typeface="Arial" pitchFamily="34" charset="0"/>
                <a:cs typeface="Arial" pitchFamily="34" charset="0"/>
              </a:rPr>
              <a:t>all</a:t>
            </a:r>
            <a:r>
              <a:rPr lang="en-US" altLang="zh-CN" sz="2400" kern="0" dirty="0">
                <a:latin typeface="Arial" pitchFamily="34" charset="0"/>
                <a:ea typeface="Arial" pitchFamily="34" charset="0"/>
                <a:cs typeface="Arial" pitchFamily="34" charset="0"/>
              </a:rPr>
              <a:t> </a:t>
            </a:r>
            <a:r>
              <a:rPr lang="en-US" altLang="zh-CN" sz="2400" kern="0" dirty="0">
                <a:solidFill>
                  <a:srgbClr val="0000FF"/>
                </a:solidFill>
                <a:latin typeface="Arial" pitchFamily="34" charset="0"/>
                <a:ea typeface="Arial" pitchFamily="34" charset="0"/>
                <a:cs typeface="Arial" pitchFamily="34" charset="0"/>
              </a:rPr>
              <a:t>test</a:t>
            </a:r>
            <a:r>
              <a:rPr lang="en-US" altLang="zh-CN" sz="2400" kern="0" dirty="0">
                <a:latin typeface="Arial" pitchFamily="34" charset="0"/>
                <a:ea typeface="Arial" pitchFamily="34" charset="0"/>
                <a:cs typeface="Arial" pitchFamily="34" charset="0"/>
              </a:rPr>
              <a:t> </a:t>
            </a:r>
            <a:r>
              <a:rPr lang="en-US" altLang="zh-CN" sz="2400" kern="0" dirty="0">
                <a:solidFill>
                  <a:srgbClr val="0000FF"/>
                </a:solidFill>
                <a:latin typeface="Arial" pitchFamily="34" charset="0"/>
                <a:ea typeface="Arial" pitchFamily="34" charset="0"/>
                <a:cs typeface="Arial" pitchFamily="34" charset="0"/>
              </a:rPr>
              <a:t>cases</a:t>
            </a:r>
            <a:r>
              <a:rPr lang="en-US" altLang="zh-CN" sz="2400" kern="0" dirty="0">
                <a:latin typeface="Arial" pitchFamily="34" charset="0"/>
                <a:ea typeface="Arial" pitchFamily="34" charset="0"/>
                <a:cs typeface="Arial" pitchFamily="34" charset="0"/>
              </a:rPr>
              <a:t> </a:t>
            </a:r>
            <a:r>
              <a:rPr lang="en-US" altLang="zh-CN" sz="2400" kern="0" dirty="0">
                <a:solidFill>
                  <a:srgbClr val="0000FF"/>
                </a:solidFill>
                <a:latin typeface="Arial" pitchFamily="34" charset="0"/>
                <a:ea typeface="Arial" pitchFamily="34" charset="0"/>
                <a:cs typeface="Arial" pitchFamily="34" charset="0"/>
              </a:rPr>
              <a:t>is</a:t>
            </a:r>
            <a:r>
              <a:rPr lang="en-US" altLang="zh-CN" sz="2400" kern="0" dirty="0">
                <a:latin typeface="Arial" pitchFamily="34" charset="0"/>
                <a:ea typeface="Arial" pitchFamily="34" charset="0"/>
                <a:cs typeface="Arial" pitchFamily="34" charset="0"/>
              </a:rPr>
              <a:t> </a:t>
            </a:r>
            <a:r>
              <a:rPr lang="en-US" altLang="zh-CN" sz="2400" kern="0" dirty="0">
                <a:solidFill>
                  <a:srgbClr val="0000FF"/>
                </a:solidFill>
                <a:latin typeface="Arial" pitchFamily="34" charset="0"/>
                <a:ea typeface="Arial" pitchFamily="34" charset="0"/>
                <a:cs typeface="Arial" pitchFamily="34" charset="0"/>
              </a:rPr>
              <a:t>called</a:t>
            </a:r>
            <a:r>
              <a:rPr lang="en-US" altLang="zh-CN" sz="2400" kern="0" dirty="0">
                <a:latin typeface="Arial" pitchFamily="34" charset="0"/>
                <a:ea typeface="Arial" pitchFamily="34" charset="0"/>
                <a:cs typeface="Arial" pitchFamily="34" charset="0"/>
              </a:rPr>
              <a:t> </a:t>
            </a:r>
            <a:r>
              <a:rPr lang="en-US" altLang="zh-CN" sz="2400" kern="0" dirty="0">
                <a:solidFill>
                  <a:srgbClr val="0000FF"/>
                </a:solidFill>
                <a:latin typeface="Arial" pitchFamily="34" charset="0"/>
                <a:ea typeface="Arial" pitchFamily="34" charset="0"/>
                <a:cs typeface="Arial" pitchFamily="34" charset="0"/>
              </a:rPr>
              <a:t>the</a:t>
            </a:r>
            <a:r>
              <a:rPr lang="en-US" altLang="zh-CN" sz="2400" kern="0" dirty="0">
                <a:latin typeface="Arial" pitchFamily="34" charset="0"/>
                <a:ea typeface="Arial" pitchFamily="34" charset="0"/>
                <a:cs typeface="Arial" pitchFamily="34" charset="0"/>
              </a:rPr>
              <a:t> </a:t>
            </a:r>
            <a:r>
              <a:rPr lang="en-US" altLang="zh-CN" sz="2400" b="1" kern="0" dirty="0">
                <a:solidFill>
                  <a:srgbClr val="0000FF"/>
                </a:solidFill>
                <a:latin typeface="Arial" pitchFamily="34" charset="0"/>
                <a:ea typeface="Arial" pitchFamily="34" charset="0"/>
                <a:cs typeface="Arial" pitchFamily="34" charset="0"/>
              </a:rPr>
              <a:t>test</a:t>
            </a:r>
            <a:r>
              <a:rPr lang="en-US" altLang="zh-CN" sz="2400" b="1" kern="0" dirty="0">
                <a:latin typeface="Arial" pitchFamily="34" charset="0"/>
                <a:ea typeface="Arial" pitchFamily="34" charset="0"/>
                <a:cs typeface="Arial" pitchFamily="34" charset="0"/>
              </a:rPr>
              <a:t> </a:t>
            </a:r>
            <a:r>
              <a:rPr lang="en-US" altLang="zh-CN" sz="2400" b="1" kern="0" dirty="0">
                <a:solidFill>
                  <a:srgbClr val="0000FF"/>
                </a:solidFill>
                <a:latin typeface="Arial" pitchFamily="34" charset="0"/>
                <a:ea typeface="Arial" pitchFamily="34" charset="0"/>
                <a:cs typeface="Arial" pitchFamily="34" charset="0"/>
              </a:rPr>
              <a:t>suite.</a:t>
            </a:r>
          </a:p>
          <a:p>
            <a:pPr marL="288546" marR="0" indent="0" eaLnBrk="0">
              <a:lnSpc>
                <a:spcPct val="117000"/>
              </a:lnSpc>
              <a:spcBef>
                <a:spcPts val="1620"/>
              </a:spcBef>
            </a:pPr>
            <a:endParaRPr lang="en-US" altLang="zh-CN" sz="2200" kern="0" baseline="0" noProof="0" dirty="0">
              <a:solidFill>
                <a:srgbClr val="000000"/>
              </a:solidFill>
              <a:latin typeface="Calibri (Body)"/>
              <a:ea typeface="Arial" pitchFamily="34" charset="0"/>
              <a:cs typeface="Arial" pitchFamily="34" charset="0"/>
            </a:endParaRPr>
          </a:p>
        </p:txBody>
      </p:sp>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38895518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1100" y="34308"/>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pPr eaLnBrk="0">
              <a:lnSpc>
                <a:spcPct val="112000"/>
              </a:lnSpc>
            </a:pPr>
            <a:r>
              <a:rPr lang="en-US" altLang="zh-CN" b="1" kern="0" dirty="0">
                <a:solidFill>
                  <a:srgbClr val="000000"/>
                </a:solidFill>
                <a:latin typeface="Arial" pitchFamily="34" charset="0"/>
                <a:ea typeface="Arial" pitchFamily="34" charset="0"/>
                <a:cs typeface="Arial" pitchFamily="34" charset="0"/>
              </a:rPr>
              <a:t>What are Negative Test Cases?</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DA34BC58-2AA7-4AA4-BE07-650435D24E6D}" type="datetime1">
              <a:rPr lang="en-IN" smtClean="0"/>
              <a:t>30-04-2024</a:t>
            </a:fld>
            <a:endParaRPr lang="en-US" dirty="0"/>
          </a:p>
        </p:txBody>
      </p:sp>
      <p:sp>
        <p:nvSpPr>
          <p:cNvPr id="6" name="Footer Placeholder 5"/>
          <p:cNvSpPr>
            <a:spLocks noGrp="1"/>
          </p:cNvSpPr>
          <p:nvPr>
            <p:ph type="ftr" sz="quarter" idx="11"/>
          </p:nvPr>
        </p:nvSpPr>
        <p:spPr>
          <a:xfrm>
            <a:off x="1905000" y="6356350"/>
            <a:ext cx="51816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65</a:t>
            </a:fld>
            <a:endParaRPr lang="en-US" dirty="0"/>
          </a:p>
        </p:txBody>
      </p:sp>
      <p:sp>
        <p:nvSpPr>
          <p:cNvPr id="9" name="TextBox1020"/>
          <p:cNvSpPr txBox="1"/>
          <p:nvPr/>
        </p:nvSpPr>
        <p:spPr>
          <a:xfrm>
            <a:off x="203200" y="1066800"/>
            <a:ext cx="8788400" cy="3692549"/>
          </a:xfrm>
          <a:prstGeom prst="rect">
            <a:avLst/>
          </a:prstGeom>
          <a:noFill/>
        </p:spPr>
        <p:txBody>
          <a:bodyPr wrap="square" lIns="0" tIns="0" rIns="0" bIns="0" rtlCol="0">
            <a:spAutoFit/>
          </a:bodyPr>
          <a:lstStyle/>
          <a:p>
            <a:pPr marL="0" marR="0" indent="0" eaLnBrk="0">
              <a:lnSpc>
                <a:spcPct val="109000"/>
              </a:lnSpc>
            </a:pPr>
            <a:r>
              <a:rPr lang="en-US" altLang="zh-CN" sz="2800" kern="0" dirty="0">
                <a:solidFill>
                  <a:srgbClr val="FF0000"/>
                </a:solidFill>
                <a:ea typeface="Arial" pitchFamily="34" charset="0"/>
                <a:cs typeface="Arial" pitchFamily="34" charset="0"/>
              </a:rPr>
              <a:t>• Purpose:</a:t>
            </a:r>
          </a:p>
          <a:p>
            <a:pPr marL="0" marR="0" indent="0" eaLnBrk="0">
              <a:lnSpc>
                <a:spcPct val="109000"/>
              </a:lnSpc>
            </a:pPr>
            <a:r>
              <a:rPr lang="en-US" altLang="zh-CN" sz="2800" kern="0" baseline="0" noProof="0" dirty="0">
                <a:solidFill>
                  <a:srgbClr val="0000CC"/>
                </a:solidFill>
                <a:ea typeface="Arial" pitchFamily="34" charset="0"/>
                <a:cs typeface="Arial" pitchFamily="34" charset="0"/>
              </a:rPr>
              <a:t>–</a:t>
            </a:r>
            <a:r>
              <a:rPr lang="en-US" altLang="zh-CN" sz="2800" kern="0" noProof="0" dirty="0">
                <a:ea typeface="Arial" pitchFamily="34" charset="0"/>
                <a:cs typeface="Arial" pitchFamily="34" charset="0"/>
              </a:rPr>
              <a:t> </a:t>
            </a:r>
            <a:r>
              <a:rPr lang="en-US" altLang="zh-CN" sz="2800" kern="0" baseline="0" noProof="0" dirty="0">
                <a:solidFill>
                  <a:srgbClr val="0000CC"/>
                </a:solidFill>
                <a:ea typeface="Arial" pitchFamily="34" charset="0"/>
                <a:cs typeface="Arial" pitchFamily="34" charset="0"/>
              </a:rPr>
              <a:t>Helps</a:t>
            </a:r>
            <a:r>
              <a:rPr lang="en-US" altLang="zh-CN" sz="2800" kern="0" noProof="0" dirty="0">
                <a:ea typeface="Arial" pitchFamily="34" charset="0"/>
                <a:cs typeface="Arial" pitchFamily="34" charset="0"/>
              </a:rPr>
              <a:t> </a:t>
            </a:r>
            <a:r>
              <a:rPr lang="en-US" altLang="zh-CN" sz="2800" kern="0" baseline="0" noProof="0" dirty="0">
                <a:solidFill>
                  <a:srgbClr val="0000CC"/>
                </a:solidFill>
                <a:ea typeface="Arial" pitchFamily="34" charset="0"/>
                <a:cs typeface="Arial" pitchFamily="34" charset="0"/>
              </a:rPr>
              <a:t>to</a:t>
            </a:r>
            <a:r>
              <a:rPr lang="en-US" altLang="zh-CN" sz="2800" kern="0" noProof="0" dirty="0">
                <a:ea typeface="Arial" pitchFamily="34" charset="0"/>
                <a:cs typeface="Arial" pitchFamily="34" charset="0"/>
              </a:rPr>
              <a:t> </a:t>
            </a:r>
            <a:r>
              <a:rPr lang="en-US" altLang="zh-CN" sz="2800" kern="0" baseline="0" noProof="0" dirty="0">
                <a:solidFill>
                  <a:srgbClr val="0000CC"/>
                </a:solidFill>
                <a:ea typeface="Arial" pitchFamily="34" charset="0"/>
                <a:cs typeface="Arial" pitchFamily="34" charset="0"/>
              </a:rPr>
              <a:t>ensure</a:t>
            </a:r>
            <a:r>
              <a:rPr lang="en-US" altLang="zh-CN" sz="2800" kern="0" noProof="0" dirty="0">
                <a:ea typeface="Arial" pitchFamily="34" charset="0"/>
                <a:cs typeface="Arial" pitchFamily="34" charset="0"/>
              </a:rPr>
              <a:t> </a:t>
            </a:r>
            <a:r>
              <a:rPr lang="en-US" altLang="zh-CN" sz="2800" kern="0" baseline="0" noProof="0" dirty="0">
                <a:solidFill>
                  <a:srgbClr val="0000CC"/>
                </a:solidFill>
                <a:ea typeface="Arial" pitchFamily="34" charset="0"/>
                <a:cs typeface="Arial" pitchFamily="34" charset="0"/>
              </a:rPr>
              <a:t>that</a:t>
            </a:r>
            <a:r>
              <a:rPr lang="en-US" altLang="zh-CN" sz="2800" kern="0" noProof="0" dirty="0">
                <a:ea typeface="Arial" pitchFamily="34" charset="0"/>
                <a:cs typeface="Arial" pitchFamily="34" charset="0"/>
              </a:rPr>
              <a:t> </a:t>
            </a:r>
            <a:r>
              <a:rPr lang="en-US" altLang="zh-CN" sz="2800" kern="0" baseline="0" noProof="0" dirty="0">
                <a:solidFill>
                  <a:srgbClr val="0000CC"/>
                </a:solidFill>
                <a:ea typeface="Arial" pitchFamily="34" charset="0"/>
                <a:cs typeface="Arial" pitchFamily="34" charset="0"/>
              </a:rPr>
              <a:t>the</a:t>
            </a:r>
            <a:r>
              <a:rPr lang="en-US" altLang="zh-CN" sz="2800" kern="0" noProof="0" dirty="0">
                <a:ea typeface="Arial" pitchFamily="34" charset="0"/>
                <a:cs typeface="Arial" pitchFamily="34" charset="0"/>
              </a:rPr>
              <a:t> </a:t>
            </a:r>
            <a:r>
              <a:rPr lang="en-US" altLang="zh-CN" sz="2800" kern="0" baseline="0" noProof="0" dirty="0">
                <a:solidFill>
                  <a:srgbClr val="0000CC"/>
                </a:solidFill>
                <a:ea typeface="Arial" pitchFamily="34" charset="0"/>
                <a:cs typeface="Arial" pitchFamily="34" charset="0"/>
              </a:rPr>
              <a:t>application</a:t>
            </a:r>
            <a:r>
              <a:rPr lang="en-US" altLang="zh-CN" sz="2800" kern="0" noProof="0" dirty="0">
                <a:ea typeface="Arial" pitchFamily="34" charset="0"/>
                <a:cs typeface="Arial" pitchFamily="34" charset="0"/>
              </a:rPr>
              <a:t> </a:t>
            </a:r>
            <a:r>
              <a:rPr lang="en-US" altLang="zh-CN" sz="2800" kern="0" baseline="0" noProof="0" dirty="0">
                <a:solidFill>
                  <a:srgbClr val="0000CC"/>
                </a:solidFill>
                <a:ea typeface="Arial" pitchFamily="34" charset="0"/>
                <a:cs typeface="Arial" pitchFamily="34" charset="0"/>
              </a:rPr>
              <a:t>gracefully</a:t>
            </a:r>
            <a:r>
              <a:rPr lang="en-US" altLang="zh-CN" sz="2800" kern="0" noProof="0" dirty="0">
                <a:ea typeface="Arial" pitchFamily="34" charset="0"/>
                <a:cs typeface="Arial" pitchFamily="34" charset="0"/>
              </a:rPr>
              <a:t> </a:t>
            </a:r>
            <a:r>
              <a:rPr lang="en-US" altLang="zh-CN" sz="2800" kern="0" baseline="0" noProof="0" dirty="0">
                <a:solidFill>
                  <a:srgbClr val="0000CC"/>
                </a:solidFill>
                <a:ea typeface="Arial" pitchFamily="34" charset="0"/>
                <a:cs typeface="Arial" pitchFamily="34" charset="0"/>
              </a:rPr>
              <a:t>handles</a:t>
            </a:r>
            <a:r>
              <a:rPr lang="en-US" altLang="zh-CN" sz="2800" kern="0" noProof="0" dirty="0">
                <a:ea typeface="Arial" pitchFamily="34" charset="0"/>
                <a:cs typeface="Arial" pitchFamily="34" charset="0"/>
              </a:rPr>
              <a:t> </a:t>
            </a:r>
            <a:r>
              <a:rPr lang="en-US" altLang="zh-CN" sz="2800" kern="0" baseline="0" noProof="0" dirty="0">
                <a:solidFill>
                  <a:srgbClr val="0000CC"/>
                </a:solidFill>
                <a:ea typeface="Arial" pitchFamily="34" charset="0"/>
                <a:cs typeface="Arial" pitchFamily="34" charset="0"/>
              </a:rPr>
              <a:t>invalid</a:t>
            </a:r>
            <a:r>
              <a:rPr lang="en-US" altLang="zh-CN" sz="2800" kern="0" noProof="0" dirty="0">
                <a:ea typeface="Arial" pitchFamily="34" charset="0"/>
                <a:cs typeface="Arial" pitchFamily="34" charset="0"/>
              </a:rPr>
              <a:t> </a:t>
            </a:r>
            <a:r>
              <a:rPr lang="en-US" altLang="zh-CN" sz="2800" kern="0" baseline="0" noProof="0" dirty="0">
                <a:solidFill>
                  <a:srgbClr val="0000CC"/>
                </a:solidFill>
                <a:ea typeface="Arial" pitchFamily="34" charset="0"/>
                <a:cs typeface="Arial" pitchFamily="34" charset="0"/>
              </a:rPr>
              <a:t>and</a:t>
            </a:r>
            <a:r>
              <a:rPr lang="en-US" altLang="zh-CN" sz="2800" kern="0" noProof="0" dirty="0">
                <a:ea typeface="Arial" pitchFamily="34" charset="0"/>
                <a:cs typeface="Arial" pitchFamily="34" charset="0"/>
              </a:rPr>
              <a:t> </a:t>
            </a:r>
            <a:r>
              <a:rPr lang="en-US" altLang="zh-CN" sz="2800" kern="0" baseline="0" noProof="0" dirty="0">
                <a:solidFill>
                  <a:srgbClr val="0000CC"/>
                </a:solidFill>
                <a:ea typeface="Arial" pitchFamily="34" charset="0"/>
                <a:cs typeface="Arial" pitchFamily="34" charset="0"/>
              </a:rPr>
              <a:t>unexpected</a:t>
            </a:r>
            <a:r>
              <a:rPr lang="en-US" altLang="zh-CN" sz="2800" kern="0" noProof="0" dirty="0">
                <a:ea typeface="Arial" pitchFamily="34" charset="0"/>
                <a:cs typeface="Arial" pitchFamily="34" charset="0"/>
              </a:rPr>
              <a:t> </a:t>
            </a:r>
            <a:r>
              <a:rPr lang="en-US" altLang="zh-CN" sz="2800" kern="0" baseline="0" noProof="0" dirty="0">
                <a:solidFill>
                  <a:srgbClr val="0000CC"/>
                </a:solidFill>
                <a:ea typeface="Arial" pitchFamily="34" charset="0"/>
                <a:cs typeface="Arial" pitchFamily="34" charset="0"/>
              </a:rPr>
              <a:t>user</a:t>
            </a:r>
            <a:r>
              <a:rPr lang="en-US" altLang="zh-CN" sz="2800" kern="0" noProof="0" dirty="0">
                <a:ea typeface="Arial" pitchFamily="34" charset="0"/>
                <a:cs typeface="Arial" pitchFamily="34" charset="0"/>
              </a:rPr>
              <a:t> </a:t>
            </a:r>
            <a:r>
              <a:rPr lang="en-US" altLang="zh-CN" sz="2800" kern="0" baseline="0" noProof="0" dirty="0">
                <a:solidFill>
                  <a:srgbClr val="0000CC"/>
                </a:solidFill>
                <a:ea typeface="Arial" pitchFamily="34" charset="0"/>
                <a:cs typeface="Arial" pitchFamily="34" charset="0"/>
              </a:rPr>
              <a:t>inputs</a:t>
            </a:r>
            <a:r>
              <a:rPr lang="en-US" altLang="zh-CN" sz="2800" kern="0" noProof="0" dirty="0">
                <a:ea typeface="Arial" pitchFamily="34" charset="0"/>
                <a:cs typeface="Arial" pitchFamily="34" charset="0"/>
              </a:rPr>
              <a:t> </a:t>
            </a:r>
            <a:r>
              <a:rPr lang="en-US" altLang="zh-CN" sz="2800" kern="0" baseline="0" noProof="0" dirty="0">
                <a:solidFill>
                  <a:srgbClr val="0000CC"/>
                </a:solidFill>
                <a:ea typeface="Arial" pitchFamily="34" charset="0"/>
                <a:cs typeface="Arial" pitchFamily="34" charset="0"/>
              </a:rPr>
              <a:t>and</a:t>
            </a:r>
            <a:r>
              <a:rPr lang="en-US" altLang="zh-CN" sz="2800" kern="0" noProof="0" dirty="0">
                <a:ea typeface="Arial" pitchFamily="34" charset="0"/>
                <a:cs typeface="Arial" pitchFamily="34" charset="0"/>
              </a:rPr>
              <a:t> </a:t>
            </a:r>
            <a:r>
              <a:rPr lang="en-US" altLang="zh-CN" sz="2800" kern="0" baseline="0" noProof="0" dirty="0">
                <a:solidFill>
                  <a:srgbClr val="0000CC"/>
                </a:solidFill>
                <a:ea typeface="Arial" pitchFamily="34" charset="0"/>
                <a:cs typeface="Arial" pitchFamily="34" charset="0"/>
              </a:rPr>
              <a:t>the</a:t>
            </a:r>
            <a:r>
              <a:rPr lang="en-US" altLang="zh-CN" sz="2800" kern="0" noProof="0" dirty="0">
                <a:ea typeface="Arial" pitchFamily="34" charset="0"/>
                <a:cs typeface="Arial" pitchFamily="34" charset="0"/>
              </a:rPr>
              <a:t> </a:t>
            </a:r>
            <a:r>
              <a:rPr lang="en-US" altLang="zh-CN" sz="2800" kern="0" baseline="0" noProof="0" dirty="0">
                <a:solidFill>
                  <a:srgbClr val="0000CC"/>
                </a:solidFill>
                <a:ea typeface="Arial" pitchFamily="34" charset="0"/>
                <a:cs typeface="Arial" pitchFamily="34" charset="0"/>
              </a:rPr>
              <a:t>application</a:t>
            </a:r>
            <a:r>
              <a:rPr lang="en-US" altLang="zh-CN" sz="2800" kern="0" noProof="0" dirty="0">
                <a:ea typeface="Arial" pitchFamily="34" charset="0"/>
                <a:cs typeface="Arial" pitchFamily="34" charset="0"/>
              </a:rPr>
              <a:t> </a:t>
            </a:r>
            <a:r>
              <a:rPr lang="en-US" altLang="zh-CN" sz="2800" kern="0" baseline="0" noProof="0" dirty="0">
                <a:solidFill>
                  <a:srgbClr val="0000CC"/>
                </a:solidFill>
                <a:ea typeface="Arial" pitchFamily="34" charset="0"/>
                <a:cs typeface="Arial" pitchFamily="34" charset="0"/>
              </a:rPr>
              <a:t>does</a:t>
            </a:r>
            <a:r>
              <a:rPr lang="en-US" altLang="zh-CN" sz="2800" kern="0" noProof="0" dirty="0">
                <a:ea typeface="Arial" pitchFamily="34" charset="0"/>
                <a:cs typeface="Arial" pitchFamily="34" charset="0"/>
              </a:rPr>
              <a:t> </a:t>
            </a:r>
            <a:r>
              <a:rPr lang="en-US" altLang="zh-CN" sz="2800" kern="0" baseline="0" noProof="0" dirty="0">
                <a:solidFill>
                  <a:srgbClr val="0000CC"/>
                </a:solidFill>
                <a:ea typeface="Arial" pitchFamily="34" charset="0"/>
                <a:cs typeface="Arial" pitchFamily="34" charset="0"/>
              </a:rPr>
              <a:t>not</a:t>
            </a:r>
            <a:r>
              <a:rPr lang="en-US" altLang="zh-CN" sz="2800" kern="0" noProof="0" dirty="0">
                <a:ea typeface="Arial" pitchFamily="34" charset="0"/>
                <a:cs typeface="Arial" pitchFamily="34" charset="0"/>
              </a:rPr>
              <a:t> </a:t>
            </a:r>
            <a:r>
              <a:rPr lang="en-US" altLang="zh-CN" sz="2800" kern="0" baseline="0" noProof="0" dirty="0">
                <a:solidFill>
                  <a:srgbClr val="0000CC"/>
                </a:solidFill>
                <a:ea typeface="Arial" pitchFamily="34" charset="0"/>
                <a:cs typeface="Arial" pitchFamily="34" charset="0"/>
              </a:rPr>
              <a:t>crash.</a:t>
            </a:r>
          </a:p>
          <a:p>
            <a:pPr marL="0" marR="0" indent="0" eaLnBrk="0">
              <a:lnSpc>
                <a:spcPct val="117000"/>
              </a:lnSpc>
              <a:spcBef>
                <a:spcPts val="632"/>
              </a:spcBef>
            </a:pPr>
            <a:r>
              <a:rPr lang="en-US" altLang="zh-CN" sz="3150" kern="0" baseline="0" noProof="0" dirty="0">
                <a:solidFill>
                  <a:srgbClr val="C0504D"/>
                </a:solidFill>
                <a:ea typeface="Arial" pitchFamily="34" charset="0"/>
                <a:cs typeface="Arial" pitchFamily="34" charset="0"/>
              </a:rPr>
              <a:t>•</a:t>
            </a:r>
            <a:r>
              <a:rPr lang="en-US" altLang="zh-CN" sz="3150" kern="0" noProof="0" dirty="0">
                <a:ea typeface="Arial" pitchFamily="34" charset="0"/>
                <a:cs typeface="Arial" pitchFamily="34" charset="0"/>
              </a:rPr>
              <a:t> </a:t>
            </a:r>
            <a:r>
              <a:rPr lang="en-US" altLang="zh-CN" sz="3150" kern="0" baseline="0" noProof="0" dirty="0">
                <a:solidFill>
                  <a:srgbClr val="C0504D"/>
                </a:solidFill>
                <a:ea typeface="Arial" pitchFamily="34" charset="0"/>
                <a:cs typeface="Arial" pitchFamily="34" charset="0"/>
              </a:rPr>
              <a:t>Example:</a:t>
            </a:r>
          </a:p>
          <a:p>
            <a:pPr marL="728898" marR="0" indent="-293580" eaLnBrk="0">
              <a:lnSpc>
                <a:spcPct val="80000"/>
              </a:lnSpc>
              <a:spcBef>
                <a:spcPts val="578"/>
              </a:spcBef>
            </a:pPr>
            <a:r>
              <a:rPr lang="en-US" altLang="zh-CN" sz="2800" kern="0" baseline="0" noProof="0" dirty="0">
                <a:solidFill>
                  <a:srgbClr val="006600"/>
                </a:solidFill>
                <a:ea typeface="Arial" pitchFamily="34" charset="0"/>
                <a:cs typeface="Arial" pitchFamily="34" charset="0"/>
              </a:rPr>
              <a:t>–</a:t>
            </a:r>
            <a:r>
              <a:rPr lang="en-US" altLang="zh-CN" sz="2800" kern="0" noProof="0" dirty="0">
                <a:ea typeface="Arial" pitchFamily="34" charset="0"/>
                <a:cs typeface="Arial" pitchFamily="34" charset="0"/>
              </a:rPr>
              <a:t> </a:t>
            </a:r>
            <a:r>
              <a:rPr lang="en-US" altLang="zh-CN" sz="2800" kern="0" baseline="0" noProof="0" dirty="0">
                <a:solidFill>
                  <a:srgbClr val="006600"/>
                </a:solidFill>
                <a:ea typeface="Arial" pitchFamily="34" charset="0"/>
                <a:cs typeface="Arial" pitchFamily="34" charset="0"/>
              </a:rPr>
              <a:t>If</a:t>
            </a:r>
            <a:r>
              <a:rPr lang="en-US" altLang="zh-CN" sz="2800" kern="0" noProof="0" dirty="0">
                <a:ea typeface="Arial" pitchFamily="34" charset="0"/>
                <a:cs typeface="Arial" pitchFamily="34" charset="0"/>
              </a:rPr>
              <a:t> </a:t>
            </a:r>
            <a:r>
              <a:rPr lang="en-US" altLang="zh-CN" sz="2800" kern="0" baseline="0" noProof="0" dirty="0">
                <a:solidFill>
                  <a:srgbClr val="006600"/>
                </a:solidFill>
                <a:ea typeface="Arial" pitchFamily="34" charset="0"/>
                <a:cs typeface="Arial" pitchFamily="34" charset="0"/>
              </a:rPr>
              <a:t>user</a:t>
            </a:r>
            <a:r>
              <a:rPr lang="en-US" altLang="zh-CN" sz="2800" kern="0" noProof="0" dirty="0">
                <a:ea typeface="Arial" pitchFamily="34" charset="0"/>
                <a:cs typeface="Arial" pitchFamily="34" charset="0"/>
              </a:rPr>
              <a:t> </a:t>
            </a:r>
            <a:r>
              <a:rPr lang="en-US" altLang="zh-CN" sz="2800" kern="0" baseline="0" noProof="0" dirty="0">
                <a:solidFill>
                  <a:srgbClr val="006600"/>
                </a:solidFill>
                <a:ea typeface="Arial" pitchFamily="34" charset="0"/>
                <a:cs typeface="Arial" pitchFamily="34" charset="0"/>
              </a:rPr>
              <a:t>types</a:t>
            </a:r>
            <a:r>
              <a:rPr lang="en-US" altLang="zh-CN" sz="2800" kern="0" noProof="0" dirty="0">
                <a:ea typeface="Arial" pitchFamily="34" charset="0"/>
                <a:cs typeface="Arial" pitchFamily="34" charset="0"/>
              </a:rPr>
              <a:t> </a:t>
            </a:r>
            <a:r>
              <a:rPr lang="en-US" altLang="zh-CN" sz="2800" kern="0" baseline="0" noProof="0" dirty="0">
                <a:solidFill>
                  <a:srgbClr val="006600"/>
                </a:solidFill>
                <a:ea typeface="Arial" pitchFamily="34" charset="0"/>
                <a:cs typeface="Arial" pitchFamily="34" charset="0"/>
              </a:rPr>
              <a:t>letter</a:t>
            </a:r>
            <a:r>
              <a:rPr lang="en-US" altLang="zh-CN" sz="2800" kern="0" noProof="0" dirty="0">
                <a:ea typeface="Arial" pitchFamily="34" charset="0"/>
                <a:cs typeface="Arial" pitchFamily="34" charset="0"/>
              </a:rPr>
              <a:t> </a:t>
            </a:r>
            <a:r>
              <a:rPr lang="en-US" altLang="zh-CN" sz="2800" kern="0" baseline="0" noProof="0" dirty="0">
                <a:solidFill>
                  <a:srgbClr val="006600"/>
                </a:solidFill>
                <a:ea typeface="Arial" pitchFamily="34" charset="0"/>
                <a:cs typeface="Arial" pitchFamily="34" charset="0"/>
              </a:rPr>
              <a:t>in</a:t>
            </a:r>
            <a:r>
              <a:rPr lang="en-US" altLang="zh-CN" sz="2800" kern="0" noProof="0" dirty="0">
                <a:ea typeface="Arial" pitchFamily="34" charset="0"/>
                <a:cs typeface="Arial" pitchFamily="34" charset="0"/>
              </a:rPr>
              <a:t> </a:t>
            </a:r>
            <a:r>
              <a:rPr lang="en-US" altLang="zh-CN" sz="2800" kern="0" baseline="0" noProof="0" dirty="0">
                <a:solidFill>
                  <a:srgbClr val="006600"/>
                </a:solidFill>
                <a:ea typeface="Arial" pitchFamily="34" charset="0"/>
                <a:cs typeface="Arial" pitchFamily="34" charset="0"/>
              </a:rPr>
              <a:t>a</a:t>
            </a:r>
            <a:r>
              <a:rPr lang="en-US" altLang="zh-CN" sz="2800" kern="0" noProof="0" dirty="0">
                <a:ea typeface="Arial" pitchFamily="34" charset="0"/>
                <a:cs typeface="Arial" pitchFamily="34" charset="0"/>
              </a:rPr>
              <a:t> </a:t>
            </a:r>
            <a:r>
              <a:rPr lang="en-US" altLang="zh-CN" sz="2800" kern="0" baseline="0" noProof="0" dirty="0">
                <a:solidFill>
                  <a:srgbClr val="006600"/>
                </a:solidFill>
                <a:ea typeface="Arial" pitchFamily="34" charset="0"/>
                <a:cs typeface="Arial" pitchFamily="34" charset="0"/>
              </a:rPr>
              <a:t>numeric</a:t>
            </a:r>
            <a:r>
              <a:rPr lang="en-US" altLang="zh-CN" sz="2800" kern="0" noProof="0" dirty="0">
                <a:ea typeface="Arial" pitchFamily="34" charset="0"/>
                <a:cs typeface="Arial" pitchFamily="34" charset="0"/>
              </a:rPr>
              <a:t> </a:t>
            </a:r>
            <a:r>
              <a:rPr lang="en-US" altLang="zh-CN" sz="2800" kern="0" baseline="0" noProof="0" dirty="0">
                <a:solidFill>
                  <a:srgbClr val="006600"/>
                </a:solidFill>
                <a:ea typeface="Arial" pitchFamily="34" charset="0"/>
                <a:cs typeface="Arial" pitchFamily="34" charset="0"/>
              </a:rPr>
              <a:t>field,</a:t>
            </a:r>
            <a:r>
              <a:rPr lang="en-US" altLang="zh-CN" sz="2800" kern="0" noProof="0" dirty="0">
                <a:ea typeface="Arial" pitchFamily="34" charset="0"/>
                <a:cs typeface="Arial" pitchFamily="34" charset="0"/>
              </a:rPr>
              <a:t> </a:t>
            </a:r>
            <a:r>
              <a:rPr lang="en-US" altLang="zh-CN" sz="2800" kern="0" baseline="0" noProof="0" dirty="0">
                <a:solidFill>
                  <a:srgbClr val="006600"/>
                </a:solidFill>
                <a:ea typeface="Arial" pitchFamily="34" charset="0"/>
                <a:cs typeface="Arial" pitchFamily="34" charset="0"/>
              </a:rPr>
              <a:t>it</a:t>
            </a:r>
            <a:r>
              <a:rPr lang="en-US" altLang="zh-CN" sz="2800" kern="0" noProof="0" dirty="0">
                <a:ea typeface="Arial" pitchFamily="34" charset="0"/>
                <a:cs typeface="Arial" pitchFamily="34" charset="0"/>
              </a:rPr>
              <a:t> </a:t>
            </a:r>
            <a:r>
              <a:rPr lang="en-US" altLang="zh-CN" sz="2800" kern="0" baseline="0" noProof="0" dirty="0">
                <a:solidFill>
                  <a:srgbClr val="006600"/>
                </a:solidFill>
                <a:ea typeface="Arial" pitchFamily="34" charset="0"/>
                <a:cs typeface="Arial" pitchFamily="34" charset="0"/>
              </a:rPr>
              <a:t>should</a:t>
            </a:r>
            <a:r>
              <a:rPr lang="en-US" altLang="zh-CN" sz="2800" kern="0" noProof="0" dirty="0">
                <a:ea typeface="Arial" pitchFamily="34" charset="0"/>
                <a:cs typeface="Arial" pitchFamily="34" charset="0"/>
              </a:rPr>
              <a:t> </a:t>
            </a:r>
            <a:r>
              <a:rPr lang="en-US" altLang="zh-CN" sz="2800" kern="0" baseline="0" noProof="0" dirty="0">
                <a:solidFill>
                  <a:srgbClr val="006600"/>
                </a:solidFill>
                <a:ea typeface="Arial" pitchFamily="34" charset="0"/>
                <a:cs typeface="Arial" pitchFamily="34" charset="0"/>
              </a:rPr>
              <a:t>not</a:t>
            </a:r>
            <a:r>
              <a:rPr lang="en-US" altLang="zh-CN" sz="2800" kern="0" noProof="0" dirty="0">
                <a:ea typeface="Arial" pitchFamily="34" charset="0"/>
                <a:cs typeface="Arial" pitchFamily="34" charset="0"/>
              </a:rPr>
              <a:t> </a:t>
            </a:r>
            <a:r>
              <a:rPr lang="en-US" altLang="zh-CN" sz="2800" kern="0" baseline="0" noProof="0" dirty="0">
                <a:solidFill>
                  <a:srgbClr val="006600"/>
                </a:solidFill>
                <a:ea typeface="Arial" pitchFamily="34" charset="0"/>
                <a:cs typeface="Arial" pitchFamily="34" charset="0"/>
              </a:rPr>
              <a:t>crash</a:t>
            </a:r>
            <a:r>
              <a:rPr lang="en-US" altLang="zh-CN" sz="2800" kern="0" noProof="0" dirty="0">
                <a:ea typeface="Arial" pitchFamily="34" charset="0"/>
                <a:cs typeface="Arial" pitchFamily="34" charset="0"/>
              </a:rPr>
              <a:t> </a:t>
            </a:r>
            <a:r>
              <a:rPr lang="en-US" altLang="zh-CN" sz="2800" kern="0" baseline="0" noProof="0" dirty="0">
                <a:solidFill>
                  <a:srgbClr val="006600"/>
                </a:solidFill>
                <a:ea typeface="Arial" pitchFamily="34" charset="0"/>
                <a:cs typeface="Arial" pitchFamily="34" charset="0"/>
              </a:rPr>
              <a:t>but</a:t>
            </a:r>
            <a:r>
              <a:rPr lang="en-US" altLang="zh-CN" sz="2800" kern="0" noProof="0" dirty="0">
                <a:ea typeface="Arial" pitchFamily="34" charset="0"/>
                <a:cs typeface="Arial" pitchFamily="34" charset="0"/>
              </a:rPr>
              <a:t> </a:t>
            </a:r>
            <a:r>
              <a:rPr lang="en-US" altLang="zh-CN" sz="2800" kern="0" baseline="0" noProof="0" dirty="0">
                <a:solidFill>
                  <a:srgbClr val="006600"/>
                </a:solidFill>
                <a:ea typeface="Arial" pitchFamily="34" charset="0"/>
                <a:cs typeface="Arial" pitchFamily="34" charset="0"/>
              </a:rPr>
              <a:t>politely</a:t>
            </a:r>
            <a:r>
              <a:rPr lang="en-US" altLang="zh-CN" sz="2800" kern="0" noProof="0" dirty="0">
                <a:ea typeface="Arial" pitchFamily="34" charset="0"/>
                <a:cs typeface="Arial" pitchFamily="34" charset="0"/>
              </a:rPr>
              <a:t> </a:t>
            </a:r>
            <a:r>
              <a:rPr lang="en-US" altLang="zh-CN" sz="2800" kern="0" baseline="0" noProof="0" dirty="0">
                <a:solidFill>
                  <a:srgbClr val="006600"/>
                </a:solidFill>
                <a:ea typeface="Arial" pitchFamily="34" charset="0"/>
                <a:cs typeface="Arial" pitchFamily="34" charset="0"/>
              </a:rPr>
              <a:t>display</a:t>
            </a:r>
            <a:r>
              <a:rPr lang="en-US" altLang="zh-CN" sz="2800" kern="0" noProof="0" dirty="0">
                <a:ea typeface="Arial" pitchFamily="34" charset="0"/>
                <a:cs typeface="Arial" pitchFamily="34" charset="0"/>
              </a:rPr>
              <a:t> </a:t>
            </a:r>
            <a:r>
              <a:rPr lang="en-US" altLang="zh-CN" sz="2800" kern="0" baseline="0" noProof="0" dirty="0">
                <a:solidFill>
                  <a:srgbClr val="006600"/>
                </a:solidFill>
                <a:ea typeface="Arial" pitchFamily="34" charset="0"/>
                <a:cs typeface="Arial" pitchFamily="34" charset="0"/>
              </a:rPr>
              <a:t>the</a:t>
            </a:r>
            <a:r>
              <a:rPr lang="en-US" altLang="zh-CN" sz="2800" kern="0" noProof="0" dirty="0">
                <a:ea typeface="Arial" pitchFamily="34" charset="0"/>
                <a:cs typeface="Arial" pitchFamily="34" charset="0"/>
              </a:rPr>
              <a:t> </a:t>
            </a:r>
            <a:r>
              <a:rPr lang="en-US" altLang="zh-CN" sz="2800" kern="0" baseline="0" noProof="0" dirty="0">
                <a:solidFill>
                  <a:srgbClr val="006600"/>
                </a:solidFill>
                <a:ea typeface="Arial" pitchFamily="34" charset="0"/>
                <a:cs typeface="Arial" pitchFamily="34" charset="0"/>
              </a:rPr>
              <a:t>message</a:t>
            </a:r>
            <a:r>
              <a:rPr lang="en-US" altLang="zh-CN" sz="2800" kern="0" baseline="0" noProof="0" dirty="0">
                <a:solidFill>
                  <a:srgbClr val="7030A0"/>
                </a:solidFill>
                <a:ea typeface="Arial" pitchFamily="34" charset="0"/>
                <a:cs typeface="Arial" pitchFamily="34" charset="0"/>
              </a:rPr>
              <a:t>:</a:t>
            </a:r>
            <a:r>
              <a:rPr lang="en-US" altLang="zh-CN" sz="2800" kern="0" noProof="0" dirty="0">
                <a:ea typeface="Arial" pitchFamily="34" charset="0"/>
                <a:cs typeface="Arial" pitchFamily="34" charset="0"/>
              </a:rPr>
              <a:t> </a:t>
            </a:r>
            <a:r>
              <a:rPr lang="en-US" altLang="zh-CN" sz="2800" kern="0" baseline="0" noProof="0" dirty="0">
                <a:solidFill>
                  <a:srgbClr val="7030A0"/>
                </a:solidFill>
                <a:ea typeface="Arial Unicode MS" pitchFamily="34" charset="0"/>
                <a:cs typeface="Arial Unicode MS" pitchFamily="34" charset="0"/>
              </a:rPr>
              <a:t>“inc</a:t>
            </a:r>
            <a:r>
              <a:rPr lang="en-US" altLang="zh-CN" sz="2800" b="1" kern="0" baseline="0" noProof="0" dirty="0">
                <a:solidFill>
                  <a:srgbClr val="7030A0"/>
                </a:solidFill>
                <a:ea typeface="Arial" pitchFamily="34" charset="0"/>
                <a:cs typeface="Arial" pitchFamily="34" charset="0"/>
              </a:rPr>
              <a:t>orrect</a:t>
            </a:r>
            <a:r>
              <a:rPr lang="en-US" altLang="zh-CN" sz="2800" b="1" kern="0" noProof="0" dirty="0">
                <a:ea typeface="Arial" pitchFamily="34" charset="0"/>
                <a:cs typeface="Arial" pitchFamily="34" charset="0"/>
              </a:rPr>
              <a:t> </a:t>
            </a:r>
            <a:r>
              <a:rPr lang="en-US" altLang="zh-CN" sz="2800" b="1" kern="0" baseline="0" noProof="0" dirty="0">
                <a:solidFill>
                  <a:srgbClr val="7030A0"/>
                </a:solidFill>
                <a:ea typeface="Arial" pitchFamily="34" charset="0"/>
                <a:cs typeface="Arial" pitchFamily="34" charset="0"/>
              </a:rPr>
              <a:t>data</a:t>
            </a:r>
            <a:r>
              <a:rPr lang="en-US" altLang="zh-CN" sz="2800" b="1" kern="0" noProof="0" dirty="0">
                <a:ea typeface="Arial" pitchFamily="34" charset="0"/>
                <a:cs typeface="Arial" pitchFamily="34" charset="0"/>
              </a:rPr>
              <a:t> </a:t>
            </a:r>
            <a:r>
              <a:rPr lang="en-US" altLang="zh-CN" sz="2800" b="1" kern="0" baseline="0" noProof="0" dirty="0">
                <a:solidFill>
                  <a:srgbClr val="7030A0"/>
                </a:solidFill>
                <a:ea typeface="Arial" pitchFamily="34" charset="0"/>
                <a:cs typeface="Arial" pitchFamily="34" charset="0"/>
              </a:rPr>
              <a:t>type,</a:t>
            </a:r>
            <a:r>
              <a:rPr lang="en-US" altLang="zh-CN" sz="2800" b="1" kern="0" noProof="0" dirty="0">
                <a:ea typeface="Arial" pitchFamily="34" charset="0"/>
                <a:cs typeface="Arial" pitchFamily="34" charset="0"/>
              </a:rPr>
              <a:t> </a:t>
            </a:r>
            <a:r>
              <a:rPr lang="en-US" altLang="zh-CN" sz="2800" b="1" kern="0" baseline="0" noProof="0" dirty="0">
                <a:solidFill>
                  <a:srgbClr val="7030A0"/>
                </a:solidFill>
                <a:ea typeface="Arial" pitchFamily="34" charset="0"/>
                <a:cs typeface="Arial" pitchFamily="34" charset="0"/>
              </a:rPr>
              <a:t>please</a:t>
            </a:r>
            <a:r>
              <a:rPr lang="en-US" altLang="zh-CN" sz="2800" b="1" kern="0" noProof="0" dirty="0">
                <a:ea typeface="Arial" pitchFamily="34" charset="0"/>
                <a:cs typeface="Arial" pitchFamily="34" charset="0"/>
              </a:rPr>
              <a:t> </a:t>
            </a:r>
            <a:r>
              <a:rPr lang="en-US" altLang="zh-CN" sz="2800" b="1" kern="0" baseline="0" noProof="0" dirty="0">
                <a:solidFill>
                  <a:srgbClr val="7030A0"/>
                </a:solidFill>
                <a:ea typeface="Arial" pitchFamily="34" charset="0"/>
                <a:cs typeface="Arial" pitchFamily="34" charset="0"/>
              </a:rPr>
              <a:t>enter</a:t>
            </a:r>
            <a:r>
              <a:rPr lang="en-US" altLang="zh-CN" sz="2800" b="1" kern="0" noProof="0" dirty="0">
                <a:ea typeface="Arial" pitchFamily="34" charset="0"/>
                <a:cs typeface="Arial" pitchFamily="34" charset="0"/>
              </a:rPr>
              <a:t> </a:t>
            </a:r>
            <a:r>
              <a:rPr lang="en-US" altLang="zh-CN" sz="2800" b="1" kern="0" baseline="0" noProof="0" dirty="0">
                <a:solidFill>
                  <a:srgbClr val="7030A0"/>
                </a:solidFill>
                <a:ea typeface="Arial" pitchFamily="34" charset="0"/>
                <a:cs typeface="Arial" pitchFamily="34" charset="0"/>
              </a:rPr>
              <a:t>a</a:t>
            </a:r>
            <a:r>
              <a:rPr lang="en-US" altLang="zh-CN" sz="2800" b="1" kern="0" noProof="0" dirty="0">
                <a:ea typeface="Arial" pitchFamily="34" charset="0"/>
                <a:cs typeface="Arial" pitchFamily="34" charset="0"/>
              </a:rPr>
              <a:t> </a:t>
            </a:r>
            <a:r>
              <a:rPr lang="en-US" altLang="zh-CN" sz="2800" b="1" kern="0" baseline="0" noProof="0" dirty="0">
                <a:solidFill>
                  <a:srgbClr val="7030A0"/>
                </a:solidFill>
                <a:ea typeface="Arial" pitchFamily="34" charset="0"/>
                <a:cs typeface="Arial" pitchFamily="34" charset="0"/>
              </a:rPr>
              <a:t>numb</a:t>
            </a:r>
            <a:r>
              <a:rPr lang="en-US" altLang="zh-CN" sz="2800" kern="0" baseline="0" noProof="0" dirty="0">
                <a:solidFill>
                  <a:srgbClr val="7030A0"/>
                </a:solidFill>
                <a:ea typeface="Arial Unicode MS" pitchFamily="34" charset="0"/>
                <a:cs typeface="Arial Unicode MS" pitchFamily="34" charset="0"/>
              </a:rPr>
              <a:t>er…”</a:t>
            </a:r>
          </a:p>
        </p:txBody>
      </p:sp>
      <p:pic>
        <p:nvPicPr>
          <p:cNvPr id="8" name="Picture 7"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35583158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1100" y="34308"/>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pPr eaLnBrk="0">
              <a:lnSpc>
                <a:spcPct val="112000"/>
              </a:lnSpc>
            </a:pPr>
            <a:r>
              <a:rPr lang="en-US" altLang="zh-CN" b="1" kern="0" dirty="0">
                <a:solidFill>
                  <a:srgbClr val="000000"/>
                </a:solidFill>
                <a:latin typeface="Arial" pitchFamily="34" charset="0"/>
                <a:ea typeface="Arial" pitchFamily="34" charset="0"/>
                <a:cs typeface="Arial" pitchFamily="34" charset="0"/>
              </a:rPr>
              <a:t>Test Execution Example: Return Book</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60370AF9-6EA9-4888-8B6C-CFE07F7CA64E}" type="datetime1">
              <a:rPr lang="en-IN" smtClean="0"/>
              <a:t>30-04-2024</a:t>
            </a:fld>
            <a:endParaRPr lang="en-US" dirty="0"/>
          </a:p>
        </p:txBody>
      </p:sp>
      <p:sp>
        <p:nvSpPr>
          <p:cNvPr id="6" name="Footer Placeholder 5"/>
          <p:cNvSpPr>
            <a:spLocks noGrp="1"/>
          </p:cNvSpPr>
          <p:nvPr>
            <p:ph type="ftr" sz="quarter" idx="11"/>
          </p:nvPr>
        </p:nvSpPr>
        <p:spPr>
          <a:xfrm>
            <a:off x="1905000" y="6356350"/>
            <a:ext cx="51816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66</a:t>
            </a:fld>
            <a:endParaRPr lang="en-US" dirty="0"/>
          </a:p>
        </p:txBody>
      </p:sp>
      <p:sp>
        <p:nvSpPr>
          <p:cNvPr id="8" name="TextBox1025"/>
          <p:cNvSpPr txBox="1"/>
          <p:nvPr/>
        </p:nvSpPr>
        <p:spPr>
          <a:xfrm>
            <a:off x="146050" y="2057400"/>
            <a:ext cx="8699500" cy="2761462"/>
          </a:xfrm>
          <a:prstGeom prst="rect">
            <a:avLst/>
          </a:prstGeom>
          <a:noFill/>
        </p:spPr>
        <p:txBody>
          <a:bodyPr wrap="square" lIns="0" tIns="0" rIns="0" bIns="0" rtlCol="0">
            <a:spAutoFit/>
          </a:bodyPr>
          <a:lstStyle/>
          <a:p>
            <a:pPr marL="350520" marR="443485" indent="-339090" eaLnBrk="0">
              <a:lnSpc>
                <a:spcPct val="112000"/>
              </a:lnSpc>
            </a:pPr>
            <a:r>
              <a:rPr lang="en-US" altLang="zh-CN" sz="2400" b="1" kern="0" baseline="0" noProof="0" dirty="0">
                <a:solidFill>
                  <a:srgbClr val="0000CC"/>
                </a:solidFill>
                <a:ea typeface="Arial" pitchFamily="34" charset="0"/>
                <a:cs typeface="Arial" pitchFamily="34" charset="0"/>
              </a:rPr>
              <a:t>1.</a:t>
            </a:r>
            <a:r>
              <a:rPr lang="en-US" altLang="zh-CN" sz="2400" b="1" kern="0" noProof="0" dirty="0">
                <a:ea typeface="Arial" pitchFamily="34" charset="0"/>
                <a:cs typeface="Arial" pitchFamily="34" charset="0"/>
              </a:rPr>
              <a:t> </a:t>
            </a:r>
            <a:r>
              <a:rPr lang="en-US" altLang="zh-CN" sz="2400" b="1" kern="0" baseline="0" noProof="0" dirty="0">
                <a:solidFill>
                  <a:srgbClr val="0000CC"/>
                </a:solidFill>
                <a:ea typeface="Arial" pitchFamily="34" charset="0"/>
                <a:cs typeface="Arial" pitchFamily="34" charset="0"/>
              </a:rPr>
              <a:t>Set</a:t>
            </a:r>
            <a:r>
              <a:rPr lang="en-US" altLang="zh-CN" sz="2400" b="1" kern="0" noProof="0" dirty="0">
                <a:ea typeface="Arial" pitchFamily="34" charset="0"/>
                <a:cs typeface="Arial" pitchFamily="34" charset="0"/>
              </a:rPr>
              <a:t> </a:t>
            </a:r>
            <a:r>
              <a:rPr lang="en-US" altLang="zh-CN" sz="2400" b="1" kern="0" baseline="0" noProof="0" dirty="0">
                <a:solidFill>
                  <a:srgbClr val="0000CC"/>
                </a:solidFill>
                <a:ea typeface="Arial" pitchFamily="34" charset="0"/>
                <a:cs typeface="Arial" pitchFamily="34" charset="0"/>
              </a:rPr>
              <a:t>the</a:t>
            </a:r>
            <a:r>
              <a:rPr lang="en-US" altLang="zh-CN" sz="2400" b="1" kern="0" noProof="0" dirty="0">
                <a:ea typeface="Arial" pitchFamily="34" charset="0"/>
                <a:cs typeface="Arial" pitchFamily="34" charset="0"/>
              </a:rPr>
              <a:t> </a:t>
            </a:r>
            <a:r>
              <a:rPr lang="en-US" altLang="zh-CN" sz="2400" b="1" kern="0" baseline="0" noProof="0" dirty="0">
                <a:solidFill>
                  <a:srgbClr val="0000CC"/>
                </a:solidFill>
                <a:ea typeface="Arial" pitchFamily="34" charset="0"/>
                <a:cs typeface="Arial" pitchFamily="34" charset="0"/>
              </a:rPr>
              <a:t>program</a:t>
            </a:r>
            <a:r>
              <a:rPr lang="en-US" altLang="zh-CN" sz="2400" b="1" kern="0" noProof="0" dirty="0">
                <a:ea typeface="Arial" pitchFamily="34" charset="0"/>
                <a:cs typeface="Arial" pitchFamily="34" charset="0"/>
              </a:rPr>
              <a:t> </a:t>
            </a:r>
            <a:r>
              <a:rPr lang="en-US" altLang="zh-CN" sz="2400" b="1" kern="0" baseline="0" noProof="0" dirty="0">
                <a:solidFill>
                  <a:srgbClr val="0000CC"/>
                </a:solidFill>
                <a:ea typeface="Arial" pitchFamily="34" charset="0"/>
                <a:cs typeface="Arial" pitchFamily="34" charset="0"/>
              </a:rPr>
              <a:t>in</a:t>
            </a:r>
            <a:r>
              <a:rPr lang="en-US" altLang="zh-CN" sz="2400" b="1" kern="0" noProof="0" dirty="0">
                <a:ea typeface="Arial" pitchFamily="34" charset="0"/>
                <a:cs typeface="Arial" pitchFamily="34" charset="0"/>
              </a:rPr>
              <a:t> </a:t>
            </a:r>
            <a:r>
              <a:rPr lang="en-US" altLang="zh-CN" sz="2400" b="1" kern="0" baseline="0" noProof="0" dirty="0">
                <a:solidFill>
                  <a:srgbClr val="0000CC"/>
                </a:solidFill>
                <a:ea typeface="Arial" pitchFamily="34" charset="0"/>
                <a:cs typeface="Arial" pitchFamily="34" charset="0"/>
              </a:rPr>
              <a:t>the</a:t>
            </a:r>
            <a:r>
              <a:rPr lang="en-US" altLang="zh-CN" sz="2400" b="1" kern="0" noProof="0" dirty="0">
                <a:ea typeface="Arial" pitchFamily="34" charset="0"/>
                <a:cs typeface="Arial" pitchFamily="34" charset="0"/>
              </a:rPr>
              <a:t> </a:t>
            </a:r>
            <a:r>
              <a:rPr lang="en-US" altLang="zh-CN" sz="2400" b="1" kern="0" baseline="0" noProof="0" dirty="0">
                <a:solidFill>
                  <a:srgbClr val="0000CC"/>
                </a:solidFill>
                <a:ea typeface="Arial" pitchFamily="34" charset="0"/>
                <a:cs typeface="Arial" pitchFamily="34" charset="0"/>
              </a:rPr>
              <a:t>required</a:t>
            </a:r>
            <a:r>
              <a:rPr lang="en-US" altLang="zh-CN" sz="2400" b="1" kern="0" noProof="0" dirty="0">
                <a:ea typeface="Arial" pitchFamily="34" charset="0"/>
                <a:cs typeface="Arial" pitchFamily="34" charset="0"/>
              </a:rPr>
              <a:t> </a:t>
            </a:r>
            <a:r>
              <a:rPr lang="en-US" altLang="zh-CN" sz="2400" b="1" kern="0" baseline="0" noProof="0" dirty="0">
                <a:solidFill>
                  <a:srgbClr val="0000CC"/>
                </a:solidFill>
                <a:ea typeface="Arial" pitchFamily="34" charset="0"/>
                <a:cs typeface="Arial" pitchFamily="34" charset="0"/>
              </a:rPr>
              <a:t>state:</a:t>
            </a:r>
            <a:r>
              <a:rPr lang="en-US" altLang="zh-CN" sz="2400" b="1" kern="0" noProof="0" dirty="0">
                <a:ea typeface="Arial" pitchFamily="34" charset="0"/>
                <a:cs typeface="Arial" pitchFamily="34" charset="0"/>
              </a:rPr>
              <a:t> </a:t>
            </a:r>
            <a:r>
              <a:rPr lang="en-US" altLang="zh-CN" sz="2400" kern="0" baseline="0" noProof="0" dirty="0">
                <a:solidFill>
                  <a:srgbClr val="000000"/>
                </a:solidFill>
                <a:ea typeface="Arial" pitchFamily="34" charset="0"/>
                <a:cs typeface="Arial" pitchFamily="34" charset="0"/>
              </a:rPr>
              <a:t>Book</a:t>
            </a:r>
            <a:r>
              <a:rPr lang="en-US" altLang="zh-CN" sz="2400" kern="0" noProof="0" dirty="0">
                <a:ea typeface="Arial" pitchFamily="34" charset="0"/>
                <a:cs typeface="Arial" pitchFamily="34" charset="0"/>
              </a:rPr>
              <a:t> </a:t>
            </a:r>
            <a:r>
              <a:rPr lang="en-US" altLang="zh-CN" sz="2400" kern="0" baseline="0" noProof="0" dirty="0">
                <a:solidFill>
                  <a:srgbClr val="000000"/>
                </a:solidFill>
                <a:ea typeface="Arial" pitchFamily="34" charset="0"/>
                <a:cs typeface="Arial" pitchFamily="34" charset="0"/>
              </a:rPr>
              <a:t>record</a:t>
            </a:r>
            <a:r>
              <a:rPr lang="en-US" altLang="zh-CN" sz="2400" kern="0" noProof="0" dirty="0">
                <a:ea typeface="Arial" pitchFamily="34" charset="0"/>
                <a:cs typeface="Arial" pitchFamily="34" charset="0"/>
              </a:rPr>
              <a:t> </a:t>
            </a:r>
            <a:r>
              <a:rPr lang="en-US" altLang="zh-CN" sz="2400" kern="0" baseline="0" noProof="0" dirty="0">
                <a:solidFill>
                  <a:srgbClr val="000000"/>
                </a:solidFill>
                <a:ea typeface="Arial" pitchFamily="34" charset="0"/>
                <a:cs typeface="Arial" pitchFamily="34" charset="0"/>
              </a:rPr>
              <a:t>created,</a:t>
            </a:r>
            <a:r>
              <a:rPr lang="en-US" altLang="zh-CN" sz="2400" kern="0" noProof="0" dirty="0">
                <a:ea typeface="Arial" pitchFamily="34" charset="0"/>
                <a:cs typeface="Arial" pitchFamily="34" charset="0"/>
              </a:rPr>
              <a:t> </a:t>
            </a:r>
            <a:r>
              <a:rPr lang="en-US" altLang="zh-CN" sz="2400" kern="0" baseline="0" noProof="0" dirty="0">
                <a:solidFill>
                  <a:srgbClr val="000000"/>
                </a:solidFill>
                <a:ea typeface="Arial" pitchFamily="34" charset="0"/>
                <a:cs typeface="Arial" pitchFamily="34" charset="0"/>
              </a:rPr>
              <a:t>member</a:t>
            </a:r>
            <a:r>
              <a:rPr lang="en-US" altLang="zh-CN" sz="2400" kern="0" noProof="0" dirty="0">
                <a:ea typeface="Arial" pitchFamily="34" charset="0"/>
                <a:cs typeface="Arial" pitchFamily="34" charset="0"/>
              </a:rPr>
              <a:t> </a:t>
            </a:r>
            <a:r>
              <a:rPr lang="en-US" altLang="zh-CN" sz="2400" kern="0" baseline="0" noProof="0" dirty="0">
                <a:solidFill>
                  <a:srgbClr val="000000"/>
                </a:solidFill>
                <a:ea typeface="Arial" pitchFamily="34" charset="0"/>
                <a:cs typeface="Arial" pitchFamily="34" charset="0"/>
              </a:rPr>
              <a:t>record</a:t>
            </a:r>
            <a:r>
              <a:rPr lang="en-US" altLang="zh-CN" sz="2400" kern="0" noProof="0" dirty="0">
                <a:ea typeface="Arial" pitchFamily="34" charset="0"/>
                <a:cs typeface="Arial" pitchFamily="34" charset="0"/>
              </a:rPr>
              <a:t> </a:t>
            </a:r>
            <a:r>
              <a:rPr lang="en-US" altLang="zh-CN" sz="2400" kern="0" baseline="0" noProof="0" dirty="0">
                <a:solidFill>
                  <a:srgbClr val="000000"/>
                </a:solidFill>
                <a:ea typeface="Arial" pitchFamily="34" charset="0"/>
                <a:cs typeface="Arial" pitchFamily="34" charset="0"/>
              </a:rPr>
              <a:t>created,</a:t>
            </a:r>
            <a:r>
              <a:rPr lang="en-US" altLang="zh-CN" sz="2400" kern="0" noProof="0" dirty="0">
                <a:ea typeface="Arial" pitchFamily="34" charset="0"/>
                <a:cs typeface="Arial" pitchFamily="34" charset="0"/>
              </a:rPr>
              <a:t> </a:t>
            </a:r>
            <a:r>
              <a:rPr lang="en-US" altLang="zh-CN" sz="2400" kern="0" baseline="0" noProof="0" dirty="0">
                <a:solidFill>
                  <a:srgbClr val="000000"/>
                </a:solidFill>
                <a:ea typeface="Arial" pitchFamily="34" charset="0"/>
                <a:cs typeface="Arial" pitchFamily="34" charset="0"/>
              </a:rPr>
              <a:t>Book</a:t>
            </a:r>
            <a:r>
              <a:rPr lang="en-US" altLang="zh-CN" sz="2400" kern="0" noProof="0" dirty="0">
                <a:ea typeface="Arial" pitchFamily="34" charset="0"/>
                <a:cs typeface="Arial" pitchFamily="34" charset="0"/>
              </a:rPr>
              <a:t> </a:t>
            </a:r>
            <a:r>
              <a:rPr lang="en-US" altLang="zh-CN" sz="2400" kern="0" baseline="0" noProof="0" dirty="0">
                <a:solidFill>
                  <a:srgbClr val="000000"/>
                </a:solidFill>
                <a:ea typeface="Arial" pitchFamily="34" charset="0"/>
                <a:cs typeface="Arial" pitchFamily="34" charset="0"/>
              </a:rPr>
              <a:t>issued</a:t>
            </a:r>
          </a:p>
          <a:p>
            <a:pPr marL="362331" marR="0" indent="-361950" eaLnBrk="0">
              <a:lnSpc>
                <a:spcPct val="112000"/>
              </a:lnSpc>
              <a:spcBef>
                <a:spcPts val="996"/>
              </a:spcBef>
            </a:pPr>
            <a:r>
              <a:rPr lang="en-US" altLang="zh-CN" sz="2400" b="1" kern="0" baseline="0" noProof="0" dirty="0">
                <a:solidFill>
                  <a:srgbClr val="0000CC"/>
                </a:solidFill>
                <a:ea typeface="Arial" pitchFamily="34" charset="0"/>
                <a:cs typeface="Arial" pitchFamily="34" charset="0"/>
              </a:rPr>
              <a:t>2.</a:t>
            </a:r>
            <a:r>
              <a:rPr lang="en-US" altLang="zh-CN" sz="2400" b="1" kern="0" noProof="0" dirty="0">
                <a:ea typeface="Arial" pitchFamily="34" charset="0"/>
                <a:cs typeface="Arial" pitchFamily="34" charset="0"/>
              </a:rPr>
              <a:t> </a:t>
            </a:r>
            <a:r>
              <a:rPr lang="en-US" altLang="zh-CN" sz="2400" b="1" kern="0" baseline="0" noProof="0" dirty="0">
                <a:solidFill>
                  <a:srgbClr val="0000CC"/>
                </a:solidFill>
                <a:ea typeface="Arial" pitchFamily="34" charset="0"/>
                <a:cs typeface="Arial" pitchFamily="34" charset="0"/>
              </a:rPr>
              <a:t>Give</a:t>
            </a:r>
            <a:r>
              <a:rPr lang="en-US" altLang="zh-CN" sz="2400" b="1" kern="0" noProof="0" dirty="0">
                <a:ea typeface="Arial" pitchFamily="34" charset="0"/>
                <a:cs typeface="Arial" pitchFamily="34" charset="0"/>
              </a:rPr>
              <a:t> </a:t>
            </a:r>
            <a:r>
              <a:rPr lang="en-US" altLang="zh-CN" sz="2400" b="1" kern="0" baseline="0" noProof="0" dirty="0">
                <a:solidFill>
                  <a:srgbClr val="0000CC"/>
                </a:solidFill>
                <a:ea typeface="Arial" pitchFamily="34" charset="0"/>
                <a:cs typeface="Arial" pitchFamily="34" charset="0"/>
              </a:rPr>
              <a:t>the</a:t>
            </a:r>
            <a:r>
              <a:rPr lang="en-US" altLang="zh-CN" sz="2400" b="1" kern="0" noProof="0" dirty="0">
                <a:ea typeface="Arial" pitchFamily="34" charset="0"/>
                <a:cs typeface="Arial" pitchFamily="34" charset="0"/>
              </a:rPr>
              <a:t> </a:t>
            </a:r>
            <a:r>
              <a:rPr lang="en-US" altLang="zh-CN" sz="2400" b="1" kern="0" baseline="0" noProof="0" dirty="0">
                <a:solidFill>
                  <a:srgbClr val="0000CC"/>
                </a:solidFill>
                <a:ea typeface="Arial" pitchFamily="34" charset="0"/>
                <a:cs typeface="Arial" pitchFamily="34" charset="0"/>
              </a:rPr>
              <a:t>defined</a:t>
            </a:r>
            <a:r>
              <a:rPr lang="en-US" altLang="zh-CN" sz="2400" b="1" kern="0" noProof="0" dirty="0">
                <a:ea typeface="Arial" pitchFamily="34" charset="0"/>
                <a:cs typeface="Arial" pitchFamily="34" charset="0"/>
              </a:rPr>
              <a:t> </a:t>
            </a:r>
            <a:r>
              <a:rPr lang="en-US" altLang="zh-CN" sz="2400" b="1" kern="0" baseline="0" noProof="0" dirty="0">
                <a:solidFill>
                  <a:srgbClr val="0000CC"/>
                </a:solidFill>
                <a:ea typeface="Arial" pitchFamily="34" charset="0"/>
                <a:cs typeface="Arial" pitchFamily="34" charset="0"/>
              </a:rPr>
              <a:t>input:</a:t>
            </a:r>
            <a:r>
              <a:rPr lang="en-US" altLang="zh-CN" sz="2400" b="1" kern="0" noProof="0" dirty="0">
                <a:ea typeface="Arial" pitchFamily="34" charset="0"/>
                <a:cs typeface="Arial" pitchFamily="34" charset="0"/>
              </a:rPr>
              <a:t> </a:t>
            </a:r>
            <a:r>
              <a:rPr lang="en-US" altLang="zh-CN" sz="2400" kern="0" baseline="0" noProof="0" dirty="0">
                <a:solidFill>
                  <a:srgbClr val="000000"/>
                </a:solidFill>
                <a:ea typeface="Arial" pitchFamily="34" charset="0"/>
                <a:cs typeface="Arial" pitchFamily="34" charset="0"/>
              </a:rPr>
              <a:t>Select</a:t>
            </a:r>
            <a:r>
              <a:rPr lang="en-US" altLang="zh-CN" sz="2400" kern="0" noProof="0" dirty="0">
                <a:ea typeface="Arial" pitchFamily="34" charset="0"/>
                <a:cs typeface="Arial" pitchFamily="34" charset="0"/>
              </a:rPr>
              <a:t> </a:t>
            </a:r>
            <a:r>
              <a:rPr lang="en-US" altLang="zh-CN" sz="2400" kern="0" baseline="0" noProof="0" dirty="0">
                <a:solidFill>
                  <a:srgbClr val="000000"/>
                </a:solidFill>
                <a:ea typeface="Arial" pitchFamily="34" charset="0"/>
                <a:cs typeface="Arial" pitchFamily="34" charset="0"/>
              </a:rPr>
              <a:t>renew</a:t>
            </a:r>
            <a:r>
              <a:rPr lang="en-US" altLang="zh-CN" sz="2400" kern="0" noProof="0" dirty="0">
                <a:ea typeface="Arial" pitchFamily="34" charset="0"/>
                <a:cs typeface="Arial" pitchFamily="34" charset="0"/>
              </a:rPr>
              <a:t> </a:t>
            </a:r>
            <a:r>
              <a:rPr lang="en-US" altLang="zh-CN" sz="2400" kern="0" baseline="0" noProof="0" dirty="0">
                <a:solidFill>
                  <a:srgbClr val="000000"/>
                </a:solidFill>
                <a:ea typeface="Arial" pitchFamily="34" charset="0"/>
                <a:cs typeface="Arial" pitchFamily="34" charset="0"/>
              </a:rPr>
              <a:t>book</a:t>
            </a:r>
            <a:r>
              <a:rPr lang="en-US" altLang="zh-CN" sz="2400" kern="0" noProof="0" dirty="0">
                <a:ea typeface="Arial" pitchFamily="34" charset="0"/>
                <a:cs typeface="Arial" pitchFamily="34" charset="0"/>
              </a:rPr>
              <a:t> </a:t>
            </a:r>
            <a:r>
              <a:rPr lang="en-US" altLang="zh-CN" sz="2400" kern="0" baseline="0" noProof="0" dirty="0">
                <a:solidFill>
                  <a:srgbClr val="000000"/>
                </a:solidFill>
                <a:ea typeface="Arial" pitchFamily="34" charset="0"/>
                <a:cs typeface="Arial" pitchFamily="34" charset="0"/>
              </a:rPr>
              <a:t>option</a:t>
            </a:r>
            <a:r>
              <a:rPr lang="en-US" altLang="zh-CN" sz="2400" kern="0" noProof="0" dirty="0">
                <a:ea typeface="Arial" pitchFamily="34" charset="0"/>
                <a:cs typeface="Arial" pitchFamily="34" charset="0"/>
              </a:rPr>
              <a:t> </a:t>
            </a:r>
            <a:r>
              <a:rPr lang="en-US" altLang="zh-CN" sz="2400" kern="0" baseline="0" noProof="0" dirty="0">
                <a:solidFill>
                  <a:srgbClr val="000000"/>
                </a:solidFill>
                <a:ea typeface="Arial" pitchFamily="34" charset="0"/>
                <a:cs typeface="Arial" pitchFamily="34" charset="0"/>
              </a:rPr>
              <a:t>and</a:t>
            </a:r>
            <a:r>
              <a:rPr lang="en-US" altLang="zh-CN" sz="2400" kern="0" noProof="0" dirty="0">
                <a:ea typeface="Arial" pitchFamily="34" charset="0"/>
                <a:cs typeface="Arial" pitchFamily="34" charset="0"/>
              </a:rPr>
              <a:t> </a:t>
            </a:r>
            <a:r>
              <a:rPr lang="en-US" altLang="zh-CN" sz="2400" kern="0" baseline="0" noProof="0" dirty="0">
                <a:solidFill>
                  <a:srgbClr val="000000"/>
                </a:solidFill>
                <a:ea typeface="Arial" pitchFamily="34" charset="0"/>
                <a:cs typeface="Arial" pitchFamily="34" charset="0"/>
              </a:rPr>
              <a:t>request</a:t>
            </a:r>
            <a:r>
              <a:rPr lang="en-US" altLang="zh-CN" sz="2400" kern="0" noProof="0" dirty="0">
                <a:ea typeface="Arial" pitchFamily="34" charset="0"/>
                <a:cs typeface="Arial" pitchFamily="34" charset="0"/>
              </a:rPr>
              <a:t> </a:t>
            </a:r>
            <a:r>
              <a:rPr lang="en-US" altLang="zh-CN" sz="2400" kern="0" baseline="0" noProof="0" dirty="0">
                <a:solidFill>
                  <a:srgbClr val="000000"/>
                </a:solidFill>
                <a:ea typeface="Arial" pitchFamily="34" charset="0"/>
                <a:cs typeface="Arial" pitchFamily="34" charset="0"/>
              </a:rPr>
              <a:t>renew</a:t>
            </a:r>
            <a:r>
              <a:rPr lang="en-US" altLang="zh-CN" sz="2400" kern="0" noProof="0" dirty="0">
                <a:ea typeface="Arial" pitchFamily="34" charset="0"/>
                <a:cs typeface="Arial" pitchFamily="34" charset="0"/>
              </a:rPr>
              <a:t> </a:t>
            </a:r>
            <a:r>
              <a:rPr lang="en-US" altLang="zh-CN" sz="2400" kern="0" baseline="0" noProof="0" dirty="0">
                <a:solidFill>
                  <a:srgbClr val="000000"/>
                </a:solidFill>
                <a:ea typeface="Arial" pitchFamily="34" charset="0"/>
                <a:cs typeface="Arial" pitchFamily="34" charset="0"/>
              </a:rPr>
              <a:t>for</a:t>
            </a:r>
            <a:r>
              <a:rPr lang="en-US" altLang="zh-CN" sz="2400" kern="0" noProof="0" dirty="0">
                <a:ea typeface="Arial" pitchFamily="34" charset="0"/>
                <a:cs typeface="Arial" pitchFamily="34" charset="0"/>
              </a:rPr>
              <a:t> </a:t>
            </a:r>
            <a:r>
              <a:rPr lang="en-US" altLang="zh-CN" sz="2400" kern="0" baseline="0" noProof="0" dirty="0">
                <a:solidFill>
                  <a:srgbClr val="000000"/>
                </a:solidFill>
                <a:ea typeface="Arial" pitchFamily="34" charset="0"/>
                <a:cs typeface="Arial" pitchFamily="34" charset="0"/>
              </a:rPr>
              <a:t>a</a:t>
            </a:r>
            <a:r>
              <a:rPr lang="en-US" altLang="zh-CN" sz="2400" kern="0" noProof="0" dirty="0">
                <a:ea typeface="Arial" pitchFamily="34" charset="0"/>
                <a:cs typeface="Arial" pitchFamily="34" charset="0"/>
              </a:rPr>
              <a:t> </a:t>
            </a:r>
            <a:r>
              <a:rPr lang="en-US" altLang="zh-CN" sz="2400" kern="0" baseline="0" noProof="0" dirty="0">
                <a:solidFill>
                  <a:srgbClr val="000000"/>
                </a:solidFill>
                <a:ea typeface="Arial" pitchFamily="34" charset="0"/>
                <a:cs typeface="Arial" pitchFamily="34" charset="0"/>
              </a:rPr>
              <a:t>further</a:t>
            </a:r>
            <a:r>
              <a:rPr lang="en-US" altLang="zh-CN" sz="2400" kern="0" noProof="0" dirty="0">
                <a:ea typeface="Arial" pitchFamily="34" charset="0"/>
                <a:cs typeface="Arial" pitchFamily="34" charset="0"/>
              </a:rPr>
              <a:t> </a:t>
            </a:r>
            <a:r>
              <a:rPr lang="en-US" altLang="zh-CN" sz="2400" kern="0" baseline="0" noProof="0" dirty="0">
                <a:solidFill>
                  <a:srgbClr val="000000"/>
                </a:solidFill>
                <a:ea typeface="Arial" pitchFamily="34" charset="0"/>
                <a:cs typeface="Arial" pitchFamily="34" charset="0"/>
              </a:rPr>
              <a:t>2</a:t>
            </a:r>
            <a:r>
              <a:rPr lang="en-US" altLang="zh-CN" sz="2400" kern="0" noProof="0" dirty="0">
                <a:ea typeface="Arial" pitchFamily="34" charset="0"/>
                <a:cs typeface="Arial" pitchFamily="34" charset="0"/>
              </a:rPr>
              <a:t> </a:t>
            </a:r>
            <a:r>
              <a:rPr lang="en-US" altLang="zh-CN" sz="2400" kern="0" baseline="0" noProof="0" dirty="0">
                <a:solidFill>
                  <a:srgbClr val="000000"/>
                </a:solidFill>
                <a:ea typeface="Arial" pitchFamily="34" charset="0"/>
                <a:cs typeface="Arial" pitchFamily="34" charset="0"/>
              </a:rPr>
              <a:t>week</a:t>
            </a:r>
            <a:r>
              <a:rPr lang="en-US" altLang="zh-CN" sz="2400" kern="0" noProof="0" dirty="0">
                <a:ea typeface="Arial" pitchFamily="34" charset="0"/>
                <a:cs typeface="Arial" pitchFamily="34" charset="0"/>
              </a:rPr>
              <a:t> </a:t>
            </a:r>
            <a:r>
              <a:rPr lang="en-US" altLang="zh-CN" sz="2400" kern="0" baseline="0" noProof="0" dirty="0">
                <a:solidFill>
                  <a:srgbClr val="000000"/>
                </a:solidFill>
                <a:ea typeface="Arial" pitchFamily="34" charset="0"/>
                <a:cs typeface="Arial" pitchFamily="34" charset="0"/>
              </a:rPr>
              <a:t>period.</a:t>
            </a:r>
          </a:p>
          <a:p>
            <a:pPr marL="0" marR="0" indent="0" eaLnBrk="0">
              <a:lnSpc>
                <a:spcPct val="111000"/>
              </a:lnSpc>
              <a:spcBef>
                <a:spcPts val="991"/>
              </a:spcBef>
            </a:pPr>
            <a:r>
              <a:rPr lang="en-US" altLang="zh-CN" sz="2400" b="1" kern="0" baseline="0" noProof="0" dirty="0">
                <a:solidFill>
                  <a:srgbClr val="0000CC"/>
                </a:solidFill>
                <a:ea typeface="Arial" pitchFamily="34" charset="0"/>
                <a:cs typeface="Arial" pitchFamily="34" charset="0"/>
              </a:rPr>
              <a:t>3.</a:t>
            </a:r>
            <a:r>
              <a:rPr lang="en-US" altLang="zh-CN" sz="2400" b="1" kern="0" noProof="0" dirty="0">
                <a:ea typeface="Arial" pitchFamily="34" charset="0"/>
                <a:cs typeface="Arial" pitchFamily="34" charset="0"/>
              </a:rPr>
              <a:t> </a:t>
            </a:r>
            <a:r>
              <a:rPr lang="en-US" altLang="zh-CN" sz="2400" b="1" kern="0" baseline="0" noProof="0" dirty="0">
                <a:solidFill>
                  <a:srgbClr val="0000CC"/>
                </a:solidFill>
                <a:ea typeface="Arial" pitchFamily="34" charset="0"/>
                <a:cs typeface="Arial" pitchFamily="34" charset="0"/>
              </a:rPr>
              <a:t>Observe</a:t>
            </a:r>
            <a:r>
              <a:rPr lang="en-US" altLang="zh-CN" sz="2400" b="1" kern="0" noProof="0" dirty="0">
                <a:ea typeface="Arial" pitchFamily="34" charset="0"/>
                <a:cs typeface="Arial" pitchFamily="34" charset="0"/>
              </a:rPr>
              <a:t> </a:t>
            </a:r>
            <a:r>
              <a:rPr lang="en-US" altLang="zh-CN" sz="2400" b="1" kern="0" baseline="0" noProof="0" dirty="0">
                <a:solidFill>
                  <a:srgbClr val="0000CC"/>
                </a:solidFill>
                <a:ea typeface="Arial" pitchFamily="34" charset="0"/>
                <a:cs typeface="Arial" pitchFamily="34" charset="0"/>
              </a:rPr>
              <a:t>the</a:t>
            </a:r>
            <a:r>
              <a:rPr lang="en-US" altLang="zh-CN" sz="2400" b="1" kern="0" noProof="0" dirty="0">
                <a:ea typeface="Arial" pitchFamily="34" charset="0"/>
                <a:cs typeface="Arial" pitchFamily="34" charset="0"/>
              </a:rPr>
              <a:t> </a:t>
            </a:r>
            <a:r>
              <a:rPr lang="en-US" altLang="zh-CN" sz="2400" b="1" kern="0" baseline="0" noProof="0" dirty="0">
                <a:solidFill>
                  <a:srgbClr val="0000CC"/>
                </a:solidFill>
                <a:ea typeface="Arial" pitchFamily="34" charset="0"/>
                <a:cs typeface="Arial" pitchFamily="34" charset="0"/>
              </a:rPr>
              <a:t>output:</a:t>
            </a:r>
          </a:p>
          <a:p>
            <a:pPr marL="311179" marR="0" indent="0" eaLnBrk="0">
              <a:lnSpc>
                <a:spcPct val="88000"/>
              </a:lnSpc>
              <a:spcBef>
                <a:spcPts val="942"/>
              </a:spcBef>
            </a:pPr>
            <a:r>
              <a:rPr lang="en-US" altLang="zh-CN" sz="2400" kern="0" noProof="0" dirty="0"/>
              <a:t> </a:t>
            </a:r>
            <a:r>
              <a:rPr lang="en-US" altLang="zh-CN" sz="2400" kern="0" noProof="0" dirty="0">
                <a:ea typeface="Arial Unicode MS" pitchFamily="34" charset="0"/>
                <a:cs typeface="Arial Unicode MS" pitchFamily="34" charset="0"/>
              </a:rPr>
              <a:t> </a:t>
            </a:r>
            <a:r>
              <a:rPr lang="en-US" altLang="zh-CN" sz="2400" kern="0" baseline="0" noProof="0" dirty="0">
                <a:solidFill>
                  <a:srgbClr val="000000"/>
                </a:solidFill>
                <a:ea typeface="Arial" pitchFamily="34" charset="0"/>
                <a:cs typeface="Arial" pitchFamily="34" charset="0"/>
              </a:rPr>
              <a:t>Compare</a:t>
            </a:r>
            <a:r>
              <a:rPr lang="en-US" altLang="zh-CN" sz="2400" kern="0" noProof="0" dirty="0">
                <a:ea typeface="Arial" pitchFamily="34" charset="0"/>
                <a:cs typeface="Arial" pitchFamily="34" charset="0"/>
              </a:rPr>
              <a:t> </a:t>
            </a:r>
            <a:r>
              <a:rPr lang="en-US" altLang="zh-CN" sz="2400" kern="0" baseline="0" noProof="0" dirty="0">
                <a:solidFill>
                  <a:srgbClr val="000000"/>
                </a:solidFill>
                <a:ea typeface="Arial" pitchFamily="34" charset="0"/>
                <a:cs typeface="Arial" pitchFamily="34" charset="0"/>
              </a:rPr>
              <a:t>it</a:t>
            </a:r>
            <a:r>
              <a:rPr lang="en-US" altLang="zh-CN" sz="2400" kern="0" noProof="0" dirty="0">
                <a:ea typeface="Arial" pitchFamily="34" charset="0"/>
                <a:cs typeface="Arial" pitchFamily="34" charset="0"/>
              </a:rPr>
              <a:t> </a:t>
            </a:r>
            <a:r>
              <a:rPr lang="en-US" altLang="zh-CN" sz="2400" kern="0" baseline="0" noProof="0" dirty="0">
                <a:solidFill>
                  <a:srgbClr val="000000"/>
                </a:solidFill>
                <a:ea typeface="Arial" pitchFamily="34" charset="0"/>
                <a:cs typeface="Arial" pitchFamily="34" charset="0"/>
              </a:rPr>
              <a:t>to</a:t>
            </a:r>
            <a:r>
              <a:rPr lang="en-US" altLang="zh-CN" sz="2400" kern="0" noProof="0" dirty="0">
                <a:ea typeface="Arial" pitchFamily="34" charset="0"/>
                <a:cs typeface="Arial" pitchFamily="34" charset="0"/>
              </a:rPr>
              <a:t> </a:t>
            </a:r>
            <a:r>
              <a:rPr lang="en-US" altLang="zh-CN" sz="2400" kern="0" baseline="0" noProof="0" dirty="0">
                <a:solidFill>
                  <a:srgbClr val="000000"/>
                </a:solidFill>
                <a:ea typeface="Arial" pitchFamily="34" charset="0"/>
                <a:cs typeface="Arial" pitchFamily="34" charset="0"/>
              </a:rPr>
              <a:t>the</a:t>
            </a:r>
            <a:r>
              <a:rPr lang="en-US" altLang="zh-CN" sz="2400" kern="0" noProof="0" dirty="0">
                <a:ea typeface="Arial" pitchFamily="34" charset="0"/>
                <a:cs typeface="Arial" pitchFamily="34" charset="0"/>
              </a:rPr>
              <a:t> </a:t>
            </a:r>
            <a:r>
              <a:rPr lang="en-US" altLang="zh-CN" sz="2400" kern="0" baseline="0" noProof="0" dirty="0">
                <a:solidFill>
                  <a:srgbClr val="000000"/>
                </a:solidFill>
                <a:ea typeface="Arial" pitchFamily="34" charset="0"/>
                <a:cs typeface="Arial" pitchFamily="34" charset="0"/>
              </a:rPr>
              <a:t>expected</a:t>
            </a:r>
            <a:r>
              <a:rPr lang="en-US" altLang="zh-CN" sz="2400" kern="0" noProof="0" dirty="0">
                <a:ea typeface="Arial" pitchFamily="34" charset="0"/>
                <a:cs typeface="Arial" pitchFamily="34" charset="0"/>
              </a:rPr>
              <a:t> </a:t>
            </a:r>
            <a:r>
              <a:rPr lang="en-US" altLang="zh-CN" sz="2400" kern="0" baseline="0" noProof="0" dirty="0">
                <a:solidFill>
                  <a:srgbClr val="000000"/>
                </a:solidFill>
                <a:ea typeface="Arial" pitchFamily="34" charset="0"/>
                <a:cs typeface="Arial" pitchFamily="34" charset="0"/>
              </a:rPr>
              <a:t>output.</a:t>
            </a:r>
          </a:p>
        </p:txBody>
      </p:sp>
      <p:sp>
        <p:nvSpPr>
          <p:cNvPr id="3" name="Rectangle 2"/>
          <p:cNvSpPr/>
          <p:nvPr/>
        </p:nvSpPr>
        <p:spPr>
          <a:xfrm>
            <a:off x="304800" y="1326518"/>
            <a:ext cx="2577950" cy="480901"/>
          </a:xfrm>
          <a:prstGeom prst="rect">
            <a:avLst/>
          </a:prstGeom>
        </p:spPr>
        <p:txBody>
          <a:bodyPr wrap="none">
            <a:spAutoFit/>
          </a:bodyPr>
          <a:lstStyle/>
          <a:p>
            <a:pPr eaLnBrk="0">
              <a:lnSpc>
                <a:spcPct val="115000"/>
              </a:lnSpc>
            </a:pPr>
            <a:r>
              <a:rPr lang="en-US" altLang="zh-CN" sz="2400" b="1" kern="0" dirty="0">
                <a:solidFill>
                  <a:srgbClr val="0000CC"/>
                </a:solidFill>
                <a:latin typeface="Arial" pitchFamily="34" charset="0"/>
                <a:ea typeface="Arial" pitchFamily="34" charset="0"/>
                <a:cs typeface="Arial" pitchFamily="34" charset="0"/>
              </a:rPr>
              <a:t>Test</a:t>
            </a:r>
            <a:r>
              <a:rPr lang="en-US" altLang="zh-CN" sz="2400" b="1" kern="0" dirty="0">
                <a:latin typeface="Arial" pitchFamily="34" charset="0"/>
                <a:ea typeface="Arial" pitchFamily="34" charset="0"/>
                <a:cs typeface="Arial" pitchFamily="34" charset="0"/>
              </a:rPr>
              <a:t> </a:t>
            </a:r>
            <a:r>
              <a:rPr lang="en-US" altLang="zh-CN" sz="2400" b="1" kern="0" dirty="0">
                <a:solidFill>
                  <a:srgbClr val="0000CC"/>
                </a:solidFill>
                <a:latin typeface="Arial" pitchFamily="34" charset="0"/>
                <a:ea typeface="Arial" pitchFamily="34" charset="0"/>
                <a:cs typeface="Arial" pitchFamily="34" charset="0"/>
              </a:rPr>
              <a:t>case</a:t>
            </a:r>
            <a:r>
              <a:rPr lang="en-US" altLang="zh-CN" sz="2400" b="1" kern="0" dirty="0">
                <a:latin typeface="Arial" pitchFamily="34" charset="0"/>
                <a:ea typeface="Arial" pitchFamily="34" charset="0"/>
                <a:cs typeface="Arial" pitchFamily="34" charset="0"/>
              </a:rPr>
              <a:t> </a:t>
            </a:r>
            <a:r>
              <a:rPr lang="en-US" altLang="zh-CN" sz="2400" b="1" kern="0" dirty="0">
                <a:solidFill>
                  <a:srgbClr val="0000CC"/>
                </a:solidFill>
                <a:latin typeface="Arial" pitchFamily="34" charset="0"/>
                <a:ea typeface="Arial" pitchFamily="34" charset="0"/>
                <a:cs typeface="Arial" pitchFamily="34" charset="0"/>
              </a:rPr>
              <a:t>[I,S,O]</a:t>
            </a:r>
          </a:p>
        </p:txBody>
      </p:sp>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12874950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1100" y="34308"/>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pPr eaLnBrk="0">
              <a:lnSpc>
                <a:spcPct val="112000"/>
              </a:lnSpc>
            </a:pPr>
            <a:r>
              <a:rPr lang="en-US" altLang="zh-CN" b="1" kern="0" dirty="0">
                <a:solidFill>
                  <a:srgbClr val="000000"/>
                </a:solidFill>
                <a:latin typeface="Arial" pitchFamily="34" charset="0"/>
                <a:ea typeface="Arial" pitchFamily="34" charset="0"/>
                <a:cs typeface="Arial" pitchFamily="34" charset="0"/>
              </a:rPr>
              <a:t>Test Team- Human Resources</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65E70FBF-BDA2-444D-A893-B31A481DE06B}" type="datetime1">
              <a:rPr lang="en-IN" smtClean="0"/>
              <a:t>30-04-2024</a:t>
            </a:fld>
            <a:endParaRPr lang="en-US" dirty="0"/>
          </a:p>
        </p:txBody>
      </p:sp>
      <p:sp>
        <p:nvSpPr>
          <p:cNvPr id="6" name="Footer Placeholder 5"/>
          <p:cNvSpPr>
            <a:spLocks noGrp="1"/>
          </p:cNvSpPr>
          <p:nvPr>
            <p:ph type="ftr" sz="quarter" idx="11"/>
          </p:nvPr>
        </p:nvSpPr>
        <p:spPr>
          <a:xfrm>
            <a:off x="1905000" y="6356350"/>
            <a:ext cx="51816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67</a:t>
            </a:fld>
            <a:endParaRPr lang="en-US" dirty="0"/>
          </a:p>
        </p:txBody>
      </p:sp>
      <p:sp>
        <p:nvSpPr>
          <p:cNvPr id="8" name="TextBox1032"/>
          <p:cNvSpPr txBox="1"/>
          <p:nvPr/>
        </p:nvSpPr>
        <p:spPr>
          <a:xfrm>
            <a:off x="228600" y="1021608"/>
            <a:ext cx="8718551" cy="4993931"/>
          </a:xfrm>
          <a:prstGeom prst="rect">
            <a:avLst/>
          </a:prstGeom>
          <a:noFill/>
        </p:spPr>
        <p:txBody>
          <a:bodyPr wrap="square" lIns="0" tIns="0" rIns="0" bIns="0" rtlCol="0">
            <a:spAutoFit/>
          </a:bodyPr>
          <a:lstStyle/>
          <a:p>
            <a:pPr eaLnBrk="0">
              <a:lnSpc>
                <a:spcPct val="116000"/>
              </a:lnSpc>
            </a:pPr>
            <a:r>
              <a:rPr lang="en-US" altLang="zh-CN" sz="2200" kern="0" dirty="0">
                <a:solidFill>
                  <a:srgbClr val="0000CC"/>
                </a:solidFill>
                <a:ea typeface="Arial" pitchFamily="34" charset="0"/>
                <a:cs typeface="Arial" pitchFamily="34" charset="0"/>
              </a:rPr>
              <a:t>•</a:t>
            </a:r>
            <a:r>
              <a:rPr lang="en-US" altLang="zh-CN" sz="2200" kern="0" dirty="0">
                <a:ea typeface="Arial" pitchFamily="34" charset="0"/>
                <a:cs typeface="Arial" pitchFamily="34" charset="0"/>
              </a:rPr>
              <a:t> </a:t>
            </a:r>
            <a:r>
              <a:rPr lang="en-US" altLang="zh-CN" sz="2200" b="1" kern="0" dirty="0">
                <a:solidFill>
                  <a:srgbClr val="0000CC"/>
                </a:solidFill>
                <a:ea typeface="Arial" pitchFamily="34" charset="0"/>
                <a:cs typeface="Arial" pitchFamily="34" charset="0"/>
              </a:rPr>
              <a:t>Test</a:t>
            </a:r>
            <a:r>
              <a:rPr lang="en-US" altLang="zh-CN" sz="2200" b="1" kern="0" dirty="0">
                <a:ea typeface="Arial" pitchFamily="34" charset="0"/>
                <a:cs typeface="Arial" pitchFamily="34" charset="0"/>
              </a:rPr>
              <a:t> </a:t>
            </a:r>
            <a:r>
              <a:rPr lang="en-US" altLang="zh-CN" sz="2200" b="1" kern="0" dirty="0">
                <a:solidFill>
                  <a:srgbClr val="0000CC"/>
                </a:solidFill>
                <a:ea typeface="Arial" pitchFamily="34" charset="0"/>
                <a:cs typeface="Arial" pitchFamily="34" charset="0"/>
              </a:rPr>
              <a:t>Planning:</a:t>
            </a:r>
            <a:r>
              <a:rPr lang="en-US" altLang="zh-CN" sz="2200" b="1" kern="0" dirty="0">
                <a:ea typeface="Arial" pitchFamily="34" charset="0"/>
                <a:cs typeface="Arial" pitchFamily="34" charset="0"/>
              </a:rPr>
              <a:t> </a:t>
            </a:r>
            <a:r>
              <a:rPr lang="en-US" altLang="zh-CN" sz="2200" kern="0" dirty="0">
                <a:solidFill>
                  <a:srgbClr val="000000"/>
                </a:solidFill>
                <a:ea typeface="Arial" pitchFamily="34" charset="0"/>
                <a:cs typeface="Arial" pitchFamily="34" charset="0"/>
              </a:rPr>
              <a:t>Experienced</a:t>
            </a:r>
            <a:r>
              <a:rPr lang="en-US" altLang="zh-CN" sz="2200" kern="0" dirty="0">
                <a:ea typeface="Arial" pitchFamily="34" charset="0"/>
                <a:cs typeface="Arial" pitchFamily="34" charset="0"/>
              </a:rPr>
              <a:t> </a:t>
            </a:r>
            <a:r>
              <a:rPr lang="en-US" altLang="zh-CN" sz="2200" kern="0" dirty="0">
                <a:solidFill>
                  <a:srgbClr val="000000"/>
                </a:solidFill>
                <a:ea typeface="Arial" pitchFamily="34" charset="0"/>
                <a:cs typeface="Arial" pitchFamily="34" charset="0"/>
              </a:rPr>
              <a:t>people</a:t>
            </a:r>
          </a:p>
          <a:p>
            <a:pPr marL="0" marR="0" indent="0" eaLnBrk="0">
              <a:lnSpc>
                <a:spcPct val="116000"/>
              </a:lnSpc>
            </a:pPr>
            <a:r>
              <a:rPr lang="en-US" altLang="zh-CN" sz="2200" kern="0" baseline="0" noProof="0" dirty="0">
                <a:solidFill>
                  <a:srgbClr val="0000CC"/>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Test</a:t>
            </a:r>
            <a:r>
              <a:rPr lang="en-US" altLang="zh-CN" sz="2200" b="1"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scenario</a:t>
            </a:r>
            <a:r>
              <a:rPr lang="en-US" altLang="zh-CN" sz="2200" b="1"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and</a:t>
            </a:r>
            <a:r>
              <a:rPr lang="en-US" altLang="zh-CN" sz="2200" b="1"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test</a:t>
            </a:r>
            <a:r>
              <a:rPr lang="en-US" altLang="zh-CN" sz="2200" b="1"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case</a:t>
            </a:r>
            <a:r>
              <a:rPr lang="en-US" altLang="zh-CN" sz="2200" b="1"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design:</a:t>
            </a:r>
            <a:r>
              <a:rPr lang="en-US" altLang="zh-CN" sz="2200" b="1"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Experienced</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and</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test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qualified</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people</a:t>
            </a:r>
          </a:p>
          <a:p>
            <a:pPr marL="0" marR="0" indent="0" eaLnBrk="0">
              <a:lnSpc>
                <a:spcPct val="116000"/>
              </a:lnSpc>
              <a:spcBef>
                <a:spcPts val="1182"/>
              </a:spcBef>
            </a:pPr>
            <a:r>
              <a:rPr lang="en-US" altLang="zh-CN" sz="2200" kern="0" baseline="0" noProof="0" dirty="0">
                <a:solidFill>
                  <a:srgbClr val="0000CC"/>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Test</a:t>
            </a:r>
            <a:r>
              <a:rPr lang="en-US" altLang="zh-CN" sz="2200" b="1"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execution:</a:t>
            </a:r>
            <a:r>
              <a:rPr lang="en-US" altLang="zh-CN" sz="2200" b="1"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semi-experienced</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to</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inexperienced</a:t>
            </a:r>
          </a:p>
          <a:p>
            <a:pPr marL="268" marR="0" indent="0" eaLnBrk="0">
              <a:lnSpc>
                <a:spcPct val="116000"/>
              </a:lnSpc>
              <a:spcBef>
                <a:spcPts val="1184"/>
              </a:spcBef>
            </a:pPr>
            <a:r>
              <a:rPr lang="en-US" altLang="zh-CN" sz="2200" kern="0" baseline="0" noProof="0" dirty="0">
                <a:solidFill>
                  <a:srgbClr val="0000CC"/>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Test</a:t>
            </a:r>
            <a:r>
              <a:rPr lang="en-US" altLang="zh-CN" sz="2200" b="1"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result</a:t>
            </a:r>
            <a:r>
              <a:rPr lang="en-US" altLang="zh-CN" sz="2200" b="1"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analysis:</a:t>
            </a:r>
            <a:r>
              <a:rPr lang="en-US" altLang="zh-CN" sz="2200" b="1"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experienced</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people</a:t>
            </a:r>
          </a:p>
          <a:p>
            <a:pPr marL="0" marR="0" indent="0" eaLnBrk="0">
              <a:lnSpc>
                <a:spcPct val="116000"/>
              </a:lnSpc>
              <a:spcBef>
                <a:spcPts val="1180"/>
              </a:spcBef>
            </a:pPr>
            <a:r>
              <a:rPr lang="en-US" altLang="zh-CN" sz="2200" kern="0" baseline="0" noProof="0" dirty="0">
                <a:solidFill>
                  <a:srgbClr val="0000CC"/>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Test</a:t>
            </a:r>
            <a:r>
              <a:rPr lang="en-US" altLang="zh-CN" sz="2200" b="1"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tool</a:t>
            </a:r>
            <a:r>
              <a:rPr lang="en-US" altLang="zh-CN" sz="2200" b="1"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support:</a:t>
            </a:r>
            <a:r>
              <a:rPr lang="en-US" altLang="zh-CN" sz="2200" b="1"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experienced</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people</a:t>
            </a:r>
          </a:p>
          <a:p>
            <a:pPr marL="0" marR="0" indent="0" eaLnBrk="0">
              <a:lnSpc>
                <a:spcPct val="116000"/>
              </a:lnSpc>
              <a:spcBef>
                <a:spcPts val="1182"/>
              </a:spcBef>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May</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include</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external</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people:</a:t>
            </a:r>
          </a:p>
          <a:p>
            <a:pPr marL="442759" marR="0" indent="0" eaLnBrk="0">
              <a:lnSpc>
                <a:spcPct val="117000"/>
              </a:lnSpc>
              <a:spcBef>
                <a:spcPts val="1197"/>
              </a:spcBef>
            </a:pPr>
            <a:r>
              <a:rPr lang="en-US" altLang="zh-CN" sz="2200" kern="0" baseline="0" noProof="0" dirty="0">
                <a:solidFill>
                  <a:srgbClr val="0000CC"/>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Users</a:t>
            </a:r>
          </a:p>
          <a:p>
            <a:pPr marL="442759" marR="0" indent="0" eaLnBrk="0">
              <a:lnSpc>
                <a:spcPct val="117000"/>
              </a:lnSpc>
              <a:spcBef>
                <a:spcPts val="1182"/>
              </a:spcBef>
            </a:pPr>
            <a:r>
              <a:rPr lang="en-US" altLang="zh-CN" sz="2200" kern="0" baseline="0" noProof="0" dirty="0">
                <a:solidFill>
                  <a:srgbClr val="0000CC"/>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Industry</a:t>
            </a:r>
            <a:r>
              <a:rPr lang="en-US" altLang="zh-CN" sz="2200" b="1"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experts</a:t>
            </a:r>
          </a:p>
          <a:p>
            <a:pPr marL="4323714" marR="0" indent="0" eaLnBrk="0">
              <a:lnSpc>
                <a:spcPct val="117000"/>
              </a:lnSpc>
              <a:spcBef>
                <a:spcPts val="4068"/>
              </a:spcBef>
            </a:pPr>
            <a:r>
              <a:rPr lang="en-US" altLang="zh-CN" sz="2200" kern="0" baseline="0" noProof="0" dirty="0">
                <a:solidFill>
                  <a:srgbClr val="000000"/>
                </a:solidFill>
                <a:ea typeface="Arial" pitchFamily="34" charset="0"/>
                <a:cs typeface="Arial" pitchFamily="34" charset="0"/>
              </a:rPr>
              <a:t>79</a:t>
            </a:r>
          </a:p>
        </p:txBody>
      </p:sp>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32283805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1100" y="34308"/>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pPr eaLnBrk="0">
              <a:lnSpc>
                <a:spcPct val="112000"/>
              </a:lnSpc>
            </a:pPr>
            <a:r>
              <a:rPr lang="en-US" altLang="zh-CN" b="1" kern="0" dirty="0">
                <a:solidFill>
                  <a:srgbClr val="000000"/>
                </a:solidFill>
                <a:latin typeface="Arial" pitchFamily="34" charset="0"/>
                <a:ea typeface="Arial" pitchFamily="34" charset="0"/>
                <a:cs typeface="Arial" pitchFamily="34" charset="0"/>
              </a:rPr>
              <a:t>Why Design of Test Cases?</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C21C527F-22E4-4F89-8943-DE00A34017EA}" type="datetime1">
              <a:rPr lang="en-IN" smtClean="0"/>
              <a:t>30-04-2024</a:t>
            </a:fld>
            <a:endParaRPr lang="en-US" dirty="0"/>
          </a:p>
        </p:txBody>
      </p:sp>
      <p:sp>
        <p:nvSpPr>
          <p:cNvPr id="6" name="Footer Placeholder 5"/>
          <p:cNvSpPr>
            <a:spLocks noGrp="1"/>
          </p:cNvSpPr>
          <p:nvPr>
            <p:ph type="ftr" sz="quarter" idx="11"/>
          </p:nvPr>
        </p:nvSpPr>
        <p:spPr>
          <a:xfrm>
            <a:off x="1905000" y="6356350"/>
            <a:ext cx="51816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68</a:t>
            </a:fld>
            <a:endParaRPr lang="en-US" dirty="0"/>
          </a:p>
        </p:txBody>
      </p:sp>
      <p:sp>
        <p:nvSpPr>
          <p:cNvPr id="9" name="TextBox1035"/>
          <p:cNvSpPr txBox="1"/>
          <p:nvPr/>
        </p:nvSpPr>
        <p:spPr>
          <a:xfrm>
            <a:off x="152400" y="1078388"/>
            <a:ext cx="9144000" cy="2826671"/>
          </a:xfrm>
          <a:prstGeom prst="rect">
            <a:avLst/>
          </a:prstGeom>
          <a:noFill/>
        </p:spPr>
        <p:txBody>
          <a:bodyPr wrap="square" lIns="0" tIns="0" rIns="0" bIns="0" rtlCol="0">
            <a:spAutoFit/>
          </a:bodyPr>
          <a:lstStyle/>
          <a:p>
            <a:pPr marL="291444" marR="0" indent="-291444" eaLnBrk="0">
              <a:lnSpc>
                <a:spcPct val="144000"/>
              </a:lnSpc>
              <a:spcBef>
                <a:spcPts val="927"/>
              </a:spcBef>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Exhaustive</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testing</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of</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any</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non-trivial</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system</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is</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impractical:</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–Input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data</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domain</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is</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extremely</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large.</a:t>
            </a:r>
          </a:p>
          <a:p>
            <a:pPr marL="291517" marR="2764557" indent="-291444" eaLnBrk="0">
              <a:lnSpc>
                <a:spcPct val="144000"/>
              </a:lnSpc>
              <a:spcBef>
                <a:spcPts val="1864"/>
              </a:spcBef>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Design</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an</a:t>
            </a:r>
            <a:r>
              <a:rPr lang="en-US" altLang="zh-CN" sz="2200" kern="0" noProof="0" dirty="0">
                <a:ea typeface="Arial" pitchFamily="34" charset="0"/>
                <a:cs typeface="Arial" pitchFamily="34" charset="0"/>
              </a:rPr>
              <a:t> </a:t>
            </a:r>
            <a:r>
              <a:rPr lang="en-US" altLang="zh-CN" sz="2200" kern="0" baseline="0" noProof="0" dirty="0">
                <a:solidFill>
                  <a:srgbClr val="0000FF"/>
                </a:solidFill>
                <a:ea typeface="Arial" pitchFamily="34" charset="0"/>
                <a:cs typeface="Arial" pitchFamily="34" charset="0"/>
              </a:rPr>
              <a:t>optimal</a:t>
            </a:r>
            <a:r>
              <a:rPr lang="en-US" altLang="zh-CN" sz="2200" kern="0" noProof="0" dirty="0">
                <a:ea typeface="Arial" pitchFamily="34" charset="0"/>
                <a:cs typeface="Arial" pitchFamily="34" charset="0"/>
              </a:rPr>
              <a:t> </a:t>
            </a:r>
            <a:r>
              <a:rPr lang="en-US" altLang="zh-CN" sz="2200" kern="0" baseline="0" noProof="0" dirty="0">
                <a:solidFill>
                  <a:srgbClr val="0000FF"/>
                </a:solidFill>
                <a:ea typeface="Arial" pitchFamily="34" charset="0"/>
                <a:cs typeface="Arial" pitchFamily="34" charset="0"/>
              </a:rPr>
              <a:t>test</a:t>
            </a:r>
            <a:r>
              <a:rPr lang="en-US" altLang="zh-CN" sz="2200" kern="0" noProof="0" dirty="0">
                <a:ea typeface="Arial" pitchFamily="34" charset="0"/>
                <a:cs typeface="Arial" pitchFamily="34" charset="0"/>
              </a:rPr>
              <a:t> </a:t>
            </a:r>
            <a:r>
              <a:rPr lang="en-US" altLang="zh-CN" sz="2200" kern="0" baseline="0" noProof="0" dirty="0">
                <a:solidFill>
                  <a:srgbClr val="0000FF"/>
                </a:solidFill>
                <a:ea typeface="Arial" pitchFamily="34" charset="0"/>
                <a:cs typeface="Arial" pitchFamily="34" charset="0"/>
              </a:rPr>
              <a:t>suite</a:t>
            </a: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meaning:</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–Of</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reasonable</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size,</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and</a:t>
            </a:r>
          </a:p>
          <a:p>
            <a:pPr marL="291517" marR="0" indent="0" eaLnBrk="0">
              <a:lnSpc>
                <a:spcPct val="115000"/>
              </a:lnSpc>
              <a:spcBef>
                <a:spcPts val="1860"/>
              </a:spcBef>
            </a:pPr>
            <a:r>
              <a:rPr lang="en-US" altLang="zh-CN" sz="2200" kern="0" baseline="0" noProof="0" dirty="0">
                <a:solidFill>
                  <a:srgbClr val="000000"/>
                </a:solidFill>
                <a:ea typeface="Arial" pitchFamily="34" charset="0"/>
                <a:cs typeface="Arial" pitchFamily="34" charset="0"/>
              </a:rPr>
              <a:t>–Uncovers</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as</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many</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errors</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as</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possible.</a:t>
            </a:r>
          </a:p>
        </p:txBody>
      </p:sp>
      <p:pic>
        <p:nvPicPr>
          <p:cNvPr id="8" name="Picture 7"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27583251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1100" y="6897"/>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pPr eaLnBrk="0">
              <a:lnSpc>
                <a:spcPct val="112000"/>
              </a:lnSpc>
            </a:pPr>
            <a:r>
              <a:rPr lang="en-US" altLang="zh-CN" b="1" kern="0" dirty="0">
                <a:solidFill>
                  <a:srgbClr val="000000"/>
                </a:solidFill>
                <a:latin typeface="Arial" pitchFamily="34" charset="0"/>
                <a:ea typeface="Arial" pitchFamily="34" charset="0"/>
                <a:cs typeface="Arial" pitchFamily="34" charset="0"/>
              </a:rPr>
              <a:t>Design of Test Cases</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90F2D9D9-3536-408C-B30B-E1322335F402}" type="datetime1">
              <a:rPr lang="en-IN" smtClean="0"/>
              <a:t>30-04-2024</a:t>
            </a:fld>
            <a:endParaRPr lang="en-US" dirty="0"/>
          </a:p>
        </p:txBody>
      </p:sp>
      <p:sp>
        <p:nvSpPr>
          <p:cNvPr id="6" name="Footer Placeholder 5"/>
          <p:cNvSpPr>
            <a:spLocks noGrp="1"/>
          </p:cNvSpPr>
          <p:nvPr>
            <p:ph type="ftr" sz="quarter" idx="11"/>
          </p:nvPr>
        </p:nvSpPr>
        <p:spPr>
          <a:xfrm>
            <a:off x="1905000" y="6356350"/>
            <a:ext cx="51816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69</a:t>
            </a:fld>
            <a:endParaRPr lang="en-US" dirty="0"/>
          </a:p>
        </p:txBody>
      </p:sp>
      <p:sp>
        <p:nvSpPr>
          <p:cNvPr id="8" name="TextBox1040"/>
          <p:cNvSpPr txBox="1"/>
          <p:nvPr/>
        </p:nvSpPr>
        <p:spPr>
          <a:xfrm>
            <a:off x="216408" y="1123300"/>
            <a:ext cx="8927592" cy="4539512"/>
          </a:xfrm>
          <a:prstGeom prst="rect">
            <a:avLst/>
          </a:prstGeom>
          <a:noFill/>
        </p:spPr>
        <p:txBody>
          <a:bodyPr wrap="square" lIns="0" tIns="0" rIns="0" bIns="0" rtlCol="0">
            <a:spAutoFit/>
          </a:bodyPr>
          <a:lstStyle/>
          <a:p>
            <a:pPr marL="0" marR="0" indent="0" eaLnBrk="0">
              <a:lnSpc>
                <a:spcPct val="115000"/>
              </a:lnSpc>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If</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test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cases</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are</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selected</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randomly:</a:t>
            </a:r>
          </a:p>
          <a:p>
            <a:pPr marL="490320" marR="0" indent="-199947" eaLnBrk="0">
              <a:lnSpc>
                <a:spcPct val="116000"/>
              </a:lnSpc>
              <a:spcBef>
                <a:spcPts val="601"/>
              </a:spcBef>
            </a:pPr>
            <a:r>
              <a:rPr lang="en-US" altLang="zh-CN" sz="2200" kern="0" baseline="0" noProof="0" dirty="0">
                <a:solidFill>
                  <a:srgbClr val="000000"/>
                </a:solidFill>
                <a:ea typeface="Arial" pitchFamily="34" charset="0"/>
                <a:cs typeface="Arial" pitchFamily="34" charset="0"/>
              </a:rPr>
              <a:t>–Many</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test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cases</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would</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not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contribute</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to</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the</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significance</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of</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the</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test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suite,</a:t>
            </a:r>
          </a:p>
          <a:p>
            <a:pPr marL="490320" marR="0" indent="-199947" eaLnBrk="0">
              <a:lnSpc>
                <a:spcPct val="116000"/>
              </a:lnSpc>
              <a:spcBef>
                <a:spcPts val="662"/>
              </a:spcBef>
            </a:pPr>
            <a:r>
              <a:rPr lang="en-US" altLang="zh-CN" sz="2200" kern="0" baseline="0" noProof="0" dirty="0">
                <a:solidFill>
                  <a:srgbClr val="000000"/>
                </a:solidFill>
                <a:ea typeface="Arial" pitchFamily="34" charset="0"/>
                <a:cs typeface="Arial" pitchFamily="34" charset="0"/>
              </a:rPr>
              <a:t>–Would</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only</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detect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errors</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that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are</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already</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detected</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by</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other</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test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cases</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in</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the</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suite.</a:t>
            </a:r>
          </a:p>
          <a:p>
            <a:pPr marL="228219" marR="990795" indent="-228219" eaLnBrk="0">
              <a:lnSpc>
                <a:spcPct val="114000"/>
              </a:lnSpc>
              <a:spcBef>
                <a:spcPts val="654"/>
              </a:spcBef>
            </a:pPr>
            <a:r>
              <a:rPr lang="en-US" altLang="zh-CN" sz="2200" kern="0" baseline="0" noProof="0" dirty="0">
                <a:solidFill>
                  <a:srgbClr val="0000FF"/>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FF"/>
                </a:solidFill>
                <a:ea typeface="Arial" pitchFamily="34" charset="0"/>
                <a:cs typeface="Arial" pitchFamily="34" charset="0"/>
              </a:rPr>
              <a:t>Therefore,</a:t>
            </a:r>
            <a:r>
              <a:rPr lang="en-US" altLang="zh-CN" sz="2200" kern="0" noProof="0" dirty="0">
                <a:ea typeface="Arial" pitchFamily="34" charset="0"/>
                <a:cs typeface="Arial" pitchFamily="34" charset="0"/>
              </a:rPr>
              <a:t> </a:t>
            </a:r>
            <a:r>
              <a:rPr lang="en-US" altLang="zh-CN" sz="2200" kern="0" baseline="0" noProof="0" dirty="0">
                <a:solidFill>
                  <a:srgbClr val="0000FF"/>
                </a:solidFill>
                <a:ea typeface="Arial" pitchFamily="34" charset="0"/>
                <a:cs typeface="Arial" pitchFamily="34" charset="0"/>
              </a:rPr>
              <a:t>the</a:t>
            </a:r>
            <a:r>
              <a:rPr lang="en-US" altLang="zh-CN" sz="2200" kern="0" noProof="0" dirty="0">
                <a:ea typeface="Arial" pitchFamily="34" charset="0"/>
                <a:cs typeface="Arial" pitchFamily="34" charset="0"/>
              </a:rPr>
              <a:t> </a:t>
            </a:r>
            <a:r>
              <a:rPr lang="en-US" altLang="zh-CN" sz="2200" kern="0" baseline="0" noProof="0" dirty="0">
                <a:solidFill>
                  <a:srgbClr val="0000FF"/>
                </a:solidFill>
                <a:ea typeface="Arial" pitchFamily="34" charset="0"/>
                <a:cs typeface="Arial" pitchFamily="34" charset="0"/>
              </a:rPr>
              <a:t>number</a:t>
            </a:r>
            <a:r>
              <a:rPr lang="en-US" altLang="zh-CN" sz="2200" kern="0" noProof="0" dirty="0">
                <a:ea typeface="Arial" pitchFamily="34" charset="0"/>
                <a:cs typeface="Arial" pitchFamily="34" charset="0"/>
              </a:rPr>
              <a:t> </a:t>
            </a:r>
            <a:r>
              <a:rPr lang="en-US" altLang="zh-CN" sz="2200" kern="0" baseline="0" noProof="0" dirty="0">
                <a:solidFill>
                  <a:srgbClr val="0000FF"/>
                </a:solidFill>
                <a:ea typeface="Arial" pitchFamily="34" charset="0"/>
                <a:cs typeface="Arial" pitchFamily="34" charset="0"/>
              </a:rPr>
              <a:t>of</a:t>
            </a:r>
            <a:r>
              <a:rPr lang="en-US" altLang="zh-CN" sz="2200" kern="0" noProof="0" dirty="0">
                <a:ea typeface="Arial" pitchFamily="34" charset="0"/>
                <a:cs typeface="Arial" pitchFamily="34" charset="0"/>
              </a:rPr>
              <a:t> </a:t>
            </a:r>
            <a:r>
              <a:rPr lang="en-US" altLang="zh-CN" sz="2200" kern="0" baseline="0" noProof="0" dirty="0">
                <a:solidFill>
                  <a:srgbClr val="0000FF"/>
                </a:solidFill>
                <a:ea typeface="Arial" pitchFamily="34" charset="0"/>
                <a:cs typeface="Arial" pitchFamily="34" charset="0"/>
              </a:rPr>
              <a:t>test</a:t>
            </a:r>
            <a:r>
              <a:rPr lang="en-US" altLang="zh-CN" sz="2200" kern="0" noProof="0" dirty="0">
                <a:ea typeface="Arial" pitchFamily="34" charset="0"/>
                <a:cs typeface="Arial" pitchFamily="34" charset="0"/>
              </a:rPr>
              <a:t> </a:t>
            </a:r>
            <a:r>
              <a:rPr lang="en-US" altLang="zh-CN" sz="2200" kern="0" baseline="0" noProof="0" dirty="0">
                <a:solidFill>
                  <a:srgbClr val="0000FF"/>
                </a:solidFill>
                <a:ea typeface="Arial" pitchFamily="34" charset="0"/>
                <a:cs typeface="Arial" pitchFamily="34" charset="0"/>
              </a:rPr>
              <a:t>cases</a:t>
            </a:r>
            <a:r>
              <a:rPr lang="en-US" altLang="zh-CN" sz="2200" kern="0" noProof="0" dirty="0">
                <a:ea typeface="Arial" pitchFamily="34" charset="0"/>
                <a:cs typeface="Arial" pitchFamily="34" charset="0"/>
              </a:rPr>
              <a:t> </a:t>
            </a:r>
            <a:r>
              <a:rPr lang="en-US" altLang="zh-CN" sz="2200" kern="0" baseline="0" noProof="0" dirty="0">
                <a:solidFill>
                  <a:srgbClr val="0000FF"/>
                </a:solidFill>
                <a:ea typeface="Arial" pitchFamily="34" charset="0"/>
                <a:cs typeface="Arial" pitchFamily="34" charset="0"/>
              </a:rPr>
              <a:t>in</a:t>
            </a:r>
            <a:r>
              <a:rPr lang="en-US" altLang="zh-CN" sz="2200" kern="0" noProof="0" dirty="0">
                <a:ea typeface="Arial" pitchFamily="34" charset="0"/>
                <a:cs typeface="Arial" pitchFamily="34" charset="0"/>
              </a:rPr>
              <a:t> </a:t>
            </a:r>
            <a:r>
              <a:rPr lang="en-US" altLang="zh-CN" sz="2200" kern="0" baseline="0" noProof="0" dirty="0">
                <a:solidFill>
                  <a:srgbClr val="0000FF"/>
                </a:solidFill>
                <a:ea typeface="Arial" pitchFamily="34" charset="0"/>
                <a:cs typeface="Arial" pitchFamily="34" charset="0"/>
              </a:rPr>
              <a:t>a</a:t>
            </a:r>
            <a:r>
              <a:rPr lang="en-US" altLang="zh-CN" sz="2200" kern="0" noProof="0" dirty="0">
                <a:ea typeface="Arial" pitchFamily="34" charset="0"/>
                <a:cs typeface="Arial" pitchFamily="34" charset="0"/>
              </a:rPr>
              <a:t> </a:t>
            </a:r>
            <a:r>
              <a:rPr lang="en-US" altLang="zh-CN" sz="2200" kern="0" baseline="0" noProof="0" dirty="0">
                <a:solidFill>
                  <a:srgbClr val="0000FF"/>
                </a:solidFill>
                <a:ea typeface="Arial" pitchFamily="34" charset="0"/>
                <a:cs typeface="Arial" pitchFamily="34" charset="0"/>
              </a:rPr>
              <a:t>randomly</a:t>
            </a:r>
            <a:r>
              <a:rPr lang="en-US" altLang="zh-CN" sz="2200" kern="0" noProof="0" dirty="0">
                <a:ea typeface="Arial" pitchFamily="34" charset="0"/>
                <a:cs typeface="Arial" pitchFamily="34" charset="0"/>
              </a:rPr>
              <a:t> </a:t>
            </a:r>
            <a:r>
              <a:rPr lang="en-US" altLang="zh-CN" sz="2200" kern="0" baseline="0" noProof="0" dirty="0">
                <a:solidFill>
                  <a:srgbClr val="0000FF"/>
                </a:solidFill>
                <a:ea typeface="Arial" pitchFamily="34" charset="0"/>
                <a:cs typeface="Arial" pitchFamily="34" charset="0"/>
              </a:rPr>
              <a:t>selected</a:t>
            </a:r>
            <a:r>
              <a:rPr lang="en-US" altLang="zh-CN" sz="2200" kern="0" noProof="0" dirty="0">
                <a:ea typeface="Arial" pitchFamily="34" charset="0"/>
                <a:cs typeface="Arial" pitchFamily="34" charset="0"/>
              </a:rPr>
              <a:t> </a:t>
            </a:r>
            <a:r>
              <a:rPr lang="en-US" altLang="zh-CN" sz="2200" kern="0" baseline="0" noProof="0" dirty="0">
                <a:solidFill>
                  <a:srgbClr val="0000FF"/>
                </a:solidFill>
                <a:ea typeface="Arial" pitchFamily="34" charset="0"/>
                <a:cs typeface="Arial" pitchFamily="34" charset="0"/>
              </a:rPr>
              <a:t>test</a:t>
            </a:r>
            <a:r>
              <a:rPr lang="en-US" altLang="zh-CN" sz="2200" kern="0" noProof="0" dirty="0">
                <a:ea typeface="Arial" pitchFamily="34" charset="0"/>
                <a:cs typeface="Arial" pitchFamily="34" charset="0"/>
              </a:rPr>
              <a:t> </a:t>
            </a:r>
            <a:r>
              <a:rPr lang="en-US" altLang="zh-CN" sz="2200" kern="0" baseline="0" noProof="0" dirty="0">
                <a:solidFill>
                  <a:srgbClr val="0000FF"/>
                </a:solidFill>
                <a:ea typeface="Arial" pitchFamily="34" charset="0"/>
                <a:cs typeface="Arial" pitchFamily="34" charset="0"/>
              </a:rPr>
              <a:t>suite:</a:t>
            </a:r>
          </a:p>
          <a:p>
            <a:pPr marL="290373" marR="0" indent="0" eaLnBrk="0">
              <a:lnSpc>
                <a:spcPct val="117000"/>
              </a:lnSpc>
              <a:spcBef>
                <a:spcPts val="661"/>
              </a:spcBef>
            </a:pPr>
            <a:r>
              <a:rPr lang="en-US" altLang="zh-CN" sz="2200" kern="0" baseline="0" noProof="0" dirty="0">
                <a:solidFill>
                  <a:srgbClr val="0000FF"/>
                </a:solidFill>
                <a:ea typeface="Arial" pitchFamily="34" charset="0"/>
                <a:cs typeface="Arial" pitchFamily="34" charset="0"/>
              </a:rPr>
              <a:t>–Does</a:t>
            </a:r>
            <a:r>
              <a:rPr lang="en-US" altLang="zh-CN" sz="2200" kern="0" noProof="0" dirty="0">
                <a:ea typeface="Arial" pitchFamily="34" charset="0"/>
                <a:cs typeface="Arial" pitchFamily="34" charset="0"/>
              </a:rPr>
              <a:t> </a:t>
            </a:r>
            <a:r>
              <a:rPr lang="en-US" altLang="zh-CN" sz="2200" kern="0" baseline="0" noProof="0" dirty="0">
                <a:solidFill>
                  <a:srgbClr val="0000FF"/>
                </a:solidFill>
                <a:ea typeface="Arial" pitchFamily="34" charset="0"/>
                <a:cs typeface="Arial" pitchFamily="34" charset="0"/>
              </a:rPr>
              <a:t>not</a:t>
            </a:r>
            <a:r>
              <a:rPr lang="en-US" altLang="zh-CN" sz="2200" kern="0" noProof="0" dirty="0">
                <a:ea typeface="Arial" pitchFamily="34" charset="0"/>
                <a:cs typeface="Arial" pitchFamily="34" charset="0"/>
              </a:rPr>
              <a:t> </a:t>
            </a:r>
            <a:r>
              <a:rPr lang="en-US" altLang="zh-CN" sz="2200" kern="0" baseline="0" noProof="0" dirty="0">
                <a:solidFill>
                  <a:srgbClr val="0000FF"/>
                </a:solidFill>
                <a:ea typeface="Arial" pitchFamily="34" charset="0"/>
                <a:cs typeface="Arial" pitchFamily="34" charset="0"/>
              </a:rPr>
              <a:t>indicate</a:t>
            </a:r>
            <a:r>
              <a:rPr lang="en-US" altLang="zh-CN" sz="2200" kern="0" noProof="0" dirty="0">
                <a:ea typeface="Arial" pitchFamily="34" charset="0"/>
                <a:cs typeface="Arial" pitchFamily="34" charset="0"/>
              </a:rPr>
              <a:t> </a:t>
            </a:r>
            <a:r>
              <a:rPr lang="en-US" altLang="zh-CN" sz="2200" kern="0" baseline="0" noProof="0" dirty="0">
                <a:solidFill>
                  <a:srgbClr val="0000FF"/>
                </a:solidFill>
                <a:ea typeface="Arial" pitchFamily="34" charset="0"/>
                <a:cs typeface="Arial" pitchFamily="34" charset="0"/>
              </a:rPr>
              <a:t>the</a:t>
            </a:r>
            <a:r>
              <a:rPr lang="en-US" altLang="zh-CN" sz="2200" kern="0" noProof="0" dirty="0">
                <a:ea typeface="Arial" pitchFamily="34" charset="0"/>
                <a:cs typeface="Arial" pitchFamily="34" charset="0"/>
              </a:rPr>
              <a:t> </a:t>
            </a:r>
            <a:r>
              <a:rPr lang="en-US" altLang="zh-CN" sz="2200" kern="0" baseline="0" noProof="0" dirty="0">
                <a:solidFill>
                  <a:srgbClr val="0000FF"/>
                </a:solidFill>
                <a:ea typeface="Arial" pitchFamily="34" charset="0"/>
                <a:cs typeface="Arial" pitchFamily="34" charset="0"/>
              </a:rPr>
              <a:t>effectiveness</a:t>
            </a:r>
            <a:r>
              <a:rPr lang="en-US" altLang="zh-CN" sz="2200" kern="0" noProof="0" dirty="0">
                <a:ea typeface="Arial" pitchFamily="34" charset="0"/>
                <a:cs typeface="Arial" pitchFamily="34" charset="0"/>
              </a:rPr>
              <a:t> </a:t>
            </a:r>
            <a:r>
              <a:rPr lang="en-US" altLang="zh-CN" sz="2200" kern="0" baseline="0" noProof="0" dirty="0">
                <a:solidFill>
                  <a:srgbClr val="0000FF"/>
                </a:solidFill>
                <a:ea typeface="Arial" pitchFamily="34" charset="0"/>
                <a:cs typeface="Arial" pitchFamily="34" charset="0"/>
              </a:rPr>
              <a:t>of</a:t>
            </a:r>
            <a:r>
              <a:rPr lang="en-US" altLang="zh-CN" sz="2200" kern="0" noProof="0" dirty="0">
                <a:ea typeface="Arial" pitchFamily="34" charset="0"/>
                <a:cs typeface="Arial" pitchFamily="34" charset="0"/>
              </a:rPr>
              <a:t> </a:t>
            </a:r>
            <a:r>
              <a:rPr lang="en-US" altLang="zh-CN" sz="2200" kern="0" baseline="0" noProof="0" dirty="0">
                <a:solidFill>
                  <a:srgbClr val="0000FF"/>
                </a:solidFill>
                <a:ea typeface="Arial" pitchFamily="34" charset="0"/>
                <a:cs typeface="Arial" pitchFamily="34" charset="0"/>
              </a:rPr>
              <a:t>testing</a:t>
            </a:r>
            <a:endParaRPr lang="en-US" altLang="zh-CN" sz="2200" kern="0" dirty="0">
              <a:solidFill>
                <a:srgbClr val="FFFF00"/>
              </a:solidFill>
              <a:ea typeface="Arial" pitchFamily="34" charset="0"/>
              <a:cs typeface="Arial" pitchFamily="34" charset="0"/>
            </a:endParaRPr>
          </a:p>
          <a:p>
            <a:pPr marL="290373" marR="0" indent="0" eaLnBrk="0">
              <a:lnSpc>
                <a:spcPct val="117000"/>
              </a:lnSpc>
              <a:spcBef>
                <a:spcPts val="661"/>
              </a:spcBef>
            </a:pPr>
            <a:r>
              <a:rPr lang="en-US" altLang="zh-CN" sz="2200" kern="0" dirty="0">
                <a:solidFill>
                  <a:srgbClr val="FFFF00"/>
                </a:solidFill>
                <a:ea typeface="Arial" pitchFamily="34" charset="0"/>
                <a:cs typeface="Arial" pitchFamily="34" charset="0"/>
              </a:rPr>
              <a:t>• </a:t>
            </a:r>
            <a:r>
              <a:rPr lang="en-US" altLang="zh-CN" sz="2200" kern="0" dirty="0">
                <a:ea typeface="Arial" pitchFamily="34" charset="0"/>
                <a:cs typeface="Arial" pitchFamily="34" charset="0"/>
              </a:rPr>
              <a:t>Testing a system using a large number of randomly selected test cases:</a:t>
            </a:r>
          </a:p>
          <a:p>
            <a:pPr marL="290373" marR="0" indent="0" eaLnBrk="0">
              <a:lnSpc>
                <a:spcPct val="117000"/>
              </a:lnSpc>
              <a:spcBef>
                <a:spcPts val="661"/>
              </a:spcBef>
            </a:pPr>
            <a:r>
              <a:rPr lang="en-US" altLang="zh-CN" sz="2200" kern="0" dirty="0">
                <a:ea typeface="Arial" pitchFamily="34" charset="0"/>
                <a:cs typeface="Arial" pitchFamily="34" charset="0"/>
              </a:rPr>
              <a:t>–Does not mean that most errors in the system will be uncovered.</a:t>
            </a:r>
          </a:p>
          <a:p>
            <a:pPr marL="290373" marR="0" indent="0" eaLnBrk="0">
              <a:lnSpc>
                <a:spcPct val="117000"/>
              </a:lnSpc>
              <a:spcBef>
                <a:spcPts val="661"/>
              </a:spcBef>
            </a:pPr>
            <a:endParaRPr lang="en-US" altLang="zh-CN" sz="2200" kern="0" baseline="0" noProof="0" dirty="0">
              <a:solidFill>
                <a:srgbClr val="FFFF00"/>
              </a:solidFill>
              <a:ea typeface="Arial" pitchFamily="34" charset="0"/>
              <a:cs typeface="Arial" pitchFamily="34" charset="0"/>
            </a:endParaRPr>
          </a:p>
        </p:txBody>
      </p:sp>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4294865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70F0D3-6E8D-43A7-B71A-75D13BCE19A2}"/>
              </a:ext>
            </a:extLst>
          </p:cNvPr>
          <p:cNvSpPr>
            <a:spLocks noGrp="1"/>
          </p:cNvSpPr>
          <p:nvPr>
            <p:ph idx="1"/>
          </p:nvPr>
        </p:nvSpPr>
        <p:spPr/>
        <p:txBody>
          <a:bodyPr>
            <a:noAutofit/>
          </a:bodyPr>
          <a:lstStyle/>
          <a:p>
            <a:pPr algn="just"/>
            <a:r>
              <a:rPr lang="en-US" sz="2400" dirty="0">
                <a:latin typeface="Times New Roman" panose="02020603050405020304" pitchFamily="18" charset="0"/>
                <a:cs typeface="Times New Roman" panose="02020603050405020304" pitchFamily="18" charset="0"/>
              </a:rPr>
              <a:t>Software engineering applications are </a:t>
            </a:r>
            <a:r>
              <a:rPr lang="en-US" sz="2400" b="1" dirty="0">
                <a:latin typeface="Times New Roman" panose="02020603050405020304" pitchFamily="18" charset="0"/>
                <a:cs typeface="Times New Roman" panose="02020603050405020304" pitchFamily="18" charset="0"/>
              </a:rPr>
              <a:t>new idea, device or process</a:t>
            </a:r>
            <a:r>
              <a:rPr lang="en-US" sz="2400" dirty="0">
                <a:latin typeface="Times New Roman" panose="02020603050405020304" pitchFamily="18" charset="0"/>
                <a:cs typeface="Times New Roman" panose="02020603050405020304" pitchFamily="18" charset="0"/>
              </a:rPr>
              <a:t>. Innovations are the application of better solutions that meet new requirements, in articulated needs or existing market needs.</a:t>
            </a:r>
          </a:p>
          <a:p>
            <a:pPr algn="just"/>
            <a:r>
              <a:rPr lang="en-US" sz="2400" dirty="0">
                <a:latin typeface="Times New Roman" panose="02020603050405020304" pitchFamily="18" charset="0"/>
                <a:cs typeface="Times New Roman" panose="02020603050405020304" pitchFamily="18" charset="0"/>
              </a:rPr>
              <a:t>The exhaustive and widespread use of computers and the improvements in database technology have provided large data. </a:t>
            </a:r>
          </a:p>
          <a:p>
            <a:pPr algn="just"/>
            <a:r>
              <a:rPr lang="en-US" sz="2400" dirty="0">
                <a:latin typeface="Times New Roman" panose="02020603050405020304" pitchFamily="18" charset="0"/>
                <a:cs typeface="Times New Roman" panose="02020603050405020304" pitchFamily="18" charset="0"/>
              </a:rPr>
              <a:t>The emerging growth of data in databases has generated an urgent need for efficient data mining techniques to discover useful informational knowledge.</a:t>
            </a:r>
          </a:p>
        </p:txBody>
      </p:sp>
      <p:sp>
        <p:nvSpPr>
          <p:cNvPr id="4" name="Date Placeholder 3">
            <a:extLst>
              <a:ext uri="{FF2B5EF4-FFF2-40B4-BE49-F238E27FC236}">
                <a16:creationId xmlns:a16="http://schemas.microsoft.com/office/drawing/2014/main" id="{9C139CE6-2BED-4E81-BBDC-AB8082E3D354}"/>
              </a:ext>
            </a:extLst>
          </p:cNvPr>
          <p:cNvSpPr>
            <a:spLocks noGrp="1"/>
          </p:cNvSpPr>
          <p:nvPr>
            <p:ph type="dt" sz="half" idx="10"/>
          </p:nvPr>
        </p:nvSpPr>
        <p:spPr/>
        <p:txBody>
          <a:bodyPr/>
          <a:lstStyle/>
          <a:p>
            <a:fld id="{0BAD157D-66F7-4191-9CC9-855B610C8BD6}" type="datetime1">
              <a:rPr lang="en-IN" smtClean="0"/>
              <a:t>30-04-2024</a:t>
            </a:fld>
            <a:endParaRPr lang="en-US"/>
          </a:p>
        </p:txBody>
      </p:sp>
      <p:sp>
        <p:nvSpPr>
          <p:cNvPr id="5" name="Footer Placeholder 4">
            <a:extLst>
              <a:ext uri="{FF2B5EF4-FFF2-40B4-BE49-F238E27FC236}">
                <a16:creationId xmlns:a16="http://schemas.microsoft.com/office/drawing/2014/main" id="{26F61568-3B3F-4B25-9877-4F44DA1C19C4}"/>
              </a:ext>
            </a:extLst>
          </p:cNvPr>
          <p:cNvSpPr>
            <a:spLocks noGrp="1"/>
          </p:cNvSpPr>
          <p:nvPr>
            <p:ph type="ftr" sz="quarter" idx="11"/>
          </p:nvPr>
        </p:nvSpPr>
        <p:spPr/>
        <p:txBody>
          <a:bodyPr/>
          <a:lstStyle/>
          <a:p>
            <a:r>
              <a:rPr lang="en-US"/>
              <a:t>Nishu Niharika            ACSE0603 Software Engineering                          Unit IV      </a:t>
            </a:r>
            <a:endParaRPr lang="en-US" dirty="0"/>
          </a:p>
        </p:txBody>
      </p:sp>
      <p:sp>
        <p:nvSpPr>
          <p:cNvPr id="6" name="Slide Number Placeholder 5">
            <a:extLst>
              <a:ext uri="{FF2B5EF4-FFF2-40B4-BE49-F238E27FC236}">
                <a16:creationId xmlns:a16="http://schemas.microsoft.com/office/drawing/2014/main" id="{3E6B5055-1FDA-4932-ABF7-8CF07DF44BBA}"/>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a:extLst>
              <a:ext uri="{FF2B5EF4-FFF2-40B4-BE49-F238E27FC236}">
                <a16:creationId xmlns:a16="http://schemas.microsoft.com/office/drawing/2014/main" id="{990B5219-CE1D-42B2-A66D-BB65F77D14F1}"/>
              </a:ext>
            </a:extLst>
          </p:cNvPr>
          <p:cNvSpPr txBox="1">
            <a:spLocks noGrp="1"/>
          </p:cNvSpPr>
          <p:nvPr>
            <p:ph type="title"/>
          </p:nvPr>
        </p:nvSpPr>
        <p:spPr>
          <a:xfrm>
            <a:off x="1752600" y="274638"/>
            <a:ext cx="6934200" cy="891381"/>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fontAlgn="auto">
              <a:spcAft>
                <a:spcPts val="0"/>
              </a:spcAft>
              <a:defRPr/>
            </a:pPr>
            <a:r>
              <a:rPr lang="en-US" sz="2400" b="1" dirty="0"/>
              <a:t>Branch wise Applications</a:t>
            </a:r>
          </a:p>
        </p:txBody>
      </p:sp>
      <p:pic>
        <p:nvPicPr>
          <p:cNvPr id="8" name="Picture 7">
            <a:extLst>
              <a:ext uri="{FF2B5EF4-FFF2-40B4-BE49-F238E27FC236}">
                <a16:creationId xmlns:a16="http://schemas.microsoft.com/office/drawing/2014/main" id="{30BF7B0E-951E-450E-AD39-2E79BBE57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683" y="274638"/>
            <a:ext cx="1098452" cy="891381"/>
          </a:xfrm>
          <a:prstGeom prst="rect">
            <a:avLst/>
          </a:prstGeom>
        </p:spPr>
      </p:pic>
    </p:spTree>
    <p:extLst>
      <p:ext uri="{BB962C8B-B14F-4D97-AF65-F5344CB8AC3E}">
        <p14:creationId xmlns:p14="http://schemas.microsoft.com/office/powerpoint/2010/main" val="15442797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66800" y="86862"/>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pPr eaLnBrk="0">
              <a:lnSpc>
                <a:spcPct val="112000"/>
              </a:lnSpc>
            </a:pPr>
            <a:r>
              <a:rPr lang="en-US" altLang="zh-CN" b="1" kern="0" dirty="0">
                <a:solidFill>
                  <a:srgbClr val="000000"/>
                </a:solidFill>
                <a:latin typeface="Arial" pitchFamily="34" charset="0"/>
                <a:ea typeface="Arial" pitchFamily="34" charset="0"/>
                <a:cs typeface="Arial" pitchFamily="34" charset="0"/>
              </a:rPr>
              <a:t>Example </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5C1E5125-C6D5-4067-B075-10D2C4CDF23B}" type="datetime1">
              <a:rPr lang="en-IN" smtClean="0"/>
              <a:t>30-04-2024</a:t>
            </a:fld>
            <a:endParaRPr lang="en-US" dirty="0"/>
          </a:p>
        </p:txBody>
      </p:sp>
      <p:sp>
        <p:nvSpPr>
          <p:cNvPr id="6" name="Footer Placeholder 5"/>
          <p:cNvSpPr>
            <a:spLocks noGrp="1"/>
          </p:cNvSpPr>
          <p:nvPr>
            <p:ph type="ftr" sz="quarter" idx="11"/>
          </p:nvPr>
        </p:nvSpPr>
        <p:spPr>
          <a:xfrm>
            <a:off x="1905000" y="6165304"/>
            <a:ext cx="51816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70</a:t>
            </a:fld>
            <a:endParaRPr lang="en-US" dirty="0"/>
          </a:p>
        </p:txBody>
      </p:sp>
      <p:sp>
        <p:nvSpPr>
          <p:cNvPr id="8" name="TextBox1040"/>
          <p:cNvSpPr txBox="1"/>
          <p:nvPr/>
        </p:nvSpPr>
        <p:spPr>
          <a:xfrm>
            <a:off x="216408" y="1123300"/>
            <a:ext cx="8915400" cy="3210815"/>
          </a:xfrm>
          <a:prstGeom prst="rect">
            <a:avLst/>
          </a:prstGeom>
          <a:noFill/>
        </p:spPr>
        <p:txBody>
          <a:bodyPr wrap="square" lIns="0" tIns="0" rIns="0" bIns="0" rtlCol="0">
            <a:spAutoFit/>
          </a:bodyPr>
          <a:lstStyle/>
          <a:p>
            <a:pPr marL="290397" marR="0" indent="0" eaLnBrk="0">
              <a:lnSpc>
                <a:spcPct val="116000"/>
              </a:lnSpc>
              <a:spcBef>
                <a:spcPts val="1320"/>
              </a:spcBef>
            </a:pPr>
            <a:r>
              <a:rPr lang="en-US" altLang="zh-CN" sz="2200" kern="0" dirty="0">
                <a:ea typeface="Arial" pitchFamily="34" charset="0"/>
                <a:cs typeface="Arial" pitchFamily="34" charset="0"/>
              </a:rPr>
              <a:t>Find the maximum of two integers x and y.</a:t>
            </a:r>
          </a:p>
          <a:p>
            <a:pPr marL="490320" marR="0" indent="-199947" eaLnBrk="0">
              <a:lnSpc>
                <a:spcPct val="116000"/>
              </a:lnSpc>
              <a:spcBef>
                <a:spcPts val="601"/>
              </a:spcBef>
            </a:pPr>
            <a:r>
              <a:rPr lang="en-US" altLang="zh-CN" sz="2200" kern="0" dirty="0">
                <a:solidFill>
                  <a:srgbClr val="000000"/>
                </a:solidFill>
                <a:ea typeface="Arial" pitchFamily="34" charset="0"/>
                <a:cs typeface="Arial" pitchFamily="34" charset="0"/>
              </a:rPr>
              <a:t>• The code has a simple programming error:</a:t>
            </a:r>
          </a:p>
          <a:p>
            <a:pPr marL="490320" marR="0" indent="-199947" eaLnBrk="0">
              <a:lnSpc>
                <a:spcPct val="116000"/>
              </a:lnSpc>
              <a:spcBef>
                <a:spcPts val="601"/>
              </a:spcBef>
            </a:pPr>
            <a:r>
              <a:rPr lang="en-US" altLang="zh-CN" sz="2200" kern="0" dirty="0">
                <a:solidFill>
                  <a:srgbClr val="000000"/>
                </a:solidFill>
                <a:ea typeface="Arial" pitchFamily="34" charset="0"/>
                <a:cs typeface="Arial" pitchFamily="34" charset="0"/>
              </a:rPr>
              <a:t>• If (x&gt;y) max = x;</a:t>
            </a:r>
          </a:p>
          <a:p>
            <a:pPr marL="490320" marR="0" indent="-199947" eaLnBrk="0">
              <a:lnSpc>
                <a:spcPct val="116000"/>
              </a:lnSpc>
              <a:spcBef>
                <a:spcPts val="601"/>
              </a:spcBef>
            </a:pPr>
            <a:r>
              <a:rPr lang="en-US" altLang="zh-CN" sz="2200" kern="0" dirty="0">
                <a:solidFill>
                  <a:srgbClr val="000000"/>
                </a:solidFill>
                <a:ea typeface="Arial" pitchFamily="34" charset="0"/>
                <a:cs typeface="Arial" pitchFamily="34" charset="0"/>
              </a:rPr>
              <a:t>else max = x; // </a:t>
            </a:r>
            <a:r>
              <a:rPr lang="en-US" altLang="zh-CN" sz="2200" kern="0" dirty="0">
                <a:solidFill>
                  <a:srgbClr val="FF0000"/>
                </a:solidFill>
                <a:ea typeface="Arial" pitchFamily="34" charset="0"/>
                <a:cs typeface="Arial" pitchFamily="34" charset="0"/>
              </a:rPr>
              <a:t>should be max=y;</a:t>
            </a:r>
          </a:p>
          <a:p>
            <a:pPr marL="490320" marR="0" indent="-199947" eaLnBrk="0">
              <a:lnSpc>
                <a:spcPct val="116000"/>
              </a:lnSpc>
              <a:spcBef>
                <a:spcPts val="601"/>
              </a:spcBef>
            </a:pPr>
            <a:endParaRPr lang="en-US" altLang="zh-CN" sz="2200" kern="0" dirty="0">
              <a:solidFill>
                <a:srgbClr val="FF0000"/>
              </a:solidFill>
              <a:ea typeface="Arial" pitchFamily="34" charset="0"/>
              <a:cs typeface="Arial" pitchFamily="34" charset="0"/>
            </a:endParaRPr>
          </a:p>
          <a:p>
            <a:pPr marL="490320" marR="0" indent="-199947" eaLnBrk="0">
              <a:lnSpc>
                <a:spcPct val="116000"/>
              </a:lnSpc>
              <a:spcBef>
                <a:spcPts val="601"/>
              </a:spcBef>
            </a:pPr>
            <a:r>
              <a:rPr lang="en-US" altLang="zh-CN" sz="2200" kern="0" dirty="0">
                <a:solidFill>
                  <a:srgbClr val="000000"/>
                </a:solidFill>
                <a:ea typeface="Arial" pitchFamily="34" charset="0"/>
                <a:cs typeface="Arial" pitchFamily="34" charset="0"/>
              </a:rPr>
              <a:t>• Test suite {(x=3,y=2);(x=2,y=3)} can detect the bug,</a:t>
            </a:r>
          </a:p>
          <a:p>
            <a:pPr marL="490320" marR="0" indent="-199947" eaLnBrk="0">
              <a:lnSpc>
                <a:spcPct val="116000"/>
              </a:lnSpc>
              <a:spcBef>
                <a:spcPts val="601"/>
              </a:spcBef>
            </a:pPr>
            <a:r>
              <a:rPr lang="en-US" altLang="zh-CN" sz="2200" kern="0" dirty="0">
                <a:solidFill>
                  <a:srgbClr val="000000"/>
                </a:solidFill>
                <a:ea typeface="Arial" pitchFamily="34" charset="0"/>
                <a:cs typeface="Arial" pitchFamily="34" charset="0"/>
              </a:rPr>
              <a:t>• A larger test suite {(x=3,y=2);(x=4,y=3); (x=5,y=1)} does not detect the bug.</a:t>
            </a:r>
          </a:p>
        </p:txBody>
      </p:sp>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4973656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66800" y="50286"/>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pPr eaLnBrk="0">
              <a:lnSpc>
                <a:spcPct val="112000"/>
              </a:lnSpc>
            </a:pPr>
            <a:r>
              <a:rPr lang="en-US" altLang="zh-CN" b="1" kern="0" dirty="0">
                <a:solidFill>
                  <a:srgbClr val="000000"/>
                </a:solidFill>
                <a:latin typeface="+mn-lt"/>
                <a:ea typeface="Arial" pitchFamily="34" charset="0"/>
                <a:cs typeface="Arial" pitchFamily="34" charset="0"/>
              </a:rPr>
              <a:t>Test Plan</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6A8E9852-2BF3-424E-962A-FB594D6D5B8C}" type="datetime1">
              <a:rPr lang="en-IN" smtClean="0"/>
              <a:t>30-04-2024</a:t>
            </a:fld>
            <a:endParaRPr lang="en-US" dirty="0"/>
          </a:p>
        </p:txBody>
      </p:sp>
      <p:sp>
        <p:nvSpPr>
          <p:cNvPr id="6" name="Footer Placeholder 5"/>
          <p:cNvSpPr>
            <a:spLocks noGrp="1"/>
          </p:cNvSpPr>
          <p:nvPr>
            <p:ph type="ftr" sz="quarter" idx="11"/>
          </p:nvPr>
        </p:nvSpPr>
        <p:spPr>
          <a:xfrm>
            <a:off x="1905000" y="6356350"/>
            <a:ext cx="51816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71</a:t>
            </a:fld>
            <a:endParaRPr lang="en-US" dirty="0"/>
          </a:p>
        </p:txBody>
      </p:sp>
      <p:sp>
        <p:nvSpPr>
          <p:cNvPr id="10" name="TextBox1051"/>
          <p:cNvSpPr txBox="1"/>
          <p:nvPr/>
        </p:nvSpPr>
        <p:spPr>
          <a:xfrm>
            <a:off x="484632" y="1158137"/>
            <a:ext cx="7823200" cy="4130361"/>
          </a:xfrm>
          <a:prstGeom prst="rect">
            <a:avLst/>
          </a:prstGeom>
          <a:noFill/>
        </p:spPr>
        <p:txBody>
          <a:bodyPr wrap="square" lIns="0" tIns="0" rIns="0" bIns="0" rtlCol="0">
            <a:spAutoFit/>
          </a:bodyPr>
          <a:lstStyle/>
          <a:p>
            <a:pPr marL="0" marR="0" indent="0" eaLnBrk="0">
              <a:lnSpc>
                <a:spcPct val="115000"/>
              </a:lnSpc>
            </a:pPr>
            <a:r>
              <a:rPr lang="en-US" altLang="zh-CN" sz="2400" kern="0" baseline="0" noProof="0" dirty="0">
                <a:solidFill>
                  <a:srgbClr val="000000"/>
                </a:solidFill>
                <a:ea typeface="Arial" pitchFamily="34" charset="0"/>
                <a:cs typeface="Arial" pitchFamily="34" charset="0"/>
              </a:rPr>
              <a:t>•</a:t>
            </a:r>
            <a:r>
              <a:rPr lang="en-US" altLang="zh-CN" sz="2400" kern="0" noProof="0" dirty="0">
                <a:ea typeface="Arial" pitchFamily="34" charset="0"/>
                <a:cs typeface="Arial" pitchFamily="34" charset="0"/>
              </a:rPr>
              <a:t> </a:t>
            </a:r>
            <a:r>
              <a:rPr lang="en-US" altLang="zh-CN" sz="2400" kern="0" baseline="0" noProof="0" dirty="0">
                <a:solidFill>
                  <a:srgbClr val="000000"/>
                </a:solidFill>
                <a:ea typeface="Arial" pitchFamily="34" charset="0"/>
                <a:cs typeface="Arial" pitchFamily="34" charset="0"/>
              </a:rPr>
              <a:t>Before</a:t>
            </a:r>
            <a:r>
              <a:rPr lang="en-US" altLang="zh-CN" sz="2400" kern="0" noProof="0" dirty="0">
                <a:ea typeface="Arial" pitchFamily="34" charset="0"/>
                <a:cs typeface="Arial" pitchFamily="34" charset="0"/>
              </a:rPr>
              <a:t> </a:t>
            </a:r>
            <a:r>
              <a:rPr lang="en-US" altLang="zh-CN" sz="2400" kern="0" baseline="0" noProof="0" dirty="0">
                <a:solidFill>
                  <a:srgbClr val="000000"/>
                </a:solidFill>
                <a:ea typeface="Arial" pitchFamily="34" charset="0"/>
                <a:cs typeface="Arial" pitchFamily="34" charset="0"/>
              </a:rPr>
              <a:t>testing</a:t>
            </a:r>
            <a:r>
              <a:rPr lang="en-US" altLang="zh-CN" sz="2400" kern="0" noProof="0" dirty="0">
                <a:ea typeface="Arial" pitchFamily="34" charset="0"/>
                <a:cs typeface="Arial" pitchFamily="34" charset="0"/>
              </a:rPr>
              <a:t> </a:t>
            </a:r>
            <a:r>
              <a:rPr lang="en-US" altLang="zh-CN" sz="2400" kern="0" baseline="0" noProof="0" dirty="0">
                <a:solidFill>
                  <a:srgbClr val="000000"/>
                </a:solidFill>
                <a:ea typeface="Arial" pitchFamily="34" charset="0"/>
                <a:cs typeface="Arial" pitchFamily="34" charset="0"/>
              </a:rPr>
              <a:t>activities</a:t>
            </a:r>
            <a:r>
              <a:rPr lang="en-US" altLang="zh-CN" sz="2400" kern="0" noProof="0" dirty="0">
                <a:ea typeface="Arial" pitchFamily="34" charset="0"/>
                <a:cs typeface="Arial" pitchFamily="34" charset="0"/>
              </a:rPr>
              <a:t> </a:t>
            </a:r>
            <a:r>
              <a:rPr lang="en-US" altLang="zh-CN" sz="2400" kern="0" baseline="0" noProof="0" dirty="0">
                <a:solidFill>
                  <a:srgbClr val="000000"/>
                </a:solidFill>
                <a:ea typeface="Arial" pitchFamily="34" charset="0"/>
                <a:cs typeface="Arial" pitchFamily="34" charset="0"/>
              </a:rPr>
              <a:t>start,</a:t>
            </a:r>
            <a:r>
              <a:rPr lang="en-US" altLang="zh-CN" sz="2400" kern="0" noProof="0" dirty="0">
                <a:ea typeface="Arial" pitchFamily="34" charset="0"/>
                <a:cs typeface="Arial" pitchFamily="34" charset="0"/>
              </a:rPr>
              <a:t> </a:t>
            </a:r>
            <a:r>
              <a:rPr lang="en-US" altLang="zh-CN" sz="2400" kern="0" baseline="0" noProof="0" dirty="0">
                <a:solidFill>
                  <a:srgbClr val="000000"/>
                </a:solidFill>
                <a:ea typeface="Arial" pitchFamily="34" charset="0"/>
                <a:cs typeface="Arial" pitchFamily="34" charset="0"/>
              </a:rPr>
              <a:t>a</a:t>
            </a:r>
            <a:r>
              <a:rPr lang="en-US" altLang="zh-CN" sz="2400" kern="0" noProof="0" dirty="0">
                <a:ea typeface="Arial" pitchFamily="34" charset="0"/>
                <a:cs typeface="Arial" pitchFamily="34" charset="0"/>
              </a:rPr>
              <a:t> </a:t>
            </a:r>
            <a:r>
              <a:rPr lang="en-US" altLang="zh-CN" sz="2400" kern="0" baseline="0" noProof="0" dirty="0">
                <a:solidFill>
                  <a:srgbClr val="000000"/>
                </a:solidFill>
                <a:ea typeface="Arial" pitchFamily="34" charset="0"/>
                <a:cs typeface="Arial" pitchFamily="34" charset="0"/>
              </a:rPr>
              <a:t>test</a:t>
            </a:r>
            <a:r>
              <a:rPr lang="en-US" altLang="zh-CN" sz="2400" kern="0" noProof="0" dirty="0">
                <a:ea typeface="Arial" pitchFamily="34" charset="0"/>
                <a:cs typeface="Arial" pitchFamily="34" charset="0"/>
              </a:rPr>
              <a:t> </a:t>
            </a:r>
            <a:r>
              <a:rPr lang="en-US" altLang="zh-CN" sz="2400" kern="0" baseline="0" noProof="0" dirty="0">
                <a:solidFill>
                  <a:srgbClr val="000000"/>
                </a:solidFill>
                <a:ea typeface="Arial" pitchFamily="34" charset="0"/>
                <a:cs typeface="Arial" pitchFamily="34" charset="0"/>
              </a:rPr>
              <a:t>plan</a:t>
            </a:r>
            <a:r>
              <a:rPr lang="en-US" altLang="zh-CN" sz="2400" kern="0" noProof="0" dirty="0">
                <a:ea typeface="Arial" pitchFamily="34" charset="0"/>
                <a:cs typeface="Arial" pitchFamily="34" charset="0"/>
              </a:rPr>
              <a:t> </a:t>
            </a:r>
            <a:r>
              <a:rPr lang="en-US" altLang="zh-CN" sz="2400" kern="0" baseline="0" noProof="0" dirty="0">
                <a:solidFill>
                  <a:srgbClr val="000000"/>
                </a:solidFill>
                <a:ea typeface="Arial" pitchFamily="34" charset="0"/>
                <a:cs typeface="Arial" pitchFamily="34" charset="0"/>
              </a:rPr>
              <a:t>is</a:t>
            </a:r>
            <a:r>
              <a:rPr lang="en-US" altLang="zh-CN" sz="2400" kern="0" noProof="0" dirty="0">
                <a:ea typeface="Arial" pitchFamily="34" charset="0"/>
                <a:cs typeface="Arial" pitchFamily="34" charset="0"/>
              </a:rPr>
              <a:t> </a:t>
            </a:r>
            <a:r>
              <a:rPr lang="en-US" altLang="zh-CN" sz="2400" kern="0" baseline="0" noProof="0" dirty="0">
                <a:solidFill>
                  <a:srgbClr val="000000"/>
                </a:solidFill>
                <a:ea typeface="Arial" pitchFamily="34" charset="0"/>
                <a:cs typeface="Arial" pitchFamily="34" charset="0"/>
              </a:rPr>
              <a:t>developed.</a:t>
            </a:r>
          </a:p>
          <a:p>
            <a:pPr marL="0" marR="0" indent="0" eaLnBrk="0">
              <a:lnSpc>
                <a:spcPct val="115000"/>
              </a:lnSpc>
              <a:spcBef>
                <a:spcPts val="274"/>
              </a:spcBef>
            </a:pPr>
            <a:r>
              <a:rPr lang="en-US" altLang="zh-CN" sz="2400" kern="0" baseline="0" noProof="0" dirty="0">
                <a:solidFill>
                  <a:srgbClr val="000000"/>
                </a:solidFill>
                <a:ea typeface="Arial" pitchFamily="34" charset="0"/>
                <a:cs typeface="Arial" pitchFamily="34" charset="0"/>
              </a:rPr>
              <a:t>•</a:t>
            </a:r>
            <a:r>
              <a:rPr lang="en-US" altLang="zh-CN" sz="2400" kern="0" noProof="0" dirty="0">
                <a:ea typeface="Arial" pitchFamily="34" charset="0"/>
                <a:cs typeface="Arial" pitchFamily="34" charset="0"/>
              </a:rPr>
              <a:t> </a:t>
            </a:r>
            <a:r>
              <a:rPr lang="en-US" altLang="zh-CN" sz="2400" kern="0" baseline="0" noProof="0" dirty="0">
                <a:solidFill>
                  <a:srgbClr val="000000"/>
                </a:solidFill>
                <a:ea typeface="Arial" pitchFamily="34" charset="0"/>
                <a:cs typeface="Arial" pitchFamily="34" charset="0"/>
              </a:rPr>
              <a:t>The</a:t>
            </a:r>
            <a:r>
              <a:rPr lang="en-US" altLang="zh-CN" sz="2400" kern="0" noProof="0" dirty="0">
                <a:ea typeface="Arial" pitchFamily="34" charset="0"/>
                <a:cs typeface="Arial" pitchFamily="34" charset="0"/>
              </a:rPr>
              <a:t> </a:t>
            </a:r>
            <a:r>
              <a:rPr lang="en-US" altLang="zh-CN" sz="2400" kern="0" baseline="0" noProof="0" dirty="0">
                <a:solidFill>
                  <a:srgbClr val="000000"/>
                </a:solidFill>
                <a:ea typeface="Arial" pitchFamily="34" charset="0"/>
                <a:cs typeface="Arial" pitchFamily="34" charset="0"/>
              </a:rPr>
              <a:t>test</a:t>
            </a:r>
            <a:r>
              <a:rPr lang="en-US" altLang="zh-CN" sz="2400" kern="0" noProof="0" dirty="0">
                <a:ea typeface="Arial" pitchFamily="34" charset="0"/>
                <a:cs typeface="Arial" pitchFamily="34" charset="0"/>
              </a:rPr>
              <a:t> </a:t>
            </a:r>
            <a:r>
              <a:rPr lang="en-US" altLang="zh-CN" sz="2400" kern="0" baseline="0" noProof="0" dirty="0">
                <a:solidFill>
                  <a:srgbClr val="000000"/>
                </a:solidFill>
                <a:ea typeface="Arial" pitchFamily="34" charset="0"/>
                <a:cs typeface="Arial" pitchFamily="34" charset="0"/>
              </a:rPr>
              <a:t>plan</a:t>
            </a:r>
            <a:r>
              <a:rPr lang="en-US" altLang="zh-CN" sz="2400" kern="0" noProof="0" dirty="0">
                <a:ea typeface="Arial" pitchFamily="34" charset="0"/>
                <a:cs typeface="Arial" pitchFamily="34" charset="0"/>
              </a:rPr>
              <a:t> </a:t>
            </a:r>
            <a:r>
              <a:rPr lang="en-US" altLang="zh-CN" sz="2400" kern="0" baseline="0" noProof="0" dirty="0">
                <a:solidFill>
                  <a:srgbClr val="000000"/>
                </a:solidFill>
                <a:ea typeface="Arial" pitchFamily="34" charset="0"/>
                <a:cs typeface="Arial" pitchFamily="34" charset="0"/>
              </a:rPr>
              <a:t>documents</a:t>
            </a:r>
            <a:r>
              <a:rPr lang="en-US" altLang="zh-CN" sz="2400" kern="0" noProof="0" dirty="0">
                <a:ea typeface="Arial" pitchFamily="34" charset="0"/>
                <a:cs typeface="Arial" pitchFamily="34" charset="0"/>
              </a:rPr>
              <a:t> </a:t>
            </a:r>
            <a:r>
              <a:rPr lang="en-US" altLang="zh-CN" sz="2400" kern="0" baseline="0" noProof="0" dirty="0">
                <a:solidFill>
                  <a:srgbClr val="000000"/>
                </a:solidFill>
                <a:ea typeface="Arial" pitchFamily="34" charset="0"/>
                <a:cs typeface="Arial" pitchFamily="34" charset="0"/>
              </a:rPr>
              <a:t>the</a:t>
            </a:r>
            <a:r>
              <a:rPr lang="en-US" altLang="zh-CN" sz="2400" kern="0" noProof="0" dirty="0">
                <a:ea typeface="Arial" pitchFamily="34" charset="0"/>
                <a:cs typeface="Arial" pitchFamily="34" charset="0"/>
              </a:rPr>
              <a:t> </a:t>
            </a:r>
            <a:r>
              <a:rPr lang="en-US" altLang="zh-CN" sz="2400" kern="0" baseline="0" noProof="0" dirty="0">
                <a:solidFill>
                  <a:srgbClr val="000000"/>
                </a:solidFill>
                <a:ea typeface="Arial" pitchFamily="34" charset="0"/>
                <a:cs typeface="Arial" pitchFamily="34" charset="0"/>
              </a:rPr>
              <a:t>following:</a:t>
            </a:r>
          </a:p>
          <a:p>
            <a:pPr marL="438722" marR="0" indent="0" eaLnBrk="0">
              <a:lnSpc>
                <a:spcPct val="115000"/>
              </a:lnSpc>
              <a:spcBef>
                <a:spcPts val="313"/>
              </a:spcBef>
            </a:pPr>
            <a:r>
              <a:rPr lang="en-US" altLang="zh-CN" sz="2400" kern="0" baseline="0" noProof="0" dirty="0">
                <a:solidFill>
                  <a:srgbClr val="0000CC"/>
                </a:solidFill>
                <a:ea typeface="Arial" pitchFamily="34" charset="0"/>
                <a:cs typeface="Arial" pitchFamily="34" charset="0"/>
              </a:rPr>
              <a:t>–</a:t>
            </a:r>
            <a:r>
              <a:rPr lang="en-US" altLang="zh-CN" sz="2400" kern="0" noProof="0" dirty="0">
                <a:ea typeface="Arial" pitchFamily="34" charset="0"/>
                <a:cs typeface="Arial" pitchFamily="34" charset="0"/>
              </a:rPr>
              <a:t> </a:t>
            </a:r>
            <a:r>
              <a:rPr lang="en-US" altLang="zh-CN" sz="2400" kern="0" baseline="0" noProof="0" dirty="0">
                <a:solidFill>
                  <a:srgbClr val="0000CC"/>
                </a:solidFill>
                <a:ea typeface="Arial" pitchFamily="34" charset="0"/>
                <a:cs typeface="Arial" pitchFamily="34" charset="0"/>
              </a:rPr>
              <a:t>Features</a:t>
            </a:r>
            <a:r>
              <a:rPr lang="en-US" altLang="zh-CN" sz="2400" kern="0" noProof="0" dirty="0">
                <a:ea typeface="Arial" pitchFamily="34" charset="0"/>
                <a:cs typeface="Arial" pitchFamily="34" charset="0"/>
              </a:rPr>
              <a:t> </a:t>
            </a:r>
            <a:r>
              <a:rPr lang="en-US" altLang="zh-CN" sz="2400" kern="0" baseline="0" noProof="0" dirty="0">
                <a:solidFill>
                  <a:srgbClr val="0000CC"/>
                </a:solidFill>
                <a:ea typeface="Arial" pitchFamily="34" charset="0"/>
                <a:cs typeface="Arial" pitchFamily="34" charset="0"/>
              </a:rPr>
              <a:t>to</a:t>
            </a:r>
            <a:r>
              <a:rPr lang="en-US" altLang="zh-CN" sz="2400" kern="0" noProof="0" dirty="0">
                <a:ea typeface="Arial" pitchFamily="34" charset="0"/>
                <a:cs typeface="Arial" pitchFamily="34" charset="0"/>
              </a:rPr>
              <a:t> </a:t>
            </a:r>
            <a:r>
              <a:rPr lang="en-US" altLang="zh-CN" sz="2400" kern="0" baseline="0" noProof="0" dirty="0">
                <a:solidFill>
                  <a:srgbClr val="0000CC"/>
                </a:solidFill>
                <a:ea typeface="Arial" pitchFamily="34" charset="0"/>
                <a:cs typeface="Arial" pitchFamily="34" charset="0"/>
              </a:rPr>
              <a:t>be</a:t>
            </a:r>
            <a:r>
              <a:rPr lang="en-US" altLang="zh-CN" sz="2400" kern="0" noProof="0" dirty="0">
                <a:ea typeface="Arial" pitchFamily="34" charset="0"/>
                <a:cs typeface="Arial" pitchFamily="34" charset="0"/>
              </a:rPr>
              <a:t> </a:t>
            </a:r>
            <a:r>
              <a:rPr lang="en-US" altLang="zh-CN" sz="2400" kern="0" baseline="0" noProof="0" dirty="0">
                <a:solidFill>
                  <a:srgbClr val="0000CC"/>
                </a:solidFill>
                <a:ea typeface="Arial" pitchFamily="34" charset="0"/>
                <a:cs typeface="Arial" pitchFamily="34" charset="0"/>
              </a:rPr>
              <a:t>tested</a:t>
            </a:r>
          </a:p>
          <a:p>
            <a:pPr marL="438722" marR="0" indent="0" eaLnBrk="0">
              <a:lnSpc>
                <a:spcPct val="115000"/>
              </a:lnSpc>
              <a:spcBef>
                <a:spcPts val="333"/>
              </a:spcBef>
            </a:pPr>
            <a:r>
              <a:rPr lang="en-US" altLang="zh-CN" sz="2400" kern="0" baseline="0" noProof="0" dirty="0">
                <a:solidFill>
                  <a:srgbClr val="0000CC"/>
                </a:solidFill>
                <a:ea typeface="Arial" pitchFamily="34" charset="0"/>
                <a:cs typeface="Arial" pitchFamily="34" charset="0"/>
              </a:rPr>
              <a:t>–</a:t>
            </a:r>
            <a:r>
              <a:rPr lang="en-US" altLang="zh-CN" sz="2400" kern="0" noProof="0" dirty="0">
                <a:ea typeface="Arial" pitchFamily="34" charset="0"/>
                <a:cs typeface="Arial" pitchFamily="34" charset="0"/>
              </a:rPr>
              <a:t> </a:t>
            </a:r>
            <a:r>
              <a:rPr lang="en-US" altLang="zh-CN" sz="2400" kern="0" baseline="0" noProof="0" dirty="0">
                <a:solidFill>
                  <a:srgbClr val="0000CC"/>
                </a:solidFill>
                <a:ea typeface="Arial" pitchFamily="34" charset="0"/>
                <a:cs typeface="Arial" pitchFamily="34" charset="0"/>
              </a:rPr>
              <a:t>Features</a:t>
            </a:r>
            <a:r>
              <a:rPr lang="en-US" altLang="zh-CN" sz="2400" kern="0" noProof="0" dirty="0">
                <a:ea typeface="Arial" pitchFamily="34" charset="0"/>
                <a:cs typeface="Arial" pitchFamily="34" charset="0"/>
              </a:rPr>
              <a:t> </a:t>
            </a:r>
            <a:r>
              <a:rPr lang="en-US" altLang="zh-CN" sz="2400" kern="0" baseline="0" noProof="0" dirty="0">
                <a:solidFill>
                  <a:srgbClr val="0000CC"/>
                </a:solidFill>
                <a:ea typeface="Arial" pitchFamily="34" charset="0"/>
                <a:cs typeface="Arial" pitchFamily="34" charset="0"/>
              </a:rPr>
              <a:t>not</a:t>
            </a:r>
            <a:r>
              <a:rPr lang="en-US" altLang="zh-CN" sz="2400" kern="0" noProof="0" dirty="0">
                <a:ea typeface="Arial" pitchFamily="34" charset="0"/>
                <a:cs typeface="Arial" pitchFamily="34" charset="0"/>
              </a:rPr>
              <a:t> </a:t>
            </a:r>
            <a:r>
              <a:rPr lang="en-US" altLang="zh-CN" sz="2400" kern="0" baseline="0" noProof="0" dirty="0">
                <a:solidFill>
                  <a:srgbClr val="0000CC"/>
                </a:solidFill>
                <a:ea typeface="Arial" pitchFamily="34" charset="0"/>
                <a:cs typeface="Arial" pitchFamily="34" charset="0"/>
              </a:rPr>
              <a:t>to</a:t>
            </a:r>
            <a:r>
              <a:rPr lang="en-US" altLang="zh-CN" sz="2400" kern="0" noProof="0" dirty="0">
                <a:ea typeface="Arial" pitchFamily="34" charset="0"/>
                <a:cs typeface="Arial" pitchFamily="34" charset="0"/>
              </a:rPr>
              <a:t> </a:t>
            </a:r>
            <a:r>
              <a:rPr lang="en-US" altLang="zh-CN" sz="2400" kern="0" baseline="0" noProof="0" dirty="0">
                <a:solidFill>
                  <a:srgbClr val="0000CC"/>
                </a:solidFill>
                <a:ea typeface="Arial" pitchFamily="34" charset="0"/>
                <a:cs typeface="Arial" pitchFamily="34" charset="0"/>
              </a:rPr>
              <a:t>be</a:t>
            </a:r>
            <a:r>
              <a:rPr lang="en-US" altLang="zh-CN" sz="2400" kern="0" noProof="0" dirty="0">
                <a:ea typeface="Arial" pitchFamily="34" charset="0"/>
                <a:cs typeface="Arial" pitchFamily="34" charset="0"/>
              </a:rPr>
              <a:t> </a:t>
            </a:r>
            <a:r>
              <a:rPr lang="en-US" altLang="zh-CN" sz="2400" kern="0" baseline="0" noProof="0" dirty="0">
                <a:solidFill>
                  <a:srgbClr val="0000CC"/>
                </a:solidFill>
                <a:ea typeface="Arial" pitchFamily="34" charset="0"/>
                <a:cs typeface="Arial" pitchFamily="34" charset="0"/>
              </a:rPr>
              <a:t>tested</a:t>
            </a:r>
          </a:p>
          <a:p>
            <a:pPr marL="438722" marR="0" indent="0" eaLnBrk="0">
              <a:lnSpc>
                <a:spcPct val="115000"/>
              </a:lnSpc>
              <a:spcBef>
                <a:spcPts val="328"/>
              </a:spcBef>
            </a:pPr>
            <a:r>
              <a:rPr lang="en-US" altLang="zh-CN" sz="2400" kern="0" baseline="0" noProof="0" dirty="0">
                <a:solidFill>
                  <a:srgbClr val="0000CC"/>
                </a:solidFill>
                <a:ea typeface="Arial" pitchFamily="34" charset="0"/>
                <a:cs typeface="Arial" pitchFamily="34" charset="0"/>
              </a:rPr>
              <a:t>–</a:t>
            </a:r>
            <a:r>
              <a:rPr lang="en-US" altLang="zh-CN" sz="2400" kern="0" noProof="0" dirty="0">
                <a:ea typeface="Arial" pitchFamily="34" charset="0"/>
                <a:cs typeface="Arial" pitchFamily="34" charset="0"/>
              </a:rPr>
              <a:t> </a:t>
            </a:r>
            <a:r>
              <a:rPr lang="en-US" altLang="zh-CN" sz="2400" kern="0" baseline="0" noProof="0" dirty="0">
                <a:solidFill>
                  <a:srgbClr val="0000CC"/>
                </a:solidFill>
                <a:ea typeface="Arial" pitchFamily="34" charset="0"/>
                <a:cs typeface="Arial" pitchFamily="34" charset="0"/>
              </a:rPr>
              <a:t>Test</a:t>
            </a:r>
            <a:r>
              <a:rPr lang="en-US" altLang="zh-CN" sz="2400" kern="0" noProof="0" dirty="0">
                <a:ea typeface="Arial" pitchFamily="34" charset="0"/>
                <a:cs typeface="Arial" pitchFamily="34" charset="0"/>
              </a:rPr>
              <a:t> </a:t>
            </a:r>
            <a:r>
              <a:rPr lang="en-US" altLang="zh-CN" sz="2400" kern="0" baseline="0" noProof="0" dirty="0">
                <a:solidFill>
                  <a:srgbClr val="0000CC"/>
                </a:solidFill>
                <a:ea typeface="Arial" pitchFamily="34" charset="0"/>
                <a:cs typeface="Arial" pitchFamily="34" charset="0"/>
              </a:rPr>
              <a:t>strategy</a:t>
            </a:r>
          </a:p>
          <a:p>
            <a:pPr marL="438722" marR="0" indent="0" eaLnBrk="0">
              <a:lnSpc>
                <a:spcPct val="115000"/>
              </a:lnSpc>
              <a:spcBef>
                <a:spcPts val="333"/>
              </a:spcBef>
            </a:pPr>
            <a:r>
              <a:rPr lang="en-US" altLang="zh-CN" sz="2400" kern="0" baseline="0" noProof="0" dirty="0">
                <a:solidFill>
                  <a:srgbClr val="0000CC"/>
                </a:solidFill>
                <a:ea typeface="Arial" pitchFamily="34" charset="0"/>
                <a:cs typeface="Arial" pitchFamily="34" charset="0"/>
              </a:rPr>
              <a:t>–</a:t>
            </a:r>
            <a:r>
              <a:rPr lang="en-US" altLang="zh-CN" sz="2400" kern="0" noProof="0" dirty="0">
                <a:ea typeface="Arial" pitchFamily="34" charset="0"/>
                <a:cs typeface="Arial" pitchFamily="34" charset="0"/>
              </a:rPr>
              <a:t> </a:t>
            </a:r>
            <a:r>
              <a:rPr lang="en-US" altLang="zh-CN" sz="2400" kern="0" baseline="0" noProof="0" dirty="0">
                <a:solidFill>
                  <a:srgbClr val="0000CC"/>
                </a:solidFill>
                <a:ea typeface="Arial" pitchFamily="34" charset="0"/>
                <a:cs typeface="Arial" pitchFamily="34" charset="0"/>
              </a:rPr>
              <a:t>Test</a:t>
            </a:r>
            <a:r>
              <a:rPr lang="en-US" altLang="zh-CN" sz="2400" kern="0" noProof="0" dirty="0">
                <a:ea typeface="Arial" pitchFamily="34" charset="0"/>
                <a:cs typeface="Arial" pitchFamily="34" charset="0"/>
              </a:rPr>
              <a:t> </a:t>
            </a:r>
            <a:r>
              <a:rPr lang="en-US" altLang="zh-CN" sz="2400" kern="0" baseline="0" noProof="0" dirty="0">
                <a:solidFill>
                  <a:srgbClr val="0000CC"/>
                </a:solidFill>
                <a:ea typeface="Arial" pitchFamily="34" charset="0"/>
                <a:cs typeface="Arial" pitchFamily="34" charset="0"/>
              </a:rPr>
              <a:t>suspension</a:t>
            </a:r>
            <a:r>
              <a:rPr lang="en-US" altLang="zh-CN" sz="2400" kern="0" noProof="0" dirty="0">
                <a:ea typeface="Arial" pitchFamily="34" charset="0"/>
                <a:cs typeface="Arial" pitchFamily="34" charset="0"/>
              </a:rPr>
              <a:t> </a:t>
            </a:r>
            <a:r>
              <a:rPr lang="en-US" altLang="zh-CN" sz="2400" kern="0" baseline="0" noProof="0" dirty="0">
                <a:solidFill>
                  <a:srgbClr val="0000CC"/>
                </a:solidFill>
                <a:ea typeface="Arial" pitchFamily="34" charset="0"/>
                <a:cs typeface="Arial" pitchFamily="34" charset="0"/>
              </a:rPr>
              <a:t>criteria</a:t>
            </a:r>
          </a:p>
          <a:p>
            <a:pPr marL="438722" marR="0" indent="0" eaLnBrk="0">
              <a:lnSpc>
                <a:spcPct val="115000"/>
              </a:lnSpc>
              <a:spcBef>
                <a:spcPts val="328"/>
              </a:spcBef>
            </a:pPr>
            <a:r>
              <a:rPr lang="en-US" altLang="zh-CN" sz="2400" kern="0" baseline="0" noProof="0" dirty="0">
                <a:solidFill>
                  <a:srgbClr val="0000CC"/>
                </a:solidFill>
                <a:ea typeface="Arial" pitchFamily="34" charset="0"/>
                <a:cs typeface="Arial" pitchFamily="34" charset="0"/>
              </a:rPr>
              <a:t>–</a:t>
            </a:r>
            <a:r>
              <a:rPr lang="en-US" altLang="zh-CN" sz="2400" kern="0" noProof="0" dirty="0">
                <a:ea typeface="Arial" pitchFamily="34" charset="0"/>
                <a:cs typeface="Arial" pitchFamily="34" charset="0"/>
              </a:rPr>
              <a:t> </a:t>
            </a:r>
            <a:r>
              <a:rPr lang="en-US" altLang="zh-CN" sz="2400" kern="0" baseline="0" noProof="0" dirty="0">
                <a:solidFill>
                  <a:srgbClr val="0000CC"/>
                </a:solidFill>
                <a:ea typeface="Arial" pitchFamily="34" charset="0"/>
                <a:cs typeface="Arial" pitchFamily="34" charset="0"/>
              </a:rPr>
              <a:t>stopping</a:t>
            </a:r>
            <a:r>
              <a:rPr lang="en-US" altLang="zh-CN" sz="2400" kern="0" noProof="0" dirty="0">
                <a:ea typeface="Arial" pitchFamily="34" charset="0"/>
                <a:cs typeface="Arial" pitchFamily="34" charset="0"/>
              </a:rPr>
              <a:t> </a:t>
            </a:r>
            <a:r>
              <a:rPr lang="en-US" altLang="zh-CN" sz="2400" kern="0" baseline="0" noProof="0" dirty="0">
                <a:solidFill>
                  <a:srgbClr val="0000CC"/>
                </a:solidFill>
                <a:ea typeface="Arial" pitchFamily="34" charset="0"/>
                <a:cs typeface="Arial" pitchFamily="34" charset="0"/>
              </a:rPr>
              <a:t>criteria</a:t>
            </a:r>
          </a:p>
          <a:p>
            <a:pPr marL="438722" marR="0" indent="0" eaLnBrk="0">
              <a:lnSpc>
                <a:spcPct val="115000"/>
              </a:lnSpc>
              <a:spcBef>
                <a:spcPts val="333"/>
              </a:spcBef>
            </a:pPr>
            <a:r>
              <a:rPr lang="en-US" altLang="zh-CN" sz="2400" kern="0" baseline="0" noProof="0" dirty="0">
                <a:solidFill>
                  <a:srgbClr val="0000CC"/>
                </a:solidFill>
                <a:ea typeface="Arial" pitchFamily="34" charset="0"/>
                <a:cs typeface="Arial" pitchFamily="34" charset="0"/>
              </a:rPr>
              <a:t>–</a:t>
            </a:r>
            <a:r>
              <a:rPr lang="en-US" altLang="zh-CN" sz="2400" kern="0" noProof="0" dirty="0">
                <a:ea typeface="Arial" pitchFamily="34" charset="0"/>
                <a:cs typeface="Arial" pitchFamily="34" charset="0"/>
              </a:rPr>
              <a:t> </a:t>
            </a:r>
            <a:r>
              <a:rPr lang="en-US" altLang="zh-CN" sz="2400" kern="0" baseline="0" noProof="0" dirty="0">
                <a:solidFill>
                  <a:srgbClr val="0000CC"/>
                </a:solidFill>
                <a:ea typeface="Arial" pitchFamily="34" charset="0"/>
                <a:cs typeface="Arial" pitchFamily="34" charset="0"/>
              </a:rPr>
              <a:t>Test</a:t>
            </a:r>
            <a:r>
              <a:rPr lang="en-US" altLang="zh-CN" sz="2400" kern="0" noProof="0" dirty="0">
                <a:ea typeface="Arial" pitchFamily="34" charset="0"/>
                <a:cs typeface="Arial" pitchFamily="34" charset="0"/>
              </a:rPr>
              <a:t> </a:t>
            </a:r>
            <a:r>
              <a:rPr lang="en-US" altLang="zh-CN" sz="2400" kern="0" baseline="0" noProof="0" dirty="0">
                <a:solidFill>
                  <a:srgbClr val="0000CC"/>
                </a:solidFill>
                <a:ea typeface="Arial" pitchFamily="34" charset="0"/>
                <a:cs typeface="Arial" pitchFamily="34" charset="0"/>
              </a:rPr>
              <a:t>effort</a:t>
            </a:r>
          </a:p>
          <a:p>
            <a:pPr marL="438722" marR="0" indent="0" eaLnBrk="0">
              <a:lnSpc>
                <a:spcPct val="115000"/>
              </a:lnSpc>
              <a:spcBef>
                <a:spcPts val="328"/>
              </a:spcBef>
            </a:pPr>
            <a:r>
              <a:rPr lang="en-US" altLang="zh-CN" sz="2400" kern="0" baseline="0" noProof="0" dirty="0">
                <a:solidFill>
                  <a:srgbClr val="0000CC"/>
                </a:solidFill>
                <a:ea typeface="Arial" pitchFamily="34" charset="0"/>
                <a:cs typeface="Arial" pitchFamily="34" charset="0"/>
              </a:rPr>
              <a:t>–</a:t>
            </a:r>
            <a:r>
              <a:rPr lang="en-US" altLang="zh-CN" sz="2400" kern="0" noProof="0" dirty="0">
                <a:ea typeface="Arial" pitchFamily="34" charset="0"/>
                <a:cs typeface="Arial" pitchFamily="34" charset="0"/>
              </a:rPr>
              <a:t> </a:t>
            </a:r>
            <a:r>
              <a:rPr lang="en-US" altLang="zh-CN" sz="2400" kern="0" baseline="0" noProof="0" dirty="0">
                <a:solidFill>
                  <a:srgbClr val="0000CC"/>
                </a:solidFill>
                <a:ea typeface="Arial" pitchFamily="34" charset="0"/>
                <a:cs typeface="Arial" pitchFamily="34" charset="0"/>
              </a:rPr>
              <a:t>Test</a:t>
            </a:r>
            <a:r>
              <a:rPr lang="en-US" altLang="zh-CN" sz="2400" kern="0" noProof="0" dirty="0">
                <a:ea typeface="Arial" pitchFamily="34" charset="0"/>
                <a:cs typeface="Arial" pitchFamily="34" charset="0"/>
              </a:rPr>
              <a:t> </a:t>
            </a:r>
            <a:r>
              <a:rPr lang="en-US" altLang="zh-CN" sz="2400" kern="0" baseline="0" noProof="0" dirty="0">
                <a:solidFill>
                  <a:srgbClr val="0000CC"/>
                </a:solidFill>
                <a:ea typeface="Arial" pitchFamily="34" charset="0"/>
                <a:cs typeface="Arial" pitchFamily="34" charset="0"/>
              </a:rPr>
              <a:t>schedule</a:t>
            </a:r>
          </a:p>
        </p:txBody>
      </p:sp>
      <p:pic>
        <p:nvPicPr>
          <p:cNvPr id="8" name="Picture 7"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12514751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1F4BA7-79B2-4B52-B48B-9A896E86EA52}"/>
              </a:ext>
            </a:extLst>
          </p:cNvPr>
          <p:cNvSpPr>
            <a:spLocks noGrp="1"/>
          </p:cNvSpPr>
          <p:nvPr>
            <p:ph type="dt" sz="half" idx="10"/>
          </p:nvPr>
        </p:nvSpPr>
        <p:spPr/>
        <p:txBody>
          <a:bodyPr/>
          <a:lstStyle/>
          <a:p>
            <a:fld id="{F83524DC-E632-4C83-9555-CEF57CBDEFBB}" type="datetime1">
              <a:rPr lang="en-IN" smtClean="0"/>
              <a:t>30-04-2024</a:t>
            </a:fld>
            <a:endParaRPr lang="en-US" dirty="0"/>
          </a:p>
        </p:txBody>
      </p:sp>
      <p:sp>
        <p:nvSpPr>
          <p:cNvPr id="5" name="Footer Placeholder 4">
            <a:extLst>
              <a:ext uri="{FF2B5EF4-FFF2-40B4-BE49-F238E27FC236}">
                <a16:creationId xmlns:a16="http://schemas.microsoft.com/office/drawing/2014/main" id="{3B1E4D35-7813-482F-AE06-5FB7DE641555}"/>
              </a:ext>
            </a:extLst>
          </p:cNvPr>
          <p:cNvSpPr>
            <a:spLocks noGrp="1"/>
          </p:cNvSpPr>
          <p:nvPr>
            <p:ph type="ftr" sz="quarter" idx="11"/>
          </p:nvPr>
        </p:nvSpPr>
        <p:spPr/>
        <p:txBody>
          <a:bodyPr/>
          <a:lstStyle/>
          <a:p>
            <a:r>
              <a:rPr lang="en-US"/>
              <a:t>Nishu Niharika            ACSE0603 Software Engineering                          Unit IV      </a:t>
            </a:r>
            <a:endParaRPr lang="en-US" dirty="0"/>
          </a:p>
        </p:txBody>
      </p:sp>
      <p:sp>
        <p:nvSpPr>
          <p:cNvPr id="6" name="Slide Number Placeholder 5">
            <a:extLst>
              <a:ext uri="{FF2B5EF4-FFF2-40B4-BE49-F238E27FC236}">
                <a16:creationId xmlns:a16="http://schemas.microsoft.com/office/drawing/2014/main" id="{031710DD-4BD0-4CC7-90A1-61BE4344D70F}"/>
              </a:ext>
            </a:extLst>
          </p:cNvPr>
          <p:cNvSpPr>
            <a:spLocks noGrp="1"/>
          </p:cNvSpPr>
          <p:nvPr>
            <p:ph type="sldNum" sz="quarter" idx="12"/>
          </p:nvPr>
        </p:nvSpPr>
        <p:spPr/>
        <p:txBody>
          <a:bodyPr/>
          <a:lstStyle/>
          <a:p>
            <a:fld id="{8A87259C-A7BA-4E2F-AD15-1FC8623258DF}" type="slidenum">
              <a:rPr lang="en-US" smtClean="0"/>
              <a:pPr/>
              <a:t>72</a:t>
            </a:fld>
            <a:endParaRPr lang="en-US" dirty="0"/>
          </a:p>
        </p:txBody>
      </p:sp>
      <p:pic>
        <p:nvPicPr>
          <p:cNvPr id="8" name="image43.png" descr="Dynamic Testing">
            <a:extLst>
              <a:ext uri="{FF2B5EF4-FFF2-40B4-BE49-F238E27FC236}">
                <a16:creationId xmlns:a16="http://schemas.microsoft.com/office/drawing/2014/main" id="{EDC4B1DD-EC64-4FDA-80BB-F5B293040FC3}"/>
              </a:ext>
            </a:extLst>
          </p:cNvPr>
          <p:cNvPicPr>
            <a:picLocks noGrp="1"/>
          </p:cNvPicPr>
          <p:nvPr>
            <p:ph idx="1"/>
          </p:nvPr>
        </p:nvPicPr>
        <p:blipFill>
          <a:blip r:embed="rId2" cstate="print"/>
          <a:stretch>
            <a:fillRect/>
          </a:stretch>
        </p:blipFill>
        <p:spPr>
          <a:xfrm>
            <a:off x="1403648" y="620688"/>
            <a:ext cx="6192688" cy="5505475"/>
          </a:xfrm>
          <a:prstGeom prst="rect">
            <a:avLst/>
          </a:prstGeom>
        </p:spPr>
      </p:pic>
    </p:spTree>
    <p:extLst>
      <p:ext uri="{BB962C8B-B14F-4D97-AF65-F5344CB8AC3E}">
        <p14:creationId xmlns:p14="http://schemas.microsoft.com/office/powerpoint/2010/main" val="41823929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24356" y="0"/>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pPr eaLnBrk="0">
              <a:lnSpc>
                <a:spcPct val="112000"/>
              </a:lnSpc>
            </a:pPr>
            <a:r>
              <a:rPr lang="en-US" altLang="zh-CN" b="1" kern="0" dirty="0">
                <a:solidFill>
                  <a:srgbClr val="000000"/>
                </a:solidFill>
                <a:latin typeface="+mn-lt"/>
                <a:ea typeface="Arial" pitchFamily="34" charset="0"/>
                <a:cs typeface="Arial" pitchFamily="34" charset="0"/>
              </a:rPr>
              <a:t>White-box Testing</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3C65D7D0-443C-471A-9617-D71EA6204389}" type="datetime1">
              <a:rPr lang="en-IN" smtClean="0"/>
              <a:t>30-04-2024</a:t>
            </a:fld>
            <a:endParaRPr lang="en-US" dirty="0"/>
          </a:p>
        </p:txBody>
      </p:sp>
      <p:sp>
        <p:nvSpPr>
          <p:cNvPr id="6" name="Footer Placeholder 5"/>
          <p:cNvSpPr>
            <a:spLocks noGrp="1"/>
          </p:cNvSpPr>
          <p:nvPr>
            <p:ph type="ftr" sz="quarter" idx="11"/>
          </p:nvPr>
        </p:nvSpPr>
        <p:spPr>
          <a:xfrm>
            <a:off x="1905000" y="6356350"/>
            <a:ext cx="51816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73</a:t>
            </a:fld>
            <a:endParaRPr lang="en-US" dirty="0"/>
          </a:p>
        </p:txBody>
      </p:sp>
      <p:sp>
        <p:nvSpPr>
          <p:cNvPr id="8" name="TextBox141"/>
          <p:cNvSpPr txBox="1"/>
          <p:nvPr/>
        </p:nvSpPr>
        <p:spPr>
          <a:xfrm>
            <a:off x="359156" y="1230026"/>
            <a:ext cx="8775700" cy="5135958"/>
          </a:xfrm>
          <a:prstGeom prst="rect">
            <a:avLst/>
          </a:prstGeom>
          <a:noFill/>
        </p:spPr>
        <p:txBody>
          <a:bodyPr wrap="square" lIns="0" tIns="0" rIns="0" bIns="0" rtlCol="0">
            <a:spAutoFit/>
          </a:bodyPr>
          <a:lstStyle/>
          <a:p>
            <a:r>
              <a:rPr lang="en-US" sz="2000" dirty="0"/>
              <a:t>The word white box is used to describe the core perspective of the system. The developers will perform the </a:t>
            </a:r>
            <a:r>
              <a:rPr lang="en-US" sz="2000" dirty="0">
                <a:hlinkClick r:id="rId3"/>
              </a:rPr>
              <a:t>white box testing</a:t>
            </a:r>
            <a:r>
              <a:rPr lang="en-US" sz="2000" dirty="0"/>
              <a:t>, where they will test every line of the program's code.</a:t>
            </a:r>
            <a:endParaRPr lang="en-IN" sz="2000" dirty="0"/>
          </a:p>
          <a:p>
            <a:br>
              <a:rPr lang="en-US" sz="2000" dirty="0"/>
            </a:br>
            <a:r>
              <a:rPr lang="en-US" sz="2000" dirty="0"/>
              <a:t>When the developers perform the White-box testing and then send the software application to the testing team, the testing team will do the black box testing, validate the application as well as the requirements. The white-box testing is further divided into data flow/control testing.</a:t>
            </a:r>
            <a:endParaRPr lang="en-IN" sz="2000" dirty="0"/>
          </a:p>
          <a:p>
            <a:r>
              <a:rPr lang="en-US" sz="2000" dirty="0"/>
              <a:t> </a:t>
            </a:r>
            <a:endParaRPr lang="en-IN" sz="2000" dirty="0"/>
          </a:p>
          <a:p>
            <a:pPr marR="0" indent="0" algn="just" eaLnBrk="0">
              <a:lnSpc>
                <a:spcPct val="112000"/>
              </a:lnSpc>
              <a:spcBef>
                <a:spcPct val="0"/>
              </a:spcBef>
            </a:pPr>
            <a:r>
              <a:rPr lang="en-US" altLang="zh-CN" sz="2000" kern="0" dirty="0">
                <a:solidFill>
                  <a:srgbClr val="000000"/>
                </a:solidFill>
                <a:latin typeface="Arial" pitchFamily="34" charset="0"/>
                <a:ea typeface="Arial" pitchFamily="34" charset="0"/>
                <a:cs typeface="Arial" pitchFamily="34" charset="0"/>
              </a:rPr>
              <a:t>To design test cases:</a:t>
            </a:r>
          </a:p>
          <a:p>
            <a:pPr marR="907814" indent="-225918" algn="just" eaLnBrk="0">
              <a:lnSpc>
                <a:spcPct val="112000"/>
              </a:lnSpc>
              <a:spcBef>
                <a:spcPct val="0"/>
              </a:spcBef>
            </a:pPr>
            <a:r>
              <a:rPr lang="en-US" altLang="zh-CN" sz="2000" kern="0" dirty="0">
                <a:solidFill>
                  <a:srgbClr val="000000"/>
                </a:solidFill>
                <a:latin typeface="Arial" pitchFamily="34" charset="0"/>
                <a:ea typeface="Arial" pitchFamily="34" charset="0"/>
                <a:cs typeface="Arial" pitchFamily="34" charset="0"/>
              </a:rPr>
              <a:t>	–Knowledge of internal structure of software  necessary.</a:t>
            </a:r>
          </a:p>
          <a:p>
            <a:pPr marL="285765" marR="0" indent="0" eaLnBrk="0">
              <a:lnSpc>
                <a:spcPct val="116000"/>
              </a:lnSpc>
              <a:spcBef>
                <a:spcPts val="2684"/>
              </a:spcBef>
            </a:pPr>
            <a:r>
              <a:rPr lang="en-US" altLang="zh-CN" sz="2000" kern="0" baseline="0" noProof="0" dirty="0">
                <a:solidFill>
                  <a:srgbClr val="0000FF"/>
                </a:solidFill>
                <a:ea typeface="Arial" pitchFamily="34" charset="0"/>
                <a:cs typeface="Arial" pitchFamily="34" charset="0"/>
              </a:rPr>
              <a:t>–White-box</a:t>
            </a:r>
            <a:r>
              <a:rPr lang="en-US" altLang="zh-CN" sz="2000" kern="0" noProof="0" dirty="0">
                <a:ea typeface="Arial" pitchFamily="34" charset="0"/>
                <a:cs typeface="Arial" pitchFamily="34" charset="0"/>
              </a:rPr>
              <a:t> </a:t>
            </a:r>
            <a:r>
              <a:rPr lang="en-US" altLang="zh-CN" sz="2000" kern="0" baseline="0" noProof="0" dirty="0">
                <a:solidFill>
                  <a:srgbClr val="0000FF"/>
                </a:solidFill>
                <a:ea typeface="Arial" pitchFamily="34" charset="0"/>
                <a:cs typeface="Arial" pitchFamily="34" charset="0"/>
              </a:rPr>
              <a:t>testing</a:t>
            </a:r>
            <a:r>
              <a:rPr lang="en-US" altLang="zh-CN" sz="2000" kern="0" noProof="0" dirty="0">
                <a:ea typeface="Arial" pitchFamily="34" charset="0"/>
                <a:cs typeface="Arial" pitchFamily="34" charset="0"/>
              </a:rPr>
              <a:t> </a:t>
            </a:r>
            <a:r>
              <a:rPr lang="en-US" altLang="zh-CN" sz="2000" kern="0" baseline="0" noProof="0" dirty="0">
                <a:solidFill>
                  <a:srgbClr val="0000FF"/>
                </a:solidFill>
                <a:ea typeface="Arial" pitchFamily="34" charset="0"/>
                <a:cs typeface="Arial" pitchFamily="34" charset="0"/>
              </a:rPr>
              <a:t>is</a:t>
            </a:r>
            <a:r>
              <a:rPr lang="en-US" altLang="zh-CN" sz="2000" kern="0" noProof="0" dirty="0">
                <a:ea typeface="Arial" pitchFamily="34" charset="0"/>
                <a:cs typeface="Arial" pitchFamily="34" charset="0"/>
              </a:rPr>
              <a:t> </a:t>
            </a:r>
            <a:r>
              <a:rPr lang="en-US" altLang="zh-CN" sz="2000" kern="0" baseline="0" noProof="0" dirty="0">
                <a:solidFill>
                  <a:srgbClr val="0000FF"/>
                </a:solidFill>
                <a:ea typeface="Arial" pitchFamily="34" charset="0"/>
                <a:cs typeface="Arial" pitchFamily="34" charset="0"/>
              </a:rPr>
              <a:t>also</a:t>
            </a:r>
            <a:r>
              <a:rPr lang="en-US" altLang="zh-CN" sz="2000" kern="0" noProof="0" dirty="0">
                <a:ea typeface="Arial" pitchFamily="34" charset="0"/>
                <a:cs typeface="Arial" pitchFamily="34" charset="0"/>
              </a:rPr>
              <a:t> </a:t>
            </a:r>
            <a:r>
              <a:rPr lang="en-US" altLang="zh-CN" sz="2000" kern="0" baseline="0" noProof="0" dirty="0">
                <a:solidFill>
                  <a:srgbClr val="0000FF"/>
                </a:solidFill>
                <a:ea typeface="Arial" pitchFamily="34" charset="0"/>
                <a:cs typeface="Arial" pitchFamily="34" charset="0"/>
              </a:rPr>
              <a:t>called</a:t>
            </a:r>
            <a:r>
              <a:rPr lang="en-US" altLang="zh-CN" sz="2000" kern="0" noProof="0" dirty="0">
                <a:ea typeface="Arial" pitchFamily="34" charset="0"/>
                <a:cs typeface="Arial" pitchFamily="34" charset="0"/>
              </a:rPr>
              <a:t> </a:t>
            </a:r>
            <a:r>
              <a:rPr lang="en-US" altLang="zh-CN" sz="2000" kern="0" baseline="0" noProof="0" dirty="0">
                <a:solidFill>
                  <a:srgbClr val="FF0000"/>
                </a:solidFill>
                <a:ea typeface="Arial" pitchFamily="34" charset="0"/>
                <a:cs typeface="Arial" pitchFamily="34" charset="0"/>
              </a:rPr>
              <a:t>structural</a:t>
            </a:r>
            <a:r>
              <a:rPr lang="en-US" altLang="zh-CN" sz="2000" kern="0" noProof="0" dirty="0">
                <a:solidFill>
                  <a:srgbClr val="FF0000"/>
                </a:solidFill>
                <a:ea typeface="Arial" pitchFamily="34" charset="0"/>
                <a:cs typeface="Arial" pitchFamily="34" charset="0"/>
              </a:rPr>
              <a:t> </a:t>
            </a:r>
            <a:r>
              <a:rPr lang="en-US" altLang="zh-CN" sz="2000" kern="0" baseline="0" noProof="0" dirty="0">
                <a:solidFill>
                  <a:srgbClr val="FF0000"/>
                </a:solidFill>
                <a:ea typeface="Arial" pitchFamily="34" charset="0"/>
                <a:cs typeface="Arial" pitchFamily="34" charset="0"/>
              </a:rPr>
              <a:t>testing</a:t>
            </a:r>
            <a:r>
              <a:rPr lang="en-US" altLang="zh-CN" sz="2000" kern="0" baseline="0" noProof="0" dirty="0">
                <a:solidFill>
                  <a:srgbClr val="0000FF"/>
                </a:solidFill>
                <a:ea typeface="Arial" pitchFamily="34" charset="0"/>
                <a:cs typeface="Arial" pitchFamily="34" charset="0"/>
              </a:rPr>
              <a:t>.</a:t>
            </a:r>
          </a:p>
          <a:p>
            <a:pPr marL="4475385" marR="0" indent="0" eaLnBrk="0">
              <a:lnSpc>
                <a:spcPct val="118000"/>
              </a:lnSpc>
              <a:spcBef>
                <a:spcPts val="6316"/>
              </a:spcBef>
            </a:pPr>
            <a:r>
              <a:rPr lang="en-US" altLang="zh-CN" sz="1000" kern="0" spc="-50" baseline="0" noProof="0" dirty="0">
                <a:solidFill>
                  <a:srgbClr val="000000"/>
                </a:solidFill>
                <a:latin typeface="Arial" pitchFamily="34" charset="0"/>
                <a:ea typeface="Arial" pitchFamily="34" charset="0"/>
                <a:cs typeface="Arial" pitchFamily="34" charset="0"/>
              </a:rPr>
              <a:t>18</a:t>
            </a:r>
          </a:p>
        </p:txBody>
      </p:sp>
      <p:pic>
        <p:nvPicPr>
          <p:cNvPr id="9" name="Picture 8" descr="Logo.jpg"/>
          <p:cNvPicPr>
            <a:picLocks noChangeAspect="1"/>
          </p:cNvPicPr>
          <p:nvPr/>
        </p:nvPicPr>
        <p:blipFill>
          <a:blip r:embed="rId4"/>
          <a:stretch>
            <a:fillRect/>
          </a:stretch>
        </p:blipFill>
        <p:spPr>
          <a:xfrm>
            <a:off x="0" y="0"/>
            <a:ext cx="1581150" cy="847725"/>
          </a:xfrm>
          <a:prstGeom prst="rect">
            <a:avLst/>
          </a:prstGeom>
        </p:spPr>
      </p:pic>
    </p:spTree>
    <p:extLst>
      <p:ext uri="{BB962C8B-B14F-4D97-AF65-F5344CB8AC3E}">
        <p14:creationId xmlns:p14="http://schemas.microsoft.com/office/powerpoint/2010/main" val="28301216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24356" y="0"/>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pPr eaLnBrk="0">
              <a:lnSpc>
                <a:spcPct val="112000"/>
              </a:lnSpc>
            </a:pPr>
            <a:r>
              <a:rPr lang="en-US" altLang="zh-CN" b="1" kern="0" dirty="0">
                <a:solidFill>
                  <a:srgbClr val="000000"/>
                </a:solidFill>
                <a:latin typeface="+mn-lt"/>
                <a:ea typeface="Arial" pitchFamily="34" charset="0"/>
                <a:cs typeface="Arial" pitchFamily="34" charset="0"/>
              </a:rPr>
              <a:t>White-box Testing</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3C65D7D0-443C-471A-9617-D71EA6204389}" type="datetime1">
              <a:rPr lang="en-IN" smtClean="0"/>
              <a:t>30-04-2024</a:t>
            </a:fld>
            <a:endParaRPr lang="en-US" dirty="0"/>
          </a:p>
        </p:txBody>
      </p:sp>
      <p:sp>
        <p:nvSpPr>
          <p:cNvPr id="6" name="Footer Placeholder 5"/>
          <p:cNvSpPr>
            <a:spLocks noGrp="1"/>
          </p:cNvSpPr>
          <p:nvPr>
            <p:ph type="ftr" sz="quarter" idx="11"/>
          </p:nvPr>
        </p:nvSpPr>
        <p:spPr>
          <a:xfrm>
            <a:off x="1905000" y="6356350"/>
            <a:ext cx="51816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74</a:t>
            </a:fld>
            <a:endParaRPr lang="en-US" dirty="0"/>
          </a:p>
        </p:txBody>
      </p:sp>
      <p:sp>
        <p:nvSpPr>
          <p:cNvPr id="8" name="TextBox141"/>
          <p:cNvSpPr txBox="1"/>
          <p:nvPr/>
        </p:nvSpPr>
        <p:spPr>
          <a:xfrm>
            <a:off x="359156" y="1230026"/>
            <a:ext cx="8775700" cy="5135958"/>
          </a:xfrm>
          <a:prstGeom prst="rect">
            <a:avLst/>
          </a:prstGeom>
          <a:noFill/>
        </p:spPr>
        <p:txBody>
          <a:bodyPr wrap="square" lIns="0" tIns="0" rIns="0" bIns="0" rtlCol="0">
            <a:spAutoFit/>
          </a:bodyPr>
          <a:lstStyle/>
          <a:p>
            <a:r>
              <a:rPr lang="en-US" sz="2000" dirty="0"/>
              <a:t>The word white box is used to describe the core perspective of the system. The developers will perform the </a:t>
            </a:r>
            <a:r>
              <a:rPr lang="en-US" sz="2000" dirty="0">
                <a:hlinkClick r:id="rId3"/>
              </a:rPr>
              <a:t>white box testing</a:t>
            </a:r>
            <a:r>
              <a:rPr lang="en-US" sz="2000" dirty="0"/>
              <a:t>, where they will test every line of the program's code.</a:t>
            </a:r>
            <a:endParaRPr lang="en-IN" sz="2000" dirty="0"/>
          </a:p>
          <a:p>
            <a:br>
              <a:rPr lang="en-US" sz="2000" dirty="0"/>
            </a:br>
            <a:r>
              <a:rPr lang="en-US" sz="2000" dirty="0"/>
              <a:t>When the developers perform the White-box testing and then send the software application to the testing team, the testing team will do the black box testing, validate the application as well as the requirements. The white-box testing is further divided into data flow/control testing.</a:t>
            </a:r>
            <a:endParaRPr lang="en-IN" sz="2000" dirty="0"/>
          </a:p>
          <a:p>
            <a:r>
              <a:rPr lang="en-US" sz="2000" dirty="0"/>
              <a:t> </a:t>
            </a:r>
            <a:endParaRPr lang="en-IN" sz="2000" dirty="0"/>
          </a:p>
          <a:p>
            <a:pPr marR="0" indent="0" algn="just" eaLnBrk="0">
              <a:lnSpc>
                <a:spcPct val="112000"/>
              </a:lnSpc>
              <a:spcBef>
                <a:spcPct val="0"/>
              </a:spcBef>
            </a:pPr>
            <a:r>
              <a:rPr lang="en-US" altLang="zh-CN" sz="2000" kern="0" dirty="0">
                <a:solidFill>
                  <a:srgbClr val="000000"/>
                </a:solidFill>
                <a:latin typeface="Arial" pitchFamily="34" charset="0"/>
                <a:ea typeface="Arial" pitchFamily="34" charset="0"/>
                <a:cs typeface="Arial" pitchFamily="34" charset="0"/>
              </a:rPr>
              <a:t>To design test cases:</a:t>
            </a:r>
          </a:p>
          <a:p>
            <a:pPr marR="907814" indent="-225918" algn="just" eaLnBrk="0">
              <a:lnSpc>
                <a:spcPct val="112000"/>
              </a:lnSpc>
              <a:spcBef>
                <a:spcPct val="0"/>
              </a:spcBef>
            </a:pPr>
            <a:r>
              <a:rPr lang="en-US" altLang="zh-CN" sz="2000" kern="0" dirty="0">
                <a:solidFill>
                  <a:srgbClr val="000000"/>
                </a:solidFill>
                <a:latin typeface="Arial" pitchFamily="34" charset="0"/>
                <a:ea typeface="Arial" pitchFamily="34" charset="0"/>
                <a:cs typeface="Arial" pitchFamily="34" charset="0"/>
              </a:rPr>
              <a:t>	–Knowledge of internal structure of software  necessary.</a:t>
            </a:r>
          </a:p>
          <a:p>
            <a:pPr marL="285765" marR="0" indent="0" eaLnBrk="0">
              <a:lnSpc>
                <a:spcPct val="116000"/>
              </a:lnSpc>
              <a:spcBef>
                <a:spcPts val="2684"/>
              </a:spcBef>
            </a:pPr>
            <a:r>
              <a:rPr lang="en-US" altLang="zh-CN" sz="2000" kern="0" baseline="0" noProof="0" dirty="0">
                <a:solidFill>
                  <a:srgbClr val="0000FF"/>
                </a:solidFill>
                <a:ea typeface="Arial" pitchFamily="34" charset="0"/>
                <a:cs typeface="Arial" pitchFamily="34" charset="0"/>
              </a:rPr>
              <a:t>–White-box</a:t>
            </a:r>
            <a:r>
              <a:rPr lang="en-US" altLang="zh-CN" sz="2000" kern="0" noProof="0" dirty="0">
                <a:ea typeface="Arial" pitchFamily="34" charset="0"/>
                <a:cs typeface="Arial" pitchFamily="34" charset="0"/>
              </a:rPr>
              <a:t> </a:t>
            </a:r>
            <a:r>
              <a:rPr lang="en-US" altLang="zh-CN" sz="2000" kern="0" baseline="0" noProof="0" dirty="0">
                <a:solidFill>
                  <a:srgbClr val="0000FF"/>
                </a:solidFill>
                <a:ea typeface="Arial" pitchFamily="34" charset="0"/>
                <a:cs typeface="Arial" pitchFamily="34" charset="0"/>
              </a:rPr>
              <a:t>testing</a:t>
            </a:r>
            <a:r>
              <a:rPr lang="en-US" altLang="zh-CN" sz="2000" kern="0" noProof="0" dirty="0">
                <a:ea typeface="Arial" pitchFamily="34" charset="0"/>
                <a:cs typeface="Arial" pitchFamily="34" charset="0"/>
              </a:rPr>
              <a:t> </a:t>
            </a:r>
            <a:r>
              <a:rPr lang="en-US" altLang="zh-CN" sz="2000" kern="0" baseline="0" noProof="0" dirty="0">
                <a:solidFill>
                  <a:srgbClr val="0000FF"/>
                </a:solidFill>
                <a:ea typeface="Arial" pitchFamily="34" charset="0"/>
                <a:cs typeface="Arial" pitchFamily="34" charset="0"/>
              </a:rPr>
              <a:t>is</a:t>
            </a:r>
            <a:r>
              <a:rPr lang="en-US" altLang="zh-CN" sz="2000" kern="0" noProof="0" dirty="0">
                <a:ea typeface="Arial" pitchFamily="34" charset="0"/>
                <a:cs typeface="Arial" pitchFamily="34" charset="0"/>
              </a:rPr>
              <a:t> </a:t>
            </a:r>
            <a:r>
              <a:rPr lang="en-US" altLang="zh-CN" sz="2000" kern="0" baseline="0" noProof="0" dirty="0">
                <a:solidFill>
                  <a:srgbClr val="0000FF"/>
                </a:solidFill>
                <a:ea typeface="Arial" pitchFamily="34" charset="0"/>
                <a:cs typeface="Arial" pitchFamily="34" charset="0"/>
              </a:rPr>
              <a:t>also</a:t>
            </a:r>
            <a:r>
              <a:rPr lang="en-US" altLang="zh-CN" sz="2000" kern="0" noProof="0" dirty="0">
                <a:ea typeface="Arial" pitchFamily="34" charset="0"/>
                <a:cs typeface="Arial" pitchFamily="34" charset="0"/>
              </a:rPr>
              <a:t> </a:t>
            </a:r>
            <a:r>
              <a:rPr lang="en-US" altLang="zh-CN" sz="2000" kern="0" baseline="0" noProof="0" dirty="0">
                <a:solidFill>
                  <a:srgbClr val="0000FF"/>
                </a:solidFill>
                <a:ea typeface="Arial" pitchFamily="34" charset="0"/>
                <a:cs typeface="Arial" pitchFamily="34" charset="0"/>
              </a:rPr>
              <a:t>called</a:t>
            </a:r>
            <a:r>
              <a:rPr lang="en-US" altLang="zh-CN" sz="2000" kern="0" noProof="0" dirty="0">
                <a:ea typeface="Arial" pitchFamily="34" charset="0"/>
                <a:cs typeface="Arial" pitchFamily="34" charset="0"/>
              </a:rPr>
              <a:t> </a:t>
            </a:r>
            <a:r>
              <a:rPr lang="en-US" altLang="zh-CN" sz="2000" kern="0" baseline="0" noProof="0" dirty="0">
                <a:solidFill>
                  <a:srgbClr val="FF0000"/>
                </a:solidFill>
                <a:ea typeface="Arial" pitchFamily="34" charset="0"/>
                <a:cs typeface="Arial" pitchFamily="34" charset="0"/>
              </a:rPr>
              <a:t>structural</a:t>
            </a:r>
            <a:r>
              <a:rPr lang="en-US" altLang="zh-CN" sz="2000" kern="0" noProof="0" dirty="0">
                <a:solidFill>
                  <a:srgbClr val="FF0000"/>
                </a:solidFill>
                <a:ea typeface="Arial" pitchFamily="34" charset="0"/>
                <a:cs typeface="Arial" pitchFamily="34" charset="0"/>
              </a:rPr>
              <a:t> </a:t>
            </a:r>
            <a:r>
              <a:rPr lang="en-US" altLang="zh-CN" sz="2000" kern="0" baseline="0" noProof="0" dirty="0">
                <a:solidFill>
                  <a:srgbClr val="FF0000"/>
                </a:solidFill>
                <a:ea typeface="Arial" pitchFamily="34" charset="0"/>
                <a:cs typeface="Arial" pitchFamily="34" charset="0"/>
              </a:rPr>
              <a:t>testing</a:t>
            </a:r>
            <a:r>
              <a:rPr lang="en-US" altLang="zh-CN" sz="2000" kern="0" baseline="0" noProof="0" dirty="0">
                <a:solidFill>
                  <a:srgbClr val="0000FF"/>
                </a:solidFill>
                <a:ea typeface="Arial" pitchFamily="34" charset="0"/>
                <a:cs typeface="Arial" pitchFamily="34" charset="0"/>
              </a:rPr>
              <a:t>.</a:t>
            </a:r>
          </a:p>
          <a:p>
            <a:pPr marL="4475385" marR="0" indent="0" eaLnBrk="0">
              <a:lnSpc>
                <a:spcPct val="118000"/>
              </a:lnSpc>
              <a:spcBef>
                <a:spcPts val="6316"/>
              </a:spcBef>
            </a:pPr>
            <a:r>
              <a:rPr lang="en-US" altLang="zh-CN" sz="1000" kern="0" spc="-50" baseline="0" noProof="0" dirty="0">
                <a:solidFill>
                  <a:srgbClr val="000000"/>
                </a:solidFill>
                <a:latin typeface="Arial" pitchFamily="34" charset="0"/>
                <a:ea typeface="Arial" pitchFamily="34" charset="0"/>
                <a:cs typeface="Arial" pitchFamily="34" charset="0"/>
              </a:rPr>
              <a:t>18</a:t>
            </a:r>
          </a:p>
        </p:txBody>
      </p:sp>
      <p:pic>
        <p:nvPicPr>
          <p:cNvPr id="9" name="Picture 8" descr="Logo.jpg"/>
          <p:cNvPicPr>
            <a:picLocks noChangeAspect="1"/>
          </p:cNvPicPr>
          <p:nvPr/>
        </p:nvPicPr>
        <p:blipFill>
          <a:blip r:embed="rId4"/>
          <a:stretch>
            <a:fillRect/>
          </a:stretch>
        </p:blipFill>
        <p:spPr>
          <a:xfrm>
            <a:off x="0" y="0"/>
            <a:ext cx="1581150" cy="847725"/>
          </a:xfrm>
          <a:prstGeom prst="rect">
            <a:avLst/>
          </a:prstGeom>
        </p:spPr>
      </p:pic>
    </p:spTree>
    <p:extLst>
      <p:ext uri="{BB962C8B-B14F-4D97-AF65-F5344CB8AC3E}">
        <p14:creationId xmlns:p14="http://schemas.microsoft.com/office/powerpoint/2010/main" val="13101499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24356" y="0"/>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pPr eaLnBrk="0">
              <a:lnSpc>
                <a:spcPct val="112000"/>
              </a:lnSpc>
            </a:pPr>
            <a:r>
              <a:rPr lang="en-US" altLang="zh-CN" b="1" kern="0" dirty="0">
                <a:solidFill>
                  <a:srgbClr val="000000"/>
                </a:solidFill>
                <a:latin typeface="+mn-lt"/>
                <a:ea typeface="Arial" pitchFamily="34" charset="0"/>
                <a:cs typeface="Arial" pitchFamily="34" charset="0"/>
              </a:rPr>
              <a:t>White-box Testing</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3C65D7D0-443C-471A-9617-D71EA6204389}" type="datetime1">
              <a:rPr lang="en-IN" smtClean="0"/>
              <a:t>30-04-2024</a:t>
            </a:fld>
            <a:endParaRPr lang="en-US" dirty="0"/>
          </a:p>
        </p:txBody>
      </p:sp>
      <p:sp>
        <p:nvSpPr>
          <p:cNvPr id="6" name="Footer Placeholder 5"/>
          <p:cNvSpPr>
            <a:spLocks noGrp="1"/>
          </p:cNvSpPr>
          <p:nvPr>
            <p:ph type="ftr" sz="quarter" idx="11"/>
          </p:nvPr>
        </p:nvSpPr>
        <p:spPr>
          <a:xfrm>
            <a:off x="1905000" y="6356350"/>
            <a:ext cx="51816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75</a:t>
            </a:fld>
            <a:endParaRPr lang="en-US" dirty="0"/>
          </a:p>
        </p:txBody>
      </p:sp>
      <p:sp>
        <p:nvSpPr>
          <p:cNvPr id="8" name="TextBox141"/>
          <p:cNvSpPr txBox="1"/>
          <p:nvPr/>
        </p:nvSpPr>
        <p:spPr>
          <a:xfrm>
            <a:off x="359156" y="1230026"/>
            <a:ext cx="8775700" cy="153888"/>
          </a:xfrm>
          <a:prstGeom prst="rect">
            <a:avLst/>
          </a:prstGeom>
          <a:noFill/>
        </p:spPr>
        <p:txBody>
          <a:bodyPr wrap="square" lIns="0" tIns="0" rIns="0" bIns="0" rtlCol="0">
            <a:spAutoFit/>
          </a:bodyPr>
          <a:lstStyle/>
          <a:p>
            <a:endParaRPr lang="en-US" altLang="zh-CN" sz="1000" kern="0" spc="-50" baseline="0" noProof="0" dirty="0">
              <a:solidFill>
                <a:srgbClr val="000000"/>
              </a:solidFill>
              <a:latin typeface="Arial" pitchFamily="34" charset="0"/>
              <a:ea typeface="Arial" pitchFamily="34" charset="0"/>
              <a:cs typeface="Arial" pitchFamily="34" charset="0"/>
            </a:endParaRPr>
          </a:p>
        </p:txBody>
      </p:sp>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
        <p:nvSpPr>
          <p:cNvPr id="3" name="TextBox 2">
            <a:extLst>
              <a:ext uri="{FF2B5EF4-FFF2-40B4-BE49-F238E27FC236}">
                <a16:creationId xmlns:a16="http://schemas.microsoft.com/office/drawing/2014/main" id="{96140030-B636-49E6-A225-9B8B792A10D7}"/>
              </a:ext>
            </a:extLst>
          </p:cNvPr>
          <p:cNvSpPr txBox="1"/>
          <p:nvPr/>
        </p:nvSpPr>
        <p:spPr>
          <a:xfrm>
            <a:off x="251521" y="1391952"/>
            <a:ext cx="7992888" cy="5847755"/>
          </a:xfrm>
          <a:prstGeom prst="rect">
            <a:avLst/>
          </a:prstGeom>
          <a:noFill/>
        </p:spPr>
        <p:txBody>
          <a:bodyPr wrap="square" rtlCol="0">
            <a:spAutoFit/>
          </a:bodyPr>
          <a:lstStyle/>
          <a:p>
            <a:r>
              <a:rPr lang="en-US" sz="2000" b="1" dirty="0"/>
              <a:t>Generic steps of white box testing</a:t>
            </a:r>
            <a:endParaRPr lang="en-IN" sz="2000" b="1" dirty="0"/>
          </a:p>
          <a:p>
            <a:r>
              <a:rPr lang="en-US" sz="2000" b="1" dirty="0"/>
              <a:t> </a:t>
            </a:r>
            <a:endParaRPr lang="en-IN" sz="1600" dirty="0"/>
          </a:p>
          <a:p>
            <a:pPr marL="742950" lvl="1" indent="-285750">
              <a:buFont typeface="Arial" panose="020B0604020202020204" pitchFamily="34" charset="0"/>
              <a:buChar char="•"/>
            </a:pPr>
            <a:r>
              <a:rPr lang="en-US" sz="2000" dirty="0"/>
              <a:t>Design all test scenarios, test cases and prioritize them according to high priority number.</a:t>
            </a:r>
            <a:endParaRPr lang="en-IN" sz="2000" dirty="0"/>
          </a:p>
          <a:p>
            <a:pPr marL="742950" lvl="1" indent="-285750">
              <a:buFont typeface="Arial" panose="020B0604020202020204" pitchFamily="34" charset="0"/>
              <a:buChar char="•"/>
            </a:pPr>
            <a:r>
              <a:rPr lang="en-US" sz="2000" dirty="0"/>
              <a:t>This step involves the study of code at runtime to examine the resource utilization, not accessed areas of the code, time taken by various methods and operations and so on.</a:t>
            </a:r>
            <a:endParaRPr lang="en-IN" sz="2000" dirty="0"/>
          </a:p>
          <a:p>
            <a:pPr marL="742950" lvl="1" indent="-285750">
              <a:buFont typeface="Arial" panose="020B0604020202020204" pitchFamily="34" charset="0"/>
              <a:buChar char="•"/>
            </a:pPr>
            <a:r>
              <a:rPr lang="en-US" sz="2000" dirty="0"/>
              <a:t>In this step testing of internal subroutines takes place. Internal subroutines such as nonpublic methods, interfaces are able to handle all types of data appropriately or not.</a:t>
            </a:r>
            <a:endParaRPr lang="en-IN" sz="2000" dirty="0"/>
          </a:p>
          <a:p>
            <a:pPr marL="742950" lvl="1" indent="-285750">
              <a:buFont typeface="Arial" panose="020B0604020202020204" pitchFamily="34" charset="0"/>
              <a:buChar char="•"/>
            </a:pPr>
            <a:r>
              <a:rPr lang="en-US" sz="2000" dirty="0"/>
              <a:t>This step focuses on testing of control statements like loops and conditional statements to check the efficiency and accuracy for different data inputs.</a:t>
            </a:r>
          </a:p>
          <a:p>
            <a:pPr marL="742950" lvl="1" indent="-285750">
              <a:buFont typeface="Arial" panose="020B0604020202020204" pitchFamily="34" charset="0"/>
              <a:buChar char="•"/>
            </a:pPr>
            <a:r>
              <a:rPr lang="en-US" sz="2000" dirty="0"/>
              <a:t>In the last step white box testing includes security testing to check all possible security loopholes by looking at how the code handles security.</a:t>
            </a:r>
            <a:endParaRPr lang="en-IN" sz="2000" dirty="0"/>
          </a:p>
          <a:p>
            <a:endParaRPr lang="en-IN" sz="2000" dirty="0"/>
          </a:p>
          <a:p>
            <a:pPr marL="742950" lvl="1"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25195672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24356" y="0"/>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pPr eaLnBrk="0">
              <a:lnSpc>
                <a:spcPct val="112000"/>
              </a:lnSpc>
            </a:pPr>
            <a:r>
              <a:rPr lang="en-US" altLang="zh-CN" b="1" kern="0" dirty="0">
                <a:solidFill>
                  <a:srgbClr val="000000"/>
                </a:solidFill>
                <a:latin typeface="+mn-lt"/>
                <a:ea typeface="Arial" pitchFamily="34" charset="0"/>
                <a:cs typeface="Arial" pitchFamily="34" charset="0"/>
              </a:rPr>
              <a:t>White-box Testing</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3C65D7D0-443C-471A-9617-D71EA6204389}" type="datetime1">
              <a:rPr lang="en-IN" smtClean="0"/>
              <a:t>30-04-2024</a:t>
            </a:fld>
            <a:endParaRPr lang="en-US" dirty="0"/>
          </a:p>
        </p:txBody>
      </p:sp>
      <p:sp>
        <p:nvSpPr>
          <p:cNvPr id="6" name="Footer Placeholder 5"/>
          <p:cNvSpPr>
            <a:spLocks noGrp="1"/>
          </p:cNvSpPr>
          <p:nvPr>
            <p:ph type="ftr" sz="quarter" idx="11"/>
          </p:nvPr>
        </p:nvSpPr>
        <p:spPr>
          <a:xfrm>
            <a:off x="1905000" y="6356350"/>
            <a:ext cx="51816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76</a:t>
            </a:fld>
            <a:endParaRPr lang="en-US" dirty="0"/>
          </a:p>
        </p:txBody>
      </p:sp>
      <p:sp>
        <p:nvSpPr>
          <p:cNvPr id="8" name="TextBox141"/>
          <p:cNvSpPr txBox="1"/>
          <p:nvPr/>
        </p:nvSpPr>
        <p:spPr>
          <a:xfrm>
            <a:off x="359156" y="1230026"/>
            <a:ext cx="8775700" cy="153888"/>
          </a:xfrm>
          <a:prstGeom prst="rect">
            <a:avLst/>
          </a:prstGeom>
          <a:noFill/>
        </p:spPr>
        <p:txBody>
          <a:bodyPr wrap="square" lIns="0" tIns="0" rIns="0" bIns="0" rtlCol="0">
            <a:spAutoFit/>
          </a:bodyPr>
          <a:lstStyle/>
          <a:p>
            <a:endParaRPr lang="en-US" altLang="zh-CN" sz="1000" kern="0" spc="-50" baseline="0" noProof="0" dirty="0">
              <a:solidFill>
                <a:srgbClr val="000000"/>
              </a:solidFill>
              <a:latin typeface="Arial" pitchFamily="34" charset="0"/>
              <a:ea typeface="Arial" pitchFamily="34" charset="0"/>
              <a:cs typeface="Arial" pitchFamily="34" charset="0"/>
            </a:endParaRPr>
          </a:p>
        </p:txBody>
      </p:sp>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
        <p:nvSpPr>
          <p:cNvPr id="3" name="TextBox 2">
            <a:extLst>
              <a:ext uri="{FF2B5EF4-FFF2-40B4-BE49-F238E27FC236}">
                <a16:creationId xmlns:a16="http://schemas.microsoft.com/office/drawing/2014/main" id="{96140030-B636-49E6-A225-9B8B792A10D7}"/>
              </a:ext>
            </a:extLst>
          </p:cNvPr>
          <p:cNvSpPr txBox="1"/>
          <p:nvPr/>
        </p:nvSpPr>
        <p:spPr>
          <a:xfrm>
            <a:off x="251521" y="1391952"/>
            <a:ext cx="7992888" cy="954107"/>
          </a:xfrm>
          <a:prstGeom prst="rect">
            <a:avLst/>
          </a:prstGeom>
          <a:noFill/>
        </p:spPr>
        <p:txBody>
          <a:bodyPr wrap="square" rtlCol="0">
            <a:spAutoFit/>
          </a:bodyPr>
          <a:lstStyle/>
          <a:p>
            <a:endParaRPr lang="en-IN" sz="2000" dirty="0"/>
          </a:p>
          <a:p>
            <a:pPr marL="742950" lvl="1" indent="-285750">
              <a:buFont typeface="Arial" panose="020B0604020202020204" pitchFamily="34" charset="0"/>
              <a:buChar char="•"/>
            </a:pPr>
            <a:endParaRPr lang="en-IN" dirty="0"/>
          </a:p>
          <a:p>
            <a:endParaRPr lang="en-IN" dirty="0"/>
          </a:p>
        </p:txBody>
      </p:sp>
      <p:sp>
        <p:nvSpPr>
          <p:cNvPr id="10" name="TextBox 9">
            <a:extLst>
              <a:ext uri="{FF2B5EF4-FFF2-40B4-BE49-F238E27FC236}">
                <a16:creationId xmlns:a16="http://schemas.microsoft.com/office/drawing/2014/main" id="{31D669D3-2D80-43D1-8534-505A91A8D03E}"/>
              </a:ext>
            </a:extLst>
          </p:cNvPr>
          <p:cNvSpPr txBox="1"/>
          <p:nvPr/>
        </p:nvSpPr>
        <p:spPr>
          <a:xfrm>
            <a:off x="1302296" y="1052736"/>
            <a:ext cx="6798096" cy="3262432"/>
          </a:xfrm>
          <a:prstGeom prst="rect">
            <a:avLst/>
          </a:prstGeom>
          <a:noFill/>
        </p:spPr>
        <p:txBody>
          <a:bodyPr wrap="square" rtlCol="0">
            <a:spAutoFit/>
          </a:bodyPr>
          <a:lstStyle/>
          <a:p>
            <a:r>
              <a:rPr lang="en-US" sz="2400" b="1" dirty="0"/>
              <a:t>Reasons for white box testing</a:t>
            </a:r>
            <a:endParaRPr lang="en-IN" sz="2400" b="1" dirty="0"/>
          </a:p>
          <a:p>
            <a:r>
              <a:rPr lang="en-US" sz="2400" b="1" dirty="0"/>
              <a:t> </a:t>
            </a:r>
            <a:endParaRPr lang="en-IN" sz="2400" dirty="0"/>
          </a:p>
          <a:p>
            <a:pPr marL="742950" lvl="1" indent="-285750">
              <a:buFont typeface="Arial" panose="020B0604020202020204" pitchFamily="34" charset="0"/>
              <a:buChar char="•"/>
            </a:pPr>
            <a:r>
              <a:rPr lang="en-US" sz="2400" dirty="0"/>
              <a:t>It identifies internal security holes.</a:t>
            </a:r>
            <a:endParaRPr lang="en-IN" sz="2400" dirty="0"/>
          </a:p>
          <a:p>
            <a:pPr marL="742950" lvl="1" indent="-285750">
              <a:buFont typeface="Arial" panose="020B0604020202020204" pitchFamily="34" charset="0"/>
              <a:buChar char="•"/>
            </a:pPr>
            <a:r>
              <a:rPr lang="en-US" sz="2400" dirty="0"/>
              <a:t>To check the way of input inside the code.</a:t>
            </a:r>
            <a:endParaRPr lang="en-IN" sz="2400" dirty="0"/>
          </a:p>
          <a:p>
            <a:pPr marL="742950" lvl="1" indent="-285750">
              <a:buFont typeface="Arial" panose="020B0604020202020204" pitchFamily="34" charset="0"/>
              <a:buChar char="•"/>
            </a:pPr>
            <a:r>
              <a:rPr lang="en-US" sz="2400" dirty="0"/>
              <a:t>Check the functionality of conditional loops.</a:t>
            </a:r>
            <a:endParaRPr lang="en-IN" sz="2400" dirty="0"/>
          </a:p>
          <a:p>
            <a:pPr marL="742950" lvl="1" indent="-285750">
              <a:buFont typeface="Arial" panose="020B0604020202020204" pitchFamily="34" charset="0"/>
              <a:buChar char="•"/>
            </a:pPr>
            <a:r>
              <a:rPr lang="en-US" sz="2400" dirty="0"/>
              <a:t>To test function, object, and statement at an individual level.</a:t>
            </a:r>
            <a:endParaRPr lang="en-IN" sz="2400" dirty="0"/>
          </a:p>
          <a:p>
            <a:pPr marL="285750" indent="-285750">
              <a:buFont typeface="Arial" panose="020B0604020202020204" pitchFamily="34" charset="0"/>
              <a:buChar char="•"/>
            </a:pPr>
            <a:r>
              <a:rPr lang="en-US" sz="2000" dirty="0"/>
              <a:t> </a:t>
            </a:r>
            <a:endParaRPr lang="en-IN" sz="2000" dirty="0"/>
          </a:p>
          <a:p>
            <a:endParaRPr lang="en-IN" dirty="0"/>
          </a:p>
        </p:txBody>
      </p:sp>
    </p:spTree>
    <p:extLst>
      <p:ext uri="{BB962C8B-B14F-4D97-AF65-F5344CB8AC3E}">
        <p14:creationId xmlns:p14="http://schemas.microsoft.com/office/powerpoint/2010/main" val="21373401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130874D-A41D-4E87-BCBC-2FA5F7963E73}"/>
              </a:ext>
            </a:extLst>
          </p:cNvPr>
          <p:cNvSpPr>
            <a:spLocks noGrp="1"/>
          </p:cNvSpPr>
          <p:nvPr>
            <p:ph type="dt" sz="half" idx="10"/>
          </p:nvPr>
        </p:nvSpPr>
        <p:spPr/>
        <p:txBody>
          <a:bodyPr/>
          <a:lstStyle/>
          <a:p>
            <a:fld id="{F83524DC-E632-4C83-9555-CEF57CBDEFBB}" type="datetime1">
              <a:rPr lang="en-IN" smtClean="0"/>
              <a:t>30-04-2024</a:t>
            </a:fld>
            <a:endParaRPr lang="en-US" dirty="0"/>
          </a:p>
        </p:txBody>
      </p:sp>
      <p:sp>
        <p:nvSpPr>
          <p:cNvPr id="5" name="Footer Placeholder 4">
            <a:extLst>
              <a:ext uri="{FF2B5EF4-FFF2-40B4-BE49-F238E27FC236}">
                <a16:creationId xmlns:a16="http://schemas.microsoft.com/office/drawing/2014/main" id="{60042FA8-8C2B-4865-B212-13A8FF0C7BB3}"/>
              </a:ext>
            </a:extLst>
          </p:cNvPr>
          <p:cNvSpPr>
            <a:spLocks noGrp="1"/>
          </p:cNvSpPr>
          <p:nvPr>
            <p:ph type="ftr" sz="quarter" idx="11"/>
          </p:nvPr>
        </p:nvSpPr>
        <p:spPr/>
        <p:txBody>
          <a:bodyPr/>
          <a:lstStyle/>
          <a:p>
            <a:r>
              <a:rPr lang="en-US"/>
              <a:t>Nishu Niharika            ACSE0603 Software Engineering                          Unit IV      </a:t>
            </a:r>
            <a:endParaRPr lang="en-US" dirty="0"/>
          </a:p>
        </p:txBody>
      </p:sp>
      <p:sp>
        <p:nvSpPr>
          <p:cNvPr id="6" name="Slide Number Placeholder 5">
            <a:extLst>
              <a:ext uri="{FF2B5EF4-FFF2-40B4-BE49-F238E27FC236}">
                <a16:creationId xmlns:a16="http://schemas.microsoft.com/office/drawing/2014/main" id="{29BCCC8F-4D84-4346-B28C-08045E1C9E02}"/>
              </a:ext>
            </a:extLst>
          </p:cNvPr>
          <p:cNvSpPr>
            <a:spLocks noGrp="1"/>
          </p:cNvSpPr>
          <p:nvPr>
            <p:ph type="sldNum" sz="quarter" idx="12"/>
          </p:nvPr>
        </p:nvSpPr>
        <p:spPr/>
        <p:txBody>
          <a:bodyPr/>
          <a:lstStyle/>
          <a:p>
            <a:fld id="{8A87259C-A7BA-4E2F-AD15-1FC8623258DF}" type="slidenum">
              <a:rPr lang="en-US" smtClean="0"/>
              <a:pPr/>
              <a:t>77</a:t>
            </a:fld>
            <a:endParaRPr lang="en-US" dirty="0"/>
          </a:p>
        </p:txBody>
      </p:sp>
      <p:sp>
        <p:nvSpPr>
          <p:cNvPr id="7" name="Rectangle 6">
            <a:extLst>
              <a:ext uri="{FF2B5EF4-FFF2-40B4-BE49-F238E27FC236}">
                <a16:creationId xmlns:a16="http://schemas.microsoft.com/office/drawing/2014/main" id="{C137A572-6595-4B18-BC98-7D947165EE3C}"/>
              </a:ext>
            </a:extLst>
          </p:cNvPr>
          <p:cNvSpPr/>
          <p:nvPr/>
        </p:nvSpPr>
        <p:spPr>
          <a:xfrm>
            <a:off x="539552" y="837199"/>
            <a:ext cx="7560840" cy="5490862"/>
          </a:xfrm>
          <a:prstGeom prst="rect">
            <a:avLst/>
          </a:prstGeom>
        </p:spPr>
        <p:txBody>
          <a:bodyPr wrap="square">
            <a:spAutoFit/>
          </a:bodyPr>
          <a:lstStyle/>
          <a:p>
            <a:pPr>
              <a:spcBef>
                <a:spcPts val="20"/>
              </a:spcBef>
              <a:spcAft>
                <a:spcPts val="0"/>
              </a:spcAft>
            </a:pPr>
            <a:r>
              <a:rPr lang="en-US" sz="1200" dirty="0">
                <a:latin typeface="Calibri" panose="020F0502020204030204" pitchFamily="34" charset="0"/>
                <a:ea typeface="Calibri" panose="020F0502020204030204" pitchFamily="34" charset="0"/>
              </a:rPr>
              <a:t> </a:t>
            </a:r>
            <a:endParaRPr lang="en-IN" sz="1200" dirty="0">
              <a:latin typeface="Calibri" panose="020F0502020204030204" pitchFamily="34" charset="0"/>
              <a:ea typeface="Calibri" panose="020F0502020204030204" pitchFamily="34" charset="0"/>
            </a:endParaRPr>
          </a:p>
          <a:p>
            <a:pPr marL="292100">
              <a:spcAft>
                <a:spcPts val="0"/>
              </a:spcAft>
            </a:pPr>
            <a:r>
              <a:rPr lang="en-US" sz="2000" b="1" dirty="0">
                <a:latin typeface="Calibri" panose="020F0502020204030204" pitchFamily="34" charset="0"/>
                <a:ea typeface="Calibri" panose="020F0502020204030204" pitchFamily="34" charset="0"/>
              </a:rPr>
              <a:t>Advantages</a:t>
            </a:r>
            <a:r>
              <a:rPr lang="en-US" sz="2000" b="1" spc="-25" dirty="0">
                <a:latin typeface="Calibri" panose="020F0502020204030204" pitchFamily="34" charset="0"/>
                <a:ea typeface="Calibri" panose="020F0502020204030204" pitchFamily="34" charset="0"/>
              </a:rPr>
              <a:t> </a:t>
            </a:r>
            <a:r>
              <a:rPr lang="en-US" sz="2000" b="1" dirty="0">
                <a:latin typeface="Calibri" panose="020F0502020204030204" pitchFamily="34" charset="0"/>
                <a:ea typeface="Calibri" panose="020F0502020204030204" pitchFamily="34" charset="0"/>
              </a:rPr>
              <a:t>of</a:t>
            </a:r>
            <a:r>
              <a:rPr lang="en-US" sz="2000" b="1" spc="-15" dirty="0">
                <a:latin typeface="Calibri" panose="020F0502020204030204" pitchFamily="34" charset="0"/>
                <a:ea typeface="Calibri" panose="020F0502020204030204" pitchFamily="34" charset="0"/>
              </a:rPr>
              <a:t> </a:t>
            </a:r>
            <a:r>
              <a:rPr lang="en-US" sz="2000" b="1" dirty="0">
                <a:latin typeface="Calibri" panose="020F0502020204030204" pitchFamily="34" charset="0"/>
                <a:ea typeface="Calibri" panose="020F0502020204030204" pitchFamily="34" charset="0"/>
              </a:rPr>
              <a:t>White</a:t>
            </a:r>
            <a:r>
              <a:rPr lang="en-US" sz="2000" b="1" spc="-10" dirty="0">
                <a:latin typeface="Calibri" panose="020F0502020204030204" pitchFamily="34" charset="0"/>
                <a:ea typeface="Calibri" panose="020F0502020204030204" pitchFamily="34" charset="0"/>
              </a:rPr>
              <a:t> </a:t>
            </a:r>
            <a:r>
              <a:rPr lang="en-US" sz="2000" b="1" dirty="0">
                <a:latin typeface="Calibri" panose="020F0502020204030204" pitchFamily="34" charset="0"/>
                <a:ea typeface="Calibri" panose="020F0502020204030204" pitchFamily="34" charset="0"/>
              </a:rPr>
              <a:t>box</a:t>
            </a:r>
            <a:r>
              <a:rPr lang="en-US" sz="2000" b="1" spc="-15" dirty="0">
                <a:latin typeface="Calibri" panose="020F0502020204030204" pitchFamily="34" charset="0"/>
                <a:ea typeface="Calibri" panose="020F0502020204030204" pitchFamily="34" charset="0"/>
              </a:rPr>
              <a:t> </a:t>
            </a:r>
            <a:r>
              <a:rPr lang="en-US" sz="2000" b="1" dirty="0">
                <a:latin typeface="Calibri" panose="020F0502020204030204" pitchFamily="34" charset="0"/>
                <a:ea typeface="Calibri" panose="020F0502020204030204" pitchFamily="34" charset="0"/>
              </a:rPr>
              <a:t>testing</a:t>
            </a:r>
            <a:endParaRPr lang="en-IN" sz="1600" b="1" dirty="0">
              <a:latin typeface="Calibri" panose="020F0502020204030204" pitchFamily="34" charset="0"/>
              <a:ea typeface="Calibri" panose="020F0502020204030204" pitchFamily="34" charset="0"/>
            </a:endParaRPr>
          </a:p>
          <a:p>
            <a:pPr>
              <a:spcBef>
                <a:spcPts val="55"/>
              </a:spcBef>
              <a:spcAft>
                <a:spcPts val="0"/>
              </a:spcAft>
            </a:pPr>
            <a:r>
              <a:rPr lang="en-US" sz="1600" dirty="0">
                <a:latin typeface="Calibri" panose="020F0502020204030204" pitchFamily="34" charset="0"/>
                <a:ea typeface="Calibri" panose="020F0502020204030204" pitchFamily="34" charset="0"/>
              </a:rPr>
              <a:t> </a:t>
            </a:r>
            <a:endParaRPr lang="en-IN" sz="1600" dirty="0">
              <a:latin typeface="Calibri" panose="020F0502020204030204" pitchFamily="34" charset="0"/>
              <a:ea typeface="Calibri" panose="020F0502020204030204" pitchFamily="34" charset="0"/>
            </a:endParaRPr>
          </a:p>
          <a:p>
            <a:pPr marL="742950" lvl="1" indent="-285750">
              <a:spcAft>
                <a:spcPts val="0"/>
              </a:spcAft>
              <a:buSzPts val="1000"/>
              <a:buFont typeface="Courier New" panose="02070309020205020404" pitchFamily="49" charset="0"/>
              <a:buChar char="o"/>
              <a:tabLst>
                <a:tab pos="749935" algn="l"/>
              </a:tabLst>
            </a:pPr>
            <a:r>
              <a:rPr lang="en-US" sz="1600" dirty="0">
                <a:latin typeface="Calibri" panose="020F0502020204030204" pitchFamily="34" charset="0"/>
                <a:ea typeface="Courier New" panose="02070309020205020404" pitchFamily="49" charset="0"/>
              </a:rPr>
              <a:t>White</a:t>
            </a:r>
            <a:r>
              <a:rPr lang="en-US" sz="1600" spc="-25"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box</a:t>
            </a:r>
            <a:r>
              <a:rPr lang="en-US" sz="1600" spc="-20"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testing</a:t>
            </a:r>
            <a:r>
              <a:rPr lang="en-US" sz="1600" spc="-15"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optimizes</a:t>
            </a:r>
            <a:r>
              <a:rPr lang="en-US" sz="1600" spc="-15"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code</a:t>
            </a:r>
            <a:r>
              <a:rPr lang="en-US" sz="1600" spc="-20"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so</a:t>
            </a:r>
            <a:r>
              <a:rPr lang="en-US" sz="1600" spc="-35"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hidden</a:t>
            </a:r>
            <a:r>
              <a:rPr lang="en-US" sz="1600" spc="-30"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errors</a:t>
            </a:r>
            <a:r>
              <a:rPr lang="en-US" sz="1600" spc="5"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can</a:t>
            </a:r>
            <a:r>
              <a:rPr lang="en-US" sz="1600" spc="-30"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be</a:t>
            </a:r>
            <a:r>
              <a:rPr lang="en-US" sz="1600" spc="-5"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identified.</a:t>
            </a:r>
            <a:endParaRPr lang="en-IN" sz="1600" dirty="0">
              <a:latin typeface="Calibri" panose="020F0502020204030204" pitchFamily="34" charset="0"/>
              <a:ea typeface="Courier New" panose="02070309020205020404" pitchFamily="49" charset="0"/>
            </a:endParaRPr>
          </a:p>
          <a:p>
            <a:pPr marL="742950" lvl="1" indent="-285750">
              <a:spcBef>
                <a:spcPts val="695"/>
              </a:spcBef>
              <a:spcAft>
                <a:spcPts val="0"/>
              </a:spcAft>
              <a:buSzPts val="1000"/>
              <a:buFont typeface="Courier New" panose="02070309020205020404" pitchFamily="49" charset="0"/>
              <a:buChar char="o"/>
              <a:tabLst>
                <a:tab pos="749935" algn="l"/>
              </a:tabLst>
            </a:pPr>
            <a:r>
              <a:rPr lang="en-US" sz="1600" dirty="0">
                <a:latin typeface="Calibri" panose="020F0502020204030204" pitchFamily="34" charset="0"/>
                <a:ea typeface="Courier New" panose="02070309020205020404" pitchFamily="49" charset="0"/>
              </a:rPr>
              <a:t>Test</a:t>
            </a:r>
            <a:r>
              <a:rPr lang="en-US" sz="1600" spc="-15"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cases</a:t>
            </a:r>
            <a:r>
              <a:rPr lang="en-US" sz="1600" spc="-5"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of</a:t>
            </a:r>
            <a:r>
              <a:rPr lang="en-US" sz="1600" spc="-25"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white</a:t>
            </a:r>
            <a:r>
              <a:rPr lang="en-US" sz="1600" spc="-15"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box</a:t>
            </a:r>
            <a:r>
              <a:rPr lang="en-US" sz="1600" spc="-10"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testing</a:t>
            </a:r>
            <a:r>
              <a:rPr lang="en-US" sz="1600" spc="-10"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can be</a:t>
            </a:r>
            <a:r>
              <a:rPr lang="en-US" sz="1600" spc="-15"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easily</a:t>
            </a:r>
            <a:r>
              <a:rPr lang="en-US" sz="1600" spc="-10"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automated.</a:t>
            </a:r>
            <a:endParaRPr lang="en-IN" sz="1600" dirty="0">
              <a:latin typeface="Calibri" panose="020F0502020204030204" pitchFamily="34" charset="0"/>
              <a:ea typeface="Courier New" panose="02070309020205020404" pitchFamily="49" charset="0"/>
            </a:endParaRPr>
          </a:p>
          <a:p>
            <a:pPr marL="742950" marR="575945" lvl="1" indent="-285750">
              <a:lnSpc>
                <a:spcPct val="127000"/>
              </a:lnSpc>
              <a:spcBef>
                <a:spcPts val="720"/>
              </a:spcBef>
              <a:spcAft>
                <a:spcPts val="0"/>
              </a:spcAft>
              <a:buSzPts val="1000"/>
              <a:buFont typeface="Courier New" panose="02070309020205020404" pitchFamily="49" charset="0"/>
              <a:buChar char="o"/>
              <a:tabLst>
                <a:tab pos="749935" algn="l"/>
              </a:tabLst>
            </a:pPr>
            <a:r>
              <a:rPr lang="en-US" sz="1600" dirty="0">
                <a:latin typeface="Calibri" panose="020F0502020204030204" pitchFamily="34" charset="0"/>
                <a:ea typeface="Courier New" panose="02070309020205020404" pitchFamily="49" charset="0"/>
              </a:rPr>
              <a:t>This</a:t>
            </a:r>
            <a:r>
              <a:rPr lang="en-US" sz="1600" spc="-20"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testing</a:t>
            </a:r>
            <a:r>
              <a:rPr lang="en-US" sz="1600" spc="-15"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is</a:t>
            </a:r>
            <a:r>
              <a:rPr lang="en-US" sz="1600" spc="-15"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more thorough</a:t>
            </a:r>
            <a:r>
              <a:rPr lang="en-US" sz="1600" spc="-30"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than</a:t>
            </a:r>
            <a:r>
              <a:rPr lang="en-US" sz="1600" spc="-5"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other</a:t>
            </a:r>
            <a:r>
              <a:rPr lang="en-US" sz="1600" spc="-15"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testing</a:t>
            </a:r>
            <a:r>
              <a:rPr lang="en-US" sz="1600" spc="-15"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approaches</a:t>
            </a:r>
            <a:r>
              <a:rPr lang="en-US" sz="1600" spc="-10"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as</a:t>
            </a:r>
            <a:r>
              <a:rPr lang="en-US" sz="1600" spc="-15"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it</a:t>
            </a:r>
            <a:r>
              <a:rPr lang="en-US" sz="1600" spc="-20"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covers</a:t>
            </a:r>
            <a:r>
              <a:rPr lang="en-US" sz="1600" spc="-15"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all</a:t>
            </a:r>
            <a:r>
              <a:rPr lang="en-US" sz="1600" spc="-35"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code</a:t>
            </a:r>
            <a:r>
              <a:rPr lang="en-US" sz="1600" spc="-255"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paths.</a:t>
            </a:r>
            <a:endParaRPr lang="en-IN" sz="1600" dirty="0">
              <a:latin typeface="Calibri" panose="020F0502020204030204" pitchFamily="34" charset="0"/>
              <a:ea typeface="Courier New" panose="02070309020205020404" pitchFamily="49" charset="0"/>
            </a:endParaRPr>
          </a:p>
          <a:p>
            <a:pPr marL="742950" lvl="1" indent="-285750">
              <a:spcBef>
                <a:spcPts val="310"/>
              </a:spcBef>
              <a:spcAft>
                <a:spcPts val="0"/>
              </a:spcAft>
              <a:buSzPts val="1000"/>
              <a:buFont typeface="Courier New" panose="02070309020205020404" pitchFamily="49" charset="0"/>
              <a:buChar char="o"/>
              <a:tabLst>
                <a:tab pos="749935" algn="l"/>
              </a:tabLst>
            </a:pPr>
            <a:r>
              <a:rPr lang="en-US" sz="1600" dirty="0">
                <a:latin typeface="Calibri" panose="020F0502020204030204" pitchFamily="34" charset="0"/>
                <a:ea typeface="Courier New" panose="02070309020205020404" pitchFamily="49" charset="0"/>
              </a:rPr>
              <a:t>It</a:t>
            </a:r>
            <a:r>
              <a:rPr lang="en-US" sz="1600" spc="-15"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can</a:t>
            </a:r>
            <a:r>
              <a:rPr lang="en-US" sz="1600" spc="-20"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be</a:t>
            </a:r>
            <a:r>
              <a:rPr lang="en-US" sz="1600" spc="-10"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started</a:t>
            </a:r>
            <a:r>
              <a:rPr lang="en-US" sz="1600" spc="-20"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in the</a:t>
            </a:r>
            <a:r>
              <a:rPr lang="en-US" sz="1600" spc="-10"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SDLC</a:t>
            </a:r>
            <a:r>
              <a:rPr lang="en-US" sz="1600" spc="-10"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phase</a:t>
            </a:r>
            <a:r>
              <a:rPr lang="en-US" sz="1600" spc="-10"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even</a:t>
            </a:r>
            <a:r>
              <a:rPr lang="en-US" sz="1600" spc="-20"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without</a:t>
            </a:r>
            <a:r>
              <a:rPr lang="en-US" sz="1600" spc="35"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GUI.</a:t>
            </a:r>
            <a:endParaRPr lang="en-IN" sz="1600" dirty="0">
              <a:latin typeface="Calibri" panose="020F0502020204030204" pitchFamily="34" charset="0"/>
              <a:ea typeface="Courier New" panose="02070309020205020404" pitchFamily="49" charset="0"/>
            </a:endParaRPr>
          </a:p>
          <a:p>
            <a:pPr>
              <a:spcBef>
                <a:spcPts val="20"/>
              </a:spcBef>
              <a:spcAft>
                <a:spcPts val="0"/>
              </a:spcAft>
            </a:pPr>
            <a:r>
              <a:rPr lang="en-US" sz="1600" dirty="0">
                <a:latin typeface="Calibri" panose="020F0502020204030204" pitchFamily="34" charset="0"/>
                <a:ea typeface="Calibri" panose="020F0502020204030204" pitchFamily="34" charset="0"/>
              </a:rPr>
              <a:t> </a:t>
            </a:r>
            <a:endParaRPr lang="en-IN" sz="1600" dirty="0">
              <a:latin typeface="Calibri" panose="020F0502020204030204" pitchFamily="34" charset="0"/>
              <a:ea typeface="Calibri" panose="020F0502020204030204" pitchFamily="34" charset="0"/>
            </a:endParaRPr>
          </a:p>
          <a:p>
            <a:pPr marL="292100">
              <a:spcAft>
                <a:spcPts val="0"/>
              </a:spcAft>
            </a:pPr>
            <a:r>
              <a:rPr lang="en-US" sz="2000" b="1" dirty="0">
                <a:latin typeface="Calibri" panose="020F0502020204030204" pitchFamily="34" charset="0"/>
                <a:ea typeface="Calibri" panose="020F0502020204030204" pitchFamily="34" charset="0"/>
              </a:rPr>
              <a:t>Disadvantages</a:t>
            </a:r>
            <a:r>
              <a:rPr lang="en-US" sz="2000" b="1" spc="-25" dirty="0">
                <a:latin typeface="Calibri" panose="020F0502020204030204" pitchFamily="34" charset="0"/>
                <a:ea typeface="Calibri" panose="020F0502020204030204" pitchFamily="34" charset="0"/>
              </a:rPr>
              <a:t> </a:t>
            </a:r>
            <a:r>
              <a:rPr lang="en-US" sz="2000" b="1" dirty="0">
                <a:latin typeface="Calibri" panose="020F0502020204030204" pitchFamily="34" charset="0"/>
                <a:ea typeface="Calibri" panose="020F0502020204030204" pitchFamily="34" charset="0"/>
              </a:rPr>
              <a:t>of</a:t>
            </a:r>
            <a:r>
              <a:rPr lang="en-US" sz="2000" b="1" spc="-20" dirty="0">
                <a:latin typeface="Calibri" panose="020F0502020204030204" pitchFamily="34" charset="0"/>
                <a:ea typeface="Calibri" panose="020F0502020204030204" pitchFamily="34" charset="0"/>
              </a:rPr>
              <a:t> </a:t>
            </a:r>
            <a:r>
              <a:rPr lang="en-US" sz="2000" b="1" dirty="0">
                <a:latin typeface="Calibri" panose="020F0502020204030204" pitchFamily="34" charset="0"/>
                <a:ea typeface="Calibri" panose="020F0502020204030204" pitchFamily="34" charset="0"/>
              </a:rPr>
              <a:t>White</a:t>
            </a:r>
            <a:r>
              <a:rPr lang="en-US" sz="2000" b="1" spc="-30" dirty="0">
                <a:latin typeface="Calibri" panose="020F0502020204030204" pitchFamily="34" charset="0"/>
                <a:ea typeface="Calibri" panose="020F0502020204030204" pitchFamily="34" charset="0"/>
              </a:rPr>
              <a:t> </a:t>
            </a:r>
            <a:r>
              <a:rPr lang="en-US" sz="2000" b="1" dirty="0">
                <a:latin typeface="Calibri" panose="020F0502020204030204" pitchFamily="34" charset="0"/>
                <a:ea typeface="Calibri" panose="020F0502020204030204" pitchFamily="34" charset="0"/>
              </a:rPr>
              <a:t>box</a:t>
            </a:r>
            <a:r>
              <a:rPr lang="en-US" sz="2000" b="1" spc="-15" dirty="0">
                <a:latin typeface="Calibri" panose="020F0502020204030204" pitchFamily="34" charset="0"/>
                <a:ea typeface="Calibri" panose="020F0502020204030204" pitchFamily="34" charset="0"/>
              </a:rPr>
              <a:t> </a:t>
            </a:r>
            <a:r>
              <a:rPr lang="en-US" sz="2000" b="1" dirty="0">
                <a:latin typeface="Calibri" panose="020F0502020204030204" pitchFamily="34" charset="0"/>
                <a:ea typeface="Calibri" panose="020F0502020204030204" pitchFamily="34" charset="0"/>
              </a:rPr>
              <a:t>testing</a:t>
            </a:r>
            <a:endParaRPr lang="en-IN" sz="2000" b="1" dirty="0">
              <a:latin typeface="Calibri" panose="020F0502020204030204" pitchFamily="34" charset="0"/>
              <a:ea typeface="Calibri" panose="020F0502020204030204" pitchFamily="34" charset="0"/>
            </a:endParaRPr>
          </a:p>
          <a:p>
            <a:pPr>
              <a:spcBef>
                <a:spcPts val="30"/>
              </a:spcBef>
              <a:spcAft>
                <a:spcPts val="0"/>
              </a:spcAft>
            </a:pPr>
            <a:r>
              <a:rPr lang="en-US" sz="1600" dirty="0">
                <a:latin typeface="Calibri" panose="020F0502020204030204" pitchFamily="34" charset="0"/>
                <a:ea typeface="Calibri" panose="020F0502020204030204" pitchFamily="34" charset="0"/>
              </a:rPr>
              <a:t> </a:t>
            </a:r>
            <a:endParaRPr lang="en-IN" sz="1600" dirty="0">
              <a:latin typeface="Calibri" panose="020F0502020204030204" pitchFamily="34" charset="0"/>
              <a:ea typeface="Calibri" panose="020F0502020204030204" pitchFamily="34" charset="0"/>
            </a:endParaRPr>
          </a:p>
          <a:p>
            <a:pPr marL="742950" marR="848360" lvl="1" indent="-285750">
              <a:lnSpc>
                <a:spcPct val="130000"/>
              </a:lnSpc>
              <a:spcAft>
                <a:spcPts val="0"/>
              </a:spcAft>
              <a:buSzPts val="1000"/>
              <a:buFont typeface="Courier New" panose="02070309020205020404" pitchFamily="49" charset="0"/>
              <a:buChar char="o"/>
              <a:tabLst>
                <a:tab pos="749935" algn="l"/>
              </a:tabLst>
            </a:pPr>
            <a:r>
              <a:rPr lang="en-US" sz="1600" dirty="0">
                <a:latin typeface="Calibri" panose="020F0502020204030204" pitchFamily="34" charset="0"/>
                <a:ea typeface="Courier New" panose="02070309020205020404" pitchFamily="49" charset="0"/>
              </a:rPr>
              <a:t>White box testing is too much time consuming when it comes to large-scale</a:t>
            </a:r>
            <a:r>
              <a:rPr lang="en-US" sz="1600" spc="-260"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programming</a:t>
            </a:r>
            <a:r>
              <a:rPr lang="en-US" sz="1600" spc="-5"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applications.</a:t>
            </a:r>
            <a:endParaRPr lang="en-IN" sz="1600" dirty="0">
              <a:latin typeface="Calibri" panose="020F0502020204030204" pitchFamily="34" charset="0"/>
              <a:ea typeface="Courier New" panose="02070309020205020404" pitchFamily="49" charset="0"/>
            </a:endParaRPr>
          </a:p>
          <a:p>
            <a:pPr marL="742950" lvl="1" indent="-285750">
              <a:spcBef>
                <a:spcPts val="250"/>
              </a:spcBef>
              <a:spcAft>
                <a:spcPts val="0"/>
              </a:spcAft>
              <a:buSzPts val="1000"/>
              <a:buFont typeface="Courier New" panose="02070309020205020404" pitchFamily="49" charset="0"/>
              <a:buChar char="o"/>
              <a:tabLst>
                <a:tab pos="749935" algn="l"/>
              </a:tabLst>
            </a:pPr>
            <a:r>
              <a:rPr lang="en-US" sz="1600" dirty="0">
                <a:latin typeface="Calibri" panose="020F0502020204030204" pitchFamily="34" charset="0"/>
                <a:ea typeface="Courier New" panose="02070309020205020404" pitchFamily="49" charset="0"/>
              </a:rPr>
              <a:t>White</a:t>
            </a:r>
            <a:r>
              <a:rPr lang="en-US" sz="1600" spc="-15"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box</a:t>
            </a:r>
            <a:r>
              <a:rPr lang="en-US" sz="1600" spc="-10"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testing</a:t>
            </a:r>
            <a:r>
              <a:rPr lang="en-US" sz="1600" spc="-10"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is</a:t>
            </a:r>
            <a:r>
              <a:rPr lang="en-US" sz="1600" spc="-5"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much</a:t>
            </a:r>
            <a:r>
              <a:rPr lang="en-US" sz="1600" spc="-25"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expensive</a:t>
            </a:r>
            <a:r>
              <a:rPr lang="en-US" sz="1600" spc="-10"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and</a:t>
            </a:r>
            <a:r>
              <a:rPr lang="en-US" sz="1600" spc="-20"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complex.</a:t>
            </a:r>
            <a:endParaRPr lang="en-IN" sz="1600" dirty="0">
              <a:latin typeface="Calibri" panose="020F0502020204030204" pitchFamily="34" charset="0"/>
              <a:ea typeface="Courier New" panose="02070309020205020404" pitchFamily="49" charset="0"/>
            </a:endParaRPr>
          </a:p>
          <a:p>
            <a:pPr marL="742950" lvl="1" indent="-285750">
              <a:spcBef>
                <a:spcPts val="720"/>
              </a:spcBef>
              <a:spcAft>
                <a:spcPts val="0"/>
              </a:spcAft>
              <a:buSzPts val="1000"/>
              <a:buFont typeface="Courier New" panose="02070309020205020404" pitchFamily="49" charset="0"/>
              <a:buChar char="o"/>
              <a:tabLst>
                <a:tab pos="749935" algn="l"/>
              </a:tabLst>
            </a:pPr>
            <a:r>
              <a:rPr lang="en-US" sz="1600" dirty="0">
                <a:latin typeface="Calibri" panose="020F0502020204030204" pitchFamily="34" charset="0"/>
                <a:ea typeface="Courier New" panose="02070309020205020404" pitchFamily="49" charset="0"/>
              </a:rPr>
              <a:t>It</a:t>
            </a:r>
            <a:r>
              <a:rPr lang="en-US" sz="1600" spc="-20"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can</a:t>
            </a:r>
            <a:r>
              <a:rPr lang="en-US" sz="1600" spc="-25"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lead</a:t>
            </a:r>
            <a:r>
              <a:rPr lang="en-US" sz="1600" spc="-25"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to</a:t>
            </a:r>
            <a:r>
              <a:rPr lang="en-US" sz="1600" spc="-10"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production</a:t>
            </a:r>
            <a:r>
              <a:rPr lang="en-US" sz="1600" spc="-25"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error</a:t>
            </a:r>
            <a:r>
              <a:rPr lang="en-US" sz="1600" spc="-10"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because</a:t>
            </a:r>
            <a:r>
              <a:rPr lang="en-US" sz="1600" spc="-15"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it</a:t>
            </a:r>
            <a:r>
              <a:rPr lang="en-US" sz="1600" spc="-15"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is</a:t>
            </a:r>
            <a:r>
              <a:rPr lang="en-US" sz="1600" spc="30"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not</a:t>
            </a:r>
            <a:r>
              <a:rPr lang="en-US" sz="1600" spc="-20"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detailed</a:t>
            </a:r>
            <a:r>
              <a:rPr lang="en-US" sz="1600" spc="-25"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by</a:t>
            </a:r>
            <a:r>
              <a:rPr lang="en-US" sz="1600" spc="-10"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the developers.</a:t>
            </a:r>
            <a:endParaRPr lang="en-IN" sz="1600" dirty="0">
              <a:latin typeface="Calibri" panose="020F0502020204030204" pitchFamily="34" charset="0"/>
              <a:ea typeface="Courier New" panose="02070309020205020404" pitchFamily="49" charset="0"/>
            </a:endParaRPr>
          </a:p>
          <a:p>
            <a:pPr marL="742950" marR="359410" lvl="1" indent="-285750">
              <a:lnSpc>
                <a:spcPct val="127000"/>
              </a:lnSpc>
              <a:spcBef>
                <a:spcPts val="720"/>
              </a:spcBef>
              <a:spcAft>
                <a:spcPts val="0"/>
              </a:spcAft>
              <a:buSzPts val="1000"/>
              <a:buFont typeface="Courier New" panose="02070309020205020404" pitchFamily="49" charset="0"/>
              <a:buChar char="o"/>
              <a:tabLst>
                <a:tab pos="749935" algn="l"/>
              </a:tabLst>
            </a:pPr>
            <a:r>
              <a:rPr lang="en-US" sz="1600" dirty="0">
                <a:latin typeface="Calibri" panose="020F0502020204030204" pitchFamily="34" charset="0"/>
                <a:ea typeface="Courier New" panose="02070309020205020404" pitchFamily="49" charset="0"/>
              </a:rPr>
              <a:t>White box testing needs professional programmers who have a detailed knowledge</a:t>
            </a:r>
            <a:r>
              <a:rPr lang="en-US" sz="1600" spc="-265"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and</a:t>
            </a:r>
            <a:r>
              <a:rPr lang="en-US" sz="1600" spc="-20"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understanding</a:t>
            </a:r>
            <a:r>
              <a:rPr lang="en-US" sz="1600" spc="20"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of</a:t>
            </a:r>
            <a:r>
              <a:rPr lang="en-US" sz="1600" spc="-20"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programming</a:t>
            </a:r>
            <a:r>
              <a:rPr lang="en-US" sz="1600" spc="-5"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language</a:t>
            </a:r>
            <a:r>
              <a:rPr lang="en-US" sz="1600" spc="-5" dirty="0">
                <a:latin typeface="Calibri" panose="020F0502020204030204" pitchFamily="34" charset="0"/>
                <a:ea typeface="Courier New" panose="02070309020205020404" pitchFamily="49" charset="0"/>
              </a:rPr>
              <a:t> </a:t>
            </a:r>
            <a:r>
              <a:rPr lang="en-US" sz="1600" dirty="0">
                <a:latin typeface="Calibri" panose="020F0502020204030204" pitchFamily="34" charset="0"/>
                <a:ea typeface="Courier New" panose="02070309020205020404" pitchFamily="49" charset="0"/>
              </a:rPr>
              <a:t>and implementation.</a:t>
            </a:r>
            <a:endParaRPr lang="en-IN" sz="1600" dirty="0">
              <a:effectLst/>
              <a:latin typeface="Calibri" panose="020F0502020204030204" pitchFamily="34" charset="0"/>
              <a:ea typeface="Courier New" panose="02070309020205020404" pitchFamily="49" charset="0"/>
            </a:endParaRPr>
          </a:p>
        </p:txBody>
      </p:sp>
      <p:sp>
        <p:nvSpPr>
          <p:cNvPr id="8" name="Title 1">
            <a:extLst>
              <a:ext uri="{FF2B5EF4-FFF2-40B4-BE49-F238E27FC236}">
                <a16:creationId xmlns:a16="http://schemas.microsoft.com/office/drawing/2014/main" id="{31C2C010-3C11-4E15-930F-A4F901DBB87B}"/>
              </a:ext>
            </a:extLst>
          </p:cNvPr>
          <p:cNvSpPr txBox="1">
            <a:spLocks/>
          </p:cNvSpPr>
          <p:nvPr/>
        </p:nvSpPr>
        <p:spPr>
          <a:xfrm>
            <a:off x="1324356" y="0"/>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pPr eaLnBrk="0">
              <a:lnSpc>
                <a:spcPct val="112000"/>
              </a:lnSpc>
            </a:pPr>
            <a:r>
              <a:rPr lang="en-US" altLang="zh-CN" b="1" kern="0" dirty="0">
                <a:solidFill>
                  <a:srgbClr val="000000"/>
                </a:solidFill>
                <a:latin typeface="+mn-lt"/>
                <a:ea typeface="Arial" pitchFamily="34" charset="0"/>
                <a:cs typeface="Arial" pitchFamily="34" charset="0"/>
              </a:rPr>
              <a:t>White-box Testing</a:t>
            </a:r>
          </a:p>
        </p:txBody>
      </p:sp>
      <p:pic>
        <p:nvPicPr>
          <p:cNvPr id="9" name="Picture 8" descr="Logo.jpg">
            <a:extLst>
              <a:ext uri="{FF2B5EF4-FFF2-40B4-BE49-F238E27FC236}">
                <a16:creationId xmlns:a16="http://schemas.microsoft.com/office/drawing/2014/main" id="{9982D386-7157-4209-B330-A355607A2021}"/>
              </a:ext>
            </a:extLst>
          </p:cNvPr>
          <p:cNvPicPr>
            <a:picLocks noChangeAspect="1"/>
          </p:cNvPicPr>
          <p:nvPr/>
        </p:nvPicPr>
        <p:blipFill>
          <a:blip r:embed="rId2"/>
          <a:stretch>
            <a:fillRect/>
          </a:stretch>
        </p:blipFill>
        <p:spPr>
          <a:xfrm>
            <a:off x="0" y="0"/>
            <a:ext cx="1581150" cy="847725"/>
          </a:xfrm>
          <a:prstGeom prst="rect">
            <a:avLst/>
          </a:prstGeom>
        </p:spPr>
      </p:pic>
    </p:spTree>
    <p:extLst>
      <p:ext uri="{BB962C8B-B14F-4D97-AF65-F5344CB8AC3E}">
        <p14:creationId xmlns:p14="http://schemas.microsoft.com/office/powerpoint/2010/main" val="22750333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130874D-A41D-4E87-BCBC-2FA5F7963E73}"/>
              </a:ext>
            </a:extLst>
          </p:cNvPr>
          <p:cNvSpPr>
            <a:spLocks noGrp="1"/>
          </p:cNvSpPr>
          <p:nvPr>
            <p:ph type="dt" sz="half" idx="10"/>
          </p:nvPr>
        </p:nvSpPr>
        <p:spPr/>
        <p:txBody>
          <a:bodyPr/>
          <a:lstStyle/>
          <a:p>
            <a:fld id="{F83524DC-E632-4C83-9555-CEF57CBDEFBB}" type="datetime1">
              <a:rPr lang="en-IN" smtClean="0"/>
              <a:t>30-04-2024</a:t>
            </a:fld>
            <a:endParaRPr lang="en-US" dirty="0"/>
          </a:p>
        </p:txBody>
      </p:sp>
      <p:sp>
        <p:nvSpPr>
          <p:cNvPr id="5" name="Footer Placeholder 4">
            <a:extLst>
              <a:ext uri="{FF2B5EF4-FFF2-40B4-BE49-F238E27FC236}">
                <a16:creationId xmlns:a16="http://schemas.microsoft.com/office/drawing/2014/main" id="{60042FA8-8C2B-4865-B212-13A8FF0C7BB3}"/>
              </a:ext>
            </a:extLst>
          </p:cNvPr>
          <p:cNvSpPr>
            <a:spLocks noGrp="1"/>
          </p:cNvSpPr>
          <p:nvPr>
            <p:ph type="ftr" sz="quarter" idx="11"/>
          </p:nvPr>
        </p:nvSpPr>
        <p:spPr/>
        <p:txBody>
          <a:bodyPr/>
          <a:lstStyle/>
          <a:p>
            <a:r>
              <a:rPr lang="en-US"/>
              <a:t>Nishu Niharika            ACSE0603 Software Engineering                          Unit IV      </a:t>
            </a:r>
            <a:endParaRPr lang="en-US" dirty="0"/>
          </a:p>
        </p:txBody>
      </p:sp>
      <p:sp>
        <p:nvSpPr>
          <p:cNvPr id="6" name="Slide Number Placeholder 5">
            <a:extLst>
              <a:ext uri="{FF2B5EF4-FFF2-40B4-BE49-F238E27FC236}">
                <a16:creationId xmlns:a16="http://schemas.microsoft.com/office/drawing/2014/main" id="{29BCCC8F-4D84-4346-B28C-08045E1C9E02}"/>
              </a:ext>
            </a:extLst>
          </p:cNvPr>
          <p:cNvSpPr>
            <a:spLocks noGrp="1"/>
          </p:cNvSpPr>
          <p:nvPr>
            <p:ph type="sldNum" sz="quarter" idx="12"/>
          </p:nvPr>
        </p:nvSpPr>
        <p:spPr/>
        <p:txBody>
          <a:bodyPr/>
          <a:lstStyle/>
          <a:p>
            <a:fld id="{8A87259C-A7BA-4E2F-AD15-1FC8623258DF}" type="slidenum">
              <a:rPr lang="en-US" smtClean="0"/>
              <a:pPr/>
              <a:t>78</a:t>
            </a:fld>
            <a:endParaRPr lang="en-US" dirty="0"/>
          </a:p>
        </p:txBody>
      </p:sp>
      <p:sp>
        <p:nvSpPr>
          <p:cNvPr id="7" name="Rectangle 6">
            <a:extLst>
              <a:ext uri="{FF2B5EF4-FFF2-40B4-BE49-F238E27FC236}">
                <a16:creationId xmlns:a16="http://schemas.microsoft.com/office/drawing/2014/main" id="{C137A572-6595-4B18-BC98-7D947165EE3C}"/>
              </a:ext>
            </a:extLst>
          </p:cNvPr>
          <p:cNvSpPr/>
          <p:nvPr/>
        </p:nvSpPr>
        <p:spPr>
          <a:xfrm>
            <a:off x="539552" y="837199"/>
            <a:ext cx="7560840" cy="276999"/>
          </a:xfrm>
          <a:prstGeom prst="rect">
            <a:avLst/>
          </a:prstGeom>
        </p:spPr>
        <p:txBody>
          <a:bodyPr wrap="square">
            <a:spAutoFit/>
          </a:bodyPr>
          <a:lstStyle/>
          <a:p>
            <a:pPr>
              <a:spcBef>
                <a:spcPts val="20"/>
              </a:spcBef>
              <a:spcAft>
                <a:spcPts val="0"/>
              </a:spcAft>
            </a:pPr>
            <a:r>
              <a:rPr lang="en-US" sz="1200" dirty="0">
                <a:latin typeface="Calibri" panose="020F0502020204030204" pitchFamily="34" charset="0"/>
                <a:ea typeface="Calibri" panose="020F0502020204030204" pitchFamily="34" charset="0"/>
              </a:rPr>
              <a:t> </a:t>
            </a:r>
            <a:endParaRPr lang="en-IN" sz="1200" dirty="0">
              <a:latin typeface="Calibri" panose="020F0502020204030204" pitchFamily="34" charset="0"/>
              <a:ea typeface="Calibri" panose="020F0502020204030204" pitchFamily="34" charset="0"/>
            </a:endParaRPr>
          </a:p>
        </p:txBody>
      </p:sp>
      <p:sp>
        <p:nvSpPr>
          <p:cNvPr id="8" name="Title 1">
            <a:extLst>
              <a:ext uri="{FF2B5EF4-FFF2-40B4-BE49-F238E27FC236}">
                <a16:creationId xmlns:a16="http://schemas.microsoft.com/office/drawing/2014/main" id="{31C2C010-3C11-4E15-930F-A4F901DBB87B}"/>
              </a:ext>
            </a:extLst>
          </p:cNvPr>
          <p:cNvSpPr txBox="1">
            <a:spLocks/>
          </p:cNvSpPr>
          <p:nvPr/>
        </p:nvSpPr>
        <p:spPr>
          <a:xfrm>
            <a:off x="1324356" y="0"/>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pPr eaLnBrk="0">
              <a:lnSpc>
                <a:spcPct val="112000"/>
              </a:lnSpc>
            </a:pPr>
            <a:r>
              <a:rPr lang="en-US" altLang="zh-CN" b="1" kern="0" dirty="0">
                <a:solidFill>
                  <a:srgbClr val="000000"/>
                </a:solidFill>
                <a:latin typeface="+mn-lt"/>
                <a:ea typeface="Arial" pitchFamily="34" charset="0"/>
                <a:cs typeface="Arial" pitchFamily="34" charset="0"/>
              </a:rPr>
              <a:t>Techniques of White-box Testing- Data Flow Testing</a:t>
            </a:r>
          </a:p>
        </p:txBody>
      </p:sp>
      <p:pic>
        <p:nvPicPr>
          <p:cNvPr id="9" name="Picture 8" descr="Logo.jpg">
            <a:extLst>
              <a:ext uri="{FF2B5EF4-FFF2-40B4-BE49-F238E27FC236}">
                <a16:creationId xmlns:a16="http://schemas.microsoft.com/office/drawing/2014/main" id="{9982D386-7157-4209-B330-A355607A2021}"/>
              </a:ext>
            </a:extLst>
          </p:cNvPr>
          <p:cNvPicPr>
            <a:picLocks noChangeAspect="1"/>
          </p:cNvPicPr>
          <p:nvPr/>
        </p:nvPicPr>
        <p:blipFill>
          <a:blip r:embed="rId2"/>
          <a:stretch>
            <a:fillRect/>
          </a:stretch>
        </p:blipFill>
        <p:spPr>
          <a:xfrm>
            <a:off x="0" y="0"/>
            <a:ext cx="1581150" cy="847725"/>
          </a:xfrm>
          <a:prstGeom prst="rect">
            <a:avLst/>
          </a:prstGeom>
        </p:spPr>
      </p:pic>
      <p:sp>
        <p:nvSpPr>
          <p:cNvPr id="11" name="TextBox 10">
            <a:extLst>
              <a:ext uri="{FF2B5EF4-FFF2-40B4-BE49-F238E27FC236}">
                <a16:creationId xmlns:a16="http://schemas.microsoft.com/office/drawing/2014/main" id="{A989E203-F06A-4732-9BD5-6B2573F0662A}"/>
              </a:ext>
            </a:extLst>
          </p:cNvPr>
          <p:cNvSpPr txBox="1"/>
          <p:nvPr/>
        </p:nvSpPr>
        <p:spPr>
          <a:xfrm>
            <a:off x="539552" y="1265598"/>
            <a:ext cx="8147248" cy="4062651"/>
          </a:xfrm>
          <a:prstGeom prst="rect">
            <a:avLst/>
          </a:prstGeom>
          <a:noFill/>
        </p:spPr>
        <p:txBody>
          <a:bodyPr wrap="square" rtlCol="0">
            <a:spAutoFit/>
          </a:bodyPr>
          <a:lstStyle/>
          <a:p>
            <a:r>
              <a:rPr lang="en-US" sz="2400" b="1" dirty="0"/>
              <a:t>Data Flow Testing</a:t>
            </a:r>
          </a:p>
          <a:p>
            <a:r>
              <a:rPr lang="en-US" dirty="0"/>
              <a:t>Data flow testing is a group of testing strategies that examines the data flow of programs in order to explore the sequence of variables according to the sequence of events (</a:t>
            </a:r>
            <a:r>
              <a:rPr lang="en-IN" dirty="0"/>
              <a:t>focuses on how data is transmitted and processed within the program).</a:t>
            </a:r>
            <a:endParaRPr lang="en-US" dirty="0"/>
          </a:p>
          <a:p>
            <a:r>
              <a:rPr lang="en-IN" b="1" dirty="0"/>
              <a:t>Ex: Imagine you have a bank app where you can transfer money from one account to another.</a:t>
            </a:r>
          </a:p>
          <a:p>
            <a:r>
              <a:rPr lang="en-IN" b="1" dirty="0"/>
              <a:t>Input Data:</a:t>
            </a:r>
            <a:endParaRPr lang="en-IN" dirty="0"/>
          </a:p>
          <a:p>
            <a:pPr lvl="1"/>
            <a:r>
              <a:rPr lang="en-IN" dirty="0"/>
              <a:t>You type in the account numbers and how much money you want to transfer.</a:t>
            </a:r>
          </a:p>
          <a:p>
            <a:r>
              <a:rPr lang="en-IN" b="1" dirty="0"/>
              <a:t>Data Processing:</a:t>
            </a:r>
            <a:endParaRPr lang="en-IN" dirty="0"/>
          </a:p>
          <a:p>
            <a:pPr lvl="1"/>
            <a:r>
              <a:rPr lang="en-IN" dirty="0"/>
              <a:t>The app checks if you have enough money in your account.</a:t>
            </a:r>
          </a:p>
          <a:p>
            <a:pPr lvl="1"/>
            <a:r>
              <a:rPr lang="en-IN" dirty="0"/>
              <a:t>If you do, it takes the money from your account and puts it in the other account.</a:t>
            </a:r>
          </a:p>
          <a:p>
            <a:r>
              <a:rPr lang="en-IN" b="1" dirty="0"/>
              <a:t>Output Data:</a:t>
            </a:r>
            <a:endParaRPr lang="en-IN" dirty="0"/>
          </a:p>
          <a:p>
            <a:pPr lvl="1"/>
            <a:r>
              <a:rPr lang="en-IN" dirty="0"/>
              <a:t>You see a message saying the transfer was successful.</a:t>
            </a:r>
          </a:p>
          <a:p>
            <a:endParaRPr lang="en-IN" dirty="0"/>
          </a:p>
        </p:txBody>
      </p:sp>
    </p:spTree>
    <p:extLst>
      <p:ext uri="{BB962C8B-B14F-4D97-AF65-F5344CB8AC3E}">
        <p14:creationId xmlns:p14="http://schemas.microsoft.com/office/powerpoint/2010/main" val="30734494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130874D-A41D-4E87-BCBC-2FA5F7963E73}"/>
              </a:ext>
            </a:extLst>
          </p:cNvPr>
          <p:cNvSpPr>
            <a:spLocks noGrp="1"/>
          </p:cNvSpPr>
          <p:nvPr>
            <p:ph type="dt" sz="half" idx="10"/>
          </p:nvPr>
        </p:nvSpPr>
        <p:spPr/>
        <p:txBody>
          <a:bodyPr/>
          <a:lstStyle/>
          <a:p>
            <a:fld id="{F83524DC-E632-4C83-9555-CEF57CBDEFBB}" type="datetime1">
              <a:rPr lang="en-IN" smtClean="0"/>
              <a:t>30-04-2024</a:t>
            </a:fld>
            <a:endParaRPr lang="en-US" dirty="0"/>
          </a:p>
        </p:txBody>
      </p:sp>
      <p:sp>
        <p:nvSpPr>
          <p:cNvPr id="5" name="Footer Placeholder 4">
            <a:extLst>
              <a:ext uri="{FF2B5EF4-FFF2-40B4-BE49-F238E27FC236}">
                <a16:creationId xmlns:a16="http://schemas.microsoft.com/office/drawing/2014/main" id="{60042FA8-8C2B-4865-B212-13A8FF0C7BB3}"/>
              </a:ext>
            </a:extLst>
          </p:cNvPr>
          <p:cNvSpPr>
            <a:spLocks noGrp="1"/>
          </p:cNvSpPr>
          <p:nvPr>
            <p:ph type="ftr" sz="quarter" idx="11"/>
          </p:nvPr>
        </p:nvSpPr>
        <p:spPr/>
        <p:txBody>
          <a:bodyPr/>
          <a:lstStyle/>
          <a:p>
            <a:r>
              <a:rPr lang="en-US"/>
              <a:t>Nishu Niharika            ACSE0603 Software Engineering                          Unit IV      </a:t>
            </a:r>
            <a:endParaRPr lang="en-US" dirty="0"/>
          </a:p>
        </p:txBody>
      </p:sp>
      <p:sp>
        <p:nvSpPr>
          <p:cNvPr id="6" name="Slide Number Placeholder 5">
            <a:extLst>
              <a:ext uri="{FF2B5EF4-FFF2-40B4-BE49-F238E27FC236}">
                <a16:creationId xmlns:a16="http://schemas.microsoft.com/office/drawing/2014/main" id="{29BCCC8F-4D84-4346-B28C-08045E1C9E02}"/>
              </a:ext>
            </a:extLst>
          </p:cNvPr>
          <p:cNvSpPr>
            <a:spLocks noGrp="1"/>
          </p:cNvSpPr>
          <p:nvPr>
            <p:ph type="sldNum" sz="quarter" idx="12"/>
          </p:nvPr>
        </p:nvSpPr>
        <p:spPr/>
        <p:txBody>
          <a:bodyPr/>
          <a:lstStyle/>
          <a:p>
            <a:fld id="{8A87259C-A7BA-4E2F-AD15-1FC8623258DF}" type="slidenum">
              <a:rPr lang="en-US" smtClean="0"/>
              <a:pPr/>
              <a:t>79</a:t>
            </a:fld>
            <a:endParaRPr lang="en-US" dirty="0"/>
          </a:p>
        </p:txBody>
      </p:sp>
      <p:sp>
        <p:nvSpPr>
          <p:cNvPr id="7" name="Rectangle 6">
            <a:extLst>
              <a:ext uri="{FF2B5EF4-FFF2-40B4-BE49-F238E27FC236}">
                <a16:creationId xmlns:a16="http://schemas.microsoft.com/office/drawing/2014/main" id="{C137A572-6595-4B18-BC98-7D947165EE3C}"/>
              </a:ext>
            </a:extLst>
          </p:cNvPr>
          <p:cNvSpPr/>
          <p:nvPr/>
        </p:nvSpPr>
        <p:spPr>
          <a:xfrm>
            <a:off x="539552" y="837199"/>
            <a:ext cx="7560840" cy="276999"/>
          </a:xfrm>
          <a:prstGeom prst="rect">
            <a:avLst/>
          </a:prstGeom>
        </p:spPr>
        <p:txBody>
          <a:bodyPr wrap="square">
            <a:spAutoFit/>
          </a:bodyPr>
          <a:lstStyle/>
          <a:p>
            <a:pPr>
              <a:spcBef>
                <a:spcPts val="20"/>
              </a:spcBef>
              <a:spcAft>
                <a:spcPts val="0"/>
              </a:spcAft>
            </a:pPr>
            <a:r>
              <a:rPr lang="en-US" sz="1200" dirty="0">
                <a:latin typeface="Calibri" panose="020F0502020204030204" pitchFamily="34" charset="0"/>
                <a:ea typeface="Calibri" panose="020F0502020204030204" pitchFamily="34" charset="0"/>
              </a:rPr>
              <a:t> </a:t>
            </a:r>
            <a:endParaRPr lang="en-IN" sz="1200" dirty="0">
              <a:latin typeface="Calibri" panose="020F0502020204030204" pitchFamily="34" charset="0"/>
              <a:ea typeface="Calibri" panose="020F0502020204030204" pitchFamily="34" charset="0"/>
            </a:endParaRPr>
          </a:p>
        </p:txBody>
      </p:sp>
      <p:sp>
        <p:nvSpPr>
          <p:cNvPr id="8" name="Title 1">
            <a:extLst>
              <a:ext uri="{FF2B5EF4-FFF2-40B4-BE49-F238E27FC236}">
                <a16:creationId xmlns:a16="http://schemas.microsoft.com/office/drawing/2014/main" id="{31C2C010-3C11-4E15-930F-A4F901DBB87B}"/>
              </a:ext>
            </a:extLst>
          </p:cNvPr>
          <p:cNvSpPr txBox="1">
            <a:spLocks/>
          </p:cNvSpPr>
          <p:nvPr/>
        </p:nvSpPr>
        <p:spPr>
          <a:xfrm>
            <a:off x="1324356" y="0"/>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pPr eaLnBrk="0">
              <a:lnSpc>
                <a:spcPct val="112000"/>
              </a:lnSpc>
            </a:pPr>
            <a:r>
              <a:rPr lang="en-US" altLang="zh-CN" b="1" kern="0" dirty="0">
                <a:solidFill>
                  <a:srgbClr val="000000"/>
                </a:solidFill>
                <a:latin typeface="+mn-lt"/>
                <a:ea typeface="Arial" pitchFamily="34" charset="0"/>
                <a:cs typeface="Arial" pitchFamily="34" charset="0"/>
              </a:rPr>
              <a:t>Techniques of White-box Testing- Data Flow Testing</a:t>
            </a:r>
          </a:p>
        </p:txBody>
      </p:sp>
      <p:pic>
        <p:nvPicPr>
          <p:cNvPr id="9" name="Picture 8" descr="Logo.jpg">
            <a:extLst>
              <a:ext uri="{FF2B5EF4-FFF2-40B4-BE49-F238E27FC236}">
                <a16:creationId xmlns:a16="http://schemas.microsoft.com/office/drawing/2014/main" id="{9982D386-7157-4209-B330-A355607A2021}"/>
              </a:ext>
            </a:extLst>
          </p:cNvPr>
          <p:cNvPicPr>
            <a:picLocks noChangeAspect="1"/>
          </p:cNvPicPr>
          <p:nvPr/>
        </p:nvPicPr>
        <p:blipFill>
          <a:blip r:embed="rId2"/>
          <a:stretch>
            <a:fillRect/>
          </a:stretch>
        </p:blipFill>
        <p:spPr>
          <a:xfrm>
            <a:off x="0" y="0"/>
            <a:ext cx="1581150" cy="847725"/>
          </a:xfrm>
          <a:prstGeom prst="rect">
            <a:avLst/>
          </a:prstGeom>
        </p:spPr>
      </p:pic>
      <p:sp>
        <p:nvSpPr>
          <p:cNvPr id="11" name="TextBox 10">
            <a:extLst>
              <a:ext uri="{FF2B5EF4-FFF2-40B4-BE49-F238E27FC236}">
                <a16:creationId xmlns:a16="http://schemas.microsoft.com/office/drawing/2014/main" id="{A989E203-F06A-4732-9BD5-6B2573F0662A}"/>
              </a:ext>
            </a:extLst>
          </p:cNvPr>
          <p:cNvSpPr txBox="1"/>
          <p:nvPr/>
        </p:nvSpPr>
        <p:spPr>
          <a:xfrm>
            <a:off x="539552" y="1265598"/>
            <a:ext cx="8147248" cy="4524315"/>
          </a:xfrm>
          <a:prstGeom prst="rect">
            <a:avLst/>
          </a:prstGeom>
          <a:noFill/>
        </p:spPr>
        <p:txBody>
          <a:bodyPr wrap="square" rtlCol="0">
            <a:spAutoFit/>
          </a:bodyPr>
          <a:lstStyle/>
          <a:p>
            <a:r>
              <a:rPr lang="en-IN" dirty="0"/>
              <a:t>Data Flow Testing checks if this whole process works smoothly:</a:t>
            </a:r>
          </a:p>
          <a:p>
            <a:r>
              <a:rPr lang="en-IN" b="1" dirty="0"/>
              <a:t>Find the Path:</a:t>
            </a:r>
            <a:endParaRPr lang="en-IN" dirty="0"/>
          </a:p>
          <a:p>
            <a:pPr lvl="1"/>
            <a:r>
              <a:rPr lang="en-IN" dirty="0"/>
              <a:t>We look at how data (like your account numbers and transfer amount) moves through the app.</a:t>
            </a:r>
          </a:p>
          <a:p>
            <a:r>
              <a:rPr lang="en-IN" b="1" dirty="0"/>
              <a:t>Test Different Situations:</a:t>
            </a:r>
            <a:endParaRPr lang="en-IN" dirty="0"/>
          </a:p>
          <a:p>
            <a:pPr lvl="1"/>
            <a:r>
              <a:rPr lang="en-IN" dirty="0"/>
              <a:t>We try different scenarios:</a:t>
            </a:r>
          </a:p>
          <a:p>
            <a:pPr lvl="2"/>
            <a:r>
              <a:rPr lang="en-IN" dirty="0"/>
              <a:t>What happens if you have enough money?</a:t>
            </a:r>
          </a:p>
          <a:p>
            <a:pPr lvl="2"/>
            <a:r>
              <a:rPr lang="en-IN" dirty="0"/>
              <a:t>What if you don't?</a:t>
            </a:r>
          </a:p>
          <a:p>
            <a:pPr lvl="2"/>
            <a:r>
              <a:rPr lang="en-IN" dirty="0"/>
              <a:t>What if you type in the wrong account number?</a:t>
            </a:r>
          </a:p>
          <a:p>
            <a:r>
              <a:rPr lang="en-IN" b="1" dirty="0"/>
              <a:t>Check Everything:</a:t>
            </a:r>
            <a:endParaRPr lang="en-IN" dirty="0"/>
          </a:p>
          <a:p>
            <a:pPr lvl="1"/>
            <a:r>
              <a:rPr lang="en-IN" dirty="0"/>
              <a:t>We make sure the app handles these situations correctly.</a:t>
            </a:r>
          </a:p>
          <a:p>
            <a:pPr lvl="1"/>
            <a:r>
              <a:rPr lang="en-IN" dirty="0"/>
              <a:t>For example, it should show an error if you don't have enough money.</a:t>
            </a:r>
          </a:p>
          <a:p>
            <a:r>
              <a:rPr lang="en-IN" b="1" dirty="0"/>
              <a:t>Make Sure Nothing's Missed:</a:t>
            </a:r>
            <a:endParaRPr lang="en-IN" dirty="0"/>
          </a:p>
          <a:p>
            <a:pPr lvl="1"/>
            <a:r>
              <a:rPr lang="en-IN" dirty="0"/>
              <a:t>We make sure we've tested all the different ways data can move through the app.</a:t>
            </a:r>
          </a:p>
          <a:p>
            <a:endParaRPr lang="en-IN" dirty="0"/>
          </a:p>
        </p:txBody>
      </p:sp>
    </p:spTree>
    <p:extLst>
      <p:ext uri="{BB962C8B-B14F-4D97-AF65-F5344CB8AC3E}">
        <p14:creationId xmlns:p14="http://schemas.microsoft.com/office/powerpoint/2010/main" val="3766156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458200" cy="4724400"/>
          </a:xfrm>
        </p:spPr>
        <p:txBody>
          <a:bodyPr>
            <a:normAutofit/>
          </a:bodyPr>
          <a:lstStyle/>
          <a:p>
            <a:pPr algn="just"/>
            <a:r>
              <a:rPr lang="en-US" sz="2400" dirty="0">
                <a:latin typeface="Times New Roman" panose="02020603050405020304" pitchFamily="18" charset="0"/>
                <a:cs typeface="Times New Roman" panose="02020603050405020304" pitchFamily="18" charset="0"/>
              </a:rPr>
              <a:t>To discuss various software testing issues and solutions in software unit test; integration, regression, and system testing.</a:t>
            </a:r>
          </a:p>
          <a:p>
            <a:pPr algn="just"/>
            <a:r>
              <a:rPr lang="en-US" sz="2400" dirty="0">
                <a:latin typeface="Times New Roman" panose="02020603050405020304" pitchFamily="18" charset="0"/>
                <a:cs typeface="Times New Roman" panose="02020603050405020304" pitchFamily="18" charset="0"/>
              </a:rPr>
              <a:t>To expose the advanced software testing topics, such as object-oriented software testing methods, and component-based software testing issues, challenges, and solutions.</a:t>
            </a:r>
          </a:p>
          <a:p>
            <a:pPr lvl="0" algn="just"/>
            <a:endParaRPr lang="en-IN" sz="1800" dirty="0"/>
          </a:p>
        </p:txBody>
      </p:sp>
      <p:sp>
        <p:nvSpPr>
          <p:cNvPr id="6" name="Date Placeholder 5"/>
          <p:cNvSpPr>
            <a:spLocks noGrp="1"/>
          </p:cNvSpPr>
          <p:nvPr>
            <p:ph type="dt" sz="half" idx="10"/>
          </p:nvPr>
        </p:nvSpPr>
        <p:spPr/>
        <p:txBody>
          <a:bodyPr/>
          <a:lstStyle/>
          <a:p>
            <a:fld id="{903A2CB0-A690-4E7E-B3DD-45854B60A1CC}" type="datetime1">
              <a:rPr lang="en-IN" smtClean="0"/>
              <a:t>30-04-2024</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8</a:t>
            </a:fld>
            <a:endParaRPr lang="en-US" dirty="0"/>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Course Objective(unit 4)</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a:t>Nishu Niharika            ACSE0603 Software Engineering                          Unit IV      </a:t>
            </a:r>
            <a:endParaRPr lang="en-US" dirty="0"/>
          </a:p>
        </p:txBody>
      </p:sp>
      <p:pic>
        <p:nvPicPr>
          <p:cNvPr id="11" name="Picture 10" descr="Logo.jpg"/>
          <p:cNvPicPr>
            <a:picLocks noChangeAspect="1"/>
          </p:cNvPicPr>
          <p:nvPr/>
        </p:nvPicPr>
        <p:blipFill>
          <a:blip r:embed="rId4"/>
          <a:stretch>
            <a:fillRect/>
          </a:stretch>
        </p:blipFill>
        <p:spPr>
          <a:xfrm>
            <a:off x="0" y="0"/>
            <a:ext cx="1581150" cy="847725"/>
          </a:xfrm>
          <a:prstGeom prst="rect">
            <a:avLst/>
          </a:prstGeom>
        </p:spPr>
      </p:pic>
    </p:spTree>
    <p:extLst>
      <p:ext uri="{BB962C8B-B14F-4D97-AF65-F5344CB8AC3E}">
        <p14:creationId xmlns:p14="http://schemas.microsoft.com/office/powerpoint/2010/main" val="22683589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130874D-A41D-4E87-BCBC-2FA5F7963E73}"/>
              </a:ext>
            </a:extLst>
          </p:cNvPr>
          <p:cNvSpPr>
            <a:spLocks noGrp="1"/>
          </p:cNvSpPr>
          <p:nvPr>
            <p:ph type="dt" sz="half" idx="10"/>
          </p:nvPr>
        </p:nvSpPr>
        <p:spPr/>
        <p:txBody>
          <a:bodyPr/>
          <a:lstStyle/>
          <a:p>
            <a:fld id="{F83524DC-E632-4C83-9555-CEF57CBDEFBB}" type="datetime1">
              <a:rPr lang="en-IN" smtClean="0"/>
              <a:t>30-04-2024</a:t>
            </a:fld>
            <a:endParaRPr lang="en-US" dirty="0"/>
          </a:p>
        </p:txBody>
      </p:sp>
      <p:sp>
        <p:nvSpPr>
          <p:cNvPr id="5" name="Footer Placeholder 4">
            <a:extLst>
              <a:ext uri="{FF2B5EF4-FFF2-40B4-BE49-F238E27FC236}">
                <a16:creationId xmlns:a16="http://schemas.microsoft.com/office/drawing/2014/main" id="{60042FA8-8C2B-4865-B212-13A8FF0C7BB3}"/>
              </a:ext>
            </a:extLst>
          </p:cNvPr>
          <p:cNvSpPr>
            <a:spLocks noGrp="1"/>
          </p:cNvSpPr>
          <p:nvPr>
            <p:ph type="ftr" sz="quarter" idx="11"/>
          </p:nvPr>
        </p:nvSpPr>
        <p:spPr/>
        <p:txBody>
          <a:bodyPr/>
          <a:lstStyle/>
          <a:p>
            <a:r>
              <a:rPr lang="en-US"/>
              <a:t>Nishu Niharika            ACSE0603 Software Engineering                          Unit IV      </a:t>
            </a:r>
            <a:endParaRPr lang="en-US" dirty="0"/>
          </a:p>
        </p:txBody>
      </p:sp>
      <p:sp>
        <p:nvSpPr>
          <p:cNvPr id="6" name="Slide Number Placeholder 5">
            <a:extLst>
              <a:ext uri="{FF2B5EF4-FFF2-40B4-BE49-F238E27FC236}">
                <a16:creationId xmlns:a16="http://schemas.microsoft.com/office/drawing/2014/main" id="{29BCCC8F-4D84-4346-B28C-08045E1C9E02}"/>
              </a:ext>
            </a:extLst>
          </p:cNvPr>
          <p:cNvSpPr>
            <a:spLocks noGrp="1"/>
          </p:cNvSpPr>
          <p:nvPr>
            <p:ph type="sldNum" sz="quarter" idx="12"/>
          </p:nvPr>
        </p:nvSpPr>
        <p:spPr/>
        <p:txBody>
          <a:bodyPr/>
          <a:lstStyle/>
          <a:p>
            <a:fld id="{8A87259C-A7BA-4E2F-AD15-1FC8623258DF}" type="slidenum">
              <a:rPr lang="en-US" smtClean="0"/>
              <a:pPr/>
              <a:t>80</a:t>
            </a:fld>
            <a:endParaRPr lang="en-US" dirty="0"/>
          </a:p>
        </p:txBody>
      </p:sp>
      <p:sp>
        <p:nvSpPr>
          <p:cNvPr id="7" name="Rectangle 6">
            <a:extLst>
              <a:ext uri="{FF2B5EF4-FFF2-40B4-BE49-F238E27FC236}">
                <a16:creationId xmlns:a16="http://schemas.microsoft.com/office/drawing/2014/main" id="{C137A572-6595-4B18-BC98-7D947165EE3C}"/>
              </a:ext>
            </a:extLst>
          </p:cNvPr>
          <p:cNvSpPr/>
          <p:nvPr/>
        </p:nvSpPr>
        <p:spPr>
          <a:xfrm>
            <a:off x="539552" y="837199"/>
            <a:ext cx="7560840" cy="276999"/>
          </a:xfrm>
          <a:prstGeom prst="rect">
            <a:avLst/>
          </a:prstGeom>
        </p:spPr>
        <p:txBody>
          <a:bodyPr wrap="square">
            <a:spAutoFit/>
          </a:bodyPr>
          <a:lstStyle/>
          <a:p>
            <a:pPr>
              <a:spcBef>
                <a:spcPts val="20"/>
              </a:spcBef>
              <a:spcAft>
                <a:spcPts val="0"/>
              </a:spcAft>
            </a:pPr>
            <a:r>
              <a:rPr lang="en-US" sz="1200" dirty="0">
                <a:latin typeface="Calibri" panose="020F0502020204030204" pitchFamily="34" charset="0"/>
                <a:ea typeface="Calibri" panose="020F0502020204030204" pitchFamily="34" charset="0"/>
              </a:rPr>
              <a:t> </a:t>
            </a:r>
            <a:endParaRPr lang="en-IN" sz="1200" dirty="0">
              <a:latin typeface="Calibri" panose="020F0502020204030204" pitchFamily="34" charset="0"/>
              <a:ea typeface="Calibri" panose="020F0502020204030204" pitchFamily="34" charset="0"/>
            </a:endParaRPr>
          </a:p>
        </p:txBody>
      </p:sp>
      <p:sp>
        <p:nvSpPr>
          <p:cNvPr id="8" name="Title 1">
            <a:extLst>
              <a:ext uri="{FF2B5EF4-FFF2-40B4-BE49-F238E27FC236}">
                <a16:creationId xmlns:a16="http://schemas.microsoft.com/office/drawing/2014/main" id="{31C2C010-3C11-4E15-930F-A4F901DBB87B}"/>
              </a:ext>
            </a:extLst>
          </p:cNvPr>
          <p:cNvSpPr txBox="1">
            <a:spLocks/>
          </p:cNvSpPr>
          <p:nvPr/>
        </p:nvSpPr>
        <p:spPr>
          <a:xfrm>
            <a:off x="1324356" y="0"/>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pPr eaLnBrk="0">
              <a:lnSpc>
                <a:spcPct val="112000"/>
              </a:lnSpc>
            </a:pPr>
            <a:r>
              <a:rPr lang="en-US" altLang="zh-CN" b="1" kern="0" dirty="0">
                <a:solidFill>
                  <a:srgbClr val="000000"/>
                </a:solidFill>
                <a:latin typeface="+mn-lt"/>
                <a:ea typeface="Arial" pitchFamily="34" charset="0"/>
                <a:cs typeface="Arial" pitchFamily="34" charset="0"/>
              </a:rPr>
              <a:t>Techniques of White-box Testing- Control Flow Testing</a:t>
            </a:r>
          </a:p>
        </p:txBody>
      </p:sp>
      <p:pic>
        <p:nvPicPr>
          <p:cNvPr id="9" name="Picture 8" descr="Logo.jpg">
            <a:extLst>
              <a:ext uri="{FF2B5EF4-FFF2-40B4-BE49-F238E27FC236}">
                <a16:creationId xmlns:a16="http://schemas.microsoft.com/office/drawing/2014/main" id="{9982D386-7157-4209-B330-A355607A2021}"/>
              </a:ext>
            </a:extLst>
          </p:cNvPr>
          <p:cNvPicPr>
            <a:picLocks noChangeAspect="1"/>
          </p:cNvPicPr>
          <p:nvPr/>
        </p:nvPicPr>
        <p:blipFill>
          <a:blip r:embed="rId2"/>
          <a:stretch>
            <a:fillRect/>
          </a:stretch>
        </p:blipFill>
        <p:spPr>
          <a:xfrm>
            <a:off x="0" y="0"/>
            <a:ext cx="1581150" cy="847725"/>
          </a:xfrm>
          <a:prstGeom prst="rect">
            <a:avLst/>
          </a:prstGeom>
        </p:spPr>
      </p:pic>
      <p:sp>
        <p:nvSpPr>
          <p:cNvPr id="11" name="TextBox 10">
            <a:extLst>
              <a:ext uri="{FF2B5EF4-FFF2-40B4-BE49-F238E27FC236}">
                <a16:creationId xmlns:a16="http://schemas.microsoft.com/office/drawing/2014/main" id="{A989E203-F06A-4732-9BD5-6B2573F0662A}"/>
              </a:ext>
            </a:extLst>
          </p:cNvPr>
          <p:cNvSpPr txBox="1"/>
          <p:nvPr/>
        </p:nvSpPr>
        <p:spPr>
          <a:xfrm>
            <a:off x="539552" y="849602"/>
            <a:ext cx="8147248" cy="5632311"/>
          </a:xfrm>
          <a:prstGeom prst="rect">
            <a:avLst/>
          </a:prstGeom>
          <a:noFill/>
        </p:spPr>
        <p:txBody>
          <a:bodyPr wrap="square" rtlCol="0">
            <a:spAutoFit/>
          </a:bodyPr>
          <a:lstStyle/>
          <a:p>
            <a:r>
              <a:rPr lang="en-US" dirty="0"/>
              <a:t>Control flow testing determines the execution order of statements or instructions of the program through a control structure. The control structure of a program is used to develop a test case for the program. In this technique, a particular part of a large program is selected by the tester to set the testing path. Test cases represented by the control graph of the program.</a:t>
            </a:r>
          </a:p>
          <a:p>
            <a:r>
              <a:rPr lang="en-IN" b="1" dirty="0"/>
              <a:t>The control flow testing process involves the following steps,</a:t>
            </a:r>
          </a:p>
          <a:p>
            <a:r>
              <a:rPr lang="en-IN" b="1" dirty="0"/>
              <a:t>1. Control Flow Graph Creation</a:t>
            </a:r>
          </a:p>
          <a:p>
            <a:r>
              <a:rPr lang="en-IN" b="1" dirty="0"/>
              <a:t> </a:t>
            </a:r>
            <a:r>
              <a:rPr lang="en-IN" dirty="0"/>
              <a:t>Start by creating a control flow graph, a visual representation of how the program runs based on the source code. It can be created manually or with a software.</a:t>
            </a:r>
          </a:p>
          <a:p>
            <a:r>
              <a:rPr lang="en-IN" b="1" dirty="0"/>
              <a:t>2. Coverage Target</a:t>
            </a:r>
          </a:p>
          <a:p>
            <a:r>
              <a:rPr lang="en-IN" dirty="0"/>
              <a:t>A coverage target is defined over the CFG, which includes nodes, paths, edges, branches, etc. Here, testers will decide what part of the graph has to be tested.</a:t>
            </a:r>
          </a:p>
          <a:p>
            <a:r>
              <a:rPr lang="en-IN" b="1" dirty="0"/>
              <a:t>3. Test Case Creation</a:t>
            </a:r>
          </a:p>
          <a:p>
            <a:r>
              <a:rPr lang="en-IN" dirty="0"/>
              <a:t>Develop specific test scenarios and test cases based on the control flow graph to cover the designed coverage target.</a:t>
            </a:r>
          </a:p>
          <a:p>
            <a:r>
              <a:rPr lang="en-IN" b="1" dirty="0"/>
              <a:t>4. Test Case Execution</a:t>
            </a:r>
          </a:p>
          <a:p>
            <a:r>
              <a:rPr lang="en-IN" dirty="0"/>
              <a:t>Now, execute the test cases that were created to target specific parts of the program.</a:t>
            </a:r>
          </a:p>
          <a:p>
            <a:r>
              <a:rPr lang="en-IN" b="1" dirty="0"/>
              <a:t>5. Analysis</a:t>
            </a:r>
          </a:p>
          <a:p>
            <a:r>
              <a:rPr lang="en-IN" dirty="0" err="1"/>
              <a:t>Analyze</a:t>
            </a:r>
            <a:r>
              <a:rPr lang="en-IN" dirty="0"/>
              <a:t> the test results and find out if the program behaves as expected or not.</a:t>
            </a:r>
          </a:p>
          <a:p>
            <a:endParaRPr lang="en-IN" dirty="0"/>
          </a:p>
        </p:txBody>
      </p:sp>
    </p:spTree>
    <p:extLst>
      <p:ext uri="{BB962C8B-B14F-4D97-AF65-F5344CB8AC3E}">
        <p14:creationId xmlns:p14="http://schemas.microsoft.com/office/powerpoint/2010/main" val="15900295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2438400"/>
          </a:xfrm>
        </p:spPr>
        <p:txBody>
          <a:bodyPr>
            <a:normAutofit/>
          </a:bodyPr>
          <a:lstStyle/>
          <a:p>
            <a:r>
              <a:rPr lang="en-US" sz="2000" b="1" dirty="0"/>
              <a:t>Control Flow Graph</a:t>
            </a:r>
          </a:p>
          <a:p>
            <a:pPr lvl="1"/>
            <a:r>
              <a:rPr lang="en-US" sz="2000" dirty="0"/>
              <a:t>The control flow of a program can be analyzed using a graphical representation known as control flow graph. </a:t>
            </a:r>
          </a:p>
          <a:p>
            <a:pPr lvl="1"/>
            <a:r>
              <a:rPr lang="en-US" sz="2000" dirty="0"/>
              <a:t>The flow graph is a directed graph in which nodes are either entire statements or fragments of a statement, and edges represents flow of control</a:t>
            </a:r>
          </a:p>
        </p:txBody>
      </p:sp>
      <p:pic>
        <p:nvPicPr>
          <p:cNvPr id="21506" name="Picture 2"/>
          <p:cNvPicPr>
            <a:picLocks noChangeAspect="1" noChangeArrowheads="1"/>
          </p:cNvPicPr>
          <p:nvPr/>
        </p:nvPicPr>
        <p:blipFill>
          <a:blip r:embed="rId2"/>
          <a:srcRect/>
          <a:stretch>
            <a:fillRect/>
          </a:stretch>
        </p:blipFill>
        <p:spPr bwMode="auto">
          <a:xfrm>
            <a:off x="606714" y="3124200"/>
            <a:ext cx="7848600" cy="2895600"/>
          </a:xfrm>
          <a:prstGeom prst="rect">
            <a:avLst/>
          </a:prstGeom>
          <a:noFill/>
          <a:ln w="9525">
            <a:noFill/>
            <a:miter lim="800000"/>
            <a:headEnd/>
            <a:tailEnd/>
          </a:ln>
          <a:effectLst/>
        </p:spPr>
      </p:pic>
      <p:sp>
        <p:nvSpPr>
          <p:cNvPr id="5"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t>Cyclomatic Complexity Measure </a:t>
            </a:r>
            <a:r>
              <a:rPr lang="en-US" sz="2400" b="1" dirty="0">
                <a:solidFill>
                  <a:schemeClr val="tx1"/>
                </a:solidFill>
              </a:rPr>
              <a:t>(CO3)</a:t>
            </a:r>
          </a:p>
        </p:txBody>
      </p:sp>
      <p:pic>
        <p:nvPicPr>
          <p:cNvPr id="6" name="Picture 2" descr="E:\NIET\Project\xLogo11.png.pagespeed.ic.pydHLuCQEZ.png"/>
          <p:cNvPicPr>
            <a:picLocks noChangeAspect="1" noChangeArrowheads="1"/>
          </p:cNvPicPr>
          <p:nvPr/>
        </p:nvPicPr>
        <p:blipFill>
          <a:blip r:embed="rId3" cstate="print"/>
          <a:srcRect/>
          <a:stretch>
            <a:fillRect/>
          </a:stretch>
        </p:blipFill>
        <p:spPr bwMode="auto">
          <a:xfrm>
            <a:off x="0" y="-12151"/>
            <a:ext cx="1181100" cy="817163"/>
          </a:xfrm>
          <a:prstGeom prst="rect">
            <a:avLst/>
          </a:prstGeom>
          <a:noFill/>
        </p:spPr>
      </p:pic>
      <p:sp>
        <p:nvSpPr>
          <p:cNvPr id="2" name="Date Placeholder 1"/>
          <p:cNvSpPr>
            <a:spLocks noGrp="1"/>
          </p:cNvSpPr>
          <p:nvPr>
            <p:ph type="dt" sz="half" idx="10"/>
          </p:nvPr>
        </p:nvSpPr>
        <p:spPr>
          <a:xfrm>
            <a:off x="457200" y="6416675"/>
            <a:ext cx="2133600" cy="365125"/>
          </a:xfrm>
        </p:spPr>
        <p:txBody>
          <a:bodyPr/>
          <a:lstStyle/>
          <a:p>
            <a:fld id="{DD2D4338-2FB1-44E1-BC06-91125182FC7C}" type="datetime1">
              <a:rPr lang="en-IN" smtClean="0"/>
              <a:t>30-04-2024</a:t>
            </a:fld>
            <a:endParaRPr lang="en-US"/>
          </a:p>
        </p:txBody>
      </p:sp>
      <p:sp>
        <p:nvSpPr>
          <p:cNvPr id="4" name="Footer Placeholder 3"/>
          <p:cNvSpPr>
            <a:spLocks noGrp="1"/>
          </p:cNvSpPr>
          <p:nvPr>
            <p:ph type="ftr" sz="quarter" idx="11"/>
          </p:nvPr>
        </p:nvSpPr>
        <p:spPr>
          <a:xfrm>
            <a:off x="3124200" y="6356350"/>
            <a:ext cx="4572000" cy="365125"/>
          </a:xfrm>
        </p:spPr>
        <p:txBody>
          <a:bodyPr/>
          <a:lstStyle/>
          <a:p>
            <a:r>
              <a:rPr lang="en-US"/>
              <a:t>PUNIT KUMAR         ACSE0603 Software Engineering             Unit III     </a:t>
            </a:r>
            <a:endParaRPr lang="en-US" dirty="0"/>
          </a:p>
        </p:txBody>
      </p:sp>
      <p:sp>
        <p:nvSpPr>
          <p:cNvPr id="7" name="Slide Number Placeholder 6"/>
          <p:cNvSpPr>
            <a:spLocks noGrp="1"/>
          </p:cNvSpPr>
          <p:nvPr>
            <p:ph type="sldNum" sz="quarter" idx="12"/>
          </p:nvPr>
        </p:nvSpPr>
        <p:spPr/>
        <p:txBody>
          <a:bodyPr/>
          <a:lstStyle/>
          <a:p>
            <a:fld id="{AE566132-A42B-4D26-9C08-B059D352BBB6}" type="slidenum">
              <a:rPr lang="en-US" smtClean="0"/>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130874D-A41D-4E87-BCBC-2FA5F7963E73}"/>
              </a:ext>
            </a:extLst>
          </p:cNvPr>
          <p:cNvSpPr>
            <a:spLocks noGrp="1"/>
          </p:cNvSpPr>
          <p:nvPr>
            <p:ph type="dt" sz="half" idx="10"/>
          </p:nvPr>
        </p:nvSpPr>
        <p:spPr/>
        <p:txBody>
          <a:bodyPr/>
          <a:lstStyle/>
          <a:p>
            <a:fld id="{F83524DC-E632-4C83-9555-CEF57CBDEFBB}" type="datetime1">
              <a:rPr lang="en-IN" smtClean="0"/>
              <a:t>30-04-2024</a:t>
            </a:fld>
            <a:endParaRPr lang="en-US" dirty="0"/>
          </a:p>
        </p:txBody>
      </p:sp>
      <p:sp>
        <p:nvSpPr>
          <p:cNvPr id="5" name="Footer Placeholder 4">
            <a:extLst>
              <a:ext uri="{FF2B5EF4-FFF2-40B4-BE49-F238E27FC236}">
                <a16:creationId xmlns:a16="http://schemas.microsoft.com/office/drawing/2014/main" id="{60042FA8-8C2B-4865-B212-13A8FF0C7BB3}"/>
              </a:ext>
            </a:extLst>
          </p:cNvPr>
          <p:cNvSpPr>
            <a:spLocks noGrp="1"/>
          </p:cNvSpPr>
          <p:nvPr>
            <p:ph type="ftr" sz="quarter" idx="11"/>
          </p:nvPr>
        </p:nvSpPr>
        <p:spPr/>
        <p:txBody>
          <a:bodyPr/>
          <a:lstStyle/>
          <a:p>
            <a:r>
              <a:rPr lang="en-US"/>
              <a:t>Nishu Niharika            ACSE0603 Software Engineering                          Unit IV      </a:t>
            </a:r>
            <a:endParaRPr lang="en-US" dirty="0"/>
          </a:p>
        </p:txBody>
      </p:sp>
      <p:sp>
        <p:nvSpPr>
          <p:cNvPr id="6" name="Slide Number Placeholder 5">
            <a:extLst>
              <a:ext uri="{FF2B5EF4-FFF2-40B4-BE49-F238E27FC236}">
                <a16:creationId xmlns:a16="http://schemas.microsoft.com/office/drawing/2014/main" id="{29BCCC8F-4D84-4346-B28C-08045E1C9E02}"/>
              </a:ext>
            </a:extLst>
          </p:cNvPr>
          <p:cNvSpPr>
            <a:spLocks noGrp="1"/>
          </p:cNvSpPr>
          <p:nvPr>
            <p:ph type="sldNum" sz="quarter" idx="12"/>
          </p:nvPr>
        </p:nvSpPr>
        <p:spPr/>
        <p:txBody>
          <a:bodyPr/>
          <a:lstStyle/>
          <a:p>
            <a:fld id="{8A87259C-A7BA-4E2F-AD15-1FC8623258DF}" type="slidenum">
              <a:rPr lang="en-US" smtClean="0"/>
              <a:pPr/>
              <a:t>82</a:t>
            </a:fld>
            <a:endParaRPr lang="en-US" dirty="0"/>
          </a:p>
        </p:txBody>
      </p:sp>
      <p:sp>
        <p:nvSpPr>
          <p:cNvPr id="7" name="Rectangle 6">
            <a:extLst>
              <a:ext uri="{FF2B5EF4-FFF2-40B4-BE49-F238E27FC236}">
                <a16:creationId xmlns:a16="http://schemas.microsoft.com/office/drawing/2014/main" id="{C137A572-6595-4B18-BC98-7D947165EE3C}"/>
              </a:ext>
            </a:extLst>
          </p:cNvPr>
          <p:cNvSpPr/>
          <p:nvPr/>
        </p:nvSpPr>
        <p:spPr>
          <a:xfrm>
            <a:off x="539552" y="837199"/>
            <a:ext cx="7560840" cy="276999"/>
          </a:xfrm>
          <a:prstGeom prst="rect">
            <a:avLst/>
          </a:prstGeom>
        </p:spPr>
        <p:txBody>
          <a:bodyPr wrap="square">
            <a:spAutoFit/>
          </a:bodyPr>
          <a:lstStyle/>
          <a:p>
            <a:pPr>
              <a:spcBef>
                <a:spcPts val="20"/>
              </a:spcBef>
              <a:spcAft>
                <a:spcPts val="0"/>
              </a:spcAft>
            </a:pPr>
            <a:r>
              <a:rPr lang="en-US" sz="1200" dirty="0">
                <a:latin typeface="Calibri" panose="020F0502020204030204" pitchFamily="34" charset="0"/>
                <a:ea typeface="Calibri" panose="020F0502020204030204" pitchFamily="34" charset="0"/>
              </a:rPr>
              <a:t> </a:t>
            </a:r>
            <a:endParaRPr lang="en-IN" sz="1200" dirty="0">
              <a:latin typeface="Calibri" panose="020F0502020204030204" pitchFamily="34" charset="0"/>
              <a:ea typeface="Calibri" panose="020F0502020204030204" pitchFamily="34" charset="0"/>
            </a:endParaRPr>
          </a:p>
        </p:txBody>
      </p:sp>
      <p:sp>
        <p:nvSpPr>
          <p:cNvPr id="8" name="Title 1">
            <a:extLst>
              <a:ext uri="{FF2B5EF4-FFF2-40B4-BE49-F238E27FC236}">
                <a16:creationId xmlns:a16="http://schemas.microsoft.com/office/drawing/2014/main" id="{31C2C010-3C11-4E15-930F-A4F901DBB87B}"/>
              </a:ext>
            </a:extLst>
          </p:cNvPr>
          <p:cNvSpPr txBox="1">
            <a:spLocks/>
          </p:cNvSpPr>
          <p:nvPr/>
        </p:nvSpPr>
        <p:spPr>
          <a:xfrm>
            <a:off x="1324356" y="0"/>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pPr eaLnBrk="0">
              <a:lnSpc>
                <a:spcPct val="112000"/>
              </a:lnSpc>
            </a:pPr>
            <a:r>
              <a:rPr lang="en-US" altLang="zh-CN" b="1" kern="0" dirty="0">
                <a:solidFill>
                  <a:srgbClr val="000000"/>
                </a:solidFill>
                <a:latin typeface="+mn-lt"/>
                <a:ea typeface="Arial" pitchFamily="34" charset="0"/>
                <a:cs typeface="Arial" pitchFamily="34" charset="0"/>
              </a:rPr>
              <a:t>Techniques of White-box Testing- Control Flow Testing</a:t>
            </a:r>
          </a:p>
        </p:txBody>
      </p:sp>
      <p:pic>
        <p:nvPicPr>
          <p:cNvPr id="9" name="Picture 8" descr="Logo.jpg">
            <a:extLst>
              <a:ext uri="{FF2B5EF4-FFF2-40B4-BE49-F238E27FC236}">
                <a16:creationId xmlns:a16="http://schemas.microsoft.com/office/drawing/2014/main" id="{9982D386-7157-4209-B330-A355607A2021}"/>
              </a:ext>
            </a:extLst>
          </p:cNvPr>
          <p:cNvPicPr>
            <a:picLocks noChangeAspect="1"/>
          </p:cNvPicPr>
          <p:nvPr/>
        </p:nvPicPr>
        <p:blipFill>
          <a:blip r:embed="rId2"/>
          <a:stretch>
            <a:fillRect/>
          </a:stretch>
        </p:blipFill>
        <p:spPr>
          <a:xfrm>
            <a:off x="0" y="0"/>
            <a:ext cx="1581150" cy="847725"/>
          </a:xfrm>
          <a:prstGeom prst="rect">
            <a:avLst/>
          </a:prstGeom>
        </p:spPr>
      </p:pic>
      <p:sp>
        <p:nvSpPr>
          <p:cNvPr id="2" name="TextBox 1">
            <a:extLst>
              <a:ext uri="{FF2B5EF4-FFF2-40B4-BE49-F238E27FC236}">
                <a16:creationId xmlns:a16="http://schemas.microsoft.com/office/drawing/2014/main" id="{5F656285-3741-4628-B4AB-C62276B1CF69}"/>
              </a:ext>
            </a:extLst>
          </p:cNvPr>
          <p:cNvSpPr txBox="1"/>
          <p:nvPr/>
        </p:nvSpPr>
        <p:spPr>
          <a:xfrm>
            <a:off x="573602" y="1141296"/>
            <a:ext cx="7958838" cy="4524315"/>
          </a:xfrm>
          <a:prstGeom prst="rect">
            <a:avLst/>
          </a:prstGeom>
          <a:noFill/>
        </p:spPr>
        <p:txBody>
          <a:bodyPr wrap="square" rtlCol="0">
            <a:spAutoFit/>
          </a:bodyPr>
          <a:lstStyle/>
          <a:p>
            <a:r>
              <a:rPr lang="en-IN" b="1" dirty="0"/>
              <a:t>Notations used </a:t>
            </a:r>
          </a:p>
          <a:p>
            <a:endParaRPr lang="en-IN" b="1" dirty="0"/>
          </a:p>
          <a:p>
            <a:pPr marL="285750" indent="-285750">
              <a:buFont typeface="Arial" panose="020B0604020202020204" pitchFamily="34" charset="0"/>
              <a:buChar char="•"/>
            </a:pPr>
            <a:r>
              <a:rPr lang="en-IN" dirty="0"/>
              <a:t>Nodes </a:t>
            </a:r>
          </a:p>
          <a:p>
            <a:pPr marL="285750" indent="-285750">
              <a:buFont typeface="Arial" panose="020B0604020202020204" pitchFamily="34" charset="0"/>
              <a:buChar char="•"/>
            </a:pPr>
            <a:r>
              <a:rPr lang="en-IN" dirty="0"/>
              <a:t>Decision node </a:t>
            </a:r>
          </a:p>
          <a:p>
            <a:pPr marL="285750" indent="-285750">
              <a:buFont typeface="Arial" panose="020B0604020202020204" pitchFamily="34" charset="0"/>
              <a:buChar char="•"/>
            </a:pPr>
            <a:r>
              <a:rPr lang="en-IN" dirty="0"/>
              <a:t>The last node </a:t>
            </a:r>
          </a:p>
          <a:p>
            <a:pPr marL="285750" indent="-285750">
              <a:buFont typeface="Arial" panose="020B0604020202020204" pitchFamily="34" charset="0"/>
              <a:buChar char="•"/>
            </a:pPr>
            <a:r>
              <a:rPr lang="en-IN" dirty="0"/>
              <a:t>Edge </a:t>
            </a:r>
          </a:p>
          <a:p>
            <a:r>
              <a:rPr lang="en-IN" b="1" dirty="0"/>
              <a:t>Advantages</a:t>
            </a:r>
          </a:p>
          <a:p>
            <a:pPr marL="285750" indent="-285750">
              <a:buFont typeface="Arial" panose="020B0604020202020204" pitchFamily="34" charset="0"/>
              <a:buChar char="•"/>
            </a:pPr>
            <a:r>
              <a:rPr lang="en-IN" dirty="0"/>
              <a:t>It identifies nearly half of the defects found during unit testing.</a:t>
            </a:r>
          </a:p>
          <a:p>
            <a:pPr marL="285750" indent="-285750">
              <a:buFont typeface="Arial" panose="020B0604020202020204" pitchFamily="34" charset="0"/>
              <a:buChar char="•"/>
            </a:pPr>
            <a:r>
              <a:rPr lang="en-IN" dirty="0"/>
              <a:t>Control flow testing can be performed manually or using test automation platforms. </a:t>
            </a:r>
          </a:p>
          <a:p>
            <a:pPr marL="285750" indent="-285750">
              <a:buFont typeface="Arial" panose="020B0604020202020204" pitchFamily="34" charset="0"/>
              <a:buChar char="•"/>
            </a:pPr>
            <a:r>
              <a:rPr lang="en-IN" dirty="0"/>
              <a:t>It helps detect at least one-third of the defects of the overall program. Thus, it increases the efficiency of testing.</a:t>
            </a:r>
          </a:p>
          <a:p>
            <a:pPr marL="285750" indent="-285750">
              <a:buFont typeface="Arial" panose="020B0604020202020204" pitchFamily="34" charset="0"/>
              <a:buChar char="•"/>
            </a:pPr>
            <a:r>
              <a:rPr lang="en-IN" dirty="0"/>
              <a:t>It helps test every edge and node in a program, thereby helping achieve high test coverage.</a:t>
            </a:r>
          </a:p>
          <a:p>
            <a:br>
              <a:rPr lang="en-IN" b="1" dirty="0"/>
            </a:br>
            <a:endParaRPr lang="en-IN" dirty="0"/>
          </a:p>
        </p:txBody>
      </p:sp>
    </p:spTree>
    <p:extLst>
      <p:ext uri="{BB962C8B-B14F-4D97-AF65-F5344CB8AC3E}">
        <p14:creationId xmlns:p14="http://schemas.microsoft.com/office/powerpoint/2010/main" val="10543342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5C356D-5948-40CC-9758-AFC152CE2092}"/>
              </a:ext>
            </a:extLst>
          </p:cNvPr>
          <p:cNvSpPr>
            <a:spLocks noGrp="1"/>
          </p:cNvSpPr>
          <p:nvPr>
            <p:ph idx="1"/>
          </p:nvPr>
        </p:nvSpPr>
        <p:spPr>
          <a:xfrm>
            <a:off x="457200" y="908720"/>
            <a:ext cx="8229600" cy="4525963"/>
          </a:xfrm>
        </p:spPr>
        <p:txBody>
          <a:bodyPr>
            <a:normAutofit fontScale="85000" lnSpcReduction="20000"/>
          </a:bodyPr>
          <a:lstStyle/>
          <a:p>
            <a:pPr marL="0" indent="0">
              <a:buNone/>
            </a:pPr>
            <a:r>
              <a:rPr lang="en-IN" b="1" dirty="0"/>
              <a:t>Disadvantages</a:t>
            </a:r>
          </a:p>
          <a:p>
            <a:pPr marL="285750" indent="-285750"/>
            <a:r>
              <a:rPr lang="en-IN" dirty="0"/>
              <a:t>Though it offers advantages, it has other drawbacks as follows,</a:t>
            </a:r>
          </a:p>
          <a:p>
            <a:pPr marL="285750" indent="-285750"/>
            <a:r>
              <a:rPr lang="en-IN" dirty="0"/>
              <a:t>Identifying missing paths in a large control flow graph can be challenging, mainly when one person handles the program and its model.</a:t>
            </a:r>
          </a:p>
          <a:p>
            <a:pPr marL="285750" indent="-285750"/>
            <a:r>
              <a:rPr lang="en-IN" dirty="0"/>
              <a:t>Control flow testing may not detect all errors during the variable’s instantiation.</a:t>
            </a:r>
          </a:p>
          <a:p>
            <a:pPr marL="285750" indent="-285750"/>
            <a:r>
              <a:rPr lang="en-IN" dirty="0"/>
              <a:t>The errors identified during specification may not always be detected during testing.</a:t>
            </a:r>
          </a:p>
          <a:p>
            <a:pPr marL="285750" indent="-285750"/>
            <a:r>
              <a:rPr lang="en-IN" dirty="0"/>
              <a:t>Detecting mistakes or discrepancies in the interface is particularly difficult during testing.</a:t>
            </a:r>
          </a:p>
          <a:p>
            <a:endParaRPr lang="en-IN" dirty="0"/>
          </a:p>
        </p:txBody>
      </p:sp>
      <p:sp>
        <p:nvSpPr>
          <p:cNvPr id="4" name="Date Placeholder 3">
            <a:extLst>
              <a:ext uri="{FF2B5EF4-FFF2-40B4-BE49-F238E27FC236}">
                <a16:creationId xmlns:a16="http://schemas.microsoft.com/office/drawing/2014/main" id="{E91B5DA7-9294-490D-9464-3E3F5C750F26}"/>
              </a:ext>
            </a:extLst>
          </p:cNvPr>
          <p:cNvSpPr>
            <a:spLocks noGrp="1"/>
          </p:cNvSpPr>
          <p:nvPr>
            <p:ph type="dt" sz="half" idx="10"/>
          </p:nvPr>
        </p:nvSpPr>
        <p:spPr/>
        <p:txBody>
          <a:bodyPr/>
          <a:lstStyle/>
          <a:p>
            <a:fld id="{F83524DC-E632-4C83-9555-CEF57CBDEFBB}" type="datetime1">
              <a:rPr lang="en-IN" smtClean="0"/>
              <a:t>30-04-2024</a:t>
            </a:fld>
            <a:endParaRPr lang="en-US" dirty="0"/>
          </a:p>
        </p:txBody>
      </p:sp>
      <p:sp>
        <p:nvSpPr>
          <p:cNvPr id="5" name="Footer Placeholder 4">
            <a:extLst>
              <a:ext uri="{FF2B5EF4-FFF2-40B4-BE49-F238E27FC236}">
                <a16:creationId xmlns:a16="http://schemas.microsoft.com/office/drawing/2014/main" id="{3F617210-A7C9-4188-B44E-C316583CD9F3}"/>
              </a:ext>
            </a:extLst>
          </p:cNvPr>
          <p:cNvSpPr>
            <a:spLocks noGrp="1"/>
          </p:cNvSpPr>
          <p:nvPr>
            <p:ph type="ftr" sz="quarter" idx="11"/>
          </p:nvPr>
        </p:nvSpPr>
        <p:spPr/>
        <p:txBody>
          <a:bodyPr/>
          <a:lstStyle/>
          <a:p>
            <a:r>
              <a:rPr lang="en-US"/>
              <a:t>Nishu Niharika            ACSE0603 Software Engineering                          Unit IV      </a:t>
            </a:r>
            <a:endParaRPr lang="en-US" dirty="0"/>
          </a:p>
        </p:txBody>
      </p:sp>
      <p:sp>
        <p:nvSpPr>
          <p:cNvPr id="6" name="Slide Number Placeholder 5">
            <a:extLst>
              <a:ext uri="{FF2B5EF4-FFF2-40B4-BE49-F238E27FC236}">
                <a16:creationId xmlns:a16="http://schemas.microsoft.com/office/drawing/2014/main" id="{D1719C9C-DFD3-45D7-A8A4-610089ADF07E}"/>
              </a:ext>
            </a:extLst>
          </p:cNvPr>
          <p:cNvSpPr>
            <a:spLocks noGrp="1"/>
          </p:cNvSpPr>
          <p:nvPr>
            <p:ph type="sldNum" sz="quarter" idx="12"/>
          </p:nvPr>
        </p:nvSpPr>
        <p:spPr/>
        <p:txBody>
          <a:bodyPr/>
          <a:lstStyle/>
          <a:p>
            <a:fld id="{8A87259C-A7BA-4E2F-AD15-1FC8623258DF}" type="slidenum">
              <a:rPr lang="en-US" smtClean="0"/>
              <a:pPr/>
              <a:t>83</a:t>
            </a:fld>
            <a:endParaRPr lang="en-US" dirty="0"/>
          </a:p>
        </p:txBody>
      </p:sp>
    </p:spTree>
    <p:extLst>
      <p:ext uri="{BB962C8B-B14F-4D97-AF65-F5344CB8AC3E}">
        <p14:creationId xmlns:p14="http://schemas.microsoft.com/office/powerpoint/2010/main" val="309908233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FBBE1-7A8F-4774-9F72-7D6BEED50198}"/>
              </a:ext>
            </a:extLst>
          </p:cNvPr>
          <p:cNvSpPr>
            <a:spLocks noGrp="1"/>
          </p:cNvSpPr>
          <p:nvPr>
            <p:ph type="title"/>
          </p:nvPr>
        </p:nvSpPr>
        <p:spPr/>
        <p:txBody>
          <a:bodyPr/>
          <a:lstStyle/>
          <a:p>
            <a:r>
              <a:rPr lang="en-IN" dirty="0"/>
              <a:t>Cyclomatic Complexity</a:t>
            </a:r>
          </a:p>
        </p:txBody>
      </p:sp>
      <p:sp>
        <p:nvSpPr>
          <p:cNvPr id="3" name="Content Placeholder 2">
            <a:extLst>
              <a:ext uri="{FF2B5EF4-FFF2-40B4-BE49-F238E27FC236}">
                <a16:creationId xmlns:a16="http://schemas.microsoft.com/office/drawing/2014/main" id="{063DA089-13DE-4772-9C09-6C9BA6B1C5B9}"/>
              </a:ext>
            </a:extLst>
          </p:cNvPr>
          <p:cNvSpPr>
            <a:spLocks noGrp="1"/>
          </p:cNvSpPr>
          <p:nvPr>
            <p:ph idx="1"/>
          </p:nvPr>
        </p:nvSpPr>
        <p:spPr>
          <a:xfrm>
            <a:off x="457200" y="1196752"/>
            <a:ext cx="8229600" cy="4929411"/>
          </a:xfrm>
        </p:spPr>
        <p:txBody>
          <a:bodyPr>
            <a:normAutofit/>
          </a:bodyPr>
          <a:lstStyle/>
          <a:p>
            <a:pPr marL="0" indent="0">
              <a:buNone/>
            </a:pPr>
            <a:r>
              <a:rPr lang="en-IN" sz="2800" dirty="0"/>
              <a:t>It is a software metric to indicate the complexity of software program. The cyclomatic complexity of a code section is the quantitative measure of the number of linearly independent paths in it. The cyclomatic complexity of a code section is the quantitative measure of the number of linearly independent paths in it. </a:t>
            </a:r>
            <a:r>
              <a:rPr lang="en-IN" dirty="0"/>
              <a:t>For example, if the source code contains no control flow statement then its cyclomatic complexity will be 1, and the source code contains a single path in it.</a:t>
            </a:r>
            <a:endParaRPr lang="en-IN" sz="2800" dirty="0"/>
          </a:p>
        </p:txBody>
      </p:sp>
      <p:sp>
        <p:nvSpPr>
          <p:cNvPr id="4" name="Date Placeholder 3">
            <a:extLst>
              <a:ext uri="{FF2B5EF4-FFF2-40B4-BE49-F238E27FC236}">
                <a16:creationId xmlns:a16="http://schemas.microsoft.com/office/drawing/2014/main" id="{302D2B17-B363-4026-AD7D-B19ED4237B29}"/>
              </a:ext>
            </a:extLst>
          </p:cNvPr>
          <p:cNvSpPr>
            <a:spLocks noGrp="1"/>
          </p:cNvSpPr>
          <p:nvPr>
            <p:ph type="dt" sz="half" idx="10"/>
          </p:nvPr>
        </p:nvSpPr>
        <p:spPr/>
        <p:txBody>
          <a:bodyPr/>
          <a:lstStyle/>
          <a:p>
            <a:fld id="{F83524DC-E632-4C83-9555-CEF57CBDEFBB}" type="datetime1">
              <a:rPr lang="en-IN" smtClean="0"/>
              <a:t>30-04-2024</a:t>
            </a:fld>
            <a:endParaRPr lang="en-US" dirty="0"/>
          </a:p>
        </p:txBody>
      </p:sp>
      <p:sp>
        <p:nvSpPr>
          <p:cNvPr id="5" name="Footer Placeholder 4">
            <a:extLst>
              <a:ext uri="{FF2B5EF4-FFF2-40B4-BE49-F238E27FC236}">
                <a16:creationId xmlns:a16="http://schemas.microsoft.com/office/drawing/2014/main" id="{A4BED5F4-4469-4B4C-A0A8-4DDE69919A54}"/>
              </a:ext>
            </a:extLst>
          </p:cNvPr>
          <p:cNvSpPr>
            <a:spLocks noGrp="1"/>
          </p:cNvSpPr>
          <p:nvPr>
            <p:ph type="ftr" sz="quarter" idx="11"/>
          </p:nvPr>
        </p:nvSpPr>
        <p:spPr/>
        <p:txBody>
          <a:bodyPr/>
          <a:lstStyle/>
          <a:p>
            <a:r>
              <a:rPr lang="en-US"/>
              <a:t>Nishu Niharika            ACSE0603 Software Engineering                          Unit IV      </a:t>
            </a:r>
            <a:endParaRPr lang="en-US" dirty="0"/>
          </a:p>
        </p:txBody>
      </p:sp>
      <p:sp>
        <p:nvSpPr>
          <p:cNvPr id="6" name="Slide Number Placeholder 5">
            <a:extLst>
              <a:ext uri="{FF2B5EF4-FFF2-40B4-BE49-F238E27FC236}">
                <a16:creationId xmlns:a16="http://schemas.microsoft.com/office/drawing/2014/main" id="{418167AD-59D0-49C1-8CC5-9C2CB7FF6567}"/>
              </a:ext>
            </a:extLst>
          </p:cNvPr>
          <p:cNvSpPr>
            <a:spLocks noGrp="1"/>
          </p:cNvSpPr>
          <p:nvPr>
            <p:ph type="sldNum" sz="quarter" idx="12"/>
          </p:nvPr>
        </p:nvSpPr>
        <p:spPr/>
        <p:txBody>
          <a:bodyPr/>
          <a:lstStyle/>
          <a:p>
            <a:fld id="{8A87259C-A7BA-4E2F-AD15-1FC8623258DF}" type="slidenum">
              <a:rPr lang="en-US" smtClean="0"/>
              <a:pPr/>
              <a:t>84</a:t>
            </a:fld>
            <a:endParaRPr lang="en-US" dirty="0"/>
          </a:p>
        </p:txBody>
      </p:sp>
    </p:spTree>
    <p:extLst>
      <p:ext uri="{BB962C8B-B14F-4D97-AF65-F5344CB8AC3E}">
        <p14:creationId xmlns:p14="http://schemas.microsoft.com/office/powerpoint/2010/main" val="27677901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0AEF0D-6AB4-438E-9965-320300DDF223}"/>
              </a:ext>
            </a:extLst>
          </p:cNvPr>
          <p:cNvSpPr>
            <a:spLocks noGrp="1"/>
          </p:cNvSpPr>
          <p:nvPr>
            <p:ph idx="1"/>
          </p:nvPr>
        </p:nvSpPr>
        <p:spPr/>
        <p:txBody>
          <a:bodyPr>
            <a:normAutofit fontScale="85000" lnSpcReduction="20000"/>
          </a:bodyPr>
          <a:lstStyle/>
          <a:p>
            <a:pPr marL="0" indent="0" algn="ctr">
              <a:buNone/>
            </a:pPr>
            <a:r>
              <a:rPr lang="en-IN" b="1" i="1" dirty="0"/>
              <a:t>M = E – N + 2P </a:t>
            </a:r>
          </a:p>
          <a:p>
            <a:pPr marL="0" indent="0">
              <a:buNone/>
            </a:pPr>
            <a:r>
              <a:rPr lang="en-IN" i="1" dirty="0"/>
              <a:t>where</a:t>
            </a:r>
            <a:r>
              <a:rPr lang="en-IN" b="1" i="1" dirty="0"/>
              <a:t> </a:t>
            </a:r>
            <a:r>
              <a:rPr lang="en-IN" i="1" dirty="0"/>
              <a:t>E = the number of edges in the control flow graph </a:t>
            </a:r>
            <a:br>
              <a:rPr lang="en-IN" dirty="0"/>
            </a:br>
            <a:r>
              <a:rPr lang="en-IN" i="1" dirty="0"/>
              <a:t>N = the number of nodes in the control flow graph </a:t>
            </a:r>
            <a:br>
              <a:rPr lang="en-IN" dirty="0"/>
            </a:br>
            <a:r>
              <a:rPr lang="en-IN" i="1" dirty="0"/>
              <a:t>P = the number of connected components </a:t>
            </a:r>
          </a:p>
          <a:p>
            <a:pPr marL="0" indent="0">
              <a:buNone/>
            </a:pPr>
            <a:r>
              <a:rPr lang="en-IN" dirty="0"/>
              <a:t>In case, when exit point is directly connected back to the entry point. Then complexity is </a:t>
            </a:r>
          </a:p>
          <a:p>
            <a:pPr marL="0" indent="0" algn="ctr" fontAlgn="base">
              <a:buNone/>
            </a:pPr>
            <a:r>
              <a:rPr lang="en-IN" b="1" i="1" dirty="0"/>
              <a:t>M = E – N + P</a:t>
            </a:r>
            <a:endParaRPr lang="en-IN" i="1" dirty="0"/>
          </a:p>
          <a:p>
            <a:pPr marL="0" indent="0" fontAlgn="base">
              <a:buNone/>
            </a:pPr>
            <a:r>
              <a:rPr lang="en-IN" i="1" dirty="0"/>
              <a:t>where</a:t>
            </a:r>
          </a:p>
          <a:p>
            <a:pPr marL="0" indent="0" fontAlgn="base">
              <a:buNone/>
            </a:pPr>
            <a:r>
              <a:rPr lang="en-IN" i="1" dirty="0"/>
              <a:t>E = the number of edges in the control flow graph </a:t>
            </a:r>
            <a:br>
              <a:rPr lang="en-IN" i="1" dirty="0"/>
            </a:br>
            <a:r>
              <a:rPr lang="en-IN" i="1" dirty="0"/>
              <a:t>N = the number of nodes in the control flow graph </a:t>
            </a:r>
            <a:br>
              <a:rPr lang="en-IN" i="1" dirty="0"/>
            </a:br>
            <a:r>
              <a:rPr lang="en-IN" i="1" dirty="0"/>
              <a:t>P = the number of connected components </a:t>
            </a:r>
          </a:p>
          <a:p>
            <a:pPr marL="0" indent="0">
              <a:buNone/>
            </a:pPr>
            <a:endParaRPr lang="en-IN" dirty="0"/>
          </a:p>
        </p:txBody>
      </p:sp>
      <p:sp>
        <p:nvSpPr>
          <p:cNvPr id="4" name="Date Placeholder 3">
            <a:extLst>
              <a:ext uri="{FF2B5EF4-FFF2-40B4-BE49-F238E27FC236}">
                <a16:creationId xmlns:a16="http://schemas.microsoft.com/office/drawing/2014/main" id="{5B42D35F-E600-48FB-8A5E-6BCCEF63BBE0}"/>
              </a:ext>
            </a:extLst>
          </p:cNvPr>
          <p:cNvSpPr>
            <a:spLocks noGrp="1"/>
          </p:cNvSpPr>
          <p:nvPr>
            <p:ph type="dt" sz="half" idx="10"/>
          </p:nvPr>
        </p:nvSpPr>
        <p:spPr/>
        <p:txBody>
          <a:bodyPr/>
          <a:lstStyle/>
          <a:p>
            <a:fld id="{F83524DC-E632-4C83-9555-CEF57CBDEFBB}" type="datetime1">
              <a:rPr lang="en-IN" smtClean="0"/>
              <a:t>30-04-2024</a:t>
            </a:fld>
            <a:endParaRPr lang="en-US" dirty="0"/>
          </a:p>
        </p:txBody>
      </p:sp>
      <p:sp>
        <p:nvSpPr>
          <p:cNvPr id="5" name="Footer Placeholder 4">
            <a:extLst>
              <a:ext uri="{FF2B5EF4-FFF2-40B4-BE49-F238E27FC236}">
                <a16:creationId xmlns:a16="http://schemas.microsoft.com/office/drawing/2014/main" id="{45A43CBB-333B-46A3-A9CB-8BCECDE42E58}"/>
              </a:ext>
            </a:extLst>
          </p:cNvPr>
          <p:cNvSpPr>
            <a:spLocks noGrp="1"/>
          </p:cNvSpPr>
          <p:nvPr>
            <p:ph type="ftr" sz="quarter" idx="11"/>
          </p:nvPr>
        </p:nvSpPr>
        <p:spPr/>
        <p:txBody>
          <a:bodyPr/>
          <a:lstStyle/>
          <a:p>
            <a:r>
              <a:rPr lang="en-US" dirty="0" err="1"/>
              <a:t>Nishu</a:t>
            </a:r>
            <a:r>
              <a:rPr lang="en-US" dirty="0"/>
              <a:t> Niharika            ACSE0603 Software Engineering                          Unit IV      </a:t>
            </a:r>
          </a:p>
        </p:txBody>
      </p:sp>
      <p:sp>
        <p:nvSpPr>
          <p:cNvPr id="6" name="Slide Number Placeholder 5">
            <a:extLst>
              <a:ext uri="{FF2B5EF4-FFF2-40B4-BE49-F238E27FC236}">
                <a16:creationId xmlns:a16="http://schemas.microsoft.com/office/drawing/2014/main" id="{8706EE3B-CF24-4D3C-A1E1-4254F34DC3B4}"/>
              </a:ext>
            </a:extLst>
          </p:cNvPr>
          <p:cNvSpPr>
            <a:spLocks noGrp="1"/>
          </p:cNvSpPr>
          <p:nvPr>
            <p:ph type="sldNum" sz="quarter" idx="12"/>
          </p:nvPr>
        </p:nvSpPr>
        <p:spPr/>
        <p:txBody>
          <a:bodyPr/>
          <a:lstStyle/>
          <a:p>
            <a:fld id="{8A87259C-A7BA-4E2F-AD15-1FC8623258DF}" type="slidenum">
              <a:rPr lang="en-US" smtClean="0"/>
              <a:pPr/>
              <a:t>85</a:t>
            </a:fld>
            <a:endParaRPr lang="en-US" dirty="0"/>
          </a:p>
        </p:txBody>
      </p:sp>
    </p:spTree>
    <p:extLst>
      <p:ext uri="{BB962C8B-B14F-4D97-AF65-F5344CB8AC3E}">
        <p14:creationId xmlns:p14="http://schemas.microsoft.com/office/powerpoint/2010/main" val="158924405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027667B4-ADE8-4C54-9C7C-6E0C75A8A7F6}"/>
              </a:ext>
            </a:extLst>
          </p:cNvPr>
          <p:cNvPicPr>
            <a:picLocks noGrp="1" noChangeAspect="1"/>
          </p:cNvPicPr>
          <p:nvPr>
            <p:ph idx="1"/>
          </p:nvPr>
        </p:nvPicPr>
        <p:blipFill>
          <a:blip r:embed="rId2"/>
          <a:stretch>
            <a:fillRect/>
          </a:stretch>
        </p:blipFill>
        <p:spPr>
          <a:xfrm>
            <a:off x="500160" y="1628800"/>
            <a:ext cx="7119840" cy="3715609"/>
          </a:xfrm>
          <a:prstGeom prst="rect">
            <a:avLst/>
          </a:prstGeom>
        </p:spPr>
      </p:pic>
      <p:sp>
        <p:nvSpPr>
          <p:cNvPr id="4" name="Date Placeholder 3">
            <a:extLst>
              <a:ext uri="{FF2B5EF4-FFF2-40B4-BE49-F238E27FC236}">
                <a16:creationId xmlns:a16="http://schemas.microsoft.com/office/drawing/2014/main" id="{23D6B881-3E07-43E2-95CE-EC2B06CBDD2F}"/>
              </a:ext>
            </a:extLst>
          </p:cNvPr>
          <p:cNvSpPr>
            <a:spLocks noGrp="1"/>
          </p:cNvSpPr>
          <p:nvPr>
            <p:ph type="dt" sz="half" idx="10"/>
          </p:nvPr>
        </p:nvSpPr>
        <p:spPr/>
        <p:txBody>
          <a:bodyPr/>
          <a:lstStyle/>
          <a:p>
            <a:fld id="{F83524DC-E632-4C83-9555-CEF57CBDEFBB}" type="datetime1">
              <a:rPr lang="en-IN" smtClean="0"/>
              <a:t>30-04-2024</a:t>
            </a:fld>
            <a:endParaRPr lang="en-US" dirty="0"/>
          </a:p>
        </p:txBody>
      </p:sp>
      <p:sp>
        <p:nvSpPr>
          <p:cNvPr id="5" name="Footer Placeholder 4">
            <a:extLst>
              <a:ext uri="{FF2B5EF4-FFF2-40B4-BE49-F238E27FC236}">
                <a16:creationId xmlns:a16="http://schemas.microsoft.com/office/drawing/2014/main" id="{ACB4B6DB-2796-4996-85E3-31BF3729DEA2}"/>
              </a:ext>
            </a:extLst>
          </p:cNvPr>
          <p:cNvSpPr>
            <a:spLocks noGrp="1"/>
          </p:cNvSpPr>
          <p:nvPr>
            <p:ph type="ftr" sz="quarter" idx="11"/>
          </p:nvPr>
        </p:nvSpPr>
        <p:spPr/>
        <p:txBody>
          <a:bodyPr/>
          <a:lstStyle/>
          <a:p>
            <a:r>
              <a:rPr lang="en-US"/>
              <a:t>Nishu Niharika            ACSE0603 Software Engineering                          Unit IV      </a:t>
            </a:r>
            <a:endParaRPr lang="en-US" dirty="0"/>
          </a:p>
        </p:txBody>
      </p:sp>
      <p:sp>
        <p:nvSpPr>
          <p:cNvPr id="6" name="Slide Number Placeholder 5">
            <a:extLst>
              <a:ext uri="{FF2B5EF4-FFF2-40B4-BE49-F238E27FC236}">
                <a16:creationId xmlns:a16="http://schemas.microsoft.com/office/drawing/2014/main" id="{929FAF99-01EB-4B6E-B00F-BACED04FD543}"/>
              </a:ext>
            </a:extLst>
          </p:cNvPr>
          <p:cNvSpPr>
            <a:spLocks noGrp="1"/>
          </p:cNvSpPr>
          <p:nvPr>
            <p:ph type="sldNum" sz="quarter" idx="12"/>
          </p:nvPr>
        </p:nvSpPr>
        <p:spPr/>
        <p:txBody>
          <a:bodyPr/>
          <a:lstStyle/>
          <a:p>
            <a:fld id="{8A87259C-A7BA-4E2F-AD15-1FC8623258DF}" type="slidenum">
              <a:rPr lang="en-US" smtClean="0"/>
              <a:pPr/>
              <a:t>86</a:t>
            </a:fld>
            <a:endParaRPr lang="en-US" dirty="0"/>
          </a:p>
        </p:txBody>
      </p:sp>
    </p:spTree>
    <p:extLst>
      <p:ext uri="{BB962C8B-B14F-4D97-AF65-F5344CB8AC3E}">
        <p14:creationId xmlns:p14="http://schemas.microsoft.com/office/powerpoint/2010/main" val="89230874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23FC54C-2266-49F3-B987-730185DCF9F3}"/>
              </a:ext>
            </a:extLst>
          </p:cNvPr>
          <p:cNvPicPr>
            <a:picLocks noGrp="1" noChangeAspect="1"/>
          </p:cNvPicPr>
          <p:nvPr>
            <p:ph idx="1"/>
          </p:nvPr>
        </p:nvPicPr>
        <p:blipFill>
          <a:blip r:embed="rId2"/>
          <a:stretch>
            <a:fillRect/>
          </a:stretch>
        </p:blipFill>
        <p:spPr>
          <a:xfrm>
            <a:off x="1115616" y="1424010"/>
            <a:ext cx="6408712" cy="4019757"/>
          </a:xfrm>
          <a:prstGeom prst="rect">
            <a:avLst/>
          </a:prstGeom>
        </p:spPr>
      </p:pic>
      <p:sp>
        <p:nvSpPr>
          <p:cNvPr id="4" name="Date Placeholder 3">
            <a:extLst>
              <a:ext uri="{FF2B5EF4-FFF2-40B4-BE49-F238E27FC236}">
                <a16:creationId xmlns:a16="http://schemas.microsoft.com/office/drawing/2014/main" id="{F3F5C33E-5656-4C69-B812-309D7A600D31}"/>
              </a:ext>
            </a:extLst>
          </p:cNvPr>
          <p:cNvSpPr>
            <a:spLocks noGrp="1"/>
          </p:cNvSpPr>
          <p:nvPr>
            <p:ph type="dt" sz="half" idx="10"/>
          </p:nvPr>
        </p:nvSpPr>
        <p:spPr/>
        <p:txBody>
          <a:bodyPr/>
          <a:lstStyle/>
          <a:p>
            <a:fld id="{F83524DC-E632-4C83-9555-CEF57CBDEFBB}" type="datetime1">
              <a:rPr lang="en-IN" smtClean="0"/>
              <a:t>30-04-2024</a:t>
            </a:fld>
            <a:endParaRPr lang="en-US" dirty="0"/>
          </a:p>
        </p:txBody>
      </p:sp>
      <p:sp>
        <p:nvSpPr>
          <p:cNvPr id="5" name="Footer Placeholder 4">
            <a:extLst>
              <a:ext uri="{FF2B5EF4-FFF2-40B4-BE49-F238E27FC236}">
                <a16:creationId xmlns:a16="http://schemas.microsoft.com/office/drawing/2014/main" id="{6D487CF5-0497-40F6-80B4-0C903D3CE884}"/>
              </a:ext>
            </a:extLst>
          </p:cNvPr>
          <p:cNvSpPr>
            <a:spLocks noGrp="1"/>
          </p:cNvSpPr>
          <p:nvPr>
            <p:ph type="ftr" sz="quarter" idx="11"/>
          </p:nvPr>
        </p:nvSpPr>
        <p:spPr/>
        <p:txBody>
          <a:bodyPr/>
          <a:lstStyle/>
          <a:p>
            <a:r>
              <a:rPr lang="en-US"/>
              <a:t>Nishu Niharika            ACSE0603 Software Engineering                          Unit IV      </a:t>
            </a:r>
            <a:endParaRPr lang="en-US" dirty="0"/>
          </a:p>
        </p:txBody>
      </p:sp>
      <p:sp>
        <p:nvSpPr>
          <p:cNvPr id="6" name="Slide Number Placeholder 5">
            <a:extLst>
              <a:ext uri="{FF2B5EF4-FFF2-40B4-BE49-F238E27FC236}">
                <a16:creationId xmlns:a16="http://schemas.microsoft.com/office/drawing/2014/main" id="{D02DF08D-FDC6-4C81-9EEA-B2D69A32C145}"/>
              </a:ext>
            </a:extLst>
          </p:cNvPr>
          <p:cNvSpPr>
            <a:spLocks noGrp="1"/>
          </p:cNvSpPr>
          <p:nvPr>
            <p:ph type="sldNum" sz="quarter" idx="12"/>
          </p:nvPr>
        </p:nvSpPr>
        <p:spPr/>
        <p:txBody>
          <a:bodyPr/>
          <a:lstStyle/>
          <a:p>
            <a:fld id="{8A87259C-A7BA-4E2F-AD15-1FC8623258DF}" type="slidenum">
              <a:rPr lang="en-US" smtClean="0"/>
              <a:pPr/>
              <a:t>87</a:t>
            </a:fld>
            <a:endParaRPr lang="en-US" dirty="0"/>
          </a:p>
        </p:txBody>
      </p:sp>
    </p:spTree>
    <p:extLst>
      <p:ext uri="{BB962C8B-B14F-4D97-AF65-F5344CB8AC3E}">
        <p14:creationId xmlns:p14="http://schemas.microsoft.com/office/powerpoint/2010/main" val="41422713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BFA477-44A5-461A-A722-391D358B90F1}"/>
              </a:ext>
            </a:extLst>
          </p:cNvPr>
          <p:cNvSpPr>
            <a:spLocks noGrp="1"/>
          </p:cNvSpPr>
          <p:nvPr>
            <p:ph idx="1"/>
          </p:nvPr>
        </p:nvSpPr>
        <p:spPr/>
        <p:txBody>
          <a:bodyPr>
            <a:normAutofit lnSpcReduction="10000"/>
          </a:bodyPr>
          <a:lstStyle/>
          <a:p>
            <a:pPr marL="0" indent="0">
              <a:buNone/>
            </a:pPr>
            <a:r>
              <a:rPr lang="en-IN" dirty="0"/>
              <a:t>The cyclomatic complexity calculated for the above code will be from the control flow graph. </a:t>
            </a:r>
          </a:p>
          <a:p>
            <a:pPr marL="0" indent="0">
              <a:buNone/>
            </a:pPr>
            <a:r>
              <a:rPr lang="en-IN" dirty="0"/>
              <a:t>The graph shows </a:t>
            </a:r>
          </a:p>
          <a:p>
            <a:pPr marL="0" indent="0">
              <a:buNone/>
            </a:pPr>
            <a:r>
              <a:rPr lang="en-IN" dirty="0"/>
              <a:t> shapes(nodes) = 7</a:t>
            </a:r>
          </a:p>
          <a:p>
            <a:pPr marL="0" indent="0">
              <a:buNone/>
            </a:pPr>
            <a:r>
              <a:rPr lang="en-IN" dirty="0"/>
              <a:t> lines(edges) = 7</a:t>
            </a:r>
          </a:p>
          <a:p>
            <a:pPr marL="0" indent="0">
              <a:buNone/>
            </a:pPr>
            <a:r>
              <a:rPr lang="en-IN" dirty="0"/>
              <a:t>Exit component(P)= 1</a:t>
            </a:r>
          </a:p>
          <a:p>
            <a:pPr marL="0" indent="0" algn="ctr">
              <a:buNone/>
            </a:pPr>
            <a:r>
              <a:rPr lang="en-IN" b="1" i="1" dirty="0"/>
              <a:t>M = E – N + 2P </a:t>
            </a:r>
          </a:p>
          <a:p>
            <a:pPr marL="0" indent="0">
              <a:buNone/>
            </a:pPr>
            <a:r>
              <a:rPr lang="en-IN" dirty="0"/>
              <a:t>hence cyclomatic complexity = 7-7+2 = 2. </a:t>
            </a:r>
          </a:p>
        </p:txBody>
      </p:sp>
      <p:sp>
        <p:nvSpPr>
          <p:cNvPr id="4" name="Date Placeholder 3">
            <a:extLst>
              <a:ext uri="{FF2B5EF4-FFF2-40B4-BE49-F238E27FC236}">
                <a16:creationId xmlns:a16="http://schemas.microsoft.com/office/drawing/2014/main" id="{02AD267B-86D5-47F1-9609-D7DE49CC0A96}"/>
              </a:ext>
            </a:extLst>
          </p:cNvPr>
          <p:cNvSpPr>
            <a:spLocks noGrp="1"/>
          </p:cNvSpPr>
          <p:nvPr>
            <p:ph type="dt" sz="half" idx="10"/>
          </p:nvPr>
        </p:nvSpPr>
        <p:spPr/>
        <p:txBody>
          <a:bodyPr/>
          <a:lstStyle/>
          <a:p>
            <a:fld id="{F83524DC-E632-4C83-9555-CEF57CBDEFBB}" type="datetime1">
              <a:rPr lang="en-IN" smtClean="0"/>
              <a:t>30-04-2024</a:t>
            </a:fld>
            <a:endParaRPr lang="en-US" dirty="0"/>
          </a:p>
        </p:txBody>
      </p:sp>
      <p:sp>
        <p:nvSpPr>
          <p:cNvPr id="5" name="Footer Placeholder 4">
            <a:extLst>
              <a:ext uri="{FF2B5EF4-FFF2-40B4-BE49-F238E27FC236}">
                <a16:creationId xmlns:a16="http://schemas.microsoft.com/office/drawing/2014/main" id="{7EA14480-32A5-4A70-B49D-DCF278EC94B6}"/>
              </a:ext>
            </a:extLst>
          </p:cNvPr>
          <p:cNvSpPr>
            <a:spLocks noGrp="1"/>
          </p:cNvSpPr>
          <p:nvPr>
            <p:ph type="ftr" sz="quarter" idx="11"/>
          </p:nvPr>
        </p:nvSpPr>
        <p:spPr/>
        <p:txBody>
          <a:bodyPr/>
          <a:lstStyle/>
          <a:p>
            <a:r>
              <a:rPr lang="en-US"/>
              <a:t>Nishu Niharika            ACSE0603 Software Engineering                          Unit IV      </a:t>
            </a:r>
            <a:endParaRPr lang="en-US" dirty="0"/>
          </a:p>
        </p:txBody>
      </p:sp>
      <p:sp>
        <p:nvSpPr>
          <p:cNvPr id="6" name="Slide Number Placeholder 5">
            <a:extLst>
              <a:ext uri="{FF2B5EF4-FFF2-40B4-BE49-F238E27FC236}">
                <a16:creationId xmlns:a16="http://schemas.microsoft.com/office/drawing/2014/main" id="{07EC9213-CFCA-4C8D-8F98-44514811C37A}"/>
              </a:ext>
            </a:extLst>
          </p:cNvPr>
          <p:cNvSpPr>
            <a:spLocks noGrp="1"/>
          </p:cNvSpPr>
          <p:nvPr>
            <p:ph type="sldNum" sz="quarter" idx="12"/>
          </p:nvPr>
        </p:nvSpPr>
        <p:spPr/>
        <p:txBody>
          <a:bodyPr/>
          <a:lstStyle/>
          <a:p>
            <a:fld id="{8A87259C-A7BA-4E2F-AD15-1FC8623258DF}" type="slidenum">
              <a:rPr lang="en-US" smtClean="0"/>
              <a:pPr/>
              <a:t>88</a:t>
            </a:fld>
            <a:endParaRPr lang="en-US" dirty="0"/>
          </a:p>
        </p:txBody>
      </p:sp>
    </p:spTree>
    <p:extLst>
      <p:ext uri="{BB962C8B-B14F-4D97-AF65-F5344CB8AC3E}">
        <p14:creationId xmlns:p14="http://schemas.microsoft.com/office/powerpoint/2010/main" val="35593356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043E7-7E39-426C-ABDC-2C57147BEFD9}"/>
              </a:ext>
            </a:extLst>
          </p:cNvPr>
          <p:cNvSpPr>
            <a:spLocks noGrp="1"/>
          </p:cNvSpPr>
          <p:nvPr>
            <p:ph type="title"/>
          </p:nvPr>
        </p:nvSpPr>
        <p:spPr/>
        <p:txBody>
          <a:bodyPr/>
          <a:lstStyle/>
          <a:p>
            <a:endParaRPr lang="en-IN"/>
          </a:p>
        </p:txBody>
      </p:sp>
      <p:sp>
        <p:nvSpPr>
          <p:cNvPr id="4" name="Date Placeholder 3">
            <a:extLst>
              <a:ext uri="{FF2B5EF4-FFF2-40B4-BE49-F238E27FC236}">
                <a16:creationId xmlns:a16="http://schemas.microsoft.com/office/drawing/2014/main" id="{6E30335C-E55E-4003-BD4E-216641340C16}"/>
              </a:ext>
            </a:extLst>
          </p:cNvPr>
          <p:cNvSpPr>
            <a:spLocks noGrp="1"/>
          </p:cNvSpPr>
          <p:nvPr>
            <p:ph type="dt" sz="half" idx="10"/>
          </p:nvPr>
        </p:nvSpPr>
        <p:spPr/>
        <p:txBody>
          <a:bodyPr/>
          <a:lstStyle/>
          <a:p>
            <a:fld id="{F83524DC-E632-4C83-9555-CEF57CBDEFBB}" type="datetime1">
              <a:rPr lang="en-IN" smtClean="0"/>
              <a:t>30-04-2024</a:t>
            </a:fld>
            <a:endParaRPr lang="en-US" dirty="0"/>
          </a:p>
        </p:txBody>
      </p:sp>
      <p:sp>
        <p:nvSpPr>
          <p:cNvPr id="5" name="Footer Placeholder 4">
            <a:extLst>
              <a:ext uri="{FF2B5EF4-FFF2-40B4-BE49-F238E27FC236}">
                <a16:creationId xmlns:a16="http://schemas.microsoft.com/office/drawing/2014/main" id="{9F1BEC1D-CA1F-4594-B97E-C8830238D84C}"/>
              </a:ext>
            </a:extLst>
          </p:cNvPr>
          <p:cNvSpPr>
            <a:spLocks noGrp="1"/>
          </p:cNvSpPr>
          <p:nvPr>
            <p:ph type="ftr" sz="quarter" idx="11"/>
          </p:nvPr>
        </p:nvSpPr>
        <p:spPr/>
        <p:txBody>
          <a:bodyPr/>
          <a:lstStyle/>
          <a:p>
            <a:r>
              <a:rPr lang="en-US"/>
              <a:t>Nishu Niharika            ACSE0603 Software Engineering                          Unit IV      </a:t>
            </a:r>
            <a:endParaRPr lang="en-US" dirty="0"/>
          </a:p>
        </p:txBody>
      </p:sp>
      <p:sp>
        <p:nvSpPr>
          <p:cNvPr id="6" name="Slide Number Placeholder 5">
            <a:extLst>
              <a:ext uri="{FF2B5EF4-FFF2-40B4-BE49-F238E27FC236}">
                <a16:creationId xmlns:a16="http://schemas.microsoft.com/office/drawing/2014/main" id="{8D224E56-50D8-4690-86E1-5D88A6919448}"/>
              </a:ext>
            </a:extLst>
          </p:cNvPr>
          <p:cNvSpPr>
            <a:spLocks noGrp="1"/>
          </p:cNvSpPr>
          <p:nvPr>
            <p:ph type="sldNum" sz="quarter" idx="12"/>
          </p:nvPr>
        </p:nvSpPr>
        <p:spPr/>
        <p:txBody>
          <a:bodyPr/>
          <a:lstStyle/>
          <a:p>
            <a:fld id="{8A87259C-A7BA-4E2F-AD15-1FC8623258DF}" type="slidenum">
              <a:rPr lang="en-US" smtClean="0"/>
              <a:pPr/>
              <a:t>89</a:t>
            </a:fld>
            <a:endParaRPr lang="en-US" dirty="0"/>
          </a:p>
        </p:txBody>
      </p:sp>
      <p:pic>
        <p:nvPicPr>
          <p:cNvPr id="15" name="Content Placeholder 14">
            <a:extLst>
              <a:ext uri="{FF2B5EF4-FFF2-40B4-BE49-F238E27FC236}">
                <a16:creationId xmlns:a16="http://schemas.microsoft.com/office/drawing/2014/main" id="{6B3069DD-7736-4014-A072-136AFD7A8CB2}"/>
              </a:ext>
            </a:extLst>
          </p:cNvPr>
          <p:cNvPicPr>
            <a:picLocks noGrp="1" noChangeAspect="1"/>
          </p:cNvPicPr>
          <p:nvPr>
            <p:ph idx="1"/>
          </p:nvPr>
        </p:nvPicPr>
        <p:blipFill>
          <a:blip r:embed="rId2"/>
          <a:stretch>
            <a:fillRect/>
          </a:stretch>
        </p:blipFill>
        <p:spPr>
          <a:xfrm>
            <a:off x="457200" y="274638"/>
            <a:ext cx="8147248" cy="4954562"/>
          </a:xfrm>
          <a:prstGeom prst="rect">
            <a:avLst/>
          </a:prstGeom>
        </p:spPr>
      </p:pic>
      <p:sp>
        <p:nvSpPr>
          <p:cNvPr id="16" name="TextBox 15">
            <a:extLst>
              <a:ext uri="{FF2B5EF4-FFF2-40B4-BE49-F238E27FC236}">
                <a16:creationId xmlns:a16="http://schemas.microsoft.com/office/drawing/2014/main" id="{8515E370-5FE4-4657-B613-73FCDFC119A2}"/>
              </a:ext>
            </a:extLst>
          </p:cNvPr>
          <p:cNvSpPr txBox="1"/>
          <p:nvPr/>
        </p:nvSpPr>
        <p:spPr>
          <a:xfrm>
            <a:off x="683568" y="5661248"/>
            <a:ext cx="3200115" cy="369332"/>
          </a:xfrm>
          <a:prstGeom prst="rect">
            <a:avLst/>
          </a:prstGeom>
          <a:noFill/>
        </p:spPr>
        <p:txBody>
          <a:bodyPr wrap="square" rtlCol="0">
            <a:spAutoFit/>
          </a:bodyPr>
          <a:lstStyle/>
          <a:p>
            <a:r>
              <a:rPr lang="en-IN" dirty="0"/>
              <a:t>Cyclomatic Complexity = 3 </a:t>
            </a:r>
          </a:p>
        </p:txBody>
      </p:sp>
    </p:spTree>
    <p:extLst>
      <p:ext uri="{BB962C8B-B14F-4D97-AF65-F5344CB8AC3E}">
        <p14:creationId xmlns:p14="http://schemas.microsoft.com/office/powerpoint/2010/main" val="1902686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142C83-9872-44B3-B417-733C7BAC8340}" type="datetime1">
              <a:rPr lang="en-IN" smtClean="0"/>
              <a:t>30-04-2024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Nishu Niharika            ACSE0603 Software Engineering                          Unit IV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Course</a:t>
            </a:r>
            <a:r>
              <a:rPr kumimoji="0" lang="en-US" sz="2400" b="1" i="0" u="none" strike="noStrike" kern="1200" cap="none" spc="0" normalizeH="0" noProof="0" dirty="0">
                <a:ln>
                  <a:noFill/>
                </a:ln>
                <a:solidFill>
                  <a:schemeClr val="dk1"/>
                </a:solidFill>
                <a:effectLst/>
                <a:uLnTx/>
                <a:uFillTx/>
                <a:latin typeface="+mn-lt"/>
                <a:ea typeface="+mn-ea"/>
                <a:cs typeface="+mn-cs"/>
              </a:rPr>
              <a:t> Outcomes</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10" name="Content Placeholder 9"/>
          <p:cNvSpPr>
            <a:spLocks noGrp="1"/>
          </p:cNvSpPr>
          <p:nvPr>
            <p:ph idx="1"/>
          </p:nvPr>
        </p:nvSpPr>
        <p:spPr>
          <a:xfrm>
            <a:off x="457200" y="855296"/>
            <a:ext cx="8229600" cy="327150"/>
          </a:xfrm>
        </p:spPr>
        <p:txBody>
          <a:bodyPr>
            <a:normAutofit fontScale="92500" lnSpcReduction="20000"/>
          </a:bodyPr>
          <a:lstStyle/>
          <a:p>
            <a:pPr marL="0" indent="0" algn="just">
              <a:buNone/>
            </a:pPr>
            <a:r>
              <a:rPr lang="en-US" sz="2000" dirty="0">
                <a:latin typeface="Times New Roman" panose="02020603050405020304" pitchFamily="18" charset="0"/>
                <a:cs typeface="Times New Roman" panose="02020603050405020304" pitchFamily="18" charset="0"/>
              </a:rPr>
              <a:t>After completion of this course students will be able to </a:t>
            </a:r>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0438B4D2-2776-4CC3-A2D3-95DD6DBFF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4" y="104043"/>
            <a:ext cx="1316208" cy="581757"/>
          </a:xfrm>
          <a:prstGeom prst="rect">
            <a:avLst/>
          </a:prstGeom>
        </p:spPr>
      </p:pic>
      <p:graphicFrame>
        <p:nvGraphicFramePr>
          <p:cNvPr id="11" name="Table 3">
            <a:extLst>
              <a:ext uri="{FF2B5EF4-FFF2-40B4-BE49-F238E27FC236}">
                <a16:creationId xmlns:a16="http://schemas.microsoft.com/office/drawing/2014/main" id="{DE10CC19-1C4B-4E58-B63B-552288FB6FC7}"/>
              </a:ext>
            </a:extLst>
          </p:cNvPr>
          <p:cNvGraphicFramePr>
            <a:graphicFrameLocks noGrp="1"/>
          </p:cNvGraphicFramePr>
          <p:nvPr>
            <p:extLst>
              <p:ext uri="{D42A27DB-BD31-4B8C-83A1-F6EECF244321}">
                <p14:modId xmlns:p14="http://schemas.microsoft.com/office/powerpoint/2010/main" val="2255812291"/>
              </p:ext>
            </p:extLst>
          </p:nvPr>
        </p:nvGraphicFramePr>
        <p:xfrm>
          <a:off x="457200" y="1196753"/>
          <a:ext cx="8229600" cy="5246481"/>
        </p:xfrm>
        <a:graphic>
          <a:graphicData uri="http://schemas.openxmlformats.org/drawingml/2006/table">
            <a:tbl>
              <a:tblPr firstRow="1" bandRow="1">
                <a:tableStyleId>{5C22544A-7EE6-4342-B048-85BDC9FD1C3A}</a:tableStyleId>
              </a:tblPr>
              <a:tblGrid>
                <a:gridCol w="874440">
                  <a:extLst>
                    <a:ext uri="{9D8B030D-6E8A-4147-A177-3AD203B41FA5}">
                      <a16:colId xmlns:a16="http://schemas.microsoft.com/office/drawing/2014/main" val="1078138596"/>
                    </a:ext>
                  </a:extLst>
                </a:gridCol>
                <a:gridCol w="6048672">
                  <a:extLst>
                    <a:ext uri="{9D8B030D-6E8A-4147-A177-3AD203B41FA5}">
                      <a16:colId xmlns:a16="http://schemas.microsoft.com/office/drawing/2014/main" val="4047431709"/>
                    </a:ext>
                  </a:extLst>
                </a:gridCol>
                <a:gridCol w="1306488">
                  <a:extLst>
                    <a:ext uri="{9D8B030D-6E8A-4147-A177-3AD203B41FA5}">
                      <a16:colId xmlns:a16="http://schemas.microsoft.com/office/drawing/2014/main" val="2436760275"/>
                    </a:ext>
                  </a:extLst>
                </a:gridCol>
              </a:tblGrid>
              <a:tr h="1119193">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CO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b="0" dirty="0">
                          <a:solidFill>
                            <a:schemeClr val="tx1"/>
                          </a:solidFill>
                          <a:latin typeface="Times New Roman" panose="02020603050405020304" pitchFamily="18" charset="0"/>
                          <a:cs typeface="Times New Roman" panose="02020603050405020304" pitchFamily="18" charset="0"/>
                        </a:rPr>
                        <a:t>Identify, formulate, </a:t>
                      </a:r>
                      <a:r>
                        <a:rPr lang="en-US" b="0" dirty="0" err="1">
                          <a:solidFill>
                            <a:schemeClr val="tx1"/>
                          </a:solidFill>
                          <a:latin typeface="Times New Roman" panose="02020603050405020304" pitchFamily="18" charset="0"/>
                          <a:cs typeface="Times New Roman" panose="02020603050405020304" pitchFamily="18" charset="0"/>
                        </a:rPr>
                        <a:t>analyse</a:t>
                      </a:r>
                      <a:r>
                        <a:rPr lang="en-US" b="0" dirty="0">
                          <a:solidFill>
                            <a:schemeClr val="tx1"/>
                          </a:solidFill>
                          <a:latin typeface="Times New Roman" panose="02020603050405020304" pitchFamily="18" charset="0"/>
                          <a:cs typeface="Times New Roman" panose="02020603050405020304" pitchFamily="18" charset="0"/>
                        </a:rPr>
                        <a:t>, and solve problems, as well as identify the computing requirements appropriate to their solutions. The ability to work in one or more significant application domains </a:t>
                      </a:r>
                    </a:p>
                  </a:txBody>
                  <a:tcPr marL="7327" marR="7327" marT="732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latin typeface="Times New Roman" panose="02020603050405020304" pitchFamily="18" charset="0"/>
                          <a:cs typeface="Times New Roman" panose="02020603050405020304" pitchFamily="18" charset="0"/>
                        </a:rPr>
                        <a:t>K2, K4, K5 </a:t>
                      </a:r>
                    </a:p>
                  </a:txBody>
                  <a:tcPr marL="7327" marR="7327" marT="732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90275415"/>
                  </a:ext>
                </a:extLst>
              </a:tr>
              <a:tr h="1073032">
                <a:tc>
                  <a:txBody>
                    <a:bodyPr/>
                    <a:lstStyle/>
                    <a:p>
                      <a:pPr algn="ctr"/>
                      <a:r>
                        <a:rPr lang="en-US" b="0" dirty="0">
                          <a:latin typeface="Times New Roman" panose="02020603050405020304" pitchFamily="18" charset="0"/>
                          <a:cs typeface="Times New Roman" panose="02020603050405020304" pitchFamily="18" charset="0"/>
                        </a:rPr>
                        <a:t>CO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b="0" dirty="0">
                          <a:latin typeface="Times New Roman" panose="02020603050405020304" pitchFamily="18" charset="0"/>
                          <a:cs typeface="Times New Roman" panose="02020603050405020304" pitchFamily="18" charset="0"/>
                        </a:rPr>
                        <a:t>Design, implement, and evaluate software-based systems, components, or programs of varying complexity that meet desired needs, satisfy realistic constraints, and demonstrate accepted design and development principles.</a:t>
                      </a:r>
                    </a:p>
                  </a:txBody>
                  <a:tcPr marL="7327" marR="7327" marT="732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latin typeface="Times New Roman" panose="02020603050405020304" pitchFamily="18" charset="0"/>
                          <a:cs typeface="Times New Roman" panose="02020603050405020304" pitchFamily="18" charset="0"/>
                        </a:rPr>
                        <a:t>K2, K3, K4, K6 </a:t>
                      </a:r>
                    </a:p>
                  </a:txBody>
                  <a:tcPr marL="7327" marR="7327" marT="732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48753504"/>
                  </a:ext>
                </a:extLst>
              </a:tr>
              <a:tr h="1073032">
                <a:tc>
                  <a:txBody>
                    <a:bodyPr/>
                    <a:lstStyle/>
                    <a:p>
                      <a:pPr algn="ctr"/>
                      <a:r>
                        <a:rPr lang="en-US" b="0" dirty="0">
                          <a:latin typeface="Times New Roman" panose="02020603050405020304" pitchFamily="18" charset="0"/>
                          <a:cs typeface="Times New Roman" panose="02020603050405020304" pitchFamily="18" charset="0"/>
                        </a:rPr>
                        <a:t>CO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b="0" dirty="0">
                          <a:latin typeface="Times New Roman" panose="02020603050405020304" pitchFamily="18" charset="0"/>
                          <a:cs typeface="Times New Roman" panose="02020603050405020304" pitchFamily="18" charset="0"/>
                        </a:rPr>
                        <a:t>Apply knowledge of computing, mathematics, science, and engineering appropriate to the discipline, particularly in the modelling and design of software systems and in the analysis of trade-offs inherent in design decisions.</a:t>
                      </a:r>
                    </a:p>
                  </a:txBody>
                  <a:tcPr marL="7327" marR="7327" marT="732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latin typeface="Times New Roman" panose="02020603050405020304" pitchFamily="18" charset="0"/>
                          <a:cs typeface="Times New Roman" panose="02020603050405020304" pitchFamily="18" charset="0"/>
                        </a:rPr>
                        <a:t>K3, K4 </a:t>
                      </a:r>
                    </a:p>
                  </a:txBody>
                  <a:tcPr marL="7327" marR="7327" marT="732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6692740"/>
                  </a:ext>
                </a:extLst>
              </a:tr>
              <a:tr h="806553">
                <a:tc>
                  <a:txBody>
                    <a:bodyPr/>
                    <a:lstStyle/>
                    <a:p>
                      <a:pPr algn="ctr"/>
                      <a:r>
                        <a:rPr lang="en-US" b="1" dirty="0">
                          <a:latin typeface="Times New Roman" panose="02020603050405020304" pitchFamily="18" charset="0"/>
                          <a:cs typeface="Times New Roman" panose="02020603050405020304" pitchFamily="18" charset="0"/>
                        </a:rPr>
                        <a:t>CO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just"/>
                      <a:r>
                        <a:rPr lang="en-US" b="1" dirty="0">
                          <a:latin typeface="Times New Roman" panose="02020603050405020304" pitchFamily="18" charset="0"/>
                          <a:cs typeface="Times New Roman" panose="02020603050405020304" pitchFamily="18" charset="0"/>
                        </a:rPr>
                        <a:t>Formulate testing strategies for software system, apply various testing techniques such as unit testing, test driven development and functional testing.</a:t>
                      </a:r>
                    </a:p>
                  </a:txBody>
                  <a:tcPr marL="7327" marR="7327" marT="732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b="1" dirty="0">
                          <a:latin typeface="Times New Roman" panose="02020603050405020304" pitchFamily="18" charset="0"/>
                          <a:cs typeface="Times New Roman" panose="02020603050405020304" pitchFamily="18" charset="0"/>
                        </a:rPr>
                        <a:t>K3 </a:t>
                      </a:r>
                    </a:p>
                  </a:txBody>
                  <a:tcPr marL="7327" marR="7327" marT="732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419297893"/>
                  </a:ext>
                </a:extLst>
              </a:tr>
              <a:tr h="1087787">
                <a:tc>
                  <a:txBody>
                    <a:bodyPr/>
                    <a:lstStyle/>
                    <a:p>
                      <a:pPr algn="ctr"/>
                      <a:r>
                        <a:rPr lang="en-US" b="0" dirty="0">
                          <a:latin typeface="Times New Roman" panose="02020603050405020304" pitchFamily="18" charset="0"/>
                          <a:cs typeface="Times New Roman" panose="02020603050405020304" pitchFamily="18" charset="0"/>
                        </a:rPr>
                        <a:t>CO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b="0" dirty="0">
                          <a:latin typeface="Times New Roman" panose="02020603050405020304" pitchFamily="18" charset="0"/>
                          <a:cs typeface="Times New Roman" panose="02020603050405020304" pitchFamily="18" charset="0"/>
                        </a:rPr>
                        <a:t>Understand ability to engage in life-long maintenance and continuing Software development using various software management tools. </a:t>
                      </a:r>
                    </a:p>
                  </a:txBody>
                  <a:tcPr marL="7327" marR="7327" marT="732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latin typeface="Times New Roman" panose="02020603050405020304" pitchFamily="18" charset="0"/>
                          <a:cs typeface="Times New Roman" panose="02020603050405020304" pitchFamily="18" charset="0"/>
                        </a:rPr>
                        <a:t>K2, K5</a:t>
                      </a:r>
                    </a:p>
                  </a:txBody>
                  <a:tcPr marL="7327" marR="7327" marT="732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8236342"/>
                  </a:ext>
                </a:extLst>
              </a:tr>
            </a:tbl>
          </a:graphicData>
        </a:graphic>
      </p:graphicFrame>
    </p:spTree>
    <p:extLst>
      <p:ext uri="{BB962C8B-B14F-4D97-AF65-F5344CB8AC3E}">
        <p14:creationId xmlns:p14="http://schemas.microsoft.com/office/powerpoint/2010/main" val="385868745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24356" y="0"/>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pPr eaLnBrk="0">
              <a:lnSpc>
                <a:spcPct val="112000"/>
              </a:lnSpc>
            </a:pPr>
            <a:r>
              <a:rPr lang="en-US" altLang="zh-CN" b="1" kern="0" dirty="0">
                <a:solidFill>
                  <a:srgbClr val="000000"/>
                </a:solidFill>
                <a:latin typeface="+mn-lt"/>
                <a:ea typeface="Arial" pitchFamily="34" charset="0"/>
                <a:cs typeface="Arial" pitchFamily="34" charset="0"/>
              </a:rPr>
              <a:t>Black -box Testing</a:t>
            </a:r>
          </a:p>
        </p:txBody>
      </p:sp>
      <p:pic>
        <p:nvPicPr>
          <p:cNvPr id="5" name="Picture 2" descr="E:\NIET\Project\xLogo11.png.pagespeed.ic.pydHLuCQEZ.png"/>
          <p:cNvPicPr>
            <a:picLocks noChangeAspect="1" noChangeArrowheads="1"/>
          </p:cNvPicPr>
          <p:nvPr/>
        </p:nvPicPr>
        <p:blipFill>
          <a:blip r:embed="rId3"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3C65D7D0-443C-471A-9617-D71EA6204389}" type="datetime1">
              <a:rPr lang="en-IN" smtClean="0"/>
              <a:t>30-04-2024</a:t>
            </a:fld>
            <a:endParaRPr lang="en-US" dirty="0"/>
          </a:p>
        </p:txBody>
      </p:sp>
      <p:sp>
        <p:nvSpPr>
          <p:cNvPr id="6" name="Footer Placeholder 5"/>
          <p:cNvSpPr>
            <a:spLocks noGrp="1"/>
          </p:cNvSpPr>
          <p:nvPr>
            <p:ph type="ftr" sz="quarter" idx="11"/>
          </p:nvPr>
        </p:nvSpPr>
        <p:spPr>
          <a:xfrm>
            <a:off x="1905000" y="6356350"/>
            <a:ext cx="51816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90</a:t>
            </a:fld>
            <a:endParaRPr lang="en-US" dirty="0"/>
          </a:p>
        </p:txBody>
      </p:sp>
      <p:sp>
        <p:nvSpPr>
          <p:cNvPr id="8" name="TextBox141"/>
          <p:cNvSpPr txBox="1"/>
          <p:nvPr/>
        </p:nvSpPr>
        <p:spPr>
          <a:xfrm>
            <a:off x="971600" y="1230026"/>
            <a:ext cx="7344816" cy="5682261"/>
          </a:xfrm>
          <a:prstGeom prst="rect">
            <a:avLst/>
          </a:prstGeom>
          <a:noFill/>
        </p:spPr>
        <p:txBody>
          <a:bodyPr wrap="square" lIns="0" tIns="0" rIns="0" bIns="0" rtlCol="0">
            <a:spAutoFit/>
          </a:bodyPr>
          <a:lstStyle/>
          <a:p>
            <a:r>
              <a:rPr lang="en-US" dirty="0"/>
              <a:t>The black-box testing is a testing technique where the test engineer selects a module and gives an input value to observe its functionality and analysis of whether the function is giving the expected output or not. If the function produced the correct output, then the particular function will be marked as pass.</a:t>
            </a:r>
            <a:endParaRPr lang="en-IN" dirty="0"/>
          </a:p>
          <a:p>
            <a:r>
              <a:rPr lang="en-US" dirty="0"/>
              <a:t> </a:t>
            </a:r>
            <a:endParaRPr lang="en-IN" dirty="0"/>
          </a:p>
          <a:p>
            <a:r>
              <a:rPr lang="en-US" dirty="0"/>
              <a:t>To perform black-box testing, the test engineer should have specific knowledge about the software's requirement rather than programming knowledge of the software.</a:t>
            </a:r>
            <a:endParaRPr lang="en-IN" dirty="0"/>
          </a:p>
          <a:p>
            <a:r>
              <a:rPr lang="en-US" dirty="0"/>
              <a:t> </a:t>
            </a:r>
            <a:endParaRPr lang="en-IN" dirty="0"/>
          </a:p>
          <a:p>
            <a:r>
              <a:rPr lang="en-US" dirty="0"/>
              <a:t>And then, they can develop the test cases to check the correctness of the software's functionality.</a:t>
            </a:r>
          </a:p>
          <a:p>
            <a:r>
              <a:rPr lang="en-US" dirty="0"/>
              <a:t>Black-box testing is further classified into two types, which are as follows:</a:t>
            </a:r>
            <a:endParaRPr lang="en-IN" dirty="0"/>
          </a:p>
          <a:p>
            <a:r>
              <a:rPr lang="en-US" dirty="0"/>
              <a:t> </a:t>
            </a:r>
            <a:endParaRPr lang="en-IN" sz="1400" dirty="0"/>
          </a:p>
          <a:p>
            <a:pPr marL="742950" lvl="1" indent="-285750">
              <a:buFont typeface="Arial" panose="020B0604020202020204" pitchFamily="34" charset="0"/>
              <a:buChar char="•"/>
            </a:pPr>
            <a:r>
              <a:rPr lang="en-US" dirty="0"/>
              <a:t>Functional testing</a:t>
            </a:r>
            <a:endParaRPr lang="en-IN" sz="1600" dirty="0"/>
          </a:p>
          <a:p>
            <a:pPr marL="742950" lvl="1" indent="-285750">
              <a:buFont typeface="Arial" panose="020B0604020202020204" pitchFamily="34" charset="0"/>
              <a:buChar char="•"/>
            </a:pPr>
            <a:r>
              <a:rPr lang="en-US" dirty="0"/>
              <a:t>Non-function testing</a:t>
            </a:r>
            <a:endParaRPr lang="en-IN" sz="1600" dirty="0"/>
          </a:p>
          <a:p>
            <a:pPr marL="285750" indent="-285750">
              <a:buFont typeface="Arial" panose="020B0604020202020204" pitchFamily="34" charset="0"/>
              <a:buChar char="•"/>
            </a:pPr>
            <a:endParaRPr lang="en-IN" dirty="0"/>
          </a:p>
          <a:p>
            <a:pPr marL="4475385" marR="0" indent="0" eaLnBrk="0">
              <a:lnSpc>
                <a:spcPct val="118000"/>
              </a:lnSpc>
              <a:spcBef>
                <a:spcPts val="6316"/>
              </a:spcBef>
            </a:pPr>
            <a:r>
              <a:rPr lang="en-US" altLang="zh-CN" sz="1000" kern="0" spc="-50" baseline="0" noProof="0" dirty="0">
                <a:solidFill>
                  <a:srgbClr val="000000"/>
                </a:solidFill>
                <a:latin typeface="Arial" pitchFamily="34" charset="0"/>
                <a:ea typeface="Arial" pitchFamily="34" charset="0"/>
                <a:cs typeface="Arial" pitchFamily="34" charset="0"/>
              </a:rPr>
              <a:t>18</a:t>
            </a:r>
          </a:p>
        </p:txBody>
      </p:sp>
      <p:pic>
        <p:nvPicPr>
          <p:cNvPr id="9" name="Picture 8" descr="Logo.jpg"/>
          <p:cNvPicPr>
            <a:picLocks noChangeAspect="1"/>
          </p:cNvPicPr>
          <p:nvPr/>
        </p:nvPicPr>
        <p:blipFill>
          <a:blip r:embed="rId4"/>
          <a:stretch>
            <a:fillRect/>
          </a:stretch>
        </p:blipFill>
        <p:spPr>
          <a:xfrm>
            <a:off x="0" y="0"/>
            <a:ext cx="1581150" cy="847725"/>
          </a:xfrm>
          <a:prstGeom prst="rect">
            <a:avLst/>
          </a:prstGeom>
        </p:spPr>
      </p:pic>
    </p:spTree>
    <p:extLst>
      <p:ext uri="{BB962C8B-B14F-4D97-AF65-F5344CB8AC3E}">
        <p14:creationId xmlns:p14="http://schemas.microsoft.com/office/powerpoint/2010/main" val="32224834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24356" y="0"/>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pPr eaLnBrk="0">
              <a:lnSpc>
                <a:spcPct val="112000"/>
              </a:lnSpc>
            </a:pPr>
            <a:r>
              <a:rPr lang="en-US" altLang="zh-CN" b="1" kern="0" dirty="0">
                <a:solidFill>
                  <a:srgbClr val="000000"/>
                </a:solidFill>
                <a:latin typeface="+mn-lt"/>
                <a:ea typeface="Arial" pitchFamily="34" charset="0"/>
                <a:cs typeface="Arial" pitchFamily="34" charset="0"/>
              </a:rPr>
              <a:t>Black -box Testing</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3C65D7D0-443C-471A-9617-D71EA6204389}" type="datetime1">
              <a:rPr lang="en-IN" smtClean="0"/>
              <a:t>30-04-2024</a:t>
            </a:fld>
            <a:endParaRPr lang="en-US" dirty="0"/>
          </a:p>
        </p:txBody>
      </p:sp>
      <p:sp>
        <p:nvSpPr>
          <p:cNvPr id="6" name="Footer Placeholder 5"/>
          <p:cNvSpPr>
            <a:spLocks noGrp="1"/>
          </p:cNvSpPr>
          <p:nvPr>
            <p:ph type="ftr" sz="quarter" idx="11"/>
          </p:nvPr>
        </p:nvSpPr>
        <p:spPr>
          <a:xfrm>
            <a:off x="1905000" y="6356350"/>
            <a:ext cx="51816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91</a:t>
            </a:fld>
            <a:endParaRPr lang="en-US" dirty="0"/>
          </a:p>
        </p:txBody>
      </p:sp>
      <p:sp>
        <p:nvSpPr>
          <p:cNvPr id="8" name="TextBox141"/>
          <p:cNvSpPr txBox="1"/>
          <p:nvPr/>
        </p:nvSpPr>
        <p:spPr>
          <a:xfrm>
            <a:off x="359156" y="1230026"/>
            <a:ext cx="8101276" cy="5928482"/>
          </a:xfrm>
          <a:prstGeom prst="rect">
            <a:avLst/>
          </a:prstGeom>
          <a:noFill/>
        </p:spPr>
        <p:txBody>
          <a:bodyPr wrap="square" lIns="0" tIns="0" rIns="0" bIns="0" rtlCol="0">
            <a:spAutoFit/>
          </a:bodyPr>
          <a:lstStyle/>
          <a:p>
            <a:r>
              <a:rPr lang="en-US" sz="2400" b="1" dirty="0"/>
              <a:t>Generic steps of black box testing</a:t>
            </a:r>
            <a:endParaRPr lang="en-IN" sz="2400" b="1" dirty="0"/>
          </a:p>
          <a:p>
            <a:r>
              <a:rPr lang="en-US" b="1" dirty="0"/>
              <a:t> </a:t>
            </a:r>
            <a:endParaRPr lang="en-IN" dirty="0"/>
          </a:p>
          <a:p>
            <a:pPr marL="285750" lvl="0" indent="-285750">
              <a:buFont typeface="Arial" panose="020B0604020202020204" pitchFamily="34" charset="0"/>
              <a:buChar char="•"/>
            </a:pPr>
            <a:r>
              <a:rPr lang="en-US" sz="2000" dirty="0"/>
              <a:t>The black box test is based on the specification of requirements, so it is examined in the beginning.</a:t>
            </a:r>
            <a:endParaRPr lang="en-IN" sz="2000" dirty="0"/>
          </a:p>
          <a:p>
            <a:pPr marL="285750" lvl="0" indent="-285750">
              <a:buFont typeface="Arial" panose="020B0604020202020204" pitchFamily="34" charset="0"/>
              <a:buChar char="•"/>
            </a:pPr>
            <a:r>
              <a:rPr lang="en-US" sz="2000" dirty="0"/>
              <a:t>In the second step, the tester creates a positive test scenario and an adverse test scenario by selecting valid and invalid input values to check that the software is processing them correctly or incorrectly.</a:t>
            </a:r>
            <a:endParaRPr lang="en-IN" sz="2000" dirty="0"/>
          </a:p>
          <a:p>
            <a:pPr marL="285750" lvl="0" indent="-285750">
              <a:buFont typeface="Arial" panose="020B0604020202020204" pitchFamily="34" charset="0"/>
              <a:buChar char="•"/>
            </a:pPr>
            <a:r>
              <a:rPr lang="en-US" sz="2000" dirty="0"/>
              <a:t>In the third step, the tester develops various test cases such as decision table, all pairs test, equivalent division, error estimation, cause-effect graph, etc.</a:t>
            </a:r>
            <a:endParaRPr lang="en-IN" sz="2000" dirty="0"/>
          </a:p>
          <a:p>
            <a:pPr marL="285750" lvl="0" indent="-285750">
              <a:buFont typeface="Arial" panose="020B0604020202020204" pitchFamily="34" charset="0"/>
              <a:buChar char="•"/>
            </a:pPr>
            <a:r>
              <a:rPr lang="en-US" sz="2000" dirty="0"/>
              <a:t>The fourth phase includes the execution of all test cases.</a:t>
            </a:r>
            <a:endParaRPr lang="en-IN" sz="2000" dirty="0"/>
          </a:p>
          <a:p>
            <a:pPr marL="285750" lvl="0" indent="-285750">
              <a:buFont typeface="Arial" panose="020B0604020202020204" pitchFamily="34" charset="0"/>
              <a:buChar char="•"/>
            </a:pPr>
            <a:r>
              <a:rPr lang="en-US" sz="2000" dirty="0"/>
              <a:t>In the fifth step, the tester compares the expected output against the actual output.</a:t>
            </a:r>
            <a:endParaRPr lang="en-IN" sz="2000" dirty="0"/>
          </a:p>
          <a:p>
            <a:pPr marL="285750" lvl="0" indent="-285750">
              <a:buFont typeface="Arial" panose="020B0604020202020204" pitchFamily="34" charset="0"/>
              <a:buChar char="•"/>
            </a:pPr>
            <a:r>
              <a:rPr lang="en-US" sz="2000" dirty="0"/>
              <a:t>In the sixth and final step, if there is any flaw in the software, then it is cured and tested again.</a:t>
            </a:r>
            <a:endParaRPr lang="en-IN" sz="2000" dirty="0"/>
          </a:p>
          <a:p>
            <a:pPr marL="285750" indent="-285750">
              <a:buFont typeface="Arial" panose="020B0604020202020204" pitchFamily="34" charset="0"/>
              <a:buChar char="•"/>
            </a:pPr>
            <a:endParaRPr lang="en-IN" sz="2000" dirty="0"/>
          </a:p>
          <a:p>
            <a:pPr marL="4646835" marR="0" indent="-171450" eaLnBrk="0">
              <a:lnSpc>
                <a:spcPct val="118000"/>
              </a:lnSpc>
              <a:spcBef>
                <a:spcPts val="6316"/>
              </a:spcBef>
              <a:buFont typeface="Arial" panose="020B0604020202020204" pitchFamily="34" charset="0"/>
              <a:buChar char="•"/>
            </a:pPr>
            <a:r>
              <a:rPr lang="en-US" altLang="zh-CN" sz="1000" kern="0" spc="-50" baseline="0" noProof="0" dirty="0">
                <a:solidFill>
                  <a:srgbClr val="000000"/>
                </a:solidFill>
                <a:latin typeface="Arial" pitchFamily="34" charset="0"/>
                <a:ea typeface="Arial" pitchFamily="34" charset="0"/>
                <a:cs typeface="Arial" pitchFamily="34" charset="0"/>
              </a:rPr>
              <a:t>18</a:t>
            </a:r>
          </a:p>
        </p:txBody>
      </p:sp>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247434893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24356" y="0"/>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pPr eaLnBrk="0">
              <a:lnSpc>
                <a:spcPct val="112000"/>
              </a:lnSpc>
            </a:pPr>
            <a:r>
              <a:rPr lang="en-US" altLang="zh-CN" b="1" kern="0" dirty="0">
                <a:solidFill>
                  <a:srgbClr val="000000"/>
                </a:solidFill>
                <a:latin typeface="+mn-lt"/>
                <a:ea typeface="Arial" pitchFamily="34" charset="0"/>
                <a:cs typeface="Arial" pitchFamily="34" charset="0"/>
              </a:rPr>
              <a:t>Black -box Testing</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3C65D7D0-443C-471A-9617-D71EA6204389}" type="datetime1">
              <a:rPr lang="en-IN" smtClean="0"/>
              <a:t>30-04-2024</a:t>
            </a:fld>
            <a:endParaRPr lang="en-US" dirty="0"/>
          </a:p>
        </p:txBody>
      </p:sp>
      <p:sp>
        <p:nvSpPr>
          <p:cNvPr id="6" name="Footer Placeholder 5"/>
          <p:cNvSpPr>
            <a:spLocks noGrp="1"/>
          </p:cNvSpPr>
          <p:nvPr>
            <p:ph type="ftr" sz="quarter" idx="11"/>
          </p:nvPr>
        </p:nvSpPr>
        <p:spPr>
          <a:xfrm>
            <a:off x="1905000" y="6356350"/>
            <a:ext cx="51816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92</a:t>
            </a:fld>
            <a:endParaRPr lang="en-US" dirty="0"/>
          </a:p>
        </p:txBody>
      </p:sp>
      <p:sp>
        <p:nvSpPr>
          <p:cNvPr id="8" name="TextBox141"/>
          <p:cNvSpPr txBox="1"/>
          <p:nvPr/>
        </p:nvSpPr>
        <p:spPr>
          <a:xfrm>
            <a:off x="359156" y="1230026"/>
            <a:ext cx="8101276" cy="4770537"/>
          </a:xfrm>
          <a:prstGeom prst="rect">
            <a:avLst/>
          </a:prstGeom>
          <a:noFill/>
        </p:spPr>
        <p:txBody>
          <a:bodyPr wrap="square" lIns="0" tIns="0" rIns="0" bIns="0" rtlCol="0">
            <a:spAutoFit/>
          </a:bodyPr>
          <a:lstStyle/>
          <a:p>
            <a:r>
              <a:rPr lang="en-US" b="1" dirty="0"/>
              <a:t>Test procedure</a:t>
            </a:r>
            <a:endParaRPr lang="en-IN" b="1" dirty="0"/>
          </a:p>
          <a:p>
            <a:r>
              <a:rPr lang="en-US" b="1" dirty="0"/>
              <a:t> </a:t>
            </a:r>
            <a:endParaRPr lang="en-IN" dirty="0"/>
          </a:p>
          <a:p>
            <a:pPr marL="285750" indent="-285750">
              <a:buFont typeface="Arial" panose="020B0604020202020204" pitchFamily="34" charset="0"/>
              <a:buChar char="•"/>
            </a:pPr>
            <a:r>
              <a:rPr lang="en-US" dirty="0"/>
              <a:t>The test procedure of black box testing is a kind of process in which the tester has specific knowledge about the software's work, and it develops test cases to check the accuracy of the software's functionality.</a:t>
            </a:r>
            <a:endParaRPr lang="en-IN" dirty="0"/>
          </a:p>
          <a:p>
            <a:pPr marL="285750" indent="-285750">
              <a:buFont typeface="Arial" panose="020B0604020202020204" pitchFamily="34" charset="0"/>
              <a:buChar char="•"/>
            </a:pPr>
            <a:r>
              <a:rPr lang="en-US" dirty="0"/>
              <a:t>All test cases are designed by  considering the input and output of a particular function.</a:t>
            </a:r>
          </a:p>
          <a:p>
            <a:r>
              <a:rPr lang="en-US" b="1" dirty="0"/>
              <a:t>Test cases</a:t>
            </a:r>
            <a:endParaRPr lang="en-IN" b="1" dirty="0"/>
          </a:p>
          <a:p>
            <a:r>
              <a:rPr lang="en-US" b="1" dirty="0"/>
              <a:t> </a:t>
            </a:r>
            <a:endParaRPr lang="en-IN" dirty="0"/>
          </a:p>
          <a:p>
            <a:pPr marL="285750" indent="-285750">
              <a:buFont typeface="Arial" panose="020B0604020202020204" pitchFamily="34" charset="0"/>
              <a:buChar char="•"/>
            </a:pPr>
            <a:r>
              <a:rPr lang="en-US" dirty="0"/>
              <a:t>Test cases are created considering the specification of the requirements. These test cases are generally created from working descriptions of the software including requirements, design parameters, and other specifications. </a:t>
            </a:r>
          </a:p>
          <a:p>
            <a:pPr marL="285750" indent="-285750">
              <a:buFont typeface="Arial" panose="020B0604020202020204" pitchFamily="34" charset="0"/>
              <a:buChar char="•"/>
            </a:pPr>
            <a:r>
              <a:rPr lang="en-US" dirty="0"/>
              <a:t>They are mainly designed for functional testing but can also be used for non-functional testing. Test cases are designed by the testing team, there is not any involvement of the development team of software.</a:t>
            </a:r>
            <a:endParaRPr lang="en-IN" dirty="0"/>
          </a:p>
          <a:p>
            <a:pPr marL="342900" indent="-342900">
              <a:buFont typeface="Arial" panose="020B0604020202020204" pitchFamily="34" charset="0"/>
              <a:buChar char="•"/>
            </a:pPr>
            <a:endParaRPr lang="en-IN" sz="2000" dirty="0"/>
          </a:p>
          <a:p>
            <a:endParaRPr lang="en-IN" sz="2000" dirty="0"/>
          </a:p>
        </p:txBody>
      </p:sp>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260733797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33500" y="20752"/>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pPr eaLnBrk="0">
              <a:lnSpc>
                <a:spcPct val="112000"/>
              </a:lnSpc>
            </a:pPr>
            <a:r>
              <a:rPr lang="en-US" altLang="zh-CN" b="1" kern="0" dirty="0">
                <a:solidFill>
                  <a:srgbClr val="000000"/>
                </a:solidFill>
                <a:latin typeface="+mn-lt"/>
                <a:ea typeface="Arial" pitchFamily="34" charset="0"/>
                <a:cs typeface="Arial" pitchFamily="34" charset="0"/>
              </a:rPr>
              <a:t>Black Box Testing</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EED2BE8E-4E0E-4FBF-A78A-F78C87A54D2A}" type="datetime1">
              <a:rPr lang="en-IN" smtClean="0"/>
              <a:t>30-04-2024</a:t>
            </a:fld>
            <a:endParaRPr lang="en-US" dirty="0"/>
          </a:p>
        </p:txBody>
      </p:sp>
      <p:sp>
        <p:nvSpPr>
          <p:cNvPr id="6" name="Footer Placeholder 5"/>
          <p:cNvSpPr>
            <a:spLocks noGrp="1"/>
          </p:cNvSpPr>
          <p:nvPr>
            <p:ph type="ftr" sz="quarter" idx="11"/>
          </p:nvPr>
        </p:nvSpPr>
        <p:spPr>
          <a:xfrm>
            <a:off x="1905000" y="6356350"/>
            <a:ext cx="51816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93</a:t>
            </a:fld>
            <a:endParaRPr lang="en-US" dirty="0"/>
          </a:p>
        </p:txBody>
      </p:sp>
      <p:sp>
        <p:nvSpPr>
          <p:cNvPr id="8" name="TextBox148"/>
          <p:cNvSpPr txBox="1"/>
          <p:nvPr/>
        </p:nvSpPr>
        <p:spPr>
          <a:xfrm>
            <a:off x="611886" y="1143000"/>
            <a:ext cx="7998714" cy="3592009"/>
          </a:xfrm>
          <a:prstGeom prst="rect">
            <a:avLst/>
          </a:prstGeom>
          <a:noFill/>
        </p:spPr>
        <p:txBody>
          <a:bodyPr wrap="square" lIns="0" tIns="0" rIns="0" bIns="0" rtlCol="0">
            <a:spAutoFit/>
          </a:bodyPr>
          <a:lstStyle/>
          <a:p>
            <a:pPr marL="0" marR="0" indent="0" eaLnBrk="0">
              <a:lnSpc>
                <a:spcPct val="115000"/>
              </a:lnSpc>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Software</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considered</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as</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a</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black</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box:</a:t>
            </a:r>
          </a:p>
          <a:p>
            <a:pPr marL="198692" marR="0" indent="0" eaLnBrk="0">
              <a:lnSpc>
                <a:spcPct val="115000"/>
              </a:lnSpc>
              <a:spcBef>
                <a:spcPts val="493"/>
              </a:spcBef>
            </a:pPr>
            <a:r>
              <a:rPr lang="en-US" altLang="zh-CN" sz="2200" kern="0" baseline="0" noProof="0" dirty="0">
                <a:solidFill>
                  <a:srgbClr val="000000"/>
                </a:solidFill>
                <a:ea typeface="Arial" pitchFamily="34" charset="0"/>
                <a:cs typeface="Arial" pitchFamily="34" charset="0"/>
              </a:rPr>
              <a:t>–Test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data</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derived</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from</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the</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specification</a:t>
            </a:r>
          </a:p>
          <a:p>
            <a:pPr marL="397116" marR="0" indent="0" eaLnBrk="0">
              <a:lnSpc>
                <a:spcPct val="119000"/>
              </a:lnSpc>
              <a:spcBef>
                <a:spcPts val="554"/>
              </a:spcBef>
            </a:pPr>
            <a:r>
              <a:rPr lang="en-US" altLang="zh-CN" sz="2200" kern="0" baseline="0" noProof="0" dirty="0">
                <a:solidFill>
                  <a:srgbClr val="0000CC"/>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No</a:t>
            </a:r>
            <a:r>
              <a:rPr lang="en-US" altLang="zh-CN" sz="2200" b="1"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knowledge</a:t>
            </a:r>
            <a:r>
              <a:rPr lang="en-US" altLang="zh-CN" sz="2200" b="1"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of</a:t>
            </a:r>
            <a:r>
              <a:rPr lang="en-US" altLang="zh-CN" sz="2200" b="1"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code</a:t>
            </a:r>
            <a:r>
              <a:rPr lang="en-US" altLang="zh-CN" sz="2200" b="1" kern="0" noProof="0" dirty="0">
                <a:ea typeface="Arial" pitchFamily="34" charset="0"/>
                <a:cs typeface="Arial" pitchFamily="34" charset="0"/>
              </a:rPr>
              <a:t> </a:t>
            </a:r>
            <a:r>
              <a:rPr lang="en-US" altLang="zh-CN" sz="2200" b="1" kern="0" baseline="0" noProof="0" dirty="0">
                <a:solidFill>
                  <a:srgbClr val="0000CC"/>
                </a:solidFill>
                <a:ea typeface="Arial" pitchFamily="34" charset="0"/>
                <a:cs typeface="Arial" pitchFamily="34" charset="0"/>
              </a:rPr>
              <a:t>necessary</a:t>
            </a:r>
          </a:p>
          <a:p>
            <a:pPr marL="0" marR="0" indent="0" eaLnBrk="0">
              <a:lnSpc>
                <a:spcPct val="115000"/>
              </a:lnSpc>
              <a:spcBef>
                <a:spcPts val="507"/>
              </a:spcBef>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Also</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known</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as:</a:t>
            </a:r>
          </a:p>
          <a:p>
            <a:pPr marL="280988" marR="0" indent="0" eaLnBrk="0">
              <a:lnSpc>
                <a:spcPct val="130000"/>
              </a:lnSpc>
              <a:spcBef>
                <a:spcPts val="80"/>
              </a:spcBef>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Data-driven</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or</a:t>
            </a:r>
            <a:r>
              <a:rPr lang="en-US" altLang="zh-CN" sz="2200" kern="0" noProof="0" dirty="0">
                <a:ea typeface="Arial" pitchFamily="34" charset="0"/>
                <a:cs typeface="Arial" pitchFamily="34" charset="0"/>
              </a:rPr>
              <a:t> </a:t>
            </a:r>
            <a:r>
              <a:rPr lang="en-US" altLang="zh-CN" sz="2200" kern="0" noProof="0" dirty="0"/>
              <a:t> </a:t>
            </a:r>
          </a:p>
          <a:p>
            <a:pPr marL="280988" marR="0" indent="0" eaLnBrk="0">
              <a:lnSpc>
                <a:spcPct val="115000"/>
              </a:lnSpc>
              <a:spcBef>
                <a:spcPts val="504"/>
              </a:spcBef>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Input/output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driven</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testing</a:t>
            </a:r>
          </a:p>
          <a:p>
            <a:pPr marL="189967" marR="0" indent="-189967" eaLnBrk="0">
              <a:lnSpc>
                <a:spcPct val="109000"/>
              </a:lnSpc>
              <a:spcBef>
                <a:spcPts val="484"/>
              </a:spcBef>
            </a:pPr>
            <a:r>
              <a:rPr lang="en-US" altLang="zh-CN" sz="2200" kern="0" baseline="0" noProof="0" dirty="0">
                <a:solidFill>
                  <a:srgbClr val="000000"/>
                </a:solidFill>
                <a:ea typeface="Arial" pitchFamily="34" charset="0"/>
                <a:cs typeface="Arial" pitchFamily="34" charset="0"/>
              </a:rPr>
              <a: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The</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goal</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is</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to</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achieve</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the</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thoroughness</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of</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exhaustive</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input</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testing:</a:t>
            </a:r>
          </a:p>
          <a:p>
            <a:pPr marL="198743" marR="0" indent="0" eaLnBrk="0">
              <a:lnSpc>
                <a:spcPct val="118000"/>
              </a:lnSpc>
              <a:spcBef>
                <a:spcPts val="561"/>
              </a:spcBef>
            </a:pPr>
            <a:r>
              <a:rPr lang="en-US" altLang="zh-CN" sz="2200" kern="0" baseline="0" noProof="0" dirty="0">
                <a:solidFill>
                  <a:srgbClr val="000000"/>
                </a:solidFill>
                <a:ea typeface="Arial" pitchFamily="34" charset="0"/>
                <a:cs typeface="Arial" pitchFamily="34" charset="0"/>
              </a:rPr>
              <a:t>–With</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much</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less</a:t>
            </a:r>
            <a:r>
              <a:rPr lang="en-US" altLang="zh-CN" sz="2200" kern="0" noProof="0" dirty="0">
                <a:ea typeface="Arial" pitchFamily="34" charset="0"/>
                <a:cs typeface="Arial" pitchFamily="34" charset="0"/>
              </a:rPr>
              <a:t> </a:t>
            </a:r>
            <a:r>
              <a:rPr lang="en-US" altLang="zh-CN" sz="2200" kern="0" baseline="0" noProof="0" dirty="0">
                <a:solidFill>
                  <a:srgbClr val="000000"/>
                </a:solidFill>
                <a:ea typeface="Arial" pitchFamily="34" charset="0"/>
                <a:cs typeface="Arial" pitchFamily="34" charset="0"/>
              </a:rPr>
              <a:t>effort!!!!</a:t>
            </a:r>
          </a:p>
        </p:txBody>
      </p:sp>
      <p:sp>
        <p:nvSpPr>
          <p:cNvPr id="3" name="Rectangle 2"/>
          <p:cNvSpPr/>
          <p:nvPr/>
        </p:nvSpPr>
        <p:spPr>
          <a:xfrm>
            <a:off x="5410200" y="4797833"/>
            <a:ext cx="1106713" cy="1333185"/>
          </a:xfrm>
          <a:prstGeom prst="rect">
            <a:avLst/>
          </a:prstGeom>
          <a:solidFill>
            <a:srgbClr val="FF0000"/>
          </a:solidFill>
          <a:ln>
            <a:solidFill>
              <a:schemeClr val="tx1"/>
            </a:solidFill>
          </a:ln>
        </p:spPr>
        <p:txBody>
          <a:bodyPr wrap="none">
            <a:spAutoFit/>
          </a:bodyPr>
          <a:lstStyle/>
          <a:p>
            <a:pPr marL="100015" marR="0" indent="0" eaLnBrk="0">
              <a:lnSpc>
                <a:spcPct val="112000"/>
              </a:lnSpc>
            </a:pPr>
            <a:endParaRPr lang="en-US" altLang="zh-CN" b="1" kern="0" dirty="0">
              <a:solidFill>
                <a:srgbClr val="FFFF00"/>
              </a:solidFill>
              <a:latin typeface="Arial" pitchFamily="34" charset="0"/>
              <a:ea typeface="Arial" pitchFamily="34" charset="0"/>
              <a:cs typeface="Arial" pitchFamily="34" charset="0"/>
            </a:endParaRPr>
          </a:p>
          <a:p>
            <a:pPr marL="100015" marR="0" indent="0" eaLnBrk="0">
              <a:lnSpc>
                <a:spcPct val="112000"/>
              </a:lnSpc>
            </a:pPr>
            <a:r>
              <a:rPr lang="en-US" altLang="zh-CN" b="1" kern="0" dirty="0">
                <a:solidFill>
                  <a:srgbClr val="FFFF00"/>
                </a:solidFill>
                <a:latin typeface="Arial" pitchFamily="34" charset="0"/>
                <a:ea typeface="Arial" pitchFamily="34" charset="0"/>
                <a:cs typeface="Arial" pitchFamily="34" charset="0"/>
              </a:rPr>
              <a:t>System</a:t>
            </a:r>
          </a:p>
          <a:p>
            <a:pPr marL="100015" marR="0" indent="0" eaLnBrk="0">
              <a:lnSpc>
                <a:spcPct val="112000"/>
              </a:lnSpc>
            </a:pPr>
            <a:endParaRPr lang="en-US" altLang="zh-CN" b="1" kern="0" dirty="0">
              <a:solidFill>
                <a:srgbClr val="FFFF00"/>
              </a:solidFill>
              <a:latin typeface="Arial" pitchFamily="34" charset="0"/>
              <a:ea typeface="Arial" pitchFamily="34" charset="0"/>
              <a:cs typeface="Arial" pitchFamily="34" charset="0"/>
            </a:endParaRPr>
          </a:p>
          <a:p>
            <a:pPr marL="100015" marR="0" indent="0" eaLnBrk="0">
              <a:lnSpc>
                <a:spcPct val="112000"/>
              </a:lnSpc>
            </a:pPr>
            <a:endParaRPr lang="en-US" altLang="zh-CN" b="1" kern="0" dirty="0">
              <a:solidFill>
                <a:srgbClr val="FFFF00"/>
              </a:solidFill>
              <a:latin typeface="Arial" pitchFamily="34" charset="0"/>
              <a:ea typeface="Arial" pitchFamily="34" charset="0"/>
              <a:cs typeface="Arial" pitchFamily="34" charset="0"/>
            </a:endParaRPr>
          </a:p>
        </p:txBody>
      </p:sp>
      <p:pic>
        <p:nvPicPr>
          <p:cNvPr id="9" name="3627A388-B628-405E-FF9C-9F30AE75EA30"/>
          <p:cNvPicPr>
            <a:picLocks noChangeAspect="1"/>
          </p:cNvPicPr>
          <p:nvPr/>
        </p:nvPicPr>
        <p:blipFill>
          <a:blip r:embed="rId3" cstate="print">
            <a:extLst>
              <a:ext uri="{35F4AEF0-59AD-4EC6-7C5C-AC78D4377E59}"/>
            </a:extLst>
          </a:blip>
          <a:stretch>
            <a:fillRect/>
          </a:stretch>
        </p:blipFill>
        <p:spPr>
          <a:xfrm>
            <a:off x="4540377" y="5302703"/>
            <a:ext cx="885825" cy="476250"/>
          </a:xfrm>
          <a:prstGeom prst="rect">
            <a:avLst/>
          </a:prstGeom>
        </p:spPr>
      </p:pic>
      <p:pic>
        <p:nvPicPr>
          <p:cNvPr id="10" name="3627A388-B628-405E-FF9C-9F30AE75EA30"/>
          <p:cNvPicPr>
            <a:picLocks noChangeAspect="1"/>
          </p:cNvPicPr>
          <p:nvPr/>
        </p:nvPicPr>
        <p:blipFill>
          <a:blip r:embed="rId3" cstate="print">
            <a:extLst>
              <a:ext uri="{35F4AEF0-59AD-4EC6-7C5C-AC78D4377E59}"/>
            </a:extLst>
          </a:blip>
          <a:stretch>
            <a:fillRect/>
          </a:stretch>
        </p:blipFill>
        <p:spPr>
          <a:xfrm>
            <a:off x="6547393" y="5307554"/>
            <a:ext cx="885825" cy="476250"/>
          </a:xfrm>
          <a:prstGeom prst="rect">
            <a:avLst/>
          </a:prstGeom>
        </p:spPr>
      </p:pic>
      <p:sp>
        <p:nvSpPr>
          <p:cNvPr id="11" name="Rectangle 10"/>
          <p:cNvSpPr/>
          <p:nvPr/>
        </p:nvSpPr>
        <p:spPr>
          <a:xfrm>
            <a:off x="4534281" y="5338144"/>
            <a:ext cx="813684" cy="405367"/>
          </a:xfrm>
          <a:prstGeom prst="rect">
            <a:avLst/>
          </a:prstGeom>
        </p:spPr>
        <p:txBody>
          <a:bodyPr wrap="none">
            <a:spAutoFit/>
          </a:bodyPr>
          <a:lstStyle/>
          <a:p>
            <a:pPr marL="102166" marR="0" indent="0" eaLnBrk="0">
              <a:lnSpc>
                <a:spcPct val="113000"/>
              </a:lnSpc>
            </a:pPr>
            <a:r>
              <a:rPr lang="en-US" altLang="zh-CN" b="1" kern="0" spc="-60" dirty="0">
                <a:solidFill>
                  <a:srgbClr val="FFFF00"/>
                </a:solidFill>
                <a:latin typeface="Arial" pitchFamily="34" charset="0"/>
                <a:ea typeface="Arial" pitchFamily="34" charset="0"/>
                <a:cs typeface="Arial" pitchFamily="34" charset="0"/>
              </a:rPr>
              <a:t>Input</a:t>
            </a:r>
          </a:p>
        </p:txBody>
      </p:sp>
      <p:sp>
        <p:nvSpPr>
          <p:cNvPr id="12" name="Rectangle 11"/>
          <p:cNvSpPr/>
          <p:nvPr/>
        </p:nvSpPr>
        <p:spPr>
          <a:xfrm>
            <a:off x="6400800" y="5347848"/>
            <a:ext cx="998350" cy="379719"/>
          </a:xfrm>
          <a:prstGeom prst="rect">
            <a:avLst/>
          </a:prstGeom>
        </p:spPr>
        <p:txBody>
          <a:bodyPr wrap="none">
            <a:spAutoFit/>
          </a:bodyPr>
          <a:lstStyle/>
          <a:p>
            <a:pPr marL="102166" marR="0" indent="0" eaLnBrk="0">
              <a:lnSpc>
                <a:spcPct val="113000"/>
              </a:lnSpc>
            </a:pPr>
            <a:r>
              <a:rPr lang="en-US" altLang="zh-CN" b="1" kern="0" spc="-60" dirty="0">
                <a:solidFill>
                  <a:srgbClr val="FFFF00"/>
                </a:solidFill>
                <a:latin typeface="Arial" pitchFamily="34" charset="0"/>
                <a:ea typeface="Arial" pitchFamily="34" charset="0"/>
                <a:cs typeface="Arial" pitchFamily="34" charset="0"/>
              </a:rPr>
              <a:t>Output</a:t>
            </a:r>
          </a:p>
        </p:txBody>
      </p:sp>
      <p:pic>
        <p:nvPicPr>
          <p:cNvPr id="13" name="Picture 12" descr="Logo.jpg"/>
          <p:cNvPicPr>
            <a:picLocks noChangeAspect="1"/>
          </p:cNvPicPr>
          <p:nvPr/>
        </p:nvPicPr>
        <p:blipFill>
          <a:blip r:embed="rId4"/>
          <a:stretch>
            <a:fillRect/>
          </a:stretch>
        </p:blipFill>
        <p:spPr>
          <a:xfrm>
            <a:off x="0" y="0"/>
            <a:ext cx="1581150" cy="847725"/>
          </a:xfrm>
          <a:prstGeom prst="rect">
            <a:avLst/>
          </a:prstGeom>
        </p:spPr>
      </p:pic>
    </p:spTree>
    <p:extLst>
      <p:ext uri="{BB962C8B-B14F-4D97-AF65-F5344CB8AC3E}">
        <p14:creationId xmlns:p14="http://schemas.microsoft.com/office/powerpoint/2010/main" val="156319350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66800" y="50286"/>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pPr eaLnBrk="0">
              <a:lnSpc>
                <a:spcPct val="112000"/>
              </a:lnSpc>
            </a:pPr>
            <a:r>
              <a:rPr lang="en-US" altLang="zh-CN" b="1" kern="0" dirty="0">
                <a:solidFill>
                  <a:srgbClr val="000000"/>
                </a:solidFill>
                <a:latin typeface="+mn-lt"/>
                <a:ea typeface="Arial" pitchFamily="34" charset="0"/>
                <a:cs typeface="Arial" pitchFamily="34" charset="0"/>
              </a:rPr>
              <a:t>What is Hard about BB Testing</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15D39540-2BD3-48F5-A3DF-DB225592F247}" type="datetime1">
              <a:rPr lang="en-IN" smtClean="0"/>
              <a:t>30-04-2024</a:t>
            </a:fld>
            <a:endParaRPr lang="en-US" dirty="0"/>
          </a:p>
        </p:txBody>
      </p:sp>
      <p:sp>
        <p:nvSpPr>
          <p:cNvPr id="6" name="Footer Placeholder 5"/>
          <p:cNvSpPr>
            <a:spLocks noGrp="1"/>
          </p:cNvSpPr>
          <p:nvPr>
            <p:ph type="ftr" sz="quarter" idx="11"/>
          </p:nvPr>
        </p:nvSpPr>
        <p:spPr>
          <a:xfrm>
            <a:off x="1905000" y="6356350"/>
            <a:ext cx="51816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94</a:t>
            </a:fld>
            <a:endParaRPr lang="en-US" dirty="0"/>
          </a:p>
        </p:txBody>
      </p:sp>
      <p:sp>
        <p:nvSpPr>
          <p:cNvPr id="3" name="Rectangle 2"/>
          <p:cNvSpPr/>
          <p:nvPr/>
        </p:nvSpPr>
        <p:spPr>
          <a:xfrm>
            <a:off x="914400" y="1371600"/>
            <a:ext cx="8153400" cy="2423484"/>
          </a:xfrm>
          <a:prstGeom prst="rect">
            <a:avLst/>
          </a:prstGeom>
        </p:spPr>
        <p:txBody>
          <a:bodyPr wrap="square">
            <a:spAutoFit/>
          </a:bodyPr>
          <a:lstStyle/>
          <a:p>
            <a:pPr eaLnBrk="0">
              <a:lnSpc>
                <a:spcPct val="117000"/>
              </a:lnSpc>
              <a:spcBef>
                <a:spcPts val="1282"/>
              </a:spcBef>
            </a:pPr>
            <a:r>
              <a:rPr lang="en-US" altLang="zh-CN" sz="2200" kern="0" dirty="0">
                <a:solidFill>
                  <a:srgbClr val="000000"/>
                </a:solidFill>
                <a:ea typeface="Arial" pitchFamily="34" charset="0"/>
                <a:cs typeface="Arial" pitchFamily="34" charset="0"/>
              </a:rPr>
              <a:t>•</a:t>
            </a:r>
            <a:r>
              <a:rPr lang="en-US" altLang="zh-CN" sz="2200" kern="0" dirty="0">
                <a:ea typeface="Arial" pitchFamily="34" charset="0"/>
                <a:cs typeface="Arial" pitchFamily="34" charset="0"/>
              </a:rPr>
              <a:t> </a:t>
            </a:r>
            <a:r>
              <a:rPr lang="en-US" altLang="zh-CN" sz="2200" kern="0" dirty="0">
                <a:solidFill>
                  <a:srgbClr val="000000"/>
                </a:solidFill>
                <a:ea typeface="Arial" pitchFamily="34" charset="0"/>
                <a:cs typeface="Arial" pitchFamily="34" charset="0"/>
              </a:rPr>
              <a:t>Data</a:t>
            </a:r>
            <a:r>
              <a:rPr lang="en-US" altLang="zh-CN" sz="2200" kern="0" dirty="0">
                <a:ea typeface="Arial" pitchFamily="34" charset="0"/>
                <a:cs typeface="Arial" pitchFamily="34" charset="0"/>
              </a:rPr>
              <a:t> </a:t>
            </a:r>
            <a:r>
              <a:rPr lang="en-US" altLang="zh-CN" sz="2200" kern="0" dirty="0">
                <a:solidFill>
                  <a:srgbClr val="000000"/>
                </a:solidFill>
                <a:ea typeface="Arial" pitchFamily="34" charset="0"/>
                <a:cs typeface="Arial" pitchFamily="34" charset="0"/>
              </a:rPr>
              <a:t>domain</a:t>
            </a:r>
            <a:r>
              <a:rPr lang="en-US" altLang="zh-CN" sz="2200" kern="0" dirty="0">
                <a:ea typeface="Arial" pitchFamily="34" charset="0"/>
                <a:cs typeface="Arial" pitchFamily="34" charset="0"/>
              </a:rPr>
              <a:t> </a:t>
            </a:r>
            <a:r>
              <a:rPr lang="en-US" altLang="zh-CN" sz="2200" kern="0" dirty="0">
                <a:solidFill>
                  <a:srgbClr val="000000"/>
                </a:solidFill>
                <a:ea typeface="Arial" pitchFamily="34" charset="0"/>
                <a:cs typeface="Arial" pitchFamily="34" charset="0"/>
              </a:rPr>
              <a:t>is</a:t>
            </a:r>
            <a:r>
              <a:rPr lang="en-US" altLang="zh-CN" sz="2200" kern="0" dirty="0">
                <a:ea typeface="Arial" pitchFamily="34" charset="0"/>
                <a:cs typeface="Arial" pitchFamily="34" charset="0"/>
              </a:rPr>
              <a:t> </a:t>
            </a:r>
            <a:r>
              <a:rPr lang="en-US" altLang="zh-CN" sz="2200" kern="0" dirty="0">
                <a:solidFill>
                  <a:srgbClr val="000000"/>
                </a:solidFill>
                <a:ea typeface="Arial" pitchFamily="34" charset="0"/>
                <a:cs typeface="Arial" pitchFamily="34" charset="0"/>
              </a:rPr>
              <a:t>large</a:t>
            </a:r>
          </a:p>
          <a:p>
            <a:pPr eaLnBrk="0">
              <a:lnSpc>
                <a:spcPct val="117000"/>
              </a:lnSpc>
              <a:spcBef>
                <a:spcPts val="2703"/>
              </a:spcBef>
            </a:pPr>
            <a:r>
              <a:rPr lang="en-US" altLang="zh-CN" sz="2200" kern="0" dirty="0">
                <a:solidFill>
                  <a:srgbClr val="000000"/>
                </a:solidFill>
                <a:ea typeface="Arial" pitchFamily="34" charset="0"/>
                <a:cs typeface="Arial" pitchFamily="34" charset="0"/>
              </a:rPr>
              <a:t>•</a:t>
            </a:r>
            <a:r>
              <a:rPr lang="en-US" altLang="zh-CN" sz="2200" kern="0" dirty="0">
                <a:ea typeface="Arial" pitchFamily="34" charset="0"/>
                <a:cs typeface="Arial" pitchFamily="34" charset="0"/>
              </a:rPr>
              <a:t> </a:t>
            </a:r>
            <a:r>
              <a:rPr lang="en-US" altLang="zh-CN" sz="2200" kern="0" dirty="0">
                <a:solidFill>
                  <a:srgbClr val="000000"/>
                </a:solidFill>
                <a:ea typeface="Arial" pitchFamily="34" charset="0"/>
                <a:cs typeface="Arial" pitchFamily="34" charset="0"/>
              </a:rPr>
              <a:t>A</a:t>
            </a:r>
            <a:r>
              <a:rPr lang="en-US" altLang="zh-CN" sz="2200" kern="0" dirty="0">
                <a:ea typeface="Arial" pitchFamily="34" charset="0"/>
                <a:cs typeface="Arial" pitchFamily="34" charset="0"/>
              </a:rPr>
              <a:t> </a:t>
            </a:r>
            <a:r>
              <a:rPr lang="en-US" altLang="zh-CN" sz="2200" kern="0" dirty="0">
                <a:solidFill>
                  <a:srgbClr val="000000"/>
                </a:solidFill>
                <a:ea typeface="Arial" pitchFamily="34" charset="0"/>
                <a:cs typeface="Arial" pitchFamily="34" charset="0"/>
              </a:rPr>
              <a:t>function</a:t>
            </a:r>
            <a:r>
              <a:rPr lang="en-US" altLang="zh-CN" sz="2200" kern="0" dirty="0">
                <a:ea typeface="Arial" pitchFamily="34" charset="0"/>
                <a:cs typeface="Arial" pitchFamily="34" charset="0"/>
              </a:rPr>
              <a:t> </a:t>
            </a:r>
            <a:r>
              <a:rPr lang="en-US" altLang="zh-CN" sz="2200" kern="0" dirty="0">
                <a:solidFill>
                  <a:srgbClr val="000000"/>
                </a:solidFill>
                <a:ea typeface="Arial" pitchFamily="34" charset="0"/>
                <a:cs typeface="Arial" pitchFamily="34" charset="0"/>
              </a:rPr>
              <a:t>may</a:t>
            </a:r>
            <a:r>
              <a:rPr lang="en-US" altLang="zh-CN" sz="2200" kern="0" dirty="0">
                <a:ea typeface="Arial" pitchFamily="34" charset="0"/>
                <a:cs typeface="Arial" pitchFamily="34" charset="0"/>
              </a:rPr>
              <a:t> </a:t>
            </a:r>
            <a:r>
              <a:rPr lang="en-US" altLang="zh-CN" sz="2200" kern="0" dirty="0">
                <a:solidFill>
                  <a:srgbClr val="000000"/>
                </a:solidFill>
                <a:ea typeface="Arial" pitchFamily="34" charset="0"/>
                <a:cs typeface="Arial" pitchFamily="34" charset="0"/>
              </a:rPr>
              <a:t>take</a:t>
            </a:r>
            <a:r>
              <a:rPr lang="en-US" altLang="zh-CN" sz="2200" kern="0" dirty="0">
                <a:ea typeface="Arial" pitchFamily="34" charset="0"/>
                <a:cs typeface="Arial" pitchFamily="34" charset="0"/>
              </a:rPr>
              <a:t> </a:t>
            </a:r>
            <a:r>
              <a:rPr lang="en-US" altLang="zh-CN" sz="2200" kern="0" dirty="0">
                <a:solidFill>
                  <a:srgbClr val="000000"/>
                </a:solidFill>
                <a:ea typeface="Arial" pitchFamily="34" charset="0"/>
                <a:cs typeface="Arial" pitchFamily="34" charset="0"/>
              </a:rPr>
              <a:t>multiple</a:t>
            </a:r>
            <a:r>
              <a:rPr lang="en-US" altLang="zh-CN" sz="2200" kern="0" dirty="0">
                <a:ea typeface="Arial" pitchFamily="34" charset="0"/>
                <a:cs typeface="Arial" pitchFamily="34" charset="0"/>
              </a:rPr>
              <a:t> </a:t>
            </a:r>
            <a:r>
              <a:rPr lang="en-US" altLang="zh-CN" sz="2200" kern="0" dirty="0">
                <a:solidFill>
                  <a:srgbClr val="000000"/>
                </a:solidFill>
                <a:ea typeface="Arial" pitchFamily="34" charset="0"/>
                <a:cs typeface="Arial" pitchFamily="34" charset="0"/>
              </a:rPr>
              <a:t>parameters:</a:t>
            </a:r>
          </a:p>
          <a:p>
            <a:pPr marL="728336" marR="0" indent="-291634" eaLnBrk="0">
              <a:lnSpc>
                <a:spcPct val="125000"/>
              </a:lnSpc>
              <a:spcBef>
                <a:spcPts val="2656"/>
              </a:spcBef>
            </a:pPr>
            <a:r>
              <a:rPr lang="en-US" altLang="zh-CN" sz="2200" kern="0" dirty="0">
                <a:solidFill>
                  <a:srgbClr val="000000"/>
                </a:solidFill>
                <a:ea typeface="Arial" pitchFamily="34" charset="0"/>
                <a:cs typeface="Arial" pitchFamily="34" charset="0"/>
              </a:rPr>
              <a:t>–</a:t>
            </a:r>
            <a:r>
              <a:rPr lang="en-US" altLang="zh-CN" sz="2200" kern="0" dirty="0">
                <a:ea typeface="Arial" pitchFamily="34" charset="0"/>
                <a:cs typeface="Arial" pitchFamily="34" charset="0"/>
              </a:rPr>
              <a:t> </a:t>
            </a:r>
            <a:r>
              <a:rPr lang="en-US" altLang="zh-CN" sz="2200" kern="0" dirty="0">
                <a:solidFill>
                  <a:srgbClr val="000000"/>
                </a:solidFill>
                <a:ea typeface="Arial" pitchFamily="34" charset="0"/>
                <a:cs typeface="Arial" pitchFamily="34" charset="0"/>
              </a:rPr>
              <a:t>We</a:t>
            </a:r>
            <a:r>
              <a:rPr lang="en-US" altLang="zh-CN" sz="2200" kern="0" dirty="0">
                <a:ea typeface="Arial" pitchFamily="34" charset="0"/>
                <a:cs typeface="Arial" pitchFamily="34" charset="0"/>
              </a:rPr>
              <a:t> </a:t>
            </a:r>
            <a:r>
              <a:rPr lang="en-US" altLang="zh-CN" sz="2200" kern="0" dirty="0">
                <a:solidFill>
                  <a:srgbClr val="000000"/>
                </a:solidFill>
                <a:ea typeface="Arial" pitchFamily="34" charset="0"/>
                <a:cs typeface="Arial" pitchFamily="34" charset="0"/>
              </a:rPr>
              <a:t>need</a:t>
            </a:r>
            <a:r>
              <a:rPr lang="en-US" altLang="zh-CN" sz="2200" kern="0" dirty="0">
                <a:ea typeface="Arial" pitchFamily="34" charset="0"/>
                <a:cs typeface="Arial" pitchFamily="34" charset="0"/>
              </a:rPr>
              <a:t> </a:t>
            </a:r>
            <a:r>
              <a:rPr lang="en-US" altLang="zh-CN" sz="2200" kern="0" dirty="0">
                <a:solidFill>
                  <a:srgbClr val="000000"/>
                </a:solidFill>
                <a:ea typeface="Arial" pitchFamily="34" charset="0"/>
                <a:cs typeface="Arial" pitchFamily="34" charset="0"/>
              </a:rPr>
              <a:t>to</a:t>
            </a:r>
            <a:r>
              <a:rPr lang="en-US" altLang="zh-CN" sz="2200" kern="0" dirty="0">
                <a:ea typeface="Arial" pitchFamily="34" charset="0"/>
                <a:cs typeface="Arial" pitchFamily="34" charset="0"/>
              </a:rPr>
              <a:t> </a:t>
            </a:r>
            <a:r>
              <a:rPr lang="en-US" altLang="zh-CN" sz="2200" kern="0" dirty="0">
                <a:solidFill>
                  <a:srgbClr val="000000"/>
                </a:solidFill>
                <a:ea typeface="Arial" pitchFamily="34" charset="0"/>
                <a:cs typeface="Arial" pitchFamily="34" charset="0"/>
              </a:rPr>
              <a:t>consider</a:t>
            </a:r>
            <a:r>
              <a:rPr lang="en-US" altLang="zh-CN" sz="2200" kern="0" dirty="0">
                <a:ea typeface="Arial" pitchFamily="34" charset="0"/>
                <a:cs typeface="Arial" pitchFamily="34" charset="0"/>
              </a:rPr>
              <a:t> </a:t>
            </a:r>
            <a:r>
              <a:rPr lang="en-US" altLang="zh-CN" sz="2200" kern="0" dirty="0">
                <a:solidFill>
                  <a:srgbClr val="000000"/>
                </a:solidFill>
                <a:ea typeface="Arial" pitchFamily="34" charset="0"/>
                <a:cs typeface="Arial" pitchFamily="34" charset="0"/>
              </a:rPr>
              <a:t>the</a:t>
            </a:r>
            <a:r>
              <a:rPr lang="en-US" altLang="zh-CN" sz="2200" kern="0" dirty="0">
                <a:ea typeface="Arial" pitchFamily="34" charset="0"/>
                <a:cs typeface="Arial" pitchFamily="34" charset="0"/>
              </a:rPr>
              <a:t> </a:t>
            </a:r>
            <a:r>
              <a:rPr lang="en-US" altLang="zh-CN" sz="2200" kern="0" dirty="0">
                <a:solidFill>
                  <a:srgbClr val="000000"/>
                </a:solidFill>
                <a:ea typeface="Arial" pitchFamily="34" charset="0"/>
                <a:cs typeface="Arial" pitchFamily="34" charset="0"/>
              </a:rPr>
              <a:t>combinations</a:t>
            </a:r>
            <a:r>
              <a:rPr lang="en-US" altLang="zh-CN" sz="2200" kern="0" dirty="0">
                <a:ea typeface="Arial" pitchFamily="34" charset="0"/>
                <a:cs typeface="Arial" pitchFamily="34" charset="0"/>
              </a:rPr>
              <a:t> </a:t>
            </a:r>
            <a:r>
              <a:rPr lang="en-US" altLang="zh-CN" sz="2200" kern="0" dirty="0">
                <a:solidFill>
                  <a:srgbClr val="000000"/>
                </a:solidFill>
                <a:ea typeface="Arial" pitchFamily="34" charset="0"/>
                <a:cs typeface="Arial" pitchFamily="34" charset="0"/>
              </a:rPr>
              <a:t>of</a:t>
            </a:r>
            <a:r>
              <a:rPr lang="en-US" altLang="zh-CN" sz="2200" kern="0" dirty="0">
                <a:ea typeface="Arial" pitchFamily="34" charset="0"/>
                <a:cs typeface="Arial" pitchFamily="34" charset="0"/>
              </a:rPr>
              <a:t> </a:t>
            </a:r>
            <a:r>
              <a:rPr lang="en-US" altLang="zh-CN" sz="2200" kern="0" dirty="0">
                <a:solidFill>
                  <a:srgbClr val="000000"/>
                </a:solidFill>
                <a:ea typeface="Arial" pitchFamily="34" charset="0"/>
                <a:cs typeface="Arial" pitchFamily="34" charset="0"/>
              </a:rPr>
              <a:t>the</a:t>
            </a:r>
            <a:r>
              <a:rPr lang="en-US" altLang="zh-CN" sz="2200" kern="0" dirty="0">
                <a:ea typeface="Arial" pitchFamily="34" charset="0"/>
                <a:cs typeface="Arial" pitchFamily="34" charset="0"/>
              </a:rPr>
              <a:t> </a:t>
            </a:r>
            <a:r>
              <a:rPr lang="en-US" altLang="zh-CN" sz="2200" kern="0" dirty="0">
                <a:solidFill>
                  <a:srgbClr val="000000"/>
                </a:solidFill>
                <a:ea typeface="Arial" pitchFamily="34" charset="0"/>
                <a:cs typeface="Arial" pitchFamily="34" charset="0"/>
              </a:rPr>
              <a:t>values</a:t>
            </a:r>
            <a:r>
              <a:rPr lang="en-US" altLang="zh-CN" sz="2200" kern="0" dirty="0">
                <a:ea typeface="Arial" pitchFamily="34" charset="0"/>
                <a:cs typeface="Arial" pitchFamily="34" charset="0"/>
              </a:rPr>
              <a:t> </a:t>
            </a:r>
            <a:r>
              <a:rPr lang="en-US" altLang="zh-CN" sz="2200" kern="0" dirty="0">
                <a:solidFill>
                  <a:srgbClr val="000000"/>
                </a:solidFill>
                <a:ea typeface="Arial" pitchFamily="34" charset="0"/>
                <a:cs typeface="Arial" pitchFamily="34" charset="0"/>
              </a:rPr>
              <a:t>of</a:t>
            </a:r>
            <a:r>
              <a:rPr lang="en-US" altLang="zh-CN" sz="2200" kern="0" dirty="0">
                <a:ea typeface="Arial" pitchFamily="34" charset="0"/>
                <a:cs typeface="Arial" pitchFamily="34" charset="0"/>
              </a:rPr>
              <a:t> </a:t>
            </a:r>
            <a:r>
              <a:rPr lang="en-US" altLang="zh-CN" sz="2200" kern="0" dirty="0">
                <a:solidFill>
                  <a:srgbClr val="000000"/>
                </a:solidFill>
                <a:ea typeface="Arial" pitchFamily="34" charset="0"/>
                <a:cs typeface="Arial" pitchFamily="34" charset="0"/>
              </a:rPr>
              <a:t>the</a:t>
            </a:r>
            <a:r>
              <a:rPr lang="en-US" altLang="zh-CN" sz="2200" kern="0" dirty="0">
                <a:ea typeface="Arial" pitchFamily="34" charset="0"/>
                <a:cs typeface="Arial" pitchFamily="34" charset="0"/>
              </a:rPr>
              <a:t> </a:t>
            </a:r>
            <a:r>
              <a:rPr lang="en-US" altLang="zh-CN" sz="2200" kern="0" dirty="0">
                <a:solidFill>
                  <a:srgbClr val="000000"/>
                </a:solidFill>
                <a:ea typeface="Arial" pitchFamily="34" charset="0"/>
                <a:cs typeface="Arial" pitchFamily="34" charset="0"/>
              </a:rPr>
              <a:t>different</a:t>
            </a:r>
            <a:r>
              <a:rPr lang="en-US" altLang="zh-CN" sz="2200" kern="0" dirty="0">
                <a:ea typeface="Arial" pitchFamily="34" charset="0"/>
                <a:cs typeface="Arial" pitchFamily="34" charset="0"/>
              </a:rPr>
              <a:t> </a:t>
            </a:r>
            <a:r>
              <a:rPr lang="en-US" altLang="zh-CN" sz="2200" kern="0" dirty="0">
                <a:solidFill>
                  <a:srgbClr val="000000"/>
                </a:solidFill>
                <a:ea typeface="Arial" pitchFamily="34" charset="0"/>
                <a:cs typeface="Arial" pitchFamily="34" charset="0"/>
              </a:rPr>
              <a:t>parameters</a:t>
            </a:r>
            <a:endParaRPr lang="en-IN" sz="2200" dirty="0"/>
          </a:p>
        </p:txBody>
      </p:sp>
      <p:pic>
        <p:nvPicPr>
          <p:cNvPr id="8" name="Picture 7"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3162203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66800" y="50286"/>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pPr eaLnBrk="0">
              <a:lnSpc>
                <a:spcPct val="112000"/>
              </a:lnSpc>
            </a:pPr>
            <a:r>
              <a:rPr lang="en-US" altLang="zh-CN" b="1" kern="0" dirty="0">
                <a:solidFill>
                  <a:srgbClr val="000000"/>
                </a:solidFill>
                <a:latin typeface="+mn-lt"/>
                <a:ea typeface="Arial" pitchFamily="34" charset="0"/>
                <a:cs typeface="Arial" pitchFamily="34" charset="0"/>
              </a:rPr>
              <a:t>Boundary Value Analysis</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C43FC9FA-7F0B-446C-8EA6-2E3F2B91B99A}" type="datetime1">
              <a:rPr lang="en-IN" smtClean="0"/>
              <a:t>30-04-2024</a:t>
            </a:fld>
            <a:endParaRPr lang="en-US" dirty="0"/>
          </a:p>
        </p:txBody>
      </p:sp>
      <p:sp>
        <p:nvSpPr>
          <p:cNvPr id="6" name="Footer Placeholder 5"/>
          <p:cNvSpPr>
            <a:spLocks noGrp="1"/>
          </p:cNvSpPr>
          <p:nvPr>
            <p:ph type="ftr" sz="quarter" idx="11"/>
          </p:nvPr>
        </p:nvSpPr>
        <p:spPr>
          <a:xfrm>
            <a:off x="1905000" y="6356350"/>
            <a:ext cx="51816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95</a:t>
            </a:fld>
            <a:endParaRPr lang="en-US" dirty="0"/>
          </a:p>
        </p:txBody>
      </p:sp>
      <p:sp>
        <p:nvSpPr>
          <p:cNvPr id="10" name="TextBox985"/>
          <p:cNvSpPr txBox="1"/>
          <p:nvPr/>
        </p:nvSpPr>
        <p:spPr>
          <a:xfrm>
            <a:off x="755576" y="1012583"/>
            <a:ext cx="7931224" cy="4980594"/>
          </a:xfrm>
          <a:prstGeom prst="rect">
            <a:avLst/>
          </a:prstGeom>
          <a:noFill/>
        </p:spPr>
        <p:txBody>
          <a:bodyPr wrap="square" lIns="0" tIns="0" rIns="0" bIns="0" rtlCol="0">
            <a:spAutoFit/>
          </a:bodyPr>
          <a:lstStyle/>
          <a:p>
            <a:pPr eaLnBrk="0">
              <a:lnSpc>
                <a:spcPct val="117000"/>
              </a:lnSpc>
            </a:pPr>
            <a:r>
              <a:rPr lang="en-US" dirty="0"/>
              <a:t>Boundary value analysis is one of the widely used case design technique for black box testing. It is used to test boundary values because the input values near the boundary have higher chances of error.</a:t>
            </a:r>
          </a:p>
          <a:p>
            <a:pPr eaLnBrk="0">
              <a:lnSpc>
                <a:spcPct val="117000"/>
              </a:lnSpc>
            </a:pPr>
            <a:endParaRPr lang="en-US" dirty="0"/>
          </a:p>
          <a:p>
            <a:pPr marL="285750" indent="-285750" eaLnBrk="0">
              <a:lnSpc>
                <a:spcPct val="117000"/>
              </a:lnSpc>
              <a:buFont typeface="Arial" panose="020B0604020202020204" pitchFamily="34" charset="0"/>
              <a:buChar char="•"/>
            </a:pPr>
            <a:r>
              <a:rPr lang="en-US" dirty="0"/>
              <a:t>Boundary values are those that contain the upper and lower limit of a variable.</a:t>
            </a:r>
            <a:endParaRPr lang="en-IN" dirty="0"/>
          </a:p>
          <a:p>
            <a:pPr marL="285750" indent="-285750" eaLnBrk="0">
              <a:lnSpc>
                <a:spcPct val="117000"/>
              </a:lnSpc>
              <a:buFont typeface="Arial" panose="020B0604020202020204" pitchFamily="34" charset="0"/>
              <a:buChar char="•"/>
            </a:pPr>
            <a:r>
              <a:rPr lang="en-US" dirty="0"/>
              <a:t>The basic assumption of boundary value analysis is, the test cases that are created using boundary values are most likely to cause an error.</a:t>
            </a:r>
          </a:p>
          <a:p>
            <a:pPr marL="285750" indent="-285750" eaLnBrk="0">
              <a:lnSpc>
                <a:spcPct val="117000"/>
              </a:lnSpc>
              <a:buFont typeface="Arial" panose="020B0604020202020204" pitchFamily="34" charset="0"/>
              <a:buChar char="•"/>
            </a:pPr>
            <a:endParaRPr lang="en-US" dirty="0"/>
          </a:p>
          <a:p>
            <a:pPr marL="285750" indent="-285750" eaLnBrk="0">
              <a:lnSpc>
                <a:spcPct val="117000"/>
              </a:lnSpc>
              <a:buFont typeface="Arial" panose="020B0604020202020204" pitchFamily="34" charset="0"/>
              <a:buChar char="•"/>
            </a:pPr>
            <a:r>
              <a:rPr lang="en-US" dirty="0"/>
              <a:t>Testing of boundary values is done by making valid and invalid partitions. Invalid partitions are tested because testing of output in adverse condition is also essential.</a:t>
            </a:r>
            <a:endParaRPr lang="en-IN" dirty="0"/>
          </a:p>
          <a:p>
            <a:pPr eaLnBrk="0">
              <a:lnSpc>
                <a:spcPct val="117000"/>
              </a:lnSpc>
            </a:pPr>
            <a:endParaRPr lang="en-IN" dirty="0"/>
          </a:p>
          <a:p>
            <a:pPr eaLnBrk="0">
              <a:lnSpc>
                <a:spcPct val="117000"/>
              </a:lnSpc>
            </a:pPr>
            <a:r>
              <a:rPr lang="en-US" altLang="zh-CN" sz="2200" kern="0" noProof="0" dirty="0">
                <a:ea typeface="Arial" pitchFamily="34" charset="0"/>
                <a:cs typeface="Arial" pitchFamily="34" charset="0"/>
              </a:rPr>
              <a:t>Ex: </a:t>
            </a:r>
            <a:r>
              <a:rPr lang="en-US" dirty="0"/>
              <a:t>Imagine, there is a function that accepts a number between 18 to 30, where 18 is the minimum and 30 is the maximum value of valid partition</a:t>
            </a:r>
            <a:endParaRPr lang="en-US" altLang="zh-CN" sz="2200" kern="0" noProof="0" dirty="0">
              <a:ea typeface="Arial" pitchFamily="34" charset="0"/>
              <a:cs typeface="Arial" pitchFamily="34" charset="0"/>
            </a:endParaRPr>
          </a:p>
          <a:p>
            <a:pPr marL="0" marR="0" indent="0" eaLnBrk="0">
              <a:lnSpc>
                <a:spcPct val="117000"/>
              </a:lnSpc>
            </a:pPr>
            <a:endParaRPr lang="en-US" altLang="zh-CN" sz="2200" kern="0" baseline="0" dirty="0">
              <a:solidFill>
                <a:srgbClr val="000000"/>
              </a:solidFill>
              <a:ea typeface="Arial" pitchFamily="34" charset="0"/>
              <a:cs typeface="Arial" pitchFamily="34" charset="0"/>
            </a:endParaRPr>
          </a:p>
        </p:txBody>
      </p:sp>
      <p:pic>
        <p:nvPicPr>
          <p:cNvPr id="15" name="Picture 14"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30780303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D2D8395-75A2-4253-A55E-3D4396A4D7C6}"/>
              </a:ext>
            </a:extLst>
          </p:cNvPr>
          <p:cNvSpPr>
            <a:spLocks noGrp="1"/>
          </p:cNvSpPr>
          <p:nvPr>
            <p:ph type="dt" sz="half" idx="10"/>
          </p:nvPr>
        </p:nvSpPr>
        <p:spPr/>
        <p:txBody>
          <a:bodyPr/>
          <a:lstStyle/>
          <a:p>
            <a:fld id="{F83524DC-E632-4C83-9555-CEF57CBDEFBB}" type="datetime1">
              <a:rPr lang="en-IN" smtClean="0"/>
              <a:t>30-04-2024</a:t>
            </a:fld>
            <a:endParaRPr lang="en-US" dirty="0"/>
          </a:p>
        </p:txBody>
      </p:sp>
      <p:sp>
        <p:nvSpPr>
          <p:cNvPr id="5" name="Footer Placeholder 4">
            <a:extLst>
              <a:ext uri="{FF2B5EF4-FFF2-40B4-BE49-F238E27FC236}">
                <a16:creationId xmlns:a16="http://schemas.microsoft.com/office/drawing/2014/main" id="{848AEB3C-A03F-4A56-B9EC-CAD21D6E9B18}"/>
              </a:ext>
            </a:extLst>
          </p:cNvPr>
          <p:cNvSpPr>
            <a:spLocks noGrp="1"/>
          </p:cNvSpPr>
          <p:nvPr>
            <p:ph type="ftr" sz="quarter" idx="11"/>
          </p:nvPr>
        </p:nvSpPr>
        <p:spPr/>
        <p:txBody>
          <a:bodyPr/>
          <a:lstStyle/>
          <a:p>
            <a:r>
              <a:rPr lang="en-US"/>
              <a:t>Nishu Niharika            ACSE0603 Software Engineering                          Unit IV      </a:t>
            </a:r>
            <a:endParaRPr lang="en-US" dirty="0"/>
          </a:p>
        </p:txBody>
      </p:sp>
      <p:sp>
        <p:nvSpPr>
          <p:cNvPr id="6" name="Slide Number Placeholder 5">
            <a:extLst>
              <a:ext uri="{FF2B5EF4-FFF2-40B4-BE49-F238E27FC236}">
                <a16:creationId xmlns:a16="http://schemas.microsoft.com/office/drawing/2014/main" id="{DB6C19AE-9863-4110-A693-18BAF59BC926}"/>
              </a:ext>
            </a:extLst>
          </p:cNvPr>
          <p:cNvSpPr>
            <a:spLocks noGrp="1"/>
          </p:cNvSpPr>
          <p:nvPr>
            <p:ph type="sldNum" sz="quarter" idx="12"/>
          </p:nvPr>
        </p:nvSpPr>
        <p:spPr/>
        <p:txBody>
          <a:bodyPr/>
          <a:lstStyle/>
          <a:p>
            <a:fld id="{8A87259C-A7BA-4E2F-AD15-1FC8623258DF}" type="slidenum">
              <a:rPr lang="en-US" smtClean="0"/>
              <a:pPr/>
              <a:t>96</a:t>
            </a:fld>
            <a:endParaRPr lang="en-US" dirty="0"/>
          </a:p>
        </p:txBody>
      </p:sp>
      <p:pic>
        <p:nvPicPr>
          <p:cNvPr id="7" name="image60.png" descr="Boundary Value Analysis">
            <a:extLst>
              <a:ext uri="{FF2B5EF4-FFF2-40B4-BE49-F238E27FC236}">
                <a16:creationId xmlns:a16="http://schemas.microsoft.com/office/drawing/2014/main" id="{C9045731-369A-4D90-A79E-02979526F120}"/>
              </a:ext>
            </a:extLst>
          </p:cNvPr>
          <p:cNvPicPr>
            <a:picLocks noGrp="1"/>
          </p:cNvPicPr>
          <p:nvPr>
            <p:ph idx="1"/>
          </p:nvPr>
        </p:nvPicPr>
        <p:blipFill>
          <a:blip r:embed="rId2" cstate="print"/>
          <a:stretch>
            <a:fillRect/>
          </a:stretch>
        </p:blipFill>
        <p:spPr>
          <a:xfrm>
            <a:off x="1907704" y="692696"/>
            <a:ext cx="5180846" cy="3240361"/>
          </a:xfrm>
          <a:prstGeom prst="rect">
            <a:avLst/>
          </a:prstGeom>
        </p:spPr>
      </p:pic>
      <p:pic>
        <p:nvPicPr>
          <p:cNvPr id="8" name="image61.png" descr="Boundary Value Analysis">
            <a:extLst>
              <a:ext uri="{FF2B5EF4-FFF2-40B4-BE49-F238E27FC236}">
                <a16:creationId xmlns:a16="http://schemas.microsoft.com/office/drawing/2014/main" id="{0866CC99-1403-4869-A67F-AB7BB125AC72}"/>
              </a:ext>
            </a:extLst>
          </p:cNvPr>
          <p:cNvPicPr/>
          <p:nvPr/>
        </p:nvPicPr>
        <p:blipFill>
          <a:blip r:embed="rId3" cstate="print"/>
          <a:stretch>
            <a:fillRect/>
          </a:stretch>
        </p:blipFill>
        <p:spPr>
          <a:xfrm>
            <a:off x="1331640" y="4149080"/>
            <a:ext cx="6264696" cy="1881448"/>
          </a:xfrm>
          <a:prstGeom prst="rect">
            <a:avLst/>
          </a:prstGeom>
        </p:spPr>
      </p:pic>
    </p:spTree>
    <p:extLst>
      <p:ext uri="{BB962C8B-B14F-4D97-AF65-F5344CB8AC3E}">
        <p14:creationId xmlns:p14="http://schemas.microsoft.com/office/powerpoint/2010/main" val="254875942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2F0CD4-628A-4F94-B37F-4B0E570A7044}"/>
              </a:ext>
            </a:extLst>
          </p:cNvPr>
          <p:cNvSpPr>
            <a:spLocks noGrp="1"/>
          </p:cNvSpPr>
          <p:nvPr>
            <p:ph idx="1"/>
          </p:nvPr>
        </p:nvSpPr>
        <p:spPr>
          <a:xfrm>
            <a:off x="457200" y="620688"/>
            <a:ext cx="8229600" cy="4525963"/>
          </a:xfrm>
        </p:spPr>
        <p:txBody>
          <a:bodyPr>
            <a:normAutofit fontScale="85000" lnSpcReduction="10000"/>
          </a:bodyPr>
          <a:lstStyle/>
          <a:p>
            <a:r>
              <a:rPr lang="en-US" dirty="0"/>
              <a:t>The software system will be passed in the test if it accepts a valid number and gives the desired output, if it is not, then it is unsuccessful. </a:t>
            </a:r>
          </a:p>
          <a:p>
            <a:r>
              <a:rPr lang="en-US" dirty="0"/>
              <a:t>In another scenario, the software system should not accept invalid numbers, and if the entered number is invalid, then it should display error massage.</a:t>
            </a:r>
            <a:endParaRPr lang="en-IN" dirty="0"/>
          </a:p>
          <a:p>
            <a:endParaRPr lang="en-IN" dirty="0"/>
          </a:p>
          <a:p>
            <a:r>
              <a:rPr lang="en-US" dirty="0"/>
              <a:t>If the software which is under test, follows all the testing guidelines and specifications then it is sent to the releasing team otherwise to the development team to fix the defects.</a:t>
            </a:r>
            <a:endParaRPr lang="en-IN" dirty="0"/>
          </a:p>
          <a:p>
            <a:endParaRPr lang="en-IN" dirty="0"/>
          </a:p>
        </p:txBody>
      </p:sp>
      <p:sp>
        <p:nvSpPr>
          <p:cNvPr id="4" name="Date Placeholder 3">
            <a:extLst>
              <a:ext uri="{FF2B5EF4-FFF2-40B4-BE49-F238E27FC236}">
                <a16:creationId xmlns:a16="http://schemas.microsoft.com/office/drawing/2014/main" id="{4D130D2F-1A1A-4315-AC90-33CEBAD0DA79}"/>
              </a:ext>
            </a:extLst>
          </p:cNvPr>
          <p:cNvSpPr>
            <a:spLocks noGrp="1"/>
          </p:cNvSpPr>
          <p:nvPr>
            <p:ph type="dt" sz="half" idx="10"/>
          </p:nvPr>
        </p:nvSpPr>
        <p:spPr/>
        <p:txBody>
          <a:bodyPr/>
          <a:lstStyle/>
          <a:p>
            <a:fld id="{F83524DC-E632-4C83-9555-CEF57CBDEFBB}" type="datetime1">
              <a:rPr lang="en-IN" smtClean="0"/>
              <a:t>30-04-2024</a:t>
            </a:fld>
            <a:endParaRPr lang="en-US" dirty="0"/>
          </a:p>
        </p:txBody>
      </p:sp>
      <p:sp>
        <p:nvSpPr>
          <p:cNvPr id="5" name="Footer Placeholder 4">
            <a:extLst>
              <a:ext uri="{FF2B5EF4-FFF2-40B4-BE49-F238E27FC236}">
                <a16:creationId xmlns:a16="http://schemas.microsoft.com/office/drawing/2014/main" id="{FFEB4143-2742-45B8-A52D-18FB0811068C}"/>
              </a:ext>
            </a:extLst>
          </p:cNvPr>
          <p:cNvSpPr>
            <a:spLocks noGrp="1"/>
          </p:cNvSpPr>
          <p:nvPr>
            <p:ph type="ftr" sz="quarter" idx="11"/>
          </p:nvPr>
        </p:nvSpPr>
        <p:spPr/>
        <p:txBody>
          <a:bodyPr/>
          <a:lstStyle/>
          <a:p>
            <a:r>
              <a:rPr lang="en-US"/>
              <a:t>Nishu Niharika            ACSE0603 Software Engineering                          Unit IV      </a:t>
            </a:r>
            <a:endParaRPr lang="en-US" dirty="0"/>
          </a:p>
        </p:txBody>
      </p:sp>
      <p:sp>
        <p:nvSpPr>
          <p:cNvPr id="6" name="Slide Number Placeholder 5">
            <a:extLst>
              <a:ext uri="{FF2B5EF4-FFF2-40B4-BE49-F238E27FC236}">
                <a16:creationId xmlns:a16="http://schemas.microsoft.com/office/drawing/2014/main" id="{EF8096C6-5E53-49B6-AF3E-071E5BEFF167}"/>
              </a:ext>
            </a:extLst>
          </p:cNvPr>
          <p:cNvSpPr>
            <a:spLocks noGrp="1"/>
          </p:cNvSpPr>
          <p:nvPr>
            <p:ph type="sldNum" sz="quarter" idx="12"/>
          </p:nvPr>
        </p:nvSpPr>
        <p:spPr/>
        <p:txBody>
          <a:bodyPr/>
          <a:lstStyle/>
          <a:p>
            <a:fld id="{8A87259C-A7BA-4E2F-AD15-1FC8623258DF}" type="slidenum">
              <a:rPr lang="en-US" smtClean="0"/>
              <a:pPr/>
              <a:t>97</a:t>
            </a:fld>
            <a:endParaRPr lang="en-US" dirty="0"/>
          </a:p>
        </p:txBody>
      </p:sp>
    </p:spTree>
    <p:extLst>
      <p:ext uri="{BB962C8B-B14F-4D97-AF65-F5344CB8AC3E}">
        <p14:creationId xmlns:p14="http://schemas.microsoft.com/office/powerpoint/2010/main" val="99316458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66800" y="50286"/>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pPr eaLnBrk="0">
              <a:lnSpc>
                <a:spcPct val="112000"/>
              </a:lnSpc>
            </a:pPr>
            <a:r>
              <a:rPr lang="en-US" altLang="zh-CN" b="1" kern="0" dirty="0">
                <a:solidFill>
                  <a:srgbClr val="000000"/>
                </a:solidFill>
                <a:latin typeface="+mn-lt"/>
                <a:ea typeface="Arial" pitchFamily="34" charset="0"/>
                <a:cs typeface="Arial" pitchFamily="34" charset="0"/>
              </a:rPr>
              <a:t>Boundary Value Analysis</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3ACA7C3B-99C8-449E-B98E-C7B00164F9E9}" type="datetime1">
              <a:rPr lang="en-IN" smtClean="0"/>
              <a:t>30-04-2024</a:t>
            </a:fld>
            <a:endParaRPr lang="en-US" dirty="0"/>
          </a:p>
        </p:txBody>
      </p:sp>
      <p:sp>
        <p:nvSpPr>
          <p:cNvPr id="6" name="Footer Placeholder 5"/>
          <p:cNvSpPr>
            <a:spLocks noGrp="1"/>
          </p:cNvSpPr>
          <p:nvPr>
            <p:ph type="ftr" sz="quarter" idx="11"/>
          </p:nvPr>
        </p:nvSpPr>
        <p:spPr>
          <a:xfrm>
            <a:off x="1905000" y="6356350"/>
            <a:ext cx="5181600" cy="365125"/>
          </a:xfrm>
        </p:spPr>
        <p:txBody>
          <a:bodyPr/>
          <a:lstStyle/>
          <a:p>
            <a:r>
              <a:rPr lang="en-US"/>
              <a:t>Nishu Niharika            ACSE0603 Software Engineering                          Unit IV      </a:t>
            </a:r>
            <a:endParaRPr lang="en-US" dirty="0"/>
          </a:p>
        </p:txBody>
      </p:sp>
      <p:sp>
        <p:nvSpPr>
          <p:cNvPr id="7" name="Slide Number Placeholder 6"/>
          <p:cNvSpPr>
            <a:spLocks noGrp="1"/>
          </p:cNvSpPr>
          <p:nvPr>
            <p:ph type="sldNum" sz="quarter" idx="12"/>
          </p:nvPr>
        </p:nvSpPr>
        <p:spPr/>
        <p:txBody>
          <a:bodyPr/>
          <a:lstStyle/>
          <a:p>
            <a:fld id="{8A87259C-A7BA-4E2F-AD15-1FC8623258DF}" type="slidenum">
              <a:rPr lang="en-US" smtClean="0"/>
              <a:pPr/>
              <a:t>98</a:t>
            </a:fld>
            <a:endParaRPr lang="en-US" dirty="0"/>
          </a:p>
        </p:txBody>
      </p:sp>
      <p:sp>
        <p:nvSpPr>
          <p:cNvPr id="8" name="TextBox997"/>
          <p:cNvSpPr txBox="1"/>
          <p:nvPr/>
        </p:nvSpPr>
        <p:spPr>
          <a:xfrm>
            <a:off x="384464" y="1295400"/>
            <a:ext cx="8318500" cy="1842299"/>
          </a:xfrm>
          <a:prstGeom prst="rect">
            <a:avLst/>
          </a:prstGeom>
          <a:noFill/>
        </p:spPr>
        <p:txBody>
          <a:bodyPr wrap="square" lIns="0" tIns="0" rIns="0" bIns="0" rtlCol="0">
            <a:spAutoFit/>
          </a:bodyPr>
          <a:lstStyle/>
          <a:p>
            <a:pPr marL="0" marR="0" indent="0" eaLnBrk="0">
              <a:lnSpc>
                <a:spcPct val="115000"/>
              </a:lnSpc>
              <a:spcBef>
                <a:spcPts val="838"/>
              </a:spcBef>
            </a:pPr>
            <a:r>
              <a:rPr lang="en-US" altLang="zh-CN" sz="2200" kern="0" baseline="0" noProof="0" dirty="0">
                <a:solidFill>
                  <a:srgbClr val="0000CC"/>
                </a:solidFill>
                <a:latin typeface="Calibri (Body)"/>
                <a:ea typeface="Arial" pitchFamily="34" charset="0"/>
                <a:cs typeface="Arial" pitchFamily="34" charset="0"/>
              </a:rPr>
              <a:t>•</a:t>
            </a:r>
            <a:r>
              <a:rPr lang="en-US" altLang="zh-CN" sz="2200" kern="0" noProof="0" dirty="0">
                <a:latin typeface="Calibri (Body)"/>
                <a:ea typeface="Arial" pitchFamily="34" charset="0"/>
                <a:cs typeface="Arial" pitchFamily="34" charset="0"/>
              </a:rPr>
              <a:t> </a:t>
            </a:r>
            <a:r>
              <a:rPr lang="en-US" altLang="zh-CN" sz="2200" b="1" kern="0" baseline="0" noProof="0" dirty="0">
                <a:solidFill>
                  <a:srgbClr val="0000CC"/>
                </a:solidFill>
                <a:latin typeface="Calibri (Body)"/>
                <a:ea typeface="Arial" pitchFamily="34" charset="0"/>
                <a:cs typeface="Arial" pitchFamily="34" charset="0"/>
              </a:rPr>
              <a:t>Example</a:t>
            </a:r>
            <a:r>
              <a:rPr lang="en-US" altLang="zh-CN" sz="2200" b="1" kern="0" noProof="0" dirty="0">
                <a:latin typeface="Calibri (Body)"/>
                <a:ea typeface="Arial" pitchFamily="34" charset="0"/>
                <a:cs typeface="Arial" pitchFamily="34" charset="0"/>
              </a:rPr>
              <a:t> </a:t>
            </a:r>
            <a:r>
              <a:rPr lang="en-US" altLang="zh-CN" sz="2200" b="1" kern="0" baseline="0" noProof="0" dirty="0">
                <a:solidFill>
                  <a:srgbClr val="0000CC"/>
                </a:solidFill>
                <a:latin typeface="Calibri (Body)"/>
                <a:ea typeface="Arial" pitchFamily="34" charset="0"/>
                <a:cs typeface="Arial" pitchFamily="34" charset="0"/>
              </a:rPr>
              <a:t>1:</a:t>
            </a:r>
            <a:r>
              <a:rPr lang="en-US" altLang="zh-CN" sz="2200" b="1"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Integer</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D</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with</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input</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range</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[-3,</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10],</a:t>
            </a:r>
          </a:p>
          <a:p>
            <a:pPr marL="438035" marR="0" indent="0" eaLnBrk="0">
              <a:lnSpc>
                <a:spcPct val="115000"/>
              </a:lnSpc>
              <a:spcBef>
                <a:spcPts val="797"/>
              </a:spcBef>
            </a:pPr>
            <a:r>
              <a:rPr lang="en-US" altLang="zh-CN" sz="2200" kern="0" baseline="0" noProof="0" dirty="0">
                <a:solidFill>
                  <a:srgbClr val="000000"/>
                </a:solidFill>
                <a:latin typeface="Calibri (Body)"/>
                <a:ea typeface="Arial" pitchFamily="34" charset="0"/>
                <a:cs typeface="Arial" pitchFamily="34" charset="0"/>
              </a:rPr>
              <a:t>–</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test</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values:</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-3,</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10,</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11,</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-2,</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0</a:t>
            </a:r>
          </a:p>
          <a:p>
            <a:pPr marL="0" marR="0" indent="0" eaLnBrk="0">
              <a:lnSpc>
                <a:spcPct val="115000"/>
              </a:lnSpc>
              <a:spcBef>
                <a:spcPts val="786"/>
              </a:spcBef>
            </a:pPr>
            <a:r>
              <a:rPr lang="en-US" altLang="zh-CN" sz="2200" kern="0" baseline="0" noProof="0" dirty="0">
                <a:solidFill>
                  <a:srgbClr val="0000CC"/>
                </a:solidFill>
                <a:latin typeface="Calibri (Body)"/>
                <a:ea typeface="Arial" pitchFamily="34" charset="0"/>
                <a:cs typeface="Arial" pitchFamily="34" charset="0"/>
              </a:rPr>
              <a:t>•</a:t>
            </a:r>
            <a:r>
              <a:rPr lang="en-US" altLang="zh-CN" sz="2200" kern="0" noProof="0" dirty="0">
                <a:latin typeface="Calibri (Body)"/>
                <a:ea typeface="Arial" pitchFamily="34" charset="0"/>
                <a:cs typeface="Arial" pitchFamily="34" charset="0"/>
              </a:rPr>
              <a:t> </a:t>
            </a:r>
            <a:r>
              <a:rPr lang="en-US" altLang="zh-CN" sz="2200" b="1" kern="0" baseline="0" noProof="0" dirty="0">
                <a:solidFill>
                  <a:srgbClr val="0000CC"/>
                </a:solidFill>
                <a:latin typeface="Calibri (Body)"/>
                <a:ea typeface="Arial" pitchFamily="34" charset="0"/>
                <a:cs typeface="Arial" pitchFamily="34" charset="0"/>
              </a:rPr>
              <a:t>Example</a:t>
            </a:r>
            <a:r>
              <a:rPr lang="en-US" altLang="zh-CN" sz="2200" b="1" kern="0" noProof="0" dirty="0">
                <a:latin typeface="Calibri (Body)"/>
                <a:ea typeface="Arial" pitchFamily="34" charset="0"/>
                <a:cs typeface="Arial" pitchFamily="34" charset="0"/>
              </a:rPr>
              <a:t> </a:t>
            </a:r>
            <a:r>
              <a:rPr lang="en-US" altLang="zh-CN" sz="2200" b="1" kern="0" baseline="0" noProof="0" dirty="0">
                <a:solidFill>
                  <a:srgbClr val="0000CC"/>
                </a:solidFill>
                <a:latin typeface="Calibri (Body)"/>
                <a:ea typeface="Arial" pitchFamily="34" charset="0"/>
                <a:cs typeface="Arial" pitchFamily="34" charset="0"/>
              </a:rPr>
              <a:t>2:</a:t>
            </a:r>
            <a:r>
              <a:rPr lang="en-US" altLang="zh-CN" sz="2200" b="1"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Input</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in</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the</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range:</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[3,102]</a:t>
            </a:r>
          </a:p>
          <a:p>
            <a:pPr marL="438035" marR="0" indent="0" eaLnBrk="0">
              <a:lnSpc>
                <a:spcPct val="115000"/>
              </a:lnSpc>
              <a:spcBef>
                <a:spcPts val="806"/>
              </a:spcBef>
            </a:pPr>
            <a:r>
              <a:rPr lang="en-US" altLang="zh-CN" sz="2200" kern="0" baseline="0" noProof="0" dirty="0">
                <a:solidFill>
                  <a:srgbClr val="000000"/>
                </a:solidFill>
                <a:latin typeface="Calibri (Body)"/>
                <a:ea typeface="Arial" pitchFamily="34" charset="0"/>
                <a:cs typeface="Arial" pitchFamily="34" charset="0"/>
              </a:rPr>
              <a:t>–</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test</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values:</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3,</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102,</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-1,</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200,</a:t>
            </a:r>
            <a:r>
              <a:rPr lang="en-US" altLang="zh-CN" sz="2200" kern="0" noProof="0" dirty="0">
                <a:latin typeface="Calibri (Body)"/>
                <a:ea typeface="Arial" pitchFamily="34" charset="0"/>
                <a:cs typeface="Arial" pitchFamily="34" charset="0"/>
              </a:rPr>
              <a:t> </a:t>
            </a:r>
            <a:r>
              <a:rPr lang="en-US" altLang="zh-CN" sz="2200" kern="0" baseline="0" noProof="0" dirty="0">
                <a:solidFill>
                  <a:srgbClr val="000000"/>
                </a:solidFill>
                <a:latin typeface="Calibri (Body)"/>
                <a:ea typeface="Arial" pitchFamily="34" charset="0"/>
                <a:cs typeface="Arial" pitchFamily="34" charset="0"/>
              </a:rPr>
              <a:t>5</a:t>
            </a:r>
          </a:p>
        </p:txBody>
      </p:sp>
      <p:pic>
        <p:nvPicPr>
          <p:cNvPr id="9" name="Picture 8" descr="Logo.jpg"/>
          <p:cNvPicPr>
            <a:picLocks noChangeAspect="1"/>
          </p:cNvPicPr>
          <p:nvPr/>
        </p:nvPicPr>
        <p:blipFill>
          <a:blip r:embed="rId3"/>
          <a:stretch>
            <a:fillRect/>
          </a:stretch>
        </p:blipFill>
        <p:spPr>
          <a:xfrm>
            <a:off x="0" y="0"/>
            <a:ext cx="1581150" cy="847725"/>
          </a:xfrm>
          <a:prstGeom prst="rect">
            <a:avLst/>
          </a:prstGeom>
        </p:spPr>
      </p:pic>
    </p:spTree>
    <p:extLst>
      <p:ext uri="{BB962C8B-B14F-4D97-AF65-F5344CB8AC3E}">
        <p14:creationId xmlns:p14="http://schemas.microsoft.com/office/powerpoint/2010/main" val="146325153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2673266-A640-495B-BDFF-86EE7C35A956}"/>
              </a:ext>
            </a:extLst>
          </p:cNvPr>
          <p:cNvSpPr>
            <a:spLocks noGrp="1"/>
          </p:cNvSpPr>
          <p:nvPr>
            <p:ph type="dt" sz="half" idx="10"/>
          </p:nvPr>
        </p:nvSpPr>
        <p:spPr/>
        <p:txBody>
          <a:bodyPr/>
          <a:lstStyle/>
          <a:p>
            <a:fld id="{F83524DC-E632-4C83-9555-CEF57CBDEFBB}" type="datetime1">
              <a:rPr lang="en-IN" smtClean="0"/>
              <a:t>30-04-2024</a:t>
            </a:fld>
            <a:endParaRPr lang="en-US" dirty="0"/>
          </a:p>
        </p:txBody>
      </p:sp>
      <p:sp>
        <p:nvSpPr>
          <p:cNvPr id="5" name="Footer Placeholder 4">
            <a:extLst>
              <a:ext uri="{FF2B5EF4-FFF2-40B4-BE49-F238E27FC236}">
                <a16:creationId xmlns:a16="http://schemas.microsoft.com/office/drawing/2014/main" id="{43714169-4EF2-4A44-96F4-2AC3FA421521}"/>
              </a:ext>
            </a:extLst>
          </p:cNvPr>
          <p:cNvSpPr>
            <a:spLocks noGrp="1"/>
          </p:cNvSpPr>
          <p:nvPr>
            <p:ph type="ftr" sz="quarter" idx="11"/>
          </p:nvPr>
        </p:nvSpPr>
        <p:spPr/>
        <p:txBody>
          <a:bodyPr/>
          <a:lstStyle/>
          <a:p>
            <a:r>
              <a:rPr lang="en-US"/>
              <a:t>Nishu Niharika            ACSE0603 Software Engineering                          Unit IV      </a:t>
            </a:r>
            <a:endParaRPr lang="en-US" dirty="0"/>
          </a:p>
        </p:txBody>
      </p:sp>
      <p:sp>
        <p:nvSpPr>
          <p:cNvPr id="6" name="Slide Number Placeholder 5">
            <a:extLst>
              <a:ext uri="{FF2B5EF4-FFF2-40B4-BE49-F238E27FC236}">
                <a16:creationId xmlns:a16="http://schemas.microsoft.com/office/drawing/2014/main" id="{00609F50-6A72-4BF6-99E2-3367B5B0A726}"/>
              </a:ext>
            </a:extLst>
          </p:cNvPr>
          <p:cNvSpPr>
            <a:spLocks noGrp="1"/>
          </p:cNvSpPr>
          <p:nvPr>
            <p:ph type="sldNum" sz="quarter" idx="12"/>
          </p:nvPr>
        </p:nvSpPr>
        <p:spPr/>
        <p:txBody>
          <a:bodyPr/>
          <a:lstStyle/>
          <a:p>
            <a:fld id="{8A87259C-A7BA-4E2F-AD15-1FC8623258DF}" type="slidenum">
              <a:rPr lang="en-US" smtClean="0"/>
              <a:pPr/>
              <a:t>99</a:t>
            </a:fld>
            <a:endParaRPr lang="en-US" dirty="0"/>
          </a:p>
        </p:txBody>
      </p:sp>
      <p:sp>
        <p:nvSpPr>
          <p:cNvPr id="7" name="Rectangle 6">
            <a:extLst>
              <a:ext uri="{FF2B5EF4-FFF2-40B4-BE49-F238E27FC236}">
                <a16:creationId xmlns:a16="http://schemas.microsoft.com/office/drawing/2014/main" id="{E4718924-7CC9-4D6E-B482-7D52622A32A3}"/>
              </a:ext>
            </a:extLst>
          </p:cNvPr>
          <p:cNvSpPr/>
          <p:nvPr/>
        </p:nvSpPr>
        <p:spPr>
          <a:xfrm>
            <a:off x="457200" y="1166842"/>
            <a:ext cx="8435280" cy="5262979"/>
          </a:xfrm>
          <a:prstGeom prst="rect">
            <a:avLst/>
          </a:prstGeom>
        </p:spPr>
        <p:txBody>
          <a:bodyPr wrap="square">
            <a:spAutoFit/>
          </a:bodyPr>
          <a:lstStyle/>
          <a:p>
            <a:r>
              <a:rPr lang="en-IN" sz="2000" dirty="0"/>
              <a:t>Equivalence Partitioning Method is also known as Equivalence class partitioning (ECP). It is a software testing technique or black-box testing that divides input domain into classes of data, and with the help of these classes of data, test cases can be derived. An ideal test case identifies class of error that might require many arbitrary test cases to be executed before general error is observed.    </a:t>
            </a:r>
          </a:p>
          <a:p>
            <a:r>
              <a:rPr lang="en-IN" sz="2000" b="1" dirty="0"/>
              <a:t>Guidelines for Equivalence Partitioning :</a:t>
            </a:r>
            <a:r>
              <a:rPr lang="en-IN" sz="2000" dirty="0"/>
              <a:t> </a:t>
            </a:r>
          </a:p>
          <a:p>
            <a:pPr fontAlgn="base"/>
            <a:r>
              <a:rPr lang="en-IN" sz="2000" dirty="0"/>
              <a:t>If the range condition is given as an input, then one valid and two invalid equivalence classes are defined. </a:t>
            </a:r>
          </a:p>
          <a:p>
            <a:pPr fontAlgn="base"/>
            <a:r>
              <a:rPr lang="en-IN" sz="2000" dirty="0"/>
              <a:t>If a specific value is given as input, then one valid and two invalid equivalence classes are defined. </a:t>
            </a:r>
          </a:p>
          <a:p>
            <a:pPr fontAlgn="base"/>
            <a:r>
              <a:rPr lang="en-IN" sz="2000" dirty="0"/>
              <a:t>If a member of set is given as an input, then one valid and one invalid equivalence class is defined. </a:t>
            </a:r>
          </a:p>
          <a:p>
            <a:pPr fontAlgn="base"/>
            <a:r>
              <a:rPr lang="en-IN" sz="2000" dirty="0"/>
              <a:t>If Boolean no. is given as an input condition, then one valid and one invalid equivalence class is defined. </a:t>
            </a:r>
          </a:p>
          <a:p>
            <a:br>
              <a:rPr lang="en-IN" dirty="0"/>
            </a:br>
            <a:endParaRPr lang="en-IN" dirty="0"/>
          </a:p>
        </p:txBody>
      </p:sp>
      <p:sp>
        <p:nvSpPr>
          <p:cNvPr id="8" name="Title 1">
            <a:extLst>
              <a:ext uri="{FF2B5EF4-FFF2-40B4-BE49-F238E27FC236}">
                <a16:creationId xmlns:a16="http://schemas.microsoft.com/office/drawing/2014/main" id="{7A59EEFF-F214-496B-9C43-C636933F3F94}"/>
              </a:ext>
            </a:extLst>
          </p:cNvPr>
          <p:cNvSpPr txBox="1">
            <a:spLocks/>
          </p:cNvSpPr>
          <p:nvPr/>
        </p:nvSpPr>
        <p:spPr>
          <a:xfrm>
            <a:off x="1081980" y="80962"/>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latin typeface="Calibri (Body)"/>
              </a:defRPr>
            </a:lvl1pPr>
          </a:lstStyle>
          <a:p>
            <a:pPr eaLnBrk="0">
              <a:lnSpc>
                <a:spcPct val="112000"/>
              </a:lnSpc>
            </a:pPr>
            <a:r>
              <a:rPr lang="en-IN" dirty="0"/>
              <a:t>Equivalence Partitioning Method</a:t>
            </a:r>
            <a:endParaRPr lang="en-US" altLang="zh-CN" b="1" kern="0" dirty="0">
              <a:solidFill>
                <a:srgbClr val="000000"/>
              </a:solidFill>
              <a:latin typeface="+mn-lt"/>
              <a:ea typeface="Arial" pitchFamily="34" charset="0"/>
              <a:cs typeface="Arial" pitchFamily="34" charset="0"/>
            </a:endParaRPr>
          </a:p>
        </p:txBody>
      </p:sp>
      <p:pic>
        <p:nvPicPr>
          <p:cNvPr id="9" name="Picture 8" descr="Logo.jpg">
            <a:extLst>
              <a:ext uri="{FF2B5EF4-FFF2-40B4-BE49-F238E27FC236}">
                <a16:creationId xmlns:a16="http://schemas.microsoft.com/office/drawing/2014/main" id="{F3E3BF46-A47C-4B6A-8DFD-816CC9C3D371}"/>
              </a:ext>
            </a:extLst>
          </p:cNvPr>
          <p:cNvPicPr>
            <a:picLocks noChangeAspect="1"/>
          </p:cNvPicPr>
          <p:nvPr/>
        </p:nvPicPr>
        <p:blipFill>
          <a:blip r:embed="rId2"/>
          <a:stretch>
            <a:fillRect/>
          </a:stretch>
        </p:blipFill>
        <p:spPr>
          <a:xfrm>
            <a:off x="0" y="0"/>
            <a:ext cx="1581150" cy="847725"/>
          </a:xfrm>
          <a:prstGeom prst="rect">
            <a:avLst/>
          </a:prstGeom>
        </p:spPr>
      </p:pic>
    </p:spTree>
    <p:extLst>
      <p:ext uri="{BB962C8B-B14F-4D97-AF65-F5344CB8AC3E}">
        <p14:creationId xmlns:p14="http://schemas.microsoft.com/office/powerpoint/2010/main" val="1839630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24032</TotalTime>
  <Words>11081</Words>
  <Application>Microsoft Office PowerPoint</Application>
  <PresentationFormat>On-screen Show (4:3)</PresentationFormat>
  <Paragraphs>1770</Paragraphs>
  <Slides>151</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151</vt:i4>
      </vt:variant>
    </vt:vector>
  </HeadingPairs>
  <TitlesOfParts>
    <vt:vector size="159" baseType="lpstr">
      <vt:lpstr>Arial</vt:lpstr>
      <vt:lpstr>Calibri</vt:lpstr>
      <vt:lpstr>Calibri (Body)</vt:lpstr>
      <vt:lpstr>Calibri(body)</vt:lpstr>
      <vt:lpstr>Courier New</vt:lpstr>
      <vt:lpstr>Times New Roman</vt:lpstr>
      <vt:lpstr>Times-Roman</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Branch wise Applications</vt:lpstr>
      <vt:lpstr>PowerPoint Presentation</vt:lpstr>
      <vt:lpstr>PowerPoint Presentation</vt:lpstr>
      <vt:lpstr>PowerPoint Presentation</vt:lpstr>
      <vt:lpstr>PowerPoint Presentation</vt:lpstr>
      <vt:lpstr>PowerPoint Presentation</vt:lpstr>
      <vt:lpstr>PowerPoint Presentation</vt:lpstr>
      <vt:lpstr>Program Educational Objectives</vt:lpstr>
      <vt:lpstr>Program Educational Objectives</vt:lpstr>
      <vt:lpstr>Result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Cyclomatic Complexity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Sandwich Integration Approach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UNIT-IV</dc:title>
  <dc:creator>surya</dc:creator>
  <cp:lastModifiedBy>Admin</cp:lastModifiedBy>
  <cp:revision>307</cp:revision>
  <dcterms:created xsi:type="dcterms:W3CDTF">2016-04-01T07:48:33Z</dcterms:created>
  <dcterms:modified xsi:type="dcterms:W3CDTF">2024-04-30T09:34:41Z</dcterms:modified>
</cp:coreProperties>
</file>