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1"/>
  </p:notesMasterIdLst>
  <p:handoutMasterIdLst>
    <p:handoutMasterId r:id="rId82"/>
  </p:handoutMasterIdLst>
  <p:sldIdLst>
    <p:sldId id="256" r:id="rId2"/>
    <p:sldId id="493" r:id="rId3"/>
    <p:sldId id="494" r:id="rId4"/>
    <p:sldId id="589" r:id="rId5"/>
    <p:sldId id="604" r:id="rId6"/>
    <p:sldId id="614" r:id="rId7"/>
    <p:sldId id="605" r:id="rId8"/>
    <p:sldId id="606" r:id="rId9"/>
    <p:sldId id="593" r:id="rId10"/>
    <p:sldId id="594" r:id="rId11"/>
    <p:sldId id="595" r:id="rId12"/>
    <p:sldId id="596" r:id="rId13"/>
    <p:sldId id="495" r:id="rId14"/>
    <p:sldId id="597" r:id="rId15"/>
    <p:sldId id="599" r:id="rId16"/>
    <p:sldId id="603" r:id="rId17"/>
    <p:sldId id="600" r:id="rId18"/>
    <p:sldId id="601" r:id="rId19"/>
    <p:sldId id="496" r:id="rId20"/>
    <p:sldId id="497" r:id="rId21"/>
    <p:sldId id="498" r:id="rId22"/>
    <p:sldId id="499" r:id="rId23"/>
    <p:sldId id="500" r:id="rId24"/>
    <p:sldId id="501" r:id="rId25"/>
    <p:sldId id="502" r:id="rId26"/>
    <p:sldId id="587" r:id="rId27"/>
    <p:sldId id="615" r:id="rId28"/>
    <p:sldId id="616" r:id="rId29"/>
    <p:sldId id="617" r:id="rId30"/>
    <p:sldId id="540" r:id="rId31"/>
    <p:sldId id="539" r:id="rId32"/>
    <p:sldId id="563" r:id="rId33"/>
    <p:sldId id="564" r:id="rId34"/>
    <p:sldId id="554" r:id="rId35"/>
    <p:sldId id="555" r:id="rId36"/>
    <p:sldId id="618" r:id="rId37"/>
    <p:sldId id="565" r:id="rId38"/>
    <p:sldId id="566" r:id="rId39"/>
    <p:sldId id="607" r:id="rId40"/>
    <p:sldId id="613" r:id="rId41"/>
    <p:sldId id="503" r:id="rId42"/>
    <p:sldId id="620" r:id="rId43"/>
    <p:sldId id="621" r:id="rId44"/>
    <p:sldId id="622" r:id="rId45"/>
    <p:sldId id="510" r:id="rId46"/>
    <p:sldId id="512" r:id="rId47"/>
    <p:sldId id="513" r:id="rId48"/>
    <p:sldId id="514" r:id="rId49"/>
    <p:sldId id="515" r:id="rId50"/>
    <p:sldId id="511" r:id="rId51"/>
    <p:sldId id="619" r:id="rId52"/>
    <p:sldId id="504" r:id="rId53"/>
    <p:sldId id="505" r:id="rId54"/>
    <p:sldId id="508" r:id="rId55"/>
    <p:sldId id="509" r:id="rId56"/>
    <p:sldId id="506" r:id="rId57"/>
    <p:sldId id="608" r:id="rId58"/>
    <p:sldId id="610" r:id="rId59"/>
    <p:sldId id="623" r:id="rId60"/>
    <p:sldId id="624" r:id="rId61"/>
    <p:sldId id="625" r:id="rId62"/>
    <p:sldId id="626" r:id="rId63"/>
    <p:sldId id="611" r:id="rId64"/>
    <p:sldId id="612" r:id="rId65"/>
    <p:sldId id="491" r:id="rId66"/>
    <p:sldId id="370" r:id="rId67"/>
    <p:sldId id="371" r:id="rId68"/>
    <p:sldId id="372" r:id="rId69"/>
    <p:sldId id="373" r:id="rId70"/>
    <p:sldId id="551" r:id="rId71"/>
    <p:sldId id="552" r:id="rId72"/>
    <p:sldId id="374" r:id="rId73"/>
    <p:sldId id="548" r:id="rId74"/>
    <p:sldId id="549" r:id="rId75"/>
    <p:sldId id="550" r:id="rId76"/>
    <p:sldId id="375" r:id="rId77"/>
    <p:sldId id="376" r:id="rId78"/>
    <p:sldId id="377" r:id="rId79"/>
    <p:sldId id="588"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6" autoAdjust="0"/>
    <p:restoredTop sz="94660"/>
  </p:normalViewPr>
  <p:slideViewPr>
    <p:cSldViewPr>
      <p:cViewPr varScale="1">
        <p:scale>
          <a:sx n="62" d="100"/>
          <a:sy n="62" d="100"/>
        </p:scale>
        <p:origin x="62" y="475"/>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21-Jun-24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2200935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21-Jun-24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816650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54920" y="0"/>
            <a:ext cx="7283152" cy="836712"/>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defRPr lang="en-US" sz="2800">
                <a:solidFill>
                  <a:schemeClr val="dk1"/>
                </a:solidFill>
                <a:latin typeface="+mn-lt"/>
                <a:ea typeface="+mn-ea"/>
                <a:cs typeface="+mn-cs"/>
              </a:defRPr>
            </a:lvl1pPr>
          </a:lstStyle>
          <a:p>
            <a:pPr marL="0" lvl="0" defTabSz="914400" eaLnBrk="1" latinLnBrk="0" hangingPunct="1">
              <a:buNone/>
            </a:pPr>
            <a:r>
              <a:rPr lang="en-US" dirty="0"/>
              <a:t>Click to edit Master title style</a:t>
            </a: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476E476-F599-4EC2-90EF-9BD53452F8E1}" type="datetime3">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 June 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a:ln>
                  <a:noFill/>
                </a:ln>
                <a:solidFill>
                  <a:prstClr val="black">
                    <a:tint val="75000"/>
                  </a:prstClr>
                </a:solidFill>
                <a:effectLst/>
                <a:uLnTx/>
                <a:uFillTx/>
                <a:latin typeface="Calibri"/>
                <a:ea typeface="+mn-ea"/>
                <a:cs typeface="+mn-cs"/>
              </a:rPr>
              <a:t>Purnima Pal    Data Analytics     Unit-3</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FB99588-8ACA-4B54-BB11-4EAFE413AE55}" type="slidenum">
              <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Calibri"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Calibri" pitchFamily="34" charset="0"/>
            </a:endParaRPr>
          </a:p>
        </p:txBody>
      </p:sp>
      <p:pic>
        <p:nvPicPr>
          <p:cNvPr id="7" name="Picture 6" descr="A black and red logo&#10;&#10;Description automatically generated">
            <a:extLst>
              <a:ext uri="{FF2B5EF4-FFF2-40B4-BE49-F238E27FC236}">
                <a16:creationId xmlns:a16="http://schemas.microsoft.com/office/drawing/2014/main" id="{93386E9D-4474-741B-E87B-7356326E160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1569"/>
            <a:ext cx="1854920" cy="795143"/>
          </a:xfrm>
          <a:prstGeom prst="rect">
            <a:avLst/>
          </a:prstGeom>
        </p:spPr>
      </p:pic>
    </p:spTree>
    <p:extLst>
      <p:ext uri="{BB962C8B-B14F-4D97-AF65-F5344CB8AC3E}">
        <p14:creationId xmlns:p14="http://schemas.microsoft.com/office/powerpoint/2010/main" val="319293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476E476-F599-4EC2-90EF-9BD53452F8E1}" type="datetime3">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 June 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dirty="0">
                <a:solidFill>
                  <a:prstClr val="black">
                    <a:tint val="75000"/>
                  </a:prstClr>
                </a:solidFill>
              </a:rPr>
              <a:t>Harshit Thakur   Project Management     Unit-1</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FB99588-8ACA-4B54-BB11-4EAFE413AE55}" type="slidenum">
              <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Calibri"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Calibri" pitchFamily="34" charset="0"/>
            </a:endParaRPr>
          </a:p>
        </p:txBody>
      </p:sp>
      <p:pic>
        <p:nvPicPr>
          <p:cNvPr id="7" name="Picture 6" descr="A black and red logo&#10;&#10;Description automatically generated">
            <a:extLst>
              <a:ext uri="{FF2B5EF4-FFF2-40B4-BE49-F238E27FC236}">
                <a16:creationId xmlns:a16="http://schemas.microsoft.com/office/drawing/2014/main" id="{93386E9D-4474-741B-E87B-7356326E160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1569"/>
            <a:ext cx="1854920" cy="795143"/>
          </a:xfrm>
          <a:prstGeom prst="rect">
            <a:avLst/>
          </a:prstGeom>
        </p:spPr>
      </p:pic>
    </p:spTree>
    <p:extLst>
      <p:ext uri="{BB962C8B-B14F-4D97-AF65-F5344CB8AC3E}">
        <p14:creationId xmlns:p14="http://schemas.microsoft.com/office/powerpoint/2010/main" val="25314525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FB0BB32-A95F-480A-9C6A-5F898AF08568}"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21-Jun-24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PURNIMA PAL                 UNIT 02     Data Analytics</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26080210"/>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ww.youtube.com/watch?v=ZKOL-rZ79gs" TargetMode="External"/><Relationship Id="rId2" Type="http://schemas.openxmlformats.org/officeDocument/2006/relationships/hyperlink" Target="https://www.youtube.com/watch?v=BOU1YP5NZVA" TargetMode="External"/><Relationship Id="rId1" Type="http://schemas.openxmlformats.org/officeDocument/2006/relationships/slideLayout" Target="../slideLayouts/slideLayout2.xml"/><Relationship Id="rId4" Type="http://schemas.openxmlformats.org/officeDocument/2006/relationships/hyperlink" Target="https://www.youtube.com/watch?v=RjOA7AxOVj8&amp;list=PLPjSqITyvDeX77O9g4E_lgJbAmLK5SFu6"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hyperlink" Target="https://pmtips.net/article/10-characteristics-of-successful-project-teams" TargetMode="External"/><Relationship Id="rId3" Type="http://schemas.openxmlformats.org/officeDocument/2006/relationships/hyperlink" Target="https://www.projectmanager.com/training/write-scope-work" TargetMode="External"/><Relationship Id="rId7" Type="http://schemas.openxmlformats.org/officeDocument/2006/relationships/hyperlink" Target="https://www.projectsmart.co.uk/top-10-qualities-project-manager.php" TargetMode="External"/><Relationship Id="rId2" Type="http://schemas.openxmlformats.org/officeDocument/2006/relationships/hyperlink" Target="https://www.simplilearn.com/what-is-a-deliverable-article" TargetMode="External"/><Relationship Id="rId1" Type="http://schemas.openxmlformats.org/officeDocument/2006/relationships/slideLayout" Target="../slideLayouts/slideLayout2.xml"/><Relationship Id="rId6" Type="http://schemas.openxmlformats.org/officeDocument/2006/relationships/hyperlink" Target="https://www.teamgantt.com/blog/the-how-and-why-of-using-milestones-in-your-project-plan" TargetMode="External"/><Relationship Id="rId5" Type="http://schemas.openxmlformats.org/officeDocument/2006/relationships/hyperlink" Target="https://www.projectmanager.com/blog/milestones-project-management" TargetMode="External"/><Relationship Id="rId4" Type="http://schemas.openxmlformats.org/officeDocument/2006/relationships/hyperlink" Target="https://plan.io/blog/scope-of-work/" TargetMode="External"/><Relationship Id="rId9" Type="http://schemas.openxmlformats.org/officeDocument/2006/relationships/hyperlink" Target="https://www.sinnaps.com/en/project-management-blog/importance-of-project-management"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60550" y="0"/>
            <a:ext cx="7283450" cy="836613"/>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dirty="0" err="1"/>
              <a:t>Noida</a:t>
            </a:r>
            <a:r>
              <a:rPr lang="en-US" sz="2800" dirty="0"/>
              <a:t> Institute of Engineering and Technology, Greater </a:t>
            </a:r>
            <a:r>
              <a:rPr lang="en-US" sz="2800" dirty="0" err="1"/>
              <a:t>Noida</a:t>
            </a:r>
            <a:endParaRPr lang="en-US" sz="2800" dirty="0"/>
          </a:p>
        </p:txBody>
      </p:sp>
      <p:sp>
        <p:nvSpPr>
          <p:cNvPr id="3" name="Subtitle 2"/>
          <p:cNvSpPr>
            <a:spLocks noGrp="1"/>
          </p:cNvSpPr>
          <p:nvPr>
            <p:ph type="subTitle" idx="4294967295"/>
          </p:nvPr>
        </p:nvSpPr>
        <p:spPr>
          <a:xfrm>
            <a:off x="2743200" y="914400"/>
            <a:ext cx="6400800" cy="1752600"/>
          </a:xfr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indent="0" algn="ctr">
              <a:buNone/>
            </a:pPr>
            <a:r>
              <a:rPr lang="en-US" sz="2500" dirty="0">
                <a:solidFill>
                  <a:schemeClr val="tx1"/>
                </a:solidFill>
              </a:rPr>
              <a:t>Introduction to Project</a:t>
            </a:r>
          </a:p>
        </p:txBody>
      </p:sp>
      <p:sp>
        <p:nvSpPr>
          <p:cNvPr id="6" name="Subtitle 2"/>
          <p:cNvSpPr txBox="1">
            <a:spLocks/>
          </p:cNvSpPr>
          <p:nvPr/>
        </p:nvSpPr>
        <p:spPr>
          <a:xfrm>
            <a:off x="5791200" y="464820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defPPr>
              <a:defRPr lang="en-US"/>
            </a:defPPr>
            <a:lvl1pPr indent="0" algn="ctr">
              <a:spcBef>
                <a:spcPct val="20000"/>
              </a:spcBef>
              <a:buFont typeface="Arial" pitchFamily="34" charset="0"/>
              <a:buNone/>
              <a:defRPr sz="2500">
                <a:solidFill>
                  <a:schemeClr val="tx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Harshit Thakur</a:t>
            </a:r>
          </a:p>
          <a:p>
            <a:r>
              <a:rPr lang="en-US" dirty="0"/>
              <a:t>Assistant Professor </a:t>
            </a:r>
          </a:p>
          <a:p>
            <a:r>
              <a:rPr lang="en-US" dirty="0"/>
              <a:t>CSE</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12" name="Subtitle 2"/>
          <p:cNvSpPr txBox="1">
            <a:spLocks/>
          </p:cNvSpPr>
          <p:nvPr/>
        </p:nvSpPr>
        <p:spPr>
          <a:xfrm>
            <a:off x="152400" y="29718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indent="0" algn="ctr">
              <a:spcBef>
                <a:spcPct val="20000"/>
              </a:spcBef>
              <a:buFont typeface="Arial" pitchFamily="34" charset="0"/>
              <a:buNone/>
              <a:defRPr sz="2500">
                <a:solidFill>
                  <a:schemeClr val="tx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Unit: I</a:t>
            </a:r>
          </a:p>
        </p:txBody>
      </p:sp>
      <p:sp>
        <p:nvSpPr>
          <p:cNvPr id="14" name="Subtitle 2"/>
          <p:cNvSpPr txBox="1">
            <a:spLocks/>
          </p:cNvSpPr>
          <p:nvPr/>
        </p:nvSpPr>
        <p:spPr>
          <a:xfrm>
            <a:off x="152400" y="381000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10000"/>
          </a:bodyPr>
          <a:lstStyle>
            <a:defPPr>
              <a:defRPr lang="en-US"/>
            </a:defPPr>
            <a:lvl1pPr indent="0" algn="ctr">
              <a:spcBef>
                <a:spcPct val="20000"/>
              </a:spcBef>
              <a:buFont typeface="Arial" pitchFamily="34" charset="0"/>
              <a:buNone/>
              <a:defRPr sz="2500">
                <a:solidFill>
                  <a:schemeClr val="tx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Project Management</a:t>
            </a:r>
          </a:p>
          <a:p>
            <a:r>
              <a:rPr lang="en-US" sz="1800" b="0" i="0" u="none" strike="noStrike" dirty="0">
                <a:solidFill>
                  <a:srgbClr val="000000"/>
                </a:solidFill>
                <a:effectLst/>
                <a:latin typeface="Aptos Narrow" panose="020B0004020202020204" pitchFamily="34" charset="0"/>
              </a:rPr>
              <a:t>AOE0761</a:t>
            </a:r>
            <a:r>
              <a:rPr lang="en-US" dirty="0"/>
              <a:t> </a:t>
            </a:r>
          </a:p>
        </p:txBody>
      </p:sp>
      <p:sp>
        <p:nvSpPr>
          <p:cNvPr id="15" name="Subtitle 2"/>
          <p:cNvSpPr txBox="1">
            <a:spLocks/>
          </p:cNvSpPr>
          <p:nvPr/>
        </p:nvSpPr>
        <p:spPr>
          <a:xfrm>
            <a:off x="152400" y="487680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defPPr>
              <a:defRPr lang="en-US"/>
            </a:defPPr>
            <a:lvl1pPr indent="0" algn="ctr">
              <a:spcBef>
                <a:spcPct val="20000"/>
              </a:spcBef>
              <a:buFont typeface="Arial" pitchFamily="34" charset="0"/>
              <a:buNone/>
              <a:defRPr sz="2500">
                <a:solidFill>
                  <a:schemeClr val="tx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err="1"/>
              <a:t>B.Tech</a:t>
            </a:r>
            <a:r>
              <a:rPr lang="en-US" dirty="0"/>
              <a:t> VII Semester</a:t>
            </a:r>
          </a:p>
        </p:txBody>
      </p:sp>
      <p:pic>
        <p:nvPicPr>
          <p:cNvPr id="4" name="Picture 4" descr="C:\Users\Manks\Downloads\speak.png">
            <a:extLst>
              <a:ext uri="{FF2B5EF4-FFF2-40B4-BE49-F238E27FC236}">
                <a16:creationId xmlns:a16="http://schemas.microsoft.com/office/drawing/2014/main" id="{8EA44BBB-F635-E8F3-1FEA-86D747EE95AB}"/>
              </a:ext>
            </a:extLst>
          </p:cNvPr>
          <p:cNvPicPr>
            <a:picLocks noChangeAspect="1" noChangeArrowheads="1"/>
          </p:cNvPicPr>
          <p:nvPr/>
        </p:nvPicPr>
        <p:blipFill>
          <a:blip r:embed="rId4" cstate="print"/>
          <a:srcRect/>
          <a:stretch>
            <a:fillRect/>
          </a:stretch>
        </p:blipFill>
        <p:spPr bwMode="auto">
          <a:xfrm>
            <a:off x="6705600" y="3124200"/>
            <a:ext cx="1524000" cy="1524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5C726C8-DE61-477F-A1BB-691A7F240303}" type="datetime1">
              <a:rPr lang="en-US" smtClean="0"/>
              <a:t>21-Jun-24</a:t>
            </a:fld>
            <a:endParaRPr lang="en-US"/>
          </a:p>
        </p:txBody>
      </p:sp>
      <p:sp>
        <p:nvSpPr>
          <p:cNvPr id="10" name="Footer Placeholder 9"/>
          <p:cNvSpPr>
            <a:spLocks noGrp="1"/>
          </p:cNvSpPr>
          <p:nvPr>
            <p:ph type="ftr" sz="quarter" idx="11"/>
          </p:nvPr>
        </p:nvSpPr>
        <p:spPr/>
        <p:txBody>
          <a:bodyPr/>
          <a:lstStyle/>
          <a:p>
            <a:r>
              <a:rPr lang="en-US"/>
              <a:t>Harshit Thakur                Unit-1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
        <p:nvSpPr>
          <p:cNvPr id="3" name="Content Placeholder 2"/>
          <p:cNvSpPr>
            <a:spLocks noGrp="1"/>
          </p:cNvSpPr>
          <p:nvPr>
            <p:ph idx="4294967295"/>
          </p:nvPr>
        </p:nvSpPr>
        <p:spPr>
          <a:xfrm>
            <a:off x="685800" y="1066800"/>
            <a:ext cx="8458200" cy="5029200"/>
          </a:xfrm>
        </p:spPr>
        <p:txBody>
          <a:bodyPr>
            <a:normAutofit/>
          </a:bodyPr>
          <a:lstStyle/>
          <a:p>
            <a:pPr algn="just"/>
            <a:r>
              <a:rPr lang="en-US" sz="2400" dirty="0"/>
              <a:t>To empower the students to get insights of basic concepts on project management. </a:t>
            </a:r>
          </a:p>
          <a:p>
            <a:pPr algn="just"/>
            <a:r>
              <a:rPr lang="en-US" sz="2400" dirty="0"/>
              <a:t>To create awareness on the roles and responsibilities of project manager.</a:t>
            </a:r>
          </a:p>
          <a:p>
            <a:pPr algn="just"/>
            <a:r>
              <a:rPr lang="x-none" sz="2400"/>
              <a:t>To build the confident among the students to take up any kind of projects.</a:t>
            </a:r>
            <a:endParaRPr lang="en-US" sz="2400" dirty="0"/>
          </a:p>
          <a:p>
            <a:pPr algn="just"/>
            <a:r>
              <a:rPr lang="en-US" sz="2400" dirty="0"/>
              <a:t>To sharpen the planning, scheduling and controlling skills of the students with respect to individual projects.</a:t>
            </a:r>
          </a:p>
          <a:p>
            <a:pPr algn="just"/>
            <a:r>
              <a:rPr lang="en-US" sz="2400" dirty="0"/>
              <a:t>To understand the perspectives in which optimum decisions are to be taken in case of risks with planned activities in project.</a:t>
            </a:r>
          </a:p>
          <a:p>
            <a:pPr algn="just">
              <a:buNone/>
            </a:pPr>
            <a:endParaRPr lang="en-US" sz="24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Objectives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0661B3-A0E5-432E-B7F5-8EB40DC585CF}"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pic>
        <p:nvPicPr>
          <p:cNvPr id="112642" name="Picture 2"/>
          <p:cNvPicPr>
            <a:picLocks noGrp="1" noChangeAspect="1" noChangeArrowheads="1"/>
          </p:cNvPicPr>
          <p:nvPr>
            <p:ph idx="4294967295"/>
          </p:nvPr>
        </p:nvPicPr>
        <p:blipFill>
          <a:blip r:embed="rId2"/>
          <a:srcRect/>
          <a:stretch>
            <a:fillRect/>
          </a:stretch>
        </p:blipFill>
        <p:spPr bwMode="auto">
          <a:xfrm>
            <a:off x="76200" y="1295400"/>
            <a:ext cx="9067800" cy="4419600"/>
          </a:xfrm>
          <a:prstGeom prst="rect">
            <a:avLst/>
          </a:prstGeom>
          <a:noFill/>
          <a:ln w="9525">
            <a:noFill/>
            <a:miter lim="800000"/>
            <a:headEnd/>
            <a:tailEnd/>
          </a:ln>
          <a:effectLst/>
        </p:spPr>
      </p:pic>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Outcome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5E59BE3-CD75-43DC-8216-988CCD218C6C}" type="datetime1">
              <a:rPr lang="en-US" smtClean="0"/>
              <a:t>21-Jun-24</a:t>
            </a:fld>
            <a:endParaRPr lang="en-US"/>
          </a:p>
        </p:txBody>
      </p:sp>
      <p:sp>
        <p:nvSpPr>
          <p:cNvPr id="10" name="Footer Placeholder 9"/>
          <p:cNvSpPr>
            <a:spLocks noGrp="1"/>
          </p:cNvSpPr>
          <p:nvPr>
            <p:ph type="ftr" sz="quarter" idx="11"/>
          </p:nvPr>
        </p:nvSpPr>
        <p:spPr/>
        <p:txBody>
          <a:bodyPr/>
          <a:lstStyle/>
          <a:p>
            <a:r>
              <a:rPr lang="en-US"/>
              <a:t>Harshit Thakur                Unit-1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
        <p:nvSpPr>
          <p:cNvPr id="3" name="Content Placeholder 2"/>
          <p:cNvSpPr>
            <a:spLocks noGrp="1"/>
          </p:cNvSpPr>
          <p:nvPr>
            <p:ph idx="4294967295"/>
          </p:nvPr>
        </p:nvSpPr>
        <p:spPr>
          <a:xfrm>
            <a:off x="685800" y="1066800"/>
            <a:ext cx="8458200" cy="5181600"/>
          </a:xfrm>
        </p:spPr>
        <p:txBody>
          <a:bodyPr>
            <a:normAutofit/>
          </a:bodyPr>
          <a:lstStyle/>
          <a:p>
            <a:pPr algn="just" fontAlgn="base">
              <a:buNone/>
            </a:pPr>
            <a:r>
              <a:rPr lang="en-US" sz="2800" dirty="0"/>
              <a:t>1. Apply knowledge of management theories and practices to solve business problems.</a:t>
            </a:r>
          </a:p>
          <a:p>
            <a:pPr algn="just" fontAlgn="base">
              <a:buNone/>
            </a:pPr>
            <a:r>
              <a:rPr lang="en-US" sz="2800" dirty="0"/>
              <a:t>2. Foster analytical and critical thinking abilities for data-based decision making.</a:t>
            </a:r>
          </a:p>
          <a:p>
            <a:pPr algn="just" fontAlgn="base">
              <a:buNone/>
            </a:pPr>
            <a:r>
              <a:rPr lang="en-US" sz="2800" dirty="0"/>
              <a:t>3. Ability to develop value based leadership ability.</a:t>
            </a:r>
          </a:p>
          <a:p>
            <a:pPr algn="just" fontAlgn="base">
              <a:buNone/>
            </a:pPr>
            <a:r>
              <a:rPr lang="en-US" sz="2800" dirty="0"/>
              <a:t>4. Ability to understand, analyze and communicate global, economic, legal and ethical aspects of business.</a:t>
            </a:r>
          </a:p>
          <a:p>
            <a:pPr algn="just">
              <a:buNone/>
            </a:pPr>
            <a:r>
              <a:rPr lang="en-US" sz="2800" dirty="0"/>
              <a:t>5. Ability to lead themselves and others in the achievement of organizational goals, contributing effectively to a team environment.</a:t>
            </a:r>
            <a:endParaRPr lang="en-US" sz="28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Program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FFD606-49AA-4270-B721-5D3CEB119B4B}"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9" name="Content Placeholder 2"/>
          <p:cNvSpPr>
            <a:spLocks noGrp="1"/>
          </p:cNvSpPr>
          <p:nvPr>
            <p:ph idx="4294967295"/>
          </p:nvPr>
        </p:nvSpPr>
        <p:spPr>
          <a:xfrm>
            <a:off x="914400" y="3352800"/>
            <a:ext cx="8229600" cy="457200"/>
          </a:xfrm>
        </p:spPr>
        <p:txBody>
          <a:bodyPr>
            <a:normAutofit fontScale="92500" lnSpcReduction="10000"/>
          </a:bodyPr>
          <a:lstStyle/>
          <a:p>
            <a:pPr algn="ctr">
              <a:buNone/>
            </a:pPr>
            <a:r>
              <a:rPr lang="en-US" sz="2800" dirty="0"/>
              <a:t>*1=High, *2=Medium, *3=Low</a:t>
            </a:r>
          </a:p>
        </p:txBody>
      </p:sp>
      <p:sp>
        <p:nvSpPr>
          <p:cNvPr id="7" name="Title 1"/>
          <p:cNvSpPr txBox="1">
            <a:spLocks/>
          </p:cNvSpPr>
          <p:nvPr/>
        </p:nvSpPr>
        <p:spPr>
          <a:xfrm>
            <a:off x="1828800" y="-18854"/>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CO-PO and PSO Mapping</a:t>
            </a:r>
          </a:p>
        </p:txBody>
      </p:sp>
      <p:graphicFrame>
        <p:nvGraphicFramePr>
          <p:cNvPr id="10" name="Table 9"/>
          <p:cNvGraphicFramePr>
            <a:graphicFrameLocks noGrp="1"/>
          </p:cNvGraphicFramePr>
          <p:nvPr/>
        </p:nvGraphicFramePr>
        <p:xfrm>
          <a:off x="1752600" y="914400"/>
          <a:ext cx="6019802" cy="2111629"/>
        </p:xfrm>
        <a:graphic>
          <a:graphicData uri="http://schemas.openxmlformats.org/drawingml/2006/table">
            <a:tbl>
              <a:tblPr/>
              <a:tblGrid>
                <a:gridCol w="723789">
                  <a:extLst>
                    <a:ext uri="{9D8B030D-6E8A-4147-A177-3AD203B41FA5}">
                      <a16:colId xmlns:a16="http://schemas.microsoft.com/office/drawing/2014/main" val="20000"/>
                    </a:ext>
                  </a:extLst>
                </a:gridCol>
                <a:gridCol w="882669">
                  <a:extLst>
                    <a:ext uri="{9D8B030D-6E8A-4147-A177-3AD203B41FA5}">
                      <a16:colId xmlns:a16="http://schemas.microsoft.com/office/drawing/2014/main" val="20001"/>
                    </a:ext>
                  </a:extLst>
                </a:gridCol>
                <a:gridCol w="794402">
                  <a:extLst>
                    <a:ext uri="{9D8B030D-6E8A-4147-A177-3AD203B41FA5}">
                      <a16:colId xmlns:a16="http://schemas.microsoft.com/office/drawing/2014/main" val="20002"/>
                    </a:ext>
                  </a:extLst>
                </a:gridCol>
                <a:gridCol w="794402">
                  <a:extLst>
                    <a:ext uri="{9D8B030D-6E8A-4147-A177-3AD203B41FA5}">
                      <a16:colId xmlns:a16="http://schemas.microsoft.com/office/drawing/2014/main" val="20003"/>
                    </a:ext>
                  </a:extLst>
                </a:gridCol>
                <a:gridCol w="794402">
                  <a:extLst>
                    <a:ext uri="{9D8B030D-6E8A-4147-A177-3AD203B41FA5}">
                      <a16:colId xmlns:a16="http://schemas.microsoft.com/office/drawing/2014/main" val="20004"/>
                    </a:ext>
                  </a:extLst>
                </a:gridCol>
                <a:gridCol w="706135">
                  <a:extLst>
                    <a:ext uri="{9D8B030D-6E8A-4147-A177-3AD203B41FA5}">
                      <a16:colId xmlns:a16="http://schemas.microsoft.com/office/drawing/2014/main" val="20005"/>
                    </a:ext>
                  </a:extLst>
                </a:gridCol>
                <a:gridCol w="617868">
                  <a:extLst>
                    <a:ext uri="{9D8B030D-6E8A-4147-A177-3AD203B41FA5}">
                      <a16:colId xmlns:a16="http://schemas.microsoft.com/office/drawing/2014/main" val="20006"/>
                    </a:ext>
                  </a:extLst>
                </a:gridCol>
                <a:gridCol w="706135">
                  <a:extLst>
                    <a:ext uri="{9D8B030D-6E8A-4147-A177-3AD203B41FA5}">
                      <a16:colId xmlns:a16="http://schemas.microsoft.com/office/drawing/2014/main" val="20007"/>
                    </a:ext>
                  </a:extLst>
                </a:gridCol>
              </a:tblGrid>
              <a:tr h="292100">
                <a:tc>
                  <a:txBody>
                    <a:bodyPr/>
                    <a:lstStyle/>
                    <a:p>
                      <a:pPr marL="0" marR="0" algn="ctr">
                        <a:lnSpc>
                          <a:spcPct val="115000"/>
                        </a:lnSpc>
                        <a:spcBef>
                          <a:spcPts val="0"/>
                        </a:spcBef>
                        <a:spcAft>
                          <a:spcPts val="0"/>
                        </a:spcAft>
                      </a:pPr>
                      <a:r>
                        <a:rPr lang="en-US" sz="2000" b="1" dirty="0">
                          <a:latin typeface="Calibri"/>
                          <a:ea typeface="Times New Roman"/>
                          <a:cs typeface="Mangal"/>
                        </a:rPr>
                        <a:t>S No</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CO/PO</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latin typeface="Calibri"/>
                          <a:ea typeface="Times New Roman"/>
                          <a:cs typeface="Mangal"/>
                        </a:rPr>
                        <a:t>PO1</a:t>
                      </a:r>
                      <a:endParaRPr lang="en-US" sz="200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PO2</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latin typeface="Calibri"/>
                          <a:ea typeface="Times New Roman"/>
                          <a:cs typeface="Mangal"/>
                        </a:rPr>
                        <a:t>PO3</a:t>
                      </a:r>
                      <a:endParaRPr lang="en-US" sz="200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latin typeface="Calibri"/>
                          <a:ea typeface="Times New Roman"/>
                          <a:cs typeface="Mangal"/>
                        </a:rPr>
                        <a:t>PO4</a:t>
                      </a:r>
                      <a:endParaRPr lang="en-US" sz="200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PO5</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PO6</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2100">
                <a:tc>
                  <a:txBody>
                    <a:bodyPr/>
                    <a:lstStyle/>
                    <a:p>
                      <a:pPr marL="0" marR="0" algn="ctr">
                        <a:lnSpc>
                          <a:spcPct val="115000"/>
                        </a:lnSpc>
                        <a:spcBef>
                          <a:spcPts val="0"/>
                        </a:spcBef>
                        <a:spcAft>
                          <a:spcPts val="0"/>
                        </a:spcAft>
                      </a:pPr>
                      <a:r>
                        <a:rPr lang="en-US" sz="2800" b="1" dirty="0">
                          <a:solidFill>
                            <a:srgbClr val="FF0000"/>
                          </a:solidFill>
                          <a:latin typeface="Calibri"/>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a:solidFill>
                            <a:srgbClr val="FF0000"/>
                          </a:solidFill>
                          <a:latin typeface="Calibri"/>
                          <a:ea typeface="Times New Roman"/>
                          <a:cs typeface="Mangal"/>
                        </a:rPr>
                        <a:t>CO1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800" b="1" dirty="0">
                        <a:solidFill>
                          <a:srgbClr val="FF0000"/>
                        </a:solidFill>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a:solidFill>
                            <a:srgbClr val="FF0000"/>
                          </a:solidFill>
                          <a:latin typeface="Calibri"/>
                          <a:ea typeface="Times New Roman"/>
                          <a:cs typeface="Mangal"/>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800" b="1" dirty="0">
                        <a:solidFill>
                          <a:srgbClr val="FF0000"/>
                        </a:solidFill>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a:solidFill>
                            <a:srgbClr val="FF0000"/>
                          </a:solidFill>
                          <a:latin typeface="Calibri"/>
                          <a:ea typeface="Times New Roman"/>
                          <a:cs typeface="Mang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800" b="1" dirty="0">
                        <a:solidFill>
                          <a:srgbClr val="FF0000"/>
                        </a:solidFill>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800" b="1" dirty="0">
                        <a:solidFill>
                          <a:srgbClr val="FF0000"/>
                        </a:solidFill>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2100">
                <a:tc>
                  <a:txBody>
                    <a:bodyPr/>
                    <a:lstStyle/>
                    <a:p>
                      <a:pPr marL="0" marR="0" algn="ctr">
                        <a:lnSpc>
                          <a:spcPct val="115000"/>
                        </a:lnSpc>
                        <a:spcBef>
                          <a:spcPts val="0"/>
                        </a:spcBef>
                        <a:spcAft>
                          <a:spcPts val="0"/>
                        </a:spcAft>
                      </a:pPr>
                      <a:r>
                        <a:rPr lang="en-US" sz="2000" b="0" dirty="0">
                          <a:solidFill>
                            <a:schemeClr val="tx1"/>
                          </a:solidFill>
                          <a:latin typeface="Calibri"/>
                          <a:ea typeface="Times New Roman"/>
                          <a:cs typeface="Mang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dirty="0">
                          <a:solidFill>
                            <a:schemeClr val="tx1"/>
                          </a:solidFill>
                          <a:latin typeface="Calibri"/>
                          <a:ea typeface="Times New Roman"/>
                          <a:cs typeface="Mangal"/>
                        </a:rPr>
                        <a:t>CO2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b="0" dirty="0">
                        <a:solidFill>
                          <a:schemeClr val="tx1"/>
                        </a:solidFill>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b="0" dirty="0">
                        <a:solidFill>
                          <a:schemeClr val="tx1"/>
                        </a:solidFill>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dirty="0">
                          <a:solidFill>
                            <a:schemeClr val="tx1"/>
                          </a:solidFill>
                          <a:latin typeface="Calibri"/>
                          <a:ea typeface="Times New Roman"/>
                          <a:cs typeface="Mangal"/>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b="0" dirty="0">
                        <a:solidFill>
                          <a:schemeClr val="tx1"/>
                        </a:solidFill>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b="0" dirty="0">
                        <a:solidFill>
                          <a:schemeClr val="tx1"/>
                        </a:solidFill>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dirty="0">
                          <a:solidFill>
                            <a:schemeClr val="tx1"/>
                          </a:solidFill>
                          <a:latin typeface="Calibri"/>
                          <a:ea typeface="Times New Roman"/>
                          <a:cs typeface="Mang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2100">
                <a:tc>
                  <a:txBody>
                    <a:bodyPr/>
                    <a:lstStyle/>
                    <a:p>
                      <a:pPr marL="0" marR="0" algn="ctr">
                        <a:lnSpc>
                          <a:spcPct val="115000"/>
                        </a:lnSpc>
                        <a:spcBef>
                          <a:spcPts val="0"/>
                        </a:spcBef>
                        <a:spcAft>
                          <a:spcPts val="0"/>
                        </a:spcAft>
                      </a:pPr>
                      <a:r>
                        <a:rPr lang="en-US" sz="2000" dirty="0">
                          <a:latin typeface="Calibri"/>
                          <a:ea typeface="Times New Roman"/>
                          <a:cs typeface="Mangal"/>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Times New Roman"/>
                          <a:cs typeface="Mangal"/>
                        </a:rPr>
                        <a:t>CO3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2100">
                <a:tc>
                  <a:txBody>
                    <a:bodyPr/>
                    <a:lstStyle/>
                    <a:p>
                      <a:pPr marL="0" marR="0" algn="ctr">
                        <a:lnSpc>
                          <a:spcPct val="115000"/>
                        </a:lnSpc>
                        <a:spcBef>
                          <a:spcPts val="0"/>
                        </a:spcBef>
                        <a:spcAft>
                          <a:spcPts val="0"/>
                        </a:spcAft>
                      </a:pPr>
                      <a:r>
                        <a:rPr lang="en-US" sz="2000" dirty="0">
                          <a:latin typeface="Calibri"/>
                          <a:ea typeface="Times New Roman"/>
                          <a:cs typeface="Mangal"/>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CO4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2100">
                <a:tc>
                  <a:txBody>
                    <a:bodyPr/>
                    <a:lstStyle/>
                    <a:p>
                      <a:pPr marL="0" marR="0" algn="ctr">
                        <a:lnSpc>
                          <a:spcPct val="115000"/>
                        </a:lnSpc>
                        <a:spcBef>
                          <a:spcPts val="0"/>
                        </a:spcBef>
                        <a:spcAft>
                          <a:spcPts val="0"/>
                        </a:spcAft>
                      </a:pPr>
                      <a:r>
                        <a:rPr lang="en-US" sz="2000" dirty="0">
                          <a:latin typeface="Calibri"/>
                          <a:ea typeface="Times New Roman"/>
                          <a:cs typeface="Mangal"/>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CO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nvGraphicFramePr>
        <p:xfrm>
          <a:off x="1752601" y="3992880"/>
          <a:ext cx="6096001" cy="2146046"/>
        </p:xfrm>
        <a:graphic>
          <a:graphicData uri="http://schemas.openxmlformats.org/drawingml/2006/table">
            <a:tbl>
              <a:tblPr/>
              <a:tblGrid>
                <a:gridCol w="1402259">
                  <a:extLst>
                    <a:ext uri="{9D8B030D-6E8A-4147-A177-3AD203B41FA5}">
                      <a16:colId xmlns:a16="http://schemas.microsoft.com/office/drawing/2014/main" val="20000"/>
                    </a:ext>
                  </a:extLst>
                </a:gridCol>
                <a:gridCol w="803376">
                  <a:extLst>
                    <a:ext uri="{9D8B030D-6E8A-4147-A177-3AD203B41FA5}">
                      <a16:colId xmlns:a16="http://schemas.microsoft.com/office/drawing/2014/main" val="20001"/>
                    </a:ext>
                  </a:extLst>
                </a:gridCol>
                <a:gridCol w="803376">
                  <a:extLst>
                    <a:ext uri="{9D8B030D-6E8A-4147-A177-3AD203B41FA5}">
                      <a16:colId xmlns:a16="http://schemas.microsoft.com/office/drawing/2014/main" val="20002"/>
                    </a:ext>
                  </a:extLst>
                </a:gridCol>
                <a:gridCol w="957062">
                  <a:extLst>
                    <a:ext uri="{9D8B030D-6E8A-4147-A177-3AD203B41FA5}">
                      <a16:colId xmlns:a16="http://schemas.microsoft.com/office/drawing/2014/main" val="20003"/>
                    </a:ext>
                  </a:extLst>
                </a:gridCol>
                <a:gridCol w="661012">
                  <a:extLst>
                    <a:ext uri="{9D8B030D-6E8A-4147-A177-3AD203B41FA5}">
                      <a16:colId xmlns:a16="http://schemas.microsoft.com/office/drawing/2014/main" val="20004"/>
                    </a:ext>
                  </a:extLst>
                </a:gridCol>
                <a:gridCol w="734458">
                  <a:extLst>
                    <a:ext uri="{9D8B030D-6E8A-4147-A177-3AD203B41FA5}">
                      <a16:colId xmlns:a16="http://schemas.microsoft.com/office/drawing/2014/main" val="20005"/>
                    </a:ext>
                  </a:extLst>
                </a:gridCol>
                <a:gridCol w="734458">
                  <a:extLst>
                    <a:ext uri="{9D8B030D-6E8A-4147-A177-3AD203B41FA5}">
                      <a16:colId xmlns:a16="http://schemas.microsoft.com/office/drawing/2014/main" val="20006"/>
                    </a:ext>
                  </a:extLst>
                </a:gridCol>
              </a:tblGrid>
              <a:tr h="363220">
                <a:tc rowSpan="2">
                  <a:txBody>
                    <a:bodyPr/>
                    <a:lstStyle/>
                    <a:p>
                      <a:pPr marL="0" marR="0">
                        <a:lnSpc>
                          <a:spcPct val="115000"/>
                        </a:lnSpc>
                        <a:spcBef>
                          <a:spcPts val="0"/>
                        </a:spcBef>
                        <a:spcAft>
                          <a:spcPts val="0"/>
                        </a:spcAft>
                      </a:pPr>
                      <a:r>
                        <a:rPr lang="en-US" sz="2000" b="1" dirty="0">
                          <a:latin typeface="Calibri"/>
                          <a:ea typeface="Times New Roman"/>
                          <a:cs typeface="Mangal"/>
                        </a:rPr>
                        <a:t>Program Specific Outcomes</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marL="0" marR="0" algn="ctr">
                        <a:lnSpc>
                          <a:spcPct val="115000"/>
                        </a:lnSpc>
                        <a:spcBef>
                          <a:spcPts val="0"/>
                        </a:spcBef>
                        <a:spcAft>
                          <a:spcPts val="0"/>
                        </a:spcAft>
                      </a:pPr>
                      <a:r>
                        <a:rPr lang="en-US" sz="2000" b="1" dirty="0">
                          <a:latin typeface="Calibri"/>
                          <a:ea typeface="Times New Roman"/>
                          <a:cs typeface="Mangal"/>
                        </a:rPr>
                        <a:t>Course Outcomes</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26440">
                <a:tc vMerge="1">
                  <a:txBody>
                    <a:bodyPr/>
                    <a:lstStyle/>
                    <a:p>
                      <a:endParaRPr lang="en-US"/>
                    </a:p>
                  </a:txBody>
                  <a:tcPr/>
                </a:tc>
                <a:tc>
                  <a:txBody>
                    <a:bodyPr/>
                    <a:lstStyle/>
                    <a:p>
                      <a:pPr marL="0" marR="0" algn="ctr">
                        <a:lnSpc>
                          <a:spcPct val="115000"/>
                        </a:lnSpc>
                        <a:spcBef>
                          <a:spcPts val="0"/>
                        </a:spcBef>
                        <a:spcAft>
                          <a:spcPts val="0"/>
                        </a:spcAft>
                      </a:pPr>
                      <a:r>
                        <a:rPr lang="en-US" sz="2000" b="1" dirty="0">
                          <a:latin typeface="Calibri"/>
                          <a:ea typeface="Times New Roman"/>
                          <a:cs typeface="Mangal"/>
                        </a:rPr>
                        <a:t>1</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2</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3</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4</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marL="0" marR="0">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3220">
                <a:tc>
                  <a:txBody>
                    <a:bodyPr/>
                    <a:lstStyle/>
                    <a:p>
                      <a:pPr marL="0" marR="0" algn="ctr">
                        <a:lnSpc>
                          <a:spcPct val="115000"/>
                        </a:lnSpc>
                        <a:spcBef>
                          <a:spcPts val="0"/>
                        </a:spcBef>
                        <a:spcAft>
                          <a:spcPts val="0"/>
                        </a:spcAft>
                      </a:pPr>
                      <a:r>
                        <a:rPr lang="en-US" sz="2000" b="1" dirty="0">
                          <a:latin typeface="Calibri"/>
                          <a:ea typeface="Times New Roman"/>
                          <a:cs typeface="Mangal"/>
                        </a:rPr>
                        <a:t>1</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marR="0">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2415">
                <a:tc>
                  <a:txBody>
                    <a:bodyPr/>
                    <a:lstStyle/>
                    <a:p>
                      <a:pPr marL="0" marR="0" algn="ctr">
                        <a:lnSpc>
                          <a:spcPct val="115000"/>
                        </a:lnSpc>
                        <a:spcBef>
                          <a:spcPts val="0"/>
                        </a:spcBef>
                        <a:spcAft>
                          <a:spcPts val="0"/>
                        </a:spcAft>
                      </a:pPr>
                      <a:r>
                        <a:rPr lang="en-US" sz="2000" b="1" dirty="0">
                          <a:latin typeface="Calibri"/>
                          <a:ea typeface="Times New Roman"/>
                          <a:cs typeface="Mangal"/>
                        </a:rPr>
                        <a:t>2</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dirty="0"/>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marR="0">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3220">
                <a:tc>
                  <a:txBody>
                    <a:bodyPr/>
                    <a:lstStyle/>
                    <a:p>
                      <a:pPr marL="0" marR="0" algn="ctr">
                        <a:lnSpc>
                          <a:spcPct val="115000"/>
                        </a:lnSpc>
                        <a:spcBef>
                          <a:spcPts val="0"/>
                        </a:spcBef>
                        <a:spcAft>
                          <a:spcPts val="0"/>
                        </a:spcAft>
                      </a:pPr>
                      <a:r>
                        <a:rPr lang="en-US" sz="2000" b="1" dirty="0">
                          <a:latin typeface="Calibri"/>
                          <a:ea typeface="Times New Roman"/>
                          <a:cs typeface="Mangal"/>
                        </a:rPr>
                        <a:t>3</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marR="0">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2F8473-7722-4D0B-8630-1417B08B1B5A}"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3" name="Content Placeholder 2"/>
          <p:cNvSpPr>
            <a:spLocks noGrp="1"/>
          </p:cNvSpPr>
          <p:nvPr>
            <p:ph idx="4294967295"/>
          </p:nvPr>
        </p:nvSpPr>
        <p:spPr>
          <a:xfrm>
            <a:off x="0" y="914400"/>
            <a:ext cx="8686800" cy="5257800"/>
          </a:xfrm>
        </p:spPr>
        <p:txBody>
          <a:bodyPr>
            <a:normAutofit fontScale="92500"/>
          </a:bodyPr>
          <a:lstStyle/>
          <a:p>
            <a:pPr algn="just" fontAlgn="base">
              <a:buNone/>
            </a:pPr>
            <a:r>
              <a:rPr lang="en-US" sz="2800" dirty="0"/>
              <a:t>PEO 1: Graduates of the Management program will have conceptual knowledge, to adapt to the rapidly changing environment, learn new skills and demonstrate application of management principles in a professional work setting.</a:t>
            </a:r>
          </a:p>
          <a:p>
            <a:pPr algn="just" fontAlgn="base">
              <a:buNone/>
            </a:pPr>
            <a:r>
              <a:rPr lang="en-US" sz="2800" dirty="0"/>
              <a:t>PEO 2: Graduates will apply appropriate tools for decision making required for solving complex managerial problems in the local or global context.</a:t>
            </a:r>
          </a:p>
          <a:p>
            <a:pPr algn="just" fontAlgn="base">
              <a:buNone/>
            </a:pPr>
            <a:r>
              <a:rPr lang="en-US" sz="2800" dirty="0"/>
              <a:t>PEO 3: Graduates of the Management program will exhibit integrity, social responsibility and teamwork.</a:t>
            </a:r>
          </a:p>
          <a:p>
            <a:pPr algn="just" fontAlgn="base">
              <a:buNone/>
            </a:pPr>
            <a:r>
              <a:rPr lang="en-US" sz="2800" dirty="0"/>
              <a:t>PEO 4: Graduates will exhibit ethics, communication skills, leadership qualities and entrepreneurial mindset using creativity and innovation.</a:t>
            </a:r>
          </a:p>
        </p:txBody>
      </p:sp>
      <p:sp>
        <p:nvSpPr>
          <p:cNvPr id="7" name="Title 1"/>
          <p:cNvSpPr txBox="1">
            <a:spLocks/>
          </p:cNvSpPr>
          <p:nvPr/>
        </p:nvSpPr>
        <p:spPr>
          <a:xfrm>
            <a:off x="1905000" y="1"/>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Program Educational Objective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C81650-A99E-43A4-AAC4-DD7B6C7E8AC0}"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pic>
        <p:nvPicPr>
          <p:cNvPr id="9" name="Content Placeholder 9" descr="temp1.png"/>
          <p:cNvPicPr>
            <a:picLocks noGrp="1" noChangeAspect="1"/>
          </p:cNvPicPr>
          <p:nvPr>
            <p:ph idx="4294967295"/>
          </p:nvPr>
        </p:nvPicPr>
        <p:blipFill>
          <a:blip r:embed="rId2"/>
          <a:stretch>
            <a:fillRect/>
          </a:stretch>
        </p:blipFill>
        <p:spPr>
          <a:xfrm>
            <a:off x="1336675" y="990600"/>
            <a:ext cx="7807325" cy="5297488"/>
          </a:xfrm>
        </p:spPr>
      </p:pic>
      <p:sp>
        <p:nvSpPr>
          <p:cNvPr id="7"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End Semester Question Paper Template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85FE0E-AB3D-414B-B140-43AD39BF03E0}"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pic>
        <p:nvPicPr>
          <p:cNvPr id="9" name="Content Placeholder 7" descr="temp3.png"/>
          <p:cNvPicPr>
            <a:picLocks noGrp="1" noChangeAspect="1"/>
          </p:cNvPicPr>
          <p:nvPr>
            <p:ph idx="4294967295"/>
          </p:nvPr>
        </p:nvPicPr>
        <p:blipFill>
          <a:blip r:embed="rId2"/>
          <a:stretch>
            <a:fillRect/>
          </a:stretch>
        </p:blipFill>
        <p:spPr>
          <a:xfrm>
            <a:off x="2057400" y="762000"/>
            <a:ext cx="7086600" cy="5532438"/>
          </a:xfrm>
        </p:spPr>
      </p:pic>
      <p:sp>
        <p:nvSpPr>
          <p:cNvPr id="2" name="Title 1">
            <a:extLst>
              <a:ext uri="{FF2B5EF4-FFF2-40B4-BE49-F238E27FC236}">
                <a16:creationId xmlns:a16="http://schemas.microsoft.com/office/drawing/2014/main" id="{E3B2452D-FCDF-67DD-7862-EBEE563EB114}"/>
              </a:ext>
            </a:extLst>
          </p:cNvPr>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End Semester Question Paper Template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B18513-102C-41BC-A3D0-D1F9E2C804BA}"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3" name="Content Placeholder 2"/>
          <p:cNvSpPr>
            <a:spLocks noGrp="1"/>
          </p:cNvSpPr>
          <p:nvPr>
            <p:ph idx="4294967295"/>
          </p:nvPr>
        </p:nvSpPr>
        <p:spPr>
          <a:xfrm>
            <a:off x="0" y="914400"/>
            <a:ext cx="8686800" cy="5257800"/>
          </a:xfrm>
        </p:spPr>
        <p:txBody>
          <a:bodyPr>
            <a:normAutofit/>
          </a:bodyPr>
          <a:lstStyle/>
          <a:p>
            <a:pPr marL="457200" indent="-457200" algn="just">
              <a:buNone/>
            </a:pPr>
            <a:r>
              <a:rPr lang="en-US" sz="2800" dirty="0"/>
              <a:t>Objective of this unit are:</a:t>
            </a:r>
          </a:p>
          <a:p>
            <a:pPr marL="457200" indent="-457200" algn="just">
              <a:buNone/>
            </a:pPr>
            <a:endParaRPr lang="en-US" sz="2800" dirty="0"/>
          </a:p>
          <a:p>
            <a:pPr marL="457200" indent="-457200" algn="just"/>
            <a:r>
              <a:rPr lang="en-US" sz="2800" dirty="0"/>
              <a:t>To make the students learn about project and project management.</a:t>
            </a:r>
          </a:p>
          <a:p>
            <a:pPr marL="457200" indent="-457200" algn="just"/>
            <a:r>
              <a:rPr lang="en-US" sz="2800" dirty="0"/>
              <a:t>To make to students understand the project management process.</a:t>
            </a:r>
          </a:p>
          <a:p>
            <a:pPr marL="457200" indent="-457200" algn="just"/>
            <a:r>
              <a:rPr lang="en-US" sz="2800" dirty="0"/>
              <a:t>To make the students know about the project life cycle.</a:t>
            </a:r>
          </a:p>
        </p:txBody>
      </p:sp>
      <p:sp>
        <p:nvSpPr>
          <p:cNvPr id="7" name="Title 1"/>
          <p:cNvSpPr txBox="1">
            <a:spLocks/>
          </p:cNvSpPr>
          <p:nvPr/>
        </p:nvSpPr>
        <p:spPr>
          <a:xfrm>
            <a:off x="1905000" y="1"/>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Objective of Unit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C0A988-3E92-4018-82E6-BEA8838A9721}"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3" name="Content Placeholder 2"/>
          <p:cNvSpPr>
            <a:spLocks noGrp="1"/>
          </p:cNvSpPr>
          <p:nvPr>
            <p:ph idx="4294967295"/>
          </p:nvPr>
        </p:nvSpPr>
        <p:spPr>
          <a:xfrm>
            <a:off x="0" y="914400"/>
            <a:ext cx="8686800" cy="5257800"/>
          </a:xfrm>
        </p:spPr>
        <p:txBody>
          <a:bodyPr>
            <a:normAutofit/>
          </a:bodyPr>
          <a:lstStyle/>
          <a:p>
            <a:pPr marL="457200" indent="-457200" algn="just">
              <a:buNone/>
            </a:pPr>
            <a:r>
              <a:rPr lang="en-US" sz="2800" b="1" dirty="0">
                <a:latin typeface="Times New Roman" pitchFamily="18" charset="0"/>
                <a:cs typeface="Times New Roman" pitchFamily="18" charset="0"/>
              </a:rPr>
              <a:t>Unit-1: </a:t>
            </a:r>
            <a:r>
              <a:rPr lang="en-US" sz="2800" dirty="0">
                <a:latin typeface="Times New Roman" pitchFamily="18" charset="0"/>
                <a:cs typeface="Times New Roman" pitchFamily="18" charset="0"/>
              </a:rPr>
              <a:t>	</a:t>
            </a:r>
          </a:p>
          <a:p>
            <a:endParaRPr lang="en-US" sz="2800" dirty="0"/>
          </a:p>
          <a:p>
            <a:pPr algn="just"/>
            <a:r>
              <a:rPr lang="en-US" sz="2800" dirty="0"/>
              <a:t> Projects, Project Management, Objectives and Importance of Project Management, Tools and Techniques for Project Management, Project Team, Roles and Responsibilities of Project Manager, Determinants of project success; phases of project life cycle, classification of projects; generation of project ideas; preliminary screening. 	</a:t>
            </a:r>
          </a:p>
          <a:p>
            <a:pPr marL="457200" indent="-457200" algn="just">
              <a:buNone/>
            </a:pPr>
            <a:endParaRPr lang="en-US" sz="2800" dirty="0">
              <a:latin typeface="Times New Roman" pitchFamily="18" charset="0"/>
              <a:cs typeface="Times New Roman" pitchFamily="18" charset="0"/>
            </a:endParaRPr>
          </a:p>
        </p:txBody>
      </p:sp>
      <p:sp>
        <p:nvSpPr>
          <p:cNvPr id="7" name="Title 1"/>
          <p:cNvSpPr txBox="1">
            <a:spLocks/>
          </p:cNvSpPr>
          <p:nvPr/>
        </p:nvSpPr>
        <p:spPr>
          <a:xfrm>
            <a:off x="1905000" y="1"/>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Content of Unit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A6C42B-5B73-4B84-83B1-ECE0F7477DEE}"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3" name="Content Placeholder 2"/>
          <p:cNvSpPr>
            <a:spLocks noGrp="1"/>
          </p:cNvSpPr>
          <p:nvPr>
            <p:ph idx="4294967295"/>
          </p:nvPr>
        </p:nvSpPr>
        <p:spPr>
          <a:xfrm>
            <a:off x="914400" y="1143000"/>
            <a:ext cx="8229600" cy="5257800"/>
          </a:xfrm>
        </p:spPr>
        <p:txBody>
          <a:bodyPr>
            <a:normAutofit/>
          </a:bodyPr>
          <a:lstStyle/>
          <a:p>
            <a:pPr algn="just">
              <a:buNone/>
            </a:pPr>
            <a:r>
              <a:rPr lang="en-US" sz="2800" dirty="0"/>
              <a:t>Prerequisites for this session are:</a:t>
            </a:r>
          </a:p>
          <a:p>
            <a:pPr algn="just">
              <a:buNone/>
            </a:pPr>
            <a:endParaRPr lang="en-US" sz="2800" dirty="0"/>
          </a:p>
          <a:p>
            <a:pPr algn="just"/>
            <a:r>
              <a:rPr lang="en-US" sz="2800" dirty="0"/>
              <a:t>General understanding of management.</a:t>
            </a:r>
          </a:p>
          <a:p>
            <a:pPr algn="just"/>
            <a:r>
              <a:rPr lang="en-US" sz="2800" dirty="0"/>
              <a:t>General understanding of business environment.</a:t>
            </a:r>
          </a:p>
          <a:p>
            <a:pPr algn="just">
              <a:buNone/>
            </a:pPr>
            <a:endParaRPr lang="en-US" sz="2800" dirty="0"/>
          </a:p>
          <a:p>
            <a:pPr algn="just">
              <a:buNone/>
            </a:pPr>
            <a:endParaRPr lang="en-US" sz="2800" dirty="0"/>
          </a:p>
          <a:p>
            <a:pPr algn="just">
              <a:buNone/>
            </a:pPr>
            <a:r>
              <a:rPr lang="en-US" sz="2800" dirty="0"/>
              <a:t>Recap:</a:t>
            </a:r>
          </a:p>
          <a:p>
            <a:pPr algn="just">
              <a:buNone/>
            </a:pPr>
            <a:r>
              <a:rPr lang="en-US" sz="2800" dirty="0"/>
              <a:t>Introduction to course KMB 401, syllabus, evaluation scheme.</a:t>
            </a:r>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Prerequisites and Topic wise Recap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CA78FAD-DCC6-44AF-AED9-6406D4C20AB2}" type="datetime1">
              <a:rPr lang="en-US" smtClean="0"/>
              <a:t>21-Jun-24</a:t>
            </a:fld>
            <a:endParaRPr lang="en-US"/>
          </a:p>
        </p:txBody>
      </p:sp>
      <p:sp>
        <p:nvSpPr>
          <p:cNvPr id="10" name="Footer Placeholder 9"/>
          <p:cNvSpPr>
            <a:spLocks noGrp="1"/>
          </p:cNvSpPr>
          <p:nvPr>
            <p:ph type="ftr" sz="quarter" idx="11"/>
          </p:nvPr>
        </p:nvSpPr>
        <p:spPr/>
        <p:txBody>
          <a:bodyPr/>
          <a:lstStyle/>
          <a:p>
            <a:r>
              <a:rPr lang="en-US"/>
              <a:t>Harshit Thakur                Unit-1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graphicFrame>
        <p:nvGraphicFramePr>
          <p:cNvPr id="11" name="Table 10"/>
          <p:cNvGraphicFramePr>
            <a:graphicFrameLocks noGrp="1"/>
          </p:cNvGraphicFramePr>
          <p:nvPr/>
        </p:nvGraphicFramePr>
        <p:xfrm>
          <a:off x="228600" y="838201"/>
          <a:ext cx="8763000" cy="5612130"/>
        </p:xfrm>
        <a:graphic>
          <a:graphicData uri="http://schemas.openxmlformats.org/drawingml/2006/table">
            <a:tbl>
              <a:tblPr firstRow="1" bandRow="1">
                <a:tableStyleId>{5C22544A-7EE6-4342-B048-85BDC9FD1C3A}</a:tableStyleId>
              </a:tblPr>
              <a:tblGrid>
                <a:gridCol w="1622778">
                  <a:extLst>
                    <a:ext uri="{9D8B030D-6E8A-4147-A177-3AD203B41FA5}">
                      <a16:colId xmlns:a16="http://schemas.microsoft.com/office/drawing/2014/main" val="20000"/>
                    </a:ext>
                  </a:extLst>
                </a:gridCol>
                <a:gridCol w="7140222">
                  <a:extLst>
                    <a:ext uri="{9D8B030D-6E8A-4147-A177-3AD203B41FA5}">
                      <a16:colId xmlns:a16="http://schemas.microsoft.com/office/drawing/2014/main" val="20001"/>
                    </a:ext>
                  </a:extLst>
                </a:gridCol>
              </a:tblGrid>
              <a:tr h="394581">
                <a:tc>
                  <a:txBody>
                    <a:bodyPr/>
                    <a:lstStyle/>
                    <a:p>
                      <a:r>
                        <a:rPr lang="en-US" sz="2200" dirty="0"/>
                        <a:t>S. No.</a:t>
                      </a:r>
                    </a:p>
                  </a:txBody>
                  <a:tcPr/>
                </a:tc>
                <a:tc>
                  <a:txBody>
                    <a:bodyPr/>
                    <a:lstStyle/>
                    <a:p>
                      <a:pPr algn="l"/>
                      <a:r>
                        <a:rPr lang="en-US" sz="2200" dirty="0"/>
                        <a:t>Content</a:t>
                      </a:r>
                      <a:r>
                        <a:rPr lang="en-US" sz="2200" baseline="0" dirty="0"/>
                        <a:t> </a:t>
                      </a:r>
                      <a:endParaRPr lang="en-US" sz="2200" dirty="0"/>
                    </a:p>
                  </a:txBody>
                  <a:tcPr/>
                </a:tc>
                <a:extLst>
                  <a:ext uri="{0D108BD9-81ED-4DB2-BD59-A6C34878D82A}">
                    <a16:rowId xmlns:a16="http://schemas.microsoft.com/office/drawing/2014/main" val="10000"/>
                  </a:ext>
                </a:extLst>
              </a:tr>
              <a:tr h="769785">
                <a:tc>
                  <a:txBody>
                    <a:bodyPr/>
                    <a:lstStyle/>
                    <a:p>
                      <a:r>
                        <a:rPr lang="en-US" sz="2700" b="0" dirty="0">
                          <a:latin typeface="Times New Roman" pitchFamily="18" charset="0"/>
                          <a:cs typeface="Times New Roman" pitchFamily="18" charset="0"/>
                        </a:rPr>
                        <a:t>1.</a:t>
                      </a:r>
                    </a:p>
                  </a:txBody>
                  <a:tcPr/>
                </a:tc>
                <a:tc>
                  <a:txBody>
                    <a:bodyPr/>
                    <a:lstStyle/>
                    <a:p>
                      <a:pPr algn="l" fontAlgn="ctr"/>
                      <a:r>
                        <a:rPr lang="en-US" sz="2700" b="0" i="0" u="none" strike="noStrike" dirty="0">
                          <a:solidFill>
                            <a:srgbClr val="000000"/>
                          </a:solidFill>
                          <a:latin typeface="Times New Roman" pitchFamily="18" charset="0"/>
                          <a:cs typeface="Times New Roman" pitchFamily="18" charset="0"/>
                        </a:rPr>
                        <a:t>Name of Subject with code, Course and Subject Teacher</a:t>
                      </a:r>
                    </a:p>
                  </a:txBody>
                  <a:tcPr marL="9525" marR="9525" marT="9525" marB="0" anchor="ctr"/>
                </a:tc>
                <a:extLst>
                  <a:ext uri="{0D108BD9-81ED-4DB2-BD59-A6C34878D82A}">
                    <a16:rowId xmlns:a16="http://schemas.microsoft.com/office/drawing/2014/main" val="10001"/>
                  </a:ext>
                </a:extLst>
              </a:tr>
              <a:tr h="769785">
                <a:tc>
                  <a:txBody>
                    <a:bodyPr/>
                    <a:lstStyle/>
                    <a:p>
                      <a:r>
                        <a:rPr lang="en-US" sz="2700" b="0" dirty="0">
                          <a:latin typeface="Times New Roman" pitchFamily="18" charset="0"/>
                          <a:cs typeface="Times New Roman" pitchFamily="18" charset="0"/>
                        </a:rPr>
                        <a:t>2.</a:t>
                      </a:r>
                    </a:p>
                  </a:txBody>
                  <a:tcPr/>
                </a:tc>
                <a:tc>
                  <a:txBody>
                    <a:bodyPr/>
                    <a:lstStyle/>
                    <a:p>
                      <a:pPr algn="l" fontAlgn="ctr"/>
                      <a:r>
                        <a:rPr lang="en-US" sz="2700" b="0" i="0" u="none" strike="noStrike" dirty="0">
                          <a:solidFill>
                            <a:srgbClr val="000000"/>
                          </a:solidFill>
                          <a:latin typeface="Times New Roman" pitchFamily="18" charset="0"/>
                          <a:cs typeface="Times New Roman" pitchFamily="18" charset="0"/>
                        </a:rPr>
                        <a:t>Brief Introduction of Faculty member with Photograph</a:t>
                      </a:r>
                    </a:p>
                  </a:txBody>
                  <a:tcPr marL="9525" marR="9525" marT="9525" marB="0" anchor="ctr"/>
                </a:tc>
                <a:extLst>
                  <a:ext uri="{0D108BD9-81ED-4DB2-BD59-A6C34878D82A}">
                    <a16:rowId xmlns:a16="http://schemas.microsoft.com/office/drawing/2014/main" val="10002"/>
                  </a:ext>
                </a:extLst>
              </a:tr>
              <a:tr h="465042">
                <a:tc>
                  <a:txBody>
                    <a:bodyPr/>
                    <a:lstStyle/>
                    <a:p>
                      <a:r>
                        <a:rPr lang="en-US" sz="2700" b="0" dirty="0">
                          <a:latin typeface="Times New Roman" pitchFamily="18" charset="0"/>
                          <a:cs typeface="Times New Roman" pitchFamily="18" charset="0"/>
                        </a:rPr>
                        <a:t>3.</a:t>
                      </a:r>
                    </a:p>
                  </a:txBody>
                  <a:tcPr/>
                </a:tc>
                <a:tc>
                  <a:txBody>
                    <a:bodyPr/>
                    <a:lstStyle/>
                    <a:p>
                      <a:pPr algn="l" fontAlgn="ctr"/>
                      <a:r>
                        <a:rPr lang="en-US" sz="2700" b="0" i="0" u="none" strike="noStrike" dirty="0">
                          <a:solidFill>
                            <a:srgbClr val="000000"/>
                          </a:solidFill>
                          <a:latin typeface="Times New Roman" pitchFamily="18" charset="0"/>
                          <a:cs typeface="Times New Roman" pitchFamily="18" charset="0"/>
                        </a:rPr>
                        <a:t>Evaluation Scheme</a:t>
                      </a:r>
                    </a:p>
                  </a:txBody>
                  <a:tcPr marL="9525" marR="9525" marT="9525" marB="0" anchor="ctr"/>
                </a:tc>
                <a:extLst>
                  <a:ext uri="{0D108BD9-81ED-4DB2-BD59-A6C34878D82A}">
                    <a16:rowId xmlns:a16="http://schemas.microsoft.com/office/drawing/2014/main" val="10003"/>
                  </a:ext>
                </a:extLst>
              </a:tr>
              <a:tr h="465042">
                <a:tc>
                  <a:txBody>
                    <a:bodyPr/>
                    <a:lstStyle/>
                    <a:p>
                      <a:r>
                        <a:rPr lang="en-US" sz="2700" b="0" dirty="0">
                          <a:latin typeface="Times New Roman" pitchFamily="18" charset="0"/>
                          <a:cs typeface="Times New Roman" pitchFamily="18" charset="0"/>
                        </a:rPr>
                        <a:t>4.</a:t>
                      </a:r>
                    </a:p>
                  </a:txBody>
                  <a:tcPr/>
                </a:tc>
                <a:tc>
                  <a:txBody>
                    <a:bodyPr/>
                    <a:lstStyle/>
                    <a:p>
                      <a:r>
                        <a:rPr lang="en-US" sz="2700" b="0" dirty="0">
                          <a:latin typeface="Times New Roman" pitchFamily="18" charset="0"/>
                          <a:cs typeface="Times New Roman" pitchFamily="18" charset="0"/>
                        </a:rPr>
                        <a:t>Syllabus</a:t>
                      </a:r>
                    </a:p>
                  </a:txBody>
                  <a:tcPr/>
                </a:tc>
                <a:extLst>
                  <a:ext uri="{0D108BD9-81ED-4DB2-BD59-A6C34878D82A}">
                    <a16:rowId xmlns:a16="http://schemas.microsoft.com/office/drawing/2014/main" val="10004"/>
                  </a:ext>
                </a:extLst>
              </a:tr>
              <a:tr h="465042">
                <a:tc>
                  <a:txBody>
                    <a:bodyPr/>
                    <a:lstStyle/>
                    <a:p>
                      <a:r>
                        <a:rPr lang="en-US" sz="2700" b="0" dirty="0">
                          <a:latin typeface="Times New Roman" pitchFamily="18" charset="0"/>
                          <a:cs typeface="Times New Roman" pitchFamily="18" charset="0"/>
                        </a:rPr>
                        <a:t>5.</a:t>
                      </a:r>
                    </a:p>
                  </a:txBody>
                  <a:tcPr/>
                </a:tc>
                <a:tc>
                  <a:txBody>
                    <a:bodyPr/>
                    <a:lstStyle/>
                    <a:p>
                      <a:r>
                        <a:rPr lang="en-US" sz="2700" dirty="0">
                          <a:latin typeface="Times New Roman" pitchFamily="18" charset="0"/>
                          <a:cs typeface="Times New Roman" pitchFamily="18" charset="0"/>
                        </a:rPr>
                        <a:t>Branch wise Application</a:t>
                      </a:r>
                    </a:p>
                  </a:txBody>
                  <a:tcPr/>
                </a:tc>
                <a:extLst>
                  <a:ext uri="{0D108BD9-81ED-4DB2-BD59-A6C34878D82A}">
                    <a16:rowId xmlns:a16="http://schemas.microsoft.com/office/drawing/2014/main" val="10005"/>
                  </a:ext>
                </a:extLst>
              </a:tr>
              <a:tr h="465042">
                <a:tc>
                  <a:txBody>
                    <a:bodyPr/>
                    <a:lstStyle/>
                    <a:p>
                      <a:r>
                        <a:rPr lang="en-US" sz="2700" b="0" dirty="0">
                          <a:latin typeface="Times New Roman" pitchFamily="18" charset="0"/>
                          <a:cs typeface="Times New Roman" pitchFamily="18" charset="0"/>
                        </a:rPr>
                        <a:t>6.</a:t>
                      </a:r>
                    </a:p>
                  </a:txBody>
                  <a:tcPr/>
                </a:tc>
                <a:tc>
                  <a:txBody>
                    <a:bodyPr/>
                    <a:lstStyle/>
                    <a:p>
                      <a:r>
                        <a:rPr lang="en-US" sz="2700" b="0" dirty="0">
                          <a:latin typeface="Times New Roman" pitchFamily="18" charset="0"/>
                          <a:cs typeface="Times New Roman" pitchFamily="18" charset="0"/>
                        </a:rPr>
                        <a:t>Course Objective(s)</a:t>
                      </a:r>
                    </a:p>
                  </a:txBody>
                  <a:tcPr/>
                </a:tc>
                <a:extLst>
                  <a:ext uri="{0D108BD9-81ED-4DB2-BD59-A6C34878D82A}">
                    <a16:rowId xmlns:a16="http://schemas.microsoft.com/office/drawing/2014/main" val="10006"/>
                  </a:ext>
                </a:extLst>
              </a:tr>
              <a:tr h="465042">
                <a:tc>
                  <a:txBody>
                    <a:bodyPr/>
                    <a:lstStyle/>
                    <a:p>
                      <a:r>
                        <a:rPr lang="en-US" sz="2700" b="0" dirty="0">
                          <a:latin typeface="Times New Roman" pitchFamily="18" charset="0"/>
                          <a:cs typeface="Times New Roman" pitchFamily="18" charset="0"/>
                        </a:rPr>
                        <a:t>7.</a:t>
                      </a:r>
                    </a:p>
                  </a:txBody>
                  <a:tcPr/>
                </a:tc>
                <a:tc>
                  <a:txBody>
                    <a:bodyPr/>
                    <a:lstStyle/>
                    <a:p>
                      <a:r>
                        <a:rPr lang="en-US" sz="2700" b="0" dirty="0">
                          <a:latin typeface="Times New Roman" pitchFamily="18" charset="0"/>
                          <a:cs typeface="Times New Roman" pitchFamily="18" charset="0"/>
                        </a:rPr>
                        <a:t>Course Outcome(s)</a:t>
                      </a:r>
                    </a:p>
                  </a:txBody>
                  <a:tcPr/>
                </a:tc>
                <a:extLst>
                  <a:ext uri="{0D108BD9-81ED-4DB2-BD59-A6C34878D82A}">
                    <a16:rowId xmlns:a16="http://schemas.microsoft.com/office/drawing/2014/main" val="10007"/>
                  </a:ext>
                </a:extLst>
              </a:tr>
              <a:tr h="465042">
                <a:tc>
                  <a:txBody>
                    <a:bodyPr/>
                    <a:lstStyle/>
                    <a:p>
                      <a:r>
                        <a:rPr lang="en-US" sz="2700" b="0" dirty="0">
                          <a:latin typeface="Times New Roman" pitchFamily="18" charset="0"/>
                          <a:cs typeface="Times New Roman" pitchFamily="18" charset="0"/>
                        </a:rPr>
                        <a:t>8.</a:t>
                      </a:r>
                    </a:p>
                  </a:txBody>
                  <a:tcPr/>
                </a:tc>
                <a:tc>
                  <a:txBody>
                    <a:bodyPr/>
                    <a:lstStyle/>
                    <a:p>
                      <a:r>
                        <a:rPr lang="en-US" sz="2700" b="0" dirty="0">
                          <a:latin typeface="Times New Roman" pitchFamily="18" charset="0"/>
                          <a:cs typeface="Times New Roman" pitchFamily="18" charset="0"/>
                        </a:rPr>
                        <a:t>Program Outcomes (PSOs)</a:t>
                      </a:r>
                    </a:p>
                  </a:txBody>
                  <a:tcPr/>
                </a:tc>
                <a:extLst>
                  <a:ext uri="{0D108BD9-81ED-4DB2-BD59-A6C34878D82A}">
                    <a16:rowId xmlns:a16="http://schemas.microsoft.com/office/drawing/2014/main" val="10008"/>
                  </a:ext>
                </a:extLst>
              </a:tr>
              <a:tr h="465042">
                <a:tc>
                  <a:txBody>
                    <a:bodyPr/>
                    <a:lstStyle/>
                    <a:p>
                      <a:r>
                        <a:rPr lang="en-US" sz="2700" b="0" dirty="0">
                          <a:latin typeface="Times New Roman" pitchFamily="18" charset="0"/>
                          <a:cs typeface="Times New Roman" pitchFamily="18" charset="0"/>
                        </a:rPr>
                        <a:t>9.</a:t>
                      </a:r>
                    </a:p>
                  </a:txBody>
                  <a:tcPr/>
                </a:tc>
                <a:tc>
                  <a:txBody>
                    <a:bodyPr/>
                    <a:lstStyle/>
                    <a:p>
                      <a:r>
                        <a:rPr lang="en-US" sz="2700" dirty="0">
                          <a:latin typeface="Times New Roman" pitchFamily="18" charset="0"/>
                          <a:cs typeface="Times New Roman" pitchFamily="18" charset="0"/>
                        </a:rPr>
                        <a:t>Cos and POs Mapping</a:t>
                      </a:r>
                    </a:p>
                  </a:txBody>
                  <a:tcPr/>
                </a:tc>
                <a:extLst>
                  <a:ext uri="{0D108BD9-81ED-4DB2-BD59-A6C34878D82A}">
                    <a16:rowId xmlns:a16="http://schemas.microsoft.com/office/drawing/2014/main" val="10009"/>
                  </a:ext>
                </a:extLst>
              </a:tr>
            </a:tbl>
          </a:graphicData>
        </a:graphic>
      </p:graphicFrame>
      <p:sp>
        <p:nvSpPr>
          <p:cNvPr id="2" name="Title 1">
            <a:extLst>
              <a:ext uri="{FF2B5EF4-FFF2-40B4-BE49-F238E27FC236}">
                <a16:creationId xmlns:a16="http://schemas.microsoft.com/office/drawing/2014/main" id="{9F3CFCD2-D4CA-301B-EBD9-ECBC6D0809E6}"/>
              </a:ext>
            </a:extLst>
          </p:cNvPr>
          <p:cNvSpPr txBox="1">
            <a:spLocks/>
          </p:cNvSpPr>
          <p:nvPr/>
        </p:nvSpPr>
        <p:spPr>
          <a:xfrm>
            <a:off x="1897620" y="0"/>
            <a:ext cx="7283450" cy="83661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t>Index</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EAB223-3A5B-4D26-B3CA-4B969C5BA0CB}"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942070" y="-18853"/>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Topic &amp; CO Mapping</a:t>
            </a:r>
          </a:p>
        </p:txBody>
      </p:sp>
      <p:graphicFrame>
        <p:nvGraphicFramePr>
          <p:cNvPr id="9" name="Table 8"/>
          <p:cNvGraphicFramePr>
            <a:graphicFrameLocks noGrp="1"/>
          </p:cNvGraphicFramePr>
          <p:nvPr>
            <p:extLst>
              <p:ext uri="{D42A27DB-BD31-4B8C-83A1-F6EECF244321}">
                <p14:modId xmlns:p14="http://schemas.microsoft.com/office/powerpoint/2010/main" val="1948354363"/>
              </p:ext>
            </p:extLst>
          </p:nvPr>
        </p:nvGraphicFramePr>
        <p:xfrm>
          <a:off x="304800" y="1798320"/>
          <a:ext cx="8610601" cy="3143504"/>
        </p:xfrm>
        <a:graphic>
          <a:graphicData uri="http://schemas.openxmlformats.org/drawingml/2006/table">
            <a:tbl>
              <a:tblPr/>
              <a:tblGrid>
                <a:gridCol w="752383">
                  <a:extLst>
                    <a:ext uri="{9D8B030D-6E8A-4147-A177-3AD203B41FA5}">
                      <a16:colId xmlns:a16="http://schemas.microsoft.com/office/drawing/2014/main" val="20000"/>
                    </a:ext>
                  </a:extLst>
                </a:gridCol>
                <a:gridCol w="5877017">
                  <a:extLst>
                    <a:ext uri="{9D8B030D-6E8A-4147-A177-3AD203B41FA5}">
                      <a16:colId xmlns:a16="http://schemas.microsoft.com/office/drawing/2014/main" val="20001"/>
                    </a:ext>
                  </a:extLst>
                </a:gridCol>
                <a:gridCol w="915327">
                  <a:extLst>
                    <a:ext uri="{9D8B030D-6E8A-4147-A177-3AD203B41FA5}">
                      <a16:colId xmlns:a16="http://schemas.microsoft.com/office/drawing/2014/main" val="20002"/>
                    </a:ext>
                  </a:extLst>
                </a:gridCol>
                <a:gridCol w="1065874">
                  <a:extLst>
                    <a:ext uri="{9D8B030D-6E8A-4147-A177-3AD203B41FA5}">
                      <a16:colId xmlns:a16="http://schemas.microsoft.com/office/drawing/2014/main" val="20003"/>
                    </a:ext>
                  </a:extLst>
                </a:gridCol>
              </a:tblGrid>
              <a:tr h="292100">
                <a:tc>
                  <a:txBody>
                    <a:bodyPr/>
                    <a:lstStyle/>
                    <a:p>
                      <a:pPr marL="0" marR="0" algn="ctr">
                        <a:lnSpc>
                          <a:spcPct val="115000"/>
                        </a:lnSpc>
                        <a:spcBef>
                          <a:spcPts val="0"/>
                        </a:spcBef>
                        <a:spcAft>
                          <a:spcPts val="0"/>
                        </a:spcAft>
                      </a:pPr>
                      <a:r>
                        <a:rPr lang="en-US" sz="2000" b="1" dirty="0">
                          <a:latin typeface="Calibri"/>
                          <a:ea typeface="Times New Roman"/>
                          <a:cs typeface="Mangal"/>
                        </a:rPr>
                        <a:t>S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Topic</a:t>
                      </a:r>
                      <a:r>
                        <a:rPr lang="en-US" sz="2000" b="1" baseline="0" dirty="0">
                          <a:latin typeface="Calibri"/>
                          <a:ea typeface="Times New Roman"/>
                          <a:cs typeface="Mangal"/>
                        </a:rPr>
                        <a:t> </a:t>
                      </a:r>
                      <a:endParaRPr lang="en-US" sz="2000" b="1"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CO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Level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2100">
                <a:tc>
                  <a:txBody>
                    <a:bodyPr/>
                    <a:lstStyle/>
                    <a:p>
                      <a:pPr algn="l">
                        <a:spcAft>
                          <a:spcPct val="20000"/>
                        </a:spcAft>
                      </a:pPr>
                      <a:r>
                        <a:rPr lang="en-US" sz="2800" dirty="0">
                          <a:latin typeface="Calibri"/>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400" dirty="0">
                          <a:latin typeface="Times New Roman" panose="02020603050405020304" pitchFamily="18" charset="0"/>
                          <a:cs typeface="Times New Roman" panose="02020603050405020304" pitchFamily="18" charset="0"/>
                        </a:rPr>
                        <a:t>Definitions &amp; Characteristics of Project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Times New Roman"/>
                          <a:cs typeface="Mangal"/>
                        </a:rPr>
                        <a:t>CO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210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800" dirty="0">
                          <a:latin typeface="Calibri"/>
                          <a:ea typeface="Times New Roman"/>
                          <a:cs typeface="Mang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Types of Projects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Times New Roman"/>
                          <a:cs typeface="Mangal"/>
                        </a:rPr>
                        <a:t> CO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210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800" dirty="0">
                          <a:latin typeface="Calibri"/>
                          <a:ea typeface="Times New Roman"/>
                          <a:cs typeface="Mangal"/>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400" dirty="0">
                          <a:latin typeface="Times New Roman" panose="02020603050405020304" pitchFamily="18" charset="0"/>
                          <a:cs typeface="Times New Roman" panose="02020603050405020304" pitchFamily="18" charset="0"/>
                        </a:rPr>
                        <a:t>Project Life Cycle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Times New Roman"/>
                          <a:cs typeface="Mangal"/>
                        </a:rPr>
                        <a:t> CO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800" dirty="0">
                          <a:latin typeface="Calibri"/>
                          <a:ea typeface="Times New Roman"/>
                          <a:cs typeface="Mangal"/>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Determinants of project success; phases of project life cycle, classification of projects; generation of project ideas; preliminary screening.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Times New Roman"/>
                          <a:cs typeface="Mangal"/>
                        </a:rPr>
                        <a:t>CO</a:t>
                      </a:r>
                      <a:r>
                        <a:rPr lang="en-US" sz="2400" baseline="0" dirty="0">
                          <a:latin typeface="Calibri"/>
                          <a:ea typeface="Times New Roman"/>
                          <a:cs typeface="Mangal"/>
                        </a:rPr>
                        <a:t> 1</a:t>
                      </a:r>
                      <a:endParaRPr lang="en-US" sz="24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Times New Roman"/>
                          <a:cs typeface="Mang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ECB8A8-E218-45DD-8A1D-D51D7B085682}"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3" name="Content Placeholder 2"/>
          <p:cNvSpPr>
            <a:spLocks noGrp="1"/>
          </p:cNvSpPr>
          <p:nvPr>
            <p:ph idx="4294967295"/>
          </p:nvPr>
        </p:nvSpPr>
        <p:spPr>
          <a:xfrm>
            <a:off x="914400" y="1143000"/>
            <a:ext cx="8229600" cy="4953000"/>
          </a:xfrm>
        </p:spPr>
        <p:txBody>
          <a:bodyPr>
            <a:normAutofit/>
          </a:bodyPr>
          <a:lstStyle/>
          <a:p>
            <a:pPr algn="just"/>
            <a:r>
              <a:rPr lang="en-US" sz="2800" dirty="0">
                <a:latin typeface="Times New Roman" panose="02020603050405020304" pitchFamily="18" charset="0"/>
                <a:cs typeface="Times New Roman" panose="02020603050405020304" pitchFamily="18" charset="0"/>
              </a:rPr>
              <a:t>To understand Definitions &amp; Characteristics of Project, </a:t>
            </a:r>
          </a:p>
          <a:p>
            <a:pPr algn="just"/>
            <a:r>
              <a:rPr lang="en-US" sz="2800" dirty="0">
                <a:latin typeface="Times New Roman" panose="02020603050405020304" pitchFamily="18" charset="0"/>
                <a:cs typeface="Times New Roman" panose="02020603050405020304" pitchFamily="18" charset="0"/>
              </a:rPr>
              <a:t>To learn about Types of Projects, </a:t>
            </a:r>
          </a:p>
          <a:p>
            <a:pPr algn="just"/>
            <a:r>
              <a:rPr lang="en-US" sz="2800" dirty="0">
                <a:latin typeface="Times New Roman" panose="02020603050405020304" pitchFamily="18" charset="0"/>
                <a:cs typeface="Times New Roman" panose="02020603050405020304" pitchFamily="18" charset="0"/>
              </a:rPr>
              <a:t>To understand the Project Life Cycle. </a:t>
            </a:r>
          </a:p>
          <a:p>
            <a:pPr algn="just"/>
            <a:r>
              <a:rPr lang="en-US" sz="2800" dirty="0">
                <a:latin typeface="Times New Roman" panose="02020603050405020304" pitchFamily="18" charset="0"/>
                <a:cs typeface="Times New Roman" panose="02020603050405020304" pitchFamily="18" charset="0"/>
              </a:rPr>
              <a:t>To understand the generation of project ideas.</a:t>
            </a:r>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Session/ Topic Objectives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461C4E-B76F-41EC-A0FB-EE25B9D761E8}"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3" name="Content Placeholder 2"/>
          <p:cNvSpPr>
            <a:spLocks noGrp="1"/>
          </p:cNvSpPr>
          <p:nvPr>
            <p:ph idx="4294967295"/>
          </p:nvPr>
        </p:nvSpPr>
        <p:spPr>
          <a:xfrm>
            <a:off x="914400" y="914400"/>
            <a:ext cx="8229600" cy="5181600"/>
          </a:xfrm>
        </p:spPr>
        <p:txBody>
          <a:bodyPr>
            <a:normAutofit/>
          </a:bodyPr>
          <a:lstStyle/>
          <a:p>
            <a:pPr>
              <a:buNone/>
            </a:pPr>
            <a:r>
              <a:rPr lang="en-US" sz="2800" dirty="0"/>
              <a:t>	</a:t>
            </a:r>
          </a:p>
          <a:p>
            <a:pPr>
              <a:buNone/>
            </a:pPr>
            <a:r>
              <a:rPr lang="en-US" sz="2800" dirty="0"/>
              <a:t>	It’s a temporary group activity designed to produce a unique product, service or result.</a:t>
            </a:r>
          </a:p>
          <a:p>
            <a:pPr>
              <a:buNone/>
            </a:pPr>
            <a:r>
              <a:rPr lang="en-US" sz="2800" dirty="0"/>
              <a:t>	</a:t>
            </a:r>
          </a:p>
          <a:p>
            <a:pPr>
              <a:buNone/>
            </a:pPr>
            <a:r>
              <a:rPr lang="en-US" sz="2800" dirty="0"/>
              <a:t>	(PMI, USA)</a:t>
            </a:r>
          </a:p>
          <a:p>
            <a:pPr>
              <a:buNone/>
            </a:pPr>
            <a:r>
              <a:rPr lang="en-US" sz="2800" dirty="0"/>
              <a:t>	</a:t>
            </a:r>
          </a:p>
          <a:p>
            <a:pPr algn="just">
              <a:buNone/>
            </a:pPr>
            <a:endParaRPr lang="en-US" sz="2800" dirty="0"/>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6B4801-6259-49AB-AA1F-9D3B8BD89F83}"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3" name="Content Placeholder 2"/>
          <p:cNvSpPr>
            <a:spLocks noGrp="1"/>
          </p:cNvSpPr>
          <p:nvPr>
            <p:ph idx="4294967295"/>
          </p:nvPr>
        </p:nvSpPr>
        <p:spPr>
          <a:xfrm>
            <a:off x="914400" y="914400"/>
            <a:ext cx="8229600" cy="5181600"/>
          </a:xfrm>
        </p:spPr>
        <p:txBody>
          <a:bodyPr>
            <a:normAutofit/>
          </a:bodyPr>
          <a:lstStyle/>
          <a:p>
            <a:pPr algn="just">
              <a:buNone/>
            </a:pPr>
            <a:r>
              <a:rPr lang="en-US" sz="2800" dirty="0"/>
              <a:t>	A project is </a:t>
            </a:r>
            <a:r>
              <a:rPr lang="en-US" sz="2800" b="1" dirty="0"/>
              <a:t>temporary-</a:t>
            </a:r>
            <a:r>
              <a:rPr lang="en-US" sz="2800" dirty="0"/>
              <a:t> It has a defined beginning and end in time, and therefore defined scope and resources.</a:t>
            </a:r>
          </a:p>
          <a:p>
            <a:pPr algn="just">
              <a:buNone/>
            </a:pPr>
            <a:r>
              <a:rPr lang="en-US" sz="2800" dirty="0"/>
              <a:t>	</a:t>
            </a:r>
          </a:p>
          <a:p>
            <a:pPr algn="just">
              <a:buNone/>
            </a:pPr>
            <a:r>
              <a:rPr lang="en-US" sz="2800" dirty="0"/>
              <a:t>	A	project is </a:t>
            </a:r>
            <a:r>
              <a:rPr lang="en-US" sz="2800" b="1" dirty="0"/>
              <a:t>unique- </a:t>
            </a:r>
            <a:r>
              <a:rPr lang="en-US" sz="2800" dirty="0"/>
              <a:t>It is not a routine operation, but a specific set of operations designed to accomplish a singular goal. So a project team often includes people who don’t usually work together – sometimes from different organizations and across multiple geographies.</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DA1B42-9D68-4E49-9A7D-796D16D16336}"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3" name="Content Placeholder 2"/>
          <p:cNvSpPr>
            <a:spLocks noGrp="1"/>
          </p:cNvSpPr>
          <p:nvPr>
            <p:ph idx="4294967295"/>
          </p:nvPr>
        </p:nvSpPr>
        <p:spPr>
          <a:xfrm>
            <a:off x="914400" y="914400"/>
            <a:ext cx="8229600" cy="5181600"/>
          </a:xfrm>
        </p:spPr>
        <p:txBody>
          <a:bodyPr>
            <a:normAutofit/>
          </a:bodyPr>
          <a:lstStyle/>
          <a:p>
            <a:pPr algn="just">
              <a:buNone/>
            </a:pPr>
            <a:r>
              <a:rPr lang="en-US" sz="2800" dirty="0"/>
              <a:t>	</a:t>
            </a:r>
          </a:p>
          <a:p>
            <a:pPr algn="just">
              <a:buNone/>
            </a:pPr>
            <a:r>
              <a:rPr lang="en-US" sz="2800" dirty="0"/>
              <a:t>	Application of knowledge, skills and techniques to execute projects effectively and efficiently. </a:t>
            </a:r>
          </a:p>
          <a:p>
            <a:pPr algn="just">
              <a:buNone/>
            </a:pPr>
            <a:endParaRPr lang="en-US" sz="2800" dirty="0"/>
          </a:p>
          <a:p>
            <a:pPr algn="just">
              <a:buNone/>
            </a:pPr>
            <a:r>
              <a:rPr lang="en-US" sz="2800" dirty="0"/>
              <a:t>	It’s a strategic competency for organizations, enabling them to tie project results to business goals and thus, better compete in their markets.</a:t>
            </a:r>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Management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039127-14D5-46EF-8559-F224B85D074D}"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3" name="Content Placeholder 2"/>
          <p:cNvSpPr>
            <a:spLocks noGrp="1"/>
          </p:cNvSpPr>
          <p:nvPr>
            <p:ph idx="4294967295"/>
          </p:nvPr>
        </p:nvSpPr>
        <p:spPr>
          <a:xfrm>
            <a:off x="914400" y="914400"/>
            <a:ext cx="8229600" cy="5181600"/>
          </a:xfrm>
        </p:spPr>
        <p:txBody>
          <a:bodyPr>
            <a:normAutofit/>
          </a:bodyPr>
          <a:lstStyle/>
          <a:p>
            <a:pPr algn="just"/>
            <a:r>
              <a:rPr lang="en-US" sz="2800" dirty="0"/>
              <a:t>Projects have defined objectives</a:t>
            </a:r>
          </a:p>
          <a:p>
            <a:pPr algn="just"/>
            <a:r>
              <a:rPr lang="en-US" sz="2800" dirty="0"/>
              <a:t>Projects have defined life span with a beginning &amp; an end</a:t>
            </a:r>
          </a:p>
          <a:p>
            <a:pPr algn="just"/>
            <a:r>
              <a:rPr lang="en-US" sz="2800" dirty="0"/>
              <a:t>Projects usually involve several departments &amp; professionals</a:t>
            </a:r>
          </a:p>
          <a:p>
            <a:pPr algn="just"/>
            <a:r>
              <a:rPr lang="en-US" sz="2800" dirty="0"/>
              <a:t>Projects typically haven’t been done before</a:t>
            </a:r>
          </a:p>
          <a:p>
            <a:pPr algn="just"/>
            <a:r>
              <a:rPr lang="en-US" sz="2800" dirty="0"/>
              <a:t>Projects have specific time, cost &amp; performance requirements</a:t>
            </a:r>
          </a:p>
          <a:p>
            <a:pPr algn="just">
              <a:buNone/>
            </a:pPr>
            <a:endParaRPr lang="en-US" sz="2800" dirty="0"/>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Characteristics of Project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994404-8356-4949-9372-EB0AD18C1673}" type="datetime1">
              <a:rPr lang="en-US" smtClean="0"/>
              <a:t>21-Jun-24</a:t>
            </a:fld>
            <a:endParaRPr lang="en-US" dirty="0"/>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9" name="Content Placeholder 8"/>
          <p:cNvSpPr>
            <a:spLocks noGrp="1"/>
          </p:cNvSpPr>
          <p:nvPr>
            <p:ph idx="4294967295"/>
          </p:nvPr>
        </p:nvSpPr>
        <p:spPr>
          <a:xfrm>
            <a:off x="0" y="914400"/>
            <a:ext cx="8686800" cy="5334000"/>
          </a:xfrm>
        </p:spPr>
        <p:txBody>
          <a:bodyPr>
            <a:normAutofit/>
          </a:bodyPr>
          <a:lstStyle/>
          <a:p>
            <a:pPr algn="just"/>
            <a:endParaRPr lang="en-US" sz="2800" dirty="0"/>
          </a:p>
          <a:p>
            <a:pPr algn="just"/>
            <a:r>
              <a:rPr lang="en-US" sz="2800" dirty="0"/>
              <a:t>Clearly defines the plan of the project before it begins</a:t>
            </a:r>
          </a:p>
          <a:p>
            <a:pPr algn="just"/>
            <a:r>
              <a:rPr lang="en-US" sz="2800" dirty="0"/>
              <a:t>Establishes an agreed schedule and plan</a:t>
            </a:r>
          </a:p>
          <a:p>
            <a:pPr algn="just"/>
            <a:r>
              <a:rPr lang="en-US" sz="2800" dirty="0"/>
              <a:t>Creates a base for teamwork</a:t>
            </a:r>
          </a:p>
          <a:p>
            <a:pPr algn="just"/>
            <a:r>
              <a:rPr lang="en-US" sz="2800" dirty="0"/>
              <a:t>Resources are maximized</a:t>
            </a:r>
          </a:p>
          <a:p>
            <a:pPr algn="just"/>
            <a:r>
              <a:rPr lang="en-US" sz="2800" dirty="0"/>
              <a:t>Helps to manage integration</a:t>
            </a:r>
          </a:p>
          <a:p>
            <a:pPr algn="just"/>
            <a:r>
              <a:rPr lang="en-US" sz="2800" dirty="0"/>
              <a:t>Helps to keep control of costs</a:t>
            </a:r>
          </a:p>
          <a:p>
            <a:pPr algn="just"/>
            <a:r>
              <a:rPr lang="en-US" sz="2800" dirty="0"/>
              <a:t>Helps to manage change</a:t>
            </a:r>
          </a:p>
          <a:p>
            <a:pPr algn="just"/>
            <a:r>
              <a:rPr lang="en-US" sz="2800" dirty="0"/>
              <a:t>Quality is continuously managed</a:t>
            </a:r>
          </a:p>
          <a:p>
            <a:pPr algn="just"/>
            <a:r>
              <a:rPr lang="en-US" sz="2800" dirty="0"/>
              <a:t>Creates an opportunity for learning</a:t>
            </a:r>
          </a:p>
          <a:p>
            <a:pPr algn="just"/>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Importance of Project Management</a:t>
            </a:r>
          </a:p>
        </p:txBody>
      </p:sp>
    </p:spTree>
    <p:extLst>
      <p:ext uri="{BB962C8B-B14F-4D97-AF65-F5344CB8AC3E}">
        <p14:creationId xmlns:p14="http://schemas.microsoft.com/office/powerpoint/2010/main" val="904518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994404-8356-4949-9372-EB0AD18C1673}" type="datetime1">
              <a:rPr lang="en-US" smtClean="0"/>
              <a:t>21-Jun-24</a:t>
            </a:fld>
            <a:endParaRPr lang="en-US" dirty="0"/>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9" name="Content Placeholder 8"/>
          <p:cNvSpPr>
            <a:spLocks noGrp="1"/>
          </p:cNvSpPr>
          <p:nvPr>
            <p:ph idx="4294967295"/>
          </p:nvPr>
        </p:nvSpPr>
        <p:spPr>
          <a:xfrm>
            <a:off x="0" y="914400"/>
            <a:ext cx="8686800" cy="5334000"/>
          </a:xfrm>
        </p:spPr>
        <p:txBody>
          <a:bodyPr>
            <a:normAutofit fontScale="55000" lnSpcReduction="20000"/>
          </a:bodyPr>
          <a:lstStyle/>
          <a:p>
            <a:pPr marL="0" indent="0" algn="just">
              <a:buNone/>
            </a:pPr>
            <a:r>
              <a:rPr lang="en-US" sz="2800" dirty="0"/>
              <a:t>Project management involves a set of activities aimed at achieving specific goals within defined constraints such as time, cost, and resources. Here are the primary objectives of project management:</a:t>
            </a:r>
          </a:p>
          <a:p>
            <a:pPr algn="just"/>
            <a:endParaRPr lang="en-US" sz="2800" dirty="0"/>
          </a:p>
          <a:p>
            <a:pPr marL="0" indent="0" algn="just">
              <a:buNone/>
            </a:pPr>
            <a:r>
              <a:rPr lang="en-US" sz="2800" dirty="0"/>
              <a:t>1. Scope Management:</a:t>
            </a:r>
          </a:p>
          <a:p>
            <a:pPr algn="just"/>
            <a:r>
              <a:rPr lang="en-US" sz="2800" dirty="0"/>
              <a:t>   - Clearly define the project’s goals and deliverables.</a:t>
            </a:r>
          </a:p>
          <a:p>
            <a:pPr algn="just"/>
            <a:r>
              <a:rPr lang="en-US" sz="2800" dirty="0"/>
              <a:t>   - Ensure all stakeholders have a shared understanding of the project scope.</a:t>
            </a:r>
          </a:p>
          <a:p>
            <a:pPr algn="just"/>
            <a:r>
              <a:rPr lang="en-US" sz="2800" dirty="0"/>
              <a:t>   - Manage changes to the project scope to prevent scope creep.</a:t>
            </a:r>
          </a:p>
          <a:p>
            <a:pPr algn="just"/>
            <a:endParaRPr lang="en-US" sz="2800" dirty="0"/>
          </a:p>
          <a:p>
            <a:pPr marL="0" indent="0" algn="just">
              <a:buNone/>
            </a:pPr>
            <a:r>
              <a:rPr lang="en-US" sz="2800" dirty="0"/>
              <a:t>2. Time Management:</a:t>
            </a:r>
          </a:p>
          <a:p>
            <a:pPr algn="just"/>
            <a:r>
              <a:rPr lang="en-US" sz="2800" dirty="0"/>
              <a:t>   - Develop a detailed project schedule outlining all tasks and milestones.</a:t>
            </a:r>
          </a:p>
          <a:p>
            <a:pPr algn="just"/>
            <a:r>
              <a:rPr lang="en-US" sz="2800" dirty="0"/>
              <a:t>   - Allocate time effectively to ensure project deadlines are met.</a:t>
            </a:r>
          </a:p>
          <a:p>
            <a:pPr algn="just"/>
            <a:r>
              <a:rPr lang="en-US" sz="2800" dirty="0"/>
              <a:t>   - Monitor progress and adjust schedules as necessary to stay on track.</a:t>
            </a:r>
          </a:p>
          <a:p>
            <a:pPr algn="just"/>
            <a:endParaRPr lang="en-US" sz="2800" dirty="0"/>
          </a:p>
          <a:p>
            <a:pPr marL="0" indent="0" algn="just">
              <a:buNone/>
            </a:pPr>
            <a:r>
              <a:rPr lang="en-US" sz="2800" dirty="0"/>
              <a:t>3. Cost Management:</a:t>
            </a:r>
          </a:p>
          <a:p>
            <a:pPr algn="just"/>
            <a:r>
              <a:rPr lang="en-US" sz="2800" dirty="0"/>
              <a:t>   - Estimate project costs accurately to create a realistic budget.</a:t>
            </a:r>
          </a:p>
          <a:p>
            <a:pPr algn="just"/>
            <a:r>
              <a:rPr lang="en-US" sz="2800" dirty="0"/>
              <a:t>   - Monitor and control spending to keep the project within budget.</a:t>
            </a:r>
          </a:p>
          <a:p>
            <a:pPr algn="just"/>
            <a:r>
              <a:rPr lang="en-US" sz="2800" dirty="0"/>
              <a:t>   - Implement cost-saving measures without compromising project quality.</a:t>
            </a:r>
          </a:p>
          <a:p>
            <a:pPr algn="just"/>
            <a:endParaRPr lang="en-US" sz="2800" dirty="0"/>
          </a:p>
          <a:p>
            <a:pPr marL="0" indent="0" algn="just">
              <a:buNone/>
            </a:pPr>
            <a:r>
              <a:rPr lang="en-US" sz="2800" dirty="0"/>
              <a:t>4. Quality Management:</a:t>
            </a:r>
          </a:p>
          <a:p>
            <a:pPr algn="just"/>
            <a:r>
              <a:rPr lang="en-US" sz="2800" dirty="0"/>
              <a:t>   - Set quality standards for project deliverables.</a:t>
            </a:r>
          </a:p>
          <a:p>
            <a:pPr algn="just"/>
            <a:r>
              <a:rPr lang="en-US" sz="2800" dirty="0"/>
              <a:t>   - Implement processes to ensure deliverables meet these standards.</a:t>
            </a:r>
          </a:p>
          <a:p>
            <a:pPr algn="just"/>
            <a:r>
              <a:rPr lang="en-US" sz="2800" dirty="0"/>
              <a:t>   - Continuously improve processes and outputs to enhance quality.</a:t>
            </a:r>
          </a:p>
          <a:p>
            <a:pPr algn="just"/>
            <a:endParaRPr lang="en-US" sz="2800" dirty="0"/>
          </a:p>
        </p:txBody>
      </p:sp>
      <p:sp>
        <p:nvSpPr>
          <p:cNvPr id="7" name="Title 1"/>
          <p:cNvSpPr txBox="1">
            <a:spLocks/>
          </p:cNvSpPr>
          <p:nvPr/>
        </p:nvSpPr>
        <p:spPr>
          <a:xfrm>
            <a:off x="186587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Objectives of Project Management</a:t>
            </a:r>
          </a:p>
        </p:txBody>
      </p:sp>
    </p:spTree>
    <p:extLst>
      <p:ext uri="{BB962C8B-B14F-4D97-AF65-F5344CB8AC3E}">
        <p14:creationId xmlns:p14="http://schemas.microsoft.com/office/powerpoint/2010/main" val="2398945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994404-8356-4949-9372-EB0AD18C1673}" type="datetime1">
              <a:rPr lang="en-US" smtClean="0"/>
              <a:t>21-Jun-24</a:t>
            </a:fld>
            <a:endParaRPr lang="en-US" dirty="0"/>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9" name="Content Placeholder 8"/>
          <p:cNvSpPr>
            <a:spLocks noGrp="1"/>
          </p:cNvSpPr>
          <p:nvPr>
            <p:ph idx="4294967295"/>
          </p:nvPr>
        </p:nvSpPr>
        <p:spPr>
          <a:xfrm>
            <a:off x="0" y="914400"/>
            <a:ext cx="8686800" cy="5334000"/>
          </a:xfrm>
        </p:spPr>
        <p:txBody>
          <a:bodyPr>
            <a:normAutofit fontScale="62500" lnSpcReduction="20000"/>
          </a:bodyPr>
          <a:lstStyle/>
          <a:p>
            <a:pPr algn="just"/>
            <a:endParaRPr lang="en-US" sz="2800" dirty="0"/>
          </a:p>
          <a:p>
            <a:pPr marL="0" indent="0" algn="just">
              <a:buNone/>
            </a:pPr>
            <a:r>
              <a:rPr lang="en-US" sz="2800" dirty="0"/>
              <a:t>5. Resource Management:</a:t>
            </a:r>
          </a:p>
          <a:p>
            <a:pPr algn="just"/>
            <a:r>
              <a:rPr lang="en-US" sz="2800" dirty="0"/>
              <a:t>   - Identify and allocate necessary resources, including human resources, materials, and equipment.</a:t>
            </a:r>
          </a:p>
          <a:p>
            <a:pPr algn="just"/>
            <a:r>
              <a:rPr lang="en-US" sz="2800" dirty="0"/>
              <a:t>   - Optimize the use of resources to prevent bottlenecks and maximize efficiency.</a:t>
            </a:r>
          </a:p>
          <a:p>
            <a:pPr algn="just"/>
            <a:r>
              <a:rPr lang="en-US" sz="2800" dirty="0"/>
              <a:t>   - Resolve resource conflicts and ensure resources are used effectively.</a:t>
            </a:r>
          </a:p>
          <a:p>
            <a:pPr algn="just"/>
            <a:endParaRPr lang="en-US" sz="2800" dirty="0"/>
          </a:p>
          <a:p>
            <a:pPr marL="0" indent="0" algn="just">
              <a:buNone/>
            </a:pPr>
            <a:r>
              <a:rPr lang="en-US" sz="2800" dirty="0"/>
              <a:t>6. Risk Management   </a:t>
            </a:r>
          </a:p>
          <a:p>
            <a:pPr algn="just"/>
            <a:r>
              <a:rPr lang="en-US" sz="2800" dirty="0"/>
              <a:t>- Identify potential risks that could impact the project.</a:t>
            </a:r>
          </a:p>
          <a:p>
            <a:pPr algn="just"/>
            <a:r>
              <a:rPr lang="en-US" sz="2800" dirty="0"/>
              <a:t>   - Develop mitigation strategies to reduce the likelihood and impact of risks.</a:t>
            </a:r>
          </a:p>
          <a:p>
            <a:pPr algn="just"/>
            <a:r>
              <a:rPr lang="en-US" sz="2800" dirty="0"/>
              <a:t>   - Monitor and manage risks throughout the project lifecycle.</a:t>
            </a:r>
          </a:p>
          <a:p>
            <a:pPr algn="just"/>
            <a:endParaRPr lang="en-US" sz="2800" dirty="0"/>
          </a:p>
          <a:p>
            <a:pPr marL="0" indent="0" algn="just">
              <a:buNone/>
            </a:pPr>
            <a:r>
              <a:rPr lang="en-US" sz="2800" dirty="0"/>
              <a:t>7. Communication Management</a:t>
            </a:r>
          </a:p>
          <a:p>
            <a:pPr algn="just"/>
            <a:r>
              <a:rPr lang="en-US" sz="2800" dirty="0"/>
              <a:t>   - Develop a communication plan to keep all stakeholders informed.</a:t>
            </a:r>
          </a:p>
          <a:p>
            <a:pPr algn="just"/>
            <a:r>
              <a:rPr lang="en-US" sz="2800" dirty="0"/>
              <a:t>   - Ensure effective communication channels are in place for timely updates and feedback.</a:t>
            </a:r>
          </a:p>
          <a:p>
            <a:pPr algn="just"/>
            <a:r>
              <a:rPr lang="en-US" sz="2800" dirty="0"/>
              <a:t>   - Foster collaboration and resolve any communication issues promptly.</a:t>
            </a:r>
          </a:p>
        </p:txBody>
      </p:sp>
      <p:sp>
        <p:nvSpPr>
          <p:cNvPr id="2" name="Title 1">
            <a:extLst>
              <a:ext uri="{FF2B5EF4-FFF2-40B4-BE49-F238E27FC236}">
                <a16:creationId xmlns:a16="http://schemas.microsoft.com/office/drawing/2014/main" id="{C677DB19-2CBC-ED99-BB10-C77E1E5AF279}"/>
              </a:ext>
            </a:extLst>
          </p:cNvPr>
          <p:cNvSpPr txBox="1">
            <a:spLocks/>
          </p:cNvSpPr>
          <p:nvPr/>
        </p:nvSpPr>
        <p:spPr>
          <a:xfrm>
            <a:off x="186587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Objectives of Project Management</a:t>
            </a:r>
          </a:p>
        </p:txBody>
      </p:sp>
    </p:spTree>
    <p:extLst>
      <p:ext uri="{BB962C8B-B14F-4D97-AF65-F5344CB8AC3E}">
        <p14:creationId xmlns:p14="http://schemas.microsoft.com/office/powerpoint/2010/main" val="2126601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994404-8356-4949-9372-EB0AD18C1673}" type="datetime1">
              <a:rPr lang="en-US" smtClean="0"/>
              <a:t>21-Jun-24</a:t>
            </a:fld>
            <a:endParaRPr lang="en-US" dirty="0"/>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9" name="Content Placeholder 8"/>
          <p:cNvSpPr>
            <a:spLocks noGrp="1"/>
          </p:cNvSpPr>
          <p:nvPr>
            <p:ph idx="4294967295"/>
          </p:nvPr>
        </p:nvSpPr>
        <p:spPr>
          <a:xfrm>
            <a:off x="0" y="914400"/>
            <a:ext cx="8686800" cy="5334000"/>
          </a:xfrm>
        </p:spPr>
        <p:txBody>
          <a:bodyPr>
            <a:normAutofit fontScale="62500" lnSpcReduction="20000"/>
          </a:bodyPr>
          <a:lstStyle/>
          <a:p>
            <a:pPr marL="0" indent="0" algn="just">
              <a:buNone/>
            </a:pPr>
            <a:endParaRPr lang="en-US" sz="2800" dirty="0"/>
          </a:p>
          <a:p>
            <a:pPr algn="just"/>
            <a:r>
              <a:rPr lang="en-US" sz="2800" dirty="0"/>
              <a:t>8. Stakeholder Management:</a:t>
            </a:r>
          </a:p>
          <a:p>
            <a:pPr algn="just"/>
            <a:r>
              <a:rPr lang="en-US" sz="2800" dirty="0"/>
              <a:t>   - Identify all project stakeholders and understand their needs and expectations.</a:t>
            </a:r>
          </a:p>
          <a:p>
            <a:pPr algn="just"/>
            <a:r>
              <a:rPr lang="en-US" sz="2800" dirty="0"/>
              <a:t>   - Engage stakeholders throughout the project to ensure their input and buy-in.</a:t>
            </a:r>
          </a:p>
          <a:p>
            <a:pPr algn="just"/>
            <a:r>
              <a:rPr lang="en-US" sz="2800" dirty="0"/>
              <a:t>   - Manage stakeholder expectations and address their concerns.</a:t>
            </a:r>
          </a:p>
          <a:p>
            <a:pPr algn="just"/>
            <a:endParaRPr lang="en-US" sz="2800" dirty="0"/>
          </a:p>
          <a:p>
            <a:pPr algn="just"/>
            <a:r>
              <a:rPr lang="en-US" sz="2800" dirty="0"/>
              <a:t>9. Integration Management:</a:t>
            </a:r>
          </a:p>
          <a:p>
            <a:pPr algn="just"/>
            <a:r>
              <a:rPr lang="en-US" sz="2800" dirty="0"/>
              <a:t>   - Ensure all project elements are coordinated and work together seamlessly.</a:t>
            </a:r>
          </a:p>
          <a:p>
            <a:pPr algn="just"/>
            <a:r>
              <a:rPr lang="en-US" sz="2800" dirty="0"/>
              <a:t>   - Manage interdependencies between different project activities.</a:t>
            </a:r>
          </a:p>
          <a:p>
            <a:pPr algn="just"/>
            <a:r>
              <a:rPr lang="en-US" sz="2800" dirty="0"/>
              <a:t>   - Ensure that project goals align with organizational objectives.</a:t>
            </a:r>
          </a:p>
          <a:p>
            <a:pPr algn="just"/>
            <a:endParaRPr lang="en-US" sz="2800" dirty="0"/>
          </a:p>
          <a:p>
            <a:pPr algn="just"/>
            <a:r>
              <a:rPr lang="en-US" sz="2800" dirty="0"/>
              <a:t>10. Procurement Management:</a:t>
            </a:r>
          </a:p>
          <a:p>
            <a:pPr algn="just"/>
            <a:r>
              <a:rPr lang="en-US" sz="2800" dirty="0"/>
              <a:t>    - Plan and manage procurement processes for acquiring necessary goods and services.</a:t>
            </a:r>
          </a:p>
          <a:p>
            <a:pPr algn="just"/>
            <a:r>
              <a:rPr lang="en-US" sz="2800" dirty="0"/>
              <a:t>    - Select vendors and manage contracts to ensure timely delivery of quality products/services.</a:t>
            </a:r>
          </a:p>
          <a:p>
            <a:pPr algn="just"/>
            <a:r>
              <a:rPr lang="en-US" sz="2800" dirty="0"/>
              <a:t>    - Monitor procurement activities and manage supplier relationships.</a:t>
            </a:r>
          </a:p>
          <a:p>
            <a:pPr marL="0" indent="0"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Objectives of Project Management</a:t>
            </a:r>
          </a:p>
        </p:txBody>
      </p:sp>
    </p:spTree>
    <p:extLst>
      <p:ext uri="{BB962C8B-B14F-4D97-AF65-F5344CB8AC3E}">
        <p14:creationId xmlns:p14="http://schemas.microsoft.com/office/powerpoint/2010/main" val="2562966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89B2761-34F2-4AB3-A01F-312286742BB5}" type="datetime1">
              <a:rPr lang="en-US" smtClean="0"/>
              <a:t>21-Jun-24</a:t>
            </a:fld>
            <a:endParaRPr lang="en-US"/>
          </a:p>
        </p:txBody>
      </p:sp>
      <p:sp>
        <p:nvSpPr>
          <p:cNvPr id="10" name="Footer Placeholder 9"/>
          <p:cNvSpPr>
            <a:spLocks noGrp="1"/>
          </p:cNvSpPr>
          <p:nvPr>
            <p:ph type="ftr" sz="quarter" idx="11"/>
          </p:nvPr>
        </p:nvSpPr>
        <p:spPr/>
        <p:txBody>
          <a:bodyPr/>
          <a:lstStyle/>
          <a:p>
            <a:r>
              <a:rPr lang="en-US" dirty="0"/>
              <a:t>Harshit Thakur                Unit-1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graphicFrame>
        <p:nvGraphicFramePr>
          <p:cNvPr id="11" name="Content Placeholder 8"/>
          <p:cNvGraphicFramePr>
            <a:graphicFrameLocks noGrp="1"/>
          </p:cNvGraphicFramePr>
          <p:nvPr>
            <p:ph idx="4294967295"/>
            <p:extLst>
              <p:ext uri="{D42A27DB-BD31-4B8C-83A1-F6EECF244321}">
                <p14:modId xmlns:p14="http://schemas.microsoft.com/office/powerpoint/2010/main" val="3789500800"/>
              </p:ext>
            </p:extLst>
          </p:nvPr>
        </p:nvGraphicFramePr>
        <p:xfrm>
          <a:off x="0" y="782638"/>
          <a:ext cx="8686800" cy="5455920"/>
        </p:xfrm>
        <a:graphic>
          <a:graphicData uri="http://schemas.openxmlformats.org/drawingml/2006/table">
            <a:tbl>
              <a:tblPr firstRow="1" bandRow="1">
                <a:tableStyleId>{5C22544A-7EE6-4342-B048-85BDC9FD1C3A}</a:tableStyleId>
              </a:tblPr>
              <a:tblGrid>
                <a:gridCol w="1608666">
                  <a:extLst>
                    <a:ext uri="{9D8B030D-6E8A-4147-A177-3AD203B41FA5}">
                      <a16:colId xmlns:a16="http://schemas.microsoft.com/office/drawing/2014/main" val="20000"/>
                    </a:ext>
                  </a:extLst>
                </a:gridCol>
                <a:gridCol w="7078134">
                  <a:extLst>
                    <a:ext uri="{9D8B030D-6E8A-4147-A177-3AD203B41FA5}">
                      <a16:colId xmlns:a16="http://schemas.microsoft.com/office/drawing/2014/main" val="20001"/>
                    </a:ext>
                  </a:extLst>
                </a:gridCol>
              </a:tblGrid>
              <a:tr h="367867">
                <a:tc>
                  <a:txBody>
                    <a:bodyPr/>
                    <a:lstStyle/>
                    <a:p>
                      <a:r>
                        <a:rPr lang="en-US" sz="2200" dirty="0"/>
                        <a:t>S. No.</a:t>
                      </a:r>
                    </a:p>
                  </a:txBody>
                  <a:tcPr/>
                </a:tc>
                <a:tc>
                  <a:txBody>
                    <a:bodyPr/>
                    <a:lstStyle/>
                    <a:p>
                      <a:pPr algn="l"/>
                      <a:r>
                        <a:rPr lang="en-US" sz="2200" dirty="0"/>
                        <a:t>Content</a:t>
                      </a:r>
                    </a:p>
                  </a:txBody>
                  <a:tcPr/>
                </a:tc>
                <a:extLst>
                  <a:ext uri="{0D108BD9-81ED-4DB2-BD59-A6C34878D82A}">
                    <a16:rowId xmlns:a16="http://schemas.microsoft.com/office/drawing/2014/main" val="10000"/>
                  </a:ext>
                </a:extLst>
              </a:tr>
              <a:tr h="433558">
                <a:tc>
                  <a:txBody>
                    <a:bodyPr/>
                    <a:lstStyle/>
                    <a:p>
                      <a:r>
                        <a:rPr lang="en-US" sz="2700" b="0" dirty="0">
                          <a:latin typeface="Times New Roman" pitchFamily="18" charset="0"/>
                          <a:cs typeface="Times New Roman" pitchFamily="18" charset="0"/>
                        </a:rPr>
                        <a:t>10.</a:t>
                      </a:r>
                    </a:p>
                  </a:txBody>
                  <a:tcPr/>
                </a:tc>
                <a:tc>
                  <a:txBody>
                    <a:bodyPr/>
                    <a:lstStyle/>
                    <a:p>
                      <a:r>
                        <a:rPr lang="en-US" sz="2700" b="0" dirty="0">
                          <a:latin typeface="Times New Roman" pitchFamily="18" charset="0"/>
                          <a:cs typeface="Times New Roman" pitchFamily="18" charset="0"/>
                        </a:rPr>
                        <a:t>Program Specific  Outcomes (PSOs)</a:t>
                      </a:r>
                    </a:p>
                  </a:txBody>
                  <a:tcPr/>
                </a:tc>
                <a:extLst>
                  <a:ext uri="{0D108BD9-81ED-4DB2-BD59-A6C34878D82A}">
                    <a16:rowId xmlns:a16="http://schemas.microsoft.com/office/drawing/2014/main" val="10001"/>
                  </a:ext>
                </a:extLst>
              </a:tr>
              <a:tr h="433558">
                <a:tc>
                  <a:txBody>
                    <a:bodyPr/>
                    <a:lstStyle/>
                    <a:p>
                      <a:r>
                        <a:rPr lang="en-US" sz="2700" b="0" dirty="0">
                          <a:latin typeface="Times New Roman" pitchFamily="18" charset="0"/>
                          <a:cs typeface="Times New Roman" pitchFamily="18" charset="0"/>
                        </a:rPr>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7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Cos and PSOs Mapping</a:t>
                      </a:r>
                    </a:p>
                  </a:txBody>
                  <a:tcPr/>
                </a:tc>
                <a:extLst>
                  <a:ext uri="{0D108BD9-81ED-4DB2-BD59-A6C34878D82A}">
                    <a16:rowId xmlns:a16="http://schemas.microsoft.com/office/drawing/2014/main" val="10002"/>
                  </a:ext>
                </a:extLst>
              </a:tr>
              <a:tr h="433558">
                <a:tc>
                  <a:txBody>
                    <a:bodyPr/>
                    <a:lstStyle/>
                    <a:p>
                      <a:r>
                        <a:rPr lang="en-US" sz="2700" b="0" dirty="0">
                          <a:latin typeface="Times New Roman" pitchFamily="18" charset="0"/>
                          <a:cs typeface="Times New Roman" pitchFamily="18" charset="0"/>
                        </a:rPr>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700" b="0" dirty="0">
                          <a:latin typeface="Times New Roman" pitchFamily="18" charset="0"/>
                          <a:cs typeface="Times New Roman" pitchFamily="18" charset="0"/>
                        </a:rPr>
                        <a:t>Program Educational Objectives (PEOs)</a:t>
                      </a:r>
                    </a:p>
                  </a:txBody>
                  <a:tcPr/>
                </a:tc>
                <a:extLst>
                  <a:ext uri="{0D108BD9-81ED-4DB2-BD59-A6C34878D82A}">
                    <a16:rowId xmlns:a16="http://schemas.microsoft.com/office/drawing/2014/main" val="10003"/>
                  </a:ext>
                </a:extLst>
              </a:tr>
              <a:tr h="433558">
                <a:tc>
                  <a:txBody>
                    <a:bodyPr/>
                    <a:lstStyle/>
                    <a:p>
                      <a:r>
                        <a:rPr lang="en-US" sz="2700" b="0" dirty="0">
                          <a:latin typeface="Times New Roman" pitchFamily="18" charset="0"/>
                          <a:cs typeface="Times New Roman" pitchFamily="18" charset="0"/>
                        </a:rPr>
                        <a:t>13.</a:t>
                      </a:r>
                    </a:p>
                  </a:txBody>
                  <a:tcPr/>
                </a:tc>
                <a:tc>
                  <a:txBody>
                    <a:bodyPr/>
                    <a:lstStyle/>
                    <a:p>
                      <a:r>
                        <a:rPr lang="en-US" sz="2700" b="0" dirty="0">
                          <a:latin typeface="Times New Roman" pitchFamily="18" charset="0"/>
                          <a:cs typeface="Times New Roman" pitchFamily="18" charset="0"/>
                        </a:rPr>
                        <a:t>Result Analysis</a:t>
                      </a:r>
                    </a:p>
                  </a:txBody>
                  <a:tcPr/>
                </a:tc>
                <a:extLst>
                  <a:ext uri="{0D108BD9-81ED-4DB2-BD59-A6C34878D82A}">
                    <a16:rowId xmlns:a16="http://schemas.microsoft.com/office/drawing/2014/main" val="10004"/>
                  </a:ext>
                </a:extLst>
              </a:tr>
              <a:tr h="433558">
                <a:tc>
                  <a:txBody>
                    <a:bodyPr/>
                    <a:lstStyle/>
                    <a:p>
                      <a:r>
                        <a:rPr lang="en-US" sz="2700" b="0" dirty="0">
                          <a:latin typeface="Times New Roman" pitchFamily="18" charset="0"/>
                          <a:cs typeface="Times New Roman" pitchFamily="18" charset="0"/>
                        </a:rPr>
                        <a:t>14.</a:t>
                      </a:r>
                    </a:p>
                  </a:txBody>
                  <a:tcPr/>
                </a:tc>
                <a:tc>
                  <a:txBody>
                    <a:bodyPr/>
                    <a:lstStyle/>
                    <a:p>
                      <a:r>
                        <a:rPr lang="en-US" sz="2700" b="0" dirty="0">
                          <a:latin typeface="Times New Roman" pitchFamily="18" charset="0"/>
                          <a:cs typeface="Times New Roman" pitchFamily="18" charset="0"/>
                        </a:rPr>
                        <a:t>End Semester Question paper Templates</a:t>
                      </a:r>
                    </a:p>
                  </a:txBody>
                  <a:tcPr/>
                </a:tc>
                <a:extLst>
                  <a:ext uri="{0D108BD9-81ED-4DB2-BD59-A6C34878D82A}">
                    <a16:rowId xmlns:a16="http://schemas.microsoft.com/office/drawing/2014/main" val="10005"/>
                  </a:ext>
                </a:extLst>
              </a:tr>
              <a:tr h="433558">
                <a:tc>
                  <a:txBody>
                    <a:bodyPr/>
                    <a:lstStyle/>
                    <a:p>
                      <a:r>
                        <a:rPr lang="en-US" sz="2700" b="0" dirty="0">
                          <a:latin typeface="Times New Roman" pitchFamily="18" charset="0"/>
                          <a:cs typeface="Times New Roman" pitchFamily="18" charset="0"/>
                        </a:rPr>
                        <a:t>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700" b="0" dirty="0">
                          <a:latin typeface="Times New Roman" pitchFamily="18" charset="0"/>
                          <a:cs typeface="Times New Roman" pitchFamily="18" charset="0"/>
                        </a:rPr>
                        <a:t>Prequisite/Recap</a:t>
                      </a:r>
                    </a:p>
                  </a:txBody>
                  <a:tcPr/>
                </a:tc>
                <a:extLst>
                  <a:ext uri="{0D108BD9-81ED-4DB2-BD59-A6C34878D82A}">
                    <a16:rowId xmlns:a16="http://schemas.microsoft.com/office/drawing/2014/main" val="10006"/>
                  </a:ext>
                </a:extLst>
              </a:tr>
              <a:tr h="433558">
                <a:tc>
                  <a:txBody>
                    <a:bodyPr/>
                    <a:lstStyle/>
                    <a:p>
                      <a:r>
                        <a:rPr lang="en-US" sz="2700" b="0" dirty="0">
                          <a:latin typeface="Times New Roman" pitchFamily="18" charset="0"/>
                          <a:cs typeface="Times New Roman" pitchFamily="18" charset="0"/>
                        </a:rPr>
                        <a:t>16.</a:t>
                      </a:r>
                    </a:p>
                  </a:txBody>
                  <a:tcPr/>
                </a:tc>
                <a:tc>
                  <a:txBody>
                    <a:bodyPr/>
                    <a:lstStyle/>
                    <a:p>
                      <a:r>
                        <a:rPr lang="en-US" sz="2700" b="0" dirty="0">
                          <a:latin typeface="Times New Roman" pitchFamily="18" charset="0"/>
                          <a:cs typeface="Times New Roman" pitchFamily="18" charset="0"/>
                        </a:rPr>
                        <a:t>Brief Indtroduction about the Subject with Videos</a:t>
                      </a:r>
                    </a:p>
                  </a:txBody>
                  <a:tcPr/>
                </a:tc>
                <a:extLst>
                  <a:ext uri="{0D108BD9-81ED-4DB2-BD59-A6C34878D82A}">
                    <a16:rowId xmlns:a16="http://schemas.microsoft.com/office/drawing/2014/main" val="10007"/>
                  </a:ext>
                </a:extLst>
              </a:tr>
              <a:tr h="433558">
                <a:tc>
                  <a:txBody>
                    <a:bodyPr/>
                    <a:lstStyle/>
                    <a:p>
                      <a:r>
                        <a:rPr lang="en-US" sz="2700" b="0" dirty="0">
                          <a:latin typeface="Times New Roman" pitchFamily="18" charset="0"/>
                          <a:cs typeface="Times New Roman" pitchFamily="18" charset="0"/>
                        </a:rPr>
                        <a:t>17.</a:t>
                      </a:r>
                    </a:p>
                  </a:txBody>
                  <a:tcPr/>
                </a:tc>
                <a:tc>
                  <a:txBody>
                    <a:bodyPr/>
                    <a:lstStyle/>
                    <a:p>
                      <a:r>
                        <a:rPr lang="en-US" sz="2700" b="0" dirty="0">
                          <a:latin typeface="Times New Roman" pitchFamily="18" charset="0"/>
                          <a:cs typeface="Times New Roman" pitchFamily="18" charset="0"/>
                        </a:rPr>
                        <a:t>Unit Contents</a:t>
                      </a:r>
                    </a:p>
                  </a:txBody>
                  <a:tcPr/>
                </a:tc>
                <a:extLst>
                  <a:ext uri="{0D108BD9-81ED-4DB2-BD59-A6C34878D82A}">
                    <a16:rowId xmlns:a16="http://schemas.microsoft.com/office/drawing/2014/main" val="10008"/>
                  </a:ext>
                </a:extLst>
              </a:tr>
              <a:tr h="433558">
                <a:tc>
                  <a:txBody>
                    <a:bodyPr/>
                    <a:lstStyle/>
                    <a:p>
                      <a:r>
                        <a:rPr lang="en-US" sz="2700" b="0" dirty="0">
                          <a:latin typeface="Times New Roman" pitchFamily="18" charset="0"/>
                          <a:cs typeface="Times New Roman" pitchFamily="18" charset="0"/>
                        </a:rPr>
                        <a:t>18.</a:t>
                      </a:r>
                    </a:p>
                  </a:txBody>
                  <a:tcPr/>
                </a:tc>
                <a:tc>
                  <a:txBody>
                    <a:bodyPr/>
                    <a:lstStyle/>
                    <a:p>
                      <a:r>
                        <a:rPr lang="en-US" sz="2700" b="0" dirty="0">
                          <a:latin typeface="Times New Roman" pitchFamily="18" charset="0"/>
                          <a:cs typeface="Times New Roman" pitchFamily="18" charset="0"/>
                        </a:rPr>
                        <a:t>Unit</a:t>
                      </a:r>
                      <a:r>
                        <a:rPr lang="en-US" sz="2700" b="0" baseline="0" dirty="0">
                          <a:latin typeface="Times New Roman" pitchFamily="18" charset="0"/>
                          <a:cs typeface="Times New Roman" pitchFamily="18" charset="0"/>
                        </a:rPr>
                        <a:t> Objectives</a:t>
                      </a:r>
                      <a:endParaRPr lang="en-US" sz="2700" b="0" dirty="0">
                        <a:latin typeface="Times New Roman" pitchFamily="18" charset="0"/>
                        <a:cs typeface="Times New Roman" pitchFamily="18" charset="0"/>
                      </a:endParaRPr>
                    </a:p>
                  </a:txBody>
                  <a:tcPr/>
                </a:tc>
                <a:extLst>
                  <a:ext uri="{0D108BD9-81ED-4DB2-BD59-A6C34878D82A}">
                    <a16:rowId xmlns:a16="http://schemas.microsoft.com/office/drawing/2014/main" val="10009"/>
                  </a:ext>
                </a:extLst>
              </a:tr>
              <a:tr h="433558">
                <a:tc>
                  <a:txBody>
                    <a:bodyPr/>
                    <a:lstStyle/>
                    <a:p>
                      <a:r>
                        <a:rPr lang="en-US" sz="2700" b="0" dirty="0">
                          <a:latin typeface="Times New Roman" pitchFamily="18" charset="0"/>
                          <a:cs typeface="Times New Roman" pitchFamily="18" charset="0"/>
                        </a:rPr>
                        <a:t>19.</a:t>
                      </a:r>
                    </a:p>
                  </a:txBody>
                  <a:tcPr/>
                </a:tc>
                <a:tc>
                  <a:txBody>
                    <a:bodyPr/>
                    <a:lstStyle/>
                    <a:p>
                      <a:r>
                        <a:rPr lang="en-US" sz="2700" b="0" dirty="0">
                          <a:latin typeface="Times New Roman" pitchFamily="18" charset="0"/>
                          <a:cs typeface="Times New Roman" pitchFamily="18" charset="0"/>
                        </a:rPr>
                        <a:t>Topic Objectives/Topic Outcome</a:t>
                      </a:r>
                    </a:p>
                  </a:txBody>
                  <a:tcPr/>
                </a:tc>
                <a:extLst>
                  <a:ext uri="{0D108BD9-81ED-4DB2-BD59-A6C34878D82A}">
                    <a16:rowId xmlns:a16="http://schemas.microsoft.com/office/drawing/2014/main" val="10010"/>
                  </a:ext>
                </a:extLst>
              </a:tr>
            </a:tbl>
          </a:graphicData>
        </a:graphic>
      </p:graphicFrame>
      <p:sp>
        <p:nvSpPr>
          <p:cNvPr id="2" name="Title 1">
            <a:extLst>
              <a:ext uri="{FF2B5EF4-FFF2-40B4-BE49-F238E27FC236}">
                <a16:creationId xmlns:a16="http://schemas.microsoft.com/office/drawing/2014/main" id="{5660FBF4-BCB6-10B2-59F5-5A318273583A}"/>
              </a:ext>
            </a:extLst>
          </p:cNvPr>
          <p:cNvSpPr txBox="1">
            <a:spLocks/>
          </p:cNvSpPr>
          <p:nvPr/>
        </p:nvSpPr>
        <p:spPr>
          <a:xfrm>
            <a:off x="1897620" y="0"/>
            <a:ext cx="7283450" cy="83661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t>Index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650935-EF10-4000-AB7C-3A7E966FB830}"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3" name="Content Placeholder 2"/>
          <p:cNvSpPr>
            <a:spLocks noGrp="1"/>
          </p:cNvSpPr>
          <p:nvPr>
            <p:ph idx="4294967295"/>
          </p:nvPr>
        </p:nvSpPr>
        <p:spPr>
          <a:xfrm>
            <a:off x="914400" y="914400"/>
            <a:ext cx="8229600" cy="5181600"/>
          </a:xfrm>
        </p:spPr>
        <p:txBody>
          <a:bodyPr>
            <a:normAutofit/>
          </a:bodyPr>
          <a:lstStyle/>
          <a:p>
            <a:r>
              <a:rPr lang="en-US" sz="2800" dirty="0"/>
              <a:t>Program Evaluation Review Technique (PERT)</a:t>
            </a:r>
          </a:p>
          <a:p>
            <a:r>
              <a:rPr lang="en-US" sz="2800" dirty="0"/>
              <a:t>Gantt Charts</a:t>
            </a:r>
          </a:p>
          <a:p>
            <a:r>
              <a:rPr lang="en-US" sz="2800" dirty="0"/>
              <a:t>Work Breakdown Structure (WBS)</a:t>
            </a:r>
          </a:p>
          <a:p>
            <a:r>
              <a:rPr lang="en-US" sz="2800" dirty="0"/>
              <a:t>Cost Breakdown Structure (CBS)</a:t>
            </a:r>
          </a:p>
          <a:p>
            <a:pPr algn="just"/>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Tools &amp; Techniques of Project Management</a:t>
            </a:r>
          </a:p>
        </p:txBody>
      </p:sp>
    </p:spTree>
    <p:extLst>
      <p:ext uri="{BB962C8B-B14F-4D97-AF65-F5344CB8AC3E}">
        <p14:creationId xmlns:p14="http://schemas.microsoft.com/office/powerpoint/2010/main" val="3605863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F8718C-BFF8-4F85-A25C-86882AA746FC}"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3" name="Content Placeholder 2"/>
          <p:cNvSpPr>
            <a:spLocks noGrp="1"/>
          </p:cNvSpPr>
          <p:nvPr>
            <p:ph idx="4294967295"/>
          </p:nvPr>
        </p:nvSpPr>
        <p:spPr>
          <a:xfrm>
            <a:off x="914400" y="914400"/>
            <a:ext cx="8229600" cy="5181600"/>
          </a:xfrm>
        </p:spPr>
        <p:txBody>
          <a:bodyPr>
            <a:normAutofit/>
          </a:bodyPr>
          <a:lstStyle/>
          <a:p>
            <a:pPr>
              <a:buNone/>
            </a:pPr>
            <a:endParaRPr lang="en-US" sz="2800" dirty="0"/>
          </a:p>
          <a:p>
            <a:pPr>
              <a:buNone/>
            </a:pPr>
            <a:r>
              <a:rPr lang="en-US" sz="2800" dirty="0"/>
              <a:t>	5. </a:t>
            </a:r>
            <a:r>
              <a:rPr lang="en-US" sz="2800" b="1" dirty="0"/>
              <a:t>Presenting the analysis.</a:t>
            </a:r>
            <a:r>
              <a:rPr lang="en-US" sz="2800" dirty="0"/>
              <a:t> </a:t>
            </a:r>
          </a:p>
          <a:p>
            <a:pPr algn="just">
              <a:buNone/>
            </a:pPr>
            <a:r>
              <a:rPr lang="en-US" sz="2800" dirty="0"/>
              <a:t>	In the final version of Gantt chart, combine  draft analysis (Step 3) with scheduling and analysis of resources (Step 4).</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Steps in Drawing Gantt Chart</a:t>
            </a:r>
          </a:p>
        </p:txBody>
      </p:sp>
    </p:spTree>
    <p:extLst>
      <p:ext uri="{BB962C8B-B14F-4D97-AF65-F5344CB8AC3E}">
        <p14:creationId xmlns:p14="http://schemas.microsoft.com/office/powerpoint/2010/main" val="911019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A13F0C-A748-4DCB-8D6D-5DE7F6734A79}"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3" name="Content Placeholder 2"/>
          <p:cNvSpPr>
            <a:spLocks noGrp="1"/>
          </p:cNvSpPr>
          <p:nvPr>
            <p:ph idx="4294967295"/>
          </p:nvPr>
        </p:nvSpPr>
        <p:spPr>
          <a:xfrm>
            <a:off x="914400" y="914400"/>
            <a:ext cx="8229600" cy="5181600"/>
          </a:xfrm>
        </p:spPr>
        <p:txBody>
          <a:bodyPr>
            <a:normAutofit/>
          </a:bodyPr>
          <a:lstStyle/>
          <a:p>
            <a:pPr marL="0" marR="0" algn="just">
              <a:lnSpc>
                <a:spcPct val="115000"/>
              </a:lnSpc>
              <a:spcBef>
                <a:spcPts val="0"/>
              </a:spcBef>
              <a:spcAft>
                <a:spcPts val="1000"/>
              </a:spcAft>
              <a:buNone/>
            </a:pPr>
            <a:endParaRPr lang="en-US" sz="2800" dirty="0">
              <a:ea typeface="Calibri"/>
              <a:cs typeface="Mangal"/>
            </a:endParaRPr>
          </a:p>
          <a:p>
            <a:pPr marL="0" marR="0" algn="just">
              <a:lnSpc>
                <a:spcPct val="115000"/>
              </a:lnSpc>
              <a:spcBef>
                <a:spcPts val="0"/>
              </a:spcBef>
              <a:spcAft>
                <a:spcPts val="1000"/>
              </a:spcAft>
              <a:buNone/>
            </a:pPr>
            <a:r>
              <a:rPr lang="en-US" sz="2800" dirty="0">
                <a:ea typeface="Calibri"/>
                <a:cs typeface="Mangal"/>
              </a:rPr>
              <a:t>WBS produces a detailed list of tasks to be performed for a project, helping to deliver a better costing, scheduling and resource planning for a project.</a:t>
            </a:r>
            <a:endParaRPr lang="en-US" sz="2400" dirty="0">
              <a:ea typeface="Calibri"/>
              <a:cs typeface="Mangal"/>
            </a:endParaRPr>
          </a:p>
          <a:p>
            <a:pPr marL="0" marR="0" algn="just">
              <a:lnSpc>
                <a:spcPct val="115000"/>
              </a:lnSpc>
              <a:spcBef>
                <a:spcPts val="0"/>
              </a:spcBef>
              <a:spcAft>
                <a:spcPts val="1000"/>
              </a:spcAft>
              <a:buNone/>
            </a:pPr>
            <a:endParaRPr lang="en-US" sz="2800" dirty="0">
              <a:ea typeface="Calibri"/>
              <a:cs typeface="Mangal"/>
            </a:endParaRPr>
          </a:p>
          <a:p>
            <a:pPr marL="0" marR="0" algn="just">
              <a:lnSpc>
                <a:spcPct val="115000"/>
              </a:lnSpc>
              <a:spcBef>
                <a:spcPts val="0"/>
              </a:spcBef>
              <a:spcAft>
                <a:spcPts val="1000"/>
              </a:spcAft>
              <a:buNone/>
            </a:pPr>
            <a:r>
              <a:rPr lang="en-US" sz="2800" dirty="0">
                <a:ea typeface="Calibri"/>
                <a:cs typeface="Mangal"/>
              </a:rPr>
              <a:t>Purpose of WBS is to help plan effectively for a project by breaking key tasks &amp; activities down into more manageable &amp; smaller units of works.</a:t>
            </a:r>
            <a:endParaRPr lang="en-US" sz="2400" dirty="0">
              <a:ea typeface="Calibri"/>
              <a:cs typeface="Mangal"/>
            </a:endParaRPr>
          </a:p>
          <a:p>
            <a:pPr algn="just">
              <a:buNone/>
            </a:pPr>
            <a:r>
              <a:rPr lang="en-US" sz="2800" dirty="0"/>
              <a:t>	</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Work Breakdown Structure</a:t>
            </a:r>
          </a:p>
        </p:txBody>
      </p:sp>
    </p:spTree>
    <p:extLst>
      <p:ext uri="{BB962C8B-B14F-4D97-AF65-F5344CB8AC3E}">
        <p14:creationId xmlns:p14="http://schemas.microsoft.com/office/powerpoint/2010/main" val="3303812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9B8553-77C4-468D-9397-300798773CB1}"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3" name="Content Placeholder 2"/>
          <p:cNvSpPr>
            <a:spLocks noGrp="1"/>
          </p:cNvSpPr>
          <p:nvPr>
            <p:ph idx="4294967295"/>
          </p:nvPr>
        </p:nvSpPr>
        <p:spPr>
          <a:xfrm>
            <a:off x="914400" y="914400"/>
            <a:ext cx="8229600" cy="5181600"/>
          </a:xfrm>
        </p:spPr>
        <p:txBody>
          <a:bodyPr>
            <a:normAutofit/>
          </a:bodyPr>
          <a:lstStyle/>
          <a:p>
            <a:pPr algn="just">
              <a:buNone/>
            </a:pPr>
            <a:r>
              <a:rPr lang="en-US" sz="2800" dirty="0"/>
              <a:t>	CBS lists every item classified and its expenditure for the project in order to get more detailed estimates of cost or expenditure</a:t>
            </a:r>
          </a:p>
          <a:p>
            <a:pPr algn="just">
              <a:buNone/>
            </a:pPr>
            <a:endParaRPr lang="en-US" sz="2800" dirty="0"/>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Cost Breakdown Structure</a:t>
            </a:r>
          </a:p>
        </p:txBody>
      </p:sp>
    </p:spTree>
    <p:extLst>
      <p:ext uri="{BB962C8B-B14F-4D97-AF65-F5344CB8AC3E}">
        <p14:creationId xmlns:p14="http://schemas.microsoft.com/office/powerpoint/2010/main" val="801758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18E3B0-A9B2-44E0-BD9F-DADFF2FE669D}"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3" name="Content Placeholder 2"/>
          <p:cNvSpPr>
            <a:spLocks noGrp="1"/>
          </p:cNvSpPr>
          <p:nvPr>
            <p:ph idx="4294967295"/>
          </p:nvPr>
        </p:nvSpPr>
        <p:spPr>
          <a:xfrm>
            <a:off x="914400" y="914400"/>
            <a:ext cx="8229600" cy="5181600"/>
          </a:xfrm>
        </p:spPr>
        <p:txBody>
          <a:bodyPr>
            <a:normAutofit/>
          </a:bodyPr>
          <a:lstStyle/>
          <a:p>
            <a:pPr algn="just">
              <a:buNone/>
            </a:pPr>
            <a:r>
              <a:rPr lang="en-US" sz="2800" dirty="0"/>
              <a:t>	Staff hours for each task or activity assigned x Staff hourly rates per hour</a:t>
            </a:r>
          </a:p>
          <a:p>
            <a:pPr algn="just">
              <a:buNone/>
            </a:pPr>
            <a:r>
              <a:rPr lang="en-US" sz="2800" dirty="0"/>
              <a:t>	</a:t>
            </a:r>
          </a:p>
          <a:p>
            <a:pPr algn="just">
              <a:buNone/>
            </a:pPr>
            <a:r>
              <a:rPr lang="en-US" sz="2800" dirty="0"/>
              <a:t>	Staff hours for each task or activity assigned x Overhead rates per hour</a:t>
            </a:r>
          </a:p>
          <a:p>
            <a:pPr algn="just">
              <a:buNone/>
            </a:pPr>
            <a:endParaRPr lang="en-US" sz="2800" dirty="0"/>
          </a:p>
          <a:p>
            <a:pPr algn="just">
              <a:buNone/>
            </a:pPr>
            <a:r>
              <a:rPr lang="en-US" sz="2800" dirty="0"/>
              <a:t>	Equipment, financing or resources more accurately planned for given more detail of the task to undertake.</a:t>
            </a:r>
          </a:p>
          <a:p>
            <a:pPr algn="just">
              <a:buNone/>
            </a:pPr>
            <a:endParaRPr lang="en-US" sz="2800" dirty="0"/>
          </a:p>
        </p:txBody>
      </p:sp>
      <p:sp>
        <p:nvSpPr>
          <p:cNvPr id="7" name="Title 1"/>
          <p:cNvSpPr txBox="1">
            <a:spLocks/>
          </p:cNvSpPr>
          <p:nvPr/>
        </p:nvSpPr>
        <p:spPr>
          <a:xfrm>
            <a:off x="1752600" y="0"/>
            <a:ext cx="7391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	How WBS or CBS helps in budgeting</a:t>
            </a:r>
          </a:p>
        </p:txBody>
      </p:sp>
    </p:spTree>
    <p:extLst>
      <p:ext uri="{BB962C8B-B14F-4D97-AF65-F5344CB8AC3E}">
        <p14:creationId xmlns:p14="http://schemas.microsoft.com/office/powerpoint/2010/main" val="1095626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AA2433-BAF3-472E-B37B-4D81391389C0}"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3" name="Content Placeholder 2"/>
          <p:cNvSpPr>
            <a:spLocks noGrp="1"/>
          </p:cNvSpPr>
          <p:nvPr>
            <p:ph idx="4294967295"/>
          </p:nvPr>
        </p:nvSpPr>
        <p:spPr>
          <a:xfrm>
            <a:off x="914400" y="914400"/>
            <a:ext cx="8229600" cy="5181600"/>
          </a:xfrm>
        </p:spPr>
        <p:txBody>
          <a:bodyPr>
            <a:normAutofit/>
          </a:bodyPr>
          <a:lstStyle/>
          <a:p>
            <a:pPr algn="just"/>
            <a:r>
              <a:rPr lang="en-US" sz="2800" dirty="0"/>
              <a:t>To allocate &amp; delegate responsibility to help accomplish different tasks or activities.</a:t>
            </a:r>
          </a:p>
          <a:p>
            <a:pPr algn="just"/>
            <a:endParaRPr lang="en-US" sz="2800" dirty="0"/>
          </a:p>
          <a:p>
            <a:pPr algn="just"/>
            <a:r>
              <a:rPr lang="en-US" sz="2800" dirty="0"/>
              <a:t>Sequencing &amp; scheduling the time of different events to improve effectiveness of how time is allocated</a:t>
            </a:r>
          </a:p>
          <a:p>
            <a:pPr algn="just"/>
            <a:endParaRPr lang="en-US" sz="2800" dirty="0"/>
          </a:p>
          <a:p>
            <a:pPr algn="just"/>
            <a:r>
              <a:rPr lang="en-US" sz="2800" dirty="0"/>
              <a:t>Improves resource planning &amp; efficiency of how resources are consumed</a:t>
            </a:r>
          </a:p>
          <a:p>
            <a:pPr algn="just"/>
            <a:endParaRPr lang="en-US" sz="2800" dirty="0"/>
          </a:p>
          <a:p>
            <a:pPr algn="just"/>
            <a:r>
              <a:rPr lang="en-US" sz="2800" dirty="0"/>
              <a:t>Used as a basis for financial exception reporting</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Benefits of using WBS</a:t>
            </a:r>
          </a:p>
        </p:txBody>
      </p:sp>
    </p:spTree>
    <p:extLst>
      <p:ext uri="{BB962C8B-B14F-4D97-AF65-F5344CB8AC3E}">
        <p14:creationId xmlns:p14="http://schemas.microsoft.com/office/powerpoint/2010/main" val="2624710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8;p21"/>
          <p:cNvSpPr txBox="1">
            <a:spLocks/>
          </p:cNvSpPr>
          <p:nvPr/>
        </p:nvSpPr>
        <p:spPr>
          <a:xfrm>
            <a:off x="400050" y="1143000"/>
            <a:ext cx="6172200" cy="452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SzPts val="1100"/>
              <a:buFont typeface="Arial"/>
              <a:buNone/>
              <a:defRPr/>
            </a:pPr>
            <a:endParaRPr lang="en-IN" sz="1700" dirty="0">
              <a:solidFill>
                <a:schemeClr val="dk1"/>
              </a:solidFill>
              <a:sym typeface="Arial"/>
            </a:endParaRPr>
          </a:p>
          <a:p>
            <a:pPr marL="342900" indent="-139700">
              <a:buSzPts val="3200"/>
              <a:buFont typeface="Arial"/>
              <a:buNone/>
              <a:defRPr/>
            </a:pPr>
            <a:endParaRPr lang="en-IN" sz="3200" dirty="0">
              <a:solidFill>
                <a:schemeClr val="dk1"/>
              </a:solidFill>
              <a:latin typeface="Calibri"/>
              <a:ea typeface="Calibri"/>
              <a:cs typeface="Calibri"/>
              <a:sym typeface="Calibri"/>
            </a:endParaRPr>
          </a:p>
        </p:txBody>
      </p:sp>
      <p:sp>
        <p:nvSpPr>
          <p:cNvPr id="3" name="Google Shape;179;p21"/>
          <p:cNvSpPr>
            <a:spLocks noGrp="1"/>
          </p:cNvSpPr>
          <p:nvPr>
            <p:ph type="dt" sz="half" idx="10"/>
          </p:nvPr>
        </p:nvSpPr>
        <p:spPr>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634FB9DD-6549-4F06-A449-040A197D0126}" type="datetime1">
              <a:rPr lang="en-US" altLang="en-US" sz="1200" smtClean="0">
                <a:solidFill>
                  <a:srgbClr val="888888"/>
                </a:solidFill>
                <a:latin typeface="Calibri" panose="020F0502020204030204" pitchFamily="34" charset="0"/>
                <a:sym typeface="Calibri" panose="020F0502020204030204" pitchFamily="34" charset="0"/>
              </a:rPr>
              <a:t>21-Jun-24</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8" name="Footer Placeholder 7"/>
          <p:cNvSpPr>
            <a:spLocks noGrp="1"/>
          </p:cNvSpPr>
          <p:nvPr>
            <p:ph type="ftr" sz="quarter" idx="11"/>
          </p:nvPr>
        </p:nvSpPr>
        <p:spPr/>
        <p:txBody>
          <a:bodyPr/>
          <a:lstStyle/>
          <a:p>
            <a:r>
              <a:rPr lang="en-IN"/>
              <a:t>Harshit Thakur                Unit-1</a:t>
            </a:r>
          </a:p>
        </p:txBody>
      </p:sp>
      <p:sp>
        <p:nvSpPr>
          <p:cNvPr id="5" name="Google Shape;181;p21"/>
          <p:cNvSpPr>
            <a:spLocks noGrp="1"/>
          </p:cNvSpPr>
          <p:nvPr>
            <p:ph type="sldNum" sz="quarter" idx="12"/>
          </p:nvPr>
        </p:nvSpPr>
        <p:spPr>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1935F63F-88F1-4E9A-BABF-F0EDCAD02490}"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36</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80;p21"/>
          <p:cNvSpPr txBox="1">
            <a:spLocks/>
          </p:cNvSpPr>
          <p:nvPr/>
        </p:nvSpPr>
        <p:spPr>
          <a:xfrm>
            <a:off x="1943100" y="5994538"/>
            <a:ext cx="6141027" cy="726938"/>
          </a:xfrm>
          <a:prstGeom prst="rect">
            <a:avLst/>
          </a:prstGeom>
          <a:noFill/>
        </p:spPr>
        <p:txBody>
          <a:bodyPr vert="horz" lIns="91440" tIns="45720" rIns="91440" bIns="45720" rtlCol="0" anchor="ctr"/>
          <a:lstStyle>
            <a:defPPr>
              <a:defRPr lang="en-US"/>
            </a:defPPr>
            <a:lvl1pPr marL="0" algn="r"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eaLnBrk="1" hangingPunct="1"/>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6" name="Google Shape;182;p21"/>
          <p:cNvSpPr txBox="1"/>
          <p:nvPr/>
        </p:nvSpPr>
        <p:spPr>
          <a:xfrm>
            <a:off x="1911927" y="0"/>
            <a:ext cx="6172200" cy="85912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ym typeface="Calibri"/>
              </a:rPr>
              <a:t>PROJECT TEAM</a:t>
            </a:r>
          </a:p>
        </p:txBody>
      </p:sp>
      <p:sp>
        <p:nvSpPr>
          <p:cNvPr id="11" name="TextBox 10">
            <a:extLst>
              <a:ext uri="{FF2B5EF4-FFF2-40B4-BE49-F238E27FC236}">
                <a16:creationId xmlns:a16="http://schemas.microsoft.com/office/drawing/2014/main" id="{2701CAEC-A8FB-4058-99D9-C489DDBF6363}"/>
              </a:ext>
            </a:extLst>
          </p:cNvPr>
          <p:cNvSpPr txBox="1"/>
          <p:nvPr/>
        </p:nvSpPr>
        <p:spPr>
          <a:xfrm>
            <a:off x="840631" y="1559390"/>
            <a:ext cx="7890510" cy="1631216"/>
          </a:xfrm>
          <a:prstGeom prst="rect">
            <a:avLst/>
          </a:prstGeom>
          <a:noFill/>
        </p:spPr>
        <p:txBody>
          <a:bodyPr wrap="square">
            <a:spAutoFit/>
          </a:bodyPr>
          <a:lstStyle/>
          <a:p>
            <a:endParaRPr lang="en-US" sz="2000" dirty="0"/>
          </a:p>
          <a:p>
            <a:r>
              <a:rPr lang="en-US" sz="2000" dirty="0"/>
              <a:t>A project team is a group of individuals assembled to work collectively on achieving specific project goals. The team is typically composed of members with various skills and expertise relevant to the project's objectives. </a:t>
            </a:r>
          </a:p>
        </p:txBody>
      </p:sp>
    </p:spTree>
    <p:extLst>
      <p:ext uri="{BB962C8B-B14F-4D97-AF65-F5344CB8AC3E}">
        <p14:creationId xmlns:p14="http://schemas.microsoft.com/office/powerpoint/2010/main" val="1571516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97A048-4168-4BD8-B049-3C3D5E0D0869}"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3" name="Content Placeholder 2"/>
          <p:cNvSpPr>
            <a:spLocks noGrp="1"/>
          </p:cNvSpPr>
          <p:nvPr>
            <p:ph idx="4294967295"/>
          </p:nvPr>
        </p:nvSpPr>
        <p:spPr>
          <a:xfrm>
            <a:off x="914400" y="914400"/>
            <a:ext cx="8229600" cy="5181600"/>
          </a:xfrm>
        </p:spPr>
        <p:txBody>
          <a:bodyPr>
            <a:normAutofit/>
          </a:bodyPr>
          <a:lstStyle/>
          <a:p>
            <a:pPr fontAlgn="base"/>
            <a:r>
              <a:rPr lang="en-US" sz="2800" dirty="0"/>
              <a:t>Clearly defined goals</a:t>
            </a:r>
          </a:p>
          <a:p>
            <a:pPr fontAlgn="base"/>
            <a:r>
              <a:rPr lang="en-US" sz="2800" dirty="0"/>
              <a:t>Clearly defined roles</a:t>
            </a:r>
          </a:p>
          <a:p>
            <a:pPr fontAlgn="base"/>
            <a:r>
              <a:rPr lang="en-US" sz="2800" dirty="0"/>
              <a:t>Open and clear communication</a:t>
            </a:r>
          </a:p>
          <a:p>
            <a:pPr fontAlgn="base"/>
            <a:r>
              <a:rPr lang="en-US" sz="2800" dirty="0"/>
              <a:t>Effective decision making</a:t>
            </a:r>
          </a:p>
          <a:p>
            <a:pPr fontAlgn="base"/>
            <a:r>
              <a:rPr lang="en-US" sz="2800" dirty="0"/>
              <a:t>Balanced participation</a:t>
            </a:r>
          </a:p>
          <a:p>
            <a:pPr fontAlgn="base"/>
            <a:r>
              <a:rPr lang="en-US" sz="2800" dirty="0"/>
              <a:t>Valued diversity</a:t>
            </a:r>
          </a:p>
          <a:p>
            <a:pPr fontAlgn="base"/>
            <a:r>
              <a:rPr lang="en-US" sz="2800" dirty="0"/>
              <a:t>Managed conflict</a:t>
            </a:r>
          </a:p>
          <a:p>
            <a:pPr fontAlgn="base"/>
            <a:r>
              <a:rPr lang="en-US" sz="2800" dirty="0"/>
              <a:t>Positive atmosphere</a:t>
            </a:r>
          </a:p>
          <a:p>
            <a:pPr fontAlgn="base"/>
            <a:r>
              <a:rPr lang="en-US" sz="2800" dirty="0"/>
              <a:t>Cooperative relationships</a:t>
            </a:r>
          </a:p>
          <a:p>
            <a:pPr fontAlgn="base"/>
            <a:r>
              <a:rPr lang="en-US" sz="2800" dirty="0"/>
              <a:t>Participative leadership</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Characteristics of a Project Team </a:t>
            </a:r>
          </a:p>
        </p:txBody>
      </p:sp>
    </p:spTree>
    <p:extLst>
      <p:ext uri="{BB962C8B-B14F-4D97-AF65-F5344CB8AC3E}">
        <p14:creationId xmlns:p14="http://schemas.microsoft.com/office/powerpoint/2010/main" val="40383257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DCCACD-03FA-48EA-B62C-025CA23F8336}"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3" name="Content Placeholder 2"/>
          <p:cNvSpPr>
            <a:spLocks noGrp="1"/>
          </p:cNvSpPr>
          <p:nvPr>
            <p:ph idx="4294967295"/>
          </p:nvPr>
        </p:nvSpPr>
        <p:spPr>
          <a:xfrm>
            <a:off x="914400" y="914400"/>
            <a:ext cx="8229600" cy="5181600"/>
          </a:xfrm>
        </p:spPr>
        <p:txBody>
          <a:bodyPr>
            <a:normAutofit/>
          </a:bodyPr>
          <a:lstStyle/>
          <a:p>
            <a:pPr algn="just"/>
            <a:r>
              <a:rPr lang="en-US" sz="2800" dirty="0"/>
              <a:t>Inspires a shared vision</a:t>
            </a:r>
          </a:p>
          <a:p>
            <a:pPr algn="just"/>
            <a:r>
              <a:rPr lang="en-US" sz="2800" dirty="0"/>
              <a:t>Good Communicator</a:t>
            </a:r>
          </a:p>
          <a:p>
            <a:pPr algn="just"/>
            <a:r>
              <a:rPr lang="en-US" sz="2800" dirty="0"/>
              <a:t>Integrity</a:t>
            </a:r>
          </a:p>
          <a:p>
            <a:pPr algn="just"/>
            <a:r>
              <a:rPr lang="en-US" sz="2800" dirty="0"/>
              <a:t>Enthusiasm</a:t>
            </a:r>
          </a:p>
          <a:p>
            <a:pPr algn="just"/>
            <a:r>
              <a:rPr lang="en-US" sz="2800" dirty="0"/>
              <a:t>Empathy</a:t>
            </a:r>
          </a:p>
          <a:p>
            <a:pPr algn="just"/>
            <a:r>
              <a:rPr lang="en-US" sz="2800" dirty="0"/>
              <a:t>Competence </a:t>
            </a:r>
          </a:p>
          <a:p>
            <a:pPr algn="just"/>
            <a:r>
              <a:rPr lang="en-US" sz="2800" dirty="0"/>
              <a:t>Ability to delegate tasks</a:t>
            </a:r>
          </a:p>
          <a:p>
            <a:pPr algn="just"/>
            <a:r>
              <a:rPr lang="en-US" sz="2800" dirty="0"/>
              <a:t>Cool under pressure</a:t>
            </a:r>
          </a:p>
          <a:p>
            <a:pPr algn="just"/>
            <a:r>
              <a:rPr lang="en-US" sz="2800" dirty="0"/>
              <a:t>Team building Skills</a:t>
            </a:r>
          </a:p>
          <a:p>
            <a:pPr algn="just"/>
            <a:r>
              <a:rPr lang="en-US" sz="2800" dirty="0"/>
              <a:t>Problem Solving Skills</a:t>
            </a:r>
          </a:p>
          <a:p>
            <a:pPr algn="just"/>
            <a:endParaRPr lang="en-US" sz="2800" dirty="0"/>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Characteristics of a Project Leader </a:t>
            </a:r>
          </a:p>
        </p:txBody>
      </p:sp>
    </p:spTree>
    <p:extLst>
      <p:ext uri="{BB962C8B-B14F-4D97-AF65-F5344CB8AC3E}">
        <p14:creationId xmlns:p14="http://schemas.microsoft.com/office/powerpoint/2010/main" val="489497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8;p21"/>
          <p:cNvSpPr txBox="1">
            <a:spLocks/>
          </p:cNvSpPr>
          <p:nvPr/>
        </p:nvSpPr>
        <p:spPr>
          <a:xfrm>
            <a:off x="400050" y="1143000"/>
            <a:ext cx="6172200" cy="4526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SzPts val="1100"/>
              <a:buFont typeface="Arial"/>
              <a:buNone/>
              <a:defRPr/>
            </a:pPr>
            <a:endParaRPr lang="en-IN" sz="1700" dirty="0">
              <a:solidFill>
                <a:schemeClr val="dk1"/>
              </a:solidFill>
              <a:sym typeface="Arial"/>
            </a:endParaRPr>
          </a:p>
          <a:p>
            <a:pPr marL="342900" indent="-139700">
              <a:buSzPts val="3200"/>
              <a:buFont typeface="Arial"/>
              <a:buNone/>
              <a:defRPr/>
            </a:pPr>
            <a:endParaRPr lang="en-IN" sz="3200" dirty="0">
              <a:solidFill>
                <a:schemeClr val="dk1"/>
              </a:solidFill>
              <a:latin typeface="Calibri"/>
              <a:ea typeface="Calibri"/>
              <a:cs typeface="Calibri"/>
              <a:sym typeface="Calibri"/>
            </a:endParaRPr>
          </a:p>
        </p:txBody>
      </p:sp>
      <p:sp>
        <p:nvSpPr>
          <p:cNvPr id="3" name="Google Shape;179;p21"/>
          <p:cNvSpPr>
            <a:spLocks noGrp="1"/>
          </p:cNvSpPr>
          <p:nvPr>
            <p:ph type="dt" sz="half" idx="10"/>
          </p:nvPr>
        </p:nvSpPr>
        <p:spPr>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634FB9DD-6549-4F06-A449-040A197D0126}" type="datetime1">
              <a:rPr lang="en-US" altLang="en-US" sz="1200" smtClean="0">
                <a:solidFill>
                  <a:srgbClr val="888888"/>
                </a:solidFill>
                <a:latin typeface="Calibri" panose="020F0502020204030204" pitchFamily="34" charset="0"/>
                <a:sym typeface="Calibri" panose="020F0502020204030204" pitchFamily="34" charset="0"/>
              </a:rPr>
              <a:t>21-Jun-24</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8" name="Footer Placeholder 7"/>
          <p:cNvSpPr>
            <a:spLocks noGrp="1"/>
          </p:cNvSpPr>
          <p:nvPr>
            <p:ph type="ftr" sz="quarter" idx="11"/>
          </p:nvPr>
        </p:nvSpPr>
        <p:spPr/>
        <p:txBody>
          <a:bodyPr/>
          <a:lstStyle/>
          <a:p>
            <a:r>
              <a:rPr lang="en-IN"/>
              <a:t>Harshit Thakur                Unit-1</a:t>
            </a:r>
          </a:p>
        </p:txBody>
      </p:sp>
      <p:sp>
        <p:nvSpPr>
          <p:cNvPr id="5" name="Google Shape;181;p21"/>
          <p:cNvSpPr>
            <a:spLocks noGrp="1"/>
          </p:cNvSpPr>
          <p:nvPr>
            <p:ph type="sldNum" sz="quarter" idx="12"/>
          </p:nvPr>
        </p:nvSpPr>
        <p:spPr>
          <a:prstGeom prst="rect">
            <a:avLst/>
          </a:prstGeom>
          <a:noFill/>
        </p:spPr>
        <p:txBody>
          <a:bodyPr/>
          <a:lstStyle>
            <a:lvl1pPr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1935F63F-88F1-4E9A-BABF-F0EDCAD02490}" type="slidenum">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39</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 name="Google Shape;180;p21"/>
          <p:cNvSpPr txBox="1">
            <a:spLocks/>
          </p:cNvSpPr>
          <p:nvPr/>
        </p:nvSpPr>
        <p:spPr>
          <a:xfrm>
            <a:off x="1943100" y="5994538"/>
            <a:ext cx="6141027" cy="726938"/>
          </a:xfrm>
          <a:prstGeom prst="rect">
            <a:avLst/>
          </a:prstGeom>
          <a:noFill/>
        </p:spPr>
        <p:txBody>
          <a:bodyPr vert="horz" lIns="91440" tIns="45720" rIns="91440" bIns="45720" rtlCol="0" anchor="ctr"/>
          <a:lstStyle>
            <a:defPPr>
              <a:defRPr lang="en-US"/>
            </a:defPPr>
            <a:lvl1pPr marL="0" algn="r"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742950" indent="-28575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11430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6002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2057400" indent="-228600" algn="l" defTabSz="914400" rtl="0" eaLnBrk="0" latinLnBrk="0" hangingPunct="0">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5146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9718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4290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886200" indent="-228600" algn="l" defTabSz="914400" rtl="0" eaLnBrk="0" fontAlgn="base" latinLnBrk="0" hangingPunct="0">
              <a:spcBef>
                <a:spcPct val="0"/>
              </a:spcBef>
              <a:spcAft>
                <a:spcPct val="0"/>
              </a:spcAft>
              <a:buClr>
                <a:srgbClr val="000000"/>
              </a:buClr>
              <a:buFont typeface="Arial" panose="020B0604020202020204" pitchFamily="34" charset="0"/>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eaLnBrk="1" hangingPunct="1"/>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6" name="Google Shape;182;p21"/>
          <p:cNvSpPr txBox="1"/>
          <p:nvPr/>
        </p:nvSpPr>
        <p:spPr>
          <a:xfrm>
            <a:off x="1911927" y="-12333"/>
            <a:ext cx="6172200" cy="85912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ym typeface="Calibri"/>
              </a:rPr>
              <a:t>PROJECT MANAGER</a:t>
            </a:r>
          </a:p>
        </p:txBody>
      </p:sp>
      <p:sp>
        <p:nvSpPr>
          <p:cNvPr id="11" name="TextBox 10">
            <a:extLst>
              <a:ext uri="{FF2B5EF4-FFF2-40B4-BE49-F238E27FC236}">
                <a16:creationId xmlns:a16="http://schemas.microsoft.com/office/drawing/2014/main" id="{2701CAEC-A8FB-4058-99D9-C489DDBF6363}"/>
              </a:ext>
            </a:extLst>
          </p:cNvPr>
          <p:cNvSpPr txBox="1"/>
          <p:nvPr/>
        </p:nvSpPr>
        <p:spPr>
          <a:xfrm>
            <a:off x="840631" y="1559390"/>
            <a:ext cx="7890510" cy="4401205"/>
          </a:xfrm>
          <a:prstGeom prst="rect">
            <a:avLst/>
          </a:prstGeom>
          <a:noFill/>
        </p:spPr>
        <p:txBody>
          <a:bodyPr wrap="square">
            <a:spAutoFit/>
          </a:bodyPr>
          <a:lstStyle/>
          <a:p>
            <a:pPr algn="just"/>
            <a:r>
              <a:rPr lang="en-US" sz="2000" dirty="0"/>
              <a:t>The term “project manager” is so broad that it can encompass various tasks and mean different things to different people. So what is the typical job description for a project manager? A project manager is responsible for overseeing a project from start to finish. The responsibilities of a project manager include: </a:t>
            </a:r>
          </a:p>
          <a:p>
            <a:pPr algn="just">
              <a:buFont typeface="Arial" panose="020B0604020202020204" pitchFamily="34" charset="0"/>
              <a:buChar char="•"/>
            </a:pPr>
            <a:r>
              <a:rPr lang="en-US" sz="2000" dirty="0"/>
              <a:t>Planning the project</a:t>
            </a:r>
          </a:p>
          <a:p>
            <a:pPr algn="just">
              <a:buFont typeface="Arial" panose="020B0604020202020204" pitchFamily="34" charset="0"/>
              <a:buChar char="•"/>
            </a:pPr>
            <a:r>
              <a:rPr lang="en-US" sz="2000" dirty="0"/>
              <a:t>Creating a schedule and timeline</a:t>
            </a:r>
          </a:p>
          <a:p>
            <a:pPr algn="just">
              <a:buFont typeface="Arial" panose="020B0604020202020204" pitchFamily="34" charset="0"/>
              <a:buChar char="•"/>
            </a:pPr>
            <a:r>
              <a:rPr lang="en-US" sz="2000" dirty="0"/>
              <a:t>Executing each phase</a:t>
            </a:r>
          </a:p>
          <a:p>
            <a:pPr algn="just">
              <a:buFont typeface="Arial" panose="020B0604020202020204" pitchFamily="34" charset="0"/>
              <a:buChar char="•"/>
            </a:pPr>
            <a:r>
              <a:rPr lang="en-US" sz="2000" dirty="0"/>
              <a:t>Managing the budget</a:t>
            </a:r>
          </a:p>
          <a:p>
            <a:pPr algn="just">
              <a:buFont typeface="Arial" panose="020B0604020202020204" pitchFamily="34" charset="0"/>
              <a:buChar char="•"/>
            </a:pPr>
            <a:r>
              <a:rPr lang="en-US" sz="2000" dirty="0"/>
              <a:t>Serving as the liaison among all stakeholders</a:t>
            </a:r>
          </a:p>
          <a:p>
            <a:pPr algn="just">
              <a:buFont typeface="Arial" panose="020B0604020202020204" pitchFamily="34" charset="0"/>
              <a:buChar char="•"/>
            </a:pPr>
            <a:r>
              <a:rPr lang="en-US" sz="2000" dirty="0"/>
              <a:t>Troubleshooting and maintenance </a:t>
            </a:r>
          </a:p>
          <a:p>
            <a:pPr algn="just"/>
            <a:r>
              <a:rPr lang="en-US" sz="2000" dirty="0"/>
              <a:t>Project managers must be highly organized, detail-oriented, and possess excellent people skills — after all, they are responsible for leading the team and communicating clearly and regularly with all relevant parties</a:t>
            </a:r>
            <a:r>
              <a:rPr lang="en-US" b="1" i="0" dirty="0">
                <a:solidFill>
                  <a:srgbClr val="676767"/>
                </a:solidFill>
                <a:effectLst/>
              </a:rPr>
              <a:t>.</a:t>
            </a:r>
          </a:p>
        </p:txBody>
      </p:sp>
    </p:spTree>
    <p:extLst>
      <p:ext uri="{BB962C8B-B14F-4D97-AF65-F5344CB8AC3E}">
        <p14:creationId xmlns:p14="http://schemas.microsoft.com/office/powerpoint/2010/main" val="1130697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12F951C-A05B-4E17-9704-2D7724605D69}" type="datetime1">
              <a:rPr lang="en-US" smtClean="0"/>
              <a:t>21-Jun-24</a:t>
            </a:fld>
            <a:endParaRPr lang="en-US"/>
          </a:p>
        </p:txBody>
      </p:sp>
      <p:sp>
        <p:nvSpPr>
          <p:cNvPr id="10" name="Footer Placeholder 9"/>
          <p:cNvSpPr>
            <a:spLocks noGrp="1"/>
          </p:cNvSpPr>
          <p:nvPr>
            <p:ph type="ftr" sz="quarter" idx="11"/>
          </p:nvPr>
        </p:nvSpPr>
        <p:spPr/>
        <p:txBody>
          <a:bodyPr/>
          <a:lstStyle/>
          <a:p>
            <a:r>
              <a:rPr lang="en-US"/>
              <a:t>Harshit Thakur                Unit-1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11" name="Content Placeholder 8"/>
          <p:cNvGraphicFramePr>
            <a:graphicFrameLocks noGrp="1"/>
          </p:cNvGraphicFramePr>
          <p:nvPr>
            <p:ph idx="4294967295"/>
            <p:extLst>
              <p:ext uri="{D42A27DB-BD31-4B8C-83A1-F6EECF244321}">
                <p14:modId xmlns:p14="http://schemas.microsoft.com/office/powerpoint/2010/main" val="1859133657"/>
              </p:ext>
            </p:extLst>
          </p:nvPr>
        </p:nvGraphicFramePr>
        <p:xfrm>
          <a:off x="0" y="914400"/>
          <a:ext cx="8686800" cy="5105396"/>
        </p:xfrm>
        <a:graphic>
          <a:graphicData uri="http://schemas.openxmlformats.org/drawingml/2006/table">
            <a:tbl>
              <a:tblPr firstRow="1" bandRow="1">
                <a:tableStyleId>{5C22544A-7EE6-4342-B048-85BDC9FD1C3A}</a:tableStyleId>
              </a:tblPr>
              <a:tblGrid>
                <a:gridCol w="1608666">
                  <a:extLst>
                    <a:ext uri="{9D8B030D-6E8A-4147-A177-3AD203B41FA5}">
                      <a16:colId xmlns:a16="http://schemas.microsoft.com/office/drawing/2014/main" val="20000"/>
                    </a:ext>
                  </a:extLst>
                </a:gridCol>
                <a:gridCol w="7078134">
                  <a:extLst>
                    <a:ext uri="{9D8B030D-6E8A-4147-A177-3AD203B41FA5}">
                      <a16:colId xmlns:a16="http://schemas.microsoft.com/office/drawing/2014/main" val="20001"/>
                    </a:ext>
                  </a:extLst>
                </a:gridCol>
              </a:tblGrid>
              <a:tr h="439850">
                <a:tc>
                  <a:txBody>
                    <a:bodyPr/>
                    <a:lstStyle/>
                    <a:p>
                      <a:r>
                        <a:rPr lang="en-US" sz="2200" dirty="0"/>
                        <a:t>S. No.</a:t>
                      </a:r>
                    </a:p>
                  </a:txBody>
                  <a:tcPr/>
                </a:tc>
                <a:tc>
                  <a:txBody>
                    <a:bodyPr/>
                    <a:lstStyle/>
                    <a:p>
                      <a:pPr algn="l"/>
                      <a:r>
                        <a:rPr lang="en-US" sz="2200" dirty="0"/>
                        <a:t>Content</a:t>
                      </a:r>
                    </a:p>
                  </a:txBody>
                  <a:tcPr/>
                </a:tc>
                <a:extLst>
                  <a:ext uri="{0D108BD9-81ED-4DB2-BD59-A6C34878D82A}">
                    <a16:rowId xmlns:a16="http://schemas.microsoft.com/office/drawing/2014/main" val="10000"/>
                  </a:ext>
                </a:extLst>
              </a:tr>
              <a:tr h="518394">
                <a:tc>
                  <a:txBody>
                    <a:bodyPr/>
                    <a:lstStyle/>
                    <a:p>
                      <a:r>
                        <a:rPr lang="en-US" sz="2700" b="0" dirty="0">
                          <a:latin typeface="Times New Roman" pitchFamily="18" charset="0"/>
                          <a:cs typeface="Times New Roman" pitchFamily="18" charset="0"/>
                        </a:rPr>
                        <a:t>20.</a:t>
                      </a:r>
                    </a:p>
                  </a:txBody>
                  <a:tcPr/>
                </a:tc>
                <a:tc>
                  <a:txBody>
                    <a:bodyPr/>
                    <a:lstStyle/>
                    <a:p>
                      <a:r>
                        <a:rPr lang="en-US" sz="2700" b="0" dirty="0">
                          <a:latin typeface="Times New Roman" pitchFamily="18" charset="0"/>
                          <a:cs typeface="Times New Roman" pitchFamily="18" charset="0"/>
                        </a:rPr>
                        <a:t>Lecture related to topic</a:t>
                      </a:r>
                    </a:p>
                  </a:txBody>
                  <a:tcPr/>
                </a:tc>
                <a:extLst>
                  <a:ext uri="{0D108BD9-81ED-4DB2-BD59-A6C34878D82A}">
                    <a16:rowId xmlns:a16="http://schemas.microsoft.com/office/drawing/2014/main" val="10001"/>
                  </a:ext>
                </a:extLst>
              </a:tr>
              <a:tr h="518394">
                <a:tc>
                  <a:txBody>
                    <a:bodyPr/>
                    <a:lstStyle/>
                    <a:p>
                      <a:r>
                        <a:rPr lang="en-US" sz="2700" b="0" dirty="0">
                          <a:latin typeface="Times New Roman" pitchFamily="18" charset="0"/>
                          <a:cs typeface="Times New Roman" pitchFamily="18" charset="0"/>
                        </a:rPr>
                        <a:t>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7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Daily Quiz</a:t>
                      </a:r>
                    </a:p>
                  </a:txBody>
                  <a:tcPr/>
                </a:tc>
                <a:extLst>
                  <a:ext uri="{0D108BD9-81ED-4DB2-BD59-A6C34878D82A}">
                    <a16:rowId xmlns:a16="http://schemas.microsoft.com/office/drawing/2014/main" val="10002"/>
                  </a:ext>
                </a:extLst>
              </a:tr>
              <a:tr h="518394">
                <a:tc>
                  <a:txBody>
                    <a:bodyPr/>
                    <a:lstStyle/>
                    <a:p>
                      <a:r>
                        <a:rPr lang="en-US" sz="2700" b="0" dirty="0">
                          <a:latin typeface="Times New Roman" pitchFamily="18" charset="0"/>
                          <a:cs typeface="Times New Roman" pitchFamily="18" charset="0"/>
                        </a:rPr>
                        <a:t>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700" b="0" dirty="0">
                          <a:latin typeface="Times New Roman" pitchFamily="18" charset="0"/>
                          <a:cs typeface="Times New Roman" pitchFamily="18" charset="0"/>
                        </a:rPr>
                        <a:t>Weekly Assignment</a:t>
                      </a:r>
                    </a:p>
                  </a:txBody>
                  <a:tcPr/>
                </a:tc>
                <a:extLst>
                  <a:ext uri="{0D108BD9-81ED-4DB2-BD59-A6C34878D82A}">
                    <a16:rowId xmlns:a16="http://schemas.microsoft.com/office/drawing/2014/main" val="10003"/>
                  </a:ext>
                </a:extLst>
              </a:tr>
              <a:tr h="518394">
                <a:tc>
                  <a:txBody>
                    <a:bodyPr/>
                    <a:lstStyle/>
                    <a:p>
                      <a:r>
                        <a:rPr lang="en-US" sz="2700" b="0" dirty="0">
                          <a:latin typeface="Times New Roman" pitchFamily="18" charset="0"/>
                          <a:cs typeface="Times New Roman" pitchFamily="18" charset="0"/>
                        </a:rPr>
                        <a:t>23.</a:t>
                      </a:r>
                    </a:p>
                  </a:txBody>
                  <a:tcPr/>
                </a:tc>
                <a:tc>
                  <a:txBody>
                    <a:bodyPr/>
                    <a:lstStyle/>
                    <a:p>
                      <a:r>
                        <a:rPr lang="en-US" sz="2700" b="0" dirty="0">
                          <a:latin typeface="Times New Roman" pitchFamily="18" charset="0"/>
                          <a:cs typeface="Times New Roman" pitchFamily="18" charset="0"/>
                        </a:rPr>
                        <a:t>Topic Links</a:t>
                      </a:r>
                    </a:p>
                  </a:txBody>
                  <a:tcPr/>
                </a:tc>
                <a:extLst>
                  <a:ext uri="{0D108BD9-81ED-4DB2-BD59-A6C34878D82A}">
                    <a16:rowId xmlns:a16="http://schemas.microsoft.com/office/drawing/2014/main" val="10004"/>
                  </a:ext>
                </a:extLst>
              </a:tr>
              <a:tr h="518394">
                <a:tc>
                  <a:txBody>
                    <a:bodyPr/>
                    <a:lstStyle/>
                    <a:p>
                      <a:r>
                        <a:rPr lang="en-US" sz="2700" b="0" dirty="0">
                          <a:latin typeface="Times New Roman" pitchFamily="18" charset="0"/>
                          <a:cs typeface="Times New Roman" pitchFamily="18" charset="0"/>
                        </a:rPr>
                        <a:t>24.</a:t>
                      </a:r>
                    </a:p>
                  </a:txBody>
                  <a:tcPr/>
                </a:tc>
                <a:tc>
                  <a:txBody>
                    <a:bodyPr/>
                    <a:lstStyle/>
                    <a:p>
                      <a:r>
                        <a:rPr lang="en-US" sz="2700" b="0" dirty="0">
                          <a:latin typeface="Times New Roman" pitchFamily="18" charset="0"/>
                          <a:cs typeface="Times New Roman" pitchFamily="18" charset="0"/>
                        </a:rPr>
                        <a:t>MCQs</a:t>
                      </a:r>
                    </a:p>
                  </a:txBody>
                  <a:tcPr/>
                </a:tc>
                <a:extLst>
                  <a:ext uri="{0D108BD9-81ED-4DB2-BD59-A6C34878D82A}">
                    <a16:rowId xmlns:a16="http://schemas.microsoft.com/office/drawing/2014/main" val="10005"/>
                  </a:ext>
                </a:extLst>
              </a:tr>
              <a:tr h="518394">
                <a:tc>
                  <a:txBody>
                    <a:bodyPr/>
                    <a:lstStyle/>
                    <a:p>
                      <a:r>
                        <a:rPr lang="en-US" sz="2700" b="0" dirty="0">
                          <a:latin typeface="Times New Roman" pitchFamily="18" charset="0"/>
                          <a:cs typeface="Times New Roman" pitchFamily="18" charset="0"/>
                        </a:rPr>
                        <a:t>25.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700" b="0" dirty="0">
                          <a:latin typeface="Times New Roman" pitchFamily="18" charset="0"/>
                          <a:cs typeface="Times New Roman" pitchFamily="18" charset="0"/>
                        </a:rPr>
                        <a:t>Glossary Questions</a:t>
                      </a:r>
                    </a:p>
                  </a:txBody>
                  <a:tcPr/>
                </a:tc>
                <a:extLst>
                  <a:ext uri="{0D108BD9-81ED-4DB2-BD59-A6C34878D82A}">
                    <a16:rowId xmlns:a16="http://schemas.microsoft.com/office/drawing/2014/main" val="10006"/>
                  </a:ext>
                </a:extLst>
              </a:tr>
              <a:tr h="518394">
                <a:tc>
                  <a:txBody>
                    <a:bodyPr/>
                    <a:lstStyle/>
                    <a:p>
                      <a:r>
                        <a:rPr lang="en-US" sz="2700" b="0" dirty="0">
                          <a:latin typeface="Times New Roman" pitchFamily="18" charset="0"/>
                          <a:cs typeface="Times New Roman" pitchFamily="18" charset="0"/>
                        </a:rPr>
                        <a:t>26.</a:t>
                      </a:r>
                    </a:p>
                  </a:txBody>
                  <a:tcPr/>
                </a:tc>
                <a:tc>
                  <a:txBody>
                    <a:bodyPr/>
                    <a:lstStyle/>
                    <a:p>
                      <a:r>
                        <a:rPr lang="en-US" sz="2700" b="0" dirty="0">
                          <a:latin typeface="Times New Roman" pitchFamily="18" charset="0"/>
                          <a:cs typeface="Times New Roman" pitchFamily="18" charset="0"/>
                        </a:rPr>
                        <a:t>Old question papers</a:t>
                      </a:r>
                    </a:p>
                  </a:txBody>
                  <a:tcPr/>
                </a:tc>
                <a:extLst>
                  <a:ext uri="{0D108BD9-81ED-4DB2-BD59-A6C34878D82A}">
                    <a16:rowId xmlns:a16="http://schemas.microsoft.com/office/drawing/2014/main" val="10007"/>
                  </a:ext>
                </a:extLst>
              </a:tr>
              <a:tr h="518394">
                <a:tc>
                  <a:txBody>
                    <a:bodyPr/>
                    <a:lstStyle/>
                    <a:p>
                      <a:r>
                        <a:rPr lang="en-US" sz="2700" b="0" dirty="0">
                          <a:latin typeface="Times New Roman" pitchFamily="18" charset="0"/>
                          <a:cs typeface="Times New Roman" pitchFamily="18" charset="0"/>
                        </a:rPr>
                        <a:t>27.</a:t>
                      </a:r>
                    </a:p>
                  </a:txBody>
                  <a:tcPr/>
                </a:tc>
                <a:tc>
                  <a:txBody>
                    <a:bodyPr/>
                    <a:lstStyle/>
                    <a:p>
                      <a:r>
                        <a:rPr lang="en-US" sz="2700" b="0" dirty="0">
                          <a:latin typeface="Times New Roman" pitchFamily="18" charset="0"/>
                          <a:cs typeface="Times New Roman" pitchFamily="18" charset="0"/>
                        </a:rPr>
                        <a:t>Expected Questions</a:t>
                      </a:r>
                    </a:p>
                  </a:txBody>
                  <a:tcPr/>
                </a:tc>
                <a:extLst>
                  <a:ext uri="{0D108BD9-81ED-4DB2-BD59-A6C34878D82A}">
                    <a16:rowId xmlns:a16="http://schemas.microsoft.com/office/drawing/2014/main" val="10008"/>
                  </a:ext>
                </a:extLst>
              </a:tr>
              <a:tr h="518394">
                <a:tc>
                  <a:txBody>
                    <a:bodyPr/>
                    <a:lstStyle/>
                    <a:p>
                      <a:r>
                        <a:rPr lang="en-US" sz="2700" b="0" dirty="0">
                          <a:latin typeface="Times New Roman" pitchFamily="18" charset="0"/>
                          <a:cs typeface="Times New Roman" pitchFamily="18" charset="0"/>
                        </a:rPr>
                        <a:t>28.</a:t>
                      </a:r>
                    </a:p>
                  </a:txBody>
                  <a:tcPr/>
                </a:tc>
                <a:tc>
                  <a:txBody>
                    <a:bodyPr/>
                    <a:lstStyle/>
                    <a:p>
                      <a:r>
                        <a:rPr lang="en-US" sz="2700" b="0" dirty="0">
                          <a:latin typeface="Times New Roman" pitchFamily="18" charset="0"/>
                          <a:cs typeface="Times New Roman" pitchFamily="18" charset="0"/>
                        </a:rPr>
                        <a:t>Recap of unit</a:t>
                      </a:r>
                    </a:p>
                  </a:txBody>
                  <a:tcPr/>
                </a:tc>
                <a:extLst>
                  <a:ext uri="{0D108BD9-81ED-4DB2-BD59-A6C34878D82A}">
                    <a16:rowId xmlns:a16="http://schemas.microsoft.com/office/drawing/2014/main" val="10009"/>
                  </a:ext>
                </a:extLst>
              </a:tr>
            </a:tbl>
          </a:graphicData>
        </a:graphic>
      </p:graphicFrame>
      <p:sp>
        <p:nvSpPr>
          <p:cNvPr id="2" name="Title 1">
            <a:extLst>
              <a:ext uri="{FF2B5EF4-FFF2-40B4-BE49-F238E27FC236}">
                <a16:creationId xmlns:a16="http://schemas.microsoft.com/office/drawing/2014/main" id="{37014945-B81A-FCFC-6403-6882AA06F7C8}"/>
              </a:ext>
            </a:extLst>
          </p:cNvPr>
          <p:cNvSpPr txBox="1">
            <a:spLocks/>
          </p:cNvSpPr>
          <p:nvPr/>
        </p:nvSpPr>
        <p:spPr>
          <a:xfrm>
            <a:off x="1897620" y="0"/>
            <a:ext cx="7283450" cy="83661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t>Index</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1DA0AE-C205-41ED-A7BD-21274BDB117F}"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pic>
        <p:nvPicPr>
          <p:cNvPr id="7" name="Content Placeholder 6"/>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447800" y="1295400"/>
            <a:ext cx="7696200" cy="4800600"/>
          </a:xfrm>
        </p:spPr>
      </p:pic>
      <p:sp>
        <p:nvSpPr>
          <p:cNvPr id="9"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Determinants of Project Success</a:t>
            </a:r>
          </a:p>
        </p:txBody>
      </p:sp>
    </p:spTree>
    <p:extLst>
      <p:ext uri="{BB962C8B-B14F-4D97-AF65-F5344CB8AC3E}">
        <p14:creationId xmlns:p14="http://schemas.microsoft.com/office/powerpoint/2010/main" val="3626584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9ED262-C004-4977-8B4C-81D4C853413B}"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3" name="Content Placeholder 2"/>
          <p:cNvSpPr>
            <a:spLocks noGrp="1"/>
          </p:cNvSpPr>
          <p:nvPr>
            <p:ph idx="4294967295"/>
          </p:nvPr>
        </p:nvSpPr>
        <p:spPr>
          <a:xfrm>
            <a:off x="914400" y="914400"/>
            <a:ext cx="8229600" cy="5181600"/>
          </a:xfrm>
        </p:spPr>
        <p:txBody>
          <a:bodyPr>
            <a:normAutofit fontScale="62500" lnSpcReduction="20000"/>
          </a:bodyPr>
          <a:lstStyle/>
          <a:p>
            <a:r>
              <a:rPr lang="en-US" sz="2800" dirty="0"/>
              <a:t>The success of a project is influenced by various determinants that ensure it meets its objectives within the set constraints. Here are the key determinants of project success:</a:t>
            </a:r>
          </a:p>
          <a:p>
            <a:endParaRPr lang="en-US" sz="2800" dirty="0"/>
          </a:p>
          <a:p>
            <a:pPr marL="0" indent="0">
              <a:buNone/>
            </a:pPr>
            <a:r>
              <a:rPr lang="en-US" sz="2800" dirty="0"/>
              <a:t>1. Clear Objectives and Goals:</a:t>
            </a:r>
          </a:p>
          <a:p>
            <a:r>
              <a:rPr lang="en-US" sz="2800" dirty="0"/>
              <a:t>   - Defined </a:t>
            </a:r>
            <a:r>
              <a:rPr lang="en-US" sz="2800" dirty="0" err="1"/>
              <a:t>Scope:Clearly</a:t>
            </a:r>
            <a:r>
              <a:rPr lang="en-US" sz="2800" dirty="0"/>
              <a:t> articulated project scope with specific, measurable, achievable, relevant, and time-bound (SMART) goals.</a:t>
            </a:r>
          </a:p>
          <a:p>
            <a:r>
              <a:rPr lang="en-US" sz="2800" dirty="0"/>
              <a:t>   - Alignment: Project goals should align with organizational objectives and stakeholder expectations.</a:t>
            </a:r>
          </a:p>
          <a:p>
            <a:endParaRPr lang="en-US" sz="2800" dirty="0"/>
          </a:p>
          <a:p>
            <a:pPr marL="0" indent="0">
              <a:buNone/>
            </a:pPr>
            <a:r>
              <a:rPr lang="en-US" sz="2800" dirty="0"/>
              <a:t>2. Effective Planning:</a:t>
            </a:r>
          </a:p>
          <a:p>
            <a:r>
              <a:rPr lang="en-US" sz="2800" dirty="0"/>
              <a:t>   - Comprehensive </a:t>
            </a:r>
            <a:r>
              <a:rPr lang="en-US" sz="2800" dirty="0" err="1"/>
              <a:t>Plan:Detailed</a:t>
            </a:r>
            <a:r>
              <a:rPr lang="en-US" sz="2800" dirty="0"/>
              <a:t> project plan outlining tasks, milestones, timelines, resources, and dependencies.</a:t>
            </a:r>
          </a:p>
          <a:p>
            <a:r>
              <a:rPr lang="en-US" sz="2800" dirty="0"/>
              <a:t>   - Contingency Planning: Identification of potential risks and development of mitigation strategies.</a:t>
            </a:r>
          </a:p>
          <a:p>
            <a:endParaRPr lang="en-US" sz="2800" dirty="0"/>
          </a:p>
          <a:p>
            <a:pPr marL="0" indent="0">
              <a:buNone/>
            </a:pPr>
            <a:r>
              <a:rPr lang="en-US" sz="2800" dirty="0"/>
              <a:t>3. Strong Leadership:</a:t>
            </a:r>
          </a:p>
          <a:p>
            <a:r>
              <a:rPr lang="en-US" sz="2800" dirty="0"/>
              <a:t>   - Project Manager Competence: Skilled project manager with the ability to lead, motivate, and manage the team effectively.</a:t>
            </a:r>
          </a:p>
          <a:p>
            <a:r>
              <a:rPr lang="en-US" sz="2800" dirty="0"/>
              <a:t>   - </a:t>
            </a:r>
            <a:r>
              <a:rPr lang="en-US" sz="2800" dirty="0" err="1"/>
              <a:t>Decision-Making:Prompt</a:t>
            </a:r>
            <a:r>
              <a:rPr lang="en-US" sz="2800" dirty="0"/>
              <a:t> and informed decision-making capabilities.</a:t>
            </a:r>
          </a:p>
          <a:p>
            <a:endParaRPr lang="en-US" sz="2800" dirty="0"/>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Determinants of Project Success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9ED262-C004-4977-8B4C-81D4C853413B}"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3" name="Content Placeholder 2"/>
          <p:cNvSpPr>
            <a:spLocks noGrp="1"/>
          </p:cNvSpPr>
          <p:nvPr>
            <p:ph idx="4294967295"/>
          </p:nvPr>
        </p:nvSpPr>
        <p:spPr>
          <a:xfrm>
            <a:off x="914400" y="914400"/>
            <a:ext cx="8229600" cy="5181600"/>
          </a:xfrm>
        </p:spPr>
        <p:txBody>
          <a:bodyPr>
            <a:normAutofit fontScale="70000" lnSpcReduction="20000"/>
          </a:bodyPr>
          <a:lstStyle/>
          <a:p>
            <a:endParaRPr lang="en-US" sz="2800" dirty="0"/>
          </a:p>
          <a:p>
            <a:pPr marL="0" indent="0">
              <a:buNone/>
            </a:pPr>
            <a:r>
              <a:rPr lang="en-US" sz="2800" dirty="0"/>
              <a:t>4. Team Competence and Cohesion:</a:t>
            </a:r>
          </a:p>
          <a:p>
            <a:r>
              <a:rPr lang="en-US" sz="2800" dirty="0"/>
              <a:t>   - Skills and Expertise: Team members with the required skills and expertise relevant to the project.</a:t>
            </a:r>
          </a:p>
          <a:p>
            <a:r>
              <a:rPr lang="en-US" sz="2800" dirty="0"/>
              <a:t>   - Collaboration: Effective teamwork, communication, and collaboration among team members.</a:t>
            </a:r>
          </a:p>
          <a:p>
            <a:endParaRPr lang="en-US" sz="2800" dirty="0"/>
          </a:p>
          <a:p>
            <a:pPr marL="0" indent="0">
              <a:buNone/>
            </a:pPr>
            <a:r>
              <a:rPr lang="en-US" sz="2800" dirty="0"/>
              <a:t>5. Resource Management:</a:t>
            </a:r>
          </a:p>
          <a:p>
            <a:r>
              <a:rPr lang="en-US" sz="2800" dirty="0"/>
              <a:t>   - Adequate Resources: Availability of necessary resources (financial, human, material) to complete the project.</a:t>
            </a:r>
          </a:p>
          <a:p>
            <a:r>
              <a:rPr lang="en-US" sz="2800" dirty="0"/>
              <a:t>   - Efficient Utilization: Optimal use of resources to avoid wastage and maximize productivity.</a:t>
            </a:r>
          </a:p>
          <a:p>
            <a:endParaRPr lang="en-US" sz="2800" dirty="0"/>
          </a:p>
          <a:p>
            <a:pPr marL="0" indent="0">
              <a:buNone/>
            </a:pPr>
            <a:r>
              <a:rPr lang="en-US" sz="2800" dirty="0"/>
              <a:t>6. Stakeholder Engagement:</a:t>
            </a:r>
          </a:p>
          <a:p>
            <a:r>
              <a:rPr lang="en-US" sz="2800" dirty="0"/>
              <a:t>   - Communication: Regular and transparent communication with all stakeholders to keep them informed and engaged.</a:t>
            </a:r>
          </a:p>
          <a:p>
            <a:r>
              <a:rPr lang="en-US" sz="2800" dirty="0"/>
              <a:t>   - Involvement: Active involvement of stakeholders in key decisions and project milestones.</a:t>
            </a:r>
          </a:p>
          <a:p>
            <a:endParaRPr lang="en-US" sz="2800" dirty="0"/>
          </a:p>
        </p:txBody>
      </p:sp>
      <p:sp>
        <p:nvSpPr>
          <p:cNvPr id="7" name="Title 1"/>
          <p:cNvSpPr txBox="1">
            <a:spLocks/>
          </p:cNvSpPr>
          <p:nvPr/>
        </p:nvSpPr>
        <p:spPr>
          <a:xfrm>
            <a:off x="194207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Determinants of Project Success</a:t>
            </a:r>
          </a:p>
        </p:txBody>
      </p:sp>
    </p:spTree>
    <p:extLst>
      <p:ext uri="{BB962C8B-B14F-4D97-AF65-F5344CB8AC3E}">
        <p14:creationId xmlns:p14="http://schemas.microsoft.com/office/powerpoint/2010/main" val="579961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9ED262-C004-4977-8B4C-81D4C853413B}"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3" name="Content Placeholder 2"/>
          <p:cNvSpPr>
            <a:spLocks noGrp="1"/>
          </p:cNvSpPr>
          <p:nvPr>
            <p:ph idx="4294967295"/>
          </p:nvPr>
        </p:nvSpPr>
        <p:spPr>
          <a:xfrm>
            <a:off x="914400" y="914400"/>
            <a:ext cx="8229600" cy="5181600"/>
          </a:xfrm>
        </p:spPr>
        <p:txBody>
          <a:bodyPr>
            <a:normAutofit fontScale="55000" lnSpcReduction="20000"/>
          </a:bodyPr>
          <a:lstStyle/>
          <a:p>
            <a:endParaRPr lang="en-US" sz="2800" dirty="0"/>
          </a:p>
          <a:p>
            <a:pPr marL="0" indent="0">
              <a:buNone/>
            </a:pPr>
            <a:r>
              <a:rPr lang="en-US" sz="2800" dirty="0"/>
              <a:t>7. Risk Management:</a:t>
            </a:r>
          </a:p>
          <a:p>
            <a:r>
              <a:rPr lang="en-US" sz="2800" dirty="0"/>
              <a:t>   - Risk Identification: Early identification of potential risks and uncertainties.</a:t>
            </a:r>
          </a:p>
          <a:p>
            <a:r>
              <a:rPr lang="en-US" sz="2800" dirty="0"/>
              <a:t>   - Mitigation Strategies: Development and implementation of strategies to mitigate identified risks.</a:t>
            </a:r>
          </a:p>
          <a:p>
            <a:endParaRPr lang="en-US" sz="2800" dirty="0"/>
          </a:p>
          <a:p>
            <a:pPr marL="0" indent="0">
              <a:buNone/>
            </a:pPr>
            <a:r>
              <a:rPr lang="en-US" sz="2800" dirty="0"/>
              <a:t>8. Quality Management:</a:t>
            </a:r>
          </a:p>
          <a:p>
            <a:r>
              <a:rPr lang="en-US" sz="2800" dirty="0"/>
              <a:t>   - Standards and Metrics: Establishment of quality standards and metrics to measure project deliverables.</a:t>
            </a:r>
          </a:p>
          <a:p>
            <a:r>
              <a:rPr lang="en-US" sz="2800" dirty="0"/>
              <a:t>   - Continuous Improvement: Ongoing efforts to improve processes and outputs to meet or exceed quality expectations.</a:t>
            </a:r>
          </a:p>
          <a:p>
            <a:endParaRPr lang="en-US" sz="2800" dirty="0"/>
          </a:p>
          <a:p>
            <a:pPr marL="0" indent="0">
              <a:buNone/>
            </a:pPr>
            <a:r>
              <a:rPr lang="en-US" sz="2800" dirty="0"/>
              <a:t>9. Timely and Accurate Reporting:</a:t>
            </a:r>
          </a:p>
          <a:p>
            <a:r>
              <a:rPr lang="en-US" sz="2800" dirty="0"/>
              <a:t>   - Progress Tracking: Regular tracking of project progress against the plan.</a:t>
            </a:r>
          </a:p>
          <a:p>
            <a:r>
              <a:rPr lang="en-US" sz="2800" dirty="0"/>
              <a:t>   - Issue Resolution: Prompt identification and resolution of issues and bottlenecks.</a:t>
            </a:r>
          </a:p>
          <a:p>
            <a:endParaRPr lang="en-US" sz="2800" dirty="0"/>
          </a:p>
          <a:p>
            <a:pPr marL="0" indent="0">
              <a:buNone/>
            </a:pPr>
            <a:r>
              <a:rPr lang="en-US" sz="2800" dirty="0"/>
              <a:t>10. Adaptability and Flexibility:</a:t>
            </a:r>
          </a:p>
          <a:p>
            <a:r>
              <a:rPr lang="en-US" sz="2800" dirty="0"/>
              <a:t>    - Change Management: Effective management of changes in project scope, schedule, and resources.</a:t>
            </a:r>
          </a:p>
          <a:p>
            <a:r>
              <a:rPr lang="en-US" sz="2800" dirty="0"/>
              <a:t>    - Adaptability: Ability to adapt to unforeseen circumstances and adjust plans accordingly.</a:t>
            </a:r>
          </a:p>
          <a:p>
            <a:endParaRPr lang="en-US" sz="2800" dirty="0"/>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Determinants of Project Success</a:t>
            </a:r>
          </a:p>
        </p:txBody>
      </p:sp>
    </p:spTree>
    <p:extLst>
      <p:ext uri="{BB962C8B-B14F-4D97-AF65-F5344CB8AC3E}">
        <p14:creationId xmlns:p14="http://schemas.microsoft.com/office/powerpoint/2010/main" val="3125616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9ED262-C004-4977-8B4C-81D4C853413B}"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3" name="Content Placeholder 2"/>
          <p:cNvSpPr>
            <a:spLocks noGrp="1"/>
          </p:cNvSpPr>
          <p:nvPr>
            <p:ph idx="4294967295"/>
          </p:nvPr>
        </p:nvSpPr>
        <p:spPr>
          <a:xfrm>
            <a:off x="914400" y="914400"/>
            <a:ext cx="8229600" cy="5181600"/>
          </a:xfrm>
        </p:spPr>
        <p:txBody>
          <a:bodyPr>
            <a:normAutofit fontScale="62500" lnSpcReduction="20000"/>
          </a:bodyPr>
          <a:lstStyle/>
          <a:p>
            <a:endParaRPr lang="en-US" sz="2800" dirty="0"/>
          </a:p>
          <a:p>
            <a:endParaRPr lang="en-US" sz="2800" dirty="0"/>
          </a:p>
          <a:p>
            <a:pPr marL="0" indent="0">
              <a:buNone/>
            </a:pPr>
            <a:r>
              <a:rPr lang="en-US" sz="2800" dirty="0"/>
              <a:t>10. Adaptability and Flexibility:</a:t>
            </a:r>
          </a:p>
          <a:p>
            <a:r>
              <a:rPr lang="en-US" sz="2800" dirty="0"/>
              <a:t>    - Change Management: Effective management of changes in project scope, schedule, and resources.</a:t>
            </a:r>
          </a:p>
          <a:p>
            <a:r>
              <a:rPr lang="en-US" sz="2800" dirty="0"/>
              <a:t>    - Adaptability: Ability to adapt to unforeseen circumstances and adjust plans accordingly.</a:t>
            </a:r>
          </a:p>
          <a:p>
            <a:endParaRPr lang="en-US" sz="2800" dirty="0"/>
          </a:p>
          <a:p>
            <a:pPr marL="0" indent="0">
              <a:buNone/>
            </a:pPr>
            <a:r>
              <a:rPr lang="en-US" sz="2800" dirty="0"/>
              <a:t>11. Customer Satisfaction:</a:t>
            </a:r>
          </a:p>
          <a:p>
            <a:r>
              <a:rPr lang="en-US" sz="2800" dirty="0"/>
              <a:t>    - Requirements Fulfillment: Deliverables that meet or exceed customer requirements and expectations.</a:t>
            </a:r>
          </a:p>
          <a:p>
            <a:r>
              <a:rPr lang="en-US" sz="2800" dirty="0"/>
              <a:t>    - Feedback Mechanism: Mechanism for obtaining and incorporating customer feedback.</a:t>
            </a:r>
          </a:p>
          <a:p>
            <a:endParaRPr lang="en-US" sz="2800" dirty="0"/>
          </a:p>
          <a:p>
            <a:pPr marL="0" indent="0">
              <a:buNone/>
            </a:pPr>
            <a:r>
              <a:rPr lang="en-US" sz="2800" dirty="0"/>
              <a:t>12. Post-Implementation Review:</a:t>
            </a:r>
          </a:p>
          <a:p>
            <a:r>
              <a:rPr lang="en-US" sz="2800" dirty="0"/>
              <a:t>    - Lessons Learned: Conducting a review after project completion to identify lessons learned.</a:t>
            </a:r>
          </a:p>
          <a:p>
            <a:r>
              <a:rPr lang="en-US" sz="2800" dirty="0"/>
              <a:t>    - Continuous Improvement: Applying insights gained to improve future project performance.</a:t>
            </a:r>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Determinants of Project Success</a:t>
            </a:r>
          </a:p>
        </p:txBody>
      </p:sp>
    </p:spTree>
    <p:extLst>
      <p:ext uri="{BB962C8B-B14F-4D97-AF65-F5344CB8AC3E}">
        <p14:creationId xmlns:p14="http://schemas.microsoft.com/office/powerpoint/2010/main" val="1000389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895D2D-A4D3-43E0-A5BB-26915F57C11A}"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3" name="Content Placeholder 2"/>
          <p:cNvSpPr>
            <a:spLocks noGrp="1"/>
          </p:cNvSpPr>
          <p:nvPr>
            <p:ph idx="4294967295"/>
          </p:nvPr>
        </p:nvSpPr>
        <p:spPr>
          <a:xfrm>
            <a:off x="0" y="914400"/>
            <a:ext cx="8534400" cy="5334000"/>
          </a:xfrm>
        </p:spPr>
        <p:txBody>
          <a:bodyPr>
            <a:normAutofit/>
          </a:bodyPr>
          <a:lstStyle/>
          <a:p>
            <a:pPr marL="0" indent="0" algn="just">
              <a:spcBef>
                <a:spcPts val="0"/>
              </a:spcBef>
            </a:pPr>
            <a:endParaRPr lang="en-US" sz="2800" dirty="0"/>
          </a:p>
          <a:p>
            <a:pPr marL="0" indent="0" algn="just">
              <a:spcBef>
                <a:spcPts val="0"/>
              </a:spcBef>
            </a:pPr>
            <a:r>
              <a:rPr lang="en-US" sz="2800" dirty="0"/>
              <a:t>Series of activities which are necessary to fulfill goals or objectives.</a:t>
            </a:r>
          </a:p>
          <a:p>
            <a:pPr marL="0" indent="0" algn="just">
              <a:spcBef>
                <a:spcPts val="0"/>
              </a:spcBef>
              <a:buNone/>
            </a:pPr>
            <a:endParaRPr lang="en-US" sz="2800" dirty="0"/>
          </a:p>
          <a:p>
            <a:pPr marL="0" indent="0" algn="just">
              <a:spcBef>
                <a:spcPts val="0"/>
              </a:spcBef>
            </a:pPr>
            <a:r>
              <a:rPr lang="en-US" sz="2800" dirty="0"/>
              <a:t> Recognizes that projects have limited life span.</a:t>
            </a:r>
          </a:p>
          <a:p>
            <a:pPr marL="0" indent="0" algn="just">
              <a:spcBef>
                <a:spcPts val="0"/>
              </a:spcBef>
              <a:buNone/>
            </a:pPr>
            <a:r>
              <a:rPr lang="en-US" sz="2800" dirty="0"/>
              <a:t>	</a:t>
            </a:r>
          </a:p>
          <a:p>
            <a:pPr marL="0" indent="0" algn="just">
              <a:spcBef>
                <a:spcPts val="0"/>
              </a:spcBef>
            </a:pPr>
            <a:r>
              <a:rPr lang="en-US" sz="2800" dirty="0"/>
              <a:t> Recognizes that there are predictable changes in level of effort &amp; focus over the life of project.</a:t>
            </a:r>
          </a:p>
          <a:p>
            <a:pPr algn="just">
              <a:buNone/>
            </a:pPr>
            <a:endParaRPr lang="en-US" sz="2800" dirty="0"/>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Life Cycle</a:t>
            </a:r>
          </a:p>
        </p:txBody>
      </p:sp>
    </p:spTree>
    <p:extLst>
      <p:ext uri="{BB962C8B-B14F-4D97-AF65-F5344CB8AC3E}">
        <p14:creationId xmlns:p14="http://schemas.microsoft.com/office/powerpoint/2010/main" val="31419146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89C0AE-2ED3-4BB8-9BEE-FFA6608BAD1F}"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Life Cycle</a:t>
            </a:r>
          </a:p>
        </p:txBody>
      </p:sp>
      <p:sp>
        <p:nvSpPr>
          <p:cNvPr id="10" name="Rectangle 9"/>
          <p:cNvSpPr/>
          <p:nvPr/>
        </p:nvSpPr>
        <p:spPr>
          <a:xfrm>
            <a:off x="228600" y="990600"/>
            <a:ext cx="8610600" cy="5486400"/>
          </a:xfrm>
          <a:prstGeom prst="rect">
            <a:avLst/>
          </a:prstGeom>
          <a:solidFill>
            <a:schemeClr val="accent5">
              <a:lumMod val="40000"/>
              <a:lumOff val="60000"/>
            </a:schemeClr>
          </a:solid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11" name="Straight Connector 10"/>
          <p:cNvCxnSpPr/>
          <p:nvPr/>
        </p:nvCxnSpPr>
        <p:spPr>
          <a:xfrm rot="5400000">
            <a:off x="-167641" y="4099560"/>
            <a:ext cx="47548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432560" y="4099560"/>
            <a:ext cx="47548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4251960" y="4099560"/>
            <a:ext cx="47548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28600" y="4114800"/>
            <a:ext cx="86106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57200" y="1371600"/>
            <a:ext cx="1524000" cy="461665"/>
          </a:xfrm>
          <a:prstGeom prst="rect">
            <a:avLst/>
          </a:prstGeom>
          <a:noFill/>
        </p:spPr>
        <p:txBody>
          <a:bodyPr wrap="square" rtlCol="0">
            <a:spAutoFit/>
          </a:bodyPr>
          <a:lstStyle/>
          <a:p>
            <a:r>
              <a:rPr lang="en-US" sz="2400" b="1" dirty="0"/>
              <a:t>Defining</a:t>
            </a:r>
          </a:p>
        </p:txBody>
      </p:sp>
      <p:sp>
        <p:nvSpPr>
          <p:cNvPr id="16" name="TextBox 15"/>
          <p:cNvSpPr txBox="1"/>
          <p:nvPr/>
        </p:nvSpPr>
        <p:spPr>
          <a:xfrm>
            <a:off x="4800600" y="1371600"/>
            <a:ext cx="1447800" cy="461665"/>
          </a:xfrm>
          <a:prstGeom prst="rect">
            <a:avLst/>
          </a:prstGeom>
          <a:noFill/>
        </p:spPr>
        <p:txBody>
          <a:bodyPr wrap="square" rtlCol="0">
            <a:spAutoFit/>
          </a:bodyPr>
          <a:lstStyle/>
          <a:p>
            <a:r>
              <a:rPr lang="en-US" sz="2400" b="1" dirty="0"/>
              <a:t>Executing</a:t>
            </a:r>
          </a:p>
        </p:txBody>
      </p:sp>
      <p:sp>
        <p:nvSpPr>
          <p:cNvPr id="17" name="TextBox 16"/>
          <p:cNvSpPr txBox="1"/>
          <p:nvPr/>
        </p:nvSpPr>
        <p:spPr>
          <a:xfrm>
            <a:off x="2438400" y="1383268"/>
            <a:ext cx="1447800" cy="461665"/>
          </a:xfrm>
          <a:prstGeom prst="rect">
            <a:avLst/>
          </a:prstGeom>
          <a:noFill/>
        </p:spPr>
        <p:txBody>
          <a:bodyPr wrap="square" rtlCol="0">
            <a:spAutoFit/>
          </a:bodyPr>
          <a:lstStyle/>
          <a:p>
            <a:r>
              <a:rPr lang="en-US" sz="2400" b="1" dirty="0"/>
              <a:t>Planning</a:t>
            </a:r>
          </a:p>
        </p:txBody>
      </p:sp>
      <p:sp>
        <p:nvSpPr>
          <p:cNvPr id="18" name="TextBox 17"/>
          <p:cNvSpPr txBox="1"/>
          <p:nvPr/>
        </p:nvSpPr>
        <p:spPr>
          <a:xfrm>
            <a:off x="7239000" y="1383268"/>
            <a:ext cx="1524000" cy="461665"/>
          </a:xfrm>
          <a:prstGeom prst="rect">
            <a:avLst/>
          </a:prstGeom>
          <a:noFill/>
        </p:spPr>
        <p:txBody>
          <a:bodyPr wrap="square" rtlCol="0">
            <a:spAutoFit/>
          </a:bodyPr>
          <a:lstStyle/>
          <a:p>
            <a:r>
              <a:rPr lang="en-US" sz="2400" b="1" dirty="0"/>
              <a:t>Delivering</a:t>
            </a:r>
          </a:p>
        </p:txBody>
      </p:sp>
      <p:sp>
        <p:nvSpPr>
          <p:cNvPr id="19" name="TextBox 18"/>
          <p:cNvSpPr txBox="1"/>
          <p:nvPr/>
        </p:nvSpPr>
        <p:spPr>
          <a:xfrm>
            <a:off x="381000" y="4286071"/>
            <a:ext cx="1752600" cy="1200329"/>
          </a:xfrm>
          <a:prstGeom prst="rect">
            <a:avLst/>
          </a:prstGeom>
          <a:noFill/>
        </p:spPr>
        <p:txBody>
          <a:bodyPr wrap="square" rtlCol="0">
            <a:spAutoFit/>
          </a:bodyPr>
          <a:lstStyle/>
          <a:p>
            <a:pPr>
              <a:buFont typeface="Arial" pitchFamily="34" charset="0"/>
              <a:buChar char="•"/>
            </a:pPr>
            <a:r>
              <a:rPr lang="en-US" dirty="0"/>
              <a:t>Goals</a:t>
            </a:r>
          </a:p>
          <a:p>
            <a:pPr>
              <a:buFont typeface="Arial" pitchFamily="34" charset="0"/>
              <a:buChar char="•"/>
            </a:pPr>
            <a:r>
              <a:rPr lang="en-US" dirty="0"/>
              <a:t>Specifications</a:t>
            </a:r>
          </a:p>
          <a:p>
            <a:pPr>
              <a:buFont typeface="Arial" pitchFamily="34" charset="0"/>
              <a:buChar char="•"/>
            </a:pPr>
            <a:r>
              <a:rPr lang="en-US" dirty="0"/>
              <a:t>Tasks</a:t>
            </a:r>
          </a:p>
          <a:p>
            <a:pPr>
              <a:buFont typeface="Arial" pitchFamily="34" charset="0"/>
              <a:buChar char="•"/>
            </a:pPr>
            <a:r>
              <a:rPr lang="en-US" dirty="0"/>
              <a:t>Responsibilities</a:t>
            </a:r>
          </a:p>
        </p:txBody>
      </p:sp>
      <p:sp>
        <p:nvSpPr>
          <p:cNvPr id="20" name="TextBox 19"/>
          <p:cNvSpPr txBox="1"/>
          <p:nvPr/>
        </p:nvSpPr>
        <p:spPr>
          <a:xfrm>
            <a:off x="2286000" y="4209871"/>
            <a:ext cx="1676400" cy="1754326"/>
          </a:xfrm>
          <a:prstGeom prst="rect">
            <a:avLst/>
          </a:prstGeom>
          <a:noFill/>
        </p:spPr>
        <p:txBody>
          <a:bodyPr wrap="square" rtlCol="0">
            <a:spAutoFit/>
          </a:bodyPr>
          <a:lstStyle/>
          <a:p>
            <a:pPr>
              <a:buFont typeface="Arial" pitchFamily="34" charset="0"/>
              <a:buChar char="•"/>
            </a:pPr>
            <a:r>
              <a:rPr lang="en-US" dirty="0"/>
              <a:t>Schedules</a:t>
            </a:r>
          </a:p>
          <a:p>
            <a:pPr>
              <a:buFont typeface="Arial" pitchFamily="34" charset="0"/>
              <a:buChar char="•"/>
            </a:pPr>
            <a:r>
              <a:rPr lang="en-US" dirty="0"/>
              <a:t>Budgets</a:t>
            </a:r>
          </a:p>
          <a:p>
            <a:pPr>
              <a:buFont typeface="Arial" pitchFamily="34" charset="0"/>
              <a:buChar char="•"/>
            </a:pPr>
            <a:r>
              <a:rPr lang="en-US" dirty="0"/>
              <a:t>Resources</a:t>
            </a:r>
          </a:p>
          <a:p>
            <a:pPr>
              <a:buFont typeface="Arial" pitchFamily="34" charset="0"/>
              <a:buChar char="•"/>
            </a:pPr>
            <a:r>
              <a:rPr lang="en-US" dirty="0"/>
              <a:t>Risks</a:t>
            </a:r>
          </a:p>
          <a:p>
            <a:pPr>
              <a:buFont typeface="Arial" pitchFamily="34" charset="0"/>
              <a:buChar char="•"/>
            </a:pPr>
            <a:r>
              <a:rPr lang="en-US" dirty="0"/>
              <a:t>Staffing</a:t>
            </a:r>
          </a:p>
          <a:p>
            <a:pPr>
              <a:buFont typeface="Arial" pitchFamily="34" charset="0"/>
              <a:buChar char="•"/>
            </a:pPr>
            <a:endParaRPr lang="en-US" dirty="0"/>
          </a:p>
        </p:txBody>
      </p:sp>
      <p:sp>
        <p:nvSpPr>
          <p:cNvPr id="21" name="TextBox 20"/>
          <p:cNvSpPr txBox="1"/>
          <p:nvPr/>
        </p:nvSpPr>
        <p:spPr>
          <a:xfrm>
            <a:off x="4495800" y="4191000"/>
            <a:ext cx="1676400" cy="1200329"/>
          </a:xfrm>
          <a:prstGeom prst="rect">
            <a:avLst/>
          </a:prstGeom>
          <a:noFill/>
        </p:spPr>
        <p:txBody>
          <a:bodyPr wrap="square" rtlCol="0">
            <a:spAutoFit/>
          </a:bodyPr>
          <a:lstStyle/>
          <a:p>
            <a:pPr>
              <a:buFont typeface="Arial" pitchFamily="34" charset="0"/>
              <a:buChar char="•"/>
            </a:pPr>
            <a:r>
              <a:rPr lang="en-US" dirty="0"/>
              <a:t>Status Report</a:t>
            </a:r>
          </a:p>
          <a:p>
            <a:pPr>
              <a:buFont typeface="Arial" pitchFamily="34" charset="0"/>
              <a:buChar char="•"/>
            </a:pPr>
            <a:r>
              <a:rPr lang="en-US" dirty="0"/>
              <a:t>Changes</a:t>
            </a:r>
          </a:p>
          <a:p>
            <a:pPr>
              <a:buFont typeface="Arial" pitchFamily="34" charset="0"/>
              <a:buChar char="•"/>
            </a:pPr>
            <a:r>
              <a:rPr lang="en-US" dirty="0"/>
              <a:t>Quality</a:t>
            </a:r>
          </a:p>
          <a:p>
            <a:pPr>
              <a:buFont typeface="Arial" pitchFamily="34" charset="0"/>
              <a:buChar char="•"/>
            </a:pPr>
            <a:r>
              <a:rPr lang="en-US" dirty="0"/>
              <a:t>Forecasts</a:t>
            </a:r>
          </a:p>
        </p:txBody>
      </p:sp>
      <p:sp>
        <p:nvSpPr>
          <p:cNvPr id="22" name="TextBox 21"/>
          <p:cNvSpPr txBox="1"/>
          <p:nvPr/>
        </p:nvSpPr>
        <p:spPr>
          <a:xfrm>
            <a:off x="6705600" y="4191000"/>
            <a:ext cx="2133600" cy="1477328"/>
          </a:xfrm>
          <a:prstGeom prst="rect">
            <a:avLst/>
          </a:prstGeom>
          <a:noFill/>
        </p:spPr>
        <p:txBody>
          <a:bodyPr wrap="square" rtlCol="0">
            <a:spAutoFit/>
          </a:bodyPr>
          <a:lstStyle/>
          <a:p>
            <a:pPr>
              <a:buFont typeface="Arial" pitchFamily="34" charset="0"/>
              <a:buChar char="•"/>
            </a:pPr>
            <a:r>
              <a:rPr lang="en-US" dirty="0"/>
              <a:t>Train Customer</a:t>
            </a:r>
          </a:p>
          <a:p>
            <a:pPr>
              <a:buFont typeface="Arial" pitchFamily="34" charset="0"/>
              <a:buChar char="•"/>
            </a:pPr>
            <a:r>
              <a:rPr lang="en-US" dirty="0"/>
              <a:t>Transfer Documents</a:t>
            </a:r>
          </a:p>
          <a:p>
            <a:pPr>
              <a:buFont typeface="Arial" pitchFamily="34" charset="0"/>
              <a:buChar char="•"/>
            </a:pPr>
            <a:r>
              <a:rPr lang="en-US" dirty="0"/>
              <a:t>Release Resources</a:t>
            </a:r>
          </a:p>
          <a:p>
            <a:pPr>
              <a:buFont typeface="Arial" pitchFamily="34" charset="0"/>
              <a:buChar char="•"/>
            </a:pPr>
            <a:r>
              <a:rPr lang="en-US" dirty="0"/>
              <a:t>Reassign Staff</a:t>
            </a:r>
          </a:p>
          <a:p>
            <a:pPr>
              <a:buFont typeface="Arial" pitchFamily="34" charset="0"/>
              <a:buChar char="•"/>
            </a:pPr>
            <a:r>
              <a:rPr lang="en-US" dirty="0"/>
              <a:t>Lessons Learned</a:t>
            </a:r>
          </a:p>
        </p:txBody>
      </p:sp>
      <p:sp>
        <p:nvSpPr>
          <p:cNvPr id="23" name="Freeform 22"/>
          <p:cNvSpPr/>
          <p:nvPr/>
        </p:nvSpPr>
        <p:spPr>
          <a:xfrm>
            <a:off x="304800" y="1731818"/>
            <a:ext cx="8522855" cy="2311401"/>
          </a:xfrm>
          <a:custGeom>
            <a:avLst/>
            <a:gdLst>
              <a:gd name="connsiteX0" fmla="*/ 0 w 8522855"/>
              <a:gd name="connsiteY0" fmla="*/ 2272146 h 2311401"/>
              <a:gd name="connsiteX1" fmla="*/ 1496291 w 8522855"/>
              <a:gd name="connsiteY1" fmla="*/ 2189018 h 2311401"/>
              <a:gd name="connsiteX2" fmla="*/ 2632364 w 8522855"/>
              <a:gd name="connsiteY2" fmla="*/ 1662546 h 2311401"/>
              <a:gd name="connsiteX3" fmla="*/ 3768436 w 8522855"/>
              <a:gd name="connsiteY3" fmla="*/ 775855 h 2311401"/>
              <a:gd name="connsiteX4" fmla="*/ 4821382 w 8522855"/>
              <a:gd name="connsiteY4" fmla="*/ 69273 h 2311401"/>
              <a:gd name="connsiteX5" fmla="*/ 6137564 w 8522855"/>
              <a:gd name="connsiteY5" fmla="*/ 1191491 h 2311401"/>
              <a:gd name="connsiteX6" fmla="*/ 6470073 w 8522855"/>
              <a:gd name="connsiteY6" fmla="*/ 1620982 h 2311401"/>
              <a:gd name="connsiteX7" fmla="*/ 7439891 w 8522855"/>
              <a:gd name="connsiteY7" fmla="*/ 2036618 h 2311401"/>
              <a:gd name="connsiteX8" fmla="*/ 8354291 w 8522855"/>
              <a:gd name="connsiteY8" fmla="*/ 2272146 h 2311401"/>
              <a:gd name="connsiteX9" fmla="*/ 8451273 w 8522855"/>
              <a:gd name="connsiteY9" fmla="*/ 2272146 h 231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2855" h="2311401">
                <a:moveTo>
                  <a:pt x="0" y="2272146"/>
                </a:moveTo>
                <a:cubicBezTo>
                  <a:pt x="528782" y="2281382"/>
                  <a:pt x="1057564" y="2290618"/>
                  <a:pt x="1496291" y="2189018"/>
                </a:cubicBezTo>
                <a:cubicBezTo>
                  <a:pt x="1935018" y="2087418"/>
                  <a:pt x="2253673" y="1898073"/>
                  <a:pt x="2632364" y="1662546"/>
                </a:cubicBezTo>
                <a:cubicBezTo>
                  <a:pt x="3011055" y="1427019"/>
                  <a:pt x="3403600" y="1041400"/>
                  <a:pt x="3768436" y="775855"/>
                </a:cubicBezTo>
                <a:cubicBezTo>
                  <a:pt x="4133272" y="510310"/>
                  <a:pt x="4426527" y="0"/>
                  <a:pt x="4821382" y="69273"/>
                </a:cubicBezTo>
                <a:cubicBezTo>
                  <a:pt x="5216237" y="138546"/>
                  <a:pt x="5862782" y="932873"/>
                  <a:pt x="6137564" y="1191491"/>
                </a:cubicBezTo>
                <a:cubicBezTo>
                  <a:pt x="6412346" y="1450109"/>
                  <a:pt x="6253019" y="1480128"/>
                  <a:pt x="6470073" y="1620982"/>
                </a:cubicBezTo>
                <a:cubicBezTo>
                  <a:pt x="6687128" y="1761837"/>
                  <a:pt x="7125855" y="1928091"/>
                  <a:pt x="7439891" y="2036618"/>
                </a:cubicBezTo>
                <a:cubicBezTo>
                  <a:pt x="7753927" y="2145145"/>
                  <a:pt x="8185727" y="2232891"/>
                  <a:pt x="8354291" y="2272146"/>
                </a:cubicBezTo>
                <a:cubicBezTo>
                  <a:pt x="8522855" y="2311401"/>
                  <a:pt x="8487064" y="2291773"/>
                  <a:pt x="8451273" y="2272146"/>
                </a:cubicBezTo>
              </a:path>
            </a:pathLst>
          </a:cu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300335" y="2133600"/>
            <a:ext cx="461665" cy="1600200"/>
          </a:xfrm>
          <a:prstGeom prst="rect">
            <a:avLst/>
          </a:prstGeom>
          <a:noFill/>
        </p:spPr>
        <p:txBody>
          <a:bodyPr vert="vert270" wrap="square" rtlCol="0">
            <a:spAutoFit/>
          </a:bodyPr>
          <a:lstStyle/>
          <a:p>
            <a:r>
              <a:rPr lang="en-US" b="1" dirty="0"/>
              <a:t>Level of Effort</a:t>
            </a:r>
          </a:p>
        </p:txBody>
      </p:sp>
    </p:spTree>
    <p:extLst>
      <p:ext uri="{BB962C8B-B14F-4D97-AF65-F5344CB8AC3E}">
        <p14:creationId xmlns:p14="http://schemas.microsoft.com/office/powerpoint/2010/main" val="44446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3000" fill="hold"/>
                                        <p:tgtEl>
                                          <p:spTgt spid="10"/>
                                        </p:tgtEl>
                                        <p:attrNameLst>
                                          <p:attrName>ppt_x</p:attrName>
                                        </p:attrNameLst>
                                      </p:cBhvr>
                                      <p:tavLst>
                                        <p:tav tm="0">
                                          <p:val>
                                            <p:strVal val="0-#ppt_w/2"/>
                                          </p:val>
                                        </p:tav>
                                        <p:tav tm="100000">
                                          <p:val>
                                            <p:strVal val="#ppt_x"/>
                                          </p:val>
                                        </p:tav>
                                      </p:tavLst>
                                    </p:anim>
                                    <p:anim calcmode="lin" valueType="num">
                                      <p:cBhvr additive="base">
                                        <p:cTn id="8" dur="3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3000" fill="hold"/>
                                        <p:tgtEl>
                                          <p:spTgt spid="11"/>
                                        </p:tgtEl>
                                        <p:attrNameLst>
                                          <p:attrName>ppt_x</p:attrName>
                                        </p:attrNameLst>
                                      </p:cBhvr>
                                      <p:tavLst>
                                        <p:tav tm="0">
                                          <p:val>
                                            <p:strVal val="1+#ppt_w/2"/>
                                          </p:val>
                                        </p:tav>
                                        <p:tav tm="100000">
                                          <p:val>
                                            <p:strVal val="#ppt_x"/>
                                          </p:val>
                                        </p:tav>
                                      </p:tavLst>
                                    </p:anim>
                                    <p:anim calcmode="lin" valueType="num">
                                      <p:cBhvr additive="base">
                                        <p:cTn id="14" dur="3000" fill="hold"/>
                                        <p:tgtEl>
                                          <p:spTgt spid="11"/>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3000" fill="hold"/>
                                        <p:tgtEl>
                                          <p:spTgt spid="12"/>
                                        </p:tgtEl>
                                        <p:attrNameLst>
                                          <p:attrName>ppt_x</p:attrName>
                                        </p:attrNameLst>
                                      </p:cBhvr>
                                      <p:tavLst>
                                        <p:tav tm="0">
                                          <p:val>
                                            <p:strVal val="1+#ppt_w/2"/>
                                          </p:val>
                                        </p:tav>
                                        <p:tav tm="100000">
                                          <p:val>
                                            <p:strVal val="#ppt_x"/>
                                          </p:val>
                                        </p:tav>
                                      </p:tavLst>
                                    </p:anim>
                                    <p:anim calcmode="lin" valueType="num">
                                      <p:cBhvr additive="base">
                                        <p:cTn id="18" dur="30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3000" fill="hold"/>
                                        <p:tgtEl>
                                          <p:spTgt spid="13"/>
                                        </p:tgtEl>
                                        <p:attrNameLst>
                                          <p:attrName>ppt_x</p:attrName>
                                        </p:attrNameLst>
                                      </p:cBhvr>
                                      <p:tavLst>
                                        <p:tav tm="0">
                                          <p:val>
                                            <p:strVal val="1+#ppt_w/2"/>
                                          </p:val>
                                        </p:tav>
                                        <p:tav tm="100000">
                                          <p:val>
                                            <p:strVal val="#ppt_x"/>
                                          </p:val>
                                        </p:tav>
                                      </p:tavLst>
                                    </p:anim>
                                    <p:anim calcmode="lin" valueType="num">
                                      <p:cBhvr additive="base">
                                        <p:cTn id="22" dur="3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3000" fill="hold"/>
                                        <p:tgtEl>
                                          <p:spTgt spid="15"/>
                                        </p:tgtEl>
                                        <p:attrNameLst>
                                          <p:attrName>ppt_x</p:attrName>
                                        </p:attrNameLst>
                                      </p:cBhvr>
                                      <p:tavLst>
                                        <p:tav tm="0">
                                          <p:val>
                                            <p:strVal val="#ppt_x"/>
                                          </p:val>
                                        </p:tav>
                                        <p:tav tm="100000">
                                          <p:val>
                                            <p:strVal val="#ppt_x"/>
                                          </p:val>
                                        </p:tav>
                                      </p:tavLst>
                                    </p:anim>
                                    <p:anim calcmode="lin" valueType="num">
                                      <p:cBhvr additive="base">
                                        <p:cTn id="28" dur="30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3000" fill="hold"/>
                                        <p:tgtEl>
                                          <p:spTgt spid="19"/>
                                        </p:tgtEl>
                                        <p:attrNameLst>
                                          <p:attrName>ppt_x</p:attrName>
                                        </p:attrNameLst>
                                      </p:cBhvr>
                                      <p:tavLst>
                                        <p:tav tm="0">
                                          <p:val>
                                            <p:strVal val="#ppt_x"/>
                                          </p:val>
                                        </p:tav>
                                        <p:tav tm="100000">
                                          <p:val>
                                            <p:strVal val="#ppt_x"/>
                                          </p:val>
                                        </p:tav>
                                      </p:tavLst>
                                    </p:anim>
                                    <p:anim calcmode="lin" valueType="num">
                                      <p:cBhvr additive="base">
                                        <p:cTn id="34" dur="30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3000" fill="hold"/>
                                        <p:tgtEl>
                                          <p:spTgt spid="17"/>
                                        </p:tgtEl>
                                        <p:attrNameLst>
                                          <p:attrName>ppt_x</p:attrName>
                                        </p:attrNameLst>
                                      </p:cBhvr>
                                      <p:tavLst>
                                        <p:tav tm="0">
                                          <p:val>
                                            <p:strVal val="#ppt_x"/>
                                          </p:val>
                                        </p:tav>
                                        <p:tav tm="100000">
                                          <p:val>
                                            <p:strVal val="#ppt_x"/>
                                          </p:val>
                                        </p:tav>
                                      </p:tavLst>
                                    </p:anim>
                                    <p:anim calcmode="lin" valueType="num">
                                      <p:cBhvr additive="base">
                                        <p:cTn id="40" dur="30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3000" fill="hold"/>
                                        <p:tgtEl>
                                          <p:spTgt spid="20"/>
                                        </p:tgtEl>
                                        <p:attrNameLst>
                                          <p:attrName>ppt_x</p:attrName>
                                        </p:attrNameLst>
                                      </p:cBhvr>
                                      <p:tavLst>
                                        <p:tav tm="0">
                                          <p:val>
                                            <p:strVal val="#ppt_x"/>
                                          </p:val>
                                        </p:tav>
                                        <p:tav tm="100000">
                                          <p:val>
                                            <p:strVal val="#ppt_x"/>
                                          </p:val>
                                        </p:tav>
                                      </p:tavLst>
                                    </p:anim>
                                    <p:anim calcmode="lin" valueType="num">
                                      <p:cBhvr additive="base">
                                        <p:cTn id="46" dur="30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1"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3000" fill="hold"/>
                                        <p:tgtEl>
                                          <p:spTgt spid="16"/>
                                        </p:tgtEl>
                                        <p:attrNameLst>
                                          <p:attrName>ppt_x</p:attrName>
                                        </p:attrNameLst>
                                      </p:cBhvr>
                                      <p:tavLst>
                                        <p:tav tm="0">
                                          <p:val>
                                            <p:strVal val="#ppt_x"/>
                                          </p:val>
                                        </p:tav>
                                        <p:tav tm="100000">
                                          <p:val>
                                            <p:strVal val="#ppt_x"/>
                                          </p:val>
                                        </p:tav>
                                      </p:tavLst>
                                    </p:anim>
                                    <p:anim calcmode="lin" valueType="num">
                                      <p:cBhvr additive="base">
                                        <p:cTn id="52" dur="30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3000" fill="hold"/>
                                        <p:tgtEl>
                                          <p:spTgt spid="21"/>
                                        </p:tgtEl>
                                        <p:attrNameLst>
                                          <p:attrName>ppt_x</p:attrName>
                                        </p:attrNameLst>
                                      </p:cBhvr>
                                      <p:tavLst>
                                        <p:tav tm="0">
                                          <p:val>
                                            <p:strVal val="#ppt_x"/>
                                          </p:val>
                                        </p:tav>
                                        <p:tav tm="100000">
                                          <p:val>
                                            <p:strVal val="#ppt_x"/>
                                          </p:val>
                                        </p:tav>
                                      </p:tavLst>
                                    </p:anim>
                                    <p:anim calcmode="lin" valueType="num">
                                      <p:cBhvr additive="base">
                                        <p:cTn id="58" dur="30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3000" fill="hold"/>
                                        <p:tgtEl>
                                          <p:spTgt spid="22"/>
                                        </p:tgtEl>
                                        <p:attrNameLst>
                                          <p:attrName>ppt_x</p:attrName>
                                        </p:attrNameLst>
                                      </p:cBhvr>
                                      <p:tavLst>
                                        <p:tav tm="0">
                                          <p:val>
                                            <p:strVal val="#ppt_x"/>
                                          </p:val>
                                        </p:tav>
                                        <p:tav tm="100000">
                                          <p:val>
                                            <p:strVal val="#ppt_x"/>
                                          </p:val>
                                        </p:tav>
                                      </p:tavLst>
                                    </p:anim>
                                    <p:anim calcmode="lin" valueType="num">
                                      <p:cBhvr additive="base">
                                        <p:cTn id="70" dur="30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3000" fill="hold"/>
                                        <p:tgtEl>
                                          <p:spTgt spid="14"/>
                                        </p:tgtEl>
                                        <p:attrNameLst>
                                          <p:attrName>ppt_x</p:attrName>
                                        </p:attrNameLst>
                                      </p:cBhvr>
                                      <p:tavLst>
                                        <p:tav tm="0">
                                          <p:val>
                                            <p:strVal val="0-#ppt_w/2"/>
                                          </p:val>
                                        </p:tav>
                                        <p:tav tm="100000">
                                          <p:val>
                                            <p:strVal val="#ppt_x"/>
                                          </p:val>
                                        </p:tav>
                                      </p:tavLst>
                                    </p:anim>
                                    <p:anim calcmode="lin" valueType="num">
                                      <p:cBhvr additive="base">
                                        <p:cTn id="76" dur="30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cBhvr additive="base">
                                        <p:cTn id="81" dur="3000" fill="hold"/>
                                        <p:tgtEl>
                                          <p:spTgt spid="23"/>
                                        </p:tgtEl>
                                        <p:attrNameLst>
                                          <p:attrName>ppt_x</p:attrName>
                                        </p:attrNameLst>
                                      </p:cBhvr>
                                      <p:tavLst>
                                        <p:tav tm="0">
                                          <p:val>
                                            <p:strVal val="#ppt_x"/>
                                          </p:val>
                                        </p:tav>
                                        <p:tav tm="100000">
                                          <p:val>
                                            <p:strVal val="#ppt_x"/>
                                          </p:val>
                                        </p:tav>
                                      </p:tavLst>
                                    </p:anim>
                                    <p:anim calcmode="lin" valueType="num">
                                      <p:cBhvr additive="base">
                                        <p:cTn id="82" dur="30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3000" fill="hold"/>
                                        <p:tgtEl>
                                          <p:spTgt spid="24"/>
                                        </p:tgtEl>
                                        <p:attrNameLst>
                                          <p:attrName>ppt_x</p:attrName>
                                        </p:attrNameLst>
                                      </p:cBhvr>
                                      <p:tavLst>
                                        <p:tav tm="0">
                                          <p:val>
                                            <p:strVal val="0-#ppt_w/2"/>
                                          </p:val>
                                        </p:tav>
                                        <p:tav tm="100000">
                                          <p:val>
                                            <p:strVal val="#ppt_x"/>
                                          </p:val>
                                        </p:tav>
                                      </p:tavLst>
                                    </p:anim>
                                    <p:anim calcmode="lin" valueType="num">
                                      <p:cBhvr additive="base">
                                        <p:cTn id="88" dur="30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p:bldP spid="16" grpId="0"/>
      <p:bldP spid="17" grpId="0"/>
      <p:bldP spid="18" grpId="0"/>
      <p:bldP spid="19" grpId="0"/>
      <p:bldP spid="20" grpId="0"/>
      <p:bldP spid="21" grpId="0"/>
      <p:bldP spid="22" grpId="0"/>
      <p:bldP spid="23" grpId="0" animBg="1"/>
      <p:bldP spid="2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E42EF0-972B-4E21-ACC0-51F2CD6B2D88}"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3" name="Content Placeholder 2"/>
          <p:cNvSpPr>
            <a:spLocks noGrp="1"/>
          </p:cNvSpPr>
          <p:nvPr>
            <p:ph idx="4294967295"/>
          </p:nvPr>
        </p:nvSpPr>
        <p:spPr>
          <a:xfrm>
            <a:off x="914400" y="914400"/>
            <a:ext cx="8229600" cy="5181600"/>
          </a:xfrm>
        </p:spPr>
        <p:txBody>
          <a:bodyPr>
            <a:normAutofit/>
          </a:bodyPr>
          <a:lstStyle/>
          <a:p>
            <a:pPr algn="just">
              <a:buNone/>
            </a:pPr>
            <a:r>
              <a:rPr lang="en-US" sz="2800" dirty="0"/>
              <a:t>	</a:t>
            </a:r>
          </a:p>
          <a:p>
            <a:pPr algn="just">
              <a:buNone/>
            </a:pPr>
            <a:r>
              <a:rPr lang="en-US" sz="2800" dirty="0"/>
              <a:t>	Specifications of the project are defined, project objectives are established, teams are formed, and major responsibilities are assigned.</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1. The Defining Stage</a:t>
            </a:r>
          </a:p>
        </p:txBody>
      </p:sp>
    </p:spTree>
    <p:extLst>
      <p:ext uri="{BB962C8B-B14F-4D97-AF65-F5344CB8AC3E}">
        <p14:creationId xmlns:p14="http://schemas.microsoft.com/office/powerpoint/2010/main" val="34735401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C4895C-2C6D-4424-9263-675428C6533E}"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3" name="Content Placeholder 2"/>
          <p:cNvSpPr>
            <a:spLocks noGrp="1"/>
          </p:cNvSpPr>
          <p:nvPr>
            <p:ph idx="4294967295"/>
          </p:nvPr>
        </p:nvSpPr>
        <p:spPr>
          <a:xfrm>
            <a:off x="914400" y="914400"/>
            <a:ext cx="8229600" cy="5181600"/>
          </a:xfrm>
        </p:spPr>
        <p:txBody>
          <a:bodyPr>
            <a:normAutofit/>
          </a:bodyPr>
          <a:lstStyle/>
          <a:p>
            <a:pPr>
              <a:buNone/>
            </a:pPr>
            <a:r>
              <a:rPr lang="en-US" sz="2800" dirty="0"/>
              <a:t>	Level of effort increase &amp; plans are developed that answer such questions as:</a:t>
            </a:r>
          </a:p>
          <a:p>
            <a:r>
              <a:rPr lang="en-US" sz="2800" dirty="0"/>
              <a:t>	What? </a:t>
            </a:r>
          </a:p>
          <a:p>
            <a:r>
              <a:rPr lang="en-US" sz="2800" dirty="0"/>
              <a:t>	When?</a:t>
            </a:r>
          </a:p>
          <a:p>
            <a:r>
              <a:rPr lang="en-US" sz="2800" dirty="0"/>
              <a:t>	Who?</a:t>
            </a:r>
          </a:p>
          <a:p>
            <a:r>
              <a:rPr lang="en-US" sz="2800" dirty="0"/>
              <a:t>	Quality?</a:t>
            </a:r>
          </a:p>
          <a:p>
            <a:r>
              <a:rPr lang="en-US" sz="2800" dirty="0"/>
              <a:t>	Budgets?</a:t>
            </a:r>
          </a:p>
          <a:p>
            <a:pPr algn="just">
              <a:buNone/>
            </a:pPr>
            <a:endParaRPr lang="en-US" sz="2800" dirty="0"/>
          </a:p>
        </p:txBody>
      </p:sp>
      <p:sp>
        <p:nvSpPr>
          <p:cNvPr id="7" name="Title 1"/>
          <p:cNvSpPr txBox="1">
            <a:spLocks/>
          </p:cNvSpPr>
          <p:nvPr/>
        </p:nvSpPr>
        <p:spPr>
          <a:xfrm>
            <a:off x="1752600" y="0"/>
            <a:ext cx="7391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2. The Planning Stage</a:t>
            </a:r>
          </a:p>
        </p:txBody>
      </p:sp>
    </p:spTree>
    <p:extLst>
      <p:ext uri="{BB962C8B-B14F-4D97-AF65-F5344CB8AC3E}">
        <p14:creationId xmlns:p14="http://schemas.microsoft.com/office/powerpoint/2010/main" val="33327597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74859F-C4C9-4639-B05C-5FD9211AE692}"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3" name="Content Placeholder 2"/>
          <p:cNvSpPr>
            <a:spLocks noGrp="1"/>
          </p:cNvSpPr>
          <p:nvPr>
            <p:ph idx="4294967295"/>
          </p:nvPr>
        </p:nvSpPr>
        <p:spPr>
          <a:xfrm>
            <a:off x="914400" y="914400"/>
            <a:ext cx="8229600" cy="5181600"/>
          </a:xfrm>
        </p:spPr>
        <p:txBody>
          <a:bodyPr>
            <a:normAutofit/>
          </a:bodyPr>
          <a:lstStyle/>
          <a:p>
            <a:pPr algn="just">
              <a:buNone/>
            </a:pPr>
            <a:r>
              <a:rPr lang="en-US" sz="2800" dirty="0"/>
              <a:t>	Major portion of project takes place- both physical &amp; mental- physical product is produced.</a:t>
            </a:r>
          </a:p>
          <a:p>
            <a:pPr algn="just">
              <a:buNone/>
            </a:pPr>
            <a:r>
              <a:rPr lang="en-US" sz="2800" dirty="0"/>
              <a:t>	</a:t>
            </a:r>
          </a:p>
          <a:p>
            <a:pPr algn="just">
              <a:buNone/>
            </a:pPr>
            <a:r>
              <a:rPr lang="en-US" sz="2800" dirty="0"/>
              <a:t>	Time, cost &amp; specifications measures are used for control.</a:t>
            </a:r>
          </a:p>
          <a:p>
            <a:pPr algn="just">
              <a:buNone/>
            </a:pPr>
            <a:endParaRPr lang="en-US" sz="2800" dirty="0"/>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3. The Executing Stage</a:t>
            </a:r>
          </a:p>
        </p:txBody>
      </p:sp>
    </p:spTree>
    <p:extLst>
      <p:ext uri="{BB962C8B-B14F-4D97-AF65-F5344CB8AC3E}">
        <p14:creationId xmlns:p14="http://schemas.microsoft.com/office/powerpoint/2010/main" val="92902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02E593B5-4561-4878-8E2D-C06FFAFD973B}" type="datetime1">
              <a:rPr lang="en-US" smtClean="0"/>
              <a:t>21-Jun-24</a:t>
            </a:fld>
            <a:endParaRPr lang="en-US"/>
          </a:p>
        </p:txBody>
      </p:sp>
      <p:sp>
        <p:nvSpPr>
          <p:cNvPr id="2" name="Footer Placeholder 1"/>
          <p:cNvSpPr>
            <a:spLocks noGrp="1"/>
          </p:cNvSpPr>
          <p:nvPr>
            <p:ph type="ftr" sz="quarter" idx="11"/>
          </p:nvPr>
        </p:nvSpPr>
        <p:spPr/>
        <p:txBody>
          <a:bodyPr/>
          <a:lstStyle/>
          <a:p>
            <a:pPr>
              <a:defRPr/>
            </a:pPr>
            <a:r>
              <a:rPr lang="en-US" dirty="0"/>
              <a:t>Harshit Thakur                Unit-1</a:t>
            </a:r>
          </a:p>
        </p:txBody>
      </p:sp>
      <p:sp>
        <p:nvSpPr>
          <p:cNvPr id="614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spcBef>
                <a:spcPct val="0"/>
              </a:spcBef>
              <a:buFontTx/>
              <a:buNone/>
            </a:pPr>
            <a:fld id="{21184427-365F-4220-8467-F7E70F2F469E}" type="slidenum">
              <a:rPr lang="en-US" altLang="en-US" sz="1200" smtClean="0">
                <a:solidFill>
                  <a:srgbClr val="898989"/>
                </a:solidFill>
              </a:rPr>
              <a:pPr>
                <a:spcBef>
                  <a:spcPct val="0"/>
                </a:spcBef>
                <a:buFontTx/>
                <a:buNone/>
              </a:pPr>
              <a:t>5</a:t>
            </a:fld>
            <a:endParaRPr lang="en-US" altLang="en-US" sz="1200">
              <a:solidFill>
                <a:srgbClr val="898989"/>
              </a:solidFill>
            </a:endParaRPr>
          </a:p>
        </p:txBody>
      </p:sp>
      <p:sp>
        <p:nvSpPr>
          <p:cNvPr id="7" name="Title 1"/>
          <p:cNvSpPr txBox="1">
            <a:spLocks/>
          </p:cNvSpPr>
          <p:nvPr/>
        </p:nvSpPr>
        <p:spPr>
          <a:xfrm>
            <a:off x="1828800" y="-18852"/>
            <a:ext cx="7294606" cy="79692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Faculty Profile</a:t>
            </a:r>
          </a:p>
        </p:txBody>
      </p:sp>
      <p:sp>
        <p:nvSpPr>
          <p:cNvPr id="6151" name="Content Placeholder 10"/>
          <p:cNvSpPr txBox="1">
            <a:spLocks/>
          </p:cNvSpPr>
          <p:nvPr/>
        </p:nvSpPr>
        <p:spPr bwMode="auto">
          <a:xfrm>
            <a:off x="0" y="1524000"/>
            <a:ext cx="6834390" cy="464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buFont typeface="Arial" pitchFamily="34" charset="0"/>
              <a:buNone/>
            </a:pPr>
            <a:endParaRPr lang="en-IN" altLang="en-US" sz="2400" dirty="0"/>
          </a:p>
          <a:p>
            <a:pPr>
              <a:buFont typeface="Arial" pitchFamily="34" charset="0"/>
              <a:buNone/>
            </a:pPr>
            <a:r>
              <a:rPr lang="en-IN" altLang="en-US" sz="2000" dirty="0"/>
              <a:t>Faculty Name: Harshit Thakur</a:t>
            </a:r>
          </a:p>
          <a:p>
            <a:pPr>
              <a:buFont typeface="Arial" pitchFamily="34" charset="0"/>
              <a:buNone/>
            </a:pPr>
            <a:r>
              <a:rPr lang="en-IN" altLang="en-US" sz="2000" dirty="0"/>
              <a:t>Designation: Assistant Professor</a:t>
            </a:r>
          </a:p>
          <a:p>
            <a:pPr>
              <a:buFont typeface="Arial" pitchFamily="34" charset="0"/>
              <a:buNone/>
            </a:pPr>
            <a:r>
              <a:rPr lang="en-IN" altLang="en-US" sz="2000" dirty="0"/>
              <a:t>Department: CSE</a:t>
            </a:r>
          </a:p>
          <a:p>
            <a:pPr>
              <a:buFont typeface="Arial" pitchFamily="34" charset="0"/>
              <a:buNone/>
            </a:pPr>
            <a:r>
              <a:rPr lang="en-IN" altLang="en-US" sz="2000" dirty="0"/>
              <a:t>Email ID: harshit.thakur@niet.co.in</a:t>
            </a:r>
          </a:p>
          <a:p>
            <a:pPr>
              <a:buFont typeface="Arial" pitchFamily="34" charset="0"/>
              <a:buNone/>
            </a:pPr>
            <a:r>
              <a:rPr lang="en-IN" altLang="en-US" sz="2000" dirty="0"/>
              <a:t>Qualification: </a:t>
            </a:r>
            <a:r>
              <a:rPr lang="en-IN" altLang="en-US" sz="1800" dirty="0" err="1"/>
              <a:t>M.Tech</a:t>
            </a:r>
            <a:r>
              <a:rPr lang="en-IN" altLang="en-US" sz="1800" dirty="0"/>
              <a:t>, </a:t>
            </a:r>
            <a:r>
              <a:rPr lang="en-IN" altLang="en-US" sz="1800" dirty="0" err="1"/>
              <a:t>B.Tech</a:t>
            </a:r>
            <a:endParaRPr lang="en-IN" altLang="en-US" sz="1800" dirty="0"/>
          </a:p>
          <a:p>
            <a:pPr>
              <a:buFont typeface="Arial" pitchFamily="34" charset="0"/>
              <a:buNone/>
            </a:pPr>
            <a:r>
              <a:rPr lang="en-IN" altLang="en-US" sz="2000" dirty="0"/>
              <a:t>Specialisation: CSE</a:t>
            </a:r>
          </a:p>
          <a:p>
            <a:pPr>
              <a:buFont typeface="Arial" pitchFamily="34" charset="0"/>
              <a:buNone/>
            </a:pPr>
            <a:r>
              <a:rPr lang="en-IN" altLang="en-US" sz="2000" dirty="0"/>
              <a:t>Research Area: Cloud Computing</a:t>
            </a:r>
          </a:p>
          <a:p>
            <a:pPr>
              <a:buFont typeface="Arial" pitchFamily="34" charset="0"/>
              <a:buNone/>
            </a:pPr>
            <a:r>
              <a:rPr lang="en-IN" altLang="en-US" sz="2000" dirty="0"/>
              <a:t>Total Experience: 1 Year</a:t>
            </a:r>
            <a:endParaRPr lang="en-IN" altLang="en-US" sz="2400" dirty="0"/>
          </a:p>
        </p:txBody>
      </p:sp>
    </p:spTree>
    <p:extLst>
      <p:ext uri="{BB962C8B-B14F-4D97-AF65-F5344CB8AC3E}">
        <p14:creationId xmlns:p14="http://schemas.microsoft.com/office/powerpoint/2010/main" val="33393133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A7E78D-63AA-44D1-B1CF-EF5FA5F0B555}"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3" name="Content Placeholder 2"/>
          <p:cNvSpPr>
            <a:spLocks noGrp="1"/>
          </p:cNvSpPr>
          <p:nvPr>
            <p:ph idx="4294967295"/>
          </p:nvPr>
        </p:nvSpPr>
        <p:spPr>
          <a:xfrm>
            <a:off x="914400" y="914400"/>
            <a:ext cx="8229600" cy="5181600"/>
          </a:xfrm>
        </p:spPr>
        <p:txBody>
          <a:bodyPr>
            <a:normAutofit/>
          </a:bodyPr>
          <a:lstStyle/>
          <a:p>
            <a:pPr algn="just">
              <a:buNone/>
            </a:pPr>
            <a:r>
              <a:rPr lang="en-US" sz="2800" dirty="0"/>
              <a:t>	Usually include two activities:	</a:t>
            </a:r>
          </a:p>
          <a:p>
            <a:pPr marL="514350" indent="-514350" algn="just">
              <a:buFont typeface="+mj-lt"/>
              <a:buAutoNum type="arabicPeriod"/>
            </a:pPr>
            <a:r>
              <a:rPr lang="en-US" sz="2800" dirty="0"/>
              <a:t>Delivering the completed project to customer</a:t>
            </a:r>
          </a:p>
          <a:p>
            <a:pPr marL="514350" indent="-514350" algn="just">
              <a:buFont typeface="+mj-lt"/>
              <a:buAutoNum type="arabicPeriod"/>
            </a:pPr>
            <a:r>
              <a:rPr lang="en-US" sz="2800" dirty="0"/>
              <a:t>Redeploying the project Resources</a:t>
            </a:r>
          </a:p>
          <a:p>
            <a:pPr marL="514350" indent="-514350" algn="just">
              <a:buFont typeface="+mj-lt"/>
              <a:buAutoNum type="arabicPeriod"/>
            </a:pPr>
            <a:endParaRPr lang="en-US" sz="2800" dirty="0"/>
          </a:p>
          <a:p>
            <a:pPr marL="514350" indent="-514350" algn="just">
              <a:buNone/>
            </a:pPr>
            <a:r>
              <a:rPr lang="en-US" sz="2800" dirty="0"/>
              <a:t>	Delivery of project might include customer training &amp; transferring documents</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4. The Delivering Stage</a:t>
            </a:r>
          </a:p>
        </p:txBody>
      </p:sp>
    </p:spTree>
    <p:extLst>
      <p:ext uri="{BB962C8B-B14F-4D97-AF65-F5344CB8AC3E}">
        <p14:creationId xmlns:p14="http://schemas.microsoft.com/office/powerpoint/2010/main" val="2488128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9ED262-C004-4977-8B4C-81D4C853413B}"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3" name="Content Placeholder 2"/>
          <p:cNvSpPr>
            <a:spLocks noGrp="1"/>
          </p:cNvSpPr>
          <p:nvPr>
            <p:ph idx="4294967295"/>
          </p:nvPr>
        </p:nvSpPr>
        <p:spPr>
          <a:xfrm>
            <a:off x="914400" y="914400"/>
            <a:ext cx="8229600" cy="5181600"/>
          </a:xfrm>
        </p:spPr>
        <p:txBody>
          <a:bodyPr>
            <a:normAutofit/>
          </a:bodyPr>
          <a:lstStyle/>
          <a:p>
            <a:r>
              <a:rPr lang="en-US" sz="2800" dirty="0"/>
              <a:t>Construction or Engineering Projects</a:t>
            </a:r>
          </a:p>
          <a:p>
            <a:r>
              <a:rPr lang="en-US" sz="2800" dirty="0"/>
              <a:t>Experimental/Research/Measurement Projects</a:t>
            </a:r>
          </a:p>
          <a:p>
            <a:r>
              <a:rPr lang="en-US" sz="2800" dirty="0"/>
              <a:t>Search and Find Projects</a:t>
            </a:r>
          </a:p>
          <a:p>
            <a:r>
              <a:rPr lang="en-US" sz="2800" dirty="0"/>
              <a:t>Earth Sciences Projects</a:t>
            </a:r>
          </a:p>
          <a:p>
            <a:r>
              <a:rPr lang="en-US" sz="2800" dirty="0"/>
              <a:t>Life Science Projects</a:t>
            </a:r>
          </a:p>
          <a:p>
            <a:r>
              <a:rPr lang="en-US" sz="2800" dirty="0"/>
              <a:t>Physical Science Projects		</a:t>
            </a:r>
          </a:p>
          <a:p>
            <a:pPr marL="0" indent="0">
              <a:buNone/>
            </a:pPr>
            <a:r>
              <a:rPr lang="en-US" sz="2800" dirty="0"/>
              <a:t>						</a:t>
            </a:r>
            <a:r>
              <a:rPr lang="en-US" sz="2800" dirty="0">
                <a:solidFill>
                  <a:srgbClr val="FF0000"/>
                </a:solidFill>
              </a:rPr>
              <a:t> </a:t>
            </a:r>
          </a:p>
          <a:p>
            <a:pPr algn="just"/>
            <a:endParaRPr lang="en-US" sz="2800" dirty="0"/>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Classification of Projects</a:t>
            </a:r>
          </a:p>
        </p:txBody>
      </p:sp>
    </p:spTree>
    <p:extLst>
      <p:ext uri="{BB962C8B-B14F-4D97-AF65-F5344CB8AC3E}">
        <p14:creationId xmlns:p14="http://schemas.microsoft.com/office/powerpoint/2010/main" val="5477563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FA0AEF0-AD6C-41AB-9964-18D97B6A5C16}"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3" name="Content Placeholder 2"/>
          <p:cNvSpPr>
            <a:spLocks noGrp="1"/>
          </p:cNvSpPr>
          <p:nvPr>
            <p:ph idx="4294967295"/>
          </p:nvPr>
        </p:nvSpPr>
        <p:spPr>
          <a:xfrm>
            <a:off x="914400" y="914400"/>
            <a:ext cx="8229600" cy="5181600"/>
          </a:xfrm>
        </p:spPr>
        <p:txBody>
          <a:bodyPr>
            <a:normAutofit/>
          </a:bodyPr>
          <a:lstStyle/>
          <a:p>
            <a:pPr algn="just">
              <a:buNone/>
            </a:pPr>
            <a:r>
              <a:rPr lang="en-US" sz="2800" dirty="0"/>
              <a:t>	</a:t>
            </a:r>
          </a:p>
          <a:p>
            <a:pPr algn="just"/>
            <a:r>
              <a:rPr lang="en-US" sz="2800" dirty="0"/>
              <a:t>Anything that move the business strategy in a forward direction. </a:t>
            </a:r>
          </a:p>
          <a:p>
            <a:pPr algn="just"/>
            <a:endParaRPr lang="en-US" sz="2800" dirty="0"/>
          </a:p>
          <a:p>
            <a:pPr algn="just"/>
            <a:r>
              <a:rPr lang="en-US" sz="2800" dirty="0"/>
              <a:t>This can include something as basic as establishing a location for a certain business process, or scheduling production or schedules related to business processes.</a:t>
            </a:r>
          </a:p>
          <a:p>
            <a:pPr algn="just"/>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Business Projects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F1CE81-B1CB-4D06-921D-7B43972CF395}"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3" name="Content Placeholder 2"/>
          <p:cNvSpPr>
            <a:spLocks noGrp="1"/>
          </p:cNvSpPr>
          <p:nvPr>
            <p:ph idx="4294967295"/>
          </p:nvPr>
        </p:nvSpPr>
        <p:spPr>
          <a:xfrm>
            <a:off x="914400" y="914400"/>
            <a:ext cx="8229600" cy="5181600"/>
          </a:xfrm>
        </p:spPr>
        <p:txBody>
          <a:bodyPr>
            <a:normAutofit/>
          </a:bodyPr>
          <a:lstStyle/>
          <a:p>
            <a:pPr algn="just"/>
            <a:endParaRPr lang="en-US" sz="2800" dirty="0"/>
          </a:p>
          <a:p>
            <a:pPr algn="just"/>
            <a:r>
              <a:rPr lang="en-US" sz="2800" dirty="0"/>
              <a:t>They are usually a big part of researching and developing a new aspect of business. </a:t>
            </a:r>
          </a:p>
          <a:p>
            <a:pPr algn="just"/>
            <a:endParaRPr lang="en-US" sz="2800" dirty="0"/>
          </a:p>
          <a:p>
            <a:pPr algn="just"/>
            <a:r>
              <a:rPr lang="en-US" sz="2800" dirty="0"/>
              <a:t>This can involve the development of a new product or trying to migrate an existing product into new markets. 	</a:t>
            </a:r>
          </a:p>
          <a:p>
            <a:pPr algn="just">
              <a:buNone/>
            </a:pPr>
            <a:endParaRPr lang="en-US" sz="2800" dirty="0"/>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a:t>Developmental Projects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1EA4E3-2264-4279-82A0-D87F21463606}"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3" name="Content Placeholder 2"/>
          <p:cNvSpPr>
            <a:spLocks noGrp="1"/>
          </p:cNvSpPr>
          <p:nvPr>
            <p:ph idx="4294967295"/>
          </p:nvPr>
        </p:nvSpPr>
        <p:spPr>
          <a:xfrm>
            <a:off x="914400" y="914400"/>
            <a:ext cx="8229600" cy="5181600"/>
          </a:xfrm>
        </p:spPr>
        <p:txBody>
          <a:bodyPr>
            <a:normAutofit/>
          </a:bodyPr>
          <a:lstStyle/>
          <a:p>
            <a:pPr algn="just">
              <a:buNone/>
            </a:pPr>
            <a:r>
              <a:rPr lang="en-US" sz="2800" dirty="0"/>
              <a:t>	</a:t>
            </a:r>
          </a:p>
          <a:p>
            <a:pPr algn="just">
              <a:buNone/>
            </a:pPr>
            <a:endParaRPr lang="en-US" sz="2800" dirty="0"/>
          </a:p>
          <a:p>
            <a:pPr algn="just">
              <a:buNone/>
            </a:pPr>
            <a:r>
              <a:rPr lang="en-US" sz="2800" dirty="0"/>
              <a:t>	These are among the most complex in any business environment and are usually closely married to Information Technology (IT) processes.</a:t>
            </a:r>
          </a:p>
          <a:p>
            <a:pPr algn="just">
              <a:buNone/>
            </a:pPr>
            <a:endParaRPr lang="en-US" sz="2800" dirty="0"/>
          </a:p>
        </p:txBody>
      </p:sp>
      <p:sp>
        <p:nvSpPr>
          <p:cNvPr id="7" name="Title 1"/>
          <p:cNvSpPr txBox="1">
            <a:spLocks/>
          </p:cNvSpPr>
          <p:nvPr/>
        </p:nvSpPr>
        <p:spPr>
          <a:xfrm>
            <a:off x="1828800" y="17120"/>
            <a:ext cx="7348194"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Technical Projects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C039F1-EBFE-41DE-9369-B2383788A80D}"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3" name="Content Placeholder 2"/>
          <p:cNvSpPr>
            <a:spLocks noGrp="1"/>
          </p:cNvSpPr>
          <p:nvPr>
            <p:ph idx="4294967295"/>
          </p:nvPr>
        </p:nvSpPr>
        <p:spPr>
          <a:xfrm>
            <a:off x="914400" y="914400"/>
            <a:ext cx="8229600" cy="5181600"/>
          </a:xfrm>
        </p:spPr>
        <p:txBody>
          <a:bodyPr>
            <a:normAutofit/>
          </a:bodyPr>
          <a:lstStyle/>
          <a:p>
            <a:endParaRPr lang="en-US" sz="2800" dirty="0"/>
          </a:p>
          <a:p>
            <a:r>
              <a:rPr lang="en-US" sz="2800" dirty="0"/>
              <a:t>	Small Projects (1-3 weeks)</a:t>
            </a:r>
          </a:p>
          <a:p>
            <a:r>
              <a:rPr lang="en-US" sz="2800" dirty="0"/>
              <a:t>	Medium Projects (3-6 weeks)</a:t>
            </a:r>
          </a:p>
          <a:p>
            <a:r>
              <a:rPr lang="en-US" sz="2800" dirty="0"/>
              <a:t>	Large Projects (6-12 weeks)</a:t>
            </a:r>
          </a:p>
          <a:p>
            <a:r>
              <a:rPr lang="en-US" sz="2800" dirty="0"/>
              <a:t>	Super Projects (13 weeks or more)</a:t>
            </a:r>
          </a:p>
          <a:p>
            <a:endParaRPr lang="en-US" sz="2800" dirty="0"/>
          </a:p>
          <a:p>
            <a:pPr algn="just"/>
            <a:endParaRPr lang="en-US" sz="2800" dirty="0"/>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On the Basis of Tenure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AAA5DC-4A3D-4E3F-843B-7C4D5E0131A3}"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pic>
        <p:nvPicPr>
          <p:cNvPr id="27650" name="Picture 2" descr="project management process | Project management, Gantt chart ..."/>
          <p:cNvPicPr>
            <a:picLocks noGrp="1" noChangeAspect="1" noChangeArrowheads="1"/>
          </p:cNvPicPr>
          <p:nvPr>
            <p:ph idx="4294967295"/>
          </p:nvPr>
        </p:nvPicPr>
        <p:blipFill>
          <a:blip r:embed="rId2"/>
          <a:srcRect/>
          <a:stretch>
            <a:fillRect/>
          </a:stretch>
        </p:blipFill>
        <p:spPr bwMode="auto">
          <a:xfrm>
            <a:off x="0" y="990600"/>
            <a:ext cx="8942388" cy="4632325"/>
          </a:xfrm>
          <a:prstGeom prst="rect">
            <a:avLst/>
          </a:prstGeom>
          <a:noFill/>
        </p:spPr>
      </p:pic>
      <p:sp>
        <p:nvSpPr>
          <p:cNvPr id="7" name="Title 1"/>
          <p:cNvSpPr txBox="1">
            <a:spLocks/>
          </p:cNvSpPr>
          <p:nvPr/>
        </p:nvSpPr>
        <p:spPr>
          <a:xfrm>
            <a:off x="186587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Management Process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815109-F008-41D9-A9F5-36463944A7D2}"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pic>
        <p:nvPicPr>
          <p:cNvPr id="9" name="Content Placeholder 8"/>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91146" y="1143000"/>
            <a:ext cx="8289925" cy="4983163"/>
          </a:xfrm>
        </p:spPr>
      </p:pic>
      <p:sp>
        <p:nvSpPr>
          <p:cNvPr id="7" name="Title 1"/>
          <p:cNvSpPr txBox="1">
            <a:spLocks/>
          </p:cNvSpPr>
          <p:nvPr/>
        </p:nvSpPr>
        <p:spPr>
          <a:xfrm>
            <a:off x="1752600" y="0"/>
            <a:ext cx="7391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Idea Generation</a:t>
            </a:r>
          </a:p>
        </p:txBody>
      </p:sp>
    </p:spTree>
    <p:extLst>
      <p:ext uri="{BB962C8B-B14F-4D97-AF65-F5344CB8AC3E}">
        <p14:creationId xmlns:p14="http://schemas.microsoft.com/office/powerpoint/2010/main" val="1822695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F1E55-9127-4558-A779-788CB6290094}"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 Generation of Project ideas</a:t>
            </a:r>
          </a:p>
        </p:txBody>
      </p:sp>
      <p:sp>
        <p:nvSpPr>
          <p:cNvPr id="8" name="TextBox 7">
            <a:extLst>
              <a:ext uri="{FF2B5EF4-FFF2-40B4-BE49-F238E27FC236}">
                <a16:creationId xmlns:a16="http://schemas.microsoft.com/office/drawing/2014/main" id="{6FAB721F-03CD-FA08-82AE-AF559698B149}"/>
              </a:ext>
            </a:extLst>
          </p:cNvPr>
          <p:cNvSpPr txBox="1"/>
          <p:nvPr/>
        </p:nvSpPr>
        <p:spPr>
          <a:xfrm>
            <a:off x="609600" y="1295400"/>
            <a:ext cx="7924800" cy="4524315"/>
          </a:xfrm>
          <a:prstGeom prst="rect">
            <a:avLst/>
          </a:prstGeom>
          <a:noFill/>
        </p:spPr>
        <p:txBody>
          <a:bodyPr wrap="square" rtlCol="0">
            <a:spAutoFit/>
          </a:bodyPr>
          <a:lstStyle/>
          <a:p>
            <a:r>
              <a:rPr lang="en-US" dirty="0"/>
              <a:t>Generating project ideas is a crucial initial step in the project management process. It involves identifying viable project opportunities that can address specific needs, solve problems, or take advantage of new opportunities. Here are several methods and approaches for generating project ideas:</a:t>
            </a:r>
          </a:p>
          <a:p>
            <a:endParaRPr lang="en-US" dirty="0"/>
          </a:p>
          <a:p>
            <a:r>
              <a:rPr lang="en-US" dirty="0"/>
              <a:t>1. Brainstorming Sessions:</a:t>
            </a:r>
          </a:p>
          <a:p>
            <a:r>
              <a:rPr lang="en-US" dirty="0"/>
              <a:t>   - Gather a diverse group of stakeholders to discuss and generate a wide range of ideas.</a:t>
            </a:r>
          </a:p>
          <a:p>
            <a:r>
              <a:rPr lang="en-US" dirty="0"/>
              <a:t>   - Encourage free thinking and open dialogue to foster creativity.</a:t>
            </a:r>
          </a:p>
          <a:p>
            <a:endParaRPr lang="en-US" dirty="0"/>
          </a:p>
          <a:p>
            <a:r>
              <a:rPr lang="en-US" dirty="0"/>
              <a:t>2. SWOT Analysis:</a:t>
            </a:r>
          </a:p>
          <a:p>
            <a:r>
              <a:rPr lang="en-US" dirty="0"/>
              <a:t>   - Conduct a SWOT analysis (Strengths, Weaknesses, Opportunities, Threats) to identify areas where projects can leverage strengths, address weaknesses, capitalize on opportunities, or mitigate threats.</a:t>
            </a:r>
          </a:p>
          <a:p>
            <a:endParaRPr lang="en-US" dirty="0"/>
          </a:p>
          <a:p>
            <a:endParaRPr lang="en-US" dirty="0"/>
          </a:p>
        </p:txBody>
      </p:sp>
    </p:spTree>
    <p:extLst>
      <p:ext uri="{BB962C8B-B14F-4D97-AF65-F5344CB8AC3E}">
        <p14:creationId xmlns:p14="http://schemas.microsoft.com/office/powerpoint/2010/main" val="3546355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F1E55-9127-4558-A779-788CB6290094}"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 Generation of Project ideas</a:t>
            </a:r>
          </a:p>
        </p:txBody>
      </p:sp>
      <p:sp>
        <p:nvSpPr>
          <p:cNvPr id="8" name="TextBox 7">
            <a:extLst>
              <a:ext uri="{FF2B5EF4-FFF2-40B4-BE49-F238E27FC236}">
                <a16:creationId xmlns:a16="http://schemas.microsoft.com/office/drawing/2014/main" id="{6FAB721F-03CD-FA08-82AE-AF559698B149}"/>
              </a:ext>
            </a:extLst>
          </p:cNvPr>
          <p:cNvSpPr txBox="1"/>
          <p:nvPr/>
        </p:nvSpPr>
        <p:spPr>
          <a:xfrm>
            <a:off x="609600" y="990600"/>
            <a:ext cx="7924800" cy="5632311"/>
          </a:xfrm>
          <a:prstGeom prst="rect">
            <a:avLst/>
          </a:prstGeom>
          <a:noFill/>
        </p:spPr>
        <p:txBody>
          <a:bodyPr wrap="square" rtlCol="0">
            <a:spAutoFit/>
          </a:bodyPr>
          <a:lstStyle/>
          <a:p>
            <a:endParaRPr lang="en-US" dirty="0"/>
          </a:p>
          <a:p>
            <a:r>
              <a:rPr lang="en-US" dirty="0"/>
              <a:t>3. Market Research:</a:t>
            </a:r>
          </a:p>
          <a:p>
            <a:r>
              <a:rPr lang="en-US" dirty="0"/>
              <a:t>   - Analyze market trends, customer needs, and industry developments to identify gaps and opportunities for new projects.</a:t>
            </a:r>
          </a:p>
          <a:p>
            <a:r>
              <a:rPr lang="en-US" dirty="0"/>
              <a:t>   - Conduct surveys, focus groups, and interviews to gather insights from potential users or customers.</a:t>
            </a:r>
          </a:p>
          <a:p>
            <a:endParaRPr lang="en-US" dirty="0"/>
          </a:p>
          <a:p>
            <a:r>
              <a:rPr lang="en-US" dirty="0"/>
              <a:t>4. Benchmarking:</a:t>
            </a:r>
          </a:p>
          <a:p>
            <a:r>
              <a:rPr lang="en-US" dirty="0"/>
              <a:t>   - Study successful projects and best practices within the industry or in other sectors to inspire new ideas.</a:t>
            </a:r>
          </a:p>
          <a:p>
            <a:r>
              <a:rPr lang="en-US" dirty="0"/>
              <a:t>   - Analyze competitors’ projects to identify areas for improvement or differentiation.</a:t>
            </a:r>
          </a:p>
          <a:p>
            <a:endParaRPr lang="en-US" dirty="0"/>
          </a:p>
          <a:p>
            <a:r>
              <a:rPr lang="en-US" dirty="0"/>
              <a:t>5. Internal Analysis:</a:t>
            </a:r>
          </a:p>
          <a:p>
            <a:r>
              <a:rPr lang="en-US" dirty="0"/>
              <a:t>   - Review internal processes, performance metrics, and feedback to identify inefficiencies or areas for improvement that could be addressed through new projects.</a:t>
            </a:r>
          </a:p>
          <a:p>
            <a:r>
              <a:rPr lang="en-US" dirty="0"/>
              <a:t>   - Engage employees across various departments to solicit ideas based on their experiences and expertise.</a:t>
            </a:r>
          </a:p>
          <a:p>
            <a:endParaRPr lang="en-US" dirty="0"/>
          </a:p>
        </p:txBody>
      </p:sp>
    </p:spTree>
    <p:extLst>
      <p:ext uri="{BB962C8B-B14F-4D97-AF65-F5344CB8AC3E}">
        <p14:creationId xmlns:p14="http://schemas.microsoft.com/office/powerpoint/2010/main" val="37662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E7A0E9-3C35-E19C-A466-9ED6CB5448CD}"/>
              </a:ext>
            </a:extLst>
          </p:cNvPr>
          <p:cNvSpPr>
            <a:spLocks noGrp="1"/>
          </p:cNvSpPr>
          <p:nvPr>
            <p:ph type="dt" sz="half" idx="10"/>
          </p:nvPr>
        </p:nvSpPr>
        <p:spPr/>
        <p:txBody>
          <a:bodyPr/>
          <a:lstStyle/>
          <a:p>
            <a:fld id="{06A0C03A-3603-4329-A5CF-0A139E8797C0}" type="datetime1">
              <a:rPr lang="en-US" smtClean="0"/>
              <a:t>21-Jun-24</a:t>
            </a:fld>
            <a:endParaRPr lang="en-US"/>
          </a:p>
        </p:txBody>
      </p:sp>
      <p:sp>
        <p:nvSpPr>
          <p:cNvPr id="5" name="Footer Placeholder 4">
            <a:extLst>
              <a:ext uri="{FF2B5EF4-FFF2-40B4-BE49-F238E27FC236}">
                <a16:creationId xmlns:a16="http://schemas.microsoft.com/office/drawing/2014/main" id="{ED1009EE-E84E-5FBF-37C9-1F9689E8EF48}"/>
              </a:ext>
            </a:extLst>
          </p:cNvPr>
          <p:cNvSpPr>
            <a:spLocks noGrp="1"/>
          </p:cNvSpPr>
          <p:nvPr>
            <p:ph type="ftr" sz="quarter" idx="11"/>
          </p:nvPr>
        </p:nvSpPr>
        <p:spPr/>
        <p:txBody>
          <a:bodyPr/>
          <a:lstStyle/>
          <a:p>
            <a:r>
              <a:rPr lang="en-US"/>
              <a:t>Harshit Thakur                Unit-1</a:t>
            </a:r>
          </a:p>
        </p:txBody>
      </p:sp>
      <p:sp>
        <p:nvSpPr>
          <p:cNvPr id="6" name="Slide Number Placeholder 5">
            <a:extLst>
              <a:ext uri="{FF2B5EF4-FFF2-40B4-BE49-F238E27FC236}">
                <a16:creationId xmlns:a16="http://schemas.microsoft.com/office/drawing/2014/main" id="{A064366C-C18A-EE85-5904-8D5E069E656D}"/>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8" name="Content Placeholder 7">
            <a:extLst>
              <a:ext uri="{FF2B5EF4-FFF2-40B4-BE49-F238E27FC236}">
                <a16:creationId xmlns:a16="http://schemas.microsoft.com/office/drawing/2014/main" id="{A84E4B24-6852-432D-90F0-FE5B0825B833}"/>
              </a:ext>
            </a:extLst>
          </p:cNvPr>
          <p:cNvPicPr>
            <a:picLocks noGrp="1" noChangeAspect="1"/>
          </p:cNvPicPr>
          <p:nvPr>
            <p:ph idx="4294967295"/>
          </p:nvPr>
        </p:nvPicPr>
        <p:blipFill>
          <a:blip r:embed="rId2"/>
          <a:stretch>
            <a:fillRect/>
          </a:stretch>
        </p:blipFill>
        <p:spPr>
          <a:xfrm>
            <a:off x="0" y="1619250"/>
            <a:ext cx="7861300" cy="4525963"/>
          </a:xfrm>
        </p:spPr>
      </p:pic>
      <p:sp>
        <p:nvSpPr>
          <p:cNvPr id="10" name="Title 1">
            <a:extLst>
              <a:ext uri="{FF2B5EF4-FFF2-40B4-BE49-F238E27FC236}">
                <a16:creationId xmlns:a16="http://schemas.microsoft.com/office/drawing/2014/main" id="{D8424208-820E-851B-B57D-2E0AD3E510B9}"/>
              </a:ext>
            </a:extLst>
          </p:cNvPr>
          <p:cNvSpPr txBox="1">
            <a:spLocks noGrp="1"/>
          </p:cNvSpPr>
          <p:nvPr>
            <p:ph type="title" idx="4294967295"/>
          </p:nvPr>
        </p:nvSpPr>
        <p:spPr>
          <a:xfrm>
            <a:off x="1905000" y="-18854"/>
            <a:ext cx="7239000" cy="73164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dirty="0"/>
              <a:t>Evaluation Scheme</a:t>
            </a:r>
          </a:p>
        </p:txBody>
      </p:sp>
    </p:spTree>
    <p:extLst>
      <p:ext uri="{BB962C8B-B14F-4D97-AF65-F5344CB8AC3E}">
        <p14:creationId xmlns:p14="http://schemas.microsoft.com/office/powerpoint/2010/main" val="17495587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F1E55-9127-4558-A779-788CB6290094}"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 Generation of Project ideas</a:t>
            </a:r>
          </a:p>
        </p:txBody>
      </p:sp>
      <p:sp>
        <p:nvSpPr>
          <p:cNvPr id="8" name="TextBox 7">
            <a:extLst>
              <a:ext uri="{FF2B5EF4-FFF2-40B4-BE49-F238E27FC236}">
                <a16:creationId xmlns:a16="http://schemas.microsoft.com/office/drawing/2014/main" id="{6FAB721F-03CD-FA08-82AE-AF559698B149}"/>
              </a:ext>
            </a:extLst>
          </p:cNvPr>
          <p:cNvSpPr txBox="1"/>
          <p:nvPr/>
        </p:nvSpPr>
        <p:spPr>
          <a:xfrm>
            <a:off x="609600" y="990600"/>
            <a:ext cx="7924800" cy="5355312"/>
          </a:xfrm>
          <a:prstGeom prst="rect">
            <a:avLst/>
          </a:prstGeom>
          <a:noFill/>
        </p:spPr>
        <p:txBody>
          <a:bodyPr wrap="square" rtlCol="0">
            <a:spAutoFit/>
          </a:bodyPr>
          <a:lstStyle/>
          <a:p>
            <a:endParaRPr lang="en-US" dirty="0"/>
          </a:p>
          <a:p>
            <a:r>
              <a:rPr lang="en-US" dirty="0"/>
              <a:t>6. Customer Feedback:</a:t>
            </a:r>
          </a:p>
          <a:p>
            <a:r>
              <a:rPr lang="en-US" dirty="0"/>
              <a:t>   - Collect feedback from customers through surveys, interviews, or support channels to understand their needs, pain points, and suggestions.</a:t>
            </a:r>
          </a:p>
          <a:p>
            <a:r>
              <a:rPr lang="en-US" dirty="0"/>
              <a:t>   - Analyze customer complaints and suggestions to identify recurring issues that could be solved with a new project.</a:t>
            </a:r>
          </a:p>
          <a:p>
            <a:endParaRPr lang="en-US" dirty="0"/>
          </a:p>
          <a:p>
            <a:r>
              <a:rPr lang="en-US" dirty="0"/>
              <a:t>7. Trend Analysis:</a:t>
            </a:r>
          </a:p>
          <a:p>
            <a:r>
              <a:rPr lang="en-US" dirty="0"/>
              <a:t>   - Monitor industry trends, technological advancements, and societal changes to identify emerging opportunities for innovative projects.</a:t>
            </a:r>
          </a:p>
          <a:p>
            <a:r>
              <a:rPr lang="en-US" dirty="0"/>
              <a:t>   - Attend industry conferences, webinars, and trade shows to stay updated on the latest trends and ideas.</a:t>
            </a:r>
          </a:p>
          <a:p>
            <a:endParaRPr lang="en-US" dirty="0"/>
          </a:p>
          <a:p>
            <a:r>
              <a:rPr lang="en-US" dirty="0"/>
              <a:t>8. Strategic Alignment:</a:t>
            </a:r>
          </a:p>
          <a:p>
            <a:r>
              <a:rPr lang="en-US" dirty="0"/>
              <a:t>   - Align project ideas with the organization’s strategic goals and objectives to ensure relevance and support from senior management.</a:t>
            </a:r>
          </a:p>
          <a:p>
            <a:r>
              <a:rPr lang="en-US" dirty="0"/>
              <a:t>   - Review the organization’s mission, vision, and long-term plans to identify project opportunities that contribute to strategic priorities.</a:t>
            </a:r>
          </a:p>
          <a:p>
            <a:endParaRPr lang="en-US" dirty="0"/>
          </a:p>
        </p:txBody>
      </p:sp>
    </p:spTree>
    <p:extLst>
      <p:ext uri="{BB962C8B-B14F-4D97-AF65-F5344CB8AC3E}">
        <p14:creationId xmlns:p14="http://schemas.microsoft.com/office/powerpoint/2010/main" val="34925221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F1E55-9127-4558-A779-788CB6290094}"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 Generation of Project ideas</a:t>
            </a:r>
          </a:p>
        </p:txBody>
      </p:sp>
      <p:sp>
        <p:nvSpPr>
          <p:cNvPr id="8" name="TextBox 7">
            <a:extLst>
              <a:ext uri="{FF2B5EF4-FFF2-40B4-BE49-F238E27FC236}">
                <a16:creationId xmlns:a16="http://schemas.microsoft.com/office/drawing/2014/main" id="{6FAB721F-03CD-FA08-82AE-AF559698B149}"/>
              </a:ext>
            </a:extLst>
          </p:cNvPr>
          <p:cNvSpPr txBox="1"/>
          <p:nvPr/>
        </p:nvSpPr>
        <p:spPr>
          <a:xfrm>
            <a:off x="609600" y="990600"/>
            <a:ext cx="7924800" cy="5078313"/>
          </a:xfrm>
          <a:prstGeom prst="rect">
            <a:avLst/>
          </a:prstGeom>
          <a:noFill/>
        </p:spPr>
        <p:txBody>
          <a:bodyPr wrap="square" rtlCol="0">
            <a:spAutoFit/>
          </a:bodyPr>
          <a:lstStyle/>
          <a:p>
            <a:r>
              <a:rPr lang="en-US" dirty="0"/>
              <a:t>9. Innovation Workshops:</a:t>
            </a:r>
          </a:p>
          <a:p>
            <a:r>
              <a:rPr lang="en-US" dirty="0"/>
              <a:t>   - Conduct workshops focused on creative problem-solving and innovation to generate novel project ideas.</a:t>
            </a:r>
          </a:p>
          <a:p>
            <a:r>
              <a:rPr lang="en-US" dirty="0"/>
              <a:t>   - Use techniques like design thinking, mind mapping, and the SCAMPER method (Substitute, Combine, Adapt, Modify, Put to another use, Eliminate, and Reverse) to stimulate innovative thinking.</a:t>
            </a:r>
          </a:p>
          <a:p>
            <a:endParaRPr lang="en-US" dirty="0"/>
          </a:p>
          <a:p>
            <a:r>
              <a:rPr lang="en-US" dirty="0"/>
              <a:t>10. Partnerships and Collaborations:</a:t>
            </a:r>
          </a:p>
          <a:p>
            <a:r>
              <a:rPr lang="en-US" dirty="0"/>
              <a:t>    - Collaborate with other organizations, research institutions, or industry experts to co-create project ideas.</a:t>
            </a:r>
          </a:p>
          <a:p>
            <a:r>
              <a:rPr lang="en-US" dirty="0"/>
              <a:t>    - Explore joint ventures, partnerships, and alliances to leverage complementary strengths and resources.</a:t>
            </a:r>
          </a:p>
          <a:p>
            <a:endParaRPr lang="en-US" dirty="0"/>
          </a:p>
          <a:p>
            <a:r>
              <a:rPr lang="en-US" dirty="0"/>
              <a:t>11. Feasibility Studies:</a:t>
            </a:r>
          </a:p>
          <a:p>
            <a:r>
              <a:rPr lang="en-US" dirty="0"/>
              <a:t>    - Conduct preliminary feasibility studies to evaluate the potential of different ideas based on factors like cost, time, resources, and expected benefits.</a:t>
            </a:r>
          </a:p>
          <a:p>
            <a:r>
              <a:rPr lang="en-US" dirty="0"/>
              <a:t>    - Prioritize ideas that are both feasible and aligned with organizational goals.</a:t>
            </a:r>
          </a:p>
          <a:p>
            <a:endParaRPr lang="en-US" dirty="0"/>
          </a:p>
        </p:txBody>
      </p:sp>
    </p:spTree>
    <p:extLst>
      <p:ext uri="{BB962C8B-B14F-4D97-AF65-F5344CB8AC3E}">
        <p14:creationId xmlns:p14="http://schemas.microsoft.com/office/powerpoint/2010/main" val="36708528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DF1E55-9127-4558-A779-788CB6290094}"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 Generation of Project ideas</a:t>
            </a:r>
          </a:p>
        </p:txBody>
      </p:sp>
      <p:sp>
        <p:nvSpPr>
          <p:cNvPr id="8" name="TextBox 7">
            <a:extLst>
              <a:ext uri="{FF2B5EF4-FFF2-40B4-BE49-F238E27FC236}">
                <a16:creationId xmlns:a16="http://schemas.microsoft.com/office/drawing/2014/main" id="{6FAB721F-03CD-FA08-82AE-AF559698B149}"/>
              </a:ext>
            </a:extLst>
          </p:cNvPr>
          <p:cNvSpPr txBox="1"/>
          <p:nvPr/>
        </p:nvSpPr>
        <p:spPr>
          <a:xfrm>
            <a:off x="609600" y="990600"/>
            <a:ext cx="7924800" cy="3416320"/>
          </a:xfrm>
          <a:prstGeom prst="rect">
            <a:avLst/>
          </a:prstGeom>
          <a:noFill/>
        </p:spPr>
        <p:txBody>
          <a:bodyPr wrap="square" rtlCol="0">
            <a:spAutoFit/>
          </a:bodyPr>
          <a:lstStyle/>
          <a:p>
            <a:endParaRPr lang="en-US" dirty="0"/>
          </a:p>
          <a:p>
            <a:r>
              <a:rPr lang="en-US" dirty="0"/>
              <a:t>12. Employee Suggestion Programs:</a:t>
            </a:r>
          </a:p>
          <a:p>
            <a:r>
              <a:rPr lang="en-US" dirty="0"/>
              <a:t>    - Establish formal programs to encourage employees to submit project ideas, providing incentives or recognition for valuable contributions.</a:t>
            </a:r>
          </a:p>
          <a:p>
            <a:r>
              <a:rPr lang="en-US" dirty="0"/>
              <a:t>    - Create an accessible platform where employees can share and discuss their ideas.</a:t>
            </a:r>
          </a:p>
          <a:p>
            <a:endParaRPr lang="en-US" dirty="0"/>
          </a:p>
          <a:p>
            <a:r>
              <a:rPr lang="en-US" dirty="0"/>
              <a:t>13. Reverse Engineering:</a:t>
            </a:r>
          </a:p>
          <a:p>
            <a:r>
              <a:rPr lang="en-US" dirty="0"/>
              <a:t>    - Analyze successful projects or products to understand their core components and identify potential improvements or new applications.</a:t>
            </a:r>
          </a:p>
          <a:p>
            <a:r>
              <a:rPr lang="en-US" dirty="0"/>
              <a:t>    - Deconstruct existing solutions to find inspiration for new projects.</a:t>
            </a:r>
          </a:p>
          <a:p>
            <a:endParaRPr lang="en-US" dirty="0"/>
          </a:p>
        </p:txBody>
      </p:sp>
    </p:spTree>
    <p:extLst>
      <p:ext uri="{BB962C8B-B14F-4D97-AF65-F5344CB8AC3E}">
        <p14:creationId xmlns:p14="http://schemas.microsoft.com/office/powerpoint/2010/main" val="17133572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EE241B-1FFC-486C-892F-63730104158B}"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pic>
        <p:nvPicPr>
          <p:cNvPr id="3" name="Content Placeholder 2"/>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33600" y="1211262"/>
            <a:ext cx="5913438" cy="4435475"/>
          </a:xfrm>
        </p:spPr>
      </p:pic>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Sources of Idea Generation</a:t>
            </a:r>
          </a:p>
        </p:txBody>
      </p:sp>
    </p:spTree>
    <p:extLst>
      <p:ext uri="{BB962C8B-B14F-4D97-AF65-F5344CB8AC3E}">
        <p14:creationId xmlns:p14="http://schemas.microsoft.com/office/powerpoint/2010/main" val="26882799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010C3C-BF29-4C47-81E2-2811C319DBB0}"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pic>
        <p:nvPicPr>
          <p:cNvPr id="8" name="Content Placeholder 7"/>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38200" y="1066800"/>
            <a:ext cx="8305800" cy="5059363"/>
          </a:xfrm>
        </p:spPr>
      </p:pic>
      <p:sp>
        <p:nvSpPr>
          <p:cNvPr id="10" name="Title 1"/>
          <p:cNvSpPr txBox="1">
            <a:spLocks/>
          </p:cNvSpPr>
          <p:nvPr/>
        </p:nvSpPr>
        <p:spPr>
          <a:xfrm>
            <a:off x="1828800" y="0"/>
            <a:ext cx="7415048"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Preliminary Screening</a:t>
            </a:r>
          </a:p>
        </p:txBody>
      </p:sp>
    </p:spTree>
    <p:extLst>
      <p:ext uri="{BB962C8B-B14F-4D97-AF65-F5344CB8AC3E}">
        <p14:creationId xmlns:p14="http://schemas.microsoft.com/office/powerpoint/2010/main" val="30259202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5C7C9A-6425-47FA-85CD-2FAF97164F44}" type="datetime1">
              <a:rPr lang="en-US" smtClean="0"/>
              <a:t>21-Jun-24</a:t>
            </a:fld>
            <a:endParaRPr lang="en-US" dirty="0"/>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9" name="Content Placeholder 8"/>
          <p:cNvSpPr>
            <a:spLocks noGrp="1"/>
          </p:cNvSpPr>
          <p:nvPr>
            <p:ph idx="4294967295"/>
          </p:nvPr>
        </p:nvSpPr>
        <p:spPr>
          <a:xfrm>
            <a:off x="152400" y="838200"/>
            <a:ext cx="8991600" cy="5562600"/>
          </a:xfrm>
        </p:spPr>
        <p:txBody>
          <a:bodyPr>
            <a:normAutofit/>
          </a:bodyPr>
          <a:lstStyle/>
          <a:p>
            <a:pPr algn="just"/>
            <a:r>
              <a:rPr lang="en-US" sz="2800" dirty="0"/>
              <a:t>The Project Organization defines the human infrastructure of the project.</a:t>
            </a:r>
          </a:p>
          <a:p>
            <a:pPr algn="just"/>
            <a:endParaRPr lang="en-US" sz="2800" dirty="0"/>
          </a:p>
          <a:p>
            <a:pPr algn="just"/>
            <a:r>
              <a:rPr lang="en-US" sz="2800" dirty="0"/>
              <a:t>This task is designed to define the project organization chart, the roles, and the relationships of the project team.</a:t>
            </a:r>
          </a:p>
          <a:p>
            <a:pPr algn="just"/>
            <a:endParaRPr lang="en-US" sz="2800" dirty="0"/>
          </a:p>
          <a:p>
            <a:pPr algn="just"/>
            <a:r>
              <a:rPr lang="en-US" sz="2800" dirty="0"/>
              <a:t>Matrix project is not separated from parent organizations.</a:t>
            </a:r>
          </a:p>
          <a:p>
            <a:pPr algn="just"/>
            <a:endParaRPr lang="en-US" sz="2800" dirty="0"/>
          </a:p>
          <a:p>
            <a:pPr algn="just"/>
            <a:r>
              <a:rPr lang="en-US" sz="2800" dirty="0"/>
              <a:t>Coordination between project team and project manager brings synergy in process.</a:t>
            </a:r>
          </a:p>
          <a:p>
            <a:pPr algn="just"/>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Summary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02EC00-B61A-46D2-8212-B6CC517953BA}"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3" name="Content Placeholder 2"/>
          <p:cNvSpPr>
            <a:spLocks noGrp="1"/>
          </p:cNvSpPr>
          <p:nvPr>
            <p:ph idx="4294967295"/>
          </p:nvPr>
        </p:nvSpPr>
        <p:spPr>
          <a:xfrm>
            <a:off x="914400" y="1143000"/>
            <a:ext cx="8229600" cy="4525963"/>
          </a:xfrm>
        </p:spPr>
        <p:txBody>
          <a:bodyPr/>
          <a:lstStyle/>
          <a:p>
            <a:pPr>
              <a:buNone/>
            </a:pPr>
            <a:r>
              <a:rPr lang="en-US" sz="2000" dirty="0">
                <a:hlinkClick r:id="rId2"/>
              </a:rPr>
              <a:t>https://www.youtube.com/watch?v=BOU1YP5NZVA</a:t>
            </a:r>
            <a:endParaRPr lang="en-US" sz="2000" dirty="0"/>
          </a:p>
          <a:p>
            <a:pPr>
              <a:buNone/>
            </a:pPr>
            <a:r>
              <a:rPr lang="en-US" sz="2000" dirty="0">
                <a:hlinkClick r:id="rId3"/>
              </a:rPr>
              <a:t>https://www.youtube.com/watch?v=ZKOL-rZ79gs</a:t>
            </a:r>
            <a:endParaRPr lang="en-US" sz="2000" dirty="0"/>
          </a:p>
          <a:p>
            <a:pPr>
              <a:buNone/>
            </a:pPr>
            <a:r>
              <a:rPr lang="en-US" sz="2000" dirty="0">
                <a:hlinkClick r:id="rId4"/>
              </a:rPr>
              <a:t>https://www.youtube.com/watch?v=RjOA7AxOVj8&amp;list=PLPjSqITyvDeX77O9g4E_lgJbAmLK5SFu6</a:t>
            </a:r>
            <a:endParaRPr lang="en-US" sz="2000" dirty="0"/>
          </a:p>
          <a:p>
            <a:pPr>
              <a:buNone/>
            </a:pPr>
            <a:endParaRPr lang="en-US" sz="2000" dirty="0"/>
          </a:p>
          <a:p>
            <a:pPr>
              <a:buNone/>
            </a:pPr>
            <a:endParaRPr lang="en-US" sz="2000" dirty="0"/>
          </a:p>
        </p:txBody>
      </p:sp>
      <p:sp>
        <p:nvSpPr>
          <p:cNvPr id="7" name="Title 1"/>
          <p:cNvSpPr txBox="1">
            <a:spLocks/>
          </p:cNvSpPr>
          <p:nvPr/>
        </p:nvSpPr>
        <p:spPr>
          <a:xfrm>
            <a:off x="1981200" y="-18854"/>
            <a:ext cx="71628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 </a:t>
            </a:r>
            <a:r>
              <a:rPr lang="en-US" dirty="0" err="1"/>
              <a:t>Youtube</a:t>
            </a:r>
            <a:r>
              <a:rPr lang="en-US" dirty="0"/>
              <a:t> Links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187F2F-E77F-403D-9506-347F9B92EF35}"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3" name="Content Placeholder 2"/>
          <p:cNvSpPr>
            <a:spLocks noGrp="1"/>
          </p:cNvSpPr>
          <p:nvPr>
            <p:ph idx="4294967295"/>
          </p:nvPr>
        </p:nvSpPr>
        <p:spPr>
          <a:xfrm>
            <a:off x="914400" y="914400"/>
            <a:ext cx="8229600" cy="5257800"/>
          </a:xfrm>
        </p:spPr>
        <p:txBody>
          <a:bodyPr>
            <a:normAutofit/>
          </a:bodyPr>
          <a:lstStyle/>
          <a:p>
            <a:pPr algn="just">
              <a:buNone/>
            </a:pPr>
            <a:r>
              <a:rPr lang="en-US" sz="2800" dirty="0">
                <a:cs typeface="Times New Roman" pitchFamily="18" charset="0"/>
              </a:rPr>
              <a:t>Q1. Discuss the importance of project management.</a:t>
            </a:r>
          </a:p>
          <a:p>
            <a:pPr algn="just">
              <a:buNone/>
            </a:pPr>
            <a:r>
              <a:rPr lang="en-US" sz="2800" dirty="0">
                <a:cs typeface="Times New Roman" pitchFamily="18" charset="0"/>
              </a:rPr>
              <a:t>Q2. Describe the project.</a:t>
            </a:r>
          </a:p>
          <a:p>
            <a:pPr algn="just">
              <a:buNone/>
            </a:pPr>
            <a:r>
              <a:rPr lang="en-US" sz="2800" dirty="0">
                <a:cs typeface="Times New Roman" pitchFamily="18" charset="0"/>
              </a:rPr>
              <a:t>Q3. Discuss the characteristics of project team.</a:t>
            </a:r>
          </a:p>
          <a:p>
            <a:pPr algn="just">
              <a:buNone/>
            </a:pPr>
            <a:r>
              <a:rPr lang="en-US" sz="2800" dirty="0">
                <a:cs typeface="Times New Roman" pitchFamily="18" charset="0"/>
              </a:rPr>
              <a:t>Q4. Elaborate the matrix organization.</a:t>
            </a:r>
          </a:p>
          <a:p>
            <a:pPr algn="just">
              <a:buNone/>
            </a:pPr>
            <a:r>
              <a:rPr lang="en-US" sz="2800" dirty="0">
                <a:cs typeface="Times New Roman" pitchFamily="18" charset="0"/>
              </a:rPr>
              <a:t>Q5. Discuss the staff organization.</a:t>
            </a:r>
          </a:p>
          <a:p>
            <a:pPr algn="just">
              <a:buNone/>
            </a:pPr>
            <a:r>
              <a:rPr lang="en-US" sz="2800" dirty="0">
                <a:cs typeface="Times New Roman" pitchFamily="18" charset="0"/>
              </a:rPr>
              <a:t>Q6. Explain the WBS</a:t>
            </a:r>
          </a:p>
          <a:p>
            <a:pPr algn="just">
              <a:buNone/>
            </a:pPr>
            <a:r>
              <a:rPr lang="en-US" sz="2800" dirty="0">
                <a:cs typeface="Times New Roman" pitchFamily="18" charset="0"/>
              </a:rPr>
              <a:t>Q7. Explain the cost breakdown structure.  </a:t>
            </a:r>
          </a:p>
          <a:p>
            <a:pPr algn="just">
              <a:buNone/>
            </a:pPr>
            <a:endParaRPr lang="en-US" sz="2800" dirty="0">
              <a:cs typeface="Times New Roman" pitchFamily="18" charset="0"/>
            </a:endParaRPr>
          </a:p>
          <a:p>
            <a:pPr algn="just">
              <a:buNone/>
            </a:pPr>
            <a:endParaRPr lang="en-US" sz="2800" dirty="0">
              <a:cs typeface="Times New Roman" pitchFamily="18" charset="0"/>
            </a:endParaRPr>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Daily Quiz</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B67914-91BD-4F22-BD5D-928123E20EB6}"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3" name="Content Placeholder 2"/>
          <p:cNvSpPr>
            <a:spLocks noGrp="1"/>
          </p:cNvSpPr>
          <p:nvPr>
            <p:ph idx="4294967295"/>
          </p:nvPr>
        </p:nvSpPr>
        <p:spPr>
          <a:xfrm>
            <a:off x="0" y="914400"/>
            <a:ext cx="8534400" cy="5410200"/>
          </a:xfrm>
        </p:spPr>
        <p:txBody>
          <a:bodyPr>
            <a:normAutofit/>
          </a:bodyPr>
          <a:lstStyle/>
          <a:p>
            <a:pPr lvl="0" algn="just">
              <a:buNone/>
            </a:pPr>
            <a:r>
              <a:rPr lang="en-US" sz="2800" dirty="0"/>
              <a:t>Q1. Define the project and project management. Also discuss the Characteristics of a project.</a:t>
            </a:r>
          </a:p>
          <a:p>
            <a:pPr lvl="0" algn="just">
              <a:buNone/>
            </a:pPr>
            <a:endParaRPr lang="en-US" sz="2800" dirty="0"/>
          </a:p>
          <a:p>
            <a:pPr lvl="0" algn="just">
              <a:buNone/>
            </a:pPr>
            <a:r>
              <a:rPr lang="en-US" sz="2800" dirty="0"/>
              <a:t>Q2. Discuss the types of projects.  </a:t>
            </a:r>
          </a:p>
          <a:p>
            <a:pPr lvl="0" algn="just">
              <a:buNone/>
            </a:pPr>
            <a:endParaRPr lang="en-US" sz="2800" dirty="0"/>
          </a:p>
          <a:p>
            <a:pPr lvl="0" algn="just">
              <a:buNone/>
            </a:pPr>
            <a:r>
              <a:rPr lang="en-US" sz="2800" dirty="0"/>
              <a:t>Q3. Describe the project management cycle. </a:t>
            </a:r>
          </a:p>
          <a:p>
            <a:pPr algn="just">
              <a:buNone/>
            </a:pPr>
            <a:endParaRPr lang="en-US" sz="2800" dirty="0"/>
          </a:p>
          <a:p>
            <a:pPr lvl="0" algn="just">
              <a:buNone/>
            </a:pPr>
            <a:r>
              <a:rPr lang="en-US" sz="2800" dirty="0"/>
              <a:t>Q4. Describe various tools and techniques of project management.</a:t>
            </a:r>
          </a:p>
          <a:p>
            <a:pPr lvl="0" algn="just">
              <a:buNone/>
            </a:pPr>
            <a:endParaRPr lang="en-US" sz="2800" dirty="0">
              <a:latin typeface="Arial" pitchFamily="34" charset="0"/>
              <a:cs typeface="Arial" pitchFamily="34" charset="0"/>
            </a:endParaRPr>
          </a:p>
        </p:txBody>
      </p:sp>
      <p:sp>
        <p:nvSpPr>
          <p:cNvPr id="7" name="Title 1"/>
          <p:cNvSpPr txBox="1">
            <a:spLocks/>
          </p:cNvSpPr>
          <p:nvPr/>
        </p:nvSpPr>
        <p:spPr>
          <a:xfrm>
            <a:off x="1828800" y="-18853"/>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Weekly Assignment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7260F2-ED4C-4B9A-AD54-40651E59EBF0}"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3" name="Content Placeholder 2"/>
          <p:cNvSpPr>
            <a:spLocks noGrp="1"/>
          </p:cNvSpPr>
          <p:nvPr>
            <p:ph idx="4294967295"/>
          </p:nvPr>
        </p:nvSpPr>
        <p:spPr>
          <a:xfrm>
            <a:off x="533400" y="838200"/>
            <a:ext cx="8610600" cy="5410200"/>
          </a:xfrm>
        </p:spPr>
        <p:txBody>
          <a:bodyPr>
            <a:normAutofit/>
          </a:bodyPr>
          <a:lstStyle/>
          <a:p>
            <a:pPr marL="114300" marR="0" indent="-457200" algn="just">
              <a:lnSpc>
                <a:spcPct val="110000"/>
              </a:lnSpc>
              <a:spcBef>
                <a:spcPts val="0"/>
              </a:spcBef>
              <a:buAutoNum type="arabicPeriod"/>
            </a:pPr>
            <a:r>
              <a:rPr lang="en-US" sz="2400" dirty="0">
                <a:ea typeface="Times New Roman"/>
                <a:cs typeface="Mangal"/>
              </a:rPr>
              <a:t>Which of the following is not a project management goal?</a:t>
            </a:r>
          </a:p>
          <a:p>
            <a:pPr lvl="0" algn="just">
              <a:lnSpc>
                <a:spcPct val="110000"/>
              </a:lnSpc>
              <a:spcBef>
                <a:spcPts val="0"/>
              </a:spcBef>
              <a:buFont typeface="+mj-lt"/>
              <a:buAutoNum type="alphaUcPeriod"/>
            </a:pPr>
            <a:r>
              <a:rPr lang="en-US" sz="2400" dirty="0">
                <a:ea typeface="Times New Roman"/>
                <a:cs typeface="Mangal"/>
              </a:rPr>
              <a:t>Keeping overall costs within budget</a:t>
            </a:r>
          </a:p>
          <a:p>
            <a:pPr lvl="0" algn="just">
              <a:lnSpc>
                <a:spcPct val="110000"/>
              </a:lnSpc>
              <a:spcBef>
                <a:spcPts val="0"/>
              </a:spcBef>
              <a:buFont typeface="+mj-lt"/>
              <a:buAutoNum type="alphaUcPeriod"/>
            </a:pPr>
            <a:r>
              <a:rPr lang="en-US" sz="2400" dirty="0">
                <a:ea typeface="Times New Roman"/>
                <a:cs typeface="Mangal"/>
              </a:rPr>
              <a:t>Delivering the software to the customer at the agreed time</a:t>
            </a:r>
          </a:p>
          <a:p>
            <a:pPr lvl="0" algn="just">
              <a:lnSpc>
                <a:spcPct val="110000"/>
              </a:lnSpc>
              <a:spcBef>
                <a:spcPts val="0"/>
              </a:spcBef>
              <a:buFont typeface="+mj-lt"/>
              <a:buAutoNum type="alphaUcPeriod"/>
            </a:pPr>
            <a:r>
              <a:rPr lang="en-US" sz="2400" dirty="0">
                <a:ea typeface="Times New Roman"/>
                <a:cs typeface="Mangal"/>
              </a:rPr>
              <a:t>Maintaining a happy and well-functioning development team</a:t>
            </a:r>
          </a:p>
          <a:p>
            <a:pPr lvl="0" algn="just">
              <a:lnSpc>
                <a:spcPct val="110000"/>
              </a:lnSpc>
              <a:spcBef>
                <a:spcPts val="0"/>
              </a:spcBef>
              <a:buFont typeface="+mj-lt"/>
              <a:buAutoNum type="alphaUcPeriod"/>
            </a:pPr>
            <a:r>
              <a:rPr lang="en-US" sz="2400" b="1" dirty="0">
                <a:ea typeface="Times New Roman"/>
                <a:cs typeface="Mangal"/>
              </a:rPr>
              <a:t>All of the above</a:t>
            </a:r>
          </a:p>
          <a:p>
            <a:pPr lvl="0" algn="just">
              <a:lnSpc>
                <a:spcPct val="110000"/>
              </a:lnSpc>
              <a:spcBef>
                <a:spcPts val="0"/>
              </a:spcBef>
              <a:buFont typeface="+mj-lt"/>
              <a:buAutoNum type="alphaUcPeriod"/>
            </a:pPr>
            <a:endParaRPr lang="en-US" sz="2400" b="1" dirty="0">
              <a:cs typeface="Mangal"/>
            </a:endParaRPr>
          </a:p>
          <a:p>
            <a:pPr marL="0" marR="0" algn="just">
              <a:lnSpc>
                <a:spcPct val="110000"/>
              </a:lnSpc>
              <a:spcBef>
                <a:spcPts val="0"/>
              </a:spcBef>
              <a:buNone/>
            </a:pPr>
            <a:r>
              <a:rPr lang="en-US" sz="2400" dirty="0">
                <a:ea typeface="Times New Roman"/>
                <a:cs typeface="Mangal"/>
              </a:rPr>
              <a:t>2. The process each manager follows during the life cycle  of a project is known as</a:t>
            </a:r>
          </a:p>
          <a:p>
            <a:pPr lvl="0" algn="just">
              <a:lnSpc>
                <a:spcPct val="110000"/>
              </a:lnSpc>
              <a:spcBef>
                <a:spcPts val="0"/>
              </a:spcBef>
              <a:buFont typeface="+mj-lt"/>
              <a:buAutoNum type="alphaUcPeriod"/>
            </a:pPr>
            <a:r>
              <a:rPr lang="en-US" sz="2400" dirty="0">
                <a:ea typeface="Times New Roman"/>
                <a:cs typeface="Mangal"/>
              </a:rPr>
              <a:t>Project Management</a:t>
            </a:r>
          </a:p>
          <a:p>
            <a:pPr lvl="0" algn="just">
              <a:lnSpc>
                <a:spcPct val="110000"/>
              </a:lnSpc>
              <a:spcBef>
                <a:spcPts val="0"/>
              </a:spcBef>
              <a:buFont typeface="+mj-lt"/>
              <a:buAutoNum type="alphaUcPeriod"/>
            </a:pPr>
            <a:r>
              <a:rPr lang="en-US" sz="2400" dirty="0">
                <a:ea typeface="Times New Roman"/>
                <a:cs typeface="Mangal"/>
              </a:rPr>
              <a:t>Manager life cycle</a:t>
            </a:r>
          </a:p>
          <a:p>
            <a:pPr lvl="0" algn="just">
              <a:lnSpc>
                <a:spcPct val="110000"/>
              </a:lnSpc>
              <a:spcBef>
                <a:spcPts val="0"/>
              </a:spcBef>
              <a:buFont typeface="+mj-lt"/>
              <a:buAutoNum type="alphaUcPeriod"/>
            </a:pPr>
            <a:r>
              <a:rPr lang="en-US" sz="2400" b="1" dirty="0">
                <a:ea typeface="Times New Roman"/>
                <a:cs typeface="Mangal"/>
              </a:rPr>
              <a:t>Project Management Life Cycle</a:t>
            </a:r>
          </a:p>
          <a:p>
            <a:pPr lvl="0" algn="just">
              <a:lnSpc>
                <a:spcPct val="110000"/>
              </a:lnSpc>
              <a:spcBef>
                <a:spcPts val="0"/>
              </a:spcBef>
              <a:buFont typeface="+mj-lt"/>
              <a:buAutoNum type="alphaUcPeriod"/>
            </a:pPr>
            <a:r>
              <a:rPr lang="en-US" sz="2400" dirty="0">
                <a:ea typeface="Times New Roman"/>
                <a:cs typeface="Mangal"/>
              </a:rPr>
              <a:t>All of the mentioned</a:t>
            </a:r>
            <a:endParaRPr lang="en-US" sz="2200" dirty="0"/>
          </a:p>
        </p:txBody>
      </p:sp>
      <p:sp>
        <p:nvSpPr>
          <p:cNvPr id="7"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MCQ 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7EBA7C-5499-43E1-B599-82C9D3877444}"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pic>
        <p:nvPicPr>
          <p:cNvPr id="7" name="Content Placeholder 6"/>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152400" y="817563"/>
            <a:ext cx="9296400" cy="5722937"/>
          </a:xfrm>
        </p:spPr>
      </p:pic>
      <p:sp>
        <p:nvSpPr>
          <p:cNvPr id="8" name="Title 1"/>
          <p:cNvSpPr txBox="1">
            <a:spLocks/>
          </p:cNvSpPr>
          <p:nvPr/>
        </p:nvSpPr>
        <p:spPr>
          <a:xfrm>
            <a:off x="1905000" y="1"/>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Syllabus</a:t>
            </a:r>
          </a:p>
        </p:txBody>
      </p:sp>
    </p:spTree>
    <p:extLst>
      <p:ext uri="{BB962C8B-B14F-4D97-AF65-F5344CB8AC3E}">
        <p14:creationId xmlns:p14="http://schemas.microsoft.com/office/powerpoint/2010/main" val="34962143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C8D681-B741-48A0-9CB2-2579B58644BC}"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3" name="Content Placeholder 2"/>
          <p:cNvSpPr>
            <a:spLocks noGrp="1"/>
          </p:cNvSpPr>
          <p:nvPr>
            <p:ph idx="4294967295"/>
          </p:nvPr>
        </p:nvSpPr>
        <p:spPr>
          <a:xfrm>
            <a:off x="228600" y="914400"/>
            <a:ext cx="8915400" cy="5334000"/>
          </a:xfrm>
        </p:spPr>
        <p:txBody>
          <a:bodyPr>
            <a:normAutofit/>
          </a:bodyPr>
          <a:lstStyle/>
          <a:p>
            <a:pPr marL="0" marR="0">
              <a:spcBef>
                <a:spcPts val="0"/>
              </a:spcBef>
              <a:buNone/>
            </a:pPr>
            <a:r>
              <a:rPr lang="en-US" sz="2400" dirty="0">
                <a:ea typeface="Times New Roman"/>
                <a:cs typeface="Mangal"/>
              </a:rPr>
              <a:t>3. Quality planning is the process of developing a quality plan applicable for.</a:t>
            </a:r>
          </a:p>
          <a:p>
            <a:pPr lvl="0">
              <a:spcBef>
                <a:spcPts val="0"/>
              </a:spcBef>
              <a:buFont typeface="+mj-lt"/>
              <a:buAutoNum type="alphaUcPeriod"/>
            </a:pPr>
            <a:r>
              <a:rPr lang="en-US" sz="2400" dirty="0">
                <a:ea typeface="Times New Roman"/>
                <a:cs typeface="Mangal"/>
              </a:rPr>
              <a:t>Team</a:t>
            </a:r>
          </a:p>
          <a:p>
            <a:pPr lvl="0">
              <a:spcBef>
                <a:spcPts val="0"/>
              </a:spcBef>
              <a:buFont typeface="+mj-lt"/>
              <a:buAutoNum type="alphaUcPeriod"/>
            </a:pPr>
            <a:r>
              <a:rPr lang="en-US" sz="2400" b="1" dirty="0">
                <a:ea typeface="Times New Roman"/>
                <a:cs typeface="Mangal"/>
              </a:rPr>
              <a:t> Project</a:t>
            </a:r>
            <a:endParaRPr lang="en-US" sz="2400" dirty="0">
              <a:ea typeface="Times New Roman"/>
              <a:cs typeface="Mangal"/>
            </a:endParaRPr>
          </a:p>
          <a:p>
            <a:pPr lvl="0">
              <a:spcBef>
                <a:spcPts val="0"/>
              </a:spcBef>
              <a:buFont typeface="+mj-lt"/>
              <a:buAutoNum type="alphaUcPeriod"/>
            </a:pPr>
            <a:r>
              <a:rPr lang="en-US" sz="2400" dirty="0">
                <a:ea typeface="Times New Roman"/>
                <a:cs typeface="Mangal"/>
              </a:rPr>
              <a:t>Customers</a:t>
            </a:r>
          </a:p>
          <a:p>
            <a:pPr lvl="0">
              <a:spcBef>
                <a:spcPts val="0"/>
              </a:spcBef>
              <a:buFont typeface="+mj-lt"/>
              <a:buAutoNum type="alphaUcPeriod"/>
            </a:pPr>
            <a:r>
              <a:rPr lang="en-US" sz="2400" dirty="0">
                <a:ea typeface="Times New Roman"/>
                <a:cs typeface="Mangal"/>
              </a:rPr>
              <a:t>project manager</a:t>
            </a:r>
          </a:p>
          <a:p>
            <a:pPr lvl="0">
              <a:spcBef>
                <a:spcPts val="0"/>
              </a:spcBef>
              <a:buFont typeface="+mj-lt"/>
              <a:buAutoNum type="alphaUcPeriod"/>
            </a:pPr>
            <a:endParaRPr lang="en-US" sz="2400" dirty="0">
              <a:cs typeface="Mangal"/>
            </a:endParaRPr>
          </a:p>
          <a:p>
            <a:pPr lvl="0">
              <a:spcBef>
                <a:spcPts val="0"/>
              </a:spcBef>
              <a:buNone/>
            </a:pPr>
            <a:r>
              <a:rPr lang="en-US" sz="2400" dirty="0"/>
              <a:t>4. Which of the following is an incorrect activity for the  configuration management of a software system?</a:t>
            </a:r>
            <a:br>
              <a:rPr lang="en-US" sz="2400" dirty="0"/>
            </a:br>
            <a:r>
              <a:rPr lang="en-US" sz="2400" b="1" dirty="0"/>
              <a:t>A. Internship management</a:t>
            </a:r>
            <a:br>
              <a:rPr lang="en-US" sz="2400" b="1" dirty="0"/>
            </a:br>
            <a:r>
              <a:rPr lang="en-US" sz="2400" dirty="0"/>
              <a:t>B. Change management</a:t>
            </a:r>
            <a:br>
              <a:rPr lang="en-US" sz="2400" dirty="0"/>
            </a:br>
            <a:r>
              <a:rPr lang="en-US" sz="2400" dirty="0"/>
              <a:t>C. Version management</a:t>
            </a:r>
            <a:br>
              <a:rPr lang="en-US" sz="2400" dirty="0"/>
            </a:br>
            <a:r>
              <a:rPr lang="en-US" sz="2400" dirty="0"/>
              <a:t>D. System management</a:t>
            </a:r>
            <a:endParaRPr lang="en-US" sz="2200" dirty="0"/>
          </a:p>
        </p:txBody>
      </p:sp>
      <p:sp>
        <p:nvSpPr>
          <p:cNvPr id="7" name="Title 1"/>
          <p:cNvSpPr txBox="1">
            <a:spLocks/>
          </p:cNvSpPr>
          <p:nvPr/>
        </p:nvSpPr>
        <p:spPr>
          <a:xfrm>
            <a:off x="1828800" y="-18853"/>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MCQ 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2926E4-893C-4753-AD5B-EAA57BD4759A}"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3" name="Content Placeholder 2"/>
          <p:cNvSpPr>
            <a:spLocks noGrp="1"/>
          </p:cNvSpPr>
          <p:nvPr>
            <p:ph idx="4294967295"/>
          </p:nvPr>
        </p:nvSpPr>
        <p:spPr>
          <a:xfrm>
            <a:off x="0" y="838200"/>
            <a:ext cx="8686800" cy="5486400"/>
          </a:xfrm>
        </p:spPr>
        <p:txBody>
          <a:bodyPr>
            <a:normAutofit/>
          </a:bodyPr>
          <a:lstStyle/>
          <a:p>
            <a:pPr marL="0" marR="0" algn="just">
              <a:spcBef>
                <a:spcPts val="0"/>
              </a:spcBef>
              <a:buNone/>
            </a:pPr>
            <a:r>
              <a:rPr lang="en-US" sz="2400" dirty="0">
                <a:ea typeface="Times New Roman"/>
                <a:cs typeface="Mangal"/>
              </a:rPr>
              <a:t>5. Gantt chart was invented by </a:t>
            </a:r>
          </a:p>
          <a:p>
            <a:pPr lvl="0" algn="just">
              <a:spcBef>
                <a:spcPts val="0"/>
              </a:spcBef>
              <a:buFont typeface="+mj-lt"/>
              <a:buAutoNum type="alphaUcPeriod"/>
            </a:pPr>
            <a:r>
              <a:rPr lang="en-US" sz="2400" dirty="0">
                <a:ea typeface="Times New Roman"/>
                <a:cs typeface="Mangal"/>
              </a:rPr>
              <a:t>Frank Gantt </a:t>
            </a:r>
          </a:p>
          <a:p>
            <a:pPr lvl="0" algn="just">
              <a:spcBef>
                <a:spcPts val="0"/>
              </a:spcBef>
              <a:buFont typeface="+mj-lt"/>
              <a:buAutoNum type="alphaUcPeriod"/>
            </a:pPr>
            <a:r>
              <a:rPr lang="en-US" sz="2400" b="1" dirty="0">
                <a:ea typeface="Times New Roman"/>
                <a:cs typeface="Mangal"/>
              </a:rPr>
              <a:t>Henry Gantt </a:t>
            </a:r>
            <a:endParaRPr lang="en-US" sz="2400" dirty="0">
              <a:ea typeface="Times New Roman"/>
              <a:cs typeface="Mangal"/>
            </a:endParaRPr>
          </a:p>
          <a:p>
            <a:pPr lvl="0" algn="just">
              <a:spcBef>
                <a:spcPts val="0"/>
              </a:spcBef>
              <a:buFont typeface="+mj-lt"/>
              <a:buAutoNum type="alphaUcPeriod"/>
            </a:pPr>
            <a:r>
              <a:rPr lang="en-US" sz="2400" dirty="0">
                <a:ea typeface="Times New Roman"/>
                <a:cs typeface="Mangal"/>
              </a:rPr>
              <a:t>Duke Gantt </a:t>
            </a:r>
          </a:p>
          <a:p>
            <a:pPr lvl="0" algn="just">
              <a:spcBef>
                <a:spcPts val="0"/>
              </a:spcBef>
              <a:buFont typeface="+mj-lt"/>
              <a:buAutoNum type="alphaUcPeriod"/>
            </a:pPr>
            <a:r>
              <a:rPr lang="en-US" sz="2400" dirty="0">
                <a:ea typeface="Times New Roman"/>
                <a:cs typeface="Mangal"/>
              </a:rPr>
              <a:t>Bill Gantt</a:t>
            </a:r>
          </a:p>
          <a:p>
            <a:pPr lvl="0" algn="just">
              <a:spcBef>
                <a:spcPts val="0"/>
              </a:spcBef>
              <a:buFont typeface="+mj-lt"/>
              <a:buAutoNum type="alphaUcPeriod"/>
            </a:pPr>
            <a:endParaRPr lang="en-US" sz="2400" dirty="0">
              <a:cs typeface="Mangal"/>
            </a:endParaRPr>
          </a:p>
          <a:p>
            <a:pPr lvl="0" algn="just">
              <a:spcBef>
                <a:spcPts val="0"/>
              </a:spcBef>
              <a:buFont typeface="+mj-lt"/>
              <a:buAutoNum type="alphaUcPeriod"/>
            </a:pPr>
            <a:endParaRPr lang="en-US" sz="2400" dirty="0">
              <a:cs typeface="Mangal"/>
            </a:endParaRPr>
          </a:p>
          <a:p>
            <a:pPr marL="0" marR="0" algn="just">
              <a:spcBef>
                <a:spcPts val="0"/>
              </a:spcBef>
              <a:buNone/>
            </a:pPr>
            <a:r>
              <a:rPr lang="en-US" sz="2400" dirty="0">
                <a:ea typeface="Times New Roman"/>
                <a:cs typeface="Mangal"/>
              </a:rPr>
              <a:t>6. The business idea must be compatible with the following attributes of entrepreneur. </a:t>
            </a:r>
          </a:p>
          <a:p>
            <a:pPr lvl="0" algn="just">
              <a:spcBef>
                <a:spcPts val="0"/>
              </a:spcBef>
              <a:buFont typeface="+mj-lt"/>
              <a:buAutoNum type="alphaUcPeriod"/>
            </a:pPr>
            <a:r>
              <a:rPr lang="en-US" sz="2400" dirty="0">
                <a:ea typeface="Times New Roman"/>
                <a:cs typeface="Mangal"/>
              </a:rPr>
              <a:t>Interest </a:t>
            </a:r>
          </a:p>
          <a:p>
            <a:pPr lvl="0" algn="just">
              <a:spcBef>
                <a:spcPts val="0"/>
              </a:spcBef>
              <a:buFont typeface="+mj-lt"/>
              <a:buAutoNum type="alphaUcPeriod"/>
            </a:pPr>
            <a:r>
              <a:rPr lang="en-US" sz="2400" dirty="0">
                <a:ea typeface="Times New Roman"/>
                <a:cs typeface="Mangal"/>
              </a:rPr>
              <a:t>Personality </a:t>
            </a:r>
          </a:p>
          <a:p>
            <a:pPr lvl="0" algn="just">
              <a:spcBef>
                <a:spcPts val="0"/>
              </a:spcBef>
              <a:buFont typeface="+mj-lt"/>
              <a:buAutoNum type="alphaUcPeriod"/>
            </a:pPr>
            <a:r>
              <a:rPr lang="en-US" sz="2400" dirty="0">
                <a:ea typeface="Times New Roman"/>
                <a:cs typeface="Mangal"/>
              </a:rPr>
              <a:t>Resources</a:t>
            </a:r>
          </a:p>
          <a:p>
            <a:pPr lvl="0" algn="just">
              <a:spcBef>
                <a:spcPts val="0"/>
              </a:spcBef>
              <a:buFont typeface="+mj-lt"/>
              <a:buAutoNum type="alphaUcPeriod"/>
            </a:pPr>
            <a:r>
              <a:rPr lang="en-US" sz="2400" b="1" dirty="0">
                <a:ea typeface="Times New Roman"/>
                <a:cs typeface="Mangal"/>
              </a:rPr>
              <a:t>All of the above</a:t>
            </a:r>
            <a:endParaRPr lang="en-US" sz="2200" dirty="0"/>
          </a:p>
        </p:txBody>
      </p:sp>
      <p:sp>
        <p:nvSpPr>
          <p:cNvPr id="7" name="Title 1"/>
          <p:cNvSpPr txBox="1">
            <a:spLocks/>
          </p:cNvSpPr>
          <p:nvPr/>
        </p:nvSpPr>
        <p:spPr>
          <a:xfrm>
            <a:off x="1905000" y="-18853"/>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MCQ 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2A6190-C97B-4C6F-A196-51CB927F10DC}"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905000" y="-18853"/>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Old Question Papers</a:t>
            </a:r>
          </a:p>
        </p:txBody>
      </p:sp>
      <p:pic>
        <p:nvPicPr>
          <p:cNvPr id="1026" name="Picture 2"/>
          <p:cNvPicPr>
            <a:picLocks noChangeAspect="1" noChangeArrowheads="1"/>
          </p:cNvPicPr>
          <p:nvPr/>
        </p:nvPicPr>
        <p:blipFill>
          <a:blip r:embed="rId2"/>
          <a:srcRect/>
          <a:stretch>
            <a:fillRect/>
          </a:stretch>
        </p:blipFill>
        <p:spPr bwMode="auto">
          <a:xfrm>
            <a:off x="76200" y="838200"/>
            <a:ext cx="8991600" cy="54102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7037AE-F10C-4B20-801F-71AD585DD29B}"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86587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Old Question Papers</a:t>
            </a:r>
          </a:p>
        </p:txBody>
      </p:sp>
      <p:pic>
        <p:nvPicPr>
          <p:cNvPr id="2050" name="Picture 2"/>
          <p:cNvPicPr>
            <a:picLocks noChangeAspect="1" noChangeArrowheads="1"/>
          </p:cNvPicPr>
          <p:nvPr/>
        </p:nvPicPr>
        <p:blipFill>
          <a:blip r:embed="rId2"/>
          <a:srcRect/>
          <a:stretch>
            <a:fillRect/>
          </a:stretch>
        </p:blipFill>
        <p:spPr bwMode="auto">
          <a:xfrm>
            <a:off x="70148" y="990600"/>
            <a:ext cx="8997652" cy="480060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F75C76-5DAF-46EF-A759-51698DDBC3A5}"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828800" y="-18853"/>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Old Question Papers</a:t>
            </a:r>
          </a:p>
        </p:txBody>
      </p:sp>
      <p:pic>
        <p:nvPicPr>
          <p:cNvPr id="3074" name="Picture 2"/>
          <p:cNvPicPr>
            <a:picLocks noChangeAspect="1" noChangeArrowheads="1"/>
          </p:cNvPicPr>
          <p:nvPr/>
        </p:nvPicPr>
        <p:blipFill>
          <a:blip r:embed="rId2"/>
          <a:srcRect/>
          <a:stretch>
            <a:fillRect/>
          </a:stretch>
        </p:blipFill>
        <p:spPr bwMode="auto">
          <a:xfrm>
            <a:off x="120437" y="914400"/>
            <a:ext cx="8903124" cy="52578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318C71-39B8-43FC-A72F-F0F2D344C7EF}"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905000" y="1"/>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Old Question Papers</a:t>
            </a:r>
          </a:p>
        </p:txBody>
      </p:sp>
      <p:pic>
        <p:nvPicPr>
          <p:cNvPr id="4098" name="Picture 2"/>
          <p:cNvPicPr>
            <a:picLocks noChangeAspect="1" noChangeArrowheads="1"/>
          </p:cNvPicPr>
          <p:nvPr/>
        </p:nvPicPr>
        <p:blipFill>
          <a:blip r:embed="rId2"/>
          <a:srcRect/>
          <a:stretch>
            <a:fillRect/>
          </a:stretch>
        </p:blipFill>
        <p:spPr bwMode="auto">
          <a:xfrm>
            <a:off x="76200" y="743276"/>
            <a:ext cx="9067800" cy="5657524"/>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lgn="just"/>
            <a:fld id="{C61CD89E-934D-4157-8281-4BCAAA17537B}" type="datetime1">
              <a:rPr lang="en-US" smtClean="0"/>
              <a:t>21-Jun-24</a:t>
            </a:fld>
            <a:endParaRPr lang="en-US"/>
          </a:p>
        </p:txBody>
      </p:sp>
      <p:sp>
        <p:nvSpPr>
          <p:cNvPr id="5" name="Footer Placeholder 4"/>
          <p:cNvSpPr>
            <a:spLocks noGrp="1"/>
          </p:cNvSpPr>
          <p:nvPr>
            <p:ph type="ftr" sz="quarter" idx="11"/>
          </p:nvPr>
        </p:nvSpPr>
        <p:spPr/>
        <p:txBody>
          <a:bodyPr/>
          <a:lstStyle/>
          <a:p>
            <a:pPr algn="just"/>
            <a:r>
              <a:rPr lang="en-US"/>
              <a:t>Harshit Thakur                Unit-1</a:t>
            </a:r>
            <a:endParaRPr lang="en-US" dirty="0"/>
          </a:p>
        </p:txBody>
      </p:sp>
      <p:sp>
        <p:nvSpPr>
          <p:cNvPr id="6" name="Slide Number Placeholder 5"/>
          <p:cNvSpPr>
            <a:spLocks noGrp="1"/>
          </p:cNvSpPr>
          <p:nvPr>
            <p:ph type="sldNum" sz="quarter" idx="12"/>
          </p:nvPr>
        </p:nvSpPr>
        <p:spPr/>
        <p:txBody>
          <a:bodyPr/>
          <a:lstStyle/>
          <a:p>
            <a:pPr algn="just"/>
            <a:fld id="{B6F15528-21DE-4FAA-801E-634DDDAF4B2B}" type="slidenum">
              <a:rPr lang="en-US" smtClean="0"/>
              <a:pPr algn="just"/>
              <a:t>76</a:t>
            </a:fld>
            <a:endParaRPr lang="en-US"/>
          </a:p>
        </p:txBody>
      </p:sp>
      <p:sp>
        <p:nvSpPr>
          <p:cNvPr id="3" name="Content Placeholder 2"/>
          <p:cNvSpPr>
            <a:spLocks noGrp="1"/>
          </p:cNvSpPr>
          <p:nvPr>
            <p:ph idx="4294967295"/>
          </p:nvPr>
        </p:nvSpPr>
        <p:spPr>
          <a:xfrm>
            <a:off x="533400" y="914400"/>
            <a:ext cx="8610600" cy="5334000"/>
          </a:xfrm>
        </p:spPr>
        <p:txBody>
          <a:bodyPr>
            <a:normAutofit fontScale="92500"/>
          </a:bodyPr>
          <a:lstStyle/>
          <a:p>
            <a:pPr algn="just">
              <a:buNone/>
            </a:pPr>
            <a:r>
              <a:rPr lang="en-US" sz="2800" dirty="0"/>
              <a:t>Q1. Discuss the project. elaborate are the components of project management process? </a:t>
            </a:r>
          </a:p>
          <a:p>
            <a:pPr algn="just"/>
            <a:endParaRPr lang="en-US" sz="2800" dirty="0"/>
          </a:p>
          <a:p>
            <a:pPr algn="just">
              <a:buNone/>
            </a:pPr>
            <a:r>
              <a:rPr lang="en-US" sz="2800" dirty="0"/>
              <a:t>Q2. Describe various Tools and techniques of project management. </a:t>
            </a:r>
          </a:p>
          <a:p>
            <a:pPr algn="just"/>
            <a:endParaRPr lang="en-US" sz="2800" dirty="0"/>
          </a:p>
          <a:p>
            <a:pPr algn="just">
              <a:buNone/>
            </a:pPr>
            <a:r>
              <a:rPr lang="en-US" sz="2800" dirty="0"/>
              <a:t>Q3. Discuss the characteristics of a Project leader. </a:t>
            </a:r>
          </a:p>
          <a:p>
            <a:pPr algn="just"/>
            <a:endParaRPr lang="en-US" sz="2800" dirty="0"/>
          </a:p>
          <a:p>
            <a:pPr algn="just">
              <a:buNone/>
            </a:pPr>
            <a:r>
              <a:rPr lang="en-US" sz="2800" dirty="0"/>
              <a:t>Q4. Explain the term 'project </a:t>
            </a:r>
            <a:r>
              <a:rPr lang="en-US" sz="2800" dirty="0" err="1"/>
              <a:t>organisation</a:t>
            </a:r>
            <a:r>
              <a:rPr lang="en-US" sz="2800" dirty="0"/>
              <a:t>'. </a:t>
            </a:r>
          </a:p>
          <a:p>
            <a:pPr algn="just"/>
            <a:endParaRPr lang="en-US" sz="2800" dirty="0"/>
          </a:p>
          <a:p>
            <a:pPr algn="just">
              <a:buNone/>
            </a:pPr>
            <a:r>
              <a:rPr lang="en-US" sz="2800" dirty="0"/>
              <a:t>Q5. Explain the project life cycle with neat and clean diagram.</a:t>
            </a:r>
          </a:p>
        </p:txBody>
      </p:sp>
      <p:sp>
        <p:nvSpPr>
          <p:cNvPr id="7" name="Title 1"/>
          <p:cNvSpPr txBox="1">
            <a:spLocks/>
          </p:cNvSpPr>
          <p:nvPr/>
        </p:nvSpPr>
        <p:spPr>
          <a:xfrm>
            <a:off x="1905000" y="-18853"/>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Expected Questions for University Exam </a:t>
            </a:r>
          </a:p>
        </p:txBody>
      </p:sp>
    </p:spTree>
    <p:extLst>
      <p:ext uri="{BB962C8B-B14F-4D97-AF65-F5344CB8AC3E}">
        <p14:creationId xmlns:p14="http://schemas.microsoft.com/office/powerpoint/2010/main" val="31576466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E3496E-4A24-42D0-BB9D-F5F2172B4438}"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3" name="Content Placeholder 2"/>
          <p:cNvSpPr>
            <a:spLocks noGrp="1"/>
          </p:cNvSpPr>
          <p:nvPr>
            <p:ph idx="4294967295"/>
          </p:nvPr>
        </p:nvSpPr>
        <p:spPr>
          <a:xfrm>
            <a:off x="914400" y="838200"/>
            <a:ext cx="8229600" cy="5486400"/>
          </a:xfrm>
        </p:spPr>
        <p:txBody>
          <a:bodyPr>
            <a:noAutofit/>
          </a:bodyPr>
          <a:lstStyle/>
          <a:p>
            <a:pPr algn="just"/>
            <a:r>
              <a:rPr lang="en-US" sz="2800" dirty="0"/>
              <a:t>A project is </a:t>
            </a:r>
            <a:r>
              <a:rPr lang="en-US" sz="2800" b="1" dirty="0"/>
              <a:t>temporary-</a:t>
            </a:r>
            <a:r>
              <a:rPr lang="en-US" sz="2800" dirty="0"/>
              <a:t> It has a defined beginning and end in time, and therefore defined scope and resources.</a:t>
            </a:r>
          </a:p>
          <a:p>
            <a:pPr algn="just"/>
            <a:endParaRPr lang="en-US" sz="2800" dirty="0"/>
          </a:p>
          <a:p>
            <a:pPr algn="just"/>
            <a:r>
              <a:rPr lang="en-US" sz="2800" dirty="0"/>
              <a:t>Project Life Cycle is a series of activities which are necessary to fulfill goals or objectives.</a:t>
            </a:r>
          </a:p>
          <a:p>
            <a:pPr algn="just"/>
            <a:endParaRPr lang="en-US" sz="2800" dirty="0"/>
          </a:p>
          <a:p>
            <a:pPr algn="just"/>
            <a:r>
              <a:rPr lang="en-US" sz="2800" dirty="0" err="1"/>
              <a:t>CoPS</a:t>
            </a:r>
            <a:r>
              <a:rPr lang="en-US" sz="2800" dirty="0"/>
              <a:t> are the high-technology, business-to-business capital goods used to produce goods and services for consumers and producers.</a:t>
            </a:r>
          </a:p>
          <a:p>
            <a:pPr algn="just"/>
            <a:endParaRPr lang="en-US" sz="2800" dirty="0"/>
          </a:p>
        </p:txBody>
      </p:sp>
      <p:sp>
        <p:nvSpPr>
          <p:cNvPr id="7" name="Title 1"/>
          <p:cNvSpPr txBox="1">
            <a:spLocks/>
          </p:cNvSpPr>
          <p:nvPr/>
        </p:nvSpPr>
        <p:spPr>
          <a:xfrm>
            <a:off x="1905000" y="1"/>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Summary/Recap</a:t>
            </a:r>
          </a:p>
        </p:txBody>
      </p:sp>
    </p:spTree>
    <p:extLst>
      <p:ext uri="{BB962C8B-B14F-4D97-AF65-F5344CB8AC3E}">
        <p14:creationId xmlns:p14="http://schemas.microsoft.com/office/powerpoint/2010/main" val="27871548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F0EC97-BC3C-49E9-A0C1-E4E870509599}"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9" name="Content Placeholder 8"/>
          <p:cNvSpPr>
            <a:spLocks noGrp="1"/>
          </p:cNvSpPr>
          <p:nvPr>
            <p:ph idx="4294967295"/>
          </p:nvPr>
        </p:nvSpPr>
        <p:spPr>
          <a:xfrm>
            <a:off x="0" y="838200"/>
            <a:ext cx="8686800" cy="5562600"/>
          </a:xfrm>
        </p:spPr>
        <p:txBody>
          <a:bodyPr>
            <a:normAutofit fontScale="92500" lnSpcReduction="10000"/>
          </a:bodyPr>
          <a:lstStyle/>
          <a:p>
            <a:pPr algn="just"/>
            <a:r>
              <a:rPr lang="en-US" sz="2000" dirty="0">
                <a:hlinkClick r:id="rId2"/>
              </a:rPr>
              <a:t>https://www.simplilearn.com/what-is-a-deliverable-article</a:t>
            </a:r>
            <a:endParaRPr lang="en-US" sz="2000" dirty="0"/>
          </a:p>
          <a:p>
            <a:pPr algn="just"/>
            <a:r>
              <a:rPr lang="en-US" sz="2000" dirty="0">
                <a:hlinkClick r:id="rId3"/>
              </a:rPr>
              <a:t>https://www.projectmanager.com/training/write-scope-work</a:t>
            </a:r>
            <a:endParaRPr lang="en-US" sz="2000" dirty="0"/>
          </a:p>
          <a:p>
            <a:pPr algn="just"/>
            <a:r>
              <a:rPr lang="en-US" sz="2000" dirty="0">
                <a:hlinkClick r:id="rId4"/>
              </a:rPr>
              <a:t>https://plan.io/blog/scope-of-work/</a:t>
            </a:r>
            <a:endParaRPr lang="en-US" sz="2000" dirty="0"/>
          </a:p>
          <a:p>
            <a:pPr algn="just"/>
            <a:r>
              <a:rPr lang="en-US" sz="2000" dirty="0">
                <a:hlinkClick r:id="rId5"/>
              </a:rPr>
              <a:t>https://www.projectmanager.com/blog/milestones-project-management</a:t>
            </a:r>
            <a:endParaRPr lang="en-US" sz="2000" dirty="0"/>
          </a:p>
          <a:p>
            <a:pPr algn="just"/>
            <a:r>
              <a:rPr lang="en-US" sz="2000" dirty="0">
                <a:hlinkClick r:id="rId6"/>
              </a:rPr>
              <a:t>https://www.teamgantt.com/blog/the-how-and-why-of-using-milestones-in-your-project-plan</a:t>
            </a:r>
            <a:endParaRPr lang="en-US" sz="2000" dirty="0"/>
          </a:p>
          <a:p>
            <a:pPr algn="just"/>
            <a:r>
              <a:rPr lang="en-US" sz="2000" dirty="0">
                <a:hlinkClick r:id="rId7"/>
              </a:rPr>
              <a:t>https://www.projectsmart.co.uk/top-10-qualities-project-manager.php</a:t>
            </a:r>
            <a:endParaRPr lang="en-US" sz="2000" dirty="0"/>
          </a:p>
          <a:p>
            <a:pPr algn="just"/>
            <a:r>
              <a:rPr lang="en-US" sz="2000" dirty="0">
                <a:hlinkClick r:id="rId8"/>
              </a:rPr>
              <a:t>https://pmtips.net/article/10-characteristics-of-successful-project-teams</a:t>
            </a:r>
            <a:endParaRPr lang="en-US" sz="2000" dirty="0"/>
          </a:p>
          <a:p>
            <a:pPr algn="just"/>
            <a:r>
              <a:rPr lang="en-US" sz="2000" dirty="0">
                <a:hlinkClick r:id="rId9"/>
              </a:rPr>
              <a:t>https://www.sinnaps.com/en/project-management-blog/importance-of-project-management</a:t>
            </a:r>
            <a:endParaRPr lang="en-US" sz="2000" dirty="0"/>
          </a:p>
          <a:p>
            <a:pPr algn="just"/>
            <a:endParaRPr lang="en-US" sz="2000" dirty="0"/>
          </a:p>
          <a:p>
            <a:pPr algn="just">
              <a:buNone/>
            </a:pPr>
            <a:r>
              <a:rPr lang="en-US" sz="2000" b="1" dirty="0"/>
              <a:t>Books</a:t>
            </a:r>
          </a:p>
          <a:p>
            <a:pPr algn="just"/>
            <a:r>
              <a:rPr lang="en-US" sz="2000" dirty="0"/>
              <a:t>1. Project Management – Achieving Competitive Advantage: Jeffrey K. Pinto (Pearson)  </a:t>
            </a:r>
          </a:p>
          <a:p>
            <a:pPr algn="just"/>
            <a:r>
              <a:rPr lang="en-US" sz="2000" dirty="0"/>
              <a:t>2. Project Management- A Managerial Approach: Jack R. Meredith </a:t>
            </a:r>
            <a:r>
              <a:rPr lang="en-US" sz="2000" dirty="0" err="1"/>
              <a:t>Broyhill</a:t>
            </a:r>
            <a:r>
              <a:rPr lang="en-US" sz="2000" dirty="0"/>
              <a:t>  Samuel J. Mantel, </a:t>
            </a:r>
            <a:r>
              <a:rPr lang="en-US" sz="2000" dirty="0" err="1"/>
              <a:t>Jr</a:t>
            </a:r>
            <a:r>
              <a:rPr lang="en-US" sz="2000" dirty="0"/>
              <a:t> (John Wiley  &amp; Sons)</a:t>
            </a:r>
          </a:p>
          <a:p>
            <a:pPr algn="just"/>
            <a:r>
              <a:rPr lang="en-US" sz="2000" dirty="0"/>
              <a:t>4. Project- Preparation, Appraisal, Budgeting and Implementation: Chandra </a:t>
            </a:r>
            <a:r>
              <a:rPr lang="en-US" sz="2000" dirty="0" err="1"/>
              <a:t>Prasanna</a:t>
            </a:r>
            <a:r>
              <a:rPr lang="en-US" sz="2000" dirty="0"/>
              <a:t> -  (TMH)</a:t>
            </a:r>
          </a:p>
          <a:p>
            <a:pPr algn="just"/>
            <a:endParaRPr lang="en-US" sz="2000" dirty="0"/>
          </a:p>
          <a:p>
            <a:pPr algn="just"/>
            <a:endParaRPr lang="en-US" sz="1600" dirty="0">
              <a:latin typeface="Arial" panose="020B0604020202020204" pitchFamily="34" charset="0"/>
              <a:cs typeface="Arial" panose="020B0604020202020204" pitchFamily="34" charset="0"/>
            </a:endParaRPr>
          </a:p>
        </p:txBody>
      </p:sp>
      <p:sp>
        <p:nvSpPr>
          <p:cNvPr id="7" name="Title 1"/>
          <p:cNvSpPr txBox="1">
            <a:spLocks/>
          </p:cNvSpPr>
          <p:nvPr/>
        </p:nvSpPr>
        <p:spPr>
          <a:xfrm>
            <a:off x="1828800" y="-18854"/>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References</a:t>
            </a:r>
          </a:p>
        </p:txBody>
      </p:sp>
    </p:spTree>
    <p:extLst>
      <p:ext uri="{BB962C8B-B14F-4D97-AF65-F5344CB8AC3E}">
        <p14:creationId xmlns:p14="http://schemas.microsoft.com/office/powerpoint/2010/main" val="1667291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05AB5A-E32C-46E6-AC25-998F436EBD16}"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9" name="Content Placeholder 8"/>
          <p:cNvSpPr>
            <a:spLocks noGrp="1"/>
          </p:cNvSpPr>
          <p:nvPr>
            <p:ph idx="4294967295"/>
          </p:nvPr>
        </p:nvSpPr>
        <p:spPr>
          <a:xfrm>
            <a:off x="0" y="838200"/>
            <a:ext cx="8686800" cy="5562600"/>
          </a:xfrm>
        </p:spPr>
        <p:txBody>
          <a:bodyPr>
            <a:normAutofit/>
          </a:bodyPr>
          <a:lstStyle/>
          <a:p>
            <a:pPr algn="ctr">
              <a:buNone/>
            </a:pPr>
            <a:endParaRPr lang="en-US" sz="6600" b="1">
              <a:latin typeface="Arial" panose="020B0604020202020204" pitchFamily="34" charset="0"/>
              <a:cs typeface="Arial" panose="020B0604020202020204" pitchFamily="34" charset="0"/>
            </a:endParaRPr>
          </a:p>
          <a:p>
            <a:pPr algn="ctr">
              <a:buNone/>
            </a:pPr>
            <a:r>
              <a:rPr lang="en-US" sz="6600" b="1">
                <a:latin typeface="Arial" panose="020B0604020202020204" pitchFamily="34" charset="0"/>
                <a:cs typeface="Arial" panose="020B0604020202020204" pitchFamily="34" charset="0"/>
              </a:rPr>
              <a:t>Thank </a:t>
            </a:r>
            <a:r>
              <a:rPr lang="en-US" sz="6600" b="1" dirty="0">
                <a:latin typeface="Arial" panose="020B0604020202020204" pitchFamily="34" charset="0"/>
                <a:cs typeface="Arial" panose="020B0604020202020204" pitchFamily="34" charset="0"/>
              </a:rPr>
              <a:t>You</a:t>
            </a:r>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US" dirty="0"/>
          </a:p>
        </p:txBody>
      </p:sp>
    </p:spTree>
    <p:extLst>
      <p:ext uri="{BB962C8B-B14F-4D97-AF65-F5344CB8AC3E}">
        <p14:creationId xmlns:p14="http://schemas.microsoft.com/office/powerpoint/2010/main" val="166729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93FF36-8CEC-4970-A869-85025560B9DD}"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pic>
        <p:nvPicPr>
          <p:cNvPr id="9" name="Content Placeholder 8"/>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990600" y="407988"/>
            <a:ext cx="8153400" cy="5718175"/>
          </a:xfrm>
        </p:spPr>
      </p:pic>
      <p:sp>
        <p:nvSpPr>
          <p:cNvPr id="7"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a:t>
            </a:r>
          </a:p>
        </p:txBody>
      </p:sp>
    </p:spTree>
    <p:extLst>
      <p:ext uri="{BB962C8B-B14F-4D97-AF65-F5344CB8AC3E}">
        <p14:creationId xmlns:p14="http://schemas.microsoft.com/office/powerpoint/2010/main" val="183724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3888EAF-3641-4DA3-81E0-9E5FD1E26F4F}" type="datetime1">
              <a:rPr lang="en-US" smtClean="0"/>
              <a:t>21-Jun-24</a:t>
            </a:fld>
            <a:endParaRPr lang="en-US"/>
          </a:p>
        </p:txBody>
      </p:sp>
      <p:sp>
        <p:nvSpPr>
          <p:cNvPr id="10" name="Footer Placeholder 9"/>
          <p:cNvSpPr>
            <a:spLocks noGrp="1"/>
          </p:cNvSpPr>
          <p:nvPr>
            <p:ph type="ftr" sz="quarter" idx="11"/>
          </p:nvPr>
        </p:nvSpPr>
        <p:spPr/>
        <p:txBody>
          <a:bodyPr/>
          <a:lstStyle/>
          <a:p>
            <a:r>
              <a:rPr lang="en-US"/>
              <a:t>Harshit Thakur                Unit-1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
        <p:nvSpPr>
          <p:cNvPr id="3" name="Content Placeholder 2"/>
          <p:cNvSpPr>
            <a:spLocks noGrp="1"/>
          </p:cNvSpPr>
          <p:nvPr>
            <p:ph idx="4294967295"/>
          </p:nvPr>
        </p:nvSpPr>
        <p:spPr>
          <a:xfrm>
            <a:off x="0" y="990600"/>
            <a:ext cx="8305800" cy="5257800"/>
          </a:xfrm>
        </p:spPr>
        <p:txBody>
          <a:bodyPr>
            <a:normAutofit/>
          </a:bodyPr>
          <a:lstStyle/>
          <a:p>
            <a:pPr algn="just"/>
            <a:r>
              <a:rPr lang="en-US" sz="2800" dirty="0">
                <a:latin typeface="Times New Roman" panose="02020603050405020304" pitchFamily="18" charset="0"/>
                <a:cs typeface="Times New Roman" panose="02020603050405020304" pitchFamily="18" charset="0"/>
              </a:rPr>
              <a:t>Handling projects.</a:t>
            </a:r>
          </a:p>
          <a:p>
            <a:pPr algn="just"/>
            <a:r>
              <a:rPr lang="en-US" sz="2800" dirty="0">
                <a:latin typeface="Times New Roman" panose="02020603050405020304" pitchFamily="18" charset="0"/>
                <a:cs typeface="Times New Roman" panose="02020603050405020304" pitchFamily="18" charset="0"/>
              </a:rPr>
              <a:t>Evaluating &amp; Monitoring Project Process</a:t>
            </a:r>
          </a:p>
          <a:p>
            <a:pPr algn="just"/>
            <a:r>
              <a:rPr lang="en-US" sz="2800" dirty="0">
                <a:latin typeface="Times New Roman" panose="02020603050405020304" pitchFamily="18" charset="0"/>
                <a:cs typeface="Times New Roman" panose="02020603050405020304" pitchFamily="18" charset="0"/>
              </a:rPr>
              <a:t>Taking necessary and corrective action.</a:t>
            </a:r>
          </a:p>
        </p:txBody>
      </p:sp>
      <p:sp>
        <p:nvSpPr>
          <p:cNvPr id="8" name="Title 1"/>
          <p:cNvSpPr txBox="1">
            <a:spLocks/>
          </p:cNvSpPr>
          <p:nvPr/>
        </p:nvSpPr>
        <p:spPr>
          <a:xfrm>
            <a:off x="1981200" y="1"/>
            <a:ext cx="71628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Branch Wise Application</a:t>
            </a: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2154</TotalTime>
  <Words>4669</Words>
  <Application>Microsoft Office PowerPoint</Application>
  <PresentationFormat>On-screen Show (4:3)</PresentationFormat>
  <Paragraphs>889</Paragraphs>
  <Slides>79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Aptos Narrow</vt:lpstr>
      <vt:lpstr>Arial</vt:lpstr>
      <vt:lpstr>Calibri</vt:lpstr>
      <vt:lpstr>Times New Roman</vt:lpstr>
      <vt:lpstr>1_Office Theme</vt:lpstr>
      <vt:lpstr>Noida Institute of Engineering and Technology, Greater Noida</vt:lpstr>
      <vt:lpstr>PowerPoint Presentation</vt:lpstr>
      <vt:lpstr>PowerPoint Presentation</vt:lpstr>
      <vt:lpstr>PowerPoint Presentation</vt:lpstr>
      <vt:lpstr>PowerPoint Presentation</vt:lpstr>
      <vt:lpstr>Evaluation Scheme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PURNIMA  PAL</cp:lastModifiedBy>
  <cp:revision>281</cp:revision>
  <dcterms:created xsi:type="dcterms:W3CDTF">2006-08-16T00:00:00Z</dcterms:created>
  <dcterms:modified xsi:type="dcterms:W3CDTF">2024-06-21T04:30:16Z</dcterms:modified>
</cp:coreProperties>
</file>