
<file path=[Content_Types].xml><?xml version="1.0" encoding="utf-8"?>
<Types xmlns="http://schemas.openxmlformats.org/package/2006/content-types">
  <Default Extension="bin" ContentType="image/unknown"/>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1"/>
  </p:notesMasterIdLst>
  <p:handoutMasterIdLst>
    <p:handoutMasterId r:id="rId92"/>
  </p:handoutMasterIdLst>
  <p:sldIdLst>
    <p:sldId id="256" r:id="rId2"/>
    <p:sldId id="343" r:id="rId3"/>
    <p:sldId id="344" r:id="rId4"/>
    <p:sldId id="345" r:id="rId5"/>
    <p:sldId id="664" r:id="rId6"/>
    <p:sldId id="681" r:id="rId7"/>
    <p:sldId id="682" r:id="rId8"/>
    <p:sldId id="683" r:id="rId9"/>
    <p:sldId id="265" r:id="rId10"/>
    <p:sldId id="496" r:id="rId11"/>
    <p:sldId id="497" r:id="rId12"/>
    <p:sldId id="257" r:id="rId13"/>
    <p:sldId id="284" r:id="rId14"/>
    <p:sldId id="259" r:id="rId15"/>
    <p:sldId id="498" r:id="rId16"/>
    <p:sldId id="553" r:id="rId17"/>
    <p:sldId id="555" r:id="rId18"/>
    <p:sldId id="556" r:id="rId19"/>
    <p:sldId id="569" r:id="rId20"/>
    <p:sldId id="573" r:id="rId21"/>
    <p:sldId id="680" r:id="rId22"/>
    <p:sldId id="676" r:id="rId23"/>
    <p:sldId id="677" r:id="rId24"/>
    <p:sldId id="678" r:id="rId25"/>
    <p:sldId id="684" r:id="rId26"/>
    <p:sldId id="685" r:id="rId27"/>
    <p:sldId id="686" r:id="rId28"/>
    <p:sldId id="687" r:id="rId29"/>
    <p:sldId id="688" r:id="rId30"/>
    <p:sldId id="582" r:id="rId31"/>
    <p:sldId id="689" r:id="rId32"/>
    <p:sldId id="690" r:id="rId33"/>
    <p:sldId id="691" r:id="rId34"/>
    <p:sldId id="692" r:id="rId35"/>
    <p:sldId id="694" r:id="rId36"/>
    <p:sldId id="693" r:id="rId37"/>
    <p:sldId id="695" r:id="rId38"/>
    <p:sldId id="696" r:id="rId39"/>
    <p:sldId id="578" r:id="rId40"/>
    <p:sldId id="579" r:id="rId41"/>
    <p:sldId id="670" r:id="rId42"/>
    <p:sldId id="671" r:id="rId43"/>
    <p:sldId id="672" r:id="rId44"/>
    <p:sldId id="673" r:id="rId45"/>
    <p:sldId id="674" r:id="rId46"/>
    <p:sldId id="675" r:id="rId47"/>
    <p:sldId id="697" r:id="rId48"/>
    <p:sldId id="699" r:id="rId49"/>
    <p:sldId id="700" r:id="rId50"/>
    <p:sldId id="701" r:id="rId51"/>
    <p:sldId id="702" r:id="rId52"/>
    <p:sldId id="703" r:id="rId53"/>
    <p:sldId id="704" r:id="rId54"/>
    <p:sldId id="705" r:id="rId55"/>
    <p:sldId id="698" r:id="rId56"/>
    <p:sldId id="605" r:id="rId57"/>
    <p:sldId id="606" r:id="rId58"/>
    <p:sldId id="607" r:id="rId59"/>
    <p:sldId id="608" r:id="rId60"/>
    <p:sldId id="609" r:id="rId61"/>
    <p:sldId id="610" r:id="rId62"/>
    <p:sldId id="611" r:id="rId63"/>
    <p:sldId id="597" r:id="rId64"/>
    <p:sldId id="612" r:id="rId65"/>
    <p:sldId id="614" r:id="rId66"/>
    <p:sldId id="615" r:id="rId67"/>
    <p:sldId id="619" r:id="rId68"/>
    <p:sldId id="620" r:id="rId69"/>
    <p:sldId id="621" r:id="rId70"/>
    <p:sldId id="616" r:id="rId71"/>
    <p:sldId id="617" r:id="rId72"/>
    <p:sldId id="618" r:id="rId73"/>
    <p:sldId id="613" r:id="rId74"/>
    <p:sldId id="623" r:id="rId75"/>
    <p:sldId id="491" r:id="rId76"/>
    <p:sldId id="371" r:id="rId77"/>
    <p:sldId id="372" r:id="rId78"/>
    <p:sldId id="373" r:id="rId79"/>
    <p:sldId id="551" r:id="rId80"/>
    <p:sldId id="552" r:id="rId81"/>
    <p:sldId id="374" r:id="rId82"/>
    <p:sldId id="548" r:id="rId83"/>
    <p:sldId id="549" r:id="rId84"/>
    <p:sldId id="550" r:id="rId85"/>
    <p:sldId id="375" r:id="rId86"/>
    <p:sldId id="376" r:id="rId87"/>
    <p:sldId id="377" r:id="rId88"/>
    <p:sldId id="665" r:id="rId89"/>
    <p:sldId id="626"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41" autoAdjust="0"/>
    <p:restoredTop sz="93741" autoAdjust="0"/>
  </p:normalViewPr>
  <p:slideViewPr>
    <p:cSldViewPr>
      <p:cViewPr varScale="1">
        <p:scale>
          <a:sx n="66" d="100"/>
          <a:sy n="66" d="100"/>
        </p:scale>
        <p:origin x="38" y="365"/>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21-Jun-24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21-Jun-24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https://www.studocu.com/in/document/apj-abdul-kalam-technological-university/entrepreneurship-development/entrepreneurship-development-chapter-2-aktu-quantum-series/16491529</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66199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12</a:t>
            </a:fld>
            <a:endParaRPr lang="en-US"/>
          </a:p>
        </p:txBody>
      </p:sp>
    </p:spTree>
    <p:extLst>
      <p:ext uri="{BB962C8B-B14F-4D97-AF65-F5344CB8AC3E}">
        <p14:creationId xmlns:p14="http://schemas.microsoft.com/office/powerpoint/2010/main" val="1581490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tx1"/>
                </a:solidFill>
                <a:effectLst/>
                <a:latin typeface="+mn-lt"/>
                <a:ea typeface="+mn-ea"/>
                <a:cs typeface="+mn-cs"/>
              </a:rPr>
              <a:t>What you mean by project identification, in </a:t>
            </a:r>
            <a:r>
              <a:rPr lang="en-IN" sz="1200" b="0" i="0" kern="1200" dirty="0" err="1">
                <a:solidFill>
                  <a:schemeClr val="tx1"/>
                </a:solidFill>
                <a:effectLst/>
                <a:latin typeface="+mn-lt"/>
                <a:ea typeface="+mn-ea"/>
                <a:cs typeface="+mn-cs"/>
              </a:rPr>
              <a:t>hindi</a:t>
            </a:r>
            <a:r>
              <a:rPr lang="en-IN" sz="1200" b="0" i="0" kern="1200" dirty="0">
                <a:solidFill>
                  <a:schemeClr val="tx1"/>
                </a:solidFill>
                <a:effectLst/>
                <a:latin typeface="+mn-lt"/>
                <a:ea typeface="+mn-ea"/>
                <a:cs typeface="+mn-cs"/>
              </a:rPr>
              <a:t>, how to find out effective project (</a:t>
            </a:r>
            <a:r>
              <a:rPr lang="en-IN" sz="1200" b="0" i="0" kern="1200" dirty="0" err="1">
                <a:solidFill>
                  <a:schemeClr val="tx1"/>
                </a:solidFill>
                <a:effectLst/>
                <a:latin typeface="+mn-lt"/>
                <a:ea typeface="+mn-ea"/>
                <a:cs typeface="+mn-cs"/>
              </a:rPr>
              <a:t>youtube</a:t>
            </a:r>
            <a:r>
              <a:rPr lang="en-IN" sz="1200" b="0" i="0" kern="1200" dirty="0">
                <a:solidFill>
                  <a:schemeClr val="tx1"/>
                </a:solidFill>
                <a:effectLst/>
                <a:latin typeface="+mn-lt"/>
                <a:ea typeface="+mn-ea"/>
                <a:cs typeface="+mn-cs"/>
              </a:rPr>
              <a:t> link)</a:t>
            </a:r>
          </a:p>
          <a:p>
            <a:r>
              <a:rPr lang="en-IN" dirty="0"/>
              <a:t>https://www.youtube.com/watch?v=gHisxz1BskA</a:t>
            </a:r>
          </a:p>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16</a:t>
            </a:fld>
            <a:endParaRPr lang="en-US"/>
          </a:p>
        </p:txBody>
      </p:sp>
    </p:spTree>
    <p:extLst>
      <p:ext uri="{BB962C8B-B14F-4D97-AF65-F5344CB8AC3E}">
        <p14:creationId xmlns:p14="http://schemas.microsoft.com/office/powerpoint/2010/main" val="209992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28</a:t>
            </a:fld>
            <a:endParaRPr lang="en-US"/>
          </a:p>
        </p:txBody>
      </p:sp>
    </p:spTree>
    <p:extLst>
      <p:ext uri="{BB962C8B-B14F-4D97-AF65-F5344CB8AC3E}">
        <p14:creationId xmlns:p14="http://schemas.microsoft.com/office/powerpoint/2010/main" val="1496166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94C402-83E3-42B3-90AE-FF5D4D9E7349}" type="datetime4">
              <a:rPr lang="en-US" smtClean="0"/>
              <a:t>June 21, 2024</a:t>
            </a:fld>
            <a:endParaRPr lang="en-US"/>
          </a:p>
        </p:txBody>
      </p:sp>
      <p:sp>
        <p:nvSpPr>
          <p:cNvPr id="5" name="Footer Placeholder 4"/>
          <p:cNvSpPr>
            <a:spLocks noGrp="1"/>
          </p:cNvSpPr>
          <p:nvPr>
            <p:ph type="ftr" sz="quarter" idx="11"/>
          </p:nvPr>
        </p:nvSpPr>
        <p:spPr/>
        <p:txBody>
          <a:bodyPr/>
          <a:lstStyle/>
          <a:p>
            <a:r>
              <a:rPr lang="en-US"/>
              <a:t>Harshit Thakur                                                                            Unit-2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191B6A-146F-4BDB-AC6A-9F7E95137FA8}" type="datetime4">
              <a:rPr lang="en-US" smtClean="0"/>
              <a:t>June 21, 2024</a:t>
            </a:fld>
            <a:endParaRPr lang="en-US"/>
          </a:p>
        </p:txBody>
      </p:sp>
      <p:sp>
        <p:nvSpPr>
          <p:cNvPr id="6" name="Footer Placeholder 5"/>
          <p:cNvSpPr>
            <a:spLocks noGrp="1"/>
          </p:cNvSpPr>
          <p:nvPr>
            <p:ph type="ftr" sz="quarter" idx="11"/>
          </p:nvPr>
        </p:nvSpPr>
        <p:spPr/>
        <p:txBody>
          <a:bodyPr/>
          <a:lstStyle/>
          <a:p>
            <a:r>
              <a:rPr lang="en-US"/>
              <a:t>Harshit Thakur                                                                            Unit-2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98FE80-2696-474A-BA25-61F60EEA873B}" type="datetime4">
              <a:rPr lang="en-US" smtClean="0"/>
              <a:t>June 21, 2024</a:t>
            </a:fld>
            <a:endParaRPr lang="en-US"/>
          </a:p>
        </p:txBody>
      </p:sp>
      <p:sp>
        <p:nvSpPr>
          <p:cNvPr id="5" name="Footer Placeholder 4"/>
          <p:cNvSpPr>
            <a:spLocks noGrp="1"/>
          </p:cNvSpPr>
          <p:nvPr>
            <p:ph type="ftr" sz="quarter" idx="11"/>
          </p:nvPr>
        </p:nvSpPr>
        <p:spPr/>
        <p:txBody>
          <a:bodyPr/>
          <a:lstStyle/>
          <a:p>
            <a:r>
              <a:rPr lang="en-US"/>
              <a:t>Harshit Thakur                                                                            Unit-2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77268F-659B-41FB-AA89-88F885DF4681}" type="datetime4">
              <a:rPr lang="en-US" smtClean="0"/>
              <a:t>June 21, 2024</a:t>
            </a:fld>
            <a:endParaRPr lang="en-US"/>
          </a:p>
        </p:txBody>
      </p:sp>
      <p:sp>
        <p:nvSpPr>
          <p:cNvPr id="5" name="Footer Placeholder 4"/>
          <p:cNvSpPr>
            <a:spLocks noGrp="1"/>
          </p:cNvSpPr>
          <p:nvPr>
            <p:ph type="ftr" sz="quarter" idx="11"/>
          </p:nvPr>
        </p:nvSpPr>
        <p:spPr/>
        <p:txBody>
          <a:bodyPr/>
          <a:lstStyle/>
          <a:p>
            <a:r>
              <a:rPr lang="en-US"/>
              <a:t>Harshit Thakur                                                                            Unit-2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476E476-F599-4EC2-90EF-9BD53452F8E1}" type="datetime3">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 June 2024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dirty="0">
                <a:solidFill>
                  <a:prstClr val="black">
                    <a:tint val="75000"/>
                  </a:prstClr>
                </a:solidFill>
              </a:rPr>
              <a:t>Harshit Thakur    Project Mangement     Unit-2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FB99588-8ACA-4B54-BB11-4EAFE413AE55}" type="slidenum">
              <a:rPr kumimoji="0" lang="en-US" altLang="en-US" sz="1200" b="0" i="0" u="none" strike="noStrike" kern="1200" cap="none" spc="0" normalizeH="0" baseline="0" noProof="0">
                <a:ln>
                  <a:noFill/>
                </a:ln>
                <a:solidFill>
                  <a:srgbClr val="898989"/>
                </a:solidFill>
                <a:effectLst/>
                <a:uLnTx/>
                <a:uFillTx/>
                <a:latin typeface="Calibri" pitchFamily="34" charset="0"/>
                <a:ea typeface="+mn-ea"/>
                <a:cs typeface="Calibri"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898989"/>
              </a:solidFill>
              <a:effectLst/>
              <a:uLnTx/>
              <a:uFillTx/>
              <a:latin typeface="Calibri" pitchFamily="34" charset="0"/>
              <a:ea typeface="+mn-ea"/>
              <a:cs typeface="Calibri" pitchFamily="34" charset="0"/>
            </a:endParaRPr>
          </a:p>
        </p:txBody>
      </p:sp>
      <p:pic>
        <p:nvPicPr>
          <p:cNvPr id="7" name="Picture 6" descr="A black and red logo&#10;&#10;Description automatically generated">
            <a:extLst>
              <a:ext uri="{FF2B5EF4-FFF2-40B4-BE49-F238E27FC236}">
                <a16:creationId xmlns:a16="http://schemas.microsoft.com/office/drawing/2014/main" id="{93386E9D-4474-741B-E87B-7356326E160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 cy="795143"/>
          </a:xfrm>
          <a:prstGeom prst="rect">
            <a:avLst/>
          </a:prstGeom>
        </p:spPr>
      </p:pic>
    </p:spTree>
    <p:extLst>
      <p:ext uri="{BB962C8B-B14F-4D97-AF65-F5344CB8AC3E}">
        <p14:creationId xmlns:p14="http://schemas.microsoft.com/office/powerpoint/2010/main" val="448750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6730EB-20FE-42BB-80CE-756525556ED0}" type="datetime4">
              <a:rPr lang="en-US" smtClean="0"/>
              <a:t>June 21, 2024</a:t>
            </a:fld>
            <a:endParaRPr lang="en-US"/>
          </a:p>
        </p:txBody>
      </p:sp>
      <p:sp>
        <p:nvSpPr>
          <p:cNvPr id="5" name="Footer Placeholder 4"/>
          <p:cNvSpPr>
            <a:spLocks noGrp="1"/>
          </p:cNvSpPr>
          <p:nvPr>
            <p:ph type="ftr" sz="quarter" idx="11"/>
          </p:nvPr>
        </p:nvSpPr>
        <p:spPr/>
        <p:txBody>
          <a:bodyPr/>
          <a:lstStyle/>
          <a:p>
            <a:r>
              <a:rPr lang="en-US"/>
              <a:t>Harshit Thakur                                                                            Unit-2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2915D-6104-4E6D-AE35-0576F888D43A}" type="datetime4">
              <a:rPr lang="en-US" smtClean="0"/>
              <a:t>June 21, 2024</a:t>
            </a:fld>
            <a:endParaRPr lang="en-US"/>
          </a:p>
        </p:txBody>
      </p:sp>
      <p:sp>
        <p:nvSpPr>
          <p:cNvPr id="5" name="Footer Placeholder 4"/>
          <p:cNvSpPr>
            <a:spLocks noGrp="1"/>
          </p:cNvSpPr>
          <p:nvPr>
            <p:ph type="ftr" sz="quarter" idx="11"/>
          </p:nvPr>
        </p:nvSpPr>
        <p:spPr/>
        <p:txBody>
          <a:bodyPr/>
          <a:lstStyle/>
          <a:p>
            <a:r>
              <a:rPr lang="en-US"/>
              <a:t>Harshit Thakur                                                                            Unit-2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4CD874-686A-407D-8BFB-A7FB5B7789B2}" type="datetime4">
              <a:rPr lang="en-US" smtClean="0"/>
              <a:t>June 21, 2024</a:t>
            </a:fld>
            <a:endParaRPr lang="en-US"/>
          </a:p>
        </p:txBody>
      </p:sp>
      <p:sp>
        <p:nvSpPr>
          <p:cNvPr id="6" name="Footer Placeholder 5"/>
          <p:cNvSpPr>
            <a:spLocks noGrp="1"/>
          </p:cNvSpPr>
          <p:nvPr>
            <p:ph type="ftr" sz="quarter" idx="11"/>
          </p:nvPr>
        </p:nvSpPr>
        <p:spPr/>
        <p:txBody>
          <a:bodyPr/>
          <a:lstStyle/>
          <a:p>
            <a:r>
              <a:rPr lang="en-US"/>
              <a:t>Harshit Thakur                                                                            Unit-2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3FEED8-B1D9-4562-8E50-99D7B364214C}" type="datetime4">
              <a:rPr lang="en-US" smtClean="0"/>
              <a:t>June 21, 2024</a:t>
            </a:fld>
            <a:endParaRPr lang="en-US"/>
          </a:p>
        </p:txBody>
      </p:sp>
      <p:sp>
        <p:nvSpPr>
          <p:cNvPr id="8" name="Footer Placeholder 7"/>
          <p:cNvSpPr>
            <a:spLocks noGrp="1"/>
          </p:cNvSpPr>
          <p:nvPr>
            <p:ph type="ftr" sz="quarter" idx="11"/>
          </p:nvPr>
        </p:nvSpPr>
        <p:spPr/>
        <p:txBody>
          <a:bodyPr/>
          <a:lstStyle/>
          <a:p>
            <a:r>
              <a:rPr lang="en-US"/>
              <a:t>Harshit Thakur                                                                            Unit-2</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3F83A4-CB9F-45BD-AA6A-4B96DF638BE7}" type="datetime4">
              <a:rPr lang="en-US" smtClean="0"/>
              <a:t>June 21, 2024</a:t>
            </a:fld>
            <a:endParaRPr lang="en-US"/>
          </a:p>
        </p:txBody>
      </p:sp>
      <p:sp>
        <p:nvSpPr>
          <p:cNvPr id="4" name="Footer Placeholder 3"/>
          <p:cNvSpPr>
            <a:spLocks noGrp="1"/>
          </p:cNvSpPr>
          <p:nvPr>
            <p:ph type="ftr" sz="quarter" idx="11"/>
          </p:nvPr>
        </p:nvSpPr>
        <p:spPr/>
        <p:txBody>
          <a:bodyPr/>
          <a:lstStyle/>
          <a:p>
            <a:r>
              <a:rPr lang="en-US"/>
              <a:t>Harshit Thakur                                                                            Unit-2</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4D46B-758A-40D3-956A-0CB3878CC2DA}" type="datetime4">
              <a:rPr lang="en-US" smtClean="0"/>
              <a:t>June 21, 2024</a:t>
            </a:fld>
            <a:endParaRPr lang="en-US"/>
          </a:p>
        </p:txBody>
      </p:sp>
      <p:sp>
        <p:nvSpPr>
          <p:cNvPr id="3" name="Footer Placeholder 2"/>
          <p:cNvSpPr>
            <a:spLocks noGrp="1"/>
          </p:cNvSpPr>
          <p:nvPr>
            <p:ph type="ftr" sz="quarter" idx="11"/>
          </p:nvPr>
        </p:nvSpPr>
        <p:spPr/>
        <p:txBody>
          <a:bodyPr/>
          <a:lstStyle/>
          <a:p>
            <a:r>
              <a:rPr lang="en-US"/>
              <a:t>Harshit Thakur                                                                            Unit-2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D4DF0C-7BDD-4870-92E4-E8E86956116D}" type="datetime4">
              <a:rPr lang="en-US" smtClean="0"/>
              <a:t>June 21, 2024</a:t>
            </a:fld>
            <a:endParaRPr lang="en-US"/>
          </a:p>
        </p:txBody>
      </p:sp>
      <p:sp>
        <p:nvSpPr>
          <p:cNvPr id="6" name="Footer Placeholder 5"/>
          <p:cNvSpPr>
            <a:spLocks noGrp="1"/>
          </p:cNvSpPr>
          <p:nvPr>
            <p:ph type="ftr" sz="quarter" idx="11"/>
          </p:nvPr>
        </p:nvSpPr>
        <p:spPr/>
        <p:txBody>
          <a:bodyPr/>
          <a:lstStyle/>
          <a:p>
            <a:r>
              <a:rPr lang="en-US"/>
              <a:t>Harshit Thakur                                                                            Unit-2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E793A-746E-4EA4-954E-63AC0D7C77B0}" type="datetime4">
              <a:rPr lang="en-US" smtClean="0"/>
              <a:t>June 21,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Harshit Thakur                                                                            Unit-2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pmstudycircle.com/cost-benefit-or-benefit-cost-analysis/"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hyperlink" Target="https://www.youtube.com/watch?v=dAJy-3A6lPM" TargetMode="External"/><Relationship Id="rId3" Type="http://schemas.openxmlformats.org/officeDocument/2006/relationships/hyperlink" Target="https://www.google.com/search?q=project+rating+index&amp;source=lnms&amp;tbm=isch&amp;sa=X&amp;ved=2ahUKEwjV9dPGsoHqAhUCgUsFHdpeDq4Q_AUoAXoECA4QAw&amp;biw=1366&amp;bih=625" TargetMode="External"/><Relationship Id="rId7" Type="http://schemas.openxmlformats.org/officeDocument/2006/relationships/hyperlink" Target="https://www.nap.edu/read/11183/chapter/6#37" TargetMode="External"/><Relationship Id="rId2" Type="http://schemas.openxmlformats.org/officeDocument/2006/relationships/hyperlink" Target="https://www.google.com/search?q=swot+analysis&amp;source=lnms&amp;tbm=isch&amp;sa=X&amp;ved=2ahUKEwilkNT1o4HqAhXmyDgGHfoJDQYQ_AUoAXoECBUQAw&amp;biw=1366&amp;bih=625" TargetMode="External"/><Relationship Id="rId1" Type="http://schemas.openxmlformats.org/officeDocument/2006/relationships/slideLayout" Target="../slideLayouts/slideLayout2.xml"/><Relationship Id="rId6" Type="http://schemas.openxmlformats.org/officeDocument/2006/relationships/hyperlink" Target="https://projectriskcoach.com/identify-project-risks/" TargetMode="External"/><Relationship Id="rId11" Type="http://schemas.openxmlformats.org/officeDocument/2006/relationships/hyperlink" Target="https://www.youtube.com/watch?v=RbCQH6AoEeE" TargetMode="External"/><Relationship Id="rId5" Type="http://schemas.openxmlformats.org/officeDocument/2006/relationships/hyperlink" Target="https://www.pmi.org/learning/library/categorizing-risks-project-risk-management-6847" TargetMode="External"/><Relationship Id="rId10" Type="http://schemas.openxmlformats.org/officeDocument/2006/relationships/hyperlink" Target="https://www.youtube.com/watch?v=a0pAWPrKiGk" TargetMode="External"/><Relationship Id="rId4" Type="http://schemas.openxmlformats.org/officeDocument/2006/relationships/hyperlink" Target="https://www.managementstudyguide.com/what-is-project-risk.htm" TargetMode="External"/><Relationship Id="rId9" Type="http://schemas.openxmlformats.org/officeDocument/2006/relationships/hyperlink" Target="https://www.youtube.com/watch?v=4Or352bDQd4"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7.bin"/><Relationship Id="rId2" Type="http://schemas.openxmlformats.org/officeDocument/2006/relationships/image" Target="../media/image26.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8800" y="0"/>
            <a:ext cx="73152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dirty="0"/>
              <a:t>Noida Institute of Engineering and Technology, Greater Noida</a:t>
            </a:r>
          </a:p>
        </p:txBody>
      </p:sp>
      <p:sp>
        <p:nvSpPr>
          <p:cNvPr id="3" name="Subtitle 2"/>
          <p:cNvSpPr>
            <a:spLocks noGrp="1"/>
          </p:cNvSpPr>
          <p:nvPr>
            <p:ph type="subTitle" idx="4294967295"/>
          </p:nvPr>
        </p:nvSpPr>
        <p:spPr>
          <a:xfrm>
            <a:off x="2743200" y="1333500"/>
            <a:ext cx="6400800" cy="1295400"/>
          </a:xfr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indent="0" algn="ctr">
              <a:buNone/>
            </a:pPr>
            <a:endParaRPr lang="en-US" sz="2500" dirty="0">
              <a:solidFill>
                <a:schemeClr val="tx1"/>
              </a:solidFill>
            </a:endParaRPr>
          </a:p>
          <a:p>
            <a:pPr marL="0" indent="0" algn="ctr">
              <a:buNone/>
            </a:pPr>
            <a:r>
              <a:rPr lang="en-US" sz="2500" dirty="0">
                <a:solidFill>
                  <a:schemeClr val="tx1"/>
                </a:solidFill>
              </a:rPr>
              <a:t>Project Identification &amp; Selection </a:t>
            </a:r>
          </a:p>
        </p:txBody>
      </p:sp>
      <p:sp>
        <p:nvSpPr>
          <p:cNvPr id="6" name="Subtitle 2"/>
          <p:cNvSpPr txBox="1">
            <a:spLocks/>
          </p:cNvSpPr>
          <p:nvPr/>
        </p:nvSpPr>
        <p:spPr>
          <a:xfrm>
            <a:off x="5791200" y="4648200"/>
            <a:ext cx="3048000" cy="1295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defPPr>
              <a:defRPr lang="en-US"/>
            </a:defPPr>
            <a:lvl1pPr indent="0" algn="ctr">
              <a:spcBef>
                <a:spcPct val="20000"/>
              </a:spcBef>
              <a:buFont typeface="Arial" pitchFamily="34" charset="0"/>
              <a:buNone/>
              <a:defRPr sz="2500">
                <a:solidFill>
                  <a:schemeClr val="tx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Harshit Thakur</a:t>
            </a:r>
          </a:p>
          <a:p>
            <a:r>
              <a:rPr lang="en-US" dirty="0"/>
              <a:t>Assistant Professor </a:t>
            </a:r>
          </a:p>
          <a:p>
            <a:r>
              <a:rPr lang="en-US" dirty="0"/>
              <a:t>CSE</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32509" y="5895109"/>
            <a:ext cx="581891" cy="581891"/>
          </a:xfrm>
          <a:prstGeom prst="rect">
            <a:avLst/>
          </a:prstGeom>
          <a:noFill/>
        </p:spPr>
      </p:pic>
      <p:sp>
        <p:nvSpPr>
          <p:cNvPr id="12" name="Subtitle 2"/>
          <p:cNvSpPr txBox="1">
            <a:spLocks/>
          </p:cNvSpPr>
          <p:nvPr/>
        </p:nvSpPr>
        <p:spPr>
          <a:xfrm>
            <a:off x="152400" y="29718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indent="0" algn="ctr">
              <a:spcBef>
                <a:spcPct val="20000"/>
              </a:spcBef>
              <a:buFont typeface="Arial" pitchFamily="34" charset="0"/>
              <a:buNone/>
              <a:defRPr sz="2500">
                <a:solidFill>
                  <a:schemeClr val="tx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Unit: II</a:t>
            </a:r>
          </a:p>
        </p:txBody>
      </p:sp>
      <p:sp>
        <p:nvSpPr>
          <p:cNvPr id="14" name="Subtitle 2"/>
          <p:cNvSpPr txBox="1">
            <a:spLocks/>
          </p:cNvSpPr>
          <p:nvPr/>
        </p:nvSpPr>
        <p:spPr>
          <a:xfrm>
            <a:off x="152400" y="381000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20000"/>
          </a:bodyPr>
          <a:lstStyle>
            <a:defPPr>
              <a:defRPr lang="en-US"/>
            </a:defPPr>
            <a:lvl1pPr indent="0" algn="ctr">
              <a:spcBef>
                <a:spcPct val="20000"/>
              </a:spcBef>
              <a:buFont typeface="Arial" pitchFamily="34" charset="0"/>
              <a:buNone/>
              <a:defRPr sz="2500">
                <a:solidFill>
                  <a:schemeClr val="tx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Project Management</a:t>
            </a:r>
          </a:p>
          <a:p>
            <a:r>
              <a:rPr lang="en-US" sz="2800" b="0" i="0" u="none" strike="noStrike" dirty="0">
                <a:solidFill>
                  <a:srgbClr val="000000"/>
                </a:solidFill>
                <a:effectLst/>
                <a:latin typeface="Aptos Narrow" panose="020B0004020202020204" pitchFamily="34" charset="0"/>
              </a:rPr>
              <a:t>AOE0761</a:t>
            </a:r>
            <a:r>
              <a:rPr lang="en-US" dirty="0"/>
              <a:t> </a:t>
            </a:r>
          </a:p>
        </p:txBody>
      </p:sp>
      <p:sp>
        <p:nvSpPr>
          <p:cNvPr id="15" name="Subtitle 2"/>
          <p:cNvSpPr txBox="1">
            <a:spLocks/>
          </p:cNvSpPr>
          <p:nvPr/>
        </p:nvSpPr>
        <p:spPr>
          <a:xfrm>
            <a:off x="152400" y="487680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defPPr>
              <a:defRPr lang="en-US"/>
            </a:defPPr>
            <a:lvl1pPr indent="0" algn="ctr">
              <a:spcBef>
                <a:spcPct val="20000"/>
              </a:spcBef>
              <a:buFont typeface="Arial" pitchFamily="34" charset="0"/>
              <a:buNone/>
              <a:defRPr sz="2500">
                <a:solidFill>
                  <a:schemeClr val="tx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BTECH 4TH YEAR VII Semester</a:t>
            </a:r>
          </a:p>
        </p:txBody>
      </p:sp>
      <p:pic>
        <p:nvPicPr>
          <p:cNvPr id="10" name="Google Shape;96;p13" descr="C:\Users\Manks\Downloads\speak.png"/>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30480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BD11DE-8F7C-4001-8FDC-954E8E168271}" type="datetime4">
              <a:rPr lang="en-US" smtClean="0"/>
              <a:t>June 21, 2024</a:t>
            </a:fld>
            <a:endParaRPr lang="en-US"/>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3" name="Content Placeholder 2"/>
          <p:cNvSpPr>
            <a:spLocks noGrp="1"/>
          </p:cNvSpPr>
          <p:nvPr>
            <p:ph idx="4294967295"/>
          </p:nvPr>
        </p:nvSpPr>
        <p:spPr>
          <a:xfrm>
            <a:off x="0" y="1803400"/>
            <a:ext cx="8534400" cy="3352800"/>
          </a:xfrm>
        </p:spPr>
        <p:txBody>
          <a:bodyPr>
            <a:normAutofit/>
          </a:bodyPr>
          <a:lstStyle/>
          <a:p>
            <a:pPr algn="just">
              <a:buNone/>
            </a:pPr>
            <a:r>
              <a:rPr lang="en-US" sz="1800" dirty="0"/>
              <a:t>Prerequisites for this session are:</a:t>
            </a:r>
          </a:p>
          <a:p>
            <a:pPr algn="just"/>
            <a:r>
              <a:rPr lang="en-US" sz="1800" dirty="0"/>
              <a:t>General understanding of project management.</a:t>
            </a:r>
          </a:p>
          <a:p>
            <a:pPr algn="just"/>
            <a:r>
              <a:rPr lang="en-US" sz="1800" dirty="0"/>
              <a:t>General understanding of tools &amp; techniques of project management.</a:t>
            </a:r>
          </a:p>
          <a:p>
            <a:pPr algn="just">
              <a:buNone/>
            </a:pPr>
            <a:endParaRPr lang="en-US" sz="1800" dirty="0"/>
          </a:p>
          <a:p>
            <a:pPr algn="just">
              <a:buNone/>
            </a:pPr>
            <a:r>
              <a:rPr lang="en-US" sz="1800" dirty="0"/>
              <a:t>Recap: </a:t>
            </a:r>
          </a:p>
          <a:p>
            <a:pPr algn="just"/>
            <a:r>
              <a:rPr lang="en-US" sz="1800" dirty="0"/>
              <a:t>Introduction of project</a:t>
            </a:r>
          </a:p>
          <a:p>
            <a:pPr algn="just"/>
            <a:r>
              <a:rPr lang="en-US" sz="1800" dirty="0"/>
              <a:t>Project management process</a:t>
            </a:r>
          </a:p>
          <a:p>
            <a:pPr algn="just"/>
            <a:r>
              <a:rPr lang="en-US" sz="1800" dirty="0"/>
              <a:t>Project team</a:t>
            </a:r>
          </a:p>
          <a:p>
            <a:pPr algn="just"/>
            <a:r>
              <a:rPr lang="en-US" sz="1800" dirty="0"/>
              <a:t>Scope of project management</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Prerequisites and Topic wise Recap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529B5F-7998-478F-A1C6-174B80C58924}" type="datetime4">
              <a:rPr lang="en-US" smtClean="0"/>
              <a:t>June 21, 2024</a:t>
            </a:fld>
            <a:endParaRPr lang="en-US"/>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Topic &amp; CO Mapping</a:t>
            </a:r>
          </a:p>
        </p:txBody>
      </p:sp>
      <p:graphicFrame>
        <p:nvGraphicFramePr>
          <p:cNvPr id="9" name="Table 8"/>
          <p:cNvGraphicFramePr>
            <a:graphicFrameLocks noGrp="1"/>
          </p:cNvGraphicFramePr>
          <p:nvPr>
            <p:extLst>
              <p:ext uri="{D42A27DB-BD31-4B8C-83A1-F6EECF244321}">
                <p14:modId xmlns:p14="http://schemas.microsoft.com/office/powerpoint/2010/main" val="2900214438"/>
              </p:ext>
            </p:extLst>
          </p:nvPr>
        </p:nvGraphicFramePr>
        <p:xfrm>
          <a:off x="152398" y="1523998"/>
          <a:ext cx="8915402" cy="3810002"/>
        </p:xfrm>
        <a:graphic>
          <a:graphicData uri="http://schemas.openxmlformats.org/drawingml/2006/table">
            <a:tbl>
              <a:tblPr/>
              <a:tblGrid>
                <a:gridCol w="706370">
                  <a:extLst>
                    <a:ext uri="{9D8B030D-6E8A-4147-A177-3AD203B41FA5}">
                      <a16:colId xmlns:a16="http://schemas.microsoft.com/office/drawing/2014/main" val="20000"/>
                    </a:ext>
                  </a:extLst>
                </a:gridCol>
                <a:gridCol w="6139384">
                  <a:extLst>
                    <a:ext uri="{9D8B030D-6E8A-4147-A177-3AD203B41FA5}">
                      <a16:colId xmlns:a16="http://schemas.microsoft.com/office/drawing/2014/main" val="20001"/>
                    </a:ext>
                  </a:extLst>
                </a:gridCol>
                <a:gridCol w="956190">
                  <a:extLst>
                    <a:ext uri="{9D8B030D-6E8A-4147-A177-3AD203B41FA5}">
                      <a16:colId xmlns:a16="http://schemas.microsoft.com/office/drawing/2014/main" val="20002"/>
                    </a:ext>
                  </a:extLst>
                </a:gridCol>
                <a:gridCol w="1113458">
                  <a:extLst>
                    <a:ext uri="{9D8B030D-6E8A-4147-A177-3AD203B41FA5}">
                      <a16:colId xmlns:a16="http://schemas.microsoft.com/office/drawing/2014/main" val="20003"/>
                    </a:ext>
                  </a:extLst>
                </a:gridCol>
              </a:tblGrid>
              <a:tr h="359434">
                <a:tc>
                  <a:txBody>
                    <a:bodyPr/>
                    <a:lstStyle/>
                    <a:p>
                      <a:pPr marL="0" marR="0" algn="ctr">
                        <a:lnSpc>
                          <a:spcPct val="115000"/>
                        </a:lnSpc>
                        <a:spcBef>
                          <a:spcPts val="0"/>
                        </a:spcBef>
                        <a:spcAft>
                          <a:spcPts val="0"/>
                        </a:spcAft>
                      </a:pPr>
                      <a:r>
                        <a:rPr lang="en-US" sz="1800" b="1" dirty="0">
                          <a:latin typeface="+mn-lt"/>
                          <a:ea typeface="Times New Roman"/>
                          <a:cs typeface="Mangal"/>
                        </a:rPr>
                        <a:t>S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mn-lt"/>
                          <a:ea typeface="Times New Roman"/>
                          <a:cs typeface="Mangal"/>
                        </a:rPr>
                        <a:t>Topic</a:t>
                      </a:r>
                      <a:r>
                        <a:rPr lang="en-US" sz="1800" b="1" baseline="0" dirty="0">
                          <a:latin typeface="+mn-lt"/>
                          <a:ea typeface="Times New Roman"/>
                          <a:cs typeface="Mangal"/>
                        </a:rPr>
                        <a:t> </a:t>
                      </a:r>
                      <a:endParaRPr lang="en-US" sz="1800" b="1" dirty="0">
                        <a:latin typeface="+mn-lt"/>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mn-lt"/>
                          <a:ea typeface="Times New Roman"/>
                          <a:cs typeface="Mangal"/>
                        </a:rPr>
                        <a:t>CO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latin typeface="+mn-lt"/>
                          <a:ea typeface="Times New Roman"/>
                          <a:cs typeface="Mangal"/>
                        </a:rPr>
                        <a:t>Level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1321">
                <a:tc>
                  <a:txBody>
                    <a:bodyPr/>
                    <a:lstStyle/>
                    <a:p>
                      <a:pPr algn="ctr">
                        <a:spcAft>
                          <a:spcPct val="20000"/>
                        </a:spcAft>
                      </a:pPr>
                      <a:r>
                        <a:rPr lang="en-US" sz="1800" dirty="0">
                          <a:latin typeface="+mn-lt"/>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800" dirty="0">
                          <a:latin typeface="+mn-lt"/>
                          <a:cs typeface="Times New Roman" panose="02020603050405020304" pitchFamily="18" charset="0"/>
                        </a:rPr>
                        <a:t>Identification, Generation of ideas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Times New Roman"/>
                          <a:cs typeface="Mangal"/>
                        </a:rPr>
                        <a:t>CO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1321">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mn-lt"/>
                          <a:ea typeface="Times New Roman"/>
                          <a:cs typeface="Mang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mn-lt"/>
                          <a:cs typeface="Times New Roman" panose="02020603050405020304" pitchFamily="18" charset="0"/>
                        </a:rPr>
                        <a:t>Approaches to Project Screening and Selection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Times New Roman"/>
                          <a:cs typeface="Mangal"/>
                        </a:rPr>
                        <a:t> CO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1321">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mn-lt"/>
                          <a:ea typeface="Times New Roman"/>
                          <a:cs typeface="Mangal"/>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mn-lt"/>
                          <a:cs typeface="Times New Roman" panose="02020603050405020304" pitchFamily="18" charset="0"/>
                        </a:rPr>
                        <a:t>Project Rating Index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Times New Roman"/>
                          <a:cs typeface="Mangal"/>
                        </a:rPr>
                        <a:t> CO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1321">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b="0" dirty="0">
                          <a:latin typeface="+mn-lt"/>
                          <a:ea typeface="Times New Roman"/>
                          <a:cs typeface="Mangal"/>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dirty="0">
                          <a:latin typeface="+mn-lt"/>
                          <a:cs typeface="Times New Roman" panose="02020603050405020304" pitchFamily="18" charset="0"/>
                        </a:rPr>
                        <a:t>Market &amp; Demand Analysis Techniques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Times New Roman"/>
                          <a:cs typeface="Mangal"/>
                        </a:rPr>
                        <a:t>CO</a:t>
                      </a:r>
                      <a:r>
                        <a:rPr lang="en-US" sz="1800" baseline="0" dirty="0">
                          <a:latin typeface="+mn-lt"/>
                          <a:ea typeface="Times New Roman"/>
                          <a:cs typeface="Mangal"/>
                        </a:rPr>
                        <a:t> 2</a:t>
                      </a:r>
                      <a:endParaRPr lang="en-US" sz="1800" dirty="0">
                        <a:latin typeface="+mn-lt"/>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Times New Roman"/>
                          <a:cs typeface="Mang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1321">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mn-lt"/>
                          <a:ea typeface="Times New Roman"/>
                          <a:cs typeface="Mangal"/>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800" dirty="0">
                          <a:latin typeface="+mn-lt"/>
                          <a:cs typeface="Times New Roman" panose="02020603050405020304" pitchFamily="18" charset="0"/>
                        </a:rPr>
                        <a:t>Concepts and Types of Project Risks,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mn-lt"/>
                          <a:ea typeface="Times New Roman"/>
                          <a:cs typeface="Mangal"/>
                        </a:rPr>
                        <a:t> CO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31321">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mn-lt"/>
                          <a:ea typeface="Times New Roman"/>
                          <a:cs typeface="Mangal"/>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mn-lt"/>
                          <a:cs typeface="Times New Roman" panose="02020603050405020304" pitchFamily="18" charset="0"/>
                        </a:rPr>
                        <a:t>Risk Identification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mn-lt"/>
                          <a:ea typeface="Times New Roman"/>
                          <a:cs typeface="Mangal"/>
                        </a:rPr>
                        <a:t> CO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31321">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mn-lt"/>
                          <a:ea typeface="Times New Roman"/>
                          <a:cs typeface="Mangal"/>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mn-lt"/>
                          <a:cs typeface="Times New Roman" panose="02020603050405020304" pitchFamily="18" charset="0"/>
                        </a:rPr>
                        <a:t>Risks Analysis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mn-lt"/>
                          <a:ea typeface="Times New Roman"/>
                          <a:cs typeface="Mangal"/>
                        </a:rPr>
                        <a:t> CO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Times New Roman"/>
                          <a:cs typeface="Mang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31321">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mn-lt"/>
                          <a:ea typeface="Times New Roman"/>
                          <a:cs typeface="Mangal"/>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mn-lt"/>
                          <a:cs typeface="Times New Roman" panose="02020603050405020304" pitchFamily="18" charset="0"/>
                        </a:rPr>
                        <a:t>Risks Mitigation Strategies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latin typeface="+mn-lt"/>
                          <a:ea typeface="Times New Roman"/>
                          <a:cs typeface="Mangal"/>
                        </a:rPr>
                        <a:t> CO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latin typeface="+mn-lt"/>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9EB4769-C00E-4CEE-9149-E110513E4428}" type="datetime4">
              <a:rPr lang="en-US" smtClean="0"/>
              <a:t>June 21, 2024</a:t>
            </a:fld>
            <a:endParaRPr lang="en-US"/>
          </a:p>
        </p:txBody>
      </p:sp>
      <p:sp>
        <p:nvSpPr>
          <p:cNvPr id="10" name="Footer Placeholder 9"/>
          <p:cNvSpPr>
            <a:spLocks noGrp="1"/>
          </p:cNvSpPr>
          <p:nvPr>
            <p:ph type="ftr" sz="quarter" idx="11"/>
          </p:nvPr>
        </p:nvSpPr>
        <p:spPr/>
        <p:txBody>
          <a:bodyPr/>
          <a:lstStyle/>
          <a:p>
            <a:r>
              <a:rPr lang="en-US"/>
              <a:t>Harshit Thakur                                                                            Unit-2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
        <p:nvSpPr>
          <p:cNvPr id="3" name="Content Placeholder 2"/>
          <p:cNvSpPr>
            <a:spLocks noGrp="1"/>
          </p:cNvSpPr>
          <p:nvPr>
            <p:ph idx="4294967295"/>
          </p:nvPr>
        </p:nvSpPr>
        <p:spPr>
          <a:xfrm>
            <a:off x="0" y="1143000"/>
            <a:ext cx="8305800" cy="5257800"/>
          </a:xfrm>
        </p:spPr>
        <p:txBody>
          <a:bodyPr>
            <a:normAutofit/>
          </a:bodyPr>
          <a:lstStyle/>
          <a:p>
            <a:pPr algn="just"/>
            <a:r>
              <a:rPr lang="en-US" sz="1800" b="1" dirty="0">
                <a:cs typeface="Times New Roman" panose="02020603050405020304" pitchFamily="18" charset="0"/>
              </a:rPr>
              <a:t>Project Identification &amp; Selection:</a:t>
            </a:r>
          </a:p>
          <a:p>
            <a:pPr algn="just"/>
            <a:r>
              <a:rPr lang="en-US" sz="1800" dirty="0">
                <a:cs typeface="Times New Roman" panose="02020603050405020304" pitchFamily="18" charset="0"/>
              </a:rPr>
              <a:t>Identification, Generation of ideas, </a:t>
            </a:r>
          </a:p>
          <a:p>
            <a:pPr algn="just"/>
            <a:r>
              <a:rPr lang="en-US" sz="1800" dirty="0">
                <a:cs typeface="Times New Roman" panose="02020603050405020304" pitchFamily="18" charset="0"/>
              </a:rPr>
              <a:t>Approaches to Project Screening and Selection, </a:t>
            </a:r>
          </a:p>
          <a:p>
            <a:pPr algn="just"/>
            <a:r>
              <a:rPr lang="en-US" sz="1800" dirty="0">
                <a:cs typeface="Times New Roman" panose="02020603050405020304" pitchFamily="18" charset="0"/>
              </a:rPr>
              <a:t>Project Rating Index</a:t>
            </a:r>
          </a:p>
          <a:p>
            <a:pPr algn="just"/>
            <a:endParaRPr lang="en-US" sz="1800" b="1" dirty="0">
              <a:cs typeface="Times New Roman" panose="02020603050405020304" pitchFamily="18" charset="0"/>
            </a:endParaRPr>
          </a:p>
          <a:p>
            <a:pPr algn="just"/>
            <a:r>
              <a:rPr lang="en-US" sz="1800" b="1" dirty="0">
                <a:cs typeface="Times New Roman" panose="02020603050405020304" pitchFamily="18" charset="0"/>
              </a:rPr>
              <a:t>Market &amp; Demand Analysis Techniques: </a:t>
            </a:r>
          </a:p>
          <a:p>
            <a:pPr algn="just"/>
            <a:endParaRPr lang="en-US" sz="1800" b="1" dirty="0">
              <a:cs typeface="Times New Roman" panose="02020603050405020304" pitchFamily="18" charset="0"/>
            </a:endParaRPr>
          </a:p>
          <a:p>
            <a:pPr algn="just"/>
            <a:r>
              <a:rPr lang="en-US" sz="1800" b="1" dirty="0">
                <a:cs typeface="Times New Roman" panose="02020603050405020304" pitchFamily="18" charset="0"/>
              </a:rPr>
              <a:t>Project Risk Management:  </a:t>
            </a:r>
          </a:p>
          <a:p>
            <a:pPr algn="just"/>
            <a:r>
              <a:rPr lang="en-US" sz="1800" dirty="0">
                <a:cs typeface="Times New Roman" panose="02020603050405020304" pitchFamily="18" charset="0"/>
              </a:rPr>
              <a:t>Concepts and Types of Project Risks, </a:t>
            </a:r>
          </a:p>
          <a:p>
            <a:pPr algn="just"/>
            <a:r>
              <a:rPr lang="en-US" sz="1800" dirty="0">
                <a:cs typeface="Times New Roman" panose="02020603050405020304" pitchFamily="18" charset="0"/>
              </a:rPr>
              <a:t>Risk Identification, </a:t>
            </a:r>
          </a:p>
          <a:p>
            <a:pPr algn="just"/>
            <a:r>
              <a:rPr lang="en-US" sz="1800" dirty="0">
                <a:cs typeface="Times New Roman" panose="02020603050405020304" pitchFamily="18" charset="0"/>
              </a:rPr>
              <a:t>Risks Analysis, </a:t>
            </a:r>
          </a:p>
          <a:p>
            <a:pPr algn="just"/>
            <a:r>
              <a:rPr lang="en-US" sz="1800" dirty="0">
                <a:cs typeface="Times New Roman" panose="02020603050405020304" pitchFamily="18" charset="0"/>
              </a:rPr>
              <a:t>Risks Mitigation Strategies</a:t>
            </a:r>
            <a:r>
              <a:rPr lang="en-US" sz="2400" dirty="0">
                <a:latin typeface="Times New Roman" panose="02020603050405020304" pitchFamily="18" charset="0"/>
                <a:cs typeface="Times New Roman" panose="02020603050405020304" pitchFamily="18" charset="0"/>
              </a:rPr>
              <a:t>. </a:t>
            </a:r>
          </a:p>
        </p:txBody>
      </p:sp>
      <p:sp>
        <p:nvSpPr>
          <p:cNvPr id="8"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Content</a:t>
            </a:r>
          </a:p>
        </p:txBody>
      </p:sp>
    </p:spTree>
    <p:extLst>
      <p:ext uri="{BB962C8B-B14F-4D97-AF65-F5344CB8AC3E}">
        <p14:creationId xmlns:p14="http://schemas.microsoft.com/office/powerpoint/2010/main" val="1839201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2A6A97-FA8E-4215-962A-DCC2AD7FB429}" type="datetime4">
              <a:rPr lang="en-US" smtClean="0"/>
              <a:t>June 21, 2024</a:t>
            </a:fld>
            <a:endParaRPr lang="en-US"/>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3" name="Content Placeholder 2"/>
          <p:cNvSpPr>
            <a:spLocks noGrp="1"/>
          </p:cNvSpPr>
          <p:nvPr>
            <p:ph idx="4294967295"/>
          </p:nvPr>
        </p:nvSpPr>
        <p:spPr>
          <a:xfrm>
            <a:off x="0" y="1803400"/>
            <a:ext cx="7010400" cy="2971800"/>
          </a:xfrm>
        </p:spPr>
        <p:txBody>
          <a:bodyPr>
            <a:normAutofit/>
          </a:bodyPr>
          <a:lstStyle/>
          <a:p>
            <a:pPr marL="457200" indent="-457200" algn="just">
              <a:buNone/>
            </a:pPr>
            <a:r>
              <a:rPr lang="en-US" sz="1800" dirty="0"/>
              <a:t>Objective of this unit are:</a:t>
            </a:r>
          </a:p>
          <a:p>
            <a:pPr marL="457200" indent="-457200" algn="just">
              <a:buNone/>
            </a:pPr>
            <a:endParaRPr lang="en-US" sz="1800" dirty="0"/>
          </a:p>
          <a:p>
            <a:pPr marL="457200" indent="-457200" algn="just"/>
            <a:r>
              <a:rPr lang="en-US" sz="1800" dirty="0"/>
              <a:t>To understand that how projects are identified and selected.</a:t>
            </a:r>
          </a:p>
          <a:p>
            <a:pPr marL="457200" indent="-457200" algn="just"/>
            <a:r>
              <a:rPr lang="en-US" sz="1800" dirty="0"/>
              <a:t>To understand and conduct the market and demand analysis </a:t>
            </a:r>
          </a:p>
          <a:p>
            <a:pPr marL="457200" indent="-457200" algn="just"/>
            <a:r>
              <a:rPr lang="en-US" sz="1800" dirty="0"/>
              <a:t>To manage the project risks in relation to risk identification, risk analysis and their mitigation strategies</a:t>
            </a:r>
          </a:p>
          <a:p>
            <a:pPr marL="457200" indent="-457200" algn="just">
              <a:buNone/>
            </a:pPr>
            <a:endParaRPr lang="en-US" sz="2800" dirty="0"/>
          </a:p>
        </p:txBody>
      </p:sp>
      <p:sp>
        <p:nvSpPr>
          <p:cNvPr id="7"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Objective of Unit</a:t>
            </a:r>
          </a:p>
        </p:txBody>
      </p:sp>
    </p:spTree>
    <p:extLst>
      <p:ext uri="{BB962C8B-B14F-4D97-AF65-F5344CB8AC3E}">
        <p14:creationId xmlns:p14="http://schemas.microsoft.com/office/powerpoint/2010/main" val="812856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77386A-7224-411E-8782-D9953CE62DB1}" type="datetime4">
              <a:rPr lang="en-US" smtClean="0"/>
              <a:t>June 21, 2024</a:t>
            </a:fld>
            <a:endParaRPr lang="en-US"/>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3" name="Content Placeholder 2"/>
          <p:cNvSpPr>
            <a:spLocks noGrp="1"/>
          </p:cNvSpPr>
          <p:nvPr>
            <p:ph idx="4294967295"/>
          </p:nvPr>
        </p:nvSpPr>
        <p:spPr>
          <a:xfrm>
            <a:off x="0" y="1828800"/>
            <a:ext cx="7924800" cy="2819400"/>
          </a:xfrm>
        </p:spPr>
        <p:txBody>
          <a:bodyPr>
            <a:normAutofit/>
          </a:bodyPr>
          <a:lstStyle/>
          <a:p>
            <a:pPr algn="just">
              <a:buNone/>
            </a:pPr>
            <a:r>
              <a:rPr lang="en-US" sz="1800" dirty="0"/>
              <a:t>CO1: </a:t>
            </a:r>
            <a:r>
              <a:rPr lang="en-US" sz="1800" b="0" i="0" u="none" strike="noStrike" baseline="0" dirty="0">
                <a:solidFill>
                  <a:srgbClr val="000000"/>
                </a:solidFill>
              </a:rPr>
              <a:t>Understand the concept and role of project management. 	</a:t>
            </a:r>
            <a:r>
              <a:rPr lang="en-US" sz="1800" dirty="0"/>
              <a:t> </a:t>
            </a:r>
          </a:p>
          <a:p>
            <a:pPr algn="just">
              <a:buNone/>
            </a:pPr>
            <a:r>
              <a:rPr lang="en-US" sz="1800" dirty="0"/>
              <a:t>CO2: </a:t>
            </a:r>
            <a:r>
              <a:rPr lang="en-US" sz="1800" b="0" i="0" u="none" strike="noStrike" baseline="0" dirty="0">
                <a:solidFill>
                  <a:srgbClr val="000000"/>
                </a:solidFill>
              </a:rPr>
              <a:t>Comprehend the need for a feasibility study of projects. 	</a:t>
            </a:r>
            <a:endParaRPr lang="en-US" sz="1800" dirty="0"/>
          </a:p>
          <a:p>
            <a:pPr algn="just">
              <a:buNone/>
            </a:pPr>
            <a:r>
              <a:rPr lang="en-US" sz="1800" dirty="0"/>
              <a:t>CO3: </a:t>
            </a:r>
            <a:r>
              <a:rPr lang="en-US" sz="1800" b="0" i="0" u="none" strike="noStrike" baseline="0" dirty="0">
                <a:solidFill>
                  <a:srgbClr val="000000"/>
                </a:solidFill>
              </a:rPr>
              <a:t>Understand, calculate, and evaluate project costs. 	</a:t>
            </a:r>
            <a:endParaRPr lang="en-US" sz="1800" dirty="0"/>
          </a:p>
          <a:p>
            <a:pPr algn="just">
              <a:buNone/>
            </a:pPr>
            <a:r>
              <a:rPr lang="en-US" sz="1800" dirty="0"/>
              <a:t>CO4: </a:t>
            </a:r>
            <a:r>
              <a:rPr lang="en-US" sz="1800" b="0" i="0" u="none" strike="noStrike" baseline="0" dirty="0">
                <a:solidFill>
                  <a:srgbClr val="000000"/>
                </a:solidFill>
              </a:rPr>
              <a:t>Enable the students to understand effective planning of project tasks. 	</a:t>
            </a:r>
            <a:endParaRPr lang="en-US" sz="1800" dirty="0"/>
          </a:p>
          <a:p>
            <a:pPr algn="just">
              <a:buNone/>
            </a:pPr>
            <a:r>
              <a:rPr lang="en-US" sz="1800" dirty="0"/>
              <a:t>CO5: </a:t>
            </a:r>
            <a:r>
              <a:rPr lang="en-US" sz="1800" b="0" i="0" u="none" strike="noStrike" baseline="0" dirty="0" err="1">
                <a:solidFill>
                  <a:srgbClr val="000000"/>
                </a:solidFill>
              </a:rPr>
              <a:t>Analyse</a:t>
            </a:r>
            <a:r>
              <a:rPr lang="en-US" sz="1800" b="0" i="0" u="none" strike="noStrike" baseline="0" dirty="0">
                <a:solidFill>
                  <a:srgbClr val="000000"/>
                </a:solidFill>
              </a:rPr>
              <a:t> and evaluate projects and identify future prospects </a:t>
            </a:r>
            <a:r>
              <a:rPr lang="en-US" sz="1800" b="0" i="0" u="none" strike="noStrike" baseline="0" dirty="0">
                <a:solidFill>
                  <a:srgbClr val="000000"/>
                </a:solidFill>
                <a:latin typeface="Times New Roman" panose="02020603050405020304" pitchFamily="18" charset="0"/>
              </a:rPr>
              <a:t>	</a:t>
            </a:r>
          </a:p>
          <a:p>
            <a:pPr algn="just">
              <a:buNone/>
            </a:pPr>
            <a:endParaRPr lang="en-US" sz="1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Outcome</a:t>
            </a:r>
          </a:p>
        </p:txBody>
      </p:sp>
    </p:spTree>
    <p:extLst>
      <p:ext uri="{BB962C8B-B14F-4D97-AF65-F5344CB8AC3E}">
        <p14:creationId xmlns:p14="http://schemas.microsoft.com/office/powerpoint/2010/main" val="1926730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B98554-BA19-426F-BD64-83D4A69B6135}" type="datetime4">
              <a:rPr lang="en-US" smtClean="0"/>
              <a:t>June 21, 2024</a:t>
            </a:fld>
            <a:endParaRPr lang="en-US"/>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3" name="Content Placeholder 2"/>
          <p:cNvSpPr>
            <a:spLocks noGrp="1"/>
          </p:cNvSpPr>
          <p:nvPr>
            <p:ph idx="4294967295"/>
          </p:nvPr>
        </p:nvSpPr>
        <p:spPr>
          <a:xfrm>
            <a:off x="0" y="1981200"/>
            <a:ext cx="7162800" cy="2362200"/>
          </a:xfrm>
        </p:spPr>
        <p:txBody>
          <a:bodyPr>
            <a:normAutofit/>
          </a:bodyPr>
          <a:lstStyle/>
          <a:p>
            <a:pPr algn="just"/>
            <a:r>
              <a:rPr lang="en-US" sz="1800" dirty="0">
                <a:cs typeface="Times New Roman" panose="02020603050405020304" pitchFamily="18" charset="0"/>
              </a:rPr>
              <a:t>To understand the Identification &amp; Generation of ideas, </a:t>
            </a:r>
          </a:p>
        </p:txBody>
      </p:sp>
      <p:sp>
        <p:nvSpPr>
          <p:cNvPr id="7" name="Title 1"/>
          <p:cNvSpPr txBox="1">
            <a:spLocks/>
          </p:cNvSpPr>
          <p:nvPr/>
        </p:nvSpPr>
        <p:spPr>
          <a:xfrm>
            <a:off x="1828800" y="-28575"/>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Session/ Topic Objectives</a:t>
            </a:r>
          </a:p>
        </p:txBody>
      </p:sp>
      <p:graphicFrame>
        <p:nvGraphicFramePr>
          <p:cNvPr id="9" name="Table 2">
            <a:extLst>
              <a:ext uri="{FF2B5EF4-FFF2-40B4-BE49-F238E27FC236}">
                <a16:creationId xmlns:a16="http://schemas.microsoft.com/office/drawing/2014/main" id="{02CEB721-B18B-4F1E-A911-8FD0CF3F20B4}"/>
              </a:ext>
            </a:extLst>
          </p:cNvPr>
          <p:cNvGraphicFramePr>
            <a:graphicFrameLocks noGrp="1"/>
          </p:cNvGraphicFramePr>
          <p:nvPr>
            <p:extLst>
              <p:ext uri="{D42A27DB-BD31-4B8C-83A1-F6EECF244321}">
                <p14:modId xmlns:p14="http://schemas.microsoft.com/office/powerpoint/2010/main" val="1530399468"/>
              </p:ext>
            </p:extLst>
          </p:nvPr>
        </p:nvGraphicFramePr>
        <p:xfrm>
          <a:off x="914400" y="3193979"/>
          <a:ext cx="6705600" cy="1317241"/>
        </p:xfrm>
        <a:graphic>
          <a:graphicData uri="http://schemas.openxmlformats.org/drawingml/2006/table">
            <a:tbl>
              <a:tblPr firstRow="1" bandRow="1">
                <a:tableStyleId>{5C22544A-7EE6-4342-B048-85BDC9FD1C3A}</a:tableStyleId>
              </a:tblPr>
              <a:tblGrid>
                <a:gridCol w="5284922">
                  <a:extLst>
                    <a:ext uri="{9D8B030D-6E8A-4147-A177-3AD203B41FA5}">
                      <a16:colId xmlns:a16="http://schemas.microsoft.com/office/drawing/2014/main" val="1905676874"/>
                    </a:ext>
                  </a:extLst>
                </a:gridCol>
                <a:gridCol w="1420678">
                  <a:extLst>
                    <a:ext uri="{9D8B030D-6E8A-4147-A177-3AD203B41FA5}">
                      <a16:colId xmlns:a16="http://schemas.microsoft.com/office/drawing/2014/main" val="1538412699"/>
                    </a:ext>
                  </a:extLst>
                </a:gridCol>
              </a:tblGrid>
              <a:tr h="278503">
                <a:tc>
                  <a:txBody>
                    <a:bodyPr/>
                    <a:lstStyle/>
                    <a:p>
                      <a:r>
                        <a:rPr lang="en-US" sz="1800" b="0" dirty="0">
                          <a:latin typeface="Times New Roman" panose="02020603050405020304" pitchFamily="18" charset="0"/>
                          <a:cs typeface="Times New Roman" panose="02020603050405020304" pitchFamily="18" charset="0"/>
                        </a:rPr>
                        <a:t>Topic</a:t>
                      </a:r>
                      <a:endParaRPr lang="en-IN" sz="1800" b="0" dirty="0">
                        <a:latin typeface="Times New Roman" panose="02020603050405020304" pitchFamily="18" charset="0"/>
                        <a:cs typeface="Times New Roman" panose="02020603050405020304" pitchFamily="18" charset="0"/>
                      </a:endParaRPr>
                    </a:p>
                  </a:txBody>
                  <a:tcPr marL="68580" marR="68580" marT="34290" marB="34290"/>
                </a:tc>
                <a:tc>
                  <a:txBody>
                    <a:bodyPr/>
                    <a:lstStyle/>
                    <a:p>
                      <a:r>
                        <a:rPr lang="en-US" sz="1800" b="0" dirty="0">
                          <a:latin typeface="Times New Roman" panose="02020603050405020304" pitchFamily="18" charset="0"/>
                          <a:cs typeface="Times New Roman" panose="02020603050405020304" pitchFamily="18" charset="0"/>
                        </a:rPr>
                        <a:t>Course Outcome</a:t>
                      </a:r>
                      <a:endParaRPr lang="en-IN" sz="1800" b="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2688540553"/>
                  </a:ext>
                </a:extLst>
              </a:tr>
              <a:tr h="700021">
                <a:tc>
                  <a:txBody>
                    <a:bodyPr/>
                    <a:lstStyle/>
                    <a:p>
                      <a:pPr algn="just"/>
                      <a:r>
                        <a:rPr lang="en-US" sz="1800" b="0" dirty="0">
                          <a:solidFill>
                            <a:schemeClr val="tx1"/>
                          </a:solidFill>
                          <a:latin typeface="Times New Roman" panose="02020603050405020304" pitchFamily="18" charset="0"/>
                          <a:cs typeface="Times New Roman" panose="02020603050405020304" pitchFamily="18" charset="0"/>
                        </a:rPr>
                        <a:t>Criteria of </a:t>
                      </a:r>
                      <a:r>
                        <a:rPr lang="en-US" sz="1800" dirty="0">
                          <a:cs typeface="Times New Roman" panose="02020603050405020304" pitchFamily="18" charset="0"/>
                        </a:rPr>
                        <a:t>understanding the Identification &amp; Generation of ideas, </a:t>
                      </a:r>
                    </a:p>
                  </a:txBody>
                  <a:tcPr marL="68580" marR="68580" marT="34290" marB="34290"/>
                </a:tc>
                <a:tc>
                  <a:txBody>
                    <a:bodyPr/>
                    <a:lstStyle/>
                    <a:p>
                      <a:pPr algn="ctr"/>
                      <a:r>
                        <a:rPr lang="en-US" sz="1800" b="0" dirty="0">
                          <a:latin typeface="Times New Roman" panose="02020603050405020304" pitchFamily="18" charset="0"/>
                          <a:cs typeface="Times New Roman" panose="02020603050405020304" pitchFamily="18" charset="0"/>
                        </a:rPr>
                        <a:t>CO2</a:t>
                      </a:r>
                      <a:endParaRPr lang="en-IN" sz="1800" b="0"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220390659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FFF26E-BC1D-4FCC-AE5B-BC75C61F4E7E}"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9" name="Content Placeholder 8"/>
          <p:cNvSpPr>
            <a:spLocks noGrp="1"/>
          </p:cNvSpPr>
          <p:nvPr>
            <p:ph idx="4294967295"/>
          </p:nvPr>
        </p:nvSpPr>
        <p:spPr>
          <a:xfrm>
            <a:off x="0" y="1893888"/>
            <a:ext cx="7620000" cy="3124200"/>
          </a:xfrm>
        </p:spPr>
        <p:txBody>
          <a:bodyPr>
            <a:normAutofit/>
          </a:bodyPr>
          <a:lstStyle/>
          <a:p>
            <a:pPr algn="just">
              <a:buNone/>
            </a:pPr>
            <a:r>
              <a:rPr lang="en-US" sz="2800" dirty="0"/>
              <a:t>	</a:t>
            </a:r>
          </a:p>
          <a:p>
            <a:pPr algn="just">
              <a:buNone/>
            </a:pPr>
            <a:r>
              <a:rPr lang="en-US" sz="2800" dirty="0"/>
              <a:t>	</a:t>
            </a:r>
            <a:r>
              <a:rPr lang="en-US" sz="1800" dirty="0"/>
              <a:t>Project Identification is often the outcome of TRIGGERING PROCESSES / EVENTS rather than an analytical exercise.	</a:t>
            </a:r>
          </a:p>
          <a:p>
            <a:pPr algn="just">
              <a:buNone/>
            </a:pPr>
            <a:endParaRPr lang="en-US" sz="1800" dirty="0"/>
          </a:p>
          <a:p>
            <a:pPr algn="just">
              <a:buNone/>
            </a:pPr>
            <a:r>
              <a:rPr lang="en-US" sz="1800" dirty="0"/>
              <a:t>	While the notion of identification is simple, it is difficult to develop methods or procedures for accomplishing it. </a:t>
            </a:r>
          </a:p>
          <a:p>
            <a:pPr algn="just">
              <a:buNone/>
            </a:pPr>
            <a:r>
              <a:rPr lang="en-US" sz="1800" dirty="0"/>
              <a:t>	(Uniqueness in decision making, non routine decisions on top level)</a:t>
            </a:r>
          </a:p>
          <a:p>
            <a:pPr algn="just">
              <a:buNone/>
            </a:pPr>
            <a:endParaRPr lang="en-US" sz="2800" dirty="0"/>
          </a:p>
        </p:txBody>
      </p:sp>
      <p:sp>
        <p:nvSpPr>
          <p:cNvPr id="7" name="Title 1"/>
          <p:cNvSpPr txBox="1">
            <a:spLocks/>
          </p:cNvSpPr>
          <p:nvPr/>
        </p:nvSpPr>
        <p:spPr>
          <a:xfrm>
            <a:off x="1752600" y="0"/>
            <a:ext cx="7391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Identification &amp;Generation of ideas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94B16D-524D-47BC-B0E2-41807A867CC5}"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buNone/>
            </a:pPr>
            <a:r>
              <a:rPr lang="en-US" sz="2800" dirty="0"/>
              <a:t>	</a:t>
            </a:r>
          </a:p>
          <a:p>
            <a:pPr algn="just"/>
            <a:endParaRPr lang="en-US" sz="2800" dirty="0"/>
          </a:p>
        </p:txBody>
      </p:sp>
      <p:sp>
        <p:nvSpPr>
          <p:cNvPr id="7" name="Title 1"/>
          <p:cNvSpPr txBox="1">
            <a:spLocks/>
          </p:cNvSpPr>
          <p:nvPr/>
        </p:nvSpPr>
        <p:spPr>
          <a:xfrm>
            <a:off x="1828800" y="-28575"/>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Identification</a:t>
            </a: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b="11481"/>
          <a:stretch/>
        </p:blipFill>
        <p:spPr>
          <a:xfrm>
            <a:off x="533400" y="857249"/>
            <a:ext cx="7696200" cy="51784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53B39A-DCA1-4423-91BC-42E34022DF9F}"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9" name="Content Placeholder 8"/>
          <p:cNvSpPr>
            <a:spLocks noGrp="1"/>
          </p:cNvSpPr>
          <p:nvPr>
            <p:ph idx="4294967295"/>
          </p:nvPr>
        </p:nvSpPr>
        <p:spPr>
          <a:xfrm>
            <a:off x="152400" y="2057400"/>
            <a:ext cx="8991600" cy="2514600"/>
          </a:xfrm>
        </p:spPr>
        <p:txBody>
          <a:bodyPr>
            <a:normAutofit/>
          </a:bodyPr>
          <a:lstStyle/>
          <a:p>
            <a:pPr>
              <a:buNone/>
            </a:pPr>
            <a:r>
              <a:rPr lang="en-US" sz="2800" dirty="0"/>
              <a:t>	</a:t>
            </a:r>
          </a:p>
          <a:p>
            <a:pPr>
              <a:buNone/>
            </a:pPr>
            <a:r>
              <a:rPr lang="en-US" sz="2800" dirty="0"/>
              <a:t>	</a:t>
            </a:r>
            <a:r>
              <a:rPr lang="en-US" sz="2000" dirty="0"/>
              <a:t>Requires: </a:t>
            </a:r>
          </a:p>
          <a:p>
            <a:pPr>
              <a:buNone/>
            </a:pPr>
            <a:r>
              <a:rPr lang="en-US" sz="2000" dirty="0"/>
              <a:t>	</a:t>
            </a:r>
          </a:p>
          <a:p>
            <a:r>
              <a:rPr lang="en-US" sz="2000" dirty="0"/>
              <a:t>Imagination</a:t>
            </a:r>
          </a:p>
          <a:p>
            <a:r>
              <a:rPr lang="en-US" sz="2000" dirty="0"/>
              <a:t>Sensitivity to Environmental Changes</a:t>
            </a:r>
          </a:p>
          <a:p>
            <a:r>
              <a:rPr lang="en-US" sz="2000" dirty="0"/>
              <a:t>Realistic assessment of what firm can do</a:t>
            </a:r>
          </a:p>
          <a:p>
            <a:pPr algn="just"/>
            <a:endParaRPr lang="en-US" sz="2800" dirty="0"/>
          </a:p>
        </p:txBody>
      </p:sp>
      <p:sp>
        <p:nvSpPr>
          <p:cNvPr id="7" name="Title 1"/>
          <p:cNvSpPr txBox="1">
            <a:spLocks/>
          </p:cNvSpPr>
          <p:nvPr/>
        </p:nvSpPr>
        <p:spPr>
          <a:xfrm>
            <a:off x="1828800" y="-28575"/>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Identification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77133E-CF3B-4985-9E3B-307D57E5B6AF}"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buNone/>
            </a:pPr>
            <a:r>
              <a:rPr lang="en-US" sz="2800" dirty="0"/>
              <a:t>	</a:t>
            </a:r>
          </a:p>
          <a:p>
            <a:r>
              <a:rPr lang="en-US" sz="1800" dirty="0"/>
              <a:t>Analyze the performance of existing industries</a:t>
            </a:r>
          </a:p>
          <a:p>
            <a:r>
              <a:rPr lang="en-US" sz="1800" dirty="0"/>
              <a:t>Examine inputs &amp; outputs of various industries</a:t>
            </a:r>
          </a:p>
          <a:p>
            <a:r>
              <a:rPr lang="en-US" sz="1800" dirty="0"/>
              <a:t>Review imports &amp; exports</a:t>
            </a:r>
          </a:p>
          <a:p>
            <a:r>
              <a:rPr lang="en-US" sz="1800" dirty="0"/>
              <a:t>Study plan outlay &amp; Government guidelines</a:t>
            </a:r>
          </a:p>
          <a:p>
            <a:r>
              <a:rPr lang="en-US" sz="1800" dirty="0"/>
              <a:t>Investigate local materials &amp; resources</a:t>
            </a:r>
          </a:p>
          <a:p>
            <a:r>
              <a:rPr lang="en-US" sz="1800" dirty="0"/>
              <a:t>Analyze economic &amp; social trends.	</a:t>
            </a:r>
          </a:p>
          <a:p>
            <a:pPr algn="just"/>
            <a:endParaRPr lang="en-US" sz="1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Generating Project Ideas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t="2222" b="7778"/>
          <a:stretch/>
        </p:blipFill>
        <p:spPr>
          <a:xfrm>
            <a:off x="4572000" y="2835275"/>
            <a:ext cx="4311122" cy="3200400"/>
          </a:xfrm>
          <a:prstGeom prst="rect">
            <a:avLst/>
          </a:prstGeom>
        </p:spPr>
      </p:pic>
    </p:spTree>
    <p:extLst>
      <p:ext uri="{BB962C8B-B14F-4D97-AF65-F5344CB8AC3E}">
        <p14:creationId xmlns:p14="http://schemas.microsoft.com/office/powerpoint/2010/main" val="71578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C3DC61-8856-4526-90F9-BF23E3AB1967}"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dirty="0">
                <a:solidFill>
                  <a:schemeClr val="tx1"/>
                </a:solidFill>
              </a:rPr>
              <a:t>Harshit Thakur                                                                            Unit-2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Title 1"/>
          <p:cNvSpPr txBox="1">
            <a:spLocks/>
          </p:cNvSpPr>
          <p:nvPr/>
        </p:nvSpPr>
        <p:spPr>
          <a:xfrm>
            <a:off x="1828800" y="107950"/>
            <a:ext cx="7200900" cy="5492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Index/Content</a:t>
            </a:r>
          </a:p>
        </p:txBody>
      </p:sp>
      <p:graphicFrame>
        <p:nvGraphicFramePr>
          <p:cNvPr id="12" name="Table 11"/>
          <p:cNvGraphicFramePr>
            <a:graphicFrameLocks noGrp="1"/>
          </p:cNvGraphicFramePr>
          <p:nvPr/>
        </p:nvGraphicFramePr>
        <p:xfrm>
          <a:off x="1285874" y="1443804"/>
          <a:ext cx="6572251" cy="4220528"/>
        </p:xfrm>
        <a:graphic>
          <a:graphicData uri="http://schemas.openxmlformats.org/drawingml/2006/table">
            <a:tbl>
              <a:tblPr firstRow="1" bandRow="1">
                <a:tableStyleId>{5C22544A-7EE6-4342-B048-85BDC9FD1C3A}</a:tableStyleId>
              </a:tblPr>
              <a:tblGrid>
                <a:gridCol w="1217084">
                  <a:extLst>
                    <a:ext uri="{9D8B030D-6E8A-4147-A177-3AD203B41FA5}">
                      <a16:colId xmlns:a16="http://schemas.microsoft.com/office/drawing/2014/main" val="20000"/>
                    </a:ext>
                  </a:extLst>
                </a:gridCol>
                <a:gridCol w="5355167">
                  <a:extLst>
                    <a:ext uri="{9D8B030D-6E8A-4147-A177-3AD203B41FA5}">
                      <a16:colId xmlns:a16="http://schemas.microsoft.com/office/drawing/2014/main" val="20001"/>
                    </a:ext>
                  </a:extLst>
                </a:gridCol>
              </a:tblGrid>
              <a:tr h="297180">
                <a:tc>
                  <a:txBody>
                    <a:bodyPr/>
                    <a:lstStyle/>
                    <a:p>
                      <a:r>
                        <a:rPr lang="en-US" sz="2000" dirty="0"/>
                        <a:t>S. No.</a:t>
                      </a:r>
                    </a:p>
                  </a:txBody>
                  <a:tcPr marL="68580" marR="68580" marT="34290" marB="34290"/>
                </a:tc>
                <a:tc>
                  <a:txBody>
                    <a:bodyPr/>
                    <a:lstStyle/>
                    <a:p>
                      <a:pPr algn="l"/>
                      <a:r>
                        <a:rPr lang="en-US" sz="2000" dirty="0"/>
                        <a:t>Index</a:t>
                      </a:r>
                    </a:p>
                  </a:txBody>
                  <a:tcPr marL="68580" marR="68580" marT="34290" marB="34290"/>
                </a:tc>
                <a:extLst>
                  <a:ext uri="{0D108BD9-81ED-4DB2-BD59-A6C34878D82A}">
                    <a16:rowId xmlns:a16="http://schemas.microsoft.com/office/drawing/2014/main" val="10000"/>
                  </a:ext>
                </a:extLst>
              </a:tr>
              <a:tr h="577339">
                <a:tc>
                  <a:txBody>
                    <a:bodyPr/>
                    <a:lstStyle/>
                    <a:p>
                      <a:r>
                        <a:rPr lang="en-US" sz="2000" b="0" dirty="0">
                          <a:latin typeface="Times New Roman" pitchFamily="18" charset="0"/>
                          <a:cs typeface="Times New Roman" pitchFamily="18" charset="0"/>
                        </a:rPr>
                        <a:t>1.</a:t>
                      </a:r>
                    </a:p>
                  </a:txBody>
                  <a:tcPr marL="68580" marR="68580" marT="34290" marB="34290"/>
                </a:tc>
                <a:tc>
                  <a:txBody>
                    <a:bodyPr/>
                    <a:lstStyle/>
                    <a:p>
                      <a:pPr algn="l" fontAlgn="ctr"/>
                      <a:r>
                        <a:rPr lang="en-US" sz="2000" b="0" i="0" u="none" strike="noStrike" dirty="0">
                          <a:solidFill>
                            <a:srgbClr val="000000"/>
                          </a:solidFill>
                          <a:latin typeface="+mn-lt"/>
                        </a:rPr>
                        <a:t>Name of Subject with code, Course and Subject Teacher</a:t>
                      </a:r>
                    </a:p>
                  </a:txBody>
                  <a:tcPr marL="7144" marR="7144" marT="7144" marB="0" anchor="ctr"/>
                </a:tc>
                <a:extLst>
                  <a:ext uri="{0D108BD9-81ED-4DB2-BD59-A6C34878D82A}">
                    <a16:rowId xmlns:a16="http://schemas.microsoft.com/office/drawing/2014/main" val="10001"/>
                  </a:ext>
                </a:extLst>
              </a:tr>
              <a:tr h="577339">
                <a:tc>
                  <a:txBody>
                    <a:bodyPr/>
                    <a:lstStyle/>
                    <a:p>
                      <a:r>
                        <a:rPr lang="en-US" sz="2000" b="0" dirty="0">
                          <a:latin typeface="Times New Roman" pitchFamily="18" charset="0"/>
                          <a:cs typeface="Times New Roman" pitchFamily="18" charset="0"/>
                        </a:rPr>
                        <a:t>2.</a:t>
                      </a:r>
                    </a:p>
                  </a:txBody>
                  <a:tcPr marL="68580" marR="68580" marT="34290" marB="34290"/>
                </a:tc>
                <a:tc>
                  <a:txBody>
                    <a:bodyPr/>
                    <a:lstStyle/>
                    <a:p>
                      <a:pPr algn="l" fontAlgn="ctr"/>
                      <a:r>
                        <a:rPr lang="en-US" sz="2000" b="0" i="0" u="none" strike="noStrike" dirty="0">
                          <a:solidFill>
                            <a:srgbClr val="000000"/>
                          </a:solidFill>
                          <a:latin typeface="+mn-lt"/>
                        </a:rPr>
                        <a:t>Brief Introduction of Faculty member with Photograph</a:t>
                      </a:r>
                    </a:p>
                  </a:txBody>
                  <a:tcPr marL="7144" marR="7144" marT="7144" marB="0" anchor="ctr"/>
                </a:tc>
                <a:extLst>
                  <a:ext uri="{0D108BD9-81ED-4DB2-BD59-A6C34878D82A}">
                    <a16:rowId xmlns:a16="http://schemas.microsoft.com/office/drawing/2014/main" val="10002"/>
                  </a:ext>
                </a:extLst>
              </a:tr>
              <a:tr h="348782">
                <a:tc>
                  <a:txBody>
                    <a:bodyPr/>
                    <a:lstStyle/>
                    <a:p>
                      <a:r>
                        <a:rPr lang="en-US" sz="2000" b="0" dirty="0">
                          <a:latin typeface="Times New Roman" pitchFamily="18" charset="0"/>
                          <a:cs typeface="Times New Roman" pitchFamily="18" charset="0"/>
                        </a:rPr>
                        <a:t>3.</a:t>
                      </a:r>
                    </a:p>
                  </a:txBody>
                  <a:tcPr marL="68580" marR="68580" marT="34290" marB="34290"/>
                </a:tc>
                <a:tc>
                  <a:txBody>
                    <a:bodyPr/>
                    <a:lstStyle/>
                    <a:p>
                      <a:pPr algn="l" fontAlgn="ctr"/>
                      <a:r>
                        <a:rPr lang="en-US" sz="2000" b="0" i="0" u="none" strike="noStrike" dirty="0">
                          <a:solidFill>
                            <a:srgbClr val="000000"/>
                          </a:solidFill>
                          <a:latin typeface="+mn-lt"/>
                        </a:rPr>
                        <a:t>Evaluation Scheme</a:t>
                      </a:r>
                    </a:p>
                  </a:txBody>
                  <a:tcPr marL="7144" marR="7144" marT="7144" marB="0" anchor="ctr"/>
                </a:tc>
                <a:extLst>
                  <a:ext uri="{0D108BD9-81ED-4DB2-BD59-A6C34878D82A}">
                    <a16:rowId xmlns:a16="http://schemas.microsoft.com/office/drawing/2014/main" val="10003"/>
                  </a:ext>
                </a:extLst>
              </a:tr>
              <a:tr h="348782">
                <a:tc>
                  <a:txBody>
                    <a:bodyPr/>
                    <a:lstStyle/>
                    <a:p>
                      <a:r>
                        <a:rPr lang="en-US" sz="2000" b="0" dirty="0">
                          <a:latin typeface="Times New Roman" pitchFamily="18" charset="0"/>
                          <a:cs typeface="Times New Roman" pitchFamily="18" charset="0"/>
                        </a:rPr>
                        <a:t>4.</a:t>
                      </a:r>
                    </a:p>
                  </a:txBody>
                  <a:tcPr marL="68580" marR="68580" marT="34290" marB="34290"/>
                </a:tc>
                <a:tc>
                  <a:txBody>
                    <a:bodyPr/>
                    <a:lstStyle/>
                    <a:p>
                      <a:r>
                        <a:rPr lang="en-US" sz="2000" b="0" dirty="0">
                          <a:latin typeface="+mn-lt"/>
                          <a:cs typeface="Times New Roman" pitchFamily="18" charset="0"/>
                        </a:rPr>
                        <a:t>Syllabus</a:t>
                      </a:r>
                    </a:p>
                  </a:txBody>
                  <a:tcPr marL="68580" marR="68580" marT="34290" marB="34290"/>
                </a:tc>
                <a:extLst>
                  <a:ext uri="{0D108BD9-81ED-4DB2-BD59-A6C34878D82A}">
                    <a16:rowId xmlns:a16="http://schemas.microsoft.com/office/drawing/2014/main" val="10004"/>
                  </a:ext>
                </a:extLst>
              </a:tr>
              <a:tr h="348782">
                <a:tc>
                  <a:txBody>
                    <a:bodyPr/>
                    <a:lstStyle/>
                    <a:p>
                      <a:r>
                        <a:rPr lang="en-US" sz="2000" b="0" dirty="0">
                          <a:latin typeface="Times New Roman" pitchFamily="18" charset="0"/>
                          <a:cs typeface="Times New Roman" pitchFamily="18" charset="0"/>
                        </a:rPr>
                        <a:t>5.</a:t>
                      </a:r>
                    </a:p>
                  </a:txBody>
                  <a:tcPr marL="68580" marR="68580" marT="34290" marB="34290"/>
                </a:tc>
                <a:tc>
                  <a:txBody>
                    <a:bodyPr/>
                    <a:lstStyle/>
                    <a:p>
                      <a:r>
                        <a:rPr lang="en-US" sz="2000" dirty="0">
                          <a:latin typeface="+mn-lt"/>
                        </a:rPr>
                        <a:t>Branch wise Application</a:t>
                      </a:r>
                    </a:p>
                  </a:txBody>
                  <a:tcPr marL="68580" marR="68580" marT="34290" marB="34290"/>
                </a:tc>
                <a:extLst>
                  <a:ext uri="{0D108BD9-81ED-4DB2-BD59-A6C34878D82A}">
                    <a16:rowId xmlns:a16="http://schemas.microsoft.com/office/drawing/2014/main" val="10005"/>
                  </a:ext>
                </a:extLst>
              </a:tr>
              <a:tr h="348782">
                <a:tc>
                  <a:txBody>
                    <a:bodyPr/>
                    <a:lstStyle/>
                    <a:p>
                      <a:r>
                        <a:rPr lang="en-US" sz="2000" b="0" dirty="0">
                          <a:latin typeface="Times New Roman" pitchFamily="18" charset="0"/>
                          <a:cs typeface="Times New Roman" pitchFamily="18" charset="0"/>
                        </a:rPr>
                        <a:t>6.</a:t>
                      </a:r>
                    </a:p>
                  </a:txBody>
                  <a:tcPr marL="68580" marR="68580" marT="34290" marB="34290"/>
                </a:tc>
                <a:tc>
                  <a:txBody>
                    <a:bodyPr/>
                    <a:lstStyle/>
                    <a:p>
                      <a:r>
                        <a:rPr lang="en-US" sz="2000" b="0" dirty="0">
                          <a:latin typeface="+mn-lt"/>
                          <a:cs typeface="Times New Roman" pitchFamily="18" charset="0"/>
                        </a:rPr>
                        <a:t>Course Objective(s)</a:t>
                      </a:r>
                    </a:p>
                  </a:txBody>
                  <a:tcPr marL="68580" marR="68580" marT="34290" marB="34290"/>
                </a:tc>
                <a:extLst>
                  <a:ext uri="{0D108BD9-81ED-4DB2-BD59-A6C34878D82A}">
                    <a16:rowId xmlns:a16="http://schemas.microsoft.com/office/drawing/2014/main" val="10006"/>
                  </a:ext>
                </a:extLst>
              </a:tr>
              <a:tr h="348782">
                <a:tc>
                  <a:txBody>
                    <a:bodyPr/>
                    <a:lstStyle/>
                    <a:p>
                      <a:r>
                        <a:rPr lang="en-US" sz="2000" b="0" dirty="0">
                          <a:latin typeface="Times New Roman" pitchFamily="18" charset="0"/>
                          <a:cs typeface="Times New Roman" pitchFamily="18" charset="0"/>
                        </a:rPr>
                        <a:t>7.</a:t>
                      </a:r>
                    </a:p>
                  </a:txBody>
                  <a:tcPr marL="68580" marR="68580" marT="34290" marB="34290"/>
                </a:tc>
                <a:tc>
                  <a:txBody>
                    <a:bodyPr/>
                    <a:lstStyle/>
                    <a:p>
                      <a:r>
                        <a:rPr lang="en-US" sz="2000" b="0" dirty="0">
                          <a:latin typeface="+mn-lt"/>
                          <a:cs typeface="Times New Roman" pitchFamily="18" charset="0"/>
                        </a:rPr>
                        <a:t>Course Outcome(s)</a:t>
                      </a:r>
                    </a:p>
                  </a:txBody>
                  <a:tcPr marL="68580" marR="68580" marT="34290" marB="34290"/>
                </a:tc>
                <a:extLst>
                  <a:ext uri="{0D108BD9-81ED-4DB2-BD59-A6C34878D82A}">
                    <a16:rowId xmlns:a16="http://schemas.microsoft.com/office/drawing/2014/main" val="10007"/>
                  </a:ext>
                </a:extLst>
              </a:tr>
              <a:tr h="348782">
                <a:tc>
                  <a:txBody>
                    <a:bodyPr/>
                    <a:lstStyle/>
                    <a:p>
                      <a:r>
                        <a:rPr lang="en-US" sz="2000" b="0" dirty="0">
                          <a:latin typeface="Times New Roman" pitchFamily="18" charset="0"/>
                          <a:cs typeface="Times New Roman" pitchFamily="18" charset="0"/>
                        </a:rPr>
                        <a:t>8.</a:t>
                      </a:r>
                    </a:p>
                  </a:txBody>
                  <a:tcPr marL="68580" marR="68580" marT="34290" marB="34290"/>
                </a:tc>
                <a:tc>
                  <a:txBody>
                    <a:bodyPr/>
                    <a:lstStyle/>
                    <a:p>
                      <a:r>
                        <a:rPr lang="en-US" sz="2000" b="0" dirty="0">
                          <a:latin typeface="+mn-lt"/>
                          <a:cs typeface="Times New Roman" pitchFamily="18" charset="0"/>
                        </a:rPr>
                        <a:t>Program Outcomes (POs)</a:t>
                      </a:r>
                    </a:p>
                  </a:txBody>
                  <a:tcPr marL="68580" marR="68580" marT="34290" marB="34290"/>
                </a:tc>
                <a:extLst>
                  <a:ext uri="{0D108BD9-81ED-4DB2-BD59-A6C34878D82A}">
                    <a16:rowId xmlns:a16="http://schemas.microsoft.com/office/drawing/2014/main" val="10008"/>
                  </a:ext>
                </a:extLst>
              </a:tr>
              <a:tr h="348782">
                <a:tc>
                  <a:txBody>
                    <a:bodyPr/>
                    <a:lstStyle/>
                    <a:p>
                      <a:r>
                        <a:rPr lang="en-US" sz="2000" b="0" dirty="0">
                          <a:latin typeface="Times New Roman" pitchFamily="18" charset="0"/>
                          <a:cs typeface="Times New Roman" pitchFamily="18" charset="0"/>
                        </a:rPr>
                        <a:t>9.</a:t>
                      </a:r>
                    </a:p>
                  </a:txBody>
                  <a:tcPr marL="68580" marR="68580" marT="34290" marB="34290"/>
                </a:tc>
                <a:tc>
                  <a:txBody>
                    <a:bodyPr/>
                    <a:lstStyle/>
                    <a:p>
                      <a:r>
                        <a:rPr lang="en-US" sz="2000" dirty="0">
                          <a:latin typeface="+mn-lt"/>
                        </a:rPr>
                        <a:t>COs and POs Mapping</a:t>
                      </a:r>
                    </a:p>
                  </a:txBody>
                  <a:tcPr marL="68580" marR="68580" marT="34290" marB="34290"/>
                </a:tc>
                <a:extLst>
                  <a:ext uri="{0D108BD9-81ED-4DB2-BD59-A6C34878D82A}">
                    <a16:rowId xmlns:a16="http://schemas.microsoft.com/office/drawing/2014/main" val="10009"/>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AB68DD-30A3-44F4-A35F-4AF9A641FDC0}"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9" name="Content Placeholder 8"/>
          <p:cNvSpPr>
            <a:spLocks noGrp="1"/>
          </p:cNvSpPr>
          <p:nvPr>
            <p:ph idx="4294967295"/>
          </p:nvPr>
        </p:nvSpPr>
        <p:spPr>
          <a:xfrm>
            <a:off x="0" y="838200"/>
            <a:ext cx="8991600" cy="3200400"/>
          </a:xfrm>
        </p:spPr>
        <p:txBody>
          <a:bodyPr>
            <a:normAutofit/>
          </a:bodyPr>
          <a:lstStyle/>
          <a:p>
            <a:r>
              <a:rPr lang="en-US" sz="1900" dirty="0"/>
              <a:t>Study new technological developments</a:t>
            </a:r>
          </a:p>
          <a:p>
            <a:r>
              <a:rPr lang="en-US" sz="1900" dirty="0"/>
              <a:t>Draw clues from consumption abroad</a:t>
            </a:r>
          </a:p>
          <a:p>
            <a:r>
              <a:rPr lang="en-US" sz="1900" dirty="0"/>
              <a:t>Explore the possibility of reviving sick units</a:t>
            </a:r>
          </a:p>
          <a:p>
            <a:r>
              <a:rPr lang="en-US" sz="1900" dirty="0"/>
              <a:t>Identify unfulfilled psychological needs</a:t>
            </a:r>
          </a:p>
          <a:p>
            <a:r>
              <a:rPr lang="en-US" sz="1900" dirty="0"/>
              <a:t>Attend trade fairs</a:t>
            </a:r>
          </a:p>
          <a:p>
            <a:r>
              <a:rPr lang="en-US" sz="1900" dirty="0"/>
              <a:t>Stimulate creativity for generating new ideas</a:t>
            </a:r>
          </a:p>
          <a:p>
            <a:pPr>
              <a:buNone/>
            </a:pPr>
            <a:r>
              <a:rPr lang="en-US" sz="2800" dirty="0"/>
              <a:t>	</a:t>
            </a:r>
          </a:p>
        </p:txBody>
      </p:sp>
      <p:sp>
        <p:nvSpPr>
          <p:cNvPr id="7" name="Title 1"/>
          <p:cNvSpPr txBox="1">
            <a:spLocks/>
          </p:cNvSpPr>
          <p:nvPr/>
        </p:nvSpPr>
        <p:spPr>
          <a:xfrm>
            <a:off x="1828800" y="-28575"/>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Generating Project Ideas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581400"/>
            <a:ext cx="7848600" cy="2774950"/>
          </a:xfrm>
          <a:prstGeom prst="rect">
            <a:avLst/>
          </a:prstGeom>
        </p:spPr>
      </p:pic>
    </p:spTree>
    <p:extLst>
      <p:ext uri="{BB962C8B-B14F-4D97-AF65-F5344CB8AC3E}">
        <p14:creationId xmlns:p14="http://schemas.microsoft.com/office/powerpoint/2010/main" val="1095137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AFB9E-6F26-33EE-CAC3-A86879C159E1}"/>
              </a:ext>
            </a:extLst>
          </p:cNvPr>
          <p:cNvSpPr>
            <a:spLocks noGrp="1"/>
          </p:cNvSpPr>
          <p:nvPr>
            <p:ph type="dt" sz="half" idx="10"/>
          </p:nvPr>
        </p:nvSpPr>
        <p:spPr/>
        <p:txBody>
          <a:bodyPr/>
          <a:lstStyle/>
          <a:p>
            <a:fld id="{4F0D9750-BCC0-443A-991E-C72D7C5C0D3C}" type="datetime4">
              <a:rPr lang="en-US" smtClean="0"/>
              <a:t>June 21, 2024</a:t>
            </a:fld>
            <a:endParaRPr lang="en-US"/>
          </a:p>
        </p:txBody>
      </p:sp>
      <p:sp>
        <p:nvSpPr>
          <p:cNvPr id="3" name="Footer Placeholder 2">
            <a:extLst>
              <a:ext uri="{FF2B5EF4-FFF2-40B4-BE49-F238E27FC236}">
                <a16:creationId xmlns:a16="http://schemas.microsoft.com/office/drawing/2014/main" id="{79AD6FF0-2D2E-860C-24CC-E5C79205D076}"/>
              </a:ext>
            </a:extLst>
          </p:cNvPr>
          <p:cNvSpPr>
            <a:spLocks noGrp="1"/>
          </p:cNvSpPr>
          <p:nvPr>
            <p:ph type="ftr" sz="quarter" idx="11"/>
          </p:nvPr>
        </p:nvSpPr>
        <p:spPr/>
        <p:txBody>
          <a:bodyPr/>
          <a:lstStyle/>
          <a:p>
            <a:r>
              <a:rPr lang="en-US"/>
              <a:t>Harshit Thakur                                                                            Unit-2</a:t>
            </a:r>
          </a:p>
        </p:txBody>
      </p:sp>
      <p:sp>
        <p:nvSpPr>
          <p:cNvPr id="4" name="Slide Number Placeholder 3">
            <a:extLst>
              <a:ext uri="{FF2B5EF4-FFF2-40B4-BE49-F238E27FC236}">
                <a16:creationId xmlns:a16="http://schemas.microsoft.com/office/drawing/2014/main" id="{99D91D5A-A57F-B788-8D31-6F62570879F8}"/>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6" name="TextBox 5">
            <a:extLst>
              <a:ext uri="{FF2B5EF4-FFF2-40B4-BE49-F238E27FC236}">
                <a16:creationId xmlns:a16="http://schemas.microsoft.com/office/drawing/2014/main" id="{64CF3DD8-EF60-5193-2524-8EFE4642537F}"/>
              </a:ext>
            </a:extLst>
          </p:cNvPr>
          <p:cNvSpPr txBox="1"/>
          <p:nvPr/>
        </p:nvSpPr>
        <p:spPr>
          <a:xfrm>
            <a:off x="2286000" y="3108403"/>
            <a:ext cx="4572000" cy="369332"/>
          </a:xfrm>
          <a:prstGeom prst="rect">
            <a:avLst/>
          </a:prstGeom>
          <a:noFill/>
        </p:spPr>
        <p:txBody>
          <a:bodyPr wrap="square">
            <a:spAutoFit/>
          </a:bodyPr>
          <a:lstStyle/>
          <a:p>
            <a:r>
              <a:rPr lang="en-US" sz="1800" b="0" i="0" u="none" strike="noStrike" baseline="0" dirty="0">
                <a:solidFill>
                  <a:srgbClr val="000000"/>
                </a:solidFill>
              </a:rPr>
              <a:t> 	</a:t>
            </a:r>
          </a:p>
        </p:txBody>
      </p:sp>
      <p:sp>
        <p:nvSpPr>
          <p:cNvPr id="7" name="Title 1">
            <a:extLst>
              <a:ext uri="{FF2B5EF4-FFF2-40B4-BE49-F238E27FC236}">
                <a16:creationId xmlns:a16="http://schemas.microsoft.com/office/drawing/2014/main" id="{ADF9AD08-23A4-A6F2-2456-46359363FADC}"/>
              </a:ext>
            </a:extLst>
          </p:cNvPr>
          <p:cNvSpPr txBox="1">
            <a:spLocks/>
          </p:cNvSpPr>
          <p:nvPr/>
        </p:nvSpPr>
        <p:spPr>
          <a:xfrm>
            <a:off x="1752600" y="0"/>
            <a:ext cx="7391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Pre-feasibility Study</a:t>
            </a:r>
          </a:p>
        </p:txBody>
      </p:sp>
      <p:sp>
        <p:nvSpPr>
          <p:cNvPr id="9" name="TextBox 8">
            <a:extLst>
              <a:ext uri="{FF2B5EF4-FFF2-40B4-BE49-F238E27FC236}">
                <a16:creationId xmlns:a16="http://schemas.microsoft.com/office/drawing/2014/main" id="{79052933-FE59-9F33-DD6B-ACB9F127D726}"/>
              </a:ext>
            </a:extLst>
          </p:cNvPr>
          <p:cNvSpPr txBox="1"/>
          <p:nvPr/>
        </p:nvSpPr>
        <p:spPr>
          <a:xfrm>
            <a:off x="685800" y="1505902"/>
            <a:ext cx="7772400" cy="3447098"/>
          </a:xfrm>
          <a:prstGeom prst="rect">
            <a:avLst/>
          </a:prstGeom>
          <a:noFill/>
        </p:spPr>
        <p:txBody>
          <a:bodyPr wrap="square">
            <a:spAutoFit/>
          </a:bodyPr>
          <a:lstStyle/>
          <a:p>
            <a:pPr marL="342900" indent="-342900" algn="l">
              <a:buFont typeface="Arial" panose="020B0604020202020204" pitchFamily="34" charset="0"/>
              <a:buChar char="•"/>
            </a:pPr>
            <a:endParaRPr lang="en-IN" sz="2000" b="0" i="0" u="none" strike="noStrike" baseline="0" dirty="0">
              <a:solidFill>
                <a:srgbClr val="000000"/>
              </a:solidFill>
              <a:latin typeface="MDCIOC+TimesNewRoman"/>
            </a:endParaRPr>
          </a:p>
          <a:p>
            <a:pPr marL="285750" marR="0" indent="-285750" algn="just">
              <a:buFont typeface="Arial" panose="020B0604020202020204" pitchFamily="34" charset="0"/>
              <a:buChar char="•"/>
            </a:pPr>
            <a:r>
              <a:rPr lang="en-US" dirty="0"/>
              <a:t>A</a:t>
            </a:r>
            <a:r>
              <a:rPr lang="en-US" sz="1800" b="0" i="0" u="none" strike="noStrike" baseline="0" dirty="0"/>
              <a:t>fter the identification stage, the project ideas are subjected to a process of preliminary filtration through a pre-feasibility study. This involves the study of the project idea at a </a:t>
            </a:r>
            <a:r>
              <a:rPr lang="en-US" sz="1800" b="1" i="0" u="none" strike="noStrike" baseline="0" dirty="0"/>
              <a:t>more elaborate level </a:t>
            </a:r>
            <a:r>
              <a:rPr lang="en-US" sz="1800" b="0" i="0" u="none" strike="noStrike" baseline="0" dirty="0"/>
              <a:t>than that carried out at the opportunity study state. </a:t>
            </a:r>
          </a:p>
          <a:p>
            <a:pPr marL="285750" marR="0" indent="-285750" algn="just">
              <a:buFont typeface="Arial" panose="020B0604020202020204" pitchFamily="34" charset="0"/>
              <a:buChar char="•"/>
            </a:pPr>
            <a:r>
              <a:rPr lang="en-US" sz="1800" b="0" i="0" u="none" strike="noStrike" baseline="0" dirty="0"/>
              <a:t>This is an intermediate stage between an opportunity study and a full-fledged feasibility study primarily designed to probe relatively doubtful project ideas.</a:t>
            </a:r>
          </a:p>
          <a:p>
            <a:pPr marL="285750" marR="0" indent="-285750" algn="just">
              <a:buFont typeface="Arial" panose="020B0604020202020204" pitchFamily="34" charset="0"/>
              <a:buChar char="•"/>
            </a:pPr>
            <a:endParaRPr lang="en-US" sz="1800" b="0" i="0" u="none" strike="noStrike" baseline="0" dirty="0"/>
          </a:p>
          <a:p>
            <a:pPr marL="285750" marR="0" indent="-285750" algn="just">
              <a:buFont typeface="Arial" panose="020B0604020202020204" pitchFamily="34" charset="0"/>
              <a:buChar char="•"/>
            </a:pPr>
            <a:r>
              <a:rPr lang="en-US" sz="1800" b="0" i="0" u="none" strike="noStrike" baseline="0" dirty="0"/>
              <a:t>This stage is recommended to be followed when </a:t>
            </a:r>
            <a:r>
              <a:rPr lang="en-US" sz="1800" b="1" i="0" u="none" strike="noStrike" baseline="0" dirty="0"/>
              <a:t>project formulation, </a:t>
            </a:r>
            <a:r>
              <a:rPr lang="en-US" sz="1800" b="0" i="0" u="none" strike="noStrike" baseline="0" dirty="0"/>
              <a:t>or a detailed </a:t>
            </a:r>
            <a:r>
              <a:rPr lang="en-US" sz="1800" b="1" i="0" u="none" strike="noStrike" baseline="0" dirty="0"/>
              <a:t>techno-economic feasibility study, </a:t>
            </a:r>
            <a:r>
              <a:rPr lang="en-US" sz="1800" b="0" i="0" u="none" strike="noStrike" baseline="0" dirty="0"/>
              <a:t>which would enable the investor to arrive at a definite decision about the project, which is both costly and time-consuming. </a:t>
            </a:r>
            <a:endParaRPr lang="en-IN" dirty="0"/>
          </a:p>
        </p:txBody>
      </p:sp>
    </p:spTree>
    <p:extLst>
      <p:ext uri="{BB962C8B-B14F-4D97-AF65-F5344CB8AC3E}">
        <p14:creationId xmlns:p14="http://schemas.microsoft.com/office/powerpoint/2010/main" val="1749151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AFB9E-6F26-33EE-CAC3-A86879C159E1}"/>
              </a:ext>
            </a:extLst>
          </p:cNvPr>
          <p:cNvSpPr>
            <a:spLocks noGrp="1"/>
          </p:cNvSpPr>
          <p:nvPr>
            <p:ph type="dt" sz="half" idx="10"/>
          </p:nvPr>
        </p:nvSpPr>
        <p:spPr/>
        <p:txBody>
          <a:bodyPr/>
          <a:lstStyle/>
          <a:p>
            <a:fld id="{810C2278-71EE-46C8-BBF0-622FA06D462D}" type="datetime4">
              <a:rPr lang="en-US" smtClean="0"/>
              <a:t>June 21, 2024</a:t>
            </a:fld>
            <a:endParaRPr lang="en-US"/>
          </a:p>
        </p:txBody>
      </p:sp>
      <p:sp>
        <p:nvSpPr>
          <p:cNvPr id="3" name="Footer Placeholder 2">
            <a:extLst>
              <a:ext uri="{FF2B5EF4-FFF2-40B4-BE49-F238E27FC236}">
                <a16:creationId xmlns:a16="http://schemas.microsoft.com/office/drawing/2014/main" id="{79AD6FF0-2D2E-860C-24CC-E5C79205D076}"/>
              </a:ext>
            </a:extLst>
          </p:cNvPr>
          <p:cNvSpPr>
            <a:spLocks noGrp="1"/>
          </p:cNvSpPr>
          <p:nvPr>
            <p:ph type="ftr" sz="quarter" idx="11"/>
          </p:nvPr>
        </p:nvSpPr>
        <p:spPr/>
        <p:txBody>
          <a:bodyPr/>
          <a:lstStyle/>
          <a:p>
            <a:r>
              <a:rPr lang="en-US"/>
              <a:t>Harshit Thakur                                                                            Unit-2</a:t>
            </a:r>
          </a:p>
        </p:txBody>
      </p:sp>
      <p:sp>
        <p:nvSpPr>
          <p:cNvPr id="4" name="Slide Number Placeholder 3">
            <a:extLst>
              <a:ext uri="{FF2B5EF4-FFF2-40B4-BE49-F238E27FC236}">
                <a16:creationId xmlns:a16="http://schemas.microsoft.com/office/drawing/2014/main" id="{99D91D5A-A57F-B788-8D31-6F62570879F8}"/>
              </a:ext>
            </a:extLst>
          </p:cNvPr>
          <p:cNvSpPr>
            <a:spLocks noGrp="1"/>
          </p:cNvSpPr>
          <p:nvPr>
            <p:ph type="sldNum" sz="quarter" idx="12"/>
          </p:nvPr>
        </p:nvSpPr>
        <p:spPr/>
        <p:txBody>
          <a:bodyPr/>
          <a:lstStyle/>
          <a:p>
            <a:fld id="{B6F15528-21DE-4FAA-801E-634DDDAF4B2B}" type="slidenum">
              <a:rPr lang="en-US" smtClean="0"/>
              <a:pPr/>
              <a:t>22</a:t>
            </a:fld>
            <a:endParaRPr lang="en-US"/>
          </a:p>
        </p:txBody>
      </p:sp>
      <p:sp>
        <p:nvSpPr>
          <p:cNvPr id="6" name="TextBox 5">
            <a:extLst>
              <a:ext uri="{FF2B5EF4-FFF2-40B4-BE49-F238E27FC236}">
                <a16:creationId xmlns:a16="http://schemas.microsoft.com/office/drawing/2014/main" id="{64CF3DD8-EF60-5193-2524-8EFE4642537F}"/>
              </a:ext>
            </a:extLst>
          </p:cNvPr>
          <p:cNvSpPr txBox="1"/>
          <p:nvPr/>
        </p:nvSpPr>
        <p:spPr>
          <a:xfrm>
            <a:off x="2286000" y="3108403"/>
            <a:ext cx="4572000" cy="369332"/>
          </a:xfrm>
          <a:prstGeom prst="rect">
            <a:avLst/>
          </a:prstGeom>
          <a:noFill/>
        </p:spPr>
        <p:txBody>
          <a:bodyPr wrap="square">
            <a:spAutoFit/>
          </a:bodyPr>
          <a:lstStyle/>
          <a:p>
            <a:r>
              <a:rPr lang="en-US" sz="1800" b="0" i="0" u="none" strike="noStrike" baseline="0" dirty="0">
                <a:solidFill>
                  <a:srgbClr val="000000"/>
                </a:solidFill>
              </a:rPr>
              <a:t> 	</a:t>
            </a:r>
          </a:p>
        </p:txBody>
      </p:sp>
      <p:sp>
        <p:nvSpPr>
          <p:cNvPr id="7" name="Title 1">
            <a:extLst>
              <a:ext uri="{FF2B5EF4-FFF2-40B4-BE49-F238E27FC236}">
                <a16:creationId xmlns:a16="http://schemas.microsoft.com/office/drawing/2014/main" id="{ADF9AD08-23A4-A6F2-2456-46359363FADC}"/>
              </a:ext>
            </a:extLst>
          </p:cNvPr>
          <p:cNvSpPr txBox="1">
            <a:spLocks/>
          </p:cNvSpPr>
          <p:nvPr/>
        </p:nvSpPr>
        <p:spPr>
          <a:xfrm>
            <a:off x="1877028" y="5787"/>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Pre-feasibility report</a:t>
            </a:r>
          </a:p>
        </p:txBody>
      </p:sp>
      <p:sp>
        <p:nvSpPr>
          <p:cNvPr id="10" name="TextBox 9">
            <a:extLst>
              <a:ext uri="{FF2B5EF4-FFF2-40B4-BE49-F238E27FC236}">
                <a16:creationId xmlns:a16="http://schemas.microsoft.com/office/drawing/2014/main" id="{16F628B9-B748-5F2E-BA17-6990A1C38770}"/>
              </a:ext>
            </a:extLst>
          </p:cNvPr>
          <p:cNvSpPr txBox="1"/>
          <p:nvPr/>
        </p:nvSpPr>
        <p:spPr>
          <a:xfrm>
            <a:off x="723900" y="1348984"/>
            <a:ext cx="8039100" cy="4247317"/>
          </a:xfrm>
          <a:prstGeom prst="rect">
            <a:avLst/>
          </a:prstGeom>
          <a:noFill/>
        </p:spPr>
        <p:txBody>
          <a:bodyPr wrap="square">
            <a:spAutoFit/>
          </a:bodyPr>
          <a:lstStyle/>
          <a:p>
            <a:pPr marR="0" algn="just"/>
            <a:r>
              <a:rPr lang="en-US" b="0" i="0" u="none" strike="noStrike" baseline="0" dirty="0">
                <a:solidFill>
                  <a:srgbClr val="000000"/>
                </a:solidFill>
              </a:rPr>
              <a:t>As it is not practical to discuss all such aspects for various types of investment alternatives here, we will take a look at UNIDO'S outline of pre-feasibility study only for industrial projects, a modified version of which is given below. </a:t>
            </a:r>
          </a:p>
          <a:p>
            <a:pPr marR="0" algn="l"/>
            <a:endParaRPr lang="en-US" b="1" i="0" u="none" strike="noStrike" baseline="0" dirty="0">
              <a:solidFill>
                <a:srgbClr val="000000"/>
              </a:solidFill>
            </a:endParaRPr>
          </a:p>
          <a:p>
            <a:pPr marR="0" algn="l"/>
            <a:r>
              <a:rPr lang="en-US" b="1" i="0" u="none" strike="noStrike" baseline="0" dirty="0">
                <a:solidFill>
                  <a:srgbClr val="000000"/>
                </a:solidFill>
              </a:rPr>
              <a:t>Outline of a Pre-feasibility Study:</a:t>
            </a:r>
          </a:p>
          <a:p>
            <a:pPr marR="0" algn="l"/>
            <a:r>
              <a:rPr lang="en-US" b="1" i="0" u="none" strike="noStrike" baseline="0" dirty="0">
                <a:solidFill>
                  <a:srgbClr val="000000"/>
                </a:solidFill>
              </a:rPr>
              <a:t> </a:t>
            </a:r>
            <a:endParaRPr lang="en-US" b="0" i="0" u="none" strike="noStrike" baseline="0" dirty="0">
              <a:solidFill>
                <a:srgbClr val="000000"/>
              </a:solidFill>
            </a:endParaRPr>
          </a:p>
          <a:p>
            <a:pPr marR="0" algn="l"/>
            <a:r>
              <a:rPr lang="en-US" b="1" i="0" u="none" strike="noStrike" baseline="0" dirty="0">
                <a:solidFill>
                  <a:srgbClr val="000000"/>
                </a:solidFill>
              </a:rPr>
              <a:t>1. Executive Summary </a:t>
            </a:r>
          </a:p>
          <a:p>
            <a:pPr marR="0" algn="l"/>
            <a:r>
              <a:rPr lang="en-US" b="1" i="0" u="none" strike="noStrike" baseline="0" dirty="0">
                <a:solidFill>
                  <a:srgbClr val="000000"/>
                </a:solidFill>
              </a:rPr>
              <a:t>2. Project background and history </a:t>
            </a:r>
          </a:p>
          <a:p>
            <a:pPr marR="0" algn="l"/>
            <a:r>
              <a:rPr lang="en-IN" b="1" i="0" u="none" strike="noStrike" baseline="0" dirty="0">
                <a:solidFill>
                  <a:srgbClr val="000000"/>
                </a:solidFill>
              </a:rPr>
              <a:t>3. Analysis of demanded supply: </a:t>
            </a:r>
            <a:endParaRPr lang="en-IN" b="0" i="0" u="none" strike="noStrike" baseline="0" dirty="0">
              <a:solidFill>
                <a:srgbClr val="000000"/>
              </a:solidFill>
            </a:endParaRPr>
          </a:p>
          <a:p>
            <a:pPr marL="742950" marR="0" lvl="1" indent="-285750" algn="l">
              <a:buFont typeface="Arial" panose="020B0604020202020204" pitchFamily="34" charset="0"/>
              <a:buChar char="•"/>
            </a:pPr>
            <a:r>
              <a:rPr lang="en-IN" b="1" i="0" u="none" strike="noStrike" baseline="0" dirty="0">
                <a:solidFill>
                  <a:srgbClr val="000000"/>
                </a:solidFill>
              </a:rPr>
              <a:t>Demand capacities and market</a:t>
            </a:r>
            <a:endParaRPr lang="en-IN" b="1" dirty="0">
              <a:solidFill>
                <a:srgbClr val="000000"/>
              </a:solidFill>
            </a:endParaRPr>
          </a:p>
          <a:p>
            <a:pPr marL="742950" marR="0" lvl="1" indent="-285750" algn="l">
              <a:buFont typeface="Arial" panose="020B0604020202020204" pitchFamily="34" charset="0"/>
              <a:buChar char="•"/>
            </a:pPr>
            <a:r>
              <a:rPr lang="en-US" sz="1800" b="1" i="0" u="none" strike="noStrike" baseline="0" dirty="0">
                <a:solidFill>
                  <a:srgbClr val="000000"/>
                </a:solidFill>
              </a:rPr>
              <a:t>Sales forecast and marketing</a:t>
            </a:r>
            <a:endParaRPr lang="en-US" dirty="0">
              <a:solidFill>
                <a:srgbClr val="000000"/>
              </a:solidFill>
            </a:endParaRPr>
          </a:p>
          <a:p>
            <a:pPr marL="742950" marR="0" lvl="1" indent="-285750" algn="l">
              <a:buFont typeface="Arial" panose="020B0604020202020204" pitchFamily="34" charset="0"/>
              <a:buChar char="•"/>
            </a:pPr>
            <a:r>
              <a:rPr lang="en-US" sz="1800" b="1" i="0" u="none" strike="noStrike" baseline="0" dirty="0">
                <a:solidFill>
                  <a:srgbClr val="000000"/>
                </a:solidFill>
              </a:rPr>
              <a:t>Production program</a:t>
            </a:r>
            <a:endParaRPr lang="en-US" dirty="0">
              <a:solidFill>
                <a:srgbClr val="000000"/>
              </a:solidFill>
            </a:endParaRPr>
          </a:p>
          <a:p>
            <a:pPr marL="742950" marR="0" lvl="1" indent="-285750" algn="l">
              <a:buFont typeface="Arial" panose="020B0604020202020204" pitchFamily="34" charset="0"/>
              <a:buChar char="•"/>
            </a:pPr>
            <a:r>
              <a:rPr lang="en-IN" sz="1800" b="1" i="0" u="none" strike="noStrike" baseline="0" dirty="0">
                <a:solidFill>
                  <a:srgbClr val="000000"/>
                </a:solidFill>
              </a:rPr>
              <a:t>Plant capacity</a:t>
            </a:r>
          </a:p>
          <a:p>
            <a:pPr marR="0" algn="l"/>
            <a:r>
              <a:rPr lang="en-US" sz="1800" b="1" i="0" u="none" strike="noStrike" baseline="0" dirty="0">
                <a:solidFill>
                  <a:srgbClr val="000000"/>
                </a:solidFill>
              </a:rPr>
              <a:t>4. Analysis of inputs</a:t>
            </a:r>
          </a:p>
          <a:p>
            <a:pPr marR="0" algn="l"/>
            <a:r>
              <a:rPr lang="en-US" sz="1800" b="1" i="0" u="none" strike="noStrike" baseline="0" dirty="0">
                <a:solidFill>
                  <a:srgbClr val="000000"/>
                </a:solidFill>
              </a:rPr>
              <a:t>5. Location and site</a:t>
            </a:r>
            <a:endParaRPr lang="en-IN" b="0" i="0" u="none" strike="noStrike" baseline="0" dirty="0">
              <a:solidFill>
                <a:srgbClr val="000000"/>
              </a:solidFill>
            </a:endParaRPr>
          </a:p>
        </p:txBody>
      </p:sp>
    </p:spTree>
    <p:extLst>
      <p:ext uri="{BB962C8B-B14F-4D97-AF65-F5344CB8AC3E}">
        <p14:creationId xmlns:p14="http://schemas.microsoft.com/office/powerpoint/2010/main" val="1368503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AFB9E-6F26-33EE-CAC3-A86879C159E1}"/>
              </a:ext>
            </a:extLst>
          </p:cNvPr>
          <p:cNvSpPr>
            <a:spLocks noGrp="1"/>
          </p:cNvSpPr>
          <p:nvPr>
            <p:ph type="dt" sz="half" idx="10"/>
          </p:nvPr>
        </p:nvSpPr>
        <p:spPr/>
        <p:txBody>
          <a:bodyPr/>
          <a:lstStyle/>
          <a:p>
            <a:fld id="{5A5BD739-8292-4789-AFA3-AE8DDD455C87}" type="datetime4">
              <a:rPr lang="en-US" smtClean="0"/>
              <a:t>June 21, 2024</a:t>
            </a:fld>
            <a:endParaRPr lang="en-US"/>
          </a:p>
        </p:txBody>
      </p:sp>
      <p:sp>
        <p:nvSpPr>
          <p:cNvPr id="3" name="Footer Placeholder 2">
            <a:extLst>
              <a:ext uri="{FF2B5EF4-FFF2-40B4-BE49-F238E27FC236}">
                <a16:creationId xmlns:a16="http://schemas.microsoft.com/office/drawing/2014/main" id="{79AD6FF0-2D2E-860C-24CC-E5C79205D076}"/>
              </a:ext>
            </a:extLst>
          </p:cNvPr>
          <p:cNvSpPr>
            <a:spLocks noGrp="1"/>
          </p:cNvSpPr>
          <p:nvPr>
            <p:ph type="ftr" sz="quarter" idx="11"/>
          </p:nvPr>
        </p:nvSpPr>
        <p:spPr/>
        <p:txBody>
          <a:bodyPr/>
          <a:lstStyle/>
          <a:p>
            <a:r>
              <a:rPr lang="en-US"/>
              <a:t>Harshit Thakur                                                                            Unit-2</a:t>
            </a:r>
          </a:p>
        </p:txBody>
      </p:sp>
      <p:sp>
        <p:nvSpPr>
          <p:cNvPr id="4" name="Slide Number Placeholder 3">
            <a:extLst>
              <a:ext uri="{FF2B5EF4-FFF2-40B4-BE49-F238E27FC236}">
                <a16:creationId xmlns:a16="http://schemas.microsoft.com/office/drawing/2014/main" id="{99D91D5A-A57F-B788-8D31-6F62570879F8}"/>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6" name="TextBox 5">
            <a:extLst>
              <a:ext uri="{FF2B5EF4-FFF2-40B4-BE49-F238E27FC236}">
                <a16:creationId xmlns:a16="http://schemas.microsoft.com/office/drawing/2014/main" id="{64CF3DD8-EF60-5193-2524-8EFE4642537F}"/>
              </a:ext>
            </a:extLst>
          </p:cNvPr>
          <p:cNvSpPr txBox="1"/>
          <p:nvPr/>
        </p:nvSpPr>
        <p:spPr>
          <a:xfrm>
            <a:off x="2286000" y="3108403"/>
            <a:ext cx="4572000" cy="369332"/>
          </a:xfrm>
          <a:prstGeom prst="rect">
            <a:avLst/>
          </a:prstGeom>
          <a:noFill/>
        </p:spPr>
        <p:txBody>
          <a:bodyPr wrap="square">
            <a:spAutoFit/>
          </a:bodyPr>
          <a:lstStyle/>
          <a:p>
            <a:r>
              <a:rPr lang="en-US" sz="1800" b="0" i="0" u="none" strike="noStrike" baseline="0" dirty="0">
                <a:solidFill>
                  <a:srgbClr val="000000"/>
                </a:solidFill>
              </a:rPr>
              <a:t> 	</a:t>
            </a:r>
          </a:p>
        </p:txBody>
      </p:sp>
      <p:sp>
        <p:nvSpPr>
          <p:cNvPr id="7" name="Title 1">
            <a:extLst>
              <a:ext uri="{FF2B5EF4-FFF2-40B4-BE49-F238E27FC236}">
                <a16:creationId xmlns:a16="http://schemas.microsoft.com/office/drawing/2014/main" id="{ADF9AD08-23A4-A6F2-2456-46359363FADC}"/>
              </a:ext>
            </a:extLst>
          </p:cNvPr>
          <p:cNvSpPr txBox="1">
            <a:spLocks/>
          </p:cNvSpPr>
          <p:nvPr/>
        </p:nvSpPr>
        <p:spPr>
          <a:xfrm>
            <a:off x="1752600" y="0"/>
            <a:ext cx="7391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Pre-feasibility report</a:t>
            </a:r>
          </a:p>
        </p:txBody>
      </p:sp>
      <p:sp>
        <p:nvSpPr>
          <p:cNvPr id="9" name="TextBox 8">
            <a:extLst>
              <a:ext uri="{FF2B5EF4-FFF2-40B4-BE49-F238E27FC236}">
                <a16:creationId xmlns:a16="http://schemas.microsoft.com/office/drawing/2014/main" id="{0C7ECD73-AD38-D955-7272-6095B19AA5C6}"/>
              </a:ext>
            </a:extLst>
          </p:cNvPr>
          <p:cNvSpPr txBox="1"/>
          <p:nvPr/>
        </p:nvSpPr>
        <p:spPr>
          <a:xfrm>
            <a:off x="571500" y="1219200"/>
            <a:ext cx="8000999" cy="3447098"/>
          </a:xfrm>
          <a:prstGeom prst="rect">
            <a:avLst/>
          </a:prstGeom>
          <a:noFill/>
        </p:spPr>
        <p:txBody>
          <a:bodyPr wrap="square">
            <a:spAutoFit/>
          </a:bodyPr>
          <a:lstStyle/>
          <a:p>
            <a:pPr algn="l"/>
            <a:endParaRPr lang="en-IN" sz="2000" b="0" i="0" u="none" strike="noStrike" baseline="0" dirty="0">
              <a:solidFill>
                <a:srgbClr val="000000"/>
              </a:solidFill>
              <a:latin typeface="MDCJCC+TimesNewRoman,Bold"/>
            </a:endParaRPr>
          </a:p>
          <a:p>
            <a:pPr marR="0" algn="l"/>
            <a:r>
              <a:rPr lang="en-IN" sz="1800" b="1" i="0" u="none" strike="noStrike" baseline="0" dirty="0">
                <a:solidFill>
                  <a:srgbClr val="000000"/>
                </a:solidFill>
                <a:latin typeface="MDCJCC+TimesNewRoman,Bold"/>
              </a:rPr>
              <a:t>6. Engineering </a:t>
            </a:r>
            <a:r>
              <a:rPr lang="en-IN" sz="1800" b="0" i="0" u="none" strike="noStrike" baseline="0" dirty="0">
                <a:solidFill>
                  <a:srgbClr val="000000"/>
                </a:solidFill>
                <a:latin typeface="MDCIOC+TimesNewRoman"/>
              </a:rPr>
              <a:t>&amp; </a:t>
            </a:r>
            <a:r>
              <a:rPr lang="en-IN" sz="1800" b="1" i="0" u="none" strike="noStrike" baseline="0" dirty="0">
                <a:solidFill>
                  <a:srgbClr val="000000"/>
                </a:solidFill>
                <a:latin typeface="MDCJCC+TimesNewRoman,Bold"/>
              </a:rPr>
              <a:t>technology</a:t>
            </a:r>
          </a:p>
          <a:p>
            <a:pPr algn="l"/>
            <a:endParaRPr lang="en-IN" sz="1800" b="0" i="0" u="none" strike="noStrike" baseline="0" dirty="0">
              <a:solidFill>
                <a:srgbClr val="000000"/>
              </a:solidFill>
              <a:latin typeface="MDCJCC+TimesNewRoman,Bold"/>
            </a:endParaRPr>
          </a:p>
          <a:p>
            <a:pPr marR="0" algn="l"/>
            <a:r>
              <a:rPr lang="en-IN" sz="1800" b="1" i="0" u="none" strike="noStrike" baseline="0" dirty="0">
                <a:latin typeface="MDCJCC+TimesNewRoman,Bold"/>
              </a:rPr>
              <a:t>7. Organization: </a:t>
            </a:r>
            <a:r>
              <a:rPr lang="en-IN" sz="1800" b="0" i="0" u="none" strike="noStrike" baseline="0" dirty="0">
                <a:latin typeface="MDCIOC+TimesNewRoman"/>
              </a:rPr>
              <a:t>This gives, </a:t>
            </a:r>
          </a:p>
          <a:p>
            <a:pPr marR="0" algn="l"/>
            <a:r>
              <a:rPr lang="en-US" sz="1800" b="0" i="0" u="none" strike="noStrike" baseline="0" dirty="0">
                <a:latin typeface="MDCIOC+TimesNewRoman"/>
              </a:rPr>
              <a:t>an outline of one recommended </a:t>
            </a:r>
            <a:r>
              <a:rPr lang="en-US" sz="1800" b="0" i="0" u="none" strike="noStrike" baseline="0" dirty="0" err="1">
                <a:latin typeface="MDCIOC+TimesNewRoman"/>
              </a:rPr>
              <a:t>organisation</a:t>
            </a:r>
            <a:r>
              <a:rPr lang="en-US" sz="1800" b="0" i="0" u="none" strike="noStrike" baseline="0" dirty="0">
                <a:latin typeface="MDCIOC+TimesNewRoman"/>
              </a:rPr>
              <a:t> structure for production, sales, and administration; and </a:t>
            </a:r>
          </a:p>
          <a:p>
            <a:pPr marR="0" algn="l"/>
            <a:r>
              <a:rPr lang="en-US" sz="1800" b="0" i="0" u="none" strike="noStrike" baseline="0" dirty="0">
                <a:latin typeface="MDCIOC+TimesNewRoman"/>
              </a:rPr>
              <a:t>estimates of overhead costs (covering factory, administration and financial arrangements). </a:t>
            </a:r>
          </a:p>
          <a:p>
            <a:pPr algn="l"/>
            <a:endParaRPr lang="en-IN" sz="1800" b="0" i="0" u="none" strike="noStrike" baseline="0" dirty="0">
              <a:solidFill>
                <a:srgbClr val="000000"/>
              </a:solidFill>
              <a:latin typeface="MDCJCC+TimesNewRoman,Bold"/>
            </a:endParaRPr>
          </a:p>
          <a:p>
            <a:pPr marR="0" algn="l"/>
            <a:r>
              <a:rPr lang="en-US" sz="1800" b="1" i="0" u="none" strike="noStrike" baseline="0" dirty="0">
                <a:latin typeface="MDCJCC+TimesNewRoman,Bold"/>
              </a:rPr>
              <a:t>8. Manpower</a:t>
            </a:r>
            <a:endParaRPr lang="en-US" sz="1800" b="0" i="0" u="none" strike="noStrike" baseline="0" dirty="0">
              <a:latin typeface="MDCIOC+TimesNewRoman"/>
            </a:endParaRPr>
          </a:p>
          <a:p>
            <a:pPr marR="0" algn="l"/>
            <a:r>
              <a:rPr lang="en-US" sz="1800" b="0" i="0" u="none" strike="noStrike" baseline="0" dirty="0">
                <a:latin typeface="MDCIOC+TimesNewRoman"/>
              </a:rPr>
              <a:t>9. </a:t>
            </a:r>
            <a:r>
              <a:rPr lang="en-US" sz="1800" b="1" i="0" u="none" strike="noStrike" baseline="0" dirty="0">
                <a:latin typeface="MDCJCC+TimesNewRoman,Bold"/>
              </a:rPr>
              <a:t>Execution schedule </a:t>
            </a:r>
            <a:r>
              <a:rPr lang="en-US" sz="1800" b="0" i="0" u="none" strike="noStrike" baseline="0" dirty="0">
                <a:latin typeface="MDCIOC+TimesNewRoman"/>
              </a:rPr>
              <a:t>&amp; </a:t>
            </a:r>
            <a:r>
              <a:rPr lang="en-US" sz="1800" b="1" i="0" u="none" strike="noStrike" baseline="0" dirty="0">
                <a:latin typeface="MDCJCC+TimesNewRoman,Bold"/>
              </a:rPr>
              <a:t>methodology</a:t>
            </a:r>
          </a:p>
          <a:p>
            <a:pPr marR="0" algn="l"/>
            <a:r>
              <a:rPr lang="en-IN" sz="1800" b="0" i="0" u="none" strike="noStrike" baseline="0" dirty="0">
                <a:latin typeface="MDCIOC+TimesNewRoman"/>
              </a:rPr>
              <a:t>10. </a:t>
            </a:r>
            <a:r>
              <a:rPr lang="en-IN" sz="1800" b="1" i="0" u="none" strike="noStrike" baseline="0" dirty="0">
                <a:latin typeface="MDCJCC+TimesNewRoman,Bold"/>
              </a:rPr>
              <a:t>Financial </a:t>
            </a:r>
            <a:r>
              <a:rPr lang="en-IN" sz="1800" b="0" i="0" u="none" strike="noStrike" baseline="0" dirty="0">
                <a:latin typeface="MDCIOC+TimesNewRoman"/>
              </a:rPr>
              <a:t>&amp; </a:t>
            </a:r>
            <a:r>
              <a:rPr lang="en-IN" sz="1800" b="1" i="0" u="none" strike="noStrike" baseline="0" dirty="0">
                <a:latin typeface="MDCJCC+TimesNewRoman,Bold"/>
              </a:rPr>
              <a:t>economic evaluation </a:t>
            </a:r>
            <a:r>
              <a:rPr lang="en-IN" sz="1800" b="1" i="0" u="none" strike="noStrike" baseline="0" dirty="0">
                <a:solidFill>
                  <a:srgbClr val="000000"/>
                </a:solidFill>
                <a:latin typeface="MDCJCC+TimesNewRoman,Bold"/>
              </a:rPr>
              <a:t> </a:t>
            </a:r>
            <a:endParaRPr lang="en-IN" sz="1800" b="0" i="0" u="none" strike="noStrike" baseline="0" dirty="0">
              <a:solidFill>
                <a:srgbClr val="000000"/>
              </a:solidFill>
              <a:latin typeface="MDCJCC+TimesNewRoman,Bold"/>
            </a:endParaRPr>
          </a:p>
        </p:txBody>
      </p:sp>
    </p:spTree>
    <p:extLst>
      <p:ext uri="{BB962C8B-B14F-4D97-AF65-F5344CB8AC3E}">
        <p14:creationId xmlns:p14="http://schemas.microsoft.com/office/powerpoint/2010/main" val="1641739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AFB9E-6F26-33EE-CAC3-A86879C159E1}"/>
              </a:ext>
            </a:extLst>
          </p:cNvPr>
          <p:cNvSpPr>
            <a:spLocks noGrp="1"/>
          </p:cNvSpPr>
          <p:nvPr>
            <p:ph type="dt" sz="half" idx="10"/>
          </p:nvPr>
        </p:nvSpPr>
        <p:spPr/>
        <p:txBody>
          <a:bodyPr/>
          <a:lstStyle/>
          <a:p>
            <a:fld id="{AEB5FB77-C081-4AFC-82BC-C350CC3AEB39}" type="datetime4">
              <a:rPr lang="en-US" smtClean="0"/>
              <a:t>June 21, 2024</a:t>
            </a:fld>
            <a:endParaRPr lang="en-US"/>
          </a:p>
        </p:txBody>
      </p:sp>
      <p:sp>
        <p:nvSpPr>
          <p:cNvPr id="3" name="Footer Placeholder 2">
            <a:extLst>
              <a:ext uri="{FF2B5EF4-FFF2-40B4-BE49-F238E27FC236}">
                <a16:creationId xmlns:a16="http://schemas.microsoft.com/office/drawing/2014/main" id="{79AD6FF0-2D2E-860C-24CC-E5C79205D076}"/>
              </a:ext>
            </a:extLst>
          </p:cNvPr>
          <p:cNvSpPr>
            <a:spLocks noGrp="1"/>
          </p:cNvSpPr>
          <p:nvPr>
            <p:ph type="ftr" sz="quarter" idx="11"/>
          </p:nvPr>
        </p:nvSpPr>
        <p:spPr/>
        <p:txBody>
          <a:bodyPr/>
          <a:lstStyle/>
          <a:p>
            <a:r>
              <a:rPr lang="en-US"/>
              <a:t>Harshit Thakur                                                                            Unit-2</a:t>
            </a:r>
          </a:p>
        </p:txBody>
      </p:sp>
      <p:sp>
        <p:nvSpPr>
          <p:cNvPr id="4" name="Slide Number Placeholder 3">
            <a:extLst>
              <a:ext uri="{FF2B5EF4-FFF2-40B4-BE49-F238E27FC236}">
                <a16:creationId xmlns:a16="http://schemas.microsoft.com/office/drawing/2014/main" id="{99D91D5A-A57F-B788-8D31-6F62570879F8}"/>
              </a:ext>
            </a:extLst>
          </p:cNvPr>
          <p:cNvSpPr>
            <a:spLocks noGrp="1"/>
          </p:cNvSpPr>
          <p:nvPr>
            <p:ph type="sldNum" sz="quarter" idx="12"/>
          </p:nvPr>
        </p:nvSpPr>
        <p:spPr/>
        <p:txBody>
          <a:bodyPr/>
          <a:lstStyle/>
          <a:p>
            <a:fld id="{B6F15528-21DE-4FAA-801E-634DDDAF4B2B}" type="slidenum">
              <a:rPr lang="en-US" smtClean="0"/>
              <a:pPr/>
              <a:t>24</a:t>
            </a:fld>
            <a:endParaRPr lang="en-US"/>
          </a:p>
        </p:txBody>
      </p:sp>
      <p:sp>
        <p:nvSpPr>
          <p:cNvPr id="6" name="TextBox 5">
            <a:extLst>
              <a:ext uri="{FF2B5EF4-FFF2-40B4-BE49-F238E27FC236}">
                <a16:creationId xmlns:a16="http://schemas.microsoft.com/office/drawing/2014/main" id="{64CF3DD8-EF60-5193-2524-8EFE4642537F}"/>
              </a:ext>
            </a:extLst>
          </p:cNvPr>
          <p:cNvSpPr txBox="1"/>
          <p:nvPr/>
        </p:nvSpPr>
        <p:spPr>
          <a:xfrm>
            <a:off x="2286000" y="3108403"/>
            <a:ext cx="4572000" cy="369332"/>
          </a:xfrm>
          <a:prstGeom prst="rect">
            <a:avLst/>
          </a:prstGeom>
          <a:noFill/>
        </p:spPr>
        <p:txBody>
          <a:bodyPr wrap="square">
            <a:spAutoFit/>
          </a:bodyPr>
          <a:lstStyle/>
          <a:p>
            <a:r>
              <a:rPr lang="en-US" sz="1800" b="0" i="0" u="none" strike="noStrike" baseline="0" dirty="0">
                <a:solidFill>
                  <a:srgbClr val="000000"/>
                </a:solidFill>
              </a:rPr>
              <a:t> 	</a:t>
            </a:r>
          </a:p>
        </p:txBody>
      </p:sp>
      <p:sp>
        <p:nvSpPr>
          <p:cNvPr id="7" name="Title 1">
            <a:extLst>
              <a:ext uri="{FF2B5EF4-FFF2-40B4-BE49-F238E27FC236}">
                <a16:creationId xmlns:a16="http://schemas.microsoft.com/office/drawing/2014/main" id="{ADF9AD08-23A4-A6F2-2456-46359363FADC}"/>
              </a:ext>
            </a:extLst>
          </p:cNvPr>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Pre-feasibility report</a:t>
            </a:r>
          </a:p>
        </p:txBody>
      </p:sp>
      <p:sp>
        <p:nvSpPr>
          <p:cNvPr id="9" name="TextBox 8">
            <a:extLst>
              <a:ext uri="{FF2B5EF4-FFF2-40B4-BE49-F238E27FC236}">
                <a16:creationId xmlns:a16="http://schemas.microsoft.com/office/drawing/2014/main" id="{1312B3E0-662E-4074-91AB-CB54CD132C71}"/>
              </a:ext>
            </a:extLst>
          </p:cNvPr>
          <p:cNvSpPr txBox="1"/>
          <p:nvPr/>
        </p:nvSpPr>
        <p:spPr>
          <a:xfrm>
            <a:off x="800100" y="1661853"/>
            <a:ext cx="7543799" cy="3170099"/>
          </a:xfrm>
          <a:prstGeom prst="rect">
            <a:avLst/>
          </a:prstGeom>
          <a:noFill/>
        </p:spPr>
        <p:txBody>
          <a:bodyPr wrap="square">
            <a:spAutoFit/>
          </a:bodyPr>
          <a:lstStyle/>
          <a:p>
            <a:pPr algn="l"/>
            <a:endParaRPr lang="en-IN" sz="2000" b="0" i="0" u="none" strike="noStrike" baseline="0" dirty="0">
              <a:solidFill>
                <a:srgbClr val="000000"/>
              </a:solidFill>
              <a:latin typeface="MDCIOC+TimesNewRoman"/>
            </a:endParaRPr>
          </a:p>
          <a:p>
            <a:pPr marR="0" algn="just"/>
            <a:r>
              <a:rPr lang="en-US" sz="1800" b="0" i="0" u="none" strike="noStrike" baseline="0" dirty="0"/>
              <a:t>This relates to the fundamental distinction between form and content. In other words, even if a feasibility report has systematically covered all the relevant aspects, it may still lead to an incorrect project decision if - </a:t>
            </a:r>
          </a:p>
          <a:p>
            <a:pPr marL="285750" marR="0" indent="-285750" algn="just">
              <a:buFont typeface="Arial" panose="020B0604020202020204" pitchFamily="34" charset="0"/>
              <a:buChar char="•"/>
            </a:pPr>
            <a:r>
              <a:rPr lang="en-US" sz="1800" b="0" i="0" u="none" strike="noStrike" baseline="0" dirty="0"/>
              <a:t>the project formulation suffers from incomplete or inadequate data; or </a:t>
            </a:r>
          </a:p>
          <a:p>
            <a:pPr marL="285750" marR="0" indent="-285750" algn="just">
              <a:buFont typeface="Arial" panose="020B0604020202020204" pitchFamily="34" charset="0"/>
              <a:buChar char="•"/>
            </a:pPr>
            <a:r>
              <a:rPr lang="en-US" sz="1800" b="0" i="0" u="none" strike="noStrike" baseline="0" dirty="0"/>
              <a:t>the underlying data or assumptions are unrealistic or incorrect or incorporate excessive safety margins; or </a:t>
            </a:r>
          </a:p>
          <a:p>
            <a:pPr marL="285750" marR="0" indent="-285750" algn="just">
              <a:buFont typeface="Arial" panose="020B0604020202020204" pitchFamily="34" charset="0"/>
              <a:buChar char="•"/>
            </a:pPr>
            <a:r>
              <a:rPr lang="en-US" sz="1800" b="0" i="0" u="none" strike="noStrike" baseline="0" dirty="0"/>
              <a:t>the report has been deliberately tailored to meet (or fail) acceptance criteria, for example by inflating (deflating) revenues and deflating (inflating) outlays; or </a:t>
            </a:r>
          </a:p>
          <a:p>
            <a:pPr marL="285750" marR="0" indent="-285750" algn="just">
              <a:buFont typeface="Arial" panose="020B0604020202020204" pitchFamily="34" charset="0"/>
              <a:buChar char="•"/>
            </a:pPr>
            <a:r>
              <a:rPr lang="en-US" sz="1800" b="0" i="0" u="none" strike="noStrike" baseline="0" dirty="0"/>
              <a:t>unknown or unpredictable factors intervene. </a:t>
            </a:r>
          </a:p>
        </p:txBody>
      </p:sp>
    </p:spTree>
    <p:extLst>
      <p:ext uri="{BB962C8B-B14F-4D97-AF65-F5344CB8AC3E}">
        <p14:creationId xmlns:p14="http://schemas.microsoft.com/office/powerpoint/2010/main" val="2495545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AFB9E-6F26-33EE-CAC3-A86879C159E1}"/>
              </a:ext>
            </a:extLst>
          </p:cNvPr>
          <p:cNvSpPr>
            <a:spLocks noGrp="1"/>
          </p:cNvSpPr>
          <p:nvPr>
            <p:ph type="dt" sz="half" idx="10"/>
          </p:nvPr>
        </p:nvSpPr>
        <p:spPr/>
        <p:txBody>
          <a:bodyPr/>
          <a:lstStyle/>
          <a:p>
            <a:fld id="{AEB5FB77-C081-4AFC-82BC-C350CC3AEB39}" type="datetime4">
              <a:rPr lang="en-US" smtClean="0"/>
              <a:t>June 21, 2024</a:t>
            </a:fld>
            <a:endParaRPr lang="en-US"/>
          </a:p>
        </p:txBody>
      </p:sp>
      <p:sp>
        <p:nvSpPr>
          <p:cNvPr id="3" name="Footer Placeholder 2">
            <a:extLst>
              <a:ext uri="{FF2B5EF4-FFF2-40B4-BE49-F238E27FC236}">
                <a16:creationId xmlns:a16="http://schemas.microsoft.com/office/drawing/2014/main" id="{79AD6FF0-2D2E-860C-24CC-E5C79205D076}"/>
              </a:ext>
            </a:extLst>
          </p:cNvPr>
          <p:cNvSpPr>
            <a:spLocks noGrp="1"/>
          </p:cNvSpPr>
          <p:nvPr>
            <p:ph type="ftr" sz="quarter" idx="11"/>
          </p:nvPr>
        </p:nvSpPr>
        <p:spPr/>
        <p:txBody>
          <a:bodyPr/>
          <a:lstStyle/>
          <a:p>
            <a:r>
              <a:rPr lang="en-US"/>
              <a:t>Harshit Thakur                                                                            Unit-2</a:t>
            </a:r>
          </a:p>
        </p:txBody>
      </p:sp>
      <p:sp>
        <p:nvSpPr>
          <p:cNvPr id="4" name="Slide Number Placeholder 3">
            <a:extLst>
              <a:ext uri="{FF2B5EF4-FFF2-40B4-BE49-F238E27FC236}">
                <a16:creationId xmlns:a16="http://schemas.microsoft.com/office/drawing/2014/main" id="{99D91D5A-A57F-B788-8D31-6F62570879F8}"/>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6" name="TextBox 5">
            <a:extLst>
              <a:ext uri="{FF2B5EF4-FFF2-40B4-BE49-F238E27FC236}">
                <a16:creationId xmlns:a16="http://schemas.microsoft.com/office/drawing/2014/main" id="{64CF3DD8-EF60-5193-2524-8EFE4642537F}"/>
              </a:ext>
            </a:extLst>
          </p:cNvPr>
          <p:cNvSpPr txBox="1"/>
          <p:nvPr/>
        </p:nvSpPr>
        <p:spPr>
          <a:xfrm>
            <a:off x="2286000" y="3108403"/>
            <a:ext cx="4572000" cy="369332"/>
          </a:xfrm>
          <a:prstGeom prst="rect">
            <a:avLst/>
          </a:prstGeom>
          <a:noFill/>
        </p:spPr>
        <p:txBody>
          <a:bodyPr wrap="square">
            <a:spAutoFit/>
          </a:bodyPr>
          <a:lstStyle/>
          <a:p>
            <a:r>
              <a:rPr lang="en-US" sz="1800" b="0" i="0" u="none" strike="noStrike" baseline="0" dirty="0">
                <a:solidFill>
                  <a:srgbClr val="000000"/>
                </a:solidFill>
              </a:rPr>
              <a:t> 	</a:t>
            </a:r>
          </a:p>
        </p:txBody>
      </p:sp>
      <p:sp>
        <p:nvSpPr>
          <p:cNvPr id="7" name="Title 1">
            <a:extLst>
              <a:ext uri="{FF2B5EF4-FFF2-40B4-BE49-F238E27FC236}">
                <a16:creationId xmlns:a16="http://schemas.microsoft.com/office/drawing/2014/main" id="{ADF9AD08-23A4-A6F2-2456-46359363FADC}"/>
              </a:ext>
            </a:extLst>
          </p:cNvPr>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STAGES OF PROJECT FEASIBILITY ANALYSIS</a:t>
            </a:r>
          </a:p>
        </p:txBody>
      </p:sp>
      <p:sp>
        <p:nvSpPr>
          <p:cNvPr id="9" name="TextBox 8">
            <a:extLst>
              <a:ext uri="{FF2B5EF4-FFF2-40B4-BE49-F238E27FC236}">
                <a16:creationId xmlns:a16="http://schemas.microsoft.com/office/drawing/2014/main" id="{1312B3E0-662E-4074-91AB-CB54CD132C71}"/>
              </a:ext>
            </a:extLst>
          </p:cNvPr>
          <p:cNvSpPr txBox="1"/>
          <p:nvPr/>
        </p:nvSpPr>
        <p:spPr>
          <a:xfrm>
            <a:off x="228600" y="838200"/>
            <a:ext cx="8763000" cy="6524863"/>
          </a:xfrm>
          <a:prstGeom prst="rect">
            <a:avLst/>
          </a:prstGeom>
          <a:noFill/>
        </p:spPr>
        <p:txBody>
          <a:bodyPr wrap="square">
            <a:spAutoFit/>
          </a:bodyPr>
          <a:lstStyle/>
          <a:p>
            <a:pPr algn="l"/>
            <a:r>
              <a:rPr lang="en-US" sz="2000" b="0" i="0" u="none" strike="noStrike" baseline="0" dirty="0">
                <a:solidFill>
                  <a:srgbClr val="000000"/>
                </a:solidFill>
                <a:latin typeface="MDCIOC+TimesNewRoman"/>
              </a:rPr>
              <a:t>Project feasibility analysis is a critical process to determine whether a proposed project is viable and worth pursuing. It involves a systematic assessment of various factors to evaluate the project's potential for success.</a:t>
            </a:r>
          </a:p>
          <a:p>
            <a:pPr algn="l"/>
            <a:r>
              <a:rPr lang="en-US" sz="2000" b="0" i="0" u="none" strike="noStrike" baseline="0" dirty="0">
                <a:solidFill>
                  <a:srgbClr val="000000"/>
                </a:solidFill>
                <a:latin typeface="MDCIOC+TimesNewRoman"/>
              </a:rPr>
              <a:t> 1. Preliminary Analysis</a:t>
            </a:r>
          </a:p>
          <a:p>
            <a:pPr algn="l"/>
            <a:r>
              <a:rPr lang="en-US" sz="2000" b="0" i="0" u="none" strike="noStrike" baseline="0" dirty="0">
                <a:solidFill>
                  <a:srgbClr val="000000"/>
                </a:solidFill>
                <a:latin typeface="MDCIOC+TimesNewRoman"/>
              </a:rPr>
              <a:t>- Objective: Identify the project’s initial viability and potential obstacles.</a:t>
            </a:r>
          </a:p>
          <a:p>
            <a:pPr algn="l"/>
            <a:r>
              <a:rPr lang="en-US" sz="2000" b="0" i="0" u="none" strike="noStrike" baseline="0" dirty="0">
                <a:solidFill>
                  <a:srgbClr val="000000"/>
                </a:solidFill>
                <a:latin typeface="MDCIOC+TimesNewRoman"/>
              </a:rPr>
              <a:t>- Activities:</a:t>
            </a:r>
          </a:p>
          <a:p>
            <a:pPr algn="l"/>
            <a:r>
              <a:rPr lang="en-US" sz="2000" b="0" i="0" u="none" strike="noStrike" baseline="0" dirty="0">
                <a:solidFill>
                  <a:srgbClr val="000000"/>
                </a:solidFill>
                <a:latin typeface="MDCIOC+TimesNewRoman"/>
              </a:rPr>
              <a:t>  - Outline the project idea.</a:t>
            </a:r>
          </a:p>
          <a:p>
            <a:pPr algn="l"/>
            <a:r>
              <a:rPr lang="en-US" sz="2000" b="0" i="0" u="none" strike="noStrike" baseline="0" dirty="0">
                <a:solidFill>
                  <a:srgbClr val="000000"/>
                </a:solidFill>
                <a:latin typeface="MDCIOC+TimesNewRoman"/>
              </a:rPr>
              <a:t>  - Assess the project's alignment with organizational goals.</a:t>
            </a:r>
          </a:p>
          <a:p>
            <a:pPr algn="l"/>
            <a:r>
              <a:rPr lang="en-US" sz="2000" b="0" i="0" u="none" strike="noStrike" baseline="0" dirty="0">
                <a:solidFill>
                  <a:srgbClr val="000000"/>
                </a:solidFill>
                <a:latin typeface="MDCIOC+TimesNewRoman"/>
              </a:rPr>
              <a:t>  - Conduct a preliminary market assessment.</a:t>
            </a:r>
          </a:p>
          <a:p>
            <a:pPr algn="l"/>
            <a:r>
              <a:rPr lang="en-US" sz="2000" b="0" i="0" u="none" strike="noStrike" baseline="0" dirty="0">
                <a:solidFill>
                  <a:srgbClr val="000000"/>
                </a:solidFill>
                <a:latin typeface="MDCIOC+TimesNewRoman"/>
              </a:rPr>
              <a:t>  - Evaluate potential challenges and constraints.</a:t>
            </a:r>
          </a:p>
          <a:p>
            <a:pPr algn="l"/>
            <a:r>
              <a:rPr lang="en-US" sz="2000" b="0" i="0" u="none" strike="noStrike" baseline="0" dirty="0">
                <a:solidFill>
                  <a:srgbClr val="000000"/>
                </a:solidFill>
                <a:latin typeface="MDCIOC+TimesNewRoman"/>
              </a:rPr>
              <a:t>  - Determine if further detailed analysis is warranted.</a:t>
            </a:r>
          </a:p>
          <a:p>
            <a:pPr algn="l"/>
            <a:endParaRPr lang="en-US" sz="2000" b="0" i="0" u="none" strike="noStrike" baseline="0" dirty="0">
              <a:solidFill>
                <a:srgbClr val="000000"/>
              </a:solidFill>
              <a:latin typeface="MDCIOC+TimesNewRoman"/>
            </a:endParaRPr>
          </a:p>
          <a:p>
            <a:pPr algn="l"/>
            <a:r>
              <a:rPr lang="en-US" sz="2000" b="0" i="0" u="none" strike="noStrike" baseline="0" dirty="0">
                <a:solidFill>
                  <a:srgbClr val="000000"/>
                </a:solidFill>
                <a:latin typeface="MDCIOC+TimesNewRoman"/>
              </a:rPr>
              <a:t> 2. Market Feasibility</a:t>
            </a:r>
          </a:p>
          <a:p>
            <a:pPr algn="l"/>
            <a:r>
              <a:rPr lang="en-US" sz="2000" b="0" i="0" u="none" strike="noStrike" baseline="0" dirty="0">
                <a:solidFill>
                  <a:srgbClr val="000000"/>
                </a:solidFill>
                <a:latin typeface="MDCIOC+TimesNewRoman"/>
              </a:rPr>
              <a:t>- Objective: Assess the demand for the project’s outputs.</a:t>
            </a:r>
          </a:p>
          <a:p>
            <a:pPr algn="l"/>
            <a:r>
              <a:rPr lang="en-US" sz="2000" b="0" i="0" u="none" strike="noStrike" baseline="0" dirty="0">
                <a:solidFill>
                  <a:srgbClr val="000000"/>
                </a:solidFill>
                <a:latin typeface="MDCIOC+TimesNewRoman"/>
              </a:rPr>
              <a:t>- Activities:</a:t>
            </a:r>
          </a:p>
          <a:p>
            <a:pPr algn="l"/>
            <a:r>
              <a:rPr lang="en-US" sz="2000" b="0" i="0" u="none" strike="noStrike" baseline="0" dirty="0">
                <a:solidFill>
                  <a:srgbClr val="000000"/>
                </a:solidFill>
                <a:latin typeface="MDCIOC+TimesNewRoman"/>
              </a:rPr>
              <a:t>  - Conduct market research to understand target audience needs.</a:t>
            </a:r>
          </a:p>
          <a:p>
            <a:pPr algn="l"/>
            <a:r>
              <a:rPr lang="en-US" sz="2000" b="0" i="0" u="none" strike="noStrike" baseline="0" dirty="0">
                <a:solidFill>
                  <a:srgbClr val="000000"/>
                </a:solidFill>
                <a:latin typeface="MDCIOC+TimesNewRoman"/>
              </a:rPr>
              <a:t>  - Analyze market trends, size, and growth potential.</a:t>
            </a:r>
          </a:p>
          <a:p>
            <a:pPr algn="l"/>
            <a:r>
              <a:rPr lang="en-US" sz="2000" b="0" i="0" u="none" strike="noStrike" baseline="0" dirty="0">
                <a:solidFill>
                  <a:srgbClr val="000000"/>
                </a:solidFill>
                <a:latin typeface="MDCIOC+TimesNewRoman"/>
              </a:rPr>
              <a:t>  - Evaluate the competitive landscape.</a:t>
            </a:r>
          </a:p>
          <a:p>
            <a:pPr algn="l"/>
            <a:r>
              <a:rPr lang="en-US" sz="2000" b="0" i="0" u="none" strike="noStrike" baseline="0" dirty="0">
                <a:solidFill>
                  <a:srgbClr val="000000"/>
                </a:solidFill>
                <a:latin typeface="MDCIOC+TimesNewRoman"/>
              </a:rPr>
              <a:t>  - Identify potential market entry barriers and opportunities.</a:t>
            </a:r>
          </a:p>
          <a:p>
            <a:pPr algn="l"/>
            <a:endParaRPr lang="en-US" sz="2000" b="0" i="0" u="none" strike="noStrike" baseline="0" dirty="0">
              <a:solidFill>
                <a:srgbClr val="000000"/>
              </a:solidFill>
              <a:latin typeface="MDCIOC+TimesNewRoman"/>
            </a:endParaRPr>
          </a:p>
          <a:p>
            <a:pPr algn="l"/>
            <a:endParaRPr lang="en-US" sz="1800" b="0" i="0" u="none" strike="noStrike" baseline="0" dirty="0"/>
          </a:p>
        </p:txBody>
      </p:sp>
      <p:sp>
        <p:nvSpPr>
          <p:cNvPr id="8" name="TextBox 7">
            <a:extLst>
              <a:ext uri="{FF2B5EF4-FFF2-40B4-BE49-F238E27FC236}">
                <a16:creationId xmlns:a16="http://schemas.microsoft.com/office/drawing/2014/main" id="{6DA765BD-67E3-FF99-08B4-8956441EF916}"/>
              </a:ext>
            </a:extLst>
          </p:cNvPr>
          <p:cNvSpPr txBox="1"/>
          <p:nvPr/>
        </p:nvSpPr>
        <p:spPr>
          <a:xfrm>
            <a:off x="2300288" y="15345846"/>
            <a:ext cx="4600574" cy="369332"/>
          </a:xfrm>
          <a:prstGeom prst="rect">
            <a:avLst/>
          </a:prstGeom>
          <a:noFill/>
        </p:spPr>
        <p:txBody>
          <a:bodyPr wrap="square">
            <a:spAutoFit/>
          </a:bodyPr>
          <a:lstStyle/>
          <a:p>
            <a:r>
              <a:rPr lang="en-US" sz="1800" b="0" i="0" u="none" strike="noStrike" baseline="0" dirty="0">
                <a:solidFill>
                  <a:srgbClr val="000000"/>
                </a:solidFill>
                <a:latin typeface="MDCIOC+TimesNewRoman"/>
              </a:rPr>
              <a:t>**</a:t>
            </a:r>
            <a:endParaRPr lang="en-US" dirty="0"/>
          </a:p>
        </p:txBody>
      </p:sp>
    </p:spTree>
    <p:extLst>
      <p:ext uri="{BB962C8B-B14F-4D97-AF65-F5344CB8AC3E}">
        <p14:creationId xmlns:p14="http://schemas.microsoft.com/office/powerpoint/2010/main" val="446785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AFB9E-6F26-33EE-CAC3-A86879C159E1}"/>
              </a:ext>
            </a:extLst>
          </p:cNvPr>
          <p:cNvSpPr>
            <a:spLocks noGrp="1"/>
          </p:cNvSpPr>
          <p:nvPr>
            <p:ph type="dt" sz="half" idx="10"/>
          </p:nvPr>
        </p:nvSpPr>
        <p:spPr/>
        <p:txBody>
          <a:bodyPr/>
          <a:lstStyle/>
          <a:p>
            <a:fld id="{AEB5FB77-C081-4AFC-82BC-C350CC3AEB39}" type="datetime4">
              <a:rPr lang="en-US" smtClean="0"/>
              <a:t>June 21, 2024</a:t>
            </a:fld>
            <a:endParaRPr lang="en-US"/>
          </a:p>
        </p:txBody>
      </p:sp>
      <p:sp>
        <p:nvSpPr>
          <p:cNvPr id="3" name="Footer Placeholder 2">
            <a:extLst>
              <a:ext uri="{FF2B5EF4-FFF2-40B4-BE49-F238E27FC236}">
                <a16:creationId xmlns:a16="http://schemas.microsoft.com/office/drawing/2014/main" id="{79AD6FF0-2D2E-860C-24CC-E5C79205D076}"/>
              </a:ext>
            </a:extLst>
          </p:cNvPr>
          <p:cNvSpPr>
            <a:spLocks noGrp="1"/>
          </p:cNvSpPr>
          <p:nvPr>
            <p:ph type="ftr" sz="quarter" idx="11"/>
          </p:nvPr>
        </p:nvSpPr>
        <p:spPr/>
        <p:txBody>
          <a:bodyPr/>
          <a:lstStyle/>
          <a:p>
            <a:r>
              <a:rPr lang="en-US"/>
              <a:t>Harshit Thakur                                                                            Unit-2</a:t>
            </a:r>
          </a:p>
        </p:txBody>
      </p:sp>
      <p:sp>
        <p:nvSpPr>
          <p:cNvPr id="4" name="Slide Number Placeholder 3">
            <a:extLst>
              <a:ext uri="{FF2B5EF4-FFF2-40B4-BE49-F238E27FC236}">
                <a16:creationId xmlns:a16="http://schemas.microsoft.com/office/drawing/2014/main" id="{99D91D5A-A57F-B788-8D31-6F62570879F8}"/>
              </a:ext>
            </a:extLst>
          </p:cNvPr>
          <p:cNvSpPr>
            <a:spLocks noGrp="1"/>
          </p:cNvSpPr>
          <p:nvPr>
            <p:ph type="sldNum" sz="quarter" idx="12"/>
          </p:nvPr>
        </p:nvSpPr>
        <p:spPr/>
        <p:txBody>
          <a:bodyPr/>
          <a:lstStyle/>
          <a:p>
            <a:fld id="{B6F15528-21DE-4FAA-801E-634DDDAF4B2B}" type="slidenum">
              <a:rPr lang="en-US" smtClean="0"/>
              <a:pPr/>
              <a:t>26</a:t>
            </a:fld>
            <a:endParaRPr lang="en-US"/>
          </a:p>
        </p:txBody>
      </p:sp>
      <p:sp>
        <p:nvSpPr>
          <p:cNvPr id="6" name="TextBox 5">
            <a:extLst>
              <a:ext uri="{FF2B5EF4-FFF2-40B4-BE49-F238E27FC236}">
                <a16:creationId xmlns:a16="http://schemas.microsoft.com/office/drawing/2014/main" id="{64CF3DD8-EF60-5193-2524-8EFE4642537F}"/>
              </a:ext>
            </a:extLst>
          </p:cNvPr>
          <p:cNvSpPr txBox="1"/>
          <p:nvPr/>
        </p:nvSpPr>
        <p:spPr>
          <a:xfrm>
            <a:off x="2286000" y="3108403"/>
            <a:ext cx="4572000" cy="369332"/>
          </a:xfrm>
          <a:prstGeom prst="rect">
            <a:avLst/>
          </a:prstGeom>
          <a:noFill/>
        </p:spPr>
        <p:txBody>
          <a:bodyPr wrap="square">
            <a:spAutoFit/>
          </a:bodyPr>
          <a:lstStyle/>
          <a:p>
            <a:r>
              <a:rPr lang="en-US" sz="1800" b="0" i="0" u="none" strike="noStrike" baseline="0" dirty="0">
                <a:solidFill>
                  <a:srgbClr val="000000"/>
                </a:solidFill>
              </a:rPr>
              <a:t> 	</a:t>
            </a:r>
          </a:p>
        </p:txBody>
      </p:sp>
      <p:sp>
        <p:nvSpPr>
          <p:cNvPr id="7" name="Title 1">
            <a:extLst>
              <a:ext uri="{FF2B5EF4-FFF2-40B4-BE49-F238E27FC236}">
                <a16:creationId xmlns:a16="http://schemas.microsoft.com/office/drawing/2014/main" id="{ADF9AD08-23A4-A6F2-2456-46359363FADC}"/>
              </a:ext>
            </a:extLst>
          </p:cNvPr>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STAGES OF PROJECT FEASIBILITY ANALYSIS</a:t>
            </a:r>
          </a:p>
        </p:txBody>
      </p:sp>
      <p:sp>
        <p:nvSpPr>
          <p:cNvPr id="9" name="TextBox 8">
            <a:extLst>
              <a:ext uri="{FF2B5EF4-FFF2-40B4-BE49-F238E27FC236}">
                <a16:creationId xmlns:a16="http://schemas.microsoft.com/office/drawing/2014/main" id="{1312B3E0-662E-4074-91AB-CB54CD132C71}"/>
              </a:ext>
            </a:extLst>
          </p:cNvPr>
          <p:cNvSpPr txBox="1"/>
          <p:nvPr/>
        </p:nvSpPr>
        <p:spPr>
          <a:xfrm>
            <a:off x="228600" y="838200"/>
            <a:ext cx="7543799" cy="5940088"/>
          </a:xfrm>
          <a:prstGeom prst="rect">
            <a:avLst/>
          </a:prstGeom>
          <a:noFill/>
        </p:spPr>
        <p:txBody>
          <a:bodyPr wrap="square">
            <a:spAutoFit/>
          </a:bodyPr>
          <a:lstStyle/>
          <a:p>
            <a:pPr algn="l"/>
            <a:r>
              <a:rPr lang="en-US" sz="2000" b="0" i="0" u="none" strike="noStrike" baseline="0" dirty="0">
                <a:solidFill>
                  <a:srgbClr val="000000"/>
                </a:solidFill>
                <a:latin typeface="MDCIOC+TimesNewRoman"/>
              </a:rPr>
              <a:t>3. Technical Feasibility</a:t>
            </a:r>
          </a:p>
          <a:p>
            <a:pPr algn="l"/>
            <a:r>
              <a:rPr lang="en-US" sz="2000" b="0" i="0" u="none" strike="noStrike" baseline="0" dirty="0">
                <a:solidFill>
                  <a:srgbClr val="000000"/>
                </a:solidFill>
                <a:latin typeface="MDCIOC+TimesNewRoman"/>
              </a:rPr>
              <a:t>- Objective: Determine if the project can be technically executed.</a:t>
            </a:r>
          </a:p>
          <a:p>
            <a:pPr algn="l"/>
            <a:r>
              <a:rPr lang="en-US" sz="2000" b="0" i="0" u="none" strike="noStrike" baseline="0" dirty="0">
                <a:solidFill>
                  <a:srgbClr val="000000"/>
                </a:solidFill>
                <a:latin typeface="MDCIOC+TimesNewRoman"/>
              </a:rPr>
              <a:t>- Activities:</a:t>
            </a:r>
          </a:p>
          <a:p>
            <a:pPr algn="l"/>
            <a:r>
              <a:rPr lang="en-US" sz="2000" b="0" i="0" u="none" strike="noStrike" baseline="0" dirty="0">
                <a:solidFill>
                  <a:srgbClr val="000000"/>
                </a:solidFill>
                <a:latin typeface="MDCIOC+TimesNewRoman"/>
              </a:rPr>
              <a:t>  - Assess the technical requirements of the project.</a:t>
            </a:r>
          </a:p>
          <a:p>
            <a:pPr algn="l"/>
            <a:r>
              <a:rPr lang="en-US" sz="2000" b="0" i="0" u="none" strike="noStrike" baseline="0" dirty="0">
                <a:solidFill>
                  <a:srgbClr val="000000"/>
                </a:solidFill>
                <a:latin typeface="MDCIOC+TimesNewRoman"/>
              </a:rPr>
              <a:t>  - Evaluate the availability of technology, resources, and expertise.</a:t>
            </a:r>
          </a:p>
          <a:p>
            <a:pPr algn="l"/>
            <a:r>
              <a:rPr lang="en-US" sz="2000" b="0" i="0" u="none" strike="noStrike" baseline="0" dirty="0">
                <a:solidFill>
                  <a:srgbClr val="000000"/>
                </a:solidFill>
                <a:latin typeface="MDCIOC+TimesNewRoman"/>
              </a:rPr>
              <a:t>  - Analyze potential technical challenges and risks.</a:t>
            </a:r>
          </a:p>
          <a:p>
            <a:pPr algn="l"/>
            <a:r>
              <a:rPr lang="en-US" sz="2000" b="0" i="0" u="none" strike="noStrike" baseline="0" dirty="0">
                <a:solidFill>
                  <a:srgbClr val="000000"/>
                </a:solidFill>
                <a:latin typeface="MDCIOC+TimesNewRoman"/>
              </a:rPr>
              <a:t>  - Determine the project’s technical soundness and resource needs.</a:t>
            </a:r>
          </a:p>
          <a:p>
            <a:pPr algn="l"/>
            <a:endParaRPr lang="en-US" sz="2000" b="0" i="0" u="none" strike="noStrike" baseline="0" dirty="0">
              <a:solidFill>
                <a:srgbClr val="000000"/>
              </a:solidFill>
              <a:latin typeface="MDCIOC+TimesNewRoman"/>
            </a:endParaRPr>
          </a:p>
          <a:p>
            <a:pPr algn="l"/>
            <a:r>
              <a:rPr lang="en-US" sz="2000" b="0" i="0" u="none" strike="noStrike" baseline="0" dirty="0">
                <a:solidFill>
                  <a:srgbClr val="000000"/>
                </a:solidFill>
                <a:latin typeface="MDCIOC+TimesNewRoman"/>
              </a:rPr>
              <a:t> 4. Financial Feasibility</a:t>
            </a:r>
          </a:p>
          <a:p>
            <a:pPr algn="l"/>
            <a:r>
              <a:rPr lang="en-US" sz="2000" b="0" i="0" u="none" strike="noStrike" baseline="0" dirty="0">
                <a:solidFill>
                  <a:srgbClr val="000000"/>
                </a:solidFill>
                <a:latin typeface="MDCIOC+TimesNewRoman"/>
              </a:rPr>
              <a:t>- Objective: Evaluate the project's financial viability.</a:t>
            </a:r>
          </a:p>
          <a:p>
            <a:pPr algn="l"/>
            <a:r>
              <a:rPr lang="en-US" sz="2000" b="0" i="0" u="none" strike="noStrike" baseline="0" dirty="0">
                <a:solidFill>
                  <a:srgbClr val="000000"/>
                </a:solidFill>
                <a:latin typeface="MDCIOC+TimesNewRoman"/>
              </a:rPr>
              <a:t>- Activities:</a:t>
            </a:r>
          </a:p>
          <a:p>
            <a:pPr algn="l"/>
            <a:r>
              <a:rPr lang="en-US" sz="2000" b="0" i="0" u="none" strike="noStrike" baseline="0" dirty="0">
                <a:solidFill>
                  <a:srgbClr val="000000"/>
                </a:solidFill>
                <a:latin typeface="MDCIOC+TimesNewRoman"/>
              </a:rPr>
              <a:t>  - Estimate project costs, including capital, operating, and maintenance expenses.</a:t>
            </a:r>
          </a:p>
          <a:p>
            <a:pPr algn="l"/>
            <a:r>
              <a:rPr lang="en-US" sz="2000" b="0" i="0" u="none" strike="noStrike" baseline="0" dirty="0">
                <a:solidFill>
                  <a:srgbClr val="000000"/>
                </a:solidFill>
                <a:latin typeface="MDCIOC+TimesNewRoman"/>
              </a:rPr>
              <a:t>  - Forecast potential revenues and returns on investment (ROI).</a:t>
            </a:r>
          </a:p>
          <a:p>
            <a:pPr algn="l"/>
            <a:r>
              <a:rPr lang="en-US" sz="2000" b="0" i="0" u="none" strike="noStrike" baseline="0" dirty="0">
                <a:solidFill>
                  <a:srgbClr val="000000"/>
                </a:solidFill>
                <a:latin typeface="MDCIOC+TimesNewRoman"/>
              </a:rPr>
              <a:t>  - Perform cost-benefit analysis.</a:t>
            </a:r>
          </a:p>
          <a:p>
            <a:pPr algn="l"/>
            <a:r>
              <a:rPr lang="en-US" sz="2000" b="0" i="0" u="none" strike="noStrike" baseline="0" dirty="0">
                <a:solidFill>
                  <a:srgbClr val="000000"/>
                </a:solidFill>
                <a:latin typeface="MDCIOC+TimesNewRoman"/>
              </a:rPr>
              <a:t>  - Assess funding requirements and potential sources of financing.</a:t>
            </a:r>
          </a:p>
          <a:p>
            <a:pPr algn="l"/>
            <a:r>
              <a:rPr lang="en-US" sz="2000" b="0" i="0" u="none" strike="noStrike" baseline="0" dirty="0">
                <a:solidFill>
                  <a:srgbClr val="000000"/>
                </a:solidFill>
                <a:latin typeface="MDCIOC+TimesNewRoman"/>
              </a:rPr>
              <a:t>  - Analyze financial risks and sensitivities.</a:t>
            </a:r>
          </a:p>
          <a:p>
            <a:pPr algn="l"/>
            <a:endParaRPr lang="en-US" sz="2000" b="0" i="0" u="none" strike="noStrike" baseline="0" dirty="0">
              <a:solidFill>
                <a:srgbClr val="000000"/>
              </a:solidFill>
              <a:latin typeface="MDCIOC+TimesNewRoman"/>
            </a:endParaRPr>
          </a:p>
          <a:p>
            <a:pPr algn="l"/>
            <a:r>
              <a:rPr lang="en-US" sz="2000" b="0" i="0" u="none" strike="noStrike" baseline="0" dirty="0">
                <a:solidFill>
                  <a:srgbClr val="000000"/>
                </a:solidFill>
                <a:latin typeface="MDCIOC+TimesNewRoman"/>
              </a:rPr>
              <a:t> </a:t>
            </a:r>
            <a:endParaRPr lang="en-US" sz="1800" b="0" i="0" u="none" strike="noStrike" baseline="0" dirty="0"/>
          </a:p>
        </p:txBody>
      </p:sp>
      <p:sp>
        <p:nvSpPr>
          <p:cNvPr id="8" name="TextBox 7">
            <a:extLst>
              <a:ext uri="{FF2B5EF4-FFF2-40B4-BE49-F238E27FC236}">
                <a16:creationId xmlns:a16="http://schemas.microsoft.com/office/drawing/2014/main" id="{6DA765BD-67E3-FF99-08B4-8956441EF916}"/>
              </a:ext>
            </a:extLst>
          </p:cNvPr>
          <p:cNvSpPr txBox="1"/>
          <p:nvPr/>
        </p:nvSpPr>
        <p:spPr>
          <a:xfrm>
            <a:off x="2300288" y="15345846"/>
            <a:ext cx="4600574" cy="369332"/>
          </a:xfrm>
          <a:prstGeom prst="rect">
            <a:avLst/>
          </a:prstGeom>
          <a:noFill/>
        </p:spPr>
        <p:txBody>
          <a:bodyPr wrap="square">
            <a:spAutoFit/>
          </a:bodyPr>
          <a:lstStyle/>
          <a:p>
            <a:r>
              <a:rPr lang="en-US" sz="1800" b="0" i="0" u="none" strike="noStrike" baseline="0" dirty="0">
                <a:solidFill>
                  <a:srgbClr val="000000"/>
                </a:solidFill>
                <a:latin typeface="MDCIOC+TimesNewRoman"/>
              </a:rPr>
              <a:t>**</a:t>
            </a:r>
            <a:endParaRPr lang="en-US" dirty="0"/>
          </a:p>
        </p:txBody>
      </p:sp>
    </p:spTree>
    <p:extLst>
      <p:ext uri="{BB962C8B-B14F-4D97-AF65-F5344CB8AC3E}">
        <p14:creationId xmlns:p14="http://schemas.microsoft.com/office/powerpoint/2010/main" val="1869187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6B1CE-C4D7-7A9B-877B-6B3BC1655A0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476E476-F599-4EC2-90EF-9BD53452F8E1}" type="datetime3">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 June 2024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a:extLst>
              <a:ext uri="{FF2B5EF4-FFF2-40B4-BE49-F238E27FC236}">
                <a16:creationId xmlns:a16="http://schemas.microsoft.com/office/drawing/2014/main" id="{41CD6C89-9100-A453-3702-3BF4D9AE4E2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a:solidFill>
                  <a:prstClr val="black">
                    <a:tint val="75000"/>
                  </a:prstClr>
                </a:solidFill>
              </a:rPr>
              <a:t>Harshit Thakur    Project Mangement     Unit-2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73E99A50-6F4C-2153-5C07-D76DF28F5D41}"/>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B99588-8ACA-4B54-BB11-4EAFE413AE55}" type="slidenum">
              <a:rPr kumimoji="0" lang="en-US" altLang="en-US" sz="1200" b="0" i="0" u="none" strike="noStrike" kern="1200" cap="none" spc="0" normalizeH="0" baseline="0" noProof="0" smtClean="0">
                <a:ln>
                  <a:noFill/>
                </a:ln>
                <a:solidFill>
                  <a:srgbClr val="898989"/>
                </a:solidFill>
                <a:effectLst/>
                <a:uLnTx/>
                <a:uFillTx/>
                <a:latin typeface="Calibri" pitchFamily="34" charset="0"/>
                <a:ea typeface="+mn-ea"/>
                <a:cs typeface="Calibri"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en-US" sz="1200" b="0" i="0" u="none" strike="noStrike" kern="1200" cap="none" spc="0" normalizeH="0" baseline="0" noProof="0">
              <a:ln>
                <a:noFill/>
              </a:ln>
              <a:solidFill>
                <a:srgbClr val="898989"/>
              </a:solidFill>
              <a:effectLst/>
              <a:uLnTx/>
              <a:uFillTx/>
              <a:latin typeface="Calibri" pitchFamily="34" charset="0"/>
              <a:ea typeface="+mn-ea"/>
              <a:cs typeface="Calibri" pitchFamily="34" charset="0"/>
            </a:endParaRPr>
          </a:p>
        </p:txBody>
      </p:sp>
      <p:sp>
        <p:nvSpPr>
          <p:cNvPr id="7" name="TextBox 6">
            <a:extLst>
              <a:ext uri="{FF2B5EF4-FFF2-40B4-BE49-F238E27FC236}">
                <a16:creationId xmlns:a16="http://schemas.microsoft.com/office/drawing/2014/main" id="{68FF5D18-4C57-04F7-72D8-6D26F477F1D4}"/>
              </a:ext>
            </a:extLst>
          </p:cNvPr>
          <p:cNvSpPr txBox="1"/>
          <p:nvPr/>
        </p:nvSpPr>
        <p:spPr>
          <a:xfrm>
            <a:off x="457200" y="1143000"/>
            <a:ext cx="8229600" cy="4524315"/>
          </a:xfrm>
          <a:prstGeom prst="rect">
            <a:avLst/>
          </a:prstGeom>
          <a:noFill/>
        </p:spPr>
        <p:txBody>
          <a:bodyPr wrap="square" rtlCol="0">
            <a:spAutoFit/>
          </a:bodyPr>
          <a:lstStyle/>
          <a:p>
            <a:pPr algn="l"/>
            <a:r>
              <a:rPr lang="en-US" sz="1800" b="0" i="0" u="none" strike="noStrike" baseline="0" dirty="0">
                <a:solidFill>
                  <a:srgbClr val="000000"/>
                </a:solidFill>
                <a:latin typeface="MDCIOC+TimesNewRoman"/>
              </a:rPr>
              <a:t>5. Organizational Feasibility</a:t>
            </a:r>
          </a:p>
          <a:p>
            <a:pPr algn="l"/>
            <a:r>
              <a:rPr lang="en-US" sz="1800" b="0" i="0" u="none" strike="noStrike" baseline="0" dirty="0">
                <a:solidFill>
                  <a:srgbClr val="000000"/>
                </a:solidFill>
                <a:latin typeface="MDCIOC+TimesNewRoman"/>
              </a:rPr>
              <a:t>- Objective: Assess the organizational capacity to execute the project.</a:t>
            </a:r>
          </a:p>
          <a:p>
            <a:pPr algn="l"/>
            <a:r>
              <a:rPr lang="en-US" sz="1800" b="0" i="0" u="none" strike="noStrike" baseline="0" dirty="0">
                <a:solidFill>
                  <a:srgbClr val="000000"/>
                </a:solidFill>
                <a:latin typeface="MDCIOC+TimesNewRoman"/>
              </a:rPr>
              <a:t>- Activities:</a:t>
            </a:r>
          </a:p>
          <a:p>
            <a:pPr algn="l"/>
            <a:r>
              <a:rPr lang="en-US" sz="1800" b="0" i="0" u="none" strike="noStrike" baseline="0" dirty="0">
                <a:solidFill>
                  <a:srgbClr val="000000"/>
                </a:solidFill>
                <a:latin typeface="MDCIOC+TimesNewRoman"/>
              </a:rPr>
              <a:t>  - Evaluate the alignment with organizational culture and structure.</a:t>
            </a:r>
          </a:p>
          <a:p>
            <a:pPr algn="l"/>
            <a:r>
              <a:rPr lang="en-US" sz="1800" b="0" i="0" u="none" strike="noStrike" baseline="0" dirty="0">
                <a:solidFill>
                  <a:srgbClr val="000000"/>
                </a:solidFill>
                <a:latin typeface="MDCIOC+TimesNewRoman"/>
              </a:rPr>
              <a:t>  - Assess the availability and capability of human resources.</a:t>
            </a:r>
          </a:p>
          <a:p>
            <a:pPr algn="l"/>
            <a:r>
              <a:rPr lang="en-US" sz="1800" b="0" i="0" u="none" strike="noStrike" baseline="0" dirty="0">
                <a:solidFill>
                  <a:srgbClr val="000000"/>
                </a:solidFill>
                <a:latin typeface="MDCIOC+TimesNewRoman"/>
              </a:rPr>
              <a:t>  - Identify the impact on existing operations and resources.</a:t>
            </a:r>
          </a:p>
          <a:p>
            <a:pPr algn="l"/>
            <a:r>
              <a:rPr lang="en-US" sz="1800" b="0" i="0" u="none" strike="noStrike" baseline="0" dirty="0">
                <a:solidFill>
                  <a:srgbClr val="000000"/>
                </a:solidFill>
                <a:latin typeface="MDCIOC+TimesNewRoman"/>
              </a:rPr>
              <a:t>  - Determine the need for new skills or training.</a:t>
            </a:r>
          </a:p>
          <a:p>
            <a:pPr algn="l"/>
            <a:endParaRPr lang="en-US" sz="1800" b="0" i="0" u="none" strike="noStrike" baseline="0" dirty="0">
              <a:solidFill>
                <a:srgbClr val="000000"/>
              </a:solidFill>
              <a:latin typeface="MDCIOC+TimesNewRoman"/>
            </a:endParaRPr>
          </a:p>
          <a:p>
            <a:pPr algn="l"/>
            <a:r>
              <a:rPr lang="en-US" sz="1800" b="0" i="0" u="none" strike="noStrike" baseline="0" dirty="0">
                <a:solidFill>
                  <a:srgbClr val="000000"/>
                </a:solidFill>
                <a:latin typeface="MDCIOC+TimesNewRoman"/>
              </a:rPr>
              <a:t> 6. Legal and Regulatory Feasibility</a:t>
            </a:r>
          </a:p>
          <a:p>
            <a:pPr algn="l"/>
            <a:r>
              <a:rPr lang="en-US" sz="1800" b="0" i="0" u="none" strike="noStrike" baseline="0" dirty="0">
                <a:solidFill>
                  <a:srgbClr val="000000"/>
                </a:solidFill>
                <a:latin typeface="MDCIOC+TimesNewRoman"/>
              </a:rPr>
              <a:t>- Objective: Ensure compliance with legal and regulatory requirements.</a:t>
            </a:r>
          </a:p>
          <a:p>
            <a:pPr algn="l"/>
            <a:r>
              <a:rPr lang="en-US" sz="1800" b="0" i="0" u="none" strike="noStrike" baseline="0" dirty="0">
                <a:solidFill>
                  <a:srgbClr val="000000"/>
                </a:solidFill>
                <a:latin typeface="MDCIOC+TimesNewRoman"/>
              </a:rPr>
              <a:t>- Activities:</a:t>
            </a:r>
          </a:p>
          <a:p>
            <a:pPr algn="l"/>
            <a:r>
              <a:rPr lang="en-US" sz="1800" b="0" i="0" u="none" strike="noStrike" baseline="0" dirty="0">
                <a:solidFill>
                  <a:srgbClr val="000000"/>
                </a:solidFill>
                <a:latin typeface="MDCIOC+TimesNewRoman"/>
              </a:rPr>
              <a:t>  - Identify relevant laws, regulations, and standards.</a:t>
            </a:r>
          </a:p>
          <a:p>
            <a:pPr algn="l"/>
            <a:r>
              <a:rPr lang="en-US" sz="1800" b="0" i="0" u="none" strike="noStrike" baseline="0" dirty="0">
                <a:solidFill>
                  <a:srgbClr val="000000"/>
                </a:solidFill>
                <a:latin typeface="MDCIOC+TimesNewRoman"/>
              </a:rPr>
              <a:t>  - Assess the impact of regulatory requirements on the project.</a:t>
            </a:r>
          </a:p>
          <a:p>
            <a:pPr algn="l"/>
            <a:r>
              <a:rPr lang="en-US" sz="1800" b="0" i="0" u="none" strike="noStrike" baseline="0" dirty="0">
                <a:solidFill>
                  <a:srgbClr val="000000"/>
                </a:solidFill>
                <a:latin typeface="MDCIOC+TimesNewRoman"/>
              </a:rPr>
              <a:t>  - Evaluate potential legal risks and issues.</a:t>
            </a:r>
          </a:p>
          <a:p>
            <a:pPr algn="l"/>
            <a:r>
              <a:rPr lang="en-US" sz="1800" b="0" i="0" u="none" strike="noStrike" baseline="0" dirty="0">
                <a:solidFill>
                  <a:srgbClr val="000000"/>
                </a:solidFill>
                <a:latin typeface="MDCIOC+TimesNewRoman"/>
              </a:rPr>
              <a:t>  - Plan for obtaining necessary permits and approvals.</a:t>
            </a:r>
          </a:p>
          <a:p>
            <a:pPr algn="l"/>
            <a:endParaRPr lang="en-US" sz="1800" b="0" i="0" u="none" strike="noStrike" baseline="0" dirty="0">
              <a:solidFill>
                <a:srgbClr val="000000"/>
              </a:solidFill>
              <a:latin typeface="MDCIOC+TimesNewRoman"/>
            </a:endParaRPr>
          </a:p>
        </p:txBody>
      </p:sp>
      <p:sp>
        <p:nvSpPr>
          <p:cNvPr id="8" name="Title 1">
            <a:extLst>
              <a:ext uri="{FF2B5EF4-FFF2-40B4-BE49-F238E27FC236}">
                <a16:creationId xmlns:a16="http://schemas.microsoft.com/office/drawing/2014/main" id="{1097FFEA-0BBF-1DF6-7C5C-97E56183EEA6}"/>
              </a:ext>
            </a:extLst>
          </p:cNvPr>
          <p:cNvSpPr txBox="1">
            <a:spLocks/>
          </p:cNvSpPr>
          <p:nvPr/>
        </p:nvSpPr>
        <p:spPr>
          <a:xfrm>
            <a:off x="1828800" y="0"/>
            <a:ext cx="7315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lang="en-US" sz="2000" dirty="0">
                <a:solidFill>
                  <a:srgbClr val="000000"/>
                </a:solidFill>
              </a:rPr>
              <a:t>STAGES OF PROJECT FEASIBILITY ANALYSIS</a:t>
            </a:r>
            <a:endParaRPr kumimoji="0" lang="en-US" sz="2000" i="0" u="none" strike="noStrike" kern="1200" cap="none" spc="0" normalizeH="0" baseline="0" noProof="0" dirty="0">
              <a:ln>
                <a:noFill/>
              </a:ln>
              <a:solidFill>
                <a:schemeClr val="tx1"/>
              </a:solidFill>
              <a:effectLst/>
              <a:uLnTx/>
              <a:uFillTx/>
            </a:endParaRPr>
          </a:p>
        </p:txBody>
      </p:sp>
    </p:spTree>
    <p:extLst>
      <p:ext uri="{BB962C8B-B14F-4D97-AF65-F5344CB8AC3E}">
        <p14:creationId xmlns:p14="http://schemas.microsoft.com/office/powerpoint/2010/main" val="2372317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6B1CE-C4D7-7A9B-877B-6B3BC1655A0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476E476-F599-4EC2-90EF-9BD53452F8E1}" type="datetime3">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 June 2024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a:extLst>
              <a:ext uri="{FF2B5EF4-FFF2-40B4-BE49-F238E27FC236}">
                <a16:creationId xmlns:a16="http://schemas.microsoft.com/office/drawing/2014/main" id="{41CD6C89-9100-A453-3702-3BF4D9AE4E2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a:solidFill>
                  <a:prstClr val="black">
                    <a:tint val="75000"/>
                  </a:prstClr>
                </a:solidFill>
              </a:rPr>
              <a:t>Harshit Thakur    Project Mangement     Unit-2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73E99A50-6F4C-2153-5C07-D76DF28F5D41}"/>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B99588-8ACA-4B54-BB11-4EAFE413AE55}" type="slidenum">
              <a:rPr kumimoji="0" lang="en-US" altLang="en-US" sz="1200" b="0" i="0" u="none" strike="noStrike" kern="1200" cap="none" spc="0" normalizeH="0" baseline="0" noProof="0" smtClean="0">
                <a:ln>
                  <a:noFill/>
                </a:ln>
                <a:solidFill>
                  <a:srgbClr val="898989"/>
                </a:solidFill>
                <a:effectLst/>
                <a:uLnTx/>
                <a:uFillTx/>
                <a:latin typeface="Calibri" pitchFamily="34" charset="0"/>
                <a:ea typeface="+mn-ea"/>
                <a:cs typeface="Calibri"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en-US" sz="1200" b="0" i="0" u="none" strike="noStrike" kern="1200" cap="none" spc="0" normalizeH="0" baseline="0" noProof="0">
              <a:ln>
                <a:noFill/>
              </a:ln>
              <a:solidFill>
                <a:srgbClr val="898989"/>
              </a:solidFill>
              <a:effectLst/>
              <a:uLnTx/>
              <a:uFillTx/>
              <a:latin typeface="Calibri" pitchFamily="34" charset="0"/>
              <a:ea typeface="+mn-ea"/>
              <a:cs typeface="Calibri" pitchFamily="34" charset="0"/>
            </a:endParaRPr>
          </a:p>
        </p:txBody>
      </p:sp>
      <p:sp>
        <p:nvSpPr>
          <p:cNvPr id="7" name="TextBox 6">
            <a:extLst>
              <a:ext uri="{FF2B5EF4-FFF2-40B4-BE49-F238E27FC236}">
                <a16:creationId xmlns:a16="http://schemas.microsoft.com/office/drawing/2014/main" id="{68FF5D18-4C57-04F7-72D8-6D26F477F1D4}"/>
              </a:ext>
            </a:extLst>
          </p:cNvPr>
          <p:cNvSpPr txBox="1"/>
          <p:nvPr/>
        </p:nvSpPr>
        <p:spPr>
          <a:xfrm>
            <a:off x="447675" y="685799"/>
            <a:ext cx="8229600" cy="5355312"/>
          </a:xfrm>
          <a:prstGeom prst="rect">
            <a:avLst/>
          </a:prstGeom>
          <a:noFill/>
        </p:spPr>
        <p:txBody>
          <a:bodyPr wrap="square" rtlCol="0">
            <a:spAutoFit/>
          </a:bodyPr>
          <a:lstStyle/>
          <a:p>
            <a:pPr algn="l"/>
            <a:endParaRPr lang="en-US" sz="1800" b="0" i="0" u="none" strike="noStrike" baseline="0" dirty="0">
              <a:solidFill>
                <a:srgbClr val="000000"/>
              </a:solidFill>
              <a:latin typeface="MDCIOC+TimesNewRoman"/>
            </a:endParaRPr>
          </a:p>
          <a:p>
            <a:pPr algn="l"/>
            <a:r>
              <a:rPr lang="en-US" sz="1800" b="0" i="0" u="none" strike="noStrike" baseline="0" dirty="0">
                <a:solidFill>
                  <a:srgbClr val="000000"/>
                </a:solidFill>
                <a:latin typeface="MDCIOC+TimesNewRoman"/>
              </a:rPr>
              <a:t> 7. Environmental Feasibility</a:t>
            </a:r>
          </a:p>
          <a:p>
            <a:pPr algn="l"/>
            <a:r>
              <a:rPr lang="en-US" sz="1800" b="0" i="0" u="none" strike="noStrike" baseline="0" dirty="0">
                <a:solidFill>
                  <a:srgbClr val="000000"/>
                </a:solidFill>
                <a:latin typeface="MDCIOC+TimesNewRoman"/>
              </a:rPr>
              <a:t>- Objective: Evaluate the project's environmental impact.</a:t>
            </a:r>
          </a:p>
          <a:p>
            <a:pPr algn="l"/>
            <a:r>
              <a:rPr lang="en-US" sz="1800" b="0" i="0" u="none" strike="noStrike" baseline="0" dirty="0">
                <a:solidFill>
                  <a:srgbClr val="000000"/>
                </a:solidFill>
                <a:latin typeface="MDCIOC+TimesNewRoman"/>
              </a:rPr>
              <a:t>- Activities:</a:t>
            </a:r>
          </a:p>
          <a:p>
            <a:pPr algn="l"/>
            <a:r>
              <a:rPr lang="en-US" sz="1800" b="0" i="0" u="none" strike="noStrike" baseline="0" dirty="0">
                <a:solidFill>
                  <a:srgbClr val="000000"/>
                </a:solidFill>
                <a:latin typeface="MDCIOC+TimesNewRoman"/>
              </a:rPr>
              <a:t>  - Assess potential environmental effects and sustainability issues.</a:t>
            </a:r>
          </a:p>
          <a:p>
            <a:pPr algn="l"/>
            <a:r>
              <a:rPr lang="en-US" sz="1800" b="0" i="0" u="none" strike="noStrike" baseline="0" dirty="0">
                <a:solidFill>
                  <a:srgbClr val="000000"/>
                </a:solidFill>
                <a:latin typeface="MDCIOC+TimesNewRoman"/>
              </a:rPr>
              <a:t>  - Identify regulatory environmental requirements.</a:t>
            </a:r>
          </a:p>
          <a:p>
            <a:pPr algn="l"/>
            <a:r>
              <a:rPr lang="en-US" sz="1800" b="0" i="0" u="none" strike="noStrike" baseline="0" dirty="0">
                <a:solidFill>
                  <a:srgbClr val="000000"/>
                </a:solidFill>
                <a:latin typeface="MDCIOC+TimesNewRoman"/>
              </a:rPr>
              <a:t>  - Evaluate the need for environmental impact assessments.</a:t>
            </a:r>
          </a:p>
          <a:p>
            <a:pPr algn="l"/>
            <a:r>
              <a:rPr lang="en-US" sz="1800" b="0" i="0" u="none" strike="noStrike" baseline="0" dirty="0">
                <a:solidFill>
                  <a:srgbClr val="000000"/>
                </a:solidFill>
                <a:latin typeface="MDCIOC+TimesNewRoman"/>
              </a:rPr>
              <a:t>  - Plan for environmental mitigation measures.</a:t>
            </a:r>
          </a:p>
          <a:p>
            <a:pPr algn="l"/>
            <a:endParaRPr lang="en-US" sz="1800" b="0" i="0" u="none" strike="noStrike" baseline="0" dirty="0">
              <a:solidFill>
                <a:srgbClr val="000000"/>
              </a:solidFill>
              <a:latin typeface="MDCIOC+TimesNewRoman"/>
            </a:endParaRPr>
          </a:p>
          <a:p>
            <a:pPr algn="l"/>
            <a:r>
              <a:rPr lang="en-US" sz="1800" b="0" i="0" u="none" strike="noStrike" baseline="0" dirty="0">
                <a:solidFill>
                  <a:srgbClr val="000000"/>
                </a:solidFill>
                <a:latin typeface="MDCIOC+TimesNewRoman"/>
              </a:rPr>
              <a:t> 8. Risk Assessment</a:t>
            </a:r>
          </a:p>
          <a:p>
            <a:pPr algn="l"/>
            <a:r>
              <a:rPr lang="en-US" sz="1800" b="0" i="0" u="none" strike="noStrike" baseline="0" dirty="0">
                <a:solidFill>
                  <a:srgbClr val="000000"/>
                </a:solidFill>
                <a:latin typeface="MDCIOC+TimesNewRoman"/>
              </a:rPr>
              <a:t>- Objective: Identify and analyze potential project risks.</a:t>
            </a:r>
          </a:p>
          <a:p>
            <a:pPr algn="l"/>
            <a:r>
              <a:rPr lang="en-US" sz="1800" b="0" i="0" u="none" strike="noStrike" baseline="0" dirty="0">
                <a:solidFill>
                  <a:srgbClr val="000000"/>
                </a:solidFill>
                <a:latin typeface="MDCIOC+TimesNewRoman"/>
              </a:rPr>
              <a:t>- Activities:</a:t>
            </a:r>
          </a:p>
          <a:p>
            <a:pPr algn="l"/>
            <a:r>
              <a:rPr lang="en-US" sz="1800" b="0" i="0" u="none" strike="noStrike" baseline="0" dirty="0">
                <a:solidFill>
                  <a:srgbClr val="000000"/>
                </a:solidFill>
                <a:latin typeface="MDCIOC+TimesNewRoman"/>
              </a:rPr>
              <a:t>  - Identify risks across all feasibility areas (technical, financial, market, organizational, legal, and environmental).</a:t>
            </a:r>
          </a:p>
          <a:p>
            <a:pPr algn="l"/>
            <a:r>
              <a:rPr lang="en-US" sz="1800" b="0" i="0" u="none" strike="noStrike" baseline="0" dirty="0">
                <a:solidFill>
                  <a:srgbClr val="000000"/>
                </a:solidFill>
                <a:latin typeface="MDCIOC+TimesNewRoman"/>
              </a:rPr>
              <a:t>  - Evaluate the likelihood and impact of each risk.</a:t>
            </a:r>
          </a:p>
          <a:p>
            <a:pPr algn="l"/>
            <a:r>
              <a:rPr lang="en-US" sz="1800" b="0" i="0" u="none" strike="noStrike" baseline="0" dirty="0">
                <a:solidFill>
                  <a:srgbClr val="000000"/>
                </a:solidFill>
                <a:latin typeface="MDCIOC+TimesNewRoman"/>
              </a:rPr>
              <a:t>  - Develop risk mitigation strategies.</a:t>
            </a:r>
          </a:p>
          <a:p>
            <a:pPr algn="l"/>
            <a:r>
              <a:rPr lang="en-US" sz="1800" b="0" i="0" u="none" strike="noStrike" baseline="0" dirty="0">
                <a:solidFill>
                  <a:srgbClr val="000000"/>
                </a:solidFill>
                <a:latin typeface="MDCIOC+TimesNewRoman"/>
              </a:rPr>
              <a:t>  - Prepare a risk management plan.</a:t>
            </a:r>
          </a:p>
          <a:p>
            <a:pPr algn="l"/>
            <a:endParaRPr lang="en-US" sz="1800" b="0" i="0" u="none" strike="noStrike" baseline="0" dirty="0">
              <a:solidFill>
                <a:srgbClr val="000000"/>
              </a:solidFill>
              <a:latin typeface="MDCIOC+TimesNewRoman"/>
            </a:endParaRPr>
          </a:p>
          <a:p>
            <a:pPr algn="l"/>
            <a:r>
              <a:rPr lang="en-US" sz="1800" b="0" i="0" u="none" strike="noStrike" baseline="0" dirty="0">
                <a:solidFill>
                  <a:srgbClr val="000000"/>
                </a:solidFill>
                <a:latin typeface="MDCIOC+TimesNewRoman"/>
              </a:rPr>
              <a:t> </a:t>
            </a:r>
            <a:endParaRPr lang="en-US" sz="1600" b="0" i="0" u="none" strike="noStrike" baseline="0" dirty="0"/>
          </a:p>
        </p:txBody>
      </p:sp>
      <p:sp>
        <p:nvSpPr>
          <p:cNvPr id="8" name="Title 1">
            <a:extLst>
              <a:ext uri="{FF2B5EF4-FFF2-40B4-BE49-F238E27FC236}">
                <a16:creationId xmlns:a16="http://schemas.microsoft.com/office/drawing/2014/main" id="{1097FFEA-0BBF-1DF6-7C5C-97E56183EEA6}"/>
              </a:ext>
            </a:extLst>
          </p:cNvPr>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STAGES OF PROJECT FEASIBILITY ANALYSIS</a:t>
            </a:r>
          </a:p>
        </p:txBody>
      </p:sp>
    </p:spTree>
    <p:extLst>
      <p:ext uri="{BB962C8B-B14F-4D97-AF65-F5344CB8AC3E}">
        <p14:creationId xmlns:p14="http://schemas.microsoft.com/office/powerpoint/2010/main" val="872049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6B1CE-C4D7-7A9B-877B-6B3BC1655A0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476E476-F599-4EC2-90EF-9BD53452F8E1}" type="datetime3">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 June 2024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a:extLst>
              <a:ext uri="{FF2B5EF4-FFF2-40B4-BE49-F238E27FC236}">
                <a16:creationId xmlns:a16="http://schemas.microsoft.com/office/drawing/2014/main" id="{41CD6C89-9100-A453-3702-3BF4D9AE4E2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a:solidFill>
                  <a:prstClr val="black">
                    <a:tint val="75000"/>
                  </a:prstClr>
                </a:solidFill>
              </a:rPr>
              <a:t>Harshit Thakur    Project Mangement     Unit-2</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73E99A50-6F4C-2153-5C07-D76DF28F5D41}"/>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FB99588-8ACA-4B54-BB11-4EAFE413AE55}" type="slidenum">
              <a:rPr kumimoji="0" lang="en-US" altLang="en-US" sz="1200" b="0" i="0" u="none" strike="noStrike" kern="1200" cap="none" spc="0" normalizeH="0" baseline="0" noProof="0" smtClean="0">
                <a:ln>
                  <a:noFill/>
                </a:ln>
                <a:solidFill>
                  <a:srgbClr val="898989"/>
                </a:solidFill>
                <a:effectLst/>
                <a:uLnTx/>
                <a:uFillTx/>
                <a:latin typeface="Calibri" pitchFamily="34" charset="0"/>
                <a:ea typeface="+mn-ea"/>
                <a:cs typeface="Calibri"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en-US" sz="1200" b="0" i="0" u="none" strike="noStrike" kern="1200" cap="none" spc="0" normalizeH="0" baseline="0" noProof="0">
              <a:ln>
                <a:noFill/>
              </a:ln>
              <a:solidFill>
                <a:srgbClr val="898989"/>
              </a:solidFill>
              <a:effectLst/>
              <a:uLnTx/>
              <a:uFillTx/>
              <a:latin typeface="Calibri" pitchFamily="34" charset="0"/>
              <a:ea typeface="+mn-ea"/>
              <a:cs typeface="Calibri" pitchFamily="34" charset="0"/>
            </a:endParaRPr>
          </a:p>
        </p:txBody>
      </p:sp>
      <p:sp>
        <p:nvSpPr>
          <p:cNvPr id="7" name="TextBox 6">
            <a:extLst>
              <a:ext uri="{FF2B5EF4-FFF2-40B4-BE49-F238E27FC236}">
                <a16:creationId xmlns:a16="http://schemas.microsoft.com/office/drawing/2014/main" id="{68FF5D18-4C57-04F7-72D8-6D26F477F1D4}"/>
              </a:ext>
            </a:extLst>
          </p:cNvPr>
          <p:cNvSpPr txBox="1"/>
          <p:nvPr/>
        </p:nvSpPr>
        <p:spPr>
          <a:xfrm>
            <a:off x="447675" y="685799"/>
            <a:ext cx="8229600" cy="4801314"/>
          </a:xfrm>
          <a:prstGeom prst="rect">
            <a:avLst/>
          </a:prstGeom>
          <a:noFill/>
        </p:spPr>
        <p:txBody>
          <a:bodyPr wrap="square" rtlCol="0">
            <a:spAutoFit/>
          </a:bodyPr>
          <a:lstStyle/>
          <a:p>
            <a:pPr algn="l"/>
            <a:endParaRPr lang="en-US" sz="1800" b="0" i="0" u="none" strike="noStrike" baseline="0" dirty="0">
              <a:solidFill>
                <a:srgbClr val="000000"/>
              </a:solidFill>
              <a:latin typeface="MDCIOC+TimesNewRoman"/>
            </a:endParaRPr>
          </a:p>
          <a:p>
            <a:pPr algn="l"/>
            <a:r>
              <a:rPr lang="en-US" sz="1800" b="0" i="0" u="none" strike="noStrike" baseline="0" dirty="0">
                <a:solidFill>
                  <a:srgbClr val="000000"/>
                </a:solidFill>
                <a:latin typeface="MDCIOC+TimesNewRoman"/>
              </a:rPr>
              <a:t> 9. Feasibility Report</a:t>
            </a:r>
          </a:p>
          <a:p>
            <a:pPr algn="l"/>
            <a:r>
              <a:rPr lang="en-US" sz="1800" b="0" i="0" u="none" strike="noStrike" baseline="0" dirty="0">
                <a:solidFill>
                  <a:srgbClr val="000000"/>
                </a:solidFill>
                <a:latin typeface="MDCIOC+TimesNewRoman"/>
              </a:rPr>
              <a:t>- Objective: Document and present the findings of the feasibility analysis.</a:t>
            </a:r>
          </a:p>
          <a:p>
            <a:pPr algn="l"/>
            <a:r>
              <a:rPr lang="en-US" sz="1800" b="0" i="0" u="none" strike="noStrike" baseline="0" dirty="0">
                <a:solidFill>
                  <a:srgbClr val="000000"/>
                </a:solidFill>
                <a:latin typeface="MDCIOC+TimesNewRoman"/>
              </a:rPr>
              <a:t>- Activities:</a:t>
            </a:r>
          </a:p>
          <a:p>
            <a:pPr algn="l"/>
            <a:r>
              <a:rPr lang="en-US" sz="1800" b="0" i="0" u="none" strike="noStrike" baseline="0" dirty="0">
                <a:solidFill>
                  <a:srgbClr val="000000"/>
                </a:solidFill>
                <a:latin typeface="MDCIOC+TimesNewRoman"/>
              </a:rPr>
              <a:t>  - Compile detailed findings from each feasibility stage.</a:t>
            </a:r>
          </a:p>
          <a:p>
            <a:pPr algn="l"/>
            <a:r>
              <a:rPr lang="en-US" sz="1800" b="0" i="0" u="none" strike="noStrike" baseline="0" dirty="0">
                <a:solidFill>
                  <a:srgbClr val="000000"/>
                </a:solidFill>
                <a:latin typeface="MDCIOC+TimesNewRoman"/>
              </a:rPr>
              <a:t>  - Provide recommendations based on the analysis.</a:t>
            </a:r>
          </a:p>
          <a:p>
            <a:pPr algn="l"/>
            <a:r>
              <a:rPr lang="en-US" sz="1800" b="0" i="0" u="none" strike="noStrike" baseline="0" dirty="0">
                <a:solidFill>
                  <a:srgbClr val="000000"/>
                </a:solidFill>
                <a:latin typeface="MDCIOC+TimesNewRoman"/>
              </a:rPr>
              <a:t>  - Present the feasibility report to stakeholders for review and decision-making.</a:t>
            </a:r>
          </a:p>
          <a:p>
            <a:pPr algn="l"/>
            <a:r>
              <a:rPr lang="en-US" sz="1800" b="0" i="0" u="none" strike="noStrike" baseline="0" dirty="0">
                <a:solidFill>
                  <a:srgbClr val="000000"/>
                </a:solidFill>
                <a:latin typeface="MDCIOC+TimesNewRoman"/>
              </a:rPr>
              <a:t>  - Include an executive summary, detailed analysis, conclusions, and appendices as necessary.</a:t>
            </a:r>
          </a:p>
          <a:p>
            <a:pPr algn="l"/>
            <a:endParaRPr lang="en-US" sz="1800" b="0" i="0" u="none" strike="noStrike" baseline="0" dirty="0">
              <a:solidFill>
                <a:srgbClr val="000000"/>
              </a:solidFill>
              <a:latin typeface="MDCIOC+TimesNewRoman"/>
            </a:endParaRPr>
          </a:p>
          <a:p>
            <a:pPr algn="l"/>
            <a:r>
              <a:rPr lang="en-US" sz="1800" b="0" i="0" u="none" strike="noStrike" baseline="0" dirty="0">
                <a:solidFill>
                  <a:srgbClr val="000000"/>
                </a:solidFill>
                <a:latin typeface="MDCIOC+TimesNewRoman"/>
              </a:rPr>
              <a:t> 10. Decision-Making</a:t>
            </a:r>
          </a:p>
          <a:p>
            <a:pPr algn="l"/>
            <a:r>
              <a:rPr lang="en-US" sz="1800" b="0" i="0" u="none" strike="noStrike" baseline="0" dirty="0">
                <a:solidFill>
                  <a:srgbClr val="000000"/>
                </a:solidFill>
                <a:latin typeface="MDCIOC+TimesNewRoman"/>
              </a:rPr>
              <a:t>- Objective: Decide whether to proceed with the project.</a:t>
            </a:r>
          </a:p>
          <a:p>
            <a:pPr algn="l"/>
            <a:r>
              <a:rPr lang="en-US" sz="1800" b="0" i="0" u="none" strike="noStrike" baseline="0" dirty="0">
                <a:solidFill>
                  <a:srgbClr val="000000"/>
                </a:solidFill>
                <a:latin typeface="MDCIOC+TimesNewRoman"/>
              </a:rPr>
              <a:t>- Activities:</a:t>
            </a:r>
          </a:p>
          <a:p>
            <a:pPr algn="l"/>
            <a:r>
              <a:rPr lang="en-US" sz="1800" b="0" i="0" u="none" strike="noStrike" baseline="0" dirty="0">
                <a:solidFill>
                  <a:srgbClr val="000000"/>
                </a:solidFill>
                <a:latin typeface="MDCIOC+TimesNewRoman"/>
              </a:rPr>
              <a:t>  - Review the feasibility report and recommendations.</a:t>
            </a:r>
          </a:p>
          <a:p>
            <a:pPr algn="l"/>
            <a:r>
              <a:rPr lang="en-US" sz="1800" b="0" i="0" u="none" strike="noStrike" baseline="0" dirty="0">
                <a:solidFill>
                  <a:srgbClr val="000000"/>
                </a:solidFill>
                <a:latin typeface="MDCIOC+TimesNewRoman"/>
              </a:rPr>
              <a:t>  - Engage stakeholders in the decision-making process.</a:t>
            </a:r>
          </a:p>
          <a:p>
            <a:pPr algn="l"/>
            <a:r>
              <a:rPr lang="en-US" sz="1800" b="0" i="0" u="none" strike="noStrike" baseline="0" dirty="0">
                <a:solidFill>
                  <a:srgbClr val="000000"/>
                </a:solidFill>
                <a:latin typeface="MDCIOC+TimesNewRoman"/>
              </a:rPr>
              <a:t>  - Make a go/no-go decision based on the feasibility analysis.</a:t>
            </a:r>
          </a:p>
          <a:p>
            <a:pPr algn="l"/>
            <a:r>
              <a:rPr lang="en-US" sz="1800" b="0" i="0" u="none" strike="noStrike" baseline="0" dirty="0">
                <a:solidFill>
                  <a:srgbClr val="000000"/>
                </a:solidFill>
                <a:latin typeface="MDCIOC+TimesNewRoman"/>
              </a:rPr>
              <a:t>  - If proceeding, develop a project plan and outline next steps.</a:t>
            </a:r>
          </a:p>
        </p:txBody>
      </p:sp>
      <p:sp>
        <p:nvSpPr>
          <p:cNvPr id="8" name="Title 1">
            <a:extLst>
              <a:ext uri="{FF2B5EF4-FFF2-40B4-BE49-F238E27FC236}">
                <a16:creationId xmlns:a16="http://schemas.microsoft.com/office/drawing/2014/main" id="{1097FFEA-0BBF-1DF6-7C5C-97E56183EEA6}"/>
              </a:ext>
            </a:extLst>
          </p:cNvPr>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STAGES OF PROJECT FEASIBILITY ANALYSIS</a:t>
            </a:r>
          </a:p>
        </p:txBody>
      </p:sp>
    </p:spTree>
    <p:extLst>
      <p:ext uri="{BB962C8B-B14F-4D97-AF65-F5344CB8AC3E}">
        <p14:creationId xmlns:p14="http://schemas.microsoft.com/office/powerpoint/2010/main" val="34379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p:cNvSpPr>
            <a:spLocks noGrp="1"/>
          </p:cNvSpPr>
          <p:nvPr>
            <p:ph type="dt" sz="half" idx="10"/>
          </p:nvPr>
        </p:nvSpPr>
        <p:spPr/>
        <p:txBody>
          <a:bodyPr/>
          <a:lstStyle/>
          <a:p>
            <a:fld id="{19D90124-B824-46F2-89DC-419C909C733F}" type="datetime4">
              <a:rPr lang="en-US" smtClean="0"/>
              <a:t>June 21, 2024</a:t>
            </a:fld>
            <a:endParaRPr lang="en-US" dirty="0"/>
          </a:p>
        </p:txBody>
      </p:sp>
      <p:sp>
        <p:nvSpPr>
          <p:cNvPr id="11" name="Footer Placeholder 10"/>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graphicFrame>
        <p:nvGraphicFramePr>
          <p:cNvPr id="9" name="Content Placeholder 8"/>
          <p:cNvGraphicFramePr>
            <a:graphicFrameLocks noGrp="1"/>
          </p:cNvGraphicFramePr>
          <p:nvPr>
            <p:ph idx="4294967295"/>
            <p:extLst>
              <p:ext uri="{D42A27DB-BD31-4B8C-83A1-F6EECF244321}">
                <p14:modId xmlns:p14="http://schemas.microsoft.com/office/powerpoint/2010/main" val="2455433816"/>
              </p:ext>
            </p:extLst>
          </p:nvPr>
        </p:nvGraphicFramePr>
        <p:xfrm>
          <a:off x="0" y="1444625"/>
          <a:ext cx="6515101" cy="4107180"/>
        </p:xfrm>
        <a:graphic>
          <a:graphicData uri="http://schemas.openxmlformats.org/drawingml/2006/table">
            <a:tbl>
              <a:tblPr firstRow="1" bandRow="1">
                <a:tableStyleId>{5C22544A-7EE6-4342-B048-85BDC9FD1C3A}</a:tableStyleId>
              </a:tblPr>
              <a:tblGrid>
                <a:gridCol w="1206500">
                  <a:extLst>
                    <a:ext uri="{9D8B030D-6E8A-4147-A177-3AD203B41FA5}">
                      <a16:colId xmlns:a16="http://schemas.microsoft.com/office/drawing/2014/main" val="20000"/>
                    </a:ext>
                  </a:extLst>
                </a:gridCol>
                <a:gridCol w="5308601">
                  <a:extLst>
                    <a:ext uri="{9D8B030D-6E8A-4147-A177-3AD203B41FA5}">
                      <a16:colId xmlns:a16="http://schemas.microsoft.com/office/drawing/2014/main" val="20001"/>
                    </a:ext>
                  </a:extLst>
                </a:gridCol>
              </a:tblGrid>
              <a:tr h="297180">
                <a:tc>
                  <a:txBody>
                    <a:bodyPr/>
                    <a:lstStyle/>
                    <a:p>
                      <a:r>
                        <a:rPr lang="en-US" sz="2000" dirty="0">
                          <a:latin typeface="+mn-lt"/>
                        </a:rPr>
                        <a:t>S. No.</a:t>
                      </a:r>
                    </a:p>
                  </a:txBody>
                  <a:tcPr marL="68580" marR="68580" marT="34290" marB="34290"/>
                </a:tc>
                <a:tc>
                  <a:txBody>
                    <a:bodyPr/>
                    <a:lstStyle/>
                    <a:p>
                      <a:pPr algn="l"/>
                      <a:r>
                        <a:rPr lang="en-US" sz="2000" dirty="0">
                          <a:latin typeface="+mn-lt"/>
                        </a:rPr>
                        <a:t>Index</a:t>
                      </a:r>
                    </a:p>
                  </a:txBody>
                  <a:tcPr marL="68580" marR="68580" marT="34290" marB="34290"/>
                </a:tc>
                <a:extLst>
                  <a:ext uri="{0D108BD9-81ED-4DB2-BD59-A6C34878D82A}">
                    <a16:rowId xmlns:a16="http://schemas.microsoft.com/office/drawing/2014/main" val="10000"/>
                  </a:ext>
                </a:extLst>
              </a:tr>
              <a:tr h="325169">
                <a:tc>
                  <a:txBody>
                    <a:bodyPr/>
                    <a:lstStyle/>
                    <a:p>
                      <a:r>
                        <a:rPr lang="en-US" sz="2000" b="0" dirty="0">
                          <a:latin typeface="+mn-lt"/>
                          <a:cs typeface="Times New Roman" pitchFamily="18" charset="0"/>
                        </a:rPr>
                        <a:t>10.</a:t>
                      </a:r>
                    </a:p>
                  </a:txBody>
                  <a:tcPr marL="68580" marR="68580" marT="34290" marB="34290"/>
                </a:tc>
                <a:tc>
                  <a:txBody>
                    <a:bodyPr/>
                    <a:lstStyle/>
                    <a:p>
                      <a:r>
                        <a:rPr lang="en-US" sz="2000" b="0" dirty="0">
                          <a:latin typeface="+mn-lt"/>
                          <a:cs typeface="Times New Roman" pitchFamily="18" charset="0"/>
                        </a:rPr>
                        <a:t>Program Specific  Outcomes (PSOs)</a:t>
                      </a:r>
                    </a:p>
                  </a:txBody>
                  <a:tcPr marL="68580" marR="68580" marT="34290" marB="34290"/>
                </a:tc>
                <a:extLst>
                  <a:ext uri="{0D108BD9-81ED-4DB2-BD59-A6C34878D82A}">
                    <a16:rowId xmlns:a16="http://schemas.microsoft.com/office/drawing/2014/main" val="10001"/>
                  </a:ext>
                </a:extLst>
              </a:tr>
              <a:tr h="325169">
                <a:tc>
                  <a:txBody>
                    <a:bodyPr/>
                    <a:lstStyle/>
                    <a:p>
                      <a:r>
                        <a:rPr lang="en-US" sz="2000" b="0" dirty="0">
                          <a:latin typeface="+mn-lt"/>
                          <a:cs typeface="Times New Roman" pitchFamily="18" charset="0"/>
                        </a:rPr>
                        <a:t>11.</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dk1"/>
                          </a:solidFill>
                          <a:effectLst/>
                          <a:uLnTx/>
                          <a:uFillTx/>
                          <a:latin typeface="+mn-lt"/>
                          <a:cs typeface="Times New Roman" pitchFamily="18" charset="0"/>
                        </a:rPr>
                        <a:t>Cos and PSOs Mapping</a:t>
                      </a:r>
                    </a:p>
                  </a:txBody>
                  <a:tcPr marL="68580" marR="68580" marT="34290" marB="34290"/>
                </a:tc>
                <a:extLst>
                  <a:ext uri="{0D108BD9-81ED-4DB2-BD59-A6C34878D82A}">
                    <a16:rowId xmlns:a16="http://schemas.microsoft.com/office/drawing/2014/main" val="10002"/>
                  </a:ext>
                </a:extLst>
              </a:tr>
              <a:tr h="325169">
                <a:tc>
                  <a:txBody>
                    <a:bodyPr/>
                    <a:lstStyle/>
                    <a:p>
                      <a:r>
                        <a:rPr lang="en-US" sz="2000" b="0" dirty="0">
                          <a:latin typeface="+mn-lt"/>
                          <a:cs typeface="Times New Roman" pitchFamily="18" charset="0"/>
                        </a:rPr>
                        <a:t>12.</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Times New Roman" pitchFamily="18" charset="0"/>
                        </a:rPr>
                        <a:t>Program Educational Objectives (PEOs)</a:t>
                      </a:r>
                    </a:p>
                  </a:txBody>
                  <a:tcPr marL="68580" marR="68580" marT="34290" marB="34290"/>
                </a:tc>
                <a:extLst>
                  <a:ext uri="{0D108BD9-81ED-4DB2-BD59-A6C34878D82A}">
                    <a16:rowId xmlns:a16="http://schemas.microsoft.com/office/drawing/2014/main" val="10003"/>
                  </a:ext>
                </a:extLst>
              </a:tr>
              <a:tr h="325169">
                <a:tc>
                  <a:txBody>
                    <a:bodyPr/>
                    <a:lstStyle/>
                    <a:p>
                      <a:r>
                        <a:rPr lang="en-US" sz="2000" b="0" dirty="0">
                          <a:latin typeface="+mn-lt"/>
                          <a:cs typeface="Times New Roman" pitchFamily="18" charset="0"/>
                        </a:rPr>
                        <a:t>13.</a:t>
                      </a:r>
                    </a:p>
                  </a:txBody>
                  <a:tcPr marL="68580" marR="68580" marT="34290" marB="34290"/>
                </a:tc>
                <a:tc>
                  <a:txBody>
                    <a:bodyPr/>
                    <a:lstStyle/>
                    <a:p>
                      <a:r>
                        <a:rPr lang="en-US" sz="2000" b="0" dirty="0">
                          <a:latin typeface="+mn-lt"/>
                          <a:cs typeface="Times New Roman" pitchFamily="18" charset="0"/>
                        </a:rPr>
                        <a:t>Result Analysis</a:t>
                      </a:r>
                    </a:p>
                  </a:txBody>
                  <a:tcPr marL="68580" marR="68580" marT="34290" marB="34290"/>
                </a:tc>
                <a:extLst>
                  <a:ext uri="{0D108BD9-81ED-4DB2-BD59-A6C34878D82A}">
                    <a16:rowId xmlns:a16="http://schemas.microsoft.com/office/drawing/2014/main" val="10004"/>
                  </a:ext>
                </a:extLst>
              </a:tr>
              <a:tr h="325169">
                <a:tc>
                  <a:txBody>
                    <a:bodyPr/>
                    <a:lstStyle/>
                    <a:p>
                      <a:r>
                        <a:rPr lang="en-US" sz="2000" b="0" dirty="0">
                          <a:latin typeface="+mn-lt"/>
                          <a:cs typeface="Times New Roman" pitchFamily="18" charset="0"/>
                        </a:rPr>
                        <a:t>14.</a:t>
                      </a:r>
                    </a:p>
                  </a:txBody>
                  <a:tcPr marL="68580" marR="68580" marT="34290" marB="34290"/>
                </a:tc>
                <a:tc>
                  <a:txBody>
                    <a:bodyPr/>
                    <a:lstStyle/>
                    <a:p>
                      <a:r>
                        <a:rPr lang="en-US" sz="2000" b="0" dirty="0">
                          <a:latin typeface="+mn-lt"/>
                          <a:cs typeface="Times New Roman" pitchFamily="18" charset="0"/>
                        </a:rPr>
                        <a:t>End Semester Question paper Templates</a:t>
                      </a:r>
                    </a:p>
                  </a:txBody>
                  <a:tcPr marL="68580" marR="68580" marT="34290" marB="34290"/>
                </a:tc>
                <a:extLst>
                  <a:ext uri="{0D108BD9-81ED-4DB2-BD59-A6C34878D82A}">
                    <a16:rowId xmlns:a16="http://schemas.microsoft.com/office/drawing/2014/main" val="10005"/>
                  </a:ext>
                </a:extLst>
              </a:tr>
              <a:tr h="325169">
                <a:tc>
                  <a:txBody>
                    <a:bodyPr/>
                    <a:lstStyle/>
                    <a:p>
                      <a:r>
                        <a:rPr lang="en-US" sz="2000" b="0" dirty="0">
                          <a:latin typeface="+mn-lt"/>
                          <a:cs typeface="Times New Roman" pitchFamily="18" charset="0"/>
                        </a:rPr>
                        <a:t>15.</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Times New Roman" pitchFamily="18" charset="0"/>
                        </a:rPr>
                        <a:t>Prequisite/Recap</a:t>
                      </a:r>
                    </a:p>
                  </a:txBody>
                  <a:tcPr marL="68580" marR="68580" marT="34290" marB="34290"/>
                </a:tc>
                <a:extLst>
                  <a:ext uri="{0D108BD9-81ED-4DB2-BD59-A6C34878D82A}">
                    <a16:rowId xmlns:a16="http://schemas.microsoft.com/office/drawing/2014/main" val="10006"/>
                  </a:ext>
                </a:extLst>
              </a:tr>
              <a:tr h="325169">
                <a:tc>
                  <a:txBody>
                    <a:bodyPr/>
                    <a:lstStyle/>
                    <a:p>
                      <a:r>
                        <a:rPr lang="en-US" sz="2000" b="0" dirty="0">
                          <a:latin typeface="+mn-lt"/>
                          <a:cs typeface="Times New Roman" pitchFamily="18" charset="0"/>
                        </a:rPr>
                        <a:t>16.</a:t>
                      </a:r>
                    </a:p>
                  </a:txBody>
                  <a:tcPr marL="68580" marR="68580" marT="34290" marB="34290"/>
                </a:tc>
                <a:tc>
                  <a:txBody>
                    <a:bodyPr/>
                    <a:lstStyle/>
                    <a:p>
                      <a:r>
                        <a:rPr lang="en-US" sz="2000" b="0" dirty="0">
                          <a:latin typeface="+mn-lt"/>
                          <a:cs typeface="Times New Roman" pitchFamily="18" charset="0"/>
                        </a:rPr>
                        <a:t>Brief Indtroduction about the Subject with Videos</a:t>
                      </a:r>
                    </a:p>
                  </a:txBody>
                  <a:tcPr marL="68580" marR="68580" marT="34290" marB="34290"/>
                </a:tc>
                <a:extLst>
                  <a:ext uri="{0D108BD9-81ED-4DB2-BD59-A6C34878D82A}">
                    <a16:rowId xmlns:a16="http://schemas.microsoft.com/office/drawing/2014/main" val="10007"/>
                  </a:ext>
                </a:extLst>
              </a:tr>
              <a:tr h="325169">
                <a:tc>
                  <a:txBody>
                    <a:bodyPr/>
                    <a:lstStyle/>
                    <a:p>
                      <a:r>
                        <a:rPr lang="en-US" sz="2000" b="0" dirty="0">
                          <a:latin typeface="+mn-lt"/>
                          <a:cs typeface="Times New Roman" pitchFamily="18" charset="0"/>
                        </a:rPr>
                        <a:t>17.</a:t>
                      </a:r>
                    </a:p>
                  </a:txBody>
                  <a:tcPr marL="68580" marR="68580" marT="34290" marB="34290"/>
                </a:tc>
                <a:tc>
                  <a:txBody>
                    <a:bodyPr/>
                    <a:lstStyle/>
                    <a:p>
                      <a:r>
                        <a:rPr lang="en-US" sz="2000" b="0" dirty="0">
                          <a:latin typeface="+mn-lt"/>
                          <a:cs typeface="Times New Roman" pitchFamily="18" charset="0"/>
                        </a:rPr>
                        <a:t>Unit Contents</a:t>
                      </a:r>
                    </a:p>
                  </a:txBody>
                  <a:tcPr marL="68580" marR="68580" marT="34290" marB="34290"/>
                </a:tc>
                <a:extLst>
                  <a:ext uri="{0D108BD9-81ED-4DB2-BD59-A6C34878D82A}">
                    <a16:rowId xmlns:a16="http://schemas.microsoft.com/office/drawing/2014/main" val="10008"/>
                  </a:ext>
                </a:extLst>
              </a:tr>
              <a:tr h="325169">
                <a:tc>
                  <a:txBody>
                    <a:bodyPr/>
                    <a:lstStyle/>
                    <a:p>
                      <a:r>
                        <a:rPr lang="en-US" sz="2000" b="0" dirty="0">
                          <a:latin typeface="+mn-lt"/>
                          <a:cs typeface="Times New Roman" pitchFamily="18" charset="0"/>
                        </a:rPr>
                        <a:t>18.</a:t>
                      </a:r>
                    </a:p>
                  </a:txBody>
                  <a:tcPr marL="68580" marR="68580" marT="34290" marB="34290"/>
                </a:tc>
                <a:tc>
                  <a:txBody>
                    <a:bodyPr/>
                    <a:lstStyle/>
                    <a:p>
                      <a:r>
                        <a:rPr lang="en-US" sz="2000" b="0" dirty="0">
                          <a:latin typeface="+mn-lt"/>
                          <a:cs typeface="Times New Roman" pitchFamily="18" charset="0"/>
                        </a:rPr>
                        <a:t>Unit</a:t>
                      </a:r>
                      <a:r>
                        <a:rPr lang="en-US" sz="2000" b="0" baseline="0" dirty="0">
                          <a:latin typeface="+mn-lt"/>
                          <a:cs typeface="Times New Roman" pitchFamily="18" charset="0"/>
                        </a:rPr>
                        <a:t> Objectives</a:t>
                      </a:r>
                      <a:endParaRPr lang="en-US" sz="2000" b="0" dirty="0">
                        <a:latin typeface="+mn-lt"/>
                        <a:cs typeface="Times New Roman" pitchFamily="18" charset="0"/>
                      </a:endParaRPr>
                    </a:p>
                  </a:txBody>
                  <a:tcPr marL="68580" marR="68580" marT="34290" marB="34290"/>
                </a:tc>
                <a:extLst>
                  <a:ext uri="{0D108BD9-81ED-4DB2-BD59-A6C34878D82A}">
                    <a16:rowId xmlns:a16="http://schemas.microsoft.com/office/drawing/2014/main" val="10009"/>
                  </a:ext>
                </a:extLst>
              </a:tr>
              <a:tr h="325169">
                <a:tc>
                  <a:txBody>
                    <a:bodyPr/>
                    <a:lstStyle/>
                    <a:p>
                      <a:r>
                        <a:rPr lang="en-US" sz="2000" b="0" dirty="0">
                          <a:latin typeface="+mn-lt"/>
                          <a:cs typeface="Times New Roman" pitchFamily="18" charset="0"/>
                        </a:rPr>
                        <a:t>19.</a:t>
                      </a:r>
                    </a:p>
                  </a:txBody>
                  <a:tcPr marL="68580" marR="68580" marT="34290" marB="34290"/>
                </a:tc>
                <a:tc>
                  <a:txBody>
                    <a:bodyPr/>
                    <a:lstStyle/>
                    <a:p>
                      <a:r>
                        <a:rPr lang="en-US" sz="2000" b="0" dirty="0">
                          <a:latin typeface="+mn-lt"/>
                          <a:cs typeface="Times New Roman" pitchFamily="18" charset="0"/>
                        </a:rPr>
                        <a:t>Topic Objectives/Topic Outcome</a:t>
                      </a:r>
                    </a:p>
                  </a:txBody>
                  <a:tcPr marL="68580" marR="68580" marT="34290" marB="34290"/>
                </a:tc>
                <a:extLst>
                  <a:ext uri="{0D108BD9-81ED-4DB2-BD59-A6C34878D82A}">
                    <a16:rowId xmlns:a16="http://schemas.microsoft.com/office/drawing/2014/main" val="10010"/>
                  </a:ext>
                </a:extLst>
              </a:tr>
            </a:tbl>
          </a:graphicData>
        </a:graphic>
      </p:graphicFrame>
      <p:sp>
        <p:nvSpPr>
          <p:cNvPr id="7" name="Title 1"/>
          <p:cNvSpPr txBox="1">
            <a:spLocks/>
          </p:cNvSpPr>
          <p:nvPr/>
        </p:nvSpPr>
        <p:spPr>
          <a:xfrm>
            <a:off x="1809750" y="136525"/>
            <a:ext cx="7029450" cy="51434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Index/Content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C82E7C-C7A4-4C74-88C6-7034354EE833}"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buNone/>
            </a:pPr>
            <a:r>
              <a:rPr lang="en-US" dirty="0"/>
              <a:t>	</a:t>
            </a:r>
            <a:r>
              <a:rPr lang="en-US" sz="1800" dirty="0"/>
              <a:t>Following factors have to be analyzed</a:t>
            </a:r>
            <a:r>
              <a:rPr lang="en-US" sz="2600" dirty="0"/>
              <a:t>.</a:t>
            </a:r>
          </a:p>
          <a:p>
            <a:pPr marL="0" indent="0" algn="just">
              <a:buNone/>
            </a:pPr>
            <a:endParaRPr lang="en-US" sz="2800" dirty="0"/>
          </a:p>
        </p:txBody>
      </p:sp>
      <p:sp>
        <p:nvSpPr>
          <p:cNvPr id="7" name="Title 1"/>
          <p:cNvSpPr txBox="1">
            <a:spLocks/>
          </p:cNvSpPr>
          <p:nvPr/>
        </p:nvSpPr>
        <p:spPr>
          <a:xfrm>
            <a:off x="1828800" y="0"/>
            <a:ext cx="7315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lang="en-US" sz="2000" dirty="0"/>
              <a:t>Adequacy of Market</a:t>
            </a:r>
            <a:endParaRPr kumimoji="0" lang="en-US" sz="2000" i="0" u="none" strike="noStrike" kern="1200" cap="none" spc="0" normalizeH="0" baseline="0" noProof="0" dirty="0">
              <a:ln>
                <a:noFill/>
              </a:ln>
              <a:solidFill>
                <a:schemeClr val="tx1"/>
              </a:solidFill>
              <a:effectLst/>
              <a:uLnTx/>
              <a:uFillTx/>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259" y="1371600"/>
            <a:ext cx="4667250" cy="466407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747836"/>
            <a:ext cx="4095750" cy="389096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C82E7C-C7A4-4C74-88C6-7034354EE833}"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9" name="Content Placeholder 8"/>
          <p:cNvSpPr>
            <a:spLocks noGrp="1"/>
          </p:cNvSpPr>
          <p:nvPr>
            <p:ph idx="4294967295"/>
          </p:nvPr>
        </p:nvSpPr>
        <p:spPr>
          <a:xfrm>
            <a:off x="0" y="838200"/>
            <a:ext cx="8991600" cy="5562600"/>
          </a:xfrm>
        </p:spPr>
        <p:txBody>
          <a:bodyPr>
            <a:normAutofit fontScale="55000" lnSpcReduction="20000"/>
          </a:bodyPr>
          <a:lstStyle/>
          <a:p>
            <a:r>
              <a:rPr lang="en-US" b="1" dirty="0"/>
              <a:t>Objective:</a:t>
            </a:r>
            <a:r>
              <a:rPr lang="en-US" dirty="0"/>
              <a:t> Assess whether the project is technically feasible and can be executed with the available resources and technology.</a:t>
            </a:r>
          </a:p>
          <a:p>
            <a:r>
              <a:rPr lang="en-US" b="1" dirty="0"/>
              <a:t>Key Components:</a:t>
            </a:r>
          </a:p>
          <a:p>
            <a:pPr>
              <a:buFont typeface="+mj-lt"/>
              <a:buAutoNum type="arabicPeriod"/>
            </a:pPr>
            <a:r>
              <a:rPr lang="en-US" b="1" dirty="0"/>
              <a:t>Technical Requirements:</a:t>
            </a:r>
            <a:endParaRPr lang="en-US" dirty="0"/>
          </a:p>
          <a:p>
            <a:pPr marL="742950" lvl="1" indent="-285750">
              <a:buFont typeface="+mj-lt"/>
              <a:buAutoNum type="arabicPeriod"/>
            </a:pPr>
            <a:r>
              <a:rPr lang="en-US" dirty="0"/>
              <a:t>Identify the specific technologies and methodologies required for the project.</a:t>
            </a:r>
          </a:p>
          <a:p>
            <a:pPr marL="742950" lvl="1" indent="-285750">
              <a:buFont typeface="+mj-lt"/>
              <a:buAutoNum type="arabicPeriod"/>
            </a:pPr>
            <a:r>
              <a:rPr lang="en-US" dirty="0"/>
              <a:t>Determine the technical specifications and standards.</a:t>
            </a:r>
          </a:p>
          <a:p>
            <a:pPr>
              <a:buFont typeface="+mj-lt"/>
              <a:buAutoNum type="arabicPeriod"/>
            </a:pPr>
            <a:r>
              <a:rPr lang="en-US" b="1" dirty="0"/>
              <a:t>Resource Availability:</a:t>
            </a:r>
            <a:endParaRPr lang="en-US" dirty="0"/>
          </a:p>
          <a:p>
            <a:pPr marL="742950" lvl="1" indent="-285750">
              <a:buFont typeface="+mj-lt"/>
              <a:buAutoNum type="arabicPeriod"/>
            </a:pPr>
            <a:r>
              <a:rPr lang="en-US" dirty="0"/>
              <a:t>Assess the availability of necessary resources, including materials, equipment, and skilled personnel.</a:t>
            </a:r>
          </a:p>
          <a:p>
            <a:pPr marL="742950" lvl="1" indent="-285750">
              <a:buFont typeface="+mj-lt"/>
              <a:buAutoNum type="arabicPeriod"/>
            </a:pPr>
            <a:r>
              <a:rPr lang="en-US" dirty="0"/>
              <a:t>Evaluate the current capacity and the need for additional resources.</a:t>
            </a:r>
          </a:p>
          <a:p>
            <a:pPr>
              <a:buFont typeface="+mj-lt"/>
              <a:buAutoNum type="arabicPeriod"/>
            </a:pPr>
            <a:r>
              <a:rPr lang="en-US" b="1" dirty="0"/>
              <a:t>Technical Expertise:</a:t>
            </a:r>
            <a:endParaRPr lang="en-US" dirty="0"/>
          </a:p>
          <a:p>
            <a:pPr marL="742950" lvl="1" indent="-285750">
              <a:buFont typeface="+mj-lt"/>
              <a:buAutoNum type="arabicPeriod"/>
            </a:pPr>
            <a:r>
              <a:rPr lang="en-US" dirty="0"/>
              <a:t>Determine whether the team has the necessary technical skills and expertise.</a:t>
            </a:r>
          </a:p>
          <a:p>
            <a:pPr marL="742950" lvl="1" indent="-285750">
              <a:buFont typeface="+mj-lt"/>
              <a:buAutoNum type="arabicPeriod"/>
            </a:pPr>
            <a:r>
              <a:rPr lang="en-US" dirty="0"/>
              <a:t>Identify any gaps in skills and plan for training or hiring as needed.</a:t>
            </a:r>
          </a:p>
          <a:p>
            <a:pPr>
              <a:buFont typeface="+mj-lt"/>
              <a:buAutoNum type="arabicPeriod"/>
            </a:pPr>
            <a:r>
              <a:rPr lang="en-US" b="1" dirty="0"/>
              <a:t>Technical Risks:</a:t>
            </a:r>
            <a:endParaRPr lang="en-US" dirty="0"/>
          </a:p>
          <a:p>
            <a:pPr marL="742950" lvl="1" indent="-285750">
              <a:buFont typeface="+mj-lt"/>
              <a:buAutoNum type="arabicPeriod"/>
            </a:pPr>
            <a:r>
              <a:rPr lang="en-US" dirty="0"/>
              <a:t>Identify potential technical challenges and risks.</a:t>
            </a:r>
          </a:p>
          <a:p>
            <a:pPr marL="742950" lvl="1" indent="-285750">
              <a:buFont typeface="+mj-lt"/>
              <a:buAutoNum type="arabicPeriod"/>
            </a:pPr>
            <a:r>
              <a:rPr lang="en-US" dirty="0"/>
              <a:t>Analyze the impact of these risks on the project timeline and success.</a:t>
            </a:r>
          </a:p>
          <a:p>
            <a:pPr marL="742950" lvl="1" indent="-285750">
              <a:buFont typeface="+mj-lt"/>
              <a:buAutoNum type="arabicPeriod"/>
            </a:pPr>
            <a:r>
              <a:rPr lang="en-US" dirty="0"/>
              <a:t>Develop mitigation strategies for identified risks.</a:t>
            </a:r>
          </a:p>
          <a:p>
            <a:pPr>
              <a:buFont typeface="+mj-lt"/>
              <a:buAutoNum type="arabicPeriod"/>
            </a:pPr>
            <a:r>
              <a:rPr lang="en-US" b="1" dirty="0"/>
              <a:t>Infrastructure:</a:t>
            </a:r>
            <a:endParaRPr lang="en-US" dirty="0"/>
          </a:p>
          <a:p>
            <a:pPr marL="742950" lvl="1" indent="-285750">
              <a:buFont typeface="+mj-lt"/>
              <a:buAutoNum type="arabicPeriod"/>
            </a:pPr>
            <a:r>
              <a:rPr lang="en-US" dirty="0"/>
              <a:t>Evaluate the existing infrastructure and its ability to support the project.</a:t>
            </a:r>
          </a:p>
          <a:p>
            <a:pPr marL="742950" lvl="1" indent="-285750">
              <a:buFont typeface="+mj-lt"/>
              <a:buAutoNum type="arabicPeriod"/>
            </a:pPr>
            <a:r>
              <a:rPr lang="en-US" dirty="0"/>
              <a:t>Plan for any required upgrades or changes to the infrastructure.</a:t>
            </a:r>
          </a:p>
          <a:p>
            <a:r>
              <a:rPr lang="en-US" b="1" dirty="0"/>
              <a:t>Output:</a:t>
            </a:r>
          </a:p>
          <a:p>
            <a:pPr>
              <a:buFont typeface="Arial" panose="020B0604020202020204" pitchFamily="34" charset="0"/>
              <a:buChar char="•"/>
            </a:pPr>
            <a:r>
              <a:rPr lang="en-US" dirty="0"/>
              <a:t>A detailed report outlining the technical feasibility, potential challenges, and mitigation strategies.</a:t>
            </a:r>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Technical Analysis</a:t>
            </a:r>
          </a:p>
          <a:p>
            <a:endParaRPr lang="en-US" dirty="0"/>
          </a:p>
        </p:txBody>
      </p:sp>
    </p:spTree>
    <p:extLst>
      <p:ext uri="{BB962C8B-B14F-4D97-AF65-F5344CB8AC3E}">
        <p14:creationId xmlns:p14="http://schemas.microsoft.com/office/powerpoint/2010/main" val="3179536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C82E7C-C7A4-4C74-88C6-7034354EE833}"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9" name="Content Placeholder 8"/>
          <p:cNvSpPr>
            <a:spLocks noGrp="1"/>
          </p:cNvSpPr>
          <p:nvPr>
            <p:ph idx="4294967295"/>
          </p:nvPr>
        </p:nvSpPr>
        <p:spPr>
          <a:xfrm>
            <a:off x="0" y="838200"/>
            <a:ext cx="8991600" cy="5562600"/>
          </a:xfrm>
        </p:spPr>
        <p:txBody>
          <a:bodyPr>
            <a:normAutofit fontScale="47500" lnSpcReduction="20000"/>
          </a:bodyPr>
          <a:lstStyle/>
          <a:p>
            <a:r>
              <a:rPr lang="en-US" b="1" dirty="0"/>
              <a:t>Objective:</a:t>
            </a:r>
            <a:r>
              <a:rPr lang="en-US" dirty="0"/>
              <a:t> Evaluate the financial viability of the project by assessing costs, revenues, and financial risks.</a:t>
            </a:r>
          </a:p>
          <a:p>
            <a:r>
              <a:rPr lang="en-US" b="1" dirty="0"/>
              <a:t>Key Components:</a:t>
            </a:r>
          </a:p>
          <a:p>
            <a:pPr>
              <a:buFont typeface="+mj-lt"/>
              <a:buAutoNum type="arabicPeriod"/>
            </a:pPr>
            <a:r>
              <a:rPr lang="en-US" b="1" dirty="0"/>
              <a:t>Cost Estimation:</a:t>
            </a:r>
            <a:endParaRPr lang="en-US" dirty="0"/>
          </a:p>
          <a:p>
            <a:pPr marL="742950" lvl="1" indent="-285750">
              <a:buFont typeface="+mj-lt"/>
              <a:buAutoNum type="arabicPeriod"/>
            </a:pPr>
            <a:r>
              <a:rPr lang="en-US" dirty="0"/>
              <a:t>Estimate all project costs, including initial capital expenditures, operating expenses, and maintenance costs.</a:t>
            </a:r>
          </a:p>
          <a:p>
            <a:pPr marL="742950" lvl="1" indent="-285750">
              <a:buFont typeface="+mj-lt"/>
              <a:buAutoNum type="arabicPeriod"/>
            </a:pPr>
            <a:r>
              <a:rPr lang="en-US" dirty="0"/>
              <a:t>Include costs for resources, technology, personnel, and contingency funds.</a:t>
            </a:r>
          </a:p>
          <a:p>
            <a:pPr>
              <a:buFont typeface="+mj-lt"/>
              <a:buAutoNum type="arabicPeriod"/>
            </a:pPr>
            <a:r>
              <a:rPr lang="en-US" b="1" dirty="0"/>
              <a:t>Revenue Forecast:</a:t>
            </a:r>
            <a:endParaRPr lang="en-US" dirty="0"/>
          </a:p>
          <a:p>
            <a:pPr marL="742950" lvl="1" indent="-285750">
              <a:buFont typeface="+mj-lt"/>
              <a:buAutoNum type="arabicPeriod"/>
            </a:pPr>
            <a:r>
              <a:rPr lang="en-US" dirty="0"/>
              <a:t>Project potential revenues based on market analysis, pricing strategy, and demand forecasts.</a:t>
            </a:r>
          </a:p>
          <a:p>
            <a:pPr marL="742950" lvl="1" indent="-285750">
              <a:buFont typeface="+mj-lt"/>
              <a:buAutoNum type="arabicPeriod"/>
            </a:pPr>
            <a:r>
              <a:rPr lang="en-US" dirty="0"/>
              <a:t>Estimate the project's financial benefits and returns.</a:t>
            </a:r>
          </a:p>
          <a:p>
            <a:pPr>
              <a:buFont typeface="+mj-lt"/>
              <a:buAutoNum type="arabicPeriod"/>
            </a:pPr>
            <a:r>
              <a:rPr lang="en-US" b="1" dirty="0"/>
              <a:t>Funding Requirements:</a:t>
            </a:r>
            <a:endParaRPr lang="en-US" dirty="0"/>
          </a:p>
          <a:p>
            <a:pPr marL="742950" lvl="1" indent="-285750">
              <a:buFont typeface="+mj-lt"/>
              <a:buAutoNum type="arabicPeriod"/>
            </a:pPr>
            <a:r>
              <a:rPr lang="en-US" dirty="0"/>
              <a:t>Determine the total funding needed for the project.</a:t>
            </a:r>
          </a:p>
          <a:p>
            <a:pPr marL="742950" lvl="1" indent="-285750">
              <a:buFont typeface="+mj-lt"/>
              <a:buAutoNum type="arabicPeriod"/>
            </a:pPr>
            <a:r>
              <a:rPr lang="en-US" dirty="0"/>
              <a:t>Identify potential sources of funding, including internal funding, loans, grants, and investors.</a:t>
            </a:r>
          </a:p>
          <a:p>
            <a:pPr>
              <a:buFont typeface="+mj-lt"/>
              <a:buAutoNum type="arabicPeriod"/>
            </a:pPr>
            <a:r>
              <a:rPr lang="en-US" b="1" dirty="0"/>
              <a:t>Financial Metrics:</a:t>
            </a:r>
            <a:endParaRPr lang="en-US" dirty="0"/>
          </a:p>
          <a:p>
            <a:pPr marL="742950" lvl="1" indent="-285750">
              <a:buFont typeface="+mj-lt"/>
              <a:buAutoNum type="arabicPeriod"/>
            </a:pPr>
            <a:r>
              <a:rPr lang="en-US" dirty="0"/>
              <a:t>Calculate key financial metrics such as Net Present Value (NPV), Internal Rate of Return (IRR), payback period, and profitability index.</a:t>
            </a:r>
          </a:p>
          <a:p>
            <a:pPr marL="742950" lvl="1" indent="-285750">
              <a:buFont typeface="+mj-lt"/>
              <a:buAutoNum type="arabicPeriod"/>
            </a:pPr>
            <a:r>
              <a:rPr lang="en-US" dirty="0"/>
              <a:t>Perform a cost-benefit analysis to compare the costs and benefits of the project.</a:t>
            </a:r>
          </a:p>
          <a:p>
            <a:pPr>
              <a:buFont typeface="+mj-lt"/>
              <a:buAutoNum type="arabicPeriod"/>
            </a:pPr>
            <a:r>
              <a:rPr lang="en-US" b="1" dirty="0"/>
              <a:t>Financial Risks:</a:t>
            </a:r>
            <a:endParaRPr lang="en-US" dirty="0"/>
          </a:p>
          <a:p>
            <a:pPr marL="742950" lvl="1" indent="-285750">
              <a:buFont typeface="+mj-lt"/>
              <a:buAutoNum type="arabicPeriod"/>
            </a:pPr>
            <a:r>
              <a:rPr lang="en-US" dirty="0"/>
              <a:t>Identify financial risks such as cost overruns, revenue shortfalls, and funding delays.</a:t>
            </a:r>
          </a:p>
          <a:p>
            <a:pPr marL="742950" lvl="1" indent="-285750">
              <a:buFont typeface="+mj-lt"/>
              <a:buAutoNum type="arabicPeriod"/>
            </a:pPr>
            <a:r>
              <a:rPr lang="en-US" dirty="0"/>
              <a:t>Develop strategies to manage and mitigate these risks.</a:t>
            </a:r>
          </a:p>
          <a:p>
            <a:r>
              <a:rPr lang="en-US" b="1" dirty="0"/>
              <a:t>Output:</a:t>
            </a:r>
          </a:p>
          <a:p>
            <a:pPr>
              <a:buFont typeface="Arial" panose="020B0604020202020204" pitchFamily="34" charset="0"/>
              <a:buChar char="•"/>
            </a:pPr>
            <a:r>
              <a:rPr lang="en-US" dirty="0"/>
              <a:t>A comprehensive financial analysis report including cost estimates, revenue projections, financial metrics, and risk assessment.</a:t>
            </a:r>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Financial Analysis</a:t>
            </a:r>
          </a:p>
        </p:txBody>
      </p:sp>
    </p:spTree>
    <p:extLst>
      <p:ext uri="{BB962C8B-B14F-4D97-AF65-F5344CB8AC3E}">
        <p14:creationId xmlns:p14="http://schemas.microsoft.com/office/powerpoint/2010/main" val="441701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C82E7C-C7A4-4C74-88C6-7034354EE833}"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9" name="Content Placeholder 8"/>
          <p:cNvSpPr>
            <a:spLocks noGrp="1"/>
          </p:cNvSpPr>
          <p:nvPr>
            <p:ph idx="4294967295"/>
          </p:nvPr>
        </p:nvSpPr>
        <p:spPr>
          <a:xfrm>
            <a:off x="0" y="838200"/>
            <a:ext cx="8991600" cy="5562600"/>
          </a:xfrm>
        </p:spPr>
        <p:txBody>
          <a:bodyPr>
            <a:noAutofit/>
          </a:bodyPr>
          <a:lstStyle/>
          <a:p>
            <a:r>
              <a:rPr lang="en-US" sz="1400" b="1" dirty="0"/>
              <a:t>Objective:</a:t>
            </a:r>
            <a:r>
              <a:rPr lang="en-US" sz="1400" dirty="0"/>
              <a:t> Assess the social impact of the project on stakeholders and the community.</a:t>
            </a:r>
          </a:p>
          <a:p>
            <a:r>
              <a:rPr lang="en-US" sz="1400" b="1" dirty="0"/>
              <a:t>Key Components:</a:t>
            </a:r>
          </a:p>
          <a:p>
            <a:pPr>
              <a:buFont typeface="+mj-lt"/>
              <a:buAutoNum type="arabicPeriod"/>
            </a:pPr>
            <a:r>
              <a:rPr lang="en-US" sz="1400" b="1" dirty="0"/>
              <a:t>Stakeholder Analysis:</a:t>
            </a:r>
            <a:endParaRPr lang="en-US" sz="1400" dirty="0"/>
          </a:p>
          <a:p>
            <a:pPr marL="742950" lvl="1" indent="-285750">
              <a:buFont typeface="+mj-lt"/>
              <a:buAutoNum type="arabicPeriod"/>
            </a:pPr>
            <a:r>
              <a:rPr lang="en-US" sz="1400" dirty="0"/>
              <a:t>Identify all stakeholders affected by the project, including community members, employees, customers, suppliers, and local authorities.</a:t>
            </a:r>
          </a:p>
          <a:p>
            <a:pPr marL="742950" lvl="1" indent="-285750">
              <a:buFont typeface="+mj-lt"/>
              <a:buAutoNum type="arabicPeriod"/>
            </a:pPr>
            <a:r>
              <a:rPr lang="en-US" sz="1400" dirty="0"/>
              <a:t>Analyze the interests, needs, and concerns of each stakeholder group.</a:t>
            </a:r>
          </a:p>
          <a:p>
            <a:pPr>
              <a:buFont typeface="+mj-lt"/>
              <a:buAutoNum type="arabicPeriod"/>
            </a:pPr>
            <a:r>
              <a:rPr lang="en-US" sz="1400" b="1" dirty="0"/>
              <a:t>Social Impact:</a:t>
            </a:r>
            <a:endParaRPr lang="en-US" sz="1400" dirty="0"/>
          </a:p>
          <a:p>
            <a:pPr marL="742950" lvl="1" indent="-285750">
              <a:buFont typeface="+mj-lt"/>
              <a:buAutoNum type="arabicPeriod"/>
            </a:pPr>
            <a:r>
              <a:rPr lang="en-US" sz="1400" dirty="0"/>
              <a:t>Evaluate the potential positive and negative social impacts of the project on the community and other stakeholders.</a:t>
            </a:r>
          </a:p>
          <a:p>
            <a:pPr marL="742950" lvl="1" indent="-285750">
              <a:buFont typeface="+mj-lt"/>
              <a:buAutoNum type="arabicPeriod"/>
            </a:pPr>
            <a:r>
              <a:rPr lang="en-US" sz="1400" dirty="0"/>
              <a:t>Consider factors such as job creation, community development, social inclusion, and potential disruptions.</a:t>
            </a:r>
          </a:p>
          <a:p>
            <a:pPr>
              <a:buFont typeface="+mj-lt"/>
              <a:buAutoNum type="arabicPeriod"/>
            </a:pPr>
            <a:r>
              <a:rPr lang="en-US" sz="1400" b="1" dirty="0"/>
              <a:t>Community Engagement:</a:t>
            </a:r>
            <a:endParaRPr lang="en-US" sz="1400" dirty="0"/>
          </a:p>
          <a:p>
            <a:pPr marL="742950" lvl="1" indent="-285750">
              <a:buFont typeface="+mj-lt"/>
              <a:buAutoNum type="arabicPeriod"/>
            </a:pPr>
            <a:r>
              <a:rPr lang="en-US" sz="1400" dirty="0"/>
              <a:t>Plan for engaging with the community and stakeholders to gather input and address concerns.</a:t>
            </a:r>
          </a:p>
          <a:p>
            <a:pPr marL="742950" lvl="1" indent="-285750">
              <a:buFont typeface="+mj-lt"/>
              <a:buAutoNum type="arabicPeriod"/>
            </a:pPr>
            <a:r>
              <a:rPr lang="en-US" sz="1400" dirty="0"/>
              <a:t>Develop strategies for communication, consultation, and participation.</a:t>
            </a:r>
          </a:p>
          <a:p>
            <a:pPr>
              <a:buFont typeface="+mj-lt"/>
              <a:buAutoNum type="arabicPeriod"/>
            </a:pPr>
            <a:r>
              <a:rPr lang="en-US" sz="1400" b="1" dirty="0"/>
              <a:t>Corporate Social Responsibility (CSR):</a:t>
            </a:r>
            <a:endParaRPr lang="en-US" sz="1400" dirty="0"/>
          </a:p>
          <a:p>
            <a:pPr marL="742950" lvl="1" indent="-285750">
              <a:buFont typeface="+mj-lt"/>
              <a:buAutoNum type="arabicPeriod"/>
            </a:pPr>
            <a:r>
              <a:rPr lang="en-US" sz="1400" dirty="0"/>
              <a:t>Align the project with the organization’s CSR goals and initiatives.</a:t>
            </a:r>
          </a:p>
          <a:p>
            <a:pPr marL="742950" lvl="1" indent="-285750">
              <a:buFont typeface="+mj-lt"/>
              <a:buAutoNum type="arabicPeriod"/>
            </a:pPr>
            <a:r>
              <a:rPr lang="en-US" sz="1400" dirty="0"/>
              <a:t>Assess how the project contributes to social and environmental sustainability.</a:t>
            </a:r>
          </a:p>
          <a:p>
            <a:pPr>
              <a:buFont typeface="+mj-lt"/>
              <a:buAutoNum type="arabicPeriod"/>
            </a:pPr>
            <a:r>
              <a:rPr lang="en-US" sz="1400" b="1" dirty="0"/>
              <a:t>Social Risks:</a:t>
            </a:r>
            <a:endParaRPr lang="en-US" sz="1400" dirty="0"/>
          </a:p>
          <a:p>
            <a:pPr marL="742950" lvl="1" indent="-285750">
              <a:buFont typeface="+mj-lt"/>
              <a:buAutoNum type="arabicPeriod"/>
            </a:pPr>
            <a:r>
              <a:rPr lang="en-US" sz="1400" dirty="0"/>
              <a:t>Identify potential social risks, such as community opposition, displacement, and social inequality.</a:t>
            </a:r>
          </a:p>
          <a:p>
            <a:pPr marL="742950" lvl="1" indent="-285750">
              <a:buFont typeface="+mj-lt"/>
              <a:buAutoNum type="arabicPeriod"/>
            </a:pPr>
            <a:r>
              <a:rPr lang="en-US" sz="1400" dirty="0"/>
              <a:t>Develop mitigation strategies to address these risks and ensure positive social outcomes.</a:t>
            </a:r>
          </a:p>
          <a:p>
            <a:r>
              <a:rPr lang="en-US" sz="1400" b="1" dirty="0"/>
              <a:t>Output:</a:t>
            </a:r>
          </a:p>
          <a:p>
            <a:pPr>
              <a:buFont typeface="Arial" panose="020B0604020202020204" pitchFamily="34" charset="0"/>
              <a:buChar char="•"/>
            </a:pPr>
            <a:r>
              <a:rPr lang="en-US" sz="1400" dirty="0"/>
              <a:t>A detailed social analysis report highlighting the project's social impacts, stakeholder engagement plans, and strategies for mitigating social risks.</a:t>
            </a:r>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Social Analysis</a:t>
            </a:r>
          </a:p>
        </p:txBody>
      </p:sp>
    </p:spTree>
    <p:extLst>
      <p:ext uri="{BB962C8B-B14F-4D97-AF65-F5344CB8AC3E}">
        <p14:creationId xmlns:p14="http://schemas.microsoft.com/office/powerpoint/2010/main" val="696162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C82E7C-C7A4-4C74-88C6-7034354EE833}"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9" name="Content Placeholder 8"/>
          <p:cNvSpPr>
            <a:spLocks noGrp="1"/>
          </p:cNvSpPr>
          <p:nvPr>
            <p:ph idx="4294967295"/>
          </p:nvPr>
        </p:nvSpPr>
        <p:spPr>
          <a:xfrm>
            <a:off x="0" y="838200"/>
            <a:ext cx="8991600" cy="5562600"/>
          </a:xfrm>
        </p:spPr>
        <p:txBody>
          <a:bodyPr>
            <a:noAutofit/>
          </a:bodyPr>
          <a:lstStyle/>
          <a:p>
            <a:r>
              <a:rPr lang="en-US" sz="1400" dirty="0"/>
              <a:t>After conducting technical, financial, and social analyses, the findings should be integrated into a comprehensive feasibility study report. This report should provide an overall assessment of the project's viability, considering technical feasibility, financial profitability, and social impact. It should include:</a:t>
            </a:r>
          </a:p>
          <a:p>
            <a:pPr>
              <a:buFont typeface="+mj-lt"/>
              <a:buAutoNum type="arabicPeriod"/>
            </a:pPr>
            <a:r>
              <a:rPr lang="en-US" sz="1400" b="1" dirty="0"/>
              <a:t>Executive Summary:</a:t>
            </a:r>
            <a:endParaRPr lang="en-US" sz="1400" dirty="0"/>
          </a:p>
          <a:p>
            <a:pPr marL="742950" lvl="1" indent="-285750">
              <a:buFont typeface="+mj-lt"/>
              <a:buAutoNum type="arabicPeriod"/>
            </a:pPr>
            <a:r>
              <a:rPr lang="en-US" sz="1400" dirty="0"/>
              <a:t>Summarize the key findings and recommendations from each analysis.</a:t>
            </a:r>
          </a:p>
          <a:p>
            <a:pPr>
              <a:buFont typeface="+mj-lt"/>
              <a:buAutoNum type="arabicPeriod"/>
            </a:pPr>
            <a:r>
              <a:rPr lang="en-US" sz="1400" b="1" dirty="0"/>
              <a:t>Detailed Sections:</a:t>
            </a:r>
            <a:endParaRPr lang="en-US" sz="1400" dirty="0"/>
          </a:p>
          <a:p>
            <a:pPr marL="742950" lvl="1" indent="-285750">
              <a:buFont typeface="+mj-lt"/>
              <a:buAutoNum type="arabicPeriod"/>
            </a:pPr>
            <a:r>
              <a:rPr lang="en-US" sz="1400" dirty="0"/>
              <a:t>Present the detailed technical, financial, and social analyses, including methodologies, findings, and supporting data.</a:t>
            </a:r>
          </a:p>
          <a:p>
            <a:pPr>
              <a:buFont typeface="+mj-lt"/>
              <a:buAutoNum type="arabicPeriod"/>
            </a:pPr>
            <a:r>
              <a:rPr lang="en-US" sz="1400" b="1" dirty="0"/>
              <a:t>Conclusion and Recommendations:</a:t>
            </a:r>
            <a:endParaRPr lang="en-US" sz="1400" dirty="0"/>
          </a:p>
          <a:p>
            <a:pPr marL="742950" lvl="1" indent="-285750">
              <a:buFont typeface="+mj-lt"/>
              <a:buAutoNum type="arabicPeriod"/>
            </a:pPr>
            <a:r>
              <a:rPr lang="en-US" sz="1400" dirty="0"/>
              <a:t>Provide a final assessment of the project's feasibility.</a:t>
            </a:r>
          </a:p>
          <a:p>
            <a:pPr marL="742950" lvl="1" indent="-285750">
              <a:buFont typeface="+mj-lt"/>
              <a:buAutoNum type="arabicPeriod"/>
            </a:pPr>
            <a:r>
              <a:rPr lang="en-US" sz="1400" dirty="0"/>
              <a:t>Offer recommendations on whether to proceed with the project, modify it, or abandon it.</a:t>
            </a:r>
          </a:p>
          <a:p>
            <a:pPr>
              <a:buFont typeface="+mj-lt"/>
              <a:buAutoNum type="arabicPeriod"/>
            </a:pPr>
            <a:r>
              <a:rPr lang="en-US" sz="1400" b="1" dirty="0"/>
              <a:t>Appendices:</a:t>
            </a:r>
            <a:endParaRPr lang="en-US" sz="1400" dirty="0"/>
          </a:p>
          <a:p>
            <a:pPr marL="742950" lvl="1" indent="-285750">
              <a:buFont typeface="+mj-lt"/>
              <a:buAutoNum type="arabicPeriod"/>
            </a:pPr>
            <a:r>
              <a:rPr lang="en-US" sz="1400" dirty="0"/>
              <a:t>Include any additional data, charts, and documents that support the analyses.</a:t>
            </a:r>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a:t>Integrating the Analyses</a:t>
            </a:r>
            <a:endParaRPr lang="en-US" dirty="0"/>
          </a:p>
        </p:txBody>
      </p:sp>
    </p:spTree>
    <p:extLst>
      <p:ext uri="{BB962C8B-B14F-4D97-AF65-F5344CB8AC3E}">
        <p14:creationId xmlns:p14="http://schemas.microsoft.com/office/powerpoint/2010/main" val="3603498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C82E7C-C7A4-4C74-88C6-7034354EE833}"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pic>
        <p:nvPicPr>
          <p:cNvPr id="3" name="Content Placeholder 2">
            <a:extLst>
              <a:ext uri="{FF2B5EF4-FFF2-40B4-BE49-F238E27FC236}">
                <a16:creationId xmlns:a16="http://schemas.microsoft.com/office/drawing/2014/main" id="{624E5B45-9F28-6A7F-E751-28EFA6CBFA38}"/>
              </a:ext>
            </a:extLst>
          </p:cNvPr>
          <p:cNvPicPr>
            <a:picLocks noGrp="1" noChangeAspect="1"/>
          </p:cNvPicPr>
          <p:nvPr>
            <p:ph idx="4294967295"/>
          </p:nvPr>
        </p:nvPicPr>
        <p:blipFill>
          <a:blip r:embed="rId2"/>
          <a:stretch>
            <a:fillRect/>
          </a:stretch>
        </p:blipFill>
        <p:spPr>
          <a:xfrm>
            <a:off x="123825" y="1385887"/>
            <a:ext cx="8743950" cy="4467225"/>
          </a:xfrm>
        </p:spPr>
      </p:pic>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implementation stage</a:t>
            </a:r>
          </a:p>
        </p:txBody>
      </p:sp>
    </p:spTree>
    <p:extLst>
      <p:ext uri="{BB962C8B-B14F-4D97-AF65-F5344CB8AC3E}">
        <p14:creationId xmlns:p14="http://schemas.microsoft.com/office/powerpoint/2010/main" val="1237689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C82E7C-C7A4-4C74-88C6-7034354EE833}"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9" name="Content Placeholder 8"/>
          <p:cNvSpPr>
            <a:spLocks noGrp="1"/>
          </p:cNvSpPr>
          <p:nvPr>
            <p:ph idx="4294967295"/>
          </p:nvPr>
        </p:nvSpPr>
        <p:spPr>
          <a:xfrm>
            <a:off x="0" y="838200"/>
            <a:ext cx="8991600" cy="5562600"/>
          </a:xfrm>
        </p:spPr>
        <p:txBody>
          <a:bodyPr>
            <a:noAutofit/>
          </a:bodyPr>
          <a:lstStyle/>
          <a:p>
            <a:pPr marL="0" indent="0">
              <a:buNone/>
            </a:pPr>
            <a:r>
              <a:rPr lang="en-US" sz="1600" b="0" i="0" dirty="0">
                <a:solidFill>
                  <a:srgbClr val="2D2D2D"/>
                </a:solidFill>
                <a:effectLst/>
                <a:latin typeface="Indeed Sans"/>
              </a:rPr>
              <a:t>Project implementation that relies on strategic planning outlined earlier in the process can help a team achieve the project objectives while staying within budget and meeting relevant deadlines. Implementation is the part of the project cycle that bridges the planning process and the project outcomes. This step of the process, and how well it's executed, can ultimately determine the success of a project.</a:t>
            </a:r>
          </a:p>
          <a:p>
            <a:pPr marL="0" indent="0" algn="l">
              <a:buNone/>
            </a:pPr>
            <a:r>
              <a:rPr lang="en-US" sz="1600" b="1" i="0" dirty="0">
                <a:solidFill>
                  <a:srgbClr val="2D2D2D"/>
                </a:solidFill>
                <a:effectLst/>
                <a:latin typeface="Indeed Sans"/>
              </a:rPr>
              <a:t>1. Assess the project plan</a:t>
            </a:r>
          </a:p>
          <a:p>
            <a:r>
              <a:rPr lang="en-US" sz="1600" b="0" i="0" dirty="0">
                <a:solidFill>
                  <a:srgbClr val="2D2D2D"/>
                </a:solidFill>
                <a:effectLst/>
                <a:latin typeface="Indeed Sans"/>
              </a:rPr>
              <a:t>In the first phase of the project cycle, it's beneficial to establish a plan that meets the expectations of management, clients and key stakeholders. Before implementing a project, assess the plan and make sure that everyone on the team understands the project deliverables. The project manager may want to hold an initial meeting to outline everyone's assigned roles and the expected timeline, as well as any project milestones that a team works toward in the implementation phase. This initial step can help to unite the project team and set a collaborative standard for work.</a:t>
            </a:r>
            <a:endParaRPr lang="en-US" sz="1600" dirty="0">
              <a:solidFill>
                <a:srgbClr val="2D2D2D"/>
              </a:solidFill>
              <a:latin typeface="Indeed Sans"/>
            </a:endParaRPr>
          </a:p>
          <a:p>
            <a:pPr marL="0" indent="0" algn="l">
              <a:buNone/>
            </a:pPr>
            <a:r>
              <a:rPr lang="en-US" sz="1600" b="1" i="0" dirty="0">
                <a:solidFill>
                  <a:srgbClr val="2D2D2D"/>
                </a:solidFill>
                <a:effectLst/>
                <a:latin typeface="Indeed Sans"/>
              </a:rPr>
              <a:t>2. Execute the plan</a:t>
            </a:r>
          </a:p>
          <a:p>
            <a:pPr algn="l"/>
            <a:r>
              <a:rPr lang="en-US" sz="1600" b="0" i="0" dirty="0">
                <a:solidFill>
                  <a:srgbClr val="2D2D2D"/>
                </a:solidFill>
                <a:effectLst/>
                <a:latin typeface="Indeed Sans"/>
              </a:rPr>
              <a:t>With a plan in place and expectations set for the team, it's time to start work on the project. During this step, project managers want to have regular discussions with the team about their progress. Measure the project's timeline against the projected schedule and monitor resources to ensure the team has what they need to complete the project successfully. Communication is instrumental during this part of the process to keep the team aware of the project's priorities. It's also important to provide regular progress updates to the clients or key stakeholders to remain transparent about the progress during this step.</a:t>
            </a:r>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implementation stage</a:t>
            </a:r>
          </a:p>
        </p:txBody>
      </p:sp>
    </p:spTree>
    <p:extLst>
      <p:ext uri="{BB962C8B-B14F-4D97-AF65-F5344CB8AC3E}">
        <p14:creationId xmlns:p14="http://schemas.microsoft.com/office/powerpoint/2010/main" val="568660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C82E7C-C7A4-4C74-88C6-7034354EE833}"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9" name="Content Placeholder 8"/>
          <p:cNvSpPr>
            <a:spLocks noGrp="1"/>
          </p:cNvSpPr>
          <p:nvPr>
            <p:ph idx="4294967295"/>
          </p:nvPr>
        </p:nvSpPr>
        <p:spPr>
          <a:xfrm>
            <a:off x="0" y="838200"/>
            <a:ext cx="8991600" cy="5562600"/>
          </a:xfrm>
        </p:spPr>
        <p:txBody>
          <a:bodyPr>
            <a:noAutofit/>
          </a:bodyPr>
          <a:lstStyle/>
          <a:p>
            <a:pPr marL="0" indent="0" algn="l">
              <a:buNone/>
            </a:pPr>
            <a:r>
              <a:rPr lang="en-US" sz="1400" b="1" i="0" dirty="0">
                <a:solidFill>
                  <a:srgbClr val="2D2D2D"/>
                </a:solidFill>
                <a:effectLst/>
                <a:latin typeface="Indeed Sans"/>
              </a:rPr>
              <a:t>3. Make changes as needed</a:t>
            </a:r>
          </a:p>
          <a:p>
            <a:r>
              <a:rPr lang="en-US" sz="1400" b="0" i="0" dirty="0">
                <a:solidFill>
                  <a:srgbClr val="2D2D2D"/>
                </a:solidFill>
                <a:effectLst/>
                <a:latin typeface="Indeed Sans"/>
              </a:rPr>
              <a:t>During any type of project, it's likely that a project manager needs to make changes during implementation, such as to address additional requests from the client or to keep the project within its scope. Make these adjustments as necessary, relying on the project plan to identify solutions. Continue to communicate with the team, asking questions to determine areas where they need more support. Be prepared to allocate more staff or resources if a project deviates from the plan. Change is a reality for many projects and how effectively a project manager implements those changes can affect the project's outcome.</a:t>
            </a:r>
          </a:p>
          <a:p>
            <a:pPr marL="0" indent="0" algn="l">
              <a:buNone/>
            </a:pPr>
            <a:r>
              <a:rPr lang="en-US" sz="1400" b="1" dirty="0">
                <a:solidFill>
                  <a:srgbClr val="2D2D2D"/>
                </a:solidFill>
                <a:latin typeface="Indeed Sans"/>
              </a:rPr>
              <a:t>4. </a:t>
            </a:r>
            <a:r>
              <a:rPr lang="en-US" sz="1400" b="1" i="0" dirty="0">
                <a:solidFill>
                  <a:srgbClr val="2D2D2D"/>
                </a:solidFill>
                <a:effectLst/>
                <a:latin typeface="Indeed Sans"/>
              </a:rPr>
              <a:t> Analyze project data</a:t>
            </a:r>
          </a:p>
          <a:p>
            <a:pPr algn="l"/>
            <a:r>
              <a:rPr lang="en-US" sz="1400" b="0" i="0" dirty="0">
                <a:solidFill>
                  <a:srgbClr val="2D2D2D"/>
                </a:solidFill>
                <a:effectLst/>
                <a:latin typeface="Indeed Sans"/>
              </a:rPr>
              <a:t>Throughout the implementation phase of a project, it's important to analyze data consistently to measure how a project is progressing against the initial projections. You can use specific project management software or a manual system to compile data related to staffing, resources and budget. Examine the data and determine if there are other areas where it would be beneficial to implement additional changes to help a team meet the initial project expectations. If so, go back to the previous step and make those changes, continuing to gather additional data to assess the project variables.</a:t>
            </a:r>
          </a:p>
          <a:p>
            <a:pPr marL="0" indent="0" algn="l">
              <a:buNone/>
            </a:pPr>
            <a:r>
              <a:rPr lang="en-US" sz="1400" b="1" i="0" dirty="0">
                <a:solidFill>
                  <a:srgbClr val="2D2D2D"/>
                </a:solidFill>
                <a:effectLst/>
                <a:latin typeface="Indeed Sans"/>
              </a:rPr>
              <a:t>5. Gather feedback</a:t>
            </a:r>
          </a:p>
          <a:p>
            <a:pPr algn="l"/>
            <a:r>
              <a:rPr lang="en-US" sz="1400" b="0" i="0" dirty="0">
                <a:solidFill>
                  <a:srgbClr val="2D2D2D"/>
                </a:solidFill>
                <a:effectLst/>
                <a:latin typeface="Indeed Sans"/>
              </a:rPr>
              <a:t>Once the team has completed the project deliverables, there are still some essential steps left in the process. Gather feedback from the project team, clients and stakeholders about the project's outcome, assessing what parts of the project went according to plan and what areas the team could improve in the future. You can have direct conversations with those involved in the project to get this feedback, or you may find it helpful to send out a short survey asking for input. This step can help companies make continual improvements to ensure the successful completion of future projects.</a:t>
            </a:r>
          </a:p>
          <a:p>
            <a:pPr marL="0" indent="0" algn="l">
              <a:buNone/>
            </a:pPr>
            <a:endParaRPr lang="en-US" sz="14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implementation stage</a:t>
            </a:r>
          </a:p>
        </p:txBody>
      </p:sp>
    </p:spTree>
    <p:extLst>
      <p:ext uri="{BB962C8B-B14F-4D97-AF65-F5344CB8AC3E}">
        <p14:creationId xmlns:p14="http://schemas.microsoft.com/office/powerpoint/2010/main" val="3524399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C82E7C-C7A4-4C74-88C6-7034354EE833}"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9" name="Content Placeholder 8"/>
          <p:cNvSpPr>
            <a:spLocks noGrp="1"/>
          </p:cNvSpPr>
          <p:nvPr>
            <p:ph idx="4294967295"/>
          </p:nvPr>
        </p:nvSpPr>
        <p:spPr>
          <a:xfrm>
            <a:off x="0" y="838200"/>
            <a:ext cx="8991600" cy="5562600"/>
          </a:xfrm>
        </p:spPr>
        <p:txBody>
          <a:bodyPr>
            <a:noAutofit/>
          </a:bodyPr>
          <a:lstStyle/>
          <a:p>
            <a:pPr marL="0" indent="0" algn="l">
              <a:buNone/>
            </a:pPr>
            <a:r>
              <a:rPr lang="en-US" sz="1600" b="1" i="0" dirty="0">
                <a:solidFill>
                  <a:srgbClr val="2D2D2D"/>
                </a:solidFill>
                <a:effectLst/>
                <a:latin typeface="Indeed Sans"/>
              </a:rPr>
              <a:t>6. Provide final reports</a:t>
            </a:r>
          </a:p>
          <a:p>
            <a:r>
              <a:rPr lang="en-US" sz="1600" b="0" i="0" dirty="0">
                <a:solidFill>
                  <a:srgbClr val="2D2D2D"/>
                </a:solidFill>
                <a:effectLst/>
                <a:latin typeface="Indeed Sans"/>
              </a:rPr>
              <a:t>In the last part of the implementation phase, provide reports to the project team, clients and stakeholders outlining how the project performed against the projected budget and timeline. Explain any areas where you needed to make changes to keep the project within its scope and budget. These reports include the applicable data related to the project's budget, time and resources. This step gives companies the chance to reflect on the successes of the project and identify any improvements needed for the future, which can have long-term benefits for the project management cycle.</a:t>
            </a:r>
            <a:endParaRPr lang="en-US" sz="16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implementation stage</a:t>
            </a:r>
          </a:p>
        </p:txBody>
      </p:sp>
    </p:spTree>
    <p:extLst>
      <p:ext uri="{BB962C8B-B14F-4D97-AF65-F5344CB8AC3E}">
        <p14:creationId xmlns:p14="http://schemas.microsoft.com/office/powerpoint/2010/main" val="2080751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789745-FB22-4A8D-860E-597178B4F88A}"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marL="342900" lvl="1" indent="-342900" algn="just">
              <a:buNone/>
            </a:pPr>
            <a:endParaRPr lang="en-US" dirty="0"/>
          </a:p>
          <a:p>
            <a:pPr marL="342900" lvl="1" indent="-342900" algn="just">
              <a:buNone/>
            </a:pPr>
            <a:endParaRPr lang="en-US" dirty="0"/>
          </a:p>
          <a:p>
            <a:pPr marL="342900" lvl="1" indent="-342900" algn="just">
              <a:buNone/>
            </a:pPr>
            <a:r>
              <a:rPr lang="en-US" dirty="0"/>
              <a:t>	</a:t>
            </a:r>
            <a:r>
              <a:rPr lang="en-US" sz="1800" dirty="0"/>
              <a:t>When a firm evaluates a large number of project ideas, it may be helpful to streamline the process of preliminary screening. For this purpose, a preliminary evaluation may be translated into a Project Rating Index</a:t>
            </a:r>
            <a:r>
              <a:rPr lang="en-US" dirty="0"/>
              <a:t>. </a:t>
            </a:r>
          </a:p>
          <a:p>
            <a:pPr algn="just">
              <a:buNone/>
            </a:pPr>
            <a:endParaRPr lang="en-US" dirty="0"/>
          </a:p>
          <a:p>
            <a:pPr algn="just"/>
            <a:endParaRPr lang="en-US" sz="2800" dirty="0"/>
          </a:p>
        </p:txBody>
      </p:sp>
      <p:sp>
        <p:nvSpPr>
          <p:cNvPr id="7"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Rating Index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9"/>
          <p:cNvSpPr>
            <a:spLocks noGrp="1"/>
          </p:cNvSpPr>
          <p:nvPr>
            <p:ph type="dt" sz="half" idx="10"/>
          </p:nvPr>
        </p:nvSpPr>
        <p:spPr/>
        <p:txBody>
          <a:bodyPr/>
          <a:lstStyle/>
          <a:p>
            <a:fld id="{30668DD1-9D94-44B0-A2DD-206A1C6AE6E6}" type="datetime4">
              <a:rPr lang="en-US" smtClean="0"/>
              <a:t>June 21, 2024</a:t>
            </a:fld>
            <a:endParaRPr lang="en-US" dirty="0"/>
          </a:p>
        </p:txBody>
      </p:sp>
      <p:sp>
        <p:nvSpPr>
          <p:cNvPr id="11" name="Footer Placeholder 10"/>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graphicFrame>
        <p:nvGraphicFramePr>
          <p:cNvPr id="9" name="Content Placeholder 8"/>
          <p:cNvGraphicFramePr>
            <a:graphicFrameLocks noGrp="1"/>
          </p:cNvGraphicFramePr>
          <p:nvPr>
            <p:ph idx="4294967295"/>
            <p:extLst>
              <p:ext uri="{D42A27DB-BD31-4B8C-83A1-F6EECF244321}">
                <p14:modId xmlns:p14="http://schemas.microsoft.com/office/powerpoint/2010/main" val="1339419684"/>
              </p:ext>
            </p:extLst>
          </p:nvPr>
        </p:nvGraphicFramePr>
        <p:xfrm>
          <a:off x="0" y="1444625"/>
          <a:ext cx="6515101" cy="3733800"/>
        </p:xfrm>
        <a:graphic>
          <a:graphicData uri="http://schemas.openxmlformats.org/drawingml/2006/table">
            <a:tbl>
              <a:tblPr firstRow="1" bandRow="1">
                <a:tableStyleId>{5C22544A-7EE6-4342-B048-85BDC9FD1C3A}</a:tableStyleId>
              </a:tblPr>
              <a:tblGrid>
                <a:gridCol w="1206500">
                  <a:extLst>
                    <a:ext uri="{9D8B030D-6E8A-4147-A177-3AD203B41FA5}">
                      <a16:colId xmlns:a16="http://schemas.microsoft.com/office/drawing/2014/main" val="20000"/>
                    </a:ext>
                  </a:extLst>
                </a:gridCol>
                <a:gridCol w="5308601">
                  <a:extLst>
                    <a:ext uri="{9D8B030D-6E8A-4147-A177-3AD203B41FA5}">
                      <a16:colId xmlns:a16="http://schemas.microsoft.com/office/drawing/2014/main" val="20001"/>
                    </a:ext>
                  </a:extLst>
                </a:gridCol>
              </a:tblGrid>
              <a:tr h="307997">
                <a:tc>
                  <a:txBody>
                    <a:bodyPr/>
                    <a:lstStyle/>
                    <a:p>
                      <a:r>
                        <a:rPr lang="en-US" sz="2000" dirty="0">
                          <a:latin typeface="+mn-lt"/>
                        </a:rPr>
                        <a:t>S. No.</a:t>
                      </a:r>
                    </a:p>
                  </a:txBody>
                  <a:tcPr marL="68580" marR="68580" marT="34290" marB="34290"/>
                </a:tc>
                <a:tc>
                  <a:txBody>
                    <a:bodyPr/>
                    <a:lstStyle/>
                    <a:p>
                      <a:pPr algn="l"/>
                      <a:r>
                        <a:rPr lang="en-US" sz="2000" dirty="0">
                          <a:latin typeface="+mn-lt"/>
                        </a:rPr>
                        <a:t>Index</a:t>
                      </a:r>
                    </a:p>
                  </a:txBody>
                  <a:tcPr marL="68580" marR="68580" marT="34290" marB="34290"/>
                </a:tc>
                <a:extLst>
                  <a:ext uri="{0D108BD9-81ED-4DB2-BD59-A6C34878D82A}">
                    <a16:rowId xmlns:a16="http://schemas.microsoft.com/office/drawing/2014/main" val="10000"/>
                  </a:ext>
                </a:extLst>
              </a:tr>
              <a:tr h="362996">
                <a:tc>
                  <a:txBody>
                    <a:bodyPr/>
                    <a:lstStyle/>
                    <a:p>
                      <a:r>
                        <a:rPr lang="en-US" sz="2000" b="0" dirty="0">
                          <a:latin typeface="+mn-lt"/>
                          <a:cs typeface="Times New Roman" pitchFamily="18" charset="0"/>
                        </a:rPr>
                        <a:t>20.</a:t>
                      </a:r>
                    </a:p>
                  </a:txBody>
                  <a:tcPr marL="68580" marR="68580" marT="34290" marB="34290"/>
                </a:tc>
                <a:tc>
                  <a:txBody>
                    <a:bodyPr/>
                    <a:lstStyle/>
                    <a:p>
                      <a:r>
                        <a:rPr lang="en-US" sz="2000" b="0" dirty="0">
                          <a:latin typeface="+mn-lt"/>
                          <a:cs typeface="Times New Roman" pitchFamily="18" charset="0"/>
                        </a:rPr>
                        <a:t>Lecture related to topic</a:t>
                      </a:r>
                    </a:p>
                  </a:txBody>
                  <a:tcPr marL="68580" marR="68580" marT="34290" marB="34290"/>
                </a:tc>
                <a:extLst>
                  <a:ext uri="{0D108BD9-81ED-4DB2-BD59-A6C34878D82A}">
                    <a16:rowId xmlns:a16="http://schemas.microsoft.com/office/drawing/2014/main" val="10001"/>
                  </a:ext>
                </a:extLst>
              </a:tr>
              <a:tr h="362996">
                <a:tc>
                  <a:txBody>
                    <a:bodyPr/>
                    <a:lstStyle/>
                    <a:p>
                      <a:r>
                        <a:rPr lang="en-US" sz="2000" b="0" dirty="0">
                          <a:latin typeface="+mn-lt"/>
                          <a:cs typeface="Times New Roman" pitchFamily="18" charset="0"/>
                        </a:rPr>
                        <a:t>21.</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dk1"/>
                          </a:solidFill>
                          <a:effectLst/>
                          <a:uLnTx/>
                          <a:uFillTx/>
                          <a:latin typeface="+mn-lt"/>
                          <a:cs typeface="Times New Roman" pitchFamily="18" charset="0"/>
                        </a:rPr>
                        <a:t>Daily Quiz</a:t>
                      </a:r>
                    </a:p>
                  </a:txBody>
                  <a:tcPr marL="68580" marR="68580" marT="34290" marB="34290"/>
                </a:tc>
                <a:extLst>
                  <a:ext uri="{0D108BD9-81ED-4DB2-BD59-A6C34878D82A}">
                    <a16:rowId xmlns:a16="http://schemas.microsoft.com/office/drawing/2014/main" val="10002"/>
                  </a:ext>
                </a:extLst>
              </a:tr>
              <a:tr h="362996">
                <a:tc>
                  <a:txBody>
                    <a:bodyPr/>
                    <a:lstStyle/>
                    <a:p>
                      <a:r>
                        <a:rPr lang="en-US" sz="2000" b="0" dirty="0">
                          <a:latin typeface="+mn-lt"/>
                          <a:cs typeface="Times New Roman" pitchFamily="18" charset="0"/>
                        </a:rPr>
                        <a:t>22.</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Times New Roman" pitchFamily="18" charset="0"/>
                        </a:rPr>
                        <a:t>Weekly Assignment</a:t>
                      </a:r>
                    </a:p>
                  </a:txBody>
                  <a:tcPr marL="68580" marR="68580" marT="34290" marB="34290"/>
                </a:tc>
                <a:extLst>
                  <a:ext uri="{0D108BD9-81ED-4DB2-BD59-A6C34878D82A}">
                    <a16:rowId xmlns:a16="http://schemas.microsoft.com/office/drawing/2014/main" val="10003"/>
                  </a:ext>
                </a:extLst>
              </a:tr>
              <a:tr h="362996">
                <a:tc>
                  <a:txBody>
                    <a:bodyPr/>
                    <a:lstStyle/>
                    <a:p>
                      <a:r>
                        <a:rPr lang="en-US" sz="2000" b="0" dirty="0">
                          <a:latin typeface="+mn-lt"/>
                          <a:cs typeface="Times New Roman" pitchFamily="18" charset="0"/>
                        </a:rPr>
                        <a:t>23.</a:t>
                      </a:r>
                    </a:p>
                  </a:txBody>
                  <a:tcPr marL="68580" marR="68580" marT="34290" marB="34290"/>
                </a:tc>
                <a:tc>
                  <a:txBody>
                    <a:bodyPr/>
                    <a:lstStyle/>
                    <a:p>
                      <a:r>
                        <a:rPr lang="en-US" sz="2000" b="0" dirty="0">
                          <a:latin typeface="+mn-lt"/>
                          <a:cs typeface="Times New Roman" pitchFamily="18" charset="0"/>
                        </a:rPr>
                        <a:t>Topic Links</a:t>
                      </a:r>
                    </a:p>
                  </a:txBody>
                  <a:tcPr marL="68580" marR="68580" marT="34290" marB="34290"/>
                </a:tc>
                <a:extLst>
                  <a:ext uri="{0D108BD9-81ED-4DB2-BD59-A6C34878D82A}">
                    <a16:rowId xmlns:a16="http://schemas.microsoft.com/office/drawing/2014/main" val="10004"/>
                  </a:ext>
                </a:extLst>
              </a:tr>
              <a:tr h="362996">
                <a:tc>
                  <a:txBody>
                    <a:bodyPr/>
                    <a:lstStyle/>
                    <a:p>
                      <a:r>
                        <a:rPr lang="en-US" sz="2000" b="0" dirty="0">
                          <a:latin typeface="+mn-lt"/>
                          <a:cs typeface="Times New Roman" pitchFamily="18" charset="0"/>
                        </a:rPr>
                        <a:t>24.</a:t>
                      </a:r>
                    </a:p>
                  </a:txBody>
                  <a:tcPr marL="68580" marR="68580" marT="34290" marB="34290"/>
                </a:tc>
                <a:tc>
                  <a:txBody>
                    <a:bodyPr/>
                    <a:lstStyle/>
                    <a:p>
                      <a:r>
                        <a:rPr lang="en-US" sz="2000" b="0" dirty="0">
                          <a:latin typeface="+mn-lt"/>
                          <a:cs typeface="Times New Roman" pitchFamily="18" charset="0"/>
                        </a:rPr>
                        <a:t>MCQs</a:t>
                      </a:r>
                    </a:p>
                  </a:txBody>
                  <a:tcPr marL="68580" marR="68580" marT="34290" marB="34290"/>
                </a:tc>
                <a:extLst>
                  <a:ext uri="{0D108BD9-81ED-4DB2-BD59-A6C34878D82A}">
                    <a16:rowId xmlns:a16="http://schemas.microsoft.com/office/drawing/2014/main" val="10005"/>
                  </a:ext>
                </a:extLst>
              </a:tr>
              <a:tr h="362996">
                <a:tc>
                  <a:txBody>
                    <a:bodyPr/>
                    <a:lstStyle/>
                    <a:p>
                      <a:r>
                        <a:rPr lang="en-US" sz="2000" b="0" dirty="0">
                          <a:latin typeface="+mn-lt"/>
                          <a:cs typeface="Times New Roman" pitchFamily="18" charset="0"/>
                        </a:rPr>
                        <a:t>25.</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Times New Roman" pitchFamily="18" charset="0"/>
                        </a:rPr>
                        <a:t>Glossary Questions</a:t>
                      </a:r>
                    </a:p>
                  </a:txBody>
                  <a:tcPr marL="68580" marR="68580" marT="34290" marB="34290"/>
                </a:tc>
                <a:extLst>
                  <a:ext uri="{0D108BD9-81ED-4DB2-BD59-A6C34878D82A}">
                    <a16:rowId xmlns:a16="http://schemas.microsoft.com/office/drawing/2014/main" val="10006"/>
                  </a:ext>
                </a:extLst>
              </a:tr>
              <a:tr h="362996">
                <a:tc>
                  <a:txBody>
                    <a:bodyPr/>
                    <a:lstStyle/>
                    <a:p>
                      <a:r>
                        <a:rPr lang="en-US" sz="2000" b="0" dirty="0">
                          <a:latin typeface="+mn-lt"/>
                          <a:cs typeface="Times New Roman" pitchFamily="18" charset="0"/>
                        </a:rPr>
                        <a:t>26.</a:t>
                      </a:r>
                    </a:p>
                  </a:txBody>
                  <a:tcPr marL="68580" marR="68580" marT="34290" marB="34290"/>
                </a:tc>
                <a:tc>
                  <a:txBody>
                    <a:bodyPr/>
                    <a:lstStyle/>
                    <a:p>
                      <a:r>
                        <a:rPr lang="en-US" sz="2000" b="0" dirty="0">
                          <a:latin typeface="+mn-lt"/>
                          <a:cs typeface="Times New Roman" pitchFamily="18" charset="0"/>
                        </a:rPr>
                        <a:t>Old question papers</a:t>
                      </a:r>
                    </a:p>
                  </a:txBody>
                  <a:tcPr marL="68580" marR="68580" marT="34290" marB="34290"/>
                </a:tc>
                <a:extLst>
                  <a:ext uri="{0D108BD9-81ED-4DB2-BD59-A6C34878D82A}">
                    <a16:rowId xmlns:a16="http://schemas.microsoft.com/office/drawing/2014/main" val="10007"/>
                  </a:ext>
                </a:extLst>
              </a:tr>
              <a:tr h="362996">
                <a:tc>
                  <a:txBody>
                    <a:bodyPr/>
                    <a:lstStyle/>
                    <a:p>
                      <a:r>
                        <a:rPr lang="en-US" sz="2000" b="0" dirty="0">
                          <a:latin typeface="+mn-lt"/>
                          <a:cs typeface="Times New Roman" pitchFamily="18" charset="0"/>
                        </a:rPr>
                        <a:t>27.</a:t>
                      </a:r>
                    </a:p>
                  </a:txBody>
                  <a:tcPr marL="68580" marR="68580" marT="34290" marB="34290"/>
                </a:tc>
                <a:tc>
                  <a:txBody>
                    <a:bodyPr/>
                    <a:lstStyle/>
                    <a:p>
                      <a:r>
                        <a:rPr lang="en-US" sz="2000" b="0" dirty="0">
                          <a:latin typeface="+mn-lt"/>
                          <a:cs typeface="Times New Roman" pitchFamily="18" charset="0"/>
                        </a:rPr>
                        <a:t>Expected Questions</a:t>
                      </a:r>
                    </a:p>
                  </a:txBody>
                  <a:tcPr marL="68580" marR="68580" marT="34290" marB="34290"/>
                </a:tc>
                <a:extLst>
                  <a:ext uri="{0D108BD9-81ED-4DB2-BD59-A6C34878D82A}">
                    <a16:rowId xmlns:a16="http://schemas.microsoft.com/office/drawing/2014/main" val="10008"/>
                  </a:ext>
                </a:extLst>
              </a:tr>
              <a:tr h="362996">
                <a:tc>
                  <a:txBody>
                    <a:bodyPr/>
                    <a:lstStyle/>
                    <a:p>
                      <a:r>
                        <a:rPr lang="en-US" sz="2000" b="0" dirty="0">
                          <a:latin typeface="+mn-lt"/>
                          <a:cs typeface="Times New Roman" pitchFamily="18" charset="0"/>
                        </a:rPr>
                        <a:t>28.</a:t>
                      </a:r>
                    </a:p>
                  </a:txBody>
                  <a:tcPr marL="68580" marR="68580" marT="34290" marB="34290"/>
                </a:tc>
                <a:tc>
                  <a:txBody>
                    <a:bodyPr/>
                    <a:lstStyle/>
                    <a:p>
                      <a:r>
                        <a:rPr lang="en-US" sz="2000" b="0" dirty="0">
                          <a:latin typeface="+mn-lt"/>
                          <a:cs typeface="Times New Roman" pitchFamily="18" charset="0"/>
                        </a:rPr>
                        <a:t>Recap of unit</a:t>
                      </a:r>
                    </a:p>
                  </a:txBody>
                  <a:tcPr marL="68580" marR="68580" marT="34290" marB="34290"/>
                </a:tc>
                <a:extLst>
                  <a:ext uri="{0D108BD9-81ED-4DB2-BD59-A6C34878D82A}">
                    <a16:rowId xmlns:a16="http://schemas.microsoft.com/office/drawing/2014/main" val="10009"/>
                  </a:ext>
                </a:extLst>
              </a:tr>
            </a:tbl>
          </a:graphicData>
        </a:graphic>
      </p:graphicFrame>
      <p:sp>
        <p:nvSpPr>
          <p:cNvPr id="7" name="Title 1"/>
          <p:cNvSpPr txBox="1">
            <a:spLocks/>
          </p:cNvSpPr>
          <p:nvPr/>
        </p:nvSpPr>
        <p:spPr>
          <a:xfrm>
            <a:off x="1905000" y="136525"/>
            <a:ext cx="6629400" cy="5492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Index/Content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C818E0-5295-402D-A68C-99D48F27886B}"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endParaRPr lang="en-US" sz="2800" dirty="0"/>
          </a:p>
          <a:p>
            <a:pPr algn="just"/>
            <a:r>
              <a:rPr lang="en-US" sz="1800" dirty="0"/>
              <a:t>Identify factors relevant for project rating.</a:t>
            </a:r>
          </a:p>
          <a:p>
            <a:pPr algn="just"/>
            <a:r>
              <a:rPr lang="en-US" sz="1800" dirty="0"/>
              <a:t>Assign weights to these factors. (Subject to their relative importance)</a:t>
            </a:r>
          </a:p>
          <a:p>
            <a:pPr algn="just"/>
            <a:r>
              <a:rPr lang="en-US" sz="1800" dirty="0"/>
              <a:t>Rate the project proposal on various factors, using a suitable rating scale. (5 point scale)</a:t>
            </a:r>
          </a:p>
          <a:p>
            <a:pPr algn="just"/>
            <a:r>
              <a:rPr lang="en-US" sz="1800" dirty="0"/>
              <a:t> For each factor, multiply the factor rating with the factor weight to get the factor score</a:t>
            </a:r>
          </a:p>
          <a:p>
            <a:pPr algn="just"/>
            <a:r>
              <a:rPr lang="en-US" sz="1800" dirty="0"/>
              <a:t>Add all the factors scores to get the overall project rating index</a:t>
            </a:r>
          </a:p>
          <a:p>
            <a:pPr algn="just">
              <a:buNone/>
            </a:pPr>
            <a:r>
              <a:rPr lang="en-US" sz="2800" dirty="0"/>
              <a:t>	</a:t>
            </a:r>
          </a:p>
          <a:p>
            <a:pPr algn="just">
              <a:buNone/>
            </a:pPr>
            <a:r>
              <a:rPr lang="en-US" sz="2800" dirty="0"/>
              <a:t>	</a:t>
            </a:r>
          </a:p>
          <a:p>
            <a:pPr algn="just"/>
            <a:endParaRPr lang="en-US" sz="2800" dirty="0"/>
          </a:p>
        </p:txBody>
      </p:sp>
      <p:sp>
        <p:nvSpPr>
          <p:cNvPr id="7"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Rating Index (Steps)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AFB9E-6F26-33EE-CAC3-A86879C159E1}"/>
              </a:ext>
            </a:extLst>
          </p:cNvPr>
          <p:cNvSpPr>
            <a:spLocks noGrp="1"/>
          </p:cNvSpPr>
          <p:nvPr>
            <p:ph type="dt" sz="half" idx="10"/>
          </p:nvPr>
        </p:nvSpPr>
        <p:spPr/>
        <p:txBody>
          <a:bodyPr/>
          <a:lstStyle/>
          <a:p>
            <a:fld id="{53E26AD5-91E1-48F6-AEA1-F85EB79CA529}" type="datetime4">
              <a:rPr lang="en-US" smtClean="0"/>
              <a:t>June 21, 2024</a:t>
            </a:fld>
            <a:endParaRPr lang="en-US"/>
          </a:p>
        </p:txBody>
      </p:sp>
      <p:sp>
        <p:nvSpPr>
          <p:cNvPr id="3" name="Footer Placeholder 2">
            <a:extLst>
              <a:ext uri="{FF2B5EF4-FFF2-40B4-BE49-F238E27FC236}">
                <a16:creationId xmlns:a16="http://schemas.microsoft.com/office/drawing/2014/main" id="{79AD6FF0-2D2E-860C-24CC-E5C79205D076}"/>
              </a:ext>
            </a:extLst>
          </p:cNvPr>
          <p:cNvSpPr>
            <a:spLocks noGrp="1"/>
          </p:cNvSpPr>
          <p:nvPr>
            <p:ph type="ftr" sz="quarter" idx="11"/>
          </p:nvPr>
        </p:nvSpPr>
        <p:spPr/>
        <p:txBody>
          <a:bodyPr/>
          <a:lstStyle/>
          <a:p>
            <a:r>
              <a:rPr lang="en-US"/>
              <a:t>Harshit Thakur                                                                            Unit-2</a:t>
            </a:r>
          </a:p>
        </p:txBody>
      </p:sp>
      <p:sp>
        <p:nvSpPr>
          <p:cNvPr id="4" name="Slide Number Placeholder 3">
            <a:extLst>
              <a:ext uri="{FF2B5EF4-FFF2-40B4-BE49-F238E27FC236}">
                <a16:creationId xmlns:a16="http://schemas.microsoft.com/office/drawing/2014/main" id="{99D91D5A-A57F-B788-8D31-6F62570879F8}"/>
              </a:ext>
            </a:extLst>
          </p:cNvPr>
          <p:cNvSpPr>
            <a:spLocks noGrp="1"/>
          </p:cNvSpPr>
          <p:nvPr>
            <p:ph type="sldNum" sz="quarter" idx="12"/>
          </p:nvPr>
        </p:nvSpPr>
        <p:spPr/>
        <p:txBody>
          <a:bodyPr/>
          <a:lstStyle/>
          <a:p>
            <a:fld id="{B6F15528-21DE-4FAA-801E-634DDDAF4B2B}" type="slidenum">
              <a:rPr lang="en-US" smtClean="0"/>
              <a:pPr/>
              <a:t>41</a:t>
            </a:fld>
            <a:endParaRPr lang="en-US"/>
          </a:p>
        </p:txBody>
      </p:sp>
      <p:sp>
        <p:nvSpPr>
          <p:cNvPr id="6" name="TextBox 5">
            <a:extLst>
              <a:ext uri="{FF2B5EF4-FFF2-40B4-BE49-F238E27FC236}">
                <a16:creationId xmlns:a16="http://schemas.microsoft.com/office/drawing/2014/main" id="{64CF3DD8-EF60-5193-2524-8EFE4642537F}"/>
              </a:ext>
            </a:extLst>
          </p:cNvPr>
          <p:cNvSpPr txBox="1"/>
          <p:nvPr/>
        </p:nvSpPr>
        <p:spPr>
          <a:xfrm>
            <a:off x="2286000" y="3108403"/>
            <a:ext cx="4572000" cy="369332"/>
          </a:xfrm>
          <a:prstGeom prst="rect">
            <a:avLst/>
          </a:prstGeom>
          <a:noFill/>
        </p:spPr>
        <p:txBody>
          <a:bodyPr wrap="square">
            <a:spAutoFit/>
          </a:bodyPr>
          <a:lstStyle/>
          <a:p>
            <a:r>
              <a:rPr lang="en-US" sz="1800" b="0" i="0" u="none" strike="noStrike" baseline="0" dirty="0">
                <a:solidFill>
                  <a:srgbClr val="000000"/>
                </a:solidFill>
              </a:rPr>
              <a:t> 	</a:t>
            </a:r>
          </a:p>
        </p:txBody>
      </p:sp>
      <p:sp>
        <p:nvSpPr>
          <p:cNvPr id="7" name="Title 1">
            <a:extLst>
              <a:ext uri="{FF2B5EF4-FFF2-40B4-BE49-F238E27FC236}">
                <a16:creationId xmlns:a16="http://schemas.microsoft.com/office/drawing/2014/main" id="{ADF9AD08-23A4-A6F2-2456-46359363FADC}"/>
              </a:ext>
            </a:extLst>
          </p:cNvPr>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a:t>Comparative Rating of Product ideas,</a:t>
            </a:r>
            <a:endParaRPr lang="en-US" dirty="0"/>
          </a:p>
        </p:txBody>
      </p:sp>
      <p:sp>
        <p:nvSpPr>
          <p:cNvPr id="10" name="TextBox 9">
            <a:extLst>
              <a:ext uri="{FF2B5EF4-FFF2-40B4-BE49-F238E27FC236}">
                <a16:creationId xmlns:a16="http://schemas.microsoft.com/office/drawing/2014/main" id="{5945AA08-702C-A468-4F74-41B9B0616D94}"/>
              </a:ext>
            </a:extLst>
          </p:cNvPr>
          <p:cNvSpPr txBox="1"/>
          <p:nvPr/>
        </p:nvSpPr>
        <p:spPr>
          <a:xfrm>
            <a:off x="431514" y="1409156"/>
            <a:ext cx="8458199" cy="3507755"/>
          </a:xfrm>
          <a:prstGeom prst="rect">
            <a:avLst/>
          </a:prstGeom>
          <a:noFill/>
        </p:spPr>
        <p:txBody>
          <a:bodyPr wrap="square">
            <a:spAutoFit/>
          </a:bodyPr>
          <a:lstStyle/>
          <a:p>
            <a:pPr marL="64135" algn="just">
              <a:lnSpc>
                <a:spcPct val="113000"/>
              </a:lnSpc>
              <a:spcBef>
                <a:spcPts val="995"/>
              </a:spcBef>
            </a:pPr>
            <a:r>
              <a:rPr lang="en-US" b="1" dirty="0">
                <a:effectLst/>
                <a:ea typeface="Times New Roman" panose="02020603050405020304" pitchFamily="18" charset="0"/>
              </a:rPr>
              <a:t>PRESENT</a:t>
            </a:r>
            <a:r>
              <a:rPr lang="en-US" b="1" spc="5" dirty="0">
                <a:effectLst/>
                <a:ea typeface="Times New Roman" panose="02020603050405020304" pitchFamily="18" charset="0"/>
              </a:rPr>
              <a:t> </a:t>
            </a:r>
            <a:r>
              <a:rPr lang="en-US" b="1" dirty="0">
                <a:effectLst/>
                <a:ea typeface="Times New Roman" panose="02020603050405020304" pitchFamily="18" charset="0"/>
              </a:rPr>
              <a:t>MARKET,</a:t>
            </a:r>
            <a:r>
              <a:rPr lang="en-US" b="1" spc="255" dirty="0">
                <a:effectLst/>
                <a:ea typeface="Times New Roman" panose="02020603050405020304" pitchFamily="18" charset="0"/>
              </a:rPr>
              <a:t> </a:t>
            </a:r>
            <a:r>
              <a:rPr lang="en-US" b="1" dirty="0">
                <a:effectLst/>
                <a:ea typeface="Times New Roman" panose="02020603050405020304" pitchFamily="18" charset="0"/>
              </a:rPr>
              <a:t>MARKET</a:t>
            </a:r>
            <a:r>
              <a:rPr lang="en-US" b="1" spc="120" dirty="0">
                <a:effectLst/>
                <a:ea typeface="Times New Roman" panose="02020603050405020304" pitchFamily="18" charset="0"/>
              </a:rPr>
              <a:t> </a:t>
            </a:r>
            <a:r>
              <a:rPr lang="en-US" b="1" dirty="0">
                <a:effectLst/>
                <a:ea typeface="Times New Roman" panose="02020603050405020304" pitchFamily="18" charset="0"/>
              </a:rPr>
              <a:t>GROWTH</a:t>
            </a:r>
            <a:r>
              <a:rPr lang="en-US" b="1" spc="325" dirty="0">
                <a:effectLst/>
                <a:ea typeface="Times New Roman" panose="02020603050405020304" pitchFamily="18" charset="0"/>
              </a:rPr>
              <a:t> </a:t>
            </a:r>
            <a:r>
              <a:rPr lang="en-US" b="1" dirty="0">
                <a:effectLst/>
                <a:ea typeface="Times New Roman" panose="02020603050405020304" pitchFamily="18" charset="0"/>
              </a:rPr>
              <a:t>POTENTIAL,</a:t>
            </a:r>
            <a:r>
              <a:rPr lang="en-US" b="1" spc="405" dirty="0">
                <a:effectLst/>
                <a:ea typeface="Times New Roman" panose="02020603050405020304" pitchFamily="18" charset="0"/>
              </a:rPr>
              <a:t> </a:t>
            </a:r>
            <a:r>
              <a:rPr lang="en-US" b="1" dirty="0">
                <a:effectLst/>
                <a:ea typeface="Times New Roman" panose="02020603050405020304" pitchFamily="18" charset="0"/>
              </a:rPr>
              <a:t>COSTS,</a:t>
            </a:r>
            <a:r>
              <a:rPr lang="en-US" b="1" spc="110" dirty="0">
                <a:effectLst/>
                <a:ea typeface="Times New Roman" panose="02020603050405020304" pitchFamily="18" charset="0"/>
              </a:rPr>
              <a:t> </a:t>
            </a:r>
            <a:r>
              <a:rPr lang="en-US" b="1" dirty="0">
                <a:effectLst/>
                <a:ea typeface="Times New Roman" panose="02020603050405020304" pitchFamily="18" charset="0"/>
              </a:rPr>
              <a:t>RISKS</a:t>
            </a:r>
            <a:endParaRPr lang="en-IN" b="1" dirty="0">
              <a:effectLst/>
              <a:ea typeface="Times New Roman" panose="02020603050405020304" pitchFamily="18" charset="0"/>
            </a:endParaRPr>
          </a:p>
          <a:p>
            <a:pPr marL="64135" indent="-124460" algn="just">
              <a:lnSpc>
                <a:spcPts val="1700"/>
              </a:lnSpc>
              <a:spcBef>
                <a:spcPts val="995"/>
              </a:spcBef>
              <a:spcAft>
                <a:spcPts val="0"/>
              </a:spcAft>
            </a:pPr>
            <a:r>
              <a:rPr lang="en-US" dirty="0">
                <a:effectLst/>
                <a:ea typeface="Times New Roman" panose="02020603050405020304" pitchFamily="18" charset="0"/>
              </a:rPr>
              <a:t>Comparative</a:t>
            </a:r>
            <a:r>
              <a:rPr lang="en-US" spc="270" dirty="0">
                <a:effectLst/>
                <a:ea typeface="Times New Roman" panose="02020603050405020304" pitchFamily="18" charset="0"/>
              </a:rPr>
              <a:t> </a:t>
            </a:r>
            <a:r>
              <a:rPr lang="en-US" dirty="0">
                <a:effectLst/>
                <a:ea typeface="Times New Roman" panose="02020603050405020304" pitchFamily="18" charset="0"/>
              </a:rPr>
              <a:t>Rating</a:t>
            </a:r>
            <a:r>
              <a:rPr lang="en-US" spc="110" dirty="0">
                <a:effectLst/>
                <a:ea typeface="Times New Roman" panose="02020603050405020304" pitchFamily="18" charset="0"/>
              </a:rPr>
              <a:t> </a:t>
            </a:r>
            <a:r>
              <a:rPr lang="en-US" dirty="0">
                <a:effectLst/>
                <a:ea typeface="Times New Roman" panose="02020603050405020304" pitchFamily="18" charset="0"/>
              </a:rPr>
              <a:t>of</a:t>
            </a:r>
            <a:r>
              <a:rPr lang="en-US" spc="-5" dirty="0">
                <a:effectLst/>
                <a:ea typeface="Times New Roman" panose="02020603050405020304" pitchFamily="18" charset="0"/>
              </a:rPr>
              <a:t> </a:t>
            </a:r>
            <a:r>
              <a:rPr lang="en-US" dirty="0">
                <a:effectLst/>
                <a:ea typeface="Times New Roman" panose="02020603050405020304" pitchFamily="18" charset="0"/>
              </a:rPr>
              <a:t>Product</a:t>
            </a:r>
            <a:r>
              <a:rPr lang="en-US" spc="80" dirty="0">
                <a:effectLst/>
                <a:ea typeface="Times New Roman" panose="02020603050405020304" pitchFamily="18" charset="0"/>
              </a:rPr>
              <a:t> </a:t>
            </a:r>
            <a:r>
              <a:rPr lang="en-US" dirty="0">
                <a:effectLst/>
                <a:ea typeface="Times New Roman" panose="02020603050405020304" pitchFamily="18" charset="0"/>
              </a:rPr>
              <a:t>Ideas</a:t>
            </a:r>
            <a:r>
              <a:rPr lang="en-US" spc="210" dirty="0">
                <a:effectLst/>
                <a:ea typeface="Times New Roman" panose="02020603050405020304" pitchFamily="18" charset="0"/>
              </a:rPr>
              <a:t> </a:t>
            </a:r>
            <a:r>
              <a:rPr lang="en-US" dirty="0">
                <a:effectLst/>
                <a:ea typeface="Times New Roman" panose="02020603050405020304" pitchFamily="18" charset="0"/>
              </a:rPr>
              <a:t>After</a:t>
            </a:r>
            <a:r>
              <a:rPr lang="en-US" spc="150" dirty="0">
                <a:effectLst/>
                <a:ea typeface="Times New Roman" panose="02020603050405020304" pitchFamily="18" charset="0"/>
              </a:rPr>
              <a:t> </a:t>
            </a:r>
            <a:r>
              <a:rPr lang="en-US" dirty="0">
                <a:effectLst/>
                <a:ea typeface="Times New Roman" panose="02020603050405020304" pitchFamily="18" charset="0"/>
              </a:rPr>
              <a:t>elimination</a:t>
            </a:r>
            <a:r>
              <a:rPr lang="en-US" spc="185" dirty="0">
                <a:effectLst/>
                <a:ea typeface="Times New Roman" panose="02020603050405020304" pitchFamily="18" charset="0"/>
              </a:rPr>
              <a:t> </a:t>
            </a:r>
            <a:r>
              <a:rPr lang="en-US" dirty="0">
                <a:effectLst/>
                <a:ea typeface="Times New Roman" panose="02020603050405020304" pitchFamily="18" charset="0"/>
              </a:rPr>
              <a:t>of</a:t>
            </a:r>
            <a:r>
              <a:rPr lang="en-US" spc="-5" dirty="0">
                <a:effectLst/>
                <a:ea typeface="Times New Roman" panose="02020603050405020304" pitchFamily="18" charset="0"/>
              </a:rPr>
              <a:t> </a:t>
            </a:r>
            <a:r>
              <a:rPr lang="en-US" dirty="0">
                <a:effectLst/>
                <a:ea typeface="Times New Roman" panose="02020603050405020304" pitchFamily="18" charset="0"/>
              </a:rPr>
              <a:t>unattractive</a:t>
            </a:r>
            <a:r>
              <a:rPr lang="en-IN" dirty="0">
                <a:ea typeface="Times New Roman" panose="02020603050405020304" pitchFamily="18" charset="0"/>
              </a:rPr>
              <a:t> </a:t>
            </a:r>
            <a:r>
              <a:rPr lang="en-US" dirty="0">
                <a:effectLst/>
                <a:ea typeface="Times New Roman" panose="02020603050405020304" pitchFamily="18" charset="0"/>
              </a:rPr>
              <a:t>venture ideas,</a:t>
            </a:r>
            <a:r>
              <a:rPr lang="en-US" spc="5" dirty="0">
                <a:effectLst/>
                <a:ea typeface="Times New Roman" panose="02020603050405020304" pitchFamily="18" charset="0"/>
              </a:rPr>
              <a:t> </a:t>
            </a:r>
            <a:r>
              <a:rPr lang="en-US" dirty="0">
                <a:effectLst/>
                <a:ea typeface="Times New Roman" panose="02020603050405020304" pitchFamily="18" charset="0"/>
              </a:rPr>
              <a:t>it is desirable</a:t>
            </a:r>
            <a:r>
              <a:rPr lang="en-US" spc="5" dirty="0">
                <a:effectLst/>
                <a:ea typeface="Times New Roman" panose="02020603050405020304" pitchFamily="18" charset="0"/>
              </a:rPr>
              <a:t> </a:t>
            </a:r>
            <a:r>
              <a:rPr lang="en-US" dirty="0">
                <a:effectLst/>
                <a:ea typeface="Times New Roman" panose="02020603050405020304" pitchFamily="18" charset="0"/>
              </a:rPr>
              <a:t>to choose the best </a:t>
            </a:r>
            <a:r>
              <a:rPr lang="en-US" spc="55" dirty="0">
                <a:effectLst/>
                <a:ea typeface="Times New Roman" panose="02020603050405020304" pitchFamily="18" charset="0"/>
              </a:rPr>
              <a:t>of </a:t>
            </a:r>
            <a:r>
              <a:rPr lang="en-US" dirty="0">
                <a:effectLst/>
                <a:ea typeface="Times New Roman" panose="02020603050405020304" pitchFamily="18" charset="0"/>
              </a:rPr>
              <a:t>those remaining</a:t>
            </a:r>
            <a:r>
              <a:rPr lang="en-US" spc="5" dirty="0">
                <a:effectLst/>
                <a:ea typeface="Times New Roman" panose="02020603050405020304" pitchFamily="18" charset="0"/>
              </a:rPr>
              <a:t> </a:t>
            </a:r>
            <a:r>
              <a:rPr lang="en-US" dirty="0">
                <a:effectLst/>
                <a:ea typeface="Times New Roman" panose="02020603050405020304" pitchFamily="18" charset="0"/>
              </a:rPr>
              <a:t>for</a:t>
            </a:r>
            <a:r>
              <a:rPr lang="en-US" spc="5" dirty="0">
                <a:effectLst/>
                <a:ea typeface="Times New Roman" panose="02020603050405020304" pitchFamily="18" charset="0"/>
              </a:rPr>
              <a:t> </a:t>
            </a:r>
            <a:r>
              <a:rPr lang="en-US" dirty="0">
                <a:effectLst/>
                <a:ea typeface="Times New Roman" panose="02020603050405020304" pitchFamily="18" charset="0"/>
              </a:rPr>
              <a:t>further analysis.</a:t>
            </a:r>
            <a:r>
              <a:rPr lang="en-US" spc="5" dirty="0">
                <a:effectLst/>
                <a:ea typeface="Times New Roman" panose="02020603050405020304" pitchFamily="18" charset="0"/>
              </a:rPr>
              <a:t> </a:t>
            </a:r>
            <a:r>
              <a:rPr lang="en-US" dirty="0">
                <a:effectLst/>
                <a:ea typeface="Times New Roman" panose="02020603050405020304" pitchFamily="18" charset="0"/>
              </a:rPr>
              <a:t>Various comparative</a:t>
            </a:r>
            <a:r>
              <a:rPr lang="en-US" spc="5" dirty="0">
                <a:effectLst/>
                <a:ea typeface="Times New Roman" panose="02020603050405020304" pitchFamily="18" charset="0"/>
              </a:rPr>
              <a:t> </a:t>
            </a:r>
            <a:r>
              <a:rPr lang="en-US" dirty="0">
                <a:effectLst/>
                <a:ea typeface="Times New Roman" panose="02020603050405020304" pitchFamily="18" charset="0"/>
              </a:rPr>
              <a:t>schemes</a:t>
            </a:r>
            <a:r>
              <a:rPr lang="en-US" spc="5" dirty="0">
                <a:effectLst/>
                <a:ea typeface="Times New Roman" panose="02020603050405020304" pitchFamily="18" charset="0"/>
              </a:rPr>
              <a:t> </a:t>
            </a:r>
            <a:r>
              <a:rPr lang="en-US" dirty="0">
                <a:effectLst/>
                <a:ea typeface="Times New Roman" panose="02020603050405020304" pitchFamily="18" charset="0"/>
              </a:rPr>
              <a:t>have</a:t>
            </a:r>
            <a:r>
              <a:rPr lang="en-US" spc="5" dirty="0">
                <a:effectLst/>
                <a:ea typeface="Times New Roman" panose="02020603050405020304" pitchFamily="18" charset="0"/>
              </a:rPr>
              <a:t> </a:t>
            </a:r>
            <a:r>
              <a:rPr lang="en-US" dirty="0">
                <a:effectLst/>
                <a:ea typeface="Times New Roman" panose="02020603050405020304" pitchFamily="18" charset="0"/>
              </a:rPr>
              <a:t>been proposed for</a:t>
            </a:r>
            <a:r>
              <a:rPr lang="en-US" spc="5" dirty="0">
                <a:effectLst/>
                <a:ea typeface="Times New Roman" panose="02020603050405020304" pitchFamily="18" charset="0"/>
              </a:rPr>
              <a:t> </a:t>
            </a:r>
            <a:r>
              <a:rPr lang="en-US" dirty="0">
                <a:effectLst/>
                <a:ea typeface="Times New Roman" panose="02020603050405020304" pitchFamily="18" charset="0"/>
              </a:rPr>
              <a:t>rating venture ideas.</a:t>
            </a:r>
            <a:r>
              <a:rPr lang="en-US" spc="5" dirty="0">
                <a:effectLst/>
                <a:ea typeface="Times New Roman" panose="02020603050405020304" pitchFamily="18" charset="0"/>
              </a:rPr>
              <a:t> </a:t>
            </a:r>
            <a:r>
              <a:rPr lang="en-US" dirty="0">
                <a:effectLst/>
                <a:ea typeface="Times New Roman" panose="02020603050405020304" pitchFamily="18" charset="0"/>
              </a:rPr>
              <a:t>In this section factors that</a:t>
            </a:r>
            <a:r>
              <a:rPr lang="en-US" spc="5" dirty="0">
                <a:effectLst/>
                <a:ea typeface="Times New Roman" panose="02020603050405020304" pitchFamily="18" charset="0"/>
              </a:rPr>
              <a:t> </a:t>
            </a:r>
            <a:r>
              <a:rPr lang="en-US" dirty="0">
                <a:effectLst/>
                <a:ea typeface="Times New Roman" panose="02020603050405020304" pitchFamily="18" charset="0"/>
              </a:rPr>
              <a:t>should be considered</a:t>
            </a:r>
            <a:r>
              <a:rPr lang="en-US" spc="5" dirty="0">
                <a:effectLst/>
                <a:ea typeface="Times New Roman" panose="02020603050405020304" pitchFamily="18" charset="0"/>
              </a:rPr>
              <a:t> </a:t>
            </a:r>
            <a:r>
              <a:rPr lang="en-US" dirty="0">
                <a:effectLst/>
                <a:ea typeface="Times New Roman" panose="02020603050405020304" pitchFamily="18" charset="0"/>
              </a:rPr>
              <a:t>and</a:t>
            </a:r>
            <a:r>
              <a:rPr lang="en-US" spc="-375" dirty="0">
                <a:effectLst/>
                <a:ea typeface="Times New Roman" panose="02020603050405020304" pitchFamily="18" charset="0"/>
              </a:rPr>
              <a:t> </a:t>
            </a:r>
            <a:r>
              <a:rPr lang="en-US" dirty="0">
                <a:effectLst/>
                <a:ea typeface="Times New Roman" panose="02020603050405020304" pitchFamily="18" charset="0"/>
              </a:rPr>
              <a:t>some possible</a:t>
            </a:r>
            <a:r>
              <a:rPr lang="en-US" spc="5" dirty="0">
                <a:effectLst/>
                <a:ea typeface="Times New Roman" panose="02020603050405020304" pitchFamily="18" charset="0"/>
              </a:rPr>
              <a:t> </a:t>
            </a:r>
            <a:r>
              <a:rPr lang="en-US" dirty="0">
                <a:effectLst/>
                <a:ea typeface="Times New Roman" panose="02020603050405020304" pitchFamily="18" charset="0"/>
              </a:rPr>
              <a:t>ranking</a:t>
            </a:r>
            <a:r>
              <a:rPr lang="en-US" spc="5" dirty="0">
                <a:effectLst/>
                <a:ea typeface="Times New Roman" panose="02020603050405020304" pitchFamily="18" charset="0"/>
              </a:rPr>
              <a:t> </a:t>
            </a:r>
            <a:r>
              <a:rPr lang="en-US" dirty="0">
                <a:effectLst/>
                <a:ea typeface="Times New Roman" panose="02020603050405020304" pitchFamily="18" charset="0"/>
              </a:rPr>
              <a:t>methods</a:t>
            </a:r>
            <a:r>
              <a:rPr lang="en-US" spc="5" dirty="0">
                <a:effectLst/>
                <a:ea typeface="Times New Roman" panose="02020603050405020304" pitchFamily="18" charset="0"/>
              </a:rPr>
              <a:t> </a:t>
            </a:r>
            <a:r>
              <a:rPr lang="en-US" dirty="0">
                <a:effectLst/>
                <a:ea typeface="Times New Roman" panose="02020603050405020304" pitchFamily="18" charset="0"/>
              </a:rPr>
              <a:t>are examined.</a:t>
            </a:r>
            <a:r>
              <a:rPr lang="en-US" spc="385" dirty="0">
                <a:effectLst/>
                <a:ea typeface="Times New Roman" panose="02020603050405020304" pitchFamily="18" charset="0"/>
              </a:rPr>
              <a:t> </a:t>
            </a:r>
          </a:p>
          <a:p>
            <a:pPr marL="64135" marR="99060" indent="-124460">
              <a:lnSpc>
                <a:spcPct val="110000"/>
              </a:lnSpc>
              <a:spcBef>
                <a:spcPts val="245"/>
              </a:spcBef>
              <a:spcAft>
                <a:spcPts val="0"/>
              </a:spcAft>
            </a:pPr>
            <a:r>
              <a:rPr lang="en-US" dirty="0">
                <a:effectLst/>
                <a:ea typeface="Times New Roman" panose="02020603050405020304" pitchFamily="18" charset="0"/>
              </a:rPr>
              <a:t>For a product idea to lead</a:t>
            </a:r>
            <a:r>
              <a:rPr lang="en-US" spc="-380" dirty="0">
                <a:effectLst/>
                <a:ea typeface="Times New Roman" panose="02020603050405020304" pitchFamily="18" charset="0"/>
              </a:rPr>
              <a:t> </a:t>
            </a:r>
            <a:r>
              <a:rPr lang="en-US" dirty="0">
                <a:effectLst/>
                <a:ea typeface="Times New Roman" panose="02020603050405020304" pitchFamily="18" charset="0"/>
              </a:rPr>
              <a:t>to</a:t>
            </a:r>
            <a:r>
              <a:rPr lang="en-US" spc="35" dirty="0">
                <a:effectLst/>
                <a:ea typeface="Times New Roman" panose="02020603050405020304" pitchFamily="18" charset="0"/>
              </a:rPr>
              <a:t> </a:t>
            </a:r>
            <a:r>
              <a:rPr lang="en-US" dirty="0">
                <a:effectLst/>
                <a:ea typeface="Times New Roman" panose="02020603050405020304" pitchFamily="18" charset="0"/>
              </a:rPr>
              <a:t>a</a:t>
            </a:r>
            <a:r>
              <a:rPr lang="en-US" spc="55" dirty="0">
                <a:effectLst/>
                <a:ea typeface="Times New Roman" panose="02020603050405020304" pitchFamily="18" charset="0"/>
              </a:rPr>
              <a:t> </a:t>
            </a:r>
            <a:r>
              <a:rPr lang="en-US" dirty="0">
                <a:effectLst/>
                <a:ea typeface="Times New Roman" panose="02020603050405020304" pitchFamily="18" charset="0"/>
              </a:rPr>
              <a:t>successful</a:t>
            </a:r>
            <a:r>
              <a:rPr lang="en-US" spc="170" dirty="0">
                <a:effectLst/>
                <a:ea typeface="Times New Roman" panose="02020603050405020304" pitchFamily="18" charset="0"/>
              </a:rPr>
              <a:t> </a:t>
            </a:r>
            <a:r>
              <a:rPr lang="en-US" dirty="0">
                <a:effectLst/>
                <a:ea typeface="Times New Roman" panose="02020603050405020304" pitchFamily="18" charset="0"/>
              </a:rPr>
              <a:t>venture,</a:t>
            </a:r>
            <a:r>
              <a:rPr lang="en-US" spc="140" dirty="0">
                <a:effectLst/>
                <a:ea typeface="Times New Roman" panose="02020603050405020304" pitchFamily="18" charset="0"/>
              </a:rPr>
              <a:t> </a:t>
            </a:r>
            <a:r>
              <a:rPr lang="en-US" dirty="0">
                <a:effectLst/>
                <a:ea typeface="Times New Roman" panose="02020603050405020304" pitchFamily="18" charset="0"/>
              </a:rPr>
              <a:t>it</a:t>
            </a:r>
            <a:r>
              <a:rPr lang="en-US" spc="90" dirty="0">
                <a:effectLst/>
                <a:ea typeface="Times New Roman" panose="02020603050405020304" pitchFamily="18" charset="0"/>
              </a:rPr>
              <a:t> </a:t>
            </a:r>
            <a:r>
              <a:rPr lang="en-US" dirty="0">
                <a:effectLst/>
                <a:ea typeface="Times New Roman" panose="02020603050405020304" pitchFamily="18" charset="0"/>
              </a:rPr>
              <a:t>must</a:t>
            </a:r>
            <a:r>
              <a:rPr lang="en-US" spc="90" dirty="0">
                <a:effectLst/>
                <a:ea typeface="Times New Roman" panose="02020603050405020304" pitchFamily="18" charset="0"/>
              </a:rPr>
              <a:t> </a:t>
            </a:r>
            <a:r>
              <a:rPr lang="en-US" dirty="0">
                <a:effectLst/>
                <a:ea typeface="Times New Roman" panose="02020603050405020304" pitchFamily="18" charset="0"/>
              </a:rPr>
              <a:t>meet</a:t>
            </a:r>
            <a:r>
              <a:rPr lang="en-US" spc="95" dirty="0">
                <a:effectLst/>
                <a:ea typeface="Times New Roman" panose="02020603050405020304" pitchFamily="18" charset="0"/>
              </a:rPr>
              <a:t> </a:t>
            </a:r>
            <a:r>
              <a:rPr lang="en-US" dirty="0">
                <a:effectLst/>
                <a:ea typeface="Times New Roman" panose="02020603050405020304" pitchFamily="18" charset="0"/>
              </a:rPr>
              <a:t>the</a:t>
            </a:r>
            <a:r>
              <a:rPr lang="en-US" spc="130" dirty="0">
                <a:effectLst/>
                <a:ea typeface="Times New Roman" panose="02020603050405020304" pitchFamily="18" charset="0"/>
              </a:rPr>
              <a:t> </a:t>
            </a:r>
            <a:r>
              <a:rPr lang="en-US" dirty="0">
                <a:effectLst/>
                <a:ea typeface="Times New Roman" panose="02020603050405020304" pitchFamily="18" charset="0"/>
              </a:rPr>
              <a:t>following</a:t>
            </a:r>
            <a:r>
              <a:rPr lang="en-US" spc="40" dirty="0">
                <a:effectLst/>
                <a:ea typeface="Times New Roman" panose="02020603050405020304" pitchFamily="18" charset="0"/>
              </a:rPr>
              <a:t> </a:t>
            </a:r>
            <a:r>
              <a:rPr lang="en-US" dirty="0">
                <a:effectLst/>
                <a:ea typeface="Times New Roman" panose="02020603050405020304" pitchFamily="18" charset="0"/>
              </a:rPr>
              <a:t>four requirements:</a:t>
            </a:r>
            <a:endParaRPr lang="en-IN" dirty="0">
              <a:effectLst/>
              <a:ea typeface="Times New Roman" panose="02020603050405020304" pitchFamily="18" charset="0"/>
            </a:endParaRPr>
          </a:p>
          <a:p>
            <a:pPr marL="342900" lvl="0" indent="-342900">
              <a:spcBef>
                <a:spcPts val="840"/>
              </a:spcBef>
              <a:spcAft>
                <a:spcPts val="0"/>
              </a:spcAft>
              <a:buSzPts val="1550"/>
              <a:buFont typeface="Times New Roman" panose="02020603050405020304" pitchFamily="18" charset="0"/>
              <a:buAutoNum type="arabicPeriod"/>
              <a:tabLst>
                <a:tab pos="264795" algn="l"/>
              </a:tabLst>
            </a:pPr>
            <a:r>
              <a:rPr lang="en-US" spc="0" dirty="0">
                <a:effectLst/>
                <a:ea typeface="Times New Roman" panose="02020603050405020304" pitchFamily="18" charset="0"/>
              </a:rPr>
              <a:t>An</a:t>
            </a:r>
            <a:r>
              <a:rPr lang="en-US" spc="110" dirty="0">
                <a:effectLst/>
                <a:ea typeface="Times New Roman" panose="02020603050405020304" pitchFamily="18" charset="0"/>
              </a:rPr>
              <a:t> </a:t>
            </a:r>
            <a:r>
              <a:rPr lang="en-US" spc="0" dirty="0">
                <a:effectLst/>
                <a:ea typeface="Times New Roman" panose="02020603050405020304" pitchFamily="18" charset="0"/>
              </a:rPr>
              <a:t>adequate</a:t>
            </a:r>
            <a:r>
              <a:rPr lang="en-US" spc="130" dirty="0">
                <a:effectLst/>
                <a:ea typeface="Times New Roman" panose="02020603050405020304" pitchFamily="18" charset="0"/>
              </a:rPr>
              <a:t> </a:t>
            </a:r>
            <a:r>
              <a:rPr lang="en-US" spc="0" dirty="0">
                <a:effectLst/>
                <a:ea typeface="Times New Roman" panose="02020603050405020304" pitchFamily="18" charset="0"/>
              </a:rPr>
              <a:t>present</a:t>
            </a:r>
            <a:r>
              <a:rPr lang="en-US" spc="160" dirty="0">
                <a:effectLst/>
                <a:ea typeface="Times New Roman" panose="02020603050405020304" pitchFamily="18" charset="0"/>
              </a:rPr>
              <a:t> </a:t>
            </a:r>
            <a:r>
              <a:rPr lang="en-US" spc="0" dirty="0">
                <a:effectLst/>
                <a:ea typeface="Times New Roman" panose="02020603050405020304" pitchFamily="18" charset="0"/>
              </a:rPr>
              <a:t>market</a:t>
            </a:r>
            <a:endParaRPr lang="en-IN" spc="0" dirty="0">
              <a:effectLst/>
              <a:ea typeface="Times New Roman" panose="02020603050405020304" pitchFamily="18" charset="0"/>
            </a:endParaRPr>
          </a:p>
          <a:p>
            <a:pPr marL="342900" lvl="0" indent="-342900">
              <a:spcBef>
                <a:spcPts val="995"/>
              </a:spcBef>
              <a:buSzPts val="1550"/>
              <a:buFont typeface="Times New Roman" panose="02020603050405020304" pitchFamily="18" charset="0"/>
              <a:buAutoNum type="arabicPeriod"/>
              <a:tabLst>
                <a:tab pos="264795" algn="l"/>
              </a:tabLst>
            </a:pPr>
            <a:r>
              <a:rPr lang="en-US" spc="0" dirty="0">
                <a:effectLst/>
                <a:ea typeface="Times New Roman" panose="02020603050405020304" pitchFamily="18" charset="0"/>
              </a:rPr>
              <a:t>Market</a:t>
            </a:r>
            <a:r>
              <a:rPr lang="en-US" spc="210" dirty="0">
                <a:effectLst/>
                <a:ea typeface="Times New Roman" panose="02020603050405020304" pitchFamily="18" charset="0"/>
              </a:rPr>
              <a:t> </a:t>
            </a:r>
            <a:r>
              <a:rPr lang="en-US" spc="0" dirty="0">
                <a:effectLst/>
                <a:ea typeface="Times New Roman" panose="02020603050405020304" pitchFamily="18" charset="0"/>
              </a:rPr>
              <a:t>growth</a:t>
            </a:r>
            <a:r>
              <a:rPr lang="en-US" spc="90" dirty="0">
                <a:effectLst/>
                <a:ea typeface="Times New Roman" panose="02020603050405020304" pitchFamily="18" charset="0"/>
              </a:rPr>
              <a:t> </a:t>
            </a:r>
            <a:r>
              <a:rPr lang="en-US" spc="0" dirty="0">
                <a:effectLst/>
                <a:ea typeface="Times New Roman" panose="02020603050405020304" pitchFamily="18" charset="0"/>
              </a:rPr>
              <a:t>potential</a:t>
            </a:r>
            <a:endParaRPr lang="en-IN" spc="0" dirty="0">
              <a:effectLst/>
              <a:ea typeface="Times New Roman" panose="02020603050405020304" pitchFamily="18" charset="0"/>
            </a:endParaRPr>
          </a:p>
          <a:p>
            <a:pPr marL="342900" lvl="0" indent="-342900">
              <a:spcBef>
                <a:spcPts val="1000"/>
              </a:spcBef>
              <a:spcAft>
                <a:spcPts val="0"/>
              </a:spcAft>
              <a:buSzPts val="1550"/>
              <a:buFont typeface="Times New Roman" panose="02020603050405020304" pitchFamily="18" charset="0"/>
              <a:buAutoNum type="arabicPeriod"/>
              <a:tabLst>
                <a:tab pos="264795" algn="l"/>
              </a:tabLst>
            </a:pPr>
            <a:r>
              <a:rPr lang="en-US" spc="0" dirty="0">
                <a:effectLst/>
                <a:ea typeface="Times New Roman" panose="02020603050405020304" pitchFamily="18" charset="0"/>
              </a:rPr>
              <a:t>Competitive</a:t>
            </a:r>
            <a:r>
              <a:rPr lang="en-US" spc="250" dirty="0">
                <a:effectLst/>
                <a:ea typeface="Times New Roman" panose="02020603050405020304" pitchFamily="18" charset="0"/>
              </a:rPr>
              <a:t> </a:t>
            </a:r>
            <a:r>
              <a:rPr lang="en-US" spc="0" dirty="0">
                <a:effectLst/>
                <a:ea typeface="Times New Roman" panose="02020603050405020304" pitchFamily="18" charset="0"/>
              </a:rPr>
              <a:t>costs</a:t>
            </a:r>
            <a:r>
              <a:rPr lang="en-US" spc="95" dirty="0">
                <a:effectLst/>
                <a:ea typeface="Times New Roman" panose="02020603050405020304" pitchFamily="18" charset="0"/>
              </a:rPr>
              <a:t> </a:t>
            </a:r>
            <a:r>
              <a:rPr lang="en-US" spc="0" dirty="0">
                <a:effectLst/>
                <a:ea typeface="Times New Roman" panose="02020603050405020304" pitchFamily="18" charset="0"/>
              </a:rPr>
              <a:t>of</a:t>
            </a:r>
            <a:r>
              <a:rPr lang="en-US" spc="30" dirty="0">
                <a:effectLst/>
                <a:ea typeface="Times New Roman" panose="02020603050405020304" pitchFamily="18" charset="0"/>
              </a:rPr>
              <a:t> </a:t>
            </a:r>
            <a:r>
              <a:rPr lang="en-US" spc="0" dirty="0">
                <a:effectLst/>
                <a:ea typeface="Times New Roman" panose="02020603050405020304" pitchFamily="18" charset="0"/>
              </a:rPr>
              <a:t>production</a:t>
            </a:r>
            <a:r>
              <a:rPr lang="en-US" spc="155" dirty="0">
                <a:effectLst/>
                <a:ea typeface="Times New Roman" panose="02020603050405020304" pitchFamily="18" charset="0"/>
              </a:rPr>
              <a:t> </a:t>
            </a:r>
            <a:r>
              <a:rPr lang="en-US" spc="0" dirty="0">
                <a:effectLst/>
                <a:ea typeface="Times New Roman" panose="02020603050405020304" pitchFamily="18" charset="0"/>
              </a:rPr>
              <a:t>and</a:t>
            </a:r>
            <a:r>
              <a:rPr lang="en-US" spc="150" dirty="0">
                <a:effectLst/>
                <a:ea typeface="Times New Roman" panose="02020603050405020304" pitchFamily="18" charset="0"/>
              </a:rPr>
              <a:t> </a:t>
            </a:r>
            <a:r>
              <a:rPr lang="en-US" spc="0" dirty="0">
                <a:effectLst/>
                <a:ea typeface="Times New Roman" panose="02020603050405020304" pitchFamily="18" charset="0"/>
              </a:rPr>
              <a:t>distribution</a:t>
            </a:r>
            <a:endParaRPr lang="en-IN" spc="0" dirty="0">
              <a:effectLst/>
              <a:ea typeface="Times New Roman" panose="02020603050405020304" pitchFamily="18" charset="0"/>
            </a:endParaRPr>
          </a:p>
          <a:p>
            <a:r>
              <a:rPr lang="en-US" dirty="0">
                <a:effectLst/>
                <a:ea typeface="Times New Roman" panose="02020603050405020304" pitchFamily="18" charset="0"/>
              </a:rPr>
              <a:t>4.   Low</a:t>
            </a:r>
            <a:r>
              <a:rPr lang="en-US" spc="130" dirty="0">
                <a:effectLst/>
                <a:ea typeface="Times New Roman" panose="02020603050405020304" pitchFamily="18" charset="0"/>
              </a:rPr>
              <a:t> </a:t>
            </a:r>
            <a:r>
              <a:rPr lang="en-US" dirty="0">
                <a:effectLst/>
                <a:ea typeface="Times New Roman" panose="02020603050405020304" pitchFamily="18" charset="0"/>
              </a:rPr>
              <a:t>risk</a:t>
            </a:r>
            <a:r>
              <a:rPr lang="en-US" spc="25" dirty="0">
                <a:effectLst/>
                <a:ea typeface="Times New Roman" panose="02020603050405020304" pitchFamily="18" charset="0"/>
              </a:rPr>
              <a:t> </a:t>
            </a:r>
            <a:r>
              <a:rPr lang="en-US" dirty="0">
                <a:effectLst/>
                <a:ea typeface="Times New Roman" panose="02020603050405020304" pitchFamily="18" charset="0"/>
              </a:rPr>
              <a:t>in</a:t>
            </a:r>
            <a:r>
              <a:rPr lang="en-US" spc="25" dirty="0">
                <a:effectLst/>
                <a:ea typeface="Times New Roman" panose="02020603050405020304" pitchFamily="18" charset="0"/>
              </a:rPr>
              <a:t> </a:t>
            </a:r>
            <a:r>
              <a:rPr lang="en-US" dirty="0">
                <a:effectLst/>
                <a:ea typeface="Times New Roman" panose="02020603050405020304" pitchFamily="18" charset="0"/>
              </a:rPr>
              <a:t>factors</a:t>
            </a:r>
            <a:r>
              <a:rPr lang="en-US" spc="55" dirty="0">
                <a:effectLst/>
                <a:ea typeface="Times New Roman" panose="02020603050405020304" pitchFamily="18" charset="0"/>
              </a:rPr>
              <a:t> </a:t>
            </a:r>
            <a:r>
              <a:rPr lang="en-US" dirty="0">
                <a:effectLst/>
                <a:ea typeface="Times New Roman" panose="02020603050405020304" pitchFamily="18" charset="0"/>
              </a:rPr>
              <a:t>related</a:t>
            </a:r>
            <a:r>
              <a:rPr lang="en-US" spc="175" dirty="0">
                <a:effectLst/>
                <a:ea typeface="Times New Roman" panose="02020603050405020304" pitchFamily="18" charset="0"/>
              </a:rPr>
              <a:t> </a:t>
            </a:r>
            <a:r>
              <a:rPr lang="en-US" dirty="0">
                <a:effectLst/>
                <a:ea typeface="Times New Roman" panose="02020603050405020304" pitchFamily="18" charset="0"/>
              </a:rPr>
              <a:t>to</a:t>
            </a:r>
            <a:r>
              <a:rPr lang="en-US" spc="30" dirty="0">
                <a:effectLst/>
                <a:ea typeface="Times New Roman" panose="02020603050405020304" pitchFamily="18" charset="0"/>
              </a:rPr>
              <a:t> </a:t>
            </a:r>
            <a:r>
              <a:rPr lang="en-US" dirty="0">
                <a:effectLst/>
                <a:ea typeface="Times New Roman" panose="02020603050405020304" pitchFamily="18" charset="0"/>
              </a:rPr>
              <a:t>demand,</a:t>
            </a:r>
            <a:r>
              <a:rPr lang="en-US" spc="270" dirty="0">
                <a:effectLst/>
                <a:ea typeface="Times New Roman" panose="02020603050405020304" pitchFamily="18" charset="0"/>
              </a:rPr>
              <a:t> </a:t>
            </a:r>
            <a:r>
              <a:rPr lang="en-US" dirty="0">
                <a:effectLst/>
                <a:ea typeface="Times New Roman" panose="02020603050405020304" pitchFamily="18" charset="0"/>
              </a:rPr>
              <a:t>price,</a:t>
            </a:r>
            <a:r>
              <a:rPr lang="en-US" spc="120" dirty="0">
                <a:effectLst/>
                <a:ea typeface="Times New Roman" panose="02020603050405020304" pitchFamily="18" charset="0"/>
              </a:rPr>
              <a:t> </a:t>
            </a:r>
            <a:r>
              <a:rPr lang="en-US" dirty="0">
                <a:effectLst/>
                <a:ea typeface="Times New Roman" panose="02020603050405020304" pitchFamily="18" charset="0"/>
              </a:rPr>
              <a:t>and</a:t>
            </a:r>
            <a:r>
              <a:rPr lang="en-US" spc="180" dirty="0">
                <a:effectLst/>
                <a:ea typeface="Times New Roman" panose="02020603050405020304" pitchFamily="18" charset="0"/>
              </a:rPr>
              <a:t> </a:t>
            </a:r>
            <a:r>
              <a:rPr lang="en-US" dirty="0">
                <a:effectLst/>
                <a:ea typeface="Times New Roman" panose="02020603050405020304" pitchFamily="18" charset="0"/>
              </a:rPr>
              <a:t>costs</a:t>
            </a:r>
            <a:endParaRPr lang="en-IN" dirty="0"/>
          </a:p>
        </p:txBody>
      </p:sp>
    </p:spTree>
    <p:extLst>
      <p:ext uri="{BB962C8B-B14F-4D97-AF65-F5344CB8AC3E}">
        <p14:creationId xmlns:p14="http://schemas.microsoft.com/office/powerpoint/2010/main" val="10977186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AFB9E-6F26-33EE-CAC3-A86879C159E1}"/>
              </a:ext>
            </a:extLst>
          </p:cNvPr>
          <p:cNvSpPr>
            <a:spLocks noGrp="1"/>
          </p:cNvSpPr>
          <p:nvPr>
            <p:ph type="dt" sz="half" idx="10"/>
          </p:nvPr>
        </p:nvSpPr>
        <p:spPr/>
        <p:txBody>
          <a:bodyPr/>
          <a:lstStyle/>
          <a:p>
            <a:fld id="{FFF76290-12EA-4B2F-920D-BB5DEEAE0A17}" type="datetime4">
              <a:rPr lang="en-US" smtClean="0"/>
              <a:t>June 21, 2024</a:t>
            </a:fld>
            <a:endParaRPr lang="en-US"/>
          </a:p>
        </p:txBody>
      </p:sp>
      <p:sp>
        <p:nvSpPr>
          <p:cNvPr id="3" name="Footer Placeholder 2">
            <a:extLst>
              <a:ext uri="{FF2B5EF4-FFF2-40B4-BE49-F238E27FC236}">
                <a16:creationId xmlns:a16="http://schemas.microsoft.com/office/drawing/2014/main" id="{79AD6FF0-2D2E-860C-24CC-E5C79205D076}"/>
              </a:ext>
            </a:extLst>
          </p:cNvPr>
          <p:cNvSpPr>
            <a:spLocks noGrp="1"/>
          </p:cNvSpPr>
          <p:nvPr>
            <p:ph type="ftr" sz="quarter" idx="11"/>
          </p:nvPr>
        </p:nvSpPr>
        <p:spPr/>
        <p:txBody>
          <a:bodyPr/>
          <a:lstStyle/>
          <a:p>
            <a:r>
              <a:rPr lang="en-US"/>
              <a:t>Harshit Thakur                                                                            Unit-2</a:t>
            </a:r>
          </a:p>
        </p:txBody>
      </p:sp>
      <p:sp>
        <p:nvSpPr>
          <p:cNvPr id="4" name="Slide Number Placeholder 3">
            <a:extLst>
              <a:ext uri="{FF2B5EF4-FFF2-40B4-BE49-F238E27FC236}">
                <a16:creationId xmlns:a16="http://schemas.microsoft.com/office/drawing/2014/main" id="{99D91D5A-A57F-B788-8D31-6F62570879F8}"/>
              </a:ext>
            </a:extLst>
          </p:cNvPr>
          <p:cNvSpPr>
            <a:spLocks noGrp="1"/>
          </p:cNvSpPr>
          <p:nvPr>
            <p:ph type="sldNum" sz="quarter" idx="12"/>
          </p:nvPr>
        </p:nvSpPr>
        <p:spPr/>
        <p:txBody>
          <a:bodyPr/>
          <a:lstStyle/>
          <a:p>
            <a:fld id="{B6F15528-21DE-4FAA-801E-634DDDAF4B2B}" type="slidenum">
              <a:rPr lang="en-US" smtClean="0"/>
              <a:pPr/>
              <a:t>42</a:t>
            </a:fld>
            <a:endParaRPr lang="en-US"/>
          </a:p>
        </p:txBody>
      </p:sp>
      <p:sp>
        <p:nvSpPr>
          <p:cNvPr id="6" name="TextBox 5">
            <a:extLst>
              <a:ext uri="{FF2B5EF4-FFF2-40B4-BE49-F238E27FC236}">
                <a16:creationId xmlns:a16="http://schemas.microsoft.com/office/drawing/2014/main" id="{64CF3DD8-EF60-5193-2524-8EFE4642537F}"/>
              </a:ext>
            </a:extLst>
          </p:cNvPr>
          <p:cNvSpPr txBox="1"/>
          <p:nvPr/>
        </p:nvSpPr>
        <p:spPr>
          <a:xfrm>
            <a:off x="2286000" y="3108403"/>
            <a:ext cx="4572000" cy="369332"/>
          </a:xfrm>
          <a:prstGeom prst="rect">
            <a:avLst/>
          </a:prstGeom>
          <a:noFill/>
        </p:spPr>
        <p:txBody>
          <a:bodyPr wrap="square">
            <a:spAutoFit/>
          </a:bodyPr>
          <a:lstStyle/>
          <a:p>
            <a:r>
              <a:rPr lang="en-US" sz="1800" b="0" i="0" u="none" strike="noStrike" baseline="0" dirty="0">
                <a:solidFill>
                  <a:srgbClr val="000000"/>
                </a:solidFill>
              </a:rPr>
              <a:t> 	</a:t>
            </a:r>
          </a:p>
        </p:txBody>
      </p:sp>
      <p:sp>
        <p:nvSpPr>
          <p:cNvPr id="7" name="Title 1">
            <a:extLst>
              <a:ext uri="{FF2B5EF4-FFF2-40B4-BE49-F238E27FC236}">
                <a16:creationId xmlns:a16="http://schemas.microsoft.com/office/drawing/2014/main" id="{ADF9AD08-23A4-A6F2-2456-46359363FADC}"/>
              </a:ext>
            </a:extLst>
          </p:cNvPr>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a:t>Comparative Rating of Product ideas,</a:t>
            </a:r>
            <a:endParaRPr lang="en-US" dirty="0"/>
          </a:p>
        </p:txBody>
      </p:sp>
      <p:sp>
        <p:nvSpPr>
          <p:cNvPr id="9" name="TextBox 8">
            <a:extLst>
              <a:ext uri="{FF2B5EF4-FFF2-40B4-BE49-F238E27FC236}">
                <a16:creationId xmlns:a16="http://schemas.microsoft.com/office/drawing/2014/main" id="{BC6560BA-8876-43E5-EB92-48DD9125DDCD}"/>
              </a:ext>
            </a:extLst>
          </p:cNvPr>
          <p:cNvSpPr txBox="1"/>
          <p:nvPr/>
        </p:nvSpPr>
        <p:spPr>
          <a:xfrm>
            <a:off x="457200" y="1752600"/>
            <a:ext cx="8331484" cy="3514745"/>
          </a:xfrm>
          <a:prstGeom prst="rect">
            <a:avLst/>
          </a:prstGeom>
          <a:noFill/>
        </p:spPr>
        <p:txBody>
          <a:bodyPr wrap="square">
            <a:spAutoFit/>
          </a:bodyPr>
          <a:lstStyle/>
          <a:p>
            <a:pPr marL="342900" marR="81915" lvl="0" indent="-342900">
              <a:lnSpc>
                <a:spcPct val="111000"/>
              </a:lnSpc>
              <a:spcBef>
                <a:spcPts val="990"/>
              </a:spcBef>
              <a:spcAft>
                <a:spcPts val="0"/>
              </a:spcAft>
              <a:buSzPts val="1550"/>
              <a:buFont typeface="Times New Roman" panose="02020603050405020304" pitchFamily="18" charset="0"/>
              <a:buAutoNum type="arabicPeriod"/>
              <a:tabLst>
                <a:tab pos="264795" algn="l"/>
              </a:tabLst>
            </a:pPr>
            <a:r>
              <a:rPr lang="en-US" spc="0" dirty="0">
                <a:effectLst/>
                <a:ea typeface="Times New Roman" panose="02020603050405020304" pitchFamily="18" charset="0"/>
              </a:rPr>
              <a:t>Present</a:t>
            </a:r>
            <a:r>
              <a:rPr lang="en-US" spc="5" dirty="0">
                <a:effectLst/>
                <a:ea typeface="Times New Roman" panose="02020603050405020304" pitchFamily="18" charset="0"/>
              </a:rPr>
              <a:t> </a:t>
            </a:r>
            <a:r>
              <a:rPr lang="en-US" spc="0" dirty="0">
                <a:effectLst/>
                <a:ea typeface="Times New Roman" panose="02020603050405020304" pitchFamily="18" charset="0"/>
              </a:rPr>
              <a:t>Market The</a:t>
            </a:r>
            <a:r>
              <a:rPr lang="en-US" spc="5" dirty="0">
                <a:effectLst/>
                <a:ea typeface="Times New Roman" panose="02020603050405020304" pitchFamily="18" charset="0"/>
              </a:rPr>
              <a:t> </a:t>
            </a:r>
            <a:r>
              <a:rPr lang="en-US" spc="0" dirty="0">
                <a:effectLst/>
                <a:ea typeface="Times New Roman" panose="02020603050405020304" pitchFamily="18" charset="0"/>
              </a:rPr>
              <a:t>size of the presently</a:t>
            </a:r>
            <a:r>
              <a:rPr lang="en-US" spc="385" dirty="0">
                <a:effectLst/>
                <a:ea typeface="Times New Roman" panose="02020603050405020304" pitchFamily="18" charset="0"/>
              </a:rPr>
              <a:t> </a:t>
            </a:r>
            <a:r>
              <a:rPr lang="en-US" spc="0" dirty="0">
                <a:effectLst/>
                <a:ea typeface="Times New Roman" panose="02020603050405020304" pitchFamily="18" charset="0"/>
              </a:rPr>
              <a:t>available</a:t>
            </a:r>
            <a:r>
              <a:rPr lang="en-US" spc="390" dirty="0">
                <a:effectLst/>
                <a:ea typeface="Times New Roman" panose="02020603050405020304" pitchFamily="18" charset="0"/>
              </a:rPr>
              <a:t> </a:t>
            </a:r>
            <a:r>
              <a:rPr lang="en-US" spc="0" dirty="0">
                <a:effectLst/>
                <a:ea typeface="Times New Roman" panose="02020603050405020304" pitchFamily="18" charset="0"/>
              </a:rPr>
              <a:t>market</a:t>
            </a:r>
            <a:r>
              <a:rPr lang="en-US" spc="385" dirty="0">
                <a:effectLst/>
                <a:ea typeface="Times New Roman" panose="02020603050405020304" pitchFamily="18" charset="0"/>
              </a:rPr>
              <a:t> </a:t>
            </a:r>
            <a:r>
              <a:rPr lang="en-US" spc="0" dirty="0">
                <a:effectLst/>
                <a:ea typeface="Times New Roman" panose="02020603050405020304" pitchFamily="18" charset="0"/>
              </a:rPr>
              <a:t>must</a:t>
            </a:r>
            <a:r>
              <a:rPr lang="en-US" spc="5" dirty="0">
                <a:effectLst/>
                <a:ea typeface="Times New Roman" panose="02020603050405020304" pitchFamily="18" charset="0"/>
              </a:rPr>
              <a:t> </a:t>
            </a:r>
            <a:r>
              <a:rPr lang="en-US" spc="0" dirty="0">
                <a:effectLst/>
                <a:ea typeface="Times New Roman" panose="02020603050405020304" pitchFamily="18" charset="0"/>
              </a:rPr>
              <a:t>provide</a:t>
            </a:r>
            <a:r>
              <a:rPr lang="en-US" spc="5" dirty="0">
                <a:effectLst/>
                <a:ea typeface="Times New Roman" panose="02020603050405020304" pitchFamily="18" charset="0"/>
              </a:rPr>
              <a:t> </a:t>
            </a:r>
            <a:r>
              <a:rPr lang="en-US" spc="0" dirty="0">
                <a:effectLst/>
                <a:ea typeface="Times New Roman" panose="02020603050405020304" pitchFamily="18" charset="0"/>
              </a:rPr>
              <a:t>the prospect</a:t>
            </a:r>
            <a:r>
              <a:rPr lang="en-US" spc="5" dirty="0">
                <a:effectLst/>
                <a:ea typeface="Times New Roman" panose="02020603050405020304" pitchFamily="18" charset="0"/>
              </a:rPr>
              <a:t> </a:t>
            </a:r>
            <a:r>
              <a:rPr lang="en-US" spc="0" dirty="0">
                <a:effectLst/>
                <a:ea typeface="Times New Roman" panose="02020603050405020304" pitchFamily="18" charset="0"/>
              </a:rPr>
              <a:t>of immediate</a:t>
            </a:r>
            <a:r>
              <a:rPr lang="en-US" spc="5" dirty="0">
                <a:effectLst/>
                <a:ea typeface="Times New Roman" panose="02020603050405020304" pitchFamily="18" charset="0"/>
              </a:rPr>
              <a:t> </a:t>
            </a:r>
            <a:r>
              <a:rPr lang="en-US" spc="0" dirty="0">
                <a:effectLst/>
                <a:ea typeface="Times New Roman" panose="02020603050405020304" pitchFamily="18" charset="0"/>
              </a:rPr>
              <a:t>sales volume to support the operation.</a:t>
            </a:r>
            <a:r>
              <a:rPr lang="en-US" spc="-375" dirty="0">
                <a:effectLst/>
                <a:ea typeface="Times New Roman" panose="02020603050405020304" pitchFamily="18" charset="0"/>
              </a:rPr>
              <a:t> </a:t>
            </a:r>
            <a:r>
              <a:rPr lang="en-US" spc="0" dirty="0">
                <a:effectLst/>
                <a:ea typeface="Times New Roman" panose="02020603050405020304" pitchFamily="18" charset="0"/>
              </a:rPr>
              <a:t>Sales</a:t>
            </a:r>
            <a:r>
              <a:rPr lang="en-US" spc="5" dirty="0">
                <a:effectLst/>
                <a:ea typeface="Times New Roman" panose="02020603050405020304" pitchFamily="18" charset="0"/>
              </a:rPr>
              <a:t> </a:t>
            </a:r>
            <a:r>
              <a:rPr lang="en-US" spc="0" dirty="0">
                <a:effectLst/>
                <a:ea typeface="Times New Roman" panose="02020603050405020304" pitchFamily="18" charset="0"/>
              </a:rPr>
              <a:t>estimates</a:t>
            </a:r>
            <a:r>
              <a:rPr lang="en-US" spc="5" dirty="0">
                <a:effectLst/>
                <a:ea typeface="Times New Roman" panose="02020603050405020304" pitchFamily="18" charset="0"/>
              </a:rPr>
              <a:t> </a:t>
            </a:r>
            <a:r>
              <a:rPr lang="en-US" spc="0" dirty="0">
                <a:effectLst/>
                <a:ea typeface="Times New Roman" panose="02020603050405020304" pitchFamily="18" charset="0"/>
              </a:rPr>
              <a:t>should not be based</a:t>
            </a:r>
            <a:r>
              <a:rPr lang="en-US" spc="5" dirty="0">
                <a:effectLst/>
                <a:ea typeface="Times New Roman" panose="02020603050405020304" pitchFamily="18" charset="0"/>
              </a:rPr>
              <a:t> </a:t>
            </a:r>
            <a:r>
              <a:rPr lang="en-US" spc="0" dirty="0">
                <a:effectLst/>
                <a:ea typeface="Times New Roman" panose="02020603050405020304" pitchFamily="18" charset="0"/>
              </a:rPr>
              <a:t>solely on an estimate</a:t>
            </a:r>
            <a:r>
              <a:rPr lang="en-US" spc="385" dirty="0">
                <a:effectLst/>
                <a:ea typeface="Times New Roman" panose="02020603050405020304" pitchFamily="18" charset="0"/>
              </a:rPr>
              <a:t> </a:t>
            </a:r>
            <a:r>
              <a:rPr lang="en-US" spc="0" dirty="0">
                <a:effectLst/>
                <a:ea typeface="Times New Roman" panose="02020603050405020304" pitchFamily="18" charset="0"/>
              </a:rPr>
              <a:t>of the</a:t>
            </a:r>
            <a:r>
              <a:rPr lang="en-US" spc="390" dirty="0">
                <a:effectLst/>
                <a:ea typeface="Times New Roman" panose="02020603050405020304" pitchFamily="18" charset="0"/>
              </a:rPr>
              <a:t> </a:t>
            </a:r>
            <a:r>
              <a:rPr lang="en-US" spc="0" dirty="0">
                <a:effectLst/>
                <a:ea typeface="Times New Roman" panose="02020603050405020304" pitchFamily="18" charset="0"/>
              </a:rPr>
              <a:t>number</a:t>
            </a:r>
            <a:r>
              <a:rPr lang="en-US" spc="-375" dirty="0">
                <a:effectLst/>
                <a:ea typeface="Times New Roman" panose="02020603050405020304" pitchFamily="18" charset="0"/>
              </a:rPr>
              <a:t> </a:t>
            </a:r>
            <a:r>
              <a:rPr lang="en-US" spc="0" dirty="0">
                <a:effectLst/>
                <a:ea typeface="Times New Roman" panose="02020603050405020304" pitchFamily="18" charset="0"/>
              </a:rPr>
              <a:t>of potential</a:t>
            </a:r>
            <a:r>
              <a:rPr lang="en-US" spc="5" dirty="0">
                <a:effectLst/>
                <a:ea typeface="Times New Roman" panose="02020603050405020304" pitchFamily="18" charset="0"/>
              </a:rPr>
              <a:t> </a:t>
            </a:r>
            <a:r>
              <a:rPr lang="en-US" spc="0" dirty="0">
                <a:effectLst/>
                <a:ea typeface="Times New Roman" panose="02020603050405020304" pitchFamily="18" charset="0"/>
              </a:rPr>
              <a:t>customers</a:t>
            </a:r>
            <a:r>
              <a:rPr lang="en-US" spc="5" dirty="0">
                <a:effectLst/>
                <a:ea typeface="Times New Roman" panose="02020603050405020304" pitchFamily="18" charset="0"/>
              </a:rPr>
              <a:t> </a:t>
            </a:r>
            <a:r>
              <a:rPr lang="en-US" spc="0" dirty="0">
                <a:effectLst/>
                <a:ea typeface="Times New Roman" panose="02020603050405020304" pitchFamily="18" charset="0"/>
              </a:rPr>
              <a:t>and their</a:t>
            </a:r>
            <a:r>
              <a:rPr lang="en-US" spc="385" dirty="0">
                <a:effectLst/>
                <a:ea typeface="Times New Roman" panose="02020603050405020304" pitchFamily="18" charset="0"/>
              </a:rPr>
              <a:t> </a:t>
            </a:r>
            <a:r>
              <a:rPr lang="en-US" spc="0" dirty="0">
                <a:effectLst/>
                <a:ea typeface="Times New Roman" panose="02020603050405020304" pitchFamily="18" charset="0"/>
              </a:rPr>
              <a:t>expected</a:t>
            </a:r>
            <a:r>
              <a:rPr lang="en-US" spc="390" dirty="0">
                <a:effectLst/>
                <a:ea typeface="Times New Roman" panose="02020603050405020304" pitchFamily="18" charset="0"/>
              </a:rPr>
              <a:t> </a:t>
            </a:r>
            <a:r>
              <a:rPr lang="en-US" spc="0" dirty="0">
                <a:effectLst/>
                <a:ea typeface="Times New Roman" panose="02020603050405020304" pitchFamily="18" charset="0"/>
              </a:rPr>
              <a:t>individual</a:t>
            </a:r>
            <a:r>
              <a:rPr lang="en-US" spc="385" dirty="0">
                <a:effectLst/>
                <a:ea typeface="Times New Roman" panose="02020603050405020304" pitchFamily="18" charset="0"/>
              </a:rPr>
              <a:t> </a:t>
            </a:r>
            <a:r>
              <a:rPr lang="en-US" spc="0" dirty="0">
                <a:effectLst/>
                <a:ea typeface="Times New Roman" panose="02020603050405020304" pitchFamily="18" charset="0"/>
              </a:rPr>
              <a:t>capacity</a:t>
            </a:r>
            <a:r>
              <a:rPr lang="en-US" spc="390" dirty="0">
                <a:effectLst/>
                <a:ea typeface="Times New Roman" panose="02020603050405020304" pitchFamily="18" charset="0"/>
              </a:rPr>
              <a:t> </a:t>
            </a:r>
            <a:r>
              <a:rPr lang="en-US" spc="0" dirty="0">
                <a:effectLst/>
                <a:ea typeface="Times New Roman" panose="02020603050405020304" pitchFamily="18" charset="0"/>
              </a:rPr>
              <a:t>to</a:t>
            </a:r>
            <a:r>
              <a:rPr lang="en-US" spc="5" dirty="0">
                <a:effectLst/>
                <a:ea typeface="Times New Roman" panose="02020603050405020304" pitchFamily="18" charset="0"/>
              </a:rPr>
              <a:t> </a:t>
            </a:r>
            <a:r>
              <a:rPr lang="en-US" spc="0" dirty="0">
                <a:effectLst/>
                <a:ea typeface="Times New Roman" panose="02020603050405020304" pitchFamily="18" charset="0"/>
              </a:rPr>
              <a:t>consume.</a:t>
            </a:r>
            <a:r>
              <a:rPr lang="en-US" spc="190" dirty="0">
                <a:effectLst/>
                <a:ea typeface="Times New Roman" panose="02020603050405020304" pitchFamily="18" charset="0"/>
              </a:rPr>
              <a:t> </a:t>
            </a:r>
            <a:r>
              <a:rPr lang="en-US" spc="0" dirty="0">
                <a:effectLst/>
                <a:ea typeface="Times New Roman" panose="02020603050405020304" pitchFamily="18" charset="0"/>
              </a:rPr>
              <a:t>Some</a:t>
            </a:r>
            <a:r>
              <a:rPr lang="en-US" spc="50" dirty="0">
                <a:effectLst/>
                <a:ea typeface="Times New Roman" panose="02020603050405020304" pitchFamily="18" charset="0"/>
              </a:rPr>
              <a:t> </a:t>
            </a:r>
            <a:r>
              <a:rPr lang="en-US" spc="0" dirty="0">
                <a:effectLst/>
                <a:ea typeface="Times New Roman" panose="02020603050405020304" pitchFamily="18" charset="0"/>
              </a:rPr>
              <a:t>factors</a:t>
            </a:r>
            <a:r>
              <a:rPr lang="en-US" spc="120" dirty="0">
                <a:effectLst/>
                <a:ea typeface="Times New Roman" panose="02020603050405020304" pitchFamily="18" charset="0"/>
              </a:rPr>
              <a:t> </a:t>
            </a:r>
            <a:r>
              <a:rPr lang="en-US" spc="0" dirty="0">
                <a:effectLst/>
                <a:ea typeface="Times New Roman" panose="02020603050405020304" pitchFamily="18" charset="0"/>
              </a:rPr>
              <a:t>that</a:t>
            </a:r>
            <a:r>
              <a:rPr lang="en-US" spc="70" dirty="0">
                <a:effectLst/>
                <a:ea typeface="Times New Roman" panose="02020603050405020304" pitchFamily="18" charset="0"/>
              </a:rPr>
              <a:t> </a:t>
            </a:r>
            <a:r>
              <a:rPr lang="en-US" spc="0" dirty="0">
                <a:effectLst/>
                <a:ea typeface="Times New Roman" panose="02020603050405020304" pitchFamily="18" charset="0"/>
              </a:rPr>
              <a:t>affect</a:t>
            </a:r>
            <a:r>
              <a:rPr lang="en-US" spc="145" dirty="0">
                <a:effectLst/>
                <a:ea typeface="Times New Roman" panose="02020603050405020304" pitchFamily="18" charset="0"/>
              </a:rPr>
              <a:t> </a:t>
            </a:r>
            <a:r>
              <a:rPr lang="en-US" spc="0" dirty="0">
                <a:effectLst/>
                <a:ea typeface="Times New Roman" panose="02020603050405020304" pitchFamily="18" charset="0"/>
              </a:rPr>
              <a:t>sales</a:t>
            </a:r>
            <a:r>
              <a:rPr lang="en-US" spc="120" dirty="0">
                <a:effectLst/>
                <a:ea typeface="Times New Roman" panose="02020603050405020304" pitchFamily="18" charset="0"/>
              </a:rPr>
              <a:t> </a:t>
            </a:r>
            <a:r>
              <a:rPr lang="en-US" spc="0" dirty="0">
                <a:effectLst/>
                <a:ea typeface="Times New Roman" panose="02020603050405020304" pitchFamily="18" charset="0"/>
              </a:rPr>
              <a:t>are:</a:t>
            </a:r>
            <a:endParaRPr lang="en-IN" spc="0" dirty="0">
              <a:effectLst/>
              <a:ea typeface="Times New Roman" panose="02020603050405020304" pitchFamily="18" charset="0"/>
            </a:endParaRPr>
          </a:p>
          <a:p>
            <a:pPr marL="342900" lvl="0" indent="-342900">
              <a:spcBef>
                <a:spcPts val="755"/>
              </a:spcBef>
              <a:buSzPts val="1550"/>
              <a:buFont typeface="Times New Roman" panose="02020603050405020304" pitchFamily="18" charset="0"/>
              <a:buChar char="•"/>
              <a:tabLst>
                <a:tab pos="188595" algn="l"/>
              </a:tabLst>
            </a:pPr>
            <a:r>
              <a:rPr lang="en-US" dirty="0">
                <a:effectLst/>
                <a:ea typeface="Times New Roman" panose="02020603050405020304" pitchFamily="18" charset="0"/>
              </a:rPr>
              <a:t>Market</a:t>
            </a:r>
            <a:r>
              <a:rPr lang="en-US" spc="230" dirty="0">
                <a:effectLst/>
                <a:ea typeface="Times New Roman" panose="02020603050405020304" pitchFamily="18" charset="0"/>
              </a:rPr>
              <a:t> </a:t>
            </a:r>
            <a:r>
              <a:rPr lang="en-US" dirty="0">
                <a:effectLst/>
                <a:ea typeface="Times New Roman" panose="02020603050405020304" pitchFamily="18" charset="0"/>
              </a:rPr>
              <a:t>size</a:t>
            </a:r>
            <a:r>
              <a:rPr lang="en-US" spc="45" dirty="0">
                <a:effectLst/>
                <a:ea typeface="Times New Roman" panose="02020603050405020304" pitchFamily="18" charset="0"/>
              </a:rPr>
              <a:t> </a:t>
            </a:r>
            <a:r>
              <a:rPr lang="en-US" dirty="0">
                <a:effectLst/>
                <a:ea typeface="Times New Roman" panose="02020603050405020304" pitchFamily="18" charset="0"/>
              </a:rPr>
              <a:t>(number</a:t>
            </a:r>
            <a:r>
              <a:rPr lang="en-US" spc="225" dirty="0">
                <a:effectLst/>
                <a:ea typeface="Times New Roman" panose="02020603050405020304" pitchFamily="18" charset="0"/>
              </a:rPr>
              <a:t> </a:t>
            </a:r>
            <a:r>
              <a:rPr lang="en-US" dirty="0">
                <a:effectLst/>
                <a:ea typeface="Times New Roman" panose="02020603050405020304" pitchFamily="18" charset="0"/>
              </a:rPr>
              <a:t>of</a:t>
            </a:r>
            <a:r>
              <a:rPr lang="en-US" spc="-5" dirty="0">
                <a:effectLst/>
                <a:ea typeface="Times New Roman" panose="02020603050405020304" pitchFamily="18" charset="0"/>
              </a:rPr>
              <a:t> </a:t>
            </a:r>
            <a:r>
              <a:rPr lang="en-US" dirty="0">
                <a:effectLst/>
                <a:ea typeface="Times New Roman" panose="02020603050405020304" pitchFamily="18" charset="0"/>
              </a:rPr>
              <a:t>potential</a:t>
            </a:r>
            <a:r>
              <a:rPr lang="en-US" spc="160" dirty="0">
                <a:effectLst/>
                <a:ea typeface="Times New Roman" panose="02020603050405020304" pitchFamily="18" charset="0"/>
              </a:rPr>
              <a:t> </a:t>
            </a:r>
            <a:r>
              <a:rPr lang="en-US" dirty="0">
                <a:effectLst/>
                <a:ea typeface="Times New Roman" panose="02020603050405020304" pitchFamily="18" charset="0"/>
              </a:rPr>
              <a:t>customers)</a:t>
            </a:r>
            <a:endParaRPr lang="en-IN" dirty="0">
              <a:effectLst/>
              <a:ea typeface="Times New Roman" panose="02020603050405020304" pitchFamily="18" charset="0"/>
            </a:endParaRPr>
          </a:p>
          <a:p>
            <a:pPr marL="342900" lvl="0" indent="-342900">
              <a:spcBef>
                <a:spcPts val="995"/>
              </a:spcBef>
              <a:buSzPts val="1550"/>
              <a:buFont typeface="Times New Roman" panose="02020603050405020304" pitchFamily="18" charset="0"/>
              <a:buChar char="•"/>
              <a:tabLst>
                <a:tab pos="188595" algn="l"/>
              </a:tabLst>
            </a:pPr>
            <a:r>
              <a:rPr lang="en-US" dirty="0">
                <a:effectLst/>
                <a:ea typeface="Times New Roman" panose="02020603050405020304" pitchFamily="18" charset="0"/>
              </a:rPr>
              <a:t>Product's</a:t>
            </a:r>
            <a:r>
              <a:rPr lang="en-US" spc="90" dirty="0">
                <a:effectLst/>
                <a:ea typeface="Times New Roman" panose="02020603050405020304" pitchFamily="18" charset="0"/>
              </a:rPr>
              <a:t> </a:t>
            </a:r>
            <a:r>
              <a:rPr lang="en-US" dirty="0">
                <a:effectLst/>
                <a:ea typeface="Times New Roman" panose="02020603050405020304" pitchFamily="18" charset="0"/>
              </a:rPr>
              <a:t>relation</a:t>
            </a:r>
            <a:r>
              <a:rPr lang="en-US" spc="65" dirty="0">
                <a:effectLst/>
                <a:ea typeface="Times New Roman" panose="02020603050405020304" pitchFamily="18" charset="0"/>
              </a:rPr>
              <a:t> </a:t>
            </a:r>
            <a:r>
              <a:rPr lang="en-US" dirty="0">
                <a:effectLst/>
                <a:ea typeface="Times New Roman" panose="02020603050405020304" pitchFamily="18" charset="0"/>
              </a:rPr>
              <a:t>to</a:t>
            </a:r>
            <a:r>
              <a:rPr lang="en-US" spc="65" dirty="0">
                <a:effectLst/>
                <a:ea typeface="Times New Roman" panose="02020603050405020304" pitchFamily="18" charset="0"/>
              </a:rPr>
              <a:t> </a:t>
            </a:r>
            <a:r>
              <a:rPr lang="en-US" dirty="0">
                <a:effectLst/>
                <a:ea typeface="Times New Roman" panose="02020603050405020304" pitchFamily="18" charset="0"/>
              </a:rPr>
              <a:t>need</a:t>
            </a:r>
            <a:endParaRPr lang="en-IN" dirty="0">
              <a:effectLst/>
              <a:ea typeface="Times New Roman" panose="02020603050405020304" pitchFamily="18" charset="0"/>
            </a:endParaRPr>
          </a:p>
          <a:p>
            <a:pPr marL="342900" lvl="0" indent="-342900">
              <a:spcBef>
                <a:spcPts val="995"/>
              </a:spcBef>
              <a:buSzPts val="1550"/>
              <a:buFont typeface="Times New Roman" panose="02020603050405020304" pitchFamily="18" charset="0"/>
              <a:buChar char="•"/>
              <a:tabLst>
                <a:tab pos="188595" algn="l"/>
              </a:tabLst>
            </a:pPr>
            <a:r>
              <a:rPr lang="en-US" dirty="0">
                <a:effectLst/>
                <a:ea typeface="Times New Roman" panose="02020603050405020304" pitchFamily="18" charset="0"/>
              </a:rPr>
              <a:t>Quality-price</a:t>
            </a:r>
            <a:r>
              <a:rPr lang="en-US" spc="270" dirty="0">
                <a:effectLst/>
                <a:ea typeface="Times New Roman" panose="02020603050405020304" pitchFamily="18" charset="0"/>
              </a:rPr>
              <a:t> </a:t>
            </a:r>
            <a:r>
              <a:rPr lang="en-US" dirty="0">
                <a:effectLst/>
                <a:ea typeface="Times New Roman" panose="02020603050405020304" pitchFamily="18" charset="0"/>
              </a:rPr>
              <a:t>relationship</a:t>
            </a:r>
            <a:r>
              <a:rPr lang="en-US" spc="180" dirty="0">
                <a:effectLst/>
                <a:ea typeface="Times New Roman" panose="02020603050405020304" pitchFamily="18" charset="0"/>
              </a:rPr>
              <a:t> </a:t>
            </a:r>
            <a:r>
              <a:rPr lang="en-US" dirty="0">
                <a:effectLst/>
                <a:ea typeface="Times New Roman" panose="02020603050405020304" pitchFamily="18" charset="0"/>
              </a:rPr>
              <a:t>compared</a:t>
            </a:r>
            <a:r>
              <a:rPr lang="en-US" spc="255" dirty="0">
                <a:effectLst/>
                <a:ea typeface="Times New Roman" panose="02020603050405020304" pitchFamily="18" charset="0"/>
              </a:rPr>
              <a:t> </a:t>
            </a:r>
            <a:r>
              <a:rPr lang="en-US" dirty="0">
                <a:effectLst/>
                <a:ea typeface="Times New Roman" panose="02020603050405020304" pitchFamily="18" charset="0"/>
              </a:rPr>
              <a:t>to</a:t>
            </a:r>
            <a:r>
              <a:rPr lang="en-US" spc="-45" dirty="0">
                <a:effectLst/>
                <a:ea typeface="Times New Roman" panose="02020603050405020304" pitchFamily="18" charset="0"/>
              </a:rPr>
              <a:t> </a:t>
            </a:r>
            <a:r>
              <a:rPr lang="en-US" dirty="0">
                <a:effectLst/>
                <a:ea typeface="Times New Roman" panose="02020603050405020304" pitchFamily="18" charset="0"/>
              </a:rPr>
              <a:t>competitive</a:t>
            </a:r>
            <a:r>
              <a:rPr lang="en-US" spc="270" dirty="0">
                <a:effectLst/>
                <a:ea typeface="Times New Roman" panose="02020603050405020304" pitchFamily="18" charset="0"/>
              </a:rPr>
              <a:t> </a:t>
            </a:r>
            <a:r>
              <a:rPr lang="en-US" dirty="0">
                <a:effectLst/>
                <a:ea typeface="Times New Roman" panose="02020603050405020304" pitchFamily="18" charset="0"/>
              </a:rPr>
              <a:t>products</a:t>
            </a:r>
            <a:endParaRPr lang="en-IN" dirty="0">
              <a:effectLst/>
              <a:ea typeface="Times New Roman" panose="02020603050405020304" pitchFamily="18" charset="0"/>
            </a:endParaRPr>
          </a:p>
          <a:p>
            <a:pPr marL="342900" lvl="0" indent="-342900">
              <a:spcBef>
                <a:spcPts val="1070"/>
              </a:spcBef>
              <a:buSzPts val="1550"/>
              <a:buFont typeface="Times New Roman" panose="02020603050405020304" pitchFamily="18" charset="0"/>
              <a:buChar char="•"/>
              <a:tabLst>
                <a:tab pos="188595" algn="l"/>
              </a:tabLst>
            </a:pPr>
            <a:r>
              <a:rPr lang="en-US" dirty="0">
                <a:effectLst/>
                <a:ea typeface="Times New Roman" panose="02020603050405020304" pitchFamily="18" charset="0"/>
              </a:rPr>
              <a:t>Availability</a:t>
            </a:r>
            <a:r>
              <a:rPr lang="en-US" spc="245" dirty="0">
                <a:effectLst/>
                <a:ea typeface="Times New Roman" panose="02020603050405020304" pitchFamily="18" charset="0"/>
              </a:rPr>
              <a:t> </a:t>
            </a:r>
            <a:r>
              <a:rPr lang="en-US" dirty="0">
                <a:effectLst/>
                <a:ea typeface="Times New Roman" panose="02020603050405020304" pitchFamily="18" charset="0"/>
              </a:rPr>
              <a:t>of</a:t>
            </a:r>
            <a:r>
              <a:rPr lang="en-US" spc="-10" dirty="0">
                <a:effectLst/>
                <a:ea typeface="Times New Roman" panose="02020603050405020304" pitchFamily="18" charset="0"/>
              </a:rPr>
              <a:t> </a:t>
            </a:r>
            <a:r>
              <a:rPr lang="en-US" dirty="0">
                <a:effectLst/>
                <a:ea typeface="Times New Roman" panose="02020603050405020304" pitchFamily="18" charset="0"/>
              </a:rPr>
              <a:t>sales</a:t>
            </a:r>
            <a:r>
              <a:rPr lang="en-US" spc="125" dirty="0">
                <a:effectLst/>
                <a:ea typeface="Times New Roman" panose="02020603050405020304" pitchFamily="18" charset="0"/>
              </a:rPr>
              <a:t> </a:t>
            </a:r>
            <a:r>
              <a:rPr lang="en-US" dirty="0">
                <a:effectLst/>
                <a:ea typeface="Times New Roman" panose="02020603050405020304" pitchFamily="18" charset="0"/>
              </a:rPr>
              <a:t>and</a:t>
            </a:r>
            <a:r>
              <a:rPr lang="en-US" spc="100" dirty="0">
                <a:effectLst/>
                <a:ea typeface="Times New Roman" panose="02020603050405020304" pitchFamily="18" charset="0"/>
              </a:rPr>
              <a:t> </a:t>
            </a:r>
            <a:r>
              <a:rPr lang="en-US" dirty="0">
                <a:effectLst/>
                <a:ea typeface="Times New Roman" panose="02020603050405020304" pitchFamily="18" charset="0"/>
              </a:rPr>
              <a:t>distribution</a:t>
            </a:r>
            <a:r>
              <a:rPr lang="en-US" spc="100" dirty="0">
                <a:effectLst/>
                <a:ea typeface="Times New Roman" panose="02020603050405020304" pitchFamily="18" charset="0"/>
              </a:rPr>
              <a:t> </a:t>
            </a:r>
            <a:r>
              <a:rPr lang="en-US" dirty="0">
                <a:effectLst/>
                <a:ea typeface="Times New Roman" panose="02020603050405020304" pitchFamily="18" charset="0"/>
              </a:rPr>
              <a:t>systems</a:t>
            </a:r>
            <a:r>
              <a:rPr lang="en-US" spc="275" dirty="0">
                <a:effectLst/>
                <a:ea typeface="Times New Roman" panose="02020603050405020304" pitchFamily="18" charset="0"/>
              </a:rPr>
              <a:t> </a:t>
            </a:r>
            <a:r>
              <a:rPr lang="en-US" dirty="0">
                <a:effectLst/>
                <a:ea typeface="Times New Roman" panose="02020603050405020304" pitchFamily="18" charset="0"/>
              </a:rPr>
              <a:t>and</a:t>
            </a:r>
            <a:r>
              <a:rPr lang="en-US" spc="100" dirty="0">
                <a:effectLst/>
                <a:ea typeface="Times New Roman" panose="02020603050405020304" pitchFamily="18" charset="0"/>
              </a:rPr>
              <a:t> </a:t>
            </a:r>
            <a:r>
              <a:rPr lang="en-US" dirty="0">
                <a:effectLst/>
                <a:ea typeface="Times New Roman" panose="02020603050405020304" pitchFamily="18" charset="0"/>
              </a:rPr>
              <a:t>sales</a:t>
            </a:r>
            <a:r>
              <a:rPr lang="en-US" spc="125" dirty="0">
                <a:effectLst/>
                <a:ea typeface="Times New Roman" panose="02020603050405020304" pitchFamily="18" charset="0"/>
              </a:rPr>
              <a:t> </a:t>
            </a:r>
            <a:r>
              <a:rPr lang="en-US" dirty="0">
                <a:effectLst/>
                <a:ea typeface="Times New Roman" panose="02020603050405020304" pitchFamily="18" charset="0"/>
              </a:rPr>
              <a:t>efforts</a:t>
            </a:r>
            <a:r>
              <a:rPr lang="en-US" spc="50" dirty="0">
                <a:effectLst/>
                <a:ea typeface="Times New Roman" panose="02020603050405020304" pitchFamily="18" charset="0"/>
              </a:rPr>
              <a:t> </a:t>
            </a:r>
            <a:r>
              <a:rPr lang="en-US" dirty="0">
                <a:effectLst/>
                <a:ea typeface="Times New Roman" panose="02020603050405020304" pitchFamily="18" charset="0"/>
              </a:rPr>
              <a:t>required</a:t>
            </a:r>
            <a:endParaRPr lang="en-IN" dirty="0">
              <a:effectLst/>
              <a:ea typeface="Times New Roman" panose="02020603050405020304" pitchFamily="18" charset="0"/>
            </a:endParaRPr>
          </a:p>
          <a:p>
            <a:r>
              <a:rPr lang="en-US" dirty="0">
                <a:effectLst/>
                <a:ea typeface="Times New Roman" panose="02020603050405020304" pitchFamily="18" charset="0"/>
              </a:rPr>
              <a:t>Export</a:t>
            </a:r>
            <a:r>
              <a:rPr lang="en-US" spc="115" dirty="0">
                <a:effectLst/>
                <a:ea typeface="Times New Roman" panose="02020603050405020304" pitchFamily="18" charset="0"/>
              </a:rPr>
              <a:t> </a:t>
            </a:r>
            <a:r>
              <a:rPr lang="en-US" dirty="0">
                <a:effectLst/>
                <a:ea typeface="Times New Roman" panose="02020603050405020304" pitchFamily="18" charset="0"/>
              </a:rPr>
              <a:t>possibilities</a:t>
            </a:r>
            <a:endParaRPr lang="en-IN" dirty="0"/>
          </a:p>
        </p:txBody>
      </p:sp>
    </p:spTree>
    <p:extLst>
      <p:ext uri="{BB962C8B-B14F-4D97-AF65-F5344CB8AC3E}">
        <p14:creationId xmlns:p14="http://schemas.microsoft.com/office/powerpoint/2010/main" val="8508449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AFB9E-6F26-33EE-CAC3-A86879C159E1}"/>
              </a:ext>
            </a:extLst>
          </p:cNvPr>
          <p:cNvSpPr>
            <a:spLocks noGrp="1"/>
          </p:cNvSpPr>
          <p:nvPr>
            <p:ph type="dt" sz="half" idx="10"/>
          </p:nvPr>
        </p:nvSpPr>
        <p:spPr/>
        <p:txBody>
          <a:bodyPr/>
          <a:lstStyle/>
          <a:p>
            <a:fld id="{DB293F6A-B93D-41B7-90B4-3DAE4123FEC1}" type="datetime4">
              <a:rPr lang="en-US" smtClean="0"/>
              <a:t>June 21, 2024</a:t>
            </a:fld>
            <a:endParaRPr lang="en-US"/>
          </a:p>
        </p:txBody>
      </p:sp>
      <p:sp>
        <p:nvSpPr>
          <p:cNvPr id="3" name="Footer Placeholder 2">
            <a:extLst>
              <a:ext uri="{FF2B5EF4-FFF2-40B4-BE49-F238E27FC236}">
                <a16:creationId xmlns:a16="http://schemas.microsoft.com/office/drawing/2014/main" id="{79AD6FF0-2D2E-860C-24CC-E5C79205D076}"/>
              </a:ext>
            </a:extLst>
          </p:cNvPr>
          <p:cNvSpPr>
            <a:spLocks noGrp="1"/>
          </p:cNvSpPr>
          <p:nvPr>
            <p:ph type="ftr" sz="quarter" idx="11"/>
          </p:nvPr>
        </p:nvSpPr>
        <p:spPr/>
        <p:txBody>
          <a:bodyPr/>
          <a:lstStyle/>
          <a:p>
            <a:r>
              <a:rPr lang="en-US"/>
              <a:t>Harshit Thakur                                                                            Unit-2</a:t>
            </a:r>
          </a:p>
        </p:txBody>
      </p:sp>
      <p:sp>
        <p:nvSpPr>
          <p:cNvPr id="4" name="Slide Number Placeholder 3">
            <a:extLst>
              <a:ext uri="{FF2B5EF4-FFF2-40B4-BE49-F238E27FC236}">
                <a16:creationId xmlns:a16="http://schemas.microsoft.com/office/drawing/2014/main" id="{99D91D5A-A57F-B788-8D31-6F62570879F8}"/>
              </a:ext>
            </a:extLst>
          </p:cNvPr>
          <p:cNvSpPr>
            <a:spLocks noGrp="1"/>
          </p:cNvSpPr>
          <p:nvPr>
            <p:ph type="sldNum" sz="quarter" idx="12"/>
          </p:nvPr>
        </p:nvSpPr>
        <p:spPr/>
        <p:txBody>
          <a:bodyPr/>
          <a:lstStyle/>
          <a:p>
            <a:fld id="{B6F15528-21DE-4FAA-801E-634DDDAF4B2B}" type="slidenum">
              <a:rPr lang="en-US" smtClean="0"/>
              <a:pPr/>
              <a:t>43</a:t>
            </a:fld>
            <a:endParaRPr lang="en-US"/>
          </a:p>
        </p:txBody>
      </p:sp>
      <p:sp>
        <p:nvSpPr>
          <p:cNvPr id="6" name="TextBox 5">
            <a:extLst>
              <a:ext uri="{FF2B5EF4-FFF2-40B4-BE49-F238E27FC236}">
                <a16:creationId xmlns:a16="http://schemas.microsoft.com/office/drawing/2014/main" id="{64CF3DD8-EF60-5193-2524-8EFE4642537F}"/>
              </a:ext>
            </a:extLst>
          </p:cNvPr>
          <p:cNvSpPr txBox="1"/>
          <p:nvPr/>
        </p:nvSpPr>
        <p:spPr>
          <a:xfrm>
            <a:off x="2286000" y="3108403"/>
            <a:ext cx="4572000" cy="369332"/>
          </a:xfrm>
          <a:prstGeom prst="rect">
            <a:avLst/>
          </a:prstGeom>
          <a:noFill/>
        </p:spPr>
        <p:txBody>
          <a:bodyPr wrap="square">
            <a:spAutoFit/>
          </a:bodyPr>
          <a:lstStyle/>
          <a:p>
            <a:r>
              <a:rPr lang="en-US" sz="1800" b="0" i="0" u="none" strike="noStrike" baseline="0" dirty="0">
                <a:solidFill>
                  <a:srgbClr val="000000"/>
                </a:solidFill>
              </a:rPr>
              <a:t> 	</a:t>
            </a:r>
          </a:p>
        </p:txBody>
      </p:sp>
      <p:sp>
        <p:nvSpPr>
          <p:cNvPr id="7" name="Title 1">
            <a:extLst>
              <a:ext uri="{FF2B5EF4-FFF2-40B4-BE49-F238E27FC236}">
                <a16:creationId xmlns:a16="http://schemas.microsoft.com/office/drawing/2014/main" id="{ADF9AD08-23A4-A6F2-2456-46359363FADC}"/>
              </a:ext>
            </a:extLst>
          </p:cNvPr>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a:t>Comparative Rating of Product ideas,</a:t>
            </a:r>
            <a:endParaRPr lang="en-US" dirty="0"/>
          </a:p>
        </p:txBody>
      </p:sp>
      <p:sp>
        <p:nvSpPr>
          <p:cNvPr id="9" name="TextBox 8">
            <a:extLst>
              <a:ext uri="{FF2B5EF4-FFF2-40B4-BE49-F238E27FC236}">
                <a16:creationId xmlns:a16="http://schemas.microsoft.com/office/drawing/2014/main" id="{33BCA1CF-0051-7B70-E7D4-87FF50D28997}"/>
              </a:ext>
            </a:extLst>
          </p:cNvPr>
          <p:cNvSpPr txBox="1"/>
          <p:nvPr/>
        </p:nvSpPr>
        <p:spPr>
          <a:xfrm>
            <a:off x="609600" y="1556809"/>
            <a:ext cx="7772400" cy="2825902"/>
          </a:xfrm>
          <a:prstGeom prst="rect">
            <a:avLst/>
          </a:prstGeom>
          <a:noFill/>
        </p:spPr>
        <p:txBody>
          <a:bodyPr wrap="square">
            <a:spAutoFit/>
          </a:bodyPr>
          <a:lstStyle/>
          <a:p>
            <a:pPr marR="86995" lvl="0">
              <a:lnSpc>
                <a:spcPct val="113000"/>
              </a:lnSpc>
              <a:spcBef>
                <a:spcPts val="990"/>
              </a:spcBef>
              <a:spcAft>
                <a:spcPts val="0"/>
              </a:spcAft>
              <a:buSzPts val="1550"/>
              <a:tabLst>
                <a:tab pos="264795" algn="l"/>
              </a:tabLst>
            </a:pPr>
            <a:r>
              <a:rPr lang="en-US" spc="0" dirty="0">
                <a:effectLst/>
                <a:ea typeface="Times New Roman" panose="02020603050405020304" pitchFamily="18" charset="0"/>
              </a:rPr>
              <a:t>2. Market</a:t>
            </a:r>
            <a:r>
              <a:rPr lang="en-US" spc="235" dirty="0">
                <a:effectLst/>
                <a:ea typeface="Times New Roman" panose="02020603050405020304" pitchFamily="18" charset="0"/>
              </a:rPr>
              <a:t> </a:t>
            </a:r>
            <a:r>
              <a:rPr lang="en-US" spc="0" dirty="0">
                <a:effectLst/>
                <a:ea typeface="Times New Roman" panose="02020603050405020304" pitchFamily="18" charset="0"/>
              </a:rPr>
              <a:t>Growth</a:t>
            </a:r>
            <a:r>
              <a:rPr lang="en-US" spc="115" dirty="0">
                <a:effectLst/>
                <a:ea typeface="Times New Roman" panose="02020603050405020304" pitchFamily="18" charset="0"/>
              </a:rPr>
              <a:t> </a:t>
            </a:r>
            <a:r>
              <a:rPr lang="en-US" spc="0" dirty="0">
                <a:effectLst/>
                <a:ea typeface="Times New Roman" panose="02020603050405020304" pitchFamily="18" charset="0"/>
              </a:rPr>
              <a:t>Potential:</a:t>
            </a:r>
            <a:r>
              <a:rPr lang="en-US" spc="85" dirty="0">
                <a:effectLst/>
                <a:ea typeface="Times New Roman" panose="02020603050405020304" pitchFamily="18" charset="0"/>
              </a:rPr>
              <a:t> </a:t>
            </a:r>
            <a:r>
              <a:rPr lang="en-US" spc="0" dirty="0">
                <a:effectLst/>
                <a:ea typeface="Times New Roman" panose="02020603050405020304" pitchFamily="18" charset="0"/>
              </a:rPr>
              <a:t>There</a:t>
            </a:r>
            <a:r>
              <a:rPr lang="en-US" spc="205" dirty="0">
                <a:effectLst/>
                <a:ea typeface="Times New Roman" panose="02020603050405020304" pitchFamily="18" charset="0"/>
              </a:rPr>
              <a:t> </a:t>
            </a:r>
            <a:r>
              <a:rPr lang="en-US" spc="0" dirty="0">
                <a:effectLst/>
                <a:ea typeface="Times New Roman" panose="02020603050405020304" pitchFamily="18" charset="0"/>
              </a:rPr>
              <a:t>should</a:t>
            </a:r>
            <a:r>
              <a:rPr lang="en-US" spc="35" dirty="0">
                <a:effectLst/>
                <a:ea typeface="Times New Roman" panose="02020603050405020304" pitchFamily="18" charset="0"/>
              </a:rPr>
              <a:t> </a:t>
            </a:r>
            <a:r>
              <a:rPr lang="en-US" spc="0" dirty="0">
                <a:effectLst/>
                <a:ea typeface="Times New Roman" panose="02020603050405020304" pitchFamily="18" charset="0"/>
              </a:rPr>
              <a:t>be</a:t>
            </a:r>
            <a:r>
              <a:rPr lang="en-US" spc="125" dirty="0">
                <a:effectLst/>
                <a:ea typeface="Times New Roman" panose="02020603050405020304" pitchFamily="18" charset="0"/>
              </a:rPr>
              <a:t> </a:t>
            </a:r>
            <a:r>
              <a:rPr lang="en-US" spc="0" dirty="0">
                <a:effectLst/>
                <a:ea typeface="Times New Roman" panose="02020603050405020304" pitchFamily="18" charset="0"/>
              </a:rPr>
              <a:t>a</a:t>
            </a:r>
            <a:r>
              <a:rPr lang="en-US" spc="50" dirty="0">
                <a:effectLst/>
                <a:ea typeface="Times New Roman" panose="02020603050405020304" pitchFamily="18" charset="0"/>
              </a:rPr>
              <a:t> </a:t>
            </a:r>
            <a:r>
              <a:rPr lang="en-US" spc="0" dirty="0">
                <a:effectLst/>
                <a:ea typeface="Times New Roman" panose="02020603050405020304" pitchFamily="18" charset="0"/>
              </a:rPr>
              <a:t>prospect</a:t>
            </a:r>
            <a:r>
              <a:rPr lang="en-US" spc="165" dirty="0">
                <a:effectLst/>
                <a:ea typeface="Times New Roman" panose="02020603050405020304" pitchFamily="18" charset="0"/>
              </a:rPr>
              <a:t> </a:t>
            </a:r>
            <a:r>
              <a:rPr lang="en-US" spc="0" dirty="0">
                <a:effectLst/>
                <a:ea typeface="Times New Roman" panose="02020603050405020304" pitchFamily="18" charset="0"/>
              </a:rPr>
              <a:t>for</a:t>
            </a:r>
            <a:r>
              <a:rPr lang="en-US" spc="75" dirty="0">
                <a:effectLst/>
                <a:ea typeface="Times New Roman" panose="02020603050405020304" pitchFamily="18" charset="0"/>
              </a:rPr>
              <a:t> </a:t>
            </a:r>
            <a:r>
              <a:rPr lang="en-US" spc="0" dirty="0">
                <a:effectLst/>
                <a:ea typeface="Times New Roman" panose="02020603050405020304" pitchFamily="18" charset="0"/>
              </a:rPr>
              <a:t>rapid</a:t>
            </a:r>
            <a:r>
              <a:rPr lang="en-US" spc="110" dirty="0">
                <a:effectLst/>
                <a:ea typeface="Times New Roman" panose="02020603050405020304" pitchFamily="18" charset="0"/>
              </a:rPr>
              <a:t> </a:t>
            </a:r>
            <a:r>
              <a:rPr lang="en-US" spc="0" dirty="0">
                <a:effectLst/>
                <a:ea typeface="Times New Roman" panose="02020603050405020304" pitchFamily="18" charset="0"/>
              </a:rPr>
              <a:t>growth</a:t>
            </a:r>
            <a:r>
              <a:rPr lang="en-US" spc="-370" dirty="0">
                <a:effectLst/>
                <a:ea typeface="Times New Roman" panose="02020603050405020304" pitchFamily="18" charset="0"/>
              </a:rPr>
              <a:t> </a:t>
            </a:r>
            <a:r>
              <a:rPr lang="en-US" spc="0" dirty="0">
                <a:effectLst/>
                <a:ea typeface="Times New Roman" panose="02020603050405020304" pitchFamily="18" charset="0"/>
              </a:rPr>
              <a:t>and</a:t>
            </a:r>
            <a:r>
              <a:rPr lang="en-US" spc="90" dirty="0">
                <a:effectLst/>
                <a:ea typeface="Times New Roman" panose="02020603050405020304" pitchFamily="18" charset="0"/>
              </a:rPr>
              <a:t> </a:t>
            </a:r>
            <a:r>
              <a:rPr lang="en-US" spc="0" dirty="0">
                <a:effectLst/>
                <a:ea typeface="Times New Roman" panose="02020603050405020304" pitchFamily="18" charset="0"/>
              </a:rPr>
              <a:t>high</a:t>
            </a:r>
            <a:r>
              <a:rPr lang="en-US" spc="95" dirty="0">
                <a:effectLst/>
                <a:ea typeface="Times New Roman" panose="02020603050405020304" pitchFamily="18" charset="0"/>
              </a:rPr>
              <a:t> </a:t>
            </a:r>
            <a:r>
              <a:rPr lang="en-US" spc="0" dirty="0">
                <a:effectLst/>
                <a:ea typeface="Times New Roman" panose="02020603050405020304" pitchFamily="18" charset="0"/>
              </a:rPr>
              <a:t>return</a:t>
            </a:r>
            <a:r>
              <a:rPr lang="en-US" spc="95" dirty="0">
                <a:effectLst/>
                <a:ea typeface="Times New Roman" panose="02020603050405020304" pitchFamily="18" charset="0"/>
              </a:rPr>
              <a:t> </a:t>
            </a:r>
            <a:r>
              <a:rPr lang="en-US" spc="0" dirty="0">
                <a:effectLst/>
                <a:ea typeface="Times New Roman" panose="02020603050405020304" pitchFamily="18" charset="0"/>
              </a:rPr>
              <a:t>on</a:t>
            </a:r>
            <a:r>
              <a:rPr lang="en-US" spc="-55" dirty="0">
                <a:effectLst/>
                <a:ea typeface="Times New Roman" panose="02020603050405020304" pitchFamily="18" charset="0"/>
              </a:rPr>
              <a:t> </a:t>
            </a:r>
            <a:r>
              <a:rPr lang="en-US" spc="0" dirty="0">
                <a:effectLst/>
                <a:ea typeface="Times New Roman" panose="02020603050405020304" pitchFamily="18" charset="0"/>
              </a:rPr>
              <a:t>invested</a:t>
            </a:r>
            <a:r>
              <a:rPr lang="en-US" spc="245" dirty="0">
                <a:effectLst/>
                <a:ea typeface="Times New Roman" panose="02020603050405020304" pitchFamily="18" charset="0"/>
              </a:rPr>
              <a:t> </a:t>
            </a:r>
            <a:r>
              <a:rPr lang="en-US" spc="0" dirty="0">
                <a:effectLst/>
                <a:ea typeface="Times New Roman" panose="02020603050405020304" pitchFamily="18" charset="0"/>
              </a:rPr>
              <a:t>capital.</a:t>
            </a:r>
            <a:r>
              <a:rPr lang="en-US" spc="110" dirty="0">
                <a:effectLst/>
                <a:ea typeface="Times New Roman" panose="02020603050405020304" pitchFamily="18" charset="0"/>
              </a:rPr>
              <a:t> </a:t>
            </a:r>
            <a:r>
              <a:rPr lang="en-US" spc="0" dirty="0">
                <a:effectLst/>
                <a:ea typeface="Times New Roman" panose="02020603050405020304" pitchFamily="18" charset="0"/>
              </a:rPr>
              <a:t>Some</a:t>
            </a:r>
            <a:r>
              <a:rPr lang="en-US" spc="110" dirty="0">
                <a:effectLst/>
                <a:ea typeface="Times New Roman" panose="02020603050405020304" pitchFamily="18" charset="0"/>
              </a:rPr>
              <a:t> </a:t>
            </a:r>
            <a:r>
              <a:rPr lang="en-US" spc="0" dirty="0">
                <a:effectLst/>
                <a:ea typeface="Times New Roman" panose="02020603050405020304" pitchFamily="18" charset="0"/>
              </a:rPr>
              <a:t>indicators</a:t>
            </a:r>
            <a:r>
              <a:rPr lang="en-US" spc="195" dirty="0">
                <a:effectLst/>
                <a:ea typeface="Times New Roman" panose="02020603050405020304" pitchFamily="18" charset="0"/>
              </a:rPr>
              <a:t> </a:t>
            </a:r>
            <a:r>
              <a:rPr lang="en-US" spc="0" dirty="0">
                <a:effectLst/>
                <a:ea typeface="Times New Roman" panose="02020603050405020304" pitchFamily="18" charset="0"/>
              </a:rPr>
              <a:t>are:</a:t>
            </a:r>
            <a:endParaRPr lang="en-IN" spc="0" dirty="0">
              <a:effectLst/>
              <a:ea typeface="Times New Roman" panose="02020603050405020304" pitchFamily="18" charset="0"/>
            </a:endParaRPr>
          </a:p>
          <a:p>
            <a:pPr marL="342900" lvl="0" indent="-342900">
              <a:spcBef>
                <a:spcPts val="745"/>
              </a:spcBef>
              <a:spcAft>
                <a:spcPts val="0"/>
              </a:spcAft>
              <a:buSzPts val="1550"/>
              <a:buFont typeface="Times New Roman" panose="02020603050405020304" pitchFamily="18" charset="0"/>
              <a:buChar char="•"/>
              <a:tabLst>
                <a:tab pos="236220" algn="l"/>
              </a:tabLst>
            </a:pPr>
            <a:r>
              <a:rPr lang="en-US" dirty="0">
                <a:effectLst/>
                <a:ea typeface="Times New Roman" panose="02020603050405020304" pitchFamily="18" charset="0"/>
              </a:rPr>
              <a:t>Projected</a:t>
            </a:r>
            <a:r>
              <a:rPr lang="en-US" spc="110" dirty="0">
                <a:effectLst/>
                <a:ea typeface="Times New Roman" panose="02020603050405020304" pitchFamily="18" charset="0"/>
              </a:rPr>
              <a:t> </a:t>
            </a:r>
            <a:r>
              <a:rPr lang="en-US" dirty="0">
                <a:effectLst/>
                <a:ea typeface="Times New Roman" panose="02020603050405020304" pitchFamily="18" charset="0"/>
              </a:rPr>
              <a:t>increase</a:t>
            </a:r>
            <a:r>
              <a:rPr lang="en-US" spc="200" dirty="0">
                <a:effectLst/>
                <a:ea typeface="Times New Roman" panose="02020603050405020304" pitchFamily="18" charset="0"/>
              </a:rPr>
              <a:t> </a:t>
            </a:r>
            <a:r>
              <a:rPr lang="en-US" dirty="0">
                <a:effectLst/>
                <a:ea typeface="Times New Roman" panose="02020603050405020304" pitchFamily="18" charset="0"/>
              </a:rPr>
              <a:t>in</a:t>
            </a:r>
            <a:r>
              <a:rPr lang="en-US" spc="35" dirty="0">
                <a:effectLst/>
                <a:ea typeface="Times New Roman" panose="02020603050405020304" pitchFamily="18" charset="0"/>
              </a:rPr>
              <a:t> </a:t>
            </a:r>
            <a:r>
              <a:rPr lang="en-US" dirty="0">
                <a:effectLst/>
                <a:ea typeface="Times New Roman" panose="02020603050405020304" pitchFamily="18" charset="0"/>
              </a:rPr>
              <a:t>need</a:t>
            </a:r>
            <a:r>
              <a:rPr lang="en-US" spc="190" dirty="0">
                <a:effectLst/>
                <a:ea typeface="Times New Roman" panose="02020603050405020304" pitchFamily="18" charset="0"/>
              </a:rPr>
              <a:t> </a:t>
            </a:r>
            <a:r>
              <a:rPr lang="en-US" dirty="0">
                <a:effectLst/>
                <a:ea typeface="Times New Roman" panose="02020603050405020304" pitchFamily="18" charset="0"/>
              </a:rPr>
              <a:t>and</a:t>
            </a:r>
            <a:r>
              <a:rPr lang="en-US" spc="110" dirty="0">
                <a:effectLst/>
                <a:ea typeface="Times New Roman" panose="02020603050405020304" pitchFamily="18" charset="0"/>
              </a:rPr>
              <a:t> </a:t>
            </a:r>
            <a:r>
              <a:rPr lang="en-US" dirty="0">
                <a:effectLst/>
                <a:ea typeface="Times New Roman" panose="02020603050405020304" pitchFamily="18" charset="0"/>
              </a:rPr>
              <a:t>number</a:t>
            </a:r>
            <a:r>
              <a:rPr lang="en-US" spc="225" dirty="0">
                <a:effectLst/>
                <a:ea typeface="Times New Roman" panose="02020603050405020304" pitchFamily="18" charset="0"/>
              </a:rPr>
              <a:t> </a:t>
            </a:r>
            <a:r>
              <a:rPr lang="en-US" dirty="0">
                <a:effectLst/>
                <a:ea typeface="Times New Roman" panose="02020603050405020304" pitchFamily="18" charset="0"/>
              </a:rPr>
              <a:t>of potential</a:t>
            </a:r>
            <a:r>
              <a:rPr lang="en-US" spc="160" dirty="0">
                <a:effectLst/>
                <a:ea typeface="Times New Roman" panose="02020603050405020304" pitchFamily="18" charset="0"/>
              </a:rPr>
              <a:t> </a:t>
            </a:r>
            <a:r>
              <a:rPr lang="en-US" dirty="0">
                <a:effectLst/>
                <a:ea typeface="Times New Roman" panose="02020603050405020304" pitchFamily="18" charset="0"/>
              </a:rPr>
              <a:t>customers</a:t>
            </a:r>
            <a:endParaRPr lang="en-IN" dirty="0">
              <a:effectLst/>
              <a:ea typeface="Times New Roman" panose="02020603050405020304" pitchFamily="18" charset="0"/>
            </a:endParaRPr>
          </a:p>
          <a:p>
            <a:pPr marL="342900" lvl="0" indent="-342900">
              <a:spcBef>
                <a:spcPts val="995"/>
              </a:spcBef>
              <a:buSzPts val="1550"/>
              <a:buFont typeface="Times New Roman" panose="02020603050405020304" pitchFamily="18" charset="0"/>
              <a:buChar char="•"/>
              <a:tabLst>
                <a:tab pos="236220" algn="l"/>
              </a:tabLst>
            </a:pPr>
            <a:r>
              <a:rPr lang="en-US" dirty="0">
                <a:effectLst/>
                <a:ea typeface="Times New Roman" panose="02020603050405020304" pitchFamily="18" charset="0"/>
              </a:rPr>
              <a:t>Increase</a:t>
            </a:r>
            <a:r>
              <a:rPr lang="en-US" spc="285" dirty="0">
                <a:effectLst/>
                <a:ea typeface="Times New Roman" panose="02020603050405020304" pitchFamily="18" charset="0"/>
              </a:rPr>
              <a:t> </a:t>
            </a:r>
            <a:r>
              <a:rPr lang="en-US" dirty="0">
                <a:effectLst/>
                <a:ea typeface="Times New Roman" panose="02020603050405020304" pitchFamily="18" charset="0"/>
              </a:rPr>
              <a:t>in</a:t>
            </a:r>
            <a:r>
              <a:rPr lang="en-US" spc="-5" dirty="0">
                <a:effectLst/>
                <a:ea typeface="Times New Roman" panose="02020603050405020304" pitchFamily="18" charset="0"/>
              </a:rPr>
              <a:t> </a:t>
            </a:r>
            <a:r>
              <a:rPr lang="en-US" dirty="0">
                <a:effectLst/>
                <a:ea typeface="Times New Roman" panose="02020603050405020304" pitchFamily="18" charset="0"/>
              </a:rPr>
              <a:t>customer</a:t>
            </a:r>
            <a:r>
              <a:rPr lang="en-US" spc="35" dirty="0">
                <a:effectLst/>
                <a:ea typeface="Times New Roman" panose="02020603050405020304" pitchFamily="18" charset="0"/>
              </a:rPr>
              <a:t> </a:t>
            </a:r>
            <a:r>
              <a:rPr lang="en-US" dirty="0">
                <a:effectLst/>
                <a:ea typeface="Times New Roman" panose="02020603050405020304" pitchFamily="18" charset="0"/>
              </a:rPr>
              <a:t>acceptance</a:t>
            </a:r>
            <a:endParaRPr lang="en-IN" dirty="0">
              <a:effectLst/>
              <a:ea typeface="Times New Roman" panose="02020603050405020304" pitchFamily="18" charset="0"/>
            </a:endParaRPr>
          </a:p>
          <a:p>
            <a:pPr marL="342900" lvl="0" indent="-342900">
              <a:spcBef>
                <a:spcPts val="385"/>
              </a:spcBef>
              <a:buSzPts val="1550"/>
              <a:buFont typeface="Times New Roman" panose="02020603050405020304" pitchFamily="18" charset="0"/>
              <a:buChar char="•"/>
              <a:tabLst>
                <a:tab pos="188595" algn="l"/>
              </a:tabLst>
            </a:pPr>
            <a:br>
              <a:rPr lang="en-US" dirty="0">
                <a:effectLst/>
                <a:ea typeface="Times New Roman" panose="02020603050405020304" pitchFamily="18" charset="0"/>
              </a:rPr>
            </a:br>
            <a:r>
              <a:rPr lang="en-US" dirty="0">
                <a:effectLst/>
                <a:ea typeface="Times New Roman" panose="02020603050405020304" pitchFamily="18" charset="0"/>
              </a:rPr>
              <a:t>Product</a:t>
            </a:r>
            <a:r>
              <a:rPr lang="en-US" spc="95" dirty="0">
                <a:effectLst/>
                <a:ea typeface="Times New Roman" panose="02020603050405020304" pitchFamily="18" charset="0"/>
              </a:rPr>
              <a:t> </a:t>
            </a:r>
            <a:r>
              <a:rPr lang="en-US" dirty="0">
                <a:effectLst/>
                <a:ea typeface="Times New Roman" panose="02020603050405020304" pitchFamily="18" charset="0"/>
              </a:rPr>
              <a:t>newness</a:t>
            </a:r>
            <a:endParaRPr lang="en-IN" dirty="0">
              <a:effectLst/>
              <a:ea typeface="Times New Roman" panose="02020603050405020304" pitchFamily="18" charset="0"/>
            </a:endParaRPr>
          </a:p>
          <a:p>
            <a:pPr marL="342900" marR="782320" lvl="0" indent="-342900">
              <a:lnSpc>
                <a:spcPct val="113000"/>
              </a:lnSpc>
              <a:spcBef>
                <a:spcPts val="995"/>
              </a:spcBef>
              <a:spcAft>
                <a:spcPts val="0"/>
              </a:spcAft>
              <a:buSzPts val="1550"/>
              <a:buFont typeface="Times New Roman" panose="02020603050405020304" pitchFamily="18" charset="0"/>
              <a:buChar char="•"/>
              <a:tabLst>
                <a:tab pos="188595" algn="l"/>
              </a:tabLst>
            </a:pPr>
            <a:r>
              <a:rPr lang="en-US" dirty="0">
                <a:effectLst/>
                <a:ea typeface="Times New Roman" panose="02020603050405020304" pitchFamily="18" charset="0"/>
              </a:rPr>
              <a:t>Social,</a:t>
            </a:r>
            <a:r>
              <a:rPr lang="en-US" spc="120" dirty="0">
                <a:effectLst/>
                <a:ea typeface="Times New Roman" panose="02020603050405020304" pitchFamily="18" charset="0"/>
              </a:rPr>
              <a:t> </a:t>
            </a:r>
            <a:r>
              <a:rPr lang="en-US" dirty="0">
                <a:effectLst/>
                <a:ea typeface="Times New Roman" panose="02020603050405020304" pitchFamily="18" charset="0"/>
              </a:rPr>
              <a:t>political</a:t>
            </a:r>
            <a:r>
              <a:rPr lang="en-US" spc="80" dirty="0">
                <a:effectLst/>
                <a:ea typeface="Times New Roman" panose="02020603050405020304" pitchFamily="18" charset="0"/>
              </a:rPr>
              <a:t> </a:t>
            </a:r>
            <a:r>
              <a:rPr lang="en-US" dirty="0">
                <a:effectLst/>
                <a:ea typeface="Times New Roman" panose="02020603050405020304" pitchFamily="18" charset="0"/>
              </a:rPr>
              <a:t>and</a:t>
            </a:r>
            <a:r>
              <a:rPr lang="en-US" spc="105" dirty="0">
                <a:effectLst/>
                <a:ea typeface="Times New Roman" panose="02020603050405020304" pitchFamily="18" charset="0"/>
              </a:rPr>
              <a:t> </a:t>
            </a:r>
            <a:r>
              <a:rPr lang="en-US" dirty="0">
                <a:effectLst/>
                <a:ea typeface="Times New Roman" panose="02020603050405020304" pitchFamily="18" charset="0"/>
              </a:rPr>
              <a:t>economic</a:t>
            </a:r>
            <a:r>
              <a:rPr lang="en-US" spc="195" dirty="0">
                <a:effectLst/>
                <a:ea typeface="Times New Roman" panose="02020603050405020304" pitchFamily="18" charset="0"/>
              </a:rPr>
              <a:t> </a:t>
            </a:r>
            <a:r>
              <a:rPr lang="en-US" dirty="0">
                <a:effectLst/>
                <a:ea typeface="Times New Roman" panose="02020603050405020304" pitchFamily="18" charset="0"/>
              </a:rPr>
              <a:t>trends</a:t>
            </a:r>
            <a:r>
              <a:rPr lang="en-US" spc="130" dirty="0">
                <a:effectLst/>
                <a:ea typeface="Times New Roman" panose="02020603050405020304" pitchFamily="18" charset="0"/>
              </a:rPr>
              <a:t> </a:t>
            </a:r>
            <a:r>
              <a:rPr lang="en-US" dirty="0">
                <a:effectLst/>
                <a:ea typeface="Times New Roman" panose="02020603050405020304" pitchFamily="18" charset="0"/>
              </a:rPr>
              <a:t>(favorable</a:t>
            </a:r>
            <a:r>
              <a:rPr lang="en-US" spc="195" dirty="0">
                <a:effectLst/>
                <a:ea typeface="Times New Roman" panose="02020603050405020304" pitchFamily="18" charset="0"/>
              </a:rPr>
              <a:t> </a:t>
            </a:r>
            <a:r>
              <a:rPr lang="en-US" dirty="0">
                <a:effectLst/>
                <a:ea typeface="Times New Roman" panose="02020603050405020304" pitchFamily="18" charset="0"/>
              </a:rPr>
              <a:t>for</a:t>
            </a:r>
            <a:r>
              <a:rPr lang="en-US" spc="65" dirty="0">
                <a:effectLst/>
                <a:ea typeface="Times New Roman" panose="02020603050405020304" pitchFamily="18" charset="0"/>
              </a:rPr>
              <a:t> </a:t>
            </a:r>
            <a:r>
              <a:rPr lang="en-US" dirty="0">
                <a:effectLst/>
                <a:ea typeface="Times New Roman" panose="02020603050405020304" pitchFamily="18" charset="0"/>
              </a:rPr>
              <a:t>increasing</a:t>
            </a:r>
            <a:r>
              <a:rPr lang="en-US" spc="-375" dirty="0">
                <a:effectLst/>
                <a:ea typeface="Times New Roman" panose="02020603050405020304" pitchFamily="18" charset="0"/>
              </a:rPr>
              <a:t> </a:t>
            </a:r>
            <a:r>
              <a:rPr lang="en-US" dirty="0">
                <a:effectLst/>
                <a:ea typeface="Times New Roman" panose="02020603050405020304" pitchFamily="18" charset="0"/>
              </a:rPr>
              <a:t>consumption)</a:t>
            </a:r>
            <a:endParaRPr lang="en-IN" dirty="0">
              <a:effectLst/>
              <a:ea typeface="Times New Roman" panose="02020603050405020304" pitchFamily="18" charset="0"/>
            </a:endParaRPr>
          </a:p>
        </p:txBody>
      </p:sp>
    </p:spTree>
    <p:extLst>
      <p:ext uri="{BB962C8B-B14F-4D97-AF65-F5344CB8AC3E}">
        <p14:creationId xmlns:p14="http://schemas.microsoft.com/office/powerpoint/2010/main" val="20815386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AFB9E-6F26-33EE-CAC3-A86879C159E1}"/>
              </a:ext>
            </a:extLst>
          </p:cNvPr>
          <p:cNvSpPr>
            <a:spLocks noGrp="1"/>
          </p:cNvSpPr>
          <p:nvPr>
            <p:ph type="dt" sz="half" idx="10"/>
          </p:nvPr>
        </p:nvSpPr>
        <p:spPr/>
        <p:txBody>
          <a:bodyPr/>
          <a:lstStyle/>
          <a:p>
            <a:fld id="{EE81BDFE-FD20-449D-9C81-FE1E9B2B2535}" type="datetime4">
              <a:rPr lang="en-US" smtClean="0"/>
              <a:t>June 21, 2024</a:t>
            </a:fld>
            <a:endParaRPr lang="en-US"/>
          </a:p>
        </p:txBody>
      </p:sp>
      <p:sp>
        <p:nvSpPr>
          <p:cNvPr id="3" name="Footer Placeholder 2">
            <a:extLst>
              <a:ext uri="{FF2B5EF4-FFF2-40B4-BE49-F238E27FC236}">
                <a16:creationId xmlns:a16="http://schemas.microsoft.com/office/drawing/2014/main" id="{79AD6FF0-2D2E-860C-24CC-E5C79205D076}"/>
              </a:ext>
            </a:extLst>
          </p:cNvPr>
          <p:cNvSpPr>
            <a:spLocks noGrp="1"/>
          </p:cNvSpPr>
          <p:nvPr>
            <p:ph type="ftr" sz="quarter" idx="11"/>
          </p:nvPr>
        </p:nvSpPr>
        <p:spPr/>
        <p:txBody>
          <a:bodyPr/>
          <a:lstStyle/>
          <a:p>
            <a:r>
              <a:rPr lang="en-US"/>
              <a:t>Harshit Thakur                                                                            Unit-2</a:t>
            </a:r>
          </a:p>
        </p:txBody>
      </p:sp>
      <p:sp>
        <p:nvSpPr>
          <p:cNvPr id="4" name="Slide Number Placeholder 3">
            <a:extLst>
              <a:ext uri="{FF2B5EF4-FFF2-40B4-BE49-F238E27FC236}">
                <a16:creationId xmlns:a16="http://schemas.microsoft.com/office/drawing/2014/main" id="{99D91D5A-A57F-B788-8D31-6F62570879F8}"/>
              </a:ext>
            </a:extLst>
          </p:cNvPr>
          <p:cNvSpPr>
            <a:spLocks noGrp="1"/>
          </p:cNvSpPr>
          <p:nvPr>
            <p:ph type="sldNum" sz="quarter" idx="12"/>
          </p:nvPr>
        </p:nvSpPr>
        <p:spPr/>
        <p:txBody>
          <a:bodyPr/>
          <a:lstStyle/>
          <a:p>
            <a:fld id="{B6F15528-21DE-4FAA-801E-634DDDAF4B2B}" type="slidenum">
              <a:rPr lang="en-US" smtClean="0"/>
              <a:pPr/>
              <a:t>44</a:t>
            </a:fld>
            <a:endParaRPr lang="en-US"/>
          </a:p>
        </p:txBody>
      </p:sp>
      <p:sp>
        <p:nvSpPr>
          <p:cNvPr id="6" name="TextBox 5">
            <a:extLst>
              <a:ext uri="{FF2B5EF4-FFF2-40B4-BE49-F238E27FC236}">
                <a16:creationId xmlns:a16="http://schemas.microsoft.com/office/drawing/2014/main" id="{64CF3DD8-EF60-5193-2524-8EFE4642537F}"/>
              </a:ext>
            </a:extLst>
          </p:cNvPr>
          <p:cNvSpPr txBox="1"/>
          <p:nvPr/>
        </p:nvSpPr>
        <p:spPr>
          <a:xfrm>
            <a:off x="2286000" y="3108403"/>
            <a:ext cx="4572000" cy="369332"/>
          </a:xfrm>
          <a:prstGeom prst="rect">
            <a:avLst/>
          </a:prstGeom>
          <a:noFill/>
        </p:spPr>
        <p:txBody>
          <a:bodyPr wrap="square">
            <a:spAutoFit/>
          </a:bodyPr>
          <a:lstStyle/>
          <a:p>
            <a:r>
              <a:rPr lang="en-US" sz="1800" b="0" i="0" u="none" strike="noStrike" baseline="0" dirty="0">
                <a:solidFill>
                  <a:srgbClr val="000000"/>
                </a:solidFill>
              </a:rPr>
              <a:t> 	</a:t>
            </a:r>
          </a:p>
        </p:txBody>
      </p:sp>
      <p:sp>
        <p:nvSpPr>
          <p:cNvPr id="7" name="Title 1">
            <a:extLst>
              <a:ext uri="{FF2B5EF4-FFF2-40B4-BE49-F238E27FC236}">
                <a16:creationId xmlns:a16="http://schemas.microsoft.com/office/drawing/2014/main" id="{ADF9AD08-23A4-A6F2-2456-46359363FADC}"/>
              </a:ext>
            </a:extLst>
          </p:cNvPr>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a:t>Comparative Rating of Product ideas,</a:t>
            </a:r>
            <a:endParaRPr lang="en-US" dirty="0"/>
          </a:p>
        </p:txBody>
      </p:sp>
      <p:sp>
        <p:nvSpPr>
          <p:cNvPr id="9" name="TextBox 8">
            <a:extLst>
              <a:ext uri="{FF2B5EF4-FFF2-40B4-BE49-F238E27FC236}">
                <a16:creationId xmlns:a16="http://schemas.microsoft.com/office/drawing/2014/main" id="{032C5051-75E6-F96D-6015-9130C3DD39E8}"/>
              </a:ext>
            </a:extLst>
          </p:cNvPr>
          <p:cNvSpPr txBox="1"/>
          <p:nvPr/>
        </p:nvSpPr>
        <p:spPr>
          <a:xfrm>
            <a:off x="762000" y="1680608"/>
            <a:ext cx="7619999" cy="3314690"/>
          </a:xfrm>
          <a:prstGeom prst="rect">
            <a:avLst/>
          </a:prstGeom>
          <a:noFill/>
        </p:spPr>
        <p:txBody>
          <a:bodyPr wrap="square">
            <a:spAutoFit/>
          </a:bodyPr>
          <a:lstStyle/>
          <a:p>
            <a:pPr marR="104140" lvl="0" algn="just">
              <a:lnSpc>
                <a:spcPct val="111000"/>
              </a:lnSpc>
              <a:spcBef>
                <a:spcPts val="740"/>
              </a:spcBef>
              <a:spcAft>
                <a:spcPts val="0"/>
              </a:spcAft>
              <a:buSzPts val="1550"/>
              <a:tabLst>
                <a:tab pos="264795" algn="l"/>
              </a:tabLst>
            </a:pPr>
            <a:r>
              <a:rPr lang="en-US" spc="0" dirty="0">
                <a:effectLst/>
                <a:ea typeface="Times New Roman" panose="02020603050405020304" pitchFamily="18" charset="0"/>
              </a:rPr>
              <a:t>3. Costs</a:t>
            </a:r>
            <a:r>
              <a:rPr lang="en-US" spc="85" dirty="0">
                <a:effectLst/>
                <a:ea typeface="Times New Roman" panose="02020603050405020304" pitchFamily="18" charset="0"/>
              </a:rPr>
              <a:t> </a:t>
            </a:r>
            <a:r>
              <a:rPr lang="en-US" spc="0" dirty="0">
                <a:effectLst/>
                <a:ea typeface="Times New Roman" panose="02020603050405020304" pitchFamily="18" charset="0"/>
              </a:rPr>
              <a:t>(Competitive</a:t>
            </a:r>
            <a:r>
              <a:rPr lang="en-US" spc="240" dirty="0">
                <a:effectLst/>
                <a:ea typeface="Times New Roman" panose="02020603050405020304" pitchFamily="18" charset="0"/>
              </a:rPr>
              <a:t> </a:t>
            </a:r>
            <a:r>
              <a:rPr lang="en-US" spc="0" dirty="0">
                <a:effectLst/>
                <a:ea typeface="Times New Roman" panose="02020603050405020304" pitchFamily="18" charset="0"/>
              </a:rPr>
              <a:t>costs</a:t>
            </a:r>
            <a:r>
              <a:rPr lang="en-US" spc="90" dirty="0">
                <a:effectLst/>
                <a:ea typeface="Times New Roman" panose="02020603050405020304" pitchFamily="18" charset="0"/>
              </a:rPr>
              <a:t> </a:t>
            </a:r>
            <a:r>
              <a:rPr lang="en-US" spc="0" dirty="0">
                <a:effectLst/>
                <a:ea typeface="Times New Roman" panose="02020603050405020304" pitchFamily="18" charset="0"/>
              </a:rPr>
              <a:t>of</a:t>
            </a:r>
            <a:r>
              <a:rPr lang="en-US" spc="20" dirty="0">
                <a:effectLst/>
                <a:ea typeface="Times New Roman" panose="02020603050405020304" pitchFamily="18" charset="0"/>
              </a:rPr>
              <a:t> </a:t>
            </a:r>
            <a:r>
              <a:rPr lang="en-US" spc="0" dirty="0">
                <a:effectLst/>
                <a:ea typeface="Times New Roman" panose="02020603050405020304" pitchFamily="18" charset="0"/>
              </a:rPr>
              <a:t>production</a:t>
            </a:r>
            <a:r>
              <a:rPr lang="en-US" spc="140" dirty="0">
                <a:effectLst/>
                <a:ea typeface="Times New Roman" panose="02020603050405020304" pitchFamily="18" charset="0"/>
              </a:rPr>
              <a:t> </a:t>
            </a:r>
            <a:r>
              <a:rPr lang="en-US" spc="0" dirty="0">
                <a:effectLst/>
                <a:ea typeface="Times New Roman" panose="02020603050405020304" pitchFamily="18" charset="0"/>
              </a:rPr>
              <a:t>and</a:t>
            </a:r>
            <a:r>
              <a:rPr lang="en-US" spc="145" dirty="0">
                <a:effectLst/>
                <a:ea typeface="Times New Roman" panose="02020603050405020304" pitchFamily="18" charset="0"/>
              </a:rPr>
              <a:t> </a:t>
            </a:r>
            <a:r>
              <a:rPr lang="en-US" spc="0" dirty="0">
                <a:effectLst/>
                <a:ea typeface="Times New Roman" panose="02020603050405020304" pitchFamily="18" charset="0"/>
              </a:rPr>
              <a:t>distribution):</a:t>
            </a:r>
            <a:r>
              <a:rPr lang="en-US" spc="195" dirty="0">
                <a:effectLst/>
                <a:ea typeface="Times New Roman" panose="02020603050405020304" pitchFamily="18" charset="0"/>
              </a:rPr>
              <a:t> </a:t>
            </a:r>
            <a:r>
              <a:rPr lang="en-US" spc="0" dirty="0">
                <a:effectLst/>
                <a:ea typeface="Times New Roman" panose="02020603050405020304" pitchFamily="18" charset="0"/>
              </a:rPr>
              <a:t>The</a:t>
            </a:r>
            <a:r>
              <a:rPr lang="en-US" spc="245" dirty="0">
                <a:effectLst/>
                <a:ea typeface="Times New Roman" panose="02020603050405020304" pitchFamily="18" charset="0"/>
              </a:rPr>
              <a:t> </a:t>
            </a:r>
            <a:r>
              <a:rPr lang="en-US" spc="0" dirty="0">
                <a:effectLst/>
                <a:ea typeface="Times New Roman" panose="02020603050405020304" pitchFamily="18" charset="0"/>
              </a:rPr>
              <a:t>costs</a:t>
            </a:r>
            <a:r>
              <a:rPr lang="en-US" spc="85" dirty="0">
                <a:effectLst/>
                <a:ea typeface="Times New Roman" panose="02020603050405020304" pitchFamily="18" charset="0"/>
              </a:rPr>
              <a:t> </a:t>
            </a:r>
            <a:r>
              <a:rPr lang="en-US" spc="0" dirty="0">
                <a:effectLst/>
                <a:ea typeface="Times New Roman" panose="02020603050405020304" pitchFamily="18" charset="0"/>
              </a:rPr>
              <a:t>of</a:t>
            </a:r>
            <a:r>
              <a:rPr lang="en-US" spc="-370" dirty="0">
                <a:effectLst/>
                <a:ea typeface="Times New Roman" panose="02020603050405020304" pitchFamily="18" charset="0"/>
              </a:rPr>
              <a:t> </a:t>
            </a:r>
            <a:r>
              <a:rPr lang="en-US" spc="0" dirty="0">
                <a:effectLst/>
                <a:ea typeface="Times New Roman" panose="02020603050405020304" pitchFamily="18" charset="0"/>
              </a:rPr>
              <a:t>production</a:t>
            </a:r>
            <a:r>
              <a:rPr lang="en-US" spc="105" dirty="0">
                <a:effectLst/>
                <a:ea typeface="Times New Roman" panose="02020603050405020304" pitchFamily="18" charset="0"/>
              </a:rPr>
              <a:t> </a:t>
            </a:r>
            <a:r>
              <a:rPr lang="en-US" spc="0" dirty="0">
                <a:effectLst/>
                <a:ea typeface="Times New Roman" panose="02020603050405020304" pitchFamily="18" charset="0"/>
              </a:rPr>
              <a:t>factors</a:t>
            </a:r>
            <a:r>
              <a:rPr lang="en-US" spc="60" dirty="0">
                <a:effectLst/>
                <a:ea typeface="Times New Roman" panose="02020603050405020304" pitchFamily="18" charset="0"/>
              </a:rPr>
              <a:t> </a:t>
            </a:r>
            <a:r>
              <a:rPr lang="en-US" spc="0" dirty="0">
                <a:effectLst/>
                <a:ea typeface="Times New Roman" panose="02020603050405020304" pitchFamily="18" charset="0"/>
              </a:rPr>
              <a:t>and</a:t>
            </a:r>
            <a:r>
              <a:rPr lang="en-US" spc="105" dirty="0">
                <a:effectLst/>
                <a:ea typeface="Times New Roman" panose="02020603050405020304" pitchFamily="18" charset="0"/>
              </a:rPr>
              <a:t> </a:t>
            </a:r>
            <a:r>
              <a:rPr lang="en-US" spc="0" dirty="0">
                <a:effectLst/>
                <a:ea typeface="Times New Roman" panose="02020603050405020304" pitchFamily="18" charset="0"/>
              </a:rPr>
              <a:t>distribution</a:t>
            </a:r>
            <a:r>
              <a:rPr lang="en-US" spc="110" dirty="0">
                <a:effectLst/>
                <a:ea typeface="Times New Roman" panose="02020603050405020304" pitchFamily="18" charset="0"/>
              </a:rPr>
              <a:t> </a:t>
            </a:r>
            <a:r>
              <a:rPr lang="en-US" spc="0" dirty="0">
                <a:effectLst/>
                <a:ea typeface="Times New Roman" panose="02020603050405020304" pitchFamily="18" charset="0"/>
              </a:rPr>
              <a:t>must</a:t>
            </a:r>
            <a:r>
              <a:rPr lang="en-US" spc="85" dirty="0">
                <a:effectLst/>
                <a:ea typeface="Times New Roman" panose="02020603050405020304" pitchFamily="18" charset="0"/>
              </a:rPr>
              <a:t> </a:t>
            </a:r>
            <a:r>
              <a:rPr lang="en-US" spc="0" dirty="0">
                <a:effectLst/>
                <a:ea typeface="Times New Roman" panose="02020603050405020304" pitchFamily="18" charset="0"/>
              </a:rPr>
              <a:t>permit</a:t>
            </a:r>
            <a:r>
              <a:rPr lang="en-US" spc="245" dirty="0">
                <a:effectLst/>
                <a:ea typeface="Times New Roman" panose="02020603050405020304" pitchFamily="18" charset="0"/>
              </a:rPr>
              <a:t> </a:t>
            </a:r>
            <a:r>
              <a:rPr lang="en-US" spc="0" dirty="0">
                <a:effectLst/>
                <a:ea typeface="Times New Roman" panose="02020603050405020304" pitchFamily="18" charset="0"/>
              </a:rPr>
              <a:t>an</a:t>
            </a:r>
            <a:r>
              <a:rPr lang="en-US" spc="105" dirty="0">
                <a:effectLst/>
                <a:ea typeface="Times New Roman" panose="02020603050405020304" pitchFamily="18" charset="0"/>
              </a:rPr>
              <a:t> </a:t>
            </a:r>
            <a:r>
              <a:rPr lang="en-US" spc="0" dirty="0">
                <a:effectLst/>
                <a:ea typeface="Times New Roman" panose="02020603050405020304" pitchFamily="18" charset="0"/>
              </a:rPr>
              <a:t>acceptable</a:t>
            </a:r>
            <a:r>
              <a:rPr lang="en-US" spc="280" dirty="0">
                <a:effectLst/>
                <a:ea typeface="Times New Roman" panose="02020603050405020304" pitchFamily="18" charset="0"/>
              </a:rPr>
              <a:t> </a:t>
            </a:r>
            <a:r>
              <a:rPr lang="en-US" spc="0" dirty="0">
                <a:effectLst/>
                <a:ea typeface="Times New Roman" panose="02020603050405020304" pitchFamily="18" charset="0"/>
              </a:rPr>
              <a:t>profit</a:t>
            </a:r>
            <a:r>
              <a:rPr lang="en-US" spc="5" dirty="0">
                <a:effectLst/>
                <a:ea typeface="Times New Roman" panose="02020603050405020304" pitchFamily="18" charset="0"/>
              </a:rPr>
              <a:t> </a:t>
            </a:r>
            <a:r>
              <a:rPr lang="en-US" spc="0" dirty="0">
                <a:effectLst/>
                <a:ea typeface="Times New Roman" panose="02020603050405020304" pitchFamily="18" charset="0"/>
              </a:rPr>
              <a:t>when the product is priced</a:t>
            </a:r>
            <a:r>
              <a:rPr lang="en-US" spc="385" dirty="0">
                <a:effectLst/>
                <a:ea typeface="Times New Roman" panose="02020603050405020304" pitchFamily="18" charset="0"/>
              </a:rPr>
              <a:t> </a:t>
            </a:r>
            <a:r>
              <a:rPr lang="en-US" spc="0" dirty="0">
                <a:effectLst/>
                <a:ea typeface="Times New Roman" panose="02020603050405020304" pitchFamily="18" charset="0"/>
              </a:rPr>
              <a:t>competitively.</a:t>
            </a:r>
            <a:r>
              <a:rPr lang="en-US" spc="390" dirty="0">
                <a:effectLst/>
                <a:ea typeface="Times New Roman" panose="02020603050405020304" pitchFamily="18" charset="0"/>
              </a:rPr>
              <a:t> </a:t>
            </a:r>
          </a:p>
          <a:p>
            <a:pPr marR="104140" lvl="0" algn="just">
              <a:lnSpc>
                <a:spcPct val="111000"/>
              </a:lnSpc>
              <a:spcBef>
                <a:spcPts val="740"/>
              </a:spcBef>
              <a:spcAft>
                <a:spcPts val="0"/>
              </a:spcAft>
              <a:buSzPts val="1550"/>
              <a:tabLst>
                <a:tab pos="264795" algn="l"/>
              </a:tabLst>
            </a:pPr>
            <a:r>
              <a:rPr lang="en-US" spc="0" dirty="0">
                <a:effectLst/>
                <a:ea typeface="Times New Roman" panose="02020603050405020304" pitchFamily="18" charset="0"/>
              </a:rPr>
              <a:t>The comparative</a:t>
            </a:r>
            <a:r>
              <a:rPr lang="en-US" spc="385" dirty="0">
                <a:effectLst/>
                <a:ea typeface="Times New Roman" panose="02020603050405020304" pitchFamily="18" charset="0"/>
              </a:rPr>
              <a:t> </a:t>
            </a:r>
            <a:r>
              <a:rPr lang="en-US" spc="0" dirty="0">
                <a:effectLst/>
                <a:ea typeface="Times New Roman" panose="02020603050405020304" pitchFamily="18" charset="0"/>
              </a:rPr>
              <a:t>rating</a:t>
            </a:r>
            <a:r>
              <a:rPr lang="en-US" spc="5" dirty="0">
                <a:effectLst/>
                <a:ea typeface="Times New Roman" panose="02020603050405020304" pitchFamily="18" charset="0"/>
              </a:rPr>
              <a:t> </a:t>
            </a:r>
            <a:r>
              <a:rPr lang="en-US" spc="0" dirty="0">
                <a:effectLst/>
                <a:ea typeface="Times New Roman" panose="02020603050405020304" pitchFamily="18" charset="0"/>
              </a:rPr>
              <a:t>process</a:t>
            </a:r>
            <a:r>
              <a:rPr lang="en-US" spc="385" dirty="0">
                <a:effectLst/>
                <a:ea typeface="Times New Roman" panose="02020603050405020304" pitchFamily="18" charset="0"/>
              </a:rPr>
              <a:t> </a:t>
            </a:r>
            <a:r>
              <a:rPr lang="en-US" spc="0" dirty="0">
                <a:effectLst/>
                <a:ea typeface="Times New Roman" panose="02020603050405020304" pitchFamily="18" charset="0"/>
              </a:rPr>
              <a:t>should consider</a:t>
            </a:r>
            <a:r>
              <a:rPr lang="en-US" spc="390" dirty="0">
                <a:effectLst/>
                <a:ea typeface="Times New Roman" panose="02020603050405020304" pitchFamily="18" charset="0"/>
              </a:rPr>
              <a:t> </a:t>
            </a:r>
            <a:r>
              <a:rPr lang="en-US" spc="0" dirty="0">
                <a:effectLst/>
                <a:ea typeface="Times New Roman" panose="02020603050405020304" pitchFamily="18" charset="0"/>
              </a:rPr>
              <a:t>factor likely to result in costs higher</a:t>
            </a:r>
            <a:r>
              <a:rPr lang="en-US" spc="385" dirty="0">
                <a:effectLst/>
                <a:ea typeface="Times New Roman" panose="02020603050405020304" pitchFamily="18" charset="0"/>
              </a:rPr>
              <a:t> </a:t>
            </a:r>
            <a:r>
              <a:rPr lang="en-US" spc="0" dirty="0">
                <a:effectLst/>
                <a:ea typeface="Times New Roman" panose="02020603050405020304" pitchFamily="18" charset="0"/>
              </a:rPr>
              <a:t>than those</a:t>
            </a:r>
            <a:r>
              <a:rPr lang="en-US" spc="5" dirty="0">
                <a:effectLst/>
                <a:ea typeface="Times New Roman" panose="02020603050405020304" pitchFamily="18" charset="0"/>
              </a:rPr>
              <a:t> </a:t>
            </a:r>
            <a:r>
              <a:rPr lang="en-US" spc="0" dirty="0">
                <a:effectLst/>
                <a:ea typeface="Times New Roman" panose="02020603050405020304" pitchFamily="18" charset="0"/>
              </a:rPr>
              <a:t>of</a:t>
            </a:r>
            <a:r>
              <a:rPr lang="en-US" spc="-15" dirty="0">
                <a:effectLst/>
                <a:ea typeface="Times New Roman" panose="02020603050405020304" pitchFamily="18" charset="0"/>
              </a:rPr>
              <a:t> </a:t>
            </a:r>
            <a:r>
              <a:rPr lang="en-US" spc="0" dirty="0">
                <a:effectLst/>
                <a:ea typeface="Times New Roman" panose="02020603050405020304" pitchFamily="18" charset="0"/>
              </a:rPr>
              <a:t>competitive</a:t>
            </a:r>
            <a:r>
              <a:rPr lang="en-US" spc="190" dirty="0">
                <a:effectLst/>
                <a:ea typeface="Times New Roman" panose="02020603050405020304" pitchFamily="18" charset="0"/>
              </a:rPr>
              <a:t> </a:t>
            </a:r>
            <a:r>
              <a:rPr lang="en-US" spc="0" dirty="0">
                <a:effectLst/>
                <a:ea typeface="Times New Roman" panose="02020603050405020304" pitchFamily="18" charset="0"/>
              </a:rPr>
              <a:t>producers</a:t>
            </a:r>
            <a:r>
              <a:rPr lang="en-US" spc="195" dirty="0">
                <a:effectLst/>
                <a:ea typeface="Times New Roman" panose="02020603050405020304" pitchFamily="18" charset="0"/>
              </a:rPr>
              <a:t> </a:t>
            </a:r>
            <a:r>
              <a:rPr lang="en-US" spc="0" dirty="0">
                <a:effectLst/>
                <a:ea typeface="Times New Roman" panose="02020603050405020304" pitchFamily="18" charset="0"/>
              </a:rPr>
              <a:t>should:</a:t>
            </a:r>
            <a:endParaRPr lang="en-IN" spc="0" dirty="0">
              <a:effectLst/>
              <a:ea typeface="Times New Roman" panose="02020603050405020304" pitchFamily="18" charset="0"/>
            </a:endParaRPr>
          </a:p>
          <a:p>
            <a:pPr marL="342900" lvl="0" indent="-342900">
              <a:spcBef>
                <a:spcPts val="755"/>
              </a:spcBef>
              <a:buSzPts val="1550"/>
              <a:buFont typeface="Times New Roman" panose="02020603050405020304" pitchFamily="18" charset="0"/>
              <a:buChar char="•"/>
              <a:tabLst>
                <a:tab pos="188595" algn="l"/>
              </a:tabLst>
            </a:pPr>
            <a:r>
              <a:rPr lang="en-US" dirty="0">
                <a:effectLst/>
                <a:ea typeface="Times New Roman" panose="02020603050405020304" pitchFamily="18" charset="0"/>
              </a:rPr>
              <a:t>Costs</a:t>
            </a:r>
            <a:r>
              <a:rPr lang="en-US" spc="75" dirty="0">
                <a:effectLst/>
                <a:ea typeface="Times New Roman" panose="02020603050405020304" pitchFamily="18" charset="0"/>
              </a:rPr>
              <a:t> </a:t>
            </a:r>
            <a:r>
              <a:rPr lang="en-US" dirty="0">
                <a:effectLst/>
                <a:ea typeface="Times New Roman" panose="02020603050405020304" pitchFamily="18" charset="0"/>
              </a:rPr>
              <a:t>of</a:t>
            </a:r>
            <a:r>
              <a:rPr lang="en-US" spc="15" dirty="0">
                <a:effectLst/>
                <a:ea typeface="Times New Roman" panose="02020603050405020304" pitchFamily="18" charset="0"/>
              </a:rPr>
              <a:t> </a:t>
            </a:r>
            <a:r>
              <a:rPr lang="en-US" dirty="0">
                <a:effectLst/>
                <a:ea typeface="Times New Roman" panose="02020603050405020304" pitchFamily="18" charset="0"/>
              </a:rPr>
              <a:t>raw</a:t>
            </a:r>
            <a:r>
              <a:rPr lang="en-US" spc="75" dirty="0">
                <a:effectLst/>
                <a:ea typeface="Times New Roman" panose="02020603050405020304" pitchFamily="18" charset="0"/>
              </a:rPr>
              <a:t> </a:t>
            </a:r>
            <a:r>
              <a:rPr lang="en-US" dirty="0">
                <a:effectLst/>
                <a:ea typeface="Times New Roman" panose="02020603050405020304" pitchFamily="18" charset="0"/>
              </a:rPr>
              <a:t>material</a:t>
            </a:r>
            <a:r>
              <a:rPr lang="en-US" spc="185" dirty="0">
                <a:effectLst/>
                <a:ea typeface="Times New Roman" panose="02020603050405020304" pitchFamily="18" charset="0"/>
              </a:rPr>
              <a:t> </a:t>
            </a:r>
            <a:r>
              <a:rPr lang="en-US" dirty="0">
                <a:effectLst/>
                <a:ea typeface="Times New Roman" panose="02020603050405020304" pitchFamily="18" charset="0"/>
              </a:rPr>
              <a:t>inputs</a:t>
            </a:r>
            <a:endParaRPr lang="en-IN" dirty="0">
              <a:effectLst/>
              <a:ea typeface="Times New Roman" panose="02020603050405020304" pitchFamily="18" charset="0"/>
            </a:endParaRPr>
          </a:p>
          <a:p>
            <a:pPr marL="342900" lvl="0" indent="-342900">
              <a:spcBef>
                <a:spcPts val="995"/>
              </a:spcBef>
              <a:buSzPts val="1550"/>
              <a:buFont typeface="Times New Roman" panose="02020603050405020304" pitchFamily="18" charset="0"/>
              <a:buChar char="•"/>
              <a:tabLst>
                <a:tab pos="188595" algn="l"/>
              </a:tabLst>
            </a:pPr>
            <a:r>
              <a:rPr lang="en-US" dirty="0">
                <a:effectLst/>
                <a:ea typeface="Times New Roman" panose="02020603050405020304" pitchFamily="18" charset="0"/>
              </a:rPr>
              <a:t>Labor</a:t>
            </a:r>
            <a:r>
              <a:rPr lang="en-US" spc="155" dirty="0">
                <a:effectLst/>
                <a:ea typeface="Times New Roman" panose="02020603050405020304" pitchFamily="18" charset="0"/>
              </a:rPr>
              <a:t> </a:t>
            </a:r>
            <a:r>
              <a:rPr lang="en-US" dirty="0">
                <a:effectLst/>
                <a:ea typeface="Times New Roman" panose="02020603050405020304" pitchFamily="18" charset="0"/>
              </a:rPr>
              <a:t>costs</a:t>
            </a:r>
            <a:r>
              <a:rPr lang="en-US" spc="60" dirty="0">
                <a:effectLst/>
                <a:ea typeface="Times New Roman" panose="02020603050405020304" pitchFamily="18" charset="0"/>
              </a:rPr>
              <a:t> </a:t>
            </a:r>
            <a:r>
              <a:rPr lang="en-US" dirty="0">
                <a:effectLst/>
                <a:ea typeface="Times New Roman" panose="02020603050405020304" pitchFamily="18" charset="0"/>
              </a:rPr>
              <a:t>•</a:t>
            </a:r>
            <a:r>
              <a:rPr lang="en-US" spc="50" dirty="0">
                <a:effectLst/>
                <a:ea typeface="Times New Roman" panose="02020603050405020304" pitchFamily="18" charset="0"/>
              </a:rPr>
              <a:t> </a:t>
            </a:r>
            <a:r>
              <a:rPr lang="en-US" dirty="0">
                <a:effectLst/>
                <a:ea typeface="Times New Roman" panose="02020603050405020304" pitchFamily="18" charset="0"/>
              </a:rPr>
              <a:t>Selling</a:t>
            </a:r>
            <a:r>
              <a:rPr lang="en-US" spc="190" dirty="0">
                <a:effectLst/>
                <a:ea typeface="Times New Roman" panose="02020603050405020304" pitchFamily="18" charset="0"/>
              </a:rPr>
              <a:t> </a:t>
            </a:r>
            <a:r>
              <a:rPr lang="en-US" dirty="0">
                <a:effectLst/>
                <a:ea typeface="Times New Roman" panose="02020603050405020304" pitchFamily="18" charset="0"/>
              </a:rPr>
              <a:t>and</a:t>
            </a:r>
            <a:r>
              <a:rPr lang="en-US" spc="115" dirty="0">
                <a:effectLst/>
                <a:ea typeface="Times New Roman" panose="02020603050405020304" pitchFamily="18" charset="0"/>
              </a:rPr>
              <a:t> </a:t>
            </a:r>
            <a:r>
              <a:rPr lang="en-US" dirty="0">
                <a:effectLst/>
                <a:ea typeface="Times New Roman" panose="02020603050405020304" pitchFamily="18" charset="0"/>
              </a:rPr>
              <a:t>distribution</a:t>
            </a:r>
            <a:r>
              <a:rPr lang="en-US" spc="115" dirty="0">
                <a:effectLst/>
                <a:ea typeface="Times New Roman" panose="02020603050405020304" pitchFamily="18" charset="0"/>
              </a:rPr>
              <a:t> </a:t>
            </a:r>
            <a:r>
              <a:rPr lang="en-US" dirty="0">
                <a:effectLst/>
                <a:ea typeface="Times New Roman" panose="02020603050405020304" pitchFamily="18" charset="0"/>
              </a:rPr>
              <a:t>costs</a:t>
            </a:r>
            <a:endParaRPr lang="en-IN" dirty="0">
              <a:effectLst/>
              <a:ea typeface="Times New Roman" panose="02020603050405020304" pitchFamily="18" charset="0"/>
            </a:endParaRPr>
          </a:p>
          <a:p>
            <a:pPr marL="342900" lvl="0" indent="-342900">
              <a:spcBef>
                <a:spcPts val="995"/>
              </a:spcBef>
              <a:buSzPts val="1550"/>
              <a:buFont typeface="Times New Roman" panose="02020603050405020304" pitchFamily="18" charset="0"/>
              <a:buChar char="•"/>
              <a:tabLst>
                <a:tab pos="188595" algn="l"/>
              </a:tabLst>
            </a:pPr>
            <a:r>
              <a:rPr lang="en-US" dirty="0">
                <a:effectLst/>
                <a:ea typeface="Times New Roman" panose="02020603050405020304" pitchFamily="18" charset="0"/>
              </a:rPr>
              <a:t>Efficiency</a:t>
            </a:r>
            <a:r>
              <a:rPr lang="en-US" spc="230" dirty="0">
                <a:effectLst/>
                <a:ea typeface="Times New Roman" panose="02020603050405020304" pitchFamily="18" charset="0"/>
              </a:rPr>
              <a:t> </a:t>
            </a:r>
            <a:r>
              <a:rPr lang="en-US" dirty="0">
                <a:effectLst/>
                <a:ea typeface="Times New Roman" panose="02020603050405020304" pitchFamily="18" charset="0"/>
              </a:rPr>
              <a:t>of</a:t>
            </a:r>
            <a:r>
              <a:rPr lang="en-US" spc="25" dirty="0">
                <a:effectLst/>
                <a:ea typeface="Times New Roman" panose="02020603050405020304" pitchFamily="18" charset="0"/>
              </a:rPr>
              <a:t> </a:t>
            </a:r>
            <a:r>
              <a:rPr lang="en-US" dirty="0">
                <a:effectLst/>
                <a:ea typeface="Times New Roman" panose="02020603050405020304" pitchFamily="18" charset="0"/>
              </a:rPr>
              <a:t>production</a:t>
            </a:r>
            <a:r>
              <a:rPr lang="en-US" spc="145" dirty="0">
                <a:effectLst/>
                <a:ea typeface="Times New Roman" panose="02020603050405020304" pitchFamily="18" charset="0"/>
              </a:rPr>
              <a:t> </a:t>
            </a:r>
            <a:r>
              <a:rPr lang="en-US" dirty="0">
                <a:effectLst/>
                <a:ea typeface="Times New Roman" panose="02020603050405020304" pitchFamily="18" charset="0"/>
              </a:rPr>
              <a:t>processes</a:t>
            </a:r>
            <a:endParaRPr lang="en-IN" dirty="0">
              <a:effectLst/>
              <a:ea typeface="Times New Roman" panose="02020603050405020304" pitchFamily="18" charset="0"/>
            </a:endParaRPr>
          </a:p>
          <a:p>
            <a:pPr marL="342900" lvl="0" indent="-342900">
              <a:spcBef>
                <a:spcPts val="995"/>
              </a:spcBef>
              <a:buSzPts val="1550"/>
              <a:buFont typeface="Times New Roman" panose="02020603050405020304" pitchFamily="18" charset="0"/>
              <a:buChar char="•"/>
              <a:tabLst>
                <a:tab pos="188595" algn="l"/>
              </a:tabLst>
            </a:pPr>
            <a:r>
              <a:rPr lang="en-US" dirty="0">
                <a:effectLst/>
                <a:ea typeface="Times New Roman" panose="02020603050405020304" pitchFamily="18" charset="0"/>
              </a:rPr>
              <a:t>Patents</a:t>
            </a:r>
            <a:r>
              <a:rPr lang="en-US" spc="105" dirty="0">
                <a:effectLst/>
                <a:ea typeface="Times New Roman" panose="02020603050405020304" pitchFamily="18" charset="0"/>
              </a:rPr>
              <a:t> </a:t>
            </a:r>
            <a:r>
              <a:rPr lang="en-US" dirty="0">
                <a:effectLst/>
                <a:ea typeface="Times New Roman" panose="02020603050405020304" pitchFamily="18" charset="0"/>
              </a:rPr>
              <a:t>and</a:t>
            </a:r>
            <a:r>
              <a:rPr lang="en-US" spc="80" dirty="0">
                <a:effectLst/>
                <a:ea typeface="Times New Roman" panose="02020603050405020304" pitchFamily="18" charset="0"/>
              </a:rPr>
              <a:t> </a:t>
            </a:r>
            <a:r>
              <a:rPr lang="en-US" dirty="0">
                <a:effectLst/>
                <a:ea typeface="Times New Roman" panose="02020603050405020304" pitchFamily="18" charset="0"/>
              </a:rPr>
              <a:t>licenses</a:t>
            </a:r>
            <a:endParaRPr lang="en-IN" dirty="0">
              <a:effectLst/>
              <a:ea typeface="Times New Roman" panose="02020603050405020304" pitchFamily="18" charset="0"/>
            </a:endParaRPr>
          </a:p>
        </p:txBody>
      </p:sp>
    </p:spTree>
    <p:extLst>
      <p:ext uri="{BB962C8B-B14F-4D97-AF65-F5344CB8AC3E}">
        <p14:creationId xmlns:p14="http://schemas.microsoft.com/office/powerpoint/2010/main" val="38714624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AFB9E-6F26-33EE-CAC3-A86879C159E1}"/>
              </a:ext>
            </a:extLst>
          </p:cNvPr>
          <p:cNvSpPr>
            <a:spLocks noGrp="1"/>
          </p:cNvSpPr>
          <p:nvPr>
            <p:ph type="dt" sz="half" idx="10"/>
          </p:nvPr>
        </p:nvSpPr>
        <p:spPr/>
        <p:txBody>
          <a:bodyPr/>
          <a:lstStyle/>
          <a:p>
            <a:fld id="{0C246A9E-A9B6-4674-9208-D14AD23F6AA4}" type="datetime4">
              <a:rPr lang="en-US" smtClean="0"/>
              <a:t>June 21, 2024</a:t>
            </a:fld>
            <a:endParaRPr lang="en-US"/>
          </a:p>
        </p:txBody>
      </p:sp>
      <p:sp>
        <p:nvSpPr>
          <p:cNvPr id="3" name="Footer Placeholder 2">
            <a:extLst>
              <a:ext uri="{FF2B5EF4-FFF2-40B4-BE49-F238E27FC236}">
                <a16:creationId xmlns:a16="http://schemas.microsoft.com/office/drawing/2014/main" id="{79AD6FF0-2D2E-860C-24CC-E5C79205D076}"/>
              </a:ext>
            </a:extLst>
          </p:cNvPr>
          <p:cNvSpPr>
            <a:spLocks noGrp="1"/>
          </p:cNvSpPr>
          <p:nvPr>
            <p:ph type="ftr" sz="quarter" idx="11"/>
          </p:nvPr>
        </p:nvSpPr>
        <p:spPr/>
        <p:txBody>
          <a:bodyPr/>
          <a:lstStyle/>
          <a:p>
            <a:r>
              <a:rPr lang="en-US"/>
              <a:t>Harshit Thakur                                                                            Unit-2</a:t>
            </a:r>
          </a:p>
        </p:txBody>
      </p:sp>
      <p:sp>
        <p:nvSpPr>
          <p:cNvPr id="4" name="Slide Number Placeholder 3">
            <a:extLst>
              <a:ext uri="{FF2B5EF4-FFF2-40B4-BE49-F238E27FC236}">
                <a16:creationId xmlns:a16="http://schemas.microsoft.com/office/drawing/2014/main" id="{99D91D5A-A57F-B788-8D31-6F62570879F8}"/>
              </a:ext>
            </a:extLst>
          </p:cNvPr>
          <p:cNvSpPr>
            <a:spLocks noGrp="1"/>
          </p:cNvSpPr>
          <p:nvPr>
            <p:ph type="sldNum" sz="quarter" idx="12"/>
          </p:nvPr>
        </p:nvSpPr>
        <p:spPr/>
        <p:txBody>
          <a:bodyPr/>
          <a:lstStyle/>
          <a:p>
            <a:fld id="{B6F15528-21DE-4FAA-801E-634DDDAF4B2B}" type="slidenum">
              <a:rPr lang="en-US" smtClean="0"/>
              <a:pPr/>
              <a:t>45</a:t>
            </a:fld>
            <a:endParaRPr lang="en-US"/>
          </a:p>
        </p:txBody>
      </p:sp>
      <p:sp>
        <p:nvSpPr>
          <p:cNvPr id="6" name="TextBox 5">
            <a:extLst>
              <a:ext uri="{FF2B5EF4-FFF2-40B4-BE49-F238E27FC236}">
                <a16:creationId xmlns:a16="http://schemas.microsoft.com/office/drawing/2014/main" id="{64CF3DD8-EF60-5193-2524-8EFE4642537F}"/>
              </a:ext>
            </a:extLst>
          </p:cNvPr>
          <p:cNvSpPr txBox="1"/>
          <p:nvPr/>
        </p:nvSpPr>
        <p:spPr>
          <a:xfrm>
            <a:off x="2286000" y="3108403"/>
            <a:ext cx="4572000" cy="369332"/>
          </a:xfrm>
          <a:prstGeom prst="rect">
            <a:avLst/>
          </a:prstGeom>
          <a:noFill/>
        </p:spPr>
        <p:txBody>
          <a:bodyPr wrap="square">
            <a:spAutoFit/>
          </a:bodyPr>
          <a:lstStyle/>
          <a:p>
            <a:r>
              <a:rPr lang="en-US" sz="1800" b="0" i="0" u="none" strike="noStrike" baseline="0" dirty="0">
                <a:solidFill>
                  <a:srgbClr val="000000"/>
                </a:solidFill>
              </a:rPr>
              <a:t> 	</a:t>
            </a:r>
          </a:p>
        </p:txBody>
      </p:sp>
      <p:sp>
        <p:nvSpPr>
          <p:cNvPr id="7" name="Title 1">
            <a:extLst>
              <a:ext uri="{FF2B5EF4-FFF2-40B4-BE49-F238E27FC236}">
                <a16:creationId xmlns:a16="http://schemas.microsoft.com/office/drawing/2014/main" id="{ADF9AD08-23A4-A6F2-2456-46359363FADC}"/>
              </a:ext>
            </a:extLst>
          </p:cNvPr>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Comparative Rating of Product ideas,</a:t>
            </a:r>
          </a:p>
        </p:txBody>
      </p:sp>
      <p:sp>
        <p:nvSpPr>
          <p:cNvPr id="9" name="TextBox 8">
            <a:extLst>
              <a:ext uri="{FF2B5EF4-FFF2-40B4-BE49-F238E27FC236}">
                <a16:creationId xmlns:a16="http://schemas.microsoft.com/office/drawing/2014/main" id="{7E4A9080-EBBA-ADE4-26B2-0E200E8EA11E}"/>
              </a:ext>
            </a:extLst>
          </p:cNvPr>
          <p:cNvSpPr txBox="1"/>
          <p:nvPr/>
        </p:nvSpPr>
        <p:spPr>
          <a:xfrm>
            <a:off x="609600" y="1460192"/>
            <a:ext cx="8229600" cy="1606915"/>
          </a:xfrm>
          <a:prstGeom prst="rect">
            <a:avLst/>
          </a:prstGeom>
          <a:noFill/>
        </p:spPr>
        <p:txBody>
          <a:bodyPr wrap="square">
            <a:spAutoFit/>
          </a:bodyPr>
          <a:lstStyle/>
          <a:p>
            <a:pPr marR="71755" lvl="0">
              <a:lnSpc>
                <a:spcPct val="111000"/>
              </a:lnSpc>
              <a:spcBef>
                <a:spcPts val="995"/>
              </a:spcBef>
              <a:spcAft>
                <a:spcPts val="0"/>
              </a:spcAft>
              <a:buSzPts val="1550"/>
              <a:tabLst>
                <a:tab pos="264795" algn="l"/>
              </a:tabLst>
            </a:pPr>
            <a:r>
              <a:rPr lang="en-US" sz="1800" spc="0" dirty="0">
                <a:effectLst/>
                <a:latin typeface="Times New Roman" panose="02020603050405020304" pitchFamily="18" charset="0"/>
                <a:ea typeface="Times New Roman" panose="02020603050405020304" pitchFamily="18" charset="0"/>
              </a:rPr>
              <a:t>4. Risks:</a:t>
            </a:r>
            <a:r>
              <a:rPr lang="en-US" sz="1800" spc="18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Obviously</a:t>
            </a:r>
            <a:r>
              <a:rPr lang="en-US" sz="1800" spc="1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it</a:t>
            </a:r>
            <a:r>
              <a:rPr lang="en-US" sz="1800" spc="1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impossible</a:t>
            </a:r>
            <a:r>
              <a:rPr lang="en-US" sz="1800" spc="2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to</a:t>
            </a:r>
            <a:r>
              <a:rPr lang="en-US" sz="1800" spc="4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look</a:t>
            </a:r>
            <a:r>
              <a:rPr lang="en-US" sz="1800" spc="-3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into</a:t>
            </a:r>
            <a:r>
              <a:rPr lang="en-US" sz="1800" spc="13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the</a:t>
            </a:r>
            <a:r>
              <a:rPr lang="en-US" sz="1800" spc="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future</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with</a:t>
            </a:r>
            <a:r>
              <a:rPr lang="en-US" sz="1800" spc="13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certainty,</a:t>
            </a:r>
            <a:r>
              <a:rPr lang="en-US" sz="1800" spc="-3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9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the</a:t>
            </a:r>
            <a:r>
              <a:rPr lang="en-US" sz="1800" spc="1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willingness</a:t>
            </a:r>
            <a:r>
              <a:rPr lang="en-US" sz="1800" spc="19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assume</a:t>
            </a:r>
            <a:r>
              <a:rPr lang="en-US" sz="1800" spc="1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risk</a:t>
            </a:r>
            <a:r>
              <a:rPr lang="en-US" sz="1800" spc="9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is</a:t>
            </a:r>
            <a:r>
              <a:rPr lang="en-US" sz="1800" spc="-3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the</a:t>
            </a:r>
            <a:r>
              <a:rPr lang="en-US" sz="1800" spc="1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major</a:t>
            </a:r>
            <a:r>
              <a:rPr lang="en-US" sz="1800" spc="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characteristic</a:t>
            </a:r>
            <a:r>
              <a:rPr lang="en-US" sz="1800" spc="2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that</a:t>
            </a:r>
            <a:r>
              <a:rPr lang="en-US" sz="1800" spc="7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sets</a:t>
            </a:r>
            <a:r>
              <a:rPr lang="en-US" sz="1800" spc="4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the</a:t>
            </a:r>
            <a:r>
              <a:rPr lang="en-US" sz="1800" spc="-37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entrepreneur</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apart. However,</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unnecessary</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risk is foolhardy and,</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while it</a:t>
            </a:r>
            <a:r>
              <a:rPr lang="en-US" sz="1800" spc="-3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may be</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difficult or impossible</a:t>
            </a:r>
            <a:r>
              <a:rPr lang="en-US" sz="1800" spc="38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to predict</a:t>
            </a:r>
            <a:r>
              <a:rPr lang="en-US" sz="1800" spc="39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the</a:t>
            </a:r>
            <a:r>
              <a:rPr lang="en-US" sz="1800" spc="38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future, one can examine,</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with considerable</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confidence,</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the possible effect</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of unfavorable</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future</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events</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on each of venture</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ideas.</a:t>
            </a:r>
            <a:r>
              <a:rPr lang="en-US" sz="1800" spc="5"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6922777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AFB9E-6F26-33EE-CAC3-A86879C159E1}"/>
              </a:ext>
            </a:extLst>
          </p:cNvPr>
          <p:cNvSpPr>
            <a:spLocks noGrp="1"/>
          </p:cNvSpPr>
          <p:nvPr>
            <p:ph type="dt" sz="half" idx="10"/>
          </p:nvPr>
        </p:nvSpPr>
        <p:spPr/>
        <p:txBody>
          <a:bodyPr/>
          <a:lstStyle/>
          <a:p>
            <a:fld id="{7A3A385A-81ED-4562-A336-2E12C67444DE}" type="datetime4">
              <a:rPr lang="en-US" smtClean="0"/>
              <a:t>June 21, 2024</a:t>
            </a:fld>
            <a:endParaRPr lang="en-US"/>
          </a:p>
        </p:txBody>
      </p:sp>
      <p:sp>
        <p:nvSpPr>
          <p:cNvPr id="3" name="Footer Placeholder 2">
            <a:extLst>
              <a:ext uri="{FF2B5EF4-FFF2-40B4-BE49-F238E27FC236}">
                <a16:creationId xmlns:a16="http://schemas.microsoft.com/office/drawing/2014/main" id="{79AD6FF0-2D2E-860C-24CC-E5C79205D076}"/>
              </a:ext>
            </a:extLst>
          </p:cNvPr>
          <p:cNvSpPr>
            <a:spLocks noGrp="1"/>
          </p:cNvSpPr>
          <p:nvPr>
            <p:ph type="ftr" sz="quarter" idx="11"/>
          </p:nvPr>
        </p:nvSpPr>
        <p:spPr/>
        <p:txBody>
          <a:bodyPr/>
          <a:lstStyle/>
          <a:p>
            <a:r>
              <a:rPr lang="en-US"/>
              <a:t>Harshit Thakur                                                                            Unit-2</a:t>
            </a:r>
          </a:p>
        </p:txBody>
      </p:sp>
      <p:sp>
        <p:nvSpPr>
          <p:cNvPr id="4" name="Slide Number Placeholder 3">
            <a:extLst>
              <a:ext uri="{FF2B5EF4-FFF2-40B4-BE49-F238E27FC236}">
                <a16:creationId xmlns:a16="http://schemas.microsoft.com/office/drawing/2014/main" id="{99D91D5A-A57F-B788-8D31-6F62570879F8}"/>
              </a:ext>
            </a:extLst>
          </p:cNvPr>
          <p:cNvSpPr>
            <a:spLocks noGrp="1"/>
          </p:cNvSpPr>
          <p:nvPr>
            <p:ph type="sldNum" sz="quarter" idx="12"/>
          </p:nvPr>
        </p:nvSpPr>
        <p:spPr/>
        <p:txBody>
          <a:bodyPr/>
          <a:lstStyle/>
          <a:p>
            <a:fld id="{B6F15528-21DE-4FAA-801E-634DDDAF4B2B}" type="slidenum">
              <a:rPr lang="en-US" smtClean="0"/>
              <a:pPr/>
              <a:t>46</a:t>
            </a:fld>
            <a:endParaRPr lang="en-US"/>
          </a:p>
        </p:txBody>
      </p:sp>
      <p:sp>
        <p:nvSpPr>
          <p:cNvPr id="6" name="TextBox 5">
            <a:extLst>
              <a:ext uri="{FF2B5EF4-FFF2-40B4-BE49-F238E27FC236}">
                <a16:creationId xmlns:a16="http://schemas.microsoft.com/office/drawing/2014/main" id="{64CF3DD8-EF60-5193-2524-8EFE4642537F}"/>
              </a:ext>
            </a:extLst>
          </p:cNvPr>
          <p:cNvSpPr txBox="1"/>
          <p:nvPr/>
        </p:nvSpPr>
        <p:spPr>
          <a:xfrm>
            <a:off x="2286000" y="3108403"/>
            <a:ext cx="4572000" cy="369332"/>
          </a:xfrm>
          <a:prstGeom prst="rect">
            <a:avLst/>
          </a:prstGeom>
          <a:noFill/>
        </p:spPr>
        <p:txBody>
          <a:bodyPr wrap="square">
            <a:spAutoFit/>
          </a:bodyPr>
          <a:lstStyle/>
          <a:p>
            <a:r>
              <a:rPr lang="en-US" sz="1800" b="0" i="0" u="none" strike="noStrike" baseline="0" dirty="0">
                <a:solidFill>
                  <a:srgbClr val="000000"/>
                </a:solidFill>
              </a:rPr>
              <a:t> 	</a:t>
            </a:r>
          </a:p>
        </p:txBody>
      </p:sp>
      <p:sp>
        <p:nvSpPr>
          <p:cNvPr id="7" name="Title 1">
            <a:extLst>
              <a:ext uri="{FF2B5EF4-FFF2-40B4-BE49-F238E27FC236}">
                <a16:creationId xmlns:a16="http://schemas.microsoft.com/office/drawing/2014/main" id="{ADF9AD08-23A4-A6F2-2456-46359363FADC}"/>
              </a:ext>
            </a:extLst>
          </p:cNvPr>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a:t>Comparative Rating of Product ideas,</a:t>
            </a:r>
            <a:endParaRPr lang="en-US" dirty="0"/>
          </a:p>
        </p:txBody>
      </p:sp>
      <p:sp>
        <p:nvSpPr>
          <p:cNvPr id="9" name="TextBox 8">
            <a:extLst>
              <a:ext uri="{FF2B5EF4-FFF2-40B4-BE49-F238E27FC236}">
                <a16:creationId xmlns:a16="http://schemas.microsoft.com/office/drawing/2014/main" id="{D2F0AAAB-569A-160D-221A-F736DC321F4C}"/>
              </a:ext>
            </a:extLst>
          </p:cNvPr>
          <p:cNvSpPr txBox="1"/>
          <p:nvPr/>
        </p:nvSpPr>
        <p:spPr>
          <a:xfrm>
            <a:off x="457201" y="1249482"/>
            <a:ext cx="8229599" cy="4674549"/>
          </a:xfrm>
          <a:prstGeom prst="rect">
            <a:avLst/>
          </a:prstGeom>
          <a:noFill/>
        </p:spPr>
        <p:txBody>
          <a:bodyPr wrap="square">
            <a:spAutoFit/>
          </a:bodyPr>
          <a:lstStyle/>
          <a:p>
            <a:pPr marR="71755" lvl="0">
              <a:lnSpc>
                <a:spcPct val="111000"/>
              </a:lnSpc>
              <a:spcBef>
                <a:spcPts val="995"/>
              </a:spcBef>
              <a:spcAft>
                <a:spcPts val="0"/>
              </a:spcAft>
              <a:buSzPts val="1550"/>
              <a:tabLst>
                <a:tab pos="264795" algn="l"/>
              </a:tabLst>
            </a:pPr>
            <a:r>
              <a:rPr lang="en-US" sz="1800" spc="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following factors should be</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considered.</a:t>
            </a:r>
            <a:endParaRPr lang="en-IN" sz="1200" spc="0" dirty="0">
              <a:effectLst/>
              <a:latin typeface="Times New Roman" panose="02020603050405020304" pitchFamily="18" charset="0"/>
              <a:ea typeface="Times New Roman" panose="02020603050405020304" pitchFamily="18" charset="0"/>
            </a:endParaRPr>
          </a:p>
          <a:p>
            <a:pPr marL="342900" lvl="0" indent="-342900">
              <a:spcBef>
                <a:spcPts val="740"/>
              </a:spcBef>
              <a:buSzPts val="1550"/>
              <a:buFont typeface="Times New Roman" panose="02020603050405020304" pitchFamily="18" charset="0"/>
              <a:buChar char="•"/>
              <a:tabLst>
                <a:tab pos="188595" algn="l"/>
              </a:tabLst>
            </a:pPr>
            <a:r>
              <a:rPr lang="en-US" sz="1800" dirty="0">
                <a:effectLst/>
                <a:latin typeface="Times New Roman" panose="02020603050405020304" pitchFamily="18" charset="0"/>
                <a:ea typeface="Times New Roman" panose="02020603050405020304" pitchFamily="18" charset="0"/>
              </a:rPr>
              <a:t>Market</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stability</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economic</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cycles</a:t>
            </a:r>
            <a:endParaRPr lang="en-IN" sz="1200" dirty="0">
              <a:effectLst/>
              <a:latin typeface="Times New Roman" panose="02020603050405020304" pitchFamily="18" charset="0"/>
              <a:ea typeface="Times New Roman" panose="02020603050405020304" pitchFamily="18" charset="0"/>
            </a:endParaRPr>
          </a:p>
          <a:p>
            <a:pPr marL="342900" lvl="0" indent="-342900">
              <a:spcBef>
                <a:spcPts val="995"/>
              </a:spcBef>
              <a:buSzPts val="1550"/>
              <a:buFont typeface="Times New Roman" panose="02020603050405020304" pitchFamily="18" charset="0"/>
              <a:buChar char="•"/>
              <a:tabLst>
                <a:tab pos="188595" algn="l"/>
              </a:tabLst>
            </a:pPr>
            <a:r>
              <a:rPr lang="en-US" sz="1800" dirty="0">
                <a:effectLst/>
                <a:latin typeface="Times New Roman" panose="02020603050405020304" pitchFamily="18" charset="0"/>
                <a:ea typeface="Times New Roman" panose="02020603050405020304" pitchFamily="18" charset="0"/>
              </a:rPr>
              <a:t>Technological</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risks</a:t>
            </a:r>
            <a:endParaRPr lang="en-IN" sz="1200" dirty="0">
              <a:effectLst/>
              <a:latin typeface="Times New Roman" panose="02020603050405020304" pitchFamily="18" charset="0"/>
              <a:ea typeface="Times New Roman" panose="02020603050405020304" pitchFamily="18" charset="0"/>
            </a:endParaRPr>
          </a:p>
          <a:p>
            <a:pPr marL="342900" lvl="0" indent="-342900">
              <a:spcBef>
                <a:spcPts val="1070"/>
              </a:spcBef>
              <a:spcAft>
                <a:spcPts val="0"/>
              </a:spcAft>
              <a:buSzPts val="1550"/>
              <a:buFont typeface="Times New Roman" panose="02020603050405020304" pitchFamily="18" charset="0"/>
              <a:buChar char="•"/>
              <a:tabLst>
                <a:tab pos="236220" algn="l"/>
              </a:tabLst>
            </a:pPr>
            <a:r>
              <a:rPr lang="en-US" sz="1800" dirty="0">
                <a:effectLst/>
                <a:latin typeface="Times New Roman" panose="02020603050405020304" pitchFamily="18" charset="0"/>
                <a:ea typeface="Times New Roman" panose="02020603050405020304" pitchFamily="18" charset="0"/>
              </a:rPr>
              <a:t>Import</a:t>
            </a:r>
            <a:r>
              <a:rPr lang="en-US" sz="1800" spc="2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competition</a:t>
            </a:r>
            <a:endParaRPr lang="en-IN" sz="1200" dirty="0">
              <a:effectLst/>
              <a:latin typeface="Times New Roman" panose="02020603050405020304" pitchFamily="18" charset="0"/>
              <a:ea typeface="Times New Roman" panose="02020603050405020304" pitchFamily="18" charset="0"/>
            </a:endParaRPr>
          </a:p>
          <a:p>
            <a:pPr marL="342900" lvl="0" indent="-342900">
              <a:spcBef>
                <a:spcPts val="995"/>
              </a:spcBef>
              <a:buSzPts val="1550"/>
              <a:buFont typeface="Times New Roman" panose="02020603050405020304" pitchFamily="18" charset="0"/>
              <a:buChar char="•"/>
              <a:tabLst>
                <a:tab pos="188595" algn="l"/>
              </a:tabLst>
            </a:pPr>
            <a:r>
              <a:rPr lang="en-US" sz="1800" dirty="0">
                <a:effectLst/>
                <a:latin typeface="Times New Roman" panose="02020603050405020304" pitchFamily="18" charset="0"/>
                <a:ea typeface="Times New Roman" panose="02020603050405020304" pitchFamily="18" charset="0"/>
              </a:rPr>
              <a:t>Size</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competitors</a:t>
            </a:r>
            <a:endParaRPr lang="en-IN" sz="1200" dirty="0">
              <a:effectLst/>
              <a:latin typeface="Times New Roman" panose="02020603050405020304" pitchFamily="18" charset="0"/>
              <a:ea typeface="Times New Roman" panose="02020603050405020304" pitchFamily="18" charset="0"/>
            </a:endParaRPr>
          </a:p>
          <a:p>
            <a:pPr marL="342900" lvl="0" indent="-342900">
              <a:spcBef>
                <a:spcPts val="995"/>
              </a:spcBef>
              <a:buSzPts val="1550"/>
              <a:buFont typeface="Times New Roman" panose="02020603050405020304" pitchFamily="18" charset="0"/>
              <a:buChar char="•"/>
              <a:tabLst>
                <a:tab pos="188595" algn="l"/>
              </a:tabLst>
            </a:pPr>
            <a:r>
              <a:rPr lang="en-US" sz="1800" dirty="0">
                <a:effectLst/>
                <a:latin typeface="Times New Roman" panose="02020603050405020304" pitchFamily="18" charset="0"/>
                <a:ea typeface="Times New Roman" panose="02020603050405020304" pitchFamily="18" charset="0"/>
              </a:rPr>
              <a:t>Quality</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reliability</a:t>
            </a:r>
            <a:r>
              <a:rPr lang="en-US" sz="1800" spc="1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risks</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(unproven</a:t>
            </a:r>
            <a:r>
              <a:rPr lang="en-US" sz="1800" spc="1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a:t>
            </a:r>
            <a:endParaRPr lang="en-IN" sz="1200" dirty="0">
              <a:effectLst/>
              <a:latin typeface="Times New Roman" panose="02020603050405020304" pitchFamily="18" charset="0"/>
              <a:ea typeface="Times New Roman" panose="02020603050405020304" pitchFamily="18" charset="0"/>
            </a:endParaRPr>
          </a:p>
          <a:p>
            <a:pPr marL="342900" lvl="0" indent="-342900">
              <a:spcBef>
                <a:spcPts val="995"/>
              </a:spcBef>
              <a:buSzPts val="1550"/>
              <a:buFont typeface="Times New Roman" panose="02020603050405020304" pitchFamily="18" charset="0"/>
              <a:buChar char="•"/>
              <a:tabLst>
                <a:tab pos="188595" algn="l"/>
              </a:tabLst>
            </a:pPr>
            <a:r>
              <a:rPr lang="en-US" sz="1800" dirty="0">
                <a:effectLst/>
                <a:latin typeface="Times New Roman" panose="02020603050405020304" pitchFamily="18" charset="0"/>
                <a:ea typeface="Times New Roman" panose="02020603050405020304" pitchFamily="18" charset="0"/>
              </a:rPr>
              <a:t>Initial</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investment</a:t>
            </a:r>
            <a:r>
              <a:rPr lang="en-US" sz="1800" spc="2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cost</a:t>
            </a:r>
            <a:endParaRPr lang="en-IN" sz="1200" dirty="0">
              <a:effectLst/>
              <a:latin typeface="Times New Roman" panose="02020603050405020304" pitchFamily="18" charset="0"/>
              <a:ea typeface="Times New Roman" panose="02020603050405020304" pitchFamily="18" charset="0"/>
            </a:endParaRPr>
          </a:p>
          <a:p>
            <a:pPr marL="342900" lvl="0" indent="-342900">
              <a:spcBef>
                <a:spcPts val="995"/>
              </a:spcBef>
              <a:buSzPts val="1550"/>
              <a:buFont typeface="Times New Roman" panose="02020603050405020304" pitchFamily="18" charset="0"/>
              <a:buChar char="•"/>
              <a:tabLst>
                <a:tab pos="188595" algn="l"/>
              </a:tabLst>
            </a:pPr>
            <a:r>
              <a:rPr lang="en-US" sz="1800" dirty="0">
                <a:effectLst/>
                <a:latin typeface="Times New Roman" panose="02020603050405020304" pitchFamily="18" charset="0"/>
                <a:ea typeface="Times New Roman" panose="02020603050405020304" pitchFamily="18" charset="0"/>
              </a:rPr>
              <a:t>Predictability</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demand</a:t>
            </a:r>
            <a:endParaRPr lang="en-IN" sz="1200" dirty="0">
              <a:effectLst/>
              <a:latin typeface="Times New Roman" panose="02020603050405020304" pitchFamily="18" charset="0"/>
              <a:ea typeface="Times New Roman" panose="02020603050405020304" pitchFamily="18" charset="0"/>
            </a:endParaRPr>
          </a:p>
          <a:p>
            <a:pPr marL="342900" lvl="0" indent="-342900">
              <a:spcBef>
                <a:spcPts val="385"/>
              </a:spcBef>
              <a:spcAft>
                <a:spcPts val="0"/>
              </a:spcAft>
              <a:buSzPts val="1550"/>
              <a:buFont typeface="Times New Roman" panose="02020603050405020304" pitchFamily="18" charset="0"/>
              <a:buChar char="•"/>
              <a:tabLst>
                <a:tab pos="236220" algn="l"/>
              </a:tabLst>
            </a:pPr>
            <a:r>
              <a:rPr lang="en-US" sz="1800" dirty="0">
                <a:effectLst/>
                <a:latin typeface="Times New Roman" panose="02020603050405020304" pitchFamily="18" charset="0"/>
                <a:ea typeface="Times New Roman" panose="02020603050405020304" pitchFamily="18" charset="0"/>
              </a:rPr>
              <a:t>Vulnerability</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inputs</a:t>
            </a:r>
            <a:r>
              <a:rPr lang="en-US" sz="1800" spc="1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(supply</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a:t>
            </a:r>
            <a:endParaRPr lang="en-IN" sz="1200" dirty="0">
              <a:effectLst/>
              <a:latin typeface="Times New Roman" panose="02020603050405020304" pitchFamily="18" charset="0"/>
              <a:ea typeface="Times New Roman" panose="02020603050405020304" pitchFamily="18" charset="0"/>
            </a:endParaRPr>
          </a:p>
          <a:p>
            <a:pPr marL="342900" lvl="0" indent="-342900">
              <a:spcBef>
                <a:spcPts val="995"/>
              </a:spcBef>
              <a:buSzPts val="1550"/>
              <a:buFont typeface="Times New Roman" panose="02020603050405020304" pitchFamily="18" charset="0"/>
              <a:buChar char="•"/>
              <a:tabLst>
                <a:tab pos="188595" algn="l"/>
              </a:tabLst>
            </a:pPr>
            <a:r>
              <a:rPr lang="en-US" sz="1800" dirty="0">
                <a:effectLst/>
                <a:latin typeface="Times New Roman" panose="02020603050405020304" pitchFamily="18" charset="0"/>
                <a:ea typeface="Times New Roman" panose="02020603050405020304" pitchFamily="18" charset="0"/>
              </a:rPr>
              <a:t>Legislation</a:t>
            </a:r>
            <a:r>
              <a:rPr lang="en-US" sz="1800" spc="1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controls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required</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profit</a:t>
            </a:r>
            <a:endParaRPr lang="en-IN" sz="1200" dirty="0">
              <a:effectLst/>
              <a:latin typeface="Times New Roman" panose="02020603050405020304" pitchFamily="18" charset="0"/>
              <a:ea typeface="Times New Roman" panose="02020603050405020304" pitchFamily="18" charset="0"/>
            </a:endParaRPr>
          </a:p>
          <a:p>
            <a:pPr marL="342900" marR="306705" lvl="0" indent="-342900">
              <a:lnSpc>
                <a:spcPct val="113000"/>
              </a:lnSpc>
              <a:spcBef>
                <a:spcPts val="995"/>
              </a:spcBef>
              <a:spcAft>
                <a:spcPts val="0"/>
              </a:spcAft>
              <a:buSzPts val="1550"/>
              <a:buFont typeface="Times New Roman" panose="02020603050405020304" pitchFamily="18" charset="0"/>
              <a:buChar char="•"/>
              <a:tabLst>
                <a:tab pos="188595" algn="l"/>
              </a:tabLst>
            </a:pPr>
            <a:r>
              <a:rPr lang="en-US" sz="1800" dirty="0">
                <a:effectLst/>
                <a:latin typeface="Times New Roman" panose="02020603050405020304" pitchFamily="18" charset="0"/>
                <a:ea typeface="Times New Roman" panose="02020603050405020304" pitchFamily="18" charset="0"/>
              </a:rPr>
              <a:t>Inventory</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requirements</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purposes</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preliminary</a:t>
            </a:r>
            <a:r>
              <a:rPr lang="en-US" sz="1800" spc="2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screening,</a:t>
            </a:r>
            <a:r>
              <a:rPr lang="en-US" sz="1800" spc="3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these</a:t>
            </a:r>
            <a:r>
              <a:rPr lang="en-US" sz="1800" spc="-3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factors</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subjectively</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evaluated.</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56879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AFB9E-6F26-33EE-CAC3-A86879C159E1}"/>
              </a:ext>
            </a:extLst>
          </p:cNvPr>
          <p:cNvSpPr>
            <a:spLocks noGrp="1"/>
          </p:cNvSpPr>
          <p:nvPr>
            <p:ph type="dt" sz="half" idx="10"/>
          </p:nvPr>
        </p:nvSpPr>
        <p:spPr/>
        <p:txBody>
          <a:bodyPr/>
          <a:lstStyle/>
          <a:p>
            <a:fld id="{7A3A385A-81ED-4562-A336-2E12C67444DE}" type="datetime4">
              <a:rPr lang="en-US" smtClean="0"/>
              <a:t>June 21, 2024</a:t>
            </a:fld>
            <a:endParaRPr lang="en-US"/>
          </a:p>
        </p:txBody>
      </p:sp>
      <p:sp>
        <p:nvSpPr>
          <p:cNvPr id="3" name="Footer Placeholder 2">
            <a:extLst>
              <a:ext uri="{FF2B5EF4-FFF2-40B4-BE49-F238E27FC236}">
                <a16:creationId xmlns:a16="http://schemas.microsoft.com/office/drawing/2014/main" id="{79AD6FF0-2D2E-860C-24CC-E5C79205D076}"/>
              </a:ext>
            </a:extLst>
          </p:cNvPr>
          <p:cNvSpPr>
            <a:spLocks noGrp="1"/>
          </p:cNvSpPr>
          <p:nvPr>
            <p:ph type="ftr" sz="quarter" idx="11"/>
          </p:nvPr>
        </p:nvSpPr>
        <p:spPr/>
        <p:txBody>
          <a:bodyPr/>
          <a:lstStyle/>
          <a:p>
            <a:r>
              <a:rPr lang="en-US"/>
              <a:t>Harshit Thakur                                                                            Unit-2</a:t>
            </a:r>
          </a:p>
        </p:txBody>
      </p:sp>
      <p:sp>
        <p:nvSpPr>
          <p:cNvPr id="4" name="Slide Number Placeholder 3">
            <a:extLst>
              <a:ext uri="{FF2B5EF4-FFF2-40B4-BE49-F238E27FC236}">
                <a16:creationId xmlns:a16="http://schemas.microsoft.com/office/drawing/2014/main" id="{99D91D5A-A57F-B788-8D31-6F62570879F8}"/>
              </a:ext>
            </a:extLst>
          </p:cNvPr>
          <p:cNvSpPr>
            <a:spLocks noGrp="1"/>
          </p:cNvSpPr>
          <p:nvPr>
            <p:ph type="sldNum" sz="quarter" idx="12"/>
          </p:nvPr>
        </p:nvSpPr>
        <p:spPr/>
        <p:txBody>
          <a:bodyPr/>
          <a:lstStyle/>
          <a:p>
            <a:fld id="{B6F15528-21DE-4FAA-801E-634DDDAF4B2B}" type="slidenum">
              <a:rPr lang="en-US" smtClean="0"/>
              <a:pPr/>
              <a:t>47</a:t>
            </a:fld>
            <a:endParaRPr lang="en-US"/>
          </a:p>
        </p:txBody>
      </p:sp>
      <p:sp>
        <p:nvSpPr>
          <p:cNvPr id="6" name="TextBox 5">
            <a:extLst>
              <a:ext uri="{FF2B5EF4-FFF2-40B4-BE49-F238E27FC236}">
                <a16:creationId xmlns:a16="http://schemas.microsoft.com/office/drawing/2014/main" id="{64CF3DD8-EF60-5193-2524-8EFE4642537F}"/>
              </a:ext>
            </a:extLst>
          </p:cNvPr>
          <p:cNvSpPr txBox="1"/>
          <p:nvPr/>
        </p:nvSpPr>
        <p:spPr>
          <a:xfrm>
            <a:off x="2286000" y="3108403"/>
            <a:ext cx="4572000" cy="369332"/>
          </a:xfrm>
          <a:prstGeom prst="rect">
            <a:avLst/>
          </a:prstGeom>
          <a:noFill/>
        </p:spPr>
        <p:txBody>
          <a:bodyPr wrap="square">
            <a:spAutoFit/>
          </a:bodyPr>
          <a:lstStyle/>
          <a:p>
            <a:r>
              <a:rPr lang="en-US" sz="1800" b="0" i="0" u="none" strike="noStrike" baseline="0" dirty="0">
                <a:solidFill>
                  <a:srgbClr val="000000"/>
                </a:solidFill>
              </a:rPr>
              <a:t> 	</a:t>
            </a:r>
          </a:p>
        </p:txBody>
      </p:sp>
      <p:sp>
        <p:nvSpPr>
          <p:cNvPr id="7" name="Title 1">
            <a:extLst>
              <a:ext uri="{FF2B5EF4-FFF2-40B4-BE49-F238E27FC236}">
                <a16:creationId xmlns:a16="http://schemas.microsoft.com/office/drawing/2014/main" id="{ADF9AD08-23A4-A6F2-2456-46359363FADC}"/>
              </a:ext>
            </a:extLst>
          </p:cNvPr>
          <p:cNvSpPr txBox="1">
            <a:spLocks/>
          </p:cNvSpPr>
          <p:nvPr/>
        </p:nvSpPr>
        <p:spPr>
          <a:xfrm>
            <a:off x="1752600" y="0"/>
            <a:ext cx="7391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SCREENING AND PROJECT SELECTION</a:t>
            </a:r>
          </a:p>
        </p:txBody>
      </p:sp>
      <p:sp>
        <p:nvSpPr>
          <p:cNvPr id="15" name="TextBox 14">
            <a:extLst>
              <a:ext uri="{FF2B5EF4-FFF2-40B4-BE49-F238E27FC236}">
                <a16:creationId xmlns:a16="http://schemas.microsoft.com/office/drawing/2014/main" id="{A997637D-31FD-5392-C325-B31E5778186F}"/>
              </a:ext>
            </a:extLst>
          </p:cNvPr>
          <p:cNvSpPr txBox="1"/>
          <p:nvPr/>
        </p:nvSpPr>
        <p:spPr>
          <a:xfrm>
            <a:off x="1143000" y="1071412"/>
            <a:ext cx="7543800" cy="3693319"/>
          </a:xfrm>
          <a:prstGeom prst="rect">
            <a:avLst/>
          </a:prstGeom>
          <a:noFill/>
        </p:spPr>
        <p:txBody>
          <a:bodyPr wrap="square">
            <a:spAutoFit/>
          </a:bodyPr>
          <a:lstStyle/>
          <a:p>
            <a:pPr algn="l"/>
            <a:r>
              <a:rPr lang="en-US" b="1" i="0" dirty="0">
                <a:solidFill>
                  <a:srgbClr val="2D3748"/>
                </a:solidFill>
                <a:effectLst/>
                <a:latin typeface="-apple-system"/>
              </a:rPr>
              <a:t>1. Benefit Measurement Methods</a:t>
            </a:r>
          </a:p>
          <a:p>
            <a:pPr algn="l"/>
            <a:r>
              <a:rPr lang="en-US" b="0" i="0" dirty="0">
                <a:solidFill>
                  <a:srgbClr val="2D3748"/>
                </a:solidFill>
                <a:effectLst/>
                <a:latin typeface="-apple-system"/>
              </a:rPr>
              <a:t>The benefit measurement methods are the more popular project selection methods based on the present value of estimated cash inflow and outflow. Here, you calculate and compare the costs and benefits of all potential projects.</a:t>
            </a:r>
          </a:p>
          <a:p>
            <a:pPr algn="l"/>
            <a:r>
              <a:rPr lang="en-US" b="0" i="0" dirty="0">
                <a:solidFill>
                  <a:srgbClr val="2D3748"/>
                </a:solidFill>
                <a:effectLst/>
                <a:latin typeface="-apple-system"/>
              </a:rPr>
              <a:t>The following are examples of benefits measurement methods:</a:t>
            </a:r>
          </a:p>
          <a:p>
            <a:pPr algn="l">
              <a:buFont typeface="+mj-lt"/>
              <a:buAutoNum type="arabicPeriod"/>
            </a:pPr>
            <a:r>
              <a:rPr lang="en-US" b="0" i="0" dirty="0">
                <a:solidFill>
                  <a:srgbClr val="2D3748"/>
                </a:solidFill>
                <a:effectLst/>
                <a:latin typeface="-apple-system"/>
              </a:rPr>
              <a:t>Benefit/Cost Ratio</a:t>
            </a:r>
          </a:p>
          <a:p>
            <a:pPr algn="l">
              <a:buFont typeface="+mj-lt"/>
              <a:buAutoNum type="arabicPeriod"/>
            </a:pPr>
            <a:r>
              <a:rPr lang="en-US" b="0" i="0" dirty="0">
                <a:solidFill>
                  <a:srgbClr val="2D3748"/>
                </a:solidFill>
                <a:effectLst/>
                <a:latin typeface="-apple-system"/>
              </a:rPr>
              <a:t>Economic Value Added</a:t>
            </a:r>
          </a:p>
          <a:p>
            <a:pPr algn="l">
              <a:buFont typeface="+mj-lt"/>
              <a:buAutoNum type="arabicPeriod"/>
            </a:pPr>
            <a:r>
              <a:rPr lang="en-US" b="0" i="0" dirty="0">
                <a:solidFill>
                  <a:srgbClr val="2D3748"/>
                </a:solidFill>
                <a:effectLst/>
                <a:latin typeface="-apple-system"/>
              </a:rPr>
              <a:t>Scoring Model</a:t>
            </a:r>
          </a:p>
          <a:p>
            <a:pPr algn="l">
              <a:buFont typeface="+mj-lt"/>
              <a:buAutoNum type="arabicPeriod"/>
            </a:pPr>
            <a:r>
              <a:rPr lang="en-US" b="0" i="0" dirty="0">
                <a:solidFill>
                  <a:srgbClr val="2D3748"/>
                </a:solidFill>
                <a:effectLst/>
                <a:latin typeface="-apple-system"/>
              </a:rPr>
              <a:t>Payback Period</a:t>
            </a:r>
          </a:p>
          <a:p>
            <a:pPr algn="l">
              <a:buFont typeface="+mj-lt"/>
              <a:buAutoNum type="arabicPeriod"/>
            </a:pPr>
            <a:r>
              <a:rPr lang="en-US" b="0" i="0" dirty="0">
                <a:solidFill>
                  <a:srgbClr val="2D3748"/>
                </a:solidFill>
                <a:effectLst/>
                <a:latin typeface="-apple-system"/>
              </a:rPr>
              <a:t>Net Present Value</a:t>
            </a:r>
          </a:p>
          <a:p>
            <a:pPr algn="l">
              <a:buFont typeface="+mj-lt"/>
              <a:buAutoNum type="arabicPeriod"/>
            </a:pPr>
            <a:r>
              <a:rPr lang="en-US" b="0" i="0" dirty="0">
                <a:solidFill>
                  <a:srgbClr val="2D3748"/>
                </a:solidFill>
                <a:effectLst/>
                <a:latin typeface="-apple-system"/>
              </a:rPr>
              <a:t>Internal Rate of Return</a:t>
            </a:r>
          </a:p>
          <a:p>
            <a:pPr algn="l">
              <a:buFont typeface="+mj-lt"/>
              <a:buAutoNum type="arabicPeriod"/>
            </a:pPr>
            <a:r>
              <a:rPr lang="en-US" b="0" i="0" dirty="0">
                <a:solidFill>
                  <a:srgbClr val="2D3748"/>
                </a:solidFill>
                <a:effectLst/>
                <a:latin typeface="-apple-system"/>
              </a:rPr>
              <a:t>Opportunity Cost</a:t>
            </a:r>
          </a:p>
        </p:txBody>
      </p:sp>
    </p:spTree>
    <p:extLst>
      <p:ext uri="{BB962C8B-B14F-4D97-AF65-F5344CB8AC3E}">
        <p14:creationId xmlns:p14="http://schemas.microsoft.com/office/powerpoint/2010/main" val="6909503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AFB9E-6F26-33EE-CAC3-A86879C159E1}"/>
              </a:ext>
            </a:extLst>
          </p:cNvPr>
          <p:cNvSpPr>
            <a:spLocks noGrp="1"/>
          </p:cNvSpPr>
          <p:nvPr>
            <p:ph type="dt" sz="half" idx="10"/>
          </p:nvPr>
        </p:nvSpPr>
        <p:spPr/>
        <p:txBody>
          <a:bodyPr/>
          <a:lstStyle/>
          <a:p>
            <a:fld id="{7A3A385A-81ED-4562-A336-2E12C67444DE}" type="datetime4">
              <a:rPr lang="en-US" smtClean="0"/>
              <a:t>June 21, 2024</a:t>
            </a:fld>
            <a:endParaRPr lang="en-US"/>
          </a:p>
        </p:txBody>
      </p:sp>
      <p:sp>
        <p:nvSpPr>
          <p:cNvPr id="3" name="Footer Placeholder 2">
            <a:extLst>
              <a:ext uri="{FF2B5EF4-FFF2-40B4-BE49-F238E27FC236}">
                <a16:creationId xmlns:a16="http://schemas.microsoft.com/office/drawing/2014/main" id="{79AD6FF0-2D2E-860C-24CC-E5C79205D076}"/>
              </a:ext>
            </a:extLst>
          </p:cNvPr>
          <p:cNvSpPr>
            <a:spLocks noGrp="1"/>
          </p:cNvSpPr>
          <p:nvPr>
            <p:ph type="ftr" sz="quarter" idx="11"/>
          </p:nvPr>
        </p:nvSpPr>
        <p:spPr/>
        <p:txBody>
          <a:bodyPr/>
          <a:lstStyle/>
          <a:p>
            <a:r>
              <a:rPr lang="en-US"/>
              <a:t>Harshit Thakur                                                                            Unit-2</a:t>
            </a:r>
          </a:p>
        </p:txBody>
      </p:sp>
      <p:sp>
        <p:nvSpPr>
          <p:cNvPr id="4" name="Slide Number Placeholder 3">
            <a:extLst>
              <a:ext uri="{FF2B5EF4-FFF2-40B4-BE49-F238E27FC236}">
                <a16:creationId xmlns:a16="http://schemas.microsoft.com/office/drawing/2014/main" id="{99D91D5A-A57F-B788-8D31-6F62570879F8}"/>
              </a:ext>
            </a:extLst>
          </p:cNvPr>
          <p:cNvSpPr>
            <a:spLocks noGrp="1"/>
          </p:cNvSpPr>
          <p:nvPr>
            <p:ph type="sldNum" sz="quarter" idx="12"/>
          </p:nvPr>
        </p:nvSpPr>
        <p:spPr/>
        <p:txBody>
          <a:bodyPr/>
          <a:lstStyle/>
          <a:p>
            <a:fld id="{B6F15528-21DE-4FAA-801E-634DDDAF4B2B}" type="slidenum">
              <a:rPr lang="en-US" smtClean="0"/>
              <a:pPr/>
              <a:t>48</a:t>
            </a:fld>
            <a:endParaRPr lang="en-US"/>
          </a:p>
        </p:txBody>
      </p:sp>
      <p:sp>
        <p:nvSpPr>
          <p:cNvPr id="6" name="TextBox 5">
            <a:extLst>
              <a:ext uri="{FF2B5EF4-FFF2-40B4-BE49-F238E27FC236}">
                <a16:creationId xmlns:a16="http://schemas.microsoft.com/office/drawing/2014/main" id="{64CF3DD8-EF60-5193-2524-8EFE4642537F}"/>
              </a:ext>
            </a:extLst>
          </p:cNvPr>
          <p:cNvSpPr txBox="1"/>
          <p:nvPr/>
        </p:nvSpPr>
        <p:spPr>
          <a:xfrm>
            <a:off x="2286000" y="3108403"/>
            <a:ext cx="4572000" cy="369332"/>
          </a:xfrm>
          <a:prstGeom prst="rect">
            <a:avLst/>
          </a:prstGeom>
          <a:noFill/>
        </p:spPr>
        <p:txBody>
          <a:bodyPr wrap="square">
            <a:spAutoFit/>
          </a:bodyPr>
          <a:lstStyle/>
          <a:p>
            <a:r>
              <a:rPr lang="en-US" sz="1800" b="0" i="0" u="none" strike="noStrike" baseline="0" dirty="0">
                <a:solidFill>
                  <a:srgbClr val="000000"/>
                </a:solidFill>
              </a:rPr>
              <a:t> 	</a:t>
            </a:r>
          </a:p>
        </p:txBody>
      </p:sp>
      <p:sp>
        <p:nvSpPr>
          <p:cNvPr id="7" name="Title 1">
            <a:extLst>
              <a:ext uri="{FF2B5EF4-FFF2-40B4-BE49-F238E27FC236}">
                <a16:creationId xmlns:a16="http://schemas.microsoft.com/office/drawing/2014/main" id="{ADF9AD08-23A4-A6F2-2456-46359363FADC}"/>
              </a:ext>
            </a:extLst>
          </p:cNvPr>
          <p:cNvSpPr txBox="1">
            <a:spLocks/>
          </p:cNvSpPr>
          <p:nvPr/>
        </p:nvSpPr>
        <p:spPr>
          <a:xfrm>
            <a:off x="1752600" y="0"/>
            <a:ext cx="7391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SCREENING AND PROJECT SELECTION</a:t>
            </a:r>
          </a:p>
        </p:txBody>
      </p:sp>
      <p:sp>
        <p:nvSpPr>
          <p:cNvPr id="15" name="TextBox 14">
            <a:extLst>
              <a:ext uri="{FF2B5EF4-FFF2-40B4-BE49-F238E27FC236}">
                <a16:creationId xmlns:a16="http://schemas.microsoft.com/office/drawing/2014/main" id="{A997637D-31FD-5392-C325-B31E5778186F}"/>
              </a:ext>
            </a:extLst>
          </p:cNvPr>
          <p:cNvSpPr txBox="1"/>
          <p:nvPr/>
        </p:nvSpPr>
        <p:spPr>
          <a:xfrm>
            <a:off x="304800" y="1071412"/>
            <a:ext cx="8382000" cy="4247317"/>
          </a:xfrm>
          <a:prstGeom prst="rect">
            <a:avLst/>
          </a:prstGeom>
          <a:noFill/>
        </p:spPr>
        <p:txBody>
          <a:bodyPr wrap="square">
            <a:spAutoFit/>
          </a:bodyPr>
          <a:lstStyle/>
          <a:p>
            <a:pPr algn="l"/>
            <a:r>
              <a:rPr lang="en-US" b="1" i="0" dirty="0">
                <a:solidFill>
                  <a:srgbClr val="2D3748"/>
                </a:solidFill>
                <a:effectLst/>
                <a:latin typeface="-apple-system"/>
              </a:rPr>
              <a:t>Benefit-Cost Ratio (BCR):</a:t>
            </a:r>
            <a:r>
              <a:rPr lang="en-US" b="0" i="0" dirty="0">
                <a:solidFill>
                  <a:srgbClr val="2D3748"/>
                </a:solidFill>
                <a:effectLst/>
                <a:latin typeface="-apple-system"/>
              </a:rPr>
              <a:t> Many experts call this technique the </a:t>
            </a:r>
            <a:r>
              <a:rPr lang="en-US" b="0" i="0" dirty="0">
                <a:solidFill>
                  <a:srgbClr val="2D3748"/>
                </a:solidFill>
                <a:effectLst/>
                <a:latin typeface="-apple-system"/>
                <a:hlinkClick r:id="rId2"/>
              </a:rPr>
              <a:t>cost-benefit ratio</a:t>
            </a:r>
            <a:r>
              <a:rPr lang="en-US" b="0" i="0" dirty="0">
                <a:solidFill>
                  <a:srgbClr val="2D3748"/>
                </a:solidFill>
                <a:effectLst/>
                <a:latin typeface="-apple-system"/>
              </a:rPr>
              <a:t>. It is the ratio between the present value of inflow (cost invested in the project) and the present value of outflow (value of return from the project). You should choose the project with a higher BCR.</a:t>
            </a:r>
          </a:p>
          <a:p>
            <a:pPr algn="l"/>
            <a:r>
              <a:rPr lang="en-US" b="1" i="0" dirty="0">
                <a:solidFill>
                  <a:srgbClr val="2D3748"/>
                </a:solidFill>
                <a:effectLst/>
                <a:latin typeface="-apple-system"/>
              </a:rPr>
              <a:t>Economic Value Added (EVA):</a:t>
            </a:r>
            <a:r>
              <a:rPr lang="en-US" b="0" i="0" dirty="0">
                <a:solidFill>
                  <a:srgbClr val="2D3748"/>
                </a:solidFill>
                <a:effectLst/>
                <a:latin typeface="-apple-system"/>
              </a:rPr>
              <a:t> EVA is a performance metric calculating the value created for the organization. It defines the Return on Capital (ROC) and is the net profit after deducting all taxes and capital expenditures.</a:t>
            </a:r>
          </a:p>
          <a:p>
            <a:pPr algn="l"/>
            <a:r>
              <a:rPr lang="en-US" b="0" i="0" dirty="0">
                <a:solidFill>
                  <a:srgbClr val="2D3748"/>
                </a:solidFill>
                <a:effectLst/>
                <a:latin typeface="-apple-system"/>
              </a:rPr>
              <a:t>You should choose the project with the higher EVA if you have several projects. Please note that the economic value added is expressed in dollars, not as a percentage.</a:t>
            </a:r>
          </a:p>
          <a:p>
            <a:pPr algn="l"/>
            <a:r>
              <a:rPr lang="en-US" b="0" i="0" dirty="0">
                <a:solidFill>
                  <a:srgbClr val="2D3748"/>
                </a:solidFill>
                <a:effectLst/>
                <a:latin typeface="-apple-system"/>
              </a:rPr>
              <a:t>This technique is also known as the economic model.</a:t>
            </a:r>
            <a:r>
              <a:rPr lang="en-US" b="1" i="0" dirty="0">
                <a:solidFill>
                  <a:srgbClr val="2D3748"/>
                </a:solidFill>
                <a:effectLst/>
                <a:latin typeface="-apple-system"/>
              </a:rPr>
              <a:t> </a:t>
            </a:r>
          </a:p>
          <a:p>
            <a:pPr algn="l"/>
            <a:r>
              <a:rPr lang="en-US" b="1" i="0" dirty="0">
                <a:solidFill>
                  <a:srgbClr val="2D3748"/>
                </a:solidFill>
                <a:effectLst/>
                <a:latin typeface="-apple-system"/>
              </a:rPr>
              <a:t>Scoring Model:</a:t>
            </a:r>
            <a:r>
              <a:rPr lang="en-US" b="0" i="0" dirty="0">
                <a:solidFill>
                  <a:srgbClr val="2D3748"/>
                </a:solidFill>
                <a:effectLst/>
                <a:latin typeface="-apple-system"/>
              </a:rPr>
              <a:t> Here, the project selection committee will list a few relevant criteria and consider them in terms of importance. Afterward, they will assign marks for these criteria. Finally, the committee will count the marks and get a final score.</a:t>
            </a:r>
          </a:p>
          <a:p>
            <a:pPr algn="l"/>
            <a:r>
              <a:rPr lang="en-US" b="0" i="0" dirty="0">
                <a:solidFill>
                  <a:srgbClr val="2D3748"/>
                </a:solidFill>
                <a:effectLst/>
                <a:latin typeface="-apple-system"/>
              </a:rPr>
              <a:t>The project with the highest score is selected.</a:t>
            </a:r>
          </a:p>
          <a:p>
            <a:pPr algn="l"/>
            <a:endParaRPr lang="en-US" b="0" i="0" dirty="0">
              <a:solidFill>
                <a:srgbClr val="2D3748"/>
              </a:solidFill>
              <a:effectLst/>
              <a:latin typeface="-apple-system"/>
            </a:endParaRPr>
          </a:p>
        </p:txBody>
      </p:sp>
    </p:spTree>
    <p:extLst>
      <p:ext uri="{BB962C8B-B14F-4D97-AF65-F5344CB8AC3E}">
        <p14:creationId xmlns:p14="http://schemas.microsoft.com/office/powerpoint/2010/main" val="3240571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AFB9E-6F26-33EE-CAC3-A86879C159E1}"/>
              </a:ext>
            </a:extLst>
          </p:cNvPr>
          <p:cNvSpPr>
            <a:spLocks noGrp="1"/>
          </p:cNvSpPr>
          <p:nvPr>
            <p:ph type="dt" sz="half" idx="10"/>
          </p:nvPr>
        </p:nvSpPr>
        <p:spPr/>
        <p:txBody>
          <a:bodyPr/>
          <a:lstStyle/>
          <a:p>
            <a:fld id="{7A3A385A-81ED-4562-A336-2E12C67444DE}" type="datetime4">
              <a:rPr lang="en-US" smtClean="0"/>
              <a:t>June 21, 2024</a:t>
            </a:fld>
            <a:endParaRPr lang="en-US"/>
          </a:p>
        </p:txBody>
      </p:sp>
      <p:sp>
        <p:nvSpPr>
          <p:cNvPr id="3" name="Footer Placeholder 2">
            <a:extLst>
              <a:ext uri="{FF2B5EF4-FFF2-40B4-BE49-F238E27FC236}">
                <a16:creationId xmlns:a16="http://schemas.microsoft.com/office/drawing/2014/main" id="{79AD6FF0-2D2E-860C-24CC-E5C79205D076}"/>
              </a:ext>
            </a:extLst>
          </p:cNvPr>
          <p:cNvSpPr>
            <a:spLocks noGrp="1"/>
          </p:cNvSpPr>
          <p:nvPr>
            <p:ph type="ftr" sz="quarter" idx="11"/>
          </p:nvPr>
        </p:nvSpPr>
        <p:spPr/>
        <p:txBody>
          <a:bodyPr/>
          <a:lstStyle/>
          <a:p>
            <a:r>
              <a:rPr lang="en-US"/>
              <a:t>Harshit Thakur                                                                            Unit-2</a:t>
            </a:r>
          </a:p>
        </p:txBody>
      </p:sp>
      <p:sp>
        <p:nvSpPr>
          <p:cNvPr id="4" name="Slide Number Placeholder 3">
            <a:extLst>
              <a:ext uri="{FF2B5EF4-FFF2-40B4-BE49-F238E27FC236}">
                <a16:creationId xmlns:a16="http://schemas.microsoft.com/office/drawing/2014/main" id="{99D91D5A-A57F-B788-8D31-6F62570879F8}"/>
              </a:ext>
            </a:extLst>
          </p:cNvPr>
          <p:cNvSpPr>
            <a:spLocks noGrp="1"/>
          </p:cNvSpPr>
          <p:nvPr>
            <p:ph type="sldNum" sz="quarter" idx="12"/>
          </p:nvPr>
        </p:nvSpPr>
        <p:spPr/>
        <p:txBody>
          <a:bodyPr/>
          <a:lstStyle/>
          <a:p>
            <a:fld id="{B6F15528-21DE-4FAA-801E-634DDDAF4B2B}" type="slidenum">
              <a:rPr lang="en-US" smtClean="0"/>
              <a:pPr/>
              <a:t>49</a:t>
            </a:fld>
            <a:endParaRPr lang="en-US"/>
          </a:p>
        </p:txBody>
      </p:sp>
      <p:sp>
        <p:nvSpPr>
          <p:cNvPr id="6" name="TextBox 5">
            <a:extLst>
              <a:ext uri="{FF2B5EF4-FFF2-40B4-BE49-F238E27FC236}">
                <a16:creationId xmlns:a16="http://schemas.microsoft.com/office/drawing/2014/main" id="{64CF3DD8-EF60-5193-2524-8EFE4642537F}"/>
              </a:ext>
            </a:extLst>
          </p:cNvPr>
          <p:cNvSpPr txBox="1"/>
          <p:nvPr/>
        </p:nvSpPr>
        <p:spPr>
          <a:xfrm>
            <a:off x="2286000" y="3108403"/>
            <a:ext cx="4572000" cy="369332"/>
          </a:xfrm>
          <a:prstGeom prst="rect">
            <a:avLst/>
          </a:prstGeom>
          <a:noFill/>
        </p:spPr>
        <p:txBody>
          <a:bodyPr wrap="square">
            <a:spAutoFit/>
          </a:bodyPr>
          <a:lstStyle/>
          <a:p>
            <a:r>
              <a:rPr lang="en-US" sz="1800" b="0" i="0" u="none" strike="noStrike" baseline="0" dirty="0">
                <a:solidFill>
                  <a:srgbClr val="000000"/>
                </a:solidFill>
              </a:rPr>
              <a:t> 	</a:t>
            </a:r>
          </a:p>
        </p:txBody>
      </p:sp>
      <p:sp>
        <p:nvSpPr>
          <p:cNvPr id="7" name="Title 1">
            <a:extLst>
              <a:ext uri="{FF2B5EF4-FFF2-40B4-BE49-F238E27FC236}">
                <a16:creationId xmlns:a16="http://schemas.microsoft.com/office/drawing/2014/main" id="{ADF9AD08-23A4-A6F2-2456-46359363FADC}"/>
              </a:ext>
            </a:extLst>
          </p:cNvPr>
          <p:cNvSpPr txBox="1">
            <a:spLocks/>
          </p:cNvSpPr>
          <p:nvPr/>
        </p:nvSpPr>
        <p:spPr>
          <a:xfrm>
            <a:off x="1752600" y="0"/>
            <a:ext cx="7391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SCREENING AND PROJECT SELECTION</a:t>
            </a:r>
          </a:p>
        </p:txBody>
      </p:sp>
      <p:sp>
        <p:nvSpPr>
          <p:cNvPr id="15" name="TextBox 14">
            <a:extLst>
              <a:ext uri="{FF2B5EF4-FFF2-40B4-BE49-F238E27FC236}">
                <a16:creationId xmlns:a16="http://schemas.microsoft.com/office/drawing/2014/main" id="{A997637D-31FD-5392-C325-B31E5778186F}"/>
              </a:ext>
            </a:extLst>
          </p:cNvPr>
          <p:cNvSpPr txBox="1"/>
          <p:nvPr/>
        </p:nvSpPr>
        <p:spPr>
          <a:xfrm>
            <a:off x="1143000" y="1071412"/>
            <a:ext cx="7543800" cy="4247317"/>
          </a:xfrm>
          <a:prstGeom prst="rect">
            <a:avLst/>
          </a:prstGeom>
          <a:noFill/>
        </p:spPr>
        <p:txBody>
          <a:bodyPr wrap="square">
            <a:spAutoFit/>
          </a:bodyPr>
          <a:lstStyle/>
          <a:p>
            <a:pPr algn="l"/>
            <a:r>
              <a:rPr lang="en-US" b="1" i="0" dirty="0">
                <a:solidFill>
                  <a:srgbClr val="2D3748"/>
                </a:solidFill>
                <a:effectLst/>
                <a:latin typeface="-apple-system"/>
              </a:rPr>
              <a:t>Payback Period:</a:t>
            </a:r>
            <a:r>
              <a:rPr lang="en-US" b="0" i="0" dirty="0">
                <a:solidFill>
                  <a:srgbClr val="2D3748"/>
                </a:solidFill>
                <a:effectLst/>
                <a:latin typeface="-apple-system"/>
              </a:rPr>
              <a:t> This is the time required to recover the cost invested in the project. If other parameters are equal, you will select the project with a minimal payback period.</a:t>
            </a:r>
          </a:p>
          <a:p>
            <a:pPr algn="l"/>
            <a:r>
              <a:rPr lang="en-US" b="1" i="0" dirty="0">
                <a:solidFill>
                  <a:srgbClr val="2D3748"/>
                </a:solidFill>
                <a:effectLst/>
                <a:latin typeface="-apple-system"/>
              </a:rPr>
              <a:t>Net Present Value (NPV):</a:t>
            </a:r>
            <a:r>
              <a:rPr lang="en-US" b="0" i="0" dirty="0">
                <a:solidFill>
                  <a:srgbClr val="2D3748"/>
                </a:solidFill>
                <a:effectLst/>
                <a:latin typeface="-apple-system"/>
              </a:rPr>
              <a:t> This is the difference between the current value of cash inflow and the current value of the cash outflow of the project. NPV should always be positive, and the project with the highest value is the better option.</a:t>
            </a:r>
          </a:p>
          <a:p>
            <a:pPr algn="l"/>
            <a:r>
              <a:rPr lang="en-US" b="1" i="0" dirty="0">
                <a:solidFill>
                  <a:srgbClr val="2D3748"/>
                </a:solidFill>
                <a:effectLst/>
                <a:latin typeface="-apple-system"/>
              </a:rPr>
              <a:t>Internal Rate of Return (IRR):</a:t>
            </a:r>
            <a:r>
              <a:rPr lang="en-US" b="0" i="0" dirty="0">
                <a:solidFill>
                  <a:srgbClr val="2D3748"/>
                </a:solidFill>
                <a:effectLst/>
                <a:latin typeface="-apple-system"/>
              </a:rPr>
              <a:t> This is the interest rate at which the net present value becomes zero. In other words, it is the rate at which the present value of the outflow is equal to the present value of inflow. You should choose the project with the highest IRR.</a:t>
            </a:r>
          </a:p>
          <a:p>
            <a:pPr algn="l"/>
            <a:r>
              <a:rPr lang="en-US" b="1" i="0" dirty="0">
                <a:solidFill>
                  <a:srgbClr val="2D3748"/>
                </a:solidFill>
                <a:effectLst/>
                <a:latin typeface="-apple-system"/>
              </a:rPr>
              <a:t>Opportunity Cost:</a:t>
            </a:r>
            <a:r>
              <a:rPr lang="en-US" b="0" i="0" dirty="0">
                <a:solidFill>
                  <a:srgbClr val="2D3748"/>
                </a:solidFill>
                <a:effectLst/>
                <a:latin typeface="-apple-system"/>
              </a:rPr>
              <a:t> This is what you lose by choosing another project. You should choose the project with the lower opportunity cost if you have several options to choose from. </a:t>
            </a:r>
          </a:p>
          <a:p>
            <a:pPr algn="l"/>
            <a:endParaRPr lang="en-US" b="0" i="0" dirty="0">
              <a:solidFill>
                <a:srgbClr val="2D3748"/>
              </a:solidFill>
              <a:effectLst/>
              <a:latin typeface="-apple-system"/>
            </a:endParaRPr>
          </a:p>
        </p:txBody>
      </p:sp>
    </p:spTree>
    <p:extLst>
      <p:ext uri="{BB962C8B-B14F-4D97-AF65-F5344CB8AC3E}">
        <p14:creationId xmlns:p14="http://schemas.microsoft.com/office/powerpoint/2010/main" val="1934946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pPr>
              <a:defRPr/>
            </a:pPr>
            <a:fld id="{A23E487F-63E3-461D-AED3-0402A056C559}" type="datetime4">
              <a:rPr lang="en-US" smtClean="0">
                <a:solidFill>
                  <a:prstClr val="black">
                    <a:tint val="75000"/>
                  </a:prstClr>
                </a:solidFill>
                <a:latin typeface="Calibri"/>
              </a:rPr>
              <a:t>June 21, 2024</a:t>
            </a:fld>
            <a:endParaRPr lang="en-US">
              <a:solidFill>
                <a:prstClr val="black">
                  <a:tint val="75000"/>
                </a:prstClr>
              </a:solidFill>
              <a:latin typeface="Calibri"/>
            </a:endParaRPr>
          </a:p>
        </p:txBody>
      </p:sp>
      <p:sp>
        <p:nvSpPr>
          <p:cNvPr id="2" name="Footer Placeholder 1">
            <a:extLst>
              <a:ext uri="{FF2B5EF4-FFF2-40B4-BE49-F238E27FC236}">
                <a16:creationId xmlns:a16="http://schemas.microsoft.com/office/drawing/2014/main" id="{4AD1E1F3-4485-A6FD-5C44-87665B0A102A}"/>
              </a:ext>
            </a:extLst>
          </p:cNvPr>
          <p:cNvSpPr>
            <a:spLocks noGrp="1"/>
          </p:cNvSpPr>
          <p:nvPr>
            <p:ph type="ftr" sz="quarter" idx="11"/>
          </p:nvPr>
        </p:nvSpPr>
        <p:spPr/>
        <p:txBody>
          <a:bodyPr/>
          <a:lstStyle/>
          <a:p>
            <a:r>
              <a:rPr lang="en-IN"/>
              <a:t>Harshit Thakur                                                                            Unit-2</a:t>
            </a:r>
          </a:p>
        </p:txBody>
      </p:sp>
      <p:sp>
        <p:nvSpPr>
          <p:cNvPr id="7" name="Slide Number Placeholder 6"/>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5</a:t>
            </a:fld>
            <a:endParaRPr lang="en-US">
              <a:solidFill>
                <a:prstClr val="black">
                  <a:tint val="75000"/>
                </a:prstClr>
              </a:solidFill>
              <a:latin typeface="Calibri"/>
            </a:endParaRPr>
          </a:p>
        </p:txBody>
      </p:sp>
      <p:sp>
        <p:nvSpPr>
          <p:cNvPr id="8" name="Title 1"/>
          <p:cNvSpPr txBox="1">
            <a:spLocks/>
          </p:cNvSpPr>
          <p:nvPr/>
        </p:nvSpPr>
        <p:spPr>
          <a:xfrm>
            <a:off x="1981200" y="136525"/>
            <a:ext cx="6271948" cy="66175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Brief Introduction of the Faculty Member </a:t>
            </a:r>
          </a:p>
        </p:txBody>
      </p:sp>
      <p:sp>
        <p:nvSpPr>
          <p:cNvPr id="10" name="TextBox 9">
            <a:extLst>
              <a:ext uri="{FF2B5EF4-FFF2-40B4-BE49-F238E27FC236}">
                <a16:creationId xmlns:a16="http://schemas.microsoft.com/office/drawing/2014/main" id="{C3B9BA84-12B9-0714-937E-D254DBA61A6B}"/>
              </a:ext>
            </a:extLst>
          </p:cNvPr>
          <p:cNvSpPr txBox="1"/>
          <p:nvPr/>
        </p:nvSpPr>
        <p:spPr>
          <a:xfrm>
            <a:off x="859819" y="2121701"/>
            <a:ext cx="5255231" cy="2616101"/>
          </a:xfrm>
          <a:prstGeom prst="rect">
            <a:avLst/>
          </a:prstGeom>
          <a:noFill/>
        </p:spPr>
        <p:txBody>
          <a:bodyPr wrap="square">
            <a:spAutoFit/>
          </a:bodyPr>
          <a:lstStyle/>
          <a:p>
            <a:pPr>
              <a:buFont typeface="Arial" pitchFamily="34" charset="0"/>
              <a:buNone/>
            </a:pPr>
            <a:endParaRPr lang="en-IN" altLang="en-US" sz="2000" dirty="0"/>
          </a:p>
          <a:p>
            <a:pPr>
              <a:buFont typeface="Arial" pitchFamily="34" charset="0"/>
              <a:buNone/>
            </a:pPr>
            <a:r>
              <a:rPr lang="en-IN" altLang="en-US" sz="1800" dirty="0"/>
              <a:t>Faculty Name: Harshit Thakur</a:t>
            </a:r>
          </a:p>
          <a:p>
            <a:pPr>
              <a:buFont typeface="Arial" pitchFamily="34" charset="0"/>
              <a:buNone/>
            </a:pPr>
            <a:r>
              <a:rPr lang="en-IN" altLang="en-US" sz="1800" dirty="0"/>
              <a:t>Designation: Assistant Professor</a:t>
            </a:r>
          </a:p>
          <a:p>
            <a:pPr>
              <a:buFont typeface="Arial" pitchFamily="34" charset="0"/>
              <a:buNone/>
            </a:pPr>
            <a:r>
              <a:rPr lang="en-IN" altLang="en-US" sz="1800" dirty="0"/>
              <a:t>Department: CSE</a:t>
            </a:r>
          </a:p>
          <a:p>
            <a:pPr>
              <a:buFont typeface="Arial" pitchFamily="34" charset="0"/>
              <a:buNone/>
            </a:pPr>
            <a:r>
              <a:rPr lang="en-IN" altLang="en-US" sz="1800" dirty="0"/>
              <a:t>Email ID: harshit.thakur@niet.co.in</a:t>
            </a:r>
          </a:p>
          <a:p>
            <a:pPr>
              <a:buFont typeface="Arial" pitchFamily="34" charset="0"/>
              <a:buNone/>
            </a:pPr>
            <a:r>
              <a:rPr lang="en-IN" altLang="en-US" sz="1800" dirty="0"/>
              <a:t>Qualification: </a:t>
            </a:r>
            <a:r>
              <a:rPr lang="en-IN" altLang="en-US" sz="1600" dirty="0" err="1"/>
              <a:t>M.Tech</a:t>
            </a:r>
            <a:r>
              <a:rPr lang="en-IN" altLang="en-US" sz="1600" dirty="0"/>
              <a:t>, </a:t>
            </a:r>
            <a:r>
              <a:rPr lang="en-IN" altLang="en-US" sz="1600" dirty="0" err="1"/>
              <a:t>B.Tech</a:t>
            </a:r>
            <a:endParaRPr lang="en-IN" altLang="en-US" sz="1600" dirty="0"/>
          </a:p>
          <a:p>
            <a:pPr>
              <a:buFont typeface="Arial" pitchFamily="34" charset="0"/>
              <a:buNone/>
            </a:pPr>
            <a:r>
              <a:rPr lang="en-IN" altLang="en-US" sz="1800" dirty="0"/>
              <a:t>Specialisation: CSE</a:t>
            </a:r>
          </a:p>
          <a:p>
            <a:pPr>
              <a:buFont typeface="Arial" pitchFamily="34" charset="0"/>
              <a:buNone/>
            </a:pPr>
            <a:r>
              <a:rPr lang="en-IN" altLang="en-US" sz="1800" dirty="0"/>
              <a:t>Research Area: Cloud Computing</a:t>
            </a:r>
          </a:p>
          <a:p>
            <a:pPr>
              <a:buFont typeface="Arial" pitchFamily="34" charset="0"/>
              <a:buNone/>
            </a:pPr>
            <a:r>
              <a:rPr lang="en-IN" altLang="en-US" sz="1800" dirty="0"/>
              <a:t>Total Experience: 1 Year</a:t>
            </a:r>
            <a:endParaRPr lang="en-IN" altLang="en-US" sz="2000" dirty="0"/>
          </a:p>
        </p:txBody>
      </p:sp>
    </p:spTree>
    <p:extLst>
      <p:ext uri="{BB962C8B-B14F-4D97-AF65-F5344CB8AC3E}">
        <p14:creationId xmlns:p14="http://schemas.microsoft.com/office/powerpoint/2010/main" val="35361054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AFB9E-6F26-33EE-CAC3-A86879C159E1}"/>
              </a:ext>
            </a:extLst>
          </p:cNvPr>
          <p:cNvSpPr>
            <a:spLocks noGrp="1"/>
          </p:cNvSpPr>
          <p:nvPr>
            <p:ph type="dt" sz="half" idx="10"/>
          </p:nvPr>
        </p:nvSpPr>
        <p:spPr/>
        <p:txBody>
          <a:bodyPr/>
          <a:lstStyle/>
          <a:p>
            <a:fld id="{7A3A385A-81ED-4562-A336-2E12C67444DE}" type="datetime4">
              <a:rPr lang="en-US" smtClean="0"/>
              <a:t>June 21, 2024</a:t>
            </a:fld>
            <a:endParaRPr lang="en-US"/>
          </a:p>
        </p:txBody>
      </p:sp>
      <p:sp>
        <p:nvSpPr>
          <p:cNvPr id="3" name="Footer Placeholder 2">
            <a:extLst>
              <a:ext uri="{FF2B5EF4-FFF2-40B4-BE49-F238E27FC236}">
                <a16:creationId xmlns:a16="http://schemas.microsoft.com/office/drawing/2014/main" id="{79AD6FF0-2D2E-860C-24CC-E5C79205D076}"/>
              </a:ext>
            </a:extLst>
          </p:cNvPr>
          <p:cNvSpPr>
            <a:spLocks noGrp="1"/>
          </p:cNvSpPr>
          <p:nvPr>
            <p:ph type="ftr" sz="quarter" idx="11"/>
          </p:nvPr>
        </p:nvSpPr>
        <p:spPr/>
        <p:txBody>
          <a:bodyPr/>
          <a:lstStyle/>
          <a:p>
            <a:r>
              <a:rPr lang="en-US"/>
              <a:t>Harshit Thakur                                                                            Unit-2</a:t>
            </a:r>
          </a:p>
        </p:txBody>
      </p:sp>
      <p:sp>
        <p:nvSpPr>
          <p:cNvPr id="4" name="Slide Number Placeholder 3">
            <a:extLst>
              <a:ext uri="{FF2B5EF4-FFF2-40B4-BE49-F238E27FC236}">
                <a16:creationId xmlns:a16="http://schemas.microsoft.com/office/drawing/2014/main" id="{99D91D5A-A57F-B788-8D31-6F62570879F8}"/>
              </a:ext>
            </a:extLst>
          </p:cNvPr>
          <p:cNvSpPr>
            <a:spLocks noGrp="1"/>
          </p:cNvSpPr>
          <p:nvPr>
            <p:ph type="sldNum" sz="quarter" idx="12"/>
          </p:nvPr>
        </p:nvSpPr>
        <p:spPr/>
        <p:txBody>
          <a:bodyPr/>
          <a:lstStyle/>
          <a:p>
            <a:fld id="{B6F15528-21DE-4FAA-801E-634DDDAF4B2B}" type="slidenum">
              <a:rPr lang="en-US" smtClean="0"/>
              <a:pPr/>
              <a:t>50</a:t>
            </a:fld>
            <a:endParaRPr lang="en-US"/>
          </a:p>
        </p:txBody>
      </p:sp>
      <p:sp>
        <p:nvSpPr>
          <p:cNvPr id="6" name="TextBox 5">
            <a:extLst>
              <a:ext uri="{FF2B5EF4-FFF2-40B4-BE49-F238E27FC236}">
                <a16:creationId xmlns:a16="http://schemas.microsoft.com/office/drawing/2014/main" id="{64CF3DD8-EF60-5193-2524-8EFE4642537F}"/>
              </a:ext>
            </a:extLst>
          </p:cNvPr>
          <p:cNvSpPr txBox="1"/>
          <p:nvPr/>
        </p:nvSpPr>
        <p:spPr>
          <a:xfrm>
            <a:off x="2286000" y="3108403"/>
            <a:ext cx="4572000" cy="369332"/>
          </a:xfrm>
          <a:prstGeom prst="rect">
            <a:avLst/>
          </a:prstGeom>
          <a:noFill/>
        </p:spPr>
        <p:txBody>
          <a:bodyPr wrap="square">
            <a:spAutoFit/>
          </a:bodyPr>
          <a:lstStyle/>
          <a:p>
            <a:r>
              <a:rPr lang="en-US" sz="1800" b="0" i="0" u="none" strike="noStrike" baseline="0" dirty="0">
                <a:solidFill>
                  <a:srgbClr val="000000"/>
                </a:solidFill>
              </a:rPr>
              <a:t> 	</a:t>
            </a:r>
          </a:p>
        </p:txBody>
      </p:sp>
      <p:sp>
        <p:nvSpPr>
          <p:cNvPr id="7" name="Title 1">
            <a:extLst>
              <a:ext uri="{FF2B5EF4-FFF2-40B4-BE49-F238E27FC236}">
                <a16:creationId xmlns:a16="http://schemas.microsoft.com/office/drawing/2014/main" id="{ADF9AD08-23A4-A6F2-2456-46359363FADC}"/>
              </a:ext>
            </a:extLst>
          </p:cNvPr>
          <p:cNvSpPr txBox="1">
            <a:spLocks/>
          </p:cNvSpPr>
          <p:nvPr/>
        </p:nvSpPr>
        <p:spPr>
          <a:xfrm>
            <a:off x="1752600" y="0"/>
            <a:ext cx="7391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SCREENING AND PROJECT SELECTION</a:t>
            </a:r>
          </a:p>
        </p:txBody>
      </p:sp>
      <p:sp>
        <p:nvSpPr>
          <p:cNvPr id="15" name="TextBox 14">
            <a:extLst>
              <a:ext uri="{FF2B5EF4-FFF2-40B4-BE49-F238E27FC236}">
                <a16:creationId xmlns:a16="http://schemas.microsoft.com/office/drawing/2014/main" id="{A997637D-31FD-5392-C325-B31E5778186F}"/>
              </a:ext>
            </a:extLst>
          </p:cNvPr>
          <p:cNvSpPr txBox="1"/>
          <p:nvPr/>
        </p:nvSpPr>
        <p:spPr>
          <a:xfrm>
            <a:off x="1143000" y="1071412"/>
            <a:ext cx="7543800" cy="2308324"/>
          </a:xfrm>
          <a:prstGeom prst="rect">
            <a:avLst/>
          </a:prstGeom>
          <a:noFill/>
        </p:spPr>
        <p:txBody>
          <a:bodyPr wrap="square">
            <a:spAutoFit/>
          </a:bodyPr>
          <a:lstStyle/>
          <a:p>
            <a:pPr algn="l"/>
            <a:r>
              <a:rPr lang="en-US" b="1" i="0" dirty="0">
                <a:solidFill>
                  <a:srgbClr val="2D3748"/>
                </a:solidFill>
                <a:effectLst/>
                <a:latin typeface="-apple-system"/>
              </a:rPr>
              <a:t>Constraints Optimization Methods</a:t>
            </a:r>
          </a:p>
          <a:p>
            <a:pPr algn="l"/>
            <a:r>
              <a:rPr lang="en-US" b="0" i="0" dirty="0">
                <a:solidFill>
                  <a:srgbClr val="2D3748"/>
                </a:solidFill>
                <a:effectLst/>
                <a:latin typeface="-apple-system"/>
              </a:rPr>
              <a:t>This is also known as the mathematical selection model and is used for large projects requiring complex calculations.</a:t>
            </a:r>
          </a:p>
          <a:p>
            <a:pPr algn="l"/>
            <a:r>
              <a:rPr lang="en-US" b="0" i="0" dirty="0">
                <a:solidFill>
                  <a:srgbClr val="2D3748"/>
                </a:solidFill>
                <a:effectLst/>
                <a:latin typeface="-apple-system"/>
              </a:rPr>
              <a:t>The following are a few constraints optimization techniques:</a:t>
            </a:r>
          </a:p>
          <a:p>
            <a:pPr algn="l">
              <a:buFont typeface="Arial" panose="020B0604020202020204" pitchFamily="34" charset="0"/>
              <a:buChar char="•"/>
            </a:pPr>
            <a:r>
              <a:rPr lang="en-US" b="0" i="0" dirty="0">
                <a:solidFill>
                  <a:srgbClr val="2D3748"/>
                </a:solidFill>
                <a:effectLst/>
                <a:latin typeface="-apple-system"/>
              </a:rPr>
              <a:t>Linear Programming</a:t>
            </a:r>
          </a:p>
          <a:p>
            <a:pPr algn="l">
              <a:buFont typeface="Arial" panose="020B0604020202020204" pitchFamily="34" charset="0"/>
              <a:buChar char="•"/>
            </a:pPr>
            <a:r>
              <a:rPr lang="en-US" b="0" i="0" dirty="0">
                <a:solidFill>
                  <a:srgbClr val="2D3748"/>
                </a:solidFill>
                <a:effectLst/>
                <a:latin typeface="-apple-system"/>
              </a:rPr>
              <a:t>Non-linear Programming</a:t>
            </a:r>
          </a:p>
          <a:p>
            <a:pPr algn="l">
              <a:buFont typeface="Arial" panose="020B0604020202020204" pitchFamily="34" charset="0"/>
              <a:buChar char="•"/>
            </a:pPr>
            <a:r>
              <a:rPr lang="en-US" b="0" i="0" dirty="0">
                <a:solidFill>
                  <a:srgbClr val="2D3748"/>
                </a:solidFill>
                <a:effectLst/>
                <a:latin typeface="-apple-system"/>
              </a:rPr>
              <a:t>Integer Programming</a:t>
            </a:r>
          </a:p>
          <a:p>
            <a:pPr algn="l">
              <a:buFont typeface="Arial" panose="020B0604020202020204" pitchFamily="34" charset="0"/>
              <a:buChar char="•"/>
            </a:pPr>
            <a:r>
              <a:rPr lang="en-US" b="0" i="0" dirty="0">
                <a:solidFill>
                  <a:srgbClr val="2D3748"/>
                </a:solidFill>
                <a:effectLst/>
                <a:latin typeface="-apple-system"/>
              </a:rPr>
              <a:t>Dynamic Programming</a:t>
            </a:r>
          </a:p>
        </p:txBody>
      </p:sp>
    </p:spTree>
    <p:extLst>
      <p:ext uri="{BB962C8B-B14F-4D97-AF65-F5344CB8AC3E}">
        <p14:creationId xmlns:p14="http://schemas.microsoft.com/office/powerpoint/2010/main" val="1073344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AFB9E-6F26-33EE-CAC3-A86879C159E1}"/>
              </a:ext>
            </a:extLst>
          </p:cNvPr>
          <p:cNvSpPr>
            <a:spLocks noGrp="1"/>
          </p:cNvSpPr>
          <p:nvPr>
            <p:ph type="dt" sz="half" idx="10"/>
          </p:nvPr>
        </p:nvSpPr>
        <p:spPr/>
        <p:txBody>
          <a:bodyPr/>
          <a:lstStyle/>
          <a:p>
            <a:fld id="{7A3A385A-81ED-4562-A336-2E12C67444DE}" type="datetime4">
              <a:rPr lang="en-US" smtClean="0"/>
              <a:t>June 21, 2024</a:t>
            </a:fld>
            <a:endParaRPr lang="en-US"/>
          </a:p>
        </p:txBody>
      </p:sp>
      <p:sp>
        <p:nvSpPr>
          <p:cNvPr id="3" name="Footer Placeholder 2">
            <a:extLst>
              <a:ext uri="{FF2B5EF4-FFF2-40B4-BE49-F238E27FC236}">
                <a16:creationId xmlns:a16="http://schemas.microsoft.com/office/drawing/2014/main" id="{79AD6FF0-2D2E-860C-24CC-E5C79205D076}"/>
              </a:ext>
            </a:extLst>
          </p:cNvPr>
          <p:cNvSpPr>
            <a:spLocks noGrp="1"/>
          </p:cNvSpPr>
          <p:nvPr>
            <p:ph type="ftr" sz="quarter" idx="11"/>
          </p:nvPr>
        </p:nvSpPr>
        <p:spPr/>
        <p:txBody>
          <a:bodyPr/>
          <a:lstStyle/>
          <a:p>
            <a:r>
              <a:rPr lang="en-US"/>
              <a:t>Harshit Thakur                                                                            Unit-2</a:t>
            </a:r>
          </a:p>
        </p:txBody>
      </p:sp>
      <p:sp>
        <p:nvSpPr>
          <p:cNvPr id="4" name="Slide Number Placeholder 3">
            <a:extLst>
              <a:ext uri="{FF2B5EF4-FFF2-40B4-BE49-F238E27FC236}">
                <a16:creationId xmlns:a16="http://schemas.microsoft.com/office/drawing/2014/main" id="{99D91D5A-A57F-B788-8D31-6F62570879F8}"/>
              </a:ext>
            </a:extLst>
          </p:cNvPr>
          <p:cNvSpPr>
            <a:spLocks noGrp="1"/>
          </p:cNvSpPr>
          <p:nvPr>
            <p:ph type="sldNum" sz="quarter" idx="12"/>
          </p:nvPr>
        </p:nvSpPr>
        <p:spPr/>
        <p:txBody>
          <a:bodyPr/>
          <a:lstStyle/>
          <a:p>
            <a:fld id="{B6F15528-21DE-4FAA-801E-634DDDAF4B2B}" type="slidenum">
              <a:rPr lang="en-US" smtClean="0"/>
              <a:pPr/>
              <a:t>51</a:t>
            </a:fld>
            <a:endParaRPr lang="en-US"/>
          </a:p>
        </p:txBody>
      </p:sp>
      <p:sp>
        <p:nvSpPr>
          <p:cNvPr id="6" name="TextBox 5">
            <a:extLst>
              <a:ext uri="{FF2B5EF4-FFF2-40B4-BE49-F238E27FC236}">
                <a16:creationId xmlns:a16="http://schemas.microsoft.com/office/drawing/2014/main" id="{64CF3DD8-EF60-5193-2524-8EFE4642537F}"/>
              </a:ext>
            </a:extLst>
          </p:cNvPr>
          <p:cNvSpPr txBox="1"/>
          <p:nvPr/>
        </p:nvSpPr>
        <p:spPr>
          <a:xfrm>
            <a:off x="2286000" y="3108403"/>
            <a:ext cx="4572000" cy="369332"/>
          </a:xfrm>
          <a:prstGeom prst="rect">
            <a:avLst/>
          </a:prstGeom>
          <a:noFill/>
        </p:spPr>
        <p:txBody>
          <a:bodyPr wrap="square">
            <a:spAutoFit/>
          </a:bodyPr>
          <a:lstStyle/>
          <a:p>
            <a:r>
              <a:rPr lang="en-US" sz="1800" b="0" i="0" u="none" strike="noStrike" baseline="0" dirty="0">
                <a:solidFill>
                  <a:srgbClr val="000000"/>
                </a:solidFill>
              </a:rPr>
              <a:t> 	</a:t>
            </a:r>
          </a:p>
        </p:txBody>
      </p:sp>
      <p:sp>
        <p:nvSpPr>
          <p:cNvPr id="7" name="Title 1">
            <a:extLst>
              <a:ext uri="{FF2B5EF4-FFF2-40B4-BE49-F238E27FC236}">
                <a16:creationId xmlns:a16="http://schemas.microsoft.com/office/drawing/2014/main" id="{ADF9AD08-23A4-A6F2-2456-46359363FADC}"/>
              </a:ext>
            </a:extLst>
          </p:cNvPr>
          <p:cNvSpPr txBox="1">
            <a:spLocks/>
          </p:cNvSpPr>
          <p:nvPr/>
        </p:nvSpPr>
        <p:spPr>
          <a:xfrm>
            <a:off x="1752600" y="0"/>
            <a:ext cx="7391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SCREENING AND PROJECT SELECTION</a:t>
            </a:r>
          </a:p>
        </p:txBody>
      </p:sp>
      <p:sp>
        <p:nvSpPr>
          <p:cNvPr id="15" name="TextBox 14">
            <a:extLst>
              <a:ext uri="{FF2B5EF4-FFF2-40B4-BE49-F238E27FC236}">
                <a16:creationId xmlns:a16="http://schemas.microsoft.com/office/drawing/2014/main" id="{A997637D-31FD-5392-C325-B31E5778186F}"/>
              </a:ext>
            </a:extLst>
          </p:cNvPr>
          <p:cNvSpPr txBox="1"/>
          <p:nvPr/>
        </p:nvSpPr>
        <p:spPr>
          <a:xfrm>
            <a:off x="1143000" y="1071412"/>
            <a:ext cx="7543800" cy="4524315"/>
          </a:xfrm>
          <a:prstGeom prst="rect">
            <a:avLst/>
          </a:prstGeom>
          <a:noFill/>
        </p:spPr>
        <p:txBody>
          <a:bodyPr wrap="square">
            <a:spAutoFit/>
          </a:bodyPr>
          <a:lstStyle/>
          <a:p>
            <a:r>
              <a:rPr lang="en-US" b="1" dirty="0"/>
              <a:t>1. Linear Programming (LP)</a:t>
            </a:r>
          </a:p>
          <a:p>
            <a:r>
              <a:rPr lang="en-US" b="1" dirty="0"/>
              <a:t>Definition:</a:t>
            </a:r>
            <a:r>
              <a:rPr lang="en-US" dirty="0"/>
              <a:t> Linear Programming is a mathematical method for determining the best outcome in a model whose requirements are represented by linear relationships.</a:t>
            </a:r>
          </a:p>
          <a:p>
            <a:r>
              <a:rPr lang="en-US" b="1" dirty="0"/>
              <a:t>Key Characteristics:</a:t>
            </a:r>
            <a:endParaRPr lang="en-US" dirty="0"/>
          </a:p>
          <a:p>
            <a:pPr>
              <a:buFont typeface="Arial" panose="020B0604020202020204" pitchFamily="34" charset="0"/>
              <a:buChar char="•"/>
            </a:pPr>
            <a:r>
              <a:rPr lang="en-US" dirty="0"/>
              <a:t>Objective Function: A linear function that needs to be maximized or minimized (e.g., profit, cost).</a:t>
            </a:r>
          </a:p>
          <a:p>
            <a:pPr>
              <a:buFont typeface="Arial" panose="020B0604020202020204" pitchFamily="34" charset="0"/>
              <a:buChar char="•"/>
            </a:pPr>
            <a:r>
              <a:rPr lang="en-US" dirty="0"/>
              <a:t>Constraints: Linear inequalities or equalities that restrict the values of the decision variables.</a:t>
            </a:r>
          </a:p>
          <a:p>
            <a:pPr>
              <a:buFont typeface="Arial" panose="020B0604020202020204" pitchFamily="34" charset="0"/>
              <a:buChar char="•"/>
            </a:pPr>
            <a:r>
              <a:rPr lang="en-US" dirty="0"/>
              <a:t>Decision Variables: Variables that influence the outcome of the objective function.</a:t>
            </a:r>
          </a:p>
          <a:p>
            <a:r>
              <a:rPr lang="en-US" b="1" dirty="0"/>
              <a:t>Applications:</a:t>
            </a:r>
            <a:endParaRPr lang="en-US" dirty="0"/>
          </a:p>
          <a:p>
            <a:pPr>
              <a:buFont typeface="Arial" panose="020B0604020202020204" pitchFamily="34" charset="0"/>
              <a:buChar char="•"/>
            </a:pPr>
            <a:r>
              <a:rPr lang="en-US" dirty="0"/>
              <a:t>Resource allocation (e.g., production scheduling).</a:t>
            </a:r>
          </a:p>
          <a:p>
            <a:pPr>
              <a:buFont typeface="Arial" panose="020B0604020202020204" pitchFamily="34" charset="0"/>
              <a:buChar char="•"/>
            </a:pPr>
            <a:r>
              <a:rPr lang="en-US" dirty="0"/>
              <a:t>Transportation and logistics optimization.</a:t>
            </a:r>
          </a:p>
          <a:p>
            <a:pPr>
              <a:buFont typeface="Arial" panose="020B0604020202020204" pitchFamily="34" charset="0"/>
              <a:buChar char="•"/>
            </a:pPr>
            <a:r>
              <a:rPr lang="en-US" dirty="0"/>
              <a:t>Portfolio optimization in finance.</a:t>
            </a:r>
          </a:p>
          <a:p>
            <a:pPr>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6DF8F551-BE88-1F34-651F-2D99B1F49C41}"/>
              </a:ext>
            </a:extLst>
          </p:cNvPr>
          <p:cNvPicPr>
            <a:picLocks noChangeAspect="1"/>
          </p:cNvPicPr>
          <p:nvPr/>
        </p:nvPicPr>
        <p:blipFill>
          <a:blip r:embed="rId2"/>
          <a:stretch>
            <a:fillRect/>
          </a:stretch>
        </p:blipFill>
        <p:spPr>
          <a:xfrm>
            <a:off x="5988934" y="4054997"/>
            <a:ext cx="2856543" cy="2301353"/>
          </a:xfrm>
          <a:prstGeom prst="rect">
            <a:avLst/>
          </a:prstGeom>
        </p:spPr>
      </p:pic>
    </p:spTree>
    <p:extLst>
      <p:ext uri="{BB962C8B-B14F-4D97-AF65-F5344CB8AC3E}">
        <p14:creationId xmlns:p14="http://schemas.microsoft.com/office/powerpoint/2010/main" val="23858736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AFB9E-6F26-33EE-CAC3-A86879C159E1}"/>
              </a:ext>
            </a:extLst>
          </p:cNvPr>
          <p:cNvSpPr>
            <a:spLocks noGrp="1"/>
          </p:cNvSpPr>
          <p:nvPr>
            <p:ph type="dt" sz="half" idx="10"/>
          </p:nvPr>
        </p:nvSpPr>
        <p:spPr/>
        <p:txBody>
          <a:bodyPr/>
          <a:lstStyle/>
          <a:p>
            <a:fld id="{7A3A385A-81ED-4562-A336-2E12C67444DE}" type="datetime4">
              <a:rPr lang="en-US" smtClean="0"/>
              <a:t>June 21, 2024</a:t>
            </a:fld>
            <a:endParaRPr lang="en-US"/>
          </a:p>
        </p:txBody>
      </p:sp>
      <p:sp>
        <p:nvSpPr>
          <p:cNvPr id="3" name="Footer Placeholder 2">
            <a:extLst>
              <a:ext uri="{FF2B5EF4-FFF2-40B4-BE49-F238E27FC236}">
                <a16:creationId xmlns:a16="http://schemas.microsoft.com/office/drawing/2014/main" id="{79AD6FF0-2D2E-860C-24CC-E5C79205D076}"/>
              </a:ext>
            </a:extLst>
          </p:cNvPr>
          <p:cNvSpPr>
            <a:spLocks noGrp="1"/>
          </p:cNvSpPr>
          <p:nvPr>
            <p:ph type="ftr" sz="quarter" idx="11"/>
          </p:nvPr>
        </p:nvSpPr>
        <p:spPr/>
        <p:txBody>
          <a:bodyPr/>
          <a:lstStyle/>
          <a:p>
            <a:r>
              <a:rPr lang="en-US"/>
              <a:t>Harshit Thakur                                                                            Unit-2</a:t>
            </a:r>
          </a:p>
        </p:txBody>
      </p:sp>
      <p:sp>
        <p:nvSpPr>
          <p:cNvPr id="4" name="Slide Number Placeholder 3">
            <a:extLst>
              <a:ext uri="{FF2B5EF4-FFF2-40B4-BE49-F238E27FC236}">
                <a16:creationId xmlns:a16="http://schemas.microsoft.com/office/drawing/2014/main" id="{99D91D5A-A57F-B788-8D31-6F62570879F8}"/>
              </a:ext>
            </a:extLst>
          </p:cNvPr>
          <p:cNvSpPr>
            <a:spLocks noGrp="1"/>
          </p:cNvSpPr>
          <p:nvPr>
            <p:ph type="sldNum" sz="quarter" idx="12"/>
          </p:nvPr>
        </p:nvSpPr>
        <p:spPr/>
        <p:txBody>
          <a:bodyPr/>
          <a:lstStyle/>
          <a:p>
            <a:fld id="{B6F15528-21DE-4FAA-801E-634DDDAF4B2B}" type="slidenum">
              <a:rPr lang="en-US" smtClean="0"/>
              <a:pPr/>
              <a:t>52</a:t>
            </a:fld>
            <a:endParaRPr lang="en-US"/>
          </a:p>
        </p:txBody>
      </p:sp>
      <p:sp>
        <p:nvSpPr>
          <p:cNvPr id="6" name="TextBox 5">
            <a:extLst>
              <a:ext uri="{FF2B5EF4-FFF2-40B4-BE49-F238E27FC236}">
                <a16:creationId xmlns:a16="http://schemas.microsoft.com/office/drawing/2014/main" id="{64CF3DD8-EF60-5193-2524-8EFE4642537F}"/>
              </a:ext>
            </a:extLst>
          </p:cNvPr>
          <p:cNvSpPr txBox="1"/>
          <p:nvPr/>
        </p:nvSpPr>
        <p:spPr>
          <a:xfrm>
            <a:off x="2286000" y="3108403"/>
            <a:ext cx="4572000" cy="369332"/>
          </a:xfrm>
          <a:prstGeom prst="rect">
            <a:avLst/>
          </a:prstGeom>
          <a:noFill/>
        </p:spPr>
        <p:txBody>
          <a:bodyPr wrap="square">
            <a:spAutoFit/>
          </a:bodyPr>
          <a:lstStyle/>
          <a:p>
            <a:r>
              <a:rPr lang="en-US" sz="1800" b="0" i="0" u="none" strike="noStrike" baseline="0" dirty="0">
                <a:solidFill>
                  <a:srgbClr val="000000"/>
                </a:solidFill>
              </a:rPr>
              <a:t> 	</a:t>
            </a:r>
          </a:p>
        </p:txBody>
      </p:sp>
      <p:sp>
        <p:nvSpPr>
          <p:cNvPr id="7" name="Title 1">
            <a:extLst>
              <a:ext uri="{FF2B5EF4-FFF2-40B4-BE49-F238E27FC236}">
                <a16:creationId xmlns:a16="http://schemas.microsoft.com/office/drawing/2014/main" id="{ADF9AD08-23A4-A6F2-2456-46359363FADC}"/>
              </a:ext>
            </a:extLst>
          </p:cNvPr>
          <p:cNvSpPr txBox="1">
            <a:spLocks/>
          </p:cNvSpPr>
          <p:nvPr/>
        </p:nvSpPr>
        <p:spPr>
          <a:xfrm>
            <a:off x="1752600" y="0"/>
            <a:ext cx="7391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SCREENING AND PROJECT SELECTION</a:t>
            </a:r>
          </a:p>
        </p:txBody>
      </p:sp>
      <p:sp>
        <p:nvSpPr>
          <p:cNvPr id="15" name="TextBox 14">
            <a:extLst>
              <a:ext uri="{FF2B5EF4-FFF2-40B4-BE49-F238E27FC236}">
                <a16:creationId xmlns:a16="http://schemas.microsoft.com/office/drawing/2014/main" id="{A997637D-31FD-5392-C325-B31E5778186F}"/>
              </a:ext>
            </a:extLst>
          </p:cNvPr>
          <p:cNvSpPr txBox="1"/>
          <p:nvPr/>
        </p:nvSpPr>
        <p:spPr>
          <a:xfrm>
            <a:off x="1143000" y="1071412"/>
            <a:ext cx="7543800" cy="3970318"/>
          </a:xfrm>
          <a:prstGeom prst="rect">
            <a:avLst/>
          </a:prstGeom>
          <a:noFill/>
        </p:spPr>
        <p:txBody>
          <a:bodyPr wrap="square">
            <a:spAutoFit/>
          </a:bodyPr>
          <a:lstStyle/>
          <a:p>
            <a:r>
              <a:rPr lang="en-US" b="1" dirty="0"/>
              <a:t>2. Non-linear Programming (NLP)</a:t>
            </a:r>
          </a:p>
          <a:p>
            <a:r>
              <a:rPr lang="en-US" b="1" dirty="0"/>
              <a:t>Definition:</a:t>
            </a:r>
            <a:r>
              <a:rPr lang="en-US" dirty="0"/>
              <a:t> Non-linear Programming involves optimizing an objective function subject to non-linear constraints. It is used when relationships between variables are not linear.</a:t>
            </a:r>
          </a:p>
          <a:p>
            <a:r>
              <a:rPr lang="en-US" b="1" dirty="0"/>
              <a:t>Key Characteristics:</a:t>
            </a:r>
            <a:endParaRPr lang="en-US" dirty="0"/>
          </a:p>
          <a:p>
            <a:pPr>
              <a:buFont typeface="Arial" panose="020B0604020202020204" pitchFamily="34" charset="0"/>
              <a:buChar char="•"/>
            </a:pPr>
            <a:r>
              <a:rPr lang="en-US" dirty="0"/>
              <a:t>Objective Function: A non-linear function that needs to be maximized or minimized.</a:t>
            </a:r>
          </a:p>
          <a:p>
            <a:pPr>
              <a:buFont typeface="Arial" panose="020B0604020202020204" pitchFamily="34" charset="0"/>
              <a:buChar char="•"/>
            </a:pPr>
            <a:r>
              <a:rPr lang="en-US" dirty="0"/>
              <a:t>Constraints: Non-linear inequalities or equalities.</a:t>
            </a:r>
          </a:p>
          <a:p>
            <a:pPr>
              <a:buFont typeface="Arial" panose="020B0604020202020204" pitchFamily="34" charset="0"/>
              <a:buChar char="•"/>
            </a:pPr>
            <a:r>
              <a:rPr lang="en-US" dirty="0"/>
              <a:t>Decision Variables: Variables that can take on continuous values.</a:t>
            </a:r>
          </a:p>
          <a:p>
            <a:r>
              <a:rPr lang="en-US" b="1" dirty="0"/>
              <a:t>Applications:</a:t>
            </a:r>
            <a:endParaRPr lang="en-US" dirty="0"/>
          </a:p>
          <a:p>
            <a:pPr>
              <a:buFont typeface="Arial" panose="020B0604020202020204" pitchFamily="34" charset="0"/>
              <a:buChar char="•"/>
            </a:pPr>
            <a:r>
              <a:rPr lang="en-US" dirty="0"/>
              <a:t>Complex engineering design.</a:t>
            </a:r>
          </a:p>
          <a:p>
            <a:pPr>
              <a:buFont typeface="Arial" panose="020B0604020202020204" pitchFamily="34" charset="0"/>
              <a:buChar char="•"/>
            </a:pPr>
            <a:r>
              <a:rPr lang="en-US" dirty="0"/>
              <a:t>Economic modeling.</a:t>
            </a:r>
          </a:p>
          <a:p>
            <a:pPr>
              <a:buFont typeface="Arial" panose="020B0604020202020204" pitchFamily="34" charset="0"/>
              <a:buChar char="•"/>
            </a:pPr>
            <a:r>
              <a:rPr lang="en-US" dirty="0"/>
              <a:t>Machine learning model optimization.</a:t>
            </a:r>
          </a:p>
          <a:p>
            <a:pPr>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76135CFC-894C-0E3C-913A-13CF1A429788}"/>
              </a:ext>
            </a:extLst>
          </p:cNvPr>
          <p:cNvPicPr>
            <a:picLocks noChangeAspect="1"/>
          </p:cNvPicPr>
          <p:nvPr/>
        </p:nvPicPr>
        <p:blipFill>
          <a:blip r:embed="rId2"/>
          <a:stretch>
            <a:fillRect/>
          </a:stretch>
        </p:blipFill>
        <p:spPr>
          <a:xfrm>
            <a:off x="5743575" y="3886200"/>
            <a:ext cx="2228850" cy="2047875"/>
          </a:xfrm>
          <a:prstGeom prst="rect">
            <a:avLst/>
          </a:prstGeom>
        </p:spPr>
      </p:pic>
    </p:spTree>
    <p:extLst>
      <p:ext uri="{BB962C8B-B14F-4D97-AF65-F5344CB8AC3E}">
        <p14:creationId xmlns:p14="http://schemas.microsoft.com/office/powerpoint/2010/main" val="23917449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AFB9E-6F26-33EE-CAC3-A86879C159E1}"/>
              </a:ext>
            </a:extLst>
          </p:cNvPr>
          <p:cNvSpPr>
            <a:spLocks noGrp="1"/>
          </p:cNvSpPr>
          <p:nvPr>
            <p:ph type="dt" sz="half" idx="10"/>
          </p:nvPr>
        </p:nvSpPr>
        <p:spPr/>
        <p:txBody>
          <a:bodyPr/>
          <a:lstStyle/>
          <a:p>
            <a:fld id="{7A3A385A-81ED-4562-A336-2E12C67444DE}" type="datetime4">
              <a:rPr lang="en-US" smtClean="0"/>
              <a:t>June 21, 2024</a:t>
            </a:fld>
            <a:endParaRPr lang="en-US"/>
          </a:p>
        </p:txBody>
      </p:sp>
      <p:sp>
        <p:nvSpPr>
          <p:cNvPr id="3" name="Footer Placeholder 2">
            <a:extLst>
              <a:ext uri="{FF2B5EF4-FFF2-40B4-BE49-F238E27FC236}">
                <a16:creationId xmlns:a16="http://schemas.microsoft.com/office/drawing/2014/main" id="{79AD6FF0-2D2E-860C-24CC-E5C79205D076}"/>
              </a:ext>
            </a:extLst>
          </p:cNvPr>
          <p:cNvSpPr>
            <a:spLocks noGrp="1"/>
          </p:cNvSpPr>
          <p:nvPr>
            <p:ph type="ftr" sz="quarter" idx="11"/>
          </p:nvPr>
        </p:nvSpPr>
        <p:spPr/>
        <p:txBody>
          <a:bodyPr/>
          <a:lstStyle/>
          <a:p>
            <a:r>
              <a:rPr lang="en-US"/>
              <a:t>Harshit Thakur                                                                            Unit-2</a:t>
            </a:r>
          </a:p>
        </p:txBody>
      </p:sp>
      <p:sp>
        <p:nvSpPr>
          <p:cNvPr id="4" name="Slide Number Placeholder 3">
            <a:extLst>
              <a:ext uri="{FF2B5EF4-FFF2-40B4-BE49-F238E27FC236}">
                <a16:creationId xmlns:a16="http://schemas.microsoft.com/office/drawing/2014/main" id="{99D91D5A-A57F-B788-8D31-6F62570879F8}"/>
              </a:ext>
            </a:extLst>
          </p:cNvPr>
          <p:cNvSpPr>
            <a:spLocks noGrp="1"/>
          </p:cNvSpPr>
          <p:nvPr>
            <p:ph type="sldNum" sz="quarter" idx="12"/>
          </p:nvPr>
        </p:nvSpPr>
        <p:spPr/>
        <p:txBody>
          <a:bodyPr/>
          <a:lstStyle/>
          <a:p>
            <a:fld id="{B6F15528-21DE-4FAA-801E-634DDDAF4B2B}" type="slidenum">
              <a:rPr lang="en-US" smtClean="0"/>
              <a:pPr/>
              <a:t>53</a:t>
            </a:fld>
            <a:endParaRPr lang="en-US"/>
          </a:p>
        </p:txBody>
      </p:sp>
      <p:sp>
        <p:nvSpPr>
          <p:cNvPr id="6" name="TextBox 5">
            <a:extLst>
              <a:ext uri="{FF2B5EF4-FFF2-40B4-BE49-F238E27FC236}">
                <a16:creationId xmlns:a16="http://schemas.microsoft.com/office/drawing/2014/main" id="{64CF3DD8-EF60-5193-2524-8EFE4642537F}"/>
              </a:ext>
            </a:extLst>
          </p:cNvPr>
          <p:cNvSpPr txBox="1"/>
          <p:nvPr/>
        </p:nvSpPr>
        <p:spPr>
          <a:xfrm>
            <a:off x="2286000" y="3108403"/>
            <a:ext cx="4572000" cy="369332"/>
          </a:xfrm>
          <a:prstGeom prst="rect">
            <a:avLst/>
          </a:prstGeom>
          <a:noFill/>
        </p:spPr>
        <p:txBody>
          <a:bodyPr wrap="square">
            <a:spAutoFit/>
          </a:bodyPr>
          <a:lstStyle/>
          <a:p>
            <a:r>
              <a:rPr lang="en-US" sz="1800" b="0" i="0" u="none" strike="noStrike" baseline="0" dirty="0">
                <a:solidFill>
                  <a:srgbClr val="000000"/>
                </a:solidFill>
              </a:rPr>
              <a:t> 	</a:t>
            </a:r>
          </a:p>
        </p:txBody>
      </p:sp>
      <p:sp>
        <p:nvSpPr>
          <p:cNvPr id="7" name="Title 1">
            <a:extLst>
              <a:ext uri="{FF2B5EF4-FFF2-40B4-BE49-F238E27FC236}">
                <a16:creationId xmlns:a16="http://schemas.microsoft.com/office/drawing/2014/main" id="{ADF9AD08-23A4-A6F2-2456-46359363FADC}"/>
              </a:ext>
            </a:extLst>
          </p:cNvPr>
          <p:cNvSpPr txBox="1">
            <a:spLocks/>
          </p:cNvSpPr>
          <p:nvPr/>
        </p:nvSpPr>
        <p:spPr>
          <a:xfrm>
            <a:off x="1752600" y="0"/>
            <a:ext cx="7391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SCREENING AND PROJECT SELECTION</a:t>
            </a:r>
          </a:p>
        </p:txBody>
      </p:sp>
      <p:sp>
        <p:nvSpPr>
          <p:cNvPr id="15" name="TextBox 14">
            <a:extLst>
              <a:ext uri="{FF2B5EF4-FFF2-40B4-BE49-F238E27FC236}">
                <a16:creationId xmlns:a16="http://schemas.microsoft.com/office/drawing/2014/main" id="{A997637D-31FD-5392-C325-B31E5778186F}"/>
              </a:ext>
            </a:extLst>
          </p:cNvPr>
          <p:cNvSpPr txBox="1"/>
          <p:nvPr/>
        </p:nvSpPr>
        <p:spPr>
          <a:xfrm>
            <a:off x="1143000" y="1071412"/>
            <a:ext cx="7543800" cy="3139321"/>
          </a:xfrm>
          <a:prstGeom prst="rect">
            <a:avLst/>
          </a:prstGeom>
          <a:noFill/>
        </p:spPr>
        <p:txBody>
          <a:bodyPr wrap="square">
            <a:spAutoFit/>
          </a:bodyPr>
          <a:lstStyle/>
          <a:p>
            <a:r>
              <a:rPr lang="en-US" b="1" dirty="0"/>
              <a:t>3. Integer Programming (IP)</a:t>
            </a:r>
          </a:p>
          <a:p>
            <a:r>
              <a:rPr lang="en-US" b="1" dirty="0"/>
              <a:t>Definition:</a:t>
            </a:r>
            <a:r>
              <a:rPr lang="en-US" dirty="0"/>
              <a:t> Integer Programming is a type of linear programming where some or all of the decision variables are required to be integers.</a:t>
            </a:r>
          </a:p>
          <a:p>
            <a:r>
              <a:rPr lang="en-US" b="1" dirty="0"/>
              <a:t>Key Characteristics:</a:t>
            </a:r>
            <a:endParaRPr lang="en-US" dirty="0"/>
          </a:p>
          <a:p>
            <a:pPr>
              <a:buFont typeface="Arial" panose="020B0604020202020204" pitchFamily="34" charset="0"/>
              <a:buChar char="•"/>
            </a:pPr>
            <a:r>
              <a:rPr lang="en-US" dirty="0"/>
              <a:t>Objective Function: A linear function.</a:t>
            </a:r>
          </a:p>
          <a:p>
            <a:pPr>
              <a:buFont typeface="Arial" panose="020B0604020202020204" pitchFamily="34" charset="0"/>
              <a:buChar char="•"/>
            </a:pPr>
            <a:r>
              <a:rPr lang="en-US" dirty="0"/>
              <a:t>Constraints: Linear inequalities or equalities.</a:t>
            </a:r>
          </a:p>
          <a:p>
            <a:pPr>
              <a:buFont typeface="Arial" panose="020B0604020202020204" pitchFamily="34" charset="0"/>
              <a:buChar char="•"/>
            </a:pPr>
            <a:r>
              <a:rPr lang="en-US" dirty="0"/>
              <a:t>Decision Variables: Variables that must take integer values.</a:t>
            </a:r>
          </a:p>
          <a:p>
            <a:r>
              <a:rPr lang="en-US" b="1" dirty="0"/>
              <a:t>Applications:</a:t>
            </a:r>
            <a:endParaRPr lang="en-US" dirty="0"/>
          </a:p>
          <a:p>
            <a:pPr>
              <a:buFont typeface="Arial" panose="020B0604020202020204" pitchFamily="34" charset="0"/>
              <a:buChar char="•"/>
            </a:pPr>
            <a:r>
              <a:rPr lang="en-US" dirty="0"/>
              <a:t>Capital budgeting.</a:t>
            </a:r>
          </a:p>
          <a:p>
            <a:pPr>
              <a:buFont typeface="Arial" panose="020B0604020202020204" pitchFamily="34" charset="0"/>
              <a:buChar char="•"/>
            </a:pPr>
            <a:r>
              <a:rPr lang="en-US" dirty="0"/>
              <a:t>Facility location planning.</a:t>
            </a:r>
          </a:p>
          <a:p>
            <a:pPr>
              <a:buFont typeface="Arial" panose="020B0604020202020204" pitchFamily="34" charset="0"/>
              <a:buChar char="•"/>
            </a:pPr>
            <a:r>
              <a:rPr lang="en-US" dirty="0"/>
              <a:t>Scheduling problems.</a:t>
            </a:r>
          </a:p>
        </p:txBody>
      </p:sp>
      <p:pic>
        <p:nvPicPr>
          <p:cNvPr id="9" name="Picture 8">
            <a:extLst>
              <a:ext uri="{FF2B5EF4-FFF2-40B4-BE49-F238E27FC236}">
                <a16:creationId xmlns:a16="http://schemas.microsoft.com/office/drawing/2014/main" id="{1D6D9F19-CD80-638F-8CD1-2BE07A035C13}"/>
              </a:ext>
            </a:extLst>
          </p:cNvPr>
          <p:cNvPicPr>
            <a:picLocks noChangeAspect="1"/>
          </p:cNvPicPr>
          <p:nvPr/>
        </p:nvPicPr>
        <p:blipFill>
          <a:blip r:embed="rId2"/>
          <a:stretch>
            <a:fillRect/>
          </a:stretch>
        </p:blipFill>
        <p:spPr>
          <a:xfrm>
            <a:off x="4888375" y="3373791"/>
            <a:ext cx="3305175" cy="2743200"/>
          </a:xfrm>
          <a:prstGeom prst="rect">
            <a:avLst/>
          </a:prstGeom>
        </p:spPr>
      </p:pic>
    </p:spTree>
    <p:extLst>
      <p:ext uri="{BB962C8B-B14F-4D97-AF65-F5344CB8AC3E}">
        <p14:creationId xmlns:p14="http://schemas.microsoft.com/office/powerpoint/2010/main" val="6049293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AFB9E-6F26-33EE-CAC3-A86879C159E1}"/>
              </a:ext>
            </a:extLst>
          </p:cNvPr>
          <p:cNvSpPr>
            <a:spLocks noGrp="1"/>
          </p:cNvSpPr>
          <p:nvPr>
            <p:ph type="dt" sz="half" idx="10"/>
          </p:nvPr>
        </p:nvSpPr>
        <p:spPr/>
        <p:txBody>
          <a:bodyPr/>
          <a:lstStyle/>
          <a:p>
            <a:fld id="{7A3A385A-81ED-4562-A336-2E12C67444DE}" type="datetime4">
              <a:rPr lang="en-US" smtClean="0"/>
              <a:t>June 21, 2024</a:t>
            </a:fld>
            <a:endParaRPr lang="en-US"/>
          </a:p>
        </p:txBody>
      </p:sp>
      <p:sp>
        <p:nvSpPr>
          <p:cNvPr id="3" name="Footer Placeholder 2">
            <a:extLst>
              <a:ext uri="{FF2B5EF4-FFF2-40B4-BE49-F238E27FC236}">
                <a16:creationId xmlns:a16="http://schemas.microsoft.com/office/drawing/2014/main" id="{79AD6FF0-2D2E-860C-24CC-E5C79205D076}"/>
              </a:ext>
            </a:extLst>
          </p:cNvPr>
          <p:cNvSpPr>
            <a:spLocks noGrp="1"/>
          </p:cNvSpPr>
          <p:nvPr>
            <p:ph type="ftr" sz="quarter" idx="11"/>
          </p:nvPr>
        </p:nvSpPr>
        <p:spPr/>
        <p:txBody>
          <a:bodyPr/>
          <a:lstStyle/>
          <a:p>
            <a:r>
              <a:rPr lang="en-US"/>
              <a:t>Harshit Thakur                                                                            Unit-2</a:t>
            </a:r>
          </a:p>
        </p:txBody>
      </p:sp>
      <p:sp>
        <p:nvSpPr>
          <p:cNvPr id="4" name="Slide Number Placeholder 3">
            <a:extLst>
              <a:ext uri="{FF2B5EF4-FFF2-40B4-BE49-F238E27FC236}">
                <a16:creationId xmlns:a16="http://schemas.microsoft.com/office/drawing/2014/main" id="{99D91D5A-A57F-B788-8D31-6F62570879F8}"/>
              </a:ext>
            </a:extLst>
          </p:cNvPr>
          <p:cNvSpPr>
            <a:spLocks noGrp="1"/>
          </p:cNvSpPr>
          <p:nvPr>
            <p:ph type="sldNum" sz="quarter" idx="12"/>
          </p:nvPr>
        </p:nvSpPr>
        <p:spPr/>
        <p:txBody>
          <a:bodyPr/>
          <a:lstStyle/>
          <a:p>
            <a:fld id="{B6F15528-21DE-4FAA-801E-634DDDAF4B2B}" type="slidenum">
              <a:rPr lang="en-US" smtClean="0"/>
              <a:pPr/>
              <a:t>54</a:t>
            </a:fld>
            <a:endParaRPr lang="en-US"/>
          </a:p>
        </p:txBody>
      </p:sp>
      <p:sp>
        <p:nvSpPr>
          <p:cNvPr id="6" name="TextBox 5">
            <a:extLst>
              <a:ext uri="{FF2B5EF4-FFF2-40B4-BE49-F238E27FC236}">
                <a16:creationId xmlns:a16="http://schemas.microsoft.com/office/drawing/2014/main" id="{64CF3DD8-EF60-5193-2524-8EFE4642537F}"/>
              </a:ext>
            </a:extLst>
          </p:cNvPr>
          <p:cNvSpPr txBox="1"/>
          <p:nvPr/>
        </p:nvSpPr>
        <p:spPr>
          <a:xfrm>
            <a:off x="2286000" y="3108403"/>
            <a:ext cx="4572000" cy="369332"/>
          </a:xfrm>
          <a:prstGeom prst="rect">
            <a:avLst/>
          </a:prstGeom>
          <a:noFill/>
        </p:spPr>
        <p:txBody>
          <a:bodyPr wrap="square">
            <a:spAutoFit/>
          </a:bodyPr>
          <a:lstStyle/>
          <a:p>
            <a:r>
              <a:rPr lang="en-US" sz="1800" b="0" i="0" u="none" strike="noStrike" baseline="0" dirty="0">
                <a:solidFill>
                  <a:srgbClr val="000000"/>
                </a:solidFill>
              </a:rPr>
              <a:t> 	</a:t>
            </a:r>
          </a:p>
        </p:txBody>
      </p:sp>
      <p:sp>
        <p:nvSpPr>
          <p:cNvPr id="7" name="Title 1">
            <a:extLst>
              <a:ext uri="{FF2B5EF4-FFF2-40B4-BE49-F238E27FC236}">
                <a16:creationId xmlns:a16="http://schemas.microsoft.com/office/drawing/2014/main" id="{ADF9AD08-23A4-A6F2-2456-46359363FADC}"/>
              </a:ext>
            </a:extLst>
          </p:cNvPr>
          <p:cNvSpPr txBox="1">
            <a:spLocks/>
          </p:cNvSpPr>
          <p:nvPr/>
        </p:nvSpPr>
        <p:spPr>
          <a:xfrm>
            <a:off x="1752600" y="0"/>
            <a:ext cx="7391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SCREENING AND PROJECT SELECTION</a:t>
            </a:r>
          </a:p>
        </p:txBody>
      </p:sp>
      <p:sp>
        <p:nvSpPr>
          <p:cNvPr id="15" name="TextBox 14">
            <a:extLst>
              <a:ext uri="{FF2B5EF4-FFF2-40B4-BE49-F238E27FC236}">
                <a16:creationId xmlns:a16="http://schemas.microsoft.com/office/drawing/2014/main" id="{A997637D-31FD-5392-C325-B31E5778186F}"/>
              </a:ext>
            </a:extLst>
          </p:cNvPr>
          <p:cNvSpPr txBox="1"/>
          <p:nvPr/>
        </p:nvSpPr>
        <p:spPr>
          <a:xfrm>
            <a:off x="457200" y="1071412"/>
            <a:ext cx="8229600" cy="4524315"/>
          </a:xfrm>
          <a:prstGeom prst="rect">
            <a:avLst/>
          </a:prstGeom>
          <a:noFill/>
        </p:spPr>
        <p:txBody>
          <a:bodyPr wrap="square">
            <a:spAutoFit/>
          </a:bodyPr>
          <a:lstStyle/>
          <a:p>
            <a:r>
              <a:rPr lang="en-US" b="1" dirty="0"/>
              <a:t>4. Dynamic Programming (DP)</a:t>
            </a:r>
          </a:p>
          <a:p>
            <a:r>
              <a:rPr lang="en-US" b="1" dirty="0"/>
              <a:t>Definition:</a:t>
            </a:r>
            <a:r>
              <a:rPr lang="en-US" dirty="0"/>
              <a:t> Dynamic Programming is a method used to solve complex problems by breaking them down into simpler subproblems. It is particularly useful for problems with overlapping subproblems and optimal substructure properties.</a:t>
            </a:r>
          </a:p>
          <a:p>
            <a:r>
              <a:rPr lang="en-US" b="1" dirty="0"/>
              <a:t>Key Characteristics:</a:t>
            </a:r>
            <a:endParaRPr lang="en-US" dirty="0"/>
          </a:p>
          <a:p>
            <a:pPr>
              <a:buFont typeface="Arial" panose="020B0604020202020204" pitchFamily="34" charset="0"/>
              <a:buChar char="•"/>
            </a:pPr>
            <a:r>
              <a:rPr lang="en-US" dirty="0"/>
              <a:t>Breaks down a problem into simpler subproblems.</a:t>
            </a:r>
          </a:p>
          <a:p>
            <a:pPr>
              <a:buFont typeface="Arial" panose="020B0604020202020204" pitchFamily="34" charset="0"/>
              <a:buChar char="•"/>
            </a:pPr>
            <a:r>
              <a:rPr lang="en-US" dirty="0"/>
              <a:t>Solves each subproblem once and stores the solution.</a:t>
            </a:r>
          </a:p>
          <a:p>
            <a:pPr>
              <a:buFont typeface="Arial" panose="020B0604020202020204" pitchFamily="34" charset="0"/>
              <a:buChar char="•"/>
            </a:pPr>
            <a:r>
              <a:rPr lang="en-US" dirty="0"/>
              <a:t>Uses the stored solutions to construct an optimal solution for the original problem.</a:t>
            </a:r>
          </a:p>
          <a:p>
            <a:r>
              <a:rPr lang="en-US" b="1" dirty="0"/>
              <a:t>Applications:</a:t>
            </a:r>
            <a:endParaRPr lang="en-US" dirty="0"/>
          </a:p>
          <a:p>
            <a:pPr>
              <a:buFont typeface="Arial" panose="020B0604020202020204" pitchFamily="34" charset="0"/>
              <a:buChar char="•"/>
            </a:pPr>
            <a:r>
              <a:rPr lang="en-US" dirty="0"/>
              <a:t>Inventory management.</a:t>
            </a:r>
          </a:p>
          <a:p>
            <a:pPr>
              <a:buFont typeface="Arial" panose="020B0604020202020204" pitchFamily="34" charset="0"/>
              <a:buChar char="•"/>
            </a:pPr>
            <a:r>
              <a:rPr lang="en-US" dirty="0"/>
              <a:t>Network optimization.</a:t>
            </a:r>
          </a:p>
          <a:p>
            <a:pPr>
              <a:buFont typeface="Arial" panose="020B0604020202020204" pitchFamily="34" charset="0"/>
              <a:buChar char="•"/>
            </a:pPr>
            <a:r>
              <a:rPr lang="en-US" dirty="0"/>
              <a:t>Shortest path problems (e.g., Dijkstra's algorithm).</a:t>
            </a:r>
          </a:p>
          <a:p>
            <a:r>
              <a:rPr lang="en-US" b="1" dirty="0"/>
              <a:t>Example:</a:t>
            </a:r>
            <a:r>
              <a:rPr lang="en-US" dirty="0"/>
              <a:t> Finding the shortest path in a graph:</a:t>
            </a:r>
          </a:p>
          <a:p>
            <a:pPr>
              <a:buFont typeface="Arial" panose="020B0604020202020204" pitchFamily="34" charset="0"/>
              <a:buChar char="•"/>
            </a:pPr>
            <a:r>
              <a:rPr lang="en-US" dirty="0"/>
              <a:t>Use dynamic programming to keep track of the shortest paths from the starting node to each other node.</a:t>
            </a:r>
          </a:p>
          <a:p>
            <a:pPr>
              <a:buFont typeface="Arial" panose="020B0604020202020204" pitchFamily="34" charset="0"/>
              <a:buChar char="•"/>
            </a:pPr>
            <a:r>
              <a:rPr lang="en-US" dirty="0"/>
              <a:t>Update the paths iteratively based on the shortest paths found so far.</a:t>
            </a:r>
          </a:p>
        </p:txBody>
      </p:sp>
    </p:spTree>
    <p:extLst>
      <p:ext uri="{BB962C8B-B14F-4D97-AF65-F5344CB8AC3E}">
        <p14:creationId xmlns:p14="http://schemas.microsoft.com/office/powerpoint/2010/main" val="16779934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EAFB9E-6F26-33EE-CAC3-A86879C159E1}"/>
              </a:ext>
            </a:extLst>
          </p:cNvPr>
          <p:cNvSpPr>
            <a:spLocks noGrp="1"/>
          </p:cNvSpPr>
          <p:nvPr>
            <p:ph type="dt" sz="half" idx="10"/>
          </p:nvPr>
        </p:nvSpPr>
        <p:spPr/>
        <p:txBody>
          <a:bodyPr/>
          <a:lstStyle/>
          <a:p>
            <a:fld id="{7A3A385A-81ED-4562-A336-2E12C67444DE}" type="datetime4">
              <a:rPr lang="en-US" smtClean="0"/>
              <a:t>June 21, 2024</a:t>
            </a:fld>
            <a:endParaRPr lang="en-US"/>
          </a:p>
        </p:txBody>
      </p:sp>
      <p:sp>
        <p:nvSpPr>
          <p:cNvPr id="3" name="Footer Placeholder 2">
            <a:extLst>
              <a:ext uri="{FF2B5EF4-FFF2-40B4-BE49-F238E27FC236}">
                <a16:creationId xmlns:a16="http://schemas.microsoft.com/office/drawing/2014/main" id="{79AD6FF0-2D2E-860C-24CC-E5C79205D076}"/>
              </a:ext>
            </a:extLst>
          </p:cNvPr>
          <p:cNvSpPr>
            <a:spLocks noGrp="1"/>
          </p:cNvSpPr>
          <p:nvPr>
            <p:ph type="ftr" sz="quarter" idx="11"/>
          </p:nvPr>
        </p:nvSpPr>
        <p:spPr/>
        <p:txBody>
          <a:bodyPr/>
          <a:lstStyle/>
          <a:p>
            <a:r>
              <a:rPr lang="en-US"/>
              <a:t>Harshit Thakur                                                                            Unit-2</a:t>
            </a:r>
          </a:p>
        </p:txBody>
      </p:sp>
      <p:sp>
        <p:nvSpPr>
          <p:cNvPr id="4" name="Slide Number Placeholder 3">
            <a:extLst>
              <a:ext uri="{FF2B5EF4-FFF2-40B4-BE49-F238E27FC236}">
                <a16:creationId xmlns:a16="http://schemas.microsoft.com/office/drawing/2014/main" id="{99D91D5A-A57F-B788-8D31-6F62570879F8}"/>
              </a:ext>
            </a:extLst>
          </p:cNvPr>
          <p:cNvSpPr>
            <a:spLocks noGrp="1"/>
          </p:cNvSpPr>
          <p:nvPr>
            <p:ph type="sldNum" sz="quarter" idx="12"/>
          </p:nvPr>
        </p:nvSpPr>
        <p:spPr/>
        <p:txBody>
          <a:bodyPr/>
          <a:lstStyle/>
          <a:p>
            <a:fld id="{B6F15528-21DE-4FAA-801E-634DDDAF4B2B}" type="slidenum">
              <a:rPr lang="en-US" smtClean="0"/>
              <a:pPr/>
              <a:t>55</a:t>
            </a:fld>
            <a:endParaRPr lang="en-US"/>
          </a:p>
        </p:txBody>
      </p:sp>
      <p:sp>
        <p:nvSpPr>
          <p:cNvPr id="6" name="TextBox 5">
            <a:extLst>
              <a:ext uri="{FF2B5EF4-FFF2-40B4-BE49-F238E27FC236}">
                <a16:creationId xmlns:a16="http://schemas.microsoft.com/office/drawing/2014/main" id="{64CF3DD8-EF60-5193-2524-8EFE4642537F}"/>
              </a:ext>
            </a:extLst>
          </p:cNvPr>
          <p:cNvSpPr txBox="1"/>
          <p:nvPr/>
        </p:nvSpPr>
        <p:spPr>
          <a:xfrm>
            <a:off x="2286000" y="3108403"/>
            <a:ext cx="4572000" cy="369332"/>
          </a:xfrm>
          <a:prstGeom prst="rect">
            <a:avLst/>
          </a:prstGeom>
          <a:noFill/>
        </p:spPr>
        <p:txBody>
          <a:bodyPr wrap="square">
            <a:spAutoFit/>
          </a:bodyPr>
          <a:lstStyle/>
          <a:p>
            <a:r>
              <a:rPr lang="en-US" sz="1800" b="0" i="0" u="none" strike="noStrike" baseline="0" dirty="0">
                <a:solidFill>
                  <a:srgbClr val="000000"/>
                </a:solidFill>
              </a:rPr>
              <a:t> 	</a:t>
            </a:r>
          </a:p>
        </p:txBody>
      </p:sp>
      <p:sp>
        <p:nvSpPr>
          <p:cNvPr id="7" name="Title 1">
            <a:extLst>
              <a:ext uri="{FF2B5EF4-FFF2-40B4-BE49-F238E27FC236}">
                <a16:creationId xmlns:a16="http://schemas.microsoft.com/office/drawing/2014/main" id="{ADF9AD08-23A4-A6F2-2456-46359363FADC}"/>
              </a:ext>
            </a:extLst>
          </p:cNvPr>
          <p:cNvSpPr txBox="1">
            <a:spLocks/>
          </p:cNvSpPr>
          <p:nvPr/>
        </p:nvSpPr>
        <p:spPr>
          <a:xfrm>
            <a:off x="1752600" y="0"/>
            <a:ext cx="7391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SCREENING AND PROJECT SELECTION</a:t>
            </a:r>
          </a:p>
        </p:txBody>
      </p:sp>
      <p:pic>
        <p:nvPicPr>
          <p:cNvPr id="13" name="Picture 12">
            <a:extLst>
              <a:ext uri="{FF2B5EF4-FFF2-40B4-BE49-F238E27FC236}">
                <a16:creationId xmlns:a16="http://schemas.microsoft.com/office/drawing/2014/main" id="{ACBE2121-C0AF-3EC3-F314-A61D5B864036}"/>
              </a:ext>
            </a:extLst>
          </p:cNvPr>
          <p:cNvPicPr>
            <a:picLocks noChangeAspect="1"/>
          </p:cNvPicPr>
          <p:nvPr/>
        </p:nvPicPr>
        <p:blipFill>
          <a:blip r:embed="rId2"/>
          <a:stretch>
            <a:fillRect/>
          </a:stretch>
        </p:blipFill>
        <p:spPr>
          <a:xfrm>
            <a:off x="1543050" y="1691700"/>
            <a:ext cx="6076950" cy="4838700"/>
          </a:xfrm>
          <a:prstGeom prst="rect">
            <a:avLst/>
          </a:prstGeom>
        </p:spPr>
      </p:pic>
      <p:sp>
        <p:nvSpPr>
          <p:cNvPr id="15" name="TextBox 14">
            <a:extLst>
              <a:ext uri="{FF2B5EF4-FFF2-40B4-BE49-F238E27FC236}">
                <a16:creationId xmlns:a16="http://schemas.microsoft.com/office/drawing/2014/main" id="{A997637D-31FD-5392-C325-B31E5778186F}"/>
              </a:ext>
            </a:extLst>
          </p:cNvPr>
          <p:cNvSpPr txBox="1"/>
          <p:nvPr/>
        </p:nvSpPr>
        <p:spPr>
          <a:xfrm>
            <a:off x="1143000" y="1071412"/>
            <a:ext cx="7543800" cy="646331"/>
          </a:xfrm>
          <a:prstGeom prst="rect">
            <a:avLst/>
          </a:prstGeom>
          <a:noFill/>
        </p:spPr>
        <p:txBody>
          <a:bodyPr wrap="square">
            <a:spAutoFit/>
          </a:bodyPr>
          <a:lstStyle/>
          <a:p>
            <a:r>
              <a:rPr lang="en-US" dirty="0"/>
              <a:t>Project screening and selection involve evaluating potential projects to determine which ones align best with an organization’s goals and resources. </a:t>
            </a:r>
          </a:p>
        </p:txBody>
      </p:sp>
    </p:spTree>
    <p:extLst>
      <p:ext uri="{BB962C8B-B14F-4D97-AF65-F5344CB8AC3E}">
        <p14:creationId xmlns:p14="http://schemas.microsoft.com/office/powerpoint/2010/main" val="2305949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CF0B37-EC14-4D78-AA0D-71F2A156E126}"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9" name="Content Placeholder 8"/>
          <p:cNvSpPr>
            <a:spLocks noGrp="1"/>
          </p:cNvSpPr>
          <p:nvPr>
            <p:ph idx="4294967295"/>
          </p:nvPr>
        </p:nvSpPr>
        <p:spPr>
          <a:xfrm>
            <a:off x="0" y="1673225"/>
            <a:ext cx="7848600" cy="3511550"/>
          </a:xfrm>
        </p:spPr>
        <p:txBody>
          <a:bodyPr>
            <a:normAutofit/>
          </a:bodyPr>
          <a:lstStyle/>
          <a:p>
            <a:pPr algn="just"/>
            <a:r>
              <a:rPr lang="en-US" sz="1800" dirty="0"/>
              <a:t>A risk is defined as “an uncertain event or condition that, if it occurs, has a positive or negative effect on a project's objectives” (PMI, 2004). It must be emphasized that a risk is characterized by having both a consequence and a probability.</a:t>
            </a:r>
          </a:p>
          <a:p>
            <a:pPr marL="0" indent="0" algn="just">
              <a:buNone/>
            </a:pPr>
            <a:endParaRPr lang="en-US" sz="1800" dirty="0"/>
          </a:p>
          <a:p>
            <a:pPr algn="just"/>
            <a:r>
              <a:rPr lang="en-US" sz="1800" dirty="0"/>
              <a:t>An uncertainty is defined as “the difference between the amount of information required to perform the task and the amount of information already possessed by the organization” (Galbraith, 1977).</a:t>
            </a:r>
          </a:p>
          <a:p>
            <a:pPr algn="just"/>
            <a:endParaRPr lang="en-US" sz="2800" dirty="0"/>
          </a:p>
        </p:txBody>
      </p:sp>
      <p:sp>
        <p:nvSpPr>
          <p:cNvPr id="7" name="Title 1"/>
          <p:cNvSpPr txBox="1">
            <a:spLocks/>
          </p:cNvSpPr>
          <p:nvPr/>
        </p:nvSpPr>
        <p:spPr>
          <a:xfrm>
            <a:off x="1371600" y="6568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Risk &amp; Uncertainty</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2C6671-3456-46E6-A133-16D617A30259}"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9" name="Content Placeholder 8"/>
          <p:cNvSpPr>
            <a:spLocks noGrp="1"/>
          </p:cNvSpPr>
          <p:nvPr>
            <p:ph idx="4294967295"/>
          </p:nvPr>
        </p:nvSpPr>
        <p:spPr>
          <a:xfrm>
            <a:off x="1143000" y="1676400"/>
            <a:ext cx="8001000" cy="5562600"/>
          </a:xfrm>
        </p:spPr>
        <p:txBody>
          <a:bodyPr>
            <a:normAutofit/>
          </a:bodyPr>
          <a:lstStyle/>
          <a:p>
            <a:pPr algn="just"/>
            <a:r>
              <a:rPr lang="en-US" sz="1800" dirty="0"/>
              <a:t>To relate the risk categories to the levels of project objectives, the three categories are defined.</a:t>
            </a:r>
          </a:p>
          <a:p>
            <a:pPr algn="just"/>
            <a:endParaRPr lang="en-US" sz="1800" dirty="0"/>
          </a:p>
          <a:p>
            <a:pPr algn="just"/>
            <a:r>
              <a:rPr lang="en-US" sz="1800" dirty="0"/>
              <a:t>Operational Risks</a:t>
            </a:r>
          </a:p>
          <a:p>
            <a:pPr algn="just"/>
            <a:r>
              <a:rPr lang="en-US" sz="1800" dirty="0"/>
              <a:t>Short-term strategic Risks</a:t>
            </a:r>
          </a:p>
          <a:p>
            <a:pPr algn="just"/>
            <a:r>
              <a:rPr lang="en-US" sz="1800" dirty="0"/>
              <a:t>Long-term strategic Risks</a:t>
            </a:r>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Types of Risks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6E2CE1-60EB-4CBE-9817-C258556E3DAE}"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9" name="Content Placeholder 8"/>
          <p:cNvSpPr>
            <a:spLocks noGrp="1"/>
          </p:cNvSpPr>
          <p:nvPr>
            <p:ph idx="4294967295"/>
          </p:nvPr>
        </p:nvSpPr>
        <p:spPr>
          <a:xfrm>
            <a:off x="0" y="1271588"/>
            <a:ext cx="8001000" cy="4419600"/>
          </a:xfrm>
        </p:spPr>
        <p:txBody>
          <a:bodyPr>
            <a:normAutofit/>
          </a:bodyPr>
          <a:lstStyle/>
          <a:p>
            <a:pPr algn="just">
              <a:buNone/>
            </a:pPr>
            <a:r>
              <a:rPr lang="en-US" sz="2800" dirty="0"/>
              <a:t>	</a:t>
            </a:r>
          </a:p>
          <a:p>
            <a:pPr algn="just">
              <a:buNone/>
            </a:pPr>
            <a:endParaRPr lang="en-US" sz="2800" dirty="0"/>
          </a:p>
          <a:p>
            <a:pPr algn="just">
              <a:buNone/>
            </a:pPr>
            <a:r>
              <a:rPr lang="en-US" sz="2800" dirty="0"/>
              <a:t>	</a:t>
            </a:r>
            <a:r>
              <a:rPr lang="en-US" sz="2000" dirty="0"/>
              <a:t>Risks related to operational objectives of the project. This means risks restricted to the direct results from the project—that is, its products.</a:t>
            </a:r>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Operational Risks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127997-F8B0-4374-926A-A5C11F6A65BF}"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a:t>
            </a:r>
          </a:p>
          <a:p>
            <a:pPr algn="just">
              <a:buNone/>
            </a:pPr>
            <a:r>
              <a:rPr lang="en-US" sz="1800" dirty="0"/>
              <a:t>	Short-term strategic risks are risks related to the objectives for project owner's use of the project results after the project has been completed. </a:t>
            </a:r>
          </a:p>
          <a:p>
            <a:pPr algn="just">
              <a:buNone/>
            </a:pPr>
            <a:endParaRPr lang="en-US" sz="1800" dirty="0"/>
          </a:p>
          <a:p>
            <a:pPr algn="just">
              <a:buNone/>
            </a:pPr>
            <a:r>
              <a:rPr lang="en-US" sz="1800" dirty="0"/>
              <a:t>	It may also mean the risk for first-order effects of the project—that is, risk for the effects that should be achieved for the target group or users.</a:t>
            </a:r>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Short-term strategic Risks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E7A0E9-3C35-E19C-A466-9ED6CB5448CD}"/>
              </a:ext>
            </a:extLst>
          </p:cNvPr>
          <p:cNvSpPr>
            <a:spLocks noGrp="1"/>
          </p:cNvSpPr>
          <p:nvPr>
            <p:ph type="dt" sz="half" idx="10"/>
          </p:nvPr>
        </p:nvSpPr>
        <p:spPr/>
        <p:txBody>
          <a:bodyPr/>
          <a:lstStyle/>
          <a:p>
            <a:fld id="{06A0C03A-3603-4329-A5CF-0A139E8797C0}" type="datetime1">
              <a:rPr lang="en-US" smtClean="0"/>
              <a:t>21-Jun-24</a:t>
            </a:fld>
            <a:endParaRPr lang="en-US"/>
          </a:p>
        </p:txBody>
      </p:sp>
      <p:sp>
        <p:nvSpPr>
          <p:cNvPr id="5" name="Footer Placeholder 4">
            <a:extLst>
              <a:ext uri="{FF2B5EF4-FFF2-40B4-BE49-F238E27FC236}">
                <a16:creationId xmlns:a16="http://schemas.microsoft.com/office/drawing/2014/main" id="{ED1009EE-E84E-5FBF-37C9-1F9689E8EF48}"/>
              </a:ext>
            </a:extLst>
          </p:cNvPr>
          <p:cNvSpPr>
            <a:spLocks noGrp="1"/>
          </p:cNvSpPr>
          <p:nvPr>
            <p:ph type="ftr" sz="quarter" idx="11"/>
          </p:nvPr>
        </p:nvSpPr>
        <p:spPr/>
        <p:txBody>
          <a:bodyPr/>
          <a:lstStyle/>
          <a:p>
            <a:r>
              <a:rPr lang="en-US"/>
              <a:t>Harshit Thakur                Unit-1</a:t>
            </a:r>
          </a:p>
        </p:txBody>
      </p:sp>
      <p:sp>
        <p:nvSpPr>
          <p:cNvPr id="6" name="Slide Number Placeholder 5">
            <a:extLst>
              <a:ext uri="{FF2B5EF4-FFF2-40B4-BE49-F238E27FC236}">
                <a16:creationId xmlns:a16="http://schemas.microsoft.com/office/drawing/2014/main" id="{A064366C-C18A-EE85-5904-8D5E069E656D}"/>
              </a:ext>
            </a:extLst>
          </p:cNvPr>
          <p:cNvSpPr>
            <a:spLocks noGrp="1"/>
          </p:cNvSpPr>
          <p:nvPr>
            <p:ph type="sldNum" sz="quarter" idx="12"/>
          </p:nvPr>
        </p:nvSpPr>
        <p:spPr/>
        <p:txBody>
          <a:bodyPr/>
          <a:lstStyle/>
          <a:p>
            <a:fld id="{B6F15528-21DE-4FAA-801E-634DDDAF4B2B}" type="slidenum">
              <a:rPr lang="en-US" smtClean="0"/>
              <a:pPr/>
              <a:t>6</a:t>
            </a:fld>
            <a:endParaRPr lang="en-US"/>
          </a:p>
        </p:txBody>
      </p:sp>
      <p:pic>
        <p:nvPicPr>
          <p:cNvPr id="8" name="Content Placeholder 7">
            <a:extLst>
              <a:ext uri="{FF2B5EF4-FFF2-40B4-BE49-F238E27FC236}">
                <a16:creationId xmlns:a16="http://schemas.microsoft.com/office/drawing/2014/main" id="{A84E4B24-6852-432D-90F0-FE5B0825B833}"/>
              </a:ext>
            </a:extLst>
          </p:cNvPr>
          <p:cNvPicPr>
            <a:picLocks noGrp="1" noChangeAspect="1"/>
          </p:cNvPicPr>
          <p:nvPr>
            <p:ph idx="4294967295"/>
          </p:nvPr>
        </p:nvPicPr>
        <p:blipFill>
          <a:blip r:embed="rId2"/>
          <a:stretch>
            <a:fillRect/>
          </a:stretch>
        </p:blipFill>
        <p:spPr>
          <a:xfrm>
            <a:off x="0" y="1619250"/>
            <a:ext cx="7861300" cy="4525963"/>
          </a:xfrm>
        </p:spPr>
      </p:pic>
      <p:sp>
        <p:nvSpPr>
          <p:cNvPr id="10" name="Title 1">
            <a:extLst>
              <a:ext uri="{FF2B5EF4-FFF2-40B4-BE49-F238E27FC236}">
                <a16:creationId xmlns:a16="http://schemas.microsoft.com/office/drawing/2014/main" id="{D8424208-820E-851B-B57D-2E0AD3E510B9}"/>
              </a:ext>
            </a:extLst>
          </p:cNvPr>
          <p:cNvSpPr txBox="1">
            <a:spLocks noGrp="1"/>
          </p:cNvSpPr>
          <p:nvPr>
            <p:ph type="title" idx="4294967295"/>
          </p:nvPr>
        </p:nvSpPr>
        <p:spPr>
          <a:xfrm>
            <a:off x="1905000" y="-28575"/>
            <a:ext cx="7239000" cy="7905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dirty="0"/>
              <a:t>Evaluation Scheme</a:t>
            </a:r>
          </a:p>
        </p:txBody>
      </p:sp>
    </p:spTree>
    <p:extLst>
      <p:ext uri="{BB962C8B-B14F-4D97-AF65-F5344CB8AC3E}">
        <p14:creationId xmlns:p14="http://schemas.microsoft.com/office/powerpoint/2010/main" val="17495587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20355C-AFF6-4639-9CEF-499A22CCDE2C}"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a:t>
            </a:r>
          </a:p>
          <a:p>
            <a:pPr algn="just">
              <a:buNone/>
            </a:pPr>
            <a:r>
              <a:rPr lang="en-US" sz="2800" dirty="0"/>
              <a:t>	</a:t>
            </a:r>
          </a:p>
          <a:p>
            <a:pPr>
              <a:buNone/>
            </a:pPr>
            <a:r>
              <a:rPr lang="en-US" sz="2800" dirty="0"/>
              <a:t>	</a:t>
            </a:r>
            <a:r>
              <a:rPr lang="en-US" sz="2000" dirty="0"/>
              <a:t>Risks related to long-term strategic objectives of the project—in other words, risks related to the project purpose, or, the long-term objective that the project is meant to contribute to</a:t>
            </a:r>
            <a:r>
              <a:rPr lang="en-US" sz="2800" dirty="0"/>
              <a:t>.</a:t>
            </a:r>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Long-term strategic Risks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A7A028-B069-4E0E-A781-9350788F5422}"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a:t>
            </a:r>
          </a:p>
          <a:p>
            <a:pPr algn="just">
              <a:buNone/>
            </a:pPr>
            <a:r>
              <a:rPr lang="en-US" sz="2800" dirty="0"/>
              <a:t>	</a:t>
            </a:r>
            <a:r>
              <a:rPr lang="en-US" sz="1800" dirty="0"/>
              <a:t>Operational criteria, used to evaluate whether a given risk element is long-term strategic, short-term strategic, or operational include the following:</a:t>
            </a:r>
          </a:p>
          <a:p>
            <a:pPr algn="just">
              <a:buNone/>
            </a:pPr>
            <a:endParaRPr lang="en-US" sz="1800" dirty="0"/>
          </a:p>
          <a:p>
            <a:pPr algn="just">
              <a:buNone/>
            </a:pPr>
            <a:r>
              <a:rPr lang="en-US" sz="1800" dirty="0"/>
              <a:t>	The risk element is considered an operational risk when: the risk element is a risk to the project output (which should be specified in a project definition/delivery contract)—i.e., a risk to the project's ability to deliver.</a:t>
            </a:r>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Criteria to Categories Risk</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3C3B15-0CD5-428F-961B-CFC998553159}"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a:t>
            </a:r>
          </a:p>
          <a:p>
            <a:pPr algn="just">
              <a:buNone/>
            </a:pPr>
            <a:r>
              <a:rPr lang="en-US" sz="2800" dirty="0"/>
              <a:t>	</a:t>
            </a:r>
          </a:p>
          <a:p>
            <a:pPr algn="just">
              <a:buNone/>
            </a:pPr>
            <a:r>
              <a:rPr lang="en-US" sz="2800" dirty="0"/>
              <a:t>	</a:t>
            </a:r>
            <a:r>
              <a:rPr lang="en-US" sz="1800" dirty="0"/>
              <a:t>The risk element is a short-term strategic risk when: the risk element is a risk to a functionality not clearly specified in project definition/delivery contract, but is necessary in order to achieve the effects of the project (restricted to the first-order effects for the target group/users).</a:t>
            </a:r>
          </a:p>
          <a:p>
            <a:pPr algn="just">
              <a:buNone/>
            </a:pPr>
            <a:endParaRPr lang="en-US" sz="1800" dirty="0"/>
          </a:p>
          <a:p>
            <a:pPr>
              <a:buNone/>
            </a:pPr>
            <a:r>
              <a:rPr lang="en-US" sz="1800" dirty="0"/>
              <a:t>The risk element is a long-term strategic risk when: the risk element is a risk to achieving the long-term objectives of the project, but not a risk of the two categories mentioned above (i.e., operational or short-term strategic risk).</a:t>
            </a:r>
          </a:p>
          <a:p>
            <a:pPr algn="just">
              <a:buNone/>
            </a:pPr>
            <a:endParaRPr lang="en-US" sz="1800"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Criteria to Categories Risk </a:t>
            </a:r>
            <a:r>
              <a:rPr lang="en-US" dirty="0" err="1"/>
              <a:t>contd</a:t>
            </a:r>
            <a:r>
              <a:rPr lang="en-US" dirty="0"/>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16A16C-8F69-4142-A399-DFA055064F50}"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pic>
        <p:nvPicPr>
          <p:cNvPr id="3074" name="Picture 2"/>
          <p:cNvPicPr>
            <a:picLocks noGrp="1" noChangeAspect="1" noChangeArrowheads="1"/>
          </p:cNvPicPr>
          <p:nvPr>
            <p:ph idx="4294967295"/>
          </p:nvPr>
        </p:nvPicPr>
        <p:blipFill>
          <a:blip r:embed="rId2"/>
          <a:srcRect/>
          <a:stretch>
            <a:fillRect/>
          </a:stretch>
        </p:blipFill>
        <p:spPr bwMode="auto">
          <a:xfrm>
            <a:off x="0" y="830263"/>
            <a:ext cx="8915400" cy="5611812"/>
          </a:xfrm>
          <a:prstGeom prst="rect">
            <a:avLst/>
          </a:prstGeom>
          <a:noFill/>
          <a:ln w="9525">
            <a:noFill/>
            <a:miter lim="800000"/>
            <a:headEnd/>
            <a:tailEnd/>
          </a:ln>
          <a:effectLst/>
        </p:spPr>
      </p:pic>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Risk Identification &amp; Analysis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697983-DFFD-4076-A364-119EEE688138}"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9" name="Content Placeholder 8"/>
          <p:cNvSpPr>
            <a:spLocks noGrp="1"/>
          </p:cNvSpPr>
          <p:nvPr>
            <p:ph idx="4294967295"/>
          </p:nvPr>
        </p:nvSpPr>
        <p:spPr>
          <a:xfrm>
            <a:off x="152400" y="838200"/>
            <a:ext cx="8991600" cy="5562600"/>
          </a:xfrm>
        </p:spPr>
        <p:txBody>
          <a:bodyPr>
            <a:normAutofit/>
          </a:bodyPr>
          <a:lstStyle/>
          <a:p>
            <a:pPr>
              <a:buNone/>
            </a:pPr>
            <a:r>
              <a:rPr lang="en-US" sz="2800" dirty="0"/>
              <a:t>	</a:t>
            </a:r>
            <a:r>
              <a:rPr lang="en-US" sz="1800" dirty="0"/>
              <a:t>The risk identification function should not be left to chance but should be explicitly covered in a number of project documents:</a:t>
            </a:r>
          </a:p>
          <a:p>
            <a:endParaRPr lang="en-US" sz="1800" dirty="0"/>
          </a:p>
          <a:p>
            <a:r>
              <a:rPr lang="en-US" sz="1800" dirty="0"/>
              <a:t>Statement of work (SOW),</a:t>
            </a:r>
          </a:p>
          <a:p>
            <a:r>
              <a:rPr lang="en-US" sz="1800" dirty="0"/>
              <a:t>Work breakdown structure (WBS),</a:t>
            </a:r>
          </a:p>
          <a:p>
            <a:r>
              <a:rPr lang="en-US" sz="1800" dirty="0"/>
              <a:t>Budget,</a:t>
            </a:r>
          </a:p>
          <a:p>
            <a:r>
              <a:rPr lang="en-US" sz="1800" dirty="0"/>
              <a:t>Schedule,</a:t>
            </a:r>
          </a:p>
          <a:p>
            <a:r>
              <a:rPr lang="en-US" sz="1800" dirty="0"/>
              <a:t>Acquisition plan, and</a:t>
            </a:r>
          </a:p>
          <a:p>
            <a:r>
              <a:rPr lang="en-US" sz="1800" dirty="0"/>
              <a:t>Execution plan.</a:t>
            </a:r>
          </a:p>
          <a:p>
            <a:pPr algn="just"/>
            <a:endParaRPr lang="en-US" sz="2800"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spcBef>
                <a:spcPct val="0"/>
              </a:spcBef>
              <a:defRPr/>
            </a:pPr>
            <a:r>
              <a:rPr lang="en-US" sz="2000" dirty="0">
                <a:solidFill>
                  <a:schemeClr val="tx1"/>
                </a:solidFill>
              </a:rPr>
              <a:t>Risk Identification &amp; Analysis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1A59C0-0CCB-407E-AC34-0B6D5A24DF5F}"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9" name="Content Placeholder 8"/>
          <p:cNvSpPr>
            <a:spLocks noGrp="1"/>
          </p:cNvSpPr>
          <p:nvPr>
            <p:ph idx="4294967295"/>
          </p:nvPr>
        </p:nvSpPr>
        <p:spPr>
          <a:xfrm>
            <a:off x="152400" y="838200"/>
            <a:ext cx="8991600" cy="5386388"/>
          </a:xfrm>
        </p:spPr>
        <p:txBody>
          <a:bodyPr>
            <a:normAutofit/>
          </a:bodyPr>
          <a:lstStyle/>
          <a:p>
            <a:pPr algn="just"/>
            <a:endParaRPr lang="en-US" sz="2800" dirty="0"/>
          </a:p>
          <a:p>
            <a:r>
              <a:rPr lang="en-US" sz="1800" dirty="0"/>
              <a:t>The full project team should be actively involved.</a:t>
            </a:r>
          </a:p>
          <a:p>
            <a:r>
              <a:rPr lang="en-US" sz="1800" dirty="0"/>
              <a:t>Potential risks should be identified by all members of the project team.</a:t>
            </a:r>
          </a:p>
          <a:p>
            <a:r>
              <a:rPr lang="en-US" sz="1800" dirty="0"/>
              <a:t>No criticism of any suggestion is permitted.</a:t>
            </a:r>
          </a:p>
          <a:p>
            <a:r>
              <a:rPr lang="en-US" sz="1800" dirty="0"/>
              <a:t>Any potential risk identified by anyone should be recorded, regardless of whether other members of the group consider it to be significant.</a:t>
            </a:r>
          </a:p>
          <a:p>
            <a:r>
              <a:rPr lang="en-US" sz="1800" dirty="0"/>
              <a:t>All potential risks identified by brainstorming should be documented and followed up by the integrated project team.</a:t>
            </a:r>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Risk Identification &amp; Analysis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1821CA-39DC-4013-B21A-BBA163DA18D3}"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Risk Assessment</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1940"/>
          <a:stretch/>
        </p:blipFill>
        <p:spPr>
          <a:xfrm>
            <a:off x="254000" y="990600"/>
            <a:ext cx="8636000" cy="50292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11A3D0-4D49-4071-90F7-42C8325F7184}"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Pareto Diagrams</a:t>
            </a:r>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2234" t="7778" r="3909" b="16666"/>
          <a:stretch/>
        </p:blipFill>
        <p:spPr>
          <a:xfrm>
            <a:off x="304800" y="857665"/>
            <a:ext cx="8534401" cy="518160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948FA2-8EA0-4CE6-A380-8C42041E7B93}"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9" name="Content Placeholder 8"/>
          <p:cNvSpPr>
            <a:spLocks noGrp="1"/>
          </p:cNvSpPr>
          <p:nvPr>
            <p:ph idx="4294967295"/>
          </p:nvPr>
        </p:nvSpPr>
        <p:spPr>
          <a:xfrm>
            <a:off x="152400" y="838200"/>
            <a:ext cx="8991600" cy="5562600"/>
          </a:xfrm>
        </p:spPr>
        <p:txBody>
          <a:bodyPr>
            <a:normAutofit/>
          </a:bodyPr>
          <a:lstStyle/>
          <a:p>
            <a:pPr algn="just">
              <a:buNone/>
            </a:pPr>
            <a:r>
              <a:rPr lang="en-US" sz="2800" dirty="0"/>
              <a:t>	</a:t>
            </a:r>
          </a:p>
          <a:p>
            <a:pPr algn="just">
              <a:buNone/>
            </a:pPr>
            <a:r>
              <a:rPr lang="en-US" sz="2800" dirty="0"/>
              <a:t>	</a:t>
            </a:r>
            <a:r>
              <a:rPr lang="en-US" sz="1800" dirty="0"/>
              <a:t>In project risk assessment, a failure can be any significant event that the sponsor does not want to happen—a budget overrun, a schedule overrun, or a failure to meet scope, quality, or mission performance objectives.</a:t>
            </a:r>
          </a:p>
          <a:p>
            <a:pPr algn="just">
              <a:buNone/>
            </a:pPr>
            <a:endParaRPr lang="en-US" sz="1800" dirty="0"/>
          </a:p>
          <a:p>
            <a:pPr algn="just">
              <a:buNone/>
            </a:pPr>
            <a:r>
              <a:rPr lang="en-US" sz="1800" dirty="0"/>
              <a:t>	The objective of failure modes and effects analysis is the identification of root or common causes, which may affect the project as a whole. </a:t>
            </a:r>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Failure Modes and Effects Analysis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13A3B3-B334-4417-9417-6DE4B0F513B5}"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9" name="Content Placeholder 8"/>
          <p:cNvSpPr>
            <a:spLocks noGrp="1"/>
          </p:cNvSpPr>
          <p:nvPr>
            <p:ph idx="4294967295"/>
          </p:nvPr>
        </p:nvSpPr>
        <p:spPr>
          <a:xfrm>
            <a:off x="152400" y="838200"/>
            <a:ext cx="8991600" cy="5562600"/>
          </a:xfrm>
        </p:spPr>
        <p:txBody>
          <a:bodyPr>
            <a:normAutofit/>
          </a:bodyPr>
          <a:lstStyle/>
          <a:p>
            <a:pPr algn="just">
              <a:buNone/>
            </a:pPr>
            <a:r>
              <a:rPr lang="en-US" sz="2800" dirty="0"/>
              <a:t>	</a:t>
            </a:r>
          </a:p>
          <a:p>
            <a:pPr algn="just">
              <a:buNone/>
            </a:pPr>
            <a:r>
              <a:rPr lang="en-US" sz="2800" dirty="0"/>
              <a:t>	</a:t>
            </a:r>
            <a:r>
              <a:rPr lang="en-US" sz="1800" dirty="0"/>
              <a:t>It includes detailed descriptions of issues and a weighted checklist of project scope definition elements to jog the memory of project team participants. </a:t>
            </a:r>
          </a:p>
          <a:p>
            <a:pPr algn="just">
              <a:buNone/>
            </a:pPr>
            <a:endParaRPr lang="en-US" sz="1800" dirty="0"/>
          </a:p>
          <a:p>
            <a:pPr algn="just">
              <a:buNone/>
            </a:pPr>
            <a:r>
              <a:rPr lang="en-US" sz="1800" dirty="0"/>
              <a:t>	It provides the means to assess risk at various stages during the front-end project planning process and to focus efforts on high-risk areas that need additional definition</a:t>
            </a:r>
            <a:r>
              <a:rPr lang="en-US" sz="2800" dirty="0"/>
              <a:t>.</a:t>
            </a:r>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Definition Rating Index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7EBA7C-5499-43E1-B599-82C9D3877444}"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pic>
        <p:nvPicPr>
          <p:cNvPr id="7" name="Content Placeholder 6"/>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500022" y="1219200"/>
            <a:ext cx="8643977" cy="4800600"/>
          </a:xfrm>
        </p:spPr>
      </p:pic>
      <p:sp>
        <p:nvSpPr>
          <p:cNvPr id="8" name="Title 1"/>
          <p:cNvSpPr txBox="1">
            <a:spLocks/>
          </p:cNvSpPr>
          <p:nvPr/>
        </p:nvSpPr>
        <p:spPr>
          <a:xfrm>
            <a:off x="1981200" y="0"/>
            <a:ext cx="7162800" cy="81756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Syllabus</a:t>
            </a:r>
          </a:p>
        </p:txBody>
      </p:sp>
    </p:spTree>
    <p:extLst>
      <p:ext uri="{BB962C8B-B14F-4D97-AF65-F5344CB8AC3E}">
        <p14:creationId xmlns:p14="http://schemas.microsoft.com/office/powerpoint/2010/main" val="34962143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91A8C0-4782-4C64-9FE8-80156B8C7804}"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9" name="Content Placeholder 8"/>
          <p:cNvSpPr>
            <a:spLocks noGrp="1"/>
          </p:cNvSpPr>
          <p:nvPr>
            <p:ph idx="4294967295"/>
          </p:nvPr>
        </p:nvSpPr>
        <p:spPr>
          <a:xfrm>
            <a:off x="152400" y="838200"/>
            <a:ext cx="8991600" cy="5562600"/>
          </a:xfrm>
        </p:spPr>
        <p:txBody>
          <a:bodyPr>
            <a:normAutofit/>
          </a:bodyPr>
          <a:lstStyle/>
          <a:p>
            <a:pPr algn="just">
              <a:buNone/>
            </a:pPr>
            <a:r>
              <a:rPr lang="en-US" sz="1800" b="1" dirty="0"/>
              <a:t>Multivariate Statistical Models:</a:t>
            </a:r>
          </a:p>
          <a:p>
            <a:pPr algn="just">
              <a:buNone/>
            </a:pPr>
            <a:r>
              <a:rPr lang="en-US" sz="1800" dirty="0"/>
              <a:t>	</a:t>
            </a:r>
          </a:p>
          <a:p>
            <a:pPr algn="just">
              <a:buNone/>
            </a:pPr>
            <a:r>
              <a:rPr lang="en-US" sz="1800" dirty="0"/>
              <a:t>	These methods are objective in that they do not rely on subjective probability distributions elicited from (possibly biased) project advocates. </a:t>
            </a:r>
          </a:p>
          <a:p>
            <a:pPr algn="just">
              <a:buNone/>
            </a:pPr>
            <a:endParaRPr lang="en-US" sz="1800" dirty="0"/>
          </a:p>
          <a:p>
            <a:pPr algn="just">
              <a:buNone/>
            </a:pPr>
            <a:r>
              <a:rPr lang="en-US" sz="1800" dirty="0"/>
              <a:t>	Analysts build linear or nonlinear statistical models based on data from multiple past projects and then compare the project in question to the models. </a:t>
            </a:r>
          </a:p>
          <a:p>
            <a:pPr algn="just">
              <a:buNone/>
            </a:pPr>
            <a:endParaRPr lang="en-US" sz="1800"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Quantitative Risk Analysis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871FDF-82CF-4B58-94C7-F1F6A8E6FE9E}"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9" name="Content Placeholder 8"/>
          <p:cNvSpPr>
            <a:spLocks noGrp="1"/>
          </p:cNvSpPr>
          <p:nvPr>
            <p:ph idx="4294967295"/>
          </p:nvPr>
        </p:nvSpPr>
        <p:spPr>
          <a:xfrm>
            <a:off x="0" y="1295400"/>
            <a:ext cx="8991600" cy="4114800"/>
          </a:xfrm>
        </p:spPr>
        <p:txBody>
          <a:bodyPr>
            <a:normAutofit/>
          </a:bodyPr>
          <a:lstStyle/>
          <a:p>
            <a:pPr algn="just">
              <a:buNone/>
            </a:pPr>
            <a:r>
              <a:rPr lang="en-US" sz="1800" b="1" dirty="0"/>
              <a:t>Event Trees:</a:t>
            </a:r>
          </a:p>
          <a:p>
            <a:pPr algn="just">
              <a:buNone/>
            </a:pPr>
            <a:r>
              <a:rPr lang="en-US" sz="1800" dirty="0"/>
              <a:t>	The results of the evaluations are the probabilities of various outcomes from given faults or failures. </a:t>
            </a:r>
          </a:p>
          <a:p>
            <a:pPr algn="just">
              <a:buNone/>
            </a:pPr>
            <a:r>
              <a:rPr lang="en-US" sz="1800" dirty="0"/>
              <a:t>	Each event tree shows a particular event at the top and the conditions causing that event, leading to the determination of the likelihood of these events. </a:t>
            </a:r>
          </a:p>
          <a:p>
            <a:pPr algn="just">
              <a:buNone/>
            </a:pPr>
            <a:r>
              <a:rPr lang="en-US" sz="1800" dirty="0"/>
              <a:t>	These methods can be adapted to project cost, schedule, and performance risk assessments.</a:t>
            </a:r>
          </a:p>
          <a:p>
            <a:pPr algn="just"/>
            <a:endParaRPr lang="en-US" sz="2800"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Quantitative Risk Analysis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F6D3DD-C1F4-4DEB-832F-9B5527C6C292}"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9" name="Content Placeholder 8"/>
          <p:cNvSpPr>
            <a:spLocks noGrp="1"/>
          </p:cNvSpPr>
          <p:nvPr>
            <p:ph idx="4294967295"/>
          </p:nvPr>
        </p:nvSpPr>
        <p:spPr>
          <a:xfrm>
            <a:off x="152400" y="838200"/>
            <a:ext cx="8991600" cy="5562600"/>
          </a:xfrm>
        </p:spPr>
        <p:txBody>
          <a:bodyPr>
            <a:normAutofit/>
          </a:bodyPr>
          <a:lstStyle/>
          <a:p>
            <a:pPr algn="just">
              <a:buNone/>
            </a:pPr>
            <a:r>
              <a:rPr lang="en-US" sz="1800" b="1" dirty="0"/>
              <a:t>Sensitivity Analysis:</a:t>
            </a:r>
          </a:p>
          <a:p>
            <a:pPr algn="just">
              <a:buNone/>
            </a:pPr>
            <a:r>
              <a:rPr lang="en-US" sz="1800" dirty="0"/>
              <a:t>	</a:t>
            </a:r>
          </a:p>
          <a:p>
            <a:pPr algn="just">
              <a:buNone/>
            </a:pPr>
            <a:r>
              <a:rPr lang="en-US" sz="1800" dirty="0"/>
              <a:t>	A sensitivity coefficient is a derivative: the change in some outcome with respect to a change in some input. </a:t>
            </a:r>
          </a:p>
          <a:p>
            <a:pPr algn="just">
              <a:buNone/>
            </a:pPr>
            <a:endParaRPr lang="en-US" sz="1800" dirty="0"/>
          </a:p>
          <a:p>
            <a:pPr algn="just">
              <a:buNone/>
            </a:pPr>
            <a:r>
              <a:rPr lang="en-US" sz="1800" dirty="0"/>
              <a:t>	Even if the probability of a particular risk cannot be determined precisely, sensitivity analysis can be used to determine which variables have the greatest influence on the risk.</a:t>
            </a:r>
            <a:r>
              <a:rPr lang="en-US" sz="2800" dirty="0"/>
              <a:t> </a:t>
            </a:r>
          </a:p>
          <a:p>
            <a:pPr algn="just">
              <a:buNone/>
            </a:pPr>
            <a:endParaRPr lang="en-US" sz="2800"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Quantitative Risk Analysis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64D789-CE31-421B-8AE4-F728348BB2CE}"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Risk Identification &amp; Analysis</a:t>
            </a:r>
          </a:p>
        </p:txBody>
      </p:sp>
      <p:pic>
        <p:nvPicPr>
          <p:cNvPr id="12290" name="Picture 2" descr="Risk Identification | The MITRE Corporation"/>
          <p:cNvPicPr>
            <a:picLocks noChangeAspect="1" noChangeArrowheads="1"/>
          </p:cNvPicPr>
          <p:nvPr/>
        </p:nvPicPr>
        <p:blipFill>
          <a:blip r:embed="rId2"/>
          <a:srcRect/>
          <a:stretch>
            <a:fillRect/>
          </a:stretch>
        </p:blipFill>
        <p:spPr bwMode="auto">
          <a:xfrm>
            <a:off x="609600" y="762000"/>
            <a:ext cx="8153400" cy="5638800"/>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0AF0D9-7A66-4A68-97DB-81F0F6C9DB7A}"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9" name="Content Placeholder 8"/>
          <p:cNvSpPr>
            <a:spLocks noGrp="1"/>
          </p:cNvSpPr>
          <p:nvPr>
            <p:ph idx="4294967295"/>
          </p:nvPr>
        </p:nvSpPr>
        <p:spPr>
          <a:xfrm>
            <a:off x="152400" y="838200"/>
            <a:ext cx="8991600" cy="5562600"/>
          </a:xfrm>
        </p:spPr>
        <p:txBody>
          <a:bodyPr>
            <a:normAutofit/>
          </a:bodyPr>
          <a:lstStyle/>
          <a:p>
            <a:pPr algn="just">
              <a:buNone/>
            </a:pPr>
            <a:r>
              <a:rPr lang="en-US" sz="2800" dirty="0"/>
              <a:t>	</a:t>
            </a:r>
          </a:p>
          <a:p>
            <a:pPr algn="just">
              <a:buNone/>
            </a:pPr>
            <a:r>
              <a:rPr lang="en-US" sz="2800" dirty="0"/>
              <a:t>	</a:t>
            </a:r>
          </a:p>
          <a:p>
            <a:pPr algn="just">
              <a:buNone/>
            </a:pPr>
            <a:r>
              <a:rPr lang="en-US" sz="2800" dirty="0"/>
              <a:t>	</a:t>
            </a:r>
            <a:r>
              <a:rPr lang="en-US" sz="1800" dirty="0"/>
              <a:t>1. Include risk management in your projects</a:t>
            </a:r>
          </a:p>
          <a:p>
            <a:pPr algn="just">
              <a:buNone/>
            </a:pPr>
            <a:r>
              <a:rPr lang="en-US" sz="1800" dirty="0"/>
              <a:t>	2. Communicate risks to others</a:t>
            </a:r>
          </a:p>
          <a:p>
            <a:pPr algn="just">
              <a:buNone/>
            </a:pPr>
            <a:r>
              <a:rPr lang="en-US" sz="1800" dirty="0"/>
              <a:t>	3. Prioritize risks</a:t>
            </a:r>
          </a:p>
          <a:p>
            <a:pPr algn="just">
              <a:buNone/>
            </a:pPr>
            <a:r>
              <a:rPr lang="en-US" sz="1800" dirty="0"/>
              <a:t>	4. Analyze risks</a:t>
            </a:r>
          </a:p>
          <a:p>
            <a:pPr algn="just">
              <a:buNone/>
            </a:pPr>
            <a:r>
              <a:rPr lang="en-US" sz="1800" dirty="0"/>
              <a:t>	5. Implement risk responses as early as possible</a:t>
            </a:r>
          </a:p>
          <a:p>
            <a:pPr algn="just">
              <a:buNone/>
            </a:pPr>
            <a:r>
              <a:rPr lang="en-US" sz="1800" dirty="0"/>
              <a:t>	6. Track them down regularly</a:t>
            </a:r>
          </a:p>
          <a:p>
            <a:pPr algn="just"/>
            <a:endParaRPr lang="en-US" sz="2800" dirty="0"/>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Risk Mitigation</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BE30E4-3B98-480D-A346-BC0A29469F98}" type="datetime4">
              <a:rPr lang="en-US" smtClean="0"/>
              <a:t>June 21, 2024</a:t>
            </a:fld>
            <a:endParaRPr lang="en-US" dirty="0"/>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9" name="Content Placeholder 8"/>
          <p:cNvSpPr>
            <a:spLocks noGrp="1"/>
          </p:cNvSpPr>
          <p:nvPr>
            <p:ph idx="4294967295"/>
          </p:nvPr>
        </p:nvSpPr>
        <p:spPr>
          <a:xfrm>
            <a:off x="0" y="838200"/>
            <a:ext cx="8991600" cy="5562600"/>
          </a:xfrm>
        </p:spPr>
        <p:txBody>
          <a:bodyPr>
            <a:normAutofit/>
          </a:bodyPr>
          <a:lstStyle/>
          <a:p>
            <a:pPr algn="just"/>
            <a:r>
              <a:rPr lang="en-US" sz="1800" dirty="0"/>
              <a:t>Project Identification is often the outcome of TRIGGERING PROCESSES / EVENTS rather than an analytical exercise.</a:t>
            </a:r>
          </a:p>
          <a:p>
            <a:pPr algn="just"/>
            <a:endParaRPr lang="en-US" sz="1800" dirty="0"/>
          </a:p>
          <a:p>
            <a:pPr algn="just"/>
            <a:r>
              <a:rPr lang="en-US" sz="1800" dirty="0"/>
              <a:t>To tap the creativity of the people and to harness their entrepreneurial urges, a conducive organizational climate has to be fostered. </a:t>
            </a:r>
          </a:p>
          <a:p>
            <a:pPr algn="just"/>
            <a:endParaRPr lang="en-US" sz="1800" dirty="0"/>
          </a:p>
          <a:p>
            <a:pPr algn="just"/>
            <a:r>
              <a:rPr lang="en-US" sz="1800" dirty="0"/>
              <a:t>Some kind of preliminary screening is required to eliminate ideas which </a:t>
            </a:r>
            <a:r>
              <a:rPr lang="en-US" sz="1800" i="1" dirty="0"/>
              <a:t>prima facie</a:t>
            </a:r>
            <a:r>
              <a:rPr lang="en-US" sz="1800" dirty="0"/>
              <a:t> are not promising</a:t>
            </a:r>
          </a:p>
          <a:p>
            <a:pPr algn="just">
              <a:buNone/>
            </a:pPr>
            <a:r>
              <a:rPr lang="en-US" sz="1800" dirty="0"/>
              <a:t>	</a:t>
            </a:r>
          </a:p>
          <a:p>
            <a:pPr algn="just">
              <a:buNone/>
            </a:pPr>
            <a:endParaRPr lang="en-US" sz="2800" dirty="0"/>
          </a:p>
        </p:txBody>
      </p:sp>
      <p:sp>
        <p:nvSpPr>
          <p:cNvPr id="7" name="Title 1"/>
          <p:cNvSpPr txBox="1">
            <a:spLocks/>
          </p:cNvSpPr>
          <p:nvPr/>
        </p:nvSpPr>
        <p:spPr>
          <a:xfrm>
            <a:off x="1371600" y="12732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Summary</a:t>
            </a:r>
          </a:p>
        </p:txBody>
      </p:sp>
    </p:spTree>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5F2576-20E6-4347-8039-CE97AE25BE33}" type="datetime4">
              <a:rPr lang="en-US" smtClean="0"/>
              <a:t>June 21, 2024</a:t>
            </a:fld>
            <a:endParaRPr lang="en-US"/>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3" name="Content Placeholder 2"/>
          <p:cNvSpPr>
            <a:spLocks noGrp="1"/>
          </p:cNvSpPr>
          <p:nvPr>
            <p:ph idx="4294967295"/>
          </p:nvPr>
        </p:nvSpPr>
        <p:spPr>
          <a:xfrm>
            <a:off x="381000" y="914400"/>
            <a:ext cx="8763000" cy="5257800"/>
          </a:xfrm>
        </p:spPr>
        <p:txBody>
          <a:bodyPr>
            <a:normAutofit/>
          </a:bodyPr>
          <a:lstStyle/>
          <a:p>
            <a:pPr marL="514350" indent="-514350" algn="just">
              <a:buFont typeface="+mj-lt"/>
              <a:buAutoNum type="arabicPeriod"/>
            </a:pPr>
            <a:r>
              <a:rPr lang="en-US" sz="1800" dirty="0">
                <a:cs typeface="Times New Roman" pitchFamily="18" charset="0"/>
              </a:rPr>
              <a:t>Discuss the project identification. </a:t>
            </a:r>
          </a:p>
          <a:p>
            <a:pPr marL="514350" indent="-514350" algn="just">
              <a:buFont typeface="+mj-lt"/>
              <a:buAutoNum type="arabicPeriod"/>
            </a:pPr>
            <a:r>
              <a:rPr lang="en-US" sz="1800" dirty="0">
                <a:cs typeface="Times New Roman" pitchFamily="18" charset="0"/>
              </a:rPr>
              <a:t>Explain the idea generation process. </a:t>
            </a:r>
          </a:p>
          <a:p>
            <a:pPr marL="514350" indent="-514350" algn="just">
              <a:buFont typeface="+mj-lt"/>
              <a:buAutoNum type="arabicPeriod"/>
            </a:pPr>
            <a:r>
              <a:rPr lang="en-US" sz="1800" dirty="0">
                <a:cs typeface="Times New Roman" pitchFamily="18" charset="0"/>
              </a:rPr>
              <a:t>Explain various sources of secondary data. </a:t>
            </a:r>
          </a:p>
          <a:p>
            <a:pPr marL="514350" indent="-514350" algn="just">
              <a:buFont typeface="+mj-lt"/>
              <a:buAutoNum type="arabicPeriod"/>
            </a:pPr>
            <a:r>
              <a:rPr lang="en-US" sz="1800" dirty="0">
                <a:cs typeface="Times New Roman" pitchFamily="18" charset="0"/>
              </a:rPr>
              <a:t>Describe the chain ratio method of demand forecasting. </a:t>
            </a:r>
          </a:p>
          <a:p>
            <a:pPr marL="514350" indent="-514350" algn="just">
              <a:buFont typeface="+mj-lt"/>
              <a:buAutoNum type="arabicPeriod"/>
            </a:pPr>
            <a:r>
              <a:rPr lang="en-US" sz="1800" dirty="0">
                <a:cs typeface="Times New Roman" pitchFamily="18" charset="0"/>
              </a:rPr>
              <a:t>Discuss the methodology of Delphi Technique. </a:t>
            </a:r>
          </a:p>
          <a:p>
            <a:pPr marL="514350" indent="-514350" algn="just">
              <a:buFont typeface="+mj-lt"/>
              <a:buAutoNum type="arabicPeriod"/>
            </a:pPr>
            <a:r>
              <a:rPr lang="en-US" sz="1800" dirty="0">
                <a:cs typeface="Times New Roman" pitchFamily="18" charset="0"/>
              </a:rPr>
              <a:t>Describe the types of risks associated in projects. </a:t>
            </a:r>
          </a:p>
          <a:p>
            <a:pPr marL="514350" indent="-514350" algn="just">
              <a:buFont typeface="+mj-lt"/>
              <a:buAutoNum type="arabicPeriod"/>
            </a:pPr>
            <a:r>
              <a:rPr lang="en-US" sz="1800" dirty="0">
                <a:cs typeface="Times New Roman" pitchFamily="18" charset="0"/>
              </a:rPr>
              <a:t>Explain various risk mitigation strategies in project management </a:t>
            </a:r>
          </a:p>
          <a:p>
            <a:pPr marL="514350" indent="-514350" algn="just">
              <a:buFont typeface="+mj-lt"/>
              <a:buAutoNum type="arabicPeriod"/>
            </a:pPr>
            <a:r>
              <a:rPr lang="en-US" sz="1800" dirty="0">
                <a:cs typeface="Times New Roman" pitchFamily="18" charset="0"/>
              </a:rPr>
              <a:t>Discuss the process of identifying the risk associated to project.</a:t>
            </a:r>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Daily Quiz</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A47A8B9-A029-4636-A8FE-803217951CD3}" type="datetime4">
              <a:rPr lang="en-US" smtClean="0"/>
              <a:t>June 21, 2024</a:t>
            </a:fld>
            <a:endParaRPr lang="en-US"/>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3" name="Content Placeholder 2"/>
          <p:cNvSpPr>
            <a:spLocks noGrp="1"/>
          </p:cNvSpPr>
          <p:nvPr>
            <p:ph idx="4294967295"/>
          </p:nvPr>
        </p:nvSpPr>
        <p:spPr>
          <a:xfrm>
            <a:off x="0" y="914400"/>
            <a:ext cx="8534400" cy="5410200"/>
          </a:xfrm>
        </p:spPr>
        <p:txBody>
          <a:bodyPr>
            <a:normAutofit/>
          </a:bodyPr>
          <a:lstStyle/>
          <a:p>
            <a:pPr marL="514350" lvl="0" indent="-514350" algn="just">
              <a:buNone/>
            </a:pPr>
            <a:r>
              <a:rPr lang="en-US" sz="1800" dirty="0"/>
              <a:t>Q1. Describe the identification and generation of idea in project management.</a:t>
            </a:r>
          </a:p>
          <a:p>
            <a:pPr marL="514350" lvl="0" indent="-514350" algn="just">
              <a:buNone/>
            </a:pPr>
            <a:endParaRPr lang="en-US" sz="1800" dirty="0"/>
          </a:p>
          <a:p>
            <a:pPr marL="514350" lvl="0" indent="-514350" algn="just">
              <a:buNone/>
            </a:pPr>
            <a:r>
              <a:rPr lang="en-US" sz="1800" dirty="0"/>
              <a:t>Q2. Describe the market and demand analysis techniques in reference to project management.</a:t>
            </a:r>
          </a:p>
          <a:p>
            <a:pPr marL="514350" lvl="0" indent="-514350" algn="just">
              <a:buAutoNum type="arabicPeriod"/>
            </a:pPr>
            <a:endParaRPr lang="en-US" sz="1800" dirty="0"/>
          </a:p>
          <a:p>
            <a:pPr marL="514350" lvl="0" indent="-514350" algn="just">
              <a:buNone/>
            </a:pPr>
            <a:r>
              <a:rPr lang="en-US" sz="1800" dirty="0"/>
              <a:t>Q3. Describe various types of risks associated in project management.</a:t>
            </a:r>
          </a:p>
          <a:p>
            <a:pPr marL="514350" lvl="0" indent="-514350" algn="just">
              <a:buAutoNum type="arabicPeriod"/>
            </a:pPr>
            <a:endParaRPr lang="en-US" sz="1800" dirty="0">
              <a:cs typeface="Arial" pitchFamily="34" charset="0"/>
            </a:endParaRPr>
          </a:p>
          <a:p>
            <a:pPr marL="514350" lvl="0" indent="-514350" algn="just">
              <a:buNone/>
            </a:pPr>
            <a:r>
              <a:rPr lang="en-US" sz="1800" dirty="0">
                <a:cs typeface="Arial" pitchFamily="34" charset="0"/>
              </a:rPr>
              <a:t>Q4. Describe various risk mitigation strategies in project management.</a:t>
            </a:r>
          </a:p>
        </p:txBody>
      </p:sp>
      <p:sp>
        <p:nvSpPr>
          <p:cNvPr id="7" name="Title 1"/>
          <p:cNvSpPr txBox="1">
            <a:spLocks/>
          </p:cNvSpPr>
          <p:nvPr/>
        </p:nvSpPr>
        <p:spPr>
          <a:xfrm>
            <a:off x="1371600" y="381963"/>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Weekly Assignment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293B56-4202-40E4-98FF-4657B3005FC9}" type="datetime4">
              <a:rPr lang="en-US" smtClean="0"/>
              <a:t>June 21, 2024</a:t>
            </a:fld>
            <a:endParaRPr lang="en-US"/>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3" name="Content Placeholder 2"/>
          <p:cNvSpPr>
            <a:spLocks noGrp="1"/>
          </p:cNvSpPr>
          <p:nvPr>
            <p:ph idx="4294967295"/>
          </p:nvPr>
        </p:nvSpPr>
        <p:spPr>
          <a:xfrm>
            <a:off x="533400" y="838200"/>
            <a:ext cx="8610600" cy="5410200"/>
          </a:xfrm>
        </p:spPr>
        <p:txBody>
          <a:bodyPr>
            <a:normAutofit/>
          </a:bodyPr>
          <a:lstStyle/>
          <a:p>
            <a:pPr marL="0" marR="0">
              <a:lnSpc>
                <a:spcPct val="110000"/>
              </a:lnSpc>
              <a:spcBef>
                <a:spcPts val="0"/>
              </a:spcBef>
              <a:buNone/>
            </a:pPr>
            <a:endParaRPr lang="en-US" sz="2400" dirty="0">
              <a:ea typeface="Times New Roman"/>
              <a:cs typeface="Mangal"/>
            </a:endParaRPr>
          </a:p>
          <a:p>
            <a:pPr marL="0" marR="0">
              <a:lnSpc>
                <a:spcPct val="110000"/>
              </a:lnSpc>
              <a:spcBef>
                <a:spcPts val="0"/>
              </a:spcBef>
              <a:buNone/>
            </a:pPr>
            <a:r>
              <a:rPr lang="en-US" sz="1800" dirty="0">
                <a:ea typeface="Times New Roman"/>
                <a:cs typeface="Mangal"/>
              </a:rPr>
              <a:t>Q1. ETIG stands for.</a:t>
            </a:r>
          </a:p>
          <a:p>
            <a:pPr lvl="0">
              <a:lnSpc>
                <a:spcPct val="110000"/>
              </a:lnSpc>
              <a:spcBef>
                <a:spcPts val="0"/>
              </a:spcBef>
              <a:buFont typeface="+mj-lt"/>
              <a:buAutoNum type="alphaUcPeriod"/>
            </a:pPr>
            <a:r>
              <a:rPr lang="en-US" sz="1800" b="1" dirty="0">
                <a:ea typeface="Times New Roman"/>
                <a:cs typeface="Mangal"/>
              </a:rPr>
              <a:t>Economic times intelligence group</a:t>
            </a:r>
            <a:endParaRPr lang="en-US" sz="1800" dirty="0">
              <a:ea typeface="Times New Roman"/>
              <a:cs typeface="Mangal"/>
            </a:endParaRPr>
          </a:p>
          <a:p>
            <a:pPr lvl="0">
              <a:lnSpc>
                <a:spcPct val="110000"/>
              </a:lnSpc>
              <a:spcBef>
                <a:spcPts val="0"/>
              </a:spcBef>
              <a:buFont typeface="+mj-lt"/>
              <a:buAutoNum type="alphaUcPeriod"/>
            </a:pPr>
            <a:r>
              <a:rPr lang="en-US" sz="1800" dirty="0">
                <a:ea typeface="Times New Roman"/>
                <a:cs typeface="Mangal"/>
              </a:rPr>
              <a:t>Economic, Technological, Implementation, Governance</a:t>
            </a:r>
          </a:p>
          <a:p>
            <a:pPr lvl="0">
              <a:lnSpc>
                <a:spcPct val="110000"/>
              </a:lnSpc>
              <a:spcBef>
                <a:spcPts val="0"/>
              </a:spcBef>
              <a:buFont typeface="+mj-lt"/>
              <a:buAutoNum type="alphaUcPeriod"/>
            </a:pPr>
            <a:r>
              <a:rPr lang="en-US" sz="1800" dirty="0">
                <a:ea typeface="Times New Roman"/>
                <a:cs typeface="Mangal"/>
              </a:rPr>
              <a:t>Early Times investigation group</a:t>
            </a:r>
          </a:p>
          <a:p>
            <a:pPr lvl="0">
              <a:lnSpc>
                <a:spcPct val="110000"/>
              </a:lnSpc>
              <a:spcBef>
                <a:spcPts val="0"/>
              </a:spcBef>
              <a:buFont typeface="+mj-lt"/>
              <a:buAutoNum type="alphaUcPeriod"/>
            </a:pPr>
            <a:r>
              <a:rPr lang="en-US" sz="1800" dirty="0">
                <a:ea typeface="Times New Roman"/>
                <a:cs typeface="Mangal"/>
              </a:rPr>
              <a:t>None of the above</a:t>
            </a:r>
          </a:p>
          <a:p>
            <a:pPr lvl="0">
              <a:lnSpc>
                <a:spcPct val="110000"/>
              </a:lnSpc>
              <a:spcBef>
                <a:spcPts val="0"/>
              </a:spcBef>
              <a:buNone/>
            </a:pPr>
            <a:endParaRPr lang="en-US" sz="1800" dirty="0">
              <a:cs typeface="Mangal"/>
            </a:endParaRPr>
          </a:p>
          <a:p>
            <a:pPr marL="0" marR="0">
              <a:lnSpc>
                <a:spcPct val="110000"/>
              </a:lnSpc>
              <a:spcBef>
                <a:spcPts val="0"/>
              </a:spcBef>
              <a:buNone/>
            </a:pPr>
            <a:r>
              <a:rPr lang="en-US" sz="1800" dirty="0">
                <a:ea typeface="Times New Roman"/>
                <a:cs typeface="Mangal"/>
              </a:rPr>
              <a:t>Q2. The market survey can be a.</a:t>
            </a:r>
          </a:p>
          <a:p>
            <a:pPr lvl="0">
              <a:lnSpc>
                <a:spcPct val="110000"/>
              </a:lnSpc>
              <a:spcBef>
                <a:spcPts val="0"/>
              </a:spcBef>
              <a:buFont typeface="+mj-lt"/>
              <a:buAutoNum type="alphaUcPeriod"/>
            </a:pPr>
            <a:r>
              <a:rPr lang="en-US" sz="1800" dirty="0">
                <a:ea typeface="Times New Roman"/>
                <a:cs typeface="Mangal"/>
              </a:rPr>
              <a:t>Census survey</a:t>
            </a:r>
          </a:p>
          <a:p>
            <a:pPr lvl="0">
              <a:lnSpc>
                <a:spcPct val="110000"/>
              </a:lnSpc>
              <a:spcBef>
                <a:spcPts val="0"/>
              </a:spcBef>
              <a:buFont typeface="+mj-lt"/>
              <a:buAutoNum type="alphaUcPeriod"/>
            </a:pPr>
            <a:r>
              <a:rPr lang="en-US" sz="1800" dirty="0">
                <a:ea typeface="Times New Roman"/>
                <a:cs typeface="Mangal"/>
              </a:rPr>
              <a:t>Sample survey</a:t>
            </a:r>
          </a:p>
          <a:p>
            <a:pPr lvl="0">
              <a:lnSpc>
                <a:spcPct val="110000"/>
              </a:lnSpc>
              <a:spcBef>
                <a:spcPts val="0"/>
              </a:spcBef>
              <a:buFont typeface="+mj-lt"/>
              <a:buAutoNum type="alphaUcPeriod"/>
            </a:pPr>
            <a:r>
              <a:rPr lang="en-US" sz="1800" b="1" dirty="0">
                <a:ea typeface="Times New Roman"/>
                <a:cs typeface="Mangal"/>
              </a:rPr>
              <a:t>Both A &amp; B</a:t>
            </a:r>
          </a:p>
          <a:p>
            <a:pPr lvl="0">
              <a:lnSpc>
                <a:spcPct val="110000"/>
              </a:lnSpc>
              <a:spcBef>
                <a:spcPts val="0"/>
              </a:spcBef>
              <a:buFont typeface="+mj-lt"/>
              <a:buAutoNum type="alphaUcPeriod"/>
            </a:pPr>
            <a:r>
              <a:rPr lang="en-US" sz="1800" dirty="0">
                <a:ea typeface="Times New Roman"/>
                <a:cs typeface="Mangal"/>
              </a:rPr>
              <a:t>None of the above</a:t>
            </a:r>
            <a:endParaRPr lang="en-US" sz="1800" dirty="0"/>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MCQ 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9991FE-B287-40E0-9EB5-09647F620F99}" type="datetime4">
              <a:rPr lang="en-US" smtClean="0"/>
              <a:t>June 21, 2024</a:t>
            </a:fld>
            <a:endParaRPr lang="en-US"/>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3" name="Content Placeholder 2"/>
          <p:cNvSpPr>
            <a:spLocks noGrp="1"/>
          </p:cNvSpPr>
          <p:nvPr>
            <p:ph idx="4294967295"/>
          </p:nvPr>
        </p:nvSpPr>
        <p:spPr>
          <a:xfrm>
            <a:off x="228600" y="914400"/>
            <a:ext cx="8915400" cy="5334000"/>
          </a:xfrm>
        </p:spPr>
        <p:txBody>
          <a:bodyPr>
            <a:normAutofit/>
          </a:bodyPr>
          <a:lstStyle/>
          <a:p>
            <a:pPr marL="0" marR="0">
              <a:spcBef>
                <a:spcPts val="0"/>
              </a:spcBef>
              <a:buNone/>
            </a:pPr>
            <a:r>
              <a:rPr lang="en-US" sz="1800" dirty="0">
                <a:ea typeface="Times New Roman"/>
                <a:cs typeface="Mangal"/>
              </a:rPr>
              <a:t>Q3. In market survey a sample of _______is contacted or observed.</a:t>
            </a:r>
          </a:p>
          <a:p>
            <a:pPr lvl="0">
              <a:spcBef>
                <a:spcPts val="0"/>
              </a:spcBef>
              <a:buFont typeface="+mj-lt"/>
              <a:buAutoNum type="alphaUcPeriod"/>
            </a:pPr>
            <a:r>
              <a:rPr lang="en-US" sz="1800" b="1" dirty="0">
                <a:ea typeface="Times New Roman"/>
                <a:cs typeface="Mangal"/>
              </a:rPr>
              <a:t>Population</a:t>
            </a:r>
            <a:endParaRPr lang="en-US" sz="1800" dirty="0">
              <a:ea typeface="Times New Roman"/>
              <a:cs typeface="Mangal"/>
            </a:endParaRPr>
          </a:p>
          <a:p>
            <a:pPr lvl="0">
              <a:spcBef>
                <a:spcPts val="0"/>
              </a:spcBef>
              <a:buFont typeface="+mj-lt"/>
              <a:buAutoNum type="alphaUcPeriod"/>
            </a:pPr>
            <a:r>
              <a:rPr lang="en-US" sz="1800" dirty="0">
                <a:ea typeface="Times New Roman"/>
                <a:cs typeface="Mangal"/>
              </a:rPr>
              <a:t>Sample Frame</a:t>
            </a:r>
          </a:p>
          <a:p>
            <a:pPr lvl="0">
              <a:spcBef>
                <a:spcPts val="0"/>
              </a:spcBef>
              <a:buFont typeface="+mj-lt"/>
              <a:buAutoNum type="alphaUcPeriod"/>
            </a:pPr>
            <a:r>
              <a:rPr lang="en-US" sz="1800" dirty="0">
                <a:ea typeface="Times New Roman"/>
                <a:cs typeface="Mangal"/>
              </a:rPr>
              <a:t>Universe</a:t>
            </a:r>
          </a:p>
          <a:p>
            <a:pPr lvl="0">
              <a:spcBef>
                <a:spcPts val="0"/>
              </a:spcBef>
              <a:buFont typeface="+mj-lt"/>
              <a:buAutoNum type="alphaUcPeriod"/>
            </a:pPr>
            <a:r>
              <a:rPr lang="en-US" sz="1800" dirty="0">
                <a:ea typeface="Times New Roman"/>
                <a:cs typeface="Mangal"/>
              </a:rPr>
              <a:t>None of the Above</a:t>
            </a:r>
          </a:p>
          <a:p>
            <a:pPr lvl="0">
              <a:spcBef>
                <a:spcPts val="0"/>
              </a:spcBef>
              <a:buFont typeface="+mj-lt"/>
              <a:buAutoNum type="alphaUcPeriod"/>
            </a:pPr>
            <a:endParaRPr lang="en-US" sz="1800" dirty="0">
              <a:ea typeface="Times New Roman"/>
              <a:cs typeface="Mangal"/>
            </a:endParaRPr>
          </a:p>
          <a:p>
            <a:pPr lvl="0">
              <a:spcBef>
                <a:spcPts val="0"/>
              </a:spcBef>
              <a:buFont typeface="+mj-lt"/>
              <a:buAutoNum type="alphaUcPeriod"/>
            </a:pPr>
            <a:endParaRPr lang="en-US" sz="1800" dirty="0">
              <a:ea typeface="Times New Roman"/>
              <a:cs typeface="Mangal"/>
            </a:endParaRPr>
          </a:p>
          <a:p>
            <a:pPr>
              <a:spcBef>
                <a:spcPts val="0"/>
              </a:spcBef>
              <a:buNone/>
            </a:pPr>
            <a:r>
              <a:rPr lang="en-US" sz="1800" dirty="0"/>
              <a:t>Q4. Which of the following attribute of questionnaire has an impact on the results of market survey?</a:t>
            </a:r>
          </a:p>
          <a:p>
            <a:pPr lvl="0">
              <a:spcBef>
                <a:spcPts val="0"/>
              </a:spcBef>
              <a:buNone/>
            </a:pPr>
            <a:r>
              <a:rPr lang="en-US" sz="1800" dirty="0"/>
              <a:t>A. Quality</a:t>
            </a:r>
          </a:p>
          <a:p>
            <a:pPr lvl="0">
              <a:spcBef>
                <a:spcPts val="0"/>
              </a:spcBef>
              <a:buNone/>
            </a:pPr>
            <a:r>
              <a:rPr lang="en-US" sz="1800" dirty="0"/>
              <a:t>B. Adequate questions</a:t>
            </a:r>
          </a:p>
          <a:p>
            <a:pPr lvl="0">
              <a:spcBef>
                <a:spcPts val="0"/>
              </a:spcBef>
              <a:buNone/>
            </a:pPr>
            <a:r>
              <a:rPr lang="en-US" sz="1800" dirty="0"/>
              <a:t>C. Accuracy</a:t>
            </a:r>
          </a:p>
          <a:p>
            <a:pPr lvl="0">
              <a:spcBef>
                <a:spcPts val="0"/>
              </a:spcBef>
              <a:buNone/>
            </a:pPr>
            <a:r>
              <a:rPr lang="en-US" sz="1800" b="1" dirty="0"/>
              <a:t>D. All of the above</a:t>
            </a:r>
            <a:endParaRPr lang="en-US" sz="1800" dirty="0"/>
          </a:p>
          <a:p>
            <a:pPr>
              <a:spcBef>
                <a:spcPts val="0"/>
              </a:spcBef>
            </a:pPr>
            <a:endParaRPr lang="en-US" sz="2200" dirty="0"/>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MCQ 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93FF36-8CEC-4970-A869-85025560B9DD}" type="datetime1">
              <a:rPr lang="en-US" smtClean="0"/>
              <a:t>21-Jun-24</a:t>
            </a:fld>
            <a:endParaRPr lang="en-US"/>
          </a:p>
        </p:txBody>
      </p:sp>
      <p:sp>
        <p:nvSpPr>
          <p:cNvPr id="5" name="Footer Placeholder 4"/>
          <p:cNvSpPr>
            <a:spLocks noGrp="1"/>
          </p:cNvSpPr>
          <p:nvPr>
            <p:ph type="ftr" sz="quarter" idx="11"/>
          </p:nvPr>
        </p:nvSpPr>
        <p:spPr/>
        <p:txBody>
          <a:bodyPr/>
          <a:lstStyle/>
          <a:p>
            <a:r>
              <a:rPr lang="en-US"/>
              <a:t>Harshit Thakur                Unit-1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pic>
        <p:nvPicPr>
          <p:cNvPr id="9" name="Content Placeholder 8"/>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990600" y="407988"/>
            <a:ext cx="8153400" cy="5718175"/>
          </a:xfrm>
        </p:spPr>
      </p:pic>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a:t>
            </a:r>
          </a:p>
        </p:txBody>
      </p:sp>
    </p:spTree>
    <p:extLst>
      <p:ext uri="{BB962C8B-B14F-4D97-AF65-F5344CB8AC3E}">
        <p14:creationId xmlns:p14="http://schemas.microsoft.com/office/powerpoint/2010/main" val="18372413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61AE34-68D9-46EC-A774-CDE87ED36972}" type="datetime4">
              <a:rPr lang="en-US" smtClean="0"/>
              <a:t>June 21, 2024</a:t>
            </a:fld>
            <a:endParaRPr lang="en-US"/>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3" name="Content Placeholder 2"/>
          <p:cNvSpPr>
            <a:spLocks noGrp="1"/>
          </p:cNvSpPr>
          <p:nvPr>
            <p:ph idx="4294967295"/>
          </p:nvPr>
        </p:nvSpPr>
        <p:spPr>
          <a:xfrm>
            <a:off x="0" y="838200"/>
            <a:ext cx="8686800" cy="5486400"/>
          </a:xfrm>
        </p:spPr>
        <p:txBody>
          <a:bodyPr>
            <a:normAutofit/>
          </a:bodyPr>
          <a:lstStyle/>
          <a:p>
            <a:pPr marL="0" marR="0">
              <a:lnSpc>
                <a:spcPct val="110000"/>
              </a:lnSpc>
              <a:spcBef>
                <a:spcPts val="0"/>
              </a:spcBef>
              <a:buNone/>
            </a:pPr>
            <a:r>
              <a:rPr lang="en-US" sz="1800" dirty="0">
                <a:ea typeface="Times New Roman"/>
                <a:cs typeface="Mangal"/>
              </a:rPr>
              <a:t>Q5. Bass Diffusion method was developed by.</a:t>
            </a:r>
          </a:p>
          <a:p>
            <a:pPr lvl="0">
              <a:lnSpc>
                <a:spcPct val="110000"/>
              </a:lnSpc>
              <a:spcBef>
                <a:spcPts val="0"/>
              </a:spcBef>
              <a:buFont typeface="+mj-lt"/>
              <a:buAutoNum type="alphaUcPeriod"/>
            </a:pPr>
            <a:r>
              <a:rPr lang="en-US" sz="1800" b="1" dirty="0">
                <a:ea typeface="Times New Roman"/>
                <a:cs typeface="Mangal"/>
              </a:rPr>
              <a:t>Frank Bass</a:t>
            </a:r>
            <a:endParaRPr lang="en-US" sz="1800" dirty="0">
              <a:ea typeface="Times New Roman"/>
              <a:cs typeface="Mangal"/>
            </a:endParaRPr>
          </a:p>
          <a:p>
            <a:pPr lvl="0">
              <a:lnSpc>
                <a:spcPct val="110000"/>
              </a:lnSpc>
              <a:spcBef>
                <a:spcPts val="0"/>
              </a:spcBef>
              <a:buFont typeface="+mj-lt"/>
              <a:buAutoNum type="alphaUcPeriod"/>
            </a:pPr>
            <a:r>
              <a:rPr lang="en-US" sz="1800" dirty="0" err="1">
                <a:ea typeface="Times New Roman"/>
                <a:cs typeface="Mangal"/>
              </a:rPr>
              <a:t>Huses</a:t>
            </a:r>
            <a:r>
              <a:rPr lang="en-US" sz="1800" dirty="0">
                <a:ea typeface="Times New Roman"/>
                <a:cs typeface="Mangal"/>
              </a:rPr>
              <a:t> Bass</a:t>
            </a:r>
          </a:p>
          <a:p>
            <a:pPr lvl="0">
              <a:lnSpc>
                <a:spcPct val="110000"/>
              </a:lnSpc>
              <a:spcBef>
                <a:spcPts val="0"/>
              </a:spcBef>
              <a:buFont typeface="+mj-lt"/>
              <a:buAutoNum type="alphaUcPeriod"/>
            </a:pPr>
            <a:r>
              <a:rPr lang="en-US" sz="1800" dirty="0">
                <a:ea typeface="Times New Roman"/>
                <a:cs typeface="Mangal"/>
              </a:rPr>
              <a:t>Pascal</a:t>
            </a:r>
          </a:p>
          <a:p>
            <a:pPr lvl="0">
              <a:lnSpc>
                <a:spcPct val="110000"/>
              </a:lnSpc>
              <a:spcBef>
                <a:spcPts val="0"/>
              </a:spcBef>
              <a:buFont typeface="+mj-lt"/>
              <a:buAutoNum type="alphaUcPeriod"/>
            </a:pPr>
            <a:r>
              <a:rPr lang="en-US" sz="1800" dirty="0" err="1">
                <a:ea typeface="Times New Roman"/>
                <a:cs typeface="Mangal"/>
              </a:rPr>
              <a:t>Devorak</a:t>
            </a:r>
            <a:endParaRPr lang="en-US" sz="1800" dirty="0">
              <a:ea typeface="Times New Roman"/>
              <a:cs typeface="Mangal"/>
            </a:endParaRPr>
          </a:p>
          <a:p>
            <a:pPr lvl="0">
              <a:lnSpc>
                <a:spcPct val="110000"/>
              </a:lnSpc>
              <a:spcBef>
                <a:spcPts val="0"/>
              </a:spcBef>
              <a:buFont typeface="+mj-lt"/>
              <a:buAutoNum type="alphaUcPeriod"/>
            </a:pPr>
            <a:endParaRPr lang="en-US" sz="1800" dirty="0">
              <a:ea typeface="Times New Roman"/>
              <a:cs typeface="Mangal"/>
            </a:endParaRPr>
          </a:p>
          <a:p>
            <a:pPr marL="0" marR="0">
              <a:lnSpc>
                <a:spcPct val="110000"/>
              </a:lnSpc>
              <a:spcBef>
                <a:spcPts val="0"/>
              </a:spcBef>
              <a:buNone/>
            </a:pPr>
            <a:r>
              <a:rPr lang="en-US" sz="1800" dirty="0">
                <a:ea typeface="Times New Roman"/>
                <a:cs typeface="Mangal"/>
              </a:rPr>
              <a:t>Q6. Leading indicator are the variables which change ______of the other variables.</a:t>
            </a:r>
          </a:p>
          <a:p>
            <a:pPr lvl="0">
              <a:lnSpc>
                <a:spcPct val="110000"/>
              </a:lnSpc>
              <a:spcBef>
                <a:spcPts val="0"/>
              </a:spcBef>
              <a:buFont typeface="+mj-lt"/>
              <a:buAutoNum type="alphaUcPeriod"/>
            </a:pPr>
            <a:r>
              <a:rPr lang="en-US" sz="1800" b="1" dirty="0">
                <a:ea typeface="Times New Roman"/>
                <a:cs typeface="Mangal"/>
              </a:rPr>
              <a:t>Ahead</a:t>
            </a:r>
            <a:endParaRPr lang="en-US" sz="1800" dirty="0">
              <a:ea typeface="Times New Roman"/>
              <a:cs typeface="Mangal"/>
            </a:endParaRPr>
          </a:p>
          <a:p>
            <a:pPr lvl="0">
              <a:lnSpc>
                <a:spcPct val="110000"/>
              </a:lnSpc>
              <a:spcBef>
                <a:spcPts val="0"/>
              </a:spcBef>
              <a:buFont typeface="+mj-lt"/>
              <a:buAutoNum type="alphaUcPeriod"/>
            </a:pPr>
            <a:r>
              <a:rPr lang="en-US" sz="1800" dirty="0">
                <a:ea typeface="Times New Roman"/>
                <a:cs typeface="Mangal"/>
              </a:rPr>
              <a:t>After</a:t>
            </a:r>
          </a:p>
          <a:p>
            <a:pPr lvl="0">
              <a:lnSpc>
                <a:spcPct val="110000"/>
              </a:lnSpc>
              <a:spcBef>
                <a:spcPts val="0"/>
              </a:spcBef>
              <a:buFont typeface="+mj-lt"/>
              <a:buAutoNum type="alphaUcPeriod"/>
            </a:pPr>
            <a:r>
              <a:rPr lang="en-US" sz="1800" dirty="0">
                <a:ea typeface="Times New Roman"/>
                <a:cs typeface="Mangal"/>
              </a:rPr>
              <a:t>Simultaneously</a:t>
            </a:r>
          </a:p>
          <a:p>
            <a:pPr lvl="0">
              <a:lnSpc>
                <a:spcPct val="110000"/>
              </a:lnSpc>
              <a:spcBef>
                <a:spcPts val="0"/>
              </a:spcBef>
              <a:buFont typeface="+mj-lt"/>
              <a:buAutoNum type="alphaUcPeriod"/>
            </a:pPr>
            <a:r>
              <a:rPr lang="en-US" sz="1800" dirty="0">
                <a:ea typeface="Times New Roman"/>
                <a:cs typeface="Mangal"/>
              </a:rPr>
              <a:t>None of these</a:t>
            </a:r>
          </a:p>
          <a:p>
            <a:pPr marL="0" marR="0" algn="just">
              <a:lnSpc>
                <a:spcPct val="110000"/>
              </a:lnSpc>
              <a:spcBef>
                <a:spcPts val="0"/>
              </a:spcBef>
              <a:buNone/>
            </a:pPr>
            <a:endParaRPr lang="en-US" sz="2200" dirty="0"/>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MCQ 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605CBE-5DA7-4FA2-A7F8-A06EFA567418}" type="datetime4">
              <a:rPr lang="en-US" smtClean="0"/>
              <a:t>June 21, 2024</a:t>
            </a:fld>
            <a:endParaRPr lang="en-US"/>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Old Question Papers</a:t>
            </a:r>
          </a:p>
        </p:txBody>
      </p:sp>
      <p:pic>
        <p:nvPicPr>
          <p:cNvPr id="1026" name="Picture 2"/>
          <p:cNvPicPr>
            <a:picLocks noChangeAspect="1" noChangeArrowheads="1"/>
          </p:cNvPicPr>
          <p:nvPr/>
        </p:nvPicPr>
        <p:blipFill>
          <a:blip r:embed="rId2"/>
          <a:srcRect/>
          <a:stretch>
            <a:fillRect/>
          </a:stretch>
        </p:blipFill>
        <p:spPr bwMode="auto">
          <a:xfrm>
            <a:off x="76200" y="838200"/>
            <a:ext cx="8991600" cy="5410200"/>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245F7A-9BA7-4BB1-9D38-3F2EB3DA6025}" type="datetime4">
              <a:rPr lang="en-US" smtClean="0"/>
              <a:t>June 21, 2024</a:t>
            </a:fld>
            <a:endParaRPr lang="en-US"/>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Old Question Papers</a:t>
            </a:r>
          </a:p>
        </p:txBody>
      </p:sp>
      <p:pic>
        <p:nvPicPr>
          <p:cNvPr id="2050" name="Picture 2"/>
          <p:cNvPicPr>
            <a:picLocks noChangeAspect="1" noChangeArrowheads="1"/>
          </p:cNvPicPr>
          <p:nvPr/>
        </p:nvPicPr>
        <p:blipFill>
          <a:blip r:embed="rId2"/>
          <a:srcRect/>
          <a:stretch>
            <a:fillRect/>
          </a:stretch>
        </p:blipFill>
        <p:spPr bwMode="auto">
          <a:xfrm>
            <a:off x="70148" y="990600"/>
            <a:ext cx="8997652" cy="480060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4BF275-4B0C-4A43-A7E1-04651F02D95A}" type="datetime4">
              <a:rPr lang="en-US" smtClean="0"/>
              <a:t>June 21, 2024</a:t>
            </a:fld>
            <a:endParaRPr lang="en-US"/>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dirty="0"/>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Old Question Papers</a:t>
            </a:r>
          </a:p>
        </p:txBody>
      </p:sp>
      <p:pic>
        <p:nvPicPr>
          <p:cNvPr id="3074" name="Picture 2"/>
          <p:cNvPicPr>
            <a:picLocks noChangeAspect="1" noChangeArrowheads="1"/>
          </p:cNvPicPr>
          <p:nvPr/>
        </p:nvPicPr>
        <p:blipFill>
          <a:blip r:embed="rId2"/>
          <a:srcRect/>
          <a:stretch>
            <a:fillRect/>
          </a:stretch>
        </p:blipFill>
        <p:spPr bwMode="auto">
          <a:xfrm>
            <a:off x="120437" y="914400"/>
            <a:ext cx="8903124" cy="5257800"/>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503736-4712-4866-8F60-B1E2256CCEF8}" type="datetime4">
              <a:rPr lang="en-US" smtClean="0"/>
              <a:t>June 21, 2024</a:t>
            </a:fld>
            <a:endParaRPr lang="en-US"/>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dirty="0"/>
          </a:p>
        </p:txBody>
      </p:sp>
      <p:sp>
        <p:nvSpPr>
          <p:cNvPr id="7" name="Title 1"/>
          <p:cNvSpPr txBox="1">
            <a:spLocks/>
          </p:cNvSpPr>
          <p:nvPr/>
        </p:nvSpPr>
        <p:spPr>
          <a:xfrm>
            <a:off x="1371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Old Question Papers</a:t>
            </a:r>
          </a:p>
        </p:txBody>
      </p:sp>
      <p:pic>
        <p:nvPicPr>
          <p:cNvPr id="4098" name="Picture 2"/>
          <p:cNvPicPr>
            <a:picLocks noChangeAspect="1" noChangeArrowheads="1"/>
          </p:cNvPicPr>
          <p:nvPr/>
        </p:nvPicPr>
        <p:blipFill>
          <a:blip r:embed="rId2"/>
          <a:srcRect/>
          <a:stretch>
            <a:fillRect/>
          </a:stretch>
        </p:blipFill>
        <p:spPr bwMode="auto">
          <a:xfrm>
            <a:off x="76200" y="743276"/>
            <a:ext cx="9067800" cy="5657524"/>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lgn="just"/>
            <a:fld id="{BDF86CD1-8A5A-49AC-A2C3-3BBB774FEEB1}" type="datetime4">
              <a:rPr lang="en-US" smtClean="0"/>
              <a:t>June 21, 2024</a:t>
            </a:fld>
            <a:endParaRPr lang="en-US"/>
          </a:p>
        </p:txBody>
      </p:sp>
      <p:sp>
        <p:nvSpPr>
          <p:cNvPr id="5" name="Footer Placeholder 4"/>
          <p:cNvSpPr>
            <a:spLocks noGrp="1"/>
          </p:cNvSpPr>
          <p:nvPr>
            <p:ph type="ftr" sz="quarter" idx="11"/>
          </p:nvPr>
        </p:nvSpPr>
        <p:spPr/>
        <p:txBody>
          <a:bodyPr/>
          <a:lstStyle/>
          <a:p>
            <a:pPr algn="just"/>
            <a:r>
              <a:rPr lang="en-US"/>
              <a:t>Harshit Thakur                                                                            Unit-2</a:t>
            </a:r>
            <a:endParaRPr lang="en-US" dirty="0"/>
          </a:p>
        </p:txBody>
      </p:sp>
      <p:sp>
        <p:nvSpPr>
          <p:cNvPr id="6" name="Slide Number Placeholder 5"/>
          <p:cNvSpPr>
            <a:spLocks noGrp="1"/>
          </p:cNvSpPr>
          <p:nvPr>
            <p:ph type="sldNum" sz="quarter" idx="12"/>
          </p:nvPr>
        </p:nvSpPr>
        <p:spPr/>
        <p:txBody>
          <a:bodyPr/>
          <a:lstStyle/>
          <a:p>
            <a:pPr algn="just"/>
            <a:fld id="{B6F15528-21DE-4FAA-801E-634DDDAF4B2B}" type="slidenum">
              <a:rPr lang="en-US" smtClean="0"/>
              <a:pPr algn="just"/>
              <a:t>85</a:t>
            </a:fld>
            <a:endParaRPr lang="en-US"/>
          </a:p>
        </p:txBody>
      </p:sp>
      <p:sp>
        <p:nvSpPr>
          <p:cNvPr id="3" name="Content Placeholder 2"/>
          <p:cNvSpPr>
            <a:spLocks noGrp="1"/>
          </p:cNvSpPr>
          <p:nvPr>
            <p:ph idx="4294967295"/>
          </p:nvPr>
        </p:nvSpPr>
        <p:spPr>
          <a:xfrm>
            <a:off x="533400" y="914400"/>
            <a:ext cx="8610600" cy="5334000"/>
          </a:xfrm>
        </p:spPr>
        <p:txBody>
          <a:bodyPr>
            <a:normAutofit/>
          </a:bodyPr>
          <a:lstStyle/>
          <a:p>
            <a:pPr algn="just">
              <a:buNone/>
            </a:pPr>
            <a:r>
              <a:rPr lang="en-US" sz="1800" dirty="0"/>
              <a:t>Q1. Describe the situational analysis. </a:t>
            </a:r>
          </a:p>
          <a:p>
            <a:pPr algn="just">
              <a:buNone/>
            </a:pPr>
            <a:endParaRPr lang="en-US" sz="1800" dirty="0"/>
          </a:p>
          <a:p>
            <a:pPr algn="just">
              <a:buNone/>
            </a:pPr>
            <a:r>
              <a:rPr lang="en-US" sz="1800" dirty="0"/>
              <a:t>Q2. Discuss the demand analysis. Explain various demand forecasting techniques used in demand analysis. </a:t>
            </a:r>
          </a:p>
          <a:p>
            <a:pPr algn="just">
              <a:buNone/>
            </a:pPr>
            <a:endParaRPr lang="en-US" sz="1800" dirty="0"/>
          </a:p>
          <a:p>
            <a:pPr algn="just">
              <a:buNone/>
            </a:pPr>
            <a:r>
              <a:rPr lang="en-US" sz="1800" dirty="0"/>
              <a:t>Q3. Explain the project risk. Discuss various categories of the project risks. </a:t>
            </a:r>
          </a:p>
          <a:p>
            <a:pPr algn="just">
              <a:buNone/>
            </a:pPr>
            <a:endParaRPr lang="en-US" sz="1800" dirty="0"/>
          </a:p>
          <a:p>
            <a:pPr algn="just">
              <a:buNone/>
            </a:pPr>
            <a:r>
              <a:rPr lang="en-US" sz="1800" dirty="0"/>
              <a:t>Q4. Explain various risk mitigation strategies which are used in project risk management.</a:t>
            </a:r>
          </a:p>
        </p:txBody>
      </p:sp>
      <p:sp>
        <p:nvSpPr>
          <p:cNvPr id="7" name="Title 1"/>
          <p:cNvSpPr txBox="1">
            <a:spLocks/>
          </p:cNvSpPr>
          <p:nvPr/>
        </p:nvSpPr>
        <p:spPr>
          <a:xfrm>
            <a:off x="1524000" y="56999"/>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Expected Questions for University Exam </a:t>
            </a:r>
          </a:p>
        </p:txBody>
      </p:sp>
    </p:spTree>
    <p:extLst>
      <p:ext uri="{BB962C8B-B14F-4D97-AF65-F5344CB8AC3E}">
        <p14:creationId xmlns:p14="http://schemas.microsoft.com/office/powerpoint/2010/main" val="3157646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162B26-F646-49A3-90A8-4EFBDCBF3FED}" type="datetime4">
              <a:rPr lang="en-US" smtClean="0"/>
              <a:t>June 21, 2024</a:t>
            </a:fld>
            <a:endParaRPr lang="en-US"/>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3" name="Content Placeholder 2"/>
          <p:cNvSpPr>
            <a:spLocks noGrp="1"/>
          </p:cNvSpPr>
          <p:nvPr>
            <p:ph idx="4294967295"/>
          </p:nvPr>
        </p:nvSpPr>
        <p:spPr>
          <a:xfrm>
            <a:off x="914400" y="838200"/>
            <a:ext cx="8229600" cy="5486400"/>
          </a:xfrm>
        </p:spPr>
        <p:txBody>
          <a:bodyPr>
            <a:noAutofit/>
          </a:bodyPr>
          <a:lstStyle/>
          <a:p>
            <a:pPr algn="just"/>
            <a:r>
              <a:rPr lang="en-US" sz="1800" dirty="0"/>
              <a:t>Market &amp; Demand analysis is concerned with two broad issues:	</a:t>
            </a:r>
          </a:p>
          <a:p>
            <a:pPr marL="514350" indent="-514350">
              <a:buFont typeface="+mj-lt"/>
              <a:buAutoNum type="arabicPeriod"/>
            </a:pPr>
            <a:r>
              <a:rPr lang="en-US" sz="1800" dirty="0"/>
              <a:t>What is the likely aggregate demand for the product?</a:t>
            </a:r>
          </a:p>
          <a:p>
            <a:pPr marL="514350" indent="-514350">
              <a:buFont typeface="+mj-lt"/>
              <a:buAutoNum type="arabicPeriod"/>
            </a:pPr>
            <a:r>
              <a:rPr lang="en-US" sz="1800" dirty="0"/>
              <a:t>What share of the market will the proposed project enjoy?</a:t>
            </a:r>
          </a:p>
          <a:p>
            <a:pPr algn="just"/>
            <a:r>
              <a:rPr lang="en-US" sz="1800" dirty="0"/>
              <a:t>A risk is defined as “an uncertain event or condition that, if it occurs, has a positive or negative effect on a project's objectives”</a:t>
            </a:r>
          </a:p>
          <a:p>
            <a:pPr algn="just"/>
            <a:r>
              <a:rPr lang="en-US" sz="1800" dirty="0"/>
              <a:t>The project idea must be compatible with the interest, personality &amp; resources of an entrepreneur</a:t>
            </a:r>
          </a:p>
          <a:p>
            <a:pPr algn="just">
              <a:buNone/>
            </a:pPr>
            <a:r>
              <a:rPr lang="en-US" sz="2800" dirty="0"/>
              <a:t>	</a:t>
            </a:r>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Summary</a:t>
            </a:r>
          </a:p>
        </p:txBody>
      </p:sp>
    </p:spTree>
    <p:extLst>
      <p:ext uri="{BB962C8B-B14F-4D97-AF65-F5344CB8AC3E}">
        <p14:creationId xmlns:p14="http://schemas.microsoft.com/office/powerpoint/2010/main" val="27871548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C022C0-C6C6-495A-8E19-1B54ABB9AAEF}" type="datetime4">
              <a:rPr lang="en-US" smtClean="0"/>
              <a:t>June 21, 2024</a:t>
            </a:fld>
            <a:endParaRPr lang="en-US"/>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dirty="0"/>
          </a:p>
        </p:txBody>
      </p:sp>
      <p:sp>
        <p:nvSpPr>
          <p:cNvPr id="9" name="Content Placeholder 8"/>
          <p:cNvSpPr>
            <a:spLocks noGrp="1"/>
          </p:cNvSpPr>
          <p:nvPr>
            <p:ph idx="4294967295"/>
          </p:nvPr>
        </p:nvSpPr>
        <p:spPr>
          <a:xfrm>
            <a:off x="0" y="838200"/>
            <a:ext cx="8686800" cy="5562600"/>
          </a:xfrm>
        </p:spPr>
        <p:txBody>
          <a:bodyPr>
            <a:normAutofit/>
          </a:bodyPr>
          <a:lstStyle/>
          <a:p>
            <a:pPr algn="just"/>
            <a:r>
              <a:rPr lang="en-US" sz="1600" dirty="0">
                <a:hlinkClick r:id="rId2"/>
              </a:rPr>
              <a:t>https://www.google.com/search?q=swot+analysis&amp;source=lnms&amp;tbm=isch&amp;sa=X&amp;ved=2ahUKEwilkNT1o4HqAhXmyDgGHfoJDQYQ_AUoAXoECBUQAw&amp;biw=1366&amp;bih=625#imgrc=7Amj-sb0Om2yaM</a:t>
            </a:r>
            <a:endParaRPr lang="en-US" sz="1600" dirty="0"/>
          </a:p>
          <a:p>
            <a:pPr algn="just"/>
            <a:r>
              <a:rPr lang="en-US" sz="1600" dirty="0">
                <a:hlinkClick r:id="rId3"/>
              </a:rPr>
              <a:t>https://www.google.com/search?q=project+rating+index&amp;source=lnms&amp;tbm=isch&amp;sa=X&amp;ved=2ahUKEwjV9dPGsoHqAhUCgUsFHdpeDq4Q_AUoAXoECA4QAw&amp;biw=1366&amp;bih=625#imgrc=tTpMwtglZHlEpM</a:t>
            </a:r>
            <a:endParaRPr lang="en-US" sz="1600" dirty="0"/>
          </a:p>
          <a:p>
            <a:pPr algn="just"/>
            <a:r>
              <a:rPr lang="en-US" sz="1600" dirty="0">
                <a:hlinkClick r:id="rId4"/>
              </a:rPr>
              <a:t>https://www.managementstudyguide.com/what-is-project-risk.htm</a:t>
            </a:r>
            <a:endParaRPr lang="en-US" sz="1600" dirty="0"/>
          </a:p>
          <a:p>
            <a:pPr algn="just"/>
            <a:r>
              <a:rPr lang="en-US" sz="1600" dirty="0">
                <a:hlinkClick r:id="rId5"/>
              </a:rPr>
              <a:t>https://www.pmi.org/learning/library/categorizing-risks-project-risk-management-6847</a:t>
            </a:r>
            <a:endParaRPr lang="en-US" sz="1600" dirty="0"/>
          </a:p>
          <a:p>
            <a:pPr algn="just"/>
            <a:r>
              <a:rPr lang="en-US" sz="1600" dirty="0">
                <a:hlinkClick r:id="rId6"/>
              </a:rPr>
              <a:t>https://projectriskcoach.com/identify-project-risks/</a:t>
            </a:r>
            <a:endParaRPr lang="en-US" sz="1600" dirty="0"/>
          </a:p>
          <a:p>
            <a:pPr algn="just"/>
            <a:r>
              <a:rPr lang="en-US" sz="1600" dirty="0">
                <a:hlinkClick r:id="rId7"/>
              </a:rPr>
              <a:t>https://www.nap.edu/read/11183/chapter/6#37</a:t>
            </a:r>
            <a:endParaRPr lang="en-US" sz="1600" dirty="0"/>
          </a:p>
          <a:p>
            <a:r>
              <a:rPr lang="en-US" sz="1600" dirty="0">
                <a:hlinkClick r:id="rId8"/>
              </a:rPr>
              <a:t>https://www.youtube.com/watch?v=dAJy-3A6lPM</a:t>
            </a:r>
            <a:endParaRPr lang="en-US" sz="1600" dirty="0"/>
          </a:p>
          <a:p>
            <a:r>
              <a:rPr lang="en-US" sz="1600" dirty="0">
                <a:hlinkClick r:id="rId9"/>
              </a:rPr>
              <a:t>https://www.youtube.com/watch?v=4Or352bDQd4</a:t>
            </a:r>
            <a:endParaRPr lang="en-US" sz="1600" dirty="0">
              <a:hlinkClick r:id="rId10"/>
            </a:endParaRPr>
          </a:p>
          <a:p>
            <a:r>
              <a:rPr lang="en-US" sz="1600" dirty="0">
                <a:hlinkClick r:id="rId10"/>
              </a:rPr>
              <a:t>https://www.youtube.com/watch?v=a0pAWPrKiGk</a:t>
            </a:r>
            <a:endParaRPr lang="en-US" sz="1600" dirty="0"/>
          </a:p>
          <a:p>
            <a:pPr algn="just"/>
            <a:r>
              <a:rPr lang="en-US" sz="1400" dirty="0">
                <a:hlinkClick r:id="rId11"/>
              </a:rPr>
              <a:t>https://www.youtube.com/watch?v=RbCQH6AoEeE</a:t>
            </a:r>
            <a:endParaRPr lang="en-US" sz="2000" dirty="0"/>
          </a:p>
          <a:p>
            <a:pPr algn="just"/>
            <a:endParaRPr lang="en-US" sz="1600" dirty="0">
              <a:latin typeface="Arial" panose="020B0604020202020204" pitchFamily="34" charset="0"/>
              <a:cs typeface="Arial" panose="020B0604020202020204" pitchFamily="34" charset="0"/>
            </a:endParaRPr>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References</a:t>
            </a:r>
          </a:p>
        </p:txBody>
      </p:sp>
    </p:spTree>
    <p:extLst>
      <p:ext uri="{BB962C8B-B14F-4D97-AF65-F5344CB8AC3E}">
        <p14:creationId xmlns:p14="http://schemas.microsoft.com/office/powerpoint/2010/main" val="1667291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B68D7B-E7A9-45B7-9D73-BE88EE42385B}" type="datetime4">
              <a:rPr lang="en-US" smtClean="0"/>
              <a:t>June 21, 2024</a:t>
            </a:fld>
            <a:endParaRPr lang="en-US"/>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dirty="0"/>
          </a:p>
        </p:txBody>
      </p:sp>
      <p:sp>
        <p:nvSpPr>
          <p:cNvPr id="9" name="Content Placeholder 8"/>
          <p:cNvSpPr>
            <a:spLocks noGrp="1"/>
          </p:cNvSpPr>
          <p:nvPr>
            <p:ph idx="4294967295"/>
          </p:nvPr>
        </p:nvSpPr>
        <p:spPr>
          <a:xfrm>
            <a:off x="0" y="1066800"/>
            <a:ext cx="8686800" cy="4419600"/>
          </a:xfrm>
        </p:spPr>
        <p:txBody>
          <a:bodyPr>
            <a:normAutofit/>
          </a:bodyPr>
          <a:lstStyle/>
          <a:p>
            <a:pPr algn="just">
              <a:buNone/>
            </a:pPr>
            <a:r>
              <a:rPr lang="en-US" sz="1800" b="1" dirty="0"/>
              <a:t>Books:</a:t>
            </a:r>
          </a:p>
          <a:p>
            <a:pPr algn="l"/>
            <a:r>
              <a:rPr lang="en-US" sz="1800" b="0" i="0" u="none" strike="noStrike" baseline="0" dirty="0">
                <a:solidFill>
                  <a:srgbClr val="212121"/>
                </a:solidFill>
              </a:rPr>
              <a:t>Larsen, E.W., Gray C.F., &amp; Joshi, R. (2021). </a:t>
            </a:r>
            <a:r>
              <a:rPr lang="en-US" sz="1800" b="0" i="1" u="none" strike="noStrike" baseline="0" dirty="0">
                <a:solidFill>
                  <a:srgbClr val="212121"/>
                </a:solidFill>
              </a:rPr>
              <a:t>Project management: The Managerial process</a:t>
            </a:r>
            <a:r>
              <a:rPr lang="en-US" sz="1800" b="0" i="0" u="none" strike="noStrike" baseline="0" dirty="0">
                <a:solidFill>
                  <a:srgbClr val="212121"/>
                </a:solidFill>
              </a:rPr>
              <a:t>. McGraw Hill. </a:t>
            </a:r>
            <a:endParaRPr lang="en-US" sz="1800" dirty="0">
              <a:solidFill>
                <a:srgbClr val="000000"/>
              </a:solidFill>
            </a:endParaRPr>
          </a:p>
          <a:p>
            <a:pPr algn="l"/>
            <a:r>
              <a:rPr lang="en-US" sz="1800" b="0" i="0" u="none" strike="noStrike" baseline="0" dirty="0">
                <a:solidFill>
                  <a:srgbClr val="212121"/>
                </a:solidFill>
              </a:rPr>
              <a:t>Chandra, P. (2019). </a:t>
            </a:r>
            <a:r>
              <a:rPr lang="en-US" sz="1800" b="0" i="1" u="none" strike="noStrike" baseline="0" dirty="0">
                <a:solidFill>
                  <a:srgbClr val="212121"/>
                </a:solidFill>
              </a:rPr>
              <a:t>Projects: Planning, Analysis, Selection, Financing, Implementation and Review. </a:t>
            </a:r>
            <a:r>
              <a:rPr lang="en-US" sz="1800" b="0" i="0" u="none" strike="noStrike" baseline="0" dirty="0">
                <a:solidFill>
                  <a:srgbClr val="212121"/>
                </a:solidFill>
              </a:rPr>
              <a:t>McGraw Hill. </a:t>
            </a:r>
            <a:endParaRPr lang="en-US" sz="1800" b="0" i="0" u="none" strike="noStrike" baseline="0" dirty="0">
              <a:solidFill>
                <a:srgbClr val="000000"/>
              </a:solidFill>
            </a:endParaRPr>
          </a:p>
          <a:p>
            <a:pPr algn="just">
              <a:buNone/>
            </a:pPr>
            <a:endParaRPr lang="en-US" sz="1800" b="1" dirty="0"/>
          </a:p>
          <a:p>
            <a:pPr algn="just">
              <a:buNone/>
            </a:pPr>
            <a:r>
              <a:rPr lang="en-US" sz="1800" b="1" dirty="0"/>
              <a:t>REFERENCE BOOK:</a:t>
            </a:r>
          </a:p>
          <a:p>
            <a:r>
              <a:rPr lang="en-US" sz="1800" b="0" i="0" u="none" strike="noStrike" baseline="0" dirty="0">
                <a:solidFill>
                  <a:srgbClr val="212121"/>
                </a:solidFill>
              </a:rPr>
              <a:t>Nagarajan, K. (2017). </a:t>
            </a:r>
            <a:r>
              <a:rPr lang="en-US" sz="1800" b="0" i="1" u="none" strike="noStrike" baseline="0" dirty="0">
                <a:solidFill>
                  <a:srgbClr val="212121"/>
                </a:solidFill>
              </a:rPr>
              <a:t>Project Management. </a:t>
            </a:r>
            <a:r>
              <a:rPr lang="en-US" sz="1800" b="0" i="0" u="none" strike="noStrike" baseline="0" dirty="0">
                <a:solidFill>
                  <a:srgbClr val="212121"/>
                </a:solidFill>
              </a:rPr>
              <a:t>New Age International Pvt. Ltd. </a:t>
            </a:r>
            <a:endParaRPr lang="en-US" sz="1800" b="0" i="0" u="none" strike="noStrike" baseline="0" dirty="0">
              <a:solidFill>
                <a:srgbClr val="000000"/>
              </a:solidFill>
            </a:endParaRPr>
          </a:p>
          <a:p>
            <a:r>
              <a:rPr lang="en-US" sz="1800" b="0" i="0" u="none" strike="noStrike" baseline="0" dirty="0" err="1">
                <a:solidFill>
                  <a:srgbClr val="000000"/>
                </a:solidFill>
              </a:rPr>
              <a:t>Paneerselvam</a:t>
            </a:r>
            <a:r>
              <a:rPr lang="en-US" sz="1800" b="0" i="0" u="none" strike="noStrike" baseline="0" dirty="0">
                <a:solidFill>
                  <a:srgbClr val="000000"/>
                </a:solidFill>
              </a:rPr>
              <a:t>, R., &amp; </a:t>
            </a:r>
            <a:r>
              <a:rPr lang="en-US" sz="1800" b="0" i="0" u="none" strike="noStrike" baseline="0" dirty="0" err="1">
                <a:solidFill>
                  <a:srgbClr val="000000"/>
                </a:solidFill>
              </a:rPr>
              <a:t>Senthilkumar</a:t>
            </a:r>
            <a:r>
              <a:rPr lang="en-US" sz="1800" b="0" i="0" u="none" strike="noStrike" baseline="0" dirty="0">
                <a:solidFill>
                  <a:srgbClr val="000000"/>
                </a:solidFill>
              </a:rPr>
              <a:t>, P. </a:t>
            </a:r>
            <a:r>
              <a:rPr lang="en-US" sz="1800" b="0" i="0" u="none" strike="noStrike" baseline="0" dirty="0">
                <a:solidFill>
                  <a:srgbClr val="212121"/>
                </a:solidFill>
              </a:rPr>
              <a:t>(2013). </a:t>
            </a:r>
            <a:r>
              <a:rPr lang="en-US" sz="1800" b="0" i="1" u="none" strike="noStrike" baseline="0" dirty="0">
                <a:solidFill>
                  <a:srgbClr val="212121"/>
                </a:solidFill>
              </a:rPr>
              <a:t>Project Management. </a:t>
            </a:r>
            <a:r>
              <a:rPr lang="en-US" sz="1800" b="0" i="0" u="none" strike="noStrike" baseline="0" dirty="0">
                <a:solidFill>
                  <a:srgbClr val="212121"/>
                </a:solidFill>
              </a:rPr>
              <a:t>Prentice </a:t>
            </a:r>
            <a:r>
              <a:rPr lang="en-US" sz="1800" b="0" i="0" u="none" strike="noStrike" baseline="0" dirty="0">
                <a:solidFill>
                  <a:srgbClr val="000000"/>
                </a:solidFill>
              </a:rPr>
              <a:t>Hall India Learning Pvt. Ltd. </a:t>
            </a:r>
          </a:p>
          <a:p>
            <a:r>
              <a:rPr lang="en-IN" sz="1800" b="0" i="0" u="none" strike="noStrike" baseline="0" dirty="0">
                <a:solidFill>
                  <a:srgbClr val="212121"/>
                </a:solidFill>
              </a:rPr>
              <a:t>Pinto, J.K. (2020). </a:t>
            </a:r>
            <a:r>
              <a:rPr lang="en-IN" sz="1800" b="0" i="1" u="none" strike="noStrike" baseline="0" dirty="0">
                <a:solidFill>
                  <a:srgbClr val="212121"/>
                </a:solidFill>
              </a:rPr>
              <a:t>Project Management. </a:t>
            </a:r>
            <a:r>
              <a:rPr lang="en-IN" sz="1800" b="0" i="0" u="none" strike="noStrike" baseline="0" dirty="0">
                <a:solidFill>
                  <a:srgbClr val="212121"/>
                </a:solidFill>
              </a:rPr>
              <a:t>Global </a:t>
            </a:r>
            <a:r>
              <a:rPr lang="en-IN" sz="1800" b="0" i="0" u="none" strike="noStrike" baseline="0" dirty="0" err="1">
                <a:solidFill>
                  <a:srgbClr val="212121"/>
                </a:solidFill>
              </a:rPr>
              <a:t>EduTech</a:t>
            </a:r>
            <a:r>
              <a:rPr lang="en-IN" sz="1800" b="0" i="0" u="none" strike="noStrike" baseline="0" dirty="0">
                <a:solidFill>
                  <a:srgbClr val="212121"/>
                </a:solidFill>
              </a:rPr>
              <a:t>. </a:t>
            </a:r>
            <a:endParaRPr lang="en-IN" sz="1800" b="0" i="0" u="none" strike="noStrike" baseline="0" dirty="0">
              <a:solidFill>
                <a:srgbClr val="000000"/>
              </a:solidFill>
            </a:endParaRPr>
          </a:p>
          <a:p>
            <a:r>
              <a:rPr lang="en-US" sz="1800" b="0" i="0" u="none" strike="noStrike" baseline="0" dirty="0">
                <a:solidFill>
                  <a:srgbClr val="212121"/>
                </a:solidFill>
              </a:rPr>
              <a:t>Desai, V. (2016). </a:t>
            </a:r>
            <a:r>
              <a:rPr lang="en-US" sz="1800" b="0" i="1" u="none" strike="noStrike" baseline="0" dirty="0">
                <a:solidFill>
                  <a:srgbClr val="212121"/>
                </a:solidFill>
              </a:rPr>
              <a:t>Project Management. </a:t>
            </a:r>
            <a:r>
              <a:rPr lang="en-US" sz="1800" b="0" i="0" u="none" strike="noStrike" baseline="0" dirty="0">
                <a:solidFill>
                  <a:srgbClr val="212121"/>
                </a:solidFill>
              </a:rPr>
              <a:t>Himalaya Publishing House. </a:t>
            </a:r>
            <a:r>
              <a:rPr lang="en-US" sz="1800" b="0" i="0" u="none" strike="noStrike" baseline="0" dirty="0">
                <a:solidFill>
                  <a:srgbClr val="000000"/>
                </a:solidFill>
                <a:latin typeface="Times New Roman" panose="02020603050405020304" pitchFamily="18" charset="0"/>
              </a:rPr>
              <a:t>	</a:t>
            </a:r>
          </a:p>
          <a:p>
            <a:pPr algn="just">
              <a:buNone/>
            </a:pPr>
            <a:endParaRPr lang="en-US" sz="1600" b="1" dirty="0"/>
          </a:p>
          <a:p>
            <a:pPr algn="just">
              <a:buNone/>
            </a:pPr>
            <a:endParaRPr lang="en-US" sz="1600" b="1" dirty="0"/>
          </a:p>
          <a:p>
            <a:pPr algn="just">
              <a:buNone/>
            </a:pPr>
            <a:endParaRPr lang="en-US" sz="1600" dirty="0"/>
          </a:p>
          <a:p>
            <a:pPr algn="just"/>
            <a:endParaRPr lang="en-US" sz="1600" dirty="0"/>
          </a:p>
          <a:p>
            <a:pPr algn="just"/>
            <a:endParaRPr lang="en-US" sz="1600" dirty="0">
              <a:latin typeface="Arial" panose="020B0604020202020204" pitchFamily="34" charset="0"/>
              <a:cs typeface="Arial" panose="020B0604020202020204" pitchFamily="34" charset="0"/>
            </a:endParaRPr>
          </a:p>
        </p:txBody>
      </p:sp>
      <p:sp>
        <p:nvSpPr>
          <p:cNvPr id="7" name="Title 1"/>
          <p:cNvSpPr txBox="1">
            <a:spLocks/>
          </p:cNvSpPr>
          <p:nvPr/>
        </p:nvSpPr>
        <p:spPr>
          <a:xfrm>
            <a:off x="1371600" y="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References</a:t>
            </a:r>
          </a:p>
        </p:txBody>
      </p:sp>
    </p:spTree>
    <p:extLst>
      <p:ext uri="{BB962C8B-B14F-4D97-AF65-F5344CB8AC3E}">
        <p14:creationId xmlns:p14="http://schemas.microsoft.com/office/powerpoint/2010/main" val="11714230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759E3E-0F2A-4430-9485-EC73DBC28604}" type="datetime4">
              <a:rPr lang="en-US" smtClean="0"/>
              <a:t>June 21, 2024</a:t>
            </a:fld>
            <a:endParaRPr lang="en-US"/>
          </a:p>
        </p:txBody>
      </p:sp>
      <p:sp>
        <p:nvSpPr>
          <p:cNvPr id="5" name="Footer Placeholder 4"/>
          <p:cNvSpPr>
            <a:spLocks noGrp="1"/>
          </p:cNvSpPr>
          <p:nvPr>
            <p:ph type="ftr" sz="quarter" idx="11"/>
          </p:nvPr>
        </p:nvSpPr>
        <p:spPr/>
        <p:txBody>
          <a:bodyPr/>
          <a:lstStyle/>
          <a:p>
            <a:r>
              <a:rPr lang="en-US"/>
              <a:t>Harshit Thakur                                                                            Unit-2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dirty="0"/>
          </a:p>
        </p:txBody>
      </p:sp>
      <p:pic>
        <p:nvPicPr>
          <p:cNvPr id="10" name="Content Placeholder 9"/>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b="7727"/>
          <a:stretch/>
        </p:blipFill>
        <p:spPr>
          <a:xfrm>
            <a:off x="990600" y="1600200"/>
            <a:ext cx="8153400" cy="4038600"/>
          </a:xfrm>
          <a:prstGeom prst="rect">
            <a:avLst/>
          </a:prstGeom>
        </p:spPr>
      </p:pic>
      <p:sp>
        <p:nvSpPr>
          <p:cNvPr id="7" name="Title 1"/>
          <p:cNvSpPr txBox="1">
            <a:spLocks/>
          </p:cNvSpPr>
          <p:nvPr/>
        </p:nvSpPr>
        <p:spPr>
          <a:xfrm>
            <a:off x="1371600" y="-41564"/>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Thank You</a:t>
            </a: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l="7847" t="16612" r="9086" b="26829"/>
          <a:stretch/>
        </p:blipFill>
        <p:spPr>
          <a:xfrm>
            <a:off x="5181600" y="2628900"/>
            <a:ext cx="3505200" cy="1981200"/>
          </a:xfrm>
          <a:prstGeom prst="rect">
            <a:avLst/>
          </a:prstGeom>
        </p:spPr>
      </p:pic>
    </p:spTree>
    <p:extLst>
      <p:ext uri="{BB962C8B-B14F-4D97-AF65-F5344CB8AC3E}">
        <p14:creationId xmlns:p14="http://schemas.microsoft.com/office/powerpoint/2010/main" val="3811818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2B32BF50-DBCB-4D6C-9C1B-392E24357868}" type="datetime4">
              <a:rPr lang="en-US" altLang="en-US" sz="900" smtClean="0">
                <a:solidFill>
                  <a:srgbClr val="888888"/>
                </a:solidFill>
                <a:latin typeface="Calibri" panose="020F0502020204030204" pitchFamily="34" charset="0"/>
                <a:cs typeface="Calibri" panose="020F0502020204030204" pitchFamily="34" charset="0"/>
                <a:sym typeface="Calibri" panose="020F0502020204030204" pitchFamily="34" charset="0"/>
              </a:rPr>
              <a:t>June 21, 2024</a:t>
            </a:fld>
            <a:endParaRPr lang="en-US" altLang="en-US" sz="9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Footer Placeholder 1">
            <a:extLst>
              <a:ext uri="{FF2B5EF4-FFF2-40B4-BE49-F238E27FC236}">
                <a16:creationId xmlns:a16="http://schemas.microsoft.com/office/drawing/2014/main" id="{AB8B1F56-928F-AAD7-053B-DD50A8BDCE45}"/>
              </a:ext>
            </a:extLst>
          </p:cNvPr>
          <p:cNvSpPr>
            <a:spLocks noGrp="1"/>
          </p:cNvSpPr>
          <p:nvPr>
            <p:ph type="ftr" sz="quarter" idx="11"/>
          </p:nvPr>
        </p:nvSpPr>
        <p:spPr/>
        <p:txBody>
          <a:bodyPr/>
          <a:lstStyle/>
          <a:p>
            <a:r>
              <a:rPr lang="en-US"/>
              <a:t>Harshit Thakur                                                                            Unit-2</a:t>
            </a:r>
          </a:p>
        </p:txBody>
      </p:sp>
      <p:sp>
        <p:nvSpPr>
          <p:cNvPr id="4" name="Slide Number Placeholder 5"/>
          <p:cNvSpPr>
            <a:spLocks noGrp="1"/>
          </p:cNvSpPr>
          <p:nvPr>
            <p:ph type="sldNum" sz="quarter" idx="12"/>
          </p:nvPr>
        </p:nvSpPr>
        <p:spPr>
          <a:prstGeom prst="rect">
            <a:avLst/>
          </a:prstGeom>
          <a:noFill/>
        </p:spPr>
        <p:txBody>
          <a:bodyPr/>
          <a:lstStyle>
            <a:lvl1pPr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557213" indent="-214313"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8572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2001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1543050" indent="-171450" eaLnBrk="0" hangingPunct="0">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18859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2288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25717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2914650" indent="-171450" eaLnBrk="0" fontAlgn="base" hangingPunct="0">
              <a:spcBef>
                <a:spcPct val="0"/>
              </a:spcBef>
              <a:spcAft>
                <a:spcPct val="0"/>
              </a:spcAft>
              <a:buClr>
                <a:srgbClr val="000000"/>
              </a:buClr>
              <a:buFont typeface="Arial" panose="020B0604020202020204" pitchFamily="34" charset="0"/>
              <a:defRPr sz="105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fld id="{47A41164-6D5D-4E33-8CA7-40AC265DA7BF}" type="slidenum">
              <a:rPr lang="en-US" altLang="en-US" sz="900">
                <a:solidFill>
                  <a:srgbClr val="888888"/>
                </a:solidFill>
                <a:latin typeface="Calibri" panose="020F0502020204030204" pitchFamily="34" charset="0"/>
                <a:cs typeface="Calibri" panose="020F0502020204030204" pitchFamily="34" charset="0"/>
                <a:sym typeface="Calibri" panose="020F0502020204030204" pitchFamily="34" charset="0"/>
              </a:rPr>
              <a:pPr eaLnBrk="1" hangingPunct="1"/>
              <a:t>9</a:t>
            </a:fld>
            <a:endParaRPr lang="en-US" altLang="en-US" sz="9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 name="Title 1"/>
          <p:cNvSpPr txBox="1">
            <a:spLocks/>
          </p:cNvSpPr>
          <p:nvPr/>
        </p:nvSpPr>
        <p:spPr>
          <a:xfrm>
            <a:off x="1905000" y="155575"/>
            <a:ext cx="7169728" cy="38966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sym typeface="Arial"/>
              </a:rPr>
              <a:t>CO-PO  Mapping</a:t>
            </a:r>
          </a:p>
        </p:txBody>
      </p:sp>
      <p:sp>
        <p:nvSpPr>
          <p:cNvPr id="7" name="Footer Placeholder 12"/>
          <p:cNvSpPr txBox="1">
            <a:spLocks/>
          </p:cNvSpPr>
          <p:nvPr/>
        </p:nvSpPr>
        <p:spPr>
          <a:xfrm>
            <a:off x="1403748" y="5543550"/>
            <a:ext cx="7085626" cy="273844"/>
          </a:xfrm>
          <a:prstGeom prst="rect">
            <a:avLst/>
          </a:prstGeom>
        </p:spPr>
        <p:txBody>
          <a:bodyPr anchor="ctr"/>
          <a:lstStyle/>
          <a:p>
            <a:pPr algn="ctr">
              <a:defRPr/>
            </a:pPr>
            <a:r>
              <a:rPr lang="en-US" sz="900" dirty="0">
                <a:solidFill>
                  <a:schemeClr val="tx1">
                    <a:tint val="75000"/>
                  </a:schemeClr>
                </a:solidFill>
                <a:sym typeface="Arial"/>
              </a:rPr>
              <a:t>SHRUTI SHARMA                                                                     Unit 1</a:t>
            </a:r>
          </a:p>
        </p:txBody>
      </p:sp>
      <p:pic>
        <p:nvPicPr>
          <p:cNvPr id="9" name="Picture 8">
            <a:extLst>
              <a:ext uri="{FF2B5EF4-FFF2-40B4-BE49-F238E27FC236}">
                <a16:creationId xmlns:a16="http://schemas.microsoft.com/office/drawing/2014/main" id="{3C2E08E0-31DB-3CFD-3A04-04A12DD01CF0}"/>
              </a:ext>
            </a:extLst>
          </p:cNvPr>
          <p:cNvPicPr>
            <a:picLocks noChangeAspect="1"/>
          </p:cNvPicPr>
          <p:nvPr/>
        </p:nvPicPr>
        <p:blipFill>
          <a:blip r:embed="rId2"/>
          <a:stretch>
            <a:fillRect/>
          </a:stretch>
        </p:blipFill>
        <p:spPr>
          <a:xfrm>
            <a:off x="701566" y="1700723"/>
            <a:ext cx="7567448" cy="3421100"/>
          </a:xfrm>
          <a:prstGeom prst="rect">
            <a:avLst/>
          </a:prstGeom>
        </p:spPr>
      </p:pic>
    </p:spTree>
    <p:extLst>
      <p:ext uri="{BB962C8B-B14F-4D97-AF65-F5344CB8AC3E}">
        <p14:creationId xmlns:p14="http://schemas.microsoft.com/office/powerpoint/2010/main" val="154846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4939</TotalTime>
  <Words>7090</Words>
  <Application>Microsoft Office PowerPoint</Application>
  <PresentationFormat>On-screen Show (4:3)</PresentationFormat>
  <Paragraphs>1043</Paragraphs>
  <Slides>89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89</vt:i4>
      </vt:variant>
    </vt:vector>
  </HeadingPairs>
  <TitlesOfParts>
    <vt:vector size="98" baseType="lpstr">
      <vt:lpstr>-apple-system</vt:lpstr>
      <vt:lpstr>Aptos Narrow</vt:lpstr>
      <vt:lpstr>Arial</vt:lpstr>
      <vt:lpstr>Calibri</vt:lpstr>
      <vt:lpstr>Indeed Sans</vt:lpstr>
      <vt:lpstr>MDCIOC+TimesNewRoman</vt:lpstr>
      <vt:lpstr>MDCJCC+TimesNewRoman,Bold</vt:lpstr>
      <vt:lpstr>Times New Roman</vt:lpstr>
      <vt:lpstr>Office Theme</vt:lpstr>
      <vt:lpstr>Noida Institute of Engineering and Technology, Greater Noida</vt:lpstr>
      <vt:lpstr>PowerPoint Presentation</vt:lpstr>
      <vt:lpstr>PowerPoint Presentation</vt:lpstr>
      <vt:lpstr>PowerPoint Presentation</vt:lpstr>
      <vt:lpstr>PowerPoint Presentation</vt:lpstr>
      <vt:lpstr>Evaluation Scheme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PURNIMA  PAL</cp:lastModifiedBy>
  <cp:revision>314</cp:revision>
  <dcterms:created xsi:type="dcterms:W3CDTF">2006-08-16T00:00:00Z</dcterms:created>
  <dcterms:modified xsi:type="dcterms:W3CDTF">2024-06-21T04:31:32Z</dcterms:modified>
</cp:coreProperties>
</file>