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theme/themeOverride2.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7"/>
  </p:notesMasterIdLst>
  <p:handoutMasterIdLst>
    <p:handoutMasterId r:id="rId118"/>
  </p:handoutMasterIdLst>
  <p:sldIdLst>
    <p:sldId id="256" r:id="rId2"/>
    <p:sldId id="628" r:id="rId3"/>
    <p:sldId id="629" r:id="rId4"/>
    <p:sldId id="630" r:id="rId5"/>
    <p:sldId id="631" r:id="rId6"/>
    <p:sldId id="652" r:id="rId7"/>
    <p:sldId id="653" r:id="rId8"/>
    <p:sldId id="654" r:id="rId9"/>
    <p:sldId id="634" r:id="rId10"/>
    <p:sldId id="635" r:id="rId11"/>
    <p:sldId id="636" r:id="rId12"/>
    <p:sldId id="638" r:id="rId13"/>
    <p:sldId id="641" r:id="rId14"/>
    <p:sldId id="642" r:id="rId15"/>
    <p:sldId id="643" r:id="rId16"/>
    <p:sldId id="644" r:id="rId17"/>
    <p:sldId id="496" r:id="rId18"/>
    <p:sldId id="497" r:id="rId19"/>
    <p:sldId id="498" r:id="rId20"/>
    <p:sldId id="553" r:id="rId21"/>
    <p:sldId id="555" r:id="rId22"/>
    <p:sldId id="556" r:id="rId23"/>
    <p:sldId id="562" r:id="rId24"/>
    <p:sldId id="563" r:id="rId25"/>
    <p:sldId id="564" r:id="rId26"/>
    <p:sldId id="565" r:id="rId27"/>
    <p:sldId id="566" r:id="rId28"/>
    <p:sldId id="567" r:id="rId29"/>
    <p:sldId id="568" r:id="rId30"/>
    <p:sldId id="569" r:id="rId31"/>
    <p:sldId id="570" r:id="rId32"/>
    <p:sldId id="571" r:id="rId33"/>
    <p:sldId id="572" r:id="rId34"/>
    <p:sldId id="573" r:id="rId35"/>
    <p:sldId id="574" r:id="rId36"/>
    <p:sldId id="575" r:id="rId37"/>
    <p:sldId id="576" r:id="rId38"/>
    <p:sldId id="577" r:id="rId39"/>
    <p:sldId id="578" r:id="rId40"/>
    <p:sldId id="582" r:id="rId41"/>
    <p:sldId id="583" r:id="rId42"/>
    <p:sldId id="584" r:id="rId43"/>
    <p:sldId id="585" r:id="rId44"/>
    <p:sldId id="586" r:id="rId45"/>
    <p:sldId id="590" r:id="rId46"/>
    <p:sldId id="591" r:id="rId47"/>
    <p:sldId id="592" r:id="rId48"/>
    <p:sldId id="593" r:id="rId49"/>
    <p:sldId id="587" r:id="rId50"/>
    <p:sldId id="588" r:id="rId51"/>
    <p:sldId id="589" r:id="rId52"/>
    <p:sldId id="579" r:id="rId53"/>
    <p:sldId id="580" r:id="rId54"/>
    <p:sldId id="581" r:id="rId55"/>
    <p:sldId id="561" r:id="rId56"/>
    <p:sldId id="595" r:id="rId57"/>
    <p:sldId id="594" r:id="rId58"/>
    <p:sldId id="598" r:id="rId59"/>
    <p:sldId id="599" r:id="rId60"/>
    <p:sldId id="600" r:id="rId61"/>
    <p:sldId id="601" r:id="rId62"/>
    <p:sldId id="702" r:id="rId63"/>
    <p:sldId id="703" r:id="rId64"/>
    <p:sldId id="704" r:id="rId65"/>
    <p:sldId id="705" r:id="rId66"/>
    <p:sldId id="706" r:id="rId67"/>
    <p:sldId id="707" r:id="rId68"/>
    <p:sldId id="708" r:id="rId69"/>
    <p:sldId id="709" r:id="rId70"/>
    <p:sldId id="710" r:id="rId71"/>
    <p:sldId id="711" r:id="rId72"/>
    <p:sldId id="697" r:id="rId73"/>
    <p:sldId id="698" r:id="rId74"/>
    <p:sldId id="699" r:id="rId75"/>
    <p:sldId id="700" r:id="rId76"/>
    <p:sldId id="701" r:id="rId77"/>
    <p:sldId id="612" r:id="rId78"/>
    <p:sldId id="613" r:id="rId79"/>
    <p:sldId id="614" r:id="rId80"/>
    <p:sldId id="615" r:id="rId81"/>
    <p:sldId id="609" r:id="rId82"/>
    <p:sldId id="610" r:id="rId83"/>
    <p:sldId id="611" r:id="rId84"/>
    <p:sldId id="596" r:id="rId85"/>
    <p:sldId id="604" r:id="rId86"/>
    <p:sldId id="605" r:id="rId87"/>
    <p:sldId id="606" r:id="rId88"/>
    <p:sldId id="607" r:id="rId89"/>
    <p:sldId id="616" r:id="rId90"/>
    <p:sldId id="617" r:id="rId91"/>
    <p:sldId id="618" r:id="rId92"/>
    <p:sldId id="619" r:id="rId93"/>
    <p:sldId id="620" r:id="rId94"/>
    <p:sldId id="621" r:id="rId95"/>
    <p:sldId id="622" r:id="rId96"/>
    <p:sldId id="623" r:id="rId97"/>
    <p:sldId id="624" r:id="rId98"/>
    <p:sldId id="491" r:id="rId99"/>
    <p:sldId id="370" r:id="rId100"/>
    <p:sldId id="371" r:id="rId101"/>
    <p:sldId id="625" r:id="rId102"/>
    <p:sldId id="626" r:id="rId103"/>
    <p:sldId id="372" r:id="rId104"/>
    <p:sldId id="373" r:id="rId105"/>
    <p:sldId id="551" r:id="rId106"/>
    <p:sldId id="552" r:id="rId107"/>
    <p:sldId id="645" r:id="rId108"/>
    <p:sldId id="374" r:id="rId109"/>
    <p:sldId id="548" r:id="rId110"/>
    <p:sldId id="549" r:id="rId111"/>
    <p:sldId id="550" r:id="rId112"/>
    <p:sldId id="375" r:id="rId113"/>
    <p:sldId id="376" r:id="rId114"/>
    <p:sldId id="377" r:id="rId115"/>
    <p:sldId id="627" r:id="rId1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35" autoAdjust="0"/>
    <p:restoredTop sz="94660"/>
  </p:normalViewPr>
  <p:slideViewPr>
    <p:cSldViewPr>
      <p:cViewPr varScale="1">
        <p:scale>
          <a:sx n="56" d="100"/>
          <a:sy n="56" d="100"/>
        </p:scale>
        <p:origin x="43" y="600"/>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21-Jun-24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21-Jun-24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62</a:t>
            </a:fld>
            <a:endParaRPr lang="en-US"/>
          </a:p>
        </p:txBody>
      </p:sp>
    </p:spTree>
    <p:extLst>
      <p:ext uri="{BB962C8B-B14F-4D97-AF65-F5344CB8AC3E}">
        <p14:creationId xmlns:p14="http://schemas.microsoft.com/office/powerpoint/2010/main" val="893658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63</a:t>
            </a:fld>
            <a:endParaRPr lang="en-US"/>
          </a:p>
        </p:txBody>
      </p:sp>
    </p:spTree>
    <p:extLst>
      <p:ext uri="{BB962C8B-B14F-4D97-AF65-F5344CB8AC3E}">
        <p14:creationId xmlns:p14="http://schemas.microsoft.com/office/powerpoint/2010/main" val="917705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64</a:t>
            </a:fld>
            <a:endParaRPr lang="en-US"/>
          </a:p>
        </p:txBody>
      </p:sp>
    </p:spTree>
    <p:extLst>
      <p:ext uri="{BB962C8B-B14F-4D97-AF65-F5344CB8AC3E}">
        <p14:creationId xmlns:p14="http://schemas.microsoft.com/office/powerpoint/2010/main" val="311255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65</a:t>
            </a:fld>
            <a:endParaRPr lang="en-US"/>
          </a:p>
        </p:txBody>
      </p:sp>
    </p:spTree>
    <p:extLst>
      <p:ext uri="{BB962C8B-B14F-4D97-AF65-F5344CB8AC3E}">
        <p14:creationId xmlns:p14="http://schemas.microsoft.com/office/powerpoint/2010/main" val="1485980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66</a:t>
            </a:fld>
            <a:endParaRPr lang="en-US"/>
          </a:p>
        </p:txBody>
      </p:sp>
    </p:spTree>
    <p:extLst>
      <p:ext uri="{BB962C8B-B14F-4D97-AF65-F5344CB8AC3E}">
        <p14:creationId xmlns:p14="http://schemas.microsoft.com/office/powerpoint/2010/main" val="2705397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67</a:t>
            </a:fld>
            <a:endParaRPr lang="en-US"/>
          </a:p>
        </p:txBody>
      </p:sp>
    </p:spTree>
    <p:extLst>
      <p:ext uri="{BB962C8B-B14F-4D97-AF65-F5344CB8AC3E}">
        <p14:creationId xmlns:p14="http://schemas.microsoft.com/office/powerpoint/2010/main" val="13716064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68</a:t>
            </a:fld>
            <a:endParaRPr lang="en-US"/>
          </a:p>
        </p:txBody>
      </p:sp>
    </p:spTree>
    <p:extLst>
      <p:ext uri="{BB962C8B-B14F-4D97-AF65-F5344CB8AC3E}">
        <p14:creationId xmlns:p14="http://schemas.microsoft.com/office/powerpoint/2010/main" val="3479729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69</a:t>
            </a:fld>
            <a:endParaRPr lang="en-US"/>
          </a:p>
        </p:txBody>
      </p:sp>
    </p:spTree>
    <p:extLst>
      <p:ext uri="{BB962C8B-B14F-4D97-AF65-F5344CB8AC3E}">
        <p14:creationId xmlns:p14="http://schemas.microsoft.com/office/powerpoint/2010/main" val="4151337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70</a:t>
            </a:fld>
            <a:endParaRPr lang="en-US"/>
          </a:p>
        </p:txBody>
      </p:sp>
    </p:spTree>
    <p:extLst>
      <p:ext uri="{BB962C8B-B14F-4D97-AF65-F5344CB8AC3E}">
        <p14:creationId xmlns:p14="http://schemas.microsoft.com/office/powerpoint/2010/main" val="9503616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71</a:t>
            </a:fld>
            <a:endParaRPr lang="en-US"/>
          </a:p>
        </p:txBody>
      </p:sp>
    </p:spTree>
    <p:extLst>
      <p:ext uri="{BB962C8B-B14F-4D97-AF65-F5344CB8AC3E}">
        <p14:creationId xmlns:p14="http://schemas.microsoft.com/office/powerpoint/2010/main" val="3319343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99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32</a:t>
            </a:fld>
            <a:endParaRPr lang="en-US"/>
          </a:p>
        </p:txBody>
      </p:sp>
    </p:spTree>
    <p:extLst>
      <p:ext uri="{BB962C8B-B14F-4D97-AF65-F5344CB8AC3E}">
        <p14:creationId xmlns:p14="http://schemas.microsoft.com/office/powerpoint/2010/main" val="1217566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61</a:t>
            </a:fld>
            <a:endParaRPr lang="en-US"/>
          </a:p>
        </p:txBody>
      </p:sp>
    </p:spTree>
    <p:extLst>
      <p:ext uri="{BB962C8B-B14F-4D97-AF65-F5344CB8AC3E}">
        <p14:creationId xmlns:p14="http://schemas.microsoft.com/office/powerpoint/2010/main" val="3509973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65B5270-B13D-4725-8DDD-222B518097AE}"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A38CD9-3291-4A68-8743-247D1DFD86B7}" type="datetime1">
              <a:rPr lang="en-US" smtClean="0"/>
              <a:t>21-Jun-24</a:t>
            </a:fld>
            <a:endParaRPr lang="en-US"/>
          </a:p>
        </p:txBody>
      </p:sp>
      <p:sp>
        <p:nvSpPr>
          <p:cNvPr id="6" name="Footer Placeholder 5"/>
          <p:cNvSpPr>
            <a:spLocks noGrp="1"/>
          </p:cNvSpPr>
          <p:nvPr>
            <p:ph type="ftr" sz="quarter" idx="11"/>
          </p:nvPr>
        </p:nvSpPr>
        <p:spPr/>
        <p:txBody>
          <a:bodyPr/>
          <a:lstStyle/>
          <a:p>
            <a:r>
              <a:rPr lang="en-US"/>
              <a:t>Harshit Thakur            Unit-3</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83E7CE-F216-4C43-B314-66C833799077}"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6DB21A-5587-4F68-9E3C-0DF19BBAB40A}"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476E476-F599-4EC2-90EF-9BD53452F8E1}" type="datetime3">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 June 2024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a:ln>
                  <a:noFill/>
                </a:ln>
                <a:solidFill>
                  <a:prstClr val="black">
                    <a:tint val="75000"/>
                  </a:prstClr>
                </a:solidFill>
                <a:effectLst/>
                <a:uLnTx/>
                <a:uFillTx/>
                <a:latin typeface="Calibri"/>
                <a:ea typeface="+mn-ea"/>
                <a:cs typeface="+mn-cs"/>
              </a:rPr>
              <a:t>Purnima Pal    Data Analytics     Unit-3</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FB99588-8ACA-4B54-BB11-4EAFE413AE55}" type="slidenum">
              <a:rPr kumimoji="0" lang="en-US" altLang="en-US" sz="1200" b="0" i="0" u="none" strike="noStrike" kern="1200" cap="none" spc="0" normalizeH="0" baseline="0" noProof="0">
                <a:ln>
                  <a:noFill/>
                </a:ln>
                <a:solidFill>
                  <a:srgbClr val="898989"/>
                </a:solidFill>
                <a:effectLst/>
                <a:uLnTx/>
                <a:uFillTx/>
                <a:latin typeface="Calibri" pitchFamily="34" charset="0"/>
                <a:ea typeface="+mn-ea"/>
                <a:cs typeface="Calibri"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srgbClr val="898989"/>
              </a:solidFill>
              <a:effectLst/>
              <a:uLnTx/>
              <a:uFillTx/>
              <a:latin typeface="Calibri" pitchFamily="34" charset="0"/>
              <a:ea typeface="+mn-ea"/>
              <a:cs typeface="Calibri" pitchFamily="34" charset="0"/>
            </a:endParaRPr>
          </a:p>
        </p:txBody>
      </p:sp>
      <p:pic>
        <p:nvPicPr>
          <p:cNvPr id="7" name="Picture 6" descr="A black and red logo&#10;&#10;Description automatically generated">
            <a:extLst>
              <a:ext uri="{FF2B5EF4-FFF2-40B4-BE49-F238E27FC236}">
                <a16:creationId xmlns:a16="http://schemas.microsoft.com/office/drawing/2014/main" id="{93386E9D-4474-741B-E87B-7356326E160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1569"/>
            <a:ext cx="1854920" cy="795143"/>
          </a:xfrm>
          <a:prstGeom prst="rect">
            <a:avLst/>
          </a:prstGeom>
        </p:spPr>
      </p:pic>
    </p:spTree>
    <p:extLst>
      <p:ext uri="{BB962C8B-B14F-4D97-AF65-F5344CB8AC3E}">
        <p14:creationId xmlns:p14="http://schemas.microsoft.com/office/powerpoint/2010/main" val="4145035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33AC8B-C422-4C7F-B43E-751688142971}"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FB9F46-3174-4B77-B356-A9665C8A2A05}"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DAC11F-8BA0-4CC0-B013-BFCBE5F6193F}" type="datetime1">
              <a:rPr lang="en-US" smtClean="0"/>
              <a:t>21-Jun-24</a:t>
            </a:fld>
            <a:endParaRPr lang="en-US"/>
          </a:p>
        </p:txBody>
      </p:sp>
      <p:sp>
        <p:nvSpPr>
          <p:cNvPr id="6" name="Footer Placeholder 5"/>
          <p:cNvSpPr>
            <a:spLocks noGrp="1"/>
          </p:cNvSpPr>
          <p:nvPr>
            <p:ph type="ftr" sz="quarter" idx="11"/>
          </p:nvPr>
        </p:nvSpPr>
        <p:spPr/>
        <p:txBody>
          <a:bodyPr/>
          <a:lstStyle/>
          <a:p>
            <a:r>
              <a:rPr lang="en-US"/>
              <a:t>Harshit Thakur            Unit-3</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AC3A619-C3D8-421B-B9F8-2E86DC0EC6EE}" type="datetime1">
              <a:rPr lang="en-US" smtClean="0"/>
              <a:t>21-Jun-24</a:t>
            </a:fld>
            <a:endParaRPr lang="en-US"/>
          </a:p>
        </p:txBody>
      </p:sp>
      <p:sp>
        <p:nvSpPr>
          <p:cNvPr id="8" name="Footer Placeholder 7"/>
          <p:cNvSpPr>
            <a:spLocks noGrp="1"/>
          </p:cNvSpPr>
          <p:nvPr>
            <p:ph type="ftr" sz="quarter" idx="11"/>
          </p:nvPr>
        </p:nvSpPr>
        <p:spPr/>
        <p:txBody>
          <a:bodyPr/>
          <a:lstStyle/>
          <a:p>
            <a:r>
              <a:rPr lang="en-US"/>
              <a:t>Harshit Thakur            Unit-3</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093BD3-76B3-45CF-A75B-3EDF05831918}" type="datetime1">
              <a:rPr lang="en-US" smtClean="0"/>
              <a:t>21-Jun-24</a:t>
            </a:fld>
            <a:endParaRPr lang="en-US"/>
          </a:p>
        </p:txBody>
      </p:sp>
      <p:sp>
        <p:nvSpPr>
          <p:cNvPr id="4" name="Footer Placeholder 3"/>
          <p:cNvSpPr>
            <a:spLocks noGrp="1"/>
          </p:cNvSpPr>
          <p:nvPr>
            <p:ph type="ftr" sz="quarter" idx="11"/>
          </p:nvPr>
        </p:nvSpPr>
        <p:spPr/>
        <p:txBody>
          <a:bodyPr/>
          <a:lstStyle/>
          <a:p>
            <a:r>
              <a:rPr lang="en-US"/>
              <a:t>Harshit Thakur            Unit-3</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C84F95-5F3E-4D99-9806-8EFBBDBECA9F}" type="datetime1">
              <a:rPr lang="en-US" smtClean="0"/>
              <a:t>21-Jun-24</a:t>
            </a:fld>
            <a:endParaRPr lang="en-US"/>
          </a:p>
        </p:txBody>
      </p:sp>
      <p:sp>
        <p:nvSpPr>
          <p:cNvPr id="3" name="Footer Placeholder 2"/>
          <p:cNvSpPr>
            <a:spLocks noGrp="1"/>
          </p:cNvSpPr>
          <p:nvPr>
            <p:ph type="ftr" sz="quarter" idx="11"/>
          </p:nvPr>
        </p:nvSpPr>
        <p:spPr/>
        <p:txBody>
          <a:bodyPr/>
          <a:lstStyle/>
          <a:p>
            <a:r>
              <a:rPr lang="en-US"/>
              <a:t>Harshit Thakur            Unit-3</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BBD3C8-5D43-4537-87CB-8AF49C132E87}" type="datetime1">
              <a:rPr lang="en-US" smtClean="0"/>
              <a:t>21-Jun-24</a:t>
            </a:fld>
            <a:endParaRPr lang="en-US"/>
          </a:p>
        </p:txBody>
      </p:sp>
      <p:sp>
        <p:nvSpPr>
          <p:cNvPr id="6" name="Footer Placeholder 5"/>
          <p:cNvSpPr>
            <a:spLocks noGrp="1"/>
          </p:cNvSpPr>
          <p:nvPr>
            <p:ph type="ftr" sz="quarter" idx="11"/>
          </p:nvPr>
        </p:nvSpPr>
        <p:spPr/>
        <p:txBody>
          <a:bodyPr/>
          <a:lstStyle/>
          <a:p>
            <a:r>
              <a:rPr lang="en-US"/>
              <a:t>Harshit Thakur            Unit-3</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C9C098-4732-406E-BE4E-ADA010A03204}" type="datetime1">
              <a:rPr lang="en-US" smtClean="0"/>
              <a:t>21-Jun-24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Harshit Thakur            Unit-3</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hyperlink" Target="http://jrajeshprojectmanagement.blogspot.com/2017/04/discuss-unido-approach-of-social-cost.html" TargetMode="External"/><Relationship Id="rId2" Type="http://schemas.openxmlformats.org/officeDocument/2006/relationships/hyperlink" Target="https://global.oup.com/us/companion.websites/fdscontent/uscompanion/us/static/companion.websites/9780195161526/interactive/ED/ECA.htm" TargetMode="External"/><Relationship Id="rId1" Type="http://schemas.openxmlformats.org/officeDocument/2006/relationships/slideLayout" Target="../slideLayouts/slideLayout2.xml"/><Relationship Id="rId4" Type="http://schemas.openxmlformats.org/officeDocument/2006/relationships/hyperlink" Target="http://epgp.inflibnet.ac.in/epgpdata/uploads/epgp_content/S000438BE/P000735/M014897/ET/1458723523BSE_P16_M24_etext.pdf" TargetMode="Externa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https://www.youtube.com/watch?v=KBhREhTe82Q"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www.youtube.com/watch?v=HY6tVBQXbOg" TargetMode="External"/><Relationship Id="rId5" Type="http://schemas.openxmlformats.org/officeDocument/2006/relationships/hyperlink" Target="https://www.youtube.com/watch?v=2HjrfMhvPFI" TargetMode="External"/><Relationship Id="rId4" Type="http://schemas.openxmlformats.org/officeDocument/2006/relationships/hyperlink" Target="https://www.youtube.com/watch?v=Ni95eCqOMh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905000" y="0"/>
            <a:ext cx="7239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800" dirty="0" err="1"/>
              <a:t>Noida</a:t>
            </a:r>
            <a:r>
              <a:rPr lang="en-US" sz="2800" dirty="0"/>
              <a:t> Institute of Engineering and Technology, Greater </a:t>
            </a:r>
            <a:r>
              <a:rPr lang="en-US" sz="2800" dirty="0" err="1"/>
              <a:t>Noida</a:t>
            </a:r>
            <a:endParaRPr lang="en-US" sz="2800" dirty="0"/>
          </a:p>
        </p:txBody>
      </p:sp>
      <p:sp>
        <p:nvSpPr>
          <p:cNvPr id="3" name="Subtitle 2"/>
          <p:cNvSpPr>
            <a:spLocks noGrp="1"/>
          </p:cNvSpPr>
          <p:nvPr>
            <p:ph type="subTitle" idx="4294967295"/>
          </p:nvPr>
        </p:nvSpPr>
        <p:spPr>
          <a:xfrm>
            <a:off x="2743200" y="914400"/>
            <a:ext cx="6400800" cy="1752600"/>
          </a:xfr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indent="0" algn="ctr">
              <a:buNone/>
            </a:pPr>
            <a:r>
              <a:rPr lang="en-US" sz="2500" dirty="0">
                <a:solidFill>
                  <a:schemeClr val="tx1"/>
                </a:solidFill>
              </a:rPr>
              <a:t>Financial Analysis</a:t>
            </a:r>
          </a:p>
        </p:txBody>
      </p:sp>
      <p:sp>
        <p:nvSpPr>
          <p:cNvPr id="6" name="Subtitle 2"/>
          <p:cNvSpPr txBox="1">
            <a:spLocks/>
          </p:cNvSpPr>
          <p:nvPr/>
        </p:nvSpPr>
        <p:spPr>
          <a:xfrm>
            <a:off x="5791200" y="4648200"/>
            <a:ext cx="3048000" cy="17526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defPPr>
              <a:defRPr lang="en-US"/>
            </a:defPPr>
            <a:lvl1pPr indent="0" algn="ctr">
              <a:spcBef>
                <a:spcPct val="20000"/>
              </a:spcBef>
              <a:buFont typeface="Arial" pitchFamily="34" charset="0"/>
              <a:buNone/>
              <a:defRPr sz="2500">
                <a:solidFill>
                  <a:schemeClr val="tx1"/>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Harshit Thakur</a:t>
            </a:r>
          </a:p>
          <a:p>
            <a:r>
              <a:rPr lang="en-US" dirty="0"/>
              <a:t>Assistant Professor </a:t>
            </a:r>
          </a:p>
          <a:p>
            <a:r>
              <a:rPr lang="en-US" dirty="0"/>
              <a:t>CSE</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12" name="Subtitle 2"/>
          <p:cNvSpPr txBox="1">
            <a:spLocks/>
          </p:cNvSpPr>
          <p:nvPr/>
        </p:nvSpPr>
        <p:spPr>
          <a:xfrm>
            <a:off x="152400" y="2971800"/>
            <a:ext cx="2057400" cy="5334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indent="0" algn="ctr">
              <a:spcBef>
                <a:spcPct val="20000"/>
              </a:spcBef>
              <a:buFont typeface="Arial" pitchFamily="34" charset="0"/>
              <a:buNone/>
              <a:defRPr sz="2500">
                <a:solidFill>
                  <a:schemeClr val="tx1"/>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Unit: III</a:t>
            </a:r>
          </a:p>
        </p:txBody>
      </p:sp>
      <p:sp>
        <p:nvSpPr>
          <p:cNvPr id="14" name="Subtitle 2"/>
          <p:cNvSpPr txBox="1">
            <a:spLocks/>
          </p:cNvSpPr>
          <p:nvPr/>
        </p:nvSpPr>
        <p:spPr>
          <a:xfrm>
            <a:off x="152400" y="3810000"/>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77500" lnSpcReduction="20000"/>
          </a:bodyPr>
          <a:lstStyle>
            <a:defPPr>
              <a:defRPr lang="en-US"/>
            </a:defPPr>
            <a:lvl1pPr indent="0" algn="ctr">
              <a:spcBef>
                <a:spcPct val="20000"/>
              </a:spcBef>
              <a:buFont typeface="Arial" pitchFamily="34" charset="0"/>
              <a:buNone/>
              <a:defRPr sz="2500">
                <a:solidFill>
                  <a:schemeClr val="tx1"/>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Project Management</a:t>
            </a:r>
          </a:p>
          <a:p>
            <a:r>
              <a:rPr lang="en-US" sz="4000" b="0" i="0" u="none" strike="noStrike" dirty="0">
                <a:solidFill>
                  <a:srgbClr val="000000"/>
                </a:solidFill>
                <a:effectLst/>
                <a:latin typeface="Aptos Narrow" panose="020B0004020202020204" pitchFamily="34" charset="0"/>
              </a:rPr>
              <a:t>AOE0761</a:t>
            </a:r>
            <a:r>
              <a:rPr lang="en-US" dirty="0"/>
              <a:t> </a:t>
            </a:r>
          </a:p>
        </p:txBody>
      </p:sp>
      <p:sp>
        <p:nvSpPr>
          <p:cNvPr id="15" name="Subtitle 2"/>
          <p:cNvSpPr txBox="1">
            <a:spLocks/>
          </p:cNvSpPr>
          <p:nvPr/>
        </p:nvSpPr>
        <p:spPr>
          <a:xfrm>
            <a:off x="152400" y="4876800"/>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defPPr>
              <a:defRPr lang="en-US"/>
            </a:defPPr>
            <a:lvl1pPr indent="0" algn="ctr">
              <a:spcBef>
                <a:spcPct val="20000"/>
              </a:spcBef>
              <a:buFont typeface="Arial" pitchFamily="34" charset="0"/>
              <a:buNone/>
              <a:defRPr sz="2500">
                <a:solidFill>
                  <a:schemeClr val="tx1"/>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B. Tech Semester VII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1CD16B05-28ED-4529-9842-A3C138A06DC9}" type="datetime1">
              <a:rPr lang="en-US" smtClean="0"/>
              <a:t>21-Jun-24</a:t>
            </a:fld>
            <a:endParaRPr lang="en-US"/>
          </a:p>
        </p:txBody>
      </p:sp>
      <p:sp>
        <p:nvSpPr>
          <p:cNvPr id="11" name="Footer Placeholder 9">
            <a:extLst>
              <a:ext uri="{FF2B5EF4-FFF2-40B4-BE49-F238E27FC236}">
                <a16:creationId xmlns:a16="http://schemas.microsoft.com/office/drawing/2014/main" id="{3AA8038D-24CB-4115-B488-738FC48375EA}"/>
              </a:ext>
            </a:extLst>
          </p:cNvPr>
          <p:cNvSpPr>
            <a:spLocks noGrp="1"/>
          </p:cNvSpPr>
          <p:nvPr>
            <p:ph type="ftr" sz="quarter" idx="11"/>
          </p:nvPr>
        </p:nvSpPr>
        <p:spPr/>
        <p:txBody>
          <a:bodyPr/>
          <a:lstStyle/>
          <a:p>
            <a:r>
              <a:rPr lang="en-US"/>
              <a:t>Harshit Thakur            Unit-3</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10</a:t>
            </a:fld>
            <a:endParaRPr lang="en-US"/>
          </a:p>
        </p:txBody>
      </p:sp>
      <p:sp>
        <p:nvSpPr>
          <p:cNvPr id="3" name="Content Placeholder 2"/>
          <p:cNvSpPr>
            <a:spLocks noGrp="1"/>
          </p:cNvSpPr>
          <p:nvPr>
            <p:ph idx="4294967295"/>
          </p:nvPr>
        </p:nvSpPr>
        <p:spPr>
          <a:xfrm>
            <a:off x="685800" y="1066800"/>
            <a:ext cx="8458200" cy="5029200"/>
          </a:xfrm>
        </p:spPr>
        <p:txBody>
          <a:bodyPr>
            <a:normAutofit/>
          </a:bodyPr>
          <a:lstStyle/>
          <a:p>
            <a:pPr algn="just"/>
            <a:r>
              <a:rPr lang="en-US" sz="2400" dirty="0"/>
              <a:t>To empower the students to get insights of basic concepts on project management. </a:t>
            </a:r>
          </a:p>
          <a:p>
            <a:pPr algn="just"/>
            <a:r>
              <a:rPr lang="en-US" sz="2400" dirty="0"/>
              <a:t>To create awareness on the roles and responsibilities of project manager.</a:t>
            </a:r>
          </a:p>
          <a:p>
            <a:pPr algn="just"/>
            <a:r>
              <a:rPr lang="x-none" sz="2400"/>
              <a:t>To build the confident among the students to take up any kind of projects.</a:t>
            </a:r>
            <a:endParaRPr lang="en-US" sz="2400" dirty="0"/>
          </a:p>
          <a:p>
            <a:pPr algn="just"/>
            <a:r>
              <a:rPr lang="en-US" sz="2400" dirty="0"/>
              <a:t>To sharpen the planning, scheduling and controlling skills of the students with respect to individual projects.</a:t>
            </a:r>
          </a:p>
          <a:p>
            <a:pPr algn="just"/>
            <a:r>
              <a:rPr lang="en-US" sz="2400" dirty="0"/>
              <a:t>To understand the perspectives in which optimum decisions are to be taken in case of risks with planned activities in project.</a:t>
            </a:r>
          </a:p>
          <a:p>
            <a:pPr algn="just">
              <a:buNone/>
            </a:pPr>
            <a:endParaRPr lang="en-US" sz="2400"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1828800" y="1"/>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Course Objectives</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D74E727-DC8B-4640-968A-875543297D10}" type="datetime1">
              <a:rPr lang="en-US" smtClean="0"/>
              <a:t>21-Jun-24</a:t>
            </a:fld>
            <a:endParaRPr lang="en-US"/>
          </a:p>
        </p:txBody>
      </p:sp>
      <p:sp>
        <p:nvSpPr>
          <p:cNvPr id="9" name="Footer Placeholder 9">
            <a:extLst>
              <a:ext uri="{FF2B5EF4-FFF2-40B4-BE49-F238E27FC236}">
                <a16:creationId xmlns:a16="http://schemas.microsoft.com/office/drawing/2014/main" id="{7E5D3D72-A172-4DF0-B3E0-369130FDE91B}"/>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a:p>
        </p:txBody>
      </p:sp>
      <p:sp>
        <p:nvSpPr>
          <p:cNvPr id="3" name="Content Placeholder 2"/>
          <p:cNvSpPr>
            <a:spLocks noGrp="1"/>
          </p:cNvSpPr>
          <p:nvPr>
            <p:ph idx="4294967295"/>
          </p:nvPr>
        </p:nvSpPr>
        <p:spPr>
          <a:xfrm>
            <a:off x="381000" y="914400"/>
            <a:ext cx="8763000" cy="5257800"/>
          </a:xfrm>
        </p:spPr>
        <p:txBody>
          <a:bodyPr>
            <a:normAutofit/>
          </a:bodyPr>
          <a:lstStyle/>
          <a:p>
            <a:pPr marL="514350" indent="-514350" algn="just">
              <a:buNone/>
            </a:pPr>
            <a:endParaRPr lang="en-US" sz="2800" dirty="0">
              <a:cs typeface="Times New Roman" pitchFamily="18" charset="0"/>
            </a:endParaRPr>
          </a:p>
          <a:p>
            <a:pPr marL="514350" indent="-514350" algn="just">
              <a:buNone/>
            </a:pPr>
            <a:r>
              <a:rPr lang="en-US" sz="2800" dirty="0">
                <a:cs typeface="Times New Roman" pitchFamily="18" charset="0"/>
              </a:rPr>
              <a:t>Q1. Discuss the fixed cost. </a:t>
            </a:r>
          </a:p>
          <a:p>
            <a:pPr marL="514350" indent="-514350" algn="just">
              <a:buNone/>
            </a:pPr>
            <a:r>
              <a:rPr lang="en-US" sz="2800" dirty="0">
                <a:cs typeface="Times New Roman" pitchFamily="18" charset="0"/>
              </a:rPr>
              <a:t>Q2. Describe the variable cost. </a:t>
            </a:r>
          </a:p>
          <a:p>
            <a:pPr marL="514350" indent="-514350" algn="just">
              <a:buNone/>
            </a:pPr>
            <a:r>
              <a:rPr lang="en-US" sz="2800" dirty="0">
                <a:cs typeface="Times New Roman" pitchFamily="18" charset="0"/>
              </a:rPr>
              <a:t>Q3. Explain the normal and expedite cost. </a:t>
            </a:r>
          </a:p>
          <a:p>
            <a:pPr marL="514350" indent="-514350" algn="just">
              <a:buNone/>
            </a:pPr>
            <a:r>
              <a:rPr lang="en-US" sz="2800" dirty="0">
                <a:cs typeface="Times New Roman" pitchFamily="18" charset="0"/>
              </a:rPr>
              <a:t>Q4. Explain the top down budgeting. </a:t>
            </a:r>
          </a:p>
          <a:p>
            <a:pPr marL="514350" indent="-514350" algn="just">
              <a:buNone/>
            </a:pPr>
            <a:r>
              <a:rPr lang="en-US" sz="2800" dirty="0">
                <a:cs typeface="Times New Roman" pitchFamily="18" charset="0"/>
              </a:rPr>
              <a:t>Q5. Discuss the bottom of budgeting. </a:t>
            </a:r>
          </a:p>
          <a:p>
            <a:pPr marL="514350" indent="-514350" algn="just">
              <a:buNone/>
            </a:pPr>
            <a:endParaRPr lang="en-US" sz="2800" dirty="0">
              <a:cs typeface="Times New Roman" pitchFamily="18" charset="0"/>
            </a:endParaRPr>
          </a:p>
          <a:p>
            <a:pPr marL="514350" indent="-514350" algn="just">
              <a:buNone/>
            </a:pPr>
            <a:endParaRPr lang="en-US" sz="2800" dirty="0">
              <a:cs typeface="Times New Roman" pitchFamily="18" charset="0"/>
            </a:endParaRPr>
          </a:p>
        </p:txBody>
      </p:sp>
      <p:sp>
        <p:nvSpPr>
          <p:cNvPr id="7" name="Title 1"/>
          <p:cNvSpPr txBox="1">
            <a:spLocks/>
          </p:cNvSpPr>
          <p:nvPr/>
        </p:nvSpPr>
        <p:spPr>
          <a:xfrm>
            <a:off x="1828800" y="-18853"/>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Daily Quiz</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32A6CA4-1429-461C-B439-AD7765753559}" type="datetime1">
              <a:rPr lang="en-US" smtClean="0"/>
              <a:t>21-Jun-24</a:t>
            </a:fld>
            <a:endParaRPr lang="en-US"/>
          </a:p>
        </p:txBody>
      </p:sp>
      <p:sp>
        <p:nvSpPr>
          <p:cNvPr id="9" name="Footer Placeholder 9">
            <a:extLst>
              <a:ext uri="{FF2B5EF4-FFF2-40B4-BE49-F238E27FC236}">
                <a16:creationId xmlns:a16="http://schemas.microsoft.com/office/drawing/2014/main" id="{7DD61BF8-18A6-4C37-B848-0894D2DB7CA5}"/>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a:p>
        </p:txBody>
      </p:sp>
      <p:sp>
        <p:nvSpPr>
          <p:cNvPr id="3" name="Content Placeholder 2"/>
          <p:cNvSpPr>
            <a:spLocks noGrp="1"/>
          </p:cNvSpPr>
          <p:nvPr>
            <p:ph idx="4294967295"/>
          </p:nvPr>
        </p:nvSpPr>
        <p:spPr>
          <a:xfrm>
            <a:off x="381000" y="914400"/>
            <a:ext cx="8763000" cy="5257800"/>
          </a:xfrm>
        </p:spPr>
        <p:txBody>
          <a:bodyPr>
            <a:normAutofit fontScale="85000" lnSpcReduction="20000"/>
          </a:bodyPr>
          <a:lstStyle/>
          <a:p>
            <a:pPr marL="514350" indent="-514350" algn="just">
              <a:lnSpc>
                <a:spcPct val="120000"/>
              </a:lnSpc>
              <a:spcBef>
                <a:spcPts val="0"/>
              </a:spcBef>
              <a:buNone/>
            </a:pPr>
            <a:r>
              <a:rPr lang="en-US" sz="2800" b="1" dirty="0"/>
              <a:t>Q6.</a:t>
            </a:r>
            <a:r>
              <a:rPr lang="en-US" sz="2800" dirty="0"/>
              <a:t> The cost of project represents the_______ of all items of outlet associated. </a:t>
            </a:r>
          </a:p>
          <a:p>
            <a:pPr lvl="0" algn="just">
              <a:lnSpc>
                <a:spcPct val="120000"/>
              </a:lnSpc>
              <a:spcBef>
                <a:spcPts val="0"/>
              </a:spcBef>
              <a:buFont typeface="+mj-lt"/>
              <a:buAutoNum type="alphaUcPeriod"/>
            </a:pPr>
            <a:r>
              <a:rPr lang="en-US" sz="2800" b="1" dirty="0">
                <a:ea typeface="Times New Roman"/>
                <a:cs typeface="Mangal"/>
              </a:rPr>
              <a:t>Total </a:t>
            </a:r>
            <a:endParaRPr lang="en-US" sz="2800" dirty="0">
              <a:ea typeface="Times New Roman"/>
              <a:cs typeface="Mangal"/>
            </a:endParaRPr>
          </a:p>
          <a:p>
            <a:pPr lvl="0" algn="just">
              <a:lnSpc>
                <a:spcPct val="120000"/>
              </a:lnSpc>
              <a:spcBef>
                <a:spcPts val="0"/>
              </a:spcBef>
              <a:buFont typeface="+mj-lt"/>
              <a:buAutoNum type="alphaUcPeriod"/>
            </a:pPr>
            <a:r>
              <a:rPr lang="en-US" sz="2800" dirty="0">
                <a:ea typeface="Times New Roman"/>
                <a:cs typeface="Mangal"/>
              </a:rPr>
              <a:t>Partial </a:t>
            </a:r>
          </a:p>
          <a:p>
            <a:pPr lvl="0" algn="just">
              <a:lnSpc>
                <a:spcPct val="120000"/>
              </a:lnSpc>
              <a:spcBef>
                <a:spcPts val="0"/>
              </a:spcBef>
              <a:buFont typeface="+mj-lt"/>
              <a:buAutoNum type="alphaUcPeriod"/>
            </a:pPr>
            <a:r>
              <a:rPr lang="en-US" sz="2800" dirty="0">
                <a:ea typeface="Times New Roman"/>
                <a:cs typeface="Mangal"/>
              </a:rPr>
              <a:t>Both the above  </a:t>
            </a:r>
          </a:p>
          <a:p>
            <a:pPr lvl="0" algn="just">
              <a:lnSpc>
                <a:spcPct val="120000"/>
              </a:lnSpc>
              <a:spcBef>
                <a:spcPts val="0"/>
              </a:spcBef>
              <a:buFont typeface="+mj-lt"/>
              <a:buAutoNum type="alphaUcPeriod"/>
            </a:pPr>
            <a:r>
              <a:rPr lang="en-US" sz="2800" dirty="0">
                <a:ea typeface="Times New Roman"/>
                <a:cs typeface="Mangal"/>
              </a:rPr>
              <a:t>None of the above</a:t>
            </a:r>
          </a:p>
          <a:p>
            <a:pPr lvl="0" algn="just">
              <a:lnSpc>
                <a:spcPct val="120000"/>
              </a:lnSpc>
              <a:spcBef>
                <a:spcPts val="0"/>
              </a:spcBef>
              <a:buFont typeface="+mj-lt"/>
              <a:buAutoNum type="alphaUcPeriod"/>
            </a:pPr>
            <a:endParaRPr lang="en-US" sz="2800" dirty="0">
              <a:cs typeface="Mangal"/>
            </a:endParaRPr>
          </a:p>
          <a:p>
            <a:pPr algn="just">
              <a:lnSpc>
                <a:spcPct val="120000"/>
              </a:lnSpc>
              <a:spcBef>
                <a:spcPts val="0"/>
              </a:spcBef>
              <a:buNone/>
            </a:pPr>
            <a:r>
              <a:rPr lang="en-US" sz="2800" b="1" dirty="0"/>
              <a:t>Q7.</a:t>
            </a:r>
            <a:r>
              <a:rPr lang="en-US" sz="2800" dirty="0"/>
              <a:t> The cost of land at a given time varies considerably from one_______ to another. </a:t>
            </a:r>
          </a:p>
          <a:p>
            <a:pPr lvl="0" algn="just">
              <a:lnSpc>
                <a:spcPct val="120000"/>
              </a:lnSpc>
              <a:spcBef>
                <a:spcPts val="0"/>
              </a:spcBef>
              <a:buNone/>
            </a:pPr>
            <a:r>
              <a:rPr lang="en-US" sz="2800" b="1" dirty="0"/>
              <a:t>A. Location </a:t>
            </a:r>
            <a:endParaRPr lang="en-US" sz="2800" dirty="0"/>
          </a:p>
          <a:p>
            <a:pPr lvl="0" algn="just">
              <a:lnSpc>
                <a:spcPct val="120000"/>
              </a:lnSpc>
              <a:spcBef>
                <a:spcPts val="0"/>
              </a:spcBef>
              <a:buNone/>
            </a:pPr>
            <a:r>
              <a:rPr lang="en-US" sz="2800" dirty="0"/>
              <a:t>B. Seller </a:t>
            </a:r>
          </a:p>
          <a:p>
            <a:pPr lvl="0" algn="just">
              <a:lnSpc>
                <a:spcPct val="120000"/>
              </a:lnSpc>
              <a:spcBef>
                <a:spcPts val="0"/>
              </a:spcBef>
              <a:buNone/>
            </a:pPr>
            <a:r>
              <a:rPr lang="en-US" sz="2800" dirty="0"/>
              <a:t>C. Buyer </a:t>
            </a:r>
          </a:p>
          <a:p>
            <a:pPr algn="just">
              <a:lnSpc>
                <a:spcPct val="120000"/>
              </a:lnSpc>
              <a:spcBef>
                <a:spcPts val="0"/>
              </a:spcBef>
              <a:buNone/>
            </a:pPr>
            <a:r>
              <a:rPr lang="en-US" sz="2800" dirty="0"/>
              <a:t>D. None of these</a:t>
            </a:r>
            <a:endParaRPr lang="en-US" sz="2800" dirty="0">
              <a:cs typeface="Times New Roman" pitchFamily="18" charset="0"/>
            </a:endParaRPr>
          </a:p>
        </p:txBody>
      </p:sp>
      <p:sp>
        <p:nvSpPr>
          <p:cNvPr id="7" name="Title 1"/>
          <p:cNvSpPr txBox="1">
            <a:spLocks/>
          </p:cNvSpPr>
          <p:nvPr/>
        </p:nvSpPr>
        <p:spPr>
          <a:xfrm>
            <a:off x="1905000" y="0"/>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Daily Quiz</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C2D08F8-5E8E-4BD0-9858-64626C425FF5}" type="datetime1">
              <a:rPr lang="en-US" smtClean="0"/>
              <a:t>21-Jun-24</a:t>
            </a:fld>
            <a:endParaRPr lang="en-US"/>
          </a:p>
        </p:txBody>
      </p:sp>
      <p:sp>
        <p:nvSpPr>
          <p:cNvPr id="9" name="Footer Placeholder 9">
            <a:extLst>
              <a:ext uri="{FF2B5EF4-FFF2-40B4-BE49-F238E27FC236}">
                <a16:creationId xmlns:a16="http://schemas.microsoft.com/office/drawing/2014/main" id="{D80D9DE3-CCE4-4241-875A-53AF100C2EF9}"/>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a:p>
        </p:txBody>
      </p:sp>
      <p:sp>
        <p:nvSpPr>
          <p:cNvPr id="3" name="Content Placeholder 2"/>
          <p:cNvSpPr>
            <a:spLocks noGrp="1"/>
          </p:cNvSpPr>
          <p:nvPr>
            <p:ph idx="4294967295"/>
          </p:nvPr>
        </p:nvSpPr>
        <p:spPr>
          <a:xfrm>
            <a:off x="381000" y="914400"/>
            <a:ext cx="8763000" cy="5257800"/>
          </a:xfrm>
        </p:spPr>
        <p:txBody>
          <a:bodyPr>
            <a:normAutofit fontScale="92500" lnSpcReduction="20000"/>
          </a:bodyPr>
          <a:lstStyle/>
          <a:p>
            <a:pPr marL="0" marR="0" algn="just">
              <a:lnSpc>
                <a:spcPct val="120000"/>
              </a:lnSpc>
              <a:spcBef>
                <a:spcPts val="0"/>
              </a:spcBef>
              <a:buNone/>
            </a:pPr>
            <a:r>
              <a:rPr lang="en-US" sz="2800" dirty="0">
                <a:ea typeface="Times New Roman"/>
                <a:cs typeface="Mangal"/>
              </a:rPr>
              <a:t>Q8. From the private point of view, taxes are. </a:t>
            </a:r>
          </a:p>
          <a:p>
            <a:pPr marL="171450" marR="0" indent="-514350" algn="just">
              <a:lnSpc>
                <a:spcPct val="120000"/>
              </a:lnSpc>
              <a:spcBef>
                <a:spcPts val="0"/>
              </a:spcBef>
              <a:buFont typeface="+mj-lt"/>
              <a:buAutoNum type="alphaUcPeriod"/>
            </a:pPr>
            <a:r>
              <a:rPr lang="en-US" sz="2800" b="1" dirty="0">
                <a:ea typeface="Times New Roman"/>
                <a:cs typeface="Mangal"/>
              </a:rPr>
              <a:t>Definite monetary costs</a:t>
            </a:r>
            <a:endParaRPr lang="en-US" sz="2800" dirty="0">
              <a:ea typeface="Times New Roman"/>
              <a:cs typeface="Mangal"/>
            </a:endParaRPr>
          </a:p>
          <a:p>
            <a:pPr marL="171450" marR="0" indent="-514350" algn="just">
              <a:lnSpc>
                <a:spcPct val="120000"/>
              </a:lnSpc>
              <a:spcBef>
                <a:spcPts val="0"/>
              </a:spcBef>
              <a:buFont typeface="+mj-lt"/>
              <a:buAutoNum type="alphaUcPeriod"/>
            </a:pPr>
            <a:r>
              <a:rPr lang="en-US" sz="2800" dirty="0">
                <a:ea typeface="Times New Roman"/>
                <a:cs typeface="Mangal"/>
              </a:rPr>
              <a:t>Definite monetary gains</a:t>
            </a:r>
          </a:p>
          <a:p>
            <a:pPr marL="171450" marR="0" indent="-514350" algn="just">
              <a:lnSpc>
                <a:spcPct val="120000"/>
              </a:lnSpc>
              <a:spcBef>
                <a:spcPts val="0"/>
              </a:spcBef>
              <a:buFont typeface="+mj-lt"/>
              <a:buAutoNum type="alphaUcPeriod"/>
            </a:pPr>
            <a:r>
              <a:rPr lang="en-US" sz="2800" dirty="0">
                <a:ea typeface="Times New Roman"/>
                <a:cs typeface="Mangal"/>
              </a:rPr>
              <a:t>Definite monetary losses</a:t>
            </a:r>
          </a:p>
          <a:p>
            <a:pPr marL="514350" indent="-514350" algn="just">
              <a:lnSpc>
                <a:spcPct val="120000"/>
              </a:lnSpc>
              <a:spcBef>
                <a:spcPts val="0"/>
              </a:spcBef>
              <a:buFont typeface="+mj-lt"/>
              <a:buAutoNum type="alphaUcPeriod"/>
            </a:pPr>
            <a:r>
              <a:rPr lang="en-US" sz="2800" dirty="0">
                <a:ea typeface="Times New Roman"/>
                <a:cs typeface="Mangal"/>
              </a:rPr>
              <a:t>None of the above</a:t>
            </a:r>
          </a:p>
          <a:p>
            <a:pPr algn="just">
              <a:lnSpc>
                <a:spcPct val="120000"/>
              </a:lnSpc>
              <a:spcBef>
                <a:spcPts val="0"/>
              </a:spcBef>
            </a:pPr>
            <a:endParaRPr lang="en-US" sz="2800" dirty="0">
              <a:cs typeface="Mangal"/>
            </a:endParaRPr>
          </a:p>
          <a:p>
            <a:pPr marL="0" marR="0" algn="just">
              <a:lnSpc>
                <a:spcPct val="120000"/>
              </a:lnSpc>
              <a:spcBef>
                <a:spcPts val="0"/>
              </a:spcBef>
              <a:buNone/>
            </a:pPr>
            <a:r>
              <a:rPr lang="en-US" sz="2800" dirty="0">
                <a:ea typeface="Times New Roman"/>
                <a:cs typeface="Mangal"/>
              </a:rPr>
              <a:t>Q9. The common market imperfections found in developing countries are: </a:t>
            </a:r>
          </a:p>
          <a:p>
            <a:pPr lvl="0" algn="just">
              <a:lnSpc>
                <a:spcPct val="120000"/>
              </a:lnSpc>
              <a:spcBef>
                <a:spcPts val="0"/>
              </a:spcBef>
              <a:buFont typeface="+mj-lt"/>
              <a:buAutoNum type="alphaUcPeriod"/>
            </a:pPr>
            <a:r>
              <a:rPr lang="en-US" sz="2800" dirty="0">
                <a:ea typeface="Times New Roman"/>
                <a:cs typeface="Mangal"/>
              </a:rPr>
              <a:t>Rationing,</a:t>
            </a:r>
          </a:p>
          <a:p>
            <a:pPr lvl="0" algn="just">
              <a:lnSpc>
                <a:spcPct val="120000"/>
              </a:lnSpc>
              <a:spcBef>
                <a:spcPts val="0"/>
              </a:spcBef>
              <a:buFont typeface="+mj-lt"/>
              <a:buAutoNum type="alphaUcPeriod"/>
            </a:pPr>
            <a:r>
              <a:rPr lang="en-US" sz="2800" dirty="0">
                <a:ea typeface="Times New Roman"/>
                <a:cs typeface="Mangal"/>
              </a:rPr>
              <a:t>Prescription of minimum wage rates</a:t>
            </a:r>
          </a:p>
          <a:p>
            <a:pPr lvl="0" algn="just">
              <a:lnSpc>
                <a:spcPct val="120000"/>
              </a:lnSpc>
              <a:spcBef>
                <a:spcPts val="0"/>
              </a:spcBef>
              <a:buFont typeface="+mj-lt"/>
              <a:buAutoNum type="alphaUcPeriod"/>
            </a:pPr>
            <a:r>
              <a:rPr lang="en-US" sz="2800" dirty="0">
                <a:ea typeface="Times New Roman"/>
                <a:cs typeface="Mangal"/>
              </a:rPr>
              <a:t>Foreign exchange regulation. </a:t>
            </a:r>
          </a:p>
          <a:p>
            <a:pPr lvl="0" algn="just">
              <a:lnSpc>
                <a:spcPct val="120000"/>
              </a:lnSpc>
              <a:spcBef>
                <a:spcPts val="0"/>
              </a:spcBef>
              <a:buFont typeface="+mj-lt"/>
              <a:buAutoNum type="alphaUcPeriod"/>
            </a:pPr>
            <a:r>
              <a:rPr lang="en-US" sz="2800" b="1" dirty="0">
                <a:ea typeface="Times New Roman"/>
                <a:cs typeface="Mangal"/>
              </a:rPr>
              <a:t>All of the above</a:t>
            </a:r>
            <a:endParaRPr lang="en-US" sz="2800" dirty="0">
              <a:ea typeface="Times New Roman"/>
              <a:cs typeface="Mangal"/>
            </a:endParaRPr>
          </a:p>
          <a:p>
            <a:pPr algn="just">
              <a:lnSpc>
                <a:spcPct val="120000"/>
              </a:lnSpc>
              <a:spcBef>
                <a:spcPts val="0"/>
              </a:spcBef>
            </a:pPr>
            <a:endParaRPr lang="en-US" sz="2800" dirty="0">
              <a:cs typeface="Times New Roman" pitchFamily="18" charset="0"/>
            </a:endParaRPr>
          </a:p>
        </p:txBody>
      </p:sp>
      <p:sp>
        <p:nvSpPr>
          <p:cNvPr id="7" name="Title 1"/>
          <p:cNvSpPr txBox="1">
            <a:spLocks/>
          </p:cNvSpPr>
          <p:nvPr/>
        </p:nvSpPr>
        <p:spPr>
          <a:xfrm>
            <a:off x="1828800" y="-18854"/>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Daily Quiz</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8BBC07F-8B2B-4F19-850F-64EEB3105214}" type="datetime1">
              <a:rPr lang="en-US" smtClean="0"/>
              <a:t>21-Jun-24</a:t>
            </a:fld>
            <a:endParaRPr lang="en-US"/>
          </a:p>
        </p:txBody>
      </p:sp>
      <p:sp>
        <p:nvSpPr>
          <p:cNvPr id="9" name="Footer Placeholder 9">
            <a:extLst>
              <a:ext uri="{FF2B5EF4-FFF2-40B4-BE49-F238E27FC236}">
                <a16:creationId xmlns:a16="http://schemas.microsoft.com/office/drawing/2014/main" id="{5F3EC5B7-A1B1-4F5B-96A4-B56BB962600E}"/>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a:p>
        </p:txBody>
      </p:sp>
      <p:sp>
        <p:nvSpPr>
          <p:cNvPr id="3" name="Content Placeholder 2"/>
          <p:cNvSpPr>
            <a:spLocks noGrp="1"/>
          </p:cNvSpPr>
          <p:nvPr>
            <p:ph idx="4294967295"/>
          </p:nvPr>
        </p:nvSpPr>
        <p:spPr>
          <a:xfrm>
            <a:off x="0" y="914400"/>
            <a:ext cx="8534400" cy="5410200"/>
          </a:xfrm>
        </p:spPr>
        <p:txBody>
          <a:bodyPr>
            <a:normAutofit/>
          </a:bodyPr>
          <a:lstStyle/>
          <a:p>
            <a:pPr marL="514350" lvl="0" indent="-514350" algn="just">
              <a:buNone/>
            </a:pPr>
            <a:r>
              <a:rPr lang="en-US" sz="2800" dirty="0"/>
              <a:t>Q1. Describe various costs associated with project management.</a:t>
            </a:r>
          </a:p>
          <a:p>
            <a:pPr marL="514350" lvl="0" indent="-514350" algn="just">
              <a:buNone/>
            </a:pPr>
            <a:endParaRPr lang="en-US" sz="2800" dirty="0">
              <a:cs typeface="Arial" pitchFamily="34" charset="0"/>
            </a:endParaRPr>
          </a:p>
          <a:p>
            <a:pPr marL="514350" lvl="0" indent="-514350" algn="just">
              <a:buNone/>
            </a:pPr>
            <a:r>
              <a:rPr lang="en-US" sz="2800" dirty="0"/>
              <a:t>Q2. Enumerate various project financing sources</a:t>
            </a:r>
          </a:p>
          <a:p>
            <a:pPr marL="514350" lvl="0" indent="-514350" algn="just">
              <a:buNone/>
            </a:pPr>
            <a:endParaRPr lang="en-US" sz="2800" dirty="0">
              <a:cs typeface="Arial" pitchFamily="34" charset="0"/>
            </a:endParaRPr>
          </a:p>
          <a:p>
            <a:pPr marL="514350" lvl="0" indent="-514350" algn="just">
              <a:buNone/>
            </a:pPr>
            <a:r>
              <a:rPr lang="en-US" sz="2800" dirty="0"/>
              <a:t>Q3. Discuss the Social Cost Benefit Analysis (SCBA). Describe the UNIDO approach to SCBA</a:t>
            </a:r>
          </a:p>
          <a:p>
            <a:pPr marL="514350" lvl="0" indent="-514350" algn="just">
              <a:buNone/>
            </a:pPr>
            <a:endParaRPr lang="en-US" sz="2800" dirty="0">
              <a:cs typeface="Arial" pitchFamily="34" charset="0"/>
            </a:endParaRPr>
          </a:p>
          <a:p>
            <a:pPr marL="514350" lvl="0" indent="-514350" algn="just">
              <a:buNone/>
            </a:pPr>
            <a:r>
              <a:rPr lang="en-US" sz="2800" dirty="0">
                <a:cs typeface="Arial" pitchFamily="34" charset="0"/>
              </a:rPr>
              <a:t>Q4. Discuss various approaches of project budgeting.</a:t>
            </a:r>
          </a:p>
        </p:txBody>
      </p:sp>
      <p:sp>
        <p:nvSpPr>
          <p:cNvPr id="7" name="Title 1"/>
          <p:cNvSpPr txBox="1">
            <a:spLocks/>
          </p:cNvSpPr>
          <p:nvPr/>
        </p:nvSpPr>
        <p:spPr>
          <a:xfrm>
            <a:off x="1752600" y="96297"/>
            <a:ext cx="7391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Weekly Assignment</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73AC1FF-D759-4241-A136-27AD50D474D1}" type="datetime1">
              <a:rPr lang="en-US" smtClean="0"/>
              <a:t>21-Jun-24</a:t>
            </a:fld>
            <a:endParaRPr lang="en-US"/>
          </a:p>
        </p:txBody>
      </p:sp>
      <p:sp>
        <p:nvSpPr>
          <p:cNvPr id="9" name="Footer Placeholder 9">
            <a:extLst>
              <a:ext uri="{FF2B5EF4-FFF2-40B4-BE49-F238E27FC236}">
                <a16:creationId xmlns:a16="http://schemas.microsoft.com/office/drawing/2014/main" id="{79A9C6D2-2657-4D7A-BAA6-14EB3FC8DD60}"/>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a:p>
        </p:txBody>
      </p:sp>
      <p:sp>
        <p:nvSpPr>
          <p:cNvPr id="3" name="Content Placeholder 2"/>
          <p:cNvSpPr>
            <a:spLocks noGrp="1"/>
          </p:cNvSpPr>
          <p:nvPr>
            <p:ph idx="4294967295"/>
          </p:nvPr>
        </p:nvSpPr>
        <p:spPr>
          <a:xfrm>
            <a:off x="533400" y="838200"/>
            <a:ext cx="8610600" cy="5410200"/>
          </a:xfrm>
        </p:spPr>
        <p:txBody>
          <a:bodyPr>
            <a:noAutofit/>
          </a:bodyPr>
          <a:lstStyle/>
          <a:p>
            <a:pPr marL="0" marR="0" algn="just">
              <a:spcBef>
                <a:spcPts val="0"/>
              </a:spcBef>
              <a:buNone/>
            </a:pPr>
            <a:r>
              <a:rPr lang="en-US" sz="2800" dirty="0">
                <a:ea typeface="Times New Roman"/>
                <a:cs typeface="Mangal"/>
              </a:rPr>
              <a:t>Q1. Most of the projects incur cash losses in the________. </a:t>
            </a:r>
          </a:p>
          <a:p>
            <a:pPr lvl="0" algn="just">
              <a:spcBef>
                <a:spcPts val="0"/>
              </a:spcBef>
              <a:buFont typeface="+mj-lt"/>
              <a:buAutoNum type="alphaUcPeriod"/>
            </a:pPr>
            <a:r>
              <a:rPr lang="en-US" sz="2800" b="1" dirty="0">
                <a:ea typeface="Times New Roman"/>
                <a:cs typeface="Mangal"/>
              </a:rPr>
              <a:t>Initial years </a:t>
            </a:r>
            <a:endParaRPr lang="en-US" sz="2800" dirty="0">
              <a:ea typeface="Times New Roman"/>
              <a:cs typeface="Mangal"/>
            </a:endParaRPr>
          </a:p>
          <a:p>
            <a:pPr lvl="0" algn="just">
              <a:spcBef>
                <a:spcPts val="0"/>
              </a:spcBef>
              <a:buFont typeface="+mj-lt"/>
              <a:buAutoNum type="alphaUcPeriod"/>
            </a:pPr>
            <a:r>
              <a:rPr lang="en-US" sz="2800" dirty="0">
                <a:ea typeface="Times New Roman"/>
                <a:cs typeface="Mangal"/>
              </a:rPr>
              <a:t>During the peak </a:t>
            </a:r>
          </a:p>
          <a:p>
            <a:pPr lvl="0" algn="just">
              <a:spcBef>
                <a:spcPts val="0"/>
              </a:spcBef>
              <a:buFont typeface="+mj-lt"/>
              <a:buAutoNum type="alphaUcPeriod"/>
            </a:pPr>
            <a:r>
              <a:rPr lang="en-US" sz="2800" dirty="0">
                <a:ea typeface="Times New Roman"/>
                <a:cs typeface="Mangal"/>
              </a:rPr>
              <a:t>Later years </a:t>
            </a:r>
          </a:p>
          <a:p>
            <a:pPr lvl="0" algn="just">
              <a:spcBef>
                <a:spcPts val="0"/>
              </a:spcBef>
              <a:buFont typeface="+mj-lt"/>
              <a:buAutoNum type="alphaUcPeriod"/>
            </a:pPr>
            <a:r>
              <a:rPr lang="en-US" sz="2800" dirty="0">
                <a:ea typeface="Times New Roman"/>
                <a:cs typeface="Mangal"/>
              </a:rPr>
              <a:t>None of these</a:t>
            </a:r>
          </a:p>
          <a:p>
            <a:pPr lvl="0" algn="just">
              <a:spcBef>
                <a:spcPts val="0"/>
              </a:spcBef>
              <a:buFont typeface="+mj-lt"/>
              <a:buAutoNum type="alphaUcPeriod"/>
            </a:pPr>
            <a:endParaRPr lang="en-US" sz="2800" dirty="0">
              <a:ea typeface="Times New Roman"/>
              <a:cs typeface="Mangal"/>
            </a:endParaRPr>
          </a:p>
          <a:p>
            <a:pPr marL="0" marR="0" algn="just">
              <a:spcBef>
                <a:spcPts val="0"/>
              </a:spcBef>
              <a:buNone/>
            </a:pPr>
            <a:r>
              <a:rPr lang="en-US" sz="2800" dirty="0">
                <a:ea typeface="Times New Roman"/>
                <a:cs typeface="Mangal"/>
              </a:rPr>
              <a:t>Q2. Equity shareholders are the________ of the business. </a:t>
            </a:r>
          </a:p>
          <a:p>
            <a:pPr lvl="0" algn="just">
              <a:spcBef>
                <a:spcPts val="0"/>
              </a:spcBef>
              <a:buFont typeface="+mj-lt"/>
              <a:buAutoNum type="alphaUcPeriod"/>
            </a:pPr>
            <a:r>
              <a:rPr lang="en-US" sz="2800" dirty="0">
                <a:ea typeface="Times New Roman"/>
                <a:cs typeface="Mangal"/>
              </a:rPr>
              <a:t>Debtors </a:t>
            </a:r>
          </a:p>
          <a:p>
            <a:pPr lvl="0" algn="just">
              <a:spcBef>
                <a:spcPts val="0"/>
              </a:spcBef>
              <a:buFont typeface="+mj-lt"/>
              <a:buAutoNum type="alphaUcPeriod"/>
            </a:pPr>
            <a:r>
              <a:rPr lang="en-US" sz="2800" b="1" dirty="0">
                <a:ea typeface="Times New Roman"/>
                <a:cs typeface="Mangal"/>
              </a:rPr>
              <a:t>Owners </a:t>
            </a:r>
            <a:endParaRPr lang="en-US" sz="2800" dirty="0">
              <a:ea typeface="Times New Roman"/>
              <a:cs typeface="Mangal"/>
            </a:endParaRPr>
          </a:p>
          <a:p>
            <a:pPr lvl="0" algn="just">
              <a:spcBef>
                <a:spcPts val="0"/>
              </a:spcBef>
              <a:buFont typeface="+mj-lt"/>
              <a:buAutoNum type="alphaUcPeriod"/>
            </a:pPr>
            <a:r>
              <a:rPr lang="en-US" sz="2800" dirty="0">
                <a:ea typeface="Times New Roman"/>
                <a:cs typeface="Mangal"/>
              </a:rPr>
              <a:t>Borrowers </a:t>
            </a:r>
          </a:p>
          <a:p>
            <a:pPr lvl="0" algn="just">
              <a:spcBef>
                <a:spcPts val="0"/>
              </a:spcBef>
              <a:buFont typeface="+mj-lt"/>
              <a:buAutoNum type="alphaUcPeriod"/>
            </a:pPr>
            <a:r>
              <a:rPr lang="en-US" sz="2800" dirty="0">
                <a:ea typeface="Times New Roman"/>
                <a:cs typeface="Mangal"/>
              </a:rPr>
              <a:t>None of the above</a:t>
            </a:r>
            <a:endParaRPr lang="en-US" sz="24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MCQ s</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6A74F79-6C3B-44E5-8C4C-10F97E9C5D7F}" type="datetime1">
              <a:rPr lang="en-US" smtClean="0"/>
              <a:t>21-Jun-24</a:t>
            </a:fld>
            <a:endParaRPr lang="en-US"/>
          </a:p>
        </p:txBody>
      </p:sp>
      <p:sp>
        <p:nvSpPr>
          <p:cNvPr id="9" name="Footer Placeholder 9">
            <a:extLst>
              <a:ext uri="{FF2B5EF4-FFF2-40B4-BE49-F238E27FC236}">
                <a16:creationId xmlns:a16="http://schemas.microsoft.com/office/drawing/2014/main" id="{E8FF59D3-84B0-4A82-90C9-380EBCD0125E}"/>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a:p>
        </p:txBody>
      </p:sp>
      <p:sp>
        <p:nvSpPr>
          <p:cNvPr id="3" name="Content Placeholder 2"/>
          <p:cNvSpPr>
            <a:spLocks noGrp="1"/>
          </p:cNvSpPr>
          <p:nvPr>
            <p:ph idx="4294967295"/>
          </p:nvPr>
        </p:nvSpPr>
        <p:spPr>
          <a:xfrm>
            <a:off x="228600" y="914400"/>
            <a:ext cx="8915400" cy="5334000"/>
          </a:xfrm>
        </p:spPr>
        <p:txBody>
          <a:bodyPr>
            <a:normAutofit/>
          </a:bodyPr>
          <a:lstStyle/>
          <a:p>
            <a:pPr marL="0" marR="0" algn="just">
              <a:lnSpc>
                <a:spcPct val="110000"/>
              </a:lnSpc>
              <a:spcBef>
                <a:spcPts val="0"/>
              </a:spcBef>
              <a:buNone/>
            </a:pPr>
            <a:r>
              <a:rPr lang="en-US" sz="2400" dirty="0">
                <a:ea typeface="Times New Roman"/>
                <a:cs typeface="Mangal"/>
              </a:rPr>
              <a:t>Q3. Debentures are the instrument for raising the_______ </a:t>
            </a:r>
          </a:p>
          <a:p>
            <a:pPr lvl="0" algn="just">
              <a:lnSpc>
                <a:spcPct val="110000"/>
              </a:lnSpc>
              <a:spcBef>
                <a:spcPts val="0"/>
              </a:spcBef>
              <a:buFont typeface="+mj-lt"/>
              <a:buAutoNum type="alphaUcPeriod"/>
            </a:pPr>
            <a:r>
              <a:rPr lang="en-US" sz="2400" dirty="0">
                <a:ea typeface="Times New Roman"/>
                <a:cs typeface="Mangal"/>
              </a:rPr>
              <a:t>Equity capital </a:t>
            </a:r>
          </a:p>
          <a:p>
            <a:pPr lvl="0" algn="just">
              <a:lnSpc>
                <a:spcPct val="110000"/>
              </a:lnSpc>
              <a:spcBef>
                <a:spcPts val="0"/>
              </a:spcBef>
              <a:buFont typeface="+mj-lt"/>
              <a:buAutoNum type="alphaUcPeriod"/>
            </a:pPr>
            <a:r>
              <a:rPr lang="en-US" sz="2400" b="1" dirty="0">
                <a:ea typeface="Times New Roman"/>
                <a:cs typeface="Mangal"/>
              </a:rPr>
              <a:t>Debt capital </a:t>
            </a:r>
            <a:endParaRPr lang="en-US" sz="2400" dirty="0">
              <a:ea typeface="Times New Roman"/>
              <a:cs typeface="Mangal"/>
            </a:endParaRPr>
          </a:p>
          <a:p>
            <a:pPr lvl="0" algn="just">
              <a:lnSpc>
                <a:spcPct val="110000"/>
              </a:lnSpc>
              <a:spcBef>
                <a:spcPts val="0"/>
              </a:spcBef>
              <a:buFont typeface="+mj-lt"/>
              <a:buAutoNum type="alphaUcPeriod"/>
            </a:pPr>
            <a:r>
              <a:rPr lang="en-US" sz="2400" dirty="0">
                <a:ea typeface="Times New Roman"/>
                <a:cs typeface="Mangal"/>
              </a:rPr>
              <a:t>Preference capital </a:t>
            </a:r>
          </a:p>
          <a:p>
            <a:pPr lvl="0" algn="just">
              <a:lnSpc>
                <a:spcPct val="110000"/>
              </a:lnSpc>
              <a:spcBef>
                <a:spcPts val="0"/>
              </a:spcBef>
              <a:buFont typeface="+mj-lt"/>
              <a:buAutoNum type="alphaUcPeriod"/>
            </a:pPr>
            <a:r>
              <a:rPr lang="en-US" sz="2400" dirty="0">
                <a:ea typeface="Times New Roman"/>
                <a:cs typeface="Mangal"/>
              </a:rPr>
              <a:t>All of the above</a:t>
            </a:r>
          </a:p>
          <a:p>
            <a:pPr lvl="0" algn="just">
              <a:lnSpc>
                <a:spcPct val="110000"/>
              </a:lnSpc>
              <a:spcBef>
                <a:spcPts val="0"/>
              </a:spcBef>
              <a:buFont typeface="+mj-lt"/>
              <a:buAutoNum type="alphaUcPeriod"/>
            </a:pPr>
            <a:endParaRPr lang="en-US" sz="2400" dirty="0">
              <a:ea typeface="Times New Roman"/>
              <a:cs typeface="Mangal"/>
            </a:endParaRPr>
          </a:p>
          <a:p>
            <a:pPr marL="0" marR="0" algn="just">
              <a:lnSpc>
                <a:spcPct val="110000"/>
              </a:lnSpc>
              <a:spcBef>
                <a:spcPts val="0"/>
              </a:spcBef>
              <a:buNone/>
            </a:pPr>
            <a:r>
              <a:rPr lang="en-US" sz="2400" dirty="0">
                <a:ea typeface="Times New Roman"/>
                <a:cs typeface="Mangal"/>
              </a:rPr>
              <a:t>Q4. The cost which does not change with the level of activity in short run is known as </a:t>
            </a:r>
          </a:p>
          <a:p>
            <a:pPr lvl="0" algn="just">
              <a:lnSpc>
                <a:spcPct val="110000"/>
              </a:lnSpc>
              <a:spcBef>
                <a:spcPts val="0"/>
              </a:spcBef>
              <a:buFont typeface="+mj-lt"/>
              <a:buAutoNum type="alphaUcPeriod"/>
            </a:pPr>
            <a:r>
              <a:rPr lang="en-US" sz="2400" dirty="0">
                <a:ea typeface="Times New Roman"/>
                <a:cs typeface="Mangal"/>
              </a:rPr>
              <a:t>Variable cost </a:t>
            </a:r>
          </a:p>
          <a:p>
            <a:pPr lvl="0" algn="just">
              <a:lnSpc>
                <a:spcPct val="110000"/>
              </a:lnSpc>
              <a:spcBef>
                <a:spcPts val="0"/>
              </a:spcBef>
              <a:buFont typeface="+mj-lt"/>
              <a:buAutoNum type="alphaUcPeriod"/>
            </a:pPr>
            <a:r>
              <a:rPr lang="en-US" sz="2400" b="1" dirty="0">
                <a:ea typeface="Times New Roman"/>
                <a:cs typeface="Mangal"/>
              </a:rPr>
              <a:t>Fixed cost </a:t>
            </a:r>
            <a:endParaRPr lang="en-US" sz="2400" dirty="0">
              <a:ea typeface="Times New Roman"/>
              <a:cs typeface="Mangal"/>
            </a:endParaRPr>
          </a:p>
          <a:p>
            <a:pPr lvl="0" algn="just">
              <a:lnSpc>
                <a:spcPct val="110000"/>
              </a:lnSpc>
              <a:spcBef>
                <a:spcPts val="0"/>
              </a:spcBef>
              <a:buFont typeface="+mj-lt"/>
              <a:buAutoNum type="alphaUcPeriod"/>
            </a:pPr>
            <a:r>
              <a:rPr lang="en-US" sz="2400" dirty="0">
                <a:ea typeface="Times New Roman"/>
                <a:cs typeface="Mangal"/>
              </a:rPr>
              <a:t>Average cost</a:t>
            </a:r>
          </a:p>
          <a:p>
            <a:pPr lvl="0" algn="just">
              <a:lnSpc>
                <a:spcPct val="110000"/>
              </a:lnSpc>
              <a:spcBef>
                <a:spcPts val="0"/>
              </a:spcBef>
              <a:buFont typeface="+mj-lt"/>
              <a:buAutoNum type="alphaUcPeriod"/>
            </a:pPr>
            <a:r>
              <a:rPr lang="en-US" sz="2400" dirty="0">
                <a:ea typeface="Times New Roman"/>
                <a:cs typeface="Mangal"/>
              </a:rPr>
              <a:t>None of the above</a:t>
            </a:r>
            <a:endParaRPr lang="en-US" sz="2200" dirty="0"/>
          </a:p>
        </p:txBody>
      </p:sp>
      <p:sp>
        <p:nvSpPr>
          <p:cNvPr id="7" name="Title 1"/>
          <p:cNvSpPr txBox="1">
            <a:spLocks/>
          </p:cNvSpPr>
          <p:nvPr/>
        </p:nvSpPr>
        <p:spPr>
          <a:xfrm>
            <a:off x="1828800" y="-18853"/>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MCQ s</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04A873F-0A76-41F2-8221-D29CF7AA4C83}" type="datetime1">
              <a:rPr lang="en-US" smtClean="0"/>
              <a:t>21-Jun-24</a:t>
            </a:fld>
            <a:endParaRPr lang="en-US"/>
          </a:p>
        </p:txBody>
      </p:sp>
      <p:sp>
        <p:nvSpPr>
          <p:cNvPr id="9" name="Footer Placeholder 9">
            <a:extLst>
              <a:ext uri="{FF2B5EF4-FFF2-40B4-BE49-F238E27FC236}">
                <a16:creationId xmlns:a16="http://schemas.microsoft.com/office/drawing/2014/main" id="{0D7825B7-B927-486E-A80F-892DDAC5F106}"/>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a:p>
        </p:txBody>
      </p:sp>
      <p:sp>
        <p:nvSpPr>
          <p:cNvPr id="3" name="Content Placeholder 2"/>
          <p:cNvSpPr>
            <a:spLocks noGrp="1"/>
          </p:cNvSpPr>
          <p:nvPr>
            <p:ph idx="4294967295"/>
          </p:nvPr>
        </p:nvSpPr>
        <p:spPr>
          <a:xfrm>
            <a:off x="0" y="838200"/>
            <a:ext cx="8686800" cy="5486400"/>
          </a:xfrm>
        </p:spPr>
        <p:txBody>
          <a:bodyPr>
            <a:normAutofit/>
          </a:bodyPr>
          <a:lstStyle/>
          <a:p>
            <a:pPr marL="0" marR="0" algn="just">
              <a:spcBef>
                <a:spcPts val="0"/>
              </a:spcBef>
              <a:buNone/>
            </a:pPr>
            <a:r>
              <a:rPr lang="en-US" sz="2800" dirty="0">
                <a:ea typeface="Times New Roman"/>
                <a:cs typeface="Mangal"/>
              </a:rPr>
              <a:t>Q5. SCBA stands for.</a:t>
            </a:r>
          </a:p>
          <a:p>
            <a:pPr lvl="0" algn="just">
              <a:spcBef>
                <a:spcPts val="0"/>
              </a:spcBef>
              <a:buFont typeface="+mj-lt"/>
              <a:buAutoNum type="alphaUcPeriod"/>
            </a:pPr>
            <a:r>
              <a:rPr lang="en-US" sz="2800" b="1" dirty="0">
                <a:ea typeface="Times New Roman"/>
                <a:cs typeface="Mangal"/>
              </a:rPr>
              <a:t>Social cost benefit analysis </a:t>
            </a:r>
            <a:endParaRPr lang="en-US" sz="2800" dirty="0">
              <a:ea typeface="Times New Roman"/>
              <a:cs typeface="Mangal"/>
            </a:endParaRPr>
          </a:p>
          <a:p>
            <a:pPr lvl="0" algn="just">
              <a:spcBef>
                <a:spcPts val="0"/>
              </a:spcBef>
              <a:buFont typeface="+mj-lt"/>
              <a:buAutoNum type="alphaUcPeriod"/>
            </a:pPr>
            <a:r>
              <a:rPr lang="en-US" sz="2800" dirty="0">
                <a:ea typeface="Times New Roman"/>
                <a:cs typeface="Mangal"/>
              </a:rPr>
              <a:t>Society contribution for beta analysis </a:t>
            </a:r>
          </a:p>
          <a:p>
            <a:pPr lvl="0" algn="just">
              <a:spcBef>
                <a:spcPts val="0"/>
              </a:spcBef>
              <a:buFont typeface="+mj-lt"/>
              <a:buAutoNum type="alphaUcPeriod"/>
            </a:pPr>
            <a:r>
              <a:rPr lang="en-US" sz="2800" dirty="0">
                <a:ea typeface="Times New Roman"/>
                <a:cs typeface="Mangal"/>
              </a:rPr>
              <a:t>Singular characteristic beta aggregation </a:t>
            </a:r>
          </a:p>
          <a:p>
            <a:pPr lvl="0" algn="just">
              <a:spcBef>
                <a:spcPts val="0"/>
              </a:spcBef>
              <a:buFont typeface="+mj-lt"/>
              <a:buAutoNum type="alphaUcPeriod"/>
            </a:pPr>
            <a:r>
              <a:rPr lang="en-US" sz="2800" dirty="0">
                <a:ea typeface="Times New Roman"/>
                <a:cs typeface="Mangal"/>
              </a:rPr>
              <a:t>None of the above</a:t>
            </a:r>
          </a:p>
          <a:p>
            <a:pPr algn="just">
              <a:spcBef>
                <a:spcPts val="0"/>
              </a:spcBef>
            </a:pPr>
            <a:endParaRPr lang="en-US" sz="2800" dirty="0">
              <a:cs typeface="Mangal"/>
            </a:endParaRPr>
          </a:p>
          <a:p>
            <a:pPr marL="0" marR="0" algn="just">
              <a:spcBef>
                <a:spcPts val="0"/>
              </a:spcBef>
              <a:buNone/>
            </a:pPr>
            <a:r>
              <a:rPr lang="en-US" sz="2800" dirty="0">
                <a:ea typeface="Times New Roman"/>
                <a:cs typeface="Mangal"/>
              </a:rPr>
              <a:t>Q6.  When imperfections obtain, market prices do not reflect. </a:t>
            </a:r>
          </a:p>
          <a:p>
            <a:pPr lvl="0" algn="just">
              <a:spcBef>
                <a:spcPts val="0"/>
              </a:spcBef>
              <a:buFont typeface="+mj-lt"/>
              <a:buAutoNum type="alphaUcPeriod"/>
            </a:pPr>
            <a:r>
              <a:rPr lang="en-US" sz="2800" dirty="0">
                <a:ea typeface="Times New Roman"/>
                <a:cs typeface="Mangal"/>
              </a:rPr>
              <a:t>Economic value </a:t>
            </a:r>
          </a:p>
          <a:p>
            <a:pPr lvl="0" algn="just">
              <a:spcBef>
                <a:spcPts val="0"/>
              </a:spcBef>
              <a:buFont typeface="+mj-lt"/>
              <a:buAutoNum type="alphaUcPeriod"/>
            </a:pPr>
            <a:r>
              <a:rPr lang="en-US" sz="2800" b="1" dirty="0">
                <a:ea typeface="Times New Roman"/>
                <a:cs typeface="Mangal"/>
              </a:rPr>
              <a:t>Social value </a:t>
            </a:r>
            <a:endParaRPr lang="en-US" sz="2800" dirty="0">
              <a:ea typeface="Times New Roman"/>
              <a:cs typeface="Mangal"/>
            </a:endParaRPr>
          </a:p>
          <a:p>
            <a:pPr lvl="0" algn="just">
              <a:spcBef>
                <a:spcPts val="0"/>
              </a:spcBef>
              <a:buFont typeface="+mj-lt"/>
              <a:buAutoNum type="alphaUcPeriod"/>
            </a:pPr>
            <a:r>
              <a:rPr lang="en-US" sz="2800" dirty="0">
                <a:ea typeface="Times New Roman"/>
                <a:cs typeface="Mangal"/>
              </a:rPr>
              <a:t>Financial value </a:t>
            </a:r>
          </a:p>
          <a:p>
            <a:pPr lvl="0" algn="just">
              <a:spcBef>
                <a:spcPts val="0"/>
              </a:spcBef>
              <a:buFont typeface="+mj-lt"/>
              <a:buAutoNum type="alphaUcPeriod"/>
            </a:pPr>
            <a:r>
              <a:rPr lang="en-US" sz="2800" dirty="0">
                <a:ea typeface="Times New Roman"/>
                <a:cs typeface="Mangal"/>
              </a:rPr>
              <a:t>Intrinsic value</a:t>
            </a:r>
          </a:p>
          <a:p>
            <a:pPr algn="just">
              <a:spcBef>
                <a:spcPts val="0"/>
              </a:spcBef>
            </a:pPr>
            <a:endParaRPr lang="en-US" sz="2400" dirty="0"/>
          </a:p>
        </p:txBody>
      </p:sp>
      <p:sp>
        <p:nvSpPr>
          <p:cNvPr id="7" name="Title 1"/>
          <p:cNvSpPr txBox="1">
            <a:spLocks/>
          </p:cNvSpPr>
          <p:nvPr/>
        </p:nvSpPr>
        <p:spPr>
          <a:xfrm>
            <a:off x="1828800" y="-18853"/>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MCQ s</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9AC939-E728-49A2-B0E9-696FEBDDB9B3}" type="datetime1">
              <a:rPr lang="en-US" smtClean="0"/>
              <a:t>21-Jun-24</a:t>
            </a:fld>
            <a:endParaRPr lang="en-US"/>
          </a:p>
        </p:txBody>
      </p:sp>
      <p:sp>
        <p:nvSpPr>
          <p:cNvPr id="9" name="Footer Placeholder 9">
            <a:extLst>
              <a:ext uri="{FF2B5EF4-FFF2-40B4-BE49-F238E27FC236}">
                <a16:creationId xmlns:a16="http://schemas.microsoft.com/office/drawing/2014/main" id="{E6D8F186-F0D7-422E-A15C-BB57D48CFCAF}"/>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a:p>
        </p:txBody>
      </p:sp>
      <p:sp>
        <p:nvSpPr>
          <p:cNvPr id="3" name="Content Placeholder 2"/>
          <p:cNvSpPr>
            <a:spLocks noGrp="1"/>
          </p:cNvSpPr>
          <p:nvPr>
            <p:ph idx="4294967295"/>
          </p:nvPr>
        </p:nvSpPr>
        <p:spPr>
          <a:xfrm>
            <a:off x="0" y="990600"/>
            <a:ext cx="8686800" cy="5334000"/>
          </a:xfrm>
        </p:spPr>
        <p:txBody>
          <a:bodyPr>
            <a:normAutofit/>
          </a:bodyPr>
          <a:lstStyle/>
          <a:p>
            <a:pPr marL="0" marR="0">
              <a:spcBef>
                <a:spcPts val="0"/>
              </a:spcBef>
              <a:buNone/>
            </a:pPr>
            <a:r>
              <a:rPr lang="en-US" sz="2800" dirty="0"/>
              <a:t>Part of Question Bank. .</a:t>
            </a:r>
          </a:p>
          <a:p>
            <a:pPr marL="0" marR="0">
              <a:spcBef>
                <a:spcPts val="0"/>
              </a:spcBef>
              <a:buNone/>
            </a:pPr>
            <a:r>
              <a:rPr lang="en-US" sz="2800" dirty="0"/>
              <a:t>Yet to be prepared for IV </a:t>
            </a:r>
            <a:r>
              <a:rPr lang="en-US" sz="2800" dirty="0" err="1"/>
              <a:t>sem</a:t>
            </a:r>
            <a:r>
              <a:rPr lang="en-US" sz="2800" dirty="0"/>
              <a:t> Batch 2020-22</a:t>
            </a:r>
          </a:p>
        </p:txBody>
      </p:sp>
      <p:sp>
        <p:nvSpPr>
          <p:cNvPr id="7" name="Title 1"/>
          <p:cNvSpPr txBox="1">
            <a:spLocks/>
          </p:cNvSpPr>
          <p:nvPr/>
        </p:nvSpPr>
        <p:spPr>
          <a:xfrm>
            <a:off x="1828800" y="1"/>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Glossary Questions</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1CEA122-0F5D-4399-9578-432F80C1E757}" type="datetime1">
              <a:rPr lang="en-US" smtClean="0"/>
              <a:t>21-Jun-24</a:t>
            </a:fld>
            <a:endParaRPr lang="en-US"/>
          </a:p>
        </p:txBody>
      </p:sp>
      <p:sp>
        <p:nvSpPr>
          <p:cNvPr id="9" name="Footer Placeholder 9">
            <a:extLst>
              <a:ext uri="{FF2B5EF4-FFF2-40B4-BE49-F238E27FC236}">
                <a16:creationId xmlns:a16="http://schemas.microsoft.com/office/drawing/2014/main" id="{A4CF3469-CBBD-42E4-BD1B-9CBD7323F9AA}"/>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dirty="0"/>
          </a:p>
        </p:txBody>
      </p:sp>
      <p:sp>
        <p:nvSpPr>
          <p:cNvPr id="7" name="Title 1"/>
          <p:cNvSpPr txBox="1">
            <a:spLocks/>
          </p:cNvSpPr>
          <p:nvPr/>
        </p:nvSpPr>
        <p:spPr>
          <a:xfrm>
            <a:off x="1828800" y="-18852"/>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Old Question Papers</a:t>
            </a:r>
          </a:p>
        </p:txBody>
      </p:sp>
      <p:pic>
        <p:nvPicPr>
          <p:cNvPr id="1026" name="Picture 2"/>
          <p:cNvPicPr>
            <a:picLocks noChangeAspect="1" noChangeArrowheads="1"/>
          </p:cNvPicPr>
          <p:nvPr/>
        </p:nvPicPr>
        <p:blipFill>
          <a:blip r:embed="rId2"/>
          <a:srcRect/>
          <a:stretch>
            <a:fillRect/>
          </a:stretch>
        </p:blipFill>
        <p:spPr bwMode="auto">
          <a:xfrm>
            <a:off x="76200" y="838200"/>
            <a:ext cx="8991600" cy="5410200"/>
          </a:xfrm>
          <a:prstGeom prst="rect">
            <a:avLst/>
          </a:prstGeom>
          <a:noFill/>
          <a:ln w="9525">
            <a:noFill/>
            <a:miter lim="800000"/>
            <a:headEnd/>
            <a:tailEnd/>
          </a:ln>
          <a:effectLst/>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8412299-FC65-44C0-B256-8ACD70F75206}" type="datetime1">
              <a:rPr lang="en-US" smtClean="0"/>
              <a:t>21-Jun-24</a:t>
            </a:fld>
            <a:endParaRPr lang="en-US"/>
          </a:p>
        </p:txBody>
      </p:sp>
      <p:sp>
        <p:nvSpPr>
          <p:cNvPr id="9" name="Footer Placeholder 9">
            <a:extLst>
              <a:ext uri="{FF2B5EF4-FFF2-40B4-BE49-F238E27FC236}">
                <a16:creationId xmlns:a16="http://schemas.microsoft.com/office/drawing/2014/main" id="{6913E17E-20F3-4BC6-8615-0A249339D86D}"/>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109</a:t>
            </a:fld>
            <a:endParaRPr lang="en-US" dirty="0"/>
          </a:p>
        </p:txBody>
      </p:sp>
      <p:sp>
        <p:nvSpPr>
          <p:cNvPr id="7" name="Title 1"/>
          <p:cNvSpPr txBox="1">
            <a:spLocks/>
          </p:cNvSpPr>
          <p:nvPr/>
        </p:nvSpPr>
        <p:spPr>
          <a:xfrm>
            <a:off x="1828800" y="1"/>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Old Question Papers</a:t>
            </a:r>
          </a:p>
        </p:txBody>
      </p:sp>
      <p:pic>
        <p:nvPicPr>
          <p:cNvPr id="2050" name="Picture 2"/>
          <p:cNvPicPr>
            <a:picLocks noChangeAspect="1" noChangeArrowheads="1"/>
          </p:cNvPicPr>
          <p:nvPr/>
        </p:nvPicPr>
        <p:blipFill>
          <a:blip r:embed="rId2"/>
          <a:srcRect/>
          <a:stretch>
            <a:fillRect/>
          </a:stretch>
        </p:blipFill>
        <p:spPr bwMode="auto">
          <a:xfrm>
            <a:off x="70148" y="990600"/>
            <a:ext cx="8997652" cy="48006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471C650-673A-4B8C-ACF4-999E41107B96}" type="datetime1">
              <a:rPr lang="en-US" smtClean="0"/>
              <a:t>21-Jun-24</a:t>
            </a:fld>
            <a:endParaRPr lang="en-US"/>
          </a:p>
        </p:txBody>
      </p:sp>
      <p:sp>
        <p:nvSpPr>
          <p:cNvPr id="9" name="Footer Placeholder 9">
            <a:extLst>
              <a:ext uri="{FF2B5EF4-FFF2-40B4-BE49-F238E27FC236}">
                <a16:creationId xmlns:a16="http://schemas.microsoft.com/office/drawing/2014/main" id="{0369C94E-1C54-4221-BB59-E8AA3E922482}"/>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pic>
        <p:nvPicPr>
          <p:cNvPr id="10" name="Content Placeholder 9">
            <a:extLst>
              <a:ext uri="{FF2B5EF4-FFF2-40B4-BE49-F238E27FC236}">
                <a16:creationId xmlns:a16="http://schemas.microsoft.com/office/drawing/2014/main" id="{BF4CB974-6A86-A0D1-CD2A-392656869797}"/>
              </a:ext>
            </a:extLst>
          </p:cNvPr>
          <p:cNvPicPr>
            <a:picLocks noGrp="1" noChangeAspect="1"/>
          </p:cNvPicPr>
          <p:nvPr>
            <p:ph idx="4294967295"/>
          </p:nvPr>
        </p:nvPicPr>
        <p:blipFill>
          <a:blip r:embed="rId2"/>
          <a:stretch>
            <a:fillRect/>
          </a:stretch>
        </p:blipFill>
        <p:spPr>
          <a:xfrm>
            <a:off x="2081213" y="1905000"/>
            <a:ext cx="7062787" cy="2438400"/>
          </a:xfrm>
        </p:spPr>
      </p:pic>
      <p:sp>
        <p:nvSpPr>
          <p:cNvPr id="7" name="Title 1"/>
          <p:cNvSpPr txBox="1">
            <a:spLocks/>
          </p:cNvSpPr>
          <p:nvPr/>
        </p:nvSpPr>
        <p:spPr>
          <a:xfrm>
            <a:off x="1905000" y="0"/>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Course Outcome</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08ED832-FA62-4653-A547-FF348908FFFD}" type="datetime1">
              <a:rPr lang="en-US" smtClean="0"/>
              <a:t>21-Jun-24</a:t>
            </a:fld>
            <a:endParaRPr lang="en-US"/>
          </a:p>
        </p:txBody>
      </p:sp>
      <p:sp>
        <p:nvSpPr>
          <p:cNvPr id="9" name="Footer Placeholder 9">
            <a:extLst>
              <a:ext uri="{FF2B5EF4-FFF2-40B4-BE49-F238E27FC236}">
                <a16:creationId xmlns:a16="http://schemas.microsoft.com/office/drawing/2014/main" id="{2F98AE56-2A50-4B2F-9762-9F7DFDBA67F0}"/>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110</a:t>
            </a:fld>
            <a:endParaRPr lang="en-US"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Old Question Papers</a:t>
            </a:r>
          </a:p>
        </p:txBody>
      </p:sp>
      <p:pic>
        <p:nvPicPr>
          <p:cNvPr id="3074" name="Picture 2"/>
          <p:cNvPicPr>
            <a:picLocks noChangeAspect="1" noChangeArrowheads="1"/>
          </p:cNvPicPr>
          <p:nvPr/>
        </p:nvPicPr>
        <p:blipFill>
          <a:blip r:embed="rId2"/>
          <a:srcRect/>
          <a:stretch>
            <a:fillRect/>
          </a:stretch>
        </p:blipFill>
        <p:spPr bwMode="auto">
          <a:xfrm>
            <a:off x="120437" y="914400"/>
            <a:ext cx="8903124" cy="5257800"/>
          </a:xfrm>
          <a:prstGeom prst="rect">
            <a:avLst/>
          </a:prstGeom>
          <a:noFill/>
          <a:ln w="9525">
            <a:noFill/>
            <a:miter lim="800000"/>
            <a:headEnd/>
            <a:tailEnd/>
          </a:ln>
          <a:effectLst/>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3DFE92-6A46-4A38-AD2E-3829E0F3AD8D}" type="datetime1">
              <a:rPr lang="en-US" smtClean="0"/>
              <a:t>21-Jun-24</a:t>
            </a:fld>
            <a:endParaRPr lang="en-US"/>
          </a:p>
        </p:txBody>
      </p:sp>
      <p:sp>
        <p:nvSpPr>
          <p:cNvPr id="9" name="Footer Placeholder 9">
            <a:extLst>
              <a:ext uri="{FF2B5EF4-FFF2-40B4-BE49-F238E27FC236}">
                <a16:creationId xmlns:a16="http://schemas.microsoft.com/office/drawing/2014/main" id="{68BC4C05-82FF-4915-9073-FBD7179FECFD}"/>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111</a:t>
            </a:fld>
            <a:endParaRPr lang="en-US"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Old Question Papers</a:t>
            </a:r>
          </a:p>
        </p:txBody>
      </p:sp>
      <p:pic>
        <p:nvPicPr>
          <p:cNvPr id="4098" name="Picture 2"/>
          <p:cNvPicPr>
            <a:picLocks noChangeAspect="1" noChangeArrowheads="1"/>
          </p:cNvPicPr>
          <p:nvPr/>
        </p:nvPicPr>
        <p:blipFill>
          <a:blip r:embed="rId2"/>
          <a:srcRect/>
          <a:stretch>
            <a:fillRect/>
          </a:stretch>
        </p:blipFill>
        <p:spPr bwMode="auto">
          <a:xfrm>
            <a:off x="76200" y="743276"/>
            <a:ext cx="9067800" cy="5657524"/>
          </a:xfrm>
          <a:prstGeom prst="rect">
            <a:avLst/>
          </a:prstGeom>
          <a:noFill/>
          <a:ln w="9525">
            <a:noFill/>
            <a:miter lim="800000"/>
            <a:headEnd/>
            <a:tailEnd/>
          </a:ln>
          <a:effectLst/>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lgn="just"/>
            <a:fld id="{FCB5AB08-0149-495F-B9DE-2E28FFE1DC2F}" type="datetime1">
              <a:rPr lang="en-US" smtClean="0"/>
              <a:t>21-Jun-24</a:t>
            </a:fld>
            <a:endParaRPr lang="en-US"/>
          </a:p>
        </p:txBody>
      </p:sp>
      <p:sp>
        <p:nvSpPr>
          <p:cNvPr id="9" name="Footer Placeholder 9">
            <a:extLst>
              <a:ext uri="{FF2B5EF4-FFF2-40B4-BE49-F238E27FC236}">
                <a16:creationId xmlns:a16="http://schemas.microsoft.com/office/drawing/2014/main" id="{B1784D8B-3AD1-4389-8D21-89022BA7526A}"/>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pPr algn="just"/>
            <a:fld id="{B6F15528-21DE-4FAA-801E-634DDDAF4B2B}" type="slidenum">
              <a:rPr lang="en-US" smtClean="0"/>
              <a:pPr algn="just"/>
              <a:t>112</a:t>
            </a:fld>
            <a:endParaRPr lang="en-US"/>
          </a:p>
        </p:txBody>
      </p:sp>
      <p:sp>
        <p:nvSpPr>
          <p:cNvPr id="3" name="Content Placeholder 2"/>
          <p:cNvSpPr>
            <a:spLocks noGrp="1"/>
          </p:cNvSpPr>
          <p:nvPr>
            <p:ph idx="4294967295"/>
          </p:nvPr>
        </p:nvSpPr>
        <p:spPr>
          <a:xfrm>
            <a:off x="533400" y="914400"/>
            <a:ext cx="8610600" cy="5334000"/>
          </a:xfrm>
        </p:spPr>
        <p:txBody>
          <a:bodyPr>
            <a:normAutofit/>
          </a:bodyPr>
          <a:lstStyle/>
          <a:p>
            <a:pPr algn="just">
              <a:buNone/>
            </a:pPr>
            <a:r>
              <a:rPr lang="en-US" sz="2800" dirty="0"/>
              <a:t>Q1. Discuss the various types of cost associated with the project management. </a:t>
            </a:r>
          </a:p>
          <a:p>
            <a:pPr algn="just">
              <a:buNone/>
            </a:pPr>
            <a:r>
              <a:rPr lang="en-US" sz="2800" dirty="0"/>
              <a:t>Q2. Elaborate the Little-</a:t>
            </a:r>
            <a:r>
              <a:rPr lang="en-US" sz="2800" dirty="0" err="1"/>
              <a:t>Mirrlees</a:t>
            </a:r>
            <a:r>
              <a:rPr lang="en-US" sz="2800" dirty="0"/>
              <a:t> approach of social cost benefit analysis. </a:t>
            </a:r>
          </a:p>
          <a:p>
            <a:pPr algn="just">
              <a:buNone/>
            </a:pPr>
            <a:r>
              <a:rPr lang="en-US" sz="2800" dirty="0"/>
              <a:t>Q3. Explain social cost benefit analysis. Discuss the UNIDO approach of this analysis. </a:t>
            </a:r>
          </a:p>
          <a:p>
            <a:pPr algn="just">
              <a:buNone/>
            </a:pPr>
            <a:r>
              <a:rPr lang="en-US" sz="2800" dirty="0"/>
              <a:t>Q4. Differentiate between the top-down and bottom-up budgeting. </a:t>
            </a:r>
          </a:p>
          <a:p>
            <a:pPr algn="just">
              <a:buNone/>
            </a:pPr>
            <a:r>
              <a:rPr lang="en-US" sz="2800" dirty="0"/>
              <a:t>Q5. Explain the various sources of project financing in India.</a:t>
            </a:r>
          </a:p>
          <a:p>
            <a:pPr algn="just">
              <a:buNone/>
            </a:pPr>
            <a:endParaRPr lang="en-US" sz="2800" dirty="0"/>
          </a:p>
        </p:txBody>
      </p:sp>
      <p:sp>
        <p:nvSpPr>
          <p:cNvPr id="7" name="Title 1"/>
          <p:cNvSpPr txBox="1">
            <a:spLocks/>
          </p:cNvSpPr>
          <p:nvPr/>
        </p:nvSpPr>
        <p:spPr>
          <a:xfrm>
            <a:off x="1828800" y="1"/>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Expected Questions for University Exam </a:t>
            </a:r>
          </a:p>
        </p:txBody>
      </p:sp>
    </p:spTree>
    <p:extLst>
      <p:ext uri="{BB962C8B-B14F-4D97-AF65-F5344CB8AC3E}">
        <p14:creationId xmlns:p14="http://schemas.microsoft.com/office/powerpoint/2010/main" val="315764662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FF1F6AA-3D07-4238-966E-3ED10D4653ED}" type="datetime1">
              <a:rPr lang="en-US" smtClean="0"/>
              <a:t>21-Jun-24</a:t>
            </a:fld>
            <a:endParaRPr lang="en-US"/>
          </a:p>
        </p:txBody>
      </p:sp>
      <p:sp>
        <p:nvSpPr>
          <p:cNvPr id="9" name="Footer Placeholder 9">
            <a:extLst>
              <a:ext uri="{FF2B5EF4-FFF2-40B4-BE49-F238E27FC236}">
                <a16:creationId xmlns:a16="http://schemas.microsoft.com/office/drawing/2014/main" id="{DFF27714-E95C-4629-97B4-C196BE60BC1A}"/>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113</a:t>
            </a:fld>
            <a:endParaRPr lang="en-US"/>
          </a:p>
        </p:txBody>
      </p:sp>
      <p:sp>
        <p:nvSpPr>
          <p:cNvPr id="3" name="Content Placeholder 2"/>
          <p:cNvSpPr>
            <a:spLocks noGrp="1"/>
          </p:cNvSpPr>
          <p:nvPr>
            <p:ph idx="4294967295"/>
          </p:nvPr>
        </p:nvSpPr>
        <p:spPr>
          <a:xfrm>
            <a:off x="914400" y="762000"/>
            <a:ext cx="8229600" cy="5638800"/>
          </a:xfrm>
        </p:spPr>
        <p:txBody>
          <a:bodyPr>
            <a:noAutofit/>
          </a:bodyPr>
          <a:lstStyle/>
          <a:p>
            <a:pPr algn="just"/>
            <a:r>
              <a:rPr lang="en-US" sz="2800" dirty="0"/>
              <a:t>Resource planning is the process of ascertaining future resource requirements for an organization or a scope of work.</a:t>
            </a:r>
          </a:p>
          <a:p>
            <a:pPr algn="just"/>
            <a:endParaRPr lang="en-US" sz="2800" dirty="0"/>
          </a:p>
          <a:p>
            <a:pPr algn="just"/>
            <a:r>
              <a:rPr lang="en-US" sz="2800" dirty="0"/>
              <a:t>Budgeting is a sub-process within estimating used for allocating the estimated cost of resources into cost accounts against which cost performance will be measured and assessed. This forms the baseline for cost control.</a:t>
            </a:r>
          </a:p>
          <a:p>
            <a:pPr algn="just"/>
            <a:r>
              <a:rPr lang="en-US" sz="2800" dirty="0"/>
              <a:t>Under LM approach costs and benefits are measured in terms of international prices, also referred as border prices.</a:t>
            </a:r>
          </a:p>
        </p:txBody>
      </p:sp>
      <p:sp>
        <p:nvSpPr>
          <p:cNvPr id="7" name="Title 1"/>
          <p:cNvSpPr txBox="1">
            <a:spLocks/>
          </p:cNvSpPr>
          <p:nvPr/>
        </p:nvSpPr>
        <p:spPr>
          <a:xfrm>
            <a:off x="1905000" y="0"/>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Summary/Recap</a:t>
            </a:r>
          </a:p>
        </p:txBody>
      </p:sp>
    </p:spTree>
    <p:extLst>
      <p:ext uri="{BB962C8B-B14F-4D97-AF65-F5344CB8AC3E}">
        <p14:creationId xmlns:p14="http://schemas.microsoft.com/office/powerpoint/2010/main" val="278715488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3D969D-703C-49D4-8745-3FFAC672B9AA}" type="datetime1">
              <a:rPr lang="en-US" smtClean="0"/>
              <a:t>21-Jun-24</a:t>
            </a:fld>
            <a:endParaRPr lang="en-US"/>
          </a:p>
        </p:txBody>
      </p:sp>
      <p:sp>
        <p:nvSpPr>
          <p:cNvPr id="10" name="Footer Placeholder 9">
            <a:extLst>
              <a:ext uri="{FF2B5EF4-FFF2-40B4-BE49-F238E27FC236}">
                <a16:creationId xmlns:a16="http://schemas.microsoft.com/office/drawing/2014/main" id="{367FC901-6D10-416C-A485-278B11BB769B}"/>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114</a:t>
            </a:fld>
            <a:endParaRPr lang="en-US" dirty="0"/>
          </a:p>
        </p:txBody>
      </p:sp>
      <p:sp>
        <p:nvSpPr>
          <p:cNvPr id="9" name="Content Placeholder 8"/>
          <p:cNvSpPr>
            <a:spLocks noGrp="1"/>
          </p:cNvSpPr>
          <p:nvPr>
            <p:ph idx="4294967295"/>
          </p:nvPr>
        </p:nvSpPr>
        <p:spPr>
          <a:xfrm>
            <a:off x="0" y="838200"/>
            <a:ext cx="8686800" cy="5562600"/>
          </a:xfrm>
        </p:spPr>
        <p:txBody>
          <a:bodyPr>
            <a:normAutofit/>
          </a:bodyPr>
          <a:lstStyle/>
          <a:p>
            <a:pPr algn="just"/>
            <a:r>
              <a:rPr lang="en-US" sz="1400" dirty="0">
                <a:hlinkClick r:id="rId2"/>
              </a:rPr>
              <a:t>https://global.oup.com/us/companion.websites/fdscontent/uscompanion/us/static/companion.websites/9780195161526/interactive/ED/ECA.htm#:~:text=A%20recurring%20cost%20is%20one,and%20is%20not%20generally%20anticipated.</a:t>
            </a:r>
            <a:endParaRPr lang="en-US" sz="1400" dirty="0"/>
          </a:p>
          <a:p>
            <a:pPr algn="just"/>
            <a:r>
              <a:rPr lang="en-US" sz="1400" dirty="0">
                <a:hlinkClick r:id="rId3"/>
              </a:rPr>
              <a:t>http://jrajeshprojectmanagement.blogspot.com/2017/04/discuss-unido-approach-of-social-cost.html</a:t>
            </a:r>
            <a:endParaRPr lang="en-US" sz="1400" dirty="0"/>
          </a:p>
          <a:p>
            <a:pPr algn="just"/>
            <a:r>
              <a:rPr lang="en-US" sz="1400" dirty="0">
                <a:hlinkClick r:id="rId4"/>
              </a:rPr>
              <a:t>http://epgp.inflibnet.ac.in/epgpdata/uploads/epgp_content/S000438BE/P000735/M014897/ET/1458723523BSE_P16_M24_etext.pdf</a:t>
            </a:r>
            <a:endParaRPr lang="en-US" sz="1400" dirty="0"/>
          </a:p>
          <a:p>
            <a:pPr algn="just"/>
            <a:endParaRPr lang="en-US" sz="1400" dirty="0"/>
          </a:p>
          <a:p>
            <a:pPr algn="just"/>
            <a:endParaRPr lang="en-US" sz="1400" dirty="0"/>
          </a:p>
          <a:p>
            <a:pPr algn="just">
              <a:buNone/>
            </a:pPr>
            <a:r>
              <a:rPr lang="en-US" sz="2000" b="1" dirty="0"/>
              <a:t>Books</a:t>
            </a:r>
          </a:p>
          <a:p>
            <a:pPr algn="just"/>
            <a:r>
              <a:rPr lang="en-US" sz="2000" dirty="0"/>
              <a:t>1. Project Management – Achieving Competitive Advantage: Jeffrey K. Pinto (Pearson)  </a:t>
            </a:r>
          </a:p>
          <a:p>
            <a:pPr algn="just"/>
            <a:r>
              <a:rPr lang="en-US" sz="2000" dirty="0"/>
              <a:t>2. Project Management- A Managerial Approach: Jack R. Meredith </a:t>
            </a:r>
            <a:r>
              <a:rPr lang="en-US" sz="2000" dirty="0" err="1"/>
              <a:t>Broyhill</a:t>
            </a:r>
            <a:r>
              <a:rPr lang="en-US" sz="2000" dirty="0"/>
              <a:t>  Samuel J. Mantel, </a:t>
            </a:r>
            <a:r>
              <a:rPr lang="en-US" sz="2000" dirty="0" err="1"/>
              <a:t>Jr</a:t>
            </a:r>
            <a:r>
              <a:rPr lang="en-US" sz="2000" dirty="0"/>
              <a:t> (John Wiley  &amp; Sons)</a:t>
            </a:r>
          </a:p>
          <a:p>
            <a:pPr algn="just"/>
            <a:r>
              <a:rPr lang="en-US" sz="2000" dirty="0"/>
              <a:t>4. Project- Preparation, Appraisal, Budgeting and Implementation: Chandra </a:t>
            </a:r>
            <a:r>
              <a:rPr lang="en-US" sz="2000" dirty="0" err="1"/>
              <a:t>Prasanna</a:t>
            </a:r>
            <a:r>
              <a:rPr lang="en-US" sz="2000" dirty="0"/>
              <a:t> -  (TMH)</a:t>
            </a:r>
          </a:p>
          <a:p>
            <a:pPr algn="just"/>
            <a:endParaRPr lang="en-US" sz="2000" dirty="0"/>
          </a:p>
          <a:p>
            <a:pPr algn="just"/>
            <a:endParaRPr lang="en-US" sz="1600" dirty="0">
              <a:latin typeface="Arial" panose="020B0604020202020204" pitchFamily="34" charset="0"/>
              <a:cs typeface="Arial" panose="020B0604020202020204" pitchFamily="34" charset="0"/>
            </a:endParaRPr>
          </a:p>
        </p:txBody>
      </p:sp>
      <p:sp>
        <p:nvSpPr>
          <p:cNvPr id="7" name="Title 1"/>
          <p:cNvSpPr txBox="1">
            <a:spLocks/>
          </p:cNvSpPr>
          <p:nvPr/>
        </p:nvSpPr>
        <p:spPr>
          <a:xfrm>
            <a:off x="1828800" y="-18853"/>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References</a:t>
            </a:r>
          </a:p>
        </p:txBody>
      </p:sp>
    </p:spTree>
    <p:extLst>
      <p:ext uri="{BB962C8B-B14F-4D97-AF65-F5344CB8AC3E}">
        <p14:creationId xmlns:p14="http://schemas.microsoft.com/office/powerpoint/2010/main" val="16672911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8A5AAB-688B-45C4-B84A-9AED858D114B}" type="datetime1">
              <a:rPr lang="en-US" smtClean="0"/>
              <a:t>21-Jun-24</a:t>
            </a:fld>
            <a:endParaRPr lang="en-US"/>
          </a:p>
        </p:txBody>
      </p:sp>
      <p:sp>
        <p:nvSpPr>
          <p:cNvPr id="10" name="Footer Placeholder 9">
            <a:extLst>
              <a:ext uri="{FF2B5EF4-FFF2-40B4-BE49-F238E27FC236}">
                <a16:creationId xmlns:a16="http://schemas.microsoft.com/office/drawing/2014/main" id="{87F3C121-69A8-407C-9A86-F7B97B2E89B7}"/>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115</a:t>
            </a:fld>
            <a:endParaRPr lang="en-US" dirty="0"/>
          </a:p>
        </p:txBody>
      </p:sp>
      <p:sp>
        <p:nvSpPr>
          <p:cNvPr id="9" name="Content Placeholder 8"/>
          <p:cNvSpPr>
            <a:spLocks noGrp="1"/>
          </p:cNvSpPr>
          <p:nvPr>
            <p:ph idx="4294967295"/>
          </p:nvPr>
        </p:nvSpPr>
        <p:spPr>
          <a:xfrm>
            <a:off x="0" y="838200"/>
            <a:ext cx="8686800" cy="5562600"/>
          </a:xfrm>
        </p:spPr>
        <p:txBody>
          <a:bodyPr>
            <a:normAutofit/>
          </a:bodyPr>
          <a:lstStyle/>
          <a:p>
            <a:pPr algn="ctr">
              <a:buNone/>
            </a:pPr>
            <a:r>
              <a:rPr lang="en-US" sz="4400" b="1" dirty="0">
                <a:latin typeface="Arial" panose="020B0604020202020204" pitchFamily="34" charset="0"/>
                <a:cs typeface="Arial" panose="020B0604020202020204" pitchFamily="34" charset="0"/>
              </a:rPr>
              <a:t>	</a:t>
            </a:r>
          </a:p>
          <a:p>
            <a:pPr algn="ctr">
              <a:buNone/>
            </a:pPr>
            <a:endParaRPr lang="en-US" sz="4400" b="1" dirty="0">
              <a:latin typeface="Arial" panose="020B0604020202020204" pitchFamily="34" charset="0"/>
              <a:cs typeface="Arial" panose="020B0604020202020204" pitchFamily="34" charset="0"/>
            </a:endParaRPr>
          </a:p>
          <a:p>
            <a:pPr algn="ctr">
              <a:buNone/>
            </a:pPr>
            <a:r>
              <a:rPr lang="en-US" sz="4400" b="1" dirty="0">
                <a:latin typeface="Arial" panose="020B0604020202020204" pitchFamily="34" charset="0"/>
                <a:cs typeface="Arial" panose="020B0604020202020204" pitchFamily="34" charset="0"/>
              </a:rPr>
              <a:t>Thank You</a:t>
            </a:r>
          </a:p>
        </p:txBody>
      </p:sp>
      <p:sp>
        <p:nvSpPr>
          <p:cNvPr id="7" name="Title 1"/>
          <p:cNvSpPr txBox="1">
            <a:spLocks/>
          </p:cNvSpPr>
          <p:nvPr/>
        </p:nvSpPr>
        <p:spPr>
          <a:xfrm>
            <a:off x="1905000" y="-18854"/>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lang="en-US" dirty="0"/>
          </a:p>
        </p:txBody>
      </p:sp>
    </p:spTree>
    <p:extLst>
      <p:ext uri="{BB962C8B-B14F-4D97-AF65-F5344CB8AC3E}">
        <p14:creationId xmlns:p14="http://schemas.microsoft.com/office/powerpoint/2010/main" val="166729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8056F7-72AE-4868-9E96-DF6FCBF64550}" type="datetime1">
              <a:rPr lang="en-US" smtClean="0"/>
              <a:t>21-Jun-24</a:t>
            </a:fld>
            <a:endParaRPr lang="en-US"/>
          </a:p>
        </p:txBody>
      </p:sp>
      <p:sp>
        <p:nvSpPr>
          <p:cNvPr id="12" name="Footer Placeholder 9">
            <a:extLst>
              <a:ext uri="{FF2B5EF4-FFF2-40B4-BE49-F238E27FC236}">
                <a16:creationId xmlns:a16="http://schemas.microsoft.com/office/drawing/2014/main" id="{D1667D8C-189E-4917-885B-F9624573FEB3}"/>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9" name="Content Placeholder 2"/>
          <p:cNvSpPr>
            <a:spLocks noGrp="1"/>
          </p:cNvSpPr>
          <p:nvPr>
            <p:ph idx="4294967295"/>
          </p:nvPr>
        </p:nvSpPr>
        <p:spPr>
          <a:xfrm>
            <a:off x="914400" y="5410200"/>
            <a:ext cx="8229600" cy="457200"/>
          </a:xfrm>
        </p:spPr>
        <p:txBody>
          <a:bodyPr>
            <a:normAutofit fontScale="92500" lnSpcReduction="10000"/>
          </a:bodyPr>
          <a:lstStyle/>
          <a:p>
            <a:pPr algn="ctr">
              <a:buNone/>
            </a:pPr>
            <a:r>
              <a:rPr lang="en-US" sz="2800" dirty="0"/>
              <a:t>*1=High, *2=Medium, *3=Low</a:t>
            </a:r>
          </a:p>
        </p:txBody>
      </p:sp>
      <p:sp>
        <p:nvSpPr>
          <p:cNvPr id="7" name="Title 1"/>
          <p:cNvSpPr txBox="1">
            <a:spLocks/>
          </p:cNvSpPr>
          <p:nvPr/>
        </p:nvSpPr>
        <p:spPr>
          <a:xfrm>
            <a:off x="1828800" y="32994"/>
            <a:ext cx="7220932"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CO-PO and PSO Mapping</a:t>
            </a:r>
          </a:p>
        </p:txBody>
      </p:sp>
      <p:pic>
        <p:nvPicPr>
          <p:cNvPr id="13" name="Picture 12">
            <a:extLst>
              <a:ext uri="{FF2B5EF4-FFF2-40B4-BE49-F238E27FC236}">
                <a16:creationId xmlns:a16="http://schemas.microsoft.com/office/drawing/2014/main" id="{3359E4C9-19CE-4CB4-F2C6-7C7BEC1D5AA0}"/>
              </a:ext>
            </a:extLst>
          </p:cNvPr>
          <p:cNvPicPr>
            <a:picLocks noChangeAspect="1"/>
          </p:cNvPicPr>
          <p:nvPr/>
        </p:nvPicPr>
        <p:blipFill>
          <a:blip r:embed="rId2"/>
          <a:stretch>
            <a:fillRect/>
          </a:stretch>
        </p:blipFill>
        <p:spPr>
          <a:xfrm>
            <a:off x="1379913" y="1752600"/>
            <a:ext cx="6426613" cy="276614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1702D9F-BC0C-4EF6-8665-47FDEC00DA3E}" type="datetime1">
              <a:rPr lang="en-US" smtClean="0"/>
              <a:t>21-Jun-24</a:t>
            </a:fld>
            <a:endParaRPr lang="en-US"/>
          </a:p>
        </p:txBody>
      </p:sp>
      <p:sp>
        <p:nvSpPr>
          <p:cNvPr id="10" name="Footer Placeholder 9">
            <a:extLst>
              <a:ext uri="{FF2B5EF4-FFF2-40B4-BE49-F238E27FC236}">
                <a16:creationId xmlns:a16="http://schemas.microsoft.com/office/drawing/2014/main" id="{36D53F09-1A96-4473-9C23-94335EAF47EB}"/>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pic>
        <p:nvPicPr>
          <p:cNvPr id="9" name="Content Placeholder 9" descr="temp1.png"/>
          <p:cNvPicPr>
            <a:picLocks noGrp="1" noChangeAspect="1"/>
          </p:cNvPicPr>
          <p:nvPr>
            <p:ph idx="4294967295"/>
          </p:nvPr>
        </p:nvPicPr>
        <p:blipFill>
          <a:blip r:embed="rId2"/>
          <a:stretch>
            <a:fillRect/>
          </a:stretch>
        </p:blipFill>
        <p:spPr>
          <a:xfrm>
            <a:off x="1336675" y="990600"/>
            <a:ext cx="7807325" cy="5297488"/>
          </a:xfrm>
        </p:spPr>
      </p:pic>
      <p:sp>
        <p:nvSpPr>
          <p:cNvPr id="7" name="Title 1"/>
          <p:cNvSpPr txBox="1">
            <a:spLocks/>
          </p:cNvSpPr>
          <p:nvPr/>
        </p:nvSpPr>
        <p:spPr>
          <a:xfrm>
            <a:off x="1828800" y="1"/>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End Semester Question Paper Template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F6B1A63-3070-46FD-92A4-28624F9479E3}" type="datetime1">
              <a:rPr lang="en-US" smtClean="0"/>
              <a:t>21-Jun-24</a:t>
            </a:fld>
            <a:endParaRPr lang="en-US"/>
          </a:p>
        </p:txBody>
      </p:sp>
      <p:sp>
        <p:nvSpPr>
          <p:cNvPr id="10" name="Footer Placeholder 9">
            <a:extLst>
              <a:ext uri="{FF2B5EF4-FFF2-40B4-BE49-F238E27FC236}">
                <a16:creationId xmlns:a16="http://schemas.microsoft.com/office/drawing/2014/main" id="{9FB6BE1F-5456-48F2-BA07-C9A1F65E0E8E}"/>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pic>
        <p:nvPicPr>
          <p:cNvPr id="9" name="Content Placeholder 7" descr="temp3.png"/>
          <p:cNvPicPr>
            <a:picLocks noGrp="1" noChangeAspect="1"/>
          </p:cNvPicPr>
          <p:nvPr>
            <p:ph idx="4294967295"/>
          </p:nvPr>
        </p:nvPicPr>
        <p:blipFill>
          <a:blip r:embed="rId2"/>
          <a:stretch>
            <a:fillRect/>
          </a:stretch>
        </p:blipFill>
        <p:spPr>
          <a:xfrm>
            <a:off x="2057400" y="762000"/>
            <a:ext cx="7086600" cy="5532438"/>
          </a:xfrm>
        </p:spPr>
      </p:pic>
      <p:sp>
        <p:nvSpPr>
          <p:cNvPr id="7" name="Title 1"/>
          <p:cNvSpPr txBox="1">
            <a:spLocks/>
          </p:cNvSpPr>
          <p:nvPr/>
        </p:nvSpPr>
        <p:spPr>
          <a:xfrm>
            <a:off x="1828800" y="1"/>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End Semester Question Paper Template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35F2A5D-FF9F-4766-9EFD-16818DCBA85A}" type="datetime1">
              <a:rPr lang="en-US" smtClean="0"/>
              <a:t>21-Jun-24</a:t>
            </a:fld>
            <a:endParaRPr lang="en-US"/>
          </a:p>
        </p:txBody>
      </p:sp>
      <p:sp>
        <p:nvSpPr>
          <p:cNvPr id="10" name="Footer Placeholder 9">
            <a:extLst>
              <a:ext uri="{FF2B5EF4-FFF2-40B4-BE49-F238E27FC236}">
                <a16:creationId xmlns:a16="http://schemas.microsoft.com/office/drawing/2014/main" id="{49BE04B8-97C8-47CE-B0DE-F8B800C9A752}"/>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3" name="Content Placeholder 2"/>
          <p:cNvSpPr>
            <a:spLocks noGrp="1"/>
          </p:cNvSpPr>
          <p:nvPr>
            <p:ph idx="4294967295"/>
          </p:nvPr>
        </p:nvSpPr>
        <p:spPr>
          <a:xfrm>
            <a:off x="0" y="914400"/>
            <a:ext cx="8686800" cy="5257800"/>
          </a:xfrm>
        </p:spPr>
        <p:txBody>
          <a:bodyPr>
            <a:normAutofit/>
          </a:bodyPr>
          <a:lstStyle/>
          <a:p>
            <a:pPr marL="457200" indent="-457200" algn="just">
              <a:buNone/>
            </a:pPr>
            <a:r>
              <a:rPr lang="en-US" sz="2800" dirty="0"/>
              <a:t>Objective of this unit are:</a:t>
            </a:r>
          </a:p>
          <a:p>
            <a:pPr marL="457200" indent="-457200" algn="just">
              <a:buNone/>
            </a:pPr>
            <a:endParaRPr lang="en-US" sz="2800" dirty="0"/>
          </a:p>
          <a:p>
            <a:pPr algn="just"/>
            <a:r>
              <a:rPr lang="en-US" sz="2800" dirty="0">
                <a:cs typeface="Times New Roman" panose="02020603050405020304" pitchFamily="18" charset="0"/>
              </a:rPr>
              <a:t>To understand various aspects of Project Costing.</a:t>
            </a:r>
          </a:p>
          <a:p>
            <a:pPr algn="just"/>
            <a:endParaRPr lang="en-US" sz="2800" dirty="0">
              <a:cs typeface="Times New Roman" panose="02020603050405020304" pitchFamily="18" charset="0"/>
            </a:endParaRPr>
          </a:p>
          <a:p>
            <a:pPr algn="just"/>
            <a:r>
              <a:rPr lang="en-US" sz="2800" dirty="0">
                <a:cs typeface="Times New Roman" panose="02020603050405020304" pitchFamily="18" charset="0"/>
              </a:rPr>
              <a:t>To learn about various Project Financing sources and preparing project budgets.</a:t>
            </a:r>
          </a:p>
          <a:p>
            <a:pPr algn="just"/>
            <a:endParaRPr lang="en-US" sz="2800" dirty="0">
              <a:cs typeface="Times New Roman" panose="02020603050405020304" pitchFamily="18" charset="0"/>
            </a:endParaRPr>
          </a:p>
          <a:p>
            <a:pPr algn="just"/>
            <a:r>
              <a:rPr lang="en-US" sz="2800" dirty="0">
                <a:cs typeface="Times New Roman" panose="02020603050405020304" pitchFamily="18" charset="0"/>
              </a:rPr>
              <a:t>To understand and conduct he Social Cost Benefit Analysis (SCBA) of a Project.</a:t>
            </a:r>
          </a:p>
        </p:txBody>
      </p:sp>
      <p:sp>
        <p:nvSpPr>
          <p:cNvPr id="7" name="Title 1"/>
          <p:cNvSpPr txBox="1">
            <a:spLocks/>
          </p:cNvSpPr>
          <p:nvPr/>
        </p:nvSpPr>
        <p:spPr>
          <a:xfrm>
            <a:off x="1828800" y="1"/>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Objective of Unit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DFD72C-9F1B-4D8A-AB06-9203983D0269}" type="datetime1">
              <a:rPr lang="en-US" smtClean="0"/>
              <a:t>21-Jun-24</a:t>
            </a:fld>
            <a:endParaRPr lang="en-US"/>
          </a:p>
        </p:txBody>
      </p:sp>
      <p:sp>
        <p:nvSpPr>
          <p:cNvPr id="9" name="Footer Placeholder 9">
            <a:extLst>
              <a:ext uri="{FF2B5EF4-FFF2-40B4-BE49-F238E27FC236}">
                <a16:creationId xmlns:a16="http://schemas.microsoft.com/office/drawing/2014/main" id="{A7C0CAAC-102C-4AEE-9BA6-CFE8468CE4FC}"/>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3" name="Content Placeholder 2"/>
          <p:cNvSpPr>
            <a:spLocks noGrp="1"/>
          </p:cNvSpPr>
          <p:nvPr>
            <p:ph idx="4294967295"/>
          </p:nvPr>
        </p:nvSpPr>
        <p:spPr>
          <a:xfrm>
            <a:off x="0" y="914400"/>
            <a:ext cx="8686800" cy="5257800"/>
          </a:xfrm>
        </p:spPr>
        <p:txBody>
          <a:bodyPr>
            <a:normAutofit/>
          </a:bodyPr>
          <a:lstStyle/>
          <a:p>
            <a:pPr marL="457200" indent="-457200" algn="just">
              <a:buNone/>
            </a:pPr>
            <a:r>
              <a:rPr lang="en-US" sz="2800" b="1" dirty="0">
                <a:latin typeface="Times New Roman" pitchFamily="18" charset="0"/>
                <a:cs typeface="Times New Roman" pitchFamily="18" charset="0"/>
              </a:rPr>
              <a:t>Unit-3: </a:t>
            </a:r>
            <a:r>
              <a:rPr lang="en-US" sz="2800" dirty="0">
                <a:latin typeface="Times New Roman" pitchFamily="18" charset="0"/>
                <a:cs typeface="Times New Roman" pitchFamily="18" charset="0"/>
              </a:rPr>
              <a:t>	</a:t>
            </a:r>
          </a:p>
          <a:p>
            <a:pPr marL="457200" indent="-457200" algn="just">
              <a:buNone/>
            </a:pPr>
            <a:r>
              <a:rPr lang="en-US" sz="2800" b="1" dirty="0"/>
              <a:t>Fundamental components of Project Cost, Types of Costs: </a:t>
            </a:r>
            <a:r>
              <a:rPr lang="en-US" sz="2800" dirty="0"/>
              <a:t>Direct, Indirect, Recurring, Non-Recurring, Fixed, Variable, Normal, Expedite costs Methods of budgeting – Project cost estimation – Improving cost estimates – Budget uncertainty and risk management – Scheduling the project – Gantt chart – Resource allocation and loading – </a:t>
            </a:r>
          </a:p>
          <a:p>
            <a:pPr marL="457200" indent="-457200" algn="just">
              <a:buNone/>
            </a:pPr>
            <a:r>
              <a:rPr lang="en-US" sz="2800" b="1" dirty="0"/>
              <a:t>Social Cost Benefit Analysis (SCBA) of Project:</a:t>
            </a:r>
            <a:r>
              <a:rPr lang="en-US" sz="2800" dirty="0"/>
              <a:t> Concept &amp; significance of SCBA, Approaches to SCBA. Case Study</a:t>
            </a:r>
            <a:endParaRPr lang="en-US" sz="2800" dirty="0">
              <a:latin typeface="Times New Roman" pitchFamily="18" charset="0"/>
              <a:cs typeface="Times New Roman" pitchFamily="18" charset="0"/>
            </a:endParaRPr>
          </a:p>
        </p:txBody>
      </p:sp>
      <p:sp>
        <p:nvSpPr>
          <p:cNvPr id="7" name="Title 1"/>
          <p:cNvSpPr txBox="1">
            <a:spLocks/>
          </p:cNvSpPr>
          <p:nvPr/>
        </p:nvSpPr>
        <p:spPr>
          <a:xfrm>
            <a:off x="1905000" y="1"/>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Content of Unit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E3FA899-832A-4875-9BE2-83F2546809CC}" type="datetime1">
              <a:rPr lang="en-US" smtClean="0"/>
              <a:t>21-Jun-24</a:t>
            </a:fld>
            <a:endParaRPr lang="en-US"/>
          </a:p>
        </p:txBody>
      </p:sp>
      <p:sp>
        <p:nvSpPr>
          <p:cNvPr id="9" name="Footer Placeholder 9">
            <a:extLst>
              <a:ext uri="{FF2B5EF4-FFF2-40B4-BE49-F238E27FC236}">
                <a16:creationId xmlns:a16="http://schemas.microsoft.com/office/drawing/2014/main" id="{0092272E-8E02-4717-BB68-2268E4071FCE}"/>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3" name="Content Placeholder 2"/>
          <p:cNvSpPr>
            <a:spLocks noGrp="1"/>
          </p:cNvSpPr>
          <p:nvPr>
            <p:ph idx="4294967295"/>
          </p:nvPr>
        </p:nvSpPr>
        <p:spPr>
          <a:xfrm>
            <a:off x="609600" y="838200"/>
            <a:ext cx="8534400" cy="5562600"/>
          </a:xfrm>
        </p:spPr>
        <p:txBody>
          <a:bodyPr>
            <a:normAutofit/>
          </a:bodyPr>
          <a:lstStyle/>
          <a:p>
            <a:pPr algn="just">
              <a:buNone/>
            </a:pPr>
            <a:r>
              <a:rPr lang="en-US" sz="2800" dirty="0"/>
              <a:t>Prerequisites for this session are:</a:t>
            </a:r>
          </a:p>
          <a:p>
            <a:pPr algn="just"/>
            <a:r>
              <a:rPr lang="en-US" sz="2800" dirty="0"/>
              <a:t>General understanding of project management.</a:t>
            </a:r>
          </a:p>
          <a:p>
            <a:pPr algn="just"/>
            <a:r>
              <a:rPr lang="en-US" sz="2800" dirty="0"/>
              <a:t>Moderate analytical skills.</a:t>
            </a:r>
          </a:p>
          <a:p>
            <a:pPr algn="just">
              <a:buNone/>
            </a:pPr>
            <a:endParaRPr lang="en-US" sz="2800" dirty="0"/>
          </a:p>
          <a:p>
            <a:pPr algn="just">
              <a:buNone/>
            </a:pPr>
            <a:endParaRPr lang="en-US" sz="2800" dirty="0"/>
          </a:p>
          <a:p>
            <a:pPr algn="just">
              <a:buNone/>
            </a:pPr>
            <a:r>
              <a:rPr lang="en-US" sz="2800" dirty="0"/>
              <a:t>Recap: </a:t>
            </a:r>
          </a:p>
          <a:p>
            <a:pPr algn="just"/>
            <a:r>
              <a:rPr lang="en-US" sz="2800" dirty="0"/>
              <a:t>Project Identification &amp; Selection</a:t>
            </a:r>
          </a:p>
          <a:p>
            <a:pPr algn="just"/>
            <a:r>
              <a:rPr lang="en-US" sz="2800" dirty="0"/>
              <a:t>Market &amp; Demand </a:t>
            </a:r>
            <a:r>
              <a:rPr lang="en-US" sz="2800" dirty="0" err="1"/>
              <a:t>Ananlysis</a:t>
            </a:r>
            <a:r>
              <a:rPr lang="en-US" sz="2800" dirty="0"/>
              <a:t> Techniques</a:t>
            </a:r>
          </a:p>
          <a:p>
            <a:pPr algn="just"/>
            <a:r>
              <a:rPr lang="en-US" sz="2800" dirty="0"/>
              <a:t>Project Risk Management</a:t>
            </a:r>
          </a:p>
          <a:p>
            <a:pPr algn="just">
              <a:buNone/>
            </a:pPr>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Prerequisites and Topic wise Recap</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F62D7A5-C578-4AFE-A7A5-3E3EBB9F470B}" type="datetime1">
              <a:rPr lang="en-US" smtClean="0"/>
              <a:t>21-Jun-24</a:t>
            </a:fld>
            <a:endParaRPr lang="en-US"/>
          </a:p>
        </p:txBody>
      </p:sp>
      <p:sp>
        <p:nvSpPr>
          <p:cNvPr id="10" name="Footer Placeholder 9">
            <a:extLst>
              <a:ext uri="{FF2B5EF4-FFF2-40B4-BE49-F238E27FC236}">
                <a16:creationId xmlns:a16="http://schemas.microsoft.com/office/drawing/2014/main" id="{40D9004C-9AD9-4F73-9D22-709D8CFD8E49}"/>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828800" y="-18853"/>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Topic &amp; CO Mapping</a:t>
            </a:r>
          </a:p>
        </p:txBody>
      </p:sp>
      <p:graphicFrame>
        <p:nvGraphicFramePr>
          <p:cNvPr id="9" name="Table 8"/>
          <p:cNvGraphicFramePr>
            <a:graphicFrameLocks noGrp="1"/>
          </p:cNvGraphicFramePr>
          <p:nvPr/>
        </p:nvGraphicFramePr>
        <p:xfrm>
          <a:off x="152398" y="2385203"/>
          <a:ext cx="8915402" cy="1653397"/>
        </p:xfrm>
        <a:graphic>
          <a:graphicData uri="http://schemas.openxmlformats.org/drawingml/2006/table">
            <a:tbl>
              <a:tblPr/>
              <a:tblGrid>
                <a:gridCol w="706370">
                  <a:extLst>
                    <a:ext uri="{9D8B030D-6E8A-4147-A177-3AD203B41FA5}">
                      <a16:colId xmlns:a16="http://schemas.microsoft.com/office/drawing/2014/main" val="20000"/>
                    </a:ext>
                  </a:extLst>
                </a:gridCol>
                <a:gridCol w="6139384">
                  <a:extLst>
                    <a:ext uri="{9D8B030D-6E8A-4147-A177-3AD203B41FA5}">
                      <a16:colId xmlns:a16="http://schemas.microsoft.com/office/drawing/2014/main" val="20001"/>
                    </a:ext>
                  </a:extLst>
                </a:gridCol>
                <a:gridCol w="956190">
                  <a:extLst>
                    <a:ext uri="{9D8B030D-6E8A-4147-A177-3AD203B41FA5}">
                      <a16:colId xmlns:a16="http://schemas.microsoft.com/office/drawing/2014/main" val="20002"/>
                    </a:ext>
                  </a:extLst>
                </a:gridCol>
                <a:gridCol w="1113458">
                  <a:extLst>
                    <a:ext uri="{9D8B030D-6E8A-4147-A177-3AD203B41FA5}">
                      <a16:colId xmlns:a16="http://schemas.microsoft.com/office/drawing/2014/main" val="20003"/>
                    </a:ext>
                  </a:extLst>
                </a:gridCol>
              </a:tblGrid>
              <a:tr h="359434">
                <a:tc>
                  <a:txBody>
                    <a:bodyPr/>
                    <a:lstStyle/>
                    <a:p>
                      <a:pPr marL="0" marR="0" algn="ctr">
                        <a:lnSpc>
                          <a:spcPct val="115000"/>
                        </a:lnSpc>
                        <a:spcBef>
                          <a:spcPts val="0"/>
                        </a:spcBef>
                        <a:spcAft>
                          <a:spcPts val="0"/>
                        </a:spcAft>
                      </a:pPr>
                      <a:r>
                        <a:rPr lang="en-US" sz="2000" b="1" dirty="0">
                          <a:latin typeface="Calibri"/>
                          <a:ea typeface="Times New Roman"/>
                          <a:cs typeface="Mangal"/>
                        </a:rPr>
                        <a:t>S 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latin typeface="Calibri"/>
                          <a:ea typeface="Times New Roman"/>
                          <a:cs typeface="Mangal"/>
                        </a:rPr>
                        <a:t>Topic</a:t>
                      </a:r>
                      <a:r>
                        <a:rPr lang="en-US" sz="2000" b="1" baseline="0" dirty="0">
                          <a:latin typeface="Calibri"/>
                          <a:ea typeface="Times New Roman"/>
                          <a:cs typeface="Mangal"/>
                        </a:rPr>
                        <a:t> </a:t>
                      </a:r>
                      <a:endParaRPr lang="en-US" sz="2000" b="1"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latin typeface="Calibri"/>
                          <a:ea typeface="Times New Roman"/>
                          <a:cs typeface="Mangal"/>
                        </a:rPr>
                        <a:t>CO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latin typeface="Calibri"/>
                          <a:ea typeface="Times New Roman"/>
                          <a:cs typeface="Mangal"/>
                        </a:rPr>
                        <a:t>Level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1321">
                <a:tc>
                  <a:txBody>
                    <a:bodyPr/>
                    <a:lstStyle/>
                    <a:p>
                      <a:pPr algn="ctr">
                        <a:spcAft>
                          <a:spcPct val="20000"/>
                        </a:spcAft>
                      </a:pPr>
                      <a:r>
                        <a:rPr lang="en-US" sz="2400" dirty="0">
                          <a:latin typeface="Calibri"/>
                          <a:ea typeface="Times New Roman"/>
                          <a:cs typeface="Mang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2400" dirty="0">
                          <a:cs typeface="Times New Roman" panose="02020603050405020304" pitchFamily="18" charset="0"/>
                        </a:rPr>
                        <a:t>Project Costing: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latin typeface="Calibri"/>
                          <a:ea typeface="Times New Roman"/>
                          <a:cs typeface="Mangal"/>
                        </a:rPr>
                        <a:t>CO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latin typeface="Calibri"/>
                          <a:ea typeface="Times New Roman"/>
                          <a:cs typeface="Mang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1321">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400" dirty="0">
                          <a:latin typeface="Calibri"/>
                          <a:ea typeface="Times New Roman"/>
                          <a:cs typeface="Mangal"/>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2400" dirty="0">
                          <a:cs typeface="Times New Roman" panose="02020603050405020304" pitchFamily="18" charset="0"/>
                        </a:rPr>
                        <a:t>Project Financing and Budgeting: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latin typeface="Calibri"/>
                          <a:ea typeface="Times New Roman"/>
                          <a:cs typeface="Mangal"/>
                        </a:rPr>
                        <a:t> CO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latin typeface="Calibri"/>
                          <a:ea typeface="Times New Roman"/>
                          <a:cs typeface="Mangal"/>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1321">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400" dirty="0">
                          <a:latin typeface="Calibri"/>
                          <a:ea typeface="Times New Roman"/>
                          <a:cs typeface="Mangal"/>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2400" dirty="0">
                          <a:cs typeface="Times New Roman" panose="02020603050405020304" pitchFamily="18" charset="0"/>
                        </a:rPr>
                        <a:t>Social Cost Benefit Analysis (SCBA) of Project: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latin typeface="Calibri"/>
                          <a:ea typeface="Times New Roman"/>
                          <a:cs typeface="Mangal"/>
                        </a:rPr>
                        <a:t> CO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latin typeface="Calibri"/>
                          <a:ea typeface="Times New Roman"/>
                          <a:cs typeface="Mangal"/>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FD6FD9-C5BB-49B8-90EC-9995ADEDA4AD}" type="datetime1">
              <a:rPr lang="en-US" smtClean="0"/>
              <a:t>21-Jun-24</a:t>
            </a:fld>
            <a:endParaRPr lang="en-US"/>
          </a:p>
        </p:txBody>
      </p:sp>
      <p:sp>
        <p:nvSpPr>
          <p:cNvPr id="9" name="Footer Placeholder 9">
            <a:extLst>
              <a:ext uri="{FF2B5EF4-FFF2-40B4-BE49-F238E27FC236}">
                <a16:creationId xmlns:a16="http://schemas.microsoft.com/office/drawing/2014/main" id="{AB55266A-F898-4289-973D-F50C7E7E4B15}"/>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3" name="Content Placeholder 2"/>
          <p:cNvSpPr>
            <a:spLocks noGrp="1"/>
          </p:cNvSpPr>
          <p:nvPr>
            <p:ph idx="4294967295"/>
          </p:nvPr>
        </p:nvSpPr>
        <p:spPr>
          <a:xfrm>
            <a:off x="0" y="838200"/>
            <a:ext cx="8686800" cy="5486400"/>
          </a:xfrm>
        </p:spPr>
        <p:txBody>
          <a:bodyPr>
            <a:normAutofit/>
          </a:bodyPr>
          <a:lstStyle/>
          <a:p>
            <a:pPr algn="just"/>
            <a:r>
              <a:rPr lang="en-US" sz="2800" dirty="0">
                <a:cs typeface="Times New Roman" panose="02020603050405020304" pitchFamily="18" charset="0"/>
              </a:rPr>
              <a:t>To understand various types of project costs and their application . </a:t>
            </a:r>
          </a:p>
          <a:p>
            <a:pPr algn="just"/>
            <a:endParaRPr lang="en-US" sz="2800" dirty="0">
              <a:cs typeface="Times New Roman" panose="02020603050405020304" pitchFamily="18" charset="0"/>
            </a:endParaRPr>
          </a:p>
          <a:p>
            <a:pPr algn="just"/>
            <a:r>
              <a:rPr lang="en-US" sz="2800" dirty="0">
                <a:cs typeface="Times New Roman" panose="02020603050405020304" pitchFamily="18" charset="0"/>
              </a:rPr>
              <a:t>To learn the about various sources of project financing.</a:t>
            </a:r>
          </a:p>
          <a:p>
            <a:pPr algn="just"/>
            <a:endParaRPr lang="en-US" sz="2800" dirty="0">
              <a:cs typeface="Times New Roman" panose="02020603050405020304" pitchFamily="18" charset="0"/>
            </a:endParaRPr>
          </a:p>
          <a:p>
            <a:pPr algn="just"/>
            <a:r>
              <a:rPr lang="en-US" sz="2800" dirty="0">
                <a:cs typeface="Times New Roman" panose="02020603050405020304" pitchFamily="18" charset="0"/>
              </a:rPr>
              <a:t>To understand various important aspects of budgeting and preparing project budgets.</a:t>
            </a:r>
          </a:p>
          <a:p>
            <a:pPr algn="just"/>
            <a:endParaRPr lang="en-US" sz="2800" dirty="0">
              <a:cs typeface="Times New Roman" panose="02020603050405020304" pitchFamily="18" charset="0"/>
            </a:endParaRPr>
          </a:p>
          <a:p>
            <a:pPr algn="just"/>
            <a:r>
              <a:rPr lang="en-US" sz="2800" dirty="0">
                <a:cs typeface="Times New Roman" panose="02020603050405020304" pitchFamily="18" charset="0"/>
              </a:rPr>
              <a:t>To learn about the social cost benefit analysis of projects</a:t>
            </a:r>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Session/ Topic Objectives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C40D1C26-8A97-47E3-BA7B-18176E96487F}" type="datetime1">
              <a:rPr lang="en-US" smtClean="0"/>
              <a:t>21-Jun-24</a:t>
            </a:fld>
            <a:endParaRPr lang="en-US"/>
          </a:p>
        </p:txBody>
      </p:sp>
      <p:sp>
        <p:nvSpPr>
          <p:cNvPr id="12" name="Footer Placeholder 9">
            <a:extLst>
              <a:ext uri="{FF2B5EF4-FFF2-40B4-BE49-F238E27FC236}">
                <a16:creationId xmlns:a16="http://schemas.microsoft.com/office/drawing/2014/main" id="{2951ACD0-6E71-410F-BDC1-5C4994BB0EF6}"/>
              </a:ext>
            </a:extLst>
          </p:cNvPr>
          <p:cNvSpPr>
            <a:spLocks noGrp="1"/>
          </p:cNvSpPr>
          <p:nvPr>
            <p:ph type="ftr" sz="quarter" idx="11"/>
          </p:nvPr>
        </p:nvSpPr>
        <p:spPr/>
        <p:txBody>
          <a:bodyPr/>
          <a:lstStyle/>
          <a:p>
            <a:r>
              <a:rPr lang="en-US"/>
              <a:t>Harshit Thakur            Unit-3</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graphicFrame>
        <p:nvGraphicFramePr>
          <p:cNvPr id="11" name="Table 10"/>
          <p:cNvGraphicFramePr>
            <a:graphicFrameLocks noGrp="1"/>
          </p:cNvGraphicFramePr>
          <p:nvPr/>
        </p:nvGraphicFramePr>
        <p:xfrm>
          <a:off x="228600" y="838201"/>
          <a:ext cx="8763000" cy="5612130"/>
        </p:xfrm>
        <a:graphic>
          <a:graphicData uri="http://schemas.openxmlformats.org/drawingml/2006/table">
            <a:tbl>
              <a:tblPr firstRow="1" bandRow="1">
                <a:tableStyleId>{5C22544A-7EE6-4342-B048-85BDC9FD1C3A}</a:tableStyleId>
              </a:tblPr>
              <a:tblGrid>
                <a:gridCol w="1622778">
                  <a:extLst>
                    <a:ext uri="{9D8B030D-6E8A-4147-A177-3AD203B41FA5}">
                      <a16:colId xmlns:a16="http://schemas.microsoft.com/office/drawing/2014/main" val="20000"/>
                    </a:ext>
                  </a:extLst>
                </a:gridCol>
                <a:gridCol w="7140222">
                  <a:extLst>
                    <a:ext uri="{9D8B030D-6E8A-4147-A177-3AD203B41FA5}">
                      <a16:colId xmlns:a16="http://schemas.microsoft.com/office/drawing/2014/main" val="20001"/>
                    </a:ext>
                  </a:extLst>
                </a:gridCol>
              </a:tblGrid>
              <a:tr h="394581">
                <a:tc>
                  <a:txBody>
                    <a:bodyPr/>
                    <a:lstStyle/>
                    <a:p>
                      <a:r>
                        <a:rPr lang="en-US" sz="2200" dirty="0"/>
                        <a:t>S. No.</a:t>
                      </a:r>
                    </a:p>
                  </a:txBody>
                  <a:tcPr/>
                </a:tc>
                <a:tc>
                  <a:txBody>
                    <a:bodyPr/>
                    <a:lstStyle/>
                    <a:p>
                      <a:pPr algn="l"/>
                      <a:r>
                        <a:rPr lang="en-US" sz="2200" dirty="0"/>
                        <a:t>Content</a:t>
                      </a:r>
                      <a:r>
                        <a:rPr lang="en-US" sz="2200" baseline="0" dirty="0"/>
                        <a:t> </a:t>
                      </a:r>
                      <a:endParaRPr lang="en-US" sz="2200" dirty="0"/>
                    </a:p>
                  </a:txBody>
                  <a:tcPr/>
                </a:tc>
                <a:extLst>
                  <a:ext uri="{0D108BD9-81ED-4DB2-BD59-A6C34878D82A}">
                    <a16:rowId xmlns:a16="http://schemas.microsoft.com/office/drawing/2014/main" val="10000"/>
                  </a:ext>
                </a:extLst>
              </a:tr>
              <a:tr h="769785">
                <a:tc>
                  <a:txBody>
                    <a:bodyPr/>
                    <a:lstStyle/>
                    <a:p>
                      <a:r>
                        <a:rPr lang="en-US" sz="2700" b="0" dirty="0">
                          <a:latin typeface="Times New Roman" pitchFamily="18" charset="0"/>
                          <a:cs typeface="Times New Roman" pitchFamily="18" charset="0"/>
                        </a:rPr>
                        <a:t>1.</a:t>
                      </a:r>
                    </a:p>
                  </a:txBody>
                  <a:tcPr/>
                </a:tc>
                <a:tc>
                  <a:txBody>
                    <a:bodyPr/>
                    <a:lstStyle/>
                    <a:p>
                      <a:pPr algn="l" fontAlgn="ctr"/>
                      <a:r>
                        <a:rPr lang="en-US" sz="2700" b="0" i="0" u="none" strike="noStrike" dirty="0">
                          <a:solidFill>
                            <a:srgbClr val="000000"/>
                          </a:solidFill>
                          <a:latin typeface="Times New Roman" pitchFamily="18" charset="0"/>
                          <a:cs typeface="Times New Roman" pitchFamily="18" charset="0"/>
                        </a:rPr>
                        <a:t>Name of Subject with code, Course and Subject Teacher</a:t>
                      </a:r>
                    </a:p>
                  </a:txBody>
                  <a:tcPr marL="9525" marR="9525" marT="9525" marB="0" anchor="ctr"/>
                </a:tc>
                <a:extLst>
                  <a:ext uri="{0D108BD9-81ED-4DB2-BD59-A6C34878D82A}">
                    <a16:rowId xmlns:a16="http://schemas.microsoft.com/office/drawing/2014/main" val="10001"/>
                  </a:ext>
                </a:extLst>
              </a:tr>
              <a:tr h="769785">
                <a:tc>
                  <a:txBody>
                    <a:bodyPr/>
                    <a:lstStyle/>
                    <a:p>
                      <a:r>
                        <a:rPr lang="en-US" sz="2700" b="0" dirty="0">
                          <a:latin typeface="Times New Roman" pitchFamily="18" charset="0"/>
                          <a:cs typeface="Times New Roman" pitchFamily="18" charset="0"/>
                        </a:rPr>
                        <a:t>2.</a:t>
                      </a:r>
                    </a:p>
                  </a:txBody>
                  <a:tcPr/>
                </a:tc>
                <a:tc>
                  <a:txBody>
                    <a:bodyPr/>
                    <a:lstStyle/>
                    <a:p>
                      <a:pPr algn="l" fontAlgn="ctr"/>
                      <a:r>
                        <a:rPr lang="en-US" sz="2700" b="0" i="0" u="none" strike="noStrike" dirty="0">
                          <a:solidFill>
                            <a:srgbClr val="000000"/>
                          </a:solidFill>
                          <a:latin typeface="Times New Roman" pitchFamily="18" charset="0"/>
                          <a:cs typeface="Times New Roman" pitchFamily="18" charset="0"/>
                        </a:rPr>
                        <a:t>Brief Introduction of Faculty member with Photograph</a:t>
                      </a:r>
                    </a:p>
                  </a:txBody>
                  <a:tcPr marL="9525" marR="9525" marT="9525" marB="0" anchor="ctr"/>
                </a:tc>
                <a:extLst>
                  <a:ext uri="{0D108BD9-81ED-4DB2-BD59-A6C34878D82A}">
                    <a16:rowId xmlns:a16="http://schemas.microsoft.com/office/drawing/2014/main" val="10002"/>
                  </a:ext>
                </a:extLst>
              </a:tr>
              <a:tr h="465042">
                <a:tc>
                  <a:txBody>
                    <a:bodyPr/>
                    <a:lstStyle/>
                    <a:p>
                      <a:r>
                        <a:rPr lang="en-US" sz="2700" b="0" dirty="0">
                          <a:latin typeface="Times New Roman" pitchFamily="18" charset="0"/>
                          <a:cs typeface="Times New Roman" pitchFamily="18" charset="0"/>
                        </a:rPr>
                        <a:t>3.</a:t>
                      </a:r>
                    </a:p>
                  </a:txBody>
                  <a:tcPr/>
                </a:tc>
                <a:tc>
                  <a:txBody>
                    <a:bodyPr/>
                    <a:lstStyle/>
                    <a:p>
                      <a:pPr algn="l" fontAlgn="ctr"/>
                      <a:r>
                        <a:rPr lang="en-US" sz="2700" b="0" i="0" u="none" strike="noStrike" dirty="0">
                          <a:solidFill>
                            <a:srgbClr val="000000"/>
                          </a:solidFill>
                          <a:latin typeface="Times New Roman" pitchFamily="18" charset="0"/>
                          <a:cs typeface="Times New Roman" pitchFamily="18" charset="0"/>
                        </a:rPr>
                        <a:t>Evaluation Scheme</a:t>
                      </a:r>
                    </a:p>
                  </a:txBody>
                  <a:tcPr marL="9525" marR="9525" marT="9525" marB="0" anchor="ctr"/>
                </a:tc>
                <a:extLst>
                  <a:ext uri="{0D108BD9-81ED-4DB2-BD59-A6C34878D82A}">
                    <a16:rowId xmlns:a16="http://schemas.microsoft.com/office/drawing/2014/main" val="10003"/>
                  </a:ext>
                </a:extLst>
              </a:tr>
              <a:tr h="465042">
                <a:tc>
                  <a:txBody>
                    <a:bodyPr/>
                    <a:lstStyle/>
                    <a:p>
                      <a:r>
                        <a:rPr lang="en-US" sz="2700" b="0" dirty="0">
                          <a:latin typeface="Times New Roman" pitchFamily="18" charset="0"/>
                          <a:cs typeface="Times New Roman" pitchFamily="18" charset="0"/>
                        </a:rPr>
                        <a:t>4.</a:t>
                      </a:r>
                    </a:p>
                  </a:txBody>
                  <a:tcPr/>
                </a:tc>
                <a:tc>
                  <a:txBody>
                    <a:bodyPr/>
                    <a:lstStyle/>
                    <a:p>
                      <a:r>
                        <a:rPr lang="en-US" sz="2700" b="0" dirty="0">
                          <a:latin typeface="Times New Roman" pitchFamily="18" charset="0"/>
                          <a:cs typeface="Times New Roman" pitchFamily="18" charset="0"/>
                        </a:rPr>
                        <a:t>Syllabus</a:t>
                      </a:r>
                    </a:p>
                  </a:txBody>
                  <a:tcPr/>
                </a:tc>
                <a:extLst>
                  <a:ext uri="{0D108BD9-81ED-4DB2-BD59-A6C34878D82A}">
                    <a16:rowId xmlns:a16="http://schemas.microsoft.com/office/drawing/2014/main" val="10004"/>
                  </a:ext>
                </a:extLst>
              </a:tr>
              <a:tr h="465042">
                <a:tc>
                  <a:txBody>
                    <a:bodyPr/>
                    <a:lstStyle/>
                    <a:p>
                      <a:r>
                        <a:rPr lang="en-US" sz="2700" b="0" dirty="0">
                          <a:latin typeface="Times New Roman" pitchFamily="18" charset="0"/>
                          <a:cs typeface="Times New Roman" pitchFamily="18" charset="0"/>
                        </a:rPr>
                        <a:t>5.</a:t>
                      </a:r>
                    </a:p>
                  </a:txBody>
                  <a:tcPr/>
                </a:tc>
                <a:tc>
                  <a:txBody>
                    <a:bodyPr/>
                    <a:lstStyle/>
                    <a:p>
                      <a:r>
                        <a:rPr lang="en-US" sz="2700" dirty="0">
                          <a:latin typeface="Times New Roman" pitchFamily="18" charset="0"/>
                          <a:cs typeface="Times New Roman" pitchFamily="18" charset="0"/>
                        </a:rPr>
                        <a:t>Branch wise Application</a:t>
                      </a:r>
                    </a:p>
                  </a:txBody>
                  <a:tcPr/>
                </a:tc>
                <a:extLst>
                  <a:ext uri="{0D108BD9-81ED-4DB2-BD59-A6C34878D82A}">
                    <a16:rowId xmlns:a16="http://schemas.microsoft.com/office/drawing/2014/main" val="10005"/>
                  </a:ext>
                </a:extLst>
              </a:tr>
              <a:tr h="465042">
                <a:tc>
                  <a:txBody>
                    <a:bodyPr/>
                    <a:lstStyle/>
                    <a:p>
                      <a:r>
                        <a:rPr lang="en-US" sz="2700" b="0" dirty="0">
                          <a:latin typeface="Times New Roman" pitchFamily="18" charset="0"/>
                          <a:cs typeface="Times New Roman" pitchFamily="18" charset="0"/>
                        </a:rPr>
                        <a:t>6.</a:t>
                      </a:r>
                    </a:p>
                  </a:txBody>
                  <a:tcPr/>
                </a:tc>
                <a:tc>
                  <a:txBody>
                    <a:bodyPr/>
                    <a:lstStyle/>
                    <a:p>
                      <a:r>
                        <a:rPr lang="en-US" sz="2700" b="0" dirty="0">
                          <a:latin typeface="Times New Roman" pitchFamily="18" charset="0"/>
                          <a:cs typeface="Times New Roman" pitchFamily="18" charset="0"/>
                        </a:rPr>
                        <a:t>Course Objective(s)</a:t>
                      </a:r>
                    </a:p>
                  </a:txBody>
                  <a:tcPr/>
                </a:tc>
                <a:extLst>
                  <a:ext uri="{0D108BD9-81ED-4DB2-BD59-A6C34878D82A}">
                    <a16:rowId xmlns:a16="http://schemas.microsoft.com/office/drawing/2014/main" val="10006"/>
                  </a:ext>
                </a:extLst>
              </a:tr>
              <a:tr h="465042">
                <a:tc>
                  <a:txBody>
                    <a:bodyPr/>
                    <a:lstStyle/>
                    <a:p>
                      <a:r>
                        <a:rPr lang="en-US" sz="2700" b="0" dirty="0">
                          <a:latin typeface="Times New Roman" pitchFamily="18" charset="0"/>
                          <a:cs typeface="Times New Roman" pitchFamily="18" charset="0"/>
                        </a:rPr>
                        <a:t>7.</a:t>
                      </a:r>
                    </a:p>
                  </a:txBody>
                  <a:tcPr/>
                </a:tc>
                <a:tc>
                  <a:txBody>
                    <a:bodyPr/>
                    <a:lstStyle/>
                    <a:p>
                      <a:r>
                        <a:rPr lang="en-US" sz="2700" b="0" dirty="0">
                          <a:latin typeface="Times New Roman" pitchFamily="18" charset="0"/>
                          <a:cs typeface="Times New Roman" pitchFamily="18" charset="0"/>
                        </a:rPr>
                        <a:t>Course Outcome(s)</a:t>
                      </a:r>
                    </a:p>
                  </a:txBody>
                  <a:tcPr/>
                </a:tc>
                <a:extLst>
                  <a:ext uri="{0D108BD9-81ED-4DB2-BD59-A6C34878D82A}">
                    <a16:rowId xmlns:a16="http://schemas.microsoft.com/office/drawing/2014/main" val="10007"/>
                  </a:ext>
                </a:extLst>
              </a:tr>
              <a:tr h="465042">
                <a:tc>
                  <a:txBody>
                    <a:bodyPr/>
                    <a:lstStyle/>
                    <a:p>
                      <a:r>
                        <a:rPr lang="en-US" sz="2700" b="0" dirty="0">
                          <a:latin typeface="Times New Roman" pitchFamily="18" charset="0"/>
                          <a:cs typeface="Times New Roman" pitchFamily="18" charset="0"/>
                        </a:rPr>
                        <a:t>8.</a:t>
                      </a:r>
                    </a:p>
                  </a:txBody>
                  <a:tcPr/>
                </a:tc>
                <a:tc>
                  <a:txBody>
                    <a:bodyPr/>
                    <a:lstStyle/>
                    <a:p>
                      <a:r>
                        <a:rPr lang="en-US" sz="2700" b="0" dirty="0">
                          <a:latin typeface="Times New Roman" pitchFamily="18" charset="0"/>
                          <a:cs typeface="Times New Roman" pitchFamily="18" charset="0"/>
                        </a:rPr>
                        <a:t>Program Outcomes (PSOs)</a:t>
                      </a:r>
                    </a:p>
                  </a:txBody>
                  <a:tcPr/>
                </a:tc>
                <a:extLst>
                  <a:ext uri="{0D108BD9-81ED-4DB2-BD59-A6C34878D82A}">
                    <a16:rowId xmlns:a16="http://schemas.microsoft.com/office/drawing/2014/main" val="10008"/>
                  </a:ext>
                </a:extLst>
              </a:tr>
              <a:tr h="465042">
                <a:tc>
                  <a:txBody>
                    <a:bodyPr/>
                    <a:lstStyle/>
                    <a:p>
                      <a:r>
                        <a:rPr lang="en-US" sz="2700" b="0" dirty="0">
                          <a:latin typeface="Times New Roman" pitchFamily="18" charset="0"/>
                          <a:cs typeface="Times New Roman" pitchFamily="18" charset="0"/>
                        </a:rPr>
                        <a:t>9.</a:t>
                      </a:r>
                    </a:p>
                  </a:txBody>
                  <a:tcPr/>
                </a:tc>
                <a:tc>
                  <a:txBody>
                    <a:bodyPr/>
                    <a:lstStyle/>
                    <a:p>
                      <a:r>
                        <a:rPr lang="en-US" sz="2700" dirty="0">
                          <a:latin typeface="Times New Roman" pitchFamily="18" charset="0"/>
                          <a:cs typeface="Times New Roman" pitchFamily="18" charset="0"/>
                        </a:rPr>
                        <a:t>Cos and POs Mapping</a:t>
                      </a:r>
                    </a:p>
                  </a:txBody>
                  <a:tcPr/>
                </a:tc>
                <a:extLst>
                  <a:ext uri="{0D108BD9-81ED-4DB2-BD59-A6C34878D82A}">
                    <a16:rowId xmlns:a16="http://schemas.microsoft.com/office/drawing/2014/main" val="10009"/>
                  </a:ext>
                </a:extLst>
              </a:tr>
            </a:tbl>
          </a:graphicData>
        </a:graphic>
      </p:graphicFrame>
      <p:sp>
        <p:nvSpPr>
          <p:cNvPr id="2" name="Title 1">
            <a:extLst>
              <a:ext uri="{FF2B5EF4-FFF2-40B4-BE49-F238E27FC236}">
                <a16:creationId xmlns:a16="http://schemas.microsoft.com/office/drawing/2014/main" id="{4BB9E59A-BAE1-B66F-BB6B-D45D8F26AC33}"/>
              </a:ext>
            </a:extLst>
          </p:cNvPr>
          <p:cNvSpPr txBox="1">
            <a:spLocks/>
          </p:cNvSpPr>
          <p:nvPr/>
        </p:nvSpPr>
        <p:spPr>
          <a:xfrm>
            <a:off x="1932296" y="1"/>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dirty="0"/>
              <a:t>Index</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48DACD6-7268-4323-A103-F5E6F4F2B4B2}" type="datetime1">
              <a:rPr lang="en-US" smtClean="0"/>
              <a:t>21-Jun-24</a:t>
            </a:fld>
            <a:endParaRPr lang="en-US" dirty="0"/>
          </a:p>
        </p:txBody>
      </p:sp>
      <p:sp>
        <p:nvSpPr>
          <p:cNvPr id="10" name="Footer Placeholder 9">
            <a:extLst>
              <a:ext uri="{FF2B5EF4-FFF2-40B4-BE49-F238E27FC236}">
                <a16:creationId xmlns:a16="http://schemas.microsoft.com/office/drawing/2014/main" id="{437E01A8-13E4-44F2-89A3-AF1252CD3724}"/>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lgn="just">
              <a:buNone/>
            </a:pPr>
            <a:r>
              <a:rPr lang="en-US" sz="2800" dirty="0"/>
              <a:t>	</a:t>
            </a:r>
            <a:r>
              <a:rPr lang="en-US" sz="2800" b="1" dirty="0"/>
              <a:t>The project cost is a cost required to procure all the needed products, services and resources to deliver the project successfully.</a:t>
            </a:r>
          </a:p>
          <a:p>
            <a:pPr algn="just">
              <a:buNone/>
            </a:pPr>
            <a:endParaRPr lang="en-US" sz="2800" b="1" dirty="0"/>
          </a:p>
          <a:p>
            <a:pPr algn="just">
              <a:buNone/>
            </a:pPr>
            <a:r>
              <a:rPr lang="en-US" sz="2800" dirty="0"/>
              <a:t>	Example: In an example of a construction project, the cost estimation starts from land acquisition cost, construction cost, materials cost, administration cost, labor cost and other direct and indirect costs</a:t>
            </a:r>
          </a:p>
          <a:p>
            <a:pPr algn="just"/>
            <a:endParaRPr lang="en-US" sz="2800" dirty="0"/>
          </a:p>
          <a:p>
            <a:pPr algn="just">
              <a:buNone/>
            </a:pPr>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Project Cost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0326BC-2528-46E0-956D-CE845B4FC5DD}" type="datetime1">
              <a:rPr lang="en-US" smtClean="0"/>
              <a:t>21-Jun-24</a:t>
            </a:fld>
            <a:endParaRPr lang="en-US" dirty="0"/>
          </a:p>
        </p:txBody>
      </p:sp>
      <p:sp>
        <p:nvSpPr>
          <p:cNvPr id="9" name="Footer Placeholder 9">
            <a:extLst>
              <a:ext uri="{FF2B5EF4-FFF2-40B4-BE49-F238E27FC236}">
                <a16:creationId xmlns:a16="http://schemas.microsoft.com/office/drawing/2014/main" id="{F4628273-8FF3-4872-9AE2-A78DCBED9204}"/>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dirty="0"/>
          </a:p>
        </p:txBody>
      </p:sp>
      <p:pic>
        <p:nvPicPr>
          <p:cNvPr id="10" name="Picture 2"/>
          <p:cNvPicPr>
            <a:picLocks noGrp="1" noChangeAspect="1" noChangeArrowheads="1"/>
          </p:cNvPicPr>
          <p:nvPr>
            <p:ph idx="4294967295"/>
          </p:nvPr>
        </p:nvPicPr>
        <p:blipFill>
          <a:blip r:embed="rId2"/>
          <a:srcRect/>
          <a:stretch>
            <a:fillRect/>
          </a:stretch>
        </p:blipFill>
        <p:spPr bwMode="auto">
          <a:xfrm>
            <a:off x="0" y="1143000"/>
            <a:ext cx="6840538" cy="4943475"/>
          </a:xfrm>
          <a:prstGeom prst="rect">
            <a:avLst/>
          </a:prstGeom>
          <a:noFill/>
          <a:ln w="9525">
            <a:noFill/>
            <a:miter lim="800000"/>
            <a:headEnd/>
            <a:tailEnd/>
          </a:ln>
          <a:effectLst/>
        </p:spPr>
      </p:pic>
      <p:sp>
        <p:nvSpPr>
          <p:cNvPr id="7" name="Title 1"/>
          <p:cNvSpPr txBox="1">
            <a:spLocks/>
          </p:cNvSpPr>
          <p:nvPr/>
        </p:nvSpPr>
        <p:spPr>
          <a:xfrm>
            <a:off x="1945944" y="0"/>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Fundamental Components of Project Costing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122F325-EAFD-444F-B05A-EFE99F3AA3FA}" type="datetime1">
              <a:rPr lang="en-US" smtClean="0"/>
              <a:t>21-Jun-24</a:t>
            </a:fld>
            <a:endParaRPr lang="en-US" dirty="0"/>
          </a:p>
        </p:txBody>
      </p:sp>
      <p:sp>
        <p:nvSpPr>
          <p:cNvPr id="10" name="Footer Placeholder 9">
            <a:extLst>
              <a:ext uri="{FF2B5EF4-FFF2-40B4-BE49-F238E27FC236}">
                <a16:creationId xmlns:a16="http://schemas.microsoft.com/office/drawing/2014/main" id="{9CCE3588-88DA-4CDD-A757-196D296A59EE}"/>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lgn="just">
              <a:buNone/>
            </a:pPr>
            <a:r>
              <a:rPr lang="en-US" sz="2800" dirty="0"/>
              <a:t>	Resource planning is the process of ascertaining future resource requirements for an organization or a scope of work. This involves the evaluation and planning of the use of the physical, human, financial, and informational resources required to complete work activities and their tasks. </a:t>
            </a:r>
          </a:p>
          <a:p>
            <a:pPr algn="just">
              <a:buNone/>
            </a:pPr>
            <a:r>
              <a:rPr lang="en-US" sz="2800" dirty="0"/>
              <a:t>	</a:t>
            </a:r>
          </a:p>
          <a:p>
            <a:pPr algn="just">
              <a:buNone/>
            </a:pPr>
            <a:r>
              <a:rPr lang="en-US" sz="2800" dirty="0"/>
              <a:t>	Most activities involve using people to perform work. Some activities involve materials and consumables. </a:t>
            </a:r>
          </a:p>
          <a:p>
            <a:pPr algn="just">
              <a:buNone/>
            </a:pPr>
            <a:endParaRPr lang="en-US" sz="2800" dirty="0"/>
          </a:p>
          <a:p>
            <a:pPr algn="just"/>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Step 1: Resource planning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5798AE2-5FF1-4C93-8FD7-60C8AD1A4EB2}" type="datetime1">
              <a:rPr lang="en-US" smtClean="0"/>
              <a:t>21-Jun-24</a:t>
            </a:fld>
            <a:endParaRPr lang="en-US" dirty="0"/>
          </a:p>
        </p:txBody>
      </p:sp>
      <p:sp>
        <p:nvSpPr>
          <p:cNvPr id="9" name="Footer Placeholder 9">
            <a:extLst>
              <a:ext uri="{FF2B5EF4-FFF2-40B4-BE49-F238E27FC236}">
                <a16:creationId xmlns:a16="http://schemas.microsoft.com/office/drawing/2014/main" id="{E7C91D0B-C61F-48E0-9C2A-7BFA2365AA73}"/>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pic>
        <p:nvPicPr>
          <p:cNvPr id="10" name="Picture 2"/>
          <p:cNvPicPr>
            <a:picLocks noGrp="1" noChangeAspect="1" noChangeArrowheads="1"/>
          </p:cNvPicPr>
          <p:nvPr>
            <p:ph idx="4294967295"/>
          </p:nvPr>
        </p:nvPicPr>
        <p:blipFill>
          <a:blip r:embed="rId2"/>
          <a:srcRect/>
          <a:stretch>
            <a:fillRect/>
          </a:stretch>
        </p:blipFill>
        <p:spPr bwMode="auto">
          <a:xfrm>
            <a:off x="2508250" y="1066800"/>
            <a:ext cx="6635750" cy="4976813"/>
          </a:xfrm>
          <a:prstGeom prst="rect">
            <a:avLst/>
          </a:prstGeom>
          <a:noFill/>
          <a:ln w="9525">
            <a:noFill/>
            <a:miter lim="800000"/>
            <a:headEnd/>
            <a:tailEnd/>
          </a:ln>
          <a:effectLst/>
        </p:spPr>
      </p:pic>
      <p:sp>
        <p:nvSpPr>
          <p:cNvPr id="7" name="Title 1"/>
          <p:cNvSpPr txBox="1">
            <a:spLocks/>
          </p:cNvSpPr>
          <p:nvPr/>
        </p:nvSpPr>
        <p:spPr>
          <a:xfrm>
            <a:off x="1905000" y="0"/>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Step 1: Resource planning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7CAFD38-9B7A-4FF2-844D-E56E025BDBDE}" type="datetime1">
              <a:rPr lang="en-US" smtClean="0"/>
              <a:t>21-Jun-24</a:t>
            </a:fld>
            <a:endParaRPr lang="en-US" dirty="0"/>
          </a:p>
        </p:txBody>
      </p:sp>
      <p:sp>
        <p:nvSpPr>
          <p:cNvPr id="9" name="Footer Placeholder 9">
            <a:extLst>
              <a:ext uri="{FF2B5EF4-FFF2-40B4-BE49-F238E27FC236}">
                <a16:creationId xmlns:a16="http://schemas.microsoft.com/office/drawing/2014/main" id="{6472BB7D-DF01-4B1F-BF2D-3485987190FF}"/>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dirty="0"/>
          </a:p>
        </p:txBody>
      </p:sp>
      <p:pic>
        <p:nvPicPr>
          <p:cNvPr id="10" name="Picture 2"/>
          <p:cNvPicPr>
            <a:picLocks noGrp="1" noChangeAspect="1" noChangeArrowheads="1"/>
          </p:cNvPicPr>
          <p:nvPr>
            <p:ph idx="4294967295"/>
          </p:nvPr>
        </p:nvPicPr>
        <p:blipFill>
          <a:blip r:embed="rId2"/>
          <a:srcRect/>
          <a:stretch>
            <a:fillRect/>
          </a:stretch>
        </p:blipFill>
        <p:spPr bwMode="auto">
          <a:xfrm>
            <a:off x="0" y="2271713"/>
            <a:ext cx="8624888" cy="2695575"/>
          </a:xfrm>
          <a:prstGeom prst="rect">
            <a:avLst/>
          </a:prstGeom>
          <a:noFill/>
          <a:ln w="9525">
            <a:noFill/>
            <a:miter lim="800000"/>
            <a:headEnd/>
            <a:tailEnd/>
          </a:ln>
          <a:effectLst/>
        </p:spPr>
      </p:pic>
      <p:sp>
        <p:nvSpPr>
          <p:cNvPr id="7" name="Title 1"/>
          <p:cNvSpPr txBox="1">
            <a:spLocks/>
          </p:cNvSpPr>
          <p:nvPr/>
        </p:nvSpPr>
        <p:spPr>
          <a:xfrm>
            <a:off x="1772238" y="0"/>
            <a:ext cx="7371761"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Step 2: Cost estimation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B588CA0-82C8-4A74-8F3D-9A56D28F6060}" type="datetime1">
              <a:rPr lang="en-US" smtClean="0"/>
              <a:t>21-Jun-24</a:t>
            </a:fld>
            <a:endParaRPr lang="en-US" dirty="0"/>
          </a:p>
        </p:txBody>
      </p:sp>
      <p:sp>
        <p:nvSpPr>
          <p:cNvPr id="10" name="Footer Placeholder 9">
            <a:extLst>
              <a:ext uri="{FF2B5EF4-FFF2-40B4-BE49-F238E27FC236}">
                <a16:creationId xmlns:a16="http://schemas.microsoft.com/office/drawing/2014/main" id="{6B70125C-EBEE-45D9-878C-920229C70212}"/>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lgn="just">
              <a:buNone/>
            </a:pPr>
            <a:r>
              <a:rPr lang="en-US" sz="2800" dirty="0"/>
              <a:t>	Budgeting is a sub-process within estimating used for allocating the estimated cost of resources into cost accounts against which cost performance will be measured and assessed. This forms the baseline for cost control. </a:t>
            </a:r>
          </a:p>
          <a:p>
            <a:pPr algn="just">
              <a:buNone/>
            </a:pPr>
            <a:r>
              <a:rPr lang="en-US" sz="2800" dirty="0"/>
              <a:t>	</a:t>
            </a:r>
          </a:p>
          <a:p>
            <a:pPr algn="just">
              <a:buNone/>
            </a:pPr>
            <a:r>
              <a:rPr lang="en-US" sz="2800" dirty="0"/>
              <a:t>	Cost accounts used from the chart of accounts must also support the cost accounting process. Budgets are often time-phased in accordance with the schedule or to address budget and cash flow constraints.</a:t>
            </a:r>
          </a:p>
          <a:p>
            <a:pPr algn="just"/>
            <a:endParaRPr lang="en-US" sz="2800" dirty="0"/>
          </a:p>
        </p:txBody>
      </p:sp>
      <p:sp>
        <p:nvSpPr>
          <p:cNvPr id="7" name="Title 1"/>
          <p:cNvSpPr txBox="1">
            <a:spLocks/>
          </p:cNvSpPr>
          <p:nvPr/>
        </p:nvSpPr>
        <p:spPr>
          <a:xfrm>
            <a:off x="1981200" y="0"/>
            <a:ext cx="71628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Step 3: Cost budgeting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5EE5271-4F55-490D-BD6F-4C2A37708953}" type="datetime1">
              <a:rPr lang="en-US" smtClean="0"/>
              <a:t>21-Jun-24</a:t>
            </a:fld>
            <a:endParaRPr lang="en-US" dirty="0"/>
          </a:p>
        </p:txBody>
      </p:sp>
      <p:sp>
        <p:nvSpPr>
          <p:cNvPr id="10" name="Footer Placeholder 9">
            <a:extLst>
              <a:ext uri="{FF2B5EF4-FFF2-40B4-BE49-F238E27FC236}">
                <a16:creationId xmlns:a16="http://schemas.microsoft.com/office/drawing/2014/main" id="{74B104A0-3E0D-4936-A360-6B8742753F7D}"/>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lgn="just">
              <a:buNone/>
            </a:pPr>
            <a:r>
              <a:rPr lang="en-US" sz="2800" dirty="0"/>
              <a:t>	Cost control is concerned with measuring variances from the cost baseline and taking effective corrective action to achieve minimum costs. Procedures are applied to monitor expenditures and performance against the progress of a project. </a:t>
            </a:r>
          </a:p>
          <a:p>
            <a:pPr algn="just">
              <a:buNone/>
            </a:pPr>
            <a:endParaRPr lang="en-US" sz="2800" dirty="0"/>
          </a:p>
          <a:p>
            <a:pPr algn="just">
              <a:buNone/>
            </a:pPr>
            <a:r>
              <a:rPr lang="en-US" sz="2800" dirty="0"/>
              <a:t>	All changes to the cost baseline need to be recorded and the expected final total costs are continuously forecasted. </a:t>
            </a:r>
          </a:p>
          <a:p>
            <a:pPr algn="just"/>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Step 4: Cost control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1A0933B-E4E0-43C8-867D-153E75FFB9CE}" type="datetime1">
              <a:rPr lang="en-US" smtClean="0"/>
              <a:t>21-Jun-24</a:t>
            </a:fld>
            <a:endParaRPr lang="en-US" dirty="0"/>
          </a:p>
        </p:txBody>
      </p:sp>
      <p:sp>
        <p:nvSpPr>
          <p:cNvPr id="9" name="Footer Placeholder 9">
            <a:extLst>
              <a:ext uri="{FF2B5EF4-FFF2-40B4-BE49-F238E27FC236}">
                <a16:creationId xmlns:a16="http://schemas.microsoft.com/office/drawing/2014/main" id="{AE1A983B-A89B-4A63-AC56-D49E2A7BA97A}"/>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pic>
        <p:nvPicPr>
          <p:cNvPr id="10" name="Picture 2"/>
          <p:cNvPicPr>
            <a:picLocks noGrp="1" noChangeAspect="1" noChangeArrowheads="1"/>
          </p:cNvPicPr>
          <p:nvPr>
            <p:ph idx="4294967295"/>
          </p:nvPr>
        </p:nvPicPr>
        <p:blipFill>
          <a:blip r:embed="rId2"/>
          <a:srcRect/>
          <a:stretch>
            <a:fillRect/>
          </a:stretch>
        </p:blipFill>
        <p:spPr bwMode="auto">
          <a:xfrm>
            <a:off x="0" y="838200"/>
            <a:ext cx="8534400" cy="5562600"/>
          </a:xfrm>
          <a:prstGeom prst="rect">
            <a:avLst/>
          </a:prstGeom>
          <a:noFill/>
          <a:ln w="9525">
            <a:noFill/>
            <a:miter lim="800000"/>
            <a:headEnd/>
            <a:tailEnd/>
          </a:ln>
          <a:effectLst/>
        </p:spPr>
      </p:pic>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Step 4: Cost control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815779-2059-4F9D-B3B8-54836ECFBD02}" type="datetime1">
              <a:rPr lang="en-US" smtClean="0"/>
              <a:t>21-Jun-24</a:t>
            </a:fld>
            <a:endParaRPr lang="en-US" dirty="0"/>
          </a:p>
        </p:txBody>
      </p:sp>
      <p:sp>
        <p:nvSpPr>
          <p:cNvPr id="10" name="Footer Placeholder 9">
            <a:extLst>
              <a:ext uri="{FF2B5EF4-FFF2-40B4-BE49-F238E27FC236}">
                <a16:creationId xmlns:a16="http://schemas.microsoft.com/office/drawing/2014/main" id="{2C6767FC-A14E-41BB-9F99-52153DBE918C}"/>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lgn="just">
              <a:buNone/>
              <a:defRPr/>
            </a:pPr>
            <a:r>
              <a:rPr lang="en-US" sz="2800" dirty="0"/>
              <a:t>	</a:t>
            </a:r>
          </a:p>
          <a:p>
            <a:pPr algn="just">
              <a:buNone/>
              <a:defRPr/>
            </a:pPr>
            <a:r>
              <a:rPr lang="en-US" sz="2800" dirty="0"/>
              <a:t>	The term ‘cost’ refers to the amount of expenditure incurred on, or attributable to a given things.</a:t>
            </a:r>
          </a:p>
          <a:p>
            <a:pPr algn="just">
              <a:buNone/>
              <a:defRPr/>
            </a:pPr>
            <a:endParaRPr lang="en-US" sz="2800" dirty="0"/>
          </a:p>
          <a:p>
            <a:pPr marL="514350" indent="-514350" algn="just">
              <a:buFont typeface="Arial" panose="020B0604020202020204" pitchFamily="34" charset="0"/>
              <a:buAutoNum type="arabicPeriod"/>
              <a:defRPr/>
            </a:pPr>
            <a:r>
              <a:rPr lang="en-US" sz="2800" dirty="0"/>
              <a:t>Cost of materials</a:t>
            </a:r>
          </a:p>
          <a:p>
            <a:pPr marL="514350" indent="-514350" algn="just">
              <a:buFont typeface="Arial" panose="020B0604020202020204" pitchFamily="34" charset="0"/>
              <a:buAutoNum type="arabicPeriod"/>
              <a:defRPr/>
            </a:pPr>
            <a:r>
              <a:rPr lang="en-US" sz="2800" dirty="0"/>
              <a:t>Cost of </a:t>
            </a:r>
            <a:r>
              <a:rPr lang="en-US" sz="2800" dirty="0" err="1"/>
              <a:t>labour</a:t>
            </a:r>
            <a:endParaRPr lang="en-US" sz="2800" dirty="0"/>
          </a:p>
          <a:p>
            <a:pPr marL="514350" indent="-514350" algn="just">
              <a:buFont typeface="Arial" panose="020B0604020202020204" pitchFamily="34" charset="0"/>
              <a:buAutoNum type="arabicPeriod"/>
              <a:defRPr/>
            </a:pPr>
            <a:r>
              <a:rPr lang="en-US" sz="2800" dirty="0"/>
              <a:t>Cost of overheads</a:t>
            </a:r>
          </a:p>
          <a:p>
            <a:pPr marL="514350" indent="-514350" algn="just">
              <a:buFont typeface="Arial" panose="020B0604020202020204" pitchFamily="34" charset="0"/>
              <a:buAutoNum type="arabicPeriod"/>
              <a:defRPr/>
            </a:pPr>
            <a:r>
              <a:rPr lang="en-US" sz="2800" dirty="0"/>
              <a:t>Other expenses</a:t>
            </a:r>
          </a:p>
          <a:p>
            <a:pPr algn="just"/>
            <a:endParaRPr lang="en-US" sz="2800" dirty="0"/>
          </a:p>
          <a:p>
            <a:pPr algn="just"/>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altLang="en-US" dirty="0"/>
              <a:t>Cost Estimation</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6361057-884C-4AD5-9822-DB90CEF667AA}" type="datetime1">
              <a:rPr lang="en-US" smtClean="0"/>
              <a:t>21-Jun-24</a:t>
            </a:fld>
            <a:endParaRPr lang="en-US" dirty="0"/>
          </a:p>
        </p:txBody>
      </p:sp>
      <p:sp>
        <p:nvSpPr>
          <p:cNvPr id="10" name="Footer Placeholder 9">
            <a:extLst>
              <a:ext uri="{FF2B5EF4-FFF2-40B4-BE49-F238E27FC236}">
                <a16:creationId xmlns:a16="http://schemas.microsoft.com/office/drawing/2014/main" id="{F5F521B2-1E62-4B89-847E-CAEEA617471F}"/>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lgn="just">
              <a:buNone/>
              <a:defRPr/>
            </a:pPr>
            <a:r>
              <a:rPr lang="en-US" sz="2800" dirty="0"/>
              <a:t>	</a:t>
            </a:r>
          </a:p>
          <a:p>
            <a:pPr algn="just">
              <a:buNone/>
              <a:defRPr/>
            </a:pPr>
            <a:r>
              <a:rPr lang="en-US" sz="2800" dirty="0"/>
              <a:t>	The term ‘cost’ refers to the amount of expenditure incurred on, or attributable to a given things.</a:t>
            </a:r>
          </a:p>
          <a:p>
            <a:pPr marL="514350" indent="-514350" algn="just">
              <a:buFont typeface="Arial" panose="020B0604020202020204" pitchFamily="34" charset="0"/>
              <a:buAutoNum type="arabicPeriod"/>
              <a:defRPr/>
            </a:pPr>
            <a:endParaRPr lang="en-US" sz="2800" dirty="0"/>
          </a:p>
          <a:p>
            <a:pPr marL="514350" indent="-514350" algn="just">
              <a:buFont typeface="Arial" panose="020B0604020202020204" pitchFamily="34" charset="0"/>
              <a:buAutoNum type="arabicPeriod"/>
              <a:defRPr/>
            </a:pPr>
            <a:r>
              <a:rPr lang="en-US" sz="2800" dirty="0"/>
              <a:t>Cost of materials</a:t>
            </a:r>
          </a:p>
          <a:p>
            <a:pPr marL="514350" indent="-514350" algn="just">
              <a:buFont typeface="Arial" panose="020B0604020202020204" pitchFamily="34" charset="0"/>
              <a:buAutoNum type="arabicPeriod"/>
              <a:defRPr/>
            </a:pPr>
            <a:r>
              <a:rPr lang="en-US" sz="2800" dirty="0"/>
              <a:t>Cost of </a:t>
            </a:r>
            <a:r>
              <a:rPr lang="en-US" sz="2800" dirty="0" err="1"/>
              <a:t>labour</a:t>
            </a:r>
            <a:endParaRPr lang="en-US" sz="2800" dirty="0"/>
          </a:p>
          <a:p>
            <a:pPr marL="514350" indent="-514350" algn="just">
              <a:buFont typeface="Arial" panose="020B0604020202020204" pitchFamily="34" charset="0"/>
              <a:buAutoNum type="arabicPeriod"/>
              <a:defRPr/>
            </a:pPr>
            <a:r>
              <a:rPr lang="en-US" sz="2800" dirty="0"/>
              <a:t>Cost of overheads</a:t>
            </a:r>
          </a:p>
          <a:p>
            <a:pPr marL="514350" indent="-514350" algn="just">
              <a:buFont typeface="Arial" panose="020B0604020202020204" pitchFamily="34" charset="0"/>
              <a:buAutoNum type="arabicPeriod"/>
              <a:defRPr/>
            </a:pPr>
            <a:r>
              <a:rPr lang="en-US" sz="2800" dirty="0"/>
              <a:t>Other expenses</a:t>
            </a:r>
          </a:p>
          <a:p>
            <a:pPr algn="just"/>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altLang="en-US" dirty="0"/>
              <a:t>Cost classification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CD898ADA-F5AC-4FBE-AA44-FB7AB8AE0361}" type="datetime1">
              <a:rPr lang="en-US" smtClean="0"/>
              <a:t>21-Jun-24</a:t>
            </a:fld>
            <a:endParaRPr lang="en-US"/>
          </a:p>
        </p:txBody>
      </p:sp>
      <p:sp>
        <p:nvSpPr>
          <p:cNvPr id="13" name="Footer Placeholder 9">
            <a:extLst>
              <a:ext uri="{FF2B5EF4-FFF2-40B4-BE49-F238E27FC236}">
                <a16:creationId xmlns:a16="http://schemas.microsoft.com/office/drawing/2014/main" id="{3B7A41FE-7E87-4BE8-A549-6B9E05917EF0}"/>
              </a:ext>
            </a:extLst>
          </p:cNvPr>
          <p:cNvSpPr>
            <a:spLocks noGrp="1"/>
          </p:cNvSpPr>
          <p:nvPr>
            <p:ph type="ftr" sz="quarter" idx="11"/>
          </p:nvPr>
        </p:nvSpPr>
        <p:spPr/>
        <p:txBody>
          <a:bodyPr/>
          <a:lstStyle/>
          <a:p>
            <a:r>
              <a:rPr lang="en-US"/>
              <a:t>Harshit Thakur            Unit-3</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graphicFrame>
        <p:nvGraphicFramePr>
          <p:cNvPr id="11" name="Content Placeholder 8"/>
          <p:cNvGraphicFramePr>
            <a:graphicFrameLocks noGrp="1"/>
          </p:cNvGraphicFramePr>
          <p:nvPr>
            <p:ph idx="4294967295"/>
            <p:extLst>
              <p:ext uri="{D42A27DB-BD31-4B8C-83A1-F6EECF244321}">
                <p14:modId xmlns:p14="http://schemas.microsoft.com/office/powerpoint/2010/main" val="2650737057"/>
              </p:ext>
            </p:extLst>
          </p:nvPr>
        </p:nvGraphicFramePr>
        <p:xfrm>
          <a:off x="0" y="782638"/>
          <a:ext cx="8686800" cy="5455920"/>
        </p:xfrm>
        <a:graphic>
          <a:graphicData uri="http://schemas.openxmlformats.org/drawingml/2006/table">
            <a:tbl>
              <a:tblPr firstRow="1" bandRow="1">
                <a:tableStyleId>{5C22544A-7EE6-4342-B048-85BDC9FD1C3A}</a:tableStyleId>
              </a:tblPr>
              <a:tblGrid>
                <a:gridCol w="1608666">
                  <a:extLst>
                    <a:ext uri="{9D8B030D-6E8A-4147-A177-3AD203B41FA5}">
                      <a16:colId xmlns:a16="http://schemas.microsoft.com/office/drawing/2014/main" val="20000"/>
                    </a:ext>
                  </a:extLst>
                </a:gridCol>
                <a:gridCol w="7078134">
                  <a:extLst>
                    <a:ext uri="{9D8B030D-6E8A-4147-A177-3AD203B41FA5}">
                      <a16:colId xmlns:a16="http://schemas.microsoft.com/office/drawing/2014/main" val="20001"/>
                    </a:ext>
                  </a:extLst>
                </a:gridCol>
              </a:tblGrid>
              <a:tr h="367867">
                <a:tc>
                  <a:txBody>
                    <a:bodyPr/>
                    <a:lstStyle/>
                    <a:p>
                      <a:r>
                        <a:rPr lang="en-US" sz="2200" dirty="0"/>
                        <a:t>S. No.</a:t>
                      </a:r>
                    </a:p>
                  </a:txBody>
                  <a:tcPr/>
                </a:tc>
                <a:tc>
                  <a:txBody>
                    <a:bodyPr/>
                    <a:lstStyle/>
                    <a:p>
                      <a:pPr algn="l"/>
                      <a:r>
                        <a:rPr lang="en-US" sz="2200" dirty="0"/>
                        <a:t>Content</a:t>
                      </a:r>
                    </a:p>
                  </a:txBody>
                  <a:tcPr/>
                </a:tc>
                <a:extLst>
                  <a:ext uri="{0D108BD9-81ED-4DB2-BD59-A6C34878D82A}">
                    <a16:rowId xmlns:a16="http://schemas.microsoft.com/office/drawing/2014/main" val="10000"/>
                  </a:ext>
                </a:extLst>
              </a:tr>
              <a:tr h="433558">
                <a:tc>
                  <a:txBody>
                    <a:bodyPr/>
                    <a:lstStyle/>
                    <a:p>
                      <a:r>
                        <a:rPr lang="en-US" sz="2700" b="0" dirty="0">
                          <a:latin typeface="Times New Roman" pitchFamily="18" charset="0"/>
                          <a:cs typeface="Times New Roman" pitchFamily="18" charset="0"/>
                        </a:rPr>
                        <a:t>10.</a:t>
                      </a:r>
                    </a:p>
                  </a:txBody>
                  <a:tcPr/>
                </a:tc>
                <a:tc>
                  <a:txBody>
                    <a:bodyPr/>
                    <a:lstStyle/>
                    <a:p>
                      <a:r>
                        <a:rPr lang="en-US" sz="2700" b="0" dirty="0">
                          <a:latin typeface="Times New Roman" pitchFamily="18" charset="0"/>
                          <a:cs typeface="Times New Roman" pitchFamily="18" charset="0"/>
                        </a:rPr>
                        <a:t>Program Specific  Outcomes (PSOs)</a:t>
                      </a:r>
                    </a:p>
                  </a:txBody>
                  <a:tcPr/>
                </a:tc>
                <a:extLst>
                  <a:ext uri="{0D108BD9-81ED-4DB2-BD59-A6C34878D82A}">
                    <a16:rowId xmlns:a16="http://schemas.microsoft.com/office/drawing/2014/main" val="10001"/>
                  </a:ext>
                </a:extLst>
              </a:tr>
              <a:tr h="433558">
                <a:tc>
                  <a:txBody>
                    <a:bodyPr/>
                    <a:lstStyle/>
                    <a:p>
                      <a:r>
                        <a:rPr lang="en-US" sz="2700" b="0" dirty="0">
                          <a:latin typeface="Times New Roman" pitchFamily="18" charset="0"/>
                          <a:cs typeface="Times New Roman" pitchFamily="18" charset="0"/>
                        </a:rPr>
                        <a:t>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7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Cos and PSOs Mapping</a:t>
                      </a:r>
                    </a:p>
                  </a:txBody>
                  <a:tcPr/>
                </a:tc>
                <a:extLst>
                  <a:ext uri="{0D108BD9-81ED-4DB2-BD59-A6C34878D82A}">
                    <a16:rowId xmlns:a16="http://schemas.microsoft.com/office/drawing/2014/main" val="10002"/>
                  </a:ext>
                </a:extLst>
              </a:tr>
              <a:tr h="433558">
                <a:tc>
                  <a:txBody>
                    <a:bodyPr/>
                    <a:lstStyle/>
                    <a:p>
                      <a:r>
                        <a:rPr lang="en-US" sz="2700" b="0" dirty="0">
                          <a:latin typeface="Times New Roman" pitchFamily="18" charset="0"/>
                          <a:cs typeface="Times New Roman" pitchFamily="18" charset="0"/>
                        </a:rPr>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700" b="0" dirty="0">
                          <a:latin typeface="Times New Roman" pitchFamily="18" charset="0"/>
                          <a:cs typeface="Times New Roman" pitchFamily="18" charset="0"/>
                        </a:rPr>
                        <a:t>Program Educational Objectives (PEOs)</a:t>
                      </a:r>
                    </a:p>
                  </a:txBody>
                  <a:tcPr/>
                </a:tc>
                <a:extLst>
                  <a:ext uri="{0D108BD9-81ED-4DB2-BD59-A6C34878D82A}">
                    <a16:rowId xmlns:a16="http://schemas.microsoft.com/office/drawing/2014/main" val="10003"/>
                  </a:ext>
                </a:extLst>
              </a:tr>
              <a:tr h="433558">
                <a:tc>
                  <a:txBody>
                    <a:bodyPr/>
                    <a:lstStyle/>
                    <a:p>
                      <a:r>
                        <a:rPr lang="en-US" sz="2700" b="0" dirty="0">
                          <a:latin typeface="Times New Roman" pitchFamily="18" charset="0"/>
                          <a:cs typeface="Times New Roman" pitchFamily="18" charset="0"/>
                        </a:rPr>
                        <a:t>13.</a:t>
                      </a:r>
                    </a:p>
                  </a:txBody>
                  <a:tcPr/>
                </a:tc>
                <a:tc>
                  <a:txBody>
                    <a:bodyPr/>
                    <a:lstStyle/>
                    <a:p>
                      <a:r>
                        <a:rPr lang="en-US" sz="2700" b="0" dirty="0">
                          <a:latin typeface="Times New Roman" pitchFamily="18" charset="0"/>
                          <a:cs typeface="Times New Roman" pitchFamily="18" charset="0"/>
                        </a:rPr>
                        <a:t>Result Analysis</a:t>
                      </a:r>
                    </a:p>
                  </a:txBody>
                  <a:tcPr/>
                </a:tc>
                <a:extLst>
                  <a:ext uri="{0D108BD9-81ED-4DB2-BD59-A6C34878D82A}">
                    <a16:rowId xmlns:a16="http://schemas.microsoft.com/office/drawing/2014/main" val="10004"/>
                  </a:ext>
                </a:extLst>
              </a:tr>
              <a:tr h="433558">
                <a:tc>
                  <a:txBody>
                    <a:bodyPr/>
                    <a:lstStyle/>
                    <a:p>
                      <a:r>
                        <a:rPr lang="en-US" sz="2700" b="0" dirty="0">
                          <a:latin typeface="Times New Roman" pitchFamily="18" charset="0"/>
                          <a:cs typeface="Times New Roman" pitchFamily="18" charset="0"/>
                        </a:rPr>
                        <a:t>14.</a:t>
                      </a:r>
                    </a:p>
                  </a:txBody>
                  <a:tcPr/>
                </a:tc>
                <a:tc>
                  <a:txBody>
                    <a:bodyPr/>
                    <a:lstStyle/>
                    <a:p>
                      <a:r>
                        <a:rPr lang="en-US" sz="2700" b="0" dirty="0">
                          <a:latin typeface="Times New Roman" pitchFamily="18" charset="0"/>
                          <a:cs typeface="Times New Roman" pitchFamily="18" charset="0"/>
                        </a:rPr>
                        <a:t>End Semester Question paper Templates</a:t>
                      </a:r>
                    </a:p>
                  </a:txBody>
                  <a:tcPr/>
                </a:tc>
                <a:extLst>
                  <a:ext uri="{0D108BD9-81ED-4DB2-BD59-A6C34878D82A}">
                    <a16:rowId xmlns:a16="http://schemas.microsoft.com/office/drawing/2014/main" val="10005"/>
                  </a:ext>
                </a:extLst>
              </a:tr>
              <a:tr h="433558">
                <a:tc>
                  <a:txBody>
                    <a:bodyPr/>
                    <a:lstStyle/>
                    <a:p>
                      <a:r>
                        <a:rPr lang="en-US" sz="2700" b="0" dirty="0">
                          <a:latin typeface="Times New Roman" pitchFamily="18" charset="0"/>
                          <a:cs typeface="Times New Roman" pitchFamily="18" charset="0"/>
                        </a:rPr>
                        <a:t>15.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700" b="0" dirty="0">
                          <a:latin typeface="Times New Roman" pitchFamily="18" charset="0"/>
                          <a:cs typeface="Times New Roman" pitchFamily="18" charset="0"/>
                        </a:rPr>
                        <a:t>Prequisite/Recap</a:t>
                      </a:r>
                    </a:p>
                  </a:txBody>
                  <a:tcPr/>
                </a:tc>
                <a:extLst>
                  <a:ext uri="{0D108BD9-81ED-4DB2-BD59-A6C34878D82A}">
                    <a16:rowId xmlns:a16="http://schemas.microsoft.com/office/drawing/2014/main" val="10006"/>
                  </a:ext>
                </a:extLst>
              </a:tr>
              <a:tr h="433558">
                <a:tc>
                  <a:txBody>
                    <a:bodyPr/>
                    <a:lstStyle/>
                    <a:p>
                      <a:r>
                        <a:rPr lang="en-US" sz="2700" b="0" dirty="0">
                          <a:latin typeface="Times New Roman" pitchFamily="18" charset="0"/>
                          <a:cs typeface="Times New Roman" pitchFamily="18" charset="0"/>
                        </a:rPr>
                        <a:t>16.</a:t>
                      </a:r>
                    </a:p>
                  </a:txBody>
                  <a:tcPr/>
                </a:tc>
                <a:tc>
                  <a:txBody>
                    <a:bodyPr/>
                    <a:lstStyle/>
                    <a:p>
                      <a:r>
                        <a:rPr lang="en-US" sz="2700" b="0" dirty="0">
                          <a:latin typeface="Times New Roman" pitchFamily="18" charset="0"/>
                          <a:cs typeface="Times New Roman" pitchFamily="18" charset="0"/>
                        </a:rPr>
                        <a:t>Brief Indtroduction about the Subject with Videos</a:t>
                      </a:r>
                    </a:p>
                  </a:txBody>
                  <a:tcPr/>
                </a:tc>
                <a:extLst>
                  <a:ext uri="{0D108BD9-81ED-4DB2-BD59-A6C34878D82A}">
                    <a16:rowId xmlns:a16="http://schemas.microsoft.com/office/drawing/2014/main" val="10007"/>
                  </a:ext>
                </a:extLst>
              </a:tr>
              <a:tr h="433558">
                <a:tc>
                  <a:txBody>
                    <a:bodyPr/>
                    <a:lstStyle/>
                    <a:p>
                      <a:r>
                        <a:rPr lang="en-US" sz="2700" b="0" dirty="0">
                          <a:latin typeface="Times New Roman" pitchFamily="18" charset="0"/>
                          <a:cs typeface="Times New Roman" pitchFamily="18" charset="0"/>
                        </a:rPr>
                        <a:t>17.</a:t>
                      </a:r>
                    </a:p>
                  </a:txBody>
                  <a:tcPr/>
                </a:tc>
                <a:tc>
                  <a:txBody>
                    <a:bodyPr/>
                    <a:lstStyle/>
                    <a:p>
                      <a:r>
                        <a:rPr lang="en-US" sz="2700" b="0" dirty="0">
                          <a:latin typeface="Times New Roman" pitchFamily="18" charset="0"/>
                          <a:cs typeface="Times New Roman" pitchFamily="18" charset="0"/>
                        </a:rPr>
                        <a:t>Unit Contents</a:t>
                      </a:r>
                    </a:p>
                  </a:txBody>
                  <a:tcPr/>
                </a:tc>
                <a:extLst>
                  <a:ext uri="{0D108BD9-81ED-4DB2-BD59-A6C34878D82A}">
                    <a16:rowId xmlns:a16="http://schemas.microsoft.com/office/drawing/2014/main" val="10008"/>
                  </a:ext>
                </a:extLst>
              </a:tr>
              <a:tr h="433558">
                <a:tc>
                  <a:txBody>
                    <a:bodyPr/>
                    <a:lstStyle/>
                    <a:p>
                      <a:r>
                        <a:rPr lang="en-US" sz="2700" b="0" dirty="0">
                          <a:latin typeface="Times New Roman" pitchFamily="18" charset="0"/>
                          <a:cs typeface="Times New Roman" pitchFamily="18" charset="0"/>
                        </a:rPr>
                        <a:t>18.</a:t>
                      </a:r>
                    </a:p>
                  </a:txBody>
                  <a:tcPr/>
                </a:tc>
                <a:tc>
                  <a:txBody>
                    <a:bodyPr/>
                    <a:lstStyle/>
                    <a:p>
                      <a:r>
                        <a:rPr lang="en-US" sz="2700" b="0" dirty="0">
                          <a:latin typeface="Times New Roman" pitchFamily="18" charset="0"/>
                          <a:cs typeface="Times New Roman" pitchFamily="18" charset="0"/>
                        </a:rPr>
                        <a:t>Unit</a:t>
                      </a:r>
                      <a:r>
                        <a:rPr lang="en-US" sz="2700" b="0" baseline="0" dirty="0">
                          <a:latin typeface="Times New Roman" pitchFamily="18" charset="0"/>
                          <a:cs typeface="Times New Roman" pitchFamily="18" charset="0"/>
                        </a:rPr>
                        <a:t> Objectives</a:t>
                      </a:r>
                      <a:endParaRPr lang="en-US" sz="2700" b="0" dirty="0">
                        <a:latin typeface="Times New Roman" pitchFamily="18" charset="0"/>
                        <a:cs typeface="Times New Roman" pitchFamily="18" charset="0"/>
                      </a:endParaRPr>
                    </a:p>
                  </a:txBody>
                  <a:tcPr/>
                </a:tc>
                <a:extLst>
                  <a:ext uri="{0D108BD9-81ED-4DB2-BD59-A6C34878D82A}">
                    <a16:rowId xmlns:a16="http://schemas.microsoft.com/office/drawing/2014/main" val="10009"/>
                  </a:ext>
                </a:extLst>
              </a:tr>
              <a:tr h="433558">
                <a:tc>
                  <a:txBody>
                    <a:bodyPr/>
                    <a:lstStyle/>
                    <a:p>
                      <a:r>
                        <a:rPr lang="en-US" sz="2700" b="0" dirty="0">
                          <a:latin typeface="Times New Roman" pitchFamily="18" charset="0"/>
                          <a:cs typeface="Times New Roman" pitchFamily="18" charset="0"/>
                        </a:rPr>
                        <a:t>19.</a:t>
                      </a:r>
                    </a:p>
                  </a:txBody>
                  <a:tcPr/>
                </a:tc>
                <a:tc>
                  <a:txBody>
                    <a:bodyPr/>
                    <a:lstStyle/>
                    <a:p>
                      <a:r>
                        <a:rPr lang="en-US" sz="2700" b="0" dirty="0">
                          <a:latin typeface="Times New Roman" pitchFamily="18" charset="0"/>
                          <a:cs typeface="Times New Roman" pitchFamily="18" charset="0"/>
                        </a:rPr>
                        <a:t>Topic Objectives/Topic Outcome</a:t>
                      </a:r>
                    </a:p>
                  </a:txBody>
                  <a:tcPr/>
                </a:tc>
                <a:extLst>
                  <a:ext uri="{0D108BD9-81ED-4DB2-BD59-A6C34878D82A}">
                    <a16:rowId xmlns:a16="http://schemas.microsoft.com/office/drawing/2014/main" val="10010"/>
                  </a:ext>
                </a:extLst>
              </a:tr>
            </a:tbl>
          </a:graphicData>
        </a:graphic>
      </p:graphicFrame>
      <p:sp>
        <p:nvSpPr>
          <p:cNvPr id="8" name="Title 1"/>
          <p:cNvSpPr txBox="1">
            <a:spLocks/>
          </p:cNvSpPr>
          <p:nvPr/>
        </p:nvSpPr>
        <p:spPr>
          <a:xfrm>
            <a:off x="1932296" y="1"/>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dirty="0"/>
              <a:t>Index</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3D4BEB3-5D5A-4DCC-A3CD-C206A87A467E}" type="datetime1">
              <a:rPr lang="en-US" smtClean="0"/>
              <a:t>21-Jun-24</a:t>
            </a:fld>
            <a:endParaRPr lang="en-US" dirty="0"/>
          </a:p>
        </p:txBody>
      </p:sp>
      <p:sp>
        <p:nvSpPr>
          <p:cNvPr id="10" name="Footer Placeholder 9">
            <a:extLst>
              <a:ext uri="{FF2B5EF4-FFF2-40B4-BE49-F238E27FC236}">
                <a16:creationId xmlns:a16="http://schemas.microsoft.com/office/drawing/2014/main" id="{4881521A-52C2-4D1A-B72F-0456AFCCBA9B}"/>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endParaRPr lang="en-US" altLang="en-US" sz="2800" dirty="0"/>
          </a:p>
          <a:p>
            <a:endParaRPr lang="en-US" altLang="en-US" sz="2800" dirty="0"/>
          </a:p>
          <a:p>
            <a:r>
              <a:rPr lang="en-US" altLang="en-US" sz="2800" dirty="0"/>
              <a:t>Materials= Direct Materials+ Indirect Materials</a:t>
            </a:r>
          </a:p>
          <a:p>
            <a:r>
              <a:rPr lang="en-US" altLang="en-US" sz="2800" dirty="0" err="1"/>
              <a:t>Labour</a:t>
            </a:r>
            <a:r>
              <a:rPr lang="en-US" altLang="en-US" sz="2800" dirty="0"/>
              <a:t> = Direct </a:t>
            </a:r>
            <a:r>
              <a:rPr lang="en-US" altLang="en-US" sz="2800" dirty="0" err="1"/>
              <a:t>Labour</a:t>
            </a:r>
            <a:r>
              <a:rPr lang="en-US" altLang="en-US" sz="2800" dirty="0"/>
              <a:t> + Indirect </a:t>
            </a:r>
            <a:r>
              <a:rPr lang="en-US" altLang="en-US" sz="2800" dirty="0" err="1"/>
              <a:t>Labour</a:t>
            </a:r>
            <a:endParaRPr lang="en-US" altLang="en-US" sz="2800" dirty="0"/>
          </a:p>
          <a:p>
            <a:r>
              <a:rPr lang="en-US" altLang="en-US" sz="2800" dirty="0"/>
              <a:t>Expenses= Direct Expenses + Indirect Expenses</a:t>
            </a:r>
          </a:p>
          <a:p>
            <a:r>
              <a:rPr lang="en-US" altLang="en-US" sz="2800" dirty="0"/>
              <a:t>Total Cost= Prime Cost + Overheads</a:t>
            </a:r>
          </a:p>
          <a:p>
            <a:pPr algn="just"/>
            <a:endParaRPr lang="en-US" sz="2800" dirty="0"/>
          </a:p>
        </p:txBody>
      </p:sp>
      <p:sp>
        <p:nvSpPr>
          <p:cNvPr id="7" name="Title 1"/>
          <p:cNvSpPr txBox="1">
            <a:spLocks/>
          </p:cNvSpPr>
          <p:nvPr/>
        </p:nvSpPr>
        <p:spPr>
          <a:xfrm>
            <a:off x="1905000" y="150126"/>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altLang="en-US" dirty="0"/>
              <a:t>Elements of Cost</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0ADE2B-4AB9-47C6-A64B-09EDA6D77D1D}" type="datetime1">
              <a:rPr lang="en-US" smtClean="0"/>
              <a:t>21-Jun-24</a:t>
            </a:fld>
            <a:endParaRPr lang="en-US" dirty="0"/>
          </a:p>
        </p:txBody>
      </p:sp>
      <p:sp>
        <p:nvSpPr>
          <p:cNvPr id="10" name="Footer Placeholder 9">
            <a:extLst>
              <a:ext uri="{FF2B5EF4-FFF2-40B4-BE49-F238E27FC236}">
                <a16:creationId xmlns:a16="http://schemas.microsoft.com/office/drawing/2014/main" id="{78B41BCD-A0B0-4276-97DF-F2C49E73E2BC}"/>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lgn="just">
              <a:buNone/>
            </a:pPr>
            <a:r>
              <a:rPr lang="en-US" altLang="en-US" b="1" dirty="0"/>
              <a:t>Prime Cost:</a:t>
            </a:r>
          </a:p>
          <a:p>
            <a:pPr algn="just">
              <a:buNone/>
            </a:pPr>
            <a:endParaRPr lang="en-US" altLang="en-US" b="1" dirty="0"/>
          </a:p>
          <a:p>
            <a:pPr algn="just">
              <a:defRPr/>
            </a:pPr>
            <a:r>
              <a:rPr lang="en-US" sz="2800" b="1" dirty="0"/>
              <a:t>Direct Materials </a:t>
            </a:r>
            <a:r>
              <a:rPr lang="en-US" sz="2800" dirty="0"/>
              <a:t>(Prime material, process material, production material, requisitioned material)</a:t>
            </a:r>
          </a:p>
          <a:p>
            <a:pPr algn="just">
              <a:defRPr/>
            </a:pPr>
            <a:endParaRPr lang="en-US" sz="2800" dirty="0"/>
          </a:p>
          <a:p>
            <a:pPr algn="just">
              <a:defRPr/>
            </a:pPr>
            <a:r>
              <a:rPr lang="en-US" sz="2800" b="1" dirty="0"/>
              <a:t>Direct </a:t>
            </a:r>
            <a:r>
              <a:rPr lang="en-US" sz="2800" b="1" dirty="0" err="1"/>
              <a:t>Labour</a:t>
            </a:r>
            <a:r>
              <a:rPr lang="en-US" sz="2800" b="1" dirty="0"/>
              <a:t> or Wages </a:t>
            </a:r>
            <a:r>
              <a:rPr lang="en-US" sz="2800" dirty="0"/>
              <a:t>(wages of </a:t>
            </a:r>
            <a:r>
              <a:rPr lang="en-US" sz="2800" dirty="0" err="1"/>
              <a:t>labour</a:t>
            </a:r>
            <a:r>
              <a:rPr lang="en-US" sz="2800" dirty="0"/>
              <a:t>, foreman etc)</a:t>
            </a:r>
          </a:p>
          <a:p>
            <a:pPr algn="just">
              <a:defRPr/>
            </a:pPr>
            <a:endParaRPr lang="en-US" sz="2800" b="1" dirty="0"/>
          </a:p>
          <a:p>
            <a:pPr algn="just">
              <a:defRPr/>
            </a:pPr>
            <a:r>
              <a:rPr lang="en-US" sz="2800" b="1" dirty="0"/>
              <a:t>Direct Expenses </a:t>
            </a:r>
            <a:r>
              <a:rPr lang="en-US" sz="2800" dirty="0"/>
              <a:t>(chargeable expenses, process expenses, productive expenses and prime cost expenses)</a:t>
            </a:r>
          </a:p>
          <a:p>
            <a:pPr algn="just">
              <a:buNone/>
            </a:pPr>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altLang="en-US" dirty="0"/>
              <a:t>Total Cost= Prime Cost+ Overheads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B6B5D4-C81D-4040-8B1B-CB75C737B08C}" type="datetime1">
              <a:rPr lang="en-US" smtClean="0"/>
              <a:t>21-Jun-24</a:t>
            </a:fld>
            <a:endParaRPr lang="en-US" dirty="0"/>
          </a:p>
        </p:txBody>
      </p:sp>
      <p:sp>
        <p:nvSpPr>
          <p:cNvPr id="10" name="Footer Placeholder 9">
            <a:extLst>
              <a:ext uri="{FF2B5EF4-FFF2-40B4-BE49-F238E27FC236}">
                <a16:creationId xmlns:a16="http://schemas.microsoft.com/office/drawing/2014/main" id="{B99C946F-3ADF-4AA3-88D5-0A92F4D0CF9E}"/>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dirty="0"/>
          </a:p>
        </p:txBody>
      </p:sp>
      <p:sp>
        <p:nvSpPr>
          <p:cNvPr id="9" name="Content Placeholder 8"/>
          <p:cNvSpPr>
            <a:spLocks noGrp="1"/>
          </p:cNvSpPr>
          <p:nvPr>
            <p:ph idx="4294967295"/>
          </p:nvPr>
        </p:nvSpPr>
        <p:spPr>
          <a:xfrm>
            <a:off x="0" y="838200"/>
            <a:ext cx="8915400" cy="5105400"/>
          </a:xfrm>
        </p:spPr>
        <p:txBody>
          <a:bodyPr>
            <a:normAutofit lnSpcReduction="10000"/>
          </a:bodyPr>
          <a:lstStyle/>
          <a:p>
            <a:pPr algn="just">
              <a:buNone/>
            </a:pPr>
            <a:r>
              <a:rPr lang="en-US" altLang="en-US" b="1" dirty="0"/>
              <a:t>	Overheads:</a:t>
            </a:r>
          </a:p>
          <a:p>
            <a:pPr algn="just">
              <a:buNone/>
            </a:pPr>
            <a:endParaRPr lang="en-US" altLang="en-US" sz="2800" dirty="0"/>
          </a:p>
          <a:p>
            <a:pPr algn="just">
              <a:defRPr/>
            </a:pPr>
            <a:r>
              <a:rPr lang="en-US" sz="2800" b="1" dirty="0"/>
              <a:t>Indirect Materials </a:t>
            </a:r>
            <a:r>
              <a:rPr lang="en-US" sz="2800" dirty="0"/>
              <a:t>(oil, grease, waste for machine, brooms, rags and cleaning materials)</a:t>
            </a:r>
          </a:p>
          <a:p>
            <a:pPr algn="just">
              <a:defRPr/>
            </a:pPr>
            <a:endParaRPr lang="en-US" sz="2800" dirty="0"/>
          </a:p>
          <a:p>
            <a:pPr algn="just">
              <a:defRPr/>
            </a:pPr>
            <a:r>
              <a:rPr lang="en-US" sz="2800" b="1" dirty="0"/>
              <a:t>Indirect Wages </a:t>
            </a:r>
            <a:r>
              <a:rPr lang="en-US" sz="2800" dirty="0"/>
              <a:t>(wage of indirect </a:t>
            </a:r>
            <a:r>
              <a:rPr lang="en-US" sz="2800" dirty="0" err="1"/>
              <a:t>labours</a:t>
            </a:r>
            <a:r>
              <a:rPr lang="en-US" sz="2800" dirty="0"/>
              <a:t> like cleaners, store keeper time keepers, over time etc)</a:t>
            </a:r>
          </a:p>
          <a:p>
            <a:pPr algn="just">
              <a:defRPr/>
            </a:pPr>
            <a:endParaRPr lang="en-US" sz="2800" b="1" dirty="0"/>
          </a:p>
          <a:p>
            <a:pPr algn="just">
              <a:defRPr/>
            </a:pPr>
            <a:r>
              <a:rPr lang="en-US" sz="2800" b="1" dirty="0"/>
              <a:t>Indirect Expenses </a:t>
            </a:r>
            <a:r>
              <a:rPr lang="en-US" sz="2800" dirty="0"/>
              <a:t>(rent, rates and taxes, insurance, canteen expenses, dispensary, hospital, power &amp; lighting etc.</a:t>
            </a:r>
            <a:endParaRPr lang="en-US" sz="2800" b="1" dirty="0"/>
          </a:p>
          <a:p>
            <a:pPr algn="just">
              <a:buNone/>
            </a:pPr>
            <a:endParaRPr lang="en-US" altLang="en-US" sz="2800" dirty="0"/>
          </a:p>
          <a:p>
            <a:pPr algn="just"/>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altLang="en-US"/>
              <a:t>Total Cost= Prime Cost+ Overheads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0850415-FE44-49A4-B2DE-0F402178E6B9}" type="datetime1">
              <a:rPr lang="en-US" smtClean="0"/>
              <a:t>21-Jun-24</a:t>
            </a:fld>
            <a:endParaRPr lang="en-US" dirty="0"/>
          </a:p>
        </p:txBody>
      </p:sp>
      <p:sp>
        <p:nvSpPr>
          <p:cNvPr id="10" name="Footer Placeholder 9">
            <a:extLst>
              <a:ext uri="{FF2B5EF4-FFF2-40B4-BE49-F238E27FC236}">
                <a16:creationId xmlns:a16="http://schemas.microsoft.com/office/drawing/2014/main" id="{AF2F2A55-A539-4CD6-AD97-6617727D4426}"/>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
        <p:nvSpPr>
          <p:cNvPr id="9" name="Content Placeholder 8"/>
          <p:cNvSpPr>
            <a:spLocks noGrp="1"/>
          </p:cNvSpPr>
          <p:nvPr>
            <p:ph idx="4294967295"/>
          </p:nvPr>
        </p:nvSpPr>
        <p:spPr>
          <a:xfrm>
            <a:off x="0" y="838200"/>
            <a:ext cx="8686800" cy="5181600"/>
          </a:xfrm>
        </p:spPr>
        <p:txBody>
          <a:bodyPr>
            <a:normAutofit lnSpcReduction="10000"/>
          </a:bodyPr>
          <a:lstStyle/>
          <a:p>
            <a:pPr marL="514350" indent="-514350" algn="just">
              <a:buFont typeface="Arial" panose="020B0604020202020204" pitchFamily="34" charset="0"/>
              <a:buAutoNum type="alphaLcPeriod"/>
              <a:defRPr/>
            </a:pPr>
            <a:r>
              <a:rPr lang="en-US" sz="2800" b="1" dirty="0"/>
              <a:t>Factory or manufacturing or works or production overheads- </a:t>
            </a:r>
            <a:r>
              <a:rPr lang="en-US" sz="2800" dirty="0"/>
              <a:t>(rent and rates of factory building, salary of production manager, supervisors, foreman, storekeeper etc.)</a:t>
            </a:r>
          </a:p>
          <a:p>
            <a:pPr marL="514350" indent="-514350" algn="just">
              <a:buFont typeface="Arial" panose="020B0604020202020204" pitchFamily="34" charset="0"/>
              <a:buAutoNum type="alphaLcPeriod"/>
              <a:defRPr/>
            </a:pPr>
            <a:endParaRPr lang="en-US" sz="2800" dirty="0"/>
          </a:p>
          <a:p>
            <a:pPr marL="514350" indent="-514350" algn="just">
              <a:buFont typeface="Arial" panose="020B0604020202020204" pitchFamily="34" charset="0"/>
              <a:buAutoNum type="alphaLcPeriod"/>
              <a:defRPr/>
            </a:pPr>
            <a:r>
              <a:rPr lang="en-US" sz="2800" b="1" dirty="0"/>
              <a:t>Administrative or office or general overheads- </a:t>
            </a:r>
            <a:r>
              <a:rPr lang="en-US" sz="2800" dirty="0"/>
              <a:t>(rent and taxes of office building, staff salaries, postage and stationery, directors’ fee, bank charges etc.)</a:t>
            </a:r>
          </a:p>
          <a:p>
            <a:pPr marL="514350" indent="-514350" algn="just">
              <a:buNone/>
              <a:defRPr/>
            </a:pPr>
            <a:endParaRPr lang="en-US" sz="2800" dirty="0"/>
          </a:p>
          <a:p>
            <a:pPr marL="514350" indent="-514350" algn="just">
              <a:buNone/>
              <a:defRPr/>
            </a:pPr>
            <a:r>
              <a:rPr lang="en-US" sz="2800" b="1" dirty="0"/>
              <a:t>c. Selling and distribution overheads- </a:t>
            </a:r>
            <a:r>
              <a:rPr lang="en-US" sz="2800" dirty="0"/>
              <a:t>(advertising expenses, salaries and commission to statement, market research expenses etc.)</a:t>
            </a:r>
          </a:p>
          <a:p>
            <a:pPr algn="just"/>
            <a:endParaRPr lang="en-US" sz="2800" dirty="0"/>
          </a:p>
        </p:txBody>
      </p:sp>
      <p:sp>
        <p:nvSpPr>
          <p:cNvPr id="7" name="Title 1"/>
          <p:cNvSpPr txBox="1">
            <a:spLocks/>
          </p:cNvSpPr>
          <p:nvPr/>
        </p:nvSpPr>
        <p:spPr>
          <a:xfrm>
            <a:off x="1905000" y="0"/>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Other Overheads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237AE75-3A73-40B7-A533-F79EAE02C4E2}" type="datetime1">
              <a:rPr lang="en-US" smtClean="0"/>
              <a:t>21-Jun-24</a:t>
            </a:fld>
            <a:endParaRPr lang="en-US" dirty="0"/>
          </a:p>
        </p:txBody>
      </p:sp>
      <p:sp>
        <p:nvSpPr>
          <p:cNvPr id="10" name="Footer Placeholder 9">
            <a:extLst>
              <a:ext uri="{FF2B5EF4-FFF2-40B4-BE49-F238E27FC236}">
                <a16:creationId xmlns:a16="http://schemas.microsoft.com/office/drawing/2014/main" id="{4EF134B9-A17E-4CB0-8D2F-A1C88092A590}"/>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sp>
        <p:nvSpPr>
          <p:cNvPr id="9" name="Content Placeholder 8"/>
          <p:cNvSpPr>
            <a:spLocks noGrp="1"/>
          </p:cNvSpPr>
          <p:nvPr>
            <p:ph idx="4294967295"/>
          </p:nvPr>
        </p:nvSpPr>
        <p:spPr>
          <a:xfrm>
            <a:off x="0" y="838200"/>
            <a:ext cx="8991600" cy="5562600"/>
          </a:xfrm>
        </p:spPr>
        <p:txBody>
          <a:bodyPr>
            <a:noAutofit/>
          </a:bodyPr>
          <a:lstStyle/>
          <a:p>
            <a:pPr marL="514350" indent="-514350" algn="just">
              <a:buFont typeface="Arial" panose="020B0604020202020204" pitchFamily="34" charset="0"/>
              <a:buAutoNum type="arabicPeriod"/>
              <a:defRPr/>
            </a:pPr>
            <a:r>
              <a:rPr lang="en-US" sz="2800" dirty="0"/>
              <a:t>Prime cost= Direct material+ Direct </a:t>
            </a:r>
            <a:r>
              <a:rPr lang="en-US" sz="2800" dirty="0" err="1"/>
              <a:t>labour</a:t>
            </a:r>
            <a:r>
              <a:rPr lang="en-US" sz="2800" dirty="0"/>
              <a:t>+ Direct expenses.</a:t>
            </a:r>
          </a:p>
          <a:p>
            <a:pPr marL="514350" indent="-514350" algn="just">
              <a:buFont typeface="Arial" panose="020B0604020202020204" pitchFamily="34" charset="0"/>
              <a:buAutoNum type="arabicPeriod"/>
              <a:defRPr/>
            </a:pPr>
            <a:endParaRPr lang="en-US" sz="2800" dirty="0"/>
          </a:p>
          <a:p>
            <a:pPr marL="514350" indent="-514350" algn="just">
              <a:buFont typeface="Arial" panose="020B0604020202020204" pitchFamily="34" charset="0"/>
              <a:buAutoNum type="arabicPeriod"/>
              <a:defRPr/>
            </a:pPr>
            <a:r>
              <a:rPr lang="en-US" sz="2800" dirty="0"/>
              <a:t>Works or Factory Cost= Prime cost+ Works or Factory Overheads.</a:t>
            </a:r>
          </a:p>
          <a:p>
            <a:pPr marL="514350" indent="-514350" algn="just">
              <a:buFont typeface="Arial" panose="020B0604020202020204" pitchFamily="34" charset="0"/>
              <a:buAutoNum type="arabicPeriod"/>
              <a:defRPr/>
            </a:pPr>
            <a:endParaRPr lang="en-US" sz="2800" dirty="0"/>
          </a:p>
          <a:p>
            <a:pPr marL="514350" indent="-514350" algn="just">
              <a:buFont typeface="Arial" panose="020B0604020202020204" pitchFamily="34" charset="0"/>
              <a:buAutoNum type="arabicPeriod"/>
              <a:defRPr/>
            </a:pPr>
            <a:r>
              <a:rPr lang="en-US" sz="2800" dirty="0"/>
              <a:t>Cost of Production= Works cost+ Administrative overheads</a:t>
            </a:r>
          </a:p>
          <a:p>
            <a:pPr marL="514350" indent="-514350" algn="just">
              <a:buFont typeface="Arial" panose="020B0604020202020204" pitchFamily="34" charset="0"/>
              <a:buAutoNum type="arabicPeriod"/>
              <a:defRPr/>
            </a:pPr>
            <a:r>
              <a:rPr lang="en-US" sz="2800" dirty="0"/>
              <a:t>Total Cost or Cost of Sales= Cost of production+ Selling and distribution overheads.</a:t>
            </a:r>
          </a:p>
          <a:p>
            <a:pPr marL="514350" indent="-514350" algn="just">
              <a:buFont typeface="Arial" panose="020B0604020202020204" pitchFamily="34" charset="0"/>
              <a:buAutoNum type="arabicPeriod"/>
              <a:defRPr/>
            </a:pPr>
            <a:r>
              <a:rPr lang="en-US" sz="2800" dirty="0"/>
              <a:t>Profit/Loss= Selling Price- Cost of Sales</a:t>
            </a:r>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Costs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0A7E6B-EBBF-48FA-8381-E553C4A9D43F}" type="datetime1">
              <a:rPr lang="en-US" smtClean="0"/>
              <a:t>21-Jun-24</a:t>
            </a:fld>
            <a:endParaRPr lang="en-US" dirty="0"/>
          </a:p>
        </p:txBody>
      </p:sp>
      <p:sp>
        <p:nvSpPr>
          <p:cNvPr id="10" name="Footer Placeholder 9">
            <a:extLst>
              <a:ext uri="{FF2B5EF4-FFF2-40B4-BE49-F238E27FC236}">
                <a16:creationId xmlns:a16="http://schemas.microsoft.com/office/drawing/2014/main" id="{5DA1F22D-789E-4904-8458-389720B517A8}"/>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marL="514350" indent="-514350">
              <a:buFont typeface="Arial" charset="0"/>
              <a:buAutoNum type="arabicPeriod"/>
            </a:pPr>
            <a:endParaRPr lang="en-US" altLang="en-US" sz="2800" dirty="0"/>
          </a:p>
          <a:p>
            <a:pPr marL="514350" indent="-514350">
              <a:buFont typeface="Arial" charset="0"/>
              <a:buAutoNum type="arabicPeriod"/>
            </a:pPr>
            <a:r>
              <a:rPr lang="en-US" altLang="en-US" sz="2800" dirty="0"/>
              <a:t>Production Cost</a:t>
            </a:r>
          </a:p>
          <a:p>
            <a:pPr marL="514350" indent="-514350">
              <a:buFont typeface="Arial" charset="0"/>
              <a:buAutoNum type="arabicPeriod"/>
            </a:pPr>
            <a:r>
              <a:rPr lang="en-US" altLang="en-US" sz="2800" dirty="0"/>
              <a:t>Administrative Cost</a:t>
            </a:r>
          </a:p>
          <a:p>
            <a:pPr marL="514350" indent="-514350">
              <a:buFont typeface="Arial" charset="0"/>
              <a:buAutoNum type="arabicPeriod"/>
            </a:pPr>
            <a:r>
              <a:rPr lang="en-US" altLang="en-US" sz="2800" dirty="0"/>
              <a:t>Selling and Distribution Costs</a:t>
            </a:r>
          </a:p>
          <a:p>
            <a:pPr marL="514350" indent="-514350">
              <a:buFont typeface="Arial" charset="0"/>
              <a:buAutoNum type="arabicPeriod"/>
            </a:pPr>
            <a:r>
              <a:rPr lang="en-US" altLang="en-US" sz="2800" dirty="0"/>
              <a:t>Research and Development Cost (optional)</a:t>
            </a:r>
          </a:p>
          <a:p>
            <a:pPr algn="just">
              <a:buNone/>
            </a:pPr>
            <a:endParaRPr lang="en-US" sz="2800" dirty="0"/>
          </a:p>
        </p:txBody>
      </p:sp>
      <p:sp>
        <p:nvSpPr>
          <p:cNvPr id="7" name="Title 1"/>
          <p:cNvSpPr txBox="1">
            <a:spLocks/>
          </p:cNvSpPr>
          <p:nvPr/>
        </p:nvSpPr>
        <p:spPr>
          <a:xfrm>
            <a:off x="1905000" y="0"/>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Function-wise Classification of Costs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5DD20CA-74EE-49C2-B920-D22CF8AB559E}" type="datetime1">
              <a:rPr lang="en-US" smtClean="0"/>
              <a:t>21-Jun-24</a:t>
            </a:fld>
            <a:endParaRPr lang="en-US" dirty="0"/>
          </a:p>
        </p:txBody>
      </p:sp>
      <p:sp>
        <p:nvSpPr>
          <p:cNvPr id="10" name="Footer Placeholder 9">
            <a:extLst>
              <a:ext uri="{FF2B5EF4-FFF2-40B4-BE49-F238E27FC236}">
                <a16:creationId xmlns:a16="http://schemas.microsoft.com/office/drawing/2014/main" id="{CFE900F9-9FFD-4D99-8C86-E4AA59491184}"/>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marL="514350" indent="-514350">
              <a:buFont typeface="Arial" charset="0"/>
              <a:buAutoNum type="arabicPeriod"/>
            </a:pPr>
            <a:endParaRPr lang="en-US" altLang="en-US" sz="2800" b="1" dirty="0"/>
          </a:p>
          <a:p>
            <a:pPr marL="514350" indent="-514350">
              <a:buFont typeface="Arial" charset="0"/>
              <a:buAutoNum type="arabicPeriod"/>
            </a:pPr>
            <a:r>
              <a:rPr lang="en-US" altLang="en-US" sz="2800" b="1" dirty="0"/>
              <a:t>Fixed Cost</a:t>
            </a:r>
          </a:p>
          <a:p>
            <a:pPr marL="514350" indent="-514350">
              <a:buFont typeface="Arial" charset="0"/>
              <a:buAutoNum type="arabicPeriod"/>
            </a:pPr>
            <a:endParaRPr lang="en-US" altLang="en-US" sz="2800" b="1" dirty="0"/>
          </a:p>
          <a:p>
            <a:pPr marL="514350" indent="-514350">
              <a:buFont typeface="Arial" charset="0"/>
              <a:buAutoNum type="arabicPeriod"/>
            </a:pPr>
            <a:r>
              <a:rPr lang="en-US" altLang="en-US" sz="2800" b="1" dirty="0"/>
              <a:t>Variable Cost</a:t>
            </a:r>
          </a:p>
          <a:p>
            <a:pPr marL="514350" indent="-514350">
              <a:buFont typeface="Arial" charset="0"/>
              <a:buAutoNum type="arabicPeriod"/>
            </a:pPr>
            <a:endParaRPr lang="en-US" altLang="en-US" sz="2800" b="1" dirty="0"/>
          </a:p>
          <a:p>
            <a:pPr marL="514350" indent="-514350">
              <a:buFont typeface="Arial" charset="0"/>
              <a:buAutoNum type="arabicPeriod"/>
            </a:pPr>
            <a:r>
              <a:rPr lang="en-US" altLang="en-US" sz="2800" b="1" dirty="0"/>
              <a:t>Semi variable cost </a:t>
            </a:r>
            <a:r>
              <a:rPr lang="en-US" altLang="en-US" sz="2800" dirty="0"/>
              <a:t>(Normal maintenance of building and plant, depreciation of plant and machinery, service department wages.)</a:t>
            </a:r>
          </a:p>
          <a:p>
            <a:pPr algn="just"/>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Classification of Cost based on </a:t>
            </a:r>
            <a:r>
              <a:rPr lang="en-US" dirty="0" err="1"/>
              <a:t>Behaviour</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853D0E7-EC83-4CD6-808A-7C6871DA9FA8}" type="datetime1">
              <a:rPr lang="en-US" smtClean="0"/>
              <a:t>21-Jun-24</a:t>
            </a:fld>
            <a:endParaRPr lang="en-US" dirty="0"/>
          </a:p>
        </p:txBody>
      </p:sp>
      <p:sp>
        <p:nvSpPr>
          <p:cNvPr id="10" name="Footer Placeholder 9">
            <a:extLst>
              <a:ext uri="{FF2B5EF4-FFF2-40B4-BE49-F238E27FC236}">
                <a16:creationId xmlns:a16="http://schemas.microsoft.com/office/drawing/2014/main" id="{9FF53226-5560-4F2D-844B-7FE6FABBBB9E}"/>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dirty="0"/>
          </a:p>
        </p:txBody>
      </p:sp>
      <p:sp>
        <p:nvSpPr>
          <p:cNvPr id="9" name="Content Placeholder 8"/>
          <p:cNvSpPr>
            <a:spLocks noGrp="1"/>
          </p:cNvSpPr>
          <p:nvPr>
            <p:ph idx="4294967295"/>
          </p:nvPr>
        </p:nvSpPr>
        <p:spPr>
          <a:xfrm>
            <a:off x="0" y="838200"/>
            <a:ext cx="8991600" cy="5562600"/>
          </a:xfrm>
        </p:spPr>
        <p:txBody>
          <a:bodyPr>
            <a:normAutofit fontScale="85000" lnSpcReduction="20000"/>
          </a:bodyPr>
          <a:lstStyle/>
          <a:p>
            <a:pPr algn="just">
              <a:buNone/>
            </a:pPr>
            <a:r>
              <a:rPr lang="en-US" b="1" dirty="0"/>
              <a:t>Directs Costs:</a:t>
            </a:r>
          </a:p>
          <a:p>
            <a:pPr algn="just">
              <a:buNone/>
            </a:pPr>
            <a:endParaRPr lang="en-US" sz="2800" dirty="0"/>
          </a:p>
          <a:p>
            <a:pPr algn="just">
              <a:buNone/>
            </a:pPr>
            <a:r>
              <a:rPr lang="en-US" sz="2800" dirty="0"/>
              <a:t>Which can be traces with the level of activity completion. </a:t>
            </a:r>
          </a:p>
          <a:p>
            <a:pPr algn="just">
              <a:buNone/>
            </a:pPr>
            <a:endParaRPr lang="en-US" sz="2800" dirty="0"/>
          </a:p>
          <a:p>
            <a:pPr algn="just">
              <a:buNone/>
            </a:pPr>
            <a:r>
              <a:rPr lang="en-US" b="1" dirty="0"/>
              <a:t>Indirect Costs:</a:t>
            </a:r>
          </a:p>
          <a:p>
            <a:pPr algn="just">
              <a:buNone/>
            </a:pPr>
            <a:endParaRPr lang="en-US" sz="2800" dirty="0"/>
          </a:p>
          <a:p>
            <a:pPr algn="just">
              <a:buNone/>
            </a:pPr>
            <a:r>
              <a:rPr lang="en-US" sz="2800" dirty="0"/>
              <a:t>Which can not be traced with the level of activity completion</a:t>
            </a:r>
          </a:p>
          <a:p>
            <a:pPr algn="just">
              <a:buNone/>
            </a:pPr>
            <a:endParaRPr lang="en-US" sz="2800" dirty="0"/>
          </a:p>
          <a:p>
            <a:pPr algn="just">
              <a:buNone/>
            </a:pPr>
            <a:r>
              <a:rPr lang="en-US" sz="2800" dirty="0"/>
              <a:t>Fixed Costs: Expenses that remain constant within a certain range of activity or production levels, regardless of output. Examples include rent, salaries of permanent employees, and insurance premiums.</a:t>
            </a:r>
          </a:p>
          <a:p>
            <a:pPr algn="just">
              <a:buNone/>
            </a:pPr>
            <a:endParaRPr lang="en-US" sz="2800" dirty="0"/>
          </a:p>
          <a:p>
            <a:pPr algn="just">
              <a:buNone/>
            </a:pPr>
            <a:r>
              <a:rPr lang="en-US" sz="2800" dirty="0"/>
              <a:t>Variable Costs: Expenses that fluctuate in direct proportion to changes in production or sales levels. Examples include raw materials, direct labor, and utilities.</a:t>
            </a:r>
          </a:p>
          <a:p>
            <a:pPr algn="just">
              <a:buNone/>
            </a:pPr>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Direct &amp; Indirect, Fixed, Variable  Costs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DCAF390-6AB9-47A5-BAE4-BBEC413D2216}" type="datetime1">
              <a:rPr lang="en-US" smtClean="0"/>
              <a:t>21-Jun-24</a:t>
            </a:fld>
            <a:endParaRPr lang="en-US" dirty="0"/>
          </a:p>
        </p:txBody>
      </p:sp>
      <p:sp>
        <p:nvSpPr>
          <p:cNvPr id="2" name="Footer Placeholder 1">
            <a:extLst>
              <a:ext uri="{FF2B5EF4-FFF2-40B4-BE49-F238E27FC236}">
                <a16:creationId xmlns:a16="http://schemas.microsoft.com/office/drawing/2014/main" id="{8188FF95-33F9-53B5-C0D7-71023770CAEA}"/>
              </a:ext>
            </a:extLst>
          </p:cNvPr>
          <p:cNvSpPr>
            <a:spLocks noGrp="1"/>
          </p:cNvSpPr>
          <p:nvPr>
            <p:ph type="ftr" sz="quarter" idx="11"/>
          </p:nvPr>
        </p:nvSpPr>
        <p:spPr/>
        <p:txBody>
          <a:bodyPr/>
          <a:lstStyle/>
          <a:p>
            <a:r>
              <a:rPr lang="en-US"/>
              <a:t>Harshit Thakur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lgn="just"/>
            <a:endParaRPr lang="en-US" sz="2800" dirty="0"/>
          </a:p>
          <a:p>
            <a:pPr algn="just"/>
            <a:endParaRPr lang="en-US" sz="2800" dirty="0"/>
          </a:p>
          <a:p>
            <a:pPr algn="just"/>
            <a:r>
              <a:rPr lang="en-US" sz="2800" dirty="0"/>
              <a:t>A recurring cost is one that occurs at regular intervals and is anticipated. The cost to provide electricity to a production facility is a recurring cost. </a:t>
            </a:r>
          </a:p>
          <a:p>
            <a:pPr algn="just"/>
            <a:endParaRPr lang="en-US" sz="2800" dirty="0"/>
          </a:p>
          <a:p>
            <a:pPr algn="just"/>
            <a:r>
              <a:rPr lang="en-US" sz="2800" dirty="0"/>
              <a:t>A non-recurring cost is one that occurs at irregular intervals and is not generally anticipated.</a:t>
            </a:r>
          </a:p>
        </p:txBody>
      </p:sp>
      <p:sp>
        <p:nvSpPr>
          <p:cNvPr id="7" name="Title 1"/>
          <p:cNvSpPr txBox="1">
            <a:spLocks/>
          </p:cNvSpPr>
          <p:nvPr/>
        </p:nvSpPr>
        <p:spPr>
          <a:xfrm>
            <a:off x="1828800" y="150125"/>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Recurring &amp; Non-Recurring Costs</a:t>
            </a:r>
          </a:p>
        </p:txBody>
      </p:sp>
      <p:sp>
        <p:nvSpPr>
          <p:cNvPr id="10" name="Footer Placeholder 9">
            <a:extLst>
              <a:ext uri="{FF2B5EF4-FFF2-40B4-BE49-F238E27FC236}">
                <a16:creationId xmlns:a16="http://schemas.microsoft.com/office/drawing/2014/main" id="{FDE8051F-8BAA-49A3-AA76-F438B772093E}"/>
              </a:ext>
            </a:extLst>
          </p:cNvPr>
          <p:cNvSpPr txBox="1">
            <a:spLocks/>
          </p:cNvSpPr>
          <p:nvPr/>
        </p:nvSpPr>
        <p:spPr>
          <a:xfrm>
            <a:off x="2667000" y="650875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Meenu Chaudhary AMB0401 (PM)                Unit-3</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A1C2EFD-3D7F-4FA5-813C-F5DA875A6085}" type="datetime1">
              <a:rPr lang="en-US" smtClean="0"/>
              <a:t>21-Jun-24</a:t>
            </a:fld>
            <a:endParaRPr lang="en-US" dirty="0"/>
          </a:p>
        </p:txBody>
      </p:sp>
      <p:sp>
        <p:nvSpPr>
          <p:cNvPr id="10" name="Footer Placeholder 9">
            <a:extLst>
              <a:ext uri="{FF2B5EF4-FFF2-40B4-BE49-F238E27FC236}">
                <a16:creationId xmlns:a16="http://schemas.microsoft.com/office/drawing/2014/main" id="{00F40CC2-5DFD-48C3-B318-BCB2687DFB6C}"/>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lgn="just">
              <a:buNone/>
            </a:pPr>
            <a:endParaRPr lang="en-US" b="1" dirty="0"/>
          </a:p>
          <a:p>
            <a:pPr algn="just">
              <a:buNone/>
            </a:pPr>
            <a:r>
              <a:rPr lang="en-US" b="1" dirty="0"/>
              <a:t>Normal Costs:</a:t>
            </a:r>
          </a:p>
          <a:p>
            <a:pPr algn="just">
              <a:buNone/>
            </a:pPr>
            <a:r>
              <a:rPr lang="en-US" sz="2800" dirty="0"/>
              <a:t>	Are incurred when project tasks are completed according to actual plan duration.</a:t>
            </a:r>
          </a:p>
          <a:p>
            <a:pPr algn="just">
              <a:buNone/>
            </a:pPr>
            <a:endParaRPr lang="en-US" b="1" dirty="0"/>
          </a:p>
          <a:p>
            <a:pPr algn="just">
              <a:buNone/>
            </a:pPr>
            <a:r>
              <a:rPr lang="en-US" b="1" dirty="0"/>
              <a:t>Expedite Cost:</a:t>
            </a:r>
          </a:p>
          <a:p>
            <a:pPr algn="just">
              <a:buNone/>
            </a:pPr>
            <a:r>
              <a:rPr lang="en-US" sz="2800" dirty="0"/>
              <a:t>	Unplanned cost incurred as result of steps taken to accelerate project completion.</a:t>
            </a:r>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Normal &amp; Expedite Cost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73F53201-8781-4FC6-842F-F2A0D3D6EF7D}" type="datetime1">
              <a:rPr lang="en-US" smtClean="0"/>
              <a:t>21-Jun-24</a:t>
            </a:fld>
            <a:endParaRPr lang="en-US"/>
          </a:p>
        </p:txBody>
      </p:sp>
      <p:sp>
        <p:nvSpPr>
          <p:cNvPr id="12" name="Footer Placeholder 9">
            <a:extLst>
              <a:ext uri="{FF2B5EF4-FFF2-40B4-BE49-F238E27FC236}">
                <a16:creationId xmlns:a16="http://schemas.microsoft.com/office/drawing/2014/main" id="{90F06AB0-BE38-4C8D-A5B8-1080E1E5E880}"/>
              </a:ext>
            </a:extLst>
          </p:cNvPr>
          <p:cNvSpPr>
            <a:spLocks noGrp="1"/>
          </p:cNvSpPr>
          <p:nvPr>
            <p:ph type="ftr" sz="quarter" idx="11"/>
          </p:nvPr>
        </p:nvSpPr>
        <p:spPr/>
        <p:txBody>
          <a:bodyPr/>
          <a:lstStyle/>
          <a:p>
            <a:r>
              <a:rPr lang="en-US"/>
              <a:t>Harshit Thakur            Unit-3</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graphicFrame>
        <p:nvGraphicFramePr>
          <p:cNvPr id="11" name="Content Placeholder 8"/>
          <p:cNvGraphicFramePr>
            <a:graphicFrameLocks noGrp="1"/>
          </p:cNvGraphicFramePr>
          <p:nvPr>
            <p:ph idx="4294967295"/>
            <p:extLst>
              <p:ext uri="{D42A27DB-BD31-4B8C-83A1-F6EECF244321}">
                <p14:modId xmlns:p14="http://schemas.microsoft.com/office/powerpoint/2010/main" val="2373690876"/>
              </p:ext>
            </p:extLst>
          </p:nvPr>
        </p:nvGraphicFramePr>
        <p:xfrm>
          <a:off x="0" y="914400"/>
          <a:ext cx="8686800" cy="5105396"/>
        </p:xfrm>
        <a:graphic>
          <a:graphicData uri="http://schemas.openxmlformats.org/drawingml/2006/table">
            <a:tbl>
              <a:tblPr firstRow="1" bandRow="1">
                <a:tableStyleId>{5C22544A-7EE6-4342-B048-85BDC9FD1C3A}</a:tableStyleId>
              </a:tblPr>
              <a:tblGrid>
                <a:gridCol w="1608666">
                  <a:extLst>
                    <a:ext uri="{9D8B030D-6E8A-4147-A177-3AD203B41FA5}">
                      <a16:colId xmlns:a16="http://schemas.microsoft.com/office/drawing/2014/main" val="20000"/>
                    </a:ext>
                  </a:extLst>
                </a:gridCol>
                <a:gridCol w="7078134">
                  <a:extLst>
                    <a:ext uri="{9D8B030D-6E8A-4147-A177-3AD203B41FA5}">
                      <a16:colId xmlns:a16="http://schemas.microsoft.com/office/drawing/2014/main" val="20001"/>
                    </a:ext>
                  </a:extLst>
                </a:gridCol>
              </a:tblGrid>
              <a:tr h="439850">
                <a:tc>
                  <a:txBody>
                    <a:bodyPr/>
                    <a:lstStyle/>
                    <a:p>
                      <a:r>
                        <a:rPr lang="en-US" sz="2200" dirty="0"/>
                        <a:t>S. No.</a:t>
                      </a:r>
                    </a:p>
                  </a:txBody>
                  <a:tcPr/>
                </a:tc>
                <a:tc>
                  <a:txBody>
                    <a:bodyPr/>
                    <a:lstStyle/>
                    <a:p>
                      <a:pPr algn="l"/>
                      <a:r>
                        <a:rPr lang="en-US" sz="2200" dirty="0"/>
                        <a:t>Content</a:t>
                      </a:r>
                    </a:p>
                  </a:txBody>
                  <a:tcPr/>
                </a:tc>
                <a:extLst>
                  <a:ext uri="{0D108BD9-81ED-4DB2-BD59-A6C34878D82A}">
                    <a16:rowId xmlns:a16="http://schemas.microsoft.com/office/drawing/2014/main" val="10000"/>
                  </a:ext>
                </a:extLst>
              </a:tr>
              <a:tr h="518394">
                <a:tc>
                  <a:txBody>
                    <a:bodyPr/>
                    <a:lstStyle/>
                    <a:p>
                      <a:r>
                        <a:rPr lang="en-US" sz="2700" b="0" dirty="0">
                          <a:latin typeface="Times New Roman" pitchFamily="18" charset="0"/>
                          <a:cs typeface="Times New Roman" pitchFamily="18" charset="0"/>
                        </a:rPr>
                        <a:t>20.</a:t>
                      </a:r>
                    </a:p>
                  </a:txBody>
                  <a:tcPr/>
                </a:tc>
                <a:tc>
                  <a:txBody>
                    <a:bodyPr/>
                    <a:lstStyle/>
                    <a:p>
                      <a:r>
                        <a:rPr lang="en-US" sz="2700" b="0" dirty="0">
                          <a:latin typeface="Times New Roman" pitchFamily="18" charset="0"/>
                          <a:cs typeface="Times New Roman" pitchFamily="18" charset="0"/>
                        </a:rPr>
                        <a:t>Lecture related to topic</a:t>
                      </a:r>
                    </a:p>
                  </a:txBody>
                  <a:tcPr/>
                </a:tc>
                <a:extLst>
                  <a:ext uri="{0D108BD9-81ED-4DB2-BD59-A6C34878D82A}">
                    <a16:rowId xmlns:a16="http://schemas.microsoft.com/office/drawing/2014/main" val="10001"/>
                  </a:ext>
                </a:extLst>
              </a:tr>
              <a:tr h="518394">
                <a:tc>
                  <a:txBody>
                    <a:bodyPr/>
                    <a:lstStyle/>
                    <a:p>
                      <a:r>
                        <a:rPr lang="en-US" sz="2700" b="0" dirty="0">
                          <a:latin typeface="Times New Roman" pitchFamily="18" charset="0"/>
                          <a:cs typeface="Times New Roman" pitchFamily="18" charset="0"/>
                        </a:rPr>
                        <a:t>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7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Daily Quiz</a:t>
                      </a:r>
                    </a:p>
                  </a:txBody>
                  <a:tcPr/>
                </a:tc>
                <a:extLst>
                  <a:ext uri="{0D108BD9-81ED-4DB2-BD59-A6C34878D82A}">
                    <a16:rowId xmlns:a16="http://schemas.microsoft.com/office/drawing/2014/main" val="10002"/>
                  </a:ext>
                </a:extLst>
              </a:tr>
              <a:tr h="518394">
                <a:tc>
                  <a:txBody>
                    <a:bodyPr/>
                    <a:lstStyle/>
                    <a:p>
                      <a:r>
                        <a:rPr lang="en-US" sz="2700" b="0" dirty="0">
                          <a:latin typeface="Times New Roman" pitchFamily="18" charset="0"/>
                          <a:cs typeface="Times New Roman" pitchFamily="18" charset="0"/>
                        </a:rPr>
                        <a:t>22.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700" b="0" dirty="0">
                          <a:latin typeface="Times New Roman" pitchFamily="18" charset="0"/>
                          <a:cs typeface="Times New Roman" pitchFamily="18" charset="0"/>
                        </a:rPr>
                        <a:t>Weekly Assignment</a:t>
                      </a:r>
                    </a:p>
                  </a:txBody>
                  <a:tcPr/>
                </a:tc>
                <a:extLst>
                  <a:ext uri="{0D108BD9-81ED-4DB2-BD59-A6C34878D82A}">
                    <a16:rowId xmlns:a16="http://schemas.microsoft.com/office/drawing/2014/main" val="10003"/>
                  </a:ext>
                </a:extLst>
              </a:tr>
              <a:tr h="518394">
                <a:tc>
                  <a:txBody>
                    <a:bodyPr/>
                    <a:lstStyle/>
                    <a:p>
                      <a:r>
                        <a:rPr lang="en-US" sz="2700" b="0" dirty="0">
                          <a:latin typeface="Times New Roman" pitchFamily="18" charset="0"/>
                          <a:cs typeface="Times New Roman" pitchFamily="18" charset="0"/>
                        </a:rPr>
                        <a:t>23.</a:t>
                      </a:r>
                    </a:p>
                  </a:txBody>
                  <a:tcPr/>
                </a:tc>
                <a:tc>
                  <a:txBody>
                    <a:bodyPr/>
                    <a:lstStyle/>
                    <a:p>
                      <a:r>
                        <a:rPr lang="en-US" sz="2700" b="0" dirty="0">
                          <a:latin typeface="Times New Roman" pitchFamily="18" charset="0"/>
                          <a:cs typeface="Times New Roman" pitchFamily="18" charset="0"/>
                        </a:rPr>
                        <a:t>Topic Links</a:t>
                      </a:r>
                    </a:p>
                  </a:txBody>
                  <a:tcPr/>
                </a:tc>
                <a:extLst>
                  <a:ext uri="{0D108BD9-81ED-4DB2-BD59-A6C34878D82A}">
                    <a16:rowId xmlns:a16="http://schemas.microsoft.com/office/drawing/2014/main" val="10004"/>
                  </a:ext>
                </a:extLst>
              </a:tr>
              <a:tr h="518394">
                <a:tc>
                  <a:txBody>
                    <a:bodyPr/>
                    <a:lstStyle/>
                    <a:p>
                      <a:r>
                        <a:rPr lang="en-US" sz="2700" b="0" dirty="0">
                          <a:latin typeface="Times New Roman" pitchFamily="18" charset="0"/>
                          <a:cs typeface="Times New Roman" pitchFamily="18" charset="0"/>
                        </a:rPr>
                        <a:t>24.</a:t>
                      </a:r>
                    </a:p>
                  </a:txBody>
                  <a:tcPr/>
                </a:tc>
                <a:tc>
                  <a:txBody>
                    <a:bodyPr/>
                    <a:lstStyle/>
                    <a:p>
                      <a:r>
                        <a:rPr lang="en-US" sz="2700" b="0" dirty="0">
                          <a:latin typeface="Times New Roman" pitchFamily="18" charset="0"/>
                          <a:cs typeface="Times New Roman" pitchFamily="18" charset="0"/>
                        </a:rPr>
                        <a:t>MCQs</a:t>
                      </a:r>
                    </a:p>
                  </a:txBody>
                  <a:tcPr/>
                </a:tc>
                <a:extLst>
                  <a:ext uri="{0D108BD9-81ED-4DB2-BD59-A6C34878D82A}">
                    <a16:rowId xmlns:a16="http://schemas.microsoft.com/office/drawing/2014/main" val="10005"/>
                  </a:ext>
                </a:extLst>
              </a:tr>
              <a:tr h="518394">
                <a:tc>
                  <a:txBody>
                    <a:bodyPr/>
                    <a:lstStyle/>
                    <a:p>
                      <a:r>
                        <a:rPr lang="en-US" sz="2700" b="0" dirty="0">
                          <a:latin typeface="Times New Roman" pitchFamily="18" charset="0"/>
                          <a:cs typeface="Times New Roman" pitchFamily="18" charset="0"/>
                        </a:rPr>
                        <a:t>25.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700" b="0" dirty="0">
                          <a:latin typeface="Times New Roman" pitchFamily="18" charset="0"/>
                          <a:cs typeface="Times New Roman" pitchFamily="18" charset="0"/>
                        </a:rPr>
                        <a:t>Glossary Questions</a:t>
                      </a:r>
                    </a:p>
                  </a:txBody>
                  <a:tcPr/>
                </a:tc>
                <a:extLst>
                  <a:ext uri="{0D108BD9-81ED-4DB2-BD59-A6C34878D82A}">
                    <a16:rowId xmlns:a16="http://schemas.microsoft.com/office/drawing/2014/main" val="10006"/>
                  </a:ext>
                </a:extLst>
              </a:tr>
              <a:tr h="518394">
                <a:tc>
                  <a:txBody>
                    <a:bodyPr/>
                    <a:lstStyle/>
                    <a:p>
                      <a:r>
                        <a:rPr lang="en-US" sz="2700" b="0" dirty="0">
                          <a:latin typeface="Times New Roman" pitchFamily="18" charset="0"/>
                          <a:cs typeface="Times New Roman" pitchFamily="18" charset="0"/>
                        </a:rPr>
                        <a:t>26.</a:t>
                      </a:r>
                    </a:p>
                  </a:txBody>
                  <a:tcPr/>
                </a:tc>
                <a:tc>
                  <a:txBody>
                    <a:bodyPr/>
                    <a:lstStyle/>
                    <a:p>
                      <a:r>
                        <a:rPr lang="en-US" sz="2700" b="0" dirty="0">
                          <a:latin typeface="Times New Roman" pitchFamily="18" charset="0"/>
                          <a:cs typeface="Times New Roman" pitchFamily="18" charset="0"/>
                        </a:rPr>
                        <a:t>Old question papers</a:t>
                      </a:r>
                    </a:p>
                  </a:txBody>
                  <a:tcPr/>
                </a:tc>
                <a:extLst>
                  <a:ext uri="{0D108BD9-81ED-4DB2-BD59-A6C34878D82A}">
                    <a16:rowId xmlns:a16="http://schemas.microsoft.com/office/drawing/2014/main" val="10007"/>
                  </a:ext>
                </a:extLst>
              </a:tr>
              <a:tr h="518394">
                <a:tc>
                  <a:txBody>
                    <a:bodyPr/>
                    <a:lstStyle/>
                    <a:p>
                      <a:r>
                        <a:rPr lang="en-US" sz="2700" b="0" dirty="0">
                          <a:latin typeface="Times New Roman" pitchFamily="18" charset="0"/>
                          <a:cs typeface="Times New Roman" pitchFamily="18" charset="0"/>
                        </a:rPr>
                        <a:t>27.</a:t>
                      </a:r>
                    </a:p>
                  </a:txBody>
                  <a:tcPr/>
                </a:tc>
                <a:tc>
                  <a:txBody>
                    <a:bodyPr/>
                    <a:lstStyle/>
                    <a:p>
                      <a:r>
                        <a:rPr lang="en-US" sz="2700" b="0" dirty="0">
                          <a:latin typeface="Times New Roman" pitchFamily="18" charset="0"/>
                          <a:cs typeface="Times New Roman" pitchFamily="18" charset="0"/>
                        </a:rPr>
                        <a:t>Expected Questions</a:t>
                      </a:r>
                    </a:p>
                  </a:txBody>
                  <a:tcPr/>
                </a:tc>
                <a:extLst>
                  <a:ext uri="{0D108BD9-81ED-4DB2-BD59-A6C34878D82A}">
                    <a16:rowId xmlns:a16="http://schemas.microsoft.com/office/drawing/2014/main" val="10008"/>
                  </a:ext>
                </a:extLst>
              </a:tr>
              <a:tr h="518394">
                <a:tc>
                  <a:txBody>
                    <a:bodyPr/>
                    <a:lstStyle/>
                    <a:p>
                      <a:r>
                        <a:rPr lang="en-US" sz="2700" b="0" dirty="0">
                          <a:latin typeface="Times New Roman" pitchFamily="18" charset="0"/>
                          <a:cs typeface="Times New Roman" pitchFamily="18" charset="0"/>
                        </a:rPr>
                        <a:t>28.</a:t>
                      </a:r>
                    </a:p>
                  </a:txBody>
                  <a:tcPr/>
                </a:tc>
                <a:tc>
                  <a:txBody>
                    <a:bodyPr/>
                    <a:lstStyle/>
                    <a:p>
                      <a:r>
                        <a:rPr lang="en-US" sz="2700" b="0" dirty="0">
                          <a:latin typeface="Times New Roman" pitchFamily="18" charset="0"/>
                          <a:cs typeface="Times New Roman" pitchFamily="18" charset="0"/>
                        </a:rPr>
                        <a:t>Recap of unit</a:t>
                      </a:r>
                    </a:p>
                  </a:txBody>
                  <a:tcPr/>
                </a:tc>
                <a:extLst>
                  <a:ext uri="{0D108BD9-81ED-4DB2-BD59-A6C34878D82A}">
                    <a16:rowId xmlns:a16="http://schemas.microsoft.com/office/drawing/2014/main" val="10009"/>
                  </a:ext>
                </a:extLst>
              </a:tr>
            </a:tbl>
          </a:graphicData>
        </a:graphic>
      </p:graphicFrame>
      <p:sp>
        <p:nvSpPr>
          <p:cNvPr id="2" name="Title 1">
            <a:extLst>
              <a:ext uri="{FF2B5EF4-FFF2-40B4-BE49-F238E27FC236}">
                <a16:creationId xmlns:a16="http://schemas.microsoft.com/office/drawing/2014/main" id="{FD60C647-4516-B0AB-5703-467BED83F425}"/>
              </a:ext>
            </a:extLst>
          </p:cNvPr>
          <p:cNvSpPr txBox="1">
            <a:spLocks/>
          </p:cNvSpPr>
          <p:nvPr/>
        </p:nvSpPr>
        <p:spPr>
          <a:xfrm>
            <a:off x="1932296" y="1"/>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dirty="0"/>
              <a:t>Index</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AE9A87-5D9F-46B7-BDE9-A8A2B8797427}" type="datetime1">
              <a:rPr lang="en-US" smtClean="0"/>
              <a:t>21-Jun-24</a:t>
            </a:fld>
            <a:endParaRPr lang="en-US" dirty="0"/>
          </a:p>
        </p:txBody>
      </p:sp>
      <p:sp>
        <p:nvSpPr>
          <p:cNvPr id="10" name="Footer Placeholder 9">
            <a:extLst>
              <a:ext uri="{FF2B5EF4-FFF2-40B4-BE49-F238E27FC236}">
                <a16:creationId xmlns:a16="http://schemas.microsoft.com/office/drawing/2014/main" id="{14300ECD-6BE0-41DE-850F-F80D58F3559A}"/>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lgn="just">
              <a:buNone/>
            </a:pPr>
            <a:r>
              <a:rPr lang="en-US" sz="2800" dirty="0"/>
              <a:t>	</a:t>
            </a:r>
          </a:p>
          <a:p>
            <a:pPr algn="just">
              <a:buNone/>
            </a:pPr>
            <a:r>
              <a:rPr lang="en-US" sz="2800" dirty="0"/>
              <a:t>	Project financing is the funding (financing) of long-term infrastructure, industrial projects, and public services using a non-recourse or limited recourse financial structure. </a:t>
            </a:r>
          </a:p>
          <a:p>
            <a:pPr algn="just">
              <a:buNone/>
            </a:pPr>
            <a:endParaRPr lang="en-US" sz="2800" dirty="0"/>
          </a:p>
          <a:p>
            <a:pPr algn="just">
              <a:buNone/>
            </a:pPr>
            <a:r>
              <a:rPr lang="en-US" sz="2800" dirty="0"/>
              <a:t>	The debt and equity used to finance the project are paid back from the cash flow generated by the project.</a:t>
            </a:r>
          </a:p>
          <a:p>
            <a:pPr algn="just">
              <a:buNone/>
            </a:pPr>
            <a:endParaRPr lang="en-US" sz="2800" dirty="0"/>
          </a:p>
        </p:txBody>
      </p:sp>
      <p:sp>
        <p:nvSpPr>
          <p:cNvPr id="7" name="Title 1"/>
          <p:cNvSpPr txBox="1">
            <a:spLocks/>
          </p:cNvSpPr>
          <p:nvPr/>
        </p:nvSpPr>
        <p:spPr>
          <a:xfrm>
            <a:off x="1828799" y="10828"/>
            <a:ext cx="7251469"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Project Financing</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03CE27A-584B-4922-8BA0-9B83088005C3}" type="datetime1">
              <a:rPr lang="en-US" smtClean="0"/>
              <a:t>21-Jun-24</a:t>
            </a:fld>
            <a:endParaRPr lang="en-US" dirty="0"/>
          </a:p>
        </p:txBody>
      </p:sp>
      <p:sp>
        <p:nvSpPr>
          <p:cNvPr id="10" name="Footer Placeholder 9">
            <a:extLst>
              <a:ext uri="{FF2B5EF4-FFF2-40B4-BE49-F238E27FC236}">
                <a16:creationId xmlns:a16="http://schemas.microsoft.com/office/drawing/2014/main" id="{7AA2C148-CAAD-442B-ACD2-84EBF209E5F8}"/>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marL="514350" indent="-514350" algn="just">
              <a:buFont typeface="+mj-lt"/>
              <a:buAutoNum type="arabicPeriod"/>
            </a:pPr>
            <a:endParaRPr lang="en-US" sz="2800" dirty="0"/>
          </a:p>
          <a:p>
            <a:pPr marL="514350" indent="-514350" algn="just">
              <a:buFont typeface="+mj-lt"/>
              <a:buAutoNum type="arabicPeriod"/>
            </a:pPr>
            <a:r>
              <a:rPr lang="en-US" sz="2800" dirty="0"/>
              <a:t>Capital Intensive Financing Scheme</a:t>
            </a:r>
          </a:p>
          <a:p>
            <a:pPr marL="514350" indent="-514350" algn="just">
              <a:buFont typeface="+mj-lt"/>
              <a:buAutoNum type="arabicPeriod"/>
            </a:pPr>
            <a:r>
              <a:rPr lang="en-US" sz="2800" dirty="0"/>
              <a:t>Risk Allocation</a:t>
            </a:r>
          </a:p>
          <a:p>
            <a:pPr marL="514350" indent="-514350" algn="just">
              <a:buFont typeface="+mj-lt"/>
              <a:buAutoNum type="arabicPeriod"/>
            </a:pPr>
            <a:r>
              <a:rPr lang="en-US" sz="2800" dirty="0"/>
              <a:t>Multiple Participants Applicable</a:t>
            </a:r>
          </a:p>
          <a:p>
            <a:pPr marL="514350" indent="-514350" algn="just">
              <a:buFont typeface="+mj-lt"/>
              <a:buAutoNum type="arabicPeriod"/>
            </a:pPr>
            <a:r>
              <a:rPr lang="en-US" sz="2800" dirty="0"/>
              <a:t>Asset Ownership is Decided at the Completion of Project</a:t>
            </a:r>
          </a:p>
          <a:p>
            <a:pPr marL="514350" indent="-514350" algn="just">
              <a:buFont typeface="+mj-lt"/>
              <a:buAutoNum type="arabicPeriod"/>
            </a:pPr>
            <a:r>
              <a:rPr lang="en-US" sz="2800" dirty="0"/>
              <a:t>Asset Ownership is Decided at the Completion of Project</a:t>
            </a:r>
          </a:p>
          <a:p>
            <a:pPr marL="514350" indent="-514350" algn="just">
              <a:buFont typeface="+mj-lt"/>
              <a:buAutoNum type="arabicPeriod"/>
            </a:pPr>
            <a:r>
              <a:rPr lang="en-US" sz="2800" dirty="0"/>
              <a:t>Loan Repayment With Project Cash Flow</a:t>
            </a:r>
          </a:p>
          <a:p>
            <a:pPr marL="514350" indent="-514350" algn="just">
              <a:buFont typeface="+mj-lt"/>
              <a:buAutoNum type="arabicPeriod"/>
            </a:pPr>
            <a:r>
              <a:rPr lang="en-US" sz="2800" dirty="0"/>
              <a:t>Better Tax Treatment</a:t>
            </a:r>
          </a:p>
          <a:p>
            <a:pPr marL="514350" indent="-514350" algn="just">
              <a:buFont typeface="+mj-lt"/>
              <a:buAutoNum type="arabicPeriod"/>
            </a:pPr>
            <a:r>
              <a:rPr lang="en-US" sz="2800" dirty="0"/>
              <a:t>Sponsor Credit Has No Impact on Project</a:t>
            </a:r>
          </a:p>
        </p:txBody>
      </p:sp>
      <p:sp>
        <p:nvSpPr>
          <p:cNvPr id="7" name="Title 1"/>
          <p:cNvSpPr txBox="1">
            <a:spLocks/>
          </p:cNvSpPr>
          <p:nvPr/>
        </p:nvSpPr>
        <p:spPr>
          <a:xfrm>
            <a:off x="1905000" y="0"/>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Key Features of Project Financing</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7A75D48-C791-4910-B088-C92DA5C24CAD}" type="datetime1">
              <a:rPr lang="en-US" smtClean="0"/>
              <a:t>21-Jun-24</a:t>
            </a:fld>
            <a:endParaRPr lang="en-US" dirty="0"/>
          </a:p>
        </p:txBody>
      </p:sp>
      <p:sp>
        <p:nvSpPr>
          <p:cNvPr id="10" name="Footer Placeholder 9">
            <a:extLst>
              <a:ext uri="{FF2B5EF4-FFF2-40B4-BE49-F238E27FC236}">
                <a16:creationId xmlns:a16="http://schemas.microsoft.com/office/drawing/2014/main" id="{837D454C-8729-4666-81B4-4C7E39AC8F81}"/>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marL="514350" indent="-514350" algn="just">
              <a:buAutoNum type="arabicPeriod"/>
            </a:pPr>
            <a:endParaRPr lang="en-US" sz="2800" dirty="0"/>
          </a:p>
          <a:p>
            <a:pPr marL="514350" indent="-514350" algn="just">
              <a:buAutoNum type="arabicPeriod"/>
            </a:pPr>
            <a:endParaRPr lang="en-US" sz="2800" dirty="0"/>
          </a:p>
          <a:p>
            <a:pPr marL="514350" indent="-514350" algn="just">
              <a:buAutoNum type="arabicPeriod"/>
            </a:pPr>
            <a:r>
              <a:rPr lang="en-US" sz="2800" dirty="0"/>
              <a:t>Pre- Financing Stage</a:t>
            </a:r>
          </a:p>
          <a:p>
            <a:pPr marL="514350" indent="-514350" algn="just">
              <a:buAutoNum type="arabicPeriod"/>
            </a:pPr>
            <a:r>
              <a:rPr lang="en-US" sz="2800" dirty="0"/>
              <a:t>Financing Stage</a:t>
            </a:r>
          </a:p>
          <a:p>
            <a:pPr marL="514350" indent="-514350" algn="just">
              <a:buAutoNum type="arabicPeriod"/>
            </a:pPr>
            <a:r>
              <a:rPr lang="en-US" sz="2800" dirty="0"/>
              <a:t>Post Financing stage</a:t>
            </a:r>
          </a:p>
        </p:txBody>
      </p:sp>
      <p:sp>
        <p:nvSpPr>
          <p:cNvPr id="7" name="Title 1"/>
          <p:cNvSpPr txBox="1">
            <a:spLocks/>
          </p:cNvSpPr>
          <p:nvPr/>
        </p:nvSpPr>
        <p:spPr>
          <a:xfrm>
            <a:off x="1905000" y="0"/>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Stages of Project Financing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3B1C15C-948D-44C1-ABFF-99FB59B6C2E4}" type="datetime1">
              <a:rPr lang="en-US" smtClean="0"/>
              <a:t>21-Jun-24</a:t>
            </a:fld>
            <a:endParaRPr lang="en-US" dirty="0"/>
          </a:p>
        </p:txBody>
      </p:sp>
      <p:sp>
        <p:nvSpPr>
          <p:cNvPr id="10" name="Footer Placeholder 9">
            <a:extLst>
              <a:ext uri="{FF2B5EF4-FFF2-40B4-BE49-F238E27FC236}">
                <a16:creationId xmlns:a16="http://schemas.microsoft.com/office/drawing/2014/main" id="{E65E3181-6C92-43C0-AFF9-563ED37C4786}"/>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lgn="just">
              <a:buNone/>
            </a:pPr>
            <a:endParaRPr lang="en-US" sz="2800" b="1" dirty="0"/>
          </a:p>
          <a:p>
            <a:pPr algn="just">
              <a:buNone/>
            </a:pPr>
            <a:endParaRPr lang="en-US" sz="2800" b="1" dirty="0"/>
          </a:p>
          <a:p>
            <a:pPr algn="just">
              <a:buNone/>
            </a:pPr>
            <a:r>
              <a:rPr lang="en-US" sz="2800" dirty="0"/>
              <a:t>1.1 - Identification of the Project Plan</a:t>
            </a:r>
          </a:p>
          <a:p>
            <a:pPr algn="just">
              <a:buNone/>
            </a:pPr>
            <a:r>
              <a:rPr lang="en-US" sz="2800" dirty="0"/>
              <a:t>1.2 - </a:t>
            </a:r>
            <a:r>
              <a:rPr lang="en-US" sz="2800" dirty="0" err="1"/>
              <a:t>Recognising</a:t>
            </a:r>
            <a:r>
              <a:rPr lang="en-US" sz="2800" dirty="0"/>
              <a:t> and </a:t>
            </a:r>
            <a:r>
              <a:rPr lang="en-US" sz="2800" dirty="0" err="1"/>
              <a:t>Minimising</a:t>
            </a:r>
            <a:r>
              <a:rPr lang="en-US" sz="2800" dirty="0"/>
              <a:t> the Risk</a:t>
            </a:r>
          </a:p>
          <a:p>
            <a:pPr algn="just">
              <a:buNone/>
            </a:pPr>
            <a:r>
              <a:rPr lang="en-US" sz="2800" dirty="0"/>
              <a:t>1.3 - Checking Project Feasibility</a:t>
            </a:r>
          </a:p>
          <a:p>
            <a:pPr algn="just"/>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a:t>1. </a:t>
            </a:r>
            <a:r>
              <a:rPr lang="en-US" dirty="0"/>
              <a:t>Pre Financing Stage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F9B30FC-A052-4B04-86A8-1578F97BB539}" type="datetime1">
              <a:rPr lang="en-US" smtClean="0"/>
              <a:t>21-Jun-24</a:t>
            </a:fld>
            <a:endParaRPr lang="en-US" dirty="0"/>
          </a:p>
        </p:txBody>
      </p:sp>
      <p:sp>
        <p:nvSpPr>
          <p:cNvPr id="10" name="Footer Placeholder 9">
            <a:extLst>
              <a:ext uri="{FF2B5EF4-FFF2-40B4-BE49-F238E27FC236}">
                <a16:creationId xmlns:a16="http://schemas.microsoft.com/office/drawing/2014/main" id="{3DAE05F3-472D-43A1-9814-7B90E0D7A910}"/>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lgn="just">
              <a:buNone/>
            </a:pPr>
            <a:endParaRPr lang="en-US" sz="2800" dirty="0"/>
          </a:p>
          <a:p>
            <a:pPr algn="just">
              <a:buNone/>
            </a:pPr>
            <a:endParaRPr lang="en-US" sz="2800" dirty="0"/>
          </a:p>
          <a:p>
            <a:pPr algn="just">
              <a:buNone/>
            </a:pPr>
            <a:r>
              <a:rPr lang="en-US" sz="2800" dirty="0"/>
              <a:t>2.1 - Arrangement of Finances</a:t>
            </a:r>
          </a:p>
          <a:p>
            <a:pPr algn="just">
              <a:buNone/>
            </a:pPr>
            <a:r>
              <a:rPr lang="en-US" sz="2800" dirty="0"/>
              <a:t>2.2 - Loan or Equity Negotiation </a:t>
            </a:r>
          </a:p>
          <a:p>
            <a:pPr algn="just">
              <a:buNone/>
            </a:pPr>
            <a:r>
              <a:rPr lang="en-US" sz="2800" dirty="0"/>
              <a:t>2.3 - Documentation and Verification</a:t>
            </a:r>
          </a:p>
          <a:p>
            <a:pPr algn="just">
              <a:buNone/>
            </a:pPr>
            <a:r>
              <a:rPr lang="en-US" sz="2800" dirty="0"/>
              <a:t>2.4 - Payment</a:t>
            </a:r>
          </a:p>
          <a:p>
            <a:pPr algn="just">
              <a:buNone/>
            </a:pPr>
            <a:endParaRPr lang="en-US" sz="2800" dirty="0"/>
          </a:p>
        </p:txBody>
      </p:sp>
      <p:sp>
        <p:nvSpPr>
          <p:cNvPr id="7" name="Title 1"/>
          <p:cNvSpPr txBox="1">
            <a:spLocks/>
          </p:cNvSpPr>
          <p:nvPr/>
        </p:nvSpPr>
        <p:spPr>
          <a:xfrm>
            <a:off x="1905000" y="0"/>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2. Financing Stage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6FBEB48-DCB5-4CE4-899E-6583F27154D9}" type="datetime1">
              <a:rPr lang="en-US" smtClean="0"/>
              <a:t>21-Jun-24</a:t>
            </a:fld>
            <a:endParaRPr lang="en-US" dirty="0"/>
          </a:p>
        </p:txBody>
      </p:sp>
      <p:sp>
        <p:nvSpPr>
          <p:cNvPr id="10" name="Footer Placeholder 9">
            <a:extLst>
              <a:ext uri="{FF2B5EF4-FFF2-40B4-BE49-F238E27FC236}">
                <a16:creationId xmlns:a16="http://schemas.microsoft.com/office/drawing/2014/main" id="{989FAE77-D71E-4CCE-8D3E-9A6F1DBC6E50}"/>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lgn="just">
              <a:buNone/>
            </a:pPr>
            <a:endParaRPr lang="en-US" sz="2800" dirty="0"/>
          </a:p>
          <a:p>
            <a:pPr algn="just">
              <a:buNone/>
            </a:pPr>
            <a:endParaRPr lang="en-US" sz="2800" dirty="0"/>
          </a:p>
          <a:p>
            <a:pPr algn="just">
              <a:buNone/>
            </a:pPr>
            <a:r>
              <a:rPr lang="en-US" sz="2800" dirty="0"/>
              <a:t>3.1 - Timely Project Monitoring</a:t>
            </a:r>
          </a:p>
          <a:p>
            <a:pPr algn="just">
              <a:buNone/>
            </a:pPr>
            <a:r>
              <a:rPr lang="en-US" sz="2800" dirty="0"/>
              <a:t>3.2 - Project Closure</a:t>
            </a:r>
          </a:p>
          <a:p>
            <a:pPr algn="just">
              <a:buNone/>
            </a:pPr>
            <a:r>
              <a:rPr lang="en-US" sz="2800" dirty="0"/>
              <a:t>3.3 - Loan Repayment </a:t>
            </a:r>
          </a:p>
        </p:txBody>
      </p:sp>
      <p:sp>
        <p:nvSpPr>
          <p:cNvPr id="7" name="Title 1"/>
          <p:cNvSpPr txBox="1">
            <a:spLocks/>
          </p:cNvSpPr>
          <p:nvPr/>
        </p:nvSpPr>
        <p:spPr>
          <a:xfrm>
            <a:off x="1905000" y="0"/>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3. Post Financing Stage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F73A67F-325A-4EA1-A3C0-8590ABCF5654}" type="datetime1">
              <a:rPr lang="en-US" smtClean="0"/>
              <a:t>21-Jun-24</a:t>
            </a:fld>
            <a:endParaRPr lang="en-US" dirty="0"/>
          </a:p>
        </p:txBody>
      </p:sp>
      <p:sp>
        <p:nvSpPr>
          <p:cNvPr id="10" name="Footer Placeholder 9">
            <a:extLst>
              <a:ext uri="{FF2B5EF4-FFF2-40B4-BE49-F238E27FC236}">
                <a16:creationId xmlns:a16="http://schemas.microsoft.com/office/drawing/2014/main" id="{69B242F5-00E2-4E1F-8540-7E38051F43F7}"/>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dirty="0"/>
          </a:p>
        </p:txBody>
      </p:sp>
      <p:sp>
        <p:nvSpPr>
          <p:cNvPr id="9" name="Content Placeholder 8"/>
          <p:cNvSpPr>
            <a:spLocks noGrp="1"/>
          </p:cNvSpPr>
          <p:nvPr>
            <p:ph idx="4294967295"/>
          </p:nvPr>
        </p:nvSpPr>
        <p:spPr>
          <a:xfrm>
            <a:off x="0" y="838200"/>
            <a:ext cx="8686800" cy="5386388"/>
          </a:xfrm>
        </p:spPr>
        <p:txBody>
          <a:bodyPr>
            <a:normAutofit/>
          </a:bodyPr>
          <a:lstStyle/>
          <a:p>
            <a:r>
              <a:rPr lang="en-US" sz="2800" dirty="0"/>
              <a:t>Equity Capital</a:t>
            </a:r>
          </a:p>
          <a:p>
            <a:r>
              <a:rPr lang="en-US" sz="2800" dirty="0"/>
              <a:t>Preference Capital</a:t>
            </a:r>
          </a:p>
          <a:p>
            <a:r>
              <a:rPr lang="en-US" sz="2800" dirty="0"/>
              <a:t>Debentures</a:t>
            </a:r>
          </a:p>
          <a:p>
            <a:r>
              <a:rPr lang="en-US" sz="2800" dirty="0"/>
              <a:t>Rupees term loans</a:t>
            </a:r>
          </a:p>
          <a:p>
            <a:r>
              <a:rPr lang="en-US" sz="2800" dirty="0"/>
              <a:t>Foreign currency term loans</a:t>
            </a:r>
          </a:p>
          <a:p>
            <a:r>
              <a:rPr lang="en-US" sz="2800" dirty="0"/>
              <a:t>Euro issues</a:t>
            </a:r>
          </a:p>
          <a:p>
            <a:r>
              <a:rPr lang="en-US" sz="2800" dirty="0"/>
              <a:t>Deferred credit</a:t>
            </a:r>
          </a:p>
          <a:p>
            <a:r>
              <a:rPr lang="en-US" sz="2800" dirty="0"/>
              <a:t>Bill rediscounting scheme</a:t>
            </a:r>
          </a:p>
          <a:p>
            <a:r>
              <a:rPr lang="en-US" sz="2800" dirty="0"/>
              <a:t>Suppliers line of credit</a:t>
            </a:r>
          </a:p>
          <a:p>
            <a:r>
              <a:rPr lang="en-US" sz="2800" dirty="0"/>
              <a:t>Seed capital assistance</a:t>
            </a:r>
          </a:p>
          <a:p>
            <a:pPr>
              <a:buNone/>
            </a:pPr>
            <a:endParaRPr lang="en-US" sz="2800" dirty="0"/>
          </a:p>
          <a:p>
            <a:pPr algn="just"/>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Sources of Finance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C024D04-2572-47CE-B3E4-FD8348E8771F}" type="datetime1">
              <a:rPr lang="en-US" smtClean="0"/>
              <a:t>21-Jun-24</a:t>
            </a:fld>
            <a:endParaRPr lang="en-US" dirty="0"/>
          </a:p>
        </p:txBody>
      </p:sp>
      <p:sp>
        <p:nvSpPr>
          <p:cNvPr id="10" name="Footer Placeholder 9">
            <a:extLst>
              <a:ext uri="{FF2B5EF4-FFF2-40B4-BE49-F238E27FC236}">
                <a16:creationId xmlns:a16="http://schemas.microsoft.com/office/drawing/2014/main" id="{117037A6-C0BE-4A85-9924-B32EFB5487AC}"/>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endParaRPr lang="en-US" sz="2800" dirty="0"/>
          </a:p>
          <a:p>
            <a:r>
              <a:rPr lang="en-US" sz="2800" dirty="0"/>
              <a:t>Unsecured loans and deposits</a:t>
            </a:r>
          </a:p>
          <a:p>
            <a:r>
              <a:rPr lang="en-US" sz="2800" dirty="0"/>
              <a:t>Lease and hire purchase finance</a:t>
            </a:r>
          </a:p>
          <a:p>
            <a:r>
              <a:rPr lang="en-US" sz="2800" dirty="0"/>
              <a:t>Public Deposit</a:t>
            </a:r>
          </a:p>
          <a:p>
            <a:r>
              <a:rPr lang="en-US" sz="2800" dirty="0"/>
              <a:t>Bank Credit</a:t>
            </a:r>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Sources of Finance </a:t>
            </a:r>
            <a:r>
              <a:rPr lang="en-US" dirty="0" err="1"/>
              <a:t>contd</a:t>
            </a:r>
            <a:r>
              <a:rPr lang="en-US" dirty="0"/>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EDED946-A0DC-4A20-A94C-4F7C68BD618A}" type="datetime1">
              <a:rPr lang="en-US" smtClean="0"/>
              <a:t>21-Jun-24</a:t>
            </a:fld>
            <a:endParaRPr lang="en-US" dirty="0"/>
          </a:p>
        </p:txBody>
      </p:sp>
      <p:sp>
        <p:nvSpPr>
          <p:cNvPr id="10" name="Footer Placeholder 9">
            <a:extLst>
              <a:ext uri="{FF2B5EF4-FFF2-40B4-BE49-F238E27FC236}">
                <a16:creationId xmlns:a16="http://schemas.microsoft.com/office/drawing/2014/main" id="{24D4FB77-BBAF-4933-9D7C-C1EF71A5F097}"/>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lgn="just" fontAlgn="base">
              <a:buNone/>
            </a:pPr>
            <a:r>
              <a:rPr lang="en-US" sz="2800" b="1" dirty="0"/>
              <a:t>1. The Venture Capital Assistance Scheme</a:t>
            </a:r>
          </a:p>
          <a:p>
            <a:pPr algn="just" fontAlgn="base">
              <a:buNone/>
            </a:pPr>
            <a:r>
              <a:rPr lang="en-US" sz="2800" dirty="0"/>
              <a:t>	Ministry of Agriculture and Farmers Welfare</a:t>
            </a:r>
          </a:p>
          <a:p>
            <a:pPr algn="just" fontAlgn="base">
              <a:buNone/>
            </a:pPr>
            <a:endParaRPr lang="en-US" sz="2800" dirty="0"/>
          </a:p>
          <a:p>
            <a:pPr algn="just" fontAlgn="base">
              <a:buNone/>
            </a:pPr>
            <a:r>
              <a:rPr lang="en-US" sz="2800" b="1" dirty="0"/>
              <a:t>2. Stand-Up India for Financing SC/ST and/or Women Entrepreneurs</a:t>
            </a:r>
          </a:p>
          <a:p>
            <a:pPr algn="just" fontAlgn="base">
              <a:buNone/>
            </a:pPr>
            <a:r>
              <a:rPr lang="en-US" sz="2800" dirty="0"/>
              <a:t>	Small Industries Development Bank of India (SIDBI)</a:t>
            </a:r>
          </a:p>
          <a:p>
            <a:pPr algn="just" fontAlgn="base">
              <a:buNone/>
            </a:pPr>
            <a:endParaRPr lang="en-US" sz="2800" dirty="0"/>
          </a:p>
          <a:p>
            <a:pPr algn="just" fontAlgn="base">
              <a:buNone/>
            </a:pPr>
            <a:r>
              <a:rPr lang="en-US" sz="2800" b="1" dirty="0"/>
              <a:t>3.Dairy Entrepreneurship Development Scheme</a:t>
            </a:r>
          </a:p>
          <a:p>
            <a:pPr algn="just" fontAlgn="base">
              <a:buNone/>
            </a:pPr>
            <a:r>
              <a:rPr lang="en-US" sz="2800" dirty="0"/>
              <a:t>	National Bank for Agriculture and Rural Development (NABARD)</a:t>
            </a:r>
          </a:p>
          <a:p>
            <a:pPr algn="just">
              <a:buNone/>
            </a:pPr>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Government Financing Schemes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E943E8-0AC8-47E6-A8C7-E50312A3D6AE}" type="datetime1">
              <a:rPr lang="en-US" smtClean="0"/>
              <a:t>21-Jun-24</a:t>
            </a:fld>
            <a:endParaRPr lang="en-US" dirty="0"/>
          </a:p>
        </p:txBody>
      </p:sp>
      <p:sp>
        <p:nvSpPr>
          <p:cNvPr id="10" name="Footer Placeholder 9">
            <a:extLst>
              <a:ext uri="{FF2B5EF4-FFF2-40B4-BE49-F238E27FC236}">
                <a16:creationId xmlns:a16="http://schemas.microsoft.com/office/drawing/2014/main" id="{69B58D02-04C4-4109-A090-A4B3683C29CC}"/>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lgn="just">
              <a:buNone/>
            </a:pPr>
            <a:r>
              <a:rPr lang="en-US" sz="2800" dirty="0"/>
              <a:t>	</a:t>
            </a:r>
          </a:p>
          <a:p>
            <a:pPr algn="just">
              <a:buNone/>
            </a:pPr>
            <a:r>
              <a:rPr lang="en-US" sz="2800" dirty="0"/>
              <a:t>	The Project Budget is a tool used by project managers to estimate the total cost of a project. </a:t>
            </a:r>
          </a:p>
          <a:p>
            <a:pPr algn="just">
              <a:buNone/>
            </a:pPr>
            <a:endParaRPr lang="en-US" sz="2800" dirty="0"/>
          </a:p>
          <a:p>
            <a:pPr algn="just">
              <a:buNone/>
            </a:pPr>
            <a:r>
              <a:rPr lang="en-US" sz="2800" dirty="0"/>
              <a:t>	A project budget template includes a detailed estimate of all costs that are likely to be incurred before the project is completed.</a:t>
            </a:r>
          </a:p>
          <a:p>
            <a:pPr algn="just">
              <a:buNone/>
            </a:pPr>
            <a:r>
              <a:rPr lang="en-US" sz="2800" dirty="0"/>
              <a:t>	</a:t>
            </a:r>
          </a:p>
          <a:p>
            <a:pPr algn="just">
              <a:buNone/>
            </a:pPr>
            <a:endParaRPr lang="en-US" sz="2800" dirty="0"/>
          </a:p>
          <a:p>
            <a:pPr algn="just">
              <a:buNone/>
            </a:pPr>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Project Budgeting-Project Budget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2889CD38-5DC9-40FA-8F5F-0C088F11CCAD}" type="datetime1">
              <a:rPr lang="en-US" smtClean="0"/>
              <a:t>21-Jun-24</a:t>
            </a:fld>
            <a:endParaRPr lang="en-US"/>
          </a:p>
        </p:txBody>
      </p:sp>
      <p:sp>
        <p:nvSpPr>
          <p:cNvPr id="14" name="Footer Placeholder 9">
            <a:extLst>
              <a:ext uri="{FF2B5EF4-FFF2-40B4-BE49-F238E27FC236}">
                <a16:creationId xmlns:a16="http://schemas.microsoft.com/office/drawing/2014/main" id="{D50F3D84-07AF-49D2-9264-0D83A4B1A037}"/>
              </a:ext>
            </a:extLst>
          </p:cNvPr>
          <p:cNvSpPr>
            <a:spLocks noGrp="1"/>
          </p:cNvSpPr>
          <p:nvPr>
            <p:ph type="ftr" sz="quarter" idx="11"/>
          </p:nvPr>
        </p:nvSpPr>
        <p:spPr/>
        <p:txBody>
          <a:bodyPr/>
          <a:lstStyle/>
          <a:p>
            <a:r>
              <a:rPr lang="en-US"/>
              <a:t>Harshit Thakur            Unit-3</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
        <p:nvSpPr>
          <p:cNvPr id="3" name="Content Placeholder 2"/>
          <p:cNvSpPr>
            <a:spLocks noGrp="1"/>
          </p:cNvSpPr>
          <p:nvPr>
            <p:ph idx="4294967295"/>
          </p:nvPr>
        </p:nvSpPr>
        <p:spPr>
          <a:xfrm>
            <a:off x="0" y="914400"/>
            <a:ext cx="5791200" cy="5181600"/>
          </a:xfrm>
        </p:spPr>
        <p:txBody>
          <a:bodyPr>
            <a:normAutofit/>
          </a:bodyPr>
          <a:lstStyle/>
          <a:p>
            <a:pPr>
              <a:buFont typeface="Arial" pitchFamily="34" charset="0"/>
              <a:buNone/>
            </a:pPr>
            <a:endParaRPr lang="en-IN" altLang="en-US" sz="2800" dirty="0"/>
          </a:p>
          <a:p>
            <a:pPr>
              <a:buFont typeface="Arial" pitchFamily="34" charset="0"/>
              <a:buNone/>
            </a:pPr>
            <a:r>
              <a:rPr lang="en-IN" altLang="en-US" sz="2400" dirty="0"/>
              <a:t>Faculty Name: Harshit Thakur</a:t>
            </a:r>
          </a:p>
          <a:p>
            <a:pPr>
              <a:buFont typeface="Arial" pitchFamily="34" charset="0"/>
              <a:buNone/>
            </a:pPr>
            <a:r>
              <a:rPr lang="en-IN" altLang="en-US" sz="2400" dirty="0"/>
              <a:t>Designation: Assistant Professor</a:t>
            </a:r>
          </a:p>
          <a:p>
            <a:pPr>
              <a:buFont typeface="Arial" pitchFamily="34" charset="0"/>
              <a:buNone/>
            </a:pPr>
            <a:r>
              <a:rPr lang="en-IN" altLang="en-US" sz="2400" dirty="0"/>
              <a:t>Department: CSE</a:t>
            </a:r>
          </a:p>
          <a:p>
            <a:pPr>
              <a:buFont typeface="Arial" pitchFamily="34" charset="0"/>
              <a:buNone/>
            </a:pPr>
            <a:r>
              <a:rPr lang="en-IN" altLang="en-US" sz="2400" dirty="0"/>
              <a:t>Email ID: harshit.thakur@niet.co.in</a:t>
            </a:r>
          </a:p>
          <a:p>
            <a:pPr>
              <a:buFont typeface="Arial" pitchFamily="34" charset="0"/>
              <a:buNone/>
            </a:pPr>
            <a:r>
              <a:rPr lang="en-IN" altLang="en-US" sz="2400" dirty="0"/>
              <a:t>Qualification: </a:t>
            </a:r>
            <a:r>
              <a:rPr lang="en-IN" altLang="en-US" sz="2000" dirty="0" err="1"/>
              <a:t>M.Tech</a:t>
            </a:r>
            <a:r>
              <a:rPr lang="en-IN" altLang="en-US" sz="2000" dirty="0"/>
              <a:t>, </a:t>
            </a:r>
            <a:r>
              <a:rPr lang="en-IN" altLang="en-US" sz="2000" dirty="0" err="1"/>
              <a:t>B.Tech</a:t>
            </a:r>
            <a:endParaRPr lang="en-IN" altLang="en-US" sz="2000" dirty="0"/>
          </a:p>
          <a:p>
            <a:pPr>
              <a:buFont typeface="Arial" pitchFamily="34" charset="0"/>
              <a:buNone/>
            </a:pPr>
            <a:r>
              <a:rPr lang="en-IN" altLang="en-US" sz="2400" dirty="0"/>
              <a:t>Specialisation: CSE</a:t>
            </a:r>
          </a:p>
          <a:p>
            <a:pPr>
              <a:buFont typeface="Arial" pitchFamily="34" charset="0"/>
              <a:buNone/>
            </a:pPr>
            <a:r>
              <a:rPr lang="en-IN" altLang="en-US" sz="2400" dirty="0"/>
              <a:t>Research Area: Cloud Computing</a:t>
            </a:r>
          </a:p>
          <a:p>
            <a:pPr>
              <a:buFont typeface="Arial" pitchFamily="34" charset="0"/>
              <a:buNone/>
            </a:pPr>
            <a:r>
              <a:rPr lang="en-IN" altLang="en-US" sz="2400" dirty="0"/>
              <a:t>Total Experience: 1 Year</a:t>
            </a:r>
            <a:endParaRPr lang="en-IN" altLang="en-US" sz="2800" dirty="0"/>
          </a:p>
          <a:p>
            <a:pPr algn="just">
              <a:buNone/>
            </a:pPr>
            <a:endParaRPr lang="en-US" sz="2400"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1828800" y="1"/>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Introduction of Faculty member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24E8151-2AC1-4A27-B546-2FA8C03462A4}" type="datetime1">
              <a:rPr lang="en-US" smtClean="0"/>
              <a:t>21-Jun-24</a:t>
            </a:fld>
            <a:endParaRPr lang="en-US" dirty="0"/>
          </a:p>
        </p:txBody>
      </p:sp>
      <p:sp>
        <p:nvSpPr>
          <p:cNvPr id="10" name="Footer Placeholder 9">
            <a:extLst>
              <a:ext uri="{FF2B5EF4-FFF2-40B4-BE49-F238E27FC236}">
                <a16:creationId xmlns:a16="http://schemas.microsoft.com/office/drawing/2014/main" id="{D080B38B-DEA6-44FE-BB64-18E00EFB5E07}"/>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lgn="just">
              <a:buNone/>
            </a:pPr>
            <a:r>
              <a:rPr lang="en-US" sz="2800" dirty="0"/>
              <a:t>	</a:t>
            </a:r>
          </a:p>
          <a:p>
            <a:pPr algn="just">
              <a:buNone/>
            </a:pPr>
            <a:r>
              <a:rPr lang="en-US" sz="2800" dirty="0"/>
              <a:t>	There are many components necessary to build a budget, including direct and indirect costs, fixed and variable costs, labor and materials, travel, equipment and space, licenses and whatever else may impact your project expenses.</a:t>
            </a:r>
          </a:p>
          <a:p>
            <a:pPr algn="just">
              <a:buNone/>
            </a:pPr>
            <a:endParaRPr lang="en-US" sz="2800" dirty="0"/>
          </a:p>
          <a:p>
            <a:pPr algn="just">
              <a:buNone/>
            </a:pPr>
            <a:r>
              <a:rPr lang="en-US" sz="2800" dirty="0"/>
              <a:t>	To meet all the financial needs of your project, a project budget must be created thoroughly, not missing any aspect that requires funding. </a:t>
            </a:r>
          </a:p>
          <a:p>
            <a:pPr algn="just">
              <a:buNone/>
            </a:pPr>
            <a:endParaRPr lang="en-US" sz="2800" dirty="0"/>
          </a:p>
          <a:p>
            <a:pPr algn="just"/>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Need of Project Budget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1CA941-57EA-46BC-88D2-75B9ACC4BB83}" type="datetime1">
              <a:rPr lang="en-US" smtClean="0"/>
              <a:t>21-Jun-24</a:t>
            </a:fld>
            <a:endParaRPr lang="en-US" dirty="0"/>
          </a:p>
        </p:txBody>
      </p:sp>
      <p:sp>
        <p:nvSpPr>
          <p:cNvPr id="10" name="Footer Placeholder 9">
            <a:extLst>
              <a:ext uri="{FF2B5EF4-FFF2-40B4-BE49-F238E27FC236}">
                <a16:creationId xmlns:a16="http://schemas.microsoft.com/office/drawing/2014/main" id="{73C9B604-54B2-46B8-B3B8-A53A2DAC1DEA}"/>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buNone/>
            </a:pPr>
            <a:endParaRPr lang="en-US" sz="2800" dirty="0"/>
          </a:p>
          <a:p>
            <a:pPr>
              <a:buNone/>
            </a:pPr>
            <a:r>
              <a:rPr lang="en-US" sz="2800" dirty="0"/>
              <a:t>1. Use Historical Data</a:t>
            </a:r>
          </a:p>
          <a:p>
            <a:pPr>
              <a:buNone/>
            </a:pPr>
            <a:r>
              <a:rPr lang="en-US" sz="2800" dirty="0"/>
              <a:t>2. Reference Lessons Learned</a:t>
            </a:r>
          </a:p>
          <a:p>
            <a:pPr>
              <a:buNone/>
            </a:pPr>
            <a:r>
              <a:rPr lang="en-US" sz="2800" dirty="0"/>
              <a:t>3. Leverage Your Experts</a:t>
            </a:r>
          </a:p>
          <a:p>
            <a:pPr>
              <a:buNone/>
            </a:pPr>
            <a:r>
              <a:rPr lang="en-US" sz="2800" dirty="0"/>
              <a:t>4. Confirm Accuracy</a:t>
            </a:r>
          </a:p>
          <a:p>
            <a:pPr>
              <a:buNone/>
            </a:pPr>
            <a:r>
              <a:rPr lang="en-US" sz="2800" dirty="0"/>
              <a:t>5. Baseline and Re-Baseline the Budget</a:t>
            </a:r>
          </a:p>
          <a:p>
            <a:pPr>
              <a:buNone/>
            </a:pPr>
            <a:r>
              <a:rPr lang="en-US" sz="2800" dirty="0"/>
              <a:t>6. Update in Real Time</a:t>
            </a:r>
          </a:p>
          <a:p>
            <a:pPr>
              <a:buNone/>
            </a:pPr>
            <a:r>
              <a:rPr lang="en-US" sz="2800" dirty="0"/>
              <a:t>7. Get on Track</a:t>
            </a:r>
          </a:p>
          <a:p>
            <a:pPr>
              <a:buNone/>
            </a:pPr>
            <a:endParaRPr lang="en-US" sz="2800" dirty="0"/>
          </a:p>
          <a:p>
            <a:pPr algn="just"/>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Steps in Project Budgeting</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3311527-9AE9-4E41-89E6-5102DBC206E5}" type="datetime1">
              <a:rPr lang="en-US" smtClean="0"/>
              <a:t>21-Jun-24</a:t>
            </a:fld>
            <a:endParaRPr lang="en-US" dirty="0"/>
          </a:p>
        </p:txBody>
      </p:sp>
      <p:sp>
        <p:nvSpPr>
          <p:cNvPr id="10" name="Footer Placeholder 9">
            <a:extLst>
              <a:ext uri="{FF2B5EF4-FFF2-40B4-BE49-F238E27FC236}">
                <a16:creationId xmlns:a16="http://schemas.microsoft.com/office/drawing/2014/main" id="{9D214504-E2A0-46DD-9B59-6D67B3F0AFBA}"/>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lgn="just">
              <a:buNone/>
            </a:pPr>
            <a:r>
              <a:rPr lang="en-US" sz="2800" dirty="0"/>
              <a:t>	Sometimes, the managers may put forward suggestions for the budget before the budget preparation. Whether their contribution to the budgeting process will be used or not is at the management’s discretion. </a:t>
            </a:r>
          </a:p>
          <a:p>
            <a:pPr algn="just">
              <a:buNone/>
            </a:pPr>
            <a:endParaRPr lang="en-US" sz="2800" dirty="0"/>
          </a:p>
          <a:p>
            <a:pPr algn="just">
              <a:buNone/>
            </a:pPr>
            <a:r>
              <a:rPr lang="en-US" sz="2800" dirty="0"/>
              <a:t>	After the budget is created, the management makes specific allocations to the different departments, which must then create their own budgets based on their budget allocation and goals.</a:t>
            </a:r>
          </a:p>
          <a:p>
            <a:pPr algn="just"/>
            <a:endParaRPr lang="en-US" sz="2800" dirty="0"/>
          </a:p>
        </p:txBody>
      </p:sp>
      <p:sp>
        <p:nvSpPr>
          <p:cNvPr id="7" name="Title 1"/>
          <p:cNvSpPr txBox="1">
            <a:spLocks/>
          </p:cNvSpPr>
          <p:nvPr/>
        </p:nvSpPr>
        <p:spPr>
          <a:xfrm>
            <a:off x="1905000" y="0"/>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Top-Down Budgeting</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2BB19BA-2046-476E-81F7-22E5CE63EF03}" type="datetime1">
              <a:rPr lang="en-US" smtClean="0"/>
              <a:t>21-Jun-24</a:t>
            </a:fld>
            <a:endParaRPr lang="en-US" dirty="0"/>
          </a:p>
        </p:txBody>
      </p:sp>
      <p:sp>
        <p:nvSpPr>
          <p:cNvPr id="9" name="Footer Placeholder 9">
            <a:extLst>
              <a:ext uri="{FF2B5EF4-FFF2-40B4-BE49-F238E27FC236}">
                <a16:creationId xmlns:a16="http://schemas.microsoft.com/office/drawing/2014/main" id="{38D6B2B8-A2EE-487B-9887-B91CC55A91C0}"/>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dirty="0"/>
          </a:p>
        </p:txBody>
      </p:sp>
      <p:pic>
        <p:nvPicPr>
          <p:cNvPr id="10" name="Picture 2"/>
          <p:cNvPicPr>
            <a:picLocks noGrp="1" noChangeAspect="1" noChangeArrowheads="1"/>
          </p:cNvPicPr>
          <p:nvPr>
            <p:ph idx="4294967295"/>
          </p:nvPr>
        </p:nvPicPr>
        <p:blipFill>
          <a:blip r:embed="rId2"/>
          <a:srcRect/>
          <a:stretch>
            <a:fillRect/>
          </a:stretch>
        </p:blipFill>
        <p:spPr bwMode="auto">
          <a:xfrm>
            <a:off x="4495800" y="785813"/>
            <a:ext cx="4648200" cy="5462587"/>
          </a:xfrm>
          <a:prstGeom prst="rect">
            <a:avLst/>
          </a:prstGeom>
          <a:noFill/>
          <a:ln w="9525">
            <a:noFill/>
            <a:miter lim="800000"/>
            <a:headEnd/>
            <a:tailEnd/>
          </a:ln>
          <a:effectLst/>
        </p:spPr>
      </p:pic>
      <p:sp>
        <p:nvSpPr>
          <p:cNvPr id="7" name="Title 1"/>
          <p:cNvSpPr txBox="1">
            <a:spLocks/>
          </p:cNvSpPr>
          <p:nvPr/>
        </p:nvSpPr>
        <p:spPr>
          <a:xfrm>
            <a:off x="1828800" y="46039"/>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Top-Down Budgeting</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F9F0E3-A5B0-41DC-B83E-1A605FFD4A6D}" type="datetime1">
              <a:rPr lang="en-US" smtClean="0"/>
              <a:t>21-Jun-24</a:t>
            </a:fld>
            <a:endParaRPr lang="en-US" dirty="0"/>
          </a:p>
        </p:txBody>
      </p:sp>
      <p:sp>
        <p:nvSpPr>
          <p:cNvPr id="10" name="Footer Placeholder 9">
            <a:extLst>
              <a:ext uri="{FF2B5EF4-FFF2-40B4-BE49-F238E27FC236}">
                <a16:creationId xmlns:a16="http://schemas.microsoft.com/office/drawing/2014/main" id="{005989B3-90D9-4967-8CDF-6354E1358636}"/>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lgn="just"/>
            <a:endParaRPr lang="en-US" sz="2800" dirty="0"/>
          </a:p>
          <a:p>
            <a:pPr algn="just"/>
            <a:endParaRPr lang="en-US" sz="2800" dirty="0"/>
          </a:p>
          <a:p>
            <a:pPr algn="just"/>
            <a:r>
              <a:rPr lang="en-US" sz="2800" dirty="0"/>
              <a:t>Budget Allocations to Departments</a:t>
            </a:r>
          </a:p>
          <a:p>
            <a:pPr algn="just"/>
            <a:r>
              <a:rPr lang="en-US" sz="2800" dirty="0"/>
              <a:t>Department-level Budgets</a:t>
            </a:r>
          </a:p>
          <a:p>
            <a:pPr algn="just"/>
            <a:r>
              <a:rPr lang="en-US" sz="2800" dirty="0"/>
              <a:t>Harmonization of Departmental Budgets</a:t>
            </a:r>
          </a:p>
          <a:p>
            <a:pPr algn="just"/>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Top-Down Budgeting</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7B6966-151A-4E14-AA08-B18FBF88ECF2}" type="datetime1">
              <a:rPr lang="en-US" smtClean="0"/>
              <a:t>21-Jun-24</a:t>
            </a:fld>
            <a:endParaRPr lang="en-US" dirty="0"/>
          </a:p>
        </p:txBody>
      </p:sp>
      <p:sp>
        <p:nvSpPr>
          <p:cNvPr id="10" name="Footer Placeholder 9">
            <a:extLst>
              <a:ext uri="{FF2B5EF4-FFF2-40B4-BE49-F238E27FC236}">
                <a16:creationId xmlns:a16="http://schemas.microsoft.com/office/drawing/2014/main" id="{5C412563-B30B-434C-9EF2-D8C1511DAC06}"/>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marL="514350" indent="-514350" algn="just">
              <a:buAutoNum type="arabicPeriod"/>
            </a:pPr>
            <a:r>
              <a:rPr lang="en-US" sz="2800" dirty="0"/>
              <a:t>It allows management to allocate resources to departments with a view to propelling the growth of the company, starting with the most critical departments.</a:t>
            </a:r>
          </a:p>
          <a:p>
            <a:pPr marL="514350" indent="-514350" algn="just">
              <a:buAutoNum type="arabicPeriod"/>
            </a:pPr>
            <a:r>
              <a:rPr lang="en-US" sz="2800" dirty="0"/>
              <a:t> Saves time for lower management. Rather than spending time creating a budget from scratch, lower-level managers are given an already-formulated budget to implement. </a:t>
            </a:r>
          </a:p>
          <a:p>
            <a:pPr marL="514350" indent="-514350" algn="just">
              <a:buAutoNum type="arabicPeriod"/>
            </a:pPr>
            <a:r>
              <a:rPr lang="en-US" sz="2800" dirty="0"/>
              <a:t>Creates one budget at a time, rather than allowing departments to develop their budgets and later combining them. As a result, the budgeting process will be less tedious.</a:t>
            </a:r>
          </a:p>
          <a:p>
            <a:pPr algn="just"/>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Advantages of Top-Down Budgeting</a:t>
            </a:r>
          </a:p>
        </p:txBody>
      </p:sp>
    </p:spTree>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8B09020-D321-4FD4-8088-2CE0ACAFEFF5}" type="datetime1">
              <a:rPr lang="en-US" smtClean="0"/>
              <a:t>21-Jun-24</a:t>
            </a:fld>
            <a:endParaRPr lang="en-US" dirty="0"/>
          </a:p>
        </p:txBody>
      </p:sp>
      <p:sp>
        <p:nvSpPr>
          <p:cNvPr id="10" name="Footer Placeholder 9">
            <a:extLst>
              <a:ext uri="{FF2B5EF4-FFF2-40B4-BE49-F238E27FC236}">
                <a16:creationId xmlns:a16="http://schemas.microsoft.com/office/drawing/2014/main" id="{DA57E545-EB6F-4CC2-8017-CD3DA1C04B9F}"/>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marL="514350" indent="-514350" algn="just">
              <a:buAutoNum type="arabicPeriod"/>
            </a:pPr>
            <a:r>
              <a:rPr lang="en-US" sz="2800" dirty="0"/>
              <a:t>The level of motivation decreases since the managers who are required to implement the budget do not own the budget-making process.</a:t>
            </a:r>
          </a:p>
          <a:p>
            <a:pPr marL="514350" indent="-514350" algn="just">
              <a:buNone/>
            </a:pPr>
            <a:endParaRPr lang="en-US" sz="2800" dirty="0"/>
          </a:p>
          <a:p>
            <a:pPr marL="514350" indent="-514350" algn="just">
              <a:buNone/>
            </a:pPr>
            <a:r>
              <a:rPr lang="en-US" sz="2800" dirty="0"/>
              <a:t>2. Senior managers are not involved in the day-to-day operations of individual departments, so they may not have realistic expectations of the expenses related to each department. </a:t>
            </a:r>
          </a:p>
          <a:p>
            <a:pPr algn="just">
              <a:buNone/>
            </a:pPr>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Disadvantages of Top-Down Budgeting</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08DA26-8C02-40CC-A377-A3CE83EBB5E4}" type="datetime1">
              <a:rPr lang="en-US" smtClean="0"/>
              <a:t>21-Jun-24</a:t>
            </a:fld>
            <a:endParaRPr lang="en-US" dirty="0"/>
          </a:p>
        </p:txBody>
      </p:sp>
      <p:sp>
        <p:nvSpPr>
          <p:cNvPr id="10" name="Footer Placeholder 9">
            <a:extLst>
              <a:ext uri="{FF2B5EF4-FFF2-40B4-BE49-F238E27FC236}">
                <a16:creationId xmlns:a16="http://schemas.microsoft.com/office/drawing/2014/main" id="{5EED759D-C484-4596-A750-F6F0666D51F4}"/>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lgn="just">
              <a:buNone/>
            </a:pPr>
            <a:endParaRPr lang="en-US" sz="2800" dirty="0"/>
          </a:p>
          <a:p>
            <a:pPr algn="just">
              <a:buNone/>
            </a:pPr>
            <a:r>
              <a:rPr lang="en-US" sz="2800" dirty="0"/>
              <a:t>	Bottom-up budgeting starts at the department level and moves up to the top management. </a:t>
            </a:r>
          </a:p>
          <a:p>
            <a:pPr algn="just">
              <a:buNone/>
            </a:pPr>
            <a:endParaRPr lang="en-US" sz="2800" dirty="0"/>
          </a:p>
          <a:p>
            <a:pPr algn="just">
              <a:buNone/>
            </a:pPr>
            <a:r>
              <a:rPr lang="en-US" sz="2800" dirty="0"/>
              <a:t>	The departmental heads/managers prepare their budget based on present information and past experiences and present it to senior management for approval.</a:t>
            </a:r>
          </a:p>
        </p:txBody>
      </p:sp>
      <p:sp>
        <p:nvSpPr>
          <p:cNvPr id="7" name="Title 1"/>
          <p:cNvSpPr txBox="1">
            <a:spLocks/>
          </p:cNvSpPr>
          <p:nvPr/>
        </p:nvSpPr>
        <p:spPr>
          <a:xfrm>
            <a:off x="1828800" y="0"/>
            <a:ext cx="7315200" cy="762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Bottom-Up Budgeting</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3367439-E848-4608-99A2-6ED803978368}" type="datetime1">
              <a:rPr lang="en-US" smtClean="0"/>
              <a:t>21-Jun-24</a:t>
            </a:fld>
            <a:endParaRPr lang="en-US" dirty="0"/>
          </a:p>
        </p:txBody>
      </p:sp>
      <p:sp>
        <p:nvSpPr>
          <p:cNvPr id="9" name="Footer Placeholder 9">
            <a:extLst>
              <a:ext uri="{FF2B5EF4-FFF2-40B4-BE49-F238E27FC236}">
                <a16:creationId xmlns:a16="http://schemas.microsoft.com/office/drawing/2014/main" id="{917FA050-B976-4D96-A195-D34C3C9FEC28}"/>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dirty="0"/>
          </a:p>
        </p:txBody>
      </p:sp>
      <p:pic>
        <p:nvPicPr>
          <p:cNvPr id="10" name="Content Placeholder 3"/>
          <p:cNvPicPr>
            <a:picLocks noGrp="1" noChangeAspect="1" noChangeArrowheads="1"/>
          </p:cNvPicPr>
          <p:nvPr>
            <p:ph idx="4294967295"/>
          </p:nvPr>
        </p:nvPicPr>
        <p:blipFill>
          <a:blip r:embed="rId2"/>
          <a:srcRect/>
          <a:stretch>
            <a:fillRect/>
          </a:stretch>
        </p:blipFill>
        <p:spPr bwMode="auto">
          <a:xfrm>
            <a:off x="4648200" y="838200"/>
            <a:ext cx="4495800" cy="5292725"/>
          </a:xfrm>
          <a:prstGeom prst="rect">
            <a:avLst/>
          </a:prstGeom>
          <a:noFill/>
          <a:ln w="9525">
            <a:noFill/>
            <a:miter lim="800000"/>
            <a:headEnd/>
            <a:tailEnd/>
          </a:ln>
          <a:effectLst/>
        </p:spPr>
      </p:pic>
      <p:sp>
        <p:nvSpPr>
          <p:cNvPr id="7" name="Title 1"/>
          <p:cNvSpPr txBox="1">
            <a:spLocks/>
          </p:cNvSpPr>
          <p:nvPr/>
        </p:nvSpPr>
        <p:spPr>
          <a:xfrm>
            <a:off x="1828800" y="0"/>
            <a:ext cx="7315200" cy="7270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Bottom-Up Budgeting</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7B8458E-A9D6-4749-B91D-0394718639D6}" type="datetime1">
              <a:rPr lang="en-US" smtClean="0"/>
              <a:t>21-Jun-24</a:t>
            </a:fld>
            <a:endParaRPr lang="en-US" dirty="0"/>
          </a:p>
        </p:txBody>
      </p:sp>
      <p:sp>
        <p:nvSpPr>
          <p:cNvPr id="10" name="Footer Placeholder 9">
            <a:extLst>
              <a:ext uri="{FF2B5EF4-FFF2-40B4-BE49-F238E27FC236}">
                <a16:creationId xmlns:a16="http://schemas.microsoft.com/office/drawing/2014/main" id="{F542BBC9-AC1A-4701-B96F-1F5BBA0B1944}"/>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lgn="just">
              <a:buNone/>
            </a:pPr>
            <a:r>
              <a:rPr lang="en-US" sz="2800" dirty="0"/>
              <a:t>	</a:t>
            </a:r>
          </a:p>
          <a:p>
            <a:pPr algn="just">
              <a:buNone/>
            </a:pPr>
            <a:r>
              <a:rPr lang="en-US" sz="2800" dirty="0"/>
              <a:t>	The bottom-up approach results in a more detailed schedule, but it’s also a time-consuming approach compared with the top-down task planning approach. </a:t>
            </a:r>
          </a:p>
          <a:p>
            <a:pPr algn="just">
              <a:buNone/>
            </a:pPr>
            <a:endParaRPr lang="en-US" sz="2800" dirty="0"/>
          </a:p>
          <a:p>
            <a:pPr algn="just">
              <a:buNone/>
            </a:pPr>
            <a:r>
              <a:rPr lang="en-US" sz="2800" dirty="0"/>
              <a:t>	The schedule you create is based on direct input from experts who will be implementing the project; it’s also a useful technique to build teamwork.</a:t>
            </a:r>
          </a:p>
          <a:p>
            <a:pPr algn="just">
              <a:buNone/>
            </a:pPr>
            <a:endParaRPr lang="en-US" sz="2800" dirty="0"/>
          </a:p>
        </p:txBody>
      </p:sp>
      <p:sp>
        <p:nvSpPr>
          <p:cNvPr id="7" name="Title 1"/>
          <p:cNvSpPr txBox="1">
            <a:spLocks/>
          </p:cNvSpPr>
          <p:nvPr/>
        </p:nvSpPr>
        <p:spPr>
          <a:xfrm>
            <a:off x="1905000" y="136525"/>
            <a:ext cx="7239000" cy="549274"/>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Bottom-Up Budgeting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7E7A0E9-3C35-E19C-A466-9ED6CB5448CD}"/>
              </a:ext>
            </a:extLst>
          </p:cNvPr>
          <p:cNvSpPr>
            <a:spLocks noGrp="1"/>
          </p:cNvSpPr>
          <p:nvPr>
            <p:ph type="dt" sz="half" idx="10"/>
          </p:nvPr>
        </p:nvSpPr>
        <p:spPr/>
        <p:txBody>
          <a:bodyPr/>
          <a:lstStyle/>
          <a:p>
            <a:fld id="{06A0C03A-3603-4329-A5CF-0A139E8797C0}" type="datetime1">
              <a:rPr lang="en-US" smtClean="0"/>
              <a:t>21-Jun-24</a:t>
            </a:fld>
            <a:endParaRPr lang="en-US"/>
          </a:p>
        </p:txBody>
      </p:sp>
      <p:sp>
        <p:nvSpPr>
          <p:cNvPr id="5" name="Footer Placeholder 4">
            <a:extLst>
              <a:ext uri="{FF2B5EF4-FFF2-40B4-BE49-F238E27FC236}">
                <a16:creationId xmlns:a16="http://schemas.microsoft.com/office/drawing/2014/main" id="{ED1009EE-E84E-5FBF-37C9-1F9689E8EF48}"/>
              </a:ext>
            </a:extLst>
          </p:cNvPr>
          <p:cNvSpPr>
            <a:spLocks noGrp="1"/>
          </p:cNvSpPr>
          <p:nvPr>
            <p:ph type="ftr" sz="quarter" idx="11"/>
          </p:nvPr>
        </p:nvSpPr>
        <p:spPr/>
        <p:txBody>
          <a:bodyPr/>
          <a:lstStyle/>
          <a:p>
            <a:r>
              <a:rPr lang="en-US"/>
              <a:t>Harshit Thakur                Unit-1</a:t>
            </a:r>
          </a:p>
        </p:txBody>
      </p:sp>
      <p:sp>
        <p:nvSpPr>
          <p:cNvPr id="6" name="Slide Number Placeholder 5">
            <a:extLst>
              <a:ext uri="{FF2B5EF4-FFF2-40B4-BE49-F238E27FC236}">
                <a16:creationId xmlns:a16="http://schemas.microsoft.com/office/drawing/2014/main" id="{A064366C-C18A-EE85-5904-8D5E069E656D}"/>
              </a:ext>
            </a:extLst>
          </p:cNvPr>
          <p:cNvSpPr>
            <a:spLocks noGrp="1"/>
          </p:cNvSpPr>
          <p:nvPr>
            <p:ph type="sldNum" sz="quarter" idx="12"/>
          </p:nvPr>
        </p:nvSpPr>
        <p:spPr/>
        <p:txBody>
          <a:bodyPr/>
          <a:lstStyle/>
          <a:p>
            <a:fld id="{B6F15528-21DE-4FAA-801E-634DDDAF4B2B}" type="slidenum">
              <a:rPr lang="en-US" smtClean="0"/>
              <a:pPr/>
              <a:t>6</a:t>
            </a:fld>
            <a:endParaRPr lang="en-US"/>
          </a:p>
        </p:txBody>
      </p:sp>
      <p:pic>
        <p:nvPicPr>
          <p:cNvPr id="8" name="Content Placeholder 7">
            <a:extLst>
              <a:ext uri="{FF2B5EF4-FFF2-40B4-BE49-F238E27FC236}">
                <a16:creationId xmlns:a16="http://schemas.microsoft.com/office/drawing/2014/main" id="{A84E4B24-6852-432D-90F0-FE5B0825B833}"/>
              </a:ext>
            </a:extLst>
          </p:cNvPr>
          <p:cNvPicPr>
            <a:picLocks noGrp="1" noChangeAspect="1"/>
          </p:cNvPicPr>
          <p:nvPr>
            <p:ph idx="4294967295"/>
          </p:nvPr>
        </p:nvPicPr>
        <p:blipFill>
          <a:blip r:embed="rId2"/>
          <a:stretch>
            <a:fillRect/>
          </a:stretch>
        </p:blipFill>
        <p:spPr>
          <a:xfrm>
            <a:off x="0" y="1619250"/>
            <a:ext cx="7861300" cy="4525963"/>
          </a:xfrm>
        </p:spPr>
      </p:pic>
      <p:sp>
        <p:nvSpPr>
          <p:cNvPr id="10" name="Title 1">
            <a:extLst>
              <a:ext uri="{FF2B5EF4-FFF2-40B4-BE49-F238E27FC236}">
                <a16:creationId xmlns:a16="http://schemas.microsoft.com/office/drawing/2014/main" id="{D8424208-820E-851B-B57D-2E0AD3E510B9}"/>
              </a:ext>
            </a:extLst>
          </p:cNvPr>
          <p:cNvSpPr txBox="1">
            <a:spLocks noGrp="1"/>
          </p:cNvSpPr>
          <p:nvPr>
            <p:ph type="title" idx="4294967295"/>
          </p:nvPr>
        </p:nvSpPr>
        <p:spPr>
          <a:xfrm>
            <a:off x="1905000" y="0"/>
            <a:ext cx="7239000" cy="71278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800" dirty="0"/>
              <a:t>Evaluation Scheme</a:t>
            </a:r>
          </a:p>
        </p:txBody>
      </p:sp>
    </p:spTree>
    <p:extLst>
      <p:ext uri="{BB962C8B-B14F-4D97-AF65-F5344CB8AC3E}">
        <p14:creationId xmlns:p14="http://schemas.microsoft.com/office/powerpoint/2010/main" val="17495587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4831ACC-2345-4A9A-92B6-36407C0710CB}" type="datetime1">
              <a:rPr lang="en-US" smtClean="0"/>
              <a:t>21-Jun-24</a:t>
            </a:fld>
            <a:endParaRPr lang="en-US" dirty="0"/>
          </a:p>
        </p:txBody>
      </p:sp>
      <p:sp>
        <p:nvSpPr>
          <p:cNvPr id="10" name="Footer Placeholder 9">
            <a:extLst>
              <a:ext uri="{FF2B5EF4-FFF2-40B4-BE49-F238E27FC236}">
                <a16:creationId xmlns:a16="http://schemas.microsoft.com/office/drawing/2014/main" id="{EFDCAE09-5D8B-427B-B9C8-46D3092426A5}"/>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marL="514350" indent="-514350" algn="just">
              <a:buAutoNum type="arabicPeriod"/>
            </a:pPr>
            <a:r>
              <a:rPr lang="en-US" sz="2800" dirty="0"/>
              <a:t>Typically very accurate because each department uses its specialized knowledge to create the individual line items of its budget.</a:t>
            </a:r>
          </a:p>
          <a:p>
            <a:pPr marL="514350" indent="-514350" algn="just">
              <a:buAutoNum type="arabicPeriod"/>
            </a:pPr>
            <a:endParaRPr lang="en-US" sz="2800" dirty="0"/>
          </a:p>
          <a:p>
            <a:pPr marL="514350" indent="-514350" algn="just">
              <a:buAutoNum type="arabicPeriod"/>
            </a:pPr>
            <a:r>
              <a:rPr lang="en-US" sz="2800" dirty="0"/>
              <a:t>Improves company morale and employee motivation since the whole team gets involved in formulating the budget and takes more ownership over achieving budgeted targets.</a:t>
            </a:r>
          </a:p>
          <a:p>
            <a:pPr marL="514350" indent="-514350" algn="just">
              <a:buAutoNum type="arabicPeriod"/>
            </a:pPr>
            <a:endParaRPr lang="en-US" sz="2800" dirty="0"/>
          </a:p>
          <a:p>
            <a:pPr marL="514350" indent="-514350" algn="just">
              <a:buAutoNum type="arabicPeriod"/>
            </a:pPr>
            <a:r>
              <a:rPr lang="en-US" sz="2800" dirty="0"/>
              <a:t>Helps management gain a deeper understanding and commitment to the business goals.</a:t>
            </a:r>
          </a:p>
          <a:p>
            <a:pPr algn="just">
              <a:buNone/>
            </a:pPr>
            <a:endParaRPr lang="en-US" sz="2800" dirty="0"/>
          </a:p>
        </p:txBody>
      </p:sp>
      <p:sp>
        <p:nvSpPr>
          <p:cNvPr id="7" name="Title 1"/>
          <p:cNvSpPr txBox="1">
            <a:spLocks/>
          </p:cNvSpPr>
          <p:nvPr/>
        </p:nvSpPr>
        <p:spPr>
          <a:xfrm>
            <a:off x="1828800" y="136525"/>
            <a:ext cx="7315200" cy="549274"/>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Advantages of Bottom-up Budgeting</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C6E3D1D-AE73-4C8E-A0F8-DF82F2E1AEDC}" type="datetime1">
              <a:rPr lang="en-US" smtClean="0"/>
              <a:t>21-Jun-24</a:t>
            </a:fld>
            <a:endParaRPr lang="en-US" dirty="0"/>
          </a:p>
        </p:txBody>
      </p:sp>
      <p:sp>
        <p:nvSpPr>
          <p:cNvPr id="11" name="Footer Placeholder 9">
            <a:extLst>
              <a:ext uri="{FF2B5EF4-FFF2-40B4-BE49-F238E27FC236}">
                <a16:creationId xmlns:a16="http://schemas.microsoft.com/office/drawing/2014/main" id="{CAADF136-3437-4AAD-A59A-029CD592FF86}"/>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dirty="0"/>
          </a:p>
        </p:txBody>
      </p:sp>
      <p:sp>
        <p:nvSpPr>
          <p:cNvPr id="9" name="Content Placeholder 8"/>
          <p:cNvSpPr>
            <a:spLocks noGrp="1"/>
          </p:cNvSpPr>
          <p:nvPr>
            <p:ph idx="4294967295"/>
          </p:nvPr>
        </p:nvSpPr>
        <p:spPr>
          <a:xfrm>
            <a:off x="0" y="838200"/>
            <a:ext cx="8305800" cy="4419600"/>
          </a:xfrm>
        </p:spPr>
        <p:txBody>
          <a:bodyPr>
            <a:normAutofit fontScale="92500" lnSpcReduction="10000"/>
          </a:bodyPr>
          <a:lstStyle/>
          <a:p>
            <a:pPr marL="514350" indent="-514350" algn="just">
              <a:buAutoNum type="arabicPeriod"/>
            </a:pPr>
            <a:r>
              <a:rPr lang="en-US" sz="2800" dirty="0"/>
              <a:t>Departments can become guilty of over-budgeting, getting too buried in detail and trying to budget for every single staple and pencil.</a:t>
            </a:r>
          </a:p>
          <a:p>
            <a:pPr marL="514350" indent="-514350" algn="just">
              <a:buAutoNum type="arabicPeriod"/>
            </a:pPr>
            <a:endParaRPr lang="en-US" sz="2800" dirty="0"/>
          </a:p>
          <a:p>
            <a:pPr algn="just">
              <a:buNone/>
            </a:pPr>
            <a:r>
              <a:rPr lang="en-US" sz="2800" dirty="0"/>
              <a:t>2. A department may set budget targets that are too easily achievable, and inexperienced managers could make poor decisions when estimating and calculating budget numbers.</a:t>
            </a:r>
          </a:p>
          <a:p>
            <a:pPr algn="just">
              <a:buNone/>
            </a:pPr>
            <a:endParaRPr lang="en-US" sz="2800" dirty="0"/>
          </a:p>
          <a:p>
            <a:pPr algn="just">
              <a:buNone/>
            </a:pPr>
            <a:r>
              <a:rPr lang="en-US" sz="2800" dirty="0"/>
              <a:t>3. The budgeting process may also take significantly longer because of all the people and departments involved.</a:t>
            </a:r>
          </a:p>
          <a:p>
            <a:pPr algn="just">
              <a:buNone/>
            </a:pPr>
            <a:endParaRPr lang="en-US" sz="2800" dirty="0"/>
          </a:p>
          <a:p>
            <a:pPr algn="just">
              <a:buNone/>
            </a:pPr>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Disadvantages of Bottom-up Budgeting</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C6E3D1D-AE73-4C8E-A0F8-DF82F2E1AEDC}" type="datetime1">
              <a:rPr lang="en-US" smtClean="0"/>
              <a:t>21-Jun-24</a:t>
            </a:fld>
            <a:endParaRPr lang="en-US" dirty="0"/>
          </a:p>
        </p:txBody>
      </p:sp>
      <p:sp>
        <p:nvSpPr>
          <p:cNvPr id="11" name="Footer Placeholder 9">
            <a:extLst>
              <a:ext uri="{FF2B5EF4-FFF2-40B4-BE49-F238E27FC236}">
                <a16:creationId xmlns:a16="http://schemas.microsoft.com/office/drawing/2014/main" id="{CAADF136-3437-4AAD-A59A-029CD592FF86}"/>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dirty="0"/>
          </a:p>
        </p:txBody>
      </p:sp>
      <p:sp>
        <p:nvSpPr>
          <p:cNvPr id="9" name="Content Placeholder 8"/>
          <p:cNvSpPr>
            <a:spLocks noGrp="1"/>
          </p:cNvSpPr>
          <p:nvPr>
            <p:ph idx="4294967295"/>
          </p:nvPr>
        </p:nvSpPr>
        <p:spPr>
          <a:xfrm>
            <a:off x="419100" y="838200"/>
            <a:ext cx="8305800" cy="4419600"/>
          </a:xfrm>
        </p:spPr>
        <p:txBody>
          <a:bodyPr>
            <a:noAutofit/>
          </a:bodyPr>
          <a:lstStyle/>
          <a:p>
            <a:pPr marL="0" indent="0" algn="just">
              <a:buNone/>
            </a:pPr>
            <a:r>
              <a:rPr lang="en-US" sz="1600" dirty="0"/>
              <a:t>Cost estimation for a project involves assessing the expenses involved in completing the project within a certain scope, time frame, and quality standard. Here's a basic process for project cost estimation:</a:t>
            </a:r>
          </a:p>
          <a:p>
            <a:pPr marL="0" indent="0" algn="just">
              <a:buNone/>
            </a:pPr>
            <a:endParaRPr lang="en-US" sz="1600" dirty="0"/>
          </a:p>
          <a:p>
            <a:pPr marL="0" indent="0" algn="just">
              <a:buNone/>
            </a:pPr>
            <a:r>
              <a:rPr lang="en-US" sz="1600" dirty="0"/>
              <a:t>1. Define the Scope: Clearly outline what the project aims to achieve and what deliverables are expected.</a:t>
            </a:r>
          </a:p>
          <a:p>
            <a:pPr marL="0" indent="0" algn="just">
              <a:buNone/>
            </a:pPr>
            <a:endParaRPr lang="en-US" sz="1600" dirty="0"/>
          </a:p>
          <a:p>
            <a:pPr marL="0" indent="0" algn="just">
              <a:buNone/>
            </a:pPr>
            <a:r>
              <a:rPr lang="en-US" sz="1600" dirty="0"/>
              <a:t>2. Identify Tasks: Break down the project into smaller tasks or activities. This could be done using techniques like Work Breakdown Structure (WBS).</a:t>
            </a:r>
          </a:p>
          <a:p>
            <a:pPr marL="514350" indent="-514350" algn="just">
              <a:buAutoNum type="arabicPeriod"/>
            </a:pPr>
            <a:endParaRPr lang="en-US" sz="1600" dirty="0"/>
          </a:p>
          <a:p>
            <a:pPr marL="0" indent="0" algn="just">
              <a:buNone/>
            </a:pPr>
            <a:r>
              <a:rPr lang="en-US" sz="1600" dirty="0"/>
              <a:t>3. Estimate Resources: Determine what resources (people, materials, equipment) are needed for each task. Consider the quantity and quality of resources required.</a:t>
            </a:r>
          </a:p>
          <a:p>
            <a:pPr marL="514350" indent="-514350" algn="just">
              <a:buAutoNum type="arabicPeriod"/>
            </a:pPr>
            <a:endParaRPr lang="en-US" sz="1600" dirty="0"/>
          </a:p>
          <a:p>
            <a:pPr marL="0" indent="0" algn="just">
              <a:buNone/>
            </a:pPr>
            <a:r>
              <a:rPr lang="en-US" sz="1600" dirty="0"/>
              <a:t>4. Estimate Durations: Estimate the time required to complete each task. This involves considering factors like dependencies between tasks, resource availability, and potential risks.</a:t>
            </a:r>
          </a:p>
          <a:p>
            <a:pPr marL="514350" indent="-514350" algn="just">
              <a:buAutoNum type="arabicPeriod"/>
            </a:pPr>
            <a:endParaRPr lang="en-US" sz="1600" dirty="0"/>
          </a:p>
          <a:p>
            <a:pPr marL="0" indent="0" algn="just">
              <a:buNone/>
            </a:pPr>
            <a:r>
              <a:rPr lang="en-US" sz="1600" dirty="0"/>
              <a:t>5. Cost Rate Assignment: Assign cost rates to each resource based on their hourly or daily rates. This could include labor costs, material costs, equipment costs, etc.</a:t>
            </a:r>
          </a:p>
          <a:p>
            <a:pPr marL="514350" indent="-514350" algn="just">
              <a:buAutoNum type="arabicPeriod"/>
            </a:pPr>
            <a:endParaRPr lang="en-US" sz="1600" dirty="0"/>
          </a:p>
          <a:p>
            <a:pPr marL="514350" indent="-514350" algn="just">
              <a:buAutoNum type="arabicPeriod"/>
            </a:pPr>
            <a:endParaRPr lang="en-US" sz="16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Project Cost estimation</a:t>
            </a:r>
          </a:p>
        </p:txBody>
      </p:sp>
    </p:spTree>
    <p:extLst>
      <p:ext uri="{BB962C8B-B14F-4D97-AF65-F5344CB8AC3E}">
        <p14:creationId xmlns:p14="http://schemas.microsoft.com/office/powerpoint/2010/main" val="16938095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C6E3D1D-AE73-4C8E-A0F8-DF82F2E1AEDC}" type="datetime1">
              <a:rPr lang="en-US" smtClean="0"/>
              <a:t>21-Jun-24</a:t>
            </a:fld>
            <a:endParaRPr lang="en-US" dirty="0"/>
          </a:p>
        </p:txBody>
      </p:sp>
      <p:sp>
        <p:nvSpPr>
          <p:cNvPr id="11" name="Footer Placeholder 9">
            <a:extLst>
              <a:ext uri="{FF2B5EF4-FFF2-40B4-BE49-F238E27FC236}">
                <a16:creationId xmlns:a16="http://schemas.microsoft.com/office/drawing/2014/main" id="{CAADF136-3437-4AAD-A59A-029CD592FF86}"/>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dirty="0"/>
          </a:p>
        </p:txBody>
      </p:sp>
      <p:sp>
        <p:nvSpPr>
          <p:cNvPr id="9" name="Content Placeholder 8"/>
          <p:cNvSpPr>
            <a:spLocks noGrp="1"/>
          </p:cNvSpPr>
          <p:nvPr>
            <p:ph idx="4294967295"/>
          </p:nvPr>
        </p:nvSpPr>
        <p:spPr>
          <a:xfrm>
            <a:off x="389641" y="838200"/>
            <a:ext cx="8305800" cy="4419600"/>
          </a:xfrm>
        </p:spPr>
        <p:txBody>
          <a:bodyPr>
            <a:noAutofit/>
          </a:bodyPr>
          <a:lstStyle/>
          <a:p>
            <a:pPr marL="0" indent="0" algn="just">
              <a:buNone/>
            </a:pPr>
            <a:endParaRPr lang="en-US" sz="1600" dirty="0"/>
          </a:p>
          <a:p>
            <a:pPr marL="0" indent="0" algn="just">
              <a:buNone/>
            </a:pPr>
            <a:r>
              <a:rPr lang="en-US" sz="1600" dirty="0"/>
              <a:t>6. Calculate Costs: Multiply the estimated resource requirements by their corresponding cost rates to calculate the cost for each task.</a:t>
            </a:r>
          </a:p>
          <a:p>
            <a:pPr marL="514350" indent="-514350" algn="just">
              <a:buAutoNum type="arabicPeriod"/>
            </a:pPr>
            <a:endParaRPr lang="en-US" sz="1600" dirty="0"/>
          </a:p>
          <a:p>
            <a:pPr marL="0" indent="0" algn="just">
              <a:buNone/>
            </a:pPr>
            <a:r>
              <a:rPr lang="en-US" sz="1600" dirty="0"/>
              <a:t>7. Contingency Planning: Include a contingency allowance for unexpected events or changes in scope. This is usually a percentage of the total project cost.</a:t>
            </a:r>
          </a:p>
          <a:p>
            <a:pPr marL="514350" indent="-514350" algn="just">
              <a:buAutoNum type="arabicPeriod"/>
            </a:pPr>
            <a:endParaRPr lang="en-US" sz="1600" dirty="0"/>
          </a:p>
          <a:p>
            <a:pPr marL="0" indent="0" algn="just">
              <a:buNone/>
            </a:pPr>
            <a:r>
              <a:rPr lang="en-US" sz="1600" dirty="0"/>
              <a:t>8. Summarize and Review: Summarize the estimated costs for all tasks to get the total project cost. Review the estimation process to ensure accuracy and completeness.</a:t>
            </a:r>
          </a:p>
          <a:p>
            <a:pPr marL="514350" indent="-514350" algn="just">
              <a:buAutoNum type="arabicPeriod"/>
            </a:pPr>
            <a:endParaRPr lang="en-US" sz="1600" dirty="0"/>
          </a:p>
          <a:p>
            <a:pPr marL="0" indent="0" algn="just">
              <a:buNone/>
            </a:pPr>
            <a:r>
              <a:rPr lang="en-US" sz="1600" dirty="0"/>
              <a:t>9. Document and Present: Document the cost estimation process and results in a clear and transparent manner. Present the estimation to stakeholders for approval.</a:t>
            </a:r>
          </a:p>
          <a:p>
            <a:pPr marL="514350" indent="-514350" algn="just">
              <a:buAutoNum type="arabicPeriod"/>
            </a:pPr>
            <a:endParaRPr lang="en-US" sz="1600" dirty="0"/>
          </a:p>
          <a:p>
            <a:pPr marL="0" indent="0" algn="just">
              <a:buNone/>
            </a:pPr>
            <a:r>
              <a:rPr lang="en-US" sz="1600" dirty="0"/>
              <a:t>10. Monitor and Update: Continuously monitor actual project costs against the estimated costs throughout the project lifecycle. Update the cost estimation as needed to reflect any changes in scope, schedule, or resources.</a:t>
            </a:r>
          </a:p>
          <a:p>
            <a:pPr marL="514350" indent="-514350" algn="just">
              <a:buAutoNum type="arabicPeriod"/>
            </a:pPr>
            <a:endParaRPr lang="en-US" sz="16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Project Cost estimation</a:t>
            </a:r>
          </a:p>
        </p:txBody>
      </p:sp>
    </p:spTree>
    <p:extLst>
      <p:ext uri="{BB962C8B-B14F-4D97-AF65-F5344CB8AC3E}">
        <p14:creationId xmlns:p14="http://schemas.microsoft.com/office/powerpoint/2010/main" val="21933424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C6E3D1D-AE73-4C8E-A0F8-DF82F2E1AEDC}" type="datetime1">
              <a:rPr lang="en-US" smtClean="0"/>
              <a:t>21-Jun-24</a:t>
            </a:fld>
            <a:endParaRPr lang="en-US" dirty="0"/>
          </a:p>
        </p:txBody>
      </p:sp>
      <p:sp>
        <p:nvSpPr>
          <p:cNvPr id="11" name="Footer Placeholder 9">
            <a:extLst>
              <a:ext uri="{FF2B5EF4-FFF2-40B4-BE49-F238E27FC236}">
                <a16:creationId xmlns:a16="http://schemas.microsoft.com/office/drawing/2014/main" id="{CAADF136-3437-4AAD-A59A-029CD592FF86}"/>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dirty="0"/>
          </a:p>
        </p:txBody>
      </p:sp>
      <p:sp>
        <p:nvSpPr>
          <p:cNvPr id="9" name="Content Placeholder 8"/>
          <p:cNvSpPr>
            <a:spLocks noGrp="1"/>
          </p:cNvSpPr>
          <p:nvPr>
            <p:ph idx="4294967295"/>
          </p:nvPr>
        </p:nvSpPr>
        <p:spPr>
          <a:xfrm>
            <a:off x="389641" y="838200"/>
            <a:ext cx="8305800" cy="4419600"/>
          </a:xfrm>
        </p:spPr>
        <p:txBody>
          <a:bodyPr>
            <a:noAutofit/>
          </a:bodyPr>
          <a:lstStyle/>
          <a:p>
            <a:pPr marL="0" indent="0" algn="just">
              <a:buNone/>
            </a:pPr>
            <a:r>
              <a:rPr lang="en-US" sz="1600" dirty="0"/>
              <a:t>Improving cost estimates involves refining the estimation process to increase accuracy and reliability. Here are some strategies to improve cost estimates:</a:t>
            </a:r>
          </a:p>
          <a:p>
            <a:pPr marL="0" indent="0" algn="just">
              <a:buNone/>
            </a:pPr>
            <a:endParaRPr lang="en-US" sz="1600" dirty="0"/>
          </a:p>
          <a:p>
            <a:pPr marL="0" indent="0" algn="just">
              <a:buNone/>
            </a:pPr>
            <a:r>
              <a:rPr lang="en-US" sz="1600" dirty="0"/>
              <a:t>1. Gather Detailed Information: Collect as much detailed information about the project as possible, including project requirements, scope, constraints, and risks. The more information available, the more accurate the estimation can be.</a:t>
            </a:r>
          </a:p>
          <a:p>
            <a:pPr marL="0" indent="0" algn="just">
              <a:buNone/>
            </a:pPr>
            <a:endParaRPr lang="en-US" sz="1600" dirty="0"/>
          </a:p>
          <a:p>
            <a:pPr marL="0" indent="0" algn="just">
              <a:buNone/>
            </a:pPr>
            <a:r>
              <a:rPr lang="en-US" sz="1600" dirty="0"/>
              <a:t>2. Use Historical Data: Utilize historical data from past similar projects as a basis for estimating costs. This can include actual costs, durations, resource requirements, and lessons learned.</a:t>
            </a:r>
          </a:p>
          <a:p>
            <a:pPr marL="0" indent="0" algn="just">
              <a:buNone/>
            </a:pPr>
            <a:endParaRPr lang="en-US" sz="1600" dirty="0"/>
          </a:p>
          <a:p>
            <a:pPr marL="0" indent="0" algn="just">
              <a:buNone/>
            </a:pPr>
            <a:r>
              <a:rPr lang="en-US" sz="1600" dirty="0"/>
              <a:t>3. Involve Subject Matter Experts: Collaborate with subject matter experts from relevant domains to provide insights into resource requirements, potential risks, and other factors that may impact costs.</a:t>
            </a:r>
          </a:p>
          <a:p>
            <a:pPr marL="0" indent="0" algn="just">
              <a:buNone/>
            </a:pPr>
            <a:endParaRPr lang="en-US" sz="1600" dirty="0"/>
          </a:p>
          <a:p>
            <a:pPr marL="0" indent="0" algn="just">
              <a:buNone/>
            </a:pPr>
            <a:r>
              <a:rPr lang="en-US" sz="1600" dirty="0"/>
              <a:t>4. Refine Estimation Techniques: Use advanced estimation techniques such as parametric estimation, analogous estimation, and three-point estimation to account for uncertainty and variability in project parameters.</a:t>
            </a:r>
          </a:p>
          <a:p>
            <a:pPr marL="0" indent="0" algn="just">
              <a:buNone/>
            </a:pPr>
            <a:endParaRPr lang="en-US" sz="1600" dirty="0"/>
          </a:p>
          <a:p>
            <a:pPr marL="0" indent="0" algn="just">
              <a:buNone/>
            </a:pPr>
            <a:endParaRPr lang="en-US" sz="16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Improving cost estimates</a:t>
            </a:r>
          </a:p>
        </p:txBody>
      </p:sp>
    </p:spTree>
    <p:extLst>
      <p:ext uri="{BB962C8B-B14F-4D97-AF65-F5344CB8AC3E}">
        <p14:creationId xmlns:p14="http://schemas.microsoft.com/office/powerpoint/2010/main" val="38046476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C6E3D1D-AE73-4C8E-A0F8-DF82F2E1AEDC}" type="datetime1">
              <a:rPr lang="en-US" smtClean="0"/>
              <a:t>21-Jun-24</a:t>
            </a:fld>
            <a:endParaRPr lang="en-US" dirty="0"/>
          </a:p>
        </p:txBody>
      </p:sp>
      <p:sp>
        <p:nvSpPr>
          <p:cNvPr id="11" name="Footer Placeholder 9">
            <a:extLst>
              <a:ext uri="{FF2B5EF4-FFF2-40B4-BE49-F238E27FC236}">
                <a16:creationId xmlns:a16="http://schemas.microsoft.com/office/drawing/2014/main" id="{CAADF136-3437-4AAD-A59A-029CD592FF86}"/>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dirty="0"/>
          </a:p>
        </p:txBody>
      </p:sp>
      <p:sp>
        <p:nvSpPr>
          <p:cNvPr id="9" name="Content Placeholder 8"/>
          <p:cNvSpPr>
            <a:spLocks noGrp="1"/>
          </p:cNvSpPr>
          <p:nvPr>
            <p:ph idx="4294967295"/>
          </p:nvPr>
        </p:nvSpPr>
        <p:spPr>
          <a:xfrm>
            <a:off x="389641" y="838200"/>
            <a:ext cx="8305800" cy="4419600"/>
          </a:xfrm>
        </p:spPr>
        <p:txBody>
          <a:bodyPr>
            <a:noAutofit/>
          </a:bodyPr>
          <a:lstStyle/>
          <a:p>
            <a:pPr marL="0" indent="0" algn="just">
              <a:buNone/>
            </a:pPr>
            <a:endParaRPr lang="en-US" sz="1600" dirty="0"/>
          </a:p>
          <a:p>
            <a:pPr marL="0" indent="0" algn="just">
              <a:buNone/>
            </a:pPr>
            <a:r>
              <a:rPr lang="en-US" sz="1600" dirty="0"/>
              <a:t>5. Consider Multiple Scenarios: Evaluate different scenarios and assumptions to assess the range of potential costs. This helps in identifying and mitigating risks and uncertainties more effectively.</a:t>
            </a:r>
          </a:p>
          <a:p>
            <a:pPr marL="0" indent="0" algn="just">
              <a:buNone/>
            </a:pPr>
            <a:endParaRPr lang="en-US" sz="1600" dirty="0"/>
          </a:p>
          <a:p>
            <a:pPr marL="0" indent="0" algn="just">
              <a:buNone/>
            </a:pPr>
            <a:r>
              <a:rPr lang="en-US" sz="1600" dirty="0"/>
              <a:t>6. Account for Contingencies: Include contingency reserves in the cost estimation to account for unforeseen events, scope changes, and risks. A commonly used approach is to add a percentage of the total cost as a contingency allowance.</a:t>
            </a:r>
          </a:p>
          <a:p>
            <a:pPr marL="0" indent="0" algn="just">
              <a:buNone/>
            </a:pPr>
            <a:endParaRPr lang="en-US" sz="1600" dirty="0"/>
          </a:p>
          <a:p>
            <a:pPr marL="0" indent="0" algn="just">
              <a:buNone/>
            </a:pPr>
            <a:r>
              <a:rPr lang="en-US" sz="1600" dirty="0"/>
              <a:t>7. Validate Estimates: Validate cost estimates through peer reviews, benchmarking against industry standards, and comparing with similar projects. This helps in identifying any inconsistencies or biases in the estimation process.</a:t>
            </a:r>
          </a:p>
          <a:p>
            <a:pPr marL="0" indent="0" algn="just">
              <a:buNone/>
            </a:pPr>
            <a:endParaRPr lang="en-US" sz="1600" dirty="0"/>
          </a:p>
          <a:p>
            <a:pPr marL="0" indent="0" algn="just">
              <a:buNone/>
            </a:pPr>
            <a:r>
              <a:rPr lang="en-US" sz="1600" dirty="0"/>
              <a:t>8. Update Estimates Regularly: Continuously update cost estimates as the project progresses and more information becomes available. This helps in refining the estimates based on actual data and adjusting for changes in project scope, schedule, and resources.</a:t>
            </a:r>
          </a:p>
          <a:p>
            <a:pPr marL="0" indent="0" algn="just">
              <a:buNone/>
            </a:pPr>
            <a:endParaRPr lang="en-US" sz="1600" dirty="0"/>
          </a:p>
          <a:p>
            <a:pPr marL="0" indent="0" algn="just">
              <a:buNone/>
            </a:pPr>
            <a:endParaRPr lang="en-US" sz="16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Improving cost estimates</a:t>
            </a:r>
          </a:p>
        </p:txBody>
      </p:sp>
    </p:spTree>
    <p:extLst>
      <p:ext uri="{BB962C8B-B14F-4D97-AF65-F5344CB8AC3E}">
        <p14:creationId xmlns:p14="http://schemas.microsoft.com/office/powerpoint/2010/main" val="28003947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C6E3D1D-AE73-4C8E-A0F8-DF82F2E1AEDC}" type="datetime1">
              <a:rPr lang="en-US" smtClean="0"/>
              <a:t>21-Jun-24</a:t>
            </a:fld>
            <a:endParaRPr lang="en-US" dirty="0"/>
          </a:p>
        </p:txBody>
      </p:sp>
      <p:sp>
        <p:nvSpPr>
          <p:cNvPr id="11" name="Footer Placeholder 9">
            <a:extLst>
              <a:ext uri="{FF2B5EF4-FFF2-40B4-BE49-F238E27FC236}">
                <a16:creationId xmlns:a16="http://schemas.microsoft.com/office/drawing/2014/main" id="{CAADF136-3437-4AAD-A59A-029CD592FF86}"/>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dirty="0"/>
          </a:p>
        </p:txBody>
      </p:sp>
      <p:sp>
        <p:nvSpPr>
          <p:cNvPr id="9" name="Content Placeholder 8"/>
          <p:cNvSpPr>
            <a:spLocks noGrp="1"/>
          </p:cNvSpPr>
          <p:nvPr>
            <p:ph idx="4294967295"/>
          </p:nvPr>
        </p:nvSpPr>
        <p:spPr>
          <a:xfrm>
            <a:off x="389641" y="838200"/>
            <a:ext cx="8305800" cy="4419600"/>
          </a:xfrm>
        </p:spPr>
        <p:txBody>
          <a:bodyPr>
            <a:noAutofit/>
          </a:bodyPr>
          <a:lstStyle/>
          <a:p>
            <a:pPr marL="0" indent="0" algn="just">
              <a:buNone/>
            </a:pPr>
            <a:endParaRPr lang="en-US" sz="1600" dirty="0"/>
          </a:p>
          <a:p>
            <a:pPr marL="0" indent="0" algn="just">
              <a:buNone/>
            </a:pPr>
            <a:r>
              <a:rPr lang="en-US" sz="1600" dirty="0"/>
              <a:t>9. Document Assumptions and Rationale: Clearly document the assumptions, methodologies, and rationale behind the cost estimates. This enhances transparency and facilitates communication with stakeholders.</a:t>
            </a:r>
          </a:p>
          <a:p>
            <a:pPr marL="0" indent="0" algn="just">
              <a:buNone/>
            </a:pPr>
            <a:endParaRPr lang="en-US" sz="1600" dirty="0"/>
          </a:p>
          <a:p>
            <a:pPr marL="0" indent="0" algn="just">
              <a:buNone/>
            </a:pPr>
            <a:r>
              <a:rPr lang="en-US" sz="1600" dirty="0"/>
              <a:t>10. Learn from Experience: Analyze deviations between estimated and actual costs to learn from experience and improve future cost estimation processes. Document lessons learned to incorporate into future projects.</a:t>
            </a:r>
          </a:p>
          <a:p>
            <a:pPr marL="0" indent="0" algn="just">
              <a:buNone/>
            </a:pPr>
            <a:endParaRPr lang="en-US" sz="1600" dirty="0"/>
          </a:p>
        </p:txBody>
      </p:sp>
      <p:sp>
        <p:nvSpPr>
          <p:cNvPr id="7" name="Title 1"/>
          <p:cNvSpPr txBox="1">
            <a:spLocks/>
          </p:cNvSpPr>
          <p:nvPr/>
        </p:nvSpPr>
        <p:spPr>
          <a:xfrm>
            <a:off x="1869743"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Improving cost estimates</a:t>
            </a:r>
          </a:p>
        </p:txBody>
      </p:sp>
    </p:spTree>
    <p:extLst>
      <p:ext uri="{BB962C8B-B14F-4D97-AF65-F5344CB8AC3E}">
        <p14:creationId xmlns:p14="http://schemas.microsoft.com/office/powerpoint/2010/main" val="27115232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C6E3D1D-AE73-4C8E-A0F8-DF82F2E1AEDC}" type="datetime1">
              <a:rPr lang="en-US" smtClean="0"/>
              <a:t>21-Jun-24</a:t>
            </a:fld>
            <a:endParaRPr lang="en-US" dirty="0"/>
          </a:p>
        </p:txBody>
      </p:sp>
      <p:sp>
        <p:nvSpPr>
          <p:cNvPr id="11" name="Footer Placeholder 9">
            <a:extLst>
              <a:ext uri="{FF2B5EF4-FFF2-40B4-BE49-F238E27FC236}">
                <a16:creationId xmlns:a16="http://schemas.microsoft.com/office/drawing/2014/main" id="{CAADF136-3437-4AAD-A59A-029CD592FF86}"/>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dirty="0"/>
          </a:p>
        </p:txBody>
      </p:sp>
      <p:sp>
        <p:nvSpPr>
          <p:cNvPr id="9" name="Content Placeholder 8"/>
          <p:cNvSpPr>
            <a:spLocks noGrp="1"/>
          </p:cNvSpPr>
          <p:nvPr>
            <p:ph idx="4294967295"/>
          </p:nvPr>
        </p:nvSpPr>
        <p:spPr>
          <a:xfrm>
            <a:off x="389641" y="838200"/>
            <a:ext cx="8305800" cy="4419600"/>
          </a:xfrm>
        </p:spPr>
        <p:txBody>
          <a:bodyPr>
            <a:noAutofit/>
          </a:bodyPr>
          <a:lstStyle/>
          <a:p>
            <a:pPr marL="0" indent="0" algn="just">
              <a:buNone/>
            </a:pPr>
            <a:r>
              <a:rPr lang="en-US" sz="1600" dirty="0"/>
              <a:t>Managing budget uncertainty and risk is crucial for the success of any project. Here's how you can effectively manage budget uncertainty and mitigate risks:</a:t>
            </a:r>
          </a:p>
          <a:p>
            <a:pPr marL="0" indent="0" algn="just">
              <a:buNone/>
            </a:pPr>
            <a:r>
              <a:rPr lang="en-US" sz="1600" dirty="0"/>
              <a:t>1. Identify and Analyze Risks: Conduct a thorough risk analysis to identify potential threats to the project budget. This involves identifying both internal and external factors that could impact costs, such as scope changes, resource constraints, market fluctuations, and unforeseen events.</a:t>
            </a:r>
          </a:p>
          <a:p>
            <a:pPr marL="0" indent="0" algn="just">
              <a:buNone/>
            </a:pPr>
            <a:r>
              <a:rPr lang="en-US" sz="1600" dirty="0"/>
              <a:t>2. Quantify Risks: Once risks are identified, quantify them in terms of their potential impact on the project budget. This can be done by estimating the probability of occurrence and the potential cost impact for each risk.</a:t>
            </a:r>
          </a:p>
          <a:p>
            <a:pPr marL="0" indent="0" algn="just">
              <a:buNone/>
            </a:pPr>
            <a:r>
              <a:rPr lang="en-US" sz="1600" dirty="0"/>
              <a:t>3. Develop Risk Response Strategies: Develop strategies to address identified risks, including risk mitigation, risk avoidance, risk transfer, and risk acceptance. For example, if there's a risk of material price escalation, you might consider hedging contracts or establishing contingency plans.</a:t>
            </a:r>
          </a:p>
          <a:p>
            <a:pPr marL="0" indent="0" algn="just">
              <a:buNone/>
            </a:pPr>
            <a:r>
              <a:rPr lang="en-US" sz="1600" dirty="0"/>
              <a:t>4. Allocate Contingency Reserves: Set aside contingency reserves within the project budget to account for known risks and uncertainties. These reserves act as a buffer to absorb cost overruns or unexpected expenses that may arise during project execution.</a:t>
            </a:r>
          </a:p>
          <a:p>
            <a:pPr marL="0" indent="0" algn="just">
              <a:buNone/>
            </a:pPr>
            <a:r>
              <a:rPr lang="en-US" sz="1600" dirty="0"/>
              <a:t>5. Monitor and Control Risks: Implement a robust risk monitoring and control process to track identified risks throughout the project lifecycle. Regularly review the status of risks, reassess their likelihood and impact, and update risk response strategies as needed.</a:t>
            </a:r>
          </a:p>
          <a:p>
            <a:pPr marL="0" indent="0" algn="just">
              <a:buNone/>
            </a:pPr>
            <a:endParaRPr lang="en-US" sz="1600" dirty="0"/>
          </a:p>
        </p:txBody>
      </p:sp>
      <p:sp>
        <p:nvSpPr>
          <p:cNvPr id="7" name="Title 1"/>
          <p:cNvSpPr txBox="1">
            <a:spLocks/>
          </p:cNvSpPr>
          <p:nvPr/>
        </p:nvSpPr>
        <p:spPr>
          <a:xfrm>
            <a:off x="1869743"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Budget uncertainty and risk management</a:t>
            </a:r>
          </a:p>
        </p:txBody>
      </p:sp>
    </p:spTree>
    <p:extLst>
      <p:ext uri="{BB962C8B-B14F-4D97-AF65-F5344CB8AC3E}">
        <p14:creationId xmlns:p14="http://schemas.microsoft.com/office/powerpoint/2010/main" val="7793326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C6E3D1D-AE73-4C8E-A0F8-DF82F2E1AEDC}" type="datetime1">
              <a:rPr lang="en-US" smtClean="0"/>
              <a:t>21-Jun-24</a:t>
            </a:fld>
            <a:endParaRPr lang="en-US" dirty="0"/>
          </a:p>
        </p:txBody>
      </p:sp>
      <p:sp>
        <p:nvSpPr>
          <p:cNvPr id="11" name="Footer Placeholder 9">
            <a:extLst>
              <a:ext uri="{FF2B5EF4-FFF2-40B4-BE49-F238E27FC236}">
                <a16:creationId xmlns:a16="http://schemas.microsoft.com/office/drawing/2014/main" id="{CAADF136-3437-4AAD-A59A-029CD592FF86}"/>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dirty="0"/>
          </a:p>
        </p:txBody>
      </p:sp>
      <p:sp>
        <p:nvSpPr>
          <p:cNvPr id="9" name="Content Placeholder 8"/>
          <p:cNvSpPr>
            <a:spLocks noGrp="1"/>
          </p:cNvSpPr>
          <p:nvPr>
            <p:ph idx="4294967295"/>
          </p:nvPr>
        </p:nvSpPr>
        <p:spPr>
          <a:xfrm>
            <a:off x="389641" y="838200"/>
            <a:ext cx="8305800" cy="4419600"/>
          </a:xfrm>
        </p:spPr>
        <p:txBody>
          <a:bodyPr>
            <a:noAutofit/>
          </a:bodyPr>
          <a:lstStyle/>
          <a:p>
            <a:pPr marL="0" indent="0" algn="just">
              <a:buNone/>
            </a:pPr>
            <a:r>
              <a:rPr lang="en-US" sz="1600" dirty="0"/>
              <a:t>5. Monitor and Control Risks: Implement a robust risk monitoring and control process to track identified risks throughout the project lifecycle. Regularly review the status of risks, reassess their likelihood and impact, and update risk response strategies as needed.</a:t>
            </a:r>
          </a:p>
          <a:p>
            <a:pPr marL="0" indent="0" algn="just">
              <a:buNone/>
            </a:pPr>
            <a:r>
              <a:rPr lang="en-US" sz="1600" dirty="0"/>
              <a:t>6. Engage Stakeholders: Engage key stakeholders in the risk management process to ensure alignment and buy-in. Solicit input from stakeholders to identify risks, assess their potential impact, and develop appropriate risk response strategies.</a:t>
            </a:r>
          </a:p>
          <a:p>
            <a:pPr marL="0" indent="0" algn="just">
              <a:buNone/>
            </a:pPr>
            <a:r>
              <a:rPr lang="en-US" sz="1600" dirty="0"/>
              <a:t>7. Utilize Risk Management Tools: Utilize risk management tools and techniques such as risk registers, risk matrices, and Monte Carlo simulations to systematically manage and analyze project risks.</a:t>
            </a:r>
          </a:p>
          <a:p>
            <a:pPr marL="0" indent="0" algn="just">
              <a:buNone/>
            </a:pPr>
            <a:r>
              <a:rPr lang="en-US" sz="1600" dirty="0"/>
              <a:t>8. Communicate Effectively: Maintain open and transparent communication channels with stakeholders regarding budget uncertainties and associated risks. Keep stakeholders informed about the status of risks, mitigation efforts, and any changes to the project budget.</a:t>
            </a:r>
          </a:p>
          <a:p>
            <a:pPr marL="0" indent="0" algn="just">
              <a:buNone/>
            </a:pPr>
            <a:r>
              <a:rPr lang="en-US" sz="1600" dirty="0"/>
              <a:t>9. Learn from Past Projects: Continuously learn from past projects by analyzing historical data and lessons learned. Identify recurring patterns or common sources of budget uncertainty and incorporate best practices into future projects.</a:t>
            </a:r>
          </a:p>
          <a:p>
            <a:pPr marL="0" indent="0" algn="just">
              <a:buNone/>
            </a:pPr>
            <a:r>
              <a:rPr lang="en-US" sz="1600" dirty="0"/>
              <a:t>10. Iterative Planning and Forecasting: Embrace an iterative approach to project planning and forecasting, allowing for flexibility and adaptation to changing circumstances. Regularly revisit and update the project budget based on new information and evolving risks.</a:t>
            </a:r>
          </a:p>
        </p:txBody>
      </p:sp>
      <p:sp>
        <p:nvSpPr>
          <p:cNvPr id="7" name="Title 1"/>
          <p:cNvSpPr txBox="1">
            <a:spLocks/>
          </p:cNvSpPr>
          <p:nvPr/>
        </p:nvSpPr>
        <p:spPr>
          <a:xfrm>
            <a:off x="1869743"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Budget uncertainty and risk management</a:t>
            </a:r>
          </a:p>
        </p:txBody>
      </p:sp>
    </p:spTree>
    <p:extLst>
      <p:ext uri="{BB962C8B-B14F-4D97-AF65-F5344CB8AC3E}">
        <p14:creationId xmlns:p14="http://schemas.microsoft.com/office/powerpoint/2010/main" val="12861227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C6E3D1D-AE73-4C8E-A0F8-DF82F2E1AEDC}" type="datetime1">
              <a:rPr lang="en-US" smtClean="0"/>
              <a:t>21-Jun-24</a:t>
            </a:fld>
            <a:endParaRPr lang="en-US" dirty="0"/>
          </a:p>
        </p:txBody>
      </p:sp>
      <p:sp>
        <p:nvSpPr>
          <p:cNvPr id="11" name="Footer Placeholder 9">
            <a:extLst>
              <a:ext uri="{FF2B5EF4-FFF2-40B4-BE49-F238E27FC236}">
                <a16:creationId xmlns:a16="http://schemas.microsoft.com/office/drawing/2014/main" id="{CAADF136-3437-4AAD-A59A-029CD592FF86}"/>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dirty="0"/>
          </a:p>
        </p:txBody>
      </p:sp>
      <p:sp>
        <p:nvSpPr>
          <p:cNvPr id="9" name="Content Placeholder 8"/>
          <p:cNvSpPr>
            <a:spLocks noGrp="1"/>
          </p:cNvSpPr>
          <p:nvPr>
            <p:ph idx="4294967295"/>
          </p:nvPr>
        </p:nvSpPr>
        <p:spPr>
          <a:xfrm>
            <a:off x="389641" y="838200"/>
            <a:ext cx="8305800" cy="4419600"/>
          </a:xfrm>
        </p:spPr>
        <p:txBody>
          <a:bodyPr>
            <a:noAutofit/>
          </a:bodyPr>
          <a:lstStyle/>
          <a:p>
            <a:pPr marL="0" indent="0" algn="just">
              <a:buNone/>
            </a:pPr>
            <a:r>
              <a:rPr lang="en-US" sz="1600" dirty="0"/>
              <a:t>Scheduling a project involves creating a timeline that outlines the sequence of tasks and activities required to complete the project within a specific timeframe. Here's a step-by-step guide to effectively schedule a project:</a:t>
            </a:r>
          </a:p>
          <a:p>
            <a:pPr marL="0" indent="0" algn="just">
              <a:buNone/>
            </a:pPr>
            <a:endParaRPr lang="en-US" sz="1600" dirty="0"/>
          </a:p>
          <a:p>
            <a:pPr marL="0" indent="0" algn="just">
              <a:buNone/>
            </a:pPr>
            <a:r>
              <a:rPr lang="en-US" sz="1600" dirty="0"/>
              <a:t>1. Define Project Scope and Objectives: Clearly define the project scope, objectives, deliverables, and milestones. Understanding the scope of work is essential for developing an accurate project schedule.</a:t>
            </a:r>
          </a:p>
          <a:p>
            <a:pPr marL="0" indent="0" algn="just">
              <a:buNone/>
            </a:pPr>
            <a:endParaRPr lang="en-US" sz="1600" dirty="0"/>
          </a:p>
          <a:p>
            <a:pPr marL="0" indent="0" algn="just">
              <a:buNone/>
            </a:pPr>
            <a:r>
              <a:rPr lang="en-US" sz="1600" dirty="0"/>
              <a:t>2. Identify Tasks and Activities: Break down the project into smaller, manageable tasks and activities. Use techniques such as Work Breakdown Structure (WBS) to decompose the project scope into actionable items.</a:t>
            </a:r>
          </a:p>
          <a:p>
            <a:pPr marL="0" indent="0" algn="just">
              <a:buNone/>
            </a:pPr>
            <a:endParaRPr lang="en-US" sz="1600" dirty="0"/>
          </a:p>
          <a:p>
            <a:pPr marL="0" indent="0" algn="just">
              <a:buNone/>
            </a:pPr>
            <a:r>
              <a:rPr lang="en-US" sz="1600" dirty="0"/>
              <a:t>3. Sequence Tasks: Determine the logical sequence in which tasks need to be performed. Identify dependencies between tasks, such as finish-to-start, start-to-start, finish-to-finish, and start-to-finish relationships.</a:t>
            </a:r>
          </a:p>
          <a:p>
            <a:pPr marL="0" indent="0" algn="just">
              <a:buNone/>
            </a:pPr>
            <a:endParaRPr lang="en-US" sz="1600" dirty="0"/>
          </a:p>
        </p:txBody>
      </p:sp>
      <p:sp>
        <p:nvSpPr>
          <p:cNvPr id="7" name="Title 1"/>
          <p:cNvSpPr txBox="1">
            <a:spLocks/>
          </p:cNvSpPr>
          <p:nvPr/>
        </p:nvSpPr>
        <p:spPr>
          <a:xfrm>
            <a:off x="1869744"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Scheduling the project</a:t>
            </a:r>
          </a:p>
        </p:txBody>
      </p:sp>
    </p:spTree>
    <p:extLst>
      <p:ext uri="{BB962C8B-B14F-4D97-AF65-F5344CB8AC3E}">
        <p14:creationId xmlns:p14="http://schemas.microsoft.com/office/powerpoint/2010/main" val="3852571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27EBA7C-5499-43E1-B599-82C9D3877444}"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pic>
        <p:nvPicPr>
          <p:cNvPr id="7" name="Content Placeholder 6"/>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152400" y="817563"/>
            <a:ext cx="9296400" cy="5722937"/>
          </a:xfrm>
        </p:spPr>
      </p:pic>
      <p:sp>
        <p:nvSpPr>
          <p:cNvPr id="8" name="Title 1"/>
          <p:cNvSpPr txBox="1">
            <a:spLocks/>
          </p:cNvSpPr>
          <p:nvPr/>
        </p:nvSpPr>
        <p:spPr>
          <a:xfrm>
            <a:off x="1831942" y="56512"/>
            <a:ext cx="7312058"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dirty="0"/>
              <a:t>Syllabus</a:t>
            </a:r>
          </a:p>
        </p:txBody>
      </p:sp>
    </p:spTree>
    <p:extLst>
      <p:ext uri="{BB962C8B-B14F-4D97-AF65-F5344CB8AC3E}">
        <p14:creationId xmlns:p14="http://schemas.microsoft.com/office/powerpoint/2010/main" val="34962143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C6E3D1D-AE73-4C8E-A0F8-DF82F2E1AEDC}" type="datetime1">
              <a:rPr lang="en-US" smtClean="0"/>
              <a:t>21-Jun-24</a:t>
            </a:fld>
            <a:endParaRPr lang="en-US" dirty="0"/>
          </a:p>
        </p:txBody>
      </p:sp>
      <p:sp>
        <p:nvSpPr>
          <p:cNvPr id="11" name="Footer Placeholder 9">
            <a:extLst>
              <a:ext uri="{FF2B5EF4-FFF2-40B4-BE49-F238E27FC236}">
                <a16:creationId xmlns:a16="http://schemas.microsoft.com/office/drawing/2014/main" id="{CAADF136-3437-4AAD-A59A-029CD592FF86}"/>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dirty="0"/>
          </a:p>
        </p:txBody>
      </p:sp>
      <p:sp>
        <p:nvSpPr>
          <p:cNvPr id="9" name="Content Placeholder 8"/>
          <p:cNvSpPr>
            <a:spLocks noGrp="1"/>
          </p:cNvSpPr>
          <p:nvPr>
            <p:ph idx="4294967295"/>
          </p:nvPr>
        </p:nvSpPr>
        <p:spPr>
          <a:xfrm>
            <a:off x="389641" y="838200"/>
            <a:ext cx="8305800" cy="4419600"/>
          </a:xfrm>
        </p:spPr>
        <p:txBody>
          <a:bodyPr>
            <a:noAutofit/>
          </a:bodyPr>
          <a:lstStyle/>
          <a:p>
            <a:pPr marL="0" indent="0" algn="just">
              <a:buNone/>
            </a:pPr>
            <a:endParaRPr lang="en-US" sz="1600" dirty="0"/>
          </a:p>
          <a:p>
            <a:pPr marL="0" indent="0" algn="just">
              <a:buNone/>
            </a:pPr>
            <a:r>
              <a:rPr lang="en-US" sz="1600" dirty="0"/>
              <a:t>4. Estimate Task Durations: Estimate the duration required to complete each task. Use historical data, expert judgment, and input from team members to make realistic estimates. Consider factors such as resource availability, dependencies, and constraints.</a:t>
            </a:r>
          </a:p>
          <a:p>
            <a:pPr marL="0" indent="0" algn="just">
              <a:buNone/>
            </a:pPr>
            <a:endParaRPr lang="en-US" sz="1600" dirty="0"/>
          </a:p>
          <a:p>
            <a:pPr marL="0" indent="0" algn="just">
              <a:buNone/>
            </a:pPr>
            <a:r>
              <a:rPr lang="en-US" sz="1600" dirty="0"/>
              <a:t>5. Allocate Resources: Assign resources (human, material, and equipment) to each task based on their availability, skills, and expertise. Ensure that resources are allocated efficiently to avoid overloading or underutilization.</a:t>
            </a:r>
          </a:p>
          <a:p>
            <a:pPr marL="0" indent="0" algn="just">
              <a:buNone/>
            </a:pPr>
            <a:endParaRPr lang="en-US" sz="1600" dirty="0"/>
          </a:p>
          <a:p>
            <a:pPr marL="0" indent="0" algn="just">
              <a:buNone/>
            </a:pPr>
            <a:r>
              <a:rPr lang="en-US" sz="1600" dirty="0"/>
              <a:t>6. Develop the Project Schedule: Use scheduling tools such as Gantt charts, network diagrams, or project management software to create the project schedule. Input task durations, dependencies, and resource assignments to generate a timeline for the project.</a:t>
            </a:r>
          </a:p>
          <a:p>
            <a:pPr marL="0" indent="0" algn="just">
              <a:buNone/>
            </a:pPr>
            <a:endParaRPr lang="en-US" sz="1600" dirty="0"/>
          </a:p>
          <a:p>
            <a:pPr marL="0" indent="0" algn="just">
              <a:buNone/>
            </a:pPr>
            <a:r>
              <a:rPr lang="en-US" sz="1600" dirty="0"/>
              <a:t>7. Optimize the Schedule: Review the initial schedule to identify opportunities for optimization and improvement. Look for ways to minimize critical path length, balance resource workloads, and streamline task sequences.</a:t>
            </a:r>
          </a:p>
          <a:p>
            <a:pPr marL="0" indent="0" algn="just">
              <a:buNone/>
            </a:pPr>
            <a:endParaRPr lang="en-US" sz="16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Scheduling the project</a:t>
            </a:r>
          </a:p>
        </p:txBody>
      </p:sp>
    </p:spTree>
    <p:extLst>
      <p:ext uri="{BB962C8B-B14F-4D97-AF65-F5344CB8AC3E}">
        <p14:creationId xmlns:p14="http://schemas.microsoft.com/office/powerpoint/2010/main" val="5866606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C6E3D1D-AE73-4C8E-A0F8-DF82F2E1AEDC}" type="datetime1">
              <a:rPr lang="en-US" smtClean="0"/>
              <a:t>21-Jun-24</a:t>
            </a:fld>
            <a:endParaRPr lang="en-US" dirty="0"/>
          </a:p>
        </p:txBody>
      </p:sp>
      <p:sp>
        <p:nvSpPr>
          <p:cNvPr id="11" name="Footer Placeholder 9">
            <a:extLst>
              <a:ext uri="{FF2B5EF4-FFF2-40B4-BE49-F238E27FC236}">
                <a16:creationId xmlns:a16="http://schemas.microsoft.com/office/drawing/2014/main" id="{CAADF136-3437-4AAD-A59A-029CD592FF86}"/>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dirty="0"/>
          </a:p>
        </p:txBody>
      </p:sp>
      <p:sp>
        <p:nvSpPr>
          <p:cNvPr id="9" name="Content Placeholder 8"/>
          <p:cNvSpPr>
            <a:spLocks noGrp="1"/>
          </p:cNvSpPr>
          <p:nvPr>
            <p:ph idx="4294967295"/>
          </p:nvPr>
        </p:nvSpPr>
        <p:spPr>
          <a:xfrm>
            <a:off x="389641" y="838200"/>
            <a:ext cx="8305800" cy="4419600"/>
          </a:xfrm>
        </p:spPr>
        <p:txBody>
          <a:bodyPr>
            <a:noAutofit/>
          </a:bodyPr>
          <a:lstStyle/>
          <a:p>
            <a:pPr marL="0" indent="0" algn="just">
              <a:buNone/>
            </a:pPr>
            <a:endParaRPr lang="en-US" sz="1600" dirty="0"/>
          </a:p>
          <a:p>
            <a:pPr marL="0" indent="0" algn="just">
              <a:buNone/>
            </a:pPr>
            <a:r>
              <a:rPr lang="en-US" sz="1600" dirty="0"/>
              <a:t>8. Account for Contingencies: Incorporate contingency buffers into the project schedule to account for uncertainties, risks, and unexpected delays. Allocate additional time for critical tasks or activities that have a high risk of overrun.</a:t>
            </a:r>
          </a:p>
          <a:p>
            <a:pPr marL="0" indent="0" algn="just">
              <a:buNone/>
            </a:pPr>
            <a:endParaRPr lang="en-US" sz="1600" dirty="0"/>
          </a:p>
          <a:p>
            <a:pPr marL="0" indent="0" algn="just">
              <a:buNone/>
            </a:pPr>
            <a:r>
              <a:rPr lang="en-US" sz="1600" dirty="0"/>
              <a:t>9. Set Milestones and Deadlines: Define key milestones and deadlines to track progress and measure project performance. Milestones serve as checkpoints to mark significant achievements or deliverables throughout the project lifecycle.</a:t>
            </a:r>
          </a:p>
          <a:p>
            <a:pPr marL="0" indent="0" algn="just">
              <a:buNone/>
            </a:pPr>
            <a:endParaRPr lang="en-US" sz="1600" dirty="0"/>
          </a:p>
          <a:p>
            <a:pPr marL="0" indent="0" algn="just">
              <a:buNone/>
            </a:pPr>
            <a:r>
              <a:rPr lang="en-US" sz="1600" dirty="0"/>
              <a:t>10. Communicate and Collaborate: Share the project schedule with stakeholders, team members, and other relevant parties. Ensure that everyone understands their roles, responsibilities, and timelines. Encourage collaboration and communication to address any issues or conflicts that may arise.</a:t>
            </a:r>
          </a:p>
          <a:p>
            <a:pPr marL="0" indent="0" algn="just">
              <a:buNone/>
            </a:pPr>
            <a:endParaRPr lang="en-US" sz="1600" dirty="0"/>
          </a:p>
          <a:p>
            <a:pPr marL="0" indent="0" algn="just">
              <a:buNone/>
            </a:pPr>
            <a:r>
              <a:rPr lang="en-US" sz="1600" dirty="0"/>
              <a:t>11. Monitor and Update the Schedule: Continuously monitor progress against the project schedule and update it as needed. Track actual progress, identify deviations from the planned timeline, and take corrective actions to keep the project on track.</a:t>
            </a:r>
          </a:p>
          <a:p>
            <a:pPr marL="0" indent="0" algn="just">
              <a:buNone/>
            </a:pPr>
            <a:endParaRPr lang="en-US" sz="16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Scheduling the project</a:t>
            </a:r>
          </a:p>
        </p:txBody>
      </p:sp>
    </p:spTree>
    <p:extLst>
      <p:ext uri="{BB962C8B-B14F-4D97-AF65-F5344CB8AC3E}">
        <p14:creationId xmlns:p14="http://schemas.microsoft.com/office/powerpoint/2010/main" val="9113339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10B8C60-28D6-0E22-6549-40489603CFD1}"/>
              </a:ext>
            </a:extLst>
          </p:cNvPr>
          <p:cNvSpPr>
            <a:spLocks noGrp="1"/>
          </p:cNvSpPr>
          <p:nvPr>
            <p:ph type="dt" sz="quarter" idx="10"/>
          </p:nvPr>
        </p:nvSpPr>
        <p:spPr/>
        <p:txBody>
          <a:bodyPr/>
          <a:lstStyle/>
          <a:p>
            <a:pPr>
              <a:defRPr/>
            </a:pPr>
            <a:fld id="{C58B759A-ACAE-4022-9AED-DC19B9CC5A82}" type="datetime4">
              <a:rPr lang="en-US">
                <a:solidFill>
                  <a:schemeClr val="tx1">
                    <a:tint val="75000"/>
                  </a:schemeClr>
                </a:solidFill>
              </a:rPr>
              <a:pPr>
                <a:defRPr/>
              </a:pPr>
              <a:t>June 21, 2024</a:t>
            </a:fld>
            <a:endParaRPr lang="en-US" dirty="0">
              <a:solidFill>
                <a:schemeClr val="tx1">
                  <a:tint val="75000"/>
                </a:schemeClr>
              </a:solidFill>
            </a:endParaRPr>
          </a:p>
        </p:txBody>
      </p:sp>
      <p:sp>
        <p:nvSpPr>
          <p:cNvPr id="5" name="Footer Placeholder 4">
            <a:extLst>
              <a:ext uri="{FF2B5EF4-FFF2-40B4-BE49-F238E27FC236}">
                <a16:creationId xmlns:a16="http://schemas.microsoft.com/office/drawing/2014/main" id="{CE55E86C-8B40-32D7-3159-533A2CDDC96E}"/>
              </a:ext>
            </a:extLst>
          </p:cNvPr>
          <p:cNvSpPr>
            <a:spLocks noGrp="1"/>
          </p:cNvSpPr>
          <p:nvPr>
            <p:ph type="ftr" sz="quarter" idx="11"/>
          </p:nvPr>
        </p:nvSpPr>
        <p:spPr/>
        <p:txBody>
          <a:bodyPr/>
          <a:lstStyle/>
          <a:p>
            <a:pPr>
              <a:defRPr/>
            </a:pPr>
            <a:r>
              <a:rPr lang="en-US">
                <a:solidFill>
                  <a:schemeClr val="tx1">
                    <a:tint val="75000"/>
                  </a:schemeClr>
                </a:solidFill>
              </a:rPr>
              <a:t>Harshit Thakur                                                                             Unit_4</a:t>
            </a:r>
          </a:p>
        </p:txBody>
      </p:sp>
      <p:sp>
        <p:nvSpPr>
          <p:cNvPr id="57348" name="Slide Number Placeholder 5">
            <a:extLst>
              <a:ext uri="{FF2B5EF4-FFF2-40B4-BE49-F238E27FC236}">
                <a16:creationId xmlns:a16="http://schemas.microsoft.com/office/drawing/2014/main" id="{DF9F0E25-B99B-E88E-EC4A-BA21A726243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A4522ED-7EB0-4AD8-9A12-136443233CAA}" type="slidenum">
              <a:rPr lang="en-US" altLang="en-US" sz="1200" smtClean="0">
                <a:solidFill>
                  <a:srgbClr val="898989"/>
                </a:solidFill>
                <a:cs typeface="Arial" panose="020B0604020202020204" pitchFamily="34" charset="0"/>
              </a:rPr>
              <a:pPr>
                <a:spcBef>
                  <a:spcPct val="0"/>
                </a:spcBef>
                <a:buFontTx/>
                <a:buNone/>
              </a:pPr>
              <a:t>72</a:t>
            </a:fld>
            <a:endParaRPr lang="en-US" altLang="en-US" sz="1200">
              <a:solidFill>
                <a:srgbClr val="898989"/>
              </a:solidFill>
              <a:cs typeface="Arial" panose="020B0604020202020204" pitchFamily="34" charset="0"/>
            </a:endParaRPr>
          </a:p>
        </p:txBody>
      </p:sp>
      <p:sp>
        <p:nvSpPr>
          <p:cNvPr id="7" name="Title 1">
            <a:extLst>
              <a:ext uri="{FF2B5EF4-FFF2-40B4-BE49-F238E27FC236}">
                <a16:creationId xmlns:a16="http://schemas.microsoft.com/office/drawing/2014/main" id="{EC341A68-A519-0A76-BD41-A1C357CA6F9C}"/>
              </a:ext>
            </a:extLst>
          </p:cNvPr>
          <p:cNvSpPr txBox="1">
            <a:spLocks/>
          </p:cNvSpPr>
          <p:nvPr/>
        </p:nvSpPr>
        <p:spPr>
          <a:xfrm>
            <a:off x="1828800" y="0"/>
            <a:ext cx="7315200" cy="685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Gantt Chart </a:t>
            </a:r>
          </a:p>
        </p:txBody>
      </p:sp>
      <p:sp>
        <p:nvSpPr>
          <p:cNvPr id="23559" name="Rectangle 8">
            <a:extLst>
              <a:ext uri="{FF2B5EF4-FFF2-40B4-BE49-F238E27FC236}">
                <a16:creationId xmlns:a16="http://schemas.microsoft.com/office/drawing/2014/main" id="{99F56989-5DCE-6A2A-9B87-495DF784EBF1}"/>
              </a:ext>
            </a:extLst>
          </p:cNvPr>
          <p:cNvSpPr>
            <a:spLocks noChangeArrowheads="1"/>
          </p:cNvSpPr>
          <p:nvPr/>
        </p:nvSpPr>
        <p:spPr bwMode="auto">
          <a:xfrm>
            <a:off x="381000" y="838200"/>
            <a:ext cx="8382000" cy="5048250"/>
          </a:xfrm>
          <a:prstGeom prst="rect">
            <a:avLst/>
          </a:prstGeom>
          <a:noFill/>
          <a:ln w="9525">
            <a:noFill/>
            <a:miter lim="800000"/>
            <a:headEnd/>
            <a:tailEnd/>
          </a:ln>
        </p:spPr>
        <p:txBody>
          <a:bodyPr>
            <a:spAutoFit/>
          </a:bodyPr>
          <a:lstStyle/>
          <a:p>
            <a:pPr eaLnBrk="1" hangingPunct="1">
              <a:defRPr/>
            </a:pPr>
            <a:r>
              <a:rPr lang="en-US" sz="1600" dirty="0"/>
              <a:t>A Gantt chart is a widely used tool in software project management that provides a graphical representation of a project schedule. It shows the start and finish dates of various elements of a project, allowing project managers to track progress, allocate resources, and plan for future tasks. Gantt charts are valuable for visualizing project timelines, dependencies between tasks, and the overall project schedule.</a:t>
            </a:r>
          </a:p>
          <a:p>
            <a:pPr eaLnBrk="1" hangingPunct="1">
              <a:defRPr/>
            </a:pPr>
            <a:endParaRPr lang="en-US" sz="1600" b="1" dirty="0"/>
          </a:p>
          <a:p>
            <a:pPr eaLnBrk="1" hangingPunct="1">
              <a:defRPr/>
            </a:pPr>
            <a:r>
              <a:rPr lang="en-US" sz="1600" b="1" dirty="0"/>
              <a:t>Key Components of a Gantt Chart:</a:t>
            </a:r>
          </a:p>
          <a:p>
            <a:pPr marL="342900" indent="-342900" eaLnBrk="1" hangingPunct="1">
              <a:buFont typeface="+mj-lt"/>
              <a:buAutoNum type="arabicPeriod"/>
              <a:defRPr/>
            </a:pPr>
            <a:r>
              <a:rPr lang="en-US" sz="1600" b="1" dirty="0"/>
              <a:t>Tasks/Activities:</a:t>
            </a:r>
            <a:r>
              <a:rPr lang="en-US" sz="1600" dirty="0"/>
              <a:t> List of all the tasks or activities that need to be completed for the project.</a:t>
            </a:r>
          </a:p>
          <a:p>
            <a:pPr marL="342900" indent="-342900" eaLnBrk="1" hangingPunct="1">
              <a:buFont typeface="+mj-lt"/>
              <a:buAutoNum type="arabicPeriod"/>
              <a:defRPr/>
            </a:pPr>
            <a:r>
              <a:rPr lang="en-US" sz="1600" b="1" dirty="0"/>
              <a:t>Timeline:</a:t>
            </a:r>
            <a:r>
              <a:rPr lang="en-US" sz="1600" dirty="0"/>
              <a:t> Horizontal axis representing the project timeline. It can be in days, weeks, months, etc.</a:t>
            </a:r>
          </a:p>
          <a:p>
            <a:pPr marL="342900" indent="-342900" eaLnBrk="1" hangingPunct="1">
              <a:buFont typeface="+mj-lt"/>
              <a:buAutoNum type="arabicPeriod"/>
              <a:defRPr/>
            </a:pPr>
            <a:r>
              <a:rPr lang="en-US" sz="1600" b="1" dirty="0"/>
              <a:t>Bars:</a:t>
            </a:r>
            <a:r>
              <a:rPr lang="en-US" sz="1600" dirty="0"/>
              <a:t> Bars represent tasks on the chart. The length of the bar indicates the duration of the task. Tasks can be displayed sequentially or in parallel based on their dependencies.</a:t>
            </a:r>
          </a:p>
          <a:p>
            <a:pPr marL="342900" indent="-342900" eaLnBrk="1" hangingPunct="1">
              <a:buFont typeface="+mj-lt"/>
              <a:buAutoNum type="arabicPeriod"/>
              <a:defRPr/>
            </a:pPr>
            <a:r>
              <a:rPr lang="en-US" sz="1600" b="1" dirty="0"/>
              <a:t>Dependencies:</a:t>
            </a:r>
            <a:r>
              <a:rPr lang="en-US" sz="1600" dirty="0"/>
              <a:t> Relationships between tasks, often represented by lines connecting task bars. Dependencies can be of different types, such as finish-to-start, start-to-start, finish-to-finish, or start-to-finish.</a:t>
            </a:r>
          </a:p>
          <a:p>
            <a:pPr marL="342900" indent="-342900" eaLnBrk="1" hangingPunct="1">
              <a:buFont typeface="+mj-lt"/>
              <a:buAutoNum type="arabicPeriod"/>
              <a:defRPr/>
            </a:pPr>
            <a:r>
              <a:rPr lang="en-US" sz="1600" b="1" dirty="0"/>
              <a:t>Milestones:</a:t>
            </a:r>
            <a:r>
              <a:rPr lang="en-US" sz="1600" dirty="0"/>
              <a:t> Significant points or achievements in the project. They are usually represented as diamond-shaped markers on the chart.</a:t>
            </a:r>
          </a:p>
          <a:p>
            <a:pPr eaLnBrk="1" hangingPunct="1">
              <a:defRPr/>
            </a:pPr>
            <a:endParaRPr lang="en-US" dirty="0">
              <a:latin typeface="Calibri"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3FD86B-0DA0-F337-15CD-2F2823E69EBC}"/>
              </a:ext>
            </a:extLst>
          </p:cNvPr>
          <p:cNvSpPr>
            <a:spLocks noGrp="1"/>
          </p:cNvSpPr>
          <p:nvPr>
            <p:ph type="dt" sz="quarter" idx="10"/>
          </p:nvPr>
        </p:nvSpPr>
        <p:spPr/>
        <p:txBody>
          <a:bodyPr/>
          <a:lstStyle/>
          <a:p>
            <a:pPr>
              <a:defRPr/>
            </a:pPr>
            <a:fld id="{7096AAE8-0CB9-48E3-86E9-CE27949A5F7F}" type="datetime4">
              <a:rPr lang="en-US">
                <a:solidFill>
                  <a:schemeClr val="tx1">
                    <a:tint val="75000"/>
                  </a:schemeClr>
                </a:solidFill>
              </a:rPr>
              <a:pPr>
                <a:defRPr/>
              </a:pPr>
              <a:t>June 21, 2024</a:t>
            </a:fld>
            <a:endParaRPr lang="en-US" dirty="0">
              <a:solidFill>
                <a:schemeClr val="tx1">
                  <a:tint val="75000"/>
                </a:schemeClr>
              </a:solidFill>
            </a:endParaRPr>
          </a:p>
        </p:txBody>
      </p:sp>
      <p:sp>
        <p:nvSpPr>
          <p:cNvPr id="5" name="Footer Placeholder 4">
            <a:extLst>
              <a:ext uri="{FF2B5EF4-FFF2-40B4-BE49-F238E27FC236}">
                <a16:creationId xmlns:a16="http://schemas.microsoft.com/office/drawing/2014/main" id="{2368D4DB-7B07-A843-91CE-73F0E01E37F5}"/>
              </a:ext>
            </a:extLst>
          </p:cNvPr>
          <p:cNvSpPr>
            <a:spLocks noGrp="1"/>
          </p:cNvSpPr>
          <p:nvPr>
            <p:ph type="ftr" sz="quarter" idx="11"/>
          </p:nvPr>
        </p:nvSpPr>
        <p:spPr/>
        <p:txBody>
          <a:bodyPr/>
          <a:lstStyle/>
          <a:p>
            <a:pPr>
              <a:defRPr/>
            </a:pPr>
            <a:r>
              <a:rPr lang="en-US">
                <a:solidFill>
                  <a:schemeClr val="tx1">
                    <a:tint val="75000"/>
                  </a:schemeClr>
                </a:solidFill>
              </a:rPr>
              <a:t>Harshit Thakur                                                                             Unit_4</a:t>
            </a:r>
          </a:p>
        </p:txBody>
      </p:sp>
      <p:sp>
        <p:nvSpPr>
          <p:cNvPr id="58372" name="Slide Number Placeholder 5">
            <a:extLst>
              <a:ext uri="{FF2B5EF4-FFF2-40B4-BE49-F238E27FC236}">
                <a16:creationId xmlns:a16="http://schemas.microsoft.com/office/drawing/2014/main" id="{7A61F6BB-5260-918A-323F-E1F4F9DF59B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62D1161-9500-4283-9BF7-6F0614120C90}" type="slidenum">
              <a:rPr lang="en-US" altLang="en-US" sz="1200" smtClean="0">
                <a:solidFill>
                  <a:srgbClr val="898989"/>
                </a:solidFill>
                <a:cs typeface="Arial" panose="020B0604020202020204" pitchFamily="34" charset="0"/>
              </a:rPr>
              <a:pPr>
                <a:spcBef>
                  <a:spcPct val="0"/>
                </a:spcBef>
                <a:buFontTx/>
                <a:buNone/>
              </a:pPr>
              <a:t>73</a:t>
            </a:fld>
            <a:endParaRPr lang="en-US" altLang="en-US" sz="1200">
              <a:solidFill>
                <a:srgbClr val="898989"/>
              </a:solidFill>
              <a:cs typeface="Arial" panose="020B0604020202020204" pitchFamily="34" charset="0"/>
            </a:endParaRPr>
          </a:p>
        </p:txBody>
      </p:sp>
      <p:sp>
        <p:nvSpPr>
          <p:cNvPr id="7" name="Title 1">
            <a:extLst>
              <a:ext uri="{FF2B5EF4-FFF2-40B4-BE49-F238E27FC236}">
                <a16:creationId xmlns:a16="http://schemas.microsoft.com/office/drawing/2014/main" id="{5667A4EC-5C0A-305F-46E1-781A537EDF5A}"/>
              </a:ext>
            </a:extLst>
          </p:cNvPr>
          <p:cNvSpPr txBox="1">
            <a:spLocks/>
          </p:cNvSpPr>
          <p:nvPr/>
        </p:nvSpPr>
        <p:spPr>
          <a:xfrm>
            <a:off x="1905000" y="0"/>
            <a:ext cx="7239000" cy="685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Steps to Create a Gantt Chart:</a:t>
            </a:r>
          </a:p>
        </p:txBody>
      </p:sp>
      <p:sp>
        <p:nvSpPr>
          <p:cNvPr id="58374" name="Rectangle 8">
            <a:extLst>
              <a:ext uri="{FF2B5EF4-FFF2-40B4-BE49-F238E27FC236}">
                <a16:creationId xmlns:a16="http://schemas.microsoft.com/office/drawing/2014/main" id="{0B1024B9-C96D-2128-ECF4-FF0B62A5AF56}"/>
              </a:ext>
            </a:extLst>
          </p:cNvPr>
          <p:cNvSpPr>
            <a:spLocks noChangeArrowheads="1"/>
          </p:cNvSpPr>
          <p:nvPr/>
        </p:nvSpPr>
        <p:spPr bwMode="auto">
          <a:xfrm>
            <a:off x="685800" y="838200"/>
            <a:ext cx="8077200" cy="554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Calibri" panose="020F0502020204030204" pitchFamily="34" charset="0"/>
              <a:buAutoNum type="arabicPeriod"/>
            </a:pPr>
            <a:r>
              <a:rPr lang="en-US" altLang="en-US" sz="1800" b="1">
                <a:latin typeface="Arial" panose="020B0604020202020204" pitchFamily="34" charset="0"/>
              </a:rPr>
              <a:t>Identify Tasks:</a:t>
            </a:r>
            <a:r>
              <a:rPr lang="en-US" altLang="en-US" sz="1800">
                <a:latin typeface="Arial" panose="020B0604020202020204" pitchFamily="34" charset="0"/>
              </a:rPr>
              <a:t> List down all the tasks or activities that need to be completed for the project. Be specific and detailed about each task.</a:t>
            </a:r>
          </a:p>
          <a:p>
            <a:pPr eaLnBrk="1" hangingPunct="1">
              <a:spcBef>
                <a:spcPct val="0"/>
              </a:spcBef>
              <a:buFont typeface="Calibri" panose="020F0502020204030204" pitchFamily="34" charset="0"/>
              <a:buAutoNum type="arabicPeriod"/>
            </a:pPr>
            <a:r>
              <a:rPr lang="en-US" altLang="en-US" sz="1800" b="1">
                <a:latin typeface="Arial" panose="020B0604020202020204" pitchFamily="34" charset="0"/>
              </a:rPr>
              <a:t>Estimate Durations:</a:t>
            </a:r>
            <a:r>
              <a:rPr lang="en-US" altLang="en-US" sz="1800">
                <a:latin typeface="Arial" panose="020B0604020202020204" pitchFamily="34" charset="0"/>
              </a:rPr>
              <a:t> Estimate the time required to complete each task. This could be in days, weeks, or any other unit of time relevant to your project.</a:t>
            </a:r>
          </a:p>
          <a:p>
            <a:pPr eaLnBrk="1" hangingPunct="1">
              <a:spcBef>
                <a:spcPct val="0"/>
              </a:spcBef>
              <a:buFont typeface="Calibri" panose="020F0502020204030204" pitchFamily="34" charset="0"/>
              <a:buAutoNum type="arabicPeriod"/>
            </a:pPr>
            <a:r>
              <a:rPr lang="en-US" altLang="en-US" sz="1800" b="1">
                <a:latin typeface="Arial" panose="020B0604020202020204" pitchFamily="34" charset="0"/>
              </a:rPr>
              <a:t>Sequence Tasks:</a:t>
            </a:r>
            <a:r>
              <a:rPr lang="en-US" altLang="en-US" sz="1800">
                <a:latin typeface="Arial" panose="020B0604020202020204" pitchFamily="34" charset="0"/>
              </a:rPr>
              <a:t> Determine the order in which tasks need to be completed. Identify dependencies between tasks (which tasks need to be finished before others can start).</a:t>
            </a:r>
          </a:p>
          <a:p>
            <a:pPr eaLnBrk="1" hangingPunct="1">
              <a:spcBef>
                <a:spcPct val="0"/>
              </a:spcBef>
              <a:buFont typeface="Calibri" panose="020F0502020204030204" pitchFamily="34" charset="0"/>
              <a:buAutoNum type="arabicPeriod"/>
            </a:pPr>
            <a:r>
              <a:rPr lang="en-US" altLang="en-US" sz="1800" b="1">
                <a:latin typeface="Arial" panose="020B0604020202020204" pitchFamily="34" charset="0"/>
              </a:rPr>
              <a:t>Create the Chart:</a:t>
            </a:r>
            <a:r>
              <a:rPr lang="en-US" altLang="en-US" sz="1800">
                <a:latin typeface="Arial" panose="020B0604020202020204" pitchFamily="34" charset="0"/>
              </a:rPr>
              <a:t> Using software tools like Microsoft Project, Excel, or specialized project management software, create the Gantt chart. Input task names, start dates, and durations to generate the chart.</a:t>
            </a:r>
          </a:p>
          <a:p>
            <a:pPr eaLnBrk="1" hangingPunct="1">
              <a:spcBef>
                <a:spcPct val="0"/>
              </a:spcBef>
              <a:buFont typeface="Calibri" panose="020F0502020204030204" pitchFamily="34" charset="0"/>
              <a:buAutoNum type="arabicPeriod"/>
            </a:pPr>
            <a:r>
              <a:rPr lang="en-US" altLang="en-US" sz="1800" b="1">
                <a:latin typeface="Arial" panose="020B0604020202020204" pitchFamily="34" charset="0"/>
              </a:rPr>
              <a:t>Add Dependencies:</a:t>
            </a:r>
            <a:r>
              <a:rPr lang="en-US" altLang="en-US" sz="1800">
                <a:latin typeface="Arial" panose="020B0604020202020204" pitchFamily="34" charset="0"/>
              </a:rPr>
              <a:t> Indicate task dependencies using lines connecting the bars. This shows which tasks are dependent on the completion of others.</a:t>
            </a:r>
          </a:p>
          <a:p>
            <a:pPr eaLnBrk="1" hangingPunct="1">
              <a:spcBef>
                <a:spcPct val="0"/>
              </a:spcBef>
              <a:buFont typeface="Calibri" panose="020F0502020204030204" pitchFamily="34" charset="0"/>
              <a:buAutoNum type="arabicPeriod"/>
            </a:pPr>
            <a:r>
              <a:rPr lang="en-US" altLang="en-US" sz="1800" b="1">
                <a:latin typeface="Arial" panose="020B0604020202020204" pitchFamily="34" charset="0"/>
              </a:rPr>
              <a:t>Include Milestones:</a:t>
            </a:r>
            <a:r>
              <a:rPr lang="en-US" altLang="en-US" sz="1800">
                <a:latin typeface="Arial" panose="020B0604020202020204" pitchFamily="34" charset="0"/>
              </a:rPr>
              <a:t> If your project has significant milestones, add them to the chart as diamond-shaped markers.</a:t>
            </a:r>
          </a:p>
          <a:p>
            <a:pPr eaLnBrk="1" hangingPunct="1">
              <a:spcBef>
                <a:spcPct val="0"/>
              </a:spcBef>
              <a:buFont typeface="Calibri" panose="020F0502020204030204" pitchFamily="34" charset="0"/>
              <a:buAutoNum type="arabicPeriod"/>
            </a:pPr>
            <a:r>
              <a:rPr lang="en-US" altLang="en-US" sz="1800" b="1">
                <a:latin typeface="Arial" panose="020B0604020202020204" pitchFamily="34" charset="0"/>
              </a:rPr>
              <a:t>Adjust and Update:</a:t>
            </a:r>
            <a:r>
              <a:rPr lang="en-US" altLang="en-US" sz="1800">
                <a:latin typeface="Arial" panose="020B0604020202020204" pitchFamily="34" charset="0"/>
              </a:rPr>
              <a:t> As the project progresses, update the chart to reflect the actual start and finish dates. Adjust the chart for any changes in task duration or dependencies.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7A695E9-D13C-17D7-4A72-0DC483BF7041}"/>
              </a:ext>
            </a:extLst>
          </p:cNvPr>
          <p:cNvSpPr>
            <a:spLocks noGrp="1"/>
          </p:cNvSpPr>
          <p:nvPr>
            <p:ph type="dt" sz="quarter" idx="10"/>
          </p:nvPr>
        </p:nvSpPr>
        <p:spPr/>
        <p:txBody>
          <a:bodyPr/>
          <a:lstStyle/>
          <a:p>
            <a:pPr>
              <a:defRPr/>
            </a:pPr>
            <a:fld id="{44181032-8B6C-4400-BCA9-7549388BF8AD}" type="datetime4">
              <a:rPr lang="en-US">
                <a:solidFill>
                  <a:schemeClr val="tx1">
                    <a:tint val="75000"/>
                  </a:schemeClr>
                </a:solidFill>
              </a:rPr>
              <a:pPr>
                <a:defRPr/>
              </a:pPr>
              <a:t>June 21, 2024</a:t>
            </a:fld>
            <a:endParaRPr lang="en-US" dirty="0">
              <a:solidFill>
                <a:schemeClr val="tx1">
                  <a:tint val="75000"/>
                </a:schemeClr>
              </a:solidFill>
            </a:endParaRPr>
          </a:p>
        </p:txBody>
      </p:sp>
      <p:sp>
        <p:nvSpPr>
          <p:cNvPr id="5" name="Footer Placeholder 4">
            <a:extLst>
              <a:ext uri="{FF2B5EF4-FFF2-40B4-BE49-F238E27FC236}">
                <a16:creationId xmlns:a16="http://schemas.microsoft.com/office/drawing/2014/main" id="{C176F24E-8F2E-362A-D80F-4C623C85A3E5}"/>
              </a:ext>
            </a:extLst>
          </p:cNvPr>
          <p:cNvSpPr>
            <a:spLocks noGrp="1"/>
          </p:cNvSpPr>
          <p:nvPr>
            <p:ph type="ftr" sz="quarter" idx="11"/>
          </p:nvPr>
        </p:nvSpPr>
        <p:spPr/>
        <p:txBody>
          <a:bodyPr/>
          <a:lstStyle/>
          <a:p>
            <a:pPr>
              <a:defRPr/>
            </a:pPr>
            <a:r>
              <a:rPr lang="en-US">
                <a:solidFill>
                  <a:schemeClr val="tx1">
                    <a:tint val="75000"/>
                  </a:schemeClr>
                </a:solidFill>
              </a:rPr>
              <a:t>Harshit Thakur                                                                             Unit_4</a:t>
            </a:r>
          </a:p>
        </p:txBody>
      </p:sp>
      <p:sp>
        <p:nvSpPr>
          <p:cNvPr id="59396" name="Slide Number Placeholder 5">
            <a:extLst>
              <a:ext uri="{FF2B5EF4-FFF2-40B4-BE49-F238E27FC236}">
                <a16:creationId xmlns:a16="http://schemas.microsoft.com/office/drawing/2014/main" id="{2DBF3BCF-A74F-FEC6-0850-0322971F7D6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95D5D02-7DF0-4EFC-BEEB-FB93BDD3F882}" type="slidenum">
              <a:rPr lang="en-US" altLang="en-US" sz="1200" smtClean="0">
                <a:solidFill>
                  <a:srgbClr val="898989"/>
                </a:solidFill>
                <a:cs typeface="Arial" panose="020B0604020202020204" pitchFamily="34" charset="0"/>
              </a:rPr>
              <a:pPr>
                <a:spcBef>
                  <a:spcPct val="0"/>
                </a:spcBef>
                <a:buFontTx/>
                <a:buNone/>
              </a:pPr>
              <a:t>74</a:t>
            </a:fld>
            <a:endParaRPr lang="en-US" altLang="en-US" sz="1200">
              <a:solidFill>
                <a:srgbClr val="898989"/>
              </a:solidFill>
              <a:cs typeface="Arial" panose="020B0604020202020204" pitchFamily="34" charset="0"/>
            </a:endParaRPr>
          </a:p>
        </p:txBody>
      </p:sp>
      <p:sp>
        <p:nvSpPr>
          <p:cNvPr id="7" name="Title 1">
            <a:extLst>
              <a:ext uri="{FF2B5EF4-FFF2-40B4-BE49-F238E27FC236}">
                <a16:creationId xmlns:a16="http://schemas.microsoft.com/office/drawing/2014/main" id="{83939E40-5874-B369-F5E1-D95009F12038}"/>
              </a:ext>
            </a:extLst>
          </p:cNvPr>
          <p:cNvSpPr txBox="1">
            <a:spLocks/>
          </p:cNvSpPr>
          <p:nvPr/>
        </p:nvSpPr>
        <p:spPr>
          <a:xfrm>
            <a:off x="1828800" y="0"/>
            <a:ext cx="7315200" cy="685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Gantt Chart and RAM</a:t>
            </a:r>
          </a:p>
        </p:txBody>
      </p:sp>
      <p:graphicFrame>
        <p:nvGraphicFramePr>
          <p:cNvPr id="10" name="Table 9">
            <a:extLst>
              <a:ext uri="{FF2B5EF4-FFF2-40B4-BE49-F238E27FC236}">
                <a16:creationId xmlns:a16="http://schemas.microsoft.com/office/drawing/2014/main" id="{CE311B12-1A8A-484E-EAFA-4A9D9F5204B3}"/>
              </a:ext>
            </a:extLst>
          </p:cNvPr>
          <p:cNvGraphicFramePr>
            <a:graphicFrameLocks noGrp="1"/>
          </p:cNvGraphicFramePr>
          <p:nvPr/>
        </p:nvGraphicFramePr>
        <p:xfrm>
          <a:off x="762000" y="990600"/>
          <a:ext cx="7924800" cy="2895600"/>
        </p:xfrm>
        <a:graphic>
          <a:graphicData uri="http://schemas.openxmlformats.org/drawingml/2006/table">
            <a:tbl>
              <a:tblPr firstRow="1" bandRow="1">
                <a:tableStyleId>{5C22544A-7EE6-4342-B048-85BDC9FD1C3A}</a:tableStyleId>
              </a:tblPr>
              <a:tblGrid>
                <a:gridCol w="1584960">
                  <a:extLst>
                    <a:ext uri="{9D8B030D-6E8A-4147-A177-3AD203B41FA5}">
                      <a16:colId xmlns:a16="http://schemas.microsoft.com/office/drawing/2014/main" val="20000"/>
                    </a:ext>
                  </a:extLst>
                </a:gridCol>
                <a:gridCol w="1584960">
                  <a:extLst>
                    <a:ext uri="{9D8B030D-6E8A-4147-A177-3AD203B41FA5}">
                      <a16:colId xmlns:a16="http://schemas.microsoft.com/office/drawing/2014/main" val="20001"/>
                    </a:ext>
                  </a:extLst>
                </a:gridCol>
                <a:gridCol w="1584960">
                  <a:extLst>
                    <a:ext uri="{9D8B030D-6E8A-4147-A177-3AD203B41FA5}">
                      <a16:colId xmlns:a16="http://schemas.microsoft.com/office/drawing/2014/main" val="20002"/>
                    </a:ext>
                  </a:extLst>
                </a:gridCol>
                <a:gridCol w="1584960">
                  <a:extLst>
                    <a:ext uri="{9D8B030D-6E8A-4147-A177-3AD203B41FA5}">
                      <a16:colId xmlns:a16="http://schemas.microsoft.com/office/drawing/2014/main" val="20003"/>
                    </a:ext>
                  </a:extLst>
                </a:gridCol>
                <a:gridCol w="1584960">
                  <a:extLst>
                    <a:ext uri="{9D8B030D-6E8A-4147-A177-3AD203B41FA5}">
                      <a16:colId xmlns:a16="http://schemas.microsoft.com/office/drawing/2014/main" val="20004"/>
                    </a:ext>
                  </a:extLst>
                </a:gridCol>
              </a:tblGrid>
              <a:tr h="431701">
                <a:tc>
                  <a:txBody>
                    <a:bodyPr/>
                    <a:lstStyle/>
                    <a:p>
                      <a:r>
                        <a:rPr lang="en-US" dirty="0"/>
                        <a:t>Task </a:t>
                      </a:r>
                    </a:p>
                  </a:txBody>
                  <a:tcPr/>
                </a:tc>
                <a:tc>
                  <a:txBody>
                    <a:bodyPr/>
                    <a:lstStyle/>
                    <a:p>
                      <a:r>
                        <a:rPr lang="en-US" dirty="0"/>
                        <a:t>Duration (weeks) </a:t>
                      </a:r>
                    </a:p>
                  </a:txBody>
                  <a:tcPr/>
                </a:tc>
                <a:tc>
                  <a:txBody>
                    <a:bodyPr/>
                    <a:lstStyle/>
                    <a:p>
                      <a:r>
                        <a:rPr lang="en-US" dirty="0"/>
                        <a:t>Start Date </a:t>
                      </a:r>
                    </a:p>
                  </a:txBody>
                  <a:tcPr/>
                </a:tc>
                <a:tc>
                  <a:txBody>
                    <a:bodyPr/>
                    <a:lstStyle/>
                    <a:p>
                      <a:r>
                        <a:rPr lang="en-US" dirty="0"/>
                        <a:t>End Date </a:t>
                      </a:r>
                    </a:p>
                  </a:txBody>
                  <a:tcPr/>
                </a:tc>
                <a:tc>
                  <a:txBody>
                    <a:bodyPr/>
                    <a:lstStyle/>
                    <a:p>
                      <a:r>
                        <a:rPr lang="en-US" dirty="0"/>
                        <a:t>Dependencies </a:t>
                      </a:r>
                    </a:p>
                  </a:txBody>
                  <a:tcPr/>
                </a:tc>
                <a:extLst>
                  <a:ext uri="{0D108BD9-81ED-4DB2-BD59-A6C34878D82A}">
                    <a16:rowId xmlns:a16="http://schemas.microsoft.com/office/drawing/2014/main" val="10000"/>
                  </a:ext>
                </a:extLst>
              </a:tr>
              <a:tr h="205572">
                <a:tc>
                  <a:txBody>
                    <a:bodyPr/>
                    <a:lstStyle/>
                    <a:p>
                      <a:r>
                        <a:rPr lang="en-US" sz="1400" dirty="0"/>
                        <a:t>Requirements</a:t>
                      </a:r>
                    </a:p>
                  </a:txBody>
                  <a:tcPr/>
                </a:tc>
                <a:tc>
                  <a:txBody>
                    <a:bodyPr/>
                    <a:lstStyle/>
                    <a:p>
                      <a:r>
                        <a:rPr lang="en-US" sz="1400" dirty="0"/>
                        <a:t>2 </a:t>
                      </a:r>
                    </a:p>
                  </a:txBody>
                  <a:tcPr/>
                </a:tc>
                <a:tc>
                  <a:txBody>
                    <a:bodyPr/>
                    <a:lstStyle/>
                    <a:p>
                      <a:r>
                        <a:rPr lang="en-US" sz="1400" dirty="0"/>
                        <a:t>01/01/2023</a:t>
                      </a:r>
                    </a:p>
                  </a:txBody>
                  <a:tcPr/>
                </a:tc>
                <a:tc>
                  <a:txBody>
                    <a:bodyPr/>
                    <a:lstStyle/>
                    <a:p>
                      <a:r>
                        <a:rPr lang="en-US" sz="1400" dirty="0"/>
                        <a:t>01/14/2023</a:t>
                      </a:r>
                    </a:p>
                  </a:txBody>
                  <a:tcPr/>
                </a:tc>
                <a:tc>
                  <a:txBody>
                    <a:bodyPr/>
                    <a:lstStyle/>
                    <a:p>
                      <a:r>
                        <a:rPr lang="en-US" sz="1400" dirty="0"/>
                        <a:t>None </a:t>
                      </a:r>
                    </a:p>
                  </a:txBody>
                  <a:tcPr/>
                </a:tc>
                <a:extLst>
                  <a:ext uri="{0D108BD9-81ED-4DB2-BD59-A6C34878D82A}">
                    <a16:rowId xmlns:a16="http://schemas.microsoft.com/office/drawing/2014/main" val="10001"/>
                  </a:ext>
                </a:extLst>
              </a:tr>
              <a:tr h="205572">
                <a:tc>
                  <a:txBody>
                    <a:bodyPr/>
                    <a:lstStyle/>
                    <a:p>
                      <a:r>
                        <a:rPr lang="en-US" sz="1400" dirty="0"/>
                        <a:t>Design</a:t>
                      </a:r>
                    </a:p>
                  </a:txBody>
                  <a:tcPr/>
                </a:tc>
                <a:tc>
                  <a:txBody>
                    <a:bodyPr/>
                    <a:lstStyle/>
                    <a:p>
                      <a:r>
                        <a:rPr lang="en-US" sz="1400" dirty="0"/>
                        <a:t>3</a:t>
                      </a:r>
                    </a:p>
                  </a:txBody>
                  <a:tcPr/>
                </a:tc>
                <a:tc>
                  <a:txBody>
                    <a:bodyPr/>
                    <a:lstStyle/>
                    <a:p>
                      <a:r>
                        <a:rPr lang="en-US" sz="1400" dirty="0"/>
                        <a:t>01/15/2023 </a:t>
                      </a:r>
                    </a:p>
                  </a:txBody>
                  <a:tcPr/>
                </a:tc>
                <a:tc>
                  <a:txBody>
                    <a:bodyPr/>
                    <a:lstStyle/>
                    <a:p>
                      <a:r>
                        <a:rPr lang="en-US" sz="1400" dirty="0"/>
                        <a:t>02/04/2023</a:t>
                      </a:r>
                    </a:p>
                  </a:txBody>
                  <a:tcPr/>
                </a:tc>
                <a:tc>
                  <a:txBody>
                    <a:bodyPr/>
                    <a:lstStyle/>
                    <a:p>
                      <a:r>
                        <a:rPr lang="en-US" sz="1400" dirty="0"/>
                        <a:t>Requirements</a:t>
                      </a:r>
                    </a:p>
                  </a:txBody>
                  <a:tcPr/>
                </a:tc>
                <a:extLst>
                  <a:ext uri="{0D108BD9-81ED-4DB2-BD59-A6C34878D82A}">
                    <a16:rowId xmlns:a16="http://schemas.microsoft.com/office/drawing/2014/main" val="10002"/>
                  </a:ext>
                </a:extLst>
              </a:tr>
              <a:tr h="349472">
                <a:tc>
                  <a:txBody>
                    <a:bodyPr/>
                    <a:lstStyle/>
                    <a:p>
                      <a:r>
                        <a:rPr lang="en-US" sz="1400" dirty="0"/>
                        <a:t>Frontend Development </a:t>
                      </a:r>
                    </a:p>
                  </a:txBody>
                  <a:tcPr/>
                </a:tc>
                <a:tc>
                  <a:txBody>
                    <a:bodyPr/>
                    <a:lstStyle/>
                    <a:p>
                      <a:r>
                        <a:rPr lang="en-US" sz="1400" dirty="0"/>
                        <a:t>4</a:t>
                      </a:r>
                    </a:p>
                  </a:txBody>
                  <a:tcPr/>
                </a:tc>
                <a:tc>
                  <a:txBody>
                    <a:bodyPr/>
                    <a:lstStyle/>
                    <a:p>
                      <a:r>
                        <a:rPr lang="en-US" sz="1400" dirty="0"/>
                        <a:t>02/05/2023 </a:t>
                      </a:r>
                    </a:p>
                  </a:txBody>
                  <a:tcPr/>
                </a:tc>
                <a:tc>
                  <a:txBody>
                    <a:bodyPr/>
                    <a:lstStyle/>
                    <a:p>
                      <a:r>
                        <a:rPr lang="en-US" sz="1400" dirty="0"/>
                        <a:t>03/04/2023</a:t>
                      </a:r>
                    </a:p>
                  </a:txBody>
                  <a:tcPr/>
                </a:tc>
                <a:tc>
                  <a:txBody>
                    <a:bodyPr/>
                    <a:lstStyle/>
                    <a:p>
                      <a:r>
                        <a:rPr lang="en-US" sz="1400" dirty="0"/>
                        <a:t>Design </a:t>
                      </a:r>
                    </a:p>
                  </a:txBody>
                  <a:tcPr/>
                </a:tc>
                <a:extLst>
                  <a:ext uri="{0D108BD9-81ED-4DB2-BD59-A6C34878D82A}">
                    <a16:rowId xmlns:a16="http://schemas.microsoft.com/office/drawing/2014/main" val="10003"/>
                  </a:ext>
                </a:extLst>
              </a:tr>
              <a:tr h="365759">
                <a:tc>
                  <a:txBody>
                    <a:bodyPr/>
                    <a:lstStyle/>
                    <a:p>
                      <a:r>
                        <a:rPr lang="en-US" sz="1400" dirty="0"/>
                        <a:t>Backend Development </a:t>
                      </a:r>
                    </a:p>
                  </a:txBody>
                  <a:tcPr/>
                </a:tc>
                <a:tc>
                  <a:txBody>
                    <a:bodyPr/>
                    <a:lstStyle/>
                    <a:p>
                      <a:r>
                        <a:rPr lang="en-US" sz="1400" dirty="0"/>
                        <a:t>4</a:t>
                      </a:r>
                    </a:p>
                  </a:txBody>
                  <a:tcPr/>
                </a:tc>
                <a:tc>
                  <a:txBody>
                    <a:bodyPr/>
                    <a:lstStyle/>
                    <a:p>
                      <a:r>
                        <a:rPr lang="en-US" sz="1400" dirty="0"/>
                        <a:t>02/05/2023</a:t>
                      </a:r>
                    </a:p>
                  </a:txBody>
                  <a:tcPr/>
                </a:tc>
                <a:tc>
                  <a:txBody>
                    <a:bodyPr/>
                    <a:lstStyle/>
                    <a:p>
                      <a:r>
                        <a:rPr lang="en-US" sz="1400" dirty="0"/>
                        <a:t>03/04/2023</a:t>
                      </a:r>
                    </a:p>
                  </a:txBody>
                  <a:tcPr/>
                </a:tc>
                <a:tc>
                  <a:txBody>
                    <a:bodyPr/>
                    <a:lstStyle/>
                    <a:p>
                      <a:r>
                        <a:rPr lang="en-US" sz="1400" dirty="0"/>
                        <a:t>Design </a:t>
                      </a:r>
                    </a:p>
                  </a:txBody>
                  <a:tcPr/>
                </a:tc>
                <a:extLst>
                  <a:ext uri="{0D108BD9-81ED-4DB2-BD59-A6C34878D82A}">
                    <a16:rowId xmlns:a16="http://schemas.microsoft.com/office/drawing/2014/main" val="10004"/>
                  </a:ext>
                </a:extLst>
              </a:tr>
              <a:tr h="233837">
                <a:tc>
                  <a:txBody>
                    <a:bodyPr/>
                    <a:lstStyle/>
                    <a:p>
                      <a:r>
                        <a:rPr lang="en-US" sz="1400" dirty="0"/>
                        <a:t>Testing </a:t>
                      </a:r>
                    </a:p>
                  </a:txBody>
                  <a:tcPr/>
                </a:tc>
                <a:tc>
                  <a:txBody>
                    <a:bodyPr/>
                    <a:lstStyle/>
                    <a:p>
                      <a:r>
                        <a:rPr lang="en-US" sz="1400" dirty="0"/>
                        <a:t>2</a:t>
                      </a:r>
                    </a:p>
                  </a:txBody>
                  <a:tcPr/>
                </a:tc>
                <a:tc>
                  <a:txBody>
                    <a:bodyPr/>
                    <a:lstStyle/>
                    <a:p>
                      <a:r>
                        <a:rPr lang="en-US" sz="1400" dirty="0"/>
                        <a:t>03/05/2023</a:t>
                      </a:r>
                    </a:p>
                  </a:txBody>
                  <a:tcPr/>
                </a:tc>
                <a:tc>
                  <a:txBody>
                    <a:bodyPr/>
                    <a:lstStyle/>
                    <a:p>
                      <a:r>
                        <a:rPr lang="en-US" sz="1400" dirty="0"/>
                        <a:t>03/18/2023</a:t>
                      </a:r>
                    </a:p>
                  </a:txBody>
                  <a:tcPr/>
                </a:tc>
                <a:tc>
                  <a:txBody>
                    <a:bodyPr/>
                    <a:lstStyle/>
                    <a:p>
                      <a:r>
                        <a:rPr lang="en-US" sz="1400" dirty="0"/>
                        <a:t>Frontend, Backend </a:t>
                      </a:r>
                    </a:p>
                  </a:txBody>
                  <a:tcPr/>
                </a:tc>
                <a:extLst>
                  <a:ext uri="{0D108BD9-81ED-4DB2-BD59-A6C34878D82A}">
                    <a16:rowId xmlns:a16="http://schemas.microsoft.com/office/drawing/2014/main" val="10005"/>
                  </a:ext>
                </a:extLst>
              </a:tr>
              <a:tr h="205572">
                <a:tc>
                  <a:txBody>
                    <a:bodyPr/>
                    <a:lstStyle/>
                    <a:p>
                      <a:r>
                        <a:rPr lang="en-US" sz="1400" dirty="0"/>
                        <a:t>Deployment </a:t>
                      </a:r>
                    </a:p>
                  </a:txBody>
                  <a:tcPr/>
                </a:tc>
                <a:tc>
                  <a:txBody>
                    <a:bodyPr/>
                    <a:lstStyle/>
                    <a:p>
                      <a:r>
                        <a:rPr lang="en-US" sz="1400" dirty="0"/>
                        <a:t>1</a:t>
                      </a:r>
                    </a:p>
                  </a:txBody>
                  <a:tcPr/>
                </a:tc>
                <a:tc>
                  <a:txBody>
                    <a:bodyPr/>
                    <a:lstStyle/>
                    <a:p>
                      <a:r>
                        <a:rPr lang="en-US" sz="1400" dirty="0"/>
                        <a:t>03/19/2023</a:t>
                      </a:r>
                    </a:p>
                  </a:txBody>
                  <a:tcPr/>
                </a:tc>
                <a:tc>
                  <a:txBody>
                    <a:bodyPr/>
                    <a:lstStyle/>
                    <a:p>
                      <a:r>
                        <a:rPr lang="en-US" sz="1400" dirty="0"/>
                        <a:t>03/25/2023</a:t>
                      </a:r>
                    </a:p>
                  </a:txBody>
                  <a:tcPr/>
                </a:tc>
                <a:tc>
                  <a:txBody>
                    <a:bodyPr/>
                    <a:lstStyle/>
                    <a:p>
                      <a:r>
                        <a:rPr lang="en-US" sz="1400" dirty="0"/>
                        <a:t>Testing </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3630A02-E4C4-CC25-BFCA-76830410D502}"/>
              </a:ext>
            </a:extLst>
          </p:cNvPr>
          <p:cNvSpPr>
            <a:spLocks noGrp="1"/>
          </p:cNvSpPr>
          <p:nvPr>
            <p:ph type="dt" sz="quarter" idx="10"/>
          </p:nvPr>
        </p:nvSpPr>
        <p:spPr/>
        <p:txBody>
          <a:bodyPr/>
          <a:lstStyle/>
          <a:p>
            <a:pPr>
              <a:defRPr/>
            </a:pPr>
            <a:fld id="{3247CE21-DF80-4484-9E9F-69D4D153ABBE}" type="datetime4">
              <a:rPr lang="en-US">
                <a:solidFill>
                  <a:schemeClr val="tx1">
                    <a:tint val="75000"/>
                  </a:schemeClr>
                </a:solidFill>
              </a:rPr>
              <a:pPr>
                <a:defRPr/>
              </a:pPr>
              <a:t>June 21, 2024</a:t>
            </a:fld>
            <a:endParaRPr lang="en-US" dirty="0">
              <a:solidFill>
                <a:schemeClr val="tx1">
                  <a:tint val="75000"/>
                </a:schemeClr>
              </a:solidFill>
            </a:endParaRPr>
          </a:p>
        </p:txBody>
      </p:sp>
      <p:sp>
        <p:nvSpPr>
          <p:cNvPr id="5" name="Footer Placeholder 4">
            <a:extLst>
              <a:ext uri="{FF2B5EF4-FFF2-40B4-BE49-F238E27FC236}">
                <a16:creationId xmlns:a16="http://schemas.microsoft.com/office/drawing/2014/main" id="{19F9B4E8-D8B1-1369-613E-2F0185E35C03}"/>
              </a:ext>
            </a:extLst>
          </p:cNvPr>
          <p:cNvSpPr>
            <a:spLocks noGrp="1"/>
          </p:cNvSpPr>
          <p:nvPr>
            <p:ph type="ftr" sz="quarter" idx="11"/>
          </p:nvPr>
        </p:nvSpPr>
        <p:spPr/>
        <p:txBody>
          <a:bodyPr/>
          <a:lstStyle/>
          <a:p>
            <a:pPr>
              <a:defRPr/>
            </a:pPr>
            <a:r>
              <a:rPr lang="en-US">
                <a:solidFill>
                  <a:schemeClr val="tx1">
                    <a:tint val="75000"/>
                  </a:schemeClr>
                </a:solidFill>
              </a:rPr>
              <a:t>Harshit Thakur                                                                             Unit_4</a:t>
            </a:r>
          </a:p>
        </p:txBody>
      </p:sp>
      <p:sp>
        <p:nvSpPr>
          <p:cNvPr id="60420" name="Slide Number Placeholder 5">
            <a:extLst>
              <a:ext uri="{FF2B5EF4-FFF2-40B4-BE49-F238E27FC236}">
                <a16:creationId xmlns:a16="http://schemas.microsoft.com/office/drawing/2014/main" id="{2C01DCEF-2D5F-E8ED-0823-DD648636D39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1DC7FDC-84A4-4683-BFB0-4E35932CA063}" type="slidenum">
              <a:rPr lang="en-US" altLang="en-US" sz="1200" smtClean="0">
                <a:solidFill>
                  <a:srgbClr val="898989"/>
                </a:solidFill>
                <a:cs typeface="Arial" panose="020B0604020202020204" pitchFamily="34" charset="0"/>
              </a:rPr>
              <a:pPr>
                <a:spcBef>
                  <a:spcPct val="0"/>
                </a:spcBef>
                <a:buFontTx/>
                <a:buNone/>
              </a:pPr>
              <a:t>75</a:t>
            </a:fld>
            <a:endParaRPr lang="en-US" altLang="en-US" sz="1200">
              <a:solidFill>
                <a:srgbClr val="898989"/>
              </a:solidFill>
              <a:cs typeface="Arial" panose="020B0604020202020204" pitchFamily="34" charset="0"/>
            </a:endParaRPr>
          </a:p>
        </p:txBody>
      </p:sp>
      <p:sp>
        <p:nvSpPr>
          <p:cNvPr id="7" name="Title 1">
            <a:extLst>
              <a:ext uri="{FF2B5EF4-FFF2-40B4-BE49-F238E27FC236}">
                <a16:creationId xmlns:a16="http://schemas.microsoft.com/office/drawing/2014/main" id="{5214151C-41AE-9192-6048-D996992FA2B2}"/>
              </a:ext>
            </a:extLst>
          </p:cNvPr>
          <p:cNvSpPr txBox="1">
            <a:spLocks/>
          </p:cNvSpPr>
          <p:nvPr/>
        </p:nvSpPr>
        <p:spPr>
          <a:xfrm>
            <a:off x="1905000" y="0"/>
            <a:ext cx="7239000" cy="685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Example of Gantt Chart</a:t>
            </a:r>
          </a:p>
        </p:txBody>
      </p:sp>
      <p:pic>
        <p:nvPicPr>
          <p:cNvPr id="60422" name="Picture 4" descr="Gantt Chart vs. Roadmap: What's the Difference? | ProductPlan">
            <a:extLst>
              <a:ext uri="{FF2B5EF4-FFF2-40B4-BE49-F238E27FC236}">
                <a16:creationId xmlns:a16="http://schemas.microsoft.com/office/drawing/2014/main" id="{A193283F-8170-ED22-EE1C-F5BBE85DC5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762000"/>
            <a:ext cx="8458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02D7F48-298B-4721-B00C-5A7E8E01DE0B}" type="datetime1">
              <a:rPr lang="en-US" smtClean="0"/>
              <a:t>21-Jun-24</a:t>
            </a:fld>
            <a:endParaRPr lang="en-US" dirty="0"/>
          </a:p>
        </p:txBody>
      </p:sp>
      <p:sp>
        <p:nvSpPr>
          <p:cNvPr id="10" name="Footer Placeholder 9">
            <a:extLst>
              <a:ext uri="{FF2B5EF4-FFF2-40B4-BE49-F238E27FC236}">
                <a16:creationId xmlns:a16="http://schemas.microsoft.com/office/drawing/2014/main" id="{6AF8FE50-9848-4A8D-93B6-68555FD0B1B8}"/>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lgn="just">
              <a:buNone/>
            </a:pPr>
            <a:r>
              <a:rPr lang="en-US" sz="2800" dirty="0"/>
              <a:t>	The social cost-benefit analysis is a tool for evaluating the value of money, particularly of public investments in many economies. </a:t>
            </a:r>
          </a:p>
          <a:p>
            <a:pPr algn="just">
              <a:buNone/>
            </a:pPr>
            <a:r>
              <a:rPr lang="en-US" sz="2800" dirty="0"/>
              <a:t>  	</a:t>
            </a:r>
          </a:p>
          <a:p>
            <a:pPr algn="just">
              <a:buNone/>
            </a:pPr>
            <a:r>
              <a:rPr lang="en-US" sz="2800" dirty="0"/>
              <a:t>	It aids in  making decisions with respect to the various aspects of a project and the 	design programs of closely interrelated projects. </a:t>
            </a:r>
          </a:p>
          <a:p>
            <a:pPr algn="just">
              <a:buNone/>
            </a:pPr>
            <a:r>
              <a:rPr lang="en-US" sz="2800" dirty="0"/>
              <a:t>	</a:t>
            </a:r>
          </a:p>
          <a:p>
            <a:pPr algn="just">
              <a:buNone/>
            </a:pPr>
            <a:r>
              <a:rPr lang="en-US" sz="2800" dirty="0"/>
              <a:t>	Cost benefit analysis has  become important among economists and consultants in recent years.</a:t>
            </a:r>
          </a:p>
          <a:p>
            <a:pPr algn="just">
              <a:buNone/>
            </a:pPr>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Resource allocation and loading</a:t>
            </a:r>
          </a:p>
        </p:txBody>
      </p:sp>
    </p:spTree>
    <p:extLst>
      <p:ext uri="{BB962C8B-B14F-4D97-AF65-F5344CB8AC3E}">
        <p14:creationId xmlns:p14="http://schemas.microsoft.com/office/powerpoint/2010/main" val="23476202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02D7F48-298B-4721-B00C-5A7E8E01DE0B}" type="datetime1">
              <a:rPr lang="en-US" smtClean="0"/>
              <a:t>21-Jun-24</a:t>
            </a:fld>
            <a:endParaRPr lang="en-US" dirty="0"/>
          </a:p>
        </p:txBody>
      </p:sp>
      <p:sp>
        <p:nvSpPr>
          <p:cNvPr id="10" name="Footer Placeholder 9">
            <a:extLst>
              <a:ext uri="{FF2B5EF4-FFF2-40B4-BE49-F238E27FC236}">
                <a16:creationId xmlns:a16="http://schemas.microsoft.com/office/drawing/2014/main" id="{6AF8FE50-9848-4A8D-93B6-68555FD0B1B8}"/>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lgn="just">
              <a:buNone/>
            </a:pPr>
            <a:r>
              <a:rPr lang="en-US" sz="2800" dirty="0"/>
              <a:t>	The social cost-benefit analysis is a tool for evaluating the value of money, particularly of public investments in many economies. </a:t>
            </a:r>
          </a:p>
          <a:p>
            <a:pPr algn="just">
              <a:buNone/>
            </a:pPr>
            <a:r>
              <a:rPr lang="en-US" sz="2800" dirty="0"/>
              <a:t>  	</a:t>
            </a:r>
          </a:p>
          <a:p>
            <a:pPr algn="just">
              <a:buNone/>
            </a:pPr>
            <a:r>
              <a:rPr lang="en-US" sz="2800" dirty="0"/>
              <a:t>	It aids in  making decisions with respect to the various aspects of a project and the 	design programs of closely interrelated projects. </a:t>
            </a:r>
          </a:p>
          <a:p>
            <a:pPr algn="just">
              <a:buNone/>
            </a:pPr>
            <a:r>
              <a:rPr lang="en-US" sz="2800" dirty="0"/>
              <a:t>	</a:t>
            </a:r>
          </a:p>
          <a:p>
            <a:pPr algn="just">
              <a:buNone/>
            </a:pPr>
            <a:r>
              <a:rPr lang="en-US" sz="2800" dirty="0"/>
              <a:t>	Cost benefit analysis has  become important among economists and consultants in recent years.</a:t>
            </a:r>
          </a:p>
          <a:p>
            <a:pPr algn="just">
              <a:buNone/>
            </a:pPr>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Social Cost Benefit Analysis (SCBA)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033E3A3-B092-4C05-B95B-5DCDDC90F644}" type="datetime1">
              <a:rPr lang="en-US" smtClean="0"/>
              <a:t>21-Jun-24</a:t>
            </a:fld>
            <a:endParaRPr lang="en-US" dirty="0"/>
          </a:p>
        </p:txBody>
      </p:sp>
      <p:sp>
        <p:nvSpPr>
          <p:cNvPr id="10" name="Footer Placeholder 9">
            <a:extLst>
              <a:ext uri="{FF2B5EF4-FFF2-40B4-BE49-F238E27FC236}">
                <a16:creationId xmlns:a16="http://schemas.microsoft.com/office/drawing/2014/main" id="{F31B7299-2318-4C21-B325-E11A8E632261}"/>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lgn="just">
              <a:buNone/>
            </a:pPr>
            <a:r>
              <a:rPr lang="en-US" sz="2800" dirty="0"/>
              <a:t>	In Social-Cost Benefit Analysis (SCBA) the focus is on social costs and benefits of a project. </a:t>
            </a:r>
          </a:p>
          <a:p>
            <a:pPr algn="just">
              <a:buNone/>
            </a:pPr>
            <a:r>
              <a:rPr lang="en-US" sz="2800" dirty="0"/>
              <a:t>	</a:t>
            </a:r>
          </a:p>
          <a:p>
            <a:pPr algn="just">
              <a:buNone/>
            </a:pPr>
            <a:r>
              <a:rPr lang="en-US" sz="2800" dirty="0"/>
              <a:t>	These often tend to differ from the costs incurred in monetary terms and benefits earned in monetary terms by the project. </a:t>
            </a:r>
          </a:p>
          <a:p>
            <a:pPr algn="just">
              <a:buNone/>
            </a:pPr>
            <a:endParaRPr lang="en-US" sz="2800" dirty="0"/>
          </a:p>
        </p:txBody>
      </p:sp>
      <p:sp>
        <p:nvSpPr>
          <p:cNvPr id="7" name="Title 1"/>
          <p:cNvSpPr txBox="1">
            <a:spLocks/>
          </p:cNvSpPr>
          <p:nvPr/>
        </p:nvSpPr>
        <p:spPr>
          <a:xfrm>
            <a:off x="1869743"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Rationale Behind SCBA</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6E77975-1537-4079-8B94-14D950A137D6}" type="datetime1">
              <a:rPr lang="en-US" smtClean="0"/>
              <a:t>21-Jun-24</a:t>
            </a:fld>
            <a:endParaRPr lang="en-US" dirty="0"/>
          </a:p>
        </p:txBody>
      </p:sp>
      <p:sp>
        <p:nvSpPr>
          <p:cNvPr id="10" name="Footer Placeholder 9">
            <a:extLst>
              <a:ext uri="{FF2B5EF4-FFF2-40B4-BE49-F238E27FC236}">
                <a16:creationId xmlns:a16="http://schemas.microsoft.com/office/drawing/2014/main" id="{EB33A891-735F-4CFC-BFDB-69CBD7FFD050}"/>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lgn="just">
              <a:buNone/>
            </a:pPr>
            <a:r>
              <a:rPr lang="en-US" sz="2800" dirty="0"/>
              <a:t>The principal reasons for discrepancy are: </a:t>
            </a:r>
          </a:p>
          <a:p>
            <a:pPr algn="just">
              <a:buNone/>
            </a:pPr>
            <a:endParaRPr lang="en-US" sz="2800" dirty="0"/>
          </a:p>
          <a:p>
            <a:pPr algn="just"/>
            <a:r>
              <a:rPr lang="en-US" sz="2800" dirty="0"/>
              <a:t>Market imperfections</a:t>
            </a:r>
          </a:p>
          <a:p>
            <a:pPr algn="just"/>
            <a:r>
              <a:rPr lang="en-US" sz="2800" dirty="0"/>
              <a:t>Externalities</a:t>
            </a:r>
          </a:p>
          <a:p>
            <a:pPr algn="just"/>
            <a:r>
              <a:rPr lang="en-US" sz="2800" dirty="0"/>
              <a:t>Taxes and subsidies</a:t>
            </a:r>
          </a:p>
          <a:p>
            <a:pPr algn="just"/>
            <a:r>
              <a:rPr lang="en-US" sz="2800" dirty="0"/>
              <a:t>Concern for savings</a:t>
            </a:r>
          </a:p>
          <a:p>
            <a:pPr algn="just"/>
            <a:r>
              <a:rPr lang="en-US" sz="2800" dirty="0"/>
              <a:t>Concern for redistribution</a:t>
            </a:r>
          </a:p>
          <a:p>
            <a:pPr algn="just"/>
            <a:r>
              <a:rPr lang="en-US" sz="2800" dirty="0"/>
              <a:t>Merit wants</a:t>
            </a:r>
          </a:p>
          <a:p>
            <a:pPr algn="just">
              <a:buNone/>
            </a:pPr>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a:t>Rationale Behind SCBA</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93FF36-8CEC-4970-A869-85025560B9DD}"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pic>
        <p:nvPicPr>
          <p:cNvPr id="9" name="Content Placeholder 8"/>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838200" y="914400"/>
            <a:ext cx="7315200" cy="5130325"/>
          </a:xfrm>
        </p:spPr>
      </p:pic>
      <p:sp>
        <p:nvSpPr>
          <p:cNvPr id="7" name="Title 1"/>
          <p:cNvSpPr txBox="1">
            <a:spLocks/>
          </p:cNvSpPr>
          <p:nvPr/>
        </p:nvSpPr>
        <p:spPr>
          <a:xfrm>
            <a:off x="1869743" y="1"/>
            <a:ext cx="7315200" cy="6095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Syllabus</a:t>
            </a:r>
          </a:p>
        </p:txBody>
      </p:sp>
    </p:spTree>
    <p:extLst>
      <p:ext uri="{BB962C8B-B14F-4D97-AF65-F5344CB8AC3E}">
        <p14:creationId xmlns:p14="http://schemas.microsoft.com/office/powerpoint/2010/main" val="18372413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37F7FC-18F1-4174-8F13-5D3DFDBBA833}" type="datetime1">
              <a:rPr lang="en-US" smtClean="0"/>
              <a:t>21-Jun-24</a:t>
            </a:fld>
            <a:endParaRPr lang="en-US" dirty="0"/>
          </a:p>
        </p:txBody>
      </p:sp>
      <p:sp>
        <p:nvSpPr>
          <p:cNvPr id="10" name="Footer Placeholder 9">
            <a:extLst>
              <a:ext uri="{FF2B5EF4-FFF2-40B4-BE49-F238E27FC236}">
                <a16:creationId xmlns:a16="http://schemas.microsoft.com/office/drawing/2014/main" id="{35B53C67-D165-44B6-AFC7-C7BE7B341EE6}"/>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marL="514350" indent="-514350" algn="just">
              <a:buFont typeface="+mj-lt"/>
              <a:buAutoNum type="arabicPeriod"/>
            </a:pPr>
            <a:r>
              <a:rPr lang="en-US" sz="2800" dirty="0"/>
              <a:t>Calculation of financial profitability of the project measured at market prices.</a:t>
            </a:r>
          </a:p>
          <a:p>
            <a:pPr marL="514350" indent="-514350" algn="just">
              <a:buFont typeface="+mj-lt"/>
              <a:buAutoNum type="arabicPeriod"/>
            </a:pPr>
            <a:r>
              <a:rPr lang="en-US" sz="2800" dirty="0"/>
              <a:t>Obtaining the net benefit of project measured in terms of economic (efficiency) prices.</a:t>
            </a:r>
          </a:p>
          <a:p>
            <a:pPr marL="514350" indent="-514350" algn="just">
              <a:buFont typeface="+mj-lt"/>
              <a:buAutoNum type="arabicPeriod"/>
            </a:pPr>
            <a:r>
              <a:rPr lang="en-US" sz="2800" dirty="0"/>
              <a:t>Adjustment for the impact of the project on savings and investment.</a:t>
            </a:r>
          </a:p>
          <a:p>
            <a:pPr marL="514350" indent="-514350" algn="just">
              <a:buFont typeface="+mj-lt"/>
              <a:buAutoNum type="arabicPeriod"/>
            </a:pPr>
            <a:r>
              <a:rPr lang="en-US" sz="2800" dirty="0"/>
              <a:t>Adjustment for the impact of the project on income distribution.</a:t>
            </a:r>
          </a:p>
          <a:p>
            <a:pPr marL="514350" indent="-514350" algn="just">
              <a:buFont typeface="+mj-lt"/>
              <a:buAutoNum type="arabicPeriod"/>
            </a:pPr>
            <a:r>
              <a:rPr lang="en-US" sz="2800" dirty="0"/>
              <a:t>Adjustment for the impact of project on merit goods and demerit goods whose social values differ from their economic values.</a:t>
            </a:r>
          </a:p>
          <a:p>
            <a:pPr algn="just">
              <a:buNone/>
            </a:pPr>
            <a:endParaRPr lang="en-US" sz="2800" dirty="0"/>
          </a:p>
        </p:txBody>
      </p:sp>
      <p:sp>
        <p:nvSpPr>
          <p:cNvPr id="7" name="Title 1"/>
          <p:cNvSpPr txBox="1">
            <a:spLocks/>
          </p:cNvSpPr>
          <p:nvPr/>
        </p:nvSpPr>
        <p:spPr>
          <a:xfrm>
            <a:off x="1905000" y="0"/>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UNIDO Approach to SCBA</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F679E76-9F36-479D-A5CE-B89A0E1C315C}" type="datetime1">
              <a:rPr lang="en-US" smtClean="0"/>
              <a:t>21-Jun-24</a:t>
            </a:fld>
            <a:endParaRPr lang="en-US" dirty="0"/>
          </a:p>
        </p:txBody>
      </p:sp>
      <p:sp>
        <p:nvSpPr>
          <p:cNvPr id="10" name="Footer Placeholder 9">
            <a:extLst>
              <a:ext uri="{FF2B5EF4-FFF2-40B4-BE49-F238E27FC236}">
                <a16:creationId xmlns:a16="http://schemas.microsoft.com/office/drawing/2014/main" id="{DAB88C71-155B-4C05-B0C5-50FF6CBD5934}"/>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lgn="just">
              <a:buNone/>
            </a:pPr>
            <a:r>
              <a:rPr lang="en-US" sz="2800" dirty="0"/>
              <a:t>	</a:t>
            </a:r>
            <a:r>
              <a:rPr lang="en-US" sz="2800" b="1" dirty="0"/>
              <a:t>Stage 1</a:t>
            </a:r>
          </a:p>
          <a:p>
            <a:pPr algn="just">
              <a:buNone/>
            </a:pPr>
            <a:endParaRPr lang="en-US" sz="2800" dirty="0"/>
          </a:p>
          <a:p>
            <a:pPr algn="just">
              <a:buNone/>
            </a:pPr>
            <a:r>
              <a:rPr lang="en-US" sz="2800" dirty="0"/>
              <a:t>	The financial profitability of the projects is calculated by making the projected financial statements that serve as a focus for future earnings and sustainability of the projects </a:t>
            </a:r>
          </a:p>
          <a:p>
            <a:pPr algn="just">
              <a:buNone/>
            </a:pPr>
            <a:endParaRPr lang="en-US" sz="2800" dirty="0"/>
          </a:p>
        </p:txBody>
      </p:sp>
      <p:sp>
        <p:nvSpPr>
          <p:cNvPr id="7" name="Title 1"/>
          <p:cNvSpPr txBox="1">
            <a:spLocks/>
          </p:cNvSpPr>
          <p:nvPr/>
        </p:nvSpPr>
        <p:spPr>
          <a:xfrm>
            <a:off x="1981200" y="0"/>
            <a:ext cx="71628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UNIDO Approach</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74CBD3-97D7-4B1A-9774-924F7D6A5AA4}" type="datetime1">
              <a:rPr lang="en-US" smtClean="0"/>
              <a:t>21-Jun-24</a:t>
            </a:fld>
            <a:endParaRPr lang="en-US" dirty="0"/>
          </a:p>
        </p:txBody>
      </p:sp>
      <p:sp>
        <p:nvSpPr>
          <p:cNvPr id="10" name="Footer Placeholder 9">
            <a:extLst>
              <a:ext uri="{FF2B5EF4-FFF2-40B4-BE49-F238E27FC236}">
                <a16:creationId xmlns:a16="http://schemas.microsoft.com/office/drawing/2014/main" id="{2B2253B5-C59C-4D8B-8522-DF44B365CC5C}"/>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lgn="just">
              <a:buNone/>
            </a:pPr>
            <a:r>
              <a:rPr lang="en-US" sz="2800" dirty="0"/>
              <a:t>	</a:t>
            </a:r>
            <a:r>
              <a:rPr lang="en-US" sz="2800" b="1" dirty="0"/>
              <a:t>Stage 2</a:t>
            </a:r>
          </a:p>
          <a:p>
            <a:pPr algn="just">
              <a:buNone/>
            </a:pPr>
            <a:endParaRPr lang="en-US" sz="2800" dirty="0"/>
          </a:p>
          <a:p>
            <a:pPr algn="just">
              <a:buNone/>
            </a:pPr>
            <a:r>
              <a:rPr lang="en-US" sz="2800" dirty="0"/>
              <a:t>	Stage two of the UNIDO approach is  Concerned with the determination of the net benefit of the project in terms of economic (efficiency) prices, also referred to as shadow prices.</a:t>
            </a:r>
          </a:p>
          <a:p>
            <a:pPr algn="just">
              <a:buNone/>
            </a:pPr>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UNIDO Approach</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54D65A-7BF0-4B1E-A95A-5409EFD10582}" type="datetime1">
              <a:rPr lang="en-US" smtClean="0"/>
              <a:t>21-Jun-24</a:t>
            </a:fld>
            <a:endParaRPr lang="en-US" dirty="0"/>
          </a:p>
        </p:txBody>
      </p:sp>
      <p:sp>
        <p:nvSpPr>
          <p:cNvPr id="10" name="Footer Placeholder 9">
            <a:extLst>
              <a:ext uri="{FF2B5EF4-FFF2-40B4-BE49-F238E27FC236}">
                <a16:creationId xmlns:a16="http://schemas.microsoft.com/office/drawing/2014/main" id="{F23E8BB8-B270-45E2-8D96-615F9F940416}"/>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lgn="just">
              <a:buNone/>
            </a:pPr>
            <a:r>
              <a:rPr lang="en-US" sz="2800" dirty="0"/>
              <a:t>	The UNIDO approach suggests following sources of shadow pricing,  depending on the impact of the project on national economy. A project as it uses and produces resources may for any given input or output </a:t>
            </a:r>
          </a:p>
          <a:p>
            <a:pPr algn="just">
              <a:buNone/>
            </a:pPr>
            <a:r>
              <a:rPr lang="en-US" sz="2800" dirty="0"/>
              <a:t>	(</a:t>
            </a:r>
            <a:r>
              <a:rPr lang="en-US" sz="2800" dirty="0" err="1"/>
              <a:t>i</a:t>
            </a:r>
            <a:r>
              <a:rPr lang="en-US" sz="2800" dirty="0"/>
              <a:t>) 	increase or decrease the total consumption in the economy, </a:t>
            </a:r>
          </a:p>
          <a:p>
            <a:pPr algn="just">
              <a:buNone/>
            </a:pPr>
            <a:r>
              <a:rPr lang="en-US" sz="2800" dirty="0"/>
              <a:t>	(ii) decrease or increase production in the economy, </a:t>
            </a:r>
          </a:p>
          <a:p>
            <a:pPr algn="just">
              <a:buNone/>
            </a:pPr>
            <a:r>
              <a:rPr lang="en-US" sz="2800" dirty="0"/>
              <a:t>	(iii) decrease imports or increase 	imports, or </a:t>
            </a:r>
          </a:p>
          <a:p>
            <a:pPr algn="just">
              <a:buNone/>
            </a:pPr>
            <a:r>
              <a:rPr lang="en-US" sz="2800" dirty="0"/>
              <a:t>	(iv) increase exports or decrease exports.</a:t>
            </a:r>
          </a:p>
          <a:p>
            <a:pPr algn="just">
              <a:buNone/>
            </a:pPr>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a:t>Shadow Pricing</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33AF45-B9CD-49E8-B14E-D3F1358C3385}" type="datetime1">
              <a:rPr lang="en-US" smtClean="0"/>
              <a:t>21-Jun-24</a:t>
            </a:fld>
            <a:endParaRPr lang="en-US" dirty="0"/>
          </a:p>
        </p:txBody>
      </p:sp>
      <p:sp>
        <p:nvSpPr>
          <p:cNvPr id="10" name="Footer Placeholder 9">
            <a:extLst>
              <a:ext uri="{FF2B5EF4-FFF2-40B4-BE49-F238E27FC236}">
                <a16:creationId xmlns:a16="http://schemas.microsoft.com/office/drawing/2014/main" id="{E138BC36-00A1-4613-BB86-223B5D8BE64E}"/>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lgn="just">
              <a:buNone/>
            </a:pPr>
            <a:r>
              <a:rPr lang="en-US" sz="2800" dirty="0"/>
              <a:t>	A good is non-tradable when the following conditions are satisfied: </a:t>
            </a:r>
          </a:p>
          <a:p>
            <a:pPr algn="just">
              <a:buNone/>
            </a:pPr>
            <a:endParaRPr lang="en-US" sz="2800" dirty="0"/>
          </a:p>
          <a:p>
            <a:pPr algn="just">
              <a:buNone/>
            </a:pPr>
            <a:r>
              <a:rPr lang="en-US" sz="2800" dirty="0"/>
              <a:t>	I) its import price  is greater than its domestic cost of production and </a:t>
            </a:r>
          </a:p>
          <a:p>
            <a:pPr algn="just">
              <a:buNone/>
            </a:pPr>
            <a:r>
              <a:rPr lang="en-US" sz="2800" dirty="0"/>
              <a:t>	(ii) its export price is less than its domestic cost of production.</a:t>
            </a:r>
          </a:p>
          <a:p>
            <a:pPr algn="just">
              <a:buNone/>
            </a:pPr>
            <a:endParaRPr lang="en-US" sz="2800" dirty="0"/>
          </a:p>
          <a:p>
            <a:pPr algn="just">
              <a:buNone/>
            </a:pPr>
            <a:r>
              <a:rPr lang="en-US" sz="2800" dirty="0"/>
              <a:t>	Valuation is done as:</a:t>
            </a:r>
          </a:p>
          <a:p>
            <a:pPr algn="just">
              <a:buNone/>
            </a:pPr>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NON-TRADABLE INPUTS AND OUTPUTS</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587B2C3-1489-46F5-90B0-8140A02F276A}" type="datetime1">
              <a:rPr lang="en-US" smtClean="0"/>
              <a:t>21-Jun-24</a:t>
            </a:fld>
            <a:endParaRPr lang="en-US" dirty="0"/>
          </a:p>
        </p:txBody>
      </p:sp>
      <p:sp>
        <p:nvSpPr>
          <p:cNvPr id="10" name="Footer Placeholder 9">
            <a:extLst>
              <a:ext uri="{FF2B5EF4-FFF2-40B4-BE49-F238E27FC236}">
                <a16:creationId xmlns:a16="http://schemas.microsoft.com/office/drawing/2014/main" id="{E9294027-1FB0-4AA2-BF25-7F5FEA8A25E9}"/>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lgn="just">
              <a:buNone/>
            </a:pPr>
            <a:r>
              <a:rPr lang="en-US" sz="2800" dirty="0"/>
              <a:t>	An externality, also referred to as an external effect, is a special class of good which has the following characteristics: </a:t>
            </a:r>
          </a:p>
          <a:p>
            <a:pPr algn="just">
              <a:buNone/>
            </a:pPr>
            <a:endParaRPr lang="en-US" sz="2800" dirty="0"/>
          </a:p>
          <a:p>
            <a:pPr algn="just">
              <a:buNone/>
            </a:pPr>
            <a:r>
              <a:rPr lang="en-US" sz="2800" dirty="0"/>
              <a:t>	(</a:t>
            </a:r>
            <a:r>
              <a:rPr lang="en-US" sz="2800" dirty="0" err="1"/>
              <a:t>i</a:t>
            </a:r>
            <a:r>
              <a:rPr lang="en-US" sz="2800" dirty="0"/>
              <a:t>) It is not deliberately created by the project sponsor but is an incidental outcome of legitimate economic activity, </a:t>
            </a:r>
          </a:p>
          <a:p>
            <a:pPr algn="just">
              <a:buNone/>
            </a:pPr>
            <a:r>
              <a:rPr lang="en-US" sz="2800" dirty="0"/>
              <a:t>	(ii) It is beyond the control of the persons who are affected by it, for better or for worse. </a:t>
            </a:r>
          </a:p>
          <a:p>
            <a:pPr algn="just">
              <a:buNone/>
            </a:pPr>
            <a:r>
              <a:rPr lang="en-US" sz="2800" dirty="0"/>
              <a:t>	(iii) It is not traded in the market place.</a:t>
            </a:r>
          </a:p>
          <a:p>
            <a:pPr algn="just">
              <a:buNone/>
            </a:pPr>
            <a:r>
              <a:rPr lang="en-US" sz="2800" dirty="0"/>
              <a:t>	</a:t>
            </a:r>
          </a:p>
          <a:p>
            <a:pPr algn="just">
              <a:buNone/>
            </a:pPr>
            <a:r>
              <a:rPr lang="en-US" sz="2800" dirty="0"/>
              <a:t>	An external effect may be beneficial or harmful.</a:t>
            </a:r>
          </a:p>
          <a:p>
            <a:pPr algn="just">
              <a:buNone/>
            </a:pPr>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Externalities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7F7AEA4-3820-4AB6-8E94-9F038D65D0B3}" type="datetime1">
              <a:rPr lang="en-US" smtClean="0"/>
              <a:t>21-Jun-24</a:t>
            </a:fld>
            <a:endParaRPr lang="en-US" dirty="0"/>
          </a:p>
        </p:txBody>
      </p:sp>
      <p:sp>
        <p:nvSpPr>
          <p:cNvPr id="10" name="Footer Placeholder 9">
            <a:extLst>
              <a:ext uri="{FF2B5EF4-FFF2-40B4-BE49-F238E27FC236}">
                <a16:creationId xmlns:a16="http://schemas.microsoft.com/office/drawing/2014/main" id="{6A2998F2-5973-46A6-8BC7-576A376AB786}"/>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lgn="just">
              <a:buNone/>
            </a:pPr>
            <a:r>
              <a:rPr lang="en-US" sz="2800" b="1" dirty="0"/>
              <a:t>Stage 3 &amp; 4</a:t>
            </a:r>
          </a:p>
          <a:p>
            <a:pPr algn="just">
              <a:buNone/>
            </a:pPr>
            <a:endParaRPr lang="en-US" sz="2800" b="1" dirty="0"/>
          </a:p>
          <a:p>
            <a:pPr algn="just">
              <a:buNone/>
            </a:pPr>
            <a:r>
              <a:rPr lang="en-US" sz="2800" dirty="0"/>
              <a:t>	Stages three and four of the UNIDO method are concerned with measuring the value of a project in terms of its contribution to savings</a:t>
            </a:r>
          </a:p>
          <a:p>
            <a:pPr algn="just">
              <a:buNone/>
            </a:pPr>
            <a:r>
              <a:rPr lang="en-US" sz="2800" dirty="0"/>
              <a:t>	and income redistribution. </a:t>
            </a:r>
          </a:p>
          <a:p>
            <a:pPr algn="just">
              <a:buNone/>
            </a:pPr>
            <a:r>
              <a:rPr lang="en-US" sz="2800" dirty="0"/>
              <a:t>	</a:t>
            </a:r>
          </a:p>
          <a:p>
            <a:pPr algn="just">
              <a:buNone/>
            </a:pPr>
            <a:r>
              <a:rPr lang="en-US" sz="2800" dirty="0"/>
              <a:t>	To facilitate such assessments we must first measure the income gained or lost by  individual groups within the society.</a:t>
            </a:r>
          </a:p>
          <a:p>
            <a:pPr algn="just">
              <a:buNone/>
            </a:pPr>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Measurement of the impact on distribution</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16CF192-CB12-4969-BF44-6304FDAF9607}" type="datetime1">
              <a:rPr lang="en-US" smtClean="0"/>
              <a:t>21-Jun-24</a:t>
            </a:fld>
            <a:endParaRPr lang="en-US" dirty="0"/>
          </a:p>
        </p:txBody>
      </p:sp>
      <p:sp>
        <p:nvSpPr>
          <p:cNvPr id="10" name="Footer Placeholder 9">
            <a:extLst>
              <a:ext uri="{FF2B5EF4-FFF2-40B4-BE49-F238E27FC236}">
                <a16:creationId xmlns:a16="http://schemas.microsoft.com/office/drawing/2014/main" id="{4F484266-5E00-47AD-8A53-3F698769143A}"/>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lgn="just">
              <a:buNone/>
            </a:pPr>
            <a:r>
              <a:rPr lang="en-US" sz="2800" dirty="0"/>
              <a:t>	For income distribution analysis, the society may be divided into various groups. The UNIDO approach seeks to identify income gains and losses by the following: </a:t>
            </a:r>
          </a:p>
          <a:p>
            <a:pPr algn="just">
              <a:buNone/>
            </a:pPr>
            <a:endParaRPr lang="en-US" sz="2800" dirty="0"/>
          </a:p>
          <a:p>
            <a:pPr algn="just">
              <a:buNone/>
            </a:pPr>
            <a:r>
              <a:rPr lang="en-US" sz="2800" dirty="0"/>
              <a:t>	(</a:t>
            </a:r>
            <a:r>
              <a:rPr lang="en-US" sz="2800" dirty="0" err="1"/>
              <a:t>i</a:t>
            </a:r>
            <a:r>
              <a:rPr lang="en-US" sz="2800" dirty="0"/>
              <a:t>) Project, </a:t>
            </a:r>
          </a:p>
          <a:p>
            <a:pPr algn="just">
              <a:buNone/>
            </a:pPr>
            <a:r>
              <a:rPr lang="en-US" sz="2800" dirty="0"/>
              <a:t>	(ii) Other private business, </a:t>
            </a:r>
          </a:p>
          <a:p>
            <a:pPr algn="just">
              <a:buNone/>
            </a:pPr>
            <a:r>
              <a:rPr lang="en-US" sz="2800" dirty="0"/>
              <a:t>	(iii) Government,</a:t>
            </a:r>
          </a:p>
          <a:p>
            <a:pPr algn="just">
              <a:buNone/>
            </a:pPr>
            <a:r>
              <a:rPr lang="en-US" sz="2800" dirty="0"/>
              <a:t>	(iv) Workers,	</a:t>
            </a:r>
          </a:p>
          <a:p>
            <a:pPr algn="just">
              <a:buNone/>
            </a:pPr>
            <a:r>
              <a:rPr lang="en-US" sz="2800" dirty="0"/>
              <a:t>	(v) Consumers, </a:t>
            </a:r>
          </a:p>
          <a:p>
            <a:pPr algn="just">
              <a:buNone/>
            </a:pPr>
            <a:r>
              <a:rPr lang="en-US" sz="2800" dirty="0"/>
              <a:t>	(vi) External sector.</a:t>
            </a:r>
          </a:p>
          <a:p>
            <a:pPr algn="just">
              <a:buNone/>
            </a:pPr>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How to distribute society?</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040E21-CF51-4D4B-87A5-EAA6AD283B38}" type="datetime1">
              <a:rPr lang="en-US" smtClean="0"/>
              <a:t>21-Jun-24</a:t>
            </a:fld>
            <a:endParaRPr lang="en-US" dirty="0"/>
          </a:p>
        </p:txBody>
      </p:sp>
      <p:sp>
        <p:nvSpPr>
          <p:cNvPr id="10" name="Footer Placeholder 9">
            <a:extLst>
              <a:ext uri="{FF2B5EF4-FFF2-40B4-BE49-F238E27FC236}">
                <a16:creationId xmlns:a16="http://schemas.microsoft.com/office/drawing/2014/main" id="{15827959-4D6F-4438-851C-327E96367BAA}"/>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lgn="just">
              <a:buNone/>
            </a:pPr>
            <a:r>
              <a:rPr lang="en-US" sz="2800" dirty="0"/>
              <a:t>	Stage three of the UNIDO method, concerned with this, seeks to answer the following questions:</a:t>
            </a:r>
          </a:p>
          <a:p>
            <a:pPr algn="just">
              <a:buNone/>
            </a:pPr>
            <a:r>
              <a:rPr lang="en-US" sz="2800" dirty="0"/>
              <a:t>	(</a:t>
            </a:r>
            <a:r>
              <a:rPr lang="en-US" sz="2800" dirty="0" err="1"/>
              <a:t>i</a:t>
            </a:r>
            <a:r>
              <a:rPr lang="en-US" sz="2800" dirty="0"/>
              <a:t>) Given the income distribution impact of the project what would be its effect on savings?</a:t>
            </a:r>
          </a:p>
          <a:p>
            <a:pPr algn="just">
              <a:buNone/>
            </a:pPr>
            <a:r>
              <a:rPr lang="en-US" sz="2800" dirty="0"/>
              <a:t>	(ii) What is the value of such savings to the society?</a:t>
            </a:r>
          </a:p>
          <a:p>
            <a:pPr algn="just">
              <a:buNone/>
            </a:pPr>
            <a:r>
              <a:rPr lang="en-US" sz="2800" dirty="0"/>
              <a:t>	</a:t>
            </a:r>
          </a:p>
          <a:p>
            <a:pPr algn="just">
              <a:buNone/>
            </a:pPr>
            <a:r>
              <a:rPr lang="en-US" sz="2800" dirty="0"/>
              <a:t>	</a:t>
            </a:r>
            <a:r>
              <a:rPr lang="en-US" sz="2800" b="1" dirty="0"/>
              <a:t>Impact on savings of a project = </a:t>
            </a:r>
            <a:r>
              <a:rPr lang="el-GR" sz="2800" b="1" dirty="0"/>
              <a:t>ΣΔ</a:t>
            </a:r>
            <a:r>
              <a:rPr lang="en-US" sz="2800" b="1" dirty="0" err="1"/>
              <a:t>YiMPSi</a:t>
            </a:r>
            <a:endParaRPr lang="en-US" sz="2800" b="1" dirty="0"/>
          </a:p>
          <a:p>
            <a:pPr algn="just">
              <a:buNone/>
            </a:pPr>
            <a:r>
              <a:rPr lang="en-US" sz="2800" dirty="0"/>
              <a:t>	</a:t>
            </a:r>
          </a:p>
          <a:p>
            <a:pPr algn="just">
              <a:buNone/>
            </a:pPr>
            <a:r>
              <a:rPr lang="en-US" sz="2800" dirty="0"/>
              <a:t>	where, </a:t>
            </a:r>
            <a:r>
              <a:rPr lang="en-US" sz="2800" dirty="0" err="1"/>
              <a:t>ΔYi</a:t>
            </a:r>
            <a:r>
              <a:rPr lang="en-US" sz="2800" dirty="0"/>
              <a:t> = change in income of group </a:t>
            </a:r>
            <a:r>
              <a:rPr lang="en-US" sz="2800" dirty="0" err="1"/>
              <a:t>i</a:t>
            </a:r>
            <a:r>
              <a:rPr lang="en-US" sz="2800" dirty="0"/>
              <a:t> as a result of the project</a:t>
            </a:r>
          </a:p>
          <a:p>
            <a:pPr algn="just">
              <a:buNone/>
            </a:pPr>
            <a:r>
              <a:rPr lang="en-US" sz="2800" dirty="0"/>
              <a:t>	</a:t>
            </a:r>
            <a:r>
              <a:rPr lang="en-US" sz="2800" dirty="0" err="1"/>
              <a:t>MPSi</a:t>
            </a:r>
            <a:r>
              <a:rPr lang="en-US" sz="2800" dirty="0"/>
              <a:t> = marginal propensity to save of group </a:t>
            </a:r>
            <a:r>
              <a:rPr lang="en-US" sz="2800" dirty="0" err="1"/>
              <a:t>i</a:t>
            </a:r>
            <a:endParaRPr lang="en-US" sz="2800" dirty="0"/>
          </a:p>
          <a:p>
            <a:pPr algn="just">
              <a:buNone/>
            </a:pPr>
            <a:endParaRPr lang="en-US" sz="2800" dirty="0"/>
          </a:p>
        </p:txBody>
      </p:sp>
      <p:sp>
        <p:nvSpPr>
          <p:cNvPr id="7" name="Title 1"/>
          <p:cNvSpPr txBox="1">
            <a:spLocks/>
          </p:cNvSpPr>
          <p:nvPr/>
        </p:nvSpPr>
        <p:spPr>
          <a:xfrm>
            <a:off x="1905000" y="0"/>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Savings impact and its value</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174E2C9-01C0-4BC7-8EEE-811E02F84EE4}" type="datetime1">
              <a:rPr lang="en-US" smtClean="0"/>
              <a:t>21-Jun-24</a:t>
            </a:fld>
            <a:endParaRPr lang="en-US" dirty="0"/>
          </a:p>
        </p:txBody>
      </p:sp>
      <p:sp>
        <p:nvSpPr>
          <p:cNvPr id="10" name="Footer Placeholder 9">
            <a:extLst>
              <a:ext uri="{FF2B5EF4-FFF2-40B4-BE49-F238E27FC236}">
                <a16:creationId xmlns:a16="http://schemas.microsoft.com/office/drawing/2014/main" id="{1CEE50F8-5A11-4246-A58E-81ACC654CBA3}"/>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lgn="just">
              <a:buNone/>
            </a:pPr>
            <a:r>
              <a:rPr lang="en-US" sz="2800" dirty="0"/>
              <a:t>	If the marginal productivity of capital is r and the rate of reinvestment from additional income a, the additional stream of  consumption generated by a rupee of investment can be worked out. </a:t>
            </a:r>
          </a:p>
          <a:p>
            <a:pPr algn="just">
              <a:buNone/>
            </a:pPr>
            <a:endParaRPr lang="en-US" sz="2800" dirty="0"/>
          </a:p>
          <a:p>
            <a:pPr algn="just">
              <a:buNone/>
            </a:pPr>
            <a:r>
              <a:rPr lang="en-US" sz="2800" dirty="0"/>
              <a:t>	The consumption stream starts with r (1 – a) and grows annually at the rate of </a:t>
            </a:r>
            <a:r>
              <a:rPr lang="en-US" sz="2800" b="1" dirty="0" err="1"/>
              <a:t>ar</a:t>
            </a:r>
            <a:r>
              <a:rPr lang="en-US" sz="2800" dirty="0"/>
              <a:t> forever.</a:t>
            </a:r>
          </a:p>
          <a:p>
            <a:pPr algn="just">
              <a:buNone/>
            </a:pPr>
            <a:endParaRPr lang="en-US" sz="2800" dirty="0"/>
          </a:p>
        </p:txBody>
      </p:sp>
      <p:sp>
        <p:nvSpPr>
          <p:cNvPr id="7" name="Title 1"/>
          <p:cNvSpPr txBox="1">
            <a:spLocks/>
          </p:cNvSpPr>
          <p:nvPr/>
        </p:nvSpPr>
        <p:spPr>
          <a:xfrm>
            <a:off x="1905000" y="0"/>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Savings impact and its value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6F32353A-5931-43E4-B2CA-B309A3EF3B20}" type="datetime1">
              <a:rPr lang="en-US" smtClean="0"/>
              <a:t>21-Jun-24</a:t>
            </a:fld>
            <a:endParaRPr lang="en-US"/>
          </a:p>
        </p:txBody>
      </p:sp>
      <p:sp>
        <p:nvSpPr>
          <p:cNvPr id="11" name="Footer Placeholder 9">
            <a:extLst>
              <a:ext uri="{FF2B5EF4-FFF2-40B4-BE49-F238E27FC236}">
                <a16:creationId xmlns:a16="http://schemas.microsoft.com/office/drawing/2014/main" id="{1C6C79D0-884F-43AF-BCA7-4099EE0C25B5}"/>
              </a:ext>
            </a:extLst>
          </p:cNvPr>
          <p:cNvSpPr>
            <a:spLocks noGrp="1"/>
          </p:cNvSpPr>
          <p:nvPr>
            <p:ph type="ftr" sz="quarter" idx="11"/>
          </p:nvPr>
        </p:nvSpPr>
        <p:spPr/>
        <p:txBody>
          <a:bodyPr/>
          <a:lstStyle/>
          <a:p>
            <a:r>
              <a:rPr lang="en-US"/>
              <a:t>Harshit Thakur            Unit-3</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a:p>
        </p:txBody>
      </p:sp>
      <p:sp>
        <p:nvSpPr>
          <p:cNvPr id="3" name="Content Placeholder 2"/>
          <p:cNvSpPr>
            <a:spLocks noGrp="1"/>
          </p:cNvSpPr>
          <p:nvPr>
            <p:ph idx="4294967295"/>
          </p:nvPr>
        </p:nvSpPr>
        <p:spPr>
          <a:xfrm>
            <a:off x="0" y="990600"/>
            <a:ext cx="8305800" cy="5257800"/>
          </a:xfrm>
        </p:spPr>
        <p:txBody>
          <a:bodyPr>
            <a:normAutofit/>
          </a:bodyPr>
          <a:lstStyle/>
          <a:p>
            <a:pPr algn="just"/>
            <a:r>
              <a:rPr lang="en-US" sz="2800" dirty="0">
                <a:latin typeface="Times New Roman" panose="02020603050405020304" pitchFamily="18" charset="0"/>
                <a:cs typeface="Times New Roman" panose="02020603050405020304" pitchFamily="18" charset="0"/>
              </a:rPr>
              <a:t>Handling projects.</a:t>
            </a:r>
          </a:p>
          <a:p>
            <a:pPr algn="just"/>
            <a:r>
              <a:rPr lang="en-US" sz="2800" dirty="0">
                <a:latin typeface="Times New Roman" panose="02020603050405020304" pitchFamily="18" charset="0"/>
                <a:cs typeface="Times New Roman" panose="02020603050405020304" pitchFamily="18" charset="0"/>
              </a:rPr>
              <a:t>Evaluating &amp; Monitoring Project Process</a:t>
            </a:r>
          </a:p>
          <a:p>
            <a:pPr algn="just"/>
            <a:r>
              <a:rPr lang="en-US" sz="2800" dirty="0">
                <a:latin typeface="Times New Roman" panose="02020603050405020304" pitchFamily="18" charset="0"/>
                <a:cs typeface="Times New Roman" panose="02020603050405020304" pitchFamily="18" charset="0"/>
              </a:rPr>
              <a:t>Taking necessary and corrective action.</a:t>
            </a:r>
          </a:p>
        </p:txBody>
      </p:sp>
      <p:sp>
        <p:nvSpPr>
          <p:cNvPr id="8" name="Title 1"/>
          <p:cNvSpPr txBox="1">
            <a:spLocks/>
          </p:cNvSpPr>
          <p:nvPr/>
        </p:nvSpPr>
        <p:spPr>
          <a:xfrm>
            <a:off x="1905000" y="1"/>
            <a:ext cx="7239000" cy="7619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Branch Wise Application</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794D73-FB92-4D8E-BE60-886983A16535}" type="datetime1">
              <a:rPr lang="en-US" smtClean="0"/>
              <a:t>21-Jun-24</a:t>
            </a:fld>
            <a:endParaRPr lang="en-US" dirty="0"/>
          </a:p>
        </p:txBody>
      </p:sp>
      <p:sp>
        <p:nvSpPr>
          <p:cNvPr id="10" name="Footer Placeholder 9">
            <a:extLst>
              <a:ext uri="{FF2B5EF4-FFF2-40B4-BE49-F238E27FC236}">
                <a16:creationId xmlns:a16="http://schemas.microsoft.com/office/drawing/2014/main" id="{3A307AD9-5A20-4727-9C51-5A58D42BF8FE}"/>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lgn="ctr">
              <a:buNone/>
            </a:pPr>
            <a:r>
              <a:rPr lang="en-US" sz="2800" dirty="0"/>
              <a:t>	</a:t>
            </a:r>
            <a:r>
              <a:rPr lang="en-US" sz="3600" b="1" dirty="0"/>
              <a:t>I = r(1-a) / (k-</a:t>
            </a:r>
            <a:r>
              <a:rPr lang="en-US" sz="3600" b="1" dirty="0" err="1"/>
              <a:t>ar</a:t>
            </a:r>
            <a:r>
              <a:rPr lang="en-US" sz="3600" b="1" dirty="0"/>
              <a:t>)</a:t>
            </a:r>
          </a:p>
          <a:p>
            <a:pPr>
              <a:buNone/>
            </a:pPr>
            <a:endParaRPr lang="en-US" sz="2400" dirty="0"/>
          </a:p>
          <a:p>
            <a:pPr>
              <a:buNone/>
            </a:pPr>
            <a:r>
              <a:rPr lang="en-US" sz="2400" dirty="0"/>
              <a:t>	</a:t>
            </a:r>
            <a:r>
              <a:rPr lang="en-US" sz="2800" dirty="0"/>
              <a:t>where, </a:t>
            </a:r>
          </a:p>
          <a:p>
            <a:pPr>
              <a:buNone/>
            </a:pPr>
            <a:r>
              <a:rPr lang="en-US" sz="2800" dirty="0"/>
              <a:t>	I = social value of a rupee of savings (investment)</a:t>
            </a:r>
          </a:p>
          <a:p>
            <a:pPr>
              <a:buNone/>
            </a:pPr>
            <a:r>
              <a:rPr lang="en-US" sz="2800" dirty="0"/>
              <a:t>	r = marginal productivity of capital</a:t>
            </a:r>
          </a:p>
          <a:p>
            <a:pPr>
              <a:buNone/>
            </a:pPr>
            <a:r>
              <a:rPr lang="en-US" sz="2800" dirty="0"/>
              <a:t>	a = reinvestment rate on additional income arising from investment</a:t>
            </a:r>
          </a:p>
          <a:p>
            <a:pPr>
              <a:buNone/>
            </a:pPr>
            <a:r>
              <a:rPr lang="en-US" sz="2800" dirty="0"/>
              <a:t>	k = social discount rate.</a:t>
            </a:r>
          </a:p>
          <a:p>
            <a:pPr algn="just">
              <a:buNone/>
            </a:pPr>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Savings impact and its value</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B715AF1-777D-4841-994B-7569203FE1C8}" type="datetime1">
              <a:rPr lang="en-US" smtClean="0"/>
              <a:t>21-Jun-24</a:t>
            </a:fld>
            <a:endParaRPr lang="en-US" dirty="0"/>
          </a:p>
        </p:txBody>
      </p:sp>
      <p:sp>
        <p:nvSpPr>
          <p:cNvPr id="10" name="Footer Placeholder 9">
            <a:extLst>
              <a:ext uri="{FF2B5EF4-FFF2-40B4-BE49-F238E27FC236}">
                <a16:creationId xmlns:a16="http://schemas.microsoft.com/office/drawing/2014/main" id="{03C63477-426C-41A9-9301-6EDDEE894F16}"/>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dirty="0"/>
          </a:p>
        </p:txBody>
      </p:sp>
      <p:sp>
        <p:nvSpPr>
          <p:cNvPr id="9" name="Content Placeholder 8"/>
          <p:cNvSpPr>
            <a:spLocks noGrp="1"/>
          </p:cNvSpPr>
          <p:nvPr>
            <p:ph idx="4294967295"/>
          </p:nvPr>
        </p:nvSpPr>
        <p:spPr>
          <a:xfrm>
            <a:off x="0" y="838200"/>
            <a:ext cx="8686800" cy="5181600"/>
          </a:xfrm>
        </p:spPr>
        <p:txBody>
          <a:bodyPr>
            <a:normAutofit lnSpcReduction="10000"/>
          </a:bodyPr>
          <a:lstStyle/>
          <a:p>
            <a:pPr algn="just">
              <a:buNone/>
            </a:pPr>
            <a:r>
              <a:rPr lang="en-US" sz="2800" dirty="0"/>
              <a:t>	Many Governments regard redistribution of income in </a:t>
            </a:r>
            <a:r>
              <a:rPr lang="en-US" sz="2800" dirty="0" err="1"/>
              <a:t>favour</a:t>
            </a:r>
            <a:r>
              <a:rPr lang="en-US" sz="2800" dirty="0"/>
              <a:t>	of economically weaker sections or economically backward regions as a socially desirable objective. </a:t>
            </a:r>
          </a:p>
          <a:p>
            <a:pPr algn="just">
              <a:buNone/>
            </a:pPr>
            <a:r>
              <a:rPr lang="en-US" sz="2800" dirty="0"/>
              <a:t>	</a:t>
            </a:r>
          </a:p>
          <a:p>
            <a:pPr algn="just">
              <a:buNone/>
            </a:pPr>
            <a:r>
              <a:rPr lang="en-US" sz="2800" dirty="0"/>
              <a:t>	Due to practical difficulties in pursuing the objective of redistribution entirely through the tax, subsidy, and transfer measures of the government, investment projects are also considered as instruments for income redistribution and their contribution toward this goal is considered in their evaluation. </a:t>
            </a:r>
          </a:p>
          <a:p>
            <a:pPr algn="just">
              <a:buNone/>
            </a:pPr>
            <a:r>
              <a:rPr lang="en-US" sz="2800" dirty="0"/>
              <a:t>	</a:t>
            </a:r>
          </a:p>
          <a:p>
            <a:pPr algn="just">
              <a:buNone/>
            </a:pPr>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Income Distribution Impact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891D896-2DEC-4DE8-AB0B-1D64544A505B}" type="datetime1">
              <a:rPr lang="en-US" smtClean="0"/>
              <a:t>21-Jun-24</a:t>
            </a:fld>
            <a:endParaRPr lang="en-US" dirty="0"/>
          </a:p>
        </p:txBody>
      </p:sp>
      <p:sp>
        <p:nvSpPr>
          <p:cNvPr id="10" name="Footer Placeholder 9">
            <a:extLst>
              <a:ext uri="{FF2B5EF4-FFF2-40B4-BE49-F238E27FC236}">
                <a16:creationId xmlns:a16="http://schemas.microsoft.com/office/drawing/2014/main" id="{9738A86B-C51C-4631-A0CF-2E642EBD1642}"/>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lgn="just">
              <a:buNone/>
            </a:pPr>
            <a:r>
              <a:rPr lang="en-US" sz="2800" dirty="0"/>
              <a:t>	In some case, the analysis has to be extended beyond stage four to reflect the difference between the economic value and social value of resources. This difference exists in the case of merit goods and demerit goods. </a:t>
            </a:r>
          </a:p>
          <a:p>
            <a:pPr algn="just">
              <a:buNone/>
            </a:pPr>
            <a:r>
              <a:rPr lang="en-US" sz="2800" dirty="0"/>
              <a:t>	</a:t>
            </a:r>
          </a:p>
          <a:p>
            <a:pPr algn="just">
              <a:buNone/>
            </a:pPr>
            <a:r>
              <a:rPr lang="en-US" sz="2800" dirty="0"/>
              <a:t>	A merit good is one for which the social value exceeds the economic value.</a:t>
            </a:r>
          </a:p>
          <a:p>
            <a:pPr algn="just">
              <a:buNone/>
            </a:pPr>
            <a:endParaRPr lang="en-US" sz="2800" dirty="0"/>
          </a:p>
          <a:p>
            <a:pPr algn="just">
              <a:buNone/>
            </a:pPr>
            <a:r>
              <a:rPr lang="en-US" sz="2800" dirty="0"/>
              <a:t>	In the case of a demerit good, the social value of the good is less than its economic value</a:t>
            </a:r>
          </a:p>
          <a:p>
            <a:pPr algn="just">
              <a:buNone/>
            </a:pPr>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Adjustment for Merit and Demerit Goods</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35203A-1BDE-46E8-880B-611F793DD3C2}" type="datetime1">
              <a:rPr lang="en-US" smtClean="0"/>
              <a:t>21-Jun-24</a:t>
            </a:fld>
            <a:endParaRPr lang="en-US" dirty="0"/>
          </a:p>
        </p:txBody>
      </p:sp>
      <p:sp>
        <p:nvSpPr>
          <p:cNvPr id="10" name="Footer Placeholder 9">
            <a:extLst>
              <a:ext uri="{FF2B5EF4-FFF2-40B4-BE49-F238E27FC236}">
                <a16:creationId xmlns:a16="http://schemas.microsoft.com/office/drawing/2014/main" id="{5CF9FB7A-4EAA-4A84-9798-C54E882AEBFF}"/>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dirty="0"/>
          </a:p>
        </p:txBody>
      </p:sp>
      <p:sp>
        <p:nvSpPr>
          <p:cNvPr id="9" name="Content Placeholder 8"/>
          <p:cNvSpPr>
            <a:spLocks noGrp="1"/>
          </p:cNvSpPr>
          <p:nvPr>
            <p:ph idx="4294967295"/>
          </p:nvPr>
        </p:nvSpPr>
        <p:spPr>
          <a:xfrm>
            <a:off x="0" y="1371600"/>
            <a:ext cx="8839200" cy="4648200"/>
          </a:xfrm>
        </p:spPr>
        <p:txBody>
          <a:bodyPr>
            <a:normAutofit lnSpcReduction="10000"/>
          </a:bodyPr>
          <a:lstStyle/>
          <a:p>
            <a:pPr algn="just">
              <a:buNone/>
            </a:pPr>
            <a:r>
              <a:rPr lang="en-US" sz="2800" dirty="0"/>
              <a:t>	(</a:t>
            </a:r>
            <a:r>
              <a:rPr lang="en-US" sz="2800" dirty="0" err="1"/>
              <a:t>i</a:t>
            </a:r>
            <a:r>
              <a:rPr lang="en-US" sz="2800" dirty="0"/>
              <a:t>) Estimate the economic value.</a:t>
            </a:r>
          </a:p>
          <a:p>
            <a:pPr algn="just">
              <a:buNone/>
            </a:pPr>
            <a:endParaRPr lang="en-US" sz="2800" dirty="0"/>
          </a:p>
          <a:p>
            <a:pPr algn="just">
              <a:buNone/>
            </a:pPr>
            <a:r>
              <a:rPr lang="en-US" sz="2800" dirty="0"/>
              <a:t>	(ii) Calculate the adjustment factor as difference between the ratio of social value to economic value and unity. </a:t>
            </a:r>
          </a:p>
          <a:p>
            <a:pPr algn="just">
              <a:buNone/>
            </a:pPr>
            <a:endParaRPr lang="en-US" sz="2800" dirty="0"/>
          </a:p>
          <a:p>
            <a:pPr algn="just">
              <a:buNone/>
            </a:pPr>
            <a:r>
              <a:rPr lang="en-US" sz="2800" dirty="0"/>
              <a:t>	(iii) Multiply the economic value 	by the adjustment factor to obtain the adjustment. </a:t>
            </a:r>
          </a:p>
          <a:p>
            <a:pPr algn="just">
              <a:buNone/>
            </a:pPr>
            <a:endParaRPr lang="en-US" sz="2800" dirty="0"/>
          </a:p>
          <a:p>
            <a:pPr algn="just">
              <a:buNone/>
            </a:pPr>
            <a:r>
              <a:rPr lang="en-US" sz="2800" dirty="0"/>
              <a:t>	(iv) Add the adjustment to the net present value of the project as calculated in stage four.</a:t>
            </a:r>
          </a:p>
          <a:p>
            <a:pPr algn="just">
              <a:buNone/>
            </a:pPr>
            <a:endParaRPr lang="en-US" sz="2800" dirty="0"/>
          </a:p>
        </p:txBody>
      </p:sp>
      <p:sp>
        <p:nvSpPr>
          <p:cNvPr id="7" name="Title 1"/>
          <p:cNvSpPr txBox="1">
            <a:spLocks/>
          </p:cNvSpPr>
          <p:nvPr/>
        </p:nvSpPr>
        <p:spPr>
          <a:xfrm>
            <a:off x="1905000" y="0"/>
            <a:ext cx="7239000" cy="8382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Adjusting for the difference between social value and economic value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20CDBEA-1D36-4EC9-91D3-C18A06FEA32C}" type="datetime1">
              <a:rPr lang="en-US" smtClean="0"/>
              <a:t>21-Jun-24</a:t>
            </a:fld>
            <a:endParaRPr lang="en-US" dirty="0"/>
          </a:p>
        </p:txBody>
      </p:sp>
      <p:sp>
        <p:nvSpPr>
          <p:cNvPr id="10" name="Footer Placeholder 9">
            <a:extLst>
              <a:ext uri="{FF2B5EF4-FFF2-40B4-BE49-F238E27FC236}">
                <a16:creationId xmlns:a16="http://schemas.microsoft.com/office/drawing/2014/main" id="{E80543BD-810B-432A-9045-15833CABB8A7}"/>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lgn="just">
              <a:buNone/>
            </a:pPr>
            <a:r>
              <a:rPr lang="en-US" sz="2800" dirty="0"/>
              <a:t>	</a:t>
            </a:r>
          </a:p>
          <a:p>
            <a:pPr algn="just">
              <a:buNone/>
            </a:pPr>
            <a:r>
              <a:rPr lang="en-US" sz="2800" dirty="0"/>
              <a:t>	The LM Approach provides a comprehensive framework for SCBA in developing countries. </a:t>
            </a:r>
          </a:p>
          <a:p>
            <a:pPr algn="just">
              <a:buNone/>
            </a:pPr>
            <a:endParaRPr lang="en-US" sz="2800" dirty="0"/>
          </a:p>
          <a:p>
            <a:pPr algn="just">
              <a:buNone/>
            </a:pPr>
            <a:r>
              <a:rPr lang="en-US" sz="2800" dirty="0"/>
              <a:t>	The approach has been named on the basis of their developers i.e. L. M. D. Little and J. A. </a:t>
            </a:r>
            <a:r>
              <a:rPr lang="en-US" sz="2800" dirty="0" err="1"/>
              <a:t>Mirrlees</a:t>
            </a:r>
            <a:r>
              <a:rPr lang="en-US" sz="2800" dirty="0"/>
              <a:t>.</a:t>
            </a:r>
          </a:p>
        </p:txBody>
      </p:sp>
      <p:sp>
        <p:nvSpPr>
          <p:cNvPr id="7" name="Title 1"/>
          <p:cNvSpPr txBox="1">
            <a:spLocks/>
          </p:cNvSpPr>
          <p:nvPr/>
        </p:nvSpPr>
        <p:spPr>
          <a:xfrm>
            <a:off x="1828800" y="23403"/>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Little-</a:t>
            </a:r>
            <a:r>
              <a:rPr lang="en-US" dirty="0" err="1"/>
              <a:t>Mirrlees</a:t>
            </a:r>
            <a:r>
              <a:rPr lang="en-US" dirty="0"/>
              <a:t> Approach to SCBA</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DD8E851-1754-4B50-A3EE-B1D43A38A35A}" type="datetime1">
              <a:rPr lang="en-US" smtClean="0"/>
              <a:t>21-Jun-24</a:t>
            </a:fld>
            <a:endParaRPr lang="en-US" dirty="0"/>
          </a:p>
        </p:txBody>
      </p:sp>
      <p:sp>
        <p:nvSpPr>
          <p:cNvPr id="10" name="Footer Placeholder 9">
            <a:extLst>
              <a:ext uri="{FF2B5EF4-FFF2-40B4-BE49-F238E27FC236}">
                <a16:creationId xmlns:a16="http://schemas.microsoft.com/office/drawing/2014/main" id="{CE5B5021-87F5-47EC-9CE0-79FD7ADF791A}"/>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dirty="0"/>
          </a:p>
        </p:txBody>
      </p:sp>
      <p:sp>
        <p:nvSpPr>
          <p:cNvPr id="9" name="Content Placeholder 8"/>
          <p:cNvSpPr>
            <a:spLocks noGrp="1"/>
          </p:cNvSpPr>
          <p:nvPr>
            <p:ph idx="4294967295"/>
          </p:nvPr>
        </p:nvSpPr>
        <p:spPr>
          <a:xfrm>
            <a:off x="0" y="838200"/>
            <a:ext cx="8991600" cy="5562600"/>
          </a:xfrm>
        </p:spPr>
        <p:txBody>
          <a:bodyPr>
            <a:normAutofit lnSpcReduction="10000"/>
          </a:bodyPr>
          <a:lstStyle/>
          <a:p>
            <a:pPr algn="just">
              <a:buNone/>
            </a:pPr>
            <a:endParaRPr lang="en-US" sz="2800" dirty="0"/>
          </a:p>
          <a:p>
            <a:pPr algn="just">
              <a:buNone/>
            </a:pPr>
            <a:r>
              <a:rPr lang="en-US" sz="2800" dirty="0"/>
              <a:t>	Under LM approach costs and benefits are measured in terms of international prices, also referred as border prices. The following are the provisions related with traded goods:</a:t>
            </a:r>
          </a:p>
          <a:p>
            <a:pPr algn="just">
              <a:buNone/>
            </a:pPr>
            <a:endParaRPr lang="en-US" sz="2800" dirty="0"/>
          </a:p>
          <a:p>
            <a:pPr algn="just">
              <a:buNone/>
            </a:pPr>
            <a:r>
              <a:rPr lang="en-US" sz="2800" dirty="0"/>
              <a:t>	1. FOB Price(MOVEMENT BORNE BY SELLER): if a good is exported, its shadow price is its FOB price. </a:t>
            </a:r>
          </a:p>
          <a:p>
            <a:pPr algn="just">
              <a:buNone/>
            </a:pPr>
            <a:endParaRPr lang="en-US" sz="2800" dirty="0"/>
          </a:p>
          <a:p>
            <a:pPr algn="just">
              <a:buNone/>
            </a:pPr>
            <a:r>
              <a:rPr lang="en-US" sz="2800" dirty="0"/>
              <a:t>	2. CIF Price(SELLER’S RESPONSIBILITY FOR THE COST, INSURANCE , FREIGHT): If a good is imported its shadow price is it CIF price.</a:t>
            </a:r>
          </a:p>
        </p:txBody>
      </p:sp>
      <p:sp>
        <p:nvSpPr>
          <p:cNvPr id="7" name="Title 1"/>
          <p:cNvSpPr txBox="1">
            <a:spLocks/>
          </p:cNvSpPr>
          <p:nvPr/>
        </p:nvSpPr>
        <p:spPr>
          <a:xfrm>
            <a:off x="1781666" y="0"/>
            <a:ext cx="7362334"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Little-</a:t>
            </a:r>
            <a:r>
              <a:rPr lang="en-US" dirty="0" err="1"/>
              <a:t>Mirrlees</a:t>
            </a:r>
            <a:r>
              <a:rPr lang="en-US" dirty="0"/>
              <a:t> Approach to SCBA</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2F2B713-48A8-4D2E-B160-CFA0A1A45276}" type="datetime1">
              <a:rPr lang="en-US" smtClean="0"/>
              <a:t>21-Jun-24</a:t>
            </a:fld>
            <a:endParaRPr lang="en-US" dirty="0"/>
          </a:p>
        </p:txBody>
      </p:sp>
      <p:sp>
        <p:nvSpPr>
          <p:cNvPr id="10" name="Footer Placeholder 9">
            <a:extLst>
              <a:ext uri="{FF2B5EF4-FFF2-40B4-BE49-F238E27FC236}">
                <a16:creationId xmlns:a16="http://schemas.microsoft.com/office/drawing/2014/main" id="{1B76E93A-2730-4383-A490-444002D20B79}"/>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lgn="just">
              <a:buNone/>
            </a:pPr>
            <a:r>
              <a:rPr lang="en-US" sz="2800" b="1" dirty="0"/>
              <a:t>Shadow Prices of Non-Traded Goods:</a:t>
            </a:r>
          </a:p>
          <a:p>
            <a:pPr algn="just">
              <a:buNone/>
            </a:pPr>
            <a:endParaRPr lang="en-US" sz="2800" dirty="0"/>
          </a:p>
          <a:p>
            <a:pPr algn="just">
              <a:buNone/>
            </a:pPr>
            <a:r>
              <a:rPr lang="en-US" sz="2800" dirty="0"/>
              <a:t>	Shadow prices of non-traded goods are defined in terms of marginal social cost and benefit. The resource used to produce an extra unit of a good is the marginal cost of a good. The value of an extra unit of the good from social point of view is the marginal social benefit. </a:t>
            </a:r>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Little-</a:t>
            </a:r>
            <a:r>
              <a:rPr lang="en-US" dirty="0" err="1"/>
              <a:t>Mirrlees</a:t>
            </a:r>
            <a:r>
              <a:rPr lang="en-US" dirty="0"/>
              <a:t> Approach to SCBA</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29B861-C922-4C68-8AF0-62074D88EFC9}" type="datetime1">
              <a:rPr lang="en-US" smtClean="0"/>
              <a:t>21-Jun-24</a:t>
            </a:fld>
            <a:endParaRPr lang="en-US" dirty="0"/>
          </a:p>
        </p:txBody>
      </p:sp>
      <p:sp>
        <p:nvSpPr>
          <p:cNvPr id="10" name="Footer Placeholder 9">
            <a:extLst>
              <a:ext uri="{FF2B5EF4-FFF2-40B4-BE49-F238E27FC236}">
                <a16:creationId xmlns:a16="http://schemas.microsoft.com/office/drawing/2014/main" id="{9CD1381E-6748-4F1B-8E1E-7FC30BBAE2E9}"/>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lgn="just">
              <a:buNone/>
            </a:pPr>
            <a:r>
              <a:rPr lang="en-US" sz="2800" b="1" dirty="0"/>
              <a:t>Shadow Prices of Non-Traded Goods:</a:t>
            </a:r>
          </a:p>
          <a:p>
            <a:pPr algn="just">
              <a:buNone/>
            </a:pPr>
            <a:endParaRPr lang="en-US" sz="2800" dirty="0"/>
          </a:p>
          <a:p>
            <a:pPr algn="just">
              <a:buNone/>
            </a:pPr>
            <a:r>
              <a:rPr lang="en-US" sz="2800" dirty="0"/>
              <a:t>	When a good is not taxed and is consumed by only one income group, then its marginal social benefit is equal to its market price multiplied by a factor which represents the value assigned to an increase in the income of that group </a:t>
            </a:r>
            <a:r>
              <a:rPr lang="en-US" sz="2800" dirty="0" err="1"/>
              <a:t>vis-vis</a:t>
            </a:r>
            <a:r>
              <a:rPr lang="en-US" sz="2800" dirty="0"/>
              <a:t> an consumption is 2:1, </a:t>
            </a:r>
          </a:p>
          <a:p>
            <a:pPr algn="just">
              <a:buNone/>
            </a:pPr>
            <a:endParaRPr lang="en-US" sz="2800" dirty="0"/>
          </a:p>
          <a:p>
            <a:pPr algn="ctr">
              <a:buNone/>
            </a:pPr>
            <a:r>
              <a:rPr lang="en-US" sz="2800" dirty="0"/>
              <a:t>	then the shadow price of thee non-traded output will be: </a:t>
            </a:r>
          </a:p>
          <a:p>
            <a:pPr algn="ctr">
              <a:buNone/>
            </a:pPr>
            <a:r>
              <a:rPr lang="en-US" sz="2800" b="1" dirty="0"/>
              <a:t>2/3 marginal social cost + 1/3 marginal social benefit</a:t>
            </a:r>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Little-</a:t>
            </a:r>
            <a:r>
              <a:rPr lang="en-US" dirty="0" err="1"/>
              <a:t>Mirrlees</a:t>
            </a:r>
            <a:r>
              <a:rPr lang="en-US" dirty="0"/>
              <a:t> Approach to SCBA</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93DD2B8-970A-4AA6-9AD6-772AAF5B512A}" type="datetime1">
              <a:rPr lang="en-US" smtClean="0"/>
              <a:t>21-Jun-24</a:t>
            </a:fld>
            <a:endParaRPr lang="en-US" dirty="0"/>
          </a:p>
        </p:txBody>
      </p:sp>
      <p:sp>
        <p:nvSpPr>
          <p:cNvPr id="10" name="Footer Placeholder 9">
            <a:extLst>
              <a:ext uri="{FF2B5EF4-FFF2-40B4-BE49-F238E27FC236}">
                <a16:creationId xmlns:a16="http://schemas.microsoft.com/office/drawing/2014/main" id="{E01B7772-A632-47DB-B1E8-3F686787BD24}"/>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lgn="just">
              <a:buNone/>
            </a:pPr>
            <a:r>
              <a:rPr lang="en-US" sz="2800" dirty="0"/>
              <a:t>	The project cost is a cost required to procure all the needed products, services and resources to deliver the project successfully.</a:t>
            </a:r>
          </a:p>
          <a:p>
            <a:pPr algn="just">
              <a:buNone/>
            </a:pPr>
            <a:endParaRPr lang="en-US" sz="2800" dirty="0"/>
          </a:p>
          <a:p>
            <a:pPr algn="just">
              <a:buNone/>
            </a:pPr>
            <a:r>
              <a:rPr lang="en-US" sz="2800" dirty="0"/>
              <a:t>	The Project Budget is a tool used by project managers to estimate the total cost of a project. </a:t>
            </a:r>
          </a:p>
          <a:p>
            <a:pPr algn="just">
              <a:buNone/>
            </a:pPr>
            <a:endParaRPr lang="en-US" sz="2800" dirty="0"/>
          </a:p>
          <a:p>
            <a:pPr algn="just">
              <a:buNone/>
            </a:pPr>
            <a:r>
              <a:rPr lang="en-US" sz="2800" dirty="0"/>
              <a:t>	The social cost-benefit analysis is a tool for evaluating the value of money, particularly of public investments in many economies.</a:t>
            </a:r>
          </a:p>
          <a:p>
            <a:pPr algn="just">
              <a:buNone/>
            </a:pPr>
            <a:endParaRPr lang="en-US" sz="2800" dirty="0"/>
          </a:p>
          <a:p>
            <a:pPr algn="just">
              <a:buNone/>
            </a:pPr>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Summary</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33318CA-9DE5-4145-A9A5-62F0289EFEF3}" type="datetime1">
              <a:rPr lang="en-US" smtClean="0"/>
              <a:t>21-Jun-24</a:t>
            </a:fld>
            <a:endParaRPr lang="en-US"/>
          </a:p>
        </p:txBody>
      </p:sp>
      <p:sp>
        <p:nvSpPr>
          <p:cNvPr id="9" name="Footer Placeholder 9">
            <a:extLst>
              <a:ext uri="{FF2B5EF4-FFF2-40B4-BE49-F238E27FC236}">
                <a16:creationId xmlns:a16="http://schemas.microsoft.com/office/drawing/2014/main" id="{1500BA29-FCCC-46B6-9664-32D57D04491E}"/>
              </a:ext>
            </a:extLst>
          </p:cNvPr>
          <p:cNvSpPr>
            <a:spLocks noGrp="1"/>
          </p:cNvSpPr>
          <p:nvPr>
            <p:ph type="ftr" sz="quarter" idx="11"/>
          </p:nvPr>
        </p:nvSpPr>
        <p:spPr/>
        <p:txBody>
          <a:bodyPr/>
          <a:lstStyle/>
          <a:p>
            <a:r>
              <a:rPr lang="en-US"/>
              <a:t>Harshit Thakur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dirty="0"/>
          </a:p>
        </p:txBody>
      </p:sp>
      <p:sp>
        <p:nvSpPr>
          <p:cNvPr id="3" name="Content Placeholder 2"/>
          <p:cNvSpPr>
            <a:spLocks noGrp="1"/>
          </p:cNvSpPr>
          <p:nvPr>
            <p:ph idx="4294967295"/>
          </p:nvPr>
        </p:nvSpPr>
        <p:spPr>
          <a:xfrm>
            <a:off x="914400" y="1143000"/>
            <a:ext cx="8229600" cy="4525963"/>
          </a:xfrm>
        </p:spPr>
        <p:txBody>
          <a:bodyPr>
            <a:normAutofit/>
          </a:bodyPr>
          <a:lstStyle/>
          <a:p>
            <a:pPr>
              <a:buNone/>
            </a:pPr>
            <a:r>
              <a:rPr lang="en-US" sz="2400" dirty="0">
                <a:hlinkClick r:id="rId3"/>
              </a:rPr>
              <a:t>https://www.youtube.com/watch?v=KBhREhTe82Q</a:t>
            </a:r>
            <a:endParaRPr lang="en-US" sz="2400" dirty="0"/>
          </a:p>
          <a:p>
            <a:pPr>
              <a:buNone/>
            </a:pPr>
            <a:endParaRPr lang="en-US" sz="2400" dirty="0"/>
          </a:p>
          <a:p>
            <a:pPr>
              <a:buNone/>
            </a:pPr>
            <a:r>
              <a:rPr lang="en-US" sz="2400" dirty="0">
                <a:hlinkClick r:id="rId4"/>
              </a:rPr>
              <a:t>https://www.youtube.com/watch?v=Ni95eCqOMhg</a:t>
            </a:r>
            <a:endParaRPr lang="en-US" sz="2400" dirty="0"/>
          </a:p>
          <a:p>
            <a:pPr>
              <a:buNone/>
            </a:pPr>
            <a:endParaRPr lang="en-US" sz="2400" dirty="0"/>
          </a:p>
          <a:p>
            <a:pPr>
              <a:buNone/>
            </a:pPr>
            <a:r>
              <a:rPr lang="en-US" sz="2400" dirty="0">
                <a:hlinkClick r:id="rId5"/>
              </a:rPr>
              <a:t>https://www.youtube.com/watch?v=2HjrfMhvPFI</a:t>
            </a:r>
            <a:endParaRPr lang="en-US" sz="2400" dirty="0"/>
          </a:p>
          <a:p>
            <a:pPr>
              <a:buNone/>
            </a:pPr>
            <a:endParaRPr lang="en-US" sz="2400" dirty="0"/>
          </a:p>
          <a:p>
            <a:pPr>
              <a:buNone/>
            </a:pPr>
            <a:r>
              <a:rPr lang="en-US" sz="2400">
                <a:hlinkClick r:id="rId6"/>
              </a:rPr>
              <a:t>https://www.youtube.com/watch?v=HY6tVBQXbOg</a:t>
            </a:r>
            <a:endParaRPr lang="en-US" sz="2400" dirty="0"/>
          </a:p>
        </p:txBody>
      </p:sp>
      <p:sp>
        <p:nvSpPr>
          <p:cNvPr id="7" name="Title 1"/>
          <p:cNvSpPr txBox="1">
            <a:spLocks/>
          </p:cNvSpPr>
          <p:nvPr/>
        </p:nvSpPr>
        <p:spPr>
          <a:xfrm>
            <a:off x="1828800" y="-18853"/>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 </a:t>
            </a:r>
            <a:r>
              <a:rPr lang="en-US" dirty="0" err="1"/>
              <a:t>Youtube</a:t>
            </a:r>
            <a:r>
              <a:rPr lang="en-US" dirty="0"/>
              <a:t> Links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2813</TotalTime>
  <Words>7505</Words>
  <Application>Microsoft Office PowerPoint</Application>
  <PresentationFormat>On-screen Show (4:3)</PresentationFormat>
  <Paragraphs>1151</Paragraphs>
  <Slides>115</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115</vt:i4>
      </vt:variant>
    </vt:vector>
  </HeadingPairs>
  <TitlesOfParts>
    <vt:vector size="120" baseType="lpstr">
      <vt:lpstr>Aptos Narrow</vt:lpstr>
      <vt:lpstr>Arial</vt:lpstr>
      <vt:lpstr>Calibri</vt:lpstr>
      <vt:lpstr>Times New Roman</vt:lpstr>
      <vt:lpstr>Office Theme</vt:lpstr>
      <vt:lpstr>Noida Institute of Engineering and Technology, Greater Noida</vt:lpstr>
      <vt:lpstr>PowerPoint Presentation</vt:lpstr>
      <vt:lpstr>PowerPoint Presentation</vt:lpstr>
      <vt:lpstr>PowerPoint Presentation</vt:lpstr>
      <vt:lpstr>PowerPoint Presentation</vt:lpstr>
      <vt:lpstr>Evaluation Scheme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PURNIMA  PAL</cp:lastModifiedBy>
  <cp:revision>262</cp:revision>
  <dcterms:created xsi:type="dcterms:W3CDTF">2006-08-16T00:00:00Z</dcterms:created>
  <dcterms:modified xsi:type="dcterms:W3CDTF">2024-06-21T04:32:31Z</dcterms:modified>
</cp:coreProperties>
</file>