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0"/>
  </p:notesMasterIdLst>
  <p:handoutMasterIdLst>
    <p:handoutMasterId r:id="rId71"/>
  </p:handoutMasterIdLst>
  <p:sldIdLst>
    <p:sldId id="256" r:id="rId2"/>
    <p:sldId id="668" r:id="rId3"/>
    <p:sldId id="669" r:id="rId4"/>
    <p:sldId id="670" r:id="rId5"/>
    <p:sldId id="671" r:id="rId6"/>
    <p:sldId id="673" r:id="rId7"/>
    <p:sldId id="614" r:id="rId8"/>
    <p:sldId id="674" r:id="rId9"/>
    <p:sldId id="675" r:id="rId10"/>
    <p:sldId id="676" r:id="rId11"/>
    <p:sldId id="677" r:id="rId12"/>
    <p:sldId id="679" r:id="rId13"/>
    <p:sldId id="680" r:id="rId14"/>
    <p:sldId id="682" r:id="rId15"/>
    <p:sldId id="683" r:id="rId16"/>
    <p:sldId id="684" r:id="rId17"/>
    <p:sldId id="685" r:id="rId18"/>
    <p:sldId id="496" r:id="rId19"/>
    <p:sldId id="497" r:id="rId20"/>
    <p:sldId id="498" r:id="rId21"/>
    <p:sldId id="632" r:id="rId22"/>
    <p:sldId id="633" r:id="rId23"/>
    <p:sldId id="634" r:id="rId24"/>
    <p:sldId id="635" r:id="rId25"/>
    <p:sldId id="636" r:id="rId26"/>
    <p:sldId id="637" r:id="rId27"/>
    <p:sldId id="638" r:id="rId28"/>
    <p:sldId id="639" r:id="rId29"/>
    <p:sldId id="640" r:id="rId30"/>
    <p:sldId id="641" r:id="rId31"/>
    <p:sldId id="642" r:id="rId32"/>
    <p:sldId id="643" r:id="rId33"/>
    <p:sldId id="644" r:id="rId34"/>
    <p:sldId id="645" r:id="rId35"/>
    <p:sldId id="553" r:id="rId36"/>
    <p:sldId id="653" r:id="rId37"/>
    <p:sldId id="655" r:id="rId38"/>
    <p:sldId id="654" r:id="rId39"/>
    <p:sldId id="651" r:id="rId40"/>
    <p:sldId id="652" r:id="rId41"/>
    <p:sldId id="649" r:id="rId42"/>
    <p:sldId id="650" r:id="rId43"/>
    <p:sldId id="647" r:id="rId44"/>
    <p:sldId id="648" r:id="rId45"/>
    <p:sldId id="631" r:id="rId46"/>
    <p:sldId id="664" r:id="rId47"/>
    <p:sldId id="665" r:id="rId48"/>
    <p:sldId id="666" r:id="rId49"/>
    <p:sldId id="661" r:id="rId50"/>
    <p:sldId id="662" r:id="rId51"/>
    <p:sldId id="491" r:id="rId52"/>
    <p:sldId id="370" r:id="rId53"/>
    <p:sldId id="371" r:id="rId54"/>
    <p:sldId id="625" r:id="rId55"/>
    <p:sldId id="626" r:id="rId56"/>
    <p:sldId id="372" r:id="rId57"/>
    <p:sldId id="373" r:id="rId58"/>
    <p:sldId id="551" r:id="rId59"/>
    <p:sldId id="552" r:id="rId60"/>
    <p:sldId id="667" r:id="rId61"/>
    <p:sldId id="374" r:id="rId62"/>
    <p:sldId id="548" r:id="rId63"/>
    <p:sldId id="549" r:id="rId64"/>
    <p:sldId id="550" r:id="rId65"/>
    <p:sldId id="375" r:id="rId66"/>
    <p:sldId id="376" r:id="rId67"/>
    <p:sldId id="377" r:id="rId68"/>
    <p:sldId id="627"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03" autoAdjust="0"/>
    <p:restoredTop sz="94660"/>
  </p:normalViewPr>
  <p:slideViewPr>
    <p:cSldViewPr>
      <p:cViewPr varScale="1">
        <p:scale>
          <a:sx n="61" d="100"/>
          <a:sy n="61" d="100"/>
        </p:scale>
        <p:origin x="58" y="4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14-Jun-24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14-Jun-24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6B308F-465A-4713-920D-C03F21BE5BC6}"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B4D6C5-0F19-448C-941E-E1A9EE9F54C9}" type="datetime1">
              <a:rPr lang="en-US" smtClean="0"/>
              <a:t>14-Jun-24</a:t>
            </a:fld>
            <a:endParaRPr lang="en-US"/>
          </a:p>
        </p:txBody>
      </p:sp>
      <p:sp>
        <p:nvSpPr>
          <p:cNvPr id="6" name="Footer Placeholder 5"/>
          <p:cNvSpPr>
            <a:spLocks noGrp="1"/>
          </p:cNvSpPr>
          <p:nvPr>
            <p:ph type="ftr" sz="quarter" idx="11"/>
          </p:nvPr>
        </p:nvSpPr>
        <p:spPr/>
        <p:txBody>
          <a:bodyPr/>
          <a:lstStyle/>
          <a:p>
            <a:r>
              <a:rPr lang="en-US"/>
              <a:t>HARSHIT THAKUR                Unit-5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0BADD-3BA1-4D05-A75B-B55D6FE99C47}"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8DAE03-DEDB-42A4-B641-5F2377205DAB}"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476E476-F599-4EC2-90EF-9BD53452F8E1}" type="datetime3">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 June 2024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pt-BR" sz="1200" b="0" i="0" u="none" strike="noStrike" kern="1200" cap="none" spc="0" normalizeH="0" baseline="0" noProof="0">
                <a:ln>
                  <a:noFill/>
                </a:ln>
                <a:solidFill>
                  <a:prstClr val="black">
                    <a:tint val="75000"/>
                  </a:prstClr>
                </a:solidFill>
                <a:effectLst/>
                <a:uLnTx/>
                <a:uFillTx/>
                <a:latin typeface="Calibri"/>
                <a:ea typeface="+mn-ea"/>
                <a:cs typeface="+mn-cs"/>
              </a:rPr>
              <a:t>Purnima Pal    Data Analytics     Unit-3</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FB99588-8ACA-4B54-BB11-4EAFE413AE55}" type="slidenum">
              <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a:ln>
                <a:noFill/>
              </a:ln>
              <a:solidFill>
                <a:srgbClr val="898989"/>
              </a:solidFill>
              <a:effectLst/>
              <a:uLnTx/>
              <a:uFillTx/>
              <a:latin typeface="Calibri" pitchFamily="34" charset="0"/>
              <a:ea typeface="+mn-ea"/>
              <a:cs typeface="Calibri" pitchFamily="34" charset="0"/>
            </a:endParaRPr>
          </a:p>
        </p:txBody>
      </p:sp>
      <p:pic>
        <p:nvPicPr>
          <p:cNvPr id="7" name="Picture 6" descr="A black and red logo&#10;&#10;Description automatically generated">
            <a:extLst>
              <a:ext uri="{FF2B5EF4-FFF2-40B4-BE49-F238E27FC236}">
                <a16:creationId xmlns:a16="http://schemas.microsoft.com/office/drawing/2014/main" id="{93386E9D-4474-741B-E87B-7356326E160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41569"/>
            <a:ext cx="1854920" cy="795143"/>
          </a:xfrm>
          <a:prstGeom prst="rect">
            <a:avLst/>
          </a:prstGeom>
        </p:spPr>
      </p:pic>
    </p:spTree>
    <p:extLst>
      <p:ext uri="{BB962C8B-B14F-4D97-AF65-F5344CB8AC3E}">
        <p14:creationId xmlns:p14="http://schemas.microsoft.com/office/powerpoint/2010/main" val="837752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733DAF-2629-456C-8ABD-2A8176A2227E}"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C0CEF-F84E-4BAA-B68B-E763C2686735}"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843C580-3481-4257-80D6-8D5A24A792C9}" type="datetime1">
              <a:rPr lang="en-US" smtClean="0"/>
              <a:t>14-Jun-24</a:t>
            </a:fld>
            <a:endParaRPr lang="en-US"/>
          </a:p>
        </p:txBody>
      </p:sp>
      <p:sp>
        <p:nvSpPr>
          <p:cNvPr id="6" name="Footer Placeholder 5"/>
          <p:cNvSpPr>
            <a:spLocks noGrp="1"/>
          </p:cNvSpPr>
          <p:nvPr>
            <p:ph type="ftr" sz="quarter" idx="11"/>
          </p:nvPr>
        </p:nvSpPr>
        <p:spPr/>
        <p:txBody>
          <a:bodyPr/>
          <a:lstStyle/>
          <a:p>
            <a:r>
              <a:rPr lang="en-US"/>
              <a:t>HARSHIT THAKUR                Unit-5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31244B-588B-417C-BFAD-025830615BCB}" type="datetime1">
              <a:rPr lang="en-US" smtClean="0"/>
              <a:t>14-Jun-24</a:t>
            </a:fld>
            <a:endParaRPr lang="en-US"/>
          </a:p>
        </p:txBody>
      </p:sp>
      <p:sp>
        <p:nvSpPr>
          <p:cNvPr id="8" name="Footer Placeholder 7"/>
          <p:cNvSpPr>
            <a:spLocks noGrp="1"/>
          </p:cNvSpPr>
          <p:nvPr>
            <p:ph type="ftr" sz="quarter" idx="11"/>
          </p:nvPr>
        </p:nvSpPr>
        <p:spPr/>
        <p:txBody>
          <a:bodyPr/>
          <a:lstStyle/>
          <a:p>
            <a:r>
              <a:rPr lang="en-US"/>
              <a:t>HARSHIT THAKUR                Unit-5</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57F5C0-8583-4BCF-8900-97EA2C2347E3}" type="datetime1">
              <a:rPr lang="en-US" smtClean="0"/>
              <a:t>14-Jun-24</a:t>
            </a:fld>
            <a:endParaRPr lang="en-US"/>
          </a:p>
        </p:txBody>
      </p:sp>
      <p:sp>
        <p:nvSpPr>
          <p:cNvPr id="4" name="Footer Placeholder 3"/>
          <p:cNvSpPr>
            <a:spLocks noGrp="1"/>
          </p:cNvSpPr>
          <p:nvPr>
            <p:ph type="ftr" sz="quarter" idx="11"/>
          </p:nvPr>
        </p:nvSpPr>
        <p:spPr/>
        <p:txBody>
          <a:bodyPr/>
          <a:lstStyle/>
          <a:p>
            <a:r>
              <a:rPr lang="en-US"/>
              <a:t>HARSHIT THAKUR                Unit-5</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F4AA0-BE7C-4FE8-B9EB-B539266B924B}" type="datetime1">
              <a:rPr lang="en-US" smtClean="0"/>
              <a:t>14-Jun-24</a:t>
            </a:fld>
            <a:endParaRPr lang="en-US"/>
          </a:p>
        </p:txBody>
      </p:sp>
      <p:sp>
        <p:nvSpPr>
          <p:cNvPr id="3" name="Footer Placeholder 2"/>
          <p:cNvSpPr>
            <a:spLocks noGrp="1"/>
          </p:cNvSpPr>
          <p:nvPr>
            <p:ph type="ftr" sz="quarter" idx="11"/>
          </p:nvPr>
        </p:nvSpPr>
        <p:spPr/>
        <p:txBody>
          <a:bodyPr/>
          <a:lstStyle/>
          <a:p>
            <a:r>
              <a:rPr lang="en-US"/>
              <a:t>HARSHIT THAKUR                Unit-5</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5E6004-9A31-4339-A8DC-FCF091740FCF}" type="datetime1">
              <a:rPr lang="en-US" smtClean="0"/>
              <a:t>14-Jun-24</a:t>
            </a:fld>
            <a:endParaRPr lang="en-US"/>
          </a:p>
        </p:txBody>
      </p:sp>
      <p:sp>
        <p:nvSpPr>
          <p:cNvPr id="6" name="Footer Placeholder 5"/>
          <p:cNvSpPr>
            <a:spLocks noGrp="1"/>
          </p:cNvSpPr>
          <p:nvPr>
            <p:ph type="ftr" sz="quarter" idx="11"/>
          </p:nvPr>
        </p:nvSpPr>
        <p:spPr/>
        <p:txBody>
          <a:bodyPr/>
          <a:lstStyle/>
          <a:p>
            <a:r>
              <a:rPr lang="en-US"/>
              <a:t>HARSHIT THAKUR                Unit-5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2E4ADC-835F-4417-873D-8DEA56E57119}" type="datetime1">
              <a:rPr lang="en-US" smtClean="0"/>
              <a:t>14-Jun-24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HARSHIT THAKUR                Unit-5</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watch?v=lfIX8VwZpP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mYUIMsc6Niw" TargetMode="External"/><Relationship Id="rId5" Type="http://schemas.openxmlformats.org/officeDocument/2006/relationships/hyperlink" Target="https://www.youtube.com/watch?v=rAJYAgTBXEY" TargetMode="External"/><Relationship Id="rId4" Type="http://schemas.openxmlformats.org/officeDocument/2006/relationships/hyperlink" Target="https://www.youtube.com/watch?v=QTL0NU_S2Mc"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google.com/search?q=project+termination+process+in+project+management&amp;sxsrf=ALeKk00XHUBeTKGmy4P_46lOCdOVVwx4qQ:1592294685524&amp;source=lnms&amp;tbm=isch&amp;sa=X&amp;ved=2ahUKEwjtwu7474XqAhUTT30KHe6sCzsQ_AUoAXoECA0QAw&amp;biw=1366&amp;bih=625" TargetMode="External"/><Relationship Id="rId2" Type="http://schemas.openxmlformats.org/officeDocument/2006/relationships/hyperlink" Target="https://www.projectplan365.com/articles/tracking-gantt/" TargetMode="External"/><Relationship Id="rId1" Type="http://schemas.openxmlformats.org/officeDocument/2006/relationships/slideLayout" Target="../slideLayouts/slideLayout2.xml"/><Relationship Id="rId4" Type="http://schemas.openxmlformats.org/officeDocument/2006/relationships/hyperlink" Target="http://www.technologyuk.net/computing/software-development/project-management/project-termination.shtml"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8800" y="0"/>
            <a:ext cx="731520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4294967295"/>
          </p:nvPr>
        </p:nvSpPr>
        <p:spPr>
          <a:xfrm>
            <a:off x="1295400" y="914400"/>
            <a:ext cx="7848600" cy="1752600"/>
          </a:xfr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indent="0" algn="ctr">
              <a:buNone/>
            </a:pPr>
            <a:r>
              <a:rPr lang="en-US" sz="2500" dirty="0">
                <a:solidFill>
                  <a:schemeClr val="tx1"/>
                </a:solidFill>
              </a:rPr>
              <a:t>Project Control</a:t>
            </a:r>
          </a:p>
        </p:txBody>
      </p:sp>
      <p:sp>
        <p:nvSpPr>
          <p:cNvPr id="6" name="Subtitle 2"/>
          <p:cNvSpPr txBox="1">
            <a:spLocks/>
          </p:cNvSpPr>
          <p:nvPr/>
        </p:nvSpPr>
        <p:spPr>
          <a:xfrm>
            <a:off x="5791200" y="464820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Harshit Thakur</a:t>
            </a:r>
          </a:p>
          <a:p>
            <a:r>
              <a:rPr lang="en-US" dirty="0"/>
              <a:t>Assistant Professor </a:t>
            </a:r>
          </a:p>
          <a:p>
            <a:r>
              <a:rPr lang="en-US" dirty="0"/>
              <a:t>CSE</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12" name="Subtitle 2"/>
          <p:cNvSpPr txBox="1">
            <a:spLocks/>
          </p:cNvSpPr>
          <p:nvPr/>
        </p:nvSpPr>
        <p:spPr>
          <a:xfrm>
            <a:off x="152400" y="29718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Unit: V</a:t>
            </a:r>
          </a:p>
        </p:txBody>
      </p:sp>
      <p:sp>
        <p:nvSpPr>
          <p:cNvPr id="14" name="Subtitle 2"/>
          <p:cNvSpPr txBox="1">
            <a:spLocks/>
          </p:cNvSpPr>
          <p:nvPr/>
        </p:nvSpPr>
        <p:spPr>
          <a:xfrm>
            <a:off x="152400" y="38100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Project Management</a:t>
            </a:r>
          </a:p>
        </p:txBody>
      </p:sp>
      <p:sp>
        <p:nvSpPr>
          <p:cNvPr id="15" name="Subtitle 2"/>
          <p:cNvSpPr txBox="1">
            <a:spLocks/>
          </p:cNvSpPr>
          <p:nvPr/>
        </p:nvSpPr>
        <p:spPr>
          <a:xfrm>
            <a:off x="152400" y="487680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defPPr>
              <a:defRPr lang="en-US"/>
            </a:defPPr>
            <a:lvl1pPr indent="0" algn="ctr">
              <a:spcBef>
                <a:spcPct val="20000"/>
              </a:spcBef>
              <a:buFont typeface="Arial" pitchFamily="34" charset="0"/>
              <a:buNone/>
              <a:defRPr sz="2500">
                <a:solidFill>
                  <a:schemeClr val="tx1"/>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dirty="0"/>
              <a:t>CSE VII SEM</a:t>
            </a:r>
          </a:p>
        </p:txBody>
      </p:sp>
      <p:pic>
        <p:nvPicPr>
          <p:cNvPr id="4" name="Picture 4" descr="C:\Users\Manks\Downloads\speak.png">
            <a:extLst>
              <a:ext uri="{FF2B5EF4-FFF2-40B4-BE49-F238E27FC236}">
                <a16:creationId xmlns:a16="http://schemas.microsoft.com/office/drawing/2014/main" id="{C5E82477-E446-6B20-ACB4-34C38477921C}"/>
              </a:ext>
            </a:extLst>
          </p:cNvPr>
          <p:cNvPicPr>
            <a:picLocks noChangeAspect="1" noChangeArrowheads="1"/>
          </p:cNvPicPr>
          <p:nvPr/>
        </p:nvPicPr>
        <p:blipFill>
          <a:blip r:embed="rId4" cstate="print"/>
          <a:srcRect/>
          <a:stretch>
            <a:fillRect/>
          </a:stretch>
        </p:blipFill>
        <p:spPr bwMode="auto">
          <a:xfrm>
            <a:off x="6553200" y="2858022"/>
            <a:ext cx="1524000" cy="152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60E1F9-DE97-40EF-8C07-67D7BFF9171C}"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pic>
        <p:nvPicPr>
          <p:cNvPr id="112642" name="Picture 2"/>
          <p:cNvPicPr>
            <a:picLocks noGrp="1" noChangeAspect="1" noChangeArrowheads="1"/>
          </p:cNvPicPr>
          <p:nvPr>
            <p:ph idx="4294967295"/>
          </p:nvPr>
        </p:nvPicPr>
        <p:blipFill>
          <a:blip r:embed="rId2"/>
          <a:srcRect/>
          <a:stretch>
            <a:fillRect/>
          </a:stretch>
        </p:blipFill>
        <p:spPr bwMode="auto">
          <a:xfrm>
            <a:off x="76200" y="1295400"/>
            <a:ext cx="9067800" cy="4419600"/>
          </a:xfrm>
          <a:prstGeom prst="rect">
            <a:avLst/>
          </a:prstGeom>
          <a:noFill/>
          <a:ln w="9525">
            <a:noFill/>
            <a:miter lim="800000"/>
            <a:headEnd/>
            <a:tailEnd/>
          </a:ln>
          <a:effectLst/>
        </p:spPr>
      </p:pic>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Outcome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33AB8DB-D749-407F-B999-1A75742C401D}" type="datetime1">
              <a:rPr lang="en-US" smtClean="0"/>
              <a:t>14-Jun-24</a:t>
            </a:fld>
            <a:endParaRPr lang="en-US"/>
          </a:p>
        </p:txBody>
      </p:sp>
      <p:sp>
        <p:nvSpPr>
          <p:cNvPr id="10" name="Footer Placeholder 9"/>
          <p:cNvSpPr>
            <a:spLocks noGrp="1"/>
          </p:cNvSpPr>
          <p:nvPr>
            <p:ph type="ftr" sz="quarter" idx="11"/>
          </p:nvPr>
        </p:nvSpPr>
        <p:spPr/>
        <p:txBody>
          <a:bodyPr/>
          <a:lstStyle/>
          <a:p>
            <a:r>
              <a:rPr lang="en-US"/>
              <a:t>HARSHIT THAKUR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3" name="Content Placeholder 2"/>
          <p:cNvSpPr>
            <a:spLocks noGrp="1"/>
          </p:cNvSpPr>
          <p:nvPr>
            <p:ph idx="4294967295"/>
          </p:nvPr>
        </p:nvSpPr>
        <p:spPr>
          <a:xfrm>
            <a:off x="685800" y="1066800"/>
            <a:ext cx="8458200" cy="5181600"/>
          </a:xfrm>
        </p:spPr>
        <p:txBody>
          <a:bodyPr>
            <a:normAutofit/>
          </a:bodyPr>
          <a:lstStyle/>
          <a:p>
            <a:pPr algn="just" fontAlgn="base">
              <a:buNone/>
            </a:pPr>
            <a:r>
              <a:rPr lang="en-US" sz="2800" dirty="0"/>
              <a:t>1. Apply knowledge of management theories and practices to solve business problems.</a:t>
            </a:r>
          </a:p>
          <a:p>
            <a:pPr algn="just" fontAlgn="base">
              <a:buNone/>
            </a:pPr>
            <a:r>
              <a:rPr lang="en-US" sz="2800" dirty="0"/>
              <a:t>2. Foster analytical and critical thinking abilities for data-based decision making.</a:t>
            </a:r>
          </a:p>
          <a:p>
            <a:pPr algn="just" fontAlgn="base">
              <a:buNone/>
            </a:pPr>
            <a:r>
              <a:rPr lang="en-US" sz="2800" dirty="0"/>
              <a:t>3. Ability to develop value based leadership ability.</a:t>
            </a:r>
          </a:p>
          <a:p>
            <a:pPr algn="just" fontAlgn="base">
              <a:buNone/>
            </a:pPr>
            <a:r>
              <a:rPr lang="en-US" sz="2800" dirty="0"/>
              <a:t>4. Ability to understand, analyze and communicate global, economic, legal and ethical aspects of business.</a:t>
            </a:r>
          </a:p>
          <a:p>
            <a:pPr algn="just">
              <a:buNone/>
            </a:pPr>
            <a:r>
              <a:rPr lang="en-US" sz="2800" dirty="0"/>
              <a:t>5. Ability to lead themselves and others in the achievement of organizational goals, contributing effectively to a team environment.</a:t>
            </a:r>
            <a:endParaRPr lang="en-US" sz="28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Program Outcomes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12F9EA-6B01-4160-9815-A58F71B33E2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9" name="Content Placeholder 2"/>
          <p:cNvSpPr>
            <a:spLocks noGrp="1"/>
          </p:cNvSpPr>
          <p:nvPr>
            <p:ph idx="4294967295"/>
          </p:nvPr>
        </p:nvSpPr>
        <p:spPr>
          <a:xfrm>
            <a:off x="914400" y="3352800"/>
            <a:ext cx="8229600" cy="457200"/>
          </a:xfrm>
        </p:spPr>
        <p:txBody>
          <a:bodyPr>
            <a:normAutofit fontScale="92500" lnSpcReduction="10000"/>
          </a:bodyPr>
          <a:lstStyle/>
          <a:p>
            <a:pPr algn="ctr">
              <a:buNone/>
            </a:pPr>
            <a:r>
              <a:rPr lang="en-US" sz="2800" dirty="0"/>
              <a:t>*1=High, *2=Medium, *3=Low</a:t>
            </a:r>
          </a:p>
        </p:txBody>
      </p:sp>
      <p:sp>
        <p:nvSpPr>
          <p:cNvPr id="7" name="Title 1"/>
          <p:cNvSpPr txBox="1">
            <a:spLocks/>
          </p:cNvSpPr>
          <p:nvPr/>
        </p:nvSpPr>
        <p:spPr>
          <a:xfrm>
            <a:off x="1866378"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CO-PO and PSO Mapping</a:t>
            </a:r>
          </a:p>
        </p:txBody>
      </p:sp>
      <p:graphicFrame>
        <p:nvGraphicFramePr>
          <p:cNvPr id="10" name="Table 9"/>
          <p:cNvGraphicFramePr>
            <a:graphicFrameLocks noGrp="1"/>
          </p:cNvGraphicFramePr>
          <p:nvPr/>
        </p:nvGraphicFramePr>
        <p:xfrm>
          <a:off x="1752600" y="914400"/>
          <a:ext cx="6019802" cy="2111629"/>
        </p:xfrm>
        <a:graphic>
          <a:graphicData uri="http://schemas.openxmlformats.org/drawingml/2006/table">
            <a:tbl>
              <a:tblPr/>
              <a:tblGrid>
                <a:gridCol w="723789">
                  <a:extLst>
                    <a:ext uri="{9D8B030D-6E8A-4147-A177-3AD203B41FA5}">
                      <a16:colId xmlns:a16="http://schemas.microsoft.com/office/drawing/2014/main" val="20000"/>
                    </a:ext>
                  </a:extLst>
                </a:gridCol>
                <a:gridCol w="882669">
                  <a:extLst>
                    <a:ext uri="{9D8B030D-6E8A-4147-A177-3AD203B41FA5}">
                      <a16:colId xmlns:a16="http://schemas.microsoft.com/office/drawing/2014/main" val="20001"/>
                    </a:ext>
                  </a:extLst>
                </a:gridCol>
                <a:gridCol w="794402">
                  <a:extLst>
                    <a:ext uri="{9D8B030D-6E8A-4147-A177-3AD203B41FA5}">
                      <a16:colId xmlns:a16="http://schemas.microsoft.com/office/drawing/2014/main" val="20002"/>
                    </a:ext>
                  </a:extLst>
                </a:gridCol>
                <a:gridCol w="794402">
                  <a:extLst>
                    <a:ext uri="{9D8B030D-6E8A-4147-A177-3AD203B41FA5}">
                      <a16:colId xmlns:a16="http://schemas.microsoft.com/office/drawing/2014/main" val="20003"/>
                    </a:ext>
                  </a:extLst>
                </a:gridCol>
                <a:gridCol w="794402">
                  <a:extLst>
                    <a:ext uri="{9D8B030D-6E8A-4147-A177-3AD203B41FA5}">
                      <a16:colId xmlns:a16="http://schemas.microsoft.com/office/drawing/2014/main" val="20004"/>
                    </a:ext>
                  </a:extLst>
                </a:gridCol>
                <a:gridCol w="706135">
                  <a:extLst>
                    <a:ext uri="{9D8B030D-6E8A-4147-A177-3AD203B41FA5}">
                      <a16:colId xmlns:a16="http://schemas.microsoft.com/office/drawing/2014/main" val="20005"/>
                    </a:ext>
                  </a:extLst>
                </a:gridCol>
                <a:gridCol w="617868">
                  <a:extLst>
                    <a:ext uri="{9D8B030D-6E8A-4147-A177-3AD203B41FA5}">
                      <a16:colId xmlns:a16="http://schemas.microsoft.com/office/drawing/2014/main" val="20006"/>
                    </a:ext>
                  </a:extLst>
                </a:gridCol>
                <a:gridCol w="706135">
                  <a:extLst>
                    <a:ext uri="{9D8B030D-6E8A-4147-A177-3AD203B41FA5}">
                      <a16:colId xmlns:a16="http://schemas.microsoft.com/office/drawing/2014/main" val="20007"/>
                    </a:ext>
                  </a:extLst>
                </a:gridCol>
              </a:tblGrid>
              <a:tr h="292100">
                <a:tc>
                  <a:txBody>
                    <a:bodyPr/>
                    <a:lstStyle/>
                    <a:p>
                      <a:pPr marL="0" marR="0" algn="ctr">
                        <a:lnSpc>
                          <a:spcPct val="115000"/>
                        </a:lnSpc>
                        <a:spcBef>
                          <a:spcPts val="0"/>
                        </a:spcBef>
                        <a:spcAft>
                          <a:spcPts val="0"/>
                        </a:spcAft>
                      </a:pPr>
                      <a:r>
                        <a:rPr lang="en-US" sz="2000" b="1" dirty="0">
                          <a:latin typeface="Calibri"/>
                          <a:ea typeface="Times New Roman"/>
                          <a:cs typeface="Mangal"/>
                        </a:rPr>
                        <a:t>S No</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CO/PO</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Calibri"/>
                          <a:ea typeface="Times New Roman"/>
                          <a:cs typeface="Mangal"/>
                        </a:rPr>
                        <a:t>PO1</a:t>
                      </a:r>
                      <a:endParaRPr lang="en-US" sz="20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PO2</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Calibri"/>
                          <a:ea typeface="Times New Roman"/>
                          <a:cs typeface="Mangal"/>
                        </a:rPr>
                        <a:t>PO3</a:t>
                      </a:r>
                      <a:endParaRPr lang="en-US" sz="20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a:latin typeface="Calibri"/>
                          <a:ea typeface="Times New Roman"/>
                          <a:cs typeface="Mangal"/>
                        </a:rPr>
                        <a:t>PO4</a:t>
                      </a:r>
                      <a:endParaRPr lang="en-US" sz="200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PO5</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PO6</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2100">
                <a:tc>
                  <a:txBody>
                    <a:bodyPr/>
                    <a:lstStyle/>
                    <a:p>
                      <a:pPr marL="0" marR="0" algn="ctr">
                        <a:lnSpc>
                          <a:spcPct val="115000"/>
                        </a:lnSpc>
                        <a:spcBef>
                          <a:spcPts val="0"/>
                        </a:spcBef>
                        <a:spcAft>
                          <a:spcPts val="0"/>
                        </a:spcAft>
                      </a:pPr>
                      <a:r>
                        <a:rPr lang="en-US" sz="2000" b="0" i="0" dirty="0">
                          <a:solidFill>
                            <a:schemeClr val="tx1"/>
                          </a:solidFill>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i="0" dirty="0">
                          <a:solidFill>
                            <a:schemeClr val="tx1"/>
                          </a:solidFill>
                          <a:latin typeface="Calibri"/>
                          <a:ea typeface="Times New Roman"/>
                          <a:cs typeface="Mangal"/>
                        </a:rPr>
                        <a:t>CO1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i="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i="0" dirty="0">
                          <a:solidFill>
                            <a:schemeClr val="tx1"/>
                          </a:solidFill>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i="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i="0" dirty="0">
                          <a:solidFill>
                            <a:schemeClr val="tx1"/>
                          </a:solidFill>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i="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i="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2100">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CO2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2100">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latin typeface="Calibri"/>
                          <a:ea typeface="Times New Roman"/>
                          <a:cs typeface="Mangal"/>
                        </a:rPr>
                        <a:t>CO3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2100">
                <a:tc>
                  <a:txBody>
                    <a:bodyPr/>
                    <a:lstStyle/>
                    <a:p>
                      <a:pPr marL="0" marR="0" algn="ctr">
                        <a:lnSpc>
                          <a:spcPct val="115000"/>
                        </a:lnSpc>
                        <a:spcBef>
                          <a:spcPts val="0"/>
                        </a:spcBef>
                        <a:spcAft>
                          <a:spcPts val="0"/>
                        </a:spcAft>
                      </a:pPr>
                      <a:r>
                        <a:rPr lang="en-US" sz="2000" dirty="0">
                          <a:latin typeface="Calibri"/>
                          <a:ea typeface="Times New Roman"/>
                          <a:cs typeface="Mangal"/>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CO4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2100">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800" b="1" dirty="0">
                          <a:solidFill>
                            <a:srgbClr val="FF0000"/>
                          </a:solidFill>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800" b="1" dirty="0">
                        <a:solidFill>
                          <a:srgbClr val="FF0000"/>
                        </a:solidFill>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nvGraphicFramePr>
        <p:xfrm>
          <a:off x="1752601" y="3992880"/>
          <a:ext cx="6096001" cy="2146046"/>
        </p:xfrm>
        <a:graphic>
          <a:graphicData uri="http://schemas.openxmlformats.org/drawingml/2006/table">
            <a:tbl>
              <a:tblPr/>
              <a:tblGrid>
                <a:gridCol w="1402259">
                  <a:extLst>
                    <a:ext uri="{9D8B030D-6E8A-4147-A177-3AD203B41FA5}">
                      <a16:colId xmlns:a16="http://schemas.microsoft.com/office/drawing/2014/main" val="20000"/>
                    </a:ext>
                  </a:extLst>
                </a:gridCol>
                <a:gridCol w="803376">
                  <a:extLst>
                    <a:ext uri="{9D8B030D-6E8A-4147-A177-3AD203B41FA5}">
                      <a16:colId xmlns:a16="http://schemas.microsoft.com/office/drawing/2014/main" val="20001"/>
                    </a:ext>
                  </a:extLst>
                </a:gridCol>
                <a:gridCol w="803376">
                  <a:extLst>
                    <a:ext uri="{9D8B030D-6E8A-4147-A177-3AD203B41FA5}">
                      <a16:colId xmlns:a16="http://schemas.microsoft.com/office/drawing/2014/main" val="20002"/>
                    </a:ext>
                  </a:extLst>
                </a:gridCol>
                <a:gridCol w="957062">
                  <a:extLst>
                    <a:ext uri="{9D8B030D-6E8A-4147-A177-3AD203B41FA5}">
                      <a16:colId xmlns:a16="http://schemas.microsoft.com/office/drawing/2014/main" val="20003"/>
                    </a:ext>
                  </a:extLst>
                </a:gridCol>
                <a:gridCol w="661012">
                  <a:extLst>
                    <a:ext uri="{9D8B030D-6E8A-4147-A177-3AD203B41FA5}">
                      <a16:colId xmlns:a16="http://schemas.microsoft.com/office/drawing/2014/main" val="20004"/>
                    </a:ext>
                  </a:extLst>
                </a:gridCol>
                <a:gridCol w="734458">
                  <a:extLst>
                    <a:ext uri="{9D8B030D-6E8A-4147-A177-3AD203B41FA5}">
                      <a16:colId xmlns:a16="http://schemas.microsoft.com/office/drawing/2014/main" val="20005"/>
                    </a:ext>
                  </a:extLst>
                </a:gridCol>
                <a:gridCol w="734458">
                  <a:extLst>
                    <a:ext uri="{9D8B030D-6E8A-4147-A177-3AD203B41FA5}">
                      <a16:colId xmlns:a16="http://schemas.microsoft.com/office/drawing/2014/main" val="20006"/>
                    </a:ext>
                  </a:extLst>
                </a:gridCol>
              </a:tblGrid>
              <a:tr h="363220">
                <a:tc rowSpan="2">
                  <a:txBody>
                    <a:bodyPr/>
                    <a:lstStyle/>
                    <a:p>
                      <a:pPr marL="0" marR="0">
                        <a:lnSpc>
                          <a:spcPct val="115000"/>
                        </a:lnSpc>
                        <a:spcBef>
                          <a:spcPts val="0"/>
                        </a:spcBef>
                        <a:spcAft>
                          <a:spcPts val="0"/>
                        </a:spcAft>
                      </a:pPr>
                      <a:r>
                        <a:rPr lang="en-US" sz="2000" b="1" dirty="0">
                          <a:latin typeface="Calibri"/>
                          <a:ea typeface="Times New Roman"/>
                          <a:cs typeface="Mangal"/>
                        </a:rPr>
                        <a:t>Program Specific Outcomes</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marL="0" marR="0" algn="ctr">
                        <a:lnSpc>
                          <a:spcPct val="115000"/>
                        </a:lnSpc>
                        <a:spcBef>
                          <a:spcPts val="0"/>
                        </a:spcBef>
                        <a:spcAft>
                          <a:spcPts val="0"/>
                        </a:spcAft>
                      </a:pPr>
                      <a:r>
                        <a:rPr lang="en-US" sz="2000" b="1" dirty="0">
                          <a:latin typeface="Calibri"/>
                          <a:ea typeface="Times New Roman"/>
                          <a:cs typeface="Mangal"/>
                        </a:rPr>
                        <a:t>Course Outcomes</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26440">
                <a:tc vMerge="1">
                  <a:txBody>
                    <a:bodyPr/>
                    <a:lstStyle/>
                    <a:p>
                      <a:endParaRPr lang="en-US"/>
                    </a:p>
                  </a:txBody>
                  <a:tcPr/>
                </a:tc>
                <a:tc>
                  <a:txBody>
                    <a:bodyPr/>
                    <a:lstStyle/>
                    <a:p>
                      <a:pPr marL="0" marR="0" algn="ctr">
                        <a:lnSpc>
                          <a:spcPct val="115000"/>
                        </a:lnSpc>
                        <a:spcBef>
                          <a:spcPts val="0"/>
                        </a:spcBef>
                        <a:spcAft>
                          <a:spcPts val="0"/>
                        </a:spcAft>
                      </a:pPr>
                      <a:r>
                        <a:rPr lang="en-US" sz="2000" b="1" dirty="0">
                          <a:latin typeface="Calibri"/>
                          <a:ea typeface="Times New Roman"/>
                          <a:cs typeface="Mangal"/>
                        </a:rPr>
                        <a:t>1</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2</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3</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4</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3220">
                <a:tc>
                  <a:txBody>
                    <a:bodyPr/>
                    <a:lstStyle/>
                    <a:p>
                      <a:pPr marL="0" marR="0" algn="ctr">
                        <a:lnSpc>
                          <a:spcPct val="115000"/>
                        </a:lnSpc>
                        <a:spcBef>
                          <a:spcPts val="0"/>
                        </a:spcBef>
                        <a:spcAft>
                          <a:spcPts val="0"/>
                        </a:spcAft>
                      </a:pPr>
                      <a:r>
                        <a:rPr lang="en-US" sz="2000" b="1" dirty="0">
                          <a:latin typeface="Calibri"/>
                          <a:ea typeface="Times New Roman"/>
                          <a:cs typeface="Mangal"/>
                        </a:rPr>
                        <a:t>1</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2415">
                <a:tc>
                  <a:txBody>
                    <a:bodyPr/>
                    <a:lstStyle/>
                    <a:p>
                      <a:pPr marL="0" marR="0" algn="ctr">
                        <a:lnSpc>
                          <a:spcPct val="115000"/>
                        </a:lnSpc>
                        <a:spcBef>
                          <a:spcPts val="0"/>
                        </a:spcBef>
                        <a:spcAft>
                          <a:spcPts val="0"/>
                        </a:spcAft>
                      </a:pPr>
                      <a:r>
                        <a:rPr lang="en-US" sz="2000" b="1" dirty="0">
                          <a:latin typeface="Calibri"/>
                          <a:ea typeface="Times New Roman"/>
                          <a:cs typeface="Mangal"/>
                        </a:rPr>
                        <a:t>2</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dirty="0"/>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63220">
                <a:tc>
                  <a:txBody>
                    <a:bodyPr/>
                    <a:lstStyle/>
                    <a:p>
                      <a:pPr marL="0" marR="0" algn="ctr">
                        <a:lnSpc>
                          <a:spcPct val="115000"/>
                        </a:lnSpc>
                        <a:spcBef>
                          <a:spcPts val="0"/>
                        </a:spcBef>
                        <a:spcAft>
                          <a:spcPts val="0"/>
                        </a:spcAft>
                      </a:pPr>
                      <a:r>
                        <a:rPr lang="en-US" sz="2000" b="1" dirty="0">
                          <a:latin typeface="Calibri"/>
                          <a:ea typeface="Times New Roman"/>
                          <a:cs typeface="Mangal"/>
                        </a:rPr>
                        <a:t>3</a:t>
                      </a: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pPr marL="0" marR="0">
                        <a:lnSpc>
                          <a:spcPct val="115000"/>
                        </a:lnSpc>
                        <a:spcBef>
                          <a:spcPts val="0"/>
                        </a:spcBef>
                        <a:spcAft>
                          <a:spcPts val="0"/>
                        </a:spcAft>
                      </a:pPr>
                      <a:endParaRPr lang="en-US" sz="2000"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7BC4FF-6EA3-4635-9954-0107AF88CAF6}"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p:cNvSpPr>
            <a:spLocks noGrp="1"/>
          </p:cNvSpPr>
          <p:nvPr>
            <p:ph idx="4294967295"/>
          </p:nvPr>
        </p:nvSpPr>
        <p:spPr>
          <a:xfrm>
            <a:off x="0" y="914400"/>
            <a:ext cx="8686800" cy="5257800"/>
          </a:xfrm>
        </p:spPr>
        <p:txBody>
          <a:bodyPr>
            <a:normAutofit fontScale="92500"/>
          </a:bodyPr>
          <a:lstStyle/>
          <a:p>
            <a:pPr algn="just" fontAlgn="base">
              <a:buNone/>
            </a:pPr>
            <a:r>
              <a:rPr lang="en-US" sz="2800" dirty="0"/>
              <a:t>PEO 1: Graduates of the Management program will have conceptual knowledge, to adapt to the rapidly changing environment, learn new skills and demonstrate application of management principles in a professional work setting.</a:t>
            </a:r>
          </a:p>
          <a:p>
            <a:pPr algn="just" fontAlgn="base">
              <a:buNone/>
            </a:pPr>
            <a:r>
              <a:rPr lang="en-US" sz="2800" dirty="0"/>
              <a:t>PEO 2: Graduates will apply appropriate tools for decision making required for solving complex managerial problems in the local or global context.</a:t>
            </a:r>
          </a:p>
          <a:p>
            <a:pPr algn="just" fontAlgn="base">
              <a:buNone/>
            </a:pPr>
            <a:r>
              <a:rPr lang="en-US" sz="2800" dirty="0"/>
              <a:t>PEO 3: Graduates of the Management program will exhibit integrity, social responsibility and teamwork.</a:t>
            </a:r>
          </a:p>
          <a:p>
            <a:pPr algn="just" fontAlgn="base">
              <a:buNone/>
            </a:pPr>
            <a:r>
              <a:rPr lang="en-US" sz="2800" dirty="0"/>
              <a:t>PEO 4: Graduates will exhibit ethics, communication skills, leadership qualities and entrepreneurial mindset using creativity and innovation.</a:t>
            </a:r>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Program Educational Objective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3013CD-0C20-4B75-A9E5-E1D484B08E6C}"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9" name="Content Placeholder 9" descr="temp1.png"/>
          <p:cNvPicPr>
            <a:picLocks noGrp="1" noChangeAspect="1"/>
          </p:cNvPicPr>
          <p:nvPr>
            <p:ph idx="4294967295"/>
          </p:nvPr>
        </p:nvPicPr>
        <p:blipFill>
          <a:blip r:embed="rId2"/>
          <a:stretch>
            <a:fillRect/>
          </a:stretch>
        </p:blipFill>
        <p:spPr>
          <a:xfrm>
            <a:off x="1336675" y="990600"/>
            <a:ext cx="7807325" cy="5297488"/>
          </a:xfrm>
        </p:spPr>
      </p:pic>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End Semester Question Paper Template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380CAF-E779-4A79-9CC6-E4B5E04E4823}"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pic>
        <p:nvPicPr>
          <p:cNvPr id="9" name="Content Placeholder 7" descr="temp3.png"/>
          <p:cNvPicPr>
            <a:picLocks noGrp="1" noChangeAspect="1"/>
          </p:cNvPicPr>
          <p:nvPr>
            <p:ph idx="4294967295"/>
          </p:nvPr>
        </p:nvPicPr>
        <p:blipFill>
          <a:blip r:embed="rId2"/>
          <a:stretch>
            <a:fillRect/>
          </a:stretch>
        </p:blipFill>
        <p:spPr>
          <a:xfrm>
            <a:off x="2057400" y="762000"/>
            <a:ext cx="7086600" cy="5532438"/>
          </a:xfrm>
        </p:spPr>
      </p:pic>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End Semester Question Paper Template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BADC32-D55B-4DF4-8457-0CD9C0DDF28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3" name="Content Placeholder 2"/>
          <p:cNvSpPr>
            <a:spLocks noGrp="1"/>
          </p:cNvSpPr>
          <p:nvPr>
            <p:ph idx="4294967295"/>
          </p:nvPr>
        </p:nvSpPr>
        <p:spPr>
          <a:xfrm>
            <a:off x="0" y="914400"/>
            <a:ext cx="8686800" cy="5257800"/>
          </a:xfrm>
        </p:spPr>
        <p:txBody>
          <a:bodyPr>
            <a:normAutofit/>
          </a:bodyPr>
          <a:lstStyle/>
          <a:p>
            <a:pPr marL="457200" indent="-457200" algn="just">
              <a:buNone/>
            </a:pPr>
            <a:r>
              <a:rPr lang="en-US" sz="2800" dirty="0"/>
              <a:t>Objective of this unit are:</a:t>
            </a:r>
          </a:p>
          <a:p>
            <a:pPr marL="457200" indent="-457200" algn="just">
              <a:buNone/>
            </a:pPr>
            <a:endParaRPr lang="en-US" sz="2800" dirty="0"/>
          </a:p>
          <a:p>
            <a:pPr marL="457200" indent="-457200" algn="just"/>
            <a:r>
              <a:rPr lang="en-US" sz="2800" dirty="0"/>
              <a:t>To make the students learn about project and project management.</a:t>
            </a:r>
          </a:p>
          <a:p>
            <a:pPr marL="457200" indent="-457200" algn="just"/>
            <a:r>
              <a:rPr lang="en-US" sz="2800" dirty="0"/>
              <a:t>To make to students understand the project management process.</a:t>
            </a:r>
          </a:p>
          <a:p>
            <a:pPr marL="457200" indent="-457200" algn="just"/>
            <a:r>
              <a:rPr lang="en-US" sz="2800" dirty="0"/>
              <a:t>To make the students know about the project life cycle.</a:t>
            </a:r>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Objective of Unit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930FDC-61E2-4127-BD86-603F37ACF580}"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4294967295"/>
          </p:nvPr>
        </p:nvSpPr>
        <p:spPr>
          <a:xfrm>
            <a:off x="0" y="914400"/>
            <a:ext cx="8686800" cy="5257800"/>
          </a:xfrm>
        </p:spPr>
        <p:txBody>
          <a:bodyPr>
            <a:normAutofit/>
          </a:bodyPr>
          <a:lstStyle/>
          <a:p>
            <a:pPr marL="457200" indent="-457200" algn="just">
              <a:buNone/>
            </a:pPr>
            <a:r>
              <a:rPr lang="en-US" sz="2800" b="1" dirty="0">
                <a:latin typeface="Times New Roman" pitchFamily="18" charset="0"/>
                <a:cs typeface="Times New Roman" pitchFamily="18" charset="0"/>
              </a:rPr>
              <a:t>Unit-1: </a:t>
            </a:r>
            <a:r>
              <a:rPr lang="en-US" sz="2800" dirty="0">
                <a:latin typeface="Times New Roman" pitchFamily="18" charset="0"/>
                <a:cs typeface="Times New Roman" pitchFamily="18" charset="0"/>
              </a:rPr>
              <a:t>	</a:t>
            </a:r>
          </a:p>
          <a:p>
            <a:pPr algn="just">
              <a:buNone/>
            </a:pPr>
            <a:r>
              <a:rPr lang="en-US" sz="2800" b="1" dirty="0"/>
              <a:t>Monitoring the project </a:t>
            </a:r>
            <a:r>
              <a:rPr lang="en-US" sz="2800" dirty="0"/>
              <a:t>– Control cycle – Project control – Designing the control system . </a:t>
            </a:r>
          </a:p>
          <a:p>
            <a:pPr algn="just">
              <a:buNone/>
            </a:pPr>
            <a:r>
              <a:rPr lang="en-US" sz="2800" b="1" dirty="0"/>
              <a:t>Evaluation of project: </a:t>
            </a:r>
            <a:r>
              <a:rPr lang="en-US" sz="2800" dirty="0"/>
              <a:t>Milestone Analysis and Tracking Gantt chart. Earned Value Analysis (EVA): Planned Value (PV), Earned Value (EV), Cost Variance (CV), Schedule Variance (SV), Cost performance Index (CPI), Schedule performance Index (SPI) – Project auditing – </a:t>
            </a:r>
          </a:p>
          <a:p>
            <a:pPr algn="just">
              <a:buNone/>
            </a:pPr>
            <a:r>
              <a:rPr lang="en-US" sz="2800" b="1" dirty="0"/>
              <a:t>Project termination: </a:t>
            </a:r>
            <a:r>
              <a:rPr lang="en-US" sz="2800" dirty="0"/>
              <a:t>Types of Terminations, Project Termination Process. </a:t>
            </a:r>
          </a:p>
        </p:txBody>
      </p:sp>
      <p:sp>
        <p:nvSpPr>
          <p:cNvPr id="7"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Content of Unit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76B86F-DB80-4688-BC05-70687A0CB331}"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18</a:t>
            </a:fld>
            <a:endParaRPr lang="en-US"/>
          </a:p>
        </p:txBody>
      </p:sp>
      <p:sp>
        <p:nvSpPr>
          <p:cNvPr id="3" name="Content Placeholder 2"/>
          <p:cNvSpPr>
            <a:spLocks noGrp="1"/>
          </p:cNvSpPr>
          <p:nvPr>
            <p:ph idx="4294967295"/>
          </p:nvPr>
        </p:nvSpPr>
        <p:spPr>
          <a:xfrm>
            <a:off x="609600" y="838200"/>
            <a:ext cx="8534400" cy="5562600"/>
          </a:xfrm>
        </p:spPr>
        <p:txBody>
          <a:bodyPr>
            <a:normAutofit/>
          </a:bodyPr>
          <a:lstStyle/>
          <a:p>
            <a:pPr algn="just">
              <a:buNone/>
            </a:pPr>
            <a:r>
              <a:rPr lang="en-US" b="1" dirty="0"/>
              <a:t>Prerequisites for this session are:</a:t>
            </a:r>
          </a:p>
          <a:p>
            <a:pPr algn="just"/>
            <a:r>
              <a:rPr lang="en-US" sz="2800" dirty="0"/>
              <a:t>General understanding of project management.</a:t>
            </a:r>
          </a:p>
          <a:p>
            <a:pPr algn="just"/>
            <a:r>
              <a:rPr lang="en-US" sz="2800" dirty="0"/>
              <a:t>Moderate analytical skills.</a:t>
            </a:r>
          </a:p>
          <a:p>
            <a:pPr algn="just">
              <a:buNone/>
            </a:pPr>
            <a:endParaRPr lang="en-US" sz="2800" dirty="0"/>
          </a:p>
          <a:p>
            <a:pPr algn="just">
              <a:buNone/>
            </a:pPr>
            <a:endParaRPr lang="en-US" sz="2800" dirty="0"/>
          </a:p>
          <a:p>
            <a:pPr algn="just">
              <a:buNone/>
            </a:pPr>
            <a:r>
              <a:rPr lang="en-US" b="1" dirty="0"/>
              <a:t>Recap: </a:t>
            </a:r>
            <a:endParaRPr lang="en-US" sz="2800" b="1" dirty="0"/>
          </a:p>
          <a:p>
            <a:pPr algn="just">
              <a:buNone/>
            </a:pPr>
            <a:r>
              <a:rPr lang="en-US" sz="2800" dirty="0">
                <a:cs typeface="Times New Roman" panose="02020603050405020304" pitchFamily="18" charset="0"/>
              </a:rPr>
              <a:t>Project Scheduling and Network Analysis: </a:t>
            </a:r>
          </a:p>
          <a:p>
            <a:pPr algn="just">
              <a:buNone/>
            </a:pPr>
            <a:r>
              <a:rPr lang="en-US" sz="2800" dirty="0">
                <a:cs typeface="Times New Roman" panose="02020603050405020304" pitchFamily="18" charset="0"/>
              </a:rPr>
              <a:t>Project Network Design: </a:t>
            </a:r>
          </a:p>
          <a:p>
            <a:pPr algn="just">
              <a:buNone/>
            </a:pPr>
            <a:endParaRPr lang="en-US" sz="2800" b="1" dirty="0">
              <a:cs typeface="Times New Roman" panose="02020603050405020304" pitchFamily="18" charset="0"/>
            </a:endParaRP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Prerequisites and Topic wise Recap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51B3D1-E74F-4879-B468-19804F166DD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Topic &amp; CO Mapping</a:t>
            </a:r>
          </a:p>
        </p:txBody>
      </p:sp>
      <p:graphicFrame>
        <p:nvGraphicFramePr>
          <p:cNvPr id="9" name="Table 8"/>
          <p:cNvGraphicFramePr>
            <a:graphicFrameLocks noGrp="1"/>
          </p:cNvGraphicFramePr>
          <p:nvPr/>
        </p:nvGraphicFramePr>
        <p:xfrm>
          <a:off x="76200" y="2309003"/>
          <a:ext cx="8915402" cy="1653397"/>
        </p:xfrm>
        <a:graphic>
          <a:graphicData uri="http://schemas.openxmlformats.org/drawingml/2006/table">
            <a:tbl>
              <a:tblPr/>
              <a:tblGrid>
                <a:gridCol w="706370">
                  <a:extLst>
                    <a:ext uri="{9D8B030D-6E8A-4147-A177-3AD203B41FA5}">
                      <a16:colId xmlns:a16="http://schemas.microsoft.com/office/drawing/2014/main" val="20000"/>
                    </a:ext>
                  </a:extLst>
                </a:gridCol>
                <a:gridCol w="6139384">
                  <a:extLst>
                    <a:ext uri="{9D8B030D-6E8A-4147-A177-3AD203B41FA5}">
                      <a16:colId xmlns:a16="http://schemas.microsoft.com/office/drawing/2014/main" val="20001"/>
                    </a:ext>
                  </a:extLst>
                </a:gridCol>
                <a:gridCol w="956190">
                  <a:extLst>
                    <a:ext uri="{9D8B030D-6E8A-4147-A177-3AD203B41FA5}">
                      <a16:colId xmlns:a16="http://schemas.microsoft.com/office/drawing/2014/main" val="20002"/>
                    </a:ext>
                  </a:extLst>
                </a:gridCol>
                <a:gridCol w="1113458">
                  <a:extLst>
                    <a:ext uri="{9D8B030D-6E8A-4147-A177-3AD203B41FA5}">
                      <a16:colId xmlns:a16="http://schemas.microsoft.com/office/drawing/2014/main" val="20003"/>
                    </a:ext>
                  </a:extLst>
                </a:gridCol>
              </a:tblGrid>
              <a:tr h="359434">
                <a:tc>
                  <a:txBody>
                    <a:bodyPr/>
                    <a:lstStyle/>
                    <a:p>
                      <a:pPr marL="0" marR="0" algn="ctr">
                        <a:lnSpc>
                          <a:spcPct val="115000"/>
                        </a:lnSpc>
                        <a:spcBef>
                          <a:spcPts val="0"/>
                        </a:spcBef>
                        <a:spcAft>
                          <a:spcPts val="0"/>
                        </a:spcAft>
                      </a:pPr>
                      <a:r>
                        <a:rPr lang="en-US" sz="2000" b="1" dirty="0">
                          <a:latin typeface="Calibri"/>
                          <a:ea typeface="Times New Roman"/>
                          <a:cs typeface="Mangal"/>
                        </a:rPr>
                        <a:t>S No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Topic</a:t>
                      </a:r>
                      <a:r>
                        <a:rPr lang="en-US" sz="2000" b="1" baseline="0" dirty="0">
                          <a:latin typeface="Calibri"/>
                          <a:ea typeface="Times New Roman"/>
                          <a:cs typeface="Mangal"/>
                        </a:rPr>
                        <a:t> </a:t>
                      </a:r>
                      <a:endParaRPr lang="en-US" sz="2000" b="1" dirty="0">
                        <a:latin typeface="Calibri"/>
                        <a:ea typeface="Times New Roman"/>
                        <a:cs typeface="Mang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CO</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Calibri"/>
                          <a:ea typeface="Times New Roman"/>
                          <a:cs typeface="Mangal"/>
                        </a:rPr>
                        <a:t>Level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321">
                <a:tc>
                  <a:txBody>
                    <a:bodyPr/>
                    <a:lstStyle/>
                    <a:p>
                      <a:pPr algn="ctr">
                        <a:spcAft>
                          <a:spcPct val="20000"/>
                        </a:spcAft>
                      </a:pPr>
                      <a:r>
                        <a:rPr lang="en-US" sz="24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2400" b="1" dirty="0">
                          <a:cs typeface="Times New Roman" panose="02020603050405020304" pitchFamily="18" charset="0"/>
                        </a:rPr>
                        <a:t>Project Monitoring and Control</a:t>
                      </a:r>
                      <a:endParaRPr lang="en-US" sz="2400" b="0" dirty="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a:cs typeface="Times New Roman" panose="02020603050405020304" pitchFamily="18" charset="0"/>
                        </a:rPr>
                        <a:t>Earned  Value Analysis (EVA):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 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1321">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400" dirty="0">
                          <a:latin typeface="Calibri"/>
                          <a:ea typeface="Times New Roman"/>
                          <a:cs typeface="Mangal"/>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buNone/>
                      </a:pPr>
                      <a:r>
                        <a:rPr lang="en-US" sz="2400" b="1" dirty="0">
                          <a:cs typeface="Times New Roman" panose="02020603050405020304" pitchFamily="18" charset="0"/>
                        </a:rPr>
                        <a:t>Project Termination</a:t>
                      </a:r>
                      <a:endParaRPr lang="en-US" sz="2400" dirty="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 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400" dirty="0">
                          <a:latin typeface="Calibri"/>
                          <a:ea typeface="Times New Roman"/>
                          <a:cs typeface="Mangal"/>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48B49E7-0284-487C-80A0-E72FC34887D8}" type="datetime1">
              <a:rPr lang="en-US" smtClean="0"/>
              <a:t>14-Jun-24</a:t>
            </a:fld>
            <a:endParaRPr lang="en-US"/>
          </a:p>
        </p:txBody>
      </p:sp>
      <p:sp>
        <p:nvSpPr>
          <p:cNvPr id="10" name="Footer Placeholder 9"/>
          <p:cNvSpPr>
            <a:spLocks noGrp="1"/>
          </p:cNvSpPr>
          <p:nvPr>
            <p:ph type="ftr" sz="quarter" idx="11"/>
          </p:nvPr>
        </p:nvSpPr>
        <p:spPr/>
        <p:txBody>
          <a:bodyPr/>
          <a:lstStyle/>
          <a:p>
            <a:r>
              <a:rPr lang="en-US"/>
              <a:t>HARSHIT THAKUR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866378"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Index</a:t>
            </a:r>
          </a:p>
        </p:txBody>
      </p:sp>
      <p:graphicFrame>
        <p:nvGraphicFramePr>
          <p:cNvPr id="11" name="Table 10"/>
          <p:cNvGraphicFramePr>
            <a:graphicFrameLocks noGrp="1"/>
          </p:cNvGraphicFramePr>
          <p:nvPr/>
        </p:nvGraphicFramePr>
        <p:xfrm>
          <a:off x="228600" y="838201"/>
          <a:ext cx="8763000" cy="5612130"/>
        </p:xfrm>
        <a:graphic>
          <a:graphicData uri="http://schemas.openxmlformats.org/drawingml/2006/table">
            <a:tbl>
              <a:tblPr firstRow="1" bandRow="1">
                <a:tableStyleId>{5C22544A-7EE6-4342-B048-85BDC9FD1C3A}</a:tableStyleId>
              </a:tblPr>
              <a:tblGrid>
                <a:gridCol w="1622778">
                  <a:extLst>
                    <a:ext uri="{9D8B030D-6E8A-4147-A177-3AD203B41FA5}">
                      <a16:colId xmlns:a16="http://schemas.microsoft.com/office/drawing/2014/main" val="20000"/>
                    </a:ext>
                  </a:extLst>
                </a:gridCol>
                <a:gridCol w="7140222">
                  <a:extLst>
                    <a:ext uri="{9D8B030D-6E8A-4147-A177-3AD203B41FA5}">
                      <a16:colId xmlns:a16="http://schemas.microsoft.com/office/drawing/2014/main" val="20001"/>
                    </a:ext>
                  </a:extLst>
                </a:gridCol>
              </a:tblGrid>
              <a:tr h="394581">
                <a:tc>
                  <a:txBody>
                    <a:bodyPr/>
                    <a:lstStyle/>
                    <a:p>
                      <a:r>
                        <a:rPr lang="en-US" sz="2200" dirty="0"/>
                        <a:t>S. No.</a:t>
                      </a:r>
                    </a:p>
                  </a:txBody>
                  <a:tcPr/>
                </a:tc>
                <a:tc>
                  <a:txBody>
                    <a:bodyPr/>
                    <a:lstStyle/>
                    <a:p>
                      <a:pPr algn="l"/>
                      <a:r>
                        <a:rPr lang="en-US" sz="2200" dirty="0"/>
                        <a:t>Content</a:t>
                      </a:r>
                      <a:r>
                        <a:rPr lang="en-US" sz="2200" baseline="0" dirty="0"/>
                        <a:t> </a:t>
                      </a:r>
                      <a:endParaRPr lang="en-US" sz="2200" dirty="0"/>
                    </a:p>
                  </a:txBody>
                  <a:tcPr/>
                </a:tc>
                <a:extLst>
                  <a:ext uri="{0D108BD9-81ED-4DB2-BD59-A6C34878D82A}">
                    <a16:rowId xmlns:a16="http://schemas.microsoft.com/office/drawing/2014/main" val="10000"/>
                  </a:ext>
                </a:extLst>
              </a:tr>
              <a:tr h="769785">
                <a:tc>
                  <a:txBody>
                    <a:bodyPr/>
                    <a:lstStyle/>
                    <a:p>
                      <a:r>
                        <a:rPr lang="en-US" sz="2700" b="0" dirty="0">
                          <a:latin typeface="Times New Roman" pitchFamily="18" charset="0"/>
                          <a:cs typeface="Times New Roman" pitchFamily="18" charset="0"/>
                        </a:rPr>
                        <a:t>1.</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Name of Subject with code, Course and Subject Teacher</a:t>
                      </a:r>
                    </a:p>
                  </a:txBody>
                  <a:tcPr marL="9525" marR="9525" marT="9525" marB="0" anchor="ctr"/>
                </a:tc>
                <a:extLst>
                  <a:ext uri="{0D108BD9-81ED-4DB2-BD59-A6C34878D82A}">
                    <a16:rowId xmlns:a16="http://schemas.microsoft.com/office/drawing/2014/main" val="10001"/>
                  </a:ext>
                </a:extLst>
              </a:tr>
              <a:tr h="769785">
                <a:tc>
                  <a:txBody>
                    <a:bodyPr/>
                    <a:lstStyle/>
                    <a:p>
                      <a:r>
                        <a:rPr lang="en-US" sz="2700" b="0" dirty="0">
                          <a:latin typeface="Times New Roman" pitchFamily="18" charset="0"/>
                          <a:cs typeface="Times New Roman" pitchFamily="18" charset="0"/>
                        </a:rPr>
                        <a:t>2.</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Brief Introduction of Faculty member with Photograph</a:t>
                      </a:r>
                    </a:p>
                  </a:txBody>
                  <a:tcPr marL="9525" marR="9525" marT="9525" marB="0" anchor="ctr"/>
                </a:tc>
                <a:extLst>
                  <a:ext uri="{0D108BD9-81ED-4DB2-BD59-A6C34878D82A}">
                    <a16:rowId xmlns:a16="http://schemas.microsoft.com/office/drawing/2014/main" val="10002"/>
                  </a:ext>
                </a:extLst>
              </a:tr>
              <a:tr h="465042">
                <a:tc>
                  <a:txBody>
                    <a:bodyPr/>
                    <a:lstStyle/>
                    <a:p>
                      <a:r>
                        <a:rPr lang="en-US" sz="2700" b="0" dirty="0">
                          <a:latin typeface="Times New Roman" pitchFamily="18" charset="0"/>
                          <a:cs typeface="Times New Roman" pitchFamily="18" charset="0"/>
                        </a:rPr>
                        <a:t>3.</a:t>
                      </a:r>
                    </a:p>
                  </a:txBody>
                  <a:tcPr/>
                </a:tc>
                <a:tc>
                  <a:txBody>
                    <a:bodyPr/>
                    <a:lstStyle/>
                    <a:p>
                      <a:pPr algn="l" fontAlgn="ctr"/>
                      <a:r>
                        <a:rPr lang="en-US" sz="2700" b="0" i="0" u="none" strike="noStrike" dirty="0">
                          <a:solidFill>
                            <a:srgbClr val="000000"/>
                          </a:solidFill>
                          <a:latin typeface="Times New Roman" pitchFamily="18" charset="0"/>
                          <a:cs typeface="Times New Roman" pitchFamily="18" charset="0"/>
                        </a:rPr>
                        <a:t>Evaluation Scheme</a:t>
                      </a:r>
                    </a:p>
                  </a:txBody>
                  <a:tcPr marL="9525" marR="9525" marT="9525" marB="0" anchor="ctr"/>
                </a:tc>
                <a:extLst>
                  <a:ext uri="{0D108BD9-81ED-4DB2-BD59-A6C34878D82A}">
                    <a16:rowId xmlns:a16="http://schemas.microsoft.com/office/drawing/2014/main" val="10003"/>
                  </a:ext>
                </a:extLst>
              </a:tr>
              <a:tr h="465042">
                <a:tc>
                  <a:txBody>
                    <a:bodyPr/>
                    <a:lstStyle/>
                    <a:p>
                      <a:r>
                        <a:rPr lang="en-US" sz="2700" b="0" dirty="0">
                          <a:latin typeface="Times New Roman" pitchFamily="18" charset="0"/>
                          <a:cs typeface="Times New Roman" pitchFamily="18" charset="0"/>
                        </a:rPr>
                        <a:t>4.</a:t>
                      </a:r>
                    </a:p>
                  </a:txBody>
                  <a:tcPr/>
                </a:tc>
                <a:tc>
                  <a:txBody>
                    <a:bodyPr/>
                    <a:lstStyle/>
                    <a:p>
                      <a:r>
                        <a:rPr lang="en-US" sz="2700" b="0" dirty="0">
                          <a:latin typeface="Times New Roman" pitchFamily="18" charset="0"/>
                          <a:cs typeface="Times New Roman" pitchFamily="18" charset="0"/>
                        </a:rPr>
                        <a:t>Syllabus</a:t>
                      </a:r>
                    </a:p>
                  </a:txBody>
                  <a:tcPr/>
                </a:tc>
                <a:extLst>
                  <a:ext uri="{0D108BD9-81ED-4DB2-BD59-A6C34878D82A}">
                    <a16:rowId xmlns:a16="http://schemas.microsoft.com/office/drawing/2014/main" val="10004"/>
                  </a:ext>
                </a:extLst>
              </a:tr>
              <a:tr h="465042">
                <a:tc>
                  <a:txBody>
                    <a:bodyPr/>
                    <a:lstStyle/>
                    <a:p>
                      <a:r>
                        <a:rPr lang="en-US" sz="2700" b="0" dirty="0">
                          <a:latin typeface="Times New Roman" pitchFamily="18" charset="0"/>
                          <a:cs typeface="Times New Roman" pitchFamily="18" charset="0"/>
                        </a:rPr>
                        <a:t>5.</a:t>
                      </a:r>
                    </a:p>
                  </a:txBody>
                  <a:tcPr/>
                </a:tc>
                <a:tc>
                  <a:txBody>
                    <a:bodyPr/>
                    <a:lstStyle/>
                    <a:p>
                      <a:r>
                        <a:rPr lang="en-US" sz="2700" dirty="0">
                          <a:latin typeface="Times New Roman" pitchFamily="18" charset="0"/>
                          <a:cs typeface="Times New Roman" pitchFamily="18" charset="0"/>
                        </a:rPr>
                        <a:t>Branch wise Application</a:t>
                      </a:r>
                    </a:p>
                  </a:txBody>
                  <a:tcPr/>
                </a:tc>
                <a:extLst>
                  <a:ext uri="{0D108BD9-81ED-4DB2-BD59-A6C34878D82A}">
                    <a16:rowId xmlns:a16="http://schemas.microsoft.com/office/drawing/2014/main" val="10005"/>
                  </a:ext>
                </a:extLst>
              </a:tr>
              <a:tr h="465042">
                <a:tc>
                  <a:txBody>
                    <a:bodyPr/>
                    <a:lstStyle/>
                    <a:p>
                      <a:r>
                        <a:rPr lang="en-US" sz="2700" b="0" dirty="0">
                          <a:latin typeface="Times New Roman" pitchFamily="18" charset="0"/>
                          <a:cs typeface="Times New Roman" pitchFamily="18" charset="0"/>
                        </a:rPr>
                        <a:t>6.</a:t>
                      </a:r>
                    </a:p>
                  </a:txBody>
                  <a:tcPr/>
                </a:tc>
                <a:tc>
                  <a:txBody>
                    <a:bodyPr/>
                    <a:lstStyle/>
                    <a:p>
                      <a:r>
                        <a:rPr lang="en-US" sz="2700" b="0" dirty="0">
                          <a:latin typeface="Times New Roman" pitchFamily="18" charset="0"/>
                          <a:cs typeface="Times New Roman" pitchFamily="18" charset="0"/>
                        </a:rPr>
                        <a:t>Course Objective(s)</a:t>
                      </a:r>
                    </a:p>
                  </a:txBody>
                  <a:tcPr/>
                </a:tc>
                <a:extLst>
                  <a:ext uri="{0D108BD9-81ED-4DB2-BD59-A6C34878D82A}">
                    <a16:rowId xmlns:a16="http://schemas.microsoft.com/office/drawing/2014/main" val="10006"/>
                  </a:ext>
                </a:extLst>
              </a:tr>
              <a:tr h="465042">
                <a:tc>
                  <a:txBody>
                    <a:bodyPr/>
                    <a:lstStyle/>
                    <a:p>
                      <a:r>
                        <a:rPr lang="en-US" sz="2700" b="0" dirty="0">
                          <a:latin typeface="Times New Roman" pitchFamily="18" charset="0"/>
                          <a:cs typeface="Times New Roman" pitchFamily="18" charset="0"/>
                        </a:rPr>
                        <a:t>7.</a:t>
                      </a:r>
                    </a:p>
                  </a:txBody>
                  <a:tcPr/>
                </a:tc>
                <a:tc>
                  <a:txBody>
                    <a:bodyPr/>
                    <a:lstStyle/>
                    <a:p>
                      <a:r>
                        <a:rPr lang="en-US" sz="2700" b="0" dirty="0">
                          <a:latin typeface="Times New Roman" pitchFamily="18" charset="0"/>
                          <a:cs typeface="Times New Roman" pitchFamily="18" charset="0"/>
                        </a:rPr>
                        <a:t>Course Outcome(s)</a:t>
                      </a:r>
                    </a:p>
                  </a:txBody>
                  <a:tcPr/>
                </a:tc>
                <a:extLst>
                  <a:ext uri="{0D108BD9-81ED-4DB2-BD59-A6C34878D82A}">
                    <a16:rowId xmlns:a16="http://schemas.microsoft.com/office/drawing/2014/main" val="10007"/>
                  </a:ext>
                </a:extLst>
              </a:tr>
              <a:tr h="465042">
                <a:tc>
                  <a:txBody>
                    <a:bodyPr/>
                    <a:lstStyle/>
                    <a:p>
                      <a:r>
                        <a:rPr lang="en-US" sz="2700" b="0" dirty="0">
                          <a:latin typeface="Times New Roman" pitchFamily="18" charset="0"/>
                          <a:cs typeface="Times New Roman" pitchFamily="18" charset="0"/>
                        </a:rPr>
                        <a:t>8.</a:t>
                      </a:r>
                    </a:p>
                  </a:txBody>
                  <a:tcPr/>
                </a:tc>
                <a:tc>
                  <a:txBody>
                    <a:bodyPr/>
                    <a:lstStyle/>
                    <a:p>
                      <a:r>
                        <a:rPr lang="en-US" sz="2700" b="0" dirty="0">
                          <a:latin typeface="Times New Roman" pitchFamily="18" charset="0"/>
                          <a:cs typeface="Times New Roman" pitchFamily="18" charset="0"/>
                        </a:rPr>
                        <a:t>Program Outcomes (PSOs)</a:t>
                      </a:r>
                    </a:p>
                  </a:txBody>
                  <a:tcPr/>
                </a:tc>
                <a:extLst>
                  <a:ext uri="{0D108BD9-81ED-4DB2-BD59-A6C34878D82A}">
                    <a16:rowId xmlns:a16="http://schemas.microsoft.com/office/drawing/2014/main" val="10008"/>
                  </a:ext>
                </a:extLst>
              </a:tr>
              <a:tr h="465042">
                <a:tc>
                  <a:txBody>
                    <a:bodyPr/>
                    <a:lstStyle/>
                    <a:p>
                      <a:r>
                        <a:rPr lang="en-US" sz="2700" b="0" dirty="0">
                          <a:latin typeface="Times New Roman" pitchFamily="18" charset="0"/>
                          <a:cs typeface="Times New Roman" pitchFamily="18" charset="0"/>
                        </a:rPr>
                        <a:t>9.</a:t>
                      </a:r>
                    </a:p>
                  </a:txBody>
                  <a:tcPr/>
                </a:tc>
                <a:tc>
                  <a:txBody>
                    <a:bodyPr/>
                    <a:lstStyle/>
                    <a:p>
                      <a:r>
                        <a:rPr lang="en-US" sz="2700" dirty="0">
                          <a:latin typeface="Times New Roman" pitchFamily="18" charset="0"/>
                          <a:cs typeface="Times New Roman" pitchFamily="18" charset="0"/>
                        </a:rPr>
                        <a:t>Cos and POs Mapping</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7A4E12-8591-478D-9DCB-8638761637D0}"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20</a:t>
            </a:fld>
            <a:endParaRPr lang="en-US"/>
          </a:p>
        </p:txBody>
      </p:sp>
      <p:sp>
        <p:nvSpPr>
          <p:cNvPr id="3" name="Content Placeholder 2"/>
          <p:cNvSpPr>
            <a:spLocks noGrp="1"/>
          </p:cNvSpPr>
          <p:nvPr>
            <p:ph idx="4294967295"/>
          </p:nvPr>
        </p:nvSpPr>
        <p:spPr>
          <a:xfrm>
            <a:off x="0" y="838200"/>
            <a:ext cx="8686800" cy="5486400"/>
          </a:xfrm>
        </p:spPr>
        <p:txBody>
          <a:bodyPr>
            <a:normAutofit/>
          </a:bodyPr>
          <a:lstStyle/>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understand the Project Monitoring and Control. </a:t>
            </a:r>
          </a:p>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perform the Earned  Value Analysis and learning about its components.</a:t>
            </a:r>
          </a:p>
          <a:p>
            <a:pPr algn="just"/>
            <a:endParaRPr lang="en-US" sz="2800" dirty="0">
              <a:cs typeface="Times New Roman" panose="02020603050405020304" pitchFamily="18" charset="0"/>
            </a:endParaRPr>
          </a:p>
          <a:p>
            <a:pPr algn="just"/>
            <a:r>
              <a:rPr lang="en-US" sz="2800" dirty="0">
                <a:cs typeface="Times New Roman" panose="02020603050405020304" pitchFamily="18" charset="0"/>
              </a:rPr>
              <a:t>To understand and learning to execute Project Termination.</a:t>
            </a:r>
          </a:p>
          <a:p>
            <a:pPr algn="just"/>
            <a:endParaRPr lang="en-US" sz="2800" dirty="0">
              <a:cs typeface="Times New Roman" panose="02020603050405020304" pitchFamily="18" charset="0"/>
            </a:endParaRPr>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Session/ Topic Objectives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5CDA49-8D62-4BCD-8DC8-30FFC8F8CCC0}"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21</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According to the Project Management Body of Knowledge (PMBOK), </a:t>
            </a:r>
          </a:p>
          <a:p>
            <a:pPr algn="just">
              <a:buNone/>
            </a:pPr>
            <a:endParaRPr lang="en-US" sz="2800" dirty="0"/>
          </a:p>
          <a:p>
            <a:pPr algn="just">
              <a:buNone/>
            </a:pPr>
            <a:r>
              <a:rPr lang="en-US" sz="2800" dirty="0"/>
              <a:t>	“The Monitoring and Control Process Group consists of those processes performed to observe project execution so that potential problems can be identified in a timely manner and corrective action can be taken, when necessary, to control the execution of the project.”</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Project Monitoring &amp; Control</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219E02-E0CD-40BA-913A-D36CF5B29A0F}"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22</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buNone/>
            </a:pPr>
            <a:r>
              <a:rPr lang="en-US" sz="2800" dirty="0"/>
              <a:t>1. Monitoring and Controlling Project Work</a:t>
            </a:r>
          </a:p>
          <a:p>
            <a:pPr>
              <a:buNone/>
            </a:pPr>
            <a:r>
              <a:rPr lang="en-US" sz="2800" dirty="0"/>
              <a:t>2. Integrated Change Control</a:t>
            </a:r>
          </a:p>
          <a:p>
            <a:pPr>
              <a:buNone/>
            </a:pPr>
            <a:r>
              <a:rPr lang="en-US" sz="2800" dirty="0"/>
              <a:t>3. Scope Verification</a:t>
            </a:r>
          </a:p>
          <a:p>
            <a:pPr>
              <a:buNone/>
            </a:pPr>
            <a:r>
              <a:rPr lang="en-US" sz="2800" dirty="0"/>
              <a:t>4. Scope Control</a:t>
            </a:r>
          </a:p>
          <a:p>
            <a:pPr>
              <a:buNone/>
            </a:pPr>
            <a:r>
              <a:rPr lang="en-US" sz="2800" dirty="0"/>
              <a:t>5. Schedule Control</a:t>
            </a:r>
          </a:p>
          <a:p>
            <a:pPr>
              <a:buNone/>
            </a:pPr>
            <a:r>
              <a:rPr lang="en-US" sz="2800" dirty="0"/>
              <a:t>6. Cost Control</a:t>
            </a:r>
          </a:p>
          <a:p>
            <a:pPr>
              <a:buNone/>
            </a:pPr>
            <a:r>
              <a:rPr lang="en-US" sz="2800" dirty="0"/>
              <a:t>7. Performing Quality Control</a:t>
            </a:r>
          </a:p>
          <a:p>
            <a:pPr>
              <a:buNone/>
            </a:pPr>
            <a:r>
              <a:rPr lang="en-US" sz="2800" dirty="0"/>
              <a:t>8. Managing the Project Team</a:t>
            </a:r>
          </a:p>
          <a:p>
            <a:pPr>
              <a:buNone/>
            </a:pPr>
            <a:r>
              <a:rPr lang="en-US" sz="2800" dirty="0"/>
              <a:t>9. Performance Reporting</a:t>
            </a:r>
          </a:p>
          <a:p>
            <a:pPr>
              <a:buNone/>
            </a:pPr>
            <a:r>
              <a:rPr lang="en-US" sz="2800" dirty="0"/>
              <a:t>10. Managing Stakeholders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Monitoring and Control Processes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E70DC3-C56D-4354-8BD3-605C0476C8E3}"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23</a:t>
            </a:fld>
            <a:endParaRPr lang="en-US"/>
          </a:p>
        </p:txBody>
      </p:sp>
      <p:pic>
        <p:nvPicPr>
          <p:cNvPr id="10" name="Picture 2" descr="C:\Users\awashti\Desktop\PMCC.png"/>
          <p:cNvPicPr>
            <a:picLocks noGrp="1" noChangeAspect="1" noChangeArrowheads="1"/>
          </p:cNvPicPr>
          <p:nvPr>
            <p:ph idx="4294967295"/>
          </p:nvPr>
        </p:nvPicPr>
        <p:blipFill>
          <a:blip r:embed="rId2"/>
          <a:srcRect/>
          <a:stretch>
            <a:fillRect/>
          </a:stretch>
        </p:blipFill>
        <p:spPr bwMode="auto">
          <a:xfrm>
            <a:off x="0" y="762000"/>
            <a:ext cx="4914900" cy="5584825"/>
          </a:xfrm>
          <a:prstGeom prst="rect">
            <a:avLst/>
          </a:prstGeom>
          <a:noFill/>
        </p:spPr>
      </p:pic>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Project monitoring &amp; Control Cycle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F841BA-D8FC-442F-AD24-7330673D8688}"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24</a:t>
            </a:fld>
            <a:endParaRPr lang="en-US"/>
          </a:p>
        </p:txBody>
      </p:sp>
      <p:pic>
        <p:nvPicPr>
          <p:cNvPr id="10" name="Picture 2" descr="C:\Users\awashti\Desktop\PMIS.png"/>
          <p:cNvPicPr>
            <a:picLocks noGrp="1" noChangeAspect="1" noChangeArrowheads="1"/>
          </p:cNvPicPr>
          <p:nvPr>
            <p:ph idx="4294967295"/>
          </p:nvPr>
        </p:nvPicPr>
        <p:blipFill>
          <a:blip r:embed="rId2"/>
          <a:srcRect/>
          <a:stretch>
            <a:fillRect/>
          </a:stretch>
        </p:blipFill>
        <p:spPr bwMode="auto">
          <a:xfrm>
            <a:off x="0" y="838200"/>
            <a:ext cx="5556250" cy="5562600"/>
          </a:xfrm>
          <a:prstGeom prst="rect">
            <a:avLst/>
          </a:prstGeom>
          <a:noFill/>
        </p:spPr>
      </p:pic>
      <p:sp>
        <p:nvSpPr>
          <p:cNvPr id="7" name="Title 1"/>
          <p:cNvSpPr txBox="1">
            <a:spLocks/>
          </p:cNvSpPr>
          <p:nvPr/>
        </p:nvSpPr>
        <p:spPr>
          <a:xfrm>
            <a:off x="1905000" y="0"/>
            <a:ext cx="7239000" cy="762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PROJECT MANAGEMENT INFORMATION SYSTEM (PMIS)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789369-779A-42CA-89E4-7DC2F6817849}"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pic>
        <p:nvPicPr>
          <p:cNvPr id="10" name="Picture 2" descr="C:\Users\awashti\Desktop\pmi.jpg"/>
          <p:cNvPicPr>
            <a:picLocks noGrp="1" noChangeAspect="1" noChangeArrowheads="1"/>
          </p:cNvPicPr>
          <p:nvPr>
            <p:ph idx="4294967295"/>
          </p:nvPr>
        </p:nvPicPr>
        <p:blipFill>
          <a:blip r:embed="rId2"/>
          <a:srcRect/>
          <a:stretch>
            <a:fillRect/>
          </a:stretch>
        </p:blipFill>
        <p:spPr bwMode="auto">
          <a:xfrm>
            <a:off x="1701800" y="831850"/>
            <a:ext cx="7442200" cy="5416550"/>
          </a:xfrm>
          <a:prstGeom prst="rect">
            <a:avLst/>
          </a:prstGeom>
          <a:noFill/>
        </p:spPr>
      </p:pic>
      <p:sp>
        <p:nvSpPr>
          <p:cNvPr id="7" name="Title 1"/>
          <p:cNvSpPr txBox="1">
            <a:spLocks/>
          </p:cNvSpPr>
          <p:nvPr/>
        </p:nvSpPr>
        <p:spPr>
          <a:xfrm>
            <a:off x="1942578"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PMIS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5A54D1-D130-4334-BDE6-F7774D901C17}"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26</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marL="514350" indent="-514350">
              <a:buFont typeface="+mj-lt"/>
              <a:buAutoNum type="arabicPeriod"/>
            </a:pPr>
            <a:r>
              <a:rPr lang="en-US" sz="2800" dirty="0"/>
              <a:t>Scheduling</a:t>
            </a:r>
          </a:p>
          <a:p>
            <a:pPr marL="514350" indent="-514350">
              <a:buFont typeface="+mj-lt"/>
              <a:buAutoNum type="arabicPeriod"/>
            </a:pPr>
            <a:r>
              <a:rPr lang="en-US" sz="2800" dirty="0"/>
              <a:t>Estimating</a:t>
            </a:r>
          </a:p>
          <a:p>
            <a:pPr marL="514350" indent="-514350">
              <a:buFont typeface="+mj-lt"/>
              <a:buAutoNum type="arabicPeriod"/>
            </a:pPr>
            <a:r>
              <a:rPr lang="en-US" sz="2800" dirty="0"/>
              <a:t>Resources</a:t>
            </a:r>
          </a:p>
          <a:p>
            <a:pPr marL="514350" indent="-514350">
              <a:buFont typeface="+mj-lt"/>
              <a:buAutoNum type="arabicPeriod"/>
            </a:pPr>
            <a:r>
              <a:rPr lang="en-US" sz="2800" dirty="0"/>
              <a:t>Project documents and data</a:t>
            </a:r>
          </a:p>
          <a:p>
            <a:pPr marL="514350" indent="-514350">
              <a:buFont typeface="+mj-lt"/>
              <a:buAutoNum type="arabicPeriod"/>
            </a:pPr>
            <a:r>
              <a:rPr lang="en-US" sz="2800" dirty="0"/>
              <a:t>Portals and dashboards</a:t>
            </a:r>
          </a:p>
          <a:p>
            <a:pPr marL="514350" indent="-514350">
              <a:buFont typeface="+mj-lt"/>
              <a:buAutoNum type="arabicPeriod"/>
            </a:pPr>
            <a:r>
              <a:rPr lang="en-US" sz="2800" dirty="0"/>
              <a:t>Collaborative work management tools</a:t>
            </a:r>
          </a:p>
          <a:p>
            <a:pPr marL="514350" indent="-514350">
              <a:buFont typeface="+mj-lt"/>
              <a:buAutoNum type="arabicPeriod"/>
            </a:pPr>
            <a:r>
              <a:rPr lang="en-US" sz="2800" dirty="0"/>
              <a:t>Social media</a:t>
            </a:r>
          </a:p>
          <a:p>
            <a:pPr marL="514350" indent="-514350">
              <a:buFont typeface="+mj-lt"/>
              <a:buAutoNum type="arabicPeriod"/>
            </a:pPr>
            <a:r>
              <a:rPr lang="en-US" sz="2800" dirty="0"/>
              <a:t>Project control</a:t>
            </a:r>
          </a:p>
          <a:p>
            <a:pPr>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Components of a PMIS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459602-04C2-4106-B957-38B1B14C0600}"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27</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b="1" dirty="0"/>
              <a:t>Milestone</a:t>
            </a:r>
          </a:p>
          <a:p>
            <a:pPr algn="just">
              <a:buNone/>
            </a:pPr>
            <a:r>
              <a:rPr lang="en-US" sz="2800" dirty="0"/>
              <a:t>	Milestones are tools used in project management to mark specific points along a project timeline. These points may signal anchors such as a project start and end date, or a need for external review or input and budget checks.</a:t>
            </a:r>
          </a:p>
          <a:p>
            <a:pPr algn="just">
              <a:buNone/>
            </a:pPr>
            <a:r>
              <a:rPr lang="en-US" sz="2800" dirty="0"/>
              <a:t>	In many instances, milestones do not impact project duration. Instead, they focus on major progress points that must be reached to achieve success.</a:t>
            </a:r>
          </a:p>
          <a:p>
            <a:pPr algn="just">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Milestone Analysis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31748A-9E78-40E8-AA42-B8AD968FF141}"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28</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marL="742950" indent="-742950">
              <a:buFont typeface="+mj-lt"/>
              <a:buAutoNum type="arabicPeriod"/>
            </a:pPr>
            <a:endParaRPr lang="en-US" sz="2800" dirty="0"/>
          </a:p>
          <a:p>
            <a:pPr marL="742950" indent="-742950">
              <a:buFont typeface="+mj-lt"/>
              <a:buAutoNum type="arabicPeriod"/>
            </a:pPr>
            <a:endParaRPr lang="en-US" sz="2800" dirty="0"/>
          </a:p>
          <a:p>
            <a:pPr marL="742950" indent="-742950">
              <a:buFont typeface="+mj-lt"/>
              <a:buAutoNum type="arabicPeriod"/>
            </a:pPr>
            <a:r>
              <a:rPr lang="en-US" sz="2800" dirty="0"/>
              <a:t>Set the milestones</a:t>
            </a:r>
          </a:p>
          <a:p>
            <a:pPr marL="742950" indent="-742950">
              <a:buFont typeface="+mj-lt"/>
              <a:buAutoNum type="arabicPeriod"/>
            </a:pPr>
            <a:r>
              <a:rPr lang="en-US" sz="2800" dirty="0"/>
              <a:t>Reassess after each milestone</a:t>
            </a:r>
          </a:p>
          <a:p>
            <a:pPr marL="742950" indent="-742950">
              <a:buFont typeface="+mj-lt"/>
              <a:buAutoNum type="arabicPeriod"/>
            </a:pPr>
            <a:r>
              <a:rPr lang="en-US" sz="2800" dirty="0"/>
              <a:t>Track your progress</a:t>
            </a:r>
          </a:p>
          <a:p>
            <a:pPr marL="742950" indent="-742950">
              <a:buFont typeface="+mj-lt"/>
              <a:buAutoNum type="arabicPeriod"/>
            </a:pPr>
            <a:r>
              <a:rPr lang="en-US" sz="2800" dirty="0"/>
              <a:t>Read the nuances</a:t>
            </a:r>
          </a:p>
          <a:p>
            <a:pPr marL="742950" indent="-742950">
              <a:buFont typeface="+mj-lt"/>
              <a:buAutoNum type="arabicPeriod"/>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Milestone Analysis: Steps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D44783-08BF-4198-B13D-5DF96FB162B5}"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Tracking Gantt Chart</a:t>
            </a:r>
          </a:p>
        </p:txBody>
      </p:sp>
      <p:pic>
        <p:nvPicPr>
          <p:cNvPr id="6146" name="Picture 2" descr="Track project progress with Milestone"/>
          <p:cNvPicPr>
            <a:picLocks noChangeAspect="1" noChangeArrowheads="1"/>
          </p:cNvPicPr>
          <p:nvPr/>
        </p:nvPicPr>
        <p:blipFill>
          <a:blip r:embed="rId2"/>
          <a:srcRect/>
          <a:stretch>
            <a:fillRect/>
          </a:stretch>
        </p:blipFill>
        <p:spPr bwMode="auto">
          <a:xfrm>
            <a:off x="228599" y="1676400"/>
            <a:ext cx="8691277" cy="2667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4444562-1C7B-4FA3-A4AD-D5D42CB5DB81}" type="datetime1">
              <a:rPr lang="en-US" smtClean="0"/>
              <a:t>14-Jun-24</a:t>
            </a:fld>
            <a:endParaRPr lang="en-US"/>
          </a:p>
        </p:txBody>
      </p:sp>
      <p:sp>
        <p:nvSpPr>
          <p:cNvPr id="10" name="Footer Placeholder 9"/>
          <p:cNvSpPr>
            <a:spLocks noGrp="1"/>
          </p:cNvSpPr>
          <p:nvPr>
            <p:ph type="ftr" sz="quarter" idx="11"/>
          </p:nvPr>
        </p:nvSpPr>
        <p:spPr/>
        <p:txBody>
          <a:bodyPr/>
          <a:lstStyle/>
          <a:p>
            <a:r>
              <a:rPr lang="en-US" dirty="0"/>
              <a:t>HARSHIT THAKUR                Unit-5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graphicFrame>
        <p:nvGraphicFramePr>
          <p:cNvPr id="11" name="Content Placeholder 8"/>
          <p:cNvGraphicFramePr>
            <a:graphicFrameLocks noGrp="1"/>
          </p:cNvGraphicFramePr>
          <p:nvPr>
            <p:ph idx="4294967295"/>
            <p:extLst>
              <p:ext uri="{D42A27DB-BD31-4B8C-83A1-F6EECF244321}">
                <p14:modId xmlns:p14="http://schemas.microsoft.com/office/powerpoint/2010/main" val="474648034"/>
              </p:ext>
            </p:extLst>
          </p:nvPr>
        </p:nvGraphicFramePr>
        <p:xfrm>
          <a:off x="0" y="782638"/>
          <a:ext cx="8686800" cy="5455920"/>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367867">
                <a:tc>
                  <a:txBody>
                    <a:bodyPr/>
                    <a:lstStyle/>
                    <a:p>
                      <a:r>
                        <a:rPr lang="en-US" sz="2200" dirty="0"/>
                        <a:t>S. No.</a:t>
                      </a:r>
                    </a:p>
                  </a:txBody>
                  <a:tcPr/>
                </a:tc>
                <a:tc>
                  <a:txBody>
                    <a:bodyPr/>
                    <a:lstStyle/>
                    <a:p>
                      <a:pPr algn="l"/>
                      <a:r>
                        <a:rPr lang="en-US" sz="2200" dirty="0"/>
                        <a:t>Content</a:t>
                      </a:r>
                    </a:p>
                  </a:txBody>
                  <a:tcPr/>
                </a:tc>
                <a:extLst>
                  <a:ext uri="{0D108BD9-81ED-4DB2-BD59-A6C34878D82A}">
                    <a16:rowId xmlns:a16="http://schemas.microsoft.com/office/drawing/2014/main" val="10000"/>
                  </a:ext>
                </a:extLst>
              </a:tr>
              <a:tr h="433558">
                <a:tc>
                  <a:txBody>
                    <a:bodyPr/>
                    <a:lstStyle/>
                    <a:p>
                      <a:r>
                        <a:rPr lang="en-US" sz="2700" b="0" dirty="0">
                          <a:latin typeface="Times New Roman" pitchFamily="18" charset="0"/>
                          <a:cs typeface="Times New Roman" pitchFamily="18" charset="0"/>
                        </a:rPr>
                        <a:t>10.</a:t>
                      </a:r>
                    </a:p>
                  </a:txBody>
                  <a:tcPr/>
                </a:tc>
                <a:tc>
                  <a:txBody>
                    <a:bodyPr/>
                    <a:lstStyle/>
                    <a:p>
                      <a:r>
                        <a:rPr lang="en-US" sz="2700" b="0" dirty="0">
                          <a:latin typeface="Times New Roman" pitchFamily="18" charset="0"/>
                          <a:cs typeface="Times New Roman" pitchFamily="18" charset="0"/>
                        </a:rPr>
                        <a:t>Program Specific  Outcomes (PSOs)</a:t>
                      </a:r>
                    </a:p>
                  </a:txBody>
                  <a:tcPr/>
                </a:tc>
                <a:extLst>
                  <a:ext uri="{0D108BD9-81ED-4DB2-BD59-A6C34878D82A}">
                    <a16:rowId xmlns:a16="http://schemas.microsoft.com/office/drawing/2014/main" val="10001"/>
                  </a:ext>
                </a:extLst>
              </a:tr>
              <a:tr h="433558">
                <a:tc>
                  <a:txBody>
                    <a:bodyPr/>
                    <a:lstStyle/>
                    <a:p>
                      <a:r>
                        <a:rPr lang="en-US" sz="2700" b="0" dirty="0">
                          <a:latin typeface="Times New Roman" pitchFamily="18" charset="0"/>
                          <a:cs typeface="Times New Roman"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Cos and PSOs Mapping</a:t>
                      </a:r>
                    </a:p>
                  </a:txBody>
                  <a:tcPr/>
                </a:tc>
                <a:extLst>
                  <a:ext uri="{0D108BD9-81ED-4DB2-BD59-A6C34878D82A}">
                    <a16:rowId xmlns:a16="http://schemas.microsoft.com/office/drawing/2014/main" val="10002"/>
                  </a:ext>
                </a:extLst>
              </a:tr>
              <a:tr h="433558">
                <a:tc>
                  <a:txBody>
                    <a:bodyPr/>
                    <a:lstStyle/>
                    <a:p>
                      <a:r>
                        <a:rPr lang="en-US" sz="2700" b="0" dirty="0">
                          <a:latin typeface="Times New Roman" pitchFamily="18" charset="0"/>
                          <a:cs typeface="Times New Roman" pitchFamily="18" charset="0"/>
                        </a:rPr>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Program Educational Objectives (PEOs)</a:t>
                      </a:r>
                    </a:p>
                  </a:txBody>
                  <a:tcPr/>
                </a:tc>
                <a:extLst>
                  <a:ext uri="{0D108BD9-81ED-4DB2-BD59-A6C34878D82A}">
                    <a16:rowId xmlns:a16="http://schemas.microsoft.com/office/drawing/2014/main" val="10003"/>
                  </a:ext>
                </a:extLst>
              </a:tr>
              <a:tr h="433558">
                <a:tc>
                  <a:txBody>
                    <a:bodyPr/>
                    <a:lstStyle/>
                    <a:p>
                      <a:r>
                        <a:rPr lang="en-US" sz="2700" b="0" dirty="0">
                          <a:latin typeface="Times New Roman" pitchFamily="18" charset="0"/>
                          <a:cs typeface="Times New Roman" pitchFamily="18" charset="0"/>
                        </a:rPr>
                        <a:t>13.</a:t>
                      </a:r>
                    </a:p>
                  </a:txBody>
                  <a:tcPr/>
                </a:tc>
                <a:tc>
                  <a:txBody>
                    <a:bodyPr/>
                    <a:lstStyle/>
                    <a:p>
                      <a:r>
                        <a:rPr lang="en-US" sz="2700" b="0" dirty="0">
                          <a:latin typeface="Times New Roman" pitchFamily="18" charset="0"/>
                          <a:cs typeface="Times New Roman" pitchFamily="18" charset="0"/>
                        </a:rPr>
                        <a:t>Result Analysis</a:t>
                      </a:r>
                    </a:p>
                  </a:txBody>
                  <a:tcPr/>
                </a:tc>
                <a:extLst>
                  <a:ext uri="{0D108BD9-81ED-4DB2-BD59-A6C34878D82A}">
                    <a16:rowId xmlns:a16="http://schemas.microsoft.com/office/drawing/2014/main" val="10004"/>
                  </a:ext>
                </a:extLst>
              </a:tr>
              <a:tr h="433558">
                <a:tc>
                  <a:txBody>
                    <a:bodyPr/>
                    <a:lstStyle/>
                    <a:p>
                      <a:r>
                        <a:rPr lang="en-US" sz="2700" b="0" dirty="0">
                          <a:latin typeface="Times New Roman" pitchFamily="18" charset="0"/>
                          <a:cs typeface="Times New Roman" pitchFamily="18" charset="0"/>
                        </a:rPr>
                        <a:t>14.</a:t>
                      </a:r>
                    </a:p>
                  </a:txBody>
                  <a:tcPr/>
                </a:tc>
                <a:tc>
                  <a:txBody>
                    <a:bodyPr/>
                    <a:lstStyle/>
                    <a:p>
                      <a:r>
                        <a:rPr lang="en-US" sz="2700" b="0" dirty="0">
                          <a:latin typeface="Times New Roman" pitchFamily="18" charset="0"/>
                          <a:cs typeface="Times New Roman" pitchFamily="18" charset="0"/>
                        </a:rPr>
                        <a:t>End Semester Question paper Templates</a:t>
                      </a:r>
                    </a:p>
                  </a:txBody>
                  <a:tcPr/>
                </a:tc>
                <a:extLst>
                  <a:ext uri="{0D108BD9-81ED-4DB2-BD59-A6C34878D82A}">
                    <a16:rowId xmlns:a16="http://schemas.microsoft.com/office/drawing/2014/main" val="10005"/>
                  </a:ext>
                </a:extLst>
              </a:tr>
              <a:tr h="433558">
                <a:tc>
                  <a:txBody>
                    <a:bodyPr/>
                    <a:lstStyle/>
                    <a:p>
                      <a:r>
                        <a:rPr lang="en-US" sz="2700" b="0" dirty="0">
                          <a:latin typeface="Times New Roman" pitchFamily="18" charset="0"/>
                          <a:cs typeface="Times New Roman"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Prequisite/Recap</a:t>
                      </a:r>
                    </a:p>
                  </a:txBody>
                  <a:tcPr/>
                </a:tc>
                <a:extLst>
                  <a:ext uri="{0D108BD9-81ED-4DB2-BD59-A6C34878D82A}">
                    <a16:rowId xmlns:a16="http://schemas.microsoft.com/office/drawing/2014/main" val="10006"/>
                  </a:ext>
                </a:extLst>
              </a:tr>
              <a:tr h="433558">
                <a:tc>
                  <a:txBody>
                    <a:bodyPr/>
                    <a:lstStyle/>
                    <a:p>
                      <a:r>
                        <a:rPr lang="en-US" sz="2700" b="0" dirty="0">
                          <a:latin typeface="Times New Roman" pitchFamily="18" charset="0"/>
                          <a:cs typeface="Times New Roman" pitchFamily="18" charset="0"/>
                        </a:rPr>
                        <a:t>16.</a:t>
                      </a:r>
                    </a:p>
                  </a:txBody>
                  <a:tcPr/>
                </a:tc>
                <a:tc>
                  <a:txBody>
                    <a:bodyPr/>
                    <a:lstStyle/>
                    <a:p>
                      <a:r>
                        <a:rPr lang="en-US" sz="2700" b="0" dirty="0">
                          <a:latin typeface="Times New Roman" pitchFamily="18" charset="0"/>
                          <a:cs typeface="Times New Roman" pitchFamily="18" charset="0"/>
                        </a:rPr>
                        <a:t>Brief Indtroduction about the Subject with Videos</a:t>
                      </a:r>
                    </a:p>
                  </a:txBody>
                  <a:tcPr/>
                </a:tc>
                <a:extLst>
                  <a:ext uri="{0D108BD9-81ED-4DB2-BD59-A6C34878D82A}">
                    <a16:rowId xmlns:a16="http://schemas.microsoft.com/office/drawing/2014/main" val="10007"/>
                  </a:ext>
                </a:extLst>
              </a:tr>
              <a:tr h="433558">
                <a:tc>
                  <a:txBody>
                    <a:bodyPr/>
                    <a:lstStyle/>
                    <a:p>
                      <a:r>
                        <a:rPr lang="en-US" sz="2700" b="0" dirty="0">
                          <a:latin typeface="Times New Roman" pitchFamily="18" charset="0"/>
                          <a:cs typeface="Times New Roman" pitchFamily="18" charset="0"/>
                        </a:rPr>
                        <a:t>17.</a:t>
                      </a:r>
                    </a:p>
                  </a:txBody>
                  <a:tcPr/>
                </a:tc>
                <a:tc>
                  <a:txBody>
                    <a:bodyPr/>
                    <a:lstStyle/>
                    <a:p>
                      <a:r>
                        <a:rPr lang="en-US" sz="2700" b="0" dirty="0">
                          <a:latin typeface="Times New Roman" pitchFamily="18" charset="0"/>
                          <a:cs typeface="Times New Roman" pitchFamily="18" charset="0"/>
                        </a:rPr>
                        <a:t>Unit Contents</a:t>
                      </a:r>
                    </a:p>
                  </a:txBody>
                  <a:tcPr/>
                </a:tc>
                <a:extLst>
                  <a:ext uri="{0D108BD9-81ED-4DB2-BD59-A6C34878D82A}">
                    <a16:rowId xmlns:a16="http://schemas.microsoft.com/office/drawing/2014/main" val="10008"/>
                  </a:ext>
                </a:extLst>
              </a:tr>
              <a:tr h="433558">
                <a:tc>
                  <a:txBody>
                    <a:bodyPr/>
                    <a:lstStyle/>
                    <a:p>
                      <a:r>
                        <a:rPr lang="en-US" sz="2700" b="0" dirty="0">
                          <a:latin typeface="Times New Roman" pitchFamily="18" charset="0"/>
                          <a:cs typeface="Times New Roman" pitchFamily="18" charset="0"/>
                        </a:rPr>
                        <a:t>18.</a:t>
                      </a:r>
                    </a:p>
                  </a:txBody>
                  <a:tcPr/>
                </a:tc>
                <a:tc>
                  <a:txBody>
                    <a:bodyPr/>
                    <a:lstStyle/>
                    <a:p>
                      <a:r>
                        <a:rPr lang="en-US" sz="2700" b="0" dirty="0">
                          <a:latin typeface="Times New Roman" pitchFamily="18" charset="0"/>
                          <a:cs typeface="Times New Roman" pitchFamily="18" charset="0"/>
                        </a:rPr>
                        <a:t>Unit</a:t>
                      </a:r>
                      <a:r>
                        <a:rPr lang="en-US" sz="2700" b="0" baseline="0" dirty="0">
                          <a:latin typeface="Times New Roman" pitchFamily="18" charset="0"/>
                          <a:cs typeface="Times New Roman" pitchFamily="18" charset="0"/>
                        </a:rPr>
                        <a:t> Objectives</a:t>
                      </a:r>
                      <a:endParaRPr lang="en-US" sz="2700" b="0"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r h="433558">
                <a:tc>
                  <a:txBody>
                    <a:bodyPr/>
                    <a:lstStyle/>
                    <a:p>
                      <a:r>
                        <a:rPr lang="en-US" sz="2700" b="0" dirty="0">
                          <a:latin typeface="Times New Roman" pitchFamily="18" charset="0"/>
                          <a:cs typeface="Times New Roman" pitchFamily="18" charset="0"/>
                        </a:rPr>
                        <a:t>19.</a:t>
                      </a:r>
                    </a:p>
                  </a:txBody>
                  <a:tcPr/>
                </a:tc>
                <a:tc>
                  <a:txBody>
                    <a:bodyPr/>
                    <a:lstStyle/>
                    <a:p>
                      <a:r>
                        <a:rPr lang="en-US" sz="2700" b="0" dirty="0">
                          <a:latin typeface="Times New Roman" pitchFamily="18" charset="0"/>
                          <a:cs typeface="Times New Roman" pitchFamily="18" charset="0"/>
                        </a:rPr>
                        <a:t>Topic Objectives/Topic Outcome</a:t>
                      </a:r>
                    </a:p>
                  </a:txBody>
                  <a:tcPr/>
                </a:tc>
                <a:extLst>
                  <a:ext uri="{0D108BD9-81ED-4DB2-BD59-A6C34878D82A}">
                    <a16:rowId xmlns:a16="http://schemas.microsoft.com/office/drawing/2014/main" val="10010"/>
                  </a:ext>
                </a:extLst>
              </a:tr>
            </a:tbl>
          </a:graphicData>
        </a:graphic>
      </p:graphicFrame>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Index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EABE81-2299-4DCA-AA79-6CAAD16D5D60}"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30</a:t>
            </a:fld>
            <a:endParaRPr lang="en-US"/>
          </a:p>
        </p:txBody>
      </p:sp>
      <p:sp>
        <p:nvSpPr>
          <p:cNvPr id="9" name="Content Placeholder 8"/>
          <p:cNvSpPr>
            <a:spLocks noGrp="1"/>
          </p:cNvSpPr>
          <p:nvPr>
            <p:ph idx="4294967295"/>
          </p:nvPr>
        </p:nvSpPr>
        <p:spPr>
          <a:xfrm>
            <a:off x="0" y="838200"/>
            <a:ext cx="8839200" cy="5562600"/>
          </a:xfrm>
        </p:spPr>
        <p:txBody>
          <a:bodyPr>
            <a:normAutofit fontScale="92500"/>
          </a:bodyPr>
          <a:lstStyle/>
          <a:p>
            <a:pPr algn="just"/>
            <a:r>
              <a:rPr lang="en-US" sz="2800" b="1" dirty="0"/>
              <a:t>Layout options</a:t>
            </a:r>
            <a:r>
              <a:rPr lang="en-US" sz="2800" dirty="0"/>
              <a:t> - options for drawing the links between tasks, date format, bar height, etc.  </a:t>
            </a:r>
          </a:p>
          <a:p>
            <a:pPr algn="just"/>
            <a:endParaRPr lang="en-US" sz="2800" dirty="0"/>
          </a:p>
          <a:p>
            <a:pPr algn="just"/>
            <a:r>
              <a:rPr lang="en-US" sz="2800" b="1" dirty="0"/>
              <a:t>Bar styles</a:t>
            </a:r>
            <a:r>
              <a:rPr lang="en-US" sz="2800" dirty="0"/>
              <a:t> - the styles for drawing the bars and displaying information about bars in the particular view </a:t>
            </a:r>
          </a:p>
          <a:p>
            <a:pPr algn="just"/>
            <a:r>
              <a:rPr lang="en-US" sz="2800" dirty="0"/>
              <a:t> </a:t>
            </a:r>
          </a:p>
          <a:p>
            <a:pPr algn="just"/>
            <a:r>
              <a:rPr lang="en-US" sz="2800" b="1" dirty="0"/>
              <a:t>Text styles</a:t>
            </a:r>
            <a:r>
              <a:rPr lang="en-US" sz="2800" dirty="0"/>
              <a:t> - the font styles for the various texts in the view  </a:t>
            </a:r>
          </a:p>
          <a:p>
            <a:pPr algn="just"/>
            <a:endParaRPr lang="en-US" sz="2800" dirty="0"/>
          </a:p>
          <a:p>
            <a:pPr algn="just"/>
            <a:r>
              <a:rPr lang="en-US" sz="2800" b="1" dirty="0"/>
              <a:t>Bar formatting</a:t>
            </a:r>
            <a:r>
              <a:rPr lang="en-US" sz="2800" dirty="0"/>
              <a:t> - the specific formatting of a particular bar in the chart, in case the project manager intentionally changed the format to make the task stand-out from the others by its visual presentation  </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Tracking Gantt Chart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7CDD73-12CE-4DBF-A5CC-832E1B279CCD}"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31</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r>
              <a:rPr lang="en-US" sz="2800" b="1" dirty="0"/>
              <a:t>Row, Column, and Cell Font formatting</a:t>
            </a:r>
            <a:r>
              <a:rPr lang="en-US" sz="2800" dirty="0"/>
              <a:t> - the specific font formatting of a particular row, column, or cell in the sheet portion of the view, in case the project manager intentionally applied a different format to highlight the particular task, field, or value  </a:t>
            </a:r>
          </a:p>
          <a:p>
            <a:pPr algn="just"/>
            <a:endParaRPr lang="en-US" sz="2800" b="1" dirty="0"/>
          </a:p>
          <a:p>
            <a:pPr algn="just"/>
            <a:r>
              <a:rPr lang="en-US" sz="2800" b="1" dirty="0"/>
              <a:t>Progress Lines formatting</a:t>
            </a:r>
            <a:r>
              <a:rPr lang="en-US" sz="2800" dirty="0"/>
              <a:t> - the progress lines activated for the view and formatting options related to them  </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Tracking Gantt Chart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01202B-54EE-4690-B237-328D66CE2209}"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32</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r>
              <a:rPr lang="en-US" sz="2800" b="1" dirty="0"/>
              <a:t>Timescale formatting</a:t>
            </a:r>
            <a:r>
              <a:rPr lang="en-US" sz="2800" dirty="0"/>
              <a:t> - the formatting of the different timescale tiers, as well as the calendar and presentation of the working and non-working days .</a:t>
            </a:r>
          </a:p>
          <a:p>
            <a:pPr algn="just"/>
            <a:endParaRPr lang="en-US" sz="2800" dirty="0"/>
          </a:p>
          <a:p>
            <a:pPr algn="just"/>
            <a:r>
              <a:rPr lang="en-US" sz="2800" b="1" dirty="0"/>
              <a:t>Gridlines formatting</a:t>
            </a:r>
            <a:r>
              <a:rPr lang="en-US" sz="2800" dirty="0"/>
              <a:t>    - the formatting of the different gridlines for the sheet and chart portions of the view.</a:t>
            </a:r>
          </a:p>
          <a:p>
            <a:pPr algn="just"/>
            <a:r>
              <a:rPr lang="en-US" sz="2800" dirty="0"/>
              <a:t> </a:t>
            </a:r>
          </a:p>
          <a:p>
            <a:pPr algn="just"/>
            <a:r>
              <a:rPr lang="en-US" sz="2800" b="1" dirty="0"/>
              <a:t>Drawings</a:t>
            </a:r>
            <a:r>
              <a:rPr lang="en-US" sz="2800" dirty="0"/>
              <a:t> - the different drawings and text boxes placed on the chart by the project manager, in order to place additional information for the tasks or emphasize a certain phase in the plan.  </a:t>
            </a:r>
          </a:p>
          <a:p>
            <a:pPr algn="just">
              <a:buNone/>
            </a:pPr>
            <a:endParaRPr lang="en-US" sz="2800" dirty="0"/>
          </a:p>
        </p:txBody>
      </p:sp>
      <p:sp>
        <p:nvSpPr>
          <p:cNvPr id="7" name="Title 1"/>
          <p:cNvSpPr txBox="1">
            <a:spLocks/>
          </p:cNvSpPr>
          <p:nvPr/>
        </p:nvSpPr>
        <p:spPr>
          <a:xfrm>
            <a:off x="1752600"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a:t>Tracking Gantt Chart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59E88F-E17B-4F47-9C83-BE4CC83EEF9B}"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33</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The earned value analysis is a project controlling procedure that, along with the planned and actual costs, includes the earned value. </a:t>
            </a:r>
          </a:p>
          <a:p>
            <a:pPr algn="just">
              <a:buNone/>
            </a:pPr>
            <a:endParaRPr lang="en-US" sz="2800" dirty="0"/>
          </a:p>
          <a:p>
            <a:pPr algn="just">
              <a:buNone/>
            </a:pPr>
            <a:r>
              <a:rPr lang="en-US" sz="2800" dirty="0"/>
              <a:t>	Through this the project’s cost efficiency and time efficiency can be calculated.</a:t>
            </a:r>
          </a:p>
          <a:p>
            <a:pPr algn="just">
              <a:buNone/>
            </a:pPr>
            <a:endParaRPr lang="en-US" sz="2800" dirty="0"/>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Earned Value Analysis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B7B458-00FA-473A-82EA-6B3993964CC4}"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34</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Oftentimes the term “earned value” is defined as the “budgeted cost of work performed” or BCWP. </a:t>
            </a:r>
          </a:p>
          <a:p>
            <a:pPr algn="just">
              <a:buNone/>
            </a:pPr>
            <a:endParaRPr lang="en-US" sz="2800" dirty="0"/>
          </a:p>
          <a:p>
            <a:pPr algn="just">
              <a:buNone/>
            </a:pPr>
            <a:r>
              <a:rPr lang="en-US" sz="2800" dirty="0"/>
              <a:t>	This budgeted cost of work performed measure enables the project manager to compute performance indices or burn rates for cost and schedule performance, which provides information on how well the project is doing or performing relative to its original plans.</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Earned Value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6FDEDE-4DAF-4FBE-8357-901759E21DBF}"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35</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Earned Value Management Systems allow the project manager to answer the following three questions, as they relate to the project:</a:t>
            </a:r>
          </a:p>
          <a:p>
            <a:pPr algn="just">
              <a:buNone/>
            </a:pPr>
            <a:endParaRPr lang="en-US" sz="2800" dirty="0"/>
          </a:p>
          <a:p>
            <a:pPr algn="just"/>
            <a:r>
              <a:rPr lang="en-US" sz="2800" dirty="0"/>
              <a:t>Where have we been?</a:t>
            </a:r>
          </a:p>
          <a:p>
            <a:pPr algn="just"/>
            <a:r>
              <a:rPr lang="en-US" sz="2800" dirty="0"/>
              <a:t>Where are we now?</a:t>
            </a:r>
          </a:p>
          <a:p>
            <a:pPr algn="just"/>
            <a:r>
              <a:rPr lang="en-US" sz="2800" dirty="0"/>
              <a:t>Where are we going?</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EVM Foundational Concepts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2B0A02-4C6B-46F0-AFB8-80EEFA8135D8}"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36</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Planned Value describes how far along project work is supposed to be at any given point in the project schedule and cost estimate. Cost and Schedule baseline refers to the physical work scheduled and the approved budget to accomplish the scheduled work. </a:t>
            </a:r>
          </a:p>
          <a:p>
            <a:pPr algn="just">
              <a:buNone/>
            </a:pPr>
            <a:r>
              <a:rPr lang="en-US" sz="2800" dirty="0"/>
              <a:t>		</a:t>
            </a:r>
          </a:p>
          <a:p>
            <a:pPr algn="just">
              <a:buNone/>
            </a:pPr>
            <a:r>
              <a:rPr lang="en-US" sz="2800" dirty="0"/>
              <a:t>	Together, they result in an important value: Planned Value (PV). PV can be looked at in two ways: cumulative and current.</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Planned Value (PV)</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5D94FE-6AF0-4858-A86F-75B0BF365C3D}"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37</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Cumulative PV is the sum of the approved budget for activities scheduled to be performed to date. </a:t>
            </a:r>
          </a:p>
          <a:p>
            <a:pPr algn="just">
              <a:buNone/>
            </a:pPr>
            <a:endParaRPr lang="en-US" sz="2800" dirty="0"/>
          </a:p>
          <a:p>
            <a:pPr algn="just">
              <a:buNone/>
            </a:pPr>
            <a:r>
              <a:rPr lang="en-US" sz="2800" dirty="0"/>
              <a:t>	Current PV is the approved budget for activities scheduled to be performed during a given period. This period could represent days, weeks, months, etc.</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Planned Value (PV): Cumulative &amp; Current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AA5B75-743F-43B1-8D79-C57E338D28A6}"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38</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EV is the quantification of the “worth” of the work done to date. </a:t>
            </a:r>
          </a:p>
          <a:p>
            <a:pPr algn="just">
              <a:buNone/>
            </a:pPr>
            <a:endParaRPr lang="en-US" sz="2800" dirty="0"/>
          </a:p>
          <a:p>
            <a:pPr algn="just">
              <a:buNone/>
            </a:pPr>
            <a:r>
              <a:rPr lang="en-US" sz="2800" dirty="0"/>
              <a:t>	In other words, EV tells you, in physical terms, what the project has accomplished.</a:t>
            </a:r>
          </a:p>
          <a:p>
            <a:pPr algn="just">
              <a:buNone/>
            </a:pPr>
            <a:endParaRPr lang="en-US" sz="2800" dirty="0"/>
          </a:p>
        </p:txBody>
      </p:sp>
      <p:sp>
        <p:nvSpPr>
          <p:cNvPr id="7" name="Title 1"/>
          <p:cNvSpPr txBox="1">
            <a:spLocks/>
          </p:cNvSpPr>
          <p:nvPr/>
        </p:nvSpPr>
        <p:spPr>
          <a:xfrm>
            <a:off x="1942578"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Earned Value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7A292B-560D-49D8-BBEA-2F5C9CDC99EE}"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39</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Cumulative EV is the sum of the budget for the activities accomplished to date. </a:t>
            </a:r>
          </a:p>
          <a:p>
            <a:pPr algn="just">
              <a:buNone/>
            </a:pPr>
            <a:endParaRPr lang="en-US" sz="2800" dirty="0"/>
          </a:p>
          <a:p>
            <a:pPr algn="just">
              <a:buNone/>
            </a:pPr>
            <a:r>
              <a:rPr lang="en-US" sz="2800" dirty="0"/>
              <a:t>	Current EV is the sum of the budget for the activities accomplished in a given period. Earned Value is also called Budgeted Cost of Work Performed (BCWP).</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Earned Value: Cumulative &amp; Current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1CF4327-0754-4348-9544-610201776144}" type="datetime1">
              <a:rPr lang="en-US" smtClean="0"/>
              <a:t>14-Jun-24</a:t>
            </a:fld>
            <a:endParaRPr lang="en-US"/>
          </a:p>
        </p:txBody>
      </p:sp>
      <p:sp>
        <p:nvSpPr>
          <p:cNvPr id="10" name="Footer Placeholder 9"/>
          <p:cNvSpPr>
            <a:spLocks noGrp="1"/>
          </p:cNvSpPr>
          <p:nvPr>
            <p:ph type="ftr" sz="quarter" idx="11"/>
          </p:nvPr>
        </p:nvSpPr>
        <p:spPr/>
        <p:txBody>
          <a:bodyPr/>
          <a:lstStyle/>
          <a:p>
            <a:r>
              <a:rPr lang="en-US"/>
              <a:t>HARSHIT THAKUR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11" name="Content Placeholder 8"/>
          <p:cNvGraphicFramePr>
            <a:graphicFrameLocks noGrp="1"/>
          </p:cNvGraphicFramePr>
          <p:nvPr>
            <p:ph idx="4294967295"/>
            <p:extLst>
              <p:ext uri="{D42A27DB-BD31-4B8C-83A1-F6EECF244321}">
                <p14:modId xmlns:p14="http://schemas.microsoft.com/office/powerpoint/2010/main" val="3230761491"/>
              </p:ext>
            </p:extLst>
          </p:nvPr>
        </p:nvGraphicFramePr>
        <p:xfrm>
          <a:off x="0" y="914400"/>
          <a:ext cx="8686800" cy="5105396"/>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439850">
                <a:tc>
                  <a:txBody>
                    <a:bodyPr/>
                    <a:lstStyle/>
                    <a:p>
                      <a:r>
                        <a:rPr lang="en-US" sz="2200" dirty="0"/>
                        <a:t>S. No.</a:t>
                      </a:r>
                    </a:p>
                  </a:txBody>
                  <a:tcPr/>
                </a:tc>
                <a:tc>
                  <a:txBody>
                    <a:bodyPr/>
                    <a:lstStyle/>
                    <a:p>
                      <a:pPr algn="l"/>
                      <a:r>
                        <a:rPr lang="en-US" sz="2200" dirty="0"/>
                        <a:t>Content</a:t>
                      </a:r>
                    </a:p>
                  </a:txBody>
                  <a:tcPr/>
                </a:tc>
                <a:extLst>
                  <a:ext uri="{0D108BD9-81ED-4DB2-BD59-A6C34878D82A}">
                    <a16:rowId xmlns:a16="http://schemas.microsoft.com/office/drawing/2014/main" val="10000"/>
                  </a:ext>
                </a:extLst>
              </a:tr>
              <a:tr h="518394">
                <a:tc>
                  <a:txBody>
                    <a:bodyPr/>
                    <a:lstStyle/>
                    <a:p>
                      <a:r>
                        <a:rPr lang="en-US" sz="2700" b="0" dirty="0">
                          <a:latin typeface="Times New Roman" pitchFamily="18" charset="0"/>
                          <a:cs typeface="Times New Roman" pitchFamily="18" charset="0"/>
                        </a:rPr>
                        <a:t>20.</a:t>
                      </a:r>
                    </a:p>
                  </a:txBody>
                  <a:tcPr/>
                </a:tc>
                <a:tc>
                  <a:txBody>
                    <a:bodyPr/>
                    <a:lstStyle/>
                    <a:p>
                      <a:r>
                        <a:rPr lang="en-US" sz="2700" b="0" dirty="0">
                          <a:latin typeface="Times New Roman" pitchFamily="18" charset="0"/>
                          <a:cs typeface="Times New Roman" pitchFamily="18" charset="0"/>
                        </a:rPr>
                        <a:t>Lecture related to topic</a:t>
                      </a:r>
                    </a:p>
                  </a:txBody>
                  <a:tcPr/>
                </a:tc>
                <a:extLst>
                  <a:ext uri="{0D108BD9-81ED-4DB2-BD59-A6C34878D82A}">
                    <a16:rowId xmlns:a16="http://schemas.microsoft.com/office/drawing/2014/main" val="10001"/>
                  </a:ext>
                </a:extLst>
              </a:tr>
              <a:tr h="518394">
                <a:tc>
                  <a:txBody>
                    <a:bodyPr/>
                    <a:lstStyle/>
                    <a:p>
                      <a:r>
                        <a:rPr lang="en-US" sz="2700" b="0" dirty="0">
                          <a:latin typeface="Times New Roman" pitchFamily="18" charset="0"/>
                          <a:cs typeface="Times New Roman" pitchFamily="18" charset="0"/>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Daily Quiz</a:t>
                      </a:r>
                    </a:p>
                  </a:txBody>
                  <a:tcPr/>
                </a:tc>
                <a:extLst>
                  <a:ext uri="{0D108BD9-81ED-4DB2-BD59-A6C34878D82A}">
                    <a16:rowId xmlns:a16="http://schemas.microsoft.com/office/drawing/2014/main" val="10002"/>
                  </a:ext>
                </a:extLst>
              </a:tr>
              <a:tr h="518394">
                <a:tc>
                  <a:txBody>
                    <a:bodyPr/>
                    <a:lstStyle/>
                    <a:p>
                      <a:r>
                        <a:rPr lang="en-US" sz="2700" b="0" dirty="0">
                          <a:latin typeface="Times New Roman" pitchFamily="18" charset="0"/>
                          <a:cs typeface="Times New Roman" pitchFamily="18" charset="0"/>
                        </a:rPr>
                        <a:t>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Weekly Assignment</a:t>
                      </a:r>
                    </a:p>
                  </a:txBody>
                  <a:tcPr/>
                </a:tc>
                <a:extLst>
                  <a:ext uri="{0D108BD9-81ED-4DB2-BD59-A6C34878D82A}">
                    <a16:rowId xmlns:a16="http://schemas.microsoft.com/office/drawing/2014/main" val="10003"/>
                  </a:ext>
                </a:extLst>
              </a:tr>
              <a:tr h="518394">
                <a:tc>
                  <a:txBody>
                    <a:bodyPr/>
                    <a:lstStyle/>
                    <a:p>
                      <a:r>
                        <a:rPr lang="en-US" sz="2700" b="0" dirty="0">
                          <a:latin typeface="Times New Roman" pitchFamily="18" charset="0"/>
                          <a:cs typeface="Times New Roman" pitchFamily="18" charset="0"/>
                        </a:rPr>
                        <a:t>23.</a:t>
                      </a:r>
                    </a:p>
                  </a:txBody>
                  <a:tcPr/>
                </a:tc>
                <a:tc>
                  <a:txBody>
                    <a:bodyPr/>
                    <a:lstStyle/>
                    <a:p>
                      <a:r>
                        <a:rPr lang="en-US" sz="2700" b="0" dirty="0">
                          <a:latin typeface="Times New Roman" pitchFamily="18" charset="0"/>
                          <a:cs typeface="Times New Roman" pitchFamily="18" charset="0"/>
                        </a:rPr>
                        <a:t>Topic Links</a:t>
                      </a:r>
                    </a:p>
                  </a:txBody>
                  <a:tcPr/>
                </a:tc>
                <a:extLst>
                  <a:ext uri="{0D108BD9-81ED-4DB2-BD59-A6C34878D82A}">
                    <a16:rowId xmlns:a16="http://schemas.microsoft.com/office/drawing/2014/main" val="10004"/>
                  </a:ext>
                </a:extLst>
              </a:tr>
              <a:tr h="518394">
                <a:tc>
                  <a:txBody>
                    <a:bodyPr/>
                    <a:lstStyle/>
                    <a:p>
                      <a:r>
                        <a:rPr lang="en-US" sz="2700" b="0" dirty="0">
                          <a:latin typeface="Times New Roman" pitchFamily="18" charset="0"/>
                          <a:cs typeface="Times New Roman" pitchFamily="18" charset="0"/>
                        </a:rPr>
                        <a:t>24.</a:t>
                      </a:r>
                    </a:p>
                  </a:txBody>
                  <a:tcPr/>
                </a:tc>
                <a:tc>
                  <a:txBody>
                    <a:bodyPr/>
                    <a:lstStyle/>
                    <a:p>
                      <a:r>
                        <a:rPr lang="en-US" sz="2700" b="0" dirty="0">
                          <a:latin typeface="Times New Roman" pitchFamily="18" charset="0"/>
                          <a:cs typeface="Times New Roman" pitchFamily="18" charset="0"/>
                        </a:rPr>
                        <a:t>MCQs</a:t>
                      </a:r>
                    </a:p>
                  </a:txBody>
                  <a:tcPr/>
                </a:tc>
                <a:extLst>
                  <a:ext uri="{0D108BD9-81ED-4DB2-BD59-A6C34878D82A}">
                    <a16:rowId xmlns:a16="http://schemas.microsoft.com/office/drawing/2014/main" val="10005"/>
                  </a:ext>
                </a:extLst>
              </a:tr>
              <a:tr h="518394">
                <a:tc>
                  <a:txBody>
                    <a:bodyPr/>
                    <a:lstStyle/>
                    <a:p>
                      <a:r>
                        <a:rPr lang="en-US" sz="2700" b="0" dirty="0">
                          <a:latin typeface="Times New Roman" pitchFamily="18" charset="0"/>
                          <a:cs typeface="Times New Roman" pitchFamily="18" charset="0"/>
                        </a:rPr>
                        <a:t>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700" b="0" dirty="0">
                          <a:latin typeface="Times New Roman" pitchFamily="18" charset="0"/>
                          <a:cs typeface="Times New Roman" pitchFamily="18" charset="0"/>
                        </a:rPr>
                        <a:t>Glossary Questions</a:t>
                      </a:r>
                    </a:p>
                  </a:txBody>
                  <a:tcPr/>
                </a:tc>
                <a:extLst>
                  <a:ext uri="{0D108BD9-81ED-4DB2-BD59-A6C34878D82A}">
                    <a16:rowId xmlns:a16="http://schemas.microsoft.com/office/drawing/2014/main" val="10006"/>
                  </a:ext>
                </a:extLst>
              </a:tr>
              <a:tr h="518394">
                <a:tc>
                  <a:txBody>
                    <a:bodyPr/>
                    <a:lstStyle/>
                    <a:p>
                      <a:r>
                        <a:rPr lang="en-US" sz="2700" b="0" dirty="0">
                          <a:latin typeface="Times New Roman" pitchFamily="18" charset="0"/>
                          <a:cs typeface="Times New Roman" pitchFamily="18" charset="0"/>
                        </a:rPr>
                        <a:t>26.</a:t>
                      </a:r>
                    </a:p>
                  </a:txBody>
                  <a:tcPr/>
                </a:tc>
                <a:tc>
                  <a:txBody>
                    <a:bodyPr/>
                    <a:lstStyle/>
                    <a:p>
                      <a:r>
                        <a:rPr lang="en-US" sz="2700" b="0" dirty="0">
                          <a:latin typeface="Times New Roman" pitchFamily="18" charset="0"/>
                          <a:cs typeface="Times New Roman" pitchFamily="18" charset="0"/>
                        </a:rPr>
                        <a:t>Old question papers</a:t>
                      </a:r>
                    </a:p>
                  </a:txBody>
                  <a:tcPr/>
                </a:tc>
                <a:extLst>
                  <a:ext uri="{0D108BD9-81ED-4DB2-BD59-A6C34878D82A}">
                    <a16:rowId xmlns:a16="http://schemas.microsoft.com/office/drawing/2014/main" val="10007"/>
                  </a:ext>
                </a:extLst>
              </a:tr>
              <a:tr h="518394">
                <a:tc>
                  <a:txBody>
                    <a:bodyPr/>
                    <a:lstStyle/>
                    <a:p>
                      <a:r>
                        <a:rPr lang="en-US" sz="2700" b="0" dirty="0">
                          <a:latin typeface="Times New Roman" pitchFamily="18" charset="0"/>
                          <a:cs typeface="Times New Roman" pitchFamily="18" charset="0"/>
                        </a:rPr>
                        <a:t>27.</a:t>
                      </a:r>
                    </a:p>
                  </a:txBody>
                  <a:tcPr/>
                </a:tc>
                <a:tc>
                  <a:txBody>
                    <a:bodyPr/>
                    <a:lstStyle/>
                    <a:p>
                      <a:r>
                        <a:rPr lang="en-US" sz="2700" b="0" dirty="0">
                          <a:latin typeface="Times New Roman" pitchFamily="18" charset="0"/>
                          <a:cs typeface="Times New Roman" pitchFamily="18" charset="0"/>
                        </a:rPr>
                        <a:t>Expected Questions</a:t>
                      </a:r>
                    </a:p>
                  </a:txBody>
                  <a:tcPr/>
                </a:tc>
                <a:extLst>
                  <a:ext uri="{0D108BD9-81ED-4DB2-BD59-A6C34878D82A}">
                    <a16:rowId xmlns:a16="http://schemas.microsoft.com/office/drawing/2014/main" val="10008"/>
                  </a:ext>
                </a:extLst>
              </a:tr>
              <a:tr h="518394">
                <a:tc>
                  <a:txBody>
                    <a:bodyPr/>
                    <a:lstStyle/>
                    <a:p>
                      <a:r>
                        <a:rPr lang="en-US" sz="2700" b="0" dirty="0">
                          <a:latin typeface="Times New Roman" pitchFamily="18" charset="0"/>
                          <a:cs typeface="Times New Roman" pitchFamily="18" charset="0"/>
                        </a:rPr>
                        <a:t>28.</a:t>
                      </a:r>
                    </a:p>
                  </a:txBody>
                  <a:tcPr/>
                </a:tc>
                <a:tc>
                  <a:txBody>
                    <a:bodyPr/>
                    <a:lstStyle/>
                    <a:p>
                      <a:r>
                        <a:rPr lang="en-US" sz="2700" b="0" dirty="0">
                          <a:latin typeface="Times New Roman" pitchFamily="18" charset="0"/>
                          <a:cs typeface="Times New Roman" pitchFamily="18" charset="0"/>
                        </a:rPr>
                        <a:t>Recap of unit</a:t>
                      </a:r>
                    </a:p>
                  </a:txBody>
                  <a:tcPr/>
                </a:tc>
                <a:extLst>
                  <a:ext uri="{0D108BD9-81ED-4DB2-BD59-A6C34878D82A}">
                    <a16:rowId xmlns:a16="http://schemas.microsoft.com/office/drawing/2014/main" val="10009"/>
                  </a:ext>
                </a:extLst>
              </a:tr>
            </a:tbl>
          </a:graphicData>
        </a:graphic>
      </p:graphicFrame>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Index</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D031DA-E0E3-426D-9CA4-6EBEC6005D84}"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40</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endParaRPr lang="en-US" sz="2800" dirty="0"/>
          </a:p>
          <a:p>
            <a:pPr algn="just">
              <a:buNone/>
            </a:pPr>
            <a:r>
              <a:rPr lang="en-US" sz="2800" dirty="0"/>
              <a:t>	A quantifiable deviation, departure, or divergence away from a known baseline or expected value.</a:t>
            </a:r>
          </a:p>
          <a:p>
            <a:pPr algn="just">
              <a:buNone/>
            </a:pPr>
            <a:endParaRPr lang="en-US" sz="2800" dirty="0"/>
          </a:p>
          <a:p>
            <a:pPr algn="just">
              <a:buNone/>
            </a:pPr>
            <a:r>
              <a:rPr lang="en-US" sz="2800" dirty="0"/>
              <a:t>	There are two basic expressions of variance, schedule variance and cost variance.</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Variance Analysis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DD7BE8-6C49-4420-997F-94366C23259A}"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41</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Schedule Variance status does indicate the Monetary value difference between work that is ahead or behind the plan and reflects a given measurement method.</a:t>
            </a:r>
          </a:p>
          <a:p>
            <a:pPr algn="just">
              <a:buNone/>
            </a:pPr>
            <a:endParaRPr lang="en-US" sz="2800" dirty="0"/>
          </a:p>
          <a:p>
            <a:pPr algn="just">
              <a:buNone/>
            </a:pPr>
            <a:r>
              <a:rPr lang="en-US" sz="2800" dirty="0"/>
              <a:t>	The formula utilized to express schedule variance is project earned value minus the project planned value as of the date of examination. </a:t>
            </a:r>
          </a:p>
          <a:p>
            <a:pPr algn="just">
              <a:buNone/>
            </a:pPr>
            <a:endParaRPr lang="en-US" sz="2800" dirty="0"/>
          </a:p>
          <a:p>
            <a:pPr algn="just">
              <a:buNone/>
            </a:pPr>
            <a:r>
              <a:rPr lang="en-US" sz="2800" dirty="0"/>
              <a:t>	(SV = EV – PV)</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Schedule Variance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454CC2-9FED-4DE4-8067-9628A37E0C2D}"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42</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If the variance is equal to 0, the project is on schedule. </a:t>
            </a:r>
          </a:p>
          <a:p>
            <a:pPr algn="just">
              <a:buNone/>
            </a:pPr>
            <a:endParaRPr lang="en-US" sz="2800" dirty="0"/>
          </a:p>
          <a:p>
            <a:pPr algn="just">
              <a:buNone/>
            </a:pPr>
            <a:r>
              <a:rPr lang="en-US" sz="2800" dirty="0"/>
              <a:t>	If a negative variance is determined, the project is behind schedule.  </a:t>
            </a:r>
          </a:p>
          <a:p>
            <a:pPr algn="just">
              <a:buNone/>
            </a:pPr>
            <a:endParaRPr lang="en-US" sz="2800" dirty="0"/>
          </a:p>
          <a:p>
            <a:pPr algn="just">
              <a:buNone/>
            </a:pPr>
            <a:r>
              <a:rPr lang="en-US" sz="2800" dirty="0"/>
              <a:t>	If the variance is positive the project is ahead of schedule.</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Schedule Variance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BFE1E7-5D76-4DB1-947D-B0FCFDB92BE9}"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43</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The cost variance is defined as the difference between earned value and actual costs. </a:t>
            </a:r>
          </a:p>
          <a:p>
            <a:pPr algn="just">
              <a:buNone/>
            </a:pPr>
            <a:endParaRPr lang="en-US" sz="2800" dirty="0"/>
          </a:p>
          <a:p>
            <a:pPr algn="just">
              <a:buNone/>
            </a:pPr>
            <a:r>
              <a:rPr lang="en-US" sz="2800" dirty="0"/>
              <a:t>	(CV = EV – AC)</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Cost Variance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8C94F2-DC6B-493E-AFBF-4D33BBF3FB47}"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44</a:t>
            </a:fld>
            <a:endParaRPr lang="en-US"/>
          </a:p>
        </p:txBody>
      </p:sp>
      <p:pic>
        <p:nvPicPr>
          <p:cNvPr id="10" name="Picture 2"/>
          <p:cNvPicPr>
            <a:picLocks noGrp="1" noChangeAspect="1" noChangeArrowheads="1"/>
          </p:cNvPicPr>
          <p:nvPr>
            <p:ph idx="4294967295"/>
          </p:nvPr>
        </p:nvPicPr>
        <p:blipFill>
          <a:blip r:embed="rId2"/>
          <a:srcRect/>
          <a:stretch>
            <a:fillRect/>
          </a:stretch>
        </p:blipFill>
        <p:spPr bwMode="auto">
          <a:xfrm>
            <a:off x="0" y="838200"/>
            <a:ext cx="7620000" cy="5562600"/>
          </a:xfrm>
          <a:prstGeom prst="rect">
            <a:avLst/>
          </a:prstGeom>
          <a:noFill/>
          <a:ln w="9525">
            <a:noFill/>
            <a:miter lim="800000"/>
            <a:headEnd/>
            <a:tailEnd/>
          </a:ln>
          <a:effectLst/>
        </p:spPr>
      </p:pic>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Graphic Representation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93B003-92BB-44F3-959B-967389E2A3AA}"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45</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Another analysis that can be done by using EVMS is that of Performance or establishing the project’s burn rate. </a:t>
            </a:r>
          </a:p>
          <a:p>
            <a:pPr algn="just">
              <a:buNone/>
            </a:pPr>
            <a:endParaRPr lang="en-US" sz="2800" dirty="0"/>
          </a:p>
          <a:p>
            <a:pPr algn="just">
              <a:buNone/>
            </a:pPr>
            <a:r>
              <a:rPr lang="en-US" sz="2800" dirty="0"/>
              <a:t>	Two examination of performance are available to the project manager: </a:t>
            </a:r>
          </a:p>
          <a:p>
            <a:pPr algn="just"/>
            <a:r>
              <a:rPr lang="en-US" sz="2800" dirty="0"/>
              <a:t>Schedule Performance Index (SPI)  </a:t>
            </a:r>
          </a:p>
          <a:p>
            <a:pPr algn="just"/>
            <a:r>
              <a:rPr lang="en-US" sz="2800" dirty="0"/>
              <a:t>Cost Performance Index (CPI).	</a:t>
            </a:r>
          </a:p>
          <a:p>
            <a:pPr algn="just">
              <a:buNone/>
            </a:pPr>
            <a:endParaRPr lang="en-US" sz="28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Performance Indexes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6137BC-74F7-40E2-A8D4-BE5514464896}"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46</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A measure of schedule efficiency on a project. It is the ratio of earned value (EV) to planned value (PV). </a:t>
            </a:r>
          </a:p>
          <a:p>
            <a:pPr algn="just">
              <a:buNone/>
            </a:pPr>
            <a:r>
              <a:rPr lang="en-US" sz="2800" dirty="0"/>
              <a:t>	The SPI is equal to earned value divided by planned value. 	</a:t>
            </a:r>
          </a:p>
          <a:p>
            <a:pPr algn="ctr">
              <a:buNone/>
            </a:pPr>
            <a:r>
              <a:rPr lang="en-US" sz="3600" b="1" dirty="0"/>
              <a:t>SPI = EV/PV</a:t>
            </a:r>
          </a:p>
          <a:p>
            <a:pPr algn="just">
              <a:buNone/>
            </a:pPr>
            <a:r>
              <a:rPr lang="en-US" sz="2800" dirty="0"/>
              <a:t>	An SPI </a:t>
            </a:r>
            <a:r>
              <a:rPr lang="en-US" sz="2800" b="1" dirty="0"/>
              <a:t>equal to or greater than one indicates a favorable condition</a:t>
            </a:r>
            <a:r>
              <a:rPr lang="en-US" sz="2800" dirty="0"/>
              <a:t> and a </a:t>
            </a:r>
            <a:r>
              <a:rPr lang="en-US" sz="2800" b="1" dirty="0"/>
              <a:t>value of less than one indicates an unfavorable condition.</a:t>
            </a:r>
          </a:p>
          <a:p>
            <a:pPr algn="just">
              <a:buNone/>
            </a:pPr>
            <a:endParaRPr lang="en-US" sz="2800" dirty="0"/>
          </a:p>
        </p:txBody>
      </p:sp>
      <p:sp>
        <p:nvSpPr>
          <p:cNvPr id="7" name="Title 1"/>
          <p:cNvSpPr txBox="1">
            <a:spLocks/>
          </p:cNvSpPr>
          <p:nvPr/>
        </p:nvSpPr>
        <p:spPr>
          <a:xfrm>
            <a:off x="1790179" y="0"/>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Schedule Performance Index (SPI)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0C7962-9F5B-4EF7-B60D-95C9BFF92AE5}"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47</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r>
              <a:rPr lang="en-US" sz="2800" dirty="0"/>
              <a:t>	</a:t>
            </a:r>
          </a:p>
          <a:p>
            <a:pPr algn="just">
              <a:buNone/>
            </a:pPr>
            <a:r>
              <a:rPr lang="en-US" sz="2800" dirty="0"/>
              <a:t>	A  measure of cost efficiency on a project. It is the ratio of earned value (EV) to actual costs (AC). </a:t>
            </a:r>
          </a:p>
          <a:p>
            <a:pPr algn="just">
              <a:buNone/>
            </a:pPr>
            <a:r>
              <a:rPr lang="en-US" sz="2800" dirty="0"/>
              <a:t>	The CPI is equal to the earned value divided by the actual costs. </a:t>
            </a:r>
          </a:p>
          <a:p>
            <a:pPr algn="ctr">
              <a:buNone/>
            </a:pPr>
            <a:r>
              <a:rPr lang="en-US" sz="2800" b="1" dirty="0"/>
              <a:t>CPI = EV/AC.</a:t>
            </a:r>
          </a:p>
          <a:p>
            <a:pPr algn="just">
              <a:buNone/>
            </a:pPr>
            <a:r>
              <a:rPr lang="en-US" sz="2800" dirty="0"/>
              <a:t>	A CPI </a:t>
            </a:r>
            <a:r>
              <a:rPr lang="en-US" sz="2800" b="1" dirty="0"/>
              <a:t>equal to or greater than one indicates a favorable condition</a:t>
            </a:r>
            <a:r>
              <a:rPr lang="en-US" sz="2800" dirty="0"/>
              <a:t> and a value of </a:t>
            </a:r>
            <a:r>
              <a:rPr lang="en-US" sz="2800" b="1" dirty="0"/>
              <a:t>less than one indicates an unfavorable condition</a:t>
            </a:r>
            <a:r>
              <a:rPr lang="en-US" sz="2800" dirty="0"/>
              <a:t>.</a:t>
            </a:r>
          </a:p>
          <a:p>
            <a:pPr algn="just">
              <a:buNone/>
            </a:pPr>
            <a:endParaRPr lang="en-US" sz="2800" dirty="0"/>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Cost Performance Index (CPI)</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7AB141-E640-48AC-98BA-0AB0BA9064CD}"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48</a:t>
            </a:fld>
            <a:endParaRPr lang="en-US"/>
          </a:p>
        </p:txBody>
      </p:sp>
      <p:sp>
        <p:nvSpPr>
          <p:cNvPr id="9" name="Content Placeholder 8"/>
          <p:cNvSpPr>
            <a:spLocks noGrp="1"/>
          </p:cNvSpPr>
          <p:nvPr>
            <p:ph idx="4294967295"/>
          </p:nvPr>
        </p:nvSpPr>
        <p:spPr>
          <a:xfrm>
            <a:off x="0" y="838200"/>
            <a:ext cx="8839200" cy="5562600"/>
          </a:xfrm>
        </p:spPr>
        <p:txBody>
          <a:bodyPr>
            <a:normAutofit/>
          </a:bodyPr>
          <a:lstStyle/>
          <a:p>
            <a:pPr algn="just">
              <a:buNone/>
            </a:pPr>
            <a:endParaRPr lang="en-US" sz="2800" dirty="0"/>
          </a:p>
          <a:p>
            <a:pPr algn="just">
              <a:buNone/>
            </a:pPr>
            <a:r>
              <a:rPr lang="en-US" sz="2800" dirty="0"/>
              <a:t>	</a:t>
            </a:r>
          </a:p>
          <a:p>
            <a:pPr algn="just">
              <a:buNone/>
            </a:pPr>
            <a:r>
              <a:rPr lang="en-US" sz="2800" dirty="0"/>
              <a:t>	Project termination (or </a:t>
            </a:r>
            <a:r>
              <a:rPr lang="en-US" sz="2800" i="1" dirty="0"/>
              <a:t>close-out</a:t>
            </a:r>
            <a:r>
              <a:rPr lang="en-US" sz="2800" dirty="0"/>
              <a:t>) is the last stage of managing the project, and occurs after the implementation phase has ended. </a:t>
            </a:r>
          </a:p>
        </p:txBody>
      </p:sp>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Project Termination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11E82A7-7B61-403B-9CB7-3548F5AA4227}"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49</a:t>
            </a:fld>
            <a:endParaRPr lang="en-US"/>
          </a:p>
        </p:txBody>
      </p:sp>
      <p:pic>
        <p:nvPicPr>
          <p:cNvPr id="64514" name="Picture 2"/>
          <p:cNvPicPr>
            <a:picLocks noGrp="1" noChangeAspect="1" noChangeArrowheads="1"/>
          </p:cNvPicPr>
          <p:nvPr>
            <p:ph idx="4294967295"/>
          </p:nvPr>
        </p:nvPicPr>
        <p:blipFill>
          <a:blip r:embed="rId2"/>
          <a:srcRect/>
          <a:stretch>
            <a:fillRect/>
          </a:stretch>
        </p:blipFill>
        <p:spPr bwMode="auto">
          <a:xfrm>
            <a:off x="0" y="838200"/>
            <a:ext cx="8934450" cy="5029200"/>
          </a:xfrm>
          <a:prstGeom prst="rect">
            <a:avLst/>
          </a:prstGeom>
          <a:noFill/>
          <a:ln w="9525">
            <a:noFill/>
            <a:miter lim="800000"/>
            <a:headEnd/>
            <a:tailEnd/>
          </a:ln>
          <a:effectLst/>
        </p:spPr>
      </p:pic>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Types of Project Termination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94D688E-3DE3-478B-97C7-1F1D73AF4676}" type="datetime1">
              <a:rPr lang="en-US" smtClean="0"/>
              <a:t>14-Jun-24</a:t>
            </a:fld>
            <a:endParaRPr lang="en-US"/>
          </a:p>
        </p:txBody>
      </p:sp>
      <p:sp>
        <p:nvSpPr>
          <p:cNvPr id="10" name="Footer Placeholder 9"/>
          <p:cNvSpPr>
            <a:spLocks noGrp="1"/>
          </p:cNvSpPr>
          <p:nvPr>
            <p:ph type="ftr" sz="quarter" idx="11"/>
          </p:nvPr>
        </p:nvSpPr>
        <p:spPr/>
        <p:txBody>
          <a:bodyPr/>
          <a:lstStyle/>
          <a:p>
            <a:r>
              <a:rPr lang="en-US"/>
              <a:t>HARSHIT THAKUR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3" name="Content Placeholder 2"/>
          <p:cNvSpPr>
            <a:spLocks noGrp="1"/>
          </p:cNvSpPr>
          <p:nvPr>
            <p:ph idx="4294967295"/>
          </p:nvPr>
        </p:nvSpPr>
        <p:spPr>
          <a:xfrm>
            <a:off x="0" y="914400"/>
            <a:ext cx="5791200" cy="5181600"/>
          </a:xfrm>
        </p:spPr>
        <p:txBody>
          <a:bodyPr>
            <a:normAutofit/>
          </a:bodyPr>
          <a:lstStyle/>
          <a:p>
            <a:pPr>
              <a:buFont typeface="Arial" pitchFamily="34" charset="0"/>
              <a:buNone/>
            </a:pPr>
            <a:endParaRPr lang="en-IN" altLang="en-US" sz="2800" dirty="0"/>
          </a:p>
          <a:p>
            <a:pPr>
              <a:buFont typeface="Arial" pitchFamily="34" charset="0"/>
              <a:buNone/>
            </a:pPr>
            <a:r>
              <a:rPr lang="en-IN" altLang="en-US" sz="2400" dirty="0"/>
              <a:t>Faculty Name: Harshit Thakur</a:t>
            </a:r>
          </a:p>
          <a:p>
            <a:pPr>
              <a:buFont typeface="Arial" pitchFamily="34" charset="0"/>
              <a:buNone/>
            </a:pPr>
            <a:r>
              <a:rPr lang="en-IN" altLang="en-US" sz="2400" dirty="0"/>
              <a:t>Designation: Assistant Professor</a:t>
            </a:r>
          </a:p>
          <a:p>
            <a:pPr>
              <a:buFont typeface="Arial" pitchFamily="34" charset="0"/>
              <a:buNone/>
            </a:pPr>
            <a:r>
              <a:rPr lang="en-IN" altLang="en-US" sz="2400" dirty="0"/>
              <a:t>Department: CSE</a:t>
            </a:r>
          </a:p>
          <a:p>
            <a:pPr>
              <a:buFont typeface="Arial" pitchFamily="34" charset="0"/>
              <a:buNone/>
            </a:pPr>
            <a:r>
              <a:rPr lang="en-IN" altLang="en-US" sz="2400" dirty="0"/>
              <a:t>Email ID: harshit.thakur@niet.co.in</a:t>
            </a:r>
          </a:p>
          <a:p>
            <a:pPr>
              <a:buFont typeface="Arial" pitchFamily="34" charset="0"/>
              <a:buNone/>
            </a:pPr>
            <a:r>
              <a:rPr lang="en-IN" altLang="en-US" sz="2400" dirty="0"/>
              <a:t>Qualification: </a:t>
            </a:r>
            <a:r>
              <a:rPr lang="en-IN" altLang="en-US" sz="2000" dirty="0" err="1"/>
              <a:t>M.Tech</a:t>
            </a:r>
            <a:r>
              <a:rPr lang="en-IN" altLang="en-US" sz="2000" dirty="0"/>
              <a:t>, </a:t>
            </a:r>
            <a:r>
              <a:rPr lang="en-IN" altLang="en-US" sz="2000" dirty="0" err="1"/>
              <a:t>B.Tech</a:t>
            </a:r>
            <a:endParaRPr lang="en-IN" altLang="en-US" sz="2000" dirty="0"/>
          </a:p>
          <a:p>
            <a:pPr>
              <a:buFont typeface="Arial" pitchFamily="34" charset="0"/>
              <a:buNone/>
            </a:pPr>
            <a:r>
              <a:rPr lang="en-IN" altLang="en-US" sz="2400" dirty="0"/>
              <a:t>Specialisation: CSE</a:t>
            </a:r>
          </a:p>
          <a:p>
            <a:pPr>
              <a:buFont typeface="Arial" pitchFamily="34" charset="0"/>
              <a:buNone/>
            </a:pPr>
            <a:r>
              <a:rPr lang="en-IN" altLang="en-US" sz="2400" dirty="0"/>
              <a:t>Research Area: Cloud Computing</a:t>
            </a:r>
          </a:p>
          <a:p>
            <a:pPr>
              <a:buFont typeface="Arial" pitchFamily="34" charset="0"/>
              <a:buNone/>
            </a:pPr>
            <a:r>
              <a:rPr lang="en-IN" altLang="en-US" sz="2400" dirty="0"/>
              <a:t>Total Experience: 1 Year</a:t>
            </a:r>
            <a:endParaRPr lang="en-IN" altLang="en-US" sz="2800" dirty="0"/>
          </a:p>
        </p:txBody>
      </p:sp>
      <p:sp>
        <p:nvSpPr>
          <p:cNvPr id="8"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Introduction of Faculty member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9EA69B-A1CC-479F-B576-50601C345831}"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50</a:t>
            </a:fld>
            <a:endParaRPr lang="en-US"/>
          </a:p>
        </p:txBody>
      </p:sp>
      <p:pic>
        <p:nvPicPr>
          <p:cNvPr id="65538" name="Picture 2"/>
          <p:cNvPicPr>
            <a:picLocks noGrp="1" noChangeAspect="1" noChangeArrowheads="1"/>
          </p:cNvPicPr>
          <p:nvPr>
            <p:ph idx="4294967295"/>
          </p:nvPr>
        </p:nvPicPr>
        <p:blipFill>
          <a:blip r:embed="rId2"/>
          <a:srcRect/>
          <a:stretch>
            <a:fillRect/>
          </a:stretch>
        </p:blipFill>
        <p:spPr bwMode="auto">
          <a:xfrm>
            <a:off x="649288" y="869950"/>
            <a:ext cx="8494712" cy="5378450"/>
          </a:xfrm>
          <a:prstGeom prst="rect">
            <a:avLst/>
          </a:prstGeom>
          <a:noFill/>
          <a:ln w="9525">
            <a:noFill/>
            <a:miter lim="800000"/>
            <a:headEnd/>
            <a:tailEnd/>
          </a:ln>
          <a:effectLst/>
        </p:spPr>
      </p:pic>
      <p:sp>
        <p:nvSpPr>
          <p:cNvPr id="7" name="Title 1"/>
          <p:cNvSpPr txBox="1">
            <a:spLocks/>
          </p:cNvSpPr>
          <p:nvPr/>
        </p:nvSpPr>
        <p:spPr>
          <a:xfrm>
            <a:off x="1905000"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Most Common Reasons Projects Terminate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2B13E1-326E-46F0-915B-40B2C526C469}" type="datetime1">
              <a:rPr lang="en-US" smtClean="0"/>
              <a:t>14-Jun-24</a:t>
            </a:fld>
            <a:endParaRPr lang="en-US" dirty="0"/>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51</a:t>
            </a:fld>
            <a:endParaRPr lang="en-US"/>
          </a:p>
        </p:txBody>
      </p:sp>
      <p:sp>
        <p:nvSpPr>
          <p:cNvPr id="9" name="Content Placeholder 8"/>
          <p:cNvSpPr>
            <a:spLocks noGrp="1"/>
          </p:cNvSpPr>
          <p:nvPr>
            <p:ph idx="4294967295"/>
          </p:nvPr>
        </p:nvSpPr>
        <p:spPr>
          <a:xfrm>
            <a:off x="0" y="838200"/>
            <a:ext cx="8991600" cy="5562600"/>
          </a:xfrm>
        </p:spPr>
        <p:txBody>
          <a:bodyPr>
            <a:normAutofit/>
          </a:bodyPr>
          <a:lstStyle/>
          <a:p>
            <a:pPr algn="just">
              <a:buNone/>
            </a:pPr>
            <a:r>
              <a:rPr lang="en-US" sz="2800" dirty="0"/>
              <a:t>	Milestones are tools used in project management to mark specific points along a project timeline. </a:t>
            </a:r>
          </a:p>
          <a:p>
            <a:pPr algn="just">
              <a:buNone/>
            </a:pPr>
            <a:endParaRPr lang="en-US" sz="2800" dirty="0"/>
          </a:p>
          <a:p>
            <a:pPr algn="just">
              <a:buNone/>
            </a:pPr>
            <a:r>
              <a:rPr lang="en-US" sz="2800" dirty="0"/>
              <a:t>	These points may signal anchors such as a project start and end date, or a need for external review or input and budget checks.</a:t>
            </a:r>
          </a:p>
          <a:p>
            <a:pPr algn="just">
              <a:buNone/>
            </a:pPr>
            <a:endParaRPr lang="en-US" sz="2800" dirty="0"/>
          </a:p>
          <a:p>
            <a:pPr algn="just">
              <a:buNone/>
            </a:pPr>
            <a:r>
              <a:rPr lang="en-US" sz="2800" dirty="0"/>
              <a:t>	A  measure of cost efficiency on a project. It is the ratio of earned value (EV) to actual costs (AC). </a:t>
            </a:r>
          </a:p>
          <a:p>
            <a:pPr algn="just">
              <a:buNone/>
            </a:pPr>
            <a:r>
              <a:rPr lang="en-US" sz="2800" dirty="0"/>
              <a:t>	The CPI is equal to the earned value divided by the actual costs. </a:t>
            </a:r>
          </a:p>
          <a:p>
            <a:pPr algn="just">
              <a:buNone/>
            </a:pPr>
            <a:endParaRPr lang="en-US" sz="2800" dirty="0"/>
          </a:p>
        </p:txBody>
      </p:sp>
      <p:sp>
        <p:nvSpPr>
          <p:cNvPr id="7" name="Title 1"/>
          <p:cNvSpPr txBox="1">
            <a:spLocks/>
          </p:cNvSpPr>
          <p:nvPr/>
        </p:nvSpPr>
        <p:spPr>
          <a:xfrm>
            <a:off x="1942578" y="0"/>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EA4C7A-F035-4CE4-9B4A-D49BDB3BB309}"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52</a:t>
            </a:fld>
            <a:endParaRPr lang="en-US"/>
          </a:p>
        </p:txBody>
      </p:sp>
      <p:sp>
        <p:nvSpPr>
          <p:cNvPr id="3" name="Content Placeholder 2"/>
          <p:cNvSpPr>
            <a:spLocks noGrp="1"/>
          </p:cNvSpPr>
          <p:nvPr>
            <p:ph idx="4294967295"/>
          </p:nvPr>
        </p:nvSpPr>
        <p:spPr>
          <a:xfrm>
            <a:off x="914400" y="1143000"/>
            <a:ext cx="8229600" cy="4525963"/>
          </a:xfrm>
        </p:spPr>
        <p:txBody>
          <a:bodyPr>
            <a:normAutofit/>
          </a:bodyPr>
          <a:lstStyle/>
          <a:p>
            <a:pPr>
              <a:buNone/>
            </a:pPr>
            <a:r>
              <a:rPr lang="en-US" sz="2400" dirty="0">
                <a:hlinkClick r:id="rId3"/>
              </a:rPr>
              <a:t>https://www.youtube.com/watch?v=lfIX8VwZpPE</a:t>
            </a:r>
            <a:endParaRPr lang="en-US" sz="2400" dirty="0"/>
          </a:p>
          <a:p>
            <a:pPr>
              <a:buNone/>
            </a:pPr>
            <a:endParaRPr lang="en-US" sz="2400" dirty="0"/>
          </a:p>
          <a:p>
            <a:pPr>
              <a:buNone/>
            </a:pPr>
            <a:r>
              <a:rPr lang="en-US" sz="2400" dirty="0">
                <a:hlinkClick r:id="rId4"/>
              </a:rPr>
              <a:t>https://www.youtube.com/watch?v=QTL0NU_S2Mc</a:t>
            </a:r>
            <a:endParaRPr lang="en-US" sz="2400" dirty="0"/>
          </a:p>
          <a:p>
            <a:pPr>
              <a:buNone/>
            </a:pPr>
            <a:endParaRPr lang="en-US" sz="2400" dirty="0">
              <a:hlinkClick r:id="rId5"/>
            </a:endParaRPr>
          </a:p>
          <a:p>
            <a:pPr>
              <a:buNone/>
            </a:pPr>
            <a:r>
              <a:rPr lang="en-US" sz="2400" dirty="0">
                <a:hlinkClick r:id="rId5"/>
              </a:rPr>
              <a:t>https://www.youtube.com/watch?v=rAJYAgTBXEY</a:t>
            </a:r>
            <a:endParaRPr lang="en-US" sz="2400" dirty="0"/>
          </a:p>
          <a:p>
            <a:pPr>
              <a:buNone/>
            </a:pPr>
            <a:endParaRPr lang="en-US" sz="2400" dirty="0"/>
          </a:p>
          <a:p>
            <a:pPr>
              <a:buNone/>
            </a:pPr>
            <a:r>
              <a:rPr lang="en-US" sz="2400" dirty="0">
                <a:hlinkClick r:id="rId6"/>
              </a:rPr>
              <a:t>https://www.youtube.com/watch?v=mYUIMsc6Niw</a:t>
            </a:r>
            <a:endParaRPr lang="en-US" sz="2400" dirty="0"/>
          </a:p>
          <a:p>
            <a:pPr>
              <a:buNone/>
            </a:pPr>
            <a:endParaRPr lang="en-US" sz="2400" dirty="0"/>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 </a:t>
            </a:r>
            <a:r>
              <a:rPr lang="en-US" dirty="0" err="1"/>
              <a:t>Youtube</a:t>
            </a:r>
            <a:r>
              <a:rPr lang="en-US" dirty="0"/>
              <a:t> Links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B18A00-A6D1-49F2-8A85-5015AABC95A3}"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53</a:t>
            </a:fld>
            <a:endParaRPr lang="en-US"/>
          </a:p>
        </p:txBody>
      </p:sp>
      <p:sp>
        <p:nvSpPr>
          <p:cNvPr id="3" name="Content Placeholder 2"/>
          <p:cNvSpPr>
            <a:spLocks noGrp="1"/>
          </p:cNvSpPr>
          <p:nvPr>
            <p:ph idx="4294967295"/>
          </p:nvPr>
        </p:nvSpPr>
        <p:spPr>
          <a:xfrm>
            <a:off x="381000" y="914400"/>
            <a:ext cx="8763000" cy="5257800"/>
          </a:xfrm>
        </p:spPr>
        <p:txBody>
          <a:bodyPr>
            <a:normAutofit/>
          </a:bodyPr>
          <a:lstStyle/>
          <a:p>
            <a:pPr marL="0" marR="0">
              <a:lnSpc>
                <a:spcPct val="115000"/>
              </a:lnSpc>
              <a:spcBef>
                <a:spcPts val="0"/>
              </a:spcBef>
              <a:spcAft>
                <a:spcPts val="0"/>
              </a:spcAft>
              <a:buNone/>
            </a:pPr>
            <a:r>
              <a:rPr lang="en-US" sz="2400" b="1" dirty="0">
                <a:ea typeface="Times New Roman"/>
                <a:cs typeface="Mangal"/>
              </a:rPr>
              <a:t>Q1.</a:t>
            </a:r>
            <a:r>
              <a:rPr lang="en-US" sz="2400" dirty="0">
                <a:ea typeface="Times New Roman"/>
                <a:cs typeface="Mangal"/>
              </a:rPr>
              <a:t> EVA stands for. </a:t>
            </a:r>
          </a:p>
          <a:p>
            <a:pPr lvl="0">
              <a:lnSpc>
                <a:spcPct val="115000"/>
              </a:lnSpc>
              <a:spcBef>
                <a:spcPts val="0"/>
              </a:spcBef>
              <a:buFont typeface="+mj-lt"/>
              <a:buAutoNum type="alphaUcPeriod"/>
            </a:pPr>
            <a:r>
              <a:rPr lang="en-US" sz="2400" b="1" dirty="0">
                <a:ea typeface="Times New Roman"/>
                <a:cs typeface="Mangal"/>
              </a:rPr>
              <a:t>Earned value analysis </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Early value analysis </a:t>
            </a:r>
          </a:p>
          <a:p>
            <a:pPr lvl="0">
              <a:lnSpc>
                <a:spcPct val="115000"/>
              </a:lnSpc>
              <a:spcBef>
                <a:spcPts val="0"/>
              </a:spcBef>
              <a:buFont typeface="+mj-lt"/>
              <a:buAutoNum type="alphaUcPeriod"/>
            </a:pPr>
            <a:r>
              <a:rPr lang="en-US" sz="2400" dirty="0">
                <a:ea typeface="Times New Roman"/>
                <a:cs typeface="Mangal"/>
              </a:rPr>
              <a:t>Exposure value analysis </a:t>
            </a:r>
          </a:p>
          <a:p>
            <a:pPr lvl="0">
              <a:lnSpc>
                <a:spcPct val="115000"/>
              </a:lnSpc>
              <a:spcBef>
                <a:spcPts val="0"/>
              </a:spcBef>
              <a:buFont typeface="+mj-lt"/>
              <a:buAutoNum type="alphaUcPeriod"/>
            </a:pPr>
            <a:r>
              <a:rPr lang="en-US" sz="2400" dirty="0">
                <a:ea typeface="Times New Roman"/>
                <a:cs typeface="Mangal"/>
              </a:rPr>
              <a:t>Explicit value analysis</a:t>
            </a:r>
          </a:p>
          <a:p>
            <a:pPr lvl="0">
              <a:lnSpc>
                <a:spcPct val="115000"/>
              </a:lnSpc>
              <a:spcBef>
                <a:spcPts val="0"/>
              </a:spcBef>
              <a:buFont typeface="+mj-lt"/>
              <a:buAutoNum type="alphaUcPeriod"/>
            </a:pPr>
            <a:endParaRPr lang="en-US" sz="2400" dirty="0">
              <a:ea typeface="Times New Roman"/>
              <a:cs typeface="Mangal"/>
            </a:endParaRPr>
          </a:p>
          <a:p>
            <a:pPr marL="0" marR="0">
              <a:lnSpc>
                <a:spcPct val="115000"/>
              </a:lnSpc>
              <a:spcBef>
                <a:spcPts val="0"/>
              </a:spcBef>
              <a:spcAft>
                <a:spcPts val="0"/>
              </a:spcAft>
              <a:buNone/>
            </a:pPr>
            <a:r>
              <a:rPr lang="en-US" sz="2400" b="1" dirty="0">
                <a:ea typeface="Times New Roman"/>
                <a:cs typeface="Mangal"/>
              </a:rPr>
              <a:t>Q2.</a:t>
            </a:r>
            <a:r>
              <a:rPr lang="en-US" sz="2400" dirty="0">
                <a:ea typeface="Times New Roman"/>
                <a:cs typeface="Mangal"/>
              </a:rPr>
              <a:t> PV stands for. </a:t>
            </a:r>
          </a:p>
          <a:p>
            <a:pPr lvl="0">
              <a:lnSpc>
                <a:spcPct val="115000"/>
              </a:lnSpc>
              <a:spcBef>
                <a:spcPts val="0"/>
              </a:spcBef>
              <a:buFont typeface="+mj-lt"/>
              <a:buAutoNum type="alphaUcPeriod"/>
            </a:pPr>
            <a:r>
              <a:rPr lang="en-US" sz="2400" dirty="0">
                <a:ea typeface="Times New Roman"/>
                <a:cs typeface="Mangal"/>
              </a:rPr>
              <a:t>Projected value </a:t>
            </a:r>
          </a:p>
          <a:p>
            <a:pPr lvl="0">
              <a:lnSpc>
                <a:spcPct val="115000"/>
              </a:lnSpc>
              <a:spcBef>
                <a:spcPts val="0"/>
              </a:spcBef>
              <a:buFont typeface="+mj-lt"/>
              <a:buAutoNum type="alphaUcPeriod"/>
            </a:pPr>
            <a:r>
              <a:rPr lang="en-US" sz="2400" b="1" dirty="0">
                <a:ea typeface="Times New Roman"/>
                <a:cs typeface="Mangal"/>
              </a:rPr>
              <a:t>Planned value </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Peculiar value </a:t>
            </a:r>
          </a:p>
          <a:p>
            <a:pPr lvl="0">
              <a:lnSpc>
                <a:spcPct val="115000"/>
              </a:lnSpc>
              <a:spcBef>
                <a:spcPts val="0"/>
              </a:spcBef>
              <a:buFont typeface="+mj-lt"/>
              <a:buAutoNum type="alphaUcPeriod"/>
            </a:pPr>
            <a:r>
              <a:rPr lang="en-US" sz="2400" dirty="0">
                <a:ea typeface="Times New Roman"/>
                <a:cs typeface="Mangal"/>
              </a:rPr>
              <a:t>None of the above</a:t>
            </a:r>
          </a:p>
          <a:p>
            <a:pPr lvl="0">
              <a:lnSpc>
                <a:spcPct val="115000"/>
              </a:lnSpc>
              <a:spcBef>
                <a:spcPts val="0"/>
              </a:spcBef>
              <a:buFont typeface="+mj-lt"/>
              <a:buAutoNum type="alphaUcPeriod"/>
            </a:pPr>
            <a:endParaRPr lang="en-US" sz="2400" dirty="0">
              <a:ea typeface="Times New Roman"/>
              <a:cs typeface="Mangal"/>
            </a:endParaRPr>
          </a:p>
          <a:p>
            <a:pPr marL="0" marR="0" algn="just">
              <a:spcBef>
                <a:spcPts val="0"/>
              </a:spcBef>
              <a:buNone/>
            </a:pPr>
            <a:endParaRPr lang="en-US" sz="2400" dirty="0">
              <a:cs typeface="Times New Roman" pitchFamily="18" charset="0"/>
            </a:endParaRPr>
          </a:p>
        </p:txBody>
      </p:sp>
      <p:sp>
        <p:nvSpPr>
          <p:cNvPr id="7" name="Title 1"/>
          <p:cNvSpPr txBox="1">
            <a:spLocks/>
          </p:cNvSpPr>
          <p:nvPr/>
        </p:nvSpPr>
        <p:spPr>
          <a:xfrm>
            <a:off x="1828800" y="-33778"/>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3CBA3B3-F726-4919-BEAC-D9ED9AE6282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54</a:t>
            </a:fld>
            <a:endParaRPr lang="en-US"/>
          </a:p>
        </p:txBody>
      </p:sp>
      <p:sp>
        <p:nvSpPr>
          <p:cNvPr id="3" name="Content Placeholder 2"/>
          <p:cNvSpPr>
            <a:spLocks noGrp="1"/>
          </p:cNvSpPr>
          <p:nvPr>
            <p:ph idx="4294967295"/>
          </p:nvPr>
        </p:nvSpPr>
        <p:spPr>
          <a:xfrm>
            <a:off x="381000" y="914400"/>
            <a:ext cx="8763000" cy="5257800"/>
          </a:xfrm>
        </p:spPr>
        <p:txBody>
          <a:bodyPr>
            <a:normAutofit/>
          </a:bodyPr>
          <a:lstStyle/>
          <a:p>
            <a:pPr marL="0" marR="0">
              <a:lnSpc>
                <a:spcPct val="115000"/>
              </a:lnSpc>
              <a:spcBef>
                <a:spcPts val="0"/>
              </a:spcBef>
              <a:spcAft>
                <a:spcPts val="0"/>
              </a:spcAft>
              <a:buNone/>
            </a:pPr>
            <a:r>
              <a:rPr lang="en-US" sz="2400" b="1" dirty="0">
                <a:ea typeface="Times New Roman"/>
                <a:cs typeface="Mangal"/>
              </a:rPr>
              <a:t>Q3.</a:t>
            </a:r>
            <a:r>
              <a:rPr lang="en-US" sz="2400" dirty="0">
                <a:ea typeface="Times New Roman"/>
                <a:cs typeface="Mangal"/>
              </a:rPr>
              <a:t> EV stands for. </a:t>
            </a:r>
          </a:p>
          <a:p>
            <a:pPr lvl="0">
              <a:lnSpc>
                <a:spcPct val="115000"/>
              </a:lnSpc>
              <a:spcBef>
                <a:spcPts val="0"/>
              </a:spcBef>
              <a:buFont typeface="+mj-lt"/>
              <a:buAutoNum type="alphaUcPeriod"/>
            </a:pPr>
            <a:r>
              <a:rPr lang="en-US" sz="2400" dirty="0">
                <a:ea typeface="Times New Roman"/>
                <a:cs typeface="Mangal"/>
              </a:rPr>
              <a:t>Explicit value </a:t>
            </a:r>
          </a:p>
          <a:p>
            <a:pPr lvl="0">
              <a:lnSpc>
                <a:spcPct val="115000"/>
              </a:lnSpc>
              <a:spcBef>
                <a:spcPts val="0"/>
              </a:spcBef>
              <a:buFont typeface="+mj-lt"/>
              <a:buAutoNum type="alphaUcPeriod"/>
            </a:pPr>
            <a:r>
              <a:rPr lang="en-US" sz="2400" dirty="0">
                <a:ea typeface="Times New Roman"/>
                <a:cs typeface="Mangal"/>
              </a:rPr>
              <a:t>Exposure value </a:t>
            </a:r>
          </a:p>
          <a:p>
            <a:pPr lvl="0">
              <a:lnSpc>
                <a:spcPct val="115000"/>
              </a:lnSpc>
              <a:spcBef>
                <a:spcPts val="0"/>
              </a:spcBef>
              <a:buFont typeface="+mj-lt"/>
              <a:buAutoNum type="alphaUcPeriod"/>
            </a:pPr>
            <a:r>
              <a:rPr lang="en-US" sz="2400" b="1" dirty="0">
                <a:ea typeface="Times New Roman"/>
                <a:cs typeface="Mangal"/>
              </a:rPr>
              <a:t>Earned value </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Expected value</a:t>
            </a:r>
          </a:p>
          <a:p>
            <a:pPr marL="514350" indent="-514350" algn="just">
              <a:lnSpc>
                <a:spcPct val="110000"/>
              </a:lnSpc>
              <a:spcBef>
                <a:spcPts val="0"/>
              </a:spcBef>
              <a:buNone/>
            </a:pPr>
            <a:endParaRPr lang="en-US" sz="2400" dirty="0">
              <a:cs typeface="Times New Roman" pitchFamily="18" charset="0"/>
            </a:endParaRPr>
          </a:p>
          <a:p>
            <a:pPr marL="0" marR="0">
              <a:lnSpc>
                <a:spcPct val="115000"/>
              </a:lnSpc>
              <a:spcBef>
                <a:spcPts val="0"/>
              </a:spcBef>
              <a:spcAft>
                <a:spcPts val="0"/>
              </a:spcAft>
              <a:buNone/>
            </a:pPr>
            <a:r>
              <a:rPr lang="en-US" sz="2400" b="1" dirty="0">
                <a:ea typeface="Times New Roman"/>
                <a:cs typeface="Mangal"/>
              </a:rPr>
              <a:t>Q4.</a:t>
            </a:r>
            <a:r>
              <a:rPr lang="en-US" sz="2400" dirty="0">
                <a:ea typeface="Times New Roman"/>
                <a:cs typeface="Mangal"/>
              </a:rPr>
              <a:t> In project monitoring CV stands for. </a:t>
            </a:r>
          </a:p>
          <a:p>
            <a:pPr lvl="0">
              <a:lnSpc>
                <a:spcPct val="115000"/>
              </a:lnSpc>
              <a:spcBef>
                <a:spcPts val="0"/>
              </a:spcBef>
              <a:buFont typeface="+mj-lt"/>
              <a:buAutoNum type="alphaUcPeriod"/>
            </a:pPr>
            <a:r>
              <a:rPr lang="en-US" sz="2400" dirty="0">
                <a:ea typeface="Times New Roman"/>
                <a:cs typeface="Mangal"/>
              </a:rPr>
              <a:t>Cumulative variance </a:t>
            </a:r>
          </a:p>
          <a:p>
            <a:pPr lvl="0">
              <a:lnSpc>
                <a:spcPct val="115000"/>
              </a:lnSpc>
              <a:spcBef>
                <a:spcPts val="0"/>
              </a:spcBef>
              <a:buFont typeface="+mj-lt"/>
              <a:buAutoNum type="alphaUcPeriod"/>
            </a:pPr>
            <a:r>
              <a:rPr lang="en-US" sz="2400" dirty="0">
                <a:ea typeface="Times New Roman"/>
                <a:cs typeface="Mangal"/>
              </a:rPr>
              <a:t>Cumulative value </a:t>
            </a:r>
          </a:p>
          <a:p>
            <a:pPr lvl="0">
              <a:lnSpc>
                <a:spcPct val="115000"/>
              </a:lnSpc>
              <a:spcBef>
                <a:spcPts val="0"/>
              </a:spcBef>
              <a:buFont typeface="+mj-lt"/>
              <a:buAutoNum type="alphaUcPeriod"/>
            </a:pPr>
            <a:r>
              <a:rPr lang="en-US" sz="2400" b="1" dirty="0">
                <a:ea typeface="Times New Roman"/>
                <a:cs typeface="Mangal"/>
              </a:rPr>
              <a:t>Cost variance </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None of the above</a:t>
            </a:r>
          </a:p>
          <a:p>
            <a:pPr marL="514350" indent="-514350" algn="just">
              <a:lnSpc>
                <a:spcPct val="110000"/>
              </a:lnSpc>
              <a:spcBef>
                <a:spcPts val="0"/>
              </a:spcBef>
              <a:buNone/>
            </a:pPr>
            <a:endParaRPr lang="en-US" sz="2400" dirty="0">
              <a:cs typeface="Times New Roman" pitchFamily="18" charset="0"/>
            </a:endParaRPr>
          </a:p>
        </p:txBody>
      </p:sp>
      <p:sp>
        <p:nvSpPr>
          <p:cNvPr id="7" name="Title 1"/>
          <p:cNvSpPr txBox="1">
            <a:spLocks/>
          </p:cNvSpPr>
          <p:nvPr/>
        </p:nvSpPr>
        <p:spPr>
          <a:xfrm>
            <a:off x="1752600" y="-18854"/>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B9CD94-E78C-49AD-83E9-A99CC689FC67}"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55</a:t>
            </a:fld>
            <a:endParaRPr lang="en-US"/>
          </a:p>
        </p:txBody>
      </p:sp>
      <p:sp>
        <p:nvSpPr>
          <p:cNvPr id="3" name="Content Placeholder 2"/>
          <p:cNvSpPr>
            <a:spLocks noGrp="1"/>
          </p:cNvSpPr>
          <p:nvPr>
            <p:ph idx="4294967295"/>
          </p:nvPr>
        </p:nvSpPr>
        <p:spPr>
          <a:xfrm>
            <a:off x="381000" y="914400"/>
            <a:ext cx="8763000" cy="5257800"/>
          </a:xfrm>
        </p:spPr>
        <p:txBody>
          <a:bodyPr>
            <a:normAutofit/>
          </a:bodyPr>
          <a:lstStyle/>
          <a:p>
            <a:pPr marL="0" marR="0">
              <a:lnSpc>
                <a:spcPct val="115000"/>
              </a:lnSpc>
              <a:spcBef>
                <a:spcPts val="0"/>
              </a:spcBef>
              <a:spcAft>
                <a:spcPts val="0"/>
              </a:spcAft>
              <a:buNone/>
            </a:pPr>
            <a:r>
              <a:rPr lang="en-US" sz="2400" b="1" dirty="0">
                <a:ea typeface="Times New Roman"/>
                <a:cs typeface="Mangal"/>
              </a:rPr>
              <a:t>Q5.</a:t>
            </a:r>
            <a:r>
              <a:rPr lang="en-US" sz="2400" dirty="0">
                <a:ea typeface="Times New Roman"/>
                <a:cs typeface="Mangal"/>
              </a:rPr>
              <a:t> In project monitoring SV stands for. </a:t>
            </a:r>
          </a:p>
          <a:p>
            <a:pPr lvl="0">
              <a:lnSpc>
                <a:spcPct val="115000"/>
              </a:lnSpc>
              <a:spcBef>
                <a:spcPts val="0"/>
              </a:spcBef>
              <a:buFont typeface="+mj-lt"/>
              <a:buAutoNum type="alphaUcPeriod"/>
            </a:pPr>
            <a:r>
              <a:rPr lang="en-US" sz="2400" dirty="0">
                <a:ea typeface="Times New Roman"/>
                <a:cs typeface="Mangal"/>
              </a:rPr>
              <a:t>Standard value </a:t>
            </a:r>
          </a:p>
          <a:p>
            <a:pPr lvl="0">
              <a:lnSpc>
                <a:spcPct val="115000"/>
              </a:lnSpc>
              <a:spcBef>
                <a:spcPts val="0"/>
              </a:spcBef>
              <a:buFont typeface="+mj-lt"/>
              <a:buAutoNum type="alphaUcPeriod"/>
            </a:pPr>
            <a:r>
              <a:rPr lang="en-US" sz="2400" b="1" dirty="0">
                <a:ea typeface="Times New Roman"/>
                <a:cs typeface="Mangal"/>
              </a:rPr>
              <a:t>Schedule variance </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Schedule value </a:t>
            </a:r>
          </a:p>
          <a:p>
            <a:pPr lvl="0">
              <a:lnSpc>
                <a:spcPct val="115000"/>
              </a:lnSpc>
              <a:spcBef>
                <a:spcPts val="0"/>
              </a:spcBef>
              <a:buFont typeface="+mj-lt"/>
              <a:buAutoNum type="alphaUcPeriod"/>
            </a:pPr>
            <a:r>
              <a:rPr lang="en-US" sz="2400" dirty="0">
                <a:ea typeface="Times New Roman"/>
                <a:cs typeface="Mangal"/>
              </a:rPr>
              <a:t>Standard variance</a:t>
            </a:r>
          </a:p>
          <a:p>
            <a:pPr marL="0" marR="0">
              <a:lnSpc>
                <a:spcPct val="115000"/>
              </a:lnSpc>
              <a:spcBef>
                <a:spcPts val="0"/>
              </a:spcBef>
              <a:spcAft>
                <a:spcPts val="1000"/>
              </a:spcAft>
            </a:pPr>
            <a:endParaRPr lang="en-US" sz="2400" dirty="0">
              <a:cs typeface="Times New Roman" pitchFamily="18" charset="0"/>
            </a:endParaRPr>
          </a:p>
          <a:p>
            <a:pPr marL="0" marR="0">
              <a:lnSpc>
                <a:spcPct val="115000"/>
              </a:lnSpc>
              <a:spcBef>
                <a:spcPts val="0"/>
              </a:spcBef>
              <a:spcAft>
                <a:spcPts val="0"/>
              </a:spcAft>
              <a:buNone/>
            </a:pPr>
            <a:r>
              <a:rPr lang="en-US" sz="2400" b="1" dirty="0">
                <a:ea typeface="Times New Roman"/>
                <a:cs typeface="Mangal"/>
              </a:rPr>
              <a:t>Q6.</a:t>
            </a:r>
            <a:r>
              <a:rPr lang="en-US" sz="2400" dirty="0">
                <a:ea typeface="Times New Roman"/>
                <a:cs typeface="Mangal"/>
              </a:rPr>
              <a:t> In project monitoring and control SPI stands for. </a:t>
            </a:r>
          </a:p>
          <a:p>
            <a:pPr lvl="0">
              <a:lnSpc>
                <a:spcPct val="115000"/>
              </a:lnSpc>
              <a:spcBef>
                <a:spcPts val="0"/>
              </a:spcBef>
              <a:buFont typeface="+mj-lt"/>
              <a:buAutoNum type="alphaUcPeriod"/>
            </a:pPr>
            <a:r>
              <a:rPr lang="en-US" sz="2400" dirty="0">
                <a:ea typeface="Times New Roman"/>
                <a:cs typeface="Mangal"/>
              </a:rPr>
              <a:t>Supplementary performance index </a:t>
            </a:r>
          </a:p>
          <a:p>
            <a:pPr lvl="0">
              <a:lnSpc>
                <a:spcPct val="115000"/>
              </a:lnSpc>
              <a:spcBef>
                <a:spcPts val="0"/>
              </a:spcBef>
              <a:buFont typeface="+mj-lt"/>
              <a:buAutoNum type="alphaUcPeriod"/>
            </a:pPr>
            <a:r>
              <a:rPr lang="en-US" sz="2400" b="1" dirty="0">
                <a:ea typeface="Times New Roman"/>
                <a:cs typeface="Mangal"/>
              </a:rPr>
              <a:t>Schedule performance index </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Social performance index </a:t>
            </a:r>
          </a:p>
          <a:p>
            <a:pPr lvl="0">
              <a:lnSpc>
                <a:spcPct val="115000"/>
              </a:lnSpc>
              <a:spcBef>
                <a:spcPts val="0"/>
              </a:spcBef>
              <a:buFont typeface="+mj-lt"/>
              <a:buAutoNum type="alphaUcPeriod"/>
            </a:pPr>
            <a:r>
              <a:rPr lang="en-US" sz="2400" dirty="0">
                <a:ea typeface="Times New Roman"/>
                <a:cs typeface="Mangal"/>
              </a:rPr>
              <a:t>Substitute performance index</a:t>
            </a:r>
          </a:p>
          <a:p>
            <a:pPr marL="0" marR="0">
              <a:lnSpc>
                <a:spcPct val="115000"/>
              </a:lnSpc>
              <a:spcBef>
                <a:spcPts val="0"/>
              </a:spcBef>
              <a:spcAft>
                <a:spcPts val="1000"/>
              </a:spcAft>
            </a:pPr>
            <a:endParaRPr lang="en-US" sz="2400" dirty="0">
              <a:cs typeface="Times New Roman" pitchFamily="18" charset="0"/>
            </a:endParaRPr>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Daily Quiz</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642056-9333-425A-92B0-216C77B90577}"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56</a:t>
            </a:fld>
            <a:endParaRPr lang="en-US"/>
          </a:p>
        </p:txBody>
      </p:sp>
      <p:sp>
        <p:nvSpPr>
          <p:cNvPr id="3" name="Content Placeholder 2"/>
          <p:cNvSpPr>
            <a:spLocks noGrp="1"/>
          </p:cNvSpPr>
          <p:nvPr>
            <p:ph idx="4294967295"/>
          </p:nvPr>
        </p:nvSpPr>
        <p:spPr>
          <a:xfrm>
            <a:off x="0" y="914400"/>
            <a:ext cx="8534400" cy="5410200"/>
          </a:xfrm>
        </p:spPr>
        <p:txBody>
          <a:bodyPr>
            <a:normAutofit/>
          </a:bodyPr>
          <a:lstStyle/>
          <a:p>
            <a:pPr marL="514350" lvl="0" indent="-514350" algn="just">
              <a:buNone/>
            </a:pPr>
            <a:r>
              <a:rPr lang="en-US" sz="2800" dirty="0"/>
              <a:t>Q1. Describe the project monitoring and control cycle.</a:t>
            </a:r>
          </a:p>
          <a:p>
            <a:pPr marL="514350" lvl="0" indent="-514350" algn="just">
              <a:buNone/>
            </a:pPr>
            <a:endParaRPr lang="en-US" sz="2800" dirty="0">
              <a:cs typeface="Arial" pitchFamily="34" charset="0"/>
            </a:endParaRPr>
          </a:p>
          <a:p>
            <a:pPr marL="514350" lvl="0" indent="-514350" algn="just">
              <a:buNone/>
            </a:pPr>
            <a:r>
              <a:rPr lang="en-US" sz="2800" dirty="0"/>
              <a:t>Q2. Discuss the Project Management Information System.</a:t>
            </a:r>
          </a:p>
          <a:p>
            <a:pPr marL="514350" lvl="0" indent="-514350" algn="just">
              <a:buNone/>
            </a:pPr>
            <a:endParaRPr lang="en-US" sz="2800" dirty="0">
              <a:cs typeface="Arial" pitchFamily="34" charset="0"/>
            </a:endParaRPr>
          </a:p>
          <a:p>
            <a:pPr marL="514350" lvl="0" indent="-514350" algn="just">
              <a:buNone/>
            </a:pPr>
            <a:r>
              <a:rPr lang="en-US" sz="2800" dirty="0"/>
              <a:t>Q3. Describe the project termination and its process in detail.</a:t>
            </a:r>
          </a:p>
          <a:p>
            <a:pPr marL="514350" lvl="0" indent="-514350" algn="just">
              <a:buNone/>
            </a:pPr>
            <a:endParaRPr lang="en-US" sz="2800" dirty="0">
              <a:cs typeface="Arial" pitchFamily="34" charset="0"/>
            </a:endParaRPr>
          </a:p>
          <a:p>
            <a:pPr marL="514350" lvl="0" indent="-514350" algn="just">
              <a:buNone/>
            </a:pPr>
            <a:r>
              <a:rPr lang="en-US" sz="2800" dirty="0">
                <a:cs typeface="Arial" pitchFamily="34" charset="0"/>
              </a:rPr>
              <a:t>Q4. Discuss the Earned Value Analysis and calculation of its components.</a:t>
            </a:r>
          </a:p>
        </p:txBody>
      </p:sp>
      <p:sp>
        <p:nvSpPr>
          <p:cNvPr id="7" name="Title 1"/>
          <p:cNvSpPr txBox="1">
            <a:spLocks/>
          </p:cNvSpPr>
          <p:nvPr/>
        </p:nvSpPr>
        <p:spPr>
          <a:xfrm>
            <a:off x="1828800" y="-18854"/>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Weekly Assignment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66EE0DC-1FF9-4E39-8E71-157CAA343B7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57</a:t>
            </a:fld>
            <a:endParaRPr lang="en-US"/>
          </a:p>
        </p:txBody>
      </p:sp>
      <p:sp>
        <p:nvSpPr>
          <p:cNvPr id="3" name="Content Placeholder 2"/>
          <p:cNvSpPr>
            <a:spLocks noGrp="1"/>
          </p:cNvSpPr>
          <p:nvPr>
            <p:ph idx="4294967295"/>
          </p:nvPr>
        </p:nvSpPr>
        <p:spPr>
          <a:xfrm>
            <a:off x="533400" y="838200"/>
            <a:ext cx="8610600" cy="5410200"/>
          </a:xfrm>
        </p:spPr>
        <p:txBody>
          <a:bodyPr>
            <a:noAutofit/>
          </a:bodyPr>
          <a:lstStyle/>
          <a:p>
            <a:pPr marL="0" marR="0" algn="just">
              <a:lnSpc>
                <a:spcPct val="115000"/>
              </a:lnSpc>
              <a:spcBef>
                <a:spcPts val="0"/>
              </a:spcBef>
              <a:spcAft>
                <a:spcPts val="0"/>
              </a:spcAft>
              <a:buNone/>
            </a:pPr>
            <a:r>
              <a:rPr lang="en-US" sz="2400" b="1" dirty="0">
                <a:ea typeface="Times New Roman"/>
                <a:cs typeface="Mangal"/>
              </a:rPr>
              <a:t>Q1.</a:t>
            </a:r>
            <a:r>
              <a:rPr lang="en-US" sz="2400" dirty="0">
                <a:ea typeface="Times New Roman"/>
                <a:cs typeface="Mangal"/>
              </a:rPr>
              <a:t> Who will be aware that for all projects, final technical and financial reports</a:t>
            </a:r>
          </a:p>
          <a:p>
            <a:pPr lvl="0" algn="just">
              <a:lnSpc>
                <a:spcPct val="115000"/>
              </a:lnSpc>
              <a:spcBef>
                <a:spcPts val="0"/>
              </a:spcBef>
              <a:buFont typeface="+mj-lt"/>
              <a:buAutoNum type="alphaUcPeriod"/>
            </a:pPr>
            <a:r>
              <a:rPr lang="en-US" sz="2400" dirty="0">
                <a:ea typeface="Times New Roman"/>
                <a:cs typeface="Mangal"/>
              </a:rPr>
              <a:t>Principal Investigator</a:t>
            </a:r>
          </a:p>
          <a:p>
            <a:pPr lvl="0" algn="just">
              <a:lnSpc>
                <a:spcPct val="115000"/>
              </a:lnSpc>
              <a:spcBef>
                <a:spcPts val="0"/>
              </a:spcBef>
              <a:buFont typeface="+mj-lt"/>
              <a:buAutoNum type="alphaUcPeriod"/>
            </a:pPr>
            <a:r>
              <a:rPr lang="en-US" sz="2400" dirty="0">
                <a:ea typeface="Times New Roman"/>
                <a:cs typeface="Mangal"/>
              </a:rPr>
              <a:t>Foremen</a:t>
            </a:r>
          </a:p>
          <a:p>
            <a:pPr lvl="0" algn="just">
              <a:lnSpc>
                <a:spcPct val="115000"/>
              </a:lnSpc>
              <a:spcBef>
                <a:spcPts val="0"/>
              </a:spcBef>
              <a:buFont typeface="+mj-lt"/>
              <a:buAutoNum type="alphaUcPeriod"/>
            </a:pPr>
            <a:r>
              <a:rPr lang="en-US" sz="2400" dirty="0">
                <a:ea typeface="Times New Roman"/>
                <a:cs typeface="Mangal"/>
              </a:rPr>
              <a:t>Supervisor</a:t>
            </a:r>
          </a:p>
          <a:p>
            <a:pPr lvl="0" algn="just">
              <a:lnSpc>
                <a:spcPct val="115000"/>
              </a:lnSpc>
              <a:spcBef>
                <a:spcPts val="0"/>
              </a:spcBef>
              <a:buFont typeface="+mj-lt"/>
              <a:buAutoNum type="alphaUcPeriod"/>
            </a:pPr>
            <a:r>
              <a:rPr lang="en-US" sz="2400" dirty="0">
                <a:ea typeface="Times New Roman"/>
                <a:cs typeface="Mangal"/>
              </a:rPr>
              <a:t>Clerk</a:t>
            </a:r>
          </a:p>
          <a:p>
            <a:pPr marL="0" marR="0" algn="just">
              <a:spcBef>
                <a:spcPts val="0"/>
              </a:spcBef>
              <a:buNone/>
            </a:pPr>
            <a:endParaRPr lang="en-US" sz="2400" dirty="0"/>
          </a:p>
          <a:p>
            <a:pPr marL="0" marR="0" algn="just">
              <a:lnSpc>
                <a:spcPct val="115000"/>
              </a:lnSpc>
              <a:spcBef>
                <a:spcPts val="0"/>
              </a:spcBef>
              <a:spcAft>
                <a:spcPts val="0"/>
              </a:spcAft>
              <a:buNone/>
            </a:pPr>
            <a:r>
              <a:rPr lang="en-US" sz="2400" b="1" dirty="0">
                <a:ea typeface="Times New Roman"/>
                <a:cs typeface="Mangal"/>
              </a:rPr>
              <a:t>Q2.</a:t>
            </a:r>
            <a:r>
              <a:rPr lang="en-US" sz="2400" dirty="0">
                <a:ea typeface="Times New Roman"/>
                <a:cs typeface="Mangal"/>
              </a:rPr>
              <a:t> Why projects are terminated?</a:t>
            </a:r>
          </a:p>
          <a:p>
            <a:pPr lvl="0" algn="just">
              <a:lnSpc>
                <a:spcPct val="115000"/>
              </a:lnSpc>
              <a:spcBef>
                <a:spcPts val="0"/>
              </a:spcBef>
              <a:buFont typeface="+mj-lt"/>
              <a:buAutoNum type="alphaUcPeriod"/>
            </a:pPr>
            <a:r>
              <a:rPr lang="en-US" sz="2400" dirty="0">
                <a:solidFill>
                  <a:srgbClr val="000000"/>
                </a:solidFill>
                <a:ea typeface="Times New Roman"/>
                <a:cs typeface="Times New Roman"/>
              </a:rPr>
              <a:t>Force majeure (e.g. earthquake, flooding, etc.)</a:t>
            </a:r>
            <a:endParaRPr lang="en-US" sz="2400" dirty="0">
              <a:ea typeface="Times New Roman"/>
              <a:cs typeface="Mangal"/>
            </a:endParaRPr>
          </a:p>
          <a:p>
            <a:pPr lvl="0" algn="just">
              <a:lnSpc>
                <a:spcPct val="115000"/>
              </a:lnSpc>
              <a:spcBef>
                <a:spcPts val="0"/>
              </a:spcBef>
              <a:buFont typeface="+mj-lt"/>
              <a:buAutoNum type="alphaUcPeriod"/>
            </a:pPr>
            <a:r>
              <a:rPr lang="en-US" sz="2400" dirty="0">
                <a:solidFill>
                  <a:srgbClr val="000000"/>
                </a:solidFill>
                <a:ea typeface="Times New Roman"/>
                <a:cs typeface="Times New Roman"/>
              </a:rPr>
              <a:t>Necessary conditions disappear</a:t>
            </a:r>
            <a:endParaRPr lang="en-US" sz="2400" dirty="0">
              <a:ea typeface="Times New Roman"/>
              <a:cs typeface="Mangal"/>
            </a:endParaRPr>
          </a:p>
          <a:p>
            <a:pPr lvl="0" algn="just">
              <a:lnSpc>
                <a:spcPct val="115000"/>
              </a:lnSpc>
              <a:spcBef>
                <a:spcPts val="0"/>
              </a:spcBef>
              <a:buFont typeface="+mj-lt"/>
              <a:buAutoNum type="alphaUcPeriod"/>
            </a:pPr>
            <a:r>
              <a:rPr lang="en-US" sz="2400" dirty="0">
                <a:solidFill>
                  <a:srgbClr val="000000"/>
                </a:solidFill>
                <a:ea typeface="Times New Roman"/>
                <a:cs typeface="Times New Roman"/>
              </a:rPr>
              <a:t>Lack of management support</a:t>
            </a:r>
            <a:endParaRPr lang="en-US" sz="2400" dirty="0">
              <a:ea typeface="Times New Roman"/>
              <a:cs typeface="Mangal"/>
            </a:endParaRPr>
          </a:p>
          <a:p>
            <a:pPr lvl="0" algn="just">
              <a:lnSpc>
                <a:spcPct val="115000"/>
              </a:lnSpc>
              <a:spcBef>
                <a:spcPts val="0"/>
              </a:spcBef>
              <a:buFont typeface="+mj-lt"/>
              <a:buAutoNum type="alphaUcPeriod"/>
            </a:pPr>
            <a:r>
              <a:rPr lang="en-US" sz="2400" dirty="0">
                <a:solidFill>
                  <a:srgbClr val="000000"/>
                </a:solidFill>
                <a:ea typeface="Times New Roman"/>
                <a:cs typeface="Times New Roman"/>
              </a:rPr>
              <a:t>All of the above</a:t>
            </a:r>
            <a:endParaRPr lang="en-US" sz="2400" dirty="0">
              <a:ea typeface="Times New Roman"/>
              <a:cs typeface="Mangal"/>
            </a:endParaRPr>
          </a:p>
          <a:p>
            <a:pPr marL="0" marR="0" algn="just">
              <a:spcBef>
                <a:spcPts val="0"/>
              </a:spcBef>
              <a:buNone/>
            </a:pPr>
            <a:endParaRPr lang="en-US" sz="2400" dirty="0"/>
          </a:p>
        </p:txBody>
      </p:sp>
      <p:sp>
        <p:nvSpPr>
          <p:cNvPr id="7" name="Title 1"/>
          <p:cNvSpPr txBox="1">
            <a:spLocks/>
          </p:cNvSpPr>
          <p:nvPr/>
        </p:nvSpPr>
        <p:spPr>
          <a:xfrm>
            <a:off x="1905000" y="-18853"/>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9E940B-6FD2-43DD-AB9F-9E5AF2B5D8C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58</a:t>
            </a:fld>
            <a:endParaRPr lang="en-US"/>
          </a:p>
        </p:txBody>
      </p:sp>
      <p:sp>
        <p:nvSpPr>
          <p:cNvPr id="3" name="Content Placeholder 2"/>
          <p:cNvSpPr>
            <a:spLocks noGrp="1"/>
          </p:cNvSpPr>
          <p:nvPr>
            <p:ph idx="4294967295"/>
          </p:nvPr>
        </p:nvSpPr>
        <p:spPr>
          <a:xfrm>
            <a:off x="228600" y="762000"/>
            <a:ext cx="8915400" cy="5486400"/>
          </a:xfrm>
        </p:spPr>
        <p:txBody>
          <a:bodyPr>
            <a:normAutofit/>
          </a:bodyPr>
          <a:lstStyle/>
          <a:p>
            <a:pPr marL="0" marR="0">
              <a:lnSpc>
                <a:spcPct val="115000"/>
              </a:lnSpc>
              <a:spcBef>
                <a:spcPts val="0"/>
              </a:spcBef>
              <a:spcAft>
                <a:spcPts val="0"/>
              </a:spcAft>
              <a:buNone/>
            </a:pPr>
            <a:r>
              <a:rPr lang="en-US" sz="2400" b="1" dirty="0">
                <a:ea typeface="Times New Roman"/>
                <a:cs typeface="Mangal"/>
              </a:rPr>
              <a:t>Q3.</a:t>
            </a:r>
            <a:r>
              <a:rPr lang="en-US" sz="2400" dirty="0">
                <a:ea typeface="Times New Roman"/>
                <a:cs typeface="Mangal"/>
              </a:rPr>
              <a:t> We generally extol the value and virtue of time as a </a:t>
            </a:r>
          </a:p>
          <a:p>
            <a:pPr lvl="0">
              <a:lnSpc>
                <a:spcPct val="115000"/>
              </a:lnSpc>
              <a:spcBef>
                <a:spcPts val="0"/>
              </a:spcBef>
              <a:buFont typeface="+mj-lt"/>
              <a:buAutoNum type="alphaUcPeriod"/>
            </a:pPr>
            <a:r>
              <a:rPr lang="en-US" sz="2400" b="1" dirty="0">
                <a:ea typeface="Times New Roman"/>
                <a:cs typeface="Mangal"/>
              </a:rPr>
              <a:t>Critical parameter</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Compact parameter</a:t>
            </a:r>
          </a:p>
          <a:p>
            <a:pPr lvl="0">
              <a:lnSpc>
                <a:spcPct val="115000"/>
              </a:lnSpc>
              <a:spcBef>
                <a:spcPts val="0"/>
              </a:spcBef>
              <a:buFont typeface="+mj-lt"/>
              <a:buAutoNum type="alphaUcPeriod"/>
            </a:pPr>
            <a:r>
              <a:rPr lang="en-US" sz="2400" dirty="0">
                <a:ea typeface="Times New Roman"/>
                <a:cs typeface="Mangal"/>
              </a:rPr>
              <a:t>Complex parameter</a:t>
            </a:r>
          </a:p>
          <a:p>
            <a:pPr lvl="0">
              <a:lnSpc>
                <a:spcPct val="115000"/>
              </a:lnSpc>
              <a:spcBef>
                <a:spcPts val="0"/>
              </a:spcBef>
              <a:buFont typeface="+mj-lt"/>
              <a:buAutoNum type="alphaUcPeriod"/>
            </a:pPr>
            <a:r>
              <a:rPr lang="en-US" sz="2400" dirty="0">
                <a:ea typeface="Times New Roman"/>
                <a:cs typeface="Mangal"/>
              </a:rPr>
              <a:t>None of the above</a:t>
            </a:r>
          </a:p>
          <a:p>
            <a:pPr marL="0" marR="0" algn="just">
              <a:lnSpc>
                <a:spcPct val="110000"/>
              </a:lnSpc>
              <a:spcBef>
                <a:spcPts val="0"/>
              </a:spcBef>
              <a:buNone/>
            </a:pPr>
            <a:endParaRPr lang="en-US" sz="2200" dirty="0"/>
          </a:p>
          <a:p>
            <a:pPr>
              <a:buNone/>
            </a:pPr>
            <a:r>
              <a:rPr lang="en-US" sz="2400" b="1" dirty="0"/>
              <a:t>Q4.</a:t>
            </a:r>
            <a:r>
              <a:rPr lang="en-US" sz="2400" dirty="0"/>
              <a:t> Projects are the means </a:t>
            </a:r>
            <a:r>
              <a:rPr lang="en-US" sz="2400" dirty="0" err="1"/>
              <a:t>of_________organizational</a:t>
            </a:r>
            <a:r>
              <a:rPr lang="en-US" sz="2400" dirty="0"/>
              <a:t>  strategy</a:t>
            </a:r>
          </a:p>
          <a:p>
            <a:pPr marL="457200" lvl="0" indent="-457200">
              <a:buFont typeface="+mj-lt"/>
              <a:buAutoNum type="alphaUcPeriod"/>
            </a:pPr>
            <a:r>
              <a:rPr lang="en-US" sz="2400" b="1" dirty="0"/>
              <a:t>Implementing</a:t>
            </a:r>
            <a:endParaRPr lang="en-US" sz="2400" dirty="0"/>
          </a:p>
          <a:p>
            <a:pPr marL="457200" lvl="0" indent="-457200">
              <a:buFont typeface="+mj-lt"/>
              <a:buAutoNum type="alphaUcPeriod"/>
            </a:pPr>
            <a:r>
              <a:rPr lang="en-US" sz="2400" dirty="0"/>
              <a:t>Making</a:t>
            </a:r>
          </a:p>
          <a:p>
            <a:pPr marL="457200" lvl="0" indent="-457200">
              <a:buFont typeface="+mj-lt"/>
              <a:buAutoNum type="alphaUcPeriod"/>
            </a:pPr>
            <a:r>
              <a:rPr lang="en-US" sz="2400" dirty="0"/>
              <a:t>Terminating</a:t>
            </a:r>
          </a:p>
          <a:p>
            <a:pPr marL="457200" lvl="0" indent="-457200">
              <a:buFont typeface="+mj-lt"/>
              <a:buAutoNum type="alphaUcPeriod"/>
            </a:pPr>
            <a:r>
              <a:rPr lang="en-US" sz="2400" dirty="0"/>
              <a:t>None of the above </a:t>
            </a:r>
          </a:p>
          <a:p>
            <a:pPr marL="0" marR="0" algn="just">
              <a:lnSpc>
                <a:spcPct val="110000"/>
              </a:lnSpc>
              <a:spcBef>
                <a:spcPts val="0"/>
              </a:spcBef>
              <a:buNone/>
            </a:pPr>
            <a:endParaRPr lang="en-US" sz="2200" dirty="0"/>
          </a:p>
        </p:txBody>
      </p:sp>
      <p:sp>
        <p:nvSpPr>
          <p:cNvPr id="7" name="Title 1"/>
          <p:cNvSpPr txBox="1">
            <a:spLocks/>
          </p:cNvSpPr>
          <p:nvPr/>
        </p:nvSpPr>
        <p:spPr>
          <a:xfrm>
            <a:off x="1752600" y="1"/>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98374-8F15-493B-AB26-4C539BDCBF68}"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59</a:t>
            </a:fld>
            <a:endParaRPr lang="en-US"/>
          </a:p>
        </p:txBody>
      </p:sp>
      <p:sp>
        <p:nvSpPr>
          <p:cNvPr id="3" name="Content Placeholder 2"/>
          <p:cNvSpPr>
            <a:spLocks noGrp="1"/>
          </p:cNvSpPr>
          <p:nvPr>
            <p:ph idx="4294967295"/>
          </p:nvPr>
        </p:nvSpPr>
        <p:spPr>
          <a:xfrm>
            <a:off x="0" y="838200"/>
            <a:ext cx="8686800" cy="5486400"/>
          </a:xfrm>
        </p:spPr>
        <p:txBody>
          <a:bodyPr>
            <a:normAutofit lnSpcReduction="10000"/>
          </a:bodyPr>
          <a:lstStyle/>
          <a:p>
            <a:pPr marL="0" marR="0">
              <a:lnSpc>
                <a:spcPct val="115000"/>
              </a:lnSpc>
              <a:spcBef>
                <a:spcPts val="0"/>
              </a:spcBef>
              <a:spcAft>
                <a:spcPts val="0"/>
              </a:spcAft>
              <a:buNone/>
            </a:pPr>
            <a:r>
              <a:rPr lang="en-US" sz="2400" b="1" dirty="0">
                <a:ea typeface="Times New Roman"/>
                <a:cs typeface="Mangal"/>
              </a:rPr>
              <a:t>Q5.</a:t>
            </a:r>
            <a:r>
              <a:rPr lang="en-US" sz="2400" dirty="0">
                <a:ea typeface="Times New Roman"/>
                <a:cs typeface="Mangal"/>
              </a:rPr>
              <a:t> Which of the following is an incorrect activity for the configuration management of a software system?</a:t>
            </a:r>
            <a:br>
              <a:rPr lang="en-US" sz="2400" dirty="0">
                <a:ea typeface="Times New Roman"/>
                <a:cs typeface="Mangal"/>
              </a:rPr>
            </a:br>
            <a:r>
              <a:rPr lang="en-US" sz="2400" b="1" dirty="0">
                <a:ea typeface="Times New Roman"/>
                <a:cs typeface="Mangal"/>
              </a:rPr>
              <a:t>A. Internship management</a:t>
            </a:r>
            <a:br>
              <a:rPr lang="en-US" sz="2400" b="1" dirty="0">
                <a:ea typeface="Times New Roman"/>
                <a:cs typeface="Mangal"/>
              </a:rPr>
            </a:br>
            <a:r>
              <a:rPr lang="en-US" sz="2400" dirty="0">
                <a:ea typeface="Times New Roman"/>
                <a:cs typeface="Mangal"/>
              </a:rPr>
              <a:t>B. Change management</a:t>
            </a:r>
            <a:br>
              <a:rPr lang="en-US" sz="2400" dirty="0">
                <a:ea typeface="Times New Roman"/>
                <a:cs typeface="Mangal"/>
              </a:rPr>
            </a:br>
            <a:r>
              <a:rPr lang="en-US" sz="2400" dirty="0">
                <a:ea typeface="Times New Roman"/>
                <a:cs typeface="Mangal"/>
              </a:rPr>
              <a:t>C. Version management</a:t>
            </a:r>
            <a:br>
              <a:rPr lang="en-US" sz="2400" dirty="0">
                <a:ea typeface="Times New Roman"/>
                <a:cs typeface="Mangal"/>
              </a:rPr>
            </a:br>
            <a:r>
              <a:rPr lang="en-US" sz="2400" dirty="0">
                <a:ea typeface="Times New Roman"/>
                <a:cs typeface="Mangal"/>
              </a:rPr>
              <a:t>D. System management</a:t>
            </a:r>
          </a:p>
          <a:p>
            <a:pPr algn="just">
              <a:spcBef>
                <a:spcPts val="0"/>
              </a:spcBef>
            </a:pPr>
            <a:endParaRPr lang="en-US" sz="2400" dirty="0"/>
          </a:p>
          <a:p>
            <a:pPr marL="0" marR="0">
              <a:lnSpc>
                <a:spcPct val="115000"/>
              </a:lnSpc>
              <a:spcBef>
                <a:spcPts val="0"/>
              </a:spcBef>
              <a:spcAft>
                <a:spcPts val="0"/>
              </a:spcAft>
              <a:buNone/>
            </a:pPr>
            <a:r>
              <a:rPr lang="en-US" sz="2400" b="1" dirty="0">
                <a:ea typeface="Times New Roman"/>
                <a:cs typeface="Mangal"/>
              </a:rPr>
              <a:t>Q6.</a:t>
            </a:r>
            <a:r>
              <a:rPr lang="en-US" sz="2400" dirty="0">
                <a:ea typeface="Times New Roman"/>
                <a:cs typeface="Mangal"/>
              </a:rPr>
              <a:t> Quality planning is the process of developing a quality plan applicable for.</a:t>
            </a:r>
          </a:p>
          <a:p>
            <a:pPr lvl="0">
              <a:lnSpc>
                <a:spcPct val="115000"/>
              </a:lnSpc>
              <a:spcBef>
                <a:spcPts val="0"/>
              </a:spcBef>
              <a:buFont typeface="+mj-lt"/>
              <a:buAutoNum type="alphaUcPeriod"/>
            </a:pPr>
            <a:r>
              <a:rPr lang="en-US" sz="2400" dirty="0">
                <a:ea typeface="Times New Roman"/>
                <a:cs typeface="Mangal"/>
              </a:rPr>
              <a:t>Team</a:t>
            </a:r>
          </a:p>
          <a:p>
            <a:pPr lvl="0">
              <a:lnSpc>
                <a:spcPct val="115000"/>
              </a:lnSpc>
              <a:spcBef>
                <a:spcPts val="0"/>
              </a:spcBef>
              <a:buFont typeface="+mj-lt"/>
              <a:buAutoNum type="alphaUcPeriod"/>
            </a:pPr>
            <a:r>
              <a:rPr lang="en-US" sz="2400" b="1" dirty="0">
                <a:ea typeface="Times New Roman"/>
                <a:cs typeface="Mangal"/>
              </a:rPr>
              <a:t> Project</a:t>
            </a:r>
            <a:endParaRPr lang="en-US" sz="2400" dirty="0">
              <a:ea typeface="Times New Roman"/>
              <a:cs typeface="Mangal"/>
            </a:endParaRPr>
          </a:p>
          <a:p>
            <a:pPr lvl="0">
              <a:lnSpc>
                <a:spcPct val="115000"/>
              </a:lnSpc>
              <a:spcBef>
                <a:spcPts val="0"/>
              </a:spcBef>
              <a:buFont typeface="+mj-lt"/>
              <a:buAutoNum type="alphaUcPeriod"/>
            </a:pPr>
            <a:r>
              <a:rPr lang="en-US" sz="2400" dirty="0">
                <a:ea typeface="Times New Roman"/>
                <a:cs typeface="Mangal"/>
              </a:rPr>
              <a:t>Customers</a:t>
            </a:r>
          </a:p>
          <a:p>
            <a:pPr lvl="0">
              <a:lnSpc>
                <a:spcPct val="115000"/>
              </a:lnSpc>
              <a:spcBef>
                <a:spcPts val="0"/>
              </a:spcBef>
              <a:buFont typeface="+mj-lt"/>
              <a:buAutoNum type="alphaUcPeriod"/>
            </a:pPr>
            <a:r>
              <a:rPr lang="en-US" sz="2400" dirty="0">
                <a:ea typeface="Times New Roman"/>
                <a:cs typeface="Mangal"/>
              </a:rPr>
              <a:t>project manager</a:t>
            </a:r>
          </a:p>
          <a:p>
            <a:pPr algn="just">
              <a:spcBef>
                <a:spcPts val="0"/>
              </a:spcBef>
            </a:pPr>
            <a:endParaRPr lang="en-US" sz="2400" dirty="0"/>
          </a:p>
        </p:txBody>
      </p:sp>
      <p:sp>
        <p:nvSpPr>
          <p:cNvPr id="7"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MCQ 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5C9BDFD0-2670-449E-9FBD-6C4F4725E8AF}" type="datetime1">
              <a:rPr lang="en-US" smtClean="0"/>
              <a:t>14-Jun-24</a:t>
            </a:fld>
            <a:endParaRPr lang="en-US"/>
          </a:p>
        </p:txBody>
      </p:sp>
      <p:sp>
        <p:nvSpPr>
          <p:cNvPr id="10" name="Footer Placeholder 9"/>
          <p:cNvSpPr>
            <a:spLocks noGrp="1"/>
          </p:cNvSpPr>
          <p:nvPr>
            <p:ph type="ftr" sz="quarter" idx="11"/>
          </p:nvPr>
        </p:nvSpPr>
        <p:spPr/>
        <p:txBody>
          <a:bodyPr/>
          <a:lstStyle/>
          <a:p>
            <a:r>
              <a:rPr lang="en-US"/>
              <a:t>HARSHIT THAKUR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866378"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Syllabus</a:t>
            </a:r>
          </a:p>
        </p:txBody>
      </p:sp>
      <p:pic>
        <p:nvPicPr>
          <p:cNvPr id="111618" name="Picture 2"/>
          <p:cNvPicPr>
            <a:picLocks noChangeAspect="1" noChangeArrowheads="1"/>
          </p:cNvPicPr>
          <p:nvPr/>
        </p:nvPicPr>
        <p:blipFill>
          <a:blip r:embed="rId3"/>
          <a:srcRect/>
          <a:stretch>
            <a:fillRect/>
          </a:stretch>
        </p:blipFill>
        <p:spPr bwMode="auto">
          <a:xfrm>
            <a:off x="914400" y="801356"/>
            <a:ext cx="7391400" cy="5523244"/>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AD8AA7-ACAD-4A04-916D-A0F8BD450C78}"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3" name="Content Placeholder 2"/>
          <p:cNvSpPr>
            <a:spLocks noGrp="1"/>
          </p:cNvSpPr>
          <p:nvPr>
            <p:ph idx="4294967295"/>
          </p:nvPr>
        </p:nvSpPr>
        <p:spPr>
          <a:xfrm>
            <a:off x="0" y="990600"/>
            <a:ext cx="8686800" cy="5334000"/>
          </a:xfrm>
        </p:spPr>
        <p:txBody>
          <a:bodyPr>
            <a:normAutofit/>
          </a:bodyPr>
          <a:lstStyle/>
          <a:p>
            <a:pPr marL="0" marR="0">
              <a:spcBef>
                <a:spcPts val="0"/>
              </a:spcBef>
              <a:buNone/>
            </a:pPr>
            <a:r>
              <a:rPr lang="en-US" sz="2800" dirty="0"/>
              <a:t>Part of Question Bank. </a:t>
            </a:r>
          </a:p>
          <a:p>
            <a:pPr marL="0" marR="0">
              <a:spcBef>
                <a:spcPts val="0"/>
              </a:spcBef>
              <a:buNone/>
            </a:pPr>
            <a:r>
              <a:rPr lang="en-US" sz="2800" dirty="0"/>
              <a:t>Yet to be prepared for IV </a:t>
            </a:r>
            <a:r>
              <a:rPr lang="en-US" sz="2800" dirty="0" err="1"/>
              <a:t>sem</a:t>
            </a:r>
            <a:r>
              <a:rPr lang="en-US" sz="2800" dirty="0"/>
              <a:t> Batch 2020-22</a:t>
            </a:r>
          </a:p>
        </p:txBody>
      </p:sp>
      <p:sp>
        <p:nvSpPr>
          <p:cNvPr id="7" name="Title 1"/>
          <p:cNvSpPr txBox="1">
            <a:spLocks/>
          </p:cNvSpPr>
          <p:nvPr/>
        </p:nvSpPr>
        <p:spPr>
          <a:xfrm>
            <a:off x="1752600" y="1"/>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Glossary Questions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DBA780-8045-4ED9-ABCC-2EF59C32ED1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866378" y="-18852"/>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1026" name="Picture 2"/>
          <p:cNvPicPr>
            <a:picLocks noChangeAspect="1" noChangeArrowheads="1"/>
          </p:cNvPicPr>
          <p:nvPr/>
        </p:nvPicPr>
        <p:blipFill>
          <a:blip r:embed="rId2"/>
          <a:srcRect/>
          <a:stretch>
            <a:fillRect/>
          </a:stretch>
        </p:blipFill>
        <p:spPr bwMode="auto">
          <a:xfrm>
            <a:off x="76200" y="838200"/>
            <a:ext cx="8991600" cy="54102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2D30A2-D12A-46EA-AC06-9D19F1A14176}"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828800" y="-1414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2050" name="Picture 2"/>
          <p:cNvPicPr>
            <a:picLocks noChangeAspect="1" noChangeArrowheads="1"/>
          </p:cNvPicPr>
          <p:nvPr/>
        </p:nvPicPr>
        <p:blipFill>
          <a:blip r:embed="rId2"/>
          <a:srcRect/>
          <a:stretch>
            <a:fillRect/>
          </a:stretch>
        </p:blipFill>
        <p:spPr bwMode="auto">
          <a:xfrm>
            <a:off x="70148" y="990600"/>
            <a:ext cx="8997652" cy="480060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E21280-FA29-423E-9F4E-865737FD0D89}"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828800" y="0"/>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3074" name="Picture 2"/>
          <p:cNvPicPr>
            <a:picLocks noChangeAspect="1" noChangeArrowheads="1"/>
          </p:cNvPicPr>
          <p:nvPr/>
        </p:nvPicPr>
        <p:blipFill>
          <a:blip r:embed="rId2"/>
          <a:srcRect/>
          <a:stretch>
            <a:fillRect/>
          </a:stretch>
        </p:blipFill>
        <p:spPr bwMode="auto">
          <a:xfrm>
            <a:off x="120437" y="914400"/>
            <a:ext cx="8903124" cy="525780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89EA4E-41CD-42B6-AF0F-FF519AC3CEF8}"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Old Question Papers</a:t>
            </a:r>
          </a:p>
        </p:txBody>
      </p:sp>
      <p:pic>
        <p:nvPicPr>
          <p:cNvPr id="4098" name="Picture 2"/>
          <p:cNvPicPr>
            <a:picLocks noChangeAspect="1" noChangeArrowheads="1"/>
          </p:cNvPicPr>
          <p:nvPr/>
        </p:nvPicPr>
        <p:blipFill>
          <a:blip r:embed="rId2"/>
          <a:srcRect/>
          <a:stretch>
            <a:fillRect/>
          </a:stretch>
        </p:blipFill>
        <p:spPr bwMode="auto">
          <a:xfrm>
            <a:off x="76200" y="743276"/>
            <a:ext cx="9067800" cy="5657524"/>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just"/>
            <a:fld id="{4B0BFE8C-42D9-429D-B84F-21CE20D58719}" type="datetime1">
              <a:rPr lang="en-US" smtClean="0"/>
              <a:t>14-Jun-24</a:t>
            </a:fld>
            <a:endParaRPr lang="en-US"/>
          </a:p>
        </p:txBody>
      </p:sp>
      <p:sp>
        <p:nvSpPr>
          <p:cNvPr id="5" name="Footer Placeholder 4"/>
          <p:cNvSpPr>
            <a:spLocks noGrp="1"/>
          </p:cNvSpPr>
          <p:nvPr>
            <p:ph type="ftr" sz="quarter" idx="11"/>
          </p:nvPr>
        </p:nvSpPr>
        <p:spPr/>
        <p:txBody>
          <a:bodyPr/>
          <a:lstStyle/>
          <a:p>
            <a:pPr algn="just"/>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65</a:t>
            </a:fld>
            <a:endParaRPr lang="en-US"/>
          </a:p>
        </p:txBody>
      </p:sp>
      <p:sp>
        <p:nvSpPr>
          <p:cNvPr id="3" name="Content Placeholder 2"/>
          <p:cNvSpPr>
            <a:spLocks noGrp="1"/>
          </p:cNvSpPr>
          <p:nvPr>
            <p:ph idx="4294967295"/>
          </p:nvPr>
        </p:nvSpPr>
        <p:spPr>
          <a:xfrm>
            <a:off x="533400" y="914400"/>
            <a:ext cx="8610600" cy="5334000"/>
          </a:xfrm>
        </p:spPr>
        <p:txBody>
          <a:bodyPr>
            <a:normAutofit/>
          </a:bodyPr>
          <a:lstStyle/>
          <a:p>
            <a:pPr algn="just">
              <a:buNone/>
            </a:pPr>
            <a:r>
              <a:rPr lang="en-US" sz="2800" dirty="0"/>
              <a:t>Q1. Discuss the project monitoring and control process.</a:t>
            </a:r>
          </a:p>
          <a:p>
            <a:pPr algn="just">
              <a:buNone/>
            </a:pPr>
            <a:endParaRPr lang="en-US" sz="2800" dirty="0"/>
          </a:p>
          <a:p>
            <a:pPr algn="just">
              <a:buNone/>
            </a:pPr>
            <a:r>
              <a:rPr lang="en-US" sz="2800" dirty="0"/>
              <a:t>Q2. Elaborate the project monitoring and control cycle. </a:t>
            </a:r>
          </a:p>
          <a:p>
            <a:pPr algn="just">
              <a:buNone/>
            </a:pPr>
            <a:endParaRPr lang="en-US" sz="2800" dirty="0"/>
          </a:p>
          <a:p>
            <a:pPr algn="just">
              <a:buNone/>
            </a:pPr>
            <a:r>
              <a:rPr lang="en-US" sz="2800" dirty="0"/>
              <a:t>Q3. Elaborate the earned value analysis with its components. </a:t>
            </a:r>
          </a:p>
          <a:p>
            <a:pPr algn="just">
              <a:buNone/>
            </a:pPr>
            <a:endParaRPr lang="en-US" sz="2800" dirty="0"/>
          </a:p>
          <a:p>
            <a:pPr algn="just">
              <a:buNone/>
            </a:pPr>
            <a:r>
              <a:rPr lang="en-US" sz="2800" dirty="0"/>
              <a:t>Q4. Explain the project termination and various types of terminations</a:t>
            </a:r>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Expected Questions for University Exam </a:t>
            </a:r>
          </a:p>
        </p:txBody>
      </p:sp>
    </p:spTree>
    <p:extLst>
      <p:ext uri="{BB962C8B-B14F-4D97-AF65-F5344CB8AC3E}">
        <p14:creationId xmlns:p14="http://schemas.microsoft.com/office/powerpoint/2010/main" val="31576466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800D865-B00D-462F-8FFF-FA208E6E0EA3}"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66</a:t>
            </a:fld>
            <a:endParaRPr lang="en-US"/>
          </a:p>
        </p:txBody>
      </p:sp>
      <p:sp>
        <p:nvSpPr>
          <p:cNvPr id="3" name="Content Placeholder 2"/>
          <p:cNvSpPr>
            <a:spLocks noGrp="1"/>
          </p:cNvSpPr>
          <p:nvPr>
            <p:ph idx="4294967295"/>
          </p:nvPr>
        </p:nvSpPr>
        <p:spPr>
          <a:xfrm>
            <a:off x="0" y="762000"/>
            <a:ext cx="8382000" cy="5638800"/>
          </a:xfrm>
        </p:spPr>
        <p:txBody>
          <a:bodyPr>
            <a:noAutofit/>
          </a:bodyPr>
          <a:lstStyle/>
          <a:p>
            <a:pPr algn="just">
              <a:buNone/>
            </a:pPr>
            <a:r>
              <a:rPr lang="en-US" sz="2800" dirty="0"/>
              <a:t>	The Monitoring and Control Process Group consists of those processes performed to observe project execution so that potential problems can be identified in a timely manner and corrective action can be taken, when necessary, to control the execution of the project.”</a:t>
            </a:r>
          </a:p>
          <a:p>
            <a:pPr algn="just">
              <a:buNone/>
            </a:pPr>
            <a:endParaRPr lang="en-US" sz="2800" dirty="0"/>
          </a:p>
          <a:p>
            <a:pPr algn="just">
              <a:buNone/>
            </a:pPr>
            <a:r>
              <a:rPr lang="en-US" sz="2800" dirty="0"/>
              <a:t>	The earned value analysis is a project controlling procedure that, along with the planned and actual costs, includes the earned value. </a:t>
            </a:r>
          </a:p>
          <a:p>
            <a:pPr algn="just">
              <a:buNone/>
            </a:pPr>
            <a:endParaRPr lang="en-US" sz="2800" dirty="0"/>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Summary</a:t>
            </a:r>
          </a:p>
        </p:txBody>
      </p:sp>
    </p:spTree>
    <p:extLst>
      <p:ext uri="{BB962C8B-B14F-4D97-AF65-F5344CB8AC3E}">
        <p14:creationId xmlns:p14="http://schemas.microsoft.com/office/powerpoint/2010/main" val="27871548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86D7BF-9534-44D2-80E5-C2FB5043EE1D}"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67</a:t>
            </a:fld>
            <a:endParaRPr lang="en-US"/>
          </a:p>
        </p:txBody>
      </p:sp>
      <p:sp>
        <p:nvSpPr>
          <p:cNvPr id="9" name="Content Placeholder 8"/>
          <p:cNvSpPr>
            <a:spLocks noGrp="1"/>
          </p:cNvSpPr>
          <p:nvPr>
            <p:ph idx="4294967295"/>
          </p:nvPr>
        </p:nvSpPr>
        <p:spPr>
          <a:xfrm>
            <a:off x="76200" y="838200"/>
            <a:ext cx="8686800" cy="5562600"/>
          </a:xfrm>
        </p:spPr>
        <p:txBody>
          <a:bodyPr>
            <a:normAutofit/>
          </a:bodyPr>
          <a:lstStyle/>
          <a:p>
            <a:pPr algn="just">
              <a:buNone/>
            </a:pPr>
            <a:r>
              <a:rPr lang="en-US" sz="1600" b="1" dirty="0"/>
              <a:t>Books:</a:t>
            </a:r>
          </a:p>
          <a:p>
            <a:pPr algn="just"/>
            <a:r>
              <a:rPr lang="en-US" sz="1600" dirty="0"/>
              <a:t>1. Project Management – Achieving Competitive Advantage: Jeffrey K. Pinto (Pearson)  </a:t>
            </a:r>
          </a:p>
          <a:p>
            <a:pPr algn="just"/>
            <a:r>
              <a:rPr lang="en-US" sz="1600" dirty="0"/>
              <a:t>2. Project Management- A Managerial Approach: Jack R. Meredith </a:t>
            </a:r>
            <a:r>
              <a:rPr lang="en-US" sz="1600" dirty="0" err="1"/>
              <a:t>Broyhill</a:t>
            </a:r>
            <a:r>
              <a:rPr lang="en-US" sz="1600" dirty="0"/>
              <a:t>  Samuel J. Mantel, </a:t>
            </a:r>
            <a:r>
              <a:rPr lang="en-US" sz="1600" dirty="0" err="1"/>
              <a:t>Jr</a:t>
            </a:r>
            <a:r>
              <a:rPr lang="en-US" sz="1600" dirty="0"/>
              <a:t> (John Wiley  &amp; Sons)</a:t>
            </a:r>
          </a:p>
          <a:p>
            <a:pPr algn="just"/>
            <a:r>
              <a:rPr lang="en-US" sz="1600" dirty="0"/>
              <a:t>4. Project- Preparation, Appraisal, Budgeting and Implementation: Chandra </a:t>
            </a:r>
            <a:r>
              <a:rPr lang="en-US" sz="1600" dirty="0" err="1"/>
              <a:t>Prasanna</a:t>
            </a:r>
            <a:r>
              <a:rPr lang="en-US" sz="1600" dirty="0"/>
              <a:t> -  (TMH)</a:t>
            </a:r>
            <a:endParaRPr lang="en-US" sz="1600" b="1" dirty="0"/>
          </a:p>
          <a:p>
            <a:pPr algn="just">
              <a:buNone/>
            </a:pPr>
            <a:r>
              <a:rPr lang="en-US" sz="1600" b="1" dirty="0"/>
              <a:t>Web-links: </a:t>
            </a:r>
          </a:p>
          <a:p>
            <a:pPr algn="just">
              <a:buNone/>
            </a:pPr>
            <a:endParaRPr lang="en-US" sz="1600" b="1" dirty="0"/>
          </a:p>
          <a:p>
            <a:pPr algn="just">
              <a:buNone/>
            </a:pPr>
            <a:r>
              <a:rPr lang="en-US" sz="1600" dirty="0">
                <a:hlinkClick r:id="rId2"/>
              </a:rPr>
              <a:t>https://www.projectplan365.com/articles/tracking-gantt/</a:t>
            </a:r>
            <a:endParaRPr lang="en-US" sz="1600" dirty="0"/>
          </a:p>
          <a:p>
            <a:pPr algn="just">
              <a:buNone/>
            </a:pPr>
            <a:r>
              <a:rPr lang="en-US" sz="1600" dirty="0">
                <a:hlinkClick r:id="rId3"/>
              </a:rPr>
              <a:t>https://www.google.com/search?q=project+termination+process+in+project+management&amp;sxsrf=ALeKk00XHUBeTKGmy4P_46lOCdOVVwx4qQ:1592294685524&amp;source=lnms&amp;tbm=isch&amp;sa=X&amp;ved=2ahUKEwjtwu7474XqAhUTT30KHe6sCzsQ_AUoAXoECA0QAw&amp;biw=1366&amp;bih=625#imgrc=M3vpROgkXZRujM</a:t>
            </a:r>
            <a:endParaRPr lang="en-US" sz="1600" dirty="0"/>
          </a:p>
          <a:p>
            <a:pPr algn="just">
              <a:buNone/>
            </a:pPr>
            <a:r>
              <a:rPr lang="en-US" sz="1600" dirty="0">
                <a:hlinkClick r:id="rId4"/>
              </a:rPr>
              <a:t>http://www.technologyuk.net/computing/software-development/project-management/project-termination.shtml#:~:text=Project%20termination%20(or%20close%2Dout,handed%20over%20to%20the%20client.</a:t>
            </a:r>
            <a:endParaRPr lang="en-US" sz="1600" dirty="0"/>
          </a:p>
          <a:p>
            <a:pPr algn="just">
              <a:buNone/>
            </a:pPr>
            <a:endParaRPr lang="en-US" sz="1600" b="1" dirty="0"/>
          </a:p>
          <a:p>
            <a:pPr algn="just">
              <a:buNone/>
            </a:pPr>
            <a:endParaRPr lang="en-US" sz="1600" dirty="0"/>
          </a:p>
          <a:p>
            <a:pPr algn="just"/>
            <a:endParaRPr lang="en-US" sz="1600" dirty="0"/>
          </a:p>
          <a:p>
            <a:pPr algn="just"/>
            <a:endParaRPr lang="en-US" sz="1600" dirty="0">
              <a:latin typeface="Arial" panose="020B0604020202020204" pitchFamily="34" charset="0"/>
              <a:cs typeface="Arial" panose="020B0604020202020204" pitchFamily="34" charset="0"/>
            </a:endParaRPr>
          </a:p>
        </p:txBody>
      </p:sp>
      <p:sp>
        <p:nvSpPr>
          <p:cNvPr id="7" name="Title 1"/>
          <p:cNvSpPr txBox="1">
            <a:spLocks/>
          </p:cNvSpPr>
          <p:nvPr/>
        </p:nvSpPr>
        <p:spPr>
          <a:xfrm>
            <a:off x="1752600" y="-18853"/>
            <a:ext cx="7391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References</a:t>
            </a:r>
          </a:p>
        </p:txBody>
      </p:sp>
    </p:spTree>
    <p:extLst>
      <p:ext uri="{BB962C8B-B14F-4D97-AF65-F5344CB8AC3E}">
        <p14:creationId xmlns:p14="http://schemas.microsoft.com/office/powerpoint/2010/main" val="1667291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ADF024-9289-46BA-821F-3A892495EC92}" type="datetime1">
              <a:rPr lang="en-US" smtClean="0"/>
              <a:t>14-Jun-24</a:t>
            </a:fld>
            <a:endParaRPr lang="en-US"/>
          </a:p>
        </p:txBody>
      </p:sp>
      <p:sp>
        <p:nvSpPr>
          <p:cNvPr id="5" name="Footer Placeholder 4"/>
          <p:cNvSpPr>
            <a:spLocks noGrp="1"/>
          </p:cNvSpPr>
          <p:nvPr>
            <p:ph type="ftr" sz="quarter" idx="11"/>
          </p:nvPr>
        </p:nvSpPr>
        <p:spPr/>
        <p:txBody>
          <a:bodyPr/>
          <a:lstStyle/>
          <a:p>
            <a:r>
              <a:rPr lang="en-US"/>
              <a:t>HARSHIT THAKUR                Unit-5</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68</a:t>
            </a:fld>
            <a:endParaRPr lang="en-US"/>
          </a:p>
        </p:txBody>
      </p:sp>
      <p:sp>
        <p:nvSpPr>
          <p:cNvPr id="9" name="Content Placeholder 8"/>
          <p:cNvSpPr>
            <a:spLocks noGrp="1"/>
          </p:cNvSpPr>
          <p:nvPr>
            <p:ph idx="4294967295"/>
          </p:nvPr>
        </p:nvSpPr>
        <p:spPr>
          <a:xfrm>
            <a:off x="0" y="838200"/>
            <a:ext cx="8686800" cy="5562600"/>
          </a:xfrm>
        </p:spPr>
        <p:txBody>
          <a:bodyPr>
            <a:normAutofit/>
          </a:bodyPr>
          <a:lstStyle/>
          <a:p>
            <a:pPr algn="ctr">
              <a:buNone/>
            </a:pPr>
            <a:r>
              <a:rPr lang="en-US" sz="4400" b="1" dirty="0">
                <a:latin typeface="Arial" panose="020B0604020202020204" pitchFamily="34" charset="0"/>
                <a:cs typeface="Arial" panose="020B0604020202020204" pitchFamily="34" charset="0"/>
              </a:rPr>
              <a:t>	</a:t>
            </a:r>
          </a:p>
          <a:p>
            <a:pPr algn="ctr">
              <a:buNone/>
            </a:pPr>
            <a:endParaRPr lang="en-US" sz="4400" b="1" dirty="0">
              <a:latin typeface="Arial" panose="020B0604020202020204" pitchFamily="34" charset="0"/>
              <a:cs typeface="Arial" panose="020B0604020202020204" pitchFamily="34" charset="0"/>
            </a:endParaRPr>
          </a:p>
          <a:p>
            <a:pPr algn="ctr">
              <a:buNone/>
            </a:pPr>
            <a:r>
              <a:rPr lang="en-US" sz="4400" b="1" dirty="0">
                <a:latin typeface="Arial" panose="020B0604020202020204" pitchFamily="34" charset="0"/>
                <a:cs typeface="Arial" panose="020B0604020202020204" pitchFamily="34" charset="0"/>
              </a:rPr>
              <a:t>Thank You</a:t>
            </a:r>
          </a:p>
        </p:txBody>
      </p:sp>
      <p:sp>
        <p:nvSpPr>
          <p:cNvPr id="7" name="Title 1"/>
          <p:cNvSpPr txBox="1">
            <a:spLocks/>
          </p:cNvSpPr>
          <p:nvPr/>
        </p:nvSpPr>
        <p:spPr>
          <a:xfrm>
            <a:off x="1828800" y="-18853"/>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endParaRPr lang="en-US" dirty="0"/>
          </a:p>
        </p:txBody>
      </p:sp>
    </p:spTree>
    <p:extLst>
      <p:ext uri="{BB962C8B-B14F-4D97-AF65-F5344CB8AC3E}">
        <p14:creationId xmlns:p14="http://schemas.microsoft.com/office/powerpoint/2010/main" val="166729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7E7A0E9-3C35-E19C-A466-9ED6CB5448CD}"/>
              </a:ext>
            </a:extLst>
          </p:cNvPr>
          <p:cNvSpPr>
            <a:spLocks noGrp="1"/>
          </p:cNvSpPr>
          <p:nvPr>
            <p:ph type="dt" sz="half" idx="10"/>
          </p:nvPr>
        </p:nvSpPr>
        <p:spPr/>
        <p:txBody>
          <a:bodyPr/>
          <a:lstStyle/>
          <a:p>
            <a:fld id="{06A0C03A-3603-4329-A5CF-0A139E8797C0}" type="datetime1">
              <a:rPr lang="en-US" smtClean="0"/>
              <a:t>14-Jun-24</a:t>
            </a:fld>
            <a:endParaRPr lang="en-US"/>
          </a:p>
        </p:txBody>
      </p:sp>
      <p:sp>
        <p:nvSpPr>
          <p:cNvPr id="5" name="Footer Placeholder 4">
            <a:extLst>
              <a:ext uri="{FF2B5EF4-FFF2-40B4-BE49-F238E27FC236}">
                <a16:creationId xmlns:a16="http://schemas.microsoft.com/office/drawing/2014/main" id="{ED1009EE-E84E-5FBF-37C9-1F9689E8EF48}"/>
              </a:ext>
            </a:extLst>
          </p:cNvPr>
          <p:cNvSpPr>
            <a:spLocks noGrp="1"/>
          </p:cNvSpPr>
          <p:nvPr>
            <p:ph type="ftr" sz="quarter" idx="11"/>
          </p:nvPr>
        </p:nvSpPr>
        <p:spPr/>
        <p:txBody>
          <a:bodyPr/>
          <a:lstStyle/>
          <a:p>
            <a:r>
              <a:rPr lang="en-US"/>
              <a:t>Harshit Thakur                Unit-1</a:t>
            </a:r>
          </a:p>
        </p:txBody>
      </p:sp>
      <p:sp>
        <p:nvSpPr>
          <p:cNvPr id="6" name="Slide Number Placeholder 5">
            <a:extLst>
              <a:ext uri="{FF2B5EF4-FFF2-40B4-BE49-F238E27FC236}">
                <a16:creationId xmlns:a16="http://schemas.microsoft.com/office/drawing/2014/main" id="{A064366C-C18A-EE85-5904-8D5E069E656D}"/>
              </a:ext>
            </a:extLst>
          </p:cNvPr>
          <p:cNvSpPr>
            <a:spLocks noGrp="1"/>
          </p:cNvSpPr>
          <p:nvPr>
            <p:ph type="sldNum" sz="quarter" idx="12"/>
          </p:nvPr>
        </p:nvSpPr>
        <p:spPr/>
        <p:txBody>
          <a:bodyPr/>
          <a:lstStyle/>
          <a:p>
            <a:fld id="{B6F15528-21DE-4FAA-801E-634DDDAF4B2B}" type="slidenum">
              <a:rPr lang="en-US" smtClean="0"/>
              <a:pPr/>
              <a:t>7</a:t>
            </a:fld>
            <a:endParaRPr lang="en-US"/>
          </a:p>
        </p:txBody>
      </p:sp>
      <p:pic>
        <p:nvPicPr>
          <p:cNvPr id="8" name="Content Placeholder 7">
            <a:extLst>
              <a:ext uri="{FF2B5EF4-FFF2-40B4-BE49-F238E27FC236}">
                <a16:creationId xmlns:a16="http://schemas.microsoft.com/office/drawing/2014/main" id="{A84E4B24-6852-432D-90F0-FE5B0825B833}"/>
              </a:ext>
            </a:extLst>
          </p:cNvPr>
          <p:cNvPicPr>
            <a:picLocks noGrp="1" noChangeAspect="1"/>
          </p:cNvPicPr>
          <p:nvPr>
            <p:ph idx="4294967295"/>
          </p:nvPr>
        </p:nvPicPr>
        <p:blipFill>
          <a:blip r:embed="rId2"/>
          <a:stretch>
            <a:fillRect/>
          </a:stretch>
        </p:blipFill>
        <p:spPr>
          <a:xfrm>
            <a:off x="0" y="1619250"/>
            <a:ext cx="7861300" cy="4525963"/>
          </a:xfrm>
        </p:spPr>
      </p:pic>
      <p:sp>
        <p:nvSpPr>
          <p:cNvPr id="10" name="Title 1">
            <a:extLst>
              <a:ext uri="{FF2B5EF4-FFF2-40B4-BE49-F238E27FC236}">
                <a16:creationId xmlns:a16="http://schemas.microsoft.com/office/drawing/2014/main" id="{D8424208-820E-851B-B57D-2E0AD3E510B9}"/>
              </a:ext>
            </a:extLst>
          </p:cNvPr>
          <p:cNvSpPr txBox="1">
            <a:spLocks noGrp="1"/>
          </p:cNvSpPr>
          <p:nvPr>
            <p:ph type="title" idx="4294967295"/>
          </p:nvPr>
        </p:nvSpPr>
        <p:spPr>
          <a:xfrm>
            <a:off x="1866378" y="0"/>
            <a:ext cx="7315200" cy="712787"/>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800" dirty="0"/>
              <a:t>Evaluation Scheme</a:t>
            </a:r>
          </a:p>
        </p:txBody>
      </p:sp>
    </p:spTree>
    <p:extLst>
      <p:ext uri="{BB962C8B-B14F-4D97-AF65-F5344CB8AC3E}">
        <p14:creationId xmlns:p14="http://schemas.microsoft.com/office/powerpoint/2010/main" val="174955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6742E3A-D369-4658-86FF-B3427E99BA97}" type="datetime1">
              <a:rPr lang="en-US" smtClean="0"/>
              <a:t>14-Jun-24</a:t>
            </a:fld>
            <a:endParaRPr lang="en-US"/>
          </a:p>
        </p:txBody>
      </p:sp>
      <p:sp>
        <p:nvSpPr>
          <p:cNvPr id="10" name="Footer Placeholder 9"/>
          <p:cNvSpPr>
            <a:spLocks noGrp="1"/>
          </p:cNvSpPr>
          <p:nvPr>
            <p:ph type="ftr" sz="quarter" idx="11"/>
          </p:nvPr>
        </p:nvSpPr>
        <p:spPr/>
        <p:txBody>
          <a:bodyPr/>
          <a:lstStyle/>
          <a:p>
            <a:r>
              <a:rPr lang="en-US"/>
              <a:t>HARSHIT THAKUR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3" name="Content Placeholder 2"/>
          <p:cNvSpPr>
            <a:spLocks noGrp="1"/>
          </p:cNvSpPr>
          <p:nvPr>
            <p:ph idx="4294967295"/>
          </p:nvPr>
        </p:nvSpPr>
        <p:spPr>
          <a:xfrm>
            <a:off x="0" y="990600"/>
            <a:ext cx="8305800" cy="5257800"/>
          </a:xfrm>
        </p:spPr>
        <p:txBody>
          <a:bodyPr>
            <a:normAutofit/>
          </a:bodyPr>
          <a:lstStyle/>
          <a:p>
            <a:pPr algn="just"/>
            <a:r>
              <a:rPr lang="en-US" sz="2800" dirty="0">
                <a:latin typeface="Times New Roman" panose="02020603050405020304" pitchFamily="18" charset="0"/>
                <a:cs typeface="Times New Roman" panose="02020603050405020304" pitchFamily="18" charset="0"/>
              </a:rPr>
              <a:t>Handling projects.</a:t>
            </a:r>
          </a:p>
          <a:p>
            <a:pPr algn="just"/>
            <a:r>
              <a:rPr lang="en-US" sz="2800" dirty="0">
                <a:latin typeface="Times New Roman" panose="02020603050405020304" pitchFamily="18" charset="0"/>
                <a:cs typeface="Times New Roman" panose="02020603050405020304" pitchFamily="18" charset="0"/>
              </a:rPr>
              <a:t>Evaluating &amp; Monitoring Project Process</a:t>
            </a:r>
          </a:p>
          <a:p>
            <a:pPr algn="just"/>
            <a:r>
              <a:rPr lang="en-US" sz="2800" dirty="0">
                <a:latin typeface="Times New Roman" panose="02020603050405020304" pitchFamily="18" charset="0"/>
                <a:cs typeface="Times New Roman" panose="02020603050405020304" pitchFamily="18" charset="0"/>
              </a:rPr>
              <a:t>Taking necessary and corrective action.</a:t>
            </a:r>
          </a:p>
        </p:txBody>
      </p:sp>
      <p:sp>
        <p:nvSpPr>
          <p:cNvPr id="8" name="Title 1"/>
          <p:cNvSpPr txBox="1">
            <a:spLocks/>
          </p:cNvSpPr>
          <p:nvPr/>
        </p:nvSpPr>
        <p:spPr>
          <a:xfrm>
            <a:off x="1905000" y="1"/>
            <a:ext cx="72390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Branch Wise Application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7D09701-AFB1-4AAD-9154-984982050BBD}" type="datetime1">
              <a:rPr lang="en-US" smtClean="0"/>
              <a:t>14-Jun-24</a:t>
            </a:fld>
            <a:endParaRPr lang="en-US"/>
          </a:p>
        </p:txBody>
      </p:sp>
      <p:sp>
        <p:nvSpPr>
          <p:cNvPr id="10" name="Footer Placeholder 9"/>
          <p:cNvSpPr>
            <a:spLocks noGrp="1"/>
          </p:cNvSpPr>
          <p:nvPr>
            <p:ph type="ftr" sz="quarter" idx="11"/>
          </p:nvPr>
        </p:nvSpPr>
        <p:spPr/>
        <p:txBody>
          <a:bodyPr/>
          <a:lstStyle/>
          <a:p>
            <a:r>
              <a:rPr lang="en-US"/>
              <a:t>HARSHIT THAKUR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3" name="Content Placeholder 2"/>
          <p:cNvSpPr>
            <a:spLocks noGrp="1"/>
          </p:cNvSpPr>
          <p:nvPr>
            <p:ph idx="4294967295"/>
          </p:nvPr>
        </p:nvSpPr>
        <p:spPr>
          <a:xfrm>
            <a:off x="685800" y="1066800"/>
            <a:ext cx="8458200" cy="5029200"/>
          </a:xfrm>
        </p:spPr>
        <p:txBody>
          <a:bodyPr>
            <a:normAutofit/>
          </a:bodyPr>
          <a:lstStyle/>
          <a:p>
            <a:pPr algn="just"/>
            <a:r>
              <a:rPr lang="en-US" sz="2400" dirty="0"/>
              <a:t>To empower the students to get insights of basic concepts on project management. </a:t>
            </a:r>
          </a:p>
          <a:p>
            <a:pPr algn="just"/>
            <a:r>
              <a:rPr lang="en-US" sz="2400" dirty="0"/>
              <a:t>To create awareness on the roles and responsibilities of project manager.</a:t>
            </a:r>
          </a:p>
          <a:p>
            <a:pPr algn="just"/>
            <a:r>
              <a:rPr lang="x-none" sz="2400"/>
              <a:t>To build the confident among the students to take up any kind of projects.</a:t>
            </a:r>
            <a:endParaRPr lang="en-US" sz="2400" dirty="0"/>
          </a:p>
          <a:p>
            <a:pPr algn="just"/>
            <a:r>
              <a:rPr lang="en-US" sz="2400" dirty="0"/>
              <a:t>To sharpen the planning, scheduling and controlling skills of the students with respect to individual projects.</a:t>
            </a:r>
          </a:p>
          <a:p>
            <a:pPr algn="just"/>
            <a:r>
              <a:rPr lang="en-US" sz="2400" dirty="0"/>
              <a:t>To understand the perspectives in which optimum decisions are to be taken in case of risks with planned activities in project.</a:t>
            </a:r>
          </a:p>
          <a:p>
            <a:pPr algn="just">
              <a:buNone/>
            </a:pPr>
            <a:endParaRPr lang="en-US" sz="2400" dirty="0">
              <a:latin typeface="Times New Roman" panose="02020603050405020304" pitchFamily="18" charset="0"/>
              <a:cs typeface="Times New Roman" panose="02020603050405020304" pitchFamily="18" charset="0"/>
            </a:endParaRPr>
          </a:p>
        </p:txBody>
      </p:sp>
      <p:sp>
        <p:nvSpPr>
          <p:cNvPr id="8" name="Title 1"/>
          <p:cNvSpPr txBox="1">
            <a:spLocks/>
          </p:cNvSpPr>
          <p:nvPr/>
        </p:nvSpPr>
        <p:spPr>
          <a:xfrm>
            <a:off x="1828800" y="1"/>
            <a:ext cx="7315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dirty="0"/>
              <a:t>Course Objectives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2374</TotalTime>
  <Words>3255</Words>
  <Application>Microsoft Office PowerPoint</Application>
  <PresentationFormat>On-screen Show (4:3)</PresentationFormat>
  <Paragraphs>679</Paragraphs>
  <Slides>68</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PURNIMA  PAL</cp:lastModifiedBy>
  <cp:revision>263</cp:revision>
  <dcterms:created xsi:type="dcterms:W3CDTF">2006-08-16T00:00:00Z</dcterms:created>
  <dcterms:modified xsi:type="dcterms:W3CDTF">2024-06-14T14:31:50Z</dcterms:modified>
</cp:coreProperties>
</file>