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56" r:id="rId2"/>
    <p:sldId id="324" r:id="rId3"/>
    <p:sldId id="631" r:id="rId4"/>
    <p:sldId id="630" r:id="rId5"/>
    <p:sldId id="629" r:id="rId6"/>
    <p:sldId id="258" r:id="rId7"/>
    <p:sldId id="313" r:id="rId8"/>
    <p:sldId id="259" r:id="rId9"/>
    <p:sldId id="268" r:id="rId10"/>
    <p:sldId id="310" r:id="rId11"/>
    <p:sldId id="314" r:id="rId12"/>
    <p:sldId id="315" r:id="rId13"/>
    <p:sldId id="272" r:id="rId14"/>
    <p:sldId id="721" r:id="rId15"/>
    <p:sldId id="758" r:id="rId16"/>
    <p:sldId id="722" r:id="rId17"/>
    <p:sldId id="723" r:id="rId18"/>
    <p:sldId id="724" r:id="rId19"/>
    <p:sldId id="725" r:id="rId20"/>
    <p:sldId id="726" r:id="rId21"/>
    <p:sldId id="727" r:id="rId22"/>
    <p:sldId id="730" r:id="rId23"/>
    <p:sldId id="731" r:id="rId24"/>
    <p:sldId id="732" r:id="rId25"/>
    <p:sldId id="733" r:id="rId26"/>
    <p:sldId id="734" r:id="rId27"/>
    <p:sldId id="759" r:id="rId28"/>
    <p:sldId id="735" r:id="rId29"/>
    <p:sldId id="736" r:id="rId30"/>
    <p:sldId id="737" r:id="rId31"/>
    <p:sldId id="738" r:id="rId32"/>
    <p:sldId id="739" r:id="rId33"/>
    <p:sldId id="741" r:id="rId34"/>
    <p:sldId id="742" r:id="rId35"/>
    <p:sldId id="743" r:id="rId36"/>
    <p:sldId id="744" r:id="rId37"/>
    <p:sldId id="745" r:id="rId38"/>
    <p:sldId id="746" r:id="rId39"/>
    <p:sldId id="747" r:id="rId40"/>
    <p:sldId id="748" r:id="rId41"/>
    <p:sldId id="749" r:id="rId42"/>
    <p:sldId id="750" r:id="rId43"/>
    <p:sldId id="751" r:id="rId44"/>
    <p:sldId id="755" r:id="rId45"/>
    <p:sldId id="752" r:id="rId46"/>
    <p:sldId id="753" r:id="rId47"/>
    <p:sldId id="756" r:id="rId48"/>
    <p:sldId id="754" r:id="rId49"/>
    <p:sldId id="632" r:id="rId50"/>
    <p:sldId id="633" r:id="rId51"/>
    <p:sldId id="634" r:id="rId52"/>
    <p:sldId id="635" r:id="rId53"/>
    <p:sldId id="648" r:id="rId54"/>
    <p:sldId id="323" r:id="rId55"/>
    <p:sldId id="636" r:id="rId56"/>
    <p:sldId id="639" r:id="rId57"/>
    <p:sldId id="638" r:id="rId58"/>
    <p:sldId id="637" r:id="rId59"/>
    <p:sldId id="640" r:id="rId60"/>
    <p:sldId id="641" r:id="rId61"/>
    <p:sldId id="642" r:id="rId62"/>
    <p:sldId id="322" r:id="rId63"/>
    <p:sldId id="643" r:id="rId64"/>
    <p:sldId id="644" r:id="rId65"/>
    <p:sldId id="646" r:id="rId66"/>
    <p:sldId id="650" r:id="rId67"/>
    <p:sldId id="675" r:id="rId68"/>
    <p:sldId id="676" r:id="rId69"/>
    <p:sldId id="677" r:id="rId70"/>
    <p:sldId id="678" r:id="rId71"/>
    <p:sldId id="679" r:id="rId72"/>
    <p:sldId id="680" r:id="rId73"/>
    <p:sldId id="681" r:id="rId74"/>
    <p:sldId id="682" r:id="rId75"/>
    <p:sldId id="683" r:id="rId76"/>
    <p:sldId id="684" r:id="rId77"/>
    <p:sldId id="271" r:id="rId78"/>
    <p:sldId id="685" r:id="rId79"/>
    <p:sldId id="707" r:id="rId80"/>
    <p:sldId id="686" r:id="rId81"/>
    <p:sldId id="689" r:id="rId82"/>
    <p:sldId id="696" r:id="rId83"/>
    <p:sldId id="274" r:id="rId84"/>
    <p:sldId id="312" r:id="rId85"/>
    <p:sldId id="283"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324" autoAdjust="0"/>
    <p:restoredTop sz="93692" autoAdjust="0"/>
  </p:normalViewPr>
  <p:slideViewPr>
    <p:cSldViewPr>
      <p:cViewPr>
        <p:scale>
          <a:sx n="66" d="100"/>
          <a:sy n="66" d="100"/>
        </p:scale>
        <p:origin x="-1392" y="-17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11/30/2024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2070320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11/30/2024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3509450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xmlns="" val="296071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xmlns="" val="236656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xmlns="" val="1233472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xmlns="" val="1889761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6B1520-AF84-4229-ADD9-0422ABA460B2}" type="datetime1">
              <a:rPr lang="en-US" smtClean="0"/>
              <a:t>11/30/2024</a:t>
            </a:fld>
            <a:endParaRPr lang="en-US"/>
          </a:p>
        </p:txBody>
      </p:sp>
      <p:sp>
        <p:nvSpPr>
          <p:cNvPr id="5" name="Footer Placeholder 4"/>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83A307-2A9B-42F8-9723-04A2C96264AD}" type="datetime1">
              <a:rPr lang="en-US" smtClean="0"/>
              <a:t>11/30/2024</a:t>
            </a:fld>
            <a:endParaRPr lang="en-US"/>
          </a:p>
        </p:txBody>
      </p:sp>
      <p:sp>
        <p:nvSpPr>
          <p:cNvPr id="5" name="Footer Placeholder 4"/>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5E8387-E880-42D1-B246-2EDD3397916A}" type="datetime1">
              <a:rPr lang="en-US" smtClean="0"/>
              <a:t>11/30/2024</a:t>
            </a:fld>
            <a:endParaRPr lang="en-US"/>
          </a:p>
        </p:txBody>
      </p:sp>
      <p:sp>
        <p:nvSpPr>
          <p:cNvPr id="5" name="Footer Placeholder 4"/>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3BBAB9-6AC3-4681-8DEB-AC9C191FE866}" type="datetime1">
              <a:rPr lang="en-US" smtClean="0"/>
              <a:t>11/30/2024</a:t>
            </a:fld>
            <a:endParaRPr lang="en-US"/>
          </a:p>
        </p:txBody>
      </p:sp>
      <p:sp>
        <p:nvSpPr>
          <p:cNvPr id="5" name="Footer Placeholder 4"/>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7A64EE-2D0F-4C03-9E8A-684B7A55DBF8}" type="datetime1">
              <a:rPr lang="en-US" smtClean="0"/>
              <a:t>11/30/2024</a:t>
            </a:fld>
            <a:endParaRPr lang="en-US"/>
          </a:p>
        </p:txBody>
      </p:sp>
      <p:sp>
        <p:nvSpPr>
          <p:cNvPr id="5" name="Footer Placeholder 4"/>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AF94DD-3448-460A-A8A1-DA4A5234F6DA}" type="datetime1">
              <a:rPr lang="en-US" smtClean="0"/>
              <a:t>11/30/2024</a:t>
            </a:fld>
            <a:endParaRPr lang="en-US"/>
          </a:p>
        </p:txBody>
      </p:sp>
      <p:sp>
        <p:nvSpPr>
          <p:cNvPr id="6" name="Footer Placeholder 5"/>
          <p:cNvSpPr>
            <a:spLocks noGrp="1"/>
          </p:cNvSpPr>
          <p:nvPr>
            <p:ph type="ftr" sz="quarter" idx="11"/>
          </p:nvPr>
        </p:nvSpPr>
        <p:spPr/>
        <p:txBody>
          <a:bodyPr/>
          <a:lstStyle/>
          <a:p>
            <a:r>
              <a:rPr lang="en-US" smtClean="0"/>
              <a:t>Mr.Rishi Singhal    WC (AOE-0772)                Unit - 3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038E96-EEF9-4688-8E31-1F83A55FE77A}" type="datetime1">
              <a:rPr lang="en-US" smtClean="0"/>
              <a:t>11/30/2024</a:t>
            </a:fld>
            <a:endParaRPr lang="en-US"/>
          </a:p>
        </p:txBody>
      </p:sp>
      <p:sp>
        <p:nvSpPr>
          <p:cNvPr id="8" name="Footer Placeholder 7"/>
          <p:cNvSpPr>
            <a:spLocks noGrp="1"/>
          </p:cNvSpPr>
          <p:nvPr>
            <p:ph type="ftr" sz="quarter" idx="11"/>
          </p:nvPr>
        </p:nvSpPr>
        <p:spPr/>
        <p:txBody>
          <a:bodyPr/>
          <a:lstStyle/>
          <a:p>
            <a:r>
              <a:rPr lang="en-US" smtClean="0"/>
              <a:t>Mr.Rishi Singhal    WC (AOE-0772)                Unit - 3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64671E-03DA-4121-9E41-C22EFC9BE01D}" type="datetime1">
              <a:rPr lang="en-US" smtClean="0"/>
              <a:t>11/30/2024</a:t>
            </a:fld>
            <a:endParaRPr lang="en-US"/>
          </a:p>
        </p:txBody>
      </p:sp>
      <p:sp>
        <p:nvSpPr>
          <p:cNvPr id="4" name="Footer Placeholder 3"/>
          <p:cNvSpPr>
            <a:spLocks noGrp="1"/>
          </p:cNvSpPr>
          <p:nvPr>
            <p:ph type="ftr" sz="quarter" idx="11"/>
          </p:nvPr>
        </p:nvSpPr>
        <p:spPr/>
        <p:txBody>
          <a:bodyPr/>
          <a:lstStyle/>
          <a:p>
            <a:r>
              <a:rPr lang="en-US" smtClean="0"/>
              <a:t>Mr.Rishi Singhal    WC (AOE-0772)                Unit - 3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3626F2-D790-45FD-A023-0BC95EFF8AE4}" type="datetime1">
              <a:rPr lang="en-US" smtClean="0"/>
              <a:t>11/30/2024</a:t>
            </a:fld>
            <a:endParaRPr lang="en-US"/>
          </a:p>
        </p:txBody>
      </p:sp>
      <p:sp>
        <p:nvSpPr>
          <p:cNvPr id="3" name="Footer Placeholder 2"/>
          <p:cNvSpPr>
            <a:spLocks noGrp="1"/>
          </p:cNvSpPr>
          <p:nvPr>
            <p:ph type="ftr" sz="quarter" idx="11"/>
          </p:nvPr>
        </p:nvSpPr>
        <p:spPr/>
        <p:txBody>
          <a:bodyPr/>
          <a:lstStyle/>
          <a:p>
            <a:r>
              <a:rPr lang="en-US" smtClean="0"/>
              <a:t>Mr.Rishi Singhal    WC (AOE-0772)                Unit - 3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995171-9E7E-4168-8EB0-B6410AACAEBA}" type="datetime1">
              <a:rPr lang="en-US" smtClean="0"/>
              <a:t>11/30/2024</a:t>
            </a:fld>
            <a:endParaRPr lang="en-US"/>
          </a:p>
        </p:txBody>
      </p:sp>
      <p:sp>
        <p:nvSpPr>
          <p:cNvPr id="6" name="Footer Placeholder 5"/>
          <p:cNvSpPr>
            <a:spLocks noGrp="1"/>
          </p:cNvSpPr>
          <p:nvPr>
            <p:ph type="ftr" sz="quarter" idx="11"/>
          </p:nvPr>
        </p:nvSpPr>
        <p:spPr/>
        <p:txBody>
          <a:bodyPr/>
          <a:lstStyle/>
          <a:p>
            <a:r>
              <a:rPr lang="en-US" smtClean="0"/>
              <a:t>Mr.Rishi Singhal    WC (AOE-0772)                Unit - 3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69CF9-577B-429D-AE3D-2FCE41AA88E3}" type="datetime1">
              <a:rPr lang="en-US" smtClean="0"/>
              <a:t>11/30/2024</a:t>
            </a:fld>
            <a:endParaRPr lang="en-US"/>
          </a:p>
        </p:txBody>
      </p:sp>
      <p:sp>
        <p:nvSpPr>
          <p:cNvPr id="6" name="Footer Placeholder 5"/>
          <p:cNvSpPr>
            <a:spLocks noGrp="1"/>
          </p:cNvSpPr>
          <p:nvPr>
            <p:ph type="ftr" sz="quarter" idx="11"/>
          </p:nvPr>
        </p:nvSpPr>
        <p:spPr/>
        <p:txBody>
          <a:bodyPr/>
          <a:lstStyle/>
          <a:p>
            <a:r>
              <a:rPr lang="en-US" smtClean="0"/>
              <a:t>Mr.Rishi Singhal    WC (AOE-0772)                Unit - 3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BEADEF-54CB-446E-A54A-BCA7E4B00997}" type="datetime1">
              <a:rPr lang="en-US" smtClean="0"/>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Mr.Rishi Singhal    WC (AOE-0772)                Unit - 3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youtu.be/BKf2mN9W6Nk" TargetMode="External"/><Relationship Id="rId13" Type="http://schemas.openxmlformats.org/officeDocument/2006/relationships/hyperlink" Target="https://youtu.be/ixY0Cau4mBM" TargetMode="External"/><Relationship Id="rId3" Type="http://schemas.openxmlformats.org/officeDocument/2006/relationships/image" Target="../media/image1.png"/><Relationship Id="rId7" Type="http://schemas.openxmlformats.org/officeDocument/2006/relationships/hyperlink" Target="https://youtu.be/SFcRtZ30rqs" TargetMode="External"/><Relationship Id="rId12" Type="http://schemas.openxmlformats.org/officeDocument/2006/relationships/hyperlink" Target="https://youtu.be/t3FVP5wuG4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youtu.be/0PWILK-hqbQ" TargetMode="External"/><Relationship Id="rId11" Type="http://schemas.openxmlformats.org/officeDocument/2006/relationships/hyperlink" Target="https://youtu.be/QHqZwBoTJRY" TargetMode="External"/><Relationship Id="rId5" Type="http://schemas.openxmlformats.org/officeDocument/2006/relationships/hyperlink" Target="https://youtu.be/f2wlHL1Sok8" TargetMode="External"/><Relationship Id="rId10" Type="http://schemas.openxmlformats.org/officeDocument/2006/relationships/hyperlink" Target="https://youtu.be/GLmF3YB0pQU" TargetMode="External"/><Relationship Id="rId4" Type="http://schemas.openxmlformats.org/officeDocument/2006/relationships/hyperlink" Target="https://youtu.be/JCGMP37-2EA" TargetMode="External"/><Relationship Id="rId9" Type="http://schemas.openxmlformats.org/officeDocument/2006/relationships/hyperlink" Target="https://youtu.be/tePZhxRLsjE"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watch?v=GrLaF_EKcu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pPr marL="0" marR="0">
              <a:lnSpc>
                <a:spcPct val="107000"/>
              </a:lnSpc>
              <a:spcBef>
                <a:spcPts val="0"/>
              </a:spcBef>
              <a:spcAft>
                <a:spcPts val="0"/>
              </a:spcAft>
              <a:tabLst>
                <a:tab pos="1533525" algn="l"/>
              </a:tabLst>
            </a:pPr>
            <a:r>
              <a:rPr lang="en-US" sz="2400" b="1" dirty="0">
                <a:solidFill>
                  <a:schemeClr val="tx1"/>
                </a:solidFill>
                <a:effectLst/>
                <a:latin typeface="Times New Roman" panose="02020603050405020304" pitchFamily="18" charset="0"/>
                <a:cs typeface="Times New Roman" panose="02020603050405020304" pitchFamily="18" charset="0"/>
              </a:rPr>
              <a:t>Introduction of Wireless Communication</a:t>
            </a:r>
            <a:endParaRPr lang="en-US"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105400" y="3962400"/>
            <a:ext cx="3733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buFont typeface="Arial" pitchFamily="34" charset="0"/>
              <a:buNone/>
              <a:defRPr/>
            </a:pPr>
            <a:r>
              <a:rPr lang="en-US" sz="2400" dirty="0" err="1" smtClean="0">
                <a:solidFill>
                  <a:prstClr val="black"/>
                </a:solidFill>
              </a:rPr>
              <a:t>Mr.Rishi</a:t>
            </a:r>
            <a:r>
              <a:rPr lang="en-US" sz="2400" dirty="0" smtClean="0">
                <a:solidFill>
                  <a:prstClr val="black"/>
                </a:solidFill>
              </a:rPr>
              <a:t> </a:t>
            </a:r>
            <a:r>
              <a:rPr lang="en-US" sz="2400" dirty="0" err="1" smtClean="0">
                <a:solidFill>
                  <a:prstClr val="black"/>
                </a:solidFill>
              </a:rPr>
              <a:t>Singha</a:t>
            </a:r>
            <a:r>
              <a:rPr lang="en-US" sz="2400" dirty="0" err="1" smtClean="0">
                <a:solidFill>
                  <a:prstClr val="black"/>
                </a:solidFill>
              </a:rPr>
              <a:t>l</a:t>
            </a:r>
            <a:endParaRPr lang="en-US" sz="2400" dirty="0">
              <a:solidFill>
                <a:prstClr val="black"/>
              </a:solidFill>
            </a:endParaRPr>
          </a:p>
          <a:p>
            <a:pPr algn="ctr">
              <a:spcBef>
                <a:spcPct val="20000"/>
              </a:spcBef>
              <a:buFont typeface="Arial" pitchFamily="34" charset="0"/>
              <a:buNone/>
              <a:defRPr/>
            </a:pPr>
            <a:r>
              <a:rPr lang="en-US" sz="2400" dirty="0">
                <a:solidFill>
                  <a:prstClr val="black"/>
                </a:solidFill>
              </a:rPr>
              <a:t>Assistant Professor </a:t>
            </a:r>
          </a:p>
          <a:p>
            <a:pPr algn="ctr">
              <a:spcBef>
                <a:spcPct val="20000"/>
              </a:spcBef>
              <a:buFont typeface="Arial" pitchFamily="34" charset="0"/>
              <a:buNone/>
              <a:defRPr/>
            </a:pPr>
            <a:r>
              <a:rPr lang="en-US" sz="2400" dirty="0" smtClean="0">
                <a:solidFill>
                  <a:prstClr val="black"/>
                </a:solidFill>
              </a:rPr>
              <a:t>EN</a:t>
            </a:r>
            <a:endParaRPr lang="en-US" sz="2400" dirty="0">
              <a:solidFill>
                <a:prstClr val="black"/>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707B36B3-22B2-45A9-B0FC-DD76911D5BF4}" type="datetime1">
              <a:rPr lang="en-US" smtClean="0"/>
              <a:t>11/30/2024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lang="en-US" sz="2500" dirty="0">
                <a:solidFill>
                  <a:schemeClr val="tx1"/>
                </a:solidFill>
              </a:rPr>
              <a:t> 3</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err="1" smtClean="0"/>
              <a:t>Mr.Rishi</a:t>
            </a:r>
            <a:r>
              <a:rPr lang="en-US" dirty="0" smtClean="0"/>
              <a:t> </a:t>
            </a:r>
            <a:r>
              <a:rPr lang="en-US" dirty="0" err="1" smtClean="0"/>
              <a:t>Singhal</a:t>
            </a:r>
            <a:r>
              <a:rPr lang="en-US" dirty="0" smtClean="0"/>
              <a:t>    WC (AOE-0772)                Unit - 3</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buFont typeface="Arial" pitchFamily="34" charset="0"/>
              <a:buNone/>
              <a:defRPr/>
            </a:pPr>
            <a:r>
              <a:rPr lang="en-US" sz="2000" dirty="0">
                <a:solidFill>
                  <a:prstClr val="black"/>
                </a:solidFill>
              </a:rPr>
              <a:t>Wireless  Communication</a:t>
            </a:r>
          </a:p>
          <a:p>
            <a:pPr algn="ctr">
              <a:spcBef>
                <a:spcPct val="20000"/>
              </a:spcBef>
              <a:buFont typeface="Arial" pitchFamily="34" charset="0"/>
              <a:buNone/>
              <a:defRPr/>
            </a:pPr>
            <a:r>
              <a:rPr lang="en-US" sz="2000">
                <a:solidFill>
                  <a:prstClr val="black"/>
                </a:solidFill>
              </a:rPr>
              <a:t>AOE-0772</a:t>
            </a:r>
            <a:endParaRPr lang="en-US" sz="2000" dirty="0">
              <a:solidFill>
                <a:prstClr val="black"/>
              </a:solidFill>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7</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000" dirty="0"/>
              <a:t>Mapping of Program Specific Outcomes and Course Outcomes:</a:t>
            </a:r>
            <a:endParaRPr lang="en-IN" sz="2000" dirty="0"/>
          </a:p>
          <a:p>
            <a:pPr marL="0" indent="0">
              <a:buNone/>
            </a:pPr>
            <a:endParaRPr lang="en-US" sz="2000" dirty="0"/>
          </a:p>
        </p:txBody>
      </p:sp>
      <p:sp>
        <p:nvSpPr>
          <p:cNvPr id="4" name="Date Placeholder 3"/>
          <p:cNvSpPr>
            <a:spLocks noGrp="1"/>
          </p:cNvSpPr>
          <p:nvPr>
            <p:ph type="dt" sz="half" idx="10"/>
          </p:nvPr>
        </p:nvSpPr>
        <p:spPr/>
        <p:txBody>
          <a:bodyPr/>
          <a:lstStyle/>
          <a:p>
            <a:fld id="{2DDF8809-808F-4CDF-A01F-338F46872D47}"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8"/>
          <p:cNvGraphicFramePr>
            <a:graphicFrameLocks noGrp="1"/>
          </p:cNvGraphicFramePr>
          <p:nvPr>
            <p:extLst>
              <p:ext uri="{D42A27DB-BD31-4B8C-83A1-F6EECF244321}">
                <p14:modId xmlns:p14="http://schemas.microsoft.com/office/powerpoint/2010/main" xmlns="" val="1083076487"/>
              </p:ext>
            </p:extLst>
          </p:nvPr>
        </p:nvGraphicFramePr>
        <p:xfrm>
          <a:off x="381000" y="1904999"/>
          <a:ext cx="8229599" cy="3962400"/>
        </p:xfrm>
        <a:graphic>
          <a:graphicData uri="http://schemas.openxmlformats.org/drawingml/2006/table">
            <a:tbl>
              <a:tblPr firstRow="1" firstCol="1" bandRow="1"/>
              <a:tblGrid>
                <a:gridCol w="822711">
                  <a:extLst>
                    <a:ext uri="{9D8B030D-6E8A-4147-A177-3AD203B41FA5}">
                      <a16:colId xmlns:a16="http://schemas.microsoft.com/office/drawing/2014/main" xmlns="" val="20000"/>
                    </a:ext>
                  </a:extLst>
                </a:gridCol>
                <a:gridCol w="1650399">
                  <a:extLst>
                    <a:ext uri="{9D8B030D-6E8A-4147-A177-3AD203B41FA5}">
                      <a16:colId xmlns:a16="http://schemas.microsoft.com/office/drawing/2014/main" xmlns="" val="20001"/>
                    </a:ext>
                  </a:extLst>
                </a:gridCol>
                <a:gridCol w="1990430">
                  <a:extLst>
                    <a:ext uri="{9D8B030D-6E8A-4147-A177-3AD203B41FA5}">
                      <a16:colId xmlns:a16="http://schemas.microsoft.com/office/drawing/2014/main" xmlns="" val="20002"/>
                    </a:ext>
                  </a:extLst>
                </a:gridCol>
                <a:gridCol w="2139712">
                  <a:extLst>
                    <a:ext uri="{9D8B030D-6E8A-4147-A177-3AD203B41FA5}">
                      <a16:colId xmlns:a16="http://schemas.microsoft.com/office/drawing/2014/main" xmlns="" val="20003"/>
                    </a:ext>
                  </a:extLst>
                </a:gridCol>
                <a:gridCol w="1626347">
                  <a:extLst>
                    <a:ext uri="{9D8B030D-6E8A-4147-A177-3AD203B41FA5}">
                      <a16:colId xmlns:a16="http://schemas.microsoft.com/office/drawing/2014/main" xmlns="" val="20004"/>
                    </a:ext>
                  </a:extLst>
                </a:gridCol>
              </a:tblGrid>
              <a:tr h="495300">
                <a:tc>
                  <a:txBody>
                    <a:bodyPr/>
                    <a:lstStyle/>
                    <a:p>
                      <a:pPr>
                        <a:lnSpc>
                          <a:spcPct val="150000"/>
                        </a:lnSpc>
                        <a:spcAft>
                          <a:spcPts val="1000"/>
                        </a:spcAft>
                      </a:pPr>
                      <a:r>
                        <a:rPr lang="en-US" sz="1200" b="1" dirty="0" err="1">
                          <a:effectLst/>
                          <a:latin typeface="Times New Roman"/>
                          <a:ea typeface="Calibri"/>
                          <a:cs typeface="Times New Roman"/>
                        </a:rPr>
                        <a:t>S.No</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Course Outcome</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PSO1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PSO2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PSO3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95300">
                <a:tc>
                  <a:txBody>
                    <a:bodyPr/>
                    <a:lstStyle/>
                    <a:p>
                      <a:pPr algn="ctr">
                        <a:lnSpc>
                          <a:spcPct val="150000"/>
                        </a:lnSpc>
                        <a:spcAft>
                          <a:spcPts val="0"/>
                        </a:spcAft>
                      </a:pPr>
                      <a:r>
                        <a:rPr lang="en-US" sz="1200" b="0" dirty="0">
                          <a:effectLst/>
                          <a:latin typeface="Times New Roman"/>
                          <a:ea typeface="Calibri"/>
                          <a:cs typeface="Times New Roman"/>
                        </a:rPr>
                        <a:t>1</a:t>
                      </a:r>
                      <a:endParaRPr lang="en-IN" sz="1100" b="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b="0" dirty="0">
                          <a:effectLst/>
                          <a:latin typeface="Times New Roman"/>
                          <a:ea typeface="Calibri"/>
                          <a:cs typeface="Times New Roman"/>
                        </a:rPr>
                        <a:t>KEC-076.1</a:t>
                      </a:r>
                      <a:endParaRPr lang="en-IN" sz="1100" b="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3</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1</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95300">
                <a:tc>
                  <a:txBody>
                    <a:bodyPr/>
                    <a:lstStyle/>
                    <a:p>
                      <a:pPr algn="ctr">
                        <a:lnSpc>
                          <a:spcPct val="150000"/>
                        </a:lnSpc>
                        <a:spcAft>
                          <a:spcPts val="0"/>
                        </a:spcAft>
                      </a:pPr>
                      <a:r>
                        <a:rPr lang="en-US" sz="1200" b="1">
                          <a:effectLst/>
                          <a:latin typeface="Times New Roman"/>
                          <a:ea typeface="Calibri"/>
                          <a:cs typeface="Times New Roman"/>
                        </a:rPr>
                        <a:t>2</a:t>
                      </a:r>
                      <a:endParaRPr lang="en-IN" sz="1100" b="1">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b="1" dirty="0">
                          <a:effectLst/>
                          <a:latin typeface="Times New Roman"/>
                          <a:ea typeface="Calibri"/>
                          <a:cs typeface="Times New Roman"/>
                        </a:rPr>
                        <a:t>KEC-076.2</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3</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3</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1</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95300">
                <a:tc>
                  <a:txBody>
                    <a:bodyPr/>
                    <a:lstStyle/>
                    <a:p>
                      <a:pPr algn="ctr">
                        <a:lnSpc>
                          <a:spcPct val="150000"/>
                        </a:lnSpc>
                        <a:spcAft>
                          <a:spcPts val="0"/>
                        </a:spcAft>
                      </a:pPr>
                      <a:r>
                        <a:rPr lang="en-US" sz="1200" b="1">
                          <a:effectLst/>
                          <a:latin typeface="Times New Roman"/>
                          <a:ea typeface="Calibri"/>
                          <a:cs typeface="Times New Roman"/>
                        </a:rPr>
                        <a:t>3</a:t>
                      </a:r>
                      <a:endParaRPr lang="en-IN" sz="1100" b="1">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b="1" dirty="0">
                          <a:effectLst/>
                          <a:latin typeface="Times New Roman"/>
                          <a:ea typeface="Calibri"/>
                          <a:cs typeface="Times New Roman"/>
                        </a:rPr>
                        <a:t>KEC-076.3</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3</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3</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1</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95300">
                <a:tc>
                  <a:txBody>
                    <a:bodyPr/>
                    <a:lstStyle/>
                    <a:p>
                      <a:pPr algn="ctr">
                        <a:lnSpc>
                          <a:spcPct val="150000"/>
                        </a:lnSpc>
                        <a:spcAft>
                          <a:spcPts val="0"/>
                        </a:spcAft>
                      </a:pPr>
                      <a:r>
                        <a:rPr lang="en-US" sz="1200">
                          <a:effectLst/>
                          <a:latin typeface="Times New Roman"/>
                          <a:ea typeface="Calibri"/>
                          <a:cs typeface="Times New Roman"/>
                        </a:rPr>
                        <a:t>4</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dirty="0">
                          <a:effectLst/>
                          <a:latin typeface="Times New Roman"/>
                          <a:ea typeface="Calibri"/>
                          <a:cs typeface="Times New Roman"/>
                        </a:rPr>
                        <a:t>KEC-076.4</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95300">
                <a:tc>
                  <a:txBody>
                    <a:bodyPr/>
                    <a:lstStyle/>
                    <a:p>
                      <a:pPr algn="ctr">
                        <a:lnSpc>
                          <a:spcPct val="150000"/>
                        </a:lnSpc>
                        <a:spcAft>
                          <a:spcPts val="0"/>
                        </a:spcAft>
                      </a:pPr>
                      <a:r>
                        <a:rPr lang="en-US" sz="1200">
                          <a:effectLst/>
                          <a:latin typeface="Times New Roman"/>
                          <a:ea typeface="Calibri"/>
                          <a:cs typeface="Times New Roman"/>
                        </a:rPr>
                        <a:t>5</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dirty="0">
                          <a:effectLst/>
                          <a:latin typeface="Times New Roman"/>
                          <a:ea typeface="Calibri"/>
                          <a:cs typeface="Times New Roman"/>
                        </a:rPr>
                        <a:t>KEC-076.5</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95300">
                <a:tc>
                  <a:txBody>
                    <a:bodyPr/>
                    <a:lstStyle/>
                    <a:p>
                      <a:pPr algn="ctr">
                        <a:lnSpc>
                          <a:spcPct val="150000"/>
                        </a:lnSpc>
                        <a:spcAft>
                          <a:spcPts val="0"/>
                        </a:spcAft>
                      </a:pPr>
                      <a:r>
                        <a:rPr lang="en-US" sz="1200">
                          <a:effectLst/>
                          <a:latin typeface="Times New Roman"/>
                          <a:ea typeface="Calibri"/>
                          <a:cs typeface="Times New Roman"/>
                        </a:rPr>
                        <a:t>6</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200" dirty="0">
                          <a:effectLst/>
                          <a:latin typeface="Times New Roman"/>
                          <a:ea typeface="Calibri"/>
                          <a:cs typeface="Times New Roman"/>
                        </a:rPr>
                        <a:t>KEC-076.6</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95300">
                <a:tc>
                  <a:txBody>
                    <a:bodyPr/>
                    <a:lstStyle/>
                    <a:p>
                      <a:pPr algn="ctr">
                        <a:lnSpc>
                          <a:spcPct val="150000"/>
                        </a:lnSpc>
                        <a:spcAft>
                          <a:spcPts val="0"/>
                        </a:spcAft>
                      </a:pPr>
                      <a:r>
                        <a:rPr lang="en-US" sz="1200">
                          <a:effectLst/>
                          <a:latin typeface="Times New Roman"/>
                          <a:ea typeface="Calibri"/>
                          <a:cs typeface="Times New Roman"/>
                        </a:rPr>
                        <a:t> </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200">
                          <a:effectLst/>
                          <a:latin typeface="Times New Roman"/>
                          <a:ea typeface="Calibri"/>
                          <a:cs typeface="Times New Roman"/>
                        </a:rPr>
                        <a:t>Average</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2.83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2.66</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effectLst/>
                          <a:latin typeface="Times New Roman"/>
                          <a:ea typeface="Calibri"/>
                          <a:cs typeface="Times New Roman"/>
                        </a:rPr>
                        <a:t>1</a:t>
                      </a:r>
                      <a:endParaRPr lang="en-IN"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52888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2000" dirty="0">
                <a:latin typeface="Times New Roman" pitchFamily="18" charset="0"/>
                <a:cs typeface="Times New Roman" pitchFamily="18" charset="0"/>
              </a:rPr>
              <a:t>Basics of </a:t>
            </a:r>
            <a:r>
              <a:rPr lang="en-US" sz="2000" b="0" dirty="0">
                <a:solidFill>
                  <a:schemeClr val="tx1"/>
                </a:solidFill>
                <a:effectLst/>
                <a:latin typeface="Times New Roman" panose="02020603050405020304" pitchFamily="18" charset="0"/>
                <a:cs typeface="Times New Roman" panose="02020603050405020304" pitchFamily="18" charset="0"/>
              </a:rPr>
              <a:t>Propagation models</a:t>
            </a:r>
          </a:p>
          <a:p>
            <a:pPr lvl="0"/>
            <a:r>
              <a:rPr lang="en-US" sz="2000" b="0" dirty="0">
                <a:solidFill>
                  <a:schemeClr val="tx1"/>
                </a:solidFill>
                <a:effectLst/>
                <a:latin typeface="Times New Roman" panose="02020603050405020304" pitchFamily="18" charset="0"/>
                <a:cs typeface="Times New Roman" panose="02020603050405020304" pitchFamily="18" charset="0"/>
              </a:rPr>
              <a:t>Channel Noise and Losses </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Model of fading and multipath fading .</a:t>
            </a:r>
          </a:p>
        </p:txBody>
      </p:sp>
      <p:sp>
        <p:nvSpPr>
          <p:cNvPr id="4" name="Date Placeholder 3"/>
          <p:cNvSpPr>
            <a:spLocks noGrp="1"/>
          </p:cNvSpPr>
          <p:nvPr>
            <p:ph type="dt" sz="half" idx="10"/>
          </p:nvPr>
        </p:nvSpPr>
        <p:spPr/>
        <p:txBody>
          <a:bodyPr/>
          <a:lstStyle/>
          <a:p>
            <a:fld id="{4493757C-1571-41A4-BCF4-5FF8067A7633}"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137647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8213E1-7DA5-4B04-B8F6-FAAC2EE2EBDE}" type="datetime1">
              <a:rPr lang="en-US" smtClean="0"/>
              <a:t>11/30/2024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Topic</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2" name="Table 1"/>
          <p:cNvGraphicFramePr>
            <a:graphicFrameLocks noGrp="1"/>
          </p:cNvGraphicFramePr>
          <p:nvPr>
            <p:extLst>
              <p:ext uri="{D42A27DB-BD31-4B8C-83A1-F6EECF244321}">
                <p14:modId xmlns:p14="http://schemas.microsoft.com/office/powerpoint/2010/main" xmlns="" val="4260328942"/>
              </p:ext>
            </p:extLst>
          </p:nvPr>
        </p:nvGraphicFramePr>
        <p:xfrm>
          <a:off x="533399" y="1066800"/>
          <a:ext cx="8229601" cy="1676400"/>
        </p:xfrm>
        <a:graphic>
          <a:graphicData uri="http://schemas.openxmlformats.org/drawingml/2006/table">
            <a:tbl>
              <a:tblPr firstRow="1" bandRow="1">
                <a:tableStyleId>{5C22544A-7EE6-4342-B048-85BDC9FD1C3A}</a:tableStyleId>
              </a:tblPr>
              <a:tblGrid>
                <a:gridCol w="2150315">
                  <a:extLst>
                    <a:ext uri="{9D8B030D-6E8A-4147-A177-3AD203B41FA5}">
                      <a16:colId xmlns:a16="http://schemas.microsoft.com/office/drawing/2014/main" xmlns="" val="20000"/>
                    </a:ext>
                  </a:extLst>
                </a:gridCol>
                <a:gridCol w="3600451">
                  <a:extLst>
                    <a:ext uri="{9D8B030D-6E8A-4147-A177-3AD203B41FA5}">
                      <a16:colId xmlns:a16="http://schemas.microsoft.com/office/drawing/2014/main" xmlns="" val="20001"/>
                    </a:ext>
                  </a:extLst>
                </a:gridCol>
                <a:gridCol w="2478835">
                  <a:extLst>
                    <a:ext uri="{9D8B030D-6E8A-4147-A177-3AD203B41FA5}">
                      <a16:colId xmlns:a16="http://schemas.microsoft.com/office/drawing/2014/main" xmlns="" val="20002"/>
                    </a:ext>
                  </a:extLst>
                </a:gridCol>
              </a:tblGrid>
              <a:tr h="370840">
                <a:tc>
                  <a:txBody>
                    <a:bodyPr/>
                    <a:lstStyle/>
                    <a:p>
                      <a:r>
                        <a:rPr lang="en-IN" dirty="0"/>
                        <a:t>Name of Topic</a:t>
                      </a:r>
                    </a:p>
                  </a:txBody>
                  <a:tcPr/>
                </a:tc>
                <a:tc>
                  <a:txBody>
                    <a:bodyPr/>
                    <a:lstStyle/>
                    <a:p>
                      <a:r>
                        <a:rPr lang="en-IN" dirty="0"/>
                        <a:t>Objective of Topic</a:t>
                      </a:r>
                    </a:p>
                  </a:txBody>
                  <a:tcPr/>
                </a:tc>
                <a:tc>
                  <a:txBody>
                    <a:bodyPr/>
                    <a:lstStyle/>
                    <a:p>
                      <a:r>
                        <a:rPr lang="en-IN" dirty="0"/>
                        <a:t>Mapping with CO</a:t>
                      </a:r>
                    </a:p>
                  </a:txBody>
                  <a:tcPr/>
                </a:tc>
                <a:extLst>
                  <a:ext uri="{0D108BD9-81ED-4DB2-BD59-A6C34878D82A}">
                    <a16:rowId xmlns:a16="http://schemas.microsoft.com/office/drawing/2014/main" xmlns="" val="10000"/>
                  </a:ext>
                </a:extLst>
              </a:tr>
              <a:tr h="1305560">
                <a:tc>
                  <a:txBody>
                    <a:bodyPr/>
                    <a:lstStyle/>
                    <a:p>
                      <a:r>
                        <a:rPr lang="en-IN" dirty="0"/>
                        <a:t>Introduction</a:t>
                      </a:r>
                    </a:p>
                  </a:txBody>
                  <a:tcPr/>
                </a:tc>
                <a:tc>
                  <a:txBody>
                    <a:bodyPr/>
                    <a:lstStyle/>
                    <a:p>
                      <a:pPr marL="357188" indent="0" algn="just" fontAlgn="ctr">
                        <a:buNone/>
                      </a:pPr>
                      <a:r>
                        <a:rPr lang="en-US" sz="1800" dirty="0">
                          <a:latin typeface="Times New Roman" pitchFamily="18" charset="0"/>
                          <a:cs typeface="Times New Roman" pitchFamily="18" charset="0"/>
                        </a:rPr>
                        <a:t>Students will learn about basics of communication</a:t>
                      </a:r>
                      <a:r>
                        <a:rPr lang="en-US" sz="1800" baseline="0" dirty="0">
                          <a:latin typeface="Times New Roman" pitchFamily="18" charset="0"/>
                          <a:cs typeface="Times New Roman" pitchFamily="18" charset="0"/>
                        </a:rPr>
                        <a:t> system</a:t>
                      </a:r>
                      <a:endParaRPr lang="en-IN" dirty="0"/>
                    </a:p>
                  </a:txBody>
                  <a:tcPr/>
                </a:tc>
                <a:tc>
                  <a:txBody>
                    <a:bodyPr/>
                    <a:lstStyle/>
                    <a:p>
                      <a:pPr algn="ctr"/>
                      <a:r>
                        <a:rPr lang="en-IN" dirty="0"/>
                        <a:t>CO2</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20201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b="0" i="0" dirty="0">
                <a:solidFill>
                  <a:srgbClr val="374151"/>
                </a:solidFill>
                <a:effectLst/>
                <a:latin typeface="Times New Roman" panose="02020603050405020304" pitchFamily="18" charset="0"/>
                <a:cs typeface="Times New Roman" panose="02020603050405020304" pitchFamily="18" charset="0"/>
              </a:rPr>
              <a:t>Radio wave propagation issues in personal wireless systems refer to the challenges and obstacles that radio signals encounter as they travel through the air or other mediums to establish and maintain a wireless connection between devices, such as smartphones, laptops, and IoT devices. Understanding these propagation issues is crucial for designing efficient wireless communication systems. Below, radio wave propagation issues in personal wireless systems in detail:</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6DEACAF-AAA9-4258-AC74-A39C49F782F3}"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78935"/>
            <a:ext cx="7772400" cy="101873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r>
              <a:rPr lang="en-US" sz="2400" b="0" dirty="0">
                <a:solidFill>
                  <a:schemeClr val="tx1"/>
                </a:solidFill>
                <a:effectLst/>
                <a:latin typeface="Times New Roman" panose="02020603050405020304" pitchFamily="18" charset="0"/>
                <a:cs typeface="Times New Roman" panose="02020603050405020304" pitchFamily="18" charset="0"/>
              </a:rPr>
              <a:t>Radio wave propagation issues in personal wireless systems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pic>
        <p:nvPicPr>
          <p:cNvPr id="2049" name="Picture 1">
            <a:extLst>
              <a:ext uri="{FF2B5EF4-FFF2-40B4-BE49-F238E27FC236}">
                <a16:creationId xmlns:a16="http://schemas.microsoft.com/office/drawing/2014/main" xmlns="" id="{905C70EC-EC5D-9584-17DD-56A8E0BE7E6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609600" cy="6096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a:extLst>
              <a:ext uri="{FF2B5EF4-FFF2-40B4-BE49-F238E27FC236}">
                <a16:creationId xmlns:a16="http://schemas.microsoft.com/office/drawing/2014/main" xmlns="" id="{7F035FFD-CDC7-C4FD-EE01-DDCFF5A7807B}"/>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609600" cy="609600"/>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4" name="Table 13">
            <a:extLst>
              <a:ext uri="{FF2B5EF4-FFF2-40B4-BE49-F238E27FC236}">
                <a16:creationId xmlns:a16="http://schemas.microsoft.com/office/drawing/2014/main" xmlns="" id="{88A27EB6-5A75-59EA-3096-DBAFA0F17156}"/>
              </a:ext>
            </a:extLst>
          </p:cNvPr>
          <p:cNvGraphicFramePr>
            <a:graphicFrameLocks noGrp="1"/>
          </p:cNvGraphicFramePr>
          <p:nvPr/>
        </p:nvGraphicFramePr>
        <p:xfrm>
          <a:off x="1714500" y="3726021"/>
          <a:ext cx="5715000" cy="274320"/>
        </p:xfrm>
        <a:graphic>
          <a:graphicData uri="http://schemas.openxmlformats.org/drawingml/2006/table">
            <a:tbl>
              <a:tblPr/>
              <a:tblGrid>
                <a:gridCol w="5715000">
                  <a:extLst>
                    <a:ext uri="{9D8B030D-6E8A-4147-A177-3AD203B41FA5}">
                      <a16:colId xmlns:a16="http://schemas.microsoft.com/office/drawing/2014/main" xmlns="" val="3951717678"/>
                    </a:ext>
                  </a:extLst>
                </a:gridCol>
              </a:tblGrid>
              <a:tr h="0">
                <a:tc>
                  <a:txBody>
                    <a:bodyPr/>
                    <a:lstStyle/>
                    <a:p>
                      <a:endParaRPr lang="en-IN"/>
                    </a:p>
                  </a:txBody>
                  <a:tcPr marL="0" marR="0" marT="0" marB="0">
                    <a:lnL>
                      <a:noFill/>
                    </a:lnL>
                    <a:lnR>
                      <a:noFill/>
                    </a:lnR>
                    <a:lnT>
                      <a:noFill/>
                    </a:lnT>
                    <a:lnB>
                      <a:noFill/>
                    </a:lnB>
                    <a:solidFill>
                      <a:srgbClr val="FFFFFF"/>
                    </a:solidFill>
                  </a:tcPr>
                </a:tc>
                <a:extLst>
                  <a:ext uri="{0D108BD9-81ED-4DB2-BD59-A6C34878D82A}">
                    <a16:rowId xmlns:a16="http://schemas.microsoft.com/office/drawing/2014/main" xmlns="" val="2032191120"/>
                  </a:ext>
                </a:extLst>
              </a:tr>
            </a:tbl>
          </a:graphicData>
        </a:graphic>
      </p:graphicFrame>
      <p:graphicFrame>
        <p:nvGraphicFramePr>
          <p:cNvPr id="15" name="Table 14">
            <a:extLst>
              <a:ext uri="{FF2B5EF4-FFF2-40B4-BE49-F238E27FC236}">
                <a16:creationId xmlns:a16="http://schemas.microsoft.com/office/drawing/2014/main" xmlns="" id="{58D35F07-CC5B-8A7D-4DAD-91195A0E9A6B}"/>
              </a:ext>
            </a:extLst>
          </p:cNvPr>
          <p:cNvGraphicFramePr>
            <a:graphicFrameLocks noGrp="1"/>
          </p:cNvGraphicFramePr>
          <p:nvPr/>
        </p:nvGraphicFramePr>
        <p:xfrm>
          <a:off x="457200" y="3680301"/>
          <a:ext cx="8229600" cy="365760"/>
        </p:xfrm>
        <a:graphic>
          <a:graphicData uri="http://schemas.openxmlformats.org/drawingml/2006/table">
            <a:tbl>
              <a:tblPr/>
              <a:tblGrid>
                <a:gridCol w="8229600">
                  <a:extLst>
                    <a:ext uri="{9D8B030D-6E8A-4147-A177-3AD203B41FA5}">
                      <a16:colId xmlns:a16="http://schemas.microsoft.com/office/drawing/2014/main" xmlns="" val="4205107752"/>
                    </a:ext>
                  </a:extLst>
                </a:gridCol>
              </a:tblGrid>
              <a:tr h="0">
                <a:tc>
                  <a:txBody>
                    <a:bodyPr/>
                    <a:lstStyle/>
                    <a:p>
                      <a:pPr algn="ctr"/>
                      <a:endParaRPr lang="en-IN"/>
                    </a:p>
                  </a:txBody>
                  <a:tcPr>
                    <a:lnL>
                      <a:noFill/>
                    </a:lnL>
                    <a:lnR>
                      <a:noFill/>
                    </a:lnR>
                    <a:lnT>
                      <a:noFill/>
                    </a:lnT>
                    <a:lnB>
                      <a:noFill/>
                    </a:lnB>
                    <a:solidFill>
                      <a:srgbClr val="FFFFFF"/>
                    </a:solidFill>
                  </a:tcPr>
                </a:tc>
                <a:extLst>
                  <a:ext uri="{0D108BD9-81ED-4DB2-BD59-A6C34878D82A}">
                    <a16:rowId xmlns:a16="http://schemas.microsoft.com/office/drawing/2014/main" xmlns="" val="3927255742"/>
                  </a:ext>
                </a:extLst>
              </a:tr>
            </a:tbl>
          </a:graphicData>
        </a:graphic>
      </p:graphicFrame>
      <p:pic>
        <p:nvPicPr>
          <p:cNvPr id="2052" name="Picture 4" descr="Effect of daylight on medium-frequency sky-wave transmission.">
            <a:extLst>
              <a:ext uri="{FF2B5EF4-FFF2-40B4-BE49-F238E27FC236}">
                <a16:creationId xmlns:a16="http://schemas.microsoft.com/office/drawing/2014/main" xmlns="" id="{D4679273-242E-A8C1-D483-240EEC505A8B}"/>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857375" y="3352800"/>
            <a:ext cx="4695825" cy="241935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89081-5628-5E23-EE01-D943285DA368}"/>
              </a:ext>
            </a:extLst>
          </p:cNvPr>
          <p:cNvSpPr>
            <a:spLocks noGrp="1"/>
          </p:cNvSpPr>
          <p:nvPr>
            <p:ph type="title"/>
          </p:nvPr>
        </p:nvSpPr>
        <p:spPr>
          <a:xfrm>
            <a:off x="1295400" y="274638"/>
            <a:ext cx="7391400" cy="1143000"/>
          </a:xfrm>
        </p:spPr>
        <p:txBody>
          <a:bodyPr>
            <a:normAutofit fontScale="90000"/>
          </a:bodyPr>
          <a:lstStyle/>
          <a:p>
            <a:r>
              <a:rPr lang="en-US" sz="4400" b="0" dirty="0">
                <a:solidFill>
                  <a:schemeClr val="tx1"/>
                </a:solidFill>
                <a:effectLst/>
                <a:latin typeface="Times New Roman" panose="02020603050405020304" pitchFamily="18" charset="0"/>
                <a:cs typeface="Times New Roman" panose="02020603050405020304" pitchFamily="18" charset="0"/>
              </a:rPr>
              <a:t/>
            </a:r>
            <a:br>
              <a:rPr lang="en-US" sz="4400" b="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xmlns="" id="{83AD5D65-4846-BEF3-B173-FE861A91FC63}"/>
              </a:ext>
            </a:extLst>
          </p:cNvPr>
          <p:cNvSpPr>
            <a:spLocks noGrp="1"/>
          </p:cNvSpPr>
          <p:nvPr>
            <p:ph type="dt" sz="half" idx="10"/>
          </p:nvPr>
        </p:nvSpPr>
        <p:spPr/>
        <p:txBody>
          <a:bodyPr/>
          <a:lstStyle/>
          <a:p>
            <a:fld id="{546FEBC8-099F-458A-983E-E1BFCED36A6E}" type="datetime1">
              <a:rPr lang="en-US" smtClean="0"/>
              <a:t>11/30/2024</a:t>
            </a:fld>
            <a:endParaRPr lang="en-US"/>
          </a:p>
        </p:txBody>
      </p:sp>
      <p:sp>
        <p:nvSpPr>
          <p:cNvPr id="5" name="Footer Placeholder 4">
            <a:extLst>
              <a:ext uri="{FF2B5EF4-FFF2-40B4-BE49-F238E27FC236}">
                <a16:creationId xmlns:a16="http://schemas.microsoft.com/office/drawing/2014/main" xmlns="" id="{94A5CBA1-9596-E303-B396-DC4EB1F408E4}"/>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311B0D04-749D-BC8B-BF4F-C62816071FA6}"/>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2" descr="E:\NIET\Project\xLogo11.png.pagespeed.ic.pydHLuCQEZ.png">
            <a:extLst>
              <a:ext uri="{FF2B5EF4-FFF2-40B4-BE49-F238E27FC236}">
                <a16:creationId xmlns:a16="http://schemas.microsoft.com/office/drawing/2014/main" xmlns="" id="{F1E5F5E9-74A5-5538-A433-A91010B075D7}"/>
              </a:ext>
            </a:extLst>
          </p:cNvPr>
          <p:cNvPicPr>
            <a:picLocks noChangeAspect="1" noChangeArrowheads="1"/>
          </p:cNvPicPr>
          <p:nvPr/>
        </p:nvPicPr>
        <p:blipFill>
          <a:blip r:embed="rId2"/>
          <a:srcRect/>
          <a:stretch>
            <a:fillRect/>
          </a:stretch>
        </p:blipFill>
        <p:spPr bwMode="auto">
          <a:xfrm>
            <a:off x="0" y="93663"/>
            <a:ext cx="1447800" cy="817163"/>
          </a:xfrm>
          <a:prstGeom prst="rect">
            <a:avLst/>
          </a:prstGeom>
          <a:noFill/>
        </p:spPr>
      </p:pic>
      <p:sp>
        <p:nvSpPr>
          <p:cNvPr id="11" name="Rectangle 5">
            <a:extLst>
              <a:ext uri="{FF2B5EF4-FFF2-40B4-BE49-F238E27FC236}">
                <a16:creationId xmlns:a16="http://schemas.microsoft.com/office/drawing/2014/main" xmlns="" id="{A29D3664-2C95-9C7E-60AF-ECB05BA4A5DB}"/>
              </a:ext>
            </a:extLst>
          </p:cNvPr>
          <p:cNvSpPr>
            <a:spLocks noGrp="1" noChangeArrowheads="1"/>
          </p:cNvSpPr>
          <p:nvPr>
            <p:ph idx="1"/>
          </p:nvPr>
        </p:nvSpPr>
        <p:spPr bwMode="auto">
          <a:xfrm>
            <a:off x="304800" y="2067238"/>
            <a:ext cx="8610600" cy="37246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Söhne"/>
              </a:rPr>
              <a:t>Free Space Path Loss (FSPL):</a:t>
            </a:r>
            <a:r>
              <a:rPr kumimoji="0" lang="en-US" altLang="en-US" sz="1800" b="0" i="0" u="none" strike="noStrike" cap="none" normalizeH="0" baseline="0" dirty="0">
                <a:ln>
                  <a:noFill/>
                </a:ln>
                <a:solidFill>
                  <a:srgbClr val="000000"/>
                </a:solidFill>
                <a:effectLst/>
                <a:latin typeface="Söhne"/>
              </a:rPr>
              <a:t> As radio waves propagate through free space, they experience attenuation or signal loss over distance. This phenomenon is known as Free Space Path Loss (FSPL) and is described by the inverse square law. The signal strength decreases with the square of the distance from the transmitter. This means that as you move farther away from the source of the signal, the signal strength diminishes rapidly.</a:t>
            </a:r>
          </a:p>
          <a:p>
            <a:pPr marL="0" marR="0" lvl="0" indent="0" algn="just" defTabSz="914400" rtl="0" eaLnBrk="0" fontAlgn="base" latinLnBrk="0" hangingPunct="0">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just" defTabSz="914400" rtl="0" eaLnBrk="0" fontAlgn="base" latinLnBrk="0" hangingPunct="0">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Söhne"/>
              </a:rPr>
              <a:t>Multipath Interference:</a:t>
            </a:r>
            <a:r>
              <a:rPr kumimoji="0" lang="en-US" altLang="en-US" sz="1800" b="0" i="0" u="none" strike="noStrike" cap="none" normalizeH="0" baseline="0" dirty="0">
                <a:ln>
                  <a:noFill/>
                </a:ln>
                <a:solidFill>
                  <a:srgbClr val="000000"/>
                </a:solidFill>
                <a:effectLst/>
                <a:latin typeface="Söhne"/>
              </a:rPr>
              <a:t> In urban environments, radio signals often encounter multiple reflective surfaces like buildings, walls, and other obstacles. When signals bounce off these surfaces and reach the receiver through different paths, they interfere with each other. This phenomenon is called multipath interference, and it can result in fading or signal degradation. Multipath interference is a significant issue in wireless communication systems, and various techniques such as diversity reception and equalization are used to mitigate it.</a:t>
            </a:r>
          </a:p>
        </p:txBody>
      </p:sp>
      <p:pic>
        <p:nvPicPr>
          <p:cNvPr id="1025" name="Picture 1">
            <a:extLst>
              <a:ext uri="{FF2B5EF4-FFF2-40B4-BE49-F238E27FC236}">
                <a16:creationId xmlns:a16="http://schemas.microsoft.com/office/drawing/2014/main" xmlns="" id="{2E29B5BE-B50D-8F34-AB39-41F9DD7899A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609600" cy="6096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1">
            <a:extLst>
              <a:ext uri="{FF2B5EF4-FFF2-40B4-BE49-F238E27FC236}">
                <a16:creationId xmlns:a16="http://schemas.microsoft.com/office/drawing/2014/main" xmlns="" id="{A423161C-C540-710C-1A70-67C964F46418}"/>
              </a:ext>
            </a:extLst>
          </p:cNvPr>
          <p:cNvSpPr txBox="1">
            <a:spLocks/>
          </p:cNvSpPr>
          <p:nvPr/>
        </p:nvSpPr>
        <p:spPr>
          <a:xfrm>
            <a:off x="1371600" y="-78935"/>
            <a:ext cx="7772400" cy="101873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r>
              <a:rPr lang="en-US" sz="2400" b="0" dirty="0">
                <a:solidFill>
                  <a:schemeClr val="tx1"/>
                </a:solidFill>
                <a:effectLst/>
                <a:latin typeface="Times New Roman" panose="02020603050405020304" pitchFamily="18" charset="0"/>
                <a:cs typeface="Times New Roman" panose="02020603050405020304" pitchFamily="18" charset="0"/>
              </a:rPr>
              <a:t>Radio wave propagation issues in personal wireless systems</a:t>
            </a:r>
          </a:p>
        </p:txBody>
      </p:sp>
    </p:spTree>
    <p:extLst>
      <p:ext uri="{BB962C8B-B14F-4D97-AF65-F5344CB8AC3E}">
        <p14:creationId xmlns:p14="http://schemas.microsoft.com/office/powerpoint/2010/main" xmlns="" val="205464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89081-5628-5E23-EE01-D943285DA368}"/>
              </a:ext>
            </a:extLst>
          </p:cNvPr>
          <p:cNvSpPr>
            <a:spLocks noGrp="1"/>
          </p:cNvSpPr>
          <p:nvPr>
            <p:ph type="title"/>
          </p:nvPr>
        </p:nvSpPr>
        <p:spPr>
          <a:xfrm>
            <a:off x="1295400" y="274638"/>
            <a:ext cx="7391400" cy="1143000"/>
          </a:xfrm>
        </p:spPr>
        <p:txBody>
          <a:bodyPr>
            <a:normAutofit fontScale="90000"/>
          </a:bodyPr>
          <a:lstStyle/>
          <a:p>
            <a:r>
              <a:rPr lang="en-US" sz="4400" b="0" dirty="0">
                <a:solidFill>
                  <a:schemeClr val="tx1"/>
                </a:solidFill>
                <a:effectLst/>
                <a:latin typeface="Times New Roman" panose="02020603050405020304" pitchFamily="18" charset="0"/>
                <a:cs typeface="Times New Roman" panose="02020603050405020304" pitchFamily="18" charset="0"/>
              </a:rPr>
              <a:t/>
            </a:r>
            <a:br>
              <a:rPr lang="en-US" sz="4400" b="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xmlns="" id="{83AD5D65-4846-BEF3-B173-FE861A91FC6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57D8DB-B4F3-41C7-ABB6-D6194299CCC7}"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11/30/2024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xmlns="" id="{94A5CBA1-9596-E303-B396-DC4EB1F408E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Mr.Rishi Singhal    WC (AOE-0772)                Unit - 3</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xmlns="" id="{311B0D04-749D-BC8B-BF4F-C62816071F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2" descr="E:\NIET\Project\xLogo11.png.pagespeed.ic.pydHLuCQEZ.png">
            <a:extLst>
              <a:ext uri="{FF2B5EF4-FFF2-40B4-BE49-F238E27FC236}">
                <a16:creationId xmlns:a16="http://schemas.microsoft.com/office/drawing/2014/main" xmlns="" id="{F1E5F5E9-74A5-5538-A433-A91010B075D7}"/>
              </a:ext>
            </a:extLst>
          </p:cNvPr>
          <p:cNvPicPr>
            <a:picLocks noChangeAspect="1" noChangeArrowheads="1"/>
          </p:cNvPicPr>
          <p:nvPr/>
        </p:nvPicPr>
        <p:blipFill>
          <a:blip r:embed="rId2"/>
          <a:srcRect/>
          <a:stretch>
            <a:fillRect/>
          </a:stretch>
        </p:blipFill>
        <p:spPr bwMode="auto">
          <a:xfrm>
            <a:off x="0" y="93663"/>
            <a:ext cx="1447800" cy="817163"/>
          </a:xfrm>
          <a:prstGeom prst="rect">
            <a:avLst/>
          </a:prstGeom>
          <a:noFill/>
        </p:spPr>
      </p:pic>
      <p:sp>
        <p:nvSpPr>
          <p:cNvPr id="11" name="Rectangle 5">
            <a:extLst>
              <a:ext uri="{FF2B5EF4-FFF2-40B4-BE49-F238E27FC236}">
                <a16:creationId xmlns:a16="http://schemas.microsoft.com/office/drawing/2014/main" xmlns="" id="{A29D3664-2C95-9C7E-60AF-ECB05BA4A5DB}"/>
              </a:ext>
            </a:extLst>
          </p:cNvPr>
          <p:cNvSpPr>
            <a:spLocks noGrp="1" noChangeArrowheads="1"/>
          </p:cNvSpPr>
          <p:nvPr>
            <p:ph idx="1"/>
          </p:nvPr>
        </p:nvSpPr>
        <p:spPr bwMode="auto">
          <a:xfrm>
            <a:off x="381000" y="1585379"/>
            <a:ext cx="8458200" cy="45556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Söhne"/>
              </a:rPr>
              <a:t>Shadowing:</a:t>
            </a:r>
            <a:r>
              <a:rPr kumimoji="0" lang="en-US" altLang="en-US" sz="1800" b="0" i="0" u="none" strike="noStrike" cap="none" normalizeH="0" baseline="0" dirty="0">
                <a:ln>
                  <a:noFill/>
                </a:ln>
                <a:solidFill>
                  <a:srgbClr val="000000"/>
                </a:solidFill>
                <a:effectLst/>
                <a:latin typeface="Söhne"/>
              </a:rPr>
              <a:t> Shadowing, also known as path loss due to obstacles, occurs when obstacles like buildings, trees, or hills block the direct line-of-sight path between the transmitter and receiver. This obstruction causes additional attenuation and signal loss. Shadowing can be particularly problematic in outdoor environments and at higher frequencies where signals have difficulty penetrating obstacles.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rgbClr val="000000"/>
              </a:solidFill>
              <a:latin typeface="Söhne"/>
            </a:endParaRPr>
          </a:p>
          <a:p>
            <a:pPr marL="0" indent="0">
              <a:buNone/>
            </a:pPr>
            <a:r>
              <a:rPr kumimoji="0" lang="en-US" altLang="en-US" sz="1800" b="1" i="0" u="none" strike="noStrike" cap="none" normalizeH="0" baseline="0" dirty="0">
                <a:ln>
                  <a:noFill/>
                </a:ln>
                <a:solidFill>
                  <a:srgbClr val="000000"/>
                </a:solidFill>
                <a:effectLst/>
                <a:latin typeface="Söhne"/>
              </a:rPr>
              <a:t>4.Fading:</a:t>
            </a:r>
            <a:r>
              <a:rPr kumimoji="0" lang="en-US" altLang="en-US" sz="1800" b="0" i="0" u="none" strike="noStrike" cap="none" normalizeH="0" baseline="0" dirty="0">
                <a:ln>
                  <a:noFill/>
                </a:ln>
                <a:solidFill>
                  <a:srgbClr val="000000"/>
                </a:solidFill>
                <a:effectLst/>
                <a:latin typeface="Söhne"/>
              </a:rPr>
              <a:t> Fading refers to rapid variations in signal strength over short distances or time intervals. It can be caused by multipath interference, atmospheric conditions, or other environmental factors. Fading can be classified into two main types: slow fading (which occurs over larger distances) and fast fading (which happens over short distances or time intervals). To combat fading, wireless systems often employ techniques like adaptive modulation and coding or channel equalization.</a:t>
            </a:r>
          </a:p>
          <a:p>
            <a:pPr marL="0" indent="0">
              <a:buNone/>
            </a:pPr>
            <a:endParaRPr lang="en-US" altLang="en-US" sz="1800" dirty="0">
              <a:solidFill>
                <a:srgbClr val="000000"/>
              </a:solidFill>
              <a:latin typeface="Söhne"/>
            </a:endParaRPr>
          </a:p>
          <a:p>
            <a:pPr marL="0" indent="0">
              <a:buNone/>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Söhne"/>
            </a:endParaRPr>
          </a:p>
        </p:txBody>
      </p:sp>
      <p:pic>
        <p:nvPicPr>
          <p:cNvPr id="1025" name="Picture 1">
            <a:extLst>
              <a:ext uri="{FF2B5EF4-FFF2-40B4-BE49-F238E27FC236}">
                <a16:creationId xmlns:a16="http://schemas.microsoft.com/office/drawing/2014/main" xmlns="" id="{2E29B5BE-B50D-8F34-AB39-41F9DD7899A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0" y="0"/>
            <a:ext cx="609600" cy="6096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itle 1">
            <a:extLst>
              <a:ext uri="{FF2B5EF4-FFF2-40B4-BE49-F238E27FC236}">
                <a16:creationId xmlns:a16="http://schemas.microsoft.com/office/drawing/2014/main" xmlns="" id="{A423161C-C540-710C-1A70-67C964F46418}"/>
              </a:ext>
            </a:extLst>
          </p:cNvPr>
          <p:cNvSpPr txBox="1">
            <a:spLocks/>
          </p:cNvSpPr>
          <p:nvPr/>
        </p:nvSpPr>
        <p:spPr>
          <a:xfrm>
            <a:off x="1371600" y="-78935"/>
            <a:ext cx="7772400" cy="101873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Radio wave propagation issues in personal wireless systems</a:t>
            </a:r>
          </a:p>
        </p:txBody>
      </p:sp>
    </p:spTree>
    <p:extLst>
      <p:ext uri="{BB962C8B-B14F-4D97-AF65-F5344CB8AC3E}">
        <p14:creationId xmlns:p14="http://schemas.microsoft.com/office/powerpoint/2010/main" xmlns="" val="320726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89081-5628-5E23-EE01-D943285DA368}"/>
              </a:ext>
            </a:extLst>
          </p:cNvPr>
          <p:cNvSpPr>
            <a:spLocks noGrp="1"/>
          </p:cNvSpPr>
          <p:nvPr>
            <p:ph type="title"/>
          </p:nvPr>
        </p:nvSpPr>
        <p:spPr>
          <a:xfrm>
            <a:off x="1371600" y="274638"/>
            <a:ext cx="7315200" cy="817163"/>
          </a:xfrm>
        </p:spPr>
        <p:txBody>
          <a:bodyPr>
            <a:normAutofit fontScale="90000"/>
          </a:bodyPr>
          <a:lstStyle/>
          <a:p>
            <a:r>
              <a:rPr lang="en-US" sz="4400" b="0" dirty="0">
                <a:solidFill>
                  <a:schemeClr val="tx1"/>
                </a:solidFill>
                <a:effectLst/>
                <a:latin typeface="Times New Roman" panose="02020603050405020304" pitchFamily="18" charset="0"/>
                <a:cs typeface="Times New Roman" panose="02020603050405020304" pitchFamily="18" charset="0"/>
              </a:rPr>
              <a:t/>
            </a:r>
            <a:br>
              <a:rPr lang="en-US" sz="4400" b="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xmlns="" id="{83AD5D65-4846-BEF3-B173-FE861A91FC63}"/>
              </a:ext>
            </a:extLst>
          </p:cNvPr>
          <p:cNvSpPr>
            <a:spLocks noGrp="1"/>
          </p:cNvSpPr>
          <p:nvPr>
            <p:ph type="dt" sz="half" idx="10"/>
          </p:nvPr>
        </p:nvSpPr>
        <p:spPr/>
        <p:txBody>
          <a:bodyPr/>
          <a:lstStyle/>
          <a:p>
            <a:fld id="{814AB5C0-6D96-4F0E-BFC2-91460B29FE9B}" type="datetime1">
              <a:rPr lang="en-US" smtClean="0"/>
              <a:t>11/30/2024</a:t>
            </a:fld>
            <a:endParaRPr lang="en-US"/>
          </a:p>
        </p:txBody>
      </p:sp>
      <p:sp>
        <p:nvSpPr>
          <p:cNvPr id="5" name="Footer Placeholder 4">
            <a:extLst>
              <a:ext uri="{FF2B5EF4-FFF2-40B4-BE49-F238E27FC236}">
                <a16:creationId xmlns:a16="http://schemas.microsoft.com/office/drawing/2014/main" xmlns="" id="{94A5CBA1-9596-E303-B396-DC4EB1F408E4}"/>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311B0D04-749D-BC8B-BF4F-C62816071FA6}"/>
              </a:ext>
            </a:extLst>
          </p:cNvPr>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2" descr="E:\NIET\Project\xLogo11.png.pagespeed.ic.pydHLuCQEZ.png">
            <a:extLst>
              <a:ext uri="{FF2B5EF4-FFF2-40B4-BE49-F238E27FC236}">
                <a16:creationId xmlns:a16="http://schemas.microsoft.com/office/drawing/2014/main" xmlns="" id="{F1E5F5E9-74A5-5538-A433-A91010B075D7}"/>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11" name="Rectangle 5">
            <a:extLst>
              <a:ext uri="{FF2B5EF4-FFF2-40B4-BE49-F238E27FC236}">
                <a16:creationId xmlns:a16="http://schemas.microsoft.com/office/drawing/2014/main" xmlns="" id="{A29D3664-2C95-9C7E-60AF-ECB05BA4A5DB}"/>
              </a:ext>
            </a:extLst>
          </p:cNvPr>
          <p:cNvSpPr>
            <a:spLocks noGrp="1" noChangeArrowheads="1"/>
          </p:cNvSpPr>
          <p:nvPr>
            <p:ph idx="1"/>
          </p:nvPr>
        </p:nvSpPr>
        <p:spPr bwMode="auto">
          <a:xfrm>
            <a:off x="238125" y="1308379"/>
            <a:ext cx="8601076" cy="51096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0000"/>
                </a:solidFill>
                <a:effectLst/>
                <a:latin typeface="Söhne"/>
              </a:rPr>
              <a:t>Absorption and Attenuation:</a:t>
            </a:r>
            <a:r>
              <a:rPr kumimoji="0" lang="en-US" altLang="en-US" sz="1800" b="0" i="0" u="none" strike="noStrike" cap="none" normalizeH="0" baseline="0" dirty="0">
                <a:ln>
                  <a:noFill/>
                </a:ln>
                <a:solidFill>
                  <a:srgbClr val="000000"/>
                </a:solidFill>
                <a:effectLst/>
                <a:latin typeface="Söhne"/>
              </a:rPr>
              <a:t> Radio waves can be absorbed or attenuated by various materials and atmospheric conditions. For instance, water vapor, rain, and atmospheric gases can absorb and scatter radio signals, leading to signal loss. This is especially significant in microwave and millimeter-wave bands. Different materials have varying levels of signal absorption, so understanding the local environment is crucial for system design.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rgbClr val="000000"/>
              </a:solidFill>
              <a:latin typeface="Söhne"/>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rgbClr val="000000"/>
                </a:solidFill>
                <a:effectLst/>
                <a:latin typeface="Söhne"/>
              </a:rPr>
              <a:t>Multipath Delay Spread:</a:t>
            </a:r>
            <a:r>
              <a:rPr kumimoji="0" lang="en-US" altLang="en-US" sz="1800" b="0" i="0" u="none" strike="noStrike" cap="none" normalizeH="0" baseline="0" dirty="0">
                <a:ln>
                  <a:noFill/>
                </a:ln>
                <a:solidFill>
                  <a:srgbClr val="000000"/>
                </a:solidFill>
                <a:effectLst/>
                <a:latin typeface="Söhne"/>
              </a:rPr>
              <a:t> Multipath delay spread occurs when signals arriving through different paths have different time delays. This can result in inter symbol interference, where symbols from one bit interfere with symbols from the adjacent bits. To address this issue, wireless systems use techniques like equalization to compensate for the time delays and maintain data integrity.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p:txBody>
      </p:sp>
      <p:sp>
        <p:nvSpPr>
          <p:cNvPr id="3" name="Title 1">
            <a:extLst>
              <a:ext uri="{FF2B5EF4-FFF2-40B4-BE49-F238E27FC236}">
                <a16:creationId xmlns:a16="http://schemas.microsoft.com/office/drawing/2014/main" xmlns="" id="{2C466B00-2945-C184-0A4A-DD955CA11B0E}"/>
              </a:ext>
            </a:extLst>
          </p:cNvPr>
          <p:cNvSpPr txBox="1">
            <a:spLocks/>
          </p:cNvSpPr>
          <p:nvPr/>
        </p:nvSpPr>
        <p:spPr>
          <a:xfrm>
            <a:off x="1371600" y="-78935"/>
            <a:ext cx="7772400" cy="101873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r>
              <a:rPr lang="en-US" sz="2400" b="0" dirty="0">
                <a:solidFill>
                  <a:schemeClr val="tx1"/>
                </a:solidFill>
                <a:effectLst/>
                <a:latin typeface="Times New Roman" panose="02020603050405020304" pitchFamily="18" charset="0"/>
                <a:cs typeface="Times New Roman" panose="02020603050405020304" pitchFamily="18" charset="0"/>
              </a:rPr>
              <a:t>Radio wave propagation issues in personal wireless systems</a:t>
            </a:r>
          </a:p>
        </p:txBody>
      </p:sp>
    </p:spTree>
    <p:extLst>
      <p:ext uri="{BB962C8B-B14F-4D97-AF65-F5344CB8AC3E}">
        <p14:creationId xmlns:p14="http://schemas.microsoft.com/office/powerpoint/2010/main" xmlns="" val="61268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89081-5628-5E23-EE01-D943285DA368}"/>
              </a:ext>
            </a:extLst>
          </p:cNvPr>
          <p:cNvSpPr>
            <a:spLocks noGrp="1"/>
          </p:cNvSpPr>
          <p:nvPr>
            <p:ph type="title"/>
          </p:nvPr>
        </p:nvSpPr>
        <p:spPr>
          <a:xfrm>
            <a:off x="1295400" y="274638"/>
            <a:ext cx="7391400" cy="1143000"/>
          </a:xfrm>
        </p:spPr>
        <p:txBody>
          <a:bodyPr>
            <a:normAutofit fontScale="90000"/>
          </a:bodyPr>
          <a:lstStyle/>
          <a:p>
            <a:r>
              <a:rPr lang="en-US" sz="4400" b="0" dirty="0">
                <a:solidFill>
                  <a:schemeClr val="tx1"/>
                </a:solidFill>
                <a:effectLst/>
                <a:latin typeface="Times New Roman" panose="02020603050405020304" pitchFamily="18" charset="0"/>
                <a:cs typeface="Times New Roman" panose="02020603050405020304" pitchFamily="18" charset="0"/>
              </a:rPr>
              <a:t/>
            </a:r>
            <a:br>
              <a:rPr lang="en-US" sz="4400" b="0" dirty="0">
                <a:solidFill>
                  <a:schemeClr val="tx1"/>
                </a:solidFill>
                <a:effectLst/>
                <a:latin typeface="Times New Roman" panose="0202060305040502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xmlns="" id="{83AD5D65-4846-BEF3-B173-FE861A91FC63}"/>
              </a:ext>
            </a:extLst>
          </p:cNvPr>
          <p:cNvSpPr>
            <a:spLocks noGrp="1"/>
          </p:cNvSpPr>
          <p:nvPr>
            <p:ph type="dt" sz="half" idx="10"/>
          </p:nvPr>
        </p:nvSpPr>
        <p:spPr/>
        <p:txBody>
          <a:bodyPr/>
          <a:lstStyle/>
          <a:p>
            <a:fld id="{E0981134-5924-4B8A-BFF4-C38D5FB2CA62}" type="datetime1">
              <a:rPr lang="en-US" smtClean="0"/>
              <a:t>11/30/2024</a:t>
            </a:fld>
            <a:endParaRPr lang="en-US"/>
          </a:p>
        </p:txBody>
      </p:sp>
      <p:sp>
        <p:nvSpPr>
          <p:cNvPr id="5" name="Footer Placeholder 4">
            <a:extLst>
              <a:ext uri="{FF2B5EF4-FFF2-40B4-BE49-F238E27FC236}">
                <a16:creationId xmlns:a16="http://schemas.microsoft.com/office/drawing/2014/main" xmlns="" id="{94A5CBA1-9596-E303-B396-DC4EB1F408E4}"/>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311B0D04-749D-BC8B-BF4F-C62816071FA6}"/>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Picture 2" descr="E:\NIET\Project\xLogo11.png.pagespeed.ic.pydHLuCQEZ.png">
            <a:extLst>
              <a:ext uri="{FF2B5EF4-FFF2-40B4-BE49-F238E27FC236}">
                <a16:creationId xmlns:a16="http://schemas.microsoft.com/office/drawing/2014/main" xmlns="" id="{F1E5F5E9-74A5-5538-A433-A91010B075D7}"/>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11" name="Rectangle 5">
            <a:extLst>
              <a:ext uri="{FF2B5EF4-FFF2-40B4-BE49-F238E27FC236}">
                <a16:creationId xmlns:a16="http://schemas.microsoft.com/office/drawing/2014/main" xmlns="" id="{A29D3664-2C95-9C7E-60AF-ECB05BA4A5DB}"/>
              </a:ext>
            </a:extLst>
          </p:cNvPr>
          <p:cNvSpPr>
            <a:spLocks noGrp="1" noChangeArrowheads="1"/>
          </p:cNvSpPr>
          <p:nvPr>
            <p:ph idx="1"/>
          </p:nvPr>
        </p:nvSpPr>
        <p:spPr bwMode="auto">
          <a:xfrm>
            <a:off x="457200" y="615882"/>
            <a:ext cx="8458200" cy="6494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buFont typeface="+mj-lt"/>
              <a:buAutoNum type="arabicPeriod" startAt="7"/>
            </a:pPr>
            <a:r>
              <a:rPr lang="en-US" sz="1800" b="1" i="0" dirty="0">
                <a:solidFill>
                  <a:srgbClr val="374151"/>
                </a:solidFill>
                <a:effectLst/>
                <a:latin typeface="Times New Roman" panose="02020603050405020304" pitchFamily="18" charset="0"/>
                <a:cs typeface="Times New Roman" panose="02020603050405020304" pitchFamily="18" charset="0"/>
              </a:rPr>
              <a:t>Doppler Shift:</a:t>
            </a:r>
            <a:r>
              <a:rPr lang="en-US" sz="1800" b="0" i="0" dirty="0">
                <a:solidFill>
                  <a:srgbClr val="374151"/>
                </a:solidFill>
                <a:effectLst/>
                <a:latin typeface="Times New Roman" panose="02020603050405020304" pitchFamily="18" charset="0"/>
                <a:cs typeface="Times New Roman" panose="02020603050405020304" pitchFamily="18" charset="0"/>
              </a:rPr>
              <a:t> The Doppler effect causes a shift in the frequency of a signal when either the transmitter or receiver is in motion relative to the other. This shift can lead to a change in the received signal's frequency and phase, which can affect the system's performance, especially in mobile communication systems.</a:t>
            </a:r>
          </a:p>
          <a:p>
            <a:pPr algn="just">
              <a:buFont typeface="+mj-lt"/>
              <a:buAutoNum type="arabicPeriod" startAt="7"/>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startAt="7"/>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startAt="7"/>
            </a:pPr>
            <a:r>
              <a:rPr lang="en-US" sz="1800" b="1" i="0" dirty="0">
                <a:solidFill>
                  <a:srgbClr val="374151"/>
                </a:solidFill>
                <a:effectLst/>
                <a:latin typeface="Times New Roman" panose="02020603050405020304" pitchFamily="18" charset="0"/>
                <a:cs typeface="Times New Roman" panose="02020603050405020304" pitchFamily="18" charset="0"/>
              </a:rPr>
              <a:t>Frequency-Dependent Propagation:</a:t>
            </a:r>
            <a:r>
              <a:rPr lang="en-US" sz="1800" b="0" i="0" dirty="0">
                <a:solidFill>
                  <a:srgbClr val="374151"/>
                </a:solidFill>
                <a:effectLst/>
                <a:latin typeface="Times New Roman" panose="02020603050405020304" pitchFamily="18" charset="0"/>
                <a:cs typeface="Times New Roman" panose="02020603050405020304" pitchFamily="18" charset="0"/>
              </a:rPr>
              <a:t> Different frequencies behave differently in the same environment. Higher frequencies (e.g., millimeter-wave bands) are more susceptible to absorption by atmospheric gases and are less effective at penetrating obstacles, while lower frequencies (e.g., sub-6 GHz bands) tend to have better propagation characteristics in urban and indoor settings.</a:t>
            </a:r>
          </a:p>
          <a:p>
            <a:pPr algn="just">
              <a:buFont typeface="+mj-lt"/>
              <a:buAutoNum type="arabicPeriod" startAt="7"/>
            </a:pPr>
            <a:endParaRPr lang="en-US" sz="1800" dirty="0">
              <a:solidFill>
                <a:srgbClr val="374151"/>
              </a:solidFill>
              <a:latin typeface="Times New Roman" panose="02020603050405020304" pitchFamily="18" charset="0"/>
              <a:cs typeface="Times New Roman" panose="02020603050405020304" pitchFamily="18" charset="0"/>
            </a:endParaRPr>
          </a:p>
          <a:p>
            <a:pPr algn="just">
              <a:buFont typeface="+mj-lt"/>
              <a:buAutoNum type="arabicPeriod" startAt="7"/>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startAt="7"/>
            </a:pPr>
            <a:r>
              <a:rPr lang="en-US" sz="1800" b="1" i="0" dirty="0">
                <a:solidFill>
                  <a:srgbClr val="374151"/>
                </a:solidFill>
                <a:effectLst/>
                <a:latin typeface="Times New Roman" panose="02020603050405020304" pitchFamily="18" charset="0"/>
                <a:cs typeface="Times New Roman" panose="02020603050405020304" pitchFamily="18" charset="0"/>
              </a:rPr>
              <a:t>Interference:</a:t>
            </a:r>
            <a:r>
              <a:rPr lang="en-US" sz="1800" b="0" i="0" dirty="0">
                <a:solidFill>
                  <a:srgbClr val="374151"/>
                </a:solidFill>
                <a:effectLst/>
                <a:latin typeface="Times New Roman" panose="02020603050405020304" pitchFamily="18" charset="0"/>
                <a:cs typeface="Times New Roman" panose="02020603050405020304" pitchFamily="18" charset="0"/>
              </a:rPr>
              <a:t> In addition to natural propagation challenges, personal wireless systems often face interference from other wireless devices operating in the same frequency bands. This interference can degrade signal quality and reduce the system's capacity. Techniques like frequency reuse, power control, and interference mitigation algorithms are used to manage interference issues.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p:txBody>
      </p:sp>
      <p:sp>
        <p:nvSpPr>
          <p:cNvPr id="3" name="Title 1">
            <a:extLst>
              <a:ext uri="{FF2B5EF4-FFF2-40B4-BE49-F238E27FC236}">
                <a16:creationId xmlns:a16="http://schemas.microsoft.com/office/drawing/2014/main" xmlns="" id="{865FF07E-4598-7EDB-8269-25A9E204A02F}"/>
              </a:ext>
            </a:extLst>
          </p:cNvPr>
          <p:cNvSpPr txBox="1">
            <a:spLocks/>
          </p:cNvSpPr>
          <p:nvPr/>
        </p:nvSpPr>
        <p:spPr>
          <a:xfrm>
            <a:off x="1295400" y="2"/>
            <a:ext cx="7620000" cy="78902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0" dirty="0">
                <a:solidFill>
                  <a:schemeClr val="tx1"/>
                </a:solidFill>
                <a:effectLst/>
                <a:latin typeface="Times New Roman" panose="02020603050405020304" pitchFamily="18" charset="0"/>
                <a:cs typeface="Times New Roman" panose="02020603050405020304" pitchFamily="18" charset="0"/>
              </a:rPr>
              <a:t>Radio wave propagation issues in personal wireless systems</a:t>
            </a:r>
            <a:endParaRPr lang="en-US" sz="2400" dirty="0"/>
          </a:p>
        </p:txBody>
      </p:sp>
    </p:spTree>
    <p:extLst>
      <p:ext uri="{BB962C8B-B14F-4D97-AF65-F5344CB8AC3E}">
        <p14:creationId xmlns:p14="http://schemas.microsoft.com/office/powerpoint/2010/main" xmlns="" val="2615747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83AD5D65-4846-BEF3-B173-FE861A91FC63}"/>
              </a:ext>
            </a:extLst>
          </p:cNvPr>
          <p:cNvSpPr>
            <a:spLocks noGrp="1"/>
          </p:cNvSpPr>
          <p:nvPr>
            <p:ph type="dt" sz="half" idx="10"/>
          </p:nvPr>
        </p:nvSpPr>
        <p:spPr/>
        <p:txBody>
          <a:bodyPr/>
          <a:lstStyle/>
          <a:p>
            <a:fld id="{88288AEE-2A49-4C93-B7C8-608F3B65EE38}" type="datetime1">
              <a:rPr lang="en-US" smtClean="0"/>
              <a:t>11/30/2024</a:t>
            </a:fld>
            <a:endParaRPr lang="en-US"/>
          </a:p>
        </p:txBody>
      </p:sp>
      <p:sp>
        <p:nvSpPr>
          <p:cNvPr id="5" name="Footer Placeholder 4">
            <a:extLst>
              <a:ext uri="{FF2B5EF4-FFF2-40B4-BE49-F238E27FC236}">
                <a16:creationId xmlns:a16="http://schemas.microsoft.com/office/drawing/2014/main" xmlns="" id="{94A5CBA1-9596-E303-B396-DC4EB1F408E4}"/>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311B0D04-749D-BC8B-BF4F-C62816071FA6}"/>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Picture 2" descr="E:\NIET\Project\xLogo11.png.pagespeed.ic.pydHLuCQEZ.png">
            <a:extLst>
              <a:ext uri="{FF2B5EF4-FFF2-40B4-BE49-F238E27FC236}">
                <a16:creationId xmlns:a16="http://schemas.microsoft.com/office/drawing/2014/main" xmlns="" id="{F1E5F5E9-74A5-5538-A433-A91010B075D7}"/>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11" name="Rectangle 5">
            <a:extLst>
              <a:ext uri="{FF2B5EF4-FFF2-40B4-BE49-F238E27FC236}">
                <a16:creationId xmlns:a16="http://schemas.microsoft.com/office/drawing/2014/main" xmlns="" id="{A29D3664-2C95-9C7E-60AF-ECB05BA4A5DB}"/>
              </a:ext>
            </a:extLst>
          </p:cNvPr>
          <p:cNvSpPr>
            <a:spLocks noGrp="1" noChangeArrowheads="1"/>
          </p:cNvSpPr>
          <p:nvPr>
            <p:ph idx="1"/>
          </p:nvPr>
        </p:nvSpPr>
        <p:spPr bwMode="auto">
          <a:xfrm>
            <a:off x="152400" y="3108870"/>
            <a:ext cx="8991600" cy="15086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öhne"/>
            </a:endParaRPr>
          </a:p>
        </p:txBody>
      </p:sp>
      <p:pic>
        <p:nvPicPr>
          <p:cNvPr id="8" name="Picture 7">
            <a:extLst>
              <a:ext uri="{FF2B5EF4-FFF2-40B4-BE49-F238E27FC236}">
                <a16:creationId xmlns:a16="http://schemas.microsoft.com/office/drawing/2014/main" xmlns="" id="{5D198230-03F5-C35D-CEE1-8CDB9674179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90600" y="1843086"/>
            <a:ext cx="6858000" cy="4252913"/>
          </a:xfrm>
          <a:prstGeom prst="rect">
            <a:avLst/>
          </a:prstGeom>
        </p:spPr>
      </p:pic>
      <p:pic>
        <p:nvPicPr>
          <p:cNvPr id="9" name="Picture 8">
            <a:extLst>
              <a:ext uri="{FF2B5EF4-FFF2-40B4-BE49-F238E27FC236}">
                <a16:creationId xmlns:a16="http://schemas.microsoft.com/office/drawing/2014/main" xmlns="" id="{04F4E39D-C928-6397-4844-9486B6510BB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143000" y="1995486"/>
            <a:ext cx="6858000" cy="4252913"/>
          </a:xfrm>
          <a:prstGeom prst="rect">
            <a:avLst/>
          </a:prstGeom>
        </p:spPr>
      </p:pic>
      <p:pic>
        <p:nvPicPr>
          <p:cNvPr id="10" name="Picture 9">
            <a:extLst>
              <a:ext uri="{FF2B5EF4-FFF2-40B4-BE49-F238E27FC236}">
                <a16:creationId xmlns:a16="http://schemas.microsoft.com/office/drawing/2014/main" xmlns="" id="{2992F6A7-4951-4371-5592-EB285EF4561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7200" y="1165543"/>
            <a:ext cx="7696200" cy="5004198"/>
          </a:xfrm>
          <a:prstGeom prst="rect">
            <a:avLst/>
          </a:prstGeom>
        </p:spPr>
      </p:pic>
      <p:sp>
        <p:nvSpPr>
          <p:cNvPr id="13" name="Title 12">
            <a:extLst>
              <a:ext uri="{FF2B5EF4-FFF2-40B4-BE49-F238E27FC236}">
                <a16:creationId xmlns:a16="http://schemas.microsoft.com/office/drawing/2014/main" xmlns="" id="{88F2D49C-B428-C2AD-7AD5-BB4971DCC06D}"/>
              </a:ext>
            </a:extLst>
          </p:cNvPr>
          <p:cNvSpPr>
            <a:spLocks noGrp="1"/>
          </p:cNvSpPr>
          <p:nvPr>
            <p:ph type="title"/>
          </p:nvPr>
        </p:nvSpPr>
        <p:spPr>
          <a:xfrm>
            <a:off x="1442884" y="60305"/>
            <a:ext cx="7696200" cy="640281"/>
          </a:xfrm>
        </p:spPr>
        <p:txBody>
          <a:bodyPr>
            <a:normAutofit/>
          </a:bodyPr>
          <a:lstStyle/>
          <a:p>
            <a:endParaRPr lang="en-IN" sz="3100" dirty="0"/>
          </a:p>
        </p:txBody>
      </p:sp>
      <p:sp>
        <p:nvSpPr>
          <p:cNvPr id="14" name="Title 1">
            <a:extLst>
              <a:ext uri="{FF2B5EF4-FFF2-40B4-BE49-F238E27FC236}">
                <a16:creationId xmlns:a16="http://schemas.microsoft.com/office/drawing/2014/main" xmlns="" id="{AD492535-C05A-B0DD-24E6-602769B8CC11}"/>
              </a:ext>
            </a:extLst>
          </p:cNvPr>
          <p:cNvSpPr txBox="1">
            <a:spLocks/>
          </p:cNvSpPr>
          <p:nvPr/>
        </p:nvSpPr>
        <p:spPr>
          <a:xfrm>
            <a:off x="1465007" y="24322"/>
            <a:ext cx="7391400" cy="8766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0">
                <a:solidFill>
                  <a:schemeClr val="tx1"/>
                </a:solidFill>
                <a:effectLst/>
                <a:latin typeface="Times New Roman" panose="02020603050405020304" pitchFamily="18" charset="0"/>
                <a:cs typeface="Times New Roman" panose="02020603050405020304" pitchFamily="18" charset="0"/>
              </a:rPr>
              <a:t>Radio wave propagation issues in personal wireless systems</a:t>
            </a:r>
            <a:endParaRPr lang="en-US" sz="2400" dirty="0"/>
          </a:p>
        </p:txBody>
      </p:sp>
    </p:spTree>
    <p:extLst>
      <p:ext uri="{BB962C8B-B14F-4D97-AF65-F5344CB8AC3E}">
        <p14:creationId xmlns:p14="http://schemas.microsoft.com/office/powerpoint/2010/main" xmlns="" val="4162612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E9665F-8115-7CCA-EDFA-61D6173F57D5}"/>
              </a:ext>
            </a:extLst>
          </p:cNvPr>
          <p:cNvSpPr>
            <a:spLocks noGrp="1"/>
          </p:cNvSpPr>
          <p:nvPr>
            <p:ph idx="1"/>
          </p:nvPr>
        </p:nvSpPr>
        <p:spPr>
          <a:xfrm>
            <a:off x="457200" y="953688"/>
            <a:ext cx="8229600" cy="5172475"/>
          </a:xfrm>
        </p:spPr>
        <p:txBody>
          <a:bodyPr>
            <a:normAutofit/>
          </a:bodyPr>
          <a:lstStyle/>
          <a:p>
            <a:r>
              <a:rPr lang="en-US" sz="1600" b="0" i="0" dirty="0">
                <a:solidFill>
                  <a:srgbClr val="273239"/>
                </a:solidFill>
                <a:effectLst/>
                <a:latin typeface="Nunito" pitchFamily="2" charset="0"/>
              </a:rPr>
              <a:t>Radio Waves are types of electromagnetic Radiation. they are produced by the acceleration of electromagnetic charges. Radio waves play an important role in communication, navigation, weather forecasting, medical imaging technology, etc. These waves have the longest wavelength in the electromagnetic spectrum.</a:t>
            </a:r>
          </a:p>
          <a:p>
            <a:endParaRPr lang="en-US" sz="1600" b="0" i="0" dirty="0">
              <a:solidFill>
                <a:srgbClr val="273239"/>
              </a:solidFill>
              <a:effectLst/>
              <a:latin typeface="Nunito" pitchFamily="2" charset="0"/>
            </a:endParaRPr>
          </a:p>
          <a:p>
            <a:pPr marL="0" indent="0" algn="just" fontAlgn="base">
              <a:buNone/>
            </a:pPr>
            <a:r>
              <a:rPr lang="en-US" sz="1600" b="1" i="0" dirty="0">
                <a:solidFill>
                  <a:srgbClr val="273239"/>
                </a:solidFill>
                <a:effectLst/>
                <a:latin typeface="Nunito" pitchFamily="2" charset="0"/>
              </a:rPr>
              <a:t>Propagation of Radio Waves</a:t>
            </a:r>
          </a:p>
          <a:p>
            <a:pPr algn="just" fontAlgn="base"/>
            <a:r>
              <a:rPr lang="en-US" sz="1600" b="0" i="0" dirty="0">
                <a:solidFill>
                  <a:srgbClr val="273239"/>
                </a:solidFill>
                <a:effectLst/>
                <a:latin typeface="Nunito" pitchFamily="2" charset="0"/>
              </a:rPr>
              <a:t>Radio waves can propagate through air, water, various solid objects, vacuum and etc. The ability of radio waves to propagate through various materials depends on the wavelength and the frequency of the radio waves.</a:t>
            </a:r>
          </a:p>
          <a:p>
            <a:pPr algn="just" fontAlgn="base"/>
            <a:endParaRPr lang="en-IN" sz="1600" b="0"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buNone/>
            </a:pPr>
            <a:r>
              <a:rPr lang="en-US" sz="1600" b="1" i="0" dirty="0">
                <a:solidFill>
                  <a:srgbClr val="273239"/>
                </a:solidFill>
                <a:effectLst/>
                <a:latin typeface="Nunito" pitchFamily="2" charset="0"/>
              </a:rPr>
              <a:t>Modes of Radio Wave Propagation</a:t>
            </a:r>
          </a:p>
          <a:p>
            <a:pPr algn="just" fontAlgn="base"/>
            <a:r>
              <a:rPr lang="en-US" sz="1600" b="0" i="0" dirty="0">
                <a:solidFill>
                  <a:srgbClr val="273239"/>
                </a:solidFill>
                <a:effectLst/>
                <a:latin typeface="Nunito" pitchFamily="2" charset="0"/>
              </a:rPr>
              <a:t>There are three main modes of propagation of radio waves: ground wave, sky wave, and space wave.</a:t>
            </a:r>
          </a:p>
          <a:p>
            <a:pPr marL="0" indent="0" algn="just" fontAlgn="base">
              <a:buNone/>
            </a:pPr>
            <a:endParaRPr lang="en-US" sz="1600" b="0" i="0" dirty="0">
              <a:solidFill>
                <a:srgbClr val="273239"/>
              </a:solidFill>
              <a:effectLst/>
              <a:latin typeface="Nunito" pitchFamily="2" charset="0"/>
            </a:endParaRPr>
          </a:p>
          <a:p>
            <a:pPr algn="just" fontAlgn="base"/>
            <a:r>
              <a:rPr lang="en-US" sz="1600" b="1" i="0" dirty="0">
                <a:solidFill>
                  <a:srgbClr val="273239"/>
                </a:solidFill>
                <a:effectLst/>
                <a:latin typeface="Nunito" pitchFamily="2" charset="0"/>
              </a:rPr>
              <a:t>Sky Wave Propagation:</a:t>
            </a:r>
            <a:r>
              <a:rPr lang="en-US" sz="1600" b="0" i="0" dirty="0">
                <a:solidFill>
                  <a:srgbClr val="273239"/>
                </a:solidFill>
                <a:effectLst/>
                <a:latin typeface="Nunito" pitchFamily="2" charset="0"/>
              </a:rPr>
              <a:t> This mode of propagation occurs when the signal is transmitted by the transmitting antenna (Tx) is reflected by the ionosphere layer (sky)  and received by the receiving antenna (Rx) is known as sky wave propagation. The ionosphere is the layer of the earth’s upper atmosphere that contains ionized gases and plasma. It protects the earth from harmful radiation.</a:t>
            </a:r>
          </a:p>
          <a:p>
            <a:pPr algn="just" fontAlgn="base"/>
            <a:endParaRPr lang="en-US" sz="1600" b="0" i="0" dirty="0">
              <a:solidFill>
                <a:srgbClr val="273239"/>
              </a:solidFill>
              <a:effectLst/>
              <a:latin typeface="Nunito" pitchFamily="2" charset="0"/>
            </a:endParaRPr>
          </a:p>
        </p:txBody>
      </p:sp>
      <p:sp>
        <p:nvSpPr>
          <p:cNvPr id="4" name="Date Placeholder 3">
            <a:extLst>
              <a:ext uri="{FF2B5EF4-FFF2-40B4-BE49-F238E27FC236}">
                <a16:creationId xmlns:a16="http://schemas.microsoft.com/office/drawing/2014/main" xmlns="" id="{C1CD5651-E6F5-2E07-D071-AE0D13BC7DD2}"/>
              </a:ext>
            </a:extLst>
          </p:cNvPr>
          <p:cNvSpPr>
            <a:spLocks noGrp="1"/>
          </p:cNvSpPr>
          <p:nvPr>
            <p:ph type="dt" sz="half" idx="10"/>
          </p:nvPr>
        </p:nvSpPr>
        <p:spPr/>
        <p:txBody>
          <a:bodyPr/>
          <a:lstStyle/>
          <a:p>
            <a:fld id="{6698DDE6-6597-40DE-8A8E-1073B82EF209}" type="datetime1">
              <a:rPr lang="en-US" smtClean="0"/>
              <a:t>11/30/2024</a:t>
            </a:fld>
            <a:endParaRPr lang="en-US"/>
          </a:p>
        </p:txBody>
      </p:sp>
      <p:sp>
        <p:nvSpPr>
          <p:cNvPr id="5" name="Footer Placeholder 4">
            <a:extLst>
              <a:ext uri="{FF2B5EF4-FFF2-40B4-BE49-F238E27FC236}">
                <a16:creationId xmlns:a16="http://schemas.microsoft.com/office/drawing/2014/main" xmlns="" id="{D9F112EC-6EAF-6588-2700-7968BB144F5E}"/>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1E8336C7-DA6F-BF66-82BE-CE1DC55E8330}"/>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Picture 2" descr="E:\NIET\Project\xLogo11.png.pagespeed.ic.pydHLuCQEZ.png">
            <a:extLst>
              <a:ext uri="{FF2B5EF4-FFF2-40B4-BE49-F238E27FC236}">
                <a16:creationId xmlns:a16="http://schemas.microsoft.com/office/drawing/2014/main" xmlns="" id="{57F14322-5F0D-36CC-0E37-7FAFF17A26D4}"/>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E3500B46-DA49-6A05-E52D-79B25FEEED27}"/>
              </a:ext>
            </a:extLst>
          </p:cNvPr>
          <p:cNvSpPr txBox="1">
            <a:spLocks noGrp="1"/>
          </p:cNvSpPr>
          <p:nvPr>
            <p:ph type="title"/>
          </p:nvPr>
        </p:nvSpPr>
        <p:spPr>
          <a:xfrm>
            <a:off x="1295400" y="0"/>
            <a:ext cx="7391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IN" sz="2800" b="0" i="0" dirty="0">
                <a:solidFill>
                  <a:srgbClr val="666666"/>
                </a:solidFill>
                <a:effectLst/>
                <a:latin typeface="Times New Roman" panose="02020603050405020304" pitchFamily="18" charset="0"/>
                <a:cs typeface="Times New Roman" panose="02020603050405020304" pitchFamily="18" charset="0"/>
              </a:rPr>
              <a:t>Propagation models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3027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966B438-8BBB-46A9-80FF-6A3CC3C4D64B}" type="datetime1">
              <a:rPr lang="en-US" smtClean="0"/>
              <a:t>11/30/2024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12" name="Rectangle 11">
            <a:extLst>
              <a:ext uri="{FF2B5EF4-FFF2-40B4-BE49-F238E27FC236}">
                <a16:creationId xmlns:a16="http://schemas.microsoft.com/office/drawing/2014/main" xmlns="" id="{EF6A6F05-0404-9D8E-EC80-DF3A5F70B222}"/>
              </a:ext>
            </a:extLst>
          </p:cNvPr>
          <p:cNvSpPr/>
          <p:nvPr/>
        </p:nvSpPr>
        <p:spPr>
          <a:xfrm>
            <a:off x="1371599" y="0"/>
            <a:ext cx="7772400" cy="6857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WIRELESS COMMUNICATION</a:t>
            </a:r>
            <a:endParaRPr lang="en-US" sz="4500" dirty="0">
              <a:solidFill>
                <a:schemeClr val="tx1"/>
              </a:solidFill>
              <a:latin typeface="Times New Roman" panose="02020603050405020304" pitchFamily="18" charset="0"/>
              <a:cs typeface="Times New Roman" panose="02020603050405020304" pitchFamily="18" charset="0"/>
            </a:endParaRPr>
          </a:p>
        </p:txBody>
      </p:sp>
      <p:graphicFrame>
        <p:nvGraphicFramePr>
          <p:cNvPr id="16" name="Table 15">
            <a:extLst>
              <a:ext uri="{FF2B5EF4-FFF2-40B4-BE49-F238E27FC236}">
                <a16:creationId xmlns:a16="http://schemas.microsoft.com/office/drawing/2014/main" xmlns="" id="{217A5576-E7F5-36A3-92C5-5C84862F1B78}"/>
              </a:ext>
            </a:extLst>
          </p:cNvPr>
          <p:cNvGraphicFramePr>
            <a:graphicFrameLocks noGrp="1"/>
          </p:cNvGraphicFramePr>
          <p:nvPr>
            <p:extLst>
              <p:ext uri="{D42A27DB-BD31-4B8C-83A1-F6EECF244321}">
                <p14:modId xmlns:p14="http://schemas.microsoft.com/office/powerpoint/2010/main" xmlns="" val="1662258669"/>
              </p:ext>
            </p:extLst>
          </p:nvPr>
        </p:nvGraphicFramePr>
        <p:xfrm>
          <a:off x="525780" y="840609"/>
          <a:ext cx="8549640" cy="5374212"/>
        </p:xfrm>
        <a:graphic>
          <a:graphicData uri="http://schemas.openxmlformats.org/drawingml/2006/table">
            <a:tbl>
              <a:tblPr firstRow="1" firstCol="1" bandRow="1">
                <a:tableStyleId>{5C22544A-7EE6-4342-B048-85BDC9FD1C3A}</a:tableStyleId>
              </a:tblPr>
              <a:tblGrid>
                <a:gridCol w="965208">
                  <a:extLst>
                    <a:ext uri="{9D8B030D-6E8A-4147-A177-3AD203B41FA5}">
                      <a16:colId xmlns:a16="http://schemas.microsoft.com/office/drawing/2014/main" xmlns="" val="2160087785"/>
                    </a:ext>
                  </a:extLst>
                </a:gridCol>
                <a:gridCol w="145783">
                  <a:extLst>
                    <a:ext uri="{9D8B030D-6E8A-4147-A177-3AD203B41FA5}">
                      <a16:colId xmlns:a16="http://schemas.microsoft.com/office/drawing/2014/main" xmlns="" val="652790686"/>
                    </a:ext>
                  </a:extLst>
                </a:gridCol>
                <a:gridCol w="6304383">
                  <a:extLst>
                    <a:ext uri="{9D8B030D-6E8A-4147-A177-3AD203B41FA5}">
                      <a16:colId xmlns:a16="http://schemas.microsoft.com/office/drawing/2014/main" xmlns="" val="3909051507"/>
                    </a:ext>
                  </a:extLst>
                </a:gridCol>
                <a:gridCol w="1134266">
                  <a:extLst>
                    <a:ext uri="{9D8B030D-6E8A-4147-A177-3AD203B41FA5}">
                      <a16:colId xmlns:a16="http://schemas.microsoft.com/office/drawing/2014/main" xmlns="" val="2050256428"/>
                    </a:ext>
                  </a:extLst>
                </a:gridCol>
              </a:tblGrid>
              <a:tr h="346952">
                <a:tc gridSpan="4">
                  <a:txBody>
                    <a:bodyPr/>
                    <a:lstStyle/>
                    <a:p>
                      <a:pPr marL="0" marR="0" algn="ctr">
                        <a:lnSpc>
                          <a:spcPct val="107000"/>
                        </a:lnSpc>
                        <a:spcBef>
                          <a:spcPts val="0"/>
                        </a:spcBef>
                        <a:spcAft>
                          <a:spcPts val="0"/>
                        </a:spcAft>
                        <a:tabLst>
                          <a:tab pos="1533525" algn="l"/>
                        </a:tabLst>
                      </a:pPr>
                      <a:r>
                        <a:rPr lang="en-US" sz="1400" b="0" dirty="0">
                          <a:solidFill>
                            <a:schemeClr val="tx1"/>
                          </a:solidFill>
                          <a:effectLst/>
                          <a:latin typeface="Times New Roman" panose="02020603050405020304" pitchFamily="18" charset="0"/>
                          <a:cs typeface="Times New Roman" panose="02020603050405020304" pitchFamily="18" charset="0"/>
                        </a:rPr>
                        <a:t>Course Contents / Syllabus</a:t>
                      </a:r>
                      <a:endPar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4244007670"/>
                  </a:ext>
                </a:extLst>
              </a:tr>
              <a:tr h="212999">
                <a:tc gridSpan="2">
                  <a:txBody>
                    <a:bodyPr/>
                    <a:lstStyle/>
                    <a:p>
                      <a:pPr marL="0" marR="0" algn="ctr">
                        <a:lnSpc>
                          <a:spcPct val="107000"/>
                        </a:lnSpc>
                        <a:spcBef>
                          <a:spcPts val="0"/>
                        </a:spcBef>
                        <a:spcAft>
                          <a:spcPts val="0"/>
                        </a:spcAft>
                        <a:tabLst>
                          <a:tab pos="1533525" algn="l"/>
                        </a:tabLst>
                      </a:pPr>
                      <a:r>
                        <a:rPr lang="en-US" sz="1100" b="1" dirty="0">
                          <a:solidFill>
                            <a:schemeClr val="tx1"/>
                          </a:solidFill>
                          <a:effectLst/>
                          <a:latin typeface="Times New Roman" panose="02020603050405020304" pitchFamily="18" charset="0"/>
                          <a:cs typeface="Times New Roman" panose="02020603050405020304" pitchFamily="18" charset="0"/>
                        </a:rPr>
                        <a:t>UNIT-I</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marL="0" marR="0" algn="l">
                        <a:lnSpc>
                          <a:spcPct val="107000"/>
                        </a:lnSpc>
                        <a:spcBef>
                          <a:spcPts val="0"/>
                        </a:spcBef>
                        <a:spcAft>
                          <a:spcPts val="0"/>
                        </a:spcAft>
                        <a:tabLst>
                          <a:tab pos="1533525" algn="l"/>
                        </a:tabLst>
                      </a:pPr>
                      <a:r>
                        <a:rPr lang="en-US" sz="1100" b="1" dirty="0">
                          <a:solidFill>
                            <a:schemeClr val="tx1"/>
                          </a:solidFill>
                          <a:effectLst/>
                          <a:latin typeface="Times New Roman" panose="02020603050405020304" pitchFamily="18" charset="0"/>
                          <a:cs typeface="Times New Roman" panose="02020603050405020304" pitchFamily="18" charset="0"/>
                        </a:rPr>
                        <a:t>Introduction of Wireless Communication</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algn="ctr">
                        <a:lnSpc>
                          <a:spcPct val="107000"/>
                        </a:lnSpc>
                        <a:spcBef>
                          <a:spcPts val="0"/>
                        </a:spcBef>
                        <a:spcAft>
                          <a:spcPts val="0"/>
                        </a:spcAft>
                        <a:tabLst>
                          <a:tab pos="1533525" algn="l"/>
                        </a:tabLst>
                      </a:pPr>
                      <a:r>
                        <a:rPr lang="en-US" sz="1100" b="0" dirty="0">
                          <a:solidFill>
                            <a:schemeClr val="tx1"/>
                          </a:solidFill>
                          <a:effectLst/>
                          <a:latin typeface="Times New Roman" panose="02020603050405020304" pitchFamily="18" charset="0"/>
                          <a:cs typeface="Times New Roman" panose="02020603050405020304" pitchFamily="18" charset="0"/>
                        </a:rPr>
                        <a:t>8 Hours</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953481555"/>
                  </a:ext>
                </a:extLst>
              </a:tr>
              <a:tr h="617593">
                <a:tc gridSpan="4">
                  <a:txBody>
                    <a:bodyPr/>
                    <a:lstStyle/>
                    <a:p>
                      <a:pPr marL="0" marR="0" algn="just">
                        <a:lnSpc>
                          <a:spcPct val="107000"/>
                        </a:lnSpc>
                        <a:spcBef>
                          <a:spcPts val="0"/>
                        </a:spcBef>
                        <a:spcAft>
                          <a:spcPts val="0"/>
                        </a:spcAft>
                        <a:tabLst>
                          <a:tab pos="1533525" algn="l"/>
                        </a:tabLst>
                      </a:pPr>
                      <a:r>
                        <a:rPr lang="en-US" sz="1100" b="0" dirty="0">
                          <a:solidFill>
                            <a:schemeClr val="tx1"/>
                          </a:solidFill>
                          <a:effectLst/>
                          <a:latin typeface="Times New Roman" panose="02020603050405020304" pitchFamily="18" charset="0"/>
                          <a:cs typeface="Times New Roman" panose="02020603050405020304" pitchFamily="18" charset="0"/>
                        </a:rPr>
                        <a:t>History and evolution of mobile radio systems, General Model of Wireless Communication Link, Types of mobile wireless services/systems-Cellular, WLL, Paging, Satellite Systems, Future trends in personal wireless systems.</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3361867956"/>
                  </a:ext>
                </a:extLst>
              </a:tr>
              <a:tr h="273862">
                <a:tc>
                  <a:txBody>
                    <a:bodyPr/>
                    <a:lstStyle/>
                    <a:p>
                      <a:pPr marL="0" marR="0" algn="ctr">
                        <a:lnSpc>
                          <a:spcPct val="107000"/>
                        </a:lnSpc>
                        <a:spcBef>
                          <a:spcPts val="0"/>
                        </a:spcBef>
                        <a:spcAft>
                          <a:spcPts val="0"/>
                        </a:spcAft>
                      </a:pPr>
                      <a:r>
                        <a:rPr lang="en-US" sz="1100" b="1" dirty="0">
                          <a:solidFill>
                            <a:schemeClr val="tx1"/>
                          </a:solidFill>
                          <a:effectLst/>
                          <a:latin typeface="Times New Roman" panose="02020603050405020304" pitchFamily="18" charset="0"/>
                          <a:cs typeface="Times New Roman" panose="02020603050405020304" pitchFamily="18" charset="0"/>
                        </a:rPr>
                        <a:t>UNIT-II</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marL="0" marR="0" algn="l">
                        <a:lnSpc>
                          <a:spcPct val="107000"/>
                        </a:lnSpc>
                        <a:spcBef>
                          <a:spcPts val="0"/>
                        </a:spcBef>
                        <a:spcAft>
                          <a:spcPts val="0"/>
                        </a:spcAft>
                      </a:pPr>
                      <a:r>
                        <a:rPr lang="en-US" sz="1100" b="1" dirty="0">
                          <a:solidFill>
                            <a:schemeClr val="tx1"/>
                          </a:solidFill>
                          <a:effectLst/>
                          <a:latin typeface="Times New Roman" panose="02020603050405020304" pitchFamily="18" charset="0"/>
                          <a:cs typeface="Times New Roman" panose="02020603050405020304" pitchFamily="18" charset="0"/>
                        </a:rPr>
                        <a:t>Cellular Concepts and System Design Fundamentals</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marL="0" marR="0" algn="ctr">
                        <a:lnSpc>
                          <a:spcPct val="107000"/>
                        </a:lnSpc>
                        <a:spcBef>
                          <a:spcPts val="0"/>
                        </a:spcBef>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8 Hours</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497333667"/>
                  </a:ext>
                </a:extLst>
              </a:tr>
              <a:tr h="617593">
                <a:tc gridSpan="4">
                  <a:txBody>
                    <a:bodyPr/>
                    <a:lstStyle/>
                    <a:p>
                      <a:pPr marL="0" marR="0" algn="just">
                        <a:lnSpc>
                          <a:spcPct val="107000"/>
                        </a:lnSpc>
                        <a:spcBef>
                          <a:spcPts val="0"/>
                        </a:spcBef>
                        <a:spcAft>
                          <a:spcPts val="0"/>
                        </a:spcAft>
                        <a:tabLst>
                          <a:tab pos="1533525" algn="l"/>
                        </a:tabLst>
                      </a:pPr>
                      <a:r>
                        <a:rPr lang="en-US" sz="1100" b="0" dirty="0">
                          <a:solidFill>
                            <a:schemeClr val="tx1"/>
                          </a:solidFill>
                          <a:effectLst/>
                          <a:latin typeface="Times New Roman" panose="02020603050405020304" pitchFamily="18" charset="0"/>
                          <a:cs typeface="Times New Roman" panose="02020603050405020304" pitchFamily="18" charset="0"/>
                        </a:rPr>
                        <a:t>Cellular Infrastructure, Cellular System Components, Antennas for Cellular Systems, Operation of Cellular Systems, frequency reuse, channel assignment, handoff strategies, Interference and system capacity.</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121127006"/>
                  </a:ext>
                </a:extLst>
              </a:tr>
              <a:tr h="85639">
                <a:tc>
                  <a:txBody>
                    <a:bodyPr/>
                    <a:lstStyle/>
                    <a:p>
                      <a:pPr marL="0" marR="2540" algn="ctr">
                        <a:lnSpc>
                          <a:spcPct val="107000"/>
                        </a:lnSpc>
                        <a:spcBef>
                          <a:spcPts val="0"/>
                        </a:spcBef>
                        <a:spcAft>
                          <a:spcPts val="0"/>
                        </a:spcAft>
                        <a:tabLst>
                          <a:tab pos="5941060" algn="l"/>
                        </a:tabLst>
                      </a:pPr>
                      <a:r>
                        <a:rPr lang="en-US" sz="1100" b="1" dirty="0">
                          <a:solidFill>
                            <a:schemeClr val="tx1"/>
                          </a:solidFill>
                          <a:effectLst/>
                          <a:latin typeface="Times New Roman" panose="02020603050405020304" pitchFamily="18" charset="0"/>
                          <a:cs typeface="Times New Roman" panose="02020603050405020304" pitchFamily="18" charset="0"/>
                        </a:rPr>
                        <a:t>UNIT-III</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marL="0" marR="2540" algn="l">
                        <a:lnSpc>
                          <a:spcPct val="107000"/>
                        </a:lnSpc>
                        <a:spcBef>
                          <a:spcPts val="0"/>
                        </a:spcBef>
                        <a:spcAft>
                          <a:spcPts val="0"/>
                        </a:spcAft>
                        <a:tabLst>
                          <a:tab pos="5941060" algn="l"/>
                        </a:tabLst>
                      </a:pPr>
                      <a:r>
                        <a:rPr lang="en-US" sz="1100" b="1" dirty="0">
                          <a:solidFill>
                            <a:schemeClr val="tx1"/>
                          </a:solidFill>
                          <a:effectLst/>
                          <a:latin typeface="Times New Roman" panose="02020603050405020304" pitchFamily="18" charset="0"/>
                          <a:cs typeface="Times New Roman" panose="02020603050405020304" pitchFamily="18" charset="0"/>
                        </a:rPr>
                        <a:t>Mobile Radio Propagation Models</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marL="0" marR="2540" algn="ctr">
                        <a:lnSpc>
                          <a:spcPct val="107000"/>
                        </a:lnSpc>
                        <a:spcBef>
                          <a:spcPts val="0"/>
                        </a:spcBef>
                        <a:spcAft>
                          <a:spcPts val="0"/>
                        </a:spcAft>
                        <a:tabLst>
                          <a:tab pos="5941060" algn="l"/>
                        </a:tabLst>
                      </a:pPr>
                      <a:r>
                        <a:rPr lang="en-US" sz="1100" b="0" dirty="0">
                          <a:solidFill>
                            <a:schemeClr val="tx1"/>
                          </a:solidFill>
                          <a:effectLst/>
                          <a:latin typeface="Times New Roman" panose="02020603050405020304" pitchFamily="18" charset="0"/>
                          <a:cs typeface="Times New Roman" panose="02020603050405020304" pitchFamily="18" charset="0"/>
                        </a:rPr>
                        <a:t>8 Hours</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0204211"/>
                  </a:ext>
                </a:extLst>
              </a:tr>
              <a:tr h="823457">
                <a:tc gridSpan="4">
                  <a:txBody>
                    <a:bodyPr/>
                    <a:lstStyle/>
                    <a:p>
                      <a:pPr marL="0" marR="0" algn="just">
                        <a:lnSpc>
                          <a:spcPct val="107000"/>
                        </a:lnSpc>
                        <a:spcBef>
                          <a:spcPts val="0"/>
                        </a:spcBef>
                        <a:spcAft>
                          <a:spcPts val="0"/>
                        </a:spcAft>
                        <a:tabLst>
                          <a:tab pos="1533525" algn="l"/>
                        </a:tabLst>
                      </a:pPr>
                      <a:r>
                        <a:rPr lang="en-US" sz="1100" b="0" dirty="0">
                          <a:solidFill>
                            <a:schemeClr val="tx1"/>
                          </a:solidFill>
                          <a:effectLst/>
                          <a:latin typeface="Times New Roman" panose="02020603050405020304" pitchFamily="18" charset="0"/>
                          <a:cs typeface="Times New Roman" panose="02020603050405020304" pitchFamily="18" charset="0"/>
                        </a:rPr>
                        <a:t>Radio wave propagation issues in personal wireless systems, Propagation models,  Channel Noise and Losses, Fading in Land Mobile Systems, Multipath Fading, Fading Effects on Signal and Frequency, Shadowing; Wireless Channel Modeling: AWGN Channel, Rayleigh Channel, </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140691728"/>
                  </a:ext>
                </a:extLst>
              </a:tr>
              <a:tr h="442455">
                <a:tc>
                  <a:txBody>
                    <a:bodyPr/>
                    <a:lstStyle/>
                    <a:p>
                      <a:pPr marL="0" marR="2540" algn="ctr">
                        <a:lnSpc>
                          <a:spcPct val="115000"/>
                        </a:lnSpc>
                        <a:spcBef>
                          <a:spcPts val="0"/>
                        </a:spcBef>
                        <a:spcAft>
                          <a:spcPts val="0"/>
                        </a:spcAft>
                      </a:pPr>
                      <a:r>
                        <a:rPr lang="en-US" sz="1100" b="1" dirty="0">
                          <a:solidFill>
                            <a:schemeClr val="tx1"/>
                          </a:solidFill>
                          <a:effectLst/>
                          <a:latin typeface="Times New Roman" panose="02020603050405020304" pitchFamily="18" charset="0"/>
                          <a:cs typeface="Times New Roman" panose="02020603050405020304" pitchFamily="18" charset="0"/>
                        </a:rPr>
                        <a:t>UNIT- IV</a:t>
                      </a:r>
                      <a:endParaRPr lang="en-US"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marL="0" marR="2540" algn="just">
                        <a:lnSpc>
                          <a:spcPct val="115000"/>
                        </a:lnSpc>
                        <a:spcBef>
                          <a:spcPts val="0"/>
                        </a:spcBef>
                        <a:spcAft>
                          <a:spcPts val="0"/>
                        </a:spcAft>
                      </a:pPr>
                      <a:r>
                        <a:rPr lang="en-US" sz="1100" b="1" dirty="0">
                          <a:solidFill>
                            <a:schemeClr val="tx1"/>
                          </a:solidFill>
                          <a:effectLst/>
                          <a:latin typeface="Times New Roman" panose="02020603050405020304" pitchFamily="18" charset="0"/>
                          <a:cs typeface="Times New Roman" panose="02020603050405020304" pitchFamily="18" charset="0"/>
                        </a:rPr>
                        <a:t>Equalization, Diversity Techniques &amp; Multiple Access Techniques</a:t>
                      </a:r>
                      <a:endParaRPr lang="en-US" sz="11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marL="0" marR="2540" algn="ctr">
                        <a:lnSpc>
                          <a:spcPct val="115000"/>
                        </a:lnSpc>
                        <a:spcBef>
                          <a:spcPts val="0"/>
                        </a:spcBef>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8 Hours</a:t>
                      </a:r>
                      <a:endParaRPr lang="en-US" sz="11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3873546821"/>
                  </a:ext>
                </a:extLst>
              </a:tr>
              <a:tr h="823457">
                <a:tc gridSpan="4">
                  <a:txBody>
                    <a:bodyPr/>
                    <a:lstStyle/>
                    <a:p>
                      <a:pPr marL="0" marR="0" algn="just">
                        <a:lnSpc>
                          <a:spcPct val="107000"/>
                        </a:lnSpc>
                        <a:spcBef>
                          <a:spcPts val="0"/>
                        </a:spcBef>
                        <a:spcAft>
                          <a:spcPts val="0"/>
                        </a:spcAft>
                        <a:tabLst>
                          <a:tab pos="1533525" algn="l"/>
                        </a:tabLst>
                      </a:pPr>
                      <a:r>
                        <a:rPr lang="en-US" sz="1100" b="0" dirty="0">
                          <a:solidFill>
                            <a:schemeClr val="tx1"/>
                          </a:solidFill>
                          <a:effectLst/>
                          <a:latin typeface="Times New Roman" panose="02020603050405020304" pitchFamily="18" charset="0"/>
                          <a:cs typeface="Times New Roman" panose="02020603050405020304" pitchFamily="18" charset="0"/>
                        </a:rPr>
                        <a:t>Equalization, Rake receiver concepts, Diversity Techniques, Linear predictive coders and channel coding. Multiplexing and Multiple Access: FDMA, TDMA, CDMA, OFDMA, Multiple Access for Radio Packet Systems: Pure ALOHA, Slotted ALOHA, CSMA and their versions; Packet and Pooling Reservation Based Multiple Access Schemes.</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472443256"/>
                  </a:ext>
                </a:extLst>
              </a:tr>
              <a:tr h="212999">
                <a:tc>
                  <a:txBody>
                    <a:bodyPr/>
                    <a:lstStyle/>
                    <a:p>
                      <a:pPr marL="0" marR="0" algn="ctr">
                        <a:lnSpc>
                          <a:spcPct val="107000"/>
                        </a:lnSpc>
                        <a:spcBef>
                          <a:spcPts val="0"/>
                        </a:spcBef>
                        <a:spcAft>
                          <a:spcPts val="0"/>
                        </a:spcAft>
                      </a:pPr>
                      <a:r>
                        <a:rPr lang="en-US" sz="1100" b="1" dirty="0">
                          <a:solidFill>
                            <a:schemeClr val="tx1"/>
                          </a:solidFill>
                          <a:effectLst/>
                          <a:latin typeface="Times New Roman" panose="02020603050405020304" pitchFamily="18" charset="0"/>
                          <a:cs typeface="Times New Roman" panose="02020603050405020304" pitchFamily="18" charset="0"/>
                        </a:rPr>
                        <a:t>UNIT-V</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gridSpan="2">
                  <a:txBody>
                    <a:bodyPr/>
                    <a:lstStyle/>
                    <a:p>
                      <a:pPr marL="0" marR="0" algn="l">
                        <a:lnSpc>
                          <a:spcPct val="107000"/>
                        </a:lnSpc>
                        <a:spcBef>
                          <a:spcPts val="0"/>
                        </a:spcBef>
                        <a:spcAft>
                          <a:spcPts val="0"/>
                        </a:spcAft>
                      </a:pPr>
                      <a:r>
                        <a:rPr lang="en-US" sz="1100" b="1" dirty="0">
                          <a:solidFill>
                            <a:schemeClr val="tx1"/>
                          </a:solidFill>
                          <a:effectLst/>
                          <a:latin typeface="Times New Roman" panose="02020603050405020304" pitchFamily="18" charset="0"/>
                          <a:cs typeface="Times New Roman" panose="02020603050405020304" pitchFamily="18" charset="0"/>
                        </a:rPr>
                        <a:t>Wireless Systems &amp; Standards</a:t>
                      </a:r>
                      <a:endParaRPr lang="en-US" sz="1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hMerge="1">
                  <a:txBody>
                    <a:bodyPr/>
                    <a:lstStyle/>
                    <a:p>
                      <a:endParaRPr lang="en-US"/>
                    </a:p>
                  </a:txBody>
                  <a:tcPr/>
                </a:tc>
                <a:tc>
                  <a:txBody>
                    <a:bodyPr/>
                    <a:lstStyle/>
                    <a:p>
                      <a:pPr marL="0" marR="0" algn="ctr">
                        <a:lnSpc>
                          <a:spcPct val="107000"/>
                        </a:lnSpc>
                        <a:spcBef>
                          <a:spcPts val="0"/>
                        </a:spcBef>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8 Hours</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9371" marR="4937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xmlns="" val="183705481"/>
                  </a:ext>
                </a:extLst>
              </a:tr>
              <a:tr h="823457">
                <a:tc gridSpan="4">
                  <a:txBody>
                    <a:bodyPr/>
                    <a:lstStyle/>
                    <a:p>
                      <a:pPr marL="0" marR="0" algn="just">
                        <a:lnSpc>
                          <a:spcPct val="107000"/>
                        </a:lnSpc>
                        <a:spcBef>
                          <a:spcPts val="0"/>
                        </a:spcBef>
                        <a:spcAft>
                          <a:spcPts val="0"/>
                        </a:spcAft>
                      </a:pPr>
                      <a:r>
                        <a:rPr lang="en-US" sz="1100" b="0" dirty="0">
                          <a:solidFill>
                            <a:schemeClr val="tx1"/>
                          </a:solidFill>
                          <a:effectLst/>
                          <a:latin typeface="Times New Roman" panose="02020603050405020304" pitchFamily="18" charset="0"/>
                          <a:cs typeface="Times New Roman" panose="02020603050405020304" pitchFamily="18" charset="0"/>
                        </a:rPr>
                        <a:t>GSM system for mobile Telecommunication, General Packet Radio Service, Edge Technology; CDMA 2000, IMT 2000 and UMTS, Long Term Evolution (LTE), Introduction to Mobile </a:t>
                      </a:r>
                      <a:r>
                        <a:rPr lang="en-US" sz="1100" b="0" dirty="0" err="1">
                          <a:solidFill>
                            <a:schemeClr val="tx1"/>
                          </a:solidFill>
                          <a:effectLst/>
                          <a:latin typeface="Times New Roman" panose="02020603050405020304" pitchFamily="18" charset="0"/>
                          <a:cs typeface="Times New Roman" panose="02020603050405020304" pitchFamily="18" charset="0"/>
                        </a:rPr>
                        <a:t>Adhoc</a:t>
                      </a:r>
                      <a:r>
                        <a:rPr lang="en-US" sz="1100" b="0" dirty="0">
                          <a:solidFill>
                            <a:schemeClr val="tx1"/>
                          </a:solidFill>
                          <a:effectLst/>
                          <a:latin typeface="Times New Roman" panose="02020603050405020304" pitchFamily="18" charset="0"/>
                          <a:cs typeface="Times New Roman" panose="02020603050405020304" pitchFamily="18" charset="0"/>
                        </a:rPr>
                        <a:t> Networks, Li-Fi Communication, Ultra-Wideband Communication, Mobile data networks, Introduction to 4G, 5G and concept of NGN.</a:t>
                      </a:r>
                      <a:endParaRPr lang="en-US"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100584" marR="10058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56740638"/>
                  </a:ext>
                </a:extLst>
              </a:tr>
            </a:tbl>
          </a:graphicData>
        </a:graphic>
      </p:graphicFrame>
    </p:spTree>
    <p:extLst>
      <p:ext uri="{BB962C8B-B14F-4D97-AF65-F5344CB8AC3E}">
        <p14:creationId xmlns:p14="http://schemas.microsoft.com/office/powerpoint/2010/main" xmlns="" val="979480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Content Placeholder 29">
            <a:extLst>
              <a:ext uri="{FF2B5EF4-FFF2-40B4-BE49-F238E27FC236}">
                <a16:creationId xmlns:a16="http://schemas.microsoft.com/office/drawing/2014/main" xmlns="" id="{EC7BCF99-1082-0A2A-3754-8988268FBABC}"/>
              </a:ext>
            </a:extLst>
          </p:cNvPr>
          <p:cNvPicPr>
            <a:picLocks noGrp="1" noChangeAspect="1"/>
          </p:cNvPicPr>
          <p:nvPr>
            <p:ph idx="1"/>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124200" y="2383647"/>
            <a:ext cx="1371600" cy="239233"/>
          </a:xfrm>
        </p:spPr>
      </p:pic>
      <p:sp>
        <p:nvSpPr>
          <p:cNvPr id="4" name="Date Placeholder 3">
            <a:extLst>
              <a:ext uri="{FF2B5EF4-FFF2-40B4-BE49-F238E27FC236}">
                <a16:creationId xmlns:a16="http://schemas.microsoft.com/office/drawing/2014/main" xmlns="" id="{AC0EDB3D-5A5D-8088-1E25-0BF7FF4D6437}"/>
              </a:ext>
            </a:extLst>
          </p:cNvPr>
          <p:cNvSpPr>
            <a:spLocks noGrp="1"/>
          </p:cNvSpPr>
          <p:nvPr>
            <p:ph type="dt" sz="half" idx="10"/>
          </p:nvPr>
        </p:nvSpPr>
        <p:spPr/>
        <p:txBody>
          <a:bodyPr/>
          <a:lstStyle/>
          <a:p>
            <a:fld id="{CF2F6181-6E0E-4276-9EA7-2C2D2D2E4D68}" type="datetime1">
              <a:rPr lang="en-US" smtClean="0"/>
              <a:t>11/30/2024</a:t>
            </a:fld>
            <a:endParaRPr lang="en-US"/>
          </a:p>
        </p:txBody>
      </p:sp>
      <p:sp>
        <p:nvSpPr>
          <p:cNvPr id="5" name="Footer Placeholder 4">
            <a:extLst>
              <a:ext uri="{FF2B5EF4-FFF2-40B4-BE49-F238E27FC236}">
                <a16:creationId xmlns:a16="http://schemas.microsoft.com/office/drawing/2014/main" xmlns="" id="{B1ED136C-D20E-AF61-AEC3-709ED13D1A70}"/>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7399A38B-D7D0-476D-0A4F-50EF25674FE6}"/>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7" name="Picture 2" descr="E:\NIET\Project\xLogo11.png.pagespeed.ic.pydHLuCQEZ.png">
            <a:extLst>
              <a:ext uri="{FF2B5EF4-FFF2-40B4-BE49-F238E27FC236}">
                <a16:creationId xmlns:a16="http://schemas.microsoft.com/office/drawing/2014/main" xmlns="" id="{C1A42F4C-AF2F-6B7A-3241-186B995E3A0D}"/>
              </a:ext>
            </a:extLst>
          </p:cNvPr>
          <p:cNvPicPr>
            <a:picLocks noChangeAspect="1" noChangeArrowheads="1"/>
          </p:cNvPicPr>
          <p:nvPr/>
        </p:nvPicPr>
        <p:blipFill>
          <a:blip r:embed="rId4"/>
          <a:srcRect/>
          <a:stretch>
            <a:fillRect/>
          </a:stretch>
        </p:blipFill>
        <p:spPr bwMode="auto">
          <a:xfrm>
            <a:off x="0" y="-56271"/>
            <a:ext cx="1447800" cy="817163"/>
          </a:xfrm>
          <a:prstGeom prst="rect">
            <a:avLst/>
          </a:prstGeom>
          <a:noFill/>
        </p:spPr>
      </p:pic>
      <p:sp>
        <p:nvSpPr>
          <p:cNvPr id="8" name="Title 1">
            <a:extLst>
              <a:ext uri="{FF2B5EF4-FFF2-40B4-BE49-F238E27FC236}">
                <a16:creationId xmlns:a16="http://schemas.microsoft.com/office/drawing/2014/main" xmlns="" id="{DAB5AACC-086B-46F9-A3A0-9F2F7D8BDAE2}"/>
              </a:ext>
            </a:extLst>
          </p:cNvPr>
          <p:cNvSpPr txBox="1">
            <a:spLocks noGrp="1"/>
          </p:cNvSpPr>
          <p:nvPr>
            <p:ph type="title"/>
          </p:nvPr>
        </p:nvSpPr>
        <p:spPr>
          <a:xfrm>
            <a:off x="1295400" y="58424"/>
            <a:ext cx="7391400" cy="8175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i="0" dirty="0">
                <a:solidFill>
                  <a:srgbClr val="666666"/>
                </a:solidFill>
                <a:effectLst/>
                <a:latin typeface="Times New Roman" panose="02020603050405020304" pitchFamily="18" charset="0"/>
                <a:cs typeface="Times New Roman" panose="02020603050405020304" pitchFamily="18" charset="0"/>
              </a:rPr>
              <a:t>Propagation models</a:t>
            </a:r>
            <a:endParaRPr lang="en-US" sz="2400" dirty="0"/>
          </a:p>
        </p:txBody>
      </p:sp>
      <p:sp>
        <p:nvSpPr>
          <p:cNvPr id="26" name="Rectangle 13">
            <a:extLst>
              <a:ext uri="{FF2B5EF4-FFF2-40B4-BE49-F238E27FC236}">
                <a16:creationId xmlns:a16="http://schemas.microsoft.com/office/drawing/2014/main" xmlns="" id="{A37A91C6-16CC-2032-2B61-E997E072E093}"/>
              </a:ext>
            </a:extLst>
          </p:cNvPr>
          <p:cNvSpPr>
            <a:spLocks noChangeArrowheads="1"/>
          </p:cNvSpPr>
          <p:nvPr/>
        </p:nvSpPr>
        <p:spPr bwMode="auto">
          <a:xfrm>
            <a:off x="304800" y="1057573"/>
            <a:ext cx="8610600" cy="39677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1.Sky wave propagation occurs in the ionosphere.</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range of frequencies that can be used for sky wave propagation is typically between 3 and 30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MHz.</a:t>
            </a:r>
            <a:endPar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range of sky wave propagation is affected by the angle at which the radio waves enter the ionosphere, the height of the ionosphere, and the density of the ionosphere.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critical frequency in Hz :                                    here,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Nmax</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the maximum electron density per m3</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solidFill>
                <a:srgbClr val="273239"/>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 skip distance is given as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Here, DSKIP is skip distance h is the height at which reflection happens </a:t>
            </a:r>
            <a:r>
              <a:rPr kumimoji="0" lang="en-US" altLang="en-US" b="0" i="0" u="none" strike="noStrike" cap="none" normalizeH="0" baseline="0" dirty="0" err="1">
                <a:ln>
                  <a:noFill/>
                </a:ln>
                <a:solidFill>
                  <a:srgbClr val="273239"/>
                </a:solidFill>
                <a:effectLst/>
                <a:latin typeface="Times New Roman" panose="02020603050405020304" pitchFamily="18" charset="0"/>
                <a:cs typeface="Times New Roman" panose="02020603050405020304" pitchFamily="18" charset="0"/>
              </a:rPr>
              <a:t>fMUF</a:t>
            </a: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is a maximum usable frequency fc is the critical frequency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rgbClr val="273239"/>
                </a:solidFill>
                <a:effectLst/>
                <a:latin typeface="Nunito" pitchFamily="2"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14" descr="\begin{array}{l}f_{c}=9\sqrt{N_{max}}\end{array}  ">
            <a:extLst>
              <a:ext uri="{FF2B5EF4-FFF2-40B4-BE49-F238E27FC236}">
                <a16:creationId xmlns:a16="http://schemas.microsoft.com/office/drawing/2014/main" xmlns="" id="{2B967D02-A866-7170-1C71-A8FBCC594FD1}"/>
              </a:ext>
            </a:extLst>
          </p:cNvPr>
          <p:cNvSpPr>
            <a:spLocks noChangeAspect="1" noChangeArrowheads="1"/>
          </p:cNvSpPr>
          <p:nvPr/>
        </p:nvSpPr>
        <p:spPr bwMode="auto">
          <a:xfrm>
            <a:off x="2119313" y="-150813"/>
            <a:ext cx="1476375" cy="257176"/>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 name="AutoShape 15" descr="\begin{array}{l}D_{SKIP}=2h\sqrt{(\frac{f_{MUF}}{f_{C}})^{2}-1}\end{array}">
            <a:extLst>
              <a:ext uri="{FF2B5EF4-FFF2-40B4-BE49-F238E27FC236}">
                <a16:creationId xmlns:a16="http://schemas.microsoft.com/office/drawing/2014/main" xmlns="" id="{37DBA533-2E82-521F-9BB4-6CD984E553A8}"/>
              </a:ext>
            </a:extLst>
          </p:cNvPr>
          <p:cNvSpPr>
            <a:spLocks noChangeAspect="1" noChangeArrowheads="1"/>
          </p:cNvSpPr>
          <p:nvPr/>
        </p:nvSpPr>
        <p:spPr bwMode="auto">
          <a:xfrm>
            <a:off x="2127250" y="92075"/>
            <a:ext cx="2952750" cy="4572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2" name="Graphic 31">
            <a:extLst>
              <a:ext uri="{FF2B5EF4-FFF2-40B4-BE49-F238E27FC236}">
                <a16:creationId xmlns:a16="http://schemas.microsoft.com/office/drawing/2014/main" xmlns="" id="{8585C1B7-35B7-9C10-4457-1C10375DC084}"/>
              </a:ext>
            </a:extLst>
          </p:cNvPr>
          <p:cNvPicPr>
            <a:picLocks noChangeAspect="1"/>
          </p:cNvPicPr>
          <p:nvPr/>
        </p:nvPicPr>
        <p:blipFill>
          <a:blip r:embed="rId2">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a:off x="3124199" y="2580166"/>
            <a:ext cx="1955801" cy="239234"/>
          </a:xfrm>
          <a:prstGeom prst="rect">
            <a:avLst/>
          </a:prstGeom>
        </p:spPr>
      </p:pic>
      <p:pic>
        <p:nvPicPr>
          <p:cNvPr id="34" name="Graphic 33">
            <a:extLst>
              <a:ext uri="{FF2B5EF4-FFF2-40B4-BE49-F238E27FC236}">
                <a16:creationId xmlns:a16="http://schemas.microsoft.com/office/drawing/2014/main" xmlns="" id="{608A3548-9FA6-83CA-DC1F-2971EB1DB5C4}"/>
              </a:ext>
            </a:extLst>
          </p:cNvPr>
          <p:cNvPicPr>
            <a:picLocks noChangeAspect="1"/>
          </p:cNvPicPr>
          <p:nvPr/>
        </p:nvPicPr>
        <p:blipFill>
          <a:blip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p:blipFill>
        <p:spPr>
          <a:xfrm>
            <a:off x="3247047" y="3657600"/>
            <a:ext cx="2497506" cy="457199"/>
          </a:xfrm>
          <a:prstGeom prst="rect">
            <a:avLst/>
          </a:prstGeom>
        </p:spPr>
      </p:pic>
    </p:spTree>
    <p:extLst>
      <p:ext uri="{BB962C8B-B14F-4D97-AF65-F5344CB8AC3E}">
        <p14:creationId xmlns:p14="http://schemas.microsoft.com/office/powerpoint/2010/main" xmlns="" val="52319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05E95E6A-C071-FEBA-2934-77686EB13DDF}"/>
              </a:ext>
            </a:extLst>
          </p:cNvPr>
          <p:cNvSpPr>
            <a:spLocks noGrp="1"/>
          </p:cNvSpPr>
          <p:nvPr>
            <p:ph type="dt" sz="half" idx="10"/>
          </p:nvPr>
        </p:nvSpPr>
        <p:spPr/>
        <p:txBody>
          <a:bodyPr/>
          <a:lstStyle/>
          <a:p>
            <a:fld id="{E7BE660A-495E-409A-A3C7-9A9183E8FEED}" type="datetime1">
              <a:rPr lang="en-US" smtClean="0"/>
              <a:t>11/30/2024</a:t>
            </a:fld>
            <a:endParaRPr lang="en-US"/>
          </a:p>
        </p:txBody>
      </p:sp>
      <p:sp>
        <p:nvSpPr>
          <p:cNvPr id="5" name="Footer Placeholder 4">
            <a:extLst>
              <a:ext uri="{FF2B5EF4-FFF2-40B4-BE49-F238E27FC236}">
                <a16:creationId xmlns:a16="http://schemas.microsoft.com/office/drawing/2014/main" xmlns="" id="{72CD000F-5EB2-7E32-5B87-55D0224274A0}"/>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1589EF86-B5CC-29DD-3D30-20BA4FC528E0}"/>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7" name="Picture 2" descr="E:\NIET\Project\xLogo11.png.pagespeed.ic.pydHLuCQEZ.png">
            <a:extLst>
              <a:ext uri="{FF2B5EF4-FFF2-40B4-BE49-F238E27FC236}">
                <a16:creationId xmlns:a16="http://schemas.microsoft.com/office/drawing/2014/main" xmlns="" id="{E164A2B6-5609-B7AA-A2B6-14614B676319}"/>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F6A49B51-4723-9953-4A3D-3022F3368A84}"/>
              </a:ext>
            </a:extLst>
          </p:cNvPr>
          <p:cNvSpPr txBox="1">
            <a:spLocks noGrp="1"/>
          </p:cNvSpPr>
          <p:nvPr>
            <p:ph type="title"/>
          </p:nvPr>
        </p:nvSpPr>
        <p:spPr>
          <a:xfrm>
            <a:off x="1219200" y="108389"/>
            <a:ext cx="7467600" cy="88265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i="0">
                <a:solidFill>
                  <a:srgbClr val="666666"/>
                </a:solidFill>
                <a:effectLst/>
                <a:latin typeface="Times New Roman" panose="02020603050405020304" pitchFamily="18" charset="0"/>
                <a:cs typeface="Times New Roman" panose="02020603050405020304" pitchFamily="18" charset="0"/>
              </a:rPr>
              <a:t>Propagation models</a:t>
            </a:r>
            <a:endParaRPr lang="en-US" sz="2400" dirty="0"/>
          </a:p>
        </p:txBody>
      </p:sp>
      <p:pic>
        <p:nvPicPr>
          <p:cNvPr id="3074" name="Picture 2" descr="What is Sky Wave Propagation? Need, Mechanism, Advantages and Disadvantages  of Sky Wave Propagation - Electronics Desk">
            <a:extLst>
              <a:ext uri="{FF2B5EF4-FFF2-40B4-BE49-F238E27FC236}">
                <a16:creationId xmlns:a16="http://schemas.microsoft.com/office/drawing/2014/main" xmlns="" id="{DA9F9E65-CD93-9ED8-F284-FC861DFEEFBA}"/>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457200" y="1524000"/>
            <a:ext cx="7315200" cy="4343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29972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2E5626E-EDD5-B8E7-6D89-C22EAA7947FF}"/>
              </a:ext>
            </a:extLst>
          </p:cNvPr>
          <p:cNvSpPr>
            <a:spLocks noGrp="1"/>
          </p:cNvSpPr>
          <p:nvPr>
            <p:ph idx="1"/>
          </p:nvPr>
        </p:nvSpPr>
        <p:spPr/>
        <p:txBody>
          <a:bodyPr>
            <a:normAutofit/>
          </a:bodyPr>
          <a:lstStyle/>
          <a:p>
            <a:pPr marL="0" indent="0">
              <a:buNone/>
            </a:pPr>
            <a:r>
              <a:rPr lang="en-US" sz="2400" b="0" i="0" dirty="0">
                <a:solidFill>
                  <a:srgbClr val="202124"/>
                </a:solidFill>
                <a:effectLst/>
                <a:latin typeface="Times New Roman" panose="02020603050405020304" pitchFamily="18" charset="0"/>
                <a:cs typeface="Times New Roman" panose="02020603050405020304" pitchFamily="18" charset="0"/>
              </a:rPr>
              <a:t>Space wave propagation is defined for the </a:t>
            </a:r>
            <a:r>
              <a:rPr lang="en-US" sz="2400" b="0" i="0" dirty="0">
                <a:solidFill>
                  <a:srgbClr val="040C28"/>
                </a:solidFill>
                <a:effectLst/>
                <a:latin typeface="Times New Roman" panose="02020603050405020304" pitchFamily="18" charset="0"/>
                <a:cs typeface="Times New Roman" panose="02020603050405020304" pitchFamily="18" charset="0"/>
              </a:rPr>
              <a:t>radio waves that occur within the 20km of the atmosphere </a:t>
            </a:r>
            <a:r>
              <a:rPr lang="en-US" sz="2400" b="0" i="0" dirty="0" err="1">
                <a:solidFill>
                  <a:srgbClr val="040C28"/>
                </a:solidFill>
                <a:effectLst/>
                <a:latin typeface="Times New Roman" panose="02020603050405020304" pitchFamily="18" charset="0"/>
                <a:cs typeface="Times New Roman" panose="02020603050405020304" pitchFamily="18" charset="0"/>
              </a:rPr>
              <a:t>ie</a:t>
            </a:r>
            <a:r>
              <a:rPr lang="en-US" sz="2400" b="0" i="0" dirty="0">
                <a:solidFill>
                  <a:srgbClr val="040C28"/>
                </a:solidFill>
                <a:effectLst/>
                <a:latin typeface="Times New Roman" panose="02020603050405020304" pitchFamily="18" charset="0"/>
                <a:cs typeface="Times New Roman" panose="02020603050405020304" pitchFamily="18" charset="0"/>
              </a:rPr>
              <a:t>; troposphere, comprising of a direct and reflected waves</a:t>
            </a:r>
            <a:r>
              <a:rPr lang="en-US" sz="2400" b="0" i="0" dirty="0">
                <a:solidFill>
                  <a:srgbClr val="202124"/>
                </a:solidFill>
                <a:effectLst/>
                <a:latin typeface="Times New Roman" panose="02020603050405020304" pitchFamily="18" charset="0"/>
                <a:cs typeface="Times New Roman" panose="02020603050405020304" pitchFamily="18" charset="0"/>
              </a:rPr>
              <a:t>.</a:t>
            </a:r>
          </a:p>
          <a:p>
            <a:pPr marL="0" indent="0">
              <a:buNone/>
            </a:pPr>
            <a:r>
              <a:rPr lang="en-US" sz="2400" b="0" i="0" dirty="0">
                <a:solidFill>
                  <a:srgbClr val="202124"/>
                </a:solidFill>
                <a:effectLst/>
                <a:latin typeface="Times New Roman" panose="02020603050405020304" pitchFamily="18" charset="0"/>
                <a:cs typeface="Times New Roman" panose="02020603050405020304" pitchFamily="18" charset="0"/>
              </a:rPr>
              <a:t>These waves are also known as tropospheric propagation as they can travel directly from the earth's surface to the troposphere surface of the earth</a:t>
            </a:r>
            <a:r>
              <a:rPr lang="en-US" sz="2400" b="0" i="0" dirty="0">
                <a:solidFill>
                  <a:srgbClr val="202124"/>
                </a:solidFill>
                <a:effectLst/>
                <a:latin typeface="Google Sans"/>
              </a:rPr>
              <a:t>.</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D28D97F-3FBE-FA85-3F48-CA1BA4AE9F51}"/>
              </a:ext>
            </a:extLst>
          </p:cNvPr>
          <p:cNvSpPr>
            <a:spLocks noGrp="1"/>
          </p:cNvSpPr>
          <p:nvPr>
            <p:ph type="dt" sz="half" idx="10"/>
          </p:nvPr>
        </p:nvSpPr>
        <p:spPr/>
        <p:txBody>
          <a:bodyPr/>
          <a:lstStyle/>
          <a:p>
            <a:fld id="{A376DB29-F267-420E-8152-40B2F782E021}" type="datetime1">
              <a:rPr lang="en-US" smtClean="0"/>
              <a:t>11/30/2024</a:t>
            </a:fld>
            <a:endParaRPr lang="en-US"/>
          </a:p>
        </p:txBody>
      </p:sp>
      <p:sp>
        <p:nvSpPr>
          <p:cNvPr id="5" name="Footer Placeholder 4">
            <a:extLst>
              <a:ext uri="{FF2B5EF4-FFF2-40B4-BE49-F238E27FC236}">
                <a16:creationId xmlns:a16="http://schemas.microsoft.com/office/drawing/2014/main" xmlns="" id="{3CA99ED2-94D7-E451-7893-05B624E0CE4B}"/>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6AA7AF89-0C3C-CD72-F811-7E895F25D145}"/>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2" descr="E:\NIET\Project\xLogo11.png.pagespeed.ic.pydHLuCQEZ.png">
            <a:extLst>
              <a:ext uri="{FF2B5EF4-FFF2-40B4-BE49-F238E27FC236}">
                <a16:creationId xmlns:a16="http://schemas.microsoft.com/office/drawing/2014/main" xmlns="" id="{ED587374-48AC-E4E9-3B53-696D0FC21E61}"/>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2" name="Title 1">
            <a:extLst>
              <a:ext uri="{FF2B5EF4-FFF2-40B4-BE49-F238E27FC236}">
                <a16:creationId xmlns:a16="http://schemas.microsoft.com/office/drawing/2014/main" xmlns="" id="{ED881F15-E7AA-8F8B-CCF5-7F389E8D8C3A}"/>
              </a:ext>
            </a:extLst>
          </p:cNvPr>
          <p:cNvSpPr txBox="1">
            <a:spLocks/>
          </p:cNvSpPr>
          <p:nvPr/>
        </p:nvSpPr>
        <p:spPr>
          <a:xfrm>
            <a:off x="1295400" y="0"/>
            <a:ext cx="7391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endParaRPr lang="en-US" sz="2400" dirty="0">
              <a:latin typeface="Times New Roman" panose="02020603050405020304" pitchFamily="18" charset="0"/>
              <a:cs typeface="Times New Roman" panose="02020603050405020304" pitchFamily="18" charset="0"/>
            </a:endParaRPr>
          </a:p>
          <a:p>
            <a:pPr>
              <a:defRPr/>
            </a:pPr>
            <a:r>
              <a:rPr lang="en-IN" sz="2800" dirty="0">
                <a:solidFill>
                  <a:srgbClr val="666666"/>
                </a:solidFill>
                <a:latin typeface="Times New Roman" panose="02020603050405020304" pitchFamily="18" charset="0"/>
                <a:cs typeface="Times New Roman" panose="02020603050405020304" pitchFamily="18" charset="0"/>
              </a:rPr>
              <a:t>Propagation models</a:t>
            </a:r>
            <a:endParaRPr lang="en-US" sz="2800" dirty="0">
              <a:latin typeface="Times New Roman" panose="02020603050405020304" pitchFamily="18" charset="0"/>
              <a:cs typeface="Times New Roman" panose="02020603050405020304" pitchFamily="18" charset="0"/>
            </a:endParaRPr>
          </a:p>
        </p:txBody>
      </p:sp>
      <p:sp>
        <p:nvSpPr>
          <p:cNvPr id="12" name="Title 11">
            <a:extLst>
              <a:ext uri="{FF2B5EF4-FFF2-40B4-BE49-F238E27FC236}">
                <a16:creationId xmlns:a16="http://schemas.microsoft.com/office/drawing/2014/main" xmlns="" id="{78DEE9C8-16F9-20CC-3D2B-211067D22DD4}"/>
              </a:ext>
            </a:extLst>
          </p:cNvPr>
          <p:cNvSpPr>
            <a:spLocks noGrp="1"/>
          </p:cNvSpPr>
          <p:nvPr>
            <p:ph type="title"/>
          </p:nvPr>
        </p:nvSpPr>
        <p:spPr>
          <a:xfrm>
            <a:off x="457200" y="1019214"/>
            <a:ext cx="8229600" cy="398423"/>
          </a:xfrm>
        </p:spPr>
        <p:txBody>
          <a:bodyPr>
            <a:normAutofit fontScale="90000"/>
          </a:bodyPr>
          <a:lstStyle/>
          <a:p>
            <a:r>
              <a:rPr lang="en-US" b="0" i="0" dirty="0">
                <a:solidFill>
                  <a:srgbClr val="202124"/>
                </a:solidFill>
                <a:effectLst/>
                <a:latin typeface="Google Sans"/>
              </a:rPr>
              <a:t>Space wave propagation</a:t>
            </a:r>
            <a:endParaRPr lang="en-IN" dirty="0"/>
          </a:p>
        </p:txBody>
      </p:sp>
    </p:spTree>
    <p:extLst>
      <p:ext uri="{BB962C8B-B14F-4D97-AF65-F5344CB8AC3E}">
        <p14:creationId xmlns:p14="http://schemas.microsoft.com/office/powerpoint/2010/main" xmlns="" val="4102454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78C94CA-A306-A122-B03C-4424BF3A49C8}"/>
              </a:ext>
            </a:extLst>
          </p:cNvPr>
          <p:cNvSpPr>
            <a:spLocks noGrp="1"/>
          </p:cNvSpPr>
          <p:nvPr>
            <p:ph type="dt" sz="half" idx="10"/>
          </p:nvPr>
        </p:nvSpPr>
        <p:spPr/>
        <p:txBody>
          <a:bodyPr/>
          <a:lstStyle/>
          <a:p>
            <a:fld id="{6D14830A-D070-43AB-A9A5-E8444B6C8B8B}" type="datetime1">
              <a:rPr lang="en-US" smtClean="0"/>
              <a:t>11/30/2024</a:t>
            </a:fld>
            <a:endParaRPr lang="en-US"/>
          </a:p>
        </p:txBody>
      </p:sp>
      <p:sp>
        <p:nvSpPr>
          <p:cNvPr id="5" name="Footer Placeholder 4">
            <a:extLst>
              <a:ext uri="{FF2B5EF4-FFF2-40B4-BE49-F238E27FC236}">
                <a16:creationId xmlns:a16="http://schemas.microsoft.com/office/drawing/2014/main" xmlns="" id="{BCADD015-F6C7-B2A6-B800-988D1B3E7B2C}"/>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7AD9755D-DAE6-B253-360E-F24AF7E645AA}"/>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Picture 2" descr="E:\NIET\Project\xLogo11.png.pagespeed.ic.pydHLuCQEZ.png">
            <a:extLst>
              <a:ext uri="{FF2B5EF4-FFF2-40B4-BE49-F238E27FC236}">
                <a16:creationId xmlns:a16="http://schemas.microsoft.com/office/drawing/2014/main" xmlns="" id="{CAF6D837-6300-32A2-AAB3-D35D657CC5A2}"/>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pic>
        <p:nvPicPr>
          <p:cNvPr id="4098" name="Picture 2" descr="JEE Main, JEE Advanced, CBSE, NEET, IIT, free study packages, test papers,  counselling, ask experts - Studyadda.com">
            <a:extLst>
              <a:ext uri="{FF2B5EF4-FFF2-40B4-BE49-F238E27FC236}">
                <a16:creationId xmlns:a16="http://schemas.microsoft.com/office/drawing/2014/main" xmlns="" id="{5CECE836-694B-3998-F7EB-2AAE815822E8}"/>
              </a:ext>
            </a:extLst>
          </p:cNvPr>
          <p:cNvPicPr>
            <a:picLocks noGrp="1" noChangeAspect="1" noChangeArrowheads="1"/>
          </p:cNvPicPr>
          <p:nvPr>
            <p:ph idx="1"/>
          </p:nvPr>
        </p:nvPicPr>
        <p:blipFill>
          <a:blip r:embed="rId3">
            <a:duotone>
              <a:prstClr val="black"/>
              <a:schemeClr val="bg1">
                <a:tint val="45000"/>
                <a:satMod val="400000"/>
              </a:schemeClr>
            </a:duotone>
            <a:extLst>
              <a:ext uri="{28A0092B-C50C-407E-A947-70E740481C1C}">
                <a14:useLocalDpi xmlns:a14="http://schemas.microsoft.com/office/drawing/2010/main" xmlns="" val="0"/>
              </a:ext>
            </a:extLst>
          </a:blip>
          <a:srcRect/>
          <a:stretch>
            <a:fillRect/>
          </a:stretch>
        </p:blipFill>
        <p:spPr bwMode="auto">
          <a:xfrm>
            <a:off x="609600" y="1977310"/>
            <a:ext cx="7619999" cy="3356374"/>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itle 1">
            <a:extLst>
              <a:ext uri="{FF2B5EF4-FFF2-40B4-BE49-F238E27FC236}">
                <a16:creationId xmlns:a16="http://schemas.microsoft.com/office/drawing/2014/main" xmlns="" id="{A1C9F609-3598-6E80-4283-3D818574ACFC}"/>
              </a:ext>
            </a:extLst>
          </p:cNvPr>
          <p:cNvSpPr txBox="1">
            <a:spLocks noGrp="1"/>
          </p:cNvSpPr>
          <p:nvPr>
            <p:ph type="title"/>
          </p:nvPr>
        </p:nvSpPr>
        <p:spPr>
          <a:xfrm>
            <a:off x="1295400" y="246063"/>
            <a:ext cx="7391400" cy="72763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IN" sz="2800" b="0" i="0" dirty="0">
                <a:solidFill>
                  <a:srgbClr val="666666"/>
                </a:solidFill>
                <a:effectLst/>
                <a:latin typeface="Times New Roman" panose="02020603050405020304" pitchFamily="18" charset="0"/>
                <a:cs typeface="Times New Roman" panose="02020603050405020304" pitchFamily="18" charset="0"/>
              </a:rPr>
              <a:t>Propagation models</a:t>
            </a:r>
            <a:endParaRPr lang="en-US"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58225FE7-369E-5134-53B1-E75E09721812}"/>
              </a:ext>
            </a:extLst>
          </p:cNvPr>
          <p:cNvSpPr txBox="1"/>
          <p:nvPr/>
        </p:nvSpPr>
        <p:spPr>
          <a:xfrm rot="10800000" flipV="1">
            <a:off x="2362199" y="4878464"/>
            <a:ext cx="4495799" cy="369332"/>
          </a:xfrm>
          <a:prstGeom prst="rect">
            <a:avLst/>
          </a:prstGeom>
          <a:noFill/>
        </p:spPr>
        <p:txBody>
          <a:bodyPr wrap="square">
            <a:spAutoFit/>
          </a:bodyPr>
          <a:lstStyle/>
          <a:p>
            <a:r>
              <a:rPr lang="en-US" sz="1800" dirty="0">
                <a:highlight>
                  <a:srgbClr val="FFFF00"/>
                </a:highlight>
              </a:rPr>
              <a:t>SPACE WAVE PROPAGATION </a:t>
            </a:r>
            <a:endParaRPr lang="en-IN" dirty="0">
              <a:highlight>
                <a:srgbClr val="FFFF00"/>
              </a:highlight>
            </a:endParaRPr>
          </a:p>
        </p:txBody>
      </p:sp>
    </p:spTree>
    <p:extLst>
      <p:ext uri="{BB962C8B-B14F-4D97-AF65-F5344CB8AC3E}">
        <p14:creationId xmlns:p14="http://schemas.microsoft.com/office/powerpoint/2010/main" xmlns="" val="2322031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9C3EA-C9E4-EBB1-3989-0879ACF0A238}"/>
              </a:ext>
            </a:extLst>
          </p:cNvPr>
          <p:cNvSpPr>
            <a:spLocks noGrp="1"/>
          </p:cNvSpPr>
          <p:nvPr>
            <p:ph type="title"/>
          </p:nvPr>
        </p:nvSpPr>
        <p:spPr>
          <a:xfrm>
            <a:off x="2133600" y="1447800"/>
            <a:ext cx="6553200" cy="304800"/>
          </a:xfrm>
        </p:spPr>
        <p:txBody>
          <a:bodyPr>
            <a:normAutofit fontScale="90000"/>
          </a:bodyPr>
          <a:lstStyle/>
          <a:p>
            <a:r>
              <a:rPr lang="en-US" b="0" i="0" dirty="0">
                <a:solidFill>
                  <a:srgbClr val="202124"/>
                </a:solidFill>
                <a:effectLst/>
                <a:latin typeface="Google Sans"/>
              </a:rPr>
              <a:t>Ground wave propagation</a:t>
            </a:r>
            <a:endParaRPr lang="en-IN" dirty="0"/>
          </a:p>
        </p:txBody>
      </p:sp>
      <p:sp>
        <p:nvSpPr>
          <p:cNvPr id="3" name="Content Placeholder 2">
            <a:extLst>
              <a:ext uri="{FF2B5EF4-FFF2-40B4-BE49-F238E27FC236}">
                <a16:creationId xmlns:a16="http://schemas.microsoft.com/office/drawing/2014/main" xmlns="" id="{524DECA9-BAD5-D97F-781D-339985A9F760}"/>
              </a:ext>
            </a:extLst>
          </p:cNvPr>
          <p:cNvSpPr>
            <a:spLocks noGrp="1"/>
          </p:cNvSpPr>
          <p:nvPr>
            <p:ph idx="1"/>
          </p:nvPr>
        </p:nvSpPr>
        <p:spPr>
          <a:xfrm>
            <a:off x="457200" y="2226706"/>
            <a:ext cx="8229600" cy="3899457"/>
          </a:xfrm>
        </p:spPr>
        <p:txBody>
          <a:bodyPr>
            <a:normAutofit/>
          </a:bodyPr>
          <a:lstStyle/>
          <a:p>
            <a:r>
              <a:rPr lang="en-US" sz="2400" b="0" i="0" dirty="0">
                <a:solidFill>
                  <a:srgbClr val="202124"/>
                </a:solidFill>
                <a:effectLst/>
                <a:latin typeface="Times New Roman" panose="02020603050405020304" pitchFamily="18" charset="0"/>
                <a:cs typeface="Times New Roman" panose="02020603050405020304" pitchFamily="18" charset="0"/>
              </a:rPr>
              <a:t>Ground wave propagation is </a:t>
            </a:r>
            <a:r>
              <a:rPr lang="en-US" sz="2400" b="0" i="0" dirty="0">
                <a:solidFill>
                  <a:srgbClr val="040C28"/>
                </a:solidFill>
                <a:effectLst/>
                <a:latin typeface="Times New Roman" panose="02020603050405020304" pitchFamily="18" charset="0"/>
                <a:cs typeface="Times New Roman" panose="02020603050405020304" pitchFamily="18" charset="0"/>
              </a:rPr>
              <a:t>a type of radio propagation which is also known as a surface wave</a:t>
            </a:r>
            <a:r>
              <a:rPr lang="en-US" sz="2400" b="0" i="0" dirty="0">
                <a:solidFill>
                  <a:srgbClr val="202124"/>
                </a:solidFill>
                <a:effectLst/>
                <a:latin typeface="Times New Roman" panose="02020603050405020304" pitchFamily="18" charset="0"/>
                <a:cs typeface="Times New Roman" panose="02020603050405020304" pitchFamily="18" charset="0"/>
              </a:rPr>
              <a:t>. These waves propagate over the earth's surface in low and medium frequencies. These are mainly used for transmission between the surface of the earth and the ionosphere. These are made up of the number of constituent waves.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62D34F6-B09F-FB0D-84E2-BC16033E6702}"/>
              </a:ext>
            </a:extLst>
          </p:cNvPr>
          <p:cNvSpPr>
            <a:spLocks noGrp="1"/>
          </p:cNvSpPr>
          <p:nvPr>
            <p:ph type="dt" sz="half" idx="10"/>
          </p:nvPr>
        </p:nvSpPr>
        <p:spPr/>
        <p:txBody>
          <a:bodyPr/>
          <a:lstStyle/>
          <a:p>
            <a:fld id="{854850E4-5BD6-49A5-BF15-37F0DBFD584D}" type="datetime1">
              <a:rPr lang="en-US" smtClean="0"/>
              <a:t>11/30/2024</a:t>
            </a:fld>
            <a:endParaRPr lang="en-US"/>
          </a:p>
        </p:txBody>
      </p:sp>
      <p:sp>
        <p:nvSpPr>
          <p:cNvPr id="5" name="Footer Placeholder 4">
            <a:extLst>
              <a:ext uri="{FF2B5EF4-FFF2-40B4-BE49-F238E27FC236}">
                <a16:creationId xmlns:a16="http://schemas.microsoft.com/office/drawing/2014/main" xmlns="" id="{A847C903-777E-4BAF-70DF-0EE0455B211B}"/>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17FAE412-5B75-0437-1164-2D4D77FA8886}"/>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7" name="Picture 2" descr="E:\NIET\Project\xLogo11.png.pagespeed.ic.pydHLuCQEZ.png">
            <a:extLst>
              <a:ext uri="{FF2B5EF4-FFF2-40B4-BE49-F238E27FC236}">
                <a16:creationId xmlns:a16="http://schemas.microsoft.com/office/drawing/2014/main" xmlns="" id="{A4114206-4193-2206-95F2-8B3DC337DF8D}"/>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D3EF6BF5-2BEF-73A9-B1FC-2AF9906A25FA}"/>
              </a:ext>
            </a:extLst>
          </p:cNvPr>
          <p:cNvSpPr txBox="1">
            <a:spLocks/>
          </p:cNvSpPr>
          <p:nvPr/>
        </p:nvSpPr>
        <p:spPr>
          <a:xfrm>
            <a:off x="1295400" y="246063"/>
            <a:ext cx="7391400" cy="72763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a:t>  </a:t>
            </a:r>
            <a:endParaRPr lang="en-US" sz="2400">
              <a:latin typeface="Times New Roman" panose="02020603050405020304" pitchFamily="18" charset="0"/>
              <a:cs typeface="Times New Roman" panose="02020603050405020304" pitchFamily="18" charset="0"/>
            </a:endParaRPr>
          </a:p>
          <a:p>
            <a:pPr>
              <a:defRPr/>
            </a:pPr>
            <a:r>
              <a:rPr lang="en-IN" sz="2800">
                <a:solidFill>
                  <a:srgbClr val="666666"/>
                </a:solidFill>
                <a:latin typeface="Times New Roman" panose="02020603050405020304" pitchFamily="18" charset="0"/>
                <a:cs typeface="Times New Roman" panose="02020603050405020304" pitchFamily="18" charset="0"/>
              </a:rPr>
              <a:t>Propagation models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7653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C298280-19C3-B0C0-4D3C-16C621559501}"/>
              </a:ext>
            </a:extLst>
          </p:cNvPr>
          <p:cNvSpPr>
            <a:spLocks noGrp="1"/>
          </p:cNvSpPr>
          <p:nvPr>
            <p:ph type="subTitle" idx="1"/>
          </p:nvPr>
        </p:nvSpPr>
        <p:spPr>
          <a:xfrm>
            <a:off x="457200" y="2667000"/>
            <a:ext cx="8229600" cy="2895600"/>
          </a:xfrm>
        </p:spPr>
        <p:txBody>
          <a:bodyPr/>
          <a:lstStyle/>
          <a:p>
            <a:endParaRPr lang="en-IN" dirty="0"/>
          </a:p>
        </p:txBody>
      </p:sp>
      <p:sp>
        <p:nvSpPr>
          <p:cNvPr id="4" name="Date Placeholder 3">
            <a:extLst>
              <a:ext uri="{FF2B5EF4-FFF2-40B4-BE49-F238E27FC236}">
                <a16:creationId xmlns:a16="http://schemas.microsoft.com/office/drawing/2014/main" xmlns="" id="{1891FC11-4460-937E-884E-3E3E4978838F}"/>
              </a:ext>
            </a:extLst>
          </p:cNvPr>
          <p:cNvSpPr>
            <a:spLocks noGrp="1"/>
          </p:cNvSpPr>
          <p:nvPr>
            <p:ph type="dt" sz="half" idx="10"/>
          </p:nvPr>
        </p:nvSpPr>
        <p:spPr/>
        <p:txBody>
          <a:bodyPr/>
          <a:lstStyle/>
          <a:p>
            <a:fld id="{FB5EC64D-A3A9-4CDE-94F2-FEC7A9F2D8EF}" type="datetime1">
              <a:rPr lang="en-US" smtClean="0"/>
              <a:t>11/30/2024</a:t>
            </a:fld>
            <a:endParaRPr lang="en-US"/>
          </a:p>
        </p:txBody>
      </p:sp>
      <p:sp>
        <p:nvSpPr>
          <p:cNvPr id="5" name="Footer Placeholder 4">
            <a:extLst>
              <a:ext uri="{FF2B5EF4-FFF2-40B4-BE49-F238E27FC236}">
                <a16:creationId xmlns:a16="http://schemas.microsoft.com/office/drawing/2014/main" xmlns="" id="{F860D212-0E6F-3FCF-2C6C-47DC61AE60CE}"/>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7297DC46-7920-14B9-5224-30B74850F5A3}"/>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5122" name="Picture 2" descr="Ground Wave Propagation : Applications, Advantages and its Types -  Semiconductor for You">
            <a:extLst>
              <a:ext uri="{FF2B5EF4-FFF2-40B4-BE49-F238E27FC236}">
                <a16:creationId xmlns:a16="http://schemas.microsoft.com/office/drawing/2014/main" xmlns="" id="{FD7D52CF-2F30-BB8E-1FC2-85C046D0382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71600" y="2481263"/>
            <a:ext cx="6096000" cy="308133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a:extLst>
              <a:ext uri="{FF2B5EF4-FFF2-40B4-BE49-F238E27FC236}">
                <a16:creationId xmlns:a16="http://schemas.microsoft.com/office/drawing/2014/main" xmlns="" id="{8F24A753-45B6-9CBE-F92C-295400D57715}"/>
              </a:ext>
            </a:extLst>
          </p:cNvPr>
          <p:cNvSpPr txBox="1">
            <a:spLocks noGrp="1"/>
          </p:cNvSpPr>
          <p:nvPr>
            <p:ph type="ctrTitle"/>
          </p:nvPr>
        </p:nvSpPr>
        <p:spPr>
          <a:xfrm>
            <a:off x="1295400" y="136525"/>
            <a:ext cx="71628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IN" sz="2800" b="0" i="0" dirty="0">
                <a:solidFill>
                  <a:srgbClr val="666666"/>
                </a:solidFill>
                <a:effectLst/>
                <a:latin typeface="Times New Roman" panose="02020603050405020304" pitchFamily="18" charset="0"/>
                <a:cs typeface="Times New Roman" panose="02020603050405020304" pitchFamily="18" charset="0"/>
              </a:rPr>
              <a:t>Propagation models</a:t>
            </a:r>
            <a:endParaRPr lang="en-US" sz="2800" dirty="0">
              <a:latin typeface="Times New Roman" panose="02020603050405020304" pitchFamily="18" charset="0"/>
              <a:cs typeface="Times New Roman" panose="02020603050405020304" pitchFamily="18" charset="0"/>
            </a:endParaRPr>
          </a:p>
        </p:txBody>
      </p:sp>
      <p:pic>
        <p:nvPicPr>
          <p:cNvPr id="9" name="Picture 2" descr="E:\NIET\Project\xLogo11.png.pagespeed.ic.pydHLuCQEZ.png">
            <a:extLst>
              <a:ext uri="{FF2B5EF4-FFF2-40B4-BE49-F238E27FC236}">
                <a16:creationId xmlns:a16="http://schemas.microsoft.com/office/drawing/2014/main" xmlns="" id="{3ABE75BD-3D42-871F-BD6A-2CCAC802F287}"/>
              </a:ext>
            </a:extLst>
          </p:cNvPr>
          <p:cNvPicPr>
            <a:picLocks noChangeAspect="1" noChangeArrowheads="1"/>
          </p:cNvPicPr>
          <p:nvPr/>
        </p:nvPicPr>
        <p:blipFill>
          <a:blip r:embed="rId3"/>
          <a:srcRect/>
          <a:stretch>
            <a:fillRect/>
          </a:stretch>
        </p:blipFill>
        <p:spPr bwMode="auto">
          <a:xfrm>
            <a:off x="0" y="-28135"/>
            <a:ext cx="1447800" cy="817163"/>
          </a:xfrm>
          <a:prstGeom prst="rect">
            <a:avLst/>
          </a:prstGeom>
          <a:noFill/>
        </p:spPr>
      </p:pic>
      <p:sp>
        <p:nvSpPr>
          <p:cNvPr id="11" name="TextBox 10">
            <a:extLst>
              <a:ext uri="{FF2B5EF4-FFF2-40B4-BE49-F238E27FC236}">
                <a16:creationId xmlns:a16="http://schemas.microsoft.com/office/drawing/2014/main" xmlns="" id="{722BCDD6-331D-2F1A-A0CA-47C73859BC03}"/>
              </a:ext>
            </a:extLst>
          </p:cNvPr>
          <p:cNvSpPr txBox="1"/>
          <p:nvPr/>
        </p:nvSpPr>
        <p:spPr>
          <a:xfrm>
            <a:off x="2057400" y="1118348"/>
            <a:ext cx="4800600" cy="523220"/>
          </a:xfrm>
          <a:prstGeom prst="rect">
            <a:avLst/>
          </a:prstGeom>
          <a:noFill/>
        </p:spPr>
        <p:txBody>
          <a:bodyPr wrap="square">
            <a:spAutoFit/>
          </a:bodyPr>
          <a:lstStyle/>
          <a:p>
            <a:r>
              <a:rPr lang="en-US" sz="2800" b="0" i="0" dirty="0">
                <a:solidFill>
                  <a:srgbClr val="202124"/>
                </a:solidFill>
                <a:effectLst/>
                <a:latin typeface="Times New Roman" panose="02020603050405020304" pitchFamily="18" charset="0"/>
                <a:cs typeface="Times New Roman" panose="02020603050405020304" pitchFamily="18" charset="0"/>
              </a:rPr>
              <a:t>Ground wave propagation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08314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897379E-D112-B7EF-94E8-957EDF1DF1E7}"/>
              </a:ext>
            </a:extLst>
          </p:cNvPr>
          <p:cNvSpPr>
            <a:spLocks noGrp="1"/>
          </p:cNvSpPr>
          <p:nvPr>
            <p:ph idx="1"/>
          </p:nvPr>
        </p:nvSpPr>
        <p:spPr/>
        <p:txBody>
          <a:bodyPr>
            <a:normAutofit fontScale="32500" lnSpcReduction="20000"/>
          </a:bodyPr>
          <a:lstStyle/>
          <a:p>
            <a:r>
              <a:rPr lang="en-US" sz="6400" b="0" i="0" dirty="0">
                <a:solidFill>
                  <a:srgbClr val="374151"/>
                </a:solidFill>
                <a:effectLst/>
                <a:latin typeface="Times New Roman" panose="02020603050405020304" pitchFamily="18" charset="0"/>
                <a:cs typeface="Times New Roman" panose="02020603050405020304" pitchFamily="18" charset="0"/>
              </a:rPr>
              <a:t>Channel noise and losses are important concepts in various fields, including telecommunications, information theory, and signal processing. They describe the degradation of signals as they are transmitted through a communication channel. Let's explore these concepts in more detail:</a:t>
            </a:r>
          </a:p>
          <a:p>
            <a:endParaRPr lang="en-US" sz="6400" dirty="0">
              <a:solidFill>
                <a:srgbClr val="374151"/>
              </a:solidFill>
              <a:latin typeface="Times New Roman" panose="02020603050405020304" pitchFamily="18" charset="0"/>
              <a:cs typeface="Times New Roman" panose="02020603050405020304" pitchFamily="18" charset="0"/>
            </a:endParaRPr>
          </a:p>
          <a:p>
            <a:endParaRPr lang="en-US" sz="6400" b="0" i="0" dirty="0">
              <a:solidFill>
                <a:srgbClr val="374151"/>
              </a:solidFill>
              <a:effectLst/>
              <a:latin typeface="Times New Roman" panose="02020603050405020304" pitchFamily="18" charset="0"/>
              <a:cs typeface="Times New Roman" panose="02020603050405020304" pitchFamily="18" charset="0"/>
            </a:endParaRPr>
          </a:p>
          <a:p>
            <a:endParaRPr lang="en-US" sz="6400" b="0" i="0" dirty="0">
              <a:solidFill>
                <a:srgbClr val="374151"/>
              </a:solidFill>
              <a:effectLst/>
              <a:latin typeface="Times New Roman" panose="02020603050405020304" pitchFamily="18" charset="0"/>
              <a:cs typeface="Times New Roman" panose="02020603050405020304" pitchFamily="18" charset="0"/>
            </a:endParaRPr>
          </a:p>
          <a:p>
            <a:pPr>
              <a:buFont typeface="+mj-lt"/>
              <a:buAutoNum type="arabicPeriod"/>
            </a:pPr>
            <a:r>
              <a:rPr lang="en-US" sz="6400" b="1" i="0" dirty="0">
                <a:solidFill>
                  <a:srgbClr val="374151"/>
                </a:solidFill>
                <a:effectLst/>
                <a:latin typeface="Times New Roman" panose="02020603050405020304" pitchFamily="18" charset="0"/>
                <a:cs typeface="Times New Roman" panose="02020603050405020304" pitchFamily="18" charset="0"/>
              </a:rPr>
              <a:t>Channel Noise</a:t>
            </a:r>
            <a:r>
              <a:rPr lang="en-US" sz="6400" b="0" i="0" dirty="0">
                <a:solidFill>
                  <a:srgbClr val="374151"/>
                </a:solidFill>
                <a:effectLst/>
                <a:latin typeface="Times New Roman" panose="02020603050405020304" pitchFamily="18" charset="0"/>
                <a:cs typeface="Times New Roman" panose="02020603050405020304" pitchFamily="18" charset="0"/>
              </a:rPr>
              <a:t>:</a:t>
            </a:r>
          </a:p>
          <a:p>
            <a:pPr lvl="1">
              <a:buFont typeface="+mj-lt"/>
              <a:buAutoNum type="arabicPeriod"/>
            </a:pPr>
            <a:r>
              <a:rPr lang="en-US" sz="6400" b="1" i="0" dirty="0" err="1">
                <a:solidFill>
                  <a:srgbClr val="374151"/>
                </a:solidFill>
                <a:effectLst/>
                <a:latin typeface="Times New Roman" panose="02020603050405020304" pitchFamily="18" charset="0"/>
                <a:cs typeface="Times New Roman" panose="02020603050405020304" pitchFamily="18" charset="0"/>
              </a:rPr>
              <a:t>Definition</a:t>
            </a:r>
            <a:r>
              <a:rPr lang="en-US" sz="6400" dirty="0" err="1">
                <a:solidFill>
                  <a:srgbClr val="374151"/>
                </a:solidFill>
                <a:latin typeface="Times New Roman" panose="02020603050405020304" pitchFamily="18" charset="0"/>
                <a:cs typeface="Times New Roman" panose="02020603050405020304" pitchFamily="18" charset="0"/>
              </a:rPr>
              <a:t>:Channel</a:t>
            </a:r>
            <a:r>
              <a:rPr lang="en-US" sz="6400" dirty="0">
                <a:solidFill>
                  <a:srgbClr val="374151"/>
                </a:solidFill>
                <a:latin typeface="Times New Roman" panose="02020603050405020304" pitchFamily="18" charset="0"/>
                <a:cs typeface="Times New Roman" panose="02020603050405020304" pitchFamily="18" charset="0"/>
              </a:rPr>
              <a:t> noise and losses </a:t>
            </a:r>
            <a:r>
              <a:rPr lang="en-US" sz="6400" b="0" i="0" dirty="0">
                <a:solidFill>
                  <a:srgbClr val="374151"/>
                </a:solidFill>
                <a:effectLst/>
                <a:latin typeface="Times New Roman" panose="02020603050405020304" pitchFamily="18" charset="0"/>
                <a:cs typeface="Times New Roman" panose="02020603050405020304" pitchFamily="18" charset="0"/>
              </a:rPr>
              <a:t>Channel noise refers to any unwanted or random interference or disturbance that affects a signal as it travels through a communication channel. This noise can be caused by various factors, including electronic components, environmental conditions, and electromagnetic interference.</a:t>
            </a:r>
          </a:p>
          <a:p>
            <a:pPr marL="457200" lvl="1" indent="0">
              <a:buNone/>
            </a:pPr>
            <a:endParaRPr lang="en-US" sz="6400" b="0" i="0" dirty="0">
              <a:solidFill>
                <a:srgbClr val="374151"/>
              </a:solidFill>
              <a:effectLst/>
              <a:latin typeface="Times New Roman" panose="02020603050405020304" pitchFamily="18" charset="0"/>
              <a:cs typeface="Times New Roman" panose="02020603050405020304" pitchFamily="18" charset="0"/>
            </a:endParaRPr>
          </a:p>
          <a:p>
            <a:pPr algn="l"/>
            <a:endParaRPr lang="en-US" b="0" i="0" dirty="0">
              <a:solidFill>
                <a:srgbClr val="37415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E711759F-CD07-80F3-2532-E1BEB80A68D0}"/>
              </a:ext>
            </a:extLst>
          </p:cNvPr>
          <p:cNvSpPr>
            <a:spLocks noGrp="1"/>
          </p:cNvSpPr>
          <p:nvPr>
            <p:ph type="dt" sz="half" idx="10"/>
          </p:nvPr>
        </p:nvSpPr>
        <p:spPr/>
        <p:txBody>
          <a:bodyPr/>
          <a:lstStyle/>
          <a:p>
            <a:fld id="{61EB3D81-46B7-4CAE-8352-166B3D7F7EE8}" type="datetime1">
              <a:rPr lang="en-US" smtClean="0"/>
              <a:t>11/30/2024</a:t>
            </a:fld>
            <a:endParaRPr lang="en-US"/>
          </a:p>
        </p:txBody>
      </p:sp>
      <p:sp>
        <p:nvSpPr>
          <p:cNvPr id="5" name="Footer Placeholder 4">
            <a:extLst>
              <a:ext uri="{FF2B5EF4-FFF2-40B4-BE49-F238E27FC236}">
                <a16:creationId xmlns:a16="http://schemas.microsoft.com/office/drawing/2014/main" xmlns="" id="{A723314F-1529-2B5A-4DF4-6839A04DF2DA}"/>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AFCBEE1F-E672-E06E-8D11-643A6E15BD5A}"/>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descr="E:\NIET\Project\xLogo11.png.pagespeed.ic.pydHLuCQEZ.png">
            <a:extLst>
              <a:ext uri="{FF2B5EF4-FFF2-40B4-BE49-F238E27FC236}">
                <a16:creationId xmlns:a16="http://schemas.microsoft.com/office/drawing/2014/main" xmlns="" id="{45AA5CDE-3B29-9C83-09E4-2B5DD1D408B6}"/>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013AB92A-743A-4C7B-98FC-171F64FB7E65}"/>
              </a:ext>
            </a:extLst>
          </p:cNvPr>
          <p:cNvSpPr txBox="1">
            <a:spLocks noGrp="1"/>
          </p:cNvSpPr>
          <p:nvPr>
            <p:ph type="title"/>
          </p:nvPr>
        </p:nvSpPr>
        <p:spPr>
          <a:xfrm>
            <a:off x="1384300" y="0"/>
            <a:ext cx="7785100" cy="7890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US" sz="2800" b="0" i="0" dirty="0">
                <a:solidFill>
                  <a:srgbClr val="374151"/>
                </a:solidFill>
                <a:effectLst/>
                <a:latin typeface="Söhne"/>
              </a:rPr>
              <a:t>Channel noise and losses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97054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0CD21D-8211-04F5-5EAD-AD965FDDEA48}"/>
              </a:ext>
            </a:extLst>
          </p:cNvPr>
          <p:cNvSpPr>
            <a:spLocks noGrp="1"/>
          </p:cNvSpPr>
          <p:nvPr>
            <p:ph idx="1"/>
          </p:nvPr>
        </p:nvSpPr>
        <p:spPr>
          <a:xfrm>
            <a:off x="457200" y="1600201"/>
            <a:ext cx="8229600" cy="4114800"/>
          </a:xfrm>
        </p:spPr>
        <p:txBody>
          <a:bodyPr>
            <a:noAutofit/>
          </a:bodyPr>
          <a:lstStyle/>
          <a:p>
            <a:pPr marL="457200" lvl="1" indent="0">
              <a:buNone/>
            </a:pPr>
            <a:r>
              <a:rPr lang="en-US" sz="1600" b="1" i="0" dirty="0">
                <a:solidFill>
                  <a:srgbClr val="374151"/>
                </a:solidFill>
                <a:effectLst/>
                <a:latin typeface="Times New Roman" panose="02020603050405020304" pitchFamily="18" charset="0"/>
                <a:cs typeface="Times New Roman" panose="02020603050405020304" pitchFamily="18" charset="0"/>
              </a:rPr>
              <a:t>2. Types of Noise</a:t>
            </a:r>
            <a:r>
              <a:rPr lang="en-US" sz="1600" b="0" i="0" dirty="0">
                <a:solidFill>
                  <a:srgbClr val="374151"/>
                </a:solidFill>
                <a:effectLst/>
                <a:latin typeface="Times New Roman" panose="02020603050405020304" pitchFamily="18" charset="0"/>
                <a:cs typeface="Times New Roman" panose="02020603050405020304" pitchFamily="18" charset="0"/>
              </a:rPr>
              <a:t>:</a:t>
            </a:r>
          </a:p>
          <a:p>
            <a:pPr marL="1143000" lvl="2" indent="-228600">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Additive White Gaussian Noise (AWGN)</a:t>
            </a:r>
            <a:r>
              <a:rPr lang="en-US" sz="1600" b="0" i="0" dirty="0">
                <a:solidFill>
                  <a:srgbClr val="374151"/>
                </a:solidFill>
                <a:effectLst/>
                <a:latin typeface="Times New Roman" panose="02020603050405020304" pitchFamily="18" charset="0"/>
                <a:cs typeface="Times New Roman" panose="02020603050405020304" pitchFamily="18" charset="0"/>
              </a:rPr>
              <a:t>: This is a common type of noise that is often modeled as a random signal with a Gaussian (normal) distribution and a mean of zero. AWGN is frequently used to model the noise in communication systems.</a:t>
            </a:r>
          </a:p>
          <a:p>
            <a:pPr marL="1143000" lvl="2" indent="-228600">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Impulse Noise</a:t>
            </a:r>
            <a:r>
              <a:rPr lang="en-US" sz="1600" b="0" i="0" dirty="0">
                <a:solidFill>
                  <a:srgbClr val="374151"/>
                </a:solidFill>
                <a:effectLst/>
                <a:latin typeface="Times New Roman" panose="02020603050405020304" pitchFamily="18" charset="0"/>
                <a:cs typeface="Times New Roman" panose="02020603050405020304" pitchFamily="18" charset="0"/>
              </a:rPr>
              <a:t>: Irregular and sudden spikes in signal intensity that can disrupt communication.</a:t>
            </a:r>
          </a:p>
          <a:p>
            <a:pPr marL="1143000" lvl="2" indent="-228600">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Thermal Noise</a:t>
            </a:r>
            <a:r>
              <a:rPr lang="en-US" sz="1600" b="0" i="0" dirty="0">
                <a:solidFill>
                  <a:srgbClr val="374151"/>
                </a:solidFill>
                <a:effectLst/>
                <a:latin typeface="Times New Roman" panose="02020603050405020304" pitchFamily="18" charset="0"/>
                <a:cs typeface="Times New Roman" panose="02020603050405020304" pitchFamily="18" charset="0"/>
              </a:rPr>
              <a:t>: Also known as Johnson-Nyquist noise, it is caused by the thermal agitation of electrons in conductors and is present in all electronic components.</a:t>
            </a:r>
          </a:p>
          <a:p>
            <a:pPr marL="1143000" lvl="2" indent="-228600">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Shot Noise</a:t>
            </a:r>
            <a:r>
              <a:rPr lang="en-US" sz="1600" b="0" i="0" dirty="0">
                <a:solidFill>
                  <a:srgbClr val="374151"/>
                </a:solidFill>
                <a:effectLst/>
                <a:latin typeface="Times New Roman" panose="02020603050405020304" pitchFamily="18" charset="0"/>
                <a:cs typeface="Times New Roman" panose="02020603050405020304" pitchFamily="18" charset="0"/>
              </a:rPr>
              <a:t>: Arises due to the discrete nature of electrical charge carriers, such as electrons.</a:t>
            </a:r>
          </a:p>
          <a:p>
            <a:pPr marL="1143000" lvl="2" indent="-228600">
              <a:buFont typeface="+mj-lt"/>
              <a:buAutoNum type="arabicPeriod"/>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1143000" lvl="2" indent="-228600">
              <a:buFont typeface="+mj-lt"/>
              <a:buAutoNum type="arabicPeriod"/>
            </a:pPr>
            <a:endParaRPr lang="en-US" sz="1600" dirty="0">
              <a:solidFill>
                <a:srgbClr val="374151"/>
              </a:solidFill>
              <a:latin typeface="Times New Roman" panose="02020603050405020304" pitchFamily="18" charset="0"/>
              <a:cs typeface="Times New Roman" panose="02020603050405020304" pitchFamily="18" charset="0"/>
            </a:endParaRPr>
          </a:p>
          <a:p>
            <a:pPr marL="1143000" lvl="2" indent="-228600">
              <a:buFont typeface="+mj-lt"/>
              <a:buAutoNum type="arabicPeriod"/>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457200" lvl="1" indent="0">
              <a:buNone/>
            </a:pPr>
            <a:r>
              <a:rPr lang="en-US" sz="1600" b="1" i="0" dirty="0">
                <a:solidFill>
                  <a:srgbClr val="374151"/>
                </a:solidFill>
                <a:effectLst/>
                <a:latin typeface="Times New Roman" panose="02020603050405020304" pitchFamily="18" charset="0"/>
                <a:cs typeface="Times New Roman" panose="02020603050405020304" pitchFamily="18" charset="0"/>
              </a:rPr>
              <a:t>3. Effects</a:t>
            </a:r>
            <a:r>
              <a:rPr lang="en-US" sz="1600" b="0" i="0" dirty="0">
                <a:solidFill>
                  <a:srgbClr val="374151"/>
                </a:solidFill>
                <a:effectLst/>
                <a:latin typeface="Times New Roman" panose="02020603050405020304" pitchFamily="18" charset="0"/>
                <a:cs typeface="Times New Roman" panose="02020603050405020304" pitchFamily="18" charset="0"/>
              </a:rPr>
              <a:t>: Channel noise can corrupt the information carried by the signal, making it more challenging for the receiver to accurately decode the transmitted data .</a:t>
            </a:r>
          </a:p>
          <a:p>
            <a:endParaRPr lang="en-IN" sz="1600" dirty="0"/>
          </a:p>
        </p:txBody>
      </p:sp>
      <p:sp>
        <p:nvSpPr>
          <p:cNvPr id="4" name="Date Placeholder 3">
            <a:extLst>
              <a:ext uri="{FF2B5EF4-FFF2-40B4-BE49-F238E27FC236}">
                <a16:creationId xmlns:a16="http://schemas.microsoft.com/office/drawing/2014/main" xmlns="" id="{548DC8B6-71B9-CF9F-F1C5-872DCAFB503B}"/>
              </a:ext>
            </a:extLst>
          </p:cNvPr>
          <p:cNvSpPr>
            <a:spLocks noGrp="1"/>
          </p:cNvSpPr>
          <p:nvPr>
            <p:ph type="dt" sz="half" idx="10"/>
          </p:nvPr>
        </p:nvSpPr>
        <p:spPr/>
        <p:txBody>
          <a:bodyPr/>
          <a:lstStyle/>
          <a:p>
            <a:fld id="{A8C5450F-B816-48D6-9EEF-3BF5880433BB}" type="datetime1">
              <a:rPr lang="en-US" smtClean="0"/>
              <a:t>11/30/2024</a:t>
            </a:fld>
            <a:endParaRPr lang="en-US"/>
          </a:p>
        </p:txBody>
      </p:sp>
      <p:sp>
        <p:nvSpPr>
          <p:cNvPr id="5" name="Footer Placeholder 4">
            <a:extLst>
              <a:ext uri="{FF2B5EF4-FFF2-40B4-BE49-F238E27FC236}">
                <a16:creationId xmlns:a16="http://schemas.microsoft.com/office/drawing/2014/main" xmlns="" id="{1B979B0B-14FD-CE95-F5EF-CA0FEE55A053}"/>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F4024A02-1F9A-EAA4-7C8B-063565FC5194}"/>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8" name="Picture 2" descr="E:\NIET\Project\xLogo11.png.pagespeed.ic.pydHLuCQEZ.png">
            <a:extLst>
              <a:ext uri="{FF2B5EF4-FFF2-40B4-BE49-F238E27FC236}">
                <a16:creationId xmlns:a16="http://schemas.microsoft.com/office/drawing/2014/main" xmlns="" id="{A6B5FB5F-3FF0-A8D3-F37D-1BA001E6DF69}"/>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9" name="Title 1">
            <a:extLst>
              <a:ext uri="{FF2B5EF4-FFF2-40B4-BE49-F238E27FC236}">
                <a16:creationId xmlns:a16="http://schemas.microsoft.com/office/drawing/2014/main" xmlns="" id="{6BDCD0C4-64E6-473C-DD11-C7F4FB3B6A3B}"/>
              </a:ext>
            </a:extLst>
          </p:cNvPr>
          <p:cNvSpPr txBox="1">
            <a:spLocks noGrp="1"/>
          </p:cNvSpPr>
          <p:nvPr>
            <p:ph type="title"/>
          </p:nvPr>
        </p:nvSpPr>
        <p:spPr>
          <a:xfrm>
            <a:off x="1295400" y="0"/>
            <a:ext cx="7391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US" sz="2800" b="0" i="0" dirty="0">
                <a:solidFill>
                  <a:srgbClr val="374151"/>
                </a:solidFill>
                <a:effectLst/>
                <a:latin typeface="Söhne"/>
              </a:rPr>
              <a:t>Channel noise and losses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44627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69EEFA-E3DB-75F2-B394-A2595229AD71}"/>
              </a:ext>
            </a:extLst>
          </p:cNvPr>
          <p:cNvSpPr>
            <a:spLocks noGrp="1"/>
          </p:cNvSpPr>
          <p:nvPr>
            <p:ph idx="1"/>
          </p:nvPr>
        </p:nvSpPr>
        <p:spPr/>
        <p:txBody>
          <a:bodyPr/>
          <a:lstStyle/>
          <a:p>
            <a:pPr algn="l"/>
            <a:r>
              <a:rPr lang="en-US" b="1" i="0" dirty="0">
                <a:solidFill>
                  <a:srgbClr val="374151"/>
                </a:solidFill>
                <a:effectLst/>
                <a:latin typeface="Söhne"/>
              </a:rPr>
              <a:t>Channel Losses</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Definition</a:t>
            </a:r>
            <a:r>
              <a:rPr lang="en-US" b="0" i="0" dirty="0">
                <a:solidFill>
                  <a:srgbClr val="374151"/>
                </a:solidFill>
                <a:effectLst/>
                <a:latin typeface="Söhne"/>
              </a:rPr>
              <a:t>: Channel losses refer to the reduction in signal power or quality as it propagates through a channel. These losses can occur due to various factors and are typically expressed in decibels (dB).</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2E6C5DC-EE6F-2787-C884-382F076F1DA9}"/>
              </a:ext>
            </a:extLst>
          </p:cNvPr>
          <p:cNvSpPr>
            <a:spLocks noGrp="1"/>
          </p:cNvSpPr>
          <p:nvPr>
            <p:ph type="dt" sz="half" idx="10"/>
          </p:nvPr>
        </p:nvSpPr>
        <p:spPr/>
        <p:txBody>
          <a:bodyPr/>
          <a:lstStyle/>
          <a:p>
            <a:fld id="{9E3E76B4-49F2-430B-B1C4-17DAD7798BE4}" type="datetime1">
              <a:rPr lang="en-US" smtClean="0"/>
              <a:t>11/30/2024</a:t>
            </a:fld>
            <a:endParaRPr lang="en-US"/>
          </a:p>
        </p:txBody>
      </p:sp>
      <p:sp>
        <p:nvSpPr>
          <p:cNvPr id="5" name="Footer Placeholder 4">
            <a:extLst>
              <a:ext uri="{FF2B5EF4-FFF2-40B4-BE49-F238E27FC236}">
                <a16:creationId xmlns:a16="http://schemas.microsoft.com/office/drawing/2014/main" xmlns="" id="{FB47E570-3170-C2E6-5816-470F09E49A14}"/>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FCC62368-8EC7-39ED-E301-972696E9357C}"/>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11" name="Picture 2" descr="E:\NIET\Project\xLogo11.png.pagespeed.ic.pydHLuCQEZ.png">
            <a:extLst>
              <a:ext uri="{FF2B5EF4-FFF2-40B4-BE49-F238E27FC236}">
                <a16:creationId xmlns:a16="http://schemas.microsoft.com/office/drawing/2014/main" xmlns="" id="{38887594-9A6C-8EBF-2326-74B76C1D9FC9}"/>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12" name="Title 1">
            <a:extLst>
              <a:ext uri="{FF2B5EF4-FFF2-40B4-BE49-F238E27FC236}">
                <a16:creationId xmlns:a16="http://schemas.microsoft.com/office/drawing/2014/main" xmlns="" id="{79E062D7-BD4D-8F13-BB99-1D044949F2FC}"/>
              </a:ext>
            </a:extLst>
          </p:cNvPr>
          <p:cNvSpPr txBox="1">
            <a:spLocks noGrp="1"/>
          </p:cNvSpPr>
          <p:nvPr>
            <p:ph type="title"/>
          </p:nvPr>
        </p:nvSpPr>
        <p:spPr>
          <a:xfrm>
            <a:off x="1447800" y="274638"/>
            <a:ext cx="7239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US" sz="2800" b="0" i="0" dirty="0">
                <a:solidFill>
                  <a:srgbClr val="374151"/>
                </a:solidFill>
                <a:effectLst/>
                <a:latin typeface="Söhne"/>
              </a:rPr>
              <a:t>Channel noise and losses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3236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1C5380-3902-9C39-4552-7563402FA8CA}"/>
              </a:ext>
            </a:extLst>
          </p:cNvPr>
          <p:cNvSpPr>
            <a:spLocks noGrp="1"/>
          </p:cNvSpPr>
          <p:nvPr>
            <p:ph idx="1"/>
          </p:nvPr>
        </p:nvSpPr>
        <p:spPr/>
        <p:txBody>
          <a:bodyPr>
            <a:normAutofit/>
          </a:bodyPr>
          <a:lstStyle/>
          <a:p>
            <a:r>
              <a:rPr lang="en-US" b="1" i="0" dirty="0">
                <a:effectLst/>
                <a:latin typeface="Söhne"/>
              </a:rPr>
              <a:t>Types of </a:t>
            </a:r>
            <a:r>
              <a:rPr lang="en-US" b="1" i="0" dirty="0" err="1">
                <a:effectLst/>
                <a:latin typeface="Söhne"/>
              </a:rPr>
              <a:t>Losses</a:t>
            </a:r>
            <a:r>
              <a:rPr lang="en-US" b="0" i="0" dirty="0" err="1">
                <a:solidFill>
                  <a:srgbClr val="374151"/>
                </a:solidFill>
                <a:effectLst/>
                <a:latin typeface="Söhne"/>
              </a:rPr>
              <a:t>:</a:t>
            </a:r>
            <a:r>
              <a:rPr lang="en-US" b="1" i="0" dirty="0" err="1">
                <a:solidFill>
                  <a:srgbClr val="374151"/>
                </a:solidFill>
                <a:effectLst/>
                <a:latin typeface="Söhne"/>
              </a:rPr>
              <a:t>Free-Space</a:t>
            </a:r>
            <a:r>
              <a:rPr lang="en-US" b="1" i="0" dirty="0">
                <a:solidFill>
                  <a:srgbClr val="374151"/>
                </a:solidFill>
                <a:effectLst/>
                <a:latin typeface="Söhne"/>
              </a:rPr>
              <a:t> Path Loss</a:t>
            </a:r>
            <a:r>
              <a:rPr lang="en-US" b="0" i="0" dirty="0">
                <a:solidFill>
                  <a:srgbClr val="374151"/>
                </a:solidFill>
                <a:effectLst/>
                <a:latin typeface="Söhne"/>
              </a:rPr>
              <a:t>: In wireless communication, as the signal travels through space, it spreads out and becomes weaker with distance. This is described by the free-space path loss formula.</a:t>
            </a:r>
          </a:p>
          <a:p>
            <a:r>
              <a:rPr lang="en-US" b="0" i="0" dirty="0">
                <a:solidFill>
                  <a:srgbClr val="374151"/>
                </a:solidFill>
                <a:effectLst/>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DA087E1-CD46-91BA-FDAF-BCAE9FDCDE79}"/>
              </a:ext>
            </a:extLst>
          </p:cNvPr>
          <p:cNvSpPr>
            <a:spLocks noGrp="1"/>
          </p:cNvSpPr>
          <p:nvPr>
            <p:ph type="dt" sz="half" idx="10"/>
          </p:nvPr>
        </p:nvSpPr>
        <p:spPr/>
        <p:txBody>
          <a:bodyPr/>
          <a:lstStyle/>
          <a:p>
            <a:fld id="{A54EEF04-3762-4A07-A00B-845F7659E55E}" type="datetime1">
              <a:rPr lang="en-US" smtClean="0"/>
              <a:t>11/30/2024</a:t>
            </a:fld>
            <a:endParaRPr lang="en-US"/>
          </a:p>
        </p:txBody>
      </p:sp>
      <p:sp>
        <p:nvSpPr>
          <p:cNvPr id="5" name="Footer Placeholder 4">
            <a:extLst>
              <a:ext uri="{FF2B5EF4-FFF2-40B4-BE49-F238E27FC236}">
                <a16:creationId xmlns:a16="http://schemas.microsoft.com/office/drawing/2014/main" xmlns="" id="{755F6F22-E5DE-3277-503F-D1B796B4CAAD}"/>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5E97390C-DB3F-43DB-7B32-D155A90F31AE}"/>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8" name="Title 1">
            <a:extLst>
              <a:ext uri="{FF2B5EF4-FFF2-40B4-BE49-F238E27FC236}">
                <a16:creationId xmlns:a16="http://schemas.microsoft.com/office/drawing/2014/main" xmlns="" id="{61D09D56-D7D0-65CD-EDD2-304156286CD8}"/>
              </a:ext>
            </a:extLst>
          </p:cNvPr>
          <p:cNvSpPr txBox="1">
            <a:spLocks noGrp="1"/>
          </p:cNvSpPr>
          <p:nvPr>
            <p:ph type="title"/>
          </p:nvPr>
        </p:nvSpPr>
        <p:spPr>
          <a:xfrm>
            <a:off x="1295400" y="136526"/>
            <a:ext cx="7391400" cy="8826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US" sz="2800" b="0" i="0" dirty="0">
                <a:solidFill>
                  <a:srgbClr val="374151"/>
                </a:solidFill>
                <a:effectLst/>
                <a:latin typeface="Söhne"/>
              </a:rPr>
              <a:t>Channel noise and losses</a:t>
            </a:r>
            <a:endParaRPr lang="en-US" sz="2800" dirty="0">
              <a:latin typeface="Times New Roman" panose="02020603050405020304" pitchFamily="18" charset="0"/>
              <a:cs typeface="Times New Roman" panose="02020603050405020304" pitchFamily="18" charset="0"/>
            </a:endParaRPr>
          </a:p>
        </p:txBody>
      </p:sp>
      <p:pic>
        <p:nvPicPr>
          <p:cNvPr id="9" name="Picture 2" descr="E:\NIET\Project\xLogo11.png.pagespeed.ic.pydHLuCQEZ.png">
            <a:extLst>
              <a:ext uri="{FF2B5EF4-FFF2-40B4-BE49-F238E27FC236}">
                <a16:creationId xmlns:a16="http://schemas.microsoft.com/office/drawing/2014/main" xmlns="" id="{E30A5893-C75A-43BD-0329-4A7EFBA94D93}"/>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Tree>
    <p:extLst>
      <p:ext uri="{BB962C8B-B14F-4D97-AF65-F5344CB8AC3E}">
        <p14:creationId xmlns:p14="http://schemas.microsoft.com/office/powerpoint/2010/main" xmlns="" val="1670610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B318AC3-0F9F-414D-94A0-6B4EFEBD1035}" type="datetime1">
              <a:rPr lang="en-US" smtClean="0"/>
              <a:t>11/30/2024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12" name="Rectangle 11">
            <a:extLst>
              <a:ext uri="{FF2B5EF4-FFF2-40B4-BE49-F238E27FC236}">
                <a16:creationId xmlns:a16="http://schemas.microsoft.com/office/drawing/2014/main" xmlns="" id="{EF6A6F05-0404-9D8E-EC80-DF3A5F70B222}"/>
              </a:ext>
            </a:extLst>
          </p:cNvPr>
          <p:cNvSpPr/>
          <p:nvPr/>
        </p:nvSpPr>
        <p:spPr>
          <a:xfrm>
            <a:off x="1371599" y="0"/>
            <a:ext cx="7772400" cy="6857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WIRELESS COMMUNICATION</a:t>
            </a:r>
            <a:endParaRPr lang="en-US" sz="4500" dirty="0">
              <a:solidFill>
                <a:schemeClr val="tx1"/>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xmlns="" id="{67438834-E607-DF16-C75D-8CB0660F44C1}"/>
              </a:ext>
            </a:extLst>
          </p:cNvPr>
          <p:cNvGraphicFramePr>
            <a:graphicFrameLocks noGrp="1"/>
          </p:cNvGraphicFramePr>
          <p:nvPr/>
        </p:nvGraphicFramePr>
        <p:xfrm>
          <a:off x="914401" y="1636568"/>
          <a:ext cx="7772400" cy="1226126"/>
        </p:xfrm>
        <a:graphic>
          <a:graphicData uri="http://schemas.openxmlformats.org/drawingml/2006/table">
            <a:tbl>
              <a:tblPr firstRow="1" firstCol="1" bandRow="1">
                <a:tableStyleId>{5C22544A-7EE6-4342-B048-85BDC9FD1C3A}</a:tableStyleId>
              </a:tblPr>
              <a:tblGrid>
                <a:gridCol w="878663">
                  <a:extLst>
                    <a:ext uri="{9D8B030D-6E8A-4147-A177-3AD203B41FA5}">
                      <a16:colId xmlns:a16="http://schemas.microsoft.com/office/drawing/2014/main" xmlns="" val="2772896598"/>
                    </a:ext>
                  </a:extLst>
                </a:gridCol>
                <a:gridCol w="5914655">
                  <a:extLst>
                    <a:ext uri="{9D8B030D-6E8A-4147-A177-3AD203B41FA5}">
                      <a16:colId xmlns:a16="http://schemas.microsoft.com/office/drawing/2014/main" xmlns="" val="1826222698"/>
                    </a:ext>
                  </a:extLst>
                </a:gridCol>
                <a:gridCol w="979082">
                  <a:extLst>
                    <a:ext uri="{9D8B030D-6E8A-4147-A177-3AD203B41FA5}">
                      <a16:colId xmlns:a16="http://schemas.microsoft.com/office/drawing/2014/main" xmlns="" val="893033059"/>
                    </a:ext>
                  </a:extLst>
                </a:gridCol>
              </a:tblGrid>
              <a:tr h="501082">
                <a:tc gridSpan="3">
                  <a:txBody>
                    <a:bodyPr/>
                    <a:lstStyle/>
                    <a:p>
                      <a:pPr marL="0" marR="0" algn="l">
                        <a:lnSpc>
                          <a:spcPct val="107000"/>
                        </a:lnSpc>
                        <a:spcBef>
                          <a:spcPts val="120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Course Outcomes: After completion of this course students will be able to</a:t>
                      </a: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2060787994"/>
                  </a:ext>
                </a:extLst>
              </a:tr>
              <a:tr h="318078">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 1</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Explain with various generations of mobile communications.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K1, K2</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264020533"/>
                  </a:ext>
                </a:extLst>
              </a:tr>
              <a:tr h="406966">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CO 2</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Explain concept of cellular communication.</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K2</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85131704"/>
                  </a:ext>
                </a:extLst>
              </a:tr>
            </a:tbl>
          </a:graphicData>
        </a:graphic>
      </p:graphicFrame>
      <p:graphicFrame>
        <p:nvGraphicFramePr>
          <p:cNvPr id="14" name="Table 13">
            <a:extLst>
              <a:ext uri="{FF2B5EF4-FFF2-40B4-BE49-F238E27FC236}">
                <a16:creationId xmlns:a16="http://schemas.microsoft.com/office/drawing/2014/main" xmlns="" id="{176704CB-7342-BEFE-8534-326DF018CF39}"/>
              </a:ext>
            </a:extLst>
          </p:cNvPr>
          <p:cNvGraphicFramePr>
            <a:graphicFrameLocks noGrp="1"/>
          </p:cNvGraphicFramePr>
          <p:nvPr/>
        </p:nvGraphicFramePr>
        <p:xfrm>
          <a:off x="914401" y="2862695"/>
          <a:ext cx="7772399" cy="800100"/>
        </p:xfrm>
        <a:graphic>
          <a:graphicData uri="http://schemas.openxmlformats.org/drawingml/2006/table">
            <a:tbl>
              <a:tblPr firstRow="1" firstCol="1" bandRow="1">
                <a:tableStyleId>{5C22544A-7EE6-4342-B048-85BDC9FD1C3A}</a:tableStyleId>
              </a:tblPr>
              <a:tblGrid>
                <a:gridCol w="878662">
                  <a:extLst>
                    <a:ext uri="{9D8B030D-6E8A-4147-A177-3AD203B41FA5}">
                      <a16:colId xmlns:a16="http://schemas.microsoft.com/office/drawing/2014/main" xmlns="" val="3458703587"/>
                    </a:ext>
                  </a:extLst>
                </a:gridCol>
                <a:gridCol w="5914655">
                  <a:extLst>
                    <a:ext uri="{9D8B030D-6E8A-4147-A177-3AD203B41FA5}">
                      <a16:colId xmlns:a16="http://schemas.microsoft.com/office/drawing/2014/main" xmlns="" val="769057401"/>
                    </a:ext>
                  </a:extLst>
                </a:gridCol>
                <a:gridCol w="979082">
                  <a:extLst>
                    <a:ext uri="{9D8B030D-6E8A-4147-A177-3AD203B41FA5}">
                      <a16:colId xmlns:a16="http://schemas.microsoft.com/office/drawing/2014/main" xmlns="" val="1978666095"/>
                    </a:ext>
                  </a:extLst>
                </a:gridCol>
              </a:tblGrid>
              <a:tr h="283028">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 3</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Describe the  basics of wireless communication.</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b="0" dirty="0">
                          <a:solidFill>
                            <a:schemeClr val="tx1"/>
                          </a:solidFill>
                          <a:effectLst/>
                          <a:latin typeface="Times New Roman" panose="02020603050405020304" pitchFamily="18" charset="0"/>
                          <a:cs typeface="Times New Roman" panose="02020603050405020304" pitchFamily="18" charset="0"/>
                        </a:rPr>
                        <a:t>K2</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738026136"/>
                  </a:ext>
                </a:extLst>
              </a:tr>
              <a:tr h="270782">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CO 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Explain and differentiate contention free and contention based multiple access techniques.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K2,K4</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597183124"/>
                  </a:ext>
                </a:extLst>
              </a:tr>
              <a:tr h="246290">
                <a:tc>
                  <a:txBody>
                    <a:bodyPr/>
                    <a:lstStyle/>
                    <a:p>
                      <a:pPr marL="0" marR="0" algn="ctr">
                        <a:lnSpc>
                          <a:spcPct val="107000"/>
                        </a:lnSpc>
                        <a:spcBef>
                          <a:spcPts val="0"/>
                        </a:spcBef>
                        <a:spcAft>
                          <a:spcPts val="0"/>
                        </a:spcAft>
                      </a:pPr>
                      <a:r>
                        <a:rPr lang="en-US" sz="1200">
                          <a:solidFill>
                            <a:schemeClr val="tx1"/>
                          </a:solidFill>
                          <a:effectLst/>
                          <a:latin typeface="Times New Roman" panose="02020603050405020304" pitchFamily="18" charset="0"/>
                          <a:cs typeface="Times New Roman" panose="02020603050405020304" pitchFamily="18" charset="0"/>
                        </a:rPr>
                        <a:t>CO 5</a:t>
                      </a:r>
                      <a:endParaRPr lang="en-US" sz="12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just">
                        <a:lnSpc>
                          <a:spcPct val="115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Explain Various modern wireless technologies.</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r>
                        <a:rPr lang="en-US" sz="1200" dirty="0">
                          <a:solidFill>
                            <a:schemeClr val="tx1"/>
                          </a:solidFill>
                          <a:effectLst/>
                          <a:latin typeface="Times New Roman" panose="02020603050405020304" pitchFamily="18" charset="0"/>
                          <a:cs typeface="Times New Roman" panose="02020603050405020304" pitchFamily="18" charset="0"/>
                        </a:rPr>
                        <a:t>K2</a:t>
                      </a:r>
                      <a:endPar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769246692"/>
                  </a:ext>
                </a:extLst>
              </a:tr>
            </a:tbl>
          </a:graphicData>
        </a:graphic>
      </p:graphicFrame>
    </p:spTree>
    <p:extLst>
      <p:ext uri="{BB962C8B-B14F-4D97-AF65-F5344CB8AC3E}">
        <p14:creationId xmlns:p14="http://schemas.microsoft.com/office/powerpoint/2010/main" xmlns="" val="293492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F988D6B-7026-1B2A-3D25-63B8865A556E}"/>
              </a:ext>
            </a:extLst>
          </p:cNvPr>
          <p:cNvSpPr>
            <a:spLocks noGrp="1"/>
          </p:cNvSpPr>
          <p:nvPr>
            <p:ph idx="1"/>
          </p:nvPr>
        </p:nvSpPr>
        <p:spPr/>
        <p:txBody>
          <a:bodyPr>
            <a:normAutofit/>
          </a:bodyPr>
          <a:lstStyle/>
          <a:p>
            <a:r>
              <a:rPr lang="en-US" sz="2200" b="1" i="0" dirty="0">
                <a:effectLst/>
                <a:latin typeface="Times New Roman" panose="02020603050405020304" pitchFamily="18" charset="0"/>
                <a:cs typeface="Times New Roman" panose="02020603050405020304" pitchFamily="18" charset="0"/>
              </a:rPr>
              <a:t>Attenuation</a:t>
            </a:r>
            <a:r>
              <a:rPr lang="en-US" sz="2200" b="0" i="0" dirty="0">
                <a:solidFill>
                  <a:srgbClr val="374151"/>
                </a:solidFill>
                <a:effectLst/>
                <a:latin typeface="Times New Roman" panose="02020603050405020304" pitchFamily="18" charset="0"/>
                <a:cs typeface="Times New Roman" panose="02020603050405020304" pitchFamily="18" charset="0"/>
              </a:rPr>
              <a:t>: In wired communication, signals can experience attenuation (reduction in signal strength) as they travel along transmission lines or cables due to factors like resistance, dielectric losses, and skin effect.</a:t>
            </a:r>
          </a:p>
          <a:p>
            <a:r>
              <a:rPr lang="en-US" sz="2200" b="1" i="0" dirty="0">
                <a:solidFill>
                  <a:srgbClr val="374151"/>
                </a:solidFill>
                <a:effectLst/>
                <a:latin typeface="Times New Roman" panose="02020603050405020304" pitchFamily="18" charset="0"/>
                <a:cs typeface="Times New Roman" panose="02020603050405020304" pitchFamily="18" charset="0"/>
              </a:rPr>
              <a:t>Multipath Fading</a:t>
            </a:r>
            <a:r>
              <a:rPr lang="en-US" sz="2200" b="0" i="0" dirty="0">
                <a:solidFill>
                  <a:srgbClr val="374151"/>
                </a:solidFill>
                <a:effectLst/>
                <a:latin typeface="Times New Roman" panose="02020603050405020304" pitchFamily="18" charset="0"/>
                <a:cs typeface="Times New Roman" panose="02020603050405020304" pitchFamily="18" charset="0"/>
              </a:rPr>
              <a:t>: In wireless communication, the signal may take multiple paths to reach the receiver, resulting in constructive and destructive interference, leading to fading.</a:t>
            </a:r>
          </a:p>
          <a:p>
            <a:pPr algn="l">
              <a:buFont typeface="Arial" panose="020B0604020202020204" pitchFamily="34" charset="0"/>
              <a:buChar char="•"/>
            </a:pPr>
            <a:r>
              <a:rPr lang="en-US" sz="2200" b="1" i="0" dirty="0">
                <a:solidFill>
                  <a:srgbClr val="374151"/>
                </a:solidFill>
                <a:effectLst/>
                <a:latin typeface="Times New Roman" panose="02020603050405020304" pitchFamily="18" charset="0"/>
                <a:cs typeface="Times New Roman" panose="02020603050405020304" pitchFamily="18" charset="0"/>
              </a:rPr>
              <a:t>Effects</a:t>
            </a:r>
            <a:r>
              <a:rPr lang="en-US" sz="2200" b="0" i="0" dirty="0">
                <a:solidFill>
                  <a:srgbClr val="374151"/>
                </a:solidFill>
                <a:effectLst/>
                <a:latin typeface="Times New Roman" panose="02020603050405020304" pitchFamily="18" charset="0"/>
                <a:cs typeface="Times New Roman" panose="02020603050405020304" pitchFamily="18" charset="0"/>
              </a:rPr>
              <a:t>: Channel losses reduce the signal-to-noise ratio (SNR), making it more challenging for the receiver to distinguish the signal from the background noise. This can result in errors in data transmission.</a:t>
            </a:r>
          </a:p>
          <a:p>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AF556E5-B010-5A6C-6DBC-211543DD92DC}"/>
              </a:ext>
            </a:extLst>
          </p:cNvPr>
          <p:cNvSpPr>
            <a:spLocks noGrp="1"/>
          </p:cNvSpPr>
          <p:nvPr>
            <p:ph type="dt" sz="half" idx="10"/>
          </p:nvPr>
        </p:nvSpPr>
        <p:spPr/>
        <p:txBody>
          <a:bodyPr/>
          <a:lstStyle/>
          <a:p>
            <a:fld id="{60168D0F-438C-4CAF-8648-BEE3E0EC8AE2}" type="datetime1">
              <a:rPr lang="en-US" smtClean="0"/>
              <a:t>11/30/2024</a:t>
            </a:fld>
            <a:endParaRPr lang="en-US"/>
          </a:p>
        </p:txBody>
      </p:sp>
      <p:sp>
        <p:nvSpPr>
          <p:cNvPr id="5" name="Footer Placeholder 4">
            <a:extLst>
              <a:ext uri="{FF2B5EF4-FFF2-40B4-BE49-F238E27FC236}">
                <a16:creationId xmlns:a16="http://schemas.microsoft.com/office/drawing/2014/main" xmlns="" id="{D6DEE5B4-1E2A-07E9-4E00-FB263E01EFAB}"/>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6E62F51A-7330-82F9-1081-1DB1B84FEFF2}"/>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9" name="Title 1">
            <a:extLst>
              <a:ext uri="{FF2B5EF4-FFF2-40B4-BE49-F238E27FC236}">
                <a16:creationId xmlns:a16="http://schemas.microsoft.com/office/drawing/2014/main" xmlns="" id="{F2F4A959-C998-3A32-7C8A-FD6CE0635FDC}"/>
              </a:ext>
            </a:extLst>
          </p:cNvPr>
          <p:cNvSpPr txBox="1">
            <a:spLocks noGrp="1"/>
          </p:cNvSpPr>
          <p:nvPr>
            <p:ph type="title"/>
          </p:nvPr>
        </p:nvSpPr>
        <p:spPr>
          <a:xfrm>
            <a:off x="1257300" y="111125"/>
            <a:ext cx="77343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US" sz="2800" b="0" i="0" dirty="0">
                <a:solidFill>
                  <a:srgbClr val="374151"/>
                </a:solidFill>
                <a:effectLst/>
                <a:latin typeface="Söhne"/>
              </a:rPr>
              <a:t>Channel noise and losses</a:t>
            </a:r>
            <a:endParaRPr lang="en-US" sz="2800" dirty="0">
              <a:latin typeface="Times New Roman" panose="02020603050405020304" pitchFamily="18" charset="0"/>
              <a:cs typeface="Times New Roman" panose="02020603050405020304" pitchFamily="18" charset="0"/>
            </a:endParaRPr>
          </a:p>
        </p:txBody>
      </p:sp>
      <p:pic>
        <p:nvPicPr>
          <p:cNvPr id="10" name="Picture 2" descr="E:\NIET\Project\xLogo11.png.pagespeed.ic.pydHLuCQEZ.png">
            <a:extLst>
              <a:ext uri="{FF2B5EF4-FFF2-40B4-BE49-F238E27FC236}">
                <a16:creationId xmlns:a16="http://schemas.microsoft.com/office/drawing/2014/main" xmlns="" id="{0C1495F9-5E8A-F544-A96F-984E9D0F6846}"/>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Tree>
    <p:extLst>
      <p:ext uri="{BB962C8B-B14F-4D97-AF65-F5344CB8AC3E}">
        <p14:creationId xmlns:p14="http://schemas.microsoft.com/office/powerpoint/2010/main" xmlns="" val="872088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3B531D6-0CB2-623A-64F0-4529480EB676}"/>
              </a:ext>
            </a:extLst>
          </p:cNvPr>
          <p:cNvSpPr>
            <a:spLocks noGrp="1"/>
          </p:cNvSpPr>
          <p:nvPr>
            <p:ph type="dt" sz="half" idx="10"/>
          </p:nvPr>
        </p:nvSpPr>
        <p:spPr/>
        <p:txBody>
          <a:bodyPr/>
          <a:lstStyle/>
          <a:p>
            <a:fld id="{B3D52B8D-CF19-4C66-8B17-EECF8B5E669B}" type="datetime1">
              <a:rPr lang="en-US" smtClean="0"/>
              <a:t>11/30/2024</a:t>
            </a:fld>
            <a:endParaRPr lang="en-US"/>
          </a:p>
        </p:txBody>
      </p:sp>
      <p:sp>
        <p:nvSpPr>
          <p:cNvPr id="5" name="Footer Placeholder 4">
            <a:extLst>
              <a:ext uri="{FF2B5EF4-FFF2-40B4-BE49-F238E27FC236}">
                <a16:creationId xmlns:a16="http://schemas.microsoft.com/office/drawing/2014/main" xmlns="" id="{CEEDBDA8-A67C-B228-B312-3CBAC9B06AA3}"/>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057F588D-0DE8-33D0-7C4B-452DEC5E6607}"/>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9218" name="Picture 2" descr="Communication through noisy channels |">
            <a:extLst>
              <a:ext uri="{FF2B5EF4-FFF2-40B4-BE49-F238E27FC236}">
                <a16:creationId xmlns:a16="http://schemas.microsoft.com/office/drawing/2014/main" xmlns="" id="{0A668857-C522-824F-EBF6-BFF032CE7BEA}"/>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1828800"/>
            <a:ext cx="6400800" cy="35814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a:extLst>
              <a:ext uri="{FF2B5EF4-FFF2-40B4-BE49-F238E27FC236}">
                <a16:creationId xmlns:a16="http://schemas.microsoft.com/office/drawing/2014/main" xmlns="" id="{4695D4FB-10BC-36C8-576B-37C462F9D5F0}"/>
              </a:ext>
            </a:extLst>
          </p:cNvPr>
          <p:cNvSpPr txBox="1">
            <a:spLocks noGrp="1"/>
          </p:cNvSpPr>
          <p:nvPr>
            <p:ph type="title"/>
          </p:nvPr>
        </p:nvSpPr>
        <p:spPr>
          <a:xfrm>
            <a:off x="1295400" y="65128"/>
            <a:ext cx="7620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  </a:t>
            </a:r>
            <a:endParaRPr lang="en-US" sz="2400" dirty="0">
              <a:latin typeface="Times New Roman" panose="02020603050405020304" pitchFamily="18" charset="0"/>
              <a:cs typeface="Times New Roman" panose="02020603050405020304" pitchFamily="18" charset="0"/>
            </a:endParaRPr>
          </a:p>
          <a:p>
            <a:pPr lvl="0" algn="ctr">
              <a:spcBef>
                <a:spcPct val="0"/>
              </a:spcBef>
              <a:defRPr/>
            </a:pPr>
            <a:r>
              <a:rPr lang="en-US" sz="2800" b="0" i="0" dirty="0">
                <a:solidFill>
                  <a:srgbClr val="374151"/>
                </a:solidFill>
                <a:effectLst/>
                <a:latin typeface="Söhne"/>
              </a:rPr>
              <a:t>Channel noise and losses</a:t>
            </a:r>
            <a:endParaRPr lang="en-US" sz="28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xmlns="" id="{299F7F33-E811-0F32-5C0B-591E1C911AA3}"/>
              </a:ext>
            </a:extLst>
          </p:cNvPr>
          <p:cNvPicPr>
            <a:picLocks noChangeAspect="1" noChangeArrowheads="1"/>
          </p:cNvPicPr>
          <p:nvPr/>
        </p:nvPicPr>
        <p:blipFill>
          <a:blip r:embed="rId3"/>
          <a:srcRect/>
          <a:stretch>
            <a:fillRect/>
          </a:stretch>
        </p:blipFill>
        <p:spPr bwMode="auto">
          <a:xfrm>
            <a:off x="0" y="-28135"/>
            <a:ext cx="1447800" cy="817163"/>
          </a:xfrm>
          <a:prstGeom prst="rect">
            <a:avLst/>
          </a:prstGeom>
          <a:noFill/>
        </p:spPr>
      </p:pic>
    </p:spTree>
    <p:extLst>
      <p:ext uri="{BB962C8B-B14F-4D97-AF65-F5344CB8AC3E}">
        <p14:creationId xmlns:p14="http://schemas.microsoft.com/office/powerpoint/2010/main" xmlns="" val="4210804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143D99E-C941-8EF9-2374-16074C5BAA1F}"/>
              </a:ext>
            </a:extLst>
          </p:cNvPr>
          <p:cNvSpPr>
            <a:spLocks noGrp="1"/>
          </p:cNvSpPr>
          <p:nvPr>
            <p:ph type="subTitle" idx="1"/>
          </p:nvPr>
        </p:nvSpPr>
        <p:spPr>
          <a:xfrm>
            <a:off x="838200" y="1828800"/>
            <a:ext cx="7772400" cy="1905000"/>
          </a:xfrm>
        </p:spPr>
        <p:txBody>
          <a:bodyPr>
            <a:normAutofit fontScale="85000" lnSpcReduction="10000"/>
          </a:bodyPr>
          <a:lstStyle/>
          <a:p>
            <a:pPr algn="l"/>
            <a:r>
              <a:rPr lang="en-US" sz="2800" b="0" i="0" dirty="0">
                <a:solidFill>
                  <a:srgbClr val="202124"/>
                </a:solidFill>
                <a:effectLst/>
                <a:latin typeface="Times New Roman" panose="02020603050405020304" pitchFamily="18" charset="0"/>
                <a:cs typeface="Times New Roman" panose="02020603050405020304" pitchFamily="18" charset="0"/>
              </a:rPr>
              <a:t>In wireless communication, fading is </a:t>
            </a:r>
            <a:r>
              <a:rPr lang="en-US" sz="2800" b="0" i="0" dirty="0">
                <a:solidFill>
                  <a:srgbClr val="040C28"/>
                </a:solidFill>
                <a:effectLst/>
                <a:latin typeface="Times New Roman" panose="02020603050405020304" pitchFamily="18" charset="0"/>
                <a:cs typeface="Times New Roman" panose="02020603050405020304" pitchFamily="18" charset="0"/>
              </a:rPr>
              <a:t>a phenomenon in which the strength and quality of a radio signal fluctuate over time and distance</a:t>
            </a:r>
            <a:r>
              <a:rPr lang="en-US" sz="2800" b="0" i="0" dirty="0">
                <a:solidFill>
                  <a:srgbClr val="202124"/>
                </a:solidFill>
                <a:effectLst/>
                <a:latin typeface="Times New Roman" panose="02020603050405020304" pitchFamily="18" charset="0"/>
                <a:cs typeface="Times New Roman" panose="02020603050405020304" pitchFamily="18" charset="0"/>
              </a:rPr>
              <a:t>. Fading is caused by a variety of factors, including multipath propagation, atmospheric conditions, and the movement of objects in the transmission path.</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9221F63-B4F8-6F75-FA32-C3C69D978D3A}"/>
              </a:ext>
            </a:extLst>
          </p:cNvPr>
          <p:cNvSpPr>
            <a:spLocks noGrp="1"/>
          </p:cNvSpPr>
          <p:nvPr>
            <p:ph type="dt" sz="half" idx="10"/>
          </p:nvPr>
        </p:nvSpPr>
        <p:spPr/>
        <p:txBody>
          <a:bodyPr/>
          <a:lstStyle/>
          <a:p>
            <a:fld id="{3D5A2F12-C2BC-4D18-80C6-2D45D94CCF61}" type="datetime1">
              <a:rPr lang="en-US" smtClean="0"/>
              <a:t>11/30/2024</a:t>
            </a:fld>
            <a:endParaRPr lang="en-US"/>
          </a:p>
        </p:txBody>
      </p:sp>
      <p:sp>
        <p:nvSpPr>
          <p:cNvPr id="5" name="Footer Placeholder 4">
            <a:extLst>
              <a:ext uri="{FF2B5EF4-FFF2-40B4-BE49-F238E27FC236}">
                <a16:creationId xmlns:a16="http://schemas.microsoft.com/office/drawing/2014/main" xmlns="" id="{F32F043A-6B57-3367-3CBF-96610B9DA752}"/>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091A49D6-5E0A-62DD-CD59-315AD99B22D7}"/>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10242" name="Picture 2" descr="Fading in Wireless Communication - GeeksforGeeks">
            <a:extLst>
              <a:ext uri="{FF2B5EF4-FFF2-40B4-BE49-F238E27FC236}">
                <a16:creationId xmlns:a16="http://schemas.microsoft.com/office/drawing/2014/main" xmlns="" id="{86AD9845-77B3-56F8-BA9C-238D85CE5BA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57400" y="3733800"/>
            <a:ext cx="5410200" cy="24384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E:\NIET\Project\xLogo11.png.pagespeed.ic.pydHLuCQEZ.png">
            <a:extLst>
              <a:ext uri="{FF2B5EF4-FFF2-40B4-BE49-F238E27FC236}">
                <a16:creationId xmlns:a16="http://schemas.microsoft.com/office/drawing/2014/main" xmlns="" id="{69F90427-3983-FCA4-6671-50589F9BA706}"/>
              </a:ext>
            </a:extLst>
          </p:cNvPr>
          <p:cNvPicPr>
            <a:picLocks noChangeAspect="1" noChangeArrowheads="1"/>
          </p:cNvPicPr>
          <p:nvPr/>
        </p:nvPicPr>
        <p:blipFill>
          <a:blip r:embed="rId3"/>
          <a:srcRect/>
          <a:stretch>
            <a:fillRect/>
          </a:stretch>
        </p:blipFill>
        <p:spPr bwMode="auto">
          <a:xfrm>
            <a:off x="0" y="-28135"/>
            <a:ext cx="1447800" cy="817163"/>
          </a:xfrm>
          <a:prstGeom prst="rect">
            <a:avLst/>
          </a:prstGeom>
          <a:noFill/>
        </p:spPr>
      </p:pic>
      <p:sp>
        <p:nvSpPr>
          <p:cNvPr id="9" name="Title 1">
            <a:extLst>
              <a:ext uri="{FF2B5EF4-FFF2-40B4-BE49-F238E27FC236}">
                <a16:creationId xmlns:a16="http://schemas.microsoft.com/office/drawing/2014/main" xmlns="" id="{8A537794-BB7D-E32A-D8CE-960010868526}"/>
              </a:ext>
            </a:extLst>
          </p:cNvPr>
          <p:cNvSpPr txBox="1">
            <a:spLocks noGrp="1"/>
          </p:cNvSpPr>
          <p:nvPr>
            <p:ph type="ctrTitle"/>
          </p:nvPr>
        </p:nvSpPr>
        <p:spPr>
          <a:xfrm>
            <a:off x="1219200" y="136525"/>
            <a:ext cx="7239000" cy="10064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latin typeface="Times New Roman" panose="02020603050405020304" pitchFamily="18" charset="0"/>
                <a:cs typeface="Times New Roman" panose="02020603050405020304" pitchFamily="18" charset="0"/>
              </a:rPr>
              <a:t>Fading</a:t>
            </a:r>
          </a:p>
        </p:txBody>
      </p:sp>
    </p:spTree>
    <p:extLst>
      <p:ext uri="{BB962C8B-B14F-4D97-AF65-F5344CB8AC3E}">
        <p14:creationId xmlns:p14="http://schemas.microsoft.com/office/powerpoint/2010/main" xmlns="" val="831157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5588F36-98D0-3FAC-9949-78EC36AB3001}"/>
              </a:ext>
            </a:extLst>
          </p:cNvPr>
          <p:cNvSpPr>
            <a:spLocks noGrp="1"/>
          </p:cNvSpPr>
          <p:nvPr>
            <p:ph idx="1"/>
          </p:nvPr>
        </p:nvSpPr>
        <p:spPr/>
        <p:txBody>
          <a:bodyPr>
            <a:normAutofit lnSpcReduction="10000"/>
          </a:bodyPr>
          <a:lstStyle/>
          <a:p>
            <a:pPr algn="l"/>
            <a:r>
              <a:rPr lang="en-US" sz="1600" b="0" i="0" dirty="0">
                <a:solidFill>
                  <a:srgbClr val="374151"/>
                </a:solidFill>
                <a:effectLst/>
                <a:latin typeface="Söhne"/>
              </a:rPr>
              <a:t>There are several types of fading that can occur in land mobile systems:</a:t>
            </a:r>
          </a:p>
          <a:p>
            <a:pPr algn="l">
              <a:buFont typeface="+mj-lt"/>
              <a:buAutoNum type="arabicPeriod"/>
            </a:pPr>
            <a:r>
              <a:rPr lang="en-US" sz="1600" b="1" i="0" dirty="0">
                <a:solidFill>
                  <a:srgbClr val="374151"/>
                </a:solidFill>
                <a:effectLst/>
                <a:latin typeface="Söhne"/>
              </a:rPr>
              <a:t>Slow Fading:</a:t>
            </a:r>
            <a:r>
              <a:rPr lang="en-US" sz="1600" b="0" i="0" dirty="0">
                <a:solidFill>
                  <a:srgbClr val="374151"/>
                </a:solidFill>
                <a:effectLst/>
                <a:latin typeface="Söhne"/>
              </a:rPr>
              <a:t> Slow fading, also known as large-scale fading, is caused by changes in the signal path over relatively long distances. This can be due to the mobile device moving through different environments, such as moving from an open area to an urban environment with buildings or trees. Slow fading typically occurs over a time scale of seconds to minutes.</a:t>
            </a:r>
          </a:p>
          <a:p>
            <a:pPr algn="l">
              <a:buFont typeface="+mj-lt"/>
              <a:buAutoNum type="arabicPeriod"/>
            </a:pPr>
            <a:r>
              <a:rPr lang="en-US" sz="1600" b="1" i="0" dirty="0">
                <a:solidFill>
                  <a:srgbClr val="374151"/>
                </a:solidFill>
                <a:effectLst/>
                <a:latin typeface="Söhne"/>
              </a:rPr>
              <a:t>Fast Fading:</a:t>
            </a:r>
            <a:r>
              <a:rPr lang="en-US" sz="1600" b="0" i="0" dirty="0">
                <a:solidFill>
                  <a:srgbClr val="374151"/>
                </a:solidFill>
                <a:effectLst/>
                <a:latin typeface="Söhne"/>
              </a:rPr>
              <a:t> Fast fading, also known as small-scale fading, is characterized by rapid and short-term variations in signal strength due to multipath propagation. Multipath occurs when a signal takes multiple paths to reach the receiver due to reflections, diffraction, and scattering of the signal off obstacles like buildings or terrain. These multiple signal components can interfere constructively or destructively, leading to rapid signal strength variations, which occur over a time scale of microseconds to milliseconds.</a:t>
            </a:r>
          </a:p>
          <a:p>
            <a:pPr algn="l">
              <a:buFont typeface="+mj-lt"/>
              <a:buAutoNum type="arabicPeriod"/>
            </a:pPr>
            <a:r>
              <a:rPr lang="en-US" sz="1600" b="1" i="0" dirty="0">
                <a:effectLst/>
                <a:latin typeface="Söhne"/>
              </a:rPr>
              <a:t> Doppler Fading:</a:t>
            </a:r>
            <a:r>
              <a:rPr lang="en-US" sz="1600" b="0" i="0" dirty="0">
                <a:solidFill>
                  <a:srgbClr val="374151"/>
                </a:solidFill>
                <a:effectLst/>
                <a:latin typeface="Söhne"/>
              </a:rPr>
              <a:t> Doppler fading is related to the motion of the mobile device or the base station. If either the transmitter or receiver is in motion relative to each other, the frequency of the received signal can shift due to the Doppler effect. This can result in frequency selective fading, where certain frequency components of the signal experience more significant fading than others.</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7101602-6603-4BFF-B342-D4E6E3AFD0C6}"/>
              </a:ext>
            </a:extLst>
          </p:cNvPr>
          <p:cNvSpPr>
            <a:spLocks noGrp="1"/>
          </p:cNvSpPr>
          <p:nvPr>
            <p:ph type="dt" sz="half" idx="10"/>
          </p:nvPr>
        </p:nvSpPr>
        <p:spPr/>
        <p:txBody>
          <a:bodyPr/>
          <a:lstStyle/>
          <a:p>
            <a:fld id="{051B6078-20B9-47E9-BFE0-7C2842267833}" type="datetime1">
              <a:rPr lang="en-US" smtClean="0"/>
              <a:t>11/30/2024</a:t>
            </a:fld>
            <a:endParaRPr lang="en-US"/>
          </a:p>
        </p:txBody>
      </p:sp>
      <p:sp>
        <p:nvSpPr>
          <p:cNvPr id="5" name="Footer Placeholder 4">
            <a:extLst>
              <a:ext uri="{FF2B5EF4-FFF2-40B4-BE49-F238E27FC236}">
                <a16:creationId xmlns:a16="http://schemas.microsoft.com/office/drawing/2014/main" xmlns="" id="{61AAAD37-9477-7362-BCB4-6302370BEC80}"/>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BE7AD7F2-0AC5-B030-7EB0-E83F1ACE1063}"/>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a:extLst>
              <a:ext uri="{FF2B5EF4-FFF2-40B4-BE49-F238E27FC236}">
                <a16:creationId xmlns:a16="http://schemas.microsoft.com/office/drawing/2014/main" xmlns="" id="{2204690E-9796-1CEC-5924-2EDDFF870D2C}"/>
              </a:ext>
            </a:extLst>
          </p:cNvPr>
          <p:cNvSpPr txBox="1">
            <a:spLocks noGrp="1"/>
          </p:cNvSpPr>
          <p:nvPr>
            <p:ph type="title"/>
          </p:nvPr>
        </p:nvSpPr>
        <p:spPr>
          <a:xfrm>
            <a:off x="12192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Fading</a:t>
            </a:r>
          </a:p>
        </p:txBody>
      </p:sp>
      <p:pic>
        <p:nvPicPr>
          <p:cNvPr id="8" name="Picture 2" descr="E:\NIET\Project\xLogo11.png.pagespeed.ic.pydHLuCQEZ.png">
            <a:extLst>
              <a:ext uri="{FF2B5EF4-FFF2-40B4-BE49-F238E27FC236}">
                <a16:creationId xmlns:a16="http://schemas.microsoft.com/office/drawing/2014/main" xmlns="" id="{4CE99D29-7B78-531D-DAD5-6B2BBFCE9ACA}"/>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Tree>
    <p:extLst>
      <p:ext uri="{BB962C8B-B14F-4D97-AF65-F5344CB8AC3E}">
        <p14:creationId xmlns:p14="http://schemas.microsoft.com/office/powerpoint/2010/main" xmlns="" val="16470858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9BA726-8014-E7D6-B0D2-AEA7C78BBB06}"/>
              </a:ext>
            </a:extLst>
          </p:cNvPr>
          <p:cNvSpPr>
            <a:spLocks noGrp="1"/>
          </p:cNvSpPr>
          <p:nvPr>
            <p:ph idx="1"/>
          </p:nvPr>
        </p:nvSpPr>
        <p:spPr/>
        <p:txBody>
          <a:bodyPr>
            <a:normAutofit/>
          </a:bodyPr>
          <a:lstStyle/>
          <a:p>
            <a:pPr algn="l">
              <a:buFont typeface="+mj-lt"/>
              <a:buAutoNum type="arabicPeriod"/>
            </a:pPr>
            <a:r>
              <a:rPr lang="en-US" sz="2600" b="1" i="0" dirty="0">
                <a:solidFill>
                  <a:srgbClr val="374151"/>
                </a:solidFill>
                <a:effectLst/>
                <a:latin typeface="Times New Roman" panose="02020603050405020304" pitchFamily="18" charset="0"/>
                <a:cs typeface="Times New Roman" panose="02020603050405020304" pitchFamily="18" charset="0"/>
              </a:rPr>
              <a:t>Shadowing:</a:t>
            </a:r>
            <a:r>
              <a:rPr lang="en-US" sz="2600" b="0" i="0" dirty="0">
                <a:solidFill>
                  <a:srgbClr val="374151"/>
                </a:solidFill>
                <a:effectLst/>
                <a:latin typeface="Times New Roman" panose="02020603050405020304" pitchFamily="18" charset="0"/>
                <a:cs typeface="Times New Roman" panose="02020603050405020304" pitchFamily="18" charset="0"/>
              </a:rPr>
              <a:t> Shadowing, also known as log-normal shadowing or log-distance path loss, is a type of slow fading that results from obstacles or terrain between the transmitter and receiver. It causes a gradual reduction in signal strength over distance and is often modeled as a log-normal random variable.</a:t>
            </a:r>
          </a:p>
          <a:p>
            <a:pPr algn="l"/>
            <a:r>
              <a:rPr lang="en-US" sz="2600" b="0" i="0" dirty="0">
                <a:solidFill>
                  <a:srgbClr val="374151"/>
                </a:solidFill>
                <a:effectLst/>
                <a:latin typeface="Times New Roman" panose="02020603050405020304" pitchFamily="18" charset="0"/>
                <a:cs typeface="Times New Roman" panose="02020603050405020304" pitchFamily="18" charset="0"/>
              </a:rPr>
              <a:t>To mitigate the effects of fading in land mobile systems, various techniques are employed, including:</a:t>
            </a:r>
          </a:p>
          <a:p>
            <a:endParaRPr lang="en-IN" dirty="0"/>
          </a:p>
        </p:txBody>
      </p:sp>
      <p:sp>
        <p:nvSpPr>
          <p:cNvPr id="4" name="Date Placeholder 3">
            <a:extLst>
              <a:ext uri="{FF2B5EF4-FFF2-40B4-BE49-F238E27FC236}">
                <a16:creationId xmlns:a16="http://schemas.microsoft.com/office/drawing/2014/main" xmlns="" id="{17AF8DD8-4497-2387-BFB9-75F50AB2D339}"/>
              </a:ext>
            </a:extLst>
          </p:cNvPr>
          <p:cNvSpPr>
            <a:spLocks noGrp="1"/>
          </p:cNvSpPr>
          <p:nvPr>
            <p:ph type="dt" sz="half" idx="10"/>
          </p:nvPr>
        </p:nvSpPr>
        <p:spPr/>
        <p:txBody>
          <a:bodyPr/>
          <a:lstStyle/>
          <a:p>
            <a:fld id="{A1583737-D363-406F-BAC6-FFC58AD4EA04}" type="datetime1">
              <a:rPr lang="en-US" smtClean="0"/>
              <a:t>11/30/2024</a:t>
            </a:fld>
            <a:endParaRPr lang="en-US"/>
          </a:p>
        </p:txBody>
      </p:sp>
      <p:sp>
        <p:nvSpPr>
          <p:cNvPr id="5" name="Footer Placeholder 4">
            <a:extLst>
              <a:ext uri="{FF2B5EF4-FFF2-40B4-BE49-F238E27FC236}">
                <a16:creationId xmlns:a16="http://schemas.microsoft.com/office/drawing/2014/main" xmlns="" id="{DC827424-FA0E-730D-7F65-11F0E9EE108C}"/>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4B78C2AA-6F98-F149-F77F-CBDE5903DF5C}"/>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a:extLst>
              <a:ext uri="{FF2B5EF4-FFF2-40B4-BE49-F238E27FC236}">
                <a16:creationId xmlns:a16="http://schemas.microsoft.com/office/drawing/2014/main" xmlns="" id="{6FBB3155-382D-F825-46F0-E73D8444BB7A}"/>
              </a:ext>
            </a:extLst>
          </p:cNvPr>
          <p:cNvSpPr txBox="1">
            <a:spLocks noGrp="1"/>
          </p:cNvSpPr>
          <p:nvPr>
            <p:ph type="title"/>
          </p:nvPr>
        </p:nvSpPr>
        <p:spPr>
          <a:xfrm>
            <a:off x="1295400" y="136525"/>
            <a:ext cx="7848600" cy="10826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Fading</a:t>
            </a:r>
          </a:p>
        </p:txBody>
      </p:sp>
      <p:pic>
        <p:nvPicPr>
          <p:cNvPr id="8" name="Picture 2" descr="E:\NIET\Project\xLogo11.png.pagespeed.ic.pydHLuCQEZ.png">
            <a:extLst>
              <a:ext uri="{FF2B5EF4-FFF2-40B4-BE49-F238E27FC236}">
                <a16:creationId xmlns:a16="http://schemas.microsoft.com/office/drawing/2014/main" xmlns="" id="{F273A0F5-330A-ADA1-9903-BBCCF273CD7D}"/>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Tree>
    <p:extLst>
      <p:ext uri="{BB962C8B-B14F-4D97-AF65-F5344CB8AC3E}">
        <p14:creationId xmlns:p14="http://schemas.microsoft.com/office/powerpoint/2010/main" xmlns="" val="1067930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ED02CD3-5863-3D3A-08A0-A02D0A862A57}"/>
              </a:ext>
            </a:extLst>
          </p:cNvPr>
          <p:cNvSpPr>
            <a:spLocks noGrp="1"/>
          </p:cNvSpPr>
          <p:nvPr>
            <p:ph type="dt" sz="half" idx="10"/>
          </p:nvPr>
        </p:nvSpPr>
        <p:spPr/>
        <p:txBody>
          <a:bodyPr/>
          <a:lstStyle/>
          <a:p>
            <a:fld id="{326714A4-F962-4884-912F-88C3BD971764}" type="datetime1">
              <a:rPr lang="en-US" smtClean="0"/>
              <a:t>11/30/2024</a:t>
            </a:fld>
            <a:endParaRPr lang="en-US"/>
          </a:p>
        </p:txBody>
      </p:sp>
      <p:sp>
        <p:nvSpPr>
          <p:cNvPr id="5" name="Footer Placeholder 4">
            <a:extLst>
              <a:ext uri="{FF2B5EF4-FFF2-40B4-BE49-F238E27FC236}">
                <a16:creationId xmlns:a16="http://schemas.microsoft.com/office/drawing/2014/main" xmlns="" id="{2D225532-1280-AC09-985A-A7272AC9D66C}"/>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F8F2D3EF-8A81-38FF-6911-A549FC320B1A}"/>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7" name="Rectangle 1">
            <a:extLst>
              <a:ext uri="{FF2B5EF4-FFF2-40B4-BE49-F238E27FC236}">
                <a16:creationId xmlns:a16="http://schemas.microsoft.com/office/drawing/2014/main" xmlns="" id="{C452908B-3503-8002-0457-DEB7D725DC8B}"/>
              </a:ext>
            </a:extLst>
          </p:cNvPr>
          <p:cNvSpPr>
            <a:spLocks noGrp="1" noChangeArrowheads="1"/>
          </p:cNvSpPr>
          <p:nvPr>
            <p:ph idx="1"/>
          </p:nvPr>
        </p:nvSpPr>
        <p:spPr bwMode="auto">
          <a:xfrm>
            <a:off x="457200" y="892881"/>
            <a:ext cx="8305800" cy="59406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Diversity Techniques:</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Diversity reception, such as antenna diversity or frequency diversity, can be used to combat fading. By using multiple antennas or frequencies, a receiver can select the best signal among the diverse paths, reducing the impact of fading.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Equalization: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Equalization techniques are used to mitigate the effects of multipath fading by attempting to reverse the distortion caused by the multiple signal paths.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Coding and Error Correction:</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Error-correcting codes are used to recover lost or corrupted data due to fading. By adding redundancy to transmitted data, errors can be detected and corrected at the receiver.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Power Control:</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Dynamic power control at the transmitter can be used to adapt the transmitted power based on the quality of the received signal, helping to maintain a reliable link in the presence of fading.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Frequency Hopping:</a:t>
            </a: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Frequency-hopping spread spectrum techniques can help spread the effects of fast fading over a wider bandwidth, reducing the impact of fading on a particular frequency.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summary, fading is a common issue in land mobile communication systems, and it can result from various factors. Mitigation techniques are essential to ensure reliable wireless communication in the presence of fading effects.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xmlns="" id="{D5657E0C-FBF8-B076-9916-834D5C465B7C}"/>
              </a:ext>
            </a:extLst>
          </p:cNvPr>
          <p:cNvSpPr txBox="1">
            <a:spLocks noGrp="1"/>
          </p:cNvSpPr>
          <p:nvPr>
            <p:ph type="title"/>
          </p:nvPr>
        </p:nvSpPr>
        <p:spPr>
          <a:xfrm>
            <a:off x="1524000" y="0"/>
            <a:ext cx="7162800" cy="87090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Fading</a:t>
            </a:r>
          </a:p>
        </p:txBody>
      </p:sp>
      <p:pic>
        <p:nvPicPr>
          <p:cNvPr id="9" name="Picture 2" descr="E:\NIET\Project\xLogo11.png.pagespeed.ic.pydHLuCQEZ.png">
            <a:extLst>
              <a:ext uri="{FF2B5EF4-FFF2-40B4-BE49-F238E27FC236}">
                <a16:creationId xmlns:a16="http://schemas.microsoft.com/office/drawing/2014/main" xmlns="" id="{B399DF3D-02BD-EA08-2993-804F45CC889A}"/>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Tree>
    <p:extLst>
      <p:ext uri="{BB962C8B-B14F-4D97-AF65-F5344CB8AC3E}">
        <p14:creationId xmlns:p14="http://schemas.microsoft.com/office/powerpoint/2010/main" xmlns="" val="666279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1738768-AC32-97CE-01BA-B9E93BAC248D}"/>
              </a:ext>
            </a:extLst>
          </p:cNvPr>
          <p:cNvSpPr>
            <a:spLocks noGrp="1"/>
          </p:cNvSpPr>
          <p:nvPr>
            <p:ph type="dt" sz="half" idx="10"/>
          </p:nvPr>
        </p:nvSpPr>
        <p:spPr/>
        <p:txBody>
          <a:bodyPr/>
          <a:lstStyle/>
          <a:p>
            <a:fld id="{FE06762D-C82E-4F60-A372-38B1062ABE41}" type="datetime1">
              <a:rPr lang="en-US" smtClean="0"/>
              <a:t>11/30/2024</a:t>
            </a:fld>
            <a:endParaRPr lang="en-US"/>
          </a:p>
        </p:txBody>
      </p:sp>
      <p:sp>
        <p:nvSpPr>
          <p:cNvPr id="5" name="Footer Placeholder 4">
            <a:extLst>
              <a:ext uri="{FF2B5EF4-FFF2-40B4-BE49-F238E27FC236}">
                <a16:creationId xmlns:a16="http://schemas.microsoft.com/office/drawing/2014/main" xmlns="" id="{2CF4C3BC-A30F-4F3A-F4A8-E9365DF88E0F}"/>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F8D4CAED-DB70-FE7A-1453-4758078AB4AB}"/>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14338" name="Picture 2" descr="What is Fading in Wireless Communication? Definition and Types of Fading -  Electronics Desk">
            <a:extLst>
              <a:ext uri="{FF2B5EF4-FFF2-40B4-BE49-F238E27FC236}">
                <a16:creationId xmlns:a16="http://schemas.microsoft.com/office/drawing/2014/main" xmlns="" id="{64B486C5-ED9F-7B3C-931C-883CCA5E5413}"/>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66800" y="1752600"/>
            <a:ext cx="7162800" cy="426719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a:extLst>
              <a:ext uri="{FF2B5EF4-FFF2-40B4-BE49-F238E27FC236}">
                <a16:creationId xmlns:a16="http://schemas.microsoft.com/office/drawing/2014/main" xmlns="" id="{EBE92C37-9343-A801-3B99-B3186BFBAA69}"/>
              </a:ext>
            </a:extLst>
          </p:cNvPr>
          <p:cNvSpPr txBox="1">
            <a:spLocks noGrp="1"/>
          </p:cNvSpPr>
          <p:nvPr>
            <p:ph type="title"/>
          </p:nvPr>
        </p:nvSpPr>
        <p:spPr>
          <a:xfrm>
            <a:off x="1295400" y="136526"/>
            <a:ext cx="7696200" cy="70167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latin typeface="Times New Roman" panose="02020603050405020304" pitchFamily="18" charset="0"/>
                <a:cs typeface="Times New Roman" panose="02020603050405020304" pitchFamily="18" charset="0"/>
              </a:rPr>
              <a:t>Fading</a:t>
            </a:r>
          </a:p>
        </p:txBody>
      </p:sp>
      <p:pic>
        <p:nvPicPr>
          <p:cNvPr id="8" name="Picture 2" descr="E:\NIET\Project\xLogo11.png.pagespeed.ic.pydHLuCQEZ.png">
            <a:extLst>
              <a:ext uri="{FF2B5EF4-FFF2-40B4-BE49-F238E27FC236}">
                <a16:creationId xmlns:a16="http://schemas.microsoft.com/office/drawing/2014/main" xmlns="" id="{89B9356B-C6A5-794B-4A28-11A9B63ED30D}"/>
              </a:ext>
            </a:extLst>
          </p:cNvPr>
          <p:cNvPicPr>
            <a:picLocks noChangeAspect="1" noChangeArrowheads="1"/>
          </p:cNvPicPr>
          <p:nvPr/>
        </p:nvPicPr>
        <p:blipFill>
          <a:blip r:embed="rId3"/>
          <a:srcRect/>
          <a:stretch>
            <a:fillRect/>
          </a:stretch>
        </p:blipFill>
        <p:spPr bwMode="auto">
          <a:xfrm>
            <a:off x="0" y="-28135"/>
            <a:ext cx="1447800" cy="817163"/>
          </a:xfrm>
          <a:prstGeom prst="rect">
            <a:avLst/>
          </a:prstGeom>
          <a:noFill/>
        </p:spPr>
      </p:pic>
    </p:spTree>
    <p:extLst>
      <p:ext uri="{BB962C8B-B14F-4D97-AF65-F5344CB8AC3E}">
        <p14:creationId xmlns:p14="http://schemas.microsoft.com/office/powerpoint/2010/main" xmlns="" val="3451763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6080AB-56AE-C1C6-509D-0B3A95A3EBC6}"/>
              </a:ext>
            </a:extLst>
          </p:cNvPr>
          <p:cNvSpPr>
            <a:spLocks noGrp="1"/>
          </p:cNvSpPr>
          <p:nvPr>
            <p:ph idx="1"/>
          </p:nvPr>
        </p:nvSpPr>
        <p:spPr/>
        <p:txBody>
          <a:bodyPr>
            <a:normAutofit fontScale="85000" lnSpcReduction="20000"/>
          </a:bodyPr>
          <a:lstStyle/>
          <a:p>
            <a:pPr algn="l"/>
            <a:r>
              <a:rPr lang="en-US" sz="2400" b="0" i="0" dirty="0">
                <a:solidFill>
                  <a:srgbClr val="374151"/>
                </a:solidFill>
                <a:effectLst/>
                <a:latin typeface="Times New Roman" panose="02020603050405020304" pitchFamily="18" charset="0"/>
                <a:cs typeface="Times New Roman" panose="02020603050405020304" pitchFamily="18" charset="0"/>
              </a:rPr>
              <a:t>Multipath fading is a phenomenon that occurs in wireless communication systems, especially in environments with obstacles, buildings, or other reflecting surfaces. It is a common challenge in wireless communication that can lead to signal degradation and disruptions. Here's an explanation of what multipath fading is and how it affects wireless communication:</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Signal Propagation</a:t>
            </a:r>
            <a:r>
              <a:rPr lang="en-US" sz="2400" b="0" i="0" dirty="0">
                <a:solidFill>
                  <a:srgbClr val="374151"/>
                </a:solidFill>
                <a:effectLst/>
                <a:latin typeface="Times New Roman" panose="02020603050405020304" pitchFamily="18" charset="0"/>
                <a:cs typeface="Times New Roman" panose="02020603050405020304" pitchFamily="18" charset="0"/>
              </a:rPr>
              <a:t>: When a wireless signal is transmitted from a transmitter (e.g., a cell tower or Wi-Fi router) to a receiver (e.g., a smartphone or computer), it travels through the air. However, in real-world environments, the signal doesn't always take a direct path from the transmitter to the receiver. Instead, it can bounce off surfaces like buildings, trees, or vehicles, taking multiple paths to reach the receiver.</a:t>
            </a:r>
          </a:p>
          <a:p>
            <a:pPr algn="l">
              <a:buFont typeface="+mj-lt"/>
              <a:buAutoNum type="arabicPeriod"/>
            </a:pPr>
            <a:r>
              <a:rPr lang="en-US" sz="2400" b="1" i="0" dirty="0">
                <a:solidFill>
                  <a:srgbClr val="374151"/>
                </a:solidFill>
                <a:effectLst/>
                <a:latin typeface="Times New Roman" panose="02020603050405020304" pitchFamily="18" charset="0"/>
                <a:cs typeface="Times New Roman" panose="02020603050405020304" pitchFamily="18" charset="0"/>
              </a:rPr>
              <a:t>Interference</a:t>
            </a:r>
            <a:r>
              <a:rPr lang="en-US" sz="2400" b="0" i="0" dirty="0">
                <a:solidFill>
                  <a:srgbClr val="374151"/>
                </a:solidFill>
                <a:effectLst/>
                <a:latin typeface="Times New Roman" panose="02020603050405020304" pitchFamily="18" charset="0"/>
                <a:cs typeface="Times New Roman" panose="02020603050405020304" pitchFamily="18" charset="0"/>
              </a:rPr>
              <a:t>: These multiple paths can cause interference when they recombine at the receiver. If the signals from these paths arrive in phase (constructive interference), they can strengthen the received signal. Conversely, if they arrive out of phase (destructive interference), they can cancel each other out, leading to signal fading.</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E6AA1959-17E8-50AC-B35B-4D78E85E1C9C}"/>
              </a:ext>
            </a:extLst>
          </p:cNvPr>
          <p:cNvSpPr>
            <a:spLocks noGrp="1"/>
          </p:cNvSpPr>
          <p:nvPr>
            <p:ph type="dt" sz="half" idx="10"/>
          </p:nvPr>
        </p:nvSpPr>
        <p:spPr/>
        <p:txBody>
          <a:bodyPr/>
          <a:lstStyle/>
          <a:p>
            <a:fld id="{D11199CB-2AF3-4C8A-99E7-3B3B5B14B86A}" type="datetime1">
              <a:rPr lang="en-US" smtClean="0"/>
              <a:t>11/30/2024</a:t>
            </a:fld>
            <a:endParaRPr lang="en-US"/>
          </a:p>
        </p:txBody>
      </p:sp>
      <p:sp>
        <p:nvSpPr>
          <p:cNvPr id="5" name="Footer Placeholder 4">
            <a:extLst>
              <a:ext uri="{FF2B5EF4-FFF2-40B4-BE49-F238E27FC236}">
                <a16:creationId xmlns:a16="http://schemas.microsoft.com/office/drawing/2014/main" xmlns="" id="{DE68E933-C6B9-AA18-B31A-5BD7B911B0F9}"/>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E2B5E1E4-2E81-A2F7-2A64-8BF45F45FAD5}"/>
              </a:ext>
            </a:extLst>
          </p:cNvPr>
          <p:cNvSpPr>
            <a:spLocks noGrp="1"/>
          </p:cNvSpPr>
          <p:nvPr>
            <p:ph type="sldNum" sz="quarter" idx="12"/>
          </p:nvPr>
        </p:nvSpPr>
        <p:spPr/>
        <p:txBody>
          <a:bodyPr/>
          <a:lstStyle/>
          <a:p>
            <a:fld id="{B6F15528-21DE-4FAA-801E-634DDDAF4B2B}" type="slidenum">
              <a:rPr lang="en-US" smtClean="0"/>
              <a:pPr/>
              <a:t>37</a:t>
            </a:fld>
            <a:endParaRPr lang="en-US"/>
          </a:p>
        </p:txBody>
      </p:sp>
      <p:pic>
        <p:nvPicPr>
          <p:cNvPr id="7" name="Picture 2" descr="E:\NIET\Project\xLogo11.png.pagespeed.ic.pydHLuCQEZ.png">
            <a:extLst>
              <a:ext uri="{FF2B5EF4-FFF2-40B4-BE49-F238E27FC236}">
                <a16:creationId xmlns:a16="http://schemas.microsoft.com/office/drawing/2014/main" xmlns="" id="{CF56772D-4808-22C8-C13F-21B9CF0658E8}"/>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AF68567A-22FA-CFA6-65AB-3ECF2548909B}"/>
              </a:ext>
            </a:extLst>
          </p:cNvPr>
          <p:cNvSpPr txBox="1">
            <a:spLocks noGrp="1"/>
          </p:cNvSpPr>
          <p:nvPr>
            <p:ph type="title"/>
          </p:nvPr>
        </p:nvSpPr>
        <p:spPr>
          <a:xfrm>
            <a:off x="1371600" y="274638"/>
            <a:ext cx="7315200" cy="74457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0" i="0" dirty="0">
                <a:solidFill>
                  <a:srgbClr val="374151"/>
                </a:solidFill>
                <a:effectLst/>
                <a:latin typeface="Times New Roman" panose="02020603050405020304" pitchFamily="18" charset="0"/>
                <a:cs typeface="Times New Roman" panose="02020603050405020304" pitchFamily="18" charset="0"/>
              </a:rPr>
              <a:t>Multipath fading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2402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AA96B5-8E97-E36D-584D-46D1F014F04F}"/>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374151"/>
                </a:solidFill>
                <a:effectLst/>
                <a:latin typeface="Söhne"/>
              </a:rPr>
              <a:t>Fading Types</a:t>
            </a:r>
            <a:r>
              <a:rPr lang="en-US" b="0" i="0" dirty="0">
                <a:solidFill>
                  <a:srgbClr val="374151"/>
                </a:solidFill>
                <a:effectLst/>
                <a:latin typeface="Söhne"/>
              </a:rPr>
              <a:t>:</a:t>
            </a:r>
          </a:p>
          <a:p>
            <a:pPr marL="742950" lvl="1" indent="-285750" algn="l">
              <a:buFont typeface="+mj-lt"/>
              <a:buAutoNum type="arabicPeriod"/>
            </a:pPr>
            <a:r>
              <a:rPr lang="en-US" b="1" i="0" dirty="0">
                <a:solidFill>
                  <a:srgbClr val="374151"/>
                </a:solidFill>
                <a:effectLst/>
                <a:latin typeface="Söhne"/>
              </a:rPr>
              <a:t>Rayleigh Fading</a:t>
            </a:r>
            <a:r>
              <a:rPr lang="en-US" b="0" i="0" dirty="0">
                <a:solidFill>
                  <a:srgbClr val="374151"/>
                </a:solidFill>
                <a:effectLst/>
                <a:latin typeface="Söhne"/>
              </a:rPr>
              <a:t>: In this type of fading, the amplitude of the received signal varies randomly over time due to the multiple paths and phase differences. Rayleigh fading is often used to model the effects of multipath propagation in wireless channels.</a:t>
            </a:r>
          </a:p>
          <a:p>
            <a:pPr marL="742950" lvl="1" indent="-285750" algn="l">
              <a:buFont typeface="+mj-lt"/>
              <a:buAutoNum type="arabicPeriod"/>
            </a:pPr>
            <a:r>
              <a:rPr lang="en-US" b="1" i="0" dirty="0">
                <a:solidFill>
                  <a:srgbClr val="374151"/>
                </a:solidFill>
                <a:effectLst/>
                <a:latin typeface="Söhne"/>
              </a:rPr>
              <a:t>Rician Fading</a:t>
            </a:r>
            <a:r>
              <a:rPr lang="en-US" b="0" i="0" dirty="0">
                <a:solidFill>
                  <a:srgbClr val="374151"/>
                </a:solidFill>
                <a:effectLst/>
                <a:latin typeface="Söhne"/>
              </a:rPr>
              <a:t>: Rician fading occurs when there is a dominant direct line-of-sight path in addition to the scattered multipath components. This results in a more predictable signal fading pattern compared to Rayleigh fading.</a:t>
            </a:r>
          </a:p>
          <a:p>
            <a:pPr marL="742950" lvl="1" indent="-285750" algn="l">
              <a:buFont typeface="+mj-lt"/>
              <a:buAutoNum type="arabicPeriod"/>
            </a:pPr>
            <a:r>
              <a:rPr lang="en-US" b="1" i="0" dirty="0" err="1">
                <a:solidFill>
                  <a:srgbClr val="374151"/>
                </a:solidFill>
                <a:effectLst/>
                <a:latin typeface="Söhne"/>
              </a:rPr>
              <a:t>Nakagami</a:t>
            </a:r>
            <a:r>
              <a:rPr lang="en-US" b="1" i="0" dirty="0">
                <a:solidFill>
                  <a:srgbClr val="374151"/>
                </a:solidFill>
                <a:effectLst/>
                <a:latin typeface="Söhne"/>
              </a:rPr>
              <a:t> Fading</a:t>
            </a:r>
            <a:r>
              <a:rPr lang="en-US" b="0" i="0" dirty="0">
                <a:solidFill>
                  <a:srgbClr val="374151"/>
                </a:solidFill>
                <a:effectLst/>
                <a:latin typeface="Söhne"/>
              </a:rPr>
              <a:t>: </a:t>
            </a:r>
            <a:r>
              <a:rPr lang="en-US" b="0" i="0" dirty="0" err="1">
                <a:solidFill>
                  <a:srgbClr val="374151"/>
                </a:solidFill>
                <a:effectLst/>
                <a:latin typeface="Söhne"/>
              </a:rPr>
              <a:t>Nakagami</a:t>
            </a:r>
            <a:r>
              <a:rPr lang="en-US" b="0" i="0" dirty="0">
                <a:solidFill>
                  <a:srgbClr val="374151"/>
                </a:solidFill>
                <a:effectLst/>
                <a:latin typeface="Söhne"/>
              </a:rPr>
              <a:t> fading is a generalization of Rayleigh fading that allows for a wider range of fading conditions, including more severe and less severe fading.</a:t>
            </a:r>
          </a:p>
          <a:p>
            <a:pPr marL="742950" lvl="1" indent="-285750" algn="l">
              <a:buFont typeface="+mj-lt"/>
              <a:buAutoNum type="arabicPeriod"/>
            </a:pPr>
            <a:r>
              <a:rPr lang="en-US" b="1" i="0" dirty="0">
                <a:solidFill>
                  <a:srgbClr val="374151"/>
                </a:solidFill>
                <a:effectLst/>
                <a:latin typeface="Söhne"/>
              </a:rPr>
              <a:t>Impact on Communication</a:t>
            </a:r>
            <a:r>
              <a:rPr lang="en-US" b="0" i="0" dirty="0">
                <a:solidFill>
                  <a:srgbClr val="374151"/>
                </a:solidFill>
                <a:effectLst/>
                <a:latin typeface="Söhne"/>
              </a:rPr>
              <a:t>: Multipath fading can severely degrade the quality of wireless communication by causing signal strength fluctuations, data errors, and dropped calls. It is a significant challenge in designing reliable wireless systems.</a:t>
            </a: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9940EA6-8CCF-8C79-7E76-3E7F6C9283BC}"/>
              </a:ext>
            </a:extLst>
          </p:cNvPr>
          <p:cNvSpPr>
            <a:spLocks noGrp="1"/>
          </p:cNvSpPr>
          <p:nvPr>
            <p:ph type="dt" sz="half" idx="10"/>
          </p:nvPr>
        </p:nvSpPr>
        <p:spPr/>
        <p:txBody>
          <a:bodyPr/>
          <a:lstStyle/>
          <a:p>
            <a:fld id="{F9CBA00E-E92F-4AAF-9721-4D1ADC0B7C1E}" type="datetime1">
              <a:rPr lang="en-US" smtClean="0"/>
              <a:t>11/30/2024</a:t>
            </a:fld>
            <a:endParaRPr lang="en-US"/>
          </a:p>
        </p:txBody>
      </p:sp>
      <p:sp>
        <p:nvSpPr>
          <p:cNvPr id="5" name="Footer Placeholder 4">
            <a:extLst>
              <a:ext uri="{FF2B5EF4-FFF2-40B4-BE49-F238E27FC236}">
                <a16:creationId xmlns:a16="http://schemas.microsoft.com/office/drawing/2014/main" xmlns="" id="{3C4F2793-BF9D-59F9-F8E0-74CC8EDF161B}"/>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4D87D450-D440-ED50-1594-A3204B19B962}"/>
              </a:ext>
            </a:extLst>
          </p:cNvPr>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Picture 2" descr="E:\NIET\Project\xLogo11.png.pagespeed.ic.pydHLuCQEZ.png">
            <a:extLst>
              <a:ext uri="{FF2B5EF4-FFF2-40B4-BE49-F238E27FC236}">
                <a16:creationId xmlns:a16="http://schemas.microsoft.com/office/drawing/2014/main" xmlns="" id="{DCA7DDC8-29DA-6F71-FFAD-67458A4DF97F}"/>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8A067FB1-938F-7FBC-800E-E8D1D87E1879}"/>
              </a:ext>
            </a:extLst>
          </p:cNvPr>
          <p:cNvSpPr txBox="1">
            <a:spLocks noGrp="1"/>
          </p:cNvSpPr>
          <p:nvPr>
            <p:ph type="title"/>
          </p:nvPr>
        </p:nvSpPr>
        <p:spPr>
          <a:xfrm>
            <a:off x="1371600" y="136525"/>
            <a:ext cx="76200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0" i="0" dirty="0">
                <a:solidFill>
                  <a:srgbClr val="374151"/>
                </a:solidFill>
                <a:effectLst/>
                <a:latin typeface="Times New Roman" panose="02020603050405020304" pitchFamily="18" charset="0"/>
                <a:cs typeface="Times New Roman" panose="02020603050405020304" pitchFamily="18" charset="0"/>
              </a:rPr>
              <a:t>Multipath fading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41685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104730-EFEB-F2A4-D179-23475AA332D4}"/>
              </a:ext>
            </a:extLst>
          </p:cNvPr>
          <p:cNvSpPr>
            <a:spLocks noGrp="1"/>
          </p:cNvSpPr>
          <p:nvPr>
            <p:ph idx="1"/>
          </p:nvPr>
        </p:nvSpPr>
        <p:spPr/>
        <p:txBody>
          <a:bodyPr>
            <a:normAutofit fontScale="70000" lnSpcReduction="20000"/>
          </a:bodyPr>
          <a:lstStyle/>
          <a:p>
            <a:pPr algn="l"/>
            <a:r>
              <a:rPr lang="en-US" b="1" i="0" dirty="0">
                <a:solidFill>
                  <a:srgbClr val="374151"/>
                </a:solidFill>
                <a:effectLst/>
                <a:latin typeface="Söhne"/>
              </a:rPr>
              <a:t>Mitigation Techniques</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Diversity Techniques</a:t>
            </a:r>
            <a:r>
              <a:rPr lang="en-US" b="0" i="0" dirty="0">
                <a:solidFill>
                  <a:srgbClr val="374151"/>
                </a:solidFill>
                <a:effectLst/>
                <a:latin typeface="Söhne"/>
              </a:rPr>
              <a:t>: Using multiple antennas at both the transmitter and receiver can help combat fading effects by improving the chances that at least one antenna receives a good signal.</a:t>
            </a:r>
          </a:p>
          <a:p>
            <a:pPr algn="l">
              <a:buFont typeface="Arial" panose="020B0604020202020204" pitchFamily="34" charset="0"/>
              <a:buChar char="•"/>
            </a:pPr>
            <a:r>
              <a:rPr lang="en-US" b="1" i="0" dirty="0">
                <a:solidFill>
                  <a:srgbClr val="374151"/>
                </a:solidFill>
                <a:effectLst/>
                <a:latin typeface="Söhne"/>
              </a:rPr>
              <a:t>Equalization</a:t>
            </a:r>
            <a:r>
              <a:rPr lang="en-US" b="0" i="0" dirty="0">
                <a:solidFill>
                  <a:srgbClr val="374151"/>
                </a:solidFill>
                <a:effectLst/>
                <a:latin typeface="Söhne"/>
              </a:rPr>
              <a:t>: Digital signal processing techniques like equalization can be used to mitigate the effects of multipath fading by compensating for signal distortions.</a:t>
            </a:r>
          </a:p>
          <a:p>
            <a:pPr algn="l">
              <a:buFont typeface="Arial" panose="020B0604020202020204" pitchFamily="34" charset="0"/>
              <a:buChar char="•"/>
            </a:pPr>
            <a:r>
              <a:rPr lang="en-US" b="1" i="0" dirty="0">
                <a:solidFill>
                  <a:srgbClr val="374151"/>
                </a:solidFill>
                <a:effectLst/>
                <a:latin typeface="Söhne"/>
              </a:rPr>
              <a:t>Frequency and Time Diversity</a:t>
            </a:r>
            <a:r>
              <a:rPr lang="en-US" b="0" i="0" dirty="0">
                <a:solidFill>
                  <a:srgbClr val="374151"/>
                </a:solidFill>
                <a:effectLst/>
                <a:latin typeface="Söhne"/>
              </a:rPr>
              <a:t>: By transmitting the same information over multiple frequency channels or at different times, fading can be reduced as the chances of all channels or time slots fading simultaneously are lower.</a:t>
            </a:r>
          </a:p>
          <a:p>
            <a:endParaRPr lang="en-IN" dirty="0"/>
          </a:p>
        </p:txBody>
      </p:sp>
      <p:sp>
        <p:nvSpPr>
          <p:cNvPr id="4" name="Date Placeholder 3">
            <a:extLst>
              <a:ext uri="{FF2B5EF4-FFF2-40B4-BE49-F238E27FC236}">
                <a16:creationId xmlns:a16="http://schemas.microsoft.com/office/drawing/2014/main" xmlns="" id="{7E6CB2C8-7941-FC74-AC4F-64C6B23AA29E}"/>
              </a:ext>
            </a:extLst>
          </p:cNvPr>
          <p:cNvSpPr>
            <a:spLocks noGrp="1"/>
          </p:cNvSpPr>
          <p:nvPr>
            <p:ph type="dt" sz="half" idx="10"/>
          </p:nvPr>
        </p:nvSpPr>
        <p:spPr/>
        <p:txBody>
          <a:bodyPr/>
          <a:lstStyle/>
          <a:p>
            <a:fld id="{099FC4A7-1E7F-4992-B5A3-40C4C669600D}" type="datetime1">
              <a:rPr lang="en-US" smtClean="0"/>
              <a:t>11/30/2024</a:t>
            </a:fld>
            <a:endParaRPr lang="en-US"/>
          </a:p>
        </p:txBody>
      </p:sp>
      <p:sp>
        <p:nvSpPr>
          <p:cNvPr id="5" name="Footer Placeholder 4">
            <a:extLst>
              <a:ext uri="{FF2B5EF4-FFF2-40B4-BE49-F238E27FC236}">
                <a16:creationId xmlns:a16="http://schemas.microsoft.com/office/drawing/2014/main" xmlns="" id="{90579A2D-C438-F493-1FE4-0A59A8B967BF}"/>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CFF41F4A-27CE-3B56-BE73-137528D5739F}"/>
              </a:ext>
            </a:extLst>
          </p:cNvPr>
          <p:cNvSpPr>
            <a:spLocks noGrp="1"/>
          </p:cNvSpPr>
          <p:nvPr>
            <p:ph type="sldNum" sz="quarter" idx="12"/>
          </p:nvPr>
        </p:nvSpPr>
        <p:spPr/>
        <p:txBody>
          <a:bodyPr/>
          <a:lstStyle/>
          <a:p>
            <a:fld id="{B6F15528-21DE-4FAA-801E-634DDDAF4B2B}" type="slidenum">
              <a:rPr lang="en-US" smtClean="0"/>
              <a:pPr/>
              <a:t>39</a:t>
            </a:fld>
            <a:endParaRPr lang="en-US"/>
          </a:p>
        </p:txBody>
      </p:sp>
      <p:pic>
        <p:nvPicPr>
          <p:cNvPr id="7" name="Picture 2" descr="E:\NIET\Project\xLogo11.png.pagespeed.ic.pydHLuCQEZ.png">
            <a:extLst>
              <a:ext uri="{FF2B5EF4-FFF2-40B4-BE49-F238E27FC236}">
                <a16:creationId xmlns:a16="http://schemas.microsoft.com/office/drawing/2014/main" xmlns="" id="{A84DBE0A-E50E-AA4A-777A-5F9B7E25DFF2}"/>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06586AB6-8F3D-8EE6-3E62-3045501BB2BB}"/>
              </a:ext>
            </a:extLst>
          </p:cNvPr>
          <p:cNvSpPr txBox="1">
            <a:spLocks noGrp="1"/>
          </p:cNvSpPr>
          <p:nvPr>
            <p:ph type="title"/>
          </p:nvPr>
        </p:nvSpPr>
        <p:spPr>
          <a:xfrm>
            <a:off x="1371600" y="274638"/>
            <a:ext cx="73152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0" i="0" dirty="0">
                <a:solidFill>
                  <a:srgbClr val="374151"/>
                </a:solidFill>
                <a:effectLst/>
                <a:latin typeface="Times New Roman" panose="02020603050405020304" pitchFamily="18" charset="0"/>
                <a:cs typeface="Times New Roman" panose="02020603050405020304" pitchFamily="18" charset="0"/>
              </a:rPr>
              <a:t>Multipath fading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327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D93F1A1-6B47-46B5-8D6C-CCCD81C93315}" type="datetime1">
              <a:rPr lang="en-US" smtClean="0"/>
              <a:t>11/30/2024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graphicFrame>
        <p:nvGraphicFramePr>
          <p:cNvPr id="5" name="Table 4">
            <a:extLst>
              <a:ext uri="{FF2B5EF4-FFF2-40B4-BE49-F238E27FC236}">
                <a16:creationId xmlns:a16="http://schemas.microsoft.com/office/drawing/2014/main" xmlns="" id="{7C539021-3A8F-6C35-10FD-ABE2EF31A48F}"/>
              </a:ext>
            </a:extLst>
          </p:cNvPr>
          <p:cNvGraphicFramePr>
            <a:graphicFrameLocks noGrp="1"/>
          </p:cNvGraphicFramePr>
          <p:nvPr/>
        </p:nvGraphicFramePr>
        <p:xfrm>
          <a:off x="533400" y="915988"/>
          <a:ext cx="7924800" cy="5440365"/>
        </p:xfrm>
        <a:graphic>
          <a:graphicData uri="http://schemas.openxmlformats.org/drawingml/2006/table">
            <a:tbl>
              <a:tblPr firstRow="1" firstCol="1" bandRow="1">
                <a:tableStyleId>{5C22544A-7EE6-4342-B048-85BDC9FD1C3A}</a:tableStyleId>
              </a:tblPr>
              <a:tblGrid>
                <a:gridCol w="895891">
                  <a:extLst>
                    <a:ext uri="{9D8B030D-6E8A-4147-A177-3AD203B41FA5}">
                      <a16:colId xmlns:a16="http://schemas.microsoft.com/office/drawing/2014/main" xmlns="" val="4053830268"/>
                    </a:ext>
                  </a:extLst>
                </a:gridCol>
                <a:gridCol w="7028909">
                  <a:extLst>
                    <a:ext uri="{9D8B030D-6E8A-4147-A177-3AD203B41FA5}">
                      <a16:colId xmlns:a16="http://schemas.microsoft.com/office/drawing/2014/main" xmlns="" val="3233782802"/>
                    </a:ext>
                  </a:extLst>
                </a:gridCol>
              </a:tblGrid>
              <a:tr h="373690">
                <a:tc gridSpan="2">
                  <a:txBody>
                    <a:bodyPr/>
                    <a:lstStyle/>
                    <a:p>
                      <a:pPr marL="0" marR="0" algn="l">
                        <a:lnSpc>
                          <a:spcPct val="107000"/>
                        </a:lnSpc>
                        <a:spcBef>
                          <a:spcPts val="0"/>
                        </a:spcBef>
                        <a:spcAft>
                          <a:spcPts val="0"/>
                        </a:spcAft>
                        <a:tabLst>
                          <a:tab pos="1533525" algn="l"/>
                        </a:tabLst>
                      </a:pPr>
                      <a:r>
                        <a:rPr lang="en-US" sz="1400" b="1" dirty="0">
                          <a:solidFill>
                            <a:schemeClr val="tx1"/>
                          </a:solidFill>
                          <a:effectLst/>
                          <a:latin typeface="Times New Roman" panose="02020603050405020304" pitchFamily="18" charset="0"/>
                          <a:cs typeface="Times New Roman" panose="02020603050405020304" pitchFamily="18" charset="0"/>
                        </a:rPr>
                        <a:t>Text Books:</a:t>
                      </a:r>
                      <a:endParaRPr lang="en-US" sz="1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extLst>
                  <a:ext uri="{0D108BD9-81ED-4DB2-BD59-A6C34878D82A}">
                    <a16:rowId xmlns:a16="http://schemas.microsoft.com/office/drawing/2014/main" xmlns="" val="3480094056"/>
                  </a:ext>
                </a:extLst>
              </a:tr>
              <a:tr h="558277">
                <a:tc gridSpan="2">
                  <a:txBody>
                    <a:bodyPr/>
                    <a:lstStyle/>
                    <a:p>
                      <a:pPr marL="342900" marR="0" lvl="0" indent="-342900" algn="just">
                        <a:lnSpc>
                          <a:spcPct val="115000"/>
                        </a:lnSpc>
                        <a:spcBef>
                          <a:spcPts val="0"/>
                        </a:spcBef>
                        <a:spcAft>
                          <a:spcPts val="0"/>
                        </a:spcAft>
                        <a:buFont typeface="+mj-lt"/>
                        <a:buAutoNum type="arabicPeriod"/>
                      </a:pPr>
                      <a:r>
                        <a:rPr lang="en-US" sz="1200" b="0" dirty="0">
                          <a:solidFill>
                            <a:schemeClr val="tx1"/>
                          </a:solidFill>
                          <a:effectLst/>
                          <a:latin typeface="Times New Roman" panose="02020603050405020304" pitchFamily="18" charset="0"/>
                          <a:cs typeface="Times New Roman" panose="02020603050405020304" pitchFamily="18" charset="0"/>
                        </a:rPr>
                        <a:t>T.S. Rappaport, “Wireless Communication-Principles and practice”, Pearson Publications, Second Edition.</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2489533390"/>
                  </a:ext>
                </a:extLst>
              </a:tr>
              <a:tr h="270717">
                <a:tc gridSpan="2">
                  <a:txBody>
                    <a:bodyPr/>
                    <a:lstStyle/>
                    <a:p>
                      <a:pPr marL="0" marR="0" lvl="0" indent="0" algn="just">
                        <a:lnSpc>
                          <a:spcPct val="115000"/>
                        </a:lnSpc>
                        <a:spcBef>
                          <a:spcPts val="0"/>
                        </a:spcBef>
                        <a:spcAft>
                          <a:spcPts val="0"/>
                        </a:spcAft>
                        <a:buFont typeface="+mj-lt"/>
                        <a:buNone/>
                      </a:pPr>
                      <a:r>
                        <a:rPr lang="en-US" sz="1200" b="0" dirty="0">
                          <a:solidFill>
                            <a:schemeClr val="tx1"/>
                          </a:solidFill>
                          <a:effectLst/>
                          <a:latin typeface="Times New Roman" panose="02020603050405020304" pitchFamily="18" charset="0"/>
                          <a:cs typeface="Times New Roman" panose="02020603050405020304" pitchFamily="18" charset="0"/>
                        </a:rPr>
                        <a:t>2.    </a:t>
                      </a:r>
                      <a:r>
                        <a:rPr lang="en-US" sz="1200" b="0" dirty="0" err="1">
                          <a:solidFill>
                            <a:schemeClr val="tx1"/>
                          </a:solidFill>
                          <a:effectLst/>
                          <a:latin typeface="Times New Roman" panose="02020603050405020304" pitchFamily="18" charset="0"/>
                          <a:cs typeface="Times New Roman" panose="02020603050405020304" pitchFamily="18" charset="0"/>
                        </a:rPr>
                        <a:t>Upena</a:t>
                      </a:r>
                      <a:r>
                        <a:rPr lang="en-US" sz="1200" b="0" dirty="0">
                          <a:solidFill>
                            <a:schemeClr val="tx1"/>
                          </a:solidFill>
                          <a:effectLst/>
                          <a:latin typeface="Times New Roman" panose="02020603050405020304" pitchFamily="18" charset="0"/>
                          <a:cs typeface="Times New Roman" panose="02020603050405020304" pitchFamily="18" charset="0"/>
                        </a:rPr>
                        <a:t> </a:t>
                      </a:r>
                      <a:r>
                        <a:rPr lang="en-US" sz="1200" b="0" dirty="0" err="1">
                          <a:solidFill>
                            <a:schemeClr val="tx1"/>
                          </a:solidFill>
                          <a:effectLst/>
                          <a:latin typeface="Times New Roman" panose="02020603050405020304" pitchFamily="18" charset="0"/>
                          <a:cs typeface="Times New Roman" panose="02020603050405020304" pitchFamily="18" charset="0"/>
                        </a:rPr>
                        <a:t>Dalal</a:t>
                      </a:r>
                      <a:r>
                        <a:rPr lang="en-US" sz="1200" b="0" dirty="0">
                          <a:solidFill>
                            <a:schemeClr val="tx1"/>
                          </a:solidFill>
                          <a:effectLst/>
                          <a:latin typeface="Times New Roman" panose="02020603050405020304" pitchFamily="18" charset="0"/>
                          <a:cs typeface="Times New Roman" panose="02020603050405020304" pitchFamily="18" charset="0"/>
                        </a:rPr>
                        <a:t>, “Wireless Communication and Networks”, Oxford Press Publications.</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423295348"/>
                  </a:ext>
                </a:extLst>
              </a:tr>
              <a:tr h="270717">
                <a:tc gridSpan="2">
                  <a:txBody>
                    <a:bodyPr/>
                    <a:lstStyle/>
                    <a:p>
                      <a:pPr marL="0" marR="0" lvl="0" indent="0" algn="just">
                        <a:lnSpc>
                          <a:spcPct val="115000"/>
                        </a:lnSpc>
                        <a:spcBef>
                          <a:spcPts val="0"/>
                        </a:spcBef>
                        <a:spcAft>
                          <a:spcPts val="0"/>
                        </a:spcAft>
                        <a:buFont typeface="+mj-lt"/>
                        <a:buNone/>
                      </a:pPr>
                      <a:r>
                        <a:rPr lang="en-US" sz="1200" b="0" dirty="0">
                          <a:solidFill>
                            <a:schemeClr val="tx1"/>
                          </a:solidFill>
                          <a:effectLst/>
                          <a:latin typeface="Times New Roman" panose="02020603050405020304" pitchFamily="18" charset="0"/>
                          <a:cs typeface="Times New Roman" panose="02020603050405020304" pitchFamily="18" charset="0"/>
                        </a:rPr>
                        <a:t>3.    T L </a:t>
                      </a:r>
                      <a:r>
                        <a:rPr lang="en-US" sz="1200" b="0" dirty="0" err="1">
                          <a:solidFill>
                            <a:schemeClr val="tx1"/>
                          </a:solidFill>
                          <a:effectLst/>
                          <a:latin typeface="Times New Roman" panose="02020603050405020304" pitchFamily="18" charset="0"/>
                          <a:cs typeface="Times New Roman" panose="02020603050405020304" pitchFamily="18" charset="0"/>
                        </a:rPr>
                        <a:t>Singal</a:t>
                      </a:r>
                      <a:r>
                        <a:rPr lang="en-US" sz="1200" b="0" dirty="0">
                          <a:solidFill>
                            <a:schemeClr val="tx1"/>
                          </a:solidFill>
                          <a:effectLst/>
                          <a:latin typeface="Times New Roman" panose="02020603050405020304" pitchFamily="18" charset="0"/>
                          <a:cs typeface="Times New Roman" panose="02020603050405020304" pitchFamily="18" charset="0"/>
                        </a:rPr>
                        <a:t> ,“Wireless Communications ”, McGraw Hill Publications.</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2073982449"/>
                  </a:ext>
                </a:extLst>
              </a:tr>
              <a:tr h="275231">
                <a:tc gridSpan="2">
                  <a:txBody>
                    <a:bodyPr/>
                    <a:lstStyle/>
                    <a:p>
                      <a:pPr marL="0" marR="0" algn="l">
                        <a:lnSpc>
                          <a:spcPct val="107000"/>
                        </a:lnSpc>
                        <a:spcBef>
                          <a:spcPts val="0"/>
                        </a:spcBef>
                        <a:spcAft>
                          <a:spcPts val="0"/>
                        </a:spcAft>
                        <a:tabLst>
                          <a:tab pos="1533525" algn="l"/>
                        </a:tabLst>
                      </a:pPr>
                      <a:r>
                        <a:rPr lang="en-US" sz="1200" b="1" dirty="0">
                          <a:solidFill>
                            <a:schemeClr val="tx1"/>
                          </a:solidFill>
                          <a:effectLst/>
                          <a:latin typeface="Times New Roman" panose="02020603050405020304" pitchFamily="18" charset="0"/>
                          <a:cs typeface="Times New Roman" panose="02020603050405020304" pitchFamily="18" charset="0"/>
                        </a:rPr>
                        <a:t>Reference Books:</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extLst>
                  <a:ext uri="{0D108BD9-81ED-4DB2-BD59-A6C34878D82A}">
                    <a16:rowId xmlns:a16="http://schemas.microsoft.com/office/drawing/2014/main" xmlns="" val="1572243623"/>
                  </a:ext>
                </a:extLst>
              </a:tr>
              <a:tr h="270717">
                <a:tc gridSpan="2">
                  <a:txBody>
                    <a:bodyPr/>
                    <a:lstStyle/>
                    <a:p>
                      <a:pPr marL="0" marR="0" lvl="0" indent="0" algn="just">
                        <a:lnSpc>
                          <a:spcPct val="115000"/>
                        </a:lnSpc>
                        <a:spcBef>
                          <a:spcPts val="0"/>
                        </a:spcBef>
                        <a:spcAft>
                          <a:spcPts val="0"/>
                        </a:spcAft>
                        <a:buFont typeface="+mj-lt"/>
                        <a:buNone/>
                      </a:pPr>
                      <a:r>
                        <a:rPr lang="en-US" sz="1200" b="0" dirty="0">
                          <a:solidFill>
                            <a:schemeClr val="tx1"/>
                          </a:solidFill>
                          <a:effectLst/>
                          <a:latin typeface="Times New Roman" panose="02020603050405020304" pitchFamily="18" charset="0"/>
                          <a:cs typeface="Times New Roman" panose="02020603050405020304" pitchFamily="18" charset="0"/>
                        </a:rPr>
                        <a:t>1.    Andrea Goldsmith, “Wireless Communications”, Cambridge University Press.</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3654996229"/>
                  </a:ext>
                </a:extLst>
              </a:tr>
              <a:tr h="270717">
                <a:tc gridSpan="2">
                  <a:txBody>
                    <a:bodyPr/>
                    <a:lstStyle/>
                    <a:p>
                      <a:pPr marL="0" marR="0" lvl="0" indent="0" algn="just">
                        <a:lnSpc>
                          <a:spcPct val="115000"/>
                        </a:lnSpc>
                        <a:spcBef>
                          <a:spcPts val="0"/>
                        </a:spcBef>
                        <a:spcAft>
                          <a:spcPts val="0"/>
                        </a:spcAft>
                        <a:buFont typeface="+mj-lt"/>
                        <a:buNone/>
                      </a:pPr>
                      <a:r>
                        <a:rPr lang="en-US" sz="1200" b="0" dirty="0">
                          <a:solidFill>
                            <a:schemeClr val="tx1"/>
                          </a:solidFill>
                          <a:effectLst/>
                          <a:latin typeface="Times New Roman" panose="02020603050405020304" pitchFamily="18" charset="0"/>
                          <a:cs typeface="Times New Roman" panose="02020603050405020304" pitchFamily="18" charset="0"/>
                        </a:rPr>
                        <a:t>2.    S. </a:t>
                      </a:r>
                      <a:r>
                        <a:rPr lang="en-US" sz="1200" b="0" dirty="0" err="1">
                          <a:solidFill>
                            <a:schemeClr val="tx1"/>
                          </a:solidFill>
                          <a:effectLst/>
                          <a:latin typeface="Times New Roman" panose="02020603050405020304" pitchFamily="18" charset="0"/>
                          <a:cs typeface="Times New Roman" panose="02020603050405020304" pitchFamily="18" charset="0"/>
                        </a:rPr>
                        <a:t>Haykin</a:t>
                      </a:r>
                      <a:r>
                        <a:rPr lang="en-US" sz="1200" b="0" dirty="0">
                          <a:solidFill>
                            <a:schemeClr val="tx1"/>
                          </a:solidFill>
                          <a:effectLst/>
                          <a:latin typeface="Times New Roman" panose="02020603050405020304" pitchFamily="18" charset="0"/>
                          <a:cs typeface="Times New Roman" panose="02020603050405020304" pitchFamily="18" charset="0"/>
                        </a:rPr>
                        <a:t> &amp; M. Moher, “Modern wireless communication”, Pearson, 2005.</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extLst>
                  <a:ext uri="{0D108BD9-81ED-4DB2-BD59-A6C34878D82A}">
                    <a16:rowId xmlns:a16="http://schemas.microsoft.com/office/drawing/2014/main" xmlns="" val="1094558112"/>
                  </a:ext>
                </a:extLst>
              </a:tr>
              <a:tr h="450614">
                <a:tc gridSpan="2">
                  <a:txBody>
                    <a:bodyPr/>
                    <a:lstStyle/>
                    <a:p>
                      <a:pPr marL="0" marR="0" algn="just">
                        <a:lnSpc>
                          <a:spcPct val="115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NPTEL/ YouTube/ Faculty Video Link:</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hMerge="1">
                  <a:txBody>
                    <a:bodyPr/>
                    <a:lstStyle/>
                    <a:p>
                      <a:endParaRPr lang="en-US"/>
                    </a:p>
                  </a:txBody>
                  <a:tcPr/>
                </a:tc>
                <a:extLst>
                  <a:ext uri="{0D108BD9-81ED-4DB2-BD59-A6C34878D82A}">
                    <a16:rowId xmlns:a16="http://schemas.microsoft.com/office/drawing/2014/main" xmlns="" val="597233737"/>
                  </a:ext>
                </a:extLst>
              </a:tr>
              <a:tr h="338612">
                <a:tc>
                  <a:txBody>
                    <a:bodyPr/>
                    <a:lstStyle/>
                    <a:p>
                      <a:pPr marL="0" marR="0" algn="ctr">
                        <a:lnSpc>
                          <a:spcPct val="107000"/>
                        </a:lnSpc>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Unit 1</a:t>
                      </a:r>
                      <a:endParaRPr lang="en-US"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00" b="0" u="sng" dirty="0">
                          <a:solidFill>
                            <a:schemeClr val="tx1"/>
                          </a:solidFill>
                          <a:effectLst/>
                          <a:latin typeface="Times New Roman" panose="02020603050405020304" pitchFamily="18" charset="0"/>
                          <a:cs typeface="Times New Roman" panose="02020603050405020304" pitchFamily="18" charset="0"/>
                          <a:hlinkClick r:id="rId4"/>
                        </a:rPr>
                        <a:t>https://youtu.be/JCGMP37-2EA</a:t>
                      </a:r>
                      <a:r>
                        <a:rPr lang="en-US" sz="1200" b="0" dirty="0">
                          <a:solidFill>
                            <a:schemeClr val="tx1"/>
                          </a:solidFill>
                          <a:effectLst/>
                          <a:latin typeface="Times New Roman" panose="02020603050405020304" pitchFamily="18" charset="0"/>
                          <a:cs typeface="Times New Roman" panose="02020603050405020304" pitchFamily="18" charset="0"/>
                        </a:rPr>
                        <a:t> </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4083194138"/>
                  </a:ext>
                </a:extLst>
              </a:tr>
              <a:tr h="523370">
                <a:tc>
                  <a:txBody>
                    <a:bodyPr/>
                    <a:lstStyle/>
                    <a:p>
                      <a:pPr marL="0" marR="0" algn="ctr">
                        <a:lnSpc>
                          <a:spcPct val="107000"/>
                        </a:lnSpc>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Unit 2</a:t>
                      </a:r>
                      <a:endParaRPr lang="en-US"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00" b="0" u="sng" dirty="0">
                          <a:solidFill>
                            <a:schemeClr val="tx1"/>
                          </a:solidFill>
                          <a:effectLst/>
                          <a:latin typeface="Times New Roman" panose="02020603050405020304" pitchFamily="18" charset="0"/>
                          <a:cs typeface="Times New Roman" panose="02020603050405020304" pitchFamily="18" charset="0"/>
                          <a:hlinkClick r:id="rId5"/>
                        </a:rPr>
                        <a:t>https://youtu.be/f2wlHL1Sok8</a:t>
                      </a:r>
                      <a:endParaRPr lang="en-US" sz="1200" b="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00" b="0" u="sng" dirty="0">
                          <a:solidFill>
                            <a:schemeClr val="tx1"/>
                          </a:solidFill>
                          <a:effectLst/>
                          <a:latin typeface="Times New Roman" panose="02020603050405020304" pitchFamily="18" charset="0"/>
                          <a:cs typeface="Times New Roman" panose="02020603050405020304" pitchFamily="18" charset="0"/>
                          <a:hlinkClick r:id="rId6"/>
                        </a:rPr>
                        <a:t>https://youtu.be/0PWILK-hqbQ</a:t>
                      </a:r>
                      <a:r>
                        <a:rPr lang="en-US" sz="1200" b="0" dirty="0">
                          <a:solidFill>
                            <a:schemeClr val="tx1"/>
                          </a:solidFill>
                          <a:effectLst/>
                          <a:latin typeface="Times New Roman" panose="02020603050405020304" pitchFamily="18" charset="0"/>
                          <a:cs typeface="Times New Roman" panose="02020603050405020304" pitchFamily="18" charset="0"/>
                        </a:rPr>
                        <a:t> </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90162924"/>
                  </a:ext>
                </a:extLst>
              </a:tr>
              <a:tr h="790963">
                <a:tc>
                  <a:txBody>
                    <a:bodyPr/>
                    <a:lstStyle/>
                    <a:p>
                      <a:pPr marL="0" marR="0" algn="ctr">
                        <a:lnSpc>
                          <a:spcPct val="107000"/>
                        </a:lnSpc>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Unit 3</a:t>
                      </a:r>
                      <a:endParaRPr lang="en-US"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00" b="0" u="sng">
                          <a:solidFill>
                            <a:schemeClr val="tx1"/>
                          </a:solidFill>
                          <a:effectLst/>
                          <a:latin typeface="Times New Roman" panose="02020603050405020304" pitchFamily="18" charset="0"/>
                          <a:cs typeface="Times New Roman" panose="02020603050405020304" pitchFamily="18" charset="0"/>
                          <a:hlinkClick r:id="rId7"/>
                        </a:rPr>
                        <a:t>https://youtu.be/SFcRtZ30rqs</a:t>
                      </a:r>
                      <a:endParaRPr lang="en-US" sz="1200" b="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00" b="0" u="sng">
                          <a:solidFill>
                            <a:schemeClr val="tx1"/>
                          </a:solidFill>
                          <a:effectLst/>
                          <a:latin typeface="Times New Roman" panose="02020603050405020304" pitchFamily="18" charset="0"/>
                          <a:cs typeface="Times New Roman" panose="02020603050405020304" pitchFamily="18" charset="0"/>
                          <a:hlinkClick r:id="rId8"/>
                        </a:rPr>
                        <a:t>https://youtu.be/BKf2mN9W6Nk</a:t>
                      </a:r>
                      <a:endParaRPr lang="en-US" sz="1200" b="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00" b="0" u="sng">
                          <a:solidFill>
                            <a:schemeClr val="tx1"/>
                          </a:solidFill>
                          <a:effectLst/>
                          <a:latin typeface="Times New Roman" panose="02020603050405020304" pitchFamily="18" charset="0"/>
                          <a:cs typeface="Times New Roman" panose="02020603050405020304" pitchFamily="18" charset="0"/>
                          <a:hlinkClick r:id="rId9"/>
                        </a:rPr>
                        <a:t>https://youtu.be/tePZhxRLsjE</a:t>
                      </a:r>
                      <a:r>
                        <a:rPr lang="en-US" sz="1200" b="0">
                          <a:solidFill>
                            <a:schemeClr val="tx1"/>
                          </a:solidFill>
                          <a:effectLst/>
                          <a:latin typeface="Times New Roman" panose="02020603050405020304" pitchFamily="18" charset="0"/>
                          <a:cs typeface="Times New Roman" panose="02020603050405020304" pitchFamily="18" charset="0"/>
                        </a:rPr>
                        <a:t> </a:t>
                      </a:r>
                      <a:endParaRPr lang="en-US" sz="1200" b="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163808807"/>
                  </a:ext>
                </a:extLst>
              </a:tr>
              <a:tr h="523370">
                <a:tc>
                  <a:txBody>
                    <a:bodyPr/>
                    <a:lstStyle/>
                    <a:p>
                      <a:pPr marL="0" marR="0" algn="ctr">
                        <a:lnSpc>
                          <a:spcPct val="107000"/>
                        </a:lnSpc>
                        <a:spcBef>
                          <a:spcPts val="0"/>
                        </a:spcBef>
                        <a:spcAft>
                          <a:spcPts val="0"/>
                        </a:spcAft>
                      </a:pPr>
                      <a:r>
                        <a:rPr lang="en-US" sz="1200" b="1">
                          <a:solidFill>
                            <a:schemeClr val="tx1"/>
                          </a:solidFill>
                          <a:effectLst/>
                          <a:latin typeface="Times New Roman" panose="02020603050405020304" pitchFamily="18" charset="0"/>
                          <a:cs typeface="Times New Roman" panose="02020603050405020304" pitchFamily="18" charset="0"/>
                        </a:rPr>
                        <a:t>Unit 4</a:t>
                      </a:r>
                      <a:endParaRPr lang="en-US" sz="12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00" b="0" u="sng" dirty="0">
                          <a:solidFill>
                            <a:schemeClr val="tx1"/>
                          </a:solidFill>
                          <a:effectLst/>
                          <a:latin typeface="Times New Roman" panose="02020603050405020304" pitchFamily="18" charset="0"/>
                          <a:cs typeface="Times New Roman" panose="02020603050405020304" pitchFamily="18" charset="0"/>
                          <a:hlinkClick r:id="rId10"/>
                        </a:rPr>
                        <a:t>https://youtu.be/GLmF3YB0pQU</a:t>
                      </a:r>
                      <a:endParaRPr lang="en-US" sz="1200" b="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00" b="0" u="sng" dirty="0">
                          <a:solidFill>
                            <a:schemeClr val="tx1"/>
                          </a:solidFill>
                          <a:effectLst/>
                          <a:latin typeface="Times New Roman" panose="02020603050405020304" pitchFamily="18" charset="0"/>
                          <a:cs typeface="Times New Roman" panose="02020603050405020304" pitchFamily="18" charset="0"/>
                          <a:hlinkClick r:id="rId11"/>
                        </a:rPr>
                        <a:t>https://youtu.be/QHqZwBoTJRY</a:t>
                      </a:r>
                      <a:r>
                        <a:rPr lang="en-US" sz="1200" b="0" dirty="0">
                          <a:solidFill>
                            <a:schemeClr val="tx1"/>
                          </a:solidFill>
                          <a:effectLst/>
                          <a:latin typeface="Times New Roman" panose="02020603050405020304" pitchFamily="18" charset="0"/>
                          <a:cs typeface="Times New Roman" panose="02020603050405020304" pitchFamily="18" charset="0"/>
                        </a:rPr>
                        <a:t> </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534237478"/>
                  </a:ext>
                </a:extLst>
              </a:tr>
              <a:tr h="523370">
                <a:tc>
                  <a:txBody>
                    <a:bodyPr/>
                    <a:lstStyle/>
                    <a:p>
                      <a:pPr marL="0" marR="0" algn="ctr">
                        <a:lnSpc>
                          <a:spcPct val="107000"/>
                        </a:lnSpc>
                        <a:spcBef>
                          <a:spcPts val="0"/>
                        </a:spcBef>
                        <a:spcAft>
                          <a:spcPts val="0"/>
                        </a:spcAft>
                      </a:pPr>
                      <a:r>
                        <a:rPr lang="en-US" sz="1200" b="1" dirty="0">
                          <a:solidFill>
                            <a:schemeClr val="tx1"/>
                          </a:solidFill>
                          <a:effectLst/>
                          <a:latin typeface="Times New Roman" panose="02020603050405020304" pitchFamily="18" charset="0"/>
                          <a:cs typeface="Times New Roman" panose="02020603050405020304" pitchFamily="18" charset="0"/>
                        </a:rPr>
                        <a:t>Unit 5</a:t>
                      </a:r>
                      <a:endParaRPr lang="en-US" sz="1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l">
                        <a:lnSpc>
                          <a:spcPct val="107000"/>
                        </a:lnSpc>
                        <a:spcBef>
                          <a:spcPts val="0"/>
                        </a:spcBef>
                        <a:spcAft>
                          <a:spcPts val="0"/>
                        </a:spcAft>
                      </a:pPr>
                      <a:r>
                        <a:rPr lang="en-US" sz="1200" b="0" u="sng" dirty="0">
                          <a:solidFill>
                            <a:schemeClr val="tx1"/>
                          </a:solidFill>
                          <a:effectLst/>
                          <a:latin typeface="Times New Roman" panose="02020603050405020304" pitchFamily="18" charset="0"/>
                          <a:cs typeface="Times New Roman" panose="02020603050405020304" pitchFamily="18" charset="0"/>
                          <a:hlinkClick r:id="rId12"/>
                        </a:rPr>
                        <a:t>https://youtu.be/t3FVP5wuG4g</a:t>
                      </a:r>
                      <a:endParaRPr lang="en-US" sz="1200" b="0" dirty="0">
                        <a:solidFill>
                          <a:schemeClr val="tx1"/>
                        </a:solidFill>
                        <a:effectLst/>
                        <a:latin typeface="Times New Roman" panose="02020603050405020304" pitchFamily="18" charset="0"/>
                        <a:cs typeface="Times New Roman" panose="02020603050405020304" pitchFamily="18" charset="0"/>
                      </a:endParaRPr>
                    </a:p>
                    <a:p>
                      <a:pPr marL="0" marR="0" algn="l">
                        <a:lnSpc>
                          <a:spcPct val="107000"/>
                        </a:lnSpc>
                        <a:spcBef>
                          <a:spcPts val="0"/>
                        </a:spcBef>
                        <a:spcAft>
                          <a:spcPts val="0"/>
                        </a:spcAft>
                      </a:pPr>
                      <a:r>
                        <a:rPr lang="en-US" sz="1200" b="0" u="sng" dirty="0">
                          <a:solidFill>
                            <a:schemeClr val="tx1"/>
                          </a:solidFill>
                          <a:effectLst/>
                          <a:latin typeface="Times New Roman" panose="02020603050405020304" pitchFamily="18" charset="0"/>
                          <a:cs typeface="Times New Roman" panose="02020603050405020304" pitchFamily="18" charset="0"/>
                          <a:hlinkClick r:id="rId13"/>
                        </a:rPr>
                        <a:t>https://youtu.be/ixY0Cau4mBM</a:t>
                      </a:r>
                      <a:r>
                        <a:rPr lang="en-US" sz="1200" b="0" dirty="0">
                          <a:solidFill>
                            <a:schemeClr val="tx1"/>
                          </a:solidFill>
                          <a:effectLst/>
                          <a:latin typeface="Times New Roman" panose="02020603050405020304" pitchFamily="18" charset="0"/>
                          <a:cs typeface="Times New Roman" panose="02020603050405020304" pitchFamily="18" charset="0"/>
                        </a:rPr>
                        <a:t> </a:t>
                      </a:r>
                      <a:endParaRPr lang="en-US" sz="12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417077993"/>
                  </a:ext>
                </a:extLst>
              </a:tr>
            </a:tbl>
          </a:graphicData>
        </a:graphic>
      </p:graphicFrame>
      <p:sp>
        <p:nvSpPr>
          <p:cNvPr id="12" name="Rectangle 11">
            <a:extLst>
              <a:ext uri="{FF2B5EF4-FFF2-40B4-BE49-F238E27FC236}">
                <a16:creationId xmlns:a16="http://schemas.microsoft.com/office/drawing/2014/main" xmlns="" id="{EF6A6F05-0404-9D8E-EC80-DF3A5F70B222}"/>
              </a:ext>
            </a:extLst>
          </p:cNvPr>
          <p:cNvSpPr/>
          <p:nvPr/>
        </p:nvSpPr>
        <p:spPr>
          <a:xfrm>
            <a:off x="1371599" y="0"/>
            <a:ext cx="7772400" cy="68579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WIRELESS COMMUNICATION</a:t>
            </a:r>
            <a:endParaRPr lang="en-US" sz="4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07129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D9F466-CF80-7045-34B9-4E5C9279005A}"/>
              </a:ext>
            </a:extLst>
          </p:cNvPr>
          <p:cNvSpPr>
            <a:spLocks noGrp="1"/>
          </p:cNvSpPr>
          <p:nvPr>
            <p:ph idx="1"/>
          </p:nvPr>
        </p:nvSpPr>
        <p:spPr>
          <a:xfrm>
            <a:off x="457200" y="1613452"/>
            <a:ext cx="8229600" cy="4525963"/>
          </a:xfrm>
        </p:spPr>
        <p:txBody>
          <a:bodyPr>
            <a:normAutofit fontScale="85000" lnSpcReduction="10000"/>
          </a:bodyPr>
          <a:lstStyle/>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Channel Models</a:t>
            </a:r>
            <a:r>
              <a:rPr lang="en-US" b="0" i="0" dirty="0">
                <a:solidFill>
                  <a:srgbClr val="374151"/>
                </a:solidFill>
                <a:effectLst/>
                <a:latin typeface="Times New Roman" panose="02020603050405020304" pitchFamily="18" charset="0"/>
                <a:cs typeface="Times New Roman" panose="02020603050405020304" pitchFamily="18" charset="0"/>
              </a:rPr>
              <a:t>: Engineers and researchers often use mathematical models like the Rayleigh or Rician fading models to simulate and study the effects of multipath fading in wireless communication systems.</a:t>
            </a:r>
          </a:p>
          <a:p>
            <a:pPr algn="l"/>
            <a:r>
              <a:rPr lang="en-US" b="1" i="0" dirty="0">
                <a:solidFill>
                  <a:srgbClr val="374151"/>
                </a:solidFill>
                <a:effectLst/>
                <a:latin typeface="Times New Roman" panose="02020603050405020304" pitchFamily="18" charset="0"/>
                <a:cs typeface="Times New Roman" panose="02020603050405020304" pitchFamily="18" charset="0"/>
              </a:rPr>
              <a:t>multipath fading </a:t>
            </a:r>
            <a:r>
              <a:rPr lang="en-US" b="0" i="0" dirty="0">
                <a:solidFill>
                  <a:srgbClr val="374151"/>
                </a:solidFill>
                <a:effectLst/>
                <a:latin typeface="Times New Roman" panose="02020603050405020304" pitchFamily="18" charset="0"/>
                <a:cs typeface="Times New Roman" panose="02020603050405020304" pitchFamily="18" charset="0"/>
              </a:rPr>
              <a:t>is a phenomenon in wireless communication where signals take multiple paths due to reflections and interference, leading to fluctuations in signal strength at the receiver. It is a significant challenge in wireless system design, and various techniques are employed to mitigate its effects and improve communication reliability.</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E5BFC22B-8503-9056-B22A-9234B2986803}"/>
              </a:ext>
            </a:extLst>
          </p:cNvPr>
          <p:cNvSpPr>
            <a:spLocks noGrp="1"/>
          </p:cNvSpPr>
          <p:nvPr>
            <p:ph type="dt" sz="half" idx="10"/>
          </p:nvPr>
        </p:nvSpPr>
        <p:spPr/>
        <p:txBody>
          <a:bodyPr/>
          <a:lstStyle/>
          <a:p>
            <a:fld id="{ABF35E45-15A6-4DA9-BC2A-93FA7F8D4857}" type="datetime1">
              <a:rPr lang="en-US" smtClean="0"/>
              <a:t>11/30/2024</a:t>
            </a:fld>
            <a:endParaRPr lang="en-US"/>
          </a:p>
        </p:txBody>
      </p:sp>
      <p:sp>
        <p:nvSpPr>
          <p:cNvPr id="5" name="Footer Placeholder 4">
            <a:extLst>
              <a:ext uri="{FF2B5EF4-FFF2-40B4-BE49-F238E27FC236}">
                <a16:creationId xmlns:a16="http://schemas.microsoft.com/office/drawing/2014/main" xmlns="" id="{5AD956DF-3A42-1962-5AC7-3E97E4517F7B}"/>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89719C0F-0092-1601-7998-4C882BD66AE9}"/>
              </a:ext>
            </a:extLst>
          </p:cNvPr>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Picture 2" descr="E:\NIET\Project\xLogo11.png.pagespeed.ic.pydHLuCQEZ.png">
            <a:extLst>
              <a:ext uri="{FF2B5EF4-FFF2-40B4-BE49-F238E27FC236}">
                <a16:creationId xmlns:a16="http://schemas.microsoft.com/office/drawing/2014/main" xmlns="" id="{4982DA86-6BD9-1EC0-2ECD-BADD5944DA20}"/>
              </a:ext>
            </a:extLst>
          </p:cNvPr>
          <p:cNvPicPr>
            <a:picLocks noChangeAspect="1" noChangeArrowheads="1"/>
          </p:cNvPicPr>
          <p:nvPr/>
        </p:nvPicPr>
        <p:blipFill>
          <a:blip r:embed="rId2"/>
          <a:srcRect/>
          <a:stretch>
            <a:fillRect/>
          </a:stretch>
        </p:blipFill>
        <p:spPr bwMode="auto">
          <a:xfrm>
            <a:off x="0" y="-28135"/>
            <a:ext cx="1447800" cy="817163"/>
          </a:xfrm>
          <a:prstGeom prst="rect">
            <a:avLst/>
          </a:prstGeom>
          <a:noFill/>
        </p:spPr>
      </p:pic>
      <p:sp>
        <p:nvSpPr>
          <p:cNvPr id="8" name="Title 1">
            <a:extLst>
              <a:ext uri="{FF2B5EF4-FFF2-40B4-BE49-F238E27FC236}">
                <a16:creationId xmlns:a16="http://schemas.microsoft.com/office/drawing/2014/main" xmlns="" id="{CFA60C97-C5D3-7BC3-01CA-385588ECBB96}"/>
              </a:ext>
            </a:extLst>
          </p:cNvPr>
          <p:cNvSpPr txBox="1">
            <a:spLocks noGrp="1"/>
          </p:cNvSpPr>
          <p:nvPr>
            <p:ph type="title"/>
          </p:nvPr>
        </p:nvSpPr>
        <p:spPr>
          <a:xfrm>
            <a:off x="1524000" y="274638"/>
            <a:ext cx="71628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0" i="0" dirty="0">
                <a:solidFill>
                  <a:srgbClr val="374151"/>
                </a:solidFill>
                <a:effectLst/>
                <a:latin typeface="Times New Roman" panose="02020603050405020304" pitchFamily="18" charset="0"/>
                <a:cs typeface="Times New Roman" panose="02020603050405020304" pitchFamily="18" charset="0"/>
              </a:rPr>
              <a:t>Multipath fading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28155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6B7094E-5D6A-AD27-AA25-55CDEEB93A39}"/>
              </a:ext>
            </a:extLst>
          </p:cNvPr>
          <p:cNvSpPr>
            <a:spLocks noGrp="1"/>
          </p:cNvSpPr>
          <p:nvPr>
            <p:ph type="dt" sz="half" idx="10"/>
          </p:nvPr>
        </p:nvSpPr>
        <p:spPr/>
        <p:txBody>
          <a:bodyPr/>
          <a:lstStyle/>
          <a:p>
            <a:fld id="{40F7ABA5-D244-424F-B425-CD5EF59FA451}" type="datetime1">
              <a:rPr lang="en-US" smtClean="0"/>
              <a:t>11/30/2024</a:t>
            </a:fld>
            <a:endParaRPr lang="en-US"/>
          </a:p>
        </p:txBody>
      </p:sp>
      <p:sp>
        <p:nvSpPr>
          <p:cNvPr id="5" name="Footer Placeholder 4">
            <a:extLst>
              <a:ext uri="{FF2B5EF4-FFF2-40B4-BE49-F238E27FC236}">
                <a16:creationId xmlns:a16="http://schemas.microsoft.com/office/drawing/2014/main" xmlns="" id="{D7E9D56E-7503-BFA3-DBAF-24096AF4A8B7}"/>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DB9609AF-8EE4-84CA-4067-EAF44105AF02}"/>
              </a:ext>
            </a:extLst>
          </p:cNvPr>
          <p:cNvSpPr>
            <a:spLocks noGrp="1"/>
          </p:cNvSpPr>
          <p:nvPr>
            <p:ph type="sldNum" sz="quarter" idx="12"/>
          </p:nvPr>
        </p:nvSpPr>
        <p:spPr/>
        <p:txBody>
          <a:bodyPr/>
          <a:lstStyle/>
          <a:p>
            <a:fld id="{B6F15528-21DE-4FAA-801E-634DDDAF4B2B}" type="slidenum">
              <a:rPr lang="en-US" smtClean="0"/>
              <a:pPr/>
              <a:t>41</a:t>
            </a:fld>
            <a:endParaRPr lang="en-US"/>
          </a:p>
        </p:txBody>
      </p:sp>
      <p:pic>
        <p:nvPicPr>
          <p:cNvPr id="16386" name="Picture 2" descr="Mobile phone cellular multipath propagation receiver atmospheric ducting  phase shifting fading weak Rayleigh distribution line of sight coherent  digital error Stock Vector | Adobe Stock">
            <a:extLst>
              <a:ext uri="{FF2B5EF4-FFF2-40B4-BE49-F238E27FC236}">
                <a16:creationId xmlns:a16="http://schemas.microsoft.com/office/drawing/2014/main" xmlns="" id="{1E720A98-BA7C-03CE-D1E4-E08B3B2617F9}"/>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0" y="1828800"/>
            <a:ext cx="6248400" cy="4191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E:\NIET\Project\xLogo11.png.pagespeed.ic.pydHLuCQEZ.png">
            <a:extLst>
              <a:ext uri="{FF2B5EF4-FFF2-40B4-BE49-F238E27FC236}">
                <a16:creationId xmlns:a16="http://schemas.microsoft.com/office/drawing/2014/main" xmlns="" id="{088E1289-EE44-B745-A8CF-D1A25B910121}"/>
              </a:ext>
            </a:extLst>
          </p:cNvPr>
          <p:cNvPicPr>
            <a:picLocks noChangeAspect="1" noChangeArrowheads="1"/>
          </p:cNvPicPr>
          <p:nvPr/>
        </p:nvPicPr>
        <p:blipFill>
          <a:blip r:embed="rId3"/>
          <a:srcRect/>
          <a:stretch>
            <a:fillRect/>
          </a:stretch>
        </p:blipFill>
        <p:spPr bwMode="auto">
          <a:xfrm>
            <a:off x="0" y="-41387"/>
            <a:ext cx="1447800" cy="817163"/>
          </a:xfrm>
          <a:prstGeom prst="rect">
            <a:avLst/>
          </a:prstGeom>
          <a:noFill/>
        </p:spPr>
      </p:pic>
      <p:sp>
        <p:nvSpPr>
          <p:cNvPr id="8" name="Title 1">
            <a:extLst>
              <a:ext uri="{FF2B5EF4-FFF2-40B4-BE49-F238E27FC236}">
                <a16:creationId xmlns:a16="http://schemas.microsoft.com/office/drawing/2014/main" xmlns="" id="{6553D5F2-F219-0E11-6D35-A8085C14F5C7}"/>
              </a:ext>
            </a:extLst>
          </p:cNvPr>
          <p:cNvSpPr txBox="1">
            <a:spLocks noGrp="1"/>
          </p:cNvSpPr>
          <p:nvPr>
            <p:ph type="title"/>
          </p:nvPr>
        </p:nvSpPr>
        <p:spPr>
          <a:xfrm>
            <a:off x="1524000" y="187552"/>
            <a:ext cx="71628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0" i="0" dirty="0">
                <a:solidFill>
                  <a:srgbClr val="374151"/>
                </a:solidFill>
                <a:effectLst/>
                <a:latin typeface="Times New Roman" panose="02020603050405020304" pitchFamily="18" charset="0"/>
                <a:cs typeface="Times New Roman" panose="02020603050405020304" pitchFamily="18" charset="0"/>
              </a:rPr>
              <a:t>Multipath fading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47928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958D688-C5E8-0327-01F5-073AD5DBF01B}"/>
              </a:ext>
            </a:extLst>
          </p:cNvPr>
          <p:cNvSpPr>
            <a:spLocks noGrp="1"/>
          </p:cNvSpPr>
          <p:nvPr>
            <p:ph type="dt" sz="half" idx="10"/>
          </p:nvPr>
        </p:nvSpPr>
        <p:spPr/>
        <p:txBody>
          <a:bodyPr/>
          <a:lstStyle/>
          <a:p>
            <a:fld id="{0D773C3A-6687-4B03-842D-5470204854F7}" type="datetime1">
              <a:rPr lang="en-US" smtClean="0"/>
              <a:t>11/30/2024</a:t>
            </a:fld>
            <a:endParaRPr lang="en-US"/>
          </a:p>
        </p:txBody>
      </p:sp>
      <p:sp>
        <p:nvSpPr>
          <p:cNvPr id="5" name="Footer Placeholder 4">
            <a:extLst>
              <a:ext uri="{FF2B5EF4-FFF2-40B4-BE49-F238E27FC236}">
                <a16:creationId xmlns:a16="http://schemas.microsoft.com/office/drawing/2014/main" xmlns="" id="{8DE3B70C-8426-C482-7C6F-3CBD5C6349C8}"/>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2F25BA36-E3A7-A572-4B58-E39BFA7E40CC}"/>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7" name="Rectangle 1">
            <a:extLst>
              <a:ext uri="{FF2B5EF4-FFF2-40B4-BE49-F238E27FC236}">
                <a16:creationId xmlns:a16="http://schemas.microsoft.com/office/drawing/2014/main" xmlns="" id="{9926A436-A484-3B51-AF47-079AACF673CD}"/>
              </a:ext>
            </a:extLst>
          </p:cNvPr>
          <p:cNvSpPr>
            <a:spLocks noGrp="1" noChangeArrowheads="1"/>
          </p:cNvSpPr>
          <p:nvPr>
            <p:ph idx="1"/>
          </p:nvPr>
        </p:nvSpPr>
        <p:spPr bwMode="auto">
          <a:xfrm>
            <a:off x="228600" y="1369892"/>
            <a:ext cx="8686800" cy="54173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Fading effects in the context of signal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transmission</a:t>
            </a:r>
            <a:r>
              <a:rPr kumimoji="0" lang="en-US" altLang="en-US" sz="1800" b="0" i="0" u="none" strike="noStrike" cap="none" normalizeH="0" baseline="0" dirty="0">
                <a:ln>
                  <a:noFill/>
                </a:ln>
                <a:solidFill>
                  <a:srgbClr val="000000"/>
                </a:solidFill>
                <a:effectLst/>
                <a:latin typeface="Söhne"/>
              </a:rPr>
              <a:t> refer to the variations in the strength or quality of a received signal as it travels from a transmitter to a receiver. These variations can occur due to a variety of factors, including: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0000"/>
                </a:solidFill>
                <a:effectLst/>
                <a:latin typeface="Söhne"/>
              </a:rPr>
              <a:t>Path Loss</a:t>
            </a:r>
            <a:r>
              <a:rPr kumimoji="0" lang="en-US" altLang="en-US" sz="1800" b="0" i="0" u="none" strike="noStrike" cap="none" normalizeH="0" baseline="0" dirty="0">
                <a:ln>
                  <a:noFill/>
                </a:ln>
                <a:solidFill>
                  <a:srgbClr val="000000"/>
                </a:solidFill>
                <a:effectLst/>
                <a:latin typeface="Söhne"/>
              </a:rPr>
              <a:t>: As a signal travels through a medium (e.g., air, water, or space), it naturally spreads out and loses energy over distance. This phenomenon is known as path loss, and it leads to a decrease in signal strength with increasing distance from the transmitter.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0000"/>
                </a:solidFill>
                <a:effectLst/>
                <a:latin typeface="Söhne"/>
              </a:rPr>
              <a:t>Free-Space Path Loss</a:t>
            </a:r>
            <a:r>
              <a:rPr kumimoji="0" lang="en-US" altLang="en-US" sz="1800" b="0" i="0" u="none" strike="noStrike" cap="none" normalizeH="0" baseline="0" dirty="0">
                <a:ln>
                  <a:noFill/>
                </a:ln>
                <a:solidFill>
                  <a:srgbClr val="000000"/>
                </a:solidFill>
                <a:effectLst/>
                <a:latin typeface="Söhne"/>
              </a:rPr>
              <a:t>: In free space (e.g., in outer space or a vacuum), the signal strength decreases with the square of the distance from the transmitter. This is described by the inverse square law.</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0000"/>
                </a:solidFill>
                <a:effectLst/>
                <a:latin typeface="Söhne"/>
              </a:rPr>
              <a:t>Multipath Propagation</a:t>
            </a:r>
            <a:r>
              <a:rPr kumimoji="0" lang="en-US" altLang="en-US" sz="1800" b="0" i="0" u="none" strike="noStrike" cap="none" normalizeH="0" baseline="0" dirty="0">
                <a:ln>
                  <a:noFill/>
                </a:ln>
                <a:solidFill>
                  <a:srgbClr val="000000"/>
                </a:solidFill>
                <a:effectLst/>
                <a:latin typeface="Söhne"/>
              </a:rPr>
              <a:t>: Signals can take multiple paths to reach the receiver due to reflections, diffractions, and scattering. These multiple paths can interfere constructively or destructively, causing signal fading. Multipath fading is often described as Rayleigh or Rician fading, depending on the nature of the multipath environment.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0000"/>
                </a:solidFill>
                <a:effectLst/>
                <a:latin typeface="Söhne"/>
              </a:rPr>
              <a:t>Doppler Effect</a:t>
            </a:r>
            <a:r>
              <a:rPr kumimoji="0" lang="en-US" altLang="en-US" sz="1800" b="0" i="0" u="none" strike="noStrike" cap="none" normalizeH="0" baseline="0" dirty="0">
                <a:ln>
                  <a:noFill/>
                </a:ln>
                <a:solidFill>
                  <a:srgbClr val="000000"/>
                </a:solidFill>
                <a:effectLst/>
                <a:latin typeface="Söhne"/>
              </a:rPr>
              <a:t>: If either the transmitter or the receiver is in motion relative to each other, the frequency of the received signal can shift due to the Doppler effect. This can result in frequency fading.</a:t>
            </a: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2" descr="E:\NIET\Project\xLogo11.png.pagespeed.ic.pydHLuCQEZ.png">
            <a:extLst>
              <a:ext uri="{FF2B5EF4-FFF2-40B4-BE49-F238E27FC236}">
                <a16:creationId xmlns:a16="http://schemas.microsoft.com/office/drawing/2014/main" xmlns="" id="{96685B55-1368-A141-726D-AF181E639BDF}"/>
              </a:ext>
            </a:extLst>
          </p:cNvPr>
          <p:cNvPicPr>
            <a:picLocks noChangeAspect="1" noChangeArrowheads="1"/>
          </p:cNvPicPr>
          <p:nvPr/>
        </p:nvPicPr>
        <p:blipFill>
          <a:blip r:embed="rId2"/>
          <a:srcRect/>
          <a:stretch>
            <a:fillRect/>
          </a:stretch>
        </p:blipFill>
        <p:spPr bwMode="auto">
          <a:xfrm>
            <a:off x="0" y="-41387"/>
            <a:ext cx="1447800" cy="817163"/>
          </a:xfrm>
          <a:prstGeom prst="rect">
            <a:avLst/>
          </a:prstGeom>
          <a:noFill/>
        </p:spPr>
      </p:pic>
      <p:sp>
        <p:nvSpPr>
          <p:cNvPr id="11" name="Title 1">
            <a:extLst>
              <a:ext uri="{FF2B5EF4-FFF2-40B4-BE49-F238E27FC236}">
                <a16:creationId xmlns:a16="http://schemas.microsoft.com/office/drawing/2014/main" xmlns="" id="{B74F1FEA-BCC3-9502-6FC4-D8054A4784F0}"/>
              </a:ext>
            </a:extLst>
          </p:cNvPr>
          <p:cNvSpPr txBox="1">
            <a:spLocks noGrp="1"/>
          </p:cNvSpPr>
          <p:nvPr>
            <p:ph type="title"/>
          </p:nvPr>
        </p:nvSpPr>
        <p:spPr>
          <a:xfrm>
            <a:off x="1295400" y="0"/>
            <a:ext cx="7391400" cy="77577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Fading Effects on Signal and Frequency</a:t>
            </a:r>
          </a:p>
        </p:txBody>
      </p:sp>
    </p:spTree>
    <p:extLst>
      <p:ext uri="{BB962C8B-B14F-4D97-AF65-F5344CB8AC3E}">
        <p14:creationId xmlns:p14="http://schemas.microsoft.com/office/powerpoint/2010/main" xmlns="" val="18032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D7D2425-01B2-4B57-195F-A36FF80741E7}"/>
              </a:ext>
            </a:extLst>
          </p:cNvPr>
          <p:cNvSpPr>
            <a:spLocks noGrp="1"/>
          </p:cNvSpPr>
          <p:nvPr>
            <p:ph idx="1"/>
          </p:nvPr>
        </p:nvSpPr>
        <p:spPr>
          <a:xfrm>
            <a:off x="457200" y="953688"/>
            <a:ext cx="8229600" cy="5172475"/>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Atmospheric Effects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Weather conditions and atmospheric elements like rain, fog, or atmospheric turbulence can scatter or absorb radio waves, leading to signal attenuation and fading.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Obstructions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Physical obstacles such as buildings, trees, or terrain can block or attenuate signals, causing shadowing and fading in certain areas.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Interference</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Interference from other electronic devices or signals can affect the quality of the received signal, leading to fading effects.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Fading can be detrimental to signal quality and can lead to communication errors and decreased performance. To mitigate fading effects, various techniques are used in wireless communication systems, including: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Error-Correcting Codes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These codes can detect and correct errors in received signals, improving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Diversity Techniques</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Techniques like space diversity (using multiple antennas) and time diversity (retransmitting data at different times) can help combat fading.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510CB89-EDF2-625A-C5D1-172DC3BAF414}"/>
              </a:ext>
            </a:extLst>
          </p:cNvPr>
          <p:cNvSpPr>
            <a:spLocks noGrp="1"/>
          </p:cNvSpPr>
          <p:nvPr>
            <p:ph type="dt" sz="half" idx="10"/>
          </p:nvPr>
        </p:nvSpPr>
        <p:spPr/>
        <p:txBody>
          <a:bodyPr/>
          <a:lstStyle/>
          <a:p>
            <a:fld id="{0C25AB5D-D6D3-419C-9AC8-022CB29B7469}" type="datetime1">
              <a:rPr lang="en-US" smtClean="0"/>
              <a:t>11/30/2024</a:t>
            </a:fld>
            <a:endParaRPr lang="en-US"/>
          </a:p>
        </p:txBody>
      </p:sp>
      <p:sp>
        <p:nvSpPr>
          <p:cNvPr id="5" name="Footer Placeholder 4">
            <a:extLst>
              <a:ext uri="{FF2B5EF4-FFF2-40B4-BE49-F238E27FC236}">
                <a16:creationId xmlns:a16="http://schemas.microsoft.com/office/drawing/2014/main" xmlns="" id="{AE097B82-DEC8-0ADD-4122-1A378C593752}"/>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524483F8-4882-B085-C935-E86ECDBA3FE3}"/>
              </a:ext>
            </a:extLst>
          </p:cNvPr>
          <p:cNvSpPr>
            <a:spLocks noGrp="1"/>
          </p:cNvSpPr>
          <p:nvPr>
            <p:ph type="sldNum" sz="quarter" idx="12"/>
          </p:nvPr>
        </p:nvSpPr>
        <p:spPr/>
        <p:txBody>
          <a:bodyPr/>
          <a:lstStyle/>
          <a:p>
            <a:fld id="{B6F15528-21DE-4FAA-801E-634DDDAF4B2B}" type="slidenum">
              <a:rPr lang="en-US" smtClean="0"/>
              <a:pPr/>
              <a:t>43</a:t>
            </a:fld>
            <a:endParaRPr lang="en-US"/>
          </a:p>
        </p:txBody>
      </p:sp>
      <p:pic>
        <p:nvPicPr>
          <p:cNvPr id="7" name="Picture 2" descr="E:\NIET\Project\xLogo11.png.pagespeed.ic.pydHLuCQEZ.png">
            <a:extLst>
              <a:ext uri="{FF2B5EF4-FFF2-40B4-BE49-F238E27FC236}">
                <a16:creationId xmlns:a16="http://schemas.microsoft.com/office/drawing/2014/main" xmlns="" id="{56FA33A2-19DF-8969-A56C-B732F71B4F3D}"/>
              </a:ext>
            </a:extLst>
          </p:cNvPr>
          <p:cNvPicPr>
            <a:picLocks noChangeAspect="1" noChangeArrowheads="1"/>
          </p:cNvPicPr>
          <p:nvPr/>
        </p:nvPicPr>
        <p:blipFill>
          <a:blip r:embed="rId2"/>
          <a:srcRect/>
          <a:stretch>
            <a:fillRect/>
          </a:stretch>
        </p:blipFill>
        <p:spPr bwMode="auto">
          <a:xfrm>
            <a:off x="0" y="0"/>
            <a:ext cx="1447800" cy="953688"/>
          </a:xfrm>
          <a:prstGeom prst="rect">
            <a:avLst/>
          </a:prstGeom>
          <a:noFill/>
        </p:spPr>
      </p:pic>
      <p:sp>
        <p:nvSpPr>
          <p:cNvPr id="8" name="Title 1">
            <a:extLst>
              <a:ext uri="{FF2B5EF4-FFF2-40B4-BE49-F238E27FC236}">
                <a16:creationId xmlns:a16="http://schemas.microsoft.com/office/drawing/2014/main" xmlns="" id="{6798A433-E421-B360-6EFE-CA5A4FE7AA2D}"/>
              </a:ext>
            </a:extLst>
          </p:cNvPr>
          <p:cNvSpPr txBox="1">
            <a:spLocks noGrp="1"/>
          </p:cNvSpPr>
          <p:nvPr>
            <p:ph type="title"/>
          </p:nvPr>
        </p:nvSpPr>
        <p:spPr>
          <a:xfrm>
            <a:off x="1371600" y="-23132"/>
            <a:ext cx="7315200" cy="63925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Fading Effects on Signal and Frequency</a:t>
            </a:r>
          </a:p>
        </p:txBody>
      </p:sp>
    </p:spTree>
    <p:extLst>
      <p:ext uri="{BB962C8B-B14F-4D97-AF65-F5344CB8AC3E}">
        <p14:creationId xmlns:p14="http://schemas.microsoft.com/office/powerpoint/2010/main" xmlns="" val="479755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CE1398-B824-EF29-6660-1C7DBD1CC008}"/>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Equalization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Adaptive equalization techniques can be used to compensate for the effects of multipath fading.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Fading Simulation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some cases, fading can be modeled and simulated to develop communication systems that are robust in fading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Frequency Diversity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Transmitting the same information over multiple frequency channels can help reduce the impact of fading at specific frequencies.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Power Control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Adjusting the transmitted power based on the channel conditions can help maintain a consistent signal quality.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Fading effects are a significant consideration in the design and operation of wireless communication systems, and various strategies are employed to ensure reliable and robust communication, even in challenging propagation environments.</a:t>
            </a:r>
          </a:p>
          <a:p>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Date Placeholder 3">
            <a:extLst>
              <a:ext uri="{FF2B5EF4-FFF2-40B4-BE49-F238E27FC236}">
                <a16:creationId xmlns:a16="http://schemas.microsoft.com/office/drawing/2014/main" xmlns="" id="{AE206DB5-6448-E159-EF10-92E8F80B315E}"/>
              </a:ext>
            </a:extLst>
          </p:cNvPr>
          <p:cNvSpPr>
            <a:spLocks noGrp="1"/>
          </p:cNvSpPr>
          <p:nvPr>
            <p:ph type="dt" sz="half" idx="10"/>
          </p:nvPr>
        </p:nvSpPr>
        <p:spPr/>
        <p:txBody>
          <a:bodyPr/>
          <a:lstStyle/>
          <a:p>
            <a:fld id="{31E6E6B1-6A8F-4C92-B8AA-2E0E1427EAF6}" type="datetime1">
              <a:rPr lang="en-US" smtClean="0"/>
              <a:t>11/30/2024</a:t>
            </a:fld>
            <a:endParaRPr lang="en-US"/>
          </a:p>
        </p:txBody>
      </p:sp>
      <p:sp>
        <p:nvSpPr>
          <p:cNvPr id="5" name="Footer Placeholder 4">
            <a:extLst>
              <a:ext uri="{FF2B5EF4-FFF2-40B4-BE49-F238E27FC236}">
                <a16:creationId xmlns:a16="http://schemas.microsoft.com/office/drawing/2014/main" xmlns="" id="{B8A2CCD4-9EB4-344F-55A5-397E596ADD1A}"/>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4F4A9861-D63D-8F56-9B77-C321CB67F6C6}"/>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a:extLst>
              <a:ext uri="{FF2B5EF4-FFF2-40B4-BE49-F238E27FC236}">
                <a16:creationId xmlns:a16="http://schemas.microsoft.com/office/drawing/2014/main" xmlns="" id="{0145B544-28D1-CD3A-80AF-0CDFCB273DA9}"/>
              </a:ext>
            </a:extLst>
          </p:cNvPr>
          <p:cNvSpPr txBox="1">
            <a:spLocks noGrp="1"/>
          </p:cNvSpPr>
          <p:nvPr>
            <p:ph type="title"/>
          </p:nvPr>
        </p:nvSpPr>
        <p:spPr>
          <a:xfrm>
            <a:off x="1524000" y="245609"/>
            <a:ext cx="71628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Fading Effects on Signal and Frequency</a:t>
            </a:r>
          </a:p>
        </p:txBody>
      </p:sp>
      <p:pic>
        <p:nvPicPr>
          <p:cNvPr id="8" name="Picture 2" descr="E:\NIET\Project\xLogo11.png.pagespeed.ic.pydHLuCQEZ.png">
            <a:extLst>
              <a:ext uri="{FF2B5EF4-FFF2-40B4-BE49-F238E27FC236}">
                <a16:creationId xmlns:a16="http://schemas.microsoft.com/office/drawing/2014/main" xmlns="" id="{78599853-4BBB-AAD7-6D16-F18FDDC36698}"/>
              </a:ext>
            </a:extLst>
          </p:cNvPr>
          <p:cNvPicPr>
            <a:picLocks noChangeAspect="1" noChangeArrowheads="1"/>
          </p:cNvPicPr>
          <p:nvPr/>
        </p:nvPicPr>
        <p:blipFill>
          <a:blip r:embed="rId2"/>
          <a:srcRect/>
          <a:stretch>
            <a:fillRect/>
          </a:stretch>
        </p:blipFill>
        <p:spPr bwMode="auto">
          <a:xfrm>
            <a:off x="0" y="274638"/>
            <a:ext cx="1447800" cy="1095375"/>
          </a:xfrm>
          <a:prstGeom prst="rect">
            <a:avLst/>
          </a:prstGeom>
          <a:noFill/>
        </p:spPr>
      </p:pic>
    </p:spTree>
    <p:extLst>
      <p:ext uri="{BB962C8B-B14F-4D97-AF65-F5344CB8AC3E}">
        <p14:creationId xmlns:p14="http://schemas.microsoft.com/office/powerpoint/2010/main" xmlns="" val="3289615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3D1D766-1B6F-E62C-7EDC-6B36AEF0C5C8}"/>
              </a:ext>
            </a:extLst>
          </p:cNvPr>
          <p:cNvSpPr>
            <a:spLocks noGrp="1"/>
          </p:cNvSpPr>
          <p:nvPr>
            <p:ph type="dt" sz="half" idx="10"/>
          </p:nvPr>
        </p:nvSpPr>
        <p:spPr/>
        <p:txBody>
          <a:bodyPr/>
          <a:lstStyle/>
          <a:p>
            <a:fld id="{405ED39C-F463-43EB-95BD-42C3AF4A0AEA}" type="datetime1">
              <a:rPr lang="en-US" smtClean="0"/>
              <a:t>11/30/2024</a:t>
            </a:fld>
            <a:endParaRPr lang="en-US"/>
          </a:p>
        </p:txBody>
      </p:sp>
      <p:sp>
        <p:nvSpPr>
          <p:cNvPr id="5" name="Footer Placeholder 4">
            <a:extLst>
              <a:ext uri="{FF2B5EF4-FFF2-40B4-BE49-F238E27FC236}">
                <a16:creationId xmlns:a16="http://schemas.microsoft.com/office/drawing/2014/main" xmlns="" id="{36918F6F-B74A-F6A6-7B95-9332511083A1}"/>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81694E9F-A762-1F85-1874-9CDBFA92BC55}"/>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18434" name="Picture 2" descr="The effect of flat and selective fading channel on the signal | Download  Scientific Diagram">
            <a:extLst>
              <a:ext uri="{FF2B5EF4-FFF2-40B4-BE49-F238E27FC236}">
                <a16:creationId xmlns:a16="http://schemas.microsoft.com/office/drawing/2014/main" xmlns="" id="{9C1DCA18-037A-363F-8126-002D9A0C813F}"/>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295400" y="1600200"/>
            <a:ext cx="6705600" cy="4525963"/>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E:\NIET\Project\xLogo11.png.pagespeed.ic.pydHLuCQEZ.png">
            <a:extLst>
              <a:ext uri="{FF2B5EF4-FFF2-40B4-BE49-F238E27FC236}">
                <a16:creationId xmlns:a16="http://schemas.microsoft.com/office/drawing/2014/main" xmlns="" id="{9AAFDF0A-FC16-3AED-43F2-F18F8EC77D88}"/>
              </a:ext>
            </a:extLst>
          </p:cNvPr>
          <p:cNvPicPr>
            <a:picLocks noChangeAspect="1" noChangeArrowheads="1"/>
          </p:cNvPicPr>
          <p:nvPr/>
        </p:nvPicPr>
        <p:blipFill>
          <a:blip r:embed="rId3"/>
          <a:srcRect/>
          <a:stretch>
            <a:fillRect/>
          </a:stretch>
        </p:blipFill>
        <p:spPr bwMode="auto">
          <a:xfrm>
            <a:off x="0" y="136525"/>
            <a:ext cx="1447800" cy="1082675"/>
          </a:xfrm>
          <a:prstGeom prst="rect">
            <a:avLst/>
          </a:prstGeom>
          <a:noFill/>
        </p:spPr>
      </p:pic>
      <p:sp>
        <p:nvSpPr>
          <p:cNvPr id="9" name="Title 1">
            <a:extLst>
              <a:ext uri="{FF2B5EF4-FFF2-40B4-BE49-F238E27FC236}">
                <a16:creationId xmlns:a16="http://schemas.microsoft.com/office/drawing/2014/main" xmlns="" id="{5E4A93E2-E866-1971-B031-63B6472D88AC}"/>
              </a:ext>
            </a:extLst>
          </p:cNvPr>
          <p:cNvSpPr txBox="1">
            <a:spLocks noGrp="1"/>
          </p:cNvSpPr>
          <p:nvPr>
            <p:ph type="title"/>
          </p:nvPr>
        </p:nvSpPr>
        <p:spPr>
          <a:xfrm>
            <a:off x="1447800" y="136525"/>
            <a:ext cx="7239000" cy="10826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latin typeface="Times New Roman" panose="02020603050405020304" pitchFamily="18" charset="0"/>
                <a:cs typeface="Times New Roman" panose="02020603050405020304" pitchFamily="18" charset="0"/>
              </a:rPr>
              <a:t>Fading Effects on Signal and Frequency</a:t>
            </a:r>
          </a:p>
        </p:txBody>
      </p:sp>
    </p:spTree>
    <p:extLst>
      <p:ext uri="{BB962C8B-B14F-4D97-AF65-F5344CB8AC3E}">
        <p14:creationId xmlns:p14="http://schemas.microsoft.com/office/powerpoint/2010/main" xmlns="" val="33046327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9954C93-F77B-5686-DF3E-4687D97FDF66}"/>
              </a:ext>
            </a:extLst>
          </p:cNvPr>
          <p:cNvSpPr>
            <a:spLocks noGrp="1"/>
          </p:cNvSpPr>
          <p:nvPr>
            <p:ph idx="1"/>
          </p:nvPr>
        </p:nvSpPr>
        <p:spPr>
          <a:xfrm>
            <a:off x="457200" y="1600200"/>
            <a:ext cx="8229600" cy="4525963"/>
          </a:xfrm>
        </p:spPr>
        <p:txBody>
          <a:bodyPr>
            <a:normAutofit/>
          </a:bodyPr>
          <a:lstStyle/>
          <a:p>
            <a:pPr algn="l"/>
            <a:r>
              <a:rPr lang="en-US" sz="1800" b="0" i="0" dirty="0">
                <a:solidFill>
                  <a:srgbClr val="374151"/>
                </a:solidFill>
                <a:effectLst/>
                <a:latin typeface="Times New Roman" panose="02020603050405020304" pitchFamily="18" charset="0"/>
                <a:cs typeface="Times New Roman" panose="02020603050405020304" pitchFamily="18" charset="0"/>
              </a:rPr>
              <a:t>Shadowing is a language learning technique where a learner listens to a native speaker or an advanced speaker of the target language and attempts to repeat what they are saying as closely as possible, mimicking their pronunciation, intonation, and rhythm. It is a form of active listening and speaking practice commonly used to improve language skills, especially in the context of acquiring a new language or improving fluency in a second language.</a:t>
            </a:r>
          </a:p>
          <a:p>
            <a:pPr algn="l"/>
            <a:r>
              <a:rPr lang="en-US" sz="1800" b="0" i="0" dirty="0">
                <a:solidFill>
                  <a:srgbClr val="374151"/>
                </a:solidFill>
                <a:effectLst/>
                <a:latin typeface="Times New Roman" panose="02020603050405020304" pitchFamily="18" charset="0"/>
                <a:cs typeface="Times New Roman" panose="02020603050405020304" pitchFamily="18" charset="0"/>
              </a:rPr>
              <a:t>Here's how shadowing typically works:</a:t>
            </a:r>
          </a:p>
          <a:p>
            <a:pPr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Choose a Source: Find audio or video materials in the target language that match your current proficiency level. This could be podcasts, news broadcasts, dialogues from movies or TV shows, or language learning resources.</a:t>
            </a:r>
          </a:p>
          <a:p>
            <a:pPr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Listen Actively: Put on the audio or video and listen carefully to the speaker's pronunciation, tone, and cadence. Try to focus on understanding the content as well.</a:t>
            </a:r>
          </a:p>
          <a:p>
            <a:pPr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Repeat Aloud: As you listen, simultaneously repeat what the speaker is saying out loud. Try to mimic their pronunciation, intonation, and rhythm as closely as possible. Don't worry too much about understanding every word at this stage.</a:t>
            </a:r>
          </a:p>
        </p:txBody>
      </p:sp>
      <p:sp>
        <p:nvSpPr>
          <p:cNvPr id="4" name="Date Placeholder 3">
            <a:extLst>
              <a:ext uri="{FF2B5EF4-FFF2-40B4-BE49-F238E27FC236}">
                <a16:creationId xmlns:a16="http://schemas.microsoft.com/office/drawing/2014/main" xmlns="" id="{A9534311-68FB-672C-F542-2746B4B072D5}"/>
              </a:ext>
            </a:extLst>
          </p:cNvPr>
          <p:cNvSpPr>
            <a:spLocks noGrp="1"/>
          </p:cNvSpPr>
          <p:nvPr>
            <p:ph type="dt" sz="half" idx="10"/>
          </p:nvPr>
        </p:nvSpPr>
        <p:spPr/>
        <p:txBody>
          <a:bodyPr/>
          <a:lstStyle/>
          <a:p>
            <a:fld id="{F1F2B375-E52B-4862-BDC6-3531705E7977}" type="datetime1">
              <a:rPr lang="en-US" smtClean="0"/>
              <a:t>11/30/2024</a:t>
            </a:fld>
            <a:endParaRPr lang="en-US"/>
          </a:p>
        </p:txBody>
      </p:sp>
      <p:sp>
        <p:nvSpPr>
          <p:cNvPr id="5" name="Footer Placeholder 4">
            <a:extLst>
              <a:ext uri="{FF2B5EF4-FFF2-40B4-BE49-F238E27FC236}">
                <a16:creationId xmlns:a16="http://schemas.microsoft.com/office/drawing/2014/main" xmlns="" id="{1FDA162F-2139-D695-905E-6111B9DD8513}"/>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0965EBC9-3E40-84EF-49D2-5782D5F0A47F}"/>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a:extLst>
              <a:ext uri="{FF2B5EF4-FFF2-40B4-BE49-F238E27FC236}">
                <a16:creationId xmlns:a16="http://schemas.microsoft.com/office/drawing/2014/main" xmlns="" id="{B0B00052-1A2D-5C50-BD38-AB5FE5BA381A}"/>
              </a:ext>
            </a:extLst>
          </p:cNvPr>
          <p:cNvSpPr txBox="1">
            <a:spLocks noGrp="1"/>
          </p:cNvSpPr>
          <p:nvPr>
            <p:ph type="title"/>
          </p:nvPr>
        </p:nvSpPr>
        <p:spPr>
          <a:xfrm>
            <a:off x="1752600" y="245609"/>
            <a:ext cx="69342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0" i="0" dirty="0">
                <a:solidFill>
                  <a:srgbClr val="374151"/>
                </a:solidFill>
                <a:effectLst/>
                <a:latin typeface="Times New Roman" panose="02020603050405020304" pitchFamily="18" charset="0"/>
                <a:cs typeface="Times New Roman" panose="02020603050405020304" pitchFamily="18" charset="0"/>
              </a:rPr>
              <a:t>Shadowing</a:t>
            </a:r>
            <a:endParaRPr lang="en-US" sz="28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xmlns="" id="{FCA65DB5-0ACC-86FB-12A0-F1AB7479B134}"/>
              </a:ext>
            </a:extLst>
          </p:cNvPr>
          <p:cNvPicPr>
            <a:picLocks noChangeAspect="1" noChangeArrowheads="1"/>
          </p:cNvPicPr>
          <p:nvPr/>
        </p:nvPicPr>
        <p:blipFill>
          <a:blip r:embed="rId2"/>
          <a:srcRect/>
          <a:stretch>
            <a:fillRect/>
          </a:stretch>
        </p:blipFill>
        <p:spPr bwMode="auto">
          <a:xfrm>
            <a:off x="0" y="136525"/>
            <a:ext cx="1447800" cy="1082675"/>
          </a:xfrm>
          <a:prstGeom prst="rect">
            <a:avLst/>
          </a:prstGeom>
          <a:noFill/>
        </p:spPr>
      </p:pic>
    </p:spTree>
    <p:extLst>
      <p:ext uri="{BB962C8B-B14F-4D97-AF65-F5344CB8AC3E}">
        <p14:creationId xmlns:p14="http://schemas.microsoft.com/office/powerpoint/2010/main" xmlns="" val="305920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0B6472-C1F7-2729-025F-D810F818E210}"/>
              </a:ext>
            </a:extLst>
          </p:cNvPr>
          <p:cNvSpPr>
            <a:spLocks noGrp="1"/>
          </p:cNvSpPr>
          <p:nvPr>
            <p:ph idx="1"/>
          </p:nvPr>
        </p:nvSpPr>
        <p:spPr>
          <a:xfrm>
            <a:off x="304800" y="1600200"/>
            <a:ext cx="8382000" cy="4525963"/>
          </a:xfrm>
        </p:spPr>
        <p:txBody>
          <a:bodyPr>
            <a:normAutofit fontScale="62500" lnSpcReduction="20000"/>
          </a:bodyPr>
          <a:lstStyle/>
          <a:p>
            <a:pPr marL="514350" indent="-514350" algn="l">
              <a:buFont typeface="+mj-lt"/>
              <a:buAutoNum type="arabicPeriod" startAt="4"/>
            </a:pPr>
            <a:r>
              <a:rPr lang="en-US" sz="3200" b="0" i="0" dirty="0">
                <a:solidFill>
                  <a:srgbClr val="374151"/>
                </a:solidFill>
                <a:effectLst/>
                <a:latin typeface="Times New Roman" panose="02020603050405020304" pitchFamily="18" charset="0"/>
                <a:cs typeface="Times New Roman" panose="02020603050405020304" pitchFamily="18" charset="0"/>
              </a:rPr>
              <a:t>Pay Attention to Details: Pay close attention to how the speaker articulates individual sounds, words, and phrases. Try to match their pronunciation and stress patterns.</a:t>
            </a:r>
          </a:p>
          <a:p>
            <a:pPr algn="l">
              <a:buFont typeface="+mj-lt"/>
              <a:buAutoNum type="arabicPeriod" startAt="4"/>
            </a:pPr>
            <a:r>
              <a:rPr lang="en-US" sz="3200" b="0" i="0" dirty="0">
                <a:solidFill>
                  <a:srgbClr val="374151"/>
                </a:solidFill>
                <a:effectLst/>
                <a:latin typeface="Times New Roman" panose="02020603050405020304" pitchFamily="18" charset="0"/>
                <a:cs typeface="Times New Roman" panose="02020603050405020304" pitchFamily="18" charset="0"/>
              </a:rPr>
              <a:t>Increase Speed and Accuracy: As you become more comfortable, gradually increase the speed at which you shadow. The goal is to keep up with the speaker as closely as possible while maintaining accuracy.</a:t>
            </a:r>
          </a:p>
          <a:p>
            <a:pPr algn="l">
              <a:buFont typeface="+mj-lt"/>
              <a:buAutoNum type="arabicPeriod" startAt="4"/>
            </a:pPr>
            <a:r>
              <a:rPr lang="en-US" sz="3200" b="0" i="0" dirty="0">
                <a:solidFill>
                  <a:srgbClr val="374151"/>
                </a:solidFill>
                <a:effectLst/>
                <a:latin typeface="Times New Roman" panose="02020603050405020304" pitchFamily="18" charset="0"/>
                <a:cs typeface="Times New Roman" panose="02020603050405020304" pitchFamily="18" charset="0"/>
              </a:rPr>
              <a:t>Record Yourself: Consider recording your shadowing sessions so you can review your progress and identify areas that need improvement. Listening to your own pronunciation can help you make corrections.</a:t>
            </a:r>
          </a:p>
          <a:p>
            <a:pPr algn="l">
              <a:buFont typeface="+mj-lt"/>
              <a:buAutoNum type="arabicPeriod" startAt="4"/>
            </a:pPr>
            <a:r>
              <a:rPr lang="en-US" sz="3200" b="0" i="0" dirty="0">
                <a:solidFill>
                  <a:srgbClr val="374151"/>
                </a:solidFill>
                <a:effectLst/>
                <a:latin typeface="Times New Roman" panose="02020603050405020304" pitchFamily="18" charset="0"/>
                <a:cs typeface="Times New Roman" panose="02020603050405020304" pitchFamily="18" charset="0"/>
              </a:rPr>
              <a:t>Repeat Regularly: Consistency is key in language learning. Practice shadowing regularly to see improvement over time. You can use a variety of materials to keep things interesting and challenging.</a:t>
            </a:r>
          </a:p>
          <a:p>
            <a:pPr algn="l"/>
            <a:r>
              <a:rPr lang="en-US" sz="3200" b="0" i="0" dirty="0">
                <a:solidFill>
                  <a:srgbClr val="374151"/>
                </a:solidFill>
                <a:effectLst/>
                <a:latin typeface="Times New Roman" panose="02020603050405020304" pitchFamily="18" charset="0"/>
                <a:cs typeface="Times New Roman" panose="02020603050405020304" pitchFamily="18" charset="0"/>
              </a:rPr>
              <a:t>Shadowing is a valuable technique because it helps learners develop better pronunciation, rhythm, and intonation, which are crucial aspects of language fluency. It also trains your listening skills and can improve your overall understanding of the language. Additionally, it can be done independently, making it a convenient and accessible language learning tool.</a:t>
            </a:r>
          </a:p>
          <a:p>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6AD64A0C-013C-64DF-403F-4E7B3B8B917B}"/>
              </a:ext>
            </a:extLst>
          </p:cNvPr>
          <p:cNvSpPr>
            <a:spLocks noGrp="1"/>
          </p:cNvSpPr>
          <p:nvPr>
            <p:ph type="dt" sz="half" idx="10"/>
          </p:nvPr>
        </p:nvSpPr>
        <p:spPr/>
        <p:txBody>
          <a:bodyPr/>
          <a:lstStyle/>
          <a:p>
            <a:fld id="{C159B5C0-7666-4614-9708-11520956EF16}" type="datetime1">
              <a:rPr lang="en-US" smtClean="0"/>
              <a:t>11/30/2024</a:t>
            </a:fld>
            <a:endParaRPr lang="en-US"/>
          </a:p>
        </p:txBody>
      </p:sp>
      <p:sp>
        <p:nvSpPr>
          <p:cNvPr id="5" name="Footer Placeholder 4">
            <a:extLst>
              <a:ext uri="{FF2B5EF4-FFF2-40B4-BE49-F238E27FC236}">
                <a16:creationId xmlns:a16="http://schemas.microsoft.com/office/drawing/2014/main" xmlns="" id="{CA0DA55B-12B6-1D4A-7981-E96CD6F7B22D}"/>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1593CCF9-7018-64FA-3BD3-730855543834}"/>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9" name="Title 1">
            <a:extLst>
              <a:ext uri="{FF2B5EF4-FFF2-40B4-BE49-F238E27FC236}">
                <a16:creationId xmlns:a16="http://schemas.microsoft.com/office/drawing/2014/main" xmlns="" id="{1CAE67AC-FAE8-C585-7CDF-CAEBEC0A063B}"/>
              </a:ext>
            </a:extLst>
          </p:cNvPr>
          <p:cNvSpPr txBox="1">
            <a:spLocks noGrp="1"/>
          </p:cNvSpPr>
          <p:nvPr>
            <p:ph type="title"/>
          </p:nvPr>
        </p:nvSpPr>
        <p:spPr>
          <a:xfrm>
            <a:off x="1600200" y="245610"/>
            <a:ext cx="70866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0" i="0" dirty="0">
                <a:solidFill>
                  <a:srgbClr val="374151"/>
                </a:solidFill>
                <a:effectLst/>
                <a:latin typeface="Times New Roman" panose="02020603050405020304" pitchFamily="18" charset="0"/>
                <a:cs typeface="Times New Roman" panose="02020603050405020304" pitchFamily="18" charset="0"/>
              </a:rPr>
              <a:t>Shadowing</a:t>
            </a:r>
            <a:endParaRPr lang="en-US" sz="2800" dirty="0">
              <a:latin typeface="Times New Roman" panose="02020603050405020304" pitchFamily="18" charset="0"/>
              <a:cs typeface="Times New Roman" panose="02020603050405020304" pitchFamily="18" charset="0"/>
            </a:endParaRPr>
          </a:p>
        </p:txBody>
      </p:sp>
      <p:pic>
        <p:nvPicPr>
          <p:cNvPr id="10" name="Picture 2" descr="E:\NIET\Project\xLogo11.png.pagespeed.ic.pydHLuCQEZ.png">
            <a:extLst>
              <a:ext uri="{FF2B5EF4-FFF2-40B4-BE49-F238E27FC236}">
                <a16:creationId xmlns:a16="http://schemas.microsoft.com/office/drawing/2014/main" xmlns="" id="{4F5EFD84-2A2A-3884-DA25-E3392206D691}"/>
              </a:ext>
            </a:extLst>
          </p:cNvPr>
          <p:cNvPicPr>
            <a:picLocks noChangeAspect="1" noChangeArrowheads="1"/>
          </p:cNvPicPr>
          <p:nvPr/>
        </p:nvPicPr>
        <p:blipFill>
          <a:blip r:embed="rId2"/>
          <a:srcRect/>
          <a:stretch>
            <a:fillRect/>
          </a:stretch>
        </p:blipFill>
        <p:spPr bwMode="auto">
          <a:xfrm>
            <a:off x="0" y="136525"/>
            <a:ext cx="1447800" cy="1082675"/>
          </a:xfrm>
          <a:prstGeom prst="rect">
            <a:avLst/>
          </a:prstGeom>
          <a:noFill/>
        </p:spPr>
      </p:pic>
    </p:spTree>
    <p:extLst>
      <p:ext uri="{BB962C8B-B14F-4D97-AF65-F5344CB8AC3E}">
        <p14:creationId xmlns:p14="http://schemas.microsoft.com/office/powerpoint/2010/main" xmlns="" val="3097601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C4E76D47-4666-CF24-CF56-A734F52F5A89}"/>
              </a:ext>
            </a:extLst>
          </p:cNvPr>
          <p:cNvSpPr>
            <a:spLocks noGrp="1"/>
          </p:cNvSpPr>
          <p:nvPr>
            <p:ph type="dt" sz="half" idx="10"/>
          </p:nvPr>
        </p:nvSpPr>
        <p:spPr/>
        <p:txBody>
          <a:bodyPr/>
          <a:lstStyle/>
          <a:p>
            <a:fld id="{4463C8E6-0204-4367-95D1-0333649F7B53}" type="datetime1">
              <a:rPr lang="en-US" smtClean="0"/>
              <a:t>11/30/2024</a:t>
            </a:fld>
            <a:endParaRPr lang="en-US"/>
          </a:p>
        </p:txBody>
      </p:sp>
      <p:sp>
        <p:nvSpPr>
          <p:cNvPr id="5" name="Footer Placeholder 4">
            <a:extLst>
              <a:ext uri="{FF2B5EF4-FFF2-40B4-BE49-F238E27FC236}">
                <a16:creationId xmlns:a16="http://schemas.microsoft.com/office/drawing/2014/main" xmlns="" id="{62245E94-255B-BA06-AB9B-24FCC86BB6B0}"/>
              </a:ext>
            </a:extLst>
          </p:cNvPr>
          <p:cNvSpPr>
            <a:spLocks noGrp="1"/>
          </p:cNvSpPr>
          <p:nvPr>
            <p:ph type="ftr" sz="quarter" idx="11"/>
          </p:nvPr>
        </p:nvSpPr>
        <p:spPr/>
        <p:txBody>
          <a:bodyPr/>
          <a:lstStyle/>
          <a:p>
            <a:r>
              <a:rPr lang="en-US" smtClean="0"/>
              <a:t>Mr.Rishi Singhal    WC (AOE-0772)                Unit - 3</a:t>
            </a:r>
            <a:endParaRPr lang="en-US" dirty="0"/>
          </a:p>
        </p:txBody>
      </p:sp>
      <p:sp>
        <p:nvSpPr>
          <p:cNvPr id="6" name="Slide Number Placeholder 5">
            <a:extLst>
              <a:ext uri="{FF2B5EF4-FFF2-40B4-BE49-F238E27FC236}">
                <a16:creationId xmlns:a16="http://schemas.microsoft.com/office/drawing/2014/main" xmlns="" id="{FEF84330-29A2-35BF-402D-4604A51BBB55}"/>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19458" name="Picture 2" descr="STANC system model with shadowing effect | Download Scientific Diagram">
            <a:extLst>
              <a:ext uri="{FF2B5EF4-FFF2-40B4-BE49-F238E27FC236}">
                <a16:creationId xmlns:a16="http://schemas.microsoft.com/office/drawing/2014/main" xmlns="" id="{B63DC697-7C95-A226-3E03-429F8BFDC8D5}"/>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524000" y="1988457"/>
            <a:ext cx="6172200" cy="3657600"/>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itle 1">
            <a:extLst>
              <a:ext uri="{FF2B5EF4-FFF2-40B4-BE49-F238E27FC236}">
                <a16:creationId xmlns:a16="http://schemas.microsoft.com/office/drawing/2014/main" xmlns="" id="{0657BDED-F1FA-2669-CDEE-470E3290A3C2}"/>
              </a:ext>
            </a:extLst>
          </p:cNvPr>
          <p:cNvSpPr txBox="1">
            <a:spLocks noGrp="1"/>
          </p:cNvSpPr>
          <p:nvPr>
            <p:ph type="title"/>
          </p:nvPr>
        </p:nvSpPr>
        <p:spPr>
          <a:xfrm>
            <a:off x="1524000" y="274638"/>
            <a:ext cx="71628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0" i="0" dirty="0">
                <a:solidFill>
                  <a:srgbClr val="374151"/>
                </a:solidFill>
                <a:effectLst/>
                <a:latin typeface="Times New Roman" panose="02020603050405020304" pitchFamily="18" charset="0"/>
                <a:cs typeface="Times New Roman" panose="02020603050405020304" pitchFamily="18" charset="0"/>
              </a:rPr>
              <a:t>Shadowing</a:t>
            </a:r>
            <a:endParaRPr lang="en-US" sz="28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a:extLst>
              <a:ext uri="{FF2B5EF4-FFF2-40B4-BE49-F238E27FC236}">
                <a16:creationId xmlns:a16="http://schemas.microsoft.com/office/drawing/2014/main" xmlns="" id="{A88E94A3-2B08-806B-6BAD-1C68D6B35C87}"/>
              </a:ext>
            </a:extLst>
          </p:cNvPr>
          <p:cNvPicPr>
            <a:picLocks noChangeAspect="1" noChangeArrowheads="1"/>
          </p:cNvPicPr>
          <p:nvPr/>
        </p:nvPicPr>
        <p:blipFill>
          <a:blip r:embed="rId3"/>
          <a:srcRect/>
          <a:stretch>
            <a:fillRect/>
          </a:stretch>
        </p:blipFill>
        <p:spPr bwMode="auto">
          <a:xfrm>
            <a:off x="0" y="136525"/>
            <a:ext cx="1447800" cy="1082675"/>
          </a:xfrm>
          <a:prstGeom prst="rect">
            <a:avLst/>
          </a:prstGeom>
          <a:noFill/>
        </p:spPr>
      </p:pic>
    </p:spTree>
    <p:extLst>
      <p:ext uri="{BB962C8B-B14F-4D97-AF65-F5344CB8AC3E}">
        <p14:creationId xmlns:p14="http://schemas.microsoft.com/office/powerpoint/2010/main" xmlns="" val="389855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C96EE9-716B-49AA-A02C-427727F87952}"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spc="-5" dirty="0">
                <a:latin typeface="Times New Roman" pitchFamily="18" charset="0"/>
                <a:cs typeface="Times New Roman" pitchFamily="18" charset="0"/>
              </a:rPr>
              <a:t>Introduction Channel Model</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Box 12">
            <a:extLst>
              <a:ext uri="{FF2B5EF4-FFF2-40B4-BE49-F238E27FC236}">
                <a16:creationId xmlns:a16="http://schemas.microsoft.com/office/drawing/2014/main" xmlns="" id="{133E9EB3-61AC-C909-4D1E-BEC6ABD71E6F}"/>
              </a:ext>
            </a:extLst>
          </p:cNvPr>
          <p:cNvSpPr txBox="1"/>
          <p:nvPr/>
        </p:nvSpPr>
        <p:spPr>
          <a:xfrm>
            <a:off x="914400" y="1232057"/>
            <a:ext cx="7924800" cy="1200329"/>
          </a:xfrm>
          <a:prstGeom prst="rect">
            <a:avLst/>
          </a:prstGeom>
          <a:noFill/>
        </p:spPr>
        <p:txBody>
          <a:bodyPr wrap="square">
            <a:spAutoFit/>
          </a:bodyPr>
          <a:lstStyle/>
          <a:p>
            <a:pPr algn="just" eaLnBrk="1" fontAlgn="auto" hangingPunct="1">
              <a:spcAft>
                <a:spcPts val="0"/>
              </a:spcAft>
              <a:defRPr/>
            </a:pPr>
            <a:endParaRPr lang="en-US" sz="1800" b="1" dirty="0">
              <a:latin typeface="Times New Roman" pitchFamily="18" charset="0"/>
              <a:cs typeface="Times New Roman" pitchFamily="18" charset="0"/>
            </a:endParaRPr>
          </a:p>
          <a:p>
            <a:pPr algn="just" eaLnBrk="1" fontAlgn="auto" hangingPunct="1">
              <a:spcAft>
                <a:spcPts val="0"/>
              </a:spcAft>
              <a:defRPr/>
            </a:pPr>
            <a:r>
              <a:rPr lang="en-US" sz="1800" b="1" spc="-5" dirty="0">
                <a:latin typeface="Times New Roman" pitchFamily="18" charset="0"/>
                <a:cs typeface="Times New Roman" pitchFamily="18" charset="0"/>
              </a:rPr>
              <a:t> </a:t>
            </a:r>
            <a:r>
              <a:rPr lang="en-US" sz="1800" b="1" dirty="0">
                <a:latin typeface="Times New Roman" pitchFamily="18" charset="0"/>
                <a:cs typeface="Times New Roman" pitchFamily="18" charset="0"/>
              </a:rPr>
              <a:t>What is channel?</a:t>
            </a:r>
          </a:p>
          <a:p>
            <a:pPr algn="just" eaLnBrk="1" fontAlgn="auto" hangingPunct="1">
              <a:spcAft>
                <a:spcPts val="0"/>
              </a:spcAft>
              <a:buNone/>
              <a:defRPr/>
            </a:pPr>
            <a:r>
              <a:rPr lang="en-US" sz="1800" dirty="0">
                <a:latin typeface="Times New Roman" pitchFamily="18" charset="0"/>
                <a:cs typeface="Times New Roman" pitchFamily="18" charset="0"/>
              </a:rPr>
              <a:t>		A Communication Channel is the medium used to transmit information from one point to the other.</a:t>
            </a:r>
          </a:p>
        </p:txBody>
      </p:sp>
      <p:pic>
        <p:nvPicPr>
          <p:cNvPr id="2" name="Picture 1" descr="channel.PNG">
            <a:extLst>
              <a:ext uri="{FF2B5EF4-FFF2-40B4-BE49-F238E27FC236}">
                <a16:creationId xmlns:a16="http://schemas.microsoft.com/office/drawing/2014/main" xmlns="" id="{98A71B8F-F75A-DAF8-A0FB-96730A460A07}"/>
              </a:ext>
            </a:extLst>
          </p:cNvPr>
          <p:cNvPicPr>
            <a:picLocks noChangeAspect="1"/>
          </p:cNvPicPr>
          <p:nvPr/>
        </p:nvPicPr>
        <p:blipFill>
          <a:blip r:embed="rId3"/>
          <a:stretch>
            <a:fillRect/>
          </a:stretch>
        </p:blipFill>
        <p:spPr>
          <a:xfrm>
            <a:off x="692806" y="2543318"/>
            <a:ext cx="7758388" cy="3276601"/>
          </a:xfrm>
          <a:prstGeom prst="rect">
            <a:avLst/>
          </a:prstGeom>
        </p:spPr>
      </p:pic>
      <p:sp>
        <p:nvSpPr>
          <p:cNvPr id="10" name="TextBox 9">
            <a:extLst>
              <a:ext uri="{FF2B5EF4-FFF2-40B4-BE49-F238E27FC236}">
                <a16:creationId xmlns:a16="http://schemas.microsoft.com/office/drawing/2014/main" xmlns="" id="{5F272515-9060-DE43-0C42-DE752CF596EF}"/>
              </a:ext>
            </a:extLst>
          </p:cNvPr>
          <p:cNvSpPr txBox="1"/>
          <p:nvPr/>
        </p:nvSpPr>
        <p:spPr>
          <a:xfrm>
            <a:off x="1134227" y="5747467"/>
            <a:ext cx="6986006" cy="646331"/>
          </a:xfrm>
          <a:prstGeom prst="rect">
            <a:avLst/>
          </a:prstGeom>
          <a:noFill/>
        </p:spPr>
        <p:txBody>
          <a:bodyPr wrap="square">
            <a:spAutoFit/>
          </a:bodyPr>
          <a:lstStyle/>
          <a:p>
            <a:r>
              <a:rPr lang="en-US" sz="1800" dirty="0">
                <a:latin typeface="Times New Roman" pitchFamily="18" charset="0"/>
                <a:cs typeface="Times New Roman" pitchFamily="18" charset="0"/>
              </a:rPr>
              <a:t>Though wired channels are fast, cost-effective and secure, they are short ranged, motion restricted.</a:t>
            </a:r>
          </a:p>
        </p:txBody>
      </p:sp>
    </p:spTree>
    <p:extLst>
      <p:ext uri="{BB962C8B-B14F-4D97-AF65-F5344CB8AC3E}">
        <p14:creationId xmlns:p14="http://schemas.microsoft.com/office/powerpoint/2010/main" xmlns="" val="353761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5081987"/>
          </a:xfrm>
        </p:spPr>
        <p:txBody>
          <a:bodyPr>
            <a:normAutofit fontScale="92500" lnSpcReduction="20000"/>
          </a:bodyPr>
          <a:lstStyle/>
          <a:p>
            <a:pPr lvl="0"/>
            <a:r>
              <a:rPr lang="en-US" sz="2400" b="0" dirty="0">
                <a:solidFill>
                  <a:schemeClr val="tx1"/>
                </a:solidFill>
                <a:effectLst/>
                <a:latin typeface="Times New Roman" panose="02020603050405020304" pitchFamily="18" charset="0"/>
                <a:cs typeface="Times New Roman" panose="02020603050405020304" pitchFamily="18" charset="0"/>
              </a:rPr>
              <a:t>Radio wave propagation issues in personal wireless systems</a:t>
            </a:r>
          </a:p>
          <a:p>
            <a:pPr lvl="0"/>
            <a:r>
              <a:rPr lang="en-US" sz="2400" b="0" dirty="0">
                <a:solidFill>
                  <a:schemeClr val="tx1"/>
                </a:solidFill>
                <a:effectLst/>
                <a:latin typeface="Times New Roman" panose="02020603050405020304" pitchFamily="18" charset="0"/>
                <a:cs typeface="Times New Roman" panose="02020603050405020304" pitchFamily="18" charset="0"/>
              </a:rPr>
              <a:t>Propagation models</a:t>
            </a:r>
          </a:p>
          <a:p>
            <a:pPr lvl="0"/>
            <a:r>
              <a:rPr lang="en-US" sz="2400" b="0" dirty="0">
                <a:solidFill>
                  <a:schemeClr val="tx1"/>
                </a:solidFill>
                <a:effectLst/>
                <a:latin typeface="Times New Roman" panose="02020603050405020304" pitchFamily="18" charset="0"/>
                <a:cs typeface="Times New Roman" panose="02020603050405020304" pitchFamily="18" charset="0"/>
              </a:rPr>
              <a:t>Channel Noise and Losses, </a:t>
            </a:r>
          </a:p>
          <a:p>
            <a:pPr lvl="0"/>
            <a:r>
              <a:rPr lang="en-US" sz="2400" b="0" dirty="0">
                <a:solidFill>
                  <a:schemeClr val="tx1"/>
                </a:solidFill>
                <a:effectLst/>
                <a:latin typeface="Times New Roman" panose="02020603050405020304" pitchFamily="18" charset="0"/>
                <a:cs typeface="Times New Roman" panose="02020603050405020304" pitchFamily="18" charset="0"/>
              </a:rPr>
              <a:t>Fading in Land Mobile Systems,</a:t>
            </a:r>
          </a:p>
          <a:p>
            <a:pPr lvl="0"/>
            <a:r>
              <a:rPr lang="en-US" sz="2400" b="0" dirty="0">
                <a:solidFill>
                  <a:schemeClr val="tx1"/>
                </a:solidFill>
                <a:effectLst/>
                <a:latin typeface="Times New Roman" panose="02020603050405020304" pitchFamily="18" charset="0"/>
                <a:cs typeface="Times New Roman" panose="02020603050405020304" pitchFamily="18" charset="0"/>
              </a:rPr>
              <a:t>Multipath Fading</a:t>
            </a:r>
          </a:p>
          <a:p>
            <a:pPr lvl="0"/>
            <a:r>
              <a:rPr lang="en-US" sz="2400" b="0" dirty="0">
                <a:solidFill>
                  <a:schemeClr val="tx1"/>
                </a:solidFill>
                <a:effectLst/>
                <a:latin typeface="Times New Roman" panose="02020603050405020304" pitchFamily="18" charset="0"/>
                <a:cs typeface="Times New Roman" panose="02020603050405020304" pitchFamily="18" charset="0"/>
              </a:rPr>
              <a:t>Fading Effects on Signal and Frequency</a:t>
            </a:r>
          </a:p>
          <a:p>
            <a:pPr lvl="0"/>
            <a:r>
              <a:rPr lang="en-US" sz="2400" b="0" dirty="0">
                <a:solidFill>
                  <a:schemeClr val="tx1"/>
                </a:solidFill>
                <a:effectLst/>
                <a:latin typeface="Times New Roman" panose="02020603050405020304" pitchFamily="18" charset="0"/>
                <a:cs typeface="Times New Roman" panose="02020603050405020304" pitchFamily="18" charset="0"/>
              </a:rPr>
              <a:t>Shadowing; Wireless Channel Modeling </a:t>
            </a:r>
          </a:p>
          <a:p>
            <a:pPr lvl="0"/>
            <a:r>
              <a:rPr lang="en-US" sz="2400" b="0" dirty="0">
                <a:solidFill>
                  <a:schemeClr val="tx1"/>
                </a:solidFill>
                <a:effectLst/>
                <a:latin typeface="Times New Roman" panose="02020603050405020304" pitchFamily="18" charset="0"/>
                <a:cs typeface="Times New Roman" panose="02020603050405020304" pitchFamily="18" charset="0"/>
              </a:rPr>
              <a:t>AWGN Channel</a:t>
            </a:r>
          </a:p>
          <a:p>
            <a:pPr lvl="0"/>
            <a:r>
              <a:rPr lang="en-US" sz="2400" b="0" dirty="0">
                <a:solidFill>
                  <a:schemeClr val="tx1"/>
                </a:solidFill>
                <a:effectLst/>
                <a:latin typeface="Times New Roman" panose="02020603050405020304" pitchFamily="18" charset="0"/>
                <a:cs typeface="Times New Roman" panose="02020603050405020304" pitchFamily="18" charset="0"/>
              </a:rPr>
              <a:t>Rayleigh Channel</a:t>
            </a:r>
          </a:p>
          <a:p>
            <a:pPr lvl="0"/>
            <a:r>
              <a:rPr lang="en-US" sz="2400" dirty="0">
                <a:solidFill>
                  <a:schemeClr val="dk1"/>
                </a:solidFill>
              </a:rPr>
              <a:t>Faculty Video Links, YouTube and NPTEL Video Links, and Online course details </a:t>
            </a:r>
          </a:p>
          <a:p>
            <a:r>
              <a:rPr lang="en-US" sz="2400" dirty="0"/>
              <a:t>Daily Quiz</a:t>
            </a:r>
            <a:endParaRPr lang="en-US" sz="2400" dirty="0">
              <a:solidFill>
                <a:schemeClr val="dk1"/>
              </a:solidFill>
            </a:endParaRPr>
          </a:p>
          <a:p>
            <a:r>
              <a:rPr lang="en-US" sz="2400" dirty="0">
                <a:solidFill>
                  <a:schemeClr val="dk1"/>
                </a:solidFill>
              </a:rPr>
              <a:t>Weekly Assignment</a:t>
            </a:r>
          </a:p>
          <a:p>
            <a:r>
              <a:rPr lang="en-US" sz="2400" dirty="0">
                <a:solidFill>
                  <a:schemeClr val="dk1"/>
                </a:solidFill>
              </a:rPr>
              <a:t>MCQs</a:t>
            </a:r>
          </a:p>
          <a:p>
            <a:pPr lvl="0"/>
            <a:r>
              <a:rPr lang="en-US" sz="2400" dirty="0"/>
              <a:t>Expected Questions for University Exam </a:t>
            </a:r>
            <a:endParaRPr lang="en-US" sz="2400" dirty="0">
              <a:solidFill>
                <a:schemeClr val="dk1"/>
              </a:solidFill>
            </a:endParaRPr>
          </a:p>
          <a:p>
            <a:pPr lvl="0"/>
            <a:endParaRPr lang="en-IN" sz="2400" dirty="0"/>
          </a:p>
        </p:txBody>
      </p:sp>
      <p:sp>
        <p:nvSpPr>
          <p:cNvPr id="6" name="Date Placeholder 5"/>
          <p:cNvSpPr>
            <a:spLocks noGrp="1"/>
          </p:cNvSpPr>
          <p:nvPr>
            <p:ph type="dt" sz="half" idx="10"/>
          </p:nvPr>
        </p:nvSpPr>
        <p:spPr/>
        <p:txBody>
          <a:bodyPr/>
          <a:lstStyle/>
          <a:p>
            <a:fld id="{A7840EFF-7CD0-4CA2-AB42-13BCC758B2A7}" type="datetime1">
              <a:rPr lang="en-US" smtClean="0"/>
              <a:t>11/30/2024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Tree>
    <p:extLst>
      <p:ext uri="{BB962C8B-B14F-4D97-AF65-F5344CB8AC3E}">
        <p14:creationId xmlns:p14="http://schemas.microsoft.com/office/powerpoint/2010/main" xmlns="" val="6306056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68B20E-D70A-4C39-9082-8FFFFDF920DD}"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spc="-5" dirty="0">
                <a:latin typeface="Times New Roman" pitchFamily="18" charset="0"/>
                <a:cs typeface="Times New Roman" pitchFamily="18" charset="0"/>
              </a:rPr>
              <a:t>Channel Model</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0DB8AD4A-5456-54D7-91C8-B53CF65F3F25}"/>
              </a:ext>
            </a:extLst>
          </p:cNvPr>
          <p:cNvSpPr txBox="1"/>
          <p:nvPr/>
        </p:nvSpPr>
        <p:spPr>
          <a:xfrm>
            <a:off x="457200" y="990601"/>
            <a:ext cx="8686800" cy="873572"/>
          </a:xfrm>
          <a:prstGeom prst="rect">
            <a:avLst/>
          </a:prstGeom>
          <a:noFill/>
        </p:spPr>
        <p:txBody>
          <a:bodyPr wrap="square">
            <a:spAutoFit/>
          </a:bodyPr>
          <a:lstStyle/>
          <a:p>
            <a:pPr algn="just" eaLnBrk="1" fontAlgn="auto" hangingPunct="1">
              <a:lnSpc>
                <a:spcPct val="150000"/>
              </a:lnSpc>
              <a:spcAft>
                <a:spcPts val="0"/>
              </a:spcAft>
              <a:defRPr/>
            </a:pPr>
            <a:r>
              <a:rPr lang="en-US" sz="1800" dirty="0">
                <a:latin typeface="Times New Roman" pitchFamily="18" charset="0"/>
                <a:cs typeface="Times New Roman" pitchFamily="18" charset="0"/>
              </a:rPr>
              <a:t>To model the wireless channels, consider for each point in the 3-dimensional space, the wireless channel is a linear time-varying filter with the following impulse response-</a:t>
            </a:r>
          </a:p>
        </p:txBody>
      </p:sp>
      <p:pic>
        <p:nvPicPr>
          <p:cNvPr id="9" name="Picture 8" descr="AWGN channel model.PNG">
            <a:extLst>
              <a:ext uri="{FF2B5EF4-FFF2-40B4-BE49-F238E27FC236}">
                <a16:creationId xmlns:a16="http://schemas.microsoft.com/office/drawing/2014/main" xmlns="" id="{DBDB2C05-16D5-7C3A-70B9-0589EF5FA2D1}"/>
              </a:ext>
            </a:extLst>
          </p:cNvPr>
          <p:cNvPicPr>
            <a:picLocks noChangeAspect="1"/>
          </p:cNvPicPr>
          <p:nvPr/>
        </p:nvPicPr>
        <p:blipFill>
          <a:blip r:embed="rId3"/>
          <a:stretch>
            <a:fillRect/>
          </a:stretch>
        </p:blipFill>
        <p:spPr>
          <a:xfrm>
            <a:off x="2667000" y="2438400"/>
            <a:ext cx="3857783" cy="857285"/>
          </a:xfrm>
          <a:prstGeom prst="rect">
            <a:avLst/>
          </a:prstGeom>
        </p:spPr>
      </p:pic>
      <p:pic>
        <p:nvPicPr>
          <p:cNvPr id="10" name="Picture 9" descr="channel model.PNG">
            <a:extLst>
              <a:ext uri="{FF2B5EF4-FFF2-40B4-BE49-F238E27FC236}">
                <a16:creationId xmlns:a16="http://schemas.microsoft.com/office/drawing/2014/main" xmlns="" id="{67E80C6C-B9A9-155A-4F38-9939727FFC89}"/>
              </a:ext>
            </a:extLst>
          </p:cNvPr>
          <p:cNvPicPr>
            <a:picLocks noChangeAspect="1"/>
          </p:cNvPicPr>
          <p:nvPr/>
        </p:nvPicPr>
        <p:blipFill>
          <a:blip r:embed="rId4"/>
          <a:stretch>
            <a:fillRect/>
          </a:stretch>
        </p:blipFill>
        <p:spPr>
          <a:xfrm>
            <a:off x="914400" y="3581400"/>
            <a:ext cx="7734301" cy="2133600"/>
          </a:xfrm>
          <a:prstGeom prst="rect">
            <a:avLst/>
          </a:prstGeom>
        </p:spPr>
      </p:pic>
    </p:spTree>
    <p:extLst>
      <p:ext uri="{BB962C8B-B14F-4D97-AF65-F5344CB8AC3E}">
        <p14:creationId xmlns:p14="http://schemas.microsoft.com/office/powerpoint/2010/main" xmlns="" val="3940704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6DEC15-0026-4384-B6CC-FA069D2B2DB2}"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spc="-5" dirty="0">
                <a:latin typeface="Times New Roman" pitchFamily="18" charset="0"/>
                <a:cs typeface="Times New Roman" pitchFamily="18" charset="0"/>
              </a:rPr>
              <a:t>Channel Modeling</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0D5ACFC8-6FFF-1BFF-0CFD-D8FBB6074D57}"/>
              </a:ext>
            </a:extLst>
          </p:cNvPr>
          <p:cNvSpPr txBox="1"/>
          <p:nvPr/>
        </p:nvSpPr>
        <p:spPr>
          <a:xfrm>
            <a:off x="685800" y="817163"/>
            <a:ext cx="8305800" cy="923330"/>
          </a:xfrm>
          <a:prstGeom prst="rect">
            <a:avLst/>
          </a:prstGeom>
          <a:noFill/>
        </p:spPr>
        <p:txBody>
          <a:bodyPr wrap="square">
            <a:spAutoFit/>
          </a:bodyPr>
          <a:lstStyle/>
          <a:p>
            <a:pPr marL="285750" indent="-285750" algn="just" eaLnBrk="1" fontAlgn="auto" hangingPunct="1">
              <a:spcAft>
                <a:spcPts val="0"/>
              </a:spcAft>
              <a:buFont typeface="Arial" panose="020B0604020202020204" pitchFamily="34" charset="0"/>
              <a:buChar char="•"/>
              <a:defRPr/>
            </a:pPr>
            <a:r>
              <a:rPr lang="en-US" sz="1800" dirty="0">
                <a:latin typeface="Times New Roman" pitchFamily="18" charset="0"/>
                <a:cs typeface="Times New Roman" pitchFamily="18" charset="0"/>
              </a:rPr>
              <a:t>Ideally, modeling a channel is calculating all the physical processing effecting a signal from the transmitter to the receiver. </a:t>
            </a:r>
          </a:p>
          <a:p>
            <a:pPr marL="285750" indent="-285750" algn="just" eaLnBrk="1" fontAlgn="auto" hangingPunct="1">
              <a:spcAft>
                <a:spcPts val="0"/>
              </a:spcAft>
              <a:buFont typeface="Arial" panose="020B0604020202020204" pitchFamily="34" charset="0"/>
              <a:buChar char="•"/>
              <a:defRPr/>
            </a:pPr>
            <a:r>
              <a:rPr lang="en-US" sz="1800" b="1" dirty="0">
                <a:latin typeface="Times New Roman" pitchFamily="18" charset="0"/>
                <a:cs typeface="Times New Roman" pitchFamily="18" charset="0"/>
              </a:rPr>
              <a:t>Why do we need to model?</a:t>
            </a:r>
          </a:p>
        </p:txBody>
      </p:sp>
      <p:pic>
        <p:nvPicPr>
          <p:cNvPr id="9" name="Picture 8" descr="channel1.PNG">
            <a:extLst>
              <a:ext uri="{FF2B5EF4-FFF2-40B4-BE49-F238E27FC236}">
                <a16:creationId xmlns:a16="http://schemas.microsoft.com/office/drawing/2014/main" xmlns="" id="{ECBC06F0-CD2A-156A-C5DC-B1BE119EFC6A}"/>
              </a:ext>
            </a:extLst>
          </p:cNvPr>
          <p:cNvPicPr>
            <a:picLocks noChangeAspect="1"/>
          </p:cNvPicPr>
          <p:nvPr/>
        </p:nvPicPr>
        <p:blipFill>
          <a:blip r:embed="rId3"/>
          <a:stretch>
            <a:fillRect/>
          </a:stretch>
        </p:blipFill>
        <p:spPr>
          <a:xfrm>
            <a:off x="990600" y="2133600"/>
            <a:ext cx="7467600" cy="3679394"/>
          </a:xfrm>
          <a:prstGeom prst="rect">
            <a:avLst/>
          </a:prstGeom>
        </p:spPr>
      </p:pic>
    </p:spTree>
    <p:extLst>
      <p:ext uri="{BB962C8B-B14F-4D97-AF65-F5344CB8AC3E}">
        <p14:creationId xmlns:p14="http://schemas.microsoft.com/office/powerpoint/2010/main" xmlns="" val="3362801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CAE3C-6D95-4CAB-95EC-BDC3DFBE5254}"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spc="-5">
                <a:latin typeface="Times New Roman" pitchFamily="18" charset="0"/>
                <a:cs typeface="Times New Roman" pitchFamily="18" charset="0"/>
              </a:rPr>
              <a:t>Wireless Channel Modeling</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B07D5631-712D-7B64-00D3-B82AC63BA234}"/>
              </a:ext>
            </a:extLst>
          </p:cNvPr>
          <p:cNvSpPr txBox="1"/>
          <p:nvPr/>
        </p:nvSpPr>
        <p:spPr>
          <a:xfrm>
            <a:off x="457200" y="990600"/>
            <a:ext cx="8229600" cy="1446550"/>
          </a:xfrm>
          <a:prstGeom prst="rect">
            <a:avLst/>
          </a:prstGeom>
          <a:noFill/>
        </p:spPr>
        <p:txBody>
          <a:bodyPr wrap="square">
            <a:spAutoFit/>
          </a:bodyPr>
          <a:lstStyle/>
          <a:p>
            <a:pPr marL="342900" indent="-342900" algn="just" eaLnBrk="1" fontAlgn="auto" hangingPunct="1">
              <a:spcAft>
                <a:spcPts val="0"/>
              </a:spcAft>
              <a:buFont typeface="Arial" panose="020B0604020202020204" pitchFamily="34" charset="0"/>
              <a:buChar char="•"/>
              <a:defRPr/>
            </a:pPr>
            <a:r>
              <a:rPr lang="en-US" sz="2200" dirty="0">
                <a:latin typeface="Times New Roman" pitchFamily="18" charset="0"/>
                <a:cs typeface="Times New Roman" pitchFamily="18" charset="0"/>
              </a:rPr>
              <a:t>Three main mechanisms of electromagnetic wave prorogation are: </a:t>
            </a:r>
          </a:p>
          <a:p>
            <a:pPr lvl="1" algn="just" eaLnBrk="1" fontAlgn="auto" hangingPunct="1">
              <a:spcAft>
                <a:spcPts val="0"/>
              </a:spcAft>
              <a:defRPr/>
            </a:pPr>
            <a:r>
              <a:rPr lang="en-US" sz="2200" dirty="0">
                <a:latin typeface="Times New Roman" pitchFamily="18" charset="0"/>
                <a:cs typeface="Times New Roman" pitchFamily="18" charset="0"/>
              </a:rPr>
              <a:t>1) Reflection </a:t>
            </a:r>
          </a:p>
          <a:p>
            <a:pPr lvl="1" algn="just" eaLnBrk="1" fontAlgn="auto" hangingPunct="1">
              <a:spcAft>
                <a:spcPts val="0"/>
              </a:spcAft>
              <a:defRPr/>
            </a:pPr>
            <a:r>
              <a:rPr lang="en-US" sz="2200" dirty="0">
                <a:latin typeface="Times New Roman" pitchFamily="18" charset="0"/>
                <a:cs typeface="Times New Roman" pitchFamily="18" charset="0"/>
              </a:rPr>
              <a:t>2) Diffraction </a:t>
            </a:r>
          </a:p>
          <a:p>
            <a:pPr lvl="1" algn="just" eaLnBrk="1" fontAlgn="auto" hangingPunct="1">
              <a:spcAft>
                <a:spcPts val="0"/>
              </a:spcAft>
              <a:defRPr/>
            </a:pPr>
            <a:r>
              <a:rPr lang="en-US" sz="2200" dirty="0">
                <a:latin typeface="Times New Roman" pitchFamily="18" charset="0"/>
                <a:cs typeface="Times New Roman" pitchFamily="18" charset="0"/>
              </a:rPr>
              <a:t>3) Scattering</a:t>
            </a:r>
            <a:endParaRPr lang="en-IN" dirty="0"/>
          </a:p>
        </p:txBody>
      </p:sp>
      <p:pic>
        <p:nvPicPr>
          <p:cNvPr id="9" name="Picture 8" descr="wireless channel modeling.PNG">
            <a:extLst>
              <a:ext uri="{FF2B5EF4-FFF2-40B4-BE49-F238E27FC236}">
                <a16:creationId xmlns:a16="http://schemas.microsoft.com/office/drawing/2014/main" xmlns="" id="{4112A68B-3B2B-15C2-0727-D421B783F0B0}"/>
              </a:ext>
            </a:extLst>
          </p:cNvPr>
          <p:cNvPicPr>
            <a:picLocks noChangeAspect="1"/>
          </p:cNvPicPr>
          <p:nvPr/>
        </p:nvPicPr>
        <p:blipFill>
          <a:blip r:embed="rId3"/>
          <a:stretch>
            <a:fillRect/>
          </a:stretch>
        </p:blipFill>
        <p:spPr>
          <a:xfrm>
            <a:off x="1219200" y="2438400"/>
            <a:ext cx="7010400" cy="3715258"/>
          </a:xfrm>
          <a:prstGeom prst="rect">
            <a:avLst/>
          </a:prstGeom>
        </p:spPr>
      </p:pic>
    </p:spTree>
    <p:extLst>
      <p:ext uri="{BB962C8B-B14F-4D97-AF65-F5344CB8AC3E}">
        <p14:creationId xmlns:p14="http://schemas.microsoft.com/office/powerpoint/2010/main" xmlns="" val="2474666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931023-0B32-4B74-A4F8-26C55E8ADE84}"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46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spc="-5" dirty="0">
                <a:latin typeface="Times New Roman" pitchFamily="18" charset="0"/>
                <a:cs typeface="Times New Roman" pitchFamily="18" charset="0"/>
              </a:rPr>
              <a:t>Wireless Channel Modeling</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xmlns="" id="{0C9F0261-90B0-2031-EEB9-272F22FD2B60}"/>
              </a:ext>
            </a:extLst>
          </p:cNvPr>
          <p:cNvSpPr txBox="1"/>
          <p:nvPr/>
        </p:nvSpPr>
        <p:spPr>
          <a:xfrm>
            <a:off x="457200" y="914400"/>
            <a:ext cx="8229600" cy="369332"/>
          </a:xfrm>
          <a:prstGeom prst="rect">
            <a:avLst/>
          </a:prstGeom>
          <a:noFill/>
        </p:spPr>
        <p:txBody>
          <a:bodyPr wrap="square">
            <a:spAutoFit/>
          </a:bodyPr>
          <a:lstStyle/>
          <a:p>
            <a:pPr fontAlgn="auto">
              <a:spcAft>
                <a:spcPts val="0"/>
              </a:spcAft>
              <a:defRPr/>
            </a:pPr>
            <a:r>
              <a:rPr lang="en-US" sz="1800" dirty="0">
                <a:latin typeface="Times New Roman" pitchFamily="18" charset="0"/>
                <a:cs typeface="Times New Roman" pitchFamily="18" charset="0"/>
              </a:rPr>
              <a:t>Reflection, Diffraction &amp; Scattering</a:t>
            </a:r>
          </a:p>
        </p:txBody>
      </p:sp>
      <p:pic>
        <p:nvPicPr>
          <p:cNvPr id="11" name="Picture 10" descr="reflection.PNG">
            <a:extLst>
              <a:ext uri="{FF2B5EF4-FFF2-40B4-BE49-F238E27FC236}">
                <a16:creationId xmlns:a16="http://schemas.microsoft.com/office/drawing/2014/main" xmlns="" id="{3A90A389-669F-8C8F-AE8C-B06C9AAB0B1B}"/>
              </a:ext>
            </a:extLst>
          </p:cNvPr>
          <p:cNvPicPr>
            <a:picLocks noChangeAspect="1"/>
          </p:cNvPicPr>
          <p:nvPr/>
        </p:nvPicPr>
        <p:blipFill>
          <a:blip r:embed="rId3"/>
          <a:stretch>
            <a:fillRect/>
          </a:stretch>
        </p:blipFill>
        <p:spPr>
          <a:xfrm>
            <a:off x="0" y="1371600"/>
            <a:ext cx="9144000" cy="2819400"/>
          </a:xfrm>
          <a:prstGeom prst="rect">
            <a:avLst/>
          </a:prstGeom>
        </p:spPr>
      </p:pic>
    </p:spTree>
    <p:extLst>
      <p:ext uri="{BB962C8B-B14F-4D97-AF65-F5344CB8AC3E}">
        <p14:creationId xmlns:p14="http://schemas.microsoft.com/office/powerpoint/2010/main" xmlns="" val="40428230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1295400"/>
          </a:xfrm>
        </p:spPr>
        <p:txBody>
          <a:bodyPr>
            <a:normAutofit/>
          </a:bodyPr>
          <a:lstStyle/>
          <a:p>
            <a:r>
              <a:rPr lang="en-US" sz="2400" dirty="0">
                <a:latin typeface="Times New Roman" pitchFamily="18" charset="0"/>
                <a:cs typeface="Times New Roman" pitchFamily="18" charset="0"/>
              </a:rPr>
              <a:t>Due to these EM wave propagation mechanisms, radio propagation can be roughly described by three nearly independent phenomenon :</a:t>
            </a:r>
            <a:endParaRPr lang="en-US" sz="2400" b="1"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A0AF7D7-175C-47DF-BF7B-F479B3DDFF32}"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spc="-5" dirty="0">
                <a:latin typeface="Times New Roman" pitchFamily="18" charset="0"/>
                <a:cs typeface="Times New Roman" pitchFamily="18" charset="0"/>
              </a:rPr>
              <a:t>Wireless Channel Modeling</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model.PNG">
            <a:extLst>
              <a:ext uri="{FF2B5EF4-FFF2-40B4-BE49-F238E27FC236}">
                <a16:creationId xmlns:a16="http://schemas.microsoft.com/office/drawing/2014/main" xmlns="" id="{092D1594-1C5F-3601-ADAE-46EA9A780028}"/>
              </a:ext>
            </a:extLst>
          </p:cNvPr>
          <p:cNvPicPr>
            <a:picLocks noChangeAspect="1"/>
          </p:cNvPicPr>
          <p:nvPr/>
        </p:nvPicPr>
        <p:blipFill>
          <a:blip r:embed="rId3"/>
          <a:stretch>
            <a:fillRect/>
          </a:stretch>
        </p:blipFill>
        <p:spPr>
          <a:xfrm>
            <a:off x="0" y="2362200"/>
            <a:ext cx="9144000" cy="3994150"/>
          </a:xfrm>
          <a:prstGeom prst="rect">
            <a:avLst/>
          </a:prstGeom>
        </p:spPr>
      </p:pic>
    </p:spTree>
    <p:extLst>
      <p:ext uri="{BB962C8B-B14F-4D97-AF65-F5344CB8AC3E}">
        <p14:creationId xmlns:p14="http://schemas.microsoft.com/office/powerpoint/2010/main" xmlns="" val="25886335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6546A0-D9F1-4E26-B121-8D5F1113AC11}"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spc="-5" dirty="0">
                <a:latin typeface="Times New Roman" pitchFamily="18" charset="0"/>
                <a:cs typeface="Times New Roman" pitchFamily="18" charset="0"/>
              </a:rPr>
              <a:t>Wireless Channel Modeling</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B075B2D8-A225-9C86-8AF4-B623DE50A401}"/>
              </a:ext>
            </a:extLst>
          </p:cNvPr>
          <p:cNvSpPr txBox="1"/>
          <p:nvPr/>
        </p:nvSpPr>
        <p:spPr>
          <a:xfrm>
            <a:off x="914400" y="845300"/>
            <a:ext cx="8001000" cy="2585323"/>
          </a:xfrm>
          <a:prstGeom prst="rect">
            <a:avLst/>
          </a:prstGeom>
          <a:noFill/>
        </p:spPr>
        <p:txBody>
          <a:bodyPr wrap="square">
            <a:spAutoFit/>
          </a:bodyPr>
          <a:lstStyle/>
          <a:p>
            <a:pPr marL="344488" indent="-344488" fontAlgn="auto">
              <a:spcAft>
                <a:spcPts val="0"/>
              </a:spcAft>
              <a:buFont typeface="Arial" pitchFamily="34" charset="0"/>
              <a:buChar char="•"/>
              <a:defRPr/>
            </a:pPr>
            <a:r>
              <a:rPr lang="en-US" sz="1800" dirty="0">
                <a:latin typeface="Times New Roman" pitchFamily="18" charset="0"/>
                <a:cs typeface="Times New Roman" pitchFamily="18" charset="0"/>
              </a:rPr>
              <a:t>The total attenuation can be decomposed into path loss, shadowing and multipath fading as follows: </a:t>
            </a:r>
          </a:p>
          <a:p>
            <a:pPr marL="344488" indent="-344488" fontAlgn="auto">
              <a:spcAft>
                <a:spcPts val="0"/>
              </a:spcAft>
              <a:buFont typeface="Arial" pitchFamily="34" charset="0"/>
              <a:buChar char="•"/>
              <a:defRPr/>
            </a:pPr>
            <a:endParaRPr lang="en-US" sz="1800" dirty="0">
              <a:latin typeface="Times New Roman" pitchFamily="18" charset="0"/>
              <a:cs typeface="Times New Roman" pitchFamily="18" charset="0"/>
            </a:endParaRPr>
          </a:p>
          <a:p>
            <a:pPr marL="344488" indent="-344488" fontAlgn="auto">
              <a:spcAft>
                <a:spcPts val="0"/>
              </a:spcAft>
              <a:buFont typeface="Arial" pitchFamily="34" charset="0"/>
              <a:buChar char="•"/>
              <a:defRPr/>
            </a:pPr>
            <a:endParaRPr lang="en-US" sz="1800" dirty="0">
              <a:latin typeface="Times New Roman" pitchFamily="18" charset="0"/>
              <a:cs typeface="Times New Roman" pitchFamily="18" charset="0"/>
            </a:endParaRPr>
          </a:p>
          <a:p>
            <a:pPr marL="344488" indent="-344488" fontAlgn="auto">
              <a:spcAft>
                <a:spcPts val="0"/>
              </a:spcAft>
              <a:buFont typeface="Arial" pitchFamily="34" charset="0"/>
              <a:buChar char="•"/>
              <a:defRPr/>
            </a:pPr>
            <a:endParaRPr lang="en-US" sz="1800" dirty="0">
              <a:latin typeface="Times New Roman" pitchFamily="18" charset="0"/>
              <a:cs typeface="Times New Roman" pitchFamily="18" charset="0"/>
            </a:endParaRPr>
          </a:p>
          <a:p>
            <a:pPr marL="344488" indent="-344488" fontAlgn="auto">
              <a:spcAft>
                <a:spcPts val="0"/>
              </a:spcAft>
              <a:buFont typeface="Arial" pitchFamily="34" charset="0"/>
              <a:buChar char="•"/>
              <a:defRPr/>
            </a:pPr>
            <a:r>
              <a:rPr lang="en-US" sz="1800" dirty="0">
                <a:latin typeface="Times New Roman" pitchFamily="18" charset="0"/>
                <a:cs typeface="Times New Roman" pitchFamily="18" charset="0"/>
              </a:rPr>
              <a:t>In this presentation, we shall focus more on the modeling and simulation of multipath fading. </a:t>
            </a:r>
          </a:p>
          <a:p>
            <a:pPr marL="344488" indent="-344488" fontAlgn="auto">
              <a:spcAft>
                <a:spcPts val="0"/>
              </a:spcAft>
              <a:buFont typeface="Arial" pitchFamily="34" charset="0"/>
              <a:buChar char="•"/>
              <a:defRPr/>
            </a:pPr>
            <a:r>
              <a:rPr lang="en-US" sz="1800" dirty="0">
                <a:latin typeface="Times New Roman" pitchFamily="18" charset="0"/>
                <a:cs typeface="Times New Roman" pitchFamily="18" charset="0"/>
              </a:rPr>
              <a:t>Multipath fading in wireless communication systems is commonly modeled by Rayleigh and Rician distributions. </a:t>
            </a:r>
          </a:p>
        </p:txBody>
      </p:sp>
      <p:pic>
        <p:nvPicPr>
          <p:cNvPr id="9" name="Picture 8" descr="equ.PNG">
            <a:extLst>
              <a:ext uri="{FF2B5EF4-FFF2-40B4-BE49-F238E27FC236}">
                <a16:creationId xmlns:a16="http://schemas.microsoft.com/office/drawing/2014/main" xmlns="" id="{CA015C75-BB25-EC06-8D75-F5FB471634EB}"/>
              </a:ext>
            </a:extLst>
          </p:cNvPr>
          <p:cNvPicPr>
            <a:picLocks noChangeAspect="1"/>
          </p:cNvPicPr>
          <p:nvPr/>
        </p:nvPicPr>
        <p:blipFill>
          <a:blip r:embed="rId3"/>
          <a:stretch>
            <a:fillRect/>
          </a:stretch>
        </p:blipFill>
        <p:spPr>
          <a:xfrm>
            <a:off x="2743200" y="1447800"/>
            <a:ext cx="5791200" cy="707578"/>
          </a:xfrm>
          <a:prstGeom prst="rect">
            <a:avLst/>
          </a:prstGeom>
        </p:spPr>
      </p:pic>
    </p:spTree>
    <p:extLst>
      <p:ext uri="{BB962C8B-B14F-4D97-AF65-F5344CB8AC3E}">
        <p14:creationId xmlns:p14="http://schemas.microsoft.com/office/powerpoint/2010/main" xmlns="" val="4267265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AE6961-ECD7-4E89-8135-7F2B30BF0088}"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724891" y="0"/>
            <a:ext cx="706581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Additive White Gaussian Noise Channel</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0BE1E82D-7042-90DC-2B71-09F28767CABE}"/>
              </a:ext>
            </a:extLst>
          </p:cNvPr>
          <p:cNvSpPr txBox="1"/>
          <p:nvPr/>
        </p:nvSpPr>
        <p:spPr>
          <a:xfrm>
            <a:off x="457200" y="817163"/>
            <a:ext cx="8458200" cy="2616101"/>
          </a:xfrm>
          <a:prstGeom prst="rect">
            <a:avLst/>
          </a:prstGeom>
          <a:noFill/>
        </p:spPr>
        <p:txBody>
          <a:bodyPr wrap="square">
            <a:spAutoFit/>
          </a:bodyPr>
          <a:lstStyle/>
          <a:p>
            <a:pPr marL="342900" indent="-342900" algn="just">
              <a:buFont typeface="Arial" panose="020B0604020202020204" pitchFamily="34" charset="0"/>
              <a:buChar char="•"/>
            </a:pPr>
            <a:r>
              <a:rPr lang="en-US" sz="2200" dirty="0">
                <a:latin typeface="Times New Roman" pitchFamily="18" charset="0"/>
                <a:cs typeface="Times New Roman" pitchFamily="18" charset="0"/>
              </a:rPr>
              <a:t>A basic and generally accepted model for thermal noise in communication channels, is the set of assumptions that</a:t>
            </a:r>
          </a:p>
          <a:p>
            <a:pPr marL="800100" lvl="1" indent="-342900" algn="just">
              <a:buFont typeface="Arial" pitchFamily="34" charset="0"/>
              <a:buChar char="•"/>
            </a:pPr>
            <a:r>
              <a:rPr lang="en-US" sz="2000" dirty="0">
                <a:latin typeface="Times New Roman" pitchFamily="18" charset="0"/>
                <a:cs typeface="Times New Roman" pitchFamily="18" charset="0"/>
              </a:rPr>
              <a:t>the noise is additive, i.e., the received signal equals the transmit signal plus some noise, where the noise is statistically independent of the signal.</a:t>
            </a:r>
          </a:p>
          <a:p>
            <a:pPr marL="800100" lvl="1" indent="-342900" algn="just">
              <a:buFont typeface="Arial" pitchFamily="34" charset="0"/>
              <a:buChar char="•"/>
            </a:pPr>
            <a:r>
              <a:rPr lang="en-US" sz="2000" dirty="0">
                <a:latin typeface="Times New Roman" pitchFamily="18" charset="0"/>
                <a:cs typeface="Times New Roman" pitchFamily="18" charset="0"/>
              </a:rPr>
              <a:t>the noise is white, i.e., the power spectral density is flat, so the autocorrelation of the noise in time domain is zero for any non-zero time offset.</a:t>
            </a:r>
          </a:p>
          <a:p>
            <a:pPr marL="800100" lvl="1" indent="-342900" algn="just">
              <a:buFont typeface="Arial" pitchFamily="34" charset="0"/>
              <a:buChar char="•"/>
            </a:pPr>
            <a:r>
              <a:rPr lang="en-US" sz="2000" dirty="0">
                <a:latin typeface="Times New Roman" pitchFamily="18" charset="0"/>
                <a:cs typeface="Times New Roman" pitchFamily="18" charset="0"/>
              </a:rPr>
              <a:t>the noise samples have a Gaussian distribution</a:t>
            </a:r>
            <a:r>
              <a:rPr lang="en-US" sz="1800" dirty="0">
                <a:latin typeface="Times New Roman" pitchFamily="18" charset="0"/>
                <a:cs typeface="Times New Roman" pitchFamily="18" charset="0"/>
              </a:rPr>
              <a:t>.</a:t>
            </a:r>
          </a:p>
        </p:txBody>
      </p:sp>
      <p:pic>
        <p:nvPicPr>
          <p:cNvPr id="9" name="Picture 8" descr="AWGN.PNG">
            <a:extLst>
              <a:ext uri="{FF2B5EF4-FFF2-40B4-BE49-F238E27FC236}">
                <a16:creationId xmlns:a16="http://schemas.microsoft.com/office/drawing/2014/main" xmlns="" id="{DC0E3C0F-8132-B66A-9637-D0C9A57F1CE3}"/>
              </a:ext>
            </a:extLst>
          </p:cNvPr>
          <p:cNvPicPr>
            <a:picLocks noChangeAspect="1"/>
          </p:cNvPicPr>
          <p:nvPr/>
        </p:nvPicPr>
        <p:blipFill>
          <a:blip r:embed="rId3"/>
          <a:stretch>
            <a:fillRect/>
          </a:stretch>
        </p:blipFill>
        <p:spPr>
          <a:xfrm>
            <a:off x="914400" y="3374595"/>
            <a:ext cx="7315199" cy="2873805"/>
          </a:xfrm>
          <a:prstGeom prst="rect">
            <a:avLst/>
          </a:prstGeom>
        </p:spPr>
      </p:pic>
    </p:spTree>
    <p:extLst>
      <p:ext uri="{BB962C8B-B14F-4D97-AF65-F5344CB8AC3E}">
        <p14:creationId xmlns:p14="http://schemas.microsoft.com/office/powerpoint/2010/main" xmlns="" val="3797237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5E4315-8CBB-47EB-9DE1-9C68CFDE13F5}"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Additive White Gaussian Noise Channel</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C407A607-3D14-1809-4B65-38B3F3EACC2C}"/>
              </a:ext>
            </a:extLst>
          </p:cNvPr>
          <p:cNvSpPr txBox="1"/>
          <p:nvPr/>
        </p:nvSpPr>
        <p:spPr>
          <a:xfrm>
            <a:off x="304800" y="817164"/>
            <a:ext cx="8610600" cy="2677656"/>
          </a:xfrm>
          <a:prstGeom prst="rect">
            <a:avLst/>
          </a:prstGeom>
          <a:noFill/>
        </p:spPr>
        <p:txBody>
          <a:bodyPr wrap="square">
            <a:spAutoFit/>
          </a:bodyPr>
          <a:lstStyle/>
          <a:p>
            <a:pPr algn="just"/>
            <a:r>
              <a:rPr lang="en-US" sz="2200" dirty="0">
                <a:latin typeface="Times New Roman" pitchFamily="18" charset="0"/>
                <a:cs typeface="Times New Roman" pitchFamily="18" charset="0"/>
              </a:rPr>
              <a:t>The matched filter correlates the incoming signal with a locally stored reference copy of the transmit waveform. The matched filter maximizes the signal-to-noise ratio for a known signal. It can be shown to be the optimal detector if</a:t>
            </a:r>
          </a:p>
          <a:p>
            <a:pPr lvl="1" algn="just">
              <a:buFont typeface="Arial" pitchFamily="34" charset="0"/>
              <a:buChar char="•"/>
            </a:pPr>
            <a:r>
              <a:rPr lang="en-US" sz="2000" dirty="0">
                <a:latin typeface="Times New Roman" pitchFamily="18" charset="0"/>
                <a:cs typeface="Times New Roman" pitchFamily="18" charset="0"/>
              </a:rPr>
              <a:t>the channel produces Additive White Gaussian Noise (AWGN),</a:t>
            </a:r>
          </a:p>
          <a:p>
            <a:pPr lvl="1" algn="just">
              <a:buFont typeface="Arial" pitchFamily="34" charset="0"/>
              <a:buChar char="•"/>
            </a:pPr>
            <a:r>
              <a:rPr lang="en-US" sz="2000" dirty="0">
                <a:latin typeface="Times New Roman" pitchFamily="18" charset="0"/>
                <a:cs typeface="Times New Roman" pitchFamily="18" charset="0"/>
              </a:rPr>
              <a:t>the channel is linear and time-invariant (LTI), and</a:t>
            </a:r>
          </a:p>
          <a:p>
            <a:pPr lvl="1" algn="just">
              <a:buFont typeface="Arial" pitchFamily="34" charset="0"/>
              <a:buChar char="•"/>
            </a:pPr>
            <a:r>
              <a:rPr lang="en-US" sz="2000" dirty="0">
                <a:latin typeface="Times New Roman" pitchFamily="18" charset="0"/>
                <a:cs typeface="Times New Roman" pitchFamily="18" charset="0"/>
              </a:rPr>
              <a:t>an exact time reference is available, the signal amplitude as a function of time is precisely known.</a:t>
            </a:r>
          </a:p>
        </p:txBody>
      </p:sp>
      <p:pic>
        <p:nvPicPr>
          <p:cNvPr id="9" name="Picture 8" descr="AWGN1.PNG">
            <a:extLst>
              <a:ext uri="{FF2B5EF4-FFF2-40B4-BE49-F238E27FC236}">
                <a16:creationId xmlns:a16="http://schemas.microsoft.com/office/drawing/2014/main" xmlns="" id="{9AF42C8F-D0D7-97FF-A86A-B2342E000575}"/>
              </a:ext>
            </a:extLst>
          </p:cNvPr>
          <p:cNvPicPr>
            <a:picLocks noChangeAspect="1"/>
          </p:cNvPicPr>
          <p:nvPr/>
        </p:nvPicPr>
        <p:blipFill>
          <a:blip r:embed="rId3"/>
          <a:stretch>
            <a:fillRect/>
          </a:stretch>
        </p:blipFill>
        <p:spPr>
          <a:xfrm>
            <a:off x="2667000" y="3494820"/>
            <a:ext cx="6019800" cy="2866920"/>
          </a:xfrm>
          <a:prstGeom prst="rect">
            <a:avLst/>
          </a:prstGeom>
        </p:spPr>
      </p:pic>
    </p:spTree>
    <p:extLst>
      <p:ext uri="{BB962C8B-B14F-4D97-AF65-F5344CB8AC3E}">
        <p14:creationId xmlns:p14="http://schemas.microsoft.com/office/powerpoint/2010/main" xmlns="" val="1396676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D22CE3-2648-4863-9F0F-667B108E2AAF}"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Additive White Gaussian Noise Channel</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6D9364B4-A4F3-FA0D-7B9D-CD08F8D08A0F}"/>
              </a:ext>
            </a:extLst>
          </p:cNvPr>
          <p:cNvSpPr txBox="1"/>
          <p:nvPr/>
        </p:nvSpPr>
        <p:spPr>
          <a:xfrm>
            <a:off x="457200" y="1143000"/>
            <a:ext cx="8534400" cy="1754326"/>
          </a:xfrm>
          <a:prstGeom prst="rect">
            <a:avLst/>
          </a:prstGeom>
          <a:noFill/>
        </p:spPr>
        <p:txBody>
          <a:bodyPr wrap="square">
            <a:spAutoFit/>
          </a:bodyPr>
          <a:lstStyle/>
          <a:p>
            <a:pPr marL="285750" indent="-285750" algn="just" eaLnBrk="1" hangingPunct="1">
              <a:buFont typeface="Arial" panose="020B0604020202020204" pitchFamily="34" charset="0"/>
              <a:buChar char="•"/>
            </a:pPr>
            <a:r>
              <a:rPr lang="en-US" sz="1800" dirty="0">
                <a:latin typeface="Times New Roman" pitchFamily="18" charset="0"/>
                <a:cs typeface="Times New Roman" pitchFamily="18" charset="0"/>
              </a:rPr>
              <a:t>In this model, the transmitted signal gets disturbed by only a simple additive white Gaussian noise process. </a:t>
            </a:r>
          </a:p>
          <a:p>
            <a:pPr marL="285750" indent="-285750" algn="just" eaLnBrk="1" hangingPunct="1">
              <a:buFont typeface="Arial" panose="020B0604020202020204" pitchFamily="34" charset="0"/>
              <a:buChar char="•"/>
            </a:pPr>
            <a:r>
              <a:rPr lang="en-US" sz="1800" dirty="0">
                <a:latin typeface="Times New Roman" pitchFamily="18" charset="0"/>
                <a:cs typeface="Times New Roman" pitchFamily="18" charset="0"/>
              </a:rPr>
              <a:t>The white noise is a noise which has a frequency spectrum that is continuous and uniform over a specified frequency band. </a:t>
            </a:r>
          </a:p>
          <a:p>
            <a:pPr marL="285750" indent="-285750" algn="just" eaLnBrk="1" hangingPunct="1">
              <a:buFont typeface="Arial" panose="020B0604020202020204" pitchFamily="34" charset="0"/>
              <a:buChar char="•"/>
            </a:pPr>
            <a:r>
              <a:rPr lang="en-US" sz="1800" dirty="0">
                <a:latin typeface="Times New Roman" pitchFamily="18" charset="0"/>
                <a:cs typeface="Times New Roman" pitchFamily="18" charset="0"/>
              </a:rPr>
              <a:t>In AWGN channel model, there is no random scattering and diffraction transmitted signals at the receiver.</a:t>
            </a:r>
          </a:p>
        </p:txBody>
      </p:sp>
      <p:pic>
        <p:nvPicPr>
          <p:cNvPr id="9" name="Picture 8" descr="addittive-white-gausian-nois-awgn-23-638.jpg">
            <a:extLst>
              <a:ext uri="{FF2B5EF4-FFF2-40B4-BE49-F238E27FC236}">
                <a16:creationId xmlns:a16="http://schemas.microsoft.com/office/drawing/2014/main" xmlns="" id="{0F03875F-0237-72A7-C35C-AEE12D3E5D57}"/>
              </a:ext>
            </a:extLst>
          </p:cNvPr>
          <p:cNvPicPr>
            <a:picLocks noChangeAspect="1"/>
          </p:cNvPicPr>
          <p:nvPr/>
        </p:nvPicPr>
        <p:blipFill>
          <a:blip r:embed="rId3"/>
          <a:stretch>
            <a:fillRect/>
          </a:stretch>
        </p:blipFill>
        <p:spPr>
          <a:xfrm>
            <a:off x="1524000" y="3352800"/>
            <a:ext cx="6076950" cy="2571750"/>
          </a:xfrm>
          <a:prstGeom prst="rect">
            <a:avLst/>
          </a:prstGeom>
        </p:spPr>
      </p:pic>
    </p:spTree>
    <p:extLst>
      <p:ext uri="{BB962C8B-B14F-4D97-AF65-F5344CB8AC3E}">
        <p14:creationId xmlns:p14="http://schemas.microsoft.com/office/powerpoint/2010/main" xmlns="" val="41158388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B94690-5850-423A-B6D9-8A42AEA8AE1B}"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itchFamily="18" charset="0"/>
                <a:cs typeface="Times New Roman" pitchFamily="18" charset="0"/>
              </a:rPr>
              <a:t>Fading Channel</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8B95EF7B-3900-006D-3C28-A1BAA7AFF62C}"/>
              </a:ext>
            </a:extLst>
          </p:cNvPr>
          <p:cNvSpPr txBox="1"/>
          <p:nvPr/>
        </p:nvSpPr>
        <p:spPr>
          <a:xfrm>
            <a:off x="609600" y="990600"/>
            <a:ext cx="8077200" cy="2120068"/>
          </a:xfrm>
          <a:prstGeom prst="rect">
            <a:avLst/>
          </a:prstGeom>
          <a:noFill/>
        </p:spPr>
        <p:txBody>
          <a:bodyPr wrap="square">
            <a:spAutoFit/>
          </a:bodyPr>
          <a:lstStyle/>
          <a:p>
            <a:pPr marL="465138" indent="-465138" algn="just">
              <a:lnSpc>
                <a:spcPct val="150000"/>
              </a:lnSpc>
              <a:buFont typeface="Arial" pitchFamily="34" charset="0"/>
              <a:buChar char="•"/>
            </a:pPr>
            <a:r>
              <a:rPr lang="en-US" sz="1800" dirty="0">
                <a:latin typeface="Times New Roman" pitchFamily="18" charset="0"/>
                <a:cs typeface="Times New Roman" pitchFamily="18" charset="0"/>
              </a:rPr>
              <a:t>Multipath fading is due to the constructive and destructive combination of randomly delayed, reflected, scattered and diffracted signal components.</a:t>
            </a:r>
          </a:p>
          <a:p>
            <a:pPr marL="465138" indent="-465138" algn="just">
              <a:lnSpc>
                <a:spcPct val="150000"/>
              </a:lnSpc>
              <a:buFont typeface="Arial" pitchFamily="34" charset="0"/>
              <a:buChar char="•"/>
            </a:pPr>
            <a:r>
              <a:rPr lang="en-US" sz="1800" dirty="0">
                <a:latin typeface="Times New Roman" pitchFamily="18" charset="0"/>
                <a:cs typeface="Times New Roman" pitchFamily="18" charset="0"/>
              </a:rPr>
              <a:t>Depending on the nature of the radio propagation environment, there are different models describing the statistical of the multipath fading channel like Rayleigh, </a:t>
            </a:r>
            <a:r>
              <a:rPr lang="en-US" sz="1800" dirty="0" err="1">
                <a:latin typeface="Times New Roman" pitchFamily="18" charset="0"/>
                <a:cs typeface="Times New Roman" pitchFamily="18" charset="0"/>
              </a:rPr>
              <a:t>Nakagami</a:t>
            </a:r>
            <a:r>
              <a:rPr lang="en-US" sz="1800" dirty="0">
                <a:latin typeface="Times New Roman" pitchFamily="18" charset="0"/>
                <a:cs typeface="Times New Roman" pitchFamily="18" charset="0"/>
              </a:rPr>
              <a:t>-q, </a:t>
            </a:r>
            <a:r>
              <a:rPr lang="en-US" sz="1800" dirty="0" err="1">
                <a:latin typeface="Times New Roman" pitchFamily="18" charset="0"/>
                <a:cs typeface="Times New Roman" pitchFamily="18" charset="0"/>
              </a:rPr>
              <a:t>Nakagami</a:t>
            </a:r>
            <a:r>
              <a:rPr lang="en-US" sz="1800" dirty="0">
                <a:latin typeface="Times New Roman" pitchFamily="18" charset="0"/>
                <a:cs typeface="Times New Roman" pitchFamily="18" charset="0"/>
              </a:rPr>
              <a:t>-n (Rice) and </a:t>
            </a:r>
            <a:r>
              <a:rPr lang="en-US" sz="1800" dirty="0" err="1">
                <a:latin typeface="Times New Roman" pitchFamily="18" charset="0"/>
                <a:cs typeface="Times New Roman" pitchFamily="18" charset="0"/>
              </a:rPr>
              <a:t>Nakagamim</a:t>
            </a:r>
            <a:r>
              <a:rPr lang="en-US" sz="1800" dirty="0">
                <a:latin typeface="Times New Roman" pitchFamily="18" charset="0"/>
                <a:cs typeface="Times New Roman" pitchFamily="18" charset="0"/>
              </a:rPr>
              <a:t> model.</a:t>
            </a:r>
          </a:p>
        </p:txBody>
      </p:sp>
    </p:spTree>
    <p:extLst>
      <p:ext uri="{BB962C8B-B14F-4D97-AF65-F5344CB8AC3E}">
        <p14:creationId xmlns:p14="http://schemas.microsoft.com/office/powerpoint/2010/main" xmlns="" val="271745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Font typeface="+mj-lt"/>
              <a:buAutoNum type="arabicPeriod"/>
            </a:pPr>
            <a:r>
              <a:rPr lang="en-US" sz="2000" dirty="0"/>
              <a:t>To make students familiar with fundamentals of wireless communication systems. </a:t>
            </a:r>
          </a:p>
          <a:p>
            <a:pPr marL="0" indent="0" algn="just">
              <a:buNone/>
            </a:pPr>
            <a:r>
              <a:rPr lang="en-US" sz="2000" dirty="0"/>
              <a:t>2. To choose system (TDMA/FDMA/CDMA) according to the complexity,      installation cost, speed of transmission, channel properties etc. </a:t>
            </a:r>
          </a:p>
          <a:p>
            <a:pPr marL="0" indent="0" algn="just">
              <a:buNone/>
            </a:pPr>
            <a:r>
              <a:rPr lang="en-US" sz="2000" dirty="0"/>
              <a:t>3. To identify the requirements of wireless communication as compared to static communication. </a:t>
            </a:r>
          </a:p>
          <a:p>
            <a:pPr marL="0" indent="0" algn="just">
              <a:buNone/>
            </a:pPr>
            <a:r>
              <a:rPr lang="en-US" sz="2000" dirty="0"/>
              <a:t>4. To identify the limitations of 2G and 2.5G wireless mobile communication and use design of 3G and beyond mobile communication systems. </a:t>
            </a:r>
          </a:p>
          <a:p>
            <a:pPr marL="0" indent="0" algn="just">
              <a:buNone/>
            </a:pPr>
            <a:r>
              <a:rPr lang="en-US" sz="2000" dirty="0"/>
              <a:t>5. To identify various modern wireless technologies.</a:t>
            </a:r>
          </a:p>
        </p:txBody>
      </p:sp>
      <p:sp>
        <p:nvSpPr>
          <p:cNvPr id="4" name="Date Placeholder 3"/>
          <p:cNvSpPr>
            <a:spLocks noGrp="1"/>
          </p:cNvSpPr>
          <p:nvPr>
            <p:ph type="dt" sz="half" idx="10"/>
          </p:nvPr>
        </p:nvSpPr>
        <p:spPr/>
        <p:txBody>
          <a:bodyPr/>
          <a:lstStyle/>
          <a:p>
            <a:fld id="{FF214392-F6AC-40F4-B59A-9FE1B2329180}" type="datetime1">
              <a:rPr lang="en-US" smtClean="0"/>
              <a:t>11/30/2024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B9EBD2-7690-4755-83DF-EA0B1D1F5BCC}"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2813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Fading Channel</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1A6C30EB-1BD9-2BB6-994F-03494202F9A7}"/>
              </a:ext>
            </a:extLst>
          </p:cNvPr>
          <p:cNvSpPr txBox="1"/>
          <p:nvPr/>
        </p:nvSpPr>
        <p:spPr>
          <a:xfrm>
            <a:off x="457200" y="1066800"/>
            <a:ext cx="8382000" cy="5170646"/>
          </a:xfrm>
          <a:prstGeom prst="rect">
            <a:avLst/>
          </a:prstGeom>
          <a:noFill/>
        </p:spPr>
        <p:txBody>
          <a:bodyPr wrap="square">
            <a:spAutoFit/>
          </a:bodyPr>
          <a:lstStyle/>
          <a:p>
            <a:pPr marL="465138" indent="-465138" algn="just">
              <a:buFont typeface="Arial" pitchFamily="34" charset="0"/>
              <a:buChar char="•"/>
            </a:pPr>
            <a:r>
              <a:rPr lang="en-US" sz="2200" dirty="0">
                <a:latin typeface="Times New Roman" pitchFamily="18" charset="0"/>
                <a:cs typeface="Times New Roman" pitchFamily="18" charset="0"/>
              </a:rPr>
              <a:t>The delay should be much shorter than the duration of the transmitted symbol. Even if it is shorter than a single cycle the multipath could be due to a reflection from a building, the ground or trees and that can cause a phase reversal.</a:t>
            </a:r>
          </a:p>
          <a:p>
            <a:pPr marL="465138" indent="-465138" algn="just">
              <a:buFont typeface="Arial" pitchFamily="34" charset="0"/>
              <a:buChar char="•"/>
            </a:pPr>
            <a:r>
              <a:rPr lang="en-US" sz="2200" dirty="0">
                <a:latin typeface="Times New Roman" pitchFamily="18" charset="0"/>
                <a:cs typeface="Times New Roman" pitchFamily="18" charset="0"/>
              </a:rPr>
              <a:t>Thus the type of fading depends on various parameters of the channel and the transmitted signal. Fading can be considered as a (possibly) time varying filtering operation. </a:t>
            </a:r>
          </a:p>
          <a:p>
            <a:pPr marL="922338" lvl="1" indent="-465138" algn="just">
              <a:buFont typeface="Arial" pitchFamily="34" charset="0"/>
              <a:buChar char="•"/>
            </a:pPr>
            <a:r>
              <a:rPr lang="en-US" sz="2200" b="1" dirty="0">
                <a:latin typeface="Times New Roman" pitchFamily="18" charset="0"/>
                <a:cs typeface="Times New Roman" pitchFamily="18" charset="0"/>
              </a:rPr>
              <a:t>1. Frequency Selective Fading: </a:t>
            </a:r>
            <a:r>
              <a:rPr lang="en-US" sz="2200" dirty="0">
                <a:latin typeface="Times New Roman" pitchFamily="18" charset="0"/>
                <a:cs typeface="Times New Roman" pitchFamily="18" charset="0"/>
              </a:rPr>
              <a:t>If the transfer function of the filter has significant variations within the frequency band of the transmitted signal then the fading is called frequency selective. </a:t>
            </a:r>
          </a:p>
          <a:p>
            <a:pPr marL="922338" lvl="1" indent="-465138" algn="just">
              <a:buFont typeface="Arial" pitchFamily="34" charset="0"/>
              <a:buChar char="•"/>
            </a:pPr>
            <a:r>
              <a:rPr lang="en-US" sz="2200" b="1" dirty="0">
                <a:latin typeface="Times New Roman" pitchFamily="18" charset="0"/>
                <a:cs typeface="Times New Roman" pitchFamily="18" charset="0"/>
              </a:rPr>
              <a:t>2. Time Selective Fading: </a:t>
            </a:r>
            <a:r>
              <a:rPr lang="en-US" sz="2200" dirty="0">
                <a:latin typeface="Times New Roman" pitchFamily="18" charset="0"/>
                <a:cs typeface="Times New Roman" pitchFamily="18" charset="0"/>
              </a:rPr>
              <a:t>If the fading changes relatively quickly (compared to the duration of a data bit) then the fading is said to be time selective. </a:t>
            </a:r>
          </a:p>
          <a:p>
            <a:pPr marL="922338" lvl="1" indent="-465138" algn="just">
              <a:buFont typeface="Arial" pitchFamily="34" charset="0"/>
              <a:buChar char="•"/>
            </a:pPr>
            <a:r>
              <a:rPr lang="en-US" sz="2200" b="1" dirty="0">
                <a:latin typeface="Times New Roman" pitchFamily="18" charset="0"/>
                <a:cs typeface="Times New Roman" pitchFamily="18" charset="0"/>
              </a:rPr>
              <a:t>3. Doubly Selective: </a:t>
            </a:r>
            <a:r>
              <a:rPr lang="en-US" sz="2200" dirty="0">
                <a:latin typeface="Times New Roman" pitchFamily="18" charset="0"/>
                <a:cs typeface="Times New Roman" pitchFamily="18" charset="0"/>
              </a:rPr>
              <a:t>If both are true then it is said to be doubly selective.</a:t>
            </a:r>
          </a:p>
        </p:txBody>
      </p:sp>
    </p:spTree>
    <p:extLst>
      <p:ext uri="{BB962C8B-B14F-4D97-AF65-F5344CB8AC3E}">
        <p14:creationId xmlns:p14="http://schemas.microsoft.com/office/powerpoint/2010/main" xmlns="" val="1507205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4743BB8-7D11-42D5-86F1-B5AA8558D563}"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itchFamily="18" charset="0"/>
                <a:cs typeface="Times New Roman" pitchFamily="18" charset="0"/>
              </a:rPr>
              <a:t>Rayleigh and Rician distributions</a:t>
            </a:r>
            <a:endParaRPr kumimoji="0" lang="en-US" sz="28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7E13F999-CE29-062D-BD34-D5149E05BEA3}"/>
              </a:ext>
            </a:extLst>
          </p:cNvPr>
          <p:cNvSpPr txBox="1"/>
          <p:nvPr/>
        </p:nvSpPr>
        <p:spPr>
          <a:xfrm>
            <a:off x="457200" y="817164"/>
            <a:ext cx="8610600" cy="923330"/>
          </a:xfrm>
          <a:prstGeom prst="rect">
            <a:avLst/>
          </a:prstGeom>
          <a:noFill/>
        </p:spPr>
        <p:txBody>
          <a:bodyPr wrap="square">
            <a:spAutoFit/>
          </a:bodyPr>
          <a:lstStyle/>
          <a:p>
            <a:pPr marL="344488" indent="-344488" algn="just" fontAlgn="auto">
              <a:spcAft>
                <a:spcPts val="0"/>
              </a:spcAft>
              <a:buFont typeface="Arial" pitchFamily="34" charset="0"/>
              <a:buChar char="•"/>
              <a:defRPr/>
            </a:pPr>
            <a:r>
              <a:rPr lang="en-US" sz="1800" dirty="0">
                <a:latin typeface="Times New Roman" pitchFamily="18" charset="0"/>
                <a:cs typeface="Times New Roman" pitchFamily="18" charset="0"/>
              </a:rPr>
              <a:t>A close approximation of attenuation due to multipath fading in wireless channels can be done by Rayleigh fading (for the case where no line of sight component present) and Rician fading (for the case where line of sight component present).</a:t>
            </a:r>
          </a:p>
        </p:txBody>
      </p:sp>
      <p:pic>
        <p:nvPicPr>
          <p:cNvPr id="10" name="Picture 9" descr="rayleigh and rician.PNG">
            <a:extLst>
              <a:ext uri="{FF2B5EF4-FFF2-40B4-BE49-F238E27FC236}">
                <a16:creationId xmlns:a16="http://schemas.microsoft.com/office/drawing/2014/main" xmlns="" id="{E2087D1E-00AE-196F-F6B0-9145F31C114D}"/>
              </a:ext>
            </a:extLst>
          </p:cNvPr>
          <p:cNvPicPr>
            <a:picLocks noChangeAspect="1"/>
          </p:cNvPicPr>
          <p:nvPr/>
        </p:nvPicPr>
        <p:blipFill>
          <a:blip r:embed="rId3"/>
          <a:stretch>
            <a:fillRect/>
          </a:stretch>
        </p:blipFill>
        <p:spPr>
          <a:xfrm>
            <a:off x="1143000" y="2590800"/>
            <a:ext cx="7173327" cy="3258005"/>
          </a:xfrm>
          <a:prstGeom prst="rect">
            <a:avLst/>
          </a:prstGeom>
        </p:spPr>
      </p:pic>
    </p:spTree>
    <p:extLst>
      <p:ext uri="{BB962C8B-B14F-4D97-AF65-F5344CB8AC3E}">
        <p14:creationId xmlns:p14="http://schemas.microsoft.com/office/powerpoint/2010/main" xmlns="" val="1372091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1109" y="982818"/>
            <a:ext cx="8229600" cy="2057400"/>
          </a:xfrm>
        </p:spPr>
        <p:txBody>
          <a:bodyPr>
            <a:normAutofit/>
          </a:bodyPr>
          <a:lstStyle/>
          <a:p>
            <a:pPr marL="0" indent="0" algn="just">
              <a:buNone/>
            </a:pPr>
            <a:r>
              <a:rPr lang="en-US" sz="2000" dirty="0">
                <a:latin typeface="Times New Roman" pitchFamily="18" charset="0"/>
                <a:cs typeface="Times New Roman" pitchFamily="18" charset="0"/>
              </a:rPr>
              <a:t>The Rayleigh distribution is frequently used to model multipath fading with no direct line of sight (LOS) path. A Rayleigh Random Variable R has the probability distribution: </a:t>
            </a:r>
          </a:p>
          <a:p>
            <a:pPr marL="0" indent="0" algn="just">
              <a:buNone/>
            </a:pPr>
            <a:endParaRPr lang="en-IN" sz="2000" b="1" dirty="0"/>
          </a:p>
          <a:p>
            <a:pPr marL="0" indent="0" algn="just">
              <a:buNone/>
            </a:pPr>
            <a:endParaRPr lang="en-US" dirty="0"/>
          </a:p>
        </p:txBody>
      </p:sp>
      <p:sp>
        <p:nvSpPr>
          <p:cNvPr id="4" name="Date Placeholder 3"/>
          <p:cNvSpPr>
            <a:spLocks noGrp="1"/>
          </p:cNvSpPr>
          <p:nvPr>
            <p:ph type="dt" sz="half" idx="10"/>
          </p:nvPr>
        </p:nvSpPr>
        <p:spPr/>
        <p:txBody>
          <a:bodyPr/>
          <a:lstStyle/>
          <a:p>
            <a:fld id="{1ED1A7F2-3AAC-4641-B404-D21CC9FA2222}"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724891" y="-28135"/>
            <a:ext cx="706581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Rayleigh Distribution</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descr="rayleigh.PNG">
            <a:extLst>
              <a:ext uri="{FF2B5EF4-FFF2-40B4-BE49-F238E27FC236}">
                <a16:creationId xmlns:a16="http://schemas.microsoft.com/office/drawing/2014/main" xmlns="" id="{E2DD51FA-123F-B017-BE9B-B27D5847B5C7}"/>
              </a:ext>
            </a:extLst>
          </p:cNvPr>
          <p:cNvPicPr>
            <a:picLocks noChangeAspect="1"/>
          </p:cNvPicPr>
          <p:nvPr/>
        </p:nvPicPr>
        <p:blipFill>
          <a:blip r:embed="rId3"/>
          <a:stretch>
            <a:fillRect/>
          </a:stretch>
        </p:blipFill>
        <p:spPr>
          <a:xfrm>
            <a:off x="2971800" y="2133600"/>
            <a:ext cx="3162742" cy="1609950"/>
          </a:xfrm>
          <a:prstGeom prst="rect">
            <a:avLst/>
          </a:prstGeom>
        </p:spPr>
      </p:pic>
      <p:sp>
        <p:nvSpPr>
          <p:cNvPr id="10" name="TextBox 9">
            <a:extLst>
              <a:ext uri="{FF2B5EF4-FFF2-40B4-BE49-F238E27FC236}">
                <a16:creationId xmlns:a16="http://schemas.microsoft.com/office/drawing/2014/main" xmlns="" id="{01F56255-C0CF-0981-8D01-3BE2A2770EB8}"/>
              </a:ext>
            </a:extLst>
          </p:cNvPr>
          <p:cNvSpPr txBox="1"/>
          <p:nvPr/>
        </p:nvSpPr>
        <p:spPr>
          <a:xfrm rot="10800000" flipV="1">
            <a:off x="1067784" y="3909205"/>
            <a:ext cx="7466616" cy="1323439"/>
          </a:xfrm>
          <a:prstGeom prst="rect">
            <a:avLst/>
          </a:prstGeom>
          <a:noFill/>
        </p:spPr>
        <p:txBody>
          <a:bodyPr wrap="square">
            <a:spAutoFit/>
          </a:bodyPr>
          <a:lstStyle/>
          <a:p>
            <a:pPr marL="344488" indent="-344488" algn="just">
              <a:buFont typeface="Arial" pitchFamily="34" charset="0"/>
              <a:buChar char="•"/>
            </a:pPr>
            <a:r>
              <a:rPr lang="en-US" sz="2000" dirty="0">
                <a:latin typeface="Times New Roman" pitchFamily="18" charset="0"/>
                <a:cs typeface="Times New Roman" pitchFamily="18" charset="0"/>
              </a:rPr>
              <a:t>Rayleigh distribution can also be got by taking two independent and identically distributed zero mean Gaussian random variables as real and imaginary parts of a complex number and then taking its magnitude</a:t>
            </a: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2073952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200" b="0" i="0" dirty="0">
                <a:solidFill>
                  <a:srgbClr val="374151"/>
                </a:solidFill>
                <a:effectLst/>
                <a:latin typeface="Times New Roman" panose="02020603050405020304" pitchFamily="18" charset="0"/>
                <a:cs typeface="Times New Roman" panose="02020603050405020304" pitchFamily="18" charset="0"/>
              </a:rPr>
              <a:t> </a:t>
            </a:r>
            <a:endParaRPr lang="en-US" sz="2200" dirty="0">
              <a:solidFill>
                <a:srgbClr val="374151"/>
              </a:solidFill>
              <a:latin typeface="Times New Roman" panose="02020603050405020304" pitchFamily="18" charset="0"/>
              <a:cs typeface="Times New Roman" panose="02020603050405020304" pitchFamily="18" charset="0"/>
            </a:endParaRPr>
          </a:p>
          <a:p>
            <a:pPr algn="just"/>
            <a:r>
              <a:rPr lang="en-US" sz="2200" b="0" i="0" dirty="0">
                <a:effectLst/>
                <a:latin typeface="Times New Roman" panose="02020603050405020304" pitchFamily="18" charset="0"/>
                <a:cs typeface="Times New Roman" panose="02020603050405020304" pitchFamily="18" charset="0"/>
              </a:rPr>
              <a:t> </a:t>
            </a:r>
            <a:r>
              <a:rPr lang="en-US" sz="2200" dirty="0">
                <a:latin typeface="Times New Roman" pitchFamily="18" charset="0"/>
                <a:cs typeface="Times New Roman" pitchFamily="18" charset="0"/>
              </a:rPr>
              <a:t>For a wireless channel, the envelope of the channel response is modeled to have a Rayleigh distribution.</a:t>
            </a:r>
          </a:p>
          <a:p>
            <a:pPr marL="355600" indent="-342900" algn="just">
              <a:spcBef>
                <a:spcPts val="900"/>
              </a:spcBef>
              <a:tabLst>
                <a:tab pos="354965" algn="l"/>
                <a:tab pos="355600" algn="l"/>
              </a:tabLst>
              <a:defRPr/>
            </a:pPr>
            <a:endParaRPr lang="en-US" sz="2200" dirty="0">
              <a:latin typeface="Times New Roman" pitchFamily="18" charset="0"/>
              <a:cs typeface="Times New Roman" pitchFamily="18" charset="0"/>
            </a:endParaRPr>
          </a:p>
          <a:p>
            <a:pPr marL="355600" indent="-342900" algn="just">
              <a:spcBef>
                <a:spcPts val="900"/>
              </a:spcBef>
              <a:buFontTx/>
              <a:buChar char="•"/>
              <a:tabLst>
                <a:tab pos="354965" algn="l"/>
                <a:tab pos="355600" algn="l"/>
              </a:tabLst>
              <a:defRPr/>
            </a:pPr>
            <a:r>
              <a:rPr lang="en-US" sz="2200" dirty="0">
                <a:latin typeface="Times New Roman" pitchFamily="18" charset="0"/>
                <a:cs typeface="Times New Roman" pitchFamily="18" charset="0"/>
              </a:rPr>
              <a:t>Rayleigh Fading is a reasonable model when there are many objects in the environment that scatter the radio signal before it reaches the receiver.</a:t>
            </a:r>
          </a:p>
          <a:p>
            <a:pPr marL="0" indent="0" algn="just">
              <a:buNone/>
            </a:pPr>
            <a:r>
              <a:rPr lang="en-US" sz="2200" b="0" i="0" dirty="0">
                <a:effectLst/>
                <a:latin typeface="Times New Roman" panose="02020603050405020304" pitchFamily="18" charset="0"/>
                <a:cs typeface="Times New Roman" panose="02020603050405020304" pitchFamily="18" charset="0"/>
              </a:rPr>
              <a:t>  </a:t>
            </a:r>
            <a:endParaRPr lang="en-US" dirty="0"/>
          </a:p>
        </p:txBody>
      </p:sp>
      <p:sp>
        <p:nvSpPr>
          <p:cNvPr id="4" name="Date Placeholder 3"/>
          <p:cNvSpPr>
            <a:spLocks noGrp="1"/>
          </p:cNvSpPr>
          <p:nvPr>
            <p:ph type="dt" sz="half" idx="10"/>
          </p:nvPr>
        </p:nvSpPr>
        <p:spPr/>
        <p:txBody>
          <a:bodyPr/>
          <a:lstStyle/>
          <a:p>
            <a:fld id="{9F8843BC-80CE-4B74-BE99-0DEFE86D6329}"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Rayleigh Fading Model</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6363481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355600" indent="-342900" algn="just">
              <a:spcBef>
                <a:spcPts val="900"/>
              </a:spcBef>
              <a:buFont typeface="Arial" pitchFamily="34" charset="0"/>
              <a:buChar char="•"/>
              <a:tabLst>
                <a:tab pos="354965" algn="l"/>
                <a:tab pos="355600" algn="l"/>
              </a:tabLst>
              <a:defRPr/>
            </a:pPr>
            <a:r>
              <a:rPr lang="en-US" sz="3200" dirty="0">
                <a:latin typeface="Times New Roman" pitchFamily="18" charset="0"/>
                <a:cs typeface="Times New Roman" pitchFamily="18" charset="0"/>
              </a:rPr>
              <a:t>N paths </a:t>
            </a:r>
          </a:p>
          <a:p>
            <a:pPr marL="355600" indent="-342900" algn="just">
              <a:spcBef>
                <a:spcPts val="900"/>
              </a:spcBef>
              <a:buFont typeface="Arial" pitchFamily="34" charset="0"/>
              <a:buChar char="•"/>
              <a:tabLst>
                <a:tab pos="354965" algn="l"/>
                <a:tab pos="355600" algn="l"/>
              </a:tabLst>
              <a:defRPr/>
            </a:pPr>
            <a:r>
              <a:rPr lang="en-US" sz="3200" dirty="0">
                <a:latin typeface="Times New Roman" pitchFamily="18" charset="0"/>
                <a:cs typeface="Times New Roman" pitchFamily="18" charset="0"/>
              </a:rPr>
              <a:t>Different delays for each path – Delay Spread </a:t>
            </a:r>
          </a:p>
          <a:p>
            <a:pPr marL="355600" indent="-342900" algn="just">
              <a:spcBef>
                <a:spcPts val="900"/>
              </a:spcBef>
              <a:buFont typeface="Arial" pitchFamily="34" charset="0"/>
              <a:buChar char="•"/>
              <a:tabLst>
                <a:tab pos="354965" algn="l"/>
                <a:tab pos="355600" algn="l"/>
              </a:tabLst>
              <a:defRPr/>
            </a:pPr>
            <a:r>
              <a:rPr lang="en-US" sz="3200" dirty="0">
                <a:latin typeface="Times New Roman" pitchFamily="18" charset="0"/>
                <a:cs typeface="Times New Roman" pitchFamily="18" charset="0"/>
              </a:rPr>
              <a:t>Different attenuation for each path </a:t>
            </a:r>
          </a:p>
          <a:p>
            <a:pPr marL="355600" indent="-342900" algn="just">
              <a:spcBef>
                <a:spcPts val="900"/>
              </a:spcBef>
              <a:buFont typeface="Arial" pitchFamily="34" charset="0"/>
              <a:buChar char="•"/>
              <a:tabLst>
                <a:tab pos="354965" algn="l"/>
                <a:tab pos="355600" algn="l"/>
              </a:tabLst>
              <a:defRPr/>
            </a:pPr>
            <a:r>
              <a:rPr lang="en-US" sz="3200" dirty="0">
                <a:latin typeface="Times New Roman" pitchFamily="18" charset="0"/>
                <a:cs typeface="Times New Roman" pitchFamily="18" charset="0"/>
              </a:rPr>
              <a:t>Constant channel vs effect of motion </a:t>
            </a:r>
          </a:p>
          <a:p>
            <a:pPr marL="355600" indent="-342900" algn="just">
              <a:spcBef>
                <a:spcPts val="900"/>
              </a:spcBef>
              <a:buFont typeface="Arial" pitchFamily="34" charset="0"/>
              <a:buChar char="•"/>
              <a:tabLst>
                <a:tab pos="354965" algn="l"/>
                <a:tab pos="355600" algn="l"/>
              </a:tabLst>
              <a:defRPr/>
            </a:pPr>
            <a:r>
              <a:rPr lang="en-US" sz="3200" dirty="0">
                <a:latin typeface="Times New Roman" pitchFamily="18" charset="0"/>
                <a:cs typeface="Times New Roman" pitchFamily="18" charset="0"/>
              </a:rPr>
              <a:t>Change in the carrier frequency – Doppler Spread</a:t>
            </a:r>
          </a:p>
          <a:p>
            <a:pPr marL="0" indent="0" algn="just">
              <a:buNone/>
            </a:pPr>
            <a:endParaRPr lang="en-US" dirty="0"/>
          </a:p>
        </p:txBody>
      </p:sp>
      <p:sp>
        <p:nvSpPr>
          <p:cNvPr id="4" name="Date Placeholder 3"/>
          <p:cNvSpPr>
            <a:spLocks noGrp="1"/>
          </p:cNvSpPr>
          <p:nvPr>
            <p:ph type="dt" sz="half" idx="10"/>
          </p:nvPr>
        </p:nvSpPr>
        <p:spPr/>
        <p:txBody>
          <a:bodyPr/>
          <a:lstStyle/>
          <a:p>
            <a:fld id="{9E43B17A-66CE-45C0-A52E-A15C393793A2}"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2813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a:latin typeface="Times New Roman" pitchFamily="18" charset="0"/>
                <a:cs typeface="Times New Roman" pitchFamily="18" charset="0"/>
              </a:rPr>
              <a:t>Delay spread &amp; Doppler Spread</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26585146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355600" indent="-342900" algn="just">
              <a:spcBef>
                <a:spcPts val="900"/>
              </a:spcBef>
              <a:buFont typeface="Arial" pitchFamily="34" charset="0"/>
              <a:buChar char="•"/>
              <a:tabLst>
                <a:tab pos="354965" algn="l"/>
                <a:tab pos="355600" algn="l"/>
              </a:tabLst>
              <a:defRPr/>
            </a:pPr>
            <a:r>
              <a:rPr lang="en-US" sz="2800" dirty="0">
                <a:latin typeface="Times New Roman" pitchFamily="18" charset="0"/>
                <a:cs typeface="Times New Roman" pitchFamily="18" charset="0"/>
              </a:rPr>
              <a:t>Rayleigh fading model</a:t>
            </a:r>
          </a:p>
          <a:p>
            <a:pPr marL="355600" indent="-342900" algn="just">
              <a:spcBef>
                <a:spcPts val="900"/>
              </a:spcBef>
              <a:buFont typeface="Arial" pitchFamily="34" charset="0"/>
              <a:buChar char="•"/>
              <a:tabLst>
                <a:tab pos="354965" algn="l"/>
                <a:tab pos="355600" algn="l"/>
              </a:tabLst>
              <a:defRPr/>
            </a:pPr>
            <a:r>
              <a:rPr lang="en-US" sz="2800" dirty="0">
                <a:latin typeface="Times New Roman" pitchFamily="18" charset="0"/>
                <a:cs typeface="Times New Roman" pitchFamily="18" charset="0"/>
              </a:rPr>
              <a:t>Assumes isotropic scattering </a:t>
            </a:r>
          </a:p>
          <a:p>
            <a:pPr marL="355600" indent="-342900" algn="just">
              <a:spcBef>
                <a:spcPts val="900"/>
              </a:spcBef>
              <a:buFont typeface="Arial" pitchFamily="34" charset="0"/>
              <a:buChar char="•"/>
              <a:tabLst>
                <a:tab pos="354965" algn="l"/>
                <a:tab pos="355600" algn="l"/>
              </a:tabLst>
              <a:defRPr/>
            </a:pPr>
            <a:r>
              <a:rPr lang="en-US" sz="2800" dirty="0">
                <a:latin typeface="Times New Roman" pitchFamily="18" charset="0"/>
                <a:cs typeface="Times New Roman" pitchFamily="18" charset="0"/>
              </a:rPr>
              <a:t>Assuming linear relationship between input and output </a:t>
            </a:r>
          </a:p>
          <a:p>
            <a:pPr marL="355600" indent="-342900" algn="just">
              <a:spcBef>
                <a:spcPts val="900"/>
              </a:spcBef>
              <a:buFont typeface="Arial" pitchFamily="34" charset="0"/>
              <a:buChar char="•"/>
              <a:tabLst>
                <a:tab pos="354965" algn="l"/>
                <a:tab pos="355600" algn="l"/>
              </a:tabLst>
              <a:defRPr/>
            </a:pPr>
            <a:r>
              <a:rPr lang="en-US" sz="2800" dirty="0">
                <a:latin typeface="Times New Roman" pitchFamily="18" charset="0"/>
                <a:cs typeface="Times New Roman" pitchFamily="18" charset="0"/>
              </a:rPr>
              <a:t>Generating Rayleigh Channel model using two different Gaussian distributions. </a:t>
            </a:r>
          </a:p>
          <a:p>
            <a:pPr marL="355600" indent="-342900" algn="just">
              <a:spcBef>
                <a:spcPts val="900"/>
              </a:spcBef>
              <a:buFont typeface="Arial" pitchFamily="34" charset="0"/>
              <a:buChar char="•"/>
              <a:tabLst>
                <a:tab pos="354965" algn="l"/>
                <a:tab pos="355600" algn="l"/>
              </a:tabLst>
              <a:defRPr/>
            </a:pPr>
            <a:r>
              <a:rPr lang="en-US" sz="2800" dirty="0">
                <a:latin typeface="Times New Roman" pitchFamily="18" charset="0"/>
                <a:cs typeface="Times New Roman" pitchFamily="18" charset="0"/>
              </a:rPr>
              <a:t>Gans developed a spectrum analysis for Clarke's model to include the doppler effect.</a:t>
            </a:r>
          </a:p>
          <a:p>
            <a:pPr marL="0" indent="0" algn="just">
              <a:buNone/>
            </a:pPr>
            <a:endParaRPr lang="en-US" sz="2400" dirty="0"/>
          </a:p>
        </p:txBody>
      </p:sp>
      <p:sp>
        <p:nvSpPr>
          <p:cNvPr id="4" name="Date Placeholder 3"/>
          <p:cNvSpPr>
            <a:spLocks noGrp="1"/>
          </p:cNvSpPr>
          <p:nvPr>
            <p:ph type="dt" sz="half" idx="10"/>
          </p:nvPr>
        </p:nvSpPr>
        <p:spPr/>
        <p:txBody>
          <a:bodyPr/>
          <a:lstStyle/>
          <a:p>
            <a:fld id="{6CD38882-6271-436B-ADBF-7F8A0F284C38}"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Clarke's Model</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545291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1A8046-7B53-49A9-A0AE-7084E974B6AA}"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Clarke's Model</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456FABDD-EC34-EC3C-74E2-39B870BE6A4E}"/>
              </a:ext>
            </a:extLst>
          </p:cNvPr>
          <p:cNvSpPr txBox="1"/>
          <p:nvPr/>
        </p:nvSpPr>
        <p:spPr>
          <a:xfrm>
            <a:off x="457200" y="817163"/>
            <a:ext cx="8686800" cy="3000821"/>
          </a:xfrm>
          <a:prstGeom prst="rect">
            <a:avLst/>
          </a:prstGeom>
          <a:noFill/>
        </p:spPr>
        <p:txBody>
          <a:bodyPr wrap="square">
            <a:spAutoFit/>
          </a:bodyPr>
          <a:lstStyle/>
          <a:p>
            <a:pPr marL="355600" indent="-342900" algn="just">
              <a:spcBef>
                <a:spcPts val="900"/>
              </a:spcBef>
              <a:buFont typeface="Arial" pitchFamily="34" charset="0"/>
              <a:buChar char="•"/>
              <a:tabLst>
                <a:tab pos="354965" algn="l"/>
                <a:tab pos="355600" algn="l"/>
              </a:tabLst>
              <a:defRPr/>
            </a:pPr>
            <a:r>
              <a:rPr lang="en-US" sz="1800" dirty="0">
                <a:latin typeface="Times New Roman" pitchFamily="18" charset="0"/>
                <a:cs typeface="Times New Roman" pitchFamily="18" charset="0"/>
              </a:rPr>
              <a:t>Defining Tc(t) and Ts(t) be Gaussian random processes. </a:t>
            </a:r>
          </a:p>
          <a:p>
            <a:pPr marL="355600" indent="-342900" algn="just">
              <a:spcBef>
                <a:spcPts val="900"/>
              </a:spcBef>
              <a:buFont typeface="Arial" pitchFamily="34" charset="0"/>
              <a:buChar char="•"/>
              <a:tabLst>
                <a:tab pos="354965" algn="l"/>
                <a:tab pos="355600" algn="l"/>
              </a:tabLst>
              <a:defRPr/>
            </a:pPr>
            <a:r>
              <a:rPr lang="en-US" sz="1800" dirty="0">
                <a:latin typeface="Times New Roman" pitchFamily="18" charset="0"/>
                <a:cs typeface="Times New Roman" pitchFamily="18" charset="0"/>
              </a:rPr>
              <a:t>At any time, Tc and Ts are uncorrelated zero mean Gaussian random variables. </a:t>
            </a:r>
          </a:p>
          <a:p>
            <a:pPr marL="355600" indent="-342900" algn="just">
              <a:spcBef>
                <a:spcPts val="900"/>
              </a:spcBef>
              <a:tabLst>
                <a:tab pos="354965" algn="l"/>
                <a:tab pos="355600" algn="l"/>
              </a:tabLst>
              <a:defRPr/>
            </a:pPr>
            <a:endParaRPr lang="en-US" sz="1800" dirty="0">
              <a:latin typeface="Times New Roman" pitchFamily="18" charset="0"/>
              <a:cs typeface="Times New Roman" pitchFamily="18" charset="0"/>
            </a:endParaRPr>
          </a:p>
          <a:p>
            <a:pPr marL="355600" indent="-342900" algn="just">
              <a:spcBef>
                <a:spcPts val="900"/>
              </a:spcBef>
              <a:tabLst>
                <a:tab pos="354965" algn="l"/>
                <a:tab pos="355600" algn="l"/>
              </a:tabLst>
              <a:defRPr/>
            </a:pPr>
            <a:endParaRPr lang="en-US" sz="1800" dirty="0">
              <a:latin typeface="Times New Roman" pitchFamily="18" charset="0"/>
              <a:cs typeface="Times New Roman" pitchFamily="18" charset="0"/>
            </a:endParaRPr>
          </a:p>
          <a:p>
            <a:pPr marL="355600" indent="-342900" algn="just">
              <a:spcBef>
                <a:spcPts val="900"/>
              </a:spcBef>
              <a:buFont typeface="Arial" pitchFamily="34" charset="0"/>
              <a:buChar char="•"/>
              <a:tabLst>
                <a:tab pos="354965" algn="l"/>
                <a:tab pos="355600" algn="l"/>
              </a:tabLst>
              <a:defRPr/>
            </a:pPr>
            <a:r>
              <a:rPr lang="en-US" sz="1800" dirty="0">
                <a:latin typeface="Times New Roman" pitchFamily="18" charset="0"/>
                <a:cs typeface="Times New Roman" pitchFamily="18" charset="0"/>
              </a:rPr>
              <a:t>The channel response envelope, r(t), has a Rayleigh pdf. </a:t>
            </a:r>
          </a:p>
          <a:p>
            <a:pPr marL="355600" indent="-342900" algn="just">
              <a:spcBef>
                <a:spcPts val="900"/>
              </a:spcBef>
              <a:buFont typeface="Arial" pitchFamily="34" charset="0"/>
              <a:buChar char="•"/>
              <a:tabLst>
                <a:tab pos="354965" algn="l"/>
                <a:tab pos="355600" algn="l"/>
              </a:tabLst>
              <a:defRPr/>
            </a:pPr>
            <a:r>
              <a:rPr lang="en-US" sz="1800" dirty="0">
                <a:latin typeface="Times New Roman" pitchFamily="18" charset="0"/>
                <a:cs typeface="Times New Roman" pitchFamily="18" charset="0"/>
              </a:rPr>
              <a:t>As derived by Gans, Doppler shift can be included into this channel model by passing r(t) through the filter s(t) given by: </a:t>
            </a:r>
          </a:p>
          <a:p>
            <a:pPr marL="355600" indent="-342900" algn="just">
              <a:spcBef>
                <a:spcPts val="900"/>
              </a:spcBef>
              <a:buFont typeface="Arial" pitchFamily="34" charset="0"/>
              <a:buChar char="•"/>
              <a:tabLst>
                <a:tab pos="354965" algn="l"/>
                <a:tab pos="355600" algn="l"/>
              </a:tabLst>
              <a:defRPr/>
            </a:pPr>
            <a:endParaRPr lang="en-US" sz="1800" dirty="0">
              <a:latin typeface="Times New Roman" pitchFamily="18" charset="0"/>
              <a:cs typeface="Times New Roman" pitchFamily="18" charset="0"/>
            </a:endParaRPr>
          </a:p>
        </p:txBody>
      </p:sp>
      <p:pic>
        <p:nvPicPr>
          <p:cNvPr id="9" name="Picture 8" descr="clarks model.PNG">
            <a:extLst>
              <a:ext uri="{FF2B5EF4-FFF2-40B4-BE49-F238E27FC236}">
                <a16:creationId xmlns:a16="http://schemas.microsoft.com/office/drawing/2014/main" xmlns="" id="{DD131EA4-48A3-4AF3-41DF-33A03FB076D4}"/>
              </a:ext>
            </a:extLst>
          </p:cNvPr>
          <p:cNvPicPr>
            <a:picLocks noChangeAspect="1"/>
          </p:cNvPicPr>
          <p:nvPr/>
        </p:nvPicPr>
        <p:blipFill>
          <a:blip r:embed="rId3"/>
          <a:stretch>
            <a:fillRect/>
          </a:stretch>
        </p:blipFill>
        <p:spPr>
          <a:xfrm>
            <a:off x="2819400" y="1752600"/>
            <a:ext cx="2362200" cy="656611"/>
          </a:xfrm>
          <a:prstGeom prst="rect">
            <a:avLst/>
          </a:prstGeom>
        </p:spPr>
      </p:pic>
      <p:pic>
        <p:nvPicPr>
          <p:cNvPr id="10" name="Picture 9" descr="clarks model1.PNG">
            <a:extLst>
              <a:ext uri="{FF2B5EF4-FFF2-40B4-BE49-F238E27FC236}">
                <a16:creationId xmlns:a16="http://schemas.microsoft.com/office/drawing/2014/main" xmlns="" id="{7EC0EBA3-2800-7C4B-DDAA-7CD5CC779ECB}"/>
              </a:ext>
            </a:extLst>
          </p:cNvPr>
          <p:cNvPicPr>
            <a:picLocks noChangeAspect="1"/>
          </p:cNvPicPr>
          <p:nvPr/>
        </p:nvPicPr>
        <p:blipFill>
          <a:blip r:embed="rId4"/>
          <a:stretch>
            <a:fillRect/>
          </a:stretch>
        </p:blipFill>
        <p:spPr>
          <a:xfrm>
            <a:off x="1910443" y="4495800"/>
            <a:ext cx="5148227" cy="743043"/>
          </a:xfrm>
          <a:prstGeom prst="rect">
            <a:avLst/>
          </a:prstGeom>
        </p:spPr>
      </p:pic>
    </p:spTree>
    <p:extLst>
      <p:ext uri="{BB962C8B-B14F-4D97-AF65-F5344CB8AC3E}">
        <p14:creationId xmlns:p14="http://schemas.microsoft.com/office/powerpoint/2010/main" xmlns="" val="28770476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6A08F5-EA01-4A57-9767-48B5FB3FDDF1}"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2813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Clarke's Model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clarks model2.PNG">
            <a:extLst>
              <a:ext uri="{FF2B5EF4-FFF2-40B4-BE49-F238E27FC236}">
                <a16:creationId xmlns:a16="http://schemas.microsoft.com/office/drawing/2014/main" xmlns="" id="{DB781A2C-0675-E5FB-B13B-65E45A74CA3D}"/>
              </a:ext>
            </a:extLst>
          </p:cNvPr>
          <p:cNvPicPr>
            <a:picLocks noChangeAspect="1"/>
          </p:cNvPicPr>
          <p:nvPr/>
        </p:nvPicPr>
        <p:blipFill>
          <a:blip r:embed="rId3"/>
          <a:stretch>
            <a:fillRect/>
          </a:stretch>
        </p:blipFill>
        <p:spPr>
          <a:xfrm>
            <a:off x="0" y="1143000"/>
            <a:ext cx="9144000" cy="4087091"/>
          </a:xfrm>
          <a:prstGeom prst="rect">
            <a:avLst/>
          </a:prstGeom>
        </p:spPr>
      </p:pic>
    </p:spTree>
    <p:extLst>
      <p:ext uri="{BB962C8B-B14F-4D97-AF65-F5344CB8AC3E}">
        <p14:creationId xmlns:p14="http://schemas.microsoft.com/office/powerpoint/2010/main" xmlns="" val="3694917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6595B6-A100-491E-8E5C-F9CFC4D60AE6}"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itchFamily="18" charset="0"/>
                <a:cs typeface="Times New Roman" pitchFamily="18" charset="0"/>
              </a:rPr>
              <a:t>Clarke's model simulation algorithm (Rappaport)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xmlns="" id="{799A5684-7C4A-02B6-74E3-6758D82DE57C}"/>
              </a:ext>
            </a:extLst>
          </p:cNvPr>
          <p:cNvSpPr txBox="1"/>
          <p:nvPr/>
        </p:nvSpPr>
        <p:spPr>
          <a:xfrm>
            <a:off x="457200" y="1066800"/>
            <a:ext cx="8458200" cy="2585323"/>
          </a:xfrm>
          <a:prstGeom prst="rect">
            <a:avLst/>
          </a:prstGeom>
          <a:noFill/>
        </p:spPr>
        <p:txBody>
          <a:bodyPr wrap="square">
            <a:spAutoFit/>
          </a:bodyPr>
          <a:lstStyle/>
          <a:p>
            <a:pPr marL="344488" indent="-344488" algn="just">
              <a:buFont typeface="Arial" pitchFamily="34" charset="0"/>
              <a:buChar char="•"/>
            </a:pPr>
            <a:r>
              <a:rPr lang="en-US" sz="1800" dirty="0">
                <a:latin typeface="Times New Roman" pitchFamily="18" charset="0"/>
                <a:cs typeface="Times New Roman" pitchFamily="18" charset="0"/>
              </a:rPr>
              <a:t>Refer the section 'Clarke's Model for flat fading' in 'Wireless Communications – Principles and Practice' by Rappaport. </a:t>
            </a:r>
          </a:p>
          <a:p>
            <a:pPr marL="344488" indent="-344488" algn="just">
              <a:buFont typeface="Arial" pitchFamily="34" charset="0"/>
              <a:buChar char="•"/>
            </a:pPr>
            <a:endParaRPr lang="en-US" sz="1800" dirty="0">
              <a:latin typeface="Times New Roman" pitchFamily="18" charset="0"/>
              <a:cs typeface="Times New Roman" pitchFamily="18" charset="0"/>
            </a:endParaRPr>
          </a:p>
          <a:p>
            <a:pPr marL="344488" indent="-344488" algn="just">
              <a:buFont typeface="Arial" pitchFamily="34" charset="0"/>
              <a:buChar char="•"/>
            </a:pPr>
            <a:r>
              <a:rPr lang="en-US" sz="1800" dirty="0">
                <a:latin typeface="Times New Roman" pitchFamily="18" charset="0"/>
                <a:cs typeface="Times New Roman" pitchFamily="18" charset="0"/>
              </a:rPr>
              <a:t>The steps are clearly given in the section 'Simulating Clarke's and Gans fading model' with a block diagram showing the frequency domain implementation of a Rayleigh fading simulator at baseband.</a:t>
            </a:r>
          </a:p>
          <a:p>
            <a:pPr marL="344488" indent="-344488" algn="just">
              <a:buFont typeface="Arial" pitchFamily="34" charset="0"/>
              <a:buChar char="•"/>
            </a:pPr>
            <a:endParaRPr lang="en-US" sz="1800" dirty="0">
              <a:latin typeface="Times New Roman" pitchFamily="18" charset="0"/>
              <a:cs typeface="Times New Roman" pitchFamily="18" charset="0"/>
            </a:endParaRPr>
          </a:p>
          <a:p>
            <a:pPr marL="344488" indent="-344488" algn="just">
              <a:buFont typeface="Arial" pitchFamily="34" charset="0"/>
              <a:buChar char="•"/>
            </a:pPr>
            <a:r>
              <a:rPr lang="en-US" sz="1800" dirty="0">
                <a:latin typeface="Times New Roman" pitchFamily="18" charset="0"/>
                <a:cs typeface="Times New Roman" pitchFamily="18" charset="0"/>
              </a:rPr>
              <a:t>Repeat the above process to generate 3 such waveforms r(t) and find the cross correlation values among them. Tabulate it.</a:t>
            </a:r>
          </a:p>
        </p:txBody>
      </p:sp>
    </p:spTree>
    <p:extLst>
      <p:ext uri="{BB962C8B-B14F-4D97-AF65-F5344CB8AC3E}">
        <p14:creationId xmlns:p14="http://schemas.microsoft.com/office/powerpoint/2010/main" xmlns="" val="40023756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980ADF-4BA7-43BC-A2D3-47E883EE9F5B}"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spc="-5" dirty="0">
                <a:latin typeface="Times New Roman" pitchFamily="18" charset="0"/>
                <a:cs typeface="Times New Roman" pitchFamily="18" charset="0"/>
              </a:rPr>
              <a:t>Rician Channel Model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xmlns="" id="{2D03A763-4D11-A264-4320-1A1FA43AEDF5}"/>
              </a:ext>
            </a:extLst>
          </p:cNvPr>
          <p:cNvSpPr txBox="1"/>
          <p:nvPr/>
        </p:nvSpPr>
        <p:spPr>
          <a:xfrm>
            <a:off x="457200" y="1066800"/>
            <a:ext cx="8458200" cy="873572"/>
          </a:xfrm>
          <a:prstGeom prst="rect">
            <a:avLst/>
          </a:prstGeom>
          <a:noFill/>
        </p:spPr>
        <p:txBody>
          <a:bodyPr wrap="square">
            <a:spAutoFit/>
          </a:bodyPr>
          <a:lstStyle/>
          <a:p>
            <a:pPr marL="354330" indent="-341630">
              <a:lnSpc>
                <a:spcPct val="150000"/>
              </a:lnSpc>
              <a:spcBef>
                <a:spcPts val="900"/>
              </a:spcBef>
              <a:buFontTx/>
              <a:buChar char="•"/>
              <a:tabLst>
                <a:tab pos="353695" algn="l"/>
                <a:tab pos="354330" algn="l"/>
              </a:tabLst>
              <a:defRPr/>
            </a:pPr>
            <a:r>
              <a:rPr lang="en-US" sz="1800" dirty="0">
                <a:latin typeface="Times New Roman" pitchFamily="18" charset="0"/>
                <a:cs typeface="Times New Roman" pitchFamily="18" charset="0"/>
              </a:rPr>
              <a:t>The Rice distribution which is often used to model propagation paths consisting of one strong direct LOS component can be characterized by:</a:t>
            </a:r>
          </a:p>
        </p:txBody>
      </p:sp>
      <p:pic>
        <p:nvPicPr>
          <p:cNvPr id="12" name="Picture 11" descr="rician1.PNG">
            <a:extLst>
              <a:ext uri="{FF2B5EF4-FFF2-40B4-BE49-F238E27FC236}">
                <a16:creationId xmlns:a16="http://schemas.microsoft.com/office/drawing/2014/main" xmlns="" id="{6BA01718-1CD6-F788-6A7B-DC4EE3B5C64B}"/>
              </a:ext>
            </a:extLst>
          </p:cNvPr>
          <p:cNvPicPr>
            <a:picLocks noChangeAspect="1"/>
          </p:cNvPicPr>
          <p:nvPr/>
        </p:nvPicPr>
        <p:blipFill>
          <a:blip r:embed="rId3"/>
          <a:stretch>
            <a:fillRect/>
          </a:stretch>
        </p:blipFill>
        <p:spPr>
          <a:xfrm>
            <a:off x="1219200" y="2286000"/>
            <a:ext cx="7162800" cy="929401"/>
          </a:xfrm>
          <a:prstGeom prst="rect">
            <a:avLst/>
          </a:prstGeom>
        </p:spPr>
      </p:pic>
      <p:sp>
        <p:nvSpPr>
          <p:cNvPr id="14" name="TextBox 13">
            <a:extLst>
              <a:ext uri="{FF2B5EF4-FFF2-40B4-BE49-F238E27FC236}">
                <a16:creationId xmlns:a16="http://schemas.microsoft.com/office/drawing/2014/main" xmlns="" id="{F806E7D9-68EE-181B-A9ED-7609312E3052}"/>
              </a:ext>
            </a:extLst>
          </p:cNvPr>
          <p:cNvSpPr txBox="1"/>
          <p:nvPr/>
        </p:nvSpPr>
        <p:spPr>
          <a:xfrm>
            <a:off x="1447800" y="3429000"/>
            <a:ext cx="7162800" cy="873572"/>
          </a:xfrm>
          <a:prstGeom prst="rect">
            <a:avLst/>
          </a:prstGeom>
          <a:noFill/>
        </p:spPr>
        <p:txBody>
          <a:bodyPr wrap="square">
            <a:spAutoFit/>
          </a:bodyPr>
          <a:lstStyle/>
          <a:p>
            <a:pPr>
              <a:lnSpc>
                <a:spcPct val="150000"/>
              </a:lnSpc>
            </a:pPr>
            <a:r>
              <a:rPr lang="en-US" sz="1800" dirty="0">
                <a:latin typeface="Times New Roman" pitchFamily="18" charset="0"/>
                <a:cs typeface="Times New Roman" pitchFamily="18" charset="0"/>
              </a:rPr>
              <a:t>Where n is the </a:t>
            </a:r>
            <a:r>
              <a:rPr lang="en-US" sz="1800" dirty="0" err="1">
                <a:latin typeface="Times New Roman" pitchFamily="18" charset="0"/>
                <a:cs typeface="Times New Roman" pitchFamily="18" charset="0"/>
              </a:rPr>
              <a:t>Nakagami</a:t>
            </a:r>
            <a:r>
              <a:rPr lang="en-US" sz="1800" dirty="0">
                <a:latin typeface="Times New Roman" pitchFamily="18" charset="0"/>
                <a:cs typeface="Times New Roman" pitchFamily="18" charset="0"/>
              </a:rPr>
              <a:t>- n fading parameter, which ranges from 0 to ∞. I0(.) is the zero order modified Bessel function of the first kind. </a:t>
            </a:r>
          </a:p>
        </p:txBody>
      </p:sp>
    </p:spTree>
    <p:extLst>
      <p:ext uri="{BB962C8B-B14F-4D97-AF65-F5344CB8AC3E}">
        <p14:creationId xmlns:p14="http://schemas.microsoft.com/office/powerpoint/2010/main" xmlns="" val="1043519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257800"/>
          </a:xfrm>
        </p:spPr>
        <p:txBody>
          <a:bodyPr>
            <a:noAutofit/>
          </a:bodyPr>
          <a:lstStyle/>
          <a:p>
            <a:pPr marL="357188" indent="0" algn="just" fontAlgn="ctr">
              <a:buNone/>
            </a:pPr>
            <a:r>
              <a:rPr lang="en-US" sz="1800" dirty="0">
                <a:latin typeface="Times New Roman" pitchFamily="18" charset="0"/>
                <a:cs typeface="Times New Roman" pitchFamily="18" charset="0"/>
              </a:rPr>
              <a:t>In this unit students will be able :</a:t>
            </a:r>
            <a:endParaRPr lang="en-US" sz="1800" b="1" dirty="0">
              <a:latin typeface="Times New Roman" pitchFamily="18" charset="0"/>
              <a:cs typeface="Times New Roman" pitchFamily="18" charset="0"/>
            </a:endParaRPr>
          </a:p>
          <a:p>
            <a:pPr algn="just" fontAlgn="t"/>
            <a:r>
              <a:rPr lang="en-US" sz="1800" dirty="0"/>
              <a:t> To familiar with fundamentals of wireless communication systems. </a:t>
            </a:r>
          </a:p>
          <a:p>
            <a:pPr algn="just" fontAlgn="t"/>
            <a:r>
              <a:rPr lang="en-US" sz="1800" dirty="0">
                <a:latin typeface="Times New Roman" pitchFamily="18" charset="0"/>
                <a:cs typeface="Times New Roman" pitchFamily="18" charset="0"/>
              </a:rPr>
              <a:t>To study various fading models.</a:t>
            </a:r>
            <a:endParaRPr lang="en-IN" sz="1800" dirty="0">
              <a:latin typeface="Times New Roman" pitchFamily="18" charset="0"/>
              <a:cs typeface="Times New Roman" pitchFamily="18" charset="0"/>
            </a:endParaRPr>
          </a:p>
          <a:p>
            <a:pPr algn="just" fontAlgn="t"/>
            <a:r>
              <a:rPr lang="en-US" sz="1800" dirty="0">
                <a:latin typeface="Times New Roman" pitchFamily="18" charset="0"/>
                <a:cs typeface="Times New Roman" pitchFamily="18" charset="0"/>
              </a:rPr>
              <a:t>To study Radio wave propagation and its architecture.</a:t>
            </a:r>
            <a:endParaRPr lang="en-IN" sz="1800" dirty="0">
              <a:latin typeface="Times New Roman" pitchFamily="18" charset="0"/>
              <a:cs typeface="Times New Roman" pitchFamily="18" charset="0"/>
            </a:endParaRPr>
          </a:p>
          <a:p>
            <a:pPr marL="0" indent="0" algn="just" fontAlgn="ctr">
              <a:buNone/>
            </a:pP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204503E-2790-4FF8-9D7F-5EFC1D26E78E}" type="datetime1">
              <a:rPr lang="en-US" smtClean="0"/>
              <a:t>11/30/2024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Unit</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488300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D6C9DD-58AD-449E-8CD3-2884578D455E}"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spc="-5" dirty="0">
                <a:latin typeface="Times New Roman" pitchFamily="18" charset="0"/>
                <a:cs typeface="Times New Roman" pitchFamily="18" charset="0"/>
              </a:rPr>
              <a:t>Rician Channel Model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4F4186EF-650A-23A7-3ED9-060C7F42A375}"/>
              </a:ext>
            </a:extLst>
          </p:cNvPr>
          <p:cNvSpPr txBox="1"/>
          <p:nvPr/>
        </p:nvSpPr>
        <p:spPr>
          <a:xfrm>
            <a:off x="685800" y="914400"/>
            <a:ext cx="8305800" cy="1289071"/>
          </a:xfrm>
          <a:prstGeom prst="rect">
            <a:avLst/>
          </a:prstGeom>
          <a:noFill/>
        </p:spPr>
        <p:txBody>
          <a:bodyPr wrap="square">
            <a:spAutoFit/>
          </a:bodyPr>
          <a:lstStyle/>
          <a:p>
            <a:pPr marL="350838" indent="-350838">
              <a:lnSpc>
                <a:spcPct val="150000"/>
              </a:lnSpc>
              <a:buFont typeface="Arial" pitchFamily="34" charset="0"/>
              <a:buChar char="•"/>
            </a:pPr>
            <a:r>
              <a:rPr lang="en-US" sz="1800" dirty="0">
                <a:latin typeface="Times New Roman" pitchFamily="18" charset="0"/>
                <a:cs typeface="Times New Roman" pitchFamily="18" charset="0"/>
              </a:rPr>
              <a:t>The SNR of the channel, , is distributed (i.e. P ) according to a non central chi-square distribution given by,</a:t>
            </a:r>
          </a:p>
          <a:p>
            <a:pPr marL="350838" indent="-350838">
              <a:lnSpc>
                <a:spcPct val="150000"/>
              </a:lnSpc>
              <a:buFont typeface="Arial" pitchFamily="34" charset="0"/>
              <a:buChar char="•"/>
            </a:pPr>
            <a:endParaRPr lang="en-US" sz="1800" dirty="0">
              <a:latin typeface="Times New Roman" pitchFamily="18" charset="0"/>
              <a:cs typeface="Times New Roman" pitchFamily="18" charset="0"/>
            </a:endParaRPr>
          </a:p>
        </p:txBody>
      </p:sp>
      <p:pic>
        <p:nvPicPr>
          <p:cNvPr id="10" name="Picture 2">
            <a:extLst>
              <a:ext uri="{FF2B5EF4-FFF2-40B4-BE49-F238E27FC236}">
                <a16:creationId xmlns:a16="http://schemas.microsoft.com/office/drawing/2014/main" xmlns="" id="{907F1C7D-F217-6A03-F869-676F9D308A82}"/>
              </a:ext>
            </a:extLst>
          </p:cNvPr>
          <p:cNvPicPr>
            <a:picLocks noChangeAspect="1" noChangeArrowheads="1"/>
          </p:cNvPicPr>
          <p:nvPr/>
        </p:nvPicPr>
        <p:blipFill>
          <a:blip r:embed="rId3"/>
          <a:srcRect/>
          <a:stretch>
            <a:fillRect/>
          </a:stretch>
        </p:blipFill>
        <p:spPr bwMode="auto">
          <a:xfrm>
            <a:off x="1219200" y="2438400"/>
            <a:ext cx="6096000" cy="1116666"/>
          </a:xfrm>
          <a:prstGeom prst="rect">
            <a:avLst/>
          </a:prstGeom>
          <a:noFill/>
          <a:ln w="9525">
            <a:noFill/>
            <a:miter lim="800000"/>
            <a:headEnd/>
            <a:tailEnd/>
          </a:ln>
          <a:effectLst/>
        </p:spPr>
      </p:pic>
    </p:spTree>
    <p:extLst>
      <p:ext uri="{BB962C8B-B14F-4D97-AF65-F5344CB8AC3E}">
        <p14:creationId xmlns:p14="http://schemas.microsoft.com/office/powerpoint/2010/main" xmlns="" val="1828641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4A8ABF-E0EC-43F4-90D7-5161E8E58A2C}"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err="1">
                <a:latin typeface="Times New Roman" pitchFamily="18" charset="0"/>
                <a:cs typeface="Times New Roman" pitchFamily="18" charset="0"/>
              </a:rPr>
              <a:t>Nakagami</a:t>
            </a:r>
            <a:r>
              <a:rPr lang="en-US" sz="2400" b="1" dirty="0">
                <a:latin typeface="Times New Roman" pitchFamily="18" charset="0"/>
                <a:cs typeface="Times New Roman" pitchFamily="18" charset="0"/>
              </a:rPr>
              <a:t> Fading Channel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F8FBAE19-CBA7-0167-25ED-63795602C062}"/>
              </a:ext>
            </a:extLst>
          </p:cNvPr>
          <p:cNvSpPr txBox="1"/>
          <p:nvPr/>
        </p:nvSpPr>
        <p:spPr>
          <a:xfrm>
            <a:off x="152400" y="990599"/>
            <a:ext cx="8686800" cy="4616648"/>
          </a:xfrm>
          <a:prstGeom prst="rect">
            <a:avLst/>
          </a:prstGeom>
          <a:noFill/>
        </p:spPr>
        <p:txBody>
          <a:bodyPr wrap="square">
            <a:spAutoFit/>
          </a:bodyPr>
          <a:lstStyle/>
          <a:p>
            <a:pPr marL="350838" indent="-350838" algn="just">
              <a:buFont typeface="Arial" pitchFamily="34" charset="0"/>
              <a:buChar char="•"/>
            </a:pPr>
            <a:r>
              <a:rPr lang="en-US" sz="2200" dirty="0">
                <a:latin typeface="Times New Roman" pitchFamily="18" charset="0"/>
                <a:cs typeface="Times New Roman" pitchFamily="18" charset="0"/>
              </a:rPr>
              <a:t>Besides Rayleigh and Rician fading, refined models for the pdf of a signal amplitude exposed to mobile fading have been suggested.</a:t>
            </a:r>
            <a:r>
              <a:rPr lang="en-US" sz="2200" b="1" dirty="0">
                <a:latin typeface="Times New Roman" pitchFamily="18" charset="0"/>
                <a:cs typeface="Times New Roman" pitchFamily="18" charset="0"/>
              </a:rPr>
              <a:t> </a:t>
            </a:r>
          </a:p>
          <a:p>
            <a:pPr algn="just"/>
            <a:endParaRPr lang="en-US" sz="2200" b="1" dirty="0">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rPr>
              <a:t>Nakagami</a:t>
            </a:r>
            <a:r>
              <a:rPr lang="en-US" sz="2400" b="1" dirty="0">
                <a:latin typeface="Times New Roman" pitchFamily="18" charset="0"/>
                <a:cs typeface="Times New Roman" pitchFamily="18" charset="0"/>
              </a:rPr>
              <a:t> Math</a:t>
            </a:r>
          </a:p>
          <a:p>
            <a:pPr marL="350838" indent="-350838" algn="just">
              <a:buFont typeface="Arial" pitchFamily="34" charset="0"/>
              <a:buChar char="•"/>
            </a:pPr>
            <a:r>
              <a:rPr lang="en-US" sz="2200" dirty="0">
                <a:latin typeface="Times New Roman" pitchFamily="18" charset="0"/>
                <a:cs typeface="Times New Roman" pitchFamily="18" charset="0"/>
              </a:rPr>
              <a:t>The distribution of the amplitude and signal power can be used to find probabilities on signal outages. </a:t>
            </a:r>
          </a:p>
          <a:p>
            <a:pPr marL="803275" lvl="1" indent="-346075" algn="just">
              <a:buFont typeface="Arial" pitchFamily="34" charset="0"/>
              <a:buChar char="•"/>
            </a:pPr>
            <a:r>
              <a:rPr lang="en-US" sz="2000" dirty="0">
                <a:latin typeface="Times New Roman" pitchFamily="18" charset="0"/>
                <a:cs typeface="Times New Roman" pitchFamily="18" charset="0"/>
              </a:rPr>
              <a:t>If the envelope is </a:t>
            </a:r>
            <a:r>
              <a:rPr lang="en-US" sz="2000" dirty="0" err="1">
                <a:latin typeface="Times New Roman" pitchFamily="18" charset="0"/>
                <a:cs typeface="Times New Roman" pitchFamily="18" charset="0"/>
              </a:rPr>
              <a:t>Nakagami</a:t>
            </a:r>
            <a:r>
              <a:rPr lang="en-US" sz="2000" dirty="0">
                <a:latin typeface="Times New Roman" pitchFamily="18" charset="0"/>
                <a:cs typeface="Times New Roman" pitchFamily="18" charset="0"/>
              </a:rPr>
              <a:t> distributed, the corresponding instantaneous power is gamma distributed.</a:t>
            </a:r>
          </a:p>
          <a:p>
            <a:pPr marL="803275" lvl="1" indent="-346075" algn="just">
              <a:buFont typeface="Arial" pitchFamily="34" charset="0"/>
              <a:buChar char="•"/>
            </a:pPr>
            <a:r>
              <a:rPr lang="en-US" sz="2000" dirty="0">
                <a:latin typeface="Times New Roman" pitchFamily="18" charset="0"/>
                <a:cs typeface="Times New Roman" pitchFamily="18" charset="0"/>
              </a:rPr>
              <a:t>The parameter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is called the 'shape factor' of the </a:t>
            </a:r>
            <a:r>
              <a:rPr lang="en-US" sz="2000" dirty="0" err="1">
                <a:latin typeface="Times New Roman" pitchFamily="18" charset="0"/>
                <a:cs typeface="Times New Roman" pitchFamily="18" charset="0"/>
              </a:rPr>
              <a:t>Nakagami</a:t>
            </a:r>
            <a:r>
              <a:rPr lang="en-US" sz="2000" dirty="0">
                <a:latin typeface="Times New Roman" pitchFamily="18" charset="0"/>
                <a:cs typeface="Times New Roman" pitchFamily="18" charset="0"/>
              </a:rPr>
              <a:t> or the gamma distribution.</a:t>
            </a:r>
          </a:p>
          <a:p>
            <a:pPr marL="803275" lvl="1" indent="-346075" algn="just">
              <a:buFont typeface="Arial" pitchFamily="34" charset="0"/>
              <a:buChar char="•"/>
            </a:pPr>
            <a:r>
              <a:rPr lang="en-US" sz="2000" dirty="0">
                <a:latin typeface="Times New Roman" pitchFamily="18" charset="0"/>
                <a:cs typeface="Times New Roman" pitchFamily="18" charset="0"/>
              </a:rPr>
              <a:t>In the special case</a:t>
            </a:r>
            <a:r>
              <a:rPr lang="en-US" sz="2000" i="1" dirty="0">
                <a:latin typeface="Times New Roman" pitchFamily="18" charset="0"/>
                <a:cs typeface="Times New Roman" pitchFamily="18" charset="0"/>
              </a:rPr>
              <a:t> m</a:t>
            </a:r>
            <a:r>
              <a:rPr lang="en-US" sz="2000" dirty="0">
                <a:latin typeface="Times New Roman" pitchFamily="18" charset="0"/>
                <a:cs typeface="Times New Roman" pitchFamily="18" charset="0"/>
              </a:rPr>
              <a:t> = 1, Rayleigh fading is recovered, with an exponentially distributed instantaneous power</a:t>
            </a:r>
          </a:p>
          <a:p>
            <a:pPr marL="803275" lvl="1" indent="-346075" algn="just">
              <a:buFont typeface="Arial" pitchFamily="34" charset="0"/>
              <a:buChar char="•"/>
            </a:pPr>
            <a:r>
              <a:rPr lang="en-US" sz="2000" dirty="0">
                <a:latin typeface="Times New Roman" pitchFamily="18" charset="0"/>
                <a:cs typeface="Times New Roman" pitchFamily="18" charset="0"/>
              </a:rPr>
              <a:t>For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 &gt; 1, the fluctuations of the signal strength reduce compared to Rayleigh fading.</a:t>
            </a:r>
          </a:p>
        </p:txBody>
      </p:sp>
    </p:spTree>
    <p:extLst>
      <p:ext uri="{BB962C8B-B14F-4D97-AF65-F5344CB8AC3E}">
        <p14:creationId xmlns:p14="http://schemas.microsoft.com/office/powerpoint/2010/main" xmlns="" val="41806222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767786-E41F-4522-9E7E-2CFE05D8E06F}"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err="1">
                <a:latin typeface="Times New Roman" pitchFamily="18" charset="0"/>
                <a:cs typeface="Times New Roman" pitchFamily="18" charset="0"/>
              </a:rPr>
              <a:t>Nakagami</a:t>
            </a:r>
            <a:r>
              <a:rPr lang="en-US" sz="2400" b="1" dirty="0">
                <a:latin typeface="Times New Roman" pitchFamily="18" charset="0"/>
                <a:cs typeface="Times New Roman" pitchFamily="18" charset="0"/>
              </a:rPr>
              <a:t> Fading Channel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EF9C3BE4-E6D3-52C3-ECFA-25DE8BD7E7EF}"/>
              </a:ext>
            </a:extLst>
          </p:cNvPr>
          <p:cNvSpPr txBox="1"/>
          <p:nvPr/>
        </p:nvSpPr>
        <p:spPr>
          <a:xfrm>
            <a:off x="152400" y="914400"/>
            <a:ext cx="8839200" cy="4062651"/>
          </a:xfrm>
          <a:prstGeom prst="rect">
            <a:avLst/>
          </a:prstGeom>
          <a:noFill/>
        </p:spPr>
        <p:txBody>
          <a:bodyPr wrap="square">
            <a:spAutoFit/>
          </a:bodyPr>
          <a:lstStyle/>
          <a:p>
            <a:pPr marL="346075" indent="-346075" algn="just">
              <a:buFont typeface="Arial" pitchFamily="34" charset="0"/>
              <a:buChar char="•"/>
            </a:pPr>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Nakagami</a:t>
            </a:r>
            <a:r>
              <a:rPr lang="en-US" sz="2200" dirty="0">
                <a:latin typeface="Times New Roman" pitchFamily="18" charset="0"/>
                <a:cs typeface="Times New Roman" pitchFamily="18" charset="0"/>
              </a:rPr>
              <a:t> fading model was initially proposed because it matched empirical results for short wave ionospheric propagation. </a:t>
            </a:r>
          </a:p>
          <a:p>
            <a:pPr marL="346075" indent="-346075" algn="just">
              <a:buFont typeface="Arial" pitchFamily="34" charset="0"/>
              <a:buChar char="•"/>
            </a:pPr>
            <a:r>
              <a:rPr lang="en-US" sz="2200" dirty="0">
                <a:latin typeface="Times New Roman" pitchFamily="18" charset="0"/>
                <a:cs typeface="Times New Roman" pitchFamily="18" charset="0"/>
              </a:rPr>
              <a:t>In current wireless communication, the main role of the </a:t>
            </a:r>
            <a:r>
              <a:rPr lang="en-US" sz="2200" dirty="0" err="1">
                <a:latin typeface="Times New Roman" pitchFamily="18" charset="0"/>
                <a:cs typeface="Times New Roman" pitchFamily="18" charset="0"/>
              </a:rPr>
              <a:t>Nakagami</a:t>
            </a:r>
            <a:r>
              <a:rPr lang="en-US" sz="2200" dirty="0">
                <a:latin typeface="Times New Roman" pitchFamily="18" charset="0"/>
                <a:cs typeface="Times New Roman" pitchFamily="18" charset="0"/>
              </a:rPr>
              <a:t> model can be summarized as follows:</a:t>
            </a:r>
          </a:p>
          <a:p>
            <a:pPr marL="346075" indent="-346075" algn="just">
              <a:buFont typeface="Arial" pitchFamily="34" charset="0"/>
              <a:buChar char="•"/>
            </a:pPr>
            <a:endParaRPr lang="en-US" sz="22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When does </a:t>
            </a:r>
            <a:r>
              <a:rPr lang="en-US" sz="2400" b="1" dirty="0" err="1">
                <a:latin typeface="Times New Roman" pitchFamily="18" charset="0"/>
                <a:cs typeface="Times New Roman" pitchFamily="18" charset="0"/>
              </a:rPr>
              <a:t>Nakagami</a:t>
            </a:r>
            <a:r>
              <a:rPr lang="en-US" sz="2400" b="1" dirty="0">
                <a:latin typeface="Times New Roman" pitchFamily="18" charset="0"/>
                <a:cs typeface="Times New Roman" pitchFamily="18" charset="0"/>
              </a:rPr>
              <a:t> Fading occur?</a:t>
            </a:r>
          </a:p>
          <a:p>
            <a:pPr marL="346075" indent="-346075" algn="just">
              <a:buFont typeface="Arial" pitchFamily="34" charset="0"/>
              <a:buChar char="•"/>
            </a:pPr>
            <a:r>
              <a:rPr lang="en-US" sz="2200" dirty="0">
                <a:latin typeface="Times New Roman" pitchFamily="18" charset="0"/>
                <a:cs typeface="Times New Roman" pitchFamily="18" charset="0"/>
              </a:rPr>
              <a:t>It describes the amplitude of received signal after maximum ratio diversity combining.</a:t>
            </a:r>
          </a:p>
          <a:p>
            <a:pPr marL="746125" lvl="1" indent="-288925" algn="just">
              <a:buFont typeface="Arial" pitchFamily="34" charset="0"/>
              <a:buChar char="•"/>
            </a:pPr>
            <a:r>
              <a:rPr lang="en-US" sz="2000" dirty="0">
                <a:latin typeface="Times New Roman" pitchFamily="18" charset="0"/>
                <a:cs typeface="Times New Roman" pitchFamily="18" charset="0"/>
              </a:rPr>
              <a:t>After </a:t>
            </a:r>
            <a:r>
              <a:rPr lang="en-US" sz="2000" i="1" dirty="0">
                <a:latin typeface="Times New Roman" pitchFamily="18" charset="0"/>
                <a:cs typeface="Times New Roman" pitchFamily="18" charset="0"/>
              </a:rPr>
              <a:t>k</a:t>
            </a:r>
            <a:r>
              <a:rPr lang="en-US" sz="2000" dirty="0">
                <a:latin typeface="Times New Roman" pitchFamily="18" charset="0"/>
                <a:cs typeface="Times New Roman" pitchFamily="18" charset="0"/>
              </a:rPr>
              <a:t>-branch maximum ratio combining (MRC) with Rayleigh-fading signals, the resulting signal is </a:t>
            </a:r>
            <a:r>
              <a:rPr lang="en-US" sz="2000" dirty="0" err="1">
                <a:latin typeface="Times New Roman" pitchFamily="18" charset="0"/>
                <a:cs typeface="Times New Roman" pitchFamily="18" charset="0"/>
              </a:rPr>
              <a:t>Nakagami</a:t>
            </a:r>
            <a:r>
              <a:rPr lang="en-US" sz="2000" dirty="0">
                <a:latin typeface="Times New Roman" pitchFamily="18" charset="0"/>
                <a:cs typeface="Times New Roman" pitchFamily="18" charset="0"/>
              </a:rPr>
              <a:t> with </a:t>
            </a:r>
            <a:r>
              <a:rPr lang="en-US" sz="2000" i="1" dirty="0">
                <a:latin typeface="Times New Roman" pitchFamily="18" charset="0"/>
                <a:cs typeface="Times New Roman" pitchFamily="18" charset="0"/>
              </a:rPr>
              <a:t>m = k</a:t>
            </a:r>
            <a:r>
              <a:rPr lang="en-US" sz="2000" dirty="0">
                <a:latin typeface="Times New Roman" pitchFamily="18" charset="0"/>
                <a:cs typeface="Times New Roman" pitchFamily="18" charset="0"/>
              </a:rPr>
              <a:t>. MRC combining of </a:t>
            </a:r>
            <a:r>
              <a:rPr lang="en-US" sz="2000" i="1" dirty="0">
                <a:latin typeface="Times New Roman" pitchFamily="18" charset="0"/>
                <a:cs typeface="Times New Roman" pitchFamily="18" charset="0"/>
              </a:rPr>
              <a:t>m</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Nakagami</a:t>
            </a:r>
            <a:r>
              <a:rPr lang="en-US" sz="2000" dirty="0">
                <a:latin typeface="Times New Roman" pitchFamily="18" charset="0"/>
                <a:cs typeface="Times New Roman" pitchFamily="18" charset="0"/>
              </a:rPr>
              <a:t> fading signals in</a:t>
            </a:r>
            <a:r>
              <a:rPr lang="en-US" sz="2000" i="1" dirty="0">
                <a:latin typeface="Times New Roman" pitchFamily="18" charset="0"/>
                <a:cs typeface="Times New Roman" pitchFamily="18" charset="0"/>
              </a:rPr>
              <a:t> k</a:t>
            </a:r>
            <a:r>
              <a:rPr lang="en-US" sz="2000" dirty="0">
                <a:latin typeface="Times New Roman" pitchFamily="18" charset="0"/>
                <a:cs typeface="Times New Roman" pitchFamily="18" charset="0"/>
              </a:rPr>
              <a:t> branches gives a </a:t>
            </a:r>
            <a:r>
              <a:rPr lang="en-US" sz="2000" dirty="0" err="1">
                <a:latin typeface="Times New Roman" pitchFamily="18" charset="0"/>
                <a:cs typeface="Times New Roman" pitchFamily="18" charset="0"/>
              </a:rPr>
              <a:t>Nakagami</a:t>
            </a:r>
            <a:r>
              <a:rPr lang="en-US" sz="2000" dirty="0">
                <a:latin typeface="Times New Roman" pitchFamily="18" charset="0"/>
                <a:cs typeface="Times New Roman" pitchFamily="18" charset="0"/>
              </a:rPr>
              <a:t> signal with shape factor</a:t>
            </a:r>
            <a:r>
              <a:rPr lang="en-US" sz="2000" i="1" dirty="0">
                <a:latin typeface="Times New Roman" pitchFamily="18" charset="0"/>
                <a:cs typeface="Times New Roman" pitchFamily="18" charset="0"/>
              </a:rPr>
              <a:t> mk</a:t>
            </a:r>
            <a:r>
              <a:rPr lang="en-US" sz="2000" dirty="0">
                <a:latin typeface="Times New Roman" pitchFamily="18" charset="0"/>
                <a:cs typeface="Times New Roman" pitchFamily="18" charset="0"/>
              </a:rPr>
              <a:t>.</a:t>
            </a:r>
            <a:endParaRPr lang="en-US" sz="22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8477708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4F091E-651E-43B3-ADB3-0BA2D33E1D6A}"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err="1">
                <a:latin typeface="Times New Roman" pitchFamily="18" charset="0"/>
                <a:cs typeface="Times New Roman" pitchFamily="18" charset="0"/>
              </a:rPr>
              <a:t>Nakagami</a:t>
            </a:r>
            <a:r>
              <a:rPr lang="en-US" sz="2400" b="1" dirty="0">
                <a:latin typeface="Times New Roman" pitchFamily="18" charset="0"/>
                <a:cs typeface="Times New Roman" pitchFamily="18" charset="0"/>
              </a:rPr>
              <a:t> Fading Channel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6D30AA13-9AEA-AF0F-BA62-51C7A43642BC}"/>
              </a:ext>
            </a:extLst>
          </p:cNvPr>
          <p:cNvSpPr txBox="1"/>
          <p:nvPr/>
        </p:nvSpPr>
        <p:spPr>
          <a:xfrm>
            <a:off x="304800" y="914400"/>
            <a:ext cx="8458200" cy="2092881"/>
          </a:xfrm>
          <a:prstGeom prst="rect">
            <a:avLst/>
          </a:prstGeom>
          <a:noFill/>
        </p:spPr>
        <p:txBody>
          <a:bodyPr wrap="square">
            <a:spAutoFit/>
          </a:bodyPr>
          <a:lstStyle/>
          <a:p>
            <a:pPr algn="just"/>
            <a:r>
              <a:rPr lang="en-US" sz="2400" b="1" dirty="0">
                <a:latin typeface="Times New Roman" pitchFamily="18" charset="0"/>
                <a:cs typeface="Times New Roman" pitchFamily="18" charset="0"/>
              </a:rPr>
              <a:t>When does </a:t>
            </a:r>
            <a:r>
              <a:rPr lang="en-US" sz="2400" b="1" dirty="0" err="1">
                <a:latin typeface="Times New Roman" pitchFamily="18" charset="0"/>
                <a:cs typeface="Times New Roman" pitchFamily="18" charset="0"/>
              </a:rPr>
              <a:t>Nakagami</a:t>
            </a:r>
            <a:r>
              <a:rPr lang="en-US" sz="2400" b="1" dirty="0">
                <a:latin typeface="Times New Roman" pitchFamily="18" charset="0"/>
                <a:cs typeface="Times New Roman" pitchFamily="18" charset="0"/>
              </a:rPr>
              <a:t> Fading occur?</a:t>
            </a:r>
          </a:p>
          <a:p>
            <a:pPr marL="346075" indent="-346075" algn="just">
              <a:buFont typeface="Arial" pitchFamily="34" charset="0"/>
              <a:buChar char="•"/>
            </a:pPr>
            <a:r>
              <a:rPr lang="en-US" sz="2200" dirty="0">
                <a:latin typeface="Times New Roman" pitchFamily="18" charset="0"/>
                <a:cs typeface="Times New Roman" pitchFamily="18" charset="0"/>
              </a:rPr>
              <a:t>The sum of multiple independent and identically distributed (</a:t>
            </a:r>
            <a:r>
              <a:rPr lang="en-US" sz="2200" dirty="0" err="1">
                <a:latin typeface="Times New Roman" pitchFamily="18" charset="0"/>
                <a:cs typeface="Times New Roman" pitchFamily="18" charset="0"/>
              </a:rPr>
              <a:t>i.i.d.</a:t>
            </a:r>
            <a:r>
              <a:rPr lang="en-US" sz="2200" dirty="0">
                <a:latin typeface="Times New Roman" pitchFamily="18" charset="0"/>
                <a:cs typeface="Times New Roman" pitchFamily="18" charset="0"/>
              </a:rPr>
              <a:t>) Rayleigh-fading signals have a </a:t>
            </a:r>
            <a:r>
              <a:rPr lang="en-US" sz="2200" dirty="0" err="1">
                <a:latin typeface="Times New Roman" pitchFamily="18" charset="0"/>
                <a:cs typeface="Times New Roman" pitchFamily="18" charset="0"/>
              </a:rPr>
              <a:t>Nakagami</a:t>
            </a:r>
            <a:r>
              <a:rPr lang="en-US" sz="2200" dirty="0">
                <a:latin typeface="Times New Roman" pitchFamily="18" charset="0"/>
                <a:cs typeface="Times New Roman" pitchFamily="18" charset="0"/>
              </a:rPr>
              <a:t> distributed signal amplitude.</a:t>
            </a:r>
          </a:p>
          <a:p>
            <a:pPr algn="just"/>
            <a:endParaRPr lang="en-US" sz="2200" dirty="0">
              <a:latin typeface="Times New Roman" pitchFamily="18" charset="0"/>
              <a:cs typeface="Times New Roman" pitchFamily="18" charset="0"/>
            </a:endParaRPr>
          </a:p>
          <a:p>
            <a:pPr marL="808038" lvl="1" indent="-350838" algn="just">
              <a:buFont typeface="Arial" pitchFamily="34" charset="0"/>
              <a:buChar char="•"/>
            </a:pPr>
            <a:r>
              <a:rPr lang="en-US" sz="2000" dirty="0">
                <a:latin typeface="Times New Roman" pitchFamily="18" charset="0"/>
                <a:cs typeface="Times New Roman" pitchFamily="18" charset="0"/>
              </a:rPr>
              <a:t>This is particularly relevant to model interference from multiple sources in a cellular system.</a:t>
            </a:r>
          </a:p>
        </p:txBody>
      </p:sp>
    </p:spTree>
    <p:extLst>
      <p:ext uri="{BB962C8B-B14F-4D97-AF65-F5344CB8AC3E}">
        <p14:creationId xmlns:p14="http://schemas.microsoft.com/office/powerpoint/2010/main" xmlns="" val="14656768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A043BB-435C-491B-8047-B2106D464BFD}"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a:latin typeface="Times New Roman" pitchFamily="18" charset="0"/>
                <a:cs typeface="Times New Roman" pitchFamily="18" charset="0"/>
              </a:rPr>
              <a:t>Faculty Video Links, Youtube &amp; NPTEL Video Links and Online Courses Details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5FE53928-19B9-3ECB-F069-A99E2DE185B0}"/>
              </a:ext>
            </a:extLst>
          </p:cNvPr>
          <p:cNvSpPr txBox="1"/>
          <p:nvPr/>
        </p:nvSpPr>
        <p:spPr>
          <a:xfrm>
            <a:off x="838200" y="1143000"/>
            <a:ext cx="6134100" cy="2123658"/>
          </a:xfrm>
          <a:prstGeom prst="rect">
            <a:avLst/>
          </a:prstGeom>
          <a:noFill/>
        </p:spPr>
        <p:txBody>
          <a:bodyPr wrap="square">
            <a:spAutoFit/>
          </a:bodyPr>
          <a:lstStyle/>
          <a:p>
            <a:pPr eaLnBrk="1" hangingPunct="1">
              <a:defRPr/>
            </a:pPr>
            <a:r>
              <a:rPr lang="en-US" sz="2200" dirty="0" err="1">
                <a:latin typeface="Times New Roman" pitchFamily="18" charset="0"/>
                <a:cs typeface="Times New Roman" pitchFamily="18" charset="0"/>
              </a:rPr>
              <a:t>Youtube</a:t>
            </a:r>
            <a:r>
              <a:rPr lang="en-US" sz="2200" dirty="0">
                <a:latin typeface="Times New Roman" pitchFamily="18" charset="0"/>
                <a:cs typeface="Times New Roman" pitchFamily="18" charset="0"/>
              </a:rPr>
              <a:t>/other  Video Links:</a:t>
            </a:r>
          </a:p>
          <a:p>
            <a:pPr lvl="1" eaLnBrk="1" hangingPunct="1">
              <a:buFont typeface="Arial" pitchFamily="34" charset="0"/>
              <a:buChar char="•"/>
              <a:defRPr/>
            </a:pPr>
            <a:r>
              <a:rPr lang="en-US" sz="2200" dirty="0">
                <a:latin typeface="Times New Roman" pitchFamily="18" charset="0"/>
                <a:cs typeface="Times New Roman" pitchFamily="18" charset="0"/>
                <a:hlinkClick r:id="rId3"/>
              </a:rPr>
              <a:t>https://www.youtube.com/watch?v=GrLaF_EKcuk</a:t>
            </a:r>
            <a:endParaRPr lang="en-US" sz="2200" dirty="0">
              <a:latin typeface="Times New Roman" pitchFamily="18" charset="0"/>
              <a:cs typeface="Times New Roman" pitchFamily="18" charset="0"/>
            </a:endParaRPr>
          </a:p>
          <a:p>
            <a:pPr lvl="1" eaLnBrk="1" hangingPunct="1">
              <a:buFont typeface="Arial" pitchFamily="34" charset="0"/>
              <a:buChar char="•"/>
              <a:defRPr/>
            </a:pPr>
            <a:r>
              <a:rPr lang="en-US" sz="2200" dirty="0">
                <a:latin typeface="Times New Roman" pitchFamily="18" charset="0"/>
                <a:cs typeface="Times New Roman" pitchFamily="18" charset="0"/>
              </a:rPr>
              <a:t>https://www.youtube.com/watch?v=ZuLSFcRPhXo</a:t>
            </a:r>
          </a:p>
          <a:p>
            <a:pPr lvl="1" eaLnBrk="1" hangingPunct="1">
              <a:buNone/>
              <a:defRPr/>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2307640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AEC91B-A234-4960-B928-4BA8CF3DF5FA}"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281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26D9F5E9-A558-B467-E43A-40FBDE9882AA}"/>
              </a:ext>
            </a:extLst>
          </p:cNvPr>
          <p:cNvSpPr txBox="1"/>
          <p:nvPr/>
        </p:nvSpPr>
        <p:spPr>
          <a:xfrm>
            <a:off x="457200" y="990599"/>
            <a:ext cx="8229600" cy="4801314"/>
          </a:xfrm>
          <a:prstGeom prst="rect">
            <a:avLst/>
          </a:prstGeom>
          <a:noFill/>
        </p:spPr>
        <p:txBody>
          <a:bodyPr wrap="square">
            <a:spAutoFit/>
          </a:bodyPr>
          <a:lstStyle/>
          <a:p>
            <a:pPr marL="457200" indent="-457200">
              <a:buFont typeface="+mj-lt"/>
              <a:buAutoNum type="arabicPeriod"/>
            </a:pPr>
            <a:r>
              <a:rPr lang="en-US" sz="1800" dirty="0">
                <a:latin typeface="Times New Roman" pitchFamily="18" charset="0"/>
                <a:cs typeface="Times New Roman" pitchFamily="18" charset="0"/>
              </a:rPr>
              <a:t>For a nonfading signal component present, the small scale fading envelope distribution is ______</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Rayleigh</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Gaussian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Log normal</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Rician</a:t>
            </a:r>
          </a:p>
          <a:p>
            <a:pPr marL="457200" indent="-457200">
              <a:buFont typeface="+mj-lt"/>
              <a:buAutoNum type="arabicPeriod"/>
            </a:pPr>
            <a:r>
              <a:rPr lang="en-US" sz="1800" dirty="0">
                <a:latin typeface="Times New Roman" pitchFamily="18" charset="0"/>
                <a:cs typeface="Times New Roman" pitchFamily="18" charset="0"/>
              </a:rPr>
              <a:t>Rician distribution degenerates to ________ distribution when the dominant component fades away.</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Log normal</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Gamma</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Rayleigh</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Gaussian </a:t>
            </a:r>
          </a:p>
          <a:p>
            <a:pPr marL="457200" indent="-457200">
              <a:buFont typeface="+mj-lt"/>
              <a:buAutoNum type="arabicPeriod"/>
            </a:pPr>
            <a:r>
              <a:rPr lang="en-US" sz="1800" dirty="0">
                <a:latin typeface="Times New Roman" pitchFamily="18" charset="0"/>
                <a:cs typeface="Times New Roman" pitchFamily="18" charset="0"/>
              </a:rPr>
              <a:t>The envelope of a sinusoid plus bandpass noise has ____</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Uniformly distributed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Rayleigh</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Rician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Gaussian</a:t>
            </a:r>
          </a:p>
        </p:txBody>
      </p:sp>
    </p:spTree>
    <p:extLst>
      <p:ext uri="{BB962C8B-B14F-4D97-AF65-F5344CB8AC3E}">
        <p14:creationId xmlns:p14="http://schemas.microsoft.com/office/powerpoint/2010/main" xmlns="" val="22576290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CEC2BC-EA90-4901-B772-8490F9CC69AF}"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F8E6C034-8EBB-7594-F505-E4FE7C298EE7}"/>
              </a:ext>
            </a:extLst>
          </p:cNvPr>
          <p:cNvSpPr txBox="1"/>
          <p:nvPr/>
        </p:nvSpPr>
        <p:spPr>
          <a:xfrm>
            <a:off x="685800" y="1066801"/>
            <a:ext cx="6219825" cy="5078313"/>
          </a:xfrm>
          <a:prstGeom prst="rect">
            <a:avLst/>
          </a:prstGeom>
          <a:noFill/>
        </p:spPr>
        <p:txBody>
          <a:bodyPr wrap="square">
            <a:spAutoFit/>
          </a:bodyPr>
          <a:lstStyle/>
          <a:p>
            <a:pPr marL="457200" indent="-457200">
              <a:buNone/>
            </a:pPr>
            <a:r>
              <a:rPr lang="en-US" sz="1800" dirty="0">
                <a:latin typeface="Times New Roman" pitchFamily="18" charset="0"/>
                <a:cs typeface="Times New Roman" pitchFamily="18" charset="0"/>
              </a:rPr>
              <a:t>4. The time dispersive properties of wideband multipath channel are quantified by ______ and _______</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Mean excess delay, rms delay spread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Doppler spread, rms delay spread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Doppler spread, coherence time</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Mean excess delay, Doppler spread</a:t>
            </a:r>
          </a:p>
          <a:p>
            <a:pPr marL="457200" indent="-457200">
              <a:buAutoNum type="arabicPeriod" startAt="5"/>
            </a:pPr>
            <a:r>
              <a:rPr lang="en-US" sz="1800" dirty="0">
                <a:latin typeface="Times New Roman" pitchFamily="18" charset="0"/>
                <a:cs typeface="Times New Roman" pitchFamily="18" charset="0"/>
              </a:rPr>
              <a:t>Frequency selective fading channels are also known as ________</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Narrowband channel</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Wideband channel</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Amplitude varying channel</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Phase varying channel</a:t>
            </a:r>
          </a:p>
          <a:p>
            <a:pPr marL="457200" indent="-457200">
              <a:buAutoNum type="arabicPeriod" startAt="5"/>
            </a:pPr>
            <a:r>
              <a:rPr lang="en-IN" b="0" i="0" dirty="0">
                <a:solidFill>
                  <a:srgbClr val="3A3A3A"/>
                </a:solidFill>
                <a:effectLst/>
                <a:latin typeface="Times New Roman" panose="02020603050405020304" pitchFamily="18" charset="0"/>
                <a:cs typeface="Times New Roman" panose="02020603050405020304" pitchFamily="18" charset="0"/>
              </a:rPr>
              <a:t>The propagation model that estimates radio coverage of a transmitter is called ___________</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0" i="0" dirty="0">
                <a:solidFill>
                  <a:srgbClr val="3A3A3A"/>
                </a:solidFill>
                <a:effectLst/>
                <a:latin typeface="Times New Roman" panose="02020603050405020304" pitchFamily="18" charset="0"/>
                <a:cs typeface="Times New Roman" panose="02020603050405020304" pitchFamily="18" charset="0"/>
              </a:rPr>
              <a:t>a) Large scale propagation model</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0" i="0" dirty="0">
                <a:solidFill>
                  <a:srgbClr val="3A3A3A"/>
                </a:solidFill>
                <a:effectLst/>
                <a:latin typeface="Times New Roman" panose="02020603050405020304" pitchFamily="18" charset="0"/>
                <a:cs typeface="Times New Roman" panose="02020603050405020304" pitchFamily="18" charset="0"/>
              </a:rPr>
              <a:t>b) Small scale propagation model</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0" i="0" dirty="0">
                <a:solidFill>
                  <a:srgbClr val="3A3A3A"/>
                </a:solidFill>
                <a:effectLst/>
                <a:latin typeface="Times New Roman" panose="02020603050405020304" pitchFamily="18" charset="0"/>
                <a:cs typeface="Times New Roman" panose="02020603050405020304" pitchFamily="18" charset="0"/>
              </a:rPr>
              <a:t>c) Fading model</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b="0" i="0" dirty="0">
                <a:solidFill>
                  <a:srgbClr val="3A3A3A"/>
                </a:solidFill>
                <a:effectLst/>
                <a:latin typeface="Times New Roman" panose="02020603050405020304" pitchFamily="18" charset="0"/>
                <a:cs typeface="Times New Roman" panose="02020603050405020304" pitchFamily="18" charset="0"/>
              </a:rPr>
              <a:t>d) Okumura model</a:t>
            </a:r>
            <a:endParaRPr lang="en-US" sz="1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xmlns="" val="817518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4851800"/>
          </a:xfrm>
        </p:spPr>
        <p:txBody>
          <a:bodyPr>
            <a:normAutofit/>
          </a:bodyPr>
          <a:lstStyle/>
          <a:p>
            <a:pPr marL="457200" lvl="0" indent="-457200">
              <a:buFont typeface="+mj-lt"/>
              <a:buAutoNum type="arabicPeriod"/>
            </a:pPr>
            <a:r>
              <a:rPr lang="en-US" sz="2000" dirty="0">
                <a:latin typeface="Times New Roman" pitchFamily="18" charset="0"/>
                <a:cs typeface="Times New Roman" pitchFamily="18" charset="0"/>
              </a:rPr>
              <a:t>What is AWGN channel?</a:t>
            </a:r>
          </a:p>
          <a:p>
            <a:pPr marL="457200" lvl="0" indent="-457200">
              <a:buFont typeface="+mj-lt"/>
              <a:buAutoNum type="arabicPeriod"/>
            </a:pPr>
            <a:r>
              <a:rPr lang="en-US" sz="2000" dirty="0">
                <a:latin typeface="Times New Roman" pitchFamily="18" charset="0"/>
                <a:cs typeface="Times New Roman" pitchFamily="18" charset="0"/>
              </a:rPr>
              <a:t>Draw the general model of a Frequency Hopping Spread Spectrum (FHSS) System and explain its basic concept.</a:t>
            </a:r>
          </a:p>
          <a:p>
            <a:pPr marL="457200" lvl="0" indent="-457200">
              <a:buFont typeface="+mj-lt"/>
              <a:buAutoNum type="arabicPeriod"/>
            </a:pPr>
            <a:r>
              <a:rPr lang="en-US" sz="2000" dirty="0">
                <a:latin typeface="Times New Roman" pitchFamily="18" charset="0"/>
                <a:cs typeface="Times New Roman" pitchFamily="18" charset="0"/>
              </a:rPr>
              <a:t>Discuss various types of small scale fading based on multipath time delay spread. Distinguish between flat fading and frequency selective fading.</a:t>
            </a:r>
          </a:p>
          <a:p>
            <a:pPr marL="457200" lvl="0" indent="-457200">
              <a:buFont typeface="+mj-lt"/>
              <a:buAutoNum type="arabicPeriod"/>
            </a:pPr>
            <a:r>
              <a:rPr lang="en-US" sz="2000" dirty="0">
                <a:latin typeface="Times New Roman" pitchFamily="18" charset="0"/>
                <a:cs typeface="Times New Roman" pitchFamily="18" charset="0"/>
              </a:rPr>
              <a:t>Explain Wideband Time Dispersive Channel Modeling.	</a:t>
            </a:r>
          </a:p>
          <a:p>
            <a:pPr marL="457200" lvl="0" indent="-457200">
              <a:buFont typeface="+mj-lt"/>
              <a:buAutoNum type="arabicPeriod"/>
            </a:pPr>
            <a:r>
              <a:rPr lang="en-US" sz="2000" dirty="0">
                <a:latin typeface="Times New Roman" pitchFamily="18" charset="0"/>
                <a:cs typeface="Times New Roman" pitchFamily="18" charset="0"/>
              </a:rPr>
              <a:t>Define both Rician Fading Channel and </a:t>
            </a:r>
            <a:r>
              <a:rPr lang="en-US" sz="2000" dirty="0" err="1">
                <a:latin typeface="Times New Roman" panose="02020603050405020304" pitchFamily="18" charset="0"/>
                <a:cs typeface="Times New Roman" pitchFamily="18" charset="0"/>
              </a:rPr>
              <a:t>Nakagami</a:t>
            </a:r>
            <a:r>
              <a:rPr lang="en-US" sz="2000" dirty="0">
                <a:latin typeface="Times New Roman" panose="02020603050405020304" pitchFamily="18" charset="0"/>
                <a:cs typeface="Times New Roman" pitchFamily="18" charset="0"/>
              </a:rPr>
              <a:t> Fading Channel.</a:t>
            </a:r>
          </a:p>
          <a:p>
            <a:pPr marL="457200" lvl="0" indent="-457200">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What are the various modes of Propagation?</a:t>
            </a:r>
          </a:p>
          <a:p>
            <a:pPr marL="457200" lvl="0" indent="-457200">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 What is Duct Propagation</a:t>
            </a:r>
          </a:p>
          <a:p>
            <a:pPr marL="457200" lvl="0" indent="-457200">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 What do you mean by ground Wave Propagation.</a:t>
            </a:r>
          </a:p>
          <a:p>
            <a:pPr marL="457200" lvl="0" indent="-457200">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What do you mean by Sky Wave Propagation.</a:t>
            </a:r>
          </a:p>
          <a:p>
            <a:pPr marL="457200" lvl="0" indent="-457200">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What do you mean by Space Wave Propagation</a:t>
            </a:r>
            <a:endParaRPr lang="en-US" sz="2000" dirty="0">
              <a:latin typeface="Times New Roman" panose="02020603050405020304" pitchFamily="18" charset="0"/>
              <a:cs typeface="Times New Roman" pitchFamily="18" charset="0"/>
            </a:endParaRPr>
          </a:p>
          <a:p>
            <a:pPr marL="0" indent="0" algn="l">
              <a:buNone/>
            </a:pPr>
            <a:endParaRPr 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5A9BF0C8-2935-402A-8DBD-DC558262CA19}"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a:latin typeface="Times New Roman" pitchFamily="18" charset="0"/>
                <a:cs typeface="Times New Roman" pitchFamily="18" charset="0"/>
              </a:rPr>
              <a:t>Weekly Assignment</a:t>
            </a: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686800" cy="4135836"/>
          </a:xfrm>
        </p:spPr>
        <p:txBody>
          <a:bodyPr>
            <a:noAutofit/>
          </a:bodyPr>
          <a:lstStyle/>
          <a:p>
            <a:pPr marL="457200" indent="-457200">
              <a:buFont typeface="+mj-lt"/>
              <a:buAutoNum type="arabicPeriod"/>
            </a:pPr>
            <a:r>
              <a:rPr lang="en-US" sz="2000" dirty="0">
                <a:latin typeface="Times New Roman" pitchFamily="18" charset="0"/>
                <a:cs typeface="Times New Roman" pitchFamily="18" charset="0"/>
              </a:rPr>
              <a:t>Which of the following distribution is used for describing statistical time varying nature of received envelope of multipath component?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Log normal distribution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Levy distribution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Rayleigh distribution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Gaussian distribution</a:t>
            </a:r>
          </a:p>
          <a:p>
            <a:pPr marL="457200" indent="-457200">
              <a:buFont typeface="+mj-lt"/>
              <a:buAutoNum type="arabicPeriod"/>
            </a:pPr>
            <a:r>
              <a:rPr lang="en-US" sz="2000" dirty="0">
                <a:latin typeface="Times New Roman" pitchFamily="18" charset="0"/>
                <a:cs typeface="Times New Roman" pitchFamily="18" charset="0"/>
              </a:rPr>
              <a:t>Envelope of the sum of two quadrature Gaussian noise signal obeys _________ distribution.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Rayleigh</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Inverse Gaussian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t>
            </a:r>
            <a:r>
              <a:rPr lang="en-US" sz="2000" dirty="0" err="1">
                <a:latin typeface="Times New Roman" pitchFamily="18" charset="0"/>
                <a:cs typeface="Times New Roman" pitchFamily="18" charset="0"/>
              </a:rPr>
              <a:t>Nakagami</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Gamma</a:t>
            </a:r>
          </a:p>
          <a:p>
            <a:pPr marL="457200" indent="-457200">
              <a:buFont typeface="+mj-lt"/>
              <a:buAutoNum type="arabicPeriod"/>
            </a:pPr>
            <a:r>
              <a:rPr lang="en-US" sz="2000" dirty="0">
                <a:latin typeface="Times New Roman" pitchFamily="18" charset="0"/>
                <a:cs typeface="Times New Roman" pitchFamily="18" charset="0"/>
              </a:rPr>
              <a:t>For a Rayleigh fading signal, mean and median differ by _______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2 dB</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10 dB</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0.55 dB</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100 dB</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4D6764-9325-4B63-9ACF-1BBDFB3F885B}"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s</a:t>
            </a: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7618663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4"/>
            <a:ext cx="8229600" cy="5407822"/>
          </a:xfrm>
        </p:spPr>
        <p:txBody>
          <a:bodyPr>
            <a:noAutofit/>
          </a:bodyPr>
          <a:lstStyle/>
          <a:p>
            <a:pPr>
              <a:buNone/>
            </a:pPr>
            <a:r>
              <a:rPr lang="en-US" sz="2000" dirty="0">
                <a:latin typeface="Times New Roman" panose="02020603050405020304" pitchFamily="18" charset="0"/>
                <a:cs typeface="Times New Roman" panose="02020603050405020304" pitchFamily="18" charset="0"/>
              </a:rPr>
              <a:t>4.  For a non-fading signal component present, the small scale fading envelope distribution is ______</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Rayleigh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Gaussian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Log normal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Rician</a:t>
            </a:r>
          </a:p>
          <a:p>
            <a:pPr>
              <a:buNone/>
            </a:pPr>
            <a:r>
              <a:rPr lang="en-US" sz="2000" dirty="0">
                <a:latin typeface="Times New Roman" panose="02020603050405020304" pitchFamily="18" charset="0"/>
                <a:cs typeface="Times New Roman" panose="02020603050405020304" pitchFamily="18" charset="0"/>
              </a:rPr>
              <a:t>5.  Rician distribution degenerates to ________ distribution when the dominant component fades away.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Log normal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Gamma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Rayleigh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Gaussian</a:t>
            </a:r>
          </a:p>
          <a:p>
            <a:pPr>
              <a:buNone/>
            </a:pPr>
            <a:r>
              <a:rPr lang="en-US" sz="2000" dirty="0">
                <a:latin typeface="Times New Roman" panose="02020603050405020304" pitchFamily="18" charset="0"/>
                <a:cs typeface="Times New Roman" panose="02020603050405020304" pitchFamily="18" charset="0"/>
              </a:rPr>
              <a:t>6.  The envelope of a bandpass noise is ______</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Uniformly distributed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Rayleigh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Ricean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 Gaussian</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56B0E5-4693-4AFC-A4D3-B5ECC7577CEA}"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s</a:t>
            </a: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xmlns="" val="363532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000" dirty="0"/>
              <a:t>After completion of the course student will be able to </a:t>
            </a:r>
          </a:p>
          <a:p>
            <a:pPr marL="0" indent="0" algn="just">
              <a:buNone/>
            </a:pPr>
            <a:endParaRPr lang="en-US" sz="2000" b="1"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CO1. Explain various </a:t>
            </a:r>
            <a:r>
              <a:rPr lang="en-US" sz="1800" b="1" dirty="0">
                <a:solidFill>
                  <a:srgbClr val="000000"/>
                </a:solidFill>
                <a:latin typeface="Times New Roman" panose="02020603050405020304" pitchFamily="18" charset="0"/>
                <a:cs typeface="Times New Roman" panose="02020603050405020304" pitchFamily="18" charset="0"/>
              </a:rPr>
              <a:t>wave propagation</a:t>
            </a: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 of mobile communications.</a:t>
            </a:r>
            <a:endParaRPr lang="en-IN" sz="1800" b="1" i="0" u="none" strike="noStrike" dirty="0">
              <a:effectLst/>
              <a:latin typeface="Times New Roman" panose="02020603050405020304" pitchFamily="18" charset="0"/>
              <a:cs typeface="Times New Roman" panose="02020603050405020304" pitchFamily="18" charset="0"/>
            </a:endParaRPr>
          </a:p>
          <a:p>
            <a:pPr marL="0" lvl="0" indent="0">
              <a:buNone/>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CO2.  Explain the concept </a:t>
            </a:r>
            <a:r>
              <a:rPr lang="en-US" sz="1800" b="1" dirty="0">
                <a:solidFill>
                  <a:schemeClr val="tx1"/>
                </a:solidFill>
                <a:effectLst/>
                <a:latin typeface="Times New Roman" panose="02020603050405020304" pitchFamily="18" charset="0"/>
                <a:cs typeface="Times New Roman" panose="02020603050405020304" pitchFamily="18" charset="0"/>
              </a:rPr>
              <a:t>Propagation models ,Channel Noise and Losses </a:t>
            </a: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communication.</a:t>
            </a:r>
          </a:p>
          <a:p>
            <a:pPr marL="0" marR="0" indent="0" algn="just" rtl="0" eaLnBrk="1" fontAlgn="ctr" latinLnBrk="0" hangingPunct="1">
              <a:lnSpc>
                <a:spcPct val="115000"/>
              </a:lnSpc>
              <a:spcBef>
                <a:spcPts val="0"/>
              </a:spcBef>
              <a:spcAft>
                <a:spcPts val="0"/>
              </a:spcAft>
              <a:buNone/>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CO3. Describe the </a:t>
            </a:r>
            <a:r>
              <a:rPr lang="en-US" sz="1800" b="1" dirty="0">
                <a:solidFill>
                  <a:srgbClr val="000000"/>
                </a:solidFill>
                <a:latin typeface="Times New Roman" panose="02020603050405020304" pitchFamily="18" charset="0"/>
                <a:cs typeface="Times New Roman" panose="02020603050405020304" pitchFamily="18" charset="0"/>
              </a:rPr>
              <a:t>multipath fading</a:t>
            </a: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 of wireless communication.</a:t>
            </a:r>
            <a:endParaRPr lang="en-IN" sz="1800" b="1" dirty="0">
              <a:latin typeface="Times New Roman" panose="02020603050405020304" pitchFamily="18" charset="0"/>
              <a:cs typeface="Times New Roman" panose="02020603050405020304" pitchFamily="18" charset="0"/>
            </a:endParaRPr>
          </a:p>
          <a:p>
            <a:pPr marL="0" marR="0" indent="0" algn="just" rtl="0" eaLnBrk="1" fontAlgn="ctr" latinLnBrk="0" hangingPunct="1">
              <a:lnSpc>
                <a:spcPct val="115000"/>
              </a:lnSpc>
              <a:spcBef>
                <a:spcPts val="0"/>
              </a:spcBef>
              <a:spcAft>
                <a:spcPts val="0"/>
              </a:spcAft>
              <a:buNone/>
            </a:pPr>
            <a:r>
              <a:rPr lang="en-IN" sz="1800" b="1" i="0" u="none" strike="noStrike" kern="1200" dirty="0">
                <a:solidFill>
                  <a:srgbClr val="000000"/>
                </a:solidFill>
                <a:effectLst/>
                <a:latin typeface="Times New Roman" panose="02020603050405020304" pitchFamily="18" charset="0"/>
                <a:cs typeface="Times New Roman" panose="02020603050405020304" pitchFamily="18" charset="0"/>
              </a:rPr>
              <a:t>CO4. </a:t>
            </a: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Explain and differentiate </a:t>
            </a:r>
            <a:r>
              <a:rPr lang="en-US" sz="1800" b="1" dirty="0">
                <a:solidFill>
                  <a:schemeClr val="tx1"/>
                </a:solidFill>
                <a:effectLst/>
                <a:latin typeface="Times New Roman" panose="02020603050405020304" pitchFamily="18" charset="0"/>
                <a:cs typeface="Times New Roman" panose="02020603050405020304" pitchFamily="18" charset="0"/>
              </a:rPr>
              <a:t>AWGN Channel, Rayleigh Channel</a:t>
            </a: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 techniques.</a:t>
            </a:r>
            <a:endParaRPr lang="en-IN" sz="1800" b="1" dirty="0">
              <a:latin typeface="Times New Roman" panose="02020603050405020304" pitchFamily="18" charset="0"/>
              <a:cs typeface="Times New Roman" panose="02020603050405020304" pitchFamily="18" charset="0"/>
            </a:endParaRPr>
          </a:p>
          <a:p>
            <a:pPr marL="0" marR="0" indent="0" algn="just" rtl="0" eaLnBrk="1" fontAlgn="ctr" latinLnBrk="0" hangingPunct="1">
              <a:lnSpc>
                <a:spcPct val="115000"/>
              </a:lnSpc>
              <a:spcBef>
                <a:spcPts val="0"/>
              </a:spcBef>
              <a:spcAft>
                <a:spcPts val="0"/>
              </a:spcAft>
              <a:buNone/>
            </a:pPr>
            <a:r>
              <a:rPr lang="en-IN" sz="1800" b="1" i="0" u="none" strike="noStrike" kern="1200" dirty="0">
                <a:solidFill>
                  <a:srgbClr val="000000"/>
                </a:solidFill>
                <a:effectLst/>
                <a:latin typeface="Times New Roman" panose="02020603050405020304" pitchFamily="18" charset="0"/>
                <a:cs typeface="Times New Roman" panose="02020603050405020304" pitchFamily="18" charset="0"/>
              </a:rPr>
              <a:t>CO5. </a:t>
            </a: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Explain Various type of fading wireless technologies.</a:t>
            </a:r>
            <a:endParaRPr lang="en-IN" sz="1800" b="1" i="0" u="none" strike="noStrike" dirty="0">
              <a:effectLst/>
              <a:latin typeface="Times New Roman" panose="02020603050405020304" pitchFamily="18" charset="0"/>
              <a:cs typeface="Times New Roman" panose="02020603050405020304" pitchFamily="18" charset="0"/>
            </a:endParaRPr>
          </a:p>
          <a:p>
            <a:pPr marL="0" marR="0" indent="0" algn="just" rtl="0" eaLnBrk="1" fontAlgn="ctr" latinLnBrk="0" hangingPunct="1">
              <a:lnSpc>
                <a:spcPct val="115000"/>
              </a:lnSpc>
              <a:spcBef>
                <a:spcPts val="0"/>
              </a:spcBef>
              <a:spcAft>
                <a:spcPts val="0"/>
              </a:spcAft>
              <a:buNone/>
            </a:pPr>
            <a:endParaRPr lang="en-IN" sz="1800" b="0" i="0" u="none" strike="noStrike" dirty="0">
              <a:effectLst/>
              <a:latin typeface="Arial" panose="020B0604020202020204" pitchFamily="34" charset="0"/>
            </a:endParaRPr>
          </a:p>
        </p:txBody>
      </p:sp>
      <p:sp>
        <p:nvSpPr>
          <p:cNvPr id="4" name="Date Placeholder 3"/>
          <p:cNvSpPr>
            <a:spLocks noGrp="1"/>
          </p:cNvSpPr>
          <p:nvPr>
            <p:ph type="dt" sz="half" idx="10"/>
          </p:nvPr>
        </p:nvSpPr>
        <p:spPr/>
        <p:txBody>
          <a:bodyPr/>
          <a:lstStyle/>
          <a:p>
            <a:fld id="{DFF2E797-8EE2-4C99-B3DB-C1B086B20181}"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22C227-39C4-447A-85CF-28BAF2C9F8B6}"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MCQ</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s</a:t>
            </a: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a:extLst>
              <a:ext uri="{FF2B5EF4-FFF2-40B4-BE49-F238E27FC236}">
                <a16:creationId xmlns:a16="http://schemas.microsoft.com/office/drawing/2014/main" xmlns="" id="{D7AFDABF-3CC1-46EA-9BAF-B8E51FC3D68D}"/>
              </a:ext>
            </a:extLst>
          </p:cNvPr>
          <p:cNvSpPr txBox="1"/>
          <p:nvPr/>
        </p:nvSpPr>
        <p:spPr>
          <a:xfrm>
            <a:off x="457200" y="817163"/>
            <a:ext cx="8382000" cy="4524315"/>
          </a:xfrm>
          <a:prstGeom prst="rect">
            <a:avLst/>
          </a:prstGeom>
          <a:noFill/>
        </p:spPr>
        <p:txBody>
          <a:bodyPr wrap="square">
            <a:spAutoFit/>
          </a:bodyPr>
          <a:lstStyle/>
          <a:p>
            <a:pPr>
              <a:buNone/>
            </a:pPr>
            <a:r>
              <a:rPr lang="en-US" sz="1800" dirty="0">
                <a:latin typeface="Times New Roman" pitchFamily="18" charset="0"/>
                <a:cs typeface="Times New Roman" pitchFamily="18" charset="0"/>
              </a:rPr>
              <a:t>7. The envelope of a sinusoid plus bandpass noise has ____</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Uniformly distributed</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Rayleigh</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Rician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Gaussian</a:t>
            </a:r>
          </a:p>
          <a:p>
            <a:pPr>
              <a:buNone/>
            </a:pPr>
            <a:r>
              <a:rPr lang="en-US" sz="1800" dirty="0">
                <a:latin typeface="Times New Roman" pitchFamily="18" charset="0"/>
                <a:cs typeface="Times New Roman" pitchFamily="18" charset="0"/>
              </a:rPr>
              <a:t>8.  What do you call an attenuation that occurs over many different wavelengths of the carrier?</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Rayleigh fading</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Rician fading</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Wavelength fading</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Slow fading</a:t>
            </a:r>
          </a:p>
          <a:p>
            <a:pPr>
              <a:buNone/>
            </a:pPr>
            <a:r>
              <a:rPr lang="en-US" sz="1800" dirty="0">
                <a:latin typeface="Times New Roman" pitchFamily="18" charset="0"/>
                <a:cs typeface="Times New Roman" pitchFamily="18" charset="0"/>
              </a:rPr>
              <a:t>9.  Which of the reception problems below that is not due to multipath?</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a) Delayed spreading</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b) Rayleigh fading</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c) Random Doppler shift</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d) Slow fading</a:t>
            </a:r>
          </a:p>
        </p:txBody>
      </p:sp>
    </p:spTree>
    <p:extLst>
      <p:ext uri="{BB962C8B-B14F-4D97-AF65-F5344CB8AC3E}">
        <p14:creationId xmlns:p14="http://schemas.microsoft.com/office/powerpoint/2010/main" xmlns="" val="10292900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9B0AAB-CE78-4683-AAE3-DA8C4C7E8568}"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Old</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Question Papers</a:t>
            </a: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B320FF80-696C-EAAA-774F-2A322447B35E}"/>
              </a:ext>
            </a:extLst>
          </p:cNvPr>
          <p:cNvSpPr txBox="1"/>
          <p:nvPr/>
        </p:nvSpPr>
        <p:spPr>
          <a:xfrm>
            <a:off x="533400" y="990600"/>
            <a:ext cx="6372225" cy="4602029"/>
          </a:xfrm>
          <a:prstGeom prst="rect">
            <a:avLst/>
          </a:prstGeom>
          <a:noFill/>
        </p:spPr>
        <p:txBody>
          <a:bodyPr wrap="square">
            <a:spAutoFit/>
          </a:bodyPr>
          <a:lstStyle/>
          <a:p>
            <a:pPr marL="457200" indent="-457200">
              <a:buFont typeface="+mj-lt"/>
              <a:buAutoNum type="arabicPeriod"/>
            </a:pPr>
            <a:r>
              <a:rPr lang="en-US" sz="2200" dirty="0">
                <a:latin typeface="Times New Roman" pitchFamily="18" charset="0"/>
                <a:cs typeface="Times New Roman" pitchFamily="18" charset="0"/>
              </a:rPr>
              <a:t>Define </a:t>
            </a:r>
            <a:r>
              <a:rPr lang="en-US" sz="2200" dirty="0" err="1">
                <a:latin typeface="Times New Roman" pitchFamily="18" charset="0"/>
                <a:cs typeface="Times New Roman" pitchFamily="18" charset="0"/>
              </a:rPr>
              <a:t>Nakagami</a:t>
            </a:r>
            <a:r>
              <a:rPr lang="en-US" sz="2200" dirty="0">
                <a:latin typeface="Times New Roman" pitchFamily="18" charset="0"/>
                <a:cs typeface="Times New Roman" pitchFamily="18" charset="0"/>
              </a:rPr>
              <a:t> fading channel.</a:t>
            </a:r>
          </a:p>
          <a:p>
            <a:pPr marL="457200" indent="-457200">
              <a:buFont typeface="+mj-lt"/>
              <a:buAutoNum type="arabicPeriod"/>
            </a:pPr>
            <a:r>
              <a:rPr lang="en-US" sz="2200" dirty="0">
                <a:latin typeface="Times New Roman" pitchFamily="18" charset="0"/>
                <a:cs typeface="Times New Roman" pitchFamily="18" charset="0"/>
              </a:rPr>
              <a:t>Explain the Rayleigh and Rician distribution fading model.</a:t>
            </a:r>
          </a:p>
          <a:p>
            <a:pPr marL="457200" indent="-457200">
              <a:buFont typeface="+mj-lt"/>
              <a:buAutoNum type="arabicPeriod"/>
            </a:pPr>
            <a:r>
              <a:rPr lang="en-US" sz="2200" dirty="0">
                <a:latin typeface="Times New Roman" pitchFamily="18" charset="0"/>
                <a:cs typeface="Times New Roman" pitchFamily="18" charset="0"/>
              </a:rPr>
              <a:t>Explain the different type of fading in wireless communication.</a:t>
            </a:r>
          </a:p>
          <a:p>
            <a:pPr marL="457200" indent="-457200">
              <a:buFont typeface="+mj-lt"/>
              <a:buAutoNum type="arabicPeriod"/>
            </a:pPr>
            <a:r>
              <a:rPr lang="en-US" sz="2200" dirty="0">
                <a:latin typeface="Times New Roman" pitchFamily="18" charset="0"/>
                <a:cs typeface="Times New Roman" pitchFamily="18" charset="0"/>
              </a:rPr>
              <a:t>Explain different indoor propagation models.</a:t>
            </a:r>
          </a:p>
          <a:p>
            <a:pPr marL="457200" indent="-457200">
              <a:buFont typeface="+mj-lt"/>
              <a:buAutoNum type="arabicPeriod"/>
            </a:pPr>
            <a:r>
              <a:rPr lang="en-US" sz="2200" dirty="0">
                <a:latin typeface="Times New Roman" pitchFamily="18" charset="0"/>
                <a:cs typeface="Times New Roman" pitchFamily="18" charset="0"/>
              </a:rPr>
              <a:t>Explain and derive stochastic and flat fading.</a:t>
            </a:r>
          </a:p>
          <a:p>
            <a:pPr marL="457200" indent="-457200">
              <a:buFont typeface="+mj-lt"/>
              <a:buAutoNum type="arabicPeriod"/>
            </a:pPr>
            <a:r>
              <a:rPr lang="en-US" sz="2200" dirty="0">
                <a:latin typeface="Times New Roman" pitchFamily="18" charset="0"/>
                <a:cs typeface="Times New Roman" pitchFamily="18" charset="0"/>
              </a:rPr>
              <a:t>What is Wideband dispersive channel modeling? Explain briefly.</a:t>
            </a:r>
          </a:p>
          <a:p>
            <a:pPr>
              <a:buNone/>
            </a:pPr>
            <a:r>
              <a:rPr lang="en-US" sz="2200" dirty="0">
                <a:latin typeface="Times New Roman" pitchFamily="18" charset="0"/>
                <a:cs typeface="Times New Roman" pitchFamily="18" charset="0"/>
              </a:rPr>
              <a:t> </a:t>
            </a:r>
          </a:p>
          <a:p>
            <a:pPr>
              <a:buNone/>
            </a:pPr>
            <a:endParaRPr lang="en-US" sz="22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 </a:t>
            </a:r>
          </a:p>
          <a:p>
            <a:pPr marL="457200" indent="-457200" algn="just">
              <a:lnSpc>
                <a:spcPct val="150000"/>
              </a:lnSpc>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7847296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6AC8BD-956C-4211-A41F-22CF3EDA66D0}"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itchFamily="18" charset="0"/>
                <a:cs typeface="Times New Roman" pitchFamily="18" charset="0"/>
              </a:rPr>
              <a:t>Expected Questions for University Exam</a:t>
            </a:r>
            <a:endParaRPr lang="en-US" sz="2400" dirty="0">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xmlns="" id="{64CAF70E-B6FC-5685-3E09-CFA140EC576B}"/>
              </a:ext>
            </a:extLst>
          </p:cNvPr>
          <p:cNvSpPr txBox="1"/>
          <p:nvPr/>
        </p:nvSpPr>
        <p:spPr>
          <a:xfrm>
            <a:off x="457200" y="1143000"/>
            <a:ext cx="6448425" cy="2462213"/>
          </a:xfrm>
          <a:prstGeom prst="rect">
            <a:avLst/>
          </a:prstGeom>
          <a:noFill/>
        </p:spPr>
        <p:txBody>
          <a:bodyPr wrap="square">
            <a:spAutoFit/>
          </a:bodyPr>
          <a:lstStyle/>
          <a:p>
            <a:pPr marL="457200" indent="-457200">
              <a:buFont typeface="+mj-lt"/>
              <a:buAutoNum type="arabicPeriod"/>
            </a:pPr>
            <a:r>
              <a:rPr lang="en-US" sz="2200" dirty="0">
                <a:latin typeface="Times New Roman" pitchFamily="18" charset="0"/>
                <a:cs typeface="Times New Roman" pitchFamily="18" charset="0"/>
              </a:rPr>
              <a:t>Explain the Rayleigh and Rician distribution fading model.</a:t>
            </a:r>
          </a:p>
          <a:p>
            <a:pPr marL="457200" indent="-457200">
              <a:buFont typeface="+mj-lt"/>
              <a:buAutoNum type="arabicPeriod"/>
            </a:pPr>
            <a:r>
              <a:rPr lang="en-US" sz="2200" dirty="0">
                <a:latin typeface="Times New Roman" pitchFamily="18" charset="0"/>
                <a:cs typeface="Times New Roman" pitchFamily="18" charset="0"/>
              </a:rPr>
              <a:t>Explain the different type of fading in wireless communication.</a:t>
            </a:r>
          </a:p>
          <a:p>
            <a:pPr marL="457200" indent="-457200">
              <a:buFont typeface="+mj-lt"/>
              <a:buAutoNum type="arabicPeriod"/>
            </a:pPr>
            <a:r>
              <a:rPr lang="en-US" sz="2200" dirty="0">
                <a:latin typeface="Times New Roman" pitchFamily="18" charset="0"/>
                <a:cs typeface="Times New Roman" pitchFamily="18" charset="0"/>
              </a:rPr>
              <a:t>What is </a:t>
            </a:r>
            <a:r>
              <a:rPr lang="en-US" sz="2200" dirty="0" err="1">
                <a:latin typeface="Times New Roman" pitchFamily="18" charset="0"/>
                <a:cs typeface="Times New Roman" pitchFamily="18" charset="0"/>
              </a:rPr>
              <a:t>Nakagami</a:t>
            </a:r>
            <a:r>
              <a:rPr lang="en-US" sz="2200" dirty="0">
                <a:latin typeface="Times New Roman" pitchFamily="18" charset="0"/>
                <a:cs typeface="Times New Roman" pitchFamily="18" charset="0"/>
              </a:rPr>
              <a:t> fading channel. Explain briefly.</a:t>
            </a:r>
          </a:p>
          <a:p>
            <a:pPr marL="457200" indent="-457200">
              <a:buFont typeface="+mj-lt"/>
              <a:buAutoNum type="arabicPeriod"/>
            </a:pPr>
            <a:r>
              <a:rPr lang="en-US" sz="2200" dirty="0">
                <a:latin typeface="Times New Roman" pitchFamily="18" charset="0"/>
                <a:cs typeface="Times New Roman" pitchFamily="18" charset="0"/>
              </a:rPr>
              <a:t>What is Wideband dispersive channel modeling? Explain briefly.</a:t>
            </a:r>
          </a:p>
        </p:txBody>
      </p:sp>
    </p:spTree>
    <p:extLst>
      <p:ext uri="{BB962C8B-B14F-4D97-AF65-F5344CB8AC3E}">
        <p14:creationId xmlns:p14="http://schemas.microsoft.com/office/powerpoint/2010/main" xmlns="" val="15552668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371600" y="817163"/>
            <a:ext cx="6553200" cy="5431237"/>
          </a:xfrm>
        </p:spPr>
      </p:pic>
      <p:sp>
        <p:nvSpPr>
          <p:cNvPr id="4" name="Date Placeholder 3"/>
          <p:cNvSpPr>
            <a:spLocks noGrp="1"/>
          </p:cNvSpPr>
          <p:nvPr>
            <p:ph type="dt" sz="half" idx="10"/>
          </p:nvPr>
        </p:nvSpPr>
        <p:spPr/>
        <p:txBody>
          <a:bodyPr/>
          <a:lstStyle/>
          <a:p>
            <a:fld id="{2354FA55-EC05-4BC8-8E8D-748E53BEC311}"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721A8D-448E-4DCB-9395-FD2CB03EC838}"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xmlns="" val="0"/>
              </a:ext>
            </a:extLst>
          </a:blip>
          <a:stretch>
            <a:fillRect/>
          </a:stretch>
        </p:blipFill>
        <p:spPr>
          <a:xfrm>
            <a:off x="723900" y="685800"/>
            <a:ext cx="8039099" cy="5715000"/>
          </a:xfrm>
        </p:spPr>
      </p:pic>
    </p:spTree>
    <p:extLst>
      <p:ext uri="{BB962C8B-B14F-4D97-AF65-F5344CB8AC3E}">
        <p14:creationId xmlns:p14="http://schemas.microsoft.com/office/powerpoint/2010/main" xmlns="" val="42686773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B5D0A9-5688-41EE-8639-CEC2D3AD8F7A}" type="datetime1">
              <a:rPr lang="en-US" smtClean="0"/>
              <a:t>11/30/2024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229853" y="2514600"/>
            <a:ext cx="4135427" cy="1200329"/>
          </a:xfrm>
          <a:prstGeom prst="rect">
            <a:avLst/>
          </a:prstGeom>
          <a:noFill/>
        </p:spPr>
        <p:txBody>
          <a:bodyPr wrap="none" lIns="91440" tIns="45720" rIns="91440" bIns="45720">
            <a:spAutoFit/>
          </a:bodyPr>
          <a:lstStyle/>
          <a:p>
            <a:pPr algn="ctr">
              <a:buNone/>
            </a:pPr>
            <a:r>
              <a:rPr lang="en-US" sz="7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xmlns="" val="255522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80">
                                          <p:stCondLst>
                                            <p:cond delay="0"/>
                                          </p:stCondLst>
                                        </p:cTn>
                                        <p:tgtEl>
                                          <p:spTgt spid="9">
                                            <p:txEl>
                                              <p:pRg st="0" end="0"/>
                                            </p:txEl>
                                          </p:spTgt>
                                        </p:tgtEl>
                                      </p:cBhvr>
                                    </p:animEffect>
                                    <p:anim calcmode="lin" valueType="num">
                                      <p:cBhvr>
                                        <p:cTn id="8"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xEl>
                                              <p:pRg st="0" end="0"/>
                                            </p:txEl>
                                          </p:spTgt>
                                        </p:tgtEl>
                                      </p:cBhvr>
                                      <p:to x="100000" y="60000"/>
                                    </p:animScale>
                                    <p:animScale>
                                      <p:cBhvr>
                                        <p:cTn id="14" dur="166" decel="50000">
                                          <p:stCondLst>
                                            <p:cond delay="676"/>
                                          </p:stCondLst>
                                        </p:cTn>
                                        <p:tgtEl>
                                          <p:spTgt spid="9">
                                            <p:txEl>
                                              <p:pRg st="0" end="0"/>
                                            </p:txEl>
                                          </p:spTgt>
                                        </p:tgtEl>
                                      </p:cBhvr>
                                      <p:to x="100000" y="100000"/>
                                    </p:animScale>
                                    <p:animScale>
                                      <p:cBhvr>
                                        <p:cTn id="15" dur="26">
                                          <p:stCondLst>
                                            <p:cond delay="1312"/>
                                          </p:stCondLst>
                                        </p:cTn>
                                        <p:tgtEl>
                                          <p:spTgt spid="9">
                                            <p:txEl>
                                              <p:pRg st="0" end="0"/>
                                            </p:txEl>
                                          </p:spTgt>
                                        </p:tgtEl>
                                      </p:cBhvr>
                                      <p:to x="100000" y="80000"/>
                                    </p:animScale>
                                    <p:animScale>
                                      <p:cBhvr>
                                        <p:cTn id="16" dur="166" decel="50000">
                                          <p:stCondLst>
                                            <p:cond delay="1338"/>
                                          </p:stCondLst>
                                        </p:cTn>
                                        <p:tgtEl>
                                          <p:spTgt spid="9">
                                            <p:txEl>
                                              <p:pRg st="0" end="0"/>
                                            </p:txEl>
                                          </p:spTgt>
                                        </p:tgtEl>
                                      </p:cBhvr>
                                      <p:to x="100000" y="100000"/>
                                    </p:animScale>
                                    <p:animScale>
                                      <p:cBhvr>
                                        <p:cTn id="17" dur="26">
                                          <p:stCondLst>
                                            <p:cond delay="1642"/>
                                          </p:stCondLst>
                                        </p:cTn>
                                        <p:tgtEl>
                                          <p:spTgt spid="9">
                                            <p:txEl>
                                              <p:pRg st="0" end="0"/>
                                            </p:txEl>
                                          </p:spTgt>
                                        </p:tgtEl>
                                      </p:cBhvr>
                                      <p:to x="100000" y="90000"/>
                                    </p:animScale>
                                    <p:animScale>
                                      <p:cBhvr>
                                        <p:cTn id="18" dur="166" decel="50000">
                                          <p:stCondLst>
                                            <p:cond delay="1668"/>
                                          </p:stCondLst>
                                        </p:cTn>
                                        <p:tgtEl>
                                          <p:spTgt spid="9">
                                            <p:txEl>
                                              <p:pRg st="0" end="0"/>
                                            </p:txEl>
                                          </p:spTgt>
                                        </p:tgtEl>
                                      </p:cBhvr>
                                      <p:to x="100000" y="100000"/>
                                    </p:animScale>
                                    <p:animScale>
                                      <p:cBhvr>
                                        <p:cTn id="19" dur="26">
                                          <p:stCondLst>
                                            <p:cond delay="1808"/>
                                          </p:stCondLst>
                                        </p:cTn>
                                        <p:tgtEl>
                                          <p:spTgt spid="9">
                                            <p:txEl>
                                              <p:pRg st="0" end="0"/>
                                            </p:txEl>
                                          </p:spTgt>
                                        </p:tgtEl>
                                      </p:cBhvr>
                                      <p:to x="100000" y="95000"/>
                                    </p:animScale>
                                    <p:animScale>
                                      <p:cBhvr>
                                        <p:cTn id="20" dur="166" decel="50000">
                                          <p:stCondLst>
                                            <p:cond delay="1834"/>
                                          </p:stCondLst>
                                        </p:cTn>
                                        <p:tgtEl>
                                          <p:spTgt spid="9">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xit" presetSubtype="0" fill="hold" grpId="1" nodeType="clickEffect">
                                  <p:stCondLst>
                                    <p:cond delay="0"/>
                                  </p:stCondLst>
                                  <p:childTnLst>
                                    <p:animEffect transition="out" filter="wipe(down)">
                                      <p:cBhvr>
                                        <p:cTn id="24" dur="180" accel="50000">
                                          <p:stCondLst>
                                            <p:cond delay="1820"/>
                                          </p:stCondLst>
                                        </p:cTn>
                                        <p:tgtEl>
                                          <p:spTgt spid="9">
                                            <p:txEl>
                                              <p:pRg st="0" end="0"/>
                                            </p:txEl>
                                          </p:spTgt>
                                        </p:tgtEl>
                                      </p:cBhvr>
                                    </p:animEffect>
                                    <p:anim calcmode="lin" valueType="num">
                                      <p:cBhvr>
                                        <p:cTn id="25" dur="1822" tmFilter="0,0; 0.14,0.31; 0.43,0.73; 0.71,0.91; 1.0,1.0">
                                          <p:stCondLst>
                                            <p:cond delay="0"/>
                                          </p:stCondLst>
                                        </p:cTn>
                                        <p:tgtEl>
                                          <p:spTgt spid="9">
                                            <p:txEl>
                                              <p:pRg st="0" end="0"/>
                                            </p:txEl>
                                          </p:spTgt>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9">
                                            <p:txEl>
                                              <p:pRg st="0" end="0"/>
                                            </p:txEl>
                                          </p:spTgt>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9">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9">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9">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9">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9">
                                            <p:txEl>
                                              <p:pRg st="0" end="0"/>
                                            </p:txEl>
                                          </p:spTgt>
                                        </p:tgtEl>
                                        <p:attrNameLst>
                                          <p:attrName>ppt_y</p:attrName>
                                        </p:attrNameLst>
                                      </p:cBhvr>
                                      <p:tavLst>
                                        <p:tav tm="0">
                                          <p:val>
                                            <p:strVal val="ppt_y"/>
                                          </p:val>
                                        </p:tav>
                                        <p:tav tm="100000">
                                          <p:val>
                                            <p:strVal val="ppt_y+ppt_h"/>
                                          </p:val>
                                        </p:tav>
                                      </p:tavLst>
                                    </p:anim>
                                    <p:animScale>
                                      <p:cBhvr>
                                        <p:cTn id="32" dur="26">
                                          <p:stCondLst>
                                            <p:cond delay="620"/>
                                          </p:stCondLst>
                                        </p:cTn>
                                        <p:tgtEl>
                                          <p:spTgt spid="9">
                                            <p:txEl>
                                              <p:pRg st="0" end="0"/>
                                            </p:txEl>
                                          </p:spTgt>
                                        </p:tgtEl>
                                      </p:cBhvr>
                                      <p:to x="100000" y="60000"/>
                                    </p:animScale>
                                    <p:animScale>
                                      <p:cBhvr>
                                        <p:cTn id="33" dur="166" decel="50000">
                                          <p:stCondLst>
                                            <p:cond delay="646"/>
                                          </p:stCondLst>
                                        </p:cTn>
                                        <p:tgtEl>
                                          <p:spTgt spid="9">
                                            <p:txEl>
                                              <p:pRg st="0" end="0"/>
                                            </p:txEl>
                                          </p:spTgt>
                                        </p:tgtEl>
                                      </p:cBhvr>
                                      <p:to x="100000" y="100000"/>
                                    </p:animScale>
                                    <p:animScale>
                                      <p:cBhvr>
                                        <p:cTn id="34" dur="26">
                                          <p:stCondLst>
                                            <p:cond delay="1312"/>
                                          </p:stCondLst>
                                        </p:cTn>
                                        <p:tgtEl>
                                          <p:spTgt spid="9">
                                            <p:txEl>
                                              <p:pRg st="0" end="0"/>
                                            </p:txEl>
                                          </p:spTgt>
                                        </p:tgtEl>
                                      </p:cBhvr>
                                      <p:to x="100000" y="80000"/>
                                    </p:animScale>
                                    <p:animScale>
                                      <p:cBhvr>
                                        <p:cTn id="35" dur="166" decel="50000">
                                          <p:stCondLst>
                                            <p:cond delay="1338"/>
                                          </p:stCondLst>
                                        </p:cTn>
                                        <p:tgtEl>
                                          <p:spTgt spid="9">
                                            <p:txEl>
                                              <p:pRg st="0" end="0"/>
                                            </p:txEl>
                                          </p:spTgt>
                                        </p:tgtEl>
                                      </p:cBhvr>
                                      <p:to x="100000" y="100000"/>
                                    </p:animScale>
                                    <p:animScale>
                                      <p:cBhvr>
                                        <p:cTn id="36" dur="26">
                                          <p:stCondLst>
                                            <p:cond delay="1642"/>
                                          </p:stCondLst>
                                        </p:cTn>
                                        <p:tgtEl>
                                          <p:spTgt spid="9">
                                            <p:txEl>
                                              <p:pRg st="0" end="0"/>
                                            </p:txEl>
                                          </p:spTgt>
                                        </p:tgtEl>
                                      </p:cBhvr>
                                      <p:to x="100000" y="90000"/>
                                    </p:animScale>
                                    <p:animScale>
                                      <p:cBhvr>
                                        <p:cTn id="37" dur="166" decel="50000">
                                          <p:stCondLst>
                                            <p:cond delay="1668"/>
                                          </p:stCondLst>
                                        </p:cTn>
                                        <p:tgtEl>
                                          <p:spTgt spid="9">
                                            <p:txEl>
                                              <p:pRg st="0" end="0"/>
                                            </p:txEl>
                                          </p:spTgt>
                                        </p:tgtEl>
                                      </p:cBhvr>
                                      <p:to x="100000" y="100000"/>
                                    </p:animScale>
                                    <p:animScale>
                                      <p:cBhvr>
                                        <p:cTn id="38" dur="26">
                                          <p:stCondLst>
                                            <p:cond delay="1808"/>
                                          </p:stCondLst>
                                        </p:cTn>
                                        <p:tgtEl>
                                          <p:spTgt spid="9">
                                            <p:txEl>
                                              <p:pRg st="0" end="0"/>
                                            </p:txEl>
                                          </p:spTgt>
                                        </p:tgtEl>
                                      </p:cBhvr>
                                      <p:to x="100000" y="95000"/>
                                    </p:animScale>
                                    <p:animScale>
                                      <p:cBhvr>
                                        <p:cTn id="39" dur="166" decel="50000">
                                          <p:stCondLst>
                                            <p:cond delay="1834"/>
                                          </p:stCondLst>
                                        </p:cTn>
                                        <p:tgtEl>
                                          <p:spTgt spid="9">
                                            <p:txEl>
                                              <p:pRg st="0" end="0"/>
                                            </p:txEl>
                                          </p:spTgt>
                                        </p:tgtEl>
                                      </p:cBhvr>
                                      <p:to x="100000" y="100000"/>
                                    </p:animScale>
                                    <p:set>
                                      <p:cBhvr>
                                        <p:cTn id="40" dur="1" fill="hold">
                                          <p:stCondLst>
                                            <p:cond delay="1999"/>
                                          </p:stCondLst>
                                        </p:cTn>
                                        <p:tgtEl>
                                          <p:spTgt spid="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9" grpI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000" dirty="0"/>
              <a:t>Mapping of Course Outcomes and Program Outcomes:</a:t>
            </a:r>
          </a:p>
          <a:p>
            <a:endParaRPr lang="en-US" sz="2000" dirty="0"/>
          </a:p>
        </p:txBody>
      </p:sp>
      <p:sp>
        <p:nvSpPr>
          <p:cNvPr id="4" name="Date Placeholder 3"/>
          <p:cNvSpPr>
            <a:spLocks noGrp="1"/>
          </p:cNvSpPr>
          <p:nvPr>
            <p:ph type="dt" sz="half" idx="10"/>
          </p:nvPr>
        </p:nvSpPr>
        <p:spPr/>
        <p:txBody>
          <a:bodyPr/>
          <a:lstStyle/>
          <a:p>
            <a:fld id="{2ECC9B7C-EF1E-4A1F-83FE-3006F05FFE08}"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Mr.Rishi Singhal    WC (AOE-0772)                Unit - 3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Table 11"/>
          <p:cNvGraphicFramePr>
            <a:graphicFrameLocks noGrp="1"/>
          </p:cNvGraphicFramePr>
          <p:nvPr>
            <p:extLst>
              <p:ext uri="{D42A27DB-BD31-4B8C-83A1-F6EECF244321}">
                <p14:modId xmlns:p14="http://schemas.microsoft.com/office/powerpoint/2010/main" xmlns="" val="4004184327"/>
              </p:ext>
            </p:extLst>
          </p:nvPr>
        </p:nvGraphicFramePr>
        <p:xfrm>
          <a:off x="533403" y="1905001"/>
          <a:ext cx="8153398" cy="4190999"/>
        </p:xfrm>
        <a:graphic>
          <a:graphicData uri="http://schemas.openxmlformats.org/drawingml/2006/table">
            <a:tbl>
              <a:tblPr firstRow="1" firstCol="1" bandRow="1"/>
              <a:tblGrid>
                <a:gridCol w="558727">
                  <a:extLst>
                    <a:ext uri="{9D8B030D-6E8A-4147-A177-3AD203B41FA5}">
                      <a16:colId xmlns:a16="http://schemas.microsoft.com/office/drawing/2014/main" xmlns="" val="20000"/>
                    </a:ext>
                  </a:extLst>
                </a:gridCol>
                <a:gridCol w="1097357">
                  <a:extLst>
                    <a:ext uri="{9D8B030D-6E8A-4147-A177-3AD203B41FA5}">
                      <a16:colId xmlns:a16="http://schemas.microsoft.com/office/drawing/2014/main" xmlns="" val="20001"/>
                    </a:ext>
                  </a:extLst>
                </a:gridCol>
                <a:gridCol w="518531">
                  <a:extLst>
                    <a:ext uri="{9D8B030D-6E8A-4147-A177-3AD203B41FA5}">
                      <a16:colId xmlns:a16="http://schemas.microsoft.com/office/drawing/2014/main" xmlns="" val="20002"/>
                    </a:ext>
                  </a:extLst>
                </a:gridCol>
                <a:gridCol w="518531">
                  <a:extLst>
                    <a:ext uri="{9D8B030D-6E8A-4147-A177-3AD203B41FA5}">
                      <a16:colId xmlns:a16="http://schemas.microsoft.com/office/drawing/2014/main" xmlns="" val="20003"/>
                    </a:ext>
                  </a:extLst>
                </a:gridCol>
                <a:gridCol w="547472">
                  <a:extLst>
                    <a:ext uri="{9D8B030D-6E8A-4147-A177-3AD203B41FA5}">
                      <a16:colId xmlns:a16="http://schemas.microsoft.com/office/drawing/2014/main" xmlns="" val="20004"/>
                    </a:ext>
                  </a:extLst>
                </a:gridCol>
                <a:gridCol w="547472">
                  <a:extLst>
                    <a:ext uri="{9D8B030D-6E8A-4147-A177-3AD203B41FA5}">
                      <a16:colId xmlns:a16="http://schemas.microsoft.com/office/drawing/2014/main" xmlns="" val="20005"/>
                    </a:ext>
                  </a:extLst>
                </a:gridCol>
                <a:gridCol w="518531">
                  <a:extLst>
                    <a:ext uri="{9D8B030D-6E8A-4147-A177-3AD203B41FA5}">
                      <a16:colId xmlns:a16="http://schemas.microsoft.com/office/drawing/2014/main" xmlns="" val="20006"/>
                    </a:ext>
                  </a:extLst>
                </a:gridCol>
                <a:gridCol w="522551">
                  <a:extLst>
                    <a:ext uri="{9D8B030D-6E8A-4147-A177-3AD203B41FA5}">
                      <a16:colId xmlns:a16="http://schemas.microsoft.com/office/drawing/2014/main" xmlns="" val="20007"/>
                    </a:ext>
                  </a:extLst>
                </a:gridCol>
                <a:gridCol w="508080">
                  <a:extLst>
                    <a:ext uri="{9D8B030D-6E8A-4147-A177-3AD203B41FA5}">
                      <a16:colId xmlns:a16="http://schemas.microsoft.com/office/drawing/2014/main" xmlns="" val="20008"/>
                    </a:ext>
                  </a:extLst>
                </a:gridCol>
                <a:gridCol w="504060">
                  <a:extLst>
                    <a:ext uri="{9D8B030D-6E8A-4147-A177-3AD203B41FA5}">
                      <a16:colId xmlns:a16="http://schemas.microsoft.com/office/drawing/2014/main" xmlns="" val="20009"/>
                    </a:ext>
                  </a:extLst>
                </a:gridCol>
                <a:gridCol w="515316">
                  <a:extLst>
                    <a:ext uri="{9D8B030D-6E8A-4147-A177-3AD203B41FA5}">
                      <a16:colId xmlns:a16="http://schemas.microsoft.com/office/drawing/2014/main" xmlns="" val="20010"/>
                    </a:ext>
                  </a:extLst>
                </a:gridCol>
                <a:gridCol w="602943">
                  <a:extLst>
                    <a:ext uri="{9D8B030D-6E8A-4147-A177-3AD203B41FA5}">
                      <a16:colId xmlns:a16="http://schemas.microsoft.com/office/drawing/2014/main" xmlns="" val="20011"/>
                    </a:ext>
                  </a:extLst>
                </a:gridCol>
                <a:gridCol w="602943">
                  <a:extLst>
                    <a:ext uri="{9D8B030D-6E8A-4147-A177-3AD203B41FA5}">
                      <a16:colId xmlns:a16="http://schemas.microsoft.com/office/drawing/2014/main" xmlns="" val="20012"/>
                    </a:ext>
                  </a:extLst>
                </a:gridCol>
                <a:gridCol w="590884">
                  <a:extLst>
                    <a:ext uri="{9D8B030D-6E8A-4147-A177-3AD203B41FA5}">
                      <a16:colId xmlns:a16="http://schemas.microsoft.com/office/drawing/2014/main" xmlns="" val="20013"/>
                    </a:ext>
                  </a:extLst>
                </a:gridCol>
              </a:tblGrid>
              <a:tr h="1098327">
                <a:tc>
                  <a:txBody>
                    <a:bodyPr/>
                    <a:lstStyle/>
                    <a:p>
                      <a:pPr algn="ctr">
                        <a:lnSpc>
                          <a:spcPct val="150000"/>
                        </a:lnSpc>
                        <a:spcAft>
                          <a:spcPts val="1000"/>
                        </a:spcAft>
                      </a:pPr>
                      <a:r>
                        <a:rPr lang="en-US" sz="1200" b="1" dirty="0">
                          <a:effectLst/>
                          <a:latin typeface="Times New Roman"/>
                          <a:ea typeface="Calibri"/>
                          <a:cs typeface="Times New Roman"/>
                        </a:rPr>
                        <a:t> </a:t>
                      </a:r>
                      <a:endParaRPr lang="en-IN" sz="1100" dirty="0">
                        <a:effectLst/>
                        <a:latin typeface="Calibri"/>
                        <a:ea typeface="Calibri"/>
                        <a:cs typeface="Times New Roman"/>
                      </a:endParaRPr>
                    </a:p>
                    <a:p>
                      <a:pPr algn="ctr">
                        <a:lnSpc>
                          <a:spcPct val="150000"/>
                        </a:lnSpc>
                        <a:spcAft>
                          <a:spcPts val="1000"/>
                        </a:spcAft>
                      </a:pPr>
                      <a:r>
                        <a:rPr lang="en-US" sz="1200" b="1" dirty="0" err="1">
                          <a:effectLst/>
                          <a:latin typeface="Times New Roman"/>
                          <a:ea typeface="Calibri"/>
                          <a:cs typeface="Times New Roman"/>
                        </a:rPr>
                        <a:t>S.No</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Course Outcome</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PO4</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PO5</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PO6</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PO7</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PO8</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PO9</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PO10</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PO11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effectLst/>
                          <a:latin typeface="Times New Roman"/>
                          <a:ea typeface="Calibri"/>
                          <a:cs typeface="Times New Roman"/>
                        </a:rPr>
                        <a:t>PO12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22652">
                <a:tc>
                  <a:txBody>
                    <a:bodyPr/>
                    <a:lstStyle/>
                    <a:p>
                      <a:pPr algn="just">
                        <a:lnSpc>
                          <a:spcPct val="115000"/>
                        </a:lnSpc>
                        <a:spcAft>
                          <a:spcPts val="0"/>
                        </a:spcAft>
                      </a:pPr>
                      <a:r>
                        <a:rPr lang="en-US" sz="1200" b="0" dirty="0">
                          <a:effectLst/>
                          <a:latin typeface="Times New Roman"/>
                          <a:ea typeface="Calibri"/>
                          <a:cs typeface="Times New Roman"/>
                        </a:rPr>
                        <a:t> </a:t>
                      </a:r>
                      <a:endParaRPr lang="en-IN" sz="1100" b="0" dirty="0">
                        <a:effectLst/>
                        <a:latin typeface="Calibri"/>
                        <a:ea typeface="Calibri"/>
                        <a:cs typeface="Times New Roman"/>
                      </a:endParaRPr>
                    </a:p>
                    <a:p>
                      <a:pPr algn="just">
                        <a:lnSpc>
                          <a:spcPct val="115000"/>
                        </a:lnSpc>
                        <a:spcAft>
                          <a:spcPts val="0"/>
                        </a:spcAft>
                      </a:pPr>
                      <a:r>
                        <a:rPr lang="en-US" sz="1200" b="0" dirty="0">
                          <a:effectLst/>
                          <a:latin typeface="Times New Roman"/>
                          <a:ea typeface="Calibri"/>
                          <a:cs typeface="Times New Roman"/>
                        </a:rPr>
                        <a:t>1</a:t>
                      </a:r>
                      <a:endParaRPr lang="en-IN" sz="1100" b="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0" dirty="0">
                          <a:effectLst/>
                          <a:latin typeface="Times New Roman"/>
                          <a:ea typeface="Calibri"/>
                          <a:cs typeface="Times New Roman"/>
                        </a:rPr>
                        <a:t>KEC-076.1</a:t>
                      </a:r>
                      <a:endParaRPr lang="en-IN" sz="1100" b="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1</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1</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a:effectLst/>
                          <a:latin typeface="Times New Roman"/>
                          <a:ea typeface="Calibri"/>
                          <a:cs typeface="Times New Roman"/>
                        </a:rPr>
                        <a:t>2</a:t>
                      </a:r>
                      <a:endParaRPr lang="en-IN" sz="1100" b="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2</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1</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0" dirty="0">
                          <a:effectLst/>
                          <a:latin typeface="Times New Roman"/>
                          <a:ea typeface="Calibri"/>
                          <a:cs typeface="Times New Roman"/>
                        </a:rPr>
                        <a:t>3</a:t>
                      </a:r>
                      <a:endParaRPr lang="en-IN" sz="1100" b="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22652">
                <a:tc>
                  <a:txBody>
                    <a:bodyPr/>
                    <a:lstStyle/>
                    <a:p>
                      <a:pPr algn="just">
                        <a:lnSpc>
                          <a:spcPct val="115000"/>
                        </a:lnSpc>
                        <a:spcAft>
                          <a:spcPts val="0"/>
                        </a:spcAft>
                      </a:pPr>
                      <a:r>
                        <a:rPr lang="en-US" sz="1200" b="1" dirty="0">
                          <a:effectLst/>
                          <a:latin typeface="Times New Roman"/>
                          <a:ea typeface="Calibri"/>
                          <a:cs typeface="Times New Roman"/>
                        </a:rPr>
                        <a:t> </a:t>
                      </a:r>
                      <a:endParaRPr lang="en-IN" sz="1100" b="1" dirty="0">
                        <a:effectLst/>
                        <a:latin typeface="Calibri"/>
                        <a:ea typeface="Calibri"/>
                        <a:cs typeface="Times New Roman"/>
                      </a:endParaRPr>
                    </a:p>
                    <a:p>
                      <a:pPr algn="just">
                        <a:lnSpc>
                          <a:spcPct val="115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effectLst/>
                          <a:latin typeface="Times New Roman"/>
                          <a:ea typeface="Calibri"/>
                          <a:cs typeface="Times New Roman"/>
                        </a:rPr>
                        <a:t>KEC-076.2</a:t>
                      </a:r>
                      <a:endParaRPr lang="en-IN" sz="1100" b="1"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2</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2</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2</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1</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2</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2</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3</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1</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2</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22652">
                <a:tc>
                  <a:txBody>
                    <a:bodyPr/>
                    <a:lstStyle/>
                    <a:p>
                      <a:pPr algn="just">
                        <a:lnSpc>
                          <a:spcPct val="115000"/>
                        </a:lnSpc>
                        <a:spcAft>
                          <a:spcPts val="0"/>
                        </a:spcAft>
                      </a:pPr>
                      <a:r>
                        <a:rPr lang="en-US" sz="1200" b="1">
                          <a:effectLst/>
                          <a:latin typeface="Times New Roman"/>
                          <a:ea typeface="Calibri"/>
                          <a:cs typeface="Times New Roman"/>
                        </a:rPr>
                        <a:t> </a:t>
                      </a:r>
                      <a:endParaRPr lang="en-IN" sz="1100" b="1">
                        <a:effectLst/>
                        <a:latin typeface="Calibri"/>
                        <a:ea typeface="Calibri"/>
                        <a:cs typeface="Times New Roman"/>
                      </a:endParaRPr>
                    </a:p>
                    <a:p>
                      <a:pPr algn="just">
                        <a:lnSpc>
                          <a:spcPct val="115000"/>
                        </a:lnSpc>
                        <a:spcAft>
                          <a:spcPts val="0"/>
                        </a:spcAft>
                      </a:pPr>
                      <a:r>
                        <a:rPr lang="en-US" sz="1200" b="1">
                          <a:effectLst/>
                          <a:latin typeface="Times New Roman"/>
                          <a:ea typeface="Calibri"/>
                          <a:cs typeface="Times New Roman"/>
                        </a:rPr>
                        <a:t>3</a:t>
                      </a:r>
                      <a:endParaRPr lang="en-IN" sz="1100" b="1">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b="1" dirty="0">
                          <a:effectLst/>
                          <a:latin typeface="Times New Roman"/>
                          <a:ea typeface="Calibri"/>
                          <a:cs typeface="Times New Roman"/>
                        </a:rPr>
                        <a:t>KEC-076.3</a:t>
                      </a:r>
                      <a:endParaRPr lang="en-IN" sz="1100" b="1"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3</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1</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1</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a:effectLst/>
                          <a:latin typeface="Times New Roman"/>
                          <a:ea typeface="Calibri"/>
                          <a:cs typeface="Times New Roman"/>
                        </a:rPr>
                        <a:t>1</a:t>
                      </a:r>
                      <a:endParaRPr lang="en-IN" sz="1100" b="1">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1</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3</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b="1" dirty="0">
                          <a:effectLst/>
                          <a:latin typeface="Times New Roman"/>
                          <a:ea typeface="Calibri"/>
                          <a:cs typeface="Times New Roman"/>
                        </a:rPr>
                        <a:t>2</a:t>
                      </a:r>
                      <a:endParaRPr lang="en-IN" sz="1100" b="1"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22652">
                <a:tc>
                  <a:txBody>
                    <a:bodyPr/>
                    <a:lstStyle/>
                    <a:p>
                      <a:pPr algn="just">
                        <a:lnSpc>
                          <a:spcPct val="115000"/>
                        </a:lnSpc>
                        <a:spcAft>
                          <a:spcPts val="0"/>
                        </a:spcAft>
                      </a:pPr>
                      <a:r>
                        <a:rPr lang="en-US" sz="1200">
                          <a:effectLst/>
                          <a:latin typeface="Times New Roman"/>
                          <a:ea typeface="Calibri"/>
                          <a:cs typeface="Times New Roman"/>
                        </a:rPr>
                        <a:t> </a:t>
                      </a:r>
                      <a:endParaRPr lang="en-IN" sz="1100">
                        <a:effectLst/>
                        <a:latin typeface="Calibri"/>
                        <a:ea typeface="Calibri"/>
                        <a:cs typeface="Times New Roman"/>
                      </a:endParaRPr>
                    </a:p>
                    <a:p>
                      <a:pPr algn="just">
                        <a:lnSpc>
                          <a:spcPct val="115000"/>
                        </a:lnSpc>
                        <a:spcAft>
                          <a:spcPts val="0"/>
                        </a:spcAft>
                      </a:pPr>
                      <a:r>
                        <a:rPr lang="en-US" sz="1200">
                          <a:effectLst/>
                          <a:latin typeface="Times New Roman"/>
                          <a:ea typeface="Calibri"/>
                          <a:cs typeface="Times New Roman"/>
                        </a:rPr>
                        <a:t>4</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200" dirty="0">
                          <a:effectLst/>
                          <a:latin typeface="Times New Roman"/>
                          <a:ea typeface="Calibri"/>
                          <a:cs typeface="Times New Roman"/>
                        </a:rPr>
                        <a:t>KEC-076.4</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effectLst/>
                          <a:latin typeface="Times New Roman"/>
                          <a:ea typeface="Calibri"/>
                          <a:cs typeface="Times New Roman"/>
                        </a:rPr>
                        <a:t>1</a:t>
                      </a:r>
                      <a:endParaRPr lang="en-IN"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effectLst/>
                          <a:latin typeface="Times New Roman"/>
                          <a:ea typeface="Calibri"/>
                          <a:cs typeface="Times New Roman"/>
                        </a:rPr>
                        <a:t>1</a:t>
                      </a:r>
                      <a:endParaRPr lang="en-IN"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1032">
                <a:tc>
                  <a:txBody>
                    <a:bodyPr/>
                    <a:lstStyle/>
                    <a:p>
                      <a:pPr algn="just">
                        <a:lnSpc>
                          <a:spcPct val="115000"/>
                        </a:lnSpc>
                        <a:spcAft>
                          <a:spcPts val="0"/>
                        </a:spcAft>
                      </a:pPr>
                      <a:r>
                        <a:rPr lang="en-US" sz="1200">
                          <a:effectLst/>
                          <a:latin typeface="Times New Roman"/>
                          <a:ea typeface="Calibri"/>
                          <a:cs typeface="Times New Roman"/>
                        </a:rPr>
                        <a:t>5</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dirty="0">
                          <a:effectLst/>
                          <a:latin typeface="Times New Roman"/>
                          <a:ea typeface="Calibri"/>
                          <a:cs typeface="Times New Roman"/>
                        </a:rPr>
                        <a:t>KEC-076.5</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1032">
                <a:tc>
                  <a:txBody>
                    <a:bodyPr/>
                    <a:lstStyle/>
                    <a:p>
                      <a:pPr algn="just">
                        <a:lnSpc>
                          <a:spcPct val="115000"/>
                        </a:lnSpc>
                        <a:spcAft>
                          <a:spcPts val="0"/>
                        </a:spcAft>
                      </a:pPr>
                      <a:r>
                        <a:rPr lang="en-US" sz="1200">
                          <a:effectLst/>
                          <a:latin typeface="Times New Roman"/>
                          <a:ea typeface="Calibri"/>
                          <a:cs typeface="Times New Roman"/>
                        </a:rPr>
                        <a:t>6</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US" sz="1200" dirty="0">
                          <a:effectLst/>
                          <a:latin typeface="Times New Roman"/>
                          <a:ea typeface="Calibri"/>
                          <a:cs typeface="Times New Roman"/>
                        </a:rPr>
                        <a:t>KEC-076.6</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2</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3</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a:effectLst/>
                          <a:latin typeface="Times New Roman"/>
                          <a:ea typeface="Calibri"/>
                          <a:cs typeface="Times New Roman"/>
                        </a:rPr>
                        <a:t>1</a:t>
                      </a:r>
                      <a:endParaRPr lang="en-IN" sz="110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200" dirty="0">
                          <a:effectLst/>
                          <a:latin typeface="Times New Roman"/>
                          <a:ea typeface="Calibri"/>
                          <a:cs typeface="Times New Roman"/>
                        </a:rPr>
                        <a:t>2</a:t>
                      </a:r>
                      <a:endParaRPr lang="en-IN" sz="1100" dirty="0">
                        <a:effectLst/>
                        <a:latin typeface="Calibri"/>
                        <a:ea typeface="Calibri"/>
                        <a:cs typeface="Times New Roman"/>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5159</TotalTime>
  <Words>6756</Words>
  <Application>Microsoft Office PowerPoint</Application>
  <PresentationFormat>On-screen Show (4:3)</PresentationFormat>
  <Paragraphs>874</Paragraphs>
  <Slides>85</Slides>
  <Notes>5</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 </vt:lpstr>
      <vt:lpstr> </vt:lpstr>
      <vt:lpstr> </vt:lpstr>
      <vt:lpstr> </vt:lpstr>
      <vt:lpstr>Slide 18</vt:lpstr>
      <vt:lpstr>   Propagation models</vt:lpstr>
      <vt:lpstr>Propagation models</vt:lpstr>
      <vt:lpstr>Propagation models</vt:lpstr>
      <vt:lpstr>Space wave propagation</vt:lpstr>
      <vt:lpstr>   Propagation models</vt:lpstr>
      <vt:lpstr>Ground wave propagation</vt:lpstr>
      <vt:lpstr>   Propagation models</vt:lpstr>
      <vt:lpstr>   Channel noise and losses</vt:lpstr>
      <vt:lpstr>   Channel noise and losses</vt:lpstr>
      <vt:lpstr>   Channel noise and losses</vt:lpstr>
      <vt:lpstr>   Channel noise and losses</vt:lpstr>
      <vt:lpstr>   Channel noise and losses</vt:lpstr>
      <vt:lpstr>   Channel noise and losses</vt:lpstr>
      <vt:lpstr>Fading</vt:lpstr>
      <vt:lpstr>Fading</vt:lpstr>
      <vt:lpstr>Fading</vt:lpstr>
      <vt:lpstr>Fading</vt:lpstr>
      <vt:lpstr>Fading</vt:lpstr>
      <vt:lpstr>Multipath fading</vt:lpstr>
      <vt:lpstr>Multipath fading</vt:lpstr>
      <vt:lpstr>Multipath fading</vt:lpstr>
      <vt:lpstr>Multipath fading</vt:lpstr>
      <vt:lpstr>Multipath fading</vt:lpstr>
      <vt:lpstr>Fading Effects on Signal and Frequency</vt:lpstr>
      <vt:lpstr>Fading Effects on Signal and Frequency</vt:lpstr>
      <vt:lpstr>Fading Effects on Signal and Frequency</vt:lpstr>
      <vt:lpstr>Fading Effects on Signal and Frequency</vt:lpstr>
      <vt:lpstr>Shadowing</vt:lpstr>
      <vt:lpstr>Shadowing</vt:lpstr>
      <vt:lpstr>Shadowing</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sinhg</cp:lastModifiedBy>
  <cp:revision>137</cp:revision>
  <dcterms:created xsi:type="dcterms:W3CDTF">2006-08-16T00:00:00Z</dcterms:created>
  <dcterms:modified xsi:type="dcterms:W3CDTF">2024-11-30T09:27:39Z</dcterms:modified>
</cp:coreProperties>
</file>